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Default Extension="bin" ContentType="application/vnd.openxmlformats-officedocument.oleObject"/>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12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130"/>
  </p:notesMasterIdLst>
  <p:handoutMasterIdLst>
    <p:handoutMasterId r:id="rId131"/>
  </p:handoutMasterIdLst>
  <p:sldIdLst>
    <p:sldId id="256" r:id="rId2"/>
    <p:sldId id="366" r:id="rId3"/>
    <p:sldId id="677" r:id="rId4"/>
    <p:sldId id="370" r:id="rId5"/>
    <p:sldId id="371" r:id="rId6"/>
    <p:sldId id="372" r:id="rId7"/>
    <p:sldId id="373" r:id="rId8"/>
    <p:sldId id="374" r:id="rId9"/>
    <p:sldId id="375" r:id="rId10"/>
    <p:sldId id="376" r:id="rId11"/>
    <p:sldId id="678" r:id="rId12"/>
    <p:sldId id="378" r:id="rId13"/>
    <p:sldId id="379" r:id="rId14"/>
    <p:sldId id="384" r:id="rId15"/>
    <p:sldId id="385" r:id="rId16"/>
    <p:sldId id="394" r:id="rId17"/>
    <p:sldId id="395" r:id="rId18"/>
    <p:sldId id="679" r:id="rId19"/>
    <p:sldId id="397" r:id="rId20"/>
    <p:sldId id="399" r:id="rId21"/>
    <p:sldId id="400" r:id="rId22"/>
    <p:sldId id="401" r:id="rId23"/>
    <p:sldId id="402" r:id="rId24"/>
    <p:sldId id="403" r:id="rId25"/>
    <p:sldId id="404" r:id="rId26"/>
    <p:sldId id="405" r:id="rId27"/>
    <p:sldId id="406" r:id="rId28"/>
    <p:sldId id="407" r:id="rId29"/>
    <p:sldId id="410" r:id="rId30"/>
    <p:sldId id="411" r:id="rId31"/>
    <p:sldId id="412" r:id="rId32"/>
    <p:sldId id="680" r:id="rId33"/>
    <p:sldId id="414" r:id="rId34"/>
    <p:sldId id="415" r:id="rId35"/>
    <p:sldId id="416" r:id="rId36"/>
    <p:sldId id="417" r:id="rId37"/>
    <p:sldId id="418" r:id="rId38"/>
    <p:sldId id="419" r:id="rId39"/>
    <p:sldId id="420" r:id="rId40"/>
    <p:sldId id="682" r:id="rId41"/>
    <p:sldId id="430" r:id="rId42"/>
    <p:sldId id="711" r:id="rId43"/>
    <p:sldId id="712" r:id="rId44"/>
    <p:sldId id="714" r:id="rId45"/>
    <p:sldId id="431" r:id="rId46"/>
    <p:sldId id="436" r:id="rId47"/>
    <p:sldId id="437" r:id="rId48"/>
    <p:sldId id="442" r:id="rId49"/>
    <p:sldId id="443" r:id="rId50"/>
    <p:sldId id="444" r:id="rId51"/>
    <p:sldId id="445" r:id="rId52"/>
    <p:sldId id="453" r:id="rId53"/>
    <p:sldId id="455" r:id="rId54"/>
    <p:sldId id="467" r:id="rId55"/>
    <p:sldId id="684" r:id="rId56"/>
    <p:sldId id="469" r:id="rId57"/>
    <p:sldId id="470" r:id="rId58"/>
    <p:sldId id="471" r:id="rId59"/>
    <p:sldId id="472" r:id="rId60"/>
    <p:sldId id="473" r:id="rId61"/>
    <p:sldId id="474" r:id="rId62"/>
    <p:sldId id="475" r:id="rId63"/>
    <p:sldId id="687" r:id="rId64"/>
    <p:sldId id="490" r:id="rId65"/>
    <p:sldId id="491" r:id="rId66"/>
    <p:sldId id="492" r:id="rId67"/>
    <p:sldId id="689" r:id="rId68"/>
    <p:sldId id="507" r:id="rId69"/>
    <p:sldId id="508" r:id="rId70"/>
    <p:sldId id="509" r:id="rId71"/>
    <p:sldId id="510" r:id="rId72"/>
    <p:sldId id="511" r:id="rId73"/>
    <p:sldId id="512" r:id="rId74"/>
    <p:sldId id="513" r:id="rId75"/>
    <p:sldId id="514" r:id="rId76"/>
    <p:sldId id="515" r:id="rId77"/>
    <p:sldId id="522" r:id="rId78"/>
    <p:sldId id="691" r:id="rId79"/>
    <p:sldId id="538" r:id="rId80"/>
    <p:sldId id="539" r:id="rId81"/>
    <p:sldId id="692" r:id="rId82"/>
    <p:sldId id="541" r:id="rId83"/>
    <p:sldId id="542" r:id="rId84"/>
    <p:sldId id="693" r:id="rId85"/>
    <p:sldId id="546" r:id="rId86"/>
    <p:sldId id="547" r:id="rId87"/>
    <p:sldId id="548" r:id="rId88"/>
    <p:sldId id="549" r:id="rId89"/>
    <p:sldId id="550" r:id="rId90"/>
    <p:sldId id="552" r:id="rId91"/>
    <p:sldId id="553" r:id="rId92"/>
    <p:sldId id="556" r:id="rId93"/>
    <p:sldId id="694" r:id="rId94"/>
    <p:sldId id="568" r:id="rId95"/>
    <p:sldId id="569" r:id="rId96"/>
    <p:sldId id="570" r:id="rId97"/>
    <p:sldId id="571" r:id="rId98"/>
    <p:sldId id="572" r:id="rId99"/>
    <p:sldId id="695" r:id="rId100"/>
    <p:sldId id="576" r:id="rId101"/>
    <p:sldId id="577" r:id="rId102"/>
    <p:sldId id="696" r:id="rId103"/>
    <p:sldId id="579" r:id="rId104"/>
    <p:sldId id="580" r:id="rId105"/>
    <p:sldId id="581" r:id="rId106"/>
    <p:sldId id="582" r:id="rId107"/>
    <p:sldId id="697" r:id="rId108"/>
    <p:sldId id="611" r:id="rId109"/>
    <p:sldId id="612" r:id="rId110"/>
    <p:sldId id="613" r:id="rId111"/>
    <p:sldId id="614" r:id="rId112"/>
    <p:sldId id="615" r:id="rId113"/>
    <p:sldId id="698" r:id="rId114"/>
    <p:sldId id="663" r:id="rId115"/>
    <p:sldId id="664" r:id="rId116"/>
    <p:sldId id="699" r:id="rId117"/>
    <p:sldId id="673" r:id="rId118"/>
    <p:sldId id="710" r:id="rId119"/>
    <p:sldId id="700" r:id="rId120"/>
    <p:sldId id="701" r:id="rId121"/>
    <p:sldId id="702" r:id="rId122"/>
    <p:sldId id="703" r:id="rId123"/>
    <p:sldId id="704" r:id="rId124"/>
    <p:sldId id="705" r:id="rId125"/>
    <p:sldId id="706" r:id="rId126"/>
    <p:sldId id="707" r:id="rId127"/>
    <p:sldId id="708" r:id="rId128"/>
    <p:sldId id="675" r:id="rId1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notesMaster" Target="notesMasters/notesMaster1.xml"/><Relationship Id="rId13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pPr>
              <a:defRPr/>
            </a:pPr>
            <a:fld id="{1D098770-CAB5-459E-B700-29E512E18605}" type="datetimeFigureOut">
              <a:rPr lang="en-US"/>
              <a:pPr>
                <a:defRPr/>
              </a:pPr>
              <a:t>2/1/2011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pPr>
              <a:defRPr/>
            </a:pPr>
            <a:fld id="{8D147084-7EBE-4119-B45E-8CE6F53D36B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1EEA93FF-A1CF-439E-B12C-380850AC2BEC}" type="datetimeFigureOut">
              <a:rPr lang="en-US"/>
              <a:pPr>
                <a:defRPr/>
              </a:pPr>
              <a:t>2/1/2011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7E75741B-22D8-400E-A063-C666617855A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45411" name="Rectangle 3"/>
          <p:cNvSpPr>
            <a:spLocks noGrp="1" noChangeArrowheads="1"/>
          </p:cNvSpPr>
          <p:nvPr>
            <p:ph type="body" idx="1"/>
          </p:nvPr>
        </p:nvSpPr>
        <p:spPr bwMode="auto">
          <a:xfrm>
            <a:off x="955675" y="3622675"/>
            <a:ext cx="5110163" cy="4983163"/>
          </a:xfrm>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bwMode="auto">
          <a:xfrm>
            <a:off x="1571625" y="577850"/>
            <a:ext cx="3870325" cy="2901950"/>
          </a:xfrm>
          <a:noFill/>
          <a:ln>
            <a:solidFill>
              <a:srgbClr val="000000"/>
            </a:solidFill>
            <a:miter lim="800000"/>
            <a:headEnd/>
            <a:tailEnd/>
          </a:ln>
        </p:spPr>
      </p:sp>
      <p:sp>
        <p:nvSpPr>
          <p:cNvPr id="209923" name="Rectangle 3"/>
          <p:cNvSpPr>
            <a:spLocks noGrp="1" noChangeArrowheads="1"/>
          </p:cNvSpPr>
          <p:nvPr>
            <p:ph type="body" idx="1"/>
          </p:nvPr>
        </p:nvSpPr>
        <p:spPr bwMode="auto">
          <a:xfrm>
            <a:off x="955675" y="3621088"/>
            <a:ext cx="5113338" cy="4984750"/>
          </a:xfrm>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Rot="1" noChangeAspect="1" noChangeArrowheads="1" noTextEdit="1"/>
          </p:cNvSpPr>
          <p:nvPr>
            <p:ph type="sldImg"/>
          </p:nvPr>
        </p:nvSpPr>
        <p:spPr bwMode="auto">
          <a:xfrm>
            <a:off x="1571625" y="577850"/>
            <a:ext cx="3870325" cy="2901950"/>
          </a:xfrm>
          <a:noFill/>
          <a:ln>
            <a:solidFill>
              <a:srgbClr val="000000"/>
            </a:solidFill>
            <a:miter lim="800000"/>
            <a:headEnd/>
            <a:tailEnd/>
          </a:ln>
        </p:spPr>
      </p:sp>
      <p:sp>
        <p:nvSpPr>
          <p:cNvPr id="210947" name="Rectangle 3"/>
          <p:cNvSpPr>
            <a:spLocks noGrp="1" noChangeArrowheads="1"/>
          </p:cNvSpPr>
          <p:nvPr>
            <p:ph type="body" idx="1"/>
          </p:nvPr>
        </p:nvSpPr>
        <p:spPr bwMode="auto">
          <a:xfrm>
            <a:off x="955675" y="3621088"/>
            <a:ext cx="5113338" cy="4984750"/>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1971"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299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401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504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6067"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7091"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811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1913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2016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21187"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22211"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2323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4643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Rot="1" noChangeAspect="1" noChangeArrowheads="1" noTextEdit="1"/>
          </p:cNvSpPr>
          <p:nvPr>
            <p:ph type="sldImg"/>
          </p:nvPr>
        </p:nvSpPr>
        <p:spPr bwMode="auto">
          <a:xfrm>
            <a:off x="1181100" y="696913"/>
            <a:ext cx="4649788" cy="3486150"/>
          </a:xfrm>
          <a:noFill/>
          <a:ln>
            <a:solidFill>
              <a:srgbClr val="000000"/>
            </a:solidFill>
            <a:miter lim="800000"/>
            <a:headEnd/>
            <a:tailEnd/>
          </a:ln>
        </p:spPr>
      </p:sp>
      <p:sp>
        <p:nvSpPr>
          <p:cNvPr id="224259" name="Rectangle 3"/>
          <p:cNvSpPr>
            <a:spLocks noGrp="1" noChangeArrowheads="1"/>
          </p:cNvSpPr>
          <p:nvPr>
            <p:ph type="body" idx="1"/>
          </p:nvPr>
        </p:nvSpPr>
        <p:spPr bwMode="auto">
          <a:xfrm>
            <a:off x="935038" y="4418013"/>
            <a:ext cx="5140325" cy="4181475"/>
          </a:xfrm>
          <a:noFill/>
        </p:spPr>
        <p:txBody>
          <a:bodyPr wrap="square" numCol="1" anchor="t" anchorCtr="0" compatLnSpc="1">
            <a:prstTxWarp prst="textNoShape">
              <a:avLst/>
            </a:prstTxWarp>
          </a:bodyPr>
          <a:lstStyle/>
          <a:p>
            <a:pPr eaLnBrk="1" hangingPunct="1">
              <a:spcBef>
                <a:spcPct val="0"/>
              </a:spcBef>
            </a:pPr>
            <a:r>
              <a:rPr lang="en-US" smtClean="0"/>
              <a:t>Thank You</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474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4848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4950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053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15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5257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40291" name="Rectangle 3"/>
          <p:cNvSpPr>
            <a:spLocks noGrp="1" noChangeArrowheads="1"/>
          </p:cNvSpPr>
          <p:nvPr>
            <p:ph type="body" idx="1"/>
          </p:nvPr>
        </p:nvSpPr>
        <p:spPr bwMode="auto">
          <a:xfrm>
            <a:off x="955675" y="3622675"/>
            <a:ext cx="5110163"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5360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462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5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66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76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87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59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6077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61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628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384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4867"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5891"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6915"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7939"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8963"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69987"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1011"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4131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2035"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3059"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4083"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r>
              <a:rPr lang="en-US" smtClean="0">
                <a:solidFill>
                  <a:srgbClr val="000000"/>
                </a:solidFill>
                <a:latin typeface="Book Antiqua" pitchFamily="18" charset="0"/>
              </a:rPr>
              <a:t>	</a:t>
            </a:r>
            <a:endParaRPr lang="tr-TR" smtClean="0">
              <a:solidFill>
                <a:srgbClr val="000000"/>
              </a:solidFill>
              <a:latin typeface="Book Antiqua"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5107"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r>
              <a:rPr lang="en-US" smtClean="0">
                <a:solidFill>
                  <a:srgbClr val="000000"/>
                </a:solidFill>
                <a:latin typeface="Book Antiqua" pitchFamily="18" charset="0"/>
              </a:rPr>
              <a:t>	</a:t>
            </a:r>
            <a:endParaRPr lang="tr-TR" smtClean="0">
              <a:solidFill>
                <a:srgbClr val="000000"/>
              </a:solidFill>
              <a:latin typeface="Book Antiqua"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6131"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7155"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bwMode="auto">
          <a:xfrm>
            <a:off x="1220788" y="719138"/>
            <a:ext cx="4606925" cy="3455987"/>
          </a:xfrm>
          <a:noFill/>
          <a:ln>
            <a:solidFill>
              <a:srgbClr val="000000"/>
            </a:solidFill>
            <a:miter lim="800000"/>
            <a:headEnd/>
            <a:tailEnd/>
          </a:ln>
        </p:spPr>
      </p:sp>
      <p:sp>
        <p:nvSpPr>
          <p:cNvPr id="142339" name="Rectangle 3"/>
          <p:cNvSpPr>
            <a:spLocks noGrp="1" noChangeArrowheads="1"/>
          </p:cNvSpPr>
          <p:nvPr>
            <p:ph type="body" idx="1"/>
          </p:nvPr>
        </p:nvSpPr>
        <p:spPr bwMode="auto">
          <a:xfrm>
            <a:off x="946150" y="4389438"/>
            <a:ext cx="5140325" cy="4176712"/>
          </a:xfrm>
          <a:noFill/>
        </p:spPr>
        <p:txBody>
          <a:bodyPr wrap="square" numCol="1" anchor="t" anchorCtr="0" compatLnSpc="1">
            <a:prstTxWarp prst="textNoShape">
              <a:avLst/>
            </a:prstTxWarp>
          </a:bodyPr>
          <a:lstStyle/>
          <a:p>
            <a:pPr eaLnBrk="1" hangingPunct="1">
              <a:spcBef>
                <a:spcPct val="0"/>
              </a:spcBef>
            </a:pPr>
            <a:endParaRPr lang="en-US" noProof="1" smtClean="0"/>
          </a:p>
          <a:p>
            <a:pPr eaLnBrk="1" hangingPunct="1">
              <a:spcBef>
                <a:spcPct val="0"/>
              </a:spcBef>
            </a:pPr>
            <a:endParaRPr lang="en-US" noProof="1"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781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79203"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r>
              <a:rPr lang="en-US" smtClean="0">
                <a:solidFill>
                  <a:srgbClr val="000000"/>
                </a:solidFill>
                <a:latin typeface="Book Antiqua" pitchFamily="18" charset="0"/>
              </a:rPr>
              <a:t>	</a:t>
            </a:r>
            <a:endParaRPr lang="tr-TR" smtClean="0">
              <a:solidFill>
                <a:srgbClr val="000000"/>
              </a:solidFill>
              <a:latin typeface="Book Antiqua" pitchFamily="18"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8022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81251" name="Rectangle 3"/>
          <p:cNvSpPr>
            <a:spLocks noGrp="1" noChangeArrowheads="1"/>
          </p:cNvSpPr>
          <p:nvPr>
            <p:ph type="body" idx="1"/>
          </p:nvPr>
        </p:nvSpPr>
        <p:spPr bwMode="auto">
          <a:xfrm>
            <a:off x="955675" y="3622675"/>
            <a:ext cx="5111750"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bwMode="auto">
          <a:xfrm>
            <a:off x="1220788" y="719138"/>
            <a:ext cx="4606925" cy="3455987"/>
          </a:xfrm>
          <a:noFill/>
          <a:ln>
            <a:solidFill>
              <a:srgbClr val="000000"/>
            </a:solidFill>
            <a:miter lim="800000"/>
            <a:headEnd/>
            <a:tailEnd/>
          </a:ln>
        </p:spPr>
      </p:sp>
      <p:sp>
        <p:nvSpPr>
          <p:cNvPr id="182275" name="Rectangle 3"/>
          <p:cNvSpPr>
            <a:spLocks noGrp="1" noChangeArrowheads="1"/>
          </p:cNvSpPr>
          <p:nvPr>
            <p:ph type="body" idx="1"/>
          </p:nvPr>
        </p:nvSpPr>
        <p:spPr bwMode="auto">
          <a:xfrm>
            <a:off x="946150" y="4389438"/>
            <a:ext cx="5140325" cy="4176712"/>
          </a:xfrm>
          <a:noFill/>
        </p:spPr>
        <p:txBody>
          <a:bodyPr wrap="square" numCol="1" anchor="t" anchorCtr="0" compatLnSpc="1">
            <a:prstTxWarp prst="textNoShape">
              <a:avLst/>
            </a:prstTxWarp>
          </a:bodyPr>
          <a:lstStyle/>
          <a:p>
            <a:pPr eaLnBrk="1" hangingPunct="1">
              <a:spcBef>
                <a:spcPct val="0"/>
              </a:spcBef>
            </a:pPr>
            <a:endParaRPr lang="en-US" noProof="1"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832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bwMode="auto">
          <a:xfrm>
            <a:off x="1182688" y="696913"/>
            <a:ext cx="4649787" cy="3486150"/>
          </a:xfrm>
          <a:noFill/>
          <a:ln>
            <a:solidFill>
              <a:srgbClr val="000000"/>
            </a:solidFill>
            <a:miter lim="800000"/>
            <a:headEnd/>
            <a:tailEnd/>
          </a:ln>
        </p:spPr>
      </p:sp>
      <p:sp>
        <p:nvSpPr>
          <p:cNvPr id="184323" name="Rectangle 3"/>
          <p:cNvSpPr>
            <a:spLocks noGrp="1" noChangeArrowheads="1"/>
          </p:cNvSpPr>
          <p:nvPr>
            <p:ph type="body" idx="1"/>
          </p:nvPr>
        </p:nvSpPr>
        <p:spPr bwMode="auto">
          <a:xfrm>
            <a:off x="935038" y="4419600"/>
            <a:ext cx="5140325" cy="4179888"/>
          </a:xfrm>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853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8637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43363" name="Rectangle 3"/>
          <p:cNvSpPr>
            <a:spLocks noGrp="1" noChangeArrowheads="1"/>
          </p:cNvSpPr>
          <p:nvPr>
            <p:ph type="body" idx="1"/>
          </p:nvPr>
        </p:nvSpPr>
        <p:spPr bwMode="auto">
          <a:xfrm>
            <a:off x="955675" y="3622675"/>
            <a:ext cx="5110163" cy="4983163"/>
          </a:xfrm>
          <a:noFill/>
        </p:spPr>
        <p:txBody>
          <a:bodyPr wrap="square" lIns="94398" tIns="47199" rIns="94398" bIns="47199"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bwMode="auto">
          <a:xfrm>
            <a:off x="1619250" y="427038"/>
            <a:ext cx="3990975" cy="2994025"/>
          </a:xfrm>
          <a:noFill/>
          <a:ln>
            <a:solidFill>
              <a:srgbClr val="000000"/>
            </a:solidFill>
            <a:miter lim="800000"/>
            <a:headEnd/>
            <a:tailEnd/>
          </a:ln>
        </p:spPr>
      </p:sp>
      <p:sp>
        <p:nvSpPr>
          <p:cNvPr id="1873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8841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bwMode="auto">
          <a:xfrm>
            <a:off x="1627188" y="635000"/>
            <a:ext cx="3694112" cy="2770188"/>
          </a:xfrm>
          <a:noFill/>
          <a:ln>
            <a:solidFill>
              <a:srgbClr val="000000"/>
            </a:solidFill>
            <a:miter lim="800000"/>
            <a:headEnd/>
            <a:tailEnd/>
          </a:ln>
        </p:spPr>
      </p:sp>
      <p:sp>
        <p:nvSpPr>
          <p:cNvPr id="189443" name="Rectangle 3"/>
          <p:cNvSpPr>
            <a:spLocks noGrp="1" noChangeArrowheads="1"/>
          </p:cNvSpPr>
          <p:nvPr>
            <p:ph type="body" idx="1"/>
          </p:nvPr>
        </p:nvSpPr>
        <p:spPr bwMode="auto">
          <a:xfrm>
            <a:off x="957263" y="3622675"/>
            <a:ext cx="5111750" cy="4983163"/>
          </a:xfrm>
          <a:noFill/>
        </p:spPr>
        <p:txBody>
          <a:bodyPr wrap="square" lIns="94455" tIns="47228" rIns="94455" bIns="47228"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spect="1" noChangeArrowheads="1" noTextEdit="1"/>
          </p:cNvSpPr>
          <p:nvPr>
            <p:ph type="sldImg"/>
          </p:nvPr>
        </p:nvSpPr>
        <p:spPr bwMode="auto">
          <a:xfrm>
            <a:off x="1627188" y="635000"/>
            <a:ext cx="3694112" cy="2770188"/>
          </a:xfrm>
          <a:noFill/>
          <a:ln>
            <a:solidFill>
              <a:srgbClr val="000000"/>
            </a:solidFill>
            <a:miter lim="800000"/>
            <a:headEnd/>
            <a:tailEnd/>
          </a:ln>
        </p:spPr>
      </p:sp>
      <p:sp>
        <p:nvSpPr>
          <p:cNvPr id="190467" name="Rectangle 3"/>
          <p:cNvSpPr>
            <a:spLocks noGrp="1" noChangeArrowheads="1"/>
          </p:cNvSpPr>
          <p:nvPr>
            <p:ph type="body" idx="1"/>
          </p:nvPr>
        </p:nvSpPr>
        <p:spPr bwMode="auto">
          <a:xfrm>
            <a:off x="957263" y="3622675"/>
            <a:ext cx="5111750" cy="4983163"/>
          </a:xfrm>
          <a:noFill/>
        </p:spPr>
        <p:txBody>
          <a:bodyPr wrap="square" lIns="94455" tIns="47228" rIns="94455" bIns="47228"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spect="1" noChangeArrowheads="1" noTextEdit="1"/>
          </p:cNvSpPr>
          <p:nvPr>
            <p:ph type="sldImg"/>
          </p:nvPr>
        </p:nvSpPr>
        <p:spPr bwMode="auto">
          <a:xfrm>
            <a:off x="1627188" y="635000"/>
            <a:ext cx="3694112" cy="2770188"/>
          </a:xfrm>
          <a:noFill/>
          <a:ln>
            <a:solidFill>
              <a:srgbClr val="000000"/>
            </a:solidFill>
            <a:miter lim="800000"/>
            <a:headEnd/>
            <a:tailEnd/>
          </a:ln>
        </p:spPr>
      </p:sp>
      <p:sp>
        <p:nvSpPr>
          <p:cNvPr id="191491" name="Rectangle 3"/>
          <p:cNvSpPr>
            <a:spLocks noGrp="1" noChangeArrowheads="1"/>
          </p:cNvSpPr>
          <p:nvPr>
            <p:ph type="body" idx="1"/>
          </p:nvPr>
        </p:nvSpPr>
        <p:spPr bwMode="auto">
          <a:xfrm>
            <a:off x="957263" y="3622675"/>
            <a:ext cx="5111750" cy="4983163"/>
          </a:xfrm>
          <a:noFill/>
        </p:spPr>
        <p:txBody>
          <a:bodyPr wrap="square" lIns="94455" tIns="47228" rIns="94455" bIns="47228"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9251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9353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9456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algn="ctr" eaLnBrk="1" hangingPunct="1">
              <a:spcBef>
                <a:spcPct val="0"/>
              </a:spcBef>
            </a:pPr>
            <a:endParaRPr lang="tr-TR" sz="160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bwMode="auto">
          <a:xfrm>
            <a:off x="1563688" y="361950"/>
            <a:ext cx="4179887" cy="3135313"/>
          </a:xfrm>
          <a:noFill/>
          <a:ln>
            <a:solidFill>
              <a:srgbClr val="000000"/>
            </a:solidFill>
            <a:miter lim="800000"/>
            <a:headEnd/>
            <a:tailEnd/>
          </a:ln>
        </p:spPr>
      </p:sp>
      <p:sp>
        <p:nvSpPr>
          <p:cNvPr id="195587" name="Rectangle 3"/>
          <p:cNvSpPr>
            <a:spLocks noGrp="1" noChangeArrowheads="1"/>
          </p:cNvSpPr>
          <p:nvPr>
            <p:ph type="body" idx="1"/>
          </p:nvPr>
        </p:nvSpPr>
        <p:spPr bwMode="auto">
          <a:xfrm>
            <a:off x="966788" y="3709988"/>
            <a:ext cx="5407025" cy="4811712"/>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bwMode="auto">
          <a:xfrm>
            <a:off x="1563688" y="361950"/>
            <a:ext cx="4179887" cy="3135313"/>
          </a:xfrm>
          <a:noFill/>
          <a:ln>
            <a:solidFill>
              <a:srgbClr val="000000"/>
            </a:solidFill>
            <a:miter lim="800000"/>
            <a:headEnd/>
            <a:tailEnd/>
          </a:ln>
        </p:spPr>
      </p:sp>
      <p:sp>
        <p:nvSpPr>
          <p:cNvPr id="196611" name="Rectangle 3"/>
          <p:cNvSpPr>
            <a:spLocks noGrp="1" noChangeArrowheads="1"/>
          </p:cNvSpPr>
          <p:nvPr>
            <p:ph type="body" idx="1"/>
          </p:nvPr>
        </p:nvSpPr>
        <p:spPr bwMode="auto">
          <a:xfrm>
            <a:off x="966788" y="3709988"/>
            <a:ext cx="5407025" cy="4811712"/>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19763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algn="ctr" eaLnBrk="1" hangingPunct="1">
              <a:spcBef>
                <a:spcPct val="50000"/>
              </a:spcBef>
            </a:pPr>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bwMode="auto">
          <a:xfrm>
            <a:off x="1627188" y="635000"/>
            <a:ext cx="3690937" cy="2768600"/>
          </a:xfrm>
          <a:noFill/>
          <a:ln>
            <a:solidFill>
              <a:srgbClr val="000000"/>
            </a:solidFill>
            <a:miter lim="800000"/>
            <a:headEnd/>
            <a:tailEnd/>
          </a:ln>
        </p:spPr>
      </p:sp>
      <p:sp>
        <p:nvSpPr>
          <p:cNvPr id="144387" name="Rectangle 3"/>
          <p:cNvSpPr>
            <a:spLocks noGrp="1" noChangeArrowheads="1"/>
          </p:cNvSpPr>
          <p:nvPr>
            <p:ph type="body" idx="1"/>
          </p:nvPr>
        </p:nvSpPr>
        <p:spPr bwMode="auto">
          <a:xfrm>
            <a:off x="955675" y="3622675"/>
            <a:ext cx="5110163" cy="4983163"/>
          </a:xfrm>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19865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algn="ctr" eaLnBrk="1" hangingPunct="1">
              <a:spcBef>
                <a:spcPct val="50000"/>
              </a:spcBef>
            </a:pPr>
            <a:endParaRPr lang="tr-TR"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19968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0707"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1731"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275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377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4803"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5827"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6851"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7875"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Rot="1" noChangeAspect="1" noChangeArrowheads="1" noTextEdit="1"/>
          </p:cNvSpPr>
          <p:nvPr>
            <p:ph type="sldImg"/>
          </p:nvPr>
        </p:nvSpPr>
        <p:spPr bwMode="auto">
          <a:xfrm>
            <a:off x="1570038" y="577850"/>
            <a:ext cx="3870325" cy="2901950"/>
          </a:xfrm>
          <a:noFill/>
          <a:ln>
            <a:solidFill>
              <a:srgbClr val="000000"/>
            </a:solidFill>
            <a:miter lim="800000"/>
            <a:headEnd/>
            <a:tailEnd/>
          </a:ln>
        </p:spPr>
      </p:sp>
      <p:sp>
        <p:nvSpPr>
          <p:cNvPr id="208899" name="Rectangle 3"/>
          <p:cNvSpPr>
            <a:spLocks noGrp="1" noChangeArrowheads="1"/>
          </p:cNvSpPr>
          <p:nvPr>
            <p:ph type="body" idx="1"/>
          </p:nvPr>
        </p:nvSpPr>
        <p:spPr bwMode="auto">
          <a:xfrm>
            <a:off x="955675" y="3622675"/>
            <a:ext cx="5111750" cy="4983163"/>
          </a:xfrm>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E75741B-22D8-400E-A063-C666617855AE}" type="slidenum">
              <a:rPr lang="en-US" smtClean="0"/>
              <a:pPr>
                <a:defRPr/>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a:lvl1pPr>
          </a:lstStyle>
          <a:p>
            <a:pPr>
              <a:defRPr/>
            </a:pPr>
            <a:fld id="{54B6C6E4-79AD-45C4-BF5B-1C1928BFA1F9}" type="datetimeFigureOut">
              <a:rPr lang="en-US"/>
              <a:pPr>
                <a:defRPr/>
              </a:pPr>
              <a:t>2/1/2011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486C3FE5-6916-44A2-ADC6-FB954343D4D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0349DE9-3C0A-49C5-BCBC-38F553DF6D06}" type="datetimeFigureOut">
              <a:rPr lang="en-US"/>
              <a:pPr>
                <a:defRPr/>
              </a:pPr>
              <a:t>2/1/2011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3A661C3-81F1-4016-85B4-CEC4006B44E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082DBFF-0F78-4CE1-BA1A-3044CED55E85}" type="datetimeFigureOut">
              <a:rPr lang="en-US"/>
              <a:pPr>
                <a:defRPr/>
              </a:pPr>
              <a:t>2/1/2011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593629A-3D0A-49F9-9094-C72D74A31DF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450EA47B-47B7-43A9-988D-D29F7AD90F0B}" type="datetimeFigureOut">
              <a:rPr lang="en-US"/>
              <a:pPr>
                <a:defRPr/>
              </a:pPr>
              <a:t>2/1/2011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73175E-634E-463B-9C39-2E5AAD09F6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B34EDCE5-CC0F-4DCF-9737-743D02CE5115}" type="datetimeFigureOut">
              <a:rPr lang="en-US"/>
              <a:pPr>
                <a:defRPr/>
              </a:pPr>
              <a:t>2/1/2011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338A3D2C-4992-4FB1-8969-98F60594058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DE8C794-B5DF-4BD3-ABB5-F6212B77ED0F}" type="datetimeFigureOut">
              <a:rPr lang="en-US"/>
              <a:pPr>
                <a:defRPr/>
              </a:pPr>
              <a:t>2/1/2011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0D36975F-4529-4F82-A36E-A8F8D4B0B67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03353FC5-D79E-4F3A-80E5-66C9D1AEE856}" type="datetimeFigureOut">
              <a:rPr lang="en-US"/>
              <a:pPr>
                <a:defRPr/>
              </a:pPr>
              <a:t>2/1/2011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D10A9E5A-BABC-4B3D-91D8-6915127254C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04282391-5BB2-47A7-AF14-97F7865B812B}" type="datetimeFigureOut">
              <a:rPr lang="en-US"/>
              <a:pPr>
                <a:defRPr/>
              </a:pPr>
              <a:t>2/1/2011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9025448-65C3-497D-917F-E59CABCD0DD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03FC8ABD-C715-4EE2-875F-299112197BB7}" type="datetimeFigureOut">
              <a:rPr lang="en-US"/>
              <a:pPr>
                <a:defRPr/>
              </a:pPr>
              <a:t>2/1/2011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31B39B9E-1BB5-484C-A77E-57AFE05E7C0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pPr>
              <a:defRPr/>
            </a:pPr>
            <a:fld id="{FA7095B4-B50B-48AA-8B82-F6D38C1333D9}" type="datetimeFigureOut">
              <a:rPr lang="en-US"/>
              <a:pPr>
                <a:defRPr/>
              </a:pPr>
              <a:t>2/1/2011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DA0AD97A-4DF1-480D-B9C3-76CD37C25C2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pPr>
              <a:defRPr/>
            </a:pPr>
            <a:fld id="{529F6699-7C2A-4C09-A669-E5DDB0D48C81}" type="datetimeFigureOut">
              <a:rPr lang="en-US"/>
              <a:pPr>
                <a:defRPr/>
              </a:pPr>
              <a:t>2/1/2011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B8372920-CB8C-4142-8BB1-4223693EEC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3078"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106A67FE-FDC2-4E39-AF68-E954CED293FF}" type="datetimeFigureOut">
              <a:rPr lang="en-US"/>
              <a:pPr>
                <a:defRPr/>
              </a:pPr>
              <a:t>2/1/2011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cs typeface="+mn-cs"/>
              </a:defRPr>
            </a:lvl1pPr>
          </a:lstStyle>
          <a:p>
            <a:pPr>
              <a:defRPr/>
            </a:pPr>
            <a:fld id="{8E1BF8AD-9AD3-43F2-BC9E-A0F9883FB06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0" r:id="rId1"/>
    <p:sldLayoutId id="2147483881" r:id="rId2"/>
    <p:sldLayoutId id="2147483882" r:id="rId3"/>
    <p:sldLayoutId id="2147483875" r:id="rId4"/>
    <p:sldLayoutId id="2147483883" r:id="rId5"/>
    <p:sldLayoutId id="2147483876" r:id="rId6"/>
    <p:sldLayoutId id="2147483877" r:id="rId7"/>
    <p:sldLayoutId id="2147483884" r:id="rId8"/>
    <p:sldLayoutId id="2147483885" r:id="rId9"/>
    <p:sldLayoutId id="2147483878" r:id="rId10"/>
    <p:sldLayoutId id="2147483879"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A1C6E6"/>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A1C6E6"/>
          </a:solidFill>
          <a:latin typeface="Arial" pitchFamily="34" charset="0"/>
        </a:defRPr>
      </a:lvl2pPr>
      <a:lvl3pPr marL="484188" indent="-484188" algn="l" rtl="0" eaLnBrk="0" fontAlgn="base" hangingPunct="0">
        <a:spcBef>
          <a:spcPct val="0"/>
        </a:spcBef>
        <a:spcAft>
          <a:spcPct val="0"/>
        </a:spcAft>
        <a:defRPr sz="4200">
          <a:solidFill>
            <a:srgbClr val="A1C6E6"/>
          </a:solidFill>
          <a:latin typeface="Arial" pitchFamily="34" charset="0"/>
        </a:defRPr>
      </a:lvl3pPr>
      <a:lvl4pPr marL="484188" indent="-484188" algn="l" rtl="0" eaLnBrk="0" fontAlgn="base" hangingPunct="0">
        <a:spcBef>
          <a:spcPct val="0"/>
        </a:spcBef>
        <a:spcAft>
          <a:spcPct val="0"/>
        </a:spcAft>
        <a:defRPr sz="4200">
          <a:solidFill>
            <a:srgbClr val="A1C6E6"/>
          </a:solidFill>
          <a:latin typeface="Arial" pitchFamily="34" charset="0"/>
        </a:defRPr>
      </a:lvl4pPr>
      <a:lvl5pPr marL="484188" indent="-484188" algn="l" rtl="0" eaLnBrk="0" fontAlgn="base" hangingPunct="0">
        <a:spcBef>
          <a:spcPct val="0"/>
        </a:spcBef>
        <a:spcAft>
          <a:spcPct val="0"/>
        </a:spcAft>
        <a:defRPr sz="4200">
          <a:solidFill>
            <a:srgbClr val="A1C6E6"/>
          </a:solidFill>
          <a:latin typeface="Arial" pitchFamily="34" charset="0"/>
        </a:defRPr>
      </a:lvl5pPr>
      <a:lvl6pPr marL="941388" indent="-484188" algn="l" rtl="0" fontAlgn="base">
        <a:spcBef>
          <a:spcPct val="0"/>
        </a:spcBef>
        <a:spcAft>
          <a:spcPct val="0"/>
        </a:spcAft>
        <a:defRPr sz="4200">
          <a:solidFill>
            <a:srgbClr val="A1C6E6"/>
          </a:solidFill>
          <a:latin typeface="Arial" pitchFamily="34" charset="0"/>
        </a:defRPr>
      </a:lvl6pPr>
      <a:lvl7pPr marL="1398588" indent="-484188" algn="l" rtl="0" fontAlgn="base">
        <a:spcBef>
          <a:spcPct val="0"/>
        </a:spcBef>
        <a:spcAft>
          <a:spcPct val="0"/>
        </a:spcAft>
        <a:defRPr sz="4200">
          <a:solidFill>
            <a:srgbClr val="A1C6E6"/>
          </a:solidFill>
          <a:latin typeface="Arial" pitchFamily="34" charset="0"/>
        </a:defRPr>
      </a:lvl7pPr>
      <a:lvl8pPr marL="1855788" indent="-484188" algn="l" rtl="0" fontAlgn="base">
        <a:spcBef>
          <a:spcPct val="0"/>
        </a:spcBef>
        <a:spcAft>
          <a:spcPct val="0"/>
        </a:spcAft>
        <a:defRPr sz="4200">
          <a:solidFill>
            <a:srgbClr val="A1C6E6"/>
          </a:solidFill>
          <a:latin typeface="Arial" pitchFamily="34" charset="0"/>
        </a:defRPr>
      </a:lvl8pPr>
      <a:lvl9pPr marL="2312988" indent="-484188" algn="l" rtl="0" fontAlgn="base">
        <a:spcBef>
          <a:spcPct val="0"/>
        </a:spcBef>
        <a:spcAft>
          <a:spcPct val="0"/>
        </a:spcAft>
        <a:defRPr sz="4200">
          <a:solidFill>
            <a:srgbClr val="A1C6E6"/>
          </a:solidFill>
          <a:latin typeface="Arial"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B7CCDE"/>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100.xml.rels><?xml version="1.0" encoding="UTF-8" standalone="yes"?>
<Relationships xmlns="http://schemas.openxmlformats.org/package/2006/relationships"><Relationship Id="rId3" Type="http://schemas.openxmlformats.org/officeDocument/2006/relationships/notesSlide" Target="../notesSlides/notesSlide100.xml"/><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lang="en-US" altLang="zh-TW" dirty="0" smtClean="0">
                <a:solidFill>
                  <a:schemeClr val="tx1"/>
                </a:solidFill>
                <a:ea typeface="新細明體" pitchFamily="18" charset="-120"/>
              </a:rPr>
              <a:t>FINANCIAL INSTRUMENTS</a:t>
            </a:r>
            <a:endParaRPr lang="en-US" dirty="0">
              <a:solidFill>
                <a:schemeClr val="tx1"/>
              </a:solidFill>
            </a:endParaRPr>
          </a:p>
        </p:txBody>
      </p:sp>
      <p:sp>
        <p:nvSpPr>
          <p:cNvPr id="3" name="Subtitle 2"/>
          <p:cNvSpPr>
            <a:spLocks noGrp="1"/>
          </p:cNvSpPr>
          <p:nvPr>
            <p:ph type="subTitle" idx="1"/>
          </p:nvPr>
        </p:nvSpPr>
        <p:spPr>
          <a:solidFill>
            <a:schemeClr val="bg2"/>
          </a:solidFill>
          <a:ln>
            <a:solidFill>
              <a:schemeClr val="tx2">
                <a:lumMod val="10000"/>
              </a:schemeClr>
            </a:solidFill>
          </a:ln>
        </p:spPr>
        <p:txBody>
          <a:bodyPr>
            <a:normAutofit/>
          </a:bodyPr>
          <a:lstStyle/>
          <a:p>
            <a:pPr eaLnBrk="1" fontAlgn="auto" hangingPunct="1">
              <a:spcAft>
                <a:spcPts val="0"/>
              </a:spcAft>
              <a:buFont typeface="Wingdings 2"/>
              <a:buNone/>
              <a:defRPr/>
            </a:pPr>
            <a:r>
              <a:rPr lang="en-US" sz="3200" dirty="0" smtClean="0">
                <a:solidFill>
                  <a:schemeClr val="tx1"/>
                </a:solidFill>
              </a:rPr>
              <a:t>IAS 32 / IAS 39</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7586" name="Rectangle 2"/>
          <p:cNvSpPr>
            <a:spLocks noGrp="1" noChangeArrowheads="1"/>
          </p:cNvSpPr>
          <p:nvPr>
            <p:ph type="title"/>
          </p:nvPr>
        </p:nvSpPr>
        <p:spPr>
          <a:xfrm>
            <a:off x="361950" y="177800"/>
            <a:ext cx="8458200" cy="9144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Scope: Non-financial Item Contracts</a:t>
            </a:r>
          </a:p>
        </p:txBody>
      </p:sp>
      <p:sp>
        <p:nvSpPr>
          <p:cNvPr id="18435" name="Rectangle 3"/>
          <p:cNvSpPr>
            <a:spLocks noChangeArrowheads="1"/>
          </p:cNvSpPr>
          <p:nvPr/>
        </p:nvSpPr>
        <p:spPr bwMode="auto">
          <a:xfrm>
            <a:off x="2028825" y="965200"/>
            <a:ext cx="5227638" cy="990600"/>
          </a:xfrm>
          <a:prstGeom prst="rect">
            <a:avLst/>
          </a:prstGeom>
          <a:gradFill rotWithShape="0">
            <a:gsLst>
              <a:gs pos="0">
                <a:schemeClr val="hlink"/>
              </a:gs>
              <a:gs pos="100000">
                <a:srgbClr val="FFFFFF"/>
              </a:gs>
            </a:gsLst>
            <a:lin ang="5400000" scaled="1"/>
          </a:gradFill>
          <a:ln w="9525">
            <a:solidFill>
              <a:schemeClr val="bg2"/>
            </a:solidFill>
            <a:miter lim="800000"/>
            <a:headEnd/>
            <a:tailEnd/>
          </a:ln>
        </p:spPr>
        <p:txBody>
          <a:bodyPr anchor="ctr"/>
          <a:lstStyle/>
          <a:p>
            <a:r>
              <a:rPr lang="en-US" sz="2200">
                <a:solidFill>
                  <a:srgbClr val="000000"/>
                </a:solidFill>
                <a:latin typeface="Arial Unicode MS" pitchFamily="34" charset="-128"/>
              </a:rPr>
              <a:t>Forward contracts to buy or sell a non-financial item (e.g. commodity contracts)</a:t>
            </a:r>
          </a:p>
        </p:txBody>
      </p:sp>
      <p:sp>
        <p:nvSpPr>
          <p:cNvPr id="18436" name="AutoShape 4"/>
          <p:cNvSpPr>
            <a:spLocks noChangeArrowheads="1"/>
          </p:cNvSpPr>
          <p:nvPr/>
        </p:nvSpPr>
        <p:spPr bwMode="auto">
          <a:xfrm rot="1996585">
            <a:off x="3481388" y="2120900"/>
            <a:ext cx="469900" cy="609600"/>
          </a:xfrm>
          <a:prstGeom prst="downArrow">
            <a:avLst>
              <a:gd name="adj1" fmla="val 50000"/>
              <a:gd name="adj2" fmla="val 29940"/>
            </a:avLst>
          </a:prstGeom>
          <a:solidFill>
            <a:schemeClr val="accent1"/>
          </a:solidFill>
          <a:ln w="9525">
            <a:solidFill>
              <a:schemeClr val="bg2"/>
            </a:solidFill>
            <a:miter lim="800000"/>
            <a:headEnd/>
            <a:tailEnd/>
          </a:ln>
        </p:spPr>
        <p:txBody>
          <a:bodyPr wrap="none" anchor="ctr"/>
          <a:lstStyle/>
          <a:p>
            <a:endParaRPr lang="en-US"/>
          </a:p>
        </p:txBody>
      </p:sp>
      <p:sp>
        <p:nvSpPr>
          <p:cNvPr id="18437" name="AutoShape 5"/>
          <p:cNvSpPr>
            <a:spLocks noChangeArrowheads="1"/>
          </p:cNvSpPr>
          <p:nvPr/>
        </p:nvSpPr>
        <p:spPr bwMode="auto">
          <a:xfrm rot="-2312934">
            <a:off x="5181600" y="2120900"/>
            <a:ext cx="468313" cy="609600"/>
          </a:xfrm>
          <a:prstGeom prst="downArrow">
            <a:avLst>
              <a:gd name="adj1" fmla="val 50000"/>
              <a:gd name="adj2" fmla="val 30041"/>
            </a:avLst>
          </a:prstGeom>
          <a:solidFill>
            <a:schemeClr val="accent1"/>
          </a:solidFill>
          <a:ln w="9525">
            <a:solidFill>
              <a:schemeClr val="bg2"/>
            </a:solidFill>
            <a:miter lim="800000"/>
            <a:headEnd/>
            <a:tailEnd/>
          </a:ln>
        </p:spPr>
        <p:txBody>
          <a:bodyPr wrap="none" anchor="ctr"/>
          <a:lstStyle/>
          <a:p>
            <a:endParaRPr lang="en-US"/>
          </a:p>
        </p:txBody>
      </p:sp>
      <p:sp>
        <p:nvSpPr>
          <p:cNvPr id="18438" name="AutoShape 6"/>
          <p:cNvSpPr>
            <a:spLocks noChangeArrowheads="1"/>
          </p:cNvSpPr>
          <p:nvPr/>
        </p:nvSpPr>
        <p:spPr bwMode="auto">
          <a:xfrm>
            <a:off x="6764338" y="5499100"/>
            <a:ext cx="339725" cy="584200"/>
          </a:xfrm>
          <a:prstGeom prst="downArrow">
            <a:avLst>
              <a:gd name="adj1" fmla="val 50000"/>
              <a:gd name="adj2" fmla="val 39687"/>
            </a:avLst>
          </a:prstGeom>
          <a:solidFill>
            <a:schemeClr val="accent1"/>
          </a:solidFill>
          <a:ln w="9525">
            <a:solidFill>
              <a:schemeClr val="bg2"/>
            </a:solidFill>
            <a:miter lim="800000"/>
            <a:headEnd/>
            <a:tailEnd/>
          </a:ln>
        </p:spPr>
        <p:txBody>
          <a:bodyPr wrap="none" anchor="ctr"/>
          <a:lstStyle/>
          <a:p>
            <a:endParaRPr lang="en-US"/>
          </a:p>
        </p:txBody>
      </p:sp>
      <p:sp>
        <p:nvSpPr>
          <p:cNvPr id="18439" name="Rectangle 7"/>
          <p:cNvSpPr>
            <a:spLocks noChangeArrowheads="1"/>
          </p:cNvSpPr>
          <p:nvPr/>
        </p:nvSpPr>
        <p:spPr bwMode="auto">
          <a:xfrm>
            <a:off x="1817688" y="6108700"/>
            <a:ext cx="1757362" cy="495300"/>
          </a:xfrm>
          <a:prstGeom prst="rect">
            <a:avLst/>
          </a:prstGeom>
          <a:solidFill>
            <a:schemeClr val="tx2"/>
          </a:solidFill>
          <a:ln w="9525">
            <a:solidFill>
              <a:schemeClr val="bg2"/>
            </a:solidFill>
            <a:miter lim="800000"/>
            <a:headEnd/>
            <a:tailEnd/>
          </a:ln>
        </p:spPr>
        <p:txBody>
          <a:bodyPr wrap="none" anchor="ctr"/>
          <a:lstStyle/>
          <a:p>
            <a:r>
              <a:rPr lang="en-US">
                <a:solidFill>
                  <a:srgbClr val="000000"/>
                </a:solidFill>
                <a:latin typeface="Arial Unicode MS" pitchFamily="34" charset="-128"/>
              </a:rPr>
              <a:t>Within scope</a:t>
            </a:r>
          </a:p>
        </p:txBody>
      </p:sp>
      <p:sp>
        <p:nvSpPr>
          <p:cNvPr id="18440" name="Rectangle 8"/>
          <p:cNvSpPr>
            <a:spLocks noChangeArrowheads="1"/>
          </p:cNvSpPr>
          <p:nvPr/>
        </p:nvSpPr>
        <p:spPr bwMode="auto">
          <a:xfrm>
            <a:off x="6002338" y="6121400"/>
            <a:ext cx="1911350" cy="495300"/>
          </a:xfrm>
          <a:prstGeom prst="rect">
            <a:avLst/>
          </a:prstGeom>
          <a:solidFill>
            <a:schemeClr val="tx2"/>
          </a:solidFill>
          <a:ln w="9525">
            <a:solidFill>
              <a:schemeClr val="bg2"/>
            </a:solidFill>
            <a:miter lim="800000"/>
            <a:headEnd/>
            <a:tailEnd/>
          </a:ln>
        </p:spPr>
        <p:txBody>
          <a:bodyPr wrap="none" anchor="ctr"/>
          <a:lstStyle/>
          <a:p>
            <a:r>
              <a:rPr lang="en-US">
                <a:solidFill>
                  <a:srgbClr val="000000"/>
                </a:solidFill>
                <a:latin typeface="Arial Unicode MS" pitchFamily="34" charset="-128"/>
              </a:rPr>
              <a:t>Not within scope</a:t>
            </a:r>
          </a:p>
        </p:txBody>
      </p:sp>
      <p:sp>
        <p:nvSpPr>
          <p:cNvPr id="18441" name="Rectangle 9"/>
          <p:cNvSpPr>
            <a:spLocks noChangeArrowheads="1"/>
          </p:cNvSpPr>
          <p:nvPr/>
        </p:nvSpPr>
        <p:spPr bwMode="auto">
          <a:xfrm>
            <a:off x="4959350" y="2819400"/>
            <a:ext cx="3622675" cy="1562100"/>
          </a:xfrm>
          <a:prstGeom prst="rect">
            <a:avLst/>
          </a:prstGeom>
          <a:gradFill rotWithShape="0">
            <a:gsLst>
              <a:gs pos="0">
                <a:srgbClr val="66FF33"/>
              </a:gs>
              <a:gs pos="50000">
                <a:srgbClr val="FFFFFF"/>
              </a:gs>
              <a:gs pos="100000">
                <a:srgbClr val="66FF33"/>
              </a:gs>
            </a:gsLst>
            <a:lin ang="5400000" scaled="1"/>
          </a:gradFill>
          <a:ln w="9525">
            <a:solidFill>
              <a:schemeClr val="bg2"/>
            </a:solidFill>
            <a:miter lim="800000"/>
            <a:headEnd/>
            <a:tailEnd/>
          </a:ln>
        </p:spPr>
        <p:txBody>
          <a:bodyPr anchor="ctr"/>
          <a:lstStyle/>
          <a:p>
            <a:r>
              <a:rPr lang="en-US" sz="1700">
                <a:solidFill>
                  <a:srgbClr val="000000"/>
                </a:solidFill>
                <a:latin typeface="Arial Unicode MS" pitchFamily="34" charset="-128"/>
              </a:rPr>
              <a:t>Continue to be held for the purpose of the receipt or delivery of a non-financial item in accordance with the entity’s expected purchase, sale and usage requirements</a:t>
            </a:r>
          </a:p>
        </p:txBody>
      </p:sp>
      <p:sp>
        <p:nvSpPr>
          <p:cNvPr id="18442" name="Rectangle 10"/>
          <p:cNvSpPr>
            <a:spLocks noChangeArrowheads="1"/>
          </p:cNvSpPr>
          <p:nvPr/>
        </p:nvSpPr>
        <p:spPr bwMode="auto">
          <a:xfrm>
            <a:off x="1149350" y="2832100"/>
            <a:ext cx="3152775" cy="1549400"/>
          </a:xfrm>
          <a:prstGeom prst="rect">
            <a:avLst/>
          </a:prstGeom>
          <a:gradFill rotWithShape="0">
            <a:gsLst>
              <a:gs pos="0">
                <a:srgbClr val="FF99CC"/>
              </a:gs>
              <a:gs pos="50000">
                <a:srgbClr val="FFFFFF"/>
              </a:gs>
              <a:gs pos="100000">
                <a:srgbClr val="FF99CC"/>
              </a:gs>
            </a:gsLst>
            <a:lin ang="5400000" scaled="1"/>
          </a:gradFill>
          <a:ln w="9525">
            <a:solidFill>
              <a:schemeClr val="bg2"/>
            </a:solidFill>
            <a:miter lim="800000"/>
            <a:headEnd/>
            <a:tailEnd/>
          </a:ln>
        </p:spPr>
        <p:txBody>
          <a:bodyPr anchor="ctr"/>
          <a:lstStyle/>
          <a:p>
            <a:r>
              <a:rPr lang="en-US" sz="1700">
                <a:solidFill>
                  <a:srgbClr val="000000"/>
                </a:solidFill>
                <a:latin typeface="Arial Unicode MS" pitchFamily="34" charset="-128"/>
              </a:rPr>
              <a:t>Can be settled net in cash or another financial instruments</a:t>
            </a:r>
          </a:p>
        </p:txBody>
      </p:sp>
      <p:grpSp>
        <p:nvGrpSpPr>
          <p:cNvPr id="18443" name="Group 11"/>
          <p:cNvGrpSpPr>
            <a:grpSpLocks/>
          </p:cNvGrpSpPr>
          <p:nvPr/>
        </p:nvGrpSpPr>
        <p:grpSpPr bwMode="auto">
          <a:xfrm>
            <a:off x="5788025" y="4318000"/>
            <a:ext cx="2460625" cy="1460500"/>
            <a:chOff x="3966" y="1368"/>
            <a:chExt cx="1679" cy="1136"/>
          </a:xfrm>
        </p:grpSpPr>
        <p:pic>
          <p:nvPicPr>
            <p:cNvPr id="18446" name="Picture 12" descr="BD06973_"/>
            <p:cNvPicPr>
              <a:picLocks noChangeAspect="1" noChangeArrowheads="1"/>
            </p:cNvPicPr>
            <p:nvPr/>
          </p:nvPicPr>
          <p:blipFill>
            <a:blip r:embed="rId3"/>
            <a:srcRect/>
            <a:stretch>
              <a:fillRect/>
            </a:stretch>
          </p:blipFill>
          <p:spPr bwMode="auto">
            <a:xfrm>
              <a:off x="4499" y="1368"/>
              <a:ext cx="1146" cy="1136"/>
            </a:xfrm>
            <a:prstGeom prst="rect">
              <a:avLst/>
            </a:prstGeom>
            <a:noFill/>
            <a:ln w="9525">
              <a:noFill/>
              <a:miter lim="800000"/>
              <a:headEnd/>
              <a:tailEnd/>
            </a:ln>
          </p:spPr>
        </p:pic>
        <p:pic>
          <p:nvPicPr>
            <p:cNvPr id="18447" name="Picture 13" descr="NA00111_"/>
            <p:cNvPicPr>
              <a:picLocks noChangeAspect="1" noChangeArrowheads="1"/>
            </p:cNvPicPr>
            <p:nvPr/>
          </p:nvPicPr>
          <p:blipFill>
            <a:blip r:embed="rId4"/>
            <a:srcRect/>
            <a:stretch>
              <a:fillRect/>
            </a:stretch>
          </p:blipFill>
          <p:spPr bwMode="auto">
            <a:xfrm>
              <a:off x="3966" y="1630"/>
              <a:ext cx="884" cy="814"/>
            </a:xfrm>
            <a:prstGeom prst="rect">
              <a:avLst/>
            </a:prstGeom>
            <a:noFill/>
            <a:ln w="9525">
              <a:noFill/>
              <a:miter lim="800000"/>
              <a:headEnd/>
              <a:tailEnd/>
            </a:ln>
          </p:spPr>
        </p:pic>
      </p:grpSp>
      <p:pic>
        <p:nvPicPr>
          <p:cNvPr id="18444" name="Picture 14" descr="TR00329_"/>
          <p:cNvPicPr>
            <a:picLocks noChangeAspect="1" noChangeArrowheads="1"/>
          </p:cNvPicPr>
          <p:nvPr/>
        </p:nvPicPr>
        <p:blipFill>
          <a:blip r:embed="rId5"/>
          <a:srcRect/>
          <a:stretch>
            <a:fillRect/>
          </a:stretch>
        </p:blipFill>
        <p:spPr bwMode="auto">
          <a:xfrm>
            <a:off x="1590675" y="4027488"/>
            <a:ext cx="2057400" cy="1465262"/>
          </a:xfrm>
          <a:prstGeom prst="rect">
            <a:avLst/>
          </a:prstGeom>
          <a:noFill/>
          <a:ln w="9525">
            <a:noFill/>
            <a:miter lim="800000"/>
            <a:headEnd/>
            <a:tailEnd/>
          </a:ln>
        </p:spPr>
      </p:pic>
      <p:sp>
        <p:nvSpPr>
          <p:cNvPr id="18445" name="AutoShape 15"/>
          <p:cNvSpPr>
            <a:spLocks noChangeArrowheads="1"/>
          </p:cNvSpPr>
          <p:nvPr/>
        </p:nvSpPr>
        <p:spPr bwMode="auto">
          <a:xfrm>
            <a:off x="2543175" y="5524500"/>
            <a:ext cx="341313" cy="584200"/>
          </a:xfrm>
          <a:prstGeom prst="downArrow">
            <a:avLst>
              <a:gd name="adj1" fmla="val 50000"/>
              <a:gd name="adj2" fmla="val 39502"/>
            </a:avLst>
          </a:prstGeom>
          <a:solidFill>
            <a:schemeClr val="accent1"/>
          </a:solidFill>
          <a:ln w="9525">
            <a:solidFill>
              <a:schemeClr val="bg2"/>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7410" name="Rectangle 2"/>
          <p:cNvSpPr>
            <a:spLocks noGrp="1" noChangeArrowheads="1"/>
          </p:cNvSpPr>
          <p:nvPr>
            <p:ph type="title"/>
          </p:nvPr>
        </p:nvSpPr>
        <p:spPr>
          <a:xfrm>
            <a:off x="392723" y="304800"/>
            <a:ext cx="8458200" cy="9144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sz="3300">
                <a:solidFill>
                  <a:schemeClr val="accent1">
                    <a:tint val="83000"/>
                    <a:satMod val="150000"/>
                  </a:schemeClr>
                </a:solidFill>
              </a:rPr>
              <a:t>Types of Hedging Relationships</a:t>
            </a:r>
            <a:endParaRPr lang="en-US" sz="3300">
              <a:solidFill>
                <a:srgbClr val="FFFF66"/>
              </a:solidFill>
            </a:endParaRPr>
          </a:p>
        </p:txBody>
      </p:sp>
      <p:sp>
        <p:nvSpPr>
          <p:cNvPr id="1937411" name="Rectangle 3"/>
          <p:cNvSpPr>
            <a:spLocks noGrp="1" noChangeArrowheads="1"/>
          </p:cNvSpPr>
          <p:nvPr>
            <p:ph idx="1"/>
          </p:nvPr>
        </p:nvSpPr>
        <p:spPr>
          <a:xfrm>
            <a:off x="422275" y="3532188"/>
            <a:ext cx="2825750" cy="1373187"/>
          </a:xfrm>
        </p:spPr>
        <p:txBody>
          <a:bodyPr>
            <a:normAutofit fontScale="92500" lnSpcReduction="10000"/>
          </a:bodyPr>
          <a:lstStyle/>
          <a:p>
            <a:pPr marL="448056" indent="-384048" algn="ctr" eaLnBrk="1" fontAlgn="auto" hangingPunct="1">
              <a:spcAft>
                <a:spcPts val="0"/>
              </a:spcAft>
              <a:buFont typeface="Monotype Sorts" pitchFamily="2" charset="2"/>
              <a:buNone/>
              <a:defRPr/>
            </a:pPr>
            <a:r>
              <a:rPr lang="en-US"/>
              <a:t>HEDGING</a:t>
            </a:r>
          </a:p>
          <a:p>
            <a:pPr marL="448056" indent="-384048" algn="ctr" eaLnBrk="1" fontAlgn="auto" hangingPunct="1">
              <a:spcAft>
                <a:spcPts val="0"/>
              </a:spcAft>
              <a:buFont typeface="Monotype Sorts" pitchFamily="2" charset="2"/>
              <a:buNone/>
              <a:defRPr/>
            </a:pPr>
            <a:r>
              <a:rPr lang="en-US" dirty="0"/>
              <a:t>RELATIONSHIPS</a:t>
            </a:r>
          </a:p>
        </p:txBody>
      </p:sp>
      <p:sp>
        <p:nvSpPr>
          <p:cNvPr id="205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CA8A178-7BAA-437F-AF74-B90916D860E5}" type="slidenum">
              <a:rPr lang="en-US" smtClean="0"/>
              <a:pPr fontAlgn="base">
                <a:spcBef>
                  <a:spcPct val="0"/>
                </a:spcBef>
                <a:spcAft>
                  <a:spcPct val="0"/>
                </a:spcAft>
                <a:defRPr/>
              </a:pPr>
              <a:t>100</a:t>
            </a:fld>
            <a:endParaRPr lang="en-US" sz="1800" b="1" smtClean="0"/>
          </a:p>
        </p:txBody>
      </p:sp>
      <p:grpSp>
        <p:nvGrpSpPr>
          <p:cNvPr id="2057" name="Group 4"/>
          <p:cNvGrpSpPr>
            <a:grpSpLocks/>
          </p:cNvGrpSpPr>
          <p:nvPr/>
        </p:nvGrpSpPr>
        <p:grpSpPr bwMode="auto">
          <a:xfrm>
            <a:off x="2046288" y="1484313"/>
            <a:ext cx="6540500" cy="4721225"/>
            <a:chOff x="1392" y="914"/>
            <a:chExt cx="4464" cy="2974"/>
          </a:xfrm>
        </p:grpSpPr>
        <p:graphicFrame>
          <p:nvGraphicFramePr>
            <p:cNvPr id="2050" name="Object 2"/>
            <p:cNvGraphicFramePr>
              <a:graphicFrameLocks noChangeAspect="1"/>
            </p:cNvGraphicFramePr>
            <p:nvPr/>
          </p:nvGraphicFramePr>
          <p:xfrm>
            <a:off x="2174" y="2006"/>
            <a:ext cx="1979" cy="1088"/>
          </p:xfrm>
          <a:graphic>
            <a:graphicData uri="http://schemas.openxmlformats.org/presentationml/2006/ole">
              <p:oleObj spid="_x0000_s2050" name="Clip" r:id="rId4" imgW="6773760" imgH="4128840" progId="">
                <p:embed/>
              </p:oleObj>
            </a:graphicData>
          </a:graphic>
        </p:graphicFrame>
        <p:sp>
          <p:nvSpPr>
            <p:cNvPr id="2058" name="Oval 6"/>
            <p:cNvSpPr>
              <a:spLocks noChangeArrowheads="1"/>
            </p:cNvSpPr>
            <p:nvPr/>
          </p:nvSpPr>
          <p:spPr bwMode="auto">
            <a:xfrm>
              <a:off x="2725" y="1266"/>
              <a:ext cx="1612" cy="587"/>
            </a:xfrm>
            <a:prstGeom prst="ellipse">
              <a:avLst/>
            </a:prstGeom>
            <a:solidFill>
              <a:srgbClr val="66FF33"/>
            </a:solidFill>
            <a:ln w="9525">
              <a:solidFill>
                <a:schemeClr val="bg2"/>
              </a:solidFill>
              <a:round/>
              <a:headEnd/>
              <a:tailEnd/>
            </a:ln>
          </p:spPr>
          <p:txBody>
            <a:bodyPr wrap="none" anchor="ctr"/>
            <a:lstStyle/>
            <a:p>
              <a:pPr algn="ctr"/>
              <a:r>
                <a:rPr lang="en-US" sz="2200">
                  <a:solidFill>
                    <a:schemeClr val="bg1"/>
                  </a:solidFill>
                </a:rPr>
                <a:t>Fair Value</a:t>
              </a:r>
            </a:p>
          </p:txBody>
        </p:sp>
        <p:sp>
          <p:nvSpPr>
            <p:cNvPr id="2059" name="Oval 7"/>
            <p:cNvSpPr>
              <a:spLocks noChangeArrowheads="1"/>
            </p:cNvSpPr>
            <p:nvPr/>
          </p:nvSpPr>
          <p:spPr bwMode="auto">
            <a:xfrm>
              <a:off x="4291" y="2196"/>
              <a:ext cx="1565" cy="578"/>
            </a:xfrm>
            <a:prstGeom prst="ellipse">
              <a:avLst/>
            </a:prstGeom>
            <a:solidFill>
              <a:srgbClr val="FFFF00"/>
            </a:solidFill>
            <a:ln w="9525">
              <a:solidFill>
                <a:schemeClr val="bg2"/>
              </a:solidFill>
              <a:round/>
              <a:headEnd/>
              <a:tailEnd/>
            </a:ln>
          </p:spPr>
          <p:txBody>
            <a:bodyPr wrap="none" anchor="ctr"/>
            <a:lstStyle/>
            <a:p>
              <a:pPr algn="ctr"/>
              <a:r>
                <a:rPr lang="en-US" sz="2200">
                  <a:solidFill>
                    <a:schemeClr val="bg1"/>
                  </a:solidFill>
                </a:rPr>
                <a:t>Cash Flow</a:t>
              </a:r>
            </a:p>
          </p:txBody>
        </p:sp>
        <p:sp>
          <p:nvSpPr>
            <p:cNvPr id="2060" name="Oval 8"/>
            <p:cNvSpPr>
              <a:spLocks noChangeArrowheads="1"/>
            </p:cNvSpPr>
            <p:nvPr/>
          </p:nvSpPr>
          <p:spPr bwMode="auto">
            <a:xfrm>
              <a:off x="2543" y="3197"/>
              <a:ext cx="2024" cy="614"/>
            </a:xfrm>
            <a:prstGeom prst="ellipse">
              <a:avLst/>
            </a:prstGeom>
            <a:solidFill>
              <a:srgbClr val="FF3399"/>
            </a:solidFill>
            <a:ln w="9525">
              <a:solidFill>
                <a:schemeClr val="bg2"/>
              </a:solidFill>
              <a:round/>
              <a:headEnd/>
              <a:tailEnd/>
            </a:ln>
          </p:spPr>
          <p:txBody>
            <a:bodyPr anchor="ctr"/>
            <a:lstStyle/>
            <a:p>
              <a:pPr algn="ctr" eaLnBrk="0" hangingPunct="0">
                <a:spcBef>
                  <a:spcPct val="50000"/>
                </a:spcBef>
              </a:pPr>
              <a:r>
                <a:rPr lang="en-US">
                  <a:solidFill>
                    <a:schemeClr val="bg1"/>
                  </a:solidFill>
                </a:rPr>
                <a:t>Net Investment (foreign currency)</a:t>
              </a:r>
            </a:p>
          </p:txBody>
        </p:sp>
        <p:graphicFrame>
          <p:nvGraphicFramePr>
            <p:cNvPr id="2051" name="Object 3"/>
            <p:cNvGraphicFramePr>
              <a:graphicFrameLocks noChangeAspect="1"/>
            </p:cNvGraphicFramePr>
            <p:nvPr/>
          </p:nvGraphicFramePr>
          <p:xfrm>
            <a:off x="4659" y="2890"/>
            <a:ext cx="903" cy="422"/>
          </p:xfrm>
          <a:graphic>
            <a:graphicData uri="http://schemas.openxmlformats.org/presentationml/2006/ole">
              <p:oleObj spid="_x0000_s2051" name="Clip" r:id="rId5" imgW="1113120" imgH="906120" progId="">
                <p:embed/>
              </p:oleObj>
            </a:graphicData>
          </a:graphic>
        </p:graphicFrame>
        <p:graphicFrame>
          <p:nvGraphicFramePr>
            <p:cNvPr id="2052" name="Object 4"/>
            <p:cNvGraphicFramePr>
              <a:graphicFrameLocks noChangeAspect="1"/>
            </p:cNvGraphicFramePr>
            <p:nvPr/>
          </p:nvGraphicFramePr>
          <p:xfrm>
            <a:off x="1392" y="3197"/>
            <a:ext cx="1063" cy="691"/>
          </p:xfrm>
          <a:graphic>
            <a:graphicData uri="http://schemas.openxmlformats.org/presentationml/2006/ole">
              <p:oleObj spid="_x0000_s2052" name="Clip" r:id="rId6" imgW="5806800" imgH="3009240" progId="">
                <p:embed/>
              </p:oleObj>
            </a:graphicData>
          </a:graphic>
        </p:graphicFrame>
        <p:graphicFrame>
          <p:nvGraphicFramePr>
            <p:cNvPr id="2053" name="Object 5"/>
            <p:cNvGraphicFramePr>
              <a:graphicFrameLocks noChangeAspect="1"/>
            </p:cNvGraphicFramePr>
            <p:nvPr/>
          </p:nvGraphicFramePr>
          <p:xfrm>
            <a:off x="4389" y="914"/>
            <a:ext cx="756" cy="998"/>
          </p:xfrm>
          <a:graphic>
            <a:graphicData uri="http://schemas.openxmlformats.org/presentationml/2006/ole">
              <p:oleObj spid="_x0000_s2053" name="Clip" r:id="rId7" imgW="3003120" imgH="5470200" progId="">
                <p:embed/>
              </p:oleObj>
            </a:graphicData>
          </a:graphic>
        </p:graphicFrame>
      </p:gr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1506" name="Rectangle 2"/>
          <p:cNvSpPr>
            <a:spLocks noGrp="1" noChangeArrowheads="1"/>
          </p:cNvSpPr>
          <p:nvPr>
            <p:ph type="title"/>
          </p:nvPr>
        </p:nvSpPr>
        <p:spPr>
          <a:xfrm>
            <a:off x="309197" y="395288"/>
            <a:ext cx="8458200" cy="10668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sz="3300">
                <a:solidFill>
                  <a:schemeClr val="accent1">
                    <a:tint val="83000"/>
                    <a:satMod val="150000"/>
                  </a:schemeClr>
                </a:solidFill>
              </a:rPr>
              <a:t>Types of Hedging Relationships </a:t>
            </a:r>
            <a:endParaRPr lang="en-US" sz="3300">
              <a:solidFill>
                <a:srgbClr val="FFFF66"/>
              </a:solidFill>
            </a:endParaRPr>
          </a:p>
        </p:txBody>
      </p:sp>
      <p:sp>
        <p:nvSpPr>
          <p:cNvPr id="1941507" name="Rectangle 3"/>
          <p:cNvSpPr>
            <a:spLocks noGrp="1" noChangeArrowheads="1"/>
          </p:cNvSpPr>
          <p:nvPr>
            <p:ph idx="1"/>
          </p:nvPr>
        </p:nvSpPr>
        <p:spPr>
          <a:xfrm>
            <a:off x="479425" y="1828800"/>
            <a:ext cx="8153400" cy="2667000"/>
          </a:xfrm>
        </p:spPr>
        <p:txBody>
          <a:bodyPr>
            <a:normAutofit fontScale="92500"/>
          </a:bodyPr>
          <a:lstStyle/>
          <a:p>
            <a:pPr marL="448056" indent="-384048" eaLnBrk="1" fontAlgn="auto" hangingPunct="1">
              <a:lnSpc>
                <a:spcPct val="90000"/>
              </a:lnSpc>
              <a:spcAft>
                <a:spcPts val="0"/>
              </a:spcAft>
              <a:buFont typeface="Monotype Sorts" pitchFamily="2" charset="2"/>
              <a:buNone/>
              <a:defRPr/>
            </a:pPr>
            <a:r>
              <a:rPr lang="en-US" sz="2300">
                <a:sym typeface="Monotype Sorts" pitchFamily="2" charset="2"/>
              </a:rPr>
              <a:t>1.	</a:t>
            </a:r>
            <a:r>
              <a:rPr lang="en-US" sz="2300"/>
              <a:t>Fair value hedge - hedge of the variability of </a:t>
            </a:r>
            <a:r>
              <a:rPr lang="en-US" sz="2300" u="sng"/>
              <a:t>changes in fair value of a recognised asset or liability or a firm commitment </a:t>
            </a:r>
          </a:p>
          <a:p>
            <a:pPr marL="448056" indent="-384048" eaLnBrk="1" fontAlgn="auto" hangingPunct="1">
              <a:spcAft>
                <a:spcPts val="0"/>
              </a:spcAft>
              <a:buFont typeface="Monotype Sorts" pitchFamily="2" charset="2"/>
              <a:buNone/>
              <a:defRPr/>
            </a:pPr>
            <a:r>
              <a:rPr lang="en-US" sz="2300"/>
              <a:t>	</a:t>
            </a:r>
            <a:r>
              <a:rPr lang="en-US" sz="2100"/>
              <a:t>(e.g. an interest rate swap that hedges the risk that the fair value of a fixed rate bond will fluctuate, or a hedge of a firm commitment to buy an asset at a fixed price) </a:t>
            </a:r>
          </a:p>
          <a:p>
            <a:pPr marL="448056" indent="-384048" eaLnBrk="1" fontAlgn="auto" hangingPunct="1">
              <a:lnSpc>
                <a:spcPct val="90000"/>
              </a:lnSpc>
              <a:spcAft>
                <a:spcPts val="0"/>
              </a:spcAft>
              <a:buFont typeface="Monotype Sorts" pitchFamily="2" charset="2"/>
              <a:buNone/>
              <a:defRPr/>
            </a:pPr>
            <a:r>
              <a:rPr lang="en-US" sz="2300">
                <a:sym typeface="Monotype Sorts" pitchFamily="2" charset="2"/>
              </a:rPr>
              <a:t>2.	</a:t>
            </a:r>
            <a:r>
              <a:rPr lang="en-US" sz="2300"/>
              <a:t>Cash flow hedge - hedge of exposure to </a:t>
            </a:r>
            <a:r>
              <a:rPr lang="en-US" sz="2300" u="sng"/>
              <a:t>variability in cash flows</a:t>
            </a:r>
            <a:r>
              <a:rPr lang="en-US" sz="2300"/>
              <a:t> </a:t>
            </a:r>
            <a:r>
              <a:rPr lang="en-US" sz="2300" u="sng"/>
              <a:t>on a recognised asset or liability, or a forecasted transaction</a:t>
            </a:r>
          </a:p>
        </p:txBody>
      </p:sp>
      <p:sp>
        <p:nvSpPr>
          <p:cNvPr id="13722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5D15C75-DC03-4858-9C62-45289BF339D3}" type="slidenum">
              <a:rPr lang="en-US" smtClean="0"/>
              <a:pPr fontAlgn="base">
                <a:spcBef>
                  <a:spcPct val="0"/>
                </a:spcBef>
                <a:spcAft>
                  <a:spcPct val="0"/>
                </a:spcAft>
                <a:defRPr/>
              </a:pPr>
              <a:t>101</a:t>
            </a:fld>
            <a:endParaRPr lang="en-US" sz="1800" b="1" smtClean="0"/>
          </a:p>
        </p:txBody>
      </p:sp>
      <p:sp>
        <p:nvSpPr>
          <p:cNvPr id="110597" name="Text Box 4"/>
          <p:cNvSpPr txBox="1">
            <a:spLocks noChangeArrowheads="1"/>
          </p:cNvSpPr>
          <p:nvPr/>
        </p:nvSpPr>
        <p:spPr bwMode="auto">
          <a:xfrm>
            <a:off x="366713" y="4329113"/>
            <a:ext cx="8382000" cy="1054100"/>
          </a:xfrm>
          <a:prstGeom prst="rect">
            <a:avLst/>
          </a:prstGeom>
          <a:noFill/>
          <a:ln w="9525">
            <a:noFill/>
            <a:miter lim="800000"/>
            <a:headEnd/>
            <a:tailEnd/>
          </a:ln>
        </p:spPr>
        <p:txBody>
          <a:bodyPr>
            <a:spAutoFit/>
          </a:bodyPr>
          <a:lstStyle/>
          <a:p>
            <a:pPr lvl="1" eaLnBrk="0" hangingPunct="0">
              <a:buClr>
                <a:srgbClr val="33CCFF"/>
              </a:buClr>
              <a:buSzPct val="80000"/>
              <a:buFont typeface="Monotype Sorts" pitchFamily="2" charset="2"/>
              <a:buNone/>
            </a:pPr>
            <a:r>
              <a:rPr lang="en-US" sz="2100">
                <a:latin typeface="Tahoma" pitchFamily="34" charset="0"/>
              </a:rPr>
              <a:t>(e.g. an interest rate swap that hedges the risk that the cash flows      on a variable rate bond will fluctuate, or a hedge of a forecasted purchase/sale of asset)</a:t>
            </a:r>
          </a:p>
        </p:txBody>
      </p:sp>
      <p:sp>
        <p:nvSpPr>
          <p:cNvPr id="110598" name="Rectangle 5"/>
          <p:cNvSpPr>
            <a:spLocks noChangeArrowheads="1"/>
          </p:cNvSpPr>
          <p:nvPr/>
        </p:nvSpPr>
        <p:spPr bwMode="auto">
          <a:xfrm>
            <a:off x="317500" y="5373688"/>
            <a:ext cx="8305800" cy="533400"/>
          </a:xfrm>
          <a:prstGeom prst="rect">
            <a:avLst/>
          </a:prstGeom>
          <a:noFill/>
          <a:ln w="9525">
            <a:noFill/>
            <a:miter lim="800000"/>
            <a:headEnd/>
            <a:tailEnd/>
          </a:ln>
        </p:spPr>
        <p:txBody>
          <a:bodyPr lIns="92075" tIns="46038" rIns="92075" bIns="46038"/>
          <a:lstStyle/>
          <a:p>
            <a:pPr marL="533400" indent="-533400" eaLnBrk="0" hangingPunct="0">
              <a:spcAft>
                <a:spcPct val="20000"/>
              </a:spcAft>
              <a:buClr>
                <a:schemeClr val="folHlink"/>
              </a:buClr>
              <a:buSzPct val="75000"/>
              <a:buFont typeface="Monotype Sorts" pitchFamily="2" charset="2"/>
              <a:buNone/>
            </a:pPr>
            <a:r>
              <a:rPr kumimoji="1" lang="en-US" sz="2300">
                <a:solidFill>
                  <a:srgbClr val="FFFF66"/>
                </a:solidFill>
                <a:latin typeface="Tahoma" pitchFamily="34" charset="0"/>
              </a:rPr>
              <a:t>  3. Hedge of a net investment in foreign operations</a:t>
            </a:r>
          </a:p>
          <a:p>
            <a:pPr marL="533400" indent="-533400" eaLnBrk="0" hangingPunct="0">
              <a:spcAft>
                <a:spcPct val="20000"/>
              </a:spcAft>
              <a:buClr>
                <a:schemeClr val="folHlink"/>
              </a:buClr>
              <a:buSzPct val="75000"/>
              <a:buFont typeface="Monotype Sorts" pitchFamily="2" charset="2"/>
              <a:buNone/>
            </a:pPr>
            <a:r>
              <a:rPr kumimoji="1" lang="en-US" sz="2300">
                <a:solidFill>
                  <a:srgbClr val="FFFF66"/>
                </a:solidFill>
                <a:latin typeface="Tahoma" pitchFamily="34" charset="0"/>
              </a:rPr>
              <a:t>	</a:t>
            </a:r>
            <a:r>
              <a:rPr lang="en-US" sz="2100">
                <a:latin typeface="Tahoma" pitchFamily="34" charset="0"/>
              </a:rPr>
              <a:t>(e.g a forward foreign currency contract that hedges the foreign exchange risk of an investment in a foreign subsidiary)</a:t>
            </a: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Fair Value Hedge</a:t>
            </a:r>
            <a:endParaRPr lang="en-US" dirty="0">
              <a:solidFill>
                <a:schemeClr val="accent1">
                  <a:tint val="83000"/>
                  <a:satMod val="150000"/>
                </a:schemeClr>
              </a:solidFill>
            </a:endParaRPr>
          </a:p>
        </p:txBody>
      </p:sp>
      <p:sp>
        <p:nvSpPr>
          <p:cNvPr id="111619"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93D33368-2CF3-402B-AAAF-4F02FF8006A3}" type="slidenum">
              <a:rPr lang="en-US" smtClean="0"/>
              <a:pPr fontAlgn="base">
                <a:spcBef>
                  <a:spcPct val="0"/>
                </a:spcBef>
                <a:spcAft>
                  <a:spcPct val="0"/>
                </a:spcAft>
                <a:defRPr/>
              </a:pPr>
              <a:t>103</a:t>
            </a:fld>
            <a:endParaRPr lang="en-US" sz="1800" b="1" smtClean="0"/>
          </a:p>
        </p:txBody>
      </p:sp>
      <p:sp>
        <p:nvSpPr>
          <p:cNvPr id="112643" name="Rectangle 2"/>
          <p:cNvSpPr>
            <a:spLocks noChangeArrowheads="1"/>
          </p:cNvSpPr>
          <p:nvPr/>
        </p:nvSpPr>
        <p:spPr bwMode="auto">
          <a:xfrm>
            <a:off x="0" y="304800"/>
            <a:ext cx="9144000" cy="963613"/>
          </a:xfrm>
          <a:prstGeom prst="rect">
            <a:avLst/>
          </a:prstGeom>
          <a:noFill/>
          <a:ln w="12700">
            <a:noFill/>
            <a:miter lim="800000"/>
            <a:headEnd/>
            <a:tailEnd/>
          </a:ln>
        </p:spPr>
        <p:txBody>
          <a:bodyPr lIns="89538" tIns="43983" rIns="89538" bIns="43983" anchor="ctr"/>
          <a:lstStyle/>
          <a:p>
            <a:pPr algn="ctr" eaLnBrk="0" hangingPunct="0"/>
            <a:r>
              <a:rPr kumimoji="1" lang="en-US" sz="3600" b="1">
                <a:solidFill>
                  <a:srgbClr val="FFFFFF"/>
                </a:solidFill>
                <a:latin typeface="Tahoma" pitchFamily="34" charset="0"/>
              </a:rPr>
              <a:t>	Definition of a Fair Value Hedge</a:t>
            </a:r>
            <a:endParaRPr kumimoji="1" lang="pl-PL" sz="3600" b="1">
              <a:solidFill>
                <a:srgbClr val="FFFFFF"/>
              </a:solidFill>
              <a:latin typeface="Tahoma" pitchFamily="34" charset="0"/>
            </a:endParaRPr>
          </a:p>
        </p:txBody>
      </p:sp>
      <p:sp>
        <p:nvSpPr>
          <p:cNvPr id="112644" name="Rectangle 3"/>
          <p:cNvSpPr>
            <a:spLocks noChangeArrowheads="1"/>
          </p:cNvSpPr>
          <p:nvPr/>
        </p:nvSpPr>
        <p:spPr bwMode="auto">
          <a:xfrm>
            <a:off x="561975" y="1485900"/>
            <a:ext cx="7772400" cy="5067300"/>
          </a:xfrm>
          <a:prstGeom prst="rect">
            <a:avLst/>
          </a:prstGeom>
          <a:noFill/>
          <a:ln w="12700">
            <a:noFill/>
            <a:miter lim="800000"/>
            <a:headEnd/>
            <a:tailEnd/>
          </a:ln>
        </p:spPr>
        <p:txBody>
          <a:bodyPr lIns="89538" tIns="43983" rIns="89538" bIns="43983"/>
          <a:lstStyle/>
          <a:p>
            <a:pPr marL="288925" indent="-288925" algn="just" eaLnBrk="0" hangingPunct="0">
              <a:spcAft>
                <a:spcPct val="20000"/>
              </a:spcAft>
              <a:buClr>
                <a:schemeClr val="folHlink"/>
              </a:buClr>
              <a:buSzPct val="75000"/>
              <a:buFont typeface="Monotype Sorts" pitchFamily="2" charset="2"/>
              <a:buNone/>
            </a:pPr>
            <a:r>
              <a:rPr kumimoji="1" lang="en-US" sz="2500">
                <a:solidFill>
                  <a:srgbClr val="FFFF66"/>
                </a:solidFill>
                <a:latin typeface="Tahoma" pitchFamily="34" charset="0"/>
              </a:rPr>
              <a:t>A fair value hedge is: </a:t>
            </a:r>
          </a:p>
          <a:p>
            <a:pPr marL="288925" indent="-288925" algn="just" eaLnBrk="0" hangingPunct="0">
              <a:spcAft>
                <a:spcPct val="20000"/>
              </a:spcAft>
              <a:buClr>
                <a:schemeClr val="folHlink"/>
              </a:buClr>
              <a:buSzPct val="75000"/>
              <a:buFont typeface="Monotype Sorts" pitchFamily="2" charset="2"/>
              <a:buNone/>
            </a:pPr>
            <a:r>
              <a:rPr kumimoji="1" lang="en-US" sz="2500">
                <a:solidFill>
                  <a:srgbClr val="FFFF66"/>
                </a:solidFill>
                <a:latin typeface="Tahoma" pitchFamily="34" charset="0"/>
              </a:rPr>
              <a:t>	</a:t>
            </a:r>
            <a:r>
              <a:rPr kumimoji="1" lang="en-US" sz="2500">
                <a:solidFill>
                  <a:schemeClr val="tx2"/>
                </a:solidFill>
                <a:latin typeface="Tahoma" pitchFamily="34" charset="0"/>
              </a:rPr>
              <a:t>“a hedge of the exposure to changes in the fair value of a recognised asset or liability or a firm commitment, or an identified portion of such an asset or liability, that is attributable to a particular risk and that will affect reported net income”</a:t>
            </a:r>
          </a:p>
          <a:p>
            <a:pPr marL="288925" indent="-288925" algn="just" eaLnBrk="0" hangingPunct="0">
              <a:spcAft>
                <a:spcPct val="20000"/>
              </a:spcAft>
              <a:buClr>
                <a:schemeClr val="folHlink"/>
              </a:buClr>
              <a:buSzPct val="75000"/>
              <a:buFont typeface="Monotype Sorts" pitchFamily="2" charset="2"/>
              <a:buNone/>
            </a:pPr>
            <a:r>
              <a:rPr kumimoji="1" lang="en-US" sz="2500">
                <a:solidFill>
                  <a:srgbClr val="FFFF66"/>
                </a:solidFill>
                <a:latin typeface="Tahoma" pitchFamily="34" charset="0"/>
              </a:rPr>
              <a:t>Key issues:</a:t>
            </a:r>
          </a:p>
          <a:p>
            <a:pPr marL="288925" indent="-288925" algn="just" eaLnBrk="0" hangingPunct="0">
              <a:spcAft>
                <a:spcPct val="20000"/>
              </a:spcAft>
              <a:buClr>
                <a:schemeClr val="folHlink"/>
              </a:buClr>
              <a:buSzPct val="75000"/>
              <a:buFont typeface="Monotype Sorts" pitchFamily="2" charset="2"/>
              <a:buChar char="n"/>
            </a:pPr>
            <a:r>
              <a:rPr kumimoji="1" lang="en-US" sz="2500">
                <a:solidFill>
                  <a:srgbClr val="FFFF66"/>
                </a:solidFill>
                <a:latin typeface="Tahoma" pitchFamily="34" charset="0"/>
              </a:rPr>
              <a:t>Hedged risk arising from asset or liability recognised on balance sheet or a firm commitment</a:t>
            </a:r>
          </a:p>
          <a:p>
            <a:pPr marL="288925" indent="-288925" algn="just" eaLnBrk="0" hangingPunct="0">
              <a:spcAft>
                <a:spcPct val="20000"/>
              </a:spcAft>
              <a:buClr>
                <a:schemeClr val="folHlink"/>
              </a:buClr>
              <a:buSzPct val="75000"/>
              <a:buFont typeface="Monotype Sorts" pitchFamily="2" charset="2"/>
              <a:buChar char="n"/>
            </a:pPr>
            <a:r>
              <a:rPr kumimoji="1" lang="en-US" sz="2500">
                <a:solidFill>
                  <a:srgbClr val="FFFF66"/>
                </a:solidFill>
                <a:latin typeface="Tahoma" pitchFamily="34" charset="0"/>
              </a:rPr>
              <a:t>hedged risk must give rise to a risk of changes in fair value</a:t>
            </a:r>
          </a:p>
          <a:p>
            <a:pPr marL="288925" indent="-288925" algn="just" eaLnBrk="0" hangingPunct="0">
              <a:spcAft>
                <a:spcPct val="20000"/>
              </a:spcAft>
              <a:buClr>
                <a:schemeClr val="folHlink"/>
              </a:buClr>
              <a:buSzPct val="75000"/>
              <a:buFont typeface="Monotype Sorts" pitchFamily="2" charset="2"/>
              <a:buNone/>
            </a:pPr>
            <a:endParaRPr kumimoji="1" lang="pl-PL" sz="2500" u="sng">
              <a:solidFill>
                <a:srgbClr val="FFFF66"/>
              </a:solidFill>
              <a:latin typeface="Tahoma" pitchFamily="34" charset="0"/>
            </a:endParaRP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02" name="Rectangle 2"/>
          <p:cNvSpPr>
            <a:spLocks noGrp="1" noChangeArrowheads="1"/>
          </p:cNvSpPr>
          <p:nvPr>
            <p:ph type="title"/>
          </p:nvPr>
        </p:nvSpPr>
        <p:spPr>
          <a:xfrm>
            <a:off x="351692" y="188913"/>
            <a:ext cx="8458200" cy="1008062"/>
          </a:xfrm>
        </p:spPr>
        <p:txBody>
          <a:bodyPr/>
          <a:lstStyle/>
          <a:p>
            <a:pPr marL="484632" indent="0" eaLnBrk="1" fontAlgn="auto" hangingPunct="1">
              <a:spcAft>
                <a:spcPts val="0"/>
              </a:spcAft>
              <a:defRPr/>
            </a:pPr>
            <a:r>
              <a:rPr lang="en-US">
                <a:solidFill>
                  <a:schemeClr val="accent1">
                    <a:tint val="83000"/>
                    <a:satMod val="150000"/>
                  </a:schemeClr>
                </a:solidFill>
              </a:rPr>
              <a:t>Hedge of a Firm Commitment </a:t>
            </a:r>
          </a:p>
        </p:txBody>
      </p:sp>
      <p:sp>
        <p:nvSpPr>
          <p:cNvPr id="113667" name="Rectangle 3"/>
          <p:cNvSpPr>
            <a:spLocks noGrp="1" noChangeArrowheads="1"/>
          </p:cNvSpPr>
          <p:nvPr>
            <p:ph idx="1"/>
          </p:nvPr>
        </p:nvSpPr>
        <p:spPr>
          <a:xfrm>
            <a:off x="561975" y="2057400"/>
            <a:ext cx="7721600" cy="4267200"/>
          </a:xfrm>
        </p:spPr>
        <p:txBody>
          <a:bodyPr/>
          <a:lstStyle/>
          <a:p>
            <a:pPr eaLnBrk="1" hangingPunct="1">
              <a:buFont typeface="Monotype Sorts" pitchFamily="2" charset="2"/>
              <a:buNone/>
            </a:pPr>
            <a:r>
              <a:rPr lang="en-US" smtClean="0"/>
              <a:t>A hedge of a firm commitment:</a:t>
            </a:r>
          </a:p>
          <a:p>
            <a:pPr eaLnBrk="1" hangingPunct="1"/>
            <a:r>
              <a:rPr lang="en-US" smtClean="0"/>
              <a:t>Represents a fair value exposure</a:t>
            </a:r>
            <a:endParaRPr lang="en-US" smtClean="0">
              <a:solidFill>
                <a:srgbClr val="FF3300"/>
              </a:solidFill>
            </a:endParaRPr>
          </a:p>
          <a:p>
            <a:pPr algn="ctr" eaLnBrk="1" hangingPunct="1">
              <a:buFont typeface="Monotype Sorts" pitchFamily="2" charset="2"/>
              <a:buNone/>
            </a:pPr>
            <a:r>
              <a:rPr lang="en-US" b="1" u="sng" smtClean="0">
                <a:solidFill>
                  <a:srgbClr val="FF3300"/>
                </a:solidFill>
              </a:rPr>
              <a:t>Except for</a:t>
            </a:r>
            <a:endParaRPr lang="en-US" smtClean="0">
              <a:solidFill>
                <a:srgbClr val="FF3300"/>
              </a:solidFill>
            </a:endParaRPr>
          </a:p>
          <a:p>
            <a:pPr eaLnBrk="1" hangingPunct="1"/>
            <a:r>
              <a:rPr lang="en-US" smtClean="0"/>
              <a:t>A hedge of the foreign currency risk of a firm commitment which could be accounted for as a fair value hedge or as a cash flows hedge.</a:t>
            </a:r>
          </a:p>
        </p:txBody>
      </p:sp>
      <p:sp>
        <p:nvSpPr>
          <p:cNvPr id="14029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E35ECEB-A6C4-4274-A052-E1C17F529D81}" type="slidenum">
              <a:rPr lang="en-US" smtClean="0"/>
              <a:pPr fontAlgn="base">
                <a:spcBef>
                  <a:spcPct val="0"/>
                </a:spcBef>
                <a:spcAft>
                  <a:spcPct val="0"/>
                </a:spcAft>
                <a:defRPr/>
              </a:pPr>
              <a:t>104</a:t>
            </a:fld>
            <a:endParaRPr lang="en-US" sz="1800" b="1" smtClean="0"/>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7090" name="Rectangle 2"/>
          <p:cNvSpPr>
            <a:spLocks noGrp="1" noChangeArrowheads="1"/>
          </p:cNvSpPr>
          <p:nvPr>
            <p:ph type="title"/>
          </p:nvPr>
        </p:nvSpPr>
        <p:spPr>
          <a:xfrm>
            <a:off x="351692" y="457200"/>
            <a:ext cx="8458200" cy="914400"/>
          </a:xfrm>
        </p:spPr>
        <p:txBody>
          <a:bodyPr/>
          <a:lstStyle/>
          <a:p>
            <a:pPr marL="484632" indent="0" eaLnBrk="1" fontAlgn="auto" hangingPunct="1">
              <a:spcAft>
                <a:spcPts val="0"/>
              </a:spcAft>
              <a:defRPr/>
            </a:pPr>
            <a:r>
              <a:rPr lang="en-US">
                <a:solidFill>
                  <a:schemeClr val="accent1">
                    <a:tint val="83000"/>
                    <a:satMod val="150000"/>
                  </a:schemeClr>
                </a:solidFill>
              </a:rPr>
              <a:t>Fair Value Hedge</a:t>
            </a:r>
          </a:p>
        </p:txBody>
      </p:sp>
      <p:sp>
        <p:nvSpPr>
          <p:cNvPr id="114691" name="Rectangle 3"/>
          <p:cNvSpPr>
            <a:spLocks noGrp="1" noChangeArrowheads="1"/>
          </p:cNvSpPr>
          <p:nvPr>
            <p:ph idx="1"/>
          </p:nvPr>
        </p:nvSpPr>
        <p:spPr>
          <a:xfrm>
            <a:off x="561975" y="2057400"/>
            <a:ext cx="7721600" cy="4267200"/>
          </a:xfrm>
        </p:spPr>
        <p:txBody>
          <a:bodyPr/>
          <a:lstStyle/>
          <a:p>
            <a:pPr eaLnBrk="1" hangingPunct="1"/>
            <a:r>
              <a:rPr lang="en-US" smtClean="0"/>
              <a:t>Examples:</a:t>
            </a:r>
          </a:p>
          <a:p>
            <a:pPr lvl="1" eaLnBrk="1" hangingPunct="1"/>
            <a:r>
              <a:rPr lang="en-US" smtClean="0"/>
              <a:t>Fixed rate liabilities like loans</a:t>
            </a:r>
          </a:p>
          <a:p>
            <a:pPr lvl="1" eaLnBrk="1" hangingPunct="1"/>
            <a:r>
              <a:rPr lang="en-US" smtClean="0"/>
              <a:t>Fixed rate assets like investments in bonds</a:t>
            </a:r>
          </a:p>
          <a:p>
            <a:pPr lvl="1" eaLnBrk="1" hangingPunct="1"/>
            <a:r>
              <a:rPr lang="en-US" smtClean="0"/>
              <a:t>Investment in equity securities</a:t>
            </a:r>
          </a:p>
          <a:p>
            <a:pPr lvl="1" eaLnBrk="1" hangingPunct="1"/>
            <a:r>
              <a:rPr lang="en-US" smtClean="0"/>
              <a:t>Fixed commitment to buy or sale non-financial items at a fixed price</a:t>
            </a:r>
          </a:p>
          <a:p>
            <a:pPr lvl="2" eaLnBrk="1" hangingPunct="1">
              <a:buFont typeface="Monotype Sorts" pitchFamily="2" charset="2"/>
              <a:buNone/>
            </a:pPr>
            <a:r>
              <a:rPr lang="en-US" smtClean="0"/>
              <a:t>	</a:t>
            </a:r>
          </a:p>
        </p:txBody>
      </p:sp>
      <p:sp>
        <p:nvSpPr>
          <p:cNvPr id="14131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3951422-04E2-4DBA-AB4C-898CE23A3C92}" type="slidenum">
              <a:rPr lang="en-US" smtClean="0"/>
              <a:pPr fontAlgn="base">
                <a:spcBef>
                  <a:spcPct val="0"/>
                </a:spcBef>
                <a:spcAft>
                  <a:spcPct val="0"/>
                </a:spcAft>
                <a:defRPr/>
              </a:pPr>
              <a:t>105</a:t>
            </a:fld>
            <a:endParaRPr lang="en-US" sz="1800" b="1" smtClean="0"/>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DC246CF-CC54-4B70-A13F-0180D039E251}" type="slidenum">
              <a:rPr lang="en-US" smtClean="0"/>
              <a:pPr fontAlgn="base">
                <a:spcBef>
                  <a:spcPct val="0"/>
                </a:spcBef>
                <a:spcAft>
                  <a:spcPct val="0"/>
                </a:spcAft>
                <a:defRPr/>
              </a:pPr>
              <a:t>106</a:t>
            </a:fld>
            <a:endParaRPr lang="en-US" sz="1800" b="1" smtClean="0"/>
          </a:p>
        </p:txBody>
      </p:sp>
      <p:sp>
        <p:nvSpPr>
          <p:cNvPr id="115715" name="Rectangle 2"/>
          <p:cNvSpPr>
            <a:spLocks noChangeArrowheads="1"/>
          </p:cNvSpPr>
          <p:nvPr/>
        </p:nvSpPr>
        <p:spPr bwMode="auto">
          <a:xfrm>
            <a:off x="280988" y="381000"/>
            <a:ext cx="8458200" cy="914400"/>
          </a:xfrm>
          <a:prstGeom prst="rect">
            <a:avLst/>
          </a:prstGeom>
          <a:noFill/>
          <a:ln w="9525">
            <a:noFill/>
            <a:miter lim="800000"/>
            <a:headEnd/>
            <a:tailEnd/>
          </a:ln>
        </p:spPr>
        <p:txBody>
          <a:bodyPr lIns="0" tIns="0" rIns="0" bIns="0" anchor="ctr"/>
          <a:lstStyle/>
          <a:p>
            <a:pPr algn="ctr" eaLnBrk="0" hangingPunct="0"/>
            <a:r>
              <a:rPr kumimoji="1" lang="en-US" sz="3600" b="1">
                <a:solidFill>
                  <a:srgbClr val="FFFFFF"/>
                </a:solidFill>
                <a:latin typeface="Tahoma" pitchFamily="34" charset="0"/>
              </a:rPr>
              <a:t>Accounting for Fair Value Hedge</a:t>
            </a:r>
            <a:endParaRPr kumimoji="1" lang="en-US">
              <a:solidFill>
                <a:srgbClr val="FFFFFF"/>
              </a:solidFill>
              <a:latin typeface="Tahoma" pitchFamily="34" charset="0"/>
            </a:endParaRPr>
          </a:p>
        </p:txBody>
      </p:sp>
      <p:sp>
        <p:nvSpPr>
          <p:cNvPr id="115716" name="Rectangle 3"/>
          <p:cNvSpPr>
            <a:spLocks noChangeArrowheads="1"/>
          </p:cNvSpPr>
          <p:nvPr/>
        </p:nvSpPr>
        <p:spPr bwMode="auto">
          <a:xfrm>
            <a:off x="6432550" y="2276475"/>
            <a:ext cx="1600200" cy="3200400"/>
          </a:xfrm>
          <a:prstGeom prst="rect">
            <a:avLst/>
          </a:prstGeom>
          <a:gradFill rotWithShape="0">
            <a:gsLst>
              <a:gs pos="0">
                <a:schemeClr val="accent1"/>
              </a:gs>
              <a:gs pos="100000">
                <a:srgbClr val="FFFFFF"/>
              </a:gs>
            </a:gsLst>
            <a:lin ang="5400000" scaled="1"/>
          </a:gradFill>
          <a:ln w="9525">
            <a:solidFill>
              <a:schemeClr val="tx1"/>
            </a:solidFill>
            <a:miter lim="800000"/>
            <a:headEnd/>
            <a:tailEnd/>
          </a:ln>
        </p:spPr>
        <p:txBody>
          <a:bodyPr wrap="none" anchor="ctr"/>
          <a:lstStyle/>
          <a:p>
            <a:pPr algn="ctr" eaLnBrk="0" hangingPunct="0"/>
            <a:r>
              <a:rPr lang="en-US" sz="2400">
                <a:solidFill>
                  <a:schemeClr val="bg2"/>
                </a:solidFill>
                <a:latin typeface="Arial Narrow" pitchFamily="34" charset="0"/>
              </a:rPr>
              <a:t>Profit and loss</a:t>
            </a:r>
          </a:p>
        </p:txBody>
      </p:sp>
      <p:sp>
        <p:nvSpPr>
          <p:cNvPr id="115717" name="Text Box 4"/>
          <p:cNvSpPr txBox="1">
            <a:spLocks noChangeArrowheads="1"/>
          </p:cNvSpPr>
          <p:nvPr/>
        </p:nvSpPr>
        <p:spPr bwMode="auto">
          <a:xfrm>
            <a:off x="739775" y="1892300"/>
            <a:ext cx="3527425" cy="366713"/>
          </a:xfrm>
          <a:prstGeom prst="rect">
            <a:avLst/>
          </a:prstGeom>
          <a:noFill/>
          <a:ln w="9525">
            <a:noFill/>
            <a:miter lim="800000"/>
            <a:headEnd/>
            <a:tailEnd/>
          </a:ln>
        </p:spPr>
        <p:txBody>
          <a:bodyPr>
            <a:spAutoFit/>
          </a:bodyPr>
          <a:lstStyle/>
          <a:p>
            <a:pPr>
              <a:spcBef>
                <a:spcPct val="50000"/>
              </a:spcBef>
            </a:pPr>
            <a:r>
              <a:rPr lang="en-US" b="1">
                <a:solidFill>
                  <a:schemeClr val="tx2"/>
                </a:solidFill>
              </a:rPr>
              <a:t>Measurement of Derivative</a:t>
            </a:r>
          </a:p>
        </p:txBody>
      </p:sp>
      <p:sp>
        <p:nvSpPr>
          <p:cNvPr id="115718" name="Text Box 5"/>
          <p:cNvSpPr txBox="1">
            <a:spLocks noChangeArrowheads="1"/>
          </p:cNvSpPr>
          <p:nvPr/>
        </p:nvSpPr>
        <p:spPr bwMode="auto">
          <a:xfrm>
            <a:off x="706438" y="3871913"/>
            <a:ext cx="4117975" cy="366712"/>
          </a:xfrm>
          <a:prstGeom prst="rect">
            <a:avLst/>
          </a:prstGeom>
          <a:noFill/>
          <a:ln w="9525">
            <a:noFill/>
            <a:miter lim="800000"/>
            <a:headEnd/>
            <a:tailEnd/>
          </a:ln>
        </p:spPr>
        <p:txBody>
          <a:bodyPr>
            <a:spAutoFit/>
          </a:bodyPr>
          <a:lstStyle/>
          <a:p>
            <a:pPr>
              <a:spcBef>
                <a:spcPct val="50000"/>
              </a:spcBef>
            </a:pPr>
            <a:r>
              <a:rPr lang="en-US" b="1">
                <a:solidFill>
                  <a:schemeClr val="tx2"/>
                </a:solidFill>
              </a:rPr>
              <a:t>Measurement of Hedged Item</a:t>
            </a:r>
          </a:p>
        </p:txBody>
      </p:sp>
      <p:sp>
        <p:nvSpPr>
          <p:cNvPr id="115719" name="AutoShape 6"/>
          <p:cNvSpPr>
            <a:spLocks noChangeArrowheads="1"/>
          </p:cNvSpPr>
          <p:nvPr/>
        </p:nvSpPr>
        <p:spPr bwMode="auto">
          <a:xfrm>
            <a:off x="706438" y="2392363"/>
            <a:ext cx="5688012" cy="1001712"/>
          </a:xfrm>
          <a:prstGeom prst="rightArrowCallout">
            <a:avLst>
              <a:gd name="adj1" fmla="val 25000"/>
              <a:gd name="adj2" fmla="val 25000"/>
              <a:gd name="adj3" fmla="val 102525"/>
              <a:gd name="adj4" fmla="val 66667"/>
            </a:avLst>
          </a:prstGeom>
          <a:gradFill rotWithShape="1">
            <a:gsLst>
              <a:gs pos="0">
                <a:srgbClr val="00FF00"/>
              </a:gs>
              <a:gs pos="100000">
                <a:srgbClr val="FFFFCC"/>
              </a:gs>
            </a:gsLst>
            <a:lin ang="0" scaled="1"/>
          </a:gradFill>
          <a:ln w="9525">
            <a:solidFill>
              <a:schemeClr val="bg2"/>
            </a:solidFill>
            <a:miter lim="800000"/>
            <a:headEnd/>
            <a:tailEnd/>
          </a:ln>
        </p:spPr>
        <p:txBody>
          <a:bodyPr wrap="none" anchor="ctr"/>
          <a:lstStyle/>
          <a:p>
            <a:pPr algn="ctr"/>
            <a:r>
              <a:rPr lang="en-US">
                <a:solidFill>
                  <a:schemeClr val="bg2"/>
                </a:solidFill>
              </a:rPr>
              <a:t>Change in Fair Value</a:t>
            </a:r>
          </a:p>
        </p:txBody>
      </p:sp>
      <p:sp>
        <p:nvSpPr>
          <p:cNvPr id="115720" name="AutoShape 7"/>
          <p:cNvSpPr>
            <a:spLocks noChangeArrowheads="1"/>
          </p:cNvSpPr>
          <p:nvPr/>
        </p:nvSpPr>
        <p:spPr bwMode="auto">
          <a:xfrm>
            <a:off x="744538" y="4424363"/>
            <a:ext cx="5688012" cy="1001712"/>
          </a:xfrm>
          <a:prstGeom prst="rightArrowCallout">
            <a:avLst>
              <a:gd name="adj1" fmla="val 25000"/>
              <a:gd name="adj2" fmla="val 25000"/>
              <a:gd name="adj3" fmla="val 102525"/>
              <a:gd name="adj4" fmla="val 66667"/>
            </a:avLst>
          </a:prstGeom>
          <a:gradFill rotWithShape="1">
            <a:gsLst>
              <a:gs pos="0">
                <a:srgbClr val="FFCC00"/>
              </a:gs>
              <a:gs pos="100000">
                <a:srgbClr val="FFFFFF"/>
              </a:gs>
            </a:gsLst>
            <a:lin ang="0" scaled="1"/>
          </a:gradFill>
          <a:ln w="9525">
            <a:solidFill>
              <a:schemeClr val="bg2"/>
            </a:solidFill>
            <a:miter lim="800000"/>
            <a:headEnd/>
            <a:tailEnd/>
          </a:ln>
        </p:spPr>
        <p:txBody>
          <a:bodyPr anchor="ctr"/>
          <a:lstStyle/>
          <a:p>
            <a:pPr algn="ctr"/>
            <a:r>
              <a:rPr lang="en-US">
                <a:solidFill>
                  <a:schemeClr val="bg2"/>
                </a:solidFill>
              </a:rPr>
              <a:t>Offsetting Gain or Loss Attributable to Risk Being Hedged</a:t>
            </a:r>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Cash Flow Hedge</a:t>
            </a:r>
            <a:endParaRPr lang="en-US" dirty="0">
              <a:solidFill>
                <a:schemeClr val="accent1">
                  <a:tint val="83000"/>
                  <a:satMod val="150000"/>
                </a:schemeClr>
              </a:solidFill>
            </a:endParaRPr>
          </a:p>
        </p:txBody>
      </p:sp>
      <p:sp>
        <p:nvSpPr>
          <p:cNvPr id="116739"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5DB8272-779D-4822-B2A6-707107B6BF5B}" type="slidenum">
              <a:rPr lang="en-US" smtClean="0"/>
              <a:pPr fontAlgn="base">
                <a:spcBef>
                  <a:spcPct val="0"/>
                </a:spcBef>
                <a:spcAft>
                  <a:spcPct val="0"/>
                </a:spcAft>
                <a:defRPr/>
              </a:pPr>
              <a:t>108</a:t>
            </a:fld>
            <a:endParaRPr lang="en-US" sz="1800" b="1" smtClean="0"/>
          </a:p>
        </p:txBody>
      </p:sp>
      <p:sp>
        <p:nvSpPr>
          <p:cNvPr id="117763" name="Rectangle 2"/>
          <p:cNvSpPr>
            <a:spLocks noChangeArrowheads="1"/>
          </p:cNvSpPr>
          <p:nvPr/>
        </p:nvSpPr>
        <p:spPr bwMode="auto">
          <a:xfrm>
            <a:off x="103188" y="1676400"/>
            <a:ext cx="8478837" cy="4114800"/>
          </a:xfrm>
          <a:prstGeom prst="rect">
            <a:avLst/>
          </a:prstGeom>
          <a:noFill/>
          <a:ln w="12700">
            <a:noFill/>
            <a:miter lim="800000"/>
            <a:headEnd/>
            <a:tailEnd/>
          </a:ln>
        </p:spPr>
        <p:txBody>
          <a:bodyPr lIns="89538" tIns="43983" rIns="89538" bIns="43983"/>
          <a:lstStyle/>
          <a:p>
            <a:pPr marL="381000" indent="-381000" eaLnBrk="0" hangingPunct="0">
              <a:spcAft>
                <a:spcPts val="600"/>
              </a:spcAft>
              <a:buClr>
                <a:schemeClr val="folHlink"/>
              </a:buClr>
              <a:buSzPct val="75000"/>
              <a:buFont typeface="Monotype Sorts" pitchFamily="2" charset="2"/>
              <a:buNone/>
              <a:tabLst>
                <a:tab pos="381000" algn="l"/>
              </a:tabLst>
            </a:pPr>
            <a:r>
              <a:rPr kumimoji="1" lang="en-US" sz="3400">
                <a:solidFill>
                  <a:srgbClr val="FFFF66"/>
                </a:solidFill>
                <a:latin typeface="Tahoma" pitchFamily="34" charset="0"/>
              </a:rPr>
              <a:t>	</a:t>
            </a:r>
            <a:r>
              <a:rPr kumimoji="1" lang="en-US" sz="2800">
                <a:solidFill>
                  <a:srgbClr val="FFFF66"/>
                </a:solidFill>
                <a:latin typeface="Tahoma" pitchFamily="34" charset="0"/>
              </a:rPr>
              <a:t>Cash flow hedge: </a:t>
            </a:r>
          </a:p>
          <a:p>
            <a:pPr marL="381000" indent="-381000" eaLnBrk="0" hangingPunct="0">
              <a:spcAft>
                <a:spcPts val="600"/>
              </a:spcAft>
              <a:buClr>
                <a:schemeClr val="folHlink"/>
              </a:buClr>
              <a:buSzPct val="115000"/>
              <a:tabLst>
                <a:tab pos="381000" algn="l"/>
              </a:tabLst>
            </a:pPr>
            <a:r>
              <a:rPr kumimoji="1" lang="en-US" sz="2800">
                <a:solidFill>
                  <a:srgbClr val="FFFF66"/>
                </a:solidFill>
                <a:latin typeface="Tahoma" pitchFamily="34" charset="0"/>
              </a:rPr>
              <a:t>	a hedge of the exposure to variability in cash flows that:</a:t>
            </a:r>
          </a:p>
          <a:p>
            <a:pPr marL="857250" lvl="1" indent="-285750" eaLnBrk="0" hangingPunct="0">
              <a:spcAft>
                <a:spcPts val="600"/>
              </a:spcAft>
              <a:buClr>
                <a:schemeClr val="folHlink"/>
              </a:buClr>
              <a:buSzPct val="140000"/>
              <a:buFont typeface="Wingdings" pitchFamily="2" charset="2"/>
              <a:buChar char="§"/>
              <a:tabLst>
                <a:tab pos="381000" algn="l"/>
              </a:tabLst>
            </a:pPr>
            <a:r>
              <a:rPr kumimoji="1" lang="en-US" sz="2200">
                <a:solidFill>
                  <a:srgbClr val="FFFF66"/>
                </a:solidFill>
                <a:latin typeface="Tahoma" pitchFamily="34" charset="0"/>
              </a:rPr>
              <a:t>is attributable to a </a:t>
            </a:r>
            <a:r>
              <a:rPr kumimoji="1" lang="en-US" sz="2200" u="sng">
                <a:solidFill>
                  <a:schemeClr val="bg1"/>
                </a:solidFill>
                <a:latin typeface="Tahoma" pitchFamily="34" charset="0"/>
              </a:rPr>
              <a:t>particular risk associated with a recognised asset or liability</a:t>
            </a:r>
            <a:r>
              <a:rPr kumimoji="1" lang="en-US" sz="2200">
                <a:solidFill>
                  <a:schemeClr val="bg1"/>
                </a:solidFill>
                <a:latin typeface="Tahoma" pitchFamily="34" charset="0"/>
              </a:rPr>
              <a:t> </a:t>
            </a:r>
            <a:r>
              <a:rPr kumimoji="1" lang="en-US" sz="2200">
                <a:solidFill>
                  <a:srgbClr val="FFFF66"/>
                </a:solidFill>
                <a:latin typeface="Tahoma" pitchFamily="34" charset="0"/>
              </a:rPr>
              <a:t>(such as all or some future interest payments on variable rate debt) or a </a:t>
            </a:r>
            <a:r>
              <a:rPr kumimoji="1" lang="en-US" sz="2200" u="sng">
                <a:solidFill>
                  <a:schemeClr val="bg1"/>
                </a:solidFill>
                <a:latin typeface="Tahoma" pitchFamily="34" charset="0"/>
              </a:rPr>
              <a:t>forecasted transaction</a:t>
            </a:r>
            <a:r>
              <a:rPr kumimoji="1" lang="en-US" sz="2200">
                <a:solidFill>
                  <a:srgbClr val="FFFF66"/>
                </a:solidFill>
                <a:latin typeface="Tahoma" pitchFamily="34" charset="0"/>
              </a:rPr>
              <a:t> (such as an anticipated purchase or sale) and that </a:t>
            </a:r>
          </a:p>
          <a:p>
            <a:pPr marL="857250" lvl="1" indent="-285750" eaLnBrk="0" hangingPunct="0">
              <a:spcAft>
                <a:spcPts val="600"/>
              </a:spcAft>
              <a:buClr>
                <a:schemeClr val="folHlink"/>
              </a:buClr>
              <a:buSzPct val="140000"/>
              <a:buFont typeface="Wingdings" pitchFamily="2" charset="2"/>
              <a:buChar char="§"/>
              <a:tabLst>
                <a:tab pos="381000" algn="l"/>
              </a:tabLst>
            </a:pPr>
            <a:r>
              <a:rPr kumimoji="1" lang="en-US" sz="2200">
                <a:solidFill>
                  <a:srgbClr val="FFFF66"/>
                </a:solidFill>
                <a:latin typeface="Tahoma" pitchFamily="34" charset="0"/>
              </a:rPr>
              <a:t>will </a:t>
            </a:r>
            <a:r>
              <a:rPr kumimoji="1" lang="en-US" sz="2200" u="sng">
                <a:solidFill>
                  <a:schemeClr val="bg1"/>
                </a:solidFill>
                <a:latin typeface="Tahoma" pitchFamily="34" charset="0"/>
              </a:rPr>
              <a:t>affect reported net profit or loss</a:t>
            </a:r>
            <a:r>
              <a:rPr kumimoji="1" lang="en-US" sz="2200">
                <a:solidFill>
                  <a:schemeClr val="bg1"/>
                </a:solidFill>
                <a:latin typeface="Tahoma" pitchFamily="34" charset="0"/>
              </a:rPr>
              <a:t> </a:t>
            </a:r>
            <a:endParaRPr kumimoji="1" lang="en-US" sz="1600" b="1" i="1">
              <a:solidFill>
                <a:schemeClr val="bg1"/>
              </a:solidFill>
              <a:latin typeface="Tahoma" pitchFamily="34" charset="0"/>
            </a:endParaRPr>
          </a:p>
        </p:txBody>
      </p:sp>
      <p:sp>
        <p:nvSpPr>
          <p:cNvPr id="117764" name="Rectangle 3"/>
          <p:cNvSpPr>
            <a:spLocks noChangeArrowheads="1"/>
          </p:cNvSpPr>
          <p:nvPr/>
        </p:nvSpPr>
        <p:spPr bwMode="auto">
          <a:xfrm>
            <a:off x="633413" y="304800"/>
            <a:ext cx="7772400" cy="1143000"/>
          </a:xfrm>
          <a:prstGeom prst="rect">
            <a:avLst/>
          </a:prstGeom>
          <a:noFill/>
          <a:ln w="9525">
            <a:noFill/>
            <a:miter lim="800000"/>
            <a:headEnd/>
            <a:tailEnd/>
          </a:ln>
        </p:spPr>
        <p:txBody>
          <a:bodyPr lIns="0" tIns="0" rIns="0" bIns="0" anchor="ctr"/>
          <a:lstStyle/>
          <a:p>
            <a:pPr algn="ctr" eaLnBrk="0" hangingPunct="0"/>
            <a:r>
              <a:rPr kumimoji="1" lang="en-US" sz="3600" b="1">
                <a:solidFill>
                  <a:srgbClr val="FFFFFF"/>
                </a:solidFill>
                <a:latin typeface="Tahoma" pitchFamily="34" charset="0"/>
              </a:rPr>
              <a:t/>
            </a:r>
            <a:br>
              <a:rPr kumimoji="1" lang="en-US" sz="3600" b="1">
                <a:solidFill>
                  <a:srgbClr val="FFFFFF"/>
                </a:solidFill>
                <a:latin typeface="Tahoma" pitchFamily="34" charset="0"/>
              </a:rPr>
            </a:br>
            <a:r>
              <a:rPr kumimoji="1" lang="en-US" sz="3600" b="1">
                <a:solidFill>
                  <a:srgbClr val="FFFFFF"/>
                </a:solidFill>
                <a:latin typeface="Tahoma" pitchFamily="34" charset="0"/>
              </a:rPr>
              <a:t>Definition of a </a:t>
            </a:r>
            <a:r>
              <a:rPr kumimoji="1" lang="pl-PL" sz="3600" b="1">
                <a:solidFill>
                  <a:srgbClr val="FFFFFF"/>
                </a:solidFill>
                <a:latin typeface="Tahoma" pitchFamily="34" charset="0"/>
              </a:rPr>
              <a:t>Cash </a:t>
            </a:r>
            <a:r>
              <a:rPr kumimoji="1" lang="en-US" sz="3600" b="1">
                <a:solidFill>
                  <a:srgbClr val="FFFFFF"/>
                </a:solidFill>
                <a:latin typeface="Tahoma" pitchFamily="34" charset="0"/>
              </a:rPr>
              <a:t>F</a:t>
            </a:r>
            <a:r>
              <a:rPr kumimoji="1" lang="pl-PL" sz="3600" b="1">
                <a:solidFill>
                  <a:srgbClr val="FFFFFF"/>
                </a:solidFill>
                <a:latin typeface="Tahoma" pitchFamily="34" charset="0"/>
              </a:rPr>
              <a:t>low </a:t>
            </a:r>
            <a:r>
              <a:rPr kumimoji="1" lang="en-US" sz="3600" b="1">
                <a:solidFill>
                  <a:srgbClr val="FFFFFF"/>
                </a:solidFill>
                <a:latin typeface="Tahoma" pitchFamily="34" charset="0"/>
              </a:rPr>
              <a:t>H</a:t>
            </a:r>
            <a:r>
              <a:rPr kumimoji="1" lang="pl-PL" sz="3600" b="1">
                <a:solidFill>
                  <a:srgbClr val="FFFFFF"/>
                </a:solidFill>
                <a:latin typeface="Tahoma" pitchFamily="34" charset="0"/>
              </a:rPr>
              <a:t>edge </a:t>
            </a:r>
            <a:r>
              <a:rPr kumimoji="1" lang="en-US" sz="3600" b="1">
                <a:solidFill>
                  <a:srgbClr val="FFFFFF"/>
                </a:solidFill>
                <a:latin typeface="Tahoma" pitchFamily="34" charset="0"/>
              </a:rPr>
              <a:t/>
            </a:r>
            <a:br>
              <a:rPr kumimoji="1" lang="en-US" sz="3600" b="1">
                <a:solidFill>
                  <a:srgbClr val="FFFFFF"/>
                </a:solidFill>
                <a:latin typeface="Tahoma" pitchFamily="34" charset="0"/>
              </a:rPr>
            </a:br>
            <a:endParaRPr kumimoji="1" lang="pl-PL" sz="3600" b="1">
              <a:solidFill>
                <a:srgbClr val="FFFFFF"/>
              </a:solidFill>
              <a:latin typeface="Tahoma" pitchFamily="34" charset="0"/>
            </a:endParaRPr>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1186" name="Rectangle 2"/>
          <p:cNvSpPr>
            <a:spLocks noGrp="1" noChangeArrowheads="1"/>
          </p:cNvSpPr>
          <p:nvPr>
            <p:ph type="title"/>
          </p:nvPr>
        </p:nvSpPr>
        <p:spPr>
          <a:xfrm>
            <a:off x="351692" y="457200"/>
            <a:ext cx="8458200" cy="914400"/>
          </a:xfrm>
        </p:spPr>
        <p:txBody>
          <a:bodyPr/>
          <a:lstStyle/>
          <a:p>
            <a:pPr marL="484632" indent="0" eaLnBrk="1" fontAlgn="auto" hangingPunct="1">
              <a:spcAft>
                <a:spcPts val="0"/>
              </a:spcAft>
              <a:defRPr/>
            </a:pPr>
            <a:r>
              <a:rPr lang="en-US">
                <a:solidFill>
                  <a:schemeClr val="accent1">
                    <a:tint val="83000"/>
                    <a:satMod val="150000"/>
                  </a:schemeClr>
                </a:solidFill>
              </a:rPr>
              <a:t>Cash Flow Hedges</a:t>
            </a:r>
          </a:p>
        </p:txBody>
      </p:sp>
      <p:sp>
        <p:nvSpPr>
          <p:cNvPr id="118787" name="Rectangle 3"/>
          <p:cNvSpPr>
            <a:spLocks noGrp="1" noChangeArrowheads="1"/>
          </p:cNvSpPr>
          <p:nvPr>
            <p:ph idx="1"/>
          </p:nvPr>
        </p:nvSpPr>
        <p:spPr>
          <a:xfrm>
            <a:off x="561975" y="2057400"/>
            <a:ext cx="7721600" cy="4267200"/>
          </a:xfrm>
        </p:spPr>
        <p:txBody>
          <a:bodyPr/>
          <a:lstStyle/>
          <a:p>
            <a:pPr eaLnBrk="1" hangingPunct="1"/>
            <a:r>
              <a:rPr lang="en-US" smtClean="0"/>
              <a:t>Examples:</a:t>
            </a:r>
          </a:p>
          <a:p>
            <a:pPr lvl="1" eaLnBrk="1" hangingPunct="1"/>
            <a:r>
              <a:rPr lang="en-US" smtClean="0"/>
              <a:t>Variable rate liabilities like loans</a:t>
            </a:r>
          </a:p>
          <a:p>
            <a:pPr lvl="1" eaLnBrk="1" hangingPunct="1"/>
            <a:r>
              <a:rPr lang="en-US" smtClean="0"/>
              <a:t>Variable rate assets like investments in bonds</a:t>
            </a:r>
          </a:p>
          <a:p>
            <a:pPr lvl="1" eaLnBrk="1" hangingPunct="1"/>
            <a:r>
              <a:rPr lang="en-US" smtClean="0"/>
              <a:t>Highly probable future issuance of debts</a:t>
            </a:r>
          </a:p>
          <a:p>
            <a:pPr lvl="1" eaLnBrk="1" hangingPunct="1"/>
            <a:r>
              <a:rPr lang="en-US" smtClean="0"/>
              <a:t>Highly probable forecast sales and purchases</a:t>
            </a:r>
          </a:p>
          <a:p>
            <a:pPr lvl="2" eaLnBrk="1" hangingPunct="1">
              <a:buFont typeface="Monotype Sorts" pitchFamily="2" charset="2"/>
              <a:buNone/>
            </a:pPr>
            <a:r>
              <a:rPr lang="en-US" smtClean="0"/>
              <a:t>	</a:t>
            </a:r>
          </a:p>
        </p:txBody>
      </p:sp>
      <p:sp>
        <p:nvSpPr>
          <p:cNvPr id="14643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1AF0B5B-7F3D-4A49-B400-93AC6A47B3E5}" type="slidenum">
              <a:rPr lang="en-US" smtClean="0"/>
              <a:pPr fontAlgn="base">
                <a:spcBef>
                  <a:spcPct val="0"/>
                </a:spcBef>
                <a:spcAft>
                  <a:spcPct val="0"/>
                </a:spcAft>
                <a:defRPr/>
              </a:pPr>
              <a:t>109</a:t>
            </a:fld>
            <a:endParaRPr lang="en-US" sz="1800" b="1"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8534400" cy="1470025"/>
          </a:xfrm>
        </p:spPr>
        <p:txBody>
          <a:bodyPr/>
          <a:lstStyle/>
          <a:p>
            <a:pPr marL="484632" indent="0" eaLnBrk="1" fontAlgn="auto" hangingPunct="1">
              <a:spcAft>
                <a:spcPts val="0"/>
              </a:spcAft>
              <a:defRPr/>
            </a:pPr>
            <a:r>
              <a:rPr kumimoji="1" lang="en-GB" altLang="en-GB" dirty="0" smtClean="0">
                <a:solidFill>
                  <a:schemeClr val="accent1">
                    <a:tint val="83000"/>
                    <a:satMod val="150000"/>
                  </a:schemeClr>
                </a:solidFill>
                <a:latin typeface="Times New Roman" pitchFamily="18" charset="0"/>
              </a:rPr>
              <a:t>IAS 32</a:t>
            </a:r>
            <a:br>
              <a:rPr kumimoji="1" lang="en-GB" altLang="en-GB" dirty="0" smtClean="0">
                <a:solidFill>
                  <a:schemeClr val="accent1">
                    <a:tint val="83000"/>
                    <a:satMod val="150000"/>
                  </a:schemeClr>
                </a:solidFill>
                <a:latin typeface="Times New Roman" pitchFamily="18" charset="0"/>
              </a:rPr>
            </a:br>
            <a:r>
              <a:rPr kumimoji="1" lang="en-GB" altLang="en-GB" dirty="0" smtClean="0">
                <a:solidFill>
                  <a:schemeClr val="accent1">
                    <a:tint val="83000"/>
                    <a:satMod val="150000"/>
                  </a:schemeClr>
                </a:solidFill>
                <a:latin typeface="Times New Roman" pitchFamily="18" charset="0"/>
              </a:rPr>
              <a:t>Presentation</a:t>
            </a:r>
            <a:endParaRPr lang="en-US" dirty="0">
              <a:solidFill>
                <a:schemeClr val="accent1">
                  <a:tint val="83000"/>
                  <a:satMod val="150000"/>
                </a:schemeClr>
              </a:solidFill>
            </a:endParaRPr>
          </a:p>
        </p:txBody>
      </p:sp>
      <p:sp>
        <p:nvSpPr>
          <p:cNvPr id="19459"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2638130-24C2-4C85-A434-9BA5523A00BD}" type="slidenum">
              <a:rPr lang="en-US" smtClean="0"/>
              <a:pPr fontAlgn="base">
                <a:spcBef>
                  <a:spcPct val="0"/>
                </a:spcBef>
                <a:spcAft>
                  <a:spcPct val="0"/>
                </a:spcAft>
                <a:defRPr/>
              </a:pPr>
              <a:t>110</a:t>
            </a:fld>
            <a:endParaRPr lang="en-US" sz="1800" b="1" smtClean="0"/>
          </a:p>
        </p:txBody>
      </p:sp>
      <p:sp>
        <p:nvSpPr>
          <p:cNvPr id="119811" name="Rectangle 2"/>
          <p:cNvSpPr>
            <a:spLocks noChangeArrowheads="1"/>
          </p:cNvSpPr>
          <p:nvPr/>
        </p:nvSpPr>
        <p:spPr bwMode="auto">
          <a:xfrm>
            <a:off x="211138" y="381000"/>
            <a:ext cx="8458200" cy="914400"/>
          </a:xfrm>
          <a:prstGeom prst="rect">
            <a:avLst/>
          </a:prstGeom>
          <a:noFill/>
          <a:ln w="9525">
            <a:noFill/>
            <a:miter lim="800000"/>
            <a:headEnd/>
            <a:tailEnd/>
          </a:ln>
        </p:spPr>
        <p:txBody>
          <a:bodyPr lIns="0" tIns="0" rIns="0" bIns="0" anchor="ctr"/>
          <a:lstStyle/>
          <a:p>
            <a:pPr algn="ctr" eaLnBrk="0" hangingPunct="0"/>
            <a:r>
              <a:rPr kumimoji="1" lang="en-US" sz="3600" b="1">
                <a:solidFill>
                  <a:srgbClr val="FFFFFF"/>
                </a:solidFill>
                <a:latin typeface="Tahoma" pitchFamily="34" charset="0"/>
              </a:rPr>
              <a:t>Accounting for Cash Flow Hedge</a:t>
            </a:r>
            <a:endParaRPr kumimoji="1" lang="en-US">
              <a:solidFill>
                <a:srgbClr val="FFFFFF"/>
              </a:solidFill>
              <a:latin typeface="Tahoma" pitchFamily="34" charset="0"/>
            </a:endParaRPr>
          </a:p>
        </p:txBody>
      </p:sp>
      <p:sp>
        <p:nvSpPr>
          <p:cNvPr id="119812" name="Rectangle 3"/>
          <p:cNvSpPr>
            <a:spLocks noChangeArrowheads="1"/>
          </p:cNvSpPr>
          <p:nvPr/>
        </p:nvSpPr>
        <p:spPr bwMode="auto">
          <a:xfrm>
            <a:off x="7007225" y="2259013"/>
            <a:ext cx="1231900" cy="2740025"/>
          </a:xfrm>
          <a:prstGeom prst="rect">
            <a:avLst/>
          </a:prstGeom>
          <a:gradFill rotWithShape="0">
            <a:gsLst>
              <a:gs pos="0">
                <a:schemeClr val="accent1"/>
              </a:gs>
              <a:gs pos="100000">
                <a:srgbClr val="FFFFFF"/>
              </a:gs>
            </a:gsLst>
            <a:lin ang="5400000" scaled="1"/>
          </a:gradFill>
          <a:ln w="9525">
            <a:solidFill>
              <a:schemeClr val="tx1"/>
            </a:solidFill>
            <a:miter lim="800000"/>
            <a:headEnd/>
            <a:tailEnd/>
          </a:ln>
        </p:spPr>
        <p:txBody>
          <a:bodyPr wrap="none" anchor="ctr"/>
          <a:lstStyle/>
          <a:p>
            <a:pPr algn="ctr" eaLnBrk="0" hangingPunct="0"/>
            <a:r>
              <a:rPr lang="en-US" b="1">
                <a:solidFill>
                  <a:schemeClr val="bg2"/>
                </a:solidFill>
                <a:latin typeface="Arial Narrow" pitchFamily="34" charset="0"/>
              </a:rPr>
              <a:t>Profit and </a:t>
            </a:r>
          </a:p>
          <a:p>
            <a:pPr algn="ctr" eaLnBrk="0" hangingPunct="0"/>
            <a:r>
              <a:rPr lang="en-US" b="1">
                <a:solidFill>
                  <a:schemeClr val="bg2"/>
                </a:solidFill>
                <a:latin typeface="Arial Narrow" pitchFamily="34" charset="0"/>
              </a:rPr>
              <a:t>loss</a:t>
            </a:r>
            <a:endParaRPr lang="en-US">
              <a:solidFill>
                <a:schemeClr val="bg2"/>
              </a:solidFill>
            </a:endParaRPr>
          </a:p>
        </p:txBody>
      </p:sp>
      <p:sp>
        <p:nvSpPr>
          <p:cNvPr id="119813" name="AutoShape 4"/>
          <p:cNvSpPr>
            <a:spLocks noChangeArrowheads="1"/>
          </p:cNvSpPr>
          <p:nvPr/>
        </p:nvSpPr>
        <p:spPr bwMode="auto">
          <a:xfrm>
            <a:off x="4124325" y="3706813"/>
            <a:ext cx="646113" cy="584200"/>
          </a:xfrm>
          <a:prstGeom prst="downArrow">
            <a:avLst>
              <a:gd name="adj1" fmla="val 41417"/>
              <a:gd name="adj2" fmla="val 48125"/>
            </a:avLst>
          </a:prstGeom>
          <a:gradFill rotWithShape="0">
            <a:gsLst>
              <a:gs pos="0">
                <a:srgbClr val="FFFFFF"/>
              </a:gs>
              <a:gs pos="100000">
                <a:srgbClr val="FFFF00"/>
              </a:gs>
            </a:gsLst>
            <a:lin ang="5400000" scaled="1"/>
          </a:gradFill>
          <a:ln w="9525">
            <a:solidFill>
              <a:schemeClr val="bg2"/>
            </a:solidFill>
            <a:miter lim="800000"/>
            <a:headEnd/>
            <a:tailEnd/>
          </a:ln>
        </p:spPr>
        <p:txBody>
          <a:bodyPr wrap="none" anchor="ctr"/>
          <a:lstStyle/>
          <a:p>
            <a:endParaRPr lang="en-US"/>
          </a:p>
        </p:txBody>
      </p:sp>
      <p:sp>
        <p:nvSpPr>
          <p:cNvPr id="119814" name="Text Box 5"/>
          <p:cNvSpPr txBox="1">
            <a:spLocks noChangeArrowheads="1"/>
          </p:cNvSpPr>
          <p:nvPr/>
        </p:nvSpPr>
        <p:spPr bwMode="auto">
          <a:xfrm>
            <a:off x="4789488" y="3773488"/>
            <a:ext cx="515937" cy="366712"/>
          </a:xfrm>
          <a:prstGeom prst="rect">
            <a:avLst/>
          </a:prstGeom>
          <a:noFill/>
          <a:ln w="9525">
            <a:noFill/>
            <a:miter lim="800000"/>
            <a:headEnd/>
            <a:tailEnd/>
          </a:ln>
        </p:spPr>
        <p:txBody>
          <a:bodyPr>
            <a:spAutoFit/>
          </a:bodyPr>
          <a:lstStyle/>
          <a:p>
            <a:pPr eaLnBrk="0" hangingPunct="0">
              <a:spcBef>
                <a:spcPct val="50000"/>
              </a:spcBef>
            </a:pPr>
            <a:r>
              <a:rPr lang="en-US"/>
              <a:t>(a)</a:t>
            </a:r>
          </a:p>
        </p:txBody>
      </p:sp>
      <p:sp>
        <p:nvSpPr>
          <p:cNvPr id="119815" name="Text Box 6"/>
          <p:cNvSpPr txBox="1">
            <a:spLocks noChangeArrowheads="1"/>
          </p:cNvSpPr>
          <p:nvPr/>
        </p:nvSpPr>
        <p:spPr bwMode="auto">
          <a:xfrm>
            <a:off x="903288" y="5462588"/>
            <a:ext cx="7672387" cy="830262"/>
          </a:xfrm>
          <a:prstGeom prst="rect">
            <a:avLst/>
          </a:prstGeom>
          <a:noFill/>
          <a:ln w="9525">
            <a:noFill/>
            <a:miter lim="800000"/>
            <a:headEnd/>
            <a:tailEnd/>
          </a:ln>
        </p:spPr>
        <p:txBody>
          <a:bodyPr>
            <a:spAutoFit/>
          </a:bodyPr>
          <a:lstStyle/>
          <a:p>
            <a:pPr eaLnBrk="0" hangingPunct="0">
              <a:spcBef>
                <a:spcPct val="50000"/>
              </a:spcBef>
            </a:pPr>
            <a:r>
              <a:rPr lang="en-US" sz="1600" b="1"/>
              <a:t>(a) IAS 39.98(b) provides the option to adjust “basis adjustment” into the initial measurement of acquisition cost of non-financial asset or non-financial liability.</a:t>
            </a:r>
          </a:p>
        </p:txBody>
      </p:sp>
      <p:sp>
        <p:nvSpPr>
          <p:cNvPr id="119816" name="AutoShape 7"/>
          <p:cNvSpPr>
            <a:spLocks noChangeArrowheads="1"/>
          </p:cNvSpPr>
          <p:nvPr/>
        </p:nvSpPr>
        <p:spPr bwMode="auto">
          <a:xfrm>
            <a:off x="1100138" y="2974975"/>
            <a:ext cx="2947987" cy="674688"/>
          </a:xfrm>
          <a:prstGeom prst="rightArrowCallout">
            <a:avLst>
              <a:gd name="adj1" fmla="val 25000"/>
              <a:gd name="adj2" fmla="val 25000"/>
              <a:gd name="adj3" fmla="val 78892"/>
              <a:gd name="adj4" fmla="val 66667"/>
            </a:avLst>
          </a:prstGeom>
          <a:gradFill rotWithShape="0">
            <a:gsLst>
              <a:gs pos="0">
                <a:srgbClr val="99FF66"/>
              </a:gs>
              <a:gs pos="100000">
                <a:srgbClr val="FFFFFF"/>
              </a:gs>
            </a:gsLst>
            <a:lin ang="5400000" scaled="1"/>
          </a:gradFill>
          <a:ln w="9525">
            <a:solidFill>
              <a:schemeClr val="bg2"/>
            </a:solidFill>
            <a:miter lim="800000"/>
            <a:headEnd/>
            <a:tailEnd/>
          </a:ln>
        </p:spPr>
        <p:txBody>
          <a:bodyPr wrap="none" anchor="ctr"/>
          <a:lstStyle/>
          <a:p>
            <a:pPr algn="ctr"/>
            <a:r>
              <a:rPr lang="en-US">
                <a:solidFill>
                  <a:schemeClr val="bg2"/>
                </a:solidFill>
              </a:rPr>
              <a:t>Effective</a:t>
            </a:r>
          </a:p>
        </p:txBody>
      </p:sp>
      <p:sp>
        <p:nvSpPr>
          <p:cNvPr id="119817" name="Rectangle 8"/>
          <p:cNvSpPr>
            <a:spLocks noChangeArrowheads="1"/>
          </p:cNvSpPr>
          <p:nvPr/>
        </p:nvSpPr>
        <p:spPr bwMode="auto">
          <a:xfrm>
            <a:off x="1096963" y="2330450"/>
            <a:ext cx="1965325" cy="663575"/>
          </a:xfrm>
          <a:prstGeom prst="rect">
            <a:avLst/>
          </a:prstGeom>
          <a:gradFill rotWithShape="0">
            <a:gsLst>
              <a:gs pos="0">
                <a:srgbClr val="FF3300"/>
              </a:gs>
              <a:gs pos="100000">
                <a:srgbClr val="FFFFFF"/>
              </a:gs>
            </a:gsLst>
            <a:lin ang="5400000" scaled="1"/>
          </a:gradFill>
          <a:ln w="9525">
            <a:solidFill>
              <a:schemeClr val="bg2"/>
            </a:solidFill>
            <a:miter lim="800000"/>
            <a:headEnd/>
            <a:tailEnd/>
          </a:ln>
        </p:spPr>
        <p:txBody>
          <a:bodyPr wrap="none" anchor="ctr"/>
          <a:lstStyle/>
          <a:p>
            <a:pPr algn="ctr"/>
            <a:r>
              <a:rPr lang="en-US">
                <a:solidFill>
                  <a:schemeClr val="bg2"/>
                </a:solidFill>
              </a:rPr>
              <a:t>Ineffective</a:t>
            </a:r>
          </a:p>
        </p:txBody>
      </p:sp>
      <p:sp>
        <p:nvSpPr>
          <p:cNvPr id="119818" name="AutoShape 9"/>
          <p:cNvSpPr>
            <a:spLocks noChangeArrowheads="1"/>
          </p:cNvSpPr>
          <p:nvPr/>
        </p:nvSpPr>
        <p:spPr bwMode="auto">
          <a:xfrm>
            <a:off x="3062288" y="2530475"/>
            <a:ext cx="3944937" cy="325438"/>
          </a:xfrm>
          <a:prstGeom prst="rightArrow">
            <a:avLst>
              <a:gd name="adj1" fmla="val 50000"/>
              <a:gd name="adj2" fmla="val 328302"/>
            </a:avLst>
          </a:prstGeom>
          <a:gradFill rotWithShape="0">
            <a:gsLst>
              <a:gs pos="0">
                <a:srgbClr val="FF3300"/>
              </a:gs>
              <a:gs pos="100000">
                <a:srgbClr val="FFFFFF"/>
              </a:gs>
            </a:gsLst>
            <a:lin ang="5400000" scaled="1"/>
          </a:gradFill>
          <a:ln w="9525">
            <a:solidFill>
              <a:schemeClr val="bg2"/>
            </a:solidFill>
            <a:miter lim="800000"/>
            <a:headEnd/>
            <a:tailEnd/>
          </a:ln>
        </p:spPr>
        <p:txBody>
          <a:bodyPr wrap="none" anchor="ctr"/>
          <a:lstStyle/>
          <a:p>
            <a:endParaRPr lang="en-US"/>
          </a:p>
        </p:txBody>
      </p:sp>
      <p:sp>
        <p:nvSpPr>
          <p:cNvPr id="119819" name="AutoShape 10"/>
          <p:cNvSpPr>
            <a:spLocks noChangeArrowheads="1"/>
          </p:cNvSpPr>
          <p:nvPr/>
        </p:nvSpPr>
        <p:spPr bwMode="auto">
          <a:xfrm>
            <a:off x="4051300" y="3027363"/>
            <a:ext cx="2949575" cy="674687"/>
          </a:xfrm>
          <a:prstGeom prst="rightArrowCallout">
            <a:avLst>
              <a:gd name="adj1" fmla="val 25000"/>
              <a:gd name="adj2" fmla="val 25000"/>
              <a:gd name="adj3" fmla="val 78935"/>
              <a:gd name="adj4" fmla="val 66667"/>
            </a:avLst>
          </a:prstGeom>
          <a:gradFill rotWithShape="0">
            <a:gsLst>
              <a:gs pos="0">
                <a:srgbClr val="FFFF00"/>
              </a:gs>
              <a:gs pos="100000">
                <a:srgbClr val="FFFFFF"/>
              </a:gs>
            </a:gsLst>
            <a:lin ang="5400000" scaled="1"/>
          </a:gradFill>
          <a:ln w="9525">
            <a:solidFill>
              <a:schemeClr val="bg2"/>
            </a:solidFill>
            <a:miter lim="800000"/>
            <a:headEnd/>
            <a:tailEnd/>
          </a:ln>
        </p:spPr>
        <p:txBody>
          <a:bodyPr wrap="none" anchor="ctr"/>
          <a:lstStyle/>
          <a:p>
            <a:pPr algn="ctr"/>
            <a:r>
              <a:rPr lang="en-US">
                <a:solidFill>
                  <a:schemeClr val="bg2"/>
                </a:solidFill>
              </a:rPr>
              <a:t>Equity</a:t>
            </a:r>
          </a:p>
        </p:txBody>
      </p:sp>
      <p:sp>
        <p:nvSpPr>
          <p:cNvPr id="119820" name="AutoShape 11"/>
          <p:cNvSpPr>
            <a:spLocks noChangeArrowheads="1"/>
          </p:cNvSpPr>
          <p:nvPr/>
        </p:nvSpPr>
        <p:spPr bwMode="auto">
          <a:xfrm>
            <a:off x="1125538" y="4303713"/>
            <a:ext cx="5851525" cy="674687"/>
          </a:xfrm>
          <a:prstGeom prst="rightArrowCallout">
            <a:avLst>
              <a:gd name="adj1" fmla="val 25000"/>
              <a:gd name="adj2" fmla="val 25000"/>
              <a:gd name="adj3" fmla="val 156595"/>
              <a:gd name="adj4" fmla="val 66667"/>
            </a:avLst>
          </a:prstGeom>
          <a:gradFill rotWithShape="0">
            <a:gsLst>
              <a:gs pos="0">
                <a:schemeClr val="accent2"/>
              </a:gs>
              <a:gs pos="100000">
                <a:srgbClr val="FFFFFF"/>
              </a:gs>
            </a:gsLst>
            <a:lin ang="5400000" scaled="1"/>
          </a:gradFill>
          <a:ln w="9525">
            <a:solidFill>
              <a:schemeClr val="bg2"/>
            </a:solidFill>
            <a:miter lim="800000"/>
            <a:headEnd/>
            <a:tailEnd/>
          </a:ln>
        </p:spPr>
        <p:txBody>
          <a:bodyPr wrap="none" anchor="ctr"/>
          <a:lstStyle/>
          <a:p>
            <a:pPr algn="ctr"/>
            <a:r>
              <a:rPr lang="en-US">
                <a:solidFill>
                  <a:schemeClr val="bg2"/>
                </a:solidFill>
              </a:rPr>
              <a:t>Measurement of hedged item</a:t>
            </a:r>
          </a:p>
        </p:txBody>
      </p:sp>
      <p:sp>
        <p:nvSpPr>
          <p:cNvPr id="119821" name="Text Box 12"/>
          <p:cNvSpPr txBox="1">
            <a:spLocks noChangeArrowheads="1"/>
          </p:cNvSpPr>
          <p:nvPr/>
        </p:nvSpPr>
        <p:spPr bwMode="auto">
          <a:xfrm>
            <a:off x="831850" y="1477963"/>
            <a:ext cx="3227388" cy="641350"/>
          </a:xfrm>
          <a:prstGeom prst="rect">
            <a:avLst/>
          </a:prstGeom>
          <a:noFill/>
          <a:ln w="9525">
            <a:noFill/>
            <a:miter lim="800000"/>
            <a:headEnd/>
            <a:tailEnd/>
          </a:ln>
        </p:spPr>
        <p:txBody>
          <a:bodyPr>
            <a:spAutoFit/>
          </a:bodyPr>
          <a:lstStyle/>
          <a:p>
            <a:pPr>
              <a:spcBef>
                <a:spcPct val="50000"/>
              </a:spcBef>
            </a:pPr>
            <a:r>
              <a:rPr lang="en-US">
                <a:solidFill>
                  <a:schemeClr val="tx2"/>
                </a:solidFill>
              </a:rPr>
              <a:t>Measurement of Derivative Change in Fair Value</a:t>
            </a:r>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5282" name="Rectangle 2"/>
          <p:cNvSpPr>
            <a:spLocks noGrp="1" noChangeArrowheads="1"/>
          </p:cNvSpPr>
          <p:nvPr>
            <p:ph type="title"/>
          </p:nvPr>
        </p:nvSpPr>
        <p:spPr>
          <a:xfrm>
            <a:off x="0" y="115888"/>
            <a:ext cx="9144000" cy="100965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Cash Flow Hedge: Basis Adjustment</a:t>
            </a:r>
          </a:p>
        </p:txBody>
      </p:sp>
      <p:sp>
        <p:nvSpPr>
          <p:cNvPr id="2145283" name="Rectangle 3"/>
          <p:cNvSpPr>
            <a:spLocks noGrp="1" noChangeArrowheads="1"/>
          </p:cNvSpPr>
          <p:nvPr>
            <p:ph idx="1"/>
          </p:nvPr>
        </p:nvSpPr>
        <p:spPr>
          <a:xfrm>
            <a:off x="561975" y="1700213"/>
            <a:ext cx="8131175" cy="4392612"/>
          </a:xfrm>
        </p:spPr>
        <p:txBody>
          <a:bodyPr>
            <a:normAutofit lnSpcReduction="10000"/>
          </a:bodyPr>
          <a:lstStyle/>
          <a:p>
            <a:pPr marL="448056" indent="-384048" eaLnBrk="1" fontAlgn="auto" hangingPunct="1">
              <a:spcAft>
                <a:spcPts val="0"/>
              </a:spcAft>
              <a:buFont typeface="Wingdings 2"/>
              <a:buChar char=""/>
              <a:defRPr/>
            </a:pPr>
            <a:r>
              <a:rPr lang="en-US" sz="2400"/>
              <a:t>If a cash flow hedge of a forecast transaction subsequently results in the recognition of a </a:t>
            </a:r>
            <a:r>
              <a:rPr lang="en-US" sz="2400">
                <a:solidFill>
                  <a:srgbClr val="FF3300"/>
                </a:solidFill>
              </a:rPr>
              <a:t>non-financial asset or liability</a:t>
            </a:r>
          </a:p>
          <a:p>
            <a:pPr marL="822960" lvl="1" eaLnBrk="1" fontAlgn="auto" hangingPunct="1">
              <a:spcAft>
                <a:spcPts val="0"/>
              </a:spcAft>
              <a:buFont typeface="Verdana"/>
              <a:buChar char="›"/>
              <a:defRPr/>
            </a:pPr>
            <a:r>
              <a:rPr lang="en-US" sz="2000"/>
              <a:t>Choice of accounting policy regarding the gains and losses deferred in equity:</a:t>
            </a:r>
          </a:p>
          <a:p>
            <a:pPr marL="1106424" lvl="2" eaLnBrk="1" fontAlgn="auto" hangingPunct="1">
              <a:spcAft>
                <a:spcPts val="0"/>
              </a:spcAft>
              <a:buFont typeface="Wingdings 2"/>
              <a:buChar char=""/>
              <a:defRPr/>
            </a:pPr>
            <a:r>
              <a:rPr lang="en-US" sz="2000"/>
              <a:t>Reclassify the associated gains/losses from equity into profit and loss in the same period or periods during which the asset acquired or liability assumed affects profit and loss; </a:t>
            </a:r>
            <a:r>
              <a:rPr lang="en-US" sz="2000">
                <a:solidFill>
                  <a:srgbClr val="FF3300"/>
                </a:solidFill>
              </a:rPr>
              <a:t>OR</a:t>
            </a:r>
          </a:p>
          <a:p>
            <a:pPr marL="1106424" lvl="2" eaLnBrk="1" fontAlgn="auto" hangingPunct="1">
              <a:spcAft>
                <a:spcPts val="0"/>
              </a:spcAft>
              <a:buFont typeface="Wingdings 2"/>
              <a:buChar char=""/>
              <a:defRPr/>
            </a:pPr>
            <a:r>
              <a:rPr lang="en-US" sz="2000"/>
              <a:t>Remove the associated gains or losses deferred in equity and include them in the initial cost or carrying amount of the asset or liability</a:t>
            </a:r>
          </a:p>
          <a:p>
            <a:pPr marL="1106424" lvl="2" eaLnBrk="1" fontAlgn="auto" hangingPunct="1">
              <a:spcAft>
                <a:spcPts val="0"/>
              </a:spcAft>
              <a:buFont typeface="Monotype Sorts" pitchFamily="2" charset="2"/>
              <a:buNone/>
              <a:defRPr/>
            </a:pPr>
            <a:r>
              <a:rPr lang="en-US" sz="2000"/>
              <a:t>	</a:t>
            </a:r>
          </a:p>
        </p:txBody>
      </p:sp>
      <p:sp>
        <p:nvSpPr>
          <p:cNvPr id="148484"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DC04EE4-D437-40ED-8442-5AA4723C1FF3}" type="slidenum">
              <a:rPr lang="en-US" smtClean="0"/>
              <a:pPr fontAlgn="base">
                <a:spcBef>
                  <a:spcPct val="0"/>
                </a:spcBef>
                <a:spcAft>
                  <a:spcPct val="0"/>
                </a:spcAft>
                <a:defRPr/>
              </a:pPr>
              <a:t>111</a:t>
            </a:fld>
            <a:endParaRPr lang="en-US" sz="1800" b="1" smtClean="0"/>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7330" name="Rectangle 2"/>
          <p:cNvSpPr>
            <a:spLocks noGrp="1" noChangeArrowheads="1"/>
          </p:cNvSpPr>
          <p:nvPr>
            <p:ph type="title"/>
          </p:nvPr>
        </p:nvSpPr>
        <p:spPr>
          <a:xfrm>
            <a:off x="0" y="115888"/>
            <a:ext cx="9144000" cy="914400"/>
          </a:xfrm>
        </p:spPr>
        <p:txBody>
          <a:bodyPr/>
          <a:lstStyle/>
          <a:p>
            <a:pPr marL="484632" indent="0" eaLnBrk="1" fontAlgn="auto" hangingPunct="1">
              <a:spcAft>
                <a:spcPts val="0"/>
              </a:spcAft>
              <a:defRPr/>
            </a:pPr>
            <a:r>
              <a:rPr lang="en-US">
                <a:solidFill>
                  <a:schemeClr val="accent1">
                    <a:tint val="83000"/>
                    <a:satMod val="150000"/>
                  </a:schemeClr>
                </a:solidFill>
              </a:rPr>
              <a:t>Cash Flow Hedges</a:t>
            </a:r>
          </a:p>
        </p:txBody>
      </p:sp>
      <p:sp>
        <p:nvSpPr>
          <p:cNvPr id="121859" name="Rectangle 3"/>
          <p:cNvSpPr>
            <a:spLocks noGrp="1" noChangeArrowheads="1"/>
          </p:cNvSpPr>
          <p:nvPr>
            <p:ph idx="1"/>
          </p:nvPr>
        </p:nvSpPr>
        <p:spPr>
          <a:xfrm>
            <a:off x="561975" y="1524000"/>
            <a:ext cx="7721600" cy="4800600"/>
          </a:xfrm>
        </p:spPr>
        <p:txBody>
          <a:bodyPr/>
          <a:lstStyle/>
          <a:p>
            <a:pPr eaLnBrk="1" hangingPunct="1"/>
            <a:r>
              <a:rPr lang="en-US" smtClean="0"/>
              <a:t>For cash flow hedge, the portion of the hedging instrument that is deferred in the equity is the lessor of:</a:t>
            </a:r>
          </a:p>
          <a:p>
            <a:pPr lvl="1" eaLnBrk="1" hangingPunct="1"/>
            <a:r>
              <a:rPr lang="en-US" smtClean="0"/>
              <a:t>The cumulative gain or loss on the hedging instrument from the inception of the hedge; and</a:t>
            </a:r>
          </a:p>
          <a:p>
            <a:pPr lvl="1" eaLnBrk="1" hangingPunct="1"/>
            <a:r>
              <a:rPr lang="en-US" smtClean="0"/>
              <a:t>The cumulative change in fair value (PV) of the expected future cash flows on the hedged item from the inception of the hedge</a:t>
            </a:r>
          </a:p>
          <a:p>
            <a:pPr lvl="2" eaLnBrk="1" hangingPunct="1">
              <a:buFont typeface="Monotype Sorts" pitchFamily="2" charset="2"/>
              <a:buNone/>
            </a:pPr>
            <a:r>
              <a:rPr lang="en-US" smtClean="0"/>
              <a:t>	</a:t>
            </a:r>
          </a:p>
        </p:txBody>
      </p:sp>
      <p:sp>
        <p:nvSpPr>
          <p:cNvPr id="14950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65EE054-3EC3-44A4-BAEA-59999453E61B}" type="slidenum">
              <a:rPr lang="en-US" smtClean="0"/>
              <a:pPr fontAlgn="base">
                <a:spcBef>
                  <a:spcPct val="0"/>
                </a:spcBef>
                <a:spcAft>
                  <a:spcPct val="0"/>
                </a:spcAft>
                <a:defRPr/>
              </a:pPr>
              <a:t>112</a:t>
            </a:fld>
            <a:endParaRPr lang="en-US" sz="1800" b="1" smtClean="0"/>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Net Investment Hedge</a:t>
            </a:r>
            <a:endParaRPr lang="en-US" dirty="0">
              <a:solidFill>
                <a:schemeClr val="accent1">
                  <a:tint val="83000"/>
                  <a:satMod val="150000"/>
                </a:schemeClr>
              </a:solidFill>
            </a:endParaRPr>
          </a:p>
        </p:txBody>
      </p:sp>
      <p:sp>
        <p:nvSpPr>
          <p:cNvPr id="122883"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2450" name="Rectangle 2"/>
          <p:cNvSpPr>
            <a:spLocks noGrp="1" noChangeArrowheads="1"/>
          </p:cNvSpPr>
          <p:nvPr>
            <p:ph type="title"/>
          </p:nvPr>
        </p:nvSpPr>
        <p:spPr>
          <a:xfrm>
            <a:off x="351692" y="44450"/>
            <a:ext cx="8458200" cy="914400"/>
          </a:xfrm>
        </p:spPr>
        <p:txBody>
          <a:bodyPr/>
          <a:lstStyle/>
          <a:p>
            <a:pPr marL="484632" indent="0" eaLnBrk="1" fontAlgn="auto" hangingPunct="1">
              <a:spcAft>
                <a:spcPts val="0"/>
              </a:spcAft>
              <a:defRPr/>
            </a:pPr>
            <a:r>
              <a:rPr lang="en-US">
                <a:solidFill>
                  <a:schemeClr val="accent1">
                    <a:tint val="83000"/>
                    <a:satMod val="150000"/>
                  </a:schemeClr>
                </a:solidFill>
              </a:rPr>
              <a:t>Net Investment Hedge</a:t>
            </a:r>
          </a:p>
        </p:txBody>
      </p:sp>
      <p:sp>
        <p:nvSpPr>
          <p:cNvPr id="2152451" name="Rectangle 3"/>
          <p:cNvSpPr>
            <a:spLocks noGrp="1" noChangeArrowheads="1"/>
          </p:cNvSpPr>
          <p:nvPr>
            <p:ph idx="1"/>
          </p:nvPr>
        </p:nvSpPr>
        <p:spPr>
          <a:xfrm>
            <a:off x="561975" y="1484313"/>
            <a:ext cx="7721600" cy="4840287"/>
          </a:xfrm>
        </p:spPr>
        <p:txBody>
          <a:bodyPr>
            <a:normAutofit fontScale="92500"/>
          </a:bodyPr>
          <a:lstStyle/>
          <a:p>
            <a:pPr marL="448056" indent="-384048" eaLnBrk="1" fontAlgn="auto" hangingPunct="1">
              <a:spcAft>
                <a:spcPts val="0"/>
              </a:spcAft>
              <a:buFont typeface="Wingdings 2"/>
              <a:buChar char=""/>
              <a:defRPr/>
            </a:pPr>
            <a:r>
              <a:rPr lang="en-US" sz="2400"/>
              <a:t>A hedge of a net investment in a foreign operation, including a hedge of a monetary item that is accounted for as part of the net investment as defined in IAS 21</a:t>
            </a:r>
          </a:p>
          <a:p>
            <a:pPr marL="448056" indent="-384048" eaLnBrk="1" fontAlgn="auto" hangingPunct="1">
              <a:spcAft>
                <a:spcPts val="0"/>
              </a:spcAft>
              <a:buFont typeface="Wingdings 2"/>
              <a:buChar char=""/>
              <a:defRPr/>
            </a:pPr>
            <a:r>
              <a:rPr lang="en-US" sz="2400"/>
              <a:t>Accounted for as a cash flow hedge</a:t>
            </a:r>
          </a:p>
          <a:p>
            <a:pPr marL="448056" indent="-384048" eaLnBrk="1" fontAlgn="auto" hangingPunct="1">
              <a:spcAft>
                <a:spcPts val="0"/>
              </a:spcAft>
              <a:buFont typeface="Wingdings 2"/>
              <a:buChar char=""/>
              <a:defRPr/>
            </a:pPr>
            <a:r>
              <a:rPr lang="en-US" sz="2400"/>
              <a:t>The gain or loss on the hedging instrument relating to the effective portion of the hedge is recognised in the profit and loss when the net investment affects profit and loss (when the net investment is disposed of)</a:t>
            </a:r>
          </a:p>
          <a:p>
            <a:pPr marL="448056" indent="-384048" eaLnBrk="1" fontAlgn="auto" hangingPunct="1">
              <a:spcAft>
                <a:spcPts val="0"/>
              </a:spcAft>
              <a:buFont typeface="Wingdings 2"/>
              <a:buChar char=""/>
              <a:defRPr/>
            </a:pPr>
            <a:r>
              <a:rPr lang="en-US" sz="2400"/>
              <a:t>Net investment hedge is only permitted in group financial statements, as it is only in group accounts that the net assets of the foreign operation is recognised</a:t>
            </a:r>
          </a:p>
          <a:p>
            <a:pPr marL="1106424" lvl="2" eaLnBrk="1" fontAlgn="auto" hangingPunct="1">
              <a:spcAft>
                <a:spcPts val="0"/>
              </a:spcAft>
              <a:buFont typeface="Monotype Sorts" pitchFamily="2" charset="2"/>
              <a:buNone/>
              <a:defRPr/>
            </a:pPr>
            <a:r>
              <a:rPr lang="en-US" sz="2000"/>
              <a:t>	</a:t>
            </a:r>
          </a:p>
        </p:txBody>
      </p:sp>
      <p:sp>
        <p:nvSpPr>
          <p:cNvPr id="15155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D9B51A9-B313-4AE6-A02D-3F4A4CB721AF}" type="slidenum">
              <a:rPr lang="en-US" smtClean="0"/>
              <a:pPr fontAlgn="base">
                <a:spcBef>
                  <a:spcPct val="0"/>
                </a:spcBef>
                <a:spcAft>
                  <a:spcPct val="0"/>
                </a:spcAft>
                <a:defRPr/>
              </a:pPr>
              <a:t>114</a:t>
            </a:fld>
            <a:endParaRPr lang="en-US" sz="1800" b="1" smtClean="0"/>
          </a:p>
        </p:txBody>
      </p:sp>
    </p:spTree>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EA744C6-E1AA-48B9-8DC7-041E4FE953BB}" type="slidenum">
              <a:rPr lang="en-US" smtClean="0"/>
              <a:pPr fontAlgn="base">
                <a:spcBef>
                  <a:spcPct val="0"/>
                </a:spcBef>
                <a:spcAft>
                  <a:spcPct val="0"/>
                </a:spcAft>
                <a:defRPr/>
              </a:pPr>
              <a:t>115</a:t>
            </a:fld>
            <a:endParaRPr lang="en-US" sz="1800" b="1" smtClean="0"/>
          </a:p>
        </p:txBody>
      </p:sp>
      <p:sp>
        <p:nvSpPr>
          <p:cNvPr id="124931" name="Rectangle 2"/>
          <p:cNvSpPr>
            <a:spLocks noChangeArrowheads="1"/>
          </p:cNvSpPr>
          <p:nvPr/>
        </p:nvSpPr>
        <p:spPr bwMode="auto">
          <a:xfrm>
            <a:off x="422275" y="304800"/>
            <a:ext cx="8205788" cy="914400"/>
          </a:xfrm>
          <a:prstGeom prst="rect">
            <a:avLst/>
          </a:prstGeom>
          <a:noFill/>
          <a:ln w="9525">
            <a:noFill/>
            <a:miter lim="800000"/>
            <a:headEnd/>
            <a:tailEnd/>
          </a:ln>
        </p:spPr>
        <p:txBody>
          <a:bodyPr lIns="0" tIns="0" rIns="0" bIns="0" anchor="ctr"/>
          <a:lstStyle/>
          <a:p>
            <a:pPr algn="ctr" eaLnBrk="0" hangingPunct="0"/>
            <a:r>
              <a:rPr kumimoji="1" lang="en-US" sz="3600" b="1">
                <a:solidFill>
                  <a:srgbClr val="FFFFFF"/>
                </a:solidFill>
                <a:latin typeface="Tahoma" pitchFamily="34" charset="0"/>
              </a:rPr>
              <a:t>Accounting for a Net </a:t>
            </a:r>
            <a:br>
              <a:rPr kumimoji="1" lang="en-US" sz="3600" b="1">
                <a:solidFill>
                  <a:srgbClr val="FFFFFF"/>
                </a:solidFill>
                <a:latin typeface="Tahoma" pitchFamily="34" charset="0"/>
              </a:rPr>
            </a:br>
            <a:r>
              <a:rPr kumimoji="1" lang="en-US" sz="3600" b="1">
                <a:solidFill>
                  <a:srgbClr val="FFFFFF"/>
                </a:solidFill>
                <a:latin typeface="Tahoma" pitchFamily="34" charset="0"/>
              </a:rPr>
              <a:t>Investment Hedge – Derivatives</a:t>
            </a:r>
            <a:endParaRPr kumimoji="1" lang="en-US">
              <a:solidFill>
                <a:srgbClr val="FFFFFF"/>
              </a:solidFill>
              <a:latin typeface="Tahoma" pitchFamily="34" charset="0"/>
            </a:endParaRPr>
          </a:p>
        </p:txBody>
      </p:sp>
      <p:sp>
        <p:nvSpPr>
          <p:cNvPr id="124932" name="Rectangle 3"/>
          <p:cNvSpPr>
            <a:spLocks noChangeArrowheads="1"/>
          </p:cNvSpPr>
          <p:nvPr/>
        </p:nvSpPr>
        <p:spPr bwMode="auto">
          <a:xfrm>
            <a:off x="6172200" y="2514600"/>
            <a:ext cx="1828800" cy="7620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b="1"/>
              <a:t>Earnings</a:t>
            </a:r>
            <a:endParaRPr lang="en-US"/>
          </a:p>
        </p:txBody>
      </p:sp>
      <p:sp>
        <p:nvSpPr>
          <p:cNvPr id="124933" name="Rectangle 4"/>
          <p:cNvSpPr>
            <a:spLocks noChangeArrowheads="1"/>
          </p:cNvSpPr>
          <p:nvPr/>
        </p:nvSpPr>
        <p:spPr bwMode="auto">
          <a:xfrm>
            <a:off x="6172200" y="2514600"/>
            <a:ext cx="1828800" cy="762000"/>
          </a:xfrm>
          <a:prstGeom prst="rect">
            <a:avLst/>
          </a:prstGeom>
          <a:gradFill rotWithShape="0">
            <a:gsLst>
              <a:gs pos="0">
                <a:schemeClr val="accent1"/>
              </a:gs>
              <a:gs pos="100000">
                <a:srgbClr val="FFFFCC"/>
              </a:gs>
            </a:gsLst>
            <a:lin ang="5400000" scaled="1"/>
          </a:gradFill>
          <a:ln w="9525">
            <a:solidFill>
              <a:schemeClr val="bg2"/>
            </a:solidFill>
            <a:miter lim="800000"/>
            <a:headEnd/>
            <a:tailEnd/>
          </a:ln>
        </p:spPr>
        <p:txBody>
          <a:bodyPr wrap="none" anchor="ctr"/>
          <a:lstStyle/>
          <a:p>
            <a:pPr algn="ctr" eaLnBrk="0" hangingPunct="0"/>
            <a:r>
              <a:rPr lang="en-US" b="1">
                <a:solidFill>
                  <a:schemeClr val="bg2"/>
                </a:solidFill>
                <a:latin typeface="Arial Narrow" pitchFamily="34" charset="0"/>
              </a:rPr>
              <a:t>Profit and loss</a:t>
            </a:r>
          </a:p>
        </p:txBody>
      </p:sp>
      <p:sp>
        <p:nvSpPr>
          <p:cNvPr id="124934" name="Rectangle 5"/>
          <p:cNvSpPr>
            <a:spLocks noChangeArrowheads="1"/>
          </p:cNvSpPr>
          <p:nvPr/>
        </p:nvSpPr>
        <p:spPr bwMode="auto">
          <a:xfrm>
            <a:off x="6172200" y="3429000"/>
            <a:ext cx="1828800" cy="2667000"/>
          </a:xfrm>
          <a:prstGeom prst="rect">
            <a:avLst/>
          </a:prstGeom>
          <a:gradFill rotWithShape="0">
            <a:gsLst>
              <a:gs pos="0">
                <a:srgbClr val="FFFF00"/>
              </a:gs>
              <a:gs pos="100000">
                <a:srgbClr val="FFFFFF"/>
              </a:gs>
            </a:gsLst>
            <a:lin ang="5400000" scaled="1"/>
          </a:gradFill>
          <a:ln w="9525">
            <a:solidFill>
              <a:schemeClr val="bg2"/>
            </a:solidFill>
            <a:miter lim="800000"/>
            <a:headEnd/>
            <a:tailEnd/>
          </a:ln>
        </p:spPr>
        <p:txBody>
          <a:bodyPr wrap="none" anchor="ctr"/>
          <a:lstStyle/>
          <a:p>
            <a:pPr algn="ctr" eaLnBrk="0" hangingPunct="0"/>
            <a:r>
              <a:rPr lang="en-US" b="1">
                <a:solidFill>
                  <a:schemeClr val="bg2"/>
                </a:solidFill>
                <a:latin typeface="Arial Narrow" pitchFamily="34" charset="0"/>
              </a:rPr>
              <a:t>Equity</a:t>
            </a:r>
            <a:endParaRPr lang="en-US">
              <a:solidFill>
                <a:schemeClr val="bg2"/>
              </a:solidFill>
              <a:latin typeface="Arial Narrow" pitchFamily="34" charset="0"/>
            </a:endParaRPr>
          </a:p>
        </p:txBody>
      </p:sp>
      <p:sp>
        <p:nvSpPr>
          <p:cNvPr id="124935" name="AutoShape 6"/>
          <p:cNvSpPr>
            <a:spLocks noChangeArrowheads="1"/>
          </p:cNvSpPr>
          <p:nvPr/>
        </p:nvSpPr>
        <p:spPr bwMode="auto">
          <a:xfrm>
            <a:off x="903288" y="2566988"/>
            <a:ext cx="5259387" cy="676275"/>
          </a:xfrm>
          <a:prstGeom prst="rightArrowCallout">
            <a:avLst>
              <a:gd name="adj1" fmla="val 25000"/>
              <a:gd name="adj2" fmla="val 25000"/>
              <a:gd name="adj3" fmla="val 140418"/>
              <a:gd name="adj4" fmla="val 66667"/>
            </a:avLst>
          </a:prstGeom>
          <a:gradFill rotWithShape="0">
            <a:gsLst>
              <a:gs pos="0">
                <a:srgbClr val="FF3300"/>
              </a:gs>
              <a:gs pos="100000">
                <a:srgbClr val="FFFFFF"/>
              </a:gs>
            </a:gsLst>
            <a:lin ang="5400000" scaled="1"/>
          </a:gradFill>
          <a:ln w="9525">
            <a:solidFill>
              <a:schemeClr val="bg2"/>
            </a:solidFill>
            <a:miter lim="800000"/>
            <a:headEnd/>
            <a:tailEnd/>
          </a:ln>
        </p:spPr>
        <p:txBody>
          <a:bodyPr wrap="none" anchor="ctr"/>
          <a:lstStyle/>
          <a:p>
            <a:pPr algn="ctr"/>
            <a:r>
              <a:rPr lang="en-US" sz="2400">
                <a:solidFill>
                  <a:schemeClr val="bg2"/>
                </a:solidFill>
              </a:rPr>
              <a:t>Ineffective</a:t>
            </a:r>
          </a:p>
        </p:txBody>
      </p:sp>
      <p:sp>
        <p:nvSpPr>
          <p:cNvPr id="124936" name="AutoShape 7"/>
          <p:cNvSpPr>
            <a:spLocks noChangeArrowheads="1"/>
          </p:cNvSpPr>
          <p:nvPr/>
        </p:nvSpPr>
        <p:spPr bwMode="auto">
          <a:xfrm>
            <a:off x="892175" y="3219450"/>
            <a:ext cx="5260975" cy="676275"/>
          </a:xfrm>
          <a:prstGeom prst="rightArrowCallout">
            <a:avLst>
              <a:gd name="adj1" fmla="val 25000"/>
              <a:gd name="adj2" fmla="val 25000"/>
              <a:gd name="adj3" fmla="val 140460"/>
              <a:gd name="adj4" fmla="val 66667"/>
            </a:avLst>
          </a:prstGeom>
          <a:gradFill rotWithShape="0">
            <a:gsLst>
              <a:gs pos="0">
                <a:srgbClr val="99FF66"/>
              </a:gs>
              <a:gs pos="100000">
                <a:srgbClr val="FFFFFF"/>
              </a:gs>
            </a:gsLst>
            <a:lin ang="5400000" scaled="1"/>
          </a:gradFill>
          <a:ln w="9525">
            <a:solidFill>
              <a:schemeClr val="bg2"/>
            </a:solidFill>
            <a:miter lim="800000"/>
            <a:headEnd/>
            <a:tailEnd/>
          </a:ln>
        </p:spPr>
        <p:txBody>
          <a:bodyPr wrap="none" anchor="ctr"/>
          <a:lstStyle/>
          <a:p>
            <a:pPr algn="ctr"/>
            <a:r>
              <a:rPr lang="en-US" sz="2400">
                <a:solidFill>
                  <a:schemeClr val="bg2"/>
                </a:solidFill>
              </a:rPr>
              <a:t>Effective</a:t>
            </a:r>
          </a:p>
        </p:txBody>
      </p:sp>
      <p:sp>
        <p:nvSpPr>
          <p:cNvPr id="124937" name="Text Box 8"/>
          <p:cNvSpPr txBox="1">
            <a:spLocks noChangeArrowheads="1"/>
          </p:cNvSpPr>
          <p:nvPr/>
        </p:nvSpPr>
        <p:spPr bwMode="auto">
          <a:xfrm>
            <a:off x="890588" y="1866900"/>
            <a:ext cx="3227387" cy="641350"/>
          </a:xfrm>
          <a:prstGeom prst="rect">
            <a:avLst/>
          </a:prstGeom>
          <a:noFill/>
          <a:ln w="9525">
            <a:noFill/>
            <a:miter lim="800000"/>
            <a:headEnd/>
            <a:tailEnd/>
          </a:ln>
        </p:spPr>
        <p:txBody>
          <a:bodyPr>
            <a:spAutoFit/>
          </a:bodyPr>
          <a:lstStyle/>
          <a:p>
            <a:pPr>
              <a:spcBef>
                <a:spcPct val="50000"/>
              </a:spcBef>
            </a:pPr>
            <a:r>
              <a:rPr lang="en-US">
                <a:solidFill>
                  <a:schemeClr val="tx2"/>
                </a:solidFill>
              </a:rPr>
              <a:t>Measurement of Derivative Change in Fair Value</a:t>
            </a:r>
          </a:p>
        </p:txBody>
      </p:sp>
      <p:sp>
        <p:nvSpPr>
          <p:cNvPr id="124938" name="Text Box 9"/>
          <p:cNvSpPr txBox="1">
            <a:spLocks noChangeArrowheads="1"/>
          </p:cNvSpPr>
          <p:nvPr/>
        </p:nvSpPr>
        <p:spPr bwMode="auto">
          <a:xfrm>
            <a:off x="892175" y="4337050"/>
            <a:ext cx="3724275" cy="366713"/>
          </a:xfrm>
          <a:prstGeom prst="rect">
            <a:avLst/>
          </a:prstGeom>
          <a:noFill/>
          <a:ln w="9525">
            <a:noFill/>
            <a:miter lim="800000"/>
            <a:headEnd/>
            <a:tailEnd/>
          </a:ln>
        </p:spPr>
        <p:txBody>
          <a:bodyPr>
            <a:spAutoFit/>
          </a:bodyPr>
          <a:lstStyle/>
          <a:p>
            <a:pPr>
              <a:spcBef>
                <a:spcPct val="50000"/>
              </a:spcBef>
            </a:pPr>
            <a:r>
              <a:rPr lang="en-US">
                <a:solidFill>
                  <a:schemeClr val="tx2"/>
                </a:solidFill>
              </a:rPr>
              <a:t>Measurement of Net Investment</a:t>
            </a:r>
          </a:p>
        </p:txBody>
      </p:sp>
      <p:sp>
        <p:nvSpPr>
          <p:cNvPr id="124939" name="AutoShape 10"/>
          <p:cNvSpPr>
            <a:spLocks noChangeArrowheads="1"/>
          </p:cNvSpPr>
          <p:nvPr/>
        </p:nvSpPr>
        <p:spPr bwMode="auto">
          <a:xfrm>
            <a:off x="901700" y="4821238"/>
            <a:ext cx="5216525" cy="1290637"/>
          </a:xfrm>
          <a:prstGeom prst="rightArrowCallout">
            <a:avLst>
              <a:gd name="adj1" fmla="val 25000"/>
              <a:gd name="adj2" fmla="val 25000"/>
              <a:gd name="adj3" fmla="val 72977"/>
              <a:gd name="adj4" fmla="val 66667"/>
            </a:avLst>
          </a:prstGeom>
          <a:gradFill rotWithShape="0">
            <a:gsLst>
              <a:gs pos="0">
                <a:schemeClr val="accent2"/>
              </a:gs>
              <a:gs pos="100000">
                <a:srgbClr val="FFFFFF"/>
              </a:gs>
            </a:gsLst>
            <a:lin ang="5400000" scaled="1"/>
          </a:gradFill>
          <a:ln w="9525">
            <a:solidFill>
              <a:schemeClr val="bg2"/>
            </a:solidFill>
            <a:miter lim="800000"/>
            <a:headEnd/>
            <a:tailEnd/>
          </a:ln>
        </p:spPr>
        <p:txBody>
          <a:bodyPr anchor="ctr"/>
          <a:lstStyle/>
          <a:p>
            <a:pPr algn="ctr"/>
            <a:r>
              <a:rPr lang="en-US">
                <a:solidFill>
                  <a:schemeClr val="bg2"/>
                </a:solidFill>
              </a:rPr>
              <a:t>Foreign currency translation gains and losses</a:t>
            </a:r>
          </a:p>
        </p:txBody>
      </p:sp>
    </p:spTree>
  </p:cSld>
  <p:clrMapOvr>
    <a:masterClrMapping/>
  </p:clrMapOv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Summary</a:t>
            </a:r>
            <a:endParaRPr lang="en-US" dirty="0">
              <a:solidFill>
                <a:schemeClr val="accent1">
                  <a:tint val="83000"/>
                  <a:satMod val="150000"/>
                </a:schemeClr>
              </a:solidFill>
            </a:endParaRPr>
          </a:p>
        </p:txBody>
      </p:sp>
      <p:sp>
        <p:nvSpPr>
          <p:cNvPr id="125955"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B0E343F-4F7F-4232-BDFD-5A58702B9508}" type="slidenum">
              <a:rPr lang="en-US" smtClean="0"/>
              <a:pPr fontAlgn="base">
                <a:spcBef>
                  <a:spcPct val="0"/>
                </a:spcBef>
                <a:spcAft>
                  <a:spcPct val="0"/>
                </a:spcAft>
                <a:defRPr/>
              </a:pPr>
              <a:t>117</a:t>
            </a:fld>
            <a:endParaRPr lang="en-US" sz="1800" b="1" smtClean="0"/>
          </a:p>
        </p:txBody>
      </p:sp>
      <p:sp>
        <p:nvSpPr>
          <p:cNvPr id="126979" name="Rectangle 2"/>
          <p:cNvSpPr>
            <a:spLocks noChangeArrowheads="1"/>
          </p:cNvSpPr>
          <p:nvPr/>
        </p:nvSpPr>
        <p:spPr bwMode="auto">
          <a:xfrm>
            <a:off x="0" y="101600"/>
            <a:ext cx="9144000" cy="914400"/>
          </a:xfrm>
          <a:prstGeom prst="rect">
            <a:avLst/>
          </a:prstGeom>
          <a:noFill/>
          <a:ln w="9525">
            <a:noFill/>
            <a:miter lim="800000"/>
            <a:headEnd/>
            <a:tailEnd/>
          </a:ln>
        </p:spPr>
        <p:txBody>
          <a:bodyPr anchor="ctr"/>
          <a:lstStyle/>
          <a:p>
            <a:pPr algn="ctr" eaLnBrk="0" hangingPunct="0"/>
            <a:r>
              <a:rPr kumimoji="1" lang="en-GB" sz="3600" b="1">
                <a:solidFill>
                  <a:srgbClr val="FFFFFF"/>
                </a:solidFill>
                <a:latin typeface="Tahoma" pitchFamily="34" charset="0"/>
              </a:rPr>
              <a:t>Discontinue Hedge Accounting</a:t>
            </a:r>
          </a:p>
        </p:txBody>
      </p:sp>
      <p:sp>
        <p:nvSpPr>
          <p:cNvPr id="126980" name="Rectangle 3"/>
          <p:cNvSpPr>
            <a:spLocks noChangeArrowheads="1"/>
          </p:cNvSpPr>
          <p:nvPr/>
        </p:nvSpPr>
        <p:spPr bwMode="auto">
          <a:xfrm>
            <a:off x="328613" y="1558925"/>
            <a:ext cx="8510587" cy="4567238"/>
          </a:xfrm>
          <a:prstGeom prst="rect">
            <a:avLst/>
          </a:prstGeom>
          <a:noFill/>
          <a:ln w="9525">
            <a:noFill/>
            <a:miter lim="800000"/>
            <a:headEnd/>
            <a:tailEnd/>
          </a:ln>
        </p:spPr>
        <p:txBody>
          <a:bodyPr/>
          <a:lstStyle/>
          <a:p>
            <a:pPr marL="381000" indent="-381000" eaLnBrk="0" hangingPunct="0">
              <a:lnSpc>
                <a:spcPct val="90000"/>
              </a:lnSpc>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Hedge accounting must be prospectively discontinued when:</a:t>
            </a:r>
            <a:endParaRPr kumimoji="1" lang="en-GB" sz="2400">
              <a:solidFill>
                <a:srgbClr val="FFFF66"/>
              </a:solidFill>
              <a:latin typeface="Tahoma" pitchFamily="34" charset="0"/>
            </a:endParaRPr>
          </a:p>
          <a:p>
            <a:pPr marL="1042988" lvl="1" indent="-471488" eaLnBrk="0" hangingPunct="0">
              <a:lnSpc>
                <a:spcPct val="90000"/>
              </a:lnSpc>
              <a:spcAft>
                <a:spcPct val="20000"/>
              </a:spcAft>
              <a:buClr>
                <a:srgbClr val="FFFFFF"/>
              </a:buClr>
              <a:buFontTx/>
              <a:buChar char="–"/>
            </a:pPr>
            <a:r>
              <a:rPr kumimoji="1" lang="en-GB" sz="2400">
                <a:solidFill>
                  <a:srgbClr val="FFFFFF"/>
                </a:solidFill>
                <a:latin typeface="Tahoma" pitchFamily="34" charset="0"/>
              </a:rPr>
              <a:t>The hedging instrument expires or is sold, terminated or exercised.</a:t>
            </a:r>
            <a:endParaRPr kumimoji="1" lang="en-GB">
              <a:solidFill>
                <a:srgbClr val="FFFF66"/>
              </a:solidFill>
              <a:latin typeface="Tahoma" pitchFamily="34" charset="0"/>
            </a:endParaRPr>
          </a:p>
          <a:p>
            <a:pPr marL="1616075" lvl="2" indent="-382588" eaLnBrk="0" hangingPunct="0">
              <a:lnSpc>
                <a:spcPct val="90000"/>
              </a:lnSpc>
              <a:spcAft>
                <a:spcPct val="20000"/>
              </a:spcAft>
              <a:buClr>
                <a:srgbClr val="FFFFFF"/>
              </a:buClr>
              <a:buSzPct val="60000"/>
              <a:buFont typeface="Monotype Sorts" pitchFamily="2" charset="2"/>
              <a:buChar char="n"/>
            </a:pPr>
            <a:r>
              <a:rPr kumimoji="1" lang="en-GB">
                <a:solidFill>
                  <a:srgbClr val="FFFF66"/>
                </a:solidFill>
                <a:latin typeface="Tahoma" pitchFamily="34" charset="0"/>
              </a:rPr>
              <a:t>Planned rollover is not expiration</a:t>
            </a:r>
          </a:p>
          <a:p>
            <a:pPr marL="1616075" lvl="2" indent="-382588" eaLnBrk="0" hangingPunct="0">
              <a:lnSpc>
                <a:spcPct val="90000"/>
              </a:lnSpc>
              <a:spcAft>
                <a:spcPct val="20000"/>
              </a:spcAft>
              <a:buClr>
                <a:srgbClr val="FFFFFF"/>
              </a:buClr>
              <a:buSzPct val="60000"/>
              <a:buFont typeface="Monotype Sorts" pitchFamily="2" charset="2"/>
              <a:buChar char="n"/>
            </a:pPr>
            <a:r>
              <a:rPr kumimoji="1" lang="en-GB">
                <a:solidFill>
                  <a:srgbClr val="FFFF66"/>
                </a:solidFill>
                <a:latin typeface="Tahoma" pitchFamily="34" charset="0"/>
              </a:rPr>
              <a:t>Gain/loss remains in equity until forecast transaction occurs</a:t>
            </a:r>
          </a:p>
          <a:p>
            <a:pPr marL="1042988" lvl="1" indent="-471488" eaLnBrk="0" hangingPunct="0">
              <a:lnSpc>
                <a:spcPct val="90000"/>
              </a:lnSpc>
              <a:spcAft>
                <a:spcPct val="20000"/>
              </a:spcAft>
              <a:buClr>
                <a:srgbClr val="FFFFFF"/>
              </a:buClr>
              <a:buFontTx/>
              <a:buChar char="–"/>
            </a:pPr>
            <a:r>
              <a:rPr kumimoji="1" lang="en-GB" sz="2400">
                <a:solidFill>
                  <a:srgbClr val="FFFFFF"/>
                </a:solidFill>
                <a:latin typeface="Tahoma" pitchFamily="34" charset="0"/>
              </a:rPr>
              <a:t>The hedge no longer meets the criteria for hedge accounting</a:t>
            </a:r>
            <a:endParaRPr kumimoji="1" lang="en-GB">
              <a:solidFill>
                <a:srgbClr val="FFFF66"/>
              </a:solidFill>
              <a:latin typeface="Tahoma" pitchFamily="34" charset="0"/>
            </a:endParaRPr>
          </a:p>
          <a:p>
            <a:pPr marL="1616075" lvl="2" indent="-382588" eaLnBrk="0" hangingPunct="0">
              <a:lnSpc>
                <a:spcPct val="90000"/>
              </a:lnSpc>
              <a:spcAft>
                <a:spcPct val="20000"/>
              </a:spcAft>
              <a:buClr>
                <a:srgbClr val="FFFFFF"/>
              </a:buClr>
              <a:buSzPct val="60000"/>
              <a:buFont typeface="Monotype Sorts" pitchFamily="2" charset="2"/>
              <a:buChar char="n"/>
            </a:pPr>
            <a:r>
              <a:rPr kumimoji="1" lang="en-GB">
                <a:solidFill>
                  <a:srgbClr val="FFFF66"/>
                </a:solidFill>
                <a:latin typeface="Tahoma" pitchFamily="34" charset="0"/>
              </a:rPr>
              <a:t>Gain/loss remains in equity until forecast transaction occurs</a:t>
            </a:r>
          </a:p>
          <a:p>
            <a:pPr marL="1042988" lvl="1" indent="-471488" eaLnBrk="0" hangingPunct="0">
              <a:lnSpc>
                <a:spcPct val="90000"/>
              </a:lnSpc>
              <a:spcAft>
                <a:spcPct val="20000"/>
              </a:spcAft>
              <a:buClr>
                <a:srgbClr val="FFFFFF"/>
              </a:buClr>
              <a:buFontTx/>
              <a:buChar char="–"/>
            </a:pPr>
            <a:r>
              <a:rPr kumimoji="1" lang="en-GB" sz="2400">
                <a:solidFill>
                  <a:srgbClr val="FFFFFF"/>
                </a:solidFill>
                <a:latin typeface="Tahoma" pitchFamily="34" charset="0"/>
              </a:rPr>
              <a:t>The entity de-designate the hedge relationship</a:t>
            </a:r>
          </a:p>
          <a:p>
            <a:pPr marL="1616075" lvl="2" indent="-382588" eaLnBrk="0" hangingPunct="0">
              <a:lnSpc>
                <a:spcPct val="90000"/>
              </a:lnSpc>
              <a:spcAft>
                <a:spcPct val="20000"/>
              </a:spcAft>
              <a:buClr>
                <a:srgbClr val="FFFFFF"/>
              </a:buClr>
              <a:buSzPct val="60000"/>
              <a:buFont typeface="Monotype Sorts" pitchFamily="2" charset="2"/>
              <a:buChar char="n"/>
            </a:pPr>
            <a:r>
              <a:rPr kumimoji="1" lang="en-GB">
                <a:solidFill>
                  <a:srgbClr val="FFFF66"/>
                </a:solidFill>
                <a:latin typeface="Tahoma" pitchFamily="34" charset="0"/>
              </a:rPr>
              <a:t>Gain/loss remains in equity until forecast transaction occurs</a:t>
            </a:r>
            <a:endParaRPr kumimoji="1" lang="en-GB" sz="2400">
              <a:solidFill>
                <a:srgbClr val="FFFFFF"/>
              </a:solidFill>
              <a:latin typeface="Tahoma" pitchFamily="34" charset="0"/>
            </a:endParaRPr>
          </a:p>
          <a:p>
            <a:pPr marL="1042988" lvl="1" indent="-471488" eaLnBrk="0" hangingPunct="0">
              <a:lnSpc>
                <a:spcPct val="90000"/>
              </a:lnSpc>
              <a:spcAft>
                <a:spcPct val="20000"/>
              </a:spcAft>
              <a:buClr>
                <a:srgbClr val="FFFFFF"/>
              </a:buClr>
              <a:buFontTx/>
              <a:buChar char="–"/>
            </a:pPr>
            <a:r>
              <a:rPr kumimoji="1" lang="en-GB" sz="2400">
                <a:solidFill>
                  <a:srgbClr val="FFFFFF"/>
                </a:solidFill>
                <a:latin typeface="Tahoma" pitchFamily="34" charset="0"/>
              </a:rPr>
              <a:t>The forecast transaction is no longer expected to occur</a:t>
            </a:r>
            <a:endParaRPr kumimoji="1" lang="en-GB">
              <a:solidFill>
                <a:srgbClr val="FFFF66"/>
              </a:solidFill>
              <a:latin typeface="Tahoma" pitchFamily="34" charset="0"/>
            </a:endParaRPr>
          </a:p>
          <a:p>
            <a:pPr marL="1616075" lvl="2" indent="-382588" eaLnBrk="0" hangingPunct="0">
              <a:spcAft>
                <a:spcPct val="20000"/>
              </a:spcAft>
              <a:buClr>
                <a:srgbClr val="FFFFFF"/>
              </a:buClr>
              <a:buSzPct val="60000"/>
              <a:buFont typeface="Monotype Sorts" pitchFamily="2" charset="2"/>
              <a:buChar char="n"/>
            </a:pPr>
            <a:r>
              <a:rPr kumimoji="1" lang="en-GB">
                <a:solidFill>
                  <a:srgbClr val="FFFF66"/>
                </a:solidFill>
                <a:latin typeface="Tahoma" pitchFamily="34" charset="0"/>
              </a:rPr>
              <a:t>Gain/loss in equity is recognised in profit or loss.</a:t>
            </a:r>
            <a:endParaRPr kumimoji="1" lang="en-GB">
              <a:solidFill>
                <a:srgbClr val="CCECFF"/>
              </a:solidFill>
              <a:latin typeface="Tahoma" pitchFamily="34" charset="0"/>
            </a:endParaRPr>
          </a:p>
        </p:txBody>
      </p:sp>
    </p:spTree>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defRPr/>
            </a:pPr>
            <a:r>
              <a:rPr lang="en-US" dirty="0" smtClean="0"/>
              <a:t>IFRS 7 DISCLOSURES</a:t>
            </a:r>
            <a:endParaRPr lang="en-US" dirty="0"/>
          </a:p>
        </p:txBody>
      </p:sp>
      <p:sp>
        <p:nvSpPr>
          <p:cNvPr id="128003" name="Subtitle 4"/>
          <p:cNvSpPr>
            <a:spLocks noGrp="1"/>
          </p:cNvSpPr>
          <p:nvPr>
            <p:ph type="subTitle" idx="1"/>
          </p:nvPr>
        </p:nvSpPr>
        <p:spPr>
          <a:xfrm>
            <a:off x="541338" y="2249488"/>
            <a:ext cx="8061325" cy="1752600"/>
          </a:xfrm>
        </p:spPr>
        <p:txBody>
          <a:bodyPr/>
          <a:lstStyle/>
          <a:p>
            <a:pPr marR="0">
              <a:spcBef>
                <a:spcPct val="0"/>
              </a:spcBef>
            </a:pPr>
            <a:endParaRPr lang="en-US" smtClean="0">
              <a:ln>
                <a:noFill/>
              </a:ln>
              <a:solidFill>
                <a:srgbClr val="FFFFFF"/>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pPr>
              <a:defRPr/>
            </a:pPr>
            <a:r>
              <a:rPr lang="en-GB"/>
              <a:t>IFRS 7</a:t>
            </a:r>
          </a:p>
        </p:txBody>
      </p:sp>
      <p:sp>
        <p:nvSpPr>
          <p:cNvPr id="233475" name="Rectangle 3"/>
          <p:cNvSpPr>
            <a:spLocks noGrp="1" noChangeArrowheads="1"/>
          </p:cNvSpPr>
          <p:nvPr>
            <p:ph type="body" idx="1"/>
          </p:nvPr>
        </p:nvSpPr>
        <p:spPr>
          <a:xfrm>
            <a:off x="368300" y="1262063"/>
            <a:ext cx="8394700" cy="4629150"/>
          </a:xfrm>
        </p:spPr>
        <p:txBody>
          <a:bodyPr>
            <a:normAutofit fontScale="85000" lnSpcReduction="10000"/>
          </a:bodyPr>
          <a:lstStyle/>
          <a:p>
            <a:pPr>
              <a:defRPr/>
            </a:pPr>
            <a:r>
              <a:rPr lang="en-GB" dirty="0"/>
              <a:t>IFRS 7 issued in August 2005.</a:t>
            </a:r>
          </a:p>
          <a:p>
            <a:pPr>
              <a:defRPr/>
            </a:pPr>
            <a:r>
              <a:rPr lang="en-GB" dirty="0"/>
              <a:t>Effective for annual periods beginning on or after 1 January 2007.</a:t>
            </a:r>
          </a:p>
          <a:p>
            <a:pPr>
              <a:defRPr/>
            </a:pPr>
            <a:r>
              <a:rPr lang="en-GB" dirty="0"/>
              <a:t>Supersedes the disclosure requirements of IAS 32.</a:t>
            </a:r>
          </a:p>
          <a:p>
            <a:pPr>
              <a:defRPr/>
            </a:pPr>
            <a:r>
              <a:rPr lang="en-GB" dirty="0"/>
              <a:t>Objective of IFRS 7 is to enable users to evaluate:</a:t>
            </a:r>
          </a:p>
          <a:p>
            <a:pPr lvl="1">
              <a:defRPr/>
            </a:pPr>
            <a:r>
              <a:rPr lang="en-GB" dirty="0"/>
              <a:t>Significance of financial instruments for the entity’s financial position and performance.</a:t>
            </a:r>
          </a:p>
          <a:p>
            <a:pPr lvl="1">
              <a:defRPr/>
            </a:pPr>
            <a:r>
              <a:rPr lang="en-GB" dirty="0"/>
              <a:t>The nature and extent of risks arising from financial instruments to which the entity is exposed during the period and at the reporting date, and how the entity manages those risks.</a:t>
            </a:r>
          </a:p>
          <a:p>
            <a:pPr>
              <a:defRPr/>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682" name="Rectangle 2"/>
          <p:cNvSpPr>
            <a:spLocks noGrp="1" noChangeArrowheads="1"/>
          </p:cNvSpPr>
          <p:nvPr>
            <p:ph type="title"/>
          </p:nvPr>
        </p:nvSpPr>
        <p:spPr>
          <a:xfrm>
            <a:off x="0" y="700088"/>
            <a:ext cx="9144000" cy="823912"/>
          </a:xfrm>
        </p:spPr>
        <p:txBody>
          <a:bodyPr/>
          <a:lstStyle/>
          <a:p>
            <a:pPr marL="484632" indent="0" eaLnBrk="1" fontAlgn="auto" hangingPunct="1">
              <a:spcAft>
                <a:spcPts val="0"/>
              </a:spcAft>
              <a:defRPr/>
            </a:pPr>
            <a:r>
              <a:rPr lang="en-US">
                <a:solidFill>
                  <a:schemeClr val="accent1">
                    <a:tint val="83000"/>
                    <a:satMod val="150000"/>
                  </a:schemeClr>
                </a:solidFill>
              </a:rPr>
              <a:t>IAS 32 – Presentation</a:t>
            </a:r>
          </a:p>
        </p:txBody>
      </p:sp>
      <p:sp>
        <p:nvSpPr>
          <p:cNvPr id="20483" name="Rectangle 3"/>
          <p:cNvSpPr>
            <a:spLocks noGrp="1" noChangeArrowheads="1"/>
          </p:cNvSpPr>
          <p:nvPr>
            <p:ph idx="1"/>
          </p:nvPr>
        </p:nvSpPr>
        <p:spPr>
          <a:xfrm>
            <a:off x="668338" y="2133600"/>
            <a:ext cx="3940175" cy="4140200"/>
          </a:xfrm>
        </p:spPr>
        <p:txBody>
          <a:bodyPr/>
          <a:lstStyle/>
          <a:p>
            <a:pPr marL="466725" indent="-466725" eaLnBrk="1" hangingPunct="1">
              <a:buSzTx/>
            </a:pPr>
            <a:r>
              <a:rPr lang="en-US" smtClean="0"/>
              <a:t>Liability and equity</a:t>
            </a:r>
          </a:p>
          <a:p>
            <a:pPr marL="466725" indent="-466725" eaLnBrk="1" hangingPunct="1">
              <a:buSzTx/>
            </a:pPr>
            <a:r>
              <a:rPr lang="en-US" smtClean="0"/>
              <a:t>Offsetting a financial asset and a financial liability</a:t>
            </a:r>
          </a:p>
        </p:txBody>
      </p:sp>
    </p:spTree>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pPr>
              <a:defRPr/>
            </a:pPr>
            <a:r>
              <a:rPr lang="en-GB"/>
              <a:t>IFRS 7 disclosure requirements</a:t>
            </a:r>
          </a:p>
        </p:txBody>
      </p:sp>
      <p:sp>
        <p:nvSpPr>
          <p:cNvPr id="130051" name="Rectangle 3"/>
          <p:cNvSpPr>
            <a:spLocks noGrp="1" noChangeArrowheads="1"/>
          </p:cNvSpPr>
          <p:nvPr>
            <p:ph type="body" idx="1"/>
          </p:nvPr>
        </p:nvSpPr>
        <p:spPr>
          <a:xfrm>
            <a:off x="368300" y="1262063"/>
            <a:ext cx="8250238" cy="4629150"/>
          </a:xfrm>
        </p:spPr>
        <p:txBody>
          <a:bodyPr/>
          <a:lstStyle/>
          <a:p>
            <a:pPr>
              <a:buFontTx/>
              <a:buNone/>
            </a:pPr>
            <a:r>
              <a:rPr lang="en-GB" b="1" smtClean="0"/>
              <a:t>Risk management policies and hedging activities:</a:t>
            </a:r>
          </a:p>
          <a:p>
            <a:r>
              <a:rPr lang="en-GB" smtClean="0"/>
              <a:t>IFRS 7 replicates the IAS 32 requirements.</a:t>
            </a:r>
          </a:p>
          <a:p>
            <a:r>
              <a:rPr lang="en-GB" smtClean="0"/>
              <a:t>In addition IFRS 7 requires disclosure of the impact on profit or loss of:</a:t>
            </a:r>
          </a:p>
          <a:p>
            <a:pPr lvl="1"/>
            <a:r>
              <a:rPr lang="en-GB" smtClean="0"/>
              <a:t>Any ineffectiveness recognized in the period in respect of cash flow hedges and net investment hedges.</a:t>
            </a:r>
          </a:p>
          <a:p>
            <a:pPr lvl="1"/>
            <a:r>
              <a:rPr lang="en-GB" smtClean="0"/>
              <a:t>Fair value gains or losses on the hedging instrument and hedged item in fair value hedges.</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363538" y="231775"/>
            <a:ext cx="8391525" cy="438150"/>
          </a:xfrm>
        </p:spPr>
        <p:txBody>
          <a:bodyPr>
            <a:normAutofit fontScale="90000"/>
          </a:bodyPr>
          <a:lstStyle/>
          <a:p>
            <a:pPr>
              <a:defRPr/>
            </a:pPr>
            <a:r>
              <a:rPr lang="en-GB"/>
              <a:t>IFRS 7 disclosure requirements</a:t>
            </a:r>
          </a:p>
        </p:txBody>
      </p:sp>
      <p:sp>
        <p:nvSpPr>
          <p:cNvPr id="131075" name="Rectangle 3"/>
          <p:cNvSpPr>
            <a:spLocks noGrp="1" noChangeArrowheads="1"/>
          </p:cNvSpPr>
          <p:nvPr>
            <p:ph type="body" idx="1"/>
          </p:nvPr>
        </p:nvSpPr>
        <p:spPr>
          <a:xfrm>
            <a:off x="377825" y="831850"/>
            <a:ext cx="8394700" cy="5037138"/>
          </a:xfrm>
        </p:spPr>
        <p:txBody>
          <a:bodyPr/>
          <a:lstStyle/>
          <a:p>
            <a:pPr>
              <a:buFontTx/>
              <a:buNone/>
            </a:pPr>
            <a:r>
              <a:rPr lang="en-GB" b="1" smtClean="0"/>
              <a:t>Terms, conditions, and accounting policies:</a:t>
            </a:r>
          </a:p>
          <a:p>
            <a:r>
              <a:rPr lang="en-GB" smtClean="0"/>
              <a:t>IFRS 7 does not require disclosure of the terms and conditions of financial instruments.</a:t>
            </a:r>
          </a:p>
          <a:p>
            <a:r>
              <a:rPr lang="en-GB" smtClean="0"/>
              <a:t>However IFRS 7 requires sensitivity analysis (IAS 32 only permitted it):</a:t>
            </a:r>
          </a:p>
          <a:p>
            <a:pPr lvl="1">
              <a:lnSpc>
                <a:spcPts val="2600"/>
              </a:lnSpc>
            </a:pPr>
            <a:r>
              <a:rPr lang="en-GB" sz="2000" smtClean="0"/>
              <a:t>Must provide sensitivity analysis of financial risks inherent in financial instruments.</a:t>
            </a:r>
          </a:p>
          <a:p>
            <a:pPr lvl="1">
              <a:lnSpc>
                <a:spcPts val="2600"/>
              </a:lnSpc>
            </a:pPr>
            <a:r>
              <a:rPr lang="en-GB" sz="2000" smtClean="0"/>
              <a:t>For each type of market risk the effect on profit or loss and equity of a change in the relevant risk variable.</a:t>
            </a:r>
          </a:p>
          <a:p>
            <a:pPr lvl="1">
              <a:lnSpc>
                <a:spcPts val="2600"/>
              </a:lnSpc>
            </a:pPr>
            <a:r>
              <a:rPr lang="en-GB" sz="2000" smtClean="0"/>
              <a:t>The methods and assumptions used should be disclosed and changes in methods and assumptions since the last period and the reasons for such changes.</a:t>
            </a:r>
          </a:p>
          <a:p>
            <a:pPr lvl="1">
              <a:lnSpc>
                <a:spcPts val="2600"/>
              </a:lnSpc>
            </a:pPr>
            <a:r>
              <a:rPr lang="en-GB" sz="2000" smtClean="0"/>
              <a:t>Entities that rely on Value at Risk (VaR) to manage financial risk may disclose this instead of the above.</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pPr>
              <a:defRPr/>
            </a:pPr>
            <a:r>
              <a:rPr lang="en-GB"/>
              <a:t>IFRS 7 disclosure requirements</a:t>
            </a:r>
          </a:p>
        </p:txBody>
      </p:sp>
      <p:sp>
        <p:nvSpPr>
          <p:cNvPr id="132099" name="Rectangle 3"/>
          <p:cNvSpPr>
            <a:spLocks noGrp="1" noChangeArrowheads="1"/>
          </p:cNvSpPr>
          <p:nvPr>
            <p:ph type="body" idx="1"/>
          </p:nvPr>
        </p:nvSpPr>
        <p:spPr>
          <a:xfrm>
            <a:off x="457200" y="1882775"/>
            <a:ext cx="8229600" cy="4572000"/>
          </a:xfrm>
        </p:spPr>
        <p:txBody>
          <a:bodyPr/>
          <a:lstStyle/>
          <a:p>
            <a:pPr>
              <a:lnSpc>
                <a:spcPts val="3200"/>
              </a:lnSpc>
              <a:buFontTx/>
              <a:buNone/>
            </a:pPr>
            <a:r>
              <a:rPr lang="en-GB" b="1" smtClean="0"/>
              <a:t>Interest rate risk:</a:t>
            </a:r>
          </a:p>
          <a:p>
            <a:pPr>
              <a:lnSpc>
                <a:spcPts val="3200"/>
              </a:lnSpc>
            </a:pPr>
            <a:r>
              <a:rPr lang="en-GB" smtClean="0"/>
              <a:t>IFRS 7 does not contain specific disclosure requirements for interest rate risk.</a:t>
            </a:r>
          </a:p>
          <a:p>
            <a:pPr>
              <a:lnSpc>
                <a:spcPts val="3200"/>
              </a:lnSpc>
            </a:pPr>
            <a:r>
              <a:rPr lang="en-GB" smtClean="0"/>
              <a:t>IFRS 7 contains general requirement to provide qualitative and quantitative disclosures of each type of risk arising from financial instruments as described in the previous slide.</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pPr>
              <a:defRPr/>
            </a:pPr>
            <a:r>
              <a:rPr lang="en-GB"/>
              <a:t>IFRS 7 disclosure requirements</a:t>
            </a:r>
          </a:p>
        </p:txBody>
      </p:sp>
      <p:sp>
        <p:nvSpPr>
          <p:cNvPr id="133123" name="Rectangle 3"/>
          <p:cNvSpPr>
            <a:spLocks noGrp="1" noChangeArrowheads="1"/>
          </p:cNvSpPr>
          <p:nvPr>
            <p:ph type="body" idx="1"/>
          </p:nvPr>
        </p:nvSpPr>
        <p:spPr>
          <a:xfrm>
            <a:off x="387350" y="1100138"/>
            <a:ext cx="8394700" cy="5008562"/>
          </a:xfrm>
        </p:spPr>
        <p:txBody>
          <a:bodyPr/>
          <a:lstStyle/>
          <a:p>
            <a:pPr>
              <a:buFontTx/>
              <a:buNone/>
            </a:pPr>
            <a:r>
              <a:rPr lang="en-GB" b="1" smtClean="0"/>
              <a:t>Credit risk:</a:t>
            </a:r>
          </a:p>
          <a:p>
            <a:r>
              <a:rPr lang="en-GB" smtClean="0"/>
              <a:t>General disclosure requirements in IAS 32 are broadly similar to those in IFRS 7.</a:t>
            </a:r>
          </a:p>
          <a:p>
            <a:r>
              <a:rPr lang="en-GB" smtClean="0"/>
              <a:t>IFRS 7 requires more detailed disclosures, for example it requires:</a:t>
            </a:r>
          </a:p>
          <a:p>
            <a:pPr lvl="1"/>
            <a:r>
              <a:rPr lang="en-GB" sz="2000" smtClean="0"/>
              <a:t>credit quality of financial assets that are neither past due nor impaired.</a:t>
            </a:r>
          </a:p>
          <a:p>
            <a:pPr lvl="1"/>
            <a:r>
              <a:rPr lang="en-GB" sz="2000" smtClean="0"/>
              <a:t>carrying amount of financial assets whose terms have been.</a:t>
            </a:r>
          </a:p>
          <a:p>
            <a:pPr lvl="1"/>
            <a:r>
              <a:rPr lang="en-GB" sz="2000" smtClean="0"/>
              <a:t>renegotiated and those that would otherwise be past due or impaired.</a:t>
            </a:r>
          </a:p>
          <a:p>
            <a:pPr lvl="1"/>
            <a:r>
              <a:rPr lang="en-GB" sz="2000" smtClean="0"/>
              <a:t>carrying amount of financial assets that are past due but </a:t>
            </a:r>
            <a:r>
              <a:rPr lang="en-GB" sz="2000" u="sng" smtClean="0"/>
              <a:t>not</a:t>
            </a:r>
            <a:r>
              <a:rPr lang="en-GB" sz="2000" smtClean="0"/>
              <a:t> impaired.</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pPr>
              <a:defRPr/>
            </a:pPr>
            <a:r>
              <a:rPr lang="en-GB"/>
              <a:t>IFRS 7 disclosure requirements</a:t>
            </a:r>
          </a:p>
        </p:txBody>
      </p:sp>
      <p:sp>
        <p:nvSpPr>
          <p:cNvPr id="134147" name="Rectangle 3"/>
          <p:cNvSpPr>
            <a:spLocks noGrp="1" noChangeArrowheads="1"/>
          </p:cNvSpPr>
          <p:nvPr>
            <p:ph type="body" idx="1"/>
          </p:nvPr>
        </p:nvSpPr>
        <p:spPr>
          <a:xfrm>
            <a:off x="457200" y="1882775"/>
            <a:ext cx="8229600" cy="4572000"/>
          </a:xfrm>
        </p:spPr>
        <p:txBody>
          <a:bodyPr/>
          <a:lstStyle/>
          <a:p>
            <a:pPr>
              <a:lnSpc>
                <a:spcPts val="3200"/>
              </a:lnSpc>
              <a:buFontTx/>
              <a:buNone/>
            </a:pPr>
            <a:r>
              <a:rPr lang="en-GB" b="1" smtClean="0"/>
              <a:t>Income statement and equity:</a:t>
            </a:r>
          </a:p>
          <a:p>
            <a:pPr>
              <a:lnSpc>
                <a:spcPts val="3200"/>
              </a:lnSpc>
            </a:pPr>
            <a:r>
              <a:rPr lang="en-GB" smtClean="0"/>
              <a:t>IFRS 7 requires similar disclosures to IAS 32 about items of income, expense, gains, and losses.</a:t>
            </a:r>
          </a:p>
          <a:p>
            <a:pPr>
              <a:lnSpc>
                <a:spcPts val="3200"/>
              </a:lnSpc>
            </a:pPr>
            <a:r>
              <a:rPr lang="en-GB" smtClean="0"/>
              <a:t>IFRS 7 also requires disclosure of net gains or net losses and carrying values for each financial instrument classification (e.g., FVTPL; Loans &amp; Receivables; Held to Maturity, etc.).</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pPr>
              <a:defRPr/>
            </a:pPr>
            <a:r>
              <a:rPr lang="en-GB"/>
              <a:t>IFRS 7 disclosure requirements</a:t>
            </a:r>
          </a:p>
        </p:txBody>
      </p:sp>
      <p:sp>
        <p:nvSpPr>
          <p:cNvPr id="135171" name="Rectangle 3"/>
          <p:cNvSpPr>
            <a:spLocks noGrp="1" noChangeArrowheads="1"/>
          </p:cNvSpPr>
          <p:nvPr>
            <p:ph type="body" idx="1"/>
          </p:nvPr>
        </p:nvSpPr>
        <p:spPr>
          <a:xfrm>
            <a:off x="457200" y="1882775"/>
            <a:ext cx="8229600" cy="4572000"/>
          </a:xfrm>
        </p:spPr>
        <p:txBody>
          <a:bodyPr/>
          <a:lstStyle/>
          <a:p>
            <a:pPr>
              <a:buFontTx/>
              <a:buNone/>
            </a:pPr>
            <a:r>
              <a:rPr lang="en-GB" b="1" smtClean="0"/>
              <a:t>IFRS 7 = IAS 32 in following areas:</a:t>
            </a:r>
          </a:p>
          <a:p>
            <a:r>
              <a:rPr lang="en-GB" smtClean="0"/>
              <a:t>Fair value disclosures</a:t>
            </a:r>
          </a:p>
          <a:p>
            <a:r>
              <a:rPr lang="en-GB" smtClean="0"/>
              <a:t>Default and breaches</a:t>
            </a:r>
          </a:p>
          <a:p>
            <a:r>
              <a:rPr lang="en-GB" smtClean="0"/>
              <a:t>Areas of judgement and accounting choices</a:t>
            </a:r>
          </a:p>
          <a:p>
            <a:endParaRPr lang="en-GB" smtClean="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pPr>
              <a:defRPr/>
            </a:pPr>
            <a:r>
              <a:rPr lang="en-GB"/>
              <a:t>IFRS 7 disclosure requirements</a:t>
            </a:r>
          </a:p>
        </p:txBody>
      </p:sp>
      <p:sp>
        <p:nvSpPr>
          <p:cNvPr id="136195" name="Rectangle 3"/>
          <p:cNvSpPr>
            <a:spLocks noGrp="1" noChangeArrowheads="1"/>
          </p:cNvSpPr>
          <p:nvPr>
            <p:ph type="body" idx="1"/>
          </p:nvPr>
        </p:nvSpPr>
        <p:spPr>
          <a:xfrm>
            <a:off x="368300" y="1320800"/>
            <a:ext cx="8288338" cy="5008563"/>
          </a:xfrm>
        </p:spPr>
        <p:txBody>
          <a:bodyPr/>
          <a:lstStyle/>
          <a:p>
            <a:pPr>
              <a:buFontTx/>
              <a:buNone/>
            </a:pPr>
            <a:r>
              <a:rPr lang="en-GB" b="1" smtClean="0"/>
              <a:t>Liquidity analyses</a:t>
            </a:r>
          </a:p>
          <a:p>
            <a:r>
              <a:rPr lang="en-GB" smtClean="0"/>
              <a:t>Remaining contractual maturities for all financial liabilities at the balance sheet date should be disclosed.</a:t>
            </a:r>
          </a:p>
          <a:p>
            <a:r>
              <a:rPr lang="en-GB" smtClean="0"/>
              <a:t>Analysis has to be done by reference to the earliest contractual maturity date since this disclosure represents the worst case scenario.</a:t>
            </a:r>
          </a:p>
          <a:p>
            <a:r>
              <a:rPr lang="en-GB" smtClean="0"/>
              <a:t>Entity shall exercise its judgment in determining the appropriate number of time bands in the analyses.</a:t>
            </a:r>
          </a:p>
          <a:p>
            <a:endParaRPr lang="en-GB" smtClean="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6"/>
          <p:cNvSpPr>
            <a:spLocks noGrp="1" noChangeArrowheads="1"/>
          </p:cNvSpPr>
          <p:nvPr>
            <p:ph type="body" idx="1"/>
          </p:nvPr>
        </p:nvSpPr>
        <p:spPr>
          <a:xfrm>
            <a:off x="396875" y="1446213"/>
            <a:ext cx="8394700" cy="4198937"/>
          </a:xfrm>
        </p:spPr>
        <p:txBody>
          <a:bodyPr/>
          <a:lstStyle/>
          <a:p>
            <a:r>
              <a:rPr lang="en-GB" smtClean="0"/>
              <a:t>IAS 39 requires recognition of gains/losses in P&amp;L but does not stipulate where.</a:t>
            </a:r>
          </a:p>
        </p:txBody>
      </p:sp>
      <p:sp>
        <p:nvSpPr>
          <p:cNvPr id="239623" name="Rectangle 7"/>
          <p:cNvSpPr>
            <a:spLocks noGrp="1" noChangeArrowheads="1"/>
          </p:cNvSpPr>
          <p:nvPr>
            <p:ph type="title"/>
          </p:nvPr>
        </p:nvSpPr>
        <p:spPr/>
        <p:txBody>
          <a:bodyPr/>
          <a:lstStyle/>
          <a:p>
            <a:pPr>
              <a:defRPr/>
            </a:pPr>
            <a:r>
              <a:rPr lang="en-GB"/>
              <a:t>Derivative – I/S presentation</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Number Placeholder 1"/>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DB75DF1-EEFB-4BF2-AC2C-AF3DF325C8E3}" type="slidenum">
              <a:rPr lang="en-US" smtClean="0"/>
              <a:pPr fontAlgn="base">
                <a:spcBef>
                  <a:spcPct val="0"/>
                </a:spcBef>
                <a:spcAft>
                  <a:spcPct val="0"/>
                </a:spcAft>
                <a:defRPr/>
              </a:pPr>
              <a:t>128</a:t>
            </a:fld>
            <a:endParaRPr lang="en-US" sz="1800" b="1" smtClean="0"/>
          </a:p>
        </p:txBody>
      </p:sp>
      <p:sp>
        <p:nvSpPr>
          <p:cNvPr id="138243" name="Text Box 3"/>
          <p:cNvSpPr txBox="1">
            <a:spLocks noChangeArrowheads="1"/>
          </p:cNvSpPr>
          <p:nvPr/>
        </p:nvSpPr>
        <p:spPr bwMode="auto">
          <a:xfrm>
            <a:off x="3113088" y="2895600"/>
            <a:ext cx="3255962" cy="762000"/>
          </a:xfrm>
          <a:prstGeom prst="rect">
            <a:avLst/>
          </a:prstGeom>
          <a:noFill/>
          <a:ln w="9525">
            <a:noFill/>
            <a:miter lim="800000"/>
            <a:headEnd/>
            <a:tailEnd/>
          </a:ln>
        </p:spPr>
        <p:txBody>
          <a:bodyPr wrap="none">
            <a:spAutoFit/>
          </a:bodyPr>
          <a:lstStyle/>
          <a:p>
            <a:pPr marL="190500" indent="-190500">
              <a:tabLst>
                <a:tab pos="5715000" algn="l"/>
              </a:tabLst>
            </a:pPr>
            <a:r>
              <a:rPr lang="en-US" sz="4400"/>
              <a:t>THANK YOU</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3730" name="Rectangle 2"/>
          <p:cNvSpPr>
            <a:spLocks noGrp="1" noChangeArrowheads="1"/>
          </p:cNvSpPr>
          <p:nvPr>
            <p:ph type="title"/>
          </p:nvPr>
        </p:nvSpPr>
        <p:spPr>
          <a:xfrm>
            <a:off x="0" y="0"/>
            <a:ext cx="9144000" cy="1214438"/>
          </a:xfrm>
        </p:spPr>
        <p:txBody>
          <a:bodyPr/>
          <a:lstStyle/>
          <a:p>
            <a:pPr marL="484632" indent="0" eaLnBrk="1" fontAlgn="auto" hangingPunct="1">
              <a:spcAft>
                <a:spcPts val="0"/>
              </a:spcAft>
              <a:defRPr/>
            </a:pPr>
            <a:r>
              <a:rPr lang="en-US">
                <a:solidFill>
                  <a:schemeClr val="accent1">
                    <a:tint val="83000"/>
                    <a:satMod val="150000"/>
                  </a:schemeClr>
                </a:solidFill>
              </a:rPr>
              <a:t>Liability and Equity</a:t>
            </a:r>
          </a:p>
        </p:txBody>
      </p:sp>
      <p:sp>
        <p:nvSpPr>
          <p:cNvPr id="21507" name="Rectangle 3"/>
          <p:cNvSpPr>
            <a:spLocks noGrp="1" noChangeArrowheads="1"/>
          </p:cNvSpPr>
          <p:nvPr>
            <p:ph idx="1"/>
          </p:nvPr>
        </p:nvSpPr>
        <p:spPr>
          <a:xfrm>
            <a:off x="406400" y="1236663"/>
            <a:ext cx="7972425" cy="5105400"/>
          </a:xfrm>
        </p:spPr>
        <p:txBody>
          <a:bodyPr/>
          <a:lstStyle/>
          <a:p>
            <a:pPr marL="466725" indent="-466725" eaLnBrk="1" hangingPunct="1">
              <a:buSzTx/>
            </a:pPr>
            <a:r>
              <a:rPr lang="en-US" sz="2400" smtClean="0"/>
              <a:t>Classify the instruments, or its </a:t>
            </a:r>
            <a:r>
              <a:rPr lang="en-US" sz="2400" u="sng" smtClean="0">
                <a:solidFill>
                  <a:srgbClr val="FF6600"/>
                </a:solidFill>
              </a:rPr>
              <a:t>component parts</a:t>
            </a:r>
            <a:r>
              <a:rPr lang="en-US" sz="2400" smtClean="0"/>
              <a:t>, on initial recognition as a financial liability, a financial asset or an equity instrument in accordance with the </a:t>
            </a:r>
            <a:r>
              <a:rPr lang="en-US" sz="2400" u="sng" smtClean="0">
                <a:solidFill>
                  <a:srgbClr val="FF6600"/>
                </a:solidFill>
              </a:rPr>
              <a:t>substance</a:t>
            </a:r>
            <a:r>
              <a:rPr lang="en-US" sz="2400" smtClean="0">
                <a:solidFill>
                  <a:srgbClr val="00FFFF"/>
                </a:solidFill>
              </a:rPr>
              <a:t> </a:t>
            </a:r>
            <a:r>
              <a:rPr lang="en-US" sz="2400" smtClean="0"/>
              <a:t>of the contractual arrangement and the definitions of a financial liability, a financial asset and an equity instrument</a:t>
            </a:r>
            <a:r>
              <a:rPr lang="en-US" sz="2200" smtClean="0"/>
              <a:t>.</a:t>
            </a:r>
          </a:p>
          <a:p>
            <a:pPr marL="466725" indent="-466725" eaLnBrk="1" hangingPunct="1">
              <a:buSzTx/>
            </a:pPr>
            <a:r>
              <a:rPr lang="en-US" sz="2400" smtClean="0"/>
              <a:t>For a financial instrument that contains both a liability and an equity element, an entity should classify the instrument’s component parts separately.</a:t>
            </a:r>
          </a:p>
          <a:p>
            <a:pPr marL="466725" indent="-466725" eaLnBrk="1" hangingPunct="1">
              <a:buSzTx/>
            </a:pPr>
            <a:r>
              <a:rPr lang="en-US" sz="2400" smtClean="0"/>
              <a:t>Debt securities with an embedded conversion option, such as a convertible bond, should be separated into the liability component and the equity component on the balance sheet.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5779" name="Rectangle 3"/>
          <p:cNvSpPr>
            <a:spLocks noGrp="1" noChangeArrowheads="1"/>
          </p:cNvSpPr>
          <p:nvPr>
            <p:ph type="title"/>
          </p:nvPr>
        </p:nvSpPr>
        <p:spPr>
          <a:xfrm>
            <a:off x="0" y="263526"/>
            <a:ext cx="9144000" cy="803275"/>
          </a:xfrm>
        </p:spPr>
        <p:txBody>
          <a:bodyPr/>
          <a:lstStyle/>
          <a:p>
            <a:pPr marL="484632" indent="0" eaLnBrk="1" fontAlgn="auto" hangingPunct="1">
              <a:spcAft>
                <a:spcPts val="0"/>
              </a:spcAft>
              <a:defRPr/>
            </a:pPr>
            <a:r>
              <a:rPr lang="en-US">
                <a:solidFill>
                  <a:schemeClr val="accent1">
                    <a:tint val="83000"/>
                    <a:satMod val="150000"/>
                  </a:schemeClr>
                </a:solidFill>
              </a:rPr>
              <a:t>Liability and Equity </a:t>
            </a:r>
          </a:p>
        </p:txBody>
      </p:sp>
      <p:sp>
        <p:nvSpPr>
          <p:cNvPr id="22531" name="Rectangle 4"/>
          <p:cNvSpPr>
            <a:spLocks noGrp="1" noChangeArrowheads="1"/>
          </p:cNvSpPr>
          <p:nvPr>
            <p:ph idx="1"/>
          </p:nvPr>
        </p:nvSpPr>
        <p:spPr>
          <a:xfrm>
            <a:off x="280988" y="1524000"/>
            <a:ext cx="8482012" cy="4648200"/>
          </a:xfrm>
        </p:spPr>
        <p:txBody>
          <a:bodyPr/>
          <a:lstStyle/>
          <a:p>
            <a:pPr marL="466725" indent="-466725" eaLnBrk="1" hangingPunct="1"/>
            <a:r>
              <a:rPr lang="en-US" sz="2400" smtClean="0"/>
              <a:t>Interest, Dividends, Losses and Gains</a:t>
            </a:r>
            <a:endParaRPr lang="en-US" sz="2400" smtClean="0">
              <a:solidFill>
                <a:srgbClr val="FFFFFF"/>
              </a:solidFill>
            </a:endParaRPr>
          </a:p>
          <a:p>
            <a:pPr marL="914400" lvl="1" indent="-333375" eaLnBrk="1" hangingPunct="1"/>
            <a:r>
              <a:rPr lang="en-US" sz="2400" smtClean="0"/>
              <a:t>Interest, dividends, losses and gains relating to a financial instrument or a component that is a financial liability shall be recognised as income or expense in profit and loss. </a:t>
            </a:r>
          </a:p>
          <a:p>
            <a:pPr marL="914400" lvl="1" indent="-333375" eaLnBrk="1" hangingPunct="1"/>
            <a:r>
              <a:rPr lang="en-US" sz="2400" smtClean="0"/>
              <a:t>Distributions to holders of an equity instrument shall be debited by the entity directly to equity.</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7826" name="Rectangle 2"/>
          <p:cNvSpPr>
            <a:spLocks noGrp="1" noChangeArrowheads="1"/>
          </p:cNvSpPr>
          <p:nvPr>
            <p:ph type="title"/>
          </p:nvPr>
        </p:nvSpPr>
        <p:spPr>
          <a:xfrm>
            <a:off x="364881" y="288925"/>
            <a:ext cx="8458200" cy="6096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IAS 32 – Liability and Equity </a:t>
            </a:r>
          </a:p>
        </p:txBody>
      </p:sp>
      <p:sp>
        <p:nvSpPr>
          <p:cNvPr id="23555" name="Rectangle 3"/>
          <p:cNvSpPr>
            <a:spLocks noGrp="1" noChangeArrowheads="1"/>
          </p:cNvSpPr>
          <p:nvPr>
            <p:ph idx="1"/>
          </p:nvPr>
        </p:nvSpPr>
        <p:spPr>
          <a:xfrm>
            <a:off x="238125" y="1143000"/>
            <a:ext cx="8677275" cy="5549900"/>
          </a:xfrm>
        </p:spPr>
        <p:txBody>
          <a:bodyPr/>
          <a:lstStyle/>
          <a:p>
            <a:pPr marL="381000" indent="-381000" eaLnBrk="1" hangingPunct="1"/>
            <a:r>
              <a:rPr lang="en-US" sz="2000" smtClean="0"/>
              <a:t>Compound Instrument</a:t>
            </a:r>
          </a:p>
          <a:p>
            <a:pPr marL="960438" lvl="1" indent="-388938" eaLnBrk="1" hangingPunct="1"/>
            <a:r>
              <a:rPr lang="en-US" sz="2000" smtClean="0"/>
              <a:t>A financial instrument that contains both liability and equity components should be classified and presented separately.</a:t>
            </a:r>
          </a:p>
          <a:p>
            <a:pPr marL="960438" lvl="1" indent="-388938" eaLnBrk="1" hangingPunct="1"/>
            <a:endParaRPr lang="en-US" sz="2000" smtClean="0"/>
          </a:p>
          <a:p>
            <a:pPr marL="960438" lvl="1" indent="-388938" eaLnBrk="1" hangingPunct="1"/>
            <a:endParaRPr lang="en-US" sz="2400" smtClean="0"/>
          </a:p>
          <a:p>
            <a:pPr marL="381000" indent="-381000" eaLnBrk="1" hangingPunct="1"/>
            <a:endParaRPr lang="en-US" sz="2400" smtClean="0"/>
          </a:p>
          <a:p>
            <a:pPr marL="381000" indent="-381000" eaLnBrk="1" hangingPunct="1"/>
            <a:r>
              <a:rPr lang="en-US" sz="2000" smtClean="0"/>
              <a:t>Method of separating the liability and equity components</a:t>
            </a:r>
          </a:p>
          <a:p>
            <a:pPr marL="960438" lvl="1" indent="-388938" eaLnBrk="1" hangingPunct="1"/>
            <a:r>
              <a:rPr lang="en-US" sz="2000" smtClean="0"/>
              <a:t>The liability component is fair valued first, and this provides the initial carrying amount of the liability component.</a:t>
            </a:r>
          </a:p>
          <a:p>
            <a:pPr marL="960438" lvl="1" indent="-388938" eaLnBrk="1" hangingPunct="1"/>
            <a:r>
              <a:rPr lang="en-US" sz="2000" smtClean="0"/>
              <a:t>The fair value of the liability component is then deducted from the fair value of the instrument with the residual amount representing the equity component.</a:t>
            </a:r>
          </a:p>
          <a:p>
            <a:pPr marL="960438" lvl="1" indent="-388938" eaLnBrk="1" hangingPunct="1"/>
            <a:r>
              <a:rPr lang="en-US" sz="2000" smtClean="0"/>
              <a:t>Transaction costs are usually allocated to the liability and equity components based on proportion of the respective values. </a:t>
            </a:r>
          </a:p>
        </p:txBody>
      </p:sp>
      <p:sp>
        <p:nvSpPr>
          <p:cNvPr id="7757828" name="Rectangle 4"/>
          <p:cNvSpPr>
            <a:spLocks noChangeArrowheads="1"/>
          </p:cNvSpPr>
          <p:nvPr/>
        </p:nvSpPr>
        <p:spPr bwMode="auto">
          <a:xfrm>
            <a:off x="1152525" y="2332038"/>
            <a:ext cx="6740525" cy="1028700"/>
          </a:xfrm>
          <a:prstGeom prst="rect">
            <a:avLst/>
          </a:prstGeom>
          <a:gradFill rotWithShape="0">
            <a:gsLst>
              <a:gs pos="0">
                <a:srgbClr val="FFFFFF"/>
              </a:gs>
              <a:gs pos="50000">
                <a:schemeClr val="hlink"/>
              </a:gs>
              <a:gs pos="100000">
                <a:srgbClr val="FFFFFF"/>
              </a:gs>
            </a:gsLst>
            <a:lin ang="2700000" scaled="1"/>
          </a:gradFill>
          <a:ln w="9525">
            <a:solidFill>
              <a:schemeClr val="bg2"/>
            </a:solidFill>
            <a:miter lim="800000"/>
            <a:headEnd/>
            <a:tailEnd/>
          </a:ln>
          <a:effectLst/>
        </p:spPr>
        <p:txBody>
          <a:bodyPr anchor="ctr"/>
          <a:lstStyle/>
          <a:p>
            <a:pPr marL="182563" lvl="1" eaLnBrk="0" fontAlgn="auto" hangingPunct="0">
              <a:spcAft>
                <a:spcPct val="20000"/>
              </a:spcAft>
              <a:buClr>
                <a:srgbClr val="FFFFFF"/>
              </a:buClr>
              <a:defRPr/>
            </a:pPr>
            <a:r>
              <a:rPr kumimoji="1" lang="en-US" dirty="0">
                <a:solidFill>
                  <a:schemeClr val="bg1"/>
                </a:solidFill>
                <a:latin typeface="Arial Unicode MS" pitchFamily="34" charset="-128"/>
                <a:cs typeface="+mn-cs"/>
              </a:rPr>
              <a:t>Example: A bond that is convertible, at a fixed amount for a fixed number of shares, either mandatory or at the option of the holder, into equity shares of the issuer</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6258" name="Rectangle 2"/>
          <p:cNvSpPr>
            <a:spLocks noGrp="1" noChangeArrowheads="1"/>
          </p:cNvSpPr>
          <p:nvPr>
            <p:ph type="title"/>
          </p:nvPr>
        </p:nvSpPr>
        <p:spPr>
          <a:xfrm>
            <a:off x="0" y="1"/>
            <a:ext cx="9144000" cy="1554163"/>
          </a:xfrm>
        </p:spPr>
        <p:txBody>
          <a:bodyPr/>
          <a:lstStyle/>
          <a:p>
            <a:pPr marL="484632" indent="0" eaLnBrk="1" fontAlgn="auto" hangingPunct="1">
              <a:spcAft>
                <a:spcPts val="0"/>
              </a:spcAft>
              <a:defRPr/>
            </a:pPr>
            <a:r>
              <a:rPr lang="en-US">
                <a:solidFill>
                  <a:schemeClr val="accent1">
                    <a:tint val="83000"/>
                    <a:satMod val="150000"/>
                  </a:schemeClr>
                </a:solidFill>
              </a:rPr>
              <a:t>Offsetting of a Financial Asset and</a:t>
            </a:r>
            <a:br>
              <a:rPr lang="en-US">
                <a:solidFill>
                  <a:schemeClr val="accent1">
                    <a:tint val="83000"/>
                    <a:satMod val="150000"/>
                  </a:schemeClr>
                </a:solidFill>
              </a:rPr>
            </a:br>
            <a:r>
              <a:rPr lang="en-US">
                <a:solidFill>
                  <a:schemeClr val="accent1">
                    <a:tint val="83000"/>
                    <a:satMod val="150000"/>
                  </a:schemeClr>
                </a:solidFill>
              </a:rPr>
              <a:t> a Financial Liability</a:t>
            </a:r>
          </a:p>
        </p:txBody>
      </p:sp>
      <p:sp>
        <p:nvSpPr>
          <p:cNvPr id="24579" name="Rectangle 3"/>
          <p:cNvSpPr>
            <a:spLocks noGrp="1" noChangeArrowheads="1"/>
          </p:cNvSpPr>
          <p:nvPr>
            <p:ph idx="1"/>
          </p:nvPr>
        </p:nvSpPr>
        <p:spPr>
          <a:xfrm>
            <a:off x="312738" y="1787525"/>
            <a:ext cx="7972425" cy="4419600"/>
          </a:xfrm>
        </p:spPr>
        <p:txBody>
          <a:bodyPr lIns="457200" rIns="457200"/>
          <a:lstStyle/>
          <a:p>
            <a:pPr marL="466725" indent="-466725" eaLnBrk="1" hangingPunct="1">
              <a:lnSpc>
                <a:spcPct val="110000"/>
              </a:lnSpc>
            </a:pPr>
            <a:r>
              <a:rPr lang="en-US" sz="2400" smtClean="0"/>
              <a:t>A financial asset and a financial liability shall be offset and the net amount presented in the balance sheet when, and only when, an entity:</a:t>
            </a:r>
          </a:p>
          <a:p>
            <a:pPr marL="914400" lvl="1" indent="-333375" eaLnBrk="1" hangingPunct="1"/>
            <a:r>
              <a:rPr lang="en-US" sz="2400" smtClean="0"/>
              <a:t>Currently has a </a:t>
            </a:r>
            <a:r>
              <a:rPr lang="en-US" sz="2400" smtClean="0">
                <a:solidFill>
                  <a:srgbClr val="FF6600"/>
                </a:solidFill>
              </a:rPr>
              <a:t>legally enforceable right</a:t>
            </a:r>
            <a:r>
              <a:rPr lang="en-US" sz="2400" smtClean="0"/>
              <a:t> to set off the recognised amounts; </a:t>
            </a:r>
            <a:r>
              <a:rPr lang="en-US" sz="2400" u="sng" smtClean="0">
                <a:solidFill>
                  <a:srgbClr val="00FFFF"/>
                </a:solidFill>
              </a:rPr>
              <a:t>and</a:t>
            </a:r>
          </a:p>
          <a:p>
            <a:pPr marL="914400" lvl="1" indent="-333375" eaLnBrk="1" hangingPunct="1"/>
            <a:r>
              <a:rPr lang="en-US" sz="2400" smtClean="0"/>
              <a:t>Intends either to settle on a net basis, or to realise the asset and settle the liability simultaneously.</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8306" name="Rectangle 2"/>
          <p:cNvSpPr>
            <a:spLocks noGrp="1" noChangeArrowheads="1"/>
          </p:cNvSpPr>
          <p:nvPr>
            <p:ph type="title"/>
          </p:nvPr>
        </p:nvSpPr>
        <p:spPr>
          <a:xfrm>
            <a:off x="0" y="1"/>
            <a:ext cx="9144000" cy="1554163"/>
          </a:xfrm>
        </p:spPr>
        <p:txBody>
          <a:bodyPr/>
          <a:lstStyle/>
          <a:p>
            <a:pPr marL="484632" indent="0" eaLnBrk="1" fontAlgn="auto" hangingPunct="1">
              <a:spcAft>
                <a:spcPts val="0"/>
              </a:spcAft>
              <a:defRPr/>
            </a:pPr>
            <a:r>
              <a:rPr lang="en-US">
                <a:solidFill>
                  <a:schemeClr val="accent1">
                    <a:tint val="83000"/>
                    <a:satMod val="150000"/>
                  </a:schemeClr>
                </a:solidFill>
              </a:rPr>
              <a:t>Offsetting of a Financial Asset and </a:t>
            </a:r>
            <a:br>
              <a:rPr lang="en-US">
                <a:solidFill>
                  <a:schemeClr val="accent1">
                    <a:tint val="83000"/>
                    <a:satMod val="150000"/>
                  </a:schemeClr>
                </a:solidFill>
              </a:rPr>
            </a:br>
            <a:r>
              <a:rPr lang="en-US">
                <a:solidFill>
                  <a:schemeClr val="accent1">
                    <a:tint val="83000"/>
                    <a:satMod val="150000"/>
                  </a:schemeClr>
                </a:solidFill>
              </a:rPr>
              <a:t>a Financial Liability</a:t>
            </a:r>
          </a:p>
        </p:txBody>
      </p:sp>
      <p:sp>
        <p:nvSpPr>
          <p:cNvPr id="25603" name="Rectangle 3"/>
          <p:cNvSpPr>
            <a:spLocks noGrp="1" noChangeArrowheads="1"/>
          </p:cNvSpPr>
          <p:nvPr>
            <p:ph idx="1"/>
          </p:nvPr>
        </p:nvSpPr>
        <p:spPr>
          <a:xfrm>
            <a:off x="312738" y="1787525"/>
            <a:ext cx="8440737" cy="4419600"/>
          </a:xfrm>
        </p:spPr>
        <p:txBody>
          <a:bodyPr lIns="457200" rIns="457200"/>
          <a:lstStyle/>
          <a:p>
            <a:pPr marL="466725" indent="-466725" eaLnBrk="1" hangingPunct="1"/>
            <a:r>
              <a:rPr lang="en-US" sz="2400" smtClean="0"/>
              <a:t>Interpretation of legally enforceable right</a:t>
            </a:r>
          </a:p>
          <a:p>
            <a:pPr marL="914400" lvl="1" indent="-333375" eaLnBrk="1" hangingPunct="1"/>
            <a:r>
              <a:rPr lang="en-US" sz="2400" smtClean="0"/>
              <a:t>must have a currently enforceable legal right to set off the recognised amounts</a:t>
            </a:r>
          </a:p>
          <a:p>
            <a:pPr marL="914400" lvl="1" indent="-333375" eaLnBrk="1" hangingPunct="1"/>
            <a:r>
              <a:rPr lang="en-US" sz="2400" smtClean="0"/>
              <a:t>a conditional right, such as in a master netting agreement, that is enforceable only on the occurrence of some future event, usually a default of the counterparty, does not meet the conditions for offset</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484632" indent="0" eaLnBrk="1" fontAlgn="auto" hangingPunct="1">
              <a:spcAft>
                <a:spcPts val="0"/>
              </a:spcAft>
              <a:defRPr/>
            </a:pP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a:t>
            </a:r>
            <a:br>
              <a:rPr lang="en-US" dirty="0" smtClean="0">
                <a:solidFill>
                  <a:schemeClr val="accent1">
                    <a:tint val="83000"/>
                    <a:satMod val="150000"/>
                  </a:schemeClr>
                </a:solidFill>
              </a:rPr>
            </a:br>
            <a:endParaRPr lang="en-US" dirty="0">
              <a:solidFill>
                <a:schemeClr val="accent1">
                  <a:tint val="83000"/>
                  <a:satMod val="150000"/>
                </a:schemeClr>
              </a:solidFill>
            </a:endParaRPr>
          </a:p>
        </p:txBody>
      </p:sp>
      <p:sp>
        <p:nvSpPr>
          <p:cNvPr id="3" name="Subtitle 2"/>
          <p:cNvSpPr>
            <a:spLocks noGrp="1"/>
          </p:cNvSpPr>
          <p:nvPr>
            <p:ph type="subTitle" idx="1"/>
          </p:nvPr>
        </p:nvSpPr>
        <p:spPr/>
        <p:txBody>
          <a:bodyPr>
            <a:normAutofit fontScale="85000" lnSpcReduction="10000"/>
          </a:bodyPr>
          <a:lstStyle/>
          <a:p>
            <a:pPr marR="0" algn="l" fontAlgn="auto">
              <a:lnSpc>
                <a:spcPts val="5600"/>
              </a:lnSpc>
              <a:spcBef>
                <a:spcPct val="0"/>
              </a:spcBef>
              <a:buClrTx/>
              <a:buSzTx/>
              <a:buFont typeface="Wingdings 2"/>
              <a:buNone/>
              <a:defRPr/>
            </a:pPr>
            <a:r>
              <a:rPr kumimoji="1" lang="en-GB" altLang="en-GB" sz="5400" dirty="0" smtClean="0">
                <a:ln>
                  <a:noFill/>
                </a:ln>
                <a:solidFill>
                  <a:prstClr val="white"/>
                </a:solidFill>
                <a:latin typeface="Times New Roman" pitchFamily="18" charset="0"/>
              </a:rPr>
              <a:t>IAS 39 Classification of Financial Assets and Liabilities </a:t>
            </a:r>
            <a:r>
              <a:rPr kumimoji="1" lang="en-GB" altLang="zh-TW" sz="5800" i="1" dirty="0" smtClean="0">
                <a:ln>
                  <a:noFill/>
                </a:ln>
                <a:solidFill>
                  <a:srgbClr val="9CD100"/>
                </a:solidFill>
                <a:latin typeface="Times New Roman" pitchFamily="18" charset="0"/>
                <a:ea typeface="新細明體" pitchFamily="18" charset="-120"/>
              </a:rPr>
              <a:t>.</a:t>
            </a:r>
            <a:endParaRPr kumimoji="1" lang="en-GB" altLang="en-GB" sz="5800" i="1" dirty="0" smtClean="0">
              <a:ln>
                <a:noFill/>
              </a:ln>
              <a:solidFill>
                <a:srgbClr val="9CD100"/>
              </a:solidFill>
              <a:latin typeface="Times New Roman" pitchFamily="18" charset="0"/>
              <a:ea typeface="新細明體" pitchFamily="18" charset="-120"/>
            </a:endParaRPr>
          </a:p>
          <a:p>
            <a:pPr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4450" name="Rectangle 2"/>
          <p:cNvSpPr>
            <a:spLocks noGrp="1" noChangeArrowheads="1"/>
          </p:cNvSpPr>
          <p:nvPr>
            <p:ph type="title"/>
          </p:nvPr>
        </p:nvSpPr>
        <p:spPr>
          <a:xfrm>
            <a:off x="0" y="1"/>
            <a:ext cx="3264877" cy="1311275"/>
          </a:xfrm>
        </p:spPr>
        <p:txBody>
          <a:bodyPr/>
          <a:lstStyle/>
          <a:p>
            <a:pPr marL="484632" indent="0" eaLnBrk="1" fontAlgn="auto" hangingPunct="1">
              <a:spcAft>
                <a:spcPts val="0"/>
              </a:spcAft>
              <a:defRPr/>
            </a:pPr>
            <a:r>
              <a:rPr lang="en-US" sz="2800">
                <a:solidFill>
                  <a:schemeClr val="accent1">
                    <a:tint val="83000"/>
                    <a:satMod val="150000"/>
                  </a:schemeClr>
                </a:solidFill>
              </a:rPr>
              <a:t>Classification of Financial Assets</a:t>
            </a:r>
          </a:p>
        </p:txBody>
      </p:sp>
      <p:sp>
        <p:nvSpPr>
          <p:cNvPr id="7784451" name="Text Box 3"/>
          <p:cNvSpPr txBox="1">
            <a:spLocks noChangeArrowheads="1"/>
          </p:cNvSpPr>
          <p:nvPr/>
        </p:nvSpPr>
        <p:spPr bwMode="auto">
          <a:xfrm>
            <a:off x="3281363" y="312738"/>
            <a:ext cx="2133600" cy="955675"/>
          </a:xfrm>
          <a:prstGeom prst="rect">
            <a:avLst/>
          </a:prstGeom>
          <a:gradFill rotWithShape="0">
            <a:gsLst>
              <a:gs pos="0">
                <a:srgbClr val="FFFF00">
                  <a:gamma/>
                  <a:shade val="46275"/>
                  <a:invGamma/>
                </a:srgbClr>
              </a:gs>
              <a:gs pos="50000">
                <a:srgbClr val="FFFF00"/>
              </a:gs>
              <a:gs pos="100000">
                <a:srgbClr val="FFFF00">
                  <a:gamma/>
                  <a:shade val="46275"/>
                  <a:invGamma/>
                </a:srgbClr>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lnSpc>
                <a:spcPct val="200000"/>
              </a:lnSpc>
              <a:spcBef>
                <a:spcPts val="0"/>
              </a:spcBef>
              <a:defRPr/>
            </a:pPr>
            <a:r>
              <a:rPr lang="en-US" dirty="0">
                <a:solidFill>
                  <a:schemeClr val="bg1"/>
                </a:solidFill>
                <a:latin typeface="Tahoma" pitchFamily="34" charset="0"/>
                <a:cs typeface="+mn-cs"/>
              </a:rPr>
              <a:t>Financial Asset</a:t>
            </a:r>
          </a:p>
        </p:txBody>
      </p:sp>
      <p:sp>
        <p:nvSpPr>
          <p:cNvPr id="7784452" name="Text Box 4"/>
          <p:cNvSpPr txBox="1">
            <a:spLocks noChangeArrowheads="1"/>
          </p:cNvSpPr>
          <p:nvPr/>
        </p:nvSpPr>
        <p:spPr bwMode="auto">
          <a:xfrm>
            <a:off x="409575" y="2403475"/>
            <a:ext cx="2611438" cy="102235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2700000" scaled="1"/>
          </a:gradFill>
          <a:ln w="38100">
            <a:solidFill>
              <a:schemeClr val="bg2"/>
            </a:solidFill>
            <a:miter lim="800000"/>
            <a:headEnd/>
            <a:tailEnd/>
          </a:ln>
          <a:effectLst>
            <a:outerShdw dist="35921" dir="2700000" algn="ctr" rotWithShape="0">
              <a:srgbClr val="000066"/>
            </a:outerShdw>
          </a:effectLst>
        </p:spPr>
        <p:txBody>
          <a:bodyPr anchor="ctr" anchorCtr="1"/>
          <a:lstStyle/>
          <a:p>
            <a:pPr eaLnBrk="0" fontAlgn="auto" hangingPunct="0">
              <a:spcBef>
                <a:spcPts val="0"/>
              </a:spcBef>
              <a:defRPr/>
            </a:pPr>
            <a:r>
              <a:rPr lang="en-US" dirty="0">
                <a:solidFill>
                  <a:schemeClr val="bg1"/>
                </a:solidFill>
                <a:latin typeface="Tahoma" pitchFamily="34" charset="0"/>
                <a:cs typeface="+mn-cs"/>
              </a:rPr>
              <a:t>At fair value thru P&amp;L</a:t>
            </a:r>
          </a:p>
        </p:txBody>
      </p:sp>
      <p:sp>
        <p:nvSpPr>
          <p:cNvPr id="7784453" name="Text Box 5"/>
          <p:cNvSpPr txBox="1">
            <a:spLocks noChangeArrowheads="1"/>
          </p:cNvSpPr>
          <p:nvPr/>
        </p:nvSpPr>
        <p:spPr bwMode="auto">
          <a:xfrm>
            <a:off x="7362825" y="2420938"/>
            <a:ext cx="1581150" cy="788987"/>
          </a:xfrm>
          <a:prstGeom prst="rect">
            <a:avLst/>
          </a:prstGeom>
          <a:gradFill rotWithShape="0">
            <a:gsLst>
              <a:gs pos="0">
                <a:srgbClr val="66FF66">
                  <a:gamma/>
                  <a:shade val="46275"/>
                  <a:invGamma/>
                </a:srgbClr>
              </a:gs>
              <a:gs pos="50000">
                <a:srgbClr val="66FF66"/>
              </a:gs>
              <a:gs pos="100000">
                <a:srgbClr val="66FF66">
                  <a:gamma/>
                  <a:shade val="46275"/>
                  <a:invGamma/>
                </a:srgbClr>
              </a:gs>
            </a:gsLst>
            <a:lin ang="2700000" scaled="1"/>
          </a:gradFill>
          <a:ln w="38100">
            <a:solidFill>
              <a:schemeClr val="bg2"/>
            </a:solidFill>
            <a:miter lim="800000"/>
            <a:headEnd/>
            <a:tailEnd/>
          </a:ln>
          <a:effectLst>
            <a:outerShdw dist="35921" dir="2700000" algn="ctr" rotWithShape="0">
              <a:srgbClr val="000066"/>
            </a:outerShdw>
          </a:effectLst>
        </p:spPr>
        <p:txBody>
          <a:bodyPr anchor="ctr" anchorCtr="1"/>
          <a:lstStyle/>
          <a:p>
            <a:pPr eaLnBrk="0" fontAlgn="auto" hangingPunct="0">
              <a:spcBef>
                <a:spcPts val="0"/>
              </a:spcBef>
              <a:defRPr/>
            </a:pPr>
            <a:r>
              <a:rPr lang="en-US" dirty="0">
                <a:solidFill>
                  <a:schemeClr val="bg1"/>
                </a:solidFill>
                <a:latin typeface="Tahoma" pitchFamily="34" charset="0"/>
                <a:cs typeface="+mn-cs"/>
              </a:rPr>
              <a:t>Available-for-sale</a:t>
            </a:r>
          </a:p>
        </p:txBody>
      </p:sp>
      <p:sp>
        <p:nvSpPr>
          <p:cNvPr id="7784454" name="Text Box 6"/>
          <p:cNvSpPr txBox="1">
            <a:spLocks noChangeArrowheads="1"/>
          </p:cNvSpPr>
          <p:nvPr/>
        </p:nvSpPr>
        <p:spPr bwMode="auto">
          <a:xfrm>
            <a:off x="3365500" y="2422525"/>
            <a:ext cx="1981200" cy="863600"/>
          </a:xfrm>
          <a:prstGeom prst="rect">
            <a:avLst/>
          </a:prstGeom>
          <a:gradFill rotWithShape="0">
            <a:gsLst>
              <a:gs pos="0">
                <a:schemeClr val="accent1">
                  <a:gamma/>
                  <a:shade val="46275"/>
                  <a:invGamma/>
                </a:schemeClr>
              </a:gs>
              <a:gs pos="50000">
                <a:schemeClr val="accent1"/>
              </a:gs>
              <a:gs pos="100000">
                <a:schemeClr val="accent1">
                  <a:gamma/>
                  <a:shade val="46275"/>
                  <a:invGamma/>
                </a:schemeClr>
              </a:gs>
            </a:gsLst>
            <a:lin ang="2700000" scaled="1"/>
          </a:gradFill>
          <a:ln w="38100">
            <a:solidFill>
              <a:schemeClr val="bg2"/>
            </a:solidFill>
            <a:miter lim="800000"/>
            <a:headEnd/>
            <a:tailEnd/>
          </a:ln>
          <a:effectLst>
            <a:outerShdw dist="35921" dir="2700000" algn="ctr" rotWithShape="0">
              <a:srgbClr val="000066"/>
            </a:outerShdw>
          </a:effectLst>
        </p:spPr>
        <p:txBody>
          <a:bodyPr anchor="ctr"/>
          <a:lstStyle/>
          <a:p>
            <a:pPr eaLnBrk="0" fontAlgn="auto" hangingPunct="0">
              <a:spcBef>
                <a:spcPts val="0"/>
              </a:spcBef>
              <a:defRPr/>
            </a:pPr>
            <a:r>
              <a:rPr lang="en-US" dirty="0">
                <a:solidFill>
                  <a:schemeClr val="bg1"/>
                </a:solidFill>
                <a:latin typeface="Tahoma" pitchFamily="34" charset="0"/>
                <a:cs typeface="+mn-cs"/>
              </a:rPr>
              <a:t>Held-to-maturity</a:t>
            </a:r>
          </a:p>
        </p:txBody>
      </p:sp>
      <p:sp>
        <p:nvSpPr>
          <p:cNvPr id="7784455" name="Text Box 7"/>
          <p:cNvSpPr txBox="1">
            <a:spLocks noChangeArrowheads="1"/>
          </p:cNvSpPr>
          <p:nvPr/>
        </p:nvSpPr>
        <p:spPr bwMode="auto">
          <a:xfrm>
            <a:off x="5437188" y="2435225"/>
            <a:ext cx="1819275" cy="814388"/>
          </a:xfrm>
          <a:prstGeom prst="rect">
            <a:avLst/>
          </a:prstGeom>
          <a:gradFill rotWithShape="0">
            <a:gsLst>
              <a:gs pos="0">
                <a:srgbClr val="FFCC66">
                  <a:gamma/>
                  <a:shade val="46275"/>
                  <a:invGamma/>
                </a:srgbClr>
              </a:gs>
              <a:gs pos="50000">
                <a:srgbClr val="FFCC66"/>
              </a:gs>
              <a:gs pos="100000">
                <a:srgbClr val="FFCC66">
                  <a:gamma/>
                  <a:shade val="46275"/>
                  <a:invGamma/>
                </a:srgbClr>
              </a:gs>
            </a:gsLst>
            <a:lin ang="2700000" scaled="1"/>
          </a:gradFill>
          <a:ln w="38100">
            <a:solidFill>
              <a:schemeClr val="bg2"/>
            </a:solidFill>
            <a:miter lim="800000"/>
            <a:headEnd/>
            <a:tailEnd/>
          </a:ln>
          <a:effectLst>
            <a:outerShdw dist="35921" dir="2700000" algn="ctr" rotWithShape="0">
              <a:srgbClr val="000066"/>
            </a:outerShdw>
          </a:effectLst>
        </p:spPr>
        <p:txBody>
          <a:bodyPr anchor="ctr" anchorCtr="1"/>
          <a:lstStyle/>
          <a:p>
            <a:pPr eaLnBrk="0" fontAlgn="auto" hangingPunct="0">
              <a:spcBef>
                <a:spcPts val="0"/>
              </a:spcBef>
              <a:defRPr/>
            </a:pPr>
            <a:r>
              <a:rPr lang="en-US" dirty="0">
                <a:solidFill>
                  <a:schemeClr val="bg1"/>
                </a:solidFill>
                <a:latin typeface="Tahoma" pitchFamily="34" charset="0"/>
                <a:cs typeface="+mn-cs"/>
              </a:rPr>
              <a:t>Loans and receivables</a:t>
            </a:r>
          </a:p>
        </p:txBody>
      </p:sp>
      <p:sp>
        <p:nvSpPr>
          <p:cNvPr id="7784456" name="Text Box 8"/>
          <p:cNvSpPr txBox="1">
            <a:spLocks noChangeArrowheads="1"/>
          </p:cNvSpPr>
          <p:nvPr/>
        </p:nvSpPr>
        <p:spPr bwMode="auto">
          <a:xfrm>
            <a:off x="1622425" y="3870325"/>
            <a:ext cx="2112963" cy="720725"/>
          </a:xfrm>
          <a:prstGeom prst="rect">
            <a:avLst/>
          </a:prstGeom>
          <a:solidFill>
            <a:srgbClr val="FF99CC"/>
          </a:solidFill>
          <a:ln w="38100">
            <a:solidFill>
              <a:schemeClr val="bg2"/>
            </a:solidFill>
            <a:miter lim="800000"/>
            <a:headEnd/>
            <a:tailEnd/>
          </a:ln>
          <a:effectLst>
            <a:outerShdw dist="35921" dir="2700000" algn="ctr" rotWithShape="0">
              <a:srgbClr val="000066"/>
            </a:outerShdw>
          </a:effectLst>
        </p:spPr>
        <p:txBody>
          <a:bodyPr/>
          <a:lstStyle/>
          <a:p>
            <a:pPr eaLnBrk="0" fontAlgn="auto" hangingPunct="0">
              <a:spcBef>
                <a:spcPts val="0"/>
              </a:spcBef>
              <a:defRPr/>
            </a:pPr>
            <a:r>
              <a:rPr lang="en-US" dirty="0">
                <a:solidFill>
                  <a:schemeClr val="bg1"/>
                </a:solidFill>
                <a:latin typeface="Tahoma" pitchFamily="34" charset="0"/>
                <a:cs typeface="+mn-cs"/>
              </a:rPr>
              <a:t>Designated upon initial recognition</a:t>
            </a:r>
          </a:p>
        </p:txBody>
      </p:sp>
      <p:sp>
        <p:nvSpPr>
          <p:cNvPr id="7784457" name="Text Box 9"/>
          <p:cNvSpPr txBox="1">
            <a:spLocks noChangeArrowheads="1"/>
          </p:cNvSpPr>
          <p:nvPr/>
        </p:nvSpPr>
        <p:spPr bwMode="auto">
          <a:xfrm>
            <a:off x="219075" y="3889375"/>
            <a:ext cx="1220788" cy="708025"/>
          </a:xfrm>
          <a:prstGeom prst="rect">
            <a:avLst/>
          </a:prstGeom>
          <a:solidFill>
            <a:srgbClr val="FF99CC"/>
          </a:solidFill>
          <a:ln w="38100">
            <a:solidFill>
              <a:schemeClr val="bg2"/>
            </a:solidFill>
            <a:miter lim="800000"/>
            <a:headEnd/>
            <a:tailEnd/>
          </a:ln>
          <a:effectLst>
            <a:outerShdw dist="35921" dir="2700000" algn="ctr" rotWithShape="0">
              <a:srgbClr val="000066"/>
            </a:outerShdw>
          </a:effectLst>
        </p:spPr>
        <p:txBody>
          <a:bodyPr/>
          <a:lstStyle/>
          <a:p>
            <a:pPr eaLnBrk="0" fontAlgn="auto" hangingPunct="0">
              <a:spcBef>
                <a:spcPts val="0"/>
              </a:spcBef>
              <a:defRPr/>
            </a:pPr>
            <a:r>
              <a:rPr lang="en-US" dirty="0">
                <a:solidFill>
                  <a:schemeClr val="bg1"/>
                </a:solidFill>
                <a:latin typeface="Tahoma" pitchFamily="34" charset="0"/>
                <a:cs typeface="+mn-cs"/>
              </a:rPr>
              <a:t>Held for trading</a:t>
            </a:r>
          </a:p>
        </p:txBody>
      </p:sp>
      <p:cxnSp>
        <p:nvCxnSpPr>
          <p:cNvPr id="27658" name="AutoShape 10"/>
          <p:cNvCxnSpPr>
            <a:cxnSpLocks noChangeShapeType="1"/>
          </p:cNvCxnSpPr>
          <p:nvPr/>
        </p:nvCxnSpPr>
        <p:spPr bwMode="auto">
          <a:xfrm rot="16200000" flipH="1">
            <a:off x="5704681" y="-81756"/>
            <a:ext cx="1128713" cy="3895725"/>
          </a:xfrm>
          <a:prstGeom prst="bentConnector3">
            <a:avLst>
              <a:gd name="adj1" fmla="val 49926"/>
            </a:avLst>
          </a:prstGeom>
          <a:noFill/>
          <a:ln w="28575">
            <a:solidFill>
              <a:schemeClr val="accent2"/>
            </a:solidFill>
            <a:miter lim="800000"/>
            <a:headEnd/>
            <a:tailEnd/>
          </a:ln>
        </p:spPr>
      </p:cxnSp>
      <p:cxnSp>
        <p:nvCxnSpPr>
          <p:cNvPr id="27659" name="AutoShape 11"/>
          <p:cNvCxnSpPr>
            <a:cxnSpLocks noChangeShapeType="1"/>
          </p:cNvCxnSpPr>
          <p:nvPr/>
        </p:nvCxnSpPr>
        <p:spPr bwMode="auto">
          <a:xfrm rot="5400000">
            <a:off x="711201" y="3228975"/>
            <a:ext cx="425450" cy="885825"/>
          </a:xfrm>
          <a:prstGeom prst="bentConnector3">
            <a:avLst>
              <a:gd name="adj1" fmla="val 50000"/>
            </a:avLst>
          </a:prstGeom>
          <a:noFill/>
          <a:ln w="28575">
            <a:solidFill>
              <a:schemeClr val="accent2"/>
            </a:solidFill>
            <a:miter lim="800000"/>
            <a:headEnd/>
            <a:tailEnd/>
          </a:ln>
        </p:spPr>
      </p:cxnSp>
      <p:cxnSp>
        <p:nvCxnSpPr>
          <p:cNvPr id="27660" name="AutoShape 12"/>
          <p:cNvCxnSpPr>
            <a:cxnSpLocks noChangeShapeType="1"/>
          </p:cNvCxnSpPr>
          <p:nvPr/>
        </p:nvCxnSpPr>
        <p:spPr bwMode="auto">
          <a:xfrm rot="16200000" flipH="1">
            <a:off x="2489994" y="2932906"/>
            <a:ext cx="376238" cy="1374775"/>
          </a:xfrm>
          <a:prstGeom prst="bentConnector3">
            <a:avLst>
              <a:gd name="adj1" fmla="val 49787"/>
            </a:avLst>
          </a:prstGeom>
          <a:noFill/>
          <a:ln w="28575">
            <a:solidFill>
              <a:schemeClr val="accent2"/>
            </a:solidFill>
            <a:miter lim="800000"/>
            <a:headEnd/>
            <a:tailEnd/>
          </a:ln>
        </p:spPr>
      </p:cxnSp>
      <p:sp>
        <p:nvSpPr>
          <p:cNvPr id="27661" name="Oval 13"/>
          <p:cNvSpPr>
            <a:spLocks noChangeArrowheads="1"/>
          </p:cNvSpPr>
          <p:nvPr/>
        </p:nvSpPr>
        <p:spPr bwMode="auto">
          <a:xfrm>
            <a:off x="142875" y="5319713"/>
            <a:ext cx="1335088" cy="850900"/>
          </a:xfrm>
          <a:prstGeom prst="ellipse">
            <a:avLst/>
          </a:prstGeom>
          <a:gradFill rotWithShape="0">
            <a:gsLst>
              <a:gs pos="0">
                <a:srgbClr val="00CC00"/>
              </a:gs>
              <a:gs pos="100000">
                <a:srgbClr val="FFFFFF"/>
              </a:gs>
            </a:gsLst>
            <a:lin ang="5400000" scaled="1"/>
          </a:gradFill>
          <a:ln w="9525">
            <a:solidFill>
              <a:schemeClr val="bg2"/>
            </a:solidFill>
            <a:round/>
            <a:headEnd/>
            <a:tailEnd/>
          </a:ln>
        </p:spPr>
        <p:txBody>
          <a:bodyPr wrap="none" anchor="ctr"/>
          <a:lstStyle/>
          <a:p>
            <a:r>
              <a:rPr lang="en-US">
                <a:solidFill>
                  <a:srgbClr val="000000"/>
                </a:solidFill>
                <a:latin typeface="Tahoma" pitchFamily="34" charset="0"/>
              </a:rPr>
              <a:t>FV to P/L</a:t>
            </a:r>
          </a:p>
        </p:txBody>
      </p:sp>
      <p:sp>
        <p:nvSpPr>
          <p:cNvPr id="27662" name="Oval 14"/>
          <p:cNvSpPr>
            <a:spLocks noChangeArrowheads="1"/>
          </p:cNvSpPr>
          <p:nvPr/>
        </p:nvSpPr>
        <p:spPr bwMode="auto">
          <a:xfrm>
            <a:off x="1549400" y="5354638"/>
            <a:ext cx="1617663" cy="850900"/>
          </a:xfrm>
          <a:prstGeom prst="ellipse">
            <a:avLst/>
          </a:prstGeom>
          <a:gradFill rotWithShape="0">
            <a:gsLst>
              <a:gs pos="0">
                <a:srgbClr val="00CC00"/>
              </a:gs>
              <a:gs pos="100000">
                <a:srgbClr val="FFFFFF"/>
              </a:gs>
            </a:gsLst>
            <a:lin ang="5400000" scaled="1"/>
          </a:gradFill>
          <a:ln w="9525">
            <a:solidFill>
              <a:schemeClr val="bg2"/>
            </a:solidFill>
            <a:round/>
            <a:headEnd/>
            <a:tailEnd/>
          </a:ln>
        </p:spPr>
        <p:txBody>
          <a:bodyPr wrap="none" anchor="ctr"/>
          <a:lstStyle/>
          <a:p>
            <a:r>
              <a:rPr lang="en-US">
                <a:solidFill>
                  <a:srgbClr val="000000"/>
                </a:solidFill>
                <a:latin typeface="Tahoma" pitchFamily="34" charset="0"/>
              </a:rPr>
              <a:t>FV to P/L</a:t>
            </a:r>
          </a:p>
        </p:txBody>
      </p:sp>
      <p:sp>
        <p:nvSpPr>
          <p:cNvPr id="27663" name="Oval 15"/>
          <p:cNvSpPr>
            <a:spLocks noChangeArrowheads="1"/>
          </p:cNvSpPr>
          <p:nvPr/>
        </p:nvSpPr>
        <p:spPr bwMode="auto">
          <a:xfrm>
            <a:off x="6402388" y="4076700"/>
            <a:ext cx="2741612" cy="679450"/>
          </a:xfrm>
          <a:prstGeom prst="ellipse">
            <a:avLst/>
          </a:prstGeom>
          <a:gradFill rotWithShape="0">
            <a:gsLst>
              <a:gs pos="0">
                <a:srgbClr val="6600CC"/>
              </a:gs>
              <a:gs pos="100000">
                <a:srgbClr val="FFFFFF"/>
              </a:gs>
            </a:gsLst>
            <a:lin ang="5400000" scaled="1"/>
          </a:gradFill>
          <a:ln w="9525">
            <a:solidFill>
              <a:schemeClr val="bg2"/>
            </a:solidFill>
            <a:round/>
            <a:headEnd/>
            <a:tailEnd/>
          </a:ln>
        </p:spPr>
        <p:txBody>
          <a:bodyPr wrap="none" anchor="ctr" anchorCtr="1"/>
          <a:lstStyle/>
          <a:p>
            <a:r>
              <a:rPr lang="en-US" sz="1600">
                <a:solidFill>
                  <a:srgbClr val="000000"/>
                </a:solidFill>
                <a:latin typeface="Tahoma" pitchFamily="34" charset="0"/>
                <a:ea typeface="FZShuTi" pitchFamily="2" charset="-122"/>
              </a:rPr>
              <a:t>FV to Equity</a:t>
            </a:r>
          </a:p>
        </p:txBody>
      </p:sp>
      <p:sp>
        <p:nvSpPr>
          <p:cNvPr id="27664" name="Oval 16"/>
          <p:cNvSpPr>
            <a:spLocks noChangeArrowheads="1"/>
          </p:cNvSpPr>
          <p:nvPr/>
        </p:nvSpPr>
        <p:spPr bwMode="auto">
          <a:xfrm>
            <a:off x="3241675" y="5341938"/>
            <a:ext cx="1722438" cy="977900"/>
          </a:xfrm>
          <a:prstGeom prst="ellipse">
            <a:avLst/>
          </a:prstGeom>
          <a:gradFill rotWithShape="0">
            <a:gsLst>
              <a:gs pos="0">
                <a:srgbClr val="D60093"/>
              </a:gs>
              <a:gs pos="100000">
                <a:srgbClr val="FFFFFF"/>
              </a:gs>
            </a:gsLst>
            <a:lin ang="5400000" scaled="1"/>
          </a:gradFill>
          <a:ln w="9525">
            <a:solidFill>
              <a:schemeClr val="bg2"/>
            </a:solidFill>
            <a:round/>
            <a:headEnd/>
            <a:tailEnd/>
          </a:ln>
        </p:spPr>
        <p:txBody>
          <a:bodyPr anchor="ctr" anchorCtr="1"/>
          <a:lstStyle/>
          <a:p>
            <a:r>
              <a:rPr lang="en-US">
                <a:solidFill>
                  <a:srgbClr val="000000"/>
                </a:solidFill>
                <a:latin typeface="Tahoma" pitchFamily="34" charset="0"/>
              </a:rPr>
              <a:t>Amortised cost</a:t>
            </a:r>
          </a:p>
        </p:txBody>
      </p:sp>
      <p:cxnSp>
        <p:nvCxnSpPr>
          <p:cNvPr id="27665" name="AutoShape 17"/>
          <p:cNvCxnSpPr>
            <a:cxnSpLocks noChangeShapeType="1"/>
            <a:stCxn id="7784457" idx="2"/>
            <a:endCxn id="27661" idx="0"/>
          </p:cNvCxnSpPr>
          <p:nvPr/>
        </p:nvCxnSpPr>
        <p:spPr bwMode="auto">
          <a:xfrm flipH="1">
            <a:off x="809625" y="4616450"/>
            <a:ext cx="19050" cy="703263"/>
          </a:xfrm>
          <a:prstGeom prst="straightConnector1">
            <a:avLst/>
          </a:prstGeom>
          <a:noFill/>
          <a:ln w="28575">
            <a:solidFill>
              <a:srgbClr val="FF3300"/>
            </a:solidFill>
            <a:round/>
            <a:headEnd/>
            <a:tailEnd type="triangle" w="med" len="med"/>
          </a:ln>
        </p:spPr>
      </p:cxnSp>
      <p:cxnSp>
        <p:nvCxnSpPr>
          <p:cNvPr id="27666" name="AutoShape 18"/>
          <p:cNvCxnSpPr>
            <a:cxnSpLocks noChangeShapeType="1"/>
          </p:cNvCxnSpPr>
          <p:nvPr/>
        </p:nvCxnSpPr>
        <p:spPr bwMode="auto">
          <a:xfrm rot="5400000">
            <a:off x="4043363" y="3595687"/>
            <a:ext cx="2027238" cy="1408113"/>
          </a:xfrm>
          <a:prstGeom prst="bentConnector3">
            <a:avLst>
              <a:gd name="adj1" fmla="val 49963"/>
            </a:avLst>
          </a:prstGeom>
          <a:noFill/>
          <a:ln w="28575">
            <a:solidFill>
              <a:srgbClr val="FF3300"/>
            </a:solidFill>
            <a:miter lim="800000"/>
            <a:headEnd/>
            <a:tailEnd type="triangle" w="med" len="med"/>
          </a:ln>
        </p:spPr>
      </p:cxnSp>
      <p:sp>
        <p:nvSpPr>
          <p:cNvPr id="27667" name="Line 19"/>
          <p:cNvSpPr>
            <a:spLocks noChangeShapeType="1"/>
          </p:cNvSpPr>
          <p:nvPr/>
        </p:nvSpPr>
        <p:spPr bwMode="auto">
          <a:xfrm>
            <a:off x="4041775" y="3319463"/>
            <a:ext cx="0" cy="1981200"/>
          </a:xfrm>
          <a:prstGeom prst="line">
            <a:avLst/>
          </a:prstGeom>
          <a:noFill/>
          <a:ln w="28575">
            <a:solidFill>
              <a:srgbClr val="FF3300"/>
            </a:solidFill>
            <a:round/>
            <a:headEnd/>
            <a:tailEnd type="triangle" w="med" len="med"/>
          </a:ln>
        </p:spPr>
        <p:txBody>
          <a:bodyPr/>
          <a:lstStyle/>
          <a:p>
            <a:endParaRPr lang="en-US"/>
          </a:p>
        </p:txBody>
      </p:sp>
      <p:cxnSp>
        <p:nvCxnSpPr>
          <p:cNvPr id="27668" name="AutoShape 20"/>
          <p:cNvCxnSpPr>
            <a:cxnSpLocks noChangeShapeType="1"/>
            <a:endCxn id="7784452" idx="0"/>
          </p:cNvCxnSpPr>
          <p:nvPr/>
        </p:nvCxnSpPr>
        <p:spPr bwMode="auto">
          <a:xfrm rot="10800000" flipV="1">
            <a:off x="1716088" y="1431925"/>
            <a:ext cx="2568575" cy="952500"/>
          </a:xfrm>
          <a:prstGeom prst="bentConnector2">
            <a:avLst/>
          </a:prstGeom>
          <a:noFill/>
          <a:ln w="28575">
            <a:solidFill>
              <a:schemeClr val="accent2"/>
            </a:solidFill>
            <a:miter lim="800000"/>
            <a:headEnd/>
            <a:tailEnd/>
          </a:ln>
        </p:spPr>
      </p:cxnSp>
      <p:cxnSp>
        <p:nvCxnSpPr>
          <p:cNvPr id="27669" name="AutoShape 21"/>
          <p:cNvCxnSpPr>
            <a:cxnSpLocks noChangeShapeType="1"/>
          </p:cNvCxnSpPr>
          <p:nvPr/>
        </p:nvCxnSpPr>
        <p:spPr bwMode="auto">
          <a:xfrm>
            <a:off x="2314575" y="4629150"/>
            <a:ext cx="3175" cy="666750"/>
          </a:xfrm>
          <a:prstGeom prst="straightConnector1">
            <a:avLst/>
          </a:prstGeom>
          <a:noFill/>
          <a:ln w="28575">
            <a:solidFill>
              <a:srgbClr val="FF3300"/>
            </a:solidFill>
            <a:round/>
            <a:headEnd/>
            <a:tailEnd type="triangle" w="med" len="med"/>
          </a:ln>
        </p:spPr>
      </p:cxnSp>
      <p:sp>
        <p:nvSpPr>
          <p:cNvPr id="27670" name="Line 22"/>
          <p:cNvSpPr>
            <a:spLocks noChangeShapeType="1"/>
          </p:cNvSpPr>
          <p:nvPr/>
        </p:nvSpPr>
        <p:spPr bwMode="auto">
          <a:xfrm>
            <a:off x="6429375" y="1876425"/>
            <a:ext cx="0" cy="566738"/>
          </a:xfrm>
          <a:prstGeom prst="line">
            <a:avLst/>
          </a:prstGeom>
          <a:noFill/>
          <a:ln w="38100">
            <a:solidFill>
              <a:schemeClr val="hlink"/>
            </a:solidFill>
            <a:round/>
            <a:headEnd/>
            <a:tailEnd/>
          </a:ln>
        </p:spPr>
        <p:txBody>
          <a:bodyPr/>
          <a:lstStyle/>
          <a:p>
            <a:endParaRPr lang="en-US"/>
          </a:p>
        </p:txBody>
      </p:sp>
      <p:sp>
        <p:nvSpPr>
          <p:cNvPr id="27671" name="Line 23"/>
          <p:cNvSpPr>
            <a:spLocks noChangeShapeType="1"/>
          </p:cNvSpPr>
          <p:nvPr/>
        </p:nvSpPr>
        <p:spPr bwMode="auto">
          <a:xfrm>
            <a:off x="4660900" y="1862138"/>
            <a:ext cx="0" cy="552450"/>
          </a:xfrm>
          <a:prstGeom prst="line">
            <a:avLst/>
          </a:prstGeom>
          <a:noFill/>
          <a:ln w="38100">
            <a:solidFill>
              <a:schemeClr val="hlink"/>
            </a:solidFill>
            <a:round/>
            <a:headEnd/>
            <a:tailEnd/>
          </a:ln>
        </p:spPr>
        <p:txBody>
          <a:bodyPr/>
          <a:lstStyle/>
          <a:p>
            <a:endParaRPr lang="en-US"/>
          </a:p>
        </p:txBody>
      </p:sp>
      <p:cxnSp>
        <p:nvCxnSpPr>
          <p:cNvPr id="27672" name="AutoShape 24"/>
          <p:cNvCxnSpPr>
            <a:cxnSpLocks noChangeShapeType="1"/>
          </p:cNvCxnSpPr>
          <p:nvPr/>
        </p:nvCxnSpPr>
        <p:spPr bwMode="auto">
          <a:xfrm>
            <a:off x="7578725" y="3335338"/>
            <a:ext cx="3175" cy="666750"/>
          </a:xfrm>
          <a:prstGeom prst="straightConnector1">
            <a:avLst/>
          </a:prstGeom>
          <a:noFill/>
          <a:ln w="28575">
            <a:solidFill>
              <a:srgbClr val="FF3300"/>
            </a:solidFill>
            <a:round/>
            <a:headEnd/>
            <a:tailEnd type="triangle" w="med" len="med"/>
          </a:ln>
        </p:spPr>
      </p:cxnSp>
      <p:sp>
        <p:nvSpPr>
          <p:cNvPr id="7784473" name="Text Box 25"/>
          <p:cNvSpPr txBox="1">
            <a:spLocks noChangeArrowheads="1"/>
          </p:cNvSpPr>
          <p:nvPr/>
        </p:nvSpPr>
        <p:spPr bwMode="auto">
          <a:xfrm>
            <a:off x="5218113" y="5067300"/>
            <a:ext cx="3398837" cy="1373188"/>
          </a:xfrm>
          <a:prstGeom prst="rect">
            <a:avLst/>
          </a:prstGeom>
          <a:gradFill rotWithShape="0">
            <a:gsLst>
              <a:gs pos="0">
                <a:srgbClr val="FFCC66">
                  <a:gamma/>
                  <a:shade val="46275"/>
                  <a:invGamma/>
                </a:srgbClr>
              </a:gs>
              <a:gs pos="50000">
                <a:srgbClr val="FFCC66"/>
              </a:gs>
              <a:gs pos="100000">
                <a:srgbClr val="FFCC66">
                  <a:gamma/>
                  <a:shade val="46275"/>
                  <a:invGamma/>
                </a:srgbClr>
              </a:gs>
            </a:gsLst>
            <a:lin ang="2700000" scaled="1"/>
          </a:gradFill>
          <a:ln w="38100">
            <a:solidFill>
              <a:schemeClr val="bg2"/>
            </a:solidFill>
            <a:miter lim="800000"/>
            <a:headEnd/>
            <a:tailEnd/>
          </a:ln>
          <a:effectLst>
            <a:outerShdw dist="35921" dir="2700000" algn="ctr" rotWithShape="0">
              <a:srgbClr val="000066"/>
            </a:outerShdw>
          </a:effectLst>
        </p:spPr>
        <p:txBody>
          <a:bodyPr anchor="ctr" anchorCtr="1"/>
          <a:lstStyle/>
          <a:p>
            <a:pPr eaLnBrk="0" fontAlgn="auto" hangingPunct="0">
              <a:spcBef>
                <a:spcPts val="0"/>
              </a:spcBef>
              <a:defRPr/>
            </a:pPr>
            <a:r>
              <a:rPr lang="en-US" dirty="0">
                <a:solidFill>
                  <a:schemeClr val="bg1"/>
                </a:solidFill>
                <a:latin typeface="Tahoma" pitchFamily="34" charset="0"/>
                <a:cs typeface="+mn-cs"/>
              </a:rPr>
              <a:t>Unquoted equity investment should be stated at cost less impairment (if fair value cannot be measured reliably)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0178" name="Rectangle 2"/>
          <p:cNvSpPr>
            <a:spLocks noGrp="1" noChangeArrowheads="1"/>
          </p:cNvSpPr>
          <p:nvPr>
            <p:ph type="title"/>
          </p:nvPr>
        </p:nvSpPr>
        <p:spPr>
          <a:xfrm>
            <a:off x="0" y="0"/>
            <a:ext cx="9144000" cy="933450"/>
          </a:xfrm>
        </p:spPr>
        <p:txBody>
          <a:bodyPr/>
          <a:lstStyle/>
          <a:p>
            <a:pPr marL="484632" indent="0" eaLnBrk="1" fontAlgn="auto" hangingPunct="1">
              <a:spcAft>
                <a:spcPts val="0"/>
              </a:spcAft>
              <a:defRPr/>
            </a:pPr>
            <a:r>
              <a:rPr lang="en-US">
                <a:solidFill>
                  <a:schemeClr val="accent1">
                    <a:tint val="83000"/>
                    <a:satMod val="150000"/>
                  </a:schemeClr>
                </a:solidFill>
              </a:rPr>
              <a:t>Introduction</a:t>
            </a:r>
          </a:p>
        </p:txBody>
      </p:sp>
      <p:sp>
        <p:nvSpPr>
          <p:cNvPr id="11267" name="Rectangle 3"/>
          <p:cNvSpPr>
            <a:spLocks noGrp="1" noChangeArrowheads="1"/>
          </p:cNvSpPr>
          <p:nvPr>
            <p:ph idx="1"/>
          </p:nvPr>
        </p:nvSpPr>
        <p:spPr>
          <a:xfrm>
            <a:off x="293688" y="939800"/>
            <a:ext cx="8458200" cy="5608638"/>
          </a:xfrm>
        </p:spPr>
        <p:txBody>
          <a:bodyPr lIns="457200" rIns="457200"/>
          <a:lstStyle/>
          <a:p>
            <a:pPr marL="466725" indent="-466725" eaLnBrk="1" hangingPunct="1"/>
            <a:r>
              <a:rPr lang="en-US" sz="2200" smtClean="0"/>
              <a:t>IAS 32 Financial Instruments: Disclosure and Presentation</a:t>
            </a:r>
          </a:p>
          <a:p>
            <a:pPr marL="914400" lvl="1" indent="-333375" eaLnBrk="1" hangingPunct="1"/>
            <a:r>
              <a:rPr lang="en-US" sz="2200" smtClean="0"/>
              <a:t>Liability and equity</a:t>
            </a:r>
          </a:p>
          <a:p>
            <a:pPr marL="914400" lvl="1" indent="-333375" eaLnBrk="1" hangingPunct="1"/>
            <a:r>
              <a:rPr lang="en-US" sz="2200" smtClean="0"/>
              <a:t>Offsetting a financial asset and financial liability</a:t>
            </a:r>
          </a:p>
          <a:p>
            <a:pPr marL="914400" lvl="1" indent="-333375" eaLnBrk="1" hangingPunct="1"/>
            <a:r>
              <a:rPr lang="en-US" sz="2200" smtClean="0"/>
              <a:t>Disclosure requirements</a:t>
            </a:r>
          </a:p>
          <a:p>
            <a:pPr marL="466725" indent="-466725" eaLnBrk="1" hangingPunct="1"/>
            <a:r>
              <a:rPr lang="en-US" sz="2200" smtClean="0"/>
              <a:t>IAS 39 Financial Instruments: Recognition and Measurement</a:t>
            </a:r>
          </a:p>
          <a:p>
            <a:pPr marL="914400" lvl="1" indent="-333375" eaLnBrk="1" hangingPunct="1"/>
            <a:r>
              <a:rPr lang="en-US" sz="2200" smtClean="0"/>
              <a:t>Classification of financial instruments </a:t>
            </a:r>
          </a:p>
          <a:p>
            <a:pPr marL="914400" lvl="1" indent="-333375" eaLnBrk="1" hangingPunct="1"/>
            <a:r>
              <a:rPr lang="en-US" sz="2200" smtClean="0"/>
              <a:t>Measurement of financial assets and liabilities</a:t>
            </a:r>
          </a:p>
          <a:p>
            <a:pPr marL="914400" lvl="1" indent="-333375" eaLnBrk="1" hangingPunct="1"/>
            <a:r>
              <a:rPr lang="en-US" sz="2200" smtClean="0"/>
              <a:t>Derivatives and embedded derivatives (Overview)</a:t>
            </a:r>
          </a:p>
          <a:p>
            <a:pPr marL="914400" lvl="1" indent="-333375" eaLnBrk="1" hangingPunct="1"/>
            <a:r>
              <a:rPr lang="en-US" sz="2200" smtClean="0"/>
              <a:t>Recognition and derecognition</a:t>
            </a:r>
          </a:p>
          <a:p>
            <a:pPr marL="914400" lvl="1" indent="-333375" eaLnBrk="1" hangingPunct="1"/>
            <a:r>
              <a:rPr lang="en-US" sz="2200" smtClean="0"/>
              <a:t>Hedging and hedge accounting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152400"/>
            <a:ext cx="9144000" cy="990600"/>
          </a:xfrm>
          <a:prstGeom prst="rect">
            <a:avLst/>
          </a:prstGeom>
          <a:noFill/>
          <a:ln w="12700">
            <a:noFill/>
            <a:miter lim="800000"/>
            <a:headEnd/>
            <a:tailEnd/>
          </a:ln>
        </p:spPr>
        <p:txBody>
          <a:bodyPr lIns="89538" tIns="43983" rIns="89538" bIns="43983" anchor="ctr"/>
          <a:lstStyle/>
          <a:p>
            <a:pPr eaLnBrk="0" hangingPunct="0"/>
            <a:r>
              <a:rPr kumimoji="1" lang="en-US" sz="2800" i="1">
                <a:solidFill>
                  <a:srgbClr val="66FF33"/>
                </a:solidFill>
                <a:latin typeface="Tahoma" pitchFamily="34" charset="0"/>
              </a:rPr>
              <a:t>	Classification of Financial Assets: </a:t>
            </a:r>
            <a:br>
              <a:rPr kumimoji="1" lang="en-US" sz="2800" i="1">
                <a:solidFill>
                  <a:srgbClr val="66FF33"/>
                </a:solidFill>
                <a:latin typeface="Tahoma" pitchFamily="34" charset="0"/>
              </a:rPr>
            </a:br>
            <a:r>
              <a:rPr kumimoji="1" lang="en-US" sz="2800" i="1">
                <a:solidFill>
                  <a:srgbClr val="66FF33"/>
                </a:solidFill>
                <a:latin typeface="Tahoma" pitchFamily="34" charset="0"/>
              </a:rPr>
              <a:t>Decision Tree</a:t>
            </a:r>
          </a:p>
        </p:txBody>
      </p:sp>
      <p:sp>
        <p:nvSpPr>
          <p:cNvPr id="28675" name="Text Box 3"/>
          <p:cNvSpPr txBox="1">
            <a:spLocks noChangeArrowheads="1"/>
          </p:cNvSpPr>
          <p:nvPr/>
        </p:nvSpPr>
        <p:spPr bwMode="auto">
          <a:xfrm>
            <a:off x="225425" y="2498725"/>
            <a:ext cx="908050" cy="1304925"/>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Held for short term profit taking? </a:t>
            </a:r>
          </a:p>
        </p:txBody>
      </p:sp>
      <p:sp>
        <p:nvSpPr>
          <p:cNvPr id="28676" name="Text Box 4"/>
          <p:cNvSpPr txBox="1">
            <a:spLocks noChangeArrowheads="1"/>
          </p:cNvSpPr>
          <p:nvPr/>
        </p:nvSpPr>
        <p:spPr bwMode="auto">
          <a:xfrm>
            <a:off x="1476375" y="2514600"/>
            <a:ext cx="1114425" cy="1316038"/>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Designated as “at fair value thru P/L”?</a:t>
            </a:r>
          </a:p>
        </p:txBody>
      </p:sp>
      <p:sp>
        <p:nvSpPr>
          <p:cNvPr id="28677" name="Text Box 5"/>
          <p:cNvSpPr txBox="1">
            <a:spLocks noChangeArrowheads="1"/>
          </p:cNvSpPr>
          <p:nvPr/>
        </p:nvSpPr>
        <p:spPr bwMode="auto">
          <a:xfrm>
            <a:off x="2814638" y="2438400"/>
            <a:ext cx="1147762" cy="1365250"/>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Designated as available-for-sale?</a:t>
            </a:r>
          </a:p>
        </p:txBody>
      </p:sp>
      <p:sp>
        <p:nvSpPr>
          <p:cNvPr id="28678" name="Text Box 6"/>
          <p:cNvSpPr txBox="1">
            <a:spLocks noChangeArrowheads="1"/>
          </p:cNvSpPr>
          <p:nvPr/>
        </p:nvSpPr>
        <p:spPr bwMode="auto">
          <a:xfrm>
            <a:off x="4157663" y="2514600"/>
            <a:ext cx="1252537" cy="1314450"/>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Has fixed or determinable payments</a:t>
            </a:r>
            <a:r>
              <a:rPr lang="en-US" altLang="zh-TW" sz="1600">
                <a:latin typeface="Arial Unicode MS" pitchFamily="34" charset="-128"/>
              </a:rPr>
              <a:t>?</a:t>
            </a:r>
          </a:p>
        </p:txBody>
      </p:sp>
      <p:sp>
        <p:nvSpPr>
          <p:cNvPr id="28679" name="Text Box 7"/>
          <p:cNvSpPr txBox="1">
            <a:spLocks noChangeArrowheads="1"/>
          </p:cNvSpPr>
          <p:nvPr/>
        </p:nvSpPr>
        <p:spPr bwMode="auto">
          <a:xfrm>
            <a:off x="5657850" y="2454275"/>
            <a:ext cx="889000" cy="1403350"/>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Active market exists?</a:t>
            </a:r>
          </a:p>
        </p:txBody>
      </p:sp>
      <p:sp>
        <p:nvSpPr>
          <p:cNvPr id="28680" name="Text Box 8"/>
          <p:cNvSpPr txBox="1">
            <a:spLocks noChangeArrowheads="1"/>
          </p:cNvSpPr>
          <p:nvPr/>
        </p:nvSpPr>
        <p:spPr bwMode="auto">
          <a:xfrm>
            <a:off x="6873875" y="2455863"/>
            <a:ext cx="914400" cy="1406525"/>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eaLnBrk="0" hangingPunct="0"/>
            <a:r>
              <a:rPr lang="en-US" altLang="zh-TW" sz="1600">
                <a:solidFill>
                  <a:schemeClr val="bg1"/>
                </a:solidFill>
                <a:latin typeface="Arial Unicode MS" pitchFamily="34" charset="-128"/>
              </a:rPr>
              <a:t>Has fixed maturity date?</a:t>
            </a:r>
          </a:p>
        </p:txBody>
      </p:sp>
      <p:sp>
        <p:nvSpPr>
          <p:cNvPr id="28681" name="Text Box 9"/>
          <p:cNvSpPr txBox="1">
            <a:spLocks noChangeArrowheads="1"/>
          </p:cNvSpPr>
          <p:nvPr/>
        </p:nvSpPr>
        <p:spPr bwMode="auto">
          <a:xfrm>
            <a:off x="8001000" y="2133600"/>
            <a:ext cx="1143000" cy="1766888"/>
          </a:xfrm>
          <a:prstGeom prst="rect">
            <a:avLst/>
          </a:prstGeom>
          <a:gradFill rotWithShape="0">
            <a:gsLst>
              <a:gs pos="0">
                <a:srgbClr val="FF66CC"/>
              </a:gs>
              <a:gs pos="100000">
                <a:srgbClr val="FFFFFF"/>
              </a:gs>
            </a:gsLst>
            <a:lin ang="5400000" scaled="1"/>
          </a:gradFill>
          <a:ln w="9525">
            <a:solidFill>
              <a:schemeClr val="bg2"/>
            </a:solidFill>
            <a:miter lim="800000"/>
            <a:headEnd/>
            <a:tailEnd/>
          </a:ln>
        </p:spPr>
        <p:txBody>
          <a:bodyPr lIns="36000" tIns="36000" rIns="36000" bIns="36000" anchor="ctr"/>
          <a:lstStyle/>
          <a:p>
            <a:pPr algn="just" eaLnBrk="0" hangingPunct="0"/>
            <a:r>
              <a:rPr lang="en-US" altLang="zh-TW" sz="1400">
                <a:solidFill>
                  <a:schemeClr val="bg1"/>
                </a:solidFill>
                <a:latin typeface="Arial Unicode MS" pitchFamily="34" charset="-128"/>
              </a:rPr>
              <a:t>Have intention and ability to hold to maturity and not subject to tainting rule? </a:t>
            </a:r>
          </a:p>
        </p:txBody>
      </p:sp>
      <p:sp>
        <p:nvSpPr>
          <p:cNvPr id="28682" name="Oval 10"/>
          <p:cNvSpPr>
            <a:spLocks noChangeArrowheads="1"/>
          </p:cNvSpPr>
          <p:nvPr/>
        </p:nvSpPr>
        <p:spPr bwMode="auto">
          <a:xfrm>
            <a:off x="7229475" y="5638800"/>
            <a:ext cx="1752600" cy="839788"/>
          </a:xfrm>
          <a:prstGeom prst="ellipse">
            <a:avLst/>
          </a:prstGeom>
          <a:gradFill rotWithShape="0">
            <a:gsLst>
              <a:gs pos="0">
                <a:srgbClr val="B3FFB3"/>
              </a:gs>
              <a:gs pos="50000">
                <a:srgbClr val="00FF00"/>
              </a:gs>
              <a:gs pos="100000">
                <a:srgbClr val="B3FFB3"/>
              </a:gs>
            </a:gsLst>
            <a:lin ang="2700000" scaled="1"/>
          </a:gradFill>
          <a:ln w="9525">
            <a:solidFill>
              <a:srgbClr val="6699FF"/>
            </a:solidFill>
            <a:round/>
            <a:headEnd/>
            <a:tailEnd/>
          </a:ln>
        </p:spPr>
        <p:txBody>
          <a:bodyPr wrap="none" lIns="92075" tIns="46038" rIns="92075" bIns="46038" anchor="ctr"/>
          <a:lstStyle/>
          <a:p>
            <a:pPr eaLnBrk="0" hangingPunct="0"/>
            <a:r>
              <a:rPr lang="en-US" altLang="zh-TW">
                <a:solidFill>
                  <a:schemeClr val="bg1"/>
                </a:solidFill>
                <a:latin typeface="Arial Unicode MS" pitchFamily="34" charset="-128"/>
              </a:rPr>
              <a:t>Held to </a:t>
            </a:r>
          </a:p>
          <a:p>
            <a:pPr eaLnBrk="0" hangingPunct="0"/>
            <a:r>
              <a:rPr lang="en-US" altLang="zh-TW">
                <a:solidFill>
                  <a:schemeClr val="bg1"/>
                </a:solidFill>
                <a:latin typeface="Arial Unicode MS" pitchFamily="34" charset="-128"/>
              </a:rPr>
              <a:t>maturity </a:t>
            </a:r>
          </a:p>
          <a:p>
            <a:pPr eaLnBrk="0" hangingPunct="0"/>
            <a:r>
              <a:rPr lang="en-US" altLang="zh-TW">
                <a:solidFill>
                  <a:schemeClr val="bg1"/>
                </a:solidFill>
                <a:latin typeface="Arial Unicode MS" pitchFamily="34" charset="-128"/>
              </a:rPr>
              <a:t>date</a:t>
            </a:r>
          </a:p>
        </p:txBody>
      </p:sp>
      <p:sp>
        <p:nvSpPr>
          <p:cNvPr id="28683" name="Oval 11"/>
          <p:cNvSpPr>
            <a:spLocks noChangeArrowheads="1"/>
          </p:cNvSpPr>
          <p:nvPr/>
        </p:nvSpPr>
        <p:spPr bwMode="auto">
          <a:xfrm>
            <a:off x="2992438" y="5319713"/>
            <a:ext cx="2319337" cy="914400"/>
          </a:xfrm>
          <a:prstGeom prst="ellipse">
            <a:avLst/>
          </a:prstGeom>
          <a:gradFill rotWithShape="0">
            <a:gsLst>
              <a:gs pos="0">
                <a:srgbClr val="FFFF81"/>
              </a:gs>
              <a:gs pos="50000">
                <a:srgbClr val="FFFF00"/>
              </a:gs>
              <a:gs pos="100000">
                <a:srgbClr val="FFFF81"/>
              </a:gs>
            </a:gsLst>
            <a:lin ang="2700000" scaled="1"/>
          </a:gradFill>
          <a:ln w="9525">
            <a:solidFill>
              <a:schemeClr val="bg2"/>
            </a:solidFill>
            <a:round/>
            <a:headEnd/>
            <a:tailEnd/>
          </a:ln>
        </p:spPr>
        <p:txBody>
          <a:bodyPr wrap="none" lIns="92075" tIns="46038" rIns="92075" bIns="46038" anchor="ctr"/>
          <a:lstStyle/>
          <a:p>
            <a:pPr eaLnBrk="0" hangingPunct="0"/>
            <a:r>
              <a:rPr lang="en-US" altLang="zh-TW">
                <a:solidFill>
                  <a:schemeClr val="bg1"/>
                </a:solidFill>
                <a:latin typeface="Arial Unicode MS" pitchFamily="34" charset="-128"/>
              </a:rPr>
              <a:t>Available-for-sale </a:t>
            </a:r>
          </a:p>
          <a:p>
            <a:pPr eaLnBrk="0" hangingPunct="0"/>
            <a:r>
              <a:rPr lang="en-US" altLang="zh-TW">
                <a:solidFill>
                  <a:schemeClr val="bg1"/>
                </a:solidFill>
                <a:latin typeface="Arial Unicode MS" pitchFamily="34" charset="-128"/>
              </a:rPr>
              <a:t>investment</a:t>
            </a:r>
          </a:p>
        </p:txBody>
      </p:sp>
      <p:sp>
        <p:nvSpPr>
          <p:cNvPr id="28684" name="Oval 12"/>
          <p:cNvSpPr>
            <a:spLocks noChangeArrowheads="1"/>
          </p:cNvSpPr>
          <p:nvPr/>
        </p:nvSpPr>
        <p:spPr bwMode="auto">
          <a:xfrm>
            <a:off x="1600200" y="5251450"/>
            <a:ext cx="1192213" cy="1171575"/>
          </a:xfrm>
          <a:prstGeom prst="ellipse">
            <a:avLst/>
          </a:prstGeom>
          <a:gradFill rotWithShape="0">
            <a:gsLst>
              <a:gs pos="0">
                <a:srgbClr val="C8E8F4"/>
              </a:gs>
              <a:gs pos="50000">
                <a:srgbClr val="33CCFF"/>
              </a:gs>
              <a:gs pos="100000">
                <a:srgbClr val="C8E8F4"/>
              </a:gs>
            </a:gsLst>
            <a:lin ang="2700000" scaled="1"/>
          </a:gradFill>
          <a:ln w="9525">
            <a:solidFill>
              <a:schemeClr val="bg2"/>
            </a:solidFill>
            <a:round/>
            <a:headEnd/>
            <a:tailEnd/>
          </a:ln>
        </p:spPr>
        <p:txBody>
          <a:bodyPr wrap="none" lIns="92075" tIns="46038" rIns="92075" bIns="46038" anchor="ctr"/>
          <a:lstStyle/>
          <a:p>
            <a:pPr eaLnBrk="0" hangingPunct="0"/>
            <a:r>
              <a:rPr lang="en-US" altLang="zh-TW">
                <a:solidFill>
                  <a:schemeClr val="bg1"/>
                </a:solidFill>
                <a:latin typeface="Arial Unicode MS" pitchFamily="34" charset="-128"/>
              </a:rPr>
              <a:t>At </a:t>
            </a:r>
          </a:p>
          <a:p>
            <a:pPr eaLnBrk="0" hangingPunct="0"/>
            <a:r>
              <a:rPr lang="en-US" altLang="zh-TW">
                <a:solidFill>
                  <a:schemeClr val="bg1"/>
                </a:solidFill>
                <a:latin typeface="Arial Unicode MS" pitchFamily="34" charset="-128"/>
              </a:rPr>
              <a:t>fair value</a:t>
            </a:r>
            <a:br>
              <a:rPr lang="en-US" altLang="zh-TW">
                <a:solidFill>
                  <a:schemeClr val="bg1"/>
                </a:solidFill>
                <a:latin typeface="Arial Unicode MS" pitchFamily="34" charset="-128"/>
              </a:rPr>
            </a:br>
            <a:r>
              <a:rPr lang="en-US" altLang="zh-TW">
                <a:solidFill>
                  <a:schemeClr val="bg1"/>
                </a:solidFill>
                <a:latin typeface="Arial Unicode MS" pitchFamily="34" charset="-128"/>
              </a:rPr>
              <a:t>thru P&amp;L</a:t>
            </a:r>
            <a:endParaRPr lang="zh-TW" altLang="en-US">
              <a:solidFill>
                <a:schemeClr val="bg1"/>
              </a:solidFill>
              <a:latin typeface="Arial Unicode MS" pitchFamily="34" charset="-128"/>
            </a:endParaRPr>
          </a:p>
        </p:txBody>
      </p:sp>
      <p:sp>
        <p:nvSpPr>
          <p:cNvPr id="28685" name="Oval 13"/>
          <p:cNvSpPr>
            <a:spLocks noChangeArrowheads="1"/>
          </p:cNvSpPr>
          <p:nvPr/>
        </p:nvSpPr>
        <p:spPr bwMode="auto">
          <a:xfrm>
            <a:off x="233363" y="5497513"/>
            <a:ext cx="1127125" cy="693737"/>
          </a:xfrm>
          <a:prstGeom prst="ellipse">
            <a:avLst/>
          </a:prstGeom>
          <a:gradFill rotWithShape="0">
            <a:gsLst>
              <a:gs pos="0">
                <a:srgbClr val="B7E3D4"/>
              </a:gs>
              <a:gs pos="50000">
                <a:srgbClr val="66FFCC"/>
              </a:gs>
              <a:gs pos="100000">
                <a:srgbClr val="B7E3D4"/>
              </a:gs>
            </a:gsLst>
            <a:lin ang="2700000" scaled="1"/>
          </a:gradFill>
          <a:ln w="12700">
            <a:solidFill>
              <a:schemeClr val="tx1"/>
            </a:solidFill>
            <a:prstDash val="dash"/>
            <a:round/>
            <a:headEnd/>
            <a:tailEnd/>
          </a:ln>
        </p:spPr>
        <p:txBody>
          <a:bodyPr wrap="none" lIns="92075" tIns="46038" rIns="92075" bIns="46038" anchor="ctr"/>
          <a:lstStyle/>
          <a:p>
            <a:pPr eaLnBrk="0" hangingPunct="0"/>
            <a:r>
              <a:rPr lang="en-US" altLang="zh-TW" sz="1600">
                <a:solidFill>
                  <a:schemeClr val="bg1"/>
                </a:solidFill>
                <a:latin typeface="Arial Unicode MS" pitchFamily="34" charset="-128"/>
              </a:rPr>
              <a:t>Held for </a:t>
            </a:r>
          </a:p>
          <a:p>
            <a:pPr eaLnBrk="0" hangingPunct="0"/>
            <a:r>
              <a:rPr lang="en-US" altLang="zh-TW" sz="1600">
                <a:solidFill>
                  <a:schemeClr val="bg1"/>
                </a:solidFill>
                <a:latin typeface="Arial Unicode MS" pitchFamily="34" charset="-128"/>
              </a:rPr>
              <a:t>trading</a:t>
            </a:r>
          </a:p>
        </p:txBody>
      </p:sp>
      <p:sp>
        <p:nvSpPr>
          <p:cNvPr id="28686" name="Line 14"/>
          <p:cNvSpPr>
            <a:spLocks noChangeShapeType="1"/>
          </p:cNvSpPr>
          <p:nvPr/>
        </p:nvSpPr>
        <p:spPr bwMode="auto">
          <a:xfrm flipH="1" flipV="1">
            <a:off x="5199063" y="5562600"/>
            <a:ext cx="3062287" cy="1588"/>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687" name="Line 15"/>
          <p:cNvSpPr>
            <a:spLocks noChangeShapeType="1"/>
          </p:cNvSpPr>
          <p:nvPr/>
        </p:nvSpPr>
        <p:spPr bwMode="auto">
          <a:xfrm flipH="1">
            <a:off x="3467100" y="3800475"/>
            <a:ext cx="1588" cy="1593850"/>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688" name="Line 16"/>
          <p:cNvSpPr>
            <a:spLocks noChangeShapeType="1"/>
          </p:cNvSpPr>
          <p:nvPr/>
        </p:nvSpPr>
        <p:spPr bwMode="auto">
          <a:xfrm>
            <a:off x="8543925" y="3917950"/>
            <a:ext cx="1588" cy="1766888"/>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689" name="Line 17"/>
          <p:cNvSpPr>
            <a:spLocks noChangeShapeType="1"/>
          </p:cNvSpPr>
          <p:nvPr/>
        </p:nvSpPr>
        <p:spPr bwMode="auto">
          <a:xfrm flipH="1">
            <a:off x="8255000" y="3925888"/>
            <a:ext cx="15875" cy="1652587"/>
          </a:xfrm>
          <a:prstGeom prst="line">
            <a:avLst/>
          </a:prstGeom>
          <a:noFill/>
          <a:ln w="28575">
            <a:solidFill>
              <a:schemeClr val="tx1"/>
            </a:solidFill>
            <a:round/>
            <a:headEnd/>
            <a:tailEnd/>
          </a:ln>
        </p:spPr>
        <p:txBody>
          <a:bodyPr lIns="92075" tIns="46038" rIns="92075" bIns="46038" anchor="ctr" anchorCtr="1"/>
          <a:lstStyle/>
          <a:p>
            <a:endParaRPr lang="en-US"/>
          </a:p>
        </p:txBody>
      </p:sp>
      <p:sp>
        <p:nvSpPr>
          <p:cNvPr id="28690" name="Oval 18"/>
          <p:cNvSpPr>
            <a:spLocks noChangeArrowheads="1"/>
          </p:cNvSpPr>
          <p:nvPr/>
        </p:nvSpPr>
        <p:spPr bwMode="auto">
          <a:xfrm>
            <a:off x="4668838" y="1201738"/>
            <a:ext cx="2762250" cy="852487"/>
          </a:xfrm>
          <a:prstGeom prst="ellipse">
            <a:avLst/>
          </a:prstGeom>
          <a:gradFill rotWithShape="0">
            <a:gsLst>
              <a:gs pos="0">
                <a:srgbClr val="FFCC66"/>
              </a:gs>
              <a:gs pos="50000">
                <a:srgbClr val="FF9933"/>
              </a:gs>
              <a:gs pos="100000">
                <a:srgbClr val="FFCC66"/>
              </a:gs>
            </a:gsLst>
            <a:lin ang="2700000" scaled="1"/>
          </a:gradFill>
          <a:ln w="9525">
            <a:solidFill>
              <a:schemeClr val="tx1"/>
            </a:solidFill>
            <a:round/>
            <a:headEnd/>
            <a:tailEnd/>
          </a:ln>
        </p:spPr>
        <p:txBody>
          <a:bodyPr wrap="none" lIns="92075" tIns="46038" rIns="92075" bIns="46038" anchor="ctr"/>
          <a:lstStyle/>
          <a:p>
            <a:pPr eaLnBrk="0" hangingPunct="0"/>
            <a:r>
              <a:rPr lang="en-US" altLang="zh-TW">
                <a:solidFill>
                  <a:schemeClr val="bg1"/>
                </a:solidFill>
                <a:latin typeface="Arial Unicode MS" pitchFamily="34" charset="-128"/>
              </a:rPr>
              <a:t>Loans and receivables</a:t>
            </a:r>
          </a:p>
        </p:txBody>
      </p:sp>
      <p:sp>
        <p:nvSpPr>
          <p:cNvPr id="28691" name="Line 19"/>
          <p:cNvSpPr>
            <a:spLocks noChangeShapeType="1"/>
          </p:cNvSpPr>
          <p:nvPr/>
        </p:nvSpPr>
        <p:spPr bwMode="auto">
          <a:xfrm>
            <a:off x="2212975" y="3830638"/>
            <a:ext cx="9525" cy="1390650"/>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692" name="Line 20"/>
          <p:cNvSpPr>
            <a:spLocks noChangeShapeType="1"/>
          </p:cNvSpPr>
          <p:nvPr/>
        </p:nvSpPr>
        <p:spPr bwMode="auto">
          <a:xfrm flipV="1">
            <a:off x="1449388" y="5792788"/>
            <a:ext cx="157162" cy="3175"/>
          </a:xfrm>
          <a:prstGeom prst="line">
            <a:avLst/>
          </a:prstGeom>
          <a:noFill/>
          <a:ln w="12700">
            <a:solidFill>
              <a:schemeClr val="tx1"/>
            </a:solidFill>
            <a:prstDash val="dash"/>
            <a:round/>
            <a:headEnd/>
            <a:tailEnd/>
          </a:ln>
        </p:spPr>
        <p:txBody>
          <a:bodyPr lIns="92075" tIns="46038" rIns="92075" bIns="46038" anchor="ctr" anchorCtr="1"/>
          <a:lstStyle/>
          <a:p>
            <a:endParaRPr lang="en-US"/>
          </a:p>
        </p:txBody>
      </p:sp>
      <p:sp>
        <p:nvSpPr>
          <p:cNvPr id="28693" name="Text Box 21"/>
          <p:cNvSpPr txBox="1">
            <a:spLocks noChangeArrowheads="1"/>
          </p:cNvSpPr>
          <p:nvPr/>
        </p:nvSpPr>
        <p:spPr bwMode="auto">
          <a:xfrm>
            <a:off x="7783513" y="2852738"/>
            <a:ext cx="265112"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Y</a:t>
            </a:r>
          </a:p>
        </p:txBody>
      </p:sp>
      <p:sp>
        <p:nvSpPr>
          <p:cNvPr id="28694" name="Text Box 22"/>
          <p:cNvSpPr txBox="1">
            <a:spLocks noChangeArrowheads="1"/>
          </p:cNvSpPr>
          <p:nvPr/>
        </p:nvSpPr>
        <p:spPr bwMode="auto">
          <a:xfrm>
            <a:off x="6561138" y="2859088"/>
            <a:ext cx="265112"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Y</a:t>
            </a:r>
          </a:p>
        </p:txBody>
      </p:sp>
      <p:sp>
        <p:nvSpPr>
          <p:cNvPr id="28695" name="Text Box 23"/>
          <p:cNvSpPr txBox="1">
            <a:spLocks noChangeArrowheads="1"/>
          </p:cNvSpPr>
          <p:nvPr/>
        </p:nvSpPr>
        <p:spPr bwMode="auto">
          <a:xfrm>
            <a:off x="5337175" y="2881313"/>
            <a:ext cx="265113"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Y</a:t>
            </a:r>
          </a:p>
        </p:txBody>
      </p:sp>
      <p:sp>
        <p:nvSpPr>
          <p:cNvPr id="28696" name="Text Box 24"/>
          <p:cNvSpPr txBox="1">
            <a:spLocks noChangeArrowheads="1"/>
          </p:cNvSpPr>
          <p:nvPr/>
        </p:nvSpPr>
        <p:spPr bwMode="auto">
          <a:xfrm>
            <a:off x="3505200" y="4471988"/>
            <a:ext cx="265113"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Y</a:t>
            </a:r>
          </a:p>
        </p:txBody>
      </p:sp>
      <p:sp>
        <p:nvSpPr>
          <p:cNvPr id="28697" name="Text Box 25"/>
          <p:cNvSpPr txBox="1">
            <a:spLocks noChangeArrowheads="1"/>
          </p:cNvSpPr>
          <p:nvPr/>
        </p:nvSpPr>
        <p:spPr bwMode="auto">
          <a:xfrm>
            <a:off x="8529638" y="4535488"/>
            <a:ext cx="265112"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Y</a:t>
            </a:r>
          </a:p>
        </p:txBody>
      </p:sp>
      <p:sp>
        <p:nvSpPr>
          <p:cNvPr id="28698" name="Text Box 26"/>
          <p:cNvSpPr txBox="1">
            <a:spLocks noChangeArrowheads="1"/>
          </p:cNvSpPr>
          <p:nvPr/>
        </p:nvSpPr>
        <p:spPr bwMode="auto">
          <a:xfrm>
            <a:off x="2292350" y="4457700"/>
            <a:ext cx="265113"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Y</a:t>
            </a:r>
          </a:p>
        </p:txBody>
      </p:sp>
      <p:sp>
        <p:nvSpPr>
          <p:cNvPr id="28699" name="Text Box 27"/>
          <p:cNvSpPr txBox="1">
            <a:spLocks noChangeArrowheads="1"/>
          </p:cNvSpPr>
          <p:nvPr/>
        </p:nvSpPr>
        <p:spPr bwMode="auto">
          <a:xfrm>
            <a:off x="703263" y="4443413"/>
            <a:ext cx="265112"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Y</a:t>
            </a:r>
          </a:p>
        </p:txBody>
      </p:sp>
      <p:sp>
        <p:nvSpPr>
          <p:cNvPr id="28700" name="Text Box 28"/>
          <p:cNvSpPr txBox="1">
            <a:spLocks noChangeArrowheads="1"/>
          </p:cNvSpPr>
          <p:nvPr/>
        </p:nvSpPr>
        <p:spPr bwMode="auto">
          <a:xfrm>
            <a:off x="4740275" y="4486275"/>
            <a:ext cx="300038"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N</a:t>
            </a:r>
          </a:p>
        </p:txBody>
      </p:sp>
      <p:sp>
        <p:nvSpPr>
          <p:cNvPr id="28701" name="Text Box 29"/>
          <p:cNvSpPr txBox="1">
            <a:spLocks noChangeArrowheads="1"/>
          </p:cNvSpPr>
          <p:nvPr/>
        </p:nvSpPr>
        <p:spPr bwMode="auto">
          <a:xfrm>
            <a:off x="3889375" y="2813050"/>
            <a:ext cx="300038"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N</a:t>
            </a:r>
          </a:p>
        </p:txBody>
      </p:sp>
      <p:sp>
        <p:nvSpPr>
          <p:cNvPr id="28702" name="Text Box 30"/>
          <p:cNvSpPr txBox="1">
            <a:spLocks noChangeArrowheads="1"/>
          </p:cNvSpPr>
          <p:nvPr/>
        </p:nvSpPr>
        <p:spPr bwMode="auto">
          <a:xfrm>
            <a:off x="2535238" y="2789238"/>
            <a:ext cx="300037"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N</a:t>
            </a:r>
          </a:p>
        </p:txBody>
      </p:sp>
      <p:sp>
        <p:nvSpPr>
          <p:cNvPr id="28703" name="Text Box 31"/>
          <p:cNvSpPr txBox="1">
            <a:spLocks noChangeArrowheads="1"/>
          </p:cNvSpPr>
          <p:nvPr/>
        </p:nvSpPr>
        <p:spPr bwMode="auto">
          <a:xfrm>
            <a:off x="1131888" y="2830513"/>
            <a:ext cx="300037"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N</a:t>
            </a:r>
          </a:p>
        </p:txBody>
      </p:sp>
      <p:sp>
        <p:nvSpPr>
          <p:cNvPr id="28704" name="Text Box 32"/>
          <p:cNvSpPr txBox="1">
            <a:spLocks noChangeArrowheads="1"/>
          </p:cNvSpPr>
          <p:nvPr/>
        </p:nvSpPr>
        <p:spPr bwMode="auto">
          <a:xfrm>
            <a:off x="6069013" y="2155825"/>
            <a:ext cx="301625" cy="317500"/>
          </a:xfrm>
          <a:prstGeom prst="rect">
            <a:avLst/>
          </a:prstGeom>
          <a:noFill/>
          <a:ln w="9525">
            <a:noFill/>
            <a:miter lim="800000"/>
            <a:headEnd/>
            <a:tailEnd/>
          </a:ln>
        </p:spPr>
        <p:txBody>
          <a:bodyPr lIns="36000" tIns="36000" rIns="36000" bIns="36000" anchorCtr="1">
            <a:spAutoFit/>
          </a:bodyPr>
          <a:lstStyle/>
          <a:p>
            <a:pPr eaLnBrk="0" hangingPunct="0"/>
            <a:r>
              <a:rPr lang="en-US" altLang="zh-TW" sz="1600">
                <a:latin typeface="Arial Unicode MS" pitchFamily="34" charset="-128"/>
              </a:rPr>
              <a:t>N</a:t>
            </a:r>
          </a:p>
        </p:txBody>
      </p:sp>
      <p:sp>
        <p:nvSpPr>
          <p:cNvPr id="28705" name="Text Box 33"/>
          <p:cNvSpPr txBox="1">
            <a:spLocks noChangeArrowheads="1"/>
          </p:cNvSpPr>
          <p:nvPr/>
        </p:nvSpPr>
        <p:spPr bwMode="auto">
          <a:xfrm>
            <a:off x="7940675" y="4529138"/>
            <a:ext cx="300038"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N</a:t>
            </a:r>
          </a:p>
        </p:txBody>
      </p:sp>
      <p:sp>
        <p:nvSpPr>
          <p:cNvPr id="28706" name="Text Box 34"/>
          <p:cNvSpPr txBox="1">
            <a:spLocks noChangeArrowheads="1"/>
          </p:cNvSpPr>
          <p:nvPr/>
        </p:nvSpPr>
        <p:spPr bwMode="auto">
          <a:xfrm>
            <a:off x="6792913" y="4535488"/>
            <a:ext cx="301625" cy="336550"/>
          </a:xfrm>
          <a:prstGeom prst="rect">
            <a:avLst/>
          </a:prstGeom>
          <a:noFill/>
          <a:ln w="9525">
            <a:noFill/>
            <a:miter lim="800000"/>
            <a:headEnd/>
            <a:tailEnd/>
          </a:ln>
        </p:spPr>
        <p:txBody>
          <a:bodyPr lIns="92075" tIns="46038" rIns="92075" bIns="46038" anchorCtr="1">
            <a:spAutoFit/>
          </a:bodyPr>
          <a:lstStyle/>
          <a:p>
            <a:pPr eaLnBrk="0" hangingPunct="0"/>
            <a:r>
              <a:rPr lang="en-US" altLang="zh-TW" sz="1600">
                <a:latin typeface="Arial Unicode MS" pitchFamily="34" charset="-128"/>
              </a:rPr>
              <a:t>N</a:t>
            </a:r>
          </a:p>
        </p:txBody>
      </p:sp>
      <p:sp>
        <p:nvSpPr>
          <p:cNvPr id="28707" name="Line 35"/>
          <p:cNvSpPr>
            <a:spLocks noChangeShapeType="1"/>
          </p:cNvSpPr>
          <p:nvPr/>
        </p:nvSpPr>
        <p:spPr bwMode="auto">
          <a:xfrm flipH="1">
            <a:off x="4730750" y="3827463"/>
            <a:ext cx="0" cy="1562100"/>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708" name="Line 36"/>
          <p:cNvSpPr>
            <a:spLocks noChangeShapeType="1"/>
          </p:cNvSpPr>
          <p:nvPr/>
        </p:nvSpPr>
        <p:spPr bwMode="auto">
          <a:xfrm flipH="1">
            <a:off x="7210425" y="3898900"/>
            <a:ext cx="1588" cy="1655763"/>
          </a:xfrm>
          <a:prstGeom prst="line">
            <a:avLst/>
          </a:prstGeom>
          <a:noFill/>
          <a:ln w="28575">
            <a:solidFill>
              <a:schemeClr val="tx1"/>
            </a:solidFill>
            <a:round/>
            <a:headEnd/>
            <a:tailEnd/>
          </a:ln>
        </p:spPr>
        <p:txBody>
          <a:bodyPr lIns="92075" tIns="46038" rIns="92075" bIns="46038" anchor="ctr" anchorCtr="1"/>
          <a:lstStyle/>
          <a:p>
            <a:endParaRPr lang="en-US"/>
          </a:p>
        </p:txBody>
      </p:sp>
      <p:sp>
        <p:nvSpPr>
          <p:cNvPr id="28709" name="Line 37"/>
          <p:cNvSpPr>
            <a:spLocks noChangeShapeType="1"/>
          </p:cNvSpPr>
          <p:nvPr/>
        </p:nvSpPr>
        <p:spPr bwMode="auto">
          <a:xfrm flipV="1">
            <a:off x="5983288" y="2144713"/>
            <a:ext cx="1587" cy="260350"/>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0" name="Line 38"/>
          <p:cNvSpPr>
            <a:spLocks noChangeShapeType="1"/>
          </p:cNvSpPr>
          <p:nvPr/>
        </p:nvSpPr>
        <p:spPr bwMode="auto">
          <a:xfrm flipH="1">
            <a:off x="633413" y="3827463"/>
            <a:ext cx="0" cy="1655762"/>
          </a:xfrm>
          <a:prstGeom prst="line">
            <a:avLst/>
          </a:prstGeom>
          <a:noFill/>
          <a:ln w="28575">
            <a:solidFill>
              <a:schemeClr val="tx1"/>
            </a:solidFill>
            <a:round/>
            <a:headEnd/>
            <a:tailEnd type="triangle" w="med" len="med"/>
          </a:ln>
        </p:spPr>
        <p:txBody>
          <a:bodyPr lIns="92075" tIns="46038" rIns="92075" bIns="46038" anchor="ctr" anchorCtr="1"/>
          <a:lstStyle/>
          <a:p>
            <a:endParaRPr lang="en-US"/>
          </a:p>
        </p:txBody>
      </p:sp>
      <p:sp>
        <p:nvSpPr>
          <p:cNvPr id="28711" name="Line 39"/>
          <p:cNvSpPr>
            <a:spLocks noChangeShapeType="1"/>
          </p:cNvSpPr>
          <p:nvPr/>
        </p:nvSpPr>
        <p:spPr bwMode="auto">
          <a:xfrm flipV="1">
            <a:off x="1127125" y="3213100"/>
            <a:ext cx="295275" cy="1588"/>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2" name="Line 40"/>
          <p:cNvSpPr>
            <a:spLocks noChangeShapeType="1"/>
          </p:cNvSpPr>
          <p:nvPr/>
        </p:nvSpPr>
        <p:spPr bwMode="auto">
          <a:xfrm flipV="1">
            <a:off x="2511425" y="3228975"/>
            <a:ext cx="296863" cy="1588"/>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3" name="Line 41"/>
          <p:cNvSpPr>
            <a:spLocks noChangeShapeType="1"/>
          </p:cNvSpPr>
          <p:nvPr/>
        </p:nvSpPr>
        <p:spPr bwMode="auto">
          <a:xfrm flipV="1">
            <a:off x="3867150" y="3246438"/>
            <a:ext cx="295275" cy="1587"/>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4" name="Line 42"/>
          <p:cNvSpPr>
            <a:spLocks noChangeShapeType="1"/>
          </p:cNvSpPr>
          <p:nvPr/>
        </p:nvSpPr>
        <p:spPr bwMode="auto">
          <a:xfrm flipV="1">
            <a:off x="5334000" y="3240088"/>
            <a:ext cx="295275" cy="1587"/>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5" name="Line 43"/>
          <p:cNvSpPr>
            <a:spLocks noChangeShapeType="1"/>
          </p:cNvSpPr>
          <p:nvPr/>
        </p:nvSpPr>
        <p:spPr bwMode="auto">
          <a:xfrm flipV="1">
            <a:off x="6550025" y="3230563"/>
            <a:ext cx="296863" cy="1587"/>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
        <p:nvSpPr>
          <p:cNvPr id="28716" name="Line 44"/>
          <p:cNvSpPr>
            <a:spLocks noChangeShapeType="1"/>
          </p:cNvSpPr>
          <p:nvPr/>
        </p:nvSpPr>
        <p:spPr bwMode="auto">
          <a:xfrm flipV="1">
            <a:off x="7788275" y="3216275"/>
            <a:ext cx="296863" cy="1588"/>
          </a:xfrm>
          <a:prstGeom prst="line">
            <a:avLst/>
          </a:prstGeom>
          <a:noFill/>
          <a:ln w="28575">
            <a:solidFill>
              <a:schemeClr val="tx1"/>
            </a:solidFill>
            <a:round/>
            <a:headEnd/>
            <a:tailEnd type="triangle" w="med" len="med"/>
          </a:ln>
        </p:spPr>
        <p:txBody>
          <a:bodyPr lIns="36000" tIns="36000" rIns="36000" bIns="36000" anchor="ctr" anchorCtr="1"/>
          <a:lstStyle/>
          <a:p>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0594" name="Rectangle 2"/>
          <p:cNvSpPr>
            <a:spLocks noGrp="1" noChangeArrowheads="1"/>
          </p:cNvSpPr>
          <p:nvPr>
            <p:ph type="title"/>
          </p:nvPr>
        </p:nvSpPr>
        <p:spPr>
          <a:xfrm>
            <a:off x="383931" y="217488"/>
            <a:ext cx="8443546" cy="838200"/>
          </a:xfrm>
        </p:spPr>
        <p:txBody>
          <a:bodyPr lIns="0" tIns="0" rIns="0" bIns="0"/>
          <a:lstStyle/>
          <a:p>
            <a:pPr marL="484632" indent="0" eaLnBrk="1" fontAlgn="auto" hangingPunct="1">
              <a:spcAft>
                <a:spcPts val="0"/>
              </a:spcAft>
              <a:defRPr/>
            </a:pPr>
            <a:r>
              <a:rPr lang="en-US">
                <a:solidFill>
                  <a:schemeClr val="accent1">
                    <a:tint val="83000"/>
                    <a:satMod val="150000"/>
                  </a:schemeClr>
                </a:solidFill>
              </a:rPr>
              <a:t>Classification of Financial Assets</a:t>
            </a:r>
          </a:p>
        </p:txBody>
      </p:sp>
      <p:sp>
        <p:nvSpPr>
          <p:cNvPr id="29699" name="Rectangle 3"/>
          <p:cNvSpPr>
            <a:spLocks noGrp="1" noChangeArrowheads="1"/>
          </p:cNvSpPr>
          <p:nvPr>
            <p:ph idx="1"/>
          </p:nvPr>
        </p:nvSpPr>
        <p:spPr>
          <a:xfrm>
            <a:off x="504825" y="1166813"/>
            <a:ext cx="8264525" cy="5229225"/>
          </a:xfrm>
        </p:spPr>
        <p:txBody>
          <a:bodyPr/>
          <a:lstStyle/>
          <a:p>
            <a:pPr eaLnBrk="1" hangingPunct="1"/>
            <a:r>
              <a:rPr lang="en-US" sz="2200" smtClean="0"/>
              <a:t>Step 1: Held for trading if:</a:t>
            </a:r>
          </a:p>
          <a:p>
            <a:pPr lvl="1" eaLnBrk="1" hangingPunct="1"/>
            <a:r>
              <a:rPr lang="en-US" sz="2200" smtClean="0"/>
              <a:t>Acquired for short-term profit taking</a:t>
            </a:r>
          </a:p>
          <a:p>
            <a:pPr lvl="1" eaLnBrk="1" hangingPunct="1"/>
            <a:r>
              <a:rPr lang="en-US" sz="2200" smtClean="0"/>
              <a:t>Derivatives which are not designated as effective hedging instrument</a:t>
            </a:r>
          </a:p>
          <a:p>
            <a:pPr eaLnBrk="1" hangingPunct="1"/>
            <a:r>
              <a:rPr lang="en-US" sz="2200" smtClean="0"/>
              <a:t>Step 2: Fair value option</a:t>
            </a:r>
          </a:p>
          <a:p>
            <a:pPr lvl="1" eaLnBrk="1" hangingPunct="1"/>
            <a:r>
              <a:rPr lang="en-US" sz="2200" smtClean="0"/>
              <a:t>Can freely designate as either “Fair value thru P/L” or “AFS”</a:t>
            </a:r>
          </a:p>
          <a:p>
            <a:pPr eaLnBrk="1" hangingPunct="1"/>
            <a:r>
              <a:rPr lang="en-US" sz="2200" smtClean="0"/>
              <a:t>Step 3: “Loans and receivables” or “HTM”</a:t>
            </a:r>
          </a:p>
          <a:p>
            <a:pPr lvl="1" eaLnBrk="1" hangingPunct="1"/>
            <a:r>
              <a:rPr lang="en-US" sz="2200" smtClean="0"/>
              <a:t>If not under 1 and 2 above, assess whether the financial asset meets the definition of “Loans and receivables” or “HTM”</a:t>
            </a:r>
          </a:p>
          <a:p>
            <a:pPr eaLnBrk="1" hangingPunct="1"/>
            <a:r>
              <a:rPr lang="en-US" sz="2200" smtClean="0"/>
              <a:t>Step 4: AFS - the “default” category</a:t>
            </a:r>
          </a:p>
          <a:p>
            <a:pPr lvl="1" eaLnBrk="1" hangingPunct="1"/>
            <a:r>
              <a:rPr lang="en-US" sz="2200" smtClean="0"/>
              <a:t>If not under 1, 2 and 3 above, classify as AFS</a:t>
            </a:r>
            <a:endParaRPr lang="en-US" sz="2200" smtClean="0">
              <a:solidFill>
                <a:srgbClr val="FFFF66"/>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42" name="Rectangle 2"/>
          <p:cNvSpPr>
            <a:spLocks noGrp="1" noChangeArrowheads="1"/>
          </p:cNvSpPr>
          <p:nvPr>
            <p:ph type="title"/>
          </p:nvPr>
        </p:nvSpPr>
        <p:spPr>
          <a:xfrm>
            <a:off x="419101" y="290513"/>
            <a:ext cx="8443546" cy="717550"/>
          </a:xfrm>
        </p:spPr>
        <p:txBody>
          <a:bodyPr lIns="0" tIns="0" rIns="0" bIns="0">
            <a:normAutofit fontScale="90000"/>
          </a:bodyPr>
          <a:lstStyle/>
          <a:p>
            <a:pPr marL="484632" indent="0" eaLnBrk="1" fontAlgn="auto" hangingPunct="1">
              <a:spcAft>
                <a:spcPts val="0"/>
              </a:spcAft>
              <a:defRPr/>
            </a:pPr>
            <a:r>
              <a:rPr lang="en-US" sz="2800">
                <a:solidFill>
                  <a:schemeClr val="accent1">
                    <a:tint val="83000"/>
                    <a:satMod val="150000"/>
                  </a:schemeClr>
                </a:solidFill>
              </a:rPr>
              <a:t>Amendments to IAS 39 – </a:t>
            </a:r>
            <a:br>
              <a:rPr lang="en-US" sz="2800">
                <a:solidFill>
                  <a:schemeClr val="accent1">
                    <a:tint val="83000"/>
                    <a:satMod val="150000"/>
                  </a:schemeClr>
                </a:solidFill>
              </a:rPr>
            </a:br>
            <a:r>
              <a:rPr lang="en-US" sz="2800">
                <a:solidFill>
                  <a:schemeClr val="accent1">
                    <a:tint val="83000"/>
                    <a:satMod val="150000"/>
                  </a:schemeClr>
                </a:solidFill>
              </a:rPr>
              <a:t>The Fair Value Option</a:t>
            </a:r>
          </a:p>
        </p:txBody>
      </p:sp>
      <p:sp>
        <p:nvSpPr>
          <p:cNvPr id="30723" name="Rectangle 3"/>
          <p:cNvSpPr>
            <a:spLocks noGrp="1" noChangeArrowheads="1"/>
          </p:cNvSpPr>
          <p:nvPr>
            <p:ph idx="1"/>
          </p:nvPr>
        </p:nvSpPr>
        <p:spPr>
          <a:xfrm>
            <a:off x="444500" y="1400175"/>
            <a:ext cx="7924800" cy="5026025"/>
          </a:xfrm>
        </p:spPr>
        <p:txBody>
          <a:bodyPr/>
          <a:lstStyle/>
          <a:p>
            <a:pPr eaLnBrk="1" hangingPunct="1"/>
            <a:r>
              <a:rPr lang="en-US" sz="2200" smtClean="0"/>
              <a:t>Effective on 1 January 2006</a:t>
            </a:r>
          </a:p>
          <a:p>
            <a:pPr eaLnBrk="1" hangingPunct="1"/>
            <a:r>
              <a:rPr lang="en-US" sz="2200" smtClean="0"/>
              <a:t>Restricts “Fair value option” to only specified financial assets and financial liabilities:</a:t>
            </a:r>
          </a:p>
          <a:p>
            <a:pPr lvl="1" eaLnBrk="1" hangingPunct="1"/>
            <a:r>
              <a:rPr lang="en-US" sz="2200" smtClean="0"/>
              <a:t>The financial asset or financial liability eliminates or significantly reduces a measurement inconsistency (“accounting mismatch”)</a:t>
            </a:r>
          </a:p>
          <a:p>
            <a:pPr lvl="1" eaLnBrk="1" hangingPunct="1"/>
            <a:r>
              <a:rPr lang="en-US" sz="2200" smtClean="0"/>
              <a:t>A group of financial assets, financial liabilities or both is managed and its performance is evaluated on portfolio basis</a:t>
            </a:r>
          </a:p>
          <a:p>
            <a:pPr lvl="1" eaLnBrk="1" hangingPunct="1"/>
            <a:r>
              <a:rPr lang="en-US" sz="2200" smtClean="0"/>
              <a:t>A financial instruments which contains one or more embedded derivatives </a:t>
            </a:r>
          </a:p>
          <a:p>
            <a:pPr eaLnBrk="1" hangingPunct="1"/>
            <a:r>
              <a:rPr lang="en-US" sz="2200" smtClean="0"/>
              <a:t>Should re-designate previously designated at “FV thru P/L” only if it does not qualify for such designation</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4690" name="Rectangle 2"/>
          <p:cNvSpPr>
            <a:spLocks noGrp="1" noChangeArrowheads="1"/>
          </p:cNvSpPr>
          <p:nvPr>
            <p:ph type="title"/>
          </p:nvPr>
        </p:nvSpPr>
        <p:spPr>
          <a:xfrm>
            <a:off x="419101" y="635000"/>
            <a:ext cx="8443546" cy="838200"/>
          </a:xfrm>
        </p:spPr>
        <p:txBody>
          <a:bodyPr lIns="0" tIns="0" rIns="0" bIns="0"/>
          <a:lstStyle/>
          <a:p>
            <a:pPr marL="484632" indent="0" eaLnBrk="1" fontAlgn="auto" hangingPunct="1">
              <a:spcAft>
                <a:spcPts val="0"/>
              </a:spcAft>
              <a:defRPr/>
            </a:pPr>
            <a:r>
              <a:rPr lang="en-US">
                <a:solidFill>
                  <a:schemeClr val="accent1">
                    <a:tint val="83000"/>
                    <a:satMod val="150000"/>
                  </a:schemeClr>
                </a:solidFill>
              </a:rPr>
              <a:t>Financial Assets: Held for Trading</a:t>
            </a:r>
          </a:p>
        </p:txBody>
      </p:sp>
      <p:sp>
        <p:nvSpPr>
          <p:cNvPr id="31747" name="Rectangle 3"/>
          <p:cNvSpPr>
            <a:spLocks noGrp="1" noChangeArrowheads="1"/>
          </p:cNvSpPr>
          <p:nvPr>
            <p:ph idx="1"/>
          </p:nvPr>
        </p:nvSpPr>
        <p:spPr>
          <a:xfrm>
            <a:off x="444500" y="1778000"/>
            <a:ext cx="7924800" cy="4648200"/>
          </a:xfrm>
        </p:spPr>
        <p:txBody>
          <a:bodyPr/>
          <a:lstStyle/>
          <a:p>
            <a:pPr eaLnBrk="1" hangingPunct="1"/>
            <a:r>
              <a:rPr lang="en-US" sz="2400" smtClean="0"/>
              <a:t>Acquired or incurred principally for the purpose of selling or repurchasing it in the near term; </a:t>
            </a:r>
          </a:p>
          <a:p>
            <a:pPr eaLnBrk="1" hangingPunct="1"/>
            <a:endParaRPr lang="en-US" sz="2400" smtClean="0"/>
          </a:p>
          <a:p>
            <a:pPr eaLnBrk="1" hangingPunct="1"/>
            <a:r>
              <a:rPr lang="en-US" sz="2400" smtClean="0"/>
              <a:t>Part of a portfolio of identified financial instruments that are managed together and for which there is evidence of a recent actual pattern of short-term profit-taking; or</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6738" name="Rectangle 2"/>
          <p:cNvSpPr>
            <a:spLocks noGrp="1" noChangeArrowheads="1"/>
          </p:cNvSpPr>
          <p:nvPr>
            <p:ph type="title"/>
          </p:nvPr>
        </p:nvSpPr>
        <p:spPr>
          <a:xfrm>
            <a:off x="0" y="228600"/>
            <a:ext cx="9144000" cy="1066800"/>
          </a:xfrm>
        </p:spPr>
        <p:txBody>
          <a:bodyPr lIns="0" tIns="0" rIns="0" bIns="0">
            <a:normAutofit fontScale="90000"/>
          </a:bodyPr>
          <a:lstStyle/>
          <a:p>
            <a:pPr marL="484632" indent="0" eaLnBrk="1" fontAlgn="auto" hangingPunct="1">
              <a:spcAft>
                <a:spcPts val="0"/>
              </a:spcAft>
              <a:defRPr/>
            </a:pPr>
            <a:r>
              <a:rPr lang="en-US">
                <a:solidFill>
                  <a:schemeClr val="accent1">
                    <a:tint val="83000"/>
                    <a:satMod val="150000"/>
                  </a:schemeClr>
                </a:solidFill>
              </a:rPr>
              <a:t>Financial Assets: </a:t>
            </a:r>
            <a:br>
              <a:rPr lang="en-US">
                <a:solidFill>
                  <a:schemeClr val="accent1">
                    <a:tint val="83000"/>
                    <a:satMod val="150000"/>
                  </a:schemeClr>
                </a:solidFill>
              </a:rPr>
            </a:br>
            <a:r>
              <a:rPr lang="en-US">
                <a:solidFill>
                  <a:schemeClr val="accent1">
                    <a:tint val="83000"/>
                    <a:satMod val="150000"/>
                  </a:schemeClr>
                </a:solidFill>
              </a:rPr>
              <a:t>Held for Trading (Continued)</a:t>
            </a:r>
          </a:p>
        </p:txBody>
      </p:sp>
      <p:sp>
        <p:nvSpPr>
          <p:cNvPr id="32771" name="Rectangle 3"/>
          <p:cNvSpPr>
            <a:spLocks noGrp="1" noChangeArrowheads="1"/>
          </p:cNvSpPr>
          <p:nvPr>
            <p:ph idx="1"/>
          </p:nvPr>
        </p:nvSpPr>
        <p:spPr>
          <a:xfrm>
            <a:off x="317500" y="1790700"/>
            <a:ext cx="8488363" cy="4648200"/>
          </a:xfrm>
        </p:spPr>
        <p:txBody>
          <a:bodyPr/>
          <a:lstStyle/>
          <a:p>
            <a:pPr eaLnBrk="1" hangingPunct="1"/>
            <a:r>
              <a:rPr lang="en-US" sz="2400" smtClean="0"/>
              <a:t>Derivative financial assets and derivative financial liabilities are:</a:t>
            </a:r>
          </a:p>
          <a:p>
            <a:pPr lvl="1" eaLnBrk="1" hangingPunct="1"/>
            <a:r>
              <a:rPr lang="en-US" sz="2400" smtClean="0"/>
              <a:t>	always deemed held for trading</a:t>
            </a:r>
          </a:p>
          <a:p>
            <a:pPr eaLnBrk="1" hangingPunct="1">
              <a:buFont typeface="Wingdings" pitchFamily="2" charset="2"/>
              <a:buNone/>
            </a:pPr>
            <a:r>
              <a:rPr lang="en-US" sz="2400" smtClean="0"/>
              <a:t>			</a:t>
            </a:r>
            <a:r>
              <a:rPr lang="en-US" sz="2400" u="sng" smtClean="0">
                <a:solidFill>
                  <a:srgbClr val="FF6600"/>
                </a:solidFill>
              </a:rPr>
              <a:t>UNLESS</a:t>
            </a:r>
          </a:p>
          <a:p>
            <a:pPr lvl="1" eaLnBrk="1" hangingPunct="1"/>
            <a:r>
              <a:rPr lang="en-US" sz="2400" smtClean="0"/>
              <a:t>	they are designated and are effective hedging instruments</a:t>
            </a:r>
          </a:p>
          <a:p>
            <a:pPr eaLnBrk="1" hangingPunct="1">
              <a:buFont typeface="Wingdings" pitchFamily="2" charset="2"/>
              <a:buNone/>
            </a:pPr>
            <a:endParaRPr lang="en-US" sz="2400" smtClean="0">
              <a:solidFill>
                <a:srgbClr val="FFFFFF"/>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417513" y="4876800"/>
            <a:ext cx="7888287" cy="1606550"/>
          </a:xfrm>
          <a:prstGeom prst="rect">
            <a:avLst/>
          </a:prstGeom>
          <a:solidFill>
            <a:schemeClr val="tx2"/>
          </a:solidFill>
          <a:ln w="9525">
            <a:solidFill>
              <a:schemeClr val="tx2"/>
            </a:solidFill>
            <a:miter lim="800000"/>
            <a:headEnd/>
            <a:tailEnd/>
          </a:ln>
        </p:spPr>
        <p:txBody>
          <a:bodyPr wrap="none" anchor="ctr"/>
          <a:lstStyle/>
          <a:p>
            <a:pPr marL="190500" indent="-190500">
              <a:tabLst>
                <a:tab pos="5715000" algn="l"/>
              </a:tabLst>
            </a:pPr>
            <a:endParaRPr lang="en-US"/>
          </a:p>
        </p:txBody>
      </p:sp>
      <p:sp>
        <p:nvSpPr>
          <p:cNvPr id="7798786" name="Rectangle 2"/>
          <p:cNvSpPr>
            <a:spLocks noGrp="1" noChangeArrowheads="1"/>
          </p:cNvSpPr>
          <p:nvPr>
            <p:ph type="title"/>
          </p:nvPr>
        </p:nvSpPr>
        <p:spPr>
          <a:xfrm>
            <a:off x="351693" y="212725"/>
            <a:ext cx="8345366" cy="1387475"/>
          </a:xfrm>
        </p:spPr>
        <p:txBody>
          <a:bodyPr lIns="0" tIns="0" rIns="0" bIns="0">
            <a:normAutofit fontScale="90000"/>
          </a:bodyPr>
          <a:lstStyle/>
          <a:p>
            <a:pPr marL="484632" indent="0" eaLnBrk="1" fontAlgn="auto" hangingPunct="1">
              <a:spcAft>
                <a:spcPts val="0"/>
              </a:spcAft>
              <a:defRPr/>
            </a:pPr>
            <a:r>
              <a:rPr lang="en-US">
                <a:solidFill>
                  <a:schemeClr val="accent1">
                    <a:tint val="83000"/>
                    <a:satMod val="150000"/>
                  </a:schemeClr>
                </a:solidFill>
              </a:rPr>
              <a:t>Financial Assets: </a:t>
            </a:r>
            <a:br>
              <a:rPr lang="en-US">
                <a:solidFill>
                  <a:schemeClr val="accent1">
                    <a:tint val="83000"/>
                    <a:satMod val="150000"/>
                  </a:schemeClr>
                </a:solidFill>
              </a:rPr>
            </a:br>
            <a:r>
              <a:rPr lang="en-US">
                <a:solidFill>
                  <a:schemeClr val="accent1">
                    <a:tint val="83000"/>
                    <a:satMod val="150000"/>
                  </a:schemeClr>
                </a:solidFill>
              </a:rPr>
              <a:t>Designated Upon Initial Recognition</a:t>
            </a:r>
          </a:p>
        </p:txBody>
      </p:sp>
      <p:sp>
        <p:nvSpPr>
          <p:cNvPr id="7798787" name="Rectangle 3"/>
          <p:cNvSpPr>
            <a:spLocks noGrp="1" noChangeArrowheads="1"/>
          </p:cNvSpPr>
          <p:nvPr>
            <p:ph idx="1"/>
          </p:nvPr>
        </p:nvSpPr>
        <p:spPr>
          <a:xfrm>
            <a:off x="457200" y="1676400"/>
            <a:ext cx="7924800" cy="4703763"/>
          </a:xfrm>
        </p:spPr>
        <p:txBody>
          <a:bodyPr>
            <a:normAutofit lnSpcReduction="10000"/>
          </a:bodyPr>
          <a:lstStyle/>
          <a:p>
            <a:pPr marL="448056" indent="-384048" eaLnBrk="1" fontAlgn="auto" hangingPunct="1">
              <a:spcAft>
                <a:spcPts val="0"/>
              </a:spcAft>
              <a:buFont typeface="Wingdings 2"/>
              <a:buChar char=""/>
              <a:defRPr/>
            </a:pPr>
            <a:r>
              <a:rPr lang="en-US" sz="2400" dirty="0"/>
              <a:t>Any financial asset or financial liability within the scope of this Standard may be designated when initially </a:t>
            </a:r>
            <a:r>
              <a:rPr lang="en-US" sz="2400" dirty="0" err="1"/>
              <a:t>recognised</a:t>
            </a:r>
            <a:r>
              <a:rPr lang="en-US" sz="2400" dirty="0"/>
              <a:t> as a financial asset or financial liability at fair value thru P&amp;L;</a:t>
            </a:r>
          </a:p>
          <a:p>
            <a:pPr marL="448056" indent="-384048" eaLnBrk="1" fontAlgn="auto" hangingPunct="1">
              <a:spcAft>
                <a:spcPts val="0"/>
              </a:spcAft>
              <a:buFont typeface="Wingdings" pitchFamily="2" charset="2"/>
              <a:buNone/>
              <a:defRPr/>
            </a:pPr>
            <a:r>
              <a:rPr lang="en-US" sz="2400" dirty="0"/>
              <a:t>      </a:t>
            </a:r>
            <a:r>
              <a:rPr lang="en-US" sz="2400" u="sng" dirty="0">
                <a:solidFill>
                  <a:srgbClr val="FF6600"/>
                </a:solidFill>
              </a:rPr>
              <a:t>except for</a:t>
            </a:r>
            <a:r>
              <a:rPr lang="en-US" sz="2400" dirty="0"/>
              <a:t>:</a:t>
            </a:r>
          </a:p>
          <a:p>
            <a:pPr marL="448056" indent="-384048" eaLnBrk="1" fontAlgn="auto" hangingPunct="1">
              <a:spcAft>
                <a:spcPts val="0"/>
              </a:spcAft>
              <a:buFont typeface="Wingdings 2"/>
              <a:buChar char=""/>
              <a:defRPr/>
            </a:pPr>
            <a:r>
              <a:rPr lang="en-US" sz="2400" dirty="0"/>
              <a:t>Investments in equity instruments that do not have a quoted market price in an active market and whose fair value cannot be reliably measured</a:t>
            </a:r>
          </a:p>
          <a:p>
            <a:pPr marL="448056" indent="-384048" eaLnBrk="1" fontAlgn="auto" hangingPunct="1">
              <a:spcAft>
                <a:spcPts val="0"/>
              </a:spcAft>
              <a:buFont typeface="Wingdings" pitchFamily="2" charset="2"/>
              <a:buNone/>
              <a:defRPr/>
            </a:pPr>
            <a:endParaRPr lang="en-US" sz="2400" dirty="0"/>
          </a:p>
          <a:p>
            <a:pPr marL="448056" indent="-384048" eaLnBrk="1" fontAlgn="auto" hangingPunct="1">
              <a:spcAft>
                <a:spcPts val="0"/>
              </a:spcAft>
              <a:buFont typeface="Wingdings" pitchFamily="2" charset="2"/>
              <a:buNone/>
              <a:defRPr/>
            </a:pPr>
            <a:r>
              <a:rPr lang="en-US" sz="2400" dirty="0">
                <a:solidFill>
                  <a:schemeClr val="bg1"/>
                </a:solidFill>
              </a:rPr>
              <a:t>Note: Amendments – The Fair Value Option proposes </a:t>
            </a:r>
            <a:br>
              <a:rPr lang="en-US" sz="2400" dirty="0">
                <a:solidFill>
                  <a:schemeClr val="bg1"/>
                </a:solidFill>
              </a:rPr>
            </a:br>
            <a:r>
              <a:rPr lang="en-US" sz="2400" dirty="0">
                <a:solidFill>
                  <a:schemeClr val="bg1"/>
                </a:solidFill>
              </a:rPr>
              <a:t>       to  restrict types of financial assets and financial </a:t>
            </a:r>
            <a:br>
              <a:rPr lang="en-US" sz="2400" dirty="0">
                <a:solidFill>
                  <a:schemeClr val="bg1"/>
                </a:solidFill>
              </a:rPr>
            </a:br>
            <a:r>
              <a:rPr lang="en-US" sz="2400" dirty="0">
                <a:solidFill>
                  <a:schemeClr val="bg1"/>
                </a:solidFill>
              </a:rPr>
              <a:t>       liabilities to which this option may be applied</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0834" name="Rectangle 2"/>
          <p:cNvSpPr>
            <a:spLocks noGrp="1" noChangeArrowheads="1"/>
          </p:cNvSpPr>
          <p:nvPr>
            <p:ph type="title"/>
          </p:nvPr>
        </p:nvSpPr>
        <p:spPr>
          <a:xfrm>
            <a:off x="225669" y="244475"/>
            <a:ext cx="8623789" cy="889000"/>
          </a:xfrm>
        </p:spPr>
        <p:txBody>
          <a:bodyPr lIns="0" tIns="0" rIns="0" bIns="0">
            <a:normAutofit fontScale="90000"/>
          </a:bodyPr>
          <a:lstStyle/>
          <a:p>
            <a:pPr marL="484632" indent="0" eaLnBrk="1" fontAlgn="auto" hangingPunct="1">
              <a:spcAft>
                <a:spcPts val="0"/>
              </a:spcAft>
              <a:defRPr/>
            </a:pPr>
            <a:r>
              <a:rPr lang="en-US">
                <a:solidFill>
                  <a:schemeClr val="accent1">
                    <a:tint val="83000"/>
                    <a:satMod val="150000"/>
                  </a:schemeClr>
                </a:solidFill>
              </a:rPr>
              <a:t>Financial Assets : Loans and Receivables </a:t>
            </a:r>
          </a:p>
        </p:txBody>
      </p:sp>
      <p:sp>
        <p:nvSpPr>
          <p:cNvPr id="34819" name="Rectangle 3"/>
          <p:cNvSpPr>
            <a:spLocks noGrp="1" noChangeArrowheads="1"/>
          </p:cNvSpPr>
          <p:nvPr>
            <p:ph idx="1"/>
          </p:nvPr>
        </p:nvSpPr>
        <p:spPr>
          <a:xfrm>
            <a:off x="422275" y="1290638"/>
            <a:ext cx="8305800" cy="5338762"/>
          </a:xfrm>
        </p:spPr>
        <p:txBody>
          <a:bodyPr/>
          <a:lstStyle/>
          <a:p>
            <a:pPr marL="0" indent="0" eaLnBrk="1" hangingPunct="1">
              <a:buFont typeface="Wingdings" pitchFamily="2" charset="2"/>
              <a:buNone/>
            </a:pPr>
            <a:r>
              <a:rPr lang="en-US" sz="2400" smtClean="0"/>
              <a:t>Financial assets with fixed or determinable payments that are </a:t>
            </a:r>
            <a:r>
              <a:rPr lang="en-US" sz="2400" smtClean="0">
                <a:solidFill>
                  <a:srgbClr val="FFFF00"/>
                </a:solidFill>
              </a:rPr>
              <a:t>not quoted in an active market</a:t>
            </a:r>
            <a:r>
              <a:rPr lang="en-US" sz="2400" smtClean="0"/>
              <a:t>, </a:t>
            </a:r>
            <a:r>
              <a:rPr lang="en-US" sz="2400" u="sng" smtClean="0">
                <a:solidFill>
                  <a:srgbClr val="00FFFF"/>
                </a:solidFill>
              </a:rPr>
              <a:t>other than</a:t>
            </a:r>
            <a:r>
              <a:rPr lang="en-US" sz="2400" smtClean="0"/>
              <a:t>:</a:t>
            </a:r>
          </a:p>
          <a:p>
            <a:pPr marL="579438" lvl="1" indent="-381000" eaLnBrk="1" hangingPunct="1"/>
            <a:r>
              <a:rPr lang="en-US" sz="2400" smtClean="0"/>
              <a:t>those that are intended for sale immediately or in the near term, which should be classified as held for trading; and</a:t>
            </a:r>
          </a:p>
          <a:p>
            <a:pPr marL="579438" lvl="1" indent="-381000" eaLnBrk="1" hangingPunct="1"/>
            <a:r>
              <a:rPr lang="en-US" sz="2400" smtClean="0"/>
              <a:t>those that are designated upon initial recognition as fair value thru P&amp;L; or</a:t>
            </a:r>
          </a:p>
          <a:p>
            <a:pPr marL="579438" lvl="1" indent="-381000" eaLnBrk="1" hangingPunct="1"/>
            <a:r>
              <a:rPr lang="en-US" sz="2400" smtClean="0"/>
              <a:t>those that are designated upon initial recognition as available for sale; or</a:t>
            </a:r>
          </a:p>
          <a:p>
            <a:pPr marL="579438" lvl="1" indent="-381000" eaLnBrk="1" hangingPunct="1"/>
            <a:r>
              <a:rPr lang="en-US" sz="2400" smtClean="0"/>
              <a:t>those for which the holder may not recover substantially all of its initial investment, other than because of credit deterioration, which shall be classified as available for sale</a:t>
            </a:r>
            <a:endParaRPr lang="en-US" sz="1600" smtClean="0"/>
          </a:p>
        </p:txBody>
      </p:sp>
      <p:sp>
        <p:nvSpPr>
          <p:cNvPr id="34820" name="Rectangle 4"/>
          <p:cNvSpPr>
            <a:spLocks noChangeArrowheads="1"/>
          </p:cNvSpPr>
          <p:nvPr/>
        </p:nvSpPr>
        <p:spPr bwMode="auto">
          <a:xfrm>
            <a:off x="9566275" y="5562600"/>
            <a:ext cx="68263" cy="760413"/>
          </a:xfrm>
          <a:prstGeom prst="rect">
            <a:avLst/>
          </a:prstGeom>
          <a:noFill/>
          <a:ln w="28575">
            <a:solidFill>
              <a:srgbClr val="969696"/>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882" name="Rectangle 2"/>
          <p:cNvSpPr>
            <a:spLocks noGrp="1" noChangeArrowheads="1"/>
          </p:cNvSpPr>
          <p:nvPr>
            <p:ph type="title"/>
          </p:nvPr>
        </p:nvSpPr>
        <p:spPr>
          <a:xfrm>
            <a:off x="448408" y="381000"/>
            <a:ext cx="8343900" cy="787400"/>
          </a:xfrm>
        </p:spPr>
        <p:txBody>
          <a:bodyPr lIns="0" tIns="0" rIns="0" bIns="0">
            <a:normAutofit fontScale="90000"/>
          </a:bodyPr>
          <a:lstStyle/>
          <a:p>
            <a:pPr marL="484632" indent="0" eaLnBrk="1" fontAlgn="auto" hangingPunct="1">
              <a:spcAft>
                <a:spcPts val="0"/>
              </a:spcAft>
              <a:defRPr/>
            </a:pPr>
            <a:r>
              <a:rPr lang="en-US">
                <a:solidFill>
                  <a:schemeClr val="accent1">
                    <a:tint val="83000"/>
                    <a:satMod val="150000"/>
                  </a:schemeClr>
                </a:solidFill>
              </a:rPr>
              <a:t>Financial Assets: Held-to-Maturity</a:t>
            </a:r>
          </a:p>
        </p:txBody>
      </p:sp>
      <p:sp>
        <p:nvSpPr>
          <p:cNvPr id="35843" name="Rectangle 3"/>
          <p:cNvSpPr>
            <a:spLocks noGrp="1" noChangeArrowheads="1"/>
          </p:cNvSpPr>
          <p:nvPr>
            <p:ph idx="1"/>
          </p:nvPr>
        </p:nvSpPr>
        <p:spPr>
          <a:xfrm>
            <a:off x="468313" y="1544638"/>
            <a:ext cx="8256587" cy="4875212"/>
          </a:xfrm>
        </p:spPr>
        <p:txBody>
          <a:bodyPr/>
          <a:lstStyle/>
          <a:p>
            <a:pPr marL="0" indent="0" eaLnBrk="1" hangingPunct="1">
              <a:buFont typeface="Wingdings" pitchFamily="2" charset="2"/>
              <a:buNone/>
            </a:pPr>
            <a:r>
              <a:rPr lang="en-US" sz="2400" smtClean="0"/>
              <a:t>Assets with fixed or determinable payments and fixed maturity:</a:t>
            </a:r>
          </a:p>
          <a:p>
            <a:pPr marL="669925" lvl="1" indent="-479425" eaLnBrk="1" hangingPunct="1"/>
            <a:r>
              <a:rPr lang="en-US" sz="2400" smtClean="0"/>
              <a:t>which the entity has the </a:t>
            </a:r>
            <a:r>
              <a:rPr lang="en-US" sz="2400" u="sng" smtClean="0">
                <a:solidFill>
                  <a:srgbClr val="FFFF00"/>
                </a:solidFill>
              </a:rPr>
              <a:t>positive intent</a:t>
            </a:r>
            <a:r>
              <a:rPr lang="en-US" sz="2400" smtClean="0">
                <a:solidFill>
                  <a:srgbClr val="FFFF00"/>
                </a:solidFill>
              </a:rPr>
              <a:t> </a:t>
            </a:r>
            <a:r>
              <a:rPr lang="en-US" sz="2400" smtClean="0"/>
              <a:t>and </a:t>
            </a:r>
            <a:r>
              <a:rPr lang="en-US" sz="2400" u="sng" smtClean="0">
                <a:solidFill>
                  <a:srgbClr val="FFFF00"/>
                </a:solidFill>
              </a:rPr>
              <a:t>ability</a:t>
            </a:r>
            <a:r>
              <a:rPr lang="en-US" sz="2400" smtClean="0"/>
              <a:t> to hold to maturity</a:t>
            </a:r>
          </a:p>
          <a:p>
            <a:pPr marL="669925" lvl="1" indent="-479425" eaLnBrk="1" hangingPunct="1">
              <a:buFont typeface="Wingdings" pitchFamily="2" charset="2"/>
              <a:buNone/>
            </a:pPr>
            <a:r>
              <a:rPr lang="en-US" sz="2400" smtClean="0"/>
              <a:t>					</a:t>
            </a:r>
            <a:r>
              <a:rPr lang="en-US" sz="2400" u="sng" smtClean="0">
                <a:solidFill>
                  <a:srgbClr val="FFFF00"/>
                </a:solidFill>
              </a:rPr>
              <a:t>OTHER THAN</a:t>
            </a:r>
            <a:r>
              <a:rPr lang="en-US" sz="2400" smtClean="0">
                <a:solidFill>
                  <a:srgbClr val="FFFF00"/>
                </a:solidFill>
              </a:rPr>
              <a:t> </a:t>
            </a:r>
          </a:p>
          <a:p>
            <a:pPr marL="669925" lvl="1" indent="-479425" eaLnBrk="1" hangingPunct="1"/>
            <a:r>
              <a:rPr lang="en-US" sz="2400" smtClean="0"/>
              <a:t>loans and receivables; and</a:t>
            </a:r>
          </a:p>
          <a:p>
            <a:pPr marL="669925" lvl="1" indent="-479425" eaLnBrk="1" hangingPunct="1"/>
            <a:r>
              <a:rPr lang="en-US" sz="2400" smtClean="0"/>
              <a:t>those that the entity upon initial recognition designates as at fair value through profit &amp; loss or those that the entity designates as available for sale.</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4930"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Held to Maturity - Tainting</a:t>
            </a:r>
          </a:p>
        </p:txBody>
      </p:sp>
      <p:sp>
        <p:nvSpPr>
          <p:cNvPr id="36867" name="Rectangle 3"/>
          <p:cNvSpPr>
            <a:spLocks noGrp="1" noChangeArrowheads="1"/>
          </p:cNvSpPr>
          <p:nvPr>
            <p:ph idx="1"/>
          </p:nvPr>
        </p:nvSpPr>
        <p:spPr>
          <a:xfrm>
            <a:off x="585788" y="1111250"/>
            <a:ext cx="7974012" cy="5329238"/>
          </a:xfrm>
        </p:spPr>
        <p:txBody>
          <a:bodyPr/>
          <a:lstStyle/>
          <a:p>
            <a:pPr marL="0" indent="0" eaLnBrk="1" hangingPunct="1">
              <a:buClr>
                <a:schemeClr val="bg1"/>
              </a:buClr>
              <a:buFont typeface="Wingdings" pitchFamily="2" charset="2"/>
              <a:buNone/>
            </a:pPr>
            <a:r>
              <a:rPr lang="en-US" sz="2000" smtClean="0"/>
              <a:t>An entity </a:t>
            </a:r>
            <a:r>
              <a:rPr lang="en-US" sz="2000" u="sng" smtClean="0">
                <a:solidFill>
                  <a:srgbClr val="FFFF00"/>
                </a:solidFill>
              </a:rPr>
              <a:t>should not</a:t>
            </a:r>
            <a:r>
              <a:rPr lang="en-US" sz="2000" smtClean="0">
                <a:solidFill>
                  <a:srgbClr val="FFFF00"/>
                </a:solidFill>
              </a:rPr>
              <a:t> </a:t>
            </a:r>
            <a:r>
              <a:rPr lang="en-US" sz="2000" smtClean="0"/>
              <a:t>classify any financial assets as held-to-maturity if (IAS 39.9):</a:t>
            </a:r>
            <a:endParaRPr lang="en-US" sz="2000" smtClean="0">
              <a:solidFill>
                <a:srgbClr val="FFFFFF"/>
              </a:solidFill>
            </a:endParaRPr>
          </a:p>
          <a:p>
            <a:pPr marL="563563" lvl="1" indent="-449263" eaLnBrk="1" hangingPunct="1">
              <a:buSzPct val="75000"/>
              <a:buFont typeface="Monotype Sorts" pitchFamily="2" charset="2"/>
              <a:buChar char="n"/>
            </a:pPr>
            <a:r>
              <a:rPr lang="en-US" sz="2100" smtClean="0"/>
              <a:t>sold, transferred or exercised put options on more than an insignificant amount of held-to-maturity investments before maturity </a:t>
            </a:r>
            <a:r>
              <a:rPr lang="en-US" sz="2100" u="sng" smtClean="0">
                <a:solidFill>
                  <a:srgbClr val="FFFF00"/>
                </a:solidFill>
              </a:rPr>
              <a:t>during the current financial year and the two preceding financial years </a:t>
            </a:r>
          </a:p>
          <a:p>
            <a:pPr marL="563563" lvl="1" indent="-449263" algn="ctr" eaLnBrk="1" hangingPunct="1">
              <a:buSzPct val="75000"/>
              <a:buFont typeface="Monotype Sorts" pitchFamily="2" charset="2"/>
              <a:buNone/>
            </a:pPr>
            <a:r>
              <a:rPr lang="en-US" sz="2100" u="sng" smtClean="0">
                <a:solidFill>
                  <a:srgbClr val="FFFF00"/>
                </a:solidFill>
              </a:rPr>
              <a:t>OTHER THAN</a:t>
            </a:r>
            <a:endParaRPr lang="en-US" sz="2100" smtClean="0">
              <a:solidFill>
                <a:srgbClr val="FFFF00"/>
              </a:solidFill>
            </a:endParaRPr>
          </a:p>
          <a:p>
            <a:pPr marL="563563" lvl="1" indent="-449263" eaLnBrk="1" hangingPunct="1">
              <a:buSzPct val="75000"/>
              <a:buFont typeface="Wingdings" pitchFamily="2" charset="2"/>
              <a:buChar char="n"/>
            </a:pPr>
            <a:r>
              <a:rPr lang="en-US" sz="2100" smtClean="0"/>
              <a:t>sales close enough to maturity or exercised call date so that interest rate changes would not have a significant effect on fair value; </a:t>
            </a:r>
          </a:p>
          <a:p>
            <a:pPr marL="563563" lvl="1" indent="-449263" eaLnBrk="1" hangingPunct="1">
              <a:buSzPct val="75000"/>
              <a:buFont typeface="Wingdings" pitchFamily="2" charset="2"/>
              <a:buChar char="n"/>
            </a:pPr>
            <a:r>
              <a:rPr lang="en-US" sz="2100" smtClean="0"/>
              <a:t>sales after the entity has already collected substantially all of the financial asset’s original principal; or</a:t>
            </a:r>
          </a:p>
          <a:p>
            <a:pPr marL="563563" lvl="1" indent="-449263" eaLnBrk="1" hangingPunct="1">
              <a:buSzPct val="75000"/>
              <a:buFont typeface="Wingdings" pitchFamily="2" charset="2"/>
              <a:buChar char="n"/>
            </a:pPr>
            <a:r>
              <a:rPr lang="en-US" sz="2100" smtClean="0"/>
              <a:t>sales due to an isolated event that is beyond the entity’s control, is non-recurring and could not have been reasonably anticipated</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1074" name="Rectangle 2"/>
          <p:cNvSpPr>
            <a:spLocks noGrp="1" noChangeArrowheads="1"/>
          </p:cNvSpPr>
          <p:nvPr>
            <p:ph type="title"/>
          </p:nvPr>
        </p:nvSpPr>
        <p:spPr>
          <a:xfrm>
            <a:off x="436684" y="304800"/>
            <a:ext cx="8182708" cy="1358900"/>
          </a:xfrm>
        </p:spPr>
        <p:txBody>
          <a:bodyPr lIns="0" tIns="0" rIns="0" bIns="0"/>
          <a:lstStyle/>
          <a:p>
            <a:pPr marL="484632" indent="0" eaLnBrk="1" fontAlgn="auto" hangingPunct="1">
              <a:spcAft>
                <a:spcPts val="0"/>
              </a:spcAft>
              <a:defRPr/>
            </a:pPr>
            <a:r>
              <a:rPr lang="en-US">
                <a:solidFill>
                  <a:schemeClr val="accent1">
                    <a:tint val="83000"/>
                    <a:satMod val="150000"/>
                  </a:schemeClr>
                </a:solidFill>
              </a:rPr>
              <a:t>Financial Assets : Available-for-Sale</a:t>
            </a:r>
          </a:p>
        </p:txBody>
      </p:sp>
      <p:sp>
        <p:nvSpPr>
          <p:cNvPr id="37891" name="Rectangle 3"/>
          <p:cNvSpPr>
            <a:spLocks noGrp="1" noChangeArrowheads="1"/>
          </p:cNvSpPr>
          <p:nvPr>
            <p:ph idx="1"/>
          </p:nvPr>
        </p:nvSpPr>
        <p:spPr>
          <a:xfrm>
            <a:off x="422275" y="1676400"/>
            <a:ext cx="8177213" cy="4260850"/>
          </a:xfrm>
        </p:spPr>
        <p:txBody>
          <a:bodyPr/>
          <a:lstStyle/>
          <a:p>
            <a:pPr marL="0" indent="0" eaLnBrk="1" hangingPunct="1">
              <a:buFont typeface="Wingdings" pitchFamily="2" charset="2"/>
              <a:buNone/>
              <a:tabLst>
                <a:tab pos="534988" algn="l"/>
                <a:tab pos="1341438" algn="l"/>
              </a:tabLst>
            </a:pPr>
            <a:r>
              <a:rPr lang="en-US" sz="2400" smtClean="0"/>
              <a:t>Those financial assets that are </a:t>
            </a:r>
            <a:r>
              <a:rPr lang="en-US" sz="2400" u="sng" smtClean="0">
                <a:solidFill>
                  <a:srgbClr val="FF6600"/>
                </a:solidFill>
              </a:rPr>
              <a:t>designated as available</a:t>
            </a:r>
            <a:r>
              <a:rPr lang="en-US" sz="2400" u="sng" smtClean="0">
                <a:solidFill>
                  <a:srgbClr val="00FFFF"/>
                </a:solidFill>
              </a:rPr>
              <a:t> </a:t>
            </a:r>
            <a:r>
              <a:rPr lang="en-US" sz="2400" u="sng" smtClean="0">
                <a:solidFill>
                  <a:srgbClr val="FF6600"/>
                </a:solidFill>
              </a:rPr>
              <a:t>for sale</a:t>
            </a:r>
            <a:r>
              <a:rPr lang="en-US" sz="2400" smtClean="0"/>
              <a:t> or </a:t>
            </a:r>
            <a:r>
              <a:rPr lang="en-US" sz="2400" u="sng" smtClean="0">
                <a:solidFill>
                  <a:srgbClr val="FF6600"/>
                </a:solidFill>
              </a:rPr>
              <a:t>are not classified</a:t>
            </a:r>
            <a:r>
              <a:rPr lang="en-US" sz="2400" smtClean="0"/>
              <a:t> as:</a:t>
            </a:r>
          </a:p>
          <a:p>
            <a:pPr marL="0" indent="0" eaLnBrk="1" hangingPunct="1">
              <a:buFont typeface="Wingdings" pitchFamily="2" charset="2"/>
              <a:buNone/>
              <a:tabLst>
                <a:tab pos="534988" algn="l"/>
                <a:tab pos="1341438" algn="l"/>
              </a:tabLst>
            </a:pPr>
            <a:r>
              <a:rPr lang="en-US" sz="2400" smtClean="0"/>
              <a:t>a) 	loans and receivables;</a:t>
            </a:r>
          </a:p>
          <a:p>
            <a:pPr marL="0" indent="0" eaLnBrk="1" hangingPunct="1">
              <a:buFont typeface="Wingdings" pitchFamily="2" charset="2"/>
              <a:buNone/>
              <a:tabLst>
                <a:tab pos="534988" algn="l"/>
                <a:tab pos="1341438" algn="l"/>
              </a:tabLst>
            </a:pPr>
            <a:r>
              <a:rPr lang="en-US" sz="2400" smtClean="0"/>
              <a:t>b)	held-to-maturity investments, or</a:t>
            </a:r>
          </a:p>
          <a:p>
            <a:pPr marL="0" indent="0" eaLnBrk="1" hangingPunct="1">
              <a:buFont typeface="Wingdings" pitchFamily="2" charset="2"/>
              <a:buNone/>
              <a:tabLst>
                <a:tab pos="534988" algn="l"/>
                <a:tab pos="1341438" algn="l"/>
              </a:tabLst>
            </a:pPr>
            <a:r>
              <a:rPr lang="en-US" sz="2400" smtClean="0"/>
              <a:t>c) 	financial assets at fair value thru P&amp;L</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lang="en-US" dirty="0" smtClean="0">
                <a:solidFill>
                  <a:schemeClr val="tx1"/>
                </a:solidFill>
              </a:rPr>
              <a:t>Scope and Definitions</a:t>
            </a:r>
            <a:endParaRPr lang="en-US" dirty="0">
              <a:solidFill>
                <a:schemeClr val="tx1"/>
              </a:solidFill>
            </a:endParaRPr>
          </a:p>
        </p:txBody>
      </p:sp>
      <p:sp>
        <p:nvSpPr>
          <p:cNvPr id="12291"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22" name="Rectangle 2"/>
          <p:cNvSpPr>
            <a:spLocks noGrp="1" noChangeArrowheads="1"/>
          </p:cNvSpPr>
          <p:nvPr>
            <p:ph type="title"/>
          </p:nvPr>
        </p:nvSpPr>
        <p:spPr>
          <a:xfrm>
            <a:off x="341435" y="290513"/>
            <a:ext cx="8450873" cy="762000"/>
          </a:xfrm>
        </p:spPr>
        <p:txBody>
          <a:bodyPr lIns="91440" tIns="45720" rIns="91440" bIns="45720">
            <a:normAutofit fontScale="90000"/>
          </a:bodyPr>
          <a:lstStyle/>
          <a:p>
            <a:pPr marL="484632" indent="0" eaLnBrk="1" fontAlgn="auto" hangingPunct="1">
              <a:spcAft>
                <a:spcPts val="0"/>
              </a:spcAft>
              <a:defRPr/>
            </a:pPr>
            <a:r>
              <a:rPr lang="en-US" sz="3300">
                <a:solidFill>
                  <a:schemeClr val="accent1">
                    <a:tint val="83000"/>
                    <a:satMod val="150000"/>
                  </a:schemeClr>
                </a:solidFill>
              </a:rPr>
              <a:t/>
            </a:r>
            <a:br>
              <a:rPr lang="en-US" sz="3300">
                <a:solidFill>
                  <a:schemeClr val="accent1">
                    <a:tint val="83000"/>
                    <a:satMod val="150000"/>
                  </a:schemeClr>
                </a:solidFill>
              </a:rPr>
            </a:br>
            <a:r>
              <a:rPr lang="en-US">
                <a:solidFill>
                  <a:schemeClr val="accent1">
                    <a:tint val="83000"/>
                    <a:satMod val="150000"/>
                  </a:schemeClr>
                </a:solidFill>
              </a:rPr>
              <a:t>Classification: Financial Liabilities</a:t>
            </a:r>
            <a:r>
              <a:rPr lang="en-US" sz="3300">
                <a:solidFill>
                  <a:schemeClr val="accent1">
                    <a:tint val="83000"/>
                    <a:satMod val="150000"/>
                  </a:schemeClr>
                </a:solidFill>
              </a:rPr>
              <a:t> </a:t>
            </a:r>
            <a:endParaRPr lang="en-US">
              <a:solidFill>
                <a:schemeClr val="accent1">
                  <a:tint val="83000"/>
                  <a:satMod val="150000"/>
                </a:schemeClr>
              </a:solidFill>
            </a:endParaRPr>
          </a:p>
        </p:txBody>
      </p:sp>
      <p:sp>
        <p:nvSpPr>
          <p:cNvPr id="7813123" name="Text Box 3"/>
          <p:cNvSpPr txBox="1">
            <a:spLocks noChangeArrowheads="1"/>
          </p:cNvSpPr>
          <p:nvPr/>
        </p:nvSpPr>
        <p:spPr bwMode="auto">
          <a:xfrm>
            <a:off x="3225800" y="1625600"/>
            <a:ext cx="2501900" cy="679450"/>
          </a:xfrm>
          <a:prstGeom prst="rect">
            <a:avLst/>
          </a:prstGeom>
          <a:gradFill rotWithShape="0">
            <a:gsLst>
              <a:gs pos="0">
                <a:srgbClr val="FFFF81"/>
              </a:gs>
              <a:gs pos="50000">
                <a:srgbClr val="FFFF00"/>
              </a:gs>
              <a:gs pos="100000">
                <a:srgbClr val="FFFF81"/>
              </a:gs>
            </a:gsLst>
            <a:lin ang="2700000" scaled="1"/>
          </a:gradFill>
          <a:ln w="38100" algn="ctr">
            <a:solidFill>
              <a:schemeClr val="bg2"/>
            </a:solidFill>
            <a:miter lim="800000"/>
            <a:headEnd/>
            <a:tailEnd/>
          </a:ln>
          <a:effectLst>
            <a:outerShdw dist="35921" dir="2700000" algn="ctr" rotWithShape="0">
              <a:srgbClr val="000066"/>
            </a:outerShdw>
          </a:effectLst>
        </p:spPr>
        <p:txBody>
          <a:bodyPr/>
          <a:lstStyle/>
          <a:p>
            <a:pPr eaLnBrk="0" fontAlgn="auto" hangingPunct="0">
              <a:lnSpc>
                <a:spcPct val="120000"/>
              </a:lnSpc>
              <a:spcBef>
                <a:spcPts val="0"/>
              </a:spcBef>
              <a:defRPr/>
            </a:pPr>
            <a:r>
              <a:rPr lang="pl-PL" dirty="0">
                <a:solidFill>
                  <a:schemeClr val="bg1"/>
                </a:solidFill>
                <a:cs typeface="+mn-cs"/>
              </a:rPr>
              <a:t>Financia</a:t>
            </a:r>
            <a:r>
              <a:rPr lang="en-US" dirty="0">
                <a:solidFill>
                  <a:schemeClr val="bg1"/>
                </a:solidFill>
                <a:cs typeface="+mn-cs"/>
              </a:rPr>
              <a:t>l</a:t>
            </a:r>
            <a:r>
              <a:rPr lang="pl-PL" dirty="0">
                <a:solidFill>
                  <a:schemeClr val="bg1"/>
                </a:solidFill>
                <a:cs typeface="+mn-cs"/>
              </a:rPr>
              <a:t> liabilities</a:t>
            </a:r>
          </a:p>
        </p:txBody>
      </p:sp>
      <p:sp>
        <p:nvSpPr>
          <p:cNvPr id="7813124" name="Text Box 4"/>
          <p:cNvSpPr txBox="1">
            <a:spLocks noChangeArrowheads="1"/>
          </p:cNvSpPr>
          <p:nvPr/>
        </p:nvSpPr>
        <p:spPr bwMode="auto">
          <a:xfrm>
            <a:off x="1406525" y="3308350"/>
            <a:ext cx="1730375" cy="825500"/>
          </a:xfrm>
          <a:prstGeom prst="rect">
            <a:avLst/>
          </a:prstGeom>
          <a:gradFill rotWithShape="0">
            <a:gsLst>
              <a:gs pos="0">
                <a:srgbClr val="BDFFFF"/>
              </a:gs>
              <a:gs pos="50000">
                <a:srgbClr val="00FFFF"/>
              </a:gs>
              <a:gs pos="100000">
                <a:srgbClr val="BDFFFF"/>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lnSpc>
                <a:spcPct val="120000"/>
              </a:lnSpc>
              <a:spcBef>
                <a:spcPts val="0"/>
              </a:spcBef>
              <a:defRPr/>
            </a:pPr>
            <a:r>
              <a:rPr lang="en-US" dirty="0">
                <a:solidFill>
                  <a:schemeClr val="bg1"/>
                </a:solidFill>
                <a:cs typeface="+mn-cs"/>
              </a:rPr>
              <a:t>At fair value thru P&amp;L</a:t>
            </a:r>
            <a:endParaRPr lang="pl-PL" dirty="0">
              <a:solidFill>
                <a:schemeClr val="bg1"/>
              </a:solidFill>
              <a:cs typeface="+mn-cs"/>
            </a:endParaRPr>
          </a:p>
        </p:txBody>
      </p:sp>
      <p:sp>
        <p:nvSpPr>
          <p:cNvPr id="7813125" name="Text Box 5"/>
          <p:cNvSpPr txBox="1">
            <a:spLocks noChangeArrowheads="1"/>
          </p:cNvSpPr>
          <p:nvPr/>
        </p:nvSpPr>
        <p:spPr bwMode="auto">
          <a:xfrm>
            <a:off x="7021513" y="3395663"/>
            <a:ext cx="1868487" cy="749300"/>
          </a:xfrm>
          <a:prstGeom prst="rect">
            <a:avLst/>
          </a:prstGeom>
          <a:gradFill rotWithShape="0">
            <a:gsLst>
              <a:gs pos="0">
                <a:srgbClr val="C9FFC9"/>
              </a:gs>
              <a:gs pos="50000">
                <a:srgbClr val="00FF00"/>
              </a:gs>
              <a:gs pos="100000">
                <a:srgbClr val="C9FFC9"/>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lnSpc>
                <a:spcPct val="120000"/>
              </a:lnSpc>
              <a:spcBef>
                <a:spcPts val="0"/>
              </a:spcBef>
              <a:defRPr/>
            </a:pPr>
            <a:r>
              <a:rPr lang="en-US" dirty="0">
                <a:solidFill>
                  <a:schemeClr val="bg1"/>
                </a:solidFill>
                <a:cs typeface="+mn-cs"/>
              </a:rPr>
              <a:t>Others</a:t>
            </a:r>
            <a:endParaRPr lang="pl-PL" dirty="0">
              <a:solidFill>
                <a:schemeClr val="bg1"/>
              </a:solidFill>
              <a:cs typeface="+mn-cs"/>
            </a:endParaRPr>
          </a:p>
        </p:txBody>
      </p:sp>
      <p:cxnSp>
        <p:nvCxnSpPr>
          <p:cNvPr id="7813126" name="AutoShape 6"/>
          <p:cNvCxnSpPr>
            <a:cxnSpLocks noChangeShapeType="1"/>
          </p:cNvCxnSpPr>
          <p:nvPr/>
        </p:nvCxnSpPr>
        <p:spPr bwMode="auto">
          <a:xfrm rot="16200000" flipH="1">
            <a:off x="5211762" y="1231901"/>
            <a:ext cx="1052513" cy="3211512"/>
          </a:xfrm>
          <a:prstGeom prst="bentConnector3">
            <a:avLst>
              <a:gd name="adj1" fmla="val 47509"/>
            </a:avLst>
          </a:prstGeom>
          <a:noFill/>
          <a:ln w="38100">
            <a:solidFill>
              <a:srgbClr val="969696"/>
            </a:solidFill>
            <a:miter lim="800000"/>
            <a:headEnd/>
            <a:tailEnd/>
          </a:ln>
          <a:effectLst>
            <a:outerShdw dist="35921" dir="2700000" algn="ctr" rotWithShape="0">
              <a:srgbClr val="000066"/>
            </a:outerShdw>
          </a:effectLst>
        </p:spPr>
      </p:cxnSp>
      <p:cxnSp>
        <p:nvCxnSpPr>
          <p:cNvPr id="7813127" name="AutoShape 7"/>
          <p:cNvCxnSpPr>
            <a:cxnSpLocks noChangeShapeType="1"/>
            <a:stCxn id="7813123" idx="2"/>
            <a:endCxn id="7813124" idx="0"/>
          </p:cNvCxnSpPr>
          <p:nvPr/>
        </p:nvCxnSpPr>
        <p:spPr bwMode="auto">
          <a:xfrm rot="5400000">
            <a:off x="2892425" y="1704975"/>
            <a:ext cx="965200" cy="2203450"/>
          </a:xfrm>
          <a:prstGeom prst="bentConnector3">
            <a:avLst>
              <a:gd name="adj1" fmla="val 50000"/>
            </a:avLst>
          </a:prstGeom>
          <a:noFill/>
          <a:ln w="38100">
            <a:solidFill>
              <a:srgbClr val="969696"/>
            </a:solidFill>
            <a:miter lim="800000"/>
            <a:headEnd/>
            <a:tailEnd/>
          </a:ln>
          <a:effectLst>
            <a:outerShdw dist="35921" dir="2700000" algn="ctr" rotWithShape="0">
              <a:srgbClr val="000066"/>
            </a:outerShdw>
          </a:effectLst>
        </p:spPr>
      </p:cxnSp>
      <p:cxnSp>
        <p:nvCxnSpPr>
          <p:cNvPr id="7813128" name="AutoShape 8"/>
          <p:cNvCxnSpPr>
            <a:cxnSpLocks noChangeShapeType="1"/>
            <a:endCxn id="7813129" idx="0"/>
          </p:cNvCxnSpPr>
          <p:nvPr/>
        </p:nvCxnSpPr>
        <p:spPr bwMode="auto">
          <a:xfrm flipH="1">
            <a:off x="5530850" y="2794000"/>
            <a:ext cx="6350" cy="558800"/>
          </a:xfrm>
          <a:prstGeom prst="straightConnector1">
            <a:avLst/>
          </a:prstGeom>
          <a:noFill/>
          <a:ln w="38100">
            <a:solidFill>
              <a:srgbClr val="969696"/>
            </a:solidFill>
            <a:round/>
            <a:headEnd/>
            <a:tailEnd/>
          </a:ln>
          <a:effectLst>
            <a:outerShdw dist="35921" dir="2700000" algn="ctr" rotWithShape="0">
              <a:srgbClr val="000066"/>
            </a:outerShdw>
          </a:effectLst>
        </p:spPr>
      </p:cxnSp>
      <p:sp>
        <p:nvSpPr>
          <p:cNvPr id="7813129" name="Text Box 9"/>
          <p:cNvSpPr txBox="1">
            <a:spLocks noChangeArrowheads="1"/>
          </p:cNvSpPr>
          <p:nvPr/>
        </p:nvSpPr>
        <p:spPr bwMode="auto">
          <a:xfrm>
            <a:off x="4276725" y="3371850"/>
            <a:ext cx="2505075" cy="2506663"/>
          </a:xfrm>
          <a:prstGeom prst="rect">
            <a:avLst/>
          </a:prstGeom>
          <a:gradFill rotWithShape="0">
            <a:gsLst>
              <a:gs pos="0">
                <a:srgbClr val="FFE0B3"/>
              </a:gs>
              <a:gs pos="50000">
                <a:srgbClr val="FF9900"/>
              </a:gs>
              <a:gs pos="100000">
                <a:srgbClr val="FFE0B3"/>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lnSpc>
                <a:spcPct val="120000"/>
              </a:lnSpc>
              <a:spcBef>
                <a:spcPts val="0"/>
              </a:spcBef>
              <a:defRPr/>
            </a:pPr>
            <a:r>
              <a:rPr lang="en-US" dirty="0">
                <a:solidFill>
                  <a:schemeClr val="bg1"/>
                </a:solidFill>
                <a:cs typeface="+mn-cs"/>
              </a:rPr>
              <a:t>That arise when a transfer of a financial asset does not qualify for </a:t>
            </a:r>
            <a:r>
              <a:rPr lang="en-US" dirty="0" err="1">
                <a:solidFill>
                  <a:schemeClr val="bg1"/>
                </a:solidFill>
                <a:cs typeface="+mn-cs"/>
              </a:rPr>
              <a:t>derecognition</a:t>
            </a:r>
            <a:r>
              <a:rPr lang="en-US" dirty="0">
                <a:solidFill>
                  <a:schemeClr val="bg1"/>
                </a:solidFill>
                <a:cs typeface="+mn-cs"/>
              </a:rPr>
              <a:t> or is accounted for using the continuing involvement approach</a:t>
            </a:r>
            <a:endParaRPr lang="pl-PL" dirty="0">
              <a:solidFill>
                <a:schemeClr val="bg1"/>
              </a:solidFill>
              <a:cs typeface="+mn-cs"/>
            </a:endParaRPr>
          </a:p>
        </p:txBody>
      </p:sp>
      <p:sp>
        <p:nvSpPr>
          <p:cNvPr id="7813130" name="Text Box 10"/>
          <p:cNvSpPr txBox="1">
            <a:spLocks noChangeArrowheads="1"/>
          </p:cNvSpPr>
          <p:nvPr/>
        </p:nvSpPr>
        <p:spPr bwMode="auto">
          <a:xfrm>
            <a:off x="2324100" y="4902200"/>
            <a:ext cx="1663700" cy="952500"/>
          </a:xfrm>
          <a:prstGeom prst="rect">
            <a:avLst/>
          </a:prstGeom>
          <a:gradFill rotWithShape="0">
            <a:gsLst>
              <a:gs pos="0">
                <a:srgbClr val="DEE6D6"/>
              </a:gs>
              <a:gs pos="50000">
                <a:srgbClr val="CCFF99"/>
              </a:gs>
              <a:gs pos="100000">
                <a:srgbClr val="DEE6D6"/>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spcBef>
                <a:spcPts val="0"/>
              </a:spcBef>
              <a:defRPr/>
            </a:pPr>
            <a:r>
              <a:rPr lang="en-US" dirty="0">
                <a:solidFill>
                  <a:schemeClr val="bg1"/>
                </a:solidFill>
                <a:cs typeface="+mn-cs"/>
              </a:rPr>
              <a:t>Designated upon initial recognition</a:t>
            </a:r>
          </a:p>
        </p:txBody>
      </p:sp>
      <p:sp>
        <p:nvSpPr>
          <p:cNvPr id="7813131" name="Text Box 11"/>
          <p:cNvSpPr txBox="1">
            <a:spLocks noChangeArrowheads="1"/>
          </p:cNvSpPr>
          <p:nvPr/>
        </p:nvSpPr>
        <p:spPr bwMode="auto">
          <a:xfrm>
            <a:off x="266700" y="4889500"/>
            <a:ext cx="1727200" cy="973138"/>
          </a:xfrm>
          <a:prstGeom prst="rect">
            <a:avLst/>
          </a:prstGeom>
          <a:gradFill rotWithShape="0">
            <a:gsLst>
              <a:gs pos="0">
                <a:srgbClr val="EBDDEB"/>
              </a:gs>
              <a:gs pos="50000">
                <a:srgbClr val="FF99FF"/>
              </a:gs>
              <a:gs pos="100000">
                <a:srgbClr val="EBDDEB"/>
              </a:gs>
            </a:gsLst>
            <a:lin ang="2700000" scaled="1"/>
          </a:gradFill>
          <a:ln w="38100">
            <a:solidFill>
              <a:schemeClr val="bg2"/>
            </a:solidFill>
            <a:miter lim="800000"/>
            <a:headEnd/>
            <a:tailEnd/>
          </a:ln>
          <a:effectLst>
            <a:outerShdw dist="35921" dir="2700000" algn="ctr" rotWithShape="0">
              <a:srgbClr val="000066"/>
            </a:outerShdw>
          </a:effectLst>
        </p:spPr>
        <p:txBody>
          <a:bodyPr/>
          <a:lstStyle/>
          <a:p>
            <a:pPr eaLnBrk="0" fontAlgn="auto" hangingPunct="0">
              <a:spcBef>
                <a:spcPts val="0"/>
              </a:spcBef>
              <a:defRPr/>
            </a:pPr>
            <a:r>
              <a:rPr lang="en-US" dirty="0">
                <a:solidFill>
                  <a:schemeClr val="bg1"/>
                </a:solidFill>
                <a:cs typeface="+mn-cs"/>
              </a:rPr>
              <a:t>Held for trading</a:t>
            </a:r>
          </a:p>
        </p:txBody>
      </p:sp>
      <p:cxnSp>
        <p:nvCxnSpPr>
          <p:cNvPr id="7813132" name="AutoShape 12"/>
          <p:cNvCxnSpPr>
            <a:cxnSpLocks noChangeShapeType="1"/>
            <a:stCxn id="7813124" idx="2"/>
            <a:endCxn id="7813131" idx="0"/>
          </p:cNvCxnSpPr>
          <p:nvPr/>
        </p:nvCxnSpPr>
        <p:spPr bwMode="auto">
          <a:xfrm rot="5400000">
            <a:off x="1343819" y="3940969"/>
            <a:ext cx="717550" cy="1141412"/>
          </a:xfrm>
          <a:prstGeom prst="bentConnector3">
            <a:avLst>
              <a:gd name="adj1" fmla="val 50000"/>
            </a:avLst>
          </a:prstGeom>
          <a:noFill/>
          <a:ln w="38100">
            <a:solidFill>
              <a:srgbClr val="969696"/>
            </a:solidFill>
            <a:miter lim="800000"/>
            <a:headEnd/>
            <a:tailEnd/>
          </a:ln>
          <a:effectLst>
            <a:outerShdw dist="35921" dir="2700000" algn="ctr" rotWithShape="0">
              <a:srgbClr val="000066"/>
            </a:outerShdw>
          </a:effectLst>
        </p:spPr>
      </p:cxnSp>
      <p:cxnSp>
        <p:nvCxnSpPr>
          <p:cNvPr id="7813133" name="AutoShape 13"/>
          <p:cNvCxnSpPr>
            <a:cxnSpLocks noChangeShapeType="1"/>
            <a:stCxn id="7813124" idx="2"/>
          </p:cNvCxnSpPr>
          <p:nvPr/>
        </p:nvCxnSpPr>
        <p:spPr bwMode="auto">
          <a:xfrm rot="16200000" flipH="1">
            <a:off x="2228057" y="4198143"/>
            <a:ext cx="730250" cy="639763"/>
          </a:xfrm>
          <a:prstGeom prst="bentConnector3">
            <a:avLst>
              <a:gd name="adj1" fmla="val 48694"/>
            </a:avLst>
          </a:prstGeom>
          <a:noFill/>
          <a:ln w="38100">
            <a:solidFill>
              <a:srgbClr val="969696"/>
            </a:solidFill>
            <a:miter lim="800000"/>
            <a:headEnd/>
            <a:tailEnd/>
          </a:ln>
          <a:effectLst>
            <a:outerShdw dist="35921" dir="2700000" algn="ctr" rotWithShape="0">
              <a:srgbClr val="000066"/>
            </a:outerShdw>
          </a:effectLst>
        </p:spPr>
      </p:cxn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5170" name="Rectangle 2"/>
          <p:cNvSpPr>
            <a:spLocks noGrp="1" noChangeArrowheads="1"/>
          </p:cNvSpPr>
          <p:nvPr>
            <p:ph type="title"/>
          </p:nvPr>
        </p:nvSpPr>
        <p:spPr>
          <a:xfrm>
            <a:off x="0" y="214313"/>
            <a:ext cx="9144000" cy="86995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Financial Liabilities: at Fair Value </a:t>
            </a:r>
            <a:br>
              <a:rPr lang="en-US">
                <a:solidFill>
                  <a:schemeClr val="accent1">
                    <a:tint val="83000"/>
                    <a:satMod val="150000"/>
                  </a:schemeClr>
                </a:solidFill>
              </a:rPr>
            </a:br>
            <a:r>
              <a:rPr lang="en-US">
                <a:solidFill>
                  <a:schemeClr val="accent1">
                    <a:tint val="83000"/>
                    <a:satMod val="150000"/>
                  </a:schemeClr>
                </a:solidFill>
              </a:rPr>
              <a:t>thru P&amp;L</a:t>
            </a:r>
            <a:r>
              <a:rPr lang="en-US" sz="3600">
                <a:solidFill>
                  <a:schemeClr val="accent1">
                    <a:tint val="83000"/>
                    <a:satMod val="150000"/>
                  </a:schemeClr>
                </a:solidFill>
              </a:rPr>
              <a:t> </a:t>
            </a:r>
          </a:p>
        </p:txBody>
      </p:sp>
      <p:sp>
        <p:nvSpPr>
          <p:cNvPr id="39939" name="Rectangle 3"/>
          <p:cNvSpPr>
            <a:spLocks noGrp="1" noChangeArrowheads="1"/>
          </p:cNvSpPr>
          <p:nvPr>
            <p:ph idx="1"/>
          </p:nvPr>
        </p:nvSpPr>
        <p:spPr>
          <a:xfrm>
            <a:off x="460375" y="1219200"/>
            <a:ext cx="8250238" cy="5041900"/>
          </a:xfrm>
        </p:spPr>
        <p:txBody>
          <a:bodyPr/>
          <a:lstStyle/>
          <a:p>
            <a:pPr eaLnBrk="1" hangingPunct="1">
              <a:buFont typeface="Wingdings" pitchFamily="2" charset="2"/>
              <a:buNone/>
            </a:pPr>
            <a:r>
              <a:rPr lang="en-GB" sz="2000" smtClean="0"/>
              <a:t>Comprises:</a:t>
            </a:r>
          </a:p>
          <a:p>
            <a:pPr eaLnBrk="1" hangingPunct="1">
              <a:buFont typeface="Wingdings" pitchFamily="2" charset="2"/>
              <a:buNone/>
            </a:pPr>
            <a:r>
              <a:rPr lang="en-GB" sz="2000" smtClean="0"/>
              <a:t>a) Financial liabilities held for trading:</a:t>
            </a:r>
          </a:p>
          <a:p>
            <a:pPr lvl="1" eaLnBrk="1" hangingPunct="1"/>
            <a:r>
              <a:rPr lang="en-GB" sz="2000" smtClean="0"/>
              <a:t>derivative liabilities that are not hedging instruments</a:t>
            </a:r>
          </a:p>
          <a:p>
            <a:pPr lvl="1" eaLnBrk="1" hangingPunct="1"/>
            <a:r>
              <a:rPr lang="en-GB" sz="2000" smtClean="0"/>
              <a:t>the obligation to deliver securities borrowed by a short seller (an entity that sells securities that it does not yet own)</a:t>
            </a:r>
          </a:p>
          <a:p>
            <a:pPr lvl="1" eaLnBrk="1" hangingPunct="1"/>
            <a:r>
              <a:rPr lang="en-GB" sz="2000" smtClean="0"/>
              <a:t>financial liabilities that are incurred with an intention to repurchase them in the near term</a:t>
            </a:r>
          </a:p>
          <a:p>
            <a:pPr lvl="1" eaLnBrk="1" hangingPunct="1"/>
            <a:r>
              <a:rPr lang="en-GB" sz="2000" smtClean="0"/>
              <a:t>financial liabilities that are part of a portfolio of identified financial instruments that are managed together and for which there is evidence of a recent pattern of short-term profit-taking</a:t>
            </a:r>
          </a:p>
          <a:p>
            <a:pPr eaLnBrk="1" hangingPunct="1">
              <a:buFont typeface="Wingdings" pitchFamily="2" charset="2"/>
              <a:buNone/>
            </a:pPr>
            <a:r>
              <a:rPr lang="en-GB" sz="2000" smtClean="0"/>
              <a:t>b) Designated as “fair value thru P/L” upon initial recognition</a:t>
            </a:r>
          </a:p>
          <a:p>
            <a:pPr algn="just" eaLnBrk="1" hangingPunct="1">
              <a:buFont typeface="Wingdings" pitchFamily="2" charset="2"/>
              <a:buNone/>
            </a:pPr>
            <a:endParaRPr lang="en-GB" sz="2000" smtClean="0">
              <a:solidFill>
                <a:srgbClr val="FF0000"/>
              </a:solidFill>
            </a:endParaRPr>
          </a:p>
        </p:txBody>
      </p:sp>
      <p:sp>
        <p:nvSpPr>
          <p:cNvPr id="39940" name="Rectangle 4"/>
          <p:cNvSpPr>
            <a:spLocks noChangeArrowheads="1"/>
          </p:cNvSpPr>
          <p:nvPr/>
        </p:nvSpPr>
        <p:spPr bwMode="auto">
          <a:xfrm>
            <a:off x="609600" y="5486400"/>
            <a:ext cx="8229600" cy="954088"/>
          </a:xfrm>
          <a:prstGeom prst="rect">
            <a:avLst/>
          </a:prstGeom>
          <a:gradFill rotWithShape="1">
            <a:gsLst>
              <a:gs pos="0">
                <a:schemeClr val="accent2"/>
              </a:gs>
              <a:gs pos="100000">
                <a:srgbClr val="D4D4DE"/>
              </a:gs>
            </a:gsLst>
            <a:lin ang="5400000" scaled="1"/>
          </a:gradFill>
          <a:ln w="28575">
            <a:solidFill>
              <a:srgbClr val="969696"/>
            </a:solidFill>
            <a:miter lim="800000"/>
            <a:headEnd/>
            <a:tailEnd/>
          </a:ln>
        </p:spPr>
        <p:txBody>
          <a:bodyPr anchor="ctr"/>
          <a:lstStyle/>
          <a:p>
            <a:r>
              <a:rPr kumimoji="1" lang="en-GB">
                <a:solidFill>
                  <a:schemeClr val="bg1"/>
                </a:solidFill>
                <a:ea typeface="SimSun" pitchFamily="2" charset="-122"/>
              </a:rPr>
              <a:t>The fact that a liability is used to fund trading activities </a:t>
            </a:r>
            <a:br>
              <a:rPr kumimoji="1" lang="en-GB">
                <a:solidFill>
                  <a:schemeClr val="bg1"/>
                </a:solidFill>
                <a:ea typeface="SimSun" pitchFamily="2" charset="-122"/>
              </a:rPr>
            </a:br>
            <a:r>
              <a:rPr kumimoji="1" lang="en-GB">
                <a:solidFill>
                  <a:schemeClr val="bg1"/>
                </a:solidFill>
                <a:ea typeface="SimSun" pitchFamily="2" charset="-122"/>
              </a:rPr>
              <a:t>does not make that liability held for trading</a:t>
            </a:r>
            <a:endParaRPr kumimoji="1" lang="en-US">
              <a:solidFill>
                <a:schemeClr val="bg1"/>
              </a:solidFill>
              <a:ea typeface="SimSun" pitchFamily="2"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484632" indent="0" eaLnBrk="1" fontAlgn="auto" hangingPunct="1">
              <a:spcAft>
                <a:spcPts val="0"/>
              </a:spcAft>
              <a:defRPr/>
            </a:pPr>
            <a:r>
              <a:rPr kumimoji="1" lang="en-GB" altLang="en-GB" dirty="0" smtClean="0">
                <a:solidFill>
                  <a:schemeClr val="accent1">
                    <a:tint val="83000"/>
                    <a:satMod val="150000"/>
                  </a:schemeClr>
                </a:solidFill>
                <a:latin typeface="Times New Roman" pitchFamily="18" charset="0"/>
              </a:rPr>
              <a:t>IAS 39</a:t>
            </a:r>
            <a:br>
              <a:rPr kumimoji="1" lang="en-GB" altLang="en-GB" dirty="0" smtClean="0">
                <a:solidFill>
                  <a:schemeClr val="accent1">
                    <a:tint val="83000"/>
                    <a:satMod val="150000"/>
                  </a:schemeClr>
                </a:solidFill>
                <a:latin typeface="Times New Roman" pitchFamily="18" charset="0"/>
              </a:rPr>
            </a:br>
            <a:r>
              <a:rPr kumimoji="1" lang="en-GB" altLang="en-GB" dirty="0" smtClean="0">
                <a:solidFill>
                  <a:schemeClr val="accent1">
                    <a:tint val="83000"/>
                    <a:satMod val="150000"/>
                  </a:schemeClr>
                </a:solidFill>
                <a:latin typeface="Times New Roman" pitchFamily="18" charset="0"/>
              </a:rPr>
              <a:t>Initial Measurement of Financial Assets and Liabilities</a:t>
            </a:r>
            <a:endParaRPr lang="en-US" dirty="0">
              <a:solidFill>
                <a:schemeClr val="accent1">
                  <a:tint val="83000"/>
                  <a:satMod val="150000"/>
                </a:schemeClr>
              </a:solidFill>
            </a:endParaRPr>
          </a:p>
        </p:txBody>
      </p:sp>
      <p:sp>
        <p:nvSpPr>
          <p:cNvPr id="40963"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9266" name="Rectangle 2"/>
          <p:cNvSpPr>
            <a:spLocks noGrp="1" noChangeArrowheads="1"/>
          </p:cNvSpPr>
          <p:nvPr>
            <p:ph type="title"/>
          </p:nvPr>
        </p:nvSpPr>
        <p:spPr>
          <a:xfrm>
            <a:off x="422031" y="457200"/>
            <a:ext cx="8382000" cy="939800"/>
          </a:xfrm>
        </p:spPr>
        <p:txBody>
          <a:bodyPr/>
          <a:lstStyle/>
          <a:p>
            <a:pPr marL="484632" indent="0" eaLnBrk="1" fontAlgn="auto" hangingPunct="1">
              <a:spcAft>
                <a:spcPts val="0"/>
              </a:spcAft>
              <a:defRPr/>
            </a:pPr>
            <a:r>
              <a:rPr lang="en-US">
                <a:solidFill>
                  <a:schemeClr val="accent1">
                    <a:tint val="83000"/>
                    <a:satMod val="150000"/>
                  </a:schemeClr>
                </a:solidFill>
              </a:rPr>
              <a:t>What is Fair Value?</a:t>
            </a:r>
          </a:p>
        </p:txBody>
      </p:sp>
      <p:sp>
        <p:nvSpPr>
          <p:cNvPr id="41987" name="Rectangle 3"/>
          <p:cNvSpPr>
            <a:spLocks noGrp="1" noChangeArrowheads="1"/>
          </p:cNvSpPr>
          <p:nvPr>
            <p:ph idx="1"/>
          </p:nvPr>
        </p:nvSpPr>
        <p:spPr>
          <a:xfrm>
            <a:off x="739775" y="1860550"/>
            <a:ext cx="8023225" cy="4235450"/>
          </a:xfrm>
        </p:spPr>
        <p:txBody>
          <a:bodyPr/>
          <a:lstStyle/>
          <a:p>
            <a:pPr marL="381000" indent="-381000" eaLnBrk="1" hangingPunct="1"/>
            <a:r>
              <a:rPr lang="en-GB" sz="2400" smtClean="0"/>
              <a:t>Fair value:</a:t>
            </a:r>
          </a:p>
          <a:p>
            <a:pPr marL="857250" lvl="1" eaLnBrk="1" hangingPunct="1"/>
            <a:r>
              <a:rPr lang="en-GB" sz="2400" smtClean="0"/>
              <a:t>Amount for which an asset could be exchanged, or liability settled, between knowledgeable, willing parties in an arms length transaction </a:t>
            </a:r>
          </a:p>
          <a:p>
            <a:pPr marL="381000" indent="-381000" eaLnBrk="1" hangingPunct="1"/>
            <a:endParaRPr lang="en-US" sz="2400" smtClean="0"/>
          </a:p>
          <a:p>
            <a:pPr marL="857250" lvl="1" eaLnBrk="1" hangingPunct="1">
              <a:lnSpc>
                <a:spcPct val="150000"/>
              </a:lnSpc>
              <a:buFont typeface="Wingdings" pitchFamily="2" charset="2"/>
              <a:buNone/>
            </a:pPr>
            <a:endParaRPr lang="en-US" sz="2400"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4306"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Fair Value of a Financial Liability</a:t>
            </a:r>
          </a:p>
        </p:txBody>
      </p:sp>
      <p:sp>
        <p:nvSpPr>
          <p:cNvPr id="43011" name="Rectangle 3"/>
          <p:cNvSpPr>
            <a:spLocks noGrp="1" noChangeArrowheads="1"/>
          </p:cNvSpPr>
          <p:nvPr>
            <p:ph idx="1"/>
          </p:nvPr>
        </p:nvSpPr>
        <p:spPr>
          <a:xfrm>
            <a:off x="457200" y="1882775"/>
            <a:ext cx="8229600" cy="4572000"/>
          </a:xfrm>
        </p:spPr>
        <p:txBody>
          <a:bodyPr/>
          <a:lstStyle/>
          <a:p>
            <a:pPr eaLnBrk="1" hangingPunct="1"/>
            <a:r>
              <a:rPr lang="en-US" smtClean="0"/>
              <a:t>The fair value of a financial liability with a demand feature (eg a demand deposit) is not less than the amount payable on demand, discounted from the first date that the amount could be required to be paid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1314" name="Rectangle 2"/>
          <p:cNvSpPr>
            <a:spLocks noGrp="1" noChangeArrowheads="1"/>
          </p:cNvSpPr>
          <p:nvPr>
            <p:ph type="title"/>
          </p:nvPr>
        </p:nvSpPr>
        <p:spPr>
          <a:xfrm>
            <a:off x="495300" y="285750"/>
            <a:ext cx="8382000" cy="939800"/>
          </a:xfrm>
        </p:spPr>
        <p:txBody>
          <a:bodyPr/>
          <a:lstStyle/>
          <a:p>
            <a:pPr marL="484632" indent="0" eaLnBrk="1" fontAlgn="auto" hangingPunct="1">
              <a:spcAft>
                <a:spcPts val="0"/>
              </a:spcAft>
              <a:defRPr/>
            </a:pPr>
            <a:r>
              <a:rPr lang="en-US">
                <a:solidFill>
                  <a:schemeClr val="accent1">
                    <a:tint val="83000"/>
                    <a:satMod val="150000"/>
                  </a:schemeClr>
                </a:solidFill>
              </a:rPr>
              <a:t>What is Fair Value?</a:t>
            </a:r>
          </a:p>
        </p:txBody>
      </p:sp>
      <p:sp>
        <p:nvSpPr>
          <p:cNvPr id="44035" name="Rectangle 3"/>
          <p:cNvSpPr>
            <a:spLocks noGrp="1" noChangeArrowheads="1"/>
          </p:cNvSpPr>
          <p:nvPr>
            <p:ph idx="1"/>
          </p:nvPr>
        </p:nvSpPr>
        <p:spPr>
          <a:xfrm>
            <a:off x="530225" y="1490663"/>
            <a:ext cx="7199313" cy="4051300"/>
          </a:xfrm>
        </p:spPr>
        <p:txBody>
          <a:bodyPr/>
          <a:lstStyle/>
          <a:p>
            <a:pPr marL="381000" indent="-381000" eaLnBrk="1" hangingPunct="1"/>
            <a:r>
              <a:rPr lang="en-GB" sz="2400" smtClean="0"/>
              <a:t>Fair value hierarchy:</a:t>
            </a:r>
          </a:p>
          <a:p>
            <a:pPr marL="857250" lvl="1" eaLnBrk="1" hangingPunct="1"/>
            <a:r>
              <a:rPr lang="en-GB" sz="2400" smtClean="0"/>
              <a:t>Best: Published price quotation in active market</a:t>
            </a:r>
          </a:p>
          <a:p>
            <a:pPr marL="1276350" lvl="2" eaLnBrk="1" hangingPunct="1"/>
            <a:r>
              <a:rPr lang="en-GB" smtClean="0"/>
              <a:t>Bid price for asset held or liability to be issued</a:t>
            </a:r>
          </a:p>
          <a:p>
            <a:pPr marL="1276350" lvl="2" eaLnBrk="1" hangingPunct="1"/>
            <a:r>
              <a:rPr lang="en-GB" smtClean="0"/>
              <a:t>Asked price for asset to be </a:t>
            </a:r>
            <a:br>
              <a:rPr lang="en-GB" smtClean="0"/>
            </a:br>
            <a:r>
              <a:rPr lang="en-GB" smtClean="0"/>
              <a:t>acquired or liability held</a:t>
            </a:r>
          </a:p>
          <a:p>
            <a:pPr marL="857250" lvl="1" eaLnBrk="1" hangingPunct="1"/>
            <a:r>
              <a:rPr lang="en-GB" sz="2400" smtClean="0"/>
              <a:t>If no bid/asked prices, look to </a:t>
            </a:r>
            <a:br>
              <a:rPr lang="en-GB" sz="2400" smtClean="0"/>
            </a:br>
            <a:r>
              <a:rPr lang="en-GB" sz="2400" smtClean="0"/>
              <a:t>most recent transaction price</a:t>
            </a:r>
            <a:endParaRPr lang="en-US" sz="2400" smtClean="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62" name="Rectangle 2"/>
          <p:cNvSpPr>
            <a:spLocks noGrp="1" noChangeArrowheads="1"/>
          </p:cNvSpPr>
          <p:nvPr>
            <p:ph type="title"/>
          </p:nvPr>
        </p:nvSpPr>
        <p:spPr>
          <a:xfrm>
            <a:off x="351692" y="325438"/>
            <a:ext cx="8382000" cy="939800"/>
          </a:xfrm>
        </p:spPr>
        <p:txBody>
          <a:bodyPr/>
          <a:lstStyle/>
          <a:p>
            <a:pPr marL="484632" indent="0" eaLnBrk="1" fontAlgn="auto" hangingPunct="1">
              <a:spcAft>
                <a:spcPts val="0"/>
              </a:spcAft>
              <a:defRPr/>
            </a:pPr>
            <a:r>
              <a:rPr lang="en-US">
                <a:solidFill>
                  <a:schemeClr val="accent1">
                    <a:tint val="83000"/>
                    <a:satMod val="150000"/>
                  </a:schemeClr>
                </a:solidFill>
              </a:rPr>
              <a:t>What is Fair Value?</a:t>
            </a:r>
          </a:p>
        </p:txBody>
      </p:sp>
      <p:sp>
        <p:nvSpPr>
          <p:cNvPr id="45059" name="Rectangle 3"/>
          <p:cNvSpPr>
            <a:spLocks noGrp="1" noChangeArrowheads="1"/>
          </p:cNvSpPr>
          <p:nvPr>
            <p:ph idx="1"/>
          </p:nvPr>
        </p:nvSpPr>
        <p:spPr>
          <a:xfrm>
            <a:off x="523875" y="1514475"/>
            <a:ext cx="5618163" cy="4241800"/>
          </a:xfrm>
        </p:spPr>
        <p:txBody>
          <a:bodyPr/>
          <a:lstStyle/>
          <a:p>
            <a:pPr marL="381000" indent="-381000" eaLnBrk="1" hangingPunct="1"/>
            <a:r>
              <a:rPr lang="en-GB" sz="2400" smtClean="0"/>
              <a:t>If no active market: Use a valuation technique.</a:t>
            </a:r>
          </a:p>
          <a:p>
            <a:pPr marL="857250" lvl="1" eaLnBrk="1" hangingPunct="1"/>
            <a:r>
              <a:rPr lang="en-GB" sz="2400" smtClean="0"/>
              <a:t>Incorporate all factors that market participants would consider in setting a price</a:t>
            </a:r>
          </a:p>
          <a:p>
            <a:pPr marL="857250" lvl="1" eaLnBrk="1" hangingPunct="1"/>
            <a:r>
              <a:rPr lang="en-GB" sz="2400" smtClean="0"/>
              <a:t>Acceptable economic pricing methodologies</a:t>
            </a:r>
          </a:p>
          <a:p>
            <a:pPr marL="857250" lvl="1" eaLnBrk="1" hangingPunct="1"/>
            <a:r>
              <a:rPr lang="en-GB" sz="2400" smtClean="0"/>
              <a:t>Base on observable market data and conditions to the extent possible</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5410" name="Rectangle 2"/>
          <p:cNvSpPr>
            <a:spLocks noGrp="1" noChangeArrowheads="1"/>
          </p:cNvSpPr>
          <p:nvPr>
            <p:ph type="title"/>
          </p:nvPr>
        </p:nvSpPr>
        <p:spPr>
          <a:xfrm>
            <a:off x="463062" y="239713"/>
            <a:ext cx="8382000" cy="476250"/>
          </a:xfrm>
        </p:spPr>
        <p:txBody>
          <a:bodyPr>
            <a:normAutofit fontScale="90000"/>
          </a:bodyPr>
          <a:lstStyle/>
          <a:p>
            <a:pPr marL="484632" indent="0" eaLnBrk="1" fontAlgn="auto" hangingPunct="1">
              <a:spcAft>
                <a:spcPts val="0"/>
              </a:spcAft>
              <a:defRPr/>
            </a:pPr>
            <a:r>
              <a:rPr lang="en-US" sz="2800">
                <a:solidFill>
                  <a:schemeClr val="accent1">
                    <a:tint val="83000"/>
                    <a:satMod val="150000"/>
                  </a:schemeClr>
                </a:solidFill>
              </a:rPr>
              <a:t>Initial Measurement</a:t>
            </a:r>
            <a:endParaRPr lang="en-US" sz="2800">
              <a:solidFill>
                <a:srgbClr val="FFFF66"/>
              </a:solidFill>
            </a:endParaRPr>
          </a:p>
        </p:txBody>
      </p:sp>
      <p:sp>
        <p:nvSpPr>
          <p:cNvPr id="46083" name="Rectangle 3"/>
          <p:cNvSpPr>
            <a:spLocks noGrp="1" noChangeArrowheads="1"/>
          </p:cNvSpPr>
          <p:nvPr>
            <p:ph idx="1"/>
          </p:nvPr>
        </p:nvSpPr>
        <p:spPr>
          <a:xfrm>
            <a:off x="327025" y="825500"/>
            <a:ext cx="8305800" cy="4997450"/>
          </a:xfrm>
        </p:spPr>
        <p:txBody>
          <a:bodyPr/>
          <a:lstStyle/>
          <a:p>
            <a:pPr marL="0" indent="0" algn="ctr" eaLnBrk="1" hangingPunct="1">
              <a:buFont typeface="Wingdings" pitchFamily="2" charset="2"/>
              <a:buNone/>
            </a:pPr>
            <a:r>
              <a:rPr lang="en-US" smtClean="0"/>
              <a:t>Financial asset or financial liability </a:t>
            </a:r>
            <a:br>
              <a:rPr lang="en-US" smtClean="0"/>
            </a:br>
            <a:r>
              <a:rPr lang="en-US" smtClean="0"/>
              <a:t>is initially recognised</a:t>
            </a:r>
          </a:p>
          <a:p>
            <a:pPr marL="0" indent="0" algn="ctr" eaLnBrk="1" hangingPunct="1">
              <a:lnSpc>
                <a:spcPct val="90000"/>
              </a:lnSpc>
              <a:buFont typeface="Wingdings" pitchFamily="2" charset="2"/>
              <a:buNone/>
            </a:pPr>
            <a:r>
              <a:rPr lang="en-US" sz="1200" smtClean="0"/>
              <a:t> </a:t>
            </a:r>
          </a:p>
          <a:p>
            <a:pPr marL="0" indent="0" algn="ctr" eaLnBrk="1" hangingPunct="1">
              <a:lnSpc>
                <a:spcPct val="90000"/>
              </a:lnSpc>
              <a:buFont typeface="Wingdings" pitchFamily="2" charset="2"/>
              <a:buNone/>
            </a:pPr>
            <a:r>
              <a:rPr lang="en-US" smtClean="0">
                <a:solidFill>
                  <a:srgbClr val="28DC24"/>
                </a:solidFill>
              </a:rPr>
              <a:t>at fair value</a:t>
            </a:r>
            <a:endParaRPr lang="en-US" smtClean="0"/>
          </a:p>
        </p:txBody>
      </p:sp>
      <p:sp>
        <p:nvSpPr>
          <p:cNvPr id="46084" name="Freeform 4"/>
          <p:cNvSpPr>
            <a:spLocks/>
          </p:cNvSpPr>
          <p:nvPr/>
        </p:nvSpPr>
        <p:spPr bwMode="auto">
          <a:xfrm>
            <a:off x="3097213" y="2532063"/>
            <a:ext cx="1087437" cy="665162"/>
          </a:xfrm>
          <a:custGeom>
            <a:avLst/>
            <a:gdLst>
              <a:gd name="T0" fmla="*/ 2147483647 w 815"/>
              <a:gd name="T1" fmla="*/ 2147483647 h 499"/>
              <a:gd name="T2" fmla="*/ 0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2147483647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274" y="499"/>
                </a:moveTo>
                <a:lnTo>
                  <a:pt x="0" y="301"/>
                </a:lnTo>
                <a:lnTo>
                  <a:pt x="274" y="83"/>
                </a:lnTo>
                <a:lnTo>
                  <a:pt x="274" y="195"/>
                </a:lnTo>
                <a:lnTo>
                  <a:pt x="524" y="194"/>
                </a:lnTo>
                <a:lnTo>
                  <a:pt x="566" y="180"/>
                </a:lnTo>
                <a:lnTo>
                  <a:pt x="597" y="153"/>
                </a:lnTo>
                <a:lnTo>
                  <a:pt x="615" y="116"/>
                </a:lnTo>
                <a:lnTo>
                  <a:pt x="621" y="60"/>
                </a:lnTo>
                <a:lnTo>
                  <a:pt x="621" y="0"/>
                </a:lnTo>
                <a:lnTo>
                  <a:pt x="815" y="0"/>
                </a:lnTo>
                <a:lnTo>
                  <a:pt x="814" y="94"/>
                </a:lnTo>
                <a:lnTo>
                  <a:pt x="807" y="136"/>
                </a:lnTo>
                <a:lnTo>
                  <a:pt x="799" y="180"/>
                </a:lnTo>
                <a:lnTo>
                  <a:pt x="788" y="212"/>
                </a:lnTo>
                <a:lnTo>
                  <a:pt x="771" y="247"/>
                </a:lnTo>
                <a:lnTo>
                  <a:pt x="753" y="275"/>
                </a:lnTo>
                <a:lnTo>
                  <a:pt x="724" y="308"/>
                </a:lnTo>
                <a:lnTo>
                  <a:pt x="691" y="337"/>
                </a:lnTo>
                <a:lnTo>
                  <a:pt x="657" y="356"/>
                </a:lnTo>
                <a:lnTo>
                  <a:pt x="618" y="376"/>
                </a:lnTo>
                <a:lnTo>
                  <a:pt x="569" y="387"/>
                </a:lnTo>
                <a:lnTo>
                  <a:pt x="524" y="389"/>
                </a:lnTo>
                <a:lnTo>
                  <a:pt x="274" y="390"/>
                </a:lnTo>
                <a:lnTo>
                  <a:pt x="274" y="499"/>
                </a:lnTo>
                <a:close/>
              </a:path>
            </a:pathLst>
          </a:custGeom>
          <a:solidFill>
            <a:schemeClr val="accent2"/>
          </a:solidFill>
          <a:ln w="25400">
            <a:solidFill>
              <a:schemeClr val="bg1"/>
            </a:solidFill>
            <a:round/>
            <a:headEnd/>
            <a:tailEnd/>
          </a:ln>
        </p:spPr>
        <p:txBody>
          <a:bodyPr/>
          <a:lstStyle/>
          <a:p>
            <a:endParaRPr lang="en-US"/>
          </a:p>
        </p:txBody>
      </p:sp>
      <p:sp>
        <p:nvSpPr>
          <p:cNvPr id="46085" name="Freeform 5"/>
          <p:cNvSpPr>
            <a:spLocks/>
          </p:cNvSpPr>
          <p:nvPr/>
        </p:nvSpPr>
        <p:spPr bwMode="auto">
          <a:xfrm>
            <a:off x="4743450" y="4152900"/>
            <a:ext cx="990600" cy="669925"/>
          </a:xfrm>
          <a:custGeom>
            <a:avLst/>
            <a:gdLst>
              <a:gd name="T0" fmla="*/ 2147483647 w 815"/>
              <a:gd name="T1" fmla="*/ 2147483647 h 499"/>
              <a:gd name="T2" fmla="*/ 2147483647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0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542" y="499"/>
                </a:moveTo>
                <a:lnTo>
                  <a:pt x="815" y="301"/>
                </a:lnTo>
                <a:lnTo>
                  <a:pt x="542" y="83"/>
                </a:lnTo>
                <a:lnTo>
                  <a:pt x="542" y="195"/>
                </a:lnTo>
                <a:lnTo>
                  <a:pt x="292" y="194"/>
                </a:lnTo>
                <a:lnTo>
                  <a:pt x="249" y="180"/>
                </a:lnTo>
                <a:lnTo>
                  <a:pt x="219" y="153"/>
                </a:lnTo>
                <a:lnTo>
                  <a:pt x="200" y="116"/>
                </a:lnTo>
                <a:lnTo>
                  <a:pt x="195" y="60"/>
                </a:lnTo>
                <a:lnTo>
                  <a:pt x="195" y="0"/>
                </a:lnTo>
                <a:lnTo>
                  <a:pt x="0" y="0"/>
                </a:lnTo>
                <a:lnTo>
                  <a:pt x="2" y="93"/>
                </a:lnTo>
                <a:lnTo>
                  <a:pt x="8" y="135"/>
                </a:lnTo>
                <a:lnTo>
                  <a:pt x="16" y="180"/>
                </a:lnTo>
                <a:lnTo>
                  <a:pt x="28" y="212"/>
                </a:lnTo>
                <a:lnTo>
                  <a:pt x="44" y="246"/>
                </a:lnTo>
                <a:lnTo>
                  <a:pt x="62" y="275"/>
                </a:lnTo>
                <a:lnTo>
                  <a:pt x="92" y="308"/>
                </a:lnTo>
                <a:lnTo>
                  <a:pt x="125" y="336"/>
                </a:lnTo>
                <a:lnTo>
                  <a:pt x="159" y="356"/>
                </a:lnTo>
                <a:lnTo>
                  <a:pt x="198" y="375"/>
                </a:lnTo>
                <a:lnTo>
                  <a:pt x="247" y="387"/>
                </a:lnTo>
                <a:lnTo>
                  <a:pt x="292" y="389"/>
                </a:lnTo>
                <a:lnTo>
                  <a:pt x="542" y="390"/>
                </a:lnTo>
                <a:lnTo>
                  <a:pt x="542" y="499"/>
                </a:lnTo>
                <a:close/>
              </a:path>
            </a:pathLst>
          </a:custGeom>
          <a:solidFill>
            <a:schemeClr val="accent2"/>
          </a:solidFill>
          <a:ln w="25400">
            <a:solidFill>
              <a:schemeClr val="bg1"/>
            </a:solidFill>
            <a:round/>
            <a:headEnd/>
            <a:tailEnd/>
          </a:ln>
        </p:spPr>
        <p:txBody>
          <a:bodyPr/>
          <a:lstStyle/>
          <a:p>
            <a:endParaRPr lang="en-US"/>
          </a:p>
        </p:txBody>
      </p:sp>
      <p:sp>
        <p:nvSpPr>
          <p:cNvPr id="47110" name="Text Box 6"/>
          <p:cNvSpPr txBox="1">
            <a:spLocks noChangeArrowheads="1"/>
          </p:cNvSpPr>
          <p:nvPr/>
        </p:nvSpPr>
        <p:spPr bwMode="auto">
          <a:xfrm>
            <a:off x="585788" y="2441575"/>
            <a:ext cx="2301875" cy="915988"/>
          </a:xfrm>
          <a:prstGeom prst="rect">
            <a:avLst/>
          </a:prstGeom>
          <a:noFill/>
          <a:ln w="9525">
            <a:noFill/>
            <a:miter lim="800000"/>
            <a:headEnd/>
            <a:tailEnd/>
          </a:ln>
        </p:spPr>
        <p:txBody>
          <a:bodyPr>
            <a:spAutoFit/>
          </a:bodyPr>
          <a:lstStyle/>
          <a:p>
            <a:pPr eaLnBrk="0" hangingPunct="0">
              <a:defRPr/>
            </a:pPr>
            <a:r>
              <a:rPr lang="en-US" dirty="0">
                <a:solidFill>
                  <a:schemeClr val="accent6">
                    <a:lumMod val="20000"/>
                    <a:lumOff val="80000"/>
                  </a:schemeClr>
                </a:solidFill>
                <a:latin typeface="Tahoma" pitchFamily="34" charset="0"/>
              </a:rPr>
              <a:t>Financial assets/ liabilities at fair value thru P&amp;L</a:t>
            </a:r>
          </a:p>
        </p:txBody>
      </p:sp>
      <p:sp>
        <p:nvSpPr>
          <p:cNvPr id="46087" name="Text Box 7"/>
          <p:cNvSpPr txBox="1">
            <a:spLocks noChangeArrowheads="1"/>
          </p:cNvSpPr>
          <p:nvPr/>
        </p:nvSpPr>
        <p:spPr bwMode="auto">
          <a:xfrm>
            <a:off x="6432550" y="2424113"/>
            <a:ext cx="2300288" cy="3387725"/>
          </a:xfrm>
          <a:prstGeom prst="rect">
            <a:avLst/>
          </a:prstGeom>
          <a:noFill/>
          <a:ln w="9525">
            <a:noFill/>
            <a:miter lim="800000"/>
            <a:headEnd/>
            <a:tailEnd/>
          </a:ln>
        </p:spPr>
        <p:txBody>
          <a:bodyPr>
            <a:spAutoFit/>
          </a:bodyPr>
          <a:lstStyle/>
          <a:p>
            <a:pPr eaLnBrk="0" hangingPunct="0"/>
            <a:r>
              <a:rPr lang="en-US">
                <a:solidFill>
                  <a:srgbClr val="FF7C80"/>
                </a:solidFill>
                <a:latin typeface="Tahoma" pitchFamily="34" charset="0"/>
              </a:rPr>
              <a:t>Held-to-maturity financial asset</a:t>
            </a:r>
          </a:p>
          <a:p>
            <a:pPr eaLnBrk="0" hangingPunct="0"/>
            <a:endParaRPr lang="en-US">
              <a:solidFill>
                <a:srgbClr val="FF7C80"/>
              </a:solidFill>
              <a:latin typeface="Tahoma" pitchFamily="34" charset="0"/>
            </a:endParaRPr>
          </a:p>
          <a:p>
            <a:pPr eaLnBrk="0" hangingPunct="0"/>
            <a:r>
              <a:rPr lang="en-US">
                <a:solidFill>
                  <a:srgbClr val="FFCC00"/>
                </a:solidFill>
                <a:latin typeface="Tahoma" pitchFamily="34" charset="0"/>
              </a:rPr>
              <a:t>Financial liabilities other than “at FV thru P/L</a:t>
            </a:r>
          </a:p>
          <a:p>
            <a:pPr eaLnBrk="0" hangingPunct="0"/>
            <a:endParaRPr lang="en-US">
              <a:solidFill>
                <a:srgbClr val="FFCC00"/>
              </a:solidFill>
              <a:latin typeface="Tahoma" pitchFamily="34" charset="0"/>
            </a:endParaRPr>
          </a:p>
          <a:p>
            <a:pPr eaLnBrk="0" hangingPunct="0"/>
            <a:r>
              <a:rPr lang="en-US">
                <a:solidFill>
                  <a:srgbClr val="FF7C80"/>
                </a:solidFill>
                <a:latin typeface="Tahoma" pitchFamily="34" charset="0"/>
              </a:rPr>
              <a:t>Loans and receivables</a:t>
            </a:r>
          </a:p>
          <a:p>
            <a:pPr eaLnBrk="0" hangingPunct="0"/>
            <a:endParaRPr lang="en-US">
              <a:solidFill>
                <a:srgbClr val="FF7C80"/>
              </a:solidFill>
              <a:latin typeface="Tahoma" pitchFamily="34" charset="0"/>
            </a:endParaRPr>
          </a:p>
          <a:p>
            <a:pPr eaLnBrk="0" hangingPunct="0"/>
            <a:r>
              <a:rPr lang="en-US">
                <a:solidFill>
                  <a:srgbClr val="FFCC00"/>
                </a:solidFill>
                <a:latin typeface="Tahoma" pitchFamily="34" charset="0"/>
              </a:rPr>
              <a:t>Available for sale financial assets</a:t>
            </a:r>
          </a:p>
        </p:txBody>
      </p:sp>
      <p:sp>
        <p:nvSpPr>
          <p:cNvPr id="7825416" name="Rectangle 8"/>
          <p:cNvSpPr>
            <a:spLocks noChangeArrowheads="1"/>
          </p:cNvSpPr>
          <p:nvPr/>
        </p:nvSpPr>
        <p:spPr bwMode="auto">
          <a:xfrm>
            <a:off x="2867025" y="3519488"/>
            <a:ext cx="3598863" cy="523875"/>
          </a:xfrm>
          <a:prstGeom prst="rect">
            <a:avLst/>
          </a:prstGeom>
          <a:noFill/>
          <a:ln w="38100">
            <a:noFill/>
            <a:miter lim="800000"/>
            <a:headEnd/>
            <a:tailEnd/>
          </a:ln>
          <a:effectLst>
            <a:outerShdw dist="35921" dir="2700000" algn="ctr" rotWithShape="0">
              <a:srgbClr val="000066"/>
            </a:outerShdw>
          </a:effectLst>
        </p:spPr>
        <p:txBody>
          <a:bodyPr wrap="none">
            <a:spAutoFit/>
          </a:bodyPr>
          <a:lstStyle/>
          <a:p>
            <a:pPr eaLnBrk="0" fontAlgn="auto" hangingPunct="0">
              <a:spcBef>
                <a:spcPts val="0"/>
              </a:spcBef>
              <a:defRPr/>
            </a:pPr>
            <a:r>
              <a:rPr lang="en-US" sz="2800" u="sng">
                <a:solidFill>
                  <a:srgbClr val="28DC24"/>
                </a:solidFill>
                <a:latin typeface="Tahoma" pitchFamily="34" charset="0"/>
                <a:cs typeface="+mn-cs"/>
              </a:rPr>
              <a:t>plus</a:t>
            </a:r>
            <a:r>
              <a:rPr lang="en-US" sz="2800">
                <a:solidFill>
                  <a:srgbClr val="28DC24"/>
                </a:solidFill>
                <a:latin typeface="Tahoma" pitchFamily="34" charset="0"/>
                <a:cs typeface="+mn-cs"/>
              </a:rPr>
              <a:t> transaction costs</a:t>
            </a:r>
          </a:p>
        </p:txBody>
      </p:sp>
      <p:sp>
        <p:nvSpPr>
          <p:cNvPr id="46089" name="Text Box 9"/>
          <p:cNvSpPr txBox="1">
            <a:spLocks noChangeArrowheads="1"/>
          </p:cNvSpPr>
          <p:nvPr/>
        </p:nvSpPr>
        <p:spPr bwMode="auto">
          <a:xfrm>
            <a:off x="323850" y="4178300"/>
            <a:ext cx="3222625" cy="2181225"/>
          </a:xfrm>
          <a:prstGeom prst="rect">
            <a:avLst/>
          </a:prstGeom>
          <a:noFill/>
          <a:ln w="9525">
            <a:noFill/>
            <a:miter lim="800000"/>
            <a:headEnd/>
            <a:tailEnd/>
          </a:ln>
        </p:spPr>
        <p:txBody>
          <a:bodyPr>
            <a:spAutoFit/>
          </a:bodyPr>
          <a:lstStyle/>
          <a:p>
            <a:pPr marL="190500" indent="-190500">
              <a:spcAft>
                <a:spcPct val="20000"/>
              </a:spcAft>
              <a:tabLst>
                <a:tab pos="5715000" algn="l"/>
              </a:tabLst>
            </a:pPr>
            <a:r>
              <a:rPr lang="en-US">
                <a:solidFill>
                  <a:srgbClr val="FFFF00"/>
                </a:solidFill>
                <a:latin typeface="Tahoma" pitchFamily="34" charset="0"/>
              </a:rPr>
              <a:t>Transaction costs:</a:t>
            </a:r>
          </a:p>
          <a:p>
            <a:pPr marL="190500" indent="-190500">
              <a:spcAft>
                <a:spcPct val="20000"/>
              </a:spcAft>
              <a:buClr>
                <a:srgbClr val="FFFF00"/>
              </a:buClr>
              <a:buFont typeface="Wingdings" pitchFamily="2" charset="2"/>
              <a:buChar char="§"/>
              <a:tabLst>
                <a:tab pos="5715000" algn="l"/>
              </a:tabLst>
            </a:pPr>
            <a:r>
              <a:rPr lang="en-US">
                <a:solidFill>
                  <a:srgbClr val="FFFF00"/>
                </a:solidFill>
                <a:latin typeface="Tahoma" pitchFamily="34" charset="0"/>
              </a:rPr>
              <a:t>on purchase are included</a:t>
            </a:r>
          </a:p>
          <a:p>
            <a:pPr marL="190500" indent="-190500">
              <a:spcAft>
                <a:spcPct val="20000"/>
              </a:spcAft>
              <a:buClr>
                <a:srgbClr val="FFFF00"/>
              </a:buClr>
              <a:buFont typeface="Wingdings" pitchFamily="2" charset="2"/>
              <a:buChar char="§"/>
              <a:tabLst>
                <a:tab pos="5715000" algn="l"/>
              </a:tabLst>
            </a:pPr>
            <a:r>
              <a:rPr lang="en-US">
                <a:solidFill>
                  <a:srgbClr val="FFFF00"/>
                </a:solidFill>
                <a:latin typeface="Tahoma" pitchFamily="34" charset="0"/>
              </a:rPr>
              <a:t>that may be incurred on disposal are excluded</a:t>
            </a:r>
          </a:p>
          <a:p>
            <a:pPr marL="190500" indent="-190500">
              <a:spcAft>
                <a:spcPct val="20000"/>
              </a:spcAft>
              <a:buClr>
                <a:srgbClr val="FFFF00"/>
              </a:buClr>
              <a:buFont typeface="Wingdings" pitchFamily="2" charset="2"/>
              <a:buChar char="§"/>
              <a:tabLst>
                <a:tab pos="5715000" algn="l"/>
              </a:tabLst>
            </a:pPr>
            <a:r>
              <a:rPr lang="en-US">
                <a:solidFill>
                  <a:srgbClr val="FFFF00"/>
                </a:solidFill>
                <a:latin typeface="Tahoma" pitchFamily="34" charset="0"/>
              </a:rPr>
              <a:t>are directly attributable to the acquisition/issue of the financial asset/liability</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7458" name="Rectangle 2"/>
          <p:cNvSpPr>
            <a:spLocks noGrp="1" noChangeArrowheads="1"/>
          </p:cNvSpPr>
          <p:nvPr>
            <p:ph type="title"/>
          </p:nvPr>
        </p:nvSpPr>
        <p:spPr>
          <a:xfrm>
            <a:off x="605204" y="334963"/>
            <a:ext cx="7807569" cy="990600"/>
          </a:xfrm>
        </p:spPr>
        <p:txBody>
          <a:bodyPr/>
          <a:lstStyle/>
          <a:p>
            <a:pPr marL="484632" indent="0" eaLnBrk="1" fontAlgn="auto" hangingPunct="1">
              <a:spcAft>
                <a:spcPts val="0"/>
              </a:spcAft>
              <a:defRPr/>
            </a:pPr>
            <a:r>
              <a:rPr lang="en-US">
                <a:solidFill>
                  <a:schemeClr val="accent1">
                    <a:tint val="83000"/>
                    <a:satMod val="150000"/>
                  </a:schemeClr>
                </a:solidFill>
              </a:rPr>
              <a:t>Initial Measurement </a:t>
            </a:r>
          </a:p>
        </p:txBody>
      </p:sp>
      <p:sp>
        <p:nvSpPr>
          <p:cNvPr id="47107" name="Rectangle 3"/>
          <p:cNvSpPr>
            <a:spLocks noGrp="1" noChangeArrowheads="1"/>
          </p:cNvSpPr>
          <p:nvPr>
            <p:ph idx="1"/>
          </p:nvPr>
        </p:nvSpPr>
        <p:spPr>
          <a:xfrm>
            <a:off x="457200" y="1882775"/>
            <a:ext cx="8229600" cy="4572000"/>
          </a:xfrm>
        </p:spPr>
        <p:txBody>
          <a:bodyPr/>
          <a:lstStyle/>
          <a:p>
            <a:pPr eaLnBrk="1" hangingPunct="1"/>
            <a:r>
              <a:rPr lang="en-US" sz="2400" smtClean="0"/>
              <a:t>The </a:t>
            </a:r>
            <a:r>
              <a:rPr lang="en-US" sz="2400" u="sng" smtClean="0">
                <a:solidFill>
                  <a:srgbClr val="FF6600"/>
                </a:solidFill>
              </a:rPr>
              <a:t>fair value</a:t>
            </a:r>
            <a:r>
              <a:rPr lang="en-US" sz="2400" smtClean="0"/>
              <a:t> of a financial instrument on initial recognition is normally the </a:t>
            </a:r>
            <a:r>
              <a:rPr lang="en-US" sz="2400" u="sng" smtClean="0">
                <a:solidFill>
                  <a:srgbClr val="FF6600"/>
                </a:solidFill>
              </a:rPr>
              <a:t>transaction price</a:t>
            </a:r>
            <a:endParaRPr lang="en-US" sz="2400" smtClean="0">
              <a:solidFill>
                <a:srgbClr val="FF6600"/>
              </a:solidFill>
            </a:endParaRPr>
          </a:p>
          <a:p>
            <a:pPr eaLnBrk="1" hangingPunct="1"/>
            <a:r>
              <a:rPr lang="en-US" sz="2400" smtClean="0"/>
              <a:t>However, if part of the consideration given or received is for something other than the financial instrument or the transaction was not transacted at arm’s length, the fair value is estimated using a valuation technique</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9506" name="Rectangle 2"/>
          <p:cNvSpPr>
            <a:spLocks noGrp="1" noChangeArrowheads="1"/>
          </p:cNvSpPr>
          <p:nvPr>
            <p:ph type="title"/>
          </p:nvPr>
        </p:nvSpPr>
        <p:spPr>
          <a:xfrm>
            <a:off x="732692" y="334963"/>
            <a:ext cx="7666892" cy="990600"/>
          </a:xfrm>
        </p:spPr>
        <p:txBody>
          <a:bodyPr/>
          <a:lstStyle/>
          <a:p>
            <a:pPr marL="484632" indent="0" eaLnBrk="1" fontAlgn="auto" hangingPunct="1">
              <a:spcAft>
                <a:spcPts val="0"/>
              </a:spcAft>
              <a:defRPr/>
            </a:pPr>
            <a:r>
              <a:rPr lang="en-US">
                <a:solidFill>
                  <a:schemeClr val="accent1">
                    <a:tint val="83000"/>
                    <a:satMod val="150000"/>
                  </a:schemeClr>
                </a:solidFill>
              </a:rPr>
              <a:t>Initial Measurement </a:t>
            </a:r>
          </a:p>
        </p:txBody>
      </p:sp>
      <p:sp>
        <p:nvSpPr>
          <p:cNvPr id="48131" name="Rectangle 3"/>
          <p:cNvSpPr>
            <a:spLocks noGrp="1" noChangeArrowheads="1"/>
          </p:cNvSpPr>
          <p:nvPr>
            <p:ph idx="1"/>
          </p:nvPr>
        </p:nvSpPr>
        <p:spPr>
          <a:xfrm>
            <a:off x="660400" y="1636713"/>
            <a:ext cx="7974013" cy="4694237"/>
          </a:xfrm>
        </p:spPr>
        <p:txBody>
          <a:bodyPr/>
          <a:lstStyle/>
          <a:p>
            <a:pPr eaLnBrk="1" hangingPunct="1"/>
            <a:r>
              <a:rPr lang="en-US" sz="2400" smtClean="0"/>
              <a:t>The fair value of a long-term loan that carried </a:t>
            </a:r>
            <a:r>
              <a:rPr lang="en-US" sz="2400" u="sng" smtClean="0"/>
              <a:t>no </a:t>
            </a:r>
            <a:r>
              <a:rPr lang="en-US" sz="2400" u="sng" smtClean="0">
                <a:solidFill>
                  <a:srgbClr val="FF6600"/>
                </a:solidFill>
              </a:rPr>
              <a:t>interest</a:t>
            </a:r>
            <a:r>
              <a:rPr lang="en-US" sz="2400" smtClean="0"/>
              <a:t> can be estimated as the PV of all future cash receipts </a:t>
            </a:r>
            <a:r>
              <a:rPr lang="en-US" sz="2400" u="sng" smtClean="0">
                <a:solidFill>
                  <a:srgbClr val="FF6600"/>
                </a:solidFill>
              </a:rPr>
              <a:t>discounted</a:t>
            </a:r>
            <a:r>
              <a:rPr lang="en-US" sz="2400" smtClean="0"/>
              <a:t> using the prevailing market rate of interest for a similar instrument (similar as to currency, term, type of interest rate and other factors) with a similar credit rating</a:t>
            </a:r>
          </a:p>
          <a:p>
            <a:pPr eaLnBrk="1" hangingPunct="1"/>
            <a:r>
              <a:rPr lang="en-US" sz="2400" smtClean="0"/>
              <a:t>The fair value of a financial liability with a </a:t>
            </a:r>
            <a:r>
              <a:rPr lang="en-US" sz="2400" u="sng" smtClean="0">
                <a:solidFill>
                  <a:srgbClr val="FF6600"/>
                </a:solidFill>
              </a:rPr>
              <a:t>demand</a:t>
            </a:r>
            <a:r>
              <a:rPr lang="en-US" sz="2400" u="sng" smtClean="0"/>
              <a:t> </a:t>
            </a:r>
            <a:r>
              <a:rPr lang="en-US" sz="2400" u="sng" smtClean="0">
                <a:solidFill>
                  <a:srgbClr val="FF6600"/>
                </a:solidFill>
              </a:rPr>
              <a:t>feature</a:t>
            </a:r>
            <a:r>
              <a:rPr lang="en-US" sz="2400" smtClean="0"/>
              <a:t> (e.g. a demand deposit) is </a:t>
            </a:r>
            <a:r>
              <a:rPr lang="en-US" sz="2400" u="sng" smtClean="0">
                <a:solidFill>
                  <a:srgbClr val="FF6600"/>
                </a:solidFill>
              </a:rPr>
              <a:t>not less</a:t>
            </a:r>
            <a:r>
              <a:rPr lang="en-US" sz="2400" smtClean="0"/>
              <a:t> than the amount payable on demand, discounted from the first date that the amount could be required to be paid</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8370" name="Rectangle 2"/>
          <p:cNvSpPr>
            <a:spLocks noGrp="1" noChangeArrowheads="1"/>
          </p:cNvSpPr>
          <p:nvPr>
            <p:ph type="title"/>
          </p:nvPr>
        </p:nvSpPr>
        <p:spPr>
          <a:xfrm>
            <a:off x="0" y="258763"/>
            <a:ext cx="9144000" cy="914400"/>
          </a:xfrm>
        </p:spPr>
        <p:txBody>
          <a:bodyPr>
            <a:normAutofit fontScale="90000"/>
          </a:bodyPr>
          <a:lstStyle/>
          <a:p>
            <a:pPr marL="484632" indent="0" eaLnBrk="1" fontAlgn="auto" hangingPunct="1">
              <a:spcAft>
                <a:spcPts val="0"/>
              </a:spcAft>
              <a:defRPr/>
            </a:pPr>
            <a:r>
              <a:rPr lang="en-US" dirty="0">
                <a:solidFill>
                  <a:schemeClr val="accent1">
                    <a:tint val="83000"/>
                    <a:satMod val="150000"/>
                  </a:schemeClr>
                </a:solidFill>
              </a:rPr>
              <a:t>Definition: What is a Financial Instrument?</a:t>
            </a:r>
          </a:p>
        </p:txBody>
      </p:sp>
      <p:sp>
        <p:nvSpPr>
          <p:cNvPr id="1028" name="Rectangle 3"/>
          <p:cNvSpPr>
            <a:spLocks noGrp="1" noChangeArrowheads="1"/>
          </p:cNvSpPr>
          <p:nvPr>
            <p:ph idx="1"/>
          </p:nvPr>
        </p:nvSpPr>
        <p:spPr>
          <a:xfrm>
            <a:off x="447675" y="1581150"/>
            <a:ext cx="7974013" cy="434975"/>
          </a:xfrm>
        </p:spPr>
        <p:txBody>
          <a:bodyPr/>
          <a:lstStyle/>
          <a:p>
            <a:pPr eaLnBrk="1" hangingPunct="1">
              <a:lnSpc>
                <a:spcPct val="90000"/>
              </a:lnSpc>
              <a:buFont typeface="Wingdings" pitchFamily="2" charset="2"/>
              <a:buNone/>
            </a:pPr>
            <a:r>
              <a:rPr lang="en-US" sz="2400" smtClean="0"/>
              <a:t>A contract that gives rise to:</a:t>
            </a:r>
          </a:p>
        </p:txBody>
      </p:sp>
      <p:sp>
        <p:nvSpPr>
          <p:cNvPr id="1029" name="WordArt 4"/>
          <p:cNvSpPr>
            <a:spLocks noChangeArrowheads="1" noChangeShapeType="1" noTextEdit="1"/>
          </p:cNvSpPr>
          <p:nvPr/>
        </p:nvSpPr>
        <p:spPr bwMode="auto">
          <a:xfrm>
            <a:off x="2667000" y="2286000"/>
            <a:ext cx="4038600" cy="609600"/>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3366FF"/>
                </a:solidFill>
                <a:effectLst>
                  <a:outerShdw dist="45791" dir="2021404" algn="ctr" rotWithShape="0">
                    <a:srgbClr val="C0C0C0"/>
                  </a:outerShdw>
                </a:effectLst>
                <a:latin typeface="Britannic Bold"/>
              </a:rPr>
              <a:t>Financial Asset</a:t>
            </a:r>
          </a:p>
        </p:txBody>
      </p:sp>
      <p:sp>
        <p:nvSpPr>
          <p:cNvPr id="1030" name="WordArt 5"/>
          <p:cNvSpPr>
            <a:spLocks noChangeArrowheads="1" noChangeShapeType="1" noTextEdit="1"/>
          </p:cNvSpPr>
          <p:nvPr/>
        </p:nvSpPr>
        <p:spPr bwMode="auto">
          <a:xfrm>
            <a:off x="2276475" y="4489450"/>
            <a:ext cx="4795838" cy="1371600"/>
          </a:xfrm>
          <a:prstGeom prst="rect">
            <a:avLst/>
          </a:prstGeom>
        </p:spPr>
        <p:txBody>
          <a:bodyPr wrap="none" fromWordArt="1">
            <a:prstTxWarp prst="textPlain">
              <a:avLst>
                <a:gd name="adj" fmla="val 50000"/>
              </a:avLst>
            </a:prstTxWarp>
          </a:bodyPr>
          <a:lstStyle/>
          <a:p>
            <a:r>
              <a:rPr lang="en-US" sz="3600" kern="10">
                <a:ln w="9525">
                  <a:solidFill>
                    <a:schemeClr val="bg2"/>
                  </a:solidFill>
                  <a:round/>
                  <a:headEnd/>
                  <a:tailEnd/>
                </a:ln>
                <a:solidFill>
                  <a:srgbClr val="FF00FF"/>
                </a:solidFill>
                <a:effectLst>
                  <a:outerShdw dist="45791" dir="2021404" algn="ctr" rotWithShape="0">
                    <a:srgbClr val="C0C0C0"/>
                  </a:outerShdw>
                </a:effectLst>
                <a:latin typeface="Britannic Bold"/>
              </a:rPr>
              <a:t>Financial Liability or</a:t>
            </a:r>
          </a:p>
          <a:p>
            <a:r>
              <a:rPr lang="en-US" sz="3600" kern="10">
                <a:ln w="9525">
                  <a:solidFill>
                    <a:schemeClr val="bg2"/>
                  </a:solidFill>
                  <a:round/>
                  <a:headEnd/>
                  <a:tailEnd/>
                </a:ln>
                <a:solidFill>
                  <a:srgbClr val="FF00FF"/>
                </a:solidFill>
                <a:effectLst>
                  <a:outerShdw dist="45791" dir="2021404" algn="ctr" rotWithShape="0">
                    <a:srgbClr val="C0C0C0"/>
                  </a:outerShdw>
                </a:effectLst>
                <a:latin typeface="Britannic Bold"/>
              </a:rPr>
              <a:t>Equity Instrument</a:t>
            </a:r>
          </a:p>
        </p:txBody>
      </p:sp>
      <p:graphicFrame>
        <p:nvGraphicFramePr>
          <p:cNvPr id="1026" name="Object 2"/>
          <p:cNvGraphicFramePr>
            <a:graphicFrameLocks noChangeAspect="1"/>
          </p:cNvGraphicFramePr>
          <p:nvPr/>
        </p:nvGraphicFramePr>
        <p:xfrm>
          <a:off x="685800" y="2971800"/>
          <a:ext cx="1447800" cy="1309688"/>
        </p:xfrm>
        <a:graphic>
          <a:graphicData uri="http://schemas.openxmlformats.org/presentationml/2006/ole">
            <p:oleObj spid="_x0000_s1026" name="Clip" r:id="rId4" imgW="3627000" imgH="3466800" progId="">
              <p:embed/>
            </p:oleObj>
          </a:graphicData>
        </a:graphic>
      </p:graphicFrame>
      <p:grpSp>
        <p:nvGrpSpPr>
          <p:cNvPr id="1031" name="Group 7"/>
          <p:cNvGrpSpPr>
            <a:grpSpLocks/>
          </p:cNvGrpSpPr>
          <p:nvPr/>
        </p:nvGrpSpPr>
        <p:grpSpPr bwMode="auto">
          <a:xfrm rot="1136141">
            <a:off x="7086600" y="2590800"/>
            <a:ext cx="1447800" cy="2008188"/>
            <a:chOff x="4368" y="1632"/>
            <a:chExt cx="839" cy="1265"/>
          </a:xfrm>
        </p:grpSpPr>
        <p:sp>
          <p:nvSpPr>
            <p:cNvPr id="1048" name="Freeform 8"/>
            <p:cNvSpPr>
              <a:spLocks/>
            </p:cNvSpPr>
            <p:nvPr/>
          </p:nvSpPr>
          <p:spPr bwMode="auto">
            <a:xfrm>
              <a:off x="5141" y="2422"/>
              <a:ext cx="8" cy="3"/>
            </a:xfrm>
            <a:custGeom>
              <a:avLst/>
              <a:gdLst>
                <a:gd name="T0" fmla="*/ 0 w 13"/>
                <a:gd name="T1" fmla="*/ 1 h 5"/>
                <a:gd name="T2" fmla="*/ 1 w 13"/>
                <a:gd name="T3" fmla="*/ 1 h 5"/>
                <a:gd name="T4" fmla="*/ 1 w 13"/>
                <a:gd name="T5" fmla="*/ 0 h 5"/>
                <a:gd name="T6" fmla="*/ 1 w 13"/>
                <a:gd name="T7" fmla="*/ 0 h 5"/>
                <a:gd name="T8" fmla="*/ 1 w 13"/>
                <a:gd name="T9" fmla="*/ 0 h 5"/>
                <a:gd name="T10" fmla="*/ 1 w 13"/>
                <a:gd name="T11" fmla="*/ 1 h 5"/>
                <a:gd name="T12" fmla="*/ 1 w 13"/>
                <a:gd name="T13" fmla="*/ 1 h 5"/>
                <a:gd name="T14" fmla="*/ 1 w 13"/>
                <a:gd name="T15" fmla="*/ 1 h 5"/>
                <a:gd name="T16" fmla="*/ 1 w 13"/>
                <a:gd name="T17" fmla="*/ 1 h 5"/>
                <a:gd name="T18" fmla="*/ 0 w 13"/>
                <a:gd name="T19" fmla="*/ 1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
                <a:gd name="T31" fmla="*/ 0 h 5"/>
                <a:gd name="T32" fmla="*/ 13 w 13"/>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 h="5">
                  <a:moveTo>
                    <a:pt x="0" y="1"/>
                  </a:moveTo>
                  <a:lnTo>
                    <a:pt x="4" y="1"/>
                  </a:lnTo>
                  <a:lnTo>
                    <a:pt x="6" y="0"/>
                  </a:lnTo>
                  <a:lnTo>
                    <a:pt x="9" y="0"/>
                  </a:lnTo>
                  <a:lnTo>
                    <a:pt x="11" y="0"/>
                  </a:lnTo>
                  <a:lnTo>
                    <a:pt x="11" y="1"/>
                  </a:lnTo>
                  <a:lnTo>
                    <a:pt x="13" y="1"/>
                  </a:lnTo>
                  <a:lnTo>
                    <a:pt x="13" y="3"/>
                  </a:lnTo>
                  <a:lnTo>
                    <a:pt x="13" y="5"/>
                  </a:lnTo>
                  <a:lnTo>
                    <a:pt x="0" y="1"/>
                  </a:lnTo>
                  <a:close/>
                </a:path>
              </a:pathLst>
            </a:custGeom>
            <a:solidFill>
              <a:srgbClr val="C4BAAD"/>
            </a:solidFill>
            <a:ln w="9525">
              <a:noFill/>
              <a:round/>
              <a:headEnd/>
              <a:tailEnd/>
            </a:ln>
          </p:spPr>
          <p:txBody>
            <a:bodyPr/>
            <a:lstStyle/>
            <a:p>
              <a:endParaRPr lang="en-US"/>
            </a:p>
          </p:txBody>
        </p:sp>
        <p:sp>
          <p:nvSpPr>
            <p:cNvPr id="1049" name="Freeform 9"/>
            <p:cNvSpPr>
              <a:spLocks/>
            </p:cNvSpPr>
            <p:nvPr/>
          </p:nvSpPr>
          <p:spPr bwMode="auto">
            <a:xfrm>
              <a:off x="4527" y="2182"/>
              <a:ext cx="674" cy="711"/>
            </a:xfrm>
            <a:custGeom>
              <a:avLst/>
              <a:gdLst>
                <a:gd name="T0" fmla="*/ 0 w 1117"/>
                <a:gd name="T1" fmla="*/ 130 h 995"/>
                <a:gd name="T2" fmla="*/ 19 w 1117"/>
                <a:gd name="T3" fmla="*/ 0 h 995"/>
                <a:gd name="T4" fmla="*/ 89 w 1117"/>
                <a:gd name="T5" fmla="*/ 56 h 995"/>
                <a:gd name="T6" fmla="*/ 89 w 1117"/>
                <a:gd name="T7" fmla="*/ 62 h 995"/>
                <a:gd name="T8" fmla="*/ 86 w 1117"/>
                <a:gd name="T9" fmla="*/ 76 h 995"/>
                <a:gd name="T10" fmla="*/ 83 w 1117"/>
                <a:gd name="T11" fmla="*/ 96 h 995"/>
                <a:gd name="T12" fmla="*/ 80 w 1117"/>
                <a:gd name="T13" fmla="*/ 119 h 995"/>
                <a:gd name="T14" fmla="*/ 77 w 1117"/>
                <a:gd name="T15" fmla="*/ 141 h 995"/>
                <a:gd name="T16" fmla="*/ 74 w 1117"/>
                <a:gd name="T17" fmla="*/ 162 h 995"/>
                <a:gd name="T18" fmla="*/ 72 w 1117"/>
                <a:gd name="T19" fmla="*/ 177 h 995"/>
                <a:gd name="T20" fmla="*/ 71 w 1117"/>
                <a:gd name="T21" fmla="*/ 185 h 995"/>
                <a:gd name="T22" fmla="*/ 71 w 1117"/>
                <a:gd name="T23" fmla="*/ 185 h 995"/>
                <a:gd name="T24" fmla="*/ 69 w 1117"/>
                <a:gd name="T25" fmla="*/ 183 h 995"/>
                <a:gd name="T26" fmla="*/ 65 w 1117"/>
                <a:gd name="T27" fmla="*/ 180 h 995"/>
                <a:gd name="T28" fmla="*/ 61 w 1117"/>
                <a:gd name="T29" fmla="*/ 176 h 995"/>
                <a:gd name="T30" fmla="*/ 56 w 1117"/>
                <a:gd name="T31" fmla="*/ 172 h 995"/>
                <a:gd name="T32" fmla="*/ 50 w 1117"/>
                <a:gd name="T33" fmla="*/ 167 h 995"/>
                <a:gd name="T34" fmla="*/ 44 w 1117"/>
                <a:gd name="T35" fmla="*/ 162 h 995"/>
                <a:gd name="T36" fmla="*/ 37 w 1117"/>
                <a:gd name="T37" fmla="*/ 156 h 995"/>
                <a:gd name="T38" fmla="*/ 31 w 1117"/>
                <a:gd name="T39" fmla="*/ 150 h 995"/>
                <a:gd name="T40" fmla="*/ 25 w 1117"/>
                <a:gd name="T41" fmla="*/ 146 h 995"/>
                <a:gd name="T42" fmla="*/ 19 w 1117"/>
                <a:gd name="T43" fmla="*/ 141 h 995"/>
                <a:gd name="T44" fmla="*/ 13 w 1117"/>
                <a:gd name="T45" fmla="*/ 136 h 995"/>
                <a:gd name="T46" fmla="*/ 8 w 1117"/>
                <a:gd name="T47" fmla="*/ 134 h 995"/>
                <a:gd name="T48" fmla="*/ 5 w 1117"/>
                <a:gd name="T49" fmla="*/ 131 h 995"/>
                <a:gd name="T50" fmla="*/ 1 w 1117"/>
                <a:gd name="T51" fmla="*/ 130 h 995"/>
                <a:gd name="T52" fmla="*/ 0 w 1117"/>
                <a:gd name="T53" fmla="*/ 130 h 99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17"/>
                <a:gd name="T82" fmla="*/ 0 h 995"/>
                <a:gd name="T83" fmla="*/ 1117 w 1117"/>
                <a:gd name="T84" fmla="*/ 995 h 99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17" h="995">
                  <a:moveTo>
                    <a:pt x="0" y="695"/>
                  </a:moveTo>
                  <a:lnTo>
                    <a:pt x="238" y="0"/>
                  </a:lnTo>
                  <a:lnTo>
                    <a:pt x="1117" y="307"/>
                  </a:lnTo>
                  <a:lnTo>
                    <a:pt x="1107" y="336"/>
                  </a:lnTo>
                  <a:lnTo>
                    <a:pt x="1080" y="409"/>
                  </a:lnTo>
                  <a:lnTo>
                    <a:pt x="1042" y="513"/>
                  </a:lnTo>
                  <a:lnTo>
                    <a:pt x="1001" y="634"/>
                  </a:lnTo>
                  <a:lnTo>
                    <a:pt x="958" y="757"/>
                  </a:lnTo>
                  <a:lnTo>
                    <a:pt x="922" y="868"/>
                  </a:lnTo>
                  <a:lnTo>
                    <a:pt x="899" y="952"/>
                  </a:lnTo>
                  <a:lnTo>
                    <a:pt x="894" y="995"/>
                  </a:lnTo>
                  <a:lnTo>
                    <a:pt x="885" y="992"/>
                  </a:lnTo>
                  <a:lnTo>
                    <a:pt x="858" y="981"/>
                  </a:lnTo>
                  <a:lnTo>
                    <a:pt x="817" y="965"/>
                  </a:lnTo>
                  <a:lnTo>
                    <a:pt x="762" y="945"/>
                  </a:lnTo>
                  <a:lnTo>
                    <a:pt x="697" y="922"/>
                  </a:lnTo>
                  <a:lnTo>
                    <a:pt x="626" y="895"/>
                  </a:lnTo>
                  <a:lnTo>
                    <a:pt x="549" y="867"/>
                  </a:lnTo>
                  <a:lnTo>
                    <a:pt x="468" y="836"/>
                  </a:lnTo>
                  <a:lnTo>
                    <a:pt x="388" y="808"/>
                  </a:lnTo>
                  <a:lnTo>
                    <a:pt x="308" y="781"/>
                  </a:lnTo>
                  <a:lnTo>
                    <a:pt x="233" y="756"/>
                  </a:lnTo>
                  <a:lnTo>
                    <a:pt x="165" y="732"/>
                  </a:lnTo>
                  <a:lnTo>
                    <a:pt x="104" y="715"/>
                  </a:lnTo>
                  <a:lnTo>
                    <a:pt x="56" y="702"/>
                  </a:lnTo>
                  <a:lnTo>
                    <a:pt x="20" y="695"/>
                  </a:lnTo>
                  <a:lnTo>
                    <a:pt x="0" y="695"/>
                  </a:lnTo>
                  <a:close/>
                </a:path>
              </a:pathLst>
            </a:custGeom>
            <a:solidFill>
              <a:srgbClr val="FFE5CC"/>
            </a:solidFill>
            <a:ln w="9525">
              <a:noFill/>
              <a:round/>
              <a:headEnd/>
              <a:tailEnd/>
            </a:ln>
          </p:spPr>
          <p:txBody>
            <a:bodyPr/>
            <a:lstStyle/>
            <a:p>
              <a:endParaRPr lang="en-US"/>
            </a:p>
          </p:txBody>
        </p:sp>
        <p:sp>
          <p:nvSpPr>
            <p:cNvPr id="1050" name="Freeform 10"/>
            <p:cNvSpPr>
              <a:spLocks/>
            </p:cNvSpPr>
            <p:nvPr/>
          </p:nvSpPr>
          <p:spPr bwMode="auto">
            <a:xfrm>
              <a:off x="4524" y="2175"/>
              <a:ext cx="150" cy="505"/>
            </a:xfrm>
            <a:custGeom>
              <a:avLst/>
              <a:gdLst>
                <a:gd name="T0" fmla="*/ 20 w 248"/>
                <a:gd name="T1" fmla="*/ 1 h 706"/>
                <a:gd name="T2" fmla="*/ 19 w 248"/>
                <a:gd name="T3" fmla="*/ 1 h 706"/>
                <a:gd name="T4" fmla="*/ 0 w 248"/>
                <a:gd name="T5" fmla="*/ 132 h 706"/>
                <a:gd name="T6" fmla="*/ 1 w 248"/>
                <a:gd name="T7" fmla="*/ 132 h 706"/>
                <a:gd name="T8" fmla="*/ 20 w 248"/>
                <a:gd name="T9" fmla="*/ 2 h 706"/>
                <a:gd name="T10" fmla="*/ 19 w 248"/>
                <a:gd name="T11" fmla="*/ 3 h 706"/>
                <a:gd name="T12" fmla="*/ 20 w 248"/>
                <a:gd name="T13" fmla="*/ 1 h 706"/>
                <a:gd name="T14" fmla="*/ 19 w 248"/>
                <a:gd name="T15" fmla="*/ 0 h 706"/>
                <a:gd name="T16" fmla="*/ 19 w 248"/>
                <a:gd name="T17" fmla="*/ 1 h 706"/>
                <a:gd name="T18" fmla="*/ 20 w 248"/>
                <a:gd name="T19" fmla="*/ 1 h 7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8"/>
                <a:gd name="T31" fmla="*/ 0 h 706"/>
                <a:gd name="T32" fmla="*/ 248 w 248"/>
                <a:gd name="T33" fmla="*/ 706 h 70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8" h="706">
                  <a:moveTo>
                    <a:pt x="245" y="3"/>
                  </a:moveTo>
                  <a:lnTo>
                    <a:pt x="238" y="7"/>
                  </a:lnTo>
                  <a:lnTo>
                    <a:pt x="0" y="702"/>
                  </a:lnTo>
                  <a:lnTo>
                    <a:pt x="11" y="706"/>
                  </a:lnTo>
                  <a:lnTo>
                    <a:pt x="248" y="10"/>
                  </a:lnTo>
                  <a:lnTo>
                    <a:pt x="241" y="14"/>
                  </a:lnTo>
                  <a:lnTo>
                    <a:pt x="245" y="3"/>
                  </a:lnTo>
                  <a:lnTo>
                    <a:pt x="239" y="0"/>
                  </a:lnTo>
                  <a:lnTo>
                    <a:pt x="238" y="7"/>
                  </a:lnTo>
                  <a:lnTo>
                    <a:pt x="245" y="3"/>
                  </a:lnTo>
                  <a:close/>
                </a:path>
              </a:pathLst>
            </a:custGeom>
            <a:solidFill>
              <a:srgbClr val="000000"/>
            </a:solidFill>
            <a:ln w="9525">
              <a:noFill/>
              <a:round/>
              <a:headEnd/>
              <a:tailEnd/>
            </a:ln>
          </p:spPr>
          <p:txBody>
            <a:bodyPr/>
            <a:lstStyle/>
            <a:p>
              <a:endParaRPr lang="en-US"/>
            </a:p>
          </p:txBody>
        </p:sp>
        <p:sp>
          <p:nvSpPr>
            <p:cNvPr id="1051" name="Freeform 11"/>
            <p:cNvSpPr>
              <a:spLocks/>
            </p:cNvSpPr>
            <p:nvPr/>
          </p:nvSpPr>
          <p:spPr bwMode="auto">
            <a:xfrm>
              <a:off x="4670" y="2177"/>
              <a:ext cx="537" cy="227"/>
            </a:xfrm>
            <a:custGeom>
              <a:avLst/>
              <a:gdLst>
                <a:gd name="T0" fmla="*/ 71 w 890"/>
                <a:gd name="T1" fmla="*/ 59 h 318"/>
                <a:gd name="T2" fmla="*/ 71 w 890"/>
                <a:gd name="T3" fmla="*/ 57 h 318"/>
                <a:gd name="T4" fmla="*/ 1 w 890"/>
                <a:gd name="T5" fmla="*/ 0 h 318"/>
                <a:gd name="T6" fmla="*/ 0 w 890"/>
                <a:gd name="T7" fmla="*/ 2 h 318"/>
                <a:gd name="T8" fmla="*/ 70 w 890"/>
                <a:gd name="T9" fmla="*/ 59 h 318"/>
                <a:gd name="T10" fmla="*/ 70 w 890"/>
                <a:gd name="T11" fmla="*/ 58 h 318"/>
                <a:gd name="T12" fmla="*/ 71 w 890"/>
                <a:gd name="T13" fmla="*/ 59 h 318"/>
                <a:gd name="T14" fmla="*/ 71 w 890"/>
                <a:gd name="T15" fmla="*/ 58 h 318"/>
                <a:gd name="T16" fmla="*/ 71 w 890"/>
                <a:gd name="T17" fmla="*/ 57 h 318"/>
                <a:gd name="T18" fmla="*/ 71 w 890"/>
                <a:gd name="T19" fmla="*/ 59 h 3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90"/>
                <a:gd name="T31" fmla="*/ 0 h 318"/>
                <a:gd name="T32" fmla="*/ 890 w 890"/>
                <a:gd name="T33" fmla="*/ 318 h 3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90" h="318">
                  <a:moveTo>
                    <a:pt x="887" y="315"/>
                  </a:moveTo>
                  <a:lnTo>
                    <a:pt x="883" y="308"/>
                  </a:lnTo>
                  <a:lnTo>
                    <a:pt x="4" y="0"/>
                  </a:lnTo>
                  <a:lnTo>
                    <a:pt x="0" y="11"/>
                  </a:lnTo>
                  <a:lnTo>
                    <a:pt x="879" y="318"/>
                  </a:lnTo>
                  <a:lnTo>
                    <a:pt x="876" y="311"/>
                  </a:lnTo>
                  <a:lnTo>
                    <a:pt x="887" y="315"/>
                  </a:lnTo>
                  <a:lnTo>
                    <a:pt x="890" y="309"/>
                  </a:lnTo>
                  <a:lnTo>
                    <a:pt x="883" y="308"/>
                  </a:lnTo>
                  <a:lnTo>
                    <a:pt x="887" y="315"/>
                  </a:lnTo>
                  <a:close/>
                </a:path>
              </a:pathLst>
            </a:custGeom>
            <a:solidFill>
              <a:srgbClr val="000000"/>
            </a:solidFill>
            <a:ln w="9525">
              <a:noFill/>
              <a:round/>
              <a:headEnd/>
              <a:tailEnd/>
            </a:ln>
          </p:spPr>
          <p:txBody>
            <a:bodyPr/>
            <a:lstStyle/>
            <a:p>
              <a:endParaRPr lang="en-US"/>
            </a:p>
          </p:txBody>
        </p:sp>
        <p:sp>
          <p:nvSpPr>
            <p:cNvPr id="1052" name="Freeform 12"/>
            <p:cNvSpPr>
              <a:spLocks/>
            </p:cNvSpPr>
            <p:nvPr/>
          </p:nvSpPr>
          <p:spPr bwMode="auto">
            <a:xfrm>
              <a:off x="5063" y="2399"/>
              <a:ext cx="142" cy="498"/>
            </a:xfrm>
            <a:custGeom>
              <a:avLst/>
              <a:gdLst>
                <a:gd name="T0" fmla="*/ 1 w 235"/>
                <a:gd name="T1" fmla="*/ 130 h 696"/>
                <a:gd name="T2" fmla="*/ 1 w 235"/>
                <a:gd name="T3" fmla="*/ 129 h 696"/>
                <a:gd name="T4" fmla="*/ 1 w 235"/>
                <a:gd name="T5" fmla="*/ 122 h 696"/>
                <a:gd name="T6" fmla="*/ 3 w 235"/>
                <a:gd name="T7" fmla="*/ 106 h 696"/>
                <a:gd name="T8" fmla="*/ 6 w 235"/>
                <a:gd name="T9" fmla="*/ 85 h 696"/>
                <a:gd name="T10" fmla="*/ 10 w 235"/>
                <a:gd name="T11" fmla="*/ 62 h 696"/>
                <a:gd name="T12" fmla="*/ 13 w 235"/>
                <a:gd name="T13" fmla="*/ 39 h 696"/>
                <a:gd name="T14" fmla="*/ 16 w 235"/>
                <a:gd name="T15" fmla="*/ 20 h 696"/>
                <a:gd name="T16" fmla="*/ 18 w 235"/>
                <a:gd name="T17" fmla="*/ 6 h 696"/>
                <a:gd name="T18" fmla="*/ 19 w 235"/>
                <a:gd name="T19" fmla="*/ 1 h 696"/>
                <a:gd name="T20" fmla="*/ 18 w 235"/>
                <a:gd name="T21" fmla="*/ 0 h 696"/>
                <a:gd name="T22" fmla="*/ 17 w 235"/>
                <a:gd name="T23" fmla="*/ 6 h 696"/>
                <a:gd name="T24" fmla="*/ 15 w 235"/>
                <a:gd name="T25" fmla="*/ 19 h 696"/>
                <a:gd name="T26" fmla="*/ 12 w 235"/>
                <a:gd name="T27" fmla="*/ 39 h 696"/>
                <a:gd name="T28" fmla="*/ 9 w 235"/>
                <a:gd name="T29" fmla="*/ 61 h 696"/>
                <a:gd name="T30" fmla="*/ 5 w 235"/>
                <a:gd name="T31" fmla="*/ 84 h 696"/>
                <a:gd name="T32" fmla="*/ 2 w 235"/>
                <a:gd name="T33" fmla="*/ 105 h 696"/>
                <a:gd name="T34" fmla="*/ 1 w 235"/>
                <a:gd name="T35" fmla="*/ 122 h 696"/>
                <a:gd name="T36" fmla="*/ 0 w 235"/>
                <a:gd name="T37" fmla="*/ 130 h 696"/>
                <a:gd name="T38" fmla="*/ 1 w 235"/>
                <a:gd name="T39" fmla="*/ 129 h 696"/>
                <a:gd name="T40" fmla="*/ 1 w 235"/>
                <a:gd name="T41" fmla="*/ 130 h 69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35"/>
                <a:gd name="T64" fmla="*/ 0 h 696"/>
                <a:gd name="T65" fmla="*/ 235 w 235"/>
                <a:gd name="T66" fmla="*/ 696 h 69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35" h="696">
                  <a:moveTo>
                    <a:pt x="4" y="696"/>
                  </a:moveTo>
                  <a:lnTo>
                    <a:pt x="11" y="688"/>
                  </a:lnTo>
                  <a:lnTo>
                    <a:pt x="17" y="647"/>
                  </a:lnTo>
                  <a:lnTo>
                    <a:pt x="40" y="565"/>
                  </a:lnTo>
                  <a:lnTo>
                    <a:pt x="76" y="454"/>
                  </a:lnTo>
                  <a:lnTo>
                    <a:pt x="118" y="331"/>
                  </a:lnTo>
                  <a:lnTo>
                    <a:pt x="160" y="209"/>
                  </a:lnTo>
                  <a:lnTo>
                    <a:pt x="197" y="106"/>
                  </a:lnTo>
                  <a:lnTo>
                    <a:pt x="224" y="32"/>
                  </a:lnTo>
                  <a:lnTo>
                    <a:pt x="235" y="4"/>
                  </a:lnTo>
                  <a:lnTo>
                    <a:pt x="224" y="0"/>
                  </a:lnTo>
                  <a:lnTo>
                    <a:pt x="213" y="29"/>
                  </a:lnTo>
                  <a:lnTo>
                    <a:pt x="186" y="102"/>
                  </a:lnTo>
                  <a:lnTo>
                    <a:pt x="149" y="206"/>
                  </a:lnTo>
                  <a:lnTo>
                    <a:pt x="108" y="327"/>
                  </a:lnTo>
                  <a:lnTo>
                    <a:pt x="65" y="451"/>
                  </a:lnTo>
                  <a:lnTo>
                    <a:pt x="29" y="562"/>
                  </a:lnTo>
                  <a:lnTo>
                    <a:pt x="6" y="647"/>
                  </a:lnTo>
                  <a:lnTo>
                    <a:pt x="0" y="692"/>
                  </a:lnTo>
                  <a:lnTo>
                    <a:pt x="8" y="685"/>
                  </a:lnTo>
                  <a:lnTo>
                    <a:pt x="4" y="696"/>
                  </a:lnTo>
                  <a:close/>
                </a:path>
              </a:pathLst>
            </a:custGeom>
            <a:solidFill>
              <a:srgbClr val="000000"/>
            </a:solidFill>
            <a:ln w="9525">
              <a:noFill/>
              <a:round/>
              <a:headEnd/>
              <a:tailEnd/>
            </a:ln>
          </p:spPr>
          <p:txBody>
            <a:bodyPr/>
            <a:lstStyle/>
            <a:p>
              <a:endParaRPr lang="en-US"/>
            </a:p>
          </p:txBody>
        </p:sp>
        <p:sp>
          <p:nvSpPr>
            <p:cNvPr id="1053" name="Freeform 13"/>
            <p:cNvSpPr>
              <a:spLocks/>
            </p:cNvSpPr>
            <p:nvPr/>
          </p:nvSpPr>
          <p:spPr bwMode="auto">
            <a:xfrm>
              <a:off x="4524" y="2675"/>
              <a:ext cx="544" cy="222"/>
            </a:xfrm>
            <a:custGeom>
              <a:avLst/>
              <a:gdLst>
                <a:gd name="T0" fmla="*/ 0 w 901"/>
                <a:gd name="T1" fmla="*/ 1 h 311"/>
                <a:gd name="T2" fmla="*/ 1 w 901"/>
                <a:gd name="T3" fmla="*/ 2 h 311"/>
                <a:gd name="T4" fmla="*/ 2 w 901"/>
                <a:gd name="T5" fmla="*/ 2 h 311"/>
                <a:gd name="T6" fmla="*/ 5 w 901"/>
                <a:gd name="T7" fmla="*/ 3 h 311"/>
                <a:gd name="T8" fmla="*/ 8 w 901"/>
                <a:gd name="T9" fmla="*/ 6 h 311"/>
                <a:gd name="T10" fmla="*/ 13 w 901"/>
                <a:gd name="T11" fmla="*/ 9 h 311"/>
                <a:gd name="T12" fmla="*/ 19 w 901"/>
                <a:gd name="T13" fmla="*/ 14 h 311"/>
                <a:gd name="T14" fmla="*/ 25 w 901"/>
                <a:gd name="T15" fmla="*/ 18 h 311"/>
                <a:gd name="T16" fmla="*/ 31 w 901"/>
                <a:gd name="T17" fmla="*/ 23 h 311"/>
                <a:gd name="T18" fmla="*/ 38 w 901"/>
                <a:gd name="T19" fmla="*/ 28 h 311"/>
                <a:gd name="T20" fmla="*/ 44 w 901"/>
                <a:gd name="T21" fmla="*/ 34 h 311"/>
                <a:gd name="T22" fmla="*/ 50 w 901"/>
                <a:gd name="T23" fmla="*/ 39 h 311"/>
                <a:gd name="T24" fmla="*/ 56 w 901"/>
                <a:gd name="T25" fmla="*/ 44 h 311"/>
                <a:gd name="T26" fmla="*/ 61 w 901"/>
                <a:gd name="T27" fmla="*/ 49 h 311"/>
                <a:gd name="T28" fmla="*/ 66 w 901"/>
                <a:gd name="T29" fmla="*/ 52 h 311"/>
                <a:gd name="T30" fmla="*/ 69 w 901"/>
                <a:gd name="T31" fmla="*/ 55 h 311"/>
                <a:gd name="T32" fmla="*/ 71 w 901"/>
                <a:gd name="T33" fmla="*/ 56 h 311"/>
                <a:gd name="T34" fmla="*/ 72 w 901"/>
                <a:gd name="T35" fmla="*/ 58 h 311"/>
                <a:gd name="T36" fmla="*/ 72 w 901"/>
                <a:gd name="T37" fmla="*/ 56 h 311"/>
                <a:gd name="T38" fmla="*/ 71 w 901"/>
                <a:gd name="T39" fmla="*/ 55 h 311"/>
                <a:gd name="T40" fmla="*/ 69 w 901"/>
                <a:gd name="T41" fmla="*/ 53 h 311"/>
                <a:gd name="T42" fmla="*/ 66 w 901"/>
                <a:gd name="T43" fmla="*/ 50 h 311"/>
                <a:gd name="T44" fmla="*/ 62 w 901"/>
                <a:gd name="T45" fmla="*/ 46 h 311"/>
                <a:gd name="T46" fmla="*/ 57 w 901"/>
                <a:gd name="T47" fmla="*/ 42 h 311"/>
                <a:gd name="T48" fmla="*/ 51 w 901"/>
                <a:gd name="T49" fmla="*/ 37 h 311"/>
                <a:gd name="T50" fmla="*/ 45 w 901"/>
                <a:gd name="T51" fmla="*/ 31 h 311"/>
                <a:gd name="T52" fmla="*/ 38 w 901"/>
                <a:gd name="T53" fmla="*/ 26 h 311"/>
                <a:gd name="T54" fmla="*/ 32 w 901"/>
                <a:gd name="T55" fmla="*/ 21 h 311"/>
                <a:gd name="T56" fmla="*/ 25 w 901"/>
                <a:gd name="T57" fmla="*/ 16 h 311"/>
                <a:gd name="T58" fmla="*/ 19 w 901"/>
                <a:gd name="T59" fmla="*/ 11 h 311"/>
                <a:gd name="T60" fmla="*/ 13 w 901"/>
                <a:gd name="T61" fmla="*/ 7 h 311"/>
                <a:gd name="T62" fmla="*/ 8 w 901"/>
                <a:gd name="T63" fmla="*/ 4 h 311"/>
                <a:gd name="T64" fmla="*/ 5 w 901"/>
                <a:gd name="T65" fmla="*/ 1 h 311"/>
                <a:gd name="T66" fmla="*/ 2 w 901"/>
                <a:gd name="T67" fmla="*/ 0 h 311"/>
                <a:gd name="T68" fmla="*/ 1 w 901"/>
                <a:gd name="T69" fmla="*/ 0 h 311"/>
                <a:gd name="T70" fmla="*/ 1 w 901"/>
                <a:gd name="T71" fmla="*/ 1 h 311"/>
                <a:gd name="T72" fmla="*/ 0 w 901"/>
                <a:gd name="T73" fmla="*/ 1 h 3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901"/>
                <a:gd name="T112" fmla="*/ 0 h 311"/>
                <a:gd name="T113" fmla="*/ 901 w 901"/>
                <a:gd name="T114" fmla="*/ 311 h 31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901" h="311">
                  <a:moveTo>
                    <a:pt x="0" y="3"/>
                  </a:moveTo>
                  <a:lnTo>
                    <a:pt x="7" y="10"/>
                  </a:lnTo>
                  <a:lnTo>
                    <a:pt x="25" y="10"/>
                  </a:lnTo>
                  <a:lnTo>
                    <a:pt x="61" y="17"/>
                  </a:lnTo>
                  <a:lnTo>
                    <a:pt x="107" y="30"/>
                  </a:lnTo>
                  <a:lnTo>
                    <a:pt x="168" y="48"/>
                  </a:lnTo>
                  <a:lnTo>
                    <a:pt x="236" y="71"/>
                  </a:lnTo>
                  <a:lnTo>
                    <a:pt x="311" y="96"/>
                  </a:lnTo>
                  <a:lnTo>
                    <a:pt x="391" y="123"/>
                  </a:lnTo>
                  <a:lnTo>
                    <a:pt x="472" y="151"/>
                  </a:lnTo>
                  <a:lnTo>
                    <a:pt x="552" y="182"/>
                  </a:lnTo>
                  <a:lnTo>
                    <a:pt x="629" y="210"/>
                  </a:lnTo>
                  <a:lnTo>
                    <a:pt x="700" y="237"/>
                  </a:lnTo>
                  <a:lnTo>
                    <a:pt x="765" y="261"/>
                  </a:lnTo>
                  <a:lnTo>
                    <a:pt x="820" y="280"/>
                  </a:lnTo>
                  <a:lnTo>
                    <a:pt x="861" y="296"/>
                  </a:lnTo>
                  <a:lnTo>
                    <a:pt x="888" y="307"/>
                  </a:lnTo>
                  <a:lnTo>
                    <a:pt x="897" y="311"/>
                  </a:lnTo>
                  <a:lnTo>
                    <a:pt x="901" y="300"/>
                  </a:lnTo>
                  <a:lnTo>
                    <a:pt x="892" y="296"/>
                  </a:lnTo>
                  <a:lnTo>
                    <a:pt x="865" y="286"/>
                  </a:lnTo>
                  <a:lnTo>
                    <a:pt x="824" y="269"/>
                  </a:lnTo>
                  <a:lnTo>
                    <a:pt x="768" y="250"/>
                  </a:lnTo>
                  <a:lnTo>
                    <a:pt x="704" y="227"/>
                  </a:lnTo>
                  <a:lnTo>
                    <a:pt x="633" y="200"/>
                  </a:lnTo>
                  <a:lnTo>
                    <a:pt x="556" y="171"/>
                  </a:lnTo>
                  <a:lnTo>
                    <a:pt x="475" y="141"/>
                  </a:lnTo>
                  <a:lnTo>
                    <a:pt x="395" y="112"/>
                  </a:lnTo>
                  <a:lnTo>
                    <a:pt x="314" y="85"/>
                  </a:lnTo>
                  <a:lnTo>
                    <a:pt x="239" y="60"/>
                  </a:lnTo>
                  <a:lnTo>
                    <a:pt x="171" y="37"/>
                  </a:lnTo>
                  <a:lnTo>
                    <a:pt x="111" y="19"/>
                  </a:lnTo>
                  <a:lnTo>
                    <a:pt x="61" y="7"/>
                  </a:lnTo>
                  <a:lnTo>
                    <a:pt x="25" y="0"/>
                  </a:lnTo>
                  <a:lnTo>
                    <a:pt x="3" y="0"/>
                  </a:lnTo>
                  <a:lnTo>
                    <a:pt x="11" y="7"/>
                  </a:lnTo>
                  <a:lnTo>
                    <a:pt x="0" y="3"/>
                  </a:lnTo>
                  <a:close/>
                </a:path>
              </a:pathLst>
            </a:custGeom>
            <a:solidFill>
              <a:srgbClr val="000000"/>
            </a:solidFill>
            <a:ln w="9525">
              <a:noFill/>
              <a:round/>
              <a:headEnd/>
              <a:tailEnd/>
            </a:ln>
          </p:spPr>
          <p:txBody>
            <a:bodyPr/>
            <a:lstStyle/>
            <a:p>
              <a:endParaRPr lang="en-US"/>
            </a:p>
          </p:txBody>
        </p:sp>
        <p:sp>
          <p:nvSpPr>
            <p:cNvPr id="1054" name="Freeform 14"/>
            <p:cNvSpPr>
              <a:spLocks/>
            </p:cNvSpPr>
            <p:nvPr/>
          </p:nvSpPr>
          <p:spPr bwMode="auto">
            <a:xfrm>
              <a:off x="4635" y="2396"/>
              <a:ext cx="44" cy="139"/>
            </a:xfrm>
            <a:custGeom>
              <a:avLst/>
              <a:gdLst>
                <a:gd name="T0" fmla="*/ 0 w 73"/>
                <a:gd name="T1" fmla="*/ 36 h 195"/>
                <a:gd name="T2" fmla="*/ 1 w 73"/>
                <a:gd name="T3" fmla="*/ 34 h 195"/>
                <a:gd name="T4" fmla="*/ 1 w 73"/>
                <a:gd name="T5" fmla="*/ 30 h 195"/>
                <a:gd name="T6" fmla="*/ 2 w 73"/>
                <a:gd name="T7" fmla="*/ 24 h 195"/>
                <a:gd name="T8" fmla="*/ 2 w 73"/>
                <a:gd name="T9" fmla="*/ 19 h 195"/>
                <a:gd name="T10" fmla="*/ 4 w 73"/>
                <a:gd name="T11" fmla="*/ 11 h 195"/>
                <a:gd name="T12" fmla="*/ 5 w 73"/>
                <a:gd name="T13" fmla="*/ 6 h 195"/>
                <a:gd name="T14" fmla="*/ 5 w 73"/>
                <a:gd name="T15" fmla="*/ 1 h 195"/>
                <a:gd name="T16" fmla="*/ 6 w 73"/>
                <a:gd name="T17" fmla="*/ 0 h 195"/>
                <a:gd name="T18" fmla="*/ 0 w 73"/>
                <a:gd name="T19" fmla="*/ 36 h 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3"/>
                <a:gd name="T31" fmla="*/ 0 h 195"/>
                <a:gd name="T32" fmla="*/ 73 w 73"/>
                <a:gd name="T33" fmla="*/ 195 h 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3" h="195">
                  <a:moveTo>
                    <a:pt x="0" y="195"/>
                  </a:moveTo>
                  <a:lnTo>
                    <a:pt x="3" y="186"/>
                  </a:lnTo>
                  <a:lnTo>
                    <a:pt x="11" y="164"/>
                  </a:lnTo>
                  <a:lnTo>
                    <a:pt x="21" y="134"/>
                  </a:lnTo>
                  <a:lnTo>
                    <a:pt x="34" y="98"/>
                  </a:lnTo>
                  <a:lnTo>
                    <a:pt x="48" y="62"/>
                  </a:lnTo>
                  <a:lnTo>
                    <a:pt x="59" y="30"/>
                  </a:lnTo>
                  <a:lnTo>
                    <a:pt x="68" y="9"/>
                  </a:lnTo>
                  <a:lnTo>
                    <a:pt x="73" y="0"/>
                  </a:lnTo>
                  <a:lnTo>
                    <a:pt x="0" y="195"/>
                  </a:lnTo>
                  <a:close/>
                </a:path>
              </a:pathLst>
            </a:custGeom>
            <a:solidFill>
              <a:srgbClr val="CEF4F4"/>
            </a:solidFill>
            <a:ln w="9525">
              <a:noFill/>
              <a:round/>
              <a:headEnd/>
              <a:tailEnd/>
            </a:ln>
          </p:spPr>
          <p:txBody>
            <a:bodyPr/>
            <a:lstStyle/>
            <a:p>
              <a:endParaRPr lang="en-US"/>
            </a:p>
          </p:txBody>
        </p:sp>
        <p:sp>
          <p:nvSpPr>
            <p:cNvPr id="1055" name="Freeform 15"/>
            <p:cNvSpPr>
              <a:spLocks/>
            </p:cNvSpPr>
            <p:nvPr/>
          </p:nvSpPr>
          <p:spPr bwMode="auto">
            <a:xfrm>
              <a:off x="4632" y="2392"/>
              <a:ext cx="49" cy="145"/>
            </a:xfrm>
            <a:custGeom>
              <a:avLst/>
              <a:gdLst>
                <a:gd name="T0" fmla="*/ 7 w 80"/>
                <a:gd name="T1" fmla="*/ 0 h 202"/>
                <a:gd name="T2" fmla="*/ 6 w 80"/>
                <a:gd name="T3" fmla="*/ 2 h 202"/>
                <a:gd name="T4" fmla="*/ 5 w 80"/>
                <a:gd name="T5" fmla="*/ 6 h 202"/>
                <a:gd name="T6" fmla="*/ 4 w 80"/>
                <a:gd name="T7" fmla="*/ 12 h 202"/>
                <a:gd name="T8" fmla="*/ 2 w 80"/>
                <a:gd name="T9" fmla="*/ 19 h 202"/>
                <a:gd name="T10" fmla="*/ 2 w 80"/>
                <a:gd name="T11" fmla="*/ 26 h 202"/>
                <a:gd name="T12" fmla="*/ 1 w 80"/>
                <a:gd name="T13" fmla="*/ 32 h 202"/>
                <a:gd name="T14" fmla="*/ 1 w 80"/>
                <a:gd name="T15" fmla="*/ 36 h 202"/>
                <a:gd name="T16" fmla="*/ 0 w 80"/>
                <a:gd name="T17" fmla="*/ 37 h 202"/>
                <a:gd name="T18" fmla="*/ 1 w 80"/>
                <a:gd name="T19" fmla="*/ 39 h 202"/>
                <a:gd name="T20" fmla="*/ 1 w 80"/>
                <a:gd name="T21" fmla="*/ 37 h 202"/>
                <a:gd name="T22" fmla="*/ 2 w 80"/>
                <a:gd name="T23" fmla="*/ 32 h 202"/>
                <a:gd name="T24" fmla="*/ 2 w 80"/>
                <a:gd name="T25" fmla="*/ 27 h 202"/>
                <a:gd name="T26" fmla="*/ 4 w 80"/>
                <a:gd name="T27" fmla="*/ 20 h 202"/>
                <a:gd name="T28" fmla="*/ 5 w 80"/>
                <a:gd name="T29" fmla="*/ 14 h 202"/>
                <a:gd name="T30" fmla="*/ 6 w 80"/>
                <a:gd name="T31" fmla="*/ 7 h 202"/>
                <a:gd name="T32" fmla="*/ 7 w 80"/>
                <a:gd name="T33" fmla="*/ 3 h 202"/>
                <a:gd name="T34" fmla="*/ 7 w 80"/>
                <a:gd name="T35" fmla="*/ 2 h 202"/>
                <a:gd name="T36" fmla="*/ 7 w 80"/>
                <a:gd name="T37" fmla="*/ 0 h 2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0"/>
                <a:gd name="T58" fmla="*/ 0 h 202"/>
                <a:gd name="T59" fmla="*/ 80 w 80"/>
                <a:gd name="T60" fmla="*/ 202 h 20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0" h="202">
                  <a:moveTo>
                    <a:pt x="76" y="0"/>
                  </a:moveTo>
                  <a:lnTo>
                    <a:pt x="67" y="12"/>
                  </a:lnTo>
                  <a:lnTo>
                    <a:pt x="59" y="34"/>
                  </a:lnTo>
                  <a:lnTo>
                    <a:pt x="48" y="66"/>
                  </a:lnTo>
                  <a:lnTo>
                    <a:pt x="33" y="101"/>
                  </a:lnTo>
                  <a:lnTo>
                    <a:pt x="21" y="137"/>
                  </a:lnTo>
                  <a:lnTo>
                    <a:pt x="10" y="168"/>
                  </a:lnTo>
                  <a:lnTo>
                    <a:pt x="3" y="189"/>
                  </a:lnTo>
                  <a:lnTo>
                    <a:pt x="0" y="198"/>
                  </a:lnTo>
                  <a:lnTo>
                    <a:pt x="10" y="202"/>
                  </a:lnTo>
                  <a:lnTo>
                    <a:pt x="14" y="193"/>
                  </a:lnTo>
                  <a:lnTo>
                    <a:pt x="21" y="171"/>
                  </a:lnTo>
                  <a:lnTo>
                    <a:pt x="32" y="141"/>
                  </a:lnTo>
                  <a:lnTo>
                    <a:pt x="44" y="105"/>
                  </a:lnTo>
                  <a:lnTo>
                    <a:pt x="59" y="69"/>
                  </a:lnTo>
                  <a:lnTo>
                    <a:pt x="69" y="37"/>
                  </a:lnTo>
                  <a:lnTo>
                    <a:pt x="78" y="16"/>
                  </a:lnTo>
                  <a:lnTo>
                    <a:pt x="80" y="10"/>
                  </a:lnTo>
                  <a:lnTo>
                    <a:pt x="76" y="0"/>
                  </a:lnTo>
                  <a:close/>
                </a:path>
              </a:pathLst>
            </a:custGeom>
            <a:solidFill>
              <a:srgbClr val="000000"/>
            </a:solidFill>
            <a:ln w="9525">
              <a:noFill/>
              <a:round/>
              <a:headEnd/>
              <a:tailEnd/>
            </a:ln>
          </p:spPr>
          <p:txBody>
            <a:bodyPr/>
            <a:lstStyle/>
            <a:p>
              <a:endParaRPr lang="en-US"/>
            </a:p>
          </p:txBody>
        </p:sp>
        <p:sp>
          <p:nvSpPr>
            <p:cNvPr id="1056" name="Freeform 16"/>
            <p:cNvSpPr>
              <a:spLocks/>
            </p:cNvSpPr>
            <p:nvPr/>
          </p:nvSpPr>
          <p:spPr bwMode="auto">
            <a:xfrm>
              <a:off x="4663" y="2524"/>
              <a:ext cx="39" cy="126"/>
            </a:xfrm>
            <a:custGeom>
              <a:avLst/>
              <a:gdLst>
                <a:gd name="T0" fmla="*/ 0 w 65"/>
                <a:gd name="T1" fmla="*/ 33 h 177"/>
                <a:gd name="T2" fmla="*/ 5 w 65"/>
                <a:gd name="T3" fmla="*/ 0 h 177"/>
                <a:gd name="T4" fmla="*/ 0 w 65"/>
                <a:gd name="T5" fmla="*/ 33 h 177"/>
                <a:gd name="T6" fmla="*/ 0 60000 65536"/>
                <a:gd name="T7" fmla="*/ 0 60000 65536"/>
                <a:gd name="T8" fmla="*/ 0 60000 65536"/>
                <a:gd name="T9" fmla="*/ 0 w 65"/>
                <a:gd name="T10" fmla="*/ 0 h 177"/>
                <a:gd name="T11" fmla="*/ 65 w 65"/>
                <a:gd name="T12" fmla="*/ 177 h 177"/>
              </a:gdLst>
              <a:ahLst/>
              <a:cxnLst>
                <a:cxn ang="T6">
                  <a:pos x="T0" y="T1"/>
                </a:cxn>
                <a:cxn ang="T7">
                  <a:pos x="T2" y="T3"/>
                </a:cxn>
                <a:cxn ang="T8">
                  <a:pos x="T4" y="T5"/>
                </a:cxn>
              </a:cxnLst>
              <a:rect l="T9" t="T10" r="T11" b="T12"/>
              <a:pathLst>
                <a:path w="65" h="177">
                  <a:moveTo>
                    <a:pt x="0" y="177"/>
                  </a:moveTo>
                  <a:lnTo>
                    <a:pt x="65" y="0"/>
                  </a:lnTo>
                  <a:lnTo>
                    <a:pt x="0" y="177"/>
                  </a:lnTo>
                  <a:close/>
                </a:path>
              </a:pathLst>
            </a:custGeom>
            <a:solidFill>
              <a:srgbClr val="CEF4F4"/>
            </a:solidFill>
            <a:ln w="9525">
              <a:noFill/>
              <a:round/>
              <a:headEnd/>
              <a:tailEnd/>
            </a:ln>
          </p:spPr>
          <p:txBody>
            <a:bodyPr/>
            <a:lstStyle/>
            <a:p>
              <a:endParaRPr lang="en-US"/>
            </a:p>
          </p:txBody>
        </p:sp>
        <p:sp>
          <p:nvSpPr>
            <p:cNvPr id="1057" name="Freeform 17"/>
            <p:cNvSpPr>
              <a:spLocks/>
            </p:cNvSpPr>
            <p:nvPr/>
          </p:nvSpPr>
          <p:spPr bwMode="auto">
            <a:xfrm>
              <a:off x="4660" y="2522"/>
              <a:ext cx="45" cy="129"/>
            </a:xfrm>
            <a:custGeom>
              <a:avLst/>
              <a:gdLst>
                <a:gd name="T0" fmla="*/ 5 w 75"/>
                <a:gd name="T1" fmla="*/ 1 h 180"/>
                <a:gd name="T2" fmla="*/ 5 w 75"/>
                <a:gd name="T3" fmla="*/ 0 h 180"/>
                <a:gd name="T4" fmla="*/ 0 w 75"/>
                <a:gd name="T5" fmla="*/ 34 h 180"/>
                <a:gd name="T6" fmla="*/ 1 w 75"/>
                <a:gd name="T7" fmla="*/ 34 h 180"/>
                <a:gd name="T8" fmla="*/ 6 w 75"/>
                <a:gd name="T9" fmla="*/ 1 h 180"/>
                <a:gd name="T10" fmla="*/ 5 w 75"/>
                <a:gd name="T11" fmla="*/ 1 h 180"/>
                <a:gd name="T12" fmla="*/ 0 60000 65536"/>
                <a:gd name="T13" fmla="*/ 0 60000 65536"/>
                <a:gd name="T14" fmla="*/ 0 60000 65536"/>
                <a:gd name="T15" fmla="*/ 0 60000 65536"/>
                <a:gd name="T16" fmla="*/ 0 60000 65536"/>
                <a:gd name="T17" fmla="*/ 0 60000 65536"/>
                <a:gd name="T18" fmla="*/ 0 w 75"/>
                <a:gd name="T19" fmla="*/ 0 h 180"/>
                <a:gd name="T20" fmla="*/ 75 w 75"/>
                <a:gd name="T21" fmla="*/ 180 h 180"/>
              </a:gdLst>
              <a:ahLst/>
              <a:cxnLst>
                <a:cxn ang="T12">
                  <a:pos x="T0" y="T1"/>
                </a:cxn>
                <a:cxn ang="T13">
                  <a:pos x="T2" y="T3"/>
                </a:cxn>
                <a:cxn ang="T14">
                  <a:pos x="T4" y="T5"/>
                </a:cxn>
                <a:cxn ang="T15">
                  <a:pos x="T6" y="T7"/>
                </a:cxn>
                <a:cxn ang="T16">
                  <a:pos x="T8" y="T9"/>
                </a:cxn>
                <a:cxn ang="T17">
                  <a:pos x="T10" y="T11"/>
                </a:cxn>
              </a:cxnLst>
              <a:rect l="T18" t="T19" r="T20" b="T21"/>
              <a:pathLst>
                <a:path w="75" h="180">
                  <a:moveTo>
                    <a:pt x="70" y="2"/>
                  </a:moveTo>
                  <a:lnTo>
                    <a:pt x="64" y="0"/>
                  </a:lnTo>
                  <a:lnTo>
                    <a:pt x="0" y="177"/>
                  </a:lnTo>
                  <a:lnTo>
                    <a:pt x="11" y="180"/>
                  </a:lnTo>
                  <a:lnTo>
                    <a:pt x="75" y="3"/>
                  </a:lnTo>
                  <a:lnTo>
                    <a:pt x="70" y="2"/>
                  </a:lnTo>
                  <a:close/>
                </a:path>
              </a:pathLst>
            </a:custGeom>
            <a:solidFill>
              <a:srgbClr val="000000"/>
            </a:solidFill>
            <a:ln w="9525">
              <a:noFill/>
              <a:round/>
              <a:headEnd/>
              <a:tailEnd/>
            </a:ln>
          </p:spPr>
          <p:txBody>
            <a:bodyPr/>
            <a:lstStyle/>
            <a:p>
              <a:endParaRPr lang="en-US"/>
            </a:p>
          </p:txBody>
        </p:sp>
        <p:sp>
          <p:nvSpPr>
            <p:cNvPr id="1058" name="Freeform 18"/>
            <p:cNvSpPr>
              <a:spLocks/>
            </p:cNvSpPr>
            <p:nvPr/>
          </p:nvSpPr>
          <p:spPr bwMode="auto">
            <a:xfrm>
              <a:off x="4682" y="2322"/>
              <a:ext cx="93" cy="337"/>
            </a:xfrm>
            <a:custGeom>
              <a:avLst/>
              <a:gdLst>
                <a:gd name="T0" fmla="*/ 0 w 155"/>
                <a:gd name="T1" fmla="*/ 88 h 472"/>
                <a:gd name="T2" fmla="*/ 12 w 155"/>
                <a:gd name="T3" fmla="*/ 0 h 472"/>
                <a:gd name="T4" fmla="*/ 0 w 155"/>
                <a:gd name="T5" fmla="*/ 88 h 472"/>
                <a:gd name="T6" fmla="*/ 0 60000 65536"/>
                <a:gd name="T7" fmla="*/ 0 60000 65536"/>
                <a:gd name="T8" fmla="*/ 0 60000 65536"/>
                <a:gd name="T9" fmla="*/ 0 w 155"/>
                <a:gd name="T10" fmla="*/ 0 h 472"/>
                <a:gd name="T11" fmla="*/ 155 w 155"/>
                <a:gd name="T12" fmla="*/ 472 h 472"/>
              </a:gdLst>
              <a:ahLst/>
              <a:cxnLst>
                <a:cxn ang="T6">
                  <a:pos x="T0" y="T1"/>
                </a:cxn>
                <a:cxn ang="T7">
                  <a:pos x="T2" y="T3"/>
                </a:cxn>
                <a:cxn ang="T8">
                  <a:pos x="T4" y="T5"/>
                </a:cxn>
              </a:cxnLst>
              <a:rect l="T9" t="T10" r="T11" b="T12"/>
              <a:pathLst>
                <a:path w="155" h="472">
                  <a:moveTo>
                    <a:pt x="0" y="472"/>
                  </a:moveTo>
                  <a:lnTo>
                    <a:pt x="155" y="0"/>
                  </a:lnTo>
                  <a:lnTo>
                    <a:pt x="0" y="472"/>
                  </a:lnTo>
                  <a:close/>
                </a:path>
              </a:pathLst>
            </a:custGeom>
            <a:solidFill>
              <a:srgbClr val="CEF4F4"/>
            </a:solidFill>
            <a:ln w="9525">
              <a:noFill/>
              <a:round/>
              <a:headEnd/>
              <a:tailEnd/>
            </a:ln>
          </p:spPr>
          <p:txBody>
            <a:bodyPr/>
            <a:lstStyle/>
            <a:p>
              <a:endParaRPr lang="en-US"/>
            </a:p>
          </p:txBody>
        </p:sp>
        <p:sp>
          <p:nvSpPr>
            <p:cNvPr id="1059" name="Freeform 19"/>
            <p:cNvSpPr>
              <a:spLocks/>
            </p:cNvSpPr>
            <p:nvPr/>
          </p:nvSpPr>
          <p:spPr bwMode="auto">
            <a:xfrm>
              <a:off x="4678" y="2320"/>
              <a:ext cx="101" cy="340"/>
            </a:xfrm>
            <a:custGeom>
              <a:avLst/>
              <a:gdLst>
                <a:gd name="T0" fmla="*/ 13 w 167"/>
                <a:gd name="T1" fmla="*/ 1 h 476"/>
                <a:gd name="T2" fmla="*/ 13 w 167"/>
                <a:gd name="T3" fmla="*/ 0 h 476"/>
                <a:gd name="T4" fmla="*/ 0 w 167"/>
                <a:gd name="T5" fmla="*/ 88 h 476"/>
                <a:gd name="T6" fmla="*/ 1 w 167"/>
                <a:gd name="T7" fmla="*/ 89 h 476"/>
                <a:gd name="T8" fmla="*/ 13 w 167"/>
                <a:gd name="T9" fmla="*/ 1 h 476"/>
                <a:gd name="T10" fmla="*/ 13 w 167"/>
                <a:gd name="T11" fmla="*/ 1 h 476"/>
                <a:gd name="T12" fmla="*/ 0 60000 65536"/>
                <a:gd name="T13" fmla="*/ 0 60000 65536"/>
                <a:gd name="T14" fmla="*/ 0 60000 65536"/>
                <a:gd name="T15" fmla="*/ 0 60000 65536"/>
                <a:gd name="T16" fmla="*/ 0 60000 65536"/>
                <a:gd name="T17" fmla="*/ 0 60000 65536"/>
                <a:gd name="T18" fmla="*/ 0 w 167"/>
                <a:gd name="T19" fmla="*/ 0 h 476"/>
                <a:gd name="T20" fmla="*/ 167 w 167"/>
                <a:gd name="T21" fmla="*/ 476 h 476"/>
              </a:gdLst>
              <a:ahLst/>
              <a:cxnLst>
                <a:cxn ang="T12">
                  <a:pos x="T0" y="T1"/>
                </a:cxn>
                <a:cxn ang="T13">
                  <a:pos x="T2" y="T3"/>
                </a:cxn>
                <a:cxn ang="T14">
                  <a:pos x="T4" y="T5"/>
                </a:cxn>
                <a:cxn ang="T15">
                  <a:pos x="T6" y="T7"/>
                </a:cxn>
                <a:cxn ang="T16">
                  <a:pos x="T8" y="T9"/>
                </a:cxn>
                <a:cxn ang="T17">
                  <a:pos x="T10" y="T11"/>
                </a:cxn>
              </a:cxnLst>
              <a:rect l="T18" t="T19" r="T20" b="T21"/>
              <a:pathLst>
                <a:path w="167" h="476">
                  <a:moveTo>
                    <a:pt x="161" y="2"/>
                  </a:moveTo>
                  <a:lnTo>
                    <a:pt x="156" y="0"/>
                  </a:lnTo>
                  <a:lnTo>
                    <a:pt x="0" y="472"/>
                  </a:lnTo>
                  <a:lnTo>
                    <a:pt x="11" y="476"/>
                  </a:lnTo>
                  <a:lnTo>
                    <a:pt x="167" y="4"/>
                  </a:lnTo>
                  <a:lnTo>
                    <a:pt x="161" y="2"/>
                  </a:lnTo>
                  <a:close/>
                </a:path>
              </a:pathLst>
            </a:custGeom>
            <a:solidFill>
              <a:srgbClr val="000000"/>
            </a:solidFill>
            <a:ln w="9525">
              <a:noFill/>
              <a:round/>
              <a:headEnd/>
              <a:tailEnd/>
            </a:ln>
          </p:spPr>
          <p:txBody>
            <a:bodyPr/>
            <a:lstStyle/>
            <a:p>
              <a:endParaRPr lang="en-US"/>
            </a:p>
          </p:txBody>
        </p:sp>
        <p:sp>
          <p:nvSpPr>
            <p:cNvPr id="1060" name="Freeform 20"/>
            <p:cNvSpPr>
              <a:spLocks/>
            </p:cNvSpPr>
            <p:nvPr/>
          </p:nvSpPr>
          <p:spPr bwMode="auto">
            <a:xfrm>
              <a:off x="4703" y="2344"/>
              <a:ext cx="97" cy="325"/>
            </a:xfrm>
            <a:custGeom>
              <a:avLst/>
              <a:gdLst>
                <a:gd name="T0" fmla="*/ 0 w 161"/>
                <a:gd name="T1" fmla="*/ 85 h 455"/>
                <a:gd name="T2" fmla="*/ 13 w 161"/>
                <a:gd name="T3" fmla="*/ 0 h 455"/>
                <a:gd name="T4" fmla="*/ 0 w 161"/>
                <a:gd name="T5" fmla="*/ 85 h 455"/>
                <a:gd name="T6" fmla="*/ 0 60000 65536"/>
                <a:gd name="T7" fmla="*/ 0 60000 65536"/>
                <a:gd name="T8" fmla="*/ 0 60000 65536"/>
                <a:gd name="T9" fmla="*/ 0 w 161"/>
                <a:gd name="T10" fmla="*/ 0 h 455"/>
                <a:gd name="T11" fmla="*/ 161 w 161"/>
                <a:gd name="T12" fmla="*/ 455 h 455"/>
              </a:gdLst>
              <a:ahLst/>
              <a:cxnLst>
                <a:cxn ang="T6">
                  <a:pos x="T0" y="T1"/>
                </a:cxn>
                <a:cxn ang="T7">
                  <a:pos x="T2" y="T3"/>
                </a:cxn>
                <a:cxn ang="T8">
                  <a:pos x="T4" y="T5"/>
                </a:cxn>
              </a:cxnLst>
              <a:rect l="T9" t="T10" r="T11" b="T12"/>
              <a:pathLst>
                <a:path w="161" h="455">
                  <a:moveTo>
                    <a:pt x="0" y="455"/>
                  </a:moveTo>
                  <a:lnTo>
                    <a:pt x="161" y="0"/>
                  </a:lnTo>
                  <a:lnTo>
                    <a:pt x="0" y="455"/>
                  </a:lnTo>
                  <a:close/>
                </a:path>
              </a:pathLst>
            </a:custGeom>
            <a:solidFill>
              <a:srgbClr val="CEF4F4"/>
            </a:solidFill>
            <a:ln w="9525">
              <a:noFill/>
              <a:round/>
              <a:headEnd/>
              <a:tailEnd/>
            </a:ln>
          </p:spPr>
          <p:txBody>
            <a:bodyPr/>
            <a:lstStyle/>
            <a:p>
              <a:endParaRPr lang="en-US"/>
            </a:p>
          </p:txBody>
        </p:sp>
        <p:sp>
          <p:nvSpPr>
            <p:cNvPr id="1061" name="Freeform 21"/>
            <p:cNvSpPr>
              <a:spLocks/>
            </p:cNvSpPr>
            <p:nvPr/>
          </p:nvSpPr>
          <p:spPr bwMode="auto">
            <a:xfrm>
              <a:off x="4700" y="2342"/>
              <a:ext cx="104" cy="328"/>
            </a:xfrm>
            <a:custGeom>
              <a:avLst/>
              <a:gdLst>
                <a:gd name="T0" fmla="*/ 13 w 172"/>
                <a:gd name="T1" fmla="*/ 1 h 459"/>
                <a:gd name="T2" fmla="*/ 13 w 172"/>
                <a:gd name="T3" fmla="*/ 0 h 459"/>
                <a:gd name="T4" fmla="*/ 0 w 172"/>
                <a:gd name="T5" fmla="*/ 85 h 459"/>
                <a:gd name="T6" fmla="*/ 1 w 172"/>
                <a:gd name="T7" fmla="*/ 85 h 459"/>
                <a:gd name="T8" fmla="*/ 14 w 172"/>
                <a:gd name="T9" fmla="*/ 1 h 459"/>
                <a:gd name="T10" fmla="*/ 13 w 172"/>
                <a:gd name="T11" fmla="*/ 1 h 459"/>
                <a:gd name="T12" fmla="*/ 0 60000 65536"/>
                <a:gd name="T13" fmla="*/ 0 60000 65536"/>
                <a:gd name="T14" fmla="*/ 0 60000 65536"/>
                <a:gd name="T15" fmla="*/ 0 60000 65536"/>
                <a:gd name="T16" fmla="*/ 0 60000 65536"/>
                <a:gd name="T17" fmla="*/ 0 60000 65536"/>
                <a:gd name="T18" fmla="*/ 0 w 172"/>
                <a:gd name="T19" fmla="*/ 0 h 459"/>
                <a:gd name="T20" fmla="*/ 172 w 172"/>
                <a:gd name="T21" fmla="*/ 459 h 459"/>
              </a:gdLst>
              <a:ahLst/>
              <a:cxnLst>
                <a:cxn ang="T12">
                  <a:pos x="T0" y="T1"/>
                </a:cxn>
                <a:cxn ang="T13">
                  <a:pos x="T2" y="T3"/>
                </a:cxn>
                <a:cxn ang="T14">
                  <a:pos x="T4" y="T5"/>
                </a:cxn>
                <a:cxn ang="T15">
                  <a:pos x="T6" y="T7"/>
                </a:cxn>
                <a:cxn ang="T16">
                  <a:pos x="T8" y="T9"/>
                </a:cxn>
                <a:cxn ang="T17">
                  <a:pos x="T10" y="T11"/>
                </a:cxn>
              </a:cxnLst>
              <a:rect l="T18" t="T19" r="T20" b="T21"/>
              <a:pathLst>
                <a:path w="172" h="459">
                  <a:moveTo>
                    <a:pt x="166" y="2"/>
                  </a:moveTo>
                  <a:lnTo>
                    <a:pt x="161" y="0"/>
                  </a:lnTo>
                  <a:lnTo>
                    <a:pt x="0" y="456"/>
                  </a:lnTo>
                  <a:lnTo>
                    <a:pt x="11" y="459"/>
                  </a:lnTo>
                  <a:lnTo>
                    <a:pt x="172" y="3"/>
                  </a:lnTo>
                  <a:lnTo>
                    <a:pt x="166" y="2"/>
                  </a:lnTo>
                  <a:close/>
                </a:path>
              </a:pathLst>
            </a:custGeom>
            <a:solidFill>
              <a:srgbClr val="000000"/>
            </a:solidFill>
            <a:ln w="9525">
              <a:noFill/>
              <a:round/>
              <a:headEnd/>
              <a:tailEnd/>
            </a:ln>
          </p:spPr>
          <p:txBody>
            <a:bodyPr/>
            <a:lstStyle/>
            <a:p>
              <a:endParaRPr lang="en-US"/>
            </a:p>
          </p:txBody>
        </p:sp>
        <p:sp>
          <p:nvSpPr>
            <p:cNvPr id="1062" name="Freeform 22"/>
            <p:cNvSpPr>
              <a:spLocks/>
            </p:cNvSpPr>
            <p:nvPr/>
          </p:nvSpPr>
          <p:spPr bwMode="auto">
            <a:xfrm>
              <a:off x="4734" y="2362"/>
              <a:ext cx="89" cy="319"/>
            </a:xfrm>
            <a:custGeom>
              <a:avLst/>
              <a:gdLst>
                <a:gd name="T0" fmla="*/ 0 w 147"/>
                <a:gd name="T1" fmla="*/ 83 h 447"/>
                <a:gd name="T2" fmla="*/ 12 w 147"/>
                <a:gd name="T3" fmla="*/ 0 h 447"/>
                <a:gd name="T4" fmla="*/ 0 w 147"/>
                <a:gd name="T5" fmla="*/ 83 h 447"/>
                <a:gd name="T6" fmla="*/ 0 60000 65536"/>
                <a:gd name="T7" fmla="*/ 0 60000 65536"/>
                <a:gd name="T8" fmla="*/ 0 60000 65536"/>
                <a:gd name="T9" fmla="*/ 0 w 147"/>
                <a:gd name="T10" fmla="*/ 0 h 447"/>
                <a:gd name="T11" fmla="*/ 147 w 147"/>
                <a:gd name="T12" fmla="*/ 447 h 447"/>
              </a:gdLst>
              <a:ahLst/>
              <a:cxnLst>
                <a:cxn ang="T6">
                  <a:pos x="T0" y="T1"/>
                </a:cxn>
                <a:cxn ang="T7">
                  <a:pos x="T2" y="T3"/>
                </a:cxn>
                <a:cxn ang="T8">
                  <a:pos x="T4" y="T5"/>
                </a:cxn>
              </a:cxnLst>
              <a:rect l="T9" t="T10" r="T11" b="T12"/>
              <a:pathLst>
                <a:path w="147" h="447">
                  <a:moveTo>
                    <a:pt x="0" y="447"/>
                  </a:moveTo>
                  <a:lnTo>
                    <a:pt x="147" y="0"/>
                  </a:lnTo>
                  <a:lnTo>
                    <a:pt x="0" y="447"/>
                  </a:lnTo>
                  <a:close/>
                </a:path>
              </a:pathLst>
            </a:custGeom>
            <a:solidFill>
              <a:srgbClr val="CEF4F4"/>
            </a:solidFill>
            <a:ln w="9525">
              <a:noFill/>
              <a:round/>
              <a:headEnd/>
              <a:tailEnd/>
            </a:ln>
          </p:spPr>
          <p:txBody>
            <a:bodyPr/>
            <a:lstStyle/>
            <a:p>
              <a:endParaRPr lang="en-US"/>
            </a:p>
          </p:txBody>
        </p:sp>
        <p:sp>
          <p:nvSpPr>
            <p:cNvPr id="1063" name="Freeform 23"/>
            <p:cNvSpPr>
              <a:spLocks/>
            </p:cNvSpPr>
            <p:nvPr/>
          </p:nvSpPr>
          <p:spPr bwMode="auto">
            <a:xfrm>
              <a:off x="4731" y="2360"/>
              <a:ext cx="95" cy="322"/>
            </a:xfrm>
            <a:custGeom>
              <a:avLst/>
              <a:gdLst>
                <a:gd name="T0" fmla="*/ 13 w 157"/>
                <a:gd name="T1" fmla="*/ 1 h 450"/>
                <a:gd name="T2" fmla="*/ 12 w 157"/>
                <a:gd name="T3" fmla="*/ 0 h 450"/>
                <a:gd name="T4" fmla="*/ 0 w 157"/>
                <a:gd name="T5" fmla="*/ 84 h 450"/>
                <a:gd name="T6" fmla="*/ 1 w 157"/>
                <a:gd name="T7" fmla="*/ 84 h 450"/>
                <a:gd name="T8" fmla="*/ 13 w 157"/>
                <a:gd name="T9" fmla="*/ 1 h 450"/>
                <a:gd name="T10" fmla="*/ 13 w 157"/>
                <a:gd name="T11" fmla="*/ 1 h 450"/>
                <a:gd name="T12" fmla="*/ 0 60000 65536"/>
                <a:gd name="T13" fmla="*/ 0 60000 65536"/>
                <a:gd name="T14" fmla="*/ 0 60000 65536"/>
                <a:gd name="T15" fmla="*/ 0 60000 65536"/>
                <a:gd name="T16" fmla="*/ 0 60000 65536"/>
                <a:gd name="T17" fmla="*/ 0 60000 65536"/>
                <a:gd name="T18" fmla="*/ 0 w 157"/>
                <a:gd name="T19" fmla="*/ 0 h 450"/>
                <a:gd name="T20" fmla="*/ 157 w 157"/>
                <a:gd name="T21" fmla="*/ 450 h 450"/>
              </a:gdLst>
              <a:ahLst/>
              <a:cxnLst>
                <a:cxn ang="T12">
                  <a:pos x="T0" y="T1"/>
                </a:cxn>
                <a:cxn ang="T13">
                  <a:pos x="T2" y="T3"/>
                </a:cxn>
                <a:cxn ang="T14">
                  <a:pos x="T4" y="T5"/>
                </a:cxn>
                <a:cxn ang="T15">
                  <a:pos x="T6" y="T7"/>
                </a:cxn>
                <a:cxn ang="T16">
                  <a:pos x="T8" y="T9"/>
                </a:cxn>
                <a:cxn ang="T17">
                  <a:pos x="T10" y="T11"/>
                </a:cxn>
              </a:cxnLst>
              <a:rect l="T18" t="T19" r="T20" b="T21"/>
              <a:pathLst>
                <a:path w="157" h="450">
                  <a:moveTo>
                    <a:pt x="152" y="2"/>
                  </a:moveTo>
                  <a:lnTo>
                    <a:pt x="147" y="0"/>
                  </a:lnTo>
                  <a:lnTo>
                    <a:pt x="0" y="447"/>
                  </a:lnTo>
                  <a:lnTo>
                    <a:pt x="11" y="450"/>
                  </a:lnTo>
                  <a:lnTo>
                    <a:pt x="157" y="3"/>
                  </a:lnTo>
                  <a:lnTo>
                    <a:pt x="152" y="2"/>
                  </a:lnTo>
                  <a:close/>
                </a:path>
              </a:pathLst>
            </a:custGeom>
            <a:solidFill>
              <a:srgbClr val="000000"/>
            </a:solidFill>
            <a:ln w="9525">
              <a:noFill/>
              <a:round/>
              <a:headEnd/>
              <a:tailEnd/>
            </a:ln>
          </p:spPr>
          <p:txBody>
            <a:bodyPr/>
            <a:lstStyle/>
            <a:p>
              <a:endParaRPr lang="en-US"/>
            </a:p>
          </p:txBody>
        </p:sp>
        <p:sp>
          <p:nvSpPr>
            <p:cNvPr id="1064" name="Freeform 24"/>
            <p:cNvSpPr>
              <a:spLocks/>
            </p:cNvSpPr>
            <p:nvPr/>
          </p:nvSpPr>
          <p:spPr bwMode="auto">
            <a:xfrm>
              <a:off x="4763" y="2364"/>
              <a:ext cx="96" cy="327"/>
            </a:xfrm>
            <a:custGeom>
              <a:avLst/>
              <a:gdLst>
                <a:gd name="T0" fmla="*/ 0 w 159"/>
                <a:gd name="T1" fmla="*/ 85 h 458"/>
                <a:gd name="T2" fmla="*/ 13 w 159"/>
                <a:gd name="T3" fmla="*/ 0 h 458"/>
                <a:gd name="T4" fmla="*/ 0 w 159"/>
                <a:gd name="T5" fmla="*/ 85 h 458"/>
                <a:gd name="T6" fmla="*/ 0 60000 65536"/>
                <a:gd name="T7" fmla="*/ 0 60000 65536"/>
                <a:gd name="T8" fmla="*/ 0 60000 65536"/>
                <a:gd name="T9" fmla="*/ 0 w 159"/>
                <a:gd name="T10" fmla="*/ 0 h 458"/>
                <a:gd name="T11" fmla="*/ 159 w 159"/>
                <a:gd name="T12" fmla="*/ 458 h 458"/>
              </a:gdLst>
              <a:ahLst/>
              <a:cxnLst>
                <a:cxn ang="T6">
                  <a:pos x="T0" y="T1"/>
                </a:cxn>
                <a:cxn ang="T7">
                  <a:pos x="T2" y="T3"/>
                </a:cxn>
                <a:cxn ang="T8">
                  <a:pos x="T4" y="T5"/>
                </a:cxn>
              </a:cxnLst>
              <a:rect l="T9" t="T10" r="T11" b="T12"/>
              <a:pathLst>
                <a:path w="159" h="458">
                  <a:moveTo>
                    <a:pt x="0" y="458"/>
                  </a:moveTo>
                  <a:lnTo>
                    <a:pt x="159" y="0"/>
                  </a:lnTo>
                  <a:lnTo>
                    <a:pt x="0" y="458"/>
                  </a:lnTo>
                  <a:close/>
                </a:path>
              </a:pathLst>
            </a:custGeom>
            <a:solidFill>
              <a:srgbClr val="CEF4F4"/>
            </a:solidFill>
            <a:ln w="9525">
              <a:noFill/>
              <a:round/>
              <a:headEnd/>
              <a:tailEnd/>
            </a:ln>
          </p:spPr>
          <p:txBody>
            <a:bodyPr/>
            <a:lstStyle/>
            <a:p>
              <a:endParaRPr lang="en-US"/>
            </a:p>
          </p:txBody>
        </p:sp>
        <p:sp>
          <p:nvSpPr>
            <p:cNvPr id="1065" name="Freeform 25"/>
            <p:cNvSpPr>
              <a:spLocks/>
            </p:cNvSpPr>
            <p:nvPr/>
          </p:nvSpPr>
          <p:spPr bwMode="auto">
            <a:xfrm>
              <a:off x="4759" y="2362"/>
              <a:ext cx="103" cy="330"/>
            </a:xfrm>
            <a:custGeom>
              <a:avLst/>
              <a:gdLst>
                <a:gd name="T0" fmla="*/ 13 w 170"/>
                <a:gd name="T1" fmla="*/ 1 h 462"/>
                <a:gd name="T2" fmla="*/ 13 w 170"/>
                <a:gd name="T3" fmla="*/ 0 h 462"/>
                <a:gd name="T4" fmla="*/ 0 w 170"/>
                <a:gd name="T5" fmla="*/ 85 h 462"/>
                <a:gd name="T6" fmla="*/ 1 w 170"/>
                <a:gd name="T7" fmla="*/ 86 h 462"/>
                <a:gd name="T8" fmla="*/ 14 w 170"/>
                <a:gd name="T9" fmla="*/ 1 h 462"/>
                <a:gd name="T10" fmla="*/ 13 w 170"/>
                <a:gd name="T11" fmla="*/ 1 h 462"/>
                <a:gd name="T12" fmla="*/ 0 60000 65536"/>
                <a:gd name="T13" fmla="*/ 0 60000 65536"/>
                <a:gd name="T14" fmla="*/ 0 60000 65536"/>
                <a:gd name="T15" fmla="*/ 0 60000 65536"/>
                <a:gd name="T16" fmla="*/ 0 60000 65536"/>
                <a:gd name="T17" fmla="*/ 0 60000 65536"/>
                <a:gd name="T18" fmla="*/ 0 w 170"/>
                <a:gd name="T19" fmla="*/ 0 h 462"/>
                <a:gd name="T20" fmla="*/ 170 w 170"/>
                <a:gd name="T21" fmla="*/ 462 h 462"/>
              </a:gdLst>
              <a:ahLst/>
              <a:cxnLst>
                <a:cxn ang="T12">
                  <a:pos x="T0" y="T1"/>
                </a:cxn>
                <a:cxn ang="T13">
                  <a:pos x="T2" y="T3"/>
                </a:cxn>
                <a:cxn ang="T14">
                  <a:pos x="T4" y="T5"/>
                </a:cxn>
                <a:cxn ang="T15">
                  <a:pos x="T6" y="T7"/>
                </a:cxn>
                <a:cxn ang="T16">
                  <a:pos x="T8" y="T9"/>
                </a:cxn>
                <a:cxn ang="T17">
                  <a:pos x="T10" y="T11"/>
                </a:cxn>
              </a:cxnLst>
              <a:rect l="T18" t="T19" r="T20" b="T21"/>
              <a:pathLst>
                <a:path w="170" h="462">
                  <a:moveTo>
                    <a:pt x="165" y="2"/>
                  </a:moveTo>
                  <a:lnTo>
                    <a:pt x="160" y="0"/>
                  </a:lnTo>
                  <a:lnTo>
                    <a:pt x="0" y="458"/>
                  </a:lnTo>
                  <a:lnTo>
                    <a:pt x="11" y="462"/>
                  </a:lnTo>
                  <a:lnTo>
                    <a:pt x="170" y="4"/>
                  </a:lnTo>
                  <a:lnTo>
                    <a:pt x="165" y="2"/>
                  </a:lnTo>
                  <a:close/>
                </a:path>
              </a:pathLst>
            </a:custGeom>
            <a:solidFill>
              <a:srgbClr val="000000"/>
            </a:solidFill>
            <a:ln w="9525">
              <a:noFill/>
              <a:round/>
              <a:headEnd/>
              <a:tailEnd/>
            </a:ln>
          </p:spPr>
          <p:txBody>
            <a:bodyPr/>
            <a:lstStyle/>
            <a:p>
              <a:endParaRPr lang="en-US"/>
            </a:p>
          </p:txBody>
        </p:sp>
        <p:sp>
          <p:nvSpPr>
            <p:cNvPr id="1066" name="Freeform 26"/>
            <p:cNvSpPr>
              <a:spLocks/>
            </p:cNvSpPr>
            <p:nvPr/>
          </p:nvSpPr>
          <p:spPr bwMode="auto">
            <a:xfrm>
              <a:off x="4790" y="2374"/>
              <a:ext cx="92" cy="326"/>
            </a:xfrm>
            <a:custGeom>
              <a:avLst/>
              <a:gdLst>
                <a:gd name="T0" fmla="*/ 0 w 152"/>
                <a:gd name="T1" fmla="*/ 86 h 455"/>
                <a:gd name="T2" fmla="*/ 13 w 152"/>
                <a:gd name="T3" fmla="*/ 0 h 455"/>
                <a:gd name="T4" fmla="*/ 0 w 152"/>
                <a:gd name="T5" fmla="*/ 86 h 455"/>
                <a:gd name="T6" fmla="*/ 0 60000 65536"/>
                <a:gd name="T7" fmla="*/ 0 60000 65536"/>
                <a:gd name="T8" fmla="*/ 0 60000 65536"/>
                <a:gd name="T9" fmla="*/ 0 w 152"/>
                <a:gd name="T10" fmla="*/ 0 h 455"/>
                <a:gd name="T11" fmla="*/ 152 w 152"/>
                <a:gd name="T12" fmla="*/ 455 h 455"/>
              </a:gdLst>
              <a:ahLst/>
              <a:cxnLst>
                <a:cxn ang="T6">
                  <a:pos x="T0" y="T1"/>
                </a:cxn>
                <a:cxn ang="T7">
                  <a:pos x="T2" y="T3"/>
                </a:cxn>
                <a:cxn ang="T8">
                  <a:pos x="T4" y="T5"/>
                </a:cxn>
              </a:cxnLst>
              <a:rect l="T9" t="T10" r="T11" b="T12"/>
              <a:pathLst>
                <a:path w="152" h="455">
                  <a:moveTo>
                    <a:pt x="0" y="455"/>
                  </a:moveTo>
                  <a:lnTo>
                    <a:pt x="152" y="0"/>
                  </a:lnTo>
                  <a:lnTo>
                    <a:pt x="0" y="455"/>
                  </a:lnTo>
                  <a:close/>
                </a:path>
              </a:pathLst>
            </a:custGeom>
            <a:solidFill>
              <a:srgbClr val="CEF4F4"/>
            </a:solidFill>
            <a:ln w="9525">
              <a:noFill/>
              <a:round/>
              <a:headEnd/>
              <a:tailEnd/>
            </a:ln>
          </p:spPr>
          <p:txBody>
            <a:bodyPr/>
            <a:lstStyle/>
            <a:p>
              <a:endParaRPr lang="en-US"/>
            </a:p>
          </p:txBody>
        </p:sp>
        <p:sp>
          <p:nvSpPr>
            <p:cNvPr id="1067" name="Freeform 27"/>
            <p:cNvSpPr>
              <a:spLocks/>
            </p:cNvSpPr>
            <p:nvPr/>
          </p:nvSpPr>
          <p:spPr bwMode="auto">
            <a:xfrm>
              <a:off x="4787" y="2373"/>
              <a:ext cx="99" cy="328"/>
            </a:xfrm>
            <a:custGeom>
              <a:avLst/>
              <a:gdLst>
                <a:gd name="T0" fmla="*/ 13 w 163"/>
                <a:gd name="T1" fmla="*/ 1 h 459"/>
                <a:gd name="T2" fmla="*/ 13 w 163"/>
                <a:gd name="T3" fmla="*/ 0 h 459"/>
                <a:gd name="T4" fmla="*/ 0 w 163"/>
                <a:gd name="T5" fmla="*/ 85 h 459"/>
                <a:gd name="T6" fmla="*/ 1 w 163"/>
                <a:gd name="T7" fmla="*/ 85 h 459"/>
                <a:gd name="T8" fmla="*/ 13 w 163"/>
                <a:gd name="T9" fmla="*/ 1 h 459"/>
                <a:gd name="T10" fmla="*/ 13 w 163"/>
                <a:gd name="T11" fmla="*/ 1 h 459"/>
                <a:gd name="T12" fmla="*/ 0 60000 65536"/>
                <a:gd name="T13" fmla="*/ 0 60000 65536"/>
                <a:gd name="T14" fmla="*/ 0 60000 65536"/>
                <a:gd name="T15" fmla="*/ 0 60000 65536"/>
                <a:gd name="T16" fmla="*/ 0 60000 65536"/>
                <a:gd name="T17" fmla="*/ 0 60000 65536"/>
                <a:gd name="T18" fmla="*/ 0 w 163"/>
                <a:gd name="T19" fmla="*/ 0 h 459"/>
                <a:gd name="T20" fmla="*/ 163 w 163"/>
                <a:gd name="T21" fmla="*/ 459 h 459"/>
              </a:gdLst>
              <a:ahLst/>
              <a:cxnLst>
                <a:cxn ang="T12">
                  <a:pos x="T0" y="T1"/>
                </a:cxn>
                <a:cxn ang="T13">
                  <a:pos x="T2" y="T3"/>
                </a:cxn>
                <a:cxn ang="T14">
                  <a:pos x="T4" y="T5"/>
                </a:cxn>
                <a:cxn ang="T15">
                  <a:pos x="T6" y="T7"/>
                </a:cxn>
                <a:cxn ang="T16">
                  <a:pos x="T8" y="T9"/>
                </a:cxn>
                <a:cxn ang="T17">
                  <a:pos x="T10" y="T11"/>
                </a:cxn>
              </a:cxnLst>
              <a:rect l="T18" t="T19" r="T20" b="T21"/>
              <a:pathLst>
                <a:path w="163" h="459">
                  <a:moveTo>
                    <a:pt x="157" y="2"/>
                  </a:moveTo>
                  <a:lnTo>
                    <a:pt x="152" y="0"/>
                  </a:lnTo>
                  <a:lnTo>
                    <a:pt x="0" y="456"/>
                  </a:lnTo>
                  <a:lnTo>
                    <a:pt x="11" y="459"/>
                  </a:lnTo>
                  <a:lnTo>
                    <a:pt x="163" y="3"/>
                  </a:lnTo>
                  <a:lnTo>
                    <a:pt x="157" y="2"/>
                  </a:lnTo>
                  <a:close/>
                </a:path>
              </a:pathLst>
            </a:custGeom>
            <a:solidFill>
              <a:srgbClr val="000000"/>
            </a:solidFill>
            <a:ln w="9525">
              <a:noFill/>
              <a:round/>
              <a:headEnd/>
              <a:tailEnd/>
            </a:ln>
          </p:spPr>
          <p:txBody>
            <a:bodyPr/>
            <a:lstStyle/>
            <a:p>
              <a:endParaRPr lang="en-US"/>
            </a:p>
          </p:txBody>
        </p:sp>
        <p:sp>
          <p:nvSpPr>
            <p:cNvPr id="1068" name="Freeform 28"/>
            <p:cNvSpPr>
              <a:spLocks/>
            </p:cNvSpPr>
            <p:nvPr/>
          </p:nvSpPr>
          <p:spPr bwMode="auto">
            <a:xfrm>
              <a:off x="4834" y="2393"/>
              <a:ext cx="98" cy="329"/>
            </a:xfrm>
            <a:custGeom>
              <a:avLst/>
              <a:gdLst>
                <a:gd name="T0" fmla="*/ 0 w 162"/>
                <a:gd name="T1" fmla="*/ 86 h 460"/>
                <a:gd name="T2" fmla="*/ 1 w 162"/>
                <a:gd name="T3" fmla="*/ 82 h 460"/>
                <a:gd name="T4" fmla="*/ 2 w 162"/>
                <a:gd name="T5" fmla="*/ 72 h 460"/>
                <a:gd name="T6" fmla="*/ 4 w 162"/>
                <a:gd name="T7" fmla="*/ 59 h 460"/>
                <a:gd name="T8" fmla="*/ 7 w 162"/>
                <a:gd name="T9" fmla="*/ 42 h 460"/>
                <a:gd name="T10" fmla="*/ 9 w 162"/>
                <a:gd name="T11" fmla="*/ 27 h 460"/>
                <a:gd name="T12" fmla="*/ 11 w 162"/>
                <a:gd name="T13" fmla="*/ 14 h 460"/>
                <a:gd name="T14" fmla="*/ 13 w 162"/>
                <a:gd name="T15" fmla="*/ 4 h 460"/>
                <a:gd name="T16" fmla="*/ 13 w 162"/>
                <a:gd name="T17" fmla="*/ 0 h 460"/>
                <a:gd name="T18" fmla="*/ 0 w 162"/>
                <a:gd name="T19" fmla="*/ 86 h 4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2"/>
                <a:gd name="T31" fmla="*/ 0 h 460"/>
                <a:gd name="T32" fmla="*/ 162 w 162"/>
                <a:gd name="T33" fmla="*/ 460 h 4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2" h="460">
                  <a:moveTo>
                    <a:pt x="0" y="460"/>
                  </a:moveTo>
                  <a:lnTo>
                    <a:pt x="7" y="438"/>
                  </a:lnTo>
                  <a:lnTo>
                    <a:pt x="27" y="386"/>
                  </a:lnTo>
                  <a:lnTo>
                    <a:pt x="53" y="311"/>
                  </a:lnTo>
                  <a:lnTo>
                    <a:pt x="82" y="227"/>
                  </a:lnTo>
                  <a:lnTo>
                    <a:pt x="112" y="145"/>
                  </a:lnTo>
                  <a:lnTo>
                    <a:pt x="137" y="72"/>
                  </a:lnTo>
                  <a:lnTo>
                    <a:pt x="155" y="20"/>
                  </a:lnTo>
                  <a:lnTo>
                    <a:pt x="162" y="0"/>
                  </a:lnTo>
                  <a:lnTo>
                    <a:pt x="0" y="460"/>
                  </a:lnTo>
                  <a:close/>
                </a:path>
              </a:pathLst>
            </a:custGeom>
            <a:solidFill>
              <a:srgbClr val="CEF4F4"/>
            </a:solidFill>
            <a:ln w="9525">
              <a:noFill/>
              <a:round/>
              <a:headEnd/>
              <a:tailEnd/>
            </a:ln>
          </p:spPr>
          <p:txBody>
            <a:bodyPr/>
            <a:lstStyle/>
            <a:p>
              <a:endParaRPr lang="en-US"/>
            </a:p>
          </p:txBody>
        </p:sp>
        <p:sp>
          <p:nvSpPr>
            <p:cNvPr id="1069" name="Freeform 29"/>
            <p:cNvSpPr>
              <a:spLocks/>
            </p:cNvSpPr>
            <p:nvPr/>
          </p:nvSpPr>
          <p:spPr bwMode="auto">
            <a:xfrm>
              <a:off x="4830" y="2392"/>
              <a:ext cx="105" cy="332"/>
            </a:xfrm>
            <a:custGeom>
              <a:avLst/>
              <a:gdLst>
                <a:gd name="T0" fmla="*/ 13 w 174"/>
                <a:gd name="T1" fmla="*/ 0 h 464"/>
                <a:gd name="T2" fmla="*/ 13 w 174"/>
                <a:gd name="T3" fmla="*/ 4 h 464"/>
                <a:gd name="T4" fmla="*/ 11 w 174"/>
                <a:gd name="T5" fmla="*/ 14 h 464"/>
                <a:gd name="T6" fmla="*/ 9 w 174"/>
                <a:gd name="T7" fmla="*/ 27 h 464"/>
                <a:gd name="T8" fmla="*/ 7 w 174"/>
                <a:gd name="T9" fmla="*/ 42 h 464"/>
                <a:gd name="T10" fmla="*/ 4 w 174"/>
                <a:gd name="T11" fmla="*/ 59 h 464"/>
                <a:gd name="T12" fmla="*/ 2 w 174"/>
                <a:gd name="T13" fmla="*/ 72 h 464"/>
                <a:gd name="T14" fmla="*/ 1 w 174"/>
                <a:gd name="T15" fmla="*/ 82 h 464"/>
                <a:gd name="T16" fmla="*/ 0 w 174"/>
                <a:gd name="T17" fmla="*/ 85 h 464"/>
                <a:gd name="T18" fmla="*/ 1 w 174"/>
                <a:gd name="T19" fmla="*/ 87 h 464"/>
                <a:gd name="T20" fmla="*/ 1 w 174"/>
                <a:gd name="T21" fmla="*/ 83 h 464"/>
                <a:gd name="T22" fmla="*/ 3 w 174"/>
                <a:gd name="T23" fmla="*/ 73 h 464"/>
                <a:gd name="T24" fmla="*/ 5 w 174"/>
                <a:gd name="T25" fmla="*/ 59 h 464"/>
                <a:gd name="T26" fmla="*/ 8 w 174"/>
                <a:gd name="T27" fmla="*/ 43 h 464"/>
                <a:gd name="T28" fmla="*/ 10 w 174"/>
                <a:gd name="T29" fmla="*/ 28 h 464"/>
                <a:gd name="T30" fmla="*/ 12 w 174"/>
                <a:gd name="T31" fmla="*/ 14 h 464"/>
                <a:gd name="T32" fmla="*/ 13 w 174"/>
                <a:gd name="T33" fmla="*/ 4 h 464"/>
                <a:gd name="T34" fmla="*/ 14 w 174"/>
                <a:gd name="T35" fmla="*/ 1 h 464"/>
                <a:gd name="T36" fmla="*/ 13 w 174"/>
                <a:gd name="T37" fmla="*/ 0 h 4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4"/>
                <a:gd name="T58" fmla="*/ 0 h 464"/>
                <a:gd name="T59" fmla="*/ 174 w 174"/>
                <a:gd name="T60" fmla="*/ 464 h 46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4" h="464">
                  <a:moveTo>
                    <a:pt x="163" y="0"/>
                  </a:moveTo>
                  <a:lnTo>
                    <a:pt x="156" y="19"/>
                  </a:lnTo>
                  <a:lnTo>
                    <a:pt x="138" y="71"/>
                  </a:lnTo>
                  <a:lnTo>
                    <a:pt x="113" y="144"/>
                  </a:lnTo>
                  <a:lnTo>
                    <a:pt x="83" y="227"/>
                  </a:lnTo>
                  <a:lnTo>
                    <a:pt x="54" y="311"/>
                  </a:lnTo>
                  <a:lnTo>
                    <a:pt x="27" y="386"/>
                  </a:lnTo>
                  <a:lnTo>
                    <a:pt x="8" y="437"/>
                  </a:lnTo>
                  <a:lnTo>
                    <a:pt x="0" y="457"/>
                  </a:lnTo>
                  <a:lnTo>
                    <a:pt x="11" y="464"/>
                  </a:lnTo>
                  <a:lnTo>
                    <a:pt x="18" y="441"/>
                  </a:lnTo>
                  <a:lnTo>
                    <a:pt x="38" y="389"/>
                  </a:lnTo>
                  <a:lnTo>
                    <a:pt x="65" y="314"/>
                  </a:lnTo>
                  <a:lnTo>
                    <a:pt x="93" y="230"/>
                  </a:lnTo>
                  <a:lnTo>
                    <a:pt x="124" y="148"/>
                  </a:lnTo>
                  <a:lnTo>
                    <a:pt x="149" y="75"/>
                  </a:lnTo>
                  <a:lnTo>
                    <a:pt x="167" y="23"/>
                  </a:lnTo>
                  <a:lnTo>
                    <a:pt x="174" y="3"/>
                  </a:lnTo>
                  <a:lnTo>
                    <a:pt x="163" y="0"/>
                  </a:lnTo>
                  <a:close/>
                </a:path>
              </a:pathLst>
            </a:custGeom>
            <a:solidFill>
              <a:srgbClr val="000000"/>
            </a:solidFill>
            <a:ln w="9525">
              <a:noFill/>
              <a:round/>
              <a:headEnd/>
              <a:tailEnd/>
            </a:ln>
          </p:spPr>
          <p:txBody>
            <a:bodyPr/>
            <a:lstStyle/>
            <a:p>
              <a:endParaRPr lang="en-US"/>
            </a:p>
          </p:txBody>
        </p:sp>
        <p:sp>
          <p:nvSpPr>
            <p:cNvPr id="1070" name="Freeform 30"/>
            <p:cNvSpPr>
              <a:spLocks/>
            </p:cNvSpPr>
            <p:nvPr/>
          </p:nvSpPr>
          <p:spPr bwMode="auto">
            <a:xfrm>
              <a:off x="4862" y="2425"/>
              <a:ext cx="88" cy="321"/>
            </a:xfrm>
            <a:custGeom>
              <a:avLst/>
              <a:gdLst>
                <a:gd name="T0" fmla="*/ 0 w 147"/>
                <a:gd name="T1" fmla="*/ 84 h 449"/>
                <a:gd name="T2" fmla="*/ 1 w 147"/>
                <a:gd name="T3" fmla="*/ 80 h 449"/>
                <a:gd name="T4" fmla="*/ 2 w 147"/>
                <a:gd name="T5" fmla="*/ 71 h 449"/>
                <a:gd name="T6" fmla="*/ 4 w 147"/>
                <a:gd name="T7" fmla="*/ 56 h 449"/>
                <a:gd name="T8" fmla="*/ 6 w 147"/>
                <a:gd name="T9" fmla="*/ 42 h 449"/>
                <a:gd name="T10" fmla="*/ 8 w 147"/>
                <a:gd name="T11" fmla="*/ 26 h 449"/>
                <a:gd name="T12" fmla="*/ 10 w 147"/>
                <a:gd name="T13" fmla="*/ 14 h 449"/>
                <a:gd name="T14" fmla="*/ 11 w 147"/>
                <a:gd name="T15" fmla="*/ 4 h 449"/>
                <a:gd name="T16" fmla="*/ 11 w 147"/>
                <a:gd name="T17" fmla="*/ 0 h 449"/>
                <a:gd name="T18" fmla="*/ 0 w 147"/>
                <a:gd name="T19" fmla="*/ 84 h 4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7"/>
                <a:gd name="T31" fmla="*/ 0 h 449"/>
                <a:gd name="T32" fmla="*/ 147 w 147"/>
                <a:gd name="T33" fmla="*/ 449 h 4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7" h="449">
                  <a:moveTo>
                    <a:pt x="0" y="449"/>
                  </a:moveTo>
                  <a:lnTo>
                    <a:pt x="7" y="427"/>
                  </a:lnTo>
                  <a:lnTo>
                    <a:pt x="25" y="377"/>
                  </a:lnTo>
                  <a:lnTo>
                    <a:pt x="48" y="304"/>
                  </a:lnTo>
                  <a:lnTo>
                    <a:pt x="75" y="222"/>
                  </a:lnTo>
                  <a:lnTo>
                    <a:pt x="102" y="141"/>
                  </a:lnTo>
                  <a:lnTo>
                    <a:pt x="124" y="70"/>
                  </a:lnTo>
                  <a:lnTo>
                    <a:pt x="141" y="20"/>
                  </a:lnTo>
                  <a:lnTo>
                    <a:pt x="147" y="0"/>
                  </a:lnTo>
                  <a:lnTo>
                    <a:pt x="0" y="449"/>
                  </a:lnTo>
                  <a:close/>
                </a:path>
              </a:pathLst>
            </a:custGeom>
            <a:solidFill>
              <a:srgbClr val="CEF4F4"/>
            </a:solidFill>
            <a:ln w="9525">
              <a:noFill/>
              <a:round/>
              <a:headEnd/>
              <a:tailEnd/>
            </a:ln>
          </p:spPr>
          <p:txBody>
            <a:bodyPr/>
            <a:lstStyle/>
            <a:p>
              <a:endParaRPr lang="en-US"/>
            </a:p>
          </p:txBody>
        </p:sp>
        <p:sp>
          <p:nvSpPr>
            <p:cNvPr id="1071" name="Freeform 31"/>
            <p:cNvSpPr>
              <a:spLocks/>
            </p:cNvSpPr>
            <p:nvPr/>
          </p:nvSpPr>
          <p:spPr bwMode="auto">
            <a:xfrm>
              <a:off x="4859" y="2424"/>
              <a:ext cx="94" cy="324"/>
            </a:xfrm>
            <a:custGeom>
              <a:avLst/>
              <a:gdLst>
                <a:gd name="T0" fmla="*/ 11 w 157"/>
                <a:gd name="T1" fmla="*/ 0 h 454"/>
                <a:gd name="T2" fmla="*/ 11 w 157"/>
                <a:gd name="T3" fmla="*/ 4 h 454"/>
                <a:gd name="T4" fmla="*/ 10 w 157"/>
                <a:gd name="T5" fmla="*/ 14 h 454"/>
                <a:gd name="T6" fmla="*/ 8 w 157"/>
                <a:gd name="T7" fmla="*/ 26 h 454"/>
                <a:gd name="T8" fmla="*/ 6 w 157"/>
                <a:gd name="T9" fmla="*/ 41 h 454"/>
                <a:gd name="T10" fmla="*/ 4 w 157"/>
                <a:gd name="T11" fmla="*/ 56 h 454"/>
                <a:gd name="T12" fmla="*/ 2 w 157"/>
                <a:gd name="T13" fmla="*/ 70 h 454"/>
                <a:gd name="T14" fmla="*/ 1 w 157"/>
                <a:gd name="T15" fmla="*/ 79 h 454"/>
                <a:gd name="T16" fmla="*/ 0 w 157"/>
                <a:gd name="T17" fmla="*/ 83 h 454"/>
                <a:gd name="T18" fmla="*/ 1 w 157"/>
                <a:gd name="T19" fmla="*/ 84 h 454"/>
                <a:gd name="T20" fmla="*/ 1 w 157"/>
                <a:gd name="T21" fmla="*/ 80 h 454"/>
                <a:gd name="T22" fmla="*/ 3 w 157"/>
                <a:gd name="T23" fmla="*/ 70 h 454"/>
                <a:gd name="T24" fmla="*/ 5 w 157"/>
                <a:gd name="T25" fmla="*/ 57 h 454"/>
                <a:gd name="T26" fmla="*/ 7 w 157"/>
                <a:gd name="T27" fmla="*/ 42 h 454"/>
                <a:gd name="T28" fmla="*/ 8 w 157"/>
                <a:gd name="T29" fmla="*/ 27 h 454"/>
                <a:gd name="T30" fmla="*/ 10 w 157"/>
                <a:gd name="T31" fmla="*/ 14 h 454"/>
                <a:gd name="T32" fmla="*/ 11 w 157"/>
                <a:gd name="T33" fmla="*/ 4 h 454"/>
                <a:gd name="T34" fmla="*/ 12 w 157"/>
                <a:gd name="T35" fmla="*/ 1 h 454"/>
                <a:gd name="T36" fmla="*/ 11 w 157"/>
                <a:gd name="T37" fmla="*/ 0 h 4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7"/>
                <a:gd name="T58" fmla="*/ 0 h 454"/>
                <a:gd name="T59" fmla="*/ 157 w 157"/>
                <a:gd name="T60" fmla="*/ 454 h 45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7" h="454">
                  <a:moveTo>
                    <a:pt x="146" y="0"/>
                  </a:moveTo>
                  <a:lnTo>
                    <a:pt x="141" y="20"/>
                  </a:lnTo>
                  <a:lnTo>
                    <a:pt x="123" y="70"/>
                  </a:lnTo>
                  <a:lnTo>
                    <a:pt x="102" y="141"/>
                  </a:lnTo>
                  <a:lnTo>
                    <a:pt x="75" y="222"/>
                  </a:lnTo>
                  <a:lnTo>
                    <a:pt x="48" y="304"/>
                  </a:lnTo>
                  <a:lnTo>
                    <a:pt x="25" y="377"/>
                  </a:lnTo>
                  <a:lnTo>
                    <a:pt x="7" y="427"/>
                  </a:lnTo>
                  <a:lnTo>
                    <a:pt x="0" y="447"/>
                  </a:lnTo>
                  <a:lnTo>
                    <a:pt x="11" y="454"/>
                  </a:lnTo>
                  <a:lnTo>
                    <a:pt x="18" y="431"/>
                  </a:lnTo>
                  <a:lnTo>
                    <a:pt x="36" y="381"/>
                  </a:lnTo>
                  <a:lnTo>
                    <a:pt x="59" y="308"/>
                  </a:lnTo>
                  <a:lnTo>
                    <a:pt x="86" y="225"/>
                  </a:lnTo>
                  <a:lnTo>
                    <a:pt x="112" y="145"/>
                  </a:lnTo>
                  <a:lnTo>
                    <a:pt x="134" y="74"/>
                  </a:lnTo>
                  <a:lnTo>
                    <a:pt x="152" y="23"/>
                  </a:lnTo>
                  <a:lnTo>
                    <a:pt x="157" y="4"/>
                  </a:lnTo>
                  <a:lnTo>
                    <a:pt x="146" y="0"/>
                  </a:lnTo>
                  <a:close/>
                </a:path>
              </a:pathLst>
            </a:custGeom>
            <a:solidFill>
              <a:srgbClr val="000000"/>
            </a:solidFill>
            <a:ln w="9525">
              <a:noFill/>
              <a:round/>
              <a:headEnd/>
              <a:tailEnd/>
            </a:ln>
          </p:spPr>
          <p:txBody>
            <a:bodyPr/>
            <a:lstStyle/>
            <a:p>
              <a:endParaRPr lang="en-US"/>
            </a:p>
          </p:txBody>
        </p:sp>
        <p:sp>
          <p:nvSpPr>
            <p:cNvPr id="1072" name="Freeform 32"/>
            <p:cNvSpPr>
              <a:spLocks/>
            </p:cNvSpPr>
            <p:nvPr/>
          </p:nvSpPr>
          <p:spPr bwMode="auto">
            <a:xfrm>
              <a:off x="4886" y="2440"/>
              <a:ext cx="96" cy="331"/>
            </a:xfrm>
            <a:custGeom>
              <a:avLst/>
              <a:gdLst>
                <a:gd name="T0" fmla="*/ 0 w 159"/>
                <a:gd name="T1" fmla="*/ 87 h 463"/>
                <a:gd name="T2" fmla="*/ 13 w 159"/>
                <a:gd name="T3" fmla="*/ 0 h 463"/>
                <a:gd name="T4" fmla="*/ 0 w 159"/>
                <a:gd name="T5" fmla="*/ 87 h 463"/>
                <a:gd name="T6" fmla="*/ 0 60000 65536"/>
                <a:gd name="T7" fmla="*/ 0 60000 65536"/>
                <a:gd name="T8" fmla="*/ 0 60000 65536"/>
                <a:gd name="T9" fmla="*/ 0 w 159"/>
                <a:gd name="T10" fmla="*/ 0 h 463"/>
                <a:gd name="T11" fmla="*/ 159 w 159"/>
                <a:gd name="T12" fmla="*/ 463 h 463"/>
              </a:gdLst>
              <a:ahLst/>
              <a:cxnLst>
                <a:cxn ang="T6">
                  <a:pos x="T0" y="T1"/>
                </a:cxn>
                <a:cxn ang="T7">
                  <a:pos x="T2" y="T3"/>
                </a:cxn>
                <a:cxn ang="T8">
                  <a:pos x="T4" y="T5"/>
                </a:cxn>
              </a:cxnLst>
              <a:rect l="T9" t="T10" r="T11" b="T12"/>
              <a:pathLst>
                <a:path w="159" h="463">
                  <a:moveTo>
                    <a:pt x="0" y="463"/>
                  </a:moveTo>
                  <a:lnTo>
                    <a:pt x="159" y="0"/>
                  </a:lnTo>
                  <a:lnTo>
                    <a:pt x="0" y="463"/>
                  </a:lnTo>
                  <a:close/>
                </a:path>
              </a:pathLst>
            </a:custGeom>
            <a:solidFill>
              <a:srgbClr val="CEF4F4"/>
            </a:solidFill>
            <a:ln w="9525">
              <a:noFill/>
              <a:round/>
              <a:headEnd/>
              <a:tailEnd/>
            </a:ln>
          </p:spPr>
          <p:txBody>
            <a:bodyPr/>
            <a:lstStyle/>
            <a:p>
              <a:endParaRPr lang="en-US"/>
            </a:p>
          </p:txBody>
        </p:sp>
        <p:sp>
          <p:nvSpPr>
            <p:cNvPr id="1073" name="Freeform 33"/>
            <p:cNvSpPr>
              <a:spLocks/>
            </p:cNvSpPr>
            <p:nvPr/>
          </p:nvSpPr>
          <p:spPr bwMode="auto">
            <a:xfrm>
              <a:off x="4883" y="2439"/>
              <a:ext cx="103" cy="333"/>
            </a:xfrm>
            <a:custGeom>
              <a:avLst/>
              <a:gdLst>
                <a:gd name="T0" fmla="*/ 13 w 170"/>
                <a:gd name="T1" fmla="*/ 1 h 466"/>
                <a:gd name="T2" fmla="*/ 13 w 170"/>
                <a:gd name="T3" fmla="*/ 0 h 466"/>
                <a:gd name="T4" fmla="*/ 0 w 170"/>
                <a:gd name="T5" fmla="*/ 86 h 466"/>
                <a:gd name="T6" fmla="*/ 1 w 170"/>
                <a:gd name="T7" fmla="*/ 86 h 466"/>
                <a:gd name="T8" fmla="*/ 14 w 170"/>
                <a:gd name="T9" fmla="*/ 1 h 466"/>
                <a:gd name="T10" fmla="*/ 13 w 170"/>
                <a:gd name="T11" fmla="*/ 1 h 466"/>
                <a:gd name="T12" fmla="*/ 0 60000 65536"/>
                <a:gd name="T13" fmla="*/ 0 60000 65536"/>
                <a:gd name="T14" fmla="*/ 0 60000 65536"/>
                <a:gd name="T15" fmla="*/ 0 60000 65536"/>
                <a:gd name="T16" fmla="*/ 0 60000 65536"/>
                <a:gd name="T17" fmla="*/ 0 60000 65536"/>
                <a:gd name="T18" fmla="*/ 0 w 170"/>
                <a:gd name="T19" fmla="*/ 0 h 466"/>
                <a:gd name="T20" fmla="*/ 170 w 170"/>
                <a:gd name="T21" fmla="*/ 466 h 466"/>
              </a:gdLst>
              <a:ahLst/>
              <a:cxnLst>
                <a:cxn ang="T12">
                  <a:pos x="T0" y="T1"/>
                </a:cxn>
                <a:cxn ang="T13">
                  <a:pos x="T2" y="T3"/>
                </a:cxn>
                <a:cxn ang="T14">
                  <a:pos x="T4" y="T5"/>
                </a:cxn>
                <a:cxn ang="T15">
                  <a:pos x="T6" y="T7"/>
                </a:cxn>
                <a:cxn ang="T16">
                  <a:pos x="T8" y="T9"/>
                </a:cxn>
                <a:cxn ang="T17">
                  <a:pos x="T10" y="T11"/>
                </a:cxn>
              </a:cxnLst>
              <a:rect l="T18" t="T19" r="T20" b="T21"/>
              <a:pathLst>
                <a:path w="170" h="466">
                  <a:moveTo>
                    <a:pt x="164" y="1"/>
                  </a:moveTo>
                  <a:lnTo>
                    <a:pt x="159" y="0"/>
                  </a:lnTo>
                  <a:lnTo>
                    <a:pt x="0" y="463"/>
                  </a:lnTo>
                  <a:lnTo>
                    <a:pt x="11" y="466"/>
                  </a:lnTo>
                  <a:lnTo>
                    <a:pt x="170" y="3"/>
                  </a:lnTo>
                  <a:lnTo>
                    <a:pt x="164" y="1"/>
                  </a:lnTo>
                  <a:close/>
                </a:path>
              </a:pathLst>
            </a:custGeom>
            <a:solidFill>
              <a:srgbClr val="000000"/>
            </a:solidFill>
            <a:ln w="9525">
              <a:noFill/>
              <a:round/>
              <a:headEnd/>
              <a:tailEnd/>
            </a:ln>
          </p:spPr>
          <p:txBody>
            <a:bodyPr/>
            <a:lstStyle/>
            <a:p>
              <a:endParaRPr lang="en-US"/>
            </a:p>
          </p:txBody>
        </p:sp>
        <p:sp>
          <p:nvSpPr>
            <p:cNvPr id="1074" name="Freeform 34"/>
            <p:cNvSpPr>
              <a:spLocks/>
            </p:cNvSpPr>
            <p:nvPr/>
          </p:nvSpPr>
          <p:spPr bwMode="auto">
            <a:xfrm>
              <a:off x="4916" y="2457"/>
              <a:ext cx="106" cy="315"/>
            </a:xfrm>
            <a:custGeom>
              <a:avLst/>
              <a:gdLst>
                <a:gd name="T0" fmla="*/ 0 w 175"/>
                <a:gd name="T1" fmla="*/ 82 h 441"/>
                <a:gd name="T2" fmla="*/ 15 w 175"/>
                <a:gd name="T3" fmla="*/ 0 h 441"/>
                <a:gd name="T4" fmla="*/ 0 w 175"/>
                <a:gd name="T5" fmla="*/ 82 h 441"/>
                <a:gd name="T6" fmla="*/ 0 60000 65536"/>
                <a:gd name="T7" fmla="*/ 0 60000 65536"/>
                <a:gd name="T8" fmla="*/ 0 60000 65536"/>
                <a:gd name="T9" fmla="*/ 0 w 175"/>
                <a:gd name="T10" fmla="*/ 0 h 441"/>
                <a:gd name="T11" fmla="*/ 175 w 175"/>
                <a:gd name="T12" fmla="*/ 441 h 441"/>
              </a:gdLst>
              <a:ahLst/>
              <a:cxnLst>
                <a:cxn ang="T6">
                  <a:pos x="T0" y="T1"/>
                </a:cxn>
                <a:cxn ang="T7">
                  <a:pos x="T2" y="T3"/>
                </a:cxn>
                <a:cxn ang="T8">
                  <a:pos x="T4" y="T5"/>
                </a:cxn>
              </a:cxnLst>
              <a:rect l="T9" t="T10" r="T11" b="T12"/>
              <a:pathLst>
                <a:path w="175" h="441">
                  <a:moveTo>
                    <a:pt x="0" y="441"/>
                  </a:moveTo>
                  <a:lnTo>
                    <a:pt x="175" y="0"/>
                  </a:lnTo>
                  <a:lnTo>
                    <a:pt x="0" y="441"/>
                  </a:lnTo>
                  <a:close/>
                </a:path>
              </a:pathLst>
            </a:custGeom>
            <a:solidFill>
              <a:srgbClr val="CEF4F4"/>
            </a:solidFill>
            <a:ln w="9525">
              <a:noFill/>
              <a:round/>
              <a:headEnd/>
              <a:tailEnd/>
            </a:ln>
          </p:spPr>
          <p:txBody>
            <a:bodyPr/>
            <a:lstStyle/>
            <a:p>
              <a:endParaRPr lang="en-US"/>
            </a:p>
          </p:txBody>
        </p:sp>
        <p:sp>
          <p:nvSpPr>
            <p:cNvPr id="1075" name="Freeform 35"/>
            <p:cNvSpPr>
              <a:spLocks/>
            </p:cNvSpPr>
            <p:nvPr/>
          </p:nvSpPr>
          <p:spPr bwMode="auto">
            <a:xfrm>
              <a:off x="4912" y="2456"/>
              <a:ext cx="113" cy="318"/>
            </a:xfrm>
            <a:custGeom>
              <a:avLst/>
              <a:gdLst>
                <a:gd name="T0" fmla="*/ 15 w 186"/>
                <a:gd name="T1" fmla="*/ 1 h 445"/>
                <a:gd name="T2" fmla="*/ 15 w 186"/>
                <a:gd name="T3" fmla="*/ 0 h 445"/>
                <a:gd name="T4" fmla="*/ 0 w 186"/>
                <a:gd name="T5" fmla="*/ 82 h 445"/>
                <a:gd name="T6" fmla="*/ 1 w 186"/>
                <a:gd name="T7" fmla="*/ 83 h 445"/>
                <a:gd name="T8" fmla="*/ 16 w 186"/>
                <a:gd name="T9" fmla="*/ 1 h 445"/>
                <a:gd name="T10" fmla="*/ 15 w 186"/>
                <a:gd name="T11" fmla="*/ 1 h 445"/>
                <a:gd name="T12" fmla="*/ 0 60000 65536"/>
                <a:gd name="T13" fmla="*/ 0 60000 65536"/>
                <a:gd name="T14" fmla="*/ 0 60000 65536"/>
                <a:gd name="T15" fmla="*/ 0 60000 65536"/>
                <a:gd name="T16" fmla="*/ 0 60000 65536"/>
                <a:gd name="T17" fmla="*/ 0 60000 65536"/>
                <a:gd name="T18" fmla="*/ 0 w 186"/>
                <a:gd name="T19" fmla="*/ 0 h 445"/>
                <a:gd name="T20" fmla="*/ 186 w 186"/>
                <a:gd name="T21" fmla="*/ 445 h 445"/>
              </a:gdLst>
              <a:ahLst/>
              <a:cxnLst>
                <a:cxn ang="T12">
                  <a:pos x="T0" y="T1"/>
                </a:cxn>
                <a:cxn ang="T13">
                  <a:pos x="T2" y="T3"/>
                </a:cxn>
                <a:cxn ang="T14">
                  <a:pos x="T4" y="T5"/>
                </a:cxn>
                <a:cxn ang="T15">
                  <a:pos x="T6" y="T7"/>
                </a:cxn>
                <a:cxn ang="T16">
                  <a:pos x="T8" y="T9"/>
                </a:cxn>
                <a:cxn ang="T17">
                  <a:pos x="T10" y="T11"/>
                </a:cxn>
              </a:cxnLst>
              <a:rect l="T18" t="T19" r="T20" b="T21"/>
              <a:pathLst>
                <a:path w="186" h="445">
                  <a:moveTo>
                    <a:pt x="181" y="2"/>
                  </a:moveTo>
                  <a:lnTo>
                    <a:pt x="175" y="0"/>
                  </a:lnTo>
                  <a:lnTo>
                    <a:pt x="0" y="441"/>
                  </a:lnTo>
                  <a:lnTo>
                    <a:pt x="11" y="445"/>
                  </a:lnTo>
                  <a:lnTo>
                    <a:pt x="186" y="3"/>
                  </a:lnTo>
                  <a:lnTo>
                    <a:pt x="181" y="2"/>
                  </a:lnTo>
                  <a:close/>
                </a:path>
              </a:pathLst>
            </a:custGeom>
            <a:solidFill>
              <a:srgbClr val="000000"/>
            </a:solidFill>
            <a:ln w="9525">
              <a:noFill/>
              <a:round/>
              <a:headEnd/>
              <a:tailEnd/>
            </a:ln>
          </p:spPr>
          <p:txBody>
            <a:bodyPr/>
            <a:lstStyle/>
            <a:p>
              <a:endParaRPr lang="en-US"/>
            </a:p>
          </p:txBody>
        </p:sp>
        <p:sp>
          <p:nvSpPr>
            <p:cNvPr id="1076" name="Freeform 36"/>
            <p:cNvSpPr>
              <a:spLocks/>
            </p:cNvSpPr>
            <p:nvPr/>
          </p:nvSpPr>
          <p:spPr bwMode="auto">
            <a:xfrm>
              <a:off x="5016" y="2477"/>
              <a:ext cx="55" cy="162"/>
            </a:xfrm>
            <a:custGeom>
              <a:avLst/>
              <a:gdLst>
                <a:gd name="T0" fmla="*/ 0 w 91"/>
                <a:gd name="T1" fmla="*/ 42 h 227"/>
                <a:gd name="T2" fmla="*/ 1 w 91"/>
                <a:gd name="T3" fmla="*/ 40 h 227"/>
                <a:gd name="T4" fmla="*/ 1 w 91"/>
                <a:gd name="T5" fmla="*/ 35 h 227"/>
                <a:gd name="T6" fmla="*/ 2 w 91"/>
                <a:gd name="T7" fmla="*/ 28 h 227"/>
                <a:gd name="T8" fmla="*/ 4 w 91"/>
                <a:gd name="T9" fmla="*/ 21 h 227"/>
                <a:gd name="T10" fmla="*/ 5 w 91"/>
                <a:gd name="T11" fmla="*/ 13 h 227"/>
                <a:gd name="T12" fmla="*/ 6 w 91"/>
                <a:gd name="T13" fmla="*/ 6 h 227"/>
                <a:gd name="T14" fmla="*/ 7 w 91"/>
                <a:gd name="T15" fmla="*/ 1 h 227"/>
                <a:gd name="T16" fmla="*/ 7 w 91"/>
                <a:gd name="T17" fmla="*/ 0 h 227"/>
                <a:gd name="T18" fmla="*/ 0 w 91"/>
                <a:gd name="T19" fmla="*/ 42 h 22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1"/>
                <a:gd name="T31" fmla="*/ 0 h 227"/>
                <a:gd name="T32" fmla="*/ 91 w 91"/>
                <a:gd name="T33" fmla="*/ 227 h 22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1" h="227">
                  <a:moveTo>
                    <a:pt x="0" y="227"/>
                  </a:moveTo>
                  <a:lnTo>
                    <a:pt x="5" y="216"/>
                  </a:lnTo>
                  <a:lnTo>
                    <a:pt x="16" y="189"/>
                  </a:lnTo>
                  <a:lnTo>
                    <a:pt x="30" y="151"/>
                  </a:lnTo>
                  <a:lnTo>
                    <a:pt x="46" y="110"/>
                  </a:lnTo>
                  <a:lnTo>
                    <a:pt x="62" y="69"/>
                  </a:lnTo>
                  <a:lnTo>
                    <a:pt x="77" y="33"/>
                  </a:lnTo>
                  <a:lnTo>
                    <a:pt x="87" y="8"/>
                  </a:lnTo>
                  <a:lnTo>
                    <a:pt x="91" y="0"/>
                  </a:lnTo>
                  <a:lnTo>
                    <a:pt x="0" y="227"/>
                  </a:lnTo>
                  <a:close/>
                </a:path>
              </a:pathLst>
            </a:custGeom>
            <a:solidFill>
              <a:srgbClr val="CEF4F4"/>
            </a:solidFill>
            <a:ln w="9525">
              <a:noFill/>
              <a:round/>
              <a:headEnd/>
              <a:tailEnd/>
            </a:ln>
          </p:spPr>
          <p:txBody>
            <a:bodyPr/>
            <a:lstStyle/>
            <a:p>
              <a:endParaRPr lang="en-US"/>
            </a:p>
          </p:txBody>
        </p:sp>
        <p:sp>
          <p:nvSpPr>
            <p:cNvPr id="1077" name="Freeform 37"/>
            <p:cNvSpPr>
              <a:spLocks/>
            </p:cNvSpPr>
            <p:nvPr/>
          </p:nvSpPr>
          <p:spPr bwMode="auto">
            <a:xfrm>
              <a:off x="5012" y="2475"/>
              <a:ext cx="62" cy="166"/>
            </a:xfrm>
            <a:custGeom>
              <a:avLst/>
              <a:gdLst>
                <a:gd name="T0" fmla="*/ 8 w 102"/>
                <a:gd name="T1" fmla="*/ 0 h 232"/>
                <a:gd name="T2" fmla="*/ 7 w 102"/>
                <a:gd name="T3" fmla="*/ 1 h 232"/>
                <a:gd name="T4" fmla="*/ 7 w 102"/>
                <a:gd name="T5" fmla="*/ 6 h 232"/>
                <a:gd name="T6" fmla="*/ 5 w 102"/>
                <a:gd name="T7" fmla="*/ 13 h 232"/>
                <a:gd name="T8" fmla="*/ 4 w 102"/>
                <a:gd name="T9" fmla="*/ 21 h 232"/>
                <a:gd name="T10" fmla="*/ 2 w 102"/>
                <a:gd name="T11" fmla="*/ 29 h 232"/>
                <a:gd name="T12" fmla="*/ 1 w 102"/>
                <a:gd name="T13" fmla="*/ 35 h 232"/>
                <a:gd name="T14" fmla="*/ 1 w 102"/>
                <a:gd name="T15" fmla="*/ 41 h 232"/>
                <a:gd name="T16" fmla="*/ 0 w 102"/>
                <a:gd name="T17" fmla="*/ 42 h 232"/>
                <a:gd name="T18" fmla="*/ 1 w 102"/>
                <a:gd name="T19" fmla="*/ 44 h 232"/>
                <a:gd name="T20" fmla="*/ 1 w 102"/>
                <a:gd name="T21" fmla="*/ 41 h 232"/>
                <a:gd name="T22" fmla="*/ 2 w 102"/>
                <a:gd name="T23" fmla="*/ 36 h 232"/>
                <a:gd name="T24" fmla="*/ 4 w 102"/>
                <a:gd name="T25" fmla="*/ 29 h 232"/>
                <a:gd name="T26" fmla="*/ 5 w 102"/>
                <a:gd name="T27" fmla="*/ 21 h 232"/>
                <a:gd name="T28" fmla="*/ 6 w 102"/>
                <a:gd name="T29" fmla="*/ 14 h 232"/>
                <a:gd name="T30" fmla="*/ 7 w 102"/>
                <a:gd name="T31" fmla="*/ 7 h 232"/>
                <a:gd name="T32" fmla="*/ 8 w 102"/>
                <a:gd name="T33" fmla="*/ 2 h 232"/>
                <a:gd name="T34" fmla="*/ 9 w 102"/>
                <a:gd name="T35" fmla="*/ 1 h 232"/>
                <a:gd name="T36" fmla="*/ 8 w 102"/>
                <a:gd name="T37" fmla="*/ 0 h 23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2"/>
                <a:gd name="T58" fmla="*/ 0 h 232"/>
                <a:gd name="T59" fmla="*/ 102 w 102"/>
                <a:gd name="T60" fmla="*/ 232 h 23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2" h="232">
                  <a:moveTo>
                    <a:pt x="92" y="0"/>
                  </a:moveTo>
                  <a:lnTo>
                    <a:pt x="88" y="9"/>
                  </a:lnTo>
                  <a:lnTo>
                    <a:pt x="77" y="34"/>
                  </a:lnTo>
                  <a:lnTo>
                    <a:pt x="63" y="69"/>
                  </a:lnTo>
                  <a:lnTo>
                    <a:pt x="47" y="111"/>
                  </a:lnTo>
                  <a:lnTo>
                    <a:pt x="31" y="152"/>
                  </a:lnTo>
                  <a:lnTo>
                    <a:pt x="17" y="189"/>
                  </a:lnTo>
                  <a:lnTo>
                    <a:pt x="6" y="216"/>
                  </a:lnTo>
                  <a:lnTo>
                    <a:pt x="0" y="225"/>
                  </a:lnTo>
                  <a:lnTo>
                    <a:pt x="11" y="232"/>
                  </a:lnTo>
                  <a:lnTo>
                    <a:pt x="17" y="220"/>
                  </a:lnTo>
                  <a:lnTo>
                    <a:pt x="27" y="193"/>
                  </a:lnTo>
                  <a:lnTo>
                    <a:pt x="42" y="155"/>
                  </a:lnTo>
                  <a:lnTo>
                    <a:pt x="58" y="114"/>
                  </a:lnTo>
                  <a:lnTo>
                    <a:pt x="74" y="73"/>
                  </a:lnTo>
                  <a:lnTo>
                    <a:pt x="88" y="37"/>
                  </a:lnTo>
                  <a:lnTo>
                    <a:pt x="99" y="12"/>
                  </a:lnTo>
                  <a:lnTo>
                    <a:pt x="102" y="3"/>
                  </a:lnTo>
                  <a:lnTo>
                    <a:pt x="92" y="0"/>
                  </a:lnTo>
                  <a:close/>
                </a:path>
              </a:pathLst>
            </a:custGeom>
            <a:solidFill>
              <a:srgbClr val="000000"/>
            </a:solidFill>
            <a:ln w="9525">
              <a:noFill/>
              <a:round/>
              <a:headEnd/>
              <a:tailEnd/>
            </a:ln>
          </p:spPr>
          <p:txBody>
            <a:bodyPr/>
            <a:lstStyle/>
            <a:p>
              <a:endParaRPr lang="en-US"/>
            </a:p>
          </p:txBody>
        </p:sp>
        <p:sp>
          <p:nvSpPr>
            <p:cNvPr id="1078" name="Freeform 38"/>
            <p:cNvSpPr>
              <a:spLocks/>
            </p:cNvSpPr>
            <p:nvPr/>
          </p:nvSpPr>
          <p:spPr bwMode="auto">
            <a:xfrm>
              <a:off x="5043" y="2581"/>
              <a:ext cx="43" cy="107"/>
            </a:xfrm>
            <a:custGeom>
              <a:avLst/>
              <a:gdLst>
                <a:gd name="T0" fmla="*/ 2 w 71"/>
                <a:gd name="T1" fmla="*/ 19 h 150"/>
                <a:gd name="T2" fmla="*/ 1 w 71"/>
                <a:gd name="T3" fmla="*/ 20 h 150"/>
                <a:gd name="T4" fmla="*/ 1 w 71"/>
                <a:gd name="T5" fmla="*/ 19 h 150"/>
                <a:gd name="T6" fmla="*/ 1 w 71"/>
                <a:gd name="T7" fmla="*/ 16 h 150"/>
                <a:gd name="T8" fmla="*/ 0 w 71"/>
                <a:gd name="T9" fmla="*/ 14 h 150"/>
                <a:gd name="T10" fmla="*/ 0 w 71"/>
                <a:gd name="T11" fmla="*/ 14 h 150"/>
                <a:gd name="T12" fmla="*/ 1 w 71"/>
                <a:gd name="T13" fmla="*/ 14 h 150"/>
                <a:gd name="T14" fmla="*/ 1 w 71"/>
                <a:gd name="T15" fmla="*/ 14 h 150"/>
                <a:gd name="T16" fmla="*/ 1 w 71"/>
                <a:gd name="T17" fmla="*/ 14 h 150"/>
                <a:gd name="T18" fmla="*/ 1 w 71"/>
                <a:gd name="T19" fmla="*/ 17 h 150"/>
                <a:gd name="T20" fmla="*/ 2 w 71"/>
                <a:gd name="T21" fmla="*/ 21 h 150"/>
                <a:gd name="T22" fmla="*/ 2 w 71"/>
                <a:gd name="T23" fmla="*/ 24 h 150"/>
                <a:gd name="T24" fmla="*/ 2 w 71"/>
                <a:gd name="T25" fmla="*/ 28 h 150"/>
                <a:gd name="T26" fmla="*/ 3 w 71"/>
                <a:gd name="T27" fmla="*/ 24 h 150"/>
                <a:gd name="T28" fmla="*/ 3 w 71"/>
                <a:gd name="T29" fmla="*/ 19 h 150"/>
                <a:gd name="T30" fmla="*/ 3 w 71"/>
                <a:gd name="T31" fmla="*/ 15 h 150"/>
                <a:gd name="T32" fmla="*/ 2 w 71"/>
                <a:gd name="T33" fmla="*/ 11 h 150"/>
                <a:gd name="T34" fmla="*/ 3 w 71"/>
                <a:gd name="T35" fmla="*/ 11 h 150"/>
                <a:gd name="T36" fmla="*/ 3 w 71"/>
                <a:gd name="T37" fmla="*/ 11 h 150"/>
                <a:gd name="T38" fmla="*/ 3 w 71"/>
                <a:gd name="T39" fmla="*/ 12 h 150"/>
                <a:gd name="T40" fmla="*/ 3 w 71"/>
                <a:gd name="T41" fmla="*/ 12 h 150"/>
                <a:gd name="T42" fmla="*/ 3 w 71"/>
                <a:gd name="T43" fmla="*/ 11 h 150"/>
                <a:gd name="T44" fmla="*/ 3 w 71"/>
                <a:gd name="T45" fmla="*/ 11 h 150"/>
                <a:gd name="T46" fmla="*/ 3 w 71"/>
                <a:gd name="T47" fmla="*/ 11 h 150"/>
                <a:gd name="T48" fmla="*/ 3 w 71"/>
                <a:gd name="T49" fmla="*/ 10 h 150"/>
                <a:gd name="T50" fmla="*/ 3 w 71"/>
                <a:gd name="T51" fmla="*/ 10 h 150"/>
                <a:gd name="T52" fmla="*/ 3 w 71"/>
                <a:gd name="T53" fmla="*/ 10 h 150"/>
                <a:gd name="T54" fmla="*/ 3 w 71"/>
                <a:gd name="T55" fmla="*/ 10 h 150"/>
                <a:gd name="T56" fmla="*/ 3 w 71"/>
                <a:gd name="T57" fmla="*/ 11 h 150"/>
                <a:gd name="T58" fmla="*/ 4 w 71"/>
                <a:gd name="T59" fmla="*/ 8 h 150"/>
                <a:gd name="T60" fmla="*/ 4 w 71"/>
                <a:gd name="T61" fmla="*/ 4 h 150"/>
                <a:gd name="T62" fmla="*/ 5 w 71"/>
                <a:gd name="T63" fmla="*/ 1 h 150"/>
                <a:gd name="T64" fmla="*/ 6 w 71"/>
                <a:gd name="T65" fmla="*/ 0 h 150"/>
                <a:gd name="T66" fmla="*/ 2 w 71"/>
                <a:gd name="T67" fmla="*/ 19 h 15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1"/>
                <a:gd name="T103" fmla="*/ 0 h 150"/>
                <a:gd name="T104" fmla="*/ 71 w 71"/>
                <a:gd name="T105" fmla="*/ 150 h 15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1" h="150">
                  <a:moveTo>
                    <a:pt x="33" y="104"/>
                  </a:moveTo>
                  <a:lnTo>
                    <a:pt x="19" y="107"/>
                  </a:lnTo>
                  <a:lnTo>
                    <a:pt x="8" y="100"/>
                  </a:lnTo>
                  <a:lnTo>
                    <a:pt x="3" y="89"/>
                  </a:lnTo>
                  <a:lnTo>
                    <a:pt x="0" y="77"/>
                  </a:lnTo>
                  <a:lnTo>
                    <a:pt x="0" y="75"/>
                  </a:lnTo>
                  <a:lnTo>
                    <a:pt x="3" y="73"/>
                  </a:lnTo>
                  <a:lnTo>
                    <a:pt x="5" y="73"/>
                  </a:lnTo>
                  <a:lnTo>
                    <a:pt x="16" y="91"/>
                  </a:lnTo>
                  <a:lnTo>
                    <a:pt x="21" y="111"/>
                  </a:lnTo>
                  <a:lnTo>
                    <a:pt x="26" y="131"/>
                  </a:lnTo>
                  <a:lnTo>
                    <a:pt x="32" y="150"/>
                  </a:lnTo>
                  <a:lnTo>
                    <a:pt x="39" y="127"/>
                  </a:lnTo>
                  <a:lnTo>
                    <a:pt x="41" y="104"/>
                  </a:lnTo>
                  <a:lnTo>
                    <a:pt x="39" y="82"/>
                  </a:lnTo>
                  <a:lnTo>
                    <a:pt x="33" y="59"/>
                  </a:lnTo>
                  <a:lnTo>
                    <a:pt x="35" y="61"/>
                  </a:lnTo>
                  <a:lnTo>
                    <a:pt x="37" y="63"/>
                  </a:lnTo>
                  <a:lnTo>
                    <a:pt x="39" y="64"/>
                  </a:lnTo>
                  <a:lnTo>
                    <a:pt x="41" y="64"/>
                  </a:lnTo>
                  <a:lnTo>
                    <a:pt x="41" y="63"/>
                  </a:lnTo>
                  <a:lnTo>
                    <a:pt x="39" y="59"/>
                  </a:lnTo>
                  <a:lnTo>
                    <a:pt x="39" y="57"/>
                  </a:lnTo>
                  <a:lnTo>
                    <a:pt x="41" y="55"/>
                  </a:lnTo>
                  <a:lnTo>
                    <a:pt x="42" y="55"/>
                  </a:lnTo>
                  <a:lnTo>
                    <a:pt x="42" y="57"/>
                  </a:lnTo>
                  <a:lnTo>
                    <a:pt x="46" y="41"/>
                  </a:lnTo>
                  <a:lnTo>
                    <a:pt x="50" y="23"/>
                  </a:lnTo>
                  <a:lnTo>
                    <a:pt x="57" y="7"/>
                  </a:lnTo>
                  <a:lnTo>
                    <a:pt x="71" y="0"/>
                  </a:lnTo>
                  <a:lnTo>
                    <a:pt x="33" y="104"/>
                  </a:lnTo>
                  <a:close/>
                </a:path>
              </a:pathLst>
            </a:custGeom>
            <a:solidFill>
              <a:srgbClr val="CEF4F4"/>
            </a:solidFill>
            <a:ln w="9525">
              <a:noFill/>
              <a:round/>
              <a:headEnd/>
              <a:tailEnd/>
            </a:ln>
          </p:spPr>
          <p:txBody>
            <a:bodyPr/>
            <a:lstStyle/>
            <a:p>
              <a:endParaRPr lang="en-US"/>
            </a:p>
          </p:txBody>
        </p:sp>
        <p:sp>
          <p:nvSpPr>
            <p:cNvPr id="1079" name="Freeform 39"/>
            <p:cNvSpPr>
              <a:spLocks/>
            </p:cNvSpPr>
            <p:nvPr/>
          </p:nvSpPr>
          <p:spPr bwMode="auto">
            <a:xfrm>
              <a:off x="5038" y="2636"/>
              <a:ext cx="28" cy="26"/>
            </a:xfrm>
            <a:custGeom>
              <a:avLst/>
              <a:gdLst>
                <a:gd name="T0" fmla="*/ 0 w 45"/>
                <a:gd name="T1" fmla="*/ 0 h 36"/>
                <a:gd name="T2" fmla="*/ 1 w 45"/>
                <a:gd name="T3" fmla="*/ 0 h 36"/>
                <a:gd name="T4" fmla="*/ 1 w 45"/>
                <a:gd name="T5" fmla="*/ 3 h 36"/>
                <a:gd name="T6" fmla="*/ 1 w 45"/>
                <a:gd name="T7" fmla="*/ 5 h 36"/>
                <a:gd name="T8" fmla="*/ 2 w 45"/>
                <a:gd name="T9" fmla="*/ 7 h 36"/>
                <a:gd name="T10" fmla="*/ 4 w 45"/>
                <a:gd name="T11" fmla="*/ 7 h 36"/>
                <a:gd name="T12" fmla="*/ 4 w 45"/>
                <a:gd name="T13" fmla="*/ 4 h 36"/>
                <a:gd name="T14" fmla="*/ 2 w 45"/>
                <a:gd name="T15" fmla="*/ 5 h 36"/>
                <a:gd name="T16" fmla="*/ 1 w 45"/>
                <a:gd name="T17" fmla="*/ 4 h 36"/>
                <a:gd name="T18" fmla="*/ 1 w 45"/>
                <a:gd name="T19" fmla="*/ 2 h 36"/>
                <a:gd name="T20" fmla="*/ 1 w 45"/>
                <a:gd name="T21" fmla="*/ 0 h 36"/>
                <a:gd name="T22" fmla="*/ 1 w 45"/>
                <a:gd name="T23" fmla="*/ 0 h 36"/>
                <a:gd name="T24" fmla="*/ 0 w 45"/>
                <a:gd name="T25" fmla="*/ 0 h 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5"/>
                <a:gd name="T40" fmla="*/ 0 h 36"/>
                <a:gd name="T41" fmla="*/ 45 w 45"/>
                <a:gd name="T42" fmla="*/ 36 h 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5" h="36">
                  <a:moveTo>
                    <a:pt x="0" y="0"/>
                  </a:moveTo>
                  <a:lnTo>
                    <a:pt x="2" y="0"/>
                  </a:lnTo>
                  <a:lnTo>
                    <a:pt x="6" y="14"/>
                  </a:lnTo>
                  <a:lnTo>
                    <a:pt x="13" y="27"/>
                  </a:lnTo>
                  <a:lnTo>
                    <a:pt x="27" y="36"/>
                  </a:lnTo>
                  <a:lnTo>
                    <a:pt x="45" y="32"/>
                  </a:lnTo>
                  <a:lnTo>
                    <a:pt x="38" y="21"/>
                  </a:lnTo>
                  <a:lnTo>
                    <a:pt x="27" y="25"/>
                  </a:lnTo>
                  <a:lnTo>
                    <a:pt x="20" y="20"/>
                  </a:lnTo>
                  <a:lnTo>
                    <a:pt x="16" y="11"/>
                  </a:lnTo>
                  <a:lnTo>
                    <a:pt x="13" y="0"/>
                  </a:lnTo>
                  <a:lnTo>
                    <a:pt x="15" y="0"/>
                  </a:lnTo>
                  <a:lnTo>
                    <a:pt x="0" y="0"/>
                  </a:lnTo>
                  <a:close/>
                </a:path>
              </a:pathLst>
            </a:custGeom>
            <a:solidFill>
              <a:srgbClr val="000000"/>
            </a:solidFill>
            <a:ln w="9525">
              <a:noFill/>
              <a:round/>
              <a:headEnd/>
              <a:tailEnd/>
            </a:ln>
          </p:spPr>
          <p:txBody>
            <a:bodyPr/>
            <a:lstStyle/>
            <a:p>
              <a:endParaRPr lang="en-US"/>
            </a:p>
          </p:txBody>
        </p:sp>
        <p:sp>
          <p:nvSpPr>
            <p:cNvPr id="1080" name="Freeform 40"/>
            <p:cNvSpPr>
              <a:spLocks/>
            </p:cNvSpPr>
            <p:nvPr/>
          </p:nvSpPr>
          <p:spPr bwMode="auto">
            <a:xfrm>
              <a:off x="5038" y="2628"/>
              <a:ext cx="12" cy="11"/>
            </a:xfrm>
            <a:custGeom>
              <a:avLst/>
              <a:gdLst>
                <a:gd name="T0" fmla="*/ 1 w 20"/>
                <a:gd name="T1" fmla="*/ 1 h 15"/>
                <a:gd name="T2" fmla="*/ 1 w 20"/>
                <a:gd name="T3" fmla="*/ 1 h 15"/>
                <a:gd name="T4" fmla="*/ 1 w 20"/>
                <a:gd name="T5" fmla="*/ 0 h 15"/>
                <a:gd name="T6" fmla="*/ 1 w 20"/>
                <a:gd name="T7" fmla="*/ 1 h 15"/>
                <a:gd name="T8" fmla="*/ 1 w 20"/>
                <a:gd name="T9" fmla="*/ 1 h 15"/>
                <a:gd name="T10" fmla="*/ 0 w 20"/>
                <a:gd name="T11" fmla="*/ 2 h 15"/>
                <a:gd name="T12" fmla="*/ 1 w 20"/>
                <a:gd name="T13" fmla="*/ 2 h 15"/>
                <a:gd name="T14" fmla="*/ 1 w 20"/>
                <a:gd name="T15" fmla="*/ 3 h 15"/>
                <a:gd name="T16" fmla="*/ 1 w 20"/>
                <a:gd name="T17" fmla="*/ 3 h 15"/>
                <a:gd name="T18" fmla="*/ 1 w 20"/>
                <a:gd name="T19" fmla="*/ 3 h 15"/>
                <a:gd name="T20" fmla="*/ 1 w 20"/>
                <a:gd name="T21" fmla="*/ 1 h 15"/>
                <a:gd name="T22" fmla="*/ 1 w 20"/>
                <a:gd name="T23" fmla="*/ 2 h 15"/>
                <a:gd name="T24" fmla="*/ 1 w 20"/>
                <a:gd name="T25" fmla="*/ 1 h 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
                <a:gd name="T40" fmla="*/ 0 h 15"/>
                <a:gd name="T41" fmla="*/ 20 w 20"/>
                <a:gd name="T42" fmla="*/ 15 h 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 h="15">
                  <a:moveTo>
                    <a:pt x="18" y="4"/>
                  </a:moveTo>
                  <a:lnTo>
                    <a:pt x="20" y="7"/>
                  </a:lnTo>
                  <a:lnTo>
                    <a:pt x="13" y="0"/>
                  </a:lnTo>
                  <a:lnTo>
                    <a:pt x="9" y="2"/>
                  </a:lnTo>
                  <a:lnTo>
                    <a:pt x="4" y="6"/>
                  </a:lnTo>
                  <a:lnTo>
                    <a:pt x="0" y="11"/>
                  </a:lnTo>
                  <a:lnTo>
                    <a:pt x="15" y="11"/>
                  </a:lnTo>
                  <a:lnTo>
                    <a:pt x="11" y="13"/>
                  </a:lnTo>
                  <a:lnTo>
                    <a:pt x="13" y="13"/>
                  </a:lnTo>
                  <a:lnTo>
                    <a:pt x="13" y="15"/>
                  </a:lnTo>
                  <a:lnTo>
                    <a:pt x="6" y="7"/>
                  </a:lnTo>
                  <a:lnTo>
                    <a:pt x="8" y="11"/>
                  </a:lnTo>
                  <a:lnTo>
                    <a:pt x="18" y="4"/>
                  </a:lnTo>
                  <a:close/>
                </a:path>
              </a:pathLst>
            </a:custGeom>
            <a:solidFill>
              <a:srgbClr val="000000"/>
            </a:solidFill>
            <a:ln w="9525">
              <a:noFill/>
              <a:round/>
              <a:headEnd/>
              <a:tailEnd/>
            </a:ln>
          </p:spPr>
          <p:txBody>
            <a:bodyPr/>
            <a:lstStyle/>
            <a:p>
              <a:endParaRPr lang="en-US"/>
            </a:p>
          </p:txBody>
        </p:sp>
        <p:sp>
          <p:nvSpPr>
            <p:cNvPr id="1081" name="Freeform 41"/>
            <p:cNvSpPr>
              <a:spLocks/>
            </p:cNvSpPr>
            <p:nvPr/>
          </p:nvSpPr>
          <p:spPr bwMode="auto">
            <a:xfrm>
              <a:off x="5043" y="2631"/>
              <a:ext cx="23" cy="70"/>
            </a:xfrm>
            <a:custGeom>
              <a:avLst/>
              <a:gdLst>
                <a:gd name="T0" fmla="*/ 2 w 37"/>
                <a:gd name="T1" fmla="*/ 15 h 98"/>
                <a:gd name="T2" fmla="*/ 4 w 37"/>
                <a:gd name="T3" fmla="*/ 15 h 98"/>
                <a:gd name="T4" fmla="*/ 2 w 37"/>
                <a:gd name="T5" fmla="*/ 11 h 98"/>
                <a:gd name="T6" fmla="*/ 2 w 37"/>
                <a:gd name="T7" fmla="*/ 7 h 98"/>
                <a:gd name="T8" fmla="*/ 2 w 37"/>
                <a:gd name="T9" fmla="*/ 4 h 98"/>
                <a:gd name="T10" fmla="*/ 1 w 37"/>
                <a:gd name="T11" fmla="*/ 0 h 98"/>
                <a:gd name="T12" fmla="*/ 0 w 37"/>
                <a:gd name="T13" fmla="*/ 1 h 98"/>
                <a:gd name="T14" fmla="*/ 1 w 37"/>
                <a:gd name="T15" fmla="*/ 4 h 98"/>
                <a:gd name="T16" fmla="*/ 1 w 37"/>
                <a:gd name="T17" fmla="*/ 8 h 98"/>
                <a:gd name="T18" fmla="*/ 2 w 37"/>
                <a:gd name="T19" fmla="*/ 11 h 98"/>
                <a:gd name="T20" fmla="*/ 2 w 37"/>
                <a:gd name="T21" fmla="*/ 15 h 98"/>
                <a:gd name="T22" fmla="*/ 4 w 37"/>
                <a:gd name="T23" fmla="*/ 15 h 98"/>
                <a:gd name="T24" fmla="*/ 2 w 37"/>
                <a:gd name="T25" fmla="*/ 15 h 98"/>
                <a:gd name="T26" fmla="*/ 2 w 37"/>
                <a:gd name="T27" fmla="*/ 19 h 98"/>
                <a:gd name="T28" fmla="*/ 4 w 37"/>
                <a:gd name="T29" fmla="*/ 15 h 98"/>
                <a:gd name="T30" fmla="*/ 2 w 37"/>
                <a:gd name="T31" fmla="*/ 15 h 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
                <a:gd name="T49" fmla="*/ 0 h 98"/>
                <a:gd name="T50" fmla="*/ 37 w 37"/>
                <a:gd name="T51" fmla="*/ 98 h 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 h="98">
                  <a:moveTo>
                    <a:pt x="26" y="78"/>
                  </a:moveTo>
                  <a:lnTo>
                    <a:pt x="37" y="78"/>
                  </a:lnTo>
                  <a:lnTo>
                    <a:pt x="32" y="59"/>
                  </a:lnTo>
                  <a:lnTo>
                    <a:pt x="26" y="39"/>
                  </a:lnTo>
                  <a:lnTo>
                    <a:pt x="21" y="19"/>
                  </a:lnTo>
                  <a:lnTo>
                    <a:pt x="10" y="0"/>
                  </a:lnTo>
                  <a:lnTo>
                    <a:pt x="0" y="7"/>
                  </a:lnTo>
                  <a:lnTo>
                    <a:pt x="10" y="23"/>
                  </a:lnTo>
                  <a:lnTo>
                    <a:pt x="16" y="43"/>
                  </a:lnTo>
                  <a:lnTo>
                    <a:pt x="21" y="62"/>
                  </a:lnTo>
                  <a:lnTo>
                    <a:pt x="26" y="82"/>
                  </a:lnTo>
                  <a:lnTo>
                    <a:pt x="37" y="82"/>
                  </a:lnTo>
                  <a:lnTo>
                    <a:pt x="26" y="82"/>
                  </a:lnTo>
                  <a:lnTo>
                    <a:pt x="32" y="98"/>
                  </a:lnTo>
                  <a:lnTo>
                    <a:pt x="37" y="82"/>
                  </a:lnTo>
                  <a:lnTo>
                    <a:pt x="26" y="78"/>
                  </a:lnTo>
                  <a:close/>
                </a:path>
              </a:pathLst>
            </a:custGeom>
            <a:solidFill>
              <a:srgbClr val="000000"/>
            </a:solidFill>
            <a:ln w="9525">
              <a:noFill/>
              <a:round/>
              <a:headEnd/>
              <a:tailEnd/>
            </a:ln>
          </p:spPr>
          <p:txBody>
            <a:bodyPr/>
            <a:lstStyle/>
            <a:p>
              <a:endParaRPr lang="en-US"/>
            </a:p>
          </p:txBody>
        </p:sp>
        <p:sp>
          <p:nvSpPr>
            <p:cNvPr id="1082" name="Freeform 42"/>
            <p:cNvSpPr>
              <a:spLocks/>
            </p:cNvSpPr>
            <p:nvPr/>
          </p:nvSpPr>
          <p:spPr bwMode="auto">
            <a:xfrm>
              <a:off x="5059" y="2622"/>
              <a:ext cx="13" cy="68"/>
            </a:xfrm>
            <a:custGeom>
              <a:avLst/>
              <a:gdLst>
                <a:gd name="T0" fmla="*/ 1 w 22"/>
                <a:gd name="T1" fmla="*/ 0 h 95"/>
                <a:gd name="T2" fmla="*/ 1 w 22"/>
                <a:gd name="T3" fmla="*/ 1 h 95"/>
                <a:gd name="T4" fmla="*/ 1 w 22"/>
                <a:gd name="T5" fmla="*/ 4 h 95"/>
                <a:gd name="T6" fmla="*/ 1 w 22"/>
                <a:gd name="T7" fmla="*/ 9 h 95"/>
                <a:gd name="T8" fmla="*/ 1 w 22"/>
                <a:gd name="T9" fmla="*/ 14 h 95"/>
                <a:gd name="T10" fmla="*/ 0 w 22"/>
                <a:gd name="T11" fmla="*/ 17 h 95"/>
                <a:gd name="T12" fmla="*/ 1 w 22"/>
                <a:gd name="T13" fmla="*/ 18 h 95"/>
                <a:gd name="T14" fmla="*/ 1 w 22"/>
                <a:gd name="T15" fmla="*/ 14 h 95"/>
                <a:gd name="T16" fmla="*/ 2 w 22"/>
                <a:gd name="T17" fmla="*/ 9 h 95"/>
                <a:gd name="T18" fmla="*/ 1 w 22"/>
                <a:gd name="T19" fmla="*/ 4 h 95"/>
                <a:gd name="T20" fmla="*/ 1 w 22"/>
                <a:gd name="T21" fmla="*/ 0 h 95"/>
                <a:gd name="T22" fmla="*/ 1 w 22"/>
                <a:gd name="T23" fmla="*/ 1 h 95"/>
                <a:gd name="T24" fmla="*/ 1 w 22"/>
                <a:gd name="T25" fmla="*/ 0 h 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
                <a:gd name="T40" fmla="*/ 0 h 95"/>
                <a:gd name="T41" fmla="*/ 22 w 22"/>
                <a:gd name="T42" fmla="*/ 95 h 9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 h="95">
                  <a:moveTo>
                    <a:pt x="13" y="0"/>
                  </a:moveTo>
                  <a:lnTo>
                    <a:pt x="2" y="4"/>
                  </a:lnTo>
                  <a:lnTo>
                    <a:pt x="7" y="25"/>
                  </a:lnTo>
                  <a:lnTo>
                    <a:pt x="7" y="47"/>
                  </a:lnTo>
                  <a:lnTo>
                    <a:pt x="7" y="70"/>
                  </a:lnTo>
                  <a:lnTo>
                    <a:pt x="0" y="91"/>
                  </a:lnTo>
                  <a:lnTo>
                    <a:pt x="11" y="95"/>
                  </a:lnTo>
                  <a:lnTo>
                    <a:pt x="18" y="70"/>
                  </a:lnTo>
                  <a:lnTo>
                    <a:pt x="22" y="47"/>
                  </a:lnTo>
                  <a:lnTo>
                    <a:pt x="18" y="25"/>
                  </a:lnTo>
                  <a:lnTo>
                    <a:pt x="13" y="0"/>
                  </a:lnTo>
                  <a:lnTo>
                    <a:pt x="2" y="4"/>
                  </a:lnTo>
                  <a:lnTo>
                    <a:pt x="13" y="0"/>
                  </a:lnTo>
                  <a:close/>
                </a:path>
              </a:pathLst>
            </a:custGeom>
            <a:solidFill>
              <a:srgbClr val="000000"/>
            </a:solidFill>
            <a:ln w="9525">
              <a:noFill/>
              <a:round/>
              <a:headEnd/>
              <a:tailEnd/>
            </a:ln>
          </p:spPr>
          <p:txBody>
            <a:bodyPr/>
            <a:lstStyle/>
            <a:p>
              <a:endParaRPr lang="en-US"/>
            </a:p>
          </p:txBody>
        </p:sp>
        <p:sp>
          <p:nvSpPr>
            <p:cNvPr id="1083" name="Freeform 43"/>
            <p:cNvSpPr>
              <a:spLocks/>
            </p:cNvSpPr>
            <p:nvPr/>
          </p:nvSpPr>
          <p:spPr bwMode="auto">
            <a:xfrm>
              <a:off x="5060" y="2622"/>
              <a:ext cx="12" cy="10"/>
            </a:xfrm>
            <a:custGeom>
              <a:avLst/>
              <a:gdLst>
                <a:gd name="T0" fmla="*/ 1 w 20"/>
                <a:gd name="T1" fmla="*/ 1 h 15"/>
                <a:gd name="T2" fmla="*/ 1 w 20"/>
                <a:gd name="T3" fmla="*/ 0 h 15"/>
                <a:gd name="T4" fmla="*/ 1 w 20"/>
                <a:gd name="T5" fmla="*/ 1 h 15"/>
                <a:gd name="T6" fmla="*/ 1 w 20"/>
                <a:gd name="T7" fmla="*/ 1 h 15"/>
                <a:gd name="T8" fmla="*/ 1 w 20"/>
                <a:gd name="T9" fmla="*/ 0 h 15"/>
                <a:gd name="T10" fmla="*/ 1 w 20"/>
                <a:gd name="T11" fmla="*/ 0 h 15"/>
                <a:gd name="T12" fmla="*/ 0 w 20"/>
                <a:gd name="T13" fmla="*/ 1 h 15"/>
                <a:gd name="T14" fmla="*/ 1 w 20"/>
                <a:gd name="T15" fmla="*/ 1 h 15"/>
                <a:gd name="T16" fmla="*/ 1 w 20"/>
                <a:gd name="T17" fmla="*/ 1 h 15"/>
                <a:gd name="T18" fmla="*/ 1 w 20"/>
                <a:gd name="T19" fmla="*/ 2 h 15"/>
                <a:gd name="T20" fmla="*/ 1 w 20"/>
                <a:gd name="T21" fmla="*/ 2 h 15"/>
                <a:gd name="T22" fmla="*/ 1 w 20"/>
                <a:gd name="T23" fmla="*/ 1 h 15"/>
                <a:gd name="T24" fmla="*/ 1 w 20"/>
                <a:gd name="T25" fmla="*/ 2 h 15"/>
                <a:gd name="T26" fmla="*/ 1 w 20"/>
                <a:gd name="T27" fmla="*/ 2 h 15"/>
                <a:gd name="T28" fmla="*/ 1 w 20"/>
                <a:gd name="T29" fmla="*/ 1 h 15"/>
                <a:gd name="T30" fmla="*/ 1 w 20"/>
                <a:gd name="T31" fmla="*/ 1 h 1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0"/>
                <a:gd name="T49" fmla="*/ 0 h 15"/>
                <a:gd name="T50" fmla="*/ 20 w 20"/>
                <a:gd name="T51" fmla="*/ 15 h 1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0" h="15">
                  <a:moveTo>
                    <a:pt x="5" y="7"/>
                  </a:moveTo>
                  <a:lnTo>
                    <a:pt x="13" y="0"/>
                  </a:lnTo>
                  <a:lnTo>
                    <a:pt x="13" y="2"/>
                  </a:lnTo>
                  <a:lnTo>
                    <a:pt x="11" y="0"/>
                  </a:lnTo>
                  <a:lnTo>
                    <a:pt x="0" y="4"/>
                  </a:lnTo>
                  <a:lnTo>
                    <a:pt x="4" y="7"/>
                  </a:lnTo>
                  <a:lnTo>
                    <a:pt x="5" y="9"/>
                  </a:lnTo>
                  <a:lnTo>
                    <a:pt x="9" y="13"/>
                  </a:lnTo>
                  <a:lnTo>
                    <a:pt x="13" y="15"/>
                  </a:lnTo>
                  <a:lnTo>
                    <a:pt x="20" y="7"/>
                  </a:lnTo>
                  <a:lnTo>
                    <a:pt x="13" y="15"/>
                  </a:lnTo>
                  <a:lnTo>
                    <a:pt x="20" y="15"/>
                  </a:lnTo>
                  <a:lnTo>
                    <a:pt x="20" y="7"/>
                  </a:lnTo>
                  <a:lnTo>
                    <a:pt x="5" y="7"/>
                  </a:lnTo>
                  <a:close/>
                </a:path>
              </a:pathLst>
            </a:custGeom>
            <a:solidFill>
              <a:srgbClr val="000000"/>
            </a:solidFill>
            <a:ln w="9525">
              <a:noFill/>
              <a:round/>
              <a:headEnd/>
              <a:tailEnd/>
            </a:ln>
          </p:spPr>
          <p:txBody>
            <a:bodyPr/>
            <a:lstStyle/>
            <a:p>
              <a:endParaRPr lang="en-US"/>
            </a:p>
          </p:txBody>
        </p:sp>
        <p:sp>
          <p:nvSpPr>
            <p:cNvPr id="1084" name="Freeform 44"/>
            <p:cNvSpPr>
              <a:spLocks/>
            </p:cNvSpPr>
            <p:nvPr/>
          </p:nvSpPr>
          <p:spPr bwMode="auto">
            <a:xfrm>
              <a:off x="5063" y="2615"/>
              <a:ext cx="9" cy="12"/>
            </a:xfrm>
            <a:custGeom>
              <a:avLst/>
              <a:gdLst>
                <a:gd name="T0" fmla="*/ 1 w 15"/>
                <a:gd name="T1" fmla="*/ 0 h 16"/>
                <a:gd name="T2" fmla="*/ 1 w 15"/>
                <a:gd name="T3" fmla="*/ 2 h 16"/>
                <a:gd name="T4" fmla="*/ 0 w 15"/>
                <a:gd name="T5" fmla="*/ 2 h 16"/>
                <a:gd name="T6" fmla="*/ 0 w 15"/>
                <a:gd name="T7" fmla="*/ 3 h 16"/>
                <a:gd name="T8" fmla="*/ 1 w 15"/>
                <a:gd name="T9" fmla="*/ 4 h 16"/>
                <a:gd name="T10" fmla="*/ 0 w 15"/>
                <a:gd name="T11" fmla="*/ 4 h 16"/>
                <a:gd name="T12" fmla="*/ 1 w 15"/>
                <a:gd name="T13" fmla="*/ 4 h 16"/>
                <a:gd name="T14" fmla="*/ 1 w 15"/>
                <a:gd name="T15" fmla="*/ 3 h 16"/>
                <a:gd name="T16" fmla="*/ 1 w 15"/>
                <a:gd name="T17" fmla="*/ 2 h 16"/>
                <a:gd name="T18" fmla="*/ 1 w 15"/>
                <a:gd name="T19" fmla="*/ 2 h 16"/>
                <a:gd name="T20" fmla="*/ 1 w 15"/>
                <a:gd name="T21" fmla="*/ 3 h 16"/>
                <a:gd name="T22" fmla="*/ 1 w 15"/>
                <a:gd name="T23" fmla="*/ 3 h 16"/>
                <a:gd name="T24" fmla="*/ 1 w 15"/>
                <a:gd name="T25" fmla="*/ 0 h 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16"/>
                <a:gd name="T41" fmla="*/ 15 w 15"/>
                <a:gd name="T42" fmla="*/ 16 h 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16">
                  <a:moveTo>
                    <a:pt x="8" y="0"/>
                  </a:moveTo>
                  <a:lnTo>
                    <a:pt x="6" y="2"/>
                  </a:lnTo>
                  <a:lnTo>
                    <a:pt x="0" y="7"/>
                  </a:lnTo>
                  <a:lnTo>
                    <a:pt x="0" y="13"/>
                  </a:lnTo>
                  <a:lnTo>
                    <a:pt x="2" y="16"/>
                  </a:lnTo>
                  <a:lnTo>
                    <a:pt x="0" y="16"/>
                  </a:lnTo>
                  <a:lnTo>
                    <a:pt x="15" y="16"/>
                  </a:lnTo>
                  <a:lnTo>
                    <a:pt x="13" y="13"/>
                  </a:lnTo>
                  <a:lnTo>
                    <a:pt x="11" y="9"/>
                  </a:lnTo>
                  <a:lnTo>
                    <a:pt x="11" y="11"/>
                  </a:lnTo>
                  <a:lnTo>
                    <a:pt x="9" y="13"/>
                  </a:lnTo>
                  <a:lnTo>
                    <a:pt x="8" y="15"/>
                  </a:lnTo>
                  <a:lnTo>
                    <a:pt x="8" y="0"/>
                  </a:lnTo>
                  <a:close/>
                </a:path>
              </a:pathLst>
            </a:custGeom>
            <a:solidFill>
              <a:srgbClr val="000000"/>
            </a:solidFill>
            <a:ln w="9525">
              <a:noFill/>
              <a:round/>
              <a:headEnd/>
              <a:tailEnd/>
            </a:ln>
          </p:spPr>
          <p:txBody>
            <a:bodyPr/>
            <a:lstStyle/>
            <a:p>
              <a:endParaRPr lang="en-US"/>
            </a:p>
          </p:txBody>
        </p:sp>
        <p:sp>
          <p:nvSpPr>
            <p:cNvPr id="1085" name="Freeform 45"/>
            <p:cNvSpPr>
              <a:spLocks/>
            </p:cNvSpPr>
            <p:nvPr/>
          </p:nvSpPr>
          <p:spPr bwMode="auto">
            <a:xfrm>
              <a:off x="5064" y="2615"/>
              <a:ext cx="9" cy="34"/>
            </a:xfrm>
            <a:custGeom>
              <a:avLst/>
              <a:gdLst>
                <a:gd name="T0" fmla="*/ 1 w 15"/>
                <a:gd name="T1" fmla="*/ 1 h 47"/>
                <a:gd name="T2" fmla="*/ 1 w 15"/>
                <a:gd name="T3" fmla="*/ 2 h 47"/>
                <a:gd name="T4" fmla="*/ 1 w 15"/>
                <a:gd name="T5" fmla="*/ 1 h 47"/>
                <a:gd name="T6" fmla="*/ 1 w 15"/>
                <a:gd name="T7" fmla="*/ 0 h 47"/>
                <a:gd name="T8" fmla="*/ 1 w 15"/>
                <a:gd name="T9" fmla="*/ 0 h 47"/>
                <a:gd name="T10" fmla="*/ 1 w 15"/>
                <a:gd name="T11" fmla="*/ 0 h 47"/>
                <a:gd name="T12" fmla="*/ 1 w 15"/>
                <a:gd name="T13" fmla="*/ 3 h 47"/>
                <a:gd name="T14" fmla="*/ 1 w 15"/>
                <a:gd name="T15" fmla="*/ 3 h 47"/>
                <a:gd name="T16" fmla="*/ 1 w 15"/>
                <a:gd name="T17" fmla="*/ 3 h 47"/>
                <a:gd name="T18" fmla="*/ 0 w 15"/>
                <a:gd name="T19" fmla="*/ 1 h 47"/>
                <a:gd name="T20" fmla="*/ 0 w 15"/>
                <a:gd name="T21" fmla="*/ 2 h 47"/>
                <a:gd name="T22" fmla="*/ 1 w 15"/>
                <a:gd name="T23" fmla="*/ 2 h 47"/>
                <a:gd name="T24" fmla="*/ 0 w 15"/>
                <a:gd name="T25" fmla="*/ 2 h 47"/>
                <a:gd name="T26" fmla="*/ 0 w 15"/>
                <a:gd name="T27" fmla="*/ 9 h 47"/>
                <a:gd name="T28" fmla="*/ 1 w 15"/>
                <a:gd name="T29" fmla="*/ 2 h 47"/>
                <a:gd name="T30" fmla="*/ 1 w 15"/>
                <a:gd name="T31" fmla="*/ 1 h 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5"/>
                <a:gd name="T49" fmla="*/ 0 h 47"/>
                <a:gd name="T50" fmla="*/ 15 w 15"/>
                <a:gd name="T51" fmla="*/ 47 h 4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5" h="47">
                  <a:moveTo>
                    <a:pt x="2" y="7"/>
                  </a:moveTo>
                  <a:lnTo>
                    <a:pt x="15" y="9"/>
                  </a:lnTo>
                  <a:lnTo>
                    <a:pt x="15" y="7"/>
                  </a:lnTo>
                  <a:lnTo>
                    <a:pt x="7" y="0"/>
                  </a:lnTo>
                  <a:lnTo>
                    <a:pt x="6" y="0"/>
                  </a:lnTo>
                  <a:lnTo>
                    <a:pt x="6" y="15"/>
                  </a:lnTo>
                  <a:lnTo>
                    <a:pt x="7" y="15"/>
                  </a:lnTo>
                  <a:lnTo>
                    <a:pt x="0" y="7"/>
                  </a:lnTo>
                  <a:lnTo>
                    <a:pt x="0" y="9"/>
                  </a:lnTo>
                  <a:lnTo>
                    <a:pt x="13" y="11"/>
                  </a:lnTo>
                  <a:lnTo>
                    <a:pt x="0" y="9"/>
                  </a:lnTo>
                  <a:lnTo>
                    <a:pt x="0" y="47"/>
                  </a:lnTo>
                  <a:lnTo>
                    <a:pt x="13" y="11"/>
                  </a:lnTo>
                  <a:lnTo>
                    <a:pt x="2" y="7"/>
                  </a:lnTo>
                  <a:close/>
                </a:path>
              </a:pathLst>
            </a:custGeom>
            <a:solidFill>
              <a:srgbClr val="000000"/>
            </a:solidFill>
            <a:ln w="9525">
              <a:noFill/>
              <a:round/>
              <a:headEnd/>
              <a:tailEnd/>
            </a:ln>
          </p:spPr>
          <p:txBody>
            <a:bodyPr/>
            <a:lstStyle/>
            <a:p>
              <a:endParaRPr lang="en-US"/>
            </a:p>
          </p:txBody>
        </p:sp>
        <p:sp>
          <p:nvSpPr>
            <p:cNvPr id="1086" name="Freeform 46"/>
            <p:cNvSpPr>
              <a:spLocks/>
            </p:cNvSpPr>
            <p:nvPr/>
          </p:nvSpPr>
          <p:spPr bwMode="auto">
            <a:xfrm>
              <a:off x="5088" y="2592"/>
              <a:ext cx="20" cy="46"/>
            </a:xfrm>
            <a:custGeom>
              <a:avLst/>
              <a:gdLst>
                <a:gd name="T0" fmla="*/ 2 w 34"/>
                <a:gd name="T1" fmla="*/ 0 h 64"/>
                <a:gd name="T2" fmla="*/ 1 w 34"/>
                <a:gd name="T3" fmla="*/ 1 h 64"/>
                <a:gd name="T4" fmla="*/ 1 w 34"/>
                <a:gd name="T5" fmla="*/ 5 h 64"/>
                <a:gd name="T6" fmla="*/ 1 w 34"/>
                <a:gd name="T7" fmla="*/ 9 h 64"/>
                <a:gd name="T8" fmla="*/ 0 w 34"/>
                <a:gd name="T9" fmla="*/ 12 h 64"/>
                <a:gd name="T10" fmla="*/ 1 w 34"/>
                <a:gd name="T11" fmla="*/ 12 h 64"/>
                <a:gd name="T12" fmla="*/ 1 w 34"/>
                <a:gd name="T13" fmla="*/ 9 h 64"/>
                <a:gd name="T14" fmla="*/ 1 w 34"/>
                <a:gd name="T15" fmla="*/ 6 h 64"/>
                <a:gd name="T16" fmla="*/ 2 w 34"/>
                <a:gd name="T17" fmla="*/ 3 h 64"/>
                <a:gd name="T18" fmla="*/ 2 w 34"/>
                <a:gd name="T19" fmla="*/ 2 h 64"/>
                <a:gd name="T20" fmla="*/ 2 w 34"/>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4"/>
                <a:gd name="T34" fmla="*/ 0 h 64"/>
                <a:gd name="T35" fmla="*/ 34 w 34"/>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4" h="64">
                  <a:moveTo>
                    <a:pt x="34" y="0"/>
                  </a:moveTo>
                  <a:lnTo>
                    <a:pt x="16" y="9"/>
                  </a:lnTo>
                  <a:lnTo>
                    <a:pt x="7" y="27"/>
                  </a:lnTo>
                  <a:lnTo>
                    <a:pt x="4" y="46"/>
                  </a:lnTo>
                  <a:lnTo>
                    <a:pt x="0" y="60"/>
                  </a:lnTo>
                  <a:lnTo>
                    <a:pt x="11" y="64"/>
                  </a:lnTo>
                  <a:lnTo>
                    <a:pt x="14" y="46"/>
                  </a:lnTo>
                  <a:lnTo>
                    <a:pt x="18" y="30"/>
                  </a:lnTo>
                  <a:lnTo>
                    <a:pt x="23" y="16"/>
                  </a:lnTo>
                  <a:lnTo>
                    <a:pt x="34" y="10"/>
                  </a:lnTo>
                  <a:lnTo>
                    <a:pt x="34" y="0"/>
                  </a:lnTo>
                  <a:close/>
                </a:path>
              </a:pathLst>
            </a:custGeom>
            <a:solidFill>
              <a:srgbClr val="000000"/>
            </a:solidFill>
            <a:ln w="9525">
              <a:noFill/>
              <a:round/>
              <a:headEnd/>
              <a:tailEnd/>
            </a:ln>
          </p:spPr>
          <p:txBody>
            <a:bodyPr/>
            <a:lstStyle/>
            <a:p>
              <a:endParaRPr lang="en-US"/>
            </a:p>
          </p:txBody>
        </p:sp>
        <p:sp>
          <p:nvSpPr>
            <p:cNvPr id="1087" name="Freeform 47"/>
            <p:cNvSpPr>
              <a:spLocks/>
            </p:cNvSpPr>
            <p:nvPr/>
          </p:nvSpPr>
          <p:spPr bwMode="auto">
            <a:xfrm>
              <a:off x="5078" y="2470"/>
              <a:ext cx="32" cy="97"/>
            </a:xfrm>
            <a:custGeom>
              <a:avLst/>
              <a:gdLst>
                <a:gd name="T0" fmla="*/ 2 w 52"/>
                <a:gd name="T1" fmla="*/ 26 h 135"/>
                <a:gd name="T2" fmla="*/ 2 w 52"/>
                <a:gd name="T3" fmla="*/ 23 h 135"/>
                <a:gd name="T4" fmla="*/ 1 w 52"/>
                <a:gd name="T5" fmla="*/ 20 h 135"/>
                <a:gd name="T6" fmla="*/ 1 w 52"/>
                <a:gd name="T7" fmla="*/ 17 h 135"/>
                <a:gd name="T8" fmla="*/ 0 w 52"/>
                <a:gd name="T9" fmla="*/ 15 h 135"/>
                <a:gd name="T10" fmla="*/ 1 w 52"/>
                <a:gd name="T11" fmla="*/ 15 h 135"/>
                <a:gd name="T12" fmla="*/ 1 w 52"/>
                <a:gd name="T13" fmla="*/ 15 h 135"/>
                <a:gd name="T14" fmla="*/ 1 w 52"/>
                <a:gd name="T15" fmla="*/ 15 h 135"/>
                <a:gd name="T16" fmla="*/ 1 w 52"/>
                <a:gd name="T17" fmla="*/ 15 h 135"/>
                <a:gd name="T18" fmla="*/ 1 w 52"/>
                <a:gd name="T19" fmla="*/ 15 h 135"/>
                <a:gd name="T20" fmla="*/ 1 w 52"/>
                <a:gd name="T21" fmla="*/ 14 h 135"/>
                <a:gd name="T22" fmla="*/ 1 w 52"/>
                <a:gd name="T23" fmla="*/ 14 h 135"/>
                <a:gd name="T24" fmla="*/ 1 w 52"/>
                <a:gd name="T25" fmla="*/ 13 h 135"/>
                <a:gd name="T26" fmla="*/ 1 w 52"/>
                <a:gd name="T27" fmla="*/ 15 h 135"/>
                <a:gd name="T28" fmla="*/ 2 w 52"/>
                <a:gd name="T29" fmla="*/ 17 h 135"/>
                <a:gd name="T30" fmla="*/ 4 w 52"/>
                <a:gd name="T31" fmla="*/ 18 h 135"/>
                <a:gd name="T32" fmla="*/ 4 w 52"/>
                <a:gd name="T33" fmla="*/ 21 h 135"/>
                <a:gd name="T34" fmla="*/ 4 w 52"/>
                <a:gd name="T35" fmla="*/ 19 h 135"/>
                <a:gd name="T36" fmla="*/ 4 w 52"/>
                <a:gd name="T37" fmla="*/ 17 h 135"/>
                <a:gd name="T38" fmla="*/ 3 w 52"/>
                <a:gd name="T39" fmla="*/ 16 h 135"/>
                <a:gd name="T40" fmla="*/ 2 w 52"/>
                <a:gd name="T41" fmla="*/ 15 h 135"/>
                <a:gd name="T42" fmla="*/ 2 w 52"/>
                <a:gd name="T43" fmla="*/ 15 h 135"/>
                <a:gd name="T44" fmla="*/ 3 w 52"/>
                <a:gd name="T45" fmla="*/ 15 h 135"/>
                <a:gd name="T46" fmla="*/ 4 w 52"/>
                <a:gd name="T47" fmla="*/ 15 h 135"/>
                <a:gd name="T48" fmla="*/ 4 w 52"/>
                <a:gd name="T49" fmla="*/ 15 h 135"/>
                <a:gd name="T50" fmla="*/ 4 w 52"/>
                <a:gd name="T51" fmla="*/ 11 h 135"/>
                <a:gd name="T52" fmla="*/ 4 w 52"/>
                <a:gd name="T53" fmla="*/ 7 h 135"/>
                <a:gd name="T54" fmla="*/ 4 w 52"/>
                <a:gd name="T55" fmla="*/ 4 h 135"/>
                <a:gd name="T56" fmla="*/ 4 w 52"/>
                <a:gd name="T57" fmla="*/ 0 h 135"/>
                <a:gd name="T58" fmla="*/ 4 w 52"/>
                <a:gd name="T59" fmla="*/ 0 h 135"/>
                <a:gd name="T60" fmla="*/ 4 w 52"/>
                <a:gd name="T61" fmla="*/ 0 h 135"/>
                <a:gd name="T62" fmla="*/ 4 w 52"/>
                <a:gd name="T63" fmla="*/ 1 h 135"/>
                <a:gd name="T64" fmla="*/ 4 w 52"/>
                <a:gd name="T65" fmla="*/ 1 h 135"/>
                <a:gd name="T66" fmla="*/ 2 w 52"/>
                <a:gd name="T67" fmla="*/ 26 h 13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2"/>
                <a:gd name="T103" fmla="*/ 0 h 135"/>
                <a:gd name="T104" fmla="*/ 52 w 52"/>
                <a:gd name="T105" fmla="*/ 135 h 13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2" h="135">
                  <a:moveTo>
                    <a:pt x="29" y="135"/>
                  </a:moveTo>
                  <a:lnTo>
                    <a:pt x="24" y="119"/>
                  </a:lnTo>
                  <a:lnTo>
                    <a:pt x="20" y="105"/>
                  </a:lnTo>
                  <a:lnTo>
                    <a:pt x="13" y="91"/>
                  </a:lnTo>
                  <a:lnTo>
                    <a:pt x="0" y="78"/>
                  </a:lnTo>
                  <a:lnTo>
                    <a:pt x="2" y="80"/>
                  </a:lnTo>
                  <a:lnTo>
                    <a:pt x="4" y="80"/>
                  </a:lnTo>
                  <a:lnTo>
                    <a:pt x="6" y="78"/>
                  </a:lnTo>
                  <a:lnTo>
                    <a:pt x="6" y="76"/>
                  </a:lnTo>
                  <a:lnTo>
                    <a:pt x="4" y="73"/>
                  </a:lnTo>
                  <a:lnTo>
                    <a:pt x="4" y="71"/>
                  </a:lnTo>
                  <a:lnTo>
                    <a:pt x="6" y="68"/>
                  </a:lnTo>
                  <a:lnTo>
                    <a:pt x="18" y="76"/>
                  </a:lnTo>
                  <a:lnTo>
                    <a:pt x="29" y="85"/>
                  </a:lnTo>
                  <a:lnTo>
                    <a:pt x="38" y="94"/>
                  </a:lnTo>
                  <a:lnTo>
                    <a:pt x="40" y="110"/>
                  </a:lnTo>
                  <a:lnTo>
                    <a:pt x="36" y="103"/>
                  </a:lnTo>
                  <a:lnTo>
                    <a:pt x="36" y="93"/>
                  </a:lnTo>
                  <a:lnTo>
                    <a:pt x="34" y="84"/>
                  </a:lnTo>
                  <a:lnTo>
                    <a:pt x="29" y="76"/>
                  </a:lnTo>
                  <a:lnTo>
                    <a:pt x="33" y="76"/>
                  </a:lnTo>
                  <a:lnTo>
                    <a:pt x="34" y="78"/>
                  </a:lnTo>
                  <a:lnTo>
                    <a:pt x="36" y="80"/>
                  </a:lnTo>
                  <a:lnTo>
                    <a:pt x="38" y="80"/>
                  </a:lnTo>
                  <a:lnTo>
                    <a:pt x="40" y="59"/>
                  </a:lnTo>
                  <a:lnTo>
                    <a:pt x="45" y="39"/>
                  </a:lnTo>
                  <a:lnTo>
                    <a:pt x="51" y="21"/>
                  </a:lnTo>
                  <a:lnTo>
                    <a:pt x="52" y="0"/>
                  </a:lnTo>
                  <a:lnTo>
                    <a:pt x="52" y="1"/>
                  </a:lnTo>
                  <a:lnTo>
                    <a:pt x="29" y="135"/>
                  </a:lnTo>
                  <a:close/>
                </a:path>
              </a:pathLst>
            </a:custGeom>
            <a:solidFill>
              <a:srgbClr val="CEF4F4"/>
            </a:solidFill>
            <a:ln w="9525">
              <a:noFill/>
              <a:round/>
              <a:headEnd/>
              <a:tailEnd/>
            </a:ln>
          </p:spPr>
          <p:txBody>
            <a:bodyPr/>
            <a:lstStyle/>
            <a:p>
              <a:endParaRPr lang="en-US"/>
            </a:p>
          </p:txBody>
        </p:sp>
        <p:sp>
          <p:nvSpPr>
            <p:cNvPr id="1088" name="Freeform 48"/>
            <p:cNvSpPr>
              <a:spLocks/>
            </p:cNvSpPr>
            <p:nvPr/>
          </p:nvSpPr>
          <p:spPr bwMode="auto">
            <a:xfrm>
              <a:off x="5072" y="2516"/>
              <a:ext cx="27" cy="52"/>
            </a:xfrm>
            <a:custGeom>
              <a:avLst/>
              <a:gdLst>
                <a:gd name="T0" fmla="*/ 1 w 44"/>
                <a:gd name="T1" fmla="*/ 2 h 73"/>
                <a:gd name="T2" fmla="*/ 1 w 44"/>
                <a:gd name="T3" fmla="*/ 4 h 73"/>
                <a:gd name="T4" fmla="*/ 1 w 44"/>
                <a:gd name="T5" fmla="*/ 6 h 73"/>
                <a:gd name="T6" fmla="*/ 2 w 44"/>
                <a:gd name="T7" fmla="*/ 8 h 73"/>
                <a:gd name="T8" fmla="*/ 2 w 44"/>
                <a:gd name="T9" fmla="*/ 11 h 73"/>
                <a:gd name="T10" fmla="*/ 3 w 44"/>
                <a:gd name="T11" fmla="*/ 14 h 73"/>
                <a:gd name="T12" fmla="*/ 4 w 44"/>
                <a:gd name="T13" fmla="*/ 14 h 73"/>
                <a:gd name="T14" fmla="*/ 4 w 44"/>
                <a:gd name="T15" fmla="*/ 10 h 73"/>
                <a:gd name="T16" fmla="*/ 4 w 44"/>
                <a:gd name="T17" fmla="*/ 7 h 73"/>
                <a:gd name="T18" fmla="*/ 2 w 44"/>
                <a:gd name="T19" fmla="*/ 4 h 73"/>
                <a:gd name="T20" fmla="*/ 1 w 44"/>
                <a:gd name="T21" fmla="*/ 1 h 73"/>
                <a:gd name="T22" fmla="*/ 1 w 44"/>
                <a:gd name="T23" fmla="*/ 3 h 73"/>
                <a:gd name="T24" fmla="*/ 1 w 44"/>
                <a:gd name="T25" fmla="*/ 1 h 73"/>
                <a:gd name="T26" fmla="*/ 0 w 44"/>
                <a:gd name="T27" fmla="*/ 0 h 73"/>
                <a:gd name="T28" fmla="*/ 1 w 44"/>
                <a:gd name="T29" fmla="*/ 3 h 73"/>
                <a:gd name="T30" fmla="*/ 1 w 44"/>
                <a:gd name="T31" fmla="*/ 2 h 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4"/>
                <a:gd name="T49" fmla="*/ 0 h 73"/>
                <a:gd name="T50" fmla="*/ 44 w 44"/>
                <a:gd name="T51" fmla="*/ 73 h 7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4" h="73">
                  <a:moveTo>
                    <a:pt x="16" y="12"/>
                  </a:moveTo>
                  <a:lnTo>
                    <a:pt x="7" y="20"/>
                  </a:lnTo>
                  <a:lnTo>
                    <a:pt x="18" y="30"/>
                  </a:lnTo>
                  <a:lnTo>
                    <a:pt x="25" y="43"/>
                  </a:lnTo>
                  <a:lnTo>
                    <a:pt x="28" y="57"/>
                  </a:lnTo>
                  <a:lnTo>
                    <a:pt x="34" y="73"/>
                  </a:lnTo>
                  <a:lnTo>
                    <a:pt x="44" y="70"/>
                  </a:lnTo>
                  <a:lnTo>
                    <a:pt x="39" y="54"/>
                  </a:lnTo>
                  <a:lnTo>
                    <a:pt x="36" y="39"/>
                  </a:lnTo>
                  <a:lnTo>
                    <a:pt x="28" y="23"/>
                  </a:lnTo>
                  <a:lnTo>
                    <a:pt x="14" y="9"/>
                  </a:lnTo>
                  <a:lnTo>
                    <a:pt x="5" y="16"/>
                  </a:lnTo>
                  <a:lnTo>
                    <a:pt x="14" y="9"/>
                  </a:lnTo>
                  <a:lnTo>
                    <a:pt x="0" y="0"/>
                  </a:lnTo>
                  <a:lnTo>
                    <a:pt x="5" y="16"/>
                  </a:lnTo>
                  <a:lnTo>
                    <a:pt x="16" y="12"/>
                  </a:lnTo>
                  <a:close/>
                </a:path>
              </a:pathLst>
            </a:custGeom>
            <a:solidFill>
              <a:srgbClr val="000000"/>
            </a:solidFill>
            <a:ln w="9525">
              <a:noFill/>
              <a:round/>
              <a:headEnd/>
              <a:tailEnd/>
            </a:ln>
          </p:spPr>
          <p:txBody>
            <a:bodyPr/>
            <a:lstStyle/>
            <a:p>
              <a:endParaRPr lang="en-US"/>
            </a:p>
          </p:txBody>
        </p:sp>
        <p:sp>
          <p:nvSpPr>
            <p:cNvPr id="1089" name="Freeform 49"/>
            <p:cNvSpPr>
              <a:spLocks/>
            </p:cNvSpPr>
            <p:nvPr/>
          </p:nvSpPr>
          <p:spPr bwMode="auto">
            <a:xfrm>
              <a:off x="5075" y="2522"/>
              <a:ext cx="11" cy="10"/>
            </a:xfrm>
            <a:custGeom>
              <a:avLst/>
              <a:gdLst>
                <a:gd name="T0" fmla="*/ 1 w 18"/>
                <a:gd name="T1" fmla="*/ 1 h 14"/>
                <a:gd name="T2" fmla="*/ 1 w 18"/>
                <a:gd name="T3" fmla="*/ 1 h 14"/>
                <a:gd name="T4" fmla="*/ 1 w 18"/>
                <a:gd name="T5" fmla="*/ 1 h 14"/>
                <a:gd name="T6" fmla="*/ 1 w 18"/>
                <a:gd name="T7" fmla="*/ 0 h 14"/>
                <a:gd name="T8" fmla="*/ 1 w 18"/>
                <a:gd name="T9" fmla="*/ 1 h 14"/>
                <a:gd name="T10" fmla="*/ 1 w 18"/>
                <a:gd name="T11" fmla="*/ 1 h 14"/>
                <a:gd name="T12" fmla="*/ 0 w 18"/>
                <a:gd name="T13" fmla="*/ 1 h 14"/>
                <a:gd name="T14" fmla="*/ 1 w 18"/>
                <a:gd name="T15" fmla="*/ 2 h 14"/>
                <a:gd name="T16" fmla="*/ 1 w 18"/>
                <a:gd name="T17" fmla="*/ 3 h 14"/>
                <a:gd name="T18" fmla="*/ 1 w 18"/>
                <a:gd name="T19" fmla="*/ 2 h 14"/>
                <a:gd name="T20" fmla="*/ 1 w 18"/>
                <a:gd name="T21" fmla="*/ 1 h 14"/>
                <a:gd name="T22" fmla="*/ 1 w 18"/>
                <a:gd name="T23" fmla="*/ 1 h 14"/>
                <a:gd name="T24" fmla="*/ 1 w 18"/>
                <a:gd name="T25" fmla="*/ 1 h 14"/>
                <a:gd name="T26" fmla="*/ 1 w 18"/>
                <a:gd name="T27" fmla="*/ 1 h 14"/>
                <a:gd name="T28" fmla="*/ 1 w 18"/>
                <a:gd name="T29" fmla="*/ 1 h 14"/>
                <a:gd name="T30" fmla="*/ 1 w 18"/>
                <a:gd name="T31" fmla="*/ 1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
                <a:gd name="T49" fmla="*/ 0 h 14"/>
                <a:gd name="T50" fmla="*/ 18 w 18"/>
                <a:gd name="T51" fmla="*/ 14 h 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 h="14">
                  <a:moveTo>
                    <a:pt x="4" y="5"/>
                  </a:moveTo>
                  <a:lnTo>
                    <a:pt x="7" y="2"/>
                  </a:lnTo>
                  <a:lnTo>
                    <a:pt x="5" y="3"/>
                  </a:lnTo>
                  <a:lnTo>
                    <a:pt x="9" y="0"/>
                  </a:lnTo>
                  <a:lnTo>
                    <a:pt x="9" y="2"/>
                  </a:lnTo>
                  <a:lnTo>
                    <a:pt x="11" y="3"/>
                  </a:lnTo>
                  <a:lnTo>
                    <a:pt x="0" y="7"/>
                  </a:lnTo>
                  <a:lnTo>
                    <a:pt x="5" y="12"/>
                  </a:lnTo>
                  <a:lnTo>
                    <a:pt x="9" y="14"/>
                  </a:lnTo>
                  <a:lnTo>
                    <a:pt x="13" y="11"/>
                  </a:lnTo>
                  <a:lnTo>
                    <a:pt x="14" y="9"/>
                  </a:lnTo>
                  <a:lnTo>
                    <a:pt x="18" y="5"/>
                  </a:lnTo>
                  <a:lnTo>
                    <a:pt x="14" y="9"/>
                  </a:lnTo>
                  <a:lnTo>
                    <a:pt x="16" y="7"/>
                  </a:lnTo>
                  <a:lnTo>
                    <a:pt x="18" y="5"/>
                  </a:lnTo>
                  <a:lnTo>
                    <a:pt x="4" y="5"/>
                  </a:lnTo>
                  <a:close/>
                </a:path>
              </a:pathLst>
            </a:custGeom>
            <a:solidFill>
              <a:srgbClr val="000000"/>
            </a:solidFill>
            <a:ln w="9525">
              <a:noFill/>
              <a:round/>
              <a:headEnd/>
              <a:tailEnd/>
            </a:ln>
          </p:spPr>
          <p:txBody>
            <a:bodyPr/>
            <a:lstStyle/>
            <a:p>
              <a:endParaRPr lang="en-US"/>
            </a:p>
          </p:txBody>
        </p:sp>
        <p:sp>
          <p:nvSpPr>
            <p:cNvPr id="1090" name="Freeform 50"/>
            <p:cNvSpPr>
              <a:spLocks/>
            </p:cNvSpPr>
            <p:nvPr/>
          </p:nvSpPr>
          <p:spPr bwMode="auto">
            <a:xfrm>
              <a:off x="5078" y="2511"/>
              <a:ext cx="8" cy="15"/>
            </a:xfrm>
            <a:custGeom>
              <a:avLst/>
              <a:gdLst>
                <a:gd name="T0" fmla="*/ 1 w 14"/>
                <a:gd name="T1" fmla="*/ 1 h 21"/>
                <a:gd name="T2" fmla="*/ 1 w 14"/>
                <a:gd name="T3" fmla="*/ 1 h 21"/>
                <a:gd name="T4" fmla="*/ 0 w 14"/>
                <a:gd name="T5" fmla="*/ 2 h 21"/>
                <a:gd name="T6" fmla="*/ 0 w 14"/>
                <a:gd name="T7" fmla="*/ 3 h 21"/>
                <a:gd name="T8" fmla="*/ 1 w 14"/>
                <a:gd name="T9" fmla="*/ 4 h 21"/>
                <a:gd name="T10" fmla="*/ 0 w 14"/>
                <a:gd name="T11" fmla="*/ 4 h 21"/>
                <a:gd name="T12" fmla="*/ 1 w 14"/>
                <a:gd name="T13" fmla="*/ 4 h 21"/>
                <a:gd name="T14" fmla="*/ 1 w 14"/>
                <a:gd name="T15" fmla="*/ 3 h 21"/>
                <a:gd name="T16" fmla="*/ 1 w 14"/>
                <a:gd name="T17" fmla="*/ 3 h 21"/>
                <a:gd name="T18" fmla="*/ 1 w 14"/>
                <a:gd name="T19" fmla="*/ 3 h 21"/>
                <a:gd name="T20" fmla="*/ 1 w 14"/>
                <a:gd name="T21" fmla="*/ 3 h 21"/>
                <a:gd name="T22" fmla="*/ 1 w 14"/>
                <a:gd name="T23" fmla="*/ 3 h 21"/>
                <a:gd name="T24" fmla="*/ 1 w 14"/>
                <a:gd name="T25" fmla="*/ 1 h 21"/>
                <a:gd name="T26" fmla="*/ 1 w 14"/>
                <a:gd name="T27" fmla="*/ 0 h 21"/>
                <a:gd name="T28" fmla="*/ 1 w 14"/>
                <a:gd name="T29" fmla="*/ 1 h 21"/>
                <a:gd name="T30" fmla="*/ 1 w 14"/>
                <a:gd name="T31" fmla="*/ 1 h 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
                <a:gd name="T49" fmla="*/ 0 h 21"/>
                <a:gd name="T50" fmla="*/ 14 w 14"/>
                <a:gd name="T51" fmla="*/ 21 h 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 h="21">
                  <a:moveTo>
                    <a:pt x="10" y="7"/>
                  </a:moveTo>
                  <a:lnTo>
                    <a:pt x="1" y="7"/>
                  </a:lnTo>
                  <a:lnTo>
                    <a:pt x="0" y="12"/>
                  </a:lnTo>
                  <a:lnTo>
                    <a:pt x="0" y="18"/>
                  </a:lnTo>
                  <a:lnTo>
                    <a:pt x="1" y="21"/>
                  </a:lnTo>
                  <a:lnTo>
                    <a:pt x="0" y="21"/>
                  </a:lnTo>
                  <a:lnTo>
                    <a:pt x="14" y="21"/>
                  </a:lnTo>
                  <a:lnTo>
                    <a:pt x="12" y="18"/>
                  </a:lnTo>
                  <a:lnTo>
                    <a:pt x="10" y="14"/>
                  </a:lnTo>
                  <a:lnTo>
                    <a:pt x="10" y="16"/>
                  </a:lnTo>
                  <a:lnTo>
                    <a:pt x="12" y="14"/>
                  </a:lnTo>
                  <a:lnTo>
                    <a:pt x="3" y="14"/>
                  </a:lnTo>
                  <a:lnTo>
                    <a:pt x="10" y="7"/>
                  </a:lnTo>
                  <a:lnTo>
                    <a:pt x="7" y="0"/>
                  </a:lnTo>
                  <a:lnTo>
                    <a:pt x="1" y="7"/>
                  </a:lnTo>
                  <a:lnTo>
                    <a:pt x="10" y="7"/>
                  </a:lnTo>
                  <a:close/>
                </a:path>
              </a:pathLst>
            </a:custGeom>
            <a:solidFill>
              <a:srgbClr val="000000"/>
            </a:solidFill>
            <a:ln w="9525">
              <a:noFill/>
              <a:round/>
              <a:headEnd/>
              <a:tailEnd/>
            </a:ln>
          </p:spPr>
          <p:txBody>
            <a:bodyPr/>
            <a:lstStyle/>
            <a:p>
              <a:endParaRPr lang="en-US"/>
            </a:p>
          </p:txBody>
        </p:sp>
        <p:sp>
          <p:nvSpPr>
            <p:cNvPr id="1091" name="Freeform 51"/>
            <p:cNvSpPr>
              <a:spLocks/>
            </p:cNvSpPr>
            <p:nvPr/>
          </p:nvSpPr>
          <p:spPr bwMode="auto">
            <a:xfrm>
              <a:off x="5079" y="2516"/>
              <a:ext cx="26" cy="44"/>
            </a:xfrm>
            <a:custGeom>
              <a:avLst/>
              <a:gdLst>
                <a:gd name="T0" fmla="*/ 3 w 43"/>
                <a:gd name="T1" fmla="*/ 10 h 61"/>
                <a:gd name="T2" fmla="*/ 4 w 43"/>
                <a:gd name="T3" fmla="*/ 9 h 61"/>
                <a:gd name="T4" fmla="*/ 3 w 43"/>
                <a:gd name="T5" fmla="*/ 6 h 61"/>
                <a:gd name="T6" fmla="*/ 2 w 43"/>
                <a:gd name="T7" fmla="*/ 3 h 61"/>
                <a:gd name="T8" fmla="*/ 1 w 43"/>
                <a:gd name="T9" fmla="*/ 1 h 61"/>
                <a:gd name="T10" fmla="*/ 1 w 43"/>
                <a:gd name="T11" fmla="*/ 0 h 61"/>
                <a:gd name="T12" fmla="*/ 0 w 43"/>
                <a:gd name="T13" fmla="*/ 1 h 61"/>
                <a:gd name="T14" fmla="*/ 1 w 43"/>
                <a:gd name="T15" fmla="*/ 3 h 61"/>
                <a:gd name="T16" fmla="*/ 2 w 43"/>
                <a:gd name="T17" fmla="*/ 4 h 61"/>
                <a:gd name="T18" fmla="*/ 2 w 43"/>
                <a:gd name="T19" fmla="*/ 6 h 61"/>
                <a:gd name="T20" fmla="*/ 2 w 43"/>
                <a:gd name="T21" fmla="*/ 9 h 61"/>
                <a:gd name="T22" fmla="*/ 3 w 43"/>
                <a:gd name="T23" fmla="*/ 9 h 61"/>
                <a:gd name="T24" fmla="*/ 3 w 43"/>
                <a:gd name="T25" fmla="*/ 10 h 61"/>
                <a:gd name="T26" fmla="*/ 3 w 43"/>
                <a:gd name="T27" fmla="*/ 12 h 61"/>
                <a:gd name="T28" fmla="*/ 4 w 43"/>
                <a:gd name="T29" fmla="*/ 9 h 61"/>
                <a:gd name="T30" fmla="*/ 3 w 43"/>
                <a:gd name="T31" fmla="*/ 10 h 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3"/>
                <a:gd name="T49" fmla="*/ 0 h 61"/>
                <a:gd name="T50" fmla="*/ 43 w 43"/>
                <a:gd name="T51" fmla="*/ 61 h 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3" h="61">
                  <a:moveTo>
                    <a:pt x="34" y="50"/>
                  </a:moveTo>
                  <a:lnTo>
                    <a:pt x="43" y="46"/>
                  </a:lnTo>
                  <a:lnTo>
                    <a:pt x="41" y="29"/>
                  </a:lnTo>
                  <a:lnTo>
                    <a:pt x="31" y="18"/>
                  </a:lnTo>
                  <a:lnTo>
                    <a:pt x="20" y="7"/>
                  </a:lnTo>
                  <a:lnTo>
                    <a:pt x="7" y="0"/>
                  </a:lnTo>
                  <a:lnTo>
                    <a:pt x="0" y="7"/>
                  </a:lnTo>
                  <a:lnTo>
                    <a:pt x="13" y="18"/>
                  </a:lnTo>
                  <a:lnTo>
                    <a:pt x="24" y="25"/>
                  </a:lnTo>
                  <a:lnTo>
                    <a:pt x="31" y="32"/>
                  </a:lnTo>
                  <a:lnTo>
                    <a:pt x="32" y="46"/>
                  </a:lnTo>
                  <a:lnTo>
                    <a:pt x="41" y="43"/>
                  </a:lnTo>
                  <a:lnTo>
                    <a:pt x="34" y="50"/>
                  </a:lnTo>
                  <a:lnTo>
                    <a:pt x="41" y="61"/>
                  </a:lnTo>
                  <a:lnTo>
                    <a:pt x="43" y="46"/>
                  </a:lnTo>
                  <a:lnTo>
                    <a:pt x="34" y="50"/>
                  </a:lnTo>
                  <a:close/>
                </a:path>
              </a:pathLst>
            </a:custGeom>
            <a:solidFill>
              <a:srgbClr val="000000"/>
            </a:solidFill>
            <a:ln w="9525">
              <a:noFill/>
              <a:round/>
              <a:headEnd/>
              <a:tailEnd/>
            </a:ln>
          </p:spPr>
          <p:txBody>
            <a:bodyPr/>
            <a:lstStyle/>
            <a:p>
              <a:endParaRPr lang="en-US"/>
            </a:p>
          </p:txBody>
        </p:sp>
        <p:sp>
          <p:nvSpPr>
            <p:cNvPr id="1092" name="Freeform 52"/>
            <p:cNvSpPr>
              <a:spLocks/>
            </p:cNvSpPr>
            <p:nvPr/>
          </p:nvSpPr>
          <p:spPr bwMode="auto">
            <a:xfrm>
              <a:off x="5087" y="2521"/>
              <a:ext cx="17" cy="31"/>
            </a:xfrm>
            <a:custGeom>
              <a:avLst/>
              <a:gdLst>
                <a:gd name="T0" fmla="*/ 1 w 28"/>
                <a:gd name="T1" fmla="*/ 0 h 43"/>
                <a:gd name="T2" fmla="*/ 1 w 28"/>
                <a:gd name="T3" fmla="*/ 2 h 43"/>
                <a:gd name="T4" fmla="*/ 1 w 28"/>
                <a:gd name="T5" fmla="*/ 3 h 43"/>
                <a:gd name="T6" fmla="*/ 1 w 28"/>
                <a:gd name="T7" fmla="*/ 4 h 43"/>
                <a:gd name="T8" fmla="*/ 1 w 28"/>
                <a:gd name="T9" fmla="*/ 6 h 43"/>
                <a:gd name="T10" fmla="*/ 2 w 28"/>
                <a:gd name="T11" fmla="*/ 9 h 43"/>
                <a:gd name="T12" fmla="*/ 2 w 28"/>
                <a:gd name="T13" fmla="*/ 7 h 43"/>
                <a:gd name="T14" fmla="*/ 2 w 28"/>
                <a:gd name="T15" fmla="*/ 6 h 43"/>
                <a:gd name="T16" fmla="*/ 2 w 28"/>
                <a:gd name="T17" fmla="*/ 4 h 43"/>
                <a:gd name="T18" fmla="*/ 2 w 28"/>
                <a:gd name="T19" fmla="*/ 2 h 43"/>
                <a:gd name="T20" fmla="*/ 1 w 28"/>
                <a:gd name="T21" fmla="*/ 0 h 43"/>
                <a:gd name="T22" fmla="*/ 1 w 28"/>
                <a:gd name="T23" fmla="*/ 2 h 43"/>
                <a:gd name="T24" fmla="*/ 1 w 28"/>
                <a:gd name="T25" fmla="*/ 0 h 43"/>
                <a:gd name="T26" fmla="*/ 0 w 28"/>
                <a:gd name="T27" fmla="*/ 1 h 43"/>
                <a:gd name="T28" fmla="*/ 1 w 28"/>
                <a:gd name="T29" fmla="*/ 2 h 43"/>
                <a:gd name="T30" fmla="*/ 1 w 28"/>
                <a:gd name="T31" fmla="*/ 0 h 4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8"/>
                <a:gd name="T49" fmla="*/ 0 h 43"/>
                <a:gd name="T50" fmla="*/ 28 w 28"/>
                <a:gd name="T51" fmla="*/ 43 h 4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8" h="43">
                  <a:moveTo>
                    <a:pt x="12" y="0"/>
                  </a:moveTo>
                  <a:lnTo>
                    <a:pt x="11" y="11"/>
                  </a:lnTo>
                  <a:lnTo>
                    <a:pt x="14" y="14"/>
                  </a:lnTo>
                  <a:lnTo>
                    <a:pt x="16" y="22"/>
                  </a:lnTo>
                  <a:lnTo>
                    <a:pt x="16" y="32"/>
                  </a:lnTo>
                  <a:lnTo>
                    <a:pt x="21" y="43"/>
                  </a:lnTo>
                  <a:lnTo>
                    <a:pt x="28" y="36"/>
                  </a:lnTo>
                  <a:lnTo>
                    <a:pt x="27" y="32"/>
                  </a:lnTo>
                  <a:lnTo>
                    <a:pt x="27" y="22"/>
                  </a:lnTo>
                  <a:lnTo>
                    <a:pt x="25" y="11"/>
                  </a:lnTo>
                  <a:lnTo>
                    <a:pt x="18" y="0"/>
                  </a:lnTo>
                  <a:lnTo>
                    <a:pt x="16" y="11"/>
                  </a:lnTo>
                  <a:lnTo>
                    <a:pt x="12" y="0"/>
                  </a:lnTo>
                  <a:lnTo>
                    <a:pt x="0" y="4"/>
                  </a:lnTo>
                  <a:lnTo>
                    <a:pt x="11" y="11"/>
                  </a:lnTo>
                  <a:lnTo>
                    <a:pt x="12" y="0"/>
                  </a:lnTo>
                  <a:close/>
                </a:path>
              </a:pathLst>
            </a:custGeom>
            <a:solidFill>
              <a:srgbClr val="000000"/>
            </a:solidFill>
            <a:ln w="9525">
              <a:noFill/>
              <a:round/>
              <a:headEnd/>
              <a:tailEnd/>
            </a:ln>
          </p:spPr>
          <p:txBody>
            <a:bodyPr/>
            <a:lstStyle/>
            <a:p>
              <a:endParaRPr lang="en-US"/>
            </a:p>
          </p:txBody>
        </p:sp>
        <p:sp>
          <p:nvSpPr>
            <p:cNvPr id="1093" name="Freeform 53"/>
            <p:cNvSpPr>
              <a:spLocks/>
            </p:cNvSpPr>
            <p:nvPr/>
          </p:nvSpPr>
          <p:spPr bwMode="auto">
            <a:xfrm>
              <a:off x="5095" y="2521"/>
              <a:ext cx="10" cy="11"/>
            </a:xfrm>
            <a:custGeom>
              <a:avLst/>
              <a:gdLst>
                <a:gd name="T0" fmla="*/ 1 w 18"/>
                <a:gd name="T1" fmla="*/ 1 h 16"/>
                <a:gd name="T2" fmla="*/ 1 w 18"/>
                <a:gd name="T3" fmla="*/ 1 h 16"/>
                <a:gd name="T4" fmla="*/ 1 w 18"/>
                <a:gd name="T5" fmla="*/ 1 h 16"/>
                <a:gd name="T6" fmla="*/ 1 w 18"/>
                <a:gd name="T7" fmla="*/ 1 h 16"/>
                <a:gd name="T8" fmla="*/ 1 w 18"/>
                <a:gd name="T9" fmla="*/ 0 h 16"/>
                <a:gd name="T10" fmla="*/ 0 w 18"/>
                <a:gd name="T11" fmla="*/ 0 h 16"/>
                <a:gd name="T12" fmla="*/ 1 w 18"/>
                <a:gd name="T13" fmla="*/ 2 h 16"/>
                <a:gd name="T14" fmla="*/ 1 w 18"/>
                <a:gd name="T15" fmla="*/ 2 h 16"/>
                <a:gd name="T16" fmla="*/ 1 w 18"/>
                <a:gd name="T17" fmla="*/ 2 h 16"/>
                <a:gd name="T18" fmla="*/ 1 w 18"/>
                <a:gd name="T19" fmla="*/ 2 h 16"/>
                <a:gd name="T20" fmla="*/ 1 w 18"/>
                <a:gd name="T21" fmla="*/ 3 h 16"/>
                <a:gd name="T22" fmla="*/ 1 w 18"/>
                <a:gd name="T23" fmla="*/ 1 h 16"/>
                <a:gd name="T24" fmla="*/ 1 w 18"/>
                <a:gd name="T25" fmla="*/ 3 h 16"/>
                <a:gd name="T26" fmla="*/ 1 w 18"/>
                <a:gd name="T27" fmla="*/ 3 h 16"/>
                <a:gd name="T28" fmla="*/ 1 w 18"/>
                <a:gd name="T29" fmla="*/ 1 h 16"/>
                <a:gd name="T30" fmla="*/ 1 w 18"/>
                <a:gd name="T31" fmla="*/ 1 h 1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
                <a:gd name="T49" fmla="*/ 0 h 16"/>
                <a:gd name="T50" fmla="*/ 18 w 18"/>
                <a:gd name="T51" fmla="*/ 16 h 1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 h="16">
                  <a:moveTo>
                    <a:pt x="6" y="9"/>
                  </a:moveTo>
                  <a:lnTo>
                    <a:pt x="11" y="2"/>
                  </a:lnTo>
                  <a:lnTo>
                    <a:pt x="11" y="4"/>
                  </a:lnTo>
                  <a:lnTo>
                    <a:pt x="7" y="0"/>
                  </a:lnTo>
                  <a:lnTo>
                    <a:pt x="0" y="0"/>
                  </a:lnTo>
                  <a:lnTo>
                    <a:pt x="4" y="11"/>
                  </a:lnTo>
                  <a:lnTo>
                    <a:pt x="7" y="14"/>
                  </a:lnTo>
                  <a:lnTo>
                    <a:pt x="11" y="16"/>
                  </a:lnTo>
                  <a:lnTo>
                    <a:pt x="16" y="9"/>
                  </a:lnTo>
                  <a:lnTo>
                    <a:pt x="11" y="16"/>
                  </a:lnTo>
                  <a:lnTo>
                    <a:pt x="18" y="16"/>
                  </a:lnTo>
                  <a:lnTo>
                    <a:pt x="16" y="9"/>
                  </a:lnTo>
                  <a:lnTo>
                    <a:pt x="6" y="9"/>
                  </a:lnTo>
                  <a:close/>
                </a:path>
              </a:pathLst>
            </a:custGeom>
            <a:solidFill>
              <a:srgbClr val="000000"/>
            </a:solidFill>
            <a:ln w="9525">
              <a:noFill/>
              <a:round/>
              <a:headEnd/>
              <a:tailEnd/>
            </a:ln>
          </p:spPr>
          <p:txBody>
            <a:bodyPr/>
            <a:lstStyle/>
            <a:p>
              <a:endParaRPr lang="en-US"/>
            </a:p>
          </p:txBody>
        </p:sp>
        <p:sp>
          <p:nvSpPr>
            <p:cNvPr id="1094" name="Freeform 54"/>
            <p:cNvSpPr>
              <a:spLocks/>
            </p:cNvSpPr>
            <p:nvPr/>
          </p:nvSpPr>
          <p:spPr bwMode="auto">
            <a:xfrm>
              <a:off x="5098" y="2470"/>
              <a:ext cx="16" cy="57"/>
            </a:xfrm>
            <a:custGeom>
              <a:avLst/>
              <a:gdLst>
                <a:gd name="T0" fmla="*/ 2 w 26"/>
                <a:gd name="T1" fmla="*/ 0 h 80"/>
                <a:gd name="T2" fmla="*/ 1 w 26"/>
                <a:gd name="T3" fmla="*/ 0 h 80"/>
                <a:gd name="T4" fmla="*/ 1 w 26"/>
                <a:gd name="T5" fmla="*/ 4 h 80"/>
                <a:gd name="T6" fmla="*/ 1 w 26"/>
                <a:gd name="T7" fmla="*/ 7 h 80"/>
                <a:gd name="T8" fmla="*/ 1 w 26"/>
                <a:gd name="T9" fmla="*/ 11 h 80"/>
                <a:gd name="T10" fmla="*/ 0 w 26"/>
                <a:gd name="T11" fmla="*/ 15 h 80"/>
                <a:gd name="T12" fmla="*/ 1 w 26"/>
                <a:gd name="T13" fmla="*/ 15 h 80"/>
                <a:gd name="T14" fmla="*/ 1 w 26"/>
                <a:gd name="T15" fmla="*/ 11 h 80"/>
                <a:gd name="T16" fmla="*/ 1 w 26"/>
                <a:gd name="T17" fmla="*/ 8 h 80"/>
                <a:gd name="T18" fmla="*/ 2 w 26"/>
                <a:gd name="T19" fmla="*/ 4 h 80"/>
                <a:gd name="T20" fmla="*/ 2 w 26"/>
                <a:gd name="T21" fmla="*/ 0 h 80"/>
                <a:gd name="T22" fmla="*/ 1 w 26"/>
                <a:gd name="T23" fmla="*/ 0 h 80"/>
                <a:gd name="T24" fmla="*/ 2 w 26"/>
                <a:gd name="T25" fmla="*/ 0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6"/>
                <a:gd name="T40" fmla="*/ 0 h 80"/>
                <a:gd name="T41" fmla="*/ 26 w 26"/>
                <a:gd name="T42" fmla="*/ 80 h 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6" h="80">
                  <a:moveTo>
                    <a:pt x="26" y="0"/>
                  </a:moveTo>
                  <a:lnTo>
                    <a:pt x="14" y="0"/>
                  </a:lnTo>
                  <a:lnTo>
                    <a:pt x="12" y="21"/>
                  </a:lnTo>
                  <a:lnTo>
                    <a:pt x="7" y="37"/>
                  </a:lnTo>
                  <a:lnTo>
                    <a:pt x="1" y="59"/>
                  </a:lnTo>
                  <a:lnTo>
                    <a:pt x="0" y="80"/>
                  </a:lnTo>
                  <a:lnTo>
                    <a:pt x="10" y="80"/>
                  </a:lnTo>
                  <a:lnTo>
                    <a:pt x="12" y="59"/>
                  </a:lnTo>
                  <a:lnTo>
                    <a:pt x="18" y="41"/>
                  </a:lnTo>
                  <a:lnTo>
                    <a:pt x="23" y="21"/>
                  </a:lnTo>
                  <a:lnTo>
                    <a:pt x="25" y="0"/>
                  </a:lnTo>
                  <a:lnTo>
                    <a:pt x="12" y="0"/>
                  </a:lnTo>
                  <a:lnTo>
                    <a:pt x="26" y="0"/>
                  </a:lnTo>
                  <a:close/>
                </a:path>
              </a:pathLst>
            </a:custGeom>
            <a:solidFill>
              <a:srgbClr val="000000"/>
            </a:solidFill>
            <a:ln w="9525">
              <a:noFill/>
              <a:round/>
              <a:headEnd/>
              <a:tailEnd/>
            </a:ln>
          </p:spPr>
          <p:txBody>
            <a:bodyPr/>
            <a:lstStyle/>
            <a:p>
              <a:endParaRPr lang="en-US"/>
            </a:p>
          </p:txBody>
        </p:sp>
        <p:sp>
          <p:nvSpPr>
            <p:cNvPr id="1095" name="Freeform 55"/>
            <p:cNvSpPr>
              <a:spLocks/>
            </p:cNvSpPr>
            <p:nvPr/>
          </p:nvSpPr>
          <p:spPr bwMode="auto">
            <a:xfrm>
              <a:off x="5105" y="2470"/>
              <a:ext cx="9" cy="1"/>
            </a:xfrm>
            <a:custGeom>
              <a:avLst/>
              <a:gdLst>
                <a:gd name="T0" fmla="*/ 2 w 14"/>
                <a:gd name="T1" fmla="*/ 1 h 1"/>
                <a:gd name="T2" fmla="*/ 2 w 14"/>
                <a:gd name="T3" fmla="*/ 1 h 1"/>
                <a:gd name="T4" fmla="*/ 2 w 14"/>
                <a:gd name="T5" fmla="*/ 0 h 1"/>
                <a:gd name="T6" fmla="*/ 2 w 14"/>
                <a:gd name="T7" fmla="*/ 0 h 1"/>
                <a:gd name="T8" fmla="*/ 2 w 14"/>
                <a:gd name="T9" fmla="*/ 0 h 1"/>
                <a:gd name="T10" fmla="*/ 0 w 14"/>
                <a:gd name="T11" fmla="*/ 0 h 1"/>
                <a:gd name="T12" fmla="*/ 0 w 14"/>
                <a:gd name="T13" fmla="*/ 0 h 1"/>
                <a:gd name="T14" fmla="*/ 0 w 14"/>
                <a:gd name="T15" fmla="*/ 0 h 1"/>
                <a:gd name="T16" fmla="*/ 0 w 14"/>
                <a:gd name="T17" fmla="*/ 1 h 1"/>
                <a:gd name="T18" fmla="*/ 0 w 14"/>
                <a:gd name="T19" fmla="*/ 1 h 1"/>
                <a:gd name="T20" fmla="*/ 2 w 14"/>
                <a:gd name="T21" fmla="*/ 1 h 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
                <a:gd name="T34" fmla="*/ 0 h 1"/>
                <a:gd name="T35" fmla="*/ 14 w 14"/>
                <a:gd name="T36" fmla="*/ 1 h 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 h="1">
                  <a:moveTo>
                    <a:pt x="14" y="1"/>
                  </a:moveTo>
                  <a:lnTo>
                    <a:pt x="14" y="1"/>
                  </a:lnTo>
                  <a:lnTo>
                    <a:pt x="14" y="0"/>
                  </a:lnTo>
                  <a:lnTo>
                    <a:pt x="0" y="0"/>
                  </a:lnTo>
                  <a:lnTo>
                    <a:pt x="0" y="1"/>
                  </a:lnTo>
                  <a:lnTo>
                    <a:pt x="14" y="1"/>
                  </a:lnTo>
                  <a:close/>
                </a:path>
              </a:pathLst>
            </a:custGeom>
            <a:solidFill>
              <a:srgbClr val="000000"/>
            </a:solidFill>
            <a:ln w="9525">
              <a:noFill/>
              <a:round/>
              <a:headEnd/>
              <a:tailEnd/>
            </a:ln>
          </p:spPr>
          <p:txBody>
            <a:bodyPr/>
            <a:lstStyle/>
            <a:p>
              <a:endParaRPr lang="en-US"/>
            </a:p>
          </p:txBody>
        </p:sp>
        <p:sp>
          <p:nvSpPr>
            <p:cNvPr id="1096" name="Freeform 56"/>
            <p:cNvSpPr>
              <a:spLocks/>
            </p:cNvSpPr>
            <p:nvPr/>
          </p:nvSpPr>
          <p:spPr bwMode="auto">
            <a:xfrm>
              <a:off x="4371" y="1697"/>
              <a:ext cx="705" cy="785"/>
            </a:xfrm>
            <a:custGeom>
              <a:avLst/>
              <a:gdLst>
                <a:gd name="T0" fmla="*/ 0 w 1169"/>
                <a:gd name="T1" fmla="*/ 119 h 1099"/>
                <a:gd name="T2" fmla="*/ 29 w 1169"/>
                <a:gd name="T3" fmla="*/ 0 h 1099"/>
                <a:gd name="T4" fmla="*/ 93 w 1169"/>
                <a:gd name="T5" fmla="*/ 87 h 1099"/>
                <a:gd name="T6" fmla="*/ 93 w 1169"/>
                <a:gd name="T7" fmla="*/ 89 h 1099"/>
                <a:gd name="T8" fmla="*/ 92 w 1169"/>
                <a:gd name="T9" fmla="*/ 91 h 1099"/>
                <a:gd name="T10" fmla="*/ 91 w 1169"/>
                <a:gd name="T11" fmla="*/ 97 h 1099"/>
                <a:gd name="T12" fmla="*/ 89 w 1169"/>
                <a:gd name="T13" fmla="*/ 104 h 1099"/>
                <a:gd name="T14" fmla="*/ 87 w 1169"/>
                <a:gd name="T15" fmla="*/ 112 h 1099"/>
                <a:gd name="T16" fmla="*/ 84 w 1169"/>
                <a:gd name="T17" fmla="*/ 122 h 1099"/>
                <a:gd name="T18" fmla="*/ 82 w 1169"/>
                <a:gd name="T19" fmla="*/ 132 h 1099"/>
                <a:gd name="T20" fmla="*/ 79 w 1169"/>
                <a:gd name="T21" fmla="*/ 142 h 1099"/>
                <a:gd name="T22" fmla="*/ 77 w 1169"/>
                <a:gd name="T23" fmla="*/ 154 h 1099"/>
                <a:gd name="T24" fmla="*/ 74 w 1169"/>
                <a:gd name="T25" fmla="*/ 164 h 1099"/>
                <a:gd name="T26" fmla="*/ 72 w 1169"/>
                <a:gd name="T27" fmla="*/ 174 h 1099"/>
                <a:gd name="T28" fmla="*/ 70 w 1169"/>
                <a:gd name="T29" fmla="*/ 183 h 1099"/>
                <a:gd name="T30" fmla="*/ 68 w 1169"/>
                <a:gd name="T31" fmla="*/ 190 h 1099"/>
                <a:gd name="T32" fmla="*/ 66 w 1169"/>
                <a:gd name="T33" fmla="*/ 197 h 1099"/>
                <a:gd name="T34" fmla="*/ 66 w 1169"/>
                <a:gd name="T35" fmla="*/ 202 h 1099"/>
                <a:gd name="T36" fmla="*/ 66 w 1169"/>
                <a:gd name="T37" fmla="*/ 204 h 1099"/>
                <a:gd name="T38" fmla="*/ 65 w 1169"/>
                <a:gd name="T39" fmla="*/ 204 h 1099"/>
                <a:gd name="T40" fmla="*/ 63 w 1169"/>
                <a:gd name="T41" fmla="*/ 201 h 1099"/>
                <a:gd name="T42" fmla="*/ 60 w 1169"/>
                <a:gd name="T43" fmla="*/ 196 h 1099"/>
                <a:gd name="T44" fmla="*/ 56 w 1169"/>
                <a:gd name="T45" fmla="*/ 191 h 1099"/>
                <a:gd name="T46" fmla="*/ 52 w 1169"/>
                <a:gd name="T47" fmla="*/ 184 h 1099"/>
                <a:gd name="T48" fmla="*/ 46 w 1169"/>
                <a:gd name="T49" fmla="*/ 176 h 1099"/>
                <a:gd name="T50" fmla="*/ 41 w 1169"/>
                <a:gd name="T51" fmla="*/ 169 h 1099"/>
                <a:gd name="T52" fmla="*/ 34 w 1169"/>
                <a:gd name="T53" fmla="*/ 161 h 1099"/>
                <a:gd name="T54" fmla="*/ 29 w 1169"/>
                <a:gd name="T55" fmla="*/ 154 h 1099"/>
                <a:gd name="T56" fmla="*/ 23 w 1169"/>
                <a:gd name="T57" fmla="*/ 146 h 1099"/>
                <a:gd name="T58" fmla="*/ 17 w 1169"/>
                <a:gd name="T59" fmla="*/ 139 h 1099"/>
                <a:gd name="T60" fmla="*/ 13 w 1169"/>
                <a:gd name="T61" fmla="*/ 131 h 1099"/>
                <a:gd name="T62" fmla="*/ 8 w 1169"/>
                <a:gd name="T63" fmla="*/ 126 h 1099"/>
                <a:gd name="T64" fmla="*/ 4 w 1169"/>
                <a:gd name="T65" fmla="*/ 122 h 1099"/>
                <a:gd name="T66" fmla="*/ 1 w 1169"/>
                <a:gd name="T67" fmla="*/ 120 h 1099"/>
                <a:gd name="T68" fmla="*/ 0 w 1169"/>
                <a:gd name="T69" fmla="*/ 119 h 109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69"/>
                <a:gd name="T106" fmla="*/ 0 h 1099"/>
                <a:gd name="T107" fmla="*/ 1169 w 1169"/>
                <a:gd name="T108" fmla="*/ 1099 h 109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69" h="1099">
                  <a:moveTo>
                    <a:pt x="0" y="642"/>
                  </a:moveTo>
                  <a:lnTo>
                    <a:pt x="361" y="0"/>
                  </a:lnTo>
                  <a:lnTo>
                    <a:pt x="1169" y="467"/>
                  </a:lnTo>
                  <a:lnTo>
                    <a:pt x="1165" y="474"/>
                  </a:lnTo>
                  <a:lnTo>
                    <a:pt x="1155" y="492"/>
                  </a:lnTo>
                  <a:lnTo>
                    <a:pt x="1137" y="522"/>
                  </a:lnTo>
                  <a:lnTo>
                    <a:pt x="1114" y="560"/>
                  </a:lnTo>
                  <a:lnTo>
                    <a:pt x="1088" y="604"/>
                  </a:lnTo>
                  <a:lnTo>
                    <a:pt x="1058" y="654"/>
                  </a:lnTo>
                  <a:lnTo>
                    <a:pt x="1028" y="710"/>
                  </a:lnTo>
                  <a:lnTo>
                    <a:pt x="994" y="767"/>
                  </a:lnTo>
                  <a:lnTo>
                    <a:pt x="962" y="824"/>
                  </a:lnTo>
                  <a:lnTo>
                    <a:pt x="931" y="880"/>
                  </a:lnTo>
                  <a:lnTo>
                    <a:pt x="901" y="933"/>
                  </a:lnTo>
                  <a:lnTo>
                    <a:pt x="876" y="981"/>
                  </a:lnTo>
                  <a:lnTo>
                    <a:pt x="854" y="1024"/>
                  </a:lnTo>
                  <a:lnTo>
                    <a:pt x="836" y="1060"/>
                  </a:lnTo>
                  <a:lnTo>
                    <a:pt x="828" y="1085"/>
                  </a:lnTo>
                  <a:lnTo>
                    <a:pt x="824" y="1099"/>
                  </a:lnTo>
                  <a:lnTo>
                    <a:pt x="815" y="1094"/>
                  </a:lnTo>
                  <a:lnTo>
                    <a:pt x="792" y="1080"/>
                  </a:lnTo>
                  <a:lnTo>
                    <a:pt x="752" y="1057"/>
                  </a:lnTo>
                  <a:lnTo>
                    <a:pt x="704" y="1026"/>
                  </a:lnTo>
                  <a:lnTo>
                    <a:pt x="645" y="990"/>
                  </a:lnTo>
                  <a:lnTo>
                    <a:pt x="579" y="951"/>
                  </a:lnTo>
                  <a:lnTo>
                    <a:pt x="508" y="910"/>
                  </a:lnTo>
                  <a:lnTo>
                    <a:pt x="434" y="867"/>
                  </a:lnTo>
                  <a:lnTo>
                    <a:pt x="359" y="824"/>
                  </a:lnTo>
                  <a:lnTo>
                    <a:pt x="286" y="781"/>
                  </a:lnTo>
                  <a:lnTo>
                    <a:pt x="218" y="744"/>
                  </a:lnTo>
                  <a:lnTo>
                    <a:pt x="154" y="708"/>
                  </a:lnTo>
                  <a:lnTo>
                    <a:pt x="98" y="679"/>
                  </a:lnTo>
                  <a:lnTo>
                    <a:pt x="52" y="658"/>
                  </a:lnTo>
                  <a:lnTo>
                    <a:pt x="20" y="645"/>
                  </a:lnTo>
                  <a:lnTo>
                    <a:pt x="0" y="642"/>
                  </a:lnTo>
                  <a:close/>
                </a:path>
              </a:pathLst>
            </a:custGeom>
            <a:solidFill>
              <a:srgbClr val="FFE5CC"/>
            </a:solidFill>
            <a:ln w="9525">
              <a:noFill/>
              <a:round/>
              <a:headEnd/>
              <a:tailEnd/>
            </a:ln>
          </p:spPr>
          <p:txBody>
            <a:bodyPr/>
            <a:lstStyle/>
            <a:p>
              <a:endParaRPr lang="en-US"/>
            </a:p>
          </p:txBody>
        </p:sp>
        <p:sp>
          <p:nvSpPr>
            <p:cNvPr id="1097" name="Freeform 57"/>
            <p:cNvSpPr>
              <a:spLocks/>
            </p:cNvSpPr>
            <p:nvPr/>
          </p:nvSpPr>
          <p:spPr bwMode="auto">
            <a:xfrm>
              <a:off x="4368" y="1691"/>
              <a:ext cx="224" cy="466"/>
            </a:xfrm>
            <a:custGeom>
              <a:avLst/>
              <a:gdLst>
                <a:gd name="T0" fmla="*/ 30 w 371"/>
                <a:gd name="T1" fmla="*/ 1 h 653"/>
                <a:gd name="T2" fmla="*/ 29 w 371"/>
                <a:gd name="T3" fmla="*/ 1 h 653"/>
                <a:gd name="T4" fmla="*/ 0 w 371"/>
                <a:gd name="T5" fmla="*/ 120 h 653"/>
                <a:gd name="T6" fmla="*/ 1 w 371"/>
                <a:gd name="T7" fmla="*/ 121 h 653"/>
                <a:gd name="T8" fmla="*/ 30 w 371"/>
                <a:gd name="T9" fmla="*/ 2 h 653"/>
                <a:gd name="T10" fmla="*/ 29 w 371"/>
                <a:gd name="T11" fmla="*/ 3 h 653"/>
                <a:gd name="T12" fmla="*/ 30 w 371"/>
                <a:gd name="T13" fmla="*/ 1 h 653"/>
                <a:gd name="T14" fmla="*/ 29 w 371"/>
                <a:gd name="T15" fmla="*/ 0 h 653"/>
                <a:gd name="T16" fmla="*/ 29 w 371"/>
                <a:gd name="T17" fmla="*/ 1 h 653"/>
                <a:gd name="T18" fmla="*/ 30 w 371"/>
                <a:gd name="T19" fmla="*/ 1 h 6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1"/>
                <a:gd name="T31" fmla="*/ 0 h 653"/>
                <a:gd name="T32" fmla="*/ 371 w 371"/>
                <a:gd name="T33" fmla="*/ 653 h 65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1" h="653">
                  <a:moveTo>
                    <a:pt x="370" y="4"/>
                  </a:moveTo>
                  <a:lnTo>
                    <a:pt x="361" y="7"/>
                  </a:lnTo>
                  <a:lnTo>
                    <a:pt x="0" y="649"/>
                  </a:lnTo>
                  <a:lnTo>
                    <a:pt x="10" y="653"/>
                  </a:lnTo>
                  <a:lnTo>
                    <a:pt x="371" y="11"/>
                  </a:lnTo>
                  <a:lnTo>
                    <a:pt x="362" y="15"/>
                  </a:lnTo>
                  <a:lnTo>
                    <a:pt x="370" y="4"/>
                  </a:lnTo>
                  <a:lnTo>
                    <a:pt x="364" y="0"/>
                  </a:lnTo>
                  <a:lnTo>
                    <a:pt x="361" y="7"/>
                  </a:lnTo>
                  <a:lnTo>
                    <a:pt x="370" y="4"/>
                  </a:lnTo>
                  <a:close/>
                </a:path>
              </a:pathLst>
            </a:custGeom>
            <a:solidFill>
              <a:srgbClr val="000000"/>
            </a:solidFill>
            <a:ln w="9525">
              <a:noFill/>
              <a:round/>
              <a:headEnd/>
              <a:tailEnd/>
            </a:ln>
          </p:spPr>
          <p:txBody>
            <a:bodyPr/>
            <a:lstStyle/>
            <a:p>
              <a:endParaRPr lang="en-US"/>
            </a:p>
          </p:txBody>
        </p:sp>
        <p:sp>
          <p:nvSpPr>
            <p:cNvPr id="1098" name="Freeform 58"/>
            <p:cNvSpPr>
              <a:spLocks/>
            </p:cNvSpPr>
            <p:nvPr/>
          </p:nvSpPr>
          <p:spPr bwMode="auto">
            <a:xfrm>
              <a:off x="4586" y="1693"/>
              <a:ext cx="496" cy="341"/>
            </a:xfrm>
            <a:custGeom>
              <a:avLst/>
              <a:gdLst>
                <a:gd name="T0" fmla="*/ 66 w 821"/>
                <a:gd name="T1" fmla="*/ 89 h 477"/>
                <a:gd name="T2" fmla="*/ 65 w 821"/>
                <a:gd name="T3" fmla="*/ 87 h 477"/>
                <a:gd name="T4" fmla="*/ 1 w 821"/>
                <a:gd name="T5" fmla="*/ 0 h 477"/>
                <a:gd name="T6" fmla="*/ 0 w 821"/>
                <a:gd name="T7" fmla="*/ 2 h 477"/>
                <a:gd name="T8" fmla="*/ 65 w 821"/>
                <a:gd name="T9" fmla="*/ 89 h 477"/>
                <a:gd name="T10" fmla="*/ 65 w 821"/>
                <a:gd name="T11" fmla="*/ 87 h 477"/>
                <a:gd name="T12" fmla="*/ 66 w 821"/>
                <a:gd name="T13" fmla="*/ 89 h 477"/>
                <a:gd name="T14" fmla="*/ 66 w 821"/>
                <a:gd name="T15" fmla="*/ 88 h 477"/>
                <a:gd name="T16" fmla="*/ 65 w 821"/>
                <a:gd name="T17" fmla="*/ 87 h 477"/>
                <a:gd name="T18" fmla="*/ 66 w 821"/>
                <a:gd name="T19" fmla="*/ 89 h 4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1"/>
                <a:gd name="T31" fmla="*/ 0 h 477"/>
                <a:gd name="T32" fmla="*/ 821 w 821"/>
                <a:gd name="T33" fmla="*/ 477 h 47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1" h="477">
                  <a:moveTo>
                    <a:pt x="817" y="475"/>
                  </a:moveTo>
                  <a:lnTo>
                    <a:pt x="815" y="466"/>
                  </a:lnTo>
                  <a:lnTo>
                    <a:pt x="8" y="0"/>
                  </a:lnTo>
                  <a:lnTo>
                    <a:pt x="0" y="11"/>
                  </a:lnTo>
                  <a:lnTo>
                    <a:pt x="808" y="477"/>
                  </a:lnTo>
                  <a:lnTo>
                    <a:pt x="807" y="468"/>
                  </a:lnTo>
                  <a:lnTo>
                    <a:pt x="817" y="475"/>
                  </a:lnTo>
                  <a:lnTo>
                    <a:pt x="821" y="470"/>
                  </a:lnTo>
                  <a:lnTo>
                    <a:pt x="815" y="466"/>
                  </a:lnTo>
                  <a:lnTo>
                    <a:pt x="817" y="475"/>
                  </a:lnTo>
                  <a:close/>
                </a:path>
              </a:pathLst>
            </a:custGeom>
            <a:solidFill>
              <a:srgbClr val="000000"/>
            </a:solidFill>
            <a:ln w="9525">
              <a:noFill/>
              <a:round/>
              <a:headEnd/>
              <a:tailEnd/>
            </a:ln>
          </p:spPr>
          <p:txBody>
            <a:bodyPr/>
            <a:lstStyle/>
            <a:p>
              <a:endParaRPr lang="en-US"/>
            </a:p>
          </p:txBody>
        </p:sp>
        <p:sp>
          <p:nvSpPr>
            <p:cNvPr id="1099" name="Freeform 59"/>
            <p:cNvSpPr>
              <a:spLocks/>
            </p:cNvSpPr>
            <p:nvPr/>
          </p:nvSpPr>
          <p:spPr bwMode="auto">
            <a:xfrm>
              <a:off x="4368" y="2152"/>
              <a:ext cx="503" cy="335"/>
            </a:xfrm>
            <a:custGeom>
              <a:avLst/>
              <a:gdLst>
                <a:gd name="T0" fmla="*/ 0 w 833"/>
                <a:gd name="T1" fmla="*/ 1 h 468"/>
                <a:gd name="T2" fmla="*/ 1 w 833"/>
                <a:gd name="T3" fmla="*/ 2 h 468"/>
                <a:gd name="T4" fmla="*/ 2 w 833"/>
                <a:gd name="T5" fmla="*/ 3 h 468"/>
                <a:gd name="T6" fmla="*/ 4 w 833"/>
                <a:gd name="T7" fmla="*/ 5 h 468"/>
                <a:gd name="T8" fmla="*/ 8 w 833"/>
                <a:gd name="T9" fmla="*/ 9 h 468"/>
                <a:gd name="T10" fmla="*/ 13 w 833"/>
                <a:gd name="T11" fmla="*/ 14 h 468"/>
                <a:gd name="T12" fmla="*/ 18 w 833"/>
                <a:gd name="T13" fmla="*/ 21 h 468"/>
                <a:gd name="T14" fmla="*/ 24 w 833"/>
                <a:gd name="T15" fmla="*/ 28 h 468"/>
                <a:gd name="T16" fmla="*/ 29 w 833"/>
                <a:gd name="T17" fmla="*/ 37 h 468"/>
                <a:gd name="T18" fmla="*/ 35 w 833"/>
                <a:gd name="T19" fmla="*/ 44 h 468"/>
                <a:gd name="T20" fmla="*/ 41 w 833"/>
                <a:gd name="T21" fmla="*/ 52 h 468"/>
                <a:gd name="T22" fmla="*/ 46 w 833"/>
                <a:gd name="T23" fmla="*/ 60 h 468"/>
                <a:gd name="T24" fmla="*/ 52 w 833"/>
                <a:gd name="T25" fmla="*/ 67 h 468"/>
                <a:gd name="T26" fmla="*/ 57 w 833"/>
                <a:gd name="T27" fmla="*/ 74 h 468"/>
                <a:gd name="T28" fmla="*/ 60 w 833"/>
                <a:gd name="T29" fmla="*/ 80 h 468"/>
                <a:gd name="T30" fmla="*/ 64 w 833"/>
                <a:gd name="T31" fmla="*/ 84 h 468"/>
                <a:gd name="T32" fmla="*/ 66 w 833"/>
                <a:gd name="T33" fmla="*/ 87 h 468"/>
                <a:gd name="T34" fmla="*/ 66 w 833"/>
                <a:gd name="T35" fmla="*/ 88 h 468"/>
                <a:gd name="T36" fmla="*/ 67 w 833"/>
                <a:gd name="T37" fmla="*/ 86 h 468"/>
                <a:gd name="T38" fmla="*/ 66 w 833"/>
                <a:gd name="T39" fmla="*/ 85 h 468"/>
                <a:gd name="T40" fmla="*/ 64 w 833"/>
                <a:gd name="T41" fmla="*/ 82 h 468"/>
                <a:gd name="T42" fmla="*/ 61 w 833"/>
                <a:gd name="T43" fmla="*/ 78 h 468"/>
                <a:gd name="T44" fmla="*/ 57 w 833"/>
                <a:gd name="T45" fmla="*/ 72 h 468"/>
                <a:gd name="T46" fmla="*/ 53 w 833"/>
                <a:gd name="T47" fmla="*/ 65 h 468"/>
                <a:gd name="T48" fmla="*/ 47 w 833"/>
                <a:gd name="T49" fmla="*/ 58 h 468"/>
                <a:gd name="T50" fmla="*/ 42 w 833"/>
                <a:gd name="T51" fmla="*/ 50 h 468"/>
                <a:gd name="T52" fmla="*/ 36 w 833"/>
                <a:gd name="T53" fmla="*/ 42 h 468"/>
                <a:gd name="T54" fmla="*/ 30 w 833"/>
                <a:gd name="T55" fmla="*/ 34 h 468"/>
                <a:gd name="T56" fmla="*/ 24 w 833"/>
                <a:gd name="T57" fmla="*/ 26 h 468"/>
                <a:gd name="T58" fmla="*/ 18 w 833"/>
                <a:gd name="T59" fmla="*/ 19 h 468"/>
                <a:gd name="T60" fmla="*/ 13 w 833"/>
                <a:gd name="T61" fmla="*/ 12 h 468"/>
                <a:gd name="T62" fmla="*/ 8 w 833"/>
                <a:gd name="T63" fmla="*/ 7 h 468"/>
                <a:gd name="T64" fmla="*/ 5 w 833"/>
                <a:gd name="T65" fmla="*/ 3 h 468"/>
                <a:gd name="T66" fmla="*/ 2 w 833"/>
                <a:gd name="T67" fmla="*/ 1 h 468"/>
                <a:gd name="T68" fmla="*/ 1 w 833"/>
                <a:gd name="T69" fmla="*/ 0 h 468"/>
                <a:gd name="T70" fmla="*/ 1 w 833"/>
                <a:gd name="T71" fmla="*/ 1 h 468"/>
                <a:gd name="T72" fmla="*/ 0 w 833"/>
                <a:gd name="T73" fmla="*/ 1 h 4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33"/>
                <a:gd name="T112" fmla="*/ 0 h 468"/>
                <a:gd name="T113" fmla="*/ 833 w 833"/>
                <a:gd name="T114" fmla="*/ 468 h 4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33" h="468">
                  <a:moveTo>
                    <a:pt x="0" y="3"/>
                  </a:moveTo>
                  <a:lnTo>
                    <a:pt x="5" y="10"/>
                  </a:lnTo>
                  <a:lnTo>
                    <a:pt x="23" y="14"/>
                  </a:lnTo>
                  <a:lnTo>
                    <a:pt x="55" y="26"/>
                  </a:lnTo>
                  <a:lnTo>
                    <a:pt x="102" y="48"/>
                  </a:lnTo>
                  <a:lnTo>
                    <a:pt x="157" y="76"/>
                  </a:lnTo>
                  <a:lnTo>
                    <a:pt x="221" y="112"/>
                  </a:lnTo>
                  <a:lnTo>
                    <a:pt x="289" y="150"/>
                  </a:lnTo>
                  <a:lnTo>
                    <a:pt x="361" y="193"/>
                  </a:lnTo>
                  <a:lnTo>
                    <a:pt x="436" y="235"/>
                  </a:lnTo>
                  <a:lnTo>
                    <a:pt x="509" y="278"/>
                  </a:lnTo>
                  <a:lnTo>
                    <a:pt x="581" y="319"/>
                  </a:lnTo>
                  <a:lnTo>
                    <a:pt x="647" y="359"/>
                  </a:lnTo>
                  <a:lnTo>
                    <a:pt x="706" y="395"/>
                  </a:lnTo>
                  <a:lnTo>
                    <a:pt x="754" y="425"/>
                  </a:lnTo>
                  <a:lnTo>
                    <a:pt x="793" y="448"/>
                  </a:lnTo>
                  <a:lnTo>
                    <a:pt x="816" y="462"/>
                  </a:lnTo>
                  <a:lnTo>
                    <a:pt x="825" y="468"/>
                  </a:lnTo>
                  <a:lnTo>
                    <a:pt x="833" y="457"/>
                  </a:lnTo>
                  <a:lnTo>
                    <a:pt x="824" y="452"/>
                  </a:lnTo>
                  <a:lnTo>
                    <a:pt x="800" y="437"/>
                  </a:lnTo>
                  <a:lnTo>
                    <a:pt x="761" y="414"/>
                  </a:lnTo>
                  <a:lnTo>
                    <a:pt x="713" y="384"/>
                  </a:lnTo>
                  <a:lnTo>
                    <a:pt x="654" y="348"/>
                  </a:lnTo>
                  <a:lnTo>
                    <a:pt x="588" y="309"/>
                  </a:lnTo>
                  <a:lnTo>
                    <a:pt x="516" y="268"/>
                  </a:lnTo>
                  <a:lnTo>
                    <a:pt x="443" y="225"/>
                  </a:lnTo>
                  <a:lnTo>
                    <a:pt x="368" y="182"/>
                  </a:lnTo>
                  <a:lnTo>
                    <a:pt x="293" y="139"/>
                  </a:lnTo>
                  <a:lnTo>
                    <a:pt x="225" y="101"/>
                  </a:lnTo>
                  <a:lnTo>
                    <a:pt x="160" y="66"/>
                  </a:lnTo>
                  <a:lnTo>
                    <a:pt x="105" y="37"/>
                  </a:lnTo>
                  <a:lnTo>
                    <a:pt x="59" y="16"/>
                  </a:lnTo>
                  <a:lnTo>
                    <a:pt x="26" y="3"/>
                  </a:lnTo>
                  <a:lnTo>
                    <a:pt x="5" y="0"/>
                  </a:lnTo>
                  <a:lnTo>
                    <a:pt x="10" y="7"/>
                  </a:lnTo>
                  <a:lnTo>
                    <a:pt x="0" y="3"/>
                  </a:lnTo>
                  <a:close/>
                </a:path>
              </a:pathLst>
            </a:custGeom>
            <a:solidFill>
              <a:srgbClr val="000000"/>
            </a:solidFill>
            <a:ln w="9525">
              <a:noFill/>
              <a:round/>
              <a:headEnd/>
              <a:tailEnd/>
            </a:ln>
          </p:spPr>
          <p:txBody>
            <a:bodyPr/>
            <a:lstStyle/>
            <a:p>
              <a:endParaRPr lang="en-US"/>
            </a:p>
          </p:txBody>
        </p:sp>
        <p:sp>
          <p:nvSpPr>
            <p:cNvPr id="1100" name="Freeform 60"/>
            <p:cNvSpPr>
              <a:spLocks/>
            </p:cNvSpPr>
            <p:nvPr/>
          </p:nvSpPr>
          <p:spPr bwMode="auto">
            <a:xfrm>
              <a:off x="4385" y="1638"/>
              <a:ext cx="712" cy="815"/>
            </a:xfrm>
            <a:custGeom>
              <a:avLst/>
              <a:gdLst>
                <a:gd name="T0" fmla="*/ 0 w 1180"/>
                <a:gd name="T1" fmla="*/ 112 h 1140"/>
                <a:gd name="T2" fmla="*/ 34 w 1180"/>
                <a:gd name="T3" fmla="*/ 0 h 1140"/>
                <a:gd name="T4" fmla="*/ 94 w 1180"/>
                <a:gd name="T5" fmla="*/ 102 h 1140"/>
                <a:gd name="T6" fmla="*/ 94 w 1180"/>
                <a:gd name="T7" fmla="*/ 103 h 1140"/>
                <a:gd name="T8" fmla="*/ 93 w 1180"/>
                <a:gd name="T9" fmla="*/ 106 h 1140"/>
                <a:gd name="T10" fmla="*/ 91 w 1180"/>
                <a:gd name="T11" fmla="*/ 112 h 1140"/>
                <a:gd name="T12" fmla="*/ 89 w 1180"/>
                <a:gd name="T13" fmla="*/ 117 h 1140"/>
                <a:gd name="T14" fmla="*/ 87 w 1180"/>
                <a:gd name="T15" fmla="*/ 127 h 1140"/>
                <a:gd name="T16" fmla="*/ 84 w 1180"/>
                <a:gd name="T17" fmla="*/ 135 h 1140"/>
                <a:gd name="T18" fmla="*/ 81 w 1180"/>
                <a:gd name="T19" fmla="*/ 144 h 1140"/>
                <a:gd name="T20" fmla="*/ 78 w 1180"/>
                <a:gd name="T21" fmla="*/ 154 h 1140"/>
                <a:gd name="T22" fmla="*/ 75 w 1180"/>
                <a:gd name="T23" fmla="*/ 164 h 1140"/>
                <a:gd name="T24" fmla="*/ 72 w 1180"/>
                <a:gd name="T25" fmla="*/ 174 h 1140"/>
                <a:gd name="T26" fmla="*/ 69 w 1180"/>
                <a:gd name="T27" fmla="*/ 183 h 1140"/>
                <a:gd name="T28" fmla="*/ 67 w 1180"/>
                <a:gd name="T29" fmla="*/ 192 h 1140"/>
                <a:gd name="T30" fmla="*/ 65 w 1180"/>
                <a:gd name="T31" fmla="*/ 199 h 1140"/>
                <a:gd name="T32" fmla="*/ 63 w 1180"/>
                <a:gd name="T33" fmla="*/ 205 h 1140"/>
                <a:gd name="T34" fmla="*/ 62 w 1180"/>
                <a:gd name="T35" fmla="*/ 211 h 1140"/>
                <a:gd name="T36" fmla="*/ 62 w 1180"/>
                <a:gd name="T37" fmla="*/ 213 h 1140"/>
                <a:gd name="T38" fmla="*/ 61 w 1180"/>
                <a:gd name="T39" fmla="*/ 212 h 1140"/>
                <a:gd name="T40" fmla="*/ 59 w 1180"/>
                <a:gd name="T41" fmla="*/ 209 h 1140"/>
                <a:gd name="T42" fmla="*/ 57 w 1180"/>
                <a:gd name="T43" fmla="*/ 204 h 1140"/>
                <a:gd name="T44" fmla="*/ 52 w 1180"/>
                <a:gd name="T45" fmla="*/ 197 h 1140"/>
                <a:gd name="T46" fmla="*/ 48 w 1180"/>
                <a:gd name="T47" fmla="*/ 189 h 1140"/>
                <a:gd name="T48" fmla="*/ 43 w 1180"/>
                <a:gd name="T49" fmla="*/ 181 h 1140"/>
                <a:gd name="T50" fmla="*/ 38 w 1180"/>
                <a:gd name="T51" fmla="*/ 172 h 1140"/>
                <a:gd name="T52" fmla="*/ 33 w 1180"/>
                <a:gd name="T53" fmla="*/ 162 h 1140"/>
                <a:gd name="T54" fmla="*/ 27 w 1180"/>
                <a:gd name="T55" fmla="*/ 153 h 1140"/>
                <a:gd name="T56" fmla="*/ 22 w 1180"/>
                <a:gd name="T57" fmla="*/ 144 h 1140"/>
                <a:gd name="T58" fmla="*/ 16 w 1180"/>
                <a:gd name="T59" fmla="*/ 135 h 1140"/>
                <a:gd name="T60" fmla="*/ 12 w 1180"/>
                <a:gd name="T61" fmla="*/ 128 h 1140"/>
                <a:gd name="T62" fmla="*/ 8 w 1180"/>
                <a:gd name="T63" fmla="*/ 121 h 1140"/>
                <a:gd name="T64" fmla="*/ 4 w 1180"/>
                <a:gd name="T65" fmla="*/ 117 h 1140"/>
                <a:gd name="T66" fmla="*/ 1 w 1180"/>
                <a:gd name="T67" fmla="*/ 114 h 1140"/>
                <a:gd name="T68" fmla="*/ 0 w 1180"/>
                <a:gd name="T69" fmla="*/ 112 h 114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80"/>
                <a:gd name="T106" fmla="*/ 0 h 1140"/>
                <a:gd name="T107" fmla="*/ 1180 w 1180"/>
                <a:gd name="T108" fmla="*/ 1140 h 114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80" h="1140">
                  <a:moveTo>
                    <a:pt x="0" y="602"/>
                  </a:moveTo>
                  <a:lnTo>
                    <a:pt x="424" y="0"/>
                  </a:lnTo>
                  <a:lnTo>
                    <a:pt x="1180" y="545"/>
                  </a:lnTo>
                  <a:lnTo>
                    <a:pt x="1175" y="551"/>
                  </a:lnTo>
                  <a:lnTo>
                    <a:pt x="1162" y="568"/>
                  </a:lnTo>
                  <a:lnTo>
                    <a:pt x="1142" y="597"/>
                  </a:lnTo>
                  <a:lnTo>
                    <a:pt x="1116" y="631"/>
                  </a:lnTo>
                  <a:lnTo>
                    <a:pt x="1085" y="674"/>
                  </a:lnTo>
                  <a:lnTo>
                    <a:pt x="1051" y="722"/>
                  </a:lnTo>
                  <a:lnTo>
                    <a:pt x="1014" y="772"/>
                  </a:lnTo>
                  <a:lnTo>
                    <a:pt x="976" y="826"/>
                  </a:lnTo>
                  <a:lnTo>
                    <a:pt x="939" y="879"/>
                  </a:lnTo>
                  <a:lnTo>
                    <a:pt x="901" y="931"/>
                  </a:lnTo>
                  <a:lnTo>
                    <a:pt x="867" y="981"/>
                  </a:lnTo>
                  <a:lnTo>
                    <a:pt x="837" y="1028"/>
                  </a:lnTo>
                  <a:lnTo>
                    <a:pt x="810" y="1069"/>
                  </a:lnTo>
                  <a:lnTo>
                    <a:pt x="790" y="1101"/>
                  </a:lnTo>
                  <a:lnTo>
                    <a:pt x="778" y="1126"/>
                  </a:lnTo>
                  <a:lnTo>
                    <a:pt x="772" y="1140"/>
                  </a:lnTo>
                  <a:lnTo>
                    <a:pt x="765" y="1135"/>
                  </a:lnTo>
                  <a:lnTo>
                    <a:pt x="742" y="1117"/>
                  </a:lnTo>
                  <a:lnTo>
                    <a:pt x="706" y="1090"/>
                  </a:lnTo>
                  <a:lnTo>
                    <a:pt x="660" y="1056"/>
                  </a:lnTo>
                  <a:lnTo>
                    <a:pt x="606" y="1015"/>
                  </a:lnTo>
                  <a:lnTo>
                    <a:pt x="544" y="969"/>
                  </a:lnTo>
                  <a:lnTo>
                    <a:pt x="477" y="921"/>
                  </a:lnTo>
                  <a:lnTo>
                    <a:pt x="410" y="869"/>
                  </a:lnTo>
                  <a:lnTo>
                    <a:pt x="340" y="819"/>
                  </a:lnTo>
                  <a:lnTo>
                    <a:pt x="272" y="770"/>
                  </a:lnTo>
                  <a:lnTo>
                    <a:pt x="206" y="724"/>
                  </a:lnTo>
                  <a:lnTo>
                    <a:pt x="147" y="685"/>
                  </a:lnTo>
                  <a:lnTo>
                    <a:pt x="93" y="651"/>
                  </a:lnTo>
                  <a:lnTo>
                    <a:pt x="50" y="624"/>
                  </a:lnTo>
                  <a:lnTo>
                    <a:pt x="18" y="608"/>
                  </a:lnTo>
                  <a:lnTo>
                    <a:pt x="0" y="602"/>
                  </a:lnTo>
                  <a:close/>
                </a:path>
              </a:pathLst>
            </a:custGeom>
            <a:solidFill>
              <a:srgbClr val="FFE5CC"/>
            </a:solidFill>
            <a:ln w="9525">
              <a:noFill/>
              <a:round/>
              <a:headEnd/>
              <a:tailEnd/>
            </a:ln>
          </p:spPr>
          <p:txBody>
            <a:bodyPr/>
            <a:lstStyle/>
            <a:p>
              <a:endParaRPr lang="en-US"/>
            </a:p>
          </p:txBody>
        </p:sp>
        <p:sp>
          <p:nvSpPr>
            <p:cNvPr id="1101" name="Freeform 61"/>
            <p:cNvSpPr>
              <a:spLocks/>
            </p:cNvSpPr>
            <p:nvPr/>
          </p:nvSpPr>
          <p:spPr bwMode="auto">
            <a:xfrm>
              <a:off x="4382" y="1632"/>
              <a:ext cx="262" cy="439"/>
            </a:xfrm>
            <a:custGeom>
              <a:avLst/>
              <a:gdLst>
                <a:gd name="T0" fmla="*/ 34 w 434"/>
                <a:gd name="T1" fmla="*/ 1 h 615"/>
                <a:gd name="T2" fmla="*/ 34 w 434"/>
                <a:gd name="T3" fmla="*/ 1 h 615"/>
                <a:gd name="T4" fmla="*/ 0 w 434"/>
                <a:gd name="T5" fmla="*/ 113 h 615"/>
                <a:gd name="T6" fmla="*/ 1 w 434"/>
                <a:gd name="T7" fmla="*/ 113 h 615"/>
                <a:gd name="T8" fmla="*/ 34 w 434"/>
                <a:gd name="T9" fmla="*/ 2 h 615"/>
                <a:gd name="T10" fmla="*/ 34 w 434"/>
                <a:gd name="T11" fmla="*/ 3 h 615"/>
                <a:gd name="T12" fmla="*/ 34 w 434"/>
                <a:gd name="T13" fmla="*/ 1 h 615"/>
                <a:gd name="T14" fmla="*/ 34 w 434"/>
                <a:gd name="T15" fmla="*/ 0 h 615"/>
                <a:gd name="T16" fmla="*/ 34 w 434"/>
                <a:gd name="T17" fmla="*/ 1 h 615"/>
                <a:gd name="T18" fmla="*/ 34 w 434"/>
                <a:gd name="T19" fmla="*/ 1 h 6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34"/>
                <a:gd name="T31" fmla="*/ 0 h 615"/>
                <a:gd name="T32" fmla="*/ 434 w 434"/>
                <a:gd name="T33" fmla="*/ 615 h 6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34" h="615">
                  <a:moveTo>
                    <a:pt x="432" y="4"/>
                  </a:moveTo>
                  <a:lnTo>
                    <a:pt x="423" y="5"/>
                  </a:lnTo>
                  <a:lnTo>
                    <a:pt x="0" y="608"/>
                  </a:lnTo>
                  <a:lnTo>
                    <a:pt x="11" y="615"/>
                  </a:lnTo>
                  <a:lnTo>
                    <a:pt x="434" y="13"/>
                  </a:lnTo>
                  <a:lnTo>
                    <a:pt x="425" y="14"/>
                  </a:lnTo>
                  <a:lnTo>
                    <a:pt x="432" y="4"/>
                  </a:lnTo>
                  <a:lnTo>
                    <a:pt x="429" y="0"/>
                  </a:lnTo>
                  <a:lnTo>
                    <a:pt x="423" y="5"/>
                  </a:lnTo>
                  <a:lnTo>
                    <a:pt x="432" y="4"/>
                  </a:lnTo>
                  <a:close/>
                </a:path>
              </a:pathLst>
            </a:custGeom>
            <a:solidFill>
              <a:srgbClr val="000000"/>
            </a:solidFill>
            <a:ln w="9525">
              <a:noFill/>
              <a:round/>
              <a:headEnd/>
              <a:tailEnd/>
            </a:ln>
          </p:spPr>
          <p:txBody>
            <a:bodyPr/>
            <a:lstStyle/>
            <a:p>
              <a:endParaRPr lang="en-US"/>
            </a:p>
          </p:txBody>
        </p:sp>
        <p:sp>
          <p:nvSpPr>
            <p:cNvPr id="1102" name="Freeform 62"/>
            <p:cNvSpPr>
              <a:spLocks/>
            </p:cNvSpPr>
            <p:nvPr/>
          </p:nvSpPr>
          <p:spPr bwMode="auto">
            <a:xfrm>
              <a:off x="4638" y="1635"/>
              <a:ext cx="464" cy="397"/>
            </a:xfrm>
            <a:custGeom>
              <a:avLst/>
              <a:gdLst>
                <a:gd name="T0" fmla="*/ 61 w 769"/>
                <a:gd name="T1" fmla="*/ 103 h 556"/>
                <a:gd name="T2" fmla="*/ 61 w 769"/>
                <a:gd name="T3" fmla="*/ 101 h 556"/>
                <a:gd name="T4" fmla="*/ 1 w 769"/>
                <a:gd name="T5" fmla="*/ 0 h 556"/>
                <a:gd name="T6" fmla="*/ 0 w 769"/>
                <a:gd name="T7" fmla="*/ 2 h 556"/>
                <a:gd name="T8" fmla="*/ 60 w 769"/>
                <a:gd name="T9" fmla="*/ 103 h 556"/>
                <a:gd name="T10" fmla="*/ 60 w 769"/>
                <a:gd name="T11" fmla="*/ 101 h 556"/>
                <a:gd name="T12" fmla="*/ 61 w 769"/>
                <a:gd name="T13" fmla="*/ 103 h 556"/>
                <a:gd name="T14" fmla="*/ 62 w 769"/>
                <a:gd name="T15" fmla="*/ 103 h 556"/>
                <a:gd name="T16" fmla="*/ 61 w 769"/>
                <a:gd name="T17" fmla="*/ 101 h 556"/>
                <a:gd name="T18" fmla="*/ 61 w 769"/>
                <a:gd name="T19" fmla="*/ 103 h 5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69"/>
                <a:gd name="T31" fmla="*/ 0 h 556"/>
                <a:gd name="T32" fmla="*/ 769 w 769"/>
                <a:gd name="T33" fmla="*/ 556 h 5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69" h="556">
                  <a:moveTo>
                    <a:pt x="765" y="554"/>
                  </a:moveTo>
                  <a:lnTo>
                    <a:pt x="763" y="545"/>
                  </a:lnTo>
                  <a:lnTo>
                    <a:pt x="7" y="0"/>
                  </a:lnTo>
                  <a:lnTo>
                    <a:pt x="0" y="10"/>
                  </a:lnTo>
                  <a:lnTo>
                    <a:pt x="756" y="556"/>
                  </a:lnTo>
                  <a:lnTo>
                    <a:pt x="755" y="547"/>
                  </a:lnTo>
                  <a:lnTo>
                    <a:pt x="765" y="554"/>
                  </a:lnTo>
                  <a:lnTo>
                    <a:pt x="769" y="550"/>
                  </a:lnTo>
                  <a:lnTo>
                    <a:pt x="763" y="545"/>
                  </a:lnTo>
                  <a:lnTo>
                    <a:pt x="765" y="554"/>
                  </a:lnTo>
                  <a:close/>
                </a:path>
              </a:pathLst>
            </a:custGeom>
            <a:solidFill>
              <a:srgbClr val="000000"/>
            </a:solidFill>
            <a:ln w="9525">
              <a:noFill/>
              <a:round/>
              <a:headEnd/>
              <a:tailEnd/>
            </a:ln>
          </p:spPr>
          <p:txBody>
            <a:bodyPr/>
            <a:lstStyle/>
            <a:p>
              <a:endParaRPr lang="en-US"/>
            </a:p>
          </p:txBody>
        </p:sp>
        <p:sp>
          <p:nvSpPr>
            <p:cNvPr id="1103" name="Freeform 63"/>
            <p:cNvSpPr>
              <a:spLocks/>
            </p:cNvSpPr>
            <p:nvPr/>
          </p:nvSpPr>
          <p:spPr bwMode="auto">
            <a:xfrm>
              <a:off x="4847" y="2026"/>
              <a:ext cx="253" cy="431"/>
            </a:xfrm>
            <a:custGeom>
              <a:avLst/>
              <a:gdLst>
                <a:gd name="T0" fmla="*/ 1 w 420"/>
                <a:gd name="T1" fmla="*/ 112 h 604"/>
                <a:gd name="T2" fmla="*/ 1 w 420"/>
                <a:gd name="T3" fmla="*/ 111 h 604"/>
                <a:gd name="T4" fmla="*/ 1 w 420"/>
                <a:gd name="T5" fmla="*/ 108 h 604"/>
                <a:gd name="T6" fmla="*/ 2 w 420"/>
                <a:gd name="T7" fmla="*/ 103 h 604"/>
                <a:gd name="T8" fmla="*/ 4 w 420"/>
                <a:gd name="T9" fmla="*/ 98 h 604"/>
                <a:gd name="T10" fmla="*/ 6 w 420"/>
                <a:gd name="T11" fmla="*/ 91 h 604"/>
                <a:gd name="T12" fmla="*/ 8 w 420"/>
                <a:gd name="T13" fmla="*/ 82 h 604"/>
                <a:gd name="T14" fmla="*/ 11 w 420"/>
                <a:gd name="T15" fmla="*/ 73 h 604"/>
                <a:gd name="T16" fmla="*/ 14 w 420"/>
                <a:gd name="T17" fmla="*/ 63 h 604"/>
                <a:gd name="T18" fmla="*/ 17 w 420"/>
                <a:gd name="T19" fmla="*/ 53 h 604"/>
                <a:gd name="T20" fmla="*/ 20 w 420"/>
                <a:gd name="T21" fmla="*/ 44 h 604"/>
                <a:gd name="T22" fmla="*/ 23 w 420"/>
                <a:gd name="T23" fmla="*/ 34 h 604"/>
                <a:gd name="T24" fmla="*/ 26 w 420"/>
                <a:gd name="T25" fmla="*/ 25 h 604"/>
                <a:gd name="T26" fmla="*/ 28 w 420"/>
                <a:gd name="T27" fmla="*/ 17 h 604"/>
                <a:gd name="T28" fmla="*/ 31 w 420"/>
                <a:gd name="T29" fmla="*/ 11 h 604"/>
                <a:gd name="T30" fmla="*/ 32 w 420"/>
                <a:gd name="T31" fmla="*/ 6 h 604"/>
                <a:gd name="T32" fmla="*/ 33 w 420"/>
                <a:gd name="T33" fmla="*/ 2 h 604"/>
                <a:gd name="T34" fmla="*/ 33 w 420"/>
                <a:gd name="T35" fmla="*/ 1 h 604"/>
                <a:gd name="T36" fmla="*/ 33 w 420"/>
                <a:gd name="T37" fmla="*/ 0 h 604"/>
                <a:gd name="T38" fmla="*/ 32 w 420"/>
                <a:gd name="T39" fmla="*/ 1 h 604"/>
                <a:gd name="T40" fmla="*/ 31 w 420"/>
                <a:gd name="T41" fmla="*/ 4 h 604"/>
                <a:gd name="T42" fmla="*/ 30 w 420"/>
                <a:gd name="T43" fmla="*/ 10 h 604"/>
                <a:gd name="T44" fmla="*/ 27 w 420"/>
                <a:gd name="T45" fmla="*/ 16 h 604"/>
                <a:gd name="T46" fmla="*/ 25 w 420"/>
                <a:gd name="T47" fmla="*/ 24 h 604"/>
                <a:gd name="T48" fmla="*/ 22 w 420"/>
                <a:gd name="T49" fmla="*/ 33 h 604"/>
                <a:gd name="T50" fmla="*/ 19 w 420"/>
                <a:gd name="T51" fmla="*/ 42 h 604"/>
                <a:gd name="T52" fmla="*/ 16 w 420"/>
                <a:gd name="T53" fmla="*/ 52 h 604"/>
                <a:gd name="T54" fmla="*/ 13 w 420"/>
                <a:gd name="T55" fmla="*/ 61 h 604"/>
                <a:gd name="T56" fmla="*/ 10 w 420"/>
                <a:gd name="T57" fmla="*/ 71 h 604"/>
                <a:gd name="T58" fmla="*/ 8 w 420"/>
                <a:gd name="T59" fmla="*/ 81 h 604"/>
                <a:gd name="T60" fmla="*/ 5 w 420"/>
                <a:gd name="T61" fmla="*/ 89 h 604"/>
                <a:gd name="T62" fmla="*/ 3 w 420"/>
                <a:gd name="T63" fmla="*/ 97 h 604"/>
                <a:gd name="T64" fmla="*/ 1 w 420"/>
                <a:gd name="T65" fmla="*/ 103 h 604"/>
                <a:gd name="T66" fmla="*/ 1 w 420"/>
                <a:gd name="T67" fmla="*/ 108 h 604"/>
                <a:gd name="T68" fmla="*/ 0 w 420"/>
                <a:gd name="T69" fmla="*/ 111 h 604"/>
                <a:gd name="T70" fmla="*/ 1 w 420"/>
                <a:gd name="T71" fmla="*/ 110 h 604"/>
                <a:gd name="T72" fmla="*/ 1 w 420"/>
                <a:gd name="T73" fmla="*/ 112 h 60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20"/>
                <a:gd name="T112" fmla="*/ 0 h 604"/>
                <a:gd name="T113" fmla="*/ 420 w 420"/>
                <a:gd name="T114" fmla="*/ 604 h 60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20" h="604">
                  <a:moveTo>
                    <a:pt x="4" y="604"/>
                  </a:moveTo>
                  <a:lnTo>
                    <a:pt x="15" y="598"/>
                  </a:lnTo>
                  <a:lnTo>
                    <a:pt x="18" y="586"/>
                  </a:lnTo>
                  <a:lnTo>
                    <a:pt x="31" y="561"/>
                  </a:lnTo>
                  <a:lnTo>
                    <a:pt x="50" y="530"/>
                  </a:lnTo>
                  <a:lnTo>
                    <a:pt x="77" y="489"/>
                  </a:lnTo>
                  <a:lnTo>
                    <a:pt x="107" y="443"/>
                  </a:lnTo>
                  <a:lnTo>
                    <a:pt x="141" y="393"/>
                  </a:lnTo>
                  <a:lnTo>
                    <a:pt x="179" y="341"/>
                  </a:lnTo>
                  <a:lnTo>
                    <a:pt x="216" y="287"/>
                  </a:lnTo>
                  <a:lnTo>
                    <a:pt x="254" y="234"/>
                  </a:lnTo>
                  <a:lnTo>
                    <a:pt x="292" y="184"/>
                  </a:lnTo>
                  <a:lnTo>
                    <a:pt x="326" y="135"/>
                  </a:lnTo>
                  <a:lnTo>
                    <a:pt x="356" y="93"/>
                  </a:lnTo>
                  <a:lnTo>
                    <a:pt x="383" y="59"/>
                  </a:lnTo>
                  <a:lnTo>
                    <a:pt x="402" y="30"/>
                  </a:lnTo>
                  <a:lnTo>
                    <a:pt x="415" y="12"/>
                  </a:lnTo>
                  <a:lnTo>
                    <a:pt x="420" y="7"/>
                  </a:lnTo>
                  <a:lnTo>
                    <a:pt x="410" y="0"/>
                  </a:lnTo>
                  <a:lnTo>
                    <a:pt x="404" y="5"/>
                  </a:lnTo>
                  <a:lnTo>
                    <a:pt x="392" y="23"/>
                  </a:lnTo>
                  <a:lnTo>
                    <a:pt x="372" y="51"/>
                  </a:lnTo>
                  <a:lnTo>
                    <a:pt x="345" y="85"/>
                  </a:lnTo>
                  <a:lnTo>
                    <a:pt x="315" y="128"/>
                  </a:lnTo>
                  <a:lnTo>
                    <a:pt x="281" y="177"/>
                  </a:lnTo>
                  <a:lnTo>
                    <a:pt x="243" y="227"/>
                  </a:lnTo>
                  <a:lnTo>
                    <a:pt x="206" y="280"/>
                  </a:lnTo>
                  <a:lnTo>
                    <a:pt x="168" y="334"/>
                  </a:lnTo>
                  <a:lnTo>
                    <a:pt x="131" y="386"/>
                  </a:lnTo>
                  <a:lnTo>
                    <a:pt x="97" y="436"/>
                  </a:lnTo>
                  <a:lnTo>
                    <a:pt x="66" y="482"/>
                  </a:lnTo>
                  <a:lnTo>
                    <a:pt x="40" y="523"/>
                  </a:lnTo>
                  <a:lnTo>
                    <a:pt x="20" y="557"/>
                  </a:lnTo>
                  <a:lnTo>
                    <a:pt x="7" y="582"/>
                  </a:lnTo>
                  <a:lnTo>
                    <a:pt x="0" y="598"/>
                  </a:lnTo>
                  <a:lnTo>
                    <a:pt x="11" y="593"/>
                  </a:lnTo>
                  <a:lnTo>
                    <a:pt x="4" y="604"/>
                  </a:lnTo>
                  <a:close/>
                </a:path>
              </a:pathLst>
            </a:custGeom>
            <a:solidFill>
              <a:srgbClr val="000000"/>
            </a:solidFill>
            <a:ln w="9525">
              <a:noFill/>
              <a:round/>
              <a:headEnd/>
              <a:tailEnd/>
            </a:ln>
          </p:spPr>
          <p:txBody>
            <a:bodyPr/>
            <a:lstStyle/>
            <a:p>
              <a:endParaRPr lang="en-US"/>
            </a:p>
          </p:txBody>
        </p:sp>
        <p:sp>
          <p:nvSpPr>
            <p:cNvPr id="1104" name="Freeform 64"/>
            <p:cNvSpPr>
              <a:spLocks/>
            </p:cNvSpPr>
            <p:nvPr/>
          </p:nvSpPr>
          <p:spPr bwMode="auto">
            <a:xfrm>
              <a:off x="4382" y="2065"/>
              <a:ext cx="471" cy="392"/>
            </a:xfrm>
            <a:custGeom>
              <a:avLst/>
              <a:gdLst>
                <a:gd name="T0" fmla="*/ 0 w 781"/>
                <a:gd name="T1" fmla="*/ 1 h 549"/>
                <a:gd name="T2" fmla="*/ 1 w 781"/>
                <a:gd name="T3" fmla="*/ 2 h 549"/>
                <a:gd name="T4" fmla="*/ 2 w 781"/>
                <a:gd name="T5" fmla="*/ 3 h 549"/>
                <a:gd name="T6" fmla="*/ 4 w 781"/>
                <a:gd name="T7" fmla="*/ 6 h 549"/>
                <a:gd name="T8" fmla="*/ 8 w 781"/>
                <a:gd name="T9" fmla="*/ 11 h 549"/>
                <a:gd name="T10" fmla="*/ 12 w 781"/>
                <a:gd name="T11" fmla="*/ 17 h 549"/>
                <a:gd name="T12" fmla="*/ 16 w 781"/>
                <a:gd name="T13" fmla="*/ 24 h 549"/>
                <a:gd name="T14" fmla="*/ 22 w 781"/>
                <a:gd name="T15" fmla="*/ 33 h 549"/>
                <a:gd name="T16" fmla="*/ 27 w 781"/>
                <a:gd name="T17" fmla="*/ 42 h 549"/>
                <a:gd name="T18" fmla="*/ 33 w 781"/>
                <a:gd name="T19" fmla="*/ 51 h 549"/>
                <a:gd name="T20" fmla="*/ 38 w 781"/>
                <a:gd name="T21" fmla="*/ 61 h 549"/>
                <a:gd name="T22" fmla="*/ 43 w 781"/>
                <a:gd name="T23" fmla="*/ 70 h 549"/>
                <a:gd name="T24" fmla="*/ 48 w 781"/>
                <a:gd name="T25" fmla="*/ 79 h 549"/>
                <a:gd name="T26" fmla="*/ 52 w 781"/>
                <a:gd name="T27" fmla="*/ 86 h 549"/>
                <a:gd name="T28" fmla="*/ 57 w 781"/>
                <a:gd name="T29" fmla="*/ 92 h 549"/>
                <a:gd name="T30" fmla="*/ 59 w 781"/>
                <a:gd name="T31" fmla="*/ 97 h 549"/>
                <a:gd name="T32" fmla="*/ 61 w 781"/>
                <a:gd name="T33" fmla="*/ 101 h 549"/>
                <a:gd name="T34" fmla="*/ 62 w 781"/>
                <a:gd name="T35" fmla="*/ 102 h 549"/>
                <a:gd name="T36" fmla="*/ 62 w 781"/>
                <a:gd name="T37" fmla="*/ 100 h 549"/>
                <a:gd name="T38" fmla="*/ 62 w 781"/>
                <a:gd name="T39" fmla="*/ 99 h 549"/>
                <a:gd name="T40" fmla="*/ 60 w 781"/>
                <a:gd name="T41" fmla="*/ 96 h 549"/>
                <a:gd name="T42" fmla="*/ 57 w 781"/>
                <a:gd name="T43" fmla="*/ 90 h 549"/>
                <a:gd name="T44" fmla="*/ 54 w 781"/>
                <a:gd name="T45" fmla="*/ 84 h 549"/>
                <a:gd name="T46" fmla="*/ 49 w 781"/>
                <a:gd name="T47" fmla="*/ 77 h 549"/>
                <a:gd name="T48" fmla="*/ 44 w 781"/>
                <a:gd name="T49" fmla="*/ 68 h 549"/>
                <a:gd name="T50" fmla="*/ 39 w 781"/>
                <a:gd name="T51" fmla="*/ 59 h 549"/>
                <a:gd name="T52" fmla="*/ 33 w 781"/>
                <a:gd name="T53" fmla="*/ 49 h 549"/>
                <a:gd name="T54" fmla="*/ 28 w 781"/>
                <a:gd name="T55" fmla="*/ 40 h 549"/>
                <a:gd name="T56" fmla="*/ 22 w 781"/>
                <a:gd name="T57" fmla="*/ 31 h 549"/>
                <a:gd name="T58" fmla="*/ 17 w 781"/>
                <a:gd name="T59" fmla="*/ 22 h 549"/>
                <a:gd name="T60" fmla="*/ 13 w 781"/>
                <a:gd name="T61" fmla="*/ 15 h 549"/>
                <a:gd name="T62" fmla="*/ 8 w 781"/>
                <a:gd name="T63" fmla="*/ 9 h 549"/>
                <a:gd name="T64" fmla="*/ 5 w 781"/>
                <a:gd name="T65" fmla="*/ 4 h 549"/>
                <a:gd name="T66" fmla="*/ 2 w 781"/>
                <a:gd name="T67" fmla="*/ 1 h 549"/>
                <a:gd name="T68" fmla="*/ 1 w 781"/>
                <a:gd name="T69" fmla="*/ 0 h 549"/>
                <a:gd name="T70" fmla="*/ 1 w 781"/>
                <a:gd name="T71" fmla="*/ 1 h 549"/>
                <a:gd name="T72" fmla="*/ 0 w 781"/>
                <a:gd name="T73" fmla="*/ 1 h 5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81"/>
                <a:gd name="T112" fmla="*/ 0 h 549"/>
                <a:gd name="T113" fmla="*/ 781 w 781"/>
                <a:gd name="T114" fmla="*/ 549 h 54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81" h="549">
                  <a:moveTo>
                    <a:pt x="0" y="2"/>
                  </a:moveTo>
                  <a:lnTo>
                    <a:pt x="5" y="11"/>
                  </a:lnTo>
                  <a:lnTo>
                    <a:pt x="21" y="16"/>
                  </a:lnTo>
                  <a:lnTo>
                    <a:pt x="53" y="32"/>
                  </a:lnTo>
                  <a:lnTo>
                    <a:pt x="95" y="59"/>
                  </a:lnTo>
                  <a:lnTo>
                    <a:pt x="148" y="93"/>
                  </a:lnTo>
                  <a:lnTo>
                    <a:pt x="207" y="132"/>
                  </a:lnTo>
                  <a:lnTo>
                    <a:pt x="273" y="179"/>
                  </a:lnTo>
                  <a:lnTo>
                    <a:pt x="341" y="227"/>
                  </a:lnTo>
                  <a:lnTo>
                    <a:pt x="411" y="277"/>
                  </a:lnTo>
                  <a:lnTo>
                    <a:pt x="479" y="329"/>
                  </a:lnTo>
                  <a:lnTo>
                    <a:pt x="545" y="377"/>
                  </a:lnTo>
                  <a:lnTo>
                    <a:pt x="608" y="424"/>
                  </a:lnTo>
                  <a:lnTo>
                    <a:pt x="661" y="465"/>
                  </a:lnTo>
                  <a:lnTo>
                    <a:pt x="708" y="499"/>
                  </a:lnTo>
                  <a:lnTo>
                    <a:pt x="743" y="525"/>
                  </a:lnTo>
                  <a:lnTo>
                    <a:pt x="767" y="543"/>
                  </a:lnTo>
                  <a:lnTo>
                    <a:pt x="774" y="549"/>
                  </a:lnTo>
                  <a:lnTo>
                    <a:pt x="781" y="538"/>
                  </a:lnTo>
                  <a:lnTo>
                    <a:pt x="774" y="533"/>
                  </a:lnTo>
                  <a:lnTo>
                    <a:pt x="751" y="515"/>
                  </a:lnTo>
                  <a:lnTo>
                    <a:pt x="715" y="488"/>
                  </a:lnTo>
                  <a:lnTo>
                    <a:pt x="668" y="454"/>
                  </a:lnTo>
                  <a:lnTo>
                    <a:pt x="615" y="413"/>
                  </a:lnTo>
                  <a:lnTo>
                    <a:pt x="552" y="366"/>
                  </a:lnTo>
                  <a:lnTo>
                    <a:pt x="486" y="318"/>
                  </a:lnTo>
                  <a:lnTo>
                    <a:pt x="418" y="266"/>
                  </a:lnTo>
                  <a:lnTo>
                    <a:pt x="348" y="216"/>
                  </a:lnTo>
                  <a:lnTo>
                    <a:pt x="280" y="168"/>
                  </a:lnTo>
                  <a:lnTo>
                    <a:pt x="214" y="122"/>
                  </a:lnTo>
                  <a:lnTo>
                    <a:pt x="155" y="82"/>
                  </a:lnTo>
                  <a:lnTo>
                    <a:pt x="102" y="48"/>
                  </a:lnTo>
                  <a:lnTo>
                    <a:pt x="57" y="21"/>
                  </a:lnTo>
                  <a:lnTo>
                    <a:pt x="25" y="5"/>
                  </a:lnTo>
                  <a:lnTo>
                    <a:pt x="5" y="0"/>
                  </a:lnTo>
                  <a:lnTo>
                    <a:pt x="11" y="9"/>
                  </a:lnTo>
                  <a:lnTo>
                    <a:pt x="0" y="2"/>
                  </a:lnTo>
                  <a:close/>
                </a:path>
              </a:pathLst>
            </a:custGeom>
            <a:solidFill>
              <a:srgbClr val="000000"/>
            </a:solidFill>
            <a:ln w="9525">
              <a:noFill/>
              <a:round/>
              <a:headEnd/>
              <a:tailEnd/>
            </a:ln>
          </p:spPr>
          <p:txBody>
            <a:bodyPr/>
            <a:lstStyle/>
            <a:p>
              <a:endParaRPr lang="en-US"/>
            </a:p>
          </p:txBody>
        </p:sp>
        <p:sp>
          <p:nvSpPr>
            <p:cNvPr id="1105" name="Freeform 65"/>
            <p:cNvSpPr>
              <a:spLocks/>
            </p:cNvSpPr>
            <p:nvPr/>
          </p:nvSpPr>
          <p:spPr bwMode="auto">
            <a:xfrm>
              <a:off x="4522" y="1848"/>
              <a:ext cx="77" cy="118"/>
            </a:xfrm>
            <a:custGeom>
              <a:avLst/>
              <a:gdLst>
                <a:gd name="T0" fmla="*/ 0 w 127"/>
                <a:gd name="T1" fmla="*/ 31 h 166"/>
                <a:gd name="T2" fmla="*/ 1 w 127"/>
                <a:gd name="T3" fmla="*/ 29 h 166"/>
                <a:gd name="T4" fmla="*/ 1 w 127"/>
                <a:gd name="T5" fmla="*/ 26 h 166"/>
                <a:gd name="T6" fmla="*/ 3 w 127"/>
                <a:gd name="T7" fmla="*/ 21 h 166"/>
                <a:gd name="T8" fmla="*/ 5 w 127"/>
                <a:gd name="T9" fmla="*/ 15 h 166"/>
                <a:gd name="T10" fmla="*/ 7 w 127"/>
                <a:gd name="T11" fmla="*/ 9 h 166"/>
                <a:gd name="T12" fmla="*/ 9 w 127"/>
                <a:gd name="T13" fmla="*/ 5 h 166"/>
                <a:gd name="T14" fmla="*/ 10 w 127"/>
                <a:gd name="T15" fmla="*/ 1 h 166"/>
                <a:gd name="T16" fmla="*/ 10 w 127"/>
                <a:gd name="T17" fmla="*/ 0 h 166"/>
                <a:gd name="T18" fmla="*/ 0 w 127"/>
                <a:gd name="T19" fmla="*/ 31 h 1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7"/>
                <a:gd name="T31" fmla="*/ 0 h 166"/>
                <a:gd name="T32" fmla="*/ 127 w 127"/>
                <a:gd name="T33" fmla="*/ 166 h 1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7" h="166">
                  <a:moveTo>
                    <a:pt x="0" y="166"/>
                  </a:moveTo>
                  <a:lnTo>
                    <a:pt x="6" y="159"/>
                  </a:lnTo>
                  <a:lnTo>
                    <a:pt x="20" y="140"/>
                  </a:lnTo>
                  <a:lnTo>
                    <a:pt x="40" y="115"/>
                  </a:lnTo>
                  <a:lnTo>
                    <a:pt x="61" y="82"/>
                  </a:lnTo>
                  <a:lnTo>
                    <a:pt x="84" y="52"/>
                  </a:lnTo>
                  <a:lnTo>
                    <a:pt x="106" y="27"/>
                  </a:lnTo>
                  <a:lnTo>
                    <a:pt x="120" y="7"/>
                  </a:lnTo>
                  <a:lnTo>
                    <a:pt x="127" y="0"/>
                  </a:lnTo>
                  <a:lnTo>
                    <a:pt x="0" y="166"/>
                  </a:lnTo>
                  <a:close/>
                </a:path>
              </a:pathLst>
            </a:custGeom>
            <a:solidFill>
              <a:srgbClr val="FFEDB2"/>
            </a:solidFill>
            <a:ln w="9525">
              <a:noFill/>
              <a:round/>
              <a:headEnd/>
              <a:tailEnd/>
            </a:ln>
          </p:spPr>
          <p:txBody>
            <a:bodyPr/>
            <a:lstStyle/>
            <a:p>
              <a:endParaRPr lang="en-US"/>
            </a:p>
          </p:txBody>
        </p:sp>
        <p:sp>
          <p:nvSpPr>
            <p:cNvPr id="1106" name="Freeform 66"/>
            <p:cNvSpPr>
              <a:spLocks/>
            </p:cNvSpPr>
            <p:nvPr/>
          </p:nvSpPr>
          <p:spPr bwMode="auto">
            <a:xfrm>
              <a:off x="4519" y="1843"/>
              <a:ext cx="80" cy="126"/>
            </a:xfrm>
            <a:custGeom>
              <a:avLst/>
              <a:gdLst>
                <a:gd name="T0" fmla="*/ 11 w 132"/>
                <a:gd name="T1" fmla="*/ 0 h 177"/>
                <a:gd name="T2" fmla="*/ 10 w 132"/>
                <a:gd name="T3" fmla="*/ 2 h 177"/>
                <a:gd name="T4" fmla="*/ 9 w 132"/>
                <a:gd name="T5" fmla="*/ 6 h 177"/>
                <a:gd name="T6" fmla="*/ 7 w 132"/>
                <a:gd name="T7" fmla="*/ 10 h 177"/>
                <a:gd name="T8" fmla="*/ 5 w 132"/>
                <a:gd name="T9" fmla="*/ 16 h 177"/>
                <a:gd name="T10" fmla="*/ 3 w 132"/>
                <a:gd name="T11" fmla="*/ 22 h 177"/>
                <a:gd name="T12" fmla="*/ 1 w 132"/>
                <a:gd name="T13" fmla="*/ 26 h 177"/>
                <a:gd name="T14" fmla="*/ 1 w 132"/>
                <a:gd name="T15" fmla="*/ 30 h 177"/>
                <a:gd name="T16" fmla="*/ 0 w 132"/>
                <a:gd name="T17" fmla="*/ 31 h 177"/>
                <a:gd name="T18" fmla="*/ 1 w 132"/>
                <a:gd name="T19" fmla="*/ 33 h 177"/>
                <a:gd name="T20" fmla="*/ 1 w 132"/>
                <a:gd name="T21" fmla="*/ 31 h 177"/>
                <a:gd name="T22" fmla="*/ 2 w 132"/>
                <a:gd name="T23" fmla="*/ 27 h 177"/>
                <a:gd name="T24" fmla="*/ 4 w 132"/>
                <a:gd name="T25" fmla="*/ 23 h 177"/>
                <a:gd name="T26" fmla="*/ 6 w 132"/>
                <a:gd name="T27" fmla="*/ 16 h 177"/>
                <a:gd name="T28" fmla="*/ 8 w 132"/>
                <a:gd name="T29" fmla="*/ 11 h 177"/>
                <a:gd name="T30" fmla="*/ 9 w 132"/>
                <a:gd name="T31" fmla="*/ 7 h 177"/>
                <a:gd name="T32" fmla="*/ 11 w 132"/>
                <a:gd name="T33" fmla="*/ 3 h 177"/>
                <a:gd name="T34" fmla="*/ 11 w 132"/>
                <a:gd name="T35" fmla="*/ 3 h 177"/>
                <a:gd name="T36" fmla="*/ 11 w 132"/>
                <a:gd name="T37" fmla="*/ 0 h 17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2"/>
                <a:gd name="T58" fmla="*/ 0 h 177"/>
                <a:gd name="T59" fmla="*/ 132 w 132"/>
                <a:gd name="T60" fmla="*/ 177 h 17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2" h="177">
                  <a:moveTo>
                    <a:pt x="132" y="0"/>
                  </a:moveTo>
                  <a:lnTo>
                    <a:pt x="120" y="11"/>
                  </a:lnTo>
                  <a:lnTo>
                    <a:pt x="105" y="30"/>
                  </a:lnTo>
                  <a:lnTo>
                    <a:pt x="84" y="55"/>
                  </a:lnTo>
                  <a:lnTo>
                    <a:pt x="61" y="86"/>
                  </a:lnTo>
                  <a:lnTo>
                    <a:pt x="39" y="118"/>
                  </a:lnTo>
                  <a:lnTo>
                    <a:pt x="20" y="143"/>
                  </a:lnTo>
                  <a:lnTo>
                    <a:pt x="5" y="163"/>
                  </a:lnTo>
                  <a:lnTo>
                    <a:pt x="0" y="170"/>
                  </a:lnTo>
                  <a:lnTo>
                    <a:pt x="11" y="177"/>
                  </a:lnTo>
                  <a:lnTo>
                    <a:pt x="16" y="170"/>
                  </a:lnTo>
                  <a:lnTo>
                    <a:pt x="30" y="150"/>
                  </a:lnTo>
                  <a:lnTo>
                    <a:pt x="50" y="125"/>
                  </a:lnTo>
                  <a:lnTo>
                    <a:pt x="71" y="93"/>
                  </a:lnTo>
                  <a:lnTo>
                    <a:pt x="95" y="63"/>
                  </a:lnTo>
                  <a:lnTo>
                    <a:pt x="116" y="38"/>
                  </a:lnTo>
                  <a:lnTo>
                    <a:pt x="130" y="18"/>
                  </a:lnTo>
                  <a:lnTo>
                    <a:pt x="132" y="14"/>
                  </a:lnTo>
                  <a:lnTo>
                    <a:pt x="132" y="0"/>
                  </a:lnTo>
                  <a:close/>
                </a:path>
              </a:pathLst>
            </a:custGeom>
            <a:solidFill>
              <a:srgbClr val="000000"/>
            </a:solidFill>
            <a:ln w="9525">
              <a:noFill/>
              <a:round/>
              <a:headEnd/>
              <a:tailEnd/>
            </a:ln>
          </p:spPr>
          <p:txBody>
            <a:bodyPr/>
            <a:lstStyle/>
            <a:p>
              <a:endParaRPr lang="en-US"/>
            </a:p>
          </p:txBody>
        </p:sp>
        <p:sp>
          <p:nvSpPr>
            <p:cNvPr id="1107" name="Freeform 67"/>
            <p:cNvSpPr>
              <a:spLocks/>
            </p:cNvSpPr>
            <p:nvPr/>
          </p:nvSpPr>
          <p:spPr bwMode="auto">
            <a:xfrm>
              <a:off x="4522" y="1978"/>
              <a:ext cx="67" cy="108"/>
            </a:xfrm>
            <a:custGeom>
              <a:avLst/>
              <a:gdLst>
                <a:gd name="T0" fmla="*/ 0 w 111"/>
                <a:gd name="T1" fmla="*/ 28 h 152"/>
                <a:gd name="T2" fmla="*/ 8 w 111"/>
                <a:gd name="T3" fmla="*/ 0 h 152"/>
                <a:gd name="T4" fmla="*/ 0 w 111"/>
                <a:gd name="T5" fmla="*/ 28 h 152"/>
                <a:gd name="T6" fmla="*/ 0 60000 65536"/>
                <a:gd name="T7" fmla="*/ 0 60000 65536"/>
                <a:gd name="T8" fmla="*/ 0 60000 65536"/>
                <a:gd name="T9" fmla="*/ 0 w 111"/>
                <a:gd name="T10" fmla="*/ 0 h 152"/>
                <a:gd name="T11" fmla="*/ 111 w 111"/>
                <a:gd name="T12" fmla="*/ 152 h 152"/>
              </a:gdLst>
              <a:ahLst/>
              <a:cxnLst>
                <a:cxn ang="T6">
                  <a:pos x="T0" y="T1"/>
                </a:cxn>
                <a:cxn ang="T7">
                  <a:pos x="T2" y="T3"/>
                </a:cxn>
                <a:cxn ang="T8">
                  <a:pos x="T4" y="T5"/>
                </a:cxn>
              </a:cxnLst>
              <a:rect l="T9" t="T10" r="T11" b="T12"/>
              <a:pathLst>
                <a:path w="111" h="152">
                  <a:moveTo>
                    <a:pt x="0" y="152"/>
                  </a:moveTo>
                  <a:lnTo>
                    <a:pt x="111" y="0"/>
                  </a:lnTo>
                  <a:lnTo>
                    <a:pt x="0" y="152"/>
                  </a:lnTo>
                  <a:close/>
                </a:path>
              </a:pathLst>
            </a:custGeom>
            <a:solidFill>
              <a:srgbClr val="FFEDB2"/>
            </a:solidFill>
            <a:ln w="9525">
              <a:noFill/>
              <a:round/>
              <a:headEnd/>
              <a:tailEnd/>
            </a:ln>
          </p:spPr>
          <p:txBody>
            <a:bodyPr/>
            <a:lstStyle/>
            <a:p>
              <a:endParaRPr lang="en-US"/>
            </a:p>
          </p:txBody>
        </p:sp>
        <p:sp>
          <p:nvSpPr>
            <p:cNvPr id="1108" name="Freeform 68"/>
            <p:cNvSpPr>
              <a:spLocks/>
            </p:cNvSpPr>
            <p:nvPr/>
          </p:nvSpPr>
          <p:spPr bwMode="auto">
            <a:xfrm>
              <a:off x="4519" y="1976"/>
              <a:ext cx="73" cy="113"/>
            </a:xfrm>
            <a:custGeom>
              <a:avLst/>
              <a:gdLst>
                <a:gd name="T0" fmla="*/ 9 w 121"/>
                <a:gd name="T1" fmla="*/ 1 h 159"/>
                <a:gd name="T2" fmla="*/ 8 w 121"/>
                <a:gd name="T3" fmla="*/ 0 h 159"/>
                <a:gd name="T4" fmla="*/ 0 w 121"/>
                <a:gd name="T5" fmla="*/ 28 h 159"/>
                <a:gd name="T6" fmla="*/ 1 w 121"/>
                <a:gd name="T7" fmla="*/ 29 h 159"/>
                <a:gd name="T8" fmla="*/ 10 w 121"/>
                <a:gd name="T9" fmla="*/ 1 h 159"/>
                <a:gd name="T10" fmla="*/ 9 w 121"/>
                <a:gd name="T11" fmla="*/ 1 h 159"/>
                <a:gd name="T12" fmla="*/ 0 60000 65536"/>
                <a:gd name="T13" fmla="*/ 0 60000 65536"/>
                <a:gd name="T14" fmla="*/ 0 60000 65536"/>
                <a:gd name="T15" fmla="*/ 0 60000 65536"/>
                <a:gd name="T16" fmla="*/ 0 60000 65536"/>
                <a:gd name="T17" fmla="*/ 0 60000 65536"/>
                <a:gd name="T18" fmla="*/ 0 w 121"/>
                <a:gd name="T19" fmla="*/ 0 h 159"/>
                <a:gd name="T20" fmla="*/ 121 w 121"/>
                <a:gd name="T21" fmla="*/ 159 h 159"/>
              </a:gdLst>
              <a:ahLst/>
              <a:cxnLst>
                <a:cxn ang="T12">
                  <a:pos x="T0" y="T1"/>
                </a:cxn>
                <a:cxn ang="T13">
                  <a:pos x="T2" y="T3"/>
                </a:cxn>
                <a:cxn ang="T14">
                  <a:pos x="T4" y="T5"/>
                </a:cxn>
                <a:cxn ang="T15">
                  <a:pos x="T6" y="T7"/>
                </a:cxn>
                <a:cxn ang="T16">
                  <a:pos x="T8" y="T9"/>
                </a:cxn>
                <a:cxn ang="T17">
                  <a:pos x="T10" y="T11"/>
                </a:cxn>
              </a:cxnLst>
              <a:rect l="T18" t="T19" r="T20" b="T21"/>
              <a:pathLst>
                <a:path w="121" h="159">
                  <a:moveTo>
                    <a:pt x="116" y="3"/>
                  </a:moveTo>
                  <a:lnTo>
                    <a:pt x="111" y="0"/>
                  </a:lnTo>
                  <a:lnTo>
                    <a:pt x="0" y="152"/>
                  </a:lnTo>
                  <a:lnTo>
                    <a:pt x="11" y="159"/>
                  </a:lnTo>
                  <a:lnTo>
                    <a:pt x="121" y="7"/>
                  </a:lnTo>
                  <a:lnTo>
                    <a:pt x="116" y="3"/>
                  </a:lnTo>
                  <a:close/>
                </a:path>
              </a:pathLst>
            </a:custGeom>
            <a:solidFill>
              <a:srgbClr val="000000"/>
            </a:solidFill>
            <a:ln w="9525">
              <a:noFill/>
              <a:round/>
              <a:headEnd/>
              <a:tailEnd/>
            </a:ln>
          </p:spPr>
          <p:txBody>
            <a:bodyPr/>
            <a:lstStyle/>
            <a:p>
              <a:endParaRPr lang="en-US"/>
            </a:p>
          </p:txBody>
        </p:sp>
        <p:sp>
          <p:nvSpPr>
            <p:cNvPr id="1109" name="Freeform 69"/>
            <p:cNvSpPr>
              <a:spLocks/>
            </p:cNvSpPr>
            <p:nvPr/>
          </p:nvSpPr>
          <p:spPr bwMode="auto">
            <a:xfrm>
              <a:off x="4537" y="1809"/>
              <a:ext cx="171" cy="292"/>
            </a:xfrm>
            <a:custGeom>
              <a:avLst/>
              <a:gdLst>
                <a:gd name="T0" fmla="*/ 0 w 283"/>
                <a:gd name="T1" fmla="*/ 76 h 409"/>
                <a:gd name="T2" fmla="*/ 22 w 283"/>
                <a:gd name="T3" fmla="*/ 0 h 409"/>
                <a:gd name="T4" fmla="*/ 0 w 283"/>
                <a:gd name="T5" fmla="*/ 76 h 409"/>
                <a:gd name="T6" fmla="*/ 0 60000 65536"/>
                <a:gd name="T7" fmla="*/ 0 60000 65536"/>
                <a:gd name="T8" fmla="*/ 0 60000 65536"/>
                <a:gd name="T9" fmla="*/ 0 w 283"/>
                <a:gd name="T10" fmla="*/ 0 h 409"/>
                <a:gd name="T11" fmla="*/ 283 w 283"/>
                <a:gd name="T12" fmla="*/ 409 h 409"/>
              </a:gdLst>
              <a:ahLst/>
              <a:cxnLst>
                <a:cxn ang="T6">
                  <a:pos x="T0" y="T1"/>
                </a:cxn>
                <a:cxn ang="T7">
                  <a:pos x="T2" y="T3"/>
                </a:cxn>
                <a:cxn ang="T8">
                  <a:pos x="T4" y="T5"/>
                </a:cxn>
              </a:cxnLst>
              <a:rect l="T9" t="T10" r="T11" b="T12"/>
              <a:pathLst>
                <a:path w="283" h="409">
                  <a:moveTo>
                    <a:pt x="0" y="409"/>
                  </a:moveTo>
                  <a:lnTo>
                    <a:pt x="283" y="0"/>
                  </a:lnTo>
                  <a:lnTo>
                    <a:pt x="0" y="409"/>
                  </a:lnTo>
                  <a:close/>
                </a:path>
              </a:pathLst>
            </a:custGeom>
            <a:solidFill>
              <a:srgbClr val="FFEDB2"/>
            </a:solidFill>
            <a:ln w="9525">
              <a:noFill/>
              <a:round/>
              <a:headEnd/>
              <a:tailEnd/>
            </a:ln>
          </p:spPr>
          <p:txBody>
            <a:bodyPr/>
            <a:lstStyle/>
            <a:p>
              <a:endParaRPr lang="en-US"/>
            </a:p>
          </p:txBody>
        </p:sp>
        <p:sp>
          <p:nvSpPr>
            <p:cNvPr id="1110" name="Freeform 70"/>
            <p:cNvSpPr>
              <a:spLocks/>
            </p:cNvSpPr>
            <p:nvPr/>
          </p:nvSpPr>
          <p:spPr bwMode="auto">
            <a:xfrm>
              <a:off x="4534" y="1806"/>
              <a:ext cx="177" cy="298"/>
            </a:xfrm>
            <a:custGeom>
              <a:avLst/>
              <a:gdLst>
                <a:gd name="T0" fmla="*/ 23 w 293"/>
                <a:gd name="T1" fmla="*/ 1 h 417"/>
                <a:gd name="T2" fmla="*/ 22 w 293"/>
                <a:gd name="T3" fmla="*/ 0 h 417"/>
                <a:gd name="T4" fmla="*/ 0 w 293"/>
                <a:gd name="T5" fmla="*/ 76 h 417"/>
                <a:gd name="T6" fmla="*/ 1 w 293"/>
                <a:gd name="T7" fmla="*/ 78 h 417"/>
                <a:gd name="T8" fmla="*/ 24 w 293"/>
                <a:gd name="T9" fmla="*/ 1 h 417"/>
                <a:gd name="T10" fmla="*/ 23 w 293"/>
                <a:gd name="T11" fmla="*/ 1 h 417"/>
                <a:gd name="T12" fmla="*/ 0 60000 65536"/>
                <a:gd name="T13" fmla="*/ 0 60000 65536"/>
                <a:gd name="T14" fmla="*/ 0 60000 65536"/>
                <a:gd name="T15" fmla="*/ 0 60000 65536"/>
                <a:gd name="T16" fmla="*/ 0 60000 65536"/>
                <a:gd name="T17" fmla="*/ 0 60000 65536"/>
                <a:gd name="T18" fmla="*/ 0 w 293"/>
                <a:gd name="T19" fmla="*/ 0 h 417"/>
                <a:gd name="T20" fmla="*/ 293 w 293"/>
                <a:gd name="T21" fmla="*/ 417 h 417"/>
              </a:gdLst>
              <a:ahLst/>
              <a:cxnLst>
                <a:cxn ang="T12">
                  <a:pos x="T0" y="T1"/>
                </a:cxn>
                <a:cxn ang="T13">
                  <a:pos x="T2" y="T3"/>
                </a:cxn>
                <a:cxn ang="T14">
                  <a:pos x="T4" y="T5"/>
                </a:cxn>
                <a:cxn ang="T15">
                  <a:pos x="T6" y="T7"/>
                </a:cxn>
                <a:cxn ang="T16">
                  <a:pos x="T8" y="T9"/>
                </a:cxn>
                <a:cxn ang="T17">
                  <a:pos x="T10" y="T11"/>
                </a:cxn>
              </a:cxnLst>
              <a:rect l="T18" t="T19" r="T20" b="T21"/>
              <a:pathLst>
                <a:path w="293" h="417">
                  <a:moveTo>
                    <a:pt x="288" y="4"/>
                  </a:moveTo>
                  <a:lnTo>
                    <a:pt x="282" y="0"/>
                  </a:lnTo>
                  <a:lnTo>
                    <a:pt x="0" y="409"/>
                  </a:lnTo>
                  <a:lnTo>
                    <a:pt x="11" y="417"/>
                  </a:lnTo>
                  <a:lnTo>
                    <a:pt x="293" y="7"/>
                  </a:lnTo>
                  <a:lnTo>
                    <a:pt x="288" y="4"/>
                  </a:lnTo>
                  <a:close/>
                </a:path>
              </a:pathLst>
            </a:custGeom>
            <a:solidFill>
              <a:srgbClr val="000000"/>
            </a:solidFill>
            <a:ln w="9525">
              <a:noFill/>
              <a:round/>
              <a:headEnd/>
              <a:tailEnd/>
            </a:ln>
          </p:spPr>
          <p:txBody>
            <a:bodyPr/>
            <a:lstStyle/>
            <a:p>
              <a:endParaRPr lang="en-US"/>
            </a:p>
          </p:txBody>
        </p:sp>
        <p:sp>
          <p:nvSpPr>
            <p:cNvPr id="1111" name="Freeform 71"/>
            <p:cNvSpPr>
              <a:spLocks/>
            </p:cNvSpPr>
            <p:nvPr/>
          </p:nvSpPr>
          <p:spPr bwMode="auto">
            <a:xfrm>
              <a:off x="4556" y="1838"/>
              <a:ext cx="170" cy="281"/>
            </a:xfrm>
            <a:custGeom>
              <a:avLst/>
              <a:gdLst>
                <a:gd name="T0" fmla="*/ 0 w 282"/>
                <a:gd name="T1" fmla="*/ 74 h 393"/>
                <a:gd name="T2" fmla="*/ 22 w 282"/>
                <a:gd name="T3" fmla="*/ 0 h 393"/>
                <a:gd name="T4" fmla="*/ 0 w 282"/>
                <a:gd name="T5" fmla="*/ 74 h 393"/>
                <a:gd name="T6" fmla="*/ 0 60000 65536"/>
                <a:gd name="T7" fmla="*/ 0 60000 65536"/>
                <a:gd name="T8" fmla="*/ 0 60000 65536"/>
                <a:gd name="T9" fmla="*/ 0 w 282"/>
                <a:gd name="T10" fmla="*/ 0 h 393"/>
                <a:gd name="T11" fmla="*/ 282 w 282"/>
                <a:gd name="T12" fmla="*/ 393 h 393"/>
              </a:gdLst>
              <a:ahLst/>
              <a:cxnLst>
                <a:cxn ang="T6">
                  <a:pos x="T0" y="T1"/>
                </a:cxn>
                <a:cxn ang="T7">
                  <a:pos x="T2" y="T3"/>
                </a:cxn>
                <a:cxn ang="T8">
                  <a:pos x="T4" y="T5"/>
                </a:cxn>
              </a:cxnLst>
              <a:rect l="T9" t="T10" r="T11" b="T12"/>
              <a:pathLst>
                <a:path w="282" h="393">
                  <a:moveTo>
                    <a:pt x="0" y="393"/>
                  </a:moveTo>
                  <a:lnTo>
                    <a:pt x="282" y="0"/>
                  </a:lnTo>
                  <a:lnTo>
                    <a:pt x="0" y="393"/>
                  </a:lnTo>
                  <a:close/>
                </a:path>
              </a:pathLst>
            </a:custGeom>
            <a:solidFill>
              <a:srgbClr val="FFEDB2"/>
            </a:solidFill>
            <a:ln w="9525">
              <a:noFill/>
              <a:round/>
              <a:headEnd/>
              <a:tailEnd/>
            </a:ln>
          </p:spPr>
          <p:txBody>
            <a:bodyPr/>
            <a:lstStyle/>
            <a:p>
              <a:endParaRPr lang="en-US"/>
            </a:p>
          </p:txBody>
        </p:sp>
        <p:sp>
          <p:nvSpPr>
            <p:cNvPr id="1112" name="Freeform 72"/>
            <p:cNvSpPr>
              <a:spLocks/>
            </p:cNvSpPr>
            <p:nvPr/>
          </p:nvSpPr>
          <p:spPr bwMode="auto">
            <a:xfrm>
              <a:off x="4552" y="1835"/>
              <a:ext cx="177" cy="286"/>
            </a:xfrm>
            <a:custGeom>
              <a:avLst/>
              <a:gdLst>
                <a:gd name="T0" fmla="*/ 23 w 293"/>
                <a:gd name="T1" fmla="*/ 1 h 401"/>
                <a:gd name="T2" fmla="*/ 22 w 293"/>
                <a:gd name="T3" fmla="*/ 0 h 401"/>
                <a:gd name="T4" fmla="*/ 0 w 293"/>
                <a:gd name="T5" fmla="*/ 73 h 401"/>
                <a:gd name="T6" fmla="*/ 1 w 293"/>
                <a:gd name="T7" fmla="*/ 73 h 401"/>
                <a:gd name="T8" fmla="*/ 24 w 293"/>
                <a:gd name="T9" fmla="*/ 1 h 401"/>
                <a:gd name="T10" fmla="*/ 23 w 293"/>
                <a:gd name="T11" fmla="*/ 1 h 401"/>
                <a:gd name="T12" fmla="*/ 0 60000 65536"/>
                <a:gd name="T13" fmla="*/ 0 60000 65536"/>
                <a:gd name="T14" fmla="*/ 0 60000 65536"/>
                <a:gd name="T15" fmla="*/ 0 60000 65536"/>
                <a:gd name="T16" fmla="*/ 0 60000 65536"/>
                <a:gd name="T17" fmla="*/ 0 60000 65536"/>
                <a:gd name="T18" fmla="*/ 0 w 293"/>
                <a:gd name="T19" fmla="*/ 0 h 401"/>
                <a:gd name="T20" fmla="*/ 293 w 293"/>
                <a:gd name="T21" fmla="*/ 401 h 401"/>
              </a:gdLst>
              <a:ahLst/>
              <a:cxnLst>
                <a:cxn ang="T12">
                  <a:pos x="T0" y="T1"/>
                </a:cxn>
                <a:cxn ang="T13">
                  <a:pos x="T2" y="T3"/>
                </a:cxn>
                <a:cxn ang="T14">
                  <a:pos x="T4" y="T5"/>
                </a:cxn>
                <a:cxn ang="T15">
                  <a:pos x="T6" y="T7"/>
                </a:cxn>
                <a:cxn ang="T16">
                  <a:pos x="T8" y="T9"/>
                </a:cxn>
                <a:cxn ang="T17">
                  <a:pos x="T10" y="T11"/>
                </a:cxn>
              </a:cxnLst>
              <a:rect l="T18" t="T19" r="T20" b="T21"/>
              <a:pathLst>
                <a:path w="293" h="401">
                  <a:moveTo>
                    <a:pt x="288" y="4"/>
                  </a:moveTo>
                  <a:lnTo>
                    <a:pt x="283" y="0"/>
                  </a:lnTo>
                  <a:lnTo>
                    <a:pt x="0" y="393"/>
                  </a:lnTo>
                  <a:lnTo>
                    <a:pt x="11" y="401"/>
                  </a:lnTo>
                  <a:lnTo>
                    <a:pt x="293" y="7"/>
                  </a:lnTo>
                  <a:lnTo>
                    <a:pt x="288" y="4"/>
                  </a:lnTo>
                  <a:close/>
                </a:path>
              </a:pathLst>
            </a:custGeom>
            <a:solidFill>
              <a:srgbClr val="000000"/>
            </a:solidFill>
            <a:ln w="9525">
              <a:noFill/>
              <a:round/>
              <a:headEnd/>
              <a:tailEnd/>
            </a:ln>
          </p:spPr>
          <p:txBody>
            <a:bodyPr/>
            <a:lstStyle/>
            <a:p>
              <a:endParaRPr lang="en-US"/>
            </a:p>
          </p:txBody>
        </p:sp>
        <p:sp>
          <p:nvSpPr>
            <p:cNvPr id="1113" name="Freeform 73"/>
            <p:cNvSpPr>
              <a:spLocks/>
            </p:cNvSpPr>
            <p:nvPr/>
          </p:nvSpPr>
          <p:spPr bwMode="auto">
            <a:xfrm>
              <a:off x="4583" y="1862"/>
              <a:ext cx="161" cy="278"/>
            </a:xfrm>
            <a:custGeom>
              <a:avLst/>
              <a:gdLst>
                <a:gd name="T0" fmla="*/ 0 w 266"/>
                <a:gd name="T1" fmla="*/ 72 h 389"/>
                <a:gd name="T2" fmla="*/ 22 w 266"/>
                <a:gd name="T3" fmla="*/ 0 h 389"/>
                <a:gd name="T4" fmla="*/ 0 w 266"/>
                <a:gd name="T5" fmla="*/ 72 h 389"/>
                <a:gd name="T6" fmla="*/ 0 60000 65536"/>
                <a:gd name="T7" fmla="*/ 0 60000 65536"/>
                <a:gd name="T8" fmla="*/ 0 60000 65536"/>
                <a:gd name="T9" fmla="*/ 0 w 266"/>
                <a:gd name="T10" fmla="*/ 0 h 389"/>
                <a:gd name="T11" fmla="*/ 266 w 266"/>
                <a:gd name="T12" fmla="*/ 389 h 389"/>
              </a:gdLst>
              <a:ahLst/>
              <a:cxnLst>
                <a:cxn ang="T6">
                  <a:pos x="T0" y="T1"/>
                </a:cxn>
                <a:cxn ang="T7">
                  <a:pos x="T2" y="T3"/>
                </a:cxn>
                <a:cxn ang="T8">
                  <a:pos x="T4" y="T5"/>
                </a:cxn>
              </a:cxnLst>
              <a:rect l="T9" t="T10" r="T11" b="T12"/>
              <a:pathLst>
                <a:path w="266" h="389">
                  <a:moveTo>
                    <a:pt x="0" y="389"/>
                  </a:moveTo>
                  <a:lnTo>
                    <a:pt x="266" y="0"/>
                  </a:lnTo>
                  <a:lnTo>
                    <a:pt x="0" y="389"/>
                  </a:lnTo>
                  <a:close/>
                </a:path>
              </a:pathLst>
            </a:custGeom>
            <a:solidFill>
              <a:srgbClr val="FFEDB2"/>
            </a:solidFill>
            <a:ln w="9525">
              <a:noFill/>
              <a:round/>
              <a:headEnd/>
              <a:tailEnd/>
            </a:ln>
          </p:spPr>
          <p:txBody>
            <a:bodyPr/>
            <a:lstStyle/>
            <a:p>
              <a:endParaRPr lang="en-US"/>
            </a:p>
          </p:txBody>
        </p:sp>
        <p:sp>
          <p:nvSpPr>
            <p:cNvPr id="1114" name="Freeform 74"/>
            <p:cNvSpPr>
              <a:spLocks/>
            </p:cNvSpPr>
            <p:nvPr/>
          </p:nvSpPr>
          <p:spPr bwMode="auto">
            <a:xfrm>
              <a:off x="4580" y="1859"/>
              <a:ext cx="168" cy="284"/>
            </a:xfrm>
            <a:custGeom>
              <a:avLst/>
              <a:gdLst>
                <a:gd name="T0" fmla="*/ 22 w 277"/>
                <a:gd name="T1" fmla="*/ 1 h 397"/>
                <a:gd name="T2" fmla="*/ 22 w 277"/>
                <a:gd name="T3" fmla="*/ 0 h 397"/>
                <a:gd name="T4" fmla="*/ 0 w 277"/>
                <a:gd name="T5" fmla="*/ 73 h 397"/>
                <a:gd name="T6" fmla="*/ 1 w 277"/>
                <a:gd name="T7" fmla="*/ 74 h 397"/>
                <a:gd name="T8" fmla="*/ 23 w 277"/>
                <a:gd name="T9" fmla="*/ 1 h 397"/>
                <a:gd name="T10" fmla="*/ 22 w 277"/>
                <a:gd name="T11" fmla="*/ 1 h 397"/>
                <a:gd name="T12" fmla="*/ 0 60000 65536"/>
                <a:gd name="T13" fmla="*/ 0 60000 65536"/>
                <a:gd name="T14" fmla="*/ 0 60000 65536"/>
                <a:gd name="T15" fmla="*/ 0 60000 65536"/>
                <a:gd name="T16" fmla="*/ 0 60000 65536"/>
                <a:gd name="T17" fmla="*/ 0 60000 65536"/>
                <a:gd name="T18" fmla="*/ 0 w 277"/>
                <a:gd name="T19" fmla="*/ 0 h 397"/>
                <a:gd name="T20" fmla="*/ 277 w 277"/>
                <a:gd name="T21" fmla="*/ 397 h 397"/>
              </a:gdLst>
              <a:ahLst/>
              <a:cxnLst>
                <a:cxn ang="T12">
                  <a:pos x="T0" y="T1"/>
                </a:cxn>
                <a:cxn ang="T13">
                  <a:pos x="T2" y="T3"/>
                </a:cxn>
                <a:cxn ang="T14">
                  <a:pos x="T4" y="T5"/>
                </a:cxn>
                <a:cxn ang="T15">
                  <a:pos x="T6" y="T7"/>
                </a:cxn>
                <a:cxn ang="T16">
                  <a:pos x="T8" y="T9"/>
                </a:cxn>
                <a:cxn ang="T17">
                  <a:pos x="T10" y="T11"/>
                </a:cxn>
              </a:cxnLst>
              <a:rect l="T18" t="T19" r="T20" b="T21"/>
              <a:pathLst>
                <a:path w="277" h="397">
                  <a:moveTo>
                    <a:pt x="271" y="4"/>
                  </a:moveTo>
                  <a:lnTo>
                    <a:pt x="266" y="0"/>
                  </a:lnTo>
                  <a:lnTo>
                    <a:pt x="0" y="390"/>
                  </a:lnTo>
                  <a:lnTo>
                    <a:pt x="10" y="397"/>
                  </a:lnTo>
                  <a:lnTo>
                    <a:pt x="277" y="7"/>
                  </a:lnTo>
                  <a:lnTo>
                    <a:pt x="271" y="4"/>
                  </a:lnTo>
                  <a:close/>
                </a:path>
              </a:pathLst>
            </a:custGeom>
            <a:solidFill>
              <a:srgbClr val="000000"/>
            </a:solidFill>
            <a:ln w="9525">
              <a:noFill/>
              <a:round/>
              <a:headEnd/>
              <a:tailEnd/>
            </a:ln>
          </p:spPr>
          <p:txBody>
            <a:bodyPr/>
            <a:lstStyle/>
            <a:p>
              <a:endParaRPr lang="en-US"/>
            </a:p>
          </p:txBody>
        </p:sp>
        <p:sp>
          <p:nvSpPr>
            <p:cNvPr id="1115" name="Freeform 75"/>
            <p:cNvSpPr>
              <a:spLocks/>
            </p:cNvSpPr>
            <p:nvPr/>
          </p:nvSpPr>
          <p:spPr bwMode="auto">
            <a:xfrm>
              <a:off x="4607" y="1877"/>
              <a:ext cx="171" cy="281"/>
            </a:xfrm>
            <a:custGeom>
              <a:avLst/>
              <a:gdLst>
                <a:gd name="T0" fmla="*/ 0 w 283"/>
                <a:gd name="T1" fmla="*/ 74 h 393"/>
                <a:gd name="T2" fmla="*/ 22 w 283"/>
                <a:gd name="T3" fmla="*/ 0 h 393"/>
                <a:gd name="T4" fmla="*/ 0 w 283"/>
                <a:gd name="T5" fmla="*/ 74 h 393"/>
                <a:gd name="T6" fmla="*/ 0 60000 65536"/>
                <a:gd name="T7" fmla="*/ 0 60000 65536"/>
                <a:gd name="T8" fmla="*/ 0 60000 65536"/>
                <a:gd name="T9" fmla="*/ 0 w 283"/>
                <a:gd name="T10" fmla="*/ 0 h 393"/>
                <a:gd name="T11" fmla="*/ 283 w 283"/>
                <a:gd name="T12" fmla="*/ 393 h 393"/>
              </a:gdLst>
              <a:ahLst/>
              <a:cxnLst>
                <a:cxn ang="T6">
                  <a:pos x="T0" y="T1"/>
                </a:cxn>
                <a:cxn ang="T7">
                  <a:pos x="T2" y="T3"/>
                </a:cxn>
                <a:cxn ang="T8">
                  <a:pos x="T4" y="T5"/>
                </a:cxn>
              </a:cxnLst>
              <a:rect l="T9" t="T10" r="T11" b="T12"/>
              <a:pathLst>
                <a:path w="283" h="393">
                  <a:moveTo>
                    <a:pt x="0" y="393"/>
                  </a:moveTo>
                  <a:lnTo>
                    <a:pt x="283" y="0"/>
                  </a:lnTo>
                  <a:lnTo>
                    <a:pt x="0" y="393"/>
                  </a:lnTo>
                  <a:close/>
                </a:path>
              </a:pathLst>
            </a:custGeom>
            <a:solidFill>
              <a:srgbClr val="FFEDB2"/>
            </a:solidFill>
            <a:ln w="9525">
              <a:noFill/>
              <a:round/>
              <a:headEnd/>
              <a:tailEnd/>
            </a:ln>
          </p:spPr>
          <p:txBody>
            <a:bodyPr/>
            <a:lstStyle/>
            <a:p>
              <a:endParaRPr lang="en-US"/>
            </a:p>
          </p:txBody>
        </p:sp>
        <p:sp>
          <p:nvSpPr>
            <p:cNvPr id="1116" name="Freeform 76"/>
            <p:cNvSpPr>
              <a:spLocks/>
            </p:cNvSpPr>
            <p:nvPr/>
          </p:nvSpPr>
          <p:spPr bwMode="auto">
            <a:xfrm>
              <a:off x="4604" y="1875"/>
              <a:ext cx="177" cy="286"/>
            </a:xfrm>
            <a:custGeom>
              <a:avLst/>
              <a:gdLst>
                <a:gd name="T0" fmla="*/ 23 w 293"/>
                <a:gd name="T1" fmla="*/ 1 h 400"/>
                <a:gd name="T2" fmla="*/ 22 w 293"/>
                <a:gd name="T3" fmla="*/ 0 h 400"/>
                <a:gd name="T4" fmla="*/ 0 w 293"/>
                <a:gd name="T5" fmla="*/ 74 h 400"/>
                <a:gd name="T6" fmla="*/ 1 w 293"/>
                <a:gd name="T7" fmla="*/ 74 h 400"/>
                <a:gd name="T8" fmla="*/ 24 w 293"/>
                <a:gd name="T9" fmla="*/ 1 h 400"/>
                <a:gd name="T10" fmla="*/ 23 w 293"/>
                <a:gd name="T11" fmla="*/ 1 h 400"/>
                <a:gd name="T12" fmla="*/ 0 60000 65536"/>
                <a:gd name="T13" fmla="*/ 0 60000 65536"/>
                <a:gd name="T14" fmla="*/ 0 60000 65536"/>
                <a:gd name="T15" fmla="*/ 0 60000 65536"/>
                <a:gd name="T16" fmla="*/ 0 60000 65536"/>
                <a:gd name="T17" fmla="*/ 0 60000 65536"/>
                <a:gd name="T18" fmla="*/ 0 w 293"/>
                <a:gd name="T19" fmla="*/ 0 h 400"/>
                <a:gd name="T20" fmla="*/ 293 w 293"/>
                <a:gd name="T21" fmla="*/ 400 h 400"/>
              </a:gdLst>
              <a:ahLst/>
              <a:cxnLst>
                <a:cxn ang="T12">
                  <a:pos x="T0" y="T1"/>
                </a:cxn>
                <a:cxn ang="T13">
                  <a:pos x="T2" y="T3"/>
                </a:cxn>
                <a:cxn ang="T14">
                  <a:pos x="T4" y="T5"/>
                </a:cxn>
                <a:cxn ang="T15">
                  <a:pos x="T6" y="T7"/>
                </a:cxn>
                <a:cxn ang="T16">
                  <a:pos x="T8" y="T9"/>
                </a:cxn>
                <a:cxn ang="T17">
                  <a:pos x="T10" y="T11"/>
                </a:cxn>
              </a:cxnLst>
              <a:rect l="T18" t="T19" r="T20" b="T21"/>
              <a:pathLst>
                <a:path w="293" h="400">
                  <a:moveTo>
                    <a:pt x="288" y="3"/>
                  </a:moveTo>
                  <a:lnTo>
                    <a:pt x="282" y="0"/>
                  </a:lnTo>
                  <a:lnTo>
                    <a:pt x="0" y="393"/>
                  </a:lnTo>
                  <a:lnTo>
                    <a:pt x="11" y="400"/>
                  </a:lnTo>
                  <a:lnTo>
                    <a:pt x="293" y="7"/>
                  </a:lnTo>
                  <a:lnTo>
                    <a:pt x="288" y="3"/>
                  </a:lnTo>
                  <a:close/>
                </a:path>
              </a:pathLst>
            </a:custGeom>
            <a:solidFill>
              <a:srgbClr val="000000"/>
            </a:solidFill>
            <a:ln w="9525">
              <a:noFill/>
              <a:round/>
              <a:headEnd/>
              <a:tailEnd/>
            </a:ln>
          </p:spPr>
          <p:txBody>
            <a:bodyPr/>
            <a:lstStyle/>
            <a:p>
              <a:endParaRPr lang="en-US"/>
            </a:p>
          </p:txBody>
        </p:sp>
        <p:sp>
          <p:nvSpPr>
            <p:cNvPr id="1117" name="Freeform 77"/>
            <p:cNvSpPr>
              <a:spLocks/>
            </p:cNvSpPr>
            <p:nvPr/>
          </p:nvSpPr>
          <p:spPr bwMode="auto">
            <a:xfrm>
              <a:off x="4632" y="1895"/>
              <a:ext cx="167" cy="281"/>
            </a:xfrm>
            <a:custGeom>
              <a:avLst/>
              <a:gdLst>
                <a:gd name="T0" fmla="*/ 0 w 277"/>
                <a:gd name="T1" fmla="*/ 74 h 393"/>
                <a:gd name="T2" fmla="*/ 22 w 277"/>
                <a:gd name="T3" fmla="*/ 0 h 393"/>
                <a:gd name="T4" fmla="*/ 0 w 277"/>
                <a:gd name="T5" fmla="*/ 74 h 393"/>
                <a:gd name="T6" fmla="*/ 0 60000 65536"/>
                <a:gd name="T7" fmla="*/ 0 60000 65536"/>
                <a:gd name="T8" fmla="*/ 0 60000 65536"/>
                <a:gd name="T9" fmla="*/ 0 w 277"/>
                <a:gd name="T10" fmla="*/ 0 h 393"/>
                <a:gd name="T11" fmla="*/ 277 w 277"/>
                <a:gd name="T12" fmla="*/ 393 h 393"/>
              </a:gdLst>
              <a:ahLst/>
              <a:cxnLst>
                <a:cxn ang="T6">
                  <a:pos x="T0" y="T1"/>
                </a:cxn>
                <a:cxn ang="T7">
                  <a:pos x="T2" y="T3"/>
                </a:cxn>
                <a:cxn ang="T8">
                  <a:pos x="T4" y="T5"/>
                </a:cxn>
              </a:cxnLst>
              <a:rect l="T9" t="T10" r="T11" b="T12"/>
              <a:pathLst>
                <a:path w="277" h="393">
                  <a:moveTo>
                    <a:pt x="0" y="393"/>
                  </a:moveTo>
                  <a:lnTo>
                    <a:pt x="277" y="0"/>
                  </a:lnTo>
                  <a:lnTo>
                    <a:pt x="0" y="393"/>
                  </a:lnTo>
                  <a:close/>
                </a:path>
              </a:pathLst>
            </a:custGeom>
            <a:solidFill>
              <a:srgbClr val="FFEDB2"/>
            </a:solidFill>
            <a:ln w="9525">
              <a:noFill/>
              <a:round/>
              <a:headEnd/>
              <a:tailEnd/>
            </a:ln>
          </p:spPr>
          <p:txBody>
            <a:bodyPr/>
            <a:lstStyle/>
            <a:p>
              <a:endParaRPr lang="en-US"/>
            </a:p>
          </p:txBody>
        </p:sp>
        <p:sp>
          <p:nvSpPr>
            <p:cNvPr id="1118" name="Freeform 78"/>
            <p:cNvSpPr>
              <a:spLocks/>
            </p:cNvSpPr>
            <p:nvPr/>
          </p:nvSpPr>
          <p:spPr bwMode="auto">
            <a:xfrm>
              <a:off x="4629" y="1893"/>
              <a:ext cx="173" cy="286"/>
            </a:xfrm>
            <a:custGeom>
              <a:avLst/>
              <a:gdLst>
                <a:gd name="T0" fmla="*/ 22 w 288"/>
                <a:gd name="T1" fmla="*/ 1 h 400"/>
                <a:gd name="T2" fmla="*/ 22 w 288"/>
                <a:gd name="T3" fmla="*/ 0 h 400"/>
                <a:gd name="T4" fmla="*/ 0 w 288"/>
                <a:gd name="T5" fmla="*/ 74 h 400"/>
                <a:gd name="T6" fmla="*/ 1 w 288"/>
                <a:gd name="T7" fmla="*/ 74 h 400"/>
                <a:gd name="T8" fmla="*/ 22 w 288"/>
                <a:gd name="T9" fmla="*/ 1 h 400"/>
                <a:gd name="T10" fmla="*/ 22 w 288"/>
                <a:gd name="T11" fmla="*/ 1 h 400"/>
                <a:gd name="T12" fmla="*/ 0 60000 65536"/>
                <a:gd name="T13" fmla="*/ 0 60000 65536"/>
                <a:gd name="T14" fmla="*/ 0 60000 65536"/>
                <a:gd name="T15" fmla="*/ 0 60000 65536"/>
                <a:gd name="T16" fmla="*/ 0 60000 65536"/>
                <a:gd name="T17" fmla="*/ 0 60000 65536"/>
                <a:gd name="T18" fmla="*/ 0 w 288"/>
                <a:gd name="T19" fmla="*/ 0 h 400"/>
                <a:gd name="T20" fmla="*/ 288 w 288"/>
                <a:gd name="T21" fmla="*/ 400 h 400"/>
              </a:gdLst>
              <a:ahLst/>
              <a:cxnLst>
                <a:cxn ang="T12">
                  <a:pos x="T0" y="T1"/>
                </a:cxn>
                <a:cxn ang="T13">
                  <a:pos x="T2" y="T3"/>
                </a:cxn>
                <a:cxn ang="T14">
                  <a:pos x="T4" y="T5"/>
                </a:cxn>
                <a:cxn ang="T15">
                  <a:pos x="T6" y="T7"/>
                </a:cxn>
                <a:cxn ang="T16">
                  <a:pos x="T8" y="T9"/>
                </a:cxn>
                <a:cxn ang="T17">
                  <a:pos x="T10" y="T11"/>
                </a:cxn>
              </a:cxnLst>
              <a:rect l="T18" t="T19" r="T20" b="T21"/>
              <a:pathLst>
                <a:path w="288" h="400">
                  <a:moveTo>
                    <a:pt x="283" y="3"/>
                  </a:moveTo>
                  <a:lnTo>
                    <a:pt x="277" y="0"/>
                  </a:lnTo>
                  <a:lnTo>
                    <a:pt x="0" y="393"/>
                  </a:lnTo>
                  <a:lnTo>
                    <a:pt x="11" y="400"/>
                  </a:lnTo>
                  <a:lnTo>
                    <a:pt x="288" y="7"/>
                  </a:lnTo>
                  <a:lnTo>
                    <a:pt x="283" y="3"/>
                  </a:lnTo>
                  <a:close/>
                </a:path>
              </a:pathLst>
            </a:custGeom>
            <a:solidFill>
              <a:srgbClr val="000000"/>
            </a:solidFill>
            <a:ln w="9525">
              <a:noFill/>
              <a:round/>
              <a:headEnd/>
              <a:tailEnd/>
            </a:ln>
          </p:spPr>
          <p:txBody>
            <a:bodyPr/>
            <a:lstStyle/>
            <a:p>
              <a:endParaRPr lang="en-US"/>
            </a:p>
          </p:txBody>
        </p:sp>
        <p:sp>
          <p:nvSpPr>
            <p:cNvPr id="1119" name="Freeform 79"/>
            <p:cNvSpPr>
              <a:spLocks/>
            </p:cNvSpPr>
            <p:nvPr/>
          </p:nvSpPr>
          <p:spPr bwMode="auto">
            <a:xfrm>
              <a:off x="4669" y="1931"/>
              <a:ext cx="173" cy="282"/>
            </a:xfrm>
            <a:custGeom>
              <a:avLst/>
              <a:gdLst>
                <a:gd name="T0" fmla="*/ 0 w 288"/>
                <a:gd name="T1" fmla="*/ 73 h 395"/>
                <a:gd name="T2" fmla="*/ 1 w 288"/>
                <a:gd name="T3" fmla="*/ 72 h 395"/>
                <a:gd name="T4" fmla="*/ 1 w 288"/>
                <a:gd name="T5" fmla="*/ 70 h 395"/>
                <a:gd name="T6" fmla="*/ 2 w 288"/>
                <a:gd name="T7" fmla="*/ 66 h 395"/>
                <a:gd name="T8" fmla="*/ 4 w 288"/>
                <a:gd name="T9" fmla="*/ 61 h 395"/>
                <a:gd name="T10" fmla="*/ 5 w 288"/>
                <a:gd name="T11" fmla="*/ 56 h 395"/>
                <a:gd name="T12" fmla="*/ 7 w 288"/>
                <a:gd name="T13" fmla="*/ 49 h 395"/>
                <a:gd name="T14" fmla="*/ 10 w 288"/>
                <a:gd name="T15" fmla="*/ 44 h 395"/>
                <a:gd name="T16" fmla="*/ 11 w 288"/>
                <a:gd name="T17" fmla="*/ 36 h 395"/>
                <a:gd name="T18" fmla="*/ 13 w 288"/>
                <a:gd name="T19" fmla="*/ 29 h 395"/>
                <a:gd name="T20" fmla="*/ 16 w 288"/>
                <a:gd name="T21" fmla="*/ 24 h 395"/>
                <a:gd name="T22" fmla="*/ 17 w 288"/>
                <a:gd name="T23" fmla="*/ 17 h 395"/>
                <a:gd name="T24" fmla="*/ 19 w 288"/>
                <a:gd name="T25" fmla="*/ 11 h 395"/>
                <a:gd name="T26" fmla="*/ 20 w 288"/>
                <a:gd name="T27" fmla="*/ 7 h 395"/>
                <a:gd name="T28" fmla="*/ 22 w 288"/>
                <a:gd name="T29" fmla="*/ 3 h 395"/>
                <a:gd name="T30" fmla="*/ 22 w 288"/>
                <a:gd name="T31" fmla="*/ 1 h 395"/>
                <a:gd name="T32" fmla="*/ 22 w 288"/>
                <a:gd name="T33" fmla="*/ 0 h 395"/>
                <a:gd name="T34" fmla="*/ 0 w 288"/>
                <a:gd name="T35" fmla="*/ 73 h 39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8"/>
                <a:gd name="T55" fmla="*/ 0 h 395"/>
                <a:gd name="T56" fmla="*/ 288 w 288"/>
                <a:gd name="T57" fmla="*/ 395 h 39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8" h="395">
                  <a:moveTo>
                    <a:pt x="0" y="395"/>
                  </a:moveTo>
                  <a:lnTo>
                    <a:pt x="4" y="390"/>
                  </a:lnTo>
                  <a:lnTo>
                    <a:pt x="13" y="377"/>
                  </a:lnTo>
                  <a:lnTo>
                    <a:pt x="29" y="356"/>
                  </a:lnTo>
                  <a:lnTo>
                    <a:pt x="47" y="331"/>
                  </a:lnTo>
                  <a:lnTo>
                    <a:pt x="68" y="301"/>
                  </a:lnTo>
                  <a:lnTo>
                    <a:pt x="93" y="268"/>
                  </a:lnTo>
                  <a:lnTo>
                    <a:pt x="118" y="233"/>
                  </a:lnTo>
                  <a:lnTo>
                    <a:pt x="145" y="195"/>
                  </a:lnTo>
                  <a:lnTo>
                    <a:pt x="172" y="159"/>
                  </a:lnTo>
                  <a:lnTo>
                    <a:pt x="199" y="124"/>
                  </a:lnTo>
                  <a:lnTo>
                    <a:pt x="222" y="91"/>
                  </a:lnTo>
                  <a:lnTo>
                    <a:pt x="243" y="61"/>
                  </a:lnTo>
                  <a:lnTo>
                    <a:pt x="261" y="36"/>
                  </a:lnTo>
                  <a:lnTo>
                    <a:pt x="276" y="16"/>
                  </a:lnTo>
                  <a:lnTo>
                    <a:pt x="284" y="4"/>
                  </a:lnTo>
                  <a:lnTo>
                    <a:pt x="288" y="0"/>
                  </a:lnTo>
                  <a:lnTo>
                    <a:pt x="0" y="395"/>
                  </a:lnTo>
                  <a:close/>
                </a:path>
              </a:pathLst>
            </a:custGeom>
            <a:solidFill>
              <a:srgbClr val="FFEDB2"/>
            </a:solidFill>
            <a:ln w="9525">
              <a:noFill/>
              <a:round/>
              <a:headEnd/>
              <a:tailEnd/>
            </a:ln>
          </p:spPr>
          <p:txBody>
            <a:bodyPr/>
            <a:lstStyle/>
            <a:p>
              <a:endParaRPr lang="en-US"/>
            </a:p>
          </p:txBody>
        </p:sp>
        <p:sp>
          <p:nvSpPr>
            <p:cNvPr id="1120" name="Freeform 80"/>
            <p:cNvSpPr>
              <a:spLocks/>
            </p:cNvSpPr>
            <p:nvPr/>
          </p:nvSpPr>
          <p:spPr bwMode="auto">
            <a:xfrm>
              <a:off x="4665" y="1929"/>
              <a:ext cx="180" cy="287"/>
            </a:xfrm>
            <a:custGeom>
              <a:avLst/>
              <a:gdLst>
                <a:gd name="T0" fmla="*/ 23 w 298"/>
                <a:gd name="T1" fmla="*/ 0 h 402"/>
                <a:gd name="T2" fmla="*/ 23 w 298"/>
                <a:gd name="T3" fmla="*/ 1 h 402"/>
                <a:gd name="T4" fmla="*/ 22 w 298"/>
                <a:gd name="T5" fmla="*/ 3 h 402"/>
                <a:gd name="T6" fmla="*/ 21 w 298"/>
                <a:gd name="T7" fmla="*/ 6 h 402"/>
                <a:gd name="T8" fmla="*/ 20 w 298"/>
                <a:gd name="T9" fmla="*/ 11 h 402"/>
                <a:gd name="T10" fmla="*/ 18 w 298"/>
                <a:gd name="T11" fmla="*/ 17 h 402"/>
                <a:gd name="T12" fmla="*/ 16 w 298"/>
                <a:gd name="T13" fmla="*/ 23 h 402"/>
                <a:gd name="T14" fmla="*/ 14 w 298"/>
                <a:gd name="T15" fmla="*/ 29 h 402"/>
                <a:gd name="T16" fmla="*/ 11 w 298"/>
                <a:gd name="T17" fmla="*/ 36 h 402"/>
                <a:gd name="T18" fmla="*/ 10 w 298"/>
                <a:gd name="T19" fmla="*/ 44 h 402"/>
                <a:gd name="T20" fmla="*/ 8 w 298"/>
                <a:gd name="T21" fmla="*/ 49 h 402"/>
                <a:gd name="T22" fmla="*/ 5 w 298"/>
                <a:gd name="T23" fmla="*/ 56 h 402"/>
                <a:gd name="T24" fmla="*/ 4 w 298"/>
                <a:gd name="T25" fmla="*/ 61 h 402"/>
                <a:gd name="T26" fmla="*/ 2 w 298"/>
                <a:gd name="T27" fmla="*/ 66 h 402"/>
                <a:gd name="T28" fmla="*/ 1 w 298"/>
                <a:gd name="T29" fmla="*/ 70 h 402"/>
                <a:gd name="T30" fmla="*/ 1 w 298"/>
                <a:gd name="T31" fmla="*/ 72 h 402"/>
                <a:gd name="T32" fmla="*/ 0 w 298"/>
                <a:gd name="T33" fmla="*/ 74 h 402"/>
                <a:gd name="T34" fmla="*/ 1 w 298"/>
                <a:gd name="T35" fmla="*/ 74 h 402"/>
                <a:gd name="T36" fmla="*/ 1 w 298"/>
                <a:gd name="T37" fmla="*/ 74 h 402"/>
                <a:gd name="T38" fmla="*/ 2 w 298"/>
                <a:gd name="T39" fmla="*/ 71 h 402"/>
                <a:gd name="T40" fmla="*/ 3 w 298"/>
                <a:gd name="T41" fmla="*/ 67 h 402"/>
                <a:gd name="T42" fmla="*/ 5 w 298"/>
                <a:gd name="T43" fmla="*/ 63 h 402"/>
                <a:gd name="T44" fmla="*/ 7 w 298"/>
                <a:gd name="T45" fmla="*/ 56 h 402"/>
                <a:gd name="T46" fmla="*/ 8 w 298"/>
                <a:gd name="T47" fmla="*/ 51 h 402"/>
                <a:gd name="T48" fmla="*/ 10 w 298"/>
                <a:gd name="T49" fmla="*/ 44 h 402"/>
                <a:gd name="T50" fmla="*/ 13 w 298"/>
                <a:gd name="T51" fmla="*/ 38 h 402"/>
                <a:gd name="T52" fmla="*/ 14 w 298"/>
                <a:gd name="T53" fmla="*/ 31 h 402"/>
                <a:gd name="T54" fmla="*/ 17 w 298"/>
                <a:gd name="T55" fmla="*/ 24 h 402"/>
                <a:gd name="T56" fmla="*/ 19 w 298"/>
                <a:gd name="T57" fmla="*/ 19 h 402"/>
                <a:gd name="T58" fmla="*/ 21 w 298"/>
                <a:gd name="T59" fmla="*/ 13 h 402"/>
                <a:gd name="T60" fmla="*/ 22 w 298"/>
                <a:gd name="T61" fmla="*/ 8 h 402"/>
                <a:gd name="T62" fmla="*/ 23 w 298"/>
                <a:gd name="T63" fmla="*/ 4 h 402"/>
                <a:gd name="T64" fmla="*/ 24 w 298"/>
                <a:gd name="T65" fmla="*/ 2 h 402"/>
                <a:gd name="T66" fmla="*/ 24 w 298"/>
                <a:gd name="T67" fmla="*/ 1 h 402"/>
                <a:gd name="T68" fmla="*/ 23 w 298"/>
                <a:gd name="T69" fmla="*/ 0 h 4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98"/>
                <a:gd name="T106" fmla="*/ 0 h 402"/>
                <a:gd name="T107" fmla="*/ 298 w 298"/>
                <a:gd name="T108" fmla="*/ 402 h 4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98" h="402">
                  <a:moveTo>
                    <a:pt x="288" y="0"/>
                  </a:moveTo>
                  <a:lnTo>
                    <a:pt x="284" y="3"/>
                  </a:lnTo>
                  <a:lnTo>
                    <a:pt x="275" y="16"/>
                  </a:lnTo>
                  <a:lnTo>
                    <a:pt x="261" y="35"/>
                  </a:lnTo>
                  <a:lnTo>
                    <a:pt x="243" y="61"/>
                  </a:lnTo>
                  <a:lnTo>
                    <a:pt x="222" y="91"/>
                  </a:lnTo>
                  <a:lnTo>
                    <a:pt x="198" y="123"/>
                  </a:lnTo>
                  <a:lnTo>
                    <a:pt x="172" y="159"/>
                  </a:lnTo>
                  <a:lnTo>
                    <a:pt x="145" y="195"/>
                  </a:lnTo>
                  <a:lnTo>
                    <a:pt x="118" y="232"/>
                  </a:lnTo>
                  <a:lnTo>
                    <a:pt x="93" y="268"/>
                  </a:lnTo>
                  <a:lnTo>
                    <a:pt x="68" y="300"/>
                  </a:lnTo>
                  <a:lnTo>
                    <a:pt x="46" y="330"/>
                  </a:lnTo>
                  <a:lnTo>
                    <a:pt x="29" y="355"/>
                  </a:lnTo>
                  <a:lnTo>
                    <a:pt x="12" y="377"/>
                  </a:lnTo>
                  <a:lnTo>
                    <a:pt x="4" y="389"/>
                  </a:lnTo>
                  <a:lnTo>
                    <a:pt x="0" y="395"/>
                  </a:lnTo>
                  <a:lnTo>
                    <a:pt x="11" y="402"/>
                  </a:lnTo>
                  <a:lnTo>
                    <a:pt x="14" y="397"/>
                  </a:lnTo>
                  <a:lnTo>
                    <a:pt x="23" y="384"/>
                  </a:lnTo>
                  <a:lnTo>
                    <a:pt x="39" y="363"/>
                  </a:lnTo>
                  <a:lnTo>
                    <a:pt x="57" y="338"/>
                  </a:lnTo>
                  <a:lnTo>
                    <a:pt x="79" y="307"/>
                  </a:lnTo>
                  <a:lnTo>
                    <a:pt x="104" y="275"/>
                  </a:lnTo>
                  <a:lnTo>
                    <a:pt x="129" y="239"/>
                  </a:lnTo>
                  <a:lnTo>
                    <a:pt x="155" y="202"/>
                  </a:lnTo>
                  <a:lnTo>
                    <a:pt x="182" y="166"/>
                  </a:lnTo>
                  <a:lnTo>
                    <a:pt x="209" y="130"/>
                  </a:lnTo>
                  <a:lnTo>
                    <a:pt x="232" y="98"/>
                  </a:lnTo>
                  <a:lnTo>
                    <a:pt x="254" y="68"/>
                  </a:lnTo>
                  <a:lnTo>
                    <a:pt x="272" y="43"/>
                  </a:lnTo>
                  <a:lnTo>
                    <a:pt x="286" y="23"/>
                  </a:lnTo>
                  <a:lnTo>
                    <a:pt x="295" y="10"/>
                  </a:lnTo>
                  <a:lnTo>
                    <a:pt x="298" y="7"/>
                  </a:lnTo>
                  <a:lnTo>
                    <a:pt x="288" y="0"/>
                  </a:lnTo>
                  <a:close/>
                </a:path>
              </a:pathLst>
            </a:custGeom>
            <a:solidFill>
              <a:srgbClr val="000000"/>
            </a:solidFill>
            <a:ln w="9525">
              <a:noFill/>
              <a:round/>
              <a:headEnd/>
              <a:tailEnd/>
            </a:ln>
          </p:spPr>
          <p:txBody>
            <a:bodyPr/>
            <a:lstStyle/>
            <a:p>
              <a:endParaRPr lang="en-US"/>
            </a:p>
          </p:txBody>
        </p:sp>
        <p:sp>
          <p:nvSpPr>
            <p:cNvPr id="1121" name="Freeform 81"/>
            <p:cNvSpPr>
              <a:spLocks/>
            </p:cNvSpPr>
            <p:nvPr/>
          </p:nvSpPr>
          <p:spPr bwMode="auto">
            <a:xfrm>
              <a:off x="4689" y="1966"/>
              <a:ext cx="162" cy="279"/>
            </a:xfrm>
            <a:custGeom>
              <a:avLst/>
              <a:gdLst>
                <a:gd name="T0" fmla="*/ 0 w 268"/>
                <a:gd name="T1" fmla="*/ 73 h 390"/>
                <a:gd name="T2" fmla="*/ 1 w 268"/>
                <a:gd name="T3" fmla="*/ 69 h 390"/>
                <a:gd name="T4" fmla="*/ 4 w 268"/>
                <a:gd name="T5" fmla="*/ 61 h 390"/>
                <a:gd name="T6" fmla="*/ 7 w 268"/>
                <a:gd name="T7" fmla="*/ 49 h 390"/>
                <a:gd name="T8" fmla="*/ 11 w 268"/>
                <a:gd name="T9" fmla="*/ 36 h 390"/>
                <a:gd name="T10" fmla="*/ 15 w 268"/>
                <a:gd name="T11" fmla="*/ 22 h 390"/>
                <a:gd name="T12" fmla="*/ 18 w 268"/>
                <a:gd name="T13" fmla="*/ 11 h 390"/>
                <a:gd name="T14" fmla="*/ 21 w 268"/>
                <a:gd name="T15" fmla="*/ 3 h 390"/>
                <a:gd name="T16" fmla="*/ 22 w 268"/>
                <a:gd name="T17" fmla="*/ 0 h 390"/>
                <a:gd name="T18" fmla="*/ 0 w 268"/>
                <a:gd name="T19" fmla="*/ 73 h 3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
                <a:gd name="T31" fmla="*/ 0 h 390"/>
                <a:gd name="T32" fmla="*/ 268 w 268"/>
                <a:gd name="T33" fmla="*/ 390 h 3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 h="390">
                  <a:moveTo>
                    <a:pt x="0" y="390"/>
                  </a:moveTo>
                  <a:lnTo>
                    <a:pt x="13" y="372"/>
                  </a:lnTo>
                  <a:lnTo>
                    <a:pt x="45" y="327"/>
                  </a:lnTo>
                  <a:lnTo>
                    <a:pt x="88" y="265"/>
                  </a:lnTo>
                  <a:lnTo>
                    <a:pt x="136" y="193"/>
                  </a:lnTo>
                  <a:lnTo>
                    <a:pt x="184" y="122"/>
                  </a:lnTo>
                  <a:lnTo>
                    <a:pt x="227" y="61"/>
                  </a:lnTo>
                  <a:lnTo>
                    <a:pt x="258" y="16"/>
                  </a:lnTo>
                  <a:lnTo>
                    <a:pt x="268" y="0"/>
                  </a:lnTo>
                  <a:lnTo>
                    <a:pt x="0" y="390"/>
                  </a:lnTo>
                  <a:close/>
                </a:path>
              </a:pathLst>
            </a:custGeom>
            <a:solidFill>
              <a:srgbClr val="FFEDB2"/>
            </a:solidFill>
            <a:ln w="9525">
              <a:noFill/>
              <a:round/>
              <a:headEnd/>
              <a:tailEnd/>
            </a:ln>
          </p:spPr>
          <p:txBody>
            <a:bodyPr/>
            <a:lstStyle/>
            <a:p>
              <a:endParaRPr lang="en-US"/>
            </a:p>
          </p:txBody>
        </p:sp>
        <p:sp>
          <p:nvSpPr>
            <p:cNvPr id="1122" name="Freeform 82"/>
            <p:cNvSpPr>
              <a:spLocks/>
            </p:cNvSpPr>
            <p:nvPr/>
          </p:nvSpPr>
          <p:spPr bwMode="auto">
            <a:xfrm>
              <a:off x="4687" y="1964"/>
              <a:ext cx="167" cy="284"/>
            </a:xfrm>
            <a:custGeom>
              <a:avLst/>
              <a:gdLst>
                <a:gd name="T0" fmla="*/ 21 w 277"/>
                <a:gd name="T1" fmla="*/ 0 h 397"/>
                <a:gd name="T2" fmla="*/ 20 w 277"/>
                <a:gd name="T3" fmla="*/ 3 h 397"/>
                <a:gd name="T4" fmla="*/ 18 w 277"/>
                <a:gd name="T5" fmla="*/ 11 h 397"/>
                <a:gd name="T6" fmla="*/ 14 w 277"/>
                <a:gd name="T7" fmla="*/ 22 h 397"/>
                <a:gd name="T8" fmla="*/ 11 w 277"/>
                <a:gd name="T9" fmla="*/ 36 h 397"/>
                <a:gd name="T10" fmla="*/ 7 w 277"/>
                <a:gd name="T11" fmla="*/ 49 h 397"/>
                <a:gd name="T12" fmla="*/ 4 w 277"/>
                <a:gd name="T13" fmla="*/ 61 h 397"/>
                <a:gd name="T14" fmla="*/ 1 w 277"/>
                <a:gd name="T15" fmla="*/ 69 h 397"/>
                <a:gd name="T16" fmla="*/ 0 w 277"/>
                <a:gd name="T17" fmla="*/ 73 h 397"/>
                <a:gd name="T18" fmla="*/ 1 w 277"/>
                <a:gd name="T19" fmla="*/ 74 h 397"/>
                <a:gd name="T20" fmla="*/ 2 w 277"/>
                <a:gd name="T21" fmla="*/ 71 h 397"/>
                <a:gd name="T22" fmla="*/ 4 w 277"/>
                <a:gd name="T23" fmla="*/ 62 h 397"/>
                <a:gd name="T24" fmla="*/ 8 w 277"/>
                <a:gd name="T25" fmla="*/ 51 h 397"/>
                <a:gd name="T26" fmla="*/ 11 w 277"/>
                <a:gd name="T27" fmla="*/ 37 h 397"/>
                <a:gd name="T28" fmla="*/ 15 w 277"/>
                <a:gd name="T29" fmla="*/ 24 h 397"/>
                <a:gd name="T30" fmla="*/ 19 w 277"/>
                <a:gd name="T31" fmla="*/ 13 h 397"/>
                <a:gd name="T32" fmla="*/ 21 w 277"/>
                <a:gd name="T33" fmla="*/ 4 h 397"/>
                <a:gd name="T34" fmla="*/ 22 w 277"/>
                <a:gd name="T35" fmla="*/ 1 h 397"/>
                <a:gd name="T36" fmla="*/ 21 w 277"/>
                <a:gd name="T37" fmla="*/ 0 h 3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77"/>
                <a:gd name="T58" fmla="*/ 0 h 397"/>
                <a:gd name="T59" fmla="*/ 277 w 277"/>
                <a:gd name="T60" fmla="*/ 397 h 39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77" h="397">
                  <a:moveTo>
                    <a:pt x="266" y="0"/>
                  </a:moveTo>
                  <a:lnTo>
                    <a:pt x="255" y="16"/>
                  </a:lnTo>
                  <a:lnTo>
                    <a:pt x="225" y="61"/>
                  </a:lnTo>
                  <a:lnTo>
                    <a:pt x="182" y="121"/>
                  </a:lnTo>
                  <a:lnTo>
                    <a:pt x="134" y="193"/>
                  </a:lnTo>
                  <a:lnTo>
                    <a:pt x="85" y="264"/>
                  </a:lnTo>
                  <a:lnTo>
                    <a:pt x="43" y="327"/>
                  </a:lnTo>
                  <a:lnTo>
                    <a:pt x="10" y="372"/>
                  </a:lnTo>
                  <a:lnTo>
                    <a:pt x="0" y="389"/>
                  </a:lnTo>
                  <a:lnTo>
                    <a:pt x="7" y="397"/>
                  </a:lnTo>
                  <a:lnTo>
                    <a:pt x="21" y="379"/>
                  </a:lnTo>
                  <a:lnTo>
                    <a:pt x="53" y="334"/>
                  </a:lnTo>
                  <a:lnTo>
                    <a:pt x="96" y="271"/>
                  </a:lnTo>
                  <a:lnTo>
                    <a:pt x="144" y="200"/>
                  </a:lnTo>
                  <a:lnTo>
                    <a:pt x="193" y="128"/>
                  </a:lnTo>
                  <a:lnTo>
                    <a:pt x="236" y="68"/>
                  </a:lnTo>
                  <a:lnTo>
                    <a:pt x="266" y="23"/>
                  </a:lnTo>
                  <a:lnTo>
                    <a:pt x="277" y="7"/>
                  </a:lnTo>
                  <a:lnTo>
                    <a:pt x="266" y="0"/>
                  </a:lnTo>
                  <a:close/>
                </a:path>
              </a:pathLst>
            </a:custGeom>
            <a:solidFill>
              <a:srgbClr val="000000"/>
            </a:solidFill>
            <a:ln w="9525">
              <a:noFill/>
              <a:round/>
              <a:headEnd/>
              <a:tailEnd/>
            </a:ln>
          </p:spPr>
          <p:txBody>
            <a:bodyPr/>
            <a:lstStyle/>
            <a:p>
              <a:endParaRPr lang="en-US"/>
            </a:p>
          </p:txBody>
        </p:sp>
        <p:sp>
          <p:nvSpPr>
            <p:cNvPr id="1123" name="Freeform 83"/>
            <p:cNvSpPr>
              <a:spLocks/>
            </p:cNvSpPr>
            <p:nvPr/>
          </p:nvSpPr>
          <p:spPr bwMode="auto">
            <a:xfrm>
              <a:off x="4708" y="1992"/>
              <a:ext cx="170" cy="285"/>
            </a:xfrm>
            <a:custGeom>
              <a:avLst/>
              <a:gdLst>
                <a:gd name="T0" fmla="*/ 0 w 282"/>
                <a:gd name="T1" fmla="*/ 74 h 399"/>
                <a:gd name="T2" fmla="*/ 22 w 282"/>
                <a:gd name="T3" fmla="*/ 0 h 399"/>
                <a:gd name="T4" fmla="*/ 0 w 282"/>
                <a:gd name="T5" fmla="*/ 74 h 399"/>
                <a:gd name="T6" fmla="*/ 0 60000 65536"/>
                <a:gd name="T7" fmla="*/ 0 60000 65536"/>
                <a:gd name="T8" fmla="*/ 0 60000 65536"/>
                <a:gd name="T9" fmla="*/ 0 w 282"/>
                <a:gd name="T10" fmla="*/ 0 h 399"/>
                <a:gd name="T11" fmla="*/ 282 w 282"/>
                <a:gd name="T12" fmla="*/ 399 h 399"/>
              </a:gdLst>
              <a:ahLst/>
              <a:cxnLst>
                <a:cxn ang="T6">
                  <a:pos x="T0" y="T1"/>
                </a:cxn>
                <a:cxn ang="T7">
                  <a:pos x="T2" y="T3"/>
                </a:cxn>
                <a:cxn ang="T8">
                  <a:pos x="T4" y="T5"/>
                </a:cxn>
              </a:cxnLst>
              <a:rect l="T9" t="T10" r="T11" b="T12"/>
              <a:pathLst>
                <a:path w="282" h="399">
                  <a:moveTo>
                    <a:pt x="0" y="399"/>
                  </a:moveTo>
                  <a:lnTo>
                    <a:pt x="282" y="0"/>
                  </a:lnTo>
                  <a:lnTo>
                    <a:pt x="0" y="399"/>
                  </a:lnTo>
                  <a:close/>
                </a:path>
              </a:pathLst>
            </a:custGeom>
            <a:solidFill>
              <a:srgbClr val="FFEDB2"/>
            </a:solidFill>
            <a:ln w="9525">
              <a:noFill/>
              <a:round/>
              <a:headEnd/>
              <a:tailEnd/>
            </a:ln>
          </p:spPr>
          <p:txBody>
            <a:bodyPr/>
            <a:lstStyle/>
            <a:p>
              <a:endParaRPr lang="en-US"/>
            </a:p>
          </p:txBody>
        </p:sp>
        <p:sp>
          <p:nvSpPr>
            <p:cNvPr id="1124" name="Freeform 84"/>
            <p:cNvSpPr>
              <a:spLocks/>
            </p:cNvSpPr>
            <p:nvPr/>
          </p:nvSpPr>
          <p:spPr bwMode="auto">
            <a:xfrm>
              <a:off x="4704" y="1990"/>
              <a:ext cx="177" cy="289"/>
            </a:xfrm>
            <a:custGeom>
              <a:avLst/>
              <a:gdLst>
                <a:gd name="T0" fmla="*/ 23 w 293"/>
                <a:gd name="T1" fmla="*/ 1 h 405"/>
                <a:gd name="T2" fmla="*/ 22 w 293"/>
                <a:gd name="T3" fmla="*/ 0 h 405"/>
                <a:gd name="T4" fmla="*/ 0 w 293"/>
                <a:gd name="T5" fmla="*/ 73 h 405"/>
                <a:gd name="T6" fmla="*/ 1 w 293"/>
                <a:gd name="T7" fmla="*/ 75 h 405"/>
                <a:gd name="T8" fmla="*/ 24 w 293"/>
                <a:gd name="T9" fmla="*/ 1 h 405"/>
                <a:gd name="T10" fmla="*/ 23 w 293"/>
                <a:gd name="T11" fmla="*/ 1 h 405"/>
                <a:gd name="T12" fmla="*/ 0 60000 65536"/>
                <a:gd name="T13" fmla="*/ 0 60000 65536"/>
                <a:gd name="T14" fmla="*/ 0 60000 65536"/>
                <a:gd name="T15" fmla="*/ 0 60000 65536"/>
                <a:gd name="T16" fmla="*/ 0 60000 65536"/>
                <a:gd name="T17" fmla="*/ 0 60000 65536"/>
                <a:gd name="T18" fmla="*/ 0 w 293"/>
                <a:gd name="T19" fmla="*/ 0 h 405"/>
                <a:gd name="T20" fmla="*/ 293 w 293"/>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293" h="405">
                  <a:moveTo>
                    <a:pt x="288" y="3"/>
                  </a:moveTo>
                  <a:lnTo>
                    <a:pt x="283" y="0"/>
                  </a:lnTo>
                  <a:lnTo>
                    <a:pt x="0" y="398"/>
                  </a:lnTo>
                  <a:lnTo>
                    <a:pt x="11" y="405"/>
                  </a:lnTo>
                  <a:lnTo>
                    <a:pt x="293" y="7"/>
                  </a:lnTo>
                  <a:lnTo>
                    <a:pt x="288" y="3"/>
                  </a:lnTo>
                  <a:close/>
                </a:path>
              </a:pathLst>
            </a:custGeom>
            <a:solidFill>
              <a:srgbClr val="000000"/>
            </a:solidFill>
            <a:ln w="9525">
              <a:noFill/>
              <a:round/>
              <a:headEnd/>
              <a:tailEnd/>
            </a:ln>
          </p:spPr>
          <p:txBody>
            <a:bodyPr/>
            <a:lstStyle/>
            <a:p>
              <a:endParaRPr lang="en-US"/>
            </a:p>
          </p:txBody>
        </p:sp>
        <p:sp>
          <p:nvSpPr>
            <p:cNvPr id="1125" name="Freeform 85"/>
            <p:cNvSpPr>
              <a:spLocks/>
            </p:cNvSpPr>
            <p:nvPr/>
          </p:nvSpPr>
          <p:spPr bwMode="auto">
            <a:xfrm>
              <a:off x="4735" y="2021"/>
              <a:ext cx="176" cy="268"/>
            </a:xfrm>
            <a:custGeom>
              <a:avLst/>
              <a:gdLst>
                <a:gd name="T0" fmla="*/ 0 w 291"/>
                <a:gd name="T1" fmla="*/ 71 h 374"/>
                <a:gd name="T2" fmla="*/ 24 w 291"/>
                <a:gd name="T3" fmla="*/ 0 h 374"/>
                <a:gd name="T4" fmla="*/ 0 w 291"/>
                <a:gd name="T5" fmla="*/ 71 h 374"/>
                <a:gd name="T6" fmla="*/ 0 60000 65536"/>
                <a:gd name="T7" fmla="*/ 0 60000 65536"/>
                <a:gd name="T8" fmla="*/ 0 60000 65536"/>
                <a:gd name="T9" fmla="*/ 0 w 291"/>
                <a:gd name="T10" fmla="*/ 0 h 374"/>
                <a:gd name="T11" fmla="*/ 291 w 291"/>
                <a:gd name="T12" fmla="*/ 374 h 374"/>
              </a:gdLst>
              <a:ahLst/>
              <a:cxnLst>
                <a:cxn ang="T6">
                  <a:pos x="T0" y="T1"/>
                </a:cxn>
                <a:cxn ang="T7">
                  <a:pos x="T2" y="T3"/>
                </a:cxn>
                <a:cxn ang="T8">
                  <a:pos x="T4" y="T5"/>
                </a:cxn>
              </a:cxnLst>
              <a:rect l="T9" t="T10" r="T11" b="T12"/>
              <a:pathLst>
                <a:path w="291" h="374">
                  <a:moveTo>
                    <a:pt x="0" y="374"/>
                  </a:moveTo>
                  <a:lnTo>
                    <a:pt x="291" y="0"/>
                  </a:lnTo>
                  <a:lnTo>
                    <a:pt x="0" y="374"/>
                  </a:lnTo>
                  <a:close/>
                </a:path>
              </a:pathLst>
            </a:custGeom>
            <a:solidFill>
              <a:srgbClr val="FFEDB2"/>
            </a:solidFill>
            <a:ln w="9525">
              <a:noFill/>
              <a:round/>
              <a:headEnd/>
              <a:tailEnd/>
            </a:ln>
          </p:spPr>
          <p:txBody>
            <a:bodyPr/>
            <a:lstStyle/>
            <a:p>
              <a:endParaRPr lang="en-US"/>
            </a:p>
          </p:txBody>
        </p:sp>
        <p:sp>
          <p:nvSpPr>
            <p:cNvPr id="1126" name="Freeform 86"/>
            <p:cNvSpPr>
              <a:spLocks/>
            </p:cNvSpPr>
            <p:nvPr/>
          </p:nvSpPr>
          <p:spPr bwMode="auto">
            <a:xfrm>
              <a:off x="5107" y="2359"/>
              <a:ext cx="57" cy="58"/>
            </a:xfrm>
            <a:custGeom>
              <a:avLst/>
              <a:gdLst>
                <a:gd name="T0" fmla="*/ 7 w 95"/>
                <a:gd name="T1" fmla="*/ 11 h 82"/>
                <a:gd name="T2" fmla="*/ 7 w 95"/>
                <a:gd name="T3" fmla="*/ 11 h 82"/>
                <a:gd name="T4" fmla="*/ 5 w 95"/>
                <a:gd name="T5" fmla="*/ 13 h 82"/>
                <a:gd name="T6" fmla="*/ 3 w 95"/>
                <a:gd name="T7" fmla="*/ 13 h 82"/>
                <a:gd name="T8" fmla="*/ 2 w 95"/>
                <a:gd name="T9" fmla="*/ 11 h 82"/>
                <a:gd name="T10" fmla="*/ 2 w 95"/>
                <a:gd name="T11" fmla="*/ 10 h 82"/>
                <a:gd name="T12" fmla="*/ 2 w 95"/>
                <a:gd name="T13" fmla="*/ 8 h 82"/>
                <a:gd name="T14" fmla="*/ 1 w 95"/>
                <a:gd name="T15" fmla="*/ 6 h 82"/>
                <a:gd name="T16" fmla="*/ 1 w 95"/>
                <a:gd name="T17" fmla="*/ 3 h 82"/>
                <a:gd name="T18" fmla="*/ 1 w 95"/>
                <a:gd name="T19" fmla="*/ 0 h 82"/>
                <a:gd name="T20" fmla="*/ 0 w 95"/>
                <a:gd name="T21" fmla="*/ 1 h 82"/>
                <a:gd name="T22" fmla="*/ 1 w 95"/>
                <a:gd name="T23" fmla="*/ 3 h 82"/>
                <a:gd name="T24" fmla="*/ 1 w 95"/>
                <a:gd name="T25" fmla="*/ 6 h 82"/>
                <a:gd name="T26" fmla="*/ 1 w 95"/>
                <a:gd name="T27" fmla="*/ 8 h 82"/>
                <a:gd name="T28" fmla="*/ 1 w 95"/>
                <a:gd name="T29" fmla="*/ 11 h 82"/>
                <a:gd name="T30" fmla="*/ 2 w 95"/>
                <a:gd name="T31" fmla="*/ 13 h 82"/>
                <a:gd name="T32" fmla="*/ 3 w 95"/>
                <a:gd name="T33" fmla="*/ 14 h 82"/>
                <a:gd name="T34" fmla="*/ 5 w 95"/>
                <a:gd name="T35" fmla="*/ 15 h 82"/>
                <a:gd name="T36" fmla="*/ 7 w 95"/>
                <a:gd name="T37" fmla="*/ 13 h 82"/>
                <a:gd name="T38" fmla="*/ 7 w 95"/>
                <a:gd name="T39" fmla="*/ 13 h 82"/>
                <a:gd name="T40" fmla="*/ 7 w 95"/>
                <a:gd name="T41" fmla="*/ 11 h 8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5"/>
                <a:gd name="T64" fmla="*/ 0 h 82"/>
                <a:gd name="T65" fmla="*/ 95 w 95"/>
                <a:gd name="T66" fmla="*/ 82 h 8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5" h="82">
                  <a:moveTo>
                    <a:pt x="95" y="66"/>
                  </a:moveTo>
                  <a:lnTo>
                    <a:pt x="95" y="66"/>
                  </a:lnTo>
                  <a:lnTo>
                    <a:pt x="63" y="72"/>
                  </a:lnTo>
                  <a:lnTo>
                    <a:pt x="41" y="70"/>
                  </a:lnTo>
                  <a:lnTo>
                    <a:pt x="32" y="64"/>
                  </a:lnTo>
                  <a:lnTo>
                    <a:pt x="25" y="57"/>
                  </a:lnTo>
                  <a:lnTo>
                    <a:pt x="21" y="47"/>
                  </a:lnTo>
                  <a:lnTo>
                    <a:pt x="18" y="30"/>
                  </a:lnTo>
                  <a:lnTo>
                    <a:pt x="16" y="16"/>
                  </a:lnTo>
                  <a:lnTo>
                    <a:pt x="11" y="0"/>
                  </a:lnTo>
                  <a:lnTo>
                    <a:pt x="0" y="4"/>
                  </a:lnTo>
                  <a:lnTo>
                    <a:pt x="5" y="16"/>
                  </a:lnTo>
                  <a:lnTo>
                    <a:pt x="7" y="30"/>
                  </a:lnTo>
                  <a:lnTo>
                    <a:pt x="11" y="47"/>
                  </a:lnTo>
                  <a:lnTo>
                    <a:pt x="14" y="61"/>
                  </a:lnTo>
                  <a:lnTo>
                    <a:pt x="25" y="75"/>
                  </a:lnTo>
                  <a:lnTo>
                    <a:pt x="41" y="81"/>
                  </a:lnTo>
                  <a:lnTo>
                    <a:pt x="63" y="82"/>
                  </a:lnTo>
                  <a:lnTo>
                    <a:pt x="95" y="77"/>
                  </a:lnTo>
                  <a:lnTo>
                    <a:pt x="95" y="66"/>
                  </a:lnTo>
                  <a:close/>
                </a:path>
              </a:pathLst>
            </a:custGeom>
            <a:solidFill>
              <a:srgbClr val="000000"/>
            </a:solidFill>
            <a:ln w="9525">
              <a:noFill/>
              <a:round/>
              <a:headEnd/>
              <a:tailEnd/>
            </a:ln>
          </p:spPr>
          <p:txBody>
            <a:bodyPr/>
            <a:lstStyle/>
            <a:p>
              <a:endParaRPr lang="en-US"/>
            </a:p>
          </p:txBody>
        </p:sp>
        <p:sp>
          <p:nvSpPr>
            <p:cNvPr id="1127" name="Freeform 87"/>
            <p:cNvSpPr>
              <a:spLocks/>
            </p:cNvSpPr>
            <p:nvPr/>
          </p:nvSpPr>
          <p:spPr bwMode="auto">
            <a:xfrm>
              <a:off x="5164" y="2320"/>
              <a:ext cx="42" cy="94"/>
            </a:xfrm>
            <a:custGeom>
              <a:avLst/>
              <a:gdLst>
                <a:gd name="T0" fmla="*/ 3 w 69"/>
                <a:gd name="T1" fmla="*/ 0 h 131"/>
                <a:gd name="T2" fmla="*/ 2 w 69"/>
                <a:gd name="T3" fmla="*/ 1 h 131"/>
                <a:gd name="T4" fmla="*/ 3 w 69"/>
                <a:gd name="T5" fmla="*/ 4 h 131"/>
                <a:gd name="T6" fmla="*/ 4 w 69"/>
                <a:gd name="T7" fmla="*/ 8 h 131"/>
                <a:gd name="T8" fmla="*/ 4 w 69"/>
                <a:gd name="T9" fmla="*/ 12 h 131"/>
                <a:gd name="T10" fmla="*/ 4 w 69"/>
                <a:gd name="T11" fmla="*/ 14 h 131"/>
                <a:gd name="T12" fmla="*/ 4 w 69"/>
                <a:gd name="T13" fmla="*/ 17 h 131"/>
                <a:gd name="T14" fmla="*/ 4 w 69"/>
                <a:gd name="T15" fmla="*/ 19 h 131"/>
                <a:gd name="T16" fmla="*/ 2 w 69"/>
                <a:gd name="T17" fmla="*/ 21 h 131"/>
                <a:gd name="T18" fmla="*/ 0 w 69"/>
                <a:gd name="T19" fmla="*/ 23 h 131"/>
                <a:gd name="T20" fmla="*/ 0 w 69"/>
                <a:gd name="T21" fmla="*/ 24 h 131"/>
                <a:gd name="T22" fmla="*/ 2 w 69"/>
                <a:gd name="T23" fmla="*/ 23 h 131"/>
                <a:gd name="T24" fmla="*/ 4 w 69"/>
                <a:gd name="T25" fmla="*/ 21 h 131"/>
                <a:gd name="T26" fmla="*/ 5 w 69"/>
                <a:gd name="T27" fmla="*/ 17 h 131"/>
                <a:gd name="T28" fmla="*/ 6 w 69"/>
                <a:gd name="T29" fmla="*/ 14 h 131"/>
                <a:gd name="T30" fmla="*/ 5 w 69"/>
                <a:gd name="T31" fmla="*/ 11 h 131"/>
                <a:gd name="T32" fmla="*/ 5 w 69"/>
                <a:gd name="T33" fmla="*/ 8 h 131"/>
                <a:gd name="T34" fmla="*/ 4 w 69"/>
                <a:gd name="T35" fmla="*/ 4 h 131"/>
                <a:gd name="T36" fmla="*/ 4 w 69"/>
                <a:gd name="T37" fmla="*/ 1 h 131"/>
                <a:gd name="T38" fmla="*/ 3 w 69"/>
                <a:gd name="T39" fmla="*/ 2 h 131"/>
                <a:gd name="T40" fmla="*/ 3 w 69"/>
                <a:gd name="T41" fmla="*/ 0 h 131"/>
                <a:gd name="T42" fmla="*/ 2 w 69"/>
                <a:gd name="T43" fmla="*/ 1 h 131"/>
                <a:gd name="T44" fmla="*/ 2 w 69"/>
                <a:gd name="T45" fmla="*/ 1 h 131"/>
                <a:gd name="T46" fmla="*/ 3 w 69"/>
                <a:gd name="T47" fmla="*/ 0 h 13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69"/>
                <a:gd name="T73" fmla="*/ 0 h 131"/>
                <a:gd name="T74" fmla="*/ 69 w 69"/>
                <a:gd name="T75" fmla="*/ 131 h 13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69" h="131">
                  <a:moveTo>
                    <a:pt x="34" y="0"/>
                  </a:moveTo>
                  <a:lnTo>
                    <a:pt x="32" y="8"/>
                  </a:lnTo>
                  <a:lnTo>
                    <a:pt x="41" y="25"/>
                  </a:lnTo>
                  <a:lnTo>
                    <a:pt x="48" y="43"/>
                  </a:lnTo>
                  <a:lnTo>
                    <a:pt x="55" y="61"/>
                  </a:lnTo>
                  <a:lnTo>
                    <a:pt x="55" y="76"/>
                  </a:lnTo>
                  <a:lnTo>
                    <a:pt x="55" y="88"/>
                  </a:lnTo>
                  <a:lnTo>
                    <a:pt x="46" y="99"/>
                  </a:lnTo>
                  <a:lnTo>
                    <a:pt x="28" y="109"/>
                  </a:lnTo>
                  <a:lnTo>
                    <a:pt x="0" y="120"/>
                  </a:lnTo>
                  <a:lnTo>
                    <a:pt x="0" y="131"/>
                  </a:lnTo>
                  <a:lnTo>
                    <a:pt x="32" y="120"/>
                  </a:lnTo>
                  <a:lnTo>
                    <a:pt x="53" y="109"/>
                  </a:lnTo>
                  <a:lnTo>
                    <a:pt x="66" y="92"/>
                  </a:lnTo>
                  <a:lnTo>
                    <a:pt x="69" y="76"/>
                  </a:lnTo>
                  <a:lnTo>
                    <a:pt x="66" y="58"/>
                  </a:lnTo>
                  <a:lnTo>
                    <a:pt x="59" y="40"/>
                  </a:lnTo>
                  <a:lnTo>
                    <a:pt x="52" y="22"/>
                  </a:lnTo>
                  <a:lnTo>
                    <a:pt x="43" y="4"/>
                  </a:lnTo>
                  <a:lnTo>
                    <a:pt x="41" y="11"/>
                  </a:lnTo>
                  <a:lnTo>
                    <a:pt x="34" y="0"/>
                  </a:lnTo>
                  <a:lnTo>
                    <a:pt x="30" y="4"/>
                  </a:lnTo>
                  <a:lnTo>
                    <a:pt x="32" y="8"/>
                  </a:lnTo>
                  <a:lnTo>
                    <a:pt x="34" y="0"/>
                  </a:lnTo>
                  <a:close/>
                </a:path>
              </a:pathLst>
            </a:custGeom>
            <a:solidFill>
              <a:srgbClr val="000000"/>
            </a:solidFill>
            <a:ln w="9525">
              <a:noFill/>
              <a:round/>
              <a:headEnd/>
              <a:tailEnd/>
            </a:ln>
          </p:spPr>
          <p:txBody>
            <a:bodyPr/>
            <a:lstStyle/>
            <a:p>
              <a:endParaRPr lang="en-US"/>
            </a:p>
          </p:txBody>
        </p:sp>
      </p:grpSp>
      <p:grpSp>
        <p:nvGrpSpPr>
          <p:cNvPr id="1032" name="Group 88"/>
          <p:cNvGrpSpPr>
            <a:grpSpLocks/>
          </p:cNvGrpSpPr>
          <p:nvPr/>
        </p:nvGrpSpPr>
        <p:grpSpPr bwMode="auto">
          <a:xfrm>
            <a:off x="385763" y="4010025"/>
            <a:ext cx="1968500" cy="960438"/>
            <a:chOff x="243" y="2526"/>
            <a:chExt cx="1240" cy="605"/>
          </a:xfrm>
        </p:grpSpPr>
        <p:grpSp>
          <p:nvGrpSpPr>
            <p:cNvPr id="1038" name="Group 89"/>
            <p:cNvGrpSpPr>
              <a:grpSpLocks/>
            </p:cNvGrpSpPr>
            <p:nvPr/>
          </p:nvGrpSpPr>
          <p:grpSpPr bwMode="auto">
            <a:xfrm>
              <a:off x="243" y="2526"/>
              <a:ext cx="1240" cy="605"/>
              <a:chOff x="243" y="2526"/>
              <a:chExt cx="1240" cy="605"/>
            </a:xfrm>
          </p:grpSpPr>
          <p:sp>
            <p:nvSpPr>
              <p:cNvPr id="1042" name="Freeform 90"/>
              <p:cNvSpPr>
                <a:spLocks/>
              </p:cNvSpPr>
              <p:nvPr/>
            </p:nvSpPr>
            <p:spPr bwMode="auto">
              <a:xfrm>
                <a:off x="262" y="2712"/>
                <a:ext cx="1212" cy="419"/>
              </a:xfrm>
              <a:custGeom>
                <a:avLst/>
                <a:gdLst>
                  <a:gd name="T0" fmla="*/ 1 w 3638"/>
                  <a:gd name="T1" fmla="*/ 2 h 1257"/>
                  <a:gd name="T2" fmla="*/ 0 w 3638"/>
                  <a:gd name="T3" fmla="*/ 3 h 1257"/>
                  <a:gd name="T4" fmla="*/ 1 w 3638"/>
                  <a:gd name="T5" fmla="*/ 3 h 1257"/>
                  <a:gd name="T6" fmla="*/ 2 w 3638"/>
                  <a:gd name="T7" fmla="*/ 3 h 1257"/>
                  <a:gd name="T8" fmla="*/ 3 w 3638"/>
                  <a:gd name="T9" fmla="*/ 3 h 1257"/>
                  <a:gd name="T10" fmla="*/ 3 w 3638"/>
                  <a:gd name="T11" fmla="*/ 4 h 1257"/>
                  <a:gd name="T12" fmla="*/ 4 w 3638"/>
                  <a:gd name="T13" fmla="*/ 4 h 1257"/>
                  <a:gd name="T14" fmla="*/ 4 w 3638"/>
                  <a:gd name="T15" fmla="*/ 5 h 1257"/>
                  <a:gd name="T16" fmla="*/ 5 w 3638"/>
                  <a:gd name="T17" fmla="*/ 5 h 1257"/>
                  <a:gd name="T18" fmla="*/ 5 w 3638"/>
                  <a:gd name="T19" fmla="*/ 5 h 1257"/>
                  <a:gd name="T20" fmla="*/ 6 w 3638"/>
                  <a:gd name="T21" fmla="*/ 5 h 1257"/>
                  <a:gd name="T22" fmla="*/ 7 w 3638"/>
                  <a:gd name="T23" fmla="*/ 4 h 1257"/>
                  <a:gd name="T24" fmla="*/ 8 w 3638"/>
                  <a:gd name="T25" fmla="*/ 4 h 1257"/>
                  <a:gd name="T26" fmla="*/ 9 w 3638"/>
                  <a:gd name="T27" fmla="*/ 3 h 1257"/>
                  <a:gd name="T28" fmla="*/ 10 w 3638"/>
                  <a:gd name="T29" fmla="*/ 3 h 1257"/>
                  <a:gd name="T30" fmla="*/ 13 w 3638"/>
                  <a:gd name="T31" fmla="*/ 2 h 1257"/>
                  <a:gd name="T32" fmla="*/ 13 w 3638"/>
                  <a:gd name="T33" fmla="*/ 1 h 1257"/>
                  <a:gd name="T34" fmla="*/ 14 w 3638"/>
                  <a:gd name="T35" fmla="*/ 1 h 1257"/>
                  <a:gd name="T36" fmla="*/ 15 w 3638"/>
                  <a:gd name="T37" fmla="*/ 1 h 1257"/>
                  <a:gd name="T38" fmla="*/ 13 w 3638"/>
                  <a:gd name="T39" fmla="*/ 1 h 1257"/>
                  <a:gd name="T40" fmla="*/ 12 w 3638"/>
                  <a:gd name="T41" fmla="*/ 1 h 1257"/>
                  <a:gd name="T42" fmla="*/ 10 w 3638"/>
                  <a:gd name="T43" fmla="*/ 1 h 1257"/>
                  <a:gd name="T44" fmla="*/ 9 w 3638"/>
                  <a:gd name="T45" fmla="*/ 0 h 1257"/>
                  <a:gd name="T46" fmla="*/ 8 w 3638"/>
                  <a:gd name="T47" fmla="*/ 0 h 1257"/>
                  <a:gd name="T48" fmla="*/ 7 w 3638"/>
                  <a:gd name="T49" fmla="*/ 1 h 1257"/>
                  <a:gd name="T50" fmla="*/ 5 w 3638"/>
                  <a:gd name="T51" fmla="*/ 2 h 1257"/>
                  <a:gd name="T52" fmla="*/ 3 w 3638"/>
                  <a:gd name="T53" fmla="*/ 2 h 1257"/>
                  <a:gd name="T54" fmla="*/ 1 w 3638"/>
                  <a:gd name="T55" fmla="*/ 2 h 125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638"/>
                  <a:gd name="T85" fmla="*/ 0 h 1257"/>
                  <a:gd name="T86" fmla="*/ 3638 w 3638"/>
                  <a:gd name="T87" fmla="*/ 1257 h 125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638" h="1257">
                    <a:moveTo>
                      <a:pt x="241" y="570"/>
                    </a:moveTo>
                    <a:lnTo>
                      <a:pt x="0" y="623"/>
                    </a:lnTo>
                    <a:lnTo>
                      <a:pt x="213" y="713"/>
                    </a:lnTo>
                    <a:lnTo>
                      <a:pt x="427" y="776"/>
                    </a:lnTo>
                    <a:lnTo>
                      <a:pt x="614" y="817"/>
                    </a:lnTo>
                    <a:lnTo>
                      <a:pt x="734" y="883"/>
                    </a:lnTo>
                    <a:lnTo>
                      <a:pt x="903" y="999"/>
                    </a:lnTo>
                    <a:lnTo>
                      <a:pt x="1052" y="1153"/>
                    </a:lnTo>
                    <a:lnTo>
                      <a:pt x="1210" y="1233"/>
                    </a:lnTo>
                    <a:lnTo>
                      <a:pt x="1313" y="1257"/>
                    </a:lnTo>
                    <a:lnTo>
                      <a:pt x="1453" y="1141"/>
                    </a:lnTo>
                    <a:lnTo>
                      <a:pt x="1591" y="1025"/>
                    </a:lnTo>
                    <a:lnTo>
                      <a:pt x="1871" y="883"/>
                    </a:lnTo>
                    <a:lnTo>
                      <a:pt x="2103" y="790"/>
                    </a:lnTo>
                    <a:lnTo>
                      <a:pt x="2474" y="623"/>
                    </a:lnTo>
                    <a:lnTo>
                      <a:pt x="3053" y="415"/>
                    </a:lnTo>
                    <a:lnTo>
                      <a:pt x="3238" y="350"/>
                    </a:lnTo>
                    <a:lnTo>
                      <a:pt x="3424" y="324"/>
                    </a:lnTo>
                    <a:lnTo>
                      <a:pt x="3638" y="350"/>
                    </a:lnTo>
                    <a:lnTo>
                      <a:pt x="3220" y="246"/>
                    </a:lnTo>
                    <a:lnTo>
                      <a:pt x="2922" y="260"/>
                    </a:lnTo>
                    <a:lnTo>
                      <a:pt x="2502" y="182"/>
                    </a:lnTo>
                    <a:lnTo>
                      <a:pt x="2195" y="65"/>
                    </a:lnTo>
                    <a:lnTo>
                      <a:pt x="1963" y="0"/>
                    </a:lnTo>
                    <a:lnTo>
                      <a:pt x="1684" y="182"/>
                    </a:lnTo>
                    <a:lnTo>
                      <a:pt x="1173" y="389"/>
                    </a:lnTo>
                    <a:lnTo>
                      <a:pt x="698" y="518"/>
                    </a:lnTo>
                    <a:lnTo>
                      <a:pt x="241" y="570"/>
                    </a:lnTo>
                    <a:close/>
                  </a:path>
                </a:pathLst>
              </a:custGeom>
              <a:solidFill>
                <a:srgbClr val="000000"/>
              </a:solidFill>
              <a:ln w="4763">
                <a:solidFill>
                  <a:srgbClr val="000000"/>
                </a:solidFill>
                <a:round/>
                <a:headEnd/>
                <a:tailEnd/>
              </a:ln>
            </p:spPr>
            <p:txBody>
              <a:bodyPr/>
              <a:lstStyle/>
              <a:p>
                <a:endParaRPr lang="en-US"/>
              </a:p>
            </p:txBody>
          </p:sp>
          <p:sp>
            <p:nvSpPr>
              <p:cNvPr id="1043" name="Freeform 91"/>
              <p:cNvSpPr>
                <a:spLocks/>
              </p:cNvSpPr>
              <p:nvPr/>
            </p:nvSpPr>
            <p:spPr bwMode="auto">
              <a:xfrm>
                <a:off x="259" y="2677"/>
                <a:ext cx="1154" cy="407"/>
              </a:xfrm>
              <a:custGeom>
                <a:avLst/>
                <a:gdLst>
                  <a:gd name="T0" fmla="*/ 0 w 3461"/>
                  <a:gd name="T1" fmla="*/ 2 h 1219"/>
                  <a:gd name="T2" fmla="*/ 1 w 3461"/>
                  <a:gd name="T3" fmla="*/ 2 h 1219"/>
                  <a:gd name="T4" fmla="*/ 2 w 3461"/>
                  <a:gd name="T5" fmla="*/ 2 h 1219"/>
                  <a:gd name="T6" fmla="*/ 3 w 3461"/>
                  <a:gd name="T7" fmla="*/ 2 h 1219"/>
                  <a:gd name="T8" fmla="*/ 5 w 3461"/>
                  <a:gd name="T9" fmla="*/ 2 h 1219"/>
                  <a:gd name="T10" fmla="*/ 6 w 3461"/>
                  <a:gd name="T11" fmla="*/ 1 h 1219"/>
                  <a:gd name="T12" fmla="*/ 7 w 3461"/>
                  <a:gd name="T13" fmla="*/ 1 h 1219"/>
                  <a:gd name="T14" fmla="*/ 7 w 3461"/>
                  <a:gd name="T15" fmla="*/ 0 h 1219"/>
                  <a:gd name="T16" fmla="*/ 8 w 3461"/>
                  <a:gd name="T17" fmla="*/ 0 h 1219"/>
                  <a:gd name="T18" fmla="*/ 9 w 3461"/>
                  <a:gd name="T19" fmla="*/ 0 h 1219"/>
                  <a:gd name="T20" fmla="*/ 10 w 3461"/>
                  <a:gd name="T21" fmla="*/ 1 h 1219"/>
                  <a:gd name="T22" fmla="*/ 11 w 3461"/>
                  <a:gd name="T23" fmla="*/ 1 h 1219"/>
                  <a:gd name="T24" fmla="*/ 12 w 3461"/>
                  <a:gd name="T25" fmla="*/ 1 h 1219"/>
                  <a:gd name="T26" fmla="*/ 13 w 3461"/>
                  <a:gd name="T27" fmla="*/ 1 h 1219"/>
                  <a:gd name="T28" fmla="*/ 14 w 3461"/>
                  <a:gd name="T29" fmla="*/ 1 h 1219"/>
                  <a:gd name="T30" fmla="*/ 13 w 3461"/>
                  <a:gd name="T31" fmla="*/ 1 h 1219"/>
                  <a:gd name="T32" fmla="*/ 13 w 3461"/>
                  <a:gd name="T33" fmla="*/ 2 h 1219"/>
                  <a:gd name="T34" fmla="*/ 12 w 3461"/>
                  <a:gd name="T35" fmla="*/ 2 h 1219"/>
                  <a:gd name="T36" fmla="*/ 10 w 3461"/>
                  <a:gd name="T37" fmla="*/ 3 h 1219"/>
                  <a:gd name="T38" fmla="*/ 9 w 3461"/>
                  <a:gd name="T39" fmla="*/ 3 h 1219"/>
                  <a:gd name="T40" fmla="*/ 8 w 3461"/>
                  <a:gd name="T41" fmla="*/ 4 h 1219"/>
                  <a:gd name="T42" fmla="*/ 6 w 3461"/>
                  <a:gd name="T43" fmla="*/ 4 h 1219"/>
                  <a:gd name="T44" fmla="*/ 5 w 3461"/>
                  <a:gd name="T45" fmla="*/ 5 h 1219"/>
                  <a:gd name="T46" fmla="*/ 5 w 3461"/>
                  <a:gd name="T47" fmla="*/ 5 h 1219"/>
                  <a:gd name="T48" fmla="*/ 4 w 3461"/>
                  <a:gd name="T49" fmla="*/ 4 h 1219"/>
                  <a:gd name="T50" fmla="*/ 3 w 3461"/>
                  <a:gd name="T51" fmla="*/ 4 h 1219"/>
                  <a:gd name="T52" fmla="*/ 2 w 3461"/>
                  <a:gd name="T53" fmla="*/ 3 h 1219"/>
                  <a:gd name="T54" fmla="*/ 1 w 3461"/>
                  <a:gd name="T55" fmla="*/ 3 h 1219"/>
                  <a:gd name="T56" fmla="*/ 0 w 3461"/>
                  <a:gd name="T57" fmla="*/ 2 h 121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461"/>
                  <a:gd name="T88" fmla="*/ 0 h 1219"/>
                  <a:gd name="T89" fmla="*/ 3461 w 3461"/>
                  <a:gd name="T90" fmla="*/ 1219 h 121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461" h="1219">
                    <a:moveTo>
                      <a:pt x="0" y="570"/>
                    </a:moveTo>
                    <a:lnTo>
                      <a:pt x="326" y="570"/>
                    </a:lnTo>
                    <a:lnTo>
                      <a:pt x="596" y="545"/>
                    </a:lnTo>
                    <a:lnTo>
                      <a:pt x="809" y="506"/>
                    </a:lnTo>
                    <a:lnTo>
                      <a:pt x="1135" y="403"/>
                    </a:lnTo>
                    <a:lnTo>
                      <a:pt x="1442" y="272"/>
                    </a:lnTo>
                    <a:lnTo>
                      <a:pt x="1675" y="182"/>
                    </a:lnTo>
                    <a:lnTo>
                      <a:pt x="1814" y="104"/>
                    </a:lnTo>
                    <a:lnTo>
                      <a:pt x="1908" y="0"/>
                    </a:lnTo>
                    <a:lnTo>
                      <a:pt x="2103" y="90"/>
                    </a:lnTo>
                    <a:lnTo>
                      <a:pt x="2316" y="130"/>
                    </a:lnTo>
                    <a:lnTo>
                      <a:pt x="2642" y="232"/>
                    </a:lnTo>
                    <a:lnTo>
                      <a:pt x="2969" y="272"/>
                    </a:lnTo>
                    <a:lnTo>
                      <a:pt x="3248" y="232"/>
                    </a:lnTo>
                    <a:lnTo>
                      <a:pt x="3461" y="208"/>
                    </a:lnTo>
                    <a:lnTo>
                      <a:pt x="3238" y="350"/>
                    </a:lnTo>
                    <a:lnTo>
                      <a:pt x="3071" y="414"/>
                    </a:lnTo>
                    <a:lnTo>
                      <a:pt x="2875" y="519"/>
                    </a:lnTo>
                    <a:lnTo>
                      <a:pt x="2447" y="648"/>
                    </a:lnTo>
                    <a:lnTo>
                      <a:pt x="2112" y="752"/>
                    </a:lnTo>
                    <a:lnTo>
                      <a:pt x="1842" y="907"/>
                    </a:lnTo>
                    <a:lnTo>
                      <a:pt x="1562" y="1024"/>
                    </a:lnTo>
                    <a:lnTo>
                      <a:pt x="1266" y="1155"/>
                    </a:lnTo>
                    <a:lnTo>
                      <a:pt x="1182" y="1219"/>
                    </a:lnTo>
                    <a:lnTo>
                      <a:pt x="1005" y="1063"/>
                    </a:lnTo>
                    <a:lnTo>
                      <a:pt x="772" y="880"/>
                    </a:lnTo>
                    <a:lnTo>
                      <a:pt x="576" y="817"/>
                    </a:lnTo>
                    <a:lnTo>
                      <a:pt x="335" y="764"/>
                    </a:lnTo>
                    <a:lnTo>
                      <a:pt x="0" y="570"/>
                    </a:lnTo>
                    <a:close/>
                  </a:path>
                </a:pathLst>
              </a:custGeom>
              <a:solidFill>
                <a:srgbClr val="008000"/>
              </a:solidFill>
              <a:ln w="4763">
                <a:solidFill>
                  <a:srgbClr val="000000"/>
                </a:solidFill>
                <a:round/>
                <a:headEnd/>
                <a:tailEnd/>
              </a:ln>
            </p:spPr>
            <p:txBody>
              <a:bodyPr/>
              <a:lstStyle/>
              <a:p>
                <a:endParaRPr lang="en-US"/>
              </a:p>
            </p:txBody>
          </p:sp>
          <p:sp>
            <p:nvSpPr>
              <p:cNvPr id="1044" name="Freeform 92"/>
              <p:cNvSpPr>
                <a:spLocks/>
              </p:cNvSpPr>
              <p:nvPr/>
            </p:nvSpPr>
            <p:spPr bwMode="auto">
              <a:xfrm>
                <a:off x="265" y="2643"/>
                <a:ext cx="1154" cy="406"/>
              </a:xfrm>
              <a:custGeom>
                <a:avLst/>
                <a:gdLst>
                  <a:gd name="T0" fmla="*/ 0 w 3461"/>
                  <a:gd name="T1" fmla="*/ 2 h 1219"/>
                  <a:gd name="T2" fmla="*/ 1 w 3461"/>
                  <a:gd name="T3" fmla="*/ 2 h 1219"/>
                  <a:gd name="T4" fmla="*/ 2 w 3461"/>
                  <a:gd name="T5" fmla="*/ 2 h 1219"/>
                  <a:gd name="T6" fmla="*/ 3 w 3461"/>
                  <a:gd name="T7" fmla="*/ 2 h 1219"/>
                  <a:gd name="T8" fmla="*/ 5 w 3461"/>
                  <a:gd name="T9" fmla="*/ 2 h 1219"/>
                  <a:gd name="T10" fmla="*/ 6 w 3461"/>
                  <a:gd name="T11" fmla="*/ 1 h 1219"/>
                  <a:gd name="T12" fmla="*/ 7 w 3461"/>
                  <a:gd name="T13" fmla="*/ 1 h 1219"/>
                  <a:gd name="T14" fmla="*/ 7 w 3461"/>
                  <a:gd name="T15" fmla="*/ 0 h 1219"/>
                  <a:gd name="T16" fmla="*/ 8 w 3461"/>
                  <a:gd name="T17" fmla="*/ 0 h 1219"/>
                  <a:gd name="T18" fmla="*/ 9 w 3461"/>
                  <a:gd name="T19" fmla="*/ 0 h 1219"/>
                  <a:gd name="T20" fmla="*/ 10 w 3461"/>
                  <a:gd name="T21" fmla="*/ 1 h 1219"/>
                  <a:gd name="T22" fmla="*/ 11 w 3461"/>
                  <a:gd name="T23" fmla="*/ 1 h 1219"/>
                  <a:gd name="T24" fmla="*/ 12 w 3461"/>
                  <a:gd name="T25" fmla="*/ 1 h 1219"/>
                  <a:gd name="T26" fmla="*/ 13 w 3461"/>
                  <a:gd name="T27" fmla="*/ 1 h 1219"/>
                  <a:gd name="T28" fmla="*/ 14 w 3461"/>
                  <a:gd name="T29" fmla="*/ 1 h 1219"/>
                  <a:gd name="T30" fmla="*/ 13 w 3461"/>
                  <a:gd name="T31" fmla="*/ 1 h 1219"/>
                  <a:gd name="T32" fmla="*/ 13 w 3461"/>
                  <a:gd name="T33" fmla="*/ 2 h 1219"/>
                  <a:gd name="T34" fmla="*/ 12 w 3461"/>
                  <a:gd name="T35" fmla="*/ 2 h 1219"/>
                  <a:gd name="T36" fmla="*/ 10 w 3461"/>
                  <a:gd name="T37" fmla="*/ 3 h 1219"/>
                  <a:gd name="T38" fmla="*/ 9 w 3461"/>
                  <a:gd name="T39" fmla="*/ 3 h 1219"/>
                  <a:gd name="T40" fmla="*/ 8 w 3461"/>
                  <a:gd name="T41" fmla="*/ 4 h 1219"/>
                  <a:gd name="T42" fmla="*/ 6 w 3461"/>
                  <a:gd name="T43" fmla="*/ 4 h 1219"/>
                  <a:gd name="T44" fmla="*/ 5 w 3461"/>
                  <a:gd name="T45" fmla="*/ 5 h 1219"/>
                  <a:gd name="T46" fmla="*/ 5 w 3461"/>
                  <a:gd name="T47" fmla="*/ 5 h 1219"/>
                  <a:gd name="T48" fmla="*/ 4 w 3461"/>
                  <a:gd name="T49" fmla="*/ 4 h 1219"/>
                  <a:gd name="T50" fmla="*/ 3 w 3461"/>
                  <a:gd name="T51" fmla="*/ 4 h 1219"/>
                  <a:gd name="T52" fmla="*/ 2 w 3461"/>
                  <a:gd name="T53" fmla="*/ 3 h 1219"/>
                  <a:gd name="T54" fmla="*/ 1 w 3461"/>
                  <a:gd name="T55" fmla="*/ 3 h 1219"/>
                  <a:gd name="T56" fmla="*/ 0 w 3461"/>
                  <a:gd name="T57" fmla="*/ 2 h 121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461"/>
                  <a:gd name="T88" fmla="*/ 0 h 1219"/>
                  <a:gd name="T89" fmla="*/ 3461 w 3461"/>
                  <a:gd name="T90" fmla="*/ 1219 h 121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461" h="1219">
                    <a:moveTo>
                      <a:pt x="0" y="570"/>
                    </a:moveTo>
                    <a:lnTo>
                      <a:pt x="326" y="570"/>
                    </a:lnTo>
                    <a:lnTo>
                      <a:pt x="594" y="544"/>
                    </a:lnTo>
                    <a:lnTo>
                      <a:pt x="808" y="507"/>
                    </a:lnTo>
                    <a:lnTo>
                      <a:pt x="1136" y="402"/>
                    </a:lnTo>
                    <a:lnTo>
                      <a:pt x="1443" y="273"/>
                    </a:lnTo>
                    <a:lnTo>
                      <a:pt x="1675" y="183"/>
                    </a:lnTo>
                    <a:lnTo>
                      <a:pt x="1814" y="104"/>
                    </a:lnTo>
                    <a:lnTo>
                      <a:pt x="1907" y="0"/>
                    </a:lnTo>
                    <a:lnTo>
                      <a:pt x="2102" y="92"/>
                    </a:lnTo>
                    <a:lnTo>
                      <a:pt x="2317" y="130"/>
                    </a:lnTo>
                    <a:lnTo>
                      <a:pt x="2642" y="234"/>
                    </a:lnTo>
                    <a:lnTo>
                      <a:pt x="2968" y="273"/>
                    </a:lnTo>
                    <a:lnTo>
                      <a:pt x="3247" y="234"/>
                    </a:lnTo>
                    <a:lnTo>
                      <a:pt x="3461" y="208"/>
                    </a:lnTo>
                    <a:lnTo>
                      <a:pt x="3237" y="350"/>
                    </a:lnTo>
                    <a:lnTo>
                      <a:pt x="3070" y="416"/>
                    </a:lnTo>
                    <a:lnTo>
                      <a:pt x="2875" y="518"/>
                    </a:lnTo>
                    <a:lnTo>
                      <a:pt x="2447" y="649"/>
                    </a:lnTo>
                    <a:lnTo>
                      <a:pt x="2113" y="752"/>
                    </a:lnTo>
                    <a:lnTo>
                      <a:pt x="1842" y="908"/>
                    </a:lnTo>
                    <a:lnTo>
                      <a:pt x="1563" y="1025"/>
                    </a:lnTo>
                    <a:lnTo>
                      <a:pt x="1265" y="1156"/>
                    </a:lnTo>
                    <a:lnTo>
                      <a:pt x="1182" y="1219"/>
                    </a:lnTo>
                    <a:lnTo>
                      <a:pt x="1005" y="1065"/>
                    </a:lnTo>
                    <a:lnTo>
                      <a:pt x="772" y="882"/>
                    </a:lnTo>
                    <a:lnTo>
                      <a:pt x="577" y="816"/>
                    </a:lnTo>
                    <a:lnTo>
                      <a:pt x="334" y="765"/>
                    </a:lnTo>
                    <a:lnTo>
                      <a:pt x="0" y="570"/>
                    </a:lnTo>
                    <a:close/>
                  </a:path>
                </a:pathLst>
              </a:custGeom>
              <a:solidFill>
                <a:srgbClr val="00FF00"/>
              </a:solidFill>
              <a:ln w="4763">
                <a:solidFill>
                  <a:srgbClr val="000000"/>
                </a:solidFill>
                <a:round/>
                <a:headEnd/>
                <a:tailEnd/>
              </a:ln>
            </p:spPr>
            <p:txBody>
              <a:bodyPr/>
              <a:lstStyle/>
              <a:p>
                <a:endParaRPr lang="en-US"/>
              </a:p>
            </p:txBody>
          </p:sp>
          <p:sp>
            <p:nvSpPr>
              <p:cNvPr id="1045" name="Freeform 93"/>
              <p:cNvSpPr>
                <a:spLocks/>
              </p:cNvSpPr>
              <p:nvPr/>
            </p:nvSpPr>
            <p:spPr bwMode="auto">
              <a:xfrm>
                <a:off x="243" y="2608"/>
                <a:ext cx="1213" cy="420"/>
              </a:xfrm>
              <a:custGeom>
                <a:avLst/>
                <a:gdLst>
                  <a:gd name="T0" fmla="*/ 1 w 3637"/>
                  <a:gd name="T1" fmla="*/ 2 h 1261"/>
                  <a:gd name="T2" fmla="*/ 0 w 3637"/>
                  <a:gd name="T3" fmla="*/ 3 h 1261"/>
                  <a:gd name="T4" fmla="*/ 1 w 3637"/>
                  <a:gd name="T5" fmla="*/ 3 h 1261"/>
                  <a:gd name="T6" fmla="*/ 2 w 3637"/>
                  <a:gd name="T7" fmla="*/ 3 h 1261"/>
                  <a:gd name="T8" fmla="*/ 3 w 3637"/>
                  <a:gd name="T9" fmla="*/ 3 h 1261"/>
                  <a:gd name="T10" fmla="*/ 3 w 3637"/>
                  <a:gd name="T11" fmla="*/ 4 h 1261"/>
                  <a:gd name="T12" fmla="*/ 4 w 3637"/>
                  <a:gd name="T13" fmla="*/ 4 h 1261"/>
                  <a:gd name="T14" fmla="*/ 4 w 3637"/>
                  <a:gd name="T15" fmla="*/ 5 h 1261"/>
                  <a:gd name="T16" fmla="*/ 5 w 3637"/>
                  <a:gd name="T17" fmla="*/ 5 h 1261"/>
                  <a:gd name="T18" fmla="*/ 5 w 3637"/>
                  <a:gd name="T19" fmla="*/ 5 h 1261"/>
                  <a:gd name="T20" fmla="*/ 6 w 3637"/>
                  <a:gd name="T21" fmla="*/ 5 h 1261"/>
                  <a:gd name="T22" fmla="*/ 7 w 3637"/>
                  <a:gd name="T23" fmla="*/ 4 h 1261"/>
                  <a:gd name="T24" fmla="*/ 8 w 3637"/>
                  <a:gd name="T25" fmla="*/ 4 h 1261"/>
                  <a:gd name="T26" fmla="*/ 9 w 3637"/>
                  <a:gd name="T27" fmla="*/ 3 h 1261"/>
                  <a:gd name="T28" fmla="*/ 10 w 3637"/>
                  <a:gd name="T29" fmla="*/ 3 h 1261"/>
                  <a:gd name="T30" fmla="*/ 13 w 3637"/>
                  <a:gd name="T31" fmla="*/ 2 h 1261"/>
                  <a:gd name="T32" fmla="*/ 13 w 3637"/>
                  <a:gd name="T33" fmla="*/ 1 h 1261"/>
                  <a:gd name="T34" fmla="*/ 14 w 3637"/>
                  <a:gd name="T35" fmla="*/ 1 h 1261"/>
                  <a:gd name="T36" fmla="*/ 15 w 3637"/>
                  <a:gd name="T37" fmla="*/ 1 h 1261"/>
                  <a:gd name="T38" fmla="*/ 13 w 3637"/>
                  <a:gd name="T39" fmla="*/ 1 h 1261"/>
                  <a:gd name="T40" fmla="*/ 12 w 3637"/>
                  <a:gd name="T41" fmla="*/ 1 h 1261"/>
                  <a:gd name="T42" fmla="*/ 10 w 3637"/>
                  <a:gd name="T43" fmla="*/ 1 h 1261"/>
                  <a:gd name="T44" fmla="*/ 9 w 3637"/>
                  <a:gd name="T45" fmla="*/ 0 h 1261"/>
                  <a:gd name="T46" fmla="*/ 8 w 3637"/>
                  <a:gd name="T47" fmla="*/ 0 h 1261"/>
                  <a:gd name="T48" fmla="*/ 7 w 3637"/>
                  <a:gd name="T49" fmla="*/ 1 h 1261"/>
                  <a:gd name="T50" fmla="*/ 5 w 3637"/>
                  <a:gd name="T51" fmla="*/ 2 h 1261"/>
                  <a:gd name="T52" fmla="*/ 3 w 3637"/>
                  <a:gd name="T53" fmla="*/ 2 h 1261"/>
                  <a:gd name="T54" fmla="*/ 1 w 3637"/>
                  <a:gd name="T55" fmla="*/ 2 h 126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637"/>
                  <a:gd name="T85" fmla="*/ 0 h 1261"/>
                  <a:gd name="T86" fmla="*/ 3637 w 3637"/>
                  <a:gd name="T87" fmla="*/ 1261 h 126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637" h="1261">
                    <a:moveTo>
                      <a:pt x="241" y="573"/>
                    </a:moveTo>
                    <a:lnTo>
                      <a:pt x="0" y="623"/>
                    </a:lnTo>
                    <a:lnTo>
                      <a:pt x="212" y="715"/>
                    </a:lnTo>
                    <a:lnTo>
                      <a:pt x="428" y="779"/>
                    </a:lnTo>
                    <a:lnTo>
                      <a:pt x="613" y="819"/>
                    </a:lnTo>
                    <a:lnTo>
                      <a:pt x="733" y="883"/>
                    </a:lnTo>
                    <a:lnTo>
                      <a:pt x="902" y="999"/>
                    </a:lnTo>
                    <a:lnTo>
                      <a:pt x="1051" y="1156"/>
                    </a:lnTo>
                    <a:lnTo>
                      <a:pt x="1209" y="1233"/>
                    </a:lnTo>
                    <a:lnTo>
                      <a:pt x="1312" y="1261"/>
                    </a:lnTo>
                    <a:lnTo>
                      <a:pt x="1451" y="1144"/>
                    </a:lnTo>
                    <a:lnTo>
                      <a:pt x="1591" y="1026"/>
                    </a:lnTo>
                    <a:lnTo>
                      <a:pt x="1869" y="883"/>
                    </a:lnTo>
                    <a:lnTo>
                      <a:pt x="2102" y="791"/>
                    </a:lnTo>
                    <a:lnTo>
                      <a:pt x="2473" y="623"/>
                    </a:lnTo>
                    <a:lnTo>
                      <a:pt x="3051" y="417"/>
                    </a:lnTo>
                    <a:lnTo>
                      <a:pt x="3238" y="352"/>
                    </a:lnTo>
                    <a:lnTo>
                      <a:pt x="3422" y="325"/>
                    </a:lnTo>
                    <a:lnTo>
                      <a:pt x="3637" y="352"/>
                    </a:lnTo>
                    <a:lnTo>
                      <a:pt x="3219" y="249"/>
                    </a:lnTo>
                    <a:lnTo>
                      <a:pt x="2921" y="262"/>
                    </a:lnTo>
                    <a:lnTo>
                      <a:pt x="2502" y="183"/>
                    </a:lnTo>
                    <a:lnTo>
                      <a:pt x="2195" y="65"/>
                    </a:lnTo>
                    <a:lnTo>
                      <a:pt x="1962" y="0"/>
                    </a:lnTo>
                    <a:lnTo>
                      <a:pt x="1684" y="183"/>
                    </a:lnTo>
                    <a:lnTo>
                      <a:pt x="1172" y="391"/>
                    </a:lnTo>
                    <a:lnTo>
                      <a:pt x="697" y="521"/>
                    </a:lnTo>
                    <a:lnTo>
                      <a:pt x="241" y="573"/>
                    </a:lnTo>
                    <a:close/>
                  </a:path>
                </a:pathLst>
              </a:custGeom>
              <a:solidFill>
                <a:srgbClr val="008000"/>
              </a:solidFill>
              <a:ln w="4763">
                <a:solidFill>
                  <a:srgbClr val="000000"/>
                </a:solidFill>
                <a:round/>
                <a:headEnd/>
                <a:tailEnd/>
              </a:ln>
            </p:spPr>
            <p:txBody>
              <a:bodyPr/>
              <a:lstStyle/>
              <a:p>
                <a:endParaRPr lang="en-US"/>
              </a:p>
            </p:txBody>
          </p:sp>
          <p:sp>
            <p:nvSpPr>
              <p:cNvPr id="1046" name="Freeform 94"/>
              <p:cNvSpPr>
                <a:spLocks/>
              </p:cNvSpPr>
              <p:nvPr/>
            </p:nvSpPr>
            <p:spPr bwMode="auto">
              <a:xfrm>
                <a:off x="253" y="2578"/>
                <a:ext cx="1154" cy="406"/>
              </a:xfrm>
              <a:custGeom>
                <a:avLst/>
                <a:gdLst>
                  <a:gd name="T0" fmla="*/ 0 w 3461"/>
                  <a:gd name="T1" fmla="*/ 2 h 1219"/>
                  <a:gd name="T2" fmla="*/ 1 w 3461"/>
                  <a:gd name="T3" fmla="*/ 2 h 1219"/>
                  <a:gd name="T4" fmla="*/ 2 w 3461"/>
                  <a:gd name="T5" fmla="*/ 2 h 1219"/>
                  <a:gd name="T6" fmla="*/ 3 w 3461"/>
                  <a:gd name="T7" fmla="*/ 2 h 1219"/>
                  <a:gd name="T8" fmla="*/ 5 w 3461"/>
                  <a:gd name="T9" fmla="*/ 2 h 1219"/>
                  <a:gd name="T10" fmla="*/ 6 w 3461"/>
                  <a:gd name="T11" fmla="*/ 1 h 1219"/>
                  <a:gd name="T12" fmla="*/ 7 w 3461"/>
                  <a:gd name="T13" fmla="*/ 1 h 1219"/>
                  <a:gd name="T14" fmla="*/ 7 w 3461"/>
                  <a:gd name="T15" fmla="*/ 0 h 1219"/>
                  <a:gd name="T16" fmla="*/ 8 w 3461"/>
                  <a:gd name="T17" fmla="*/ 0 h 1219"/>
                  <a:gd name="T18" fmla="*/ 9 w 3461"/>
                  <a:gd name="T19" fmla="*/ 0 h 1219"/>
                  <a:gd name="T20" fmla="*/ 10 w 3461"/>
                  <a:gd name="T21" fmla="*/ 1 h 1219"/>
                  <a:gd name="T22" fmla="*/ 11 w 3461"/>
                  <a:gd name="T23" fmla="*/ 1 h 1219"/>
                  <a:gd name="T24" fmla="*/ 12 w 3461"/>
                  <a:gd name="T25" fmla="*/ 1 h 1219"/>
                  <a:gd name="T26" fmla="*/ 13 w 3461"/>
                  <a:gd name="T27" fmla="*/ 1 h 1219"/>
                  <a:gd name="T28" fmla="*/ 14 w 3461"/>
                  <a:gd name="T29" fmla="*/ 1 h 1219"/>
                  <a:gd name="T30" fmla="*/ 13 w 3461"/>
                  <a:gd name="T31" fmla="*/ 1 h 1219"/>
                  <a:gd name="T32" fmla="*/ 13 w 3461"/>
                  <a:gd name="T33" fmla="*/ 2 h 1219"/>
                  <a:gd name="T34" fmla="*/ 12 w 3461"/>
                  <a:gd name="T35" fmla="*/ 2 h 1219"/>
                  <a:gd name="T36" fmla="*/ 10 w 3461"/>
                  <a:gd name="T37" fmla="*/ 3 h 1219"/>
                  <a:gd name="T38" fmla="*/ 9 w 3461"/>
                  <a:gd name="T39" fmla="*/ 3 h 1219"/>
                  <a:gd name="T40" fmla="*/ 8 w 3461"/>
                  <a:gd name="T41" fmla="*/ 4 h 1219"/>
                  <a:gd name="T42" fmla="*/ 6 w 3461"/>
                  <a:gd name="T43" fmla="*/ 4 h 1219"/>
                  <a:gd name="T44" fmla="*/ 5 w 3461"/>
                  <a:gd name="T45" fmla="*/ 5 h 1219"/>
                  <a:gd name="T46" fmla="*/ 5 w 3461"/>
                  <a:gd name="T47" fmla="*/ 5 h 1219"/>
                  <a:gd name="T48" fmla="*/ 4 w 3461"/>
                  <a:gd name="T49" fmla="*/ 4 h 1219"/>
                  <a:gd name="T50" fmla="*/ 3 w 3461"/>
                  <a:gd name="T51" fmla="*/ 4 h 1219"/>
                  <a:gd name="T52" fmla="*/ 2 w 3461"/>
                  <a:gd name="T53" fmla="*/ 3 h 1219"/>
                  <a:gd name="T54" fmla="*/ 1 w 3461"/>
                  <a:gd name="T55" fmla="*/ 3 h 1219"/>
                  <a:gd name="T56" fmla="*/ 0 w 3461"/>
                  <a:gd name="T57" fmla="*/ 2 h 121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461"/>
                  <a:gd name="T88" fmla="*/ 0 h 1219"/>
                  <a:gd name="T89" fmla="*/ 3461 w 3461"/>
                  <a:gd name="T90" fmla="*/ 1219 h 121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461" h="1219">
                    <a:moveTo>
                      <a:pt x="0" y="570"/>
                    </a:moveTo>
                    <a:lnTo>
                      <a:pt x="324" y="570"/>
                    </a:lnTo>
                    <a:lnTo>
                      <a:pt x="594" y="544"/>
                    </a:lnTo>
                    <a:lnTo>
                      <a:pt x="809" y="506"/>
                    </a:lnTo>
                    <a:lnTo>
                      <a:pt x="1135" y="402"/>
                    </a:lnTo>
                    <a:lnTo>
                      <a:pt x="1442" y="272"/>
                    </a:lnTo>
                    <a:lnTo>
                      <a:pt x="1674" y="180"/>
                    </a:lnTo>
                    <a:lnTo>
                      <a:pt x="1814" y="103"/>
                    </a:lnTo>
                    <a:lnTo>
                      <a:pt x="1907" y="0"/>
                    </a:lnTo>
                    <a:lnTo>
                      <a:pt x="2103" y="89"/>
                    </a:lnTo>
                    <a:lnTo>
                      <a:pt x="2317" y="128"/>
                    </a:lnTo>
                    <a:lnTo>
                      <a:pt x="2641" y="235"/>
                    </a:lnTo>
                    <a:lnTo>
                      <a:pt x="2969" y="272"/>
                    </a:lnTo>
                    <a:lnTo>
                      <a:pt x="3247" y="235"/>
                    </a:lnTo>
                    <a:lnTo>
                      <a:pt x="3461" y="205"/>
                    </a:lnTo>
                    <a:lnTo>
                      <a:pt x="3238" y="351"/>
                    </a:lnTo>
                    <a:lnTo>
                      <a:pt x="3071" y="414"/>
                    </a:lnTo>
                    <a:lnTo>
                      <a:pt x="2876" y="519"/>
                    </a:lnTo>
                    <a:lnTo>
                      <a:pt x="2445" y="648"/>
                    </a:lnTo>
                    <a:lnTo>
                      <a:pt x="2111" y="752"/>
                    </a:lnTo>
                    <a:lnTo>
                      <a:pt x="1843" y="908"/>
                    </a:lnTo>
                    <a:lnTo>
                      <a:pt x="1563" y="1025"/>
                    </a:lnTo>
                    <a:lnTo>
                      <a:pt x="1266" y="1154"/>
                    </a:lnTo>
                    <a:lnTo>
                      <a:pt x="1182" y="1219"/>
                    </a:lnTo>
                    <a:lnTo>
                      <a:pt x="1006" y="1062"/>
                    </a:lnTo>
                    <a:lnTo>
                      <a:pt x="771" y="880"/>
                    </a:lnTo>
                    <a:lnTo>
                      <a:pt x="576" y="817"/>
                    </a:lnTo>
                    <a:lnTo>
                      <a:pt x="334" y="764"/>
                    </a:lnTo>
                    <a:lnTo>
                      <a:pt x="0" y="570"/>
                    </a:lnTo>
                    <a:close/>
                  </a:path>
                </a:pathLst>
              </a:custGeom>
              <a:solidFill>
                <a:srgbClr val="00FF00"/>
              </a:solidFill>
              <a:ln w="4763">
                <a:solidFill>
                  <a:srgbClr val="000000"/>
                </a:solidFill>
                <a:round/>
                <a:headEnd/>
                <a:tailEnd/>
              </a:ln>
            </p:spPr>
            <p:txBody>
              <a:bodyPr/>
              <a:lstStyle/>
              <a:p>
                <a:endParaRPr lang="en-US"/>
              </a:p>
            </p:txBody>
          </p:sp>
          <p:sp>
            <p:nvSpPr>
              <p:cNvPr id="1047" name="Freeform 95"/>
              <p:cNvSpPr>
                <a:spLocks/>
              </p:cNvSpPr>
              <p:nvPr/>
            </p:nvSpPr>
            <p:spPr bwMode="auto">
              <a:xfrm>
                <a:off x="271" y="2526"/>
                <a:ext cx="1212" cy="419"/>
              </a:xfrm>
              <a:custGeom>
                <a:avLst/>
                <a:gdLst>
                  <a:gd name="T0" fmla="*/ 1 w 3636"/>
                  <a:gd name="T1" fmla="*/ 2 h 1258"/>
                  <a:gd name="T2" fmla="*/ 0 w 3636"/>
                  <a:gd name="T3" fmla="*/ 3 h 1258"/>
                  <a:gd name="T4" fmla="*/ 1 w 3636"/>
                  <a:gd name="T5" fmla="*/ 3 h 1258"/>
                  <a:gd name="T6" fmla="*/ 2 w 3636"/>
                  <a:gd name="T7" fmla="*/ 3 h 1258"/>
                  <a:gd name="T8" fmla="*/ 3 w 3636"/>
                  <a:gd name="T9" fmla="*/ 3 h 1258"/>
                  <a:gd name="T10" fmla="*/ 3 w 3636"/>
                  <a:gd name="T11" fmla="*/ 4 h 1258"/>
                  <a:gd name="T12" fmla="*/ 4 w 3636"/>
                  <a:gd name="T13" fmla="*/ 4 h 1258"/>
                  <a:gd name="T14" fmla="*/ 4 w 3636"/>
                  <a:gd name="T15" fmla="*/ 5 h 1258"/>
                  <a:gd name="T16" fmla="*/ 5 w 3636"/>
                  <a:gd name="T17" fmla="*/ 5 h 1258"/>
                  <a:gd name="T18" fmla="*/ 5 w 3636"/>
                  <a:gd name="T19" fmla="*/ 5 h 1258"/>
                  <a:gd name="T20" fmla="*/ 6 w 3636"/>
                  <a:gd name="T21" fmla="*/ 5 h 1258"/>
                  <a:gd name="T22" fmla="*/ 7 w 3636"/>
                  <a:gd name="T23" fmla="*/ 4 h 1258"/>
                  <a:gd name="T24" fmla="*/ 8 w 3636"/>
                  <a:gd name="T25" fmla="*/ 4 h 1258"/>
                  <a:gd name="T26" fmla="*/ 9 w 3636"/>
                  <a:gd name="T27" fmla="*/ 3 h 1258"/>
                  <a:gd name="T28" fmla="*/ 10 w 3636"/>
                  <a:gd name="T29" fmla="*/ 3 h 1258"/>
                  <a:gd name="T30" fmla="*/ 13 w 3636"/>
                  <a:gd name="T31" fmla="*/ 2 h 1258"/>
                  <a:gd name="T32" fmla="*/ 13 w 3636"/>
                  <a:gd name="T33" fmla="*/ 1 h 1258"/>
                  <a:gd name="T34" fmla="*/ 14 w 3636"/>
                  <a:gd name="T35" fmla="*/ 1 h 1258"/>
                  <a:gd name="T36" fmla="*/ 15 w 3636"/>
                  <a:gd name="T37" fmla="*/ 1 h 1258"/>
                  <a:gd name="T38" fmla="*/ 13 w 3636"/>
                  <a:gd name="T39" fmla="*/ 1 h 1258"/>
                  <a:gd name="T40" fmla="*/ 12 w 3636"/>
                  <a:gd name="T41" fmla="*/ 1 h 1258"/>
                  <a:gd name="T42" fmla="*/ 10 w 3636"/>
                  <a:gd name="T43" fmla="*/ 1 h 1258"/>
                  <a:gd name="T44" fmla="*/ 9 w 3636"/>
                  <a:gd name="T45" fmla="*/ 0 h 1258"/>
                  <a:gd name="T46" fmla="*/ 8 w 3636"/>
                  <a:gd name="T47" fmla="*/ 0 h 1258"/>
                  <a:gd name="T48" fmla="*/ 7 w 3636"/>
                  <a:gd name="T49" fmla="*/ 1 h 1258"/>
                  <a:gd name="T50" fmla="*/ 5 w 3636"/>
                  <a:gd name="T51" fmla="*/ 2 h 1258"/>
                  <a:gd name="T52" fmla="*/ 3 w 3636"/>
                  <a:gd name="T53" fmla="*/ 2 h 1258"/>
                  <a:gd name="T54" fmla="*/ 1 w 3636"/>
                  <a:gd name="T55" fmla="*/ 2 h 125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636"/>
                  <a:gd name="T85" fmla="*/ 0 h 1258"/>
                  <a:gd name="T86" fmla="*/ 3636 w 3636"/>
                  <a:gd name="T87" fmla="*/ 1258 h 125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636" h="1258">
                    <a:moveTo>
                      <a:pt x="240" y="570"/>
                    </a:moveTo>
                    <a:lnTo>
                      <a:pt x="0" y="623"/>
                    </a:lnTo>
                    <a:lnTo>
                      <a:pt x="212" y="715"/>
                    </a:lnTo>
                    <a:lnTo>
                      <a:pt x="427" y="778"/>
                    </a:lnTo>
                    <a:lnTo>
                      <a:pt x="613" y="818"/>
                    </a:lnTo>
                    <a:lnTo>
                      <a:pt x="734" y="882"/>
                    </a:lnTo>
                    <a:lnTo>
                      <a:pt x="902" y="999"/>
                    </a:lnTo>
                    <a:lnTo>
                      <a:pt x="1050" y="1152"/>
                    </a:lnTo>
                    <a:lnTo>
                      <a:pt x="1209" y="1232"/>
                    </a:lnTo>
                    <a:lnTo>
                      <a:pt x="1311" y="1258"/>
                    </a:lnTo>
                    <a:lnTo>
                      <a:pt x="1451" y="1141"/>
                    </a:lnTo>
                    <a:lnTo>
                      <a:pt x="1591" y="1024"/>
                    </a:lnTo>
                    <a:lnTo>
                      <a:pt x="1869" y="882"/>
                    </a:lnTo>
                    <a:lnTo>
                      <a:pt x="2102" y="792"/>
                    </a:lnTo>
                    <a:lnTo>
                      <a:pt x="2473" y="623"/>
                    </a:lnTo>
                    <a:lnTo>
                      <a:pt x="3051" y="416"/>
                    </a:lnTo>
                    <a:lnTo>
                      <a:pt x="3238" y="350"/>
                    </a:lnTo>
                    <a:lnTo>
                      <a:pt x="3422" y="324"/>
                    </a:lnTo>
                    <a:lnTo>
                      <a:pt x="3636" y="350"/>
                    </a:lnTo>
                    <a:lnTo>
                      <a:pt x="3218" y="245"/>
                    </a:lnTo>
                    <a:lnTo>
                      <a:pt x="2920" y="259"/>
                    </a:lnTo>
                    <a:lnTo>
                      <a:pt x="2501" y="182"/>
                    </a:lnTo>
                    <a:lnTo>
                      <a:pt x="2194" y="66"/>
                    </a:lnTo>
                    <a:lnTo>
                      <a:pt x="1962" y="0"/>
                    </a:lnTo>
                    <a:lnTo>
                      <a:pt x="1684" y="182"/>
                    </a:lnTo>
                    <a:lnTo>
                      <a:pt x="1173" y="391"/>
                    </a:lnTo>
                    <a:lnTo>
                      <a:pt x="696" y="518"/>
                    </a:lnTo>
                    <a:lnTo>
                      <a:pt x="240" y="570"/>
                    </a:lnTo>
                    <a:close/>
                  </a:path>
                </a:pathLst>
              </a:custGeom>
              <a:solidFill>
                <a:srgbClr val="008000"/>
              </a:solidFill>
              <a:ln w="4763">
                <a:solidFill>
                  <a:srgbClr val="000000"/>
                </a:solidFill>
                <a:round/>
                <a:headEnd/>
                <a:tailEnd/>
              </a:ln>
            </p:spPr>
            <p:txBody>
              <a:bodyPr/>
              <a:lstStyle/>
              <a:p>
                <a:endParaRPr lang="en-US"/>
              </a:p>
            </p:txBody>
          </p:sp>
        </p:grpSp>
        <p:grpSp>
          <p:nvGrpSpPr>
            <p:cNvPr id="1039" name="Group 96"/>
            <p:cNvGrpSpPr>
              <a:grpSpLocks/>
            </p:cNvGrpSpPr>
            <p:nvPr/>
          </p:nvGrpSpPr>
          <p:grpSpPr bwMode="auto">
            <a:xfrm>
              <a:off x="663" y="2590"/>
              <a:ext cx="387" cy="351"/>
              <a:chOff x="663" y="2590"/>
              <a:chExt cx="387" cy="351"/>
            </a:xfrm>
          </p:grpSpPr>
          <p:sp>
            <p:nvSpPr>
              <p:cNvPr id="1040" name="Freeform 97"/>
              <p:cNvSpPr>
                <a:spLocks/>
              </p:cNvSpPr>
              <p:nvPr/>
            </p:nvSpPr>
            <p:spPr bwMode="auto">
              <a:xfrm>
                <a:off x="663" y="2590"/>
                <a:ext cx="381" cy="187"/>
              </a:xfrm>
              <a:custGeom>
                <a:avLst/>
                <a:gdLst>
                  <a:gd name="T0" fmla="*/ 0 w 1143"/>
                  <a:gd name="T1" fmla="*/ 1 h 559"/>
                  <a:gd name="T2" fmla="*/ 4 w 1143"/>
                  <a:gd name="T3" fmla="*/ 2 h 559"/>
                  <a:gd name="T4" fmla="*/ 5 w 1143"/>
                  <a:gd name="T5" fmla="*/ 2 h 559"/>
                  <a:gd name="T6" fmla="*/ 1 w 1143"/>
                  <a:gd name="T7" fmla="*/ 0 h 559"/>
                  <a:gd name="T8" fmla="*/ 0 w 1143"/>
                  <a:gd name="T9" fmla="*/ 1 h 559"/>
                  <a:gd name="T10" fmla="*/ 0 60000 65536"/>
                  <a:gd name="T11" fmla="*/ 0 60000 65536"/>
                  <a:gd name="T12" fmla="*/ 0 60000 65536"/>
                  <a:gd name="T13" fmla="*/ 0 60000 65536"/>
                  <a:gd name="T14" fmla="*/ 0 60000 65536"/>
                  <a:gd name="T15" fmla="*/ 0 w 1143"/>
                  <a:gd name="T16" fmla="*/ 0 h 559"/>
                  <a:gd name="T17" fmla="*/ 1143 w 1143"/>
                  <a:gd name="T18" fmla="*/ 559 h 559"/>
                </a:gdLst>
                <a:ahLst/>
                <a:cxnLst>
                  <a:cxn ang="T10">
                    <a:pos x="T0" y="T1"/>
                  </a:cxn>
                  <a:cxn ang="T11">
                    <a:pos x="T2" y="T3"/>
                  </a:cxn>
                  <a:cxn ang="T12">
                    <a:pos x="T4" y="T5"/>
                  </a:cxn>
                  <a:cxn ang="T13">
                    <a:pos x="T6" y="T7"/>
                  </a:cxn>
                  <a:cxn ang="T14">
                    <a:pos x="T8" y="T9"/>
                  </a:cxn>
                </a:cxnLst>
                <a:rect l="T15" t="T16" r="T17" b="T18"/>
                <a:pathLst>
                  <a:path w="1143" h="559">
                    <a:moveTo>
                      <a:pt x="0" y="131"/>
                    </a:moveTo>
                    <a:lnTo>
                      <a:pt x="874" y="559"/>
                    </a:lnTo>
                    <a:lnTo>
                      <a:pt x="1143" y="443"/>
                    </a:lnTo>
                    <a:lnTo>
                      <a:pt x="268" y="0"/>
                    </a:lnTo>
                    <a:lnTo>
                      <a:pt x="0" y="131"/>
                    </a:lnTo>
                    <a:close/>
                  </a:path>
                </a:pathLst>
              </a:custGeom>
              <a:solidFill>
                <a:srgbClr val="FFBF5F"/>
              </a:solidFill>
              <a:ln w="4763">
                <a:solidFill>
                  <a:srgbClr val="000000"/>
                </a:solidFill>
                <a:round/>
                <a:headEnd/>
                <a:tailEnd/>
              </a:ln>
            </p:spPr>
            <p:txBody>
              <a:bodyPr/>
              <a:lstStyle/>
              <a:p>
                <a:endParaRPr lang="en-US"/>
              </a:p>
            </p:txBody>
          </p:sp>
          <p:sp>
            <p:nvSpPr>
              <p:cNvPr id="1041" name="Freeform 98"/>
              <p:cNvSpPr>
                <a:spLocks/>
              </p:cNvSpPr>
              <p:nvPr/>
            </p:nvSpPr>
            <p:spPr bwMode="auto">
              <a:xfrm>
                <a:off x="957" y="2734"/>
                <a:ext cx="93" cy="207"/>
              </a:xfrm>
              <a:custGeom>
                <a:avLst/>
                <a:gdLst>
                  <a:gd name="T0" fmla="*/ 0 w 279"/>
                  <a:gd name="T1" fmla="*/ 1 h 621"/>
                  <a:gd name="T2" fmla="*/ 1 w 279"/>
                  <a:gd name="T3" fmla="*/ 0 h 621"/>
                  <a:gd name="T4" fmla="*/ 1 w 279"/>
                  <a:gd name="T5" fmla="*/ 2 h 621"/>
                  <a:gd name="T6" fmla="*/ 0 w 279"/>
                  <a:gd name="T7" fmla="*/ 3 h 621"/>
                  <a:gd name="T8" fmla="*/ 0 w 279"/>
                  <a:gd name="T9" fmla="*/ 1 h 621"/>
                  <a:gd name="T10" fmla="*/ 0 60000 65536"/>
                  <a:gd name="T11" fmla="*/ 0 60000 65536"/>
                  <a:gd name="T12" fmla="*/ 0 60000 65536"/>
                  <a:gd name="T13" fmla="*/ 0 60000 65536"/>
                  <a:gd name="T14" fmla="*/ 0 60000 65536"/>
                  <a:gd name="T15" fmla="*/ 0 w 279"/>
                  <a:gd name="T16" fmla="*/ 0 h 621"/>
                  <a:gd name="T17" fmla="*/ 279 w 279"/>
                  <a:gd name="T18" fmla="*/ 621 h 621"/>
                </a:gdLst>
                <a:ahLst/>
                <a:cxnLst>
                  <a:cxn ang="T10">
                    <a:pos x="T0" y="T1"/>
                  </a:cxn>
                  <a:cxn ang="T11">
                    <a:pos x="T2" y="T3"/>
                  </a:cxn>
                  <a:cxn ang="T12">
                    <a:pos x="T4" y="T5"/>
                  </a:cxn>
                  <a:cxn ang="T13">
                    <a:pos x="T6" y="T7"/>
                  </a:cxn>
                  <a:cxn ang="T14">
                    <a:pos x="T8" y="T9"/>
                  </a:cxn>
                </a:cxnLst>
                <a:rect l="T15" t="T16" r="T17" b="T18"/>
                <a:pathLst>
                  <a:path w="279" h="621">
                    <a:moveTo>
                      <a:pt x="0" y="129"/>
                    </a:moveTo>
                    <a:lnTo>
                      <a:pt x="270" y="0"/>
                    </a:lnTo>
                    <a:lnTo>
                      <a:pt x="279" y="492"/>
                    </a:lnTo>
                    <a:lnTo>
                      <a:pt x="0" y="621"/>
                    </a:lnTo>
                    <a:lnTo>
                      <a:pt x="0" y="129"/>
                    </a:lnTo>
                    <a:close/>
                  </a:path>
                </a:pathLst>
              </a:custGeom>
              <a:solidFill>
                <a:srgbClr val="7F3F00"/>
              </a:solidFill>
              <a:ln w="4763">
                <a:solidFill>
                  <a:srgbClr val="000000"/>
                </a:solidFill>
                <a:round/>
                <a:headEnd/>
                <a:tailEnd/>
              </a:ln>
            </p:spPr>
            <p:txBody>
              <a:bodyPr/>
              <a:lstStyle/>
              <a:p>
                <a:endParaRPr lang="en-US"/>
              </a:p>
            </p:txBody>
          </p:sp>
        </p:grpSp>
      </p:grpSp>
      <p:grpSp>
        <p:nvGrpSpPr>
          <p:cNvPr id="1033" name="Group 99"/>
          <p:cNvGrpSpPr>
            <a:grpSpLocks/>
          </p:cNvGrpSpPr>
          <p:nvPr/>
        </p:nvGrpSpPr>
        <p:grpSpPr bwMode="auto">
          <a:xfrm>
            <a:off x="3581400" y="3657600"/>
            <a:ext cx="1828800" cy="685800"/>
            <a:chOff x="2256" y="2016"/>
            <a:chExt cx="1152" cy="432"/>
          </a:xfrm>
        </p:grpSpPr>
        <p:sp>
          <p:nvSpPr>
            <p:cNvPr id="1036" name="AutoShape 100"/>
            <p:cNvSpPr>
              <a:spLocks noChangeArrowheads="1"/>
            </p:cNvSpPr>
            <p:nvPr/>
          </p:nvSpPr>
          <p:spPr bwMode="auto">
            <a:xfrm>
              <a:off x="2256" y="2016"/>
              <a:ext cx="1152" cy="432"/>
            </a:xfrm>
            <a:prstGeom prst="downArrow">
              <a:avLst>
                <a:gd name="adj1" fmla="val 50000"/>
                <a:gd name="adj2" fmla="val 25000"/>
              </a:avLst>
            </a:prstGeom>
            <a:noFill/>
            <a:ln w="76200" cmpd="tri">
              <a:solidFill>
                <a:srgbClr val="FFFF00"/>
              </a:solidFill>
              <a:miter lim="800000"/>
              <a:headEnd/>
              <a:tailEnd/>
            </a:ln>
          </p:spPr>
          <p:txBody>
            <a:bodyPr wrap="none" anchor="ctr"/>
            <a:lstStyle/>
            <a:p>
              <a:endParaRPr lang="en-US"/>
            </a:p>
          </p:txBody>
        </p:sp>
        <p:sp>
          <p:nvSpPr>
            <p:cNvPr id="1037" name="Text Box 101"/>
            <p:cNvSpPr txBox="1">
              <a:spLocks noChangeArrowheads="1"/>
            </p:cNvSpPr>
            <p:nvPr/>
          </p:nvSpPr>
          <p:spPr bwMode="auto">
            <a:xfrm>
              <a:off x="2640" y="2067"/>
              <a:ext cx="440" cy="291"/>
            </a:xfrm>
            <a:prstGeom prst="rect">
              <a:avLst/>
            </a:prstGeom>
            <a:noFill/>
            <a:ln w="9525">
              <a:noFill/>
              <a:miter lim="800000"/>
              <a:headEnd/>
              <a:tailEnd/>
            </a:ln>
          </p:spPr>
          <p:txBody>
            <a:bodyPr wrap="none">
              <a:spAutoFit/>
            </a:bodyPr>
            <a:lstStyle/>
            <a:p>
              <a:pPr eaLnBrk="0" hangingPunct="0"/>
              <a:r>
                <a:rPr lang="en-US" sz="2400">
                  <a:latin typeface="Arial Unicode MS" pitchFamily="34" charset="-128"/>
                </a:rPr>
                <a:t>and</a:t>
              </a:r>
            </a:p>
          </p:txBody>
        </p:sp>
      </p:grpSp>
      <p:sp>
        <p:nvSpPr>
          <p:cNvPr id="1034" name="Text Box 102"/>
          <p:cNvSpPr txBox="1">
            <a:spLocks noChangeArrowheads="1"/>
          </p:cNvSpPr>
          <p:nvPr/>
        </p:nvSpPr>
        <p:spPr bwMode="auto">
          <a:xfrm>
            <a:off x="2667000" y="3048000"/>
            <a:ext cx="4038600" cy="427038"/>
          </a:xfrm>
          <a:prstGeom prst="rect">
            <a:avLst/>
          </a:prstGeom>
          <a:noFill/>
          <a:ln w="9525">
            <a:noFill/>
            <a:miter lim="800000"/>
            <a:headEnd/>
            <a:tailEnd/>
          </a:ln>
        </p:spPr>
        <p:txBody>
          <a:bodyPr>
            <a:spAutoFit/>
          </a:bodyPr>
          <a:lstStyle/>
          <a:p>
            <a:pPr eaLnBrk="0" hangingPunct="0"/>
            <a:r>
              <a:rPr lang="en-US" sz="2200">
                <a:latin typeface="Arial Unicode MS" pitchFamily="34" charset="-128"/>
              </a:rPr>
              <a:t>in one entity</a:t>
            </a:r>
            <a:endParaRPr lang="en-US" sz="2400">
              <a:latin typeface="Arial Unicode MS" pitchFamily="34" charset="-128"/>
            </a:endParaRPr>
          </a:p>
        </p:txBody>
      </p:sp>
      <p:sp>
        <p:nvSpPr>
          <p:cNvPr id="1035" name="Text Box 103"/>
          <p:cNvSpPr txBox="1">
            <a:spLocks noChangeArrowheads="1"/>
          </p:cNvSpPr>
          <p:nvPr/>
        </p:nvSpPr>
        <p:spPr bwMode="auto">
          <a:xfrm>
            <a:off x="2286000" y="5791200"/>
            <a:ext cx="4724400" cy="427038"/>
          </a:xfrm>
          <a:prstGeom prst="rect">
            <a:avLst/>
          </a:prstGeom>
          <a:noFill/>
          <a:ln w="9525">
            <a:noFill/>
            <a:miter lim="800000"/>
            <a:headEnd/>
            <a:tailEnd/>
          </a:ln>
        </p:spPr>
        <p:txBody>
          <a:bodyPr>
            <a:spAutoFit/>
          </a:bodyPr>
          <a:lstStyle/>
          <a:p>
            <a:pPr eaLnBrk="0" hangingPunct="0"/>
            <a:r>
              <a:rPr lang="en-US" sz="2200">
                <a:latin typeface="Arial Unicode MS" pitchFamily="34" charset="-128"/>
              </a:rPr>
              <a:t>in another entity</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484632" indent="0" eaLnBrk="1" fontAlgn="auto" hangingPunct="1">
              <a:spcAft>
                <a:spcPts val="0"/>
              </a:spcAft>
              <a:defRPr/>
            </a:pPr>
            <a:r>
              <a:rPr kumimoji="1" lang="en-GB" altLang="en-GB" dirty="0" smtClean="0">
                <a:solidFill>
                  <a:schemeClr val="accent1">
                    <a:tint val="83000"/>
                    <a:satMod val="150000"/>
                  </a:schemeClr>
                </a:solidFill>
                <a:latin typeface="Times New Roman" pitchFamily="18" charset="0"/>
              </a:rPr>
              <a:t>IAS 39</a:t>
            </a:r>
            <a:br>
              <a:rPr kumimoji="1" lang="en-GB" altLang="en-GB" dirty="0" smtClean="0">
                <a:solidFill>
                  <a:schemeClr val="accent1">
                    <a:tint val="83000"/>
                    <a:satMod val="150000"/>
                  </a:schemeClr>
                </a:solidFill>
                <a:latin typeface="Times New Roman" pitchFamily="18" charset="0"/>
              </a:rPr>
            </a:br>
            <a:r>
              <a:rPr kumimoji="1" lang="en-GB" altLang="en-GB" dirty="0" smtClean="0">
                <a:solidFill>
                  <a:schemeClr val="accent1">
                    <a:tint val="83000"/>
                    <a:satMod val="150000"/>
                  </a:schemeClr>
                </a:solidFill>
                <a:latin typeface="Times New Roman" pitchFamily="18" charset="0"/>
              </a:rPr>
              <a:t>Subsequent Measurement of Financial Assets and Liabilities</a:t>
            </a:r>
            <a:endParaRPr lang="en-US" dirty="0">
              <a:solidFill>
                <a:schemeClr val="accent1">
                  <a:tint val="83000"/>
                  <a:satMod val="150000"/>
                </a:schemeClr>
              </a:solidFill>
            </a:endParaRPr>
          </a:p>
        </p:txBody>
      </p:sp>
      <p:sp>
        <p:nvSpPr>
          <p:cNvPr id="49155"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1554" name="Rectangle 2"/>
          <p:cNvSpPr>
            <a:spLocks noGrp="1" noChangeArrowheads="1"/>
          </p:cNvSpPr>
          <p:nvPr>
            <p:ph type="title"/>
          </p:nvPr>
        </p:nvSpPr>
        <p:spPr>
          <a:xfrm>
            <a:off x="0" y="212725"/>
            <a:ext cx="9144000" cy="8890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Subsequent Measurement: </a:t>
            </a:r>
            <a:br>
              <a:rPr lang="en-US">
                <a:solidFill>
                  <a:schemeClr val="accent1">
                    <a:tint val="83000"/>
                    <a:satMod val="150000"/>
                  </a:schemeClr>
                </a:solidFill>
              </a:rPr>
            </a:br>
            <a:r>
              <a:rPr lang="en-US">
                <a:solidFill>
                  <a:schemeClr val="accent1">
                    <a:tint val="83000"/>
                    <a:satMod val="150000"/>
                  </a:schemeClr>
                </a:solidFill>
              </a:rPr>
              <a:t>Financial Assets</a:t>
            </a:r>
            <a:endParaRPr lang="en-US">
              <a:solidFill>
                <a:srgbClr val="FFFF66"/>
              </a:solidFill>
            </a:endParaRPr>
          </a:p>
        </p:txBody>
      </p:sp>
      <p:sp>
        <p:nvSpPr>
          <p:cNvPr id="50179" name="Rectangle 3"/>
          <p:cNvSpPr>
            <a:spLocks noGrp="1" noChangeArrowheads="1"/>
          </p:cNvSpPr>
          <p:nvPr>
            <p:ph idx="1"/>
          </p:nvPr>
        </p:nvSpPr>
        <p:spPr>
          <a:xfrm>
            <a:off x="327025" y="1308100"/>
            <a:ext cx="8305800" cy="4806950"/>
          </a:xfrm>
        </p:spPr>
        <p:txBody>
          <a:bodyPr/>
          <a:lstStyle/>
          <a:p>
            <a:pPr marL="0" indent="0" algn="ctr" eaLnBrk="1" hangingPunct="1">
              <a:lnSpc>
                <a:spcPct val="80000"/>
              </a:lnSpc>
              <a:buFont typeface="Wingdings" pitchFamily="2" charset="2"/>
              <a:buNone/>
            </a:pPr>
            <a:r>
              <a:rPr lang="en-US" smtClean="0"/>
              <a:t>Financial assets are subsequently recognised</a:t>
            </a:r>
          </a:p>
          <a:p>
            <a:pPr marL="0" indent="0" algn="ctr" eaLnBrk="1" hangingPunct="1">
              <a:lnSpc>
                <a:spcPct val="80000"/>
              </a:lnSpc>
              <a:buFont typeface="Wingdings" pitchFamily="2" charset="2"/>
              <a:buNone/>
            </a:pPr>
            <a:r>
              <a:rPr lang="en-US" sz="1000" smtClean="0"/>
              <a:t> </a:t>
            </a:r>
          </a:p>
          <a:p>
            <a:pPr marL="0" indent="0" algn="ctr" eaLnBrk="1" hangingPunct="1">
              <a:lnSpc>
                <a:spcPct val="80000"/>
              </a:lnSpc>
              <a:buFont typeface="Wingdings" pitchFamily="2" charset="2"/>
              <a:buNone/>
            </a:pPr>
            <a:r>
              <a:rPr lang="en-US" sz="2200" smtClean="0">
                <a:solidFill>
                  <a:srgbClr val="34FB05"/>
                </a:solidFill>
              </a:rPr>
              <a:t/>
            </a:r>
            <a:br>
              <a:rPr lang="en-US" sz="2200" smtClean="0">
                <a:solidFill>
                  <a:srgbClr val="34FB05"/>
                </a:solidFill>
              </a:rPr>
            </a:br>
            <a:r>
              <a:rPr lang="en-US" sz="2200" smtClean="0">
                <a:solidFill>
                  <a:srgbClr val="34FB05"/>
                </a:solidFill>
              </a:rPr>
              <a:t>at amortised cost</a:t>
            </a:r>
          </a:p>
        </p:txBody>
      </p:sp>
      <p:sp>
        <p:nvSpPr>
          <p:cNvPr id="7831556" name="Text Box 4"/>
          <p:cNvSpPr txBox="1">
            <a:spLocks noChangeArrowheads="1"/>
          </p:cNvSpPr>
          <p:nvPr/>
        </p:nvSpPr>
        <p:spPr bwMode="auto">
          <a:xfrm>
            <a:off x="609600" y="2428875"/>
            <a:ext cx="2301875" cy="830263"/>
          </a:xfrm>
          <a:prstGeom prst="rect">
            <a:avLst/>
          </a:prstGeom>
          <a:noFill/>
          <a:ln w="9525">
            <a:noFill/>
            <a:miter lim="800000"/>
            <a:headEnd/>
            <a:tailEnd/>
          </a:ln>
          <a:effectLst/>
        </p:spPr>
        <p:txBody>
          <a:bodyPr>
            <a:spAutoFit/>
          </a:bodyPr>
          <a:lstStyle/>
          <a:p>
            <a:pPr eaLnBrk="0" fontAlgn="auto" hangingPunct="0">
              <a:defRPr/>
            </a:pPr>
            <a:r>
              <a:rPr lang="en-US" sz="2400">
                <a:solidFill>
                  <a:srgbClr val="FFCCFF"/>
                </a:solidFill>
                <a:effectLst>
                  <a:outerShdw blurRad="38100" dist="38100" dir="2700000" algn="tl">
                    <a:srgbClr val="000000"/>
                  </a:outerShdw>
                </a:effectLst>
                <a:cs typeface="+mn-cs"/>
              </a:rPr>
              <a:t>Loans and receivables</a:t>
            </a:r>
          </a:p>
        </p:txBody>
      </p:sp>
      <p:sp>
        <p:nvSpPr>
          <p:cNvPr id="7831557" name="Text Box 5"/>
          <p:cNvSpPr txBox="1">
            <a:spLocks noChangeArrowheads="1"/>
          </p:cNvSpPr>
          <p:nvPr/>
        </p:nvSpPr>
        <p:spPr bwMode="auto">
          <a:xfrm>
            <a:off x="5862638" y="2444750"/>
            <a:ext cx="2654300" cy="830263"/>
          </a:xfrm>
          <a:prstGeom prst="rect">
            <a:avLst/>
          </a:prstGeom>
          <a:noFill/>
          <a:ln w="9525">
            <a:noFill/>
            <a:miter lim="800000"/>
            <a:headEnd/>
            <a:tailEnd/>
          </a:ln>
          <a:effectLst/>
        </p:spPr>
        <p:txBody>
          <a:bodyPr>
            <a:spAutoFit/>
          </a:bodyPr>
          <a:lstStyle/>
          <a:p>
            <a:pPr eaLnBrk="0" fontAlgn="auto" hangingPunct="0">
              <a:defRPr/>
            </a:pPr>
            <a:r>
              <a:rPr lang="en-US" sz="2400">
                <a:solidFill>
                  <a:srgbClr val="FFCCFF"/>
                </a:solidFill>
                <a:effectLst>
                  <a:outerShdw blurRad="38100" dist="38100" dir="2700000" algn="tl">
                    <a:srgbClr val="000000"/>
                  </a:outerShdw>
                </a:effectLst>
                <a:cs typeface="+mn-cs"/>
              </a:rPr>
              <a:t>Held-to-maturity investments</a:t>
            </a:r>
          </a:p>
        </p:txBody>
      </p:sp>
      <p:sp>
        <p:nvSpPr>
          <p:cNvPr id="50182" name="Text Box 6"/>
          <p:cNvSpPr txBox="1">
            <a:spLocks noChangeArrowheads="1"/>
          </p:cNvSpPr>
          <p:nvPr/>
        </p:nvSpPr>
        <p:spPr bwMode="auto">
          <a:xfrm>
            <a:off x="3051175" y="3425825"/>
            <a:ext cx="2613025" cy="427038"/>
          </a:xfrm>
          <a:prstGeom prst="rect">
            <a:avLst/>
          </a:prstGeom>
          <a:noFill/>
          <a:ln w="9525">
            <a:noFill/>
            <a:miter lim="800000"/>
            <a:headEnd/>
            <a:tailEnd/>
          </a:ln>
        </p:spPr>
        <p:txBody>
          <a:bodyPr>
            <a:spAutoFit/>
          </a:bodyPr>
          <a:lstStyle/>
          <a:p>
            <a:pPr eaLnBrk="0" hangingPunct="0"/>
            <a:r>
              <a:rPr lang="en-US" sz="2200">
                <a:solidFill>
                  <a:srgbClr val="34FB05"/>
                </a:solidFill>
              </a:rPr>
              <a:t>at fair value</a:t>
            </a:r>
          </a:p>
        </p:txBody>
      </p:sp>
      <p:sp>
        <p:nvSpPr>
          <p:cNvPr id="7831559" name="Text Box 7"/>
          <p:cNvSpPr txBox="1">
            <a:spLocks noChangeArrowheads="1"/>
          </p:cNvSpPr>
          <p:nvPr/>
        </p:nvSpPr>
        <p:spPr bwMode="auto">
          <a:xfrm>
            <a:off x="5724525" y="3911600"/>
            <a:ext cx="3074988" cy="830263"/>
          </a:xfrm>
          <a:prstGeom prst="rect">
            <a:avLst/>
          </a:prstGeom>
          <a:noFill/>
          <a:ln w="9525">
            <a:noFill/>
            <a:miter lim="800000"/>
            <a:headEnd/>
            <a:tailEnd/>
          </a:ln>
          <a:effectLst/>
        </p:spPr>
        <p:txBody>
          <a:bodyPr>
            <a:spAutoFit/>
          </a:bodyPr>
          <a:lstStyle/>
          <a:p>
            <a:pPr eaLnBrk="0" fontAlgn="auto" hangingPunct="0">
              <a:defRPr/>
            </a:pPr>
            <a:r>
              <a:rPr lang="en-US" sz="2400">
                <a:solidFill>
                  <a:srgbClr val="FF7C80"/>
                </a:solidFill>
                <a:effectLst>
                  <a:outerShdw blurRad="38100" dist="38100" dir="2700000" algn="tl">
                    <a:srgbClr val="000000"/>
                  </a:outerShdw>
                </a:effectLst>
                <a:cs typeface="+mn-cs"/>
              </a:rPr>
              <a:t>Available-for-sale securities</a:t>
            </a:r>
          </a:p>
        </p:txBody>
      </p:sp>
      <p:sp>
        <p:nvSpPr>
          <p:cNvPr id="7831560" name="Rectangle 8"/>
          <p:cNvSpPr>
            <a:spLocks noChangeArrowheads="1"/>
          </p:cNvSpPr>
          <p:nvPr/>
        </p:nvSpPr>
        <p:spPr bwMode="auto">
          <a:xfrm>
            <a:off x="3740150" y="4933950"/>
            <a:ext cx="1016000" cy="430213"/>
          </a:xfrm>
          <a:prstGeom prst="rect">
            <a:avLst/>
          </a:prstGeom>
          <a:noFill/>
          <a:ln w="38100">
            <a:noFill/>
            <a:miter lim="800000"/>
            <a:headEnd/>
            <a:tailEnd/>
          </a:ln>
          <a:effectLst>
            <a:outerShdw dist="35921" dir="2700000" algn="ctr" rotWithShape="0">
              <a:srgbClr val="000066"/>
            </a:outerShdw>
          </a:effectLst>
        </p:spPr>
        <p:txBody>
          <a:bodyPr wrap="none">
            <a:spAutoFit/>
          </a:bodyPr>
          <a:lstStyle/>
          <a:p>
            <a:pPr eaLnBrk="0" fontAlgn="auto" hangingPunct="0">
              <a:spcBef>
                <a:spcPts val="0"/>
              </a:spcBef>
              <a:defRPr/>
            </a:pPr>
            <a:r>
              <a:rPr lang="en-US" sz="2200">
                <a:solidFill>
                  <a:srgbClr val="34FB05"/>
                </a:solidFill>
                <a:cs typeface="+mn-cs"/>
              </a:rPr>
              <a:t>at cost</a:t>
            </a:r>
          </a:p>
        </p:txBody>
      </p:sp>
      <p:sp>
        <p:nvSpPr>
          <p:cNvPr id="7831561" name="Text Box 9"/>
          <p:cNvSpPr txBox="1">
            <a:spLocks noChangeArrowheads="1"/>
          </p:cNvSpPr>
          <p:nvPr/>
        </p:nvSpPr>
        <p:spPr bwMode="auto">
          <a:xfrm>
            <a:off x="0" y="5192713"/>
            <a:ext cx="3048000" cy="1200150"/>
          </a:xfrm>
          <a:prstGeom prst="rect">
            <a:avLst/>
          </a:prstGeom>
          <a:noFill/>
          <a:ln w="9525">
            <a:noFill/>
            <a:miter lim="800000"/>
            <a:headEnd/>
            <a:tailEnd/>
          </a:ln>
          <a:effectLst/>
        </p:spPr>
        <p:txBody>
          <a:bodyPr>
            <a:spAutoFit/>
          </a:bodyPr>
          <a:lstStyle/>
          <a:p>
            <a:pPr eaLnBrk="0" fontAlgn="auto" hangingPunct="0">
              <a:defRPr/>
            </a:pPr>
            <a:r>
              <a:rPr lang="en-US" sz="2400" dirty="0">
                <a:solidFill>
                  <a:schemeClr val="bg1"/>
                </a:solidFill>
                <a:effectLst>
                  <a:outerShdw blurRad="38100" dist="38100" dir="2700000" algn="tl">
                    <a:srgbClr val="000000"/>
                  </a:outerShdw>
                </a:effectLst>
                <a:cs typeface="+mn-cs"/>
              </a:rPr>
              <a:t>Unquoted equity instrument and related derivatives</a:t>
            </a:r>
          </a:p>
        </p:txBody>
      </p:sp>
      <p:sp>
        <p:nvSpPr>
          <p:cNvPr id="7831562" name="Text Box 10"/>
          <p:cNvSpPr txBox="1">
            <a:spLocks noChangeArrowheads="1"/>
          </p:cNvSpPr>
          <p:nvPr/>
        </p:nvSpPr>
        <p:spPr bwMode="auto">
          <a:xfrm>
            <a:off x="239713" y="3906838"/>
            <a:ext cx="2555875" cy="830262"/>
          </a:xfrm>
          <a:prstGeom prst="rect">
            <a:avLst/>
          </a:prstGeom>
          <a:noFill/>
          <a:ln w="9525">
            <a:noFill/>
            <a:miter lim="800000"/>
            <a:headEnd/>
            <a:tailEnd/>
          </a:ln>
          <a:effectLst/>
        </p:spPr>
        <p:txBody>
          <a:bodyPr>
            <a:spAutoFit/>
          </a:bodyPr>
          <a:lstStyle/>
          <a:p>
            <a:pPr eaLnBrk="0" fontAlgn="auto" hangingPunct="0">
              <a:defRPr/>
            </a:pPr>
            <a:r>
              <a:rPr lang="en-US" sz="2400">
                <a:solidFill>
                  <a:srgbClr val="FFCC00"/>
                </a:solidFill>
                <a:effectLst>
                  <a:outerShdw blurRad="38100" dist="38100" dir="2700000" algn="tl">
                    <a:srgbClr val="000000"/>
                  </a:outerShdw>
                </a:effectLst>
                <a:cs typeface="+mn-cs"/>
              </a:rPr>
              <a:t>At fair value thru P&amp;L</a:t>
            </a:r>
          </a:p>
        </p:txBody>
      </p:sp>
      <p:sp>
        <p:nvSpPr>
          <p:cNvPr id="50187" name="Freeform 11"/>
          <p:cNvSpPr>
            <a:spLocks/>
          </p:cNvSpPr>
          <p:nvPr/>
        </p:nvSpPr>
        <p:spPr bwMode="auto">
          <a:xfrm>
            <a:off x="3041650" y="2687638"/>
            <a:ext cx="1087438" cy="665162"/>
          </a:xfrm>
          <a:custGeom>
            <a:avLst/>
            <a:gdLst>
              <a:gd name="T0" fmla="*/ 2147483647 w 815"/>
              <a:gd name="T1" fmla="*/ 2147483647 h 499"/>
              <a:gd name="T2" fmla="*/ 0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2147483647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274" y="499"/>
                </a:moveTo>
                <a:lnTo>
                  <a:pt x="0" y="301"/>
                </a:lnTo>
                <a:lnTo>
                  <a:pt x="274" y="83"/>
                </a:lnTo>
                <a:lnTo>
                  <a:pt x="274" y="195"/>
                </a:lnTo>
                <a:lnTo>
                  <a:pt x="524" y="194"/>
                </a:lnTo>
                <a:lnTo>
                  <a:pt x="566" y="180"/>
                </a:lnTo>
                <a:lnTo>
                  <a:pt x="597" y="153"/>
                </a:lnTo>
                <a:lnTo>
                  <a:pt x="615" y="116"/>
                </a:lnTo>
                <a:lnTo>
                  <a:pt x="621" y="60"/>
                </a:lnTo>
                <a:lnTo>
                  <a:pt x="621" y="0"/>
                </a:lnTo>
                <a:lnTo>
                  <a:pt x="815" y="0"/>
                </a:lnTo>
                <a:lnTo>
                  <a:pt x="814" y="94"/>
                </a:lnTo>
                <a:lnTo>
                  <a:pt x="807" y="136"/>
                </a:lnTo>
                <a:lnTo>
                  <a:pt x="799" y="180"/>
                </a:lnTo>
                <a:lnTo>
                  <a:pt x="788" y="212"/>
                </a:lnTo>
                <a:lnTo>
                  <a:pt x="771" y="247"/>
                </a:lnTo>
                <a:lnTo>
                  <a:pt x="753" y="275"/>
                </a:lnTo>
                <a:lnTo>
                  <a:pt x="724" y="308"/>
                </a:lnTo>
                <a:lnTo>
                  <a:pt x="691" y="337"/>
                </a:lnTo>
                <a:lnTo>
                  <a:pt x="657" y="356"/>
                </a:lnTo>
                <a:lnTo>
                  <a:pt x="618" y="376"/>
                </a:lnTo>
                <a:lnTo>
                  <a:pt x="569" y="387"/>
                </a:lnTo>
                <a:lnTo>
                  <a:pt x="524" y="389"/>
                </a:lnTo>
                <a:lnTo>
                  <a:pt x="274" y="390"/>
                </a:lnTo>
                <a:lnTo>
                  <a:pt x="274" y="499"/>
                </a:lnTo>
                <a:close/>
              </a:path>
            </a:pathLst>
          </a:custGeom>
          <a:solidFill>
            <a:schemeClr val="accent2"/>
          </a:solidFill>
          <a:ln w="25400">
            <a:solidFill>
              <a:schemeClr val="bg1"/>
            </a:solidFill>
            <a:round/>
            <a:headEnd/>
            <a:tailEnd/>
          </a:ln>
        </p:spPr>
        <p:txBody>
          <a:bodyPr/>
          <a:lstStyle/>
          <a:p>
            <a:endParaRPr lang="en-US"/>
          </a:p>
        </p:txBody>
      </p:sp>
      <p:sp>
        <p:nvSpPr>
          <p:cNvPr id="50188" name="Freeform 12"/>
          <p:cNvSpPr>
            <a:spLocks/>
          </p:cNvSpPr>
          <p:nvPr/>
        </p:nvSpPr>
        <p:spPr bwMode="auto">
          <a:xfrm>
            <a:off x="3019425" y="3995738"/>
            <a:ext cx="1085850" cy="665162"/>
          </a:xfrm>
          <a:custGeom>
            <a:avLst/>
            <a:gdLst>
              <a:gd name="T0" fmla="*/ 2147483647 w 815"/>
              <a:gd name="T1" fmla="*/ 2147483647 h 499"/>
              <a:gd name="T2" fmla="*/ 0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2147483647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274" y="499"/>
                </a:moveTo>
                <a:lnTo>
                  <a:pt x="0" y="301"/>
                </a:lnTo>
                <a:lnTo>
                  <a:pt x="274" y="83"/>
                </a:lnTo>
                <a:lnTo>
                  <a:pt x="274" y="195"/>
                </a:lnTo>
                <a:lnTo>
                  <a:pt x="524" y="194"/>
                </a:lnTo>
                <a:lnTo>
                  <a:pt x="566" y="180"/>
                </a:lnTo>
                <a:lnTo>
                  <a:pt x="597" y="153"/>
                </a:lnTo>
                <a:lnTo>
                  <a:pt x="615" y="116"/>
                </a:lnTo>
                <a:lnTo>
                  <a:pt x="621" y="60"/>
                </a:lnTo>
                <a:lnTo>
                  <a:pt x="621" y="0"/>
                </a:lnTo>
                <a:lnTo>
                  <a:pt x="815" y="0"/>
                </a:lnTo>
                <a:lnTo>
                  <a:pt x="814" y="94"/>
                </a:lnTo>
                <a:lnTo>
                  <a:pt x="807" y="136"/>
                </a:lnTo>
                <a:lnTo>
                  <a:pt x="799" y="180"/>
                </a:lnTo>
                <a:lnTo>
                  <a:pt x="788" y="212"/>
                </a:lnTo>
                <a:lnTo>
                  <a:pt x="771" y="247"/>
                </a:lnTo>
                <a:lnTo>
                  <a:pt x="753" y="275"/>
                </a:lnTo>
                <a:lnTo>
                  <a:pt x="724" y="308"/>
                </a:lnTo>
                <a:lnTo>
                  <a:pt x="691" y="337"/>
                </a:lnTo>
                <a:lnTo>
                  <a:pt x="657" y="356"/>
                </a:lnTo>
                <a:lnTo>
                  <a:pt x="618" y="376"/>
                </a:lnTo>
                <a:lnTo>
                  <a:pt x="569" y="387"/>
                </a:lnTo>
                <a:lnTo>
                  <a:pt x="524" y="389"/>
                </a:lnTo>
                <a:lnTo>
                  <a:pt x="274" y="390"/>
                </a:lnTo>
                <a:lnTo>
                  <a:pt x="274" y="499"/>
                </a:lnTo>
                <a:close/>
              </a:path>
            </a:pathLst>
          </a:custGeom>
          <a:solidFill>
            <a:schemeClr val="accent2"/>
          </a:solidFill>
          <a:ln w="25400">
            <a:solidFill>
              <a:schemeClr val="bg1"/>
            </a:solidFill>
            <a:round/>
            <a:headEnd/>
            <a:tailEnd/>
          </a:ln>
        </p:spPr>
        <p:txBody>
          <a:bodyPr/>
          <a:lstStyle/>
          <a:p>
            <a:endParaRPr lang="en-US"/>
          </a:p>
        </p:txBody>
      </p:sp>
      <p:sp>
        <p:nvSpPr>
          <p:cNvPr id="50189" name="Freeform 13"/>
          <p:cNvSpPr>
            <a:spLocks/>
          </p:cNvSpPr>
          <p:nvPr/>
        </p:nvSpPr>
        <p:spPr bwMode="auto">
          <a:xfrm>
            <a:off x="3276600" y="5468938"/>
            <a:ext cx="1087438" cy="665162"/>
          </a:xfrm>
          <a:custGeom>
            <a:avLst/>
            <a:gdLst>
              <a:gd name="T0" fmla="*/ 2147483647 w 815"/>
              <a:gd name="T1" fmla="*/ 2147483647 h 499"/>
              <a:gd name="T2" fmla="*/ 0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2147483647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274" y="499"/>
                </a:moveTo>
                <a:lnTo>
                  <a:pt x="0" y="301"/>
                </a:lnTo>
                <a:lnTo>
                  <a:pt x="274" y="83"/>
                </a:lnTo>
                <a:lnTo>
                  <a:pt x="274" y="195"/>
                </a:lnTo>
                <a:lnTo>
                  <a:pt x="524" y="194"/>
                </a:lnTo>
                <a:lnTo>
                  <a:pt x="566" y="180"/>
                </a:lnTo>
                <a:lnTo>
                  <a:pt x="597" y="153"/>
                </a:lnTo>
                <a:lnTo>
                  <a:pt x="615" y="116"/>
                </a:lnTo>
                <a:lnTo>
                  <a:pt x="621" y="60"/>
                </a:lnTo>
                <a:lnTo>
                  <a:pt x="621" y="0"/>
                </a:lnTo>
                <a:lnTo>
                  <a:pt x="815" y="0"/>
                </a:lnTo>
                <a:lnTo>
                  <a:pt x="814" y="94"/>
                </a:lnTo>
                <a:lnTo>
                  <a:pt x="807" y="136"/>
                </a:lnTo>
                <a:lnTo>
                  <a:pt x="799" y="180"/>
                </a:lnTo>
                <a:lnTo>
                  <a:pt x="788" y="212"/>
                </a:lnTo>
                <a:lnTo>
                  <a:pt x="771" y="247"/>
                </a:lnTo>
                <a:lnTo>
                  <a:pt x="753" y="275"/>
                </a:lnTo>
                <a:lnTo>
                  <a:pt x="724" y="308"/>
                </a:lnTo>
                <a:lnTo>
                  <a:pt x="691" y="337"/>
                </a:lnTo>
                <a:lnTo>
                  <a:pt x="657" y="356"/>
                </a:lnTo>
                <a:lnTo>
                  <a:pt x="618" y="376"/>
                </a:lnTo>
                <a:lnTo>
                  <a:pt x="569" y="387"/>
                </a:lnTo>
                <a:lnTo>
                  <a:pt x="524" y="389"/>
                </a:lnTo>
                <a:lnTo>
                  <a:pt x="274" y="390"/>
                </a:lnTo>
                <a:lnTo>
                  <a:pt x="274" y="499"/>
                </a:lnTo>
                <a:close/>
              </a:path>
            </a:pathLst>
          </a:custGeom>
          <a:solidFill>
            <a:schemeClr val="accent2"/>
          </a:solidFill>
          <a:ln w="25400">
            <a:solidFill>
              <a:schemeClr val="bg1"/>
            </a:solidFill>
            <a:round/>
            <a:headEnd/>
            <a:tailEnd/>
          </a:ln>
        </p:spPr>
        <p:txBody>
          <a:bodyPr/>
          <a:lstStyle/>
          <a:p>
            <a:endParaRPr lang="en-US"/>
          </a:p>
        </p:txBody>
      </p:sp>
      <p:sp>
        <p:nvSpPr>
          <p:cNvPr id="50190" name="Freeform 14"/>
          <p:cNvSpPr>
            <a:spLocks/>
          </p:cNvSpPr>
          <p:nvPr/>
        </p:nvSpPr>
        <p:spPr bwMode="auto">
          <a:xfrm>
            <a:off x="4406900" y="2708275"/>
            <a:ext cx="990600" cy="669925"/>
          </a:xfrm>
          <a:custGeom>
            <a:avLst/>
            <a:gdLst>
              <a:gd name="T0" fmla="*/ 2147483647 w 815"/>
              <a:gd name="T1" fmla="*/ 2147483647 h 499"/>
              <a:gd name="T2" fmla="*/ 2147483647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0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542" y="499"/>
                </a:moveTo>
                <a:lnTo>
                  <a:pt x="815" y="301"/>
                </a:lnTo>
                <a:lnTo>
                  <a:pt x="542" y="83"/>
                </a:lnTo>
                <a:lnTo>
                  <a:pt x="542" y="195"/>
                </a:lnTo>
                <a:lnTo>
                  <a:pt x="292" y="194"/>
                </a:lnTo>
                <a:lnTo>
                  <a:pt x="249" y="180"/>
                </a:lnTo>
                <a:lnTo>
                  <a:pt x="219" y="153"/>
                </a:lnTo>
                <a:lnTo>
                  <a:pt x="200" y="116"/>
                </a:lnTo>
                <a:lnTo>
                  <a:pt x="195" y="60"/>
                </a:lnTo>
                <a:lnTo>
                  <a:pt x="195" y="0"/>
                </a:lnTo>
                <a:lnTo>
                  <a:pt x="0" y="0"/>
                </a:lnTo>
                <a:lnTo>
                  <a:pt x="2" y="93"/>
                </a:lnTo>
                <a:lnTo>
                  <a:pt x="8" y="135"/>
                </a:lnTo>
                <a:lnTo>
                  <a:pt x="16" y="180"/>
                </a:lnTo>
                <a:lnTo>
                  <a:pt x="28" y="212"/>
                </a:lnTo>
                <a:lnTo>
                  <a:pt x="44" y="246"/>
                </a:lnTo>
                <a:lnTo>
                  <a:pt x="62" y="275"/>
                </a:lnTo>
                <a:lnTo>
                  <a:pt x="92" y="308"/>
                </a:lnTo>
                <a:lnTo>
                  <a:pt x="125" y="336"/>
                </a:lnTo>
                <a:lnTo>
                  <a:pt x="159" y="356"/>
                </a:lnTo>
                <a:lnTo>
                  <a:pt x="198" y="375"/>
                </a:lnTo>
                <a:lnTo>
                  <a:pt x="247" y="387"/>
                </a:lnTo>
                <a:lnTo>
                  <a:pt x="292" y="389"/>
                </a:lnTo>
                <a:lnTo>
                  <a:pt x="542" y="390"/>
                </a:lnTo>
                <a:lnTo>
                  <a:pt x="542" y="499"/>
                </a:lnTo>
                <a:close/>
              </a:path>
            </a:pathLst>
          </a:custGeom>
          <a:solidFill>
            <a:schemeClr val="accent2"/>
          </a:solidFill>
          <a:ln w="25400">
            <a:solidFill>
              <a:schemeClr val="bg1"/>
            </a:solidFill>
            <a:round/>
            <a:headEnd/>
            <a:tailEnd/>
          </a:ln>
        </p:spPr>
        <p:txBody>
          <a:bodyPr/>
          <a:lstStyle/>
          <a:p>
            <a:endParaRPr lang="en-US"/>
          </a:p>
        </p:txBody>
      </p:sp>
      <p:sp>
        <p:nvSpPr>
          <p:cNvPr id="50191" name="Freeform 15"/>
          <p:cNvSpPr>
            <a:spLocks/>
          </p:cNvSpPr>
          <p:nvPr/>
        </p:nvSpPr>
        <p:spPr bwMode="auto">
          <a:xfrm>
            <a:off x="4511675" y="3990975"/>
            <a:ext cx="990600" cy="669925"/>
          </a:xfrm>
          <a:custGeom>
            <a:avLst/>
            <a:gdLst>
              <a:gd name="T0" fmla="*/ 2147483647 w 815"/>
              <a:gd name="T1" fmla="*/ 2147483647 h 499"/>
              <a:gd name="T2" fmla="*/ 2147483647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0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542" y="499"/>
                </a:moveTo>
                <a:lnTo>
                  <a:pt x="815" y="301"/>
                </a:lnTo>
                <a:lnTo>
                  <a:pt x="542" y="83"/>
                </a:lnTo>
                <a:lnTo>
                  <a:pt x="542" y="195"/>
                </a:lnTo>
                <a:lnTo>
                  <a:pt x="292" y="194"/>
                </a:lnTo>
                <a:lnTo>
                  <a:pt x="249" y="180"/>
                </a:lnTo>
                <a:lnTo>
                  <a:pt x="219" y="153"/>
                </a:lnTo>
                <a:lnTo>
                  <a:pt x="200" y="116"/>
                </a:lnTo>
                <a:lnTo>
                  <a:pt x="195" y="60"/>
                </a:lnTo>
                <a:lnTo>
                  <a:pt x="195" y="0"/>
                </a:lnTo>
                <a:lnTo>
                  <a:pt x="0" y="0"/>
                </a:lnTo>
                <a:lnTo>
                  <a:pt x="2" y="93"/>
                </a:lnTo>
                <a:lnTo>
                  <a:pt x="8" y="135"/>
                </a:lnTo>
                <a:lnTo>
                  <a:pt x="16" y="180"/>
                </a:lnTo>
                <a:lnTo>
                  <a:pt x="28" y="212"/>
                </a:lnTo>
                <a:lnTo>
                  <a:pt x="44" y="246"/>
                </a:lnTo>
                <a:lnTo>
                  <a:pt x="62" y="275"/>
                </a:lnTo>
                <a:lnTo>
                  <a:pt x="92" y="308"/>
                </a:lnTo>
                <a:lnTo>
                  <a:pt x="125" y="336"/>
                </a:lnTo>
                <a:lnTo>
                  <a:pt x="159" y="356"/>
                </a:lnTo>
                <a:lnTo>
                  <a:pt x="198" y="375"/>
                </a:lnTo>
                <a:lnTo>
                  <a:pt x="247" y="387"/>
                </a:lnTo>
                <a:lnTo>
                  <a:pt x="292" y="389"/>
                </a:lnTo>
                <a:lnTo>
                  <a:pt x="542" y="390"/>
                </a:lnTo>
                <a:lnTo>
                  <a:pt x="542" y="499"/>
                </a:lnTo>
                <a:close/>
              </a:path>
            </a:pathLst>
          </a:custGeom>
          <a:solidFill>
            <a:schemeClr val="accent2"/>
          </a:solidFill>
          <a:ln w="25400">
            <a:solidFill>
              <a:schemeClr val="bg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AMORTISED COST</a:t>
            </a:r>
            <a:endParaRPr lang="en-US" dirty="0"/>
          </a:p>
        </p:txBody>
      </p:sp>
      <p:sp>
        <p:nvSpPr>
          <p:cNvPr id="51203" name="Content Placeholder 2"/>
          <p:cNvSpPr>
            <a:spLocks noGrp="1"/>
          </p:cNvSpPr>
          <p:nvPr>
            <p:ph idx="1"/>
          </p:nvPr>
        </p:nvSpPr>
        <p:spPr>
          <a:xfrm>
            <a:off x="457200" y="1882775"/>
            <a:ext cx="8229600" cy="4572000"/>
          </a:xfrm>
        </p:spPr>
        <p:txBody>
          <a:bodyPr/>
          <a:lstStyle/>
          <a:p>
            <a:r>
              <a:rPr lang="en-US" smtClean="0"/>
              <a:t>I-4-2008  A Ltd gives a 5 year loan of Rs 10 lakhs to B Ltd a sister concern with an interest of 10% payable annually</a:t>
            </a:r>
          </a:p>
          <a:p>
            <a:r>
              <a:rPr lang="en-US" smtClean="0"/>
              <a:t>Market interest rate for a similar type of loan is 14%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8288"/>
            <a:ext cx="8229600" cy="1398587"/>
          </a:xfrm>
        </p:spPr>
        <p:txBody>
          <a:bodyPr/>
          <a:lstStyle/>
          <a:p>
            <a:pPr>
              <a:defRPr/>
            </a:pPr>
            <a:endParaRPr lang="en-US"/>
          </a:p>
        </p:txBody>
      </p:sp>
      <p:sp>
        <p:nvSpPr>
          <p:cNvPr id="52227" name="Content Placeholder 2"/>
          <p:cNvSpPr>
            <a:spLocks noGrp="1"/>
          </p:cNvSpPr>
          <p:nvPr>
            <p:ph idx="1"/>
          </p:nvPr>
        </p:nvSpPr>
        <p:spPr>
          <a:xfrm>
            <a:off x="457200" y="1882775"/>
            <a:ext cx="8229600" cy="4572000"/>
          </a:xfrm>
        </p:spPr>
        <p:txBody>
          <a:bodyPr/>
          <a:lstStyle/>
          <a:p>
            <a:r>
              <a:rPr lang="en-US" smtClean="0"/>
              <a:t>Npv of 10 lakhs -5 years 14% 8,62,677</a:t>
            </a:r>
          </a:p>
          <a:p>
            <a:r>
              <a:rPr lang="en-US" smtClean="0"/>
              <a:t>P&amp;L  Dr                                    1,37,323</a:t>
            </a:r>
          </a:p>
          <a:p>
            <a:endParaRPr lang="en-US"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0" y="457200"/>
          <a:ext cx="8077200" cy="6331154"/>
        </p:xfrm>
        <a:graphic>
          <a:graphicData uri="http://schemas.openxmlformats.org/drawingml/2006/table">
            <a:tbl>
              <a:tblPr/>
              <a:tblGrid>
                <a:gridCol w="1799098"/>
                <a:gridCol w="1724136"/>
                <a:gridCol w="1536730"/>
                <a:gridCol w="1499248"/>
                <a:gridCol w="1517988"/>
              </a:tblGrid>
              <a:tr h="505892">
                <a:tc>
                  <a:txBody>
                    <a:bodyPr/>
                    <a:lstStyle/>
                    <a:p>
                      <a:pPr algn="l" fontAlgn="b"/>
                      <a:r>
                        <a:rPr lang="en-US" sz="2400" b="0" i="0" u="none" strike="noStrike" dirty="0" smtClean="0">
                          <a:solidFill>
                            <a:srgbClr val="FFFF00"/>
                          </a:solidFill>
                          <a:latin typeface="Calibri"/>
                        </a:rPr>
                        <a:t> YEAR ENDING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r>
              <a:tr h="505892">
                <a:tc>
                  <a:txBody>
                    <a:bodyPr/>
                    <a:lstStyle/>
                    <a:p>
                      <a:pPr algn="l" fontAlgn="b"/>
                      <a:r>
                        <a:rPr lang="en-US" sz="2400" b="0" i="0" u="none" strike="noStrike" dirty="0" smtClean="0">
                          <a:solidFill>
                            <a:srgbClr val="FFFF00"/>
                          </a:solidFill>
                          <a:latin typeface="Calibri"/>
                        </a:rPr>
                        <a:t> 31ST MARCH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dirty="0" smtClean="0">
                          <a:solidFill>
                            <a:srgbClr val="FFFF00"/>
                          </a:solidFill>
                          <a:latin typeface="Calibri"/>
                        </a:rPr>
                        <a:t> OP.BAL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dirty="0" smtClean="0">
                          <a:solidFill>
                            <a:srgbClr val="FFFF00"/>
                          </a:solidFill>
                          <a:latin typeface="Calibri"/>
                        </a:rPr>
                        <a:t> INTEREST INCOME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dirty="0" smtClean="0">
                          <a:solidFill>
                            <a:srgbClr val="FFFF00"/>
                          </a:solidFill>
                          <a:latin typeface="Calibri"/>
                        </a:rPr>
                        <a:t> INTEREST RECEIVED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ctr" fontAlgn="b"/>
                      <a:r>
                        <a:rPr lang="en-US" sz="2400" b="0" i="0" u="none" strike="noStrike" dirty="0" smtClean="0">
                          <a:solidFill>
                            <a:srgbClr val="FFFF00"/>
                          </a:solidFill>
                          <a:latin typeface="Calibri"/>
                        </a:rPr>
                        <a:t> CL.BAL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r>
              <a:tr h="505892">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dirty="0" smtClean="0">
                          <a:solidFill>
                            <a:srgbClr val="FFFF00"/>
                          </a:solidFill>
                          <a:latin typeface="Calibri"/>
                        </a:rPr>
                        <a:t>   @  14% </a:t>
                      </a:r>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a:noFill/>
                    </a:lnB>
                  </a:tcPr>
                </a:tc>
              </a:tr>
              <a:tr h="915665">
                <a:tc>
                  <a:txBody>
                    <a:bodyPr/>
                    <a:lstStyle/>
                    <a:p>
                      <a:pPr algn="l" fontAlgn="b"/>
                      <a:r>
                        <a:rPr lang="en-US" sz="2400" b="0" i="0" u="none" strike="noStrike">
                          <a:solidFill>
                            <a:srgbClr val="FFFF00"/>
                          </a:solidFill>
                          <a:latin typeface="Calibri"/>
                        </a:rPr>
                        <a:t>                             2,009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862,677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120,775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100,000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883,452 </a:t>
                      </a:r>
                    </a:p>
                  </a:txBody>
                  <a:tcPr marL="9525" marR="9525" marT="9525" marB="0" anchor="b">
                    <a:lnL>
                      <a:noFill/>
                    </a:lnL>
                    <a:lnR>
                      <a:noFill/>
                    </a:lnR>
                    <a:lnT>
                      <a:noFill/>
                    </a:lnT>
                    <a:lnB>
                      <a:noFill/>
                    </a:lnB>
                  </a:tcPr>
                </a:tc>
              </a:tr>
              <a:tr h="915665">
                <a:tc>
                  <a:txBody>
                    <a:bodyPr/>
                    <a:lstStyle/>
                    <a:p>
                      <a:pPr algn="l" fontAlgn="b"/>
                      <a:r>
                        <a:rPr lang="en-US" sz="2400" b="0" i="0" u="none" strike="noStrike">
                          <a:solidFill>
                            <a:srgbClr val="FFFF00"/>
                          </a:solidFill>
                          <a:latin typeface="Calibri"/>
                        </a:rPr>
                        <a:t>                             2,010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883,452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123,683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100,000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907,135 </a:t>
                      </a:r>
                    </a:p>
                  </a:txBody>
                  <a:tcPr marL="9525" marR="9525" marT="9525" marB="0" anchor="b">
                    <a:lnL>
                      <a:noFill/>
                    </a:lnL>
                    <a:lnR>
                      <a:noFill/>
                    </a:lnR>
                    <a:lnT>
                      <a:noFill/>
                    </a:lnT>
                    <a:lnB>
                      <a:noFill/>
                    </a:lnB>
                  </a:tcPr>
                </a:tc>
              </a:tr>
              <a:tr h="915665">
                <a:tc>
                  <a:txBody>
                    <a:bodyPr/>
                    <a:lstStyle/>
                    <a:p>
                      <a:pPr algn="l" fontAlgn="b"/>
                      <a:r>
                        <a:rPr lang="en-US" sz="2400" b="0" i="0" u="none" strike="noStrike">
                          <a:solidFill>
                            <a:srgbClr val="FFFF00"/>
                          </a:solidFill>
                          <a:latin typeface="Calibri"/>
                        </a:rPr>
                        <a:t>                             2,011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907,135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126,999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100,000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934,134 </a:t>
                      </a:r>
                    </a:p>
                  </a:txBody>
                  <a:tcPr marL="9525" marR="9525" marT="9525" marB="0" anchor="b">
                    <a:lnL>
                      <a:noFill/>
                    </a:lnL>
                    <a:lnR>
                      <a:noFill/>
                    </a:lnR>
                    <a:lnT>
                      <a:noFill/>
                    </a:lnT>
                    <a:lnB>
                      <a:noFill/>
                    </a:lnB>
                  </a:tcPr>
                </a:tc>
              </a:tr>
              <a:tr h="915665">
                <a:tc>
                  <a:txBody>
                    <a:bodyPr/>
                    <a:lstStyle/>
                    <a:p>
                      <a:pPr algn="l" fontAlgn="b"/>
                      <a:r>
                        <a:rPr lang="en-US" sz="2400" b="0" i="0" u="none" strike="noStrike">
                          <a:solidFill>
                            <a:srgbClr val="FFFF00"/>
                          </a:solidFill>
                          <a:latin typeface="Calibri"/>
                        </a:rPr>
                        <a:t>                             2,012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934,134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130,779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100,000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964,913 </a:t>
                      </a:r>
                    </a:p>
                  </a:txBody>
                  <a:tcPr marL="9525" marR="9525" marT="9525" marB="0" anchor="b">
                    <a:lnL>
                      <a:noFill/>
                    </a:lnL>
                    <a:lnR>
                      <a:noFill/>
                    </a:lnR>
                    <a:lnT>
                      <a:noFill/>
                    </a:lnT>
                    <a:lnB>
                      <a:noFill/>
                    </a:lnB>
                  </a:tcPr>
                </a:tc>
              </a:tr>
              <a:tr h="915665">
                <a:tc>
                  <a:txBody>
                    <a:bodyPr/>
                    <a:lstStyle/>
                    <a:p>
                      <a:pPr algn="l" fontAlgn="b"/>
                      <a:r>
                        <a:rPr lang="en-US" sz="2400" b="0" i="0" u="none" strike="noStrike">
                          <a:solidFill>
                            <a:srgbClr val="FFFF00"/>
                          </a:solidFill>
                          <a:latin typeface="Calibri"/>
                        </a:rPr>
                        <a:t>                             2,013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964,913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135,088 </a:t>
                      </a:r>
                    </a:p>
                  </a:txBody>
                  <a:tcPr marL="9525" marR="9525" marT="9525" marB="0" anchor="b">
                    <a:lnL>
                      <a:noFill/>
                    </a:lnL>
                    <a:lnR>
                      <a:noFill/>
                    </a:lnR>
                    <a:lnT>
                      <a:noFill/>
                    </a:lnT>
                    <a:lnB>
                      <a:noFill/>
                    </a:lnB>
                  </a:tcPr>
                </a:tc>
                <a:tc>
                  <a:txBody>
                    <a:bodyPr/>
                    <a:lstStyle/>
                    <a:p>
                      <a:pPr algn="l" fontAlgn="b"/>
                      <a:r>
                        <a:rPr lang="en-US" sz="2400" b="0" i="0" u="none" strike="noStrike">
                          <a:solidFill>
                            <a:srgbClr val="FFFF00"/>
                          </a:solidFill>
                          <a:latin typeface="Calibri"/>
                        </a:rPr>
                        <a:t>                 100,000 </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FFFF00"/>
                          </a:solidFill>
                          <a:latin typeface="Calibri"/>
                        </a:rPr>
                        <a:t>              1,000,001 </a:t>
                      </a:r>
                    </a:p>
                  </a:txBody>
                  <a:tcPr marL="9525" marR="9525" marT="9525" marB="0" anchor="b">
                    <a:lnL>
                      <a:noFill/>
                    </a:lnL>
                    <a:lnR>
                      <a:noFill/>
                    </a:lnR>
                    <a:lnT>
                      <a:noFill/>
                    </a:lnT>
                    <a:lnB>
                      <a:noFill/>
                    </a:lnB>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236538" y="215900"/>
            <a:ext cx="8724900" cy="1041400"/>
          </a:xfrm>
          <a:prstGeom prst="rect">
            <a:avLst/>
          </a:prstGeom>
          <a:noFill/>
          <a:ln w="9525">
            <a:noFill/>
            <a:miter lim="800000"/>
            <a:headEnd/>
            <a:tailEnd/>
          </a:ln>
        </p:spPr>
        <p:txBody>
          <a:bodyPr lIns="92075" tIns="46038" rIns="92075" bIns="46038" anchor="ctr"/>
          <a:lstStyle/>
          <a:p>
            <a:pPr eaLnBrk="0" hangingPunct="0"/>
            <a:r>
              <a:rPr kumimoji="1" lang="en-US" sz="2900" i="1">
                <a:solidFill>
                  <a:srgbClr val="66FF33"/>
                </a:solidFill>
                <a:latin typeface="Tahoma" pitchFamily="34" charset="0"/>
              </a:rPr>
              <a:t>Subsequent Measurement : Amortised Cost</a:t>
            </a:r>
            <a:endParaRPr kumimoji="1" lang="en-US" sz="3200" i="1">
              <a:solidFill>
                <a:srgbClr val="66FF33"/>
              </a:solidFill>
              <a:latin typeface="Tahoma" pitchFamily="34" charset="0"/>
            </a:endParaRPr>
          </a:p>
        </p:txBody>
      </p:sp>
      <p:grpSp>
        <p:nvGrpSpPr>
          <p:cNvPr id="54275" name="Group 3"/>
          <p:cNvGrpSpPr>
            <a:grpSpLocks/>
          </p:cNvGrpSpPr>
          <p:nvPr/>
        </p:nvGrpSpPr>
        <p:grpSpPr bwMode="auto">
          <a:xfrm>
            <a:off x="984250" y="3760788"/>
            <a:ext cx="7623175" cy="1992312"/>
            <a:chOff x="733" y="2134"/>
            <a:chExt cx="5202" cy="1255"/>
          </a:xfrm>
        </p:grpSpPr>
        <p:sp>
          <p:nvSpPr>
            <p:cNvPr id="54277" name="Text Box 4"/>
            <p:cNvSpPr txBox="1">
              <a:spLocks noChangeArrowheads="1"/>
            </p:cNvSpPr>
            <p:nvPr/>
          </p:nvSpPr>
          <p:spPr bwMode="auto">
            <a:xfrm>
              <a:off x="784" y="2521"/>
              <a:ext cx="851" cy="231"/>
            </a:xfrm>
            <a:prstGeom prst="rect">
              <a:avLst/>
            </a:prstGeom>
            <a:noFill/>
            <a:ln w="9525">
              <a:noFill/>
              <a:miter lim="800000"/>
              <a:headEnd/>
              <a:tailEnd/>
            </a:ln>
          </p:spPr>
          <p:txBody>
            <a:bodyPr>
              <a:spAutoFit/>
            </a:bodyPr>
            <a:lstStyle/>
            <a:p>
              <a:pPr eaLnBrk="0" hangingPunct="0"/>
              <a:r>
                <a:rPr lang="en-US">
                  <a:latin typeface="Arial Unicode MS" pitchFamily="34" charset="-128"/>
                </a:rPr>
                <a:t>Initial cost </a:t>
              </a:r>
            </a:p>
          </p:txBody>
        </p:sp>
        <p:sp>
          <p:nvSpPr>
            <p:cNvPr id="54278" name="Text Box 5"/>
            <p:cNvSpPr txBox="1">
              <a:spLocks noChangeArrowheads="1"/>
            </p:cNvSpPr>
            <p:nvPr/>
          </p:nvSpPr>
          <p:spPr bwMode="auto">
            <a:xfrm>
              <a:off x="1753" y="2442"/>
              <a:ext cx="1080" cy="404"/>
            </a:xfrm>
            <a:prstGeom prst="rect">
              <a:avLst/>
            </a:prstGeom>
            <a:noFill/>
            <a:ln w="9525">
              <a:noFill/>
              <a:miter lim="800000"/>
              <a:headEnd/>
              <a:tailEnd/>
            </a:ln>
          </p:spPr>
          <p:txBody>
            <a:bodyPr>
              <a:spAutoFit/>
            </a:bodyPr>
            <a:lstStyle/>
            <a:p>
              <a:pPr eaLnBrk="0" hangingPunct="0"/>
              <a:r>
                <a:rPr lang="en-US">
                  <a:latin typeface="Arial Unicode MS" pitchFamily="34" charset="-128"/>
                </a:rPr>
                <a:t>Principal repayments</a:t>
              </a:r>
            </a:p>
          </p:txBody>
        </p:sp>
        <p:sp>
          <p:nvSpPr>
            <p:cNvPr id="54279" name="Text Box 6"/>
            <p:cNvSpPr txBox="1">
              <a:spLocks noChangeArrowheads="1"/>
            </p:cNvSpPr>
            <p:nvPr/>
          </p:nvSpPr>
          <p:spPr bwMode="auto">
            <a:xfrm>
              <a:off x="3053" y="2134"/>
              <a:ext cx="1407" cy="1105"/>
            </a:xfrm>
            <a:prstGeom prst="rect">
              <a:avLst/>
            </a:prstGeom>
            <a:noFill/>
            <a:ln w="9525">
              <a:noFill/>
              <a:miter lim="800000"/>
              <a:headEnd/>
              <a:tailEnd/>
            </a:ln>
          </p:spPr>
          <p:txBody>
            <a:bodyPr>
              <a:spAutoFit/>
            </a:bodyPr>
            <a:lstStyle/>
            <a:p>
              <a:pPr eaLnBrk="0" hangingPunct="0"/>
              <a:r>
                <a:rPr lang="en-US">
                  <a:latin typeface="Arial Unicode MS" pitchFamily="34" charset="-128"/>
                </a:rPr>
                <a:t>Cumulative amortisation of difference between initial amount and maturity amount</a:t>
              </a:r>
            </a:p>
          </p:txBody>
        </p:sp>
        <p:sp>
          <p:nvSpPr>
            <p:cNvPr id="54280" name="Text Box 7"/>
            <p:cNvSpPr txBox="1">
              <a:spLocks noChangeArrowheads="1"/>
            </p:cNvSpPr>
            <p:nvPr/>
          </p:nvSpPr>
          <p:spPr bwMode="auto">
            <a:xfrm>
              <a:off x="4635" y="2334"/>
              <a:ext cx="1300" cy="577"/>
            </a:xfrm>
            <a:prstGeom prst="rect">
              <a:avLst/>
            </a:prstGeom>
            <a:noFill/>
            <a:ln w="9525">
              <a:noFill/>
              <a:miter lim="800000"/>
              <a:headEnd/>
              <a:tailEnd/>
            </a:ln>
          </p:spPr>
          <p:txBody>
            <a:bodyPr>
              <a:spAutoFit/>
            </a:bodyPr>
            <a:lstStyle/>
            <a:p>
              <a:pPr eaLnBrk="0" hangingPunct="0"/>
              <a:r>
                <a:rPr lang="en-US">
                  <a:latin typeface="Arial Unicode MS" pitchFamily="34" charset="-128"/>
                </a:rPr>
                <a:t>Write-down for impairment or uncollectibility</a:t>
              </a:r>
            </a:p>
          </p:txBody>
        </p:sp>
        <p:sp>
          <p:nvSpPr>
            <p:cNvPr id="54281" name="Text Box 8"/>
            <p:cNvSpPr txBox="1">
              <a:spLocks noChangeArrowheads="1"/>
            </p:cNvSpPr>
            <p:nvPr/>
          </p:nvSpPr>
          <p:spPr bwMode="auto">
            <a:xfrm>
              <a:off x="1646" y="2499"/>
              <a:ext cx="158" cy="233"/>
            </a:xfrm>
            <a:prstGeom prst="rect">
              <a:avLst/>
            </a:prstGeom>
            <a:noFill/>
            <a:ln w="9525">
              <a:noFill/>
              <a:miter lim="800000"/>
              <a:headEnd/>
              <a:tailEnd/>
            </a:ln>
          </p:spPr>
          <p:txBody>
            <a:bodyPr>
              <a:spAutoFit/>
            </a:bodyPr>
            <a:lstStyle/>
            <a:p>
              <a:pPr eaLnBrk="0" hangingPunct="0"/>
              <a:r>
                <a:rPr lang="en-US"/>
                <a:t>-</a:t>
              </a:r>
            </a:p>
          </p:txBody>
        </p:sp>
        <p:sp>
          <p:nvSpPr>
            <p:cNvPr id="54282" name="Text Box 9"/>
            <p:cNvSpPr txBox="1">
              <a:spLocks noChangeArrowheads="1"/>
            </p:cNvSpPr>
            <p:nvPr/>
          </p:nvSpPr>
          <p:spPr bwMode="auto">
            <a:xfrm>
              <a:off x="2773" y="2499"/>
              <a:ext cx="368" cy="233"/>
            </a:xfrm>
            <a:prstGeom prst="rect">
              <a:avLst/>
            </a:prstGeom>
            <a:noFill/>
            <a:ln w="9525">
              <a:noFill/>
              <a:miter lim="800000"/>
              <a:headEnd/>
              <a:tailEnd/>
            </a:ln>
          </p:spPr>
          <p:txBody>
            <a:bodyPr>
              <a:spAutoFit/>
            </a:bodyPr>
            <a:lstStyle/>
            <a:p>
              <a:pPr eaLnBrk="0" hangingPunct="0"/>
              <a:r>
                <a:rPr lang="en-US"/>
                <a:t>+/-</a:t>
              </a:r>
            </a:p>
          </p:txBody>
        </p:sp>
        <p:sp>
          <p:nvSpPr>
            <p:cNvPr id="54283" name="Text Box 10"/>
            <p:cNvSpPr txBox="1">
              <a:spLocks noChangeArrowheads="1"/>
            </p:cNvSpPr>
            <p:nvPr/>
          </p:nvSpPr>
          <p:spPr bwMode="auto">
            <a:xfrm>
              <a:off x="4430" y="2488"/>
              <a:ext cx="158" cy="233"/>
            </a:xfrm>
            <a:prstGeom prst="rect">
              <a:avLst/>
            </a:prstGeom>
            <a:noFill/>
            <a:ln w="9525">
              <a:noFill/>
              <a:miter lim="800000"/>
              <a:headEnd/>
              <a:tailEnd/>
            </a:ln>
          </p:spPr>
          <p:txBody>
            <a:bodyPr>
              <a:spAutoFit/>
            </a:bodyPr>
            <a:lstStyle/>
            <a:p>
              <a:pPr eaLnBrk="0" hangingPunct="0"/>
              <a:r>
                <a:rPr lang="en-US"/>
                <a:t>-</a:t>
              </a:r>
            </a:p>
          </p:txBody>
        </p:sp>
        <p:sp>
          <p:nvSpPr>
            <p:cNvPr id="54284" name="Text Box 11"/>
            <p:cNvSpPr txBox="1">
              <a:spLocks noChangeArrowheads="1"/>
            </p:cNvSpPr>
            <p:nvPr/>
          </p:nvSpPr>
          <p:spPr bwMode="auto">
            <a:xfrm>
              <a:off x="733" y="3156"/>
              <a:ext cx="4571" cy="233"/>
            </a:xfrm>
            <a:prstGeom prst="rect">
              <a:avLst/>
            </a:prstGeom>
            <a:noFill/>
            <a:ln w="9525">
              <a:noFill/>
              <a:miter lim="800000"/>
              <a:headEnd/>
              <a:tailEnd/>
            </a:ln>
          </p:spPr>
          <p:txBody>
            <a:bodyPr>
              <a:spAutoFit/>
            </a:bodyPr>
            <a:lstStyle/>
            <a:p>
              <a:pPr eaLnBrk="0" hangingPunct="0"/>
              <a:r>
                <a:rPr lang="en-US"/>
                <a:t>Gain/loss from amortisation is recognised in net profit/loss</a:t>
              </a:r>
            </a:p>
          </p:txBody>
        </p:sp>
      </p:grpSp>
      <p:sp>
        <p:nvSpPr>
          <p:cNvPr id="54276" name="Rectangle 13"/>
          <p:cNvSpPr>
            <a:spLocks noGrp="1" noChangeArrowheads="1"/>
          </p:cNvSpPr>
          <p:nvPr>
            <p:ph idx="1"/>
          </p:nvPr>
        </p:nvSpPr>
        <p:spPr>
          <a:xfrm>
            <a:off x="657225" y="1633538"/>
            <a:ext cx="8051800" cy="4632325"/>
          </a:xfrm>
        </p:spPr>
        <p:txBody>
          <a:bodyPr/>
          <a:lstStyle/>
          <a:p>
            <a:pPr eaLnBrk="1" hangingPunct="1"/>
            <a:r>
              <a:rPr lang="en-US" sz="2400" smtClean="0"/>
              <a:t>Applicable to “Held to Maturity” and “Loans and Receivables”</a:t>
            </a:r>
          </a:p>
          <a:p>
            <a:pPr eaLnBrk="1" hangingPunct="1">
              <a:buFont typeface="Wingdings" pitchFamily="2" charset="2"/>
              <a:buNone/>
            </a:pPr>
            <a:endParaRPr lang="en-US" sz="2400" u="sng" smtClean="0"/>
          </a:p>
          <a:p>
            <a:pPr eaLnBrk="1" hangingPunct="1"/>
            <a:r>
              <a:rPr lang="en-US" sz="2400" smtClean="0"/>
              <a:t>Amortised cost is:</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479425" y="320675"/>
            <a:ext cx="8382000" cy="838200"/>
          </a:xfrm>
          <a:prstGeom prst="rect">
            <a:avLst/>
          </a:prstGeom>
          <a:noFill/>
          <a:ln w="9525">
            <a:noFill/>
            <a:miter lim="800000"/>
            <a:headEnd/>
            <a:tailEnd/>
          </a:ln>
        </p:spPr>
        <p:txBody>
          <a:bodyPr lIns="92075" tIns="46038" rIns="92075" bIns="46038" anchor="ctr"/>
          <a:lstStyle/>
          <a:p>
            <a:pPr eaLnBrk="0" hangingPunct="0"/>
            <a:r>
              <a:rPr kumimoji="1" lang="en-US" sz="3200" i="1">
                <a:solidFill>
                  <a:srgbClr val="66FF33"/>
                </a:solidFill>
                <a:latin typeface="Tahoma" pitchFamily="34" charset="0"/>
              </a:rPr>
              <a:t>Subsequent Measurement: </a:t>
            </a:r>
            <a:br>
              <a:rPr kumimoji="1" lang="en-US" sz="3200" i="1">
                <a:solidFill>
                  <a:srgbClr val="66FF33"/>
                </a:solidFill>
                <a:latin typeface="Tahoma" pitchFamily="34" charset="0"/>
              </a:rPr>
            </a:br>
            <a:r>
              <a:rPr kumimoji="1" lang="en-US" sz="3200" i="1">
                <a:solidFill>
                  <a:srgbClr val="66FF33"/>
                </a:solidFill>
                <a:latin typeface="Tahoma" pitchFamily="34" charset="0"/>
              </a:rPr>
              <a:t>Fair Value thru Profit and Loss</a:t>
            </a:r>
          </a:p>
        </p:txBody>
      </p:sp>
      <p:sp>
        <p:nvSpPr>
          <p:cNvPr id="55299" name="Rectangle 3"/>
          <p:cNvSpPr>
            <a:spLocks noChangeArrowheads="1"/>
          </p:cNvSpPr>
          <p:nvPr/>
        </p:nvSpPr>
        <p:spPr bwMode="auto">
          <a:xfrm>
            <a:off x="457200" y="4343400"/>
            <a:ext cx="8305800" cy="1676400"/>
          </a:xfrm>
          <a:prstGeom prst="rect">
            <a:avLst/>
          </a:prstGeom>
          <a:noFill/>
          <a:ln w="9525">
            <a:noFill/>
            <a:miter lim="800000"/>
            <a:headEnd/>
            <a:tailEnd/>
          </a:ln>
        </p:spPr>
        <p:txBody>
          <a:bodyPr lIns="92075" tIns="46038" rIns="92075" bIns="46038"/>
          <a:lstStyle/>
          <a:p>
            <a:pPr marL="457200" indent="-457200" eaLnBrk="0" hangingPunct="0">
              <a:spcAft>
                <a:spcPct val="20000"/>
              </a:spcAft>
              <a:buClr>
                <a:schemeClr val="tx1"/>
              </a:buClr>
              <a:buSzPct val="120000"/>
              <a:buFont typeface="Monotype Sorts" pitchFamily="2" charset="2"/>
              <a:buChar char="*"/>
            </a:pPr>
            <a:endParaRPr kumimoji="1" lang="en-US" sz="2800">
              <a:solidFill>
                <a:srgbClr val="FFFF00"/>
              </a:solidFill>
              <a:latin typeface="Tahoma" pitchFamily="34" charset="0"/>
            </a:endParaRPr>
          </a:p>
          <a:p>
            <a:pPr marL="571500" lvl="1" eaLnBrk="0" hangingPunct="0">
              <a:spcAft>
                <a:spcPct val="20000"/>
              </a:spcAft>
              <a:buClr>
                <a:srgbClr val="FFFFFF"/>
              </a:buClr>
              <a:buSzPct val="110000"/>
              <a:buFont typeface="Wingdings" pitchFamily="2" charset="2"/>
              <a:buNone/>
            </a:pPr>
            <a:endParaRPr kumimoji="1" lang="en-US" sz="2800">
              <a:solidFill>
                <a:srgbClr val="FFFFFF"/>
              </a:solidFill>
              <a:latin typeface="Tahoma" pitchFamily="34" charset="0"/>
            </a:endParaRPr>
          </a:p>
        </p:txBody>
      </p:sp>
      <p:sp>
        <p:nvSpPr>
          <p:cNvPr id="55300" name="Rectangle 4"/>
          <p:cNvSpPr>
            <a:spLocks noChangeArrowheads="1"/>
          </p:cNvSpPr>
          <p:nvPr/>
        </p:nvSpPr>
        <p:spPr bwMode="auto">
          <a:xfrm>
            <a:off x="323850" y="3657600"/>
            <a:ext cx="8305800" cy="366713"/>
          </a:xfrm>
          <a:prstGeom prst="rect">
            <a:avLst/>
          </a:prstGeom>
          <a:noFill/>
          <a:ln w="9525">
            <a:noFill/>
            <a:miter lim="800000"/>
            <a:headEnd/>
            <a:tailEnd/>
          </a:ln>
        </p:spPr>
        <p:txBody>
          <a:bodyPr>
            <a:spAutoFit/>
          </a:bodyPr>
          <a:lstStyle/>
          <a:p>
            <a:pPr eaLnBrk="0" hangingPunct="0"/>
            <a:endParaRPr lang="en-US"/>
          </a:p>
        </p:txBody>
      </p:sp>
      <p:sp>
        <p:nvSpPr>
          <p:cNvPr id="55301" name="Rectangle 5"/>
          <p:cNvSpPr>
            <a:spLocks noGrp="1" noChangeArrowheads="1"/>
          </p:cNvSpPr>
          <p:nvPr>
            <p:ph idx="1"/>
          </p:nvPr>
        </p:nvSpPr>
        <p:spPr>
          <a:xfrm>
            <a:off x="458788" y="1609725"/>
            <a:ext cx="8326437" cy="4959350"/>
          </a:xfrm>
        </p:spPr>
        <p:txBody>
          <a:bodyPr/>
          <a:lstStyle/>
          <a:p>
            <a:pPr marL="0" indent="0" eaLnBrk="1" hangingPunct="1">
              <a:buFont typeface="Wingdings" pitchFamily="2" charset="2"/>
              <a:buNone/>
            </a:pPr>
            <a:r>
              <a:rPr lang="en-US" sz="1800" smtClean="0"/>
              <a:t>Fair value thru profit and loss : Fair Value </a:t>
            </a:r>
          </a:p>
          <a:p>
            <a:pPr marL="466725" lvl="1" indent="-350838" eaLnBrk="1" hangingPunct="1">
              <a:buFont typeface="Wingdings" pitchFamily="2" charset="2"/>
              <a:buNone/>
            </a:pPr>
            <a:r>
              <a:rPr lang="en-US" sz="1000" smtClean="0"/>
              <a:t>	</a:t>
            </a:r>
          </a:p>
          <a:p>
            <a:pPr marL="466725" lvl="1" indent="-350838" eaLnBrk="1" hangingPunct="1"/>
            <a:r>
              <a:rPr lang="en-US" sz="1800" smtClean="0"/>
              <a:t>Acquired or incurred principally for the purpose of generating a profit from short-term fluctuations in price or dealer’s margin;</a:t>
            </a:r>
            <a:endParaRPr lang="en-US" sz="1800" smtClean="0">
              <a:solidFill>
                <a:srgbClr val="66FF33"/>
              </a:solidFill>
            </a:endParaRPr>
          </a:p>
          <a:p>
            <a:pPr marL="466725" lvl="1" indent="-350838" algn="ctr" eaLnBrk="1" hangingPunct="1">
              <a:buFont typeface="Wingdings" pitchFamily="2" charset="2"/>
              <a:buNone/>
            </a:pPr>
            <a:r>
              <a:rPr lang="en-US" sz="1800" smtClean="0">
                <a:solidFill>
                  <a:srgbClr val="66FF33"/>
                </a:solidFill>
              </a:rPr>
              <a:t>OR</a:t>
            </a:r>
          </a:p>
          <a:p>
            <a:pPr marL="466725" lvl="1" indent="-350838" eaLnBrk="1" hangingPunct="1"/>
            <a:r>
              <a:rPr lang="en-US" sz="1800" smtClean="0"/>
              <a:t>Part of a portfolio with a recent pattern of short-term profit-taking;</a:t>
            </a:r>
          </a:p>
          <a:p>
            <a:pPr marL="466725" lvl="1" indent="-350838" eaLnBrk="1" hangingPunct="1">
              <a:buFont typeface="Wingdings" pitchFamily="2" charset="2"/>
              <a:buNone/>
            </a:pPr>
            <a:r>
              <a:rPr lang="en-US" sz="1800" smtClean="0"/>
              <a:t>				</a:t>
            </a:r>
            <a:r>
              <a:rPr lang="en-US" sz="1800" smtClean="0">
                <a:solidFill>
                  <a:srgbClr val="66FF33"/>
                </a:solidFill>
              </a:rPr>
              <a:t>	         OR</a:t>
            </a:r>
          </a:p>
          <a:p>
            <a:pPr marL="466725" lvl="1" indent="-350838" eaLnBrk="1" hangingPunct="1"/>
            <a:r>
              <a:rPr lang="en-US" sz="1800" smtClean="0"/>
              <a:t>Derivatives held for trading;</a:t>
            </a:r>
          </a:p>
          <a:p>
            <a:pPr marL="466725" lvl="1" indent="-350838" eaLnBrk="1" hangingPunct="1">
              <a:buFont typeface="Wingdings" pitchFamily="2" charset="2"/>
              <a:buNone/>
            </a:pPr>
            <a:r>
              <a:rPr lang="en-US" sz="1800" smtClean="0"/>
              <a:t>				</a:t>
            </a:r>
            <a:r>
              <a:rPr lang="en-US" sz="1800" smtClean="0">
                <a:solidFill>
                  <a:srgbClr val="66FF33"/>
                </a:solidFill>
              </a:rPr>
              <a:t>	         OR</a:t>
            </a:r>
          </a:p>
          <a:p>
            <a:pPr marL="466725" lvl="1" indent="-350838" eaLnBrk="1" hangingPunct="1"/>
            <a:r>
              <a:rPr lang="en-US" sz="1800" smtClean="0"/>
              <a:t>Designated upon initial recognition.</a:t>
            </a:r>
          </a:p>
          <a:p>
            <a:pPr marL="466725" lvl="1" indent="-350838" eaLnBrk="1" hangingPunct="1">
              <a:buFont typeface="Wingdings" pitchFamily="2" charset="2"/>
              <a:buNone/>
            </a:pPr>
            <a:r>
              <a:rPr lang="en-US" sz="800" smtClean="0">
                <a:solidFill>
                  <a:srgbClr val="FF0000"/>
                </a:solidFill>
              </a:rPr>
              <a:t>	</a:t>
            </a:r>
          </a:p>
          <a:p>
            <a:pPr marL="0" indent="0" eaLnBrk="1" hangingPunct="1">
              <a:buFont typeface="Wingdings" pitchFamily="2" charset="2"/>
              <a:buNone/>
            </a:pPr>
            <a:r>
              <a:rPr lang="en-US" sz="1600" smtClean="0">
                <a:solidFill>
                  <a:srgbClr val="66FFFF"/>
                </a:solidFill>
              </a:rPr>
              <a:t>Examples: trading portfolio of marketable securities, all derivatives unless qualifying as a hedge</a:t>
            </a:r>
          </a:p>
          <a:p>
            <a:pPr marL="466725" lvl="1" indent="-350838" eaLnBrk="1" hangingPunct="1">
              <a:buClr>
                <a:srgbClr val="FF0000"/>
              </a:buClr>
              <a:buFont typeface="Wingdings" pitchFamily="2" charset="2"/>
              <a:buNone/>
            </a:pPr>
            <a:r>
              <a:rPr lang="en-US" sz="1800" smtClean="0">
                <a:solidFill>
                  <a:srgbClr val="66FFFF"/>
                </a:solidFill>
              </a:rPr>
              <a:t>	</a:t>
            </a:r>
          </a:p>
          <a:p>
            <a:pPr marL="0" indent="0" eaLnBrk="1" hangingPunct="1">
              <a:buClr>
                <a:srgbClr val="FF0000"/>
              </a:buClr>
              <a:buFont typeface="Wingdings" pitchFamily="2" charset="2"/>
              <a:buNone/>
            </a:pPr>
            <a:r>
              <a:rPr lang="en-US" sz="1800" smtClean="0"/>
              <a:t>Gain/loss from fair value changes is recognised in net profit/loss</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0" y="260350"/>
            <a:ext cx="9144000" cy="1117600"/>
          </a:xfrm>
          <a:prstGeom prst="rect">
            <a:avLst/>
          </a:prstGeom>
          <a:noFill/>
          <a:ln w="9525">
            <a:noFill/>
            <a:miter lim="800000"/>
            <a:headEnd/>
            <a:tailEnd/>
          </a:ln>
        </p:spPr>
        <p:txBody>
          <a:bodyPr lIns="92075" tIns="46038" rIns="92075" bIns="46038" anchor="ctr"/>
          <a:lstStyle/>
          <a:p>
            <a:pPr eaLnBrk="0" hangingPunct="0"/>
            <a:r>
              <a:rPr kumimoji="1" lang="en-US" sz="3200" i="1">
                <a:solidFill>
                  <a:srgbClr val="66FF33"/>
                </a:solidFill>
                <a:latin typeface="Tahoma" pitchFamily="34" charset="0"/>
              </a:rPr>
              <a:t>Subsequent Measurement: </a:t>
            </a:r>
            <a:br>
              <a:rPr kumimoji="1" lang="en-US" sz="3200" i="1">
                <a:solidFill>
                  <a:srgbClr val="66FF33"/>
                </a:solidFill>
                <a:latin typeface="Tahoma" pitchFamily="34" charset="0"/>
              </a:rPr>
            </a:br>
            <a:r>
              <a:rPr kumimoji="1" lang="en-US" sz="3200" i="1">
                <a:solidFill>
                  <a:srgbClr val="66FF33"/>
                </a:solidFill>
                <a:latin typeface="Tahoma" pitchFamily="34" charset="0"/>
              </a:rPr>
              <a:t>Available-for-Sale</a:t>
            </a:r>
          </a:p>
        </p:txBody>
      </p:sp>
      <p:sp>
        <p:nvSpPr>
          <p:cNvPr id="56323" name="Rectangle 3"/>
          <p:cNvSpPr>
            <a:spLocks noChangeArrowheads="1"/>
          </p:cNvSpPr>
          <p:nvPr/>
        </p:nvSpPr>
        <p:spPr bwMode="auto">
          <a:xfrm>
            <a:off x="457200" y="4343400"/>
            <a:ext cx="8305800" cy="1676400"/>
          </a:xfrm>
          <a:prstGeom prst="rect">
            <a:avLst/>
          </a:prstGeom>
          <a:noFill/>
          <a:ln w="9525">
            <a:noFill/>
            <a:miter lim="800000"/>
            <a:headEnd/>
            <a:tailEnd/>
          </a:ln>
        </p:spPr>
        <p:txBody>
          <a:bodyPr lIns="92075" tIns="46038" rIns="92075" bIns="46038"/>
          <a:lstStyle/>
          <a:p>
            <a:pPr marL="457200" indent="-457200" eaLnBrk="0" hangingPunct="0">
              <a:spcAft>
                <a:spcPct val="20000"/>
              </a:spcAft>
              <a:buClr>
                <a:schemeClr val="tx1"/>
              </a:buClr>
              <a:buSzPct val="120000"/>
              <a:buFont typeface="Monotype Sorts" pitchFamily="2" charset="2"/>
              <a:buChar char="*"/>
            </a:pPr>
            <a:endParaRPr kumimoji="1" lang="en-US" sz="2800">
              <a:solidFill>
                <a:srgbClr val="FFFF00"/>
              </a:solidFill>
              <a:latin typeface="Tahoma" pitchFamily="34" charset="0"/>
            </a:endParaRPr>
          </a:p>
          <a:p>
            <a:pPr marL="571500" lvl="1" eaLnBrk="0" hangingPunct="0">
              <a:spcAft>
                <a:spcPct val="20000"/>
              </a:spcAft>
              <a:buClr>
                <a:srgbClr val="FFFFFF"/>
              </a:buClr>
              <a:buSzPct val="110000"/>
              <a:buFont typeface="Wingdings" pitchFamily="2" charset="2"/>
              <a:buNone/>
            </a:pPr>
            <a:endParaRPr kumimoji="1" lang="en-US" sz="2800">
              <a:solidFill>
                <a:srgbClr val="FFFFFF"/>
              </a:solidFill>
              <a:latin typeface="Tahoma" pitchFamily="34" charset="0"/>
            </a:endParaRPr>
          </a:p>
        </p:txBody>
      </p:sp>
      <p:sp>
        <p:nvSpPr>
          <p:cNvPr id="56324" name="Rectangle 4"/>
          <p:cNvSpPr>
            <a:spLocks noChangeArrowheads="1"/>
          </p:cNvSpPr>
          <p:nvPr/>
        </p:nvSpPr>
        <p:spPr bwMode="auto">
          <a:xfrm>
            <a:off x="323850" y="3657600"/>
            <a:ext cx="8305800" cy="366713"/>
          </a:xfrm>
          <a:prstGeom prst="rect">
            <a:avLst/>
          </a:prstGeom>
          <a:noFill/>
          <a:ln w="9525">
            <a:noFill/>
            <a:miter lim="800000"/>
            <a:headEnd/>
            <a:tailEnd/>
          </a:ln>
        </p:spPr>
        <p:txBody>
          <a:bodyPr>
            <a:spAutoFit/>
          </a:bodyPr>
          <a:lstStyle/>
          <a:p>
            <a:pPr eaLnBrk="0" hangingPunct="0"/>
            <a:endParaRPr lang="en-US">
              <a:latin typeface="Arial Unicode MS" pitchFamily="34" charset="-128"/>
            </a:endParaRPr>
          </a:p>
        </p:txBody>
      </p:sp>
      <p:sp>
        <p:nvSpPr>
          <p:cNvPr id="56325" name="Rectangle 5"/>
          <p:cNvSpPr>
            <a:spLocks noGrp="1" noChangeArrowheads="1"/>
          </p:cNvSpPr>
          <p:nvPr>
            <p:ph idx="1"/>
          </p:nvPr>
        </p:nvSpPr>
        <p:spPr>
          <a:xfrm>
            <a:off x="349250" y="1524000"/>
            <a:ext cx="8458200" cy="4859338"/>
          </a:xfrm>
        </p:spPr>
        <p:txBody>
          <a:bodyPr/>
          <a:lstStyle/>
          <a:p>
            <a:pPr marL="0" indent="0" eaLnBrk="1" hangingPunct="1">
              <a:buFont typeface="Wingdings" pitchFamily="2" charset="2"/>
              <a:buNone/>
            </a:pPr>
            <a:r>
              <a:rPr lang="en-US" sz="2400" smtClean="0"/>
              <a:t>  Available-for-Sale : Fair value </a:t>
            </a:r>
          </a:p>
          <a:p>
            <a:pPr marL="233363" lvl="1" indent="0" eaLnBrk="1" hangingPunct="1">
              <a:buFont typeface="Wingdings" pitchFamily="2" charset="2"/>
              <a:buNone/>
            </a:pPr>
            <a:r>
              <a:rPr lang="en-US" sz="2400" smtClean="0"/>
              <a:t>Financial assets which are </a:t>
            </a:r>
            <a:r>
              <a:rPr lang="en-US" sz="2400" smtClean="0">
                <a:solidFill>
                  <a:srgbClr val="FFFFCC"/>
                </a:solidFill>
              </a:rPr>
              <a:t>designated as available for sale or</a:t>
            </a:r>
            <a:r>
              <a:rPr lang="en-US" sz="2400" smtClean="0">
                <a:solidFill>
                  <a:srgbClr val="FFFF66"/>
                </a:solidFill>
              </a:rPr>
              <a:t>  </a:t>
            </a:r>
            <a:r>
              <a:rPr lang="en-US" sz="2400" smtClean="0"/>
              <a:t>not in one of the other three categories </a:t>
            </a:r>
          </a:p>
          <a:p>
            <a:pPr marL="233363" lvl="1" indent="0" eaLnBrk="1" hangingPunct="1">
              <a:buFont typeface="Wingdings" pitchFamily="2" charset="2"/>
              <a:buNone/>
            </a:pPr>
            <a:endParaRPr lang="en-US" sz="2400" smtClean="0">
              <a:solidFill>
                <a:srgbClr val="66FFFF"/>
              </a:solidFill>
            </a:endParaRPr>
          </a:p>
          <a:p>
            <a:pPr marL="233363" lvl="1" indent="0" eaLnBrk="1" hangingPunct="1">
              <a:buFont typeface="Wingdings" pitchFamily="2" charset="2"/>
              <a:buNone/>
            </a:pPr>
            <a:r>
              <a:rPr lang="en-US" sz="2400" smtClean="0">
                <a:solidFill>
                  <a:srgbClr val="66FFFF"/>
                </a:solidFill>
              </a:rPr>
              <a:t>Example: equities not held for trading, including strategic investments; quoted debt securities with no positive intent/ability to hold to maturity</a:t>
            </a:r>
          </a:p>
          <a:p>
            <a:pPr marL="233363" lvl="1" indent="0" eaLnBrk="1" hangingPunct="1">
              <a:buFont typeface="Wingdings" pitchFamily="2" charset="2"/>
              <a:buNone/>
            </a:pPr>
            <a:endParaRPr lang="en-US" sz="2400" smtClean="0"/>
          </a:p>
          <a:p>
            <a:pPr marL="233363" lvl="1" indent="0" eaLnBrk="1" hangingPunct="1">
              <a:buFont typeface="Wingdings" pitchFamily="2" charset="2"/>
              <a:buNone/>
            </a:pPr>
            <a:r>
              <a:rPr lang="en-US" sz="2400" smtClean="0"/>
              <a:t>Gain/loss from fair value changes is recognised directly in equity until sold, collected, disposed of at which time include in profit or loss. Interest calculated using the effective interest rate method is recognised in P&amp;L</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422275" y="196850"/>
            <a:ext cx="8494713" cy="1235075"/>
          </a:xfrm>
          <a:prstGeom prst="rect">
            <a:avLst/>
          </a:prstGeom>
          <a:noFill/>
          <a:ln w="9525">
            <a:noFill/>
            <a:miter lim="800000"/>
            <a:headEnd/>
            <a:tailEnd/>
          </a:ln>
        </p:spPr>
        <p:txBody>
          <a:bodyPr lIns="92075" tIns="46038" rIns="92075" bIns="46038" anchor="ctr"/>
          <a:lstStyle/>
          <a:p>
            <a:pPr eaLnBrk="0" hangingPunct="0"/>
            <a:r>
              <a:rPr kumimoji="1" lang="en-US" sz="3000" i="1">
                <a:solidFill>
                  <a:srgbClr val="66FF33"/>
                </a:solidFill>
                <a:latin typeface="Tahoma" pitchFamily="34" charset="0"/>
              </a:rPr>
              <a:t>Subsequent Measurement:</a:t>
            </a:r>
            <a:br>
              <a:rPr kumimoji="1" lang="en-US" sz="3000" i="1">
                <a:solidFill>
                  <a:srgbClr val="66FF33"/>
                </a:solidFill>
                <a:latin typeface="Tahoma" pitchFamily="34" charset="0"/>
              </a:rPr>
            </a:br>
            <a:r>
              <a:rPr kumimoji="1" lang="en-US" sz="3000" i="1">
                <a:solidFill>
                  <a:srgbClr val="66FF33"/>
                </a:solidFill>
                <a:latin typeface="Tahoma" pitchFamily="34" charset="0"/>
              </a:rPr>
              <a:t>Exception from Fair Value Requirement</a:t>
            </a:r>
          </a:p>
        </p:txBody>
      </p:sp>
      <p:sp>
        <p:nvSpPr>
          <p:cNvPr id="57347" name="Rectangle 3"/>
          <p:cNvSpPr>
            <a:spLocks noChangeArrowheads="1"/>
          </p:cNvSpPr>
          <p:nvPr/>
        </p:nvSpPr>
        <p:spPr bwMode="auto">
          <a:xfrm>
            <a:off x="457200" y="4343400"/>
            <a:ext cx="8305800" cy="1676400"/>
          </a:xfrm>
          <a:prstGeom prst="rect">
            <a:avLst/>
          </a:prstGeom>
          <a:noFill/>
          <a:ln w="9525">
            <a:noFill/>
            <a:miter lim="800000"/>
            <a:headEnd/>
            <a:tailEnd/>
          </a:ln>
        </p:spPr>
        <p:txBody>
          <a:bodyPr lIns="92075" tIns="46038" rIns="92075" bIns="46038"/>
          <a:lstStyle/>
          <a:p>
            <a:pPr marL="457200" indent="-457200" eaLnBrk="0" hangingPunct="0">
              <a:spcAft>
                <a:spcPct val="20000"/>
              </a:spcAft>
              <a:buClr>
                <a:schemeClr val="tx1"/>
              </a:buClr>
              <a:buSzPct val="120000"/>
              <a:buFont typeface="Monotype Sorts" pitchFamily="2" charset="2"/>
              <a:buChar char="*"/>
            </a:pPr>
            <a:endParaRPr kumimoji="1" lang="en-US" sz="2800">
              <a:solidFill>
                <a:srgbClr val="FFFF00"/>
              </a:solidFill>
              <a:latin typeface="Tahoma" pitchFamily="34" charset="0"/>
            </a:endParaRPr>
          </a:p>
          <a:p>
            <a:pPr marL="571500" lvl="1" eaLnBrk="0" hangingPunct="0">
              <a:spcAft>
                <a:spcPct val="20000"/>
              </a:spcAft>
              <a:buClr>
                <a:srgbClr val="FFFFFF"/>
              </a:buClr>
              <a:buSzPct val="110000"/>
              <a:buFont typeface="Wingdings" pitchFamily="2" charset="2"/>
              <a:buNone/>
            </a:pPr>
            <a:endParaRPr kumimoji="1" lang="en-US" sz="2800">
              <a:solidFill>
                <a:srgbClr val="FFFFFF"/>
              </a:solidFill>
              <a:latin typeface="Tahoma" pitchFamily="34" charset="0"/>
            </a:endParaRPr>
          </a:p>
        </p:txBody>
      </p:sp>
      <p:sp>
        <p:nvSpPr>
          <p:cNvPr id="57348" name="Rectangle 4"/>
          <p:cNvSpPr>
            <a:spLocks noChangeArrowheads="1"/>
          </p:cNvSpPr>
          <p:nvPr/>
        </p:nvSpPr>
        <p:spPr bwMode="auto">
          <a:xfrm>
            <a:off x="323850" y="3657600"/>
            <a:ext cx="8305800" cy="366713"/>
          </a:xfrm>
          <a:prstGeom prst="rect">
            <a:avLst/>
          </a:prstGeom>
          <a:noFill/>
          <a:ln w="9525">
            <a:noFill/>
            <a:miter lim="800000"/>
            <a:headEnd/>
            <a:tailEnd/>
          </a:ln>
        </p:spPr>
        <p:txBody>
          <a:bodyPr>
            <a:spAutoFit/>
          </a:bodyPr>
          <a:lstStyle/>
          <a:p>
            <a:pPr eaLnBrk="0" hangingPunct="0"/>
            <a:endParaRPr lang="en-US"/>
          </a:p>
        </p:txBody>
      </p:sp>
      <p:sp>
        <p:nvSpPr>
          <p:cNvPr id="57349" name="Rectangle 5"/>
          <p:cNvSpPr>
            <a:spLocks noGrp="1" noChangeArrowheads="1"/>
          </p:cNvSpPr>
          <p:nvPr>
            <p:ph idx="1"/>
          </p:nvPr>
        </p:nvSpPr>
        <p:spPr>
          <a:xfrm>
            <a:off x="323850" y="1616075"/>
            <a:ext cx="8313738" cy="4683125"/>
          </a:xfrm>
        </p:spPr>
        <p:txBody>
          <a:bodyPr/>
          <a:lstStyle/>
          <a:p>
            <a:pPr marL="0" indent="0" eaLnBrk="1" hangingPunct="1">
              <a:lnSpc>
                <a:spcPct val="90000"/>
              </a:lnSpc>
              <a:buFont typeface="Wingdings" pitchFamily="2" charset="2"/>
              <a:buNone/>
            </a:pPr>
            <a:r>
              <a:rPr lang="en-US" sz="2400" u="sng" smtClean="0"/>
              <a:t>Presumption</a:t>
            </a:r>
            <a:endParaRPr lang="en-US" sz="2400" smtClean="0"/>
          </a:p>
          <a:p>
            <a:pPr marL="0" indent="0" eaLnBrk="1" hangingPunct="1">
              <a:lnSpc>
                <a:spcPct val="90000"/>
              </a:lnSpc>
              <a:buFont typeface="Wingdings" pitchFamily="2" charset="2"/>
              <a:buNone/>
            </a:pPr>
            <a:r>
              <a:rPr lang="en-US" sz="2400" smtClean="0"/>
              <a:t>Fair value can be reliably determined for most financial assets classified as available for sale or held for trading</a:t>
            </a:r>
          </a:p>
          <a:p>
            <a:pPr marL="0" indent="0" eaLnBrk="1" hangingPunct="1">
              <a:lnSpc>
                <a:spcPct val="90000"/>
              </a:lnSpc>
              <a:buFont typeface="Wingdings" pitchFamily="2" charset="2"/>
              <a:buNone/>
            </a:pPr>
            <a:endParaRPr lang="en-US" sz="2400" smtClean="0"/>
          </a:p>
          <a:p>
            <a:pPr marL="0" indent="0" eaLnBrk="1" hangingPunct="1">
              <a:lnSpc>
                <a:spcPct val="90000"/>
              </a:lnSpc>
              <a:buFont typeface="Wingdings" pitchFamily="2" charset="2"/>
              <a:buNone/>
            </a:pPr>
            <a:r>
              <a:rPr lang="en-US" sz="2400" u="sng" smtClean="0"/>
              <a:t>But</a:t>
            </a:r>
            <a:endParaRPr lang="en-US" sz="2400" smtClean="0"/>
          </a:p>
          <a:p>
            <a:pPr marL="0" indent="0" eaLnBrk="1" hangingPunct="1">
              <a:lnSpc>
                <a:spcPct val="90000"/>
              </a:lnSpc>
              <a:buFont typeface="Wingdings" pitchFamily="2" charset="2"/>
              <a:buNone/>
            </a:pPr>
            <a:r>
              <a:rPr lang="en-US" sz="2400" smtClean="0"/>
              <a:t>Presumption can be overcome for:</a:t>
            </a:r>
          </a:p>
          <a:p>
            <a:pPr marL="579438" lvl="1" indent="-388938" eaLnBrk="1" hangingPunct="1">
              <a:lnSpc>
                <a:spcPct val="90000"/>
              </a:lnSpc>
            </a:pPr>
            <a:r>
              <a:rPr lang="en-US" sz="2400" smtClean="0"/>
              <a:t>an investment in an equity instrument that does not have a quoted market price in an active market and for which other methods of estimating fair value are clearly inappropriate/unworkable</a:t>
            </a:r>
          </a:p>
          <a:p>
            <a:pPr marL="579438" lvl="1" indent="-388938" eaLnBrk="1" hangingPunct="1">
              <a:lnSpc>
                <a:spcPct val="90000"/>
              </a:lnSpc>
            </a:pPr>
            <a:r>
              <a:rPr lang="en-US" sz="2400" smtClean="0"/>
              <a:t>derivatives linked to and settled by delivery of such an investment</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8178"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No Active Market – Equity Instrument</a:t>
            </a:r>
          </a:p>
        </p:txBody>
      </p:sp>
      <p:sp>
        <p:nvSpPr>
          <p:cNvPr id="58371" name="Rectangle 3"/>
          <p:cNvSpPr>
            <a:spLocks noGrp="1" noChangeArrowheads="1"/>
          </p:cNvSpPr>
          <p:nvPr>
            <p:ph idx="1"/>
          </p:nvPr>
        </p:nvSpPr>
        <p:spPr>
          <a:xfrm>
            <a:off x="484188" y="1397000"/>
            <a:ext cx="7972425" cy="4730750"/>
          </a:xfrm>
        </p:spPr>
        <p:txBody>
          <a:bodyPr/>
          <a:lstStyle/>
          <a:p>
            <a:pPr eaLnBrk="1" hangingPunct="1"/>
            <a:r>
              <a:rPr lang="en-US" sz="2400" smtClean="0"/>
              <a:t>The fair value can be reliably measured if</a:t>
            </a:r>
          </a:p>
          <a:p>
            <a:pPr lvl="1" eaLnBrk="1" hangingPunct="1"/>
            <a:r>
              <a:rPr lang="en-US" sz="2400" smtClean="0"/>
              <a:t>The variability in the range of reasonable fair value estimates is not significant</a:t>
            </a:r>
          </a:p>
          <a:p>
            <a:pPr lvl="1" eaLnBrk="1" hangingPunct="1"/>
            <a:r>
              <a:rPr lang="en-US" sz="2400" smtClean="0"/>
              <a:t>The probabilities of the various estimates within the range can be reasonably assessed and used in estimating fair value</a:t>
            </a:r>
          </a:p>
          <a:p>
            <a:pPr eaLnBrk="1" hangingPunct="1"/>
            <a:r>
              <a:rPr lang="en-US" sz="2400" smtClean="0"/>
              <a:t>An entity is precluded from measuring the instrument at fair value if the conditions are not met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0418" name="Rectangle 2"/>
          <p:cNvSpPr>
            <a:spLocks noGrp="1" noChangeArrowheads="1"/>
          </p:cNvSpPr>
          <p:nvPr>
            <p:ph type="title"/>
          </p:nvPr>
        </p:nvSpPr>
        <p:spPr>
          <a:xfrm>
            <a:off x="712177" y="122238"/>
            <a:ext cx="7772400" cy="901700"/>
          </a:xfrm>
        </p:spPr>
        <p:txBody>
          <a:bodyPr lIns="0" tIns="0" rIns="0" bIns="0"/>
          <a:lstStyle/>
          <a:p>
            <a:pPr marL="484632" indent="0" eaLnBrk="1" fontAlgn="auto" hangingPunct="1">
              <a:spcAft>
                <a:spcPts val="0"/>
              </a:spcAft>
              <a:defRPr/>
            </a:pPr>
            <a:r>
              <a:rPr lang="en-US" noProof="1">
                <a:solidFill>
                  <a:schemeClr val="accent1">
                    <a:tint val="83000"/>
                    <a:satMod val="150000"/>
                  </a:schemeClr>
                </a:solidFill>
              </a:rPr>
              <a:t>Types of Financial Instruments</a:t>
            </a:r>
          </a:p>
        </p:txBody>
      </p:sp>
      <p:sp>
        <p:nvSpPr>
          <p:cNvPr id="13315" name="Rectangle 3"/>
          <p:cNvSpPr>
            <a:spLocks noGrp="1" noChangeArrowheads="1"/>
          </p:cNvSpPr>
          <p:nvPr>
            <p:ph idx="1"/>
          </p:nvPr>
        </p:nvSpPr>
        <p:spPr>
          <a:xfrm>
            <a:off x="6251575" y="2501900"/>
            <a:ext cx="2713038" cy="3759200"/>
          </a:xfrm>
          <a:gradFill rotWithShape="0">
            <a:gsLst>
              <a:gs pos="0">
                <a:srgbClr val="B3FC8E"/>
              </a:gs>
              <a:gs pos="50000">
                <a:srgbClr val="66FF33"/>
              </a:gs>
              <a:gs pos="100000">
                <a:srgbClr val="B3FC8E"/>
              </a:gs>
            </a:gsLst>
            <a:lin ang="2700000" scaled="1"/>
          </a:gradFill>
          <a:ln>
            <a:solidFill>
              <a:schemeClr val="bg2"/>
            </a:solidFill>
          </a:ln>
        </p:spPr>
        <p:txBody>
          <a:bodyPr lIns="0" tIns="0" rIns="0" bIns="0"/>
          <a:lstStyle/>
          <a:p>
            <a:pPr algn="ctr" eaLnBrk="1" hangingPunct="1">
              <a:buFont typeface="Wingdings" pitchFamily="2" charset="2"/>
              <a:buNone/>
            </a:pPr>
            <a:r>
              <a:rPr lang="en-US" sz="1600" smtClean="0">
                <a:solidFill>
                  <a:schemeClr val="bg1"/>
                </a:solidFill>
              </a:rPr>
              <a:t>	</a:t>
            </a:r>
            <a:r>
              <a:rPr lang="en-US" sz="2100" u="sng" smtClean="0">
                <a:solidFill>
                  <a:schemeClr val="bg1"/>
                </a:solidFill>
              </a:rPr>
              <a:t>Combinations</a:t>
            </a:r>
            <a:endParaRPr lang="en-US" sz="1600" u="sng" smtClean="0">
              <a:solidFill>
                <a:schemeClr val="bg1"/>
              </a:solidFill>
            </a:endParaRPr>
          </a:p>
          <a:p>
            <a:pPr eaLnBrk="1" hangingPunct="1">
              <a:buClr>
                <a:schemeClr val="bg2"/>
              </a:buClr>
              <a:buSzTx/>
              <a:buFont typeface="Wingdings" pitchFamily="2" charset="2"/>
              <a:buNone/>
            </a:pPr>
            <a:endParaRPr lang="en-US" sz="1600" smtClean="0">
              <a:solidFill>
                <a:schemeClr val="bg1"/>
              </a:solidFill>
            </a:endParaRPr>
          </a:p>
          <a:p>
            <a:pPr lvl="1" eaLnBrk="1" hangingPunct="1">
              <a:buClr>
                <a:schemeClr val="bg2"/>
              </a:buClr>
            </a:pPr>
            <a:r>
              <a:rPr lang="en-US" sz="2000" smtClean="0">
                <a:solidFill>
                  <a:schemeClr val="bg1"/>
                </a:solidFill>
              </a:rPr>
              <a:t>Convertible debt</a:t>
            </a:r>
          </a:p>
          <a:p>
            <a:pPr lvl="1" eaLnBrk="1" hangingPunct="1">
              <a:buClr>
                <a:schemeClr val="bg2"/>
              </a:buClr>
            </a:pPr>
            <a:r>
              <a:rPr lang="en-US" sz="2000" smtClean="0">
                <a:solidFill>
                  <a:schemeClr val="bg1"/>
                </a:solidFill>
              </a:rPr>
              <a:t>Exchangeable debt</a:t>
            </a:r>
          </a:p>
          <a:p>
            <a:pPr lvl="1" eaLnBrk="1" hangingPunct="1">
              <a:buClr>
                <a:schemeClr val="bg2"/>
              </a:buClr>
            </a:pPr>
            <a:r>
              <a:rPr lang="en-US" sz="2000" smtClean="0">
                <a:solidFill>
                  <a:schemeClr val="bg1"/>
                </a:solidFill>
              </a:rPr>
              <a:t>Dual currency bonds</a:t>
            </a:r>
          </a:p>
          <a:p>
            <a:pPr lvl="1" eaLnBrk="1" hangingPunct="1">
              <a:buClr>
                <a:schemeClr val="bg2"/>
              </a:buClr>
            </a:pPr>
            <a:r>
              <a:rPr lang="en-US" sz="2000" smtClean="0">
                <a:solidFill>
                  <a:schemeClr val="bg1"/>
                </a:solidFill>
              </a:rPr>
              <a:t>Equity linked notes</a:t>
            </a:r>
            <a:endParaRPr lang="en-US" sz="2400" smtClean="0">
              <a:solidFill>
                <a:schemeClr val="bg1"/>
              </a:solidFill>
            </a:endParaRPr>
          </a:p>
          <a:p>
            <a:pPr eaLnBrk="1" hangingPunct="1"/>
            <a:endParaRPr lang="en-US" sz="2400" smtClean="0">
              <a:solidFill>
                <a:schemeClr val="bg1"/>
              </a:solidFill>
            </a:endParaRPr>
          </a:p>
        </p:txBody>
      </p:sp>
      <p:sp>
        <p:nvSpPr>
          <p:cNvPr id="13316" name="Rectangle 4"/>
          <p:cNvSpPr>
            <a:spLocks noChangeArrowheads="1"/>
          </p:cNvSpPr>
          <p:nvPr/>
        </p:nvSpPr>
        <p:spPr bwMode="auto">
          <a:xfrm>
            <a:off x="3128963" y="2508250"/>
            <a:ext cx="2809875" cy="3795713"/>
          </a:xfrm>
          <a:prstGeom prst="rect">
            <a:avLst/>
          </a:prstGeom>
          <a:gradFill rotWithShape="0">
            <a:gsLst>
              <a:gs pos="0">
                <a:srgbClr val="FFFF99"/>
              </a:gs>
              <a:gs pos="50000">
                <a:srgbClr val="FFFF00"/>
              </a:gs>
              <a:gs pos="100000">
                <a:srgbClr val="FFFF99"/>
              </a:gs>
            </a:gsLst>
            <a:lin ang="2700000" scaled="1"/>
          </a:gradFill>
          <a:ln w="9525">
            <a:solidFill>
              <a:schemeClr val="bg2"/>
            </a:solidFill>
            <a:miter lim="800000"/>
            <a:headEnd/>
            <a:tailEnd/>
          </a:ln>
        </p:spPr>
        <p:txBody>
          <a:bodyPr lIns="0" tIns="0" rIns="0" bIns="0"/>
          <a:lstStyle/>
          <a:p>
            <a:pPr marL="342900" indent="-342900" eaLnBrk="0" hangingPunct="0">
              <a:spcAft>
                <a:spcPct val="20000"/>
              </a:spcAft>
              <a:buClr>
                <a:srgbClr val="FFFF00"/>
              </a:buClr>
              <a:buSzPct val="125000"/>
              <a:buFont typeface="Wingdings" pitchFamily="2" charset="2"/>
              <a:buNone/>
            </a:pPr>
            <a:r>
              <a:rPr kumimoji="1" lang="en-US" sz="2100" u="sng">
                <a:solidFill>
                  <a:schemeClr val="bg1"/>
                </a:solidFill>
                <a:latin typeface="Tahoma" pitchFamily="34" charset="0"/>
              </a:rPr>
              <a:t>Derivatives</a:t>
            </a:r>
            <a:endParaRPr kumimoji="1" lang="en-US" sz="1600" u="sng">
              <a:solidFill>
                <a:schemeClr val="bg1"/>
              </a:solidFill>
              <a:latin typeface="Tahoma" pitchFamily="34" charset="0"/>
            </a:endParaRPr>
          </a:p>
          <a:p>
            <a:pPr marL="342900" indent="-342900" eaLnBrk="0" hangingPunct="0">
              <a:spcAft>
                <a:spcPct val="20000"/>
              </a:spcAft>
              <a:buClr>
                <a:schemeClr val="bg2"/>
              </a:buClr>
              <a:buFont typeface="Wingdings" pitchFamily="2" charset="2"/>
              <a:buNone/>
            </a:pPr>
            <a:endParaRPr kumimoji="1" lang="en-US" sz="1600">
              <a:solidFill>
                <a:schemeClr val="bg1"/>
              </a:solidFill>
              <a:latin typeface="Tahoma" pitchFamily="34" charset="0"/>
            </a:endParaRP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Forwards / futures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Financial options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Swaps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Caps and collars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Financial guarantees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Letters of credit</a:t>
            </a:r>
          </a:p>
          <a:p>
            <a:pPr marL="342900" indent="-342900" eaLnBrk="0" hangingPunct="0">
              <a:spcAft>
                <a:spcPct val="20000"/>
              </a:spcAft>
              <a:buClr>
                <a:srgbClr val="FFFF00"/>
              </a:buClr>
              <a:buSzPct val="125000"/>
              <a:buFont typeface="Wingdings" pitchFamily="2" charset="2"/>
              <a:buChar char="§"/>
            </a:pPr>
            <a:endParaRPr kumimoji="1" lang="en-US" sz="1600">
              <a:solidFill>
                <a:schemeClr val="bg1"/>
              </a:solidFill>
              <a:latin typeface="Tahoma" pitchFamily="34" charset="0"/>
            </a:endParaRPr>
          </a:p>
        </p:txBody>
      </p:sp>
      <p:sp>
        <p:nvSpPr>
          <p:cNvPr id="13317" name="Rectangle 5"/>
          <p:cNvSpPr>
            <a:spLocks noChangeArrowheads="1"/>
          </p:cNvSpPr>
          <p:nvPr/>
        </p:nvSpPr>
        <p:spPr bwMode="auto">
          <a:xfrm>
            <a:off x="141288" y="2487613"/>
            <a:ext cx="2703512" cy="3848100"/>
          </a:xfrm>
          <a:prstGeom prst="rect">
            <a:avLst/>
          </a:prstGeom>
          <a:gradFill rotWithShape="0">
            <a:gsLst>
              <a:gs pos="0">
                <a:srgbClr val="FFFFFF"/>
              </a:gs>
              <a:gs pos="50000">
                <a:srgbClr val="FF99CC"/>
              </a:gs>
              <a:gs pos="100000">
                <a:srgbClr val="FFFFFF"/>
              </a:gs>
            </a:gsLst>
            <a:lin ang="2700000" scaled="1"/>
          </a:gradFill>
          <a:ln w="9525">
            <a:solidFill>
              <a:schemeClr val="bg2"/>
            </a:solidFill>
            <a:miter lim="800000"/>
            <a:headEnd/>
            <a:tailEnd/>
          </a:ln>
        </p:spPr>
        <p:txBody>
          <a:bodyPr lIns="0" tIns="0" rIns="0" bIns="0"/>
          <a:lstStyle/>
          <a:p>
            <a:pPr marL="342900" indent="-342900" eaLnBrk="0" hangingPunct="0">
              <a:spcAft>
                <a:spcPct val="20000"/>
              </a:spcAft>
              <a:buClr>
                <a:srgbClr val="FFFF00"/>
              </a:buClr>
              <a:buSzPct val="125000"/>
              <a:buFont typeface="Wingdings" pitchFamily="2" charset="2"/>
              <a:buNone/>
            </a:pPr>
            <a:r>
              <a:rPr kumimoji="1" lang="en-US" sz="2100" u="sng">
                <a:solidFill>
                  <a:schemeClr val="bg1"/>
                </a:solidFill>
                <a:latin typeface="Tahoma" pitchFamily="34" charset="0"/>
              </a:rPr>
              <a:t>Primary</a:t>
            </a:r>
            <a:endParaRPr kumimoji="1" lang="en-US" sz="1600" u="sng">
              <a:solidFill>
                <a:schemeClr val="bg1"/>
              </a:solidFill>
              <a:latin typeface="Tahoma" pitchFamily="34" charset="0"/>
            </a:endParaRPr>
          </a:p>
          <a:p>
            <a:pPr marL="342900" indent="-342900" eaLnBrk="0" hangingPunct="0">
              <a:spcAft>
                <a:spcPct val="20000"/>
              </a:spcAft>
              <a:buClr>
                <a:schemeClr val="bg2"/>
              </a:buClr>
              <a:buFont typeface="Wingdings" pitchFamily="2" charset="2"/>
              <a:buNone/>
            </a:pPr>
            <a:endParaRPr kumimoji="1" lang="en-US" sz="1600">
              <a:solidFill>
                <a:schemeClr val="bg1"/>
              </a:solidFill>
              <a:latin typeface="Tahoma" pitchFamily="34" charset="0"/>
            </a:endParaRP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Deposits of cash</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Bonds, loans, borrowings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Receivables / payables (including finance leases)</a:t>
            </a:r>
          </a:p>
          <a:p>
            <a:pPr marL="742950" lvl="1" indent="-285750" eaLnBrk="0" hangingPunct="0">
              <a:spcAft>
                <a:spcPct val="20000"/>
              </a:spcAft>
              <a:buClr>
                <a:schemeClr val="bg2"/>
              </a:buClr>
              <a:buSzPct val="110000"/>
              <a:buFont typeface="Wingdings" pitchFamily="2" charset="2"/>
              <a:buChar char="§"/>
            </a:pPr>
            <a:r>
              <a:rPr kumimoji="1" lang="en-US">
                <a:solidFill>
                  <a:schemeClr val="bg1"/>
                </a:solidFill>
                <a:latin typeface="Tahoma" pitchFamily="34" charset="0"/>
              </a:rPr>
              <a:t>Equity instruments</a:t>
            </a:r>
          </a:p>
          <a:p>
            <a:pPr marL="342900" indent="-342900" eaLnBrk="0" hangingPunct="0">
              <a:spcAft>
                <a:spcPct val="20000"/>
              </a:spcAft>
              <a:buClr>
                <a:srgbClr val="FFFF00"/>
              </a:buClr>
              <a:buSzPct val="125000"/>
              <a:buFont typeface="Wingdings" pitchFamily="2" charset="2"/>
              <a:buChar char="§"/>
            </a:pPr>
            <a:endParaRPr kumimoji="1" lang="en-US" sz="1600">
              <a:solidFill>
                <a:schemeClr val="bg1"/>
              </a:solidFill>
              <a:latin typeface="Tahoma" pitchFamily="34" charset="0"/>
            </a:endParaRPr>
          </a:p>
        </p:txBody>
      </p:sp>
      <p:sp>
        <p:nvSpPr>
          <p:cNvPr id="7740422" name="Text Box 6"/>
          <p:cNvSpPr txBox="1">
            <a:spLocks noChangeArrowheads="1"/>
          </p:cNvSpPr>
          <p:nvPr/>
        </p:nvSpPr>
        <p:spPr bwMode="auto">
          <a:xfrm>
            <a:off x="2933700" y="1008063"/>
            <a:ext cx="3100388" cy="647700"/>
          </a:xfrm>
          <a:prstGeom prst="rect">
            <a:avLst/>
          </a:prstGeom>
          <a:gradFill rotWithShape="1">
            <a:gsLst>
              <a:gs pos="0">
                <a:schemeClr val="hlink"/>
              </a:gs>
              <a:gs pos="100000">
                <a:srgbClr val="FFFFFF"/>
              </a:gs>
            </a:gsLst>
            <a:lin ang="5400000" scaled="1"/>
          </a:gradFill>
          <a:ln w="38100">
            <a:solidFill>
              <a:srgbClr val="666699"/>
            </a:solidFill>
            <a:miter lim="800000"/>
            <a:headEnd/>
            <a:tailEnd/>
          </a:ln>
          <a:effectLst>
            <a:outerShdw dist="35921" dir="2700000" algn="ctr" rotWithShape="0">
              <a:srgbClr val="000066"/>
            </a:outerShdw>
          </a:effectLst>
        </p:spPr>
        <p:txBody>
          <a:bodyPr/>
          <a:lstStyle/>
          <a:p>
            <a:pPr eaLnBrk="0" fontAlgn="auto" hangingPunct="0">
              <a:lnSpc>
                <a:spcPct val="130000"/>
              </a:lnSpc>
              <a:spcBef>
                <a:spcPts val="0"/>
              </a:spcBef>
              <a:defRPr/>
            </a:pPr>
            <a:r>
              <a:rPr lang="pl-PL" sz="2400">
                <a:solidFill>
                  <a:srgbClr val="FF0000"/>
                </a:solidFill>
                <a:latin typeface="Arial Unicode MS" pitchFamily="34" charset="-128"/>
                <a:cs typeface="+mn-cs"/>
              </a:rPr>
              <a:t>Financial Instruments</a:t>
            </a:r>
          </a:p>
        </p:txBody>
      </p:sp>
      <p:cxnSp>
        <p:nvCxnSpPr>
          <p:cNvPr id="13319" name="AutoShape 7"/>
          <p:cNvCxnSpPr>
            <a:cxnSpLocks noChangeShapeType="1"/>
          </p:cNvCxnSpPr>
          <p:nvPr/>
        </p:nvCxnSpPr>
        <p:spPr bwMode="auto">
          <a:xfrm rot="5400000" flipV="1">
            <a:off x="4445000" y="-568324"/>
            <a:ext cx="65087" cy="6049962"/>
          </a:xfrm>
          <a:prstGeom prst="bentConnector3">
            <a:avLst>
              <a:gd name="adj1" fmla="val -351218"/>
            </a:avLst>
          </a:prstGeom>
          <a:noFill/>
          <a:ln w="38100">
            <a:solidFill>
              <a:schemeClr val="tx1"/>
            </a:solidFill>
            <a:miter lim="800000"/>
            <a:headEnd/>
            <a:tailEnd/>
          </a:ln>
        </p:spPr>
      </p:cxnSp>
      <p:cxnSp>
        <p:nvCxnSpPr>
          <p:cNvPr id="13320" name="AutoShape 8"/>
          <p:cNvCxnSpPr>
            <a:cxnSpLocks noChangeShapeType="1"/>
          </p:cNvCxnSpPr>
          <p:nvPr/>
        </p:nvCxnSpPr>
        <p:spPr bwMode="auto">
          <a:xfrm>
            <a:off x="4484688" y="1687513"/>
            <a:ext cx="4762" cy="738187"/>
          </a:xfrm>
          <a:prstGeom prst="straightConnector1">
            <a:avLst/>
          </a:prstGeom>
          <a:noFill/>
          <a:ln w="38100">
            <a:solidFill>
              <a:schemeClr val="tx1"/>
            </a:solidFill>
            <a:round/>
            <a:headEnd/>
            <a:tailEnd/>
          </a:ln>
        </p:spPr>
      </p:cxn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0226" name="Rectangle 2"/>
          <p:cNvSpPr>
            <a:spLocks noGrp="1" noChangeArrowheads="1"/>
          </p:cNvSpPr>
          <p:nvPr>
            <p:ph type="title"/>
          </p:nvPr>
        </p:nvSpPr>
        <p:spPr>
          <a:xfrm>
            <a:off x="0" y="228600"/>
            <a:ext cx="9144000" cy="9144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Subsequent Measurement: Impairment</a:t>
            </a:r>
          </a:p>
        </p:txBody>
      </p:sp>
      <p:sp>
        <p:nvSpPr>
          <p:cNvPr id="59395" name="Rectangle 3"/>
          <p:cNvSpPr>
            <a:spLocks noGrp="1" noChangeArrowheads="1"/>
          </p:cNvSpPr>
          <p:nvPr>
            <p:ph idx="1"/>
          </p:nvPr>
        </p:nvSpPr>
        <p:spPr>
          <a:xfrm>
            <a:off x="312738" y="1516063"/>
            <a:ext cx="8158162" cy="4473575"/>
          </a:xfrm>
        </p:spPr>
        <p:txBody>
          <a:bodyPr lIns="457200" rIns="457200"/>
          <a:lstStyle/>
          <a:p>
            <a:pPr marL="466725" indent="-466725" eaLnBrk="1" hangingPunct="1">
              <a:lnSpc>
                <a:spcPct val="110000"/>
              </a:lnSpc>
            </a:pPr>
            <a:r>
              <a:rPr lang="en-US" sz="2400" smtClean="0"/>
              <a:t>At each balance sheet date, the entity should assess whether there is any objective evidence of impairment (eg. financial difficulty of issuer, breach of contract, historical pattern of non-collectibility etc)</a:t>
            </a:r>
          </a:p>
          <a:p>
            <a:pPr marL="466725" indent="-466725" eaLnBrk="1" hangingPunct="1"/>
            <a:r>
              <a:rPr lang="en-US" sz="2400" smtClean="0"/>
              <a:t>If any evidence exists, the entity should provide for any impairment to recoverable amount for financial assets measured at amortised costs</a:t>
            </a:r>
          </a:p>
          <a:p>
            <a:pPr marL="466725" indent="-466725" eaLnBrk="1" hangingPunct="1"/>
            <a:r>
              <a:rPr lang="en-US" sz="2400" smtClean="0"/>
              <a:t> i.e. the present value of expected future cash flows discounted at the financial instrument’s </a:t>
            </a:r>
            <a:r>
              <a:rPr lang="en-US" sz="2400" u="sng" smtClean="0">
                <a:solidFill>
                  <a:srgbClr val="FF6600"/>
                </a:solidFill>
              </a:rPr>
              <a:t>original effective interest rate</a:t>
            </a:r>
            <a:r>
              <a:rPr lang="en-US" sz="2400" u="sng" smtClean="0">
                <a:solidFill>
                  <a:srgbClr val="66FFFF"/>
                </a:solidFill>
              </a:rPr>
              <a:t> </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0" y="160338"/>
            <a:ext cx="9144000" cy="825500"/>
          </a:xfrm>
          <a:prstGeom prst="rect">
            <a:avLst/>
          </a:prstGeom>
          <a:noFill/>
          <a:ln w="9525">
            <a:noFill/>
            <a:miter lim="800000"/>
            <a:headEnd/>
            <a:tailEnd/>
          </a:ln>
        </p:spPr>
        <p:txBody>
          <a:bodyPr lIns="92075" tIns="46038" rIns="92075" bIns="46038" anchor="ctr"/>
          <a:lstStyle/>
          <a:p>
            <a:pPr eaLnBrk="0" hangingPunct="0"/>
            <a:r>
              <a:rPr kumimoji="1" lang="en-US" sz="3200" i="1">
                <a:solidFill>
                  <a:srgbClr val="66FF33"/>
                </a:solidFill>
                <a:latin typeface="Tahoma" pitchFamily="34" charset="0"/>
              </a:rPr>
              <a:t>Subsequent Measurement: Impairment</a:t>
            </a:r>
          </a:p>
        </p:txBody>
      </p:sp>
      <p:sp>
        <p:nvSpPr>
          <p:cNvPr id="60419" name="Rectangle 3"/>
          <p:cNvSpPr>
            <a:spLocks noChangeArrowheads="1"/>
          </p:cNvSpPr>
          <p:nvPr/>
        </p:nvSpPr>
        <p:spPr bwMode="auto">
          <a:xfrm>
            <a:off x="457200" y="4343400"/>
            <a:ext cx="8305800" cy="1676400"/>
          </a:xfrm>
          <a:prstGeom prst="rect">
            <a:avLst/>
          </a:prstGeom>
          <a:noFill/>
          <a:ln w="9525">
            <a:noFill/>
            <a:miter lim="800000"/>
            <a:headEnd/>
            <a:tailEnd/>
          </a:ln>
        </p:spPr>
        <p:txBody>
          <a:bodyPr lIns="92075" tIns="46038" rIns="92075" bIns="46038"/>
          <a:lstStyle/>
          <a:p>
            <a:pPr marL="457200" indent="-457200" eaLnBrk="0" hangingPunct="0">
              <a:spcAft>
                <a:spcPct val="20000"/>
              </a:spcAft>
              <a:buClr>
                <a:schemeClr val="tx1"/>
              </a:buClr>
              <a:buSzPct val="120000"/>
              <a:buFont typeface="Monotype Sorts" pitchFamily="2" charset="2"/>
              <a:buChar char="*"/>
            </a:pPr>
            <a:endParaRPr kumimoji="1" lang="en-US" sz="2800">
              <a:solidFill>
                <a:srgbClr val="FFFF00"/>
              </a:solidFill>
              <a:latin typeface="Tahoma" pitchFamily="34" charset="0"/>
            </a:endParaRPr>
          </a:p>
          <a:p>
            <a:pPr marL="571500" lvl="1" eaLnBrk="0" hangingPunct="0">
              <a:spcAft>
                <a:spcPct val="20000"/>
              </a:spcAft>
              <a:buClr>
                <a:srgbClr val="FFFFFF"/>
              </a:buClr>
              <a:buSzPct val="110000"/>
              <a:buFont typeface="Wingdings" pitchFamily="2" charset="2"/>
              <a:buNone/>
            </a:pPr>
            <a:endParaRPr kumimoji="1" lang="en-US" sz="2800">
              <a:solidFill>
                <a:srgbClr val="FFFFFF"/>
              </a:solidFill>
              <a:latin typeface="Tahoma" pitchFamily="34" charset="0"/>
            </a:endParaRPr>
          </a:p>
        </p:txBody>
      </p:sp>
      <p:sp>
        <p:nvSpPr>
          <p:cNvPr id="60420" name="Rectangle 4"/>
          <p:cNvSpPr>
            <a:spLocks noChangeArrowheads="1"/>
          </p:cNvSpPr>
          <p:nvPr/>
        </p:nvSpPr>
        <p:spPr bwMode="auto">
          <a:xfrm>
            <a:off x="323850" y="3657600"/>
            <a:ext cx="8305800" cy="366713"/>
          </a:xfrm>
          <a:prstGeom prst="rect">
            <a:avLst/>
          </a:prstGeom>
          <a:noFill/>
          <a:ln w="9525">
            <a:noFill/>
            <a:miter lim="800000"/>
            <a:headEnd/>
            <a:tailEnd/>
          </a:ln>
        </p:spPr>
        <p:txBody>
          <a:bodyPr>
            <a:spAutoFit/>
          </a:bodyPr>
          <a:lstStyle/>
          <a:p>
            <a:pPr eaLnBrk="0" hangingPunct="0"/>
            <a:endParaRPr lang="en-US">
              <a:latin typeface="Arial Unicode MS" pitchFamily="34" charset="-128"/>
            </a:endParaRPr>
          </a:p>
        </p:txBody>
      </p:sp>
      <p:sp>
        <p:nvSpPr>
          <p:cNvPr id="60421" name="Rectangle 5"/>
          <p:cNvSpPr>
            <a:spLocks noGrp="1" noChangeArrowheads="1"/>
          </p:cNvSpPr>
          <p:nvPr>
            <p:ph idx="1"/>
          </p:nvPr>
        </p:nvSpPr>
        <p:spPr>
          <a:xfrm>
            <a:off x="366713" y="1055688"/>
            <a:ext cx="8294687" cy="5451475"/>
          </a:xfrm>
        </p:spPr>
        <p:txBody>
          <a:bodyPr lIns="457200" rIns="457200"/>
          <a:lstStyle/>
          <a:p>
            <a:pPr marL="466725" indent="-466725" eaLnBrk="1" hangingPunct="1">
              <a:buSzTx/>
            </a:pPr>
            <a:r>
              <a:rPr lang="en-US" sz="2000" smtClean="0"/>
              <a:t>Assess existence of any objective evidence of impairment:</a:t>
            </a:r>
          </a:p>
          <a:p>
            <a:pPr marL="904875" lvl="1" indent="-323850" eaLnBrk="1" hangingPunct="1"/>
            <a:r>
              <a:rPr lang="en-US" sz="2000" smtClean="0"/>
              <a:t>significant financial difficulty of issuer</a:t>
            </a:r>
          </a:p>
          <a:p>
            <a:pPr marL="904875" lvl="1" indent="-323850" eaLnBrk="1" hangingPunct="1"/>
            <a:r>
              <a:rPr lang="en-US" sz="2000" smtClean="0"/>
              <a:t>actual breach of contract such as failure to make interest/principal payments</a:t>
            </a:r>
          </a:p>
          <a:p>
            <a:pPr marL="904875" lvl="1" indent="-323850" eaLnBrk="1" hangingPunct="1"/>
            <a:r>
              <a:rPr lang="en-US" sz="2000" smtClean="0"/>
              <a:t>high probability of bankruptcy</a:t>
            </a:r>
          </a:p>
          <a:p>
            <a:pPr marL="904875" lvl="1" indent="-323850" eaLnBrk="1" hangingPunct="1"/>
            <a:r>
              <a:rPr lang="en-US" sz="2000" smtClean="0"/>
              <a:t>disappearance of active market for financial asset</a:t>
            </a:r>
          </a:p>
          <a:p>
            <a:pPr marL="904875" lvl="1" indent="-323850" eaLnBrk="1" hangingPunct="1"/>
            <a:r>
              <a:rPr lang="en-US" sz="2000" smtClean="0"/>
              <a:t>historical pattern indicating entire face value of portfolio will not be collected</a:t>
            </a:r>
            <a:endParaRPr lang="en-US" sz="2000" smtClean="0">
              <a:solidFill>
                <a:srgbClr val="FF0000"/>
              </a:solidFill>
            </a:endParaRPr>
          </a:p>
          <a:p>
            <a:pPr marL="466725" indent="-466725" eaLnBrk="1" hangingPunct="1">
              <a:buFont typeface="Wingdings" pitchFamily="2" charset="2"/>
              <a:buNone/>
            </a:pPr>
            <a:r>
              <a:rPr lang="en-US" sz="2000" smtClean="0">
                <a:solidFill>
                  <a:srgbClr val="FF0000"/>
                </a:solidFill>
              </a:rPr>
              <a:t>	</a:t>
            </a:r>
            <a:r>
              <a:rPr lang="en-US" sz="2000" smtClean="0">
                <a:solidFill>
                  <a:srgbClr val="FF6600"/>
                </a:solidFill>
              </a:rPr>
              <a:t>(Note: A significant or prolonged decline in the fair value of an investment in an equity instrument below its cost is also objective evidence of impairment (IAS 39.61, AG 89)</a:t>
            </a:r>
          </a:p>
          <a:p>
            <a:pPr marL="466725" indent="-466725" eaLnBrk="1" hangingPunct="1">
              <a:buSzTx/>
            </a:pPr>
            <a:r>
              <a:rPr lang="en-US" sz="2000" smtClean="0"/>
              <a:t>Discount expected future cash flows at original effective interest rate to determine recoverable amount.</a:t>
            </a:r>
          </a:p>
          <a:p>
            <a:pPr marL="466725" indent="-466725" eaLnBrk="1" hangingPunct="1">
              <a:buSzTx/>
            </a:pPr>
            <a:r>
              <a:rPr lang="en-US" sz="2000" smtClean="0"/>
              <a:t>Write down to recoverable amount through net profit/loss</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422275" y="350838"/>
            <a:ext cx="8382000" cy="838200"/>
          </a:xfrm>
          <a:prstGeom prst="rect">
            <a:avLst/>
          </a:prstGeom>
          <a:noFill/>
          <a:ln w="9525">
            <a:noFill/>
            <a:miter lim="800000"/>
            <a:headEnd/>
            <a:tailEnd/>
          </a:ln>
        </p:spPr>
        <p:txBody>
          <a:bodyPr lIns="92075" tIns="46038" rIns="92075" bIns="46038" anchor="ctr"/>
          <a:lstStyle/>
          <a:p>
            <a:pPr eaLnBrk="0" hangingPunct="0"/>
            <a:r>
              <a:rPr kumimoji="1" lang="en-US" sz="3200" i="1">
                <a:solidFill>
                  <a:srgbClr val="66FF33"/>
                </a:solidFill>
                <a:latin typeface="Tahoma" pitchFamily="34" charset="0"/>
              </a:rPr>
              <a:t>Subsequent Measurement: Reversal of Impairment Loss</a:t>
            </a:r>
          </a:p>
        </p:txBody>
      </p:sp>
      <p:sp>
        <p:nvSpPr>
          <p:cNvPr id="61443" name="Rectangle 3"/>
          <p:cNvSpPr>
            <a:spLocks noChangeArrowheads="1"/>
          </p:cNvSpPr>
          <p:nvPr/>
        </p:nvSpPr>
        <p:spPr bwMode="auto">
          <a:xfrm>
            <a:off x="457200" y="4343400"/>
            <a:ext cx="8305800" cy="1676400"/>
          </a:xfrm>
          <a:prstGeom prst="rect">
            <a:avLst/>
          </a:prstGeom>
          <a:noFill/>
          <a:ln w="9525">
            <a:noFill/>
            <a:miter lim="800000"/>
            <a:headEnd/>
            <a:tailEnd/>
          </a:ln>
        </p:spPr>
        <p:txBody>
          <a:bodyPr lIns="92075" tIns="46038" rIns="92075" bIns="46038"/>
          <a:lstStyle/>
          <a:p>
            <a:pPr marL="457200" indent="-457200" eaLnBrk="0" hangingPunct="0">
              <a:spcAft>
                <a:spcPct val="20000"/>
              </a:spcAft>
              <a:buClr>
                <a:schemeClr val="tx1"/>
              </a:buClr>
              <a:buSzPct val="120000"/>
              <a:buFont typeface="Monotype Sorts" pitchFamily="2" charset="2"/>
              <a:buChar char="*"/>
            </a:pPr>
            <a:endParaRPr kumimoji="1" lang="en-US" sz="2800">
              <a:solidFill>
                <a:srgbClr val="FFFF00"/>
              </a:solidFill>
              <a:latin typeface="Tahoma" pitchFamily="34" charset="0"/>
            </a:endParaRPr>
          </a:p>
          <a:p>
            <a:pPr marL="571500" lvl="1" eaLnBrk="0" hangingPunct="0">
              <a:spcAft>
                <a:spcPct val="20000"/>
              </a:spcAft>
              <a:buClr>
                <a:srgbClr val="FFFFFF"/>
              </a:buClr>
              <a:buSzPct val="110000"/>
              <a:buFont typeface="Wingdings" pitchFamily="2" charset="2"/>
              <a:buNone/>
            </a:pPr>
            <a:endParaRPr kumimoji="1" lang="en-US" sz="2800">
              <a:solidFill>
                <a:srgbClr val="FFFFFF"/>
              </a:solidFill>
              <a:latin typeface="Tahoma" pitchFamily="34" charset="0"/>
            </a:endParaRPr>
          </a:p>
        </p:txBody>
      </p:sp>
      <p:sp>
        <p:nvSpPr>
          <p:cNvPr id="61444" name="Rectangle 4"/>
          <p:cNvSpPr>
            <a:spLocks noChangeArrowheads="1"/>
          </p:cNvSpPr>
          <p:nvPr/>
        </p:nvSpPr>
        <p:spPr bwMode="auto">
          <a:xfrm>
            <a:off x="323850" y="3657600"/>
            <a:ext cx="8305800" cy="366713"/>
          </a:xfrm>
          <a:prstGeom prst="rect">
            <a:avLst/>
          </a:prstGeom>
          <a:noFill/>
          <a:ln w="9525">
            <a:noFill/>
            <a:miter lim="800000"/>
            <a:headEnd/>
            <a:tailEnd/>
          </a:ln>
        </p:spPr>
        <p:txBody>
          <a:bodyPr>
            <a:spAutoFit/>
          </a:bodyPr>
          <a:lstStyle/>
          <a:p>
            <a:pPr eaLnBrk="0" hangingPunct="0"/>
            <a:endParaRPr lang="en-US">
              <a:latin typeface="Arial Unicode MS" pitchFamily="34" charset="-128"/>
            </a:endParaRPr>
          </a:p>
        </p:txBody>
      </p:sp>
      <p:sp>
        <p:nvSpPr>
          <p:cNvPr id="61445" name="Rectangle 5"/>
          <p:cNvSpPr>
            <a:spLocks noChangeArrowheads="1"/>
          </p:cNvSpPr>
          <p:nvPr/>
        </p:nvSpPr>
        <p:spPr bwMode="auto">
          <a:xfrm>
            <a:off x="312738" y="1516063"/>
            <a:ext cx="8580437" cy="4495800"/>
          </a:xfrm>
          <a:prstGeom prst="rect">
            <a:avLst/>
          </a:prstGeom>
          <a:noFill/>
          <a:ln w="12700">
            <a:noFill/>
            <a:miter lim="800000"/>
            <a:headEnd/>
            <a:tailEnd/>
          </a:ln>
        </p:spPr>
        <p:txBody>
          <a:bodyPr lIns="457200" tIns="43983" rIns="457200" bIns="43983"/>
          <a:lstStyle/>
          <a:p>
            <a:pPr marL="466725" indent="-466725" eaLnBrk="0" hangingPunct="0">
              <a:spcAft>
                <a:spcPct val="20000"/>
              </a:spcAft>
              <a:buClr>
                <a:srgbClr val="FFFF00"/>
              </a:buClr>
              <a:buSzPct val="125000"/>
              <a:buFont typeface="Wingdings" pitchFamily="2" charset="2"/>
              <a:buChar char="§"/>
            </a:pPr>
            <a:r>
              <a:rPr kumimoji="1" lang="en-GB">
                <a:solidFill>
                  <a:srgbClr val="FFFF00"/>
                </a:solidFill>
              </a:rPr>
              <a:t>Loans and receivables and HTM investments:</a:t>
            </a:r>
            <a:endParaRPr kumimoji="1" lang="en-GB" sz="2400">
              <a:solidFill>
                <a:srgbClr val="FFFF00"/>
              </a:solidFill>
            </a:endParaRPr>
          </a:p>
          <a:p>
            <a:pPr marL="919163" lvl="1" indent="-338138" eaLnBrk="0" hangingPunct="0">
              <a:spcAft>
                <a:spcPct val="20000"/>
              </a:spcAft>
              <a:buClr>
                <a:srgbClr val="FFFFFF"/>
              </a:buClr>
              <a:buSzPct val="110000"/>
              <a:buFont typeface="Wingdings" pitchFamily="2" charset="2"/>
              <a:buChar char="§"/>
            </a:pPr>
            <a:r>
              <a:rPr kumimoji="1" lang="en-GB">
                <a:solidFill>
                  <a:srgbClr val="FFFFFF"/>
                </a:solidFill>
              </a:rPr>
              <a:t>If amount of impairment decreases due to an event occurring after original recognition, reverse through P&amp;L</a:t>
            </a:r>
          </a:p>
          <a:p>
            <a:pPr marL="919163" lvl="1" indent="-338138" eaLnBrk="0" hangingPunct="0">
              <a:spcAft>
                <a:spcPct val="20000"/>
              </a:spcAft>
              <a:buClr>
                <a:srgbClr val="FFFFFF"/>
              </a:buClr>
              <a:buSzPct val="110000"/>
              <a:buFont typeface="Wingdings" pitchFamily="2" charset="2"/>
              <a:buChar char="§"/>
            </a:pPr>
            <a:r>
              <a:rPr kumimoji="1" lang="en-GB">
                <a:solidFill>
                  <a:srgbClr val="FFFFFF"/>
                </a:solidFill>
              </a:rPr>
              <a:t>But reversal must not increase carrying amount above what amortised cost would have been at reversal date</a:t>
            </a:r>
          </a:p>
          <a:p>
            <a:pPr marL="466725" indent="-466725" eaLnBrk="0" hangingPunct="0">
              <a:spcAft>
                <a:spcPct val="20000"/>
              </a:spcAft>
              <a:buClr>
                <a:srgbClr val="FFFF00"/>
              </a:buClr>
              <a:buSzPct val="125000"/>
              <a:buFont typeface="Wingdings" pitchFamily="2" charset="2"/>
              <a:buChar char="§"/>
            </a:pPr>
            <a:r>
              <a:rPr kumimoji="1" lang="en-GB">
                <a:solidFill>
                  <a:srgbClr val="FFFF00"/>
                </a:solidFill>
              </a:rPr>
              <a:t>AFS debt instruments:</a:t>
            </a:r>
          </a:p>
          <a:p>
            <a:pPr marL="919163" lvl="1" indent="-338138" eaLnBrk="0" hangingPunct="0">
              <a:spcAft>
                <a:spcPct val="20000"/>
              </a:spcAft>
              <a:buClr>
                <a:srgbClr val="FFFFFF"/>
              </a:buClr>
              <a:buSzPct val="110000"/>
              <a:buFont typeface="Wingdings" pitchFamily="2" charset="2"/>
              <a:buChar char="§"/>
            </a:pPr>
            <a:r>
              <a:rPr kumimoji="1" lang="en-GB">
                <a:solidFill>
                  <a:srgbClr val="FFFFFF"/>
                </a:solidFill>
              </a:rPr>
              <a:t>If amount of impairment decreases due to an event occurring after original recognition, reverse through P&amp;L</a:t>
            </a:r>
          </a:p>
          <a:p>
            <a:pPr marL="466725" indent="-466725" eaLnBrk="0" hangingPunct="0">
              <a:spcAft>
                <a:spcPct val="20000"/>
              </a:spcAft>
              <a:buClr>
                <a:srgbClr val="FFFF00"/>
              </a:buClr>
              <a:buSzPct val="125000"/>
              <a:buFont typeface="Wingdings" pitchFamily="2" charset="2"/>
              <a:buChar char="§"/>
            </a:pPr>
            <a:r>
              <a:rPr kumimoji="1" lang="en-GB">
                <a:solidFill>
                  <a:srgbClr val="FFFF00"/>
                </a:solidFill>
              </a:rPr>
              <a:t>AFS equity instruments: </a:t>
            </a:r>
          </a:p>
          <a:p>
            <a:pPr marL="919163" lvl="1" indent="-338138" eaLnBrk="0" hangingPunct="0">
              <a:spcAft>
                <a:spcPct val="20000"/>
              </a:spcAft>
              <a:buClr>
                <a:srgbClr val="FFFFFF"/>
              </a:buClr>
              <a:buSzPct val="110000"/>
              <a:buFont typeface="Wingdings" pitchFamily="2" charset="2"/>
              <a:buChar char="§"/>
            </a:pPr>
            <a:r>
              <a:rPr kumimoji="1" lang="en-GB">
                <a:solidFill>
                  <a:srgbClr val="FFFF99"/>
                </a:solidFill>
              </a:rPr>
              <a:t>Subsequent increases in fair value result in “reversal” through equity</a:t>
            </a:r>
          </a:p>
          <a:p>
            <a:pPr marL="466725" indent="-466725" eaLnBrk="0" hangingPunct="0">
              <a:spcAft>
                <a:spcPct val="20000"/>
              </a:spcAft>
              <a:buClr>
                <a:srgbClr val="FFFF00"/>
              </a:buClr>
              <a:buSzPct val="125000"/>
              <a:buFont typeface="Wingdings" pitchFamily="2" charset="2"/>
              <a:buChar char="§"/>
            </a:pPr>
            <a:r>
              <a:rPr kumimoji="1" lang="en-GB">
                <a:solidFill>
                  <a:srgbClr val="FF6600"/>
                </a:solidFill>
              </a:rPr>
              <a:t>Impairment loss for financial assets carried at cost (unquoted equity) should not be reversed</a:t>
            </a:r>
            <a:endParaRPr kumimoji="1" lang="en-US">
              <a:solidFill>
                <a:srgbClr val="FF6600"/>
              </a:solidFill>
            </a:endParaRP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62" name="Rectangle 2"/>
          <p:cNvSpPr>
            <a:spLocks noGrp="1" noChangeArrowheads="1"/>
          </p:cNvSpPr>
          <p:nvPr>
            <p:ph type="title"/>
          </p:nvPr>
        </p:nvSpPr>
        <p:spPr>
          <a:xfrm>
            <a:off x="0" y="258764"/>
            <a:ext cx="9144000" cy="1112837"/>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Subsequent Measurement: </a:t>
            </a:r>
            <a:br>
              <a:rPr lang="en-US">
                <a:solidFill>
                  <a:schemeClr val="accent1">
                    <a:tint val="83000"/>
                    <a:satMod val="150000"/>
                  </a:schemeClr>
                </a:solidFill>
              </a:rPr>
            </a:br>
            <a:r>
              <a:rPr lang="en-US">
                <a:solidFill>
                  <a:schemeClr val="accent1">
                    <a:tint val="83000"/>
                    <a:satMod val="150000"/>
                  </a:schemeClr>
                </a:solidFill>
              </a:rPr>
              <a:t>Financial Liabilities </a:t>
            </a:r>
            <a:endParaRPr lang="en-US">
              <a:solidFill>
                <a:srgbClr val="FFFF66"/>
              </a:solidFill>
            </a:endParaRPr>
          </a:p>
        </p:txBody>
      </p:sp>
      <p:sp>
        <p:nvSpPr>
          <p:cNvPr id="62467" name="Rectangle 3"/>
          <p:cNvSpPr>
            <a:spLocks noGrp="1" noChangeArrowheads="1"/>
          </p:cNvSpPr>
          <p:nvPr>
            <p:ph idx="1"/>
          </p:nvPr>
        </p:nvSpPr>
        <p:spPr>
          <a:xfrm>
            <a:off x="460375" y="1824038"/>
            <a:ext cx="8305800" cy="4881562"/>
          </a:xfrm>
        </p:spPr>
        <p:txBody>
          <a:bodyPr/>
          <a:lstStyle/>
          <a:p>
            <a:pPr marL="0" indent="0" algn="ctr" eaLnBrk="1" hangingPunct="1">
              <a:lnSpc>
                <a:spcPct val="80000"/>
              </a:lnSpc>
              <a:buFont typeface="Wingdings" pitchFamily="2" charset="2"/>
              <a:buNone/>
            </a:pPr>
            <a:r>
              <a:rPr lang="en-US" smtClean="0"/>
              <a:t>Financial liabilities</a:t>
            </a:r>
          </a:p>
          <a:p>
            <a:pPr marL="0" indent="0" algn="ctr" eaLnBrk="1" hangingPunct="1">
              <a:lnSpc>
                <a:spcPct val="80000"/>
              </a:lnSpc>
              <a:buFont typeface="Wingdings" pitchFamily="2" charset="2"/>
              <a:buNone/>
            </a:pPr>
            <a:r>
              <a:rPr lang="en-US" smtClean="0"/>
              <a:t>are subsequently recognised </a:t>
            </a:r>
          </a:p>
        </p:txBody>
      </p:sp>
      <p:sp>
        <p:nvSpPr>
          <p:cNvPr id="62468" name="Freeform 4"/>
          <p:cNvSpPr>
            <a:spLocks/>
          </p:cNvSpPr>
          <p:nvPr/>
        </p:nvSpPr>
        <p:spPr bwMode="auto">
          <a:xfrm>
            <a:off x="3052763" y="4056063"/>
            <a:ext cx="1160462" cy="1565275"/>
          </a:xfrm>
          <a:custGeom>
            <a:avLst/>
            <a:gdLst>
              <a:gd name="T0" fmla="*/ 2147483647 w 815"/>
              <a:gd name="T1" fmla="*/ 2147483647 h 499"/>
              <a:gd name="T2" fmla="*/ 0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2147483647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274" y="499"/>
                </a:moveTo>
                <a:lnTo>
                  <a:pt x="0" y="301"/>
                </a:lnTo>
                <a:lnTo>
                  <a:pt x="274" y="83"/>
                </a:lnTo>
                <a:lnTo>
                  <a:pt x="274" y="195"/>
                </a:lnTo>
                <a:lnTo>
                  <a:pt x="524" y="194"/>
                </a:lnTo>
                <a:lnTo>
                  <a:pt x="566" y="180"/>
                </a:lnTo>
                <a:lnTo>
                  <a:pt x="597" y="153"/>
                </a:lnTo>
                <a:lnTo>
                  <a:pt x="615" y="116"/>
                </a:lnTo>
                <a:lnTo>
                  <a:pt x="621" y="60"/>
                </a:lnTo>
                <a:lnTo>
                  <a:pt x="621" y="0"/>
                </a:lnTo>
                <a:lnTo>
                  <a:pt x="815" y="0"/>
                </a:lnTo>
                <a:lnTo>
                  <a:pt x="814" y="94"/>
                </a:lnTo>
                <a:lnTo>
                  <a:pt x="807" y="136"/>
                </a:lnTo>
                <a:lnTo>
                  <a:pt x="799" y="180"/>
                </a:lnTo>
                <a:lnTo>
                  <a:pt x="788" y="212"/>
                </a:lnTo>
                <a:lnTo>
                  <a:pt x="771" y="247"/>
                </a:lnTo>
                <a:lnTo>
                  <a:pt x="753" y="275"/>
                </a:lnTo>
                <a:lnTo>
                  <a:pt x="724" y="308"/>
                </a:lnTo>
                <a:lnTo>
                  <a:pt x="691" y="337"/>
                </a:lnTo>
                <a:lnTo>
                  <a:pt x="657" y="356"/>
                </a:lnTo>
                <a:lnTo>
                  <a:pt x="618" y="376"/>
                </a:lnTo>
                <a:lnTo>
                  <a:pt x="569" y="387"/>
                </a:lnTo>
                <a:lnTo>
                  <a:pt x="524" y="389"/>
                </a:lnTo>
                <a:lnTo>
                  <a:pt x="274" y="390"/>
                </a:lnTo>
                <a:lnTo>
                  <a:pt x="274" y="499"/>
                </a:lnTo>
                <a:close/>
              </a:path>
            </a:pathLst>
          </a:custGeom>
          <a:solidFill>
            <a:schemeClr val="accent2"/>
          </a:solidFill>
          <a:ln w="25400">
            <a:solidFill>
              <a:schemeClr val="bg1"/>
            </a:solidFill>
            <a:round/>
            <a:headEnd/>
            <a:tailEnd/>
          </a:ln>
        </p:spPr>
        <p:txBody>
          <a:bodyPr/>
          <a:lstStyle/>
          <a:p>
            <a:endParaRPr lang="en-US"/>
          </a:p>
        </p:txBody>
      </p:sp>
      <p:sp>
        <p:nvSpPr>
          <p:cNvPr id="62469" name="Freeform 5"/>
          <p:cNvSpPr>
            <a:spLocks/>
          </p:cNvSpPr>
          <p:nvPr/>
        </p:nvSpPr>
        <p:spPr bwMode="auto">
          <a:xfrm>
            <a:off x="5040313" y="4048125"/>
            <a:ext cx="1122362" cy="1584325"/>
          </a:xfrm>
          <a:custGeom>
            <a:avLst/>
            <a:gdLst>
              <a:gd name="T0" fmla="*/ 2147483647 w 815"/>
              <a:gd name="T1" fmla="*/ 2147483647 h 499"/>
              <a:gd name="T2" fmla="*/ 2147483647 w 815"/>
              <a:gd name="T3" fmla="*/ 2147483647 h 499"/>
              <a:gd name="T4" fmla="*/ 2147483647 w 815"/>
              <a:gd name="T5" fmla="*/ 2147483647 h 499"/>
              <a:gd name="T6" fmla="*/ 2147483647 w 815"/>
              <a:gd name="T7" fmla="*/ 2147483647 h 499"/>
              <a:gd name="T8" fmla="*/ 2147483647 w 815"/>
              <a:gd name="T9" fmla="*/ 2147483647 h 499"/>
              <a:gd name="T10" fmla="*/ 2147483647 w 815"/>
              <a:gd name="T11" fmla="*/ 2147483647 h 499"/>
              <a:gd name="T12" fmla="*/ 2147483647 w 815"/>
              <a:gd name="T13" fmla="*/ 2147483647 h 499"/>
              <a:gd name="T14" fmla="*/ 2147483647 w 815"/>
              <a:gd name="T15" fmla="*/ 2147483647 h 499"/>
              <a:gd name="T16" fmla="*/ 2147483647 w 815"/>
              <a:gd name="T17" fmla="*/ 2147483647 h 499"/>
              <a:gd name="T18" fmla="*/ 2147483647 w 815"/>
              <a:gd name="T19" fmla="*/ 0 h 499"/>
              <a:gd name="T20" fmla="*/ 0 w 815"/>
              <a:gd name="T21" fmla="*/ 0 h 499"/>
              <a:gd name="T22" fmla="*/ 2147483647 w 815"/>
              <a:gd name="T23" fmla="*/ 2147483647 h 499"/>
              <a:gd name="T24" fmla="*/ 2147483647 w 815"/>
              <a:gd name="T25" fmla="*/ 2147483647 h 499"/>
              <a:gd name="T26" fmla="*/ 2147483647 w 815"/>
              <a:gd name="T27" fmla="*/ 2147483647 h 499"/>
              <a:gd name="T28" fmla="*/ 2147483647 w 815"/>
              <a:gd name="T29" fmla="*/ 2147483647 h 499"/>
              <a:gd name="T30" fmla="*/ 2147483647 w 815"/>
              <a:gd name="T31" fmla="*/ 2147483647 h 499"/>
              <a:gd name="T32" fmla="*/ 2147483647 w 815"/>
              <a:gd name="T33" fmla="*/ 2147483647 h 499"/>
              <a:gd name="T34" fmla="*/ 2147483647 w 815"/>
              <a:gd name="T35" fmla="*/ 2147483647 h 499"/>
              <a:gd name="T36" fmla="*/ 2147483647 w 815"/>
              <a:gd name="T37" fmla="*/ 2147483647 h 499"/>
              <a:gd name="T38" fmla="*/ 2147483647 w 815"/>
              <a:gd name="T39" fmla="*/ 2147483647 h 499"/>
              <a:gd name="T40" fmla="*/ 2147483647 w 815"/>
              <a:gd name="T41" fmla="*/ 2147483647 h 499"/>
              <a:gd name="T42" fmla="*/ 2147483647 w 815"/>
              <a:gd name="T43" fmla="*/ 2147483647 h 499"/>
              <a:gd name="T44" fmla="*/ 2147483647 w 815"/>
              <a:gd name="T45" fmla="*/ 2147483647 h 499"/>
              <a:gd name="T46" fmla="*/ 2147483647 w 815"/>
              <a:gd name="T47" fmla="*/ 2147483647 h 499"/>
              <a:gd name="T48" fmla="*/ 2147483647 w 815"/>
              <a:gd name="T49" fmla="*/ 2147483647 h 4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5"/>
              <a:gd name="T76" fmla="*/ 0 h 499"/>
              <a:gd name="T77" fmla="*/ 815 w 815"/>
              <a:gd name="T78" fmla="*/ 499 h 4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5" h="499">
                <a:moveTo>
                  <a:pt x="542" y="499"/>
                </a:moveTo>
                <a:lnTo>
                  <a:pt x="815" y="301"/>
                </a:lnTo>
                <a:lnTo>
                  <a:pt x="542" y="83"/>
                </a:lnTo>
                <a:lnTo>
                  <a:pt x="542" y="195"/>
                </a:lnTo>
                <a:lnTo>
                  <a:pt x="292" y="194"/>
                </a:lnTo>
                <a:lnTo>
                  <a:pt x="249" y="180"/>
                </a:lnTo>
                <a:lnTo>
                  <a:pt x="219" y="153"/>
                </a:lnTo>
                <a:lnTo>
                  <a:pt x="200" y="116"/>
                </a:lnTo>
                <a:lnTo>
                  <a:pt x="195" y="60"/>
                </a:lnTo>
                <a:lnTo>
                  <a:pt x="195" y="0"/>
                </a:lnTo>
                <a:lnTo>
                  <a:pt x="0" y="0"/>
                </a:lnTo>
                <a:lnTo>
                  <a:pt x="2" y="93"/>
                </a:lnTo>
                <a:lnTo>
                  <a:pt x="8" y="135"/>
                </a:lnTo>
                <a:lnTo>
                  <a:pt x="16" y="180"/>
                </a:lnTo>
                <a:lnTo>
                  <a:pt x="28" y="212"/>
                </a:lnTo>
                <a:lnTo>
                  <a:pt x="44" y="246"/>
                </a:lnTo>
                <a:lnTo>
                  <a:pt x="62" y="275"/>
                </a:lnTo>
                <a:lnTo>
                  <a:pt x="92" y="308"/>
                </a:lnTo>
                <a:lnTo>
                  <a:pt x="125" y="336"/>
                </a:lnTo>
                <a:lnTo>
                  <a:pt x="159" y="356"/>
                </a:lnTo>
                <a:lnTo>
                  <a:pt x="198" y="375"/>
                </a:lnTo>
                <a:lnTo>
                  <a:pt x="247" y="387"/>
                </a:lnTo>
                <a:lnTo>
                  <a:pt x="292" y="389"/>
                </a:lnTo>
                <a:lnTo>
                  <a:pt x="542" y="390"/>
                </a:lnTo>
                <a:lnTo>
                  <a:pt x="542" y="499"/>
                </a:lnTo>
                <a:close/>
              </a:path>
            </a:pathLst>
          </a:custGeom>
          <a:solidFill>
            <a:schemeClr val="accent2"/>
          </a:solidFill>
          <a:ln w="25400">
            <a:solidFill>
              <a:schemeClr val="bg1"/>
            </a:solidFill>
            <a:round/>
            <a:headEnd/>
            <a:tailEnd/>
          </a:ln>
        </p:spPr>
        <p:txBody>
          <a:bodyPr/>
          <a:lstStyle/>
          <a:p>
            <a:endParaRPr lang="en-US"/>
          </a:p>
        </p:txBody>
      </p:sp>
      <p:sp>
        <p:nvSpPr>
          <p:cNvPr id="7874566" name="Text Box 6"/>
          <p:cNvSpPr txBox="1">
            <a:spLocks noChangeArrowheads="1"/>
          </p:cNvSpPr>
          <p:nvPr/>
        </p:nvSpPr>
        <p:spPr bwMode="auto">
          <a:xfrm>
            <a:off x="315913" y="2987675"/>
            <a:ext cx="2282825" cy="1465263"/>
          </a:xfrm>
          <a:prstGeom prst="rect">
            <a:avLst/>
          </a:prstGeom>
          <a:noFill/>
          <a:ln w="9525">
            <a:noFill/>
            <a:miter lim="800000"/>
            <a:headEnd/>
            <a:tailEnd/>
          </a:ln>
          <a:effectLst/>
        </p:spPr>
        <p:txBody>
          <a:bodyPr>
            <a:spAutoFit/>
          </a:bodyPr>
          <a:lstStyle/>
          <a:p>
            <a:pPr eaLnBrk="0" fontAlgn="auto" hangingPunct="0">
              <a:defRPr/>
            </a:pPr>
            <a:r>
              <a:rPr lang="en-US">
                <a:solidFill>
                  <a:srgbClr val="FFCC66"/>
                </a:solidFill>
                <a:effectLst>
                  <a:outerShdw blurRad="38100" dist="38100" dir="2700000" algn="tl">
                    <a:srgbClr val="000000"/>
                  </a:outerShdw>
                </a:effectLst>
                <a:cs typeface="+mn-cs"/>
              </a:rPr>
              <a:t>All derivative liabilities except those linked to unquoted equity instrument</a:t>
            </a:r>
          </a:p>
        </p:txBody>
      </p:sp>
      <p:sp>
        <p:nvSpPr>
          <p:cNvPr id="7874567" name="Text Box 7"/>
          <p:cNvSpPr txBox="1">
            <a:spLocks noChangeArrowheads="1"/>
          </p:cNvSpPr>
          <p:nvPr/>
        </p:nvSpPr>
        <p:spPr bwMode="auto">
          <a:xfrm>
            <a:off x="393700" y="4638675"/>
            <a:ext cx="2654300" cy="641350"/>
          </a:xfrm>
          <a:prstGeom prst="rect">
            <a:avLst/>
          </a:prstGeom>
          <a:noFill/>
          <a:ln w="9525">
            <a:noFill/>
            <a:miter lim="800000"/>
            <a:headEnd/>
            <a:tailEnd/>
          </a:ln>
          <a:effectLst/>
        </p:spPr>
        <p:txBody>
          <a:bodyPr>
            <a:spAutoFit/>
          </a:bodyPr>
          <a:lstStyle/>
          <a:p>
            <a:pPr eaLnBrk="0" fontAlgn="auto" hangingPunct="0">
              <a:defRPr/>
            </a:pPr>
            <a:r>
              <a:rPr lang="en-US">
                <a:solidFill>
                  <a:srgbClr val="FFCCFF"/>
                </a:solidFill>
                <a:effectLst>
                  <a:outerShdw blurRad="38100" dist="38100" dir="2700000" algn="tl">
                    <a:srgbClr val="000000"/>
                  </a:outerShdw>
                </a:effectLst>
                <a:cs typeface="+mn-cs"/>
              </a:rPr>
              <a:t>Those designated at fair value thru P&amp;L</a:t>
            </a:r>
          </a:p>
        </p:txBody>
      </p:sp>
      <p:sp>
        <p:nvSpPr>
          <p:cNvPr id="7874568" name="Text Box 8"/>
          <p:cNvSpPr txBox="1">
            <a:spLocks noChangeArrowheads="1"/>
          </p:cNvSpPr>
          <p:nvPr/>
        </p:nvSpPr>
        <p:spPr bwMode="auto">
          <a:xfrm>
            <a:off x="6505575" y="4346575"/>
            <a:ext cx="2392363" cy="1190625"/>
          </a:xfrm>
          <a:prstGeom prst="rect">
            <a:avLst/>
          </a:prstGeom>
          <a:noFill/>
          <a:ln w="9525">
            <a:noFill/>
            <a:miter lim="800000"/>
            <a:headEnd/>
            <a:tailEnd/>
          </a:ln>
          <a:effectLst/>
        </p:spPr>
        <p:txBody>
          <a:bodyPr>
            <a:spAutoFit/>
          </a:bodyPr>
          <a:lstStyle/>
          <a:p>
            <a:pPr eaLnBrk="0" fontAlgn="auto" hangingPunct="0">
              <a:defRPr/>
            </a:pPr>
            <a:r>
              <a:rPr lang="en-US">
                <a:solidFill>
                  <a:srgbClr val="FFCCFF"/>
                </a:solidFill>
                <a:effectLst>
                  <a:outerShdw blurRad="38100" dist="38100" dir="2700000" algn="tl">
                    <a:srgbClr val="000000"/>
                  </a:outerShdw>
                </a:effectLst>
                <a:cs typeface="+mn-cs"/>
              </a:rPr>
              <a:t>All other financial liabilities</a:t>
            </a:r>
          </a:p>
          <a:p>
            <a:pPr eaLnBrk="0" fontAlgn="auto" hangingPunct="0">
              <a:defRPr/>
            </a:pPr>
            <a:r>
              <a:rPr lang="en-US">
                <a:solidFill>
                  <a:srgbClr val="FFCCFF"/>
                </a:solidFill>
                <a:effectLst>
                  <a:outerShdw blurRad="38100" dist="38100" dir="2700000" algn="tl">
                    <a:srgbClr val="000000"/>
                  </a:outerShdw>
                </a:effectLst>
                <a:cs typeface="+mn-cs"/>
              </a:rPr>
              <a:t>(eg. trade payable, bank loan)</a:t>
            </a:r>
          </a:p>
        </p:txBody>
      </p:sp>
      <p:sp>
        <p:nvSpPr>
          <p:cNvPr id="7874569" name="Rectangle 9"/>
          <p:cNvSpPr>
            <a:spLocks noChangeArrowheads="1"/>
          </p:cNvSpPr>
          <p:nvPr/>
        </p:nvSpPr>
        <p:spPr bwMode="auto">
          <a:xfrm>
            <a:off x="4802188" y="3360738"/>
            <a:ext cx="1847850" cy="1200150"/>
          </a:xfrm>
          <a:prstGeom prst="rect">
            <a:avLst/>
          </a:prstGeom>
          <a:noFill/>
          <a:ln w="38100">
            <a:noFill/>
            <a:miter lim="800000"/>
            <a:headEnd/>
            <a:tailEnd/>
          </a:ln>
          <a:effectLst>
            <a:outerShdw dist="35921" dir="2700000" algn="ctr" rotWithShape="0">
              <a:srgbClr val="000066"/>
            </a:outerShdw>
          </a:effectLst>
        </p:spPr>
        <p:txBody>
          <a:bodyPr>
            <a:spAutoFit/>
          </a:bodyPr>
          <a:lstStyle/>
          <a:p>
            <a:pPr eaLnBrk="0" fontAlgn="auto" hangingPunct="0">
              <a:spcBef>
                <a:spcPts val="0"/>
              </a:spcBef>
              <a:defRPr/>
            </a:pPr>
            <a:r>
              <a:rPr lang="en-US" sz="2400">
                <a:solidFill>
                  <a:srgbClr val="06FA06"/>
                </a:solidFill>
                <a:cs typeface="+mn-cs"/>
              </a:rPr>
              <a:t>at amortised cost</a:t>
            </a:r>
          </a:p>
        </p:txBody>
      </p:sp>
      <p:sp>
        <p:nvSpPr>
          <p:cNvPr id="7874570" name="Rectangle 10"/>
          <p:cNvSpPr>
            <a:spLocks noChangeArrowheads="1"/>
          </p:cNvSpPr>
          <p:nvPr/>
        </p:nvSpPr>
        <p:spPr bwMode="auto">
          <a:xfrm>
            <a:off x="2933700" y="3459163"/>
            <a:ext cx="1776413" cy="461962"/>
          </a:xfrm>
          <a:prstGeom prst="rect">
            <a:avLst/>
          </a:prstGeom>
          <a:noFill/>
          <a:ln w="38100">
            <a:noFill/>
            <a:miter lim="800000"/>
            <a:headEnd/>
            <a:tailEnd/>
          </a:ln>
          <a:effectLst>
            <a:outerShdw dist="35921" dir="2700000" algn="ctr" rotWithShape="0">
              <a:srgbClr val="000066"/>
            </a:outerShdw>
          </a:effectLst>
        </p:spPr>
        <p:txBody>
          <a:bodyPr wrap="none">
            <a:spAutoFit/>
          </a:bodyPr>
          <a:lstStyle/>
          <a:p>
            <a:pPr eaLnBrk="0" fontAlgn="auto" hangingPunct="0">
              <a:spcBef>
                <a:spcPts val="0"/>
              </a:spcBef>
              <a:defRPr/>
            </a:pPr>
            <a:r>
              <a:rPr lang="en-US" sz="2400">
                <a:solidFill>
                  <a:srgbClr val="06FA06"/>
                </a:solidFill>
                <a:cs typeface="+mn-cs"/>
              </a:rPr>
              <a:t>at fair value</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9138" name="Rectangle 2"/>
          <p:cNvSpPr>
            <a:spLocks noGrp="1" noChangeArrowheads="1"/>
          </p:cNvSpPr>
          <p:nvPr>
            <p:ph type="title"/>
          </p:nvPr>
        </p:nvSpPr>
        <p:spPr>
          <a:xfrm>
            <a:off x="0" y="292101"/>
            <a:ext cx="9144000" cy="887413"/>
          </a:xfrm>
        </p:spPr>
        <p:txBody>
          <a:bodyPr lIns="0" tIns="0" rIns="0" bIns="0"/>
          <a:lstStyle/>
          <a:p>
            <a:pPr marL="484632" indent="0" eaLnBrk="1" fontAlgn="auto" hangingPunct="1">
              <a:lnSpc>
                <a:spcPct val="90000"/>
              </a:lnSpc>
              <a:spcAft>
                <a:spcPts val="0"/>
              </a:spcAft>
              <a:defRPr/>
            </a:pPr>
            <a:r>
              <a:rPr lang="en-US" sz="4000" noProof="1">
                <a:solidFill>
                  <a:schemeClr val="accent1">
                    <a:tint val="83000"/>
                    <a:satMod val="150000"/>
                  </a:schemeClr>
                </a:solidFill>
              </a:rPr>
              <a:t>Recognition</a:t>
            </a:r>
          </a:p>
        </p:txBody>
      </p:sp>
      <p:sp>
        <p:nvSpPr>
          <p:cNvPr id="63491" name="Rectangle 3"/>
          <p:cNvSpPr>
            <a:spLocks noGrp="1" noChangeArrowheads="1"/>
          </p:cNvSpPr>
          <p:nvPr>
            <p:ph idx="1"/>
          </p:nvPr>
        </p:nvSpPr>
        <p:spPr>
          <a:xfrm>
            <a:off x="312738" y="1516063"/>
            <a:ext cx="8570912" cy="5233987"/>
          </a:xfrm>
        </p:spPr>
        <p:txBody>
          <a:bodyPr lIns="457200" tIns="0" rIns="457200" bIns="0"/>
          <a:lstStyle/>
          <a:p>
            <a:pPr marL="466725" indent="-466725" eaLnBrk="1" hangingPunct="1"/>
            <a:r>
              <a:rPr lang="en-US" sz="2400" smtClean="0"/>
              <a:t>An entity should recognise a financial asset or a financial liability on its balance sheet when, and only when, it becomes a</a:t>
            </a:r>
            <a:r>
              <a:rPr lang="en-US" sz="2400" i="1" smtClean="0"/>
              <a:t> </a:t>
            </a:r>
            <a:r>
              <a:rPr lang="en-US" sz="2400" smtClean="0"/>
              <a:t>party to the contractual provisions of the instrument</a:t>
            </a:r>
          </a:p>
          <a:p>
            <a:pPr marL="466725" indent="-466725" eaLnBrk="1" hangingPunct="1"/>
            <a:r>
              <a:rPr lang="en-US" sz="2400" smtClean="0"/>
              <a:t>Consequence:</a:t>
            </a:r>
          </a:p>
          <a:p>
            <a:pPr marL="914400" lvl="1" indent="-333375" eaLnBrk="1" hangingPunct="1"/>
            <a:r>
              <a:rPr lang="en-US" sz="2400" smtClean="0"/>
              <a:t>An entity recognises all of its contractual rights or obligations under derivative contracts in its balance sheet as assets or liabilities</a:t>
            </a:r>
          </a:p>
          <a:p>
            <a:pPr marL="914400" lvl="1" indent="-333375" eaLnBrk="1" hangingPunct="1"/>
            <a:r>
              <a:rPr lang="en-US" sz="2400" smtClean="0"/>
              <a:t>Exception required for “regular way” purchases and sales since period between trade date and settlement date meets the definition of a derivative</a:t>
            </a:r>
            <a:endParaRPr lang="en-US" sz="2000" smtClean="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dirty="0" smtClean="0">
                <a:solidFill>
                  <a:schemeClr val="accent1">
                    <a:tint val="83000"/>
                    <a:satMod val="150000"/>
                  </a:schemeClr>
                </a:solidFill>
                <a:latin typeface="Times New Roman" pitchFamily="18" charset="0"/>
              </a:rPr>
              <a:t>IAS 39</a:t>
            </a:r>
            <a:br>
              <a:rPr kumimoji="1" lang="en-GB" altLang="en-GB" dirty="0" smtClean="0">
                <a:solidFill>
                  <a:schemeClr val="accent1">
                    <a:tint val="83000"/>
                    <a:satMod val="150000"/>
                  </a:schemeClr>
                </a:solidFill>
                <a:latin typeface="Times New Roman" pitchFamily="18" charset="0"/>
              </a:rPr>
            </a:br>
            <a:r>
              <a:rPr kumimoji="1" lang="en-GB" altLang="en-GB" dirty="0" err="1" smtClean="0">
                <a:solidFill>
                  <a:schemeClr val="accent1">
                    <a:tint val="83000"/>
                    <a:satMod val="150000"/>
                  </a:schemeClr>
                </a:solidFill>
                <a:latin typeface="Times New Roman" pitchFamily="18" charset="0"/>
              </a:rPr>
              <a:t>Derecognition</a:t>
            </a:r>
            <a:endParaRPr lang="en-US" dirty="0">
              <a:solidFill>
                <a:schemeClr val="accent1">
                  <a:tint val="83000"/>
                  <a:satMod val="150000"/>
                </a:schemeClr>
              </a:solidFill>
            </a:endParaRPr>
          </a:p>
        </p:txBody>
      </p:sp>
      <p:sp>
        <p:nvSpPr>
          <p:cNvPr id="64515"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3234" name="Rectangle 2"/>
          <p:cNvSpPr>
            <a:spLocks noGrp="1" noChangeArrowheads="1"/>
          </p:cNvSpPr>
          <p:nvPr>
            <p:ph type="title"/>
          </p:nvPr>
        </p:nvSpPr>
        <p:spPr>
          <a:xfrm>
            <a:off x="0" y="442913"/>
            <a:ext cx="9144000" cy="990600"/>
          </a:xfrm>
        </p:spPr>
        <p:txBody>
          <a:bodyPr/>
          <a:lstStyle/>
          <a:p>
            <a:pPr marL="484632" indent="0" eaLnBrk="1" fontAlgn="auto" hangingPunct="1">
              <a:spcAft>
                <a:spcPts val="0"/>
              </a:spcAft>
              <a:defRPr/>
            </a:pPr>
            <a:r>
              <a:rPr lang="en-US">
                <a:solidFill>
                  <a:schemeClr val="accent1">
                    <a:tint val="83000"/>
                    <a:satMod val="150000"/>
                  </a:schemeClr>
                </a:solidFill>
              </a:rPr>
              <a:t>Derecognition </a:t>
            </a:r>
          </a:p>
        </p:txBody>
      </p:sp>
      <p:sp>
        <p:nvSpPr>
          <p:cNvPr id="65539" name="Rectangle 3"/>
          <p:cNvSpPr>
            <a:spLocks noGrp="1" noChangeArrowheads="1"/>
          </p:cNvSpPr>
          <p:nvPr>
            <p:ph idx="1"/>
          </p:nvPr>
        </p:nvSpPr>
        <p:spPr>
          <a:xfrm>
            <a:off x="457200" y="1882775"/>
            <a:ext cx="8229600" cy="4572000"/>
          </a:xfrm>
        </p:spPr>
        <p:txBody>
          <a:bodyPr lIns="457200" rIns="457200"/>
          <a:lstStyle/>
          <a:p>
            <a:pPr marL="466725" indent="-466725" eaLnBrk="1" hangingPunct="1"/>
            <a:r>
              <a:rPr lang="en-US" sz="2400" smtClean="0"/>
              <a:t>Provides guidance/conditions on derecognition of financial assets/liabilities.</a:t>
            </a:r>
          </a:p>
          <a:p>
            <a:pPr marL="466725" indent="-466725" eaLnBrk="1" hangingPunct="1"/>
            <a:r>
              <a:rPr lang="en-US" sz="2400" smtClean="0"/>
              <a:t>Applicable to:</a:t>
            </a:r>
          </a:p>
          <a:p>
            <a:pPr marL="866775" lvl="1" eaLnBrk="1" hangingPunct="1"/>
            <a:r>
              <a:rPr lang="en-US" sz="2400" smtClean="0"/>
              <a:t>Securitisation transactions;</a:t>
            </a:r>
          </a:p>
          <a:p>
            <a:pPr marL="866775" lvl="1" eaLnBrk="1" hangingPunct="1"/>
            <a:r>
              <a:rPr lang="en-US" sz="2400" smtClean="0"/>
              <a:t>Debts/receivables factoring;</a:t>
            </a:r>
          </a:p>
          <a:p>
            <a:pPr marL="866775" lvl="1" eaLnBrk="1" hangingPunct="1"/>
            <a:r>
              <a:rPr lang="en-US" sz="2400" smtClean="0"/>
              <a:t>Refinancing of loans; and</a:t>
            </a:r>
          </a:p>
          <a:p>
            <a:pPr marL="866775" lvl="1" eaLnBrk="1" hangingPunct="1"/>
            <a:r>
              <a:rPr lang="en-US" sz="2400" smtClean="0"/>
              <a:t>Others….</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176213" y="611188"/>
            <a:ext cx="5643562" cy="498475"/>
          </a:xfrm>
          <a:prstGeom prst="rect">
            <a:avLst/>
          </a:prstGeom>
          <a:gradFill rotWithShape="0">
            <a:gsLst>
              <a:gs pos="0">
                <a:srgbClr val="FFFF00"/>
              </a:gs>
              <a:gs pos="100000">
                <a:srgbClr val="FFFFD8"/>
              </a:gs>
            </a:gsLst>
            <a:lin ang="5400000" scaled="1"/>
          </a:gradFill>
          <a:ln w="19050">
            <a:solidFill>
              <a:schemeClr val="bg2"/>
            </a:solidFill>
            <a:miter lim="800000"/>
            <a:headEnd/>
            <a:tailEnd/>
          </a:ln>
        </p:spPr>
        <p:txBody>
          <a:bodyPr lIns="0" tIns="0" rIns="0" bIns="0" anchor="ctr"/>
          <a:lstStyle/>
          <a:p>
            <a:r>
              <a:rPr lang="en-GB" sz="1400">
                <a:solidFill>
                  <a:schemeClr val="bg1"/>
                </a:solidFill>
                <a:latin typeface="Tahoma" pitchFamily="34" charset="0"/>
              </a:rPr>
              <a:t>  2) Determine whether the derecognition principles below are applied </a:t>
            </a:r>
            <a:br>
              <a:rPr lang="en-GB" sz="1400">
                <a:solidFill>
                  <a:schemeClr val="bg1"/>
                </a:solidFill>
                <a:latin typeface="Tahoma" pitchFamily="34" charset="0"/>
              </a:rPr>
            </a:br>
            <a:r>
              <a:rPr lang="en-GB" sz="1400">
                <a:solidFill>
                  <a:schemeClr val="bg1"/>
                </a:solidFill>
                <a:latin typeface="Tahoma" pitchFamily="34" charset="0"/>
              </a:rPr>
              <a:t>  to a part or all of an asset (or group of similar assets) </a:t>
            </a:r>
          </a:p>
        </p:txBody>
      </p:sp>
      <p:sp>
        <p:nvSpPr>
          <p:cNvPr id="66563" name="Rectangle 3"/>
          <p:cNvSpPr>
            <a:spLocks noChangeArrowheads="1"/>
          </p:cNvSpPr>
          <p:nvPr/>
        </p:nvSpPr>
        <p:spPr bwMode="auto">
          <a:xfrm>
            <a:off x="228600" y="152400"/>
            <a:ext cx="5630863" cy="293688"/>
          </a:xfrm>
          <a:prstGeom prst="rect">
            <a:avLst/>
          </a:prstGeom>
          <a:gradFill rotWithShape="0">
            <a:gsLst>
              <a:gs pos="0">
                <a:srgbClr val="FFFF00"/>
              </a:gs>
              <a:gs pos="100000">
                <a:srgbClr val="FFFFFF"/>
              </a:gs>
            </a:gsLst>
            <a:lin ang="5400000" scaled="1"/>
          </a:gradFill>
          <a:ln w="19050">
            <a:solidFill>
              <a:schemeClr val="bg2"/>
            </a:solidFill>
            <a:miter lim="800000"/>
            <a:headEnd/>
            <a:tailEnd/>
          </a:ln>
        </p:spPr>
        <p:txBody>
          <a:bodyPr lIns="0" tIns="0" rIns="0" bIns="0" anchor="ctr"/>
          <a:lstStyle/>
          <a:p>
            <a:r>
              <a:rPr lang="en-GB" sz="1400">
                <a:solidFill>
                  <a:schemeClr val="bg1"/>
                </a:solidFill>
                <a:latin typeface="Tahoma" pitchFamily="34" charset="0"/>
              </a:rPr>
              <a:t>  1) Consolidate all subsidiaries (including any SPE) </a:t>
            </a:r>
          </a:p>
        </p:txBody>
      </p:sp>
      <p:sp>
        <p:nvSpPr>
          <p:cNvPr id="66564" name="Rectangle 4"/>
          <p:cNvSpPr>
            <a:spLocks noChangeArrowheads="1"/>
          </p:cNvSpPr>
          <p:nvPr/>
        </p:nvSpPr>
        <p:spPr bwMode="auto">
          <a:xfrm>
            <a:off x="184150" y="6235700"/>
            <a:ext cx="5702300" cy="444500"/>
          </a:xfrm>
          <a:prstGeom prst="rect">
            <a:avLst/>
          </a:prstGeom>
          <a:gradFill rotWithShape="0">
            <a:gsLst>
              <a:gs pos="0">
                <a:srgbClr val="FFFF00"/>
              </a:gs>
              <a:gs pos="100000">
                <a:srgbClr val="FFFFFF"/>
              </a:gs>
            </a:gsLst>
            <a:lin ang="5400000" scaled="1"/>
          </a:gradFill>
          <a:ln w="19050">
            <a:solidFill>
              <a:schemeClr val="bg2"/>
            </a:solidFill>
            <a:miter lim="800000"/>
            <a:headEnd/>
            <a:tailEnd/>
          </a:ln>
        </p:spPr>
        <p:txBody>
          <a:bodyPr lIns="0" tIns="0" rIns="0" bIns="0" anchor="ctr">
            <a:spAutoFit/>
          </a:bodyPr>
          <a:lstStyle/>
          <a:p>
            <a:r>
              <a:rPr lang="en-GB" sz="1400">
                <a:solidFill>
                  <a:schemeClr val="bg1"/>
                </a:solidFill>
                <a:latin typeface="Tahoma" pitchFamily="34" charset="0"/>
              </a:rPr>
              <a:t>  Continue to recognise the asset to the extent of the </a:t>
            </a:r>
            <a:br>
              <a:rPr lang="en-GB" sz="1400">
                <a:solidFill>
                  <a:schemeClr val="bg1"/>
                </a:solidFill>
                <a:latin typeface="Tahoma" pitchFamily="34" charset="0"/>
              </a:rPr>
            </a:br>
            <a:r>
              <a:rPr lang="en-GB" sz="1400">
                <a:solidFill>
                  <a:schemeClr val="bg1"/>
                </a:solidFill>
                <a:latin typeface="Tahoma" pitchFamily="34" charset="0"/>
              </a:rPr>
              <a:t>  entity’s continuing involvement</a:t>
            </a:r>
          </a:p>
        </p:txBody>
      </p:sp>
      <p:sp>
        <p:nvSpPr>
          <p:cNvPr id="66565" name="Text Box 5"/>
          <p:cNvSpPr txBox="1">
            <a:spLocks noChangeArrowheads="1"/>
          </p:cNvSpPr>
          <p:nvPr/>
        </p:nvSpPr>
        <p:spPr bwMode="auto">
          <a:xfrm>
            <a:off x="6610350" y="220663"/>
            <a:ext cx="1992313" cy="873125"/>
          </a:xfrm>
          <a:prstGeom prst="rect">
            <a:avLst/>
          </a:prstGeom>
          <a:gradFill rotWithShape="0">
            <a:gsLst>
              <a:gs pos="0">
                <a:srgbClr val="F6BB5C"/>
              </a:gs>
              <a:gs pos="100000">
                <a:srgbClr val="FFFFFF"/>
              </a:gs>
            </a:gsLst>
            <a:lin ang="5400000" scaled="1"/>
          </a:gradFill>
          <a:ln w="19050">
            <a:solidFill>
              <a:schemeClr val="bg2"/>
            </a:solidFill>
            <a:miter lim="800000"/>
            <a:headEnd/>
            <a:tailEnd/>
          </a:ln>
        </p:spPr>
        <p:txBody>
          <a:bodyPr lIns="0" tIns="0" rIns="0" bIns="0"/>
          <a:lstStyle/>
          <a:p>
            <a:r>
              <a:rPr lang="en-GB" sz="2800">
                <a:solidFill>
                  <a:schemeClr val="bg1"/>
                </a:solidFill>
                <a:latin typeface="Tahoma" pitchFamily="34" charset="0"/>
              </a:rPr>
              <a:t>Decision Tree</a:t>
            </a:r>
          </a:p>
        </p:txBody>
      </p:sp>
      <p:sp>
        <p:nvSpPr>
          <p:cNvPr id="66566" name="Oval 6"/>
          <p:cNvSpPr>
            <a:spLocks noChangeArrowheads="1"/>
          </p:cNvSpPr>
          <p:nvPr/>
        </p:nvSpPr>
        <p:spPr bwMode="auto">
          <a:xfrm>
            <a:off x="276225" y="1930400"/>
            <a:ext cx="5562600" cy="620713"/>
          </a:xfrm>
          <a:prstGeom prst="ellipse">
            <a:avLst/>
          </a:prstGeom>
          <a:gradFill rotWithShape="0">
            <a:gsLst>
              <a:gs pos="0">
                <a:srgbClr val="FFFF00"/>
              </a:gs>
              <a:gs pos="100000">
                <a:srgbClr val="FFFFF0"/>
              </a:gs>
            </a:gsLst>
            <a:lin ang="5400000" scaled="1"/>
          </a:gradFill>
          <a:ln w="19050" algn="ctr">
            <a:solidFill>
              <a:schemeClr val="bg2"/>
            </a:solidFill>
            <a:round/>
            <a:headEnd/>
            <a:tailEnd/>
          </a:ln>
        </p:spPr>
        <p:txBody>
          <a:bodyPr lIns="0" tIns="0" rIns="0" bIns="0" anchor="ctr">
            <a:spAutoFit/>
          </a:bodyPr>
          <a:lstStyle/>
          <a:p>
            <a:r>
              <a:rPr lang="en-GB" sz="1400">
                <a:solidFill>
                  <a:schemeClr val="bg1"/>
                </a:solidFill>
                <a:latin typeface="Tahoma" pitchFamily="34" charset="0"/>
              </a:rPr>
              <a:t>4) Has the entity transferred its contractual rights to receive the cash flows from the asset? </a:t>
            </a:r>
            <a:endParaRPr lang="en-US" sz="1400">
              <a:solidFill>
                <a:schemeClr val="bg1"/>
              </a:solidFill>
              <a:latin typeface="Tahoma" pitchFamily="34" charset="0"/>
            </a:endParaRPr>
          </a:p>
        </p:txBody>
      </p:sp>
      <p:sp>
        <p:nvSpPr>
          <p:cNvPr id="66567" name="Oval 7"/>
          <p:cNvSpPr>
            <a:spLocks noChangeArrowheads="1"/>
          </p:cNvSpPr>
          <p:nvPr/>
        </p:nvSpPr>
        <p:spPr bwMode="auto">
          <a:xfrm>
            <a:off x="295275" y="2763838"/>
            <a:ext cx="5600700" cy="920750"/>
          </a:xfrm>
          <a:prstGeom prst="ellipse">
            <a:avLst/>
          </a:prstGeom>
          <a:gradFill rotWithShape="0">
            <a:gsLst>
              <a:gs pos="0">
                <a:srgbClr val="FFFF00"/>
              </a:gs>
              <a:gs pos="100000">
                <a:srgbClr val="FFFFD1"/>
              </a:gs>
            </a:gsLst>
            <a:lin ang="5400000" scaled="1"/>
          </a:gradFill>
          <a:ln w="19050" algn="ctr">
            <a:solidFill>
              <a:schemeClr val="bg2"/>
            </a:solidFill>
            <a:round/>
            <a:headEnd/>
            <a:tailEnd/>
          </a:ln>
        </p:spPr>
        <p:txBody>
          <a:bodyPr lIns="0" tIns="0" rIns="0" bIns="0" anchor="ctr">
            <a:spAutoFit/>
          </a:bodyPr>
          <a:lstStyle/>
          <a:p>
            <a:r>
              <a:rPr lang="en-GB" sz="1400">
                <a:solidFill>
                  <a:schemeClr val="bg1"/>
                </a:solidFill>
                <a:latin typeface="Tahoma" pitchFamily="34" charset="0"/>
              </a:rPr>
              <a:t>5) Has the entity assumed an obligation to pay the cash flows from the asset that meets the conditions in paragraph 19? </a:t>
            </a:r>
            <a:endParaRPr lang="en-US" sz="1400">
              <a:solidFill>
                <a:schemeClr val="bg1"/>
              </a:solidFill>
              <a:latin typeface="Tahoma" pitchFamily="34" charset="0"/>
            </a:endParaRPr>
          </a:p>
        </p:txBody>
      </p:sp>
      <p:sp>
        <p:nvSpPr>
          <p:cNvPr id="66568" name="Oval 8"/>
          <p:cNvSpPr>
            <a:spLocks noChangeArrowheads="1"/>
          </p:cNvSpPr>
          <p:nvPr/>
        </p:nvSpPr>
        <p:spPr bwMode="auto">
          <a:xfrm>
            <a:off x="582613" y="3922713"/>
            <a:ext cx="5268912" cy="620712"/>
          </a:xfrm>
          <a:prstGeom prst="ellipse">
            <a:avLst/>
          </a:prstGeom>
          <a:gradFill rotWithShape="0">
            <a:gsLst>
              <a:gs pos="0">
                <a:srgbClr val="FFFF00"/>
              </a:gs>
              <a:gs pos="100000">
                <a:srgbClr val="FFFFF7"/>
              </a:gs>
            </a:gsLst>
            <a:lin ang="5400000" scaled="1"/>
          </a:gradFill>
          <a:ln w="19050" algn="ctr">
            <a:solidFill>
              <a:schemeClr val="bg2"/>
            </a:solidFill>
            <a:round/>
            <a:headEnd/>
            <a:tailEnd/>
          </a:ln>
        </p:spPr>
        <p:txBody>
          <a:bodyPr lIns="0" tIns="0" rIns="0" bIns="0" anchor="ctr">
            <a:spAutoFit/>
          </a:bodyPr>
          <a:lstStyle/>
          <a:p>
            <a:r>
              <a:rPr lang="en-GB" sz="1400">
                <a:solidFill>
                  <a:schemeClr val="bg1"/>
                </a:solidFill>
                <a:latin typeface="Tahoma" pitchFamily="34" charset="0"/>
              </a:rPr>
              <a:t>6) Has the entity transferred substantially all risks and rewards?</a:t>
            </a:r>
            <a:endParaRPr lang="en-US" sz="1400">
              <a:solidFill>
                <a:schemeClr val="bg1"/>
              </a:solidFill>
              <a:latin typeface="Tahoma" pitchFamily="34" charset="0"/>
            </a:endParaRPr>
          </a:p>
        </p:txBody>
      </p:sp>
      <p:sp>
        <p:nvSpPr>
          <p:cNvPr id="66569" name="Oval 9"/>
          <p:cNvSpPr>
            <a:spLocks noChangeArrowheads="1"/>
          </p:cNvSpPr>
          <p:nvPr/>
        </p:nvSpPr>
        <p:spPr bwMode="auto">
          <a:xfrm>
            <a:off x="239713" y="4802188"/>
            <a:ext cx="5607050" cy="620712"/>
          </a:xfrm>
          <a:prstGeom prst="ellipse">
            <a:avLst/>
          </a:prstGeom>
          <a:gradFill rotWithShape="0">
            <a:gsLst>
              <a:gs pos="0">
                <a:srgbClr val="FFFF00"/>
              </a:gs>
              <a:gs pos="100000">
                <a:srgbClr val="FFFFE0"/>
              </a:gs>
            </a:gsLst>
            <a:lin ang="5400000" scaled="1"/>
          </a:gradFill>
          <a:ln w="19050" algn="ctr">
            <a:solidFill>
              <a:schemeClr val="bg2"/>
            </a:solidFill>
            <a:round/>
            <a:headEnd/>
            <a:tailEnd/>
          </a:ln>
        </p:spPr>
        <p:txBody>
          <a:bodyPr lIns="0" tIns="0" rIns="0" bIns="0" anchor="ctr">
            <a:spAutoFit/>
          </a:bodyPr>
          <a:lstStyle/>
          <a:p>
            <a:r>
              <a:rPr lang="en-GB" sz="1400">
                <a:solidFill>
                  <a:schemeClr val="bg1"/>
                </a:solidFill>
                <a:latin typeface="Tahoma" pitchFamily="34" charset="0"/>
              </a:rPr>
              <a:t>7) Has the entity retained substantially all risks and rewards? </a:t>
            </a:r>
            <a:endParaRPr lang="en-US" sz="1400">
              <a:solidFill>
                <a:schemeClr val="bg1"/>
              </a:solidFill>
              <a:latin typeface="Tahoma" pitchFamily="34" charset="0"/>
            </a:endParaRPr>
          </a:p>
        </p:txBody>
      </p:sp>
      <p:sp>
        <p:nvSpPr>
          <p:cNvPr id="66570" name="Oval 10"/>
          <p:cNvSpPr>
            <a:spLocks noChangeArrowheads="1"/>
          </p:cNvSpPr>
          <p:nvPr/>
        </p:nvSpPr>
        <p:spPr bwMode="auto">
          <a:xfrm>
            <a:off x="363538" y="5697538"/>
            <a:ext cx="5502275" cy="303212"/>
          </a:xfrm>
          <a:prstGeom prst="ellipse">
            <a:avLst/>
          </a:prstGeom>
          <a:gradFill rotWithShape="0">
            <a:gsLst>
              <a:gs pos="0">
                <a:srgbClr val="FFFF00"/>
              </a:gs>
              <a:gs pos="100000">
                <a:srgbClr val="FFFFE8"/>
              </a:gs>
            </a:gsLst>
            <a:lin ang="5400000" scaled="1"/>
          </a:gradFill>
          <a:ln w="19050" algn="ctr">
            <a:solidFill>
              <a:schemeClr val="bg2"/>
            </a:solidFill>
            <a:round/>
            <a:headEnd/>
            <a:tailEnd/>
          </a:ln>
        </p:spPr>
        <p:txBody>
          <a:bodyPr lIns="0" tIns="0" rIns="0" bIns="0" anchor="ctr">
            <a:spAutoFit/>
          </a:bodyPr>
          <a:lstStyle/>
          <a:p>
            <a:r>
              <a:rPr lang="en-GB" sz="1400">
                <a:solidFill>
                  <a:schemeClr val="bg1"/>
                </a:solidFill>
                <a:latin typeface="Tahoma" pitchFamily="34" charset="0"/>
              </a:rPr>
              <a:t>8) Has the entity retained control of the asset?</a:t>
            </a:r>
            <a:endParaRPr lang="en-US" sz="1400">
              <a:solidFill>
                <a:schemeClr val="bg1"/>
              </a:solidFill>
              <a:latin typeface="Tahoma" pitchFamily="34" charset="0"/>
            </a:endParaRPr>
          </a:p>
        </p:txBody>
      </p:sp>
      <p:sp>
        <p:nvSpPr>
          <p:cNvPr id="66571" name="Rectangle 11"/>
          <p:cNvSpPr>
            <a:spLocks noChangeArrowheads="1"/>
          </p:cNvSpPr>
          <p:nvPr/>
        </p:nvSpPr>
        <p:spPr bwMode="auto">
          <a:xfrm>
            <a:off x="6637338" y="2938463"/>
            <a:ext cx="1992312" cy="546100"/>
          </a:xfrm>
          <a:prstGeom prst="rect">
            <a:avLst/>
          </a:prstGeom>
          <a:gradFill rotWithShape="0">
            <a:gsLst>
              <a:gs pos="0">
                <a:srgbClr val="FF99FF"/>
              </a:gs>
              <a:gs pos="50000">
                <a:srgbClr val="FFFFFF"/>
              </a:gs>
              <a:gs pos="100000">
                <a:srgbClr val="FF99FF"/>
              </a:gs>
            </a:gsLst>
            <a:lin ang="5400000" scaled="1"/>
          </a:gradFill>
          <a:ln w="19050">
            <a:solidFill>
              <a:schemeClr val="bg2"/>
            </a:solidFill>
            <a:miter lim="800000"/>
            <a:headEnd/>
            <a:tailEnd/>
          </a:ln>
        </p:spPr>
        <p:txBody>
          <a:bodyPr lIns="0" tIns="0" rIns="0" bIns="0" anchor="ctr"/>
          <a:lstStyle/>
          <a:p>
            <a:r>
              <a:rPr lang="en-GB" sz="1600">
                <a:solidFill>
                  <a:schemeClr val="bg1"/>
                </a:solidFill>
                <a:latin typeface="Tahoma" pitchFamily="34" charset="0"/>
              </a:rPr>
              <a:t>  Continue to </a:t>
            </a:r>
            <a:br>
              <a:rPr lang="en-GB" sz="1600">
                <a:solidFill>
                  <a:schemeClr val="bg1"/>
                </a:solidFill>
                <a:latin typeface="Tahoma" pitchFamily="34" charset="0"/>
              </a:rPr>
            </a:br>
            <a:r>
              <a:rPr lang="en-GB" sz="1600">
                <a:solidFill>
                  <a:schemeClr val="bg1"/>
                </a:solidFill>
                <a:latin typeface="Tahoma" pitchFamily="34" charset="0"/>
              </a:rPr>
              <a:t>  recognise the asset</a:t>
            </a:r>
          </a:p>
        </p:txBody>
      </p:sp>
      <p:sp>
        <p:nvSpPr>
          <p:cNvPr id="66572" name="Rectangle 12"/>
          <p:cNvSpPr>
            <a:spLocks noChangeArrowheads="1"/>
          </p:cNvSpPr>
          <p:nvPr/>
        </p:nvSpPr>
        <p:spPr bwMode="auto">
          <a:xfrm>
            <a:off x="6632575" y="3930650"/>
            <a:ext cx="1992313" cy="552450"/>
          </a:xfrm>
          <a:prstGeom prst="rect">
            <a:avLst/>
          </a:prstGeom>
          <a:gradFill rotWithShape="0">
            <a:gsLst>
              <a:gs pos="0">
                <a:srgbClr val="00FFFF"/>
              </a:gs>
              <a:gs pos="50000">
                <a:srgbClr val="FFFFFF"/>
              </a:gs>
              <a:gs pos="100000">
                <a:srgbClr val="00FFFF"/>
              </a:gs>
            </a:gsLst>
            <a:lin ang="5400000" scaled="1"/>
          </a:gradFill>
          <a:ln w="19050">
            <a:solidFill>
              <a:schemeClr val="bg2"/>
            </a:solidFill>
            <a:miter lim="800000"/>
            <a:headEnd/>
            <a:tailEnd/>
          </a:ln>
        </p:spPr>
        <p:txBody>
          <a:bodyPr lIns="0" tIns="0" rIns="0" bIns="0" anchor="ctr"/>
          <a:lstStyle/>
          <a:p>
            <a:r>
              <a:rPr lang="en-GB" sz="1600">
                <a:solidFill>
                  <a:schemeClr val="bg1"/>
                </a:solidFill>
                <a:latin typeface="Tahoma" pitchFamily="34" charset="0"/>
              </a:rPr>
              <a:t>  Derecognise </a:t>
            </a:r>
            <a:br>
              <a:rPr lang="en-GB" sz="1600">
                <a:solidFill>
                  <a:schemeClr val="bg1"/>
                </a:solidFill>
                <a:latin typeface="Tahoma" pitchFamily="34" charset="0"/>
              </a:rPr>
            </a:br>
            <a:r>
              <a:rPr lang="en-GB" sz="1600">
                <a:solidFill>
                  <a:schemeClr val="bg1"/>
                </a:solidFill>
                <a:latin typeface="Tahoma" pitchFamily="34" charset="0"/>
              </a:rPr>
              <a:t>  the asset</a:t>
            </a:r>
          </a:p>
        </p:txBody>
      </p:sp>
      <p:sp>
        <p:nvSpPr>
          <p:cNvPr id="66573" name="Rectangle 13"/>
          <p:cNvSpPr>
            <a:spLocks noChangeArrowheads="1"/>
          </p:cNvSpPr>
          <p:nvPr/>
        </p:nvSpPr>
        <p:spPr bwMode="auto">
          <a:xfrm>
            <a:off x="6626225" y="4813300"/>
            <a:ext cx="1993900" cy="546100"/>
          </a:xfrm>
          <a:prstGeom prst="rect">
            <a:avLst/>
          </a:prstGeom>
          <a:gradFill rotWithShape="0">
            <a:gsLst>
              <a:gs pos="0">
                <a:srgbClr val="FCB526"/>
              </a:gs>
              <a:gs pos="50000">
                <a:srgbClr val="FFFFFF"/>
              </a:gs>
              <a:gs pos="100000">
                <a:srgbClr val="FCB526"/>
              </a:gs>
            </a:gsLst>
            <a:lin ang="5400000" scaled="1"/>
          </a:gradFill>
          <a:ln w="19050">
            <a:solidFill>
              <a:schemeClr val="bg2"/>
            </a:solidFill>
            <a:miter lim="800000"/>
            <a:headEnd/>
            <a:tailEnd/>
          </a:ln>
        </p:spPr>
        <p:txBody>
          <a:bodyPr lIns="0" tIns="0" rIns="0" bIns="0" anchor="ctr"/>
          <a:lstStyle/>
          <a:p>
            <a:r>
              <a:rPr lang="en-GB" sz="1600">
                <a:solidFill>
                  <a:schemeClr val="bg1"/>
                </a:solidFill>
                <a:latin typeface="Tahoma" pitchFamily="34" charset="0"/>
              </a:rPr>
              <a:t>  Continue to </a:t>
            </a:r>
            <a:br>
              <a:rPr lang="en-GB" sz="1600">
                <a:solidFill>
                  <a:schemeClr val="bg1"/>
                </a:solidFill>
                <a:latin typeface="Tahoma" pitchFamily="34" charset="0"/>
              </a:rPr>
            </a:br>
            <a:r>
              <a:rPr lang="en-GB" sz="1600">
                <a:solidFill>
                  <a:schemeClr val="bg1"/>
                </a:solidFill>
                <a:latin typeface="Tahoma" pitchFamily="34" charset="0"/>
              </a:rPr>
              <a:t>  recognise the asset</a:t>
            </a:r>
          </a:p>
        </p:txBody>
      </p:sp>
      <p:sp>
        <p:nvSpPr>
          <p:cNvPr id="66574" name="Rectangle 14"/>
          <p:cNvSpPr>
            <a:spLocks noChangeArrowheads="1"/>
          </p:cNvSpPr>
          <p:nvPr/>
        </p:nvSpPr>
        <p:spPr bwMode="auto">
          <a:xfrm>
            <a:off x="6618288" y="5622925"/>
            <a:ext cx="1992312" cy="533400"/>
          </a:xfrm>
          <a:prstGeom prst="rect">
            <a:avLst/>
          </a:prstGeom>
          <a:gradFill rotWithShape="0">
            <a:gsLst>
              <a:gs pos="0">
                <a:srgbClr val="60EE34"/>
              </a:gs>
              <a:gs pos="50000">
                <a:srgbClr val="FFFFFF"/>
              </a:gs>
              <a:gs pos="100000">
                <a:srgbClr val="60EE34"/>
              </a:gs>
            </a:gsLst>
            <a:lin ang="5400000" scaled="1"/>
          </a:gradFill>
          <a:ln w="19050">
            <a:solidFill>
              <a:schemeClr val="bg2"/>
            </a:solidFill>
            <a:miter lim="800000"/>
            <a:headEnd/>
            <a:tailEnd/>
          </a:ln>
        </p:spPr>
        <p:txBody>
          <a:bodyPr lIns="0" tIns="0" rIns="0" bIns="0" anchor="ctr"/>
          <a:lstStyle/>
          <a:p>
            <a:r>
              <a:rPr lang="en-GB" sz="1600">
                <a:solidFill>
                  <a:schemeClr val="bg1"/>
                </a:solidFill>
                <a:latin typeface="Tahoma" pitchFamily="34" charset="0"/>
              </a:rPr>
              <a:t>  Derecognise </a:t>
            </a:r>
            <a:br>
              <a:rPr lang="en-GB" sz="1600">
                <a:solidFill>
                  <a:schemeClr val="bg1"/>
                </a:solidFill>
                <a:latin typeface="Tahoma" pitchFamily="34" charset="0"/>
              </a:rPr>
            </a:br>
            <a:r>
              <a:rPr lang="en-GB" sz="1600">
                <a:solidFill>
                  <a:schemeClr val="bg1"/>
                </a:solidFill>
                <a:latin typeface="Tahoma" pitchFamily="34" charset="0"/>
              </a:rPr>
              <a:t>  the asset</a:t>
            </a:r>
          </a:p>
        </p:txBody>
      </p:sp>
      <p:sp>
        <p:nvSpPr>
          <p:cNvPr id="66575" name="Text Box 16"/>
          <p:cNvSpPr txBox="1">
            <a:spLocks noChangeArrowheads="1"/>
          </p:cNvSpPr>
          <p:nvPr/>
        </p:nvSpPr>
        <p:spPr bwMode="auto">
          <a:xfrm>
            <a:off x="6115050" y="2989263"/>
            <a:ext cx="185738"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sp>
        <p:nvSpPr>
          <p:cNvPr id="66576" name="Text Box 17"/>
          <p:cNvSpPr txBox="1">
            <a:spLocks noChangeArrowheads="1"/>
          </p:cNvSpPr>
          <p:nvPr/>
        </p:nvSpPr>
        <p:spPr bwMode="auto">
          <a:xfrm>
            <a:off x="6096000" y="3990975"/>
            <a:ext cx="230188"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77" name="Text Box 18"/>
          <p:cNvSpPr txBox="1">
            <a:spLocks noChangeArrowheads="1"/>
          </p:cNvSpPr>
          <p:nvPr/>
        </p:nvSpPr>
        <p:spPr bwMode="auto">
          <a:xfrm>
            <a:off x="6084888" y="4862513"/>
            <a:ext cx="228600"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78" name="Text Box 19"/>
          <p:cNvSpPr txBox="1">
            <a:spLocks noChangeArrowheads="1"/>
          </p:cNvSpPr>
          <p:nvPr/>
        </p:nvSpPr>
        <p:spPr bwMode="auto">
          <a:xfrm>
            <a:off x="6115050" y="5618163"/>
            <a:ext cx="185738"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cxnSp>
        <p:nvCxnSpPr>
          <p:cNvPr id="66579" name="AutoShape 20"/>
          <p:cNvCxnSpPr>
            <a:cxnSpLocks noChangeShapeType="1"/>
            <a:stCxn id="66566" idx="2"/>
            <a:endCxn id="66568" idx="2"/>
          </p:cNvCxnSpPr>
          <p:nvPr/>
        </p:nvCxnSpPr>
        <p:spPr bwMode="auto">
          <a:xfrm rot="10800000" flipH="1" flipV="1">
            <a:off x="268288" y="2241550"/>
            <a:ext cx="306387" cy="1992313"/>
          </a:xfrm>
          <a:prstGeom prst="curvedConnector3">
            <a:avLst>
              <a:gd name="adj1" fmla="val -66028"/>
            </a:avLst>
          </a:prstGeom>
          <a:noFill/>
          <a:ln w="38100">
            <a:solidFill>
              <a:schemeClr val="tx1"/>
            </a:solidFill>
            <a:round/>
            <a:headEnd/>
            <a:tailEnd type="triangle" w="med" len="med"/>
          </a:ln>
        </p:spPr>
      </p:cxnSp>
      <p:sp>
        <p:nvSpPr>
          <p:cNvPr id="66580" name="Text Box 21"/>
          <p:cNvSpPr txBox="1">
            <a:spLocks noChangeArrowheads="1"/>
          </p:cNvSpPr>
          <p:nvPr/>
        </p:nvSpPr>
        <p:spPr bwMode="auto">
          <a:xfrm>
            <a:off x="150813" y="2732088"/>
            <a:ext cx="230187"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81" name="Text Box 22"/>
          <p:cNvSpPr txBox="1">
            <a:spLocks noChangeArrowheads="1"/>
          </p:cNvSpPr>
          <p:nvPr/>
        </p:nvSpPr>
        <p:spPr bwMode="auto">
          <a:xfrm>
            <a:off x="3249613" y="2541588"/>
            <a:ext cx="187325"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sp>
        <p:nvSpPr>
          <p:cNvPr id="66582" name="Text Box 23"/>
          <p:cNvSpPr txBox="1">
            <a:spLocks noChangeArrowheads="1"/>
          </p:cNvSpPr>
          <p:nvPr/>
        </p:nvSpPr>
        <p:spPr bwMode="auto">
          <a:xfrm>
            <a:off x="3279775" y="3684588"/>
            <a:ext cx="228600"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83" name="Text Box 24"/>
          <p:cNvSpPr txBox="1">
            <a:spLocks noChangeArrowheads="1"/>
          </p:cNvSpPr>
          <p:nvPr/>
        </p:nvSpPr>
        <p:spPr bwMode="auto">
          <a:xfrm>
            <a:off x="3305175" y="4556125"/>
            <a:ext cx="187325"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sp>
        <p:nvSpPr>
          <p:cNvPr id="66584" name="Text Box 25"/>
          <p:cNvSpPr txBox="1">
            <a:spLocks noChangeArrowheads="1"/>
          </p:cNvSpPr>
          <p:nvPr/>
        </p:nvSpPr>
        <p:spPr bwMode="auto">
          <a:xfrm>
            <a:off x="3325813" y="5443538"/>
            <a:ext cx="187325"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sp>
        <p:nvSpPr>
          <p:cNvPr id="66585" name="Text Box 26"/>
          <p:cNvSpPr txBox="1">
            <a:spLocks noChangeArrowheads="1"/>
          </p:cNvSpPr>
          <p:nvPr/>
        </p:nvSpPr>
        <p:spPr bwMode="auto">
          <a:xfrm>
            <a:off x="3319463" y="6003925"/>
            <a:ext cx="228600"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86" name="Line 32"/>
          <p:cNvSpPr>
            <a:spLocks noChangeShapeType="1"/>
          </p:cNvSpPr>
          <p:nvPr/>
        </p:nvSpPr>
        <p:spPr bwMode="auto">
          <a:xfrm>
            <a:off x="3175000" y="420688"/>
            <a:ext cx="0" cy="203200"/>
          </a:xfrm>
          <a:prstGeom prst="line">
            <a:avLst/>
          </a:prstGeom>
          <a:noFill/>
          <a:ln w="28575">
            <a:solidFill>
              <a:schemeClr val="tx1"/>
            </a:solidFill>
            <a:round/>
            <a:headEnd/>
            <a:tailEnd type="triangle" w="med" len="med"/>
          </a:ln>
        </p:spPr>
        <p:txBody>
          <a:bodyPr/>
          <a:lstStyle/>
          <a:p>
            <a:endParaRPr lang="en-US"/>
          </a:p>
        </p:txBody>
      </p:sp>
      <p:sp>
        <p:nvSpPr>
          <p:cNvPr id="66587" name="Line 33"/>
          <p:cNvSpPr>
            <a:spLocks noChangeShapeType="1"/>
          </p:cNvSpPr>
          <p:nvPr/>
        </p:nvSpPr>
        <p:spPr bwMode="auto">
          <a:xfrm>
            <a:off x="3173413" y="1116013"/>
            <a:ext cx="0" cy="203200"/>
          </a:xfrm>
          <a:prstGeom prst="line">
            <a:avLst/>
          </a:prstGeom>
          <a:noFill/>
          <a:ln w="28575">
            <a:solidFill>
              <a:schemeClr val="tx1"/>
            </a:solidFill>
            <a:round/>
            <a:headEnd/>
            <a:tailEnd type="triangle" w="med" len="med"/>
          </a:ln>
        </p:spPr>
        <p:txBody>
          <a:bodyPr/>
          <a:lstStyle/>
          <a:p>
            <a:endParaRPr lang="en-US"/>
          </a:p>
        </p:txBody>
      </p:sp>
      <p:sp>
        <p:nvSpPr>
          <p:cNvPr id="66588" name="Rectangle 34"/>
          <p:cNvSpPr>
            <a:spLocks noChangeArrowheads="1"/>
          </p:cNvSpPr>
          <p:nvPr/>
        </p:nvSpPr>
        <p:spPr bwMode="auto">
          <a:xfrm>
            <a:off x="177800" y="1314450"/>
            <a:ext cx="5665788" cy="396875"/>
          </a:xfrm>
          <a:prstGeom prst="rect">
            <a:avLst/>
          </a:prstGeom>
          <a:gradFill rotWithShape="0">
            <a:gsLst>
              <a:gs pos="0">
                <a:srgbClr val="FFFF00"/>
              </a:gs>
              <a:gs pos="100000">
                <a:srgbClr val="FFFFD8"/>
              </a:gs>
            </a:gsLst>
            <a:lin ang="5400000" scaled="1"/>
          </a:gradFill>
          <a:ln w="19050">
            <a:solidFill>
              <a:schemeClr val="bg2"/>
            </a:solidFill>
            <a:miter lim="800000"/>
            <a:headEnd/>
            <a:tailEnd/>
          </a:ln>
        </p:spPr>
        <p:txBody>
          <a:bodyPr lIns="0" tIns="0" rIns="0" bIns="0" anchor="ctr"/>
          <a:lstStyle/>
          <a:p>
            <a:r>
              <a:rPr lang="en-GB" sz="1400">
                <a:solidFill>
                  <a:schemeClr val="bg1"/>
                </a:solidFill>
                <a:latin typeface="Tahoma" pitchFamily="34" charset="0"/>
              </a:rPr>
              <a:t>  3) Have the rights to the cash flows from the asset expired? </a:t>
            </a:r>
          </a:p>
        </p:txBody>
      </p:sp>
      <p:sp>
        <p:nvSpPr>
          <p:cNvPr id="66589" name="Line 35"/>
          <p:cNvSpPr>
            <a:spLocks noChangeShapeType="1"/>
          </p:cNvSpPr>
          <p:nvPr/>
        </p:nvSpPr>
        <p:spPr bwMode="auto">
          <a:xfrm>
            <a:off x="3173413" y="1703388"/>
            <a:ext cx="0" cy="203200"/>
          </a:xfrm>
          <a:prstGeom prst="line">
            <a:avLst/>
          </a:prstGeom>
          <a:noFill/>
          <a:ln w="28575">
            <a:solidFill>
              <a:schemeClr val="tx1"/>
            </a:solidFill>
            <a:round/>
            <a:headEnd/>
            <a:tailEnd type="triangle" w="med" len="med"/>
          </a:ln>
        </p:spPr>
        <p:txBody>
          <a:bodyPr/>
          <a:lstStyle/>
          <a:p>
            <a:endParaRPr lang="en-US"/>
          </a:p>
        </p:txBody>
      </p:sp>
      <p:sp>
        <p:nvSpPr>
          <p:cNvPr id="66590" name="Text Box 36"/>
          <p:cNvSpPr txBox="1">
            <a:spLocks noChangeArrowheads="1"/>
          </p:cNvSpPr>
          <p:nvPr/>
        </p:nvSpPr>
        <p:spPr bwMode="auto">
          <a:xfrm>
            <a:off x="3287713" y="1752600"/>
            <a:ext cx="187325"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No</a:t>
            </a:r>
          </a:p>
        </p:txBody>
      </p:sp>
      <p:cxnSp>
        <p:nvCxnSpPr>
          <p:cNvPr id="66591" name="AutoShape 37"/>
          <p:cNvCxnSpPr>
            <a:cxnSpLocks noChangeShapeType="1"/>
          </p:cNvCxnSpPr>
          <p:nvPr/>
        </p:nvCxnSpPr>
        <p:spPr bwMode="auto">
          <a:xfrm>
            <a:off x="5845175" y="1554163"/>
            <a:ext cx="703263" cy="1587"/>
          </a:xfrm>
          <a:prstGeom prst="straightConnector1">
            <a:avLst/>
          </a:prstGeom>
          <a:noFill/>
          <a:ln w="38100">
            <a:solidFill>
              <a:schemeClr val="tx1"/>
            </a:solidFill>
            <a:round/>
            <a:headEnd/>
            <a:tailEnd type="triangle" w="med" len="med"/>
          </a:ln>
        </p:spPr>
      </p:cxnSp>
      <p:sp>
        <p:nvSpPr>
          <p:cNvPr id="66592" name="Text Box 38"/>
          <p:cNvSpPr txBox="1">
            <a:spLocks noChangeArrowheads="1"/>
          </p:cNvSpPr>
          <p:nvPr/>
        </p:nvSpPr>
        <p:spPr bwMode="auto">
          <a:xfrm>
            <a:off x="6057900" y="1323975"/>
            <a:ext cx="230188" cy="184150"/>
          </a:xfrm>
          <a:prstGeom prst="rect">
            <a:avLst/>
          </a:prstGeom>
          <a:noFill/>
          <a:ln w="9525">
            <a:noFill/>
            <a:miter lim="800000"/>
            <a:headEnd/>
            <a:tailEnd/>
          </a:ln>
        </p:spPr>
        <p:txBody>
          <a:bodyPr wrap="none" lIns="0" tIns="0" rIns="0" bIns="0">
            <a:spAutoFit/>
          </a:bodyPr>
          <a:lstStyle/>
          <a:p>
            <a:r>
              <a:rPr lang="en-GB" sz="1200">
                <a:latin typeface="Tahoma" pitchFamily="34" charset="0"/>
              </a:rPr>
              <a:t>Yes</a:t>
            </a:r>
          </a:p>
        </p:txBody>
      </p:sp>
      <p:sp>
        <p:nvSpPr>
          <p:cNvPr id="66593" name="Rectangle 39"/>
          <p:cNvSpPr>
            <a:spLocks noChangeArrowheads="1"/>
          </p:cNvSpPr>
          <p:nvPr/>
        </p:nvSpPr>
        <p:spPr bwMode="auto">
          <a:xfrm>
            <a:off x="6577013" y="1295400"/>
            <a:ext cx="1992312" cy="546100"/>
          </a:xfrm>
          <a:prstGeom prst="rect">
            <a:avLst/>
          </a:prstGeom>
          <a:gradFill rotWithShape="0">
            <a:gsLst>
              <a:gs pos="0">
                <a:srgbClr val="00FFFF"/>
              </a:gs>
              <a:gs pos="50000">
                <a:srgbClr val="FFFFFF"/>
              </a:gs>
              <a:gs pos="100000">
                <a:srgbClr val="00FFFF"/>
              </a:gs>
            </a:gsLst>
            <a:lin ang="5400000" scaled="1"/>
          </a:gradFill>
          <a:ln w="19050">
            <a:solidFill>
              <a:schemeClr val="bg2"/>
            </a:solidFill>
            <a:miter lim="800000"/>
            <a:headEnd/>
            <a:tailEnd/>
          </a:ln>
        </p:spPr>
        <p:txBody>
          <a:bodyPr lIns="0" tIns="0" rIns="0" bIns="0" anchor="ctr"/>
          <a:lstStyle/>
          <a:p>
            <a:r>
              <a:rPr lang="en-GB" sz="1600">
                <a:solidFill>
                  <a:schemeClr val="bg1"/>
                </a:solidFill>
                <a:latin typeface="Tahoma" pitchFamily="34" charset="0"/>
              </a:rPr>
              <a:t>  Derecognise </a:t>
            </a:r>
            <a:br>
              <a:rPr lang="en-GB" sz="1600">
                <a:solidFill>
                  <a:schemeClr val="bg1"/>
                </a:solidFill>
                <a:latin typeface="Tahoma" pitchFamily="34" charset="0"/>
              </a:rPr>
            </a:br>
            <a:r>
              <a:rPr lang="en-GB" sz="1600">
                <a:solidFill>
                  <a:schemeClr val="bg1"/>
                </a:solidFill>
                <a:latin typeface="Tahoma" pitchFamily="34" charset="0"/>
              </a:rPr>
              <a:t>  the asset</a:t>
            </a:r>
          </a:p>
        </p:txBody>
      </p:sp>
      <p:sp>
        <p:nvSpPr>
          <p:cNvPr id="66594" name="Line 43"/>
          <p:cNvSpPr>
            <a:spLocks noChangeShapeType="1"/>
          </p:cNvSpPr>
          <p:nvPr/>
        </p:nvSpPr>
        <p:spPr bwMode="auto">
          <a:xfrm>
            <a:off x="3144838" y="2547938"/>
            <a:ext cx="0" cy="203200"/>
          </a:xfrm>
          <a:prstGeom prst="line">
            <a:avLst/>
          </a:prstGeom>
          <a:noFill/>
          <a:ln w="28575">
            <a:solidFill>
              <a:schemeClr val="tx1"/>
            </a:solidFill>
            <a:round/>
            <a:headEnd/>
            <a:tailEnd type="triangle" w="med" len="med"/>
          </a:ln>
        </p:spPr>
        <p:txBody>
          <a:bodyPr/>
          <a:lstStyle/>
          <a:p>
            <a:endParaRPr lang="en-US"/>
          </a:p>
        </p:txBody>
      </p:sp>
      <p:sp>
        <p:nvSpPr>
          <p:cNvPr id="66595" name="Line 44"/>
          <p:cNvSpPr>
            <a:spLocks noChangeShapeType="1"/>
          </p:cNvSpPr>
          <p:nvPr/>
        </p:nvSpPr>
        <p:spPr bwMode="auto">
          <a:xfrm>
            <a:off x="3168650" y="3678238"/>
            <a:ext cx="0" cy="203200"/>
          </a:xfrm>
          <a:prstGeom prst="line">
            <a:avLst/>
          </a:prstGeom>
          <a:noFill/>
          <a:ln w="28575">
            <a:solidFill>
              <a:schemeClr val="tx1"/>
            </a:solidFill>
            <a:round/>
            <a:headEnd/>
            <a:tailEnd type="triangle" w="med" len="med"/>
          </a:ln>
        </p:spPr>
        <p:txBody>
          <a:bodyPr/>
          <a:lstStyle/>
          <a:p>
            <a:endParaRPr lang="en-US"/>
          </a:p>
        </p:txBody>
      </p:sp>
      <p:sp>
        <p:nvSpPr>
          <p:cNvPr id="66596" name="Line 45"/>
          <p:cNvSpPr>
            <a:spLocks noChangeShapeType="1"/>
          </p:cNvSpPr>
          <p:nvPr/>
        </p:nvSpPr>
        <p:spPr bwMode="auto">
          <a:xfrm>
            <a:off x="3203575" y="4541838"/>
            <a:ext cx="0" cy="203200"/>
          </a:xfrm>
          <a:prstGeom prst="line">
            <a:avLst/>
          </a:prstGeom>
          <a:noFill/>
          <a:ln w="28575">
            <a:solidFill>
              <a:schemeClr val="tx1"/>
            </a:solidFill>
            <a:round/>
            <a:headEnd/>
            <a:tailEnd type="triangle" w="med" len="med"/>
          </a:ln>
        </p:spPr>
        <p:txBody>
          <a:bodyPr/>
          <a:lstStyle/>
          <a:p>
            <a:endParaRPr lang="en-US"/>
          </a:p>
        </p:txBody>
      </p:sp>
      <p:sp>
        <p:nvSpPr>
          <p:cNvPr id="66597" name="Line 46"/>
          <p:cNvSpPr>
            <a:spLocks noChangeShapeType="1"/>
          </p:cNvSpPr>
          <p:nvPr/>
        </p:nvSpPr>
        <p:spPr bwMode="auto">
          <a:xfrm>
            <a:off x="3214688" y="5418138"/>
            <a:ext cx="0" cy="203200"/>
          </a:xfrm>
          <a:prstGeom prst="line">
            <a:avLst/>
          </a:prstGeom>
          <a:noFill/>
          <a:ln w="28575">
            <a:solidFill>
              <a:schemeClr val="tx1"/>
            </a:solidFill>
            <a:round/>
            <a:headEnd/>
            <a:tailEnd type="triangle" w="med" len="med"/>
          </a:ln>
        </p:spPr>
        <p:txBody>
          <a:bodyPr/>
          <a:lstStyle/>
          <a:p>
            <a:endParaRPr lang="en-US"/>
          </a:p>
        </p:txBody>
      </p:sp>
      <p:sp>
        <p:nvSpPr>
          <p:cNvPr id="66598" name="Line 47"/>
          <p:cNvSpPr>
            <a:spLocks noChangeShapeType="1"/>
          </p:cNvSpPr>
          <p:nvPr/>
        </p:nvSpPr>
        <p:spPr bwMode="auto">
          <a:xfrm>
            <a:off x="3227388" y="6027738"/>
            <a:ext cx="0" cy="203200"/>
          </a:xfrm>
          <a:prstGeom prst="line">
            <a:avLst/>
          </a:prstGeom>
          <a:noFill/>
          <a:ln w="28575">
            <a:solidFill>
              <a:schemeClr val="tx1"/>
            </a:solidFill>
            <a:round/>
            <a:headEnd/>
            <a:tailEnd type="triangle" w="med" len="med"/>
          </a:ln>
        </p:spPr>
        <p:txBody>
          <a:bodyPr/>
          <a:lstStyle/>
          <a:p>
            <a:endParaRPr lang="en-US"/>
          </a:p>
        </p:txBody>
      </p:sp>
      <p:cxnSp>
        <p:nvCxnSpPr>
          <p:cNvPr id="66599" name="AutoShape 48"/>
          <p:cNvCxnSpPr>
            <a:cxnSpLocks noChangeShapeType="1"/>
          </p:cNvCxnSpPr>
          <p:nvPr/>
        </p:nvCxnSpPr>
        <p:spPr bwMode="auto">
          <a:xfrm>
            <a:off x="5903913" y="3217863"/>
            <a:ext cx="703262" cy="1587"/>
          </a:xfrm>
          <a:prstGeom prst="straightConnector1">
            <a:avLst/>
          </a:prstGeom>
          <a:noFill/>
          <a:ln w="38100">
            <a:solidFill>
              <a:schemeClr val="tx1"/>
            </a:solidFill>
            <a:round/>
            <a:headEnd/>
            <a:tailEnd type="triangle" w="med" len="med"/>
          </a:ln>
        </p:spPr>
      </p:cxnSp>
      <p:cxnSp>
        <p:nvCxnSpPr>
          <p:cNvPr id="66600" name="AutoShape 49"/>
          <p:cNvCxnSpPr>
            <a:cxnSpLocks noChangeShapeType="1"/>
          </p:cNvCxnSpPr>
          <p:nvPr/>
        </p:nvCxnSpPr>
        <p:spPr bwMode="auto">
          <a:xfrm>
            <a:off x="5880100" y="4233863"/>
            <a:ext cx="703263" cy="1587"/>
          </a:xfrm>
          <a:prstGeom prst="straightConnector1">
            <a:avLst/>
          </a:prstGeom>
          <a:noFill/>
          <a:ln w="38100">
            <a:solidFill>
              <a:schemeClr val="tx1"/>
            </a:solidFill>
            <a:round/>
            <a:headEnd/>
            <a:tailEnd type="triangle" w="med" len="med"/>
          </a:ln>
        </p:spPr>
      </p:cxnSp>
      <p:cxnSp>
        <p:nvCxnSpPr>
          <p:cNvPr id="66601" name="AutoShape 50"/>
          <p:cNvCxnSpPr>
            <a:cxnSpLocks noChangeShapeType="1"/>
          </p:cNvCxnSpPr>
          <p:nvPr/>
        </p:nvCxnSpPr>
        <p:spPr bwMode="auto">
          <a:xfrm>
            <a:off x="5868988" y="5110163"/>
            <a:ext cx="703262" cy="1587"/>
          </a:xfrm>
          <a:prstGeom prst="straightConnector1">
            <a:avLst/>
          </a:prstGeom>
          <a:noFill/>
          <a:ln w="38100">
            <a:solidFill>
              <a:schemeClr val="tx1"/>
            </a:solidFill>
            <a:round/>
            <a:headEnd/>
            <a:tailEnd type="triangle" w="med" len="med"/>
          </a:ln>
        </p:spPr>
      </p:cxnSp>
      <p:cxnSp>
        <p:nvCxnSpPr>
          <p:cNvPr id="66602" name="AutoShape 51"/>
          <p:cNvCxnSpPr>
            <a:cxnSpLocks noChangeShapeType="1"/>
          </p:cNvCxnSpPr>
          <p:nvPr/>
        </p:nvCxnSpPr>
        <p:spPr bwMode="auto">
          <a:xfrm>
            <a:off x="5880100" y="5859463"/>
            <a:ext cx="703263" cy="1587"/>
          </a:xfrm>
          <a:prstGeom prst="straightConnector1">
            <a:avLst/>
          </a:prstGeom>
          <a:noFill/>
          <a:ln w="3810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7330" name="Rectangle 2"/>
          <p:cNvSpPr>
            <a:spLocks noGrp="1" noChangeArrowheads="1"/>
          </p:cNvSpPr>
          <p:nvPr>
            <p:ph type="title"/>
          </p:nvPr>
        </p:nvSpPr>
        <p:spPr>
          <a:xfrm>
            <a:off x="0" y="1"/>
            <a:ext cx="9144000" cy="866775"/>
          </a:xfrm>
        </p:spPr>
        <p:txBody>
          <a:bodyPr/>
          <a:lstStyle/>
          <a:p>
            <a:pPr marL="484632" indent="0" eaLnBrk="1" fontAlgn="auto" hangingPunct="1">
              <a:spcAft>
                <a:spcPts val="0"/>
              </a:spcAft>
              <a:defRPr/>
            </a:pPr>
            <a:r>
              <a:rPr lang="en-US">
                <a:solidFill>
                  <a:schemeClr val="accent1">
                    <a:tint val="83000"/>
                    <a:satMod val="150000"/>
                  </a:schemeClr>
                </a:solidFill>
              </a:rPr>
              <a:t>Derecognition of Financial Assets</a:t>
            </a:r>
          </a:p>
        </p:txBody>
      </p:sp>
      <p:sp>
        <p:nvSpPr>
          <p:cNvPr id="7907331" name="Rectangle 3"/>
          <p:cNvSpPr>
            <a:spLocks noGrp="1" noChangeArrowheads="1"/>
          </p:cNvSpPr>
          <p:nvPr>
            <p:ph idx="1"/>
          </p:nvPr>
        </p:nvSpPr>
        <p:spPr>
          <a:xfrm>
            <a:off x="312738" y="839788"/>
            <a:ext cx="8453437" cy="5662612"/>
          </a:xfrm>
        </p:spPr>
        <p:txBody>
          <a:bodyPr lIns="457200" rIns="457200">
            <a:normAutofit lnSpcReduction="10000"/>
          </a:bodyPr>
          <a:lstStyle/>
          <a:p>
            <a:pPr marL="466725" indent="-466725" eaLnBrk="1" fontAlgn="auto" hangingPunct="1">
              <a:spcAft>
                <a:spcPts val="0"/>
              </a:spcAft>
              <a:buFont typeface="Wingdings 2"/>
              <a:buChar char=""/>
              <a:defRPr/>
            </a:pPr>
            <a:r>
              <a:rPr lang="en-US" sz="2000"/>
              <a:t>Derecognise a financial asset when and only when:</a:t>
            </a:r>
          </a:p>
          <a:p>
            <a:pPr marL="914400" lvl="1" indent="-333375" eaLnBrk="1" fontAlgn="auto" hangingPunct="1">
              <a:spcAft>
                <a:spcPts val="0"/>
              </a:spcAft>
              <a:buFont typeface="Verdana"/>
              <a:buChar char="›"/>
              <a:defRPr/>
            </a:pPr>
            <a:r>
              <a:rPr lang="en-US" sz="2000"/>
              <a:t>The contractual rights to the cash flows expire; OR</a:t>
            </a:r>
          </a:p>
          <a:p>
            <a:pPr marL="914400" lvl="1" indent="-333375" eaLnBrk="1" fontAlgn="auto" hangingPunct="1">
              <a:spcAft>
                <a:spcPts val="0"/>
              </a:spcAft>
              <a:buFont typeface="Verdana"/>
              <a:buChar char="›"/>
              <a:defRPr/>
            </a:pPr>
            <a:r>
              <a:rPr lang="en-US" sz="2000"/>
              <a:t>When there is a “transfer” and the transfer qualifies for derecognition</a:t>
            </a:r>
          </a:p>
          <a:p>
            <a:pPr marL="466725" indent="-466725" eaLnBrk="1" fontAlgn="auto" hangingPunct="1">
              <a:spcAft>
                <a:spcPts val="0"/>
              </a:spcAft>
              <a:buFont typeface="Wingdings 2"/>
              <a:buChar char=""/>
              <a:defRPr/>
            </a:pPr>
            <a:r>
              <a:rPr lang="en-US" sz="2000"/>
              <a:t>Primary Condition - Transfer of Assets</a:t>
            </a:r>
          </a:p>
          <a:p>
            <a:pPr marL="914400" lvl="1" indent="-333375" eaLnBrk="1" fontAlgn="auto" hangingPunct="1">
              <a:spcAft>
                <a:spcPts val="0"/>
              </a:spcAft>
              <a:buFont typeface="Verdana"/>
              <a:buChar char="›"/>
              <a:defRPr/>
            </a:pPr>
            <a:r>
              <a:rPr lang="en-US" sz="2000"/>
              <a:t>Contractual rights to the cash flows expire; or</a:t>
            </a:r>
          </a:p>
          <a:p>
            <a:pPr marL="914400" lvl="1" indent="-333375" eaLnBrk="1" fontAlgn="auto" hangingPunct="1">
              <a:spcAft>
                <a:spcPts val="0"/>
              </a:spcAft>
              <a:buFont typeface="Verdana"/>
              <a:buChar char="›"/>
              <a:defRPr/>
            </a:pPr>
            <a:r>
              <a:rPr lang="en-US" sz="2000"/>
              <a:t>Entity transfers the financial assets </a:t>
            </a:r>
          </a:p>
          <a:p>
            <a:pPr marL="1379538" lvl="2" indent="-350838" eaLnBrk="1" fontAlgn="auto" hangingPunct="1">
              <a:spcAft>
                <a:spcPts val="0"/>
              </a:spcAft>
              <a:buFont typeface="Wingdings 2"/>
              <a:buChar char=""/>
              <a:defRPr/>
            </a:pPr>
            <a:r>
              <a:rPr lang="en-US" sz="2000"/>
              <a:t>Transfers the contractual rights to receive cash flows; or</a:t>
            </a:r>
          </a:p>
          <a:p>
            <a:pPr marL="1379538" lvl="2" indent="-350838" eaLnBrk="1" fontAlgn="auto" hangingPunct="1">
              <a:spcAft>
                <a:spcPts val="0"/>
              </a:spcAft>
              <a:buFont typeface="Wingdings 2"/>
              <a:buChar char=""/>
              <a:defRPr/>
            </a:pPr>
            <a:r>
              <a:rPr lang="en-US" sz="2000"/>
              <a:t>Retains the contractual rights to receive cash flows, but assumes a contractual obligation to pay cash flows to eventual recipients. In such case, if and only if, all of the following conditions are met:</a:t>
            </a:r>
            <a:endParaRPr lang="en-US" sz="1600"/>
          </a:p>
          <a:p>
            <a:pPr marL="1722438" lvl="3" indent="-210312" eaLnBrk="1" fontAlgn="auto" hangingPunct="1">
              <a:spcBef>
                <a:spcPct val="0"/>
              </a:spcBef>
              <a:spcAft>
                <a:spcPts val="0"/>
              </a:spcAft>
              <a:buFont typeface="Wingdings 2"/>
              <a:buChar char=""/>
              <a:defRPr/>
            </a:pPr>
            <a:r>
              <a:rPr lang="en-US" sz="1400"/>
              <a:t>Entity is not obligated to pay amts to eventual recipients unless it collects equivalent amts from the original asset; </a:t>
            </a:r>
          </a:p>
          <a:p>
            <a:pPr marL="1722438" lvl="3" indent="-210312" eaLnBrk="1" fontAlgn="auto" hangingPunct="1">
              <a:spcBef>
                <a:spcPct val="0"/>
              </a:spcBef>
              <a:spcAft>
                <a:spcPts val="0"/>
              </a:spcAft>
              <a:buFont typeface="Wingdings 2"/>
              <a:buChar char=""/>
              <a:defRPr/>
            </a:pPr>
            <a:r>
              <a:rPr lang="en-US" sz="1400"/>
              <a:t>Entity is prohibited from selling/pledging the original asset other than as security</a:t>
            </a:r>
          </a:p>
          <a:p>
            <a:pPr marL="1722438" lvl="3" indent="-210312" eaLnBrk="1" fontAlgn="auto" hangingPunct="1">
              <a:spcBef>
                <a:spcPct val="0"/>
              </a:spcBef>
              <a:spcAft>
                <a:spcPts val="0"/>
              </a:spcAft>
              <a:buFont typeface="Wingdings 2"/>
              <a:buChar char=""/>
              <a:defRPr/>
            </a:pPr>
            <a:r>
              <a:rPr lang="en-US" sz="1400"/>
              <a:t>Entity is obligated to remit any cash flows it collects on behalf of the eventual recipients without material delay</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9378" name="Rectangle 2"/>
          <p:cNvSpPr>
            <a:spLocks noGrp="1" noChangeArrowheads="1"/>
          </p:cNvSpPr>
          <p:nvPr>
            <p:ph type="title"/>
          </p:nvPr>
        </p:nvSpPr>
        <p:spPr>
          <a:xfrm>
            <a:off x="0" y="0"/>
            <a:ext cx="9144000" cy="9906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Derecognition - Transfers of Financial Asset</a:t>
            </a:r>
          </a:p>
        </p:txBody>
      </p:sp>
      <p:sp>
        <p:nvSpPr>
          <p:cNvPr id="68611" name="Rectangle 3"/>
          <p:cNvSpPr>
            <a:spLocks noGrp="1" noChangeArrowheads="1"/>
          </p:cNvSpPr>
          <p:nvPr>
            <p:ph idx="1"/>
          </p:nvPr>
        </p:nvSpPr>
        <p:spPr>
          <a:xfrm>
            <a:off x="312738" y="1009650"/>
            <a:ext cx="8550275" cy="5402263"/>
          </a:xfrm>
        </p:spPr>
        <p:txBody>
          <a:bodyPr lIns="457200" rIns="457200"/>
          <a:lstStyle/>
          <a:p>
            <a:pPr marL="466725" indent="-466725" eaLnBrk="1" hangingPunct="1"/>
            <a:r>
              <a:rPr lang="en-US" sz="2000" smtClean="0"/>
              <a:t>Secondary Condition – transfer of risks and rewards: </a:t>
            </a:r>
          </a:p>
          <a:p>
            <a:pPr marL="914400" lvl="1" indent="-333375" eaLnBrk="1" hangingPunct="1"/>
            <a:r>
              <a:rPr lang="en-US" sz="2000" u="sng" smtClean="0"/>
              <a:t>Qualify for derecognition</a:t>
            </a:r>
            <a:r>
              <a:rPr lang="en-US" sz="2000" smtClean="0"/>
              <a:t> if the entity:</a:t>
            </a:r>
          </a:p>
          <a:p>
            <a:pPr marL="1257300" lvl="2" eaLnBrk="1" hangingPunct="1"/>
            <a:r>
              <a:rPr lang="en-US" sz="2000" smtClean="0"/>
              <a:t>Has </a:t>
            </a:r>
            <a:r>
              <a:rPr lang="en-US" sz="2000" u="sng" smtClean="0">
                <a:solidFill>
                  <a:srgbClr val="FF6600"/>
                </a:solidFill>
              </a:rPr>
              <a:t>transferred substantially</a:t>
            </a:r>
            <a:r>
              <a:rPr lang="en-US" sz="2000" smtClean="0"/>
              <a:t> all the risks and rewards of ownership; or</a:t>
            </a:r>
          </a:p>
          <a:p>
            <a:pPr marL="1257300" lvl="2" eaLnBrk="1" hangingPunct="1"/>
            <a:r>
              <a:rPr lang="en-US" sz="2000" smtClean="0"/>
              <a:t>Has </a:t>
            </a:r>
            <a:r>
              <a:rPr lang="en-US" sz="2000" u="sng" smtClean="0">
                <a:solidFill>
                  <a:srgbClr val="FF6600"/>
                </a:solidFill>
              </a:rPr>
              <a:t>not retained control</a:t>
            </a:r>
            <a:r>
              <a:rPr lang="en-US" sz="2000" smtClean="0"/>
              <a:t> of the asset, in the case if entity has neither transferred nor retained substantially all the risks and rewards of ownership</a:t>
            </a:r>
          </a:p>
          <a:p>
            <a:pPr marL="914400" lvl="1" indent="-333375" eaLnBrk="1" hangingPunct="1"/>
            <a:r>
              <a:rPr lang="en-US" sz="2000" u="sng" smtClean="0"/>
              <a:t>Do not qualify for derecognition</a:t>
            </a:r>
            <a:r>
              <a:rPr lang="en-US" sz="2000" smtClean="0"/>
              <a:t> if the entity:</a:t>
            </a:r>
          </a:p>
          <a:p>
            <a:pPr marL="1257300" lvl="2" eaLnBrk="1" hangingPunct="1"/>
            <a:r>
              <a:rPr lang="en-US" sz="2000" smtClean="0"/>
              <a:t>Has </a:t>
            </a:r>
            <a:r>
              <a:rPr lang="en-US" sz="2000" u="sng" smtClean="0">
                <a:solidFill>
                  <a:srgbClr val="FF6600"/>
                </a:solidFill>
              </a:rPr>
              <a:t>retained substantially</a:t>
            </a:r>
            <a:r>
              <a:rPr lang="en-US" sz="2000" smtClean="0"/>
              <a:t> all the risks and rewards of ownership; or</a:t>
            </a:r>
          </a:p>
          <a:p>
            <a:pPr marL="1257300" lvl="2" eaLnBrk="1" hangingPunct="1"/>
            <a:r>
              <a:rPr lang="en-US" sz="2000" smtClean="0"/>
              <a:t>Has </a:t>
            </a:r>
            <a:r>
              <a:rPr lang="en-US" sz="2000" u="sng" smtClean="0">
                <a:solidFill>
                  <a:srgbClr val="FF6600"/>
                </a:solidFill>
              </a:rPr>
              <a:t>retained control</a:t>
            </a:r>
            <a:r>
              <a:rPr lang="en-US" sz="2000" smtClean="0"/>
              <a:t> of the asset, in the case if entity has </a:t>
            </a:r>
            <a:r>
              <a:rPr lang="en-US" sz="2000" u="sng" smtClean="0">
                <a:solidFill>
                  <a:srgbClr val="FF6600"/>
                </a:solidFill>
              </a:rPr>
              <a:t>neither transferred nor retained substantially</a:t>
            </a:r>
            <a:r>
              <a:rPr lang="en-US" sz="2000" smtClean="0"/>
              <a:t> all the risks and rewards of ownership (also known as continuing involvement)</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2466" name="Rectangle 2"/>
          <p:cNvSpPr>
            <a:spLocks noGrp="1" noChangeArrowheads="1"/>
          </p:cNvSpPr>
          <p:nvPr>
            <p:ph type="title"/>
          </p:nvPr>
        </p:nvSpPr>
        <p:spPr>
          <a:xfrm>
            <a:off x="0" y="0"/>
            <a:ext cx="9144000" cy="914400"/>
          </a:xfrm>
        </p:spPr>
        <p:txBody>
          <a:bodyPr/>
          <a:lstStyle/>
          <a:p>
            <a:pPr marL="484632" indent="0" eaLnBrk="1" fontAlgn="auto" hangingPunct="1">
              <a:spcAft>
                <a:spcPts val="0"/>
              </a:spcAft>
              <a:defRPr/>
            </a:pPr>
            <a:r>
              <a:rPr lang="en-US">
                <a:solidFill>
                  <a:schemeClr val="accent1">
                    <a:tint val="83000"/>
                    <a:satMod val="150000"/>
                  </a:schemeClr>
                </a:solidFill>
              </a:rPr>
              <a:t>Definition of Financial Asset</a:t>
            </a:r>
          </a:p>
        </p:txBody>
      </p:sp>
      <p:sp>
        <p:nvSpPr>
          <p:cNvPr id="14339" name="Rectangle 3"/>
          <p:cNvSpPr>
            <a:spLocks noGrp="1" noChangeArrowheads="1"/>
          </p:cNvSpPr>
          <p:nvPr>
            <p:ph idx="1"/>
          </p:nvPr>
        </p:nvSpPr>
        <p:spPr>
          <a:xfrm>
            <a:off x="300038" y="935038"/>
            <a:ext cx="8458200" cy="5461000"/>
          </a:xfrm>
        </p:spPr>
        <p:txBody>
          <a:bodyPr/>
          <a:lstStyle/>
          <a:p>
            <a:pPr eaLnBrk="1" hangingPunct="1">
              <a:buFont typeface="Wingdings" pitchFamily="2" charset="2"/>
              <a:buNone/>
            </a:pPr>
            <a:r>
              <a:rPr lang="en-US" sz="1900" u="sng" smtClean="0"/>
              <a:t>Financial asset</a:t>
            </a:r>
          </a:p>
          <a:p>
            <a:pPr eaLnBrk="1" hangingPunct="1"/>
            <a:r>
              <a:rPr lang="en-US" sz="1900" smtClean="0"/>
              <a:t>Any asset that is:</a:t>
            </a:r>
          </a:p>
          <a:p>
            <a:pPr lvl="1" eaLnBrk="1" hangingPunct="1"/>
            <a:r>
              <a:rPr lang="en-US" sz="1900" smtClean="0"/>
              <a:t>cash;</a:t>
            </a:r>
          </a:p>
          <a:p>
            <a:pPr lvl="1" eaLnBrk="1" hangingPunct="1"/>
            <a:r>
              <a:rPr lang="en-US" sz="1900" smtClean="0"/>
              <a:t>a contractual right to receive cash or another financial asset from another entity;</a:t>
            </a:r>
          </a:p>
          <a:p>
            <a:pPr lvl="1" eaLnBrk="1" hangingPunct="1"/>
            <a:r>
              <a:rPr lang="en-US" sz="1900" smtClean="0"/>
              <a:t>a contractual right to exchange financial instruments with another entity under conditions that are potentially favourable;</a:t>
            </a:r>
          </a:p>
          <a:p>
            <a:pPr lvl="1" eaLnBrk="1" hangingPunct="1"/>
            <a:r>
              <a:rPr lang="en-US" sz="1900" smtClean="0"/>
              <a:t>an equity instrument of another entity;</a:t>
            </a:r>
          </a:p>
          <a:p>
            <a:pPr lvl="1" eaLnBrk="1" hangingPunct="1"/>
            <a:r>
              <a:rPr lang="en-US" sz="1900" smtClean="0"/>
              <a:t>a contract that will or may be settled in the entity’s own equity instruments and is:</a:t>
            </a:r>
          </a:p>
          <a:p>
            <a:pPr lvl="2" eaLnBrk="1" hangingPunct="1"/>
            <a:r>
              <a:rPr lang="en-US" sz="2000" smtClean="0"/>
              <a:t>a </a:t>
            </a:r>
            <a:r>
              <a:rPr lang="en-US" sz="2000" smtClean="0">
                <a:solidFill>
                  <a:srgbClr val="FFFF00"/>
                </a:solidFill>
              </a:rPr>
              <a:t>non-derivative</a:t>
            </a:r>
            <a:r>
              <a:rPr lang="en-US" sz="2000" smtClean="0">
                <a:solidFill>
                  <a:srgbClr val="FF6600"/>
                </a:solidFill>
              </a:rPr>
              <a:t> </a:t>
            </a:r>
            <a:r>
              <a:rPr lang="en-US" sz="2000" smtClean="0"/>
              <a:t>for which the entity is or may be obliged to receive a variable number of the entity’s own equity instruments;</a:t>
            </a:r>
          </a:p>
          <a:p>
            <a:pPr lvl="2" eaLnBrk="1" hangingPunct="1"/>
            <a:r>
              <a:rPr lang="en-US" sz="2000" smtClean="0"/>
              <a:t>a </a:t>
            </a:r>
            <a:r>
              <a:rPr lang="en-US" sz="2000" smtClean="0">
                <a:solidFill>
                  <a:srgbClr val="FFFF00"/>
                </a:solidFill>
              </a:rPr>
              <a:t>derivative</a:t>
            </a:r>
            <a:r>
              <a:rPr lang="en-US" sz="2000" smtClean="0"/>
              <a:t> that will or may be settled other than by the exchange of a fixed amount of cash or another financial asset for a fixed number of the entity’s own equity instruments.</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1426" name="Rectangle 2"/>
          <p:cNvSpPr>
            <a:spLocks noGrp="1" noChangeArrowheads="1"/>
          </p:cNvSpPr>
          <p:nvPr>
            <p:ph type="title"/>
          </p:nvPr>
        </p:nvSpPr>
        <p:spPr>
          <a:xfrm>
            <a:off x="0" y="228600"/>
            <a:ext cx="9144000" cy="914400"/>
          </a:xfrm>
        </p:spPr>
        <p:txBody>
          <a:bodyPr/>
          <a:lstStyle/>
          <a:p>
            <a:pPr marL="484632" indent="0" eaLnBrk="1" fontAlgn="auto" hangingPunct="1">
              <a:spcAft>
                <a:spcPts val="0"/>
              </a:spcAft>
              <a:defRPr/>
            </a:pPr>
            <a:r>
              <a:rPr lang="en-US">
                <a:solidFill>
                  <a:schemeClr val="accent1">
                    <a:tint val="83000"/>
                    <a:satMod val="150000"/>
                  </a:schemeClr>
                </a:solidFill>
              </a:rPr>
              <a:t>Bills Discounted With Full Recourse</a:t>
            </a:r>
          </a:p>
        </p:txBody>
      </p:sp>
      <p:sp>
        <p:nvSpPr>
          <p:cNvPr id="69635" name="Rectangle 3"/>
          <p:cNvSpPr>
            <a:spLocks noGrp="1" noChangeArrowheads="1"/>
          </p:cNvSpPr>
          <p:nvPr>
            <p:ph idx="1"/>
          </p:nvPr>
        </p:nvSpPr>
        <p:spPr>
          <a:xfrm>
            <a:off x="312738" y="1516063"/>
            <a:ext cx="8559800" cy="3111500"/>
          </a:xfrm>
        </p:spPr>
        <p:txBody>
          <a:bodyPr lIns="457200" rIns="457200"/>
          <a:lstStyle/>
          <a:p>
            <a:pPr marL="466725" indent="-466725" eaLnBrk="1" hangingPunct="1"/>
            <a:r>
              <a:rPr lang="en-US" sz="2400" smtClean="0"/>
              <a:t>Transfer the contractual right to receive cash to the bank</a:t>
            </a:r>
          </a:p>
          <a:p>
            <a:pPr marL="466725" indent="-466725" eaLnBrk="1" hangingPunct="1"/>
            <a:r>
              <a:rPr lang="en-US" sz="2400" smtClean="0"/>
              <a:t>However, the company retained the risks (mainly credit risk) of the bills receivable</a:t>
            </a:r>
          </a:p>
          <a:p>
            <a:pPr marL="466725" indent="-466725" eaLnBrk="1" hangingPunct="1"/>
            <a:r>
              <a:rPr lang="en-US" sz="2400" smtClean="0"/>
              <a:t>May not meet derecognition criteria under IAS 39</a:t>
            </a:r>
          </a:p>
        </p:txBody>
      </p:sp>
      <p:sp>
        <p:nvSpPr>
          <p:cNvPr id="7911428" name="Text Box 4"/>
          <p:cNvSpPr txBox="1">
            <a:spLocks noChangeArrowheads="1"/>
          </p:cNvSpPr>
          <p:nvPr/>
        </p:nvSpPr>
        <p:spPr bwMode="auto">
          <a:xfrm>
            <a:off x="569913" y="4119563"/>
            <a:ext cx="7605712" cy="1447800"/>
          </a:xfrm>
          <a:prstGeom prst="rect">
            <a:avLst/>
          </a:prstGeom>
          <a:gradFill rotWithShape="1">
            <a:gsLst>
              <a:gs pos="0">
                <a:schemeClr val="accent2"/>
              </a:gs>
              <a:gs pos="100000">
                <a:srgbClr val="E7E7F1"/>
              </a:gs>
            </a:gsLst>
            <a:lin ang="5400000" scaled="1"/>
          </a:gradFill>
          <a:ln w="38100">
            <a:solidFill>
              <a:srgbClr val="666699"/>
            </a:solidFill>
            <a:miter lim="800000"/>
            <a:headEnd/>
            <a:tailEnd/>
          </a:ln>
          <a:effectLst>
            <a:outerShdw dist="35921" dir="2700000" algn="ctr" rotWithShape="0">
              <a:srgbClr val="000066"/>
            </a:outerShdw>
          </a:effectLst>
        </p:spPr>
        <p:txBody>
          <a:bodyPr/>
          <a:lstStyle/>
          <a:p>
            <a:pPr eaLnBrk="0" fontAlgn="auto" hangingPunct="0">
              <a:defRPr/>
            </a:pPr>
            <a:r>
              <a:rPr lang="en-US" sz="2400">
                <a:solidFill>
                  <a:schemeClr val="bg1"/>
                </a:solidFill>
                <a:effectLst>
                  <a:outerShdw blurRad="38100" dist="38100" dir="2700000" algn="tl">
                    <a:srgbClr val="000000"/>
                  </a:outerShdw>
                </a:effectLst>
                <a:latin typeface="Tahoma" pitchFamily="34" charset="0"/>
                <a:cs typeface="+mn-cs"/>
              </a:rPr>
              <a:t>    </a:t>
            </a:r>
          </a:p>
          <a:p>
            <a:pPr eaLnBrk="0" fontAlgn="auto" hangingPunct="0">
              <a:defRPr/>
            </a:pPr>
            <a:r>
              <a:rPr lang="en-US" sz="2400">
                <a:solidFill>
                  <a:schemeClr val="bg1"/>
                </a:solidFill>
                <a:effectLst>
                  <a:outerShdw blurRad="38100" dist="38100" dir="2700000" algn="tl">
                    <a:srgbClr val="000000"/>
                  </a:outerShdw>
                </a:effectLst>
                <a:latin typeface="Tahoma" pitchFamily="34" charset="0"/>
                <a:cs typeface="+mn-cs"/>
              </a:rPr>
              <a:t>Current practice is to derecognise the bills receivable and disclose as contingent liabilities</a:t>
            </a:r>
            <a:endParaRPr lang="en-US" sz="2400">
              <a:solidFill>
                <a:schemeClr val="bg1"/>
              </a:solidFill>
              <a:latin typeface="Tahoma" pitchFamily="34" charset="0"/>
              <a:cs typeface="+mn-cs"/>
            </a:endParaRPr>
          </a:p>
          <a:p>
            <a:pPr eaLnBrk="0" fontAlgn="auto" hangingPunct="0">
              <a:spcBef>
                <a:spcPts val="0"/>
              </a:spcBef>
              <a:defRPr/>
            </a:pPr>
            <a:endParaRPr lang="en-US">
              <a:solidFill>
                <a:srgbClr val="FF7C80"/>
              </a:solidFill>
              <a:latin typeface="Tahoma" pitchFamily="34" charset="0"/>
              <a:cs typeface="+mn-cs"/>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3474" name="Rectangle 2"/>
          <p:cNvSpPr>
            <a:spLocks noGrp="1" noChangeArrowheads="1"/>
          </p:cNvSpPr>
          <p:nvPr>
            <p:ph type="title"/>
          </p:nvPr>
        </p:nvSpPr>
        <p:spPr>
          <a:xfrm>
            <a:off x="0" y="1"/>
            <a:ext cx="9144000" cy="1279525"/>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Derecognition of Financial Liabilities</a:t>
            </a:r>
          </a:p>
        </p:txBody>
      </p:sp>
      <p:sp>
        <p:nvSpPr>
          <p:cNvPr id="7913475" name="Rectangle 3"/>
          <p:cNvSpPr>
            <a:spLocks noGrp="1" noChangeArrowheads="1"/>
          </p:cNvSpPr>
          <p:nvPr>
            <p:ph idx="1"/>
          </p:nvPr>
        </p:nvSpPr>
        <p:spPr>
          <a:xfrm>
            <a:off x="334963" y="1724025"/>
            <a:ext cx="8397875" cy="985838"/>
          </a:xfrm>
        </p:spPr>
        <p:txBody>
          <a:bodyPr>
            <a:normAutofit fontScale="70000" lnSpcReduction="20000"/>
          </a:bodyPr>
          <a:lstStyle/>
          <a:p>
            <a:pPr marL="466725" indent="-466725" eaLnBrk="1" fontAlgn="auto" hangingPunct="1">
              <a:lnSpc>
                <a:spcPct val="90000"/>
              </a:lnSpc>
              <a:spcAft>
                <a:spcPts val="0"/>
              </a:spcAft>
              <a:buSzTx/>
              <a:buFont typeface="Wingdings 2"/>
              <a:buChar char=""/>
              <a:defRPr/>
            </a:pPr>
            <a:r>
              <a:rPr lang="en-US" sz="2500"/>
              <a:t>A financial liability should be removed from the balance sheet when, and only when, it is</a:t>
            </a:r>
            <a:br>
              <a:rPr lang="en-US" sz="2500"/>
            </a:br>
            <a:endParaRPr lang="en-US" sz="2500"/>
          </a:p>
          <a:p>
            <a:pPr marL="466725" indent="-466725" algn="ctr" eaLnBrk="1" fontAlgn="auto" hangingPunct="1">
              <a:lnSpc>
                <a:spcPct val="90000"/>
              </a:lnSpc>
              <a:spcAft>
                <a:spcPts val="0"/>
              </a:spcAft>
              <a:buFont typeface="Wingdings" pitchFamily="2" charset="2"/>
              <a:buNone/>
              <a:defRPr/>
            </a:pPr>
            <a:r>
              <a:rPr lang="en-US" sz="2400">
                <a:solidFill>
                  <a:srgbClr val="FF7C80"/>
                </a:solidFill>
              </a:rPr>
              <a:t> </a:t>
            </a:r>
            <a:r>
              <a:rPr lang="en-US">
                <a:solidFill>
                  <a:srgbClr val="FF6600"/>
                </a:solidFill>
              </a:rPr>
              <a:t>extinguished</a:t>
            </a:r>
            <a:endParaRPr lang="en-US" sz="2400">
              <a:solidFill>
                <a:srgbClr val="FF6600"/>
              </a:solidFill>
            </a:endParaRPr>
          </a:p>
        </p:txBody>
      </p:sp>
      <p:sp>
        <p:nvSpPr>
          <p:cNvPr id="70660" name="AutoShape 4"/>
          <p:cNvSpPr>
            <a:spLocks noChangeArrowheads="1"/>
          </p:cNvSpPr>
          <p:nvPr/>
        </p:nvSpPr>
        <p:spPr bwMode="auto">
          <a:xfrm rot="-3194625">
            <a:off x="2647950" y="3581400"/>
            <a:ext cx="1119188" cy="528638"/>
          </a:xfrm>
          <a:prstGeom prst="leftArrow">
            <a:avLst>
              <a:gd name="adj1" fmla="val 50000"/>
              <a:gd name="adj2" fmla="val 48860"/>
            </a:avLst>
          </a:prstGeom>
          <a:solidFill>
            <a:schemeClr val="accent1"/>
          </a:solidFill>
          <a:ln w="9525">
            <a:solidFill>
              <a:schemeClr val="tx1"/>
            </a:solidFill>
            <a:miter lim="800000"/>
            <a:headEnd/>
            <a:tailEnd/>
          </a:ln>
        </p:spPr>
        <p:txBody>
          <a:bodyPr wrap="none" anchor="ctr"/>
          <a:lstStyle/>
          <a:p>
            <a:endParaRPr lang="en-US"/>
          </a:p>
        </p:txBody>
      </p:sp>
      <p:sp>
        <p:nvSpPr>
          <p:cNvPr id="7913477" name="Oval 5"/>
          <p:cNvSpPr>
            <a:spLocks noChangeArrowheads="1"/>
          </p:cNvSpPr>
          <p:nvPr/>
        </p:nvSpPr>
        <p:spPr bwMode="auto">
          <a:xfrm>
            <a:off x="1295400" y="4495800"/>
            <a:ext cx="1855788" cy="989013"/>
          </a:xfrm>
          <a:prstGeom prst="ellipse">
            <a:avLst/>
          </a:prstGeom>
          <a:gradFill rotWithShape="0">
            <a:gsLst>
              <a:gs pos="0">
                <a:srgbClr val="009900"/>
              </a:gs>
              <a:gs pos="100000">
                <a:srgbClr val="009900">
                  <a:gamma/>
                  <a:tint val="36471"/>
                  <a:invGamma/>
                </a:srgbClr>
              </a:gs>
            </a:gsLst>
            <a:lin ang="5400000" scaled="1"/>
          </a:gradFill>
          <a:ln w="19050">
            <a:solidFill>
              <a:schemeClr val="bg2"/>
            </a:solidFill>
            <a:round/>
            <a:headEnd/>
            <a:tailEnd/>
          </a:ln>
          <a:effectLst/>
        </p:spPr>
        <p:txBody>
          <a:bodyPr wrap="none" anchor="ctr"/>
          <a:lstStyle/>
          <a:p>
            <a:pPr eaLnBrk="0" fontAlgn="auto" hangingPunct="0">
              <a:defRPr/>
            </a:pPr>
            <a:r>
              <a:rPr lang="en-US" sz="2400">
                <a:effectLst>
                  <a:outerShdw blurRad="38100" dist="38100" dir="2700000" algn="tl">
                    <a:srgbClr val="000000"/>
                  </a:outerShdw>
                </a:effectLst>
                <a:cs typeface="+mn-cs"/>
              </a:rPr>
              <a:t>discharged</a:t>
            </a:r>
          </a:p>
        </p:txBody>
      </p:sp>
      <p:sp>
        <p:nvSpPr>
          <p:cNvPr id="7913478" name="Oval 6"/>
          <p:cNvSpPr>
            <a:spLocks noChangeArrowheads="1"/>
          </p:cNvSpPr>
          <p:nvPr/>
        </p:nvSpPr>
        <p:spPr bwMode="auto">
          <a:xfrm>
            <a:off x="3595688" y="4991100"/>
            <a:ext cx="2076450" cy="1200150"/>
          </a:xfrm>
          <a:prstGeom prst="ellipse">
            <a:avLst/>
          </a:prstGeom>
          <a:gradFill rotWithShape="0">
            <a:gsLst>
              <a:gs pos="0">
                <a:srgbClr val="FF9966"/>
              </a:gs>
              <a:gs pos="100000">
                <a:srgbClr val="FF9966">
                  <a:gamma/>
                  <a:tint val="27451"/>
                  <a:invGamma/>
                </a:srgbClr>
              </a:gs>
            </a:gsLst>
            <a:lin ang="5400000" scaled="1"/>
          </a:gradFill>
          <a:ln w="19050">
            <a:solidFill>
              <a:schemeClr val="bg2"/>
            </a:solidFill>
            <a:round/>
            <a:headEnd/>
            <a:tailEnd/>
          </a:ln>
          <a:effectLst/>
        </p:spPr>
        <p:txBody>
          <a:bodyPr wrap="none" anchor="ctr"/>
          <a:lstStyle/>
          <a:p>
            <a:pPr eaLnBrk="0" fontAlgn="auto" hangingPunct="0">
              <a:defRPr/>
            </a:pPr>
            <a:r>
              <a:rPr lang="en-US" sz="2400">
                <a:effectLst>
                  <a:outerShdw blurRad="38100" dist="38100" dir="2700000" algn="tl">
                    <a:srgbClr val="000000"/>
                  </a:outerShdw>
                </a:effectLst>
                <a:cs typeface="+mn-cs"/>
              </a:rPr>
              <a:t>cancelled</a:t>
            </a:r>
          </a:p>
        </p:txBody>
      </p:sp>
      <p:sp>
        <p:nvSpPr>
          <p:cNvPr id="7913479" name="Oval 7"/>
          <p:cNvSpPr>
            <a:spLocks noChangeArrowheads="1"/>
          </p:cNvSpPr>
          <p:nvPr/>
        </p:nvSpPr>
        <p:spPr bwMode="auto">
          <a:xfrm>
            <a:off x="6118225" y="4425950"/>
            <a:ext cx="2225675" cy="1200150"/>
          </a:xfrm>
          <a:prstGeom prst="ellipse">
            <a:avLst/>
          </a:prstGeom>
          <a:gradFill rotWithShape="0">
            <a:gsLst>
              <a:gs pos="0">
                <a:srgbClr val="FFFF00"/>
              </a:gs>
              <a:gs pos="100000">
                <a:srgbClr val="FFFF00">
                  <a:gamma/>
                  <a:tint val="39216"/>
                  <a:invGamma/>
                </a:srgbClr>
              </a:gs>
            </a:gsLst>
            <a:lin ang="5400000" scaled="1"/>
          </a:gradFill>
          <a:ln w="19050">
            <a:solidFill>
              <a:schemeClr val="bg2"/>
            </a:solidFill>
            <a:round/>
            <a:headEnd/>
            <a:tailEnd/>
          </a:ln>
          <a:effectLst/>
        </p:spPr>
        <p:txBody>
          <a:bodyPr wrap="none" anchor="ctr"/>
          <a:lstStyle/>
          <a:p>
            <a:pPr eaLnBrk="0" fontAlgn="auto" hangingPunct="0">
              <a:defRPr/>
            </a:pPr>
            <a:r>
              <a:rPr lang="en-US" sz="2400">
                <a:effectLst>
                  <a:outerShdw blurRad="38100" dist="38100" dir="2700000" algn="tl">
                    <a:srgbClr val="000000"/>
                  </a:outerShdw>
                </a:effectLst>
                <a:cs typeface="+mn-cs"/>
              </a:rPr>
              <a:t>expired</a:t>
            </a:r>
          </a:p>
        </p:txBody>
      </p:sp>
      <p:sp>
        <p:nvSpPr>
          <p:cNvPr id="70664" name="AutoShape 8"/>
          <p:cNvSpPr>
            <a:spLocks noChangeArrowheads="1"/>
          </p:cNvSpPr>
          <p:nvPr/>
        </p:nvSpPr>
        <p:spPr bwMode="auto">
          <a:xfrm rot="-5384481">
            <a:off x="3928269" y="3917156"/>
            <a:ext cx="1481138" cy="517525"/>
          </a:xfrm>
          <a:prstGeom prst="leftArrow">
            <a:avLst>
              <a:gd name="adj1" fmla="val 50000"/>
              <a:gd name="adj2" fmla="val 66050"/>
            </a:avLst>
          </a:prstGeom>
          <a:solidFill>
            <a:schemeClr val="accent1"/>
          </a:solidFill>
          <a:ln w="9525">
            <a:solidFill>
              <a:schemeClr val="tx1"/>
            </a:solidFill>
            <a:miter lim="800000"/>
            <a:headEnd/>
            <a:tailEnd/>
          </a:ln>
        </p:spPr>
        <p:txBody>
          <a:bodyPr wrap="none" anchor="ctr"/>
          <a:lstStyle/>
          <a:p>
            <a:endParaRPr lang="en-US"/>
          </a:p>
        </p:txBody>
      </p:sp>
      <p:sp>
        <p:nvSpPr>
          <p:cNvPr id="70665" name="AutoShape 9"/>
          <p:cNvSpPr>
            <a:spLocks noChangeArrowheads="1"/>
          </p:cNvSpPr>
          <p:nvPr/>
        </p:nvSpPr>
        <p:spPr bwMode="auto">
          <a:xfrm rot="-7780931">
            <a:off x="5558632" y="3612356"/>
            <a:ext cx="1041400" cy="579437"/>
          </a:xfrm>
          <a:prstGeom prst="leftArrow">
            <a:avLst>
              <a:gd name="adj1" fmla="val 50000"/>
              <a:gd name="adj2" fmla="val 41478"/>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9426"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Derecognition: Financial Liabilities</a:t>
            </a:r>
          </a:p>
        </p:txBody>
      </p:sp>
      <p:sp>
        <p:nvSpPr>
          <p:cNvPr id="71683" name="Rectangle 3"/>
          <p:cNvSpPr>
            <a:spLocks noGrp="1" noChangeArrowheads="1"/>
          </p:cNvSpPr>
          <p:nvPr>
            <p:ph idx="1"/>
          </p:nvPr>
        </p:nvSpPr>
        <p:spPr>
          <a:xfrm>
            <a:off x="484188" y="1860550"/>
            <a:ext cx="8101012" cy="4445000"/>
          </a:xfrm>
        </p:spPr>
        <p:txBody>
          <a:bodyPr/>
          <a:lstStyle/>
          <a:p>
            <a:pPr eaLnBrk="1" hangingPunct="1">
              <a:lnSpc>
                <a:spcPct val="80000"/>
              </a:lnSpc>
            </a:pPr>
            <a:r>
              <a:rPr lang="en-US" sz="2000" smtClean="0"/>
              <a:t>An exchange between an existing borrower and lender of debt instruments with </a:t>
            </a:r>
            <a:r>
              <a:rPr lang="en-US" sz="2000" smtClean="0">
                <a:solidFill>
                  <a:srgbClr val="66FF33"/>
                </a:solidFill>
              </a:rPr>
              <a:t>substantially different terms/modification of terms</a:t>
            </a:r>
            <a:r>
              <a:rPr lang="en-US" sz="2000" smtClean="0"/>
              <a:t> should be accounted for as an extinguishment of the original financial liability and the recognition of new liability.</a:t>
            </a:r>
          </a:p>
          <a:p>
            <a:pPr eaLnBrk="1" hangingPunct="1">
              <a:lnSpc>
                <a:spcPct val="80000"/>
              </a:lnSpc>
            </a:pPr>
            <a:r>
              <a:rPr lang="en-US" sz="2000" smtClean="0"/>
              <a:t>The terms are </a:t>
            </a:r>
            <a:r>
              <a:rPr lang="en-US" sz="2000" smtClean="0">
                <a:solidFill>
                  <a:srgbClr val="66FF33"/>
                </a:solidFill>
              </a:rPr>
              <a:t>substantially different</a:t>
            </a:r>
            <a:r>
              <a:rPr lang="en-US" sz="2000" smtClean="0"/>
              <a:t> if the discounted present value of the cash flows under the new terms, including any fees paid net of any fees received and discounted using the original effective interest rate is </a:t>
            </a:r>
            <a:r>
              <a:rPr lang="en-US" sz="2000" smtClean="0">
                <a:solidFill>
                  <a:srgbClr val="66FF33"/>
                </a:solidFill>
              </a:rPr>
              <a:t>at least 10% different</a:t>
            </a:r>
            <a:r>
              <a:rPr lang="en-US" sz="2000" smtClean="0"/>
              <a:t> from the discounted PV of the remaining cash flows of the original liability.</a:t>
            </a:r>
          </a:p>
          <a:p>
            <a:pPr eaLnBrk="1" hangingPunct="1">
              <a:lnSpc>
                <a:spcPct val="80000"/>
              </a:lnSpc>
            </a:pPr>
            <a:r>
              <a:rPr lang="en-US" sz="2000" smtClean="0"/>
              <a:t>If accounted as an extinguishment, any costs and fees incurred are recognised as part of the gain or loss on the extinguishment.</a:t>
            </a:r>
          </a:p>
          <a:p>
            <a:pPr eaLnBrk="1" hangingPunct="1">
              <a:lnSpc>
                <a:spcPct val="80000"/>
              </a:lnSpc>
            </a:pPr>
            <a:r>
              <a:rPr lang="en-US" sz="2000" smtClean="0"/>
              <a:t>If not accounted as an extinguishment, any costs or fees incurred adjust the carrying value of the liability and are amortised over the remaining term of the modified liability.</a:t>
            </a:r>
          </a:p>
          <a:p>
            <a:pPr eaLnBrk="1" hangingPunct="1">
              <a:lnSpc>
                <a:spcPct val="80000"/>
              </a:lnSpc>
            </a:pPr>
            <a:endParaRPr lang="en-US" sz="200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dirty="0" smtClean="0">
                <a:solidFill>
                  <a:schemeClr val="accent1">
                    <a:tint val="83000"/>
                    <a:satMod val="150000"/>
                  </a:schemeClr>
                </a:solidFill>
                <a:latin typeface="Times New Roman" pitchFamily="18" charset="0"/>
              </a:rPr>
              <a:t>Summary</a:t>
            </a:r>
            <a:endParaRPr lang="en-US" dirty="0">
              <a:solidFill>
                <a:schemeClr val="accent1">
                  <a:tint val="83000"/>
                  <a:satMod val="150000"/>
                </a:schemeClr>
              </a:solidFill>
            </a:endParaRPr>
          </a:p>
        </p:txBody>
      </p:sp>
      <p:sp>
        <p:nvSpPr>
          <p:cNvPr id="72707"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1058" name="Rectangle 2"/>
          <p:cNvSpPr>
            <a:spLocks noGrp="1" noChangeArrowheads="1"/>
          </p:cNvSpPr>
          <p:nvPr>
            <p:ph type="title"/>
          </p:nvPr>
        </p:nvSpPr>
        <p:spPr>
          <a:xfrm>
            <a:off x="0" y="0"/>
            <a:ext cx="9144000" cy="914400"/>
          </a:xfrm>
        </p:spPr>
        <p:txBody>
          <a:bodyPr/>
          <a:lstStyle/>
          <a:p>
            <a:pPr marL="484632" indent="0" eaLnBrk="1" fontAlgn="auto" hangingPunct="1">
              <a:spcAft>
                <a:spcPts val="0"/>
              </a:spcAft>
              <a:defRPr/>
            </a:pPr>
            <a:r>
              <a:rPr lang="en-US" altLang="zh-CN">
                <a:solidFill>
                  <a:schemeClr val="accent1">
                    <a:tint val="83000"/>
                    <a:satMod val="150000"/>
                  </a:schemeClr>
                </a:solidFill>
                <a:ea typeface="SimSun" pitchFamily="2" charset="-122"/>
              </a:rPr>
              <a:t>Summary</a:t>
            </a:r>
            <a:endParaRPr lang="en-AU" altLang="zh-CN">
              <a:solidFill>
                <a:schemeClr val="accent1">
                  <a:tint val="83000"/>
                  <a:satMod val="150000"/>
                </a:schemeClr>
              </a:solidFill>
              <a:ea typeface="SimSun" pitchFamily="2" charset="-122"/>
            </a:endParaRPr>
          </a:p>
        </p:txBody>
      </p:sp>
      <p:sp>
        <p:nvSpPr>
          <p:cNvPr id="73731" name="Rectangle 3"/>
          <p:cNvSpPr>
            <a:spLocks noChangeArrowheads="1"/>
          </p:cNvSpPr>
          <p:nvPr/>
        </p:nvSpPr>
        <p:spPr bwMode="auto">
          <a:xfrm>
            <a:off x="654050" y="915988"/>
            <a:ext cx="2974975" cy="1639887"/>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GB" altLang="zh-CN">
                <a:latin typeface="Tahoma" pitchFamily="34" charset="0"/>
                <a:ea typeface="新細明體" pitchFamily="18" charset="-120"/>
              </a:rPr>
              <a:t>Classification of liability and equity</a:t>
            </a:r>
          </a:p>
        </p:txBody>
      </p:sp>
      <p:sp>
        <p:nvSpPr>
          <p:cNvPr id="7981060" name="Rectangle 4"/>
          <p:cNvSpPr>
            <a:spLocks noChangeArrowheads="1"/>
          </p:cNvSpPr>
          <p:nvPr/>
        </p:nvSpPr>
        <p:spPr bwMode="auto">
          <a:xfrm>
            <a:off x="4821238" y="908050"/>
            <a:ext cx="4002087" cy="16271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Based on the substance of the contractual arrangement and definition of financial liability and equity</a:t>
            </a:r>
          </a:p>
        </p:txBody>
      </p:sp>
      <p:sp>
        <p:nvSpPr>
          <p:cNvPr id="73733" name="Rectangle 5"/>
          <p:cNvSpPr>
            <a:spLocks noChangeArrowheads="1"/>
          </p:cNvSpPr>
          <p:nvPr/>
        </p:nvSpPr>
        <p:spPr bwMode="auto">
          <a:xfrm>
            <a:off x="620713" y="2955925"/>
            <a:ext cx="2974975" cy="1258888"/>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US" altLang="zh-CN">
                <a:latin typeface="Tahoma" pitchFamily="34" charset="0"/>
                <a:ea typeface="新細明體" pitchFamily="18" charset="-120"/>
              </a:rPr>
              <a:t>Conditions to offset a financial asset and a financial liability</a:t>
            </a:r>
            <a:endParaRPr lang="zh-CN" altLang="en-GB">
              <a:latin typeface="Tahoma" pitchFamily="34" charset="0"/>
              <a:ea typeface="新細明體" pitchFamily="18" charset="-120"/>
            </a:endParaRPr>
          </a:p>
        </p:txBody>
      </p:sp>
      <p:sp>
        <p:nvSpPr>
          <p:cNvPr id="7981062" name="Rectangle 6"/>
          <p:cNvSpPr>
            <a:spLocks noChangeArrowheads="1"/>
          </p:cNvSpPr>
          <p:nvPr/>
        </p:nvSpPr>
        <p:spPr bwMode="auto">
          <a:xfrm>
            <a:off x="4800600" y="2971800"/>
            <a:ext cx="4002088" cy="12842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marL="495300" indent="-495300" defTabSz="762000" eaLnBrk="0" hangingPunct="0">
              <a:buFontTx/>
              <a:buAutoNum type="romanLcParenBoth"/>
            </a:pPr>
            <a:r>
              <a:rPr lang="en-US" altLang="zh-TW">
                <a:solidFill>
                  <a:schemeClr val="bg1"/>
                </a:solidFill>
                <a:latin typeface="Tahoma" pitchFamily="34" charset="0"/>
                <a:ea typeface="新細明體" pitchFamily="18" charset="-120"/>
              </a:rPr>
              <a:t>Legally enforceable right</a:t>
            </a:r>
          </a:p>
          <a:p>
            <a:pPr marL="495300" indent="-495300" defTabSz="762000" eaLnBrk="0" hangingPunct="0">
              <a:buFontTx/>
              <a:buAutoNum type="romanLcParenBoth"/>
            </a:pPr>
            <a:r>
              <a:rPr lang="en-GB" altLang="zh-CN">
                <a:solidFill>
                  <a:schemeClr val="bg1"/>
                </a:solidFill>
                <a:latin typeface="Tahoma" pitchFamily="34" charset="0"/>
                <a:ea typeface="新細明體" pitchFamily="18" charset="-120"/>
              </a:rPr>
              <a:t>Intends to settle net or simultaneously</a:t>
            </a:r>
          </a:p>
        </p:txBody>
      </p:sp>
      <p:sp>
        <p:nvSpPr>
          <p:cNvPr id="73735" name="Rectangle 7"/>
          <p:cNvSpPr>
            <a:spLocks noChangeArrowheads="1"/>
          </p:cNvSpPr>
          <p:nvPr/>
        </p:nvSpPr>
        <p:spPr bwMode="auto">
          <a:xfrm>
            <a:off x="625475" y="4724400"/>
            <a:ext cx="2974975" cy="1087438"/>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GB" altLang="zh-CN">
                <a:latin typeface="Tahoma" pitchFamily="34" charset="0"/>
                <a:ea typeface="新細明體" pitchFamily="18" charset="-120"/>
              </a:rPr>
              <a:t>Classification of derivatives</a:t>
            </a:r>
          </a:p>
        </p:txBody>
      </p:sp>
      <p:sp>
        <p:nvSpPr>
          <p:cNvPr id="7981064" name="Rectangle 8"/>
          <p:cNvSpPr>
            <a:spLocks noChangeArrowheads="1"/>
          </p:cNvSpPr>
          <p:nvPr/>
        </p:nvSpPr>
        <p:spPr bwMode="auto">
          <a:xfrm>
            <a:off x="4816475" y="4727575"/>
            <a:ext cx="4002088" cy="11318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Deemed as held for trading if not qualified/designated as effective hedging instruments</a:t>
            </a:r>
          </a:p>
        </p:txBody>
      </p:sp>
      <p:sp>
        <p:nvSpPr>
          <p:cNvPr id="73737" name="Text Box 9"/>
          <p:cNvSpPr txBox="1">
            <a:spLocks noChangeArrowheads="1"/>
          </p:cNvSpPr>
          <p:nvPr/>
        </p:nvSpPr>
        <p:spPr bwMode="auto">
          <a:xfrm>
            <a:off x="7893050" y="6172200"/>
            <a:ext cx="1250950" cy="304800"/>
          </a:xfrm>
          <a:prstGeom prst="rect">
            <a:avLst/>
          </a:prstGeom>
          <a:noFill/>
          <a:ln w="9525">
            <a:noFill/>
            <a:miter lim="800000"/>
            <a:headEnd/>
            <a:tailEnd/>
          </a:ln>
        </p:spPr>
        <p:txBody>
          <a:bodyPr>
            <a:spAutoFit/>
          </a:bodyPr>
          <a:lstStyle/>
          <a:p>
            <a:r>
              <a:rPr lang="en-US" sz="1400">
                <a:latin typeface="Tahoma" pitchFamily="34" charset="0"/>
                <a:ea typeface="新細明體" pitchFamily="18" charset="-120"/>
              </a:rPr>
              <a:t>... cont’d </a:t>
            </a:r>
            <a:endParaRPr lang="zh-TW" altLang="en-US" sz="1400">
              <a:latin typeface="Tahoma" pitchFamily="34" charset="0"/>
              <a:ea typeface="新細明體" pitchFamily="18" charset="-120"/>
            </a:endParaRPr>
          </a:p>
        </p:txBody>
      </p:sp>
      <p:sp>
        <p:nvSpPr>
          <p:cNvPr id="7981066" name="Line 10"/>
          <p:cNvSpPr>
            <a:spLocks noChangeShapeType="1"/>
          </p:cNvSpPr>
          <p:nvPr/>
        </p:nvSpPr>
        <p:spPr bwMode="auto">
          <a:xfrm>
            <a:off x="3717925" y="1814513"/>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1067" name="Line 11"/>
          <p:cNvSpPr>
            <a:spLocks noChangeShapeType="1"/>
          </p:cNvSpPr>
          <p:nvPr/>
        </p:nvSpPr>
        <p:spPr bwMode="auto">
          <a:xfrm>
            <a:off x="3730625" y="3627438"/>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1068" name="Line 12"/>
          <p:cNvSpPr>
            <a:spLocks noChangeShapeType="1"/>
          </p:cNvSpPr>
          <p:nvPr/>
        </p:nvSpPr>
        <p:spPr bwMode="auto">
          <a:xfrm>
            <a:off x="3724275" y="5284788"/>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1066"/>
                                        </p:tgtEl>
                                        <p:attrNameLst>
                                          <p:attrName>style.visibility</p:attrName>
                                        </p:attrNameLst>
                                      </p:cBhvr>
                                      <p:to>
                                        <p:strVal val="visible"/>
                                      </p:to>
                                    </p:set>
                                    <p:anim calcmode="lin" valueType="num">
                                      <p:cBhvr additive="base">
                                        <p:cTn id="7" dur="500" fill="hold"/>
                                        <p:tgtEl>
                                          <p:spTgt spid="7981066"/>
                                        </p:tgtEl>
                                        <p:attrNameLst>
                                          <p:attrName>ppt_x</p:attrName>
                                        </p:attrNameLst>
                                      </p:cBhvr>
                                      <p:tavLst>
                                        <p:tav tm="0">
                                          <p:val>
                                            <p:strVal val="0-#ppt_w/2"/>
                                          </p:val>
                                        </p:tav>
                                        <p:tav tm="100000">
                                          <p:val>
                                            <p:strVal val="#ppt_x"/>
                                          </p:val>
                                        </p:tav>
                                      </p:tavLst>
                                    </p:anim>
                                    <p:anim calcmode="lin" valueType="num">
                                      <p:cBhvr additive="base">
                                        <p:cTn id="8" dur="500" fill="hold"/>
                                        <p:tgtEl>
                                          <p:spTgt spid="798106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981060"/>
                                        </p:tgtEl>
                                        <p:attrNameLst>
                                          <p:attrName>style.visibility</p:attrName>
                                        </p:attrNameLst>
                                      </p:cBhvr>
                                      <p:to>
                                        <p:strVal val="visible"/>
                                      </p:to>
                                    </p:set>
                                    <p:anim calcmode="lin" valueType="num">
                                      <p:cBhvr additive="base">
                                        <p:cTn id="12" dur="500" fill="hold"/>
                                        <p:tgtEl>
                                          <p:spTgt spid="7981060"/>
                                        </p:tgtEl>
                                        <p:attrNameLst>
                                          <p:attrName>ppt_x</p:attrName>
                                        </p:attrNameLst>
                                      </p:cBhvr>
                                      <p:tavLst>
                                        <p:tav tm="0">
                                          <p:val>
                                            <p:strVal val="0-#ppt_w/2"/>
                                          </p:val>
                                        </p:tav>
                                        <p:tav tm="100000">
                                          <p:val>
                                            <p:strVal val="#ppt_x"/>
                                          </p:val>
                                        </p:tav>
                                      </p:tavLst>
                                    </p:anim>
                                    <p:anim calcmode="lin" valueType="num">
                                      <p:cBhvr additive="base">
                                        <p:cTn id="13" dur="500" fill="hold"/>
                                        <p:tgtEl>
                                          <p:spTgt spid="7981060"/>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7981067"/>
                                        </p:tgtEl>
                                        <p:attrNameLst>
                                          <p:attrName>style.visibility</p:attrName>
                                        </p:attrNameLst>
                                      </p:cBhvr>
                                      <p:to>
                                        <p:strVal val="visible"/>
                                      </p:to>
                                    </p:set>
                                    <p:anim calcmode="lin" valueType="num">
                                      <p:cBhvr additive="base">
                                        <p:cTn id="18" dur="500" fill="hold"/>
                                        <p:tgtEl>
                                          <p:spTgt spid="7981067"/>
                                        </p:tgtEl>
                                        <p:attrNameLst>
                                          <p:attrName>ppt_x</p:attrName>
                                        </p:attrNameLst>
                                      </p:cBhvr>
                                      <p:tavLst>
                                        <p:tav tm="0">
                                          <p:val>
                                            <p:strVal val="0-#ppt_w/2"/>
                                          </p:val>
                                        </p:tav>
                                        <p:tav tm="100000">
                                          <p:val>
                                            <p:strVal val="#ppt_x"/>
                                          </p:val>
                                        </p:tav>
                                      </p:tavLst>
                                    </p:anim>
                                    <p:anim calcmode="lin" valueType="num">
                                      <p:cBhvr additive="base">
                                        <p:cTn id="19" dur="500" fill="hold"/>
                                        <p:tgtEl>
                                          <p:spTgt spid="7981067"/>
                                        </p:tgtEl>
                                        <p:attrNameLst>
                                          <p:attrName>ppt_y</p:attrName>
                                        </p:attrNameLst>
                                      </p:cBhvr>
                                      <p:tavLst>
                                        <p:tav tm="0">
                                          <p:val>
                                            <p:strVal val="#ppt_y"/>
                                          </p:val>
                                        </p:tav>
                                        <p:tav tm="100000">
                                          <p:val>
                                            <p:strVal val="#ppt_y"/>
                                          </p:val>
                                        </p:tav>
                                      </p:tavLst>
                                    </p:anim>
                                  </p:childTnLst>
                                </p:cTn>
                              </p:par>
                            </p:childTnLst>
                          </p:cTn>
                        </p:par>
                        <p:par>
                          <p:cTn id="20" fill="hold">
                            <p:stCondLst>
                              <p:cond delay="500"/>
                            </p:stCondLst>
                            <p:childTnLst>
                              <p:par>
                                <p:cTn id="21" presetID="2" presetClass="entr" presetSubtype="8" fill="hold" grpId="0" nodeType="afterEffect">
                                  <p:stCondLst>
                                    <p:cond delay="0"/>
                                  </p:stCondLst>
                                  <p:childTnLst>
                                    <p:set>
                                      <p:cBhvr>
                                        <p:cTn id="22" dur="1" fill="hold">
                                          <p:stCondLst>
                                            <p:cond delay="0"/>
                                          </p:stCondLst>
                                        </p:cTn>
                                        <p:tgtEl>
                                          <p:spTgt spid="7981062"/>
                                        </p:tgtEl>
                                        <p:attrNameLst>
                                          <p:attrName>style.visibility</p:attrName>
                                        </p:attrNameLst>
                                      </p:cBhvr>
                                      <p:to>
                                        <p:strVal val="visible"/>
                                      </p:to>
                                    </p:set>
                                    <p:anim calcmode="lin" valueType="num">
                                      <p:cBhvr additive="base">
                                        <p:cTn id="23" dur="500" fill="hold"/>
                                        <p:tgtEl>
                                          <p:spTgt spid="7981062"/>
                                        </p:tgtEl>
                                        <p:attrNameLst>
                                          <p:attrName>ppt_x</p:attrName>
                                        </p:attrNameLst>
                                      </p:cBhvr>
                                      <p:tavLst>
                                        <p:tav tm="0">
                                          <p:val>
                                            <p:strVal val="0-#ppt_w/2"/>
                                          </p:val>
                                        </p:tav>
                                        <p:tav tm="100000">
                                          <p:val>
                                            <p:strVal val="#ppt_x"/>
                                          </p:val>
                                        </p:tav>
                                      </p:tavLst>
                                    </p:anim>
                                    <p:anim calcmode="lin" valueType="num">
                                      <p:cBhvr additive="base">
                                        <p:cTn id="24" dur="500" fill="hold"/>
                                        <p:tgtEl>
                                          <p:spTgt spid="7981062"/>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981068"/>
                                        </p:tgtEl>
                                        <p:attrNameLst>
                                          <p:attrName>style.visibility</p:attrName>
                                        </p:attrNameLst>
                                      </p:cBhvr>
                                      <p:to>
                                        <p:strVal val="visible"/>
                                      </p:to>
                                    </p:set>
                                    <p:anim calcmode="lin" valueType="num">
                                      <p:cBhvr additive="base">
                                        <p:cTn id="29" dur="500" fill="hold"/>
                                        <p:tgtEl>
                                          <p:spTgt spid="7981068"/>
                                        </p:tgtEl>
                                        <p:attrNameLst>
                                          <p:attrName>ppt_x</p:attrName>
                                        </p:attrNameLst>
                                      </p:cBhvr>
                                      <p:tavLst>
                                        <p:tav tm="0">
                                          <p:val>
                                            <p:strVal val="0-#ppt_w/2"/>
                                          </p:val>
                                        </p:tav>
                                        <p:tav tm="100000">
                                          <p:val>
                                            <p:strVal val="#ppt_x"/>
                                          </p:val>
                                        </p:tav>
                                      </p:tavLst>
                                    </p:anim>
                                    <p:anim calcmode="lin" valueType="num">
                                      <p:cBhvr additive="base">
                                        <p:cTn id="30" dur="500" fill="hold"/>
                                        <p:tgtEl>
                                          <p:spTgt spid="7981068"/>
                                        </p:tgtEl>
                                        <p:attrNameLst>
                                          <p:attrName>ppt_y</p:attrName>
                                        </p:attrNameLst>
                                      </p:cBhvr>
                                      <p:tavLst>
                                        <p:tav tm="0">
                                          <p:val>
                                            <p:strVal val="#ppt_y"/>
                                          </p:val>
                                        </p:tav>
                                        <p:tav tm="100000">
                                          <p:val>
                                            <p:strVal val="#ppt_y"/>
                                          </p:val>
                                        </p:tav>
                                      </p:tavLst>
                                    </p:anim>
                                  </p:childTnLst>
                                </p:cTn>
                              </p:par>
                            </p:childTnLst>
                          </p:cTn>
                        </p:par>
                        <p:par>
                          <p:cTn id="31" fill="hold">
                            <p:stCondLst>
                              <p:cond delay="500"/>
                            </p:stCondLst>
                            <p:childTnLst>
                              <p:par>
                                <p:cTn id="32" presetID="2" presetClass="entr" presetSubtype="8" fill="hold" grpId="0" nodeType="afterEffect">
                                  <p:stCondLst>
                                    <p:cond delay="0"/>
                                  </p:stCondLst>
                                  <p:childTnLst>
                                    <p:set>
                                      <p:cBhvr>
                                        <p:cTn id="33" dur="1" fill="hold">
                                          <p:stCondLst>
                                            <p:cond delay="0"/>
                                          </p:stCondLst>
                                        </p:cTn>
                                        <p:tgtEl>
                                          <p:spTgt spid="7981064"/>
                                        </p:tgtEl>
                                        <p:attrNameLst>
                                          <p:attrName>style.visibility</p:attrName>
                                        </p:attrNameLst>
                                      </p:cBhvr>
                                      <p:to>
                                        <p:strVal val="visible"/>
                                      </p:to>
                                    </p:set>
                                    <p:anim calcmode="lin" valueType="num">
                                      <p:cBhvr additive="base">
                                        <p:cTn id="34" dur="500" fill="hold"/>
                                        <p:tgtEl>
                                          <p:spTgt spid="7981064"/>
                                        </p:tgtEl>
                                        <p:attrNameLst>
                                          <p:attrName>ppt_x</p:attrName>
                                        </p:attrNameLst>
                                      </p:cBhvr>
                                      <p:tavLst>
                                        <p:tav tm="0">
                                          <p:val>
                                            <p:strVal val="0-#ppt_w/2"/>
                                          </p:val>
                                        </p:tav>
                                        <p:tav tm="100000">
                                          <p:val>
                                            <p:strVal val="#ppt_x"/>
                                          </p:val>
                                        </p:tav>
                                      </p:tavLst>
                                    </p:anim>
                                    <p:anim calcmode="lin" valueType="num">
                                      <p:cBhvr additive="base">
                                        <p:cTn id="35" dur="500" fill="hold"/>
                                        <p:tgtEl>
                                          <p:spTgt spid="79810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1060" grpId="0" animBg="1" autoUpdateAnimBg="0"/>
      <p:bldP spid="7981062" grpId="0" animBg="1" autoUpdateAnimBg="0"/>
      <p:bldP spid="7981064" grpId="0" animBg="1" autoUpdateAnimBg="0"/>
      <p:bldP spid="7981066" grpId="0" animBg="1"/>
      <p:bldP spid="7981067" grpId="0" animBg="1"/>
      <p:bldP spid="7981068"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3106" name="Rectangle 2"/>
          <p:cNvSpPr>
            <a:spLocks noGrp="1" noChangeArrowheads="1"/>
          </p:cNvSpPr>
          <p:nvPr>
            <p:ph type="title"/>
          </p:nvPr>
        </p:nvSpPr>
        <p:spPr>
          <a:xfrm>
            <a:off x="0" y="0"/>
            <a:ext cx="9144000" cy="914400"/>
          </a:xfrm>
        </p:spPr>
        <p:txBody>
          <a:bodyPr/>
          <a:lstStyle/>
          <a:p>
            <a:pPr marL="484632" indent="0" eaLnBrk="1" fontAlgn="auto" hangingPunct="1">
              <a:spcAft>
                <a:spcPts val="0"/>
              </a:spcAft>
              <a:defRPr/>
            </a:pPr>
            <a:r>
              <a:rPr lang="en-US" altLang="zh-CN">
                <a:solidFill>
                  <a:schemeClr val="accent1">
                    <a:tint val="83000"/>
                    <a:satMod val="150000"/>
                  </a:schemeClr>
                </a:solidFill>
                <a:ea typeface="SimSun" pitchFamily="2" charset="-122"/>
              </a:rPr>
              <a:t>Summary</a:t>
            </a:r>
            <a:endParaRPr lang="en-AU" altLang="zh-CN">
              <a:solidFill>
                <a:schemeClr val="accent1">
                  <a:tint val="83000"/>
                  <a:satMod val="150000"/>
                </a:schemeClr>
              </a:solidFill>
              <a:ea typeface="SimSun" pitchFamily="2" charset="-122"/>
            </a:endParaRPr>
          </a:p>
        </p:txBody>
      </p:sp>
      <p:sp>
        <p:nvSpPr>
          <p:cNvPr id="74755" name="Rectangle 3"/>
          <p:cNvSpPr>
            <a:spLocks noChangeArrowheads="1"/>
          </p:cNvSpPr>
          <p:nvPr/>
        </p:nvSpPr>
        <p:spPr bwMode="auto">
          <a:xfrm>
            <a:off x="654050" y="915988"/>
            <a:ext cx="2974975" cy="1639887"/>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Accounting for derivatives</a:t>
            </a:r>
          </a:p>
        </p:txBody>
      </p:sp>
      <p:sp>
        <p:nvSpPr>
          <p:cNvPr id="7983108" name="Rectangle 4"/>
          <p:cNvSpPr>
            <a:spLocks noChangeArrowheads="1"/>
          </p:cNvSpPr>
          <p:nvPr/>
        </p:nvSpPr>
        <p:spPr bwMode="auto">
          <a:xfrm>
            <a:off x="4821238" y="908050"/>
            <a:ext cx="4002087" cy="16271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rgbClr val="FF6600"/>
                </a:solidFill>
                <a:latin typeface="Tahoma" pitchFamily="34" charset="0"/>
                <a:ea typeface="新細明體" pitchFamily="18" charset="-120"/>
              </a:rPr>
              <a:t>ALWAYS</a:t>
            </a:r>
            <a:r>
              <a:rPr lang="en-GB" altLang="zh-CN">
                <a:latin typeface="Tahoma" pitchFamily="34" charset="0"/>
                <a:ea typeface="新細明體" pitchFamily="18" charset="-120"/>
              </a:rPr>
              <a:t> </a:t>
            </a:r>
            <a:r>
              <a:rPr lang="en-GB" altLang="zh-CN">
                <a:solidFill>
                  <a:schemeClr val="bg1"/>
                </a:solidFill>
                <a:latin typeface="Tahoma" pitchFamily="34" charset="0"/>
                <a:ea typeface="新細明體" pitchFamily="18" charset="-120"/>
              </a:rPr>
              <a:t>measure at fair value on balance sheet, regardless of whether held for trading or hedging instruments</a:t>
            </a:r>
          </a:p>
        </p:txBody>
      </p:sp>
      <p:sp>
        <p:nvSpPr>
          <p:cNvPr id="74757" name="Rectangle 5"/>
          <p:cNvSpPr>
            <a:spLocks noChangeArrowheads="1"/>
          </p:cNvSpPr>
          <p:nvPr/>
        </p:nvSpPr>
        <p:spPr bwMode="auto">
          <a:xfrm>
            <a:off x="620713" y="2955925"/>
            <a:ext cx="3022600" cy="1258888"/>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US" altLang="zh-CN">
                <a:solidFill>
                  <a:schemeClr val="bg1"/>
                </a:solidFill>
                <a:latin typeface="Tahoma" pitchFamily="34" charset="0"/>
                <a:ea typeface="新細明體" pitchFamily="18" charset="-120"/>
              </a:rPr>
              <a:t>Held to maturity investments</a:t>
            </a:r>
            <a:endParaRPr lang="zh-CN" altLang="en-GB">
              <a:solidFill>
                <a:schemeClr val="bg1"/>
              </a:solidFill>
              <a:latin typeface="Tahoma" pitchFamily="34" charset="0"/>
              <a:ea typeface="新細明體" pitchFamily="18" charset="-120"/>
            </a:endParaRPr>
          </a:p>
        </p:txBody>
      </p:sp>
      <p:sp>
        <p:nvSpPr>
          <p:cNvPr id="7983110" name="Rectangle 6"/>
          <p:cNvSpPr>
            <a:spLocks noChangeArrowheads="1"/>
          </p:cNvSpPr>
          <p:nvPr/>
        </p:nvSpPr>
        <p:spPr bwMode="auto">
          <a:xfrm>
            <a:off x="4845050" y="2947988"/>
            <a:ext cx="4002088" cy="1284287"/>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US" altLang="zh-TW">
                <a:solidFill>
                  <a:schemeClr val="bg1"/>
                </a:solidFill>
                <a:latin typeface="Tahoma" pitchFamily="34" charset="0"/>
                <a:ea typeface="新細明體" pitchFamily="18" charset="-120"/>
              </a:rPr>
              <a:t>Subject to “tainting” rule</a:t>
            </a:r>
            <a:endParaRPr lang="en-GB" altLang="zh-CN">
              <a:solidFill>
                <a:schemeClr val="bg1"/>
              </a:solidFill>
              <a:latin typeface="Tahoma" pitchFamily="34" charset="0"/>
              <a:ea typeface="新細明體" pitchFamily="18" charset="-120"/>
            </a:endParaRPr>
          </a:p>
        </p:txBody>
      </p:sp>
      <p:sp>
        <p:nvSpPr>
          <p:cNvPr id="74759" name="Rectangle 7"/>
          <p:cNvSpPr>
            <a:spLocks noChangeArrowheads="1"/>
          </p:cNvSpPr>
          <p:nvPr/>
        </p:nvSpPr>
        <p:spPr bwMode="auto">
          <a:xfrm>
            <a:off x="601663" y="4584700"/>
            <a:ext cx="3013075" cy="1371600"/>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Impairment for AFS equity instrument</a:t>
            </a:r>
          </a:p>
        </p:txBody>
      </p:sp>
      <p:sp>
        <p:nvSpPr>
          <p:cNvPr id="7983112" name="Rectangle 8"/>
          <p:cNvSpPr>
            <a:spLocks noChangeArrowheads="1"/>
          </p:cNvSpPr>
          <p:nvPr/>
        </p:nvSpPr>
        <p:spPr bwMode="auto">
          <a:xfrm>
            <a:off x="4862513" y="4646613"/>
            <a:ext cx="3986212" cy="1327150"/>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US" altLang="zh-TW" sz="1600">
                <a:solidFill>
                  <a:schemeClr val="bg1"/>
                </a:solidFill>
                <a:latin typeface="Tahoma" pitchFamily="34" charset="0"/>
                <a:ea typeface="新細明體" pitchFamily="18" charset="-120"/>
              </a:rPr>
              <a:t>Impairment if there is significant or prolonged decline in fair value below costs, subsequent “reversal” </a:t>
            </a:r>
            <a:br>
              <a:rPr lang="en-US" altLang="zh-TW" sz="1600">
                <a:solidFill>
                  <a:schemeClr val="bg1"/>
                </a:solidFill>
                <a:latin typeface="Tahoma" pitchFamily="34" charset="0"/>
                <a:ea typeface="新細明體" pitchFamily="18" charset="-120"/>
              </a:rPr>
            </a:br>
            <a:r>
              <a:rPr lang="en-US" altLang="zh-TW" sz="1600">
                <a:solidFill>
                  <a:schemeClr val="bg1"/>
                </a:solidFill>
                <a:latin typeface="Tahoma" pitchFamily="34" charset="0"/>
                <a:ea typeface="新細明體" pitchFamily="18" charset="-120"/>
              </a:rPr>
              <a:t>accounted in equity </a:t>
            </a:r>
            <a:endParaRPr lang="en-GB" altLang="zh-CN" sz="1600">
              <a:solidFill>
                <a:schemeClr val="bg1"/>
              </a:solidFill>
              <a:latin typeface="Tahoma" pitchFamily="34" charset="0"/>
              <a:ea typeface="新細明體" pitchFamily="18" charset="-120"/>
            </a:endParaRPr>
          </a:p>
        </p:txBody>
      </p:sp>
      <p:sp>
        <p:nvSpPr>
          <p:cNvPr id="74761" name="Text Box 9"/>
          <p:cNvSpPr txBox="1">
            <a:spLocks noChangeArrowheads="1"/>
          </p:cNvSpPr>
          <p:nvPr/>
        </p:nvSpPr>
        <p:spPr bwMode="auto">
          <a:xfrm>
            <a:off x="7505700" y="6134100"/>
            <a:ext cx="1250950" cy="304800"/>
          </a:xfrm>
          <a:prstGeom prst="rect">
            <a:avLst/>
          </a:prstGeom>
          <a:noFill/>
          <a:ln w="9525">
            <a:noFill/>
            <a:miter lim="800000"/>
            <a:headEnd/>
            <a:tailEnd/>
          </a:ln>
        </p:spPr>
        <p:txBody>
          <a:bodyPr>
            <a:spAutoFit/>
          </a:bodyPr>
          <a:lstStyle/>
          <a:p>
            <a:r>
              <a:rPr lang="en-US" sz="1400">
                <a:latin typeface="Tahoma" pitchFamily="34" charset="0"/>
                <a:ea typeface="新細明體" pitchFamily="18" charset="-120"/>
              </a:rPr>
              <a:t>... cont’d </a:t>
            </a:r>
            <a:endParaRPr lang="zh-TW" altLang="en-US" sz="1400">
              <a:latin typeface="Tahoma" pitchFamily="34" charset="0"/>
              <a:ea typeface="新細明體" pitchFamily="18" charset="-120"/>
            </a:endParaRPr>
          </a:p>
        </p:txBody>
      </p:sp>
      <p:sp>
        <p:nvSpPr>
          <p:cNvPr id="7983114" name="Line 10"/>
          <p:cNvSpPr>
            <a:spLocks noChangeShapeType="1"/>
          </p:cNvSpPr>
          <p:nvPr/>
        </p:nvSpPr>
        <p:spPr bwMode="auto">
          <a:xfrm>
            <a:off x="3717925" y="1814513"/>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3115" name="Line 11"/>
          <p:cNvSpPr>
            <a:spLocks noChangeShapeType="1"/>
          </p:cNvSpPr>
          <p:nvPr/>
        </p:nvSpPr>
        <p:spPr bwMode="auto">
          <a:xfrm>
            <a:off x="3730625" y="3627438"/>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3116" name="Line 12"/>
          <p:cNvSpPr>
            <a:spLocks noChangeShapeType="1"/>
          </p:cNvSpPr>
          <p:nvPr/>
        </p:nvSpPr>
        <p:spPr bwMode="auto">
          <a:xfrm>
            <a:off x="3702050" y="5259388"/>
            <a:ext cx="1033463"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3114"/>
                                        </p:tgtEl>
                                        <p:attrNameLst>
                                          <p:attrName>style.visibility</p:attrName>
                                        </p:attrNameLst>
                                      </p:cBhvr>
                                      <p:to>
                                        <p:strVal val="visible"/>
                                      </p:to>
                                    </p:set>
                                    <p:anim calcmode="lin" valueType="num">
                                      <p:cBhvr additive="base">
                                        <p:cTn id="7" dur="500" fill="hold"/>
                                        <p:tgtEl>
                                          <p:spTgt spid="7983114"/>
                                        </p:tgtEl>
                                        <p:attrNameLst>
                                          <p:attrName>ppt_x</p:attrName>
                                        </p:attrNameLst>
                                      </p:cBhvr>
                                      <p:tavLst>
                                        <p:tav tm="0">
                                          <p:val>
                                            <p:strVal val="0-#ppt_w/2"/>
                                          </p:val>
                                        </p:tav>
                                        <p:tav tm="100000">
                                          <p:val>
                                            <p:strVal val="#ppt_x"/>
                                          </p:val>
                                        </p:tav>
                                      </p:tavLst>
                                    </p:anim>
                                    <p:anim calcmode="lin" valueType="num">
                                      <p:cBhvr additive="base">
                                        <p:cTn id="8" dur="500" fill="hold"/>
                                        <p:tgtEl>
                                          <p:spTgt spid="798311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983108"/>
                                        </p:tgtEl>
                                        <p:attrNameLst>
                                          <p:attrName>style.visibility</p:attrName>
                                        </p:attrNameLst>
                                      </p:cBhvr>
                                      <p:to>
                                        <p:strVal val="visible"/>
                                      </p:to>
                                    </p:set>
                                    <p:anim calcmode="lin" valueType="num">
                                      <p:cBhvr additive="base">
                                        <p:cTn id="12" dur="500" fill="hold"/>
                                        <p:tgtEl>
                                          <p:spTgt spid="7983108"/>
                                        </p:tgtEl>
                                        <p:attrNameLst>
                                          <p:attrName>ppt_x</p:attrName>
                                        </p:attrNameLst>
                                      </p:cBhvr>
                                      <p:tavLst>
                                        <p:tav tm="0">
                                          <p:val>
                                            <p:strVal val="0-#ppt_w/2"/>
                                          </p:val>
                                        </p:tav>
                                        <p:tav tm="100000">
                                          <p:val>
                                            <p:strVal val="#ppt_x"/>
                                          </p:val>
                                        </p:tav>
                                      </p:tavLst>
                                    </p:anim>
                                    <p:anim calcmode="lin" valueType="num">
                                      <p:cBhvr additive="base">
                                        <p:cTn id="13" dur="500" fill="hold"/>
                                        <p:tgtEl>
                                          <p:spTgt spid="798310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7983115"/>
                                        </p:tgtEl>
                                        <p:attrNameLst>
                                          <p:attrName>style.visibility</p:attrName>
                                        </p:attrNameLst>
                                      </p:cBhvr>
                                      <p:to>
                                        <p:strVal val="visible"/>
                                      </p:to>
                                    </p:set>
                                    <p:anim calcmode="lin" valueType="num">
                                      <p:cBhvr additive="base">
                                        <p:cTn id="18" dur="500" fill="hold"/>
                                        <p:tgtEl>
                                          <p:spTgt spid="7983115"/>
                                        </p:tgtEl>
                                        <p:attrNameLst>
                                          <p:attrName>ppt_x</p:attrName>
                                        </p:attrNameLst>
                                      </p:cBhvr>
                                      <p:tavLst>
                                        <p:tav tm="0">
                                          <p:val>
                                            <p:strVal val="0-#ppt_w/2"/>
                                          </p:val>
                                        </p:tav>
                                        <p:tav tm="100000">
                                          <p:val>
                                            <p:strVal val="#ppt_x"/>
                                          </p:val>
                                        </p:tav>
                                      </p:tavLst>
                                    </p:anim>
                                    <p:anim calcmode="lin" valueType="num">
                                      <p:cBhvr additive="base">
                                        <p:cTn id="19" dur="500" fill="hold"/>
                                        <p:tgtEl>
                                          <p:spTgt spid="7983115"/>
                                        </p:tgtEl>
                                        <p:attrNameLst>
                                          <p:attrName>ppt_y</p:attrName>
                                        </p:attrNameLst>
                                      </p:cBhvr>
                                      <p:tavLst>
                                        <p:tav tm="0">
                                          <p:val>
                                            <p:strVal val="#ppt_y"/>
                                          </p:val>
                                        </p:tav>
                                        <p:tav tm="100000">
                                          <p:val>
                                            <p:strVal val="#ppt_y"/>
                                          </p:val>
                                        </p:tav>
                                      </p:tavLst>
                                    </p:anim>
                                  </p:childTnLst>
                                </p:cTn>
                              </p:par>
                            </p:childTnLst>
                          </p:cTn>
                        </p:par>
                        <p:par>
                          <p:cTn id="20" fill="hold">
                            <p:stCondLst>
                              <p:cond delay="500"/>
                            </p:stCondLst>
                            <p:childTnLst>
                              <p:par>
                                <p:cTn id="21" presetID="2" presetClass="entr" presetSubtype="8" fill="hold" grpId="0" nodeType="afterEffect">
                                  <p:stCondLst>
                                    <p:cond delay="0"/>
                                  </p:stCondLst>
                                  <p:childTnLst>
                                    <p:set>
                                      <p:cBhvr>
                                        <p:cTn id="22" dur="1" fill="hold">
                                          <p:stCondLst>
                                            <p:cond delay="0"/>
                                          </p:stCondLst>
                                        </p:cTn>
                                        <p:tgtEl>
                                          <p:spTgt spid="7983110"/>
                                        </p:tgtEl>
                                        <p:attrNameLst>
                                          <p:attrName>style.visibility</p:attrName>
                                        </p:attrNameLst>
                                      </p:cBhvr>
                                      <p:to>
                                        <p:strVal val="visible"/>
                                      </p:to>
                                    </p:set>
                                    <p:anim calcmode="lin" valueType="num">
                                      <p:cBhvr additive="base">
                                        <p:cTn id="23" dur="500" fill="hold"/>
                                        <p:tgtEl>
                                          <p:spTgt spid="7983110"/>
                                        </p:tgtEl>
                                        <p:attrNameLst>
                                          <p:attrName>ppt_x</p:attrName>
                                        </p:attrNameLst>
                                      </p:cBhvr>
                                      <p:tavLst>
                                        <p:tav tm="0">
                                          <p:val>
                                            <p:strVal val="0-#ppt_w/2"/>
                                          </p:val>
                                        </p:tav>
                                        <p:tav tm="100000">
                                          <p:val>
                                            <p:strVal val="#ppt_x"/>
                                          </p:val>
                                        </p:tav>
                                      </p:tavLst>
                                    </p:anim>
                                    <p:anim calcmode="lin" valueType="num">
                                      <p:cBhvr additive="base">
                                        <p:cTn id="24" dur="500" fill="hold"/>
                                        <p:tgtEl>
                                          <p:spTgt spid="798311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983116"/>
                                        </p:tgtEl>
                                        <p:attrNameLst>
                                          <p:attrName>style.visibility</p:attrName>
                                        </p:attrNameLst>
                                      </p:cBhvr>
                                      <p:to>
                                        <p:strVal val="visible"/>
                                      </p:to>
                                    </p:set>
                                    <p:anim calcmode="lin" valueType="num">
                                      <p:cBhvr additive="base">
                                        <p:cTn id="29" dur="500" fill="hold"/>
                                        <p:tgtEl>
                                          <p:spTgt spid="7983116"/>
                                        </p:tgtEl>
                                        <p:attrNameLst>
                                          <p:attrName>ppt_x</p:attrName>
                                        </p:attrNameLst>
                                      </p:cBhvr>
                                      <p:tavLst>
                                        <p:tav tm="0">
                                          <p:val>
                                            <p:strVal val="0-#ppt_w/2"/>
                                          </p:val>
                                        </p:tav>
                                        <p:tav tm="100000">
                                          <p:val>
                                            <p:strVal val="#ppt_x"/>
                                          </p:val>
                                        </p:tav>
                                      </p:tavLst>
                                    </p:anim>
                                    <p:anim calcmode="lin" valueType="num">
                                      <p:cBhvr additive="base">
                                        <p:cTn id="30" dur="500" fill="hold"/>
                                        <p:tgtEl>
                                          <p:spTgt spid="7983116"/>
                                        </p:tgtEl>
                                        <p:attrNameLst>
                                          <p:attrName>ppt_y</p:attrName>
                                        </p:attrNameLst>
                                      </p:cBhvr>
                                      <p:tavLst>
                                        <p:tav tm="0">
                                          <p:val>
                                            <p:strVal val="#ppt_y"/>
                                          </p:val>
                                        </p:tav>
                                        <p:tav tm="100000">
                                          <p:val>
                                            <p:strVal val="#ppt_y"/>
                                          </p:val>
                                        </p:tav>
                                      </p:tavLst>
                                    </p:anim>
                                  </p:childTnLst>
                                </p:cTn>
                              </p:par>
                            </p:childTnLst>
                          </p:cTn>
                        </p:par>
                        <p:par>
                          <p:cTn id="31" fill="hold">
                            <p:stCondLst>
                              <p:cond delay="500"/>
                            </p:stCondLst>
                            <p:childTnLst>
                              <p:par>
                                <p:cTn id="32" presetID="2" presetClass="entr" presetSubtype="8" fill="hold" grpId="0" nodeType="afterEffect">
                                  <p:stCondLst>
                                    <p:cond delay="0"/>
                                  </p:stCondLst>
                                  <p:childTnLst>
                                    <p:set>
                                      <p:cBhvr>
                                        <p:cTn id="33" dur="1" fill="hold">
                                          <p:stCondLst>
                                            <p:cond delay="0"/>
                                          </p:stCondLst>
                                        </p:cTn>
                                        <p:tgtEl>
                                          <p:spTgt spid="7983112"/>
                                        </p:tgtEl>
                                        <p:attrNameLst>
                                          <p:attrName>style.visibility</p:attrName>
                                        </p:attrNameLst>
                                      </p:cBhvr>
                                      <p:to>
                                        <p:strVal val="visible"/>
                                      </p:to>
                                    </p:set>
                                    <p:anim calcmode="lin" valueType="num">
                                      <p:cBhvr additive="base">
                                        <p:cTn id="34" dur="500" fill="hold"/>
                                        <p:tgtEl>
                                          <p:spTgt spid="7983112"/>
                                        </p:tgtEl>
                                        <p:attrNameLst>
                                          <p:attrName>ppt_x</p:attrName>
                                        </p:attrNameLst>
                                      </p:cBhvr>
                                      <p:tavLst>
                                        <p:tav tm="0">
                                          <p:val>
                                            <p:strVal val="0-#ppt_w/2"/>
                                          </p:val>
                                        </p:tav>
                                        <p:tav tm="100000">
                                          <p:val>
                                            <p:strVal val="#ppt_x"/>
                                          </p:val>
                                        </p:tav>
                                      </p:tavLst>
                                    </p:anim>
                                    <p:anim calcmode="lin" valueType="num">
                                      <p:cBhvr additive="base">
                                        <p:cTn id="35" dur="500" fill="hold"/>
                                        <p:tgtEl>
                                          <p:spTgt spid="79831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3108" grpId="0" animBg="1" autoUpdateAnimBg="0"/>
      <p:bldP spid="7983110" grpId="0" animBg="1" autoUpdateAnimBg="0"/>
      <p:bldP spid="7983112" grpId="0" animBg="1" autoUpdateAnimBg="0"/>
      <p:bldP spid="7983114" grpId="0" animBg="1"/>
      <p:bldP spid="7983115" grpId="0" animBg="1"/>
      <p:bldP spid="798311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5154" name="Rectangle 2"/>
          <p:cNvSpPr>
            <a:spLocks noGrp="1" noChangeArrowheads="1"/>
          </p:cNvSpPr>
          <p:nvPr>
            <p:ph type="title"/>
          </p:nvPr>
        </p:nvSpPr>
        <p:spPr>
          <a:xfrm>
            <a:off x="0" y="0"/>
            <a:ext cx="9144000" cy="914400"/>
          </a:xfrm>
        </p:spPr>
        <p:txBody>
          <a:bodyPr/>
          <a:lstStyle/>
          <a:p>
            <a:pPr marL="484632" indent="0" eaLnBrk="1" fontAlgn="auto" hangingPunct="1">
              <a:spcAft>
                <a:spcPts val="0"/>
              </a:spcAft>
              <a:defRPr/>
            </a:pPr>
            <a:r>
              <a:rPr lang="en-US" altLang="zh-CN">
                <a:solidFill>
                  <a:schemeClr val="accent1">
                    <a:tint val="83000"/>
                    <a:satMod val="150000"/>
                  </a:schemeClr>
                </a:solidFill>
                <a:ea typeface="SimSun" pitchFamily="2" charset="-122"/>
              </a:rPr>
              <a:t>Summary</a:t>
            </a:r>
            <a:endParaRPr lang="en-AU" altLang="zh-CN">
              <a:solidFill>
                <a:schemeClr val="accent1">
                  <a:tint val="83000"/>
                  <a:satMod val="150000"/>
                </a:schemeClr>
              </a:solidFill>
              <a:ea typeface="SimSun" pitchFamily="2" charset="-122"/>
            </a:endParaRPr>
          </a:p>
        </p:txBody>
      </p:sp>
      <p:sp>
        <p:nvSpPr>
          <p:cNvPr id="75779" name="Rectangle 3"/>
          <p:cNvSpPr>
            <a:spLocks noChangeArrowheads="1"/>
          </p:cNvSpPr>
          <p:nvPr/>
        </p:nvSpPr>
        <p:spPr bwMode="auto">
          <a:xfrm>
            <a:off x="654050" y="915988"/>
            <a:ext cx="2974975" cy="1639887"/>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US" altLang="zh-CN">
                <a:solidFill>
                  <a:schemeClr val="bg1"/>
                </a:solidFill>
                <a:latin typeface="Tahoma" pitchFamily="34" charset="0"/>
                <a:ea typeface="新細明體" pitchFamily="18" charset="-120"/>
              </a:rPr>
              <a:t>Impairment of HTM/Loans and receivables</a:t>
            </a:r>
            <a:endParaRPr lang="en-GB" altLang="zh-CN">
              <a:solidFill>
                <a:schemeClr val="bg1"/>
              </a:solidFill>
              <a:latin typeface="Tahoma" pitchFamily="34" charset="0"/>
              <a:ea typeface="新細明體" pitchFamily="18" charset="-120"/>
            </a:endParaRPr>
          </a:p>
        </p:txBody>
      </p:sp>
      <p:sp>
        <p:nvSpPr>
          <p:cNvPr id="7985156" name="Rectangle 4"/>
          <p:cNvSpPr>
            <a:spLocks noChangeArrowheads="1"/>
          </p:cNvSpPr>
          <p:nvPr/>
        </p:nvSpPr>
        <p:spPr bwMode="auto">
          <a:xfrm>
            <a:off x="4821238" y="908050"/>
            <a:ext cx="4002087" cy="16271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US" altLang="zh-TW">
                <a:solidFill>
                  <a:schemeClr val="bg1"/>
                </a:solidFill>
                <a:latin typeface="Tahoma" pitchFamily="34" charset="0"/>
                <a:ea typeface="新細明體" pitchFamily="18" charset="-120"/>
              </a:rPr>
              <a:t>Based on PV of estimated future cash flows discounted using </a:t>
            </a:r>
            <a:r>
              <a:rPr lang="en-US" altLang="zh-TW">
                <a:solidFill>
                  <a:srgbClr val="FF6600"/>
                </a:solidFill>
                <a:latin typeface="Tahoma" pitchFamily="34" charset="0"/>
                <a:ea typeface="新細明體" pitchFamily="18" charset="-120"/>
              </a:rPr>
              <a:t>original effective interest rate</a:t>
            </a:r>
            <a:endParaRPr lang="en-GB" altLang="zh-CN">
              <a:solidFill>
                <a:srgbClr val="FF6600"/>
              </a:solidFill>
              <a:latin typeface="Tahoma" pitchFamily="34" charset="0"/>
              <a:ea typeface="新細明體" pitchFamily="18" charset="-120"/>
            </a:endParaRPr>
          </a:p>
        </p:txBody>
      </p:sp>
      <p:sp>
        <p:nvSpPr>
          <p:cNvPr id="75781" name="Rectangle 5"/>
          <p:cNvSpPr>
            <a:spLocks noChangeArrowheads="1"/>
          </p:cNvSpPr>
          <p:nvPr/>
        </p:nvSpPr>
        <p:spPr bwMode="auto">
          <a:xfrm>
            <a:off x="609600" y="3070225"/>
            <a:ext cx="2974975" cy="1258888"/>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US" altLang="zh-CN">
                <a:solidFill>
                  <a:schemeClr val="bg1"/>
                </a:solidFill>
                <a:latin typeface="Tahoma" pitchFamily="34" charset="0"/>
                <a:ea typeface="新細明體" pitchFamily="18" charset="-120"/>
              </a:rPr>
              <a:t>Embedded derivatives</a:t>
            </a:r>
            <a:endParaRPr lang="en-GB" altLang="zh-CN">
              <a:solidFill>
                <a:schemeClr val="bg1"/>
              </a:solidFill>
              <a:latin typeface="Tahoma" pitchFamily="34" charset="0"/>
              <a:ea typeface="新細明體" pitchFamily="18" charset="-120"/>
            </a:endParaRPr>
          </a:p>
        </p:txBody>
      </p:sp>
      <p:sp>
        <p:nvSpPr>
          <p:cNvPr id="7985158" name="Rectangle 6"/>
          <p:cNvSpPr>
            <a:spLocks noChangeArrowheads="1"/>
          </p:cNvSpPr>
          <p:nvPr/>
        </p:nvSpPr>
        <p:spPr bwMode="auto">
          <a:xfrm>
            <a:off x="4810125" y="3062288"/>
            <a:ext cx="4000500" cy="1284287"/>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US" altLang="zh-TW">
                <a:solidFill>
                  <a:schemeClr val="bg1"/>
                </a:solidFill>
                <a:latin typeface="Tahoma" pitchFamily="34" charset="0"/>
                <a:ea typeface="新細明體" pitchFamily="18" charset="-120"/>
              </a:rPr>
              <a:t>Need to account for separately if certain conditions are met</a:t>
            </a:r>
            <a:endParaRPr lang="en-GB" altLang="zh-CN">
              <a:solidFill>
                <a:schemeClr val="bg1"/>
              </a:solidFill>
              <a:latin typeface="Tahoma" pitchFamily="34" charset="0"/>
              <a:ea typeface="新細明體" pitchFamily="18" charset="-120"/>
            </a:endParaRPr>
          </a:p>
        </p:txBody>
      </p:sp>
      <p:sp>
        <p:nvSpPr>
          <p:cNvPr id="75783" name="Text Box 7"/>
          <p:cNvSpPr txBox="1">
            <a:spLocks noChangeArrowheads="1"/>
          </p:cNvSpPr>
          <p:nvPr/>
        </p:nvSpPr>
        <p:spPr bwMode="auto">
          <a:xfrm>
            <a:off x="7893050" y="6172200"/>
            <a:ext cx="1250950" cy="304800"/>
          </a:xfrm>
          <a:prstGeom prst="rect">
            <a:avLst/>
          </a:prstGeom>
          <a:noFill/>
          <a:ln w="9525">
            <a:noFill/>
            <a:miter lim="800000"/>
            <a:headEnd/>
            <a:tailEnd/>
          </a:ln>
        </p:spPr>
        <p:txBody>
          <a:bodyPr>
            <a:spAutoFit/>
          </a:bodyPr>
          <a:lstStyle/>
          <a:p>
            <a:endParaRPr lang="zh-TW" altLang="en-US" sz="1400">
              <a:latin typeface="Tahoma" pitchFamily="34" charset="0"/>
              <a:ea typeface="新細明體" pitchFamily="18" charset="-120"/>
            </a:endParaRPr>
          </a:p>
        </p:txBody>
      </p:sp>
      <p:sp>
        <p:nvSpPr>
          <p:cNvPr id="7985160" name="Line 8"/>
          <p:cNvSpPr>
            <a:spLocks noChangeShapeType="1"/>
          </p:cNvSpPr>
          <p:nvPr/>
        </p:nvSpPr>
        <p:spPr bwMode="auto">
          <a:xfrm>
            <a:off x="3717925" y="1814513"/>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5161" name="Line 9"/>
          <p:cNvSpPr>
            <a:spLocks noChangeShapeType="1"/>
          </p:cNvSpPr>
          <p:nvPr/>
        </p:nvSpPr>
        <p:spPr bwMode="auto">
          <a:xfrm>
            <a:off x="3719513" y="3741738"/>
            <a:ext cx="1033462"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5786" name="Rectangle 10"/>
          <p:cNvSpPr>
            <a:spLocks noChangeArrowheads="1"/>
          </p:cNvSpPr>
          <p:nvPr/>
        </p:nvSpPr>
        <p:spPr bwMode="auto">
          <a:xfrm>
            <a:off x="665163" y="4911725"/>
            <a:ext cx="2974975" cy="1258888"/>
          </a:xfrm>
          <a:prstGeom prst="rect">
            <a:avLst/>
          </a:prstGeom>
          <a:gradFill rotWithShape="0">
            <a:gsLst>
              <a:gs pos="0">
                <a:srgbClr val="FFCC99"/>
              </a:gs>
              <a:gs pos="100000">
                <a:srgbClr val="765E47"/>
              </a:gs>
            </a:gsLst>
            <a:path path="shape">
              <a:fillToRect l="50000" t="50000" r="50000" b="50000"/>
            </a:path>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Hedging and hedge accounting</a:t>
            </a:r>
          </a:p>
        </p:txBody>
      </p:sp>
      <p:sp>
        <p:nvSpPr>
          <p:cNvPr id="7985163" name="Line 11"/>
          <p:cNvSpPr>
            <a:spLocks noChangeShapeType="1"/>
          </p:cNvSpPr>
          <p:nvPr/>
        </p:nvSpPr>
        <p:spPr bwMode="auto">
          <a:xfrm>
            <a:off x="3689350" y="5503863"/>
            <a:ext cx="1035050" cy="0"/>
          </a:xfrm>
          <a:prstGeom prst="line">
            <a:avLst/>
          </a:prstGeom>
          <a:noFill/>
          <a:ln w="76200">
            <a:pattFill prst="wdUpDiag">
              <a:fgClr>
                <a:schemeClr val="tx1"/>
              </a:fgClr>
              <a:bgClr>
                <a:srgbClr val="FFFFFF"/>
              </a:bgClr>
            </a:pattFill>
            <a:round/>
            <a:headEnd/>
            <a:tailEnd type="stealth" w="lg" len="lg"/>
          </a:ln>
        </p:spPr>
        <p:txBody>
          <a:bodyPr lIns="360000" tIns="304800" rIns="360000" bIns="304800">
            <a:spAutoFit/>
          </a:bodyPr>
          <a:lstStyle/>
          <a:p>
            <a:endParaRPr lang="en-US"/>
          </a:p>
        </p:txBody>
      </p:sp>
      <p:sp>
        <p:nvSpPr>
          <p:cNvPr id="7985164" name="Rectangle 12"/>
          <p:cNvSpPr>
            <a:spLocks noChangeArrowheads="1"/>
          </p:cNvSpPr>
          <p:nvPr/>
        </p:nvSpPr>
        <p:spPr bwMode="auto">
          <a:xfrm>
            <a:off x="4781550" y="4902200"/>
            <a:ext cx="4038600" cy="1233488"/>
          </a:xfrm>
          <a:prstGeom prst="rect">
            <a:avLst/>
          </a:prstGeom>
          <a:gradFill rotWithShape="0">
            <a:gsLst>
              <a:gs pos="0">
                <a:srgbClr val="767676"/>
              </a:gs>
              <a:gs pos="50000">
                <a:srgbClr val="FFFFFF"/>
              </a:gs>
              <a:gs pos="100000">
                <a:srgbClr val="767676"/>
              </a:gs>
            </a:gsLst>
            <a:lin ang="5400000" scaled="1"/>
          </a:gradFill>
          <a:ln w="9525">
            <a:solidFill>
              <a:schemeClr val="tx1"/>
            </a:solidFill>
            <a:miter lim="800000"/>
            <a:headEnd/>
            <a:tailEnd/>
          </a:ln>
        </p:spPr>
        <p:txBody>
          <a:bodyPr lIns="92075" tIns="46038" rIns="92075" bIns="46038" anchor="ctr" anchorCtr="1"/>
          <a:lstStyle/>
          <a:p>
            <a:pPr defTabSz="762000" eaLnBrk="0" hangingPunct="0"/>
            <a:r>
              <a:rPr lang="en-GB" altLang="zh-CN">
                <a:solidFill>
                  <a:schemeClr val="bg1"/>
                </a:solidFill>
                <a:latin typeface="Tahoma" pitchFamily="34" charset="0"/>
                <a:ea typeface="新細明體" pitchFamily="18" charset="-120"/>
              </a:rPr>
              <a:t>Hedge accounting is </a:t>
            </a:r>
            <a:r>
              <a:rPr lang="en-GB" altLang="zh-CN">
                <a:solidFill>
                  <a:srgbClr val="FF6600"/>
                </a:solidFill>
                <a:latin typeface="Tahoma" pitchFamily="34" charset="0"/>
                <a:ea typeface="新細明體" pitchFamily="18" charset="-120"/>
              </a:rPr>
              <a:t>optional</a:t>
            </a:r>
            <a:r>
              <a:rPr lang="en-GB" altLang="zh-CN">
                <a:latin typeface="Tahoma" pitchFamily="34" charset="0"/>
                <a:ea typeface="新細明體" pitchFamily="18" charset="-120"/>
              </a:rPr>
              <a:t>, </a:t>
            </a:r>
            <a:r>
              <a:rPr lang="en-GB" altLang="zh-CN">
                <a:solidFill>
                  <a:schemeClr val="bg1"/>
                </a:solidFill>
                <a:latin typeface="Tahoma" pitchFamily="34" charset="0"/>
                <a:ea typeface="新細明體" pitchFamily="18" charset="-120"/>
              </a:rPr>
              <a:t>hedging relationship </a:t>
            </a:r>
            <a:r>
              <a:rPr lang="en-GB" altLang="zh-CN">
                <a:solidFill>
                  <a:srgbClr val="FF6600"/>
                </a:solidFill>
                <a:latin typeface="Tahoma" pitchFamily="34" charset="0"/>
                <a:ea typeface="新細明體" pitchFamily="18" charset="-120"/>
              </a:rPr>
              <a:t>MUST</a:t>
            </a:r>
            <a:r>
              <a:rPr lang="en-GB" altLang="zh-CN">
                <a:latin typeface="Tahoma" pitchFamily="34" charset="0"/>
                <a:ea typeface="新細明體" pitchFamily="18" charset="-120"/>
              </a:rPr>
              <a:t> be </a:t>
            </a:r>
            <a:r>
              <a:rPr lang="en-GB" altLang="zh-CN">
                <a:solidFill>
                  <a:schemeClr val="bg1"/>
                </a:solidFill>
                <a:latin typeface="Tahoma" pitchFamily="34" charset="0"/>
                <a:ea typeface="新細明體" pitchFamily="18" charset="-120"/>
              </a:rPr>
              <a:t>designated</a:t>
            </a:r>
            <a:r>
              <a:rPr lang="en-GB" altLang="zh-CN">
                <a:latin typeface="Tahoma" pitchFamily="34" charset="0"/>
                <a:ea typeface="新細明體" pitchFamily="18" charset="-120"/>
              </a:rPr>
              <a:t> </a:t>
            </a:r>
            <a:r>
              <a:rPr lang="en-GB" altLang="zh-CN">
                <a:solidFill>
                  <a:srgbClr val="FF6600"/>
                </a:solidFill>
                <a:latin typeface="Tahoma" pitchFamily="34" charset="0"/>
                <a:ea typeface="新細明體" pitchFamily="18" charset="-120"/>
              </a:rPr>
              <a:t>prospectively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5160"/>
                                        </p:tgtEl>
                                        <p:attrNameLst>
                                          <p:attrName>style.visibility</p:attrName>
                                        </p:attrNameLst>
                                      </p:cBhvr>
                                      <p:to>
                                        <p:strVal val="visible"/>
                                      </p:to>
                                    </p:set>
                                    <p:anim calcmode="lin" valueType="num">
                                      <p:cBhvr additive="base">
                                        <p:cTn id="7" dur="500" fill="hold"/>
                                        <p:tgtEl>
                                          <p:spTgt spid="7985160"/>
                                        </p:tgtEl>
                                        <p:attrNameLst>
                                          <p:attrName>ppt_x</p:attrName>
                                        </p:attrNameLst>
                                      </p:cBhvr>
                                      <p:tavLst>
                                        <p:tav tm="0">
                                          <p:val>
                                            <p:strVal val="0-#ppt_w/2"/>
                                          </p:val>
                                        </p:tav>
                                        <p:tav tm="100000">
                                          <p:val>
                                            <p:strVal val="#ppt_x"/>
                                          </p:val>
                                        </p:tav>
                                      </p:tavLst>
                                    </p:anim>
                                    <p:anim calcmode="lin" valueType="num">
                                      <p:cBhvr additive="base">
                                        <p:cTn id="8" dur="500" fill="hold"/>
                                        <p:tgtEl>
                                          <p:spTgt spid="798516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985156"/>
                                        </p:tgtEl>
                                        <p:attrNameLst>
                                          <p:attrName>style.visibility</p:attrName>
                                        </p:attrNameLst>
                                      </p:cBhvr>
                                      <p:to>
                                        <p:strVal val="visible"/>
                                      </p:to>
                                    </p:set>
                                    <p:anim calcmode="lin" valueType="num">
                                      <p:cBhvr additive="base">
                                        <p:cTn id="12" dur="500" fill="hold"/>
                                        <p:tgtEl>
                                          <p:spTgt spid="7985156"/>
                                        </p:tgtEl>
                                        <p:attrNameLst>
                                          <p:attrName>ppt_x</p:attrName>
                                        </p:attrNameLst>
                                      </p:cBhvr>
                                      <p:tavLst>
                                        <p:tav tm="0">
                                          <p:val>
                                            <p:strVal val="0-#ppt_w/2"/>
                                          </p:val>
                                        </p:tav>
                                        <p:tav tm="100000">
                                          <p:val>
                                            <p:strVal val="#ppt_x"/>
                                          </p:val>
                                        </p:tav>
                                      </p:tavLst>
                                    </p:anim>
                                    <p:anim calcmode="lin" valueType="num">
                                      <p:cBhvr additive="base">
                                        <p:cTn id="13" dur="500" fill="hold"/>
                                        <p:tgtEl>
                                          <p:spTgt spid="798515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7985161"/>
                                        </p:tgtEl>
                                        <p:attrNameLst>
                                          <p:attrName>style.visibility</p:attrName>
                                        </p:attrNameLst>
                                      </p:cBhvr>
                                      <p:to>
                                        <p:strVal val="visible"/>
                                      </p:to>
                                    </p:set>
                                    <p:anim calcmode="lin" valueType="num">
                                      <p:cBhvr additive="base">
                                        <p:cTn id="18" dur="500" fill="hold"/>
                                        <p:tgtEl>
                                          <p:spTgt spid="7985161"/>
                                        </p:tgtEl>
                                        <p:attrNameLst>
                                          <p:attrName>ppt_x</p:attrName>
                                        </p:attrNameLst>
                                      </p:cBhvr>
                                      <p:tavLst>
                                        <p:tav tm="0">
                                          <p:val>
                                            <p:strVal val="0-#ppt_w/2"/>
                                          </p:val>
                                        </p:tav>
                                        <p:tav tm="100000">
                                          <p:val>
                                            <p:strVal val="#ppt_x"/>
                                          </p:val>
                                        </p:tav>
                                      </p:tavLst>
                                    </p:anim>
                                    <p:anim calcmode="lin" valueType="num">
                                      <p:cBhvr additive="base">
                                        <p:cTn id="19" dur="500" fill="hold"/>
                                        <p:tgtEl>
                                          <p:spTgt spid="7985161"/>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7985163"/>
                                        </p:tgtEl>
                                        <p:attrNameLst>
                                          <p:attrName>style.visibility</p:attrName>
                                        </p:attrNameLst>
                                      </p:cBhvr>
                                      <p:to>
                                        <p:strVal val="visible"/>
                                      </p:to>
                                    </p:set>
                                    <p:anim calcmode="lin" valueType="num">
                                      <p:cBhvr additive="base">
                                        <p:cTn id="24" dur="500" fill="hold"/>
                                        <p:tgtEl>
                                          <p:spTgt spid="7985163"/>
                                        </p:tgtEl>
                                        <p:attrNameLst>
                                          <p:attrName>ppt_x</p:attrName>
                                        </p:attrNameLst>
                                      </p:cBhvr>
                                      <p:tavLst>
                                        <p:tav tm="0">
                                          <p:val>
                                            <p:strVal val="0-#ppt_w/2"/>
                                          </p:val>
                                        </p:tav>
                                        <p:tav tm="100000">
                                          <p:val>
                                            <p:strVal val="#ppt_x"/>
                                          </p:val>
                                        </p:tav>
                                      </p:tavLst>
                                    </p:anim>
                                    <p:anim calcmode="lin" valueType="num">
                                      <p:cBhvr additive="base">
                                        <p:cTn id="25" dur="500" fill="hold"/>
                                        <p:tgtEl>
                                          <p:spTgt spid="7985163"/>
                                        </p:tgtEl>
                                        <p:attrNameLst>
                                          <p:attrName>ppt_y</p:attrName>
                                        </p:attrNameLst>
                                      </p:cBhvr>
                                      <p:tavLst>
                                        <p:tav tm="0">
                                          <p:val>
                                            <p:strVal val="#ppt_y"/>
                                          </p:val>
                                        </p:tav>
                                        <p:tav tm="100000">
                                          <p:val>
                                            <p:strVal val="#ppt_y"/>
                                          </p:val>
                                        </p:tav>
                                      </p:tavLst>
                                    </p:anim>
                                  </p:childTnLst>
                                </p:cTn>
                              </p:par>
                            </p:childTnLst>
                          </p:cTn>
                        </p:par>
                        <p:par>
                          <p:cTn id="26" fill="hold">
                            <p:stCondLst>
                              <p:cond delay="500"/>
                            </p:stCondLst>
                            <p:childTnLst>
                              <p:par>
                                <p:cTn id="27" presetID="2" presetClass="entr" presetSubtype="8" fill="hold" grpId="0" nodeType="afterEffect">
                                  <p:stCondLst>
                                    <p:cond delay="0"/>
                                  </p:stCondLst>
                                  <p:childTnLst>
                                    <p:set>
                                      <p:cBhvr>
                                        <p:cTn id="28" dur="1" fill="hold">
                                          <p:stCondLst>
                                            <p:cond delay="0"/>
                                          </p:stCondLst>
                                        </p:cTn>
                                        <p:tgtEl>
                                          <p:spTgt spid="7985158"/>
                                        </p:tgtEl>
                                        <p:attrNameLst>
                                          <p:attrName>style.visibility</p:attrName>
                                        </p:attrNameLst>
                                      </p:cBhvr>
                                      <p:to>
                                        <p:strVal val="visible"/>
                                      </p:to>
                                    </p:set>
                                    <p:anim calcmode="lin" valueType="num">
                                      <p:cBhvr additive="base">
                                        <p:cTn id="29" dur="500" fill="hold"/>
                                        <p:tgtEl>
                                          <p:spTgt spid="7985158"/>
                                        </p:tgtEl>
                                        <p:attrNameLst>
                                          <p:attrName>ppt_x</p:attrName>
                                        </p:attrNameLst>
                                      </p:cBhvr>
                                      <p:tavLst>
                                        <p:tav tm="0">
                                          <p:val>
                                            <p:strVal val="0-#ppt_w/2"/>
                                          </p:val>
                                        </p:tav>
                                        <p:tav tm="100000">
                                          <p:val>
                                            <p:strVal val="#ppt_x"/>
                                          </p:val>
                                        </p:tav>
                                      </p:tavLst>
                                    </p:anim>
                                    <p:anim calcmode="lin" valueType="num">
                                      <p:cBhvr additive="base">
                                        <p:cTn id="30" dur="500" fill="hold"/>
                                        <p:tgtEl>
                                          <p:spTgt spid="7985158"/>
                                        </p:tgtEl>
                                        <p:attrNameLst>
                                          <p:attrName>ppt_y</p:attrName>
                                        </p:attrNameLst>
                                      </p:cBhvr>
                                      <p:tavLst>
                                        <p:tav tm="0">
                                          <p:val>
                                            <p:strVal val="#ppt_y"/>
                                          </p:val>
                                        </p:tav>
                                        <p:tav tm="100000">
                                          <p:val>
                                            <p:strVal val="#ppt_y"/>
                                          </p:val>
                                        </p:tav>
                                      </p:tavLst>
                                    </p:anim>
                                  </p:childTnLst>
                                </p:cTn>
                              </p:par>
                            </p:childTnLst>
                          </p:cTn>
                        </p:par>
                        <p:par>
                          <p:cTn id="31" fill="hold">
                            <p:stCondLst>
                              <p:cond delay="1000"/>
                            </p:stCondLst>
                            <p:childTnLst>
                              <p:par>
                                <p:cTn id="32" presetID="2" presetClass="entr" presetSubtype="8" fill="hold" grpId="0" nodeType="afterEffect">
                                  <p:stCondLst>
                                    <p:cond delay="0"/>
                                  </p:stCondLst>
                                  <p:childTnLst>
                                    <p:set>
                                      <p:cBhvr>
                                        <p:cTn id="33" dur="1" fill="hold">
                                          <p:stCondLst>
                                            <p:cond delay="0"/>
                                          </p:stCondLst>
                                        </p:cTn>
                                        <p:tgtEl>
                                          <p:spTgt spid="7985164"/>
                                        </p:tgtEl>
                                        <p:attrNameLst>
                                          <p:attrName>style.visibility</p:attrName>
                                        </p:attrNameLst>
                                      </p:cBhvr>
                                      <p:to>
                                        <p:strVal val="visible"/>
                                      </p:to>
                                    </p:set>
                                    <p:anim calcmode="lin" valueType="num">
                                      <p:cBhvr additive="base">
                                        <p:cTn id="34" dur="500" fill="hold"/>
                                        <p:tgtEl>
                                          <p:spTgt spid="7985164"/>
                                        </p:tgtEl>
                                        <p:attrNameLst>
                                          <p:attrName>ppt_x</p:attrName>
                                        </p:attrNameLst>
                                      </p:cBhvr>
                                      <p:tavLst>
                                        <p:tav tm="0">
                                          <p:val>
                                            <p:strVal val="0-#ppt_w/2"/>
                                          </p:val>
                                        </p:tav>
                                        <p:tav tm="100000">
                                          <p:val>
                                            <p:strVal val="#ppt_x"/>
                                          </p:val>
                                        </p:tav>
                                      </p:tavLst>
                                    </p:anim>
                                    <p:anim calcmode="lin" valueType="num">
                                      <p:cBhvr additive="base">
                                        <p:cTn id="35" dur="500" fill="hold"/>
                                        <p:tgtEl>
                                          <p:spTgt spid="79851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5156" grpId="0" animBg="1" autoUpdateAnimBg="0"/>
      <p:bldP spid="7985158" grpId="0" animBg="1" autoUpdateAnimBg="0"/>
      <p:bldP spid="7985160" grpId="0" animBg="1"/>
      <p:bldP spid="7985161" grpId="0" animBg="1"/>
      <p:bldP spid="7985163" grpId="0" animBg="1"/>
      <p:bldP spid="7985164" grpId="0" animBg="1"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9600"/>
            <a:ext cx="8915400" cy="1636713"/>
          </a:xfrm>
        </p:spPr>
        <p:txBody>
          <a:bodyPr>
            <a:normAutofit fontScale="90000"/>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Derivatives and </a:t>
            </a:r>
            <a:br>
              <a:rPr kumimoji="1" lang="en-GB" altLang="en-GB" i="1" dirty="0" smtClean="0">
                <a:solidFill>
                  <a:schemeClr val="bg2"/>
                </a:solidFill>
                <a:latin typeface="Times New Roman" pitchFamily="18" charset="0"/>
              </a:rPr>
            </a:br>
            <a:r>
              <a:rPr kumimoji="1" lang="en-GB" altLang="en-GB" i="1" dirty="0" smtClean="0">
                <a:solidFill>
                  <a:schemeClr val="bg2"/>
                </a:solidFill>
                <a:latin typeface="Times New Roman" pitchFamily="18" charset="0"/>
              </a:rPr>
              <a:t>Embedded </a:t>
            </a:r>
            <a:br>
              <a:rPr kumimoji="1" lang="en-GB" altLang="en-GB" i="1" dirty="0" smtClean="0">
                <a:solidFill>
                  <a:schemeClr val="bg2"/>
                </a:solidFill>
                <a:latin typeface="Times New Roman" pitchFamily="18" charset="0"/>
              </a:rPr>
            </a:br>
            <a:r>
              <a:rPr kumimoji="1" lang="en-GB" altLang="en-GB" i="1" dirty="0" smtClean="0">
                <a:solidFill>
                  <a:schemeClr val="bg2"/>
                </a:solidFill>
                <a:latin typeface="Times New Roman" pitchFamily="18" charset="0"/>
              </a:rPr>
              <a:t>Derivatives</a:t>
            </a:r>
            <a:endParaRPr lang="en-US" dirty="0">
              <a:solidFill>
                <a:schemeClr val="accent1">
                  <a:tint val="83000"/>
                  <a:satMod val="150000"/>
                </a:schemeClr>
              </a:solidFill>
            </a:endParaRPr>
          </a:p>
        </p:txBody>
      </p:sp>
      <p:sp>
        <p:nvSpPr>
          <p:cNvPr id="76803"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8995" name="Rectangle 3"/>
          <p:cNvSpPr>
            <a:spLocks noGrp="1" noChangeArrowheads="1"/>
          </p:cNvSpPr>
          <p:nvPr>
            <p:ph type="title"/>
          </p:nvPr>
        </p:nvSpPr>
        <p:spPr>
          <a:xfrm>
            <a:off x="231531" y="381000"/>
            <a:ext cx="8686800" cy="800100"/>
          </a:xfrm>
        </p:spPr>
        <p:txBody>
          <a:bodyPr lIns="0" tIns="0" rIns="0" bIns="0"/>
          <a:lstStyle/>
          <a:p>
            <a:pPr marL="484632" indent="0" eaLnBrk="1" fontAlgn="auto" hangingPunct="1">
              <a:spcAft>
                <a:spcPts val="0"/>
              </a:spcAft>
              <a:defRPr/>
            </a:pPr>
            <a:r>
              <a:rPr lang="en-US" noProof="1">
                <a:solidFill>
                  <a:schemeClr val="accent1">
                    <a:tint val="83000"/>
                    <a:satMod val="150000"/>
                  </a:schemeClr>
                </a:solidFill>
              </a:rPr>
              <a:t>Definition of Derivatives</a:t>
            </a:r>
            <a:endParaRPr lang="en-US">
              <a:solidFill>
                <a:schemeClr val="accent1">
                  <a:tint val="83000"/>
                  <a:satMod val="150000"/>
                </a:schemeClr>
              </a:solidFill>
            </a:endParaRPr>
          </a:p>
        </p:txBody>
      </p:sp>
      <p:sp>
        <p:nvSpPr>
          <p:cNvPr id="77827" name="Rectangle 2"/>
          <p:cNvSpPr>
            <a:spLocks noGrp="1" noChangeArrowheads="1"/>
          </p:cNvSpPr>
          <p:nvPr>
            <p:ph idx="1"/>
          </p:nvPr>
        </p:nvSpPr>
        <p:spPr>
          <a:xfrm>
            <a:off x="312738" y="1516063"/>
            <a:ext cx="8318500" cy="4660900"/>
          </a:xfrm>
        </p:spPr>
        <p:txBody>
          <a:bodyPr lIns="457200" rIns="457200"/>
          <a:lstStyle/>
          <a:p>
            <a:pPr marL="466725" indent="-466725" algn="just" eaLnBrk="1" hangingPunct="1">
              <a:buFont typeface="Monotype Sorts" pitchFamily="2" charset="2"/>
              <a:buNone/>
            </a:pPr>
            <a:r>
              <a:rPr lang="en-US" sz="2400" smtClean="0"/>
              <a:t>A derivative is a financial instrument:</a:t>
            </a:r>
          </a:p>
          <a:p>
            <a:pPr marL="466725" indent="-466725" algn="just" eaLnBrk="1" hangingPunct="1">
              <a:buFont typeface="Monotype Sorts" pitchFamily="2" charset="2"/>
              <a:buNone/>
            </a:pPr>
            <a:r>
              <a:rPr lang="en-US" sz="2400" smtClean="0"/>
              <a:t>a)	whose value changes in response to the change in a specified </a:t>
            </a:r>
            <a:r>
              <a:rPr lang="en-US" sz="2400" u="sng" smtClean="0">
                <a:solidFill>
                  <a:schemeClr val="bg1"/>
                </a:solidFill>
              </a:rPr>
              <a:t>underlying</a:t>
            </a:r>
            <a:r>
              <a:rPr lang="en-US" sz="2400" smtClean="0">
                <a:solidFill>
                  <a:schemeClr val="bg1"/>
                </a:solidFill>
              </a:rPr>
              <a:t>;</a:t>
            </a:r>
            <a:endParaRPr lang="en-US" sz="2400" u="sng" smtClean="0">
              <a:solidFill>
                <a:schemeClr val="bg1"/>
              </a:solidFill>
            </a:endParaRPr>
          </a:p>
          <a:p>
            <a:pPr marL="466725" indent="-466725" algn="just" eaLnBrk="1" hangingPunct="1">
              <a:buFont typeface="Monotype Sorts" pitchFamily="2" charset="2"/>
              <a:buNone/>
            </a:pPr>
            <a:r>
              <a:rPr lang="en-US" sz="2400" smtClean="0"/>
              <a:t>b)	that requires </a:t>
            </a:r>
            <a:r>
              <a:rPr lang="en-US" sz="2400" u="sng" smtClean="0">
                <a:solidFill>
                  <a:schemeClr val="bg1"/>
                </a:solidFill>
              </a:rPr>
              <a:t>no initial net investment</a:t>
            </a:r>
            <a:r>
              <a:rPr lang="en-US" sz="2400" smtClean="0">
                <a:solidFill>
                  <a:schemeClr val="bg1"/>
                </a:solidFill>
              </a:rPr>
              <a:t> or </a:t>
            </a:r>
            <a:r>
              <a:rPr lang="en-US" sz="2400" u="sng" smtClean="0">
                <a:solidFill>
                  <a:schemeClr val="bg1"/>
                </a:solidFill>
              </a:rPr>
              <a:t>an initial net investment that is smaller</a:t>
            </a:r>
            <a:r>
              <a:rPr lang="en-US" sz="2400" smtClean="0">
                <a:solidFill>
                  <a:schemeClr val="bg1"/>
                </a:solidFill>
              </a:rPr>
              <a:t> </a:t>
            </a:r>
            <a:r>
              <a:rPr lang="en-US" sz="2400" smtClean="0"/>
              <a:t>than would be required for other types of contracts that would be expected to have the similar response to changes in market factors; </a:t>
            </a:r>
            <a:r>
              <a:rPr lang="en-US" sz="2400" smtClean="0">
                <a:solidFill>
                  <a:srgbClr val="FFFFFF"/>
                </a:solidFill>
              </a:rPr>
              <a:t>AND</a:t>
            </a:r>
          </a:p>
          <a:p>
            <a:pPr marL="466725" indent="-466725" algn="just" eaLnBrk="1" hangingPunct="1">
              <a:buFont typeface="Monotype Sorts" pitchFamily="2" charset="2"/>
              <a:buNone/>
            </a:pPr>
            <a:r>
              <a:rPr lang="en-US" sz="2400" smtClean="0"/>
              <a:t>c)	that is </a:t>
            </a:r>
            <a:r>
              <a:rPr lang="en-US" sz="2400" u="sng" smtClean="0">
                <a:solidFill>
                  <a:schemeClr val="bg1"/>
                </a:solidFill>
              </a:rPr>
              <a:t>settled at a future date</a:t>
            </a:r>
            <a:endParaRPr lang="en-US" sz="2400" smtClean="0">
              <a:solidFill>
                <a:schemeClr val="bg1"/>
              </a:solidFill>
            </a:endParaRPr>
          </a:p>
        </p:txBody>
      </p:sp>
      <p:sp>
        <p:nvSpPr>
          <p:cNvPr id="10445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4C30DF6-CB5D-4BE3-A600-402E8E431118}" type="slidenum">
              <a:rPr lang="en-US" smtClean="0"/>
              <a:pPr fontAlgn="base">
                <a:spcBef>
                  <a:spcPct val="0"/>
                </a:spcBef>
                <a:spcAft>
                  <a:spcPct val="0"/>
                </a:spcAft>
                <a:defRPr/>
              </a:pPr>
              <a:t>68</a:t>
            </a:fld>
            <a:endParaRPr lang="en-US" sz="1800" b="1" smtClean="0"/>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0738"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Definition of Derivatives</a:t>
            </a:r>
          </a:p>
        </p:txBody>
      </p:sp>
      <p:sp>
        <p:nvSpPr>
          <p:cNvPr id="78851" name="Rectangle 3"/>
          <p:cNvSpPr>
            <a:spLocks noGrp="1" noChangeArrowheads="1"/>
          </p:cNvSpPr>
          <p:nvPr>
            <p:ph idx="1"/>
          </p:nvPr>
        </p:nvSpPr>
        <p:spPr>
          <a:xfrm>
            <a:off x="457200" y="1882775"/>
            <a:ext cx="8229600" cy="4572000"/>
          </a:xfrm>
        </p:spPr>
        <p:txBody>
          <a:bodyPr/>
          <a:lstStyle/>
          <a:p>
            <a:pPr eaLnBrk="1" hangingPunct="1"/>
            <a:r>
              <a:rPr lang="en-US" u="sng" smtClean="0"/>
              <a:t>Underlying</a:t>
            </a:r>
          </a:p>
          <a:p>
            <a:pPr lvl="1" eaLnBrk="1" hangingPunct="1"/>
            <a:r>
              <a:rPr lang="en-US" smtClean="0"/>
              <a:t>Financial variables such as financial instrument price, commodity price, foreign exchange rate, index of prices or rates, credit index</a:t>
            </a:r>
          </a:p>
          <a:p>
            <a:pPr lvl="1" eaLnBrk="1" hangingPunct="1"/>
            <a:r>
              <a:rPr lang="en-US" smtClean="0"/>
              <a:t>Non financial variable that the variable is not specific to a party to the contract</a:t>
            </a:r>
          </a:p>
        </p:txBody>
      </p:sp>
      <p:sp>
        <p:nvSpPr>
          <p:cNvPr id="10547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3735412-B82C-4A7A-B973-73E7549002C2}" type="slidenum">
              <a:rPr lang="en-US" smtClean="0"/>
              <a:pPr fontAlgn="base">
                <a:spcBef>
                  <a:spcPct val="0"/>
                </a:spcBef>
                <a:spcAft>
                  <a:spcPct val="0"/>
                </a:spcAft>
                <a:defRPr/>
              </a:pPr>
              <a:t>69</a:t>
            </a:fld>
            <a:endParaRPr lang="en-US" sz="1800" b="1" smtClean="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4514" name="Rectangle 2"/>
          <p:cNvSpPr>
            <a:spLocks noGrp="1" noChangeArrowheads="1"/>
          </p:cNvSpPr>
          <p:nvPr>
            <p:ph type="title"/>
          </p:nvPr>
        </p:nvSpPr>
        <p:spPr/>
        <p:txBody>
          <a:bodyPr/>
          <a:lstStyle/>
          <a:p>
            <a:pPr marL="484632" indent="0" eaLnBrk="1" fontAlgn="auto" hangingPunct="1">
              <a:spcAft>
                <a:spcPts val="0"/>
              </a:spcAft>
              <a:defRPr/>
            </a:pPr>
            <a:r>
              <a:rPr lang="en-US" dirty="0">
                <a:solidFill>
                  <a:schemeClr val="accent1">
                    <a:tint val="83000"/>
                    <a:satMod val="150000"/>
                  </a:schemeClr>
                </a:solidFill>
              </a:rPr>
              <a:t>Definitions of Financial Liability/</a:t>
            </a:r>
            <a:br>
              <a:rPr lang="en-US" dirty="0">
                <a:solidFill>
                  <a:schemeClr val="accent1">
                    <a:tint val="83000"/>
                    <a:satMod val="150000"/>
                  </a:schemeClr>
                </a:solidFill>
              </a:rPr>
            </a:br>
            <a:r>
              <a:rPr lang="en-US" dirty="0">
                <a:solidFill>
                  <a:schemeClr val="accent1">
                    <a:tint val="83000"/>
                    <a:satMod val="150000"/>
                  </a:schemeClr>
                </a:solidFill>
              </a:rPr>
              <a:t>Equity </a:t>
            </a:r>
          </a:p>
        </p:txBody>
      </p:sp>
      <p:sp>
        <p:nvSpPr>
          <p:cNvPr id="15363" name="Rectangle 3"/>
          <p:cNvSpPr>
            <a:spLocks noGrp="1" noChangeArrowheads="1"/>
          </p:cNvSpPr>
          <p:nvPr>
            <p:ph idx="1"/>
          </p:nvPr>
        </p:nvSpPr>
        <p:spPr>
          <a:xfrm>
            <a:off x="685800" y="1616075"/>
            <a:ext cx="7972425" cy="5241925"/>
          </a:xfrm>
        </p:spPr>
        <p:txBody>
          <a:bodyPr/>
          <a:lstStyle/>
          <a:p>
            <a:pPr eaLnBrk="1" hangingPunct="1">
              <a:buFont typeface="Wingdings" pitchFamily="2" charset="2"/>
              <a:buNone/>
            </a:pPr>
            <a:r>
              <a:rPr lang="en-US" sz="1800" u="sng" smtClean="0"/>
              <a:t>Financial Liability</a:t>
            </a:r>
            <a:endParaRPr lang="en-US" sz="1800" smtClean="0"/>
          </a:p>
          <a:p>
            <a:pPr eaLnBrk="1" hangingPunct="1"/>
            <a:r>
              <a:rPr lang="en-US" sz="1800" smtClean="0"/>
              <a:t>Any liability that is a contractual obligation:</a:t>
            </a:r>
          </a:p>
          <a:p>
            <a:pPr lvl="1" eaLnBrk="1" hangingPunct="1"/>
            <a:r>
              <a:rPr lang="en-US" sz="1800" smtClean="0"/>
              <a:t>to deliver cash or another financial asset to another entity; or</a:t>
            </a:r>
          </a:p>
          <a:p>
            <a:pPr lvl="1" eaLnBrk="1" hangingPunct="1"/>
            <a:r>
              <a:rPr lang="en-US" sz="1800" smtClean="0"/>
              <a:t>to exchange financial instruments with another entity under conditions that are potentially unfavourable</a:t>
            </a:r>
          </a:p>
          <a:p>
            <a:pPr lvl="1" eaLnBrk="1" hangingPunct="1"/>
            <a:r>
              <a:rPr lang="en-US" sz="1800" smtClean="0"/>
              <a:t>a contract that will or may be settled in the entity’s own equity instruments and is:</a:t>
            </a:r>
          </a:p>
          <a:p>
            <a:pPr lvl="2" eaLnBrk="1" hangingPunct="1"/>
            <a:r>
              <a:rPr lang="en-US" sz="1800" smtClean="0"/>
              <a:t>a </a:t>
            </a:r>
            <a:r>
              <a:rPr lang="en-US" sz="1800" smtClean="0">
                <a:solidFill>
                  <a:srgbClr val="FFFF00"/>
                </a:solidFill>
              </a:rPr>
              <a:t>non-derivative</a:t>
            </a:r>
            <a:r>
              <a:rPr lang="en-US" sz="1800" smtClean="0"/>
              <a:t> for which the entity is or may be obliged to deliver a variable number of the entity’s own equity instruments;</a:t>
            </a:r>
          </a:p>
          <a:p>
            <a:pPr lvl="2" eaLnBrk="1" hangingPunct="1"/>
            <a:r>
              <a:rPr lang="en-US" sz="1800" smtClean="0"/>
              <a:t>a </a:t>
            </a:r>
            <a:r>
              <a:rPr lang="en-US" sz="1800" smtClean="0">
                <a:solidFill>
                  <a:srgbClr val="FFFF00"/>
                </a:solidFill>
              </a:rPr>
              <a:t>derivative</a:t>
            </a:r>
            <a:r>
              <a:rPr lang="en-US" sz="1800" smtClean="0"/>
              <a:t> that will or may be settled other than by the exchange of a fixed amount of cash or another financial asset for a fixed number of the entity’s own equity instruments.</a:t>
            </a:r>
            <a:endParaRPr lang="en-US" sz="1800" u="sng" smtClean="0"/>
          </a:p>
          <a:p>
            <a:pPr eaLnBrk="1" hangingPunct="1">
              <a:buFont typeface="Wingdings" pitchFamily="2" charset="2"/>
              <a:buNone/>
            </a:pPr>
            <a:r>
              <a:rPr lang="en-US" sz="1800" u="sng" smtClean="0"/>
              <a:t>Equity instrument</a:t>
            </a:r>
            <a:endParaRPr lang="en-US" sz="1800" smtClean="0"/>
          </a:p>
          <a:p>
            <a:pPr eaLnBrk="1" hangingPunct="1"/>
            <a:r>
              <a:rPr lang="en-US" sz="1800" smtClean="0"/>
              <a:t>Any contract that evidences a residual interest in the assets of an entity after deducting all of its liabilities</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1762"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IFRS 4 Insurance Contract</a:t>
            </a:r>
          </a:p>
        </p:txBody>
      </p:sp>
      <p:sp>
        <p:nvSpPr>
          <p:cNvPr id="79875" name="Rectangle 3"/>
          <p:cNvSpPr>
            <a:spLocks noGrp="1" noChangeArrowheads="1"/>
          </p:cNvSpPr>
          <p:nvPr>
            <p:ph idx="1"/>
          </p:nvPr>
        </p:nvSpPr>
        <p:spPr>
          <a:xfrm>
            <a:off x="636588" y="1466850"/>
            <a:ext cx="7972425" cy="4610100"/>
          </a:xfrm>
        </p:spPr>
        <p:txBody>
          <a:bodyPr/>
          <a:lstStyle/>
          <a:p>
            <a:pPr eaLnBrk="1" hangingPunct="1">
              <a:lnSpc>
                <a:spcPct val="80000"/>
              </a:lnSpc>
            </a:pPr>
            <a:r>
              <a:rPr lang="en-US" sz="2400" smtClean="0"/>
              <a:t>Insurance contract: </a:t>
            </a:r>
          </a:p>
          <a:p>
            <a:pPr lvl="1" eaLnBrk="1" hangingPunct="1">
              <a:lnSpc>
                <a:spcPct val="80000"/>
              </a:lnSpc>
            </a:pPr>
            <a:r>
              <a:rPr lang="en-US" sz="2000" smtClean="0"/>
              <a:t>A contract under which one party (the insurer) accepts significant insurance risk from another party (the policyholder) by agreeing to compensate the policyholder if a specified uncertain future event (the insured event) adversely affects the policyholder</a:t>
            </a:r>
          </a:p>
          <a:p>
            <a:pPr eaLnBrk="1" hangingPunct="1">
              <a:lnSpc>
                <a:spcPct val="80000"/>
              </a:lnSpc>
            </a:pPr>
            <a:r>
              <a:rPr lang="en-US" sz="2400" smtClean="0"/>
              <a:t>Insurance risk: </a:t>
            </a:r>
          </a:p>
          <a:p>
            <a:pPr lvl="1" eaLnBrk="1" hangingPunct="1">
              <a:lnSpc>
                <a:spcPct val="80000"/>
              </a:lnSpc>
            </a:pPr>
            <a:r>
              <a:rPr lang="en-US" sz="2000" smtClean="0"/>
              <a:t>Risk, other than financial risk, transferred from the holder of a contract to the issuer</a:t>
            </a:r>
          </a:p>
          <a:p>
            <a:pPr eaLnBrk="1" hangingPunct="1">
              <a:lnSpc>
                <a:spcPct val="80000"/>
              </a:lnSpc>
            </a:pPr>
            <a:r>
              <a:rPr lang="en-US" sz="2400" smtClean="0"/>
              <a:t>Financial risks: </a:t>
            </a:r>
          </a:p>
          <a:p>
            <a:pPr lvl="1" eaLnBrk="1" hangingPunct="1">
              <a:lnSpc>
                <a:spcPct val="80000"/>
              </a:lnSpc>
            </a:pPr>
            <a:r>
              <a:rPr lang="en-US" sz="2000" smtClean="0"/>
              <a:t>The risk of a possible future change in one or more of a specified interest rate, financial instrument price, commodity price, foreign exchange rate, index of prices or rates, credit rating or credit index or other variable, provided in the case of a non-financial variable that the variable is not specific to a party to the contract</a:t>
            </a:r>
          </a:p>
        </p:txBody>
      </p:sp>
      <p:sp>
        <p:nvSpPr>
          <p:cNvPr id="10650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FD7B628D-A9A5-4EB8-8FB3-9DE2D55A0D26}" type="slidenum">
              <a:rPr lang="en-US" smtClean="0"/>
              <a:pPr fontAlgn="base">
                <a:spcBef>
                  <a:spcPct val="0"/>
                </a:spcBef>
                <a:spcAft>
                  <a:spcPct val="0"/>
                </a:spcAft>
                <a:defRPr/>
              </a:pPr>
              <a:t>70</a:t>
            </a:fld>
            <a:endParaRPr lang="en-US" sz="1800" b="1" smtClean="0"/>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1042" name="Rectangle 2"/>
          <p:cNvSpPr>
            <a:spLocks noGrp="1" noChangeArrowheads="1"/>
          </p:cNvSpPr>
          <p:nvPr>
            <p:ph type="title"/>
          </p:nvPr>
        </p:nvSpPr>
        <p:spPr>
          <a:xfrm>
            <a:off x="0" y="1"/>
            <a:ext cx="8932985" cy="1273175"/>
          </a:xfrm>
        </p:spPr>
        <p:txBody>
          <a:bodyPr/>
          <a:lstStyle/>
          <a:p>
            <a:pPr marL="484632" indent="0" eaLnBrk="1" fontAlgn="auto" hangingPunct="1">
              <a:spcAft>
                <a:spcPts val="0"/>
              </a:spcAft>
              <a:defRPr/>
            </a:pPr>
            <a:r>
              <a:rPr lang="en-US">
                <a:solidFill>
                  <a:schemeClr val="accent1">
                    <a:tint val="83000"/>
                    <a:satMod val="150000"/>
                  </a:schemeClr>
                </a:solidFill>
              </a:rPr>
              <a:t>Classification of Derivatives </a:t>
            </a:r>
          </a:p>
        </p:txBody>
      </p:sp>
      <p:sp>
        <p:nvSpPr>
          <p:cNvPr id="107523"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EF05983-6338-483C-8A49-1F91769626CB}" type="slidenum">
              <a:rPr lang="en-US" smtClean="0"/>
              <a:pPr fontAlgn="base">
                <a:spcBef>
                  <a:spcPct val="0"/>
                </a:spcBef>
                <a:spcAft>
                  <a:spcPct val="0"/>
                </a:spcAft>
                <a:defRPr/>
              </a:pPr>
              <a:t>71</a:t>
            </a:fld>
            <a:endParaRPr lang="en-US" sz="1800" b="1" smtClean="0"/>
          </a:p>
        </p:txBody>
      </p:sp>
      <p:sp>
        <p:nvSpPr>
          <p:cNvPr id="2391043" name="Text Box 3"/>
          <p:cNvSpPr txBox="1">
            <a:spLocks noChangeArrowheads="1"/>
          </p:cNvSpPr>
          <p:nvPr/>
        </p:nvSpPr>
        <p:spPr bwMode="auto">
          <a:xfrm>
            <a:off x="3070225" y="1303338"/>
            <a:ext cx="2541588" cy="1143000"/>
          </a:xfrm>
          <a:prstGeom prst="rect">
            <a:avLst/>
          </a:prstGeom>
          <a:gradFill rotWithShape="0">
            <a:gsLst>
              <a:gs pos="0">
                <a:srgbClr val="FFFF00"/>
              </a:gs>
              <a:gs pos="100000">
                <a:srgbClr val="FFFFFF"/>
              </a:gs>
            </a:gsLst>
            <a:lin ang="5400000" scaled="1"/>
          </a:gradFill>
          <a:ln w="38100">
            <a:solidFill>
              <a:schemeClr val="hlink"/>
            </a:solidFill>
            <a:miter lim="800000"/>
            <a:headEnd/>
            <a:tailEnd/>
          </a:ln>
          <a:effectLst>
            <a:outerShdw dist="107763" dir="2700000" algn="ctr" rotWithShape="0">
              <a:srgbClr val="000066"/>
            </a:outerShdw>
          </a:effectLst>
        </p:spPr>
        <p:txBody>
          <a:bodyPr anchor="ctr"/>
          <a:lstStyle/>
          <a:p>
            <a:pPr algn="ctr" eaLnBrk="0" fontAlgn="auto" hangingPunct="0">
              <a:spcBef>
                <a:spcPct val="50000"/>
              </a:spcBef>
              <a:defRPr/>
            </a:pPr>
            <a:r>
              <a:rPr lang="en-US" sz="2400" b="1">
                <a:solidFill>
                  <a:schemeClr val="bg2"/>
                </a:solidFill>
                <a:latin typeface="Tahoma" pitchFamily="34" charset="0"/>
                <a:cs typeface="+mn-cs"/>
              </a:rPr>
              <a:t>Derivatives within scope of IAS 39</a:t>
            </a:r>
          </a:p>
        </p:txBody>
      </p:sp>
      <p:sp>
        <p:nvSpPr>
          <p:cNvPr id="2391044" name="Text Box 4"/>
          <p:cNvSpPr txBox="1">
            <a:spLocks noChangeArrowheads="1"/>
          </p:cNvSpPr>
          <p:nvPr/>
        </p:nvSpPr>
        <p:spPr bwMode="auto">
          <a:xfrm>
            <a:off x="295275" y="3248025"/>
            <a:ext cx="4038600" cy="854075"/>
          </a:xfrm>
          <a:prstGeom prst="rect">
            <a:avLst/>
          </a:prstGeom>
          <a:gradFill rotWithShape="0">
            <a:gsLst>
              <a:gs pos="0">
                <a:srgbClr val="FF99FF"/>
              </a:gs>
              <a:gs pos="100000">
                <a:srgbClr val="FFFFFF"/>
              </a:gs>
            </a:gsLst>
            <a:lin ang="5400000" scaled="1"/>
          </a:gradFill>
          <a:ln w="38100">
            <a:solidFill>
              <a:schemeClr val="hlink"/>
            </a:solidFill>
            <a:miter lim="800000"/>
            <a:headEnd/>
            <a:tailEnd/>
          </a:ln>
          <a:effectLst>
            <a:outerShdw dist="107763" dir="2700000" algn="ctr" rotWithShape="0">
              <a:srgbClr val="000066"/>
            </a:outerShdw>
          </a:effectLst>
        </p:spPr>
        <p:txBody>
          <a:bodyPr anchor="ctr"/>
          <a:lstStyle/>
          <a:p>
            <a:pPr algn="ctr" eaLnBrk="0" fontAlgn="auto" hangingPunct="0">
              <a:spcBef>
                <a:spcPct val="50000"/>
              </a:spcBef>
              <a:defRPr/>
            </a:pPr>
            <a:r>
              <a:rPr lang="en-US" sz="2400" b="1">
                <a:solidFill>
                  <a:schemeClr val="bg2"/>
                </a:solidFill>
                <a:latin typeface="Tahoma" pitchFamily="34" charset="0"/>
                <a:cs typeface="+mn-cs"/>
              </a:rPr>
              <a:t>Deemed as held-for-trading</a:t>
            </a:r>
          </a:p>
        </p:txBody>
      </p:sp>
      <p:sp>
        <p:nvSpPr>
          <p:cNvPr id="2391045" name="Text Box 5"/>
          <p:cNvSpPr txBox="1">
            <a:spLocks noChangeArrowheads="1"/>
          </p:cNvSpPr>
          <p:nvPr/>
        </p:nvSpPr>
        <p:spPr bwMode="auto">
          <a:xfrm>
            <a:off x="5002213" y="3235325"/>
            <a:ext cx="3276600" cy="849313"/>
          </a:xfrm>
          <a:prstGeom prst="rect">
            <a:avLst/>
          </a:prstGeom>
          <a:gradFill rotWithShape="0">
            <a:gsLst>
              <a:gs pos="0">
                <a:srgbClr val="00FF00"/>
              </a:gs>
              <a:gs pos="100000">
                <a:srgbClr val="FFFFFF"/>
              </a:gs>
            </a:gsLst>
            <a:lin ang="5400000" scaled="1"/>
          </a:gradFill>
          <a:ln w="38100">
            <a:solidFill>
              <a:schemeClr val="hlink"/>
            </a:solidFill>
            <a:miter lim="800000"/>
            <a:headEnd/>
            <a:tailEnd/>
          </a:ln>
          <a:effectLst>
            <a:outerShdw dist="107763" dir="2700000" algn="ctr" rotWithShape="0">
              <a:srgbClr val="000066"/>
            </a:outerShdw>
          </a:effectLst>
        </p:spPr>
        <p:txBody>
          <a:bodyPr anchor="ctr"/>
          <a:lstStyle/>
          <a:p>
            <a:pPr algn="ctr" eaLnBrk="0" fontAlgn="auto" hangingPunct="0">
              <a:spcBef>
                <a:spcPct val="50000"/>
              </a:spcBef>
              <a:defRPr/>
            </a:pPr>
            <a:r>
              <a:rPr lang="en-US" sz="2400" b="1">
                <a:solidFill>
                  <a:schemeClr val="bg2"/>
                </a:solidFill>
                <a:latin typeface="Tahoma" pitchFamily="34" charset="0"/>
                <a:cs typeface="+mn-cs"/>
              </a:rPr>
              <a:t>Hedging instruments</a:t>
            </a:r>
            <a:r>
              <a:rPr lang="en-US" b="1">
                <a:solidFill>
                  <a:schemeClr val="bg2"/>
                </a:solidFill>
                <a:latin typeface="Tahoma" pitchFamily="34" charset="0"/>
                <a:cs typeface="+mn-cs"/>
              </a:rPr>
              <a:t>               </a:t>
            </a:r>
          </a:p>
        </p:txBody>
      </p:sp>
      <p:sp>
        <p:nvSpPr>
          <p:cNvPr id="2391046" name="Text Box 6"/>
          <p:cNvSpPr txBox="1">
            <a:spLocks noChangeArrowheads="1"/>
          </p:cNvSpPr>
          <p:nvPr/>
        </p:nvSpPr>
        <p:spPr bwMode="auto">
          <a:xfrm>
            <a:off x="325438" y="4937125"/>
            <a:ext cx="3956050" cy="808038"/>
          </a:xfrm>
          <a:prstGeom prst="rect">
            <a:avLst/>
          </a:prstGeom>
          <a:gradFill rotWithShape="0">
            <a:gsLst>
              <a:gs pos="0">
                <a:srgbClr val="CCFF99"/>
              </a:gs>
              <a:gs pos="100000">
                <a:srgbClr val="FFFFFF"/>
              </a:gs>
            </a:gsLst>
            <a:lin ang="5400000" scaled="1"/>
          </a:gradFill>
          <a:ln w="38100">
            <a:solidFill>
              <a:schemeClr val="hlink"/>
            </a:solidFill>
            <a:miter lim="800000"/>
            <a:headEnd/>
            <a:tailEnd/>
          </a:ln>
          <a:effectLst>
            <a:outerShdw dist="107763" dir="2700000" algn="ctr" rotWithShape="0">
              <a:srgbClr val="000066"/>
            </a:outerShdw>
          </a:effectLst>
        </p:spPr>
        <p:txBody>
          <a:bodyPr anchor="ctr"/>
          <a:lstStyle/>
          <a:p>
            <a:pPr algn="ctr" eaLnBrk="0" fontAlgn="auto" hangingPunct="0">
              <a:spcBef>
                <a:spcPct val="50000"/>
              </a:spcBef>
              <a:defRPr/>
            </a:pPr>
            <a:r>
              <a:rPr lang="en-US" sz="2300" b="1">
                <a:solidFill>
                  <a:schemeClr val="bg2"/>
                </a:solidFill>
                <a:latin typeface="Tahoma" pitchFamily="34" charset="0"/>
                <a:cs typeface="+mn-cs"/>
              </a:rPr>
              <a:t>Fair value movements recognised in profit or loss</a:t>
            </a:r>
          </a:p>
        </p:txBody>
      </p:sp>
      <p:sp>
        <p:nvSpPr>
          <p:cNvPr id="80904" name="AutoShape 7"/>
          <p:cNvSpPr>
            <a:spLocks noChangeArrowheads="1"/>
          </p:cNvSpPr>
          <p:nvPr/>
        </p:nvSpPr>
        <p:spPr bwMode="auto">
          <a:xfrm>
            <a:off x="6154738" y="1009650"/>
            <a:ext cx="2732087" cy="1247775"/>
          </a:xfrm>
          <a:prstGeom prst="wedgeEllipseCallout">
            <a:avLst>
              <a:gd name="adj1" fmla="val -70546"/>
              <a:gd name="adj2" fmla="val 28880"/>
            </a:avLst>
          </a:prstGeom>
          <a:solidFill>
            <a:srgbClr val="FFCC00"/>
          </a:solidFill>
          <a:ln w="9525">
            <a:solidFill>
              <a:schemeClr val="bg2"/>
            </a:solidFill>
            <a:miter lim="800000"/>
            <a:headEnd/>
            <a:tailEnd/>
          </a:ln>
        </p:spPr>
        <p:txBody>
          <a:bodyPr/>
          <a:lstStyle/>
          <a:p>
            <a:pPr algn="ctr"/>
            <a:r>
              <a:rPr lang="en-US" b="1">
                <a:latin typeface="Tahoma" pitchFamily="34" charset="0"/>
              </a:rPr>
              <a:t>Always carried at fair value on the B/S</a:t>
            </a:r>
          </a:p>
        </p:txBody>
      </p:sp>
      <p:sp>
        <p:nvSpPr>
          <p:cNvPr id="80905" name="Line 8"/>
          <p:cNvSpPr>
            <a:spLocks noChangeShapeType="1"/>
          </p:cNvSpPr>
          <p:nvPr/>
        </p:nvSpPr>
        <p:spPr bwMode="auto">
          <a:xfrm flipH="1">
            <a:off x="2724150" y="2554288"/>
            <a:ext cx="974725" cy="609600"/>
          </a:xfrm>
          <a:prstGeom prst="line">
            <a:avLst/>
          </a:prstGeom>
          <a:noFill/>
          <a:ln w="38100">
            <a:solidFill>
              <a:srgbClr val="FFFF00"/>
            </a:solidFill>
            <a:round/>
            <a:headEnd/>
            <a:tailEnd type="triangle" w="med" len="med"/>
          </a:ln>
        </p:spPr>
        <p:txBody>
          <a:bodyPr/>
          <a:lstStyle/>
          <a:p>
            <a:endParaRPr lang="en-US"/>
          </a:p>
        </p:txBody>
      </p:sp>
      <p:sp>
        <p:nvSpPr>
          <p:cNvPr id="80906" name="Line 9"/>
          <p:cNvSpPr>
            <a:spLocks noChangeShapeType="1"/>
          </p:cNvSpPr>
          <p:nvPr/>
        </p:nvSpPr>
        <p:spPr bwMode="auto">
          <a:xfrm>
            <a:off x="5091113" y="2554288"/>
            <a:ext cx="1312862" cy="581025"/>
          </a:xfrm>
          <a:prstGeom prst="line">
            <a:avLst/>
          </a:prstGeom>
          <a:noFill/>
          <a:ln w="38100">
            <a:solidFill>
              <a:srgbClr val="FFFF00"/>
            </a:solidFill>
            <a:round/>
            <a:headEnd/>
            <a:tailEnd type="triangle" w="med" len="med"/>
          </a:ln>
        </p:spPr>
        <p:txBody>
          <a:bodyPr/>
          <a:lstStyle/>
          <a:p>
            <a:endParaRPr lang="en-US"/>
          </a:p>
        </p:txBody>
      </p:sp>
      <p:sp>
        <p:nvSpPr>
          <p:cNvPr id="80907" name="Line 10"/>
          <p:cNvSpPr>
            <a:spLocks noChangeShapeType="1"/>
          </p:cNvSpPr>
          <p:nvPr/>
        </p:nvSpPr>
        <p:spPr bwMode="auto">
          <a:xfrm>
            <a:off x="2438400" y="4319588"/>
            <a:ext cx="0" cy="522287"/>
          </a:xfrm>
          <a:prstGeom prst="line">
            <a:avLst/>
          </a:prstGeom>
          <a:noFill/>
          <a:ln w="38100">
            <a:solidFill>
              <a:srgbClr val="FFFF00"/>
            </a:solidFill>
            <a:round/>
            <a:headEnd/>
            <a:tailEnd type="triangle" w="med" len="med"/>
          </a:ln>
        </p:spPr>
        <p:txBody>
          <a:bodyPr/>
          <a:lstStyle/>
          <a:p>
            <a:endParaRPr lang="en-US"/>
          </a:p>
        </p:txBody>
      </p:sp>
      <p:sp>
        <p:nvSpPr>
          <p:cNvPr id="2391051" name="Text Box 11"/>
          <p:cNvSpPr txBox="1">
            <a:spLocks noChangeArrowheads="1"/>
          </p:cNvSpPr>
          <p:nvPr/>
        </p:nvSpPr>
        <p:spPr bwMode="auto">
          <a:xfrm>
            <a:off x="5103813" y="4652963"/>
            <a:ext cx="3457575" cy="1511300"/>
          </a:xfrm>
          <a:prstGeom prst="rect">
            <a:avLst/>
          </a:prstGeom>
          <a:gradFill rotWithShape="1">
            <a:gsLst>
              <a:gs pos="0">
                <a:srgbClr val="00FFFF"/>
              </a:gs>
              <a:gs pos="100000">
                <a:srgbClr val="FFFFFF"/>
              </a:gs>
            </a:gsLst>
            <a:lin ang="5400000" scaled="1"/>
          </a:gradFill>
          <a:ln w="38100">
            <a:solidFill>
              <a:schemeClr val="bg2"/>
            </a:solidFill>
            <a:miter lim="800000"/>
            <a:headEnd/>
            <a:tailEnd/>
          </a:ln>
          <a:effectLst>
            <a:outerShdw dist="107763" dir="2700000" algn="ctr" rotWithShape="0">
              <a:srgbClr val="000066"/>
            </a:outerShdw>
          </a:effectLst>
        </p:spPr>
        <p:txBody>
          <a:bodyPr anchor="ctr"/>
          <a:lstStyle/>
          <a:p>
            <a:pPr algn="ctr" eaLnBrk="0" fontAlgn="auto" hangingPunct="0">
              <a:spcBef>
                <a:spcPct val="25000"/>
              </a:spcBef>
              <a:defRPr/>
            </a:pPr>
            <a:r>
              <a:rPr lang="en-US" b="1">
                <a:solidFill>
                  <a:schemeClr val="bg2"/>
                </a:solidFill>
                <a:latin typeface="Tahoma" pitchFamily="34" charset="0"/>
                <a:cs typeface="+mn-cs"/>
              </a:rPr>
              <a:t>Fair value movements:</a:t>
            </a:r>
          </a:p>
          <a:p>
            <a:pPr algn="ctr" eaLnBrk="0" fontAlgn="auto" hangingPunct="0">
              <a:spcBef>
                <a:spcPct val="25000"/>
              </a:spcBef>
              <a:defRPr/>
            </a:pPr>
            <a:r>
              <a:rPr lang="en-US" b="1">
                <a:solidFill>
                  <a:schemeClr val="bg2"/>
                </a:solidFill>
                <a:latin typeface="Tahoma" pitchFamily="34" charset="0"/>
                <a:cs typeface="+mn-cs"/>
              </a:rPr>
              <a:t>Fair value hedge : P/L</a:t>
            </a:r>
          </a:p>
          <a:p>
            <a:pPr algn="ctr" eaLnBrk="0" fontAlgn="auto" hangingPunct="0">
              <a:spcBef>
                <a:spcPct val="25000"/>
              </a:spcBef>
              <a:defRPr/>
            </a:pPr>
            <a:r>
              <a:rPr lang="en-US" b="1">
                <a:solidFill>
                  <a:schemeClr val="bg2"/>
                </a:solidFill>
                <a:latin typeface="Tahoma" pitchFamily="34" charset="0"/>
                <a:cs typeface="+mn-cs"/>
              </a:rPr>
              <a:t>Cash flow hedge : equity</a:t>
            </a:r>
          </a:p>
        </p:txBody>
      </p:sp>
      <p:sp>
        <p:nvSpPr>
          <p:cNvPr id="80909" name="Line 12"/>
          <p:cNvSpPr>
            <a:spLocks noChangeShapeType="1"/>
          </p:cNvSpPr>
          <p:nvPr/>
        </p:nvSpPr>
        <p:spPr bwMode="auto">
          <a:xfrm>
            <a:off x="6565900" y="4149725"/>
            <a:ext cx="0" cy="522288"/>
          </a:xfrm>
          <a:prstGeom prst="line">
            <a:avLst/>
          </a:prstGeom>
          <a:noFill/>
          <a:ln w="38100">
            <a:solidFill>
              <a:srgbClr val="FFFF00"/>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3090" name="Rectangle 2"/>
          <p:cNvSpPr>
            <a:spLocks noGrp="1" noChangeArrowheads="1"/>
          </p:cNvSpPr>
          <p:nvPr>
            <p:ph type="title"/>
          </p:nvPr>
        </p:nvSpPr>
        <p:spPr>
          <a:xfrm>
            <a:off x="0" y="190500"/>
            <a:ext cx="9144000" cy="952500"/>
          </a:xfrm>
        </p:spPr>
        <p:txBody>
          <a:bodyPr lIns="0" tIns="0" rIns="0" bIns="0"/>
          <a:lstStyle/>
          <a:p>
            <a:pPr marL="484632" indent="0" eaLnBrk="1" fontAlgn="auto" hangingPunct="1">
              <a:lnSpc>
                <a:spcPct val="90000"/>
              </a:lnSpc>
              <a:spcAft>
                <a:spcPts val="0"/>
              </a:spcAft>
              <a:defRPr/>
            </a:pPr>
            <a:r>
              <a:rPr lang="en-US">
                <a:solidFill>
                  <a:schemeClr val="accent1">
                    <a:tint val="83000"/>
                    <a:satMod val="150000"/>
                  </a:schemeClr>
                </a:solidFill>
              </a:rPr>
              <a:t>Definition: Embedded Derivatives</a:t>
            </a:r>
          </a:p>
        </p:txBody>
      </p:sp>
      <p:sp>
        <p:nvSpPr>
          <p:cNvPr id="2393091" name="Rectangle 3"/>
          <p:cNvSpPr>
            <a:spLocks noGrp="1" noChangeArrowheads="1"/>
          </p:cNvSpPr>
          <p:nvPr>
            <p:ph idx="1"/>
          </p:nvPr>
        </p:nvSpPr>
        <p:spPr>
          <a:xfrm>
            <a:off x="504825" y="1193800"/>
            <a:ext cx="8153400" cy="1841500"/>
          </a:xfrm>
        </p:spPr>
        <p:txBody>
          <a:bodyPr>
            <a:normAutofit lnSpcReduction="10000"/>
          </a:bodyPr>
          <a:lstStyle/>
          <a:p>
            <a:pPr marL="381000" indent="-381000" eaLnBrk="1" fontAlgn="auto" hangingPunct="1">
              <a:spcAft>
                <a:spcPts val="0"/>
              </a:spcAft>
              <a:buFont typeface="Wingdings 2"/>
              <a:buChar char=""/>
              <a:tabLst>
                <a:tab pos="3902075" algn="l"/>
              </a:tabLst>
              <a:defRPr/>
            </a:pPr>
            <a:r>
              <a:rPr lang="en-US" sz="2400"/>
              <a:t>A component of a hybrid instrument that combines the derivative and a non-derivative host contract – with the effect that some of the cash flows of the combined instrument vary in a way similar to a stand-alone derivative</a:t>
            </a:r>
          </a:p>
        </p:txBody>
      </p:sp>
      <p:sp>
        <p:nvSpPr>
          <p:cNvPr id="10854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3FA3B80-124C-4772-90DB-5D9503D65A36}" type="slidenum">
              <a:rPr lang="en-US" smtClean="0"/>
              <a:pPr fontAlgn="base">
                <a:spcBef>
                  <a:spcPct val="0"/>
                </a:spcBef>
                <a:spcAft>
                  <a:spcPct val="0"/>
                </a:spcAft>
                <a:defRPr/>
              </a:pPr>
              <a:t>72</a:t>
            </a:fld>
            <a:endParaRPr lang="en-US" sz="1800" b="1" smtClean="0"/>
          </a:p>
        </p:txBody>
      </p:sp>
      <p:grpSp>
        <p:nvGrpSpPr>
          <p:cNvPr id="81925" name="Group 4"/>
          <p:cNvGrpSpPr>
            <a:grpSpLocks/>
          </p:cNvGrpSpPr>
          <p:nvPr/>
        </p:nvGrpSpPr>
        <p:grpSpPr bwMode="auto">
          <a:xfrm>
            <a:off x="1711325" y="2959100"/>
            <a:ext cx="5662613" cy="3721100"/>
            <a:chOff x="1168" y="1864"/>
            <a:chExt cx="3864" cy="2344"/>
          </a:xfrm>
        </p:grpSpPr>
        <p:sp>
          <p:nvSpPr>
            <p:cNvPr id="2393093" name="Oval 5"/>
            <p:cNvSpPr>
              <a:spLocks noChangeArrowheads="1"/>
            </p:cNvSpPr>
            <p:nvPr/>
          </p:nvSpPr>
          <p:spPr bwMode="auto">
            <a:xfrm>
              <a:off x="1168" y="1864"/>
              <a:ext cx="3864" cy="2344"/>
            </a:xfrm>
            <a:prstGeom prst="ellipse">
              <a:avLst/>
            </a:prstGeom>
            <a:gradFill rotWithShape="0">
              <a:gsLst>
                <a:gs pos="0">
                  <a:schemeClr val="accent1"/>
                </a:gs>
                <a:gs pos="50000">
                  <a:srgbClr val="FFFFFF"/>
                </a:gs>
                <a:gs pos="100000">
                  <a:schemeClr val="accent1"/>
                </a:gs>
              </a:gsLst>
              <a:lin ang="5400000" scaled="1"/>
            </a:gradFill>
            <a:ln w="9525">
              <a:noFill/>
              <a:round/>
              <a:headEnd/>
              <a:tailEnd/>
            </a:ln>
            <a:effectLst>
              <a:outerShdw dist="107763" dir="2700000" algn="ctr" rotWithShape="0">
                <a:srgbClr val="808080"/>
              </a:outerShdw>
            </a:effectLst>
          </p:spPr>
          <p:txBody>
            <a:bodyPr wrap="none" anchor="ctr"/>
            <a:lstStyle/>
            <a:p>
              <a:pPr algn="ctr" fontAlgn="auto">
                <a:spcBef>
                  <a:spcPts val="0"/>
                </a:spcBef>
                <a:spcAft>
                  <a:spcPts val="0"/>
                </a:spcAft>
                <a:defRPr/>
              </a:pPr>
              <a:endParaRPr lang="en-US" sz="2200">
                <a:latin typeface="Arial Unicode MS" pitchFamily="34" charset="-128"/>
                <a:ea typeface="Arial Unicode MS" pitchFamily="34" charset="-128"/>
                <a:cs typeface="Arial Unicode MS" pitchFamily="34" charset="-128"/>
              </a:endParaRPr>
            </a:p>
          </p:txBody>
        </p:sp>
        <p:sp>
          <p:nvSpPr>
            <p:cNvPr id="81927" name="Oval 6"/>
            <p:cNvSpPr>
              <a:spLocks noChangeArrowheads="1"/>
            </p:cNvSpPr>
            <p:nvPr/>
          </p:nvSpPr>
          <p:spPr bwMode="auto">
            <a:xfrm>
              <a:off x="2028" y="2400"/>
              <a:ext cx="2184" cy="1264"/>
            </a:xfrm>
            <a:prstGeom prst="ellipse">
              <a:avLst/>
            </a:prstGeom>
            <a:gradFill rotWithShape="0">
              <a:gsLst>
                <a:gs pos="0">
                  <a:srgbClr val="FF9999"/>
                </a:gs>
                <a:gs pos="50000">
                  <a:srgbClr val="FFFFCC"/>
                </a:gs>
                <a:gs pos="100000">
                  <a:srgbClr val="FF9999"/>
                </a:gs>
              </a:gsLst>
              <a:lin ang="2700000" scaled="1"/>
            </a:gradFill>
            <a:ln w="9525">
              <a:solidFill>
                <a:schemeClr val="bg2"/>
              </a:solidFill>
              <a:round/>
              <a:headEnd/>
              <a:tailEnd/>
            </a:ln>
          </p:spPr>
          <p:txBody>
            <a:bodyPr anchor="ctr" anchorCtr="1"/>
            <a:lstStyle/>
            <a:p>
              <a:r>
                <a:rPr lang="en-US" sz="1200" b="1">
                  <a:solidFill>
                    <a:schemeClr val="bg1"/>
                  </a:solidFill>
                  <a:latin typeface="Arial Unicode MS" pitchFamily="34" charset="-128"/>
                  <a:ea typeface="Arial Unicode MS" pitchFamily="34" charset="-128"/>
                  <a:cs typeface="Arial Unicode MS" pitchFamily="34" charset="-128"/>
                </a:rPr>
                <a:t>Embedded derivative</a:t>
              </a:r>
            </a:p>
            <a:p>
              <a:r>
                <a:rPr lang="en-US" sz="1200">
                  <a:solidFill>
                    <a:schemeClr val="bg1"/>
                  </a:solidFill>
                  <a:latin typeface="Arial Unicode MS" pitchFamily="34" charset="-128"/>
                  <a:ea typeface="Arial Unicode MS" pitchFamily="34" charset="-128"/>
                  <a:cs typeface="Arial Unicode MS" pitchFamily="34" charset="-128"/>
                </a:rPr>
                <a:t>  FX forward</a:t>
              </a:r>
            </a:p>
            <a:p>
              <a:r>
                <a:rPr lang="en-US" sz="1200">
                  <a:solidFill>
                    <a:schemeClr val="bg1"/>
                  </a:solidFill>
                  <a:latin typeface="Arial Unicode MS" pitchFamily="34" charset="-128"/>
                  <a:ea typeface="Arial Unicode MS" pitchFamily="34" charset="-128"/>
                  <a:cs typeface="Arial Unicode MS" pitchFamily="34" charset="-128"/>
                </a:rPr>
                <a:t>  Inflation factor</a:t>
              </a:r>
            </a:p>
            <a:p>
              <a:r>
                <a:rPr lang="en-US" sz="1200">
                  <a:solidFill>
                    <a:schemeClr val="bg1"/>
                  </a:solidFill>
                  <a:latin typeface="Arial Unicode MS" pitchFamily="34" charset="-128"/>
                  <a:ea typeface="Arial Unicode MS" pitchFamily="34" charset="-128"/>
                  <a:cs typeface="Arial Unicode MS" pitchFamily="34" charset="-128"/>
                </a:rPr>
                <a:t>  Conversion Option</a:t>
              </a:r>
            </a:p>
            <a:p>
              <a:r>
                <a:rPr lang="en-US" sz="1200">
                  <a:solidFill>
                    <a:schemeClr val="bg1"/>
                  </a:solidFill>
                  <a:latin typeface="Arial Unicode MS" pitchFamily="34" charset="-128"/>
                  <a:ea typeface="Arial Unicode MS" pitchFamily="34" charset="-128"/>
                  <a:cs typeface="Arial Unicode MS" pitchFamily="34" charset="-128"/>
                </a:rPr>
                <a:t>  Leverage features</a:t>
              </a:r>
            </a:p>
            <a:p>
              <a:r>
                <a:rPr lang="en-US" sz="1200">
                  <a:solidFill>
                    <a:schemeClr val="bg1"/>
                  </a:solidFill>
                  <a:latin typeface="Arial Unicode MS" pitchFamily="34" charset="-128"/>
                  <a:ea typeface="Arial Unicode MS" pitchFamily="34" charset="-128"/>
                  <a:cs typeface="Arial Unicode MS" pitchFamily="34" charset="-128"/>
                </a:rPr>
                <a:t>  Commodity index</a:t>
              </a:r>
            </a:p>
            <a:p>
              <a:r>
                <a:rPr lang="en-US" sz="1200">
                  <a:solidFill>
                    <a:schemeClr val="bg1"/>
                  </a:solidFill>
                  <a:latin typeface="Arial Unicode MS" pitchFamily="34" charset="-128"/>
                  <a:ea typeface="Arial Unicode MS" pitchFamily="34" charset="-128"/>
                  <a:cs typeface="Arial Unicode MS" pitchFamily="34" charset="-128"/>
                </a:rPr>
                <a:t>  Equity index</a:t>
              </a:r>
            </a:p>
          </p:txBody>
        </p:sp>
        <p:sp>
          <p:nvSpPr>
            <p:cNvPr id="81928" name="Text Box 7"/>
            <p:cNvSpPr txBox="1">
              <a:spLocks noChangeArrowheads="1"/>
            </p:cNvSpPr>
            <p:nvPr/>
          </p:nvSpPr>
          <p:spPr bwMode="auto">
            <a:xfrm>
              <a:off x="2496" y="2000"/>
              <a:ext cx="1192"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Host Contract</a:t>
              </a:r>
            </a:p>
          </p:txBody>
        </p:sp>
        <p:sp>
          <p:nvSpPr>
            <p:cNvPr id="81929" name="Text Box 8"/>
            <p:cNvSpPr txBox="1">
              <a:spLocks noChangeArrowheads="1"/>
            </p:cNvSpPr>
            <p:nvPr/>
          </p:nvSpPr>
          <p:spPr bwMode="auto">
            <a:xfrm>
              <a:off x="1808" y="2232"/>
              <a:ext cx="552"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Debt</a:t>
              </a:r>
            </a:p>
          </p:txBody>
        </p:sp>
        <p:sp>
          <p:nvSpPr>
            <p:cNvPr id="81930" name="Text Box 9"/>
            <p:cNvSpPr txBox="1">
              <a:spLocks noChangeArrowheads="1"/>
            </p:cNvSpPr>
            <p:nvPr/>
          </p:nvSpPr>
          <p:spPr bwMode="auto">
            <a:xfrm>
              <a:off x="1336" y="2584"/>
              <a:ext cx="640"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Equity</a:t>
              </a:r>
            </a:p>
          </p:txBody>
        </p:sp>
        <p:sp>
          <p:nvSpPr>
            <p:cNvPr id="81931" name="Text Box 10"/>
            <p:cNvSpPr txBox="1">
              <a:spLocks noChangeArrowheads="1"/>
            </p:cNvSpPr>
            <p:nvPr/>
          </p:nvSpPr>
          <p:spPr bwMode="auto">
            <a:xfrm>
              <a:off x="1320" y="3136"/>
              <a:ext cx="640"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Sale</a:t>
              </a:r>
            </a:p>
          </p:txBody>
        </p:sp>
        <p:sp>
          <p:nvSpPr>
            <p:cNvPr id="81932" name="Text Box 11"/>
            <p:cNvSpPr txBox="1">
              <a:spLocks noChangeArrowheads="1"/>
            </p:cNvSpPr>
            <p:nvPr/>
          </p:nvSpPr>
          <p:spPr bwMode="auto">
            <a:xfrm>
              <a:off x="1824" y="3672"/>
              <a:ext cx="984"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Insurance</a:t>
              </a:r>
            </a:p>
          </p:txBody>
        </p:sp>
        <p:sp>
          <p:nvSpPr>
            <p:cNvPr id="81933" name="Text Box 12"/>
            <p:cNvSpPr txBox="1">
              <a:spLocks noChangeArrowheads="1"/>
            </p:cNvSpPr>
            <p:nvPr/>
          </p:nvSpPr>
          <p:spPr bwMode="auto">
            <a:xfrm>
              <a:off x="3312" y="3656"/>
              <a:ext cx="984"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Purchase</a:t>
              </a:r>
            </a:p>
          </p:txBody>
        </p:sp>
        <p:sp>
          <p:nvSpPr>
            <p:cNvPr id="81934" name="Text Box 13"/>
            <p:cNvSpPr txBox="1">
              <a:spLocks noChangeArrowheads="1"/>
            </p:cNvSpPr>
            <p:nvPr/>
          </p:nvSpPr>
          <p:spPr bwMode="auto">
            <a:xfrm>
              <a:off x="4128" y="3112"/>
              <a:ext cx="792"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Lease</a:t>
              </a:r>
            </a:p>
          </p:txBody>
        </p:sp>
        <p:sp>
          <p:nvSpPr>
            <p:cNvPr id="81935" name="Text Box 14"/>
            <p:cNvSpPr txBox="1">
              <a:spLocks noChangeArrowheads="1"/>
            </p:cNvSpPr>
            <p:nvPr/>
          </p:nvSpPr>
          <p:spPr bwMode="auto">
            <a:xfrm>
              <a:off x="4024" y="2496"/>
              <a:ext cx="792" cy="212"/>
            </a:xfrm>
            <a:prstGeom prst="rect">
              <a:avLst/>
            </a:prstGeom>
            <a:noFill/>
            <a:ln w="9525">
              <a:noFill/>
              <a:miter lim="800000"/>
              <a:headEnd/>
              <a:tailEnd/>
            </a:ln>
          </p:spPr>
          <p:txBody>
            <a:bodyPr>
              <a:spAutoFit/>
            </a:bodyPr>
            <a:lstStyle/>
            <a:p>
              <a:pPr algn="ctr">
                <a:spcBef>
                  <a:spcPct val="50000"/>
                </a:spcBef>
              </a:pPr>
              <a:r>
                <a:rPr lang="en-US" sz="1600" b="1">
                  <a:solidFill>
                    <a:schemeClr val="bg2"/>
                  </a:solidFill>
                  <a:latin typeface="Arial Unicode MS" pitchFamily="34" charset="-128"/>
                  <a:ea typeface="Arial Unicode MS" pitchFamily="34" charset="-128"/>
                  <a:cs typeface="Arial Unicode MS" pitchFamily="34" charset="-128"/>
                </a:rPr>
                <a:t>Service</a:t>
              </a:r>
            </a:p>
          </p:txBody>
        </p:sp>
      </p:gr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6466" name="Rectangle 2"/>
          <p:cNvSpPr>
            <a:spLocks noGrp="1" noChangeArrowheads="1"/>
          </p:cNvSpPr>
          <p:nvPr>
            <p:ph type="title"/>
          </p:nvPr>
        </p:nvSpPr>
        <p:spPr/>
        <p:txBody>
          <a:bodyPr/>
          <a:lstStyle/>
          <a:p>
            <a:pPr marL="484632" indent="0" eaLnBrk="1" fontAlgn="auto" hangingPunct="1">
              <a:spcAft>
                <a:spcPts val="0"/>
              </a:spcAft>
              <a:defRPr/>
            </a:pPr>
            <a:r>
              <a:rPr lang="en-US" sz="3600" dirty="0">
                <a:solidFill>
                  <a:schemeClr val="accent1">
                    <a:tint val="83000"/>
                    <a:satMod val="150000"/>
                  </a:schemeClr>
                </a:solidFill>
              </a:rPr>
              <a:t>Examples of Embedded Derivatives</a:t>
            </a:r>
          </a:p>
        </p:txBody>
      </p:sp>
      <p:sp>
        <p:nvSpPr>
          <p:cNvPr id="2366467" name="Rectangle 3"/>
          <p:cNvSpPr>
            <a:spLocks noGrp="1" noChangeArrowheads="1"/>
          </p:cNvSpPr>
          <p:nvPr>
            <p:ph idx="1"/>
          </p:nvPr>
        </p:nvSpPr>
        <p:spPr>
          <a:xfrm>
            <a:off x="633413" y="1204913"/>
            <a:ext cx="8059737" cy="5176837"/>
          </a:xfrm>
        </p:spPr>
        <p:txBody>
          <a:bodyPr>
            <a:normAutofit lnSpcReduction="10000"/>
          </a:bodyPr>
          <a:lstStyle/>
          <a:p>
            <a:pPr marL="448056" indent="-384048" eaLnBrk="1" fontAlgn="auto" hangingPunct="1">
              <a:spcAft>
                <a:spcPts val="0"/>
              </a:spcAft>
              <a:buFont typeface="Wingdings 2"/>
              <a:buChar char=""/>
              <a:defRPr/>
            </a:pPr>
            <a:r>
              <a:rPr lang="en-US" sz="2200"/>
              <a:t>Investments in convertible bonds;</a:t>
            </a:r>
          </a:p>
          <a:p>
            <a:pPr marL="448056" indent="-384048" eaLnBrk="1" fontAlgn="auto" hangingPunct="1">
              <a:spcAft>
                <a:spcPts val="0"/>
              </a:spcAft>
              <a:buFont typeface="Wingdings 2"/>
              <a:buChar char=""/>
              <a:defRPr/>
            </a:pPr>
            <a:r>
              <a:rPr lang="en-US" sz="2200"/>
              <a:t>Contracts that are denominated in currencies other than the functional currency of the reporting entities;</a:t>
            </a:r>
          </a:p>
          <a:p>
            <a:pPr marL="448056" indent="-384048" eaLnBrk="1" fontAlgn="auto" hangingPunct="1">
              <a:spcAft>
                <a:spcPts val="0"/>
              </a:spcAft>
              <a:buFont typeface="Wingdings 2"/>
              <a:buChar char=""/>
              <a:defRPr/>
            </a:pPr>
            <a:r>
              <a:rPr lang="en-US" sz="2200"/>
              <a:t>Contingent rentals;</a:t>
            </a:r>
          </a:p>
          <a:p>
            <a:pPr marL="448056" indent="-384048" eaLnBrk="1" fontAlgn="auto" hangingPunct="1">
              <a:spcAft>
                <a:spcPts val="0"/>
              </a:spcAft>
              <a:buFont typeface="Wingdings 2"/>
              <a:buChar char=""/>
              <a:defRPr/>
            </a:pPr>
            <a:r>
              <a:rPr lang="en-US" sz="2200"/>
              <a:t>Fixed deposit interest rate that is determined based on fluctuation of certain indices;</a:t>
            </a:r>
          </a:p>
          <a:p>
            <a:pPr marL="448056" indent="-384048" eaLnBrk="1" fontAlgn="auto" hangingPunct="1">
              <a:spcAft>
                <a:spcPts val="0"/>
              </a:spcAft>
              <a:buFont typeface="Wingdings 2"/>
              <a:buChar char=""/>
              <a:defRPr/>
            </a:pPr>
            <a:r>
              <a:rPr lang="en-US" sz="2200"/>
              <a:t>Contracts that are indexed to certain indices/variables such as an inflation-related index, equity index, foreign exchange movements;</a:t>
            </a:r>
          </a:p>
          <a:p>
            <a:pPr marL="448056" indent="-384048" eaLnBrk="1" fontAlgn="auto" hangingPunct="1">
              <a:spcAft>
                <a:spcPts val="0"/>
              </a:spcAft>
              <a:buFont typeface="Wingdings 2"/>
              <a:buChar char=""/>
              <a:defRPr/>
            </a:pPr>
            <a:r>
              <a:rPr lang="en-US" sz="2200"/>
              <a:t>Option to renew a borrowing based on a pre-determined fixed rate;</a:t>
            </a:r>
          </a:p>
          <a:p>
            <a:pPr marL="448056" indent="-384048" eaLnBrk="1" fontAlgn="auto" hangingPunct="1">
              <a:spcAft>
                <a:spcPts val="0"/>
              </a:spcAft>
              <a:buFont typeface="Wingdings 2"/>
              <a:buChar char=""/>
              <a:defRPr/>
            </a:pPr>
            <a:r>
              <a:rPr lang="en-US" sz="2200"/>
              <a:t>An embedded floor or cap on the interest rate on a debt contract; and</a:t>
            </a:r>
          </a:p>
          <a:p>
            <a:pPr marL="448056" indent="-384048" eaLnBrk="1" fontAlgn="auto" hangingPunct="1">
              <a:spcAft>
                <a:spcPts val="0"/>
              </a:spcAft>
              <a:buFont typeface="Wingdings 2"/>
              <a:buChar char=""/>
              <a:defRPr/>
            </a:pPr>
            <a:r>
              <a:rPr lang="en-US" sz="2200"/>
              <a:t>Many many more…..</a:t>
            </a:r>
          </a:p>
          <a:p>
            <a:pPr marL="448056" indent="-384048" eaLnBrk="1" fontAlgn="auto" hangingPunct="1">
              <a:spcAft>
                <a:spcPts val="0"/>
              </a:spcAft>
              <a:buFont typeface="Wingdings 2"/>
              <a:buChar char=""/>
              <a:defRPr/>
            </a:pPr>
            <a:endParaRPr lang="en-US" sz="2200"/>
          </a:p>
        </p:txBody>
      </p:sp>
      <p:sp>
        <p:nvSpPr>
          <p:cNvPr id="10957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0C0D757-3F75-4BD2-9255-0546B3375737}" type="slidenum">
              <a:rPr lang="en-US" smtClean="0"/>
              <a:pPr fontAlgn="base">
                <a:spcBef>
                  <a:spcPct val="0"/>
                </a:spcBef>
                <a:spcAft>
                  <a:spcPct val="0"/>
                </a:spcAft>
                <a:defRPr/>
              </a:pPr>
              <a:t>73</a:t>
            </a:fld>
            <a:endParaRPr lang="en-US" sz="1800" b="1" smtClean="0"/>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7970"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Practical Issues</a:t>
            </a:r>
          </a:p>
        </p:txBody>
      </p:sp>
      <p:sp>
        <p:nvSpPr>
          <p:cNvPr id="83971" name="Rectangle 5"/>
          <p:cNvSpPr>
            <a:spLocks noGrp="1" noChangeArrowheads="1"/>
          </p:cNvSpPr>
          <p:nvPr>
            <p:ph idx="1"/>
          </p:nvPr>
        </p:nvSpPr>
        <p:spPr>
          <a:xfrm>
            <a:off x="633413" y="1828800"/>
            <a:ext cx="7972425" cy="3040063"/>
          </a:xfrm>
          <a:solidFill>
            <a:srgbClr val="CCFFCC"/>
          </a:solidFill>
        </p:spPr>
        <p:txBody>
          <a:bodyPr/>
          <a:lstStyle/>
          <a:p>
            <a:pPr eaLnBrk="1" hangingPunct="1"/>
            <a:r>
              <a:rPr lang="en-US" smtClean="0">
                <a:solidFill>
                  <a:schemeClr val="bg1"/>
                </a:solidFill>
              </a:rPr>
              <a:t>Identifying the embedded derivative?</a:t>
            </a:r>
          </a:p>
          <a:p>
            <a:pPr eaLnBrk="1" hangingPunct="1"/>
            <a:endParaRPr lang="en-US" smtClean="0">
              <a:solidFill>
                <a:schemeClr val="bg1"/>
              </a:solidFill>
            </a:endParaRPr>
          </a:p>
          <a:p>
            <a:pPr eaLnBrk="1" hangingPunct="1"/>
            <a:r>
              <a:rPr lang="en-US" smtClean="0">
                <a:solidFill>
                  <a:schemeClr val="bg1"/>
                </a:solidFill>
              </a:rPr>
              <a:t>Should the embedded derivative be accounted for separately from the host contract?</a:t>
            </a:r>
          </a:p>
        </p:txBody>
      </p:sp>
      <p:sp>
        <p:nvSpPr>
          <p:cNvPr id="11059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C0A0B6D-764D-4FC7-80DC-846AEE693F3C}" type="slidenum">
              <a:rPr lang="en-US" smtClean="0"/>
              <a:pPr fontAlgn="base">
                <a:spcBef>
                  <a:spcPct val="0"/>
                </a:spcBef>
                <a:spcAft>
                  <a:spcPct val="0"/>
                </a:spcAft>
                <a:defRPr/>
              </a:pPr>
              <a:t>74</a:t>
            </a:fld>
            <a:endParaRPr lang="en-US" sz="1800" b="1" smtClean="0"/>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7490" name="Rectangle 2"/>
          <p:cNvSpPr>
            <a:spLocks noGrp="1" noChangeArrowheads="1"/>
          </p:cNvSpPr>
          <p:nvPr>
            <p:ph type="title"/>
          </p:nvPr>
        </p:nvSpPr>
        <p:spPr>
          <a:xfrm>
            <a:off x="0" y="190501"/>
            <a:ext cx="9144000" cy="1235075"/>
          </a:xfrm>
        </p:spPr>
        <p:txBody>
          <a:bodyPr>
            <a:normAutofit fontScale="90000"/>
          </a:bodyPr>
          <a:lstStyle/>
          <a:p>
            <a:pPr marL="484632" indent="0" eaLnBrk="1" fontAlgn="auto" hangingPunct="1">
              <a:spcAft>
                <a:spcPts val="0"/>
              </a:spcAft>
              <a:defRPr/>
            </a:pPr>
            <a:r>
              <a:rPr lang="en-US" dirty="0">
                <a:solidFill>
                  <a:schemeClr val="accent1">
                    <a:tint val="83000"/>
                    <a:satMod val="150000"/>
                  </a:schemeClr>
                </a:solidFill>
              </a:rPr>
              <a:t>Embedded Derivatives – </a:t>
            </a:r>
            <a:br>
              <a:rPr lang="en-US" dirty="0">
                <a:solidFill>
                  <a:schemeClr val="accent1">
                    <a:tint val="83000"/>
                    <a:satMod val="150000"/>
                  </a:schemeClr>
                </a:solidFill>
              </a:rPr>
            </a:br>
            <a:r>
              <a:rPr lang="en-US" dirty="0" smtClean="0">
                <a:solidFill>
                  <a:schemeClr val="accent1">
                    <a:tint val="83000"/>
                    <a:satMod val="150000"/>
                  </a:schemeClr>
                </a:solidFill>
              </a:rPr>
              <a:t>Need for </a:t>
            </a:r>
            <a:r>
              <a:rPr lang="en-US" dirty="0">
                <a:solidFill>
                  <a:schemeClr val="accent1">
                    <a:tint val="83000"/>
                    <a:satMod val="150000"/>
                  </a:schemeClr>
                </a:solidFill>
              </a:rPr>
              <a:t>Separation</a:t>
            </a:r>
          </a:p>
        </p:txBody>
      </p:sp>
      <p:sp>
        <p:nvSpPr>
          <p:cNvPr id="2367491" name="Rectangle 3"/>
          <p:cNvSpPr>
            <a:spLocks noGrp="1" noChangeArrowheads="1"/>
          </p:cNvSpPr>
          <p:nvPr>
            <p:ph idx="1"/>
          </p:nvPr>
        </p:nvSpPr>
        <p:spPr>
          <a:xfrm>
            <a:off x="457200" y="1882775"/>
            <a:ext cx="8229600" cy="4572000"/>
          </a:xfrm>
        </p:spPr>
        <p:txBody>
          <a:bodyPr>
            <a:normAutofit fontScale="92500" lnSpcReduction="10000"/>
          </a:bodyPr>
          <a:lstStyle/>
          <a:p>
            <a:pPr marL="448056" indent="-384048" eaLnBrk="1" fontAlgn="auto" hangingPunct="1">
              <a:spcAft>
                <a:spcPts val="0"/>
              </a:spcAft>
              <a:buFont typeface="Wingdings 2"/>
              <a:buChar char=""/>
              <a:defRPr/>
            </a:pPr>
            <a:r>
              <a:rPr lang="en-US"/>
              <a:t>An embedded derivative should be separated from the host and accounted for separately when:  </a:t>
            </a:r>
          </a:p>
          <a:p>
            <a:pPr marL="822960" lvl="1" eaLnBrk="1" fontAlgn="auto" hangingPunct="1">
              <a:spcAft>
                <a:spcPts val="0"/>
              </a:spcAft>
              <a:buFont typeface="Verdana"/>
              <a:buChar char="›"/>
              <a:defRPr/>
            </a:pPr>
            <a:r>
              <a:rPr lang="en-US"/>
              <a:t>The economic characteristics and risks of the embedded derivative are </a:t>
            </a:r>
            <a:r>
              <a:rPr lang="en-US">
                <a:solidFill>
                  <a:srgbClr val="00FFFF"/>
                </a:solidFill>
              </a:rPr>
              <a:t>not closely related</a:t>
            </a:r>
            <a:r>
              <a:rPr lang="en-US"/>
              <a:t> to the economic characteristics and risks of the host contract,</a:t>
            </a:r>
          </a:p>
          <a:p>
            <a:pPr marL="822960" lvl="1" eaLnBrk="1" fontAlgn="auto" hangingPunct="1">
              <a:spcAft>
                <a:spcPts val="0"/>
              </a:spcAft>
              <a:buFont typeface="Verdana"/>
              <a:buChar char="›"/>
              <a:defRPr/>
            </a:pPr>
            <a:r>
              <a:rPr lang="en-US"/>
              <a:t>A separate instrument with the same terms as the embedded derivative would </a:t>
            </a:r>
            <a:r>
              <a:rPr lang="en-US">
                <a:solidFill>
                  <a:srgbClr val="00FFFF"/>
                </a:solidFill>
              </a:rPr>
              <a:t>meet the definition of a derivative</a:t>
            </a:r>
            <a:r>
              <a:rPr lang="en-US"/>
              <a:t>; AND</a:t>
            </a:r>
          </a:p>
          <a:p>
            <a:pPr marL="822960" lvl="1" eaLnBrk="1" fontAlgn="auto" hangingPunct="1">
              <a:spcAft>
                <a:spcPts val="0"/>
              </a:spcAft>
              <a:buFont typeface="Verdana"/>
              <a:buChar char="›"/>
              <a:defRPr/>
            </a:pPr>
            <a:r>
              <a:rPr lang="en-US"/>
              <a:t>The hybrid instrument is </a:t>
            </a:r>
            <a:r>
              <a:rPr lang="en-US">
                <a:solidFill>
                  <a:srgbClr val="00FFFF"/>
                </a:solidFill>
              </a:rPr>
              <a:t>not measured at fair value</a:t>
            </a:r>
            <a:r>
              <a:rPr lang="en-US"/>
              <a:t> with changes in fair value recognised in profit or loss</a:t>
            </a:r>
          </a:p>
          <a:p>
            <a:pPr marL="448056" indent="-384048" eaLnBrk="1" fontAlgn="auto" hangingPunct="1">
              <a:spcAft>
                <a:spcPts val="0"/>
              </a:spcAft>
              <a:buFont typeface="Wingdings 2"/>
              <a:buChar char=""/>
              <a:defRPr/>
            </a:pPr>
            <a:endParaRPr lang="en-US"/>
          </a:p>
        </p:txBody>
      </p:sp>
      <p:sp>
        <p:nvSpPr>
          <p:cNvPr id="11162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7B97C5C-B976-45F8-B83F-4A7B1117E291}" type="slidenum">
              <a:rPr lang="en-US" smtClean="0"/>
              <a:pPr fontAlgn="base">
                <a:spcBef>
                  <a:spcPct val="0"/>
                </a:spcBef>
                <a:spcAft>
                  <a:spcPct val="0"/>
                </a:spcAft>
                <a:defRPr/>
              </a:pPr>
              <a:t>75</a:t>
            </a:fld>
            <a:endParaRPr lang="en-US" sz="1800" b="1" smtClean="0"/>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2389" name="Rectangle 21"/>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Embedded Derivatives</a:t>
            </a:r>
          </a:p>
        </p:txBody>
      </p:sp>
      <p:sp>
        <p:nvSpPr>
          <p:cNvPr id="112643"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FE49D06-A0F1-4197-9930-C658F536A355}" type="slidenum">
              <a:rPr lang="en-US" smtClean="0"/>
              <a:pPr fontAlgn="base">
                <a:spcBef>
                  <a:spcPct val="0"/>
                </a:spcBef>
                <a:spcAft>
                  <a:spcPct val="0"/>
                </a:spcAft>
                <a:defRPr/>
              </a:pPr>
              <a:t>76</a:t>
            </a:fld>
            <a:endParaRPr lang="en-US" sz="1800" b="1" smtClean="0"/>
          </a:p>
        </p:txBody>
      </p:sp>
      <p:sp>
        <p:nvSpPr>
          <p:cNvPr id="86020" name="Rectangle 4"/>
          <p:cNvSpPr>
            <a:spLocks noChangeArrowheads="1"/>
          </p:cNvSpPr>
          <p:nvPr/>
        </p:nvSpPr>
        <p:spPr bwMode="auto">
          <a:xfrm>
            <a:off x="436563" y="1412875"/>
            <a:ext cx="1925637" cy="2582863"/>
          </a:xfrm>
          <a:prstGeom prst="rect">
            <a:avLst/>
          </a:prstGeom>
          <a:gradFill rotWithShape="0">
            <a:gsLst>
              <a:gs pos="0">
                <a:srgbClr val="FF99FF"/>
              </a:gs>
              <a:gs pos="50000">
                <a:srgbClr val="FFFFFF"/>
              </a:gs>
              <a:gs pos="100000">
                <a:srgbClr val="FF99FF"/>
              </a:gs>
            </a:gsLst>
            <a:lin ang="5400000" scaled="1"/>
          </a:gradFill>
          <a:ln w="12700">
            <a:solidFill>
              <a:schemeClr val="bg2"/>
            </a:solidFill>
            <a:miter lim="800000"/>
            <a:headEnd/>
            <a:tailEnd/>
          </a:ln>
        </p:spPr>
        <p:txBody>
          <a:bodyPr wrap="none" anchor="ctr"/>
          <a:lstStyle/>
          <a:p>
            <a:pPr algn="ctr" eaLnBrk="0" hangingPunct="0"/>
            <a:r>
              <a:rPr lang="en-US">
                <a:solidFill>
                  <a:schemeClr val="bg2"/>
                </a:solidFill>
                <a:latin typeface="Tahoma" pitchFamily="34" charset="0"/>
              </a:rPr>
              <a:t>Is the hybrid </a:t>
            </a:r>
          </a:p>
          <a:p>
            <a:pPr algn="ctr" eaLnBrk="0" hangingPunct="0"/>
            <a:r>
              <a:rPr lang="en-US">
                <a:solidFill>
                  <a:schemeClr val="bg2"/>
                </a:solidFill>
                <a:latin typeface="Tahoma" pitchFamily="34" charset="0"/>
              </a:rPr>
              <a:t>contract </a:t>
            </a:r>
          </a:p>
          <a:p>
            <a:pPr algn="ctr" eaLnBrk="0" hangingPunct="0"/>
            <a:r>
              <a:rPr lang="en-US">
                <a:solidFill>
                  <a:schemeClr val="bg2"/>
                </a:solidFill>
                <a:latin typeface="Tahoma" pitchFamily="34" charset="0"/>
              </a:rPr>
              <a:t>measured at </a:t>
            </a:r>
          </a:p>
          <a:p>
            <a:pPr algn="ctr" eaLnBrk="0" hangingPunct="0"/>
            <a:r>
              <a:rPr lang="en-US">
                <a:solidFill>
                  <a:schemeClr val="bg2"/>
                </a:solidFill>
                <a:latin typeface="Tahoma" pitchFamily="34" charset="0"/>
              </a:rPr>
              <a:t>fair value with </a:t>
            </a:r>
          </a:p>
          <a:p>
            <a:pPr algn="ctr" eaLnBrk="0" hangingPunct="0"/>
            <a:r>
              <a:rPr lang="en-US">
                <a:solidFill>
                  <a:schemeClr val="bg2"/>
                </a:solidFill>
                <a:latin typeface="Tahoma" pitchFamily="34" charset="0"/>
              </a:rPr>
              <a:t>changes recognised </a:t>
            </a:r>
          </a:p>
          <a:p>
            <a:pPr algn="ctr" eaLnBrk="0" hangingPunct="0"/>
            <a:r>
              <a:rPr lang="en-US">
                <a:solidFill>
                  <a:schemeClr val="bg2"/>
                </a:solidFill>
                <a:latin typeface="Tahoma" pitchFamily="34" charset="0"/>
              </a:rPr>
              <a:t>in profit or loss?</a:t>
            </a:r>
          </a:p>
        </p:txBody>
      </p:sp>
      <p:sp>
        <p:nvSpPr>
          <p:cNvPr id="86021" name="Rectangle 5"/>
          <p:cNvSpPr>
            <a:spLocks noChangeArrowheads="1"/>
          </p:cNvSpPr>
          <p:nvPr/>
        </p:nvSpPr>
        <p:spPr bwMode="auto">
          <a:xfrm>
            <a:off x="2913063" y="1412875"/>
            <a:ext cx="2341562" cy="2651125"/>
          </a:xfrm>
          <a:prstGeom prst="rect">
            <a:avLst/>
          </a:prstGeom>
          <a:gradFill rotWithShape="0">
            <a:gsLst>
              <a:gs pos="0">
                <a:srgbClr val="FF99FF"/>
              </a:gs>
              <a:gs pos="50000">
                <a:srgbClr val="FFFFFF"/>
              </a:gs>
              <a:gs pos="100000">
                <a:srgbClr val="FF99FF"/>
              </a:gs>
            </a:gsLst>
            <a:lin ang="5400000" scaled="1"/>
          </a:gradFill>
          <a:ln w="12700">
            <a:solidFill>
              <a:schemeClr val="bg2"/>
            </a:solidFill>
            <a:miter lim="800000"/>
            <a:headEnd/>
            <a:tailEnd/>
          </a:ln>
        </p:spPr>
        <p:txBody>
          <a:bodyPr wrap="none" anchor="ctr"/>
          <a:lstStyle/>
          <a:p>
            <a:pPr algn="ctr" eaLnBrk="0" hangingPunct="0"/>
            <a:r>
              <a:rPr lang="en-US">
                <a:solidFill>
                  <a:schemeClr val="bg2"/>
                </a:solidFill>
                <a:latin typeface="Tahoma" pitchFamily="34" charset="0"/>
              </a:rPr>
              <a:t>Would the embedded </a:t>
            </a:r>
          </a:p>
          <a:p>
            <a:pPr algn="ctr" eaLnBrk="0" hangingPunct="0"/>
            <a:r>
              <a:rPr lang="en-US">
                <a:solidFill>
                  <a:schemeClr val="bg2"/>
                </a:solidFill>
                <a:latin typeface="Tahoma" pitchFamily="34" charset="0"/>
              </a:rPr>
              <a:t>derivative meet the </a:t>
            </a:r>
          </a:p>
          <a:p>
            <a:pPr algn="ctr" eaLnBrk="0" hangingPunct="0"/>
            <a:r>
              <a:rPr lang="en-US">
                <a:solidFill>
                  <a:schemeClr val="bg2"/>
                </a:solidFill>
                <a:latin typeface="Tahoma" pitchFamily="34" charset="0"/>
              </a:rPr>
              <a:t>definition of a </a:t>
            </a:r>
          </a:p>
          <a:p>
            <a:pPr algn="ctr" eaLnBrk="0" hangingPunct="0"/>
            <a:r>
              <a:rPr lang="en-US">
                <a:solidFill>
                  <a:schemeClr val="bg2"/>
                </a:solidFill>
                <a:latin typeface="Tahoma" pitchFamily="34" charset="0"/>
              </a:rPr>
              <a:t>derivative?</a:t>
            </a:r>
          </a:p>
        </p:txBody>
      </p:sp>
      <p:sp>
        <p:nvSpPr>
          <p:cNvPr id="86022" name="Rectangle 6"/>
          <p:cNvSpPr>
            <a:spLocks noChangeArrowheads="1"/>
          </p:cNvSpPr>
          <p:nvPr/>
        </p:nvSpPr>
        <p:spPr bwMode="auto">
          <a:xfrm>
            <a:off x="5964238" y="1458913"/>
            <a:ext cx="1912937" cy="2582862"/>
          </a:xfrm>
          <a:prstGeom prst="rect">
            <a:avLst/>
          </a:prstGeom>
          <a:gradFill rotWithShape="0">
            <a:gsLst>
              <a:gs pos="0">
                <a:srgbClr val="FF99FF"/>
              </a:gs>
              <a:gs pos="50000">
                <a:srgbClr val="FFFFFF"/>
              </a:gs>
              <a:gs pos="100000">
                <a:srgbClr val="FF99FF"/>
              </a:gs>
            </a:gsLst>
            <a:lin ang="5400000" scaled="1"/>
          </a:gradFill>
          <a:ln w="12700">
            <a:solidFill>
              <a:schemeClr val="bg2"/>
            </a:solidFill>
            <a:miter lim="800000"/>
            <a:headEnd/>
            <a:tailEnd/>
          </a:ln>
        </p:spPr>
        <p:txBody>
          <a:bodyPr wrap="none" anchor="ctr"/>
          <a:lstStyle/>
          <a:p>
            <a:pPr algn="ctr" eaLnBrk="0" hangingPunct="0"/>
            <a:r>
              <a:rPr lang="en-US">
                <a:solidFill>
                  <a:schemeClr val="bg2"/>
                </a:solidFill>
                <a:latin typeface="Tahoma" pitchFamily="34" charset="0"/>
              </a:rPr>
              <a:t>Is the embedded </a:t>
            </a:r>
          </a:p>
          <a:p>
            <a:pPr algn="ctr" eaLnBrk="0" hangingPunct="0"/>
            <a:r>
              <a:rPr lang="en-US">
                <a:solidFill>
                  <a:schemeClr val="bg2"/>
                </a:solidFill>
                <a:latin typeface="Tahoma" pitchFamily="34" charset="0"/>
              </a:rPr>
              <a:t>derivative closely </a:t>
            </a:r>
          </a:p>
          <a:p>
            <a:pPr algn="ctr" eaLnBrk="0" hangingPunct="0"/>
            <a:r>
              <a:rPr lang="en-US">
                <a:solidFill>
                  <a:schemeClr val="bg2"/>
                </a:solidFill>
                <a:latin typeface="Tahoma" pitchFamily="34" charset="0"/>
              </a:rPr>
              <a:t>related</a:t>
            </a:r>
          </a:p>
          <a:p>
            <a:pPr algn="ctr" eaLnBrk="0" hangingPunct="0"/>
            <a:r>
              <a:rPr lang="en-US">
                <a:solidFill>
                  <a:schemeClr val="bg2"/>
                </a:solidFill>
                <a:latin typeface="Tahoma" pitchFamily="34" charset="0"/>
              </a:rPr>
              <a:t>to the host</a:t>
            </a:r>
          </a:p>
          <a:p>
            <a:pPr algn="ctr" eaLnBrk="0" hangingPunct="0"/>
            <a:r>
              <a:rPr lang="en-US">
                <a:solidFill>
                  <a:schemeClr val="bg2"/>
                </a:solidFill>
                <a:latin typeface="Tahoma" pitchFamily="34" charset="0"/>
              </a:rPr>
              <a:t>contract?</a:t>
            </a:r>
          </a:p>
        </p:txBody>
      </p:sp>
      <p:sp>
        <p:nvSpPr>
          <p:cNvPr id="86023" name="Rectangle 7"/>
          <p:cNvSpPr>
            <a:spLocks noChangeArrowheads="1"/>
          </p:cNvSpPr>
          <p:nvPr/>
        </p:nvSpPr>
        <p:spPr bwMode="auto">
          <a:xfrm>
            <a:off x="411163" y="5378450"/>
            <a:ext cx="7559675" cy="725488"/>
          </a:xfrm>
          <a:prstGeom prst="rect">
            <a:avLst/>
          </a:prstGeom>
          <a:gradFill rotWithShape="0">
            <a:gsLst>
              <a:gs pos="0">
                <a:srgbClr val="767600"/>
              </a:gs>
              <a:gs pos="50000">
                <a:srgbClr val="FFFF00"/>
              </a:gs>
              <a:gs pos="100000">
                <a:srgbClr val="767600"/>
              </a:gs>
            </a:gsLst>
            <a:lin ang="2700000" scaled="1"/>
          </a:gradFill>
          <a:ln w="12700">
            <a:solidFill>
              <a:schemeClr val="bg2"/>
            </a:solidFill>
            <a:miter lim="800000"/>
            <a:headEnd/>
            <a:tailEnd/>
          </a:ln>
        </p:spPr>
        <p:txBody>
          <a:bodyPr wrap="none" anchor="ctr"/>
          <a:lstStyle/>
          <a:p>
            <a:pPr algn="ctr" eaLnBrk="0" hangingPunct="0"/>
            <a:r>
              <a:rPr lang="en-US">
                <a:solidFill>
                  <a:schemeClr val="bg2"/>
                </a:solidFill>
                <a:latin typeface="Tahoma" pitchFamily="34" charset="0"/>
              </a:rPr>
              <a:t>Do not separate embedded derivatives</a:t>
            </a:r>
          </a:p>
        </p:txBody>
      </p:sp>
      <p:sp>
        <p:nvSpPr>
          <p:cNvPr id="86024" name="Rectangle 8"/>
          <p:cNvSpPr>
            <a:spLocks noChangeArrowheads="1"/>
          </p:cNvSpPr>
          <p:nvPr/>
        </p:nvSpPr>
        <p:spPr bwMode="auto">
          <a:xfrm>
            <a:off x="8543925" y="1458913"/>
            <a:ext cx="415925" cy="4622800"/>
          </a:xfrm>
          <a:prstGeom prst="rect">
            <a:avLst/>
          </a:prstGeom>
          <a:gradFill rotWithShape="0">
            <a:gsLst>
              <a:gs pos="0">
                <a:schemeClr val="accent2"/>
              </a:gs>
              <a:gs pos="100000">
                <a:srgbClr val="FFFFFF"/>
              </a:gs>
            </a:gsLst>
            <a:lin ang="5400000" scaled="1"/>
          </a:gradFill>
          <a:ln w="12700">
            <a:solidFill>
              <a:schemeClr val="bg2"/>
            </a:solidFill>
            <a:miter lim="800000"/>
            <a:headEnd/>
            <a:tailEnd/>
          </a:ln>
        </p:spPr>
        <p:txBody>
          <a:bodyPr vert="eaVert" wrap="none" anchor="ctr"/>
          <a:lstStyle/>
          <a:p>
            <a:pPr algn="ctr" eaLnBrk="0" hangingPunct="0"/>
            <a:r>
              <a:rPr lang="en-US">
                <a:solidFill>
                  <a:schemeClr val="bg2"/>
                </a:solidFill>
                <a:latin typeface="Tahoma" pitchFamily="34" charset="0"/>
              </a:rPr>
              <a:t>Separate embedded derivatives</a:t>
            </a:r>
          </a:p>
        </p:txBody>
      </p:sp>
      <p:sp>
        <p:nvSpPr>
          <p:cNvPr id="86025" name="Line 9"/>
          <p:cNvSpPr>
            <a:spLocks noChangeShapeType="1"/>
          </p:cNvSpPr>
          <p:nvPr/>
        </p:nvSpPr>
        <p:spPr bwMode="auto">
          <a:xfrm>
            <a:off x="2378075" y="2817813"/>
            <a:ext cx="500063" cy="0"/>
          </a:xfrm>
          <a:prstGeom prst="line">
            <a:avLst/>
          </a:prstGeom>
          <a:noFill/>
          <a:ln w="9525">
            <a:solidFill>
              <a:schemeClr val="tx1"/>
            </a:solidFill>
            <a:round/>
            <a:headEnd/>
            <a:tailEnd type="triangle" w="med" len="med"/>
          </a:ln>
        </p:spPr>
        <p:txBody>
          <a:bodyPr wrap="none" anchor="ctr"/>
          <a:lstStyle/>
          <a:p>
            <a:endParaRPr lang="en-US"/>
          </a:p>
        </p:txBody>
      </p:sp>
      <p:sp>
        <p:nvSpPr>
          <p:cNvPr id="86026" name="Line 10"/>
          <p:cNvSpPr>
            <a:spLocks noChangeShapeType="1"/>
          </p:cNvSpPr>
          <p:nvPr/>
        </p:nvSpPr>
        <p:spPr bwMode="auto">
          <a:xfrm>
            <a:off x="5281613" y="2886075"/>
            <a:ext cx="654050" cy="0"/>
          </a:xfrm>
          <a:prstGeom prst="line">
            <a:avLst/>
          </a:prstGeom>
          <a:noFill/>
          <a:ln w="9525">
            <a:solidFill>
              <a:schemeClr val="tx1"/>
            </a:solidFill>
            <a:round/>
            <a:headEnd/>
            <a:tailEnd type="triangle" w="med" len="med"/>
          </a:ln>
        </p:spPr>
        <p:txBody>
          <a:bodyPr wrap="none" anchor="ctr"/>
          <a:lstStyle/>
          <a:p>
            <a:endParaRPr lang="en-US"/>
          </a:p>
        </p:txBody>
      </p:sp>
      <p:sp>
        <p:nvSpPr>
          <p:cNvPr id="86027" name="Line 11"/>
          <p:cNvSpPr>
            <a:spLocks noChangeShapeType="1"/>
          </p:cNvSpPr>
          <p:nvPr/>
        </p:nvSpPr>
        <p:spPr bwMode="auto">
          <a:xfrm>
            <a:off x="7902575" y="2908300"/>
            <a:ext cx="601663" cy="0"/>
          </a:xfrm>
          <a:prstGeom prst="line">
            <a:avLst/>
          </a:prstGeom>
          <a:noFill/>
          <a:ln w="9525">
            <a:solidFill>
              <a:schemeClr val="tx1"/>
            </a:solidFill>
            <a:round/>
            <a:headEnd/>
            <a:tailEnd type="triangle" w="med" len="med"/>
          </a:ln>
        </p:spPr>
        <p:txBody>
          <a:bodyPr wrap="none" anchor="ctr"/>
          <a:lstStyle/>
          <a:p>
            <a:endParaRPr lang="en-US"/>
          </a:p>
        </p:txBody>
      </p:sp>
      <p:sp>
        <p:nvSpPr>
          <p:cNvPr id="86028" name="Line 12"/>
          <p:cNvSpPr>
            <a:spLocks noChangeShapeType="1"/>
          </p:cNvSpPr>
          <p:nvPr/>
        </p:nvSpPr>
        <p:spPr bwMode="auto">
          <a:xfrm>
            <a:off x="3956050" y="4064000"/>
            <a:ext cx="0" cy="1247775"/>
          </a:xfrm>
          <a:prstGeom prst="line">
            <a:avLst/>
          </a:prstGeom>
          <a:noFill/>
          <a:ln w="9525">
            <a:solidFill>
              <a:schemeClr val="tx1"/>
            </a:solidFill>
            <a:round/>
            <a:headEnd/>
            <a:tailEnd type="triangle" w="med" len="med"/>
          </a:ln>
        </p:spPr>
        <p:txBody>
          <a:bodyPr wrap="none" anchor="ctr"/>
          <a:lstStyle/>
          <a:p>
            <a:endParaRPr lang="en-US"/>
          </a:p>
        </p:txBody>
      </p:sp>
      <p:sp>
        <p:nvSpPr>
          <p:cNvPr id="86029" name="Line 13"/>
          <p:cNvSpPr>
            <a:spLocks noChangeShapeType="1"/>
          </p:cNvSpPr>
          <p:nvPr/>
        </p:nvSpPr>
        <p:spPr bwMode="auto">
          <a:xfrm>
            <a:off x="6900863" y="4038600"/>
            <a:ext cx="0" cy="1270000"/>
          </a:xfrm>
          <a:prstGeom prst="line">
            <a:avLst/>
          </a:prstGeom>
          <a:noFill/>
          <a:ln w="9525">
            <a:solidFill>
              <a:schemeClr val="tx1"/>
            </a:solidFill>
            <a:round/>
            <a:headEnd/>
            <a:tailEnd type="triangle" w="med" len="med"/>
          </a:ln>
        </p:spPr>
        <p:txBody>
          <a:bodyPr wrap="none" anchor="ctr"/>
          <a:lstStyle/>
          <a:p>
            <a:endParaRPr lang="en-US"/>
          </a:p>
        </p:txBody>
      </p:sp>
      <p:sp>
        <p:nvSpPr>
          <p:cNvPr id="86030" name="Text Box 14"/>
          <p:cNvSpPr txBox="1">
            <a:spLocks noChangeArrowheads="1"/>
          </p:cNvSpPr>
          <p:nvPr/>
        </p:nvSpPr>
        <p:spPr bwMode="auto">
          <a:xfrm>
            <a:off x="2390775" y="1958975"/>
            <a:ext cx="463550" cy="369888"/>
          </a:xfrm>
          <a:prstGeom prst="rect">
            <a:avLst/>
          </a:prstGeom>
          <a:noFill/>
          <a:ln w="9525">
            <a:noFill/>
            <a:miter lim="800000"/>
            <a:headEnd/>
            <a:tailEnd/>
          </a:ln>
        </p:spPr>
        <p:txBody>
          <a:bodyPr wrap="none">
            <a:spAutoFit/>
          </a:bodyPr>
          <a:lstStyle/>
          <a:p>
            <a:pPr algn="ctr" eaLnBrk="0" hangingPunct="0"/>
            <a:r>
              <a:rPr lang="en-US">
                <a:latin typeface="Tahoma" pitchFamily="34" charset="0"/>
              </a:rPr>
              <a:t>No</a:t>
            </a:r>
          </a:p>
        </p:txBody>
      </p:sp>
      <p:sp>
        <p:nvSpPr>
          <p:cNvPr id="86031" name="Text Box 15"/>
          <p:cNvSpPr txBox="1">
            <a:spLocks noChangeArrowheads="1"/>
          </p:cNvSpPr>
          <p:nvPr/>
        </p:nvSpPr>
        <p:spPr bwMode="auto">
          <a:xfrm>
            <a:off x="5203825" y="2044700"/>
            <a:ext cx="635000" cy="369888"/>
          </a:xfrm>
          <a:prstGeom prst="rect">
            <a:avLst/>
          </a:prstGeom>
          <a:noFill/>
          <a:ln w="9525">
            <a:noFill/>
            <a:miter lim="800000"/>
            <a:headEnd/>
            <a:tailEnd/>
          </a:ln>
        </p:spPr>
        <p:txBody>
          <a:bodyPr>
            <a:spAutoFit/>
          </a:bodyPr>
          <a:lstStyle/>
          <a:p>
            <a:pPr algn="ctr" eaLnBrk="0" hangingPunct="0"/>
            <a:r>
              <a:rPr lang="en-US">
                <a:latin typeface="Tahoma" pitchFamily="34" charset="0"/>
              </a:rPr>
              <a:t>Yes</a:t>
            </a:r>
          </a:p>
        </p:txBody>
      </p:sp>
      <p:sp>
        <p:nvSpPr>
          <p:cNvPr id="86032" name="Text Box 16"/>
          <p:cNvSpPr txBox="1">
            <a:spLocks noChangeArrowheads="1"/>
          </p:cNvSpPr>
          <p:nvPr/>
        </p:nvSpPr>
        <p:spPr bwMode="auto">
          <a:xfrm>
            <a:off x="7969250" y="2011363"/>
            <a:ext cx="463550" cy="369887"/>
          </a:xfrm>
          <a:prstGeom prst="rect">
            <a:avLst/>
          </a:prstGeom>
          <a:noFill/>
          <a:ln w="9525">
            <a:noFill/>
            <a:miter lim="800000"/>
            <a:headEnd/>
            <a:tailEnd/>
          </a:ln>
        </p:spPr>
        <p:txBody>
          <a:bodyPr wrap="none">
            <a:spAutoFit/>
          </a:bodyPr>
          <a:lstStyle/>
          <a:p>
            <a:pPr algn="ctr" eaLnBrk="0" hangingPunct="0"/>
            <a:r>
              <a:rPr lang="en-US">
                <a:latin typeface="Tahoma" pitchFamily="34" charset="0"/>
              </a:rPr>
              <a:t>No</a:t>
            </a:r>
          </a:p>
        </p:txBody>
      </p:sp>
      <p:sp>
        <p:nvSpPr>
          <p:cNvPr id="86033" name="Text Box 17"/>
          <p:cNvSpPr txBox="1">
            <a:spLocks noChangeArrowheads="1"/>
          </p:cNvSpPr>
          <p:nvPr/>
        </p:nvSpPr>
        <p:spPr bwMode="auto">
          <a:xfrm>
            <a:off x="1338263" y="4310063"/>
            <a:ext cx="661987" cy="366712"/>
          </a:xfrm>
          <a:prstGeom prst="rect">
            <a:avLst/>
          </a:prstGeom>
          <a:noFill/>
          <a:ln w="9525">
            <a:noFill/>
            <a:miter lim="800000"/>
            <a:headEnd/>
            <a:tailEnd/>
          </a:ln>
        </p:spPr>
        <p:txBody>
          <a:bodyPr>
            <a:spAutoFit/>
          </a:bodyPr>
          <a:lstStyle/>
          <a:p>
            <a:pPr algn="ctr" eaLnBrk="0" hangingPunct="0"/>
            <a:r>
              <a:rPr lang="en-US">
                <a:latin typeface="Tahoma" pitchFamily="34" charset="0"/>
              </a:rPr>
              <a:t>Yes</a:t>
            </a:r>
          </a:p>
        </p:txBody>
      </p:sp>
      <p:sp>
        <p:nvSpPr>
          <p:cNvPr id="86034" name="Text Box 18"/>
          <p:cNvSpPr txBox="1">
            <a:spLocks noChangeArrowheads="1"/>
          </p:cNvSpPr>
          <p:nvPr/>
        </p:nvSpPr>
        <p:spPr bwMode="auto">
          <a:xfrm>
            <a:off x="4011613" y="4384675"/>
            <a:ext cx="463550" cy="369888"/>
          </a:xfrm>
          <a:prstGeom prst="rect">
            <a:avLst/>
          </a:prstGeom>
          <a:noFill/>
          <a:ln w="9525">
            <a:noFill/>
            <a:miter lim="800000"/>
            <a:headEnd/>
            <a:tailEnd/>
          </a:ln>
        </p:spPr>
        <p:txBody>
          <a:bodyPr wrap="none">
            <a:spAutoFit/>
          </a:bodyPr>
          <a:lstStyle/>
          <a:p>
            <a:pPr algn="ctr" eaLnBrk="0" hangingPunct="0"/>
            <a:r>
              <a:rPr lang="en-US">
                <a:latin typeface="Tahoma" pitchFamily="34" charset="0"/>
              </a:rPr>
              <a:t>No</a:t>
            </a:r>
          </a:p>
        </p:txBody>
      </p:sp>
      <p:sp>
        <p:nvSpPr>
          <p:cNvPr id="86035" name="Text Box 19"/>
          <p:cNvSpPr txBox="1">
            <a:spLocks noChangeArrowheads="1"/>
          </p:cNvSpPr>
          <p:nvPr/>
        </p:nvSpPr>
        <p:spPr bwMode="auto">
          <a:xfrm>
            <a:off x="6972300" y="4384675"/>
            <a:ext cx="528638" cy="369888"/>
          </a:xfrm>
          <a:prstGeom prst="rect">
            <a:avLst/>
          </a:prstGeom>
          <a:noFill/>
          <a:ln w="9525">
            <a:noFill/>
            <a:miter lim="800000"/>
            <a:headEnd/>
            <a:tailEnd/>
          </a:ln>
        </p:spPr>
        <p:txBody>
          <a:bodyPr wrap="none">
            <a:spAutoFit/>
          </a:bodyPr>
          <a:lstStyle/>
          <a:p>
            <a:pPr algn="ctr" eaLnBrk="0" hangingPunct="0"/>
            <a:r>
              <a:rPr lang="en-US">
                <a:latin typeface="Tahoma" pitchFamily="34" charset="0"/>
              </a:rPr>
              <a:t>Yes</a:t>
            </a:r>
          </a:p>
        </p:txBody>
      </p:sp>
      <p:sp>
        <p:nvSpPr>
          <p:cNvPr id="86036" name="Line 20"/>
          <p:cNvSpPr>
            <a:spLocks noChangeShapeType="1"/>
          </p:cNvSpPr>
          <p:nvPr/>
        </p:nvSpPr>
        <p:spPr bwMode="auto">
          <a:xfrm>
            <a:off x="1347788" y="3994150"/>
            <a:ext cx="0" cy="1336675"/>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4421" name="Rectangle 5"/>
          <p:cNvSpPr>
            <a:spLocks noGrp="1" noChangeArrowheads="1"/>
          </p:cNvSpPr>
          <p:nvPr>
            <p:ph type="title"/>
          </p:nvPr>
        </p:nvSpPr>
        <p:spPr>
          <a:xfrm>
            <a:off x="0" y="1"/>
            <a:ext cx="9144000" cy="1412875"/>
          </a:xfrm>
        </p:spPr>
        <p:txBody>
          <a:bodyPr/>
          <a:lstStyle/>
          <a:p>
            <a:pPr indent="0" eaLnBrk="1" fontAlgn="auto" hangingPunct="1">
              <a:spcAft>
                <a:spcPts val="0"/>
              </a:spcAft>
              <a:defRPr/>
            </a:pPr>
            <a:r>
              <a:rPr lang="en-US">
                <a:solidFill>
                  <a:schemeClr val="accent1">
                    <a:tint val="83000"/>
                    <a:satMod val="150000"/>
                  </a:schemeClr>
                </a:solidFill>
              </a:rPr>
              <a:t>Embedded Derivatives –</a:t>
            </a:r>
            <a:br>
              <a:rPr lang="en-US">
                <a:solidFill>
                  <a:schemeClr val="accent1">
                    <a:tint val="83000"/>
                    <a:satMod val="150000"/>
                  </a:schemeClr>
                </a:solidFill>
              </a:rPr>
            </a:br>
            <a:r>
              <a:rPr lang="en-US">
                <a:solidFill>
                  <a:schemeClr val="accent1">
                    <a:tint val="83000"/>
                    <a:satMod val="150000"/>
                  </a:schemeClr>
                </a:solidFill>
              </a:rPr>
              <a:t> Consequences of Separation</a:t>
            </a:r>
          </a:p>
        </p:txBody>
      </p:sp>
      <p:sp>
        <p:nvSpPr>
          <p:cNvPr id="87043" name="Rectangle 3"/>
          <p:cNvSpPr>
            <a:spLocks noGrp="1" noChangeArrowheads="1"/>
          </p:cNvSpPr>
          <p:nvPr>
            <p:ph sz="half" idx="1"/>
          </p:nvPr>
        </p:nvSpPr>
        <p:spPr>
          <a:xfrm>
            <a:off x="384175" y="1636713"/>
            <a:ext cx="4387850" cy="4949825"/>
          </a:xfrm>
        </p:spPr>
        <p:txBody>
          <a:bodyPr/>
          <a:lstStyle/>
          <a:p>
            <a:pPr eaLnBrk="1" hangingPunct="1"/>
            <a:r>
              <a:rPr lang="en-US" sz="2000" smtClean="0"/>
              <a:t>If the embedded derivative is required to be separated:</a:t>
            </a:r>
          </a:p>
          <a:p>
            <a:pPr lvl="1" eaLnBrk="1" hangingPunct="1">
              <a:buClr>
                <a:schemeClr val="tx1"/>
              </a:buClr>
            </a:pPr>
            <a:r>
              <a:rPr lang="en-US" sz="2000" smtClean="0"/>
              <a:t>Host contract: apply applicable IFRS</a:t>
            </a:r>
          </a:p>
          <a:p>
            <a:pPr lvl="1" eaLnBrk="1" hangingPunct="1">
              <a:buClr>
                <a:schemeClr val="tx1"/>
              </a:buClr>
            </a:pPr>
            <a:r>
              <a:rPr lang="en-US" sz="2000" smtClean="0"/>
              <a:t>Derivative: deemed as held-for-trading unless qualified as hedging instruments</a:t>
            </a:r>
          </a:p>
          <a:p>
            <a:pPr eaLnBrk="1" hangingPunct="1"/>
            <a:r>
              <a:rPr lang="en-US" sz="2000" smtClean="0"/>
              <a:t>If the embedded derivative not required to be separated:</a:t>
            </a:r>
          </a:p>
          <a:p>
            <a:pPr lvl="1" eaLnBrk="1" hangingPunct="1">
              <a:buClr>
                <a:schemeClr val="tx1"/>
              </a:buClr>
            </a:pPr>
            <a:r>
              <a:rPr lang="en-US" sz="2000" smtClean="0"/>
              <a:t>Apply applicable IFRS to the hybrid contract</a:t>
            </a:r>
          </a:p>
        </p:txBody>
      </p:sp>
      <p:sp>
        <p:nvSpPr>
          <p:cNvPr id="87044" name="Rectangle 4"/>
          <p:cNvSpPr>
            <a:spLocks noGrp="1" noChangeArrowheads="1"/>
          </p:cNvSpPr>
          <p:nvPr>
            <p:ph sz="half" idx="2"/>
          </p:nvPr>
        </p:nvSpPr>
        <p:spPr>
          <a:xfrm>
            <a:off x="4837113" y="1620838"/>
            <a:ext cx="3656012" cy="4976812"/>
          </a:xfrm>
        </p:spPr>
        <p:txBody>
          <a:bodyPr/>
          <a:lstStyle/>
          <a:p>
            <a:pPr marL="476250" indent="-476250" eaLnBrk="1" hangingPunct="1"/>
            <a:r>
              <a:rPr lang="en-US" sz="2000" smtClean="0"/>
              <a:t>If the embedded derivative is required to be separated, but unable to fair value the embedded derivative:</a:t>
            </a:r>
          </a:p>
          <a:p>
            <a:pPr marL="952500" lvl="1" eaLnBrk="1" hangingPunct="1">
              <a:buClr>
                <a:schemeClr val="tx1"/>
              </a:buClr>
            </a:pPr>
            <a:r>
              <a:rPr lang="en-US" sz="2000" smtClean="0"/>
              <a:t>The hybrid contract is treated as held-for-trading financial instrument</a:t>
            </a:r>
          </a:p>
          <a:p>
            <a:pPr marL="476250" indent="-476250" eaLnBrk="1" hangingPunct="1">
              <a:buFont typeface="Monotype Sorts" pitchFamily="2" charset="2"/>
              <a:buNone/>
            </a:pPr>
            <a:endParaRPr lang="en-US" sz="2000" smtClean="0"/>
          </a:p>
        </p:txBody>
      </p:sp>
      <p:sp>
        <p:nvSpPr>
          <p:cNvPr id="113669" name="Slide Number Placeholder 4"/>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99B61F1-A338-4CC2-A1F2-789D9C976081}" type="slidenum">
              <a:rPr lang="en-US" smtClean="0"/>
              <a:pPr fontAlgn="base">
                <a:spcBef>
                  <a:spcPct val="0"/>
                </a:spcBef>
                <a:spcAft>
                  <a:spcPct val="0"/>
                </a:spcAft>
                <a:defRPr/>
              </a:pPr>
              <a:t>77</a:t>
            </a:fld>
            <a:endParaRPr lang="en-US" sz="1800" b="1" smtClean="0"/>
          </a:p>
        </p:txBody>
      </p:sp>
    </p:spTree>
  </p:cSld>
  <p:clrMapOvr>
    <a:masterClrMapping/>
  </p:clrMapOvr>
  <p:transition>
    <p:split orient="vert"/>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Hedge </a:t>
            </a:r>
            <a:br>
              <a:rPr kumimoji="1" lang="en-GB" altLang="en-GB" i="1" dirty="0" smtClean="0">
                <a:solidFill>
                  <a:schemeClr val="bg2"/>
                </a:solidFill>
                <a:latin typeface="Times New Roman" pitchFamily="18" charset="0"/>
              </a:rPr>
            </a:br>
            <a:r>
              <a:rPr kumimoji="1" lang="en-GB" altLang="en-GB" i="1" dirty="0" smtClean="0">
                <a:solidFill>
                  <a:schemeClr val="bg2"/>
                </a:solidFill>
                <a:latin typeface="Times New Roman" pitchFamily="18" charset="0"/>
              </a:rPr>
              <a:t>Accounting</a:t>
            </a:r>
            <a:endParaRPr lang="en-US" dirty="0">
              <a:solidFill>
                <a:schemeClr val="accent1">
                  <a:tint val="83000"/>
                  <a:satMod val="150000"/>
                </a:schemeClr>
              </a:solidFill>
            </a:endParaRPr>
          </a:p>
        </p:txBody>
      </p:sp>
      <p:sp>
        <p:nvSpPr>
          <p:cNvPr id="88067"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E7BAFE0-461C-46A1-A1E6-937E60ECFC73}" type="slidenum">
              <a:rPr lang="en-US" smtClean="0"/>
              <a:pPr fontAlgn="base">
                <a:spcBef>
                  <a:spcPct val="0"/>
                </a:spcBef>
                <a:spcAft>
                  <a:spcPct val="0"/>
                </a:spcAft>
                <a:defRPr/>
              </a:pPr>
              <a:t>79</a:t>
            </a:fld>
            <a:endParaRPr lang="en-US" sz="1800" b="1" smtClean="0"/>
          </a:p>
        </p:txBody>
      </p:sp>
      <p:sp>
        <p:nvSpPr>
          <p:cNvPr id="89091" name="Rectangle 2"/>
          <p:cNvSpPr>
            <a:spLocks noChangeArrowheads="1"/>
          </p:cNvSpPr>
          <p:nvPr/>
        </p:nvSpPr>
        <p:spPr bwMode="auto">
          <a:xfrm>
            <a:off x="0" y="0"/>
            <a:ext cx="9144000" cy="1600200"/>
          </a:xfrm>
          <a:prstGeom prst="rect">
            <a:avLst/>
          </a:prstGeom>
          <a:noFill/>
          <a:ln w="9525">
            <a:noFill/>
            <a:miter lim="800000"/>
            <a:headEnd/>
            <a:tailEnd/>
          </a:ln>
        </p:spPr>
        <p:txBody>
          <a:bodyPr anchor="ctr"/>
          <a:lstStyle/>
          <a:p>
            <a:pPr algn="ctr" eaLnBrk="0" hangingPunct="0">
              <a:lnSpc>
                <a:spcPct val="90000"/>
              </a:lnSpc>
            </a:pPr>
            <a:r>
              <a:rPr kumimoji="1" lang="en-GB" sz="3600" b="1">
                <a:solidFill>
                  <a:srgbClr val="FFFFFF"/>
                </a:solidFill>
                <a:latin typeface="Tahoma" pitchFamily="34" charset="0"/>
              </a:rPr>
              <a:t>Hedge Accounting Objective</a:t>
            </a:r>
            <a:endParaRPr kumimoji="1" lang="en-GB" sz="3600" b="1">
              <a:solidFill>
                <a:srgbClr val="FFFF00"/>
              </a:solidFill>
              <a:latin typeface="Tahoma" pitchFamily="34" charset="0"/>
            </a:endParaRPr>
          </a:p>
        </p:txBody>
      </p:sp>
      <p:sp>
        <p:nvSpPr>
          <p:cNvPr id="89092" name="Rectangle 3"/>
          <p:cNvSpPr>
            <a:spLocks noChangeArrowheads="1"/>
          </p:cNvSpPr>
          <p:nvPr/>
        </p:nvSpPr>
        <p:spPr bwMode="auto">
          <a:xfrm>
            <a:off x="561975" y="1597025"/>
            <a:ext cx="8001000" cy="4565650"/>
          </a:xfrm>
          <a:prstGeom prst="rect">
            <a:avLst/>
          </a:prstGeom>
          <a:noFill/>
          <a:ln w="9525">
            <a:noFill/>
            <a:miter lim="800000"/>
            <a:headEnd/>
            <a:tailEnd/>
          </a:ln>
        </p:spPr>
        <p:txBody>
          <a:bodyPr/>
          <a:lstStyle/>
          <a:p>
            <a:pPr marL="342900" indent="-342900" eaLnBrk="0" hangingPunct="0">
              <a:spcAft>
                <a:spcPct val="20000"/>
              </a:spcAft>
              <a:buClr>
                <a:schemeClr val="folHlink"/>
              </a:buClr>
              <a:buSzPct val="75000"/>
              <a:buFont typeface="Monotype Sorts" pitchFamily="2" charset="2"/>
              <a:buChar char="n"/>
            </a:pPr>
            <a:r>
              <a:rPr kumimoji="1" lang="en-GB" sz="2600">
                <a:solidFill>
                  <a:srgbClr val="FFFF66"/>
                </a:solidFill>
                <a:latin typeface="Tahoma" pitchFamily="34" charset="0"/>
              </a:rPr>
              <a:t>Ensure the gain or loss on the hedging instrument is recognised in profit and loss in the same period when the item that is being hedged affects profit and loss</a:t>
            </a:r>
          </a:p>
          <a:p>
            <a:pPr marL="342900" indent="-342900" eaLnBrk="0" hangingPunct="0">
              <a:spcAft>
                <a:spcPct val="20000"/>
              </a:spcAft>
              <a:buClr>
                <a:schemeClr val="folHlink"/>
              </a:buClr>
              <a:buSzPct val="75000"/>
              <a:buFont typeface="Monotype Sorts" pitchFamily="2" charset="2"/>
              <a:buNone/>
            </a:pPr>
            <a:endParaRPr kumimoji="1" lang="en-GB" sz="2600">
              <a:solidFill>
                <a:srgbClr val="FFFF66"/>
              </a:solidFill>
              <a:latin typeface="Tahoma" pitchFamily="34" charset="0"/>
            </a:endParaRPr>
          </a:p>
          <a:p>
            <a:pPr marL="342900" indent="-342900" eaLnBrk="0" hangingPunct="0">
              <a:spcAft>
                <a:spcPct val="20000"/>
              </a:spcAft>
              <a:buClr>
                <a:schemeClr val="folHlink"/>
              </a:buClr>
              <a:buSzPct val="75000"/>
              <a:buFont typeface="Monotype Sorts" pitchFamily="2" charset="2"/>
              <a:buChar char="n"/>
            </a:pPr>
            <a:r>
              <a:rPr kumimoji="1" lang="en-GB" sz="2600">
                <a:solidFill>
                  <a:srgbClr val="FFFF66"/>
                </a:solidFill>
                <a:latin typeface="Tahoma" pitchFamily="34" charset="0"/>
              </a:rPr>
              <a:t>In the case of perfect hedge, the gains and losses on the hedging instrument and the hedged item perfectly offset in profit and loss in the same period</a:t>
            </a:r>
          </a:p>
          <a:p>
            <a:pPr marL="342900" indent="-342900" eaLnBrk="0" hangingPunct="0">
              <a:spcAft>
                <a:spcPct val="20000"/>
              </a:spcAft>
              <a:buClr>
                <a:schemeClr val="folHlink"/>
              </a:buClr>
              <a:buSzPct val="75000"/>
              <a:buFont typeface="Monotype Sorts" pitchFamily="2" charset="2"/>
              <a:buChar char="n"/>
            </a:pPr>
            <a:endParaRPr kumimoji="1" lang="en-GB" sz="2600">
              <a:solidFill>
                <a:srgbClr val="FFFF66"/>
              </a:solidFill>
              <a:latin typeface="Tahoma"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5538" name="Rectangle 2"/>
          <p:cNvSpPr>
            <a:spLocks noGrp="1" noChangeArrowheads="1"/>
          </p:cNvSpPr>
          <p:nvPr>
            <p:ph type="title"/>
          </p:nvPr>
        </p:nvSpPr>
        <p:spPr>
          <a:xfrm>
            <a:off x="211015" y="152401"/>
            <a:ext cx="8932985" cy="442913"/>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Scope Exclusion</a:t>
            </a:r>
          </a:p>
        </p:txBody>
      </p:sp>
      <p:sp>
        <p:nvSpPr>
          <p:cNvPr id="16387" name="Rectangle 3"/>
          <p:cNvSpPr>
            <a:spLocks noGrp="1" noChangeArrowheads="1"/>
          </p:cNvSpPr>
          <p:nvPr>
            <p:ph idx="1"/>
          </p:nvPr>
        </p:nvSpPr>
        <p:spPr>
          <a:xfrm>
            <a:off x="361950" y="1520825"/>
            <a:ext cx="8458200" cy="4473575"/>
          </a:xfrm>
        </p:spPr>
        <p:txBody>
          <a:bodyPr/>
          <a:lstStyle/>
          <a:p>
            <a:pPr eaLnBrk="1" hangingPunct="1">
              <a:lnSpc>
                <a:spcPct val="110000"/>
              </a:lnSpc>
              <a:buFont typeface="Wingdings" pitchFamily="2" charset="2"/>
              <a:buNone/>
            </a:pPr>
            <a:r>
              <a:rPr lang="en-US" sz="1500" i="1" smtClean="0"/>
              <a:t>.</a:t>
            </a:r>
          </a:p>
          <a:p>
            <a:pPr eaLnBrk="1" hangingPunct="1">
              <a:lnSpc>
                <a:spcPct val="110000"/>
              </a:lnSpc>
              <a:buFont typeface="Wingdings" pitchFamily="2" charset="2"/>
              <a:buNone/>
            </a:pPr>
            <a:endParaRPr lang="en-US" sz="1500" i="1" smtClean="0"/>
          </a:p>
          <a:p>
            <a:pPr lvl="1" eaLnBrk="1" hangingPunct="1">
              <a:lnSpc>
                <a:spcPct val="110000"/>
              </a:lnSpc>
              <a:buFont typeface="Wingdings" pitchFamily="2" charset="2"/>
              <a:buNone/>
            </a:pPr>
            <a:r>
              <a:rPr lang="en-US" sz="2000" smtClean="0"/>
              <a:t>	</a:t>
            </a:r>
          </a:p>
        </p:txBody>
      </p:sp>
      <p:graphicFrame>
        <p:nvGraphicFramePr>
          <p:cNvPr id="7745585" name="Group 49"/>
          <p:cNvGraphicFramePr>
            <a:graphicFrameLocks noGrp="1"/>
          </p:cNvGraphicFramePr>
          <p:nvPr/>
        </p:nvGraphicFramePr>
        <p:xfrm>
          <a:off x="346075" y="831850"/>
          <a:ext cx="8499231" cy="5788664"/>
        </p:xfrm>
        <a:graphic>
          <a:graphicData uri="http://schemas.openxmlformats.org/drawingml/2006/table">
            <a:tbl>
              <a:tblPr/>
              <a:tblGrid>
                <a:gridCol w="6131169"/>
                <a:gridCol w="1184031"/>
                <a:gridCol w="1184031"/>
              </a:tblGrid>
              <a:tr h="476250">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800" b="0" i="0" u="none" strike="noStrike" cap="none" normalizeH="0" baseline="0" smtClean="0">
                          <a:ln>
                            <a:noFill/>
                          </a:ln>
                          <a:solidFill>
                            <a:schemeClr val="bg2"/>
                          </a:solidFill>
                          <a:effectLst/>
                          <a:latin typeface="Tahoma" pitchFamily="34" charset="0"/>
                        </a:rPr>
                        <a:t>IAS 32</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800" b="0" i="0" u="none" strike="noStrike" cap="none" normalizeH="0" baseline="0" smtClean="0">
                          <a:ln>
                            <a:noFill/>
                          </a:ln>
                          <a:solidFill>
                            <a:schemeClr val="bg2"/>
                          </a:solidFill>
                          <a:effectLst/>
                          <a:latin typeface="Tahoma" pitchFamily="34" charset="0"/>
                        </a:rPr>
                        <a:t>IAS 39</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rgbClr val="FFFFCC"/>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Interests in subsidiaries, associates and joint ventures in consolidated accounts (IAS 27, 28 and 31)</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Rights and obligations under leases (IAS 17) except for derecognition and embedded derivatives</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endParaRPr kumimoji="1" lang="en-US" sz="16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Employers’ assets and liabilities under employee benefit plans (IAS 19)</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539750">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Rights and obligations under insurance contracts (IFRS 4)</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Instruments issued by the reporting entity that meet the definition of equity (IAS 32)</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endParaRPr kumimoji="1" lang="en-US" sz="16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Certain loans commitments and financial guarantee contracts (IAS 37 and 18) </a:t>
                      </a:r>
                      <a:r>
                        <a:rPr kumimoji="1" lang="en-US" sz="1200" b="1" i="0" u="none" strike="noStrike" cap="none" normalizeH="0" baseline="0" smtClean="0">
                          <a:ln>
                            <a:noFill/>
                          </a:ln>
                          <a:solidFill>
                            <a:srgbClr val="FF0000"/>
                          </a:solidFill>
                          <a:effectLst/>
                          <a:latin typeface="Tahoma" pitchFamily="34" charset="0"/>
                        </a:rPr>
                        <a:t>(amendment effective 1/1/06 : include financial guarantees)</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endParaRPr kumimoji="1" lang="en-US" sz="16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Contracts for contingent consideration in a business combination for the acquirer (IFRS 3)</a:t>
                      </a:r>
                      <a:endParaRPr kumimoji="1" lang="en-US" sz="2000" b="1" i="0" u="none" strike="noStrike" cap="none" normalizeH="0" baseline="0" smtClean="0">
                        <a:ln>
                          <a:noFill/>
                        </a:ln>
                        <a:solidFill>
                          <a:schemeClr val="bg2"/>
                        </a:solidFill>
                        <a:effectLst/>
                        <a:latin typeface="Tahoma" pitchFamily="34" charset="0"/>
                      </a:endParaRP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r h="668338">
                <a:tc>
                  <a:txBody>
                    <a:bodyPr/>
                    <a:lstStyle/>
                    <a:p>
                      <a:pPr marL="0" marR="0" lvl="0" indent="0" algn="l"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1600" b="1" i="0" u="none" strike="noStrike" cap="none" normalizeH="0" baseline="0" smtClean="0">
                          <a:ln>
                            <a:noFill/>
                          </a:ln>
                          <a:solidFill>
                            <a:schemeClr val="bg2"/>
                          </a:solidFill>
                          <a:effectLst/>
                          <a:latin typeface="Tahoma" pitchFamily="34" charset="0"/>
                        </a:rPr>
                        <a:t>Contracts that require payment based on climatic, geological or other physical variables (IFRS 4)</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0"/>
                        </a:spcBef>
                        <a:spcAft>
                          <a:spcPct val="20000"/>
                        </a:spcAft>
                        <a:buClr>
                          <a:srgbClr val="FFFF00"/>
                        </a:buClr>
                        <a:buSzPct val="125000"/>
                        <a:buFont typeface="Wingdings" pitchFamily="2" charset="2"/>
                        <a:buNone/>
                        <a:tabLst/>
                      </a:pPr>
                      <a:r>
                        <a:rPr kumimoji="1" lang="en-US" sz="2400" b="1" i="0" u="none" strike="noStrike" cap="none" normalizeH="0" baseline="0" smtClean="0">
                          <a:ln>
                            <a:noFill/>
                          </a:ln>
                          <a:solidFill>
                            <a:schemeClr val="bg2"/>
                          </a:solidFill>
                          <a:effectLst/>
                          <a:latin typeface="Tahoma" pitchFamily="34" charset="0"/>
                        </a:rPr>
                        <a:t>x</a:t>
                      </a:r>
                    </a:p>
                  </a:txBody>
                  <a:tcPr marL="84992" marR="84992" marT="46038" marB="4603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solidFill>
                      <a:schemeClr val="tx1"/>
                    </a:solidFill>
                  </a:tcPr>
                </a:tc>
              </a:tr>
            </a:tbl>
          </a:graphicData>
        </a:graphic>
      </p:graphicFrame>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282" name="Rectangle 2"/>
          <p:cNvSpPr>
            <a:spLocks noGrp="1" noChangeArrowheads="1"/>
          </p:cNvSpPr>
          <p:nvPr>
            <p:ph type="title"/>
          </p:nvPr>
        </p:nvSpPr>
        <p:spPr>
          <a:xfrm>
            <a:off x="0" y="157163"/>
            <a:ext cx="9144000" cy="850900"/>
          </a:xfrm>
        </p:spPr>
        <p:txBody>
          <a:bodyPr lIns="0" tIns="0" rIns="0" bIns="0"/>
          <a:lstStyle/>
          <a:p>
            <a:pPr marL="484632" indent="0" eaLnBrk="1" fontAlgn="auto" hangingPunct="1">
              <a:spcAft>
                <a:spcPts val="0"/>
              </a:spcAft>
              <a:defRPr/>
            </a:pPr>
            <a:r>
              <a:rPr lang="en-US" sz="3700">
                <a:solidFill>
                  <a:schemeClr val="accent1">
                    <a:tint val="83000"/>
                    <a:satMod val="150000"/>
                  </a:schemeClr>
                </a:solidFill>
              </a:rPr>
              <a:t>Hedging under IAS 39</a:t>
            </a:r>
            <a:endParaRPr lang="en-US">
              <a:solidFill>
                <a:schemeClr val="accent1">
                  <a:tint val="83000"/>
                  <a:satMod val="150000"/>
                </a:schemeClr>
              </a:solidFill>
            </a:endParaRPr>
          </a:p>
        </p:txBody>
      </p:sp>
      <p:sp>
        <p:nvSpPr>
          <p:cNvPr id="116739"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1926193-1032-4F4E-9DE5-54FD3218B4FF}" type="slidenum">
              <a:rPr lang="en-US" smtClean="0"/>
              <a:pPr fontAlgn="base">
                <a:spcBef>
                  <a:spcPct val="0"/>
                </a:spcBef>
                <a:spcAft>
                  <a:spcPct val="0"/>
                </a:spcAft>
                <a:defRPr/>
              </a:pPr>
              <a:t>80</a:t>
            </a:fld>
            <a:endParaRPr lang="en-US" sz="1800" b="1" smtClean="0"/>
          </a:p>
        </p:txBody>
      </p:sp>
      <p:sp>
        <p:nvSpPr>
          <p:cNvPr id="90116" name="Rectangle 3"/>
          <p:cNvSpPr>
            <a:spLocks noChangeArrowheads="1"/>
          </p:cNvSpPr>
          <p:nvPr/>
        </p:nvSpPr>
        <p:spPr bwMode="auto">
          <a:xfrm>
            <a:off x="561975" y="1258888"/>
            <a:ext cx="8001000" cy="5165725"/>
          </a:xfrm>
          <a:prstGeom prst="rect">
            <a:avLst/>
          </a:prstGeom>
          <a:noFill/>
          <a:ln w="9525">
            <a:noFill/>
            <a:miter lim="800000"/>
            <a:headEnd/>
            <a:tailEnd/>
          </a:ln>
        </p:spPr>
        <p:txBody>
          <a:bodyPr/>
          <a:lstStyle/>
          <a:p>
            <a:pPr marL="342900" indent="-342900" eaLnBrk="0" hangingPunct="0">
              <a:spcAft>
                <a:spcPct val="20000"/>
              </a:spcAft>
              <a:buClr>
                <a:schemeClr val="folHlink"/>
              </a:buClr>
              <a:buSzPct val="75000"/>
              <a:buFont typeface="Monotype Sorts" pitchFamily="2" charset="2"/>
              <a:buChar char="n"/>
            </a:pPr>
            <a:r>
              <a:rPr kumimoji="1" lang="en-US" sz="2800">
                <a:solidFill>
                  <a:srgbClr val="00FFFF"/>
                </a:solidFill>
                <a:latin typeface="Tahoma" pitchFamily="34" charset="0"/>
              </a:rPr>
              <a:t>Hedging</a:t>
            </a:r>
            <a:r>
              <a:rPr kumimoji="1" lang="en-US" sz="2800">
                <a:solidFill>
                  <a:srgbClr val="FF0000"/>
                </a:solidFill>
                <a:latin typeface="Tahoma" pitchFamily="34" charset="0"/>
              </a:rPr>
              <a:t> </a:t>
            </a:r>
            <a:r>
              <a:rPr kumimoji="1" lang="en-US" sz="2800">
                <a:solidFill>
                  <a:srgbClr val="FFFF66"/>
                </a:solidFill>
                <a:latin typeface="Tahoma" pitchFamily="34" charset="0"/>
              </a:rPr>
              <a:t>for </a:t>
            </a:r>
            <a:r>
              <a:rPr kumimoji="1" lang="en-US" sz="2800">
                <a:solidFill>
                  <a:srgbClr val="00FFFF"/>
                </a:solidFill>
                <a:latin typeface="Tahoma" pitchFamily="34" charset="0"/>
              </a:rPr>
              <a:t>accounting purposes</a:t>
            </a:r>
            <a:r>
              <a:rPr kumimoji="1" lang="en-US" sz="2800">
                <a:solidFill>
                  <a:srgbClr val="FFFF66"/>
                </a:solidFill>
                <a:latin typeface="Tahoma" pitchFamily="34" charset="0"/>
              </a:rPr>
              <a:t> means </a:t>
            </a:r>
            <a:r>
              <a:rPr kumimoji="1" lang="en-US" sz="2800">
                <a:solidFill>
                  <a:srgbClr val="00FFFF"/>
                </a:solidFill>
                <a:latin typeface="Tahoma" pitchFamily="34" charset="0"/>
              </a:rPr>
              <a:t>designating</a:t>
            </a:r>
            <a:r>
              <a:rPr kumimoji="1" lang="en-US" sz="2800">
                <a:solidFill>
                  <a:srgbClr val="FFFF66"/>
                </a:solidFill>
                <a:latin typeface="Tahoma" pitchFamily="34" charset="0"/>
              </a:rPr>
              <a:t> one or more </a:t>
            </a:r>
            <a:r>
              <a:rPr kumimoji="1" lang="en-US" sz="2800">
                <a:solidFill>
                  <a:srgbClr val="00FFFF"/>
                </a:solidFill>
                <a:latin typeface="Tahoma" pitchFamily="34" charset="0"/>
              </a:rPr>
              <a:t>hedging instruments</a:t>
            </a:r>
            <a:r>
              <a:rPr kumimoji="1" lang="en-US" sz="2800">
                <a:solidFill>
                  <a:srgbClr val="FFFF66"/>
                </a:solidFill>
                <a:latin typeface="Tahoma" pitchFamily="34" charset="0"/>
              </a:rPr>
              <a:t> so that their change in fair value is an offset, in whole or in part, to the change in fair value or cash flows of a </a:t>
            </a:r>
            <a:r>
              <a:rPr kumimoji="1" lang="en-US" sz="2800">
                <a:solidFill>
                  <a:srgbClr val="00FFFF"/>
                </a:solidFill>
                <a:latin typeface="Tahoma" pitchFamily="34" charset="0"/>
              </a:rPr>
              <a:t>hedged item</a:t>
            </a:r>
            <a:r>
              <a:rPr kumimoji="1" lang="en-US" sz="2800">
                <a:solidFill>
                  <a:srgbClr val="FFFF00"/>
                </a:solidFill>
                <a:latin typeface="Tahoma" pitchFamily="34" charset="0"/>
              </a:rPr>
              <a:t>.</a:t>
            </a:r>
            <a:endParaRPr kumimoji="1" lang="en-GB" sz="2600">
              <a:solidFill>
                <a:srgbClr val="FFFF66"/>
              </a:solidFill>
              <a:latin typeface="Tahoma" pitchFamily="34" charset="0"/>
            </a:endParaRPr>
          </a:p>
          <a:p>
            <a:pPr marL="342900" indent="-342900" eaLnBrk="0" hangingPunct="0">
              <a:spcAft>
                <a:spcPct val="20000"/>
              </a:spcAft>
              <a:buClr>
                <a:schemeClr val="folHlink"/>
              </a:buClr>
              <a:buSzPct val="75000"/>
              <a:buFont typeface="Monotype Sorts" pitchFamily="2" charset="2"/>
              <a:buChar char="n"/>
            </a:pPr>
            <a:r>
              <a:rPr kumimoji="1" lang="en-US" sz="2800">
                <a:solidFill>
                  <a:srgbClr val="00FFFF"/>
                </a:solidFill>
                <a:latin typeface="Tahoma" pitchFamily="34" charset="0"/>
              </a:rPr>
              <a:t>Hedge effectiveness</a:t>
            </a:r>
            <a:r>
              <a:rPr kumimoji="1" lang="en-US" sz="2800">
                <a:solidFill>
                  <a:srgbClr val="FFFF66"/>
                </a:solidFill>
                <a:latin typeface="Tahoma" pitchFamily="34" charset="0"/>
              </a:rPr>
              <a:t> is the degree to which offsetting changes in fair value or cash flows attributable to a hedged risk are achieved by the hedging instrument.</a:t>
            </a:r>
          </a:p>
          <a:p>
            <a:pPr marL="342900" indent="-342900" algn="just" eaLnBrk="0" hangingPunct="0">
              <a:spcAft>
                <a:spcPct val="20000"/>
              </a:spcAft>
              <a:buClr>
                <a:schemeClr val="folHlink"/>
              </a:buClr>
              <a:buSzPct val="75000"/>
              <a:buFont typeface="Monotype Sorts" pitchFamily="2" charset="2"/>
              <a:buChar char="n"/>
            </a:pPr>
            <a:r>
              <a:rPr kumimoji="1" lang="en-GB" sz="2800">
                <a:solidFill>
                  <a:srgbClr val="00FFFF"/>
                </a:solidFill>
                <a:latin typeface="Tahoma" pitchFamily="34" charset="0"/>
              </a:rPr>
              <a:t>Hedge accounting is optional, not mandatory,</a:t>
            </a:r>
            <a:r>
              <a:rPr kumimoji="1" lang="en-GB" sz="2800">
                <a:solidFill>
                  <a:srgbClr val="FFFF66"/>
                </a:solidFill>
                <a:latin typeface="Tahoma" pitchFamily="34" charset="0"/>
              </a:rPr>
              <a:t> if you don’t designate, you don’t qualify.</a:t>
            </a:r>
            <a:endParaRPr kumimoji="1" lang="en-US" sz="2800">
              <a:solidFill>
                <a:srgbClr val="FF0000"/>
              </a:solidFill>
              <a:latin typeface="Tahoma" pitchFamily="34" charset="0"/>
            </a:endParaRPr>
          </a:p>
          <a:p>
            <a:pPr marL="342900" indent="-342900" eaLnBrk="0" hangingPunct="0">
              <a:lnSpc>
                <a:spcPct val="90000"/>
              </a:lnSpc>
              <a:spcAft>
                <a:spcPct val="20000"/>
              </a:spcAft>
              <a:buClr>
                <a:schemeClr val="folHlink"/>
              </a:buClr>
              <a:buSzPct val="75000"/>
              <a:buFont typeface="Monotype Sorts" pitchFamily="2" charset="2"/>
              <a:buChar char="n"/>
            </a:pPr>
            <a:endParaRPr kumimoji="1" lang="en-GB" sz="2600">
              <a:solidFill>
                <a:srgbClr val="FFFF66"/>
              </a:solidFill>
              <a:latin typeface="Tahoma" pitchFamily="34" charset="0"/>
            </a:endParaRP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Conditions and Documentation Requirements</a:t>
            </a:r>
            <a:endParaRPr lang="en-US" dirty="0">
              <a:solidFill>
                <a:schemeClr val="accent1">
                  <a:tint val="83000"/>
                  <a:satMod val="150000"/>
                </a:schemeClr>
              </a:solidFill>
            </a:endParaRPr>
          </a:p>
        </p:txBody>
      </p:sp>
      <p:sp>
        <p:nvSpPr>
          <p:cNvPr id="91139"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1331" name="Rectangle 3"/>
          <p:cNvSpPr>
            <a:spLocks noGrp="1" noChangeArrowheads="1"/>
          </p:cNvSpPr>
          <p:nvPr>
            <p:ph type="title"/>
          </p:nvPr>
        </p:nvSpPr>
        <p:spPr>
          <a:xfrm>
            <a:off x="394189" y="260351"/>
            <a:ext cx="8382000" cy="1050925"/>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a:solidFill>
                  <a:schemeClr val="accent1">
                    <a:tint val="83000"/>
                    <a:satMod val="150000"/>
                  </a:schemeClr>
                </a:solidFill>
              </a:rPr>
              <a:t>What Conditions Are Necessary?</a:t>
            </a:r>
            <a:endParaRPr lang="en-US" sz="3300">
              <a:solidFill>
                <a:srgbClr val="FFFF66"/>
              </a:solidFill>
            </a:endParaRPr>
          </a:p>
        </p:txBody>
      </p:sp>
      <p:sp>
        <p:nvSpPr>
          <p:cNvPr id="92163" name="Rectangle 4"/>
          <p:cNvSpPr>
            <a:spLocks noGrp="1" noChangeArrowheads="1"/>
          </p:cNvSpPr>
          <p:nvPr>
            <p:ph idx="1"/>
          </p:nvPr>
        </p:nvSpPr>
        <p:spPr>
          <a:xfrm>
            <a:off x="452438" y="1836738"/>
            <a:ext cx="8205787" cy="4495800"/>
          </a:xfrm>
        </p:spPr>
        <p:txBody>
          <a:bodyPr/>
          <a:lstStyle/>
          <a:p>
            <a:pPr marL="374650" indent="-374650" eaLnBrk="1" hangingPunct="1"/>
            <a:r>
              <a:rPr lang="en-US" sz="2400" smtClean="0">
                <a:solidFill>
                  <a:srgbClr val="FFFF00"/>
                </a:solidFill>
              </a:rPr>
              <a:t>Formal</a:t>
            </a:r>
            <a:r>
              <a:rPr lang="en-US" sz="2400" smtClean="0">
                <a:solidFill>
                  <a:schemeClr val="bg1"/>
                </a:solidFill>
              </a:rPr>
              <a:t> </a:t>
            </a:r>
            <a:r>
              <a:rPr lang="en-US" sz="2400" smtClean="0"/>
              <a:t>documentation (hedging relationship </a:t>
            </a:r>
          </a:p>
          <a:p>
            <a:pPr marL="374650" indent="-374650" eaLnBrk="1" hangingPunct="1">
              <a:buFont typeface="Monotype Sorts" pitchFamily="2" charset="2"/>
              <a:buNone/>
            </a:pPr>
            <a:r>
              <a:rPr lang="en-US" sz="2400" smtClean="0"/>
              <a:t>	and risk management objectives and strategy)</a:t>
            </a:r>
          </a:p>
          <a:p>
            <a:pPr marL="374650" indent="-374650" eaLnBrk="1" hangingPunct="1"/>
            <a:r>
              <a:rPr lang="en-US" sz="2400" smtClean="0"/>
              <a:t>Hedge is expected to be highly </a:t>
            </a:r>
            <a:r>
              <a:rPr lang="en-US" sz="2400" smtClean="0">
                <a:solidFill>
                  <a:srgbClr val="FFFF00"/>
                </a:solidFill>
              </a:rPr>
              <a:t>effective </a:t>
            </a:r>
          </a:p>
          <a:p>
            <a:pPr marL="374650" indent="-374650" eaLnBrk="1" hangingPunct="1"/>
            <a:r>
              <a:rPr lang="en-US" sz="2400" smtClean="0"/>
              <a:t>Effectiveness of the hedge </a:t>
            </a:r>
            <a:r>
              <a:rPr lang="en-US" sz="2400" smtClean="0">
                <a:solidFill>
                  <a:srgbClr val="FFFF00"/>
                </a:solidFill>
              </a:rPr>
              <a:t>can be measured </a:t>
            </a:r>
            <a:r>
              <a:rPr lang="en-US" sz="2400" smtClean="0"/>
              <a:t>and </a:t>
            </a:r>
          </a:p>
          <a:p>
            <a:pPr marL="374650" indent="-374650" eaLnBrk="1" hangingPunct="1">
              <a:buFont typeface="Monotype Sorts" pitchFamily="2" charset="2"/>
              <a:buNone/>
            </a:pPr>
            <a:r>
              <a:rPr lang="en-US" sz="2400" smtClean="0"/>
              <a:t>	is assessed on an ongoing basis throughout the </a:t>
            </a:r>
          </a:p>
          <a:p>
            <a:pPr marL="374650" indent="-374650" eaLnBrk="1" hangingPunct="1">
              <a:buFont typeface="Monotype Sorts" pitchFamily="2" charset="2"/>
              <a:buNone/>
            </a:pPr>
            <a:r>
              <a:rPr lang="en-US" sz="2400" smtClean="0"/>
              <a:t>	financial reporting period</a:t>
            </a:r>
          </a:p>
          <a:p>
            <a:pPr marL="374650" indent="-374650" eaLnBrk="1" hangingPunct="1"/>
            <a:r>
              <a:rPr lang="en-US" sz="2400" smtClean="0"/>
              <a:t>Hedged forecasted transactions must be </a:t>
            </a:r>
            <a:r>
              <a:rPr lang="en-US" sz="2400" smtClean="0">
                <a:solidFill>
                  <a:srgbClr val="FFFF00"/>
                </a:solidFill>
              </a:rPr>
              <a:t>highly probable </a:t>
            </a:r>
            <a:r>
              <a:rPr lang="en-US" sz="2400" smtClean="0"/>
              <a:t>and must present an exposure to variations in cash flows that ultimately affect reported net profit or loss</a:t>
            </a:r>
            <a:br>
              <a:rPr lang="en-US" sz="2400" smtClean="0"/>
            </a:br>
            <a:endParaRPr lang="en-US" sz="2400" smtClean="0"/>
          </a:p>
        </p:txBody>
      </p:sp>
      <p:sp>
        <p:nvSpPr>
          <p:cNvPr id="11878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D353C85-D493-426F-A975-51B7A91F69E2}" type="slidenum">
              <a:rPr lang="en-US" smtClean="0"/>
              <a:pPr fontAlgn="base">
                <a:spcBef>
                  <a:spcPct val="0"/>
                </a:spcBef>
                <a:spcAft>
                  <a:spcPct val="0"/>
                </a:spcAft>
                <a:defRPr/>
              </a:pPr>
              <a:t>82</a:t>
            </a:fld>
            <a:endParaRPr lang="en-US" sz="1800" b="1" smtClean="0"/>
          </a:p>
        </p:txBody>
      </p:sp>
      <p:pic>
        <p:nvPicPr>
          <p:cNvPr id="92165" name="Picture 2" descr="BD06937_"/>
          <p:cNvPicPr>
            <a:picLocks noChangeAspect="1" noChangeArrowheads="1"/>
          </p:cNvPicPr>
          <p:nvPr/>
        </p:nvPicPr>
        <p:blipFill>
          <a:blip r:embed="rId3"/>
          <a:srcRect/>
          <a:stretch>
            <a:fillRect/>
          </a:stretch>
        </p:blipFill>
        <p:spPr bwMode="auto">
          <a:xfrm>
            <a:off x="6670675" y="1481138"/>
            <a:ext cx="2473325" cy="24907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378" name="Rectangle 2"/>
          <p:cNvSpPr>
            <a:spLocks noGrp="1" noChangeArrowheads="1"/>
          </p:cNvSpPr>
          <p:nvPr>
            <p:ph type="title"/>
          </p:nvPr>
        </p:nvSpPr>
        <p:spPr>
          <a:xfrm>
            <a:off x="366346" y="0"/>
            <a:ext cx="8229600" cy="1524000"/>
          </a:xfrm>
        </p:spPr>
        <p:txBody>
          <a:bodyPr lIns="0" tIns="0" rIns="0" bIns="0"/>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a:solidFill>
                  <a:schemeClr val="accent1">
                    <a:tint val="83000"/>
                    <a:satMod val="150000"/>
                  </a:schemeClr>
                </a:solidFill>
              </a:rPr>
              <a:t>Documentation Requirements</a:t>
            </a:r>
          </a:p>
        </p:txBody>
      </p:sp>
      <p:sp>
        <p:nvSpPr>
          <p:cNvPr id="93187" name="Rectangle 3"/>
          <p:cNvSpPr>
            <a:spLocks noGrp="1" noChangeArrowheads="1"/>
          </p:cNvSpPr>
          <p:nvPr>
            <p:ph idx="1"/>
          </p:nvPr>
        </p:nvSpPr>
        <p:spPr>
          <a:xfrm>
            <a:off x="604838" y="1625600"/>
            <a:ext cx="8077200" cy="4578350"/>
          </a:xfrm>
        </p:spPr>
        <p:txBody>
          <a:bodyPr/>
          <a:lstStyle/>
          <a:p>
            <a:pPr marL="0" indent="0" eaLnBrk="1" hangingPunct="1">
              <a:buFont typeface="Monotype Sorts" pitchFamily="2" charset="2"/>
              <a:buNone/>
            </a:pPr>
            <a:r>
              <a:rPr lang="en-US" sz="2400" smtClean="0"/>
              <a:t>The hedging documentation dealing with hedges against particular risks should be formal and include the following elements:</a:t>
            </a:r>
            <a:endParaRPr lang="en-US" sz="2000" smtClean="0"/>
          </a:p>
          <a:p>
            <a:pPr marL="669925" lvl="1" indent="-284163" eaLnBrk="1" hangingPunct="1"/>
            <a:r>
              <a:rPr lang="en-US" sz="2000" smtClean="0"/>
              <a:t>nature of hedging relationship</a:t>
            </a:r>
          </a:p>
          <a:p>
            <a:pPr marL="669925" lvl="1" indent="-284163" eaLnBrk="1" hangingPunct="1"/>
            <a:r>
              <a:rPr lang="en-US" sz="2000" smtClean="0"/>
              <a:t>risk management objective and strategy for undertaking hedge</a:t>
            </a:r>
          </a:p>
          <a:p>
            <a:pPr marL="669925" lvl="1" indent="-284163" eaLnBrk="1" hangingPunct="1"/>
            <a:r>
              <a:rPr lang="en-US" sz="2000" smtClean="0"/>
              <a:t>identification of the hedging instrument</a:t>
            </a:r>
          </a:p>
          <a:p>
            <a:pPr marL="669925" lvl="1" indent="-284163" eaLnBrk="1" hangingPunct="1"/>
            <a:r>
              <a:rPr lang="en-US" sz="2000" smtClean="0"/>
              <a:t>identification of the related hedged item or transaction</a:t>
            </a:r>
          </a:p>
          <a:p>
            <a:pPr marL="669925" lvl="1" indent="-284163" eaLnBrk="1" hangingPunct="1"/>
            <a:r>
              <a:rPr lang="en-US" sz="2000" smtClean="0"/>
              <a:t>the nature of the risk being hedged (particular risk)</a:t>
            </a:r>
          </a:p>
          <a:p>
            <a:pPr marL="669925" lvl="1" indent="-284163" eaLnBrk="1" hangingPunct="1"/>
            <a:r>
              <a:rPr lang="en-US" sz="2000" smtClean="0"/>
              <a:t>description of how the enterprise will assess the hedging instrument’s effectiveness in offsetting the exposure to changes in the hedged item’s fair value or the hedged transaction’s cash flows that is attributable to the hedged risk</a:t>
            </a:r>
          </a:p>
        </p:txBody>
      </p:sp>
      <p:sp>
        <p:nvSpPr>
          <p:cNvPr id="11981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2C83BDC-BA12-4C6F-847F-EBB278037157}" type="slidenum">
              <a:rPr lang="en-US" smtClean="0"/>
              <a:pPr fontAlgn="base">
                <a:spcBef>
                  <a:spcPct val="0"/>
                </a:spcBef>
                <a:spcAft>
                  <a:spcPct val="0"/>
                </a:spcAft>
                <a:defRPr/>
              </a:pPr>
              <a:t>83</a:t>
            </a:fld>
            <a:endParaRPr lang="en-US" sz="1800" b="1" smtClean="0"/>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Hedged Items and Hedging Instruments</a:t>
            </a:r>
            <a:endParaRPr lang="en-US" dirty="0">
              <a:solidFill>
                <a:schemeClr val="accent1">
                  <a:tint val="83000"/>
                  <a:satMod val="150000"/>
                </a:schemeClr>
              </a:solidFill>
            </a:endParaRPr>
          </a:p>
        </p:txBody>
      </p:sp>
      <p:sp>
        <p:nvSpPr>
          <p:cNvPr id="94211"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7475" name="Rectangle 3"/>
          <p:cNvSpPr>
            <a:spLocks noGrp="1" noChangeArrowheads="1"/>
          </p:cNvSpPr>
          <p:nvPr>
            <p:ph type="title"/>
          </p:nvPr>
        </p:nvSpPr>
        <p:spPr>
          <a:xfrm>
            <a:off x="0" y="115888"/>
            <a:ext cx="9144000" cy="792162"/>
          </a:xfrm>
        </p:spPr>
        <p:txBody>
          <a:bodyPr lIns="0" tIns="0" rIns="0" bIns="0"/>
          <a:lstStyle/>
          <a:p>
            <a:pPr marL="484632" indent="0" eaLnBrk="1" fontAlgn="auto" hangingPunct="1">
              <a:spcAft>
                <a:spcPts val="0"/>
              </a:spcAft>
              <a:defRPr/>
            </a:pPr>
            <a:r>
              <a:rPr lang="en-US" sz="3700">
                <a:solidFill>
                  <a:schemeClr val="accent1">
                    <a:tint val="83000"/>
                    <a:satMod val="150000"/>
                  </a:schemeClr>
                </a:solidFill>
              </a:rPr>
              <a:t>Hedging Instrument: Definition</a:t>
            </a:r>
            <a:endParaRPr lang="en-US">
              <a:solidFill>
                <a:schemeClr val="accent1">
                  <a:tint val="83000"/>
                  <a:satMod val="150000"/>
                </a:schemeClr>
              </a:solidFill>
            </a:endParaRPr>
          </a:p>
        </p:txBody>
      </p:sp>
      <p:sp>
        <p:nvSpPr>
          <p:cNvPr id="95235" name="Rectangle 2"/>
          <p:cNvSpPr>
            <a:spLocks noGrp="1" noChangeArrowheads="1"/>
          </p:cNvSpPr>
          <p:nvPr>
            <p:ph idx="1"/>
          </p:nvPr>
        </p:nvSpPr>
        <p:spPr>
          <a:xfrm>
            <a:off x="422275" y="1492250"/>
            <a:ext cx="8334375" cy="4816475"/>
          </a:xfrm>
        </p:spPr>
        <p:txBody>
          <a:bodyPr/>
          <a:lstStyle/>
          <a:p>
            <a:pPr algn="just" eaLnBrk="1" hangingPunct="1">
              <a:lnSpc>
                <a:spcPct val="110000"/>
              </a:lnSpc>
            </a:pPr>
            <a:r>
              <a:rPr lang="en-US" sz="2000" smtClean="0"/>
              <a:t>A hedging instrument for hedge accounting purposes is:</a:t>
            </a:r>
          </a:p>
          <a:p>
            <a:pPr lvl="1" algn="just" eaLnBrk="1" hangingPunct="1">
              <a:lnSpc>
                <a:spcPct val="110000"/>
              </a:lnSpc>
            </a:pPr>
            <a:r>
              <a:rPr lang="en-US" sz="1800" smtClean="0"/>
              <a:t>a designated derivative; </a:t>
            </a:r>
          </a:p>
          <a:p>
            <a:pPr lvl="1" algn="just" eaLnBrk="1" hangingPunct="1">
              <a:lnSpc>
                <a:spcPct val="110000"/>
              </a:lnSpc>
              <a:buFontTx/>
              <a:buNone/>
            </a:pPr>
            <a:r>
              <a:rPr lang="en-US" sz="1800" smtClean="0"/>
              <a:t>		</a:t>
            </a:r>
            <a:r>
              <a:rPr lang="en-US" sz="1800" u="sng" smtClean="0"/>
              <a:t>OR</a:t>
            </a:r>
          </a:p>
          <a:p>
            <a:pPr lvl="1" algn="just" eaLnBrk="1" hangingPunct="1">
              <a:lnSpc>
                <a:spcPct val="110000"/>
              </a:lnSpc>
            </a:pPr>
            <a:r>
              <a:rPr lang="en-US" sz="1800" smtClean="0"/>
              <a:t>(in limited circumstances) another financial asset or liability whose fair value or cash flows are expected to offset changes in the fair value or cash flows of a designated hedged item </a:t>
            </a:r>
          </a:p>
          <a:p>
            <a:pPr lvl="1" algn="just" eaLnBrk="1" hangingPunct="1">
              <a:lnSpc>
                <a:spcPct val="110000"/>
              </a:lnSpc>
            </a:pPr>
            <a:endParaRPr lang="en-US" sz="1800" smtClean="0"/>
          </a:p>
          <a:p>
            <a:pPr eaLnBrk="1" hangingPunct="1">
              <a:lnSpc>
                <a:spcPct val="110000"/>
              </a:lnSpc>
            </a:pPr>
            <a:r>
              <a:rPr lang="en-US" sz="2000" smtClean="0"/>
              <a:t>A written option can be designated to hedge a purchased option only</a:t>
            </a:r>
          </a:p>
          <a:p>
            <a:pPr eaLnBrk="1" hangingPunct="1">
              <a:lnSpc>
                <a:spcPct val="110000"/>
              </a:lnSpc>
            </a:pPr>
            <a:r>
              <a:rPr lang="en-US" sz="2000" smtClean="0"/>
              <a:t>A non-derivative financial asset or liability may be designated as a hedging instrument for hedge accounting purposes only if it hedges the risk of changes in foreign currency exchange rates.</a:t>
            </a:r>
          </a:p>
        </p:txBody>
      </p:sp>
      <p:sp>
        <p:nvSpPr>
          <p:cNvPr id="12186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14DC1B6-557D-41EE-9922-A6B92D32E86F}" type="slidenum">
              <a:rPr lang="en-US" smtClean="0"/>
              <a:pPr fontAlgn="base">
                <a:spcBef>
                  <a:spcPct val="0"/>
                </a:spcBef>
                <a:spcAft>
                  <a:spcPct val="0"/>
                </a:spcAft>
                <a:defRPr/>
              </a:pPr>
              <a:t>85</a:t>
            </a:fld>
            <a:endParaRPr lang="en-US" sz="1800" b="1" smtClean="0"/>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9523" name="Rectangle 3"/>
          <p:cNvSpPr>
            <a:spLocks noGrp="1" noChangeArrowheads="1"/>
          </p:cNvSpPr>
          <p:nvPr>
            <p:ph type="title"/>
          </p:nvPr>
        </p:nvSpPr>
        <p:spPr>
          <a:xfrm>
            <a:off x="0" y="165101"/>
            <a:ext cx="9144000" cy="792163"/>
          </a:xfrm>
        </p:spPr>
        <p:txBody>
          <a:bodyPr lIns="0" tIns="0" rIns="0" bIns="0"/>
          <a:lstStyle/>
          <a:p>
            <a:pPr marL="484632" indent="0" eaLnBrk="1" fontAlgn="auto" hangingPunct="1">
              <a:spcAft>
                <a:spcPts val="0"/>
              </a:spcAft>
              <a:defRPr/>
            </a:pPr>
            <a:r>
              <a:rPr lang="en-US" sz="3700">
                <a:solidFill>
                  <a:schemeClr val="accent1">
                    <a:tint val="83000"/>
                    <a:satMod val="150000"/>
                  </a:schemeClr>
                </a:solidFill>
              </a:rPr>
              <a:t>Hedging Instrument</a:t>
            </a:r>
            <a:endParaRPr lang="en-US">
              <a:solidFill>
                <a:schemeClr val="accent1">
                  <a:tint val="83000"/>
                  <a:satMod val="150000"/>
                </a:schemeClr>
              </a:solidFill>
            </a:endParaRPr>
          </a:p>
        </p:txBody>
      </p:sp>
      <p:sp>
        <p:nvSpPr>
          <p:cNvPr id="96259" name="Rectangle 2"/>
          <p:cNvSpPr>
            <a:spLocks noGrp="1" noChangeArrowheads="1"/>
          </p:cNvSpPr>
          <p:nvPr>
            <p:ph idx="1"/>
          </p:nvPr>
        </p:nvSpPr>
        <p:spPr>
          <a:xfrm>
            <a:off x="422275" y="1365250"/>
            <a:ext cx="8334375" cy="5143500"/>
          </a:xfrm>
        </p:spPr>
        <p:txBody>
          <a:bodyPr/>
          <a:lstStyle/>
          <a:p>
            <a:pPr eaLnBrk="1" hangingPunct="1">
              <a:lnSpc>
                <a:spcPct val="110000"/>
              </a:lnSpc>
            </a:pPr>
            <a:r>
              <a:rPr lang="en-US" sz="2400" smtClean="0"/>
              <a:t>A hedging relationship must be designated for a hedging instrument in its entirety, except for:	</a:t>
            </a:r>
          </a:p>
          <a:p>
            <a:pPr lvl="1" eaLnBrk="1" hangingPunct="1">
              <a:lnSpc>
                <a:spcPct val="110000"/>
              </a:lnSpc>
            </a:pPr>
            <a:r>
              <a:rPr lang="en-US" sz="2000" smtClean="0"/>
              <a:t>the intrinsic and time value of an option; and</a:t>
            </a:r>
          </a:p>
          <a:p>
            <a:pPr lvl="1" eaLnBrk="1" hangingPunct="1">
              <a:lnSpc>
                <a:spcPct val="110000"/>
              </a:lnSpc>
            </a:pPr>
            <a:r>
              <a:rPr lang="en-US" sz="2000" smtClean="0"/>
              <a:t>the interest and spot elements of a forward contract</a:t>
            </a:r>
          </a:p>
          <a:p>
            <a:pPr eaLnBrk="1" hangingPunct="1">
              <a:lnSpc>
                <a:spcPct val="110000"/>
              </a:lnSpc>
            </a:pPr>
            <a:r>
              <a:rPr lang="en-US" sz="2400" smtClean="0"/>
              <a:t>Can designate a proportion of the derivative as the hedging instrument (e.g. 50% of the notional)</a:t>
            </a:r>
          </a:p>
          <a:p>
            <a:pPr eaLnBrk="1" hangingPunct="1">
              <a:lnSpc>
                <a:spcPct val="110000"/>
              </a:lnSpc>
            </a:pPr>
            <a:r>
              <a:rPr lang="en-US" sz="2400" smtClean="0"/>
              <a:t>A hedging relationship may not be designated for only a portion of the time period that the hedging instrument is outstanding</a:t>
            </a:r>
          </a:p>
          <a:p>
            <a:pPr lvl="1" eaLnBrk="1" hangingPunct="1">
              <a:lnSpc>
                <a:spcPct val="110000"/>
              </a:lnSpc>
              <a:buClr>
                <a:schemeClr val="folHlink"/>
              </a:buClr>
              <a:buSzPct val="75000"/>
              <a:buFont typeface="Monotype Sorts" pitchFamily="2" charset="2"/>
              <a:buNone/>
            </a:pPr>
            <a:endParaRPr lang="en-US" sz="2000" smtClean="0"/>
          </a:p>
        </p:txBody>
      </p:sp>
      <p:sp>
        <p:nvSpPr>
          <p:cNvPr id="122884"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31D56F7-5B48-45C2-982E-2B84EC19FE8D}" type="slidenum">
              <a:rPr lang="en-US" smtClean="0"/>
              <a:pPr fontAlgn="base">
                <a:spcBef>
                  <a:spcPct val="0"/>
                </a:spcBef>
                <a:spcAft>
                  <a:spcPct val="0"/>
                </a:spcAft>
                <a:defRPr/>
              </a:pPr>
              <a:t>86</a:t>
            </a:fld>
            <a:endParaRPr lang="en-US" sz="1800" b="1" smtClean="0"/>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1571" name="Rectangle 3"/>
          <p:cNvSpPr>
            <a:spLocks noGrp="1" noChangeArrowheads="1"/>
          </p:cNvSpPr>
          <p:nvPr>
            <p:ph type="title"/>
          </p:nvPr>
        </p:nvSpPr>
        <p:spPr>
          <a:xfrm>
            <a:off x="0" y="188913"/>
            <a:ext cx="9144000" cy="984250"/>
          </a:xfrm>
        </p:spPr>
        <p:txBody>
          <a:bodyPr lIns="0" tIns="0" rIns="0" bIns="0"/>
          <a:lstStyle/>
          <a:p>
            <a:pPr marL="484632" indent="0" eaLnBrk="1" fontAlgn="auto" hangingPunct="1">
              <a:spcAft>
                <a:spcPts val="0"/>
              </a:spcAft>
              <a:defRPr/>
            </a:pPr>
            <a:r>
              <a:rPr lang="en-US" sz="3700">
                <a:solidFill>
                  <a:schemeClr val="accent1">
                    <a:tint val="83000"/>
                    <a:satMod val="150000"/>
                  </a:schemeClr>
                </a:solidFill>
              </a:rPr>
              <a:t>Hedging Instrument</a:t>
            </a:r>
            <a:endParaRPr lang="en-US">
              <a:solidFill>
                <a:schemeClr val="accent1">
                  <a:tint val="83000"/>
                  <a:satMod val="150000"/>
                </a:schemeClr>
              </a:solidFill>
            </a:endParaRPr>
          </a:p>
        </p:txBody>
      </p:sp>
      <p:sp>
        <p:nvSpPr>
          <p:cNvPr id="97283" name="Rectangle 2"/>
          <p:cNvSpPr>
            <a:spLocks noGrp="1" noChangeArrowheads="1"/>
          </p:cNvSpPr>
          <p:nvPr>
            <p:ph idx="1"/>
          </p:nvPr>
        </p:nvSpPr>
        <p:spPr>
          <a:xfrm>
            <a:off x="422275" y="1492250"/>
            <a:ext cx="8334375" cy="4579938"/>
          </a:xfrm>
        </p:spPr>
        <p:txBody>
          <a:bodyPr/>
          <a:lstStyle/>
          <a:p>
            <a:pPr eaLnBrk="1" hangingPunct="1"/>
            <a:r>
              <a:rPr lang="en-US" smtClean="0"/>
              <a:t>Allows to use one hedging instrument to hedge more than one type of risk (eg. a cross currency interest rate swap to hedge both foreign currency and interest rate exposure)</a:t>
            </a:r>
          </a:p>
          <a:p>
            <a:pPr eaLnBrk="1" hangingPunct="1"/>
            <a:r>
              <a:rPr lang="en-US" smtClean="0"/>
              <a:t>Two or more offsetting derivatives, or proportions thereof, can be jointly designated as a hedging instrument</a:t>
            </a:r>
          </a:p>
          <a:p>
            <a:pPr eaLnBrk="1" hangingPunct="1"/>
            <a:endParaRPr lang="en-US" sz="2600" smtClean="0"/>
          </a:p>
        </p:txBody>
      </p:sp>
      <p:sp>
        <p:nvSpPr>
          <p:cNvPr id="12390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A21199C-A86B-43B0-B017-06089F3D38DB}" type="slidenum">
              <a:rPr lang="en-US" smtClean="0"/>
              <a:pPr fontAlgn="base">
                <a:spcBef>
                  <a:spcPct val="0"/>
                </a:spcBef>
                <a:spcAft>
                  <a:spcPct val="0"/>
                </a:spcAft>
                <a:defRPr/>
              </a:pPr>
              <a:t>87</a:t>
            </a:fld>
            <a:endParaRPr lang="en-US" sz="1800" b="1" smtClean="0"/>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3618" name="Rectangle 2"/>
          <p:cNvSpPr>
            <a:spLocks noGrp="1" noChangeArrowheads="1"/>
          </p:cNvSpPr>
          <p:nvPr>
            <p:ph type="title"/>
          </p:nvPr>
        </p:nvSpPr>
        <p:spPr>
          <a:xfrm>
            <a:off x="0" y="258763"/>
            <a:ext cx="9144000" cy="990600"/>
          </a:xfrm>
        </p:spPr>
        <p:txBody>
          <a:bodyPr/>
          <a:lstStyle/>
          <a:p>
            <a:pPr marL="484632" indent="0" eaLnBrk="1" fontAlgn="auto" hangingPunct="1">
              <a:spcAft>
                <a:spcPts val="0"/>
              </a:spcAft>
              <a:defRPr/>
            </a:pPr>
            <a:r>
              <a:rPr lang="en-US" sz="3700">
                <a:solidFill>
                  <a:schemeClr val="accent1">
                    <a:tint val="83000"/>
                    <a:satMod val="150000"/>
                  </a:schemeClr>
                </a:solidFill>
              </a:rPr>
              <a:t>Hedged Item: Definition</a:t>
            </a:r>
          </a:p>
        </p:txBody>
      </p:sp>
      <p:sp>
        <p:nvSpPr>
          <p:cNvPr id="1903619" name="Rectangle 3"/>
          <p:cNvSpPr>
            <a:spLocks noGrp="1" noChangeArrowheads="1"/>
          </p:cNvSpPr>
          <p:nvPr>
            <p:ph idx="1"/>
          </p:nvPr>
        </p:nvSpPr>
        <p:spPr>
          <a:xfrm>
            <a:off x="633413" y="1555750"/>
            <a:ext cx="8139112" cy="4540250"/>
          </a:xfrm>
        </p:spPr>
        <p:txBody>
          <a:bodyPr>
            <a:normAutofit lnSpcReduction="10000"/>
          </a:bodyPr>
          <a:lstStyle/>
          <a:p>
            <a:pPr marL="0" indent="0" eaLnBrk="1" fontAlgn="auto" hangingPunct="1">
              <a:spcAft>
                <a:spcPts val="0"/>
              </a:spcAft>
              <a:buFont typeface="Monotype Sorts" pitchFamily="2" charset="2"/>
              <a:buNone/>
              <a:defRPr/>
            </a:pPr>
            <a:r>
              <a:rPr lang="en-US">
                <a:solidFill>
                  <a:srgbClr val="00FFFF"/>
                </a:solidFill>
              </a:rPr>
              <a:t>A hedged item</a:t>
            </a:r>
            <a:r>
              <a:rPr lang="en-US"/>
              <a:t> is an asset, liability, unrecognised firm commitment, or </a:t>
            </a:r>
            <a:r>
              <a:rPr lang="en-US">
                <a:solidFill>
                  <a:srgbClr val="00FFFF"/>
                </a:solidFill>
              </a:rPr>
              <a:t>highly probable</a:t>
            </a:r>
            <a:r>
              <a:rPr lang="en-US"/>
              <a:t> forecasted future transaction or net investment in a foreign operation that:</a:t>
            </a:r>
          </a:p>
          <a:p>
            <a:pPr marL="0" indent="0" eaLnBrk="1" fontAlgn="auto" hangingPunct="1">
              <a:lnSpc>
                <a:spcPct val="70000"/>
              </a:lnSpc>
              <a:spcAft>
                <a:spcPts val="0"/>
              </a:spcAft>
              <a:buSzTx/>
              <a:buFontTx/>
              <a:buChar char="•"/>
              <a:defRPr/>
            </a:pPr>
            <a:endParaRPr lang="en-US"/>
          </a:p>
          <a:p>
            <a:pPr marL="579438" lvl="1" indent="-388938" eaLnBrk="1" fontAlgn="auto" hangingPunct="1">
              <a:spcAft>
                <a:spcPts val="0"/>
              </a:spcAft>
              <a:buClr>
                <a:schemeClr val="folHlink"/>
              </a:buClr>
              <a:buSzPct val="75000"/>
              <a:buFont typeface="Monotype Sorts" pitchFamily="2" charset="2"/>
              <a:buChar char="n"/>
              <a:defRPr/>
            </a:pPr>
            <a:r>
              <a:rPr lang="en-US"/>
              <a:t>exposes the enterprise to risk of changes in fair value or changes in future cash flows; </a:t>
            </a:r>
          </a:p>
          <a:p>
            <a:pPr marL="579438" lvl="1" indent="-388938" eaLnBrk="1" fontAlgn="auto" hangingPunct="1">
              <a:spcAft>
                <a:spcPts val="0"/>
              </a:spcAft>
              <a:buClr>
                <a:schemeClr val="folHlink"/>
              </a:buClr>
              <a:buSzPct val="75000"/>
              <a:buFont typeface="Monotype Sorts" pitchFamily="2" charset="2"/>
              <a:buNone/>
              <a:defRPr/>
            </a:pPr>
            <a:r>
              <a:rPr lang="en-US"/>
              <a:t>		          </a:t>
            </a:r>
            <a:r>
              <a:rPr lang="en-US" u="sng">
                <a:solidFill>
                  <a:srgbClr val="00FFFF"/>
                </a:solidFill>
              </a:rPr>
              <a:t>and that</a:t>
            </a:r>
          </a:p>
          <a:p>
            <a:pPr marL="579438" lvl="1" indent="-388938" eaLnBrk="1" fontAlgn="auto" hangingPunct="1">
              <a:spcAft>
                <a:spcPts val="0"/>
              </a:spcAft>
              <a:buClr>
                <a:schemeClr val="folHlink"/>
              </a:buClr>
              <a:buSzPct val="75000"/>
              <a:buFont typeface="Monotype Sorts" pitchFamily="2" charset="2"/>
              <a:buChar char="n"/>
              <a:defRPr/>
            </a:pPr>
            <a:r>
              <a:rPr lang="en-US"/>
              <a:t>for hedge accounting purposes, is designated as being hedged</a:t>
            </a:r>
            <a:r>
              <a:rPr lang="en-US" sz="2000"/>
              <a:t> </a:t>
            </a:r>
          </a:p>
          <a:p>
            <a:pPr marL="0" indent="0" eaLnBrk="1" fontAlgn="auto" hangingPunct="1">
              <a:spcAft>
                <a:spcPts val="0"/>
              </a:spcAft>
              <a:buFont typeface="Monotype Sorts" pitchFamily="2" charset="2"/>
              <a:buNone/>
              <a:defRPr/>
            </a:pPr>
            <a:endParaRPr lang="en-US" sz="2000"/>
          </a:p>
        </p:txBody>
      </p:sp>
      <p:sp>
        <p:nvSpPr>
          <p:cNvPr id="12493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C4FE1FC-96F6-404D-A716-7015E36FB539}" type="slidenum">
              <a:rPr lang="en-US" smtClean="0"/>
              <a:pPr fontAlgn="base">
                <a:spcBef>
                  <a:spcPct val="0"/>
                </a:spcBef>
                <a:spcAft>
                  <a:spcPct val="0"/>
                </a:spcAft>
                <a:defRPr/>
              </a:pPr>
              <a:t>88</a:t>
            </a:fld>
            <a:endParaRPr lang="en-US" sz="1800" b="1" smtClean="0"/>
          </a:p>
        </p:txBody>
      </p:sp>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6613" name="Rectangle 5"/>
          <p:cNvSpPr>
            <a:spLocks noGrp="1" noChangeArrowheads="1"/>
          </p:cNvSpPr>
          <p:nvPr>
            <p:ph type="title"/>
          </p:nvPr>
        </p:nvSpPr>
        <p:spPr>
          <a:xfrm>
            <a:off x="0" y="147639"/>
            <a:ext cx="9144000" cy="904875"/>
          </a:xfrm>
        </p:spPr>
        <p:txBody>
          <a:bodyPr>
            <a:normAutofit fontScale="90000"/>
          </a:bodyPr>
          <a:lstStyle/>
          <a:p>
            <a:pPr marL="484632" indent="0" eaLnBrk="1" fontAlgn="auto" hangingPunct="1">
              <a:spcAft>
                <a:spcPts val="0"/>
              </a:spcAft>
              <a:defRPr/>
            </a:pPr>
            <a:r>
              <a:rPr lang="en-GB" sz="3200">
                <a:solidFill>
                  <a:schemeClr val="accent1">
                    <a:tint val="83000"/>
                    <a:satMod val="150000"/>
                  </a:schemeClr>
                </a:solidFill>
              </a:rPr>
              <a:t>Hedged Item: Firm Commitment vs </a:t>
            </a:r>
            <a:br>
              <a:rPr lang="en-GB" sz="3200">
                <a:solidFill>
                  <a:schemeClr val="accent1">
                    <a:tint val="83000"/>
                    <a:satMod val="150000"/>
                  </a:schemeClr>
                </a:solidFill>
              </a:rPr>
            </a:br>
            <a:r>
              <a:rPr lang="en-GB" sz="3200">
                <a:solidFill>
                  <a:schemeClr val="accent1">
                    <a:tint val="83000"/>
                    <a:satMod val="150000"/>
                  </a:schemeClr>
                </a:solidFill>
              </a:rPr>
              <a:t>Forecast Transaction</a:t>
            </a:r>
          </a:p>
        </p:txBody>
      </p:sp>
      <p:sp>
        <p:nvSpPr>
          <p:cNvPr id="99331" name="Rectangle 2"/>
          <p:cNvSpPr>
            <a:spLocks noGrp="1" noChangeArrowheads="1"/>
          </p:cNvSpPr>
          <p:nvPr>
            <p:ph idx="1"/>
          </p:nvPr>
        </p:nvSpPr>
        <p:spPr>
          <a:xfrm>
            <a:off x="633413" y="1555750"/>
            <a:ext cx="8139112" cy="4540250"/>
          </a:xfrm>
        </p:spPr>
        <p:txBody>
          <a:bodyPr/>
          <a:lstStyle/>
          <a:p>
            <a:pPr marL="0" indent="0" eaLnBrk="1" hangingPunct="1">
              <a:buFont typeface="Monotype Sorts" pitchFamily="2" charset="2"/>
              <a:buNone/>
            </a:pPr>
            <a:endParaRPr lang="en-US" sz="2400" smtClean="0"/>
          </a:p>
          <a:p>
            <a:pPr marL="0" indent="0" eaLnBrk="1" hangingPunct="1">
              <a:buFont typeface="Monotype Sorts" pitchFamily="2" charset="2"/>
              <a:buNone/>
            </a:pPr>
            <a:r>
              <a:rPr lang="en-US" sz="2400" smtClean="0"/>
              <a:t>	 </a:t>
            </a:r>
          </a:p>
        </p:txBody>
      </p:sp>
      <p:sp>
        <p:nvSpPr>
          <p:cNvPr id="12595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39DD280-373B-4EF5-888B-C70935E6AFE4}" type="slidenum">
              <a:rPr lang="en-US" smtClean="0"/>
              <a:pPr fontAlgn="base">
                <a:spcBef>
                  <a:spcPct val="0"/>
                </a:spcBef>
                <a:spcAft>
                  <a:spcPct val="0"/>
                </a:spcAft>
                <a:defRPr/>
              </a:pPr>
              <a:t>89</a:t>
            </a:fld>
            <a:endParaRPr lang="en-US" sz="1800" b="1" smtClean="0"/>
          </a:p>
        </p:txBody>
      </p:sp>
      <p:sp>
        <p:nvSpPr>
          <p:cNvPr id="99333" name="Rectangle 3"/>
          <p:cNvSpPr>
            <a:spLocks noChangeArrowheads="1"/>
          </p:cNvSpPr>
          <p:nvPr/>
        </p:nvSpPr>
        <p:spPr bwMode="auto">
          <a:xfrm>
            <a:off x="773113" y="457200"/>
            <a:ext cx="7104062" cy="1371600"/>
          </a:xfrm>
          <a:prstGeom prst="rect">
            <a:avLst/>
          </a:prstGeom>
          <a:noFill/>
          <a:ln w="9525">
            <a:noFill/>
            <a:miter lim="800000"/>
            <a:headEnd/>
            <a:tailEnd/>
          </a:ln>
        </p:spPr>
        <p:txBody>
          <a:bodyPr anchor="ctr"/>
          <a:lstStyle/>
          <a:p>
            <a:pPr algn="ctr" eaLnBrk="0" hangingPunct="0">
              <a:lnSpc>
                <a:spcPct val="90000"/>
              </a:lnSpc>
            </a:pPr>
            <a:endParaRPr kumimoji="1" lang="en-US" sz="3600" b="1">
              <a:solidFill>
                <a:srgbClr val="FFFF00"/>
              </a:solidFill>
              <a:latin typeface="Tahoma" pitchFamily="34" charset="0"/>
            </a:endParaRPr>
          </a:p>
        </p:txBody>
      </p:sp>
      <p:sp>
        <p:nvSpPr>
          <p:cNvPr id="99334" name="Rectangle 4"/>
          <p:cNvSpPr>
            <a:spLocks noChangeArrowheads="1"/>
          </p:cNvSpPr>
          <p:nvPr/>
        </p:nvSpPr>
        <p:spPr bwMode="auto">
          <a:xfrm>
            <a:off x="561975" y="1981200"/>
            <a:ext cx="7597775" cy="4876800"/>
          </a:xfrm>
          <a:prstGeom prst="rect">
            <a:avLst/>
          </a:prstGeom>
          <a:noFill/>
          <a:ln w="9525">
            <a:noFill/>
            <a:miter lim="800000"/>
            <a:headEnd/>
            <a:tailEnd/>
          </a:ln>
        </p:spPr>
        <p:txBody>
          <a:bodyPr/>
          <a:lstStyle/>
          <a:p>
            <a:pPr marL="342900" indent="-342900" eaLnBrk="0" hangingPunct="0">
              <a:lnSpc>
                <a:spcPct val="90000"/>
              </a:lnSpc>
              <a:spcAft>
                <a:spcPct val="20000"/>
              </a:spcAft>
              <a:buClr>
                <a:schemeClr val="folHlink"/>
              </a:buClr>
              <a:buSzPct val="75000"/>
              <a:buFont typeface="Monotype Sorts" pitchFamily="2" charset="2"/>
              <a:buChar char="n"/>
            </a:pPr>
            <a:endParaRPr kumimoji="1" lang="en-US" sz="2600">
              <a:solidFill>
                <a:srgbClr val="FFFF66"/>
              </a:solidFill>
              <a:latin typeface="Tahoma" pitchFamily="34" charset="0"/>
            </a:endParaRPr>
          </a:p>
        </p:txBody>
      </p:sp>
      <p:sp>
        <p:nvSpPr>
          <p:cNvPr id="99335" name="Rectangle 6"/>
          <p:cNvSpPr>
            <a:spLocks noChangeArrowheads="1"/>
          </p:cNvSpPr>
          <p:nvPr/>
        </p:nvSpPr>
        <p:spPr bwMode="auto">
          <a:xfrm>
            <a:off x="450850" y="1849438"/>
            <a:ext cx="7807325" cy="4770437"/>
          </a:xfrm>
          <a:prstGeom prst="rect">
            <a:avLst/>
          </a:prstGeom>
          <a:noFill/>
          <a:ln w="12700">
            <a:noFill/>
            <a:miter lim="800000"/>
            <a:headEnd/>
            <a:tailEnd/>
          </a:ln>
        </p:spPr>
        <p:txBody>
          <a:bodyPr lIns="89538" tIns="43983" rIns="89538" bIns="43983"/>
          <a:lstStyle/>
          <a:p>
            <a:pPr marL="342900" indent="-342900" eaLnBrk="0" hangingPunct="0">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A </a:t>
            </a:r>
            <a:r>
              <a:rPr kumimoji="1" lang="en-GB" sz="2800">
                <a:solidFill>
                  <a:srgbClr val="00FFFF"/>
                </a:solidFill>
                <a:latin typeface="Tahoma" pitchFamily="34" charset="0"/>
              </a:rPr>
              <a:t>firm commitment</a:t>
            </a:r>
            <a:r>
              <a:rPr kumimoji="1" lang="en-GB" sz="2800">
                <a:solidFill>
                  <a:srgbClr val="FFFF66"/>
                </a:solidFill>
                <a:latin typeface="Tahoma" pitchFamily="34" charset="0"/>
              </a:rPr>
              <a:t> is a binding agreement for the exchange of a specified quantity of resources at a specific price on a specified future date or dates</a:t>
            </a:r>
          </a:p>
          <a:p>
            <a:pPr marL="342900" indent="-342900" eaLnBrk="0" hangingPunct="0">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A </a:t>
            </a:r>
            <a:r>
              <a:rPr kumimoji="1" lang="en-GB" sz="2800">
                <a:solidFill>
                  <a:srgbClr val="00FFFF"/>
                </a:solidFill>
                <a:latin typeface="Tahoma" pitchFamily="34" charset="0"/>
              </a:rPr>
              <a:t>forecast transaction</a:t>
            </a:r>
            <a:r>
              <a:rPr kumimoji="1" lang="en-GB" sz="2800">
                <a:solidFill>
                  <a:srgbClr val="FFFF66"/>
                </a:solidFill>
                <a:latin typeface="Tahoma" pitchFamily="34" charset="0"/>
              </a:rPr>
              <a:t> is an uncommitted but anticipated future transaction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3282"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Financial Guarantee</a:t>
            </a:r>
          </a:p>
        </p:txBody>
      </p:sp>
      <p:sp>
        <p:nvSpPr>
          <p:cNvPr id="17411" name="Rectangle 3"/>
          <p:cNvSpPr>
            <a:spLocks noGrp="1" noChangeArrowheads="1"/>
          </p:cNvSpPr>
          <p:nvPr>
            <p:ph idx="1"/>
          </p:nvPr>
        </p:nvSpPr>
        <p:spPr>
          <a:xfrm>
            <a:off x="542925" y="1339850"/>
            <a:ext cx="7972425" cy="5016500"/>
          </a:xfrm>
        </p:spPr>
        <p:txBody>
          <a:bodyPr/>
          <a:lstStyle/>
          <a:p>
            <a:pPr eaLnBrk="1" hangingPunct="1">
              <a:lnSpc>
                <a:spcPct val="80000"/>
              </a:lnSpc>
            </a:pPr>
            <a:r>
              <a:rPr lang="en-US" sz="1800" smtClean="0"/>
              <a:t>On 18 August 2005, the IASB has amended the scope of IAS 39 and IFRS 4 (effective 1 January 2005)</a:t>
            </a:r>
          </a:p>
          <a:p>
            <a:pPr eaLnBrk="1" hangingPunct="1">
              <a:lnSpc>
                <a:spcPct val="80000"/>
              </a:lnSpc>
            </a:pPr>
            <a:r>
              <a:rPr lang="en-US" sz="1800" smtClean="0"/>
              <a:t>Amendments:</a:t>
            </a:r>
          </a:p>
          <a:p>
            <a:pPr lvl="1" eaLnBrk="1" hangingPunct="1">
              <a:lnSpc>
                <a:spcPct val="80000"/>
              </a:lnSpc>
            </a:pPr>
            <a:r>
              <a:rPr lang="en-US" sz="1800" smtClean="0"/>
              <a:t>IAS 39 scope: include financial guarantee contracts issued</a:t>
            </a:r>
          </a:p>
          <a:p>
            <a:pPr lvl="1" eaLnBrk="1" hangingPunct="1">
              <a:lnSpc>
                <a:spcPct val="80000"/>
              </a:lnSpc>
            </a:pPr>
            <a:r>
              <a:rPr lang="en-US" sz="1800" smtClean="0"/>
              <a:t>A financial guarantee contract is a contract that requires the issuer to make specified payments to reimburse the holder for a loss it incurs because a specified debtor fails to make payment when due. </a:t>
            </a:r>
          </a:p>
          <a:p>
            <a:pPr lvl="1" eaLnBrk="1" hangingPunct="1">
              <a:lnSpc>
                <a:spcPct val="80000"/>
              </a:lnSpc>
            </a:pPr>
            <a:r>
              <a:rPr lang="en-US" sz="1800" smtClean="0"/>
              <a:t>Under IAS 39 as amended, financial guarantee contracts are initially recognised at fair value and are subsequently measured at the greater of: </a:t>
            </a:r>
          </a:p>
          <a:p>
            <a:pPr lvl="1" eaLnBrk="1" hangingPunct="1">
              <a:lnSpc>
                <a:spcPct val="80000"/>
              </a:lnSpc>
              <a:buFont typeface="Wingdings" pitchFamily="2" charset="2"/>
              <a:buNone/>
            </a:pPr>
            <a:r>
              <a:rPr lang="en-US" sz="1800" smtClean="0"/>
              <a:t>	(a) the amount determined in accordance with IAS 37 and </a:t>
            </a:r>
          </a:p>
          <a:p>
            <a:pPr lvl="1" eaLnBrk="1" hangingPunct="1">
              <a:lnSpc>
                <a:spcPct val="80000"/>
              </a:lnSpc>
              <a:buFont typeface="Wingdings" pitchFamily="2" charset="2"/>
              <a:buNone/>
            </a:pPr>
            <a:r>
              <a:rPr lang="en-US" sz="1800" smtClean="0"/>
              <a:t>	(b) the amount initially recognised less, where appropriate, cumulative amortisation recognised in accordance with IAS 18. </a:t>
            </a:r>
          </a:p>
          <a:p>
            <a:pPr lvl="2" eaLnBrk="1" hangingPunct="1">
              <a:lnSpc>
                <a:spcPct val="80000"/>
              </a:lnSpc>
            </a:pPr>
            <a:r>
              <a:rPr lang="en-US" sz="1800" smtClean="0"/>
              <a:t>The issuer may make that election contract by contract, but the election for each contract is irrevocable. </a:t>
            </a:r>
          </a:p>
          <a:p>
            <a:pPr eaLnBrk="1" hangingPunct="1">
              <a:lnSpc>
                <a:spcPct val="80000"/>
              </a:lnSpc>
            </a:pPr>
            <a:r>
              <a:rPr lang="en-US" sz="1800" smtClean="0"/>
              <a:t>If an issuer of financial guarantee contracts has previously asserted explicitly that it regards such contracts as insurance contracts and has used accounting applicable to insurance contracts, the issuer may elect to apply either IAS 39 or IFRS 4 Insurance Contracts to such financial guarantee contracts. </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45" name="Rectangle 5"/>
          <p:cNvSpPr>
            <a:spLocks noGrp="1" noChangeArrowheads="1"/>
          </p:cNvSpPr>
          <p:nvPr>
            <p:ph type="title"/>
          </p:nvPr>
        </p:nvSpPr>
        <p:spPr>
          <a:xfrm>
            <a:off x="0" y="1"/>
            <a:ext cx="9144000" cy="904875"/>
          </a:xfrm>
        </p:spPr>
        <p:txBody>
          <a:bodyPr>
            <a:normAutofit fontScale="90000"/>
          </a:bodyPr>
          <a:lstStyle/>
          <a:p>
            <a:pPr marL="484632" indent="0" eaLnBrk="1" fontAlgn="auto" hangingPunct="1">
              <a:spcAft>
                <a:spcPts val="0"/>
              </a:spcAft>
              <a:defRPr/>
            </a:pPr>
            <a:r>
              <a:rPr lang="en-GB">
                <a:solidFill>
                  <a:schemeClr val="accent1">
                    <a:tint val="83000"/>
                    <a:satMod val="150000"/>
                  </a:schemeClr>
                </a:solidFill>
              </a:rPr>
              <a:t>Hedged Item: What </a:t>
            </a:r>
            <a:r>
              <a:rPr lang="en-GB">
                <a:solidFill>
                  <a:srgbClr val="00FFFF"/>
                </a:solidFill>
              </a:rPr>
              <a:t>Can Be</a:t>
            </a:r>
            <a:r>
              <a:rPr lang="en-GB">
                <a:solidFill>
                  <a:schemeClr val="accent1">
                    <a:tint val="83000"/>
                    <a:satMod val="150000"/>
                  </a:schemeClr>
                </a:solidFill>
              </a:rPr>
              <a:t> Hedged ?</a:t>
            </a:r>
          </a:p>
        </p:txBody>
      </p:sp>
      <p:sp>
        <p:nvSpPr>
          <p:cNvPr id="100355" name="Rectangle 2"/>
          <p:cNvSpPr>
            <a:spLocks noGrp="1" noChangeArrowheads="1"/>
          </p:cNvSpPr>
          <p:nvPr>
            <p:ph idx="1"/>
          </p:nvPr>
        </p:nvSpPr>
        <p:spPr>
          <a:xfrm>
            <a:off x="633413" y="1268413"/>
            <a:ext cx="8139112" cy="4827587"/>
          </a:xfrm>
        </p:spPr>
        <p:txBody>
          <a:bodyPr/>
          <a:lstStyle/>
          <a:p>
            <a:pPr marL="0" indent="0" eaLnBrk="1" hangingPunct="1">
              <a:buFont typeface="Monotype Sorts" pitchFamily="2" charset="2"/>
              <a:buNone/>
            </a:pPr>
            <a:endParaRPr lang="en-US" sz="2400" smtClean="0"/>
          </a:p>
          <a:p>
            <a:pPr marL="0" indent="0" eaLnBrk="1" hangingPunct="1">
              <a:buFont typeface="Monotype Sorts" pitchFamily="2" charset="2"/>
              <a:buNone/>
            </a:pPr>
            <a:r>
              <a:rPr lang="en-US" sz="2400" smtClean="0"/>
              <a:t>	 </a:t>
            </a:r>
          </a:p>
        </p:txBody>
      </p:sp>
      <p:sp>
        <p:nvSpPr>
          <p:cNvPr id="12698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877CFD7-BBD1-4E36-B092-84A2D7ED5DE8}" type="slidenum">
              <a:rPr lang="en-US" smtClean="0"/>
              <a:pPr fontAlgn="base">
                <a:spcBef>
                  <a:spcPct val="0"/>
                </a:spcBef>
                <a:spcAft>
                  <a:spcPct val="0"/>
                </a:spcAft>
                <a:defRPr/>
              </a:pPr>
              <a:t>90</a:t>
            </a:fld>
            <a:endParaRPr lang="en-US" sz="1800" b="1" smtClean="0"/>
          </a:p>
        </p:txBody>
      </p:sp>
      <p:sp>
        <p:nvSpPr>
          <p:cNvPr id="100357" name="Rectangle 3"/>
          <p:cNvSpPr>
            <a:spLocks noChangeArrowheads="1"/>
          </p:cNvSpPr>
          <p:nvPr/>
        </p:nvSpPr>
        <p:spPr bwMode="auto">
          <a:xfrm>
            <a:off x="773113" y="457200"/>
            <a:ext cx="7104062" cy="1371600"/>
          </a:xfrm>
          <a:prstGeom prst="rect">
            <a:avLst/>
          </a:prstGeom>
          <a:noFill/>
          <a:ln w="9525">
            <a:noFill/>
            <a:miter lim="800000"/>
            <a:headEnd/>
            <a:tailEnd/>
          </a:ln>
        </p:spPr>
        <p:txBody>
          <a:bodyPr anchor="ctr"/>
          <a:lstStyle/>
          <a:p>
            <a:pPr algn="ctr" eaLnBrk="0" hangingPunct="0">
              <a:lnSpc>
                <a:spcPct val="90000"/>
              </a:lnSpc>
            </a:pPr>
            <a:endParaRPr kumimoji="1" lang="en-US" sz="3600" b="1">
              <a:solidFill>
                <a:srgbClr val="FFFF00"/>
              </a:solidFill>
              <a:latin typeface="Tahoma" pitchFamily="34" charset="0"/>
            </a:endParaRPr>
          </a:p>
        </p:txBody>
      </p:sp>
      <p:sp>
        <p:nvSpPr>
          <p:cNvPr id="100358" name="Rectangle 4"/>
          <p:cNvSpPr>
            <a:spLocks noChangeArrowheads="1"/>
          </p:cNvSpPr>
          <p:nvPr/>
        </p:nvSpPr>
        <p:spPr bwMode="auto">
          <a:xfrm>
            <a:off x="561975" y="1981200"/>
            <a:ext cx="7597775" cy="4876800"/>
          </a:xfrm>
          <a:prstGeom prst="rect">
            <a:avLst/>
          </a:prstGeom>
          <a:noFill/>
          <a:ln w="9525">
            <a:noFill/>
            <a:miter lim="800000"/>
            <a:headEnd/>
            <a:tailEnd/>
          </a:ln>
        </p:spPr>
        <p:txBody>
          <a:bodyPr/>
          <a:lstStyle/>
          <a:p>
            <a:pPr marL="342900" indent="-342900" eaLnBrk="0" hangingPunct="0">
              <a:lnSpc>
                <a:spcPct val="90000"/>
              </a:lnSpc>
              <a:spcAft>
                <a:spcPct val="20000"/>
              </a:spcAft>
              <a:buClr>
                <a:schemeClr val="folHlink"/>
              </a:buClr>
              <a:buSzPct val="75000"/>
              <a:buFont typeface="Monotype Sorts" pitchFamily="2" charset="2"/>
              <a:buChar char="n"/>
            </a:pPr>
            <a:endParaRPr kumimoji="1" lang="en-US" sz="2600">
              <a:solidFill>
                <a:srgbClr val="FFFF66"/>
              </a:solidFill>
              <a:latin typeface="Tahoma" pitchFamily="34" charset="0"/>
            </a:endParaRPr>
          </a:p>
        </p:txBody>
      </p:sp>
      <p:sp>
        <p:nvSpPr>
          <p:cNvPr id="100359" name="Rectangle 6"/>
          <p:cNvSpPr>
            <a:spLocks noChangeArrowheads="1"/>
          </p:cNvSpPr>
          <p:nvPr/>
        </p:nvSpPr>
        <p:spPr bwMode="auto">
          <a:xfrm>
            <a:off x="457200" y="1341438"/>
            <a:ext cx="8169275" cy="4751387"/>
          </a:xfrm>
          <a:prstGeom prst="rect">
            <a:avLst/>
          </a:prstGeom>
          <a:noFill/>
          <a:ln w="12700">
            <a:noFill/>
            <a:miter lim="800000"/>
            <a:headEnd/>
            <a:tailEnd/>
          </a:ln>
        </p:spPr>
        <p:txBody>
          <a:bodyPr lIns="89538" tIns="43983" rIns="89538" bIns="43983"/>
          <a:lstStyle/>
          <a:p>
            <a:pPr marL="342900" indent="-342900" eaLnBrk="0" hangingPunct="0">
              <a:spcAft>
                <a:spcPct val="20000"/>
              </a:spcAft>
              <a:buClr>
                <a:schemeClr val="folHlink"/>
              </a:buClr>
              <a:buSzPct val="75000"/>
              <a:buFont typeface="Monotype Sorts" pitchFamily="2" charset="2"/>
              <a:buChar char="n"/>
            </a:pPr>
            <a:r>
              <a:rPr kumimoji="1" lang="en-GB" sz="2400">
                <a:solidFill>
                  <a:srgbClr val="FFFF66"/>
                </a:solidFill>
                <a:latin typeface="Tahoma" pitchFamily="34" charset="0"/>
              </a:rPr>
              <a:t>Financial assets and liabilities:</a:t>
            </a:r>
          </a:p>
          <a:p>
            <a:pPr marL="742950" lvl="1" indent="-285750" eaLnBrk="0" hangingPunct="0">
              <a:spcAft>
                <a:spcPct val="20000"/>
              </a:spcAft>
              <a:buClr>
                <a:srgbClr val="FFFFFF"/>
              </a:buClr>
              <a:buFontTx/>
              <a:buChar char="–"/>
            </a:pPr>
            <a:r>
              <a:rPr kumimoji="1" lang="en-GB" sz="2300">
                <a:solidFill>
                  <a:srgbClr val="FFFFFF"/>
                </a:solidFill>
                <a:latin typeface="Tahoma" pitchFamily="34" charset="0"/>
              </a:rPr>
              <a:t>Changes in overall fair value or cash flows of the entire hedged item, or</a:t>
            </a:r>
          </a:p>
          <a:p>
            <a:pPr marL="742950" lvl="1" indent="-285750" eaLnBrk="0" hangingPunct="0">
              <a:spcAft>
                <a:spcPct val="20000"/>
              </a:spcAft>
              <a:buClr>
                <a:srgbClr val="FFFFFF"/>
              </a:buClr>
              <a:buFontTx/>
              <a:buChar char="–"/>
            </a:pPr>
            <a:r>
              <a:rPr kumimoji="1" lang="en-GB" sz="2300">
                <a:solidFill>
                  <a:srgbClr val="FFFFFF"/>
                </a:solidFill>
                <a:latin typeface="Tahoma" pitchFamily="34" charset="0"/>
              </a:rPr>
              <a:t>Changes due to market interest rates, or</a:t>
            </a:r>
          </a:p>
          <a:p>
            <a:pPr marL="742950" lvl="1" indent="-285750" eaLnBrk="0" hangingPunct="0">
              <a:spcAft>
                <a:spcPct val="20000"/>
              </a:spcAft>
              <a:buClr>
                <a:srgbClr val="FFFFFF"/>
              </a:buClr>
              <a:buFontTx/>
              <a:buChar char="–"/>
            </a:pPr>
            <a:r>
              <a:rPr kumimoji="1" lang="en-GB" sz="2300">
                <a:solidFill>
                  <a:srgbClr val="FFFFFF"/>
                </a:solidFill>
                <a:latin typeface="Tahoma" pitchFamily="34" charset="0"/>
              </a:rPr>
              <a:t>Changes due to an obligor’s creditworthiness, or</a:t>
            </a:r>
          </a:p>
          <a:p>
            <a:pPr marL="742950" lvl="1" indent="-285750" eaLnBrk="0" hangingPunct="0">
              <a:spcAft>
                <a:spcPct val="20000"/>
              </a:spcAft>
              <a:buClr>
                <a:srgbClr val="FFFFFF"/>
              </a:buClr>
              <a:buFontTx/>
              <a:buChar char="–"/>
            </a:pPr>
            <a:r>
              <a:rPr kumimoji="1" lang="en-GB" sz="2300">
                <a:solidFill>
                  <a:srgbClr val="FFFFFF"/>
                </a:solidFill>
                <a:latin typeface="Tahoma" pitchFamily="34" charset="0"/>
              </a:rPr>
              <a:t>Changes due to foreign currency exchange rates</a:t>
            </a:r>
          </a:p>
          <a:p>
            <a:pPr marL="342900" indent="-342900" eaLnBrk="0" hangingPunct="0">
              <a:spcAft>
                <a:spcPct val="20000"/>
              </a:spcAft>
              <a:buClr>
                <a:schemeClr val="folHlink"/>
              </a:buClr>
              <a:buSzPct val="75000"/>
              <a:buFont typeface="Monotype Sorts" pitchFamily="2" charset="2"/>
              <a:buChar char="n"/>
            </a:pPr>
            <a:r>
              <a:rPr kumimoji="1" lang="en-GB" sz="2400">
                <a:solidFill>
                  <a:srgbClr val="FFFF66"/>
                </a:solidFill>
                <a:latin typeface="Tahoma" pitchFamily="34" charset="0"/>
              </a:rPr>
              <a:t>Intra-group transactions within the same group can only be designated as hedged items if the risk affects consolidated profit or loss</a:t>
            </a:r>
          </a:p>
          <a:p>
            <a:pPr marL="342900" indent="-342900" eaLnBrk="0" hangingPunct="0">
              <a:spcAft>
                <a:spcPct val="20000"/>
              </a:spcAft>
              <a:buClr>
                <a:schemeClr val="folHlink"/>
              </a:buClr>
              <a:buSzPct val="75000"/>
              <a:buFont typeface="Monotype Sorts" pitchFamily="2" charset="2"/>
              <a:buChar char="n"/>
            </a:pPr>
            <a:r>
              <a:rPr kumimoji="1" lang="en-GB" sz="2400">
                <a:solidFill>
                  <a:srgbClr val="FFFF66"/>
                </a:solidFill>
                <a:latin typeface="Tahoma" pitchFamily="34" charset="0"/>
              </a:rPr>
              <a:t>Group with centralised Treasury function may apply hedge accounting at consolidated level only</a:t>
            </a:r>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B711876-4848-4624-A101-092D54B425BD}" type="slidenum">
              <a:rPr lang="en-US" smtClean="0"/>
              <a:pPr fontAlgn="base">
                <a:spcBef>
                  <a:spcPct val="0"/>
                </a:spcBef>
                <a:spcAft>
                  <a:spcPct val="0"/>
                </a:spcAft>
                <a:defRPr/>
              </a:pPr>
              <a:t>91</a:t>
            </a:fld>
            <a:endParaRPr lang="en-US" sz="1800" b="1" smtClean="0"/>
          </a:p>
        </p:txBody>
      </p:sp>
      <p:sp>
        <p:nvSpPr>
          <p:cNvPr id="101379" name="Rectangle 2"/>
          <p:cNvSpPr>
            <a:spLocks noChangeArrowheads="1"/>
          </p:cNvSpPr>
          <p:nvPr/>
        </p:nvSpPr>
        <p:spPr bwMode="auto">
          <a:xfrm>
            <a:off x="0" y="182563"/>
            <a:ext cx="9144000" cy="1027112"/>
          </a:xfrm>
          <a:prstGeom prst="rect">
            <a:avLst/>
          </a:prstGeom>
          <a:noFill/>
          <a:ln w="12700">
            <a:noFill/>
            <a:miter lim="800000"/>
            <a:headEnd/>
            <a:tailEnd/>
          </a:ln>
        </p:spPr>
        <p:txBody>
          <a:bodyPr lIns="89538" tIns="43983" rIns="89538" bIns="43983" anchor="ctr"/>
          <a:lstStyle/>
          <a:p>
            <a:pPr algn="ctr" eaLnBrk="0" hangingPunct="0"/>
            <a:r>
              <a:rPr kumimoji="1" lang="en-US" sz="3600" b="1">
                <a:solidFill>
                  <a:srgbClr val="FFFFFF"/>
                </a:solidFill>
                <a:latin typeface="Tahoma" pitchFamily="34" charset="0"/>
              </a:rPr>
              <a:t>Hedged Item: </a:t>
            </a:r>
            <a:br>
              <a:rPr kumimoji="1" lang="en-US" sz="3600" b="1">
                <a:solidFill>
                  <a:srgbClr val="FFFFFF"/>
                </a:solidFill>
                <a:latin typeface="Tahoma" pitchFamily="34" charset="0"/>
              </a:rPr>
            </a:br>
            <a:r>
              <a:rPr kumimoji="1" lang="en-US" sz="3600" b="1">
                <a:solidFill>
                  <a:srgbClr val="FFFFFF"/>
                </a:solidFill>
                <a:latin typeface="Tahoma" pitchFamily="34" charset="0"/>
              </a:rPr>
              <a:t>What Items </a:t>
            </a:r>
            <a:r>
              <a:rPr kumimoji="1" lang="en-US" sz="3600" b="1">
                <a:solidFill>
                  <a:srgbClr val="00FFFF"/>
                </a:solidFill>
                <a:latin typeface="Tahoma" pitchFamily="34" charset="0"/>
              </a:rPr>
              <a:t>Cannot Be</a:t>
            </a:r>
            <a:r>
              <a:rPr kumimoji="1" lang="en-US" sz="3600" b="1">
                <a:solidFill>
                  <a:srgbClr val="FFFFFF"/>
                </a:solidFill>
                <a:latin typeface="Tahoma" pitchFamily="34" charset="0"/>
              </a:rPr>
              <a:t> Hedged?</a:t>
            </a:r>
            <a:endParaRPr kumimoji="1" lang="en-US" sz="3600" b="1">
              <a:solidFill>
                <a:srgbClr val="FFFF66"/>
              </a:solidFill>
              <a:latin typeface="Tahoma" pitchFamily="34" charset="0"/>
            </a:endParaRPr>
          </a:p>
        </p:txBody>
      </p:sp>
      <p:sp>
        <p:nvSpPr>
          <p:cNvPr id="101380" name="Rectangle 3"/>
          <p:cNvSpPr>
            <a:spLocks noChangeArrowheads="1"/>
          </p:cNvSpPr>
          <p:nvPr/>
        </p:nvSpPr>
        <p:spPr bwMode="auto">
          <a:xfrm>
            <a:off x="398463" y="1412875"/>
            <a:ext cx="8324850" cy="4864100"/>
          </a:xfrm>
          <a:prstGeom prst="rect">
            <a:avLst/>
          </a:prstGeom>
          <a:noFill/>
          <a:ln w="12700">
            <a:noFill/>
            <a:miter lim="800000"/>
            <a:headEnd/>
            <a:tailEnd/>
          </a:ln>
        </p:spPr>
        <p:txBody>
          <a:bodyPr lIns="89538" tIns="43983" rIns="89538" bIns="43983"/>
          <a:lstStyle/>
          <a:p>
            <a:pPr marL="342900" indent="-342900" eaLnBrk="0" hangingPunct="0">
              <a:spcAft>
                <a:spcPct val="20000"/>
              </a:spcAft>
              <a:buClr>
                <a:schemeClr val="folHlink"/>
              </a:buClr>
              <a:buSzPct val="75000"/>
              <a:buFont typeface="Monotype Sorts" pitchFamily="2" charset="2"/>
              <a:buChar char="n"/>
            </a:pPr>
            <a:r>
              <a:rPr kumimoji="1" lang="en-US" sz="2400">
                <a:solidFill>
                  <a:srgbClr val="FFFF66"/>
                </a:solidFill>
                <a:latin typeface="Tahoma" pitchFamily="34" charset="0"/>
              </a:rPr>
              <a:t>Examples of items that do not qualify for hedge accounting: </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Transactions that do not affect earnings (dividend payment)</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Firm commitments to enter business combinations (except foreign currency component)</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Equity instruments, such as forwards or options, classified in stockholders’  equity</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Interest rate and prepayment risk in a held-to-maturity investment</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Macro hedges (except for certain limited circumstances)</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Derivatives (other than a written option designated to hedge a purchase option)</a:t>
            </a:r>
          </a:p>
          <a:p>
            <a:pPr marL="742950" lvl="1" indent="-285750" eaLnBrk="0" hangingPunct="0">
              <a:spcAft>
                <a:spcPct val="20000"/>
              </a:spcAft>
              <a:buClr>
                <a:srgbClr val="FFFFFF"/>
              </a:buClr>
              <a:buFontTx/>
              <a:buChar char="–"/>
            </a:pPr>
            <a:r>
              <a:rPr kumimoji="1" lang="en-US" sz="2100">
                <a:solidFill>
                  <a:srgbClr val="FFFFFF"/>
                </a:solidFill>
                <a:latin typeface="Tahoma" pitchFamily="34" charset="0"/>
              </a:rPr>
              <a:t>Overall business risks</a:t>
            </a:r>
          </a:p>
          <a:p>
            <a:pPr marL="742950" lvl="1" indent="-285750" eaLnBrk="0" hangingPunct="0">
              <a:spcAft>
                <a:spcPct val="20000"/>
              </a:spcAft>
              <a:buClr>
                <a:srgbClr val="FFFFFF"/>
              </a:buClr>
            </a:pPr>
            <a:endParaRPr kumimoji="1" lang="en-US" sz="2100">
              <a:solidFill>
                <a:srgbClr val="FFFFFF"/>
              </a:solidFill>
              <a:latin typeface="Tahoma" pitchFamily="34" charset="0"/>
            </a:endParaRPr>
          </a:p>
          <a:p>
            <a:pPr marL="342900" indent="-342900" eaLnBrk="0" hangingPunct="0">
              <a:spcAft>
                <a:spcPct val="20000"/>
              </a:spcAft>
              <a:buClr>
                <a:schemeClr val="folHlink"/>
              </a:buClr>
              <a:buSzPct val="75000"/>
              <a:buFont typeface="Monotype Sorts" pitchFamily="2" charset="2"/>
              <a:buNone/>
            </a:pPr>
            <a:endParaRPr kumimoji="1" lang="en-US" sz="2100" b="1" i="1">
              <a:solidFill>
                <a:srgbClr val="FFFF66"/>
              </a:solidFill>
              <a:latin typeface="Tahoma" pitchFamily="34" charset="0"/>
            </a:endParaRPr>
          </a:p>
        </p:txBody>
      </p:sp>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9D0F135-CFC8-4A48-A61B-898843B29289}" type="slidenum">
              <a:rPr lang="en-US" smtClean="0"/>
              <a:pPr fontAlgn="base">
                <a:spcBef>
                  <a:spcPct val="0"/>
                </a:spcBef>
                <a:spcAft>
                  <a:spcPct val="0"/>
                </a:spcAft>
                <a:defRPr/>
              </a:pPr>
              <a:t>92</a:t>
            </a:fld>
            <a:endParaRPr lang="en-US" sz="1800" b="1" smtClean="0"/>
          </a:p>
        </p:txBody>
      </p:sp>
      <p:sp>
        <p:nvSpPr>
          <p:cNvPr id="102403" name="Rectangle 2"/>
          <p:cNvSpPr>
            <a:spLocks noChangeArrowheads="1"/>
          </p:cNvSpPr>
          <p:nvPr/>
        </p:nvSpPr>
        <p:spPr bwMode="auto">
          <a:xfrm>
            <a:off x="0" y="182563"/>
            <a:ext cx="9144000" cy="1027112"/>
          </a:xfrm>
          <a:prstGeom prst="rect">
            <a:avLst/>
          </a:prstGeom>
          <a:noFill/>
          <a:ln w="12700">
            <a:noFill/>
            <a:miter lim="800000"/>
            <a:headEnd/>
            <a:tailEnd/>
          </a:ln>
        </p:spPr>
        <p:txBody>
          <a:bodyPr lIns="89538" tIns="43983" rIns="89538" bIns="43983" anchor="ctr"/>
          <a:lstStyle/>
          <a:p>
            <a:pPr algn="ctr" eaLnBrk="0" hangingPunct="0"/>
            <a:r>
              <a:rPr kumimoji="1" lang="en-US" sz="3600" b="1">
                <a:solidFill>
                  <a:srgbClr val="FFFFFF"/>
                </a:solidFill>
                <a:latin typeface="Tahoma" pitchFamily="34" charset="0"/>
              </a:rPr>
              <a:t>Hedging a Net Investment</a:t>
            </a:r>
            <a:endParaRPr kumimoji="1" lang="en-US" sz="3600" b="1">
              <a:solidFill>
                <a:srgbClr val="FFFF66"/>
              </a:solidFill>
              <a:latin typeface="Tahoma" pitchFamily="34" charset="0"/>
            </a:endParaRPr>
          </a:p>
        </p:txBody>
      </p:sp>
      <p:sp>
        <p:nvSpPr>
          <p:cNvPr id="102404" name="Rectangle 3"/>
          <p:cNvSpPr>
            <a:spLocks noChangeArrowheads="1"/>
          </p:cNvSpPr>
          <p:nvPr/>
        </p:nvSpPr>
        <p:spPr bwMode="auto">
          <a:xfrm>
            <a:off x="398463" y="1412875"/>
            <a:ext cx="8324850" cy="4864100"/>
          </a:xfrm>
          <a:prstGeom prst="rect">
            <a:avLst/>
          </a:prstGeom>
          <a:noFill/>
          <a:ln w="12700">
            <a:noFill/>
            <a:miter lim="800000"/>
            <a:headEnd/>
            <a:tailEnd/>
          </a:ln>
        </p:spPr>
        <p:txBody>
          <a:bodyPr lIns="89538" tIns="43983" rIns="89538" bIns="43983"/>
          <a:lstStyle/>
          <a:p>
            <a:pPr marL="342900" indent="-342900" eaLnBrk="0" hangingPunct="0">
              <a:lnSpc>
                <a:spcPct val="110000"/>
              </a:lnSpc>
              <a:spcAft>
                <a:spcPct val="20000"/>
              </a:spcAft>
              <a:buClr>
                <a:schemeClr val="folHlink"/>
              </a:buClr>
              <a:buSzPct val="75000"/>
              <a:buFont typeface="Monotype Sorts" pitchFamily="2" charset="2"/>
              <a:buChar char="n"/>
            </a:pPr>
            <a:r>
              <a:rPr kumimoji="1" lang="en-US" sz="2400">
                <a:solidFill>
                  <a:srgbClr val="FFFF66"/>
                </a:solidFill>
                <a:latin typeface="Tahoma" pitchFamily="34" charset="0"/>
              </a:rPr>
              <a:t>Investments in subsidiary/JV/associate cannot be a hedged item in group financial statements in a fair value hedge </a:t>
            </a:r>
          </a:p>
          <a:p>
            <a:pPr marL="742950" lvl="1" indent="-285750" eaLnBrk="0" hangingPunct="0">
              <a:lnSpc>
                <a:spcPct val="110000"/>
              </a:lnSpc>
              <a:spcAft>
                <a:spcPct val="20000"/>
              </a:spcAft>
              <a:buClr>
                <a:srgbClr val="FFFFFF"/>
              </a:buClr>
              <a:buFontTx/>
              <a:buChar char="–"/>
            </a:pPr>
            <a:r>
              <a:rPr kumimoji="1" lang="en-US">
                <a:solidFill>
                  <a:srgbClr val="FFFFFF"/>
                </a:solidFill>
                <a:latin typeface="Tahoma" pitchFamily="34" charset="0"/>
              </a:rPr>
              <a:t>Consolidation recognises the profit and loss rather than changes in fair value</a:t>
            </a:r>
          </a:p>
          <a:p>
            <a:pPr marL="342900" indent="-342900" eaLnBrk="0" hangingPunct="0">
              <a:lnSpc>
                <a:spcPct val="110000"/>
              </a:lnSpc>
              <a:spcAft>
                <a:spcPct val="20000"/>
              </a:spcAft>
              <a:buClr>
                <a:schemeClr val="folHlink"/>
              </a:buClr>
              <a:buSzPct val="75000"/>
              <a:buFont typeface="Monotype Sorts" pitchFamily="2" charset="2"/>
              <a:buChar char="n"/>
            </a:pPr>
            <a:r>
              <a:rPr kumimoji="1" lang="en-US" sz="2400">
                <a:solidFill>
                  <a:srgbClr val="FFFF66"/>
                </a:solidFill>
                <a:latin typeface="Tahoma" pitchFamily="34" charset="0"/>
              </a:rPr>
              <a:t>Hedging the foreign currency exposure of a net investment is permitted </a:t>
            </a:r>
          </a:p>
          <a:p>
            <a:pPr marL="342900" indent="-342900" eaLnBrk="0" hangingPunct="0">
              <a:lnSpc>
                <a:spcPct val="110000"/>
              </a:lnSpc>
              <a:spcAft>
                <a:spcPct val="20000"/>
              </a:spcAft>
              <a:buClr>
                <a:schemeClr val="folHlink"/>
              </a:buClr>
              <a:buSzPct val="75000"/>
              <a:buFont typeface="Monotype Sorts" pitchFamily="2" charset="2"/>
              <a:buChar char="n"/>
            </a:pPr>
            <a:endParaRPr kumimoji="1" lang="en-US" sz="2400">
              <a:solidFill>
                <a:srgbClr val="FFFF66"/>
              </a:solidFill>
              <a:latin typeface="Tahoma" pitchFamily="34" charset="0"/>
            </a:endParaRPr>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sz="4800" i="1" dirty="0" smtClean="0">
                <a:solidFill>
                  <a:schemeClr val="bg2"/>
                </a:solidFill>
                <a:latin typeface="Times New Roman" pitchFamily="18" charset="0"/>
              </a:rPr>
              <a:t>Assessing </a:t>
            </a:r>
            <a:r>
              <a:rPr kumimoji="1" lang="en-GB" altLang="en-GB" i="1" dirty="0" smtClean="0">
                <a:solidFill>
                  <a:schemeClr val="bg2"/>
                </a:solidFill>
                <a:latin typeface="Times New Roman" pitchFamily="18" charset="0"/>
              </a:rPr>
              <a:t>Hedge Effectiveness</a:t>
            </a:r>
            <a:endParaRPr lang="en-US" dirty="0">
              <a:solidFill>
                <a:schemeClr val="accent1">
                  <a:tint val="83000"/>
                  <a:satMod val="150000"/>
                </a:schemeClr>
              </a:solidFill>
            </a:endParaRPr>
          </a:p>
        </p:txBody>
      </p:sp>
      <p:sp>
        <p:nvSpPr>
          <p:cNvPr id="103427"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3074" name="Rectangle 2"/>
          <p:cNvSpPr>
            <a:spLocks noGrp="1" noChangeArrowheads="1"/>
          </p:cNvSpPr>
          <p:nvPr>
            <p:ph type="title"/>
          </p:nvPr>
        </p:nvSpPr>
        <p:spPr>
          <a:xfrm>
            <a:off x="323850" y="198438"/>
            <a:ext cx="8458200" cy="9144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a:solidFill>
                  <a:schemeClr val="accent1">
                    <a:tint val="83000"/>
                    <a:satMod val="150000"/>
                  </a:schemeClr>
                </a:solidFill>
              </a:rPr>
              <a:t>Assessing Hedge Effectiveness</a:t>
            </a:r>
            <a:endParaRPr lang="en-US" sz="3300">
              <a:solidFill>
                <a:srgbClr val="FFFF66"/>
              </a:solidFill>
            </a:endParaRPr>
          </a:p>
        </p:txBody>
      </p:sp>
      <p:sp>
        <p:nvSpPr>
          <p:cNvPr id="104451" name="Rectangle 3"/>
          <p:cNvSpPr>
            <a:spLocks noGrp="1" noChangeArrowheads="1"/>
          </p:cNvSpPr>
          <p:nvPr>
            <p:ph idx="1"/>
          </p:nvPr>
        </p:nvSpPr>
        <p:spPr>
          <a:xfrm>
            <a:off x="412750" y="1287463"/>
            <a:ext cx="8305800" cy="2473325"/>
          </a:xfrm>
        </p:spPr>
        <p:txBody>
          <a:bodyPr/>
          <a:lstStyle/>
          <a:p>
            <a:pPr eaLnBrk="1" hangingPunct="1"/>
            <a:r>
              <a:rPr lang="en-US" sz="2100" smtClean="0"/>
              <a:t>A hedge is highly effective if</a:t>
            </a:r>
            <a:endParaRPr lang="en-US" sz="2300" smtClean="0"/>
          </a:p>
        </p:txBody>
      </p:sp>
      <p:sp>
        <p:nvSpPr>
          <p:cNvPr id="13107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90D3314-8EBB-4731-8BC2-74A797ABDA80}" type="slidenum">
              <a:rPr lang="en-US" smtClean="0"/>
              <a:pPr fontAlgn="base">
                <a:spcBef>
                  <a:spcPct val="0"/>
                </a:spcBef>
                <a:spcAft>
                  <a:spcPct val="0"/>
                </a:spcAft>
                <a:defRPr/>
              </a:pPr>
              <a:t>94</a:t>
            </a:fld>
            <a:endParaRPr lang="en-US" sz="1800" b="1" smtClean="0"/>
          </a:p>
        </p:txBody>
      </p:sp>
      <p:sp>
        <p:nvSpPr>
          <p:cNvPr id="104453" name="Freeform 4"/>
          <p:cNvSpPr>
            <a:spLocks/>
          </p:cNvSpPr>
          <p:nvPr/>
        </p:nvSpPr>
        <p:spPr bwMode="auto">
          <a:xfrm>
            <a:off x="1781175" y="1700213"/>
            <a:ext cx="2809875" cy="2209800"/>
          </a:xfrm>
          <a:custGeom>
            <a:avLst/>
            <a:gdLst>
              <a:gd name="T0" fmla="*/ 2147483647 w 1482"/>
              <a:gd name="T1" fmla="*/ 0 h 1211"/>
              <a:gd name="T2" fmla="*/ 2147483647 w 1482"/>
              <a:gd name="T3" fmla="*/ 2147483647 h 1211"/>
              <a:gd name="T4" fmla="*/ 0 w 1482"/>
              <a:gd name="T5" fmla="*/ 2147483647 h 1211"/>
              <a:gd name="T6" fmla="*/ 0 w 1482"/>
              <a:gd name="T7" fmla="*/ 2147483647 h 1211"/>
              <a:gd name="T8" fmla="*/ 2147483647 w 1482"/>
              <a:gd name="T9" fmla="*/ 2147483647 h 1211"/>
              <a:gd name="T10" fmla="*/ 2147483647 w 1482"/>
              <a:gd name="T11" fmla="*/ 2147483647 h 1211"/>
              <a:gd name="T12" fmla="*/ 2147483647 w 1482"/>
              <a:gd name="T13" fmla="*/ 2147483647 h 1211"/>
              <a:gd name="T14" fmla="*/ 2147483647 w 1482"/>
              <a:gd name="T15" fmla="*/ 0 h 1211"/>
              <a:gd name="T16" fmla="*/ 0 60000 65536"/>
              <a:gd name="T17" fmla="*/ 0 60000 65536"/>
              <a:gd name="T18" fmla="*/ 0 60000 65536"/>
              <a:gd name="T19" fmla="*/ 0 60000 65536"/>
              <a:gd name="T20" fmla="*/ 0 60000 65536"/>
              <a:gd name="T21" fmla="*/ 0 60000 65536"/>
              <a:gd name="T22" fmla="*/ 0 60000 65536"/>
              <a:gd name="T23" fmla="*/ 0 60000 65536"/>
              <a:gd name="T24" fmla="*/ 0 w 1482"/>
              <a:gd name="T25" fmla="*/ 0 h 1211"/>
              <a:gd name="T26" fmla="*/ 1482 w 1482"/>
              <a:gd name="T27" fmla="*/ 1211 h 12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82" h="1211">
                <a:moveTo>
                  <a:pt x="742" y="0"/>
                </a:moveTo>
                <a:lnTo>
                  <a:pt x="742" y="151"/>
                </a:lnTo>
                <a:lnTo>
                  <a:pt x="0" y="151"/>
                </a:lnTo>
                <a:lnTo>
                  <a:pt x="0" y="1060"/>
                </a:lnTo>
                <a:lnTo>
                  <a:pt x="742" y="1060"/>
                </a:lnTo>
                <a:lnTo>
                  <a:pt x="742" y="1211"/>
                </a:lnTo>
                <a:lnTo>
                  <a:pt x="1482" y="606"/>
                </a:lnTo>
                <a:lnTo>
                  <a:pt x="742" y="0"/>
                </a:lnTo>
                <a:close/>
              </a:path>
            </a:pathLst>
          </a:custGeom>
          <a:gradFill rotWithShape="1">
            <a:gsLst>
              <a:gs pos="0">
                <a:srgbClr val="6699FF"/>
              </a:gs>
              <a:gs pos="100000">
                <a:srgbClr val="CCFFFF"/>
              </a:gs>
            </a:gsLst>
            <a:lin ang="5400000" scaled="1"/>
          </a:gradFill>
          <a:ln w="9525">
            <a:noFill/>
            <a:round/>
            <a:headEnd/>
            <a:tailEnd/>
          </a:ln>
        </p:spPr>
        <p:txBody>
          <a:bodyPr/>
          <a:lstStyle/>
          <a:p>
            <a:endParaRPr lang="en-US"/>
          </a:p>
        </p:txBody>
      </p:sp>
      <p:sp>
        <p:nvSpPr>
          <p:cNvPr id="104454" name="Freeform 5"/>
          <p:cNvSpPr>
            <a:spLocks/>
          </p:cNvSpPr>
          <p:nvPr/>
        </p:nvSpPr>
        <p:spPr bwMode="auto">
          <a:xfrm>
            <a:off x="4772025" y="1628775"/>
            <a:ext cx="3048000" cy="2303463"/>
          </a:xfrm>
          <a:custGeom>
            <a:avLst/>
            <a:gdLst>
              <a:gd name="T0" fmla="*/ 0 w 1483"/>
              <a:gd name="T1" fmla="*/ 2147483647 h 1211"/>
              <a:gd name="T2" fmla="*/ 2147483647 w 1483"/>
              <a:gd name="T3" fmla="*/ 2147483647 h 1211"/>
              <a:gd name="T4" fmla="*/ 2147483647 w 1483"/>
              <a:gd name="T5" fmla="*/ 2147483647 h 1211"/>
              <a:gd name="T6" fmla="*/ 2147483647 w 1483"/>
              <a:gd name="T7" fmla="*/ 2147483647 h 1211"/>
              <a:gd name="T8" fmla="*/ 2147483647 w 1483"/>
              <a:gd name="T9" fmla="*/ 2147483647 h 1211"/>
              <a:gd name="T10" fmla="*/ 2147483647 w 1483"/>
              <a:gd name="T11" fmla="*/ 2147483647 h 1211"/>
              <a:gd name="T12" fmla="*/ 2147483647 w 1483"/>
              <a:gd name="T13" fmla="*/ 0 h 1211"/>
              <a:gd name="T14" fmla="*/ 0 w 1483"/>
              <a:gd name="T15" fmla="*/ 2147483647 h 1211"/>
              <a:gd name="T16" fmla="*/ 0 60000 65536"/>
              <a:gd name="T17" fmla="*/ 0 60000 65536"/>
              <a:gd name="T18" fmla="*/ 0 60000 65536"/>
              <a:gd name="T19" fmla="*/ 0 60000 65536"/>
              <a:gd name="T20" fmla="*/ 0 60000 65536"/>
              <a:gd name="T21" fmla="*/ 0 60000 65536"/>
              <a:gd name="T22" fmla="*/ 0 60000 65536"/>
              <a:gd name="T23" fmla="*/ 0 60000 65536"/>
              <a:gd name="T24" fmla="*/ 0 w 1483"/>
              <a:gd name="T25" fmla="*/ 0 h 1211"/>
              <a:gd name="T26" fmla="*/ 1483 w 1483"/>
              <a:gd name="T27" fmla="*/ 1211 h 12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83" h="1211">
                <a:moveTo>
                  <a:pt x="0" y="606"/>
                </a:moveTo>
                <a:lnTo>
                  <a:pt x="742" y="1211"/>
                </a:lnTo>
                <a:lnTo>
                  <a:pt x="742" y="1060"/>
                </a:lnTo>
                <a:lnTo>
                  <a:pt x="1483" y="1060"/>
                </a:lnTo>
                <a:lnTo>
                  <a:pt x="1483" y="151"/>
                </a:lnTo>
                <a:lnTo>
                  <a:pt x="742" y="151"/>
                </a:lnTo>
                <a:lnTo>
                  <a:pt x="742" y="0"/>
                </a:lnTo>
                <a:lnTo>
                  <a:pt x="0" y="606"/>
                </a:lnTo>
                <a:close/>
              </a:path>
            </a:pathLst>
          </a:custGeom>
          <a:gradFill rotWithShape="1">
            <a:gsLst>
              <a:gs pos="0">
                <a:srgbClr val="00CC00"/>
              </a:gs>
              <a:gs pos="100000">
                <a:srgbClr val="66FF99"/>
              </a:gs>
            </a:gsLst>
            <a:lin ang="5400000" scaled="1"/>
          </a:gradFill>
          <a:ln w="9525">
            <a:noFill/>
            <a:round/>
            <a:headEnd/>
            <a:tailEnd/>
          </a:ln>
        </p:spPr>
        <p:txBody>
          <a:bodyPr/>
          <a:lstStyle/>
          <a:p>
            <a:endParaRPr lang="en-US"/>
          </a:p>
        </p:txBody>
      </p:sp>
      <p:sp>
        <p:nvSpPr>
          <p:cNvPr id="104455" name="Text Box 6"/>
          <p:cNvSpPr txBox="1">
            <a:spLocks noChangeArrowheads="1"/>
          </p:cNvSpPr>
          <p:nvPr/>
        </p:nvSpPr>
        <p:spPr bwMode="auto">
          <a:xfrm>
            <a:off x="1781175" y="2349500"/>
            <a:ext cx="2533650" cy="923925"/>
          </a:xfrm>
          <a:prstGeom prst="rect">
            <a:avLst/>
          </a:prstGeom>
          <a:noFill/>
          <a:ln w="9525">
            <a:noFill/>
            <a:miter lim="800000"/>
            <a:headEnd/>
            <a:tailEnd/>
          </a:ln>
        </p:spPr>
        <p:txBody>
          <a:bodyPr>
            <a:spAutoFit/>
          </a:bodyPr>
          <a:lstStyle/>
          <a:p>
            <a:pPr algn="ctr" eaLnBrk="0" hangingPunct="0"/>
            <a:r>
              <a:rPr lang="en-US" b="1">
                <a:solidFill>
                  <a:schemeClr val="bg1"/>
                </a:solidFill>
              </a:rPr>
              <a:t>changes in fair value or cash flows of the hedged item</a:t>
            </a:r>
            <a:endParaRPr lang="en-US">
              <a:solidFill>
                <a:schemeClr val="bg1"/>
              </a:solidFill>
            </a:endParaRPr>
          </a:p>
        </p:txBody>
      </p:sp>
      <p:sp>
        <p:nvSpPr>
          <p:cNvPr id="104456" name="Text Box 7"/>
          <p:cNvSpPr txBox="1">
            <a:spLocks noChangeArrowheads="1"/>
          </p:cNvSpPr>
          <p:nvPr/>
        </p:nvSpPr>
        <p:spPr bwMode="auto">
          <a:xfrm>
            <a:off x="5303838" y="2205038"/>
            <a:ext cx="2601912" cy="1246187"/>
          </a:xfrm>
          <a:prstGeom prst="rect">
            <a:avLst/>
          </a:prstGeom>
          <a:noFill/>
          <a:ln w="9525">
            <a:noFill/>
            <a:miter lim="800000"/>
            <a:headEnd/>
            <a:tailEnd/>
          </a:ln>
        </p:spPr>
        <p:txBody>
          <a:bodyPr>
            <a:spAutoFit/>
          </a:bodyPr>
          <a:lstStyle/>
          <a:p>
            <a:pPr algn="ctr" eaLnBrk="0" hangingPunct="0"/>
            <a:r>
              <a:rPr lang="en-US" b="1">
                <a:solidFill>
                  <a:schemeClr val="bg1"/>
                </a:solidFill>
              </a:rPr>
              <a:t>changes in the fair value or cash flows of the hedging instrument</a:t>
            </a:r>
            <a:endParaRPr lang="en-US" sz="2100">
              <a:solidFill>
                <a:schemeClr val="bg1"/>
              </a:solidFill>
            </a:endParaRPr>
          </a:p>
        </p:txBody>
      </p:sp>
      <p:sp>
        <p:nvSpPr>
          <p:cNvPr id="1923080" name="Text Box 8"/>
          <p:cNvSpPr txBox="1">
            <a:spLocks noChangeArrowheads="1"/>
          </p:cNvSpPr>
          <p:nvPr/>
        </p:nvSpPr>
        <p:spPr bwMode="auto">
          <a:xfrm>
            <a:off x="4173538" y="2349500"/>
            <a:ext cx="1328737" cy="708025"/>
          </a:xfrm>
          <a:prstGeom prst="rect">
            <a:avLst/>
          </a:prstGeom>
          <a:noFill/>
          <a:ln w="9525">
            <a:noFill/>
            <a:miter lim="800000"/>
            <a:headEnd/>
            <a:tailEnd/>
          </a:ln>
          <a:effectLst/>
        </p:spPr>
        <p:txBody>
          <a:bodyPr>
            <a:spAutoFit/>
          </a:bodyPr>
          <a:lstStyle/>
          <a:p>
            <a:pPr algn="ctr" eaLnBrk="0" fontAlgn="auto" hangingPunct="0">
              <a:spcBef>
                <a:spcPts val="0"/>
              </a:spcBef>
              <a:defRPr/>
            </a:pPr>
            <a:r>
              <a:rPr lang="en-US" sz="2000" b="1" dirty="0">
                <a:solidFill>
                  <a:srgbClr val="FFFF00"/>
                </a:solidFill>
                <a:effectLst>
                  <a:outerShdw blurRad="38100" dist="38100" dir="2700000" algn="tl">
                    <a:srgbClr val="000000"/>
                  </a:outerShdw>
                </a:effectLst>
                <a:cs typeface="+mn-cs"/>
              </a:rPr>
              <a:t>Highly</a:t>
            </a:r>
          </a:p>
          <a:p>
            <a:pPr algn="ctr" eaLnBrk="0" fontAlgn="auto" hangingPunct="0">
              <a:spcBef>
                <a:spcPts val="0"/>
              </a:spcBef>
              <a:defRPr/>
            </a:pPr>
            <a:r>
              <a:rPr lang="en-US" sz="2000" b="1" dirty="0">
                <a:solidFill>
                  <a:srgbClr val="FFFF00"/>
                </a:solidFill>
                <a:cs typeface="+mn-cs"/>
              </a:rPr>
              <a:t>Effective</a:t>
            </a:r>
          </a:p>
        </p:txBody>
      </p:sp>
      <p:sp>
        <p:nvSpPr>
          <p:cNvPr id="104458" name="Rectangle 9"/>
          <p:cNvSpPr>
            <a:spLocks noChangeArrowheads="1"/>
          </p:cNvSpPr>
          <p:nvPr/>
        </p:nvSpPr>
        <p:spPr bwMode="auto">
          <a:xfrm>
            <a:off x="379413" y="4005263"/>
            <a:ext cx="8305800" cy="2474912"/>
          </a:xfrm>
          <a:prstGeom prst="rect">
            <a:avLst/>
          </a:prstGeom>
          <a:noFill/>
          <a:ln w="9525">
            <a:noFill/>
            <a:miter lim="800000"/>
            <a:headEnd/>
            <a:tailEnd/>
          </a:ln>
        </p:spPr>
        <p:txBody>
          <a:bodyPr lIns="92075" tIns="46038" rIns="92075" bIns="46038"/>
          <a:lstStyle/>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A hedge is regarded as highly effective only if:</a:t>
            </a:r>
          </a:p>
          <a:p>
            <a:pPr marL="742950" lvl="1" indent="-285750" eaLnBrk="0" hangingPunct="0">
              <a:spcAft>
                <a:spcPct val="20000"/>
              </a:spcAft>
              <a:buClr>
                <a:srgbClr val="FFFFFF"/>
              </a:buClr>
              <a:buFontTx/>
              <a:buChar char="–"/>
            </a:pPr>
            <a:r>
              <a:rPr kumimoji="1" lang="en-US">
                <a:solidFill>
                  <a:srgbClr val="FFFFFF"/>
                </a:solidFill>
                <a:latin typeface="Tahoma" pitchFamily="34" charset="0"/>
              </a:rPr>
              <a:t>At inception and subsequent periods, the hedge is expected to be highly effective in achieving offsetting changes in cash flow or fair value </a:t>
            </a:r>
            <a:r>
              <a:rPr kumimoji="1" lang="en-US">
                <a:solidFill>
                  <a:schemeClr val="bg1"/>
                </a:solidFill>
                <a:latin typeface="Tahoma" pitchFamily="34" charset="0"/>
              </a:rPr>
              <a:t>(prospective test)</a:t>
            </a:r>
          </a:p>
          <a:p>
            <a:pPr marL="742950" lvl="1" indent="-285750" eaLnBrk="0" hangingPunct="0">
              <a:spcAft>
                <a:spcPct val="20000"/>
              </a:spcAft>
              <a:buClr>
                <a:srgbClr val="FFFFFF"/>
              </a:buClr>
              <a:buFontTx/>
              <a:buChar char="–"/>
            </a:pPr>
            <a:r>
              <a:rPr kumimoji="1" lang="en-US">
                <a:solidFill>
                  <a:srgbClr val="FFFFFF"/>
                </a:solidFill>
                <a:latin typeface="Tahoma" pitchFamily="34" charset="0"/>
              </a:rPr>
              <a:t>Actual offsetting within a range of 80% to 125% is acceptable </a:t>
            </a:r>
            <a:r>
              <a:rPr kumimoji="1" lang="en-US">
                <a:solidFill>
                  <a:schemeClr val="bg1"/>
                </a:solidFill>
                <a:latin typeface="Tahoma" pitchFamily="34" charset="0"/>
              </a:rPr>
              <a:t>(retrospective test)</a:t>
            </a: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22" name="Rectangle 2"/>
          <p:cNvSpPr>
            <a:spLocks noGrp="1" noChangeArrowheads="1"/>
          </p:cNvSpPr>
          <p:nvPr>
            <p:ph type="title"/>
          </p:nvPr>
        </p:nvSpPr>
        <p:spPr>
          <a:xfrm>
            <a:off x="323850" y="198438"/>
            <a:ext cx="8458200" cy="914400"/>
          </a:xfrm>
        </p:spPr>
        <p:txBody>
          <a:bodyPr>
            <a:normAutofit fontScale="90000"/>
          </a:bodyPr>
          <a:lstStyle/>
          <a:p>
            <a:pPr marL="484632" indent="0" eaLnBrk="1" fontAlgn="auto" hangingPunct="1">
              <a:spcAft>
                <a:spcPts val="0"/>
              </a:spcAft>
              <a:defRPr/>
            </a:pPr>
            <a:r>
              <a:rPr lang="en-US">
                <a:solidFill>
                  <a:schemeClr val="accent1">
                    <a:tint val="83000"/>
                    <a:satMod val="150000"/>
                  </a:schemeClr>
                </a:solidFill>
              </a:rPr>
              <a:t>Hedge Accounting: </a:t>
            </a:r>
            <a:br>
              <a:rPr lang="en-US">
                <a:solidFill>
                  <a:schemeClr val="accent1">
                    <a:tint val="83000"/>
                    <a:satMod val="150000"/>
                  </a:schemeClr>
                </a:solidFill>
              </a:rPr>
            </a:br>
            <a:r>
              <a:rPr lang="en-US">
                <a:solidFill>
                  <a:schemeClr val="accent1">
                    <a:tint val="83000"/>
                    <a:satMod val="150000"/>
                  </a:schemeClr>
                </a:solidFill>
              </a:rPr>
              <a:t>Assessing Hedge Effectiveness</a:t>
            </a:r>
            <a:endParaRPr lang="en-US" sz="3300">
              <a:solidFill>
                <a:srgbClr val="FFFF66"/>
              </a:solidFill>
            </a:endParaRPr>
          </a:p>
        </p:txBody>
      </p:sp>
      <p:sp>
        <p:nvSpPr>
          <p:cNvPr id="132099"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7844F27-C8C4-49A4-9171-4EE557637E0A}" type="slidenum">
              <a:rPr lang="en-US" smtClean="0"/>
              <a:pPr fontAlgn="base">
                <a:spcBef>
                  <a:spcPct val="0"/>
                </a:spcBef>
                <a:spcAft>
                  <a:spcPct val="0"/>
                </a:spcAft>
                <a:defRPr/>
              </a:pPr>
              <a:t>95</a:t>
            </a:fld>
            <a:endParaRPr lang="en-US" sz="1800" b="1" smtClean="0"/>
          </a:p>
        </p:txBody>
      </p:sp>
      <p:sp>
        <p:nvSpPr>
          <p:cNvPr id="105476" name="Rectangle 3"/>
          <p:cNvSpPr>
            <a:spLocks noChangeArrowheads="1"/>
          </p:cNvSpPr>
          <p:nvPr/>
        </p:nvSpPr>
        <p:spPr bwMode="auto">
          <a:xfrm>
            <a:off x="390525" y="1436688"/>
            <a:ext cx="8305800" cy="5140325"/>
          </a:xfrm>
          <a:prstGeom prst="rect">
            <a:avLst/>
          </a:prstGeom>
          <a:noFill/>
          <a:ln w="9525">
            <a:noFill/>
            <a:miter lim="800000"/>
            <a:headEnd/>
            <a:tailEnd/>
          </a:ln>
        </p:spPr>
        <p:txBody>
          <a:bodyPr lIns="92075" tIns="46038" rIns="92075" bIns="46038"/>
          <a:lstStyle/>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When actual results are within a range of 80-125, but not 100% exactly, any deviation from a 100% means the hedge relationship is partly ineffective</a:t>
            </a:r>
          </a:p>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Any ineffective must be </a:t>
            </a:r>
            <a:r>
              <a:rPr kumimoji="1" lang="en-US" sz="2100">
                <a:solidFill>
                  <a:srgbClr val="FFFF00"/>
                </a:solidFill>
                <a:latin typeface="Tahoma" pitchFamily="34" charset="0"/>
              </a:rPr>
              <a:t>recognised in the profit and loss</a:t>
            </a:r>
          </a:p>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Method of assessing hedge effectiveness depends on the documented risk management strategy and objective</a:t>
            </a:r>
          </a:p>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No single method for assessing hedge effectiveness is prescribed, but time value of money should be considered</a:t>
            </a:r>
          </a:p>
          <a:p>
            <a:pPr marL="342900" indent="-342900" eaLnBrk="0" hangingPunct="0">
              <a:spcAft>
                <a:spcPct val="20000"/>
              </a:spcAft>
              <a:buClr>
                <a:schemeClr val="folHlink"/>
              </a:buClr>
              <a:buSzPct val="75000"/>
              <a:buFont typeface="Monotype Sorts" pitchFamily="2" charset="2"/>
              <a:buChar char="n"/>
            </a:pPr>
            <a:r>
              <a:rPr kumimoji="1" lang="en-US" sz="2100">
                <a:solidFill>
                  <a:srgbClr val="FFFF66"/>
                </a:solidFill>
                <a:latin typeface="Tahoma" pitchFamily="34" charset="0"/>
              </a:rPr>
              <a:t>For cash flow hedge, the portion of the hedging instrument that is deferred in the equity is the lessor of:</a:t>
            </a:r>
            <a:endParaRPr kumimoji="1" lang="en-US">
              <a:solidFill>
                <a:srgbClr val="FFFF66"/>
              </a:solidFill>
              <a:latin typeface="Tahoma" pitchFamily="34" charset="0"/>
            </a:endParaRPr>
          </a:p>
          <a:p>
            <a:pPr marL="742950" lvl="1" indent="-285750" eaLnBrk="0" hangingPunct="0">
              <a:spcAft>
                <a:spcPct val="20000"/>
              </a:spcAft>
              <a:buClr>
                <a:srgbClr val="FFFFFF"/>
              </a:buClr>
              <a:buFontTx/>
              <a:buChar char="–"/>
            </a:pPr>
            <a:r>
              <a:rPr kumimoji="1" lang="en-US">
                <a:solidFill>
                  <a:srgbClr val="FFFFFF"/>
                </a:solidFill>
                <a:latin typeface="Tahoma" pitchFamily="34" charset="0"/>
              </a:rPr>
              <a:t>The cumulative gain or loss on the hedging instrument from the inception of the hedge; and</a:t>
            </a:r>
          </a:p>
          <a:p>
            <a:pPr marL="742950" lvl="1" indent="-285750" eaLnBrk="0" hangingPunct="0">
              <a:spcAft>
                <a:spcPct val="20000"/>
              </a:spcAft>
              <a:buClr>
                <a:srgbClr val="FFFFFF"/>
              </a:buClr>
              <a:buFontTx/>
              <a:buChar char="–"/>
            </a:pPr>
            <a:r>
              <a:rPr kumimoji="1" lang="en-US">
                <a:solidFill>
                  <a:srgbClr val="FFFFFF"/>
                </a:solidFill>
                <a:latin typeface="Tahoma" pitchFamily="34" charset="0"/>
              </a:rPr>
              <a:t>The cumulative change in fair value (PV) of the expected future cash flows on the hedged item from the inception of the hedge</a:t>
            </a: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7172" name="Rectangle 4"/>
          <p:cNvSpPr>
            <a:spLocks noGrp="1" noChangeArrowheads="1"/>
          </p:cNvSpPr>
          <p:nvPr>
            <p:ph type="title"/>
          </p:nvPr>
        </p:nvSpPr>
        <p:spPr>
          <a:xfrm>
            <a:off x="0" y="252413"/>
            <a:ext cx="9144000" cy="685800"/>
          </a:xfrm>
        </p:spPr>
        <p:txBody>
          <a:bodyPr>
            <a:normAutofit fontScale="90000"/>
          </a:bodyPr>
          <a:lstStyle/>
          <a:p>
            <a:pPr marL="484632" indent="0" eaLnBrk="1" fontAlgn="auto" hangingPunct="1">
              <a:spcAft>
                <a:spcPts val="0"/>
              </a:spcAft>
              <a:defRPr/>
            </a:pPr>
            <a:r>
              <a:rPr lang="en-GB">
                <a:solidFill>
                  <a:schemeClr val="accent1">
                    <a:tint val="83000"/>
                    <a:satMod val="150000"/>
                  </a:schemeClr>
                </a:solidFill>
              </a:rPr>
              <a:t>Source of Ineffectiveness</a:t>
            </a:r>
          </a:p>
        </p:txBody>
      </p:sp>
      <p:sp>
        <p:nvSpPr>
          <p:cNvPr id="1927173" name="Rectangle 5"/>
          <p:cNvSpPr>
            <a:spLocks noGrp="1" noChangeArrowheads="1"/>
          </p:cNvSpPr>
          <p:nvPr>
            <p:ph idx="1"/>
          </p:nvPr>
        </p:nvSpPr>
        <p:spPr>
          <a:xfrm>
            <a:off x="422275" y="1524000"/>
            <a:ext cx="8299450" cy="3962400"/>
          </a:xfrm>
        </p:spPr>
        <p:txBody>
          <a:bodyPr>
            <a:normAutofit lnSpcReduction="10000"/>
          </a:bodyPr>
          <a:lstStyle/>
          <a:p>
            <a:pPr marL="448056" indent="-384048" eaLnBrk="1" fontAlgn="auto" hangingPunct="1">
              <a:spcAft>
                <a:spcPct val="10000"/>
              </a:spcAft>
              <a:buFont typeface="Wingdings 2"/>
              <a:buChar char=""/>
              <a:defRPr/>
            </a:pPr>
            <a:r>
              <a:rPr lang="en-GB"/>
              <a:t>Ineffectiveness may result from</a:t>
            </a:r>
          </a:p>
          <a:p>
            <a:pPr marL="822960" lvl="1" eaLnBrk="1" fontAlgn="auto" hangingPunct="1">
              <a:spcAft>
                <a:spcPts val="0"/>
              </a:spcAft>
              <a:buFont typeface="Verdana"/>
              <a:buChar char="›"/>
              <a:defRPr/>
            </a:pPr>
            <a:r>
              <a:rPr lang="en-GB"/>
              <a:t>A difference in the basis of hedging instrument and the hedged item (eg, Euro vs. GBP or Libor vs. Prime).</a:t>
            </a:r>
          </a:p>
          <a:p>
            <a:pPr marL="822960" lvl="1" eaLnBrk="1" fontAlgn="auto" hangingPunct="1">
              <a:spcAft>
                <a:spcPts val="0"/>
              </a:spcAft>
              <a:buFont typeface="Verdana"/>
              <a:buChar char="›"/>
              <a:defRPr/>
            </a:pPr>
            <a:r>
              <a:rPr lang="en-GB"/>
              <a:t>Different notional and principal amounts for derivative and hedged item.</a:t>
            </a:r>
          </a:p>
          <a:p>
            <a:pPr marL="822960" lvl="1" eaLnBrk="1" fontAlgn="auto" hangingPunct="1">
              <a:spcAft>
                <a:spcPts val="0"/>
              </a:spcAft>
              <a:buFont typeface="Verdana"/>
              <a:buChar char="›"/>
              <a:defRPr/>
            </a:pPr>
            <a:r>
              <a:rPr lang="en-GB"/>
              <a:t>Different maturity or repricing dates.</a:t>
            </a:r>
          </a:p>
          <a:p>
            <a:pPr marL="822960" lvl="1" eaLnBrk="1" fontAlgn="auto" hangingPunct="1">
              <a:spcAft>
                <a:spcPts val="0"/>
              </a:spcAft>
              <a:buFont typeface="Verdana"/>
              <a:buChar char="›"/>
              <a:defRPr/>
            </a:pPr>
            <a:r>
              <a:rPr lang="en-GB"/>
              <a:t>Different quantities, location, or delivery dates.</a:t>
            </a:r>
          </a:p>
          <a:p>
            <a:pPr marL="822960" lvl="1" eaLnBrk="1" fontAlgn="auto" hangingPunct="1">
              <a:spcAft>
                <a:spcPts val="0"/>
              </a:spcAft>
              <a:buFont typeface="Verdana"/>
              <a:buChar char="›"/>
              <a:defRPr/>
            </a:pPr>
            <a:r>
              <a:rPr lang="en-GB"/>
              <a:t>Different creditworthiness.</a:t>
            </a:r>
            <a:endParaRPr lang="en-GB" sz="2100"/>
          </a:p>
          <a:p>
            <a:pPr marL="448056" indent="-384048" eaLnBrk="1" fontAlgn="auto" hangingPunct="1">
              <a:spcAft>
                <a:spcPts val="0"/>
              </a:spcAft>
              <a:buFont typeface="Monotype Sorts" pitchFamily="2" charset="2"/>
              <a:buNone/>
              <a:defRPr/>
            </a:pPr>
            <a:endParaRPr lang="en-GB"/>
          </a:p>
        </p:txBody>
      </p:sp>
      <p:sp>
        <p:nvSpPr>
          <p:cNvPr id="133124"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001C19C2-0C84-444F-92A9-6D8A0F68DC08}" type="slidenum">
              <a:rPr lang="en-US" smtClean="0"/>
              <a:pPr fontAlgn="base">
                <a:spcBef>
                  <a:spcPct val="0"/>
                </a:spcBef>
                <a:spcAft>
                  <a:spcPct val="0"/>
                </a:spcAft>
                <a:defRPr/>
              </a:pPr>
              <a:t>96</a:t>
            </a:fld>
            <a:endParaRPr lang="en-US" sz="1800" b="1" smtClean="0"/>
          </a:p>
        </p:txBody>
      </p:sp>
      <p:sp>
        <p:nvSpPr>
          <p:cNvPr id="106501" name="Rectangle 2"/>
          <p:cNvSpPr>
            <a:spLocks noChangeArrowheads="1"/>
          </p:cNvSpPr>
          <p:nvPr/>
        </p:nvSpPr>
        <p:spPr bwMode="auto">
          <a:xfrm>
            <a:off x="773113" y="457200"/>
            <a:ext cx="7104062" cy="1371600"/>
          </a:xfrm>
          <a:prstGeom prst="rect">
            <a:avLst/>
          </a:prstGeom>
          <a:noFill/>
          <a:ln w="9525">
            <a:noFill/>
            <a:miter lim="800000"/>
            <a:headEnd/>
            <a:tailEnd/>
          </a:ln>
        </p:spPr>
        <p:txBody>
          <a:bodyPr anchor="ctr"/>
          <a:lstStyle/>
          <a:p>
            <a:pPr algn="ctr" eaLnBrk="0" hangingPunct="0">
              <a:lnSpc>
                <a:spcPct val="90000"/>
              </a:lnSpc>
            </a:pPr>
            <a:endParaRPr kumimoji="1" lang="en-US" sz="3600" b="1">
              <a:solidFill>
                <a:srgbClr val="FFFF00"/>
              </a:solidFill>
              <a:latin typeface="Tahoma" pitchFamily="34" charset="0"/>
            </a:endParaRPr>
          </a:p>
        </p:txBody>
      </p:sp>
      <p:sp>
        <p:nvSpPr>
          <p:cNvPr id="106502" name="Rectangle 3"/>
          <p:cNvSpPr>
            <a:spLocks noChangeArrowheads="1"/>
          </p:cNvSpPr>
          <p:nvPr/>
        </p:nvSpPr>
        <p:spPr bwMode="auto">
          <a:xfrm>
            <a:off x="561975" y="1981200"/>
            <a:ext cx="7597775" cy="4876800"/>
          </a:xfrm>
          <a:prstGeom prst="rect">
            <a:avLst/>
          </a:prstGeom>
          <a:noFill/>
          <a:ln w="9525">
            <a:noFill/>
            <a:miter lim="800000"/>
            <a:headEnd/>
            <a:tailEnd/>
          </a:ln>
        </p:spPr>
        <p:txBody>
          <a:bodyPr/>
          <a:lstStyle/>
          <a:p>
            <a:pPr marL="342900" indent="-342900" eaLnBrk="0" hangingPunct="0">
              <a:lnSpc>
                <a:spcPct val="90000"/>
              </a:lnSpc>
              <a:spcAft>
                <a:spcPct val="20000"/>
              </a:spcAft>
              <a:buClr>
                <a:schemeClr val="folHlink"/>
              </a:buClr>
              <a:buSzPct val="75000"/>
              <a:buFont typeface="Monotype Sorts" pitchFamily="2" charset="2"/>
              <a:buNone/>
            </a:pPr>
            <a:endParaRPr kumimoji="1" lang="en-US" sz="2600">
              <a:solidFill>
                <a:srgbClr val="FFFF66"/>
              </a:solidFill>
              <a:latin typeface="Tahoma" pitchFamily="34" charset="0"/>
            </a:endParaRPr>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9220" name="Rectangle 4"/>
          <p:cNvSpPr>
            <a:spLocks noGrp="1" noChangeArrowheads="1"/>
          </p:cNvSpPr>
          <p:nvPr>
            <p:ph type="title"/>
          </p:nvPr>
        </p:nvSpPr>
        <p:spPr>
          <a:xfrm>
            <a:off x="608135" y="187325"/>
            <a:ext cx="8018585" cy="685800"/>
          </a:xfrm>
        </p:spPr>
        <p:txBody>
          <a:bodyPr>
            <a:normAutofit fontScale="90000"/>
          </a:bodyPr>
          <a:lstStyle/>
          <a:p>
            <a:pPr marL="484632" indent="0" eaLnBrk="1" fontAlgn="auto" hangingPunct="1">
              <a:spcAft>
                <a:spcPts val="0"/>
              </a:spcAft>
              <a:defRPr/>
            </a:pPr>
            <a:r>
              <a:rPr lang="en-GB">
                <a:solidFill>
                  <a:schemeClr val="accent1">
                    <a:tint val="83000"/>
                    <a:satMod val="150000"/>
                  </a:schemeClr>
                </a:solidFill>
              </a:rPr>
              <a:t>Highly Effective: Example</a:t>
            </a:r>
          </a:p>
        </p:txBody>
      </p:sp>
      <p:sp>
        <p:nvSpPr>
          <p:cNvPr id="107523" name="Rectangle 5"/>
          <p:cNvSpPr>
            <a:spLocks noGrp="1" noChangeArrowheads="1"/>
          </p:cNvSpPr>
          <p:nvPr>
            <p:ph idx="1"/>
          </p:nvPr>
        </p:nvSpPr>
        <p:spPr>
          <a:xfrm>
            <a:off x="339725" y="1493838"/>
            <a:ext cx="8299450" cy="4419600"/>
          </a:xfrm>
        </p:spPr>
        <p:txBody>
          <a:bodyPr/>
          <a:lstStyle/>
          <a:p>
            <a:pPr eaLnBrk="1" hangingPunct="1"/>
            <a:r>
              <a:rPr lang="en-GB" sz="2400" smtClean="0"/>
              <a:t>Loss on hedging instrument = 120</a:t>
            </a:r>
          </a:p>
          <a:p>
            <a:pPr eaLnBrk="1" hangingPunct="1"/>
            <a:r>
              <a:rPr lang="en-GB" sz="2400" smtClean="0"/>
              <a:t>Gain on hedged item = 100</a:t>
            </a:r>
          </a:p>
          <a:p>
            <a:pPr eaLnBrk="1" hangingPunct="1"/>
            <a:r>
              <a:rPr lang="en-GB" sz="2400" smtClean="0"/>
              <a:t>Offset measured by: </a:t>
            </a:r>
          </a:p>
          <a:p>
            <a:pPr eaLnBrk="1" hangingPunct="1">
              <a:buFont typeface="Monotype Sorts" pitchFamily="2" charset="2"/>
              <a:buNone/>
            </a:pPr>
            <a:r>
              <a:rPr lang="en-GB" sz="2400" smtClean="0"/>
              <a:t>	100/120 = 83%;  or </a:t>
            </a:r>
            <a:br>
              <a:rPr lang="en-GB" sz="2400" smtClean="0"/>
            </a:br>
            <a:r>
              <a:rPr lang="en-GB" sz="2400" smtClean="0"/>
              <a:t>120/100 = 120%</a:t>
            </a:r>
          </a:p>
          <a:p>
            <a:pPr lvl="1" eaLnBrk="1" hangingPunct="1"/>
            <a:r>
              <a:rPr lang="en-GB" smtClean="0"/>
              <a:t>Hedge is highly effective</a:t>
            </a:r>
          </a:p>
          <a:p>
            <a:pPr lvl="1" eaLnBrk="1" hangingPunct="1"/>
            <a:r>
              <a:rPr lang="en-GB" smtClean="0"/>
              <a:t>But the 20 loss must be recognised as ineffectiveness in net profit or loss</a:t>
            </a:r>
          </a:p>
          <a:p>
            <a:pPr lvl="1" eaLnBrk="1" hangingPunct="1"/>
            <a:r>
              <a:rPr lang="en-GB" smtClean="0"/>
              <a:t>If outside the 80-125% range, the entire 120 loss on hedging instrument would be recognised</a:t>
            </a:r>
          </a:p>
        </p:txBody>
      </p:sp>
      <p:sp>
        <p:nvSpPr>
          <p:cNvPr id="134148"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BB32D7A-0B6E-448D-8D82-CDF720A4156B}" type="slidenum">
              <a:rPr lang="en-US" smtClean="0"/>
              <a:pPr fontAlgn="base">
                <a:spcBef>
                  <a:spcPct val="0"/>
                </a:spcBef>
                <a:spcAft>
                  <a:spcPct val="0"/>
                </a:spcAft>
                <a:defRPr/>
              </a:pPr>
              <a:t>97</a:t>
            </a:fld>
            <a:endParaRPr lang="en-US" sz="1800" b="1" smtClean="0"/>
          </a:p>
        </p:txBody>
      </p:sp>
      <p:sp>
        <p:nvSpPr>
          <p:cNvPr id="107525" name="Rectangle 2"/>
          <p:cNvSpPr>
            <a:spLocks noChangeArrowheads="1"/>
          </p:cNvSpPr>
          <p:nvPr/>
        </p:nvSpPr>
        <p:spPr bwMode="auto">
          <a:xfrm>
            <a:off x="773113" y="457200"/>
            <a:ext cx="7104062" cy="1371600"/>
          </a:xfrm>
          <a:prstGeom prst="rect">
            <a:avLst/>
          </a:prstGeom>
          <a:noFill/>
          <a:ln w="9525">
            <a:noFill/>
            <a:miter lim="800000"/>
            <a:headEnd/>
            <a:tailEnd/>
          </a:ln>
        </p:spPr>
        <p:txBody>
          <a:bodyPr anchor="ctr"/>
          <a:lstStyle/>
          <a:p>
            <a:pPr algn="ctr" eaLnBrk="0" hangingPunct="0">
              <a:lnSpc>
                <a:spcPct val="90000"/>
              </a:lnSpc>
            </a:pPr>
            <a:endParaRPr kumimoji="1" lang="en-US" sz="3600" b="1">
              <a:solidFill>
                <a:srgbClr val="FFFF00"/>
              </a:solidFill>
              <a:latin typeface="Tahoma" pitchFamily="34" charset="0"/>
            </a:endParaRPr>
          </a:p>
        </p:txBody>
      </p:sp>
      <p:sp>
        <p:nvSpPr>
          <p:cNvPr id="107526" name="Rectangle 3"/>
          <p:cNvSpPr>
            <a:spLocks noChangeArrowheads="1"/>
          </p:cNvSpPr>
          <p:nvPr/>
        </p:nvSpPr>
        <p:spPr bwMode="auto">
          <a:xfrm>
            <a:off x="561975" y="1981200"/>
            <a:ext cx="7597775" cy="4876800"/>
          </a:xfrm>
          <a:prstGeom prst="rect">
            <a:avLst/>
          </a:prstGeom>
          <a:noFill/>
          <a:ln w="9525">
            <a:noFill/>
            <a:miter lim="800000"/>
            <a:headEnd/>
            <a:tailEnd/>
          </a:ln>
        </p:spPr>
        <p:txBody>
          <a:bodyPr/>
          <a:lstStyle/>
          <a:p>
            <a:pPr marL="342900" indent="-342900" eaLnBrk="0" hangingPunct="0">
              <a:lnSpc>
                <a:spcPct val="90000"/>
              </a:lnSpc>
              <a:spcAft>
                <a:spcPct val="20000"/>
              </a:spcAft>
              <a:buClr>
                <a:schemeClr val="folHlink"/>
              </a:buClr>
              <a:buSzPct val="75000"/>
              <a:buFont typeface="Monotype Sorts" pitchFamily="2" charset="2"/>
              <a:buNone/>
            </a:pPr>
            <a:endParaRPr kumimoji="1" lang="en-US" sz="2600">
              <a:solidFill>
                <a:srgbClr val="FFFF66"/>
              </a:solidFill>
              <a:latin typeface="Tahoma" pitchFamily="34" charset="0"/>
            </a:endParaRPr>
          </a:p>
        </p:txBody>
      </p:sp>
    </p:spTree>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674F491-13E3-43B0-891B-874DCB5A9EDA}" type="slidenum">
              <a:rPr lang="en-US" smtClean="0"/>
              <a:pPr fontAlgn="base">
                <a:spcBef>
                  <a:spcPct val="0"/>
                </a:spcBef>
                <a:spcAft>
                  <a:spcPct val="0"/>
                </a:spcAft>
                <a:defRPr/>
              </a:pPr>
              <a:t>98</a:t>
            </a:fld>
            <a:endParaRPr lang="en-US" sz="1800" b="1" smtClean="0"/>
          </a:p>
        </p:txBody>
      </p:sp>
      <p:sp>
        <p:nvSpPr>
          <p:cNvPr id="108547" name="Rectangle 2"/>
          <p:cNvSpPr>
            <a:spLocks noChangeArrowheads="1"/>
          </p:cNvSpPr>
          <p:nvPr/>
        </p:nvSpPr>
        <p:spPr bwMode="auto">
          <a:xfrm>
            <a:off x="773113" y="685800"/>
            <a:ext cx="7104062" cy="1371600"/>
          </a:xfrm>
          <a:prstGeom prst="rect">
            <a:avLst/>
          </a:prstGeom>
          <a:noFill/>
          <a:ln w="9525">
            <a:noFill/>
            <a:miter lim="800000"/>
            <a:headEnd/>
            <a:tailEnd/>
          </a:ln>
        </p:spPr>
        <p:txBody>
          <a:bodyPr anchor="ctr"/>
          <a:lstStyle/>
          <a:p>
            <a:pPr algn="ctr" eaLnBrk="0" hangingPunct="0">
              <a:lnSpc>
                <a:spcPct val="90000"/>
              </a:lnSpc>
            </a:pPr>
            <a:endParaRPr kumimoji="1" lang="en-US" sz="3600" b="1">
              <a:solidFill>
                <a:srgbClr val="FFFF00"/>
              </a:solidFill>
              <a:latin typeface="Tahoma" pitchFamily="34" charset="0"/>
            </a:endParaRPr>
          </a:p>
        </p:txBody>
      </p:sp>
      <p:sp>
        <p:nvSpPr>
          <p:cNvPr id="108548" name="Rectangle 3"/>
          <p:cNvSpPr>
            <a:spLocks noChangeArrowheads="1"/>
          </p:cNvSpPr>
          <p:nvPr/>
        </p:nvSpPr>
        <p:spPr bwMode="auto">
          <a:xfrm>
            <a:off x="561975" y="2209800"/>
            <a:ext cx="7597775" cy="4876800"/>
          </a:xfrm>
          <a:prstGeom prst="rect">
            <a:avLst/>
          </a:prstGeom>
          <a:noFill/>
          <a:ln w="9525">
            <a:noFill/>
            <a:miter lim="800000"/>
            <a:headEnd/>
            <a:tailEnd/>
          </a:ln>
        </p:spPr>
        <p:txBody>
          <a:bodyPr/>
          <a:lstStyle/>
          <a:p>
            <a:pPr marL="342900" indent="-342900" eaLnBrk="0" hangingPunct="0">
              <a:lnSpc>
                <a:spcPct val="90000"/>
              </a:lnSpc>
              <a:spcAft>
                <a:spcPct val="20000"/>
              </a:spcAft>
              <a:buClr>
                <a:schemeClr val="folHlink"/>
              </a:buClr>
              <a:buSzPct val="75000"/>
              <a:buFont typeface="Monotype Sorts" pitchFamily="2" charset="2"/>
              <a:buNone/>
            </a:pPr>
            <a:endParaRPr kumimoji="1" lang="en-US" sz="2600">
              <a:solidFill>
                <a:srgbClr val="FFFF66"/>
              </a:solidFill>
              <a:latin typeface="Tahoma" pitchFamily="34" charset="0"/>
            </a:endParaRPr>
          </a:p>
        </p:txBody>
      </p:sp>
      <p:sp>
        <p:nvSpPr>
          <p:cNvPr id="108549" name="Rectangle 4"/>
          <p:cNvSpPr>
            <a:spLocks noChangeArrowheads="1"/>
          </p:cNvSpPr>
          <p:nvPr/>
        </p:nvSpPr>
        <p:spPr bwMode="auto">
          <a:xfrm>
            <a:off x="0" y="0"/>
            <a:ext cx="9144000" cy="1066800"/>
          </a:xfrm>
          <a:prstGeom prst="rect">
            <a:avLst/>
          </a:prstGeom>
          <a:noFill/>
          <a:ln w="9525">
            <a:noFill/>
            <a:miter lim="800000"/>
            <a:headEnd/>
            <a:tailEnd/>
          </a:ln>
        </p:spPr>
        <p:txBody>
          <a:bodyPr anchor="ctr"/>
          <a:lstStyle/>
          <a:p>
            <a:pPr algn="ctr" eaLnBrk="0" hangingPunct="0"/>
            <a:r>
              <a:rPr kumimoji="1" lang="en-GB" sz="3600" b="1">
                <a:solidFill>
                  <a:srgbClr val="FFFFFF"/>
                </a:solidFill>
                <a:latin typeface="Tahoma" pitchFamily="34" charset="0"/>
              </a:rPr>
              <a:t>Hedge Effectiveness</a:t>
            </a:r>
          </a:p>
        </p:txBody>
      </p:sp>
      <p:sp>
        <p:nvSpPr>
          <p:cNvPr id="108550" name="Rectangle 5"/>
          <p:cNvSpPr>
            <a:spLocks noChangeArrowheads="1"/>
          </p:cNvSpPr>
          <p:nvPr/>
        </p:nvSpPr>
        <p:spPr bwMode="auto">
          <a:xfrm>
            <a:off x="703263" y="1143000"/>
            <a:ext cx="7858125" cy="5105400"/>
          </a:xfrm>
          <a:prstGeom prst="rect">
            <a:avLst/>
          </a:prstGeom>
          <a:noFill/>
          <a:ln w="9525">
            <a:noFill/>
            <a:miter lim="800000"/>
            <a:headEnd/>
            <a:tailEnd/>
          </a:ln>
        </p:spPr>
        <p:txBody>
          <a:bodyPr/>
          <a:lstStyle/>
          <a:p>
            <a:pPr marL="342900" indent="-342900" eaLnBrk="0" hangingPunct="0">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Correlation methods for assessing effectiveness:</a:t>
            </a:r>
            <a:endParaRPr kumimoji="1" lang="en-GB" sz="2400">
              <a:solidFill>
                <a:srgbClr val="FFFF66"/>
              </a:solidFill>
              <a:latin typeface="Tahoma" pitchFamily="34" charset="0"/>
            </a:endParaRPr>
          </a:p>
          <a:p>
            <a:pPr marL="742950" lvl="1" indent="-285750" eaLnBrk="0" hangingPunct="0">
              <a:spcAft>
                <a:spcPct val="20000"/>
              </a:spcAft>
              <a:buClr>
                <a:srgbClr val="FFFFFF"/>
              </a:buClr>
              <a:buFontTx/>
              <a:buChar char="–"/>
            </a:pPr>
            <a:r>
              <a:rPr kumimoji="1" lang="en-GB" sz="2400">
                <a:solidFill>
                  <a:srgbClr val="FFFFFF"/>
                </a:solidFill>
                <a:latin typeface="Tahoma" pitchFamily="34" charset="0"/>
              </a:rPr>
              <a:t>Ratio analysis (Dollar offset)</a:t>
            </a:r>
          </a:p>
          <a:p>
            <a:pPr marL="1143000" lvl="2" indent="-228600" eaLnBrk="0" hangingPunct="0">
              <a:spcAft>
                <a:spcPct val="20000"/>
              </a:spcAft>
              <a:buClr>
                <a:srgbClr val="FFFFFF"/>
              </a:buClr>
              <a:buSzPct val="60000"/>
              <a:buFont typeface="Monotype Sorts" pitchFamily="2" charset="2"/>
              <a:buChar char="n"/>
            </a:pPr>
            <a:r>
              <a:rPr kumimoji="1" lang="en-GB" sz="2400">
                <a:solidFill>
                  <a:srgbClr val="FFFFFF"/>
                </a:solidFill>
                <a:latin typeface="Tahoma" pitchFamily="34" charset="0"/>
              </a:rPr>
              <a:t>Period to period</a:t>
            </a:r>
          </a:p>
          <a:p>
            <a:pPr marL="1143000" lvl="2" indent="-228600" eaLnBrk="0" hangingPunct="0">
              <a:spcAft>
                <a:spcPct val="20000"/>
              </a:spcAft>
              <a:buClr>
                <a:srgbClr val="FFFFFF"/>
              </a:buClr>
              <a:buSzPct val="60000"/>
              <a:buFont typeface="Monotype Sorts" pitchFamily="2" charset="2"/>
              <a:buChar char="n"/>
            </a:pPr>
            <a:r>
              <a:rPr kumimoji="1" lang="en-GB" sz="2400">
                <a:solidFill>
                  <a:srgbClr val="FFFFFF"/>
                </a:solidFill>
                <a:latin typeface="Tahoma" pitchFamily="34" charset="0"/>
              </a:rPr>
              <a:t>cumulative</a:t>
            </a:r>
          </a:p>
          <a:p>
            <a:pPr marL="742950" lvl="1" indent="-285750" eaLnBrk="0" hangingPunct="0">
              <a:spcAft>
                <a:spcPct val="20000"/>
              </a:spcAft>
              <a:buClr>
                <a:srgbClr val="FFFFFF"/>
              </a:buClr>
              <a:buFontTx/>
              <a:buChar char="–"/>
            </a:pPr>
            <a:r>
              <a:rPr kumimoji="1" lang="en-GB" sz="2400">
                <a:solidFill>
                  <a:srgbClr val="FFFFFF"/>
                </a:solidFill>
                <a:latin typeface="Tahoma" pitchFamily="34" charset="0"/>
              </a:rPr>
              <a:t>Regression analysis</a:t>
            </a:r>
          </a:p>
          <a:p>
            <a:pPr marL="342900" indent="-342900" eaLnBrk="0" hangingPunct="0">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Policy established up front dictates how effectiveness is to be measured</a:t>
            </a:r>
            <a:endParaRPr kumimoji="1" lang="en-GB" sz="2400">
              <a:solidFill>
                <a:srgbClr val="FFFF66"/>
              </a:solidFill>
              <a:latin typeface="Tahoma" pitchFamily="34" charset="0"/>
            </a:endParaRPr>
          </a:p>
          <a:p>
            <a:pPr marL="742950" lvl="1" indent="-285750" eaLnBrk="0" hangingPunct="0">
              <a:spcAft>
                <a:spcPct val="20000"/>
              </a:spcAft>
              <a:buClr>
                <a:srgbClr val="FFFFFF"/>
              </a:buClr>
              <a:buFontTx/>
              <a:buChar char="–"/>
            </a:pPr>
            <a:r>
              <a:rPr kumimoji="1" lang="en-GB" sz="2400">
                <a:solidFill>
                  <a:srgbClr val="FFFFFF"/>
                </a:solidFill>
                <a:latin typeface="Tahoma" pitchFamily="34" charset="0"/>
              </a:rPr>
              <a:t>IAS 39 allows flexibility</a:t>
            </a:r>
            <a:r>
              <a:rPr kumimoji="1" lang="en-GB" sz="2800">
                <a:solidFill>
                  <a:srgbClr val="FFFFFF"/>
                </a:solidFill>
                <a:latin typeface="Tahoma" pitchFamily="34" charset="0"/>
              </a:rPr>
              <a:t> </a:t>
            </a:r>
          </a:p>
          <a:p>
            <a:pPr marL="342900" indent="-342900" eaLnBrk="0" hangingPunct="0">
              <a:spcAft>
                <a:spcPct val="20000"/>
              </a:spcAft>
              <a:buClr>
                <a:schemeClr val="folHlink"/>
              </a:buClr>
              <a:buSzPct val="75000"/>
              <a:buFont typeface="Monotype Sorts" pitchFamily="2" charset="2"/>
              <a:buChar char="n"/>
            </a:pPr>
            <a:r>
              <a:rPr kumimoji="1" lang="en-GB" sz="2800">
                <a:solidFill>
                  <a:srgbClr val="FFFF66"/>
                </a:solidFill>
                <a:latin typeface="Tahoma" pitchFamily="34" charset="0"/>
              </a:rPr>
              <a:t>Effectiveness is assessed, at a minimum, at the time an entity prepares its annual or interim financial statements.</a:t>
            </a:r>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84632" indent="0" eaLnBrk="1" fontAlgn="auto" hangingPunct="1">
              <a:spcAft>
                <a:spcPts val="0"/>
              </a:spcAft>
              <a:defRPr/>
            </a:pPr>
            <a:r>
              <a:rPr kumimoji="1" lang="en-GB" altLang="en-GB" i="1" dirty="0" smtClean="0">
                <a:solidFill>
                  <a:schemeClr val="bg2"/>
                </a:solidFill>
                <a:latin typeface="Times New Roman" pitchFamily="18" charset="0"/>
              </a:rPr>
              <a:t>Type of Hedges</a:t>
            </a:r>
            <a:endParaRPr lang="en-US" dirty="0">
              <a:solidFill>
                <a:schemeClr val="accent1">
                  <a:tint val="83000"/>
                  <a:satMod val="150000"/>
                </a:schemeClr>
              </a:solidFill>
            </a:endParaRPr>
          </a:p>
        </p:txBody>
      </p:sp>
      <p:sp>
        <p:nvSpPr>
          <p:cNvPr id="109571" name="Subtitle 2"/>
          <p:cNvSpPr>
            <a:spLocks noGrp="1"/>
          </p:cNvSpPr>
          <p:nvPr>
            <p:ph type="subTitle" idx="1"/>
          </p:nvPr>
        </p:nvSpPr>
        <p:spPr>
          <a:xfrm>
            <a:off x="541338" y="2249488"/>
            <a:ext cx="8061325" cy="1752600"/>
          </a:xfrm>
        </p:spPr>
        <p:txBody>
          <a:bodyPr/>
          <a:lstStyle/>
          <a:p>
            <a:pPr marR="0" eaLnBrk="1" hangingPunct="1">
              <a:spcBef>
                <a:spcPct val="0"/>
              </a:spcBef>
            </a:pPr>
            <a:endParaRPr lang="en-US" smtClean="0">
              <a:ln>
                <a:noFill/>
              </a:ln>
              <a:solidFill>
                <a:srgbClr val="FFFFFF"/>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387</TotalTime>
  <Words>7027</Words>
  <Application>Microsoft Office PowerPoint</Application>
  <PresentationFormat>On-screen Show (4:3)</PresentationFormat>
  <Paragraphs>982</Paragraphs>
  <Slides>128</Slides>
  <Notes>128</Notes>
  <HiddenSlides>0</HiddenSlides>
  <MMClips>0</MMClips>
  <ScaleCrop>false</ScaleCrop>
  <HeadingPairs>
    <vt:vector size="8" baseType="variant">
      <vt:variant>
        <vt:lpstr>Fonts Used</vt:lpstr>
      </vt:variant>
      <vt:variant>
        <vt:i4>14</vt:i4>
      </vt:variant>
      <vt:variant>
        <vt:lpstr>Theme</vt:lpstr>
      </vt:variant>
      <vt:variant>
        <vt:i4>1</vt:i4>
      </vt:variant>
      <vt:variant>
        <vt:lpstr>Embedded OLE Servers</vt:lpstr>
      </vt:variant>
      <vt:variant>
        <vt:i4>1</vt:i4>
      </vt:variant>
      <vt:variant>
        <vt:lpstr>Slide Titles</vt:lpstr>
      </vt:variant>
      <vt:variant>
        <vt:i4>128</vt:i4>
      </vt:variant>
    </vt:vector>
  </HeadingPairs>
  <TitlesOfParts>
    <vt:vector size="144" baseType="lpstr">
      <vt:lpstr>Arial</vt:lpstr>
      <vt:lpstr>Wingdings 2</vt:lpstr>
      <vt:lpstr>Verdana</vt:lpstr>
      <vt:lpstr>Calibri</vt:lpstr>
      <vt:lpstr>Wingdings</vt:lpstr>
      <vt:lpstr>Arial Unicode MS</vt:lpstr>
      <vt:lpstr>Tahoma</vt:lpstr>
      <vt:lpstr>FZShuTi</vt:lpstr>
      <vt:lpstr>Microsoft JhengHei</vt:lpstr>
      <vt:lpstr>Monotype Sorts</vt:lpstr>
      <vt:lpstr>SimSun</vt:lpstr>
      <vt:lpstr>新細明體</vt:lpstr>
      <vt:lpstr>Arial Narrow</vt:lpstr>
      <vt:lpstr>Book Antiqua</vt:lpstr>
      <vt:lpstr>Verve</vt:lpstr>
      <vt:lpstr>Clip</vt:lpstr>
      <vt:lpstr>FINANCIAL INSTRUMENTS</vt:lpstr>
      <vt:lpstr>Introduction</vt:lpstr>
      <vt:lpstr>Scope and Definitions</vt:lpstr>
      <vt:lpstr>Definition: What is a Financial Instrument?</vt:lpstr>
      <vt:lpstr>Types of Financial Instruments</vt:lpstr>
      <vt:lpstr>Definition of Financial Asset</vt:lpstr>
      <vt:lpstr>Definitions of Financial Liability/ Equity </vt:lpstr>
      <vt:lpstr>Scope Exclusion</vt:lpstr>
      <vt:lpstr>Financial Guarantee</vt:lpstr>
      <vt:lpstr>Scope: Non-financial Item Contracts</vt:lpstr>
      <vt:lpstr>IAS 32 Presentation</vt:lpstr>
      <vt:lpstr>IAS 32 – Presentation</vt:lpstr>
      <vt:lpstr>Liability and Equity</vt:lpstr>
      <vt:lpstr>Liability and Equity </vt:lpstr>
      <vt:lpstr>IAS 32 – Liability and Equity </vt:lpstr>
      <vt:lpstr>Offsetting of a Financial Asset and  a Financial Liability</vt:lpstr>
      <vt:lpstr>Offsetting of a Financial Asset and  a Financial Liability</vt:lpstr>
      <vt:lpstr>     . </vt:lpstr>
      <vt:lpstr>Classification of Financial Assets</vt:lpstr>
      <vt:lpstr>Slide 20</vt:lpstr>
      <vt:lpstr>Classification of Financial Assets</vt:lpstr>
      <vt:lpstr>Amendments to IAS 39 –  The Fair Value Option</vt:lpstr>
      <vt:lpstr>Financial Assets: Held for Trading</vt:lpstr>
      <vt:lpstr>Financial Assets:  Held for Trading (Continued)</vt:lpstr>
      <vt:lpstr>Financial Assets:  Designated Upon Initial Recognition</vt:lpstr>
      <vt:lpstr>Financial Assets : Loans and Receivables </vt:lpstr>
      <vt:lpstr>Financial Assets: Held-to-Maturity</vt:lpstr>
      <vt:lpstr>Held to Maturity - Tainting</vt:lpstr>
      <vt:lpstr>Financial Assets : Available-for-Sale</vt:lpstr>
      <vt:lpstr> Classification: Financial Liabilities </vt:lpstr>
      <vt:lpstr>Financial Liabilities: at Fair Value  thru P&amp;L </vt:lpstr>
      <vt:lpstr>IAS 39 Initial Measurement of Financial Assets and Liabilities</vt:lpstr>
      <vt:lpstr>What is Fair Value?</vt:lpstr>
      <vt:lpstr>Fair Value of a Financial Liability</vt:lpstr>
      <vt:lpstr>What is Fair Value?</vt:lpstr>
      <vt:lpstr>What is Fair Value?</vt:lpstr>
      <vt:lpstr>Initial Measurement</vt:lpstr>
      <vt:lpstr>Initial Measurement </vt:lpstr>
      <vt:lpstr>Initial Measurement </vt:lpstr>
      <vt:lpstr>IAS 39 Subsequent Measurement of Financial Assets and Liabilities</vt:lpstr>
      <vt:lpstr>Subsequent Measurement:  Financial Assets</vt:lpstr>
      <vt:lpstr>AMORTISED COST</vt:lpstr>
      <vt:lpstr>Slide 43</vt:lpstr>
      <vt:lpstr>Slide 44</vt:lpstr>
      <vt:lpstr>Slide 45</vt:lpstr>
      <vt:lpstr>Slide 46</vt:lpstr>
      <vt:lpstr>Slide 47</vt:lpstr>
      <vt:lpstr>Slide 48</vt:lpstr>
      <vt:lpstr>No Active Market – Equity Instrument</vt:lpstr>
      <vt:lpstr>Subsequent Measurement: Impairment</vt:lpstr>
      <vt:lpstr>Slide 51</vt:lpstr>
      <vt:lpstr>Slide 52</vt:lpstr>
      <vt:lpstr>Subsequent Measurement:  Financial Liabilities </vt:lpstr>
      <vt:lpstr>Recognition</vt:lpstr>
      <vt:lpstr>IAS 39 Derecognition</vt:lpstr>
      <vt:lpstr>Derecognition </vt:lpstr>
      <vt:lpstr>Slide 57</vt:lpstr>
      <vt:lpstr>Derecognition of Financial Assets</vt:lpstr>
      <vt:lpstr>Derecognition - Transfers of Financial Asset</vt:lpstr>
      <vt:lpstr>Bills Discounted With Full Recourse</vt:lpstr>
      <vt:lpstr>Derecognition of Financial Liabilities</vt:lpstr>
      <vt:lpstr>Derecognition: Financial Liabilities</vt:lpstr>
      <vt:lpstr>Summary</vt:lpstr>
      <vt:lpstr>Summary</vt:lpstr>
      <vt:lpstr>Summary</vt:lpstr>
      <vt:lpstr>Summary</vt:lpstr>
      <vt:lpstr>Derivatives and  Embedded  Derivatives</vt:lpstr>
      <vt:lpstr>Definition of Derivatives</vt:lpstr>
      <vt:lpstr>Definition of Derivatives</vt:lpstr>
      <vt:lpstr>IFRS 4 Insurance Contract</vt:lpstr>
      <vt:lpstr>Classification of Derivatives </vt:lpstr>
      <vt:lpstr>Definition: Embedded Derivatives</vt:lpstr>
      <vt:lpstr>Examples of Embedded Derivatives</vt:lpstr>
      <vt:lpstr>Practical Issues</vt:lpstr>
      <vt:lpstr>Embedded Derivatives –  Need for Separation</vt:lpstr>
      <vt:lpstr>Embedded Derivatives</vt:lpstr>
      <vt:lpstr>Embedded Derivatives –  Consequences of Separation</vt:lpstr>
      <vt:lpstr>Hedge  Accounting</vt:lpstr>
      <vt:lpstr>Slide 79</vt:lpstr>
      <vt:lpstr>Hedging under IAS 39</vt:lpstr>
      <vt:lpstr>Conditions and Documentation Requirements</vt:lpstr>
      <vt:lpstr>Hedge Accounting:  What Conditions Are Necessary?</vt:lpstr>
      <vt:lpstr>Hedge Accounting:  Documentation Requirements</vt:lpstr>
      <vt:lpstr>Hedged Items and Hedging Instruments</vt:lpstr>
      <vt:lpstr>Hedging Instrument: Definition</vt:lpstr>
      <vt:lpstr>Hedging Instrument</vt:lpstr>
      <vt:lpstr>Hedging Instrument</vt:lpstr>
      <vt:lpstr>Hedged Item: Definition</vt:lpstr>
      <vt:lpstr>Hedged Item: Firm Commitment vs  Forecast Transaction</vt:lpstr>
      <vt:lpstr>Hedged Item: What Can Be Hedged ?</vt:lpstr>
      <vt:lpstr>Slide 91</vt:lpstr>
      <vt:lpstr>Slide 92</vt:lpstr>
      <vt:lpstr>Assessing Hedge Effectiveness</vt:lpstr>
      <vt:lpstr>Hedge Accounting:  Assessing Hedge Effectiveness</vt:lpstr>
      <vt:lpstr>Hedge Accounting:  Assessing Hedge Effectiveness</vt:lpstr>
      <vt:lpstr>Source of Ineffectiveness</vt:lpstr>
      <vt:lpstr>Highly Effective: Example</vt:lpstr>
      <vt:lpstr>Slide 98</vt:lpstr>
      <vt:lpstr>Type of Hedges</vt:lpstr>
      <vt:lpstr>Hedge Accounting:  Types of Hedging Relationships</vt:lpstr>
      <vt:lpstr>Hedge Accounting:  Types of Hedging Relationships </vt:lpstr>
      <vt:lpstr>Fair Value Hedge</vt:lpstr>
      <vt:lpstr>Slide 103</vt:lpstr>
      <vt:lpstr>Hedge of a Firm Commitment </vt:lpstr>
      <vt:lpstr>Fair Value Hedge</vt:lpstr>
      <vt:lpstr>Slide 106</vt:lpstr>
      <vt:lpstr>Cash Flow Hedge</vt:lpstr>
      <vt:lpstr>Slide 108</vt:lpstr>
      <vt:lpstr>Cash Flow Hedges</vt:lpstr>
      <vt:lpstr>Slide 110</vt:lpstr>
      <vt:lpstr>Cash Flow Hedge: Basis Adjustment</vt:lpstr>
      <vt:lpstr>Cash Flow Hedges</vt:lpstr>
      <vt:lpstr>Net Investment Hedge</vt:lpstr>
      <vt:lpstr>Net Investment Hedge</vt:lpstr>
      <vt:lpstr>Slide 115</vt:lpstr>
      <vt:lpstr>Summary</vt:lpstr>
      <vt:lpstr>Slide 117</vt:lpstr>
      <vt:lpstr>IFRS 7 DISCLOSURES</vt:lpstr>
      <vt:lpstr>IFRS 7</vt:lpstr>
      <vt:lpstr>IFRS 7 disclosure requirements</vt:lpstr>
      <vt:lpstr>IFRS 7 disclosure requirements</vt:lpstr>
      <vt:lpstr>IFRS 7 disclosure requirements</vt:lpstr>
      <vt:lpstr>IFRS 7 disclosure requirements</vt:lpstr>
      <vt:lpstr>IFRS 7 disclosure requirements</vt:lpstr>
      <vt:lpstr>IFRS 7 disclosure requirements</vt:lpstr>
      <vt:lpstr>IFRS 7 disclosure requirements</vt:lpstr>
      <vt:lpstr>Derivative – I/S presentation</vt:lpstr>
      <vt:lpstr>Slide 128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INSTRUMENTS</dc:title>
  <dc:creator>KANAGARAJ ANTONYSAMY</dc:creator>
  <cp:lastModifiedBy>JITENDRA</cp:lastModifiedBy>
  <cp:revision>23</cp:revision>
  <dcterms:created xsi:type="dcterms:W3CDTF">2008-05-22T02:17:41Z</dcterms:created>
  <dcterms:modified xsi:type="dcterms:W3CDTF">2011-02-01T07:58:28Z</dcterms:modified>
</cp:coreProperties>
</file>