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4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8" r:id="rId31"/>
    <p:sldId id="289" r:id="rId32"/>
    <p:sldId id="290" r:id="rId33"/>
    <p:sldId id="304" r:id="rId34"/>
    <p:sldId id="305"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19" autoAdjust="0"/>
    <p:restoredTop sz="96120" autoAdjust="0"/>
  </p:normalViewPr>
  <p:slideViewPr>
    <p:cSldViewPr>
      <p:cViewPr varScale="1">
        <p:scale>
          <a:sx n="71" d="100"/>
          <a:sy n="71" d="100"/>
        </p:scale>
        <p:origin x="-486" y="-240"/>
      </p:cViewPr>
      <p:guideLst>
        <p:guide orient="horz" pos="2160"/>
        <p:guide pos="2880"/>
      </p:guideLst>
    </p:cSldViewPr>
  </p:slideViewPr>
  <p:outlineViewPr>
    <p:cViewPr>
      <p:scale>
        <a:sx n="33" d="100"/>
        <a:sy n="33" d="100"/>
      </p:scale>
      <p:origin x="48"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D2D93F2-9C16-45BD-8FF0-2BE41CFC7FFA}" type="datetimeFigureOut">
              <a:rPr lang="en-US" smtClean="0"/>
              <a:pPr/>
              <a:t>12/03/2012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FB3C91C-7A77-4AE0-A422-D256B17AA87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FB3C91C-7A77-4AE0-A422-D256B17AA874}"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78D9B101-C68A-4EC7-BFAC-41DF5721D53E}" type="datetime1">
              <a:rPr lang="en-US" smtClean="0"/>
              <a:pPr/>
              <a:t>12/03/2012</a:t>
            </a:fld>
            <a:endParaRPr lang="en-US"/>
          </a:p>
        </p:txBody>
      </p:sp>
      <p:sp>
        <p:nvSpPr>
          <p:cNvPr id="16" name="Slide Number Placeholder 15"/>
          <p:cNvSpPr>
            <a:spLocks noGrp="1"/>
          </p:cNvSpPr>
          <p:nvPr>
            <p:ph type="sldNum" sz="quarter" idx="11"/>
          </p:nvPr>
        </p:nvSpPr>
        <p:spPr/>
        <p:txBody>
          <a:bodyPr/>
          <a:lstStyle/>
          <a:p>
            <a:fld id="{B6F15528-21DE-4FAA-801E-634DDDAF4B2B}"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F763E8B-27E8-43C5-87A3-E8000E60A05F}" type="datetime1">
              <a:rPr lang="en-US" smtClean="0"/>
              <a:pPr/>
              <a:t>12/03/2012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F19DA17-2481-47B0-999B-460633226C34}" type="datetime1">
              <a:rPr lang="en-US" smtClean="0"/>
              <a:pPr/>
              <a:t>12/03/2012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F03AC874-53E3-4DFB-B6F1-159657FDC434}" type="datetime1">
              <a:rPr lang="en-US" smtClean="0"/>
              <a:pPr/>
              <a:t>12/03/2012</a:t>
            </a:fld>
            <a:endParaRPr lang="en-US"/>
          </a:p>
        </p:txBody>
      </p:sp>
      <p:sp>
        <p:nvSpPr>
          <p:cNvPr id="15" name="Slide Number Placeholder 14"/>
          <p:cNvSpPr>
            <a:spLocks noGrp="1"/>
          </p:cNvSpPr>
          <p:nvPr>
            <p:ph type="sldNum" sz="quarter" idx="15"/>
          </p:nvPr>
        </p:nvSpPr>
        <p:spPr/>
        <p:txBody>
          <a:bodyPr/>
          <a:lstStyle>
            <a:lvl1pPr algn="ctr">
              <a:defRPr/>
            </a:lvl1pPr>
          </a:lstStyle>
          <a:p>
            <a:fld id="{B6F15528-21DE-4FAA-801E-634DDDAF4B2B}"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D4D6ADC-F9CC-438A-8943-9437DBC8FEC2}" type="datetime1">
              <a:rPr lang="en-US" smtClean="0"/>
              <a:pPr/>
              <a:t>12/03/2012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03D5F26-0A06-4984-A5F7-B0B8ECAAA1C6}" type="datetime1">
              <a:rPr lang="en-US" smtClean="0"/>
              <a:pPr/>
              <a:t>12/03/2012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9027407B-62C9-48FE-92EF-8ECDF6062DDB}" type="datetime1">
              <a:rPr lang="en-US" smtClean="0"/>
              <a:pPr/>
              <a:t>12/03/2012</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A2B493F9-6439-4B90-B453-AD6B3F868F70}" type="datetime1">
              <a:rPr lang="en-US" smtClean="0"/>
              <a:pPr/>
              <a:t>12/03/2012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2540B8-A99E-4FCE-8B1C-822981EAF89C}" type="datetime1">
              <a:rPr lang="en-US" smtClean="0"/>
              <a:pPr/>
              <a:t>12/03/2012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F80C8BB2-C09F-46A8-9BE4-F726354CEEEE}" type="datetime1">
              <a:rPr lang="en-US" smtClean="0"/>
              <a:pPr/>
              <a:t>12/03/2012</a:t>
            </a:fld>
            <a:endParaRPr lang="en-US"/>
          </a:p>
        </p:txBody>
      </p:sp>
      <p:sp>
        <p:nvSpPr>
          <p:cNvPr id="9" name="Slide Number Placeholder 8"/>
          <p:cNvSpPr>
            <a:spLocks noGrp="1"/>
          </p:cNvSpPr>
          <p:nvPr>
            <p:ph type="sldNum" sz="quarter" idx="15"/>
          </p:nvPr>
        </p:nvSpPr>
        <p:spPr/>
        <p:txBody>
          <a:bodyPr/>
          <a:lstStyle/>
          <a:p>
            <a:fld id="{B6F15528-21DE-4FAA-801E-634DDDAF4B2B}"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19149435-E42D-4C65-93CB-B339E4A0CE61}" type="datetime1">
              <a:rPr lang="en-US" smtClean="0"/>
              <a:pPr/>
              <a:t>12/03/2012</a:t>
            </a:fld>
            <a:endParaRPr lang="en-US"/>
          </a:p>
        </p:txBody>
      </p:sp>
      <p:sp>
        <p:nvSpPr>
          <p:cNvPr id="9" name="Slide Number Placeholder 8"/>
          <p:cNvSpPr>
            <a:spLocks noGrp="1"/>
          </p:cNvSpPr>
          <p:nvPr>
            <p:ph type="sldNum" sz="quarter" idx="11"/>
          </p:nvPr>
        </p:nvSpPr>
        <p:spPr/>
        <p:txBody>
          <a:bodyPr/>
          <a:lstStyle/>
          <a:p>
            <a:fld id="{B6F15528-21DE-4FAA-801E-634DDDAF4B2B}"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1B94EA92-04F2-4151-94A6-048BBFF1AEAE}" type="datetime1">
              <a:rPr lang="en-US" smtClean="0"/>
              <a:pPr/>
              <a:t>12/03/2012</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6F15528-21DE-4FAA-801E-634DDDAF4B2B}"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hdr="0" ftr="0" dt="0"/>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90600" y="4191000"/>
            <a:ext cx="7406640" cy="1752600"/>
          </a:xfrm>
        </p:spPr>
        <p:txBody>
          <a:bodyPr>
            <a:normAutofit lnSpcReduction="10000"/>
          </a:bodyPr>
          <a:lstStyle/>
          <a:p>
            <a:r>
              <a:rPr lang="en-US" sz="3600" b="1" dirty="0" smtClean="0">
                <a:latin typeface="Monotype Corsiva" pitchFamily="66" charset="0"/>
              </a:rPr>
              <a:t>Presentation </a:t>
            </a:r>
          </a:p>
          <a:p>
            <a:r>
              <a:rPr lang="en-US" sz="3600" b="1" dirty="0" smtClean="0">
                <a:latin typeface="Monotype Corsiva" pitchFamily="66" charset="0"/>
              </a:rPr>
              <a:t>By</a:t>
            </a:r>
          </a:p>
          <a:p>
            <a:r>
              <a:rPr lang="en-US" sz="3600" b="1" dirty="0" smtClean="0">
                <a:latin typeface="Monotype Corsiva" pitchFamily="66" charset="0"/>
              </a:rPr>
              <a:t>Praveen  Kumar  (CA-FINAL)</a:t>
            </a:r>
          </a:p>
          <a:p>
            <a:endParaRPr lang="en-US" sz="3600" b="1" dirty="0" smtClean="0">
              <a:latin typeface="Monotype Corsiva" pitchFamily="66" charset="0"/>
            </a:endParaRPr>
          </a:p>
          <a:p>
            <a:endParaRPr lang="en-US" sz="2000" dirty="0"/>
          </a:p>
        </p:txBody>
      </p:sp>
      <p:sp>
        <p:nvSpPr>
          <p:cNvPr id="2" name="Title 1"/>
          <p:cNvSpPr>
            <a:spLocks noGrp="1"/>
          </p:cNvSpPr>
          <p:nvPr>
            <p:ph type="ctrTitle"/>
          </p:nvPr>
        </p:nvSpPr>
        <p:spPr>
          <a:xfrm>
            <a:off x="228600" y="1219200"/>
            <a:ext cx="8915400" cy="1066800"/>
          </a:xfrm>
        </p:spPr>
        <p:txBody>
          <a:bodyPr>
            <a:noAutofit/>
          </a:bodyPr>
          <a:lstStyle/>
          <a:p>
            <a:r>
              <a:rPr lang="en-US" sz="6600" b="1" i="1" dirty="0" smtClean="0">
                <a:effectLst>
                  <a:outerShdw blurRad="38100" dist="38100" dir="2700000" algn="tl">
                    <a:srgbClr val="000000">
                      <a:alpha val="43137"/>
                    </a:srgbClr>
                  </a:outerShdw>
                </a:effectLst>
              </a:rPr>
              <a:t>Revised Schedule VI</a:t>
            </a:r>
            <a:endParaRPr lang="en-US" sz="6600" b="1" i="1" dirty="0">
              <a:effectLst>
                <a:outerShdw blurRad="38100" dist="38100" dir="2700000" algn="tl">
                  <a:srgbClr val="000000">
                    <a:alpha val="43137"/>
                  </a:srgbClr>
                </a:outerShdw>
              </a:effectLst>
            </a:endParaRPr>
          </a:p>
        </p:txBody>
      </p:sp>
      <p:sp>
        <p:nvSpPr>
          <p:cNvPr id="6" name="Slide Number Placeholder 5"/>
          <p:cNvSpPr>
            <a:spLocks noGrp="1"/>
          </p:cNvSpPr>
          <p:nvPr>
            <p:ph type="sldNum" sz="quarter" idx="11"/>
          </p:nvPr>
        </p:nvSpPr>
        <p:spPr/>
        <p:txBody>
          <a:bodyPr/>
          <a:lstStyle/>
          <a:p>
            <a:fld id="{B6F15528-21DE-4FAA-801E-634DDDAF4B2B}" type="slidenum">
              <a:rPr lang="en-US" smtClean="0"/>
              <a:pPr/>
              <a:t>1</a:t>
            </a:fld>
            <a:endParaRPr lang="en-US" dirty="0"/>
          </a:p>
        </p:txBody>
      </p:sp>
      <p:sp>
        <p:nvSpPr>
          <p:cNvPr id="8" name="TextBox 7"/>
          <p:cNvSpPr txBox="1"/>
          <p:nvPr/>
        </p:nvSpPr>
        <p:spPr>
          <a:xfrm>
            <a:off x="1524000" y="2514600"/>
            <a:ext cx="6400800" cy="584775"/>
          </a:xfrm>
          <a:prstGeom prst="rect">
            <a:avLst/>
          </a:prstGeom>
          <a:noFill/>
        </p:spPr>
        <p:txBody>
          <a:bodyPr wrap="square" rtlCol="0">
            <a:spAutoFit/>
          </a:bodyPr>
          <a:lstStyle/>
          <a:p>
            <a:r>
              <a:rPr lang="en-US" sz="3200" b="1" i="1" dirty="0" smtClean="0"/>
              <a:t>Catching up with global trends</a:t>
            </a:r>
            <a:endParaRPr lang="en-US" sz="3200" b="1" i="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04800"/>
            <a:ext cx="8229600" cy="6400800"/>
          </a:xfrm>
        </p:spPr>
        <p:txBody>
          <a:bodyPr>
            <a:normAutofit fontScale="92500" lnSpcReduction="10000"/>
          </a:bodyPr>
          <a:lstStyle/>
          <a:p>
            <a:pPr marL="0" lvl="1">
              <a:buNone/>
            </a:pPr>
            <a:r>
              <a:rPr lang="en-US" dirty="0"/>
              <a:t>*</a:t>
            </a:r>
            <a:r>
              <a:rPr lang="en-US" dirty="0" smtClean="0"/>
              <a:t>Shares in the company held by each shareholder holding more </a:t>
            </a:r>
          </a:p>
          <a:p>
            <a:pPr marL="0" lvl="1">
              <a:buNone/>
            </a:pPr>
            <a:r>
              <a:rPr lang="en-US" dirty="0"/>
              <a:t> </a:t>
            </a:r>
            <a:r>
              <a:rPr lang="en-US" dirty="0" smtClean="0"/>
              <a:t>  than 5 percent shares specifying the number of shares held.</a:t>
            </a:r>
          </a:p>
          <a:p>
            <a:pPr marL="0" lvl="1">
              <a:buNone/>
            </a:pPr>
            <a:endParaRPr lang="en-US" dirty="0" smtClean="0"/>
          </a:p>
          <a:p>
            <a:pPr algn="just">
              <a:lnSpc>
                <a:spcPct val="110000"/>
              </a:lnSpc>
              <a:buClrTx/>
              <a:buNone/>
            </a:pPr>
            <a:r>
              <a:rPr lang="en-US" sz="2800" dirty="0" smtClean="0"/>
              <a:t> * Shares in respect of each class in the company held by </a:t>
            </a:r>
          </a:p>
          <a:p>
            <a:pPr marL="1508760" lvl="1" indent="-1143000" algn="just">
              <a:lnSpc>
                <a:spcPct val="110000"/>
              </a:lnSpc>
              <a:buClrTx/>
              <a:buNone/>
            </a:pPr>
            <a:r>
              <a:rPr lang="en-US" dirty="0" smtClean="0"/>
              <a:t>    a) its holding company </a:t>
            </a:r>
          </a:p>
          <a:p>
            <a:pPr marL="1508760" lvl="1" indent="-1143000" algn="just">
              <a:lnSpc>
                <a:spcPct val="110000"/>
              </a:lnSpc>
              <a:buClrTx/>
              <a:buNone/>
            </a:pPr>
            <a:r>
              <a:rPr lang="en-US" dirty="0" smtClean="0"/>
              <a:t>    b) its ultimate holding company including shares held by or by subsidiaries </a:t>
            </a:r>
          </a:p>
          <a:p>
            <a:pPr marL="1508760" lvl="1" indent="-1143000" algn="just">
              <a:lnSpc>
                <a:spcPct val="110000"/>
              </a:lnSpc>
              <a:buClrTx/>
              <a:buNone/>
            </a:pPr>
            <a:r>
              <a:rPr lang="en-US" dirty="0" smtClean="0"/>
              <a:t>    c) associates of the holding company or the ultimate holding company in aggregate;</a:t>
            </a:r>
          </a:p>
          <a:p>
            <a:pPr marL="1508760" lvl="1" indent="-1143000" algn="just">
              <a:lnSpc>
                <a:spcPct val="110000"/>
              </a:lnSpc>
              <a:buClrTx/>
              <a:buNone/>
            </a:pPr>
            <a:r>
              <a:rPr lang="en-US" dirty="0" smtClean="0"/>
              <a:t>*Shares issued for consideration other than cash, Bonus shares, shares bought back (for 5Yrs).</a:t>
            </a:r>
          </a:p>
          <a:p>
            <a:pPr marL="1508760" lvl="1" indent="-1143000" algn="just">
              <a:lnSpc>
                <a:spcPct val="110000"/>
              </a:lnSpc>
              <a:buClrTx/>
              <a:buNone/>
            </a:pPr>
            <a:r>
              <a:rPr lang="en-US" dirty="0" smtClean="0"/>
              <a:t>*Shares reserved for issues under options, disinvestments their terms and conditions.</a:t>
            </a:r>
          </a:p>
          <a:p>
            <a:pPr marL="1508760" lvl="1" indent="-1143000" algn="just">
              <a:lnSpc>
                <a:spcPct val="110000"/>
              </a:lnSpc>
              <a:buClrTx/>
              <a:buNone/>
            </a:pPr>
            <a:r>
              <a:rPr lang="en-US" dirty="0" smtClean="0"/>
              <a:t>*Terms and earliest date of conversion of securities convertible in equity or preference shares</a:t>
            </a:r>
          </a:p>
          <a:p>
            <a:pPr marL="0" lvl="1">
              <a:buNone/>
            </a:pPr>
            <a:endParaRPr lang="en-US" sz="2000" dirty="0"/>
          </a:p>
          <a:p>
            <a:pPr marL="0" lvl="1">
              <a:buNone/>
            </a:pPr>
            <a:endParaRPr lang="en-US" sz="2000" dirty="0" smtClean="0"/>
          </a:p>
          <a:p>
            <a:pPr marL="0" lvl="1">
              <a:buNone/>
            </a:pPr>
            <a:r>
              <a:rPr lang="en-US" sz="2000" dirty="0" smtClean="0"/>
              <a:t>   </a:t>
            </a:r>
          </a:p>
        </p:txBody>
      </p:sp>
      <p:sp>
        <p:nvSpPr>
          <p:cNvPr id="4" name="Slide Number Placeholder 3"/>
          <p:cNvSpPr>
            <a:spLocks noGrp="1"/>
          </p:cNvSpPr>
          <p:nvPr>
            <p:ph type="sldNum" sz="quarter" idx="15"/>
          </p:nvPr>
        </p:nvSpPr>
        <p:spPr/>
        <p:txBody>
          <a:bodyPr/>
          <a:lstStyle/>
          <a:p>
            <a:fld id="{B6F15528-21DE-4FAA-801E-634DDDAF4B2B}" type="slidenum">
              <a:rPr lang="en-US" smtClean="0"/>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248400"/>
          </a:xfrm>
        </p:spPr>
        <p:txBody>
          <a:bodyPr>
            <a:normAutofit fontScale="92500" lnSpcReduction="10000"/>
          </a:bodyPr>
          <a:lstStyle/>
          <a:p>
            <a:pPr>
              <a:buFont typeface="Wingdings" pitchFamily="2" charset="2"/>
              <a:buChar char="Ø"/>
            </a:pPr>
            <a:r>
              <a:rPr lang="en-US" sz="3500" u="sng" dirty="0" smtClean="0">
                <a:solidFill>
                  <a:srgbClr val="FF0000"/>
                </a:solidFill>
              </a:rPr>
              <a:t>Reserves and Surplus</a:t>
            </a:r>
            <a:r>
              <a:rPr lang="en-US" sz="3500" u="sng" dirty="0" smtClean="0">
                <a:solidFill>
                  <a:srgbClr val="00B050"/>
                </a:solidFill>
              </a:rPr>
              <a:t>:</a:t>
            </a:r>
          </a:p>
          <a:p>
            <a:pPr>
              <a:buNone/>
            </a:pPr>
            <a:endParaRPr lang="en-US" sz="2800" u="sng" dirty="0" smtClean="0"/>
          </a:p>
          <a:p>
            <a:pPr>
              <a:buNone/>
            </a:pPr>
            <a:r>
              <a:rPr lang="en-US" sz="2600" dirty="0" smtClean="0"/>
              <a:t>    *</a:t>
            </a:r>
            <a:r>
              <a:rPr lang="en-US" sz="2600" b="1" dirty="0" smtClean="0"/>
              <a:t>Surplus</a:t>
            </a:r>
            <a:r>
              <a:rPr lang="en-US" sz="2600" dirty="0" smtClean="0"/>
              <a:t> i.e. balance in Statement of Profit &amp; Loss    disclosing allocations and appropriations such as dividend, bonus shares and transfer to/from reserves etc. (Additions and deductions since last balance sheet to be shown under each of the specified heads).</a:t>
            </a:r>
          </a:p>
          <a:p>
            <a:pPr lvl="0">
              <a:buNone/>
            </a:pPr>
            <a:r>
              <a:rPr lang="en-US" sz="2600" dirty="0"/>
              <a:t> </a:t>
            </a:r>
            <a:r>
              <a:rPr lang="en-US" sz="2600" dirty="0" smtClean="0"/>
              <a:t>   * </a:t>
            </a:r>
            <a:r>
              <a:rPr lang="en-US" sz="2600" dirty="0"/>
              <a:t>A reserve specifically represented by </a:t>
            </a:r>
            <a:r>
              <a:rPr lang="en-US" sz="2600" dirty="0" smtClean="0"/>
              <a:t>earmarked investments shall be termed as a ‘fund’.</a:t>
            </a:r>
          </a:p>
          <a:p>
            <a:pPr lvl="0">
              <a:buNone/>
            </a:pPr>
            <a:endParaRPr lang="en-US" sz="2600" dirty="0" smtClean="0"/>
          </a:p>
          <a:p>
            <a:pPr lvl="0">
              <a:buNone/>
            </a:pPr>
            <a:r>
              <a:rPr lang="en-US" sz="2600" dirty="0" smtClean="0"/>
              <a:t>    *</a:t>
            </a:r>
            <a:r>
              <a:rPr lang="en-US" sz="2600" dirty="0"/>
              <a:t>Debit balance of statement of profit and loss shall be shown as a   negative figure under the head ‘Surplus</a:t>
            </a:r>
            <a:r>
              <a:rPr lang="en-US" sz="2600" dirty="0" smtClean="0"/>
              <a:t>’.</a:t>
            </a:r>
          </a:p>
          <a:p>
            <a:pPr>
              <a:buNone/>
            </a:pPr>
            <a:r>
              <a:rPr lang="en-US" sz="2600" dirty="0"/>
              <a:t> </a:t>
            </a:r>
            <a:r>
              <a:rPr lang="en-US" sz="2600" dirty="0" smtClean="0"/>
              <a:t>    *Share Options Outstanding </a:t>
            </a:r>
            <a:r>
              <a:rPr lang="en-US" sz="2600" dirty="0" err="1" smtClean="0"/>
              <a:t>Account,include</a:t>
            </a:r>
            <a:r>
              <a:rPr lang="en-US" sz="2600" dirty="0" smtClean="0"/>
              <a:t> in reserves and </a:t>
            </a:r>
            <a:r>
              <a:rPr lang="en-US" sz="2600" dirty="0" err="1" smtClean="0"/>
              <a:t>surpuls</a:t>
            </a:r>
            <a:r>
              <a:rPr lang="en-US" sz="2600" dirty="0" smtClean="0"/>
              <a:t> heading. </a:t>
            </a:r>
          </a:p>
          <a:p>
            <a:pPr lvl="0">
              <a:buNone/>
            </a:pPr>
            <a:endParaRPr lang="en-US" sz="2400" dirty="0" smtClean="0"/>
          </a:p>
          <a:p>
            <a:pPr lvl="0">
              <a:buNone/>
            </a:pPr>
            <a:r>
              <a:rPr lang="en-US" sz="2400" dirty="0"/>
              <a:t> </a:t>
            </a:r>
            <a:r>
              <a:rPr lang="en-US" sz="2400" dirty="0" smtClean="0"/>
              <a:t>       </a:t>
            </a:r>
            <a:endParaRPr lang="en-US" sz="2400" dirty="0"/>
          </a:p>
          <a:p>
            <a:pPr>
              <a:buNone/>
            </a:pPr>
            <a:endParaRPr lang="en-US" sz="2400" dirty="0" smtClean="0"/>
          </a:p>
        </p:txBody>
      </p:sp>
      <p:sp>
        <p:nvSpPr>
          <p:cNvPr id="4" name="Slide Number Placeholder 3"/>
          <p:cNvSpPr>
            <a:spLocks noGrp="1"/>
          </p:cNvSpPr>
          <p:nvPr>
            <p:ph type="sldNum" sz="quarter" idx="15"/>
          </p:nvPr>
        </p:nvSpPr>
        <p:spPr/>
        <p:txBody>
          <a:bodyPr/>
          <a:lstStyle/>
          <a:p>
            <a:fld id="{B6F15528-21DE-4FAA-801E-634DDDAF4B2B}" type="slidenum">
              <a:rPr lang="en-US" smtClean="0"/>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943599"/>
          </a:xfrm>
        </p:spPr>
        <p:txBody>
          <a:bodyPr>
            <a:normAutofit lnSpcReduction="10000"/>
          </a:bodyPr>
          <a:lstStyle/>
          <a:p>
            <a:pPr>
              <a:buNone/>
            </a:pPr>
            <a:r>
              <a:rPr lang="en-US" sz="2600" dirty="0" smtClean="0"/>
              <a:t>* Unlike its predecessor, the revised Schedule contains specific requirements in this regard .</a:t>
            </a:r>
          </a:p>
          <a:p>
            <a:pPr>
              <a:buNone/>
            </a:pPr>
            <a:r>
              <a:rPr lang="en-US" sz="2600" b="1" dirty="0" smtClean="0">
                <a:solidFill>
                  <a:schemeClr val="tx1">
                    <a:lumMod val="85000"/>
                    <a:lumOff val="15000"/>
                  </a:schemeClr>
                </a:solidFill>
              </a:rPr>
              <a:t>*  </a:t>
            </a:r>
            <a:r>
              <a:rPr lang="en-US" sz="2600" dirty="0" smtClean="0">
                <a:solidFill>
                  <a:schemeClr val="tx1">
                    <a:lumMod val="85000"/>
                    <a:lumOff val="15000"/>
                  </a:schemeClr>
                </a:solidFill>
              </a:rPr>
              <a:t>share application money pending allotment, is required to be divided into two parts :</a:t>
            </a:r>
          </a:p>
          <a:p>
            <a:pPr>
              <a:buNone/>
            </a:pPr>
            <a:r>
              <a:rPr lang="en-US" sz="2600" b="1" dirty="0" smtClean="0">
                <a:solidFill>
                  <a:schemeClr val="tx1">
                    <a:lumMod val="85000"/>
                    <a:lumOff val="15000"/>
                  </a:schemeClr>
                </a:solidFill>
              </a:rPr>
              <a:t>         </a:t>
            </a:r>
            <a:r>
              <a:rPr lang="en-US" sz="2600" dirty="0" smtClean="0">
                <a:solidFill>
                  <a:schemeClr val="tx1">
                    <a:lumMod val="85000"/>
                    <a:lumOff val="15000"/>
                  </a:schemeClr>
                </a:solidFill>
              </a:rPr>
              <a:t>-</a:t>
            </a:r>
            <a:r>
              <a:rPr lang="en-US" sz="2600" b="1" dirty="0" smtClean="0">
                <a:solidFill>
                  <a:schemeClr val="tx1">
                    <a:lumMod val="85000"/>
                    <a:lumOff val="15000"/>
                  </a:schemeClr>
                </a:solidFill>
              </a:rPr>
              <a:t> </a:t>
            </a:r>
            <a:r>
              <a:rPr lang="en-US" sz="2600" dirty="0" smtClean="0"/>
              <a:t>the part against which shares will be allotted is   in </a:t>
            </a:r>
          </a:p>
          <a:p>
            <a:pPr>
              <a:buNone/>
            </a:pPr>
            <a:r>
              <a:rPr lang="en-US" sz="2600" dirty="0" smtClean="0"/>
              <a:t>           the </a:t>
            </a:r>
            <a:r>
              <a:rPr lang="en-US" sz="2600" dirty="0" smtClean="0">
                <a:solidFill>
                  <a:schemeClr val="tx1">
                    <a:lumMod val="85000"/>
                    <a:lumOff val="15000"/>
                  </a:schemeClr>
                </a:solidFill>
              </a:rPr>
              <a:t>nature of equity</a:t>
            </a:r>
            <a:r>
              <a:rPr lang="en-US" sz="2600" b="1" dirty="0" smtClean="0">
                <a:solidFill>
                  <a:schemeClr val="tx1">
                    <a:lumMod val="85000"/>
                    <a:lumOff val="15000"/>
                  </a:schemeClr>
                </a:solidFill>
              </a:rPr>
              <a:t>.</a:t>
            </a:r>
          </a:p>
          <a:p>
            <a:pPr>
              <a:buNone/>
            </a:pPr>
            <a:r>
              <a:rPr lang="en-US" sz="2600" b="1" dirty="0" smtClean="0">
                <a:solidFill>
                  <a:schemeClr val="tx1">
                    <a:lumMod val="85000"/>
                    <a:lumOff val="15000"/>
                  </a:schemeClr>
                </a:solidFill>
              </a:rPr>
              <a:t>         - </a:t>
            </a:r>
            <a:r>
              <a:rPr lang="en-US" sz="2600" dirty="0" smtClean="0"/>
              <a:t>the part which is due for refund is in the nature of</a:t>
            </a:r>
          </a:p>
          <a:p>
            <a:pPr>
              <a:buNone/>
            </a:pPr>
            <a:r>
              <a:rPr lang="en-US" dirty="0" smtClean="0"/>
              <a:t>          </a:t>
            </a:r>
            <a:r>
              <a:rPr lang="en-US" sz="2600" dirty="0" smtClean="0"/>
              <a:t>  liability </a:t>
            </a:r>
          </a:p>
          <a:p>
            <a:pPr>
              <a:buNone/>
            </a:pPr>
            <a:r>
              <a:rPr lang="en-US" sz="2600" b="1" dirty="0" smtClean="0">
                <a:solidFill>
                  <a:schemeClr val="tx1">
                    <a:lumMod val="85000"/>
                    <a:lumOff val="15000"/>
                  </a:schemeClr>
                </a:solidFill>
              </a:rPr>
              <a:t>*  </a:t>
            </a:r>
            <a:r>
              <a:rPr lang="en-US" sz="2600" dirty="0" smtClean="0">
                <a:solidFill>
                  <a:schemeClr val="tx1">
                    <a:lumMod val="85000"/>
                    <a:lumOff val="15000"/>
                  </a:schemeClr>
                </a:solidFill>
              </a:rPr>
              <a:t>Equity part shown under Share application </a:t>
            </a:r>
            <a:r>
              <a:rPr lang="en-US" sz="2600" dirty="0" err="1" smtClean="0">
                <a:solidFill>
                  <a:schemeClr val="tx1">
                    <a:lumMod val="85000"/>
                    <a:lumOff val="15000"/>
                  </a:schemeClr>
                </a:solidFill>
              </a:rPr>
              <a:t>maney</a:t>
            </a:r>
            <a:r>
              <a:rPr lang="en-US" sz="2600" dirty="0" smtClean="0">
                <a:solidFill>
                  <a:schemeClr val="tx1">
                    <a:lumMod val="85000"/>
                    <a:lumOff val="15000"/>
                  </a:schemeClr>
                </a:solidFill>
              </a:rPr>
              <a:t> pending allotment</a:t>
            </a:r>
            <a:r>
              <a:rPr lang="en-US" sz="2600" b="1" dirty="0" smtClean="0">
                <a:solidFill>
                  <a:schemeClr val="tx1">
                    <a:lumMod val="85000"/>
                    <a:lumOff val="15000"/>
                  </a:schemeClr>
                </a:solidFill>
              </a:rPr>
              <a:t>.</a:t>
            </a:r>
            <a:endParaRPr lang="en-US" sz="2600" dirty="0" smtClean="0">
              <a:solidFill>
                <a:schemeClr val="tx1">
                  <a:lumMod val="85000"/>
                  <a:lumOff val="15000"/>
                </a:schemeClr>
              </a:solidFill>
            </a:endParaRPr>
          </a:p>
          <a:p>
            <a:pPr>
              <a:buNone/>
            </a:pPr>
            <a:r>
              <a:rPr lang="en-US" sz="2400" dirty="0" smtClean="0">
                <a:solidFill>
                  <a:schemeClr val="tx1">
                    <a:lumMod val="85000"/>
                    <a:lumOff val="15000"/>
                  </a:schemeClr>
                </a:solidFill>
              </a:rPr>
              <a:t>*  Refundable part shown under other current liabilities.</a:t>
            </a:r>
          </a:p>
          <a:p>
            <a:pPr>
              <a:buNone/>
            </a:pPr>
            <a:r>
              <a:rPr lang="en-US" sz="7200" b="1" dirty="0">
                <a:solidFill>
                  <a:srgbClr val="FF0000"/>
                </a:solidFill>
              </a:rPr>
              <a:t> </a:t>
            </a:r>
            <a:r>
              <a:rPr lang="en-US" sz="2400" b="1" dirty="0" smtClean="0">
                <a:solidFill>
                  <a:srgbClr val="FF0000"/>
                </a:solidFill>
              </a:rPr>
              <a:t>        </a:t>
            </a:r>
            <a:endParaRPr lang="en-US" sz="2400" b="1" dirty="0">
              <a:solidFill>
                <a:srgbClr val="FF0000"/>
              </a:solidFill>
            </a:endParaRPr>
          </a:p>
        </p:txBody>
      </p:sp>
      <p:sp>
        <p:nvSpPr>
          <p:cNvPr id="4" name="Slide Number Placeholder 3"/>
          <p:cNvSpPr>
            <a:spLocks noGrp="1"/>
          </p:cNvSpPr>
          <p:nvPr>
            <p:ph type="sldNum" sz="quarter" idx="15"/>
          </p:nvPr>
        </p:nvSpPr>
        <p:spPr/>
        <p:txBody>
          <a:bodyPr/>
          <a:lstStyle/>
          <a:p>
            <a:fld id="{B6F15528-21DE-4FAA-801E-634DDDAF4B2B}" type="slidenum">
              <a:rPr lang="en-US" smtClean="0"/>
              <a:pPr/>
              <a:t>12</a:t>
            </a:fld>
            <a:endParaRPr lang="en-US"/>
          </a:p>
        </p:txBody>
      </p:sp>
      <p:sp>
        <p:nvSpPr>
          <p:cNvPr id="2" name="Title 1"/>
          <p:cNvSpPr>
            <a:spLocks noGrp="1"/>
          </p:cNvSpPr>
          <p:nvPr>
            <p:ph type="title"/>
          </p:nvPr>
        </p:nvSpPr>
        <p:spPr>
          <a:xfrm>
            <a:off x="457200" y="274638"/>
            <a:ext cx="8229600" cy="411162"/>
          </a:xfrm>
        </p:spPr>
        <p:txBody>
          <a:bodyPr>
            <a:noAutofit/>
          </a:bodyPr>
          <a:lstStyle/>
          <a:p>
            <a:pPr algn="l">
              <a:buFont typeface="Wingdings" pitchFamily="2" charset="2"/>
              <a:buChar char="Ø"/>
            </a:pPr>
            <a:r>
              <a:rPr lang="en-US" sz="3200" u="sng" dirty="0" smtClean="0">
                <a:solidFill>
                  <a:srgbClr val="FF0000"/>
                </a:solidFill>
              </a:rPr>
              <a:t>Share Application Money</a:t>
            </a:r>
            <a:r>
              <a:rPr lang="en-US" sz="3200" u="sng" dirty="0" smtClean="0">
                <a:solidFill>
                  <a:srgbClr val="00B050"/>
                </a:solidFill>
              </a:rPr>
              <a:t>:</a:t>
            </a:r>
            <a:endParaRPr lang="en-US" sz="3200" u="sng" dirty="0">
              <a:solidFill>
                <a:srgbClr val="00B05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983163"/>
          </a:xfrm>
        </p:spPr>
        <p:txBody>
          <a:bodyPr>
            <a:normAutofit lnSpcReduction="10000"/>
          </a:bodyPr>
          <a:lstStyle/>
          <a:p>
            <a:pPr>
              <a:buFont typeface="Wingdings" pitchFamily="2" charset="2"/>
              <a:buChar char="Ø"/>
            </a:pPr>
            <a:r>
              <a:rPr lang="en-US" sz="2400" dirty="0" smtClean="0"/>
              <a:t>Criteria to be met to classify as current liability ,any of following</a:t>
            </a:r>
            <a:r>
              <a:rPr lang="en-US" sz="2200" dirty="0" smtClean="0"/>
              <a:t>:---- </a:t>
            </a:r>
          </a:p>
          <a:p>
            <a:pPr lvl="1">
              <a:lnSpc>
                <a:spcPct val="90000"/>
              </a:lnSpc>
            </a:pPr>
            <a:r>
              <a:rPr lang="en-US" sz="2000" dirty="0" smtClean="0"/>
              <a:t>Expected to be settled in the co’s normal operating cycle,</a:t>
            </a:r>
          </a:p>
          <a:p>
            <a:pPr lvl="1">
              <a:lnSpc>
                <a:spcPct val="90000"/>
              </a:lnSpc>
            </a:pPr>
            <a:r>
              <a:rPr lang="en-US" sz="2000" dirty="0" smtClean="0"/>
              <a:t>Held primarily for the purpose of being traded,</a:t>
            </a:r>
          </a:p>
          <a:p>
            <a:pPr lvl="1">
              <a:lnSpc>
                <a:spcPct val="90000"/>
              </a:lnSpc>
            </a:pPr>
            <a:r>
              <a:rPr lang="en-US" sz="2000" dirty="0" smtClean="0"/>
              <a:t>Due to be settled within twelve months after the reporting </a:t>
            </a:r>
            <a:r>
              <a:rPr lang="en-US" sz="2000" dirty="0" err="1" smtClean="0"/>
              <a:t>date,or</a:t>
            </a:r>
            <a:endParaRPr lang="en-US" sz="2000" dirty="0" smtClean="0"/>
          </a:p>
          <a:p>
            <a:pPr lvl="1">
              <a:lnSpc>
                <a:spcPct val="90000"/>
              </a:lnSpc>
            </a:pPr>
            <a:r>
              <a:rPr lang="en-US" sz="2000" dirty="0" smtClean="0"/>
              <a:t>There is no unconditional right to defer settlement for at least 12 months after the reporting date.</a:t>
            </a:r>
          </a:p>
          <a:p>
            <a:pPr lvl="1">
              <a:lnSpc>
                <a:spcPct val="90000"/>
              </a:lnSpc>
              <a:buNone/>
            </a:pPr>
            <a:endParaRPr lang="en-US" sz="2000" dirty="0" smtClean="0"/>
          </a:p>
          <a:p>
            <a:pPr>
              <a:buNone/>
            </a:pPr>
            <a:r>
              <a:rPr lang="en-US" sz="2400" dirty="0" smtClean="0"/>
              <a:t>   * All other liability shall be classified as non-current .</a:t>
            </a:r>
          </a:p>
          <a:p>
            <a:pPr>
              <a:buNone/>
            </a:pPr>
            <a:r>
              <a:rPr lang="en-US" sz="2400" dirty="0" smtClean="0"/>
              <a:t>   * </a:t>
            </a:r>
            <a:r>
              <a:rPr lang="en-US" sz="2400" u="sng" dirty="0" smtClean="0"/>
              <a:t>Operating cycle</a:t>
            </a:r>
            <a:r>
              <a:rPr lang="en-US" sz="2400" dirty="0" smtClean="0"/>
              <a:t> – time between the acquisition of assets for processing and their </a:t>
            </a:r>
            <a:r>
              <a:rPr lang="en-US" sz="2400" dirty="0" err="1" smtClean="0"/>
              <a:t>realisation</a:t>
            </a:r>
            <a:r>
              <a:rPr lang="en-US" sz="2400" dirty="0" smtClean="0"/>
              <a:t> in cash or cash equivalents. If can not be identified- duration of 12 months.</a:t>
            </a:r>
          </a:p>
          <a:p>
            <a:pPr>
              <a:buNone/>
            </a:pPr>
            <a:r>
              <a:rPr lang="en-US" sz="2400" dirty="0"/>
              <a:t> </a:t>
            </a:r>
            <a:r>
              <a:rPr lang="en-US" sz="2400" dirty="0" smtClean="0"/>
              <a:t>  </a:t>
            </a:r>
          </a:p>
          <a:p>
            <a:pPr>
              <a:buNone/>
            </a:pPr>
            <a:endParaRPr lang="en-US" sz="2400" dirty="0"/>
          </a:p>
          <a:p>
            <a:pPr>
              <a:buNone/>
            </a:pPr>
            <a:endParaRPr lang="en-US" sz="2400" dirty="0"/>
          </a:p>
        </p:txBody>
      </p:sp>
      <p:sp>
        <p:nvSpPr>
          <p:cNvPr id="4" name="Slide Number Placeholder 3"/>
          <p:cNvSpPr>
            <a:spLocks noGrp="1"/>
          </p:cNvSpPr>
          <p:nvPr>
            <p:ph type="sldNum" sz="quarter" idx="15"/>
          </p:nvPr>
        </p:nvSpPr>
        <p:spPr/>
        <p:txBody>
          <a:bodyPr/>
          <a:lstStyle/>
          <a:p>
            <a:fld id="{B6F15528-21DE-4FAA-801E-634DDDAF4B2B}" type="slidenum">
              <a:rPr lang="en-US" smtClean="0"/>
              <a:pPr/>
              <a:t>13</a:t>
            </a:fld>
            <a:endParaRPr lang="en-US"/>
          </a:p>
        </p:txBody>
      </p:sp>
      <p:sp>
        <p:nvSpPr>
          <p:cNvPr id="2" name="Title 1"/>
          <p:cNvSpPr>
            <a:spLocks noGrp="1"/>
          </p:cNvSpPr>
          <p:nvPr>
            <p:ph type="title"/>
          </p:nvPr>
        </p:nvSpPr>
        <p:spPr>
          <a:xfrm>
            <a:off x="457200" y="274638"/>
            <a:ext cx="8229600" cy="639762"/>
          </a:xfrm>
        </p:spPr>
        <p:txBody>
          <a:bodyPr>
            <a:normAutofit fontScale="90000"/>
          </a:bodyPr>
          <a:lstStyle/>
          <a:p>
            <a:r>
              <a:rPr lang="en-US" i="1" dirty="0" smtClean="0">
                <a:solidFill>
                  <a:srgbClr val="FF0000"/>
                </a:solidFill>
                <a:effectLst>
                  <a:outerShdw blurRad="38100" dist="38100" dir="2700000" algn="tl">
                    <a:srgbClr val="000000">
                      <a:alpha val="43137"/>
                    </a:srgbClr>
                  </a:outerShdw>
                </a:effectLst>
              </a:rPr>
              <a:t>Current and non-current liabilities</a:t>
            </a:r>
            <a:endParaRPr lang="en-US" i="1" dirty="0">
              <a:solidFill>
                <a:srgbClr val="FF0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4830763"/>
          </a:xfrm>
        </p:spPr>
        <p:txBody>
          <a:bodyPr/>
          <a:lstStyle/>
          <a:p>
            <a:pPr>
              <a:buNone/>
            </a:pPr>
            <a:r>
              <a:rPr lang="en-US" sz="2800" dirty="0" smtClean="0"/>
              <a:t> *It shall be </a:t>
            </a:r>
            <a:r>
              <a:rPr lang="en-US" sz="2800" dirty="0" err="1" smtClean="0"/>
              <a:t>classifed</a:t>
            </a:r>
            <a:r>
              <a:rPr lang="en-US" sz="2800" dirty="0" smtClean="0"/>
              <a:t> as:</a:t>
            </a:r>
          </a:p>
          <a:p>
            <a:pPr>
              <a:buNone/>
            </a:pPr>
            <a:r>
              <a:rPr lang="en-US" sz="2800" dirty="0"/>
              <a:t> </a:t>
            </a:r>
            <a:r>
              <a:rPr lang="en-US" sz="2800" dirty="0" smtClean="0"/>
              <a:t>  </a:t>
            </a:r>
            <a:r>
              <a:rPr lang="en-US" sz="2400" dirty="0" smtClean="0"/>
              <a:t>a)Bonds/debentures .</a:t>
            </a:r>
          </a:p>
          <a:p>
            <a:pPr>
              <a:buNone/>
            </a:pPr>
            <a:r>
              <a:rPr lang="en-US" sz="2400" dirty="0"/>
              <a:t> </a:t>
            </a:r>
            <a:r>
              <a:rPr lang="en-US" sz="2400" dirty="0" smtClean="0"/>
              <a:t>  b)Term loans</a:t>
            </a:r>
          </a:p>
          <a:p>
            <a:pPr>
              <a:buNone/>
            </a:pPr>
            <a:r>
              <a:rPr lang="en-US" sz="2400" dirty="0"/>
              <a:t> </a:t>
            </a:r>
            <a:r>
              <a:rPr lang="en-US" sz="2400" dirty="0" smtClean="0"/>
              <a:t>       -from banks .</a:t>
            </a:r>
          </a:p>
          <a:p>
            <a:pPr>
              <a:buNone/>
            </a:pPr>
            <a:r>
              <a:rPr lang="en-US" sz="2400" dirty="0"/>
              <a:t> </a:t>
            </a:r>
            <a:r>
              <a:rPr lang="en-US" sz="2400" dirty="0" smtClean="0"/>
              <a:t>       -from other parties.</a:t>
            </a:r>
          </a:p>
          <a:p>
            <a:pPr>
              <a:buNone/>
            </a:pPr>
            <a:r>
              <a:rPr lang="en-US" sz="2400" dirty="0" smtClean="0"/>
              <a:t>   c)Deferred payment </a:t>
            </a:r>
            <a:r>
              <a:rPr lang="en-US" sz="2400" dirty="0" err="1" smtClean="0"/>
              <a:t>liabilites</a:t>
            </a:r>
            <a:r>
              <a:rPr lang="en-US" sz="2400" dirty="0" smtClean="0"/>
              <a:t>.</a:t>
            </a:r>
          </a:p>
          <a:p>
            <a:pPr>
              <a:buNone/>
            </a:pPr>
            <a:r>
              <a:rPr lang="en-US" sz="2400" dirty="0"/>
              <a:t> </a:t>
            </a:r>
            <a:r>
              <a:rPr lang="en-US" sz="2400" dirty="0" smtClean="0"/>
              <a:t>  d)</a:t>
            </a:r>
            <a:r>
              <a:rPr lang="en-US" sz="2400" dirty="0" err="1" smtClean="0"/>
              <a:t>Deposites</a:t>
            </a:r>
            <a:r>
              <a:rPr lang="en-US" sz="2400" dirty="0" smtClean="0"/>
              <a:t>.</a:t>
            </a:r>
          </a:p>
          <a:p>
            <a:pPr>
              <a:buNone/>
            </a:pPr>
            <a:r>
              <a:rPr lang="en-US" sz="2400" dirty="0"/>
              <a:t> </a:t>
            </a:r>
            <a:r>
              <a:rPr lang="en-US" sz="2400" dirty="0" smtClean="0"/>
              <a:t>  e)loans and advances from related parties .</a:t>
            </a:r>
          </a:p>
          <a:p>
            <a:pPr>
              <a:buNone/>
            </a:pPr>
            <a:r>
              <a:rPr lang="en-US" sz="2400" dirty="0"/>
              <a:t> </a:t>
            </a:r>
            <a:r>
              <a:rPr lang="en-US" sz="2400" dirty="0" smtClean="0"/>
              <a:t>  f)Long term maturities of finance lease obligations.</a:t>
            </a:r>
          </a:p>
          <a:p>
            <a:pPr>
              <a:buNone/>
            </a:pPr>
            <a:r>
              <a:rPr lang="en-US" sz="2400" dirty="0" smtClean="0"/>
              <a:t>   g)Other loans and advances(specify nature).</a:t>
            </a:r>
            <a:endParaRPr lang="en-US" sz="2400" dirty="0"/>
          </a:p>
        </p:txBody>
      </p:sp>
      <p:sp>
        <p:nvSpPr>
          <p:cNvPr id="5" name="Slide Number Placeholder 4"/>
          <p:cNvSpPr>
            <a:spLocks noGrp="1"/>
          </p:cNvSpPr>
          <p:nvPr>
            <p:ph type="sldNum" sz="quarter" idx="15"/>
          </p:nvPr>
        </p:nvSpPr>
        <p:spPr/>
        <p:txBody>
          <a:bodyPr/>
          <a:lstStyle/>
          <a:p>
            <a:fld id="{B6F15528-21DE-4FAA-801E-634DDDAF4B2B}" type="slidenum">
              <a:rPr lang="en-US" smtClean="0"/>
              <a:pPr/>
              <a:t>14</a:t>
            </a:fld>
            <a:endParaRPr lang="en-US"/>
          </a:p>
        </p:txBody>
      </p:sp>
      <p:sp>
        <p:nvSpPr>
          <p:cNvPr id="2" name="Title 1"/>
          <p:cNvSpPr>
            <a:spLocks noGrp="1"/>
          </p:cNvSpPr>
          <p:nvPr>
            <p:ph type="title"/>
          </p:nvPr>
        </p:nvSpPr>
        <p:spPr>
          <a:xfrm>
            <a:off x="457200" y="838200"/>
            <a:ext cx="8229600" cy="381000"/>
          </a:xfrm>
        </p:spPr>
        <p:txBody>
          <a:bodyPr>
            <a:normAutofit fontScale="90000"/>
          </a:bodyPr>
          <a:lstStyle/>
          <a:p>
            <a:pPr algn="l">
              <a:buFont typeface="Wingdings" pitchFamily="2" charset="2"/>
              <a:buChar char="Ø"/>
            </a:pPr>
            <a:r>
              <a:rPr lang="en-US" sz="3200" u="sng" dirty="0" smtClean="0">
                <a:solidFill>
                  <a:srgbClr val="FF0000"/>
                </a:solidFill>
              </a:rPr>
              <a:t>Long term borrowings</a:t>
            </a:r>
            <a:endParaRPr lang="en-US" sz="3200" u="sng" dirty="0">
              <a:solidFill>
                <a:srgbClr val="FF0000"/>
              </a:solidFill>
            </a:endParaRPr>
          </a:p>
        </p:txBody>
      </p:sp>
      <p:sp>
        <p:nvSpPr>
          <p:cNvPr id="4" name="TextBox 3"/>
          <p:cNvSpPr txBox="1"/>
          <p:nvPr/>
        </p:nvSpPr>
        <p:spPr>
          <a:xfrm>
            <a:off x="457200" y="152400"/>
            <a:ext cx="8229600" cy="707886"/>
          </a:xfrm>
          <a:prstGeom prst="rect">
            <a:avLst/>
          </a:prstGeom>
          <a:noFill/>
        </p:spPr>
        <p:txBody>
          <a:bodyPr wrap="square" rtlCol="0">
            <a:spAutoFit/>
          </a:bodyPr>
          <a:lstStyle/>
          <a:p>
            <a:r>
              <a:rPr lang="en-US" sz="4000" dirty="0" smtClean="0">
                <a:solidFill>
                  <a:srgbClr val="00B050"/>
                </a:solidFill>
                <a:effectLst>
                  <a:outerShdw blurRad="38100" dist="38100" dir="2700000" algn="tl">
                    <a:srgbClr val="000000">
                      <a:alpha val="43137"/>
                    </a:srgbClr>
                  </a:outerShdw>
                </a:effectLst>
              </a:rPr>
              <a:t>Non-Current Liabilities</a:t>
            </a:r>
            <a:endParaRPr lang="en-US" sz="4000" dirty="0">
              <a:solidFill>
                <a:srgbClr val="00B05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1"/>
            <a:ext cx="8229600" cy="5105400"/>
          </a:xfrm>
        </p:spPr>
        <p:txBody>
          <a:bodyPr>
            <a:normAutofit fontScale="92500" lnSpcReduction="10000"/>
          </a:bodyPr>
          <a:lstStyle/>
          <a:p>
            <a:pPr>
              <a:buNone/>
            </a:pPr>
            <a:r>
              <a:rPr lang="en-US" sz="2800" dirty="0" smtClean="0"/>
              <a:t> </a:t>
            </a:r>
            <a:r>
              <a:rPr lang="en-US" sz="2600" dirty="0" smtClean="0"/>
              <a:t>* </a:t>
            </a:r>
            <a:r>
              <a:rPr lang="en-US" sz="2600" dirty="0" smtClean="0">
                <a:latin typeface="Calibri" pitchFamily="34" charset="0"/>
              </a:rPr>
              <a:t>Sub- classification as </a:t>
            </a:r>
            <a:r>
              <a:rPr lang="en-US" sz="2600" dirty="0" err="1" smtClean="0">
                <a:latin typeface="Calibri" pitchFamily="34" charset="0"/>
              </a:rPr>
              <a:t>as</a:t>
            </a:r>
            <a:r>
              <a:rPr lang="en-US" sz="2600" dirty="0" smtClean="0">
                <a:latin typeface="Calibri" pitchFamily="34" charset="0"/>
              </a:rPr>
              <a:t> secured and unsecured, nature of security, guaranteed by directors or others</a:t>
            </a:r>
            <a:endParaRPr lang="en-US" sz="2600" dirty="0" smtClean="0"/>
          </a:p>
          <a:p>
            <a:pPr>
              <a:buNone/>
            </a:pPr>
            <a:r>
              <a:rPr lang="en-US" sz="2600" dirty="0" smtClean="0"/>
              <a:t> * </a:t>
            </a:r>
            <a:r>
              <a:rPr lang="en-US" sz="2600" dirty="0" smtClean="0">
                <a:solidFill>
                  <a:srgbClr val="FF0000"/>
                </a:solidFill>
              </a:rPr>
              <a:t>Terms of repayment </a:t>
            </a:r>
            <a:r>
              <a:rPr lang="en-US" sz="2600" dirty="0" smtClean="0"/>
              <a:t>of term loans and other loans shall be stated.</a:t>
            </a:r>
          </a:p>
          <a:p>
            <a:pPr>
              <a:buNone/>
            </a:pPr>
            <a:r>
              <a:rPr lang="en-US" sz="2600" dirty="0"/>
              <a:t> </a:t>
            </a:r>
            <a:r>
              <a:rPr lang="en-US" sz="2600" dirty="0" smtClean="0"/>
              <a:t>*  </a:t>
            </a:r>
            <a:r>
              <a:rPr lang="en-US" sz="2600" dirty="0" smtClean="0">
                <a:solidFill>
                  <a:srgbClr val="FF0000"/>
                </a:solidFill>
              </a:rPr>
              <a:t>Period</a:t>
            </a:r>
            <a:r>
              <a:rPr lang="en-US" sz="2600" dirty="0" smtClean="0"/>
              <a:t> and </a:t>
            </a:r>
            <a:r>
              <a:rPr lang="en-US" sz="2600" dirty="0" smtClean="0">
                <a:solidFill>
                  <a:srgbClr val="FF0000"/>
                </a:solidFill>
              </a:rPr>
              <a:t>amount of continuing  default </a:t>
            </a:r>
            <a:r>
              <a:rPr lang="en-US" sz="2600" dirty="0" smtClean="0"/>
              <a:t>as on the balance sheet date in repayment of loans and </a:t>
            </a:r>
            <a:r>
              <a:rPr lang="en-US" sz="2600" dirty="0" err="1" smtClean="0"/>
              <a:t>interest,shall</a:t>
            </a:r>
            <a:r>
              <a:rPr lang="en-US" sz="2600" dirty="0" smtClean="0"/>
              <a:t> be specified </a:t>
            </a:r>
            <a:r>
              <a:rPr lang="en-US" sz="2600" dirty="0" err="1" smtClean="0"/>
              <a:t>separtely</a:t>
            </a:r>
            <a:r>
              <a:rPr lang="en-US" sz="2600" dirty="0" smtClean="0"/>
              <a:t> in each case.</a:t>
            </a:r>
          </a:p>
          <a:p>
            <a:pPr>
              <a:buNone/>
            </a:pPr>
            <a:r>
              <a:rPr lang="en-US" sz="2600" dirty="0" smtClean="0"/>
              <a:t> * Convertible/</a:t>
            </a:r>
            <a:r>
              <a:rPr lang="en-US" sz="2600" dirty="0" err="1" smtClean="0"/>
              <a:t>Reedemable</a:t>
            </a:r>
            <a:r>
              <a:rPr lang="en-US" sz="2600" dirty="0" smtClean="0"/>
              <a:t> bonds/debentures </a:t>
            </a:r>
            <a:r>
              <a:rPr lang="en-US" sz="2600" dirty="0" smtClean="0">
                <a:solidFill>
                  <a:srgbClr val="FF0000"/>
                </a:solidFill>
              </a:rPr>
              <a:t>(descending order).	</a:t>
            </a:r>
          </a:p>
          <a:p>
            <a:pPr>
              <a:buNone/>
            </a:pPr>
            <a:r>
              <a:rPr lang="en-US" sz="2600" dirty="0" smtClean="0"/>
              <a:t> </a:t>
            </a:r>
          </a:p>
          <a:p>
            <a:pPr>
              <a:buNone/>
            </a:pPr>
            <a:endParaRPr lang="en-US" sz="2400" dirty="0" smtClean="0">
              <a:solidFill>
                <a:srgbClr val="FF0000"/>
              </a:solidFill>
            </a:endParaRPr>
          </a:p>
          <a:p>
            <a:pPr>
              <a:buNone/>
            </a:pPr>
            <a:endParaRPr lang="en-US" sz="2800" dirty="0" smtClean="0"/>
          </a:p>
          <a:p>
            <a:pPr>
              <a:buNone/>
            </a:pPr>
            <a:r>
              <a:rPr lang="en-US" sz="2800" dirty="0"/>
              <a:t> </a:t>
            </a:r>
            <a:endParaRPr lang="en-US" sz="2800" dirty="0" smtClean="0"/>
          </a:p>
          <a:p>
            <a:pPr>
              <a:buNone/>
            </a:pPr>
            <a:endParaRPr lang="en-US" sz="2400" dirty="0"/>
          </a:p>
        </p:txBody>
      </p:sp>
      <p:sp>
        <p:nvSpPr>
          <p:cNvPr id="4" name="Slide Number Placeholder 3"/>
          <p:cNvSpPr>
            <a:spLocks noGrp="1"/>
          </p:cNvSpPr>
          <p:nvPr>
            <p:ph type="sldNum" sz="quarter" idx="15"/>
          </p:nvPr>
        </p:nvSpPr>
        <p:spPr/>
        <p:txBody>
          <a:bodyPr/>
          <a:lstStyle/>
          <a:p>
            <a:fld id="{B6F15528-21DE-4FAA-801E-634DDDAF4B2B}" type="slidenum">
              <a:rPr lang="en-US" smtClean="0"/>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1"/>
            <a:ext cx="8229600" cy="1905000"/>
          </a:xfrm>
        </p:spPr>
        <p:txBody>
          <a:bodyPr>
            <a:normAutofit/>
          </a:bodyPr>
          <a:lstStyle/>
          <a:p>
            <a:pPr>
              <a:buNone/>
            </a:pPr>
            <a:r>
              <a:rPr lang="en-US" dirty="0" smtClean="0"/>
              <a:t> </a:t>
            </a:r>
            <a:r>
              <a:rPr lang="en-US" sz="2800" dirty="0" smtClean="0"/>
              <a:t>Other Long Term Liabilities shall be classified as:</a:t>
            </a:r>
          </a:p>
          <a:p>
            <a:pPr>
              <a:buNone/>
            </a:pPr>
            <a:r>
              <a:rPr lang="en-US" sz="2800" dirty="0" smtClean="0"/>
              <a:t>   a)Trade payables.</a:t>
            </a:r>
          </a:p>
          <a:p>
            <a:pPr>
              <a:buNone/>
            </a:pPr>
            <a:r>
              <a:rPr lang="en-US" sz="2800" dirty="0" smtClean="0"/>
              <a:t> </a:t>
            </a:r>
            <a:r>
              <a:rPr lang="en-US" dirty="0" smtClean="0"/>
              <a:t>  </a:t>
            </a:r>
            <a:r>
              <a:rPr lang="en-US" sz="2800" dirty="0" smtClean="0"/>
              <a:t>b)Others.</a:t>
            </a:r>
          </a:p>
          <a:p>
            <a:pPr>
              <a:buNone/>
            </a:pPr>
            <a:endParaRPr lang="en-US" sz="2800" dirty="0"/>
          </a:p>
          <a:p>
            <a:pPr>
              <a:buNone/>
            </a:pPr>
            <a:endParaRPr lang="en-US" dirty="0"/>
          </a:p>
        </p:txBody>
      </p:sp>
      <p:sp>
        <p:nvSpPr>
          <p:cNvPr id="6" name="Slide Number Placeholder 5"/>
          <p:cNvSpPr>
            <a:spLocks noGrp="1"/>
          </p:cNvSpPr>
          <p:nvPr>
            <p:ph type="sldNum" sz="quarter" idx="15"/>
          </p:nvPr>
        </p:nvSpPr>
        <p:spPr/>
        <p:txBody>
          <a:bodyPr/>
          <a:lstStyle/>
          <a:p>
            <a:fld id="{B6F15528-21DE-4FAA-801E-634DDDAF4B2B}" type="slidenum">
              <a:rPr lang="en-US" smtClean="0"/>
              <a:pPr/>
              <a:t>16</a:t>
            </a:fld>
            <a:endParaRPr lang="en-US"/>
          </a:p>
        </p:txBody>
      </p:sp>
      <p:sp>
        <p:nvSpPr>
          <p:cNvPr id="2" name="Title 1"/>
          <p:cNvSpPr>
            <a:spLocks noGrp="1"/>
          </p:cNvSpPr>
          <p:nvPr>
            <p:ph type="title"/>
          </p:nvPr>
        </p:nvSpPr>
        <p:spPr>
          <a:xfrm>
            <a:off x="457200" y="228600"/>
            <a:ext cx="8229600" cy="609600"/>
          </a:xfrm>
        </p:spPr>
        <p:txBody>
          <a:bodyPr>
            <a:normAutofit/>
          </a:bodyPr>
          <a:lstStyle/>
          <a:p>
            <a:pPr algn="l">
              <a:buFont typeface="Wingdings" pitchFamily="2" charset="2"/>
              <a:buChar char="Ø"/>
            </a:pPr>
            <a:r>
              <a:rPr lang="en-US" sz="3200" dirty="0" smtClean="0">
                <a:solidFill>
                  <a:srgbClr val="FF0000"/>
                </a:solidFill>
              </a:rPr>
              <a:t>Other Long Term Liabilities</a:t>
            </a:r>
            <a:endParaRPr lang="en-US" sz="3200" dirty="0">
              <a:solidFill>
                <a:srgbClr val="FF0000"/>
              </a:solidFill>
            </a:endParaRPr>
          </a:p>
        </p:txBody>
      </p:sp>
      <p:sp>
        <p:nvSpPr>
          <p:cNvPr id="4" name="TextBox 3"/>
          <p:cNvSpPr txBox="1"/>
          <p:nvPr/>
        </p:nvSpPr>
        <p:spPr>
          <a:xfrm>
            <a:off x="533400" y="3657600"/>
            <a:ext cx="8305800" cy="584775"/>
          </a:xfrm>
          <a:prstGeom prst="rect">
            <a:avLst/>
          </a:prstGeom>
          <a:noFill/>
        </p:spPr>
        <p:txBody>
          <a:bodyPr wrap="square" rtlCol="0">
            <a:spAutoFit/>
          </a:bodyPr>
          <a:lstStyle/>
          <a:p>
            <a:pPr>
              <a:buFont typeface="Wingdings" pitchFamily="2" charset="2"/>
              <a:buChar char="Ø"/>
            </a:pPr>
            <a:r>
              <a:rPr lang="en-US" sz="3200" dirty="0" smtClean="0">
                <a:solidFill>
                  <a:srgbClr val="FF0000"/>
                </a:solidFill>
              </a:rPr>
              <a:t>Long term provisions</a:t>
            </a:r>
            <a:endParaRPr lang="en-US" sz="3200" dirty="0">
              <a:solidFill>
                <a:srgbClr val="FF0000"/>
              </a:solidFill>
            </a:endParaRPr>
          </a:p>
        </p:txBody>
      </p:sp>
      <p:sp>
        <p:nvSpPr>
          <p:cNvPr id="5" name="TextBox 4"/>
          <p:cNvSpPr txBox="1"/>
          <p:nvPr/>
        </p:nvSpPr>
        <p:spPr>
          <a:xfrm>
            <a:off x="685800" y="4572000"/>
            <a:ext cx="8077200" cy="1538883"/>
          </a:xfrm>
          <a:prstGeom prst="rect">
            <a:avLst/>
          </a:prstGeom>
          <a:noFill/>
        </p:spPr>
        <p:txBody>
          <a:bodyPr wrap="square" rtlCol="0">
            <a:spAutoFit/>
          </a:bodyPr>
          <a:lstStyle/>
          <a:p>
            <a:r>
              <a:rPr lang="en-US" sz="2800" dirty="0" smtClean="0"/>
              <a:t>The amounts shall be classified as</a:t>
            </a:r>
            <a:r>
              <a:rPr lang="en-US" dirty="0" smtClean="0"/>
              <a:t>:</a:t>
            </a:r>
          </a:p>
          <a:p>
            <a:r>
              <a:rPr lang="en-US" sz="2400" dirty="0" smtClean="0"/>
              <a:t>a)Provisions  for employee benefits.</a:t>
            </a:r>
          </a:p>
          <a:p>
            <a:r>
              <a:rPr lang="en-US" sz="2400" dirty="0" smtClean="0"/>
              <a:t>b)Others (specify nature).</a:t>
            </a:r>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38200"/>
            <a:ext cx="8229600" cy="457200"/>
          </a:xfrm>
        </p:spPr>
        <p:txBody>
          <a:bodyPr>
            <a:normAutofit lnSpcReduction="10000"/>
          </a:bodyPr>
          <a:lstStyle/>
          <a:p>
            <a:pPr>
              <a:buFont typeface="Wingdings" pitchFamily="2" charset="2"/>
              <a:buChar char="Ø"/>
            </a:pPr>
            <a:r>
              <a:rPr lang="en-US" dirty="0" smtClean="0">
                <a:solidFill>
                  <a:srgbClr val="FF0000"/>
                </a:solidFill>
              </a:rPr>
              <a:t>Short-Term borrowings:</a:t>
            </a:r>
          </a:p>
          <a:p>
            <a:pPr>
              <a:buNone/>
            </a:pPr>
            <a:endParaRPr lang="en-US" dirty="0">
              <a:solidFill>
                <a:srgbClr val="FF0000"/>
              </a:solidFill>
            </a:endParaRPr>
          </a:p>
        </p:txBody>
      </p:sp>
      <p:sp>
        <p:nvSpPr>
          <p:cNvPr id="6" name="Slide Number Placeholder 5"/>
          <p:cNvSpPr>
            <a:spLocks noGrp="1"/>
          </p:cNvSpPr>
          <p:nvPr>
            <p:ph type="sldNum" sz="quarter" idx="15"/>
          </p:nvPr>
        </p:nvSpPr>
        <p:spPr/>
        <p:txBody>
          <a:bodyPr/>
          <a:lstStyle/>
          <a:p>
            <a:fld id="{B6F15528-21DE-4FAA-801E-634DDDAF4B2B}" type="slidenum">
              <a:rPr lang="en-US" smtClean="0"/>
              <a:pPr/>
              <a:t>17</a:t>
            </a:fld>
            <a:endParaRPr lang="en-US"/>
          </a:p>
        </p:txBody>
      </p:sp>
      <p:sp>
        <p:nvSpPr>
          <p:cNvPr id="2" name="Title 1"/>
          <p:cNvSpPr>
            <a:spLocks noGrp="1"/>
          </p:cNvSpPr>
          <p:nvPr>
            <p:ph type="title"/>
          </p:nvPr>
        </p:nvSpPr>
        <p:spPr>
          <a:xfrm>
            <a:off x="457200" y="228600"/>
            <a:ext cx="8229600" cy="639762"/>
          </a:xfrm>
        </p:spPr>
        <p:txBody>
          <a:bodyPr>
            <a:normAutofit fontScale="90000"/>
          </a:bodyPr>
          <a:lstStyle/>
          <a:p>
            <a:pPr algn="l"/>
            <a:r>
              <a:rPr lang="en-US" i="1" u="sng" dirty="0" smtClean="0">
                <a:solidFill>
                  <a:srgbClr val="FF0000"/>
                </a:solidFill>
                <a:effectLst>
                  <a:outerShdw blurRad="38100" dist="38100" dir="2700000" algn="tl">
                    <a:srgbClr val="000000">
                      <a:alpha val="43137"/>
                    </a:srgbClr>
                  </a:outerShdw>
                </a:effectLst>
              </a:rPr>
              <a:t>Current Liabilities</a:t>
            </a:r>
            <a:endParaRPr lang="en-US" i="1" u="sng" dirty="0">
              <a:solidFill>
                <a:srgbClr val="FF0000"/>
              </a:solidFill>
              <a:effectLst>
                <a:outerShdw blurRad="38100" dist="38100" dir="2700000" algn="tl">
                  <a:srgbClr val="000000">
                    <a:alpha val="43137"/>
                  </a:srgbClr>
                </a:outerShdw>
              </a:effectLst>
            </a:endParaRPr>
          </a:p>
        </p:txBody>
      </p:sp>
      <p:sp>
        <p:nvSpPr>
          <p:cNvPr id="4" name="TextBox 3"/>
          <p:cNvSpPr txBox="1"/>
          <p:nvPr/>
        </p:nvSpPr>
        <p:spPr>
          <a:xfrm>
            <a:off x="457200" y="1295400"/>
            <a:ext cx="8229600" cy="2308324"/>
          </a:xfrm>
          <a:prstGeom prst="rect">
            <a:avLst/>
          </a:prstGeom>
          <a:noFill/>
        </p:spPr>
        <p:txBody>
          <a:bodyPr wrap="square" rtlCol="0">
            <a:spAutoFit/>
          </a:bodyPr>
          <a:lstStyle/>
          <a:p>
            <a:r>
              <a:rPr lang="en-US" sz="2400" dirty="0" smtClean="0"/>
              <a:t>      a)Loans repayable on demand</a:t>
            </a:r>
          </a:p>
          <a:p>
            <a:r>
              <a:rPr lang="en-US" sz="2400" dirty="0" smtClean="0"/>
              <a:t>             -from banks.</a:t>
            </a:r>
          </a:p>
          <a:p>
            <a:r>
              <a:rPr lang="en-US" sz="2400" dirty="0" smtClean="0"/>
              <a:t>             -From other parties .</a:t>
            </a:r>
          </a:p>
          <a:p>
            <a:r>
              <a:rPr lang="en-US" sz="2400" dirty="0" smtClean="0"/>
              <a:t>      b) Loans and advances from related parties.</a:t>
            </a:r>
          </a:p>
          <a:p>
            <a:r>
              <a:rPr lang="en-US" sz="2400" dirty="0" smtClean="0"/>
              <a:t>      c) Deposits.</a:t>
            </a:r>
          </a:p>
          <a:p>
            <a:r>
              <a:rPr lang="en-US" sz="2400" dirty="0" smtClean="0"/>
              <a:t>      d) </a:t>
            </a:r>
            <a:r>
              <a:rPr lang="en-US" sz="2400" dirty="0" err="1" smtClean="0"/>
              <a:t>Oher</a:t>
            </a:r>
            <a:r>
              <a:rPr lang="en-US" sz="2400" dirty="0" smtClean="0"/>
              <a:t> loans and advances (specify nature)            </a:t>
            </a:r>
            <a:endParaRPr lang="en-US" sz="2400" dirty="0"/>
          </a:p>
        </p:txBody>
      </p:sp>
      <p:sp>
        <p:nvSpPr>
          <p:cNvPr id="5" name="TextBox 4"/>
          <p:cNvSpPr txBox="1"/>
          <p:nvPr/>
        </p:nvSpPr>
        <p:spPr>
          <a:xfrm>
            <a:off x="533400" y="3581400"/>
            <a:ext cx="7924800" cy="2308324"/>
          </a:xfrm>
          <a:prstGeom prst="rect">
            <a:avLst/>
          </a:prstGeom>
          <a:noFill/>
        </p:spPr>
        <p:txBody>
          <a:bodyPr wrap="square" rtlCol="0">
            <a:spAutoFit/>
          </a:bodyPr>
          <a:lstStyle/>
          <a:p>
            <a:r>
              <a:rPr lang="en-US" sz="2400" dirty="0" smtClean="0"/>
              <a:t>* </a:t>
            </a:r>
            <a:r>
              <a:rPr lang="en-US" sz="2400" dirty="0" smtClean="0">
                <a:latin typeface="Calibri" pitchFamily="34" charset="0"/>
              </a:rPr>
              <a:t>Sub- classification as </a:t>
            </a:r>
            <a:r>
              <a:rPr lang="en-US" sz="2400" dirty="0" err="1" smtClean="0">
                <a:latin typeface="Calibri" pitchFamily="34" charset="0"/>
              </a:rPr>
              <a:t>as</a:t>
            </a:r>
            <a:r>
              <a:rPr lang="en-US" sz="2400" dirty="0" smtClean="0">
                <a:latin typeface="Calibri" pitchFamily="34" charset="0"/>
              </a:rPr>
              <a:t> secured and unsecured, nature of  security, guaranteed by directors or others.</a:t>
            </a:r>
          </a:p>
          <a:p>
            <a:endParaRPr lang="en-US" sz="2400" dirty="0" smtClean="0">
              <a:latin typeface="Calibri" pitchFamily="34" charset="0"/>
            </a:endParaRPr>
          </a:p>
          <a:p>
            <a:r>
              <a:rPr lang="en-US" sz="2400" dirty="0" smtClean="0">
                <a:latin typeface="Calibri" pitchFamily="34" charset="0"/>
              </a:rPr>
              <a:t>* </a:t>
            </a:r>
            <a:r>
              <a:rPr lang="en-US" sz="2400" dirty="0" smtClean="0">
                <a:solidFill>
                  <a:srgbClr val="FF0000"/>
                </a:solidFill>
              </a:rPr>
              <a:t>Period</a:t>
            </a:r>
            <a:r>
              <a:rPr lang="en-US" sz="2400" dirty="0" smtClean="0"/>
              <a:t> and </a:t>
            </a:r>
            <a:r>
              <a:rPr lang="en-US" sz="2400" dirty="0" smtClean="0">
                <a:solidFill>
                  <a:srgbClr val="FF0000"/>
                </a:solidFill>
              </a:rPr>
              <a:t>amount of continuing  default </a:t>
            </a:r>
            <a:r>
              <a:rPr lang="en-US" sz="2400" dirty="0" smtClean="0"/>
              <a:t>as on the balance sheet date in repayment of loans and </a:t>
            </a:r>
            <a:r>
              <a:rPr lang="en-US" sz="2400" dirty="0" err="1" smtClean="0"/>
              <a:t>interest,shall</a:t>
            </a:r>
            <a:r>
              <a:rPr lang="en-US" sz="2400" dirty="0" smtClean="0"/>
              <a:t> be specified </a:t>
            </a:r>
            <a:r>
              <a:rPr lang="en-US" sz="2400" dirty="0" err="1" smtClean="0"/>
              <a:t>separtely</a:t>
            </a:r>
            <a:r>
              <a:rPr lang="en-US" sz="2400" dirty="0" smtClean="0"/>
              <a:t> in each case</a:t>
            </a:r>
            <a:endParaRPr lang="en-US" sz="24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normAutofit fontScale="92500" lnSpcReduction="20000"/>
          </a:bodyPr>
          <a:lstStyle/>
          <a:p>
            <a:pPr>
              <a:buNone/>
            </a:pPr>
            <a:r>
              <a:rPr lang="en-US" sz="2800" dirty="0" smtClean="0"/>
              <a:t>The amount shall be classified as:</a:t>
            </a:r>
          </a:p>
          <a:p>
            <a:pPr>
              <a:buNone/>
            </a:pPr>
            <a:r>
              <a:rPr lang="en-US" sz="2800" dirty="0" smtClean="0"/>
              <a:t>  a) Current maturities of LT Debt</a:t>
            </a:r>
          </a:p>
          <a:p>
            <a:pPr>
              <a:buNone/>
            </a:pPr>
            <a:r>
              <a:rPr lang="en-US" sz="2800" dirty="0"/>
              <a:t> </a:t>
            </a:r>
            <a:r>
              <a:rPr lang="en-US" sz="2800" dirty="0" smtClean="0"/>
              <a:t> b) Current maturities of Finance Lease obligations</a:t>
            </a:r>
          </a:p>
          <a:p>
            <a:pPr>
              <a:buNone/>
            </a:pPr>
            <a:r>
              <a:rPr lang="en-US" sz="2800" dirty="0" smtClean="0"/>
              <a:t>  c) Interest accrued but not due on borrowings</a:t>
            </a:r>
          </a:p>
          <a:p>
            <a:pPr>
              <a:buNone/>
            </a:pPr>
            <a:r>
              <a:rPr lang="en-US" sz="2800" dirty="0" smtClean="0"/>
              <a:t>  d) Interest accrued and due on borrowings</a:t>
            </a:r>
          </a:p>
          <a:p>
            <a:pPr>
              <a:buNone/>
            </a:pPr>
            <a:r>
              <a:rPr lang="en-US" sz="2800" dirty="0" smtClean="0"/>
              <a:t>  e) Income received in advance</a:t>
            </a:r>
          </a:p>
          <a:p>
            <a:pPr>
              <a:buNone/>
            </a:pPr>
            <a:r>
              <a:rPr lang="en-US" sz="2800" dirty="0" smtClean="0"/>
              <a:t>  f) Unpaid dividend</a:t>
            </a:r>
          </a:p>
          <a:p>
            <a:pPr>
              <a:buNone/>
            </a:pPr>
            <a:r>
              <a:rPr lang="en-US" sz="2800" dirty="0" smtClean="0"/>
              <a:t>  g)Application money pending allotment, T &amp; C, Proposed no. of shares, amount of premium, whether sufficient </a:t>
            </a:r>
            <a:r>
              <a:rPr lang="en-US" sz="2800" dirty="0" err="1" smtClean="0"/>
              <a:t>authorised</a:t>
            </a:r>
            <a:r>
              <a:rPr lang="en-US" sz="2800" dirty="0" smtClean="0"/>
              <a:t> capital, period for which allotment pending. (Equity or Other current liabilities)</a:t>
            </a:r>
          </a:p>
          <a:p>
            <a:pPr>
              <a:buNone/>
            </a:pPr>
            <a:r>
              <a:rPr lang="en-US" sz="2800" dirty="0" smtClean="0"/>
              <a:t>  h)Unpaid matured deposits and debentures</a:t>
            </a:r>
          </a:p>
          <a:p>
            <a:pPr>
              <a:buNone/>
            </a:pPr>
            <a:endParaRPr lang="en-US" sz="2800" dirty="0" smtClean="0"/>
          </a:p>
          <a:p>
            <a:pPr>
              <a:buNone/>
            </a:pPr>
            <a:endParaRPr lang="en-US" sz="2800" dirty="0" smtClean="0"/>
          </a:p>
          <a:p>
            <a:pPr>
              <a:buNone/>
            </a:pPr>
            <a:endParaRPr lang="en-US" dirty="0"/>
          </a:p>
        </p:txBody>
      </p:sp>
      <p:sp>
        <p:nvSpPr>
          <p:cNvPr id="4" name="Slide Number Placeholder 3"/>
          <p:cNvSpPr>
            <a:spLocks noGrp="1"/>
          </p:cNvSpPr>
          <p:nvPr>
            <p:ph type="sldNum" sz="quarter" idx="15"/>
          </p:nvPr>
        </p:nvSpPr>
        <p:spPr/>
        <p:txBody>
          <a:bodyPr/>
          <a:lstStyle/>
          <a:p>
            <a:fld id="{B6F15528-21DE-4FAA-801E-634DDDAF4B2B}" type="slidenum">
              <a:rPr lang="en-US" smtClean="0"/>
              <a:pPr/>
              <a:t>18</a:t>
            </a:fld>
            <a:endParaRPr lang="en-US"/>
          </a:p>
        </p:txBody>
      </p:sp>
      <p:sp>
        <p:nvSpPr>
          <p:cNvPr id="2" name="Title 1"/>
          <p:cNvSpPr>
            <a:spLocks noGrp="1"/>
          </p:cNvSpPr>
          <p:nvPr>
            <p:ph type="title"/>
          </p:nvPr>
        </p:nvSpPr>
        <p:spPr>
          <a:xfrm>
            <a:off x="457200" y="274638"/>
            <a:ext cx="8229600" cy="792162"/>
          </a:xfrm>
        </p:spPr>
        <p:txBody>
          <a:bodyPr>
            <a:normAutofit/>
          </a:bodyPr>
          <a:lstStyle/>
          <a:p>
            <a:pPr algn="l">
              <a:buFont typeface="Wingdings" pitchFamily="2" charset="2"/>
              <a:buChar char="Ø"/>
            </a:pPr>
            <a:r>
              <a:rPr lang="en-US" sz="3200" dirty="0" smtClean="0">
                <a:solidFill>
                  <a:srgbClr val="FF0000"/>
                </a:solidFill>
              </a:rPr>
              <a:t>Other Current Liabilities </a:t>
            </a:r>
            <a:endParaRPr lang="en-US" sz="3200" dirty="0">
              <a:solidFill>
                <a:srgbClr val="FF00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t>  The amounts shall be classified as:</a:t>
            </a:r>
          </a:p>
          <a:p>
            <a:pPr>
              <a:buNone/>
            </a:pPr>
            <a:r>
              <a:rPr lang="en-US" dirty="0" smtClean="0"/>
              <a:t>     a)Provisions for employee benefits</a:t>
            </a:r>
          </a:p>
          <a:p>
            <a:pPr>
              <a:buNone/>
            </a:pPr>
            <a:r>
              <a:rPr lang="en-US" dirty="0"/>
              <a:t> </a:t>
            </a:r>
            <a:r>
              <a:rPr lang="en-US" dirty="0" smtClean="0"/>
              <a:t>    b)Others(specify natures)</a:t>
            </a:r>
            <a:endParaRPr lang="en-US" dirty="0"/>
          </a:p>
        </p:txBody>
      </p:sp>
      <p:sp>
        <p:nvSpPr>
          <p:cNvPr id="4" name="Slide Number Placeholder 3"/>
          <p:cNvSpPr>
            <a:spLocks noGrp="1"/>
          </p:cNvSpPr>
          <p:nvPr>
            <p:ph type="sldNum" sz="quarter" idx="15"/>
          </p:nvPr>
        </p:nvSpPr>
        <p:spPr/>
        <p:txBody>
          <a:bodyPr/>
          <a:lstStyle/>
          <a:p>
            <a:fld id="{B6F15528-21DE-4FAA-801E-634DDDAF4B2B}" type="slidenum">
              <a:rPr lang="en-US" smtClean="0"/>
              <a:pPr/>
              <a:t>19</a:t>
            </a:fld>
            <a:endParaRPr lang="en-US"/>
          </a:p>
        </p:txBody>
      </p:sp>
      <p:sp>
        <p:nvSpPr>
          <p:cNvPr id="2" name="Title 1"/>
          <p:cNvSpPr>
            <a:spLocks noGrp="1"/>
          </p:cNvSpPr>
          <p:nvPr>
            <p:ph type="title"/>
          </p:nvPr>
        </p:nvSpPr>
        <p:spPr/>
        <p:txBody>
          <a:bodyPr>
            <a:normAutofit/>
          </a:bodyPr>
          <a:lstStyle/>
          <a:p>
            <a:pPr algn="l">
              <a:buFont typeface="Wingdings" pitchFamily="2" charset="2"/>
              <a:buChar char="Ø"/>
            </a:pPr>
            <a:r>
              <a:rPr lang="en-US" sz="3200" dirty="0" smtClean="0">
                <a:solidFill>
                  <a:srgbClr val="FF0000"/>
                </a:solidFill>
              </a:rPr>
              <a:t>Short term provisions</a:t>
            </a:r>
            <a:endParaRPr lang="en-US" sz="3200" dirty="0">
              <a:solidFill>
                <a:srgbClr val="FF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914400"/>
            <a:ext cx="8229600" cy="5486400"/>
          </a:xfrm>
        </p:spPr>
        <p:txBody>
          <a:bodyPr>
            <a:normAutofit lnSpcReduction="10000"/>
          </a:bodyPr>
          <a:lstStyle/>
          <a:p>
            <a:pPr>
              <a:buFont typeface="Wingdings" pitchFamily="2" charset="2"/>
              <a:buChar char="Ø"/>
            </a:pPr>
            <a:r>
              <a:rPr lang="en-US" sz="2400" dirty="0"/>
              <a:t>As per the Government Notification no. </a:t>
            </a:r>
            <a:r>
              <a:rPr lang="en-US" sz="2400" b="1" dirty="0"/>
              <a:t>F.No.2/6/2008-C.L-V dated </a:t>
            </a:r>
            <a:r>
              <a:rPr lang="en-US" sz="2400" b="1" dirty="0" smtClean="0"/>
              <a:t>30-3-2011</a:t>
            </a:r>
            <a:r>
              <a:rPr lang="en-US" sz="2400" dirty="0" smtClean="0"/>
              <a:t>,</a:t>
            </a:r>
            <a:r>
              <a:rPr lang="en-US" sz="2400" dirty="0"/>
              <a:t> the Revised Schedule VI is </a:t>
            </a:r>
            <a:r>
              <a:rPr lang="en-US" sz="2400" dirty="0" smtClean="0"/>
              <a:t>applicable for the financial Statements </a:t>
            </a:r>
            <a:r>
              <a:rPr lang="en-US" sz="2400" dirty="0"/>
              <a:t>to be prepared for the financial year commencing </a:t>
            </a:r>
            <a:r>
              <a:rPr lang="en-US" sz="2400" dirty="0" smtClean="0"/>
              <a:t>on or </a:t>
            </a:r>
            <a:r>
              <a:rPr lang="en-US" sz="2400" dirty="0"/>
              <a:t>after April 1, </a:t>
            </a:r>
            <a:r>
              <a:rPr lang="en-US" sz="2400" dirty="0" smtClean="0"/>
              <a:t>2011.</a:t>
            </a:r>
          </a:p>
          <a:p>
            <a:pPr>
              <a:buFont typeface="Wingdings" pitchFamily="2" charset="2"/>
              <a:buChar char="Ø"/>
            </a:pPr>
            <a:endParaRPr lang="en-US" sz="2400" dirty="0" smtClean="0"/>
          </a:p>
          <a:p>
            <a:pPr>
              <a:buFont typeface="Wingdings" pitchFamily="2" charset="2"/>
              <a:buChar char="Ø"/>
            </a:pPr>
            <a:r>
              <a:rPr lang="en-US" sz="2400" dirty="0" smtClean="0"/>
              <a:t>Applicable to consolidated financial statements.</a:t>
            </a:r>
          </a:p>
          <a:p>
            <a:pPr>
              <a:buFont typeface="Wingdings" pitchFamily="2" charset="2"/>
              <a:buChar char="Ø"/>
            </a:pPr>
            <a:endParaRPr lang="en-US" sz="2400" dirty="0" smtClean="0"/>
          </a:p>
          <a:p>
            <a:pPr>
              <a:buFont typeface="Wingdings" pitchFamily="2" charset="2"/>
              <a:buChar char="Ø"/>
            </a:pPr>
            <a:r>
              <a:rPr lang="en-US" sz="2400" dirty="0" smtClean="0"/>
              <a:t>Revised Schedule VI would apply to all Indian companies  </a:t>
            </a:r>
            <a:r>
              <a:rPr lang="en-US" sz="2400" dirty="0"/>
              <a:t>till they are required to follow IFRS-converged Indian Accounting Standards (</a:t>
            </a:r>
            <a:r>
              <a:rPr lang="en-US" sz="2400" dirty="0" err="1"/>
              <a:t>Ind</a:t>
            </a:r>
            <a:r>
              <a:rPr lang="en-US" sz="2400" dirty="0"/>
              <a:t> ASs</a:t>
            </a:r>
            <a:r>
              <a:rPr lang="en-US" sz="2400" dirty="0" smtClean="0"/>
              <a:t>).</a:t>
            </a:r>
          </a:p>
          <a:p>
            <a:pPr>
              <a:buFont typeface="Wingdings" pitchFamily="2" charset="2"/>
              <a:buChar char="Ø"/>
            </a:pPr>
            <a:endParaRPr lang="en-US" sz="2400" dirty="0" smtClean="0"/>
          </a:p>
          <a:p>
            <a:pPr>
              <a:buFont typeface="Wingdings" pitchFamily="2" charset="2"/>
              <a:buChar char="Ø"/>
            </a:pPr>
            <a:r>
              <a:rPr lang="en-US" sz="2400" dirty="0"/>
              <a:t>C</a:t>
            </a:r>
            <a:r>
              <a:rPr lang="en-US" sz="2400" dirty="0" smtClean="0"/>
              <a:t>ompanies </a:t>
            </a:r>
            <a:r>
              <a:rPr lang="en-US" sz="2400" dirty="0"/>
              <a:t>engaged in the generation and supply of </a:t>
            </a:r>
            <a:r>
              <a:rPr lang="en-US" sz="2400" dirty="0" smtClean="0"/>
              <a:t>electricity,</a:t>
            </a:r>
            <a:r>
              <a:rPr lang="en-US" sz="2400" dirty="0"/>
              <a:t> the revised Schedule VI may be followed by such companies till the time a format is prescribed under the relevant statute</a:t>
            </a:r>
          </a:p>
        </p:txBody>
      </p:sp>
      <p:sp>
        <p:nvSpPr>
          <p:cNvPr id="5" name="Slide Number Placeholder 4"/>
          <p:cNvSpPr>
            <a:spLocks noGrp="1"/>
          </p:cNvSpPr>
          <p:nvPr>
            <p:ph type="sldNum" sz="quarter" idx="15"/>
          </p:nvPr>
        </p:nvSpPr>
        <p:spPr/>
        <p:txBody>
          <a:bodyPr/>
          <a:lstStyle/>
          <a:p>
            <a:fld id="{B6F15528-21DE-4FAA-801E-634DDDAF4B2B}" type="slidenum">
              <a:rPr lang="en-US" smtClean="0"/>
              <a:pPr/>
              <a:t>2</a:t>
            </a:fld>
            <a:endParaRPr lang="en-US"/>
          </a:p>
        </p:txBody>
      </p:sp>
      <p:sp>
        <p:nvSpPr>
          <p:cNvPr id="2" name="Title 1"/>
          <p:cNvSpPr>
            <a:spLocks noGrp="1"/>
          </p:cNvSpPr>
          <p:nvPr>
            <p:ph type="title"/>
          </p:nvPr>
        </p:nvSpPr>
        <p:spPr>
          <a:xfrm>
            <a:off x="381000" y="0"/>
            <a:ext cx="8229600" cy="762000"/>
          </a:xfrm>
        </p:spPr>
        <p:txBody>
          <a:bodyPr>
            <a:normAutofit/>
          </a:bodyPr>
          <a:lstStyle/>
          <a:p>
            <a:pPr algn="l"/>
            <a:r>
              <a:rPr lang="en-US" sz="3600" b="1" u="sng" dirty="0">
                <a:solidFill>
                  <a:srgbClr val="FF0000"/>
                </a:solidFill>
              </a:rPr>
              <a:t>Applicability</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983163"/>
          </a:xfrm>
        </p:spPr>
        <p:txBody>
          <a:bodyPr/>
          <a:lstStyle/>
          <a:p>
            <a:pPr>
              <a:buFont typeface="Wingdings" pitchFamily="2" charset="2"/>
              <a:buChar char="Ø"/>
            </a:pPr>
            <a:r>
              <a:rPr lang="en-US" sz="2800" dirty="0" smtClean="0"/>
              <a:t>An item is classified as current</a:t>
            </a:r>
            <a:r>
              <a:rPr lang="en-US" dirty="0" smtClean="0"/>
              <a:t>:</a:t>
            </a:r>
          </a:p>
          <a:p>
            <a:pPr marL="895350" lvl="2" indent="-319088">
              <a:lnSpc>
                <a:spcPct val="80000"/>
              </a:lnSpc>
              <a:spcBef>
                <a:spcPts val="600"/>
              </a:spcBef>
              <a:spcAft>
                <a:spcPts val="600"/>
              </a:spcAft>
              <a:buClr>
                <a:schemeClr val="accent1"/>
              </a:buClr>
              <a:buSzPct val="80000"/>
              <a:buFont typeface="Wingdings" pitchFamily="2" charset="2"/>
              <a:buChar char="§"/>
              <a:defRPr/>
            </a:pPr>
            <a:r>
              <a:rPr lang="en-US" dirty="0" smtClean="0"/>
              <a:t>Expected to be </a:t>
            </a:r>
            <a:r>
              <a:rPr lang="en-US" dirty="0" err="1" smtClean="0"/>
              <a:t>realise</a:t>
            </a:r>
            <a:r>
              <a:rPr lang="en-US" dirty="0" smtClean="0"/>
              <a:t> in  or intended for sale or consumption in normal operating cycle of the co, or</a:t>
            </a:r>
          </a:p>
          <a:p>
            <a:pPr marL="895350" lvl="2" indent="-319088">
              <a:lnSpc>
                <a:spcPct val="80000"/>
              </a:lnSpc>
              <a:spcBef>
                <a:spcPts val="600"/>
              </a:spcBef>
              <a:spcAft>
                <a:spcPts val="600"/>
              </a:spcAft>
              <a:buClr>
                <a:schemeClr val="accent1"/>
              </a:buClr>
              <a:buSzPct val="80000"/>
              <a:buFont typeface="Wingdings" pitchFamily="2" charset="2"/>
              <a:buChar char="§"/>
              <a:defRPr/>
            </a:pPr>
            <a:r>
              <a:rPr lang="en-US" dirty="0" smtClean="0"/>
              <a:t>is expected to be realized/ settled within twelve months from reporting </a:t>
            </a:r>
            <a:r>
              <a:rPr lang="en-US" dirty="0" err="1" smtClean="0"/>
              <a:t>date,or</a:t>
            </a:r>
            <a:endParaRPr lang="en-US" dirty="0" smtClean="0"/>
          </a:p>
          <a:p>
            <a:pPr marL="895350" lvl="2" indent="-319088">
              <a:lnSpc>
                <a:spcPct val="80000"/>
              </a:lnSpc>
              <a:spcBef>
                <a:spcPts val="600"/>
              </a:spcBef>
              <a:spcAft>
                <a:spcPts val="600"/>
              </a:spcAft>
              <a:buClr>
                <a:schemeClr val="accent1"/>
              </a:buClr>
              <a:buSzPct val="80000"/>
              <a:buFont typeface="Wingdings" pitchFamily="2" charset="2"/>
              <a:buChar char="§"/>
              <a:defRPr/>
            </a:pPr>
            <a:r>
              <a:rPr lang="en-US" dirty="0" smtClean="0"/>
              <a:t>If it is held primary for trading or</a:t>
            </a:r>
          </a:p>
          <a:p>
            <a:pPr marL="895350" lvl="2" indent="-319088">
              <a:lnSpc>
                <a:spcPct val="80000"/>
              </a:lnSpc>
              <a:spcBef>
                <a:spcPts val="600"/>
              </a:spcBef>
              <a:spcAft>
                <a:spcPts val="600"/>
              </a:spcAft>
              <a:buClr>
                <a:schemeClr val="accent1"/>
              </a:buClr>
              <a:buSzPct val="80000"/>
              <a:buFont typeface="Wingdings" pitchFamily="2" charset="2"/>
              <a:buChar char="§"/>
              <a:defRPr/>
            </a:pPr>
            <a:r>
              <a:rPr lang="en-US" dirty="0" smtClean="0"/>
              <a:t>Is cash or cash equivalent .</a:t>
            </a:r>
          </a:p>
          <a:p>
            <a:pPr marL="95250" indent="-319088">
              <a:lnSpc>
                <a:spcPct val="80000"/>
              </a:lnSpc>
              <a:spcBef>
                <a:spcPts val="600"/>
              </a:spcBef>
              <a:spcAft>
                <a:spcPts val="600"/>
              </a:spcAft>
              <a:buClr>
                <a:schemeClr val="accent1"/>
              </a:buClr>
              <a:buSzPct val="80000"/>
              <a:buFont typeface="Wingdings" pitchFamily="2" charset="2"/>
              <a:buChar char="Ø"/>
              <a:defRPr/>
            </a:pPr>
            <a:r>
              <a:rPr lang="en-US" sz="2800" dirty="0" smtClean="0"/>
              <a:t>All other assets shall be classified as non-current</a:t>
            </a:r>
          </a:p>
          <a:p>
            <a:pPr marL="95250" indent="-319088">
              <a:lnSpc>
                <a:spcPct val="80000"/>
              </a:lnSpc>
              <a:spcBef>
                <a:spcPts val="600"/>
              </a:spcBef>
              <a:spcAft>
                <a:spcPts val="600"/>
              </a:spcAft>
              <a:buClr>
                <a:schemeClr val="accent1"/>
              </a:buClr>
              <a:buSzPct val="80000"/>
              <a:buFont typeface="Wingdings" pitchFamily="2" charset="2"/>
              <a:buChar char="Ø"/>
              <a:defRPr/>
            </a:pPr>
            <a:r>
              <a:rPr lang="en-US" sz="2800" dirty="0" smtClean="0"/>
              <a:t>Operating cycle</a:t>
            </a:r>
          </a:p>
          <a:p>
            <a:pPr marL="95250" indent="-319088">
              <a:lnSpc>
                <a:spcPct val="80000"/>
              </a:lnSpc>
              <a:spcBef>
                <a:spcPts val="600"/>
              </a:spcBef>
              <a:spcAft>
                <a:spcPts val="600"/>
              </a:spcAft>
              <a:buClr>
                <a:schemeClr val="accent1"/>
              </a:buClr>
              <a:buSzPct val="80000"/>
              <a:buNone/>
              <a:defRPr/>
            </a:pPr>
            <a:r>
              <a:rPr lang="en-US" sz="2800" dirty="0" smtClean="0"/>
              <a:t>   (same as current liabilities)</a:t>
            </a:r>
          </a:p>
          <a:p>
            <a:pPr marL="895350" lvl="2" indent="-319088">
              <a:lnSpc>
                <a:spcPct val="80000"/>
              </a:lnSpc>
              <a:spcBef>
                <a:spcPts val="600"/>
              </a:spcBef>
              <a:spcAft>
                <a:spcPts val="600"/>
              </a:spcAft>
              <a:buClr>
                <a:schemeClr val="accent1"/>
              </a:buClr>
              <a:buSzPct val="80000"/>
              <a:buNone/>
              <a:defRPr/>
            </a:pPr>
            <a:endParaRPr lang="en-US" dirty="0" smtClean="0"/>
          </a:p>
          <a:p>
            <a:pPr lvl="1">
              <a:buNone/>
            </a:pPr>
            <a:endParaRPr lang="en-US" dirty="0" smtClean="0"/>
          </a:p>
        </p:txBody>
      </p:sp>
      <p:sp>
        <p:nvSpPr>
          <p:cNvPr id="4" name="Slide Number Placeholder 3"/>
          <p:cNvSpPr>
            <a:spLocks noGrp="1"/>
          </p:cNvSpPr>
          <p:nvPr>
            <p:ph type="sldNum" sz="quarter" idx="15"/>
          </p:nvPr>
        </p:nvSpPr>
        <p:spPr/>
        <p:txBody>
          <a:bodyPr/>
          <a:lstStyle/>
          <a:p>
            <a:fld id="{B6F15528-21DE-4FAA-801E-634DDDAF4B2B}" type="slidenum">
              <a:rPr lang="en-US" smtClean="0"/>
              <a:pPr/>
              <a:t>20</a:t>
            </a:fld>
            <a:endParaRPr lang="en-US"/>
          </a:p>
        </p:txBody>
      </p:sp>
      <p:sp>
        <p:nvSpPr>
          <p:cNvPr id="2" name="Title 1"/>
          <p:cNvSpPr>
            <a:spLocks noGrp="1"/>
          </p:cNvSpPr>
          <p:nvPr>
            <p:ph type="title"/>
          </p:nvPr>
        </p:nvSpPr>
        <p:spPr>
          <a:xfrm>
            <a:off x="457200" y="274638"/>
            <a:ext cx="8229600" cy="715962"/>
          </a:xfrm>
        </p:spPr>
        <p:txBody>
          <a:bodyPr>
            <a:normAutofit fontScale="90000"/>
          </a:bodyPr>
          <a:lstStyle/>
          <a:p>
            <a:pPr algn="l"/>
            <a:r>
              <a:rPr lang="en-US" i="1" dirty="0" smtClean="0">
                <a:solidFill>
                  <a:srgbClr val="FF0000"/>
                </a:solidFill>
                <a:effectLst>
                  <a:outerShdw blurRad="38100" dist="38100" dir="2700000" algn="tl">
                    <a:srgbClr val="000000">
                      <a:alpha val="43137"/>
                    </a:srgbClr>
                  </a:outerShdw>
                </a:effectLst>
              </a:rPr>
              <a:t>Current and non current Assets</a:t>
            </a:r>
            <a:endParaRPr lang="en-US" i="1" dirty="0">
              <a:solidFill>
                <a:srgbClr val="FF0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943600"/>
          </a:xfrm>
        </p:spPr>
        <p:txBody>
          <a:bodyPr>
            <a:normAutofit lnSpcReduction="10000"/>
          </a:bodyPr>
          <a:lstStyle/>
          <a:p>
            <a:pPr>
              <a:buNone/>
            </a:pPr>
            <a:r>
              <a:rPr lang="en-US" dirty="0" smtClean="0">
                <a:solidFill>
                  <a:srgbClr val="FF0000"/>
                </a:solidFill>
              </a:rPr>
              <a:t>Tangible Assets:</a:t>
            </a:r>
          </a:p>
          <a:p>
            <a:pPr>
              <a:buNone/>
            </a:pPr>
            <a:r>
              <a:rPr lang="en-US" sz="2400" dirty="0" smtClean="0">
                <a:solidFill>
                  <a:srgbClr val="FF0000"/>
                </a:solidFill>
              </a:rPr>
              <a:t>  </a:t>
            </a:r>
            <a:r>
              <a:rPr lang="en-US" sz="2400" dirty="0" smtClean="0"/>
              <a:t>*Tangible fixed assets are required to be further classified into the following categories in the notes:</a:t>
            </a:r>
          </a:p>
          <a:p>
            <a:pPr>
              <a:buNone/>
            </a:pPr>
            <a:r>
              <a:rPr lang="en-US" sz="1800" dirty="0" smtClean="0">
                <a:solidFill>
                  <a:srgbClr val="FF0000"/>
                </a:solidFill>
              </a:rPr>
              <a:t>           </a:t>
            </a:r>
            <a:r>
              <a:rPr lang="en-US" sz="1800" dirty="0" smtClean="0"/>
              <a:t>a. Land</a:t>
            </a:r>
          </a:p>
          <a:p>
            <a:pPr>
              <a:buNone/>
            </a:pPr>
            <a:r>
              <a:rPr lang="en-US" sz="1800" dirty="0" smtClean="0"/>
              <a:t>           b. Buildings</a:t>
            </a:r>
          </a:p>
          <a:p>
            <a:pPr>
              <a:buNone/>
            </a:pPr>
            <a:r>
              <a:rPr lang="en-US" sz="1800" dirty="0" smtClean="0"/>
              <a:t>           c. Plant and equipment</a:t>
            </a:r>
          </a:p>
          <a:p>
            <a:pPr>
              <a:buNone/>
            </a:pPr>
            <a:r>
              <a:rPr lang="en-US" sz="1800" dirty="0" smtClean="0"/>
              <a:t>           d. Furniture and fixtures</a:t>
            </a:r>
          </a:p>
          <a:p>
            <a:pPr>
              <a:buNone/>
            </a:pPr>
            <a:r>
              <a:rPr lang="en-US" sz="1800" dirty="0" smtClean="0"/>
              <a:t>           e. Vehicles</a:t>
            </a:r>
          </a:p>
          <a:p>
            <a:pPr>
              <a:buNone/>
            </a:pPr>
            <a:r>
              <a:rPr lang="en-US" sz="1800" dirty="0" smtClean="0"/>
              <a:t>           f. Office equipment</a:t>
            </a:r>
          </a:p>
          <a:p>
            <a:pPr>
              <a:buNone/>
            </a:pPr>
            <a:r>
              <a:rPr lang="en-US" sz="1800" dirty="0" smtClean="0"/>
              <a:t>          g. Others (specifying nature)</a:t>
            </a:r>
          </a:p>
          <a:p>
            <a:pPr>
              <a:buNone/>
            </a:pPr>
            <a:r>
              <a:rPr lang="en-US" sz="2400" dirty="0" smtClean="0">
                <a:solidFill>
                  <a:srgbClr val="FF0000"/>
                </a:solidFill>
              </a:rPr>
              <a:t>  </a:t>
            </a:r>
            <a:r>
              <a:rPr lang="en-US" sz="2400" dirty="0" smtClean="0">
                <a:solidFill>
                  <a:schemeClr val="tx1">
                    <a:lumMod val="95000"/>
                    <a:lumOff val="5000"/>
                  </a:schemeClr>
                </a:solidFill>
              </a:rPr>
              <a:t>*</a:t>
            </a:r>
            <a:r>
              <a:rPr lang="en-US" sz="2400" dirty="0" smtClean="0"/>
              <a:t> Asset under lease – shall be separately specified.</a:t>
            </a:r>
          </a:p>
          <a:p>
            <a:pPr>
              <a:buNone/>
            </a:pPr>
            <a:r>
              <a:rPr lang="en-US" sz="2400" dirty="0" smtClean="0">
                <a:solidFill>
                  <a:schemeClr val="tx1">
                    <a:lumMod val="95000"/>
                    <a:lumOff val="5000"/>
                  </a:schemeClr>
                </a:solidFill>
              </a:rPr>
              <a:t>  *</a:t>
            </a:r>
            <a:r>
              <a:rPr lang="en-US" sz="2400" dirty="0" smtClean="0"/>
              <a:t> Reconciliation of the gross and net carrying amounts at beginning and end of reporting period.</a:t>
            </a:r>
          </a:p>
          <a:p>
            <a:pPr>
              <a:buNone/>
            </a:pPr>
            <a:r>
              <a:rPr lang="en-US" sz="2400" dirty="0" smtClean="0">
                <a:solidFill>
                  <a:schemeClr val="tx1">
                    <a:lumMod val="95000"/>
                    <a:lumOff val="5000"/>
                  </a:schemeClr>
                </a:solidFill>
              </a:rPr>
              <a:t>  *</a:t>
            </a:r>
            <a:r>
              <a:rPr lang="en-US" sz="2400" dirty="0" smtClean="0"/>
              <a:t> Written off or add on account of revaluation of assets shall show reduced figure and shall give by way of note ( for 5 yrs) the details of such revaluation.</a:t>
            </a:r>
            <a:endParaRPr lang="en-US" sz="2400" dirty="0">
              <a:solidFill>
                <a:schemeClr val="tx1">
                  <a:lumMod val="95000"/>
                  <a:lumOff val="5000"/>
                </a:schemeClr>
              </a:solidFill>
            </a:endParaRPr>
          </a:p>
        </p:txBody>
      </p:sp>
      <p:sp>
        <p:nvSpPr>
          <p:cNvPr id="4" name="Slide Number Placeholder 3"/>
          <p:cNvSpPr>
            <a:spLocks noGrp="1"/>
          </p:cNvSpPr>
          <p:nvPr>
            <p:ph type="sldNum" sz="quarter" idx="15"/>
          </p:nvPr>
        </p:nvSpPr>
        <p:spPr/>
        <p:txBody>
          <a:bodyPr/>
          <a:lstStyle/>
          <a:p>
            <a:fld id="{B6F15528-21DE-4FAA-801E-634DDDAF4B2B}" type="slidenum">
              <a:rPr lang="en-US" smtClean="0"/>
              <a:pPr/>
              <a:t>21</a:t>
            </a:fld>
            <a:endParaRPr lang="en-US"/>
          </a:p>
        </p:txBody>
      </p:sp>
      <p:sp>
        <p:nvSpPr>
          <p:cNvPr id="2" name="Title 1"/>
          <p:cNvSpPr>
            <a:spLocks noGrp="1"/>
          </p:cNvSpPr>
          <p:nvPr>
            <p:ph type="title"/>
          </p:nvPr>
        </p:nvSpPr>
        <p:spPr>
          <a:xfrm>
            <a:off x="533400" y="0"/>
            <a:ext cx="8229600" cy="457200"/>
          </a:xfrm>
        </p:spPr>
        <p:txBody>
          <a:bodyPr>
            <a:normAutofit fontScale="90000"/>
          </a:bodyPr>
          <a:lstStyle/>
          <a:p>
            <a:pPr algn="l"/>
            <a:r>
              <a:rPr lang="en-US" sz="3200" dirty="0" smtClean="0">
                <a:solidFill>
                  <a:srgbClr val="FF0000"/>
                </a:solidFill>
              </a:rPr>
              <a:t>Fixed Assets</a:t>
            </a:r>
            <a:endParaRPr lang="en-US" sz="3200" dirty="0">
              <a:solidFill>
                <a:srgbClr val="FF0000"/>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6096000"/>
          </a:xfrm>
        </p:spPr>
        <p:txBody>
          <a:bodyPr>
            <a:normAutofit/>
          </a:bodyPr>
          <a:lstStyle/>
          <a:p>
            <a:pPr>
              <a:buNone/>
            </a:pPr>
            <a:r>
              <a:rPr lang="en-US" dirty="0" smtClean="0">
                <a:solidFill>
                  <a:srgbClr val="FF0000"/>
                </a:solidFill>
              </a:rPr>
              <a:t>Intangible Assets:</a:t>
            </a:r>
          </a:p>
          <a:p>
            <a:pPr>
              <a:buNone/>
            </a:pPr>
            <a:r>
              <a:rPr lang="en-US" sz="2400" dirty="0" smtClean="0"/>
              <a:t>*   </a:t>
            </a:r>
            <a:r>
              <a:rPr lang="en-US" sz="2400" dirty="0" err="1" smtClean="0"/>
              <a:t>Recognising</a:t>
            </a:r>
            <a:r>
              <a:rPr lang="en-US" sz="2400" dirty="0" smtClean="0"/>
              <a:t> the importance of intangible fixed assets, this new category has been added, with sub-classification in the notes as below </a:t>
            </a:r>
            <a:r>
              <a:rPr lang="en-US" sz="2000" dirty="0" smtClean="0"/>
              <a:t>:</a:t>
            </a:r>
          </a:p>
          <a:p>
            <a:pPr>
              <a:buNone/>
            </a:pPr>
            <a:r>
              <a:rPr lang="en-US" sz="1800" dirty="0" smtClean="0"/>
              <a:t>                   a. Goodwill</a:t>
            </a:r>
          </a:p>
          <a:p>
            <a:pPr>
              <a:buNone/>
            </a:pPr>
            <a:r>
              <a:rPr lang="en-US" sz="1800" dirty="0" smtClean="0"/>
              <a:t>                   b. Brands /trademarks</a:t>
            </a:r>
          </a:p>
          <a:p>
            <a:pPr>
              <a:buNone/>
            </a:pPr>
            <a:r>
              <a:rPr lang="en-US" sz="1800" dirty="0" smtClean="0"/>
              <a:t>                   c. Computer software</a:t>
            </a:r>
          </a:p>
          <a:p>
            <a:pPr>
              <a:buNone/>
            </a:pPr>
            <a:r>
              <a:rPr lang="en-US" sz="1800" dirty="0" smtClean="0"/>
              <a:t>                   d. Mastheads and publishing titles</a:t>
            </a:r>
          </a:p>
          <a:p>
            <a:pPr>
              <a:buNone/>
            </a:pPr>
            <a:r>
              <a:rPr lang="en-US" sz="1800" dirty="0" smtClean="0"/>
              <a:t>                   e. Mining rights</a:t>
            </a:r>
          </a:p>
          <a:p>
            <a:pPr>
              <a:buNone/>
            </a:pPr>
            <a:r>
              <a:rPr lang="en-US" sz="1800" dirty="0" smtClean="0"/>
              <a:t>                   f. Copyrights, and patents and other intellectual property rights,</a:t>
            </a:r>
          </a:p>
          <a:p>
            <a:pPr>
              <a:buNone/>
            </a:pPr>
            <a:r>
              <a:rPr lang="en-US" sz="1800" dirty="0" smtClean="0"/>
              <a:t>                   g. services and operating rights </a:t>
            </a:r>
          </a:p>
          <a:p>
            <a:pPr>
              <a:buNone/>
            </a:pPr>
            <a:r>
              <a:rPr lang="en-US" sz="1800" dirty="0" smtClean="0"/>
              <a:t>                   h. Recipes, formulae, models, designs and prototypes</a:t>
            </a:r>
          </a:p>
          <a:p>
            <a:pPr>
              <a:buNone/>
            </a:pPr>
            <a:r>
              <a:rPr lang="en-US" sz="1800" dirty="0" smtClean="0"/>
              <a:t>                    </a:t>
            </a:r>
            <a:r>
              <a:rPr lang="en-US" sz="1800" dirty="0" err="1" smtClean="0"/>
              <a:t>i</a:t>
            </a:r>
            <a:r>
              <a:rPr lang="en-US" sz="1800" dirty="0" smtClean="0"/>
              <a:t>. Licenses and franchise</a:t>
            </a:r>
          </a:p>
          <a:p>
            <a:pPr>
              <a:buNone/>
            </a:pPr>
            <a:r>
              <a:rPr lang="en-US" sz="1800" dirty="0" smtClean="0"/>
              <a:t>                   </a:t>
            </a:r>
            <a:r>
              <a:rPr lang="en-US" sz="1800" dirty="0" err="1" smtClean="0"/>
              <a:t>g.Others</a:t>
            </a:r>
            <a:r>
              <a:rPr lang="en-US" sz="1800" dirty="0" smtClean="0"/>
              <a:t> (specifying nature). </a:t>
            </a:r>
          </a:p>
          <a:p>
            <a:pPr>
              <a:buNone/>
            </a:pPr>
            <a:r>
              <a:rPr lang="en-US" sz="2400" dirty="0" smtClean="0"/>
              <a:t>*    Disclosure </a:t>
            </a:r>
            <a:r>
              <a:rPr lang="en-US" sz="2400" dirty="0" err="1" smtClean="0"/>
              <a:t>requirment</a:t>
            </a:r>
            <a:r>
              <a:rPr lang="en-US" sz="2400" dirty="0" smtClean="0"/>
              <a:t> same as tangible assets</a:t>
            </a:r>
          </a:p>
          <a:p>
            <a:pPr>
              <a:buNone/>
            </a:pPr>
            <a:endParaRPr lang="en-US" sz="1800" dirty="0">
              <a:solidFill>
                <a:schemeClr val="tx1">
                  <a:lumMod val="95000"/>
                  <a:lumOff val="5000"/>
                </a:schemeClr>
              </a:solidFill>
            </a:endParaRPr>
          </a:p>
        </p:txBody>
      </p:sp>
      <p:sp>
        <p:nvSpPr>
          <p:cNvPr id="4" name="Slide Number Placeholder 3"/>
          <p:cNvSpPr>
            <a:spLocks noGrp="1"/>
          </p:cNvSpPr>
          <p:nvPr>
            <p:ph type="sldNum" sz="quarter" idx="15"/>
          </p:nvPr>
        </p:nvSpPr>
        <p:spPr/>
        <p:txBody>
          <a:bodyPr/>
          <a:lstStyle/>
          <a:p>
            <a:fld id="{B6F15528-21DE-4FAA-801E-634DDDAF4B2B}" type="slidenum">
              <a:rPr lang="en-US" smtClean="0"/>
              <a:pPr/>
              <a:t>22</a:t>
            </a:fld>
            <a:endParaRPr lang="en-US"/>
          </a:p>
        </p:txBody>
      </p:sp>
      <p:sp>
        <p:nvSpPr>
          <p:cNvPr id="2" name="Title 1"/>
          <p:cNvSpPr>
            <a:spLocks noGrp="1"/>
          </p:cNvSpPr>
          <p:nvPr>
            <p:ph type="title"/>
          </p:nvPr>
        </p:nvSpPr>
        <p:spPr>
          <a:xfrm>
            <a:off x="457200" y="274638"/>
            <a:ext cx="8229600" cy="487362"/>
          </a:xfrm>
        </p:spPr>
        <p:txBody>
          <a:bodyPr>
            <a:normAutofit fontScale="90000"/>
          </a:bodyPr>
          <a:lstStyle/>
          <a:p>
            <a:pPr algn="l"/>
            <a:r>
              <a:rPr lang="en-US" dirty="0" smtClean="0">
                <a:solidFill>
                  <a:srgbClr val="FF0000"/>
                </a:solidFill>
              </a:rPr>
              <a:t>Fixed Assets</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pPr>
              <a:buNone/>
            </a:pPr>
            <a:r>
              <a:rPr lang="en-US" i="1" dirty="0" smtClean="0">
                <a:solidFill>
                  <a:srgbClr val="FF0000"/>
                </a:solidFill>
              </a:rPr>
              <a:t>Capital work-in-progress :</a:t>
            </a:r>
          </a:p>
          <a:p>
            <a:pPr>
              <a:buNone/>
            </a:pPr>
            <a:r>
              <a:rPr lang="en-US" sz="1800" i="1" dirty="0" smtClean="0">
                <a:solidFill>
                  <a:schemeClr val="tx1">
                    <a:lumMod val="95000"/>
                    <a:lumOff val="5000"/>
                  </a:schemeClr>
                </a:solidFill>
              </a:rPr>
              <a:t>*    </a:t>
            </a:r>
            <a:r>
              <a:rPr lang="en-US" sz="2000" dirty="0" smtClean="0"/>
              <a:t>The (aggregate) amount of capital work-in-progress (relating to tangible fixed assets) is required to be disclosed as a separate item under ‘fixed assets’ .</a:t>
            </a:r>
          </a:p>
          <a:p>
            <a:pPr>
              <a:buFont typeface="Arial" charset="0"/>
              <a:buChar char="•"/>
            </a:pPr>
            <a:r>
              <a:rPr lang="en-US" sz="2000" dirty="0" smtClean="0"/>
              <a:t>capital advances are required to be disclosed under long-term loans and advances .</a:t>
            </a:r>
          </a:p>
          <a:p>
            <a:pPr>
              <a:buFont typeface="Arial" charset="0"/>
              <a:buChar char="•"/>
            </a:pPr>
            <a:endParaRPr lang="en-US" sz="2000" dirty="0" smtClean="0"/>
          </a:p>
          <a:p>
            <a:pPr>
              <a:buNone/>
            </a:pPr>
            <a:r>
              <a:rPr lang="en-US" i="1" dirty="0" smtClean="0">
                <a:solidFill>
                  <a:srgbClr val="FF0000"/>
                </a:solidFill>
              </a:rPr>
              <a:t>Intangible assets under development :</a:t>
            </a:r>
          </a:p>
          <a:p>
            <a:pPr>
              <a:buNone/>
            </a:pPr>
            <a:r>
              <a:rPr lang="en-US" sz="2000" i="1" dirty="0" smtClean="0">
                <a:solidFill>
                  <a:schemeClr val="tx1">
                    <a:lumMod val="95000"/>
                    <a:lumOff val="5000"/>
                  </a:schemeClr>
                </a:solidFill>
              </a:rPr>
              <a:t>*   </a:t>
            </a:r>
            <a:r>
              <a:rPr lang="en-US" sz="2000" dirty="0" smtClean="0"/>
              <a:t>The (aggregate) amount of intangible assets under development (which would be </a:t>
            </a:r>
            <a:r>
              <a:rPr lang="en-US" sz="2000" dirty="0" err="1" smtClean="0"/>
              <a:t>recognised</a:t>
            </a:r>
            <a:r>
              <a:rPr lang="en-US" sz="2000" dirty="0" smtClean="0"/>
              <a:t> and measured in accordance with AS 26, </a:t>
            </a:r>
            <a:r>
              <a:rPr lang="en-US" sz="2000" i="1" dirty="0" smtClean="0"/>
              <a:t>Intangible Assets) has to be disclosed separately as a separate item on the face of the balance sheet under ‘fixed assets’.</a:t>
            </a:r>
            <a:endParaRPr lang="en-US" sz="2000" dirty="0" smtClean="0">
              <a:solidFill>
                <a:schemeClr val="tx1">
                  <a:lumMod val="95000"/>
                  <a:lumOff val="5000"/>
                </a:schemeClr>
              </a:solidFill>
            </a:endParaRPr>
          </a:p>
          <a:p>
            <a:pPr>
              <a:buNone/>
            </a:pPr>
            <a:endParaRPr lang="en-US" sz="2000" i="1" dirty="0" smtClean="0">
              <a:solidFill>
                <a:schemeClr val="tx1">
                  <a:lumMod val="95000"/>
                  <a:lumOff val="5000"/>
                </a:schemeClr>
              </a:solidFill>
            </a:endParaRPr>
          </a:p>
          <a:p>
            <a:pPr>
              <a:buNone/>
            </a:pPr>
            <a:endParaRPr lang="en-US" dirty="0">
              <a:solidFill>
                <a:srgbClr val="FF0000"/>
              </a:solidFill>
            </a:endParaRPr>
          </a:p>
        </p:txBody>
      </p:sp>
      <p:sp>
        <p:nvSpPr>
          <p:cNvPr id="4" name="Slide Number Placeholder 3"/>
          <p:cNvSpPr>
            <a:spLocks noGrp="1"/>
          </p:cNvSpPr>
          <p:nvPr>
            <p:ph type="sldNum" sz="quarter" idx="15"/>
          </p:nvPr>
        </p:nvSpPr>
        <p:spPr/>
        <p:txBody>
          <a:bodyPr/>
          <a:lstStyle/>
          <a:p>
            <a:fld id="{B6F15528-21DE-4FAA-801E-634DDDAF4B2B}" type="slidenum">
              <a:rPr lang="en-US" smtClean="0"/>
              <a:pPr/>
              <a:t>23</a:t>
            </a:fld>
            <a:endParaRPr lang="en-US"/>
          </a:p>
        </p:txBody>
      </p:sp>
      <p:sp>
        <p:nvSpPr>
          <p:cNvPr id="2" name="Title 1"/>
          <p:cNvSpPr>
            <a:spLocks noGrp="1"/>
          </p:cNvSpPr>
          <p:nvPr>
            <p:ph type="title"/>
          </p:nvPr>
        </p:nvSpPr>
        <p:spPr>
          <a:xfrm>
            <a:off x="457200" y="274638"/>
            <a:ext cx="8229600" cy="487362"/>
          </a:xfrm>
        </p:spPr>
        <p:txBody>
          <a:bodyPr>
            <a:normAutofit fontScale="90000"/>
          </a:bodyPr>
          <a:lstStyle/>
          <a:p>
            <a:pPr algn="l"/>
            <a:r>
              <a:rPr lang="en-US" sz="3200" dirty="0" smtClean="0">
                <a:solidFill>
                  <a:srgbClr val="FF0000"/>
                </a:solidFill>
              </a:rPr>
              <a:t>Fixed Assets</a:t>
            </a:r>
            <a:endParaRPr lang="en-US" sz="3200" dirty="0">
              <a:solidFill>
                <a:srgbClr val="FF0000"/>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6248400"/>
          </a:xfrm>
        </p:spPr>
        <p:txBody>
          <a:bodyPr>
            <a:normAutofit lnSpcReduction="10000"/>
          </a:bodyPr>
          <a:lstStyle/>
          <a:p>
            <a:pPr algn="just">
              <a:buNone/>
            </a:pPr>
            <a:r>
              <a:rPr lang="en-US" sz="2400" dirty="0" smtClean="0"/>
              <a:t>*Non–current investment shall be classified as  trade investments and other investment and further classified as</a:t>
            </a:r>
            <a:r>
              <a:rPr lang="en-US" dirty="0" smtClean="0"/>
              <a:t>:</a:t>
            </a:r>
          </a:p>
          <a:p>
            <a:pPr lvl="1" algn="just">
              <a:lnSpc>
                <a:spcPct val="90000"/>
              </a:lnSpc>
              <a:buNone/>
            </a:pPr>
            <a:r>
              <a:rPr lang="en-US" sz="1800" dirty="0" smtClean="0"/>
              <a:t>     -property</a:t>
            </a:r>
          </a:p>
          <a:p>
            <a:pPr lvl="1" algn="just">
              <a:lnSpc>
                <a:spcPct val="90000"/>
              </a:lnSpc>
              <a:buNone/>
            </a:pPr>
            <a:r>
              <a:rPr lang="en-US" sz="1800" dirty="0" smtClean="0"/>
              <a:t>     -equity instruments</a:t>
            </a:r>
          </a:p>
          <a:p>
            <a:pPr lvl="1" algn="just">
              <a:lnSpc>
                <a:spcPct val="90000"/>
              </a:lnSpc>
              <a:buNone/>
            </a:pPr>
            <a:r>
              <a:rPr lang="en-US" sz="1800" dirty="0" smtClean="0"/>
              <a:t>     -preference shares</a:t>
            </a:r>
          </a:p>
          <a:p>
            <a:pPr lvl="1" algn="just">
              <a:lnSpc>
                <a:spcPct val="90000"/>
              </a:lnSpc>
              <a:buNone/>
            </a:pPr>
            <a:r>
              <a:rPr lang="en-US" sz="1800" dirty="0" smtClean="0"/>
              <a:t>     -</a:t>
            </a:r>
            <a:r>
              <a:rPr lang="en-US" sz="1800" dirty="0" err="1" smtClean="0"/>
              <a:t>Govt</a:t>
            </a:r>
            <a:r>
              <a:rPr lang="en-US" sz="1800" dirty="0" smtClean="0"/>
              <a:t> and trust securities</a:t>
            </a:r>
          </a:p>
          <a:p>
            <a:pPr lvl="1" algn="just">
              <a:lnSpc>
                <a:spcPct val="90000"/>
              </a:lnSpc>
              <a:buNone/>
            </a:pPr>
            <a:r>
              <a:rPr lang="en-US" sz="1800" dirty="0" smtClean="0"/>
              <a:t>     -Debentures and bonds</a:t>
            </a:r>
          </a:p>
          <a:p>
            <a:pPr lvl="1" algn="just">
              <a:lnSpc>
                <a:spcPct val="90000"/>
              </a:lnSpc>
              <a:buNone/>
            </a:pPr>
            <a:r>
              <a:rPr lang="en-US" sz="1800" dirty="0" smtClean="0"/>
              <a:t>     -Mutual funds</a:t>
            </a:r>
          </a:p>
          <a:p>
            <a:pPr lvl="1" algn="just">
              <a:lnSpc>
                <a:spcPct val="90000"/>
              </a:lnSpc>
              <a:buNone/>
            </a:pPr>
            <a:r>
              <a:rPr lang="en-US" sz="1800" dirty="0" smtClean="0"/>
              <a:t>    -Partnership firms</a:t>
            </a:r>
          </a:p>
          <a:p>
            <a:pPr lvl="1" algn="just">
              <a:lnSpc>
                <a:spcPct val="90000"/>
              </a:lnSpc>
              <a:buNone/>
            </a:pPr>
            <a:r>
              <a:rPr lang="en-US" sz="1800" dirty="0" smtClean="0"/>
              <a:t>    -Others.</a:t>
            </a:r>
          </a:p>
          <a:p>
            <a:pPr algn="just">
              <a:buNone/>
            </a:pPr>
            <a:r>
              <a:rPr lang="en-US" sz="2400" dirty="0" smtClean="0"/>
              <a:t>*</a:t>
            </a:r>
            <a:r>
              <a:rPr lang="en-US" sz="2000" dirty="0" smtClean="0"/>
              <a:t>Investments carried at other than at cost should be separately stated specifying the basis for valuation thereof.</a:t>
            </a:r>
          </a:p>
          <a:p>
            <a:pPr marL="274320" lvl="0" indent="-274320">
              <a:spcBef>
                <a:spcPts val="580"/>
              </a:spcBef>
              <a:buSzPct val="85000"/>
              <a:buNone/>
              <a:defRPr/>
            </a:pPr>
            <a:r>
              <a:rPr lang="en-US" sz="2000" dirty="0" smtClean="0"/>
              <a:t>*The following shall also be disclosed:</a:t>
            </a:r>
          </a:p>
          <a:p>
            <a:pPr marL="548640" lvl="1" indent="-228600">
              <a:spcBef>
                <a:spcPts val="370"/>
              </a:spcBef>
              <a:buClr>
                <a:schemeClr val="accent2"/>
              </a:buClr>
              <a:buSzPct val="85000"/>
              <a:buNone/>
              <a:defRPr/>
            </a:pPr>
            <a:r>
              <a:rPr lang="en-US" sz="2000" dirty="0" smtClean="0"/>
              <a:t>(a) Aggregate amount of quoted investments and market value thereof;</a:t>
            </a:r>
          </a:p>
          <a:p>
            <a:pPr marL="548640" lvl="1" indent="-228600">
              <a:spcBef>
                <a:spcPts val="370"/>
              </a:spcBef>
              <a:buClr>
                <a:schemeClr val="accent2"/>
              </a:buClr>
              <a:buSzPct val="85000"/>
              <a:buNone/>
              <a:defRPr/>
            </a:pPr>
            <a:r>
              <a:rPr lang="en-US" sz="2000" dirty="0" smtClean="0"/>
              <a:t>(b) Aggregate amount of unquoted investments;</a:t>
            </a:r>
          </a:p>
          <a:p>
            <a:pPr marL="548640" lvl="1" indent="-228600">
              <a:spcBef>
                <a:spcPts val="370"/>
              </a:spcBef>
              <a:buClr>
                <a:schemeClr val="accent2"/>
              </a:buClr>
              <a:buSzPct val="85000"/>
              <a:buNone/>
              <a:defRPr/>
            </a:pPr>
            <a:r>
              <a:rPr lang="en-US" sz="2000" dirty="0" smtClean="0"/>
              <a:t>(c) Aggregate provision for diminution in value of investments</a:t>
            </a:r>
          </a:p>
          <a:p>
            <a:pPr>
              <a:lnSpc>
                <a:spcPct val="90000"/>
              </a:lnSpc>
              <a:buNone/>
            </a:pPr>
            <a:r>
              <a:rPr lang="en-US" sz="2000" dirty="0" smtClean="0"/>
              <a:t>*Name, nature and extent of investment in body corporate.</a:t>
            </a:r>
          </a:p>
          <a:p>
            <a:pPr>
              <a:lnSpc>
                <a:spcPct val="90000"/>
              </a:lnSpc>
              <a:buNone/>
            </a:pPr>
            <a:r>
              <a:rPr lang="en-US" sz="2000" dirty="0" smtClean="0"/>
              <a:t>*Name, names of the partners, total capital and </a:t>
            </a:r>
            <a:r>
              <a:rPr lang="en-US" sz="2000" b="1" dirty="0" smtClean="0"/>
              <a:t>sharing ratio</a:t>
            </a:r>
          </a:p>
          <a:p>
            <a:pPr algn="just">
              <a:buNone/>
            </a:pPr>
            <a:endParaRPr lang="en-US" sz="2400" dirty="0" smtClean="0"/>
          </a:p>
          <a:p>
            <a:pPr algn="just">
              <a:buNone/>
            </a:pPr>
            <a:endParaRPr lang="en-US" dirty="0"/>
          </a:p>
        </p:txBody>
      </p:sp>
      <p:sp>
        <p:nvSpPr>
          <p:cNvPr id="4" name="Slide Number Placeholder 3"/>
          <p:cNvSpPr>
            <a:spLocks noGrp="1"/>
          </p:cNvSpPr>
          <p:nvPr>
            <p:ph type="sldNum" sz="quarter" idx="15"/>
          </p:nvPr>
        </p:nvSpPr>
        <p:spPr/>
        <p:txBody>
          <a:bodyPr/>
          <a:lstStyle/>
          <a:p>
            <a:fld id="{B6F15528-21DE-4FAA-801E-634DDDAF4B2B}" type="slidenum">
              <a:rPr lang="en-US" smtClean="0"/>
              <a:pPr/>
              <a:t>24</a:t>
            </a:fld>
            <a:endParaRPr lang="en-US"/>
          </a:p>
        </p:txBody>
      </p:sp>
      <p:sp>
        <p:nvSpPr>
          <p:cNvPr id="2" name="Title 1"/>
          <p:cNvSpPr>
            <a:spLocks noGrp="1"/>
          </p:cNvSpPr>
          <p:nvPr>
            <p:ph type="title"/>
          </p:nvPr>
        </p:nvSpPr>
        <p:spPr>
          <a:xfrm>
            <a:off x="457200" y="152400"/>
            <a:ext cx="8229600" cy="487362"/>
          </a:xfrm>
        </p:spPr>
        <p:txBody>
          <a:bodyPr>
            <a:normAutofit fontScale="90000"/>
          </a:bodyPr>
          <a:lstStyle/>
          <a:p>
            <a:pPr algn="l"/>
            <a:r>
              <a:rPr lang="en-US" dirty="0" smtClean="0">
                <a:solidFill>
                  <a:srgbClr val="FF0000"/>
                </a:solidFill>
              </a:rPr>
              <a:t>Non-current investments</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200" y="609600"/>
            <a:ext cx="8229600" cy="5943600"/>
          </a:xfrm>
        </p:spPr>
        <p:txBody>
          <a:bodyPr>
            <a:noAutofit/>
          </a:bodyPr>
          <a:lstStyle/>
          <a:p>
            <a:pPr>
              <a:buNone/>
            </a:pPr>
            <a:r>
              <a:rPr lang="en-US" sz="2400" dirty="0" smtClean="0"/>
              <a:t>*Long-term </a:t>
            </a:r>
            <a:r>
              <a:rPr lang="en-US" sz="2400" dirty="0"/>
              <a:t>loans and advances shall be classified as:</a:t>
            </a:r>
          </a:p>
          <a:p>
            <a:pPr lvl="1">
              <a:buNone/>
            </a:pPr>
            <a:r>
              <a:rPr lang="en-US" sz="2000" dirty="0"/>
              <a:t>(a) Capital Advances;</a:t>
            </a:r>
          </a:p>
          <a:p>
            <a:pPr lvl="1">
              <a:buNone/>
            </a:pPr>
            <a:r>
              <a:rPr lang="en-US" sz="2000" dirty="0"/>
              <a:t>(b) Security Deposits;</a:t>
            </a:r>
          </a:p>
          <a:p>
            <a:pPr lvl="1">
              <a:buNone/>
            </a:pPr>
            <a:r>
              <a:rPr lang="en-US" sz="2000" dirty="0"/>
              <a:t>(c) Loans and advances to related parties (giving details thereof</a:t>
            </a:r>
            <a:r>
              <a:rPr lang="en-US" sz="2000" dirty="0" smtClean="0"/>
              <a:t>). Reference should be made to AS 18 for identifying the related parties.</a:t>
            </a:r>
            <a:endParaRPr lang="en-US" sz="2000" dirty="0"/>
          </a:p>
          <a:p>
            <a:pPr lvl="1">
              <a:buNone/>
            </a:pPr>
            <a:r>
              <a:rPr lang="en-US" sz="2000" dirty="0"/>
              <a:t>(d) Other loans and advances (specify nature).</a:t>
            </a:r>
          </a:p>
          <a:p>
            <a:pPr lvl="1">
              <a:buNone/>
            </a:pPr>
            <a:endParaRPr lang="en-US" sz="800" dirty="0"/>
          </a:p>
          <a:p>
            <a:pPr>
              <a:buNone/>
            </a:pPr>
            <a:r>
              <a:rPr lang="en-US" sz="2400" dirty="0" smtClean="0"/>
              <a:t>*The </a:t>
            </a:r>
            <a:r>
              <a:rPr lang="en-US" sz="2400" dirty="0"/>
              <a:t>above shall also be separately sub-classified as:</a:t>
            </a:r>
          </a:p>
          <a:p>
            <a:pPr lvl="1">
              <a:buNone/>
            </a:pPr>
            <a:r>
              <a:rPr lang="en-US" sz="2000" dirty="0"/>
              <a:t>(a</a:t>
            </a:r>
            <a:r>
              <a:rPr lang="en-US" sz="2000" dirty="0" smtClean="0"/>
              <a:t>) Secured</a:t>
            </a:r>
            <a:r>
              <a:rPr lang="en-US" sz="2000" dirty="0"/>
              <a:t>, considered good;</a:t>
            </a:r>
          </a:p>
          <a:p>
            <a:pPr lvl="1">
              <a:buNone/>
            </a:pPr>
            <a:r>
              <a:rPr lang="en-US" sz="2000" dirty="0"/>
              <a:t>(b</a:t>
            </a:r>
            <a:r>
              <a:rPr lang="en-US" sz="2000" dirty="0" smtClean="0"/>
              <a:t>) Unsecured</a:t>
            </a:r>
            <a:r>
              <a:rPr lang="en-US" sz="2000" dirty="0"/>
              <a:t>, considered good;</a:t>
            </a:r>
          </a:p>
          <a:p>
            <a:pPr lvl="1">
              <a:buNone/>
            </a:pPr>
            <a:r>
              <a:rPr lang="en-US" sz="2000" dirty="0"/>
              <a:t>(c</a:t>
            </a:r>
            <a:r>
              <a:rPr lang="en-US" sz="2000" dirty="0" smtClean="0"/>
              <a:t>) Doubtful</a:t>
            </a:r>
            <a:r>
              <a:rPr lang="en-US" sz="2000" dirty="0"/>
              <a:t>.</a:t>
            </a:r>
          </a:p>
          <a:p>
            <a:pPr lvl="1">
              <a:buNone/>
            </a:pPr>
            <a:endParaRPr lang="en-US" sz="800" dirty="0"/>
          </a:p>
          <a:p>
            <a:pPr>
              <a:buNone/>
            </a:pPr>
            <a:r>
              <a:rPr lang="en-US" sz="2400" dirty="0" smtClean="0"/>
              <a:t>*Allowance </a:t>
            </a:r>
            <a:r>
              <a:rPr lang="en-US" sz="2400" dirty="0"/>
              <a:t>for bad and doubtful loans and advances shall be disclosed under the relevant heads separately</a:t>
            </a:r>
            <a:r>
              <a:rPr lang="en-US" sz="2400" dirty="0" smtClean="0"/>
              <a:t>.</a:t>
            </a:r>
          </a:p>
          <a:p>
            <a:pPr>
              <a:buNone/>
            </a:pPr>
            <a:r>
              <a:rPr lang="en-US" sz="2400" dirty="0" smtClean="0"/>
              <a:t>*Due by directors and other officers, firms and companies in which directors are interested to be separately stated.</a:t>
            </a:r>
          </a:p>
          <a:p>
            <a:pPr>
              <a:buNone/>
            </a:pPr>
            <a:endParaRPr lang="en-US" sz="2400" dirty="0" smtClean="0"/>
          </a:p>
          <a:p>
            <a:pPr>
              <a:buNone/>
            </a:pPr>
            <a:endParaRPr lang="en-US" sz="2400" dirty="0"/>
          </a:p>
        </p:txBody>
      </p:sp>
      <p:sp>
        <p:nvSpPr>
          <p:cNvPr id="5" name="Slide Number Placeholder 4"/>
          <p:cNvSpPr>
            <a:spLocks noGrp="1"/>
          </p:cNvSpPr>
          <p:nvPr>
            <p:ph type="sldNum" sz="quarter" idx="15"/>
          </p:nvPr>
        </p:nvSpPr>
        <p:spPr/>
        <p:txBody>
          <a:bodyPr/>
          <a:lstStyle/>
          <a:p>
            <a:fld id="{B6F15528-21DE-4FAA-801E-634DDDAF4B2B}" type="slidenum">
              <a:rPr lang="en-US" smtClean="0"/>
              <a:pPr/>
              <a:t>25</a:t>
            </a:fld>
            <a:endParaRPr lang="en-US"/>
          </a:p>
        </p:txBody>
      </p:sp>
      <p:sp>
        <p:nvSpPr>
          <p:cNvPr id="2" name="Title 1"/>
          <p:cNvSpPr>
            <a:spLocks noGrp="1"/>
          </p:cNvSpPr>
          <p:nvPr>
            <p:ph type="title"/>
          </p:nvPr>
        </p:nvSpPr>
        <p:spPr>
          <a:xfrm>
            <a:off x="457200" y="0"/>
            <a:ext cx="8229600" cy="609600"/>
          </a:xfrm>
        </p:spPr>
        <p:txBody>
          <a:bodyPr>
            <a:normAutofit fontScale="90000"/>
          </a:bodyPr>
          <a:lstStyle/>
          <a:p>
            <a:pPr algn="l"/>
            <a:r>
              <a:rPr lang="en-US" dirty="0" smtClean="0">
                <a:solidFill>
                  <a:srgbClr val="FF0000"/>
                </a:solidFill>
              </a:rPr>
              <a:t>Long-term loans and advances</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457200" y="838200"/>
            <a:ext cx="8229600" cy="5287963"/>
          </a:xfrm>
        </p:spPr>
        <p:txBody>
          <a:bodyPr>
            <a:noAutofit/>
          </a:bodyPr>
          <a:lstStyle/>
          <a:p>
            <a:pPr>
              <a:buNone/>
            </a:pPr>
            <a:r>
              <a:rPr lang="en-US" sz="2400" dirty="0" smtClean="0"/>
              <a:t>*Inventories </a:t>
            </a:r>
            <a:r>
              <a:rPr lang="en-US" sz="2400" dirty="0"/>
              <a:t>shall be classified as:</a:t>
            </a:r>
          </a:p>
          <a:p>
            <a:pPr lvl="1">
              <a:buNone/>
            </a:pPr>
            <a:r>
              <a:rPr lang="en-US" sz="2000" dirty="0"/>
              <a:t>(a</a:t>
            </a:r>
            <a:r>
              <a:rPr lang="en-US" sz="2000" dirty="0" smtClean="0"/>
              <a:t>) Raw </a:t>
            </a:r>
            <a:r>
              <a:rPr lang="en-US" sz="2000" dirty="0"/>
              <a:t>materials; </a:t>
            </a:r>
          </a:p>
          <a:p>
            <a:pPr lvl="1">
              <a:buNone/>
            </a:pPr>
            <a:r>
              <a:rPr lang="en-US" sz="2000" dirty="0"/>
              <a:t>(b</a:t>
            </a:r>
            <a:r>
              <a:rPr lang="en-US" sz="2000" dirty="0" smtClean="0"/>
              <a:t>) Work-in-progress</a:t>
            </a:r>
            <a:r>
              <a:rPr lang="en-US" sz="2000" dirty="0"/>
              <a:t>;</a:t>
            </a:r>
          </a:p>
          <a:p>
            <a:pPr lvl="1">
              <a:buNone/>
            </a:pPr>
            <a:r>
              <a:rPr lang="en-US" sz="2000" dirty="0"/>
              <a:t>(</a:t>
            </a:r>
            <a:r>
              <a:rPr lang="en-US" sz="2000" dirty="0" smtClean="0"/>
              <a:t>c) Finished </a:t>
            </a:r>
            <a:r>
              <a:rPr lang="en-US" sz="2000" dirty="0"/>
              <a:t>goods;</a:t>
            </a:r>
          </a:p>
          <a:p>
            <a:pPr lvl="1">
              <a:buNone/>
            </a:pPr>
            <a:r>
              <a:rPr lang="en-US" sz="2000" dirty="0"/>
              <a:t>(d</a:t>
            </a:r>
            <a:r>
              <a:rPr lang="en-US" sz="2000" dirty="0" smtClean="0"/>
              <a:t>) Stock-in-trade </a:t>
            </a:r>
            <a:r>
              <a:rPr lang="en-US" sz="2000" dirty="0"/>
              <a:t>(in respect of goods acquired for trading);</a:t>
            </a:r>
          </a:p>
          <a:p>
            <a:pPr lvl="1">
              <a:buNone/>
            </a:pPr>
            <a:r>
              <a:rPr lang="en-US" sz="2000" dirty="0"/>
              <a:t>(e</a:t>
            </a:r>
            <a:r>
              <a:rPr lang="en-US" sz="2000" dirty="0" smtClean="0"/>
              <a:t>) Stores </a:t>
            </a:r>
            <a:r>
              <a:rPr lang="en-US" sz="2000" dirty="0"/>
              <a:t>and spares;</a:t>
            </a:r>
          </a:p>
          <a:p>
            <a:pPr lvl="1">
              <a:buNone/>
            </a:pPr>
            <a:r>
              <a:rPr lang="en-US" sz="2000" dirty="0"/>
              <a:t>(f</a:t>
            </a:r>
            <a:r>
              <a:rPr lang="en-US" sz="2000" dirty="0" smtClean="0"/>
              <a:t>) Loose </a:t>
            </a:r>
            <a:r>
              <a:rPr lang="en-US" sz="2000" dirty="0"/>
              <a:t>tools;</a:t>
            </a:r>
          </a:p>
          <a:p>
            <a:pPr lvl="1">
              <a:buNone/>
            </a:pPr>
            <a:r>
              <a:rPr lang="en-US" sz="2000" dirty="0"/>
              <a:t>(g</a:t>
            </a:r>
            <a:r>
              <a:rPr lang="en-US" sz="2000" dirty="0" smtClean="0"/>
              <a:t>) Others </a:t>
            </a:r>
            <a:r>
              <a:rPr lang="en-US" sz="2000" dirty="0"/>
              <a:t>(specify nature).</a:t>
            </a:r>
          </a:p>
          <a:p>
            <a:pPr>
              <a:buNone/>
            </a:pPr>
            <a:endParaRPr lang="en-US" sz="800" dirty="0"/>
          </a:p>
          <a:p>
            <a:pPr>
              <a:buNone/>
            </a:pPr>
            <a:r>
              <a:rPr lang="en-US" sz="2400" dirty="0" smtClean="0"/>
              <a:t>* Goods-in-transit </a:t>
            </a:r>
            <a:r>
              <a:rPr lang="en-US" sz="2400" dirty="0"/>
              <a:t>shall be disclosed under the relevant sub-head of inventories.</a:t>
            </a:r>
            <a:endParaRPr lang="en-US" sz="800" dirty="0"/>
          </a:p>
          <a:p>
            <a:pPr>
              <a:buNone/>
            </a:pPr>
            <a:endParaRPr lang="en-US" sz="800" dirty="0"/>
          </a:p>
          <a:p>
            <a:pPr>
              <a:buNone/>
            </a:pPr>
            <a:r>
              <a:rPr lang="en-US" sz="2400" dirty="0" smtClean="0"/>
              <a:t>* Mode </a:t>
            </a:r>
            <a:r>
              <a:rPr lang="en-US" sz="2400" dirty="0"/>
              <a:t>of valuation shall be stated.</a:t>
            </a:r>
          </a:p>
        </p:txBody>
      </p:sp>
      <p:sp>
        <p:nvSpPr>
          <p:cNvPr id="6" name="Slide Number Placeholder 5"/>
          <p:cNvSpPr>
            <a:spLocks noGrp="1"/>
          </p:cNvSpPr>
          <p:nvPr>
            <p:ph type="sldNum" sz="quarter" idx="15"/>
          </p:nvPr>
        </p:nvSpPr>
        <p:spPr/>
        <p:txBody>
          <a:bodyPr/>
          <a:lstStyle/>
          <a:p>
            <a:fld id="{B6F15528-21DE-4FAA-801E-634DDDAF4B2B}" type="slidenum">
              <a:rPr lang="en-US" smtClean="0"/>
              <a:pPr/>
              <a:t>26</a:t>
            </a:fld>
            <a:endParaRPr lang="en-US"/>
          </a:p>
        </p:txBody>
      </p:sp>
      <p:sp>
        <p:nvSpPr>
          <p:cNvPr id="2" name="Title 1"/>
          <p:cNvSpPr>
            <a:spLocks noGrp="1"/>
          </p:cNvSpPr>
          <p:nvPr>
            <p:ph type="title"/>
          </p:nvPr>
        </p:nvSpPr>
        <p:spPr>
          <a:xfrm>
            <a:off x="457200" y="274638"/>
            <a:ext cx="8229600" cy="563562"/>
          </a:xfrm>
        </p:spPr>
        <p:txBody>
          <a:bodyPr>
            <a:normAutofit fontScale="90000"/>
          </a:bodyPr>
          <a:lstStyle/>
          <a:p>
            <a:pPr algn="l"/>
            <a:r>
              <a:rPr lang="en-US" dirty="0" smtClean="0">
                <a:solidFill>
                  <a:srgbClr val="FF0000"/>
                </a:solidFill>
              </a:rPr>
              <a:t>Inventories</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81000" y="1493837"/>
            <a:ext cx="8229600" cy="5364163"/>
          </a:xfrm>
        </p:spPr>
        <p:txBody>
          <a:bodyPr>
            <a:noAutofit/>
          </a:bodyPr>
          <a:lstStyle/>
          <a:p>
            <a:pPr>
              <a:buNone/>
            </a:pPr>
            <a:r>
              <a:rPr lang="en-US" sz="2400" dirty="0" smtClean="0"/>
              <a:t>*Aggregate </a:t>
            </a:r>
            <a:r>
              <a:rPr lang="en-US" sz="2400" dirty="0"/>
              <a:t>amount of Trade Receivables outstanding for a period exceeding six months </a:t>
            </a:r>
            <a:r>
              <a:rPr lang="en-US" sz="2400" u="sng" dirty="0">
                <a:solidFill>
                  <a:srgbClr val="FF0000"/>
                </a:solidFill>
              </a:rPr>
              <a:t>from the date they are due for payment </a:t>
            </a:r>
            <a:r>
              <a:rPr lang="en-US" sz="2400" dirty="0"/>
              <a:t>should be separately stated.</a:t>
            </a:r>
          </a:p>
          <a:p>
            <a:pPr>
              <a:buNone/>
            </a:pPr>
            <a:r>
              <a:rPr lang="en-US" sz="2400" dirty="0"/>
              <a:t>*</a:t>
            </a:r>
            <a:r>
              <a:rPr lang="en-US" sz="2400" dirty="0" smtClean="0"/>
              <a:t> Trade </a:t>
            </a:r>
            <a:r>
              <a:rPr lang="en-US" sz="2400" dirty="0"/>
              <a:t>receivables shall be sub-classified as: </a:t>
            </a:r>
          </a:p>
          <a:p>
            <a:pPr lvl="1">
              <a:buNone/>
            </a:pPr>
            <a:r>
              <a:rPr lang="en-US" sz="2000" dirty="0"/>
              <a:t>(a)Secured, considered good;</a:t>
            </a:r>
          </a:p>
          <a:p>
            <a:pPr lvl="1">
              <a:buNone/>
            </a:pPr>
            <a:r>
              <a:rPr lang="en-US" sz="2000" dirty="0"/>
              <a:t>(b)Unsecured considered good;</a:t>
            </a:r>
          </a:p>
          <a:p>
            <a:pPr lvl="1">
              <a:buNone/>
            </a:pPr>
            <a:r>
              <a:rPr lang="en-US" sz="2000" dirty="0"/>
              <a:t>(c)Doubtful. </a:t>
            </a:r>
          </a:p>
          <a:p>
            <a:pPr>
              <a:buNone/>
            </a:pPr>
            <a:r>
              <a:rPr lang="en-US" sz="2400" dirty="0" smtClean="0"/>
              <a:t>* Allowance </a:t>
            </a:r>
            <a:r>
              <a:rPr lang="en-US" sz="2400" dirty="0"/>
              <a:t>for bad and doubtful debts shall be disclosed under the relevant heads separately</a:t>
            </a:r>
            <a:r>
              <a:rPr lang="en-US" sz="2400" dirty="0" smtClean="0"/>
              <a:t>.</a:t>
            </a:r>
          </a:p>
          <a:p>
            <a:pPr>
              <a:buNone/>
            </a:pPr>
            <a:r>
              <a:rPr lang="en-US" sz="2400" dirty="0" smtClean="0"/>
              <a:t>*Debts due by :</a:t>
            </a:r>
          </a:p>
          <a:p>
            <a:pPr>
              <a:buNone/>
            </a:pPr>
            <a:r>
              <a:rPr lang="en-US" sz="2400" dirty="0" smtClean="0"/>
              <a:t>    </a:t>
            </a:r>
            <a:r>
              <a:rPr lang="en-US" sz="2000" dirty="0" smtClean="0"/>
              <a:t>-</a:t>
            </a:r>
            <a:r>
              <a:rPr lang="en-US" sz="2000" dirty="0" err="1" smtClean="0"/>
              <a:t>Directors,:or</a:t>
            </a:r>
            <a:endParaRPr lang="en-US" sz="2000" dirty="0" smtClean="0"/>
          </a:p>
          <a:p>
            <a:pPr>
              <a:buNone/>
            </a:pPr>
            <a:r>
              <a:rPr lang="en-US" sz="2000" dirty="0" smtClean="0"/>
              <a:t>     -officers    :or</a:t>
            </a:r>
          </a:p>
          <a:p>
            <a:pPr>
              <a:buNone/>
            </a:pPr>
            <a:r>
              <a:rPr lang="en-US" sz="2000" dirty="0" smtClean="0"/>
              <a:t>     -firms or </a:t>
            </a:r>
            <a:r>
              <a:rPr lang="en-US" sz="2000" dirty="0" err="1" smtClean="0"/>
              <a:t>pvt</a:t>
            </a:r>
            <a:r>
              <a:rPr lang="en-US" sz="2000" dirty="0" smtClean="0"/>
              <a:t>. Companies respectively in which any director is a     </a:t>
            </a:r>
            <a:r>
              <a:rPr lang="en-US" sz="2000" dirty="0" err="1" smtClean="0"/>
              <a:t>partener</a:t>
            </a:r>
            <a:r>
              <a:rPr lang="en-US" sz="2000" dirty="0" smtClean="0"/>
              <a:t> or a director or a member should be </a:t>
            </a:r>
            <a:r>
              <a:rPr lang="en-US" sz="2000" dirty="0" err="1" smtClean="0"/>
              <a:t>seprately</a:t>
            </a:r>
            <a:r>
              <a:rPr lang="en-US" sz="2000" dirty="0" smtClean="0"/>
              <a:t> stated.</a:t>
            </a:r>
          </a:p>
          <a:p>
            <a:pPr>
              <a:buNone/>
            </a:pPr>
            <a:endParaRPr lang="en-US" sz="2000" dirty="0"/>
          </a:p>
        </p:txBody>
      </p:sp>
      <p:sp>
        <p:nvSpPr>
          <p:cNvPr id="6" name="Slide Number Placeholder 5"/>
          <p:cNvSpPr>
            <a:spLocks noGrp="1"/>
          </p:cNvSpPr>
          <p:nvPr>
            <p:ph type="sldNum" sz="quarter" idx="15"/>
          </p:nvPr>
        </p:nvSpPr>
        <p:spPr/>
        <p:txBody>
          <a:bodyPr/>
          <a:lstStyle/>
          <a:p>
            <a:fld id="{B6F15528-21DE-4FAA-801E-634DDDAF4B2B}" type="slidenum">
              <a:rPr lang="en-US" smtClean="0"/>
              <a:pPr/>
              <a:t>27</a:t>
            </a:fld>
            <a:endParaRPr lang="en-US"/>
          </a:p>
        </p:txBody>
      </p:sp>
      <p:sp>
        <p:nvSpPr>
          <p:cNvPr id="2" name="Title 1"/>
          <p:cNvSpPr>
            <a:spLocks noGrp="1"/>
          </p:cNvSpPr>
          <p:nvPr>
            <p:ph type="title"/>
          </p:nvPr>
        </p:nvSpPr>
        <p:spPr>
          <a:xfrm>
            <a:off x="457200" y="274638"/>
            <a:ext cx="8229600" cy="411162"/>
          </a:xfrm>
        </p:spPr>
        <p:txBody>
          <a:bodyPr>
            <a:normAutofit fontScale="90000"/>
          </a:bodyPr>
          <a:lstStyle/>
          <a:p>
            <a:pPr algn="l"/>
            <a:r>
              <a:rPr lang="en-US" dirty="0" smtClean="0">
                <a:solidFill>
                  <a:srgbClr val="FF0000"/>
                </a:solidFill>
              </a:rPr>
              <a:t>Trade Receivables</a:t>
            </a:r>
            <a:endParaRPr lang="en-US" dirty="0">
              <a:solidFill>
                <a:srgbClr val="FF0000"/>
              </a:solidFill>
            </a:endParaRPr>
          </a:p>
        </p:txBody>
      </p:sp>
      <p:sp>
        <p:nvSpPr>
          <p:cNvPr id="5" name="TextBox 4"/>
          <p:cNvSpPr txBox="1"/>
          <p:nvPr/>
        </p:nvSpPr>
        <p:spPr>
          <a:xfrm>
            <a:off x="381000" y="685800"/>
            <a:ext cx="8077200" cy="1107996"/>
          </a:xfrm>
          <a:prstGeom prst="rect">
            <a:avLst/>
          </a:prstGeom>
          <a:noFill/>
        </p:spPr>
        <p:txBody>
          <a:bodyPr wrap="square" rtlCol="0">
            <a:spAutoFit/>
          </a:bodyPr>
          <a:lstStyle/>
          <a:p>
            <a:r>
              <a:rPr lang="en-US" sz="2400" dirty="0" smtClean="0"/>
              <a:t>*Words ‘Sundry Debtors’ have been replaced with ‘Trade Receivables’</a:t>
            </a:r>
            <a:r>
              <a:rPr lang="en-US" dirty="0" smtClean="0"/>
              <a:t>.</a:t>
            </a:r>
          </a:p>
          <a:p>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200" y="838200"/>
            <a:ext cx="8229600" cy="5287963"/>
          </a:xfrm>
        </p:spPr>
        <p:txBody>
          <a:bodyPr>
            <a:noAutofit/>
          </a:bodyPr>
          <a:lstStyle/>
          <a:p>
            <a:pPr>
              <a:buNone/>
            </a:pPr>
            <a:r>
              <a:rPr lang="en-US" sz="2000" dirty="0"/>
              <a:t>(</a:t>
            </a:r>
            <a:r>
              <a:rPr lang="en-US" sz="2000" dirty="0" err="1"/>
              <a:t>i</a:t>
            </a:r>
            <a:r>
              <a:rPr lang="en-US" sz="2000" dirty="0" smtClean="0"/>
              <a:t>) Cash </a:t>
            </a:r>
            <a:r>
              <a:rPr lang="en-US" sz="2000" dirty="0"/>
              <a:t>and cash equivalents shall be classified as:</a:t>
            </a:r>
          </a:p>
          <a:p>
            <a:pPr lvl="1">
              <a:buNone/>
            </a:pPr>
            <a:r>
              <a:rPr lang="en-US" sz="2000" dirty="0"/>
              <a:t>(a</a:t>
            </a:r>
            <a:r>
              <a:rPr lang="en-US" sz="2000" dirty="0" smtClean="0"/>
              <a:t>) Balances </a:t>
            </a:r>
            <a:r>
              <a:rPr lang="en-US" sz="2000" dirty="0"/>
              <a:t>with banks;</a:t>
            </a:r>
          </a:p>
          <a:p>
            <a:pPr lvl="1">
              <a:buNone/>
            </a:pPr>
            <a:r>
              <a:rPr lang="en-US" sz="2000" dirty="0"/>
              <a:t>(b</a:t>
            </a:r>
            <a:r>
              <a:rPr lang="en-US" sz="2000" dirty="0" smtClean="0"/>
              <a:t>) </a:t>
            </a:r>
            <a:r>
              <a:rPr lang="en-US" sz="2000" dirty="0" err="1" smtClean="0"/>
              <a:t>Cheques</a:t>
            </a:r>
            <a:r>
              <a:rPr lang="en-US" sz="2000" dirty="0"/>
              <a:t>, drafts on hand;</a:t>
            </a:r>
          </a:p>
          <a:p>
            <a:pPr lvl="1">
              <a:buNone/>
            </a:pPr>
            <a:r>
              <a:rPr lang="en-US" sz="2000" dirty="0"/>
              <a:t>(c</a:t>
            </a:r>
            <a:r>
              <a:rPr lang="en-US" sz="2000" dirty="0" smtClean="0"/>
              <a:t>) Cash </a:t>
            </a:r>
            <a:r>
              <a:rPr lang="en-US" sz="2000" dirty="0"/>
              <a:t>on hand;</a:t>
            </a:r>
          </a:p>
          <a:p>
            <a:pPr lvl="1">
              <a:buNone/>
            </a:pPr>
            <a:r>
              <a:rPr lang="en-US" sz="2000" dirty="0"/>
              <a:t>(d</a:t>
            </a:r>
            <a:r>
              <a:rPr lang="en-US" sz="2000" dirty="0" smtClean="0"/>
              <a:t>) Others </a:t>
            </a:r>
            <a:r>
              <a:rPr lang="en-US" sz="2000" dirty="0"/>
              <a:t>(specify nature).</a:t>
            </a:r>
          </a:p>
          <a:p>
            <a:pPr lvl="1">
              <a:buNone/>
            </a:pPr>
            <a:endParaRPr lang="en-US" sz="2000" dirty="0"/>
          </a:p>
          <a:p>
            <a:pPr>
              <a:buNone/>
            </a:pPr>
            <a:r>
              <a:rPr lang="en-US" sz="2000" dirty="0"/>
              <a:t>(ii</a:t>
            </a:r>
            <a:r>
              <a:rPr lang="en-US" sz="2000" dirty="0" smtClean="0"/>
              <a:t>) </a:t>
            </a:r>
            <a:r>
              <a:rPr lang="en-US" sz="2000" b="1" dirty="0" smtClean="0"/>
              <a:t>Earmarked </a:t>
            </a:r>
            <a:r>
              <a:rPr lang="en-US" sz="2000" b="1" dirty="0"/>
              <a:t>balances with banks </a:t>
            </a:r>
            <a:r>
              <a:rPr lang="en-US" sz="2000" dirty="0"/>
              <a:t>(for example, for unpaid dividend) shall be separately stated.</a:t>
            </a:r>
          </a:p>
          <a:p>
            <a:pPr>
              <a:buNone/>
            </a:pPr>
            <a:endParaRPr lang="en-US" sz="2000" dirty="0"/>
          </a:p>
          <a:p>
            <a:pPr>
              <a:buNone/>
            </a:pPr>
            <a:r>
              <a:rPr lang="en-US" sz="2000" dirty="0"/>
              <a:t>(iii</a:t>
            </a:r>
            <a:r>
              <a:rPr lang="en-US" sz="2000" dirty="0" smtClean="0"/>
              <a:t>) Balances </a:t>
            </a:r>
            <a:r>
              <a:rPr lang="en-US" sz="2000" dirty="0"/>
              <a:t>with banks to the extent held as </a:t>
            </a:r>
            <a:r>
              <a:rPr lang="en-US" sz="2000" b="1" dirty="0"/>
              <a:t>margin money or security </a:t>
            </a:r>
            <a:r>
              <a:rPr lang="en-US" sz="2000" dirty="0"/>
              <a:t>against the borrowings</a:t>
            </a:r>
            <a:r>
              <a:rPr lang="en-US" sz="2000" b="1" dirty="0"/>
              <a:t>,</a:t>
            </a:r>
            <a:r>
              <a:rPr lang="en-US" sz="2000" dirty="0"/>
              <a:t> guarantees, other commitments shall be disclosed separately.</a:t>
            </a:r>
          </a:p>
          <a:p>
            <a:pPr>
              <a:buNone/>
            </a:pPr>
            <a:endParaRPr lang="en-US" sz="2000" dirty="0"/>
          </a:p>
          <a:p>
            <a:pPr>
              <a:buNone/>
            </a:pPr>
            <a:r>
              <a:rPr lang="en-US" sz="2000" dirty="0" smtClean="0"/>
              <a:t>(iv</a:t>
            </a:r>
            <a:r>
              <a:rPr lang="en-US" sz="2000" dirty="0"/>
              <a:t>) </a:t>
            </a:r>
            <a:r>
              <a:rPr lang="en-US" sz="2000" b="1" dirty="0" smtClean="0"/>
              <a:t>Bank </a:t>
            </a:r>
            <a:r>
              <a:rPr lang="en-US" sz="2000" b="1" dirty="0"/>
              <a:t>deposits with more than 12 months maturity </a:t>
            </a:r>
            <a:r>
              <a:rPr lang="en-US" sz="2000" dirty="0"/>
              <a:t>shall be disclosed separately</a:t>
            </a:r>
            <a:r>
              <a:rPr lang="en-US" sz="2000" dirty="0" smtClean="0"/>
              <a:t>.</a:t>
            </a:r>
            <a:endParaRPr lang="en-US" sz="2000" dirty="0"/>
          </a:p>
        </p:txBody>
      </p:sp>
      <p:sp>
        <p:nvSpPr>
          <p:cNvPr id="5" name="Slide Number Placeholder 4"/>
          <p:cNvSpPr>
            <a:spLocks noGrp="1"/>
          </p:cNvSpPr>
          <p:nvPr>
            <p:ph type="sldNum" sz="quarter" idx="15"/>
          </p:nvPr>
        </p:nvSpPr>
        <p:spPr/>
        <p:txBody>
          <a:bodyPr/>
          <a:lstStyle/>
          <a:p>
            <a:fld id="{B6F15528-21DE-4FAA-801E-634DDDAF4B2B}" type="slidenum">
              <a:rPr lang="en-US" smtClean="0"/>
              <a:pPr/>
              <a:t>28</a:t>
            </a:fld>
            <a:endParaRPr lang="en-US"/>
          </a:p>
        </p:txBody>
      </p:sp>
      <p:sp>
        <p:nvSpPr>
          <p:cNvPr id="2" name="Title 1"/>
          <p:cNvSpPr>
            <a:spLocks noGrp="1"/>
          </p:cNvSpPr>
          <p:nvPr>
            <p:ph type="title"/>
          </p:nvPr>
        </p:nvSpPr>
        <p:spPr>
          <a:xfrm>
            <a:off x="457200" y="274638"/>
            <a:ext cx="8229600" cy="487362"/>
          </a:xfrm>
        </p:spPr>
        <p:txBody>
          <a:bodyPr>
            <a:normAutofit fontScale="90000"/>
          </a:bodyPr>
          <a:lstStyle/>
          <a:p>
            <a:pPr algn="l"/>
            <a:r>
              <a:rPr lang="en-US" sz="3200" i="1" dirty="0" smtClean="0">
                <a:solidFill>
                  <a:srgbClr val="FF0000"/>
                </a:solidFill>
              </a:rPr>
              <a:t>Cash and cash equivalents </a:t>
            </a:r>
            <a:endParaRPr lang="en-US" sz="3200" dirty="0">
              <a:solidFill>
                <a:srgbClr val="FF0000"/>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p>
            <a:pPr>
              <a:buNone/>
            </a:pPr>
            <a:r>
              <a:rPr lang="en-US" i="1" dirty="0" smtClean="0">
                <a:solidFill>
                  <a:srgbClr val="FF0000"/>
                </a:solidFill>
              </a:rPr>
              <a:t>*Short term loans and advances :</a:t>
            </a:r>
          </a:p>
          <a:p>
            <a:pPr>
              <a:buNone/>
            </a:pPr>
            <a:r>
              <a:rPr lang="en-US" sz="2800" dirty="0" smtClean="0"/>
              <a:t>These need to be sub-classified in the notes as: -</a:t>
            </a:r>
          </a:p>
          <a:p>
            <a:pPr>
              <a:buNone/>
            </a:pPr>
            <a:r>
              <a:rPr lang="en-US" sz="2800" dirty="0" smtClean="0"/>
              <a:t>    </a:t>
            </a:r>
            <a:r>
              <a:rPr lang="en-US" dirty="0" smtClean="0"/>
              <a:t>-</a:t>
            </a:r>
            <a:r>
              <a:rPr lang="en-US" sz="2800" dirty="0" smtClean="0"/>
              <a:t>Loans and advances to related parties (giving details thereof)</a:t>
            </a:r>
          </a:p>
          <a:p>
            <a:pPr>
              <a:buNone/>
            </a:pPr>
            <a:r>
              <a:rPr lang="en-US" sz="2800" dirty="0" smtClean="0"/>
              <a:t>    -Others (specifying nature).</a:t>
            </a:r>
          </a:p>
          <a:p>
            <a:pPr>
              <a:buNone/>
            </a:pPr>
            <a:r>
              <a:rPr lang="en-US" sz="2800" dirty="0" smtClean="0">
                <a:solidFill>
                  <a:srgbClr val="FF0000"/>
                </a:solidFill>
              </a:rPr>
              <a:t>*</a:t>
            </a:r>
            <a:r>
              <a:rPr lang="en-US" sz="2800" i="1" dirty="0" smtClean="0">
                <a:solidFill>
                  <a:srgbClr val="FF0000"/>
                </a:solidFill>
              </a:rPr>
              <a:t>Other current assets:</a:t>
            </a:r>
          </a:p>
          <a:p>
            <a:pPr>
              <a:buNone/>
            </a:pPr>
            <a:r>
              <a:rPr lang="en-US" sz="2800" i="1" dirty="0" smtClean="0">
                <a:solidFill>
                  <a:srgbClr val="FF0000"/>
                </a:solidFill>
              </a:rPr>
              <a:t>   </a:t>
            </a:r>
            <a:r>
              <a:rPr lang="en-US" sz="2800" i="1" dirty="0" smtClean="0">
                <a:solidFill>
                  <a:schemeClr val="tx1">
                    <a:lumMod val="95000"/>
                    <a:lumOff val="5000"/>
                  </a:schemeClr>
                </a:solidFill>
              </a:rPr>
              <a:t>-</a:t>
            </a:r>
            <a:r>
              <a:rPr lang="en-US" sz="2800" dirty="0" smtClean="0"/>
              <a:t>Other current assets is the residuary heading, which covers current assets that do not fall into any of the other ‘current asset’ categories. </a:t>
            </a:r>
            <a:endParaRPr lang="en-US" sz="2800" dirty="0">
              <a:solidFill>
                <a:srgbClr val="FF0000"/>
              </a:solidFill>
            </a:endParaRPr>
          </a:p>
        </p:txBody>
      </p:sp>
      <p:sp>
        <p:nvSpPr>
          <p:cNvPr id="4" name="Slide Number Placeholder 3"/>
          <p:cNvSpPr>
            <a:spLocks noGrp="1"/>
          </p:cNvSpPr>
          <p:nvPr>
            <p:ph type="sldNum" sz="quarter" idx="15"/>
          </p:nvPr>
        </p:nvSpPr>
        <p:spPr/>
        <p:txBody>
          <a:bodyPr/>
          <a:lstStyle/>
          <a:p>
            <a:fld id="{B6F15528-21DE-4FAA-801E-634DDDAF4B2B}" type="slidenum">
              <a:rPr lang="en-US" smtClean="0"/>
              <a:pPr/>
              <a:t>29</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idx="1"/>
          </p:nvPr>
        </p:nvSpPr>
        <p:spPr/>
        <p:txBody>
          <a:bodyPr>
            <a:normAutofit/>
          </a:bodyPr>
          <a:lstStyle/>
          <a:p>
            <a:pPr marL="609600" indent="-609600">
              <a:lnSpc>
                <a:spcPct val="90000"/>
              </a:lnSpc>
              <a:buFontTx/>
              <a:buAutoNum type="arabicPeriod"/>
            </a:pPr>
            <a:r>
              <a:rPr lang="en-US" dirty="0"/>
              <a:t>General </a:t>
            </a:r>
            <a:r>
              <a:rPr lang="en-US" dirty="0" smtClean="0"/>
              <a:t>Instructions </a:t>
            </a:r>
            <a:r>
              <a:rPr lang="en-US" sz="2600" dirty="0" smtClean="0"/>
              <a:t>(Applicable for both BS and Statement of P&amp;L)</a:t>
            </a:r>
            <a:endParaRPr lang="en-US" sz="2600" dirty="0"/>
          </a:p>
          <a:p>
            <a:pPr marL="609600" indent="-609600">
              <a:lnSpc>
                <a:spcPct val="90000"/>
              </a:lnSpc>
              <a:buFontTx/>
              <a:buAutoNum type="arabicPeriod"/>
            </a:pPr>
            <a:r>
              <a:rPr lang="en-US" dirty="0"/>
              <a:t>Part 1</a:t>
            </a:r>
          </a:p>
          <a:p>
            <a:pPr marL="990600" lvl="1" indent="-533400">
              <a:lnSpc>
                <a:spcPct val="90000"/>
              </a:lnSpc>
              <a:buFontTx/>
              <a:buAutoNum type="arabicPeriod"/>
            </a:pPr>
            <a:r>
              <a:rPr lang="en-US" dirty="0"/>
              <a:t>Form of Balance Sheet</a:t>
            </a:r>
          </a:p>
          <a:p>
            <a:pPr marL="990600" lvl="1" indent="-533400">
              <a:lnSpc>
                <a:spcPct val="90000"/>
              </a:lnSpc>
              <a:buFontTx/>
              <a:buAutoNum type="arabicPeriod"/>
            </a:pPr>
            <a:r>
              <a:rPr lang="en-US" dirty="0"/>
              <a:t>General Instructions for preparation of Balance </a:t>
            </a:r>
            <a:r>
              <a:rPr lang="en-US" dirty="0" smtClean="0"/>
              <a:t>Sheet</a:t>
            </a:r>
            <a:endParaRPr lang="en-US" dirty="0"/>
          </a:p>
          <a:p>
            <a:pPr marL="609600" indent="-609600">
              <a:lnSpc>
                <a:spcPct val="90000"/>
              </a:lnSpc>
              <a:buFontTx/>
              <a:buAutoNum type="arabicPeriod"/>
            </a:pPr>
            <a:r>
              <a:rPr lang="en-US" dirty="0"/>
              <a:t>Part 2</a:t>
            </a:r>
          </a:p>
          <a:p>
            <a:pPr marL="990600" lvl="1" indent="-533400">
              <a:lnSpc>
                <a:spcPct val="90000"/>
              </a:lnSpc>
              <a:buFontTx/>
              <a:buAutoNum type="arabicPeriod"/>
            </a:pPr>
            <a:r>
              <a:rPr lang="en-US" dirty="0"/>
              <a:t>Form of Statement of Profit and loss</a:t>
            </a:r>
          </a:p>
          <a:p>
            <a:pPr marL="990600" lvl="1" indent="-533400">
              <a:lnSpc>
                <a:spcPct val="90000"/>
              </a:lnSpc>
              <a:buFontTx/>
              <a:buAutoNum type="arabicPeriod"/>
            </a:pPr>
            <a:r>
              <a:rPr lang="en-US" dirty="0"/>
              <a:t>General Instructions for preparation of Statement of Profit and Loss</a:t>
            </a:r>
          </a:p>
        </p:txBody>
      </p:sp>
      <p:sp>
        <p:nvSpPr>
          <p:cNvPr id="6" name="Slide Number Placeholder 5"/>
          <p:cNvSpPr>
            <a:spLocks noGrp="1"/>
          </p:cNvSpPr>
          <p:nvPr>
            <p:ph type="sldNum" sz="quarter" idx="15"/>
          </p:nvPr>
        </p:nvSpPr>
        <p:spPr/>
        <p:txBody>
          <a:bodyPr/>
          <a:lstStyle/>
          <a:p>
            <a:fld id="{B6F15528-21DE-4FAA-801E-634DDDAF4B2B}" type="slidenum">
              <a:rPr lang="en-US" smtClean="0"/>
              <a:pPr/>
              <a:t>3</a:t>
            </a:fld>
            <a:endParaRPr lang="en-US"/>
          </a:p>
        </p:txBody>
      </p:sp>
      <p:sp>
        <p:nvSpPr>
          <p:cNvPr id="2" name="Title 1"/>
          <p:cNvSpPr>
            <a:spLocks noGrp="1"/>
          </p:cNvSpPr>
          <p:nvPr>
            <p:ph type="title"/>
          </p:nvPr>
        </p:nvSpPr>
        <p:spPr/>
        <p:txBody>
          <a:bodyPr>
            <a:normAutofit/>
          </a:bodyPr>
          <a:lstStyle/>
          <a:p>
            <a:r>
              <a:rPr lang="en-US" sz="3600" u="sng" dirty="0" smtClean="0">
                <a:solidFill>
                  <a:srgbClr val="FF0000"/>
                </a:solidFill>
              </a:rPr>
              <a:t>STRUCTURE OF NEW SCHEDULE -VI</a:t>
            </a:r>
            <a:endParaRPr lang="en-US" sz="3600" u="sng" dirty="0">
              <a:solidFill>
                <a:srgbClr val="FF0000"/>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228600" y="685800"/>
          <a:ext cx="8686801" cy="6041225"/>
        </p:xfrm>
        <a:graphic>
          <a:graphicData uri="http://schemas.openxmlformats.org/drawingml/2006/table">
            <a:tbl>
              <a:tblPr firstRow="1" bandRow="1">
                <a:tableStyleId>{2D5ABB26-0587-4C30-8999-92F81FD0307C}</a:tableStyleId>
              </a:tblPr>
              <a:tblGrid>
                <a:gridCol w="4572001"/>
                <a:gridCol w="914400"/>
                <a:gridCol w="1600200"/>
                <a:gridCol w="1600200"/>
              </a:tblGrid>
              <a:tr h="790383">
                <a:tc>
                  <a:txBody>
                    <a:bodyPr/>
                    <a:lstStyle/>
                    <a:p>
                      <a:r>
                        <a:rPr lang="en-US" sz="2000" b="1" dirty="0" smtClean="0"/>
                        <a:t>Particulars</a:t>
                      </a:r>
                      <a:endParaRPr lang="en-US" sz="2000" b="1" dirty="0">
                        <a:solidFill>
                          <a:schemeClr val="bg1"/>
                        </a:solidFill>
                      </a:endParaRPr>
                    </a:p>
                  </a:txBody>
                  <a:tcPr/>
                </a:tc>
                <a:tc>
                  <a:txBody>
                    <a:bodyPr/>
                    <a:lstStyle/>
                    <a:p>
                      <a:pPr algn="ctr"/>
                      <a:r>
                        <a:rPr lang="en-US" b="1" dirty="0" smtClean="0"/>
                        <a:t>Note</a:t>
                      </a:r>
                      <a:r>
                        <a:rPr lang="en-US" b="1" baseline="0" dirty="0" smtClean="0"/>
                        <a:t> No.</a:t>
                      </a:r>
                      <a:endParaRPr lang="en-US" b="1" dirty="0">
                        <a:solidFill>
                          <a:schemeClr val="bg1"/>
                        </a:solidFill>
                      </a:endParaRPr>
                    </a:p>
                  </a:txBody>
                  <a:tcPr/>
                </a:tc>
                <a:tc>
                  <a:txBody>
                    <a:bodyPr/>
                    <a:lstStyle/>
                    <a:p>
                      <a:pPr algn="ctr"/>
                      <a:r>
                        <a:rPr lang="en-US" sz="1500" b="1" dirty="0" smtClean="0"/>
                        <a:t>Figures</a:t>
                      </a:r>
                      <a:r>
                        <a:rPr lang="en-US" sz="1500" b="1" baseline="0" dirty="0" smtClean="0"/>
                        <a:t> at the end of current reporting period</a:t>
                      </a:r>
                      <a:endParaRPr lang="en-US" sz="1500" b="1" dirty="0">
                        <a:solidFill>
                          <a:schemeClr val="bg1"/>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500" b="1" dirty="0" smtClean="0"/>
                        <a:t>Figures</a:t>
                      </a:r>
                      <a:r>
                        <a:rPr lang="en-US" sz="1500" b="1" baseline="0" dirty="0" smtClean="0"/>
                        <a:t> at the end of previous reporting period</a:t>
                      </a:r>
                      <a:endParaRPr lang="en-US" sz="1500" b="1" dirty="0" smtClean="0">
                        <a:solidFill>
                          <a:schemeClr val="bg1"/>
                        </a:solidFill>
                      </a:endParaRPr>
                    </a:p>
                  </a:txBody>
                  <a:tcPr/>
                </a:tc>
              </a:tr>
              <a:tr h="371945">
                <a:tc>
                  <a:txBody>
                    <a:bodyPr/>
                    <a:lstStyle/>
                    <a:p>
                      <a:r>
                        <a:rPr lang="en-US" u="none" dirty="0" smtClean="0"/>
                        <a:t>Revenue from Operations</a:t>
                      </a:r>
                      <a:endParaRPr lang="en-US" u="none"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46432">
                <a:tc>
                  <a:txBody>
                    <a:bodyPr/>
                    <a:lstStyle/>
                    <a:p>
                      <a:r>
                        <a:rPr lang="en-US" dirty="0" smtClean="0"/>
                        <a:t>Other Income</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46432">
                <a:tc>
                  <a:txBody>
                    <a:bodyPr/>
                    <a:lstStyle/>
                    <a:p>
                      <a:r>
                        <a:rPr lang="en-US" dirty="0" smtClean="0"/>
                        <a:t>Total Revenue ( I + II)</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46432">
                <a:tc>
                  <a:txBody>
                    <a:bodyPr/>
                    <a:lstStyle/>
                    <a:p>
                      <a:r>
                        <a:rPr lang="en-US" dirty="0" smtClean="0"/>
                        <a:t>Expenses</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46432">
                <a:tc>
                  <a:txBody>
                    <a:bodyPr/>
                    <a:lstStyle/>
                    <a:p>
                      <a:r>
                        <a:rPr lang="en-US" dirty="0" smtClean="0"/>
                        <a:t>Cost of Material Consumed</a:t>
                      </a:r>
                    </a:p>
                    <a:p>
                      <a:r>
                        <a:rPr lang="en-US" dirty="0" smtClean="0"/>
                        <a:t>Purchases of Stock in Trade</a:t>
                      </a:r>
                    </a:p>
                    <a:p>
                      <a:r>
                        <a:rPr lang="en-US" dirty="0" smtClean="0"/>
                        <a:t>Changes</a:t>
                      </a:r>
                      <a:r>
                        <a:rPr lang="en-US" baseline="0" dirty="0" smtClean="0"/>
                        <a:t> in inventories of finished goods</a:t>
                      </a:r>
                    </a:p>
                    <a:p>
                      <a:r>
                        <a:rPr lang="en-US" baseline="0" dirty="0" smtClean="0"/>
                        <a:t>Work in progress and stock in trade</a:t>
                      </a:r>
                    </a:p>
                    <a:p>
                      <a:endParaRPr lang="en-US" baseline="0" dirty="0" smtClean="0"/>
                    </a:p>
                    <a:p>
                      <a:r>
                        <a:rPr lang="en-US" baseline="0" dirty="0" smtClean="0"/>
                        <a:t>Employee Benefit expense</a:t>
                      </a:r>
                    </a:p>
                    <a:p>
                      <a:r>
                        <a:rPr lang="en-US" baseline="0" dirty="0" smtClean="0"/>
                        <a:t>Finance Costs</a:t>
                      </a:r>
                    </a:p>
                    <a:p>
                      <a:r>
                        <a:rPr lang="en-US" baseline="0" dirty="0" smtClean="0"/>
                        <a:t>Depreciation and amortization expense</a:t>
                      </a:r>
                    </a:p>
                    <a:p>
                      <a:r>
                        <a:rPr lang="en-US" baseline="0" dirty="0" smtClean="0"/>
                        <a:t>Other expenses</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46432">
                <a:tc>
                  <a:txBody>
                    <a:bodyPr/>
                    <a:lstStyle/>
                    <a:p>
                      <a:r>
                        <a:rPr lang="en-US" dirty="0" smtClean="0"/>
                        <a:t>Profit Before Exceptional</a:t>
                      </a:r>
                      <a:r>
                        <a:rPr lang="en-US" baseline="0" dirty="0" smtClean="0"/>
                        <a:t> and extraordinary items and tax</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46432">
                <a:tc>
                  <a:txBody>
                    <a:bodyPr/>
                    <a:lstStyle/>
                    <a:p>
                      <a:r>
                        <a:rPr lang="en-US" dirty="0" smtClean="0"/>
                        <a:t>Exceptional</a:t>
                      </a:r>
                      <a:r>
                        <a:rPr lang="en-US" baseline="0" dirty="0" smtClean="0"/>
                        <a:t> Items</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sp>
        <p:nvSpPr>
          <p:cNvPr id="6" name="Slide Number Placeholder 5"/>
          <p:cNvSpPr>
            <a:spLocks noGrp="1"/>
          </p:cNvSpPr>
          <p:nvPr>
            <p:ph type="sldNum" sz="quarter" idx="15"/>
          </p:nvPr>
        </p:nvSpPr>
        <p:spPr/>
        <p:txBody>
          <a:bodyPr/>
          <a:lstStyle/>
          <a:p>
            <a:fld id="{B6F15528-21DE-4FAA-801E-634DDDAF4B2B}" type="slidenum">
              <a:rPr lang="en-US" smtClean="0"/>
              <a:pPr/>
              <a:t>30</a:t>
            </a:fld>
            <a:endParaRPr lang="en-US"/>
          </a:p>
        </p:txBody>
      </p:sp>
      <p:sp>
        <p:nvSpPr>
          <p:cNvPr id="5" name="Title 1"/>
          <p:cNvSpPr>
            <a:spLocks noGrp="1"/>
          </p:cNvSpPr>
          <p:nvPr>
            <p:ph type="title"/>
          </p:nvPr>
        </p:nvSpPr>
        <p:spPr>
          <a:xfrm>
            <a:off x="457200" y="0"/>
            <a:ext cx="8229600" cy="609600"/>
          </a:xfrm>
        </p:spPr>
        <p:txBody>
          <a:bodyPr>
            <a:normAutofit fontScale="90000"/>
          </a:bodyPr>
          <a:lstStyle/>
          <a:p>
            <a:r>
              <a:rPr lang="en-US" dirty="0" smtClean="0">
                <a:solidFill>
                  <a:srgbClr val="FF0000"/>
                </a:solidFill>
              </a:rPr>
              <a:t>Form of Statement of Profit and loss</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5"/>
          </p:nvPr>
        </p:nvSpPr>
        <p:spPr/>
        <p:txBody>
          <a:bodyPr/>
          <a:lstStyle/>
          <a:p>
            <a:fld id="{B6F15528-21DE-4FAA-801E-634DDDAF4B2B}" type="slidenum">
              <a:rPr lang="en-US" smtClean="0"/>
              <a:pPr/>
              <a:t>31</a:t>
            </a:fld>
            <a:endParaRPr lang="en-US"/>
          </a:p>
        </p:txBody>
      </p:sp>
      <p:sp>
        <p:nvSpPr>
          <p:cNvPr id="2" name="Title 1"/>
          <p:cNvSpPr>
            <a:spLocks noGrp="1"/>
          </p:cNvSpPr>
          <p:nvPr>
            <p:ph type="title"/>
          </p:nvPr>
        </p:nvSpPr>
        <p:spPr>
          <a:xfrm>
            <a:off x="457200" y="274638"/>
            <a:ext cx="8229600" cy="258762"/>
          </a:xfrm>
        </p:spPr>
        <p:txBody>
          <a:bodyPr>
            <a:normAutofit fontScale="90000"/>
          </a:bodyPr>
          <a:lstStyle/>
          <a:p>
            <a:r>
              <a:rPr lang="en-US" sz="3200" dirty="0" smtClean="0">
                <a:solidFill>
                  <a:srgbClr val="FF0000"/>
                </a:solidFill>
              </a:rPr>
              <a:t>Form of Statement of Profit and loss</a:t>
            </a:r>
            <a:endParaRPr lang="en-US" sz="3200" dirty="0"/>
          </a:p>
        </p:txBody>
      </p:sp>
      <p:graphicFrame>
        <p:nvGraphicFramePr>
          <p:cNvPr id="4" name="Table 3"/>
          <p:cNvGraphicFramePr>
            <a:graphicFrameLocks noGrp="1"/>
          </p:cNvGraphicFramePr>
          <p:nvPr/>
        </p:nvGraphicFramePr>
        <p:xfrm>
          <a:off x="228600" y="685800"/>
          <a:ext cx="8686801" cy="6309360"/>
        </p:xfrm>
        <a:graphic>
          <a:graphicData uri="http://schemas.openxmlformats.org/drawingml/2006/table">
            <a:tbl>
              <a:tblPr firstRow="1" bandRow="1">
                <a:tableStyleId>{2D5ABB26-0587-4C30-8999-92F81FD0307C}</a:tableStyleId>
              </a:tblPr>
              <a:tblGrid>
                <a:gridCol w="4572001"/>
                <a:gridCol w="914400"/>
                <a:gridCol w="1600200"/>
                <a:gridCol w="1600200"/>
              </a:tblGrid>
              <a:tr h="790383">
                <a:tc>
                  <a:txBody>
                    <a:bodyPr/>
                    <a:lstStyle/>
                    <a:p>
                      <a:r>
                        <a:rPr lang="en-US" sz="2000" b="1" dirty="0" smtClean="0"/>
                        <a:t>Particulars</a:t>
                      </a:r>
                      <a:endParaRPr lang="en-US" sz="2000" b="1" dirty="0">
                        <a:solidFill>
                          <a:schemeClr val="bg1"/>
                        </a:solidFill>
                      </a:endParaRPr>
                    </a:p>
                  </a:txBody>
                  <a:tcPr/>
                </a:tc>
                <a:tc>
                  <a:txBody>
                    <a:bodyPr/>
                    <a:lstStyle/>
                    <a:p>
                      <a:pPr algn="ctr"/>
                      <a:r>
                        <a:rPr lang="en-US" b="1" dirty="0" smtClean="0"/>
                        <a:t>Note</a:t>
                      </a:r>
                      <a:r>
                        <a:rPr lang="en-US" b="1" baseline="0" dirty="0" smtClean="0"/>
                        <a:t> No.</a:t>
                      </a:r>
                      <a:endParaRPr lang="en-US" b="1" dirty="0">
                        <a:solidFill>
                          <a:schemeClr val="bg1"/>
                        </a:solidFill>
                      </a:endParaRPr>
                    </a:p>
                  </a:txBody>
                  <a:tcPr/>
                </a:tc>
                <a:tc>
                  <a:txBody>
                    <a:bodyPr/>
                    <a:lstStyle/>
                    <a:p>
                      <a:pPr algn="ctr"/>
                      <a:r>
                        <a:rPr lang="en-US" sz="1500" b="1" dirty="0" smtClean="0"/>
                        <a:t>Figures</a:t>
                      </a:r>
                      <a:r>
                        <a:rPr lang="en-US" sz="1500" b="1" baseline="0" dirty="0" smtClean="0"/>
                        <a:t> at the end of current reporting period</a:t>
                      </a:r>
                      <a:endParaRPr lang="en-US" sz="1500" b="1" dirty="0">
                        <a:solidFill>
                          <a:schemeClr val="bg1"/>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500" b="1" dirty="0" smtClean="0"/>
                        <a:t>Figures</a:t>
                      </a:r>
                      <a:r>
                        <a:rPr lang="en-US" sz="1500" b="1" baseline="0" dirty="0" smtClean="0"/>
                        <a:t> at the end of previous reporting period</a:t>
                      </a:r>
                      <a:endParaRPr lang="en-US" sz="1500" b="1" dirty="0" smtClean="0">
                        <a:solidFill>
                          <a:schemeClr val="bg1"/>
                        </a:solidFill>
                      </a:endParaRPr>
                    </a:p>
                  </a:txBody>
                  <a:tcPr/>
                </a:tc>
              </a:tr>
              <a:tr h="346432">
                <a:tc>
                  <a:txBody>
                    <a:bodyPr/>
                    <a:lstStyle/>
                    <a:p>
                      <a:r>
                        <a:rPr lang="en-US" dirty="0" smtClean="0"/>
                        <a:t>Profit Before </a:t>
                      </a:r>
                      <a:r>
                        <a:rPr lang="en-US" baseline="0" dirty="0" smtClean="0"/>
                        <a:t>extraordinary items and tax</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46432">
                <a:tc>
                  <a:txBody>
                    <a:bodyPr/>
                    <a:lstStyle/>
                    <a:p>
                      <a:r>
                        <a:rPr lang="en-US" dirty="0" smtClean="0"/>
                        <a:t>Extraordinary Items</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46432">
                <a:tc>
                  <a:txBody>
                    <a:bodyPr/>
                    <a:lstStyle/>
                    <a:p>
                      <a:r>
                        <a:rPr lang="en-US" dirty="0" smtClean="0"/>
                        <a:t>Profit Before Tax</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46432">
                <a:tc>
                  <a:txBody>
                    <a:bodyPr/>
                    <a:lstStyle/>
                    <a:p>
                      <a:r>
                        <a:rPr lang="en-US" dirty="0" smtClean="0"/>
                        <a:t>Tax Expense</a:t>
                      </a:r>
                    </a:p>
                    <a:p>
                      <a:r>
                        <a:rPr lang="en-US" dirty="0" smtClean="0"/>
                        <a:t>   Current Tax</a:t>
                      </a:r>
                    </a:p>
                    <a:p>
                      <a:r>
                        <a:rPr lang="en-US" dirty="0" smtClean="0"/>
                        <a:t>   Deferred Tax</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46432">
                <a:tc>
                  <a:txBody>
                    <a:bodyPr/>
                    <a:lstStyle/>
                    <a:p>
                      <a:r>
                        <a:rPr lang="en-US" dirty="0" smtClean="0"/>
                        <a:t>Profit (loss)</a:t>
                      </a:r>
                      <a:r>
                        <a:rPr lang="en-US" baseline="0" dirty="0" smtClean="0"/>
                        <a:t> for the period from continuing operations</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46432">
                <a:tc>
                  <a:txBody>
                    <a:bodyPr/>
                    <a:lstStyle/>
                    <a:p>
                      <a:r>
                        <a:rPr lang="en-US" dirty="0" smtClean="0"/>
                        <a:t>Profit (loss) from discontinuing operations</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46432">
                <a:tc>
                  <a:txBody>
                    <a:bodyPr/>
                    <a:lstStyle/>
                    <a:p>
                      <a:r>
                        <a:rPr lang="en-US" dirty="0" smtClean="0"/>
                        <a:t>Tax expense of discontinuing operations</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46432">
                <a:tc>
                  <a:txBody>
                    <a:bodyPr/>
                    <a:lstStyle/>
                    <a:p>
                      <a:r>
                        <a:rPr lang="en-US" dirty="0" smtClean="0"/>
                        <a:t>Profit(loss) from discontinuing</a:t>
                      </a:r>
                      <a:r>
                        <a:rPr lang="en-US" baseline="0" dirty="0" smtClean="0"/>
                        <a:t> operations  (after tax)</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46432">
                <a:tc>
                  <a:txBody>
                    <a:bodyPr/>
                    <a:lstStyle/>
                    <a:p>
                      <a:r>
                        <a:rPr lang="en-US" dirty="0" smtClean="0"/>
                        <a:t>Profit (loss) for the period</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346432">
                <a:tc>
                  <a:txBody>
                    <a:bodyPr/>
                    <a:lstStyle/>
                    <a:p>
                      <a:r>
                        <a:rPr lang="en-US" dirty="0" smtClean="0"/>
                        <a:t>Earnings per equity share</a:t>
                      </a:r>
                    </a:p>
                    <a:p>
                      <a:r>
                        <a:rPr lang="en-US" dirty="0" smtClean="0"/>
                        <a:t>Basic</a:t>
                      </a:r>
                    </a:p>
                    <a:p>
                      <a:r>
                        <a:rPr lang="en-US" dirty="0" smtClean="0"/>
                        <a:t>Diluted</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928360"/>
          </a:xfrm>
        </p:spPr>
        <p:txBody>
          <a:bodyPr>
            <a:normAutofit/>
          </a:bodyPr>
          <a:lstStyle/>
          <a:p>
            <a:pPr>
              <a:buNone/>
            </a:pPr>
            <a:r>
              <a:rPr lang="en-US" dirty="0" smtClean="0"/>
              <a:t>  *</a:t>
            </a:r>
            <a:r>
              <a:rPr lang="en-US" dirty="0" smtClean="0">
                <a:solidFill>
                  <a:srgbClr val="FF0000"/>
                </a:solidFill>
              </a:rPr>
              <a:t>Profit and Loss</a:t>
            </a:r>
            <a:r>
              <a:rPr lang="en-US" dirty="0" smtClean="0"/>
              <a:t>: </a:t>
            </a:r>
          </a:p>
          <a:p>
            <a:pPr>
              <a:buNone/>
            </a:pPr>
            <a:r>
              <a:rPr lang="en-US" dirty="0" smtClean="0"/>
              <a:t>    –</a:t>
            </a:r>
            <a:r>
              <a:rPr lang="en-US" sz="2400" dirty="0" smtClean="0"/>
              <a:t>Now known as ‘Profit and Loss Statement f   or the year ended ________’ </a:t>
            </a:r>
          </a:p>
          <a:p>
            <a:pPr>
              <a:buNone/>
            </a:pPr>
            <a:r>
              <a:rPr lang="en-US" sz="2400" dirty="0" smtClean="0"/>
              <a:t>    –Format specified in new Schedule.</a:t>
            </a:r>
          </a:p>
          <a:p>
            <a:pPr>
              <a:buNone/>
            </a:pPr>
            <a:r>
              <a:rPr lang="en-US" sz="2400" dirty="0" smtClean="0"/>
              <a:t>    –Exceptional and extraordinary items need to be disclosed   </a:t>
            </a:r>
          </a:p>
          <a:p>
            <a:pPr>
              <a:buNone/>
            </a:pPr>
            <a:r>
              <a:rPr lang="en-US" sz="2400" dirty="0" smtClean="0"/>
              <a:t>      separately on the face of the Statement of Profit and Loss. </a:t>
            </a:r>
          </a:p>
          <a:p>
            <a:pPr>
              <a:buNone/>
            </a:pPr>
            <a:r>
              <a:rPr lang="en-US" sz="2400" dirty="0" smtClean="0"/>
              <a:t>      The details of the same as also of any prior period items </a:t>
            </a:r>
          </a:p>
          <a:p>
            <a:pPr>
              <a:buNone/>
            </a:pPr>
            <a:r>
              <a:rPr lang="en-US" sz="2400" dirty="0" smtClean="0"/>
              <a:t>      should be disclosed in the notes.</a:t>
            </a:r>
          </a:p>
          <a:p>
            <a:pPr algn="just">
              <a:buNone/>
            </a:pPr>
            <a:r>
              <a:rPr lang="en-US" sz="2400" dirty="0" smtClean="0"/>
              <a:t>     -Profit / loss before and after tax from discontinuing</a:t>
            </a:r>
          </a:p>
          <a:p>
            <a:pPr algn="just">
              <a:buNone/>
            </a:pPr>
            <a:r>
              <a:rPr lang="en-US" sz="2400" dirty="0" smtClean="0"/>
              <a:t>      operations and the tax expense from discontinuing</a:t>
            </a:r>
          </a:p>
          <a:p>
            <a:pPr algn="just">
              <a:buNone/>
            </a:pPr>
            <a:r>
              <a:rPr lang="en-US" sz="2400" dirty="0" smtClean="0"/>
              <a:t>      operations need to be disclosed separately on the face of</a:t>
            </a:r>
          </a:p>
          <a:p>
            <a:pPr algn="just">
              <a:buNone/>
            </a:pPr>
            <a:r>
              <a:rPr lang="en-US" sz="2400" dirty="0" smtClean="0"/>
              <a:t>      the Statement of Profit and Los </a:t>
            </a:r>
          </a:p>
          <a:p>
            <a:pPr>
              <a:buNone/>
            </a:pPr>
            <a:endParaRPr lang="en-US" sz="2400" dirty="0" smtClean="0"/>
          </a:p>
          <a:p>
            <a:pPr>
              <a:buNone/>
            </a:pPr>
            <a:endParaRPr lang="en-US" dirty="0" smtClean="0"/>
          </a:p>
          <a:p>
            <a:pPr>
              <a:buNone/>
            </a:pPr>
            <a:endParaRPr lang="en-US" dirty="0" smtClean="0"/>
          </a:p>
        </p:txBody>
      </p:sp>
      <p:sp>
        <p:nvSpPr>
          <p:cNvPr id="4" name="Slide Number Placeholder 3"/>
          <p:cNvSpPr>
            <a:spLocks noGrp="1"/>
          </p:cNvSpPr>
          <p:nvPr>
            <p:ph type="sldNum" sz="quarter" idx="15"/>
          </p:nvPr>
        </p:nvSpPr>
        <p:spPr/>
        <p:txBody>
          <a:bodyPr/>
          <a:lstStyle/>
          <a:p>
            <a:fld id="{B6F15528-21DE-4FAA-801E-634DDDAF4B2B}" type="slidenum">
              <a:rPr lang="en-US" smtClean="0"/>
              <a:pPr/>
              <a:t>32</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381000"/>
            <a:ext cx="7498080" cy="5867400"/>
          </a:xfrm>
        </p:spPr>
        <p:txBody>
          <a:bodyPr>
            <a:normAutofit/>
          </a:bodyPr>
          <a:lstStyle/>
          <a:p>
            <a:pPr>
              <a:buNone/>
            </a:pPr>
            <a:r>
              <a:rPr lang="en-US" dirty="0" smtClean="0"/>
              <a:t>- </a:t>
            </a:r>
            <a:r>
              <a:rPr lang="en-US" sz="2400" dirty="0" smtClean="0"/>
              <a:t>The items to be disclosed under Revenue from Operations have been specifically indicated for both finance companies and others</a:t>
            </a:r>
            <a:r>
              <a:rPr lang="en-US" dirty="0" smtClean="0"/>
              <a:t>. </a:t>
            </a:r>
          </a:p>
          <a:p>
            <a:pPr>
              <a:buNone/>
            </a:pPr>
            <a:r>
              <a:rPr lang="en-US" dirty="0" smtClean="0"/>
              <a:t>-</a:t>
            </a:r>
            <a:r>
              <a:rPr lang="en-US" sz="2400" dirty="0" smtClean="0"/>
              <a:t>Payments to auditor as</a:t>
            </a:r>
            <a:r>
              <a:rPr lang="en-US" dirty="0" smtClean="0"/>
              <a:t>: </a:t>
            </a:r>
          </a:p>
          <a:p>
            <a:pPr>
              <a:buNone/>
            </a:pPr>
            <a:r>
              <a:rPr lang="en-US" dirty="0" smtClean="0"/>
              <a:t>   </a:t>
            </a:r>
            <a:r>
              <a:rPr lang="en-US" sz="2400" dirty="0" err="1" smtClean="0"/>
              <a:t>a.Auditor</a:t>
            </a:r>
            <a:r>
              <a:rPr lang="en-US" sz="2400" dirty="0" smtClean="0"/>
              <a:t> </a:t>
            </a:r>
          </a:p>
          <a:p>
            <a:pPr>
              <a:buNone/>
            </a:pPr>
            <a:r>
              <a:rPr lang="en-US" sz="2400" dirty="0" smtClean="0"/>
              <a:t>    </a:t>
            </a:r>
            <a:r>
              <a:rPr lang="en-US" sz="2400" dirty="0" err="1" smtClean="0"/>
              <a:t>b.For</a:t>
            </a:r>
            <a:r>
              <a:rPr lang="en-US" sz="2400" dirty="0" smtClean="0"/>
              <a:t> taxation matters </a:t>
            </a:r>
          </a:p>
          <a:p>
            <a:pPr>
              <a:buNone/>
            </a:pPr>
            <a:r>
              <a:rPr lang="en-US" sz="2400" dirty="0" smtClean="0"/>
              <a:t>    </a:t>
            </a:r>
            <a:r>
              <a:rPr lang="en-US" sz="2400" dirty="0" err="1" smtClean="0"/>
              <a:t>c.For</a:t>
            </a:r>
            <a:r>
              <a:rPr lang="en-US" sz="2400" dirty="0" smtClean="0"/>
              <a:t> company law matters </a:t>
            </a:r>
          </a:p>
          <a:p>
            <a:pPr>
              <a:buNone/>
            </a:pPr>
            <a:r>
              <a:rPr lang="en-US" sz="2400" dirty="0" smtClean="0"/>
              <a:t>    </a:t>
            </a:r>
            <a:r>
              <a:rPr lang="en-US" sz="2400" dirty="0" err="1" smtClean="0"/>
              <a:t>d.For</a:t>
            </a:r>
            <a:r>
              <a:rPr lang="en-US" sz="2400" dirty="0" smtClean="0"/>
              <a:t> management services </a:t>
            </a:r>
          </a:p>
          <a:p>
            <a:pPr>
              <a:buNone/>
            </a:pPr>
            <a:r>
              <a:rPr lang="en-US" sz="2400" dirty="0" smtClean="0"/>
              <a:t>    </a:t>
            </a:r>
            <a:r>
              <a:rPr lang="en-US" sz="2400" dirty="0" err="1" smtClean="0"/>
              <a:t>e.For</a:t>
            </a:r>
            <a:r>
              <a:rPr lang="en-US" sz="2400" dirty="0" smtClean="0"/>
              <a:t> other services </a:t>
            </a:r>
          </a:p>
          <a:p>
            <a:pPr>
              <a:buNone/>
            </a:pPr>
            <a:r>
              <a:rPr lang="en-US" sz="2400" dirty="0" smtClean="0"/>
              <a:t>    </a:t>
            </a:r>
            <a:r>
              <a:rPr lang="en-US" sz="2400" dirty="0" err="1" smtClean="0"/>
              <a:t>f.For</a:t>
            </a:r>
            <a:r>
              <a:rPr lang="en-US" sz="2400" dirty="0" smtClean="0"/>
              <a:t> reimbursement of expenses </a:t>
            </a:r>
          </a:p>
          <a:p>
            <a:pPr>
              <a:buNone/>
            </a:pPr>
            <a:endParaRPr lang="en-US" dirty="0"/>
          </a:p>
        </p:txBody>
      </p:sp>
      <p:sp>
        <p:nvSpPr>
          <p:cNvPr id="4" name="Slide Number Placeholder 3"/>
          <p:cNvSpPr>
            <a:spLocks noGrp="1"/>
          </p:cNvSpPr>
          <p:nvPr>
            <p:ph type="sldNum" sz="quarter" idx="15"/>
          </p:nvPr>
        </p:nvSpPr>
        <p:spPr/>
        <p:txBody>
          <a:bodyPr/>
          <a:lstStyle/>
          <a:p>
            <a:fld id="{B6F15528-21DE-4FAA-801E-634DDDAF4B2B}" type="slidenum">
              <a:rPr lang="en-US" smtClean="0"/>
              <a:pPr/>
              <a:t>33</a:t>
            </a:fld>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838200"/>
            <a:ext cx="7866888" cy="5410200"/>
          </a:xfrm>
        </p:spPr>
        <p:txBody>
          <a:bodyPr/>
          <a:lstStyle/>
          <a:p>
            <a:endParaRPr lang="en-US" dirty="0" smtClean="0"/>
          </a:p>
          <a:p>
            <a:pPr>
              <a:buNone/>
            </a:pPr>
            <a:r>
              <a:rPr lang="en-US" dirty="0" smtClean="0"/>
              <a:t>*</a:t>
            </a:r>
            <a:r>
              <a:rPr lang="en-US" sz="2400" dirty="0" smtClean="0"/>
              <a:t>Any item of income or expenditure which exceeds one percent of the revenue from operations or Rs. 1,00,000 whichever is higher should be disclosed separately</a:t>
            </a:r>
            <a:r>
              <a:rPr lang="en-US" dirty="0" smtClean="0"/>
              <a:t>. </a:t>
            </a:r>
          </a:p>
          <a:p>
            <a:pPr>
              <a:buNone/>
            </a:pPr>
            <a:r>
              <a:rPr lang="en-US" dirty="0" smtClean="0"/>
              <a:t>* </a:t>
            </a:r>
            <a:r>
              <a:rPr lang="en-US" sz="2400" dirty="0" smtClean="0"/>
              <a:t>Broad heads shall be decided taking into account the concept of materiality and presentation of true and fair view of financial statements. </a:t>
            </a:r>
          </a:p>
          <a:p>
            <a:pPr>
              <a:buNone/>
            </a:pPr>
            <a:endParaRPr lang="en-US" dirty="0" smtClean="0"/>
          </a:p>
          <a:p>
            <a:endParaRPr lang="en-US" dirty="0"/>
          </a:p>
        </p:txBody>
      </p:sp>
      <p:sp>
        <p:nvSpPr>
          <p:cNvPr id="4" name="Slide Number Placeholder 3"/>
          <p:cNvSpPr>
            <a:spLocks noGrp="1"/>
          </p:cNvSpPr>
          <p:nvPr>
            <p:ph type="sldNum" sz="quarter" idx="15"/>
          </p:nvPr>
        </p:nvSpPr>
        <p:spPr/>
        <p:txBody>
          <a:bodyPr/>
          <a:lstStyle/>
          <a:p>
            <a:fld id="{B6F15528-21DE-4FAA-801E-634DDDAF4B2B}" type="slidenum">
              <a:rPr lang="en-US" smtClean="0"/>
              <a:pPr/>
              <a:t>34</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p>
            <a:fld id="{B6F15528-21DE-4FAA-801E-634DDDAF4B2B}" type="slidenum">
              <a:rPr lang="en-US" smtClean="0"/>
              <a:pPr/>
              <a:t>35</a:t>
            </a:fld>
            <a:endParaRPr lang="en-US"/>
          </a:p>
        </p:txBody>
      </p:sp>
      <p:sp>
        <p:nvSpPr>
          <p:cNvPr id="9" name="Rectangle 2"/>
          <p:cNvSpPr>
            <a:spLocks noGrp="1" noChangeArrowheads="1"/>
          </p:cNvSpPr>
          <p:nvPr>
            <p:ph type="title"/>
          </p:nvPr>
        </p:nvSpPr>
        <p:spPr>
          <a:xfrm>
            <a:off x="228600" y="0"/>
            <a:ext cx="6705600" cy="914400"/>
          </a:xfrm>
          <a:noFill/>
          <a:ln/>
          <a:extLst>
            <a:ext uri="{91240B29-F687-4F45-9708-019B960494DF}">
              <a14:hiddenLine xmlns:a14="http://schemas.microsoft.com/office/drawing/2010/main" xmlns="" w="9525" cap="flat" cmpd="sng" algn="ctr">
                <a:solidFill>
                  <a:schemeClr val="tx1"/>
                </a:solidFill>
                <a:prstDash val="solid"/>
                <a:miter lim="800000"/>
                <a:headEnd/>
                <a:tailEnd/>
              </a14:hiddenLine>
            </a:ext>
          </a:extLst>
        </p:spPr>
        <p:txBody>
          <a:bodyPr>
            <a:noAutofit/>
          </a:bodyPr>
          <a:lstStyle/>
          <a:p>
            <a:pPr algn="l" eaLnBrk="1" hangingPunct="1"/>
            <a:r>
              <a:rPr lang="en-US" sz="3200" dirty="0" smtClean="0">
                <a:solidFill>
                  <a:srgbClr val="FF0000"/>
                </a:solidFill>
              </a:rPr>
              <a:t>Comparison between Old &amp; Revised Schedule VI</a:t>
            </a:r>
            <a:endParaRPr lang="en-US" sz="3200" dirty="0">
              <a:solidFill>
                <a:srgbClr val="FF0000"/>
              </a:solidFill>
            </a:endParaRPr>
          </a:p>
        </p:txBody>
      </p:sp>
      <p:graphicFrame>
        <p:nvGraphicFramePr>
          <p:cNvPr id="14" name="Table 13"/>
          <p:cNvGraphicFramePr>
            <a:graphicFrameLocks noGrp="1"/>
          </p:cNvGraphicFramePr>
          <p:nvPr/>
        </p:nvGraphicFramePr>
        <p:xfrm>
          <a:off x="228600" y="990600"/>
          <a:ext cx="8686800" cy="5438140"/>
        </p:xfrm>
        <a:graphic>
          <a:graphicData uri="http://schemas.openxmlformats.org/drawingml/2006/table">
            <a:tbl>
              <a:tblPr firstRow="1" bandRow="1">
                <a:tableStyleId>{1E171933-4619-4E11-9A3F-F7608DF75F80}</a:tableStyleId>
              </a:tblPr>
              <a:tblGrid>
                <a:gridCol w="609600"/>
                <a:gridCol w="2057400"/>
                <a:gridCol w="2971800"/>
                <a:gridCol w="3048000"/>
              </a:tblGrid>
              <a:tr h="746478">
                <a:tc>
                  <a:txBody>
                    <a:bodyPr/>
                    <a:lstStyle/>
                    <a:p>
                      <a:pPr algn="ctr"/>
                      <a:r>
                        <a:rPr lang="en-US" sz="2000" dirty="0" smtClean="0"/>
                        <a:t>Sr.</a:t>
                      </a:r>
                      <a:r>
                        <a:rPr lang="en-US" sz="2000" baseline="0" dirty="0" smtClean="0"/>
                        <a:t> No.</a:t>
                      </a:r>
                      <a:endParaRPr lang="en-US" sz="2000" b="1" dirty="0"/>
                    </a:p>
                  </a:txBody>
                  <a:tcPr/>
                </a:tc>
                <a:tc>
                  <a:txBody>
                    <a:bodyPr/>
                    <a:lstStyle/>
                    <a:p>
                      <a:pPr algn="ctr"/>
                      <a:r>
                        <a:rPr lang="en-US" sz="2000" dirty="0" smtClean="0"/>
                        <a:t>Particulars</a:t>
                      </a:r>
                      <a:endParaRPr lang="en-US" sz="20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kern="1200" dirty="0" smtClean="0">
                          <a:effectLst/>
                        </a:rPr>
                        <a:t>Old Schedule VI</a:t>
                      </a:r>
                      <a:endParaRPr lang="en-US" sz="2000" dirty="0" smtClean="0"/>
                    </a:p>
                    <a:p>
                      <a:pPr algn="ctr"/>
                      <a:endParaRPr lang="en-US" sz="20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kern="1200" dirty="0" smtClean="0">
                          <a:effectLst/>
                        </a:rPr>
                        <a:t>Revised Schedule VI</a:t>
                      </a:r>
                      <a:endParaRPr lang="en-US" sz="2000" dirty="0" smtClean="0"/>
                    </a:p>
                    <a:p>
                      <a:pPr algn="ctr"/>
                      <a:endParaRPr lang="en-US" sz="2000" b="1" dirty="0"/>
                    </a:p>
                  </a:txBody>
                  <a:tcPr/>
                </a:tc>
              </a:tr>
              <a:tr h="1395589">
                <a:tc>
                  <a:txBody>
                    <a:bodyPr/>
                    <a:lstStyle/>
                    <a:p>
                      <a:pPr algn="ctr"/>
                      <a:r>
                        <a:rPr lang="en-US" sz="2000" dirty="0" smtClean="0"/>
                        <a:t>1)</a:t>
                      </a:r>
                      <a:endParaRPr lang="en-US" sz="2000" b="0" dirty="0">
                        <a:solidFill>
                          <a:schemeClr val="bg2">
                            <a:lumMod val="50000"/>
                          </a:schemeClr>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t>Form of Balance Sheet</a:t>
                      </a:r>
                    </a:p>
                    <a:p>
                      <a:pPr algn="ctr"/>
                      <a:endParaRPr lang="en-US" sz="2000" b="0" dirty="0">
                        <a:solidFill>
                          <a:schemeClr val="bg2">
                            <a:lumMod val="50000"/>
                          </a:schemeClr>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t>Both</a:t>
                      </a:r>
                      <a:r>
                        <a:rPr lang="en-US" sz="2000" baseline="0" dirty="0" smtClean="0"/>
                        <a:t> horizontal and vertical form were allowed</a:t>
                      </a:r>
                      <a:endParaRPr lang="en-US" sz="2000" dirty="0" smtClean="0"/>
                    </a:p>
                    <a:p>
                      <a:pPr algn="ctr"/>
                      <a:endParaRPr lang="en-US" sz="2000" b="0" dirty="0">
                        <a:solidFill>
                          <a:schemeClr val="bg2">
                            <a:lumMod val="50000"/>
                          </a:schemeClr>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t>Only </a:t>
                      </a:r>
                      <a:r>
                        <a:rPr lang="en-US" sz="2000" b="1" dirty="0" smtClean="0"/>
                        <a:t>vertical form </a:t>
                      </a:r>
                      <a:r>
                        <a:rPr lang="en-US" sz="2000" dirty="0" smtClean="0"/>
                        <a:t>of Balance Sheet</a:t>
                      </a:r>
                      <a:r>
                        <a:rPr lang="en-US" sz="2000" baseline="0" dirty="0" smtClean="0"/>
                        <a:t> has been specified in the revised Schedule VI</a:t>
                      </a:r>
                      <a:endParaRPr lang="en-US" sz="2000" dirty="0" smtClean="0">
                        <a:solidFill>
                          <a:schemeClr val="bg2">
                            <a:lumMod val="50000"/>
                          </a:schemeClr>
                        </a:solidFill>
                      </a:endParaRPr>
                    </a:p>
                  </a:txBody>
                  <a:tcPr/>
                </a:tc>
              </a:tr>
              <a:tr h="1071033">
                <a:tc>
                  <a:txBody>
                    <a:bodyPr/>
                    <a:lstStyle/>
                    <a:p>
                      <a:pPr algn="ctr"/>
                      <a:r>
                        <a:rPr lang="en-US" sz="2000" dirty="0" smtClean="0"/>
                        <a:t>2)</a:t>
                      </a:r>
                      <a:endParaRPr lang="en-US" sz="2000" b="0" dirty="0">
                        <a:solidFill>
                          <a:schemeClr val="bg2">
                            <a:lumMod val="50000"/>
                          </a:schemeClr>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t>Form of</a:t>
                      </a:r>
                      <a:r>
                        <a:rPr lang="en-US" sz="2000" baseline="0" dirty="0" smtClean="0"/>
                        <a:t> Profit and Loss Account</a:t>
                      </a:r>
                      <a:endParaRPr lang="en-US" sz="2000" dirty="0" smtClean="0">
                        <a:solidFill>
                          <a:schemeClr val="bg2">
                            <a:lumMod val="50000"/>
                          </a:schemeClr>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t>No format specified for Profit and Loss Account</a:t>
                      </a:r>
                      <a:endParaRPr lang="en-US" sz="2000" dirty="0" smtClean="0">
                        <a:solidFill>
                          <a:schemeClr val="bg2">
                            <a:lumMod val="50000"/>
                          </a:schemeClr>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t>Form of</a:t>
                      </a:r>
                      <a:r>
                        <a:rPr lang="en-US" sz="2000" baseline="0" dirty="0" smtClean="0"/>
                        <a:t> Profit and Loss Account specified under Part II</a:t>
                      </a:r>
                      <a:endParaRPr lang="en-US" sz="2000" dirty="0" smtClean="0">
                        <a:solidFill>
                          <a:schemeClr val="bg2">
                            <a:lumMod val="50000"/>
                          </a:schemeClr>
                        </a:solidFill>
                      </a:endParaRPr>
                    </a:p>
                  </a:txBody>
                  <a:tcPr/>
                </a:tc>
              </a:tr>
              <a:tr h="2044700">
                <a:tc>
                  <a:txBody>
                    <a:bodyPr/>
                    <a:lstStyle/>
                    <a:p>
                      <a:pPr algn="ctr"/>
                      <a:r>
                        <a:rPr lang="en-US" sz="2000" dirty="0" smtClean="0"/>
                        <a:t>3)</a:t>
                      </a:r>
                      <a:endParaRPr lang="en-US" sz="2000" b="0" dirty="0">
                        <a:solidFill>
                          <a:schemeClr val="bg2">
                            <a:lumMod val="50000"/>
                          </a:schemeClr>
                        </a:solidFill>
                      </a:endParaRPr>
                    </a:p>
                  </a:txBody>
                  <a:tcPr/>
                </a:tc>
                <a:tc>
                  <a:txBody>
                    <a:bodyPr/>
                    <a:lstStyle/>
                    <a:p>
                      <a:pPr algn="ctr"/>
                      <a:r>
                        <a:rPr lang="en-US" sz="2000" dirty="0" smtClean="0"/>
                        <a:t>Profit and Loss Appropriation</a:t>
                      </a:r>
                      <a:r>
                        <a:rPr lang="en-US" sz="2000" baseline="0" dirty="0" smtClean="0"/>
                        <a:t> Account</a:t>
                      </a:r>
                      <a:endParaRPr lang="en-US" sz="2000" b="0" dirty="0">
                        <a:solidFill>
                          <a:schemeClr val="bg2">
                            <a:lumMod val="50000"/>
                          </a:schemeClr>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t>Opening surplus, proposed dividend</a:t>
                      </a:r>
                      <a:r>
                        <a:rPr lang="en-US" sz="2000" baseline="0" dirty="0" smtClean="0"/>
                        <a:t> and transfer to/ from reserves were shown in Profit and Loss Appropriation Account</a:t>
                      </a:r>
                      <a:endParaRPr lang="en-US" sz="2000" dirty="0" smtClean="0"/>
                    </a:p>
                    <a:p>
                      <a:pPr algn="ctr"/>
                      <a:endParaRPr lang="en-US" sz="2000" b="0" dirty="0">
                        <a:solidFill>
                          <a:schemeClr val="bg2">
                            <a:lumMod val="50000"/>
                          </a:schemeClr>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t>Transfer from/ to reserves to be shown under the heading Reserves &amp; Surplus only.  No requirement</a:t>
                      </a:r>
                      <a:r>
                        <a:rPr lang="en-US" sz="2000" baseline="0" dirty="0" smtClean="0"/>
                        <a:t> of separate Profit and Loss Appropriation Account. </a:t>
                      </a:r>
                      <a:endParaRPr lang="en-US" sz="2000" dirty="0" smtClean="0">
                        <a:solidFill>
                          <a:schemeClr val="bg2">
                            <a:lumMod val="50000"/>
                          </a:schemeClr>
                        </a:solidFill>
                      </a:endParaRPr>
                    </a:p>
                  </a:txBody>
                  <a:tcPr/>
                </a:tc>
              </a:tr>
            </a:tbl>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p>
            <a:fld id="{B6F15528-21DE-4FAA-801E-634DDDAF4B2B}" type="slidenum">
              <a:rPr lang="en-US" smtClean="0"/>
              <a:pPr/>
              <a:t>36</a:t>
            </a:fld>
            <a:endParaRPr lang="en-US"/>
          </a:p>
        </p:txBody>
      </p:sp>
      <p:sp>
        <p:nvSpPr>
          <p:cNvPr id="10" name="Rectangle 2"/>
          <p:cNvSpPr>
            <a:spLocks noGrp="1" noChangeArrowheads="1"/>
          </p:cNvSpPr>
          <p:nvPr>
            <p:ph type="title"/>
          </p:nvPr>
        </p:nvSpPr>
        <p:spPr>
          <a:xfrm>
            <a:off x="228600" y="0"/>
            <a:ext cx="8915400" cy="625248"/>
          </a:xfrm>
          <a:noFill/>
          <a:ln/>
          <a:extLst>
            <a:ext uri="{91240B29-F687-4F45-9708-019B960494DF}">
              <a14:hiddenLine xmlns:a14="http://schemas.microsoft.com/office/drawing/2010/main" xmlns="" w="9525" cap="flat" cmpd="sng" algn="ctr">
                <a:solidFill>
                  <a:schemeClr val="tx1"/>
                </a:solidFill>
                <a:prstDash val="solid"/>
                <a:miter lim="800000"/>
                <a:headEnd/>
                <a:tailEnd/>
              </a14:hiddenLine>
            </a:ext>
          </a:extLst>
        </p:spPr>
        <p:txBody>
          <a:bodyPr>
            <a:noAutofit/>
          </a:bodyPr>
          <a:lstStyle/>
          <a:p>
            <a:pPr eaLnBrk="1" hangingPunct="1"/>
            <a:r>
              <a:rPr lang="en-US" sz="3200" dirty="0" smtClean="0">
                <a:solidFill>
                  <a:schemeClr val="tx1"/>
                </a:solidFill>
              </a:rPr>
              <a:t>Comparison… (ii)</a:t>
            </a:r>
            <a:endParaRPr lang="en-US" sz="3200" dirty="0">
              <a:solidFill>
                <a:schemeClr val="tx1"/>
              </a:solidFill>
            </a:endParaRPr>
          </a:p>
        </p:txBody>
      </p:sp>
      <p:graphicFrame>
        <p:nvGraphicFramePr>
          <p:cNvPr id="9" name="Table 8"/>
          <p:cNvGraphicFramePr>
            <a:graphicFrameLocks noGrp="1"/>
          </p:cNvGraphicFramePr>
          <p:nvPr/>
        </p:nvGraphicFramePr>
        <p:xfrm>
          <a:off x="228600" y="609600"/>
          <a:ext cx="8534400" cy="6522720"/>
        </p:xfrm>
        <a:graphic>
          <a:graphicData uri="http://schemas.openxmlformats.org/drawingml/2006/table">
            <a:tbl>
              <a:tblPr firstRow="1" bandRow="1">
                <a:tableStyleId>{1E171933-4619-4E11-9A3F-F7608DF75F80}</a:tableStyleId>
              </a:tblPr>
              <a:tblGrid>
                <a:gridCol w="598905"/>
                <a:gridCol w="1991895"/>
                <a:gridCol w="3048000"/>
                <a:gridCol w="2895600"/>
              </a:tblGrid>
              <a:tr h="669849">
                <a:tc>
                  <a:txBody>
                    <a:bodyPr/>
                    <a:lstStyle/>
                    <a:p>
                      <a:pPr algn="ctr"/>
                      <a:r>
                        <a:rPr lang="en-US" sz="2000" dirty="0" smtClean="0"/>
                        <a:t>Sr.</a:t>
                      </a:r>
                      <a:r>
                        <a:rPr lang="en-US" sz="2000" baseline="0" dirty="0" smtClean="0"/>
                        <a:t> No.</a:t>
                      </a:r>
                      <a:endParaRPr lang="en-US" sz="2000" b="1" dirty="0"/>
                    </a:p>
                  </a:txBody>
                  <a:tcPr/>
                </a:tc>
                <a:tc>
                  <a:txBody>
                    <a:bodyPr/>
                    <a:lstStyle/>
                    <a:p>
                      <a:pPr algn="ctr"/>
                      <a:r>
                        <a:rPr lang="en-US" sz="2000" dirty="0" smtClean="0"/>
                        <a:t>Particulars</a:t>
                      </a:r>
                      <a:endParaRPr lang="en-US" sz="20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kern="1200" dirty="0" smtClean="0">
                          <a:effectLst/>
                        </a:rPr>
                        <a:t>Old Schedule VI</a:t>
                      </a:r>
                      <a:endParaRPr lang="en-US" sz="2000" dirty="0" smtClean="0"/>
                    </a:p>
                    <a:p>
                      <a:pPr algn="ctr"/>
                      <a:endParaRPr lang="en-US" sz="20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kern="1200" dirty="0" smtClean="0">
                          <a:effectLst/>
                        </a:rPr>
                        <a:t>Revised Schedule VI</a:t>
                      </a:r>
                      <a:endParaRPr lang="en-US" sz="2000" dirty="0" smtClean="0"/>
                    </a:p>
                    <a:p>
                      <a:pPr algn="ctr"/>
                      <a:endParaRPr lang="en-US" sz="2000" b="1" dirty="0"/>
                    </a:p>
                  </a:txBody>
                  <a:tcPr/>
                </a:tc>
              </a:tr>
              <a:tr h="4664149">
                <a:tc>
                  <a:txBody>
                    <a:bodyPr/>
                    <a:lstStyle/>
                    <a:p>
                      <a:pPr algn="ctr"/>
                      <a:r>
                        <a:rPr lang="en-US" sz="2000" dirty="0" smtClean="0"/>
                        <a:t>4)</a:t>
                      </a:r>
                      <a:endParaRPr lang="en-US" sz="2000" b="0" dirty="0">
                        <a:solidFill>
                          <a:schemeClr val="tx1"/>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kern="1200" dirty="0" smtClean="0">
                          <a:effectLst/>
                        </a:rPr>
                        <a:t>Rounding off of Figures appearing in financial statement </a:t>
                      </a:r>
                      <a:endParaRPr lang="en-US" sz="2000" dirty="0" smtClean="0"/>
                    </a:p>
                    <a:p>
                      <a:pPr algn="ctr"/>
                      <a:endParaRPr lang="en-US" sz="2000" b="0" dirty="0">
                        <a:solidFill>
                          <a:schemeClr val="tx1"/>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kern="1200" dirty="0" smtClean="0">
                          <a:effectLst/>
                        </a:rPr>
                        <a:t>Turnover of less than Rs. 100 Crs - R/off to the nearest Hundreds, thousands or decimal thereof</a:t>
                      </a:r>
                      <a:br>
                        <a:rPr lang="en-US" sz="2000" kern="1200" dirty="0" smtClean="0">
                          <a:effectLst/>
                        </a:rPr>
                      </a:br>
                      <a:r>
                        <a:rPr lang="en-US" sz="800" kern="1200" dirty="0" smtClean="0">
                          <a:effectLst/>
                        </a:rPr>
                        <a:t/>
                      </a:r>
                      <a:br>
                        <a:rPr lang="en-US" sz="800" kern="1200" dirty="0" smtClean="0">
                          <a:effectLst/>
                        </a:rPr>
                      </a:br>
                      <a:r>
                        <a:rPr lang="en-US" sz="2000" kern="1200" dirty="0" smtClean="0">
                          <a:effectLst/>
                        </a:rPr>
                        <a:t>Turnover of Rs. 100 Crs or more but less than Rs. 500 Crs - R/off to the nearest Hundreds, thousands, lakhs or millions or decimal thereof</a:t>
                      </a:r>
                      <a:br>
                        <a:rPr lang="en-US" sz="2000" kern="1200" dirty="0" smtClean="0">
                          <a:effectLst/>
                        </a:rPr>
                      </a:br>
                      <a:r>
                        <a:rPr lang="en-US" sz="800" kern="1200" dirty="0" smtClean="0">
                          <a:effectLst/>
                        </a:rPr>
                        <a:t/>
                      </a:r>
                      <a:br>
                        <a:rPr lang="en-US" sz="800" kern="1200" dirty="0" smtClean="0">
                          <a:effectLst/>
                        </a:rPr>
                      </a:br>
                      <a:r>
                        <a:rPr lang="en-US" sz="2000" kern="1200" dirty="0" smtClean="0">
                          <a:effectLst/>
                        </a:rPr>
                        <a:t>Turnover of Rs. 500 Crs or more - R/off to the nearest Hundreds, thousands, lakhs, millions or crores, or decimal thereof </a:t>
                      </a:r>
                      <a:endParaRPr lang="en-US" sz="2000" dirty="0" smtClean="0">
                        <a:solidFill>
                          <a:schemeClr val="tx1"/>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kern="1200" dirty="0" smtClean="0">
                          <a:effectLst/>
                        </a:rPr>
                        <a:t>Turnover of less than Rs. 100 Crs - R/off to the nearest Hundreds, thousands, lakhs or millions or decimal thereof</a:t>
                      </a:r>
                      <a:br>
                        <a:rPr lang="en-US" sz="2000" kern="1200" dirty="0" smtClean="0">
                          <a:effectLst/>
                        </a:rPr>
                      </a:br>
                      <a:r>
                        <a:rPr lang="en-US" sz="800" kern="1200" dirty="0" smtClean="0">
                          <a:effectLst/>
                        </a:rPr>
                        <a:t/>
                      </a:r>
                      <a:br>
                        <a:rPr lang="en-US" sz="800" kern="1200" dirty="0" smtClean="0">
                          <a:effectLst/>
                        </a:rPr>
                      </a:br>
                      <a:r>
                        <a:rPr lang="en-US" sz="2000" kern="1200" dirty="0" smtClean="0">
                          <a:effectLst/>
                        </a:rPr>
                        <a:t>Turnover of Rs. 100 Crs or more - R/off to the nearest lakhs, millions or crores, or decimal thereof </a:t>
                      </a:r>
                      <a:endParaRPr lang="en-US" sz="2000" dirty="0" smtClean="0"/>
                    </a:p>
                    <a:p>
                      <a:pPr marL="0" marR="0" indent="0" algn="ctr" defTabSz="914400" rtl="0" eaLnBrk="1" fontAlgn="auto" latinLnBrk="0" hangingPunct="1">
                        <a:lnSpc>
                          <a:spcPct val="100000"/>
                        </a:lnSpc>
                        <a:spcBef>
                          <a:spcPts val="0"/>
                        </a:spcBef>
                        <a:spcAft>
                          <a:spcPts val="0"/>
                        </a:spcAft>
                        <a:buClrTx/>
                        <a:buSzTx/>
                        <a:buFontTx/>
                        <a:buNone/>
                        <a:tabLst/>
                        <a:defRPr/>
                      </a:pPr>
                      <a:endParaRPr lang="en-US" sz="2000" dirty="0" smtClean="0">
                        <a:solidFill>
                          <a:schemeClr val="tx1"/>
                        </a:solidFill>
                      </a:endParaRPr>
                    </a:p>
                  </a:txBody>
                  <a:tcPr/>
                </a:tc>
              </a:tr>
            </a:tbl>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p>
            <a:fld id="{B6F15528-21DE-4FAA-801E-634DDDAF4B2B}" type="slidenum">
              <a:rPr lang="en-US" smtClean="0"/>
              <a:pPr/>
              <a:t>37</a:t>
            </a:fld>
            <a:endParaRPr lang="en-US"/>
          </a:p>
        </p:txBody>
      </p:sp>
      <p:sp>
        <p:nvSpPr>
          <p:cNvPr id="10" name="Rectangle 2"/>
          <p:cNvSpPr>
            <a:spLocks noGrp="1" noChangeArrowheads="1"/>
          </p:cNvSpPr>
          <p:nvPr>
            <p:ph type="title"/>
          </p:nvPr>
        </p:nvSpPr>
        <p:spPr>
          <a:xfrm>
            <a:off x="228600" y="304800"/>
            <a:ext cx="8915400" cy="625248"/>
          </a:xfrm>
          <a:noFill/>
          <a:ln/>
          <a:extLst>
            <a:ext uri="{91240B29-F687-4F45-9708-019B960494DF}">
              <a14:hiddenLine xmlns:a14="http://schemas.microsoft.com/office/drawing/2010/main" xmlns="" w="9525" cap="flat" cmpd="sng" algn="ctr">
                <a:solidFill>
                  <a:schemeClr val="tx1"/>
                </a:solidFill>
                <a:prstDash val="solid"/>
                <a:miter lim="800000"/>
                <a:headEnd/>
                <a:tailEnd/>
              </a14:hiddenLine>
            </a:ext>
          </a:extLst>
        </p:spPr>
        <p:txBody>
          <a:bodyPr>
            <a:noAutofit/>
          </a:bodyPr>
          <a:lstStyle/>
          <a:p>
            <a:pPr eaLnBrk="1" hangingPunct="1"/>
            <a:r>
              <a:rPr lang="en-US" sz="3200" dirty="0" smtClean="0">
                <a:solidFill>
                  <a:schemeClr val="tx1"/>
                </a:solidFill>
              </a:rPr>
              <a:t>Comparison… (iii)</a:t>
            </a:r>
            <a:endParaRPr lang="en-US" sz="3200" dirty="0">
              <a:solidFill>
                <a:schemeClr val="tx1"/>
              </a:solidFill>
            </a:endParaRPr>
          </a:p>
        </p:txBody>
      </p:sp>
      <p:graphicFrame>
        <p:nvGraphicFramePr>
          <p:cNvPr id="9" name="Table 8"/>
          <p:cNvGraphicFramePr>
            <a:graphicFrameLocks noGrp="1"/>
          </p:cNvGraphicFramePr>
          <p:nvPr/>
        </p:nvGraphicFramePr>
        <p:xfrm>
          <a:off x="228600" y="914400"/>
          <a:ext cx="8686800" cy="5839869"/>
        </p:xfrm>
        <a:graphic>
          <a:graphicData uri="http://schemas.openxmlformats.org/drawingml/2006/table">
            <a:tbl>
              <a:tblPr firstRow="1" bandRow="1">
                <a:tableStyleId>{00A15C55-8517-42AA-B614-E9B94910E393}</a:tableStyleId>
              </a:tblPr>
              <a:tblGrid>
                <a:gridCol w="609600"/>
                <a:gridCol w="2133600"/>
                <a:gridCol w="2971800"/>
                <a:gridCol w="2971800"/>
              </a:tblGrid>
              <a:tr h="780189">
                <a:tc>
                  <a:txBody>
                    <a:bodyPr/>
                    <a:lstStyle/>
                    <a:p>
                      <a:pPr algn="ctr"/>
                      <a:r>
                        <a:rPr lang="en-US" sz="2000" dirty="0" smtClean="0"/>
                        <a:t>Sr.</a:t>
                      </a:r>
                      <a:r>
                        <a:rPr lang="en-US" sz="2000" baseline="0" dirty="0" smtClean="0"/>
                        <a:t> No.</a:t>
                      </a:r>
                      <a:endParaRPr lang="en-US" sz="2000" b="1" dirty="0"/>
                    </a:p>
                  </a:txBody>
                  <a:tcPr/>
                </a:tc>
                <a:tc>
                  <a:txBody>
                    <a:bodyPr/>
                    <a:lstStyle/>
                    <a:p>
                      <a:pPr algn="ctr"/>
                      <a:r>
                        <a:rPr lang="en-US" sz="2000" dirty="0" smtClean="0"/>
                        <a:t>Particulars</a:t>
                      </a:r>
                      <a:endParaRPr lang="en-US" sz="20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kern="1200" dirty="0" smtClean="0">
                          <a:effectLst/>
                        </a:rPr>
                        <a:t>Old Schedule VI</a:t>
                      </a:r>
                      <a:endParaRPr lang="en-US" sz="2000" dirty="0" smtClean="0"/>
                    </a:p>
                    <a:p>
                      <a:pPr algn="ctr"/>
                      <a:endParaRPr lang="en-US" sz="20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kern="1200" dirty="0" smtClean="0">
                          <a:effectLst/>
                        </a:rPr>
                        <a:t>Revised Schedule VI</a:t>
                      </a:r>
                      <a:endParaRPr lang="en-US" sz="2000" dirty="0" smtClean="0"/>
                    </a:p>
                    <a:p>
                      <a:pPr algn="ctr"/>
                      <a:endParaRPr lang="en-US" sz="2000" b="1" dirty="0"/>
                    </a:p>
                  </a:txBody>
                  <a:tcPr/>
                </a:tc>
              </a:tr>
              <a:tr h="1933512">
                <a:tc>
                  <a:txBody>
                    <a:bodyPr/>
                    <a:lstStyle/>
                    <a:p>
                      <a:pPr algn="ctr"/>
                      <a:r>
                        <a:rPr lang="en-US" sz="2000" dirty="0" smtClean="0"/>
                        <a:t>5)</a:t>
                      </a:r>
                      <a:endParaRPr lang="en-US" sz="2000" b="0" dirty="0">
                        <a:solidFill>
                          <a:schemeClr val="tx1"/>
                        </a:solidFill>
                      </a:endParaRPr>
                    </a:p>
                  </a:txBody>
                  <a:tcPr/>
                </a:tc>
                <a:tc>
                  <a:txBody>
                    <a:bodyPr/>
                    <a:lstStyle/>
                    <a:p>
                      <a:pPr algn="ctr"/>
                      <a:r>
                        <a:rPr lang="en-US" sz="2000" kern="1200" dirty="0" smtClean="0">
                          <a:effectLst/>
                        </a:rPr>
                        <a:t>Net Working Capital </a:t>
                      </a:r>
                      <a:endParaRPr lang="en-US" sz="2000" dirty="0">
                        <a:solidFill>
                          <a:schemeClr val="tx1"/>
                        </a:solidFill>
                      </a:endParaRPr>
                    </a:p>
                  </a:txBody>
                  <a:tcPr/>
                </a:tc>
                <a:tc>
                  <a:txBody>
                    <a:bodyPr/>
                    <a:lstStyle/>
                    <a:p>
                      <a:pPr algn="ctr"/>
                      <a:r>
                        <a:rPr lang="en-US" sz="2000" kern="1200" dirty="0" smtClean="0">
                          <a:effectLst/>
                        </a:rPr>
                        <a:t>Current assets &amp; Liabilities are shown together under application of funds. The net working capital appears on balance sheet.</a:t>
                      </a:r>
                      <a:endParaRPr lang="en-US" sz="2000" dirty="0">
                        <a:solidFill>
                          <a:schemeClr val="tx1"/>
                        </a:solidFill>
                      </a:endParaRPr>
                    </a:p>
                  </a:txBody>
                  <a:tcPr/>
                </a:tc>
                <a:tc>
                  <a:txBody>
                    <a:bodyPr/>
                    <a:lstStyle/>
                    <a:p>
                      <a:pPr algn="ctr"/>
                      <a:r>
                        <a:rPr lang="en-US" sz="2000" kern="1200" dirty="0" smtClean="0">
                          <a:effectLst/>
                        </a:rPr>
                        <a:t>Assets &amp; Liabilities are to be bifurcated into current &amp; Non-current &amp; to be shown separately. Hence, net working capital will not be appearing in B/S.</a:t>
                      </a:r>
                      <a:endParaRPr lang="en-US" sz="2000" dirty="0">
                        <a:solidFill>
                          <a:schemeClr val="tx1"/>
                        </a:solidFill>
                      </a:endParaRPr>
                    </a:p>
                  </a:txBody>
                  <a:tcPr/>
                </a:tc>
              </a:tr>
              <a:tr h="2544095">
                <a:tc>
                  <a:txBody>
                    <a:bodyPr/>
                    <a:lstStyle/>
                    <a:p>
                      <a:pPr algn="ctr"/>
                      <a:r>
                        <a:rPr lang="en-US" sz="2000" dirty="0" smtClean="0"/>
                        <a:t>6)</a:t>
                      </a:r>
                      <a:endParaRPr lang="en-US" sz="2000" b="0" dirty="0">
                        <a:solidFill>
                          <a:schemeClr val="tx1"/>
                        </a:solidFill>
                      </a:endParaRPr>
                    </a:p>
                  </a:txBody>
                  <a:tcPr/>
                </a:tc>
                <a:tc>
                  <a:txBody>
                    <a:bodyPr/>
                    <a:lstStyle/>
                    <a:p>
                      <a:pPr algn="ctr"/>
                      <a:r>
                        <a:rPr lang="en-US" sz="2000" kern="1200" dirty="0" smtClean="0">
                          <a:effectLst/>
                        </a:rPr>
                        <a:t>Fixed Assets</a:t>
                      </a:r>
                      <a:endParaRPr lang="en-US" sz="2000" dirty="0">
                        <a:solidFill>
                          <a:schemeClr val="tx1"/>
                        </a:solidFill>
                      </a:endParaRPr>
                    </a:p>
                  </a:txBody>
                  <a:tcPr/>
                </a:tc>
                <a:tc>
                  <a:txBody>
                    <a:bodyPr/>
                    <a:lstStyle/>
                    <a:p>
                      <a:pPr algn="ctr"/>
                      <a:r>
                        <a:rPr lang="en-US" sz="2000" kern="1200" dirty="0" smtClean="0">
                          <a:effectLst/>
                        </a:rPr>
                        <a:t>There was no bifurcation required in to tangible &amp; intangible assets.</a:t>
                      </a:r>
                    </a:p>
                    <a:p>
                      <a:pPr algn="ctr"/>
                      <a:r>
                        <a:rPr lang="en-US" sz="2000" kern="1200" dirty="0" smtClean="0">
                          <a:effectLst/>
                        </a:rPr>
                        <a:t>Capital advances used to be shown under the Head Capital Work in Progress under Fixed Assets</a:t>
                      </a:r>
                      <a:endParaRPr lang="en-US" sz="2000" dirty="0">
                        <a:solidFill>
                          <a:schemeClr val="tx1"/>
                        </a:solidFill>
                      </a:endParaRPr>
                    </a:p>
                  </a:txBody>
                  <a:tcPr/>
                </a:tc>
                <a:tc>
                  <a:txBody>
                    <a:bodyPr/>
                    <a:lstStyle/>
                    <a:p>
                      <a:pPr algn="ctr"/>
                      <a:r>
                        <a:rPr lang="en-US" sz="2000" kern="1200" dirty="0" smtClean="0">
                          <a:effectLst/>
                        </a:rPr>
                        <a:t>Fixed assets to be shown under non-current assets and have to be bifurcated into Tangible &amp; intangible</a:t>
                      </a:r>
                      <a:r>
                        <a:rPr lang="en-US" sz="2000" kern="1200" baseline="0" dirty="0" smtClean="0">
                          <a:effectLst/>
                        </a:rPr>
                        <a:t> </a:t>
                      </a:r>
                      <a:r>
                        <a:rPr lang="en-US" sz="2000" kern="1200" dirty="0" smtClean="0">
                          <a:effectLst/>
                        </a:rPr>
                        <a:t>assets.</a:t>
                      </a:r>
                    </a:p>
                    <a:p>
                      <a:pPr algn="ctr"/>
                      <a:r>
                        <a:rPr lang="en-US" sz="2000" kern="1200" dirty="0" smtClean="0">
                          <a:effectLst/>
                        </a:rPr>
                        <a:t>Capital</a:t>
                      </a:r>
                      <a:r>
                        <a:rPr lang="en-US" sz="2000" kern="1200" baseline="0" dirty="0" smtClean="0">
                          <a:effectLst/>
                        </a:rPr>
                        <a:t> advances to be shown under the head ‘Long term Loans &amp; Advances’</a:t>
                      </a:r>
                      <a:endParaRPr lang="en-US" sz="2000" dirty="0">
                        <a:solidFill>
                          <a:schemeClr val="tx1"/>
                        </a:solidFill>
                      </a:endParaRPr>
                    </a:p>
                  </a:txBody>
                  <a:tcPr/>
                </a:tc>
              </a:tr>
            </a:tbl>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p>
            <a:fld id="{B6F15528-21DE-4FAA-801E-634DDDAF4B2B}" type="slidenum">
              <a:rPr lang="en-US" smtClean="0"/>
              <a:pPr/>
              <a:t>38</a:t>
            </a:fld>
            <a:endParaRPr lang="en-US"/>
          </a:p>
        </p:txBody>
      </p:sp>
      <p:sp>
        <p:nvSpPr>
          <p:cNvPr id="10" name="Rectangle 2"/>
          <p:cNvSpPr>
            <a:spLocks noGrp="1" noChangeArrowheads="1"/>
          </p:cNvSpPr>
          <p:nvPr>
            <p:ph type="title"/>
          </p:nvPr>
        </p:nvSpPr>
        <p:spPr>
          <a:xfrm>
            <a:off x="228600" y="228600"/>
            <a:ext cx="8915400" cy="457200"/>
          </a:xfrm>
          <a:noFill/>
          <a:ln/>
          <a:extLst>
            <a:ext uri="{91240B29-F687-4F45-9708-019B960494DF}">
              <a14:hiddenLine xmlns:a14="http://schemas.microsoft.com/office/drawing/2010/main" xmlns="" w="9525" cap="flat" cmpd="sng" algn="ctr">
                <a:solidFill>
                  <a:schemeClr val="tx1"/>
                </a:solidFill>
                <a:prstDash val="solid"/>
                <a:miter lim="800000"/>
                <a:headEnd/>
                <a:tailEnd/>
              </a14:hiddenLine>
            </a:ext>
          </a:extLst>
        </p:spPr>
        <p:txBody>
          <a:bodyPr>
            <a:noAutofit/>
          </a:bodyPr>
          <a:lstStyle/>
          <a:p>
            <a:pPr eaLnBrk="1" hangingPunct="1"/>
            <a:r>
              <a:rPr lang="en-US" sz="3200" dirty="0" smtClean="0">
                <a:solidFill>
                  <a:schemeClr val="tx1"/>
                </a:solidFill>
              </a:rPr>
              <a:t>Comparison… (iv)</a:t>
            </a:r>
            <a:endParaRPr lang="en-US" sz="3200" dirty="0">
              <a:solidFill>
                <a:schemeClr val="tx1"/>
              </a:solidFill>
            </a:endParaRPr>
          </a:p>
        </p:txBody>
      </p:sp>
      <p:graphicFrame>
        <p:nvGraphicFramePr>
          <p:cNvPr id="9" name="Table 8"/>
          <p:cNvGraphicFramePr>
            <a:graphicFrameLocks noGrp="1"/>
          </p:cNvGraphicFramePr>
          <p:nvPr/>
        </p:nvGraphicFramePr>
        <p:xfrm>
          <a:off x="228600" y="792480"/>
          <a:ext cx="8534400" cy="6065520"/>
        </p:xfrm>
        <a:graphic>
          <a:graphicData uri="http://schemas.openxmlformats.org/drawingml/2006/table">
            <a:tbl>
              <a:tblPr firstRow="1" bandRow="1">
                <a:tableStyleId>{1E171933-4619-4E11-9A3F-F7608DF75F80}</a:tableStyleId>
              </a:tblPr>
              <a:tblGrid>
                <a:gridCol w="598905"/>
                <a:gridCol w="1763295"/>
                <a:gridCol w="2590800"/>
                <a:gridCol w="3581400"/>
              </a:tblGrid>
              <a:tr h="659749">
                <a:tc>
                  <a:txBody>
                    <a:bodyPr/>
                    <a:lstStyle/>
                    <a:p>
                      <a:pPr algn="ctr"/>
                      <a:r>
                        <a:rPr lang="en-US" sz="2000" dirty="0" smtClean="0"/>
                        <a:t>Sr.</a:t>
                      </a:r>
                      <a:r>
                        <a:rPr lang="en-US" sz="2000" baseline="0" dirty="0" smtClean="0"/>
                        <a:t> No.</a:t>
                      </a:r>
                      <a:endParaRPr lang="en-US" sz="2000" b="1" dirty="0"/>
                    </a:p>
                  </a:txBody>
                  <a:tcPr/>
                </a:tc>
                <a:tc>
                  <a:txBody>
                    <a:bodyPr/>
                    <a:lstStyle/>
                    <a:p>
                      <a:pPr algn="ctr"/>
                      <a:r>
                        <a:rPr lang="en-US" sz="2000" dirty="0" smtClean="0"/>
                        <a:t>Particulars</a:t>
                      </a:r>
                      <a:endParaRPr lang="en-US" sz="20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kern="1200" dirty="0" smtClean="0">
                          <a:effectLst/>
                        </a:rPr>
                        <a:t>Old Schedule VI</a:t>
                      </a:r>
                      <a:endParaRPr lang="en-US" sz="2000" dirty="0" smtClean="0"/>
                    </a:p>
                    <a:p>
                      <a:pPr algn="ctr"/>
                      <a:endParaRPr lang="en-US" sz="20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kern="1200" dirty="0" smtClean="0">
                          <a:effectLst/>
                        </a:rPr>
                        <a:t>Revised Schedule VI</a:t>
                      </a:r>
                      <a:endParaRPr lang="en-US" sz="2000" dirty="0" smtClean="0"/>
                    </a:p>
                    <a:p>
                      <a:pPr algn="ctr"/>
                      <a:endParaRPr lang="en-US" sz="2000" b="1" dirty="0"/>
                    </a:p>
                  </a:txBody>
                  <a:tcPr/>
                </a:tc>
              </a:tr>
              <a:tr h="2954530">
                <a:tc>
                  <a:txBody>
                    <a:bodyPr/>
                    <a:lstStyle/>
                    <a:p>
                      <a:pPr algn="ctr"/>
                      <a:r>
                        <a:rPr lang="en-US" sz="2000" dirty="0" smtClean="0"/>
                        <a:t>7)</a:t>
                      </a:r>
                      <a:endParaRPr lang="en-US" sz="2000" b="0" dirty="0">
                        <a:solidFill>
                          <a:schemeClr val="tx1"/>
                        </a:solidFill>
                      </a:endParaRPr>
                    </a:p>
                  </a:txBody>
                  <a:tcPr/>
                </a:tc>
                <a:tc>
                  <a:txBody>
                    <a:bodyPr/>
                    <a:lstStyle/>
                    <a:p>
                      <a:pPr algn="ctr"/>
                      <a:r>
                        <a:rPr lang="en-US" sz="2000" kern="1200" dirty="0" smtClean="0">
                          <a:effectLst/>
                        </a:rPr>
                        <a:t>Borrowings </a:t>
                      </a:r>
                      <a:endParaRPr lang="en-US" sz="2000" dirty="0">
                        <a:solidFill>
                          <a:schemeClr val="tx1"/>
                        </a:solidFill>
                      </a:endParaRPr>
                    </a:p>
                  </a:txBody>
                  <a:tcPr/>
                </a:tc>
                <a:tc>
                  <a:txBody>
                    <a:bodyPr/>
                    <a:lstStyle/>
                    <a:p>
                      <a:pPr algn="ctr"/>
                      <a:r>
                        <a:rPr lang="en-US" sz="2000" kern="1200" dirty="0" smtClean="0">
                          <a:effectLst/>
                        </a:rPr>
                        <a:t>Short term &amp; long term borrowings are grouped together under the head Loan funds sub-head Secured / Unsecured </a:t>
                      </a:r>
                      <a:endParaRPr lang="en-US" sz="2000" dirty="0">
                        <a:solidFill>
                          <a:schemeClr val="tx1"/>
                        </a:solidFill>
                      </a:endParaRPr>
                    </a:p>
                  </a:txBody>
                  <a:tcPr/>
                </a:tc>
                <a:tc>
                  <a:txBody>
                    <a:bodyPr/>
                    <a:lstStyle/>
                    <a:p>
                      <a:pPr algn="ctr"/>
                      <a:r>
                        <a:rPr lang="en-US" sz="2000" kern="1200" dirty="0" smtClean="0">
                          <a:effectLst/>
                        </a:rPr>
                        <a:t>Long term borrowings to be shown under non-current liabilities and short term borrowings to be shown under current liabilities with separate disclosure of secured / unsecured loans.</a:t>
                      </a:r>
                    </a:p>
                    <a:p>
                      <a:pPr algn="ctr"/>
                      <a:r>
                        <a:rPr lang="en-US" sz="2000" kern="1200" dirty="0" smtClean="0">
                          <a:effectLst/>
                        </a:rPr>
                        <a:t>Period and amount of continuing default as on the balance sheet date in repayment of loans and interest to be separately specified </a:t>
                      </a:r>
                      <a:endParaRPr lang="en-US" sz="2000" dirty="0">
                        <a:solidFill>
                          <a:schemeClr val="tx1"/>
                        </a:solidFill>
                      </a:endParaRPr>
                    </a:p>
                  </a:txBody>
                  <a:tcPr/>
                </a:tc>
              </a:tr>
              <a:tr h="1262517">
                <a:tc>
                  <a:txBody>
                    <a:bodyPr/>
                    <a:lstStyle/>
                    <a:p>
                      <a:pPr algn="ctr"/>
                      <a:r>
                        <a:rPr lang="en-US" sz="2000" dirty="0" smtClean="0"/>
                        <a:t>8)</a:t>
                      </a:r>
                      <a:endParaRPr lang="en-US" sz="2000" b="0" dirty="0">
                        <a:solidFill>
                          <a:schemeClr val="tx1"/>
                        </a:solidFill>
                      </a:endParaRPr>
                    </a:p>
                  </a:txBody>
                  <a:tcPr/>
                </a:tc>
                <a:tc>
                  <a:txBody>
                    <a:bodyPr/>
                    <a:lstStyle/>
                    <a:p>
                      <a:pPr algn="ctr"/>
                      <a:r>
                        <a:rPr lang="en-US" sz="2000" kern="1200" dirty="0" smtClean="0">
                          <a:effectLst/>
                        </a:rPr>
                        <a:t>Deposits</a:t>
                      </a:r>
                      <a:endParaRPr lang="en-US" sz="2000" dirty="0">
                        <a:solidFill>
                          <a:schemeClr val="tx1"/>
                        </a:solidFill>
                      </a:endParaRPr>
                    </a:p>
                  </a:txBody>
                  <a:tcPr/>
                </a:tc>
                <a:tc>
                  <a:txBody>
                    <a:bodyPr/>
                    <a:lstStyle/>
                    <a:p>
                      <a:pPr algn="ctr"/>
                      <a:r>
                        <a:rPr lang="en-US" sz="2000" kern="1200" dirty="0" smtClean="0">
                          <a:effectLst/>
                        </a:rPr>
                        <a:t>Lease deposits are part of loans &amp; advances</a:t>
                      </a:r>
                      <a:endParaRPr lang="en-US" sz="2000" dirty="0">
                        <a:solidFill>
                          <a:schemeClr val="tx1"/>
                        </a:solidFill>
                      </a:endParaRPr>
                    </a:p>
                  </a:txBody>
                  <a:tcPr/>
                </a:tc>
                <a:tc>
                  <a:txBody>
                    <a:bodyPr/>
                    <a:lstStyle/>
                    <a:p>
                      <a:pPr algn="ctr"/>
                      <a:r>
                        <a:rPr lang="en-US" sz="2000" kern="1200" dirty="0" smtClean="0">
                          <a:effectLst/>
                        </a:rPr>
                        <a:t>Lease deposits to be disclosed as long term loans &amp; advances under the head non-current assets</a:t>
                      </a:r>
                      <a:endParaRPr lang="en-US" sz="2000" dirty="0">
                        <a:solidFill>
                          <a:schemeClr val="tx1"/>
                        </a:solidFill>
                      </a:endParaRPr>
                    </a:p>
                  </a:txBody>
                  <a:tcPr/>
                </a:tc>
              </a:tr>
            </a:tbl>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p>
            <a:fld id="{B6F15528-21DE-4FAA-801E-634DDDAF4B2B}" type="slidenum">
              <a:rPr lang="en-US" smtClean="0"/>
              <a:pPr/>
              <a:t>39</a:t>
            </a:fld>
            <a:endParaRPr lang="en-US"/>
          </a:p>
        </p:txBody>
      </p:sp>
      <p:sp>
        <p:nvSpPr>
          <p:cNvPr id="10" name="Rectangle 2"/>
          <p:cNvSpPr>
            <a:spLocks noGrp="1" noChangeArrowheads="1"/>
          </p:cNvSpPr>
          <p:nvPr>
            <p:ph type="title"/>
          </p:nvPr>
        </p:nvSpPr>
        <p:spPr>
          <a:xfrm>
            <a:off x="228600" y="228600"/>
            <a:ext cx="8915400" cy="381000"/>
          </a:xfrm>
          <a:noFill/>
          <a:ln/>
          <a:extLst>
            <a:ext uri="{91240B29-F687-4F45-9708-019B960494DF}">
              <a14:hiddenLine xmlns:a14="http://schemas.microsoft.com/office/drawing/2010/main" xmlns="" w="9525" cap="flat" cmpd="sng" algn="ctr">
                <a:solidFill>
                  <a:schemeClr val="tx1"/>
                </a:solidFill>
                <a:prstDash val="solid"/>
                <a:miter lim="800000"/>
                <a:headEnd/>
                <a:tailEnd/>
              </a14:hiddenLine>
            </a:ext>
          </a:extLst>
        </p:spPr>
        <p:txBody>
          <a:bodyPr>
            <a:noAutofit/>
          </a:bodyPr>
          <a:lstStyle/>
          <a:p>
            <a:pPr eaLnBrk="1" hangingPunct="1"/>
            <a:r>
              <a:rPr lang="en-US" sz="3200" dirty="0" smtClean="0">
                <a:solidFill>
                  <a:schemeClr val="tx1"/>
                </a:solidFill>
              </a:rPr>
              <a:t>Comparison… (v)</a:t>
            </a:r>
            <a:endParaRPr lang="en-US" sz="3200" dirty="0">
              <a:solidFill>
                <a:schemeClr val="tx1"/>
              </a:solidFill>
            </a:endParaRPr>
          </a:p>
        </p:txBody>
      </p:sp>
      <p:graphicFrame>
        <p:nvGraphicFramePr>
          <p:cNvPr id="9" name="Table 8"/>
          <p:cNvGraphicFramePr>
            <a:graphicFrameLocks noGrp="1"/>
          </p:cNvGraphicFramePr>
          <p:nvPr/>
        </p:nvGraphicFramePr>
        <p:xfrm>
          <a:off x="228600" y="690966"/>
          <a:ext cx="8610601" cy="6167034"/>
        </p:xfrm>
        <a:graphic>
          <a:graphicData uri="http://schemas.openxmlformats.org/drawingml/2006/table">
            <a:tbl>
              <a:tblPr firstRow="1" bandRow="1">
                <a:tableStyleId>{1E171933-4619-4E11-9A3F-F7608DF75F80}</a:tableStyleId>
              </a:tblPr>
              <a:tblGrid>
                <a:gridCol w="615042"/>
                <a:gridCol w="1614488"/>
                <a:gridCol w="2690813"/>
                <a:gridCol w="3690258"/>
              </a:tblGrid>
              <a:tr h="711114">
                <a:tc>
                  <a:txBody>
                    <a:bodyPr/>
                    <a:lstStyle/>
                    <a:p>
                      <a:pPr algn="ctr"/>
                      <a:r>
                        <a:rPr lang="en-US" sz="2000" dirty="0" smtClean="0"/>
                        <a:t>Sr.</a:t>
                      </a:r>
                      <a:r>
                        <a:rPr lang="en-US" sz="2000" baseline="0" dirty="0" smtClean="0"/>
                        <a:t> No.</a:t>
                      </a:r>
                      <a:endParaRPr lang="en-US" sz="2000" b="1" dirty="0"/>
                    </a:p>
                  </a:txBody>
                  <a:tcPr/>
                </a:tc>
                <a:tc>
                  <a:txBody>
                    <a:bodyPr/>
                    <a:lstStyle/>
                    <a:p>
                      <a:pPr algn="ctr"/>
                      <a:r>
                        <a:rPr lang="en-US" sz="2000" dirty="0" smtClean="0"/>
                        <a:t>Particulars</a:t>
                      </a:r>
                      <a:endParaRPr lang="en-US" sz="20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kern="1200" dirty="0" smtClean="0">
                          <a:effectLst/>
                        </a:rPr>
                        <a:t>Old Schedule VI</a:t>
                      </a:r>
                      <a:endParaRPr lang="en-US" sz="2000" dirty="0" smtClean="0"/>
                    </a:p>
                    <a:p>
                      <a:pPr algn="ctr"/>
                      <a:endParaRPr lang="en-US" sz="20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kern="1200" dirty="0" smtClean="0">
                          <a:effectLst/>
                        </a:rPr>
                        <a:t>Revised Schedule VI</a:t>
                      </a:r>
                      <a:endParaRPr lang="en-US" sz="2000" dirty="0" smtClean="0"/>
                    </a:p>
                    <a:p>
                      <a:pPr algn="ctr"/>
                      <a:endParaRPr lang="en-US" sz="2000" b="1" dirty="0"/>
                    </a:p>
                  </a:txBody>
                  <a:tcPr/>
                </a:tc>
              </a:tr>
              <a:tr h="1329474">
                <a:tc>
                  <a:txBody>
                    <a:bodyPr/>
                    <a:lstStyle/>
                    <a:p>
                      <a:pPr algn="ctr"/>
                      <a:r>
                        <a:rPr lang="en-US" sz="2000" dirty="0" smtClean="0"/>
                        <a:t>9)</a:t>
                      </a:r>
                      <a:endParaRPr lang="en-US" sz="2000" b="0" dirty="0">
                        <a:solidFill>
                          <a:schemeClr val="tx1"/>
                        </a:solidFill>
                      </a:endParaRPr>
                    </a:p>
                  </a:txBody>
                  <a:tcPr/>
                </a:tc>
                <a:tc>
                  <a:txBody>
                    <a:bodyPr/>
                    <a:lstStyle/>
                    <a:p>
                      <a:pPr algn="ctr"/>
                      <a:r>
                        <a:rPr lang="en-US" sz="2000" kern="1200" dirty="0" smtClean="0">
                          <a:effectLst/>
                        </a:rPr>
                        <a:t>Investments</a:t>
                      </a:r>
                      <a:endParaRPr lang="en-US" sz="2000" dirty="0">
                        <a:solidFill>
                          <a:schemeClr val="tx1"/>
                        </a:solidFill>
                      </a:endParaRPr>
                    </a:p>
                  </a:txBody>
                  <a:tcPr/>
                </a:tc>
                <a:tc>
                  <a:txBody>
                    <a:bodyPr/>
                    <a:lstStyle/>
                    <a:p>
                      <a:pPr algn="ctr"/>
                      <a:r>
                        <a:rPr lang="en-US" sz="2000" kern="1200" dirty="0" smtClean="0">
                          <a:effectLst/>
                        </a:rPr>
                        <a:t>Both current &amp; non-current investments to be disclosed under the head investments</a:t>
                      </a:r>
                      <a:endParaRPr lang="en-US" sz="2000" dirty="0">
                        <a:solidFill>
                          <a:schemeClr val="tx1"/>
                        </a:solidFill>
                      </a:endParaRPr>
                    </a:p>
                  </a:txBody>
                  <a:tcPr/>
                </a:tc>
                <a:tc>
                  <a:txBody>
                    <a:bodyPr/>
                    <a:lstStyle/>
                    <a:p>
                      <a:pPr algn="ctr"/>
                      <a:r>
                        <a:rPr lang="en-US" sz="2000" kern="1200" dirty="0" smtClean="0">
                          <a:effectLst/>
                        </a:rPr>
                        <a:t>Current and non-current investments are to be disclosed separately under current assets &amp; non-current assets respectively.</a:t>
                      </a:r>
                      <a:endParaRPr lang="en-US" sz="2000" dirty="0">
                        <a:solidFill>
                          <a:schemeClr val="tx1"/>
                        </a:solidFill>
                      </a:endParaRPr>
                    </a:p>
                  </a:txBody>
                  <a:tcPr/>
                </a:tc>
              </a:tr>
              <a:tr h="1998012">
                <a:tc>
                  <a:txBody>
                    <a:bodyPr/>
                    <a:lstStyle/>
                    <a:p>
                      <a:pPr algn="ctr"/>
                      <a:r>
                        <a:rPr lang="en-US" sz="2000" dirty="0" smtClean="0"/>
                        <a:t>10)</a:t>
                      </a:r>
                      <a:endParaRPr lang="en-US" sz="2000" b="0" dirty="0">
                        <a:solidFill>
                          <a:schemeClr val="tx1"/>
                        </a:solidFill>
                      </a:endParaRPr>
                    </a:p>
                  </a:txBody>
                  <a:tcPr/>
                </a:tc>
                <a:tc>
                  <a:txBody>
                    <a:bodyPr/>
                    <a:lstStyle/>
                    <a:p>
                      <a:pPr algn="ctr"/>
                      <a:r>
                        <a:rPr lang="en-US" sz="2000" kern="1200" dirty="0" smtClean="0">
                          <a:effectLst/>
                        </a:rPr>
                        <a:t>Loans &amp; Advances</a:t>
                      </a:r>
                      <a:endParaRPr lang="en-US" sz="2000" dirty="0">
                        <a:solidFill>
                          <a:schemeClr val="tx1"/>
                        </a:solidFill>
                      </a:endParaRPr>
                    </a:p>
                  </a:txBody>
                  <a:tcPr/>
                </a:tc>
                <a:tc>
                  <a:txBody>
                    <a:bodyPr/>
                    <a:lstStyle/>
                    <a:p>
                      <a:pPr algn="ctr"/>
                      <a:r>
                        <a:rPr lang="en-US" sz="2000" kern="1200" dirty="0" smtClean="0">
                          <a:effectLst/>
                        </a:rPr>
                        <a:t>Loans &amp; Advance are disclosed along with current assets </a:t>
                      </a:r>
                    </a:p>
                    <a:p>
                      <a:pPr algn="ctr"/>
                      <a:r>
                        <a:rPr lang="en-US" sz="2000" kern="1200" dirty="0" smtClean="0">
                          <a:effectLst/>
                        </a:rPr>
                        <a:t>Loans &amp; Advance to subsidiaries &amp; others to be disclosed separately.</a:t>
                      </a:r>
                      <a:endParaRPr lang="en-US" sz="2000" dirty="0">
                        <a:solidFill>
                          <a:schemeClr val="tx1"/>
                        </a:solidFill>
                      </a:endParaRPr>
                    </a:p>
                  </a:txBody>
                  <a:tcPr/>
                </a:tc>
                <a:tc>
                  <a:txBody>
                    <a:bodyPr/>
                    <a:lstStyle/>
                    <a:p>
                      <a:pPr algn="ctr"/>
                      <a:r>
                        <a:rPr lang="en-US" sz="2000" kern="1200" dirty="0" smtClean="0">
                          <a:effectLst/>
                        </a:rPr>
                        <a:t>Loans &amp; Advances to be broken up in long term &amp; short term and to be disclosed under non-current &amp; current assets respectively.</a:t>
                      </a:r>
                    </a:p>
                    <a:p>
                      <a:pPr algn="ctr"/>
                      <a:r>
                        <a:rPr lang="en-US" sz="2000" kern="1200" dirty="0" smtClean="0">
                          <a:effectLst/>
                        </a:rPr>
                        <a:t>Loans &amp; Advance from related parties &amp; others to be disclosed separately.</a:t>
                      </a:r>
                      <a:endParaRPr lang="en-US" sz="2000" dirty="0">
                        <a:solidFill>
                          <a:schemeClr val="tx1"/>
                        </a:solidFill>
                      </a:endParaRPr>
                    </a:p>
                  </a:txBody>
                  <a:tcPr/>
                </a:tc>
              </a:tr>
              <a:tr h="1081247">
                <a:tc>
                  <a:txBody>
                    <a:bodyPr/>
                    <a:lstStyle/>
                    <a:p>
                      <a:pPr algn="ctr"/>
                      <a:r>
                        <a:rPr lang="en-US" sz="2000" dirty="0" smtClean="0"/>
                        <a:t>11)</a:t>
                      </a:r>
                      <a:endParaRPr lang="en-US" sz="2000" b="0" dirty="0">
                        <a:solidFill>
                          <a:schemeClr val="tx1"/>
                        </a:solidFill>
                      </a:endParaRPr>
                    </a:p>
                  </a:txBody>
                  <a:tcPr/>
                </a:tc>
                <a:tc>
                  <a:txBody>
                    <a:bodyPr/>
                    <a:lstStyle/>
                    <a:p>
                      <a:pPr algn="ctr"/>
                      <a:r>
                        <a:rPr lang="en-US" sz="2000" kern="1200" dirty="0" smtClean="0">
                          <a:effectLst/>
                        </a:rPr>
                        <a:t>Deferred Tax Assets / Liabilities</a:t>
                      </a:r>
                      <a:endParaRPr lang="en-US" sz="2000" dirty="0">
                        <a:solidFill>
                          <a:schemeClr val="tx1"/>
                        </a:solidFill>
                      </a:endParaRPr>
                    </a:p>
                  </a:txBody>
                  <a:tcPr/>
                </a:tc>
                <a:tc>
                  <a:txBody>
                    <a:bodyPr/>
                    <a:lstStyle/>
                    <a:p>
                      <a:pPr algn="ctr"/>
                      <a:r>
                        <a:rPr lang="en-US" sz="2000" kern="1200" dirty="0" smtClean="0">
                          <a:effectLst/>
                        </a:rPr>
                        <a:t>Deferred Tax assets / liabilities to be disclosed separately </a:t>
                      </a:r>
                      <a:endParaRPr lang="en-US" sz="2000" dirty="0">
                        <a:solidFill>
                          <a:schemeClr val="tx1"/>
                        </a:solidFill>
                      </a:endParaRPr>
                    </a:p>
                  </a:txBody>
                  <a:tcPr/>
                </a:tc>
                <a:tc>
                  <a:txBody>
                    <a:bodyPr/>
                    <a:lstStyle/>
                    <a:p>
                      <a:pPr algn="ctr"/>
                      <a:r>
                        <a:rPr lang="en-US" sz="2000" kern="1200" dirty="0" smtClean="0">
                          <a:effectLst/>
                        </a:rPr>
                        <a:t>Deferred Tax assets / liabilities to be disclosed under non-current assets / liabilities as the case may be.</a:t>
                      </a:r>
                      <a:endParaRPr lang="en-US" sz="2000" dirty="0">
                        <a:solidFill>
                          <a:schemeClr val="tx1"/>
                        </a:solidFill>
                      </a:endParaRPr>
                    </a:p>
                  </a:txBody>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5715000"/>
          </a:xfrm>
        </p:spPr>
        <p:txBody>
          <a:bodyPr>
            <a:normAutofit fontScale="85000" lnSpcReduction="20000"/>
          </a:bodyPr>
          <a:lstStyle/>
          <a:p>
            <a:pPr>
              <a:buFont typeface="Wingdings" pitchFamily="2" charset="2"/>
              <a:buChar char="Ø"/>
            </a:pPr>
            <a:r>
              <a:rPr lang="en-US" sz="2800" i="1" dirty="0" smtClean="0"/>
              <a:t>Compliance </a:t>
            </a:r>
            <a:r>
              <a:rPr lang="en-US" sz="2800" i="1" dirty="0"/>
              <a:t>with the Act and/or Accounting </a:t>
            </a:r>
            <a:r>
              <a:rPr lang="en-US" sz="2800" i="1" dirty="0" smtClean="0"/>
              <a:t>   Standards</a:t>
            </a:r>
            <a:r>
              <a:rPr lang="en-US" sz="2800" dirty="0"/>
              <a:t>: </a:t>
            </a:r>
          </a:p>
          <a:p>
            <a:pPr>
              <a:buNone/>
            </a:pPr>
            <a:r>
              <a:rPr lang="en-US" sz="2800" dirty="0" smtClean="0"/>
              <a:t>      –</a:t>
            </a:r>
            <a:r>
              <a:rPr lang="en-US" sz="2800" dirty="0"/>
              <a:t>Requirements of the Act and/or Standards will override the related requirement of Schedule VI</a:t>
            </a:r>
            <a:r>
              <a:rPr lang="en-US" sz="2800" dirty="0" smtClean="0"/>
              <a:t>.</a:t>
            </a:r>
          </a:p>
          <a:p>
            <a:pPr>
              <a:buFont typeface="Wingdings" pitchFamily="2" charset="2"/>
              <a:buChar char="Ø"/>
            </a:pPr>
            <a:endParaRPr lang="en-US" sz="2800" dirty="0"/>
          </a:p>
          <a:p>
            <a:pPr>
              <a:buFont typeface="Wingdings" pitchFamily="2" charset="2"/>
              <a:buChar char="Ø"/>
            </a:pPr>
            <a:r>
              <a:rPr lang="en-US" sz="2800" i="1" dirty="0"/>
              <a:t>Disclosures as required by Accounting Standards</a:t>
            </a:r>
            <a:r>
              <a:rPr lang="en-US" sz="2800" dirty="0"/>
              <a:t>: </a:t>
            </a:r>
          </a:p>
          <a:p>
            <a:pPr>
              <a:buNone/>
            </a:pPr>
            <a:r>
              <a:rPr lang="en-US" sz="2800" dirty="0"/>
              <a:t> </a:t>
            </a:r>
            <a:r>
              <a:rPr lang="en-US" sz="2800" dirty="0" smtClean="0"/>
              <a:t>   –</a:t>
            </a:r>
            <a:r>
              <a:rPr lang="en-US" sz="2800" dirty="0"/>
              <a:t>Additional disclosures specified in the Accounting Standards shall be made in the notes to accounts or by way of additional statement unless required to be disclosed on the face of the Financial Statements </a:t>
            </a:r>
          </a:p>
          <a:p>
            <a:pPr>
              <a:buFont typeface="Wingdings" pitchFamily="2" charset="2"/>
              <a:buChar char="Ø"/>
            </a:pPr>
            <a:endParaRPr lang="en-US" sz="2800" dirty="0"/>
          </a:p>
          <a:p>
            <a:pPr>
              <a:buFont typeface="Wingdings" pitchFamily="2" charset="2"/>
              <a:buChar char="Ø"/>
            </a:pPr>
            <a:r>
              <a:rPr lang="en-US" sz="2800" dirty="0"/>
              <a:t>Other Disclosures: </a:t>
            </a:r>
            <a:endParaRPr lang="en-US" sz="2800" dirty="0" smtClean="0"/>
          </a:p>
          <a:p>
            <a:pPr>
              <a:buNone/>
            </a:pPr>
            <a:r>
              <a:rPr lang="en-US" sz="2800" dirty="0" smtClean="0"/>
              <a:t>    –</a:t>
            </a:r>
            <a:r>
              <a:rPr lang="en-US" sz="2800" dirty="0"/>
              <a:t>All other disclosures as required by the Companies Act shall be made in the notes to accounts in addition to the requirements set out in the Revised Schedule VI </a:t>
            </a:r>
          </a:p>
          <a:p>
            <a:pPr>
              <a:buFont typeface="Wingdings" pitchFamily="2" charset="2"/>
              <a:buChar char="Ø"/>
            </a:pPr>
            <a:endParaRPr lang="en-US" sz="2400" dirty="0"/>
          </a:p>
          <a:p>
            <a:pPr>
              <a:buNone/>
            </a:pPr>
            <a:r>
              <a:rPr lang="en-US" sz="2400" dirty="0" smtClean="0"/>
              <a:t> </a:t>
            </a:r>
            <a:endParaRPr lang="en-US" sz="2400" dirty="0"/>
          </a:p>
          <a:p>
            <a:pPr>
              <a:buFont typeface="Wingdings" pitchFamily="2" charset="2"/>
              <a:buChar char="Ø"/>
            </a:pPr>
            <a:endParaRPr lang="en-US" dirty="0"/>
          </a:p>
        </p:txBody>
      </p:sp>
      <p:sp>
        <p:nvSpPr>
          <p:cNvPr id="6" name="Slide Number Placeholder 5"/>
          <p:cNvSpPr>
            <a:spLocks noGrp="1"/>
          </p:cNvSpPr>
          <p:nvPr>
            <p:ph type="sldNum" sz="quarter" idx="15"/>
          </p:nvPr>
        </p:nvSpPr>
        <p:spPr/>
        <p:txBody>
          <a:bodyPr/>
          <a:lstStyle/>
          <a:p>
            <a:fld id="{B6F15528-21DE-4FAA-801E-634DDDAF4B2B}" type="slidenum">
              <a:rPr lang="en-US" smtClean="0"/>
              <a:pPr/>
              <a:t>4</a:t>
            </a:fld>
            <a:endParaRPr lang="en-US"/>
          </a:p>
        </p:txBody>
      </p:sp>
      <p:sp>
        <p:nvSpPr>
          <p:cNvPr id="4" name="Rectangle 2"/>
          <p:cNvSpPr>
            <a:spLocks noGrp="1" noChangeArrowheads="1"/>
          </p:cNvSpPr>
          <p:nvPr>
            <p:ph type="title"/>
          </p:nvPr>
        </p:nvSpPr>
        <p:spPr>
          <a:xfrm>
            <a:off x="533400" y="152400"/>
            <a:ext cx="8229600" cy="762000"/>
          </a:xfrm>
        </p:spPr>
        <p:txBody>
          <a:bodyPr>
            <a:normAutofit fontScale="90000"/>
          </a:bodyPr>
          <a:lstStyle/>
          <a:p>
            <a:r>
              <a:rPr lang="en-US" sz="4000" dirty="0">
                <a:solidFill>
                  <a:srgbClr val="FF0000"/>
                </a:solidFill>
              </a:rPr>
              <a:t>General Instructions in New Schedule VI</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p>
            <a:fld id="{B6F15528-21DE-4FAA-801E-634DDDAF4B2B}" type="slidenum">
              <a:rPr lang="en-US" smtClean="0"/>
              <a:pPr/>
              <a:t>40</a:t>
            </a:fld>
            <a:endParaRPr lang="en-US"/>
          </a:p>
        </p:txBody>
      </p:sp>
      <p:sp>
        <p:nvSpPr>
          <p:cNvPr id="10" name="Rectangle 2"/>
          <p:cNvSpPr>
            <a:spLocks noGrp="1" noChangeArrowheads="1"/>
          </p:cNvSpPr>
          <p:nvPr>
            <p:ph type="title"/>
          </p:nvPr>
        </p:nvSpPr>
        <p:spPr>
          <a:xfrm>
            <a:off x="228600" y="228600"/>
            <a:ext cx="8915400" cy="381000"/>
          </a:xfrm>
          <a:noFill/>
          <a:ln/>
          <a:extLst>
            <a:ext uri="{91240B29-F687-4F45-9708-019B960494DF}">
              <a14:hiddenLine xmlns:a14="http://schemas.microsoft.com/office/drawing/2010/main" xmlns="" w="9525" cap="flat" cmpd="sng" algn="ctr">
                <a:solidFill>
                  <a:schemeClr val="tx1"/>
                </a:solidFill>
                <a:prstDash val="solid"/>
                <a:miter lim="800000"/>
                <a:headEnd/>
                <a:tailEnd/>
              </a14:hiddenLine>
            </a:ext>
          </a:extLst>
        </p:spPr>
        <p:txBody>
          <a:bodyPr>
            <a:noAutofit/>
          </a:bodyPr>
          <a:lstStyle/>
          <a:p>
            <a:pPr eaLnBrk="1" hangingPunct="1"/>
            <a:r>
              <a:rPr lang="en-US" sz="3200" dirty="0" smtClean="0">
                <a:solidFill>
                  <a:schemeClr val="tx1"/>
                </a:solidFill>
              </a:rPr>
              <a:t>Comparison… (vi)</a:t>
            </a:r>
            <a:endParaRPr lang="en-US" sz="3200" dirty="0">
              <a:solidFill>
                <a:schemeClr val="tx1"/>
              </a:solidFill>
            </a:endParaRPr>
          </a:p>
        </p:txBody>
      </p:sp>
      <p:graphicFrame>
        <p:nvGraphicFramePr>
          <p:cNvPr id="9" name="Table 8"/>
          <p:cNvGraphicFramePr>
            <a:graphicFrameLocks noGrp="1"/>
          </p:cNvGraphicFramePr>
          <p:nvPr/>
        </p:nvGraphicFramePr>
        <p:xfrm>
          <a:off x="228600" y="609600"/>
          <a:ext cx="8686800" cy="4843530"/>
        </p:xfrm>
        <a:graphic>
          <a:graphicData uri="http://schemas.openxmlformats.org/drawingml/2006/table">
            <a:tbl>
              <a:tblPr firstRow="1" bandRow="1">
                <a:tableStyleId>{1E171933-4619-4E11-9A3F-F7608DF75F80}</a:tableStyleId>
              </a:tblPr>
              <a:tblGrid>
                <a:gridCol w="620485"/>
                <a:gridCol w="1628775"/>
                <a:gridCol w="2714625"/>
                <a:gridCol w="3722915"/>
              </a:tblGrid>
              <a:tr h="682441">
                <a:tc>
                  <a:txBody>
                    <a:bodyPr/>
                    <a:lstStyle/>
                    <a:p>
                      <a:pPr algn="ctr"/>
                      <a:r>
                        <a:rPr lang="en-US" sz="2000" dirty="0" smtClean="0"/>
                        <a:t>Sr.</a:t>
                      </a:r>
                      <a:r>
                        <a:rPr lang="en-US" sz="2000" baseline="0" dirty="0" smtClean="0"/>
                        <a:t> No.</a:t>
                      </a:r>
                      <a:endParaRPr lang="en-US" sz="2000" b="1" dirty="0"/>
                    </a:p>
                  </a:txBody>
                  <a:tcPr/>
                </a:tc>
                <a:tc>
                  <a:txBody>
                    <a:bodyPr/>
                    <a:lstStyle/>
                    <a:p>
                      <a:pPr algn="ctr"/>
                      <a:r>
                        <a:rPr lang="en-US" sz="2000" dirty="0" smtClean="0"/>
                        <a:t>Particulars</a:t>
                      </a:r>
                      <a:endParaRPr lang="en-US" sz="20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kern="1200" dirty="0" smtClean="0">
                          <a:effectLst/>
                        </a:rPr>
                        <a:t>Old Schedule VI</a:t>
                      </a:r>
                      <a:endParaRPr lang="en-US" sz="2000" dirty="0" smtClean="0"/>
                    </a:p>
                    <a:p>
                      <a:pPr algn="ctr"/>
                      <a:endParaRPr lang="en-US" sz="20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kern="1200" dirty="0" smtClean="0">
                          <a:effectLst/>
                        </a:rPr>
                        <a:t>Revised Schedule VI</a:t>
                      </a:r>
                      <a:endParaRPr lang="en-US" sz="2000" dirty="0" smtClean="0"/>
                    </a:p>
                    <a:p>
                      <a:pPr algn="ctr"/>
                      <a:endParaRPr lang="en-US" sz="2000" b="1" dirty="0"/>
                    </a:p>
                  </a:txBody>
                  <a:tcPr/>
                </a:tc>
              </a:tr>
              <a:tr h="1667308">
                <a:tc>
                  <a:txBody>
                    <a:bodyPr/>
                    <a:lstStyle/>
                    <a:p>
                      <a:pPr algn="ctr"/>
                      <a:r>
                        <a:rPr lang="en-US" sz="2000" dirty="0" smtClean="0"/>
                        <a:t>12)</a:t>
                      </a:r>
                      <a:endParaRPr lang="en-US" sz="2000" b="0" dirty="0">
                        <a:solidFill>
                          <a:schemeClr val="tx1"/>
                        </a:solidFill>
                      </a:endParaRPr>
                    </a:p>
                  </a:txBody>
                  <a:tcPr/>
                </a:tc>
                <a:tc>
                  <a:txBody>
                    <a:bodyPr/>
                    <a:lstStyle/>
                    <a:p>
                      <a:pPr algn="ctr"/>
                      <a:r>
                        <a:rPr lang="en-US" sz="2000" kern="1200" dirty="0" smtClean="0">
                          <a:effectLst/>
                        </a:rPr>
                        <a:t>Cash &amp; Bank Balances</a:t>
                      </a:r>
                      <a:endParaRPr lang="en-US" sz="2000" dirty="0">
                        <a:solidFill>
                          <a:schemeClr val="tx1"/>
                        </a:solidFill>
                      </a:endParaRPr>
                    </a:p>
                  </a:txBody>
                  <a:tcPr/>
                </a:tc>
                <a:tc>
                  <a:txBody>
                    <a:bodyPr/>
                    <a:lstStyle/>
                    <a:p>
                      <a:pPr algn="ctr"/>
                      <a:r>
                        <a:rPr lang="en-US" sz="2000" kern="1200" dirty="0" smtClean="0">
                          <a:effectLst/>
                        </a:rPr>
                        <a:t>Bank balance to be bifurcated in scheduled banks &amp; others </a:t>
                      </a:r>
                      <a:endParaRPr lang="en-US" sz="2000" dirty="0">
                        <a:solidFill>
                          <a:schemeClr val="tx1"/>
                        </a:solidFill>
                      </a:endParaRPr>
                    </a:p>
                  </a:txBody>
                  <a:tcPr/>
                </a:tc>
                <a:tc>
                  <a:txBody>
                    <a:bodyPr/>
                    <a:lstStyle/>
                    <a:p>
                      <a:pPr algn="ctr"/>
                      <a:r>
                        <a:rPr lang="en-US" sz="2000" kern="1200" dirty="0" smtClean="0">
                          <a:effectLst/>
                        </a:rPr>
                        <a:t>No such bifurcation required. Bank balances in relation to earmarked balances, held as margin money against borrowings, deposits with more than 12 months maturity, each of these to be shown separately.</a:t>
                      </a:r>
                      <a:endParaRPr lang="en-US" sz="2000" dirty="0">
                        <a:solidFill>
                          <a:schemeClr val="tx1"/>
                        </a:solidFill>
                      </a:endParaRPr>
                    </a:p>
                  </a:txBody>
                  <a:tcPr/>
                </a:tc>
              </a:tr>
              <a:tr h="1917450">
                <a:tc>
                  <a:txBody>
                    <a:bodyPr/>
                    <a:lstStyle/>
                    <a:p>
                      <a:pPr algn="ctr"/>
                      <a:r>
                        <a:rPr lang="en-US" sz="2000" dirty="0" smtClean="0"/>
                        <a:t>13)</a:t>
                      </a:r>
                      <a:endParaRPr lang="en-US" sz="2000" b="0" dirty="0">
                        <a:solidFill>
                          <a:schemeClr val="tx1"/>
                        </a:solidFill>
                      </a:endParaRPr>
                    </a:p>
                  </a:txBody>
                  <a:tcPr/>
                </a:tc>
                <a:tc>
                  <a:txBody>
                    <a:bodyPr/>
                    <a:lstStyle/>
                    <a:p>
                      <a:pPr algn="ctr"/>
                      <a:r>
                        <a:rPr lang="en-US" sz="2000" kern="1200" dirty="0" smtClean="0">
                          <a:effectLst/>
                        </a:rPr>
                        <a:t>Profit &amp; Loss</a:t>
                      </a:r>
                      <a:br>
                        <a:rPr lang="en-US" sz="2000" kern="1200" dirty="0" smtClean="0">
                          <a:effectLst/>
                        </a:rPr>
                      </a:br>
                      <a:r>
                        <a:rPr lang="en-US" sz="2000" kern="1200" dirty="0" smtClean="0">
                          <a:effectLst/>
                        </a:rPr>
                        <a:t>(Debit Balance)</a:t>
                      </a:r>
                      <a:endParaRPr lang="en-US" sz="2000" dirty="0">
                        <a:solidFill>
                          <a:schemeClr val="tx1"/>
                        </a:solidFill>
                      </a:endParaRPr>
                    </a:p>
                  </a:txBody>
                  <a:tcPr/>
                </a:tc>
                <a:tc>
                  <a:txBody>
                    <a:bodyPr/>
                    <a:lstStyle/>
                    <a:p>
                      <a:pPr algn="ctr"/>
                      <a:r>
                        <a:rPr lang="en-US" sz="2000" kern="1200" dirty="0" smtClean="0">
                          <a:effectLst/>
                        </a:rPr>
                        <a:t>P&amp;L debit balance to be separately disclosed in the Balance Sheet.</a:t>
                      </a:r>
                      <a:endParaRPr lang="en-US" sz="2000" dirty="0">
                        <a:solidFill>
                          <a:schemeClr val="tx1"/>
                        </a:solidFill>
                      </a:endParaRPr>
                    </a:p>
                  </a:txBody>
                  <a:tcPr/>
                </a:tc>
                <a:tc>
                  <a:txBody>
                    <a:bodyPr/>
                    <a:lstStyle/>
                    <a:p>
                      <a:pPr algn="ctr"/>
                      <a:r>
                        <a:rPr lang="en-US" sz="2000" kern="1200" dirty="0" smtClean="0">
                          <a:effectLst/>
                        </a:rPr>
                        <a:t>Debit balance of Profit and Loss Account to be shown as negative figure under the head Surplus. Therefore, Reserve &amp; Surplus can have</a:t>
                      </a:r>
                      <a:r>
                        <a:rPr lang="en-US" sz="2000" kern="1200" baseline="0" dirty="0" smtClean="0">
                          <a:effectLst/>
                        </a:rPr>
                        <a:t> a negative </a:t>
                      </a:r>
                      <a:r>
                        <a:rPr lang="en-US" sz="2000" kern="1200" dirty="0" smtClean="0">
                          <a:effectLst/>
                        </a:rPr>
                        <a:t>balance.</a:t>
                      </a:r>
                      <a:endParaRPr lang="en-US" sz="2000" dirty="0">
                        <a:solidFill>
                          <a:schemeClr val="tx1"/>
                        </a:solidFill>
                      </a:endParaRPr>
                    </a:p>
                  </a:txBody>
                  <a:tcPr/>
                </a:tc>
              </a:tr>
            </a:tbl>
          </a:graphicData>
        </a:graphic>
      </p:graphicFrame>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p>
            <a:fld id="{B6F15528-21DE-4FAA-801E-634DDDAF4B2B}" type="slidenum">
              <a:rPr lang="en-US" smtClean="0"/>
              <a:pPr/>
              <a:t>41</a:t>
            </a:fld>
            <a:endParaRPr lang="en-US"/>
          </a:p>
        </p:txBody>
      </p:sp>
      <p:sp>
        <p:nvSpPr>
          <p:cNvPr id="10" name="Rectangle 2"/>
          <p:cNvSpPr>
            <a:spLocks noGrp="1" noChangeArrowheads="1"/>
          </p:cNvSpPr>
          <p:nvPr>
            <p:ph type="title"/>
          </p:nvPr>
        </p:nvSpPr>
        <p:spPr>
          <a:xfrm>
            <a:off x="228600" y="228600"/>
            <a:ext cx="8915400" cy="533400"/>
          </a:xfrm>
          <a:noFill/>
          <a:ln/>
          <a:extLst>
            <a:ext uri="{91240B29-F687-4F45-9708-019B960494DF}">
              <a14:hiddenLine xmlns:a14="http://schemas.microsoft.com/office/drawing/2010/main" xmlns="" w="9525" cap="flat" cmpd="sng" algn="ctr">
                <a:solidFill>
                  <a:schemeClr val="tx1"/>
                </a:solidFill>
                <a:prstDash val="solid"/>
                <a:miter lim="800000"/>
                <a:headEnd/>
                <a:tailEnd/>
              </a14:hiddenLine>
            </a:ext>
          </a:extLst>
        </p:spPr>
        <p:txBody>
          <a:bodyPr>
            <a:noAutofit/>
          </a:bodyPr>
          <a:lstStyle/>
          <a:p>
            <a:pPr eaLnBrk="1" hangingPunct="1"/>
            <a:r>
              <a:rPr lang="en-US" sz="3200" dirty="0" smtClean="0">
                <a:solidFill>
                  <a:schemeClr val="tx1"/>
                </a:solidFill>
              </a:rPr>
              <a:t>Comparison… (vii)</a:t>
            </a:r>
            <a:endParaRPr lang="en-US" sz="3200" dirty="0">
              <a:solidFill>
                <a:schemeClr val="tx1"/>
              </a:solidFill>
            </a:endParaRPr>
          </a:p>
        </p:txBody>
      </p:sp>
      <p:graphicFrame>
        <p:nvGraphicFramePr>
          <p:cNvPr id="9" name="Table 8"/>
          <p:cNvGraphicFramePr>
            <a:graphicFrameLocks noGrp="1"/>
          </p:cNvGraphicFramePr>
          <p:nvPr/>
        </p:nvGraphicFramePr>
        <p:xfrm>
          <a:off x="228601" y="914401"/>
          <a:ext cx="8686799" cy="5230307"/>
        </p:xfrm>
        <a:graphic>
          <a:graphicData uri="http://schemas.openxmlformats.org/drawingml/2006/table">
            <a:tbl>
              <a:tblPr firstRow="1" bandRow="1">
                <a:tableStyleId>{1E171933-4619-4E11-9A3F-F7608DF75F80}</a:tableStyleId>
              </a:tblPr>
              <a:tblGrid>
                <a:gridCol w="620485"/>
                <a:gridCol w="1628775"/>
                <a:gridCol w="2714625"/>
                <a:gridCol w="3722914"/>
              </a:tblGrid>
              <a:tr h="780227">
                <a:tc>
                  <a:txBody>
                    <a:bodyPr/>
                    <a:lstStyle/>
                    <a:p>
                      <a:pPr algn="ctr"/>
                      <a:r>
                        <a:rPr lang="en-US" sz="2000" dirty="0" smtClean="0"/>
                        <a:t>Sr.</a:t>
                      </a:r>
                      <a:r>
                        <a:rPr lang="en-US" sz="2000" baseline="0" dirty="0" smtClean="0"/>
                        <a:t> No.</a:t>
                      </a:r>
                      <a:endParaRPr lang="en-US" sz="2000" b="1" dirty="0"/>
                    </a:p>
                  </a:txBody>
                  <a:tcPr/>
                </a:tc>
                <a:tc>
                  <a:txBody>
                    <a:bodyPr/>
                    <a:lstStyle/>
                    <a:p>
                      <a:pPr algn="ctr"/>
                      <a:r>
                        <a:rPr lang="en-US" sz="2000" dirty="0" smtClean="0"/>
                        <a:t>Particulars</a:t>
                      </a:r>
                      <a:endParaRPr lang="en-US" sz="20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kern="1200" dirty="0" smtClean="0">
                          <a:effectLst/>
                        </a:rPr>
                        <a:t>Old Schedule VI</a:t>
                      </a:r>
                      <a:endParaRPr lang="en-US" sz="2000" dirty="0" smtClean="0"/>
                    </a:p>
                    <a:p>
                      <a:pPr algn="ctr"/>
                      <a:endParaRPr lang="en-US" sz="20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kern="1200" dirty="0" smtClean="0">
                          <a:effectLst/>
                        </a:rPr>
                        <a:t>Revised Schedule VI</a:t>
                      </a:r>
                      <a:endParaRPr lang="en-US" sz="2000" dirty="0" smtClean="0"/>
                    </a:p>
                    <a:p>
                      <a:pPr algn="ctr"/>
                      <a:endParaRPr lang="en-US" sz="2000" b="1" dirty="0"/>
                    </a:p>
                  </a:txBody>
                  <a:tcPr/>
                </a:tc>
              </a:tr>
              <a:tr h="1509569">
                <a:tc>
                  <a:txBody>
                    <a:bodyPr/>
                    <a:lstStyle/>
                    <a:p>
                      <a:pPr algn="ctr"/>
                      <a:r>
                        <a:rPr lang="en-US" sz="2000" dirty="0" smtClean="0"/>
                        <a:t>14)</a:t>
                      </a:r>
                      <a:endParaRPr lang="en-US" sz="2000" b="0" dirty="0">
                        <a:solidFill>
                          <a:schemeClr val="tx1"/>
                        </a:solidFill>
                      </a:endParaRPr>
                    </a:p>
                  </a:txBody>
                  <a:tcPr/>
                </a:tc>
                <a:tc>
                  <a:txBody>
                    <a:bodyPr/>
                    <a:lstStyle/>
                    <a:p>
                      <a:pPr algn="ctr"/>
                      <a:r>
                        <a:rPr lang="en-US" sz="2000" dirty="0" smtClean="0"/>
                        <a:t>Sundry Debtors</a:t>
                      </a:r>
                      <a:endParaRPr lang="en-US" sz="2000" dirty="0">
                        <a:solidFill>
                          <a:schemeClr val="tx1"/>
                        </a:solidFill>
                      </a:endParaRPr>
                    </a:p>
                  </a:txBody>
                  <a:tcPr/>
                </a:tc>
                <a:tc>
                  <a:txBody>
                    <a:bodyPr/>
                    <a:lstStyle/>
                    <a:p>
                      <a:pPr algn="ctr"/>
                      <a:r>
                        <a:rPr lang="en-US" sz="2000" dirty="0" smtClean="0"/>
                        <a:t>Debtors outstanding for more than six</a:t>
                      </a:r>
                      <a:r>
                        <a:rPr lang="en-US" sz="2000" baseline="0" dirty="0" smtClean="0"/>
                        <a:t> months from invoice date to be shown separately</a:t>
                      </a:r>
                      <a:endParaRPr lang="en-US" sz="2000" dirty="0">
                        <a:solidFill>
                          <a:schemeClr val="tx1"/>
                        </a:solidFill>
                      </a:endParaRPr>
                    </a:p>
                  </a:txBody>
                  <a:tcPr/>
                </a:tc>
                <a:tc>
                  <a:txBody>
                    <a:bodyPr/>
                    <a:lstStyle/>
                    <a:p>
                      <a:pPr algn="ctr"/>
                      <a:r>
                        <a:rPr lang="en-US" sz="2000" dirty="0" smtClean="0"/>
                        <a:t>Debtors</a:t>
                      </a:r>
                      <a:r>
                        <a:rPr lang="en-US" sz="2000" baseline="0" dirty="0" smtClean="0"/>
                        <a:t> outstanding for more than six months from the date they became due to be shown separately</a:t>
                      </a:r>
                      <a:endParaRPr lang="en-US" sz="2000" dirty="0">
                        <a:solidFill>
                          <a:schemeClr val="tx1"/>
                        </a:solidFill>
                      </a:endParaRPr>
                    </a:p>
                  </a:txBody>
                  <a:tcPr/>
                </a:tc>
              </a:tr>
              <a:tr h="2815603">
                <a:tc>
                  <a:txBody>
                    <a:bodyPr/>
                    <a:lstStyle/>
                    <a:p>
                      <a:pPr algn="ctr"/>
                      <a:r>
                        <a:rPr lang="en-US" sz="2000" dirty="0" smtClean="0"/>
                        <a:t>15)</a:t>
                      </a:r>
                      <a:endParaRPr lang="en-US" sz="2000" b="0" dirty="0">
                        <a:solidFill>
                          <a:schemeClr val="tx1"/>
                        </a:solidFill>
                      </a:endParaRPr>
                    </a:p>
                  </a:txBody>
                  <a:tcPr/>
                </a:tc>
                <a:tc>
                  <a:txBody>
                    <a:bodyPr/>
                    <a:lstStyle/>
                    <a:p>
                      <a:pPr algn="ctr"/>
                      <a:r>
                        <a:rPr lang="en-US" sz="2000" kern="1200" dirty="0" smtClean="0">
                          <a:effectLst/>
                        </a:rPr>
                        <a:t>Other current liabilities</a:t>
                      </a:r>
                      <a:endParaRPr lang="en-US" sz="2000" dirty="0">
                        <a:solidFill>
                          <a:schemeClr val="tx1"/>
                        </a:solidFill>
                      </a:endParaRPr>
                    </a:p>
                  </a:txBody>
                  <a:tcPr/>
                </a:tc>
                <a:tc>
                  <a:txBody>
                    <a:bodyPr/>
                    <a:lstStyle/>
                    <a:p>
                      <a:pPr algn="ctr"/>
                      <a:r>
                        <a:rPr lang="en-US" sz="2000" kern="1200" dirty="0" smtClean="0">
                          <a:effectLst/>
                        </a:rPr>
                        <a:t>No specific mention for separate disclosure of Current maturities of long term debt </a:t>
                      </a:r>
                    </a:p>
                    <a:p>
                      <a:pPr algn="ctr"/>
                      <a:r>
                        <a:rPr lang="en-US" sz="2000" kern="1200" dirty="0" smtClean="0">
                          <a:effectLst/>
                        </a:rPr>
                        <a:t>No specific mention for separate disclosure of Current maturities of finance lease obligation </a:t>
                      </a:r>
                      <a:endParaRPr lang="en-US" sz="2000" dirty="0">
                        <a:solidFill>
                          <a:schemeClr val="tx1"/>
                        </a:solidFill>
                      </a:endParaRPr>
                    </a:p>
                  </a:txBody>
                  <a:tcPr/>
                </a:tc>
                <a:tc>
                  <a:txBody>
                    <a:bodyPr/>
                    <a:lstStyle/>
                    <a:p>
                      <a:pPr algn="ctr"/>
                      <a:r>
                        <a:rPr lang="en-US" sz="2000" kern="1200" dirty="0" smtClean="0">
                          <a:effectLst/>
                        </a:rPr>
                        <a:t>Current maturities of long term debt to be disclosed under other current liabilities. </a:t>
                      </a:r>
                    </a:p>
                    <a:p>
                      <a:pPr algn="ctr"/>
                      <a:r>
                        <a:rPr lang="en-US" sz="2000" kern="1200" dirty="0" smtClean="0">
                          <a:effectLst/>
                        </a:rPr>
                        <a:t>Current maturities of finance lease obligation to be disclosed. </a:t>
                      </a:r>
                      <a:endParaRPr lang="en-US" sz="2000" dirty="0">
                        <a:solidFill>
                          <a:schemeClr val="tx1"/>
                        </a:solidFill>
                      </a:endParaRPr>
                    </a:p>
                  </a:txBody>
                  <a:tcPr/>
                </a:tc>
              </a:tr>
            </a:tbl>
          </a:graphicData>
        </a:graphic>
      </p:graphicFrame>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p>
            <a:fld id="{B6F15528-21DE-4FAA-801E-634DDDAF4B2B}" type="slidenum">
              <a:rPr lang="en-US" smtClean="0"/>
              <a:pPr/>
              <a:t>42</a:t>
            </a:fld>
            <a:endParaRPr lang="en-US"/>
          </a:p>
        </p:txBody>
      </p:sp>
      <p:sp>
        <p:nvSpPr>
          <p:cNvPr id="10" name="Rectangle 2"/>
          <p:cNvSpPr>
            <a:spLocks noGrp="1" noChangeArrowheads="1"/>
          </p:cNvSpPr>
          <p:nvPr>
            <p:ph type="title"/>
          </p:nvPr>
        </p:nvSpPr>
        <p:spPr>
          <a:xfrm>
            <a:off x="228600" y="228600"/>
            <a:ext cx="8915400" cy="625248"/>
          </a:xfrm>
          <a:noFill/>
          <a:ln/>
          <a:extLst>
            <a:ext uri="{91240B29-F687-4F45-9708-019B960494DF}">
              <a14:hiddenLine xmlns:a14="http://schemas.microsoft.com/office/drawing/2010/main" xmlns="" w="9525" cap="flat" cmpd="sng" algn="ctr">
                <a:solidFill>
                  <a:schemeClr val="tx1"/>
                </a:solidFill>
                <a:prstDash val="solid"/>
                <a:miter lim="800000"/>
                <a:headEnd/>
                <a:tailEnd/>
              </a14:hiddenLine>
            </a:ext>
          </a:extLst>
        </p:spPr>
        <p:txBody>
          <a:bodyPr>
            <a:noAutofit/>
          </a:bodyPr>
          <a:lstStyle/>
          <a:p>
            <a:pPr eaLnBrk="1" hangingPunct="1"/>
            <a:r>
              <a:rPr lang="en-US" sz="3200" dirty="0" smtClean="0">
                <a:solidFill>
                  <a:schemeClr val="tx1"/>
                </a:solidFill>
              </a:rPr>
              <a:t>Comparison… (viii)</a:t>
            </a:r>
            <a:endParaRPr lang="en-US" sz="3200" dirty="0">
              <a:solidFill>
                <a:schemeClr val="tx1"/>
              </a:solidFill>
            </a:endParaRPr>
          </a:p>
        </p:txBody>
      </p:sp>
      <p:graphicFrame>
        <p:nvGraphicFramePr>
          <p:cNvPr id="9" name="Table 8"/>
          <p:cNvGraphicFramePr>
            <a:graphicFrameLocks noGrp="1"/>
          </p:cNvGraphicFramePr>
          <p:nvPr/>
        </p:nvGraphicFramePr>
        <p:xfrm>
          <a:off x="228601" y="914401"/>
          <a:ext cx="8686799" cy="5852160"/>
        </p:xfrm>
        <a:graphic>
          <a:graphicData uri="http://schemas.openxmlformats.org/drawingml/2006/table">
            <a:tbl>
              <a:tblPr firstRow="1" bandRow="1">
                <a:tableStyleId>{1E171933-4619-4E11-9A3F-F7608DF75F80}</a:tableStyleId>
              </a:tblPr>
              <a:tblGrid>
                <a:gridCol w="620485"/>
                <a:gridCol w="1628775"/>
                <a:gridCol w="2714625"/>
                <a:gridCol w="3722914"/>
              </a:tblGrid>
              <a:tr h="686380">
                <a:tc>
                  <a:txBody>
                    <a:bodyPr/>
                    <a:lstStyle/>
                    <a:p>
                      <a:pPr algn="ctr"/>
                      <a:r>
                        <a:rPr lang="en-US" sz="2000" dirty="0" smtClean="0"/>
                        <a:t>Sr.</a:t>
                      </a:r>
                      <a:r>
                        <a:rPr lang="en-US" sz="2000" baseline="0" dirty="0" smtClean="0"/>
                        <a:t> No.</a:t>
                      </a:r>
                      <a:endParaRPr lang="en-US" sz="2000" b="1" dirty="0"/>
                    </a:p>
                  </a:txBody>
                  <a:tcPr/>
                </a:tc>
                <a:tc>
                  <a:txBody>
                    <a:bodyPr/>
                    <a:lstStyle/>
                    <a:p>
                      <a:pPr algn="ctr"/>
                      <a:r>
                        <a:rPr lang="en-US" sz="2000" dirty="0" smtClean="0"/>
                        <a:t>Particulars</a:t>
                      </a:r>
                      <a:endParaRPr lang="en-US" sz="20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kern="1200" dirty="0" smtClean="0">
                          <a:effectLst/>
                        </a:rPr>
                        <a:t>Old Schedule VI</a:t>
                      </a:r>
                      <a:endParaRPr lang="en-US" sz="2000" dirty="0" smtClean="0"/>
                    </a:p>
                    <a:p>
                      <a:pPr algn="ctr"/>
                      <a:endParaRPr lang="en-US" sz="20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kern="1200" dirty="0" smtClean="0">
                          <a:effectLst/>
                        </a:rPr>
                        <a:t>Revised Schedule VI</a:t>
                      </a:r>
                      <a:endParaRPr lang="en-US" sz="2000" dirty="0" smtClean="0"/>
                    </a:p>
                    <a:p>
                      <a:pPr algn="ctr"/>
                      <a:endParaRPr lang="en-US" sz="2000" b="1" dirty="0"/>
                    </a:p>
                  </a:txBody>
                  <a:tcPr/>
                </a:tc>
              </a:tr>
              <a:tr h="1880086">
                <a:tc>
                  <a:txBody>
                    <a:bodyPr/>
                    <a:lstStyle/>
                    <a:p>
                      <a:pPr algn="ctr"/>
                      <a:r>
                        <a:rPr lang="en-US" sz="2000" dirty="0" smtClean="0"/>
                        <a:t>16)</a:t>
                      </a:r>
                      <a:endParaRPr lang="en-US" sz="2000" b="0" dirty="0">
                        <a:solidFill>
                          <a:schemeClr val="tx1"/>
                        </a:solidFill>
                      </a:endParaRPr>
                    </a:p>
                  </a:txBody>
                  <a:tcPr/>
                </a:tc>
                <a:tc>
                  <a:txBody>
                    <a:bodyPr/>
                    <a:lstStyle/>
                    <a:p>
                      <a:pPr algn="ctr"/>
                      <a:r>
                        <a:rPr lang="en-US" sz="2000" kern="1200" dirty="0" smtClean="0">
                          <a:effectLst/>
                        </a:rPr>
                        <a:t>Separate line item </a:t>
                      </a:r>
                      <a:br>
                        <a:rPr lang="en-US" sz="2000" kern="1200" dirty="0" smtClean="0">
                          <a:effectLst/>
                        </a:rPr>
                      </a:br>
                      <a:r>
                        <a:rPr lang="en-US" sz="2000" kern="1200" dirty="0" smtClean="0">
                          <a:effectLst/>
                        </a:rPr>
                        <a:t>Disclosure criteria </a:t>
                      </a:r>
                      <a:endParaRPr lang="en-US" sz="2000" dirty="0">
                        <a:solidFill>
                          <a:schemeClr val="tx1"/>
                        </a:solidFill>
                      </a:endParaRPr>
                    </a:p>
                  </a:txBody>
                  <a:tcPr/>
                </a:tc>
                <a:tc>
                  <a:txBody>
                    <a:bodyPr/>
                    <a:lstStyle/>
                    <a:p>
                      <a:pPr algn="ctr"/>
                      <a:r>
                        <a:rPr lang="en-US" sz="2000" kern="1200" dirty="0" smtClean="0">
                          <a:effectLst/>
                        </a:rPr>
                        <a:t>any item under which expense exceeds one per cent of the total revenue of the company or Rs. 5,000 which ever is higher; shall be disclosed separately</a:t>
                      </a:r>
                      <a:endParaRPr lang="en-US" sz="2000" dirty="0">
                        <a:solidFill>
                          <a:schemeClr val="tx1"/>
                        </a:solidFill>
                      </a:endParaRPr>
                    </a:p>
                  </a:txBody>
                  <a:tcPr/>
                </a:tc>
                <a:tc>
                  <a:txBody>
                    <a:bodyPr/>
                    <a:lstStyle/>
                    <a:p>
                      <a:pPr algn="ctr"/>
                      <a:r>
                        <a:rPr lang="en-US" sz="2000" kern="1200" dirty="0" smtClean="0">
                          <a:effectLst/>
                        </a:rPr>
                        <a:t>any item of income / expense which exceeds one per cent of the revenue from operations or Rs. 1,00,000, which ever is higher; to be disclosed separately</a:t>
                      </a:r>
                      <a:endParaRPr lang="en-US" sz="2000" dirty="0">
                        <a:solidFill>
                          <a:schemeClr val="tx1"/>
                        </a:solidFill>
                      </a:endParaRPr>
                    </a:p>
                  </a:txBody>
                  <a:tcPr/>
                </a:tc>
              </a:tr>
              <a:tr h="984807">
                <a:tc>
                  <a:txBody>
                    <a:bodyPr/>
                    <a:lstStyle/>
                    <a:p>
                      <a:pPr algn="ctr"/>
                      <a:r>
                        <a:rPr lang="en-US" sz="2000" dirty="0" smtClean="0"/>
                        <a:t>17)</a:t>
                      </a:r>
                      <a:endParaRPr lang="en-US" sz="2000" b="0" dirty="0">
                        <a:solidFill>
                          <a:schemeClr val="tx1"/>
                        </a:solidFill>
                      </a:endParaRPr>
                    </a:p>
                  </a:txBody>
                  <a:tcPr/>
                </a:tc>
                <a:tc>
                  <a:txBody>
                    <a:bodyPr/>
                    <a:lstStyle/>
                    <a:p>
                      <a:pPr algn="ctr"/>
                      <a:r>
                        <a:rPr lang="en-US" sz="2000" kern="1200" dirty="0" smtClean="0">
                          <a:effectLst/>
                        </a:rPr>
                        <a:t>Expense classification</a:t>
                      </a:r>
                      <a:endParaRPr lang="en-US" sz="2000" dirty="0">
                        <a:solidFill>
                          <a:schemeClr val="tx1"/>
                        </a:solidFill>
                      </a:endParaRPr>
                    </a:p>
                  </a:txBody>
                  <a:tcPr/>
                </a:tc>
                <a:tc>
                  <a:txBody>
                    <a:bodyPr/>
                    <a:lstStyle/>
                    <a:p>
                      <a:pPr algn="ctr"/>
                      <a:r>
                        <a:rPr lang="en-US" sz="2000" kern="1200" dirty="0" smtClean="0">
                          <a:effectLst/>
                        </a:rPr>
                        <a:t>Function wise &amp; nature wise </a:t>
                      </a:r>
                      <a:endParaRPr lang="en-US" sz="2000" dirty="0">
                        <a:solidFill>
                          <a:schemeClr val="tx1"/>
                        </a:solidFill>
                      </a:endParaRPr>
                    </a:p>
                  </a:txBody>
                  <a:tcPr/>
                </a:tc>
                <a:tc>
                  <a:txBody>
                    <a:bodyPr/>
                    <a:lstStyle/>
                    <a:p>
                      <a:pPr algn="ctr"/>
                      <a:r>
                        <a:rPr lang="en-US" sz="2000" kern="1200" dirty="0" smtClean="0">
                          <a:effectLst/>
                        </a:rPr>
                        <a:t>Expenses in Statement of Profit and Loss to be classified based on nature of expenses</a:t>
                      </a:r>
                      <a:endParaRPr lang="en-US" sz="2000" dirty="0">
                        <a:solidFill>
                          <a:schemeClr val="tx1"/>
                        </a:solidFill>
                      </a:endParaRPr>
                    </a:p>
                  </a:txBody>
                  <a:tcPr/>
                </a:tc>
              </a:tr>
              <a:tr h="1554126">
                <a:tc>
                  <a:txBody>
                    <a:bodyPr/>
                    <a:lstStyle/>
                    <a:p>
                      <a:pPr algn="ctr"/>
                      <a:r>
                        <a:rPr lang="en-US" sz="2000" dirty="0" smtClean="0"/>
                        <a:t>18)</a:t>
                      </a:r>
                      <a:endParaRPr lang="en-US" sz="2000" b="0" dirty="0">
                        <a:solidFill>
                          <a:schemeClr val="tx1"/>
                        </a:solidFill>
                      </a:endParaRPr>
                    </a:p>
                  </a:txBody>
                  <a:tcPr/>
                </a:tc>
                <a:tc>
                  <a:txBody>
                    <a:bodyPr/>
                    <a:lstStyle/>
                    <a:p>
                      <a:pPr algn="ctr"/>
                      <a:r>
                        <a:rPr lang="en-US" sz="2000" kern="1200" dirty="0" smtClean="0">
                          <a:effectLst/>
                        </a:rPr>
                        <a:t>Finance Cost</a:t>
                      </a:r>
                      <a:endParaRPr lang="en-US" sz="2000" dirty="0">
                        <a:solidFill>
                          <a:schemeClr val="tx1"/>
                        </a:solidFill>
                      </a:endParaRPr>
                    </a:p>
                  </a:txBody>
                  <a:tcPr/>
                </a:tc>
                <a:tc>
                  <a:txBody>
                    <a:bodyPr/>
                    <a:lstStyle/>
                    <a:p>
                      <a:pPr algn="ctr"/>
                      <a:r>
                        <a:rPr lang="en-US" sz="2000" kern="1200" dirty="0" smtClean="0">
                          <a:effectLst/>
                        </a:rPr>
                        <a:t>Finance cost to be classified in fixed loans &amp; other loans</a:t>
                      </a:r>
                      <a:endParaRPr lang="en-US" sz="2000" dirty="0">
                        <a:solidFill>
                          <a:schemeClr val="tx1"/>
                        </a:solidFill>
                      </a:endParaRPr>
                    </a:p>
                  </a:txBody>
                  <a:tcPr/>
                </a:tc>
                <a:tc>
                  <a:txBody>
                    <a:bodyPr/>
                    <a:lstStyle/>
                    <a:p>
                      <a:pPr algn="ctr"/>
                      <a:r>
                        <a:rPr lang="en-US" sz="2000" kern="1200" dirty="0" smtClean="0">
                          <a:effectLst/>
                        </a:rPr>
                        <a:t>Finance cost shall be classified as interest expense, other borrowing costs &amp; Gain / Loss on foreign currency transaction &amp; translation</a:t>
                      </a:r>
                      <a:endParaRPr lang="en-US" sz="2000" dirty="0">
                        <a:solidFill>
                          <a:schemeClr val="tx1"/>
                        </a:solidFill>
                      </a:endParaRPr>
                    </a:p>
                  </a:txBody>
                  <a:tcPr/>
                </a:tc>
              </a:tr>
            </a:tbl>
          </a:graphicData>
        </a:graphic>
      </p:graphicFrame>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p>
            <a:fld id="{B6F15528-21DE-4FAA-801E-634DDDAF4B2B}" type="slidenum">
              <a:rPr lang="en-US" smtClean="0"/>
              <a:pPr/>
              <a:t>43</a:t>
            </a:fld>
            <a:endParaRPr lang="en-US"/>
          </a:p>
        </p:txBody>
      </p:sp>
      <p:sp>
        <p:nvSpPr>
          <p:cNvPr id="10" name="Rectangle 2"/>
          <p:cNvSpPr>
            <a:spLocks noGrp="1" noChangeArrowheads="1"/>
          </p:cNvSpPr>
          <p:nvPr>
            <p:ph type="title"/>
          </p:nvPr>
        </p:nvSpPr>
        <p:spPr>
          <a:xfrm>
            <a:off x="228600" y="228600"/>
            <a:ext cx="8915400" cy="625248"/>
          </a:xfrm>
          <a:noFill/>
          <a:ln/>
          <a:extLst>
            <a:ext uri="{91240B29-F687-4F45-9708-019B960494DF}">
              <a14:hiddenLine xmlns:a14="http://schemas.microsoft.com/office/drawing/2010/main" xmlns="" w="9525" cap="flat" cmpd="sng" algn="ctr">
                <a:solidFill>
                  <a:schemeClr val="tx1"/>
                </a:solidFill>
                <a:prstDash val="solid"/>
                <a:miter lim="800000"/>
                <a:headEnd/>
                <a:tailEnd/>
              </a14:hiddenLine>
            </a:ext>
          </a:extLst>
        </p:spPr>
        <p:txBody>
          <a:bodyPr>
            <a:noAutofit/>
          </a:bodyPr>
          <a:lstStyle/>
          <a:p>
            <a:pPr eaLnBrk="1" hangingPunct="1"/>
            <a:r>
              <a:rPr lang="en-US" sz="3200" dirty="0" smtClean="0">
                <a:solidFill>
                  <a:schemeClr val="tx1"/>
                </a:solidFill>
              </a:rPr>
              <a:t>Comparison… (ix)</a:t>
            </a:r>
            <a:endParaRPr lang="en-US" sz="3200" dirty="0">
              <a:solidFill>
                <a:schemeClr val="tx1"/>
              </a:solidFill>
            </a:endParaRPr>
          </a:p>
        </p:txBody>
      </p:sp>
      <p:graphicFrame>
        <p:nvGraphicFramePr>
          <p:cNvPr id="9" name="Table 8"/>
          <p:cNvGraphicFramePr>
            <a:graphicFrameLocks noGrp="1"/>
          </p:cNvGraphicFramePr>
          <p:nvPr/>
        </p:nvGraphicFramePr>
        <p:xfrm>
          <a:off x="228601" y="914401"/>
          <a:ext cx="8686799" cy="4977933"/>
        </p:xfrm>
        <a:graphic>
          <a:graphicData uri="http://schemas.openxmlformats.org/drawingml/2006/table">
            <a:tbl>
              <a:tblPr firstRow="1" bandRow="1">
                <a:tableStyleId>{1E171933-4619-4E11-9A3F-F7608DF75F80}</a:tableStyleId>
              </a:tblPr>
              <a:tblGrid>
                <a:gridCol w="620485"/>
                <a:gridCol w="1628775"/>
                <a:gridCol w="2714625"/>
                <a:gridCol w="3722914"/>
              </a:tblGrid>
              <a:tr h="832653">
                <a:tc>
                  <a:txBody>
                    <a:bodyPr/>
                    <a:lstStyle/>
                    <a:p>
                      <a:pPr algn="ctr"/>
                      <a:r>
                        <a:rPr lang="en-US" sz="2000" dirty="0" smtClean="0"/>
                        <a:t>Sr.</a:t>
                      </a:r>
                      <a:r>
                        <a:rPr lang="en-US" sz="2000" baseline="0" dirty="0" smtClean="0"/>
                        <a:t> No.</a:t>
                      </a:r>
                      <a:endParaRPr lang="en-US" sz="2000" b="1" dirty="0"/>
                    </a:p>
                  </a:txBody>
                  <a:tcPr/>
                </a:tc>
                <a:tc>
                  <a:txBody>
                    <a:bodyPr/>
                    <a:lstStyle/>
                    <a:p>
                      <a:pPr algn="ctr"/>
                      <a:r>
                        <a:rPr lang="en-US" sz="2000" dirty="0" smtClean="0"/>
                        <a:t>Particulars</a:t>
                      </a:r>
                      <a:endParaRPr lang="en-US" sz="20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kern="1200" dirty="0" smtClean="0">
                          <a:effectLst/>
                        </a:rPr>
                        <a:t>Old Schedule VI</a:t>
                      </a:r>
                      <a:endParaRPr lang="en-US" sz="2000" dirty="0" smtClean="0"/>
                    </a:p>
                    <a:p>
                      <a:pPr algn="ctr"/>
                      <a:endParaRPr lang="en-US" sz="20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kern="1200" dirty="0" smtClean="0">
                          <a:effectLst/>
                        </a:rPr>
                        <a:t>Revised Schedule VI</a:t>
                      </a:r>
                      <a:endParaRPr lang="en-US" sz="2000" dirty="0" smtClean="0"/>
                    </a:p>
                    <a:p>
                      <a:pPr algn="ctr"/>
                      <a:endParaRPr lang="en-US" sz="2000" b="1" dirty="0"/>
                    </a:p>
                  </a:txBody>
                  <a:tcPr/>
                </a:tc>
              </a:tr>
              <a:tr h="1248978">
                <a:tc>
                  <a:txBody>
                    <a:bodyPr/>
                    <a:lstStyle/>
                    <a:p>
                      <a:pPr algn="ctr"/>
                      <a:r>
                        <a:rPr lang="en-US" sz="2000" dirty="0" smtClean="0"/>
                        <a:t>19)</a:t>
                      </a:r>
                      <a:endParaRPr lang="en-US" sz="2000" b="0" dirty="0">
                        <a:solidFill>
                          <a:schemeClr val="tx1"/>
                        </a:solidFill>
                      </a:endParaRPr>
                    </a:p>
                  </a:txBody>
                  <a:tcPr/>
                </a:tc>
                <a:tc>
                  <a:txBody>
                    <a:bodyPr/>
                    <a:lstStyle/>
                    <a:p>
                      <a:pPr algn="ctr"/>
                      <a:r>
                        <a:rPr lang="en-US" sz="2000" kern="1200" dirty="0" smtClean="0">
                          <a:effectLst/>
                        </a:rPr>
                        <a:t>Foreign exchange gain / loss</a:t>
                      </a:r>
                      <a:endParaRPr lang="en-US" sz="2000" dirty="0">
                        <a:solidFill>
                          <a:schemeClr val="tx1"/>
                        </a:solidFill>
                      </a:endParaRPr>
                    </a:p>
                  </a:txBody>
                  <a:tcPr/>
                </a:tc>
                <a:tc>
                  <a:txBody>
                    <a:bodyPr/>
                    <a:lstStyle/>
                    <a:p>
                      <a:pPr algn="ctr"/>
                      <a:r>
                        <a:rPr lang="en-US" sz="2000" kern="1200" dirty="0" smtClean="0">
                          <a:effectLst/>
                        </a:rPr>
                        <a:t>Gain / Loss on foreign currency transaction to be shown under finance cost </a:t>
                      </a:r>
                      <a:endParaRPr lang="en-US" sz="2000" dirty="0">
                        <a:solidFill>
                          <a:schemeClr val="tx1"/>
                        </a:solidFill>
                      </a:endParaRPr>
                    </a:p>
                  </a:txBody>
                  <a:tcPr/>
                </a:tc>
                <a:tc>
                  <a:txBody>
                    <a:bodyPr/>
                    <a:lstStyle/>
                    <a:p>
                      <a:pPr algn="ctr"/>
                      <a:r>
                        <a:rPr lang="en-US" sz="2000" kern="1200" dirty="0" smtClean="0">
                          <a:effectLst/>
                        </a:rPr>
                        <a:t>Gain / Loss on foreign currency transaction to be separated into finance costs and other expenses </a:t>
                      </a:r>
                      <a:endParaRPr lang="en-US" sz="2000" dirty="0">
                        <a:solidFill>
                          <a:schemeClr val="tx1"/>
                        </a:solidFill>
                      </a:endParaRPr>
                    </a:p>
                  </a:txBody>
                  <a:tcPr/>
                </a:tc>
              </a:tr>
              <a:tr h="2642768">
                <a:tc>
                  <a:txBody>
                    <a:bodyPr/>
                    <a:lstStyle/>
                    <a:p>
                      <a:pPr algn="ctr"/>
                      <a:r>
                        <a:rPr lang="en-US" sz="2000" dirty="0" smtClean="0"/>
                        <a:t>20)</a:t>
                      </a:r>
                      <a:endParaRPr lang="en-US" sz="2000" b="0" dirty="0">
                        <a:solidFill>
                          <a:schemeClr val="tx1"/>
                        </a:solidFill>
                      </a:endParaRPr>
                    </a:p>
                  </a:txBody>
                  <a:tcPr/>
                </a:tc>
                <a:tc>
                  <a:txBody>
                    <a:bodyPr/>
                    <a:lstStyle/>
                    <a:p>
                      <a:pPr algn="ctr"/>
                      <a:r>
                        <a:rPr lang="en-US" sz="2000" kern="1200" dirty="0" smtClean="0">
                          <a:effectLst/>
                        </a:rPr>
                        <a:t>Purchases</a:t>
                      </a:r>
                      <a:endParaRPr lang="en-US" sz="2000" dirty="0">
                        <a:solidFill>
                          <a:schemeClr val="tx1"/>
                        </a:solidFill>
                      </a:endParaRPr>
                    </a:p>
                  </a:txBody>
                  <a:tcPr/>
                </a:tc>
                <a:tc>
                  <a:txBody>
                    <a:bodyPr/>
                    <a:lstStyle/>
                    <a:p>
                      <a:pPr algn="ctr"/>
                      <a:r>
                        <a:rPr lang="en-US" sz="2000" kern="1200" dirty="0" smtClean="0">
                          <a:effectLst/>
                        </a:rPr>
                        <a:t>The purchase made and the opening &amp; closing stock, giving break up in respect of each class of goods traded in by the company and indicating the quantities thereof.</a:t>
                      </a:r>
                      <a:endParaRPr lang="en-US" sz="2000" dirty="0">
                        <a:solidFill>
                          <a:schemeClr val="tx1"/>
                        </a:solidFill>
                      </a:endParaRPr>
                    </a:p>
                  </a:txBody>
                  <a:tcPr/>
                </a:tc>
                <a:tc>
                  <a:txBody>
                    <a:bodyPr/>
                    <a:lstStyle/>
                    <a:p>
                      <a:pPr algn="ctr"/>
                      <a:r>
                        <a:rPr lang="en-US" sz="2000" kern="1200" dirty="0" smtClean="0">
                          <a:effectLst/>
                        </a:rPr>
                        <a:t>Goods traded in by the company to be disclosed in broad heads in notes. Disclosure of quantitative details of goods is diluted.</a:t>
                      </a:r>
                    </a:p>
                    <a:p>
                      <a:pPr algn="ctr"/>
                      <a:r>
                        <a:rPr lang="en-US" sz="2000" kern="1200" dirty="0" smtClean="0">
                          <a:effectLst/>
                        </a:rPr>
                        <a:t>Goods-in-transit</a:t>
                      </a:r>
                      <a:r>
                        <a:rPr lang="en-US" sz="2000" kern="1200" baseline="0" dirty="0" smtClean="0">
                          <a:effectLst/>
                        </a:rPr>
                        <a:t> to be separately disclosed.</a:t>
                      </a:r>
                      <a:endParaRPr lang="en-US" sz="2000" dirty="0">
                        <a:solidFill>
                          <a:schemeClr val="tx1"/>
                        </a:solidFill>
                      </a:endParaRPr>
                    </a:p>
                  </a:txBody>
                  <a:tcPr/>
                </a:tc>
              </a:tr>
            </a:tbl>
          </a:graphicData>
        </a:graphic>
      </p:graphicFrame>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p>
            <a:fld id="{B6F15528-21DE-4FAA-801E-634DDDAF4B2B}" type="slidenum">
              <a:rPr lang="en-US" smtClean="0"/>
              <a:pPr/>
              <a:t>44</a:t>
            </a:fld>
            <a:endParaRPr lang="en-US"/>
          </a:p>
        </p:txBody>
      </p:sp>
      <p:sp>
        <p:nvSpPr>
          <p:cNvPr id="10" name="Rectangle 2"/>
          <p:cNvSpPr>
            <a:spLocks noGrp="1" noChangeArrowheads="1"/>
          </p:cNvSpPr>
          <p:nvPr>
            <p:ph type="title"/>
          </p:nvPr>
        </p:nvSpPr>
        <p:spPr>
          <a:xfrm>
            <a:off x="228600" y="228600"/>
            <a:ext cx="8915400" cy="625248"/>
          </a:xfrm>
          <a:noFill/>
          <a:ln/>
          <a:extLst>
            <a:ext uri="{91240B29-F687-4F45-9708-019B960494DF}">
              <a14:hiddenLine xmlns:a14="http://schemas.microsoft.com/office/drawing/2010/main" xmlns="" w="9525" cap="flat" cmpd="sng" algn="ctr">
                <a:solidFill>
                  <a:schemeClr val="tx1"/>
                </a:solidFill>
                <a:prstDash val="solid"/>
                <a:miter lim="800000"/>
                <a:headEnd/>
                <a:tailEnd/>
              </a14:hiddenLine>
            </a:ext>
          </a:extLst>
        </p:spPr>
        <p:txBody>
          <a:bodyPr>
            <a:noAutofit/>
          </a:bodyPr>
          <a:lstStyle/>
          <a:p>
            <a:pPr eaLnBrk="1" hangingPunct="1"/>
            <a:r>
              <a:rPr lang="en-US" sz="3200" dirty="0" smtClean="0">
                <a:solidFill>
                  <a:schemeClr val="tx1"/>
                </a:solidFill>
              </a:rPr>
              <a:t>Comparison… (x)</a:t>
            </a:r>
            <a:endParaRPr lang="en-US" sz="3200" dirty="0">
              <a:solidFill>
                <a:schemeClr val="tx1"/>
              </a:solidFill>
            </a:endParaRPr>
          </a:p>
        </p:txBody>
      </p:sp>
      <p:graphicFrame>
        <p:nvGraphicFramePr>
          <p:cNvPr id="9" name="Table 8"/>
          <p:cNvGraphicFramePr>
            <a:graphicFrameLocks noGrp="1"/>
          </p:cNvGraphicFramePr>
          <p:nvPr/>
        </p:nvGraphicFramePr>
        <p:xfrm>
          <a:off x="228601" y="914401"/>
          <a:ext cx="8686799" cy="5852160"/>
        </p:xfrm>
        <a:graphic>
          <a:graphicData uri="http://schemas.openxmlformats.org/drawingml/2006/table">
            <a:tbl>
              <a:tblPr firstRow="1" bandRow="1">
                <a:tableStyleId>{1E171933-4619-4E11-9A3F-F7608DF75F80}</a:tableStyleId>
              </a:tblPr>
              <a:tblGrid>
                <a:gridCol w="620485"/>
                <a:gridCol w="1628775"/>
                <a:gridCol w="2714625"/>
                <a:gridCol w="3722914"/>
              </a:tblGrid>
              <a:tr h="595475">
                <a:tc>
                  <a:txBody>
                    <a:bodyPr/>
                    <a:lstStyle/>
                    <a:p>
                      <a:pPr algn="ctr"/>
                      <a:r>
                        <a:rPr lang="en-US" sz="2000" dirty="0" smtClean="0"/>
                        <a:t>Sr.</a:t>
                      </a:r>
                      <a:r>
                        <a:rPr lang="en-US" sz="2000" baseline="0" dirty="0" smtClean="0"/>
                        <a:t> No.</a:t>
                      </a:r>
                      <a:endParaRPr lang="en-US" sz="2000" b="1" dirty="0"/>
                    </a:p>
                  </a:txBody>
                  <a:tcPr/>
                </a:tc>
                <a:tc>
                  <a:txBody>
                    <a:bodyPr/>
                    <a:lstStyle/>
                    <a:p>
                      <a:pPr algn="ctr"/>
                      <a:r>
                        <a:rPr lang="en-US" sz="2000" dirty="0" smtClean="0"/>
                        <a:t>Particulars</a:t>
                      </a:r>
                      <a:endParaRPr lang="en-US" sz="20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kern="1200" dirty="0" smtClean="0">
                          <a:effectLst/>
                        </a:rPr>
                        <a:t>Old Schedule VI</a:t>
                      </a:r>
                      <a:endParaRPr lang="en-US" sz="2000" dirty="0" smtClean="0"/>
                    </a:p>
                    <a:p>
                      <a:pPr algn="ctr"/>
                      <a:endParaRPr lang="en-US" sz="20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kern="1200" dirty="0" smtClean="0">
                          <a:effectLst/>
                        </a:rPr>
                        <a:t>Revised Schedule VI</a:t>
                      </a:r>
                      <a:endParaRPr lang="en-US" sz="2000" dirty="0" smtClean="0"/>
                    </a:p>
                    <a:p>
                      <a:pPr algn="ctr"/>
                      <a:endParaRPr lang="en-US" sz="2000" b="1" dirty="0"/>
                    </a:p>
                  </a:txBody>
                  <a:tcPr/>
                </a:tc>
              </a:tr>
              <a:tr h="1113279">
                <a:tc>
                  <a:txBody>
                    <a:bodyPr/>
                    <a:lstStyle/>
                    <a:p>
                      <a:pPr algn="ctr"/>
                      <a:r>
                        <a:rPr lang="en-US" sz="2000" dirty="0" smtClean="0"/>
                        <a:t>21)</a:t>
                      </a:r>
                      <a:endParaRPr lang="en-US" sz="2000" b="0" dirty="0">
                        <a:solidFill>
                          <a:schemeClr val="tx1"/>
                        </a:solidFill>
                      </a:endParaRPr>
                    </a:p>
                  </a:txBody>
                  <a:tcPr/>
                </a:tc>
                <a:tc>
                  <a:txBody>
                    <a:bodyPr/>
                    <a:lstStyle/>
                    <a:p>
                      <a:pPr algn="ctr"/>
                      <a:r>
                        <a:rPr lang="en-US" sz="2000" dirty="0" smtClean="0"/>
                        <a:t>TDS amount on</a:t>
                      </a:r>
                      <a:r>
                        <a:rPr lang="en-US" sz="2000" baseline="0" dirty="0" smtClean="0"/>
                        <a:t> Interest, royalty received</a:t>
                      </a:r>
                      <a:endParaRPr lang="en-US" sz="2000" dirty="0">
                        <a:solidFill>
                          <a:schemeClr val="tx1"/>
                        </a:solidFill>
                      </a:endParaRPr>
                    </a:p>
                  </a:txBody>
                  <a:tcPr/>
                </a:tc>
                <a:tc>
                  <a:txBody>
                    <a:bodyPr/>
                    <a:lstStyle/>
                    <a:p>
                      <a:pPr algn="ctr"/>
                      <a:r>
                        <a:rPr lang="en-US" sz="2000" dirty="0" smtClean="0"/>
                        <a:t>TDS</a:t>
                      </a:r>
                      <a:r>
                        <a:rPr lang="en-US" sz="2000" baseline="0" dirty="0" smtClean="0"/>
                        <a:t> amount was required to be shown for Interest income etc.</a:t>
                      </a:r>
                      <a:endParaRPr lang="en-US" sz="2000" dirty="0">
                        <a:solidFill>
                          <a:schemeClr val="tx1"/>
                        </a:solidFill>
                      </a:endParaRPr>
                    </a:p>
                  </a:txBody>
                  <a:tcPr/>
                </a:tc>
                <a:tc>
                  <a:txBody>
                    <a:bodyPr/>
                    <a:lstStyle/>
                    <a:p>
                      <a:pPr algn="ctr"/>
                      <a:r>
                        <a:rPr lang="en-US" sz="2000" dirty="0" smtClean="0"/>
                        <a:t>No requirement of</a:t>
                      </a:r>
                      <a:r>
                        <a:rPr lang="en-US" sz="2000" baseline="0" dirty="0" smtClean="0"/>
                        <a:t> disclosing TDS amounts separately</a:t>
                      </a:r>
                      <a:endParaRPr lang="en-US" sz="2000" dirty="0">
                        <a:solidFill>
                          <a:schemeClr val="tx1"/>
                        </a:solidFill>
                      </a:endParaRPr>
                    </a:p>
                  </a:txBody>
                  <a:tcPr/>
                </a:tc>
              </a:tr>
              <a:tr h="1644046">
                <a:tc>
                  <a:txBody>
                    <a:bodyPr/>
                    <a:lstStyle/>
                    <a:p>
                      <a:pPr algn="ctr"/>
                      <a:r>
                        <a:rPr lang="en-US" sz="2000" dirty="0" smtClean="0"/>
                        <a:t>22)</a:t>
                      </a:r>
                      <a:endParaRPr lang="en-US" sz="2000" b="0" dirty="0">
                        <a:solidFill>
                          <a:schemeClr val="tx1"/>
                        </a:solidFill>
                      </a:endParaRPr>
                    </a:p>
                  </a:txBody>
                  <a:tcPr/>
                </a:tc>
                <a:tc>
                  <a:txBody>
                    <a:bodyPr/>
                    <a:lstStyle/>
                    <a:p>
                      <a:pPr algn="ctr"/>
                      <a:r>
                        <a:rPr lang="en-US" sz="2000" dirty="0" smtClean="0"/>
                        <a:t>Managerial</a:t>
                      </a:r>
                      <a:r>
                        <a:rPr lang="en-US" sz="2000" baseline="0" dirty="0" smtClean="0"/>
                        <a:t> Remuneration and Commission</a:t>
                      </a:r>
                      <a:endParaRPr lang="en-US" sz="2000" dirty="0">
                        <a:solidFill>
                          <a:schemeClr val="tx1"/>
                        </a:solidFill>
                      </a:endParaRPr>
                    </a:p>
                  </a:txBody>
                  <a:tcPr/>
                </a:tc>
                <a:tc>
                  <a:txBody>
                    <a:bodyPr/>
                    <a:lstStyle/>
                    <a:p>
                      <a:pPr algn="ctr"/>
                      <a:r>
                        <a:rPr lang="en-US" sz="2000" dirty="0" smtClean="0"/>
                        <a:t>Payment to directors</a:t>
                      </a:r>
                      <a:r>
                        <a:rPr lang="en-US" sz="2000" baseline="0" dirty="0" smtClean="0"/>
                        <a:t> and detailed calculation under section 198 was required to be disclosed</a:t>
                      </a:r>
                      <a:endParaRPr lang="en-US" sz="2000" dirty="0">
                        <a:solidFill>
                          <a:schemeClr val="tx1"/>
                        </a:solidFill>
                      </a:endParaRPr>
                    </a:p>
                  </a:txBody>
                  <a:tcPr/>
                </a:tc>
                <a:tc>
                  <a:txBody>
                    <a:bodyPr/>
                    <a:lstStyle/>
                    <a:p>
                      <a:pPr algn="ctr"/>
                      <a:r>
                        <a:rPr lang="en-US" sz="2000" dirty="0" smtClean="0"/>
                        <a:t>No disclosure requirements for Managerial</a:t>
                      </a:r>
                      <a:r>
                        <a:rPr lang="en-US" sz="2000" baseline="0" dirty="0" smtClean="0"/>
                        <a:t> Remuneration</a:t>
                      </a:r>
                      <a:endParaRPr lang="en-US" sz="2000" dirty="0">
                        <a:solidFill>
                          <a:schemeClr val="tx1"/>
                        </a:solidFill>
                      </a:endParaRPr>
                    </a:p>
                  </a:txBody>
                  <a:tcPr/>
                </a:tc>
              </a:tr>
              <a:tr h="1644046">
                <a:tc>
                  <a:txBody>
                    <a:bodyPr/>
                    <a:lstStyle/>
                    <a:p>
                      <a:pPr algn="ctr"/>
                      <a:r>
                        <a:rPr lang="en-US" sz="2000" dirty="0" smtClean="0"/>
                        <a:t>23)</a:t>
                      </a:r>
                      <a:endParaRPr lang="en-US" sz="2000" b="0" dirty="0">
                        <a:solidFill>
                          <a:schemeClr val="tx1"/>
                        </a:solidFill>
                      </a:endParaRPr>
                    </a:p>
                  </a:txBody>
                  <a:tcPr/>
                </a:tc>
                <a:tc>
                  <a:txBody>
                    <a:bodyPr/>
                    <a:lstStyle/>
                    <a:p>
                      <a:pPr algn="ctr"/>
                      <a:r>
                        <a:rPr lang="en-US" sz="2000" kern="1200" dirty="0" smtClean="0">
                          <a:effectLst/>
                        </a:rPr>
                        <a:t>ESOP expenses</a:t>
                      </a:r>
                      <a:endParaRPr lang="en-US" sz="2000" dirty="0">
                        <a:solidFill>
                          <a:schemeClr val="tx1"/>
                        </a:solidFill>
                      </a:endParaRPr>
                    </a:p>
                  </a:txBody>
                  <a:tcPr/>
                </a:tc>
                <a:tc>
                  <a:txBody>
                    <a:bodyPr/>
                    <a:lstStyle/>
                    <a:p>
                      <a:pPr algn="ctr"/>
                      <a:r>
                        <a:rPr lang="en-US" sz="2000" kern="1200" dirty="0" smtClean="0">
                          <a:effectLst/>
                        </a:rPr>
                        <a:t>No</a:t>
                      </a:r>
                      <a:r>
                        <a:rPr lang="en-US" sz="2000" kern="1200" baseline="0" dirty="0" smtClean="0">
                          <a:effectLst/>
                        </a:rPr>
                        <a:t> requirement to show separately as part of Employee Benefits expense</a:t>
                      </a:r>
                      <a:endParaRPr lang="en-US" sz="2000" dirty="0">
                        <a:solidFill>
                          <a:schemeClr val="tx1"/>
                        </a:solidFill>
                      </a:endParaRPr>
                    </a:p>
                  </a:txBody>
                  <a:tcPr/>
                </a:tc>
                <a:tc>
                  <a:txBody>
                    <a:bodyPr/>
                    <a:lstStyle/>
                    <a:p>
                      <a:pPr algn="ctr"/>
                      <a:r>
                        <a:rPr lang="en-US" sz="2000" kern="1200" dirty="0" smtClean="0">
                          <a:effectLst/>
                        </a:rPr>
                        <a:t>Expense on Employee Stock Option</a:t>
                      </a:r>
                      <a:r>
                        <a:rPr lang="en-US" sz="2000" kern="1200" baseline="0" dirty="0" smtClean="0">
                          <a:effectLst/>
                        </a:rPr>
                        <a:t> Scheme (ESOP) and Employee Stock Purchase Plan (ESPP) to be shown separately as part of Employee Benefits expense</a:t>
                      </a:r>
                      <a:endParaRPr lang="en-US" sz="2000" dirty="0">
                        <a:solidFill>
                          <a:schemeClr val="tx1"/>
                        </a:solidFill>
                      </a:endParaRPr>
                    </a:p>
                  </a:txBody>
                  <a:tcPr/>
                </a:tc>
              </a:tr>
            </a:tbl>
          </a:graphicData>
        </a:graphic>
      </p:graphicFrame>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p>
            <a:fld id="{B6F15528-21DE-4FAA-801E-634DDDAF4B2B}" type="slidenum">
              <a:rPr lang="en-US" smtClean="0"/>
              <a:pPr/>
              <a:t>45</a:t>
            </a:fld>
            <a:endParaRPr lang="en-US"/>
          </a:p>
        </p:txBody>
      </p:sp>
      <p:sp>
        <p:nvSpPr>
          <p:cNvPr id="10" name="Rectangle 2"/>
          <p:cNvSpPr>
            <a:spLocks noGrp="1" noChangeArrowheads="1"/>
          </p:cNvSpPr>
          <p:nvPr>
            <p:ph type="title"/>
          </p:nvPr>
        </p:nvSpPr>
        <p:spPr>
          <a:xfrm>
            <a:off x="228600" y="228600"/>
            <a:ext cx="8915400" cy="625248"/>
          </a:xfrm>
          <a:noFill/>
          <a:ln/>
          <a:extLst>
            <a:ext uri="{91240B29-F687-4F45-9708-019B960494DF}">
              <a14:hiddenLine xmlns:a14="http://schemas.microsoft.com/office/drawing/2010/main" xmlns="" w="9525" cap="flat" cmpd="sng" algn="ctr">
                <a:solidFill>
                  <a:schemeClr val="tx1"/>
                </a:solidFill>
                <a:prstDash val="solid"/>
                <a:miter lim="800000"/>
                <a:headEnd/>
                <a:tailEnd/>
              </a14:hiddenLine>
            </a:ext>
          </a:extLst>
        </p:spPr>
        <p:txBody>
          <a:bodyPr>
            <a:noAutofit/>
          </a:bodyPr>
          <a:lstStyle/>
          <a:p>
            <a:pPr eaLnBrk="1" hangingPunct="1"/>
            <a:r>
              <a:rPr lang="en-US" sz="3200" dirty="0" smtClean="0">
                <a:solidFill>
                  <a:schemeClr val="tx1"/>
                </a:solidFill>
              </a:rPr>
              <a:t>Comparison… (xi)</a:t>
            </a:r>
            <a:endParaRPr lang="en-US" sz="3200" dirty="0">
              <a:solidFill>
                <a:schemeClr val="tx1"/>
              </a:solidFill>
            </a:endParaRPr>
          </a:p>
        </p:txBody>
      </p:sp>
      <p:graphicFrame>
        <p:nvGraphicFramePr>
          <p:cNvPr id="9" name="Table 8"/>
          <p:cNvGraphicFramePr>
            <a:graphicFrameLocks noGrp="1"/>
          </p:cNvGraphicFramePr>
          <p:nvPr/>
        </p:nvGraphicFramePr>
        <p:xfrm>
          <a:off x="228601" y="914399"/>
          <a:ext cx="8610598" cy="4572000"/>
        </p:xfrm>
        <a:graphic>
          <a:graphicData uri="http://schemas.openxmlformats.org/drawingml/2006/table">
            <a:tbl>
              <a:tblPr firstRow="1" bandRow="1">
                <a:tableStyleId>{1E171933-4619-4E11-9A3F-F7608DF75F80}</a:tableStyleId>
              </a:tblPr>
              <a:tblGrid>
                <a:gridCol w="615042"/>
                <a:gridCol w="1614487"/>
                <a:gridCol w="2690812"/>
                <a:gridCol w="3690257"/>
              </a:tblGrid>
              <a:tr h="815163">
                <a:tc>
                  <a:txBody>
                    <a:bodyPr/>
                    <a:lstStyle/>
                    <a:p>
                      <a:pPr algn="ctr"/>
                      <a:r>
                        <a:rPr lang="en-US" sz="2000" dirty="0" smtClean="0"/>
                        <a:t>Sr.</a:t>
                      </a:r>
                      <a:r>
                        <a:rPr lang="en-US" sz="2000" baseline="0" dirty="0" smtClean="0"/>
                        <a:t> No.</a:t>
                      </a:r>
                      <a:endParaRPr lang="en-US" sz="2000" b="1" dirty="0"/>
                    </a:p>
                  </a:txBody>
                  <a:tcPr/>
                </a:tc>
                <a:tc>
                  <a:txBody>
                    <a:bodyPr/>
                    <a:lstStyle/>
                    <a:p>
                      <a:pPr algn="ctr"/>
                      <a:r>
                        <a:rPr lang="en-US" sz="2000" dirty="0" smtClean="0"/>
                        <a:t>Particulars</a:t>
                      </a:r>
                      <a:endParaRPr lang="en-US" sz="20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kern="1200" dirty="0" smtClean="0">
                          <a:effectLst/>
                        </a:rPr>
                        <a:t>Old Schedule VI</a:t>
                      </a:r>
                      <a:endParaRPr lang="en-US" sz="2000" dirty="0" smtClean="0"/>
                    </a:p>
                    <a:p>
                      <a:pPr algn="ctr"/>
                      <a:endParaRPr lang="en-US" sz="20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kern="1200" dirty="0" smtClean="0">
                          <a:effectLst/>
                        </a:rPr>
                        <a:t>Revised Schedule VI</a:t>
                      </a:r>
                      <a:endParaRPr lang="en-US" sz="2000" dirty="0" smtClean="0"/>
                    </a:p>
                    <a:p>
                      <a:pPr algn="ctr"/>
                      <a:endParaRPr lang="en-US" sz="2000" b="1" dirty="0"/>
                    </a:p>
                  </a:txBody>
                  <a:tcPr/>
                </a:tc>
              </a:tr>
              <a:tr h="1524000">
                <a:tc>
                  <a:txBody>
                    <a:bodyPr/>
                    <a:lstStyle/>
                    <a:p>
                      <a:pPr algn="ctr"/>
                      <a:r>
                        <a:rPr lang="en-US" sz="2000" dirty="0" smtClean="0"/>
                        <a:t>24)</a:t>
                      </a:r>
                      <a:endParaRPr lang="en-US" sz="2000" b="0" dirty="0">
                        <a:solidFill>
                          <a:schemeClr val="tx1"/>
                        </a:solidFill>
                      </a:endParaRPr>
                    </a:p>
                  </a:txBody>
                  <a:tcPr/>
                </a:tc>
                <a:tc>
                  <a:txBody>
                    <a:bodyPr/>
                    <a:lstStyle/>
                    <a:p>
                      <a:pPr algn="ctr"/>
                      <a:r>
                        <a:rPr lang="en-US" sz="2000" dirty="0" smtClean="0"/>
                        <a:t>Part</a:t>
                      </a:r>
                      <a:r>
                        <a:rPr lang="en-US" sz="2000" baseline="0" dirty="0" smtClean="0"/>
                        <a:t> </a:t>
                      </a:r>
                      <a:r>
                        <a:rPr lang="en-US" sz="2000" dirty="0" smtClean="0"/>
                        <a:t>III-Interpretation</a:t>
                      </a:r>
                      <a:endParaRPr lang="en-US" sz="2000" dirty="0">
                        <a:solidFill>
                          <a:schemeClr val="tx1"/>
                        </a:solidFill>
                      </a:endParaRPr>
                    </a:p>
                  </a:txBody>
                  <a:tcPr/>
                </a:tc>
                <a:tc>
                  <a:txBody>
                    <a:bodyPr/>
                    <a:lstStyle/>
                    <a:p>
                      <a:pPr algn="ctr"/>
                      <a:r>
                        <a:rPr lang="en-US" sz="2000" dirty="0" smtClean="0"/>
                        <a:t>Terms provision,</a:t>
                      </a:r>
                      <a:r>
                        <a:rPr lang="en-US" sz="2000" baseline="0" dirty="0" smtClean="0"/>
                        <a:t> reserve, capital reserve , quoted investment etc. were defined</a:t>
                      </a:r>
                      <a:endParaRPr lang="en-US" sz="2000" dirty="0">
                        <a:solidFill>
                          <a:schemeClr val="tx1"/>
                        </a:solidFill>
                      </a:endParaRPr>
                    </a:p>
                  </a:txBody>
                  <a:tcPr/>
                </a:tc>
                <a:tc>
                  <a:txBody>
                    <a:bodyPr/>
                    <a:lstStyle/>
                    <a:p>
                      <a:pPr algn="ctr"/>
                      <a:r>
                        <a:rPr lang="en-US" sz="2000" dirty="0" smtClean="0"/>
                        <a:t>No such specific definitions.</a:t>
                      </a:r>
                      <a:endParaRPr lang="en-US" sz="2000" dirty="0">
                        <a:solidFill>
                          <a:schemeClr val="tx1"/>
                        </a:solidFill>
                      </a:endParaRPr>
                    </a:p>
                  </a:txBody>
                  <a:tcPr/>
                </a:tc>
              </a:tr>
              <a:tr h="2232837">
                <a:tc>
                  <a:txBody>
                    <a:bodyPr/>
                    <a:lstStyle/>
                    <a:p>
                      <a:pPr algn="ctr"/>
                      <a:r>
                        <a:rPr lang="en-US" sz="2000" dirty="0" smtClean="0"/>
                        <a:t>25)</a:t>
                      </a:r>
                      <a:endParaRPr lang="en-US" sz="2000" b="0" dirty="0">
                        <a:solidFill>
                          <a:schemeClr val="tx1"/>
                        </a:solidFill>
                      </a:endParaRPr>
                    </a:p>
                  </a:txBody>
                  <a:tcPr/>
                </a:tc>
                <a:tc>
                  <a:txBody>
                    <a:bodyPr/>
                    <a:lstStyle/>
                    <a:p>
                      <a:pPr algn="ctr"/>
                      <a:r>
                        <a:rPr lang="en-US" sz="2000" dirty="0" smtClean="0"/>
                        <a:t>Part IV- Balance</a:t>
                      </a:r>
                      <a:r>
                        <a:rPr lang="en-US" sz="2000" baseline="0" dirty="0" smtClean="0"/>
                        <a:t> Sheet Abstract</a:t>
                      </a:r>
                      <a:endParaRPr lang="en-US" sz="2000" dirty="0">
                        <a:solidFill>
                          <a:schemeClr val="tx1"/>
                        </a:solidFill>
                      </a:endParaRPr>
                    </a:p>
                  </a:txBody>
                  <a:tcPr/>
                </a:tc>
                <a:tc>
                  <a:txBody>
                    <a:bodyPr/>
                    <a:lstStyle/>
                    <a:p>
                      <a:pPr algn="ctr"/>
                      <a:r>
                        <a:rPr lang="en-US" sz="2000" dirty="0" smtClean="0"/>
                        <a:t>Details of</a:t>
                      </a:r>
                      <a:r>
                        <a:rPr lang="en-US" sz="2000" baseline="0" dirty="0" smtClean="0"/>
                        <a:t> company registration number, capital raised, Balance Sheet details, products etc. were required to be attached with financials</a:t>
                      </a:r>
                      <a:endParaRPr lang="en-US" sz="2000" dirty="0">
                        <a:solidFill>
                          <a:schemeClr val="tx1"/>
                        </a:solidFill>
                      </a:endParaRPr>
                    </a:p>
                  </a:txBody>
                  <a:tcPr/>
                </a:tc>
                <a:tc>
                  <a:txBody>
                    <a:bodyPr/>
                    <a:lstStyle/>
                    <a:p>
                      <a:pPr algn="ctr"/>
                      <a:r>
                        <a:rPr lang="en-US" sz="2000" dirty="0" smtClean="0"/>
                        <a:t>No such requirement.</a:t>
                      </a:r>
                      <a:endParaRPr lang="en-US" sz="2000" dirty="0">
                        <a:solidFill>
                          <a:schemeClr val="tx1"/>
                        </a:solidFill>
                      </a:endParaRPr>
                    </a:p>
                  </a:txBody>
                  <a:tcPr/>
                </a:tc>
              </a:tr>
            </a:tbl>
          </a:graphicData>
        </a:graphic>
      </p:graphicFrame>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8" descr="j0406924.jpg"/>
          <p:cNvPicPr>
            <a:picLocks noGrp="1" noChangeAspect="1"/>
          </p:cNvPicPr>
          <p:nvPr>
            <p:ph idx="1"/>
          </p:nvPr>
        </p:nvPicPr>
        <p:blipFill>
          <a:blip r:embed="rId2"/>
          <a:stretch>
            <a:fillRect/>
          </a:stretch>
        </p:blipFill>
        <p:spPr bwMode="auto">
          <a:xfrm>
            <a:off x="1066800" y="990600"/>
            <a:ext cx="7065547" cy="4876799"/>
          </a:xfrm>
          <a:prstGeom prst="rect">
            <a:avLst/>
          </a:prstGeom>
          <a:noFill/>
          <a:ln w="9525">
            <a:noFill/>
            <a:miter lim="800000"/>
            <a:headEnd/>
            <a:tailEnd/>
          </a:ln>
        </p:spPr>
      </p:pic>
      <p:sp>
        <p:nvSpPr>
          <p:cNvPr id="4" name="Slide Number Placeholder 3"/>
          <p:cNvSpPr>
            <a:spLocks noGrp="1"/>
          </p:cNvSpPr>
          <p:nvPr>
            <p:ph type="sldNum" sz="quarter" idx="15"/>
          </p:nvPr>
        </p:nvSpPr>
        <p:spPr/>
        <p:txBody>
          <a:bodyPr/>
          <a:lstStyle/>
          <a:p>
            <a:fld id="{B6F15528-21DE-4FAA-801E-634DDDAF4B2B}" type="slidenum">
              <a:rPr lang="en-US" smtClean="0"/>
              <a:pPr/>
              <a:t>46</a:t>
            </a:fld>
            <a:endParaRPr lang="en-US"/>
          </a:p>
        </p:txBody>
      </p:sp>
      <p:sp>
        <p:nvSpPr>
          <p:cNvPr id="2" name="Title 1"/>
          <p:cNvSpPr>
            <a:spLocks noGrp="1"/>
          </p:cNvSpPr>
          <p:nvPr>
            <p:ph type="title"/>
          </p:nvPr>
        </p:nvSpPr>
        <p:spPr>
          <a:xfrm>
            <a:off x="457200" y="0"/>
            <a:ext cx="8229600" cy="1447800"/>
          </a:xfrm>
        </p:spPr>
        <p:txBody>
          <a:bodyPr>
            <a:normAutofit fontScale="90000"/>
          </a:bodyPr>
          <a:lstStyle/>
          <a:p>
            <a:r>
              <a:rPr lang="en-US" sz="6700" b="1" i="1" dirty="0" smtClean="0">
                <a:ln w="900" cmpd="sng">
                  <a:solidFill>
                    <a:schemeClr val="accent1">
                      <a:satMod val="190000"/>
                      <a:alpha val="55000"/>
                    </a:schemeClr>
                  </a:solidFill>
                  <a:prstDash val="solid"/>
                </a:ln>
                <a:solidFill>
                  <a:srgbClr val="00B0F0"/>
                </a:solidFill>
                <a:effectLst>
                  <a:outerShdw blurRad="38100" dist="38100" dir="2700000" algn="tl">
                    <a:srgbClr val="000000">
                      <a:alpha val="43137"/>
                    </a:srgbClr>
                  </a:outerShdw>
                </a:effectLst>
                <a:latin typeface="Arial Rounded MT Bold" pitchFamily="34" charset="0"/>
                <a:ea typeface="+mj-ea"/>
                <a:cs typeface="+mj-cs"/>
              </a:rPr>
              <a:t>THANK YOU</a:t>
            </a:r>
            <a:r>
              <a:rPr lang="en-US" b="1" dirty="0" smtClean="0">
                <a:solidFill>
                  <a:srgbClr val="00B0F0"/>
                </a:solidFill>
                <a:effectLst>
                  <a:outerShdw blurRad="50800" dist="38100" dir="5400000" algn="t" rotWithShape="0">
                    <a:prstClr val="black">
                      <a:alpha val="40000"/>
                    </a:prstClr>
                  </a:outerShdw>
                </a:effectLst>
                <a:latin typeface="+mj-lt"/>
                <a:ea typeface="+mj-ea"/>
                <a:cs typeface="+mj-cs"/>
              </a:rPr>
              <a:t/>
            </a:r>
            <a:br>
              <a:rPr lang="en-US" b="1" dirty="0" smtClean="0">
                <a:solidFill>
                  <a:srgbClr val="00B0F0"/>
                </a:solidFill>
                <a:effectLst>
                  <a:outerShdw blurRad="50800" dist="38100" dir="5400000" algn="t" rotWithShape="0">
                    <a:prstClr val="black">
                      <a:alpha val="40000"/>
                    </a:prstClr>
                  </a:outerShdw>
                </a:effectLst>
                <a:latin typeface="+mj-lt"/>
                <a:ea typeface="+mj-ea"/>
                <a:cs typeface="+mj-cs"/>
              </a:rPr>
            </a:br>
            <a:endParaRPr lang="en-US" dirty="0">
              <a:solidFill>
                <a:srgbClr val="00B0F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126163"/>
          </a:xfrm>
        </p:spPr>
        <p:txBody>
          <a:bodyPr>
            <a:normAutofit/>
          </a:bodyPr>
          <a:lstStyle/>
          <a:p>
            <a:pPr algn="just">
              <a:buFont typeface="Wingdings" pitchFamily="2" charset="2"/>
              <a:buChar char="Ø"/>
            </a:pPr>
            <a:r>
              <a:rPr lang="en-US" sz="2400" dirty="0" smtClean="0"/>
              <a:t>Notes to accounts shall contain information in addition to that presented in the FS and shall provide where required:</a:t>
            </a:r>
          </a:p>
          <a:p>
            <a:pPr algn="just">
              <a:buNone/>
            </a:pPr>
            <a:r>
              <a:rPr lang="en-US" sz="2400" dirty="0" smtClean="0"/>
              <a:t>       a)Narrative descriptions, and</a:t>
            </a:r>
          </a:p>
          <a:p>
            <a:pPr algn="just">
              <a:buNone/>
            </a:pPr>
            <a:r>
              <a:rPr lang="en-US" sz="2400" dirty="0"/>
              <a:t> </a:t>
            </a:r>
            <a:r>
              <a:rPr lang="en-US" sz="2400" dirty="0" smtClean="0"/>
              <a:t>      b)Information about items that do not qualify for recognition</a:t>
            </a:r>
          </a:p>
          <a:p>
            <a:pPr algn="just">
              <a:buNone/>
            </a:pPr>
            <a:r>
              <a:rPr lang="en-US" sz="2400" dirty="0"/>
              <a:t> </a:t>
            </a:r>
            <a:r>
              <a:rPr lang="en-US" sz="2400" dirty="0" smtClean="0"/>
              <a:t>         in those statement.</a:t>
            </a:r>
          </a:p>
          <a:p>
            <a:pPr algn="just">
              <a:buFont typeface="Wingdings" pitchFamily="2" charset="2"/>
              <a:buChar char="Ø"/>
            </a:pPr>
            <a:r>
              <a:rPr lang="en-US" sz="2400" dirty="0" smtClean="0"/>
              <a:t>Each item on the face of the Balance Sheet and Statement of Profit and Loss is to be cross referenced to related information the notes to accounts.</a:t>
            </a:r>
          </a:p>
          <a:p>
            <a:pPr algn="just">
              <a:buFont typeface="Wingdings" pitchFamily="2" charset="2"/>
              <a:buChar char="Ø"/>
            </a:pPr>
            <a:r>
              <a:rPr lang="en-US" sz="2400" dirty="0" smtClean="0"/>
              <a:t>Corresponding amounts for the immediately preceding reporting period(Except in the case of the first FS laid before company)</a:t>
            </a:r>
            <a:endParaRPr lang="en-US" sz="2400" dirty="0"/>
          </a:p>
        </p:txBody>
      </p:sp>
      <p:sp>
        <p:nvSpPr>
          <p:cNvPr id="4" name="Slide Number Placeholder 3"/>
          <p:cNvSpPr>
            <a:spLocks noGrp="1"/>
          </p:cNvSpPr>
          <p:nvPr>
            <p:ph type="sldNum" sz="quarter" idx="15"/>
          </p:nvPr>
        </p:nvSpPr>
        <p:spPr/>
        <p:txBody>
          <a:bodyPr/>
          <a:lstStyle/>
          <a:p>
            <a:fld id="{B6F15528-21DE-4FAA-801E-634DDDAF4B2B}" type="slidenum">
              <a:rPr lang="en-US" smtClean="0"/>
              <a:pPr/>
              <a:t>5</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lstStyle/>
          <a:p>
            <a:pPr algn="just">
              <a:buFont typeface="Wingdings" pitchFamily="2" charset="2"/>
              <a:buChar char="Ø"/>
            </a:pPr>
            <a:r>
              <a:rPr lang="en-US" dirty="0" smtClean="0"/>
              <a:t>  </a:t>
            </a:r>
            <a:r>
              <a:rPr lang="en-US" sz="2400" dirty="0" smtClean="0"/>
              <a:t> Rounding off based on Turnover:</a:t>
            </a:r>
          </a:p>
          <a:p>
            <a:pPr algn="just">
              <a:buNone/>
            </a:pPr>
            <a:endParaRPr lang="en-US" sz="2400" dirty="0" smtClean="0"/>
          </a:p>
          <a:p>
            <a:pPr marL="857250" lvl="1" indent="-457200" algn="just">
              <a:buNone/>
            </a:pPr>
            <a:r>
              <a:rPr lang="en-US" sz="2400" dirty="0" smtClean="0"/>
              <a:t>1)</a:t>
            </a:r>
            <a:r>
              <a:rPr lang="en-US" sz="2400" u="sng" dirty="0" smtClean="0"/>
              <a:t>Less than 100 </a:t>
            </a:r>
            <a:r>
              <a:rPr lang="en-US" sz="2400" u="sng" dirty="0" err="1" smtClean="0"/>
              <a:t>cr</a:t>
            </a:r>
            <a:r>
              <a:rPr lang="en-US" sz="2400" u="sng" dirty="0"/>
              <a:t> </a:t>
            </a:r>
            <a:r>
              <a:rPr lang="en-US" sz="2400" dirty="0" smtClean="0"/>
              <a:t>- Figures to be in nearest Hundreds        ,</a:t>
            </a:r>
            <a:r>
              <a:rPr lang="en-US" sz="2400" dirty="0" err="1" smtClean="0"/>
              <a:t>thousand,lakhs</a:t>
            </a:r>
            <a:r>
              <a:rPr lang="en-US" sz="2400" dirty="0" smtClean="0"/>
              <a:t>  or millions  or decimals thereof</a:t>
            </a:r>
            <a:r>
              <a:rPr lang="en-US" dirty="0" smtClean="0"/>
              <a:t>.</a:t>
            </a:r>
          </a:p>
          <a:p>
            <a:pPr marL="857250" lvl="1" indent="-457200" algn="just">
              <a:buNone/>
            </a:pPr>
            <a:endParaRPr lang="en-US" dirty="0" smtClean="0"/>
          </a:p>
          <a:p>
            <a:pPr>
              <a:buNone/>
            </a:pPr>
            <a:r>
              <a:rPr lang="en-US" sz="2400" dirty="0" smtClean="0"/>
              <a:t>      2) </a:t>
            </a:r>
            <a:r>
              <a:rPr lang="en-US" sz="2400" u="sng" dirty="0" smtClean="0"/>
              <a:t>100 </a:t>
            </a:r>
            <a:r>
              <a:rPr lang="en-US" sz="2400" u="sng" dirty="0" err="1" smtClean="0"/>
              <a:t>cr</a:t>
            </a:r>
            <a:r>
              <a:rPr lang="en-US" sz="2400" u="sng" dirty="0" smtClean="0"/>
              <a:t> or more       </a:t>
            </a:r>
            <a:r>
              <a:rPr lang="en-US" sz="2400" dirty="0" smtClean="0"/>
              <a:t>- Figures to be in nearest  </a:t>
            </a:r>
            <a:r>
              <a:rPr lang="en-US" sz="2400" dirty="0" err="1" smtClean="0"/>
              <a:t>lakhs</a:t>
            </a:r>
            <a:r>
              <a:rPr lang="en-US" sz="2400" dirty="0" smtClean="0"/>
              <a:t>  ,millions  or </a:t>
            </a:r>
            <a:r>
              <a:rPr lang="en-US" sz="2400" dirty="0" err="1" smtClean="0"/>
              <a:t>crores</a:t>
            </a:r>
            <a:r>
              <a:rPr lang="en-US" sz="2400" dirty="0" smtClean="0"/>
              <a:t>, or decimals thereof. 	</a:t>
            </a:r>
            <a:endParaRPr lang="en-US" sz="2400" dirty="0"/>
          </a:p>
        </p:txBody>
      </p:sp>
      <p:sp>
        <p:nvSpPr>
          <p:cNvPr id="4" name="Slide Number Placeholder 3"/>
          <p:cNvSpPr>
            <a:spLocks noGrp="1"/>
          </p:cNvSpPr>
          <p:nvPr>
            <p:ph type="sldNum" sz="quarter" idx="15"/>
          </p:nvPr>
        </p:nvSpPr>
        <p:spPr/>
        <p:txBody>
          <a:bodyPr/>
          <a:lstStyle/>
          <a:p>
            <a:fld id="{B6F15528-21DE-4FAA-801E-634DDDAF4B2B}" type="slidenum">
              <a:rPr lang="en-US" smtClean="0"/>
              <a:pPr/>
              <a:t>6</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90"/>
          <p:cNvGraphicFramePr>
            <a:graphicFrameLocks noGrp="1"/>
          </p:cNvGraphicFramePr>
          <p:nvPr>
            <p:ph idx="1"/>
          </p:nvPr>
        </p:nvGraphicFramePr>
        <p:xfrm>
          <a:off x="381000" y="310896"/>
          <a:ext cx="8534399" cy="6821424"/>
        </p:xfrm>
        <a:graphic>
          <a:graphicData uri="http://schemas.openxmlformats.org/drawingml/2006/table">
            <a:tbl>
              <a:tblPr>
                <a:tableStyleId>{2D5ABB26-0587-4C30-8999-92F81FD0307C}</a:tableStyleId>
              </a:tblPr>
              <a:tblGrid>
                <a:gridCol w="3784820"/>
                <a:gridCol w="742122"/>
                <a:gridCol w="1855304"/>
                <a:gridCol w="2152153"/>
              </a:tblGrid>
              <a:tr h="136550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u="none" strike="noStrike" cap="none" normalizeH="0" baseline="0" dirty="0" smtClean="0">
                          <a:ln>
                            <a:noFill/>
                          </a:ln>
                          <a:effectLst/>
                        </a:rPr>
                        <a:t>Particulars</a:t>
                      </a:r>
                      <a:endParaRPr kumimoji="0" lang="en-US" sz="1800" b="1" i="0" u="none" strike="noStrike" cap="none" normalizeH="0" baseline="0" dirty="0" smtClean="0">
                        <a:ln>
                          <a:noFill/>
                        </a:ln>
                        <a:solidFill>
                          <a:schemeClr val="tx1"/>
                        </a:solidFill>
                        <a:effectLst/>
                        <a:latin typeface="Arial"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u="none" strike="noStrike" cap="none" normalizeH="0" baseline="0" dirty="0" smtClean="0">
                          <a:ln>
                            <a:noFill/>
                          </a:ln>
                          <a:effectLst/>
                        </a:rPr>
                        <a:t>Note </a:t>
                      </a:r>
                      <a:r>
                        <a:rPr kumimoji="0" lang="en-US" sz="1800" b="1" u="sng" strike="noStrike" cap="none" normalizeH="0" baseline="0" dirty="0" smtClean="0">
                          <a:ln>
                            <a:noFill/>
                          </a:ln>
                          <a:effectLst/>
                        </a:rPr>
                        <a:t>No.</a:t>
                      </a:r>
                      <a:endParaRPr kumimoji="0" lang="en-US" sz="1800" b="1" i="0" u="sng" strike="noStrike" cap="none" normalizeH="0" baseline="0" dirty="0" smtClean="0">
                        <a:ln>
                          <a:noFill/>
                        </a:ln>
                        <a:solidFill>
                          <a:schemeClr val="tx1"/>
                        </a:solidFill>
                        <a:effectLst/>
                        <a:latin typeface="Arial"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u="none" strike="noStrike" cap="none" normalizeH="0" baseline="0" dirty="0" smtClean="0">
                          <a:ln>
                            <a:noFill/>
                          </a:ln>
                          <a:effectLst/>
                        </a:rPr>
                        <a:t>Figures as at the end of the current </a:t>
                      </a:r>
                      <a:r>
                        <a:rPr kumimoji="0" lang="en-US" sz="1800" b="1" u="sng" strike="noStrike" cap="none" normalizeH="0" baseline="0" dirty="0" smtClean="0">
                          <a:ln>
                            <a:noFill/>
                          </a:ln>
                          <a:effectLst/>
                        </a:rPr>
                        <a:t>reporting period</a:t>
                      </a:r>
                      <a:endParaRPr kumimoji="0" lang="en-US" sz="1800" b="1" i="0" u="sng" strike="noStrike" cap="none" normalizeH="0" baseline="0" dirty="0" smtClean="0">
                        <a:ln>
                          <a:noFill/>
                        </a:ln>
                        <a:solidFill>
                          <a:schemeClr val="tx1"/>
                        </a:solidFill>
                        <a:effectLst/>
                        <a:latin typeface="Arial"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u="none" strike="noStrike" cap="none" normalizeH="0" baseline="0" dirty="0" smtClean="0">
                          <a:ln>
                            <a:noFill/>
                          </a:ln>
                          <a:effectLst/>
                        </a:rPr>
                        <a:t>Figures as at the end of the previous </a:t>
                      </a:r>
                      <a:r>
                        <a:rPr kumimoji="0" lang="en-US" sz="1800" b="1" u="sng" strike="noStrike" cap="none" normalizeH="0" baseline="0" dirty="0" smtClean="0">
                          <a:ln>
                            <a:noFill/>
                          </a:ln>
                          <a:effectLst/>
                        </a:rPr>
                        <a:t>reporting period</a:t>
                      </a:r>
                      <a:endParaRPr kumimoji="0" lang="en-US" sz="1800" b="1" i="0" u="sng" strike="noStrike" cap="none" normalizeH="0" baseline="0" dirty="0" smtClean="0">
                        <a:ln>
                          <a:noFill/>
                        </a:ln>
                        <a:solidFill>
                          <a:schemeClr val="tx1"/>
                        </a:solidFill>
                        <a:effectLst/>
                        <a:latin typeface="Arial" charset="0"/>
                        <a:cs typeface="Arial" charset="0"/>
                      </a:endParaRPr>
                    </a:p>
                  </a:txBody>
                  <a:tcPr horzOverflow="overflow"/>
                </a:tc>
              </a:tr>
              <a:tr h="30681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1" u="none" strike="noStrike" cap="none" normalizeH="0" baseline="0" dirty="0" smtClean="0">
                          <a:ln>
                            <a:noFill/>
                          </a:ln>
                          <a:effectLst/>
                        </a:rPr>
                        <a:t>I. EQUITY AND LIABILITIES</a:t>
                      </a:r>
                      <a:endParaRPr kumimoji="0" lang="en-US" sz="1600" b="1" i="0" u="none" strike="noStrike" cap="none" normalizeH="0" baseline="0" dirty="0" smtClean="0">
                        <a:ln>
                          <a:noFill/>
                        </a:ln>
                        <a:solidFill>
                          <a:schemeClr val="tx1"/>
                        </a:solidFill>
                        <a:effectLst/>
                        <a:latin typeface="Arial"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smtClean="0">
                        <a:ln>
                          <a:noFill/>
                        </a:ln>
                        <a:solidFill>
                          <a:schemeClr val="tx1"/>
                        </a:solidFill>
                        <a:effectLst/>
                        <a:latin typeface="Arial"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smtClean="0">
                        <a:ln>
                          <a:noFill/>
                        </a:ln>
                        <a:solidFill>
                          <a:schemeClr val="tx1"/>
                        </a:solidFill>
                        <a:effectLst/>
                        <a:latin typeface="Arial" charset="0"/>
                        <a:cs typeface="Arial" charset="0"/>
                      </a:endParaRPr>
                    </a:p>
                  </a:txBody>
                  <a:tcPr horzOverflow="overflow"/>
                </a:tc>
              </a:tr>
              <a:tr h="1177056">
                <a:tc>
                  <a:txBody>
                    <a:bodyPr/>
                    <a:lstStyle/>
                    <a:p>
                      <a:pPr marL="533400" marR="0" lvl="0" indent="-533400" algn="l" defTabSz="914400" rtl="0" eaLnBrk="1" fontAlgn="base" latinLnBrk="0" hangingPunct="1">
                        <a:lnSpc>
                          <a:spcPct val="100000"/>
                        </a:lnSpc>
                        <a:spcBef>
                          <a:spcPct val="20000"/>
                        </a:spcBef>
                        <a:spcAft>
                          <a:spcPct val="0"/>
                        </a:spcAft>
                        <a:buClrTx/>
                        <a:buSzTx/>
                        <a:buFontTx/>
                        <a:buAutoNum type="arabicParenBoth"/>
                        <a:tabLst/>
                      </a:pPr>
                      <a:r>
                        <a:rPr kumimoji="0" lang="en-US" sz="1400" b="1" u="none" strike="noStrike" cap="none" normalizeH="0" baseline="0" dirty="0" smtClean="0">
                          <a:ln>
                            <a:noFill/>
                          </a:ln>
                          <a:effectLst/>
                        </a:rPr>
                        <a:t>Shareholders’ </a:t>
                      </a:r>
                      <a:r>
                        <a:rPr kumimoji="0" lang="en-US" sz="1200" b="1" u="none" strike="noStrike" cap="none" normalizeH="0" baseline="0" dirty="0" smtClean="0">
                          <a:ln>
                            <a:noFill/>
                          </a:ln>
                          <a:effectLst/>
                        </a:rPr>
                        <a:t>Funds</a:t>
                      </a:r>
                    </a:p>
                    <a:p>
                      <a:pPr marL="533400" marR="0" lvl="0" indent="-533400" algn="l"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dirty="0" smtClean="0">
                          <a:ln>
                            <a:noFill/>
                          </a:ln>
                          <a:effectLst/>
                        </a:rPr>
                        <a:t>              (a) share capital</a:t>
                      </a:r>
                    </a:p>
                    <a:p>
                      <a:pPr marL="914400" marR="0" lvl="1" indent="-457200" algn="l"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dirty="0" smtClean="0">
                          <a:ln>
                            <a:noFill/>
                          </a:ln>
                          <a:effectLst/>
                        </a:rPr>
                        <a:t>  (b) Reserve and Surplus</a:t>
                      </a:r>
                    </a:p>
                    <a:p>
                      <a:pPr marL="914400" marR="0" lvl="1" indent="-457200" algn="l"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dirty="0" smtClean="0">
                          <a:ln>
                            <a:noFill/>
                          </a:ln>
                          <a:effectLst/>
                        </a:rPr>
                        <a:t>  (c) Money received against share    warrants                                                 </a:t>
                      </a:r>
                      <a:endParaRPr kumimoji="0" lang="en-US" sz="1400" b="0" i="0" u="none" strike="noStrike" cap="none" normalizeH="0" baseline="0" dirty="0" smtClean="0">
                        <a:ln>
                          <a:noFill/>
                        </a:ln>
                        <a:solidFill>
                          <a:schemeClr val="tx1"/>
                        </a:solidFill>
                        <a:effectLst/>
                        <a:latin typeface="Arial"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dirty="0" smtClean="0">
                          <a:ln>
                            <a:noFill/>
                          </a:ln>
                          <a:effectLst/>
                        </a:rPr>
                        <a:t>           </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u="none" strike="noStrike" cap="none" normalizeH="0" baseline="0" dirty="0" smtClean="0">
                        <a:ln>
                          <a:noFill/>
                        </a:ln>
                        <a:effectLst/>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dirty="0" smtClean="0">
                          <a:ln>
                            <a:noFill/>
                          </a:ln>
                          <a:effectLst/>
                        </a:rPr>
                        <a:t>                                                                                                                                                                                                                                                                                                                                                                                                         </a:t>
                      </a:r>
                      <a:endParaRPr kumimoji="0" lang="en-US" sz="1400" b="0" i="0" u="none" strike="noStrike" cap="none" normalizeH="0" baseline="0" dirty="0" smtClean="0">
                        <a:ln>
                          <a:noFill/>
                        </a:ln>
                        <a:solidFill>
                          <a:schemeClr val="tx1"/>
                        </a:solidFill>
                        <a:effectLst/>
                        <a:latin typeface="Arial"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a:t>
                      </a: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cs typeface="Arial" charset="0"/>
                      </a:endParaRPr>
                    </a:p>
                  </a:txBody>
                  <a:tcPr horzOverflow="overflow"/>
                </a:tc>
              </a:tr>
              <a:tr h="47417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u="none" strike="noStrike" cap="none" normalizeH="0" baseline="0" dirty="0" smtClean="0">
                          <a:ln>
                            <a:noFill/>
                          </a:ln>
                          <a:effectLst/>
                        </a:rPr>
                        <a:t>(2) Share application money pending allotment</a:t>
                      </a:r>
                      <a:endParaRPr kumimoji="0" lang="en-US" sz="1400" b="1" i="0" u="none" strike="noStrike" cap="none" normalizeH="0" baseline="0" dirty="0" smtClean="0">
                        <a:ln>
                          <a:noFill/>
                        </a:ln>
                        <a:solidFill>
                          <a:schemeClr val="tx1"/>
                        </a:solidFill>
                        <a:effectLst/>
                        <a:latin typeface="Arial"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smtClean="0">
                        <a:ln>
                          <a:noFill/>
                        </a:ln>
                        <a:solidFill>
                          <a:schemeClr val="tx1"/>
                        </a:solidFill>
                        <a:effectLst/>
                        <a:latin typeface="Arial" charset="0"/>
                        <a:cs typeface="Arial" charset="0"/>
                      </a:endParaRPr>
                    </a:p>
                  </a:txBody>
                  <a:tcPr horzOverflow="overflow"/>
                </a:tc>
              </a:tr>
              <a:tr h="145040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u="none" strike="noStrike" cap="none" normalizeH="0" baseline="0" dirty="0" smtClean="0">
                          <a:ln>
                            <a:noFill/>
                          </a:ln>
                          <a:effectLst/>
                        </a:rPr>
                        <a:t>(3) Non-current liabilities</a:t>
                      </a:r>
                    </a:p>
                    <a:p>
                      <a:pPr marL="457200" marR="0" lvl="1" indent="0" algn="l"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dirty="0" smtClean="0">
                          <a:ln>
                            <a:noFill/>
                          </a:ln>
                          <a:effectLst/>
                        </a:rPr>
                        <a:t>(a) Long term borrowings</a:t>
                      </a:r>
                    </a:p>
                    <a:p>
                      <a:pPr marL="457200" marR="0" lvl="1" indent="0" algn="l"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dirty="0" smtClean="0">
                          <a:ln>
                            <a:noFill/>
                          </a:ln>
                          <a:effectLst/>
                        </a:rPr>
                        <a:t>(b) Deferred tax liabilities (net)</a:t>
                      </a:r>
                    </a:p>
                    <a:p>
                      <a:pPr marL="457200" marR="0" lvl="1" indent="0" algn="l"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dirty="0" smtClean="0">
                          <a:ln>
                            <a:noFill/>
                          </a:ln>
                          <a:effectLst/>
                        </a:rPr>
                        <a:t>(c) Other long term liabilities</a:t>
                      </a:r>
                    </a:p>
                    <a:p>
                      <a:pPr marL="457200" marR="0" lvl="1" indent="0" algn="l"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dirty="0" smtClean="0">
                          <a:ln>
                            <a:noFill/>
                          </a:ln>
                          <a:effectLst/>
                        </a:rPr>
                        <a:t>(d) Long term provisions</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dirty="0" smtClean="0">
                          <a:ln>
                            <a:noFill/>
                          </a:ln>
                          <a:effectLst/>
                        </a:rPr>
                        <a:t>                          </a:t>
                      </a:r>
                      <a:endParaRPr kumimoji="0" lang="en-US" sz="1400" b="0" i="0" u="none" strike="noStrike" cap="none" normalizeH="0" baseline="0" dirty="0" smtClean="0">
                        <a:ln>
                          <a:noFill/>
                        </a:ln>
                        <a:solidFill>
                          <a:schemeClr val="tx1"/>
                        </a:solidFill>
                        <a:effectLst/>
                        <a:latin typeface="Arial"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smtClean="0">
                        <a:ln>
                          <a:noFill/>
                        </a:ln>
                        <a:solidFill>
                          <a:schemeClr val="tx1"/>
                        </a:solidFill>
                        <a:effectLst/>
                        <a:latin typeface="Arial" charset="0"/>
                        <a:cs typeface="Arial" charset="0"/>
                      </a:endParaRPr>
                    </a:p>
                  </a:txBody>
                  <a:tcPr horzOverflow="overflow"/>
                </a:tc>
              </a:tr>
              <a:tr h="121610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dirty="0" smtClean="0">
                          <a:ln>
                            <a:noFill/>
                          </a:ln>
                          <a:effectLst/>
                        </a:rPr>
                        <a:t>(4</a:t>
                      </a:r>
                      <a:r>
                        <a:rPr kumimoji="0" lang="en-US" sz="1400" b="1" u="none" strike="noStrike" cap="none" normalizeH="0" baseline="0" dirty="0" smtClean="0">
                          <a:ln>
                            <a:noFill/>
                          </a:ln>
                          <a:effectLst/>
                        </a:rPr>
                        <a:t>) Current Liabilities</a:t>
                      </a:r>
                    </a:p>
                    <a:p>
                      <a:pPr marL="457200" marR="0" lvl="1" indent="0" algn="l"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dirty="0" smtClean="0">
                          <a:ln>
                            <a:noFill/>
                          </a:ln>
                          <a:effectLst/>
                        </a:rPr>
                        <a:t>(a) Short term borrowings</a:t>
                      </a:r>
                    </a:p>
                    <a:p>
                      <a:pPr marL="457200" marR="0" lvl="1" indent="0" algn="l"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dirty="0" smtClean="0">
                          <a:ln>
                            <a:noFill/>
                          </a:ln>
                          <a:effectLst/>
                        </a:rPr>
                        <a:t>(b) Trade payables</a:t>
                      </a:r>
                    </a:p>
                    <a:p>
                      <a:pPr marL="457200" marR="0" lvl="1" indent="0" algn="l"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dirty="0" smtClean="0">
                          <a:ln>
                            <a:noFill/>
                          </a:ln>
                          <a:effectLst/>
                        </a:rPr>
                        <a:t>(c) Other current liabilities</a:t>
                      </a:r>
                    </a:p>
                    <a:p>
                      <a:pPr marL="457200" marR="0" lvl="1" indent="0" algn="l"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dirty="0" smtClean="0">
                          <a:ln>
                            <a:noFill/>
                          </a:ln>
                          <a:effectLst/>
                        </a:rPr>
                        <a:t>(d) Short term provisions</a:t>
                      </a:r>
                      <a:endParaRPr kumimoji="0" lang="en-US" sz="1400" b="0" i="0" u="none" strike="noStrike" cap="none" normalizeH="0" baseline="0" dirty="0" smtClean="0">
                        <a:ln>
                          <a:noFill/>
                        </a:ln>
                        <a:solidFill>
                          <a:schemeClr val="tx1"/>
                        </a:solidFill>
                        <a:effectLst/>
                        <a:latin typeface="Arial"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cs typeface="Arial" charset="0"/>
                      </a:endParaRPr>
                    </a:p>
                  </a:txBody>
                  <a:tcPr horzOverflow="overflow">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cs typeface="Arial" charset="0"/>
                      </a:endParaRPr>
                    </a:p>
                  </a:txBody>
                  <a:tcPr horzOverflow="overflow">
                    <a:lnB w="12700" cap="flat" cmpd="sng" algn="ctr">
                      <a:solidFill>
                        <a:schemeClr val="tx1"/>
                      </a:solidFill>
                      <a:prstDash val="solid"/>
                      <a:round/>
                      <a:headEnd type="none" w="med" len="med"/>
                      <a:tailEnd type="none" w="med" len="med"/>
                    </a:lnB>
                  </a:tcPr>
                </a:tc>
              </a:tr>
              <a:tr h="278923">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400" b="1" u="none" strike="noStrike" cap="none" normalizeH="0" baseline="0" dirty="0" smtClean="0">
                          <a:ln>
                            <a:noFill/>
                          </a:ln>
                          <a:effectLst/>
                        </a:rPr>
                        <a:t>TOTAL</a:t>
                      </a:r>
                      <a:endParaRPr kumimoji="0" lang="en-US" sz="1400" b="1" i="0" u="none" strike="noStrike" cap="none" normalizeH="0" baseline="0" dirty="0" smtClean="0">
                        <a:ln>
                          <a:noFill/>
                        </a:ln>
                        <a:solidFill>
                          <a:schemeClr val="tx1"/>
                        </a:solidFill>
                        <a:effectLst/>
                        <a:latin typeface="Arial"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1" i="0" u="none" strike="noStrike" cap="none" normalizeH="0" baseline="0" dirty="0" smtClean="0">
                        <a:ln>
                          <a:noFill/>
                        </a:ln>
                        <a:solidFill>
                          <a:schemeClr val="tx1"/>
                        </a:solidFill>
                        <a:effectLst/>
                        <a:latin typeface="Arial"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cs typeface="Arial" charset="0"/>
                      </a:endParaRPr>
                    </a:p>
                  </a:txBody>
                  <a:tcPr horzOverflow="overflow">
                    <a:lnT w="12700" cap="flat" cmpd="sng" algn="ctr">
                      <a:solidFill>
                        <a:schemeClr val="tx1"/>
                      </a:solidFill>
                      <a:prstDash val="solid"/>
                      <a:round/>
                      <a:headEnd type="none" w="med" len="med"/>
                      <a:tailEnd type="none" w="med" len="med"/>
                    </a:lnT>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cs typeface="Arial" charset="0"/>
                      </a:endParaRPr>
                    </a:p>
                  </a:txBody>
                  <a:tcPr horzOverflow="overflow">
                    <a:lnT w="12700" cap="flat" cmpd="sng" algn="ctr">
                      <a:solidFill>
                        <a:schemeClr val="tx1"/>
                      </a:solidFill>
                      <a:prstDash val="solid"/>
                      <a:round/>
                      <a:headEnd type="none" w="med" len="med"/>
                      <a:tailEnd type="none" w="med" len="med"/>
                    </a:lnT>
                  </a:tcPr>
                </a:tc>
              </a:tr>
            </a:tbl>
          </a:graphicData>
        </a:graphic>
      </p:graphicFrame>
      <p:sp>
        <p:nvSpPr>
          <p:cNvPr id="6" name="Slide Number Placeholder 5"/>
          <p:cNvSpPr>
            <a:spLocks noGrp="1"/>
          </p:cNvSpPr>
          <p:nvPr>
            <p:ph type="sldNum" sz="quarter" idx="15"/>
          </p:nvPr>
        </p:nvSpPr>
        <p:spPr/>
        <p:txBody>
          <a:bodyPr/>
          <a:lstStyle/>
          <a:p>
            <a:fld id="{B6F15528-21DE-4FAA-801E-634DDDAF4B2B}" type="slidenum">
              <a:rPr lang="en-US" smtClean="0"/>
              <a:pPr/>
              <a:t>7</a:t>
            </a:fld>
            <a:endParaRPr lang="en-US"/>
          </a:p>
        </p:txBody>
      </p:sp>
      <p:sp>
        <p:nvSpPr>
          <p:cNvPr id="2" name="Title 1"/>
          <p:cNvSpPr>
            <a:spLocks noGrp="1"/>
          </p:cNvSpPr>
          <p:nvPr>
            <p:ph type="title"/>
          </p:nvPr>
        </p:nvSpPr>
        <p:spPr>
          <a:xfrm>
            <a:off x="457200" y="0"/>
            <a:ext cx="8229600" cy="533400"/>
          </a:xfrm>
        </p:spPr>
        <p:txBody>
          <a:bodyPr>
            <a:noAutofit/>
          </a:bodyPr>
          <a:lstStyle/>
          <a:p>
            <a:r>
              <a:rPr lang="en-US" sz="3600" dirty="0" smtClean="0">
                <a:solidFill>
                  <a:srgbClr val="FF0000"/>
                </a:solidFill>
              </a:rPr>
              <a:t>Form of Balance Sheet </a:t>
            </a:r>
            <a:endParaRPr lang="en-US" sz="3600" dirty="0">
              <a:solidFill>
                <a:srgbClr val="FF000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oup 84"/>
          <p:cNvGraphicFramePr>
            <a:graphicFrameLocks noGrp="1"/>
          </p:cNvGraphicFramePr>
          <p:nvPr>
            <p:ph idx="1"/>
          </p:nvPr>
        </p:nvGraphicFramePr>
        <p:xfrm>
          <a:off x="152400" y="533400"/>
          <a:ext cx="8763000" cy="6860887"/>
        </p:xfrm>
        <a:graphic>
          <a:graphicData uri="http://schemas.openxmlformats.org/drawingml/2006/table">
            <a:tbl>
              <a:tblPr>
                <a:tableStyleId>{2D5ABB26-0587-4C30-8999-92F81FD0307C}</a:tableStyleId>
              </a:tblPr>
              <a:tblGrid>
                <a:gridCol w="3886200"/>
                <a:gridCol w="762000"/>
                <a:gridCol w="1905000"/>
                <a:gridCol w="2209800"/>
              </a:tblGrid>
              <a:tr h="85732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u="none" strike="noStrike" cap="none" normalizeH="0" baseline="0" dirty="0" smtClean="0">
                          <a:ln>
                            <a:noFill/>
                          </a:ln>
                          <a:effectLst/>
                        </a:rPr>
                        <a:t>Particulars</a:t>
                      </a:r>
                      <a:endParaRPr kumimoji="0" lang="en-US" sz="1800" b="1" i="0" u="none" strike="noStrike" cap="none" normalizeH="0" baseline="0" dirty="0" smtClean="0">
                        <a:ln>
                          <a:noFill/>
                        </a:ln>
                        <a:solidFill>
                          <a:schemeClr val="tx1"/>
                        </a:solidFill>
                        <a:effectLst/>
                        <a:latin typeface="Arial"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u="none" strike="noStrike" cap="none" normalizeH="0" baseline="0" dirty="0" smtClean="0">
                          <a:ln>
                            <a:noFill/>
                          </a:ln>
                          <a:effectLst/>
                        </a:rPr>
                        <a:t>Note No.</a:t>
                      </a:r>
                      <a:endParaRPr kumimoji="0" lang="en-US" sz="1800" b="1" i="0" u="none" strike="noStrike" cap="none" normalizeH="0" baseline="0" dirty="0" smtClean="0">
                        <a:ln>
                          <a:noFill/>
                        </a:ln>
                        <a:solidFill>
                          <a:schemeClr val="tx1"/>
                        </a:solidFill>
                        <a:effectLst/>
                        <a:latin typeface="Arial" charset="0"/>
                        <a:cs typeface="Arial" charset="0"/>
                      </a:endParaRPr>
                    </a:p>
                  </a:txBody>
                  <a:tcPr horzOverflow="overflow">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u="none" strike="noStrike" cap="none" normalizeH="0" baseline="0" dirty="0" smtClean="0">
                          <a:ln>
                            <a:noFill/>
                          </a:ln>
                          <a:effectLst/>
                        </a:rPr>
                        <a:t>Figures as at the end of the current reporting period</a:t>
                      </a:r>
                      <a:endParaRPr kumimoji="0" lang="en-US" sz="1800" b="1" i="0" u="none" strike="noStrike" cap="none" normalizeH="0" baseline="0" dirty="0" smtClean="0">
                        <a:ln>
                          <a:noFill/>
                        </a:ln>
                        <a:solidFill>
                          <a:schemeClr val="tx1"/>
                        </a:solidFill>
                        <a:effectLst/>
                        <a:latin typeface="Arial" charset="0"/>
                        <a:cs typeface="Arial" charset="0"/>
                      </a:endParaRPr>
                    </a:p>
                  </a:txBody>
                  <a:tcPr horzOverflow="overflow">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u="none" strike="noStrike" cap="none" normalizeH="0" baseline="0" dirty="0" smtClean="0">
                          <a:ln>
                            <a:noFill/>
                          </a:ln>
                          <a:effectLst/>
                        </a:rPr>
                        <a:t>Figures as at the end of the previous reporting period</a:t>
                      </a:r>
                      <a:endParaRPr kumimoji="0" lang="en-US" sz="1800" b="1" i="0" u="none" strike="noStrike" cap="none" normalizeH="0" baseline="0" dirty="0" smtClean="0">
                        <a:ln>
                          <a:noFill/>
                        </a:ln>
                        <a:solidFill>
                          <a:schemeClr val="tx1"/>
                        </a:solidFill>
                        <a:effectLst/>
                        <a:latin typeface="Arial" charset="0"/>
                        <a:cs typeface="Arial" charset="0"/>
                      </a:endParaRPr>
                    </a:p>
                  </a:txBody>
                  <a:tcPr horzOverflow="overflow">
                    <a:lnB w="12700" cap="flat" cmpd="sng" algn="ctr">
                      <a:solidFill>
                        <a:schemeClr val="tx1"/>
                      </a:solidFill>
                      <a:prstDash val="solid"/>
                      <a:round/>
                      <a:headEnd type="none" w="med" len="med"/>
                      <a:tailEnd type="none" w="med" len="med"/>
                    </a:lnB>
                  </a:tcPr>
                </a:tc>
              </a:tr>
              <a:tr h="34556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u="none" strike="noStrike" cap="none" normalizeH="0" baseline="0" dirty="0" smtClean="0">
                          <a:ln>
                            <a:noFill/>
                          </a:ln>
                          <a:effectLst/>
                        </a:rPr>
                        <a:t>II. ASSETS</a:t>
                      </a:r>
                      <a:endParaRPr kumimoji="0" lang="en-US" sz="1800" b="1" i="0" u="none" strike="noStrike" cap="none" normalizeH="0" baseline="0" dirty="0" smtClean="0">
                        <a:ln>
                          <a:noFill/>
                        </a:ln>
                        <a:solidFill>
                          <a:schemeClr val="tx1"/>
                        </a:solidFill>
                        <a:effectLst/>
                        <a:latin typeface="Arial"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a:txBody>
                  <a:tcPr horzOverflow="overflow">
                    <a:lnT w="12700" cap="flat" cmpd="sng" algn="ctr">
                      <a:solidFill>
                        <a:schemeClr val="tx1"/>
                      </a:solidFill>
                      <a:prstDash val="solid"/>
                      <a:round/>
                      <a:headEnd type="none" w="med" len="med"/>
                      <a:tailEnd type="none" w="med" len="med"/>
                    </a:lnT>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a:txBody>
                  <a:tcPr horzOverflow="overflow">
                    <a:lnT w="12700" cap="flat" cmpd="sng" algn="ctr">
                      <a:solidFill>
                        <a:schemeClr val="tx1"/>
                      </a:solidFill>
                      <a:prstDash val="solid"/>
                      <a:round/>
                      <a:headEnd type="none" w="med" len="med"/>
                      <a:tailEnd type="none" w="med" len="med"/>
                    </a:lnT>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a:txBody>
                  <a:tcPr horzOverflow="overflow">
                    <a:lnT w="12700" cap="flat" cmpd="sng" algn="ctr">
                      <a:solidFill>
                        <a:schemeClr val="tx1"/>
                      </a:solidFill>
                      <a:prstDash val="solid"/>
                      <a:round/>
                      <a:headEnd type="none" w="med" len="med"/>
                      <a:tailEnd type="none" w="med" len="med"/>
                    </a:lnT>
                  </a:tcPr>
                </a:tc>
              </a:tr>
              <a:tr h="2539878">
                <a:tc>
                  <a:txBody>
                    <a:bodyPr/>
                    <a:lstStyle/>
                    <a:p>
                      <a:pPr marL="533400" marR="0" lvl="0" indent="-533400" algn="l" defTabSz="914400" rtl="0" eaLnBrk="1" fontAlgn="base" latinLnBrk="0" hangingPunct="1">
                        <a:lnSpc>
                          <a:spcPct val="100000"/>
                        </a:lnSpc>
                        <a:spcBef>
                          <a:spcPct val="20000"/>
                        </a:spcBef>
                        <a:spcAft>
                          <a:spcPct val="0"/>
                        </a:spcAft>
                        <a:buClrTx/>
                        <a:buSzTx/>
                        <a:buFontTx/>
                        <a:buAutoNum type="arabicParenBoth"/>
                        <a:tabLst/>
                      </a:pPr>
                      <a:r>
                        <a:rPr kumimoji="0" lang="en-US" sz="1800" b="1" u="none" strike="noStrike" cap="none" normalizeH="0" baseline="0" dirty="0" smtClean="0">
                          <a:ln>
                            <a:noFill/>
                          </a:ln>
                          <a:effectLst/>
                        </a:rPr>
                        <a:t>Non-current assets</a:t>
                      </a:r>
                    </a:p>
                    <a:p>
                      <a:pPr marL="533400" marR="0" lvl="0" indent="-533400" algn="l"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dirty="0" smtClean="0">
                          <a:ln>
                            <a:noFill/>
                          </a:ln>
                          <a:effectLst/>
                        </a:rPr>
                        <a:t>(a) fixed assets</a:t>
                      </a:r>
                    </a:p>
                    <a:p>
                      <a:pPr marL="914400" marR="0" lvl="1" indent="-457200" algn="l"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dirty="0" smtClean="0">
                          <a:ln>
                            <a:noFill/>
                          </a:ln>
                          <a:effectLst/>
                        </a:rPr>
                        <a:t>(</a:t>
                      </a:r>
                      <a:r>
                        <a:rPr kumimoji="0" lang="en-US" sz="1400" u="none" strike="noStrike" cap="none" normalizeH="0" baseline="0" dirty="0" err="1" smtClean="0">
                          <a:ln>
                            <a:noFill/>
                          </a:ln>
                          <a:effectLst/>
                        </a:rPr>
                        <a:t>i</a:t>
                      </a:r>
                      <a:r>
                        <a:rPr kumimoji="0" lang="en-US" sz="1400" u="none" strike="noStrike" cap="none" normalizeH="0" baseline="0" dirty="0" smtClean="0">
                          <a:ln>
                            <a:noFill/>
                          </a:ln>
                          <a:effectLst/>
                        </a:rPr>
                        <a:t>) Tangible assets</a:t>
                      </a:r>
                    </a:p>
                    <a:p>
                      <a:pPr marL="914400" marR="0" lvl="1" indent="-457200" algn="l"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dirty="0" smtClean="0">
                          <a:ln>
                            <a:noFill/>
                          </a:ln>
                          <a:effectLst/>
                        </a:rPr>
                        <a:t>(ii) Intangible assets</a:t>
                      </a:r>
                    </a:p>
                    <a:p>
                      <a:pPr marL="914400" marR="0" lvl="1" indent="-457200" algn="l"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dirty="0" smtClean="0">
                          <a:ln>
                            <a:noFill/>
                          </a:ln>
                          <a:effectLst/>
                        </a:rPr>
                        <a:t>(iii) Capital work-in-progress</a:t>
                      </a:r>
                    </a:p>
                    <a:p>
                      <a:pPr marL="914400" marR="0" lvl="1" indent="-457200" algn="l"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dirty="0" smtClean="0">
                          <a:ln>
                            <a:noFill/>
                          </a:ln>
                          <a:effectLst/>
                        </a:rPr>
                        <a:t>(iv) Intangible assets under development</a:t>
                      </a:r>
                    </a:p>
                    <a:p>
                      <a:pPr marL="533400" marR="0" lvl="0" indent="-533400" algn="l"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dirty="0" smtClean="0">
                          <a:ln>
                            <a:noFill/>
                          </a:ln>
                          <a:effectLst/>
                        </a:rPr>
                        <a:t>(b) Non- current investments</a:t>
                      </a:r>
                    </a:p>
                    <a:p>
                      <a:pPr marL="533400" marR="0" lvl="0" indent="-533400" algn="l"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dirty="0" smtClean="0">
                          <a:ln>
                            <a:noFill/>
                          </a:ln>
                          <a:effectLst/>
                        </a:rPr>
                        <a:t>(c) Deferred tax assets (Net)</a:t>
                      </a:r>
                    </a:p>
                    <a:p>
                      <a:pPr marL="533400" marR="0" lvl="0" indent="-533400" algn="l"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dirty="0" smtClean="0">
                          <a:ln>
                            <a:noFill/>
                          </a:ln>
                          <a:effectLst/>
                        </a:rPr>
                        <a:t>(d) Long term loans and advances</a:t>
                      </a:r>
                    </a:p>
                    <a:p>
                      <a:pPr marL="533400" marR="0" lvl="0" indent="-533400" algn="l"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dirty="0" smtClean="0">
                          <a:ln>
                            <a:noFill/>
                          </a:ln>
                          <a:effectLst/>
                        </a:rPr>
                        <a:t>(e) Other non-current assets</a:t>
                      </a:r>
                      <a:endParaRPr kumimoji="0" lang="en-US" sz="1400" b="0" i="0" u="none" strike="noStrike" cap="none" normalizeH="0" baseline="0" dirty="0" smtClean="0">
                        <a:ln>
                          <a:noFill/>
                        </a:ln>
                        <a:solidFill>
                          <a:schemeClr val="tx1"/>
                        </a:solidFill>
                        <a:effectLst/>
                        <a:latin typeface="Arial"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200" u="none" strike="noStrike" cap="none" normalizeH="0" baseline="0" dirty="0" smtClean="0">
                        <a:ln>
                          <a:noFill/>
                        </a:ln>
                        <a:effectLst/>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200" u="none" strike="noStrike" cap="none" normalizeH="0" baseline="0" dirty="0" smtClean="0">
                        <a:ln>
                          <a:noFill/>
                        </a:ln>
                        <a:effectLst/>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200" u="none" strike="noStrike" cap="none" normalizeH="0" baseline="0" dirty="0" smtClean="0">
                        <a:ln>
                          <a:noFill/>
                        </a:ln>
                        <a:effectLst/>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a:txBody>
                  <a:tcPr horzOverflow="overflow"/>
                </a:tc>
              </a:tr>
              <a:tr h="199627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u="none" strike="noStrike" cap="none" normalizeH="0" baseline="0" dirty="0" smtClean="0">
                          <a:ln>
                            <a:noFill/>
                          </a:ln>
                          <a:effectLst/>
                        </a:rPr>
                        <a:t>(2) Current assets</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dirty="0" smtClean="0">
                          <a:ln>
                            <a:noFill/>
                          </a:ln>
                          <a:effectLst/>
                        </a:rPr>
                        <a:t>(a) Current investments</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dirty="0" smtClean="0">
                          <a:ln>
                            <a:noFill/>
                          </a:ln>
                          <a:effectLst/>
                        </a:rPr>
                        <a:t>(b) Inventories</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dirty="0" smtClean="0">
                          <a:ln>
                            <a:noFill/>
                          </a:ln>
                          <a:effectLst/>
                        </a:rPr>
                        <a:t>(c) Trade receivables</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dirty="0" smtClean="0">
                          <a:ln>
                            <a:noFill/>
                          </a:ln>
                          <a:effectLst/>
                        </a:rPr>
                        <a:t>(d) Cash and cash equivalents</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dirty="0" smtClean="0">
                          <a:ln>
                            <a:noFill/>
                          </a:ln>
                          <a:effectLst/>
                        </a:rPr>
                        <a:t>(e) Short term loans and advances</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dirty="0" smtClean="0">
                          <a:ln>
                            <a:noFill/>
                          </a:ln>
                          <a:effectLst/>
                        </a:rPr>
                        <a:t>(f) Other current assets</a:t>
                      </a:r>
                      <a:endParaRPr kumimoji="0" lang="en-US" sz="1400" b="0" i="0" u="none" strike="noStrike" cap="none" normalizeH="0" baseline="0" dirty="0" smtClean="0">
                        <a:ln>
                          <a:noFill/>
                        </a:ln>
                        <a:solidFill>
                          <a:schemeClr val="tx1"/>
                        </a:solidFill>
                        <a:effectLst/>
                        <a:latin typeface="Arial"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200" u="none" strike="noStrike" cap="none" normalizeH="0" baseline="0" dirty="0" smtClean="0">
                        <a:ln>
                          <a:noFill/>
                        </a:ln>
                        <a:effectLst/>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200" u="none" strike="noStrike" cap="none" normalizeH="0" baseline="0" dirty="0" smtClean="0">
                        <a:ln>
                          <a:noFill/>
                        </a:ln>
                        <a:effectLst/>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a:txBody>
                  <a:tcPr horzOverflow="overflow">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cs typeface="Arial" charset="0"/>
                      </a:endParaRPr>
                    </a:p>
                  </a:txBody>
                  <a:tcPr horzOverflow="overflow">
                    <a:lnB w="12700" cap="flat" cmpd="sng" algn="ctr">
                      <a:solidFill>
                        <a:schemeClr val="tx1"/>
                      </a:solidFill>
                      <a:prstDash val="solid"/>
                      <a:round/>
                      <a:headEnd type="none" w="med" len="med"/>
                      <a:tailEnd type="none" w="med" len="med"/>
                    </a:lnB>
                  </a:tcPr>
                </a:tc>
              </a:tr>
              <a:tr h="356960">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1800" u="none" strike="noStrike" cap="none" normalizeH="0" baseline="0" smtClean="0">
                          <a:ln>
                            <a:noFill/>
                          </a:ln>
                          <a:effectLst/>
                        </a:rPr>
                        <a:t>TOTAL</a:t>
                      </a:r>
                      <a:endParaRPr kumimoji="0" lang="en-US" sz="1400" b="0" i="0" u="none" strike="noStrike" cap="none" normalizeH="0" baseline="0" smtClean="0">
                        <a:ln>
                          <a:noFill/>
                        </a:ln>
                        <a:solidFill>
                          <a:schemeClr val="tx1"/>
                        </a:solidFill>
                        <a:effectLst/>
                        <a:latin typeface="Arial"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smtClean="0">
                        <a:ln>
                          <a:noFill/>
                        </a:ln>
                        <a:solidFill>
                          <a:schemeClr val="tx1"/>
                        </a:solidFill>
                        <a:effectLst/>
                        <a:latin typeface="Arial" charset="0"/>
                        <a:cs typeface="Arial"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cs typeface="Arial" charset="0"/>
                      </a:endParaRPr>
                    </a:p>
                  </a:txBody>
                  <a:tcP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cs typeface="Arial" charset="0"/>
                      </a:endParaRPr>
                    </a:p>
                  </a:txBody>
                  <a:tcPr horzOverflow="overflow">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5" name="Slide Number Placeholder 4"/>
          <p:cNvSpPr>
            <a:spLocks noGrp="1"/>
          </p:cNvSpPr>
          <p:nvPr>
            <p:ph type="sldNum" sz="quarter" idx="15"/>
          </p:nvPr>
        </p:nvSpPr>
        <p:spPr/>
        <p:txBody>
          <a:bodyPr/>
          <a:lstStyle/>
          <a:p>
            <a:fld id="{B6F15528-21DE-4FAA-801E-634DDDAF4B2B}" type="slidenum">
              <a:rPr lang="en-US" smtClean="0"/>
              <a:pPr/>
              <a:t>8</a:t>
            </a:fld>
            <a:endParaRPr lang="en-US"/>
          </a:p>
        </p:txBody>
      </p:sp>
      <p:sp>
        <p:nvSpPr>
          <p:cNvPr id="7" name="TextBox 6"/>
          <p:cNvSpPr txBox="1"/>
          <p:nvPr/>
        </p:nvSpPr>
        <p:spPr>
          <a:xfrm>
            <a:off x="304800" y="0"/>
            <a:ext cx="8458200" cy="584775"/>
          </a:xfrm>
          <a:prstGeom prst="rect">
            <a:avLst/>
          </a:prstGeom>
          <a:noFill/>
        </p:spPr>
        <p:txBody>
          <a:bodyPr wrap="square" rtlCol="0">
            <a:spAutoFit/>
          </a:bodyPr>
          <a:lstStyle/>
          <a:p>
            <a:r>
              <a:rPr lang="en-US" sz="3200" b="1" dirty="0" smtClean="0">
                <a:solidFill>
                  <a:srgbClr val="FF0000"/>
                </a:solidFill>
              </a:rPr>
              <a:t>Format – cont’d </a:t>
            </a:r>
            <a:endParaRPr lang="en-US" sz="3200" dirty="0">
              <a:solidFill>
                <a:srgbClr val="FF000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334000"/>
          </a:xfrm>
        </p:spPr>
        <p:txBody>
          <a:bodyPr>
            <a:normAutofit fontScale="25000" lnSpcReduction="20000"/>
          </a:bodyPr>
          <a:lstStyle/>
          <a:p>
            <a:pPr>
              <a:buFont typeface="Wingdings" pitchFamily="2" charset="2"/>
              <a:buChar char="Ø"/>
            </a:pPr>
            <a:r>
              <a:rPr lang="en-US" sz="12800" u="sng" dirty="0" smtClean="0">
                <a:solidFill>
                  <a:srgbClr val="FF0000"/>
                </a:solidFill>
              </a:rPr>
              <a:t>Share Capital</a:t>
            </a:r>
            <a:r>
              <a:rPr lang="en-US" sz="11200" dirty="0" smtClean="0"/>
              <a:t>:</a:t>
            </a:r>
          </a:p>
          <a:p>
            <a:pPr>
              <a:buNone/>
            </a:pPr>
            <a:r>
              <a:rPr lang="en-US" sz="8000" dirty="0"/>
              <a:t> </a:t>
            </a:r>
            <a:r>
              <a:rPr lang="en-US" sz="8000" dirty="0" smtClean="0"/>
              <a:t>   </a:t>
            </a:r>
            <a:r>
              <a:rPr lang="en-US" sz="9600" dirty="0" smtClean="0"/>
              <a:t>For each class of Share Capital </a:t>
            </a:r>
          </a:p>
          <a:p>
            <a:pPr>
              <a:buNone/>
            </a:pPr>
            <a:endParaRPr lang="en-US" sz="9600" dirty="0" smtClean="0"/>
          </a:p>
          <a:p>
            <a:pPr>
              <a:buNone/>
            </a:pPr>
            <a:r>
              <a:rPr lang="en-US" sz="9600" dirty="0"/>
              <a:t> </a:t>
            </a:r>
            <a:r>
              <a:rPr lang="en-US" sz="9600" dirty="0" smtClean="0"/>
              <a:t>     *The number and amount of share authorized.</a:t>
            </a:r>
          </a:p>
          <a:p>
            <a:pPr>
              <a:buNone/>
            </a:pPr>
            <a:endParaRPr lang="en-US" sz="9600" dirty="0" smtClean="0"/>
          </a:p>
          <a:p>
            <a:pPr>
              <a:buNone/>
            </a:pPr>
            <a:r>
              <a:rPr lang="en-US" sz="9600" dirty="0" smtClean="0"/>
              <a:t>      *the number of share-</a:t>
            </a:r>
          </a:p>
          <a:p>
            <a:pPr>
              <a:buNone/>
            </a:pPr>
            <a:r>
              <a:rPr lang="en-US" sz="9600" dirty="0" smtClean="0"/>
              <a:t>         -issued ,</a:t>
            </a:r>
          </a:p>
          <a:p>
            <a:pPr>
              <a:buNone/>
            </a:pPr>
            <a:r>
              <a:rPr lang="en-US" sz="9600" dirty="0" smtClean="0"/>
              <a:t>         -subscribed ,</a:t>
            </a:r>
          </a:p>
          <a:p>
            <a:pPr>
              <a:buNone/>
            </a:pPr>
            <a:r>
              <a:rPr lang="en-US" sz="9600" dirty="0" smtClean="0"/>
              <a:t>         -fully paid ,and</a:t>
            </a:r>
          </a:p>
          <a:p>
            <a:pPr>
              <a:buNone/>
            </a:pPr>
            <a:r>
              <a:rPr lang="en-US" sz="9600" dirty="0" smtClean="0"/>
              <a:t>         -subscribed but not fully paid.</a:t>
            </a:r>
          </a:p>
          <a:p>
            <a:pPr>
              <a:buNone/>
            </a:pPr>
            <a:endParaRPr lang="en-US" sz="9600" dirty="0" smtClean="0"/>
          </a:p>
          <a:p>
            <a:pPr>
              <a:buNone/>
            </a:pPr>
            <a:r>
              <a:rPr lang="en-US" sz="9600" dirty="0" smtClean="0"/>
              <a:t>      *Par value per share.</a:t>
            </a:r>
          </a:p>
          <a:p>
            <a:pPr>
              <a:buNone/>
            </a:pPr>
            <a:endParaRPr lang="en-US" sz="9600" dirty="0" smtClean="0"/>
          </a:p>
          <a:p>
            <a:pPr>
              <a:buNone/>
            </a:pPr>
            <a:r>
              <a:rPr lang="en-US" sz="9600" dirty="0" smtClean="0"/>
              <a:t>       * </a:t>
            </a:r>
            <a:r>
              <a:rPr lang="en-US" sz="9600" b="1" dirty="0" smtClean="0"/>
              <a:t>A reconciliation from the beginning of the year till end of the year</a:t>
            </a:r>
            <a:r>
              <a:rPr lang="en-US" sz="9600" dirty="0" smtClean="0"/>
              <a:t> .</a:t>
            </a:r>
          </a:p>
          <a:p>
            <a:pPr algn="just">
              <a:lnSpc>
                <a:spcPct val="110000"/>
              </a:lnSpc>
              <a:buClrTx/>
              <a:buNone/>
            </a:pPr>
            <a:r>
              <a:rPr lang="en-US" sz="8000" dirty="0" smtClean="0"/>
              <a:t>       </a:t>
            </a:r>
          </a:p>
          <a:p>
            <a:pPr>
              <a:buNone/>
            </a:pPr>
            <a:endParaRPr lang="en-US" sz="6200" dirty="0" smtClean="0"/>
          </a:p>
          <a:p>
            <a:pPr>
              <a:buNone/>
            </a:pPr>
            <a:r>
              <a:rPr lang="en-US" sz="6200" dirty="0" smtClean="0"/>
              <a:t>     </a:t>
            </a:r>
          </a:p>
          <a:p>
            <a:pPr>
              <a:buNone/>
            </a:pPr>
            <a:r>
              <a:rPr lang="en-US" dirty="0"/>
              <a:t> </a:t>
            </a:r>
            <a:r>
              <a:rPr lang="en-US" dirty="0" smtClean="0"/>
              <a:t>  </a:t>
            </a:r>
            <a:endParaRPr lang="en-US" dirty="0"/>
          </a:p>
        </p:txBody>
      </p:sp>
      <p:sp>
        <p:nvSpPr>
          <p:cNvPr id="4" name="Slide Number Placeholder 3"/>
          <p:cNvSpPr>
            <a:spLocks noGrp="1"/>
          </p:cNvSpPr>
          <p:nvPr>
            <p:ph type="sldNum" sz="quarter" idx="15"/>
          </p:nvPr>
        </p:nvSpPr>
        <p:spPr/>
        <p:txBody>
          <a:bodyPr/>
          <a:lstStyle/>
          <a:p>
            <a:fld id="{B6F15528-21DE-4FAA-801E-634DDDAF4B2B}" type="slidenum">
              <a:rPr lang="en-US" smtClean="0"/>
              <a:pPr/>
              <a:t>9</a:t>
            </a:fld>
            <a:endParaRPr lang="en-US"/>
          </a:p>
        </p:txBody>
      </p:sp>
      <p:sp>
        <p:nvSpPr>
          <p:cNvPr id="2" name="Title 1"/>
          <p:cNvSpPr>
            <a:spLocks noGrp="1"/>
          </p:cNvSpPr>
          <p:nvPr>
            <p:ph type="title"/>
          </p:nvPr>
        </p:nvSpPr>
        <p:spPr>
          <a:xfrm>
            <a:off x="381000" y="0"/>
            <a:ext cx="8534400" cy="609600"/>
          </a:xfrm>
        </p:spPr>
        <p:txBody>
          <a:bodyPr>
            <a:normAutofit fontScale="90000"/>
          </a:bodyPr>
          <a:lstStyle/>
          <a:p>
            <a:r>
              <a:rPr lang="en-US" sz="3200" dirty="0" smtClean="0">
                <a:solidFill>
                  <a:srgbClr val="FF0000"/>
                </a:solidFill>
              </a:rPr>
              <a:t>General Instructions For Preparation Of Balance Sheet</a:t>
            </a:r>
            <a:endParaRPr lang="en-US" sz="32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502</TotalTime>
  <Words>4309</Words>
  <Application>Microsoft Office PowerPoint</Application>
  <PresentationFormat>On-screen Show (4:3)</PresentationFormat>
  <Paragraphs>600</Paragraphs>
  <Slides>46</Slides>
  <Notes>1</Notes>
  <HiddenSlides>0</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Paper</vt:lpstr>
      <vt:lpstr>Revised Schedule VI</vt:lpstr>
      <vt:lpstr>Applicability</vt:lpstr>
      <vt:lpstr>STRUCTURE OF NEW SCHEDULE -VI</vt:lpstr>
      <vt:lpstr>General Instructions in New Schedule VI</vt:lpstr>
      <vt:lpstr>Slide 5</vt:lpstr>
      <vt:lpstr>Slide 6</vt:lpstr>
      <vt:lpstr>Form of Balance Sheet </vt:lpstr>
      <vt:lpstr>Slide 8</vt:lpstr>
      <vt:lpstr>General Instructions For Preparation Of Balance Sheet</vt:lpstr>
      <vt:lpstr>Slide 10</vt:lpstr>
      <vt:lpstr>Slide 11</vt:lpstr>
      <vt:lpstr>Share Application Money:</vt:lpstr>
      <vt:lpstr>Current and non-current liabilities</vt:lpstr>
      <vt:lpstr>Long term borrowings</vt:lpstr>
      <vt:lpstr>Slide 15</vt:lpstr>
      <vt:lpstr>Other Long Term Liabilities</vt:lpstr>
      <vt:lpstr>Current Liabilities</vt:lpstr>
      <vt:lpstr>Other Current Liabilities </vt:lpstr>
      <vt:lpstr>Short term provisions</vt:lpstr>
      <vt:lpstr>Current and non current Assets</vt:lpstr>
      <vt:lpstr>Fixed Assets</vt:lpstr>
      <vt:lpstr>Fixed Assets</vt:lpstr>
      <vt:lpstr>Fixed Assets</vt:lpstr>
      <vt:lpstr>Non-current investments</vt:lpstr>
      <vt:lpstr>Long-term loans and advances</vt:lpstr>
      <vt:lpstr>Inventories</vt:lpstr>
      <vt:lpstr>Trade Receivables</vt:lpstr>
      <vt:lpstr>Cash and cash equivalents </vt:lpstr>
      <vt:lpstr>Slide 29</vt:lpstr>
      <vt:lpstr>Form of Statement of Profit and loss</vt:lpstr>
      <vt:lpstr>Form of Statement of Profit and loss</vt:lpstr>
      <vt:lpstr>Slide 32</vt:lpstr>
      <vt:lpstr>Slide 33</vt:lpstr>
      <vt:lpstr>Slide 34</vt:lpstr>
      <vt:lpstr>Comparison between Old &amp; Revised Schedule VI</vt:lpstr>
      <vt:lpstr>Comparison… (ii)</vt:lpstr>
      <vt:lpstr>Comparison… (iii)</vt:lpstr>
      <vt:lpstr>Comparison… (iv)</vt:lpstr>
      <vt:lpstr>Comparison… (v)</vt:lpstr>
      <vt:lpstr>Comparison… (vi)</vt:lpstr>
      <vt:lpstr>Comparison… (vii)</vt:lpstr>
      <vt:lpstr>Comparison… (viii)</vt:lpstr>
      <vt:lpstr>Comparison… (ix)</vt:lpstr>
      <vt:lpstr>Comparison… (x)</vt:lpstr>
      <vt:lpstr>Comparison… (xi)</vt:lpstr>
      <vt:lpstr>THANK YOU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Revised Schedule VI </dc:title>
  <dc:creator>Praveen Kumar</dc:creator>
  <cp:lastModifiedBy>ace1</cp:lastModifiedBy>
  <cp:revision>92</cp:revision>
  <dcterms:created xsi:type="dcterms:W3CDTF">2006-08-16T00:00:00Z</dcterms:created>
  <dcterms:modified xsi:type="dcterms:W3CDTF">2012-03-12T06:07:30Z</dcterms:modified>
</cp:coreProperties>
</file>