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74" r:id="rId2"/>
    <p:sldId id="275" r:id="rId3"/>
    <p:sldId id="256" r:id="rId4"/>
    <p:sldId id="265" r:id="rId5"/>
    <p:sldId id="257" r:id="rId6"/>
    <p:sldId id="258" r:id="rId7"/>
    <p:sldId id="259" r:id="rId8"/>
    <p:sldId id="260" r:id="rId9"/>
    <p:sldId id="261" r:id="rId10"/>
    <p:sldId id="263" r:id="rId11"/>
    <p:sldId id="264" r:id="rId12"/>
    <p:sldId id="262" r:id="rId13"/>
    <p:sldId id="266" r:id="rId14"/>
    <p:sldId id="267" r:id="rId15"/>
    <p:sldId id="268" r:id="rId16"/>
    <p:sldId id="270" r:id="rId17"/>
    <p:sldId id="269" r:id="rId18"/>
    <p:sldId id="271" r:id="rId19"/>
    <p:sldId id="272" r:id="rId20"/>
    <p:sldId id="273"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709" autoAdjust="0"/>
  </p:normalViewPr>
  <p:slideViewPr>
    <p:cSldViewPr>
      <p:cViewPr varScale="1">
        <p:scale>
          <a:sx n="70" d="100"/>
          <a:sy n="70" d="100"/>
        </p:scale>
        <p:origin x="-5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685598-35D7-4D1B-B009-6563181C3CFA}" type="datetimeFigureOut">
              <a:rPr lang="en-US" smtClean="0"/>
              <a:pPr/>
              <a:t>12/22/2011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9CB44C-CDE1-4899-BE25-6A80F3281C1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59C6F690-B33E-46F6-A414-C7689F265527}" type="slidenum">
              <a:rPr lang="en-IN" smtClean="0"/>
              <a:pPr/>
              <a:t>11</a:t>
            </a:fld>
            <a:endParaRPr lang="en-I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12/22/2011</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12/22/2011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12/22/2011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12/22/2011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12/22/2011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12/22/2011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12/22/2011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12/22/2011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12/22/2011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12/22/2011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12/22/2011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12/22/2011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ctr"/>
            <a:r>
              <a:rPr lang="en-IN" sz="3600" b="1" dirty="0" smtClean="0">
                <a:effectLst>
                  <a:glow rad="228600">
                    <a:schemeClr val="accent6">
                      <a:satMod val="175000"/>
                      <a:alpha val="40000"/>
                    </a:schemeClr>
                  </a:glow>
                  <a:outerShdw blurRad="50000" dist="30000" dir="5400000" algn="tl" rotWithShape="0">
                    <a:srgbClr val="000000">
                      <a:alpha val="30000"/>
                    </a:srgbClr>
                  </a:outerShdw>
                </a:effectLst>
                <a:latin typeface="Informal Roman" pitchFamily="66" charset="0"/>
              </a:rPr>
              <a:t>INFORMATION TECHNOLOGY TRAINING PROGRAMME</a:t>
            </a:r>
            <a:br>
              <a:rPr lang="en-IN" sz="3600" b="1" dirty="0" smtClean="0">
                <a:effectLst>
                  <a:glow rad="228600">
                    <a:schemeClr val="accent6">
                      <a:satMod val="175000"/>
                      <a:alpha val="40000"/>
                    </a:schemeClr>
                  </a:glow>
                  <a:outerShdw blurRad="50000" dist="30000" dir="5400000" algn="tl" rotWithShape="0">
                    <a:srgbClr val="000000">
                      <a:alpha val="30000"/>
                    </a:srgbClr>
                  </a:outerShdw>
                </a:effectLst>
                <a:latin typeface="Informal Roman" pitchFamily="66" charset="0"/>
              </a:rPr>
            </a:br>
            <a:r>
              <a:rPr lang="en-IN" sz="3600" b="1" dirty="0" smtClean="0">
                <a:effectLst>
                  <a:glow rad="228600">
                    <a:schemeClr val="accent6">
                      <a:satMod val="175000"/>
                      <a:alpha val="40000"/>
                    </a:schemeClr>
                  </a:glow>
                  <a:outerShdw blurRad="50000" dist="30000" dir="5400000" algn="tl" rotWithShape="0">
                    <a:srgbClr val="000000">
                      <a:alpha val="30000"/>
                    </a:srgbClr>
                  </a:outerShdw>
                </a:effectLst>
                <a:latin typeface="Informal Roman" pitchFamily="66" charset="0"/>
              </a:rPr>
              <a:t>PROJECT</a:t>
            </a:r>
            <a:endParaRPr lang="en-IN" sz="3600" b="1" dirty="0">
              <a:effectLst>
                <a:glow rad="228600">
                  <a:schemeClr val="accent6">
                    <a:satMod val="175000"/>
                    <a:alpha val="40000"/>
                  </a:schemeClr>
                </a:glow>
                <a:outerShdw blurRad="50000" dist="30000" dir="5400000" algn="tl" rotWithShape="0">
                  <a:srgbClr val="000000">
                    <a:alpha val="30000"/>
                  </a:srgbClr>
                </a:outerShdw>
              </a:effectLst>
              <a:latin typeface="Informal Roman" pitchFamily="66" charset="0"/>
            </a:endParaRPr>
          </a:p>
        </p:txBody>
      </p:sp>
      <p:sp>
        <p:nvSpPr>
          <p:cNvPr id="3" name="Subtitle 2"/>
          <p:cNvSpPr>
            <a:spLocks noGrp="1"/>
          </p:cNvSpPr>
          <p:nvPr>
            <p:ph type="subTitle" idx="1"/>
          </p:nvPr>
        </p:nvSpPr>
        <p:spPr>
          <a:xfrm>
            <a:off x="1447800" y="3886200"/>
            <a:ext cx="7406640" cy="2590800"/>
          </a:xfrm>
          <a:effectLst>
            <a:glow rad="228600">
              <a:schemeClr val="accent6">
                <a:satMod val="175000"/>
                <a:alpha val="40000"/>
              </a:schemeClr>
            </a:glow>
            <a:outerShdw blurRad="63500" dist="25400" dir="5400000" rotWithShape="0">
              <a:srgbClr val="000000">
                <a:alpha val="43137"/>
              </a:srgbClr>
            </a:outerShdw>
          </a:effectLst>
        </p:spPr>
        <p:style>
          <a:lnRef idx="1">
            <a:schemeClr val="dk1"/>
          </a:lnRef>
          <a:fillRef idx="2">
            <a:schemeClr val="dk1"/>
          </a:fillRef>
          <a:effectRef idx="1">
            <a:schemeClr val="dk1"/>
          </a:effectRef>
          <a:fontRef idx="minor">
            <a:schemeClr val="dk1"/>
          </a:fontRef>
        </p:style>
        <p:txBody>
          <a:bodyPr>
            <a:normAutofit fontScale="92500"/>
          </a:bodyPr>
          <a:lstStyle/>
          <a:p>
            <a:pPr algn="l"/>
            <a:r>
              <a:rPr lang="en-US" sz="2400" b="1" dirty="0" smtClean="0">
                <a:ln w="19050">
                  <a:solidFill>
                    <a:schemeClr val="tx1"/>
                  </a:solidFill>
                  <a:prstDash val="solid"/>
                </a:ln>
                <a:solidFill>
                  <a:schemeClr val="accent3"/>
                </a:solidFill>
                <a:effectLst>
                  <a:glow rad="228600">
                    <a:schemeClr val="accent5">
                      <a:satMod val="175000"/>
                      <a:alpha val="40000"/>
                    </a:schemeClr>
                  </a:glow>
                  <a:outerShdw blurRad="50000" dist="50800" dir="7500000" algn="tl">
                    <a:srgbClr val="000000">
                      <a:shade val="5000"/>
                      <a:alpha val="35000"/>
                    </a:srgbClr>
                  </a:outerShdw>
                </a:effectLst>
                <a:latin typeface="Informal Roman" pitchFamily="66" charset="0"/>
              </a:rPr>
              <a:t>SUBMITTED TO:              SUBMITTED BY :MANISH KUMAR</a:t>
            </a:r>
          </a:p>
          <a:p>
            <a:pPr algn="l"/>
            <a:r>
              <a:rPr lang="en-US" sz="3000" b="1" dirty="0" smtClean="0">
                <a:ln w="19050">
                  <a:solidFill>
                    <a:schemeClr val="tx1"/>
                  </a:solidFill>
                  <a:prstDash val="solid"/>
                </a:ln>
                <a:solidFill>
                  <a:schemeClr val="accent3"/>
                </a:solidFill>
                <a:effectLst>
                  <a:glow rad="228600">
                    <a:schemeClr val="accent5">
                      <a:satMod val="175000"/>
                      <a:alpha val="40000"/>
                    </a:schemeClr>
                  </a:glow>
                  <a:outerShdw blurRad="50000" dist="50800" dir="7500000" algn="tl">
                    <a:srgbClr val="000000">
                      <a:shade val="5000"/>
                      <a:alpha val="35000"/>
                    </a:srgbClr>
                  </a:outerShdw>
                </a:effectLst>
                <a:latin typeface="Informal Roman" pitchFamily="66" charset="0"/>
              </a:rPr>
              <a:t>Mr. Alok Gupta          </a:t>
            </a:r>
            <a:r>
              <a:rPr lang="en-US" sz="2400" b="1" dirty="0" smtClean="0">
                <a:ln w="19050">
                  <a:solidFill>
                    <a:schemeClr val="tx1"/>
                  </a:solidFill>
                  <a:prstDash val="solid"/>
                </a:ln>
                <a:solidFill>
                  <a:schemeClr val="accent3"/>
                </a:solidFill>
                <a:effectLst>
                  <a:glow rad="228600">
                    <a:schemeClr val="accent5">
                      <a:satMod val="175000"/>
                      <a:alpha val="40000"/>
                    </a:schemeClr>
                  </a:glow>
                  <a:outerShdw blurRad="50000" dist="50800" dir="7500000" algn="tl">
                    <a:srgbClr val="000000">
                      <a:shade val="5000"/>
                      <a:alpha val="35000"/>
                    </a:srgbClr>
                  </a:outerShdw>
                </a:effectLst>
                <a:latin typeface="Informal Roman" pitchFamily="66" charset="0"/>
              </a:rPr>
              <a:t>ROLL NO.57</a:t>
            </a:r>
          </a:p>
          <a:p>
            <a:pPr algn="l"/>
            <a:r>
              <a:rPr lang="en-US" sz="2400" b="1" dirty="0" smtClean="0">
                <a:ln w="19050">
                  <a:solidFill>
                    <a:schemeClr val="tx1"/>
                  </a:solidFill>
                  <a:prstDash val="solid"/>
                </a:ln>
                <a:solidFill>
                  <a:schemeClr val="accent3"/>
                </a:solidFill>
                <a:effectLst>
                  <a:glow rad="228600">
                    <a:schemeClr val="accent5">
                      <a:satMod val="175000"/>
                      <a:alpha val="40000"/>
                    </a:schemeClr>
                  </a:glow>
                  <a:outerShdw blurRad="50000" dist="50800" dir="7500000" algn="tl">
                    <a:srgbClr val="000000">
                      <a:shade val="5000"/>
                      <a:alpha val="35000"/>
                    </a:srgbClr>
                  </a:outerShdw>
                </a:effectLst>
                <a:latin typeface="Informal Roman" pitchFamily="66" charset="0"/>
              </a:rPr>
              <a:t>(FACULTY INCHARGE</a:t>
            </a:r>
            <a:r>
              <a:rPr lang="en-US" sz="2400" b="1" smtClean="0">
                <a:ln w="19050">
                  <a:solidFill>
                    <a:schemeClr val="tx1"/>
                  </a:solidFill>
                  <a:prstDash val="solid"/>
                </a:ln>
                <a:solidFill>
                  <a:schemeClr val="accent3"/>
                </a:solidFill>
                <a:effectLst>
                  <a:glow rad="228600">
                    <a:schemeClr val="accent5">
                      <a:satMod val="175000"/>
                      <a:alpha val="40000"/>
                    </a:schemeClr>
                  </a:glow>
                  <a:outerShdw blurRad="50000" dist="50800" dir="7500000" algn="tl">
                    <a:srgbClr val="000000">
                      <a:shade val="5000"/>
                      <a:alpha val="35000"/>
                    </a:srgbClr>
                  </a:outerShdw>
                </a:effectLst>
                <a:latin typeface="Informal Roman" pitchFamily="66" charset="0"/>
              </a:rPr>
              <a:t>)      </a:t>
            </a:r>
            <a:r>
              <a:rPr lang="en-US" sz="2400" b="1" smtClean="0">
                <a:ln w="19050">
                  <a:solidFill>
                    <a:schemeClr val="tx1"/>
                  </a:solidFill>
                  <a:prstDash val="solid"/>
                </a:ln>
                <a:solidFill>
                  <a:schemeClr val="accent3"/>
                </a:solidFill>
                <a:effectLst>
                  <a:glow rad="228600">
                    <a:schemeClr val="accent5">
                      <a:satMod val="175000"/>
                      <a:alpha val="40000"/>
                    </a:schemeClr>
                  </a:glow>
                  <a:outerShdw blurRad="50000" dist="50800" dir="7500000" algn="tl">
                    <a:srgbClr val="000000">
                      <a:shade val="5000"/>
                      <a:alpha val="35000"/>
                    </a:srgbClr>
                  </a:outerShdw>
                </a:effectLst>
                <a:latin typeface="Informal Roman" pitchFamily="66" charset="0"/>
              </a:rPr>
              <a:t>REG.NO.NRO</a:t>
            </a:r>
            <a:endParaRPr lang="en-US" sz="2400" b="1" dirty="0" smtClean="0">
              <a:ln w="19050">
                <a:solidFill>
                  <a:schemeClr val="tx1"/>
                </a:solidFill>
                <a:prstDash val="solid"/>
              </a:ln>
              <a:solidFill>
                <a:schemeClr val="accent3"/>
              </a:solidFill>
              <a:effectLst>
                <a:glow rad="228600">
                  <a:schemeClr val="accent5">
                    <a:satMod val="175000"/>
                    <a:alpha val="40000"/>
                  </a:schemeClr>
                </a:glow>
                <a:outerShdw blurRad="50000" dist="50800" dir="7500000" algn="tl">
                  <a:srgbClr val="000000">
                    <a:shade val="5000"/>
                    <a:alpha val="35000"/>
                  </a:srgbClr>
                </a:outerShdw>
              </a:effectLst>
              <a:latin typeface="Informal Roman" pitchFamily="66" charset="0"/>
            </a:endParaRPr>
          </a:p>
          <a:p>
            <a:pPr algn="l"/>
            <a:r>
              <a:rPr lang="en-US" sz="2400" b="1" dirty="0" smtClean="0">
                <a:ln w="19050">
                  <a:solidFill>
                    <a:schemeClr val="tx1"/>
                  </a:solidFill>
                  <a:prstDash val="solid"/>
                </a:ln>
                <a:solidFill>
                  <a:schemeClr val="accent3"/>
                </a:solidFill>
                <a:effectLst>
                  <a:glow rad="228600">
                    <a:schemeClr val="accent5">
                      <a:satMod val="175000"/>
                      <a:alpha val="40000"/>
                    </a:schemeClr>
                  </a:glow>
                  <a:outerShdw blurRad="50000" dist="50800" dir="7500000" algn="tl">
                    <a:srgbClr val="000000">
                      <a:shade val="5000"/>
                      <a:alpha val="35000"/>
                    </a:srgbClr>
                  </a:outerShdw>
                </a:effectLst>
                <a:latin typeface="Informal Roman" pitchFamily="66" charset="0"/>
              </a:rPr>
              <a:t>                              BATCH TIMING : 12.30PM TO 5.30PM</a:t>
            </a:r>
          </a:p>
          <a:p>
            <a:pPr algn="l"/>
            <a:r>
              <a:rPr lang="en-US" sz="2400" b="1" dirty="0" smtClean="0">
                <a:ln w="19050">
                  <a:solidFill>
                    <a:schemeClr val="tx1"/>
                  </a:solidFill>
                  <a:prstDash val="solid"/>
                </a:ln>
                <a:solidFill>
                  <a:schemeClr val="accent3"/>
                </a:solidFill>
                <a:effectLst>
                  <a:glow rad="228600">
                    <a:schemeClr val="accent5">
                      <a:satMod val="175000"/>
                      <a:alpha val="40000"/>
                    </a:schemeClr>
                  </a:glow>
                  <a:outerShdw blurRad="50000" dist="50800" dir="7500000" algn="tl">
                    <a:srgbClr val="000000">
                      <a:shade val="5000"/>
                      <a:alpha val="35000"/>
                    </a:srgbClr>
                  </a:outerShdw>
                </a:effectLst>
              </a:rPr>
              <a:t>                                                         (</a:t>
            </a:r>
            <a:r>
              <a:rPr lang="en-US" sz="2400" b="1" dirty="0" smtClean="0">
                <a:ln w="19050">
                  <a:solidFill>
                    <a:schemeClr val="tx1"/>
                  </a:solidFill>
                  <a:prstDash val="solid"/>
                </a:ln>
                <a:solidFill>
                  <a:schemeClr val="accent3"/>
                </a:solidFill>
                <a:effectLst>
                  <a:glow rad="228600">
                    <a:schemeClr val="accent5">
                      <a:satMod val="175000"/>
                      <a:alpha val="40000"/>
                    </a:schemeClr>
                  </a:glow>
                  <a:outerShdw blurRad="50000" dist="50800" dir="7500000" algn="tl">
                    <a:srgbClr val="000000">
                      <a:shade val="5000"/>
                      <a:alpha val="35000"/>
                    </a:srgbClr>
                  </a:outerShdw>
                </a:effectLst>
                <a:latin typeface="Informal Roman" pitchFamily="66" charset="0"/>
              </a:rPr>
              <a:t>NOV-DEC</a:t>
            </a:r>
            <a:r>
              <a:rPr lang="en-US" sz="2400" b="1" dirty="0" smtClean="0">
                <a:ln w="19050">
                  <a:solidFill>
                    <a:schemeClr val="tx1"/>
                  </a:solidFill>
                  <a:prstDash val="solid"/>
                </a:ln>
                <a:solidFill>
                  <a:schemeClr val="accent3"/>
                </a:solidFill>
                <a:effectLst>
                  <a:glow rad="228600">
                    <a:schemeClr val="accent5">
                      <a:satMod val="175000"/>
                      <a:alpha val="40000"/>
                    </a:schemeClr>
                  </a:glow>
                  <a:outerShdw blurRad="50000" dist="50800" dir="7500000" algn="tl">
                    <a:srgbClr val="000000">
                      <a:shade val="5000"/>
                      <a:alpha val="35000"/>
                    </a:srgbClr>
                  </a:outerShdw>
                </a:effectLst>
              </a:rPr>
              <a:t>)</a:t>
            </a:r>
          </a:p>
          <a:p>
            <a:pPr algn="l"/>
            <a:r>
              <a:rPr lang="en-US" sz="2400" b="1" dirty="0" smtClean="0">
                <a:ln w="19050">
                  <a:solidFill>
                    <a:schemeClr val="tx1"/>
                  </a:solidFill>
                  <a:prstDash val="solid"/>
                </a:ln>
                <a:solidFill>
                  <a:schemeClr val="accent3"/>
                </a:solidFill>
                <a:effectLst>
                  <a:glow rad="228600">
                    <a:schemeClr val="accent5">
                      <a:satMod val="175000"/>
                      <a:alpha val="40000"/>
                    </a:schemeClr>
                  </a:glow>
                  <a:outerShdw blurRad="50000" dist="50800" dir="7500000" algn="tl">
                    <a:srgbClr val="000000">
                      <a:shade val="5000"/>
                      <a:alpha val="35000"/>
                    </a:srgbClr>
                  </a:outerShdw>
                </a:effectLst>
              </a:rPr>
              <a:t>.</a:t>
            </a:r>
            <a:endParaRPr lang="en-IN" sz="2400" b="1" dirty="0">
              <a:ln w="19050">
                <a:solidFill>
                  <a:schemeClr val="tx1"/>
                </a:solidFill>
                <a:prstDash val="solid"/>
              </a:ln>
              <a:solidFill>
                <a:schemeClr val="accent3"/>
              </a:solidFill>
              <a:effectLst>
                <a:glow rad="228600">
                  <a:schemeClr val="accent5">
                    <a:satMod val="175000"/>
                    <a:alpha val="40000"/>
                  </a:schemeClr>
                </a:glow>
                <a:outerShdw blurRad="50000" dist="50800" dir="7500000" algn="tl">
                  <a:srgbClr val="000000">
                    <a:shade val="5000"/>
                    <a:alpha val="35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u="sng" dirty="0" smtClean="0">
                <a:latin typeface="Informal Roman" pitchFamily="66" charset="0"/>
              </a:rPr>
              <a:t>DELETE</a:t>
            </a:r>
            <a:endParaRPr lang="en-IN" sz="6000" u="sng" dirty="0">
              <a:latin typeface="Informal Roman" pitchFamily="66" charset="0"/>
            </a:endParaRPr>
          </a:p>
        </p:txBody>
      </p:sp>
      <p:sp>
        <p:nvSpPr>
          <p:cNvPr id="3" name="Content Placeholder 2"/>
          <p:cNvSpPr>
            <a:spLocks noGrp="1"/>
          </p:cNvSpPr>
          <p:nvPr>
            <p:ph idx="1"/>
          </p:nvPr>
        </p:nvSpPr>
        <p:spPr>
          <a:xfrm>
            <a:off x="0" y="1285860"/>
            <a:ext cx="9144000" cy="4840303"/>
          </a:xfrm>
        </p:spPr>
        <p:txBody>
          <a:bodyPr>
            <a:normAutofit/>
          </a:bodyPr>
          <a:lstStyle/>
          <a:p>
            <a:pPr>
              <a:buNone/>
            </a:pPr>
            <a:r>
              <a:rPr lang="en-US" sz="2800" b="1" i="1" dirty="0" smtClean="0">
                <a:effectLst>
                  <a:glow rad="228600">
                    <a:schemeClr val="accent5">
                      <a:satMod val="175000"/>
                      <a:alpha val="40000"/>
                    </a:schemeClr>
                  </a:glow>
                </a:effectLst>
                <a:latin typeface="Informal Roman" pitchFamily="66" charset="0"/>
              </a:rPr>
              <a:t>The delete query deletes all records in an underlying tables from the set results of a query. In simpler terms, we can say that, the delete query is used to delete a group of records that meets specific search criteria. The process for setting up a delete query depends on whether the user wants to delete records from single table or from multiple tables that have an established and valid relationship among them.</a:t>
            </a:r>
            <a:endParaRPr lang="en-IN" sz="2800" b="1" i="1" dirty="0">
              <a:effectLst>
                <a:glow rad="228600">
                  <a:schemeClr val="accent5">
                    <a:satMod val="175000"/>
                    <a:alpha val="40000"/>
                  </a:schemeClr>
                </a:glow>
              </a:effectLst>
              <a:latin typeface="Informal Roman" pitchFamily="66" charset="0"/>
            </a:endParaRPr>
          </a:p>
        </p:txBody>
      </p:sp>
      <p:sp>
        <p:nvSpPr>
          <p:cNvPr id="8" name="Slide Number Placeholder 7"/>
          <p:cNvSpPr>
            <a:spLocks noGrp="1"/>
          </p:cNvSpPr>
          <p:nvPr>
            <p:ph type="sldNum" sz="quarter" idx="12"/>
          </p:nvPr>
        </p:nvSpPr>
        <p:spPr/>
        <p:txBody>
          <a:bodyPr/>
          <a:lstStyle/>
          <a:p>
            <a:r>
              <a:rPr lang="en-US" dirty="0" smtClean="0"/>
              <a:t>8</a:t>
            </a:r>
            <a:endParaRPr lang="en-IN" dirty="0"/>
          </a:p>
        </p:txBody>
      </p:sp>
      <p:pic>
        <p:nvPicPr>
          <p:cNvPr id="2050" name="Picture 2" descr="C:\Users\AFTERNOON\Pictures\4.PNG"/>
          <p:cNvPicPr>
            <a:picLocks noChangeAspect="1" noChangeArrowheads="1"/>
          </p:cNvPicPr>
          <p:nvPr/>
        </p:nvPicPr>
        <p:blipFill>
          <a:blip r:embed="rId2"/>
          <a:srcRect/>
          <a:stretch>
            <a:fillRect/>
          </a:stretch>
        </p:blipFill>
        <p:spPr bwMode="auto">
          <a:xfrm>
            <a:off x="609600" y="4876800"/>
            <a:ext cx="8175705" cy="1513476"/>
          </a:xfrm>
          <a:prstGeom prst="rect">
            <a:avLst/>
          </a:prstGeom>
          <a:noFill/>
        </p:spPr>
      </p:pic>
      <p:cxnSp>
        <p:nvCxnSpPr>
          <p:cNvPr id="6" name="Straight Arrow Connector 5"/>
          <p:cNvCxnSpPr/>
          <p:nvPr/>
        </p:nvCxnSpPr>
        <p:spPr>
          <a:xfrm rot="16200000" flipH="1">
            <a:off x="1371600" y="3200400"/>
            <a:ext cx="4267200" cy="304800"/>
          </a:xfrm>
          <a:prstGeom prst="straightConnector1">
            <a:avLst/>
          </a:prstGeom>
          <a:ln>
            <a:solidFill>
              <a:srgbClr val="00B0F0"/>
            </a:solidFill>
            <a:tailEnd type="arrow"/>
          </a:ln>
        </p:spPr>
        <p:style>
          <a:lnRef idx="3">
            <a:schemeClr val="accent2"/>
          </a:lnRef>
          <a:fillRef idx="0">
            <a:schemeClr val="accent2"/>
          </a:fillRef>
          <a:effectRef idx="2">
            <a:schemeClr val="accent2"/>
          </a:effectRef>
          <a:fontRef idx="minor">
            <a:schemeClr val="tx1"/>
          </a:fontRef>
        </p:style>
      </p:cxnSp>
      <p:sp>
        <p:nvSpPr>
          <p:cNvPr id="7" name="TextBox 6"/>
          <p:cNvSpPr txBox="1"/>
          <p:nvPr/>
        </p:nvSpPr>
        <p:spPr>
          <a:xfrm>
            <a:off x="2819400" y="6324600"/>
            <a:ext cx="4357718" cy="338554"/>
          </a:xfrm>
          <a:prstGeom prst="rect">
            <a:avLst/>
          </a:prstGeom>
          <a:noFill/>
        </p:spPr>
        <p:txBody>
          <a:bodyPr wrap="square" rtlCol="0">
            <a:spAutoFit/>
          </a:bodyPr>
          <a:lstStyle/>
          <a:p>
            <a:r>
              <a:rPr lang="en-US" sz="1600" i="1" dirty="0" smtClean="0"/>
              <a:t>	Fig.1.11 Delete Query Option</a:t>
            </a:r>
            <a:endParaRPr lang="en-IN" sz="1600"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u="sng" dirty="0" smtClean="0">
                <a:latin typeface="Informal Roman" pitchFamily="66" charset="0"/>
              </a:rPr>
              <a:t>MAKE TABLE</a:t>
            </a:r>
            <a:endParaRPr lang="en-IN" sz="6600" u="sng" dirty="0">
              <a:latin typeface="Informal Roman" pitchFamily="66" charset="0"/>
            </a:endParaRPr>
          </a:p>
        </p:txBody>
      </p:sp>
      <p:sp>
        <p:nvSpPr>
          <p:cNvPr id="3" name="Content Placeholder 2"/>
          <p:cNvSpPr>
            <a:spLocks noGrp="1"/>
          </p:cNvSpPr>
          <p:nvPr>
            <p:ph idx="1"/>
          </p:nvPr>
        </p:nvSpPr>
        <p:spPr>
          <a:xfrm>
            <a:off x="0" y="1428736"/>
            <a:ext cx="9144000" cy="4525963"/>
          </a:xfrm>
        </p:spPr>
        <p:txBody>
          <a:bodyPr>
            <a:normAutofit/>
          </a:bodyPr>
          <a:lstStyle/>
          <a:p>
            <a:pPr>
              <a:buNone/>
            </a:pPr>
            <a:r>
              <a:rPr lang="en-US" sz="2800" dirty="0" smtClean="0">
                <a:effectLst>
                  <a:glow rad="228600">
                    <a:schemeClr val="accent6">
                      <a:satMod val="175000"/>
                      <a:alpha val="40000"/>
                    </a:schemeClr>
                  </a:glow>
                </a:effectLst>
                <a:latin typeface="Informal Roman" pitchFamily="66" charset="0"/>
              </a:rPr>
              <a:t>The make table query creates a table based on the set results of a query. In simpler terms, we can say that, the make table query is used to create a new table and populate it with data from one or more existing tables. By creating a make table query, the users actually created a backup copy of a table. Moreover, it may be useful, when the user wants to save delete records in a separate history table for future use. In may also be useful in situations, where a subset of data needs to be generated as a report and may be created as a table for exporting to other applications.</a:t>
            </a:r>
            <a:endParaRPr lang="en-IN" sz="2800" dirty="0">
              <a:effectLst>
                <a:glow rad="228600">
                  <a:schemeClr val="accent6">
                    <a:satMod val="175000"/>
                    <a:alpha val="40000"/>
                  </a:schemeClr>
                </a:glow>
              </a:effectLst>
              <a:latin typeface="Informal Roman" pitchFamily="66" charset="0"/>
            </a:endParaRPr>
          </a:p>
        </p:txBody>
      </p:sp>
      <p:pic>
        <p:nvPicPr>
          <p:cNvPr id="3074" name="Picture 2" descr="C:\Users\AFTERNOON\Pictures\5.PNG"/>
          <p:cNvPicPr>
            <a:picLocks noChangeAspect="1" noChangeArrowheads="1"/>
          </p:cNvPicPr>
          <p:nvPr/>
        </p:nvPicPr>
        <p:blipFill>
          <a:blip r:embed="rId3"/>
          <a:srcRect/>
          <a:stretch>
            <a:fillRect/>
          </a:stretch>
        </p:blipFill>
        <p:spPr bwMode="auto">
          <a:xfrm>
            <a:off x="685800" y="5410200"/>
            <a:ext cx="7792676" cy="1157914"/>
          </a:xfrm>
          <a:prstGeom prst="rect">
            <a:avLst/>
          </a:prstGeom>
          <a:noFill/>
        </p:spPr>
      </p:pic>
      <p:cxnSp>
        <p:nvCxnSpPr>
          <p:cNvPr id="13" name="Straight Arrow Connector 12"/>
          <p:cNvCxnSpPr/>
          <p:nvPr/>
        </p:nvCxnSpPr>
        <p:spPr>
          <a:xfrm rot="5400000">
            <a:off x="1143000" y="2133600"/>
            <a:ext cx="4876800" cy="2895600"/>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sp>
        <p:nvSpPr>
          <p:cNvPr id="7" name="TextBox 6"/>
          <p:cNvSpPr txBox="1"/>
          <p:nvPr/>
        </p:nvSpPr>
        <p:spPr>
          <a:xfrm>
            <a:off x="2819400" y="6519446"/>
            <a:ext cx="3214710" cy="338554"/>
          </a:xfrm>
          <a:prstGeom prst="rect">
            <a:avLst/>
          </a:prstGeom>
          <a:noFill/>
        </p:spPr>
        <p:txBody>
          <a:bodyPr wrap="square" rtlCol="0">
            <a:spAutoFit/>
          </a:bodyPr>
          <a:lstStyle/>
          <a:p>
            <a:r>
              <a:rPr lang="en-US" sz="1600" i="1" dirty="0" smtClean="0"/>
              <a:t>       Fig.1.15 Make Table Query</a:t>
            </a:r>
            <a:endParaRPr lang="en-IN" sz="1600" i="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a:effectLst>
            <a:glow rad="228600">
              <a:schemeClr val="accent6">
                <a:satMod val="175000"/>
                <a:alpha val="40000"/>
              </a:schemeClr>
            </a:glow>
          </a:effectLst>
        </p:spPr>
        <p:txBody>
          <a:bodyPr>
            <a:noAutofit/>
          </a:bodyPr>
          <a:lstStyle/>
          <a:p>
            <a:r>
              <a:rPr lang="en-US" sz="6600" u="sng" dirty="0" smtClean="0">
                <a:effectLst>
                  <a:outerShdw blurRad="38100" dist="38100" dir="2700000" algn="tl">
                    <a:srgbClr val="000000">
                      <a:alpha val="43137"/>
                    </a:srgbClr>
                  </a:outerShdw>
                </a:effectLst>
                <a:latin typeface="Informal Roman" pitchFamily="66" charset="0"/>
              </a:rPr>
              <a:t>UPDATE QUERY</a:t>
            </a:r>
            <a:endParaRPr lang="en-IN" sz="6600" u="sng" dirty="0">
              <a:effectLst>
                <a:outerShdw blurRad="38100" dist="38100" dir="2700000" algn="tl">
                  <a:srgbClr val="000000">
                    <a:alpha val="43137"/>
                  </a:srgbClr>
                </a:outerShdw>
              </a:effectLst>
              <a:latin typeface="Informal Roman" pitchFamily="66" charset="0"/>
            </a:endParaRPr>
          </a:p>
        </p:txBody>
      </p:sp>
      <p:sp>
        <p:nvSpPr>
          <p:cNvPr id="3" name="Content Placeholder 2"/>
          <p:cNvSpPr>
            <a:spLocks noGrp="1"/>
          </p:cNvSpPr>
          <p:nvPr>
            <p:ph idx="1"/>
          </p:nvPr>
        </p:nvSpPr>
        <p:spPr>
          <a:xfrm flipH="1" flipV="1">
            <a:off x="9143999" y="6126163"/>
            <a:ext cx="45719" cy="46037"/>
          </a:xfrm>
        </p:spPr>
        <p:txBody>
          <a:bodyPr>
            <a:normAutofit fontScale="25000" lnSpcReduction="20000"/>
          </a:bodyPr>
          <a:lstStyle/>
          <a:p>
            <a:pPr>
              <a:buNone/>
            </a:pPr>
            <a:endParaRPr lang="en-IN" sz="2000" dirty="0"/>
          </a:p>
        </p:txBody>
      </p:sp>
      <p:sp>
        <p:nvSpPr>
          <p:cNvPr id="8" name="Slide Number Placeholder 7"/>
          <p:cNvSpPr>
            <a:spLocks noGrp="1"/>
          </p:cNvSpPr>
          <p:nvPr>
            <p:ph type="sldNum" sz="quarter" idx="12"/>
          </p:nvPr>
        </p:nvSpPr>
        <p:spPr/>
        <p:txBody>
          <a:bodyPr/>
          <a:lstStyle/>
          <a:p>
            <a:r>
              <a:rPr lang="en-US" dirty="0" smtClean="0"/>
              <a:t>5</a:t>
            </a:r>
            <a:endParaRPr lang="en-IN" dirty="0"/>
          </a:p>
        </p:txBody>
      </p:sp>
      <p:pic>
        <p:nvPicPr>
          <p:cNvPr id="1026" name="Picture 2" descr="C:\Users\AFTERNOON\Pictures\3.PNG"/>
          <p:cNvPicPr>
            <a:picLocks noChangeAspect="1" noChangeArrowheads="1"/>
          </p:cNvPicPr>
          <p:nvPr/>
        </p:nvPicPr>
        <p:blipFill>
          <a:blip r:embed="rId2"/>
          <a:srcRect/>
          <a:stretch>
            <a:fillRect/>
          </a:stretch>
        </p:blipFill>
        <p:spPr bwMode="auto">
          <a:xfrm>
            <a:off x="685800" y="4114800"/>
            <a:ext cx="8183192" cy="1790950"/>
          </a:xfrm>
          <a:prstGeom prst="rect">
            <a:avLst/>
          </a:prstGeom>
          <a:noFill/>
        </p:spPr>
      </p:pic>
      <p:cxnSp>
        <p:nvCxnSpPr>
          <p:cNvPr id="6" name="Straight Arrow Connector 5"/>
          <p:cNvCxnSpPr/>
          <p:nvPr/>
        </p:nvCxnSpPr>
        <p:spPr>
          <a:xfrm rot="5400000">
            <a:off x="2814634" y="1223966"/>
            <a:ext cx="4124332" cy="36576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7" name="TextBox 6"/>
          <p:cNvSpPr txBox="1"/>
          <p:nvPr/>
        </p:nvSpPr>
        <p:spPr>
          <a:xfrm>
            <a:off x="1981200" y="6248400"/>
            <a:ext cx="5000660" cy="338554"/>
          </a:xfrm>
          <a:prstGeom prst="rect">
            <a:avLst/>
          </a:prstGeom>
          <a:noFill/>
        </p:spPr>
        <p:txBody>
          <a:bodyPr wrap="square" rtlCol="0">
            <a:spAutoFit/>
          </a:bodyPr>
          <a:lstStyle/>
          <a:p>
            <a:r>
              <a:rPr lang="en-US" sz="1600" i="1" dirty="0" smtClean="0"/>
              <a:t>	Fig.1.5 Update Query Option</a:t>
            </a:r>
            <a:endParaRPr lang="en-IN" sz="1600" i="1" dirty="0"/>
          </a:p>
        </p:txBody>
      </p:sp>
      <p:sp>
        <p:nvSpPr>
          <p:cNvPr id="9" name="Vertical Scroll 8"/>
          <p:cNvSpPr/>
          <p:nvPr/>
        </p:nvSpPr>
        <p:spPr>
          <a:xfrm>
            <a:off x="685800" y="1219200"/>
            <a:ext cx="8458200" cy="3200400"/>
          </a:xfrm>
          <a:prstGeom prst="verticalScroll">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219200" y="1600200"/>
            <a:ext cx="7315200" cy="2862322"/>
          </a:xfrm>
          <a:prstGeom prst="rect">
            <a:avLst/>
          </a:prstGeom>
          <a:noFill/>
        </p:spPr>
        <p:txBody>
          <a:bodyPr wrap="square" rtlCol="0">
            <a:spAutoFit/>
          </a:bodyPr>
          <a:lstStyle/>
          <a:p>
            <a:pPr>
              <a:buNone/>
            </a:pPr>
            <a:r>
              <a:rPr lang="en-US" sz="3600" dirty="0" smtClean="0">
                <a:latin typeface="Informal Roman" pitchFamily="66" charset="0"/>
              </a:rPr>
              <a:t>The update query allows for one or more field in tables to be updated. In other words, we can say that, the update query allows the user to make global changes to data in one or more tables.</a:t>
            </a:r>
            <a:endParaRPr lang="en-IN" sz="3600" dirty="0">
              <a:latin typeface="Informal Roman" pitchFamily="66"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359898"/>
            <a:ext cx="7406640" cy="859302"/>
          </a:xfrm>
        </p:spPr>
        <p:txBody>
          <a:bodyPr>
            <a:noAutofit/>
          </a:bodyPr>
          <a:lstStyle/>
          <a:p>
            <a:r>
              <a:rPr lang="en-US" sz="6000" dirty="0" smtClean="0">
                <a:effectLst>
                  <a:glow rad="228600">
                    <a:schemeClr val="bg1">
                      <a:lumMod val="95000"/>
                      <a:alpha val="40000"/>
                    </a:schemeClr>
                  </a:glow>
                  <a:outerShdw blurRad="50000" dist="30000" dir="5400000" algn="tl" rotWithShape="0">
                    <a:srgbClr val="000000">
                      <a:alpha val="30000"/>
                    </a:srgbClr>
                  </a:outerShdw>
                </a:effectLst>
                <a:latin typeface="Informal Roman" pitchFamily="66" charset="0"/>
              </a:rPr>
              <a:t>PARAMETER QUERY</a:t>
            </a:r>
            <a:endParaRPr lang="en-US" sz="6000" dirty="0">
              <a:effectLst>
                <a:glow rad="228600">
                  <a:schemeClr val="bg1">
                    <a:lumMod val="95000"/>
                    <a:alpha val="40000"/>
                  </a:schemeClr>
                </a:glow>
                <a:outerShdw blurRad="50000" dist="30000" dir="5400000" algn="tl" rotWithShape="0">
                  <a:srgbClr val="000000">
                    <a:alpha val="30000"/>
                  </a:srgbClr>
                </a:outerShdw>
              </a:effectLst>
              <a:latin typeface="Informal Roman" pitchFamily="66" charset="0"/>
            </a:endParaRPr>
          </a:p>
        </p:txBody>
      </p:sp>
      <p:sp>
        <p:nvSpPr>
          <p:cNvPr id="6" name="Curved Up Ribbon 5"/>
          <p:cNvSpPr/>
          <p:nvPr/>
        </p:nvSpPr>
        <p:spPr>
          <a:xfrm>
            <a:off x="838200" y="1600200"/>
            <a:ext cx="7924800" cy="4495800"/>
          </a:xfrm>
          <a:prstGeom prst="ellipseRibbon2">
            <a:avLst>
              <a:gd name="adj1" fmla="val 12288"/>
              <a:gd name="adj2" fmla="val 68029"/>
              <a:gd name="adj3" fmla="val 9640"/>
            </a:avLst>
          </a:prstGeom>
          <a:effectLst>
            <a:glow rad="228600">
              <a:schemeClr val="accent5">
                <a:satMod val="175000"/>
                <a:alpha val="40000"/>
              </a:schemeClr>
            </a:glow>
            <a:outerShdw blurRad="63500" dist="25400" dir="5400000" rotWithShape="0">
              <a:srgbClr val="000000">
                <a:alpha val="43137"/>
              </a:srgb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8" name="TextBox 7"/>
          <p:cNvSpPr txBox="1"/>
          <p:nvPr/>
        </p:nvSpPr>
        <p:spPr>
          <a:xfrm>
            <a:off x="2286000" y="1828800"/>
            <a:ext cx="4343400" cy="369332"/>
          </a:xfrm>
          <a:prstGeom prst="rect">
            <a:avLst/>
          </a:prstGeom>
          <a:noFill/>
        </p:spPr>
        <p:txBody>
          <a:bodyPr wrap="square" rtlCol="0">
            <a:spAutoFit/>
          </a:bodyPr>
          <a:lstStyle/>
          <a:p>
            <a:endParaRPr lang="en-US" dirty="0"/>
          </a:p>
        </p:txBody>
      </p:sp>
      <p:sp>
        <p:nvSpPr>
          <p:cNvPr id="10" name="TextBox 9"/>
          <p:cNvSpPr txBox="1"/>
          <p:nvPr/>
        </p:nvSpPr>
        <p:spPr>
          <a:xfrm>
            <a:off x="2209800" y="1828800"/>
            <a:ext cx="5029200" cy="3785652"/>
          </a:xfrm>
          <a:prstGeom prst="rect">
            <a:avLst/>
          </a:prstGeom>
          <a:noFill/>
        </p:spPr>
        <p:txBody>
          <a:bodyPr wrap="square" rtlCol="0">
            <a:spAutoFit/>
          </a:bodyPr>
          <a:lstStyle/>
          <a:p>
            <a:r>
              <a:rPr lang="en-US" sz="2400" dirty="0" smtClean="0">
                <a:effectLst>
                  <a:glow rad="228600">
                    <a:schemeClr val="accent6">
                      <a:satMod val="175000"/>
                      <a:alpha val="40000"/>
                    </a:schemeClr>
                  </a:glow>
                </a:effectLst>
                <a:latin typeface="Informal Roman" pitchFamily="66" charset="0"/>
              </a:rPr>
              <a:t>A Parameter Query is used to pass a parameter to different query such as an action or a select query. The parameter can either be a value or a condition. This parameter conveys to the other query what is supposed to be done. It allows for a dialog box where the end user can enter whatever parameter value they wish each time the query is run. The parameter query can be seen as a modified select query.</a:t>
            </a:r>
            <a:endParaRPr lang="en-US" sz="2400" dirty="0">
              <a:effectLst>
                <a:glow rad="228600">
                  <a:schemeClr val="accent6">
                    <a:satMod val="175000"/>
                    <a:alpha val="40000"/>
                  </a:schemeClr>
                </a:glow>
              </a:effectLst>
              <a:latin typeface="Informal Roman" pitchFamily="66"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ln/>
          <a:effectLst>
            <a:glow rad="139700">
              <a:schemeClr val="accent6">
                <a:satMod val="175000"/>
                <a:alpha val="40000"/>
              </a:schemeClr>
            </a:glow>
            <a:outerShdw blurRad="63500" dist="25400" dir="5400000" rotWithShape="0">
              <a:srgbClr val="000000">
                <a:alpha val="43137"/>
              </a:srgbClr>
            </a:outerShdw>
          </a:effectLst>
        </p:spPr>
        <p:style>
          <a:lnRef idx="1">
            <a:schemeClr val="dk1"/>
          </a:lnRef>
          <a:fillRef idx="2">
            <a:schemeClr val="dk1"/>
          </a:fillRef>
          <a:effectRef idx="1">
            <a:schemeClr val="dk1"/>
          </a:effectRef>
          <a:fontRef idx="minor">
            <a:schemeClr val="dk1"/>
          </a:fontRef>
        </p:style>
        <p:txBody>
          <a:bodyPr/>
          <a:lstStyle/>
          <a:p>
            <a:r>
              <a:rPr lang="en-US" dirty="0" smtClean="0">
                <a:solidFill>
                  <a:schemeClr val="tx1"/>
                </a:solidFill>
                <a:latin typeface="Informal Roman" pitchFamily="66" charset="0"/>
              </a:rPr>
              <a:t>Aggregate Query</a:t>
            </a:r>
            <a:endParaRPr lang="en-US" dirty="0">
              <a:solidFill>
                <a:schemeClr val="tx1"/>
              </a:solidFill>
              <a:latin typeface="Informal Roman" pitchFamily="66" charset="0"/>
            </a:endParaRPr>
          </a:p>
        </p:txBody>
      </p:sp>
      <p:sp>
        <p:nvSpPr>
          <p:cNvPr id="3" name="Subtitle 2"/>
          <p:cNvSpPr>
            <a:spLocks noGrp="1"/>
          </p:cNvSpPr>
          <p:nvPr>
            <p:ph type="subTitle" idx="1"/>
          </p:nvPr>
        </p:nvSpPr>
        <p:spPr>
          <a:xfrm>
            <a:off x="1447800" y="2667000"/>
            <a:ext cx="7406640" cy="2971800"/>
          </a:xfrm>
        </p:spPr>
        <p:txBody>
          <a:bodyPr>
            <a:noAutofit/>
          </a:bodyPr>
          <a:lstStyle/>
          <a:p>
            <a:r>
              <a:rPr lang="en-US" sz="4000" dirty="0" smtClean="0">
                <a:effectLst>
                  <a:glow rad="228600">
                    <a:schemeClr val="accent5">
                      <a:satMod val="175000"/>
                      <a:alpha val="40000"/>
                    </a:schemeClr>
                  </a:glow>
                </a:effectLst>
                <a:latin typeface="Informal Roman" pitchFamily="66" charset="0"/>
              </a:rPr>
              <a:t>Aggregate query is a special type of query which works on other queries such as selection, action or parameter but instead of passing a parameter to another query it totals up the items by selected groups.</a:t>
            </a:r>
            <a:endParaRPr lang="en-US" sz="4000" dirty="0">
              <a:effectLst>
                <a:glow rad="228600">
                  <a:schemeClr val="accent5">
                    <a:satMod val="175000"/>
                    <a:alpha val="40000"/>
                  </a:schemeClr>
                </a:glow>
              </a:effectLst>
              <a:latin typeface="Informal Roman" pitchFamily="66"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effectLst>
            <a:glow rad="228600">
              <a:schemeClr val="accent6">
                <a:satMod val="175000"/>
                <a:alpha val="40000"/>
              </a:schemeClr>
            </a:glow>
            <a:outerShdw blurRad="63500" dist="25400" dir="5400000" rotWithShape="0">
              <a:srgbClr val="000000">
                <a:alpha val="43137"/>
              </a:srgbClr>
            </a:outerShdw>
          </a:effectLst>
        </p:spPr>
        <p:style>
          <a:lnRef idx="1">
            <a:schemeClr val="dk1"/>
          </a:lnRef>
          <a:fillRef idx="2">
            <a:schemeClr val="dk1"/>
          </a:fillRef>
          <a:effectRef idx="1">
            <a:schemeClr val="dk1"/>
          </a:effectRef>
          <a:fontRef idx="minor">
            <a:schemeClr val="dk1"/>
          </a:fontRef>
        </p:style>
        <p:txBody>
          <a:bodyPr>
            <a:normAutofit/>
          </a:bodyPr>
          <a:lstStyle/>
          <a:p>
            <a:r>
              <a:rPr lang="en-US" sz="6000" dirty="0" smtClean="0">
                <a:latin typeface="Informal Roman" pitchFamily="66" charset="0"/>
              </a:rPr>
              <a:t>SQL Aggregate function </a:t>
            </a:r>
            <a:endParaRPr lang="en-US" sz="6000" dirty="0">
              <a:latin typeface="Informal Roman" pitchFamily="66" charset="0"/>
            </a:endParaRPr>
          </a:p>
        </p:txBody>
      </p:sp>
      <p:sp>
        <p:nvSpPr>
          <p:cNvPr id="3" name="Subtitle 2"/>
          <p:cNvSpPr>
            <a:spLocks noGrp="1"/>
          </p:cNvSpPr>
          <p:nvPr>
            <p:ph type="subTitle" idx="1"/>
          </p:nvPr>
        </p:nvSpPr>
        <p:spPr>
          <a:xfrm>
            <a:off x="1432560" y="1850064"/>
            <a:ext cx="7406640" cy="4474536"/>
          </a:xfrm>
        </p:spPr>
        <p:txBody>
          <a:bodyPr>
            <a:normAutofit lnSpcReduction="10000"/>
          </a:bodyPr>
          <a:lstStyle/>
          <a:p>
            <a:pPr lvl="1" algn="l">
              <a:buFont typeface="Wingdings" pitchFamily="2" charset="2"/>
              <a:buChar char="Ø"/>
            </a:pP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6">
                      <a:satMod val="175000"/>
                      <a:alpha val="40000"/>
                    </a:schemeClr>
                  </a:glow>
                </a:effectLst>
                <a:latin typeface="Informal Roman" pitchFamily="66" charset="0"/>
              </a:rPr>
              <a:t>SUM</a:t>
            </a:r>
          </a:p>
          <a:p>
            <a:pPr lvl="1" algn="l">
              <a:buFont typeface="Wingdings" pitchFamily="2" charset="2"/>
              <a:buChar char="Ø"/>
            </a:pP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6">
                      <a:satMod val="175000"/>
                      <a:alpha val="40000"/>
                    </a:schemeClr>
                  </a:glow>
                </a:effectLst>
                <a:latin typeface="Informal Roman" pitchFamily="66" charset="0"/>
              </a:rPr>
              <a:t>AVG</a:t>
            </a:r>
          </a:p>
          <a:p>
            <a:pPr lvl="1" algn="l">
              <a:buFont typeface="Wingdings" pitchFamily="2" charset="2"/>
              <a:buChar char="Ø"/>
            </a:pP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6">
                      <a:satMod val="175000"/>
                      <a:alpha val="40000"/>
                    </a:schemeClr>
                  </a:glow>
                </a:effectLst>
                <a:latin typeface="Informal Roman" pitchFamily="66" charset="0"/>
              </a:rPr>
              <a:t>MIN</a:t>
            </a:r>
          </a:p>
          <a:p>
            <a:pPr lvl="1" algn="l">
              <a:buFont typeface="Wingdings" pitchFamily="2" charset="2"/>
              <a:buChar char="Ø"/>
            </a:pP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6">
                      <a:satMod val="175000"/>
                      <a:alpha val="40000"/>
                    </a:schemeClr>
                  </a:glow>
                </a:effectLst>
                <a:latin typeface="Informal Roman" pitchFamily="66" charset="0"/>
              </a:rPr>
              <a:t>MAX</a:t>
            </a:r>
          </a:p>
          <a:p>
            <a:pPr lvl="1" algn="l">
              <a:buFont typeface="Wingdings" pitchFamily="2" charset="2"/>
              <a:buChar char="Ø"/>
            </a:pP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6">
                      <a:satMod val="175000"/>
                      <a:alpha val="40000"/>
                    </a:schemeClr>
                  </a:glow>
                </a:effectLst>
                <a:latin typeface="Informal Roman" pitchFamily="66" charset="0"/>
              </a:rPr>
              <a:t>FIRST</a:t>
            </a:r>
          </a:p>
          <a:p>
            <a:pPr lvl="1" algn="l">
              <a:buFont typeface="Wingdings" pitchFamily="2" charset="2"/>
              <a:buChar char="Ø"/>
            </a:pP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6">
                      <a:satMod val="175000"/>
                      <a:alpha val="40000"/>
                    </a:schemeClr>
                  </a:glow>
                </a:effectLst>
                <a:latin typeface="Informal Roman" pitchFamily="66" charset="0"/>
              </a:rPr>
              <a:t>LAST</a:t>
            </a:r>
          </a:p>
          <a:p>
            <a:pPr lvl="1" algn="l">
              <a:buFont typeface="Wingdings" pitchFamily="2" charset="2"/>
              <a:buChar char="Ø"/>
            </a:pP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6">
                      <a:satMod val="175000"/>
                      <a:alpha val="40000"/>
                    </a:schemeClr>
                  </a:glow>
                </a:effectLst>
                <a:latin typeface="Informal Roman" pitchFamily="66" charset="0"/>
              </a:rPr>
              <a:t>GROUP BY</a:t>
            </a:r>
          </a:p>
          <a:p>
            <a:pPr lvl="1" algn="l">
              <a:buFont typeface="Wingdings" pitchFamily="2" charset="2"/>
              <a:buChar char="Ø"/>
            </a:pP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228600">
                    <a:schemeClr val="accent6">
                      <a:satMod val="175000"/>
                      <a:alpha val="40000"/>
                    </a:schemeClr>
                  </a:glow>
                </a:effectLst>
                <a:latin typeface="Informal Roman" pitchFamily="66" charset="0"/>
              </a:rPr>
              <a:t>COUNT</a:t>
            </a:r>
          </a:p>
          <a:p>
            <a:pPr lvl="1" algn="l">
              <a:buFont typeface="Wingdings" pitchFamily="2" charset="2"/>
              <a:buChar char="Ø"/>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glow rad="228600">
              <a:schemeClr val="accent1">
                <a:satMod val="175000"/>
                <a:alpha val="40000"/>
              </a:schemeClr>
            </a:glow>
            <a:outerShdw blurRad="63500" dist="25400" dir="5400000" rotWithShape="0">
              <a:srgbClr val="000000">
                <a:alpha val="43137"/>
              </a:srgbClr>
            </a:outerShdw>
            <a:reflection blurRad="6350" stA="50000" endA="300" endPos="90000" dist="50800" dir="5400000" sy="-100000" algn="bl" rotWithShape="0"/>
          </a:effectLst>
        </p:spPr>
        <p:style>
          <a:lnRef idx="1">
            <a:schemeClr val="dk1"/>
          </a:lnRef>
          <a:fillRef idx="2">
            <a:schemeClr val="dk1"/>
          </a:fillRef>
          <a:effectRef idx="1">
            <a:schemeClr val="dk1"/>
          </a:effectRef>
          <a:fontRef idx="minor">
            <a:schemeClr val="dk1"/>
          </a:fontRef>
        </p:style>
        <p:txBody>
          <a:bodyPr>
            <a:normAutofit/>
          </a:bodyPr>
          <a:lstStyle/>
          <a:p>
            <a:pPr algn="ctr"/>
            <a:r>
              <a:rPr lang="en-US" sz="5400" u="sng" dirty="0" smtClean="0">
                <a:latin typeface="Informal Roman" pitchFamily="66" charset="0"/>
              </a:rPr>
              <a:t>QUERY WIZARD</a:t>
            </a:r>
            <a:endParaRPr lang="en-IN" sz="5400" u="sng" dirty="0">
              <a:latin typeface="Informal Roman" pitchFamily="66" charset="0"/>
            </a:endParaRPr>
          </a:p>
        </p:txBody>
      </p:sp>
      <p:sp>
        <p:nvSpPr>
          <p:cNvPr id="3" name="Content Placeholder 2"/>
          <p:cNvSpPr>
            <a:spLocks noGrp="1"/>
          </p:cNvSpPr>
          <p:nvPr>
            <p:ph idx="1"/>
          </p:nvPr>
        </p:nvSpPr>
        <p:spPr>
          <a:xfrm>
            <a:off x="1447800" y="990600"/>
            <a:ext cx="7498080" cy="4572000"/>
          </a:xfrm>
        </p:spPr>
        <p:txBody>
          <a:bodyPr>
            <a:normAutofit/>
          </a:bodyPr>
          <a:lstStyle/>
          <a:p>
            <a:pPr algn="just">
              <a:buNone/>
            </a:pPr>
            <a:r>
              <a:rPr lang="en-US" dirty="0" smtClean="0">
                <a:ln>
                  <a:solidFill>
                    <a:sysClr val="windowText" lastClr="000000"/>
                  </a:solidFill>
                </a:ln>
                <a:latin typeface="Informal Roman" pitchFamily="66" charset="0"/>
              </a:rPr>
              <a:t>Query wizard may be used by a user to automatically create a simple query. Although, the query wizard provides less control in handling a query but surely, query once created using query wizard can always be modified using design view. </a:t>
            </a:r>
          </a:p>
          <a:p>
            <a:pPr algn="just">
              <a:buNone/>
            </a:pPr>
            <a:r>
              <a:rPr lang="en-US" i="1" dirty="0" smtClean="0">
                <a:ln>
                  <a:solidFill>
                    <a:sysClr val="windowText" lastClr="000000"/>
                  </a:solidFill>
                </a:ln>
                <a:latin typeface="Informal Roman" pitchFamily="66" charset="0"/>
              </a:rPr>
              <a:t>On the create tab ,in the other group ,click Query wizard </a:t>
            </a:r>
            <a:endParaRPr lang="en-IN" i="1" dirty="0">
              <a:ln>
                <a:solidFill>
                  <a:sysClr val="windowText" lastClr="000000"/>
                </a:solidFill>
              </a:ln>
              <a:latin typeface="Informal Roman" pitchFamily="66" charset="0"/>
            </a:endParaRPr>
          </a:p>
        </p:txBody>
      </p:sp>
      <p:sp>
        <p:nvSpPr>
          <p:cNvPr id="10" name="Slide Number Placeholder 9"/>
          <p:cNvSpPr>
            <a:spLocks noGrp="1"/>
          </p:cNvSpPr>
          <p:nvPr>
            <p:ph type="sldNum" sz="quarter" idx="12"/>
          </p:nvPr>
        </p:nvSpPr>
        <p:spPr/>
        <p:txBody>
          <a:bodyPr/>
          <a:lstStyle/>
          <a:p>
            <a:r>
              <a:rPr lang="en-US" dirty="0" smtClean="0"/>
              <a:t>18</a:t>
            </a:r>
            <a:endParaRPr lang="en-IN" dirty="0"/>
          </a:p>
        </p:txBody>
      </p:sp>
      <p:pic>
        <p:nvPicPr>
          <p:cNvPr id="2050" name="Picture 2" descr="C:\Users\AFTERNOON\Pictures\27.PNG"/>
          <p:cNvPicPr>
            <a:picLocks noChangeAspect="1" noChangeArrowheads="1"/>
          </p:cNvPicPr>
          <p:nvPr/>
        </p:nvPicPr>
        <p:blipFill>
          <a:blip r:embed="rId2"/>
          <a:srcRect/>
          <a:stretch>
            <a:fillRect/>
          </a:stretch>
        </p:blipFill>
        <p:spPr bwMode="auto">
          <a:xfrm>
            <a:off x="457200" y="5029200"/>
            <a:ext cx="8164065" cy="1343213"/>
          </a:xfrm>
          <a:prstGeom prst="rect">
            <a:avLst/>
          </a:prstGeom>
          <a:noFill/>
        </p:spPr>
      </p:pic>
      <p:cxnSp>
        <p:nvCxnSpPr>
          <p:cNvPr id="8" name="Straight Arrow Connector 7"/>
          <p:cNvCxnSpPr/>
          <p:nvPr/>
        </p:nvCxnSpPr>
        <p:spPr>
          <a:xfrm rot="16200000" flipV="1">
            <a:off x="7250925" y="4893479"/>
            <a:ext cx="714380"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590800" y="6519446"/>
            <a:ext cx="3857652" cy="338554"/>
          </a:xfrm>
          <a:prstGeom prst="rect">
            <a:avLst/>
          </a:prstGeom>
          <a:noFill/>
        </p:spPr>
        <p:txBody>
          <a:bodyPr wrap="square" rtlCol="0">
            <a:spAutoFit/>
          </a:bodyPr>
          <a:lstStyle/>
          <a:p>
            <a:r>
              <a:rPr lang="en-US" sz="1600" i="1" dirty="0" smtClean="0"/>
              <a:t>	Fig.1.25 Query Wizard</a:t>
            </a:r>
            <a:endParaRPr lang="en-IN" sz="1600" i="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glow rad="228600">
              <a:schemeClr val="accent2">
                <a:satMod val="175000"/>
                <a:alpha val="40000"/>
              </a:schemeClr>
            </a:glow>
            <a:outerShdw blurRad="63500" dist="25400" dir="5400000" rotWithShape="0">
              <a:srgbClr val="000000">
                <a:alpha val="43137"/>
              </a:srgbClr>
            </a:outerShdw>
          </a:effectLst>
        </p:spPr>
        <p:style>
          <a:lnRef idx="1">
            <a:schemeClr val="dk1"/>
          </a:lnRef>
          <a:fillRef idx="2">
            <a:schemeClr val="dk1"/>
          </a:fillRef>
          <a:effectRef idx="1">
            <a:schemeClr val="dk1"/>
          </a:effectRef>
          <a:fontRef idx="minor">
            <a:schemeClr val="dk1"/>
          </a:fontRef>
        </p:style>
        <p:txBody>
          <a:bodyPr>
            <a:normAutofit/>
          </a:bodyPr>
          <a:lstStyle/>
          <a:p>
            <a:r>
              <a:rPr lang="en-US" sz="6600" u="sng" dirty="0" smtClean="0">
                <a:latin typeface="Informal Roman" pitchFamily="66" charset="0"/>
              </a:rPr>
              <a:t>QUERY WIZARD</a:t>
            </a:r>
            <a:endParaRPr lang="en-IN" sz="6600" u="sng" dirty="0">
              <a:latin typeface="Informal Roman" pitchFamily="66" charset="0"/>
            </a:endParaRPr>
          </a:p>
        </p:txBody>
      </p:sp>
      <p:sp>
        <p:nvSpPr>
          <p:cNvPr id="3" name="Content Placeholder 2"/>
          <p:cNvSpPr>
            <a:spLocks noGrp="1"/>
          </p:cNvSpPr>
          <p:nvPr>
            <p:ph idx="1"/>
          </p:nvPr>
        </p:nvSpPr>
        <p:spPr>
          <a:xfrm>
            <a:off x="428596" y="1357298"/>
            <a:ext cx="8229600" cy="4525963"/>
          </a:xfrm>
        </p:spPr>
        <p:txBody>
          <a:bodyPr>
            <a:normAutofit/>
          </a:bodyPr>
          <a:lstStyle/>
          <a:p>
            <a:pPr>
              <a:buNone/>
            </a:pPr>
            <a:r>
              <a:rPr lang="en-US" sz="40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Informal Roman" pitchFamily="66" charset="0"/>
              </a:rPr>
              <a:t>In the New Query dialog box, click Simple Query Wizard, and then click OK.</a:t>
            </a:r>
          </a:p>
          <a:p>
            <a:pPr>
              <a:buNone/>
            </a:pPr>
            <a:endParaRPr lang="en-US" sz="2000" dirty="0" smtClean="0"/>
          </a:p>
          <a:p>
            <a:pPr>
              <a:buNone/>
            </a:pPr>
            <a:r>
              <a:rPr lang="en-US" sz="2000" dirty="0" smtClean="0"/>
              <a:t>																																																					</a:t>
            </a:r>
            <a:endParaRPr lang="en-IN" sz="2000" dirty="0"/>
          </a:p>
        </p:txBody>
      </p:sp>
      <p:sp>
        <p:nvSpPr>
          <p:cNvPr id="11" name="Slide Number Placeholder 10"/>
          <p:cNvSpPr>
            <a:spLocks noGrp="1"/>
          </p:cNvSpPr>
          <p:nvPr>
            <p:ph type="sldNum" sz="quarter" idx="12"/>
          </p:nvPr>
        </p:nvSpPr>
        <p:spPr/>
        <p:txBody>
          <a:bodyPr/>
          <a:lstStyle/>
          <a:p>
            <a:r>
              <a:rPr lang="en-US" dirty="0" smtClean="0"/>
              <a:t>19</a:t>
            </a:r>
            <a:endParaRPr lang="en-IN" dirty="0"/>
          </a:p>
        </p:txBody>
      </p:sp>
      <p:pic>
        <p:nvPicPr>
          <p:cNvPr id="3078" name="Picture 6" descr="C:\Users\AFTERNOON\Pictures\29.PNG"/>
          <p:cNvPicPr>
            <a:picLocks noChangeAspect="1" noChangeArrowheads="1"/>
          </p:cNvPicPr>
          <p:nvPr/>
        </p:nvPicPr>
        <p:blipFill>
          <a:blip r:embed="rId2"/>
          <a:srcRect/>
          <a:stretch>
            <a:fillRect/>
          </a:stretch>
        </p:blipFill>
        <p:spPr bwMode="auto">
          <a:xfrm>
            <a:off x="1752600" y="2536482"/>
            <a:ext cx="5715000" cy="4155306"/>
          </a:xfrm>
          <a:prstGeom prst="rect">
            <a:avLst/>
          </a:prstGeom>
          <a:noFill/>
        </p:spPr>
      </p:pic>
      <p:sp>
        <p:nvSpPr>
          <p:cNvPr id="10" name="TextBox 9"/>
          <p:cNvSpPr txBox="1"/>
          <p:nvPr/>
        </p:nvSpPr>
        <p:spPr>
          <a:xfrm>
            <a:off x="7467600" y="5257800"/>
            <a:ext cx="1447800" cy="830997"/>
          </a:xfrm>
          <a:prstGeom prst="rect">
            <a:avLst/>
          </a:prstGeom>
          <a:noFill/>
        </p:spPr>
        <p:txBody>
          <a:bodyPr wrap="square" rtlCol="0">
            <a:spAutoFit/>
          </a:bodyPr>
          <a:lstStyle/>
          <a:p>
            <a:r>
              <a:rPr lang="en-US" sz="1600" i="1" dirty="0" smtClean="0"/>
              <a:t>Fig.1.26 New Query Dialog Box</a:t>
            </a:r>
            <a:endParaRPr lang="en-IN" sz="1600"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glow rad="228600">
              <a:schemeClr val="accent6">
                <a:satMod val="175000"/>
                <a:alpha val="40000"/>
              </a:schemeClr>
            </a:glow>
            <a:outerShdw blurRad="63500" dist="25400" dir="5400000" rotWithShape="0">
              <a:srgbClr val="000000">
                <a:alpha val="43137"/>
              </a:srgbClr>
            </a:outerShdw>
          </a:effectLst>
        </p:spPr>
        <p:style>
          <a:lnRef idx="1">
            <a:schemeClr val="dk1"/>
          </a:lnRef>
          <a:fillRef idx="2">
            <a:schemeClr val="dk1"/>
          </a:fillRef>
          <a:effectRef idx="1">
            <a:schemeClr val="dk1"/>
          </a:effectRef>
          <a:fontRef idx="minor">
            <a:schemeClr val="dk1"/>
          </a:fontRef>
        </p:style>
        <p:txBody>
          <a:bodyPr>
            <a:normAutofit/>
          </a:bodyPr>
          <a:lstStyle/>
          <a:p>
            <a:r>
              <a:rPr lang="en-US" sz="6000" u="sng" dirty="0" smtClean="0">
                <a:effectLst>
                  <a:outerShdw blurRad="50000" dist="30000" dir="5400000" algn="tl" rotWithShape="0">
                    <a:srgbClr val="000000">
                      <a:alpha val="30000"/>
                    </a:srgbClr>
                  </a:outerShdw>
                  <a:reflection blurRad="6350" stA="60000" endA="900" endPos="60000" dist="29997" dir="5400000" sy="-100000" algn="bl" rotWithShape="0"/>
                </a:effectLst>
                <a:latin typeface="Informal Roman" pitchFamily="66" charset="0"/>
              </a:rPr>
              <a:t>QUERY WIZARD</a:t>
            </a:r>
            <a:endParaRPr lang="en-IN" sz="6000" u="sng" dirty="0">
              <a:effectLst>
                <a:outerShdw blurRad="50000" dist="30000" dir="5400000" algn="tl" rotWithShape="0">
                  <a:srgbClr val="000000">
                    <a:alpha val="30000"/>
                  </a:srgbClr>
                </a:outerShdw>
                <a:reflection blurRad="6350" stA="60000" endA="900" endPos="60000" dist="29997" dir="5400000" sy="-100000" algn="bl" rotWithShape="0"/>
              </a:effectLst>
              <a:latin typeface="Informal Roman" pitchFamily="66" charset="0"/>
            </a:endParaRPr>
          </a:p>
        </p:txBody>
      </p:sp>
      <p:sp>
        <p:nvSpPr>
          <p:cNvPr id="5" name="Content Placeholder 4"/>
          <p:cNvSpPr>
            <a:spLocks noGrp="1"/>
          </p:cNvSpPr>
          <p:nvPr>
            <p:ph idx="1"/>
          </p:nvPr>
        </p:nvSpPr>
        <p:spPr>
          <a:xfrm>
            <a:off x="1371600" y="1600200"/>
            <a:ext cx="7498080" cy="4800600"/>
          </a:xfrm>
        </p:spPr>
        <p:txBody>
          <a:bodyPr>
            <a:normAutofit/>
          </a:bodyPr>
          <a:lstStyle/>
          <a:p>
            <a:pPr>
              <a:buNone/>
            </a:pPr>
            <a:r>
              <a:rPr lang="en-US" sz="3600" dirty="0" smtClean="0">
                <a:effectLst>
                  <a:glow rad="228600">
                    <a:schemeClr val="accent3">
                      <a:satMod val="175000"/>
                      <a:alpha val="40000"/>
                    </a:schemeClr>
                  </a:glow>
                </a:effectLst>
                <a:latin typeface="Informal Roman" pitchFamily="66" charset="0"/>
              </a:rPr>
              <a:t>We will see screen similar as shown below:</a:t>
            </a:r>
            <a:endParaRPr lang="en-IN" sz="3600" dirty="0">
              <a:effectLst>
                <a:glow rad="228600">
                  <a:schemeClr val="accent3">
                    <a:satMod val="175000"/>
                    <a:alpha val="40000"/>
                  </a:schemeClr>
                </a:glow>
              </a:effectLst>
              <a:latin typeface="Informal Roman" pitchFamily="66" charset="0"/>
            </a:endParaRPr>
          </a:p>
        </p:txBody>
      </p:sp>
      <p:sp>
        <p:nvSpPr>
          <p:cNvPr id="8" name="Slide Number Placeholder 7"/>
          <p:cNvSpPr>
            <a:spLocks noGrp="1"/>
          </p:cNvSpPr>
          <p:nvPr>
            <p:ph type="sldNum" sz="quarter" idx="12"/>
          </p:nvPr>
        </p:nvSpPr>
        <p:spPr/>
        <p:txBody>
          <a:bodyPr/>
          <a:lstStyle/>
          <a:p>
            <a:r>
              <a:rPr lang="en-US" dirty="0" smtClean="0"/>
              <a:t>20</a:t>
            </a:r>
            <a:endParaRPr lang="en-IN" dirty="0"/>
          </a:p>
        </p:txBody>
      </p:sp>
      <p:pic>
        <p:nvPicPr>
          <p:cNvPr id="4099" name="Picture 3" descr="C:\Users\AFTERNOON\Pictures\30.PNG"/>
          <p:cNvPicPr>
            <a:picLocks noChangeAspect="1" noChangeArrowheads="1"/>
          </p:cNvPicPr>
          <p:nvPr/>
        </p:nvPicPr>
        <p:blipFill>
          <a:blip r:embed="rId2"/>
          <a:srcRect/>
          <a:stretch>
            <a:fillRect/>
          </a:stretch>
        </p:blipFill>
        <p:spPr bwMode="auto">
          <a:xfrm>
            <a:off x="1676400" y="2667000"/>
            <a:ext cx="5821363" cy="3771900"/>
          </a:xfrm>
          <a:prstGeom prst="rect">
            <a:avLst/>
          </a:prstGeom>
          <a:noFill/>
        </p:spPr>
      </p:pic>
      <p:sp>
        <p:nvSpPr>
          <p:cNvPr id="7" name="TextBox 6"/>
          <p:cNvSpPr txBox="1"/>
          <p:nvPr/>
        </p:nvSpPr>
        <p:spPr>
          <a:xfrm>
            <a:off x="2071670" y="6143644"/>
            <a:ext cx="5500726" cy="338554"/>
          </a:xfrm>
          <a:prstGeom prst="rect">
            <a:avLst/>
          </a:prstGeom>
          <a:noFill/>
        </p:spPr>
        <p:txBody>
          <a:bodyPr wrap="square" rtlCol="0">
            <a:spAutoFit/>
          </a:bodyPr>
          <a:lstStyle/>
          <a:p>
            <a:r>
              <a:rPr lang="en-US" sz="1600" i="1" dirty="0" smtClean="0"/>
              <a:t>	Fig.1.27 Simple Query Wizard</a:t>
            </a:r>
            <a:endParaRPr lang="en-IN" sz="1600" i="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2">
            <a:schemeClr val="dk1"/>
          </a:fillRef>
          <a:effectRef idx="1">
            <a:schemeClr val="dk1"/>
          </a:effectRef>
          <a:fontRef idx="minor">
            <a:schemeClr val="dk1"/>
          </a:fontRef>
        </p:style>
        <p:txBody>
          <a:bodyPr>
            <a:normAutofit/>
          </a:bodyPr>
          <a:lstStyle/>
          <a:p>
            <a:r>
              <a:rPr lang="en-US" sz="5400" u="sng" dirty="0" smtClean="0">
                <a:latin typeface="Informal Roman" pitchFamily="66" charset="0"/>
              </a:rPr>
              <a:t>QUERY WIZARD</a:t>
            </a:r>
            <a:endParaRPr lang="en-IN" sz="5400" u="sng" dirty="0">
              <a:latin typeface="Informal Roman" pitchFamily="66" charset="0"/>
            </a:endParaRPr>
          </a:p>
        </p:txBody>
      </p:sp>
      <p:sp>
        <p:nvSpPr>
          <p:cNvPr id="3" name="Content Placeholder 2"/>
          <p:cNvSpPr>
            <a:spLocks noGrp="1"/>
          </p:cNvSpPr>
          <p:nvPr>
            <p:ph idx="1"/>
          </p:nvPr>
        </p:nvSpPr>
        <p:spPr/>
        <p:txBody>
          <a:bodyPr>
            <a:normAutofit/>
          </a:bodyPr>
          <a:lstStyle/>
          <a:p>
            <a:pPr>
              <a:buNone/>
            </a:pPr>
            <a:r>
              <a:rPr lang="en-US" sz="3600" b="1" dirty="0" smtClean="0">
                <a:ln w="10541" cmpd="sng">
                  <a:solidFill>
                    <a:srgbClr val="7D7D7D">
                      <a:tint val="100000"/>
                      <a:shade val="100000"/>
                      <a:satMod val="110000"/>
                    </a:srgbClr>
                  </a:solidFill>
                  <a:prstDash val="solid"/>
                </a:ln>
                <a:solidFill>
                  <a:srgbClr val="FF0000"/>
                </a:solidFill>
                <a:latin typeface="Informal Roman" pitchFamily="66" charset="0"/>
              </a:rPr>
              <a:t>After selecting the desired fields from the table ,the results is as shown below</a:t>
            </a:r>
            <a:endParaRPr lang="en-IN" sz="3600" b="1" dirty="0">
              <a:ln w="10541" cmpd="sng">
                <a:solidFill>
                  <a:srgbClr val="7D7D7D">
                    <a:tint val="100000"/>
                    <a:shade val="100000"/>
                    <a:satMod val="110000"/>
                  </a:srgbClr>
                </a:solidFill>
                <a:prstDash val="solid"/>
              </a:ln>
              <a:solidFill>
                <a:srgbClr val="FF0000"/>
              </a:solidFill>
              <a:latin typeface="Informal Roman" pitchFamily="66" charset="0"/>
            </a:endParaRPr>
          </a:p>
        </p:txBody>
      </p:sp>
      <p:sp>
        <p:nvSpPr>
          <p:cNvPr id="7" name="Slide Number Placeholder 6"/>
          <p:cNvSpPr>
            <a:spLocks noGrp="1"/>
          </p:cNvSpPr>
          <p:nvPr>
            <p:ph type="sldNum" sz="quarter" idx="12"/>
          </p:nvPr>
        </p:nvSpPr>
        <p:spPr/>
        <p:txBody>
          <a:bodyPr/>
          <a:lstStyle/>
          <a:p>
            <a:r>
              <a:rPr lang="en-US" dirty="0" smtClean="0"/>
              <a:t>21</a:t>
            </a:r>
            <a:endParaRPr lang="en-IN" dirty="0"/>
          </a:p>
        </p:txBody>
      </p:sp>
      <p:pic>
        <p:nvPicPr>
          <p:cNvPr id="5122" name="Picture 2" descr="C:\Users\AFTERNOON\Pictures\31.PNG"/>
          <p:cNvPicPr>
            <a:picLocks noChangeAspect="1" noChangeArrowheads="1"/>
          </p:cNvPicPr>
          <p:nvPr/>
        </p:nvPicPr>
        <p:blipFill>
          <a:blip r:embed="rId2"/>
          <a:srcRect/>
          <a:stretch>
            <a:fillRect/>
          </a:stretch>
        </p:blipFill>
        <p:spPr bwMode="auto">
          <a:xfrm>
            <a:off x="1600200" y="2590800"/>
            <a:ext cx="5505450" cy="3714776"/>
          </a:xfrm>
          <a:prstGeom prst="rect">
            <a:avLst/>
          </a:prstGeom>
          <a:noFill/>
        </p:spPr>
      </p:pic>
      <p:sp>
        <p:nvSpPr>
          <p:cNvPr id="6" name="TextBox 5"/>
          <p:cNvSpPr txBox="1"/>
          <p:nvPr/>
        </p:nvSpPr>
        <p:spPr>
          <a:xfrm>
            <a:off x="2057400" y="6324600"/>
            <a:ext cx="4929222" cy="338554"/>
          </a:xfrm>
          <a:prstGeom prst="rect">
            <a:avLst/>
          </a:prstGeom>
          <a:noFill/>
        </p:spPr>
        <p:txBody>
          <a:bodyPr wrap="square" rtlCol="0">
            <a:spAutoFit/>
          </a:bodyPr>
          <a:lstStyle/>
          <a:p>
            <a:r>
              <a:rPr lang="en-US" sz="1600" i="1" dirty="0" smtClean="0"/>
              <a:t>	Fig.1.28 Simple Query Wizard</a:t>
            </a:r>
            <a:endParaRPr lang="en-IN" sz="1600"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glow rad="228600">
              <a:schemeClr val="accent1">
                <a:satMod val="175000"/>
                <a:alpha val="40000"/>
              </a:schemeClr>
            </a:glow>
            <a:outerShdw blurRad="152400" dist="317500" dir="5400000" sx="90000" sy="-19000" rotWithShape="0">
              <a:prstClr val="black">
                <a:alpha val="15000"/>
              </a:prstClr>
            </a:outerShdw>
          </a:effectLst>
          <a:scene3d>
            <a:camera prst="perspectiveContrastingLeftFacing"/>
            <a:lightRig rig="threePt" dir="t"/>
          </a:scene3d>
        </p:spPr>
        <p:style>
          <a:lnRef idx="1">
            <a:schemeClr val="dk1"/>
          </a:lnRef>
          <a:fillRef idx="2">
            <a:schemeClr val="dk1"/>
          </a:fillRef>
          <a:effectRef idx="1">
            <a:schemeClr val="dk1"/>
          </a:effectRef>
          <a:fontRef idx="minor">
            <a:schemeClr val="dk1"/>
          </a:fontRef>
        </p:style>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b="1" cap="all" dirty="0" smtClean="0">
                <a:ln/>
                <a:solidFill>
                  <a:schemeClr val="accent1"/>
                </a:solidFill>
                <a:effectLst>
                  <a:glow rad="228600">
                    <a:schemeClr val="accent6">
                      <a:satMod val="175000"/>
                      <a:alpha val="40000"/>
                    </a:schemeClr>
                  </a:glow>
                  <a:outerShdw blurRad="19685" dist="12700" dir="5400000" algn="tl" rotWithShape="0">
                    <a:schemeClr val="accent1">
                      <a:satMod val="130000"/>
                      <a:alpha val="60000"/>
                    </a:schemeClr>
                  </a:outerShdw>
                  <a:reflection blurRad="10000" stA="55000" endPos="48000" dist="500" dir="5400000" sy="-100000" algn="bl" rotWithShape="0"/>
                </a:effectLst>
                <a:latin typeface="Informal Roman" pitchFamily="66" charset="0"/>
              </a:rPr>
              <a:t>Project Title</a:t>
            </a:r>
            <a:endParaRPr lang="en-US" b="1" cap="all" dirty="0">
              <a:ln/>
              <a:solidFill>
                <a:schemeClr val="accent1"/>
              </a:solidFill>
              <a:effectLst>
                <a:glow rad="228600">
                  <a:schemeClr val="accent6">
                    <a:satMod val="175000"/>
                    <a:alpha val="40000"/>
                  </a:schemeClr>
                </a:glow>
                <a:outerShdw blurRad="19685" dist="12700" dir="5400000" algn="tl" rotWithShape="0">
                  <a:schemeClr val="accent1">
                    <a:satMod val="130000"/>
                    <a:alpha val="60000"/>
                  </a:schemeClr>
                </a:outerShdw>
                <a:reflection blurRad="10000" stA="55000" endPos="48000" dist="500" dir="5400000" sy="-100000" algn="bl" rotWithShape="0"/>
              </a:effectLst>
              <a:latin typeface="Informal Roman" pitchFamily="66" charset="0"/>
            </a:endParaRPr>
          </a:p>
        </p:txBody>
      </p:sp>
      <p:sp>
        <p:nvSpPr>
          <p:cNvPr id="3" name="Content Placeholder 2"/>
          <p:cNvSpPr>
            <a:spLocks noGrp="1"/>
          </p:cNvSpPr>
          <p:nvPr>
            <p:ph idx="1"/>
          </p:nvPr>
        </p:nvSpPr>
        <p:spPr>
          <a:xfrm>
            <a:off x="1295400" y="2362200"/>
            <a:ext cx="7498080" cy="2667000"/>
          </a:xfrm>
          <a:ln>
            <a:solidFill>
              <a:schemeClr val="tx2">
                <a:lumMod val="60000"/>
                <a:lumOff val="40000"/>
              </a:schemeClr>
            </a:solidFill>
          </a:ln>
          <a:effectLst>
            <a:glow rad="228600">
              <a:schemeClr val="accent2">
                <a:satMod val="175000"/>
                <a:alpha val="40000"/>
              </a:schemeClr>
            </a:glow>
            <a:outerShdw blurRad="63500" dist="25400" dir="5400000" rotWithShape="0">
              <a:srgbClr val="000000">
                <a:alpha val="43137"/>
              </a:srgbClr>
            </a:outerShdw>
          </a:effectLst>
          <a:scene3d>
            <a:camera prst="perspectiveContrastingRightFacing"/>
            <a:lightRig rig="threePt" dir="t"/>
          </a:scene3d>
        </p:spPr>
        <p:style>
          <a:lnRef idx="1">
            <a:schemeClr val="dk1"/>
          </a:lnRef>
          <a:fillRef idx="2">
            <a:schemeClr val="dk1"/>
          </a:fillRef>
          <a:effectRef idx="1">
            <a:schemeClr val="dk1"/>
          </a:effectRef>
          <a:fontRef idx="minor">
            <a:schemeClr val="dk1"/>
          </a:fontRef>
        </p:style>
        <p:txBody>
          <a:bodyPr>
            <a:normAutofit/>
          </a:bodyPr>
          <a:lstStyle/>
          <a:p>
            <a:r>
              <a:rPr lang="en-US"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Informal Roman" pitchFamily="66" charset="0"/>
              </a:rPr>
              <a:t>MS ACCESS – QUERY TAB</a:t>
            </a:r>
            <a:endParaRPr lang="en-US"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5">
                    <a:satMod val="175000"/>
                    <a:alpha val="40000"/>
                  </a:schemeClr>
                </a:glow>
                <a:innerShdw blurRad="69850" dist="43180" dir="5400000">
                  <a:srgbClr val="000000">
                    <a:alpha val="65000"/>
                  </a:srgbClr>
                </a:innerShdw>
              </a:effectLst>
              <a:latin typeface="Informal Roman" pitchFamily="66"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2">
            <a:schemeClr val="dk1"/>
          </a:fillRef>
          <a:effectRef idx="1">
            <a:schemeClr val="dk1"/>
          </a:effectRef>
          <a:fontRef idx="minor">
            <a:schemeClr val="dk1"/>
          </a:fontRef>
        </p:style>
        <p:txBody>
          <a:bodyPr>
            <a:normAutofit/>
          </a:bodyPr>
          <a:lstStyle/>
          <a:p>
            <a:r>
              <a:rPr lang="en-US" sz="4400" u="sng" dirty="0" smtClean="0">
                <a:latin typeface="Informal Roman" pitchFamily="66" charset="0"/>
              </a:rPr>
              <a:t>QUERY WIZARD</a:t>
            </a:r>
            <a:endParaRPr lang="en-IN" sz="4400" u="sng" dirty="0">
              <a:latin typeface="Informal Roman" pitchFamily="66" charset="0"/>
            </a:endParaRPr>
          </a:p>
        </p:txBody>
      </p:sp>
      <p:pic>
        <p:nvPicPr>
          <p:cNvPr id="6146" name="Picture 2" descr="C:\Users\AFTERNOON\Pictures\32.PNG"/>
          <p:cNvPicPr>
            <a:picLocks noGrp="1" noChangeAspect="1" noChangeArrowheads="1"/>
          </p:cNvPicPr>
          <p:nvPr>
            <p:ph idx="1"/>
          </p:nvPr>
        </p:nvPicPr>
        <p:blipFill>
          <a:blip r:embed="rId2"/>
          <a:srcRect/>
          <a:stretch>
            <a:fillRect/>
          </a:stretch>
        </p:blipFill>
        <p:spPr bwMode="auto">
          <a:xfrm>
            <a:off x="3886200" y="1447800"/>
            <a:ext cx="4831989" cy="5144732"/>
          </a:xfrm>
          <a:prstGeom prst="rect">
            <a:avLst/>
          </a:prstGeom>
          <a:noFill/>
        </p:spPr>
      </p:pic>
      <p:sp>
        <p:nvSpPr>
          <p:cNvPr id="6" name="Slide Number Placeholder 5"/>
          <p:cNvSpPr>
            <a:spLocks noGrp="1"/>
          </p:cNvSpPr>
          <p:nvPr>
            <p:ph type="sldNum" sz="quarter" idx="12"/>
          </p:nvPr>
        </p:nvSpPr>
        <p:spPr/>
        <p:txBody>
          <a:bodyPr/>
          <a:lstStyle/>
          <a:p>
            <a:r>
              <a:rPr lang="en-US" dirty="0" smtClean="0"/>
              <a:t>22</a:t>
            </a:r>
            <a:endParaRPr lang="en-IN" dirty="0"/>
          </a:p>
        </p:txBody>
      </p:sp>
      <p:sp>
        <p:nvSpPr>
          <p:cNvPr id="5" name="TextBox 4"/>
          <p:cNvSpPr txBox="1"/>
          <p:nvPr/>
        </p:nvSpPr>
        <p:spPr>
          <a:xfrm>
            <a:off x="990600" y="3124200"/>
            <a:ext cx="3429000" cy="1938992"/>
          </a:xfrm>
          <a:prstGeom prst="rect">
            <a:avLst/>
          </a:prstGeom>
          <a:noFill/>
        </p:spPr>
        <p:txBody>
          <a:bodyPr wrap="square" rtlCol="0">
            <a:spAutoFit/>
          </a:bodyPr>
          <a:lstStyle/>
          <a:p>
            <a:r>
              <a:rPr lang="en-US" sz="6000" b="1" i="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Informal Roman" pitchFamily="66" charset="0"/>
              </a:rPr>
              <a:t>Resultant Sheet</a:t>
            </a:r>
            <a:endParaRPr lang="en-IN" sz="1600" b="1" i="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Informal Roman"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3048000"/>
            <a:ext cx="8929718" cy="3754874"/>
          </a:xfrm>
          <a:prstGeom prst="rect">
            <a:avLst/>
          </a:prstGeom>
        </p:spPr>
        <p:txBody>
          <a:bodyPr wrap="square">
            <a:spAutoFit/>
          </a:bodyPr>
          <a:lstStyle/>
          <a:p>
            <a:pPr marL="514350" indent="-514350" algn="r">
              <a:buNone/>
            </a:pPr>
            <a:r>
              <a:rPr lang="en-US" dirty="0" smtClean="0">
                <a:latin typeface="Monotype Corsiva" pitchFamily="66" charset="0"/>
              </a:rPr>
              <a:t>							</a:t>
            </a:r>
          </a:p>
          <a:p>
            <a:pPr marL="514350" indent="-514350">
              <a:buNone/>
            </a:pPr>
            <a:r>
              <a:rPr lang="en-US" sz="2000" b="1" dirty="0" smtClean="0">
                <a:latin typeface="Monotype Corsiva" pitchFamily="66" charset="0"/>
              </a:rPr>
              <a:t>Queries </a:t>
            </a:r>
          </a:p>
          <a:p>
            <a:pPr marL="514350" indent="-514350">
              <a:buNone/>
            </a:pPr>
            <a:r>
              <a:rPr lang="en-US" sz="2000" b="1" dirty="0" smtClean="0">
                <a:latin typeface="Monotype Corsiva" pitchFamily="66" charset="0"/>
              </a:rPr>
              <a:t> 1.Select Query………………………………………………………………………….</a:t>
            </a:r>
          </a:p>
          <a:p>
            <a:pPr marL="514350" indent="-514350">
              <a:buNone/>
            </a:pPr>
            <a:r>
              <a:rPr lang="en-US" sz="2000" b="1" dirty="0" smtClean="0">
                <a:latin typeface="Monotype Corsiva" pitchFamily="66" charset="0"/>
              </a:rPr>
              <a:t>2.Crosstab query…………………………………………………………………..</a:t>
            </a:r>
          </a:p>
          <a:p>
            <a:pPr marL="514350" indent="-514350">
              <a:buNone/>
            </a:pPr>
            <a:r>
              <a:rPr lang="en-US" sz="2000" b="1" dirty="0" smtClean="0">
                <a:latin typeface="Monotype Corsiva" pitchFamily="66" charset="0"/>
              </a:rPr>
              <a:t>3.Action Query……………………………………………………………………</a:t>
            </a:r>
          </a:p>
          <a:p>
            <a:pPr marL="514350" indent="-514350">
              <a:buNone/>
            </a:pPr>
            <a:r>
              <a:rPr lang="en-US" sz="2000" b="1" dirty="0" smtClean="0">
                <a:latin typeface="Monotype Corsiva" pitchFamily="66" charset="0"/>
              </a:rPr>
              <a:t>             I. Append Query………………………………….</a:t>
            </a:r>
          </a:p>
          <a:p>
            <a:pPr marL="514350" indent="-514350">
              <a:buNone/>
            </a:pPr>
            <a:r>
              <a:rPr lang="en-US" sz="2000" b="1" dirty="0" smtClean="0">
                <a:latin typeface="Monotype Corsiva" pitchFamily="66" charset="0"/>
              </a:rPr>
              <a:t>             II. Delete Query………………………………......</a:t>
            </a:r>
          </a:p>
          <a:p>
            <a:pPr marL="514350" indent="-514350">
              <a:buNone/>
            </a:pPr>
            <a:r>
              <a:rPr lang="en-US" sz="2000" b="1" dirty="0" smtClean="0">
                <a:latin typeface="Monotype Corsiva" pitchFamily="66" charset="0"/>
              </a:rPr>
              <a:t>            III. Make Table Query…………………………......</a:t>
            </a:r>
          </a:p>
          <a:p>
            <a:pPr marL="514350" indent="-514350">
              <a:buNone/>
            </a:pPr>
            <a:r>
              <a:rPr lang="en-US" sz="2000" b="1" dirty="0" smtClean="0">
                <a:latin typeface="Monotype Corsiva" pitchFamily="66" charset="0"/>
              </a:rPr>
              <a:t>            IV. Update Query………………………………… </a:t>
            </a:r>
          </a:p>
          <a:p>
            <a:pPr marL="514350" indent="-514350">
              <a:buNone/>
            </a:pPr>
            <a:r>
              <a:rPr lang="en-US" sz="2000" b="1" dirty="0" smtClean="0">
                <a:latin typeface="Monotype Corsiva" pitchFamily="66" charset="0"/>
              </a:rPr>
              <a:t>4. Parameter Query………………………………………………………………..</a:t>
            </a:r>
          </a:p>
          <a:p>
            <a:pPr marL="514350" indent="-514350">
              <a:buNone/>
            </a:pPr>
            <a:r>
              <a:rPr lang="en-US" sz="2000" b="1" dirty="0" smtClean="0">
                <a:latin typeface="Monotype Corsiva" pitchFamily="66" charset="0"/>
              </a:rPr>
              <a:t>5. Aggregate Query………………………………………………………………...</a:t>
            </a:r>
          </a:p>
          <a:p>
            <a:pPr marL="514350" indent="-514350">
              <a:buNone/>
            </a:pPr>
            <a:r>
              <a:rPr lang="en-US" sz="2000" b="1" dirty="0" smtClean="0">
                <a:latin typeface="Monotype Corsiva" pitchFamily="66" charset="0"/>
              </a:rPr>
              <a:t>    </a:t>
            </a:r>
            <a:endParaRPr lang="en-US" b="1" dirty="0" smtClean="0">
              <a:latin typeface="Monotype Corsiva" pitchFamily="66" charset="0"/>
            </a:endParaRPr>
          </a:p>
        </p:txBody>
      </p:sp>
      <p:sp>
        <p:nvSpPr>
          <p:cNvPr id="4" name="Left-Right Arrow 3"/>
          <p:cNvSpPr/>
          <p:nvPr/>
        </p:nvSpPr>
        <p:spPr>
          <a:xfrm>
            <a:off x="142844" y="1714488"/>
            <a:ext cx="3000396" cy="1357322"/>
          </a:xfrm>
          <a:prstGeom prst="lef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extBox 4"/>
          <p:cNvSpPr txBox="1"/>
          <p:nvPr/>
        </p:nvSpPr>
        <p:spPr>
          <a:xfrm>
            <a:off x="928662" y="2214554"/>
            <a:ext cx="2214578" cy="369332"/>
          </a:xfrm>
          <a:prstGeom prst="rect">
            <a:avLst/>
          </a:prstGeom>
          <a:noFill/>
        </p:spPr>
        <p:txBody>
          <a:bodyPr wrap="square" rtlCol="0">
            <a:spAutoFit/>
          </a:bodyPr>
          <a:lstStyle/>
          <a:p>
            <a:r>
              <a:rPr lang="en-US" dirty="0" smtClean="0">
                <a:solidFill>
                  <a:srgbClr val="FF0000"/>
                </a:solidFill>
                <a:latin typeface="Monotype Corsiva" pitchFamily="66" charset="0"/>
              </a:rPr>
              <a:t>CONTENTS</a:t>
            </a:r>
            <a:endParaRPr lang="en-IN" dirty="0">
              <a:solidFill>
                <a:srgbClr val="FF0000"/>
              </a:solidFill>
            </a:endParaRPr>
          </a:p>
        </p:txBody>
      </p:sp>
      <p:sp>
        <p:nvSpPr>
          <p:cNvPr id="6" name="Horizontal Scroll 5"/>
          <p:cNvSpPr/>
          <p:nvPr/>
        </p:nvSpPr>
        <p:spPr>
          <a:xfrm>
            <a:off x="2000232" y="428604"/>
            <a:ext cx="6000792" cy="1428760"/>
          </a:xfrm>
          <a:prstGeom prst="horizontalScroll">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IN"/>
          </a:p>
        </p:txBody>
      </p:sp>
      <p:sp>
        <p:nvSpPr>
          <p:cNvPr id="7" name="TextBox 6"/>
          <p:cNvSpPr txBox="1"/>
          <p:nvPr/>
        </p:nvSpPr>
        <p:spPr>
          <a:xfrm>
            <a:off x="2714612" y="928670"/>
            <a:ext cx="4572032" cy="584775"/>
          </a:xfrm>
          <a:prstGeom prst="rect">
            <a:avLst/>
          </a:prstGeom>
          <a:noFill/>
        </p:spPr>
        <p:txBody>
          <a:bodyPr wrap="square" rtlCol="0">
            <a:spAutoFit/>
          </a:bodyPr>
          <a:lstStyle/>
          <a:p>
            <a:pPr algn="ctr"/>
            <a:r>
              <a:rPr lang="en-US" sz="3200" b="1" i="1" u="sng" dirty="0" smtClean="0">
                <a:solidFill>
                  <a:srgbClr val="FF0000"/>
                </a:solidFill>
                <a:latin typeface="Informal Roman" pitchFamily="66" charset="0"/>
              </a:rPr>
              <a:t>QUERRY WIZARD</a:t>
            </a:r>
            <a:endParaRPr lang="en-IN" sz="3200" b="1" i="1" u="sng" dirty="0">
              <a:solidFill>
                <a:srgbClr val="FF0000"/>
              </a:solidFill>
              <a:latin typeface="Informal Roman"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grpId="0" nodeType="clickEffect">
                                  <p:stCondLst>
                                    <p:cond delay="0"/>
                                  </p:stCondLst>
                                  <p:childTnLst>
                                    <p:anim to="1.5" calcmode="lin" valueType="num">
                                      <p:cBhvr override="childStyle">
                                        <p:cTn id="6" dur="2000" fill="hold"/>
                                        <p:tgtEl>
                                          <p:spTgt spid="7"/>
                                        </p:tgtEl>
                                        <p:attrNameLst>
                                          <p:attrName>style.fontSize</p:attrName>
                                        </p:attrNameLst>
                                      </p:cBhvr>
                                    </p:anim>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1" nodeType="clickEffect">
                                  <p:stCondLst>
                                    <p:cond delay="0"/>
                                  </p:stCondLst>
                                  <p:childTnLst>
                                    <p:animScale>
                                      <p:cBhvr>
                                        <p:cTn id="10" dur="2000" fill="hold"/>
                                        <p:tgtEl>
                                          <p:spTgt spid="7"/>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grpId="2" nodeType="clickEffect">
                                  <p:stCondLst>
                                    <p:cond delay="0"/>
                                  </p:stCondLst>
                                  <p:childTnLst>
                                    <p:animRot by="21600000">
                                      <p:cBhvr>
                                        <p:cTn id="14" dur="2000" fill="hold"/>
                                        <p:tgtEl>
                                          <p:spTgt spid="7"/>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1" presetClass="emph" presetSubtype="0" fill="hold" grpId="0" nodeType="clickEffect">
                                  <p:stCondLst>
                                    <p:cond delay="0"/>
                                  </p:stCondLst>
                                  <p:childTnLst>
                                    <p:animClr clrSpc="hsl">
                                      <p:cBhvr override="childStyle">
                                        <p:cTn id="18" dur="500" fill="hold"/>
                                        <p:tgtEl>
                                          <p:spTgt spid="4"/>
                                        </p:tgtEl>
                                        <p:attrNameLst>
                                          <p:attrName>style.color</p:attrName>
                                        </p:attrNameLst>
                                      </p:cBhvr>
                                      <p:by>
                                        <p:hsl h="7200000" s="0" l="0"/>
                                      </p:by>
                                    </p:animClr>
                                    <p:animClr clrSpc="hsl">
                                      <p:cBhvr>
                                        <p:cTn id="19" dur="500" fill="hold"/>
                                        <p:tgtEl>
                                          <p:spTgt spid="4"/>
                                        </p:tgtEl>
                                        <p:attrNameLst>
                                          <p:attrName>fillcolor</p:attrName>
                                        </p:attrNameLst>
                                      </p:cBhvr>
                                      <p:by>
                                        <p:hsl h="7200000" s="0" l="0"/>
                                      </p:by>
                                    </p:animClr>
                                    <p:animClr clrSpc="hsl">
                                      <p:cBhvr>
                                        <p:cTn id="20" dur="500" fill="hold"/>
                                        <p:tgtEl>
                                          <p:spTgt spid="4"/>
                                        </p:tgtEl>
                                        <p:attrNameLst>
                                          <p:attrName>stroke.color</p:attrName>
                                        </p:attrNameLst>
                                      </p:cBhvr>
                                      <p:by>
                                        <p:hsl h="7200000" s="0" l="0"/>
                                      </p:by>
                                    </p:animClr>
                                    <p:set>
                                      <p:cBhvr>
                                        <p:cTn id="21" dur="500" fill="hold"/>
                                        <p:tgtEl>
                                          <p:spTgt spid="4"/>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1"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8" presetClass="emph" presetSubtype="0" fill="hold" grpId="0" nodeType="clickEffect">
                                  <p:stCondLst>
                                    <p:cond delay="0"/>
                                  </p:stCondLst>
                                  <p:childTnLst>
                                    <p:animRot by="21600000">
                                      <p:cBhvr>
                                        <p:cTn id="31" dur="2000" fill="hold"/>
                                        <p:tgtEl>
                                          <p:spTgt spid="2">
                                            <p:txEl>
                                              <p:pRg st="0" end="0"/>
                                            </p:txEl>
                                          </p:spTgt>
                                        </p:tgtEl>
                                        <p:attrNameLst>
                                          <p:attrName>r</p:attrName>
                                        </p:attrNameLst>
                                      </p:cBhvr>
                                    </p:animRot>
                                  </p:childTnLst>
                                </p:cTn>
                              </p:par>
                              <p:par>
                                <p:cTn id="32" presetID="8" presetClass="emph" presetSubtype="0" fill="hold" grpId="0" nodeType="withEffect">
                                  <p:stCondLst>
                                    <p:cond delay="0"/>
                                  </p:stCondLst>
                                  <p:childTnLst>
                                    <p:animRot by="21600000">
                                      <p:cBhvr>
                                        <p:cTn id="33" dur="2000" fill="hold"/>
                                        <p:tgtEl>
                                          <p:spTgt spid="2">
                                            <p:txEl>
                                              <p:pRg st="1" end="1"/>
                                            </p:txEl>
                                          </p:spTgt>
                                        </p:tgtEl>
                                        <p:attrNameLst>
                                          <p:attrName>r</p:attrName>
                                        </p:attrNameLst>
                                      </p:cBhvr>
                                    </p:animRot>
                                  </p:childTnLst>
                                </p:cTn>
                              </p:par>
                              <p:par>
                                <p:cTn id="34" presetID="8" presetClass="emph" presetSubtype="0" fill="hold" grpId="0" nodeType="withEffect">
                                  <p:stCondLst>
                                    <p:cond delay="0"/>
                                  </p:stCondLst>
                                  <p:childTnLst>
                                    <p:animRot by="21600000">
                                      <p:cBhvr>
                                        <p:cTn id="35" dur="2000" fill="hold"/>
                                        <p:tgtEl>
                                          <p:spTgt spid="2">
                                            <p:txEl>
                                              <p:pRg st="2" end="2"/>
                                            </p:txEl>
                                          </p:spTgt>
                                        </p:tgtEl>
                                        <p:attrNameLst>
                                          <p:attrName>r</p:attrName>
                                        </p:attrNameLst>
                                      </p:cBhvr>
                                    </p:animRot>
                                  </p:childTnLst>
                                </p:cTn>
                              </p:par>
                              <p:par>
                                <p:cTn id="36" presetID="8" presetClass="emph" presetSubtype="0" fill="hold" grpId="0" nodeType="withEffect">
                                  <p:stCondLst>
                                    <p:cond delay="0"/>
                                  </p:stCondLst>
                                  <p:childTnLst>
                                    <p:animRot by="21600000">
                                      <p:cBhvr>
                                        <p:cTn id="37" dur="2000" fill="hold"/>
                                        <p:tgtEl>
                                          <p:spTgt spid="2">
                                            <p:txEl>
                                              <p:pRg st="3" end="3"/>
                                            </p:txEl>
                                          </p:spTgt>
                                        </p:tgtEl>
                                        <p:attrNameLst>
                                          <p:attrName>r</p:attrName>
                                        </p:attrNameLst>
                                      </p:cBhvr>
                                    </p:animRot>
                                  </p:childTnLst>
                                </p:cTn>
                              </p:par>
                              <p:par>
                                <p:cTn id="38" presetID="8" presetClass="emph" presetSubtype="0" fill="hold" grpId="0" nodeType="withEffect">
                                  <p:stCondLst>
                                    <p:cond delay="0"/>
                                  </p:stCondLst>
                                  <p:childTnLst>
                                    <p:animRot by="21600000">
                                      <p:cBhvr>
                                        <p:cTn id="39" dur="2000" fill="hold"/>
                                        <p:tgtEl>
                                          <p:spTgt spid="2">
                                            <p:txEl>
                                              <p:pRg st="4" end="4"/>
                                            </p:txEl>
                                          </p:spTgt>
                                        </p:tgtEl>
                                        <p:attrNameLst>
                                          <p:attrName>r</p:attrName>
                                        </p:attrNameLst>
                                      </p:cBhvr>
                                    </p:animRot>
                                  </p:childTnLst>
                                </p:cTn>
                              </p:par>
                              <p:par>
                                <p:cTn id="40" presetID="8" presetClass="emph" presetSubtype="0" fill="hold" grpId="0" nodeType="withEffect">
                                  <p:stCondLst>
                                    <p:cond delay="0"/>
                                  </p:stCondLst>
                                  <p:childTnLst>
                                    <p:animRot by="21600000">
                                      <p:cBhvr>
                                        <p:cTn id="41" dur="2000" fill="hold"/>
                                        <p:tgtEl>
                                          <p:spTgt spid="2">
                                            <p:txEl>
                                              <p:pRg st="5" end="5"/>
                                            </p:txEl>
                                          </p:spTgt>
                                        </p:tgtEl>
                                        <p:attrNameLst>
                                          <p:attrName>r</p:attrName>
                                        </p:attrNameLst>
                                      </p:cBhvr>
                                    </p:animRot>
                                  </p:childTnLst>
                                </p:cTn>
                              </p:par>
                              <p:par>
                                <p:cTn id="42" presetID="8" presetClass="emph" presetSubtype="0" fill="hold" grpId="0" nodeType="withEffect">
                                  <p:stCondLst>
                                    <p:cond delay="0"/>
                                  </p:stCondLst>
                                  <p:childTnLst>
                                    <p:animRot by="21600000">
                                      <p:cBhvr>
                                        <p:cTn id="43" dur="2000" fill="hold"/>
                                        <p:tgtEl>
                                          <p:spTgt spid="2">
                                            <p:txEl>
                                              <p:pRg st="6" end="6"/>
                                            </p:txEl>
                                          </p:spTgt>
                                        </p:tgtEl>
                                        <p:attrNameLst>
                                          <p:attrName>r</p:attrName>
                                        </p:attrNameLst>
                                      </p:cBhvr>
                                    </p:animRot>
                                  </p:childTnLst>
                                </p:cTn>
                              </p:par>
                              <p:par>
                                <p:cTn id="44" presetID="8" presetClass="emph" presetSubtype="0" fill="hold" grpId="0" nodeType="withEffect">
                                  <p:stCondLst>
                                    <p:cond delay="0"/>
                                  </p:stCondLst>
                                  <p:childTnLst>
                                    <p:animRot by="21600000">
                                      <p:cBhvr>
                                        <p:cTn id="45" dur="2000" fill="hold"/>
                                        <p:tgtEl>
                                          <p:spTgt spid="2">
                                            <p:txEl>
                                              <p:pRg st="7" end="7"/>
                                            </p:txEl>
                                          </p:spTgt>
                                        </p:tgtEl>
                                        <p:attrNameLst>
                                          <p:attrName>r</p:attrName>
                                        </p:attrNameLst>
                                      </p:cBhvr>
                                    </p:animRot>
                                  </p:childTnLst>
                                </p:cTn>
                              </p:par>
                              <p:par>
                                <p:cTn id="46" presetID="8" presetClass="emph" presetSubtype="0" fill="hold" grpId="0" nodeType="withEffect">
                                  <p:stCondLst>
                                    <p:cond delay="0"/>
                                  </p:stCondLst>
                                  <p:childTnLst>
                                    <p:animRot by="21600000">
                                      <p:cBhvr>
                                        <p:cTn id="47" dur="2000" fill="hold"/>
                                        <p:tgtEl>
                                          <p:spTgt spid="2">
                                            <p:txEl>
                                              <p:pRg st="8" end="8"/>
                                            </p:txEl>
                                          </p:spTgt>
                                        </p:tgtEl>
                                        <p:attrNameLst>
                                          <p:attrName>r</p:attrName>
                                        </p:attrNameLst>
                                      </p:cBhvr>
                                    </p:animRot>
                                  </p:childTnLst>
                                </p:cTn>
                              </p:par>
                              <p:par>
                                <p:cTn id="48" presetID="8" presetClass="emph" presetSubtype="0" fill="hold" grpId="0" nodeType="withEffect">
                                  <p:stCondLst>
                                    <p:cond delay="0"/>
                                  </p:stCondLst>
                                  <p:childTnLst>
                                    <p:animRot by="21600000">
                                      <p:cBhvr>
                                        <p:cTn id="49" dur="2000" fill="hold"/>
                                        <p:tgtEl>
                                          <p:spTgt spid="2">
                                            <p:txEl>
                                              <p:pRg st="9" end="9"/>
                                            </p:txEl>
                                          </p:spTgt>
                                        </p:tgtEl>
                                        <p:attrNameLst>
                                          <p:attrName>r</p:attrName>
                                        </p:attrNameLst>
                                      </p:cBhvr>
                                    </p:animRot>
                                  </p:childTnLst>
                                </p:cTn>
                              </p:par>
                              <p:par>
                                <p:cTn id="50" presetID="8" presetClass="emph" presetSubtype="0" fill="hold" grpId="0" nodeType="withEffect">
                                  <p:stCondLst>
                                    <p:cond delay="0"/>
                                  </p:stCondLst>
                                  <p:childTnLst>
                                    <p:animRot by="21600000">
                                      <p:cBhvr>
                                        <p:cTn id="51" dur="2000" fill="hold"/>
                                        <p:tgtEl>
                                          <p:spTgt spid="2">
                                            <p:txEl>
                                              <p:pRg st="10" end="10"/>
                                            </p:txEl>
                                          </p:spTgt>
                                        </p:tgtEl>
                                        <p:attrNameLst>
                                          <p:attrName>r</p:attrName>
                                        </p:attrNameLst>
                                      </p:cBhvr>
                                    </p:animRot>
                                  </p:childTnLst>
                                </p:cTn>
                              </p:par>
                              <p:par>
                                <p:cTn id="52" presetID="8" presetClass="emph" presetSubtype="0" fill="hold" grpId="0" nodeType="withEffect">
                                  <p:stCondLst>
                                    <p:cond delay="0"/>
                                  </p:stCondLst>
                                  <p:childTnLst>
                                    <p:animRot by="21600000">
                                      <p:cBhvr>
                                        <p:cTn id="53" dur="2000" fill="hold"/>
                                        <p:tgtEl>
                                          <p:spTgt spid="2">
                                            <p:txEl>
                                              <p:pRg st="11" end="11"/>
                                            </p:txEl>
                                          </p:spTgt>
                                        </p:tgtEl>
                                        <p:attrNameLst>
                                          <p:attrName>r</p:attrName>
                                        </p:attrNameLst>
                                      </p:cBhvr>
                                    </p:animRot>
                                  </p:childTnLst>
                                </p:cTn>
                              </p:par>
                              <p:par>
                                <p:cTn id="54" presetID="4" presetClass="entr" presetSubtype="16" fill="hold" nodeType="withEffect">
                                  <p:stCondLst>
                                    <p:cond delay="0"/>
                                  </p:stCondLst>
                                  <p:childTnLst>
                                    <p:set>
                                      <p:cBhvr>
                                        <p:cTn id="55" dur="1" fill="hold">
                                          <p:stCondLst>
                                            <p:cond delay="0"/>
                                          </p:stCondLst>
                                        </p:cTn>
                                        <p:tgtEl>
                                          <p:spTgt spid="2">
                                            <p:txEl>
                                              <p:pRg st="2" end="2"/>
                                            </p:txEl>
                                          </p:spTgt>
                                        </p:tgtEl>
                                        <p:attrNameLst>
                                          <p:attrName>style.visibility</p:attrName>
                                        </p:attrNameLst>
                                      </p:cBhvr>
                                      <p:to>
                                        <p:strVal val="visible"/>
                                      </p:to>
                                    </p:set>
                                    <p:animEffect transition="in" filter="box(in)">
                                      <p:cBhvr>
                                        <p:cTn id="56" dur="500"/>
                                        <p:tgtEl>
                                          <p:spTgt spid="2">
                                            <p:txEl>
                                              <p:pRg st="2" end="2"/>
                                            </p:txEl>
                                          </p:spTgt>
                                        </p:tgtEl>
                                      </p:cBhvr>
                                    </p:animEffect>
                                  </p:childTnLst>
                                </p:cTn>
                              </p:par>
                              <p:par>
                                <p:cTn id="57" presetID="4" presetClass="entr" presetSubtype="16" fill="hold" nodeType="withEffect">
                                  <p:stCondLst>
                                    <p:cond delay="0"/>
                                  </p:stCondLst>
                                  <p:childTnLst>
                                    <p:set>
                                      <p:cBhvr>
                                        <p:cTn id="58" dur="1" fill="hold">
                                          <p:stCondLst>
                                            <p:cond delay="0"/>
                                          </p:stCondLst>
                                        </p:cTn>
                                        <p:tgtEl>
                                          <p:spTgt spid="2">
                                            <p:txEl>
                                              <p:pRg st="3" end="3"/>
                                            </p:txEl>
                                          </p:spTgt>
                                        </p:tgtEl>
                                        <p:attrNameLst>
                                          <p:attrName>style.visibility</p:attrName>
                                        </p:attrNameLst>
                                      </p:cBhvr>
                                      <p:to>
                                        <p:strVal val="visible"/>
                                      </p:to>
                                    </p:set>
                                    <p:animEffect transition="in" filter="box(in)">
                                      <p:cBhvr>
                                        <p:cTn id="59" dur="500"/>
                                        <p:tgtEl>
                                          <p:spTgt spid="2">
                                            <p:txEl>
                                              <p:pRg st="3" end="3"/>
                                            </p:txEl>
                                          </p:spTgt>
                                        </p:tgtEl>
                                      </p:cBhvr>
                                    </p:animEffect>
                                  </p:childTnLst>
                                </p:cTn>
                              </p:par>
                              <p:par>
                                <p:cTn id="60" presetID="4" presetClass="entr" presetSubtype="16" fill="hold" nodeType="withEffect">
                                  <p:stCondLst>
                                    <p:cond delay="0"/>
                                  </p:stCondLst>
                                  <p:childTnLst>
                                    <p:set>
                                      <p:cBhvr>
                                        <p:cTn id="61" dur="1" fill="hold">
                                          <p:stCondLst>
                                            <p:cond delay="0"/>
                                          </p:stCondLst>
                                        </p:cTn>
                                        <p:tgtEl>
                                          <p:spTgt spid="2">
                                            <p:txEl>
                                              <p:pRg st="4" end="4"/>
                                            </p:txEl>
                                          </p:spTgt>
                                        </p:tgtEl>
                                        <p:attrNameLst>
                                          <p:attrName>style.visibility</p:attrName>
                                        </p:attrNameLst>
                                      </p:cBhvr>
                                      <p:to>
                                        <p:strVal val="visible"/>
                                      </p:to>
                                    </p:set>
                                    <p:animEffect transition="in" filter="box(in)">
                                      <p:cBhvr>
                                        <p:cTn id="62" dur="500"/>
                                        <p:tgtEl>
                                          <p:spTgt spid="2">
                                            <p:txEl>
                                              <p:pRg st="4" end="4"/>
                                            </p:txEl>
                                          </p:spTgt>
                                        </p:tgtEl>
                                      </p:cBhvr>
                                    </p:animEffect>
                                  </p:childTnLst>
                                </p:cTn>
                              </p:par>
                              <p:par>
                                <p:cTn id="63" presetID="4" presetClass="entr" presetSubtype="16" fill="hold" nodeType="withEffect">
                                  <p:stCondLst>
                                    <p:cond delay="0"/>
                                  </p:stCondLst>
                                  <p:childTnLst>
                                    <p:set>
                                      <p:cBhvr>
                                        <p:cTn id="64" dur="1" fill="hold">
                                          <p:stCondLst>
                                            <p:cond delay="0"/>
                                          </p:stCondLst>
                                        </p:cTn>
                                        <p:tgtEl>
                                          <p:spTgt spid="2">
                                            <p:txEl>
                                              <p:pRg st="5" end="5"/>
                                            </p:txEl>
                                          </p:spTgt>
                                        </p:tgtEl>
                                        <p:attrNameLst>
                                          <p:attrName>style.visibility</p:attrName>
                                        </p:attrNameLst>
                                      </p:cBhvr>
                                      <p:to>
                                        <p:strVal val="visible"/>
                                      </p:to>
                                    </p:set>
                                    <p:animEffect transition="in" filter="box(in)">
                                      <p:cBhvr>
                                        <p:cTn id="65" dur="500"/>
                                        <p:tgtEl>
                                          <p:spTgt spid="2">
                                            <p:txEl>
                                              <p:pRg st="5" end="5"/>
                                            </p:txEl>
                                          </p:spTgt>
                                        </p:tgtEl>
                                      </p:cBhvr>
                                    </p:animEffect>
                                  </p:childTnLst>
                                </p:cTn>
                              </p:par>
                              <p:par>
                                <p:cTn id="66" presetID="4" presetClass="entr" presetSubtype="16" fill="hold" nodeType="withEffect">
                                  <p:stCondLst>
                                    <p:cond delay="0"/>
                                  </p:stCondLst>
                                  <p:childTnLst>
                                    <p:set>
                                      <p:cBhvr>
                                        <p:cTn id="67" dur="1" fill="hold">
                                          <p:stCondLst>
                                            <p:cond delay="0"/>
                                          </p:stCondLst>
                                        </p:cTn>
                                        <p:tgtEl>
                                          <p:spTgt spid="2">
                                            <p:txEl>
                                              <p:pRg st="6" end="6"/>
                                            </p:txEl>
                                          </p:spTgt>
                                        </p:tgtEl>
                                        <p:attrNameLst>
                                          <p:attrName>style.visibility</p:attrName>
                                        </p:attrNameLst>
                                      </p:cBhvr>
                                      <p:to>
                                        <p:strVal val="visible"/>
                                      </p:to>
                                    </p:set>
                                    <p:animEffect transition="in" filter="box(in)">
                                      <p:cBhvr>
                                        <p:cTn id="68" dur="500"/>
                                        <p:tgtEl>
                                          <p:spTgt spid="2">
                                            <p:txEl>
                                              <p:pRg st="6" end="6"/>
                                            </p:txEl>
                                          </p:spTgt>
                                        </p:tgtEl>
                                      </p:cBhvr>
                                    </p:animEffect>
                                  </p:childTnLst>
                                </p:cTn>
                              </p:par>
                              <p:par>
                                <p:cTn id="69" presetID="4" presetClass="entr" presetSubtype="16" fill="hold" nodeType="withEffect">
                                  <p:stCondLst>
                                    <p:cond delay="0"/>
                                  </p:stCondLst>
                                  <p:childTnLst>
                                    <p:set>
                                      <p:cBhvr>
                                        <p:cTn id="70" dur="1" fill="hold">
                                          <p:stCondLst>
                                            <p:cond delay="0"/>
                                          </p:stCondLst>
                                        </p:cTn>
                                        <p:tgtEl>
                                          <p:spTgt spid="2">
                                            <p:txEl>
                                              <p:pRg st="7" end="7"/>
                                            </p:txEl>
                                          </p:spTgt>
                                        </p:tgtEl>
                                        <p:attrNameLst>
                                          <p:attrName>style.visibility</p:attrName>
                                        </p:attrNameLst>
                                      </p:cBhvr>
                                      <p:to>
                                        <p:strVal val="visible"/>
                                      </p:to>
                                    </p:set>
                                    <p:animEffect transition="in" filter="box(in)">
                                      <p:cBhvr>
                                        <p:cTn id="71" dur="500"/>
                                        <p:tgtEl>
                                          <p:spTgt spid="2">
                                            <p:txEl>
                                              <p:pRg st="7" end="7"/>
                                            </p:txEl>
                                          </p:spTgt>
                                        </p:tgtEl>
                                      </p:cBhvr>
                                    </p:animEffect>
                                  </p:childTnLst>
                                </p:cTn>
                              </p:par>
                              <p:par>
                                <p:cTn id="72" presetID="4" presetClass="entr" presetSubtype="16" fill="hold" nodeType="withEffect">
                                  <p:stCondLst>
                                    <p:cond delay="0"/>
                                  </p:stCondLst>
                                  <p:childTnLst>
                                    <p:set>
                                      <p:cBhvr>
                                        <p:cTn id="73" dur="1" fill="hold">
                                          <p:stCondLst>
                                            <p:cond delay="0"/>
                                          </p:stCondLst>
                                        </p:cTn>
                                        <p:tgtEl>
                                          <p:spTgt spid="2">
                                            <p:txEl>
                                              <p:pRg st="8" end="8"/>
                                            </p:txEl>
                                          </p:spTgt>
                                        </p:tgtEl>
                                        <p:attrNameLst>
                                          <p:attrName>style.visibility</p:attrName>
                                        </p:attrNameLst>
                                      </p:cBhvr>
                                      <p:to>
                                        <p:strVal val="visible"/>
                                      </p:to>
                                    </p:set>
                                    <p:animEffect transition="in" filter="box(in)">
                                      <p:cBhvr>
                                        <p:cTn id="74" dur="500"/>
                                        <p:tgtEl>
                                          <p:spTgt spid="2">
                                            <p:txEl>
                                              <p:pRg st="8" end="8"/>
                                            </p:txEl>
                                          </p:spTgt>
                                        </p:tgtEl>
                                      </p:cBhvr>
                                    </p:animEffect>
                                  </p:childTnLst>
                                </p:cTn>
                              </p:par>
                              <p:par>
                                <p:cTn id="75" presetID="4" presetClass="entr" presetSubtype="16" fill="hold" nodeType="withEffect">
                                  <p:stCondLst>
                                    <p:cond delay="0"/>
                                  </p:stCondLst>
                                  <p:childTnLst>
                                    <p:set>
                                      <p:cBhvr>
                                        <p:cTn id="76" dur="1" fill="hold">
                                          <p:stCondLst>
                                            <p:cond delay="0"/>
                                          </p:stCondLst>
                                        </p:cTn>
                                        <p:tgtEl>
                                          <p:spTgt spid="2">
                                            <p:txEl>
                                              <p:pRg st="9" end="9"/>
                                            </p:txEl>
                                          </p:spTgt>
                                        </p:tgtEl>
                                        <p:attrNameLst>
                                          <p:attrName>style.visibility</p:attrName>
                                        </p:attrNameLst>
                                      </p:cBhvr>
                                      <p:to>
                                        <p:strVal val="visible"/>
                                      </p:to>
                                    </p:set>
                                    <p:animEffect transition="in" filter="box(in)">
                                      <p:cBhvr>
                                        <p:cTn id="77" dur="500"/>
                                        <p:tgtEl>
                                          <p:spTgt spid="2">
                                            <p:txEl>
                                              <p:pRg st="9" end="9"/>
                                            </p:txEl>
                                          </p:spTgt>
                                        </p:tgtEl>
                                      </p:cBhvr>
                                    </p:animEffect>
                                  </p:childTnLst>
                                </p:cTn>
                              </p:par>
                              <p:par>
                                <p:cTn id="78" presetID="4" presetClass="entr" presetSubtype="16" fill="hold" nodeType="withEffect">
                                  <p:stCondLst>
                                    <p:cond delay="0"/>
                                  </p:stCondLst>
                                  <p:childTnLst>
                                    <p:set>
                                      <p:cBhvr>
                                        <p:cTn id="79" dur="1" fill="hold">
                                          <p:stCondLst>
                                            <p:cond delay="0"/>
                                          </p:stCondLst>
                                        </p:cTn>
                                        <p:tgtEl>
                                          <p:spTgt spid="2">
                                            <p:txEl>
                                              <p:pRg st="10" end="10"/>
                                            </p:txEl>
                                          </p:spTgt>
                                        </p:tgtEl>
                                        <p:attrNameLst>
                                          <p:attrName>style.visibility</p:attrName>
                                        </p:attrNameLst>
                                      </p:cBhvr>
                                      <p:to>
                                        <p:strVal val="visible"/>
                                      </p:to>
                                    </p:set>
                                    <p:animEffect transition="in" filter="box(in)">
                                      <p:cBhvr>
                                        <p:cTn id="80" dur="500"/>
                                        <p:tgtEl>
                                          <p:spTgt spid="2">
                                            <p:txEl>
                                              <p:pRg st="10" end="10"/>
                                            </p:txEl>
                                          </p:spTgt>
                                        </p:tgtEl>
                                      </p:cBhvr>
                                    </p:animEffect>
                                  </p:childTnLst>
                                </p:cTn>
                              </p:par>
                              <p:par>
                                <p:cTn id="81" presetID="4" presetClass="entr" presetSubtype="16" fill="hold" nodeType="withEffect">
                                  <p:stCondLst>
                                    <p:cond delay="0"/>
                                  </p:stCondLst>
                                  <p:childTnLst>
                                    <p:set>
                                      <p:cBhvr>
                                        <p:cTn id="82" dur="1" fill="hold">
                                          <p:stCondLst>
                                            <p:cond delay="0"/>
                                          </p:stCondLst>
                                        </p:cTn>
                                        <p:tgtEl>
                                          <p:spTgt spid="2">
                                            <p:txEl>
                                              <p:pRg st="11" end="11"/>
                                            </p:txEl>
                                          </p:spTgt>
                                        </p:tgtEl>
                                        <p:attrNameLst>
                                          <p:attrName>style.visibility</p:attrName>
                                        </p:attrNameLst>
                                      </p:cBhvr>
                                      <p:to>
                                        <p:strVal val="visible"/>
                                      </p:to>
                                    </p:set>
                                    <p:animEffect transition="in" filter="box(in)">
                                      <p:cBhvr>
                                        <p:cTn id="83"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4" grpId="0" animBg="1"/>
      <p:bldP spid="4" grpId="1" animBg="1"/>
      <p:bldP spid="7" grpId="0"/>
      <p:bldP spid="7" grpId="1"/>
      <p:bldP spid="7"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804" y="274638"/>
            <a:ext cx="8229600" cy="1143000"/>
          </a:xfrm>
        </p:spPr>
        <p:txBody>
          <a:bodyPr>
            <a:normAutofit/>
          </a:bodyPr>
          <a:lstStyle/>
          <a:p>
            <a:r>
              <a:rPr lang="en-US" sz="6000" u="sng" dirty="0" smtClean="0">
                <a:latin typeface="Informal Roman" pitchFamily="66" charset="0"/>
              </a:rPr>
              <a:t>QUERY</a:t>
            </a:r>
            <a:endParaRPr lang="en-IN" sz="6000" u="sng" dirty="0">
              <a:latin typeface="Informal Roman" pitchFamily="66" charset="0"/>
            </a:endParaRPr>
          </a:p>
        </p:txBody>
      </p:sp>
      <p:pic>
        <p:nvPicPr>
          <p:cNvPr id="1026" name="Picture 2"/>
          <p:cNvPicPr>
            <a:picLocks noGrp="1" noChangeAspect="1" noChangeArrowheads="1"/>
          </p:cNvPicPr>
          <p:nvPr>
            <p:ph idx="1"/>
          </p:nvPr>
        </p:nvPicPr>
        <p:blipFill>
          <a:blip r:embed="rId2"/>
          <a:srcRect/>
          <a:stretch>
            <a:fillRect/>
          </a:stretch>
        </p:blipFill>
        <p:spPr bwMode="auto">
          <a:xfrm>
            <a:off x="609600" y="4876800"/>
            <a:ext cx="8134350" cy="1714512"/>
          </a:xfrm>
          <a:prstGeom prst="rect">
            <a:avLst/>
          </a:prstGeom>
          <a:noFill/>
          <a:ln w="9525">
            <a:noFill/>
            <a:miter lim="800000"/>
            <a:headEnd/>
            <a:tailEnd/>
          </a:ln>
          <a:effectLst/>
        </p:spPr>
      </p:pic>
      <p:sp>
        <p:nvSpPr>
          <p:cNvPr id="13" name="Slide Number Placeholder 12"/>
          <p:cNvSpPr>
            <a:spLocks noGrp="1"/>
          </p:cNvSpPr>
          <p:nvPr>
            <p:ph type="sldNum" sz="quarter" idx="12"/>
          </p:nvPr>
        </p:nvSpPr>
        <p:spPr/>
        <p:txBody>
          <a:bodyPr/>
          <a:lstStyle/>
          <a:p>
            <a:endParaRPr lang="en-US" dirty="0" smtClean="0"/>
          </a:p>
          <a:p>
            <a:r>
              <a:rPr lang="en-US" dirty="0" smtClean="0"/>
              <a:t>2</a:t>
            </a:r>
          </a:p>
          <a:p>
            <a:endParaRPr lang="en-IN" dirty="0"/>
          </a:p>
        </p:txBody>
      </p:sp>
      <p:cxnSp>
        <p:nvCxnSpPr>
          <p:cNvPr id="8" name="Straight Arrow Connector 7"/>
          <p:cNvCxnSpPr/>
          <p:nvPr/>
        </p:nvCxnSpPr>
        <p:spPr>
          <a:xfrm>
            <a:off x="2743200" y="1066800"/>
            <a:ext cx="4953000" cy="44958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9" name="TextBox 8"/>
          <p:cNvSpPr txBox="1"/>
          <p:nvPr/>
        </p:nvSpPr>
        <p:spPr>
          <a:xfrm>
            <a:off x="0" y="1447800"/>
            <a:ext cx="9144000" cy="3416320"/>
          </a:xfrm>
          <a:prstGeom prst="rect">
            <a:avLst/>
          </a:prstGeom>
          <a:noFill/>
        </p:spPr>
        <p:txBody>
          <a:bodyPr wrap="square" rtlCol="0">
            <a:spAutoFit/>
          </a:bodyPr>
          <a:lstStyle/>
          <a:p>
            <a:r>
              <a:rPr lang="en-US" sz="3600" dirty="0" smtClean="0">
                <a:effectLst>
                  <a:glow rad="228600">
                    <a:schemeClr val="accent6">
                      <a:satMod val="175000"/>
                      <a:alpha val="40000"/>
                    </a:schemeClr>
                  </a:glow>
                </a:effectLst>
                <a:latin typeface="Informal Roman" pitchFamily="66" charset="0"/>
              </a:rPr>
              <a:t>Query can be defined as an operation that extracts records from a database based on a given condition. A query consists of search criteria expressed in a database language called SQL. For example, the query can specify that only certain columns or only certain records be included in a result.</a:t>
            </a:r>
            <a:endParaRPr lang="en-IN" sz="3600" dirty="0">
              <a:effectLst>
                <a:glow rad="228600">
                  <a:schemeClr val="accent6">
                    <a:satMod val="175000"/>
                    <a:alpha val="40000"/>
                  </a:schemeClr>
                </a:glow>
              </a:effectLst>
              <a:latin typeface="Informal Roman" pitchFamily="66" charset="0"/>
            </a:endParaRPr>
          </a:p>
        </p:txBody>
      </p:sp>
      <p:sp>
        <p:nvSpPr>
          <p:cNvPr id="10" name="TextBox 9"/>
          <p:cNvSpPr txBox="1"/>
          <p:nvPr/>
        </p:nvSpPr>
        <p:spPr>
          <a:xfrm>
            <a:off x="2057400" y="5181600"/>
            <a:ext cx="4786346" cy="369332"/>
          </a:xfrm>
          <a:prstGeom prst="rect">
            <a:avLst/>
          </a:prstGeom>
          <a:noFill/>
        </p:spPr>
        <p:txBody>
          <a:bodyPr wrap="square" rtlCol="0">
            <a:spAutoFit/>
          </a:bodyPr>
          <a:lstStyle/>
          <a:p>
            <a:r>
              <a:rPr lang="en-US" dirty="0" smtClean="0"/>
              <a:t>	</a:t>
            </a:r>
            <a:endParaRPr lang="en-IN" sz="1600" i="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2928958" cy="511156"/>
          </a:xfrm>
        </p:spPr>
        <p:style>
          <a:lnRef idx="1">
            <a:schemeClr val="dk1"/>
          </a:lnRef>
          <a:fillRef idx="2">
            <a:schemeClr val="dk1"/>
          </a:fillRef>
          <a:effectRef idx="1">
            <a:schemeClr val="dk1"/>
          </a:effectRef>
          <a:fontRef idx="minor">
            <a:schemeClr val="dk1"/>
          </a:fontRef>
        </p:style>
        <p:txBody>
          <a:bodyPr>
            <a:noAutofit/>
          </a:bodyPr>
          <a:lstStyle/>
          <a:p>
            <a:r>
              <a:rPr lang="en-US" u="sng" dirty="0" smtClean="0">
                <a:latin typeface="Informal Roman" pitchFamily="66" charset="0"/>
              </a:rPr>
              <a:t>Select query:</a:t>
            </a:r>
            <a:endParaRPr lang="en-IN" b="1" u="sng" dirty="0">
              <a:latin typeface="Informal Roman" pitchFamily="66" charset="0"/>
            </a:endParaRPr>
          </a:p>
        </p:txBody>
      </p:sp>
      <p:sp>
        <p:nvSpPr>
          <p:cNvPr id="3" name="Content Placeholder 2"/>
          <p:cNvSpPr>
            <a:spLocks noGrp="1"/>
          </p:cNvSpPr>
          <p:nvPr>
            <p:ph sz="half" idx="1"/>
          </p:nvPr>
        </p:nvSpPr>
        <p:spPr>
          <a:xfrm>
            <a:off x="304800" y="914400"/>
            <a:ext cx="3505200" cy="2590800"/>
          </a:xfrm>
        </p:spPr>
        <p:txBody>
          <a:bodyPr>
            <a:noAutofit/>
          </a:bodyPr>
          <a:lstStyle/>
          <a:p>
            <a:endParaRPr lang="en-US" sz="2000" dirty="0" smtClean="0"/>
          </a:p>
        </p:txBody>
      </p:sp>
      <p:pic>
        <p:nvPicPr>
          <p:cNvPr id="1026" name="Picture 2"/>
          <p:cNvPicPr>
            <a:picLocks noGrp="1" noChangeAspect="1" noChangeArrowheads="1"/>
          </p:cNvPicPr>
          <p:nvPr>
            <p:ph sz="half" idx="2"/>
          </p:nvPr>
        </p:nvPicPr>
        <p:blipFill>
          <a:blip r:embed="rId2"/>
          <a:srcRect l="434" t="3610" b="6137"/>
          <a:stretch>
            <a:fillRect/>
          </a:stretch>
        </p:blipFill>
        <p:spPr bwMode="auto">
          <a:xfrm>
            <a:off x="4114800" y="304800"/>
            <a:ext cx="4829204" cy="5975249"/>
          </a:xfrm>
          <a:prstGeom prst="rect">
            <a:avLst/>
          </a:prstGeom>
          <a:noFill/>
          <a:ln w="9525">
            <a:noFill/>
            <a:miter lim="800000"/>
            <a:headEnd/>
            <a:tailEnd/>
          </a:ln>
          <a:effectLst/>
        </p:spPr>
      </p:pic>
      <p:cxnSp>
        <p:nvCxnSpPr>
          <p:cNvPr id="10" name="Straight Arrow Connector 9"/>
          <p:cNvCxnSpPr/>
          <p:nvPr/>
        </p:nvCxnSpPr>
        <p:spPr>
          <a:xfrm>
            <a:off x="2971800" y="457200"/>
            <a:ext cx="1600200" cy="54290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3" name="Bevel 12"/>
          <p:cNvSpPr/>
          <p:nvPr/>
        </p:nvSpPr>
        <p:spPr>
          <a:xfrm>
            <a:off x="228600" y="914400"/>
            <a:ext cx="3810000" cy="4495800"/>
          </a:xfrm>
          <a:prstGeom prst="bevel">
            <a:avLst>
              <a:gd name="adj" fmla="val 28625"/>
            </a:avLst>
          </a:prstGeom>
          <a:solidFill>
            <a:schemeClr val="tx1"/>
          </a:solidFill>
          <a:ln>
            <a:solidFill>
              <a:srgbClr val="00B0F0"/>
            </a:solidFill>
          </a:ln>
          <a:effectLst>
            <a:glow rad="228600">
              <a:schemeClr val="accent6">
                <a:satMod val="175000"/>
                <a:alpha val="40000"/>
              </a:schemeClr>
            </a:glow>
            <a:outerShdw blurRad="76200" dir="18900000" sy="23000" kx="-1200000" algn="bl" rotWithShape="0">
              <a:prstClr val="black">
                <a:alpha val="20000"/>
              </a:prstClr>
            </a:outerShdw>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 name="TextBox 13"/>
          <p:cNvSpPr txBox="1"/>
          <p:nvPr/>
        </p:nvSpPr>
        <p:spPr>
          <a:xfrm>
            <a:off x="685800" y="1371600"/>
            <a:ext cx="2667000" cy="3785652"/>
          </a:xfrm>
          <a:prstGeom prst="rect">
            <a:avLst/>
          </a:prstGeom>
          <a:noFill/>
        </p:spPr>
        <p:txBody>
          <a:bodyPr wrap="square" rtlCol="0">
            <a:spAutoFit/>
          </a:bodyPr>
          <a:lstStyle/>
          <a:p>
            <a:r>
              <a:rPr lang="en-US" sz="2400" dirty="0" smtClean="0">
                <a:solidFill>
                  <a:schemeClr val="bg1"/>
                </a:solidFill>
                <a:latin typeface="Informal Roman" pitchFamily="66" charset="0"/>
              </a:rPr>
              <a:t>The select query is the simplest and most common type of query available in MS-Access. Such queries may be used to select and display data from either one or more table(s) depending upon the requirement</a:t>
            </a:r>
            <a:r>
              <a:rPr lang="en-US" sz="2400" dirty="0" smtClean="0">
                <a:solidFill>
                  <a:srgbClr val="00B0F0"/>
                </a:solidFill>
                <a:latin typeface="Informal Roman" pitchFamily="66" charset="0"/>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85728"/>
            <a:ext cx="6900882" cy="796908"/>
          </a:xfrm>
        </p:spPr>
        <p:style>
          <a:lnRef idx="1">
            <a:schemeClr val="dk1"/>
          </a:lnRef>
          <a:fillRef idx="2">
            <a:schemeClr val="dk1"/>
          </a:fillRef>
          <a:effectRef idx="1">
            <a:schemeClr val="dk1"/>
          </a:effectRef>
          <a:fontRef idx="minor">
            <a:schemeClr val="dk1"/>
          </a:fontRef>
        </p:style>
        <p:txBody>
          <a:bodyPr/>
          <a:lstStyle/>
          <a:p>
            <a:r>
              <a:rPr lang="en-US" dirty="0" smtClean="0">
                <a:latin typeface="Informal Roman" pitchFamily="66" charset="0"/>
              </a:rPr>
              <a:t>Crosstab query:</a:t>
            </a:r>
            <a:endParaRPr lang="en-IN" dirty="0">
              <a:latin typeface="Informal Roman" pitchFamily="66" charset="0"/>
            </a:endParaRPr>
          </a:p>
        </p:txBody>
      </p:sp>
      <p:sp>
        <p:nvSpPr>
          <p:cNvPr id="3" name="Content Placeholder 2"/>
          <p:cNvSpPr>
            <a:spLocks noGrp="1"/>
          </p:cNvSpPr>
          <p:nvPr>
            <p:ph sz="half" idx="1"/>
          </p:nvPr>
        </p:nvSpPr>
        <p:spPr>
          <a:xfrm flipH="1">
            <a:off x="3980492" y="3526158"/>
            <a:ext cx="45719" cy="45719"/>
          </a:xfrm>
        </p:spPr>
        <p:txBody>
          <a:bodyPr>
            <a:normAutofit fontScale="25000" lnSpcReduction="20000"/>
          </a:bodyPr>
          <a:lstStyle/>
          <a:p>
            <a:endParaRPr lang="en-IN" sz="2000" dirty="0"/>
          </a:p>
        </p:txBody>
      </p:sp>
      <p:pic>
        <p:nvPicPr>
          <p:cNvPr id="2050" name="Picture 2"/>
          <p:cNvPicPr>
            <a:picLocks noGrp="1" noChangeAspect="1" noChangeArrowheads="1"/>
          </p:cNvPicPr>
          <p:nvPr>
            <p:ph sz="half" idx="2"/>
          </p:nvPr>
        </p:nvPicPr>
        <p:blipFill>
          <a:blip r:embed="rId2"/>
          <a:srcRect l="434" t="3614" b="4819"/>
          <a:stretch>
            <a:fillRect/>
          </a:stretch>
        </p:blipFill>
        <p:spPr bwMode="auto">
          <a:xfrm>
            <a:off x="4471104" y="1428736"/>
            <a:ext cx="4128933" cy="4714908"/>
          </a:xfrm>
          <a:prstGeom prst="rect">
            <a:avLst/>
          </a:prstGeom>
          <a:noFill/>
          <a:ln w="9525">
            <a:noFill/>
            <a:miter lim="800000"/>
            <a:headEnd/>
            <a:tailEnd/>
          </a:ln>
          <a:effectLst/>
        </p:spPr>
      </p:pic>
      <p:cxnSp>
        <p:nvCxnSpPr>
          <p:cNvPr id="9" name="Straight Arrow Connector 8"/>
          <p:cNvCxnSpPr/>
          <p:nvPr/>
        </p:nvCxnSpPr>
        <p:spPr>
          <a:xfrm rot="10800000">
            <a:off x="5500694" y="1857364"/>
            <a:ext cx="214314" cy="1428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Vertical Scroll 5"/>
          <p:cNvSpPr/>
          <p:nvPr/>
        </p:nvSpPr>
        <p:spPr>
          <a:xfrm>
            <a:off x="0" y="1357298"/>
            <a:ext cx="4286280" cy="4572032"/>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p:cNvSpPr txBox="1"/>
          <p:nvPr/>
        </p:nvSpPr>
        <p:spPr>
          <a:xfrm>
            <a:off x="857224" y="2071678"/>
            <a:ext cx="2714644" cy="3539430"/>
          </a:xfrm>
          <a:prstGeom prst="rect">
            <a:avLst/>
          </a:prstGeom>
          <a:noFill/>
        </p:spPr>
        <p:txBody>
          <a:bodyPr wrap="square" rtlCol="0">
            <a:spAutoFit/>
          </a:bodyPr>
          <a:lstStyle/>
          <a:p>
            <a:r>
              <a:rPr lang="en-US" sz="2800" dirty="0" smtClean="0">
                <a:latin typeface="Informal Roman" pitchFamily="66" charset="0"/>
              </a:rPr>
              <a:t>Crosstab queries are useful for summarizing </a:t>
            </a:r>
            <a:r>
              <a:rPr lang="en-US" sz="2800" i="1" dirty="0" smtClean="0">
                <a:latin typeface="Informal Roman" pitchFamily="66" charset="0"/>
              </a:rPr>
              <a:t>information, </a:t>
            </a:r>
            <a:r>
              <a:rPr lang="en-US" sz="2800" dirty="0" smtClean="0">
                <a:latin typeface="Informal Roman" pitchFamily="66" charset="0"/>
              </a:rPr>
              <a:t>calculating statistic, spotting bad data and looking for trends</a:t>
            </a:r>
            <a:r>
              <a:rPr lang="en-US" sz="2800" dirty="0" smtClean="0"/>
              <a:t>. </a:t>
            </a:r>
            <a:endParaRPr lang="en-IN"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p:cBhvr override="childStyle">
                                        <p:cTn id="6" dur="500" fill="hold"/>
                                        <p:tgtEl>
                                          <p:spTgt spid="2"/>
                                        </p:tgtEl>
                                        <p:attrNameLst>
                                          <p:attrName>style.color</p:attrName>
                                        </p:attrNameLst>
                                      </p:cBhvr>
                                      <p:by>
                                        <p:hsl h="7200000" s="0" l="0"/>
                                      </p:by>
                                    </p:animClr>
                                    <p:animClr clrSpc="hsl">
                                      <p:cBhvr>
                                        <p:cTn id="7" dur="500" fill="hold"/>
                                        <p:tgtEl>
                                          <p:spTgt spid="2"/>
                                        </p:tgtEl>
                                        <p:attrNameLst>
                                          <p:attrName>fillcolor</p:attrName>
                                        </p:attrNameLst>
                                      </p:cBhvr>
                                      <p:by>
                                        <p:hsl h="7200000" s="0" l="0"/>
                                      </p:by>
                                    </p:animClr>
                                    <p:animClr clrSpc="hsl">
                                      <p:cBhvr>
                                        <p:cTn id="8" dur="500" fill="hold"/>
                                        <p:tgtEl>
                                          <p:spTgt spid="2"/>
                                        </p:tgtEl>
                                        <p:attrNameLst>
                                          <p:attrName>stroke.color</p:attrName>
                                        </p:attrNameLst>
                                      </p:cBhvr>
                                      <p:by>
                                        <p:hsl h="7200000" s="0" l="0"/>
                                      </p:by>
                                    </p:animClr>
                                    <p:set>
                                      <p:cBhvr>
                                        <p:cTn id="9" dur="500" fill="hold"/>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1"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linds(horizont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2" nodeType="clickEffect">
                                  <p:stCondLst>
                                    <p:cond delay="0"/>
                                  </p:stCondLst>
                                  <p:childTnLst>
                                    <p:anim calcmode="lin" valueType="num">
                                      <p:cBhvr additive="base">
                                        <p:cTn id="18" dur="500"/>
                                        <p:tgtEl>
                                          <p:spTgt spid="2"/>
                                        </p:tgtEl>
                                        <p:attrNameLst>
                                          <p:attrName>ppt_x</p:attrName>
                                        </p:attrNameLst>
                                      </p:cBhvr>
                                      <p:tavLst>
                                        <p:tav tm="0">
                                          <p:val>
                                            <p:strVal val="ppt_x"/>
                                          </p:val>
                                        </p:tav>
                                        <p:tav tm="100000">
                                          <p:val>
                                            <p:strVal val="ppt_x"/>
                                          </p:val>
                                        </p:tav>
                                      </p:tavLst>
                                    </p:anim>
                                    <p:anim calcmode="lin" valueType="num">
                                      <p:cBhvr additive="base">
                                        <p:cTn id="19" dur="500"/>
                                        <p:tgtEl>
                                          <p:spTgt spid="2"/>
                                        </p:tgtEl>
                                        <p:attrNameLst>
                                          <p:attrName>ppt_y</p:attrName>
                                        </p:attrNameLst>
                                      </p:cBhvr>
                                      <p:tavLst>
                                        <p:tav tm="0">
                                          <p:val>
                                            <p:strVal val="ppt_y"/>
                                          </p:val>
                                        </p:tav>
                                        <p:tav tm="100000">
                                          <p:val>
                                            <p:strVal val="1+ppt_h/2"/>
                                          </p:val>
                                        </p:tav>
                                      </p:tavLst>
                                    </p:anim>
                                    <p:set>
                                      <p:cBhvr>
                                        <p:cTn id="20" dur="1" fill="hold">
                                          <p:stCondLst>
                                            <p:cond delay="499"/>
                                          </p:stCondLst>
                                        </p:cTn>
                                        <p:tgtEl>
                                          <p:spTgt spid="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8" presetClass="exit" presetSubtype="16" fill="hold" grpId="0" nodeType="clickEffect">
                                  <p:stCondLst>
                                    <p:cond delay="0"/>
                                  </p:stCondLst>
                                  <p:childTnLst>
                                    <p:animEffect transition="out" filter="diamond(in)">
                                      <p:cBhvr>
                                        <p:cTn id="24" dur="2000"/>
                                        <p:tgtEl>
                                          <p:spTgt spid="7"/>
                                        </p:tgtEl>
                                      </p:cBhvr>
                                    </p:animEffect>
                                    <p:set>
                                      <p:cBhvr>
                                        <p:cTn id="25" dur="1" fill="hold">
                                          <p:stCondLst>
                                            <p:cond delay="1999"/>
                                          </p:stCondLst>
                                        </p:cTn>
                                        <p:tgtEl>
                                          <p:spTgt spid="7"/>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8" presetClass="exit" presetSubtype="16" fill="hold" nodeType="clickEffect">
                                  <p:stCondLst>
                                    <p:cond delay="0"/>
                                  </p:stCondLst>
                                  <p:childTnLst>
                                    <p:animEffect transition="out" filter="diamond(in)">
                                      <p:cBhvr>
                                        <p:cTn id="29" dur="2000"/>
                                        <p:tgtEl>
                                          <p:spTgt spid="2050"/>
                                        </p:tgtEl>
                                      </p:cBhvr>
                                    </p:animEffect>
                                    <p:set>
                                      <p:cBhvr>
                                        <p:cTn id="30" dur="1" fill="hold">
                                          <p:stCondLst>
                                            <p:cond delay="1999"/>
                                          </p:stCondLst>
                                        </p:cTn>
                                        <p:tgtEl>
                                          <p:spTgt spid="20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 grpId="2"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043230" cy="582594"/>
          </a:xfrm>
        </p:spPr>
        <p:txBody>
          <a:bodyPr>
            <a:normAutofit fontScale="90000"/>
          </a:bodyPr>
          <a:lstStyle/>
          <a:p>
            <a:r>
              <a:rPr lang="en-US" u="sng" dirty="0" smtClean="0">
                <a:latin typeface="Informal Roman" pitchFamily="66" charset="0"/>
              </a:rPr>
              <a:t>Action query</a:t>
            </a:r>
            <a:r>
              <a:rPr lang="en-US" dirty="0" smtClean="0">
                <a:latin typeface="Informal Roman" pitchFamily="66" charset="0"/>
              </a:rPr>
              <a:t>:</a:t>
            </a:r>
            <a:endParaRPr lang="en-IN" dirty="0">
              <a:latin typeface="Informal Roman" pitchFamily="66" charset="0"/>
            </a:endParaRPr>
          </a:p>
        </p:txBody>
      </p:sp>
      <p:sp>
        <p:nvSpPr>
          <p:cNvPr id="3" name="Content Placeholder 2"/>
          <p:cNvSpPr>
            <a:spLocks noGrp="1"/>
          </p:cNvSpPr>
          <p:nvPr>
            <p:ph sz="half" idx="1"/>
          </p:nvPr>
        </p:nvSpPr>
        <p:spPr>
          <a:xfrm flipH="1" flipV="1">
            <a:off x="2571735" y="3429000"/>
            <a:ext cx="45719" cy="45719"/>
          </a:xfrm>
        </p:spPr>
        <p:txBody>
          <a:bodyPr>
            <a:normAutofit fontScale="25000" lnSpcReduction="20000"/>
          </a:bodyPr>
          <a:lstStyle/>
          <a:p>
            <a:endParaRPr lang="en-IN" dirty="0"/>
          </a:p>
        </p:txBody>
      </p:sp>
      <p:pic>
        <p:nvPicPr>
          <p:cNvPr id="3074" name="Picture 2"/>
          <p:cNvPicPr>
            <a:picLocks noGrp="1" noChangeAspect="1" noChangeArrowheads="1"/>
          </p:cNvPicPr>
          <p:nvPr>
            <p:ph sz="half" idx="2"/>
          </p:nvPr>
        </p:nvPicPr>
        <p:blipFill>
          <a:blip r:embed="rId2"/>
          <a:srcRect l="357" t="3659" b="4878"/>
          <a:stretch>
            <a:fillRect/>
          </a:stretch>
        </p:blipFill>
        <p:spPr bwMode="auto">
          <a:xfrm>
            <a:off x="4714876" y="857232"/>
            <a:ext cx="3930995" cy="4606635"/>
          </a:xfrm>
          <a:prstGeom prst="rect">
            <a:avLst/>
          </a:prstGeom>
          <a:noFill/>
          <a:ln w="9525">
            <a:noFill/>
            <a:miter lim="800000"/>
            <a:headEnd/>
            <a:tailEnd/>
          </a:ln>
          <a:effectLst/>
        </p:spPr>
      </p:pic>
      <p:cxnSp>
        <p:nvCxnSpPr>
          <p:cNvPr id="9" name="Straight Arrow Connector 8"/>
          <p:cNvCxnSpPr/>
          <p:nvPr/>
        </p:nvCxnSpPr>
        <p:spPr>
          <a:xfrm rot="16200000" flipV="1">
            <a:off x="4679157" y="1535893"/>
            <a:ext cx="500066" cy="1428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6200000" flipV="1">
            <a:off x="4964909" y="1393017"/>
            <a:ext cx="357190" cy="1428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16200000" flipV="1">
            <a:off x="5179223" y="1464455"/>
            <a:ext cx="428628"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6200000" flipV="1">
            <a:off x="5607851" y="1464455"/>
            <a:ext cx="357190" cy="1428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Cloud Callout 12"/>
          <p:cNvSpPr/>
          <p:nvPr/>
        </p:nvSpPr>
        <p:spPr>
          <a:xfrm>
            <a:off x="0" y="1142984"/>
            <a:ext cx="4714908" cy="4000528"/>
          </a:xfrm>
          <a:prstGeom prst="cloud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TextBox 13"/>
          <p:cNvSpPr txBox="1"/>
          <p:nvPr/>
        </p:nvSpPr>
        <p:spPr>
          <a:xfrm>
            <a:off x="857224" y="1857364"/>
            <a:ext cx="2714644" cy="2677656"/>
          </a:xfrm>
          <a:prstGeom prst="rect">
            <a:avLst/>
          </a:prstGeom>
          <a:noFill/>
        </p:spPr>
        <p:txBody>
          <a:bodyPr wrap="square" rtlCol="0">
            <a:spAutoFit/>
          </a:bodyPr>
          <a:lstStyle/>
          <a:p>
            <a:r>
              <a:rPr lang="en-US" sz="2800" i="1" dirty="0" smtClean="0">
                <a:solidFill>
                  <a:srgbClr val="FF0000"/>
                </a:solidFill>
                <a:latin typeface="Informal Roman" pitchFamily="66" charset="0"/>
              </a:rPr>
              <a:t>Action query is used to create new table(S) and update records or creating entirely new ones in a table(s).</a:t>
            </a:r>
            <a:endParaRPr lang="en-IN" sz="2800" i="1" dirty="0">
              <a:solidFill>
                <a:srgbClr val="FF0000"/>
              </a:solidFill>
              <a:latin typeface="Informal Roman"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8600"/>
            <a:ext cx="7498080" cy="1143000"/>
          </a:xfrm>
        </p:spPr>
        <p:txBody>
          <a:bodyPr>
            <a:normAutofit fontScale="90000"/>
          </a:bodyPr>
          <a:lstStyle/>
          <a:p>
            <a:r>
              <a:rPr lang="en-US" dirty="0" smtClean="0">
                <a:latin typeface="Informal Roman" pitchFamily="66" charset="0"/>
              </a:rPr>
              <a:t>Types Of Action Query</a:t>
            </a:r>
            <a:r>
              <a:rPr lang="en-US" dirty="0" smtClean="0"/>
              <a:t/>
            </a:r>
            <a:br>
              <a:rPr lang="en-US" dirty="0" smtClean="0"/>
            </a:b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a:p>
        </p:txBody>
      </p:sp>
      <p:sp>
        <p:nvSpPr>
          <p:cNvPr id="6" name="Right Arrow 5"/>
          <p:cNvSpPr/>
          <p:nvPr/>
        </p:nvSpPr>
        <p:spPr>
          <a:xfrm>
            <a:off x="1676400" y="1676400"/>
            <a:ext cx="4191000" cy="914400"/>
          </a:xfrm>
          <a:prstGeom prst="rightArrow">
            <a:avLst/>
          </a:prstGeom>
          <a:solidFill>
            <a:schemeClr val="bg1">
              <a:lumMod val="50000"/>
            </a:schemeClr>
          </a:solidFill>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752600" y="1752600"/>
            <a:ext cx="3657600" cy="646331"/>
          </a:xfrm>
          <a:prstGeom prst="rect">
            <a:avLst/>
          </a:prstGeom>
          <a:noFill/>
        </p:spPr>
        <p:txBody>
          <a:bodyPr wrap="square" rtlCol="0">
            <a:spAutoFit/>
          </a:bodyPr>
          <a:lstStyle/>
          <a:p>
            <a:r>
              <a:rPr lang="en-US" sz="3200" dirty="0" smtClean="0">
                <a:latin typeface="Informal Roman" pitchFamily="66" charset="0"/>
              </a:rPr>
              <a:t>Append </a:t>
            </a:r>
            <a:r>
              <a:rPr lang="en-US" sz="3600" dirty="0" smtClean="0">
                <a:latin typeface="Informal Roman" pitchFamily="66" charset="0"/>
              </a:rPr>
              <a:t>Query</a:t>
            </a:r>
            <a:endParaRPr lang="en-US" sz="3600" dirty="0">
              <a:latin typeface="Informal Roman" pitchFamily="66" charset="0"/>
            </a:endParaRPr>
          </a:p>
        </p:txBody>
      </p:sp>
      <p:sp>
        <p:nvSpPr>
          <p:cNvPr id="8" name="Right Arrow 7"/>
          <p:cNvSpPr/>
          <p:nvPr/>
        </p:nvSpPr>
        <p:spPr>
          <a:xfrm>
            <a:off x="1676400" y="2895600"/>
            <a:ext cx="4343400" cy="990600"/>
          </a:xfrm>
          <a:prstGeom prst="rightArrow">
            <a:avLst/>
          </a:prstGeom>
          <a:solidFill>
            <a:schemeClr val="bg1">
              <a:lumMod val="50000"/>
            </a:schemeClr>
          </a:solidFill>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1676400" y="4114800"/>
            <a:ext cx="4343400" cy="914400"/>
          </a:xfrm>
          <a:prstGeom prst="rightArrow">
            <a:avLst/>
          </a:prstGeom>
          <a:solidFill>
            <a:schemeClr val="bg1">
              <a:lumMod val="50000"/>
            </a:schemeClr>
          </a:solidFill>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1676400" y="5257800"/>
            <a:ext cx="4343400" cy="990600"/>
          </a:xfrm>
          <a:prstGeom prst="rightArrow">
            <a:avLst/>
          </a:prstGeom>
          <a:solidFill>
            <a:schemeClr val="bg1">
              <a:lumMod val="50000"/>
            </a:schemeClr>
          </a:solidFill>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828800" y="3048000"/>
            <a:ext cx="3886200" cy="646331"/>
          </a:xfrm>
          <a:prstGeom prst="rect">
            <a:avLst/>
          </a:prstGeom>
          <a:noFill/>
          <a:effectLst>
            <a:glow rad="228600">
              <a:schemeClr val="accent6">
                <a:satMod val="175000"/>
                <a:alpha val="40000"/>
              </a:schemeClr>
            </a:glow>
          </a:effectLst>
        </p:spPr>
        <p:txBody>
          <a:bodyPr wrap="square" rtlCol="0">
            <a:spAutoFit/>
          </a:bodyPr>
          <a:lstStyle/>
          <a:p>
            <a:r>
              <a:rPr lang="en-US" sz="3600" dirty="0" smtClean="0">
                <a:latin typeface="Informal Roman" pitchFamily="66" charset="0"/>
              </a:rPr>
              <a:t>Delete Query</a:t>
            </a:r>
            <a:endParaRPr lang="en-US" sz="3600" dirty="0">
              <a:latin typeface="Informal Roman" pitchFamily="66" charset="0"/>
            </a:endParaRPr>
          </a:p>
        </p:txBody>
      </p:sp>
      <p:sp>
        <p:nvSpPr>
          <p:cNvPr id="12" name="TextBox 11"/>
          <p:cNvSpPr txBox="1"/>
          <p:nvPr/>
        </p:nvSpPr>
        <p:spPr>
          <a:xfrm>
            <a:off x="1752600" y="4191000"/>
            <a:ext cx="3733800" cy="646331"/>
          </a:xfrm>
          <a:prstGeom prst="rect">
            <a:avLst/>
          </a:prstGeom>
          <a:noFill/>
        </p:spPr>
        <p:txBody>
          <a:bodyPr wrap="square" rtlCol="0">
            <a:spAutoFit/>
          </a:bodyPr>
          <a:lstStyle/>
          <a:p>
            <a:r>
              <a:rPr lang="en-US" sz="3600" dirty="0" smtClean="0">
                <a:latin typeface="Informal Roman" pitchFamily="66" charset="0"/>
              </a:rPr>
              <a:t>Make Table Query</a:t>
            </a:r>
            <a:endParaRPr lang="en-US" sz="3600" dirty="0">
              <a:latin typeface="Informal Roman" pitchFamily="66" charset="0"/>
            </a:endParaRPr>
          </a:p>
        </p:txBody>
      </p:sp>
      <p:sp>
        <p:nvSpPr>
          <p:cNvPr id="13" name="TextBox 12"/>
          <p:cNvSpPr txBox="1"/>
          <p:nvPr/>
        </p:nvSpPr>
        <p:spPr>
          <a:xfrm>
            <a:off x="1828800" y="5334000"/>
            <a:ext cx="3581400" cy="646331"/>
          </a:xfrm>
          <a:prstGeom prst="rect">
            <a:avLst/>
          </a:prstGeom>
          <a:noFill/>
        </p:spPr>
        <p:txBody>
          <a:bodyPr wrap="square" rtlCol="0">
            <a:spAutoFit/>
          </a:bodyPr>
          <a:lstStyle/>
          <a:p>
            <a:r>
              <a:rPr lang="en-US" sz="3600" dirty="0" smtClean="0">
                <a:latin typeface="Informal Roman" pitchFamily="66" charset="0"/>
              </a:rPr>
              <a:t>Update Query</a:t>
            </a:r>
            <a:endParaRPr lang="en-US" sz="3600" dirty="0">
              <a:latin typeface="Informal Roman"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2828916" cy="654032"/>
          </a:xfrm>
        </p:spPr>
        <p:txBody>
          <a:bodyPr>
            <a:noAutofit/>
          </a:bodyPr>
          <a:lstStyle/>
          <a:p>
            <a:r>
              <a:rPr lang="en-US" sz="4000" u="sng" dirty="0" smtClean="0">
                <a:latin typeface="Informal Roman" pitchFamily="66" charset="0"/>
              </a:rPr>
              <a:t>Append query </a:t>
            </a:r>
            <a:endParaRPr lang="en-IN" sz="4000" u="sng" dirty="0">
              <a:latin typeface="Informal Roman" pitchFamily="66" charset="0"/>
            </a:endParaRPr>
          </a:p>
        </p:txBody>
      </p:sp>
      <p:sp>
        <p:nvSpPr>
          <p:cNvPr id="3" name="Content Placeholder 2"/>
          <p:cNvSpPr>
            <a:spLocks noGrp="1"/>
          </p:cNvSpPr>
          <p:nvPr>
            <p:ph sz="half" idx="1"/>
          </p:nvPr>
        </p:nvSpPr>
        <p:spPr>
          <a:xfrm flipV="1">
            <a:off x="3474709" y="3276600"/>
            <a:ext cx="1706890" cy="80962"/>
          </a:xfrm>
        </p:spPr>
        <p:txBody>
          <a:bodyPr>
            <a:noAutofit/>
          </a:bodyPr>
          <a:lstStyle/>
          <a:p>
            <a:pPr lvl="1">
              <a:buNone/>
            </a:pPr>
            <a:endParaRPr lang="en-IN" sz="1600" dirty="0"/>
          </a:p>
        </p:txBody>
      </p:sp>
      <p:pic>
        <p:nvPicPr>
          <p:cNvPr id="14" name="Picture 2"/>
          <p:cNvPicPr>
            <a:picLocks noGrp="1" noChangeAspect="1" noChangeArrowheads="1"/>
          </p:cNvPicPr>
          <p:nvPr>
            <p:ph sz="half" idx="2"/>
          </p:nvPr>
        </p:nvPicPr>
        <p:blipFill>
          <a:blip r:embed="rId2"/>
          <a:srcRect t="3489" b="5814"/>
          <a:stretch>
            <a:fillRect/>
          </a:stretch>
        </p:blipFill>
        <p:spPr bwMode="auto">
          <a:xfrm>
            <a:off x="4038600" y="685800"/>
            <a:ext cx="4724400" cy="5791200"/>
          </a:xfrm>
          <a:prstGeom prst="rect">
            <a:avLst/>
          </a:prstGeom>
          <a:noFill/>
          <a:ln w="9525">
            <a:noFill/>
            <a:miter lim="800000"/>
            <a:headEnd/>
            <a:tailEnd/>
          </a:ln>
          <a:effectLst/>
        </p:spPr>
      </p:pic>
      <p:cxnSp>
        <p:nvCxnSpPr>
          <p:cNvPr id="7" name="Straight Arrow Connector 6"/>
          <p:cNvCxnSpPr/>
          <p:nvPr/>
        </p:nvCxnSpPr>
        <p:spPr>
          <a:xfrm>
            <a:off x="2895600" y="762000"/>
            <a:ext cx="2057400" cy="381000"/>
          </a:xfrm>
          <a:prstGeom prst="straightConnector1">
            <a:avLst/>
          </a:prstGeom>
          <a:ln>
            <a:solidFill>
              <a:srgbClr val="0070C0"/>
            </a:solidFill>
            <a:tailEnd type="arrow"/>
          </a:ln>
        </p:spPr>
        <p:style>
          <a:lnRef idx="3">
            <a:schemeClr val="accent2"/>
          </a:lnRef>
          <a:fillRef idx="0">
            <a:schemeClr val="accent2"/>
          </a:fillRef>
          <a:effectRef idx="2">
            <a:schemeClr val="accent2"/>
          </a:effectRef>
          <a:fontRef idx="minor">
            <a:schemeClr val="tx1"/>
          </a:fontRef>
        </p:style>
      </p:cxnSp>
      <p:sp>
        <p:nvSpPr>
          <p:cNvPr id="8" name="Curved Down Ribbon 7"/>
          <p:cNvSpPr/>
          <p:nvPr/>
        </p:nvSpPr>
        <p:spPr>
          <a:xfrm>
            <a:off x="214282" y="1928802"/>
            <a:ext cx="3857652" cy="4071966"/>
          </a:xfrm>
          <a:prstGeom prst="ellipseRibbon">
            <a:avLst>
              <a:gd name="adj1" fmla="val 27718"/>
              <a:gd name="adj2" fmla="val 75000"/>
              <a:gd name="adj3" fmla="val 15004"/>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p:cNvSpPr txBox="1"/>
          <p:nvPr/>
        </p:nvSpPr>
        <p:spPr>
          <a:xfrm>
            <a:off x="357158" y="3000372"/>
            <a:ext cx="3429024" cy="2308324"/>
          </a:xfrm>
          <a:prstGeom prst="rect">
            <a:avLst/>
          </a:prstGeom>
          <a:noFill/>
        </p:spPr>
        <p:txBody>
          <a:bodyPr wrap="square" rtlCol="0">
            <a:spAutoFit/>
          </a:bodyPr>
          <a:lstStyle/>
          <a:p>
            <a:pPr lvl="1">
              <a:buNone/>
            </a:pPr>
            <a:r>
              <a:rPr lang="en-IN" sz="2400" dirty="0" smtClean="0">
                <a:solidFill>
                  <a:srgbClr val="FF0000"/>
                </a:solidFill>
                <a:latin typeface="Informal Roman" pitchFamily="66" charset="0"/>
              </a:rPr>
              <a:t>An append query adds a set of records (rows) from one or more source tables (or queries) to one or more destination tables. </a:t>
            </a:r>
            <a:endParaRPr lang="en-IN" sz="2400" dirty="0">
              <a:solidFill>
                <a:srgbClr val="FF0000"/>
              </a:solidFill>
              <a:latin typeface="Informal Roman" pitchFamily="66"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59</TotalTime>
  <Words>743</Words>
  <Application>Microsoft Office PowerPoint</Application>
  <PresentationFormat>On-screen Show (4:3)</PresentationFormat>
  <Paragraphs>89</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Solstice</vt:lpstr>
      <vt:lpstr>INFORMATION TECHNOLOGY TRAINING PROGRAMME PROJECT</vt:lpstr>
      <vt:lpstr>Project Title</vt:lpstr>
      <vt:lpstr>Slide 3</vt:lpstr>
      <vt:lpstr>QUERY</vt:lpstr>
      <vt:lpstr>Select query:</vt:lpstr>
      <vt:lpstr>Crosstab query:</vt:lpstr>
      <vt:lpstr>Action query:</vt:lpstr>
      <vt:lpstr>Types Of Action Query </vt:lpstr>
      <vt:lpstr>Append query </vt:lpstr>
      <vt:lpstr>DELETE</vt:lpstr>
      <vt:lpstr>MAKE TABLE</vt:lpstr>
      <vt:lpstr>UPDATE QUERY</vt:lpstr>
      <vt:lpstr>PARAMETER QUERY</vt:lpstr>
      <vt:lpstr>Aggregate Query</vt:lpstr>
      <vt:lpstr>SQL Aggregate function </vt:lpstr>
      <vt:lpstr>QUERY WIZARD</vt:lpstr>
      <vt:lpstr>QUERY WIZARD</vt:lpstr>
      <vt:lpstr>QUERY WIZARD</vt:lpstr>
      <vt:lpstr>QUERY WIZARD</vt:lpstr>
      <vt:lpstr>QUERY WIZARD</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Mikie</cp:lastModifiedBy>
  <cp:revision>13</cp:revision>
  <dcterms:created xsi:type="dcterms:W3CDTF">2006-08-16T00:00:00Z</dcterms:created>
  <dcterms:modified xsi:type="dcterms:W3CDTF">2011-12-22T12:36:08Z</dcterms:modified>
</cp:coreProperties>
</file>