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F6A6EFD-5162-4D16-B5F5-8F30371F1BCF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B0A86-21C8-4209-9C87-29E7C7F13F04}" type="doc">
      <dgm:prSet loTypeId="urn:microsoft.com/office/officeart/2008/layout/CircularPictureCallout" loCatId="pictur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DBD1D46-117D-4AC2-B5D6-10FC342975D7}">
      <dgm:prSet custT="1"/>
      <dgm:spPr/>
      <dgm:t>
        <a:bodyPr/>
        <a:lstStyle/>
        <a:p>
          <a:pPr algn="ctr"/>
          <a:r>
            <a:rPr lang="en-IN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rPr>
            <a:t>Rate Of Service Tax </a:t>
          </a:r>
          <a:endParaRPr lang="en-IN" sz="4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2BC463E4-4C36-478B-8B03-ECC7F117341C}" type="parTrans" cxnId="{0411B1D1-E5D7-40A8-BD57-0CE5E0650ECE}">
      <dgm:prSet/>
      <dgm:spPr/>
      <dgm:t>
        <a:bodyPr/>
        <a:lstStyle/>
        <a:p>
          <a:endParaRPr lang="en-IN"/>
        </a:p>
      </dgm:t>
    </dgm:pt>
    <dgm:pt modelId="{AD59AC07-798E-4A3E-B64B-F3E22E245037}" type="sibTrans" cxnId="{0411B1D1-E5D7-40A8-BD57-0CE5E0650EC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en-IN"/>
        </a:p>
      </dgm:t>
    </dgm:pt>
    <dgm:pt modelId="{30FD1294-1DC8-4D1C-B99E-F2126FFA173B}">
      <dgm:prSet phldrT="[Text]" custT="1"/>
      <dgm:spPr/>
      <dgm:t>
        <a:bodyPr/>
        <a:lstStyle/>
        <a:p>
          <a:r>
            <a:rPr lang="en-IN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Old </a:t>
          </a:r>
          <a:endParaRPr lang="en-IN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6EEE85-944D-41FE-A94F-6C8E9CBD1A10}" type="parTrans" cxnId="{7CA71B8C-E35C-42E5-9DD7-74F9E1D2C11A}">
      <dgm:prSet/>
      <dgm:spPr/>
      <dgm:t>
        <a:bodyPr/>
        <a:lstStyle/>
        <a:p>
          <a:endParaRPr lang="en-IN"/>
        </a:p>
      </dgm:t>
    </dgm:pt>
    <dgm:pt modelId="{E4E731B8-E8D2-4579-BF29-3A9B680453C2}" type="sibTrans" cxnId="{7CA71B8C-E35C-42E5-9DD7-74F9E1D2C11A}">
      <dgm:prSet/>
      <dgm:spPr>
        <a:blipFill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endParaRPr lang="en-IN"/>
        </a:p>
      </dgm:t>
    </dgm:pt>
    <dgm:pt modelId="{538D6447-A01E-4FF0-AB33-3A806BFDF18A}">
      <dgm:prSet phldrT="[Text]"/>
      <dgm:spPr>
        <a:noFill/>
        <a:ln>
          <a:noFill/>
        </a:ln>
      </dgm:spPr>
      <dgm:t>
        <a:bodyPr/>
        <a:lstStyle/>
        <a:p>
          <a:r>
            <a:rPr lang="en-IN" dirty="0" smtClean="0"/>
            <a:t> </a:t>
          </a:r>
          <a:r>
            <a:rPr lang="en-IN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</a:t>
          </a:r>
          <a:endParaRPr lang="en-IN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61C567-9D76-4B1B-8953-18CB34331758}" type="parTrans" cxnId="{827A0BBF-EC11-4FD4-B327-A6E1B36EBDFA}">
      <dgm:prSet/>
      <dgm:spPr/>
      <dgm:t>
        <a:bodyPr/>
        <a:lstStyle/>
        <a:p>
          <a:endParaRPr lang="en-IN"/>
        </a:p>
      </dgm:t>
    </dgm:pt>
    <dgm:pt modelId="{33B5D7B2-1EDA-4856-962F-527234A73962}" type="sibTrans" cxnId="{827A0BBF-EC11-4FD4-B327-A6E1B36EBDFA}">
      <dgm:prSet/>
      <dgm:spPr/>
      <dgm:t>
        <a:bodyPr/>
        <a:lstStyle/>
        <a:p>
          <a:endParaRPr lang="en-IN"/>
        </a:p>
      </dgm:t>
    </dgm:pt>
    <dgm:pt modelId="{AE293E07-541E-4AAA-A5F7-3FA3558FE63F}">
      <dgm:prSet phldrT="[Text]" custT="1"/>
      <dgm:spPr>
        <a:noFill/>
        <a:ln>
          <a:noFill/>
        </a:ln>
      </dgm:spPr>
      <dgm:t>
        <a:bodyPr/>
        <a:lstStyle/>
        <a:p>
          <a:r>
            <a:rPr lang="en-I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New</a:t>
          </a:r>
          <a:endParaRPr lang="en-IN" sz="24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C457C2-2B80-442D-B8B1-0ED53E83D491}" type="parTrans" cxnId="{84FD0B7C-71DB-437A-BC47-31A15C617180}">
      <dgm:prSet/>
      <dgm:spPr/>
      <dgm:t>
        <a:bodyPr/>
        <a:lstStyle/>
        <a:p>
          <a:endParaRPr lang="en-IN"/>
        </a:p>
      </dgm:t>
    </dgm:pt>
    <dgm:pt modelId="{6BDEDA46-D8AA-4FC6-8E68-08C51531075B}" type="sibTrans" cxnId="{84FD0B7C-71DB-437A-BC47-31A15C617180}">
      <dgm:prSet/>
      <dgm:spPr/>
      <dgm:t>
        <a:bodyPr/>
        <a:lstStyle/>
        <a:p>
          <a:endParaRPr lang="en-IN"/>
        </a:p>
      </dgm:t>
    </dgm:pt>
    <dgm:pt modelId="{21E4C597-3E47-4AA2-BC13-66420C8544EC}" type="pres">
      <dgm:prSet presAssocID="{25CB0A86-21C8-4209-9C87-29E7C7F13F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32457295-6E67-46AC-8AD4-263E7BBCB262}" type="pres">
      <dgm:prSet presAssocID="{25CB0A86-21C8-4209-9C87-29E7C7F13F04}" presName="Name1" presStyleCnt="0"/>
      <dgm:spPr/>
    </dgm:pt>
    <dgm:pt modelId="{64D55C6F-8326-426F-8475-9A768E67B94C}" type="pres">
      <dgm:prSet presAssocID="{AD59AC07-798E-4A3E-B64B-F3E22E245037}" presName="picture_1" presStyleCnt="0"/>
      <dgm:spPr/>
    </dgm:pt>
    <dgm:pt modelId="{4D312416-35AB-4433-A275-88FF8AE0DFE9}" type="pres">
      <dgm:prSet presAssocID="{AD59AC07-798E-4A3E-B64B-F3E22E245037}" presName="pictureRepeatNode" presStyleLbl="alignImgPlace1" presStyleIdx="0" presStyleCnt="4" custLinFactNeighborX="-4087" custLinFactNeighborY="-4209"/>
      <dgm:spPr/>
      <dgm:t>
        <a:bodyPr/>
        <a:lstStyle/>
        <a:p>
          <a:endParaRPr lang="en-IN"/>
        </a:p>
      </dgm:t>
    </dgm:pt>
    <dgm:pt modelId="{E6F5F405-00B4-4FF0-98E9-BD908D818BBC}" type="pres">
      <dgm:prSet presAssocID="{5DBD1D46-117D-4AC2-B5D6-10FC342975D7}" presName="text_1" presStyleLbl="node1" presStyleIdx="0" presStyleCnt="0" custLinFactNeighborX="950" custLinFactNeighborY="-8106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061FF9C-9D72-4774-973F-1F4217582BA0}" type="pres">
      <dgm:prSet presAssocID="{E4E731B8-E8D2-4579-BF29-3A9B680453C2}" presName="picture_2" presStyleCnt="0"/>
      <dgm:spPr/>
    </dgm:pt>
    <dgm:pt modelId="{A1BA3F13-2D3C-40F2-8EBE-F38CC262F253}" type="pres">
      <dgm:prSet presAssocID="{E4E731B8-E8D2-4579-BF29-3A9B680453C2}" presName="pictureRepeatNode" presStyleLbl="alignImgPlace1" presStyleIdx="1" presStyleCnt="4" custLinFactNeighborX="-754" custLinFactNeighborY="666"/>
      <dgm:spPr/>
      <dgm:t>
        <a:bodyPr/>
        <a:lstStyle/>
        <a:p>
          <a:endParaRPr lang="en-IN"/>
        </a:p>
      </dgm:t>
    </dgm:pt>
    <dgm:pt modelId="{A00F41DB-8CE9-4A36-B1B0-1E27C6FF7F1E}" type="pres">
      <dgm:prSet presAssocID="{30FD1294-1DC8-4D1C-B99E-F2126FFA173B}" presName="line_2" presStyleLbl="parChTrans1D1" presStyleIdx="0" presStyleCnt="3"/>
      <dgm:spPr/>
    </dgm:pt>
    <dgm:pt modelId="{5656B9ED-2E39-4FE3-A3F9-22688A39CDBC}" type="pres">
      <dgm:prSet presAssocID="{30FD1294-1DC8-4D1C-B99E-F2126FFA173B}" presName="textparent_2" presStyleLbl="node1" presStyleIdx="0" presStyleCnt="0"/>
      <dgm:spPr/>
    </dgm:pt>
    <dgm:pt modelId="{FB7B1C46-AB1F-4C84-8173-68CFA0778006}" type="pres">
      <dgm:prSet presAssocID="{30FD1294-1DC8-4D1C-B99E-F2126FFA173B}" presName="text_2" presStyleLbl="revTx" presStyleIdx="0" presStyleCnt="3" custScaleX="128323" custScaleY="65064" custLinFactX="-59062" custLinFactNeighborX="-100000" custLinFactNeighborY="564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5A27C56-8469-4B20-B16A-8A634D56C0F0}" type="pres">
      <dgm:prSet presAssocID="{33B5D7B2-1EDA-4856-962F-527234A73962}" presName="picture_3" presStyleCnt="0"/>
      <dgm:spPr/>
    </dgm:pt>
    <dgm:pt modelId="{D1999C7D-EF77-4AE4-8FF2-207488276F90}" type="pres">
      <dgm:prSet presAssocID="{33B5D7B2-1EDA-4856-962F-527234A73962}" presName="pictureRepeatNode" presStyleLbl="alignImgPlace1" presStyleIdx="2" presStyleCnt="4" custLinFactNeighborX="-35820" custLinFactNeighborY="-1013"/>
      <dgm:spPr/>
      <dgm:t>
        <a:bodyPr/>
        <a:lstStyle/>
        <a:p>
          <a:endParaRPr lang="en-IN"/>
        </a:p>
      </dgm:t>
    </dgm:pt>
    <dgm:pt modelId="{2E35027E-DEF2-49CA-BD37-A2954E01490A}" type="pres">
      <dgm:prSet presAssocID="{538D6447-A01E-4FF0-AB33-3A806BFDF18A}" presName="line_3" presStyleLbl="parChTrans1D1" presStyleIdx="1" presStyleCnt="3"/>
      <dgm:spPr/>
    </dgm:pt>
    <dgm:pt modelId="{60DB38F8-4C39-42F1-927F-C7E62A29CAF9}" type="pres">
      <dgm:prSet presAssocID="{538D6447-A01E-4FF0-AB33-3A806BFDF18A}" presName="textparent_3" presStyleLbl="node1" presStyleIdx="0" presStyleCnt="0"/>
      <dgm:spPr/>
    </dgm:pt>
    <dgm:pt modelId="{C27445C0-0877-4A70-B7A5-E5E7EA52708D}" type="pres">
      <dgm:prSet presAssocID="{538D6447-A01E-4FF0-AB33-3A806BFDF18A}" presName="text_3" presStyleLbl="revTx" presStyleIdx="1" presStyleCnt="3" custLinFactX="-11990" custLinFactNeighborX="-100000" custLinFactNeighborY="50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904058-6C45-4698-B7AD-D107312AC047}" type="pres">
      <dgm:prSet presAssocID="{6BDEDA46-D8AA-4FC6-8E68-08C51531075B}" presName="picture_4" presStyleCnt="0"/>
      <dgm:spPr/>
    </dgm:pt>
    <dgm:pt modelId="{EDA16714-29BD-4720-BB3B-826A6A7E3C4C}" type="pres">
      <dgm:prSet presAssocID="{6BDEDA46-D8AA-4FC6-8E68-08C51531075B}" presName="pictureRepeatNode" presStyleLbl="alignImgPlace1" presStyleIdx="3" presStyleCnt="4" custLinFactNeighborX="-27151" custLinFactNeighborY="32838"/>
      <dgm:spPr/>
      <dgm:t>
        <a:bodyPr/>
        <a:lstStyle/>
        <a:p>
          <a:endParaRPr lang="en-IN"/>
        </a:p>
      </dgm:t>
    </dgm:pt>
    <dgm:pt modelId="{4D61333C-867F-41F7-9765-D3C1CA480265}" type="pres">
      <dgm:prSet presAssocID="{AE293E07-541E-4AAA-A5F7-3FA3558FE63F}" presName="line_4" presStyleLbl="parChTrans1D1" presStyleIdx="2" presStyleCnt="3"/>
      <dgm:spPr/>
    </dgm:pt>
    <dgm:pt modelId="{80CE6423-C438-4EAD-9A4A-01BD1C90A69F}" type="pres">
      <dgm:prSet presAssocID="{AE293E07-541E-4AAA-A5F7-3FA3558FE63F}" presName="textparent_4" presStyleLbl="node1" presStyleIdx="0" presStyleCnt="0"/>
      <dgm:spPr/>
    </dgm:pt>
    <dgm:pt modelId="{0C91808D-5233-4C80-B991-578FAA8A2EAA}" type="pres">
      <dgm:prSet presAssocID="{AE293E07-541E-4AAA-A5F7-3FA3558FE63F}" presName="text_4" presStyleLbl="revTx" presStyleIdx="2" presStyleCnt="3" custLinFactX="-58615" custLinFactNeighborX="-100000" custLinFactNeighborY="714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27A0BBF-EC11-4FD4-B327-A6E1B36EBDFA}" srcId="{25CB0A86-21C8-4209-9C87-29E7C7F13F04}" destId="{538D6447-A01E-4FF0-AB33-3A806BFDF18A}" srcOrd="2" destOrd="0" parTransId="{AF61C567-9D76-4B1B-8953-18CB34331758}" sibTransId="{33B5D7B2-1EDA-4856-962F-527234A73962}"/>
    <dgm:cxn modelId="{AEDEB68E-5803-45DA-AC15-DEA1EC37EA83}" type="presOf" srcId="{6BDEDA46-D8AA-4FC6-8E68-08C51531075B}" destId="{EDA16714-29BD-4720-BB3B-826A6A7E3C4C}" srcOrd="0" destOrd="0" presId="urn:microsoft.com/office/officeart/2008/layout/CircularPictureCallout"/>
    <dgm:cxn modelId="{B38D668D-6FBF-4260-ACDB-37E10D30C330}" type="presOf" srcId="{25CB0A86-21C8-4209-9C87-29E7C7F13F04}" destId="{21E4C597-3E47-4AA2-BC13-66420C8544EC}" srcOrd="0" destOrd="0" presId="urn:microsoft.com/office/officeart/2008/layout/CircularPictureCallout"/>
    <dgm:cxn modelId="{84FD0B7C-71DB-437A-BC47-31A15C617180}" srcId="{25CB0A86-21C8-4209-9C87-29E7C7F13F04}" destId="{AE293E07-541E-4AAA-A5F7-3FA3558FE63F}" srcOrd="3" destOrd="0" parTransId="{2AC457C2-2B80-442D-B8B1-0ED53E83D491}" sibTransId="{6BDEDA46-D8AA-4FC6-8E68-08C51531075B}"/>
    <dgm:cxn modelId="{90893527-25CC-4C2D-9280-42AF673A290A}" type="presOf" srcId="{538D6447-A01E-4FF0-AB33-3A806BFDF18A}" destId="{C27445C0-0877-4A70-B7A5-E5E7EA52708D}" srcOrd="0" destOrd="0" presId="urn:microsoft.com/office/officeart/2008/layout/CircularPictureCallout"/>
    <dgm:cxn modelId="{0411B1D1-E5D7-40A8-BD57-0CE5E0650ECE}" srcId="{25CB0A86-21C8-4209-9C87-29E7C7F13F04}" destId="{5DBD1D46-117D-4AC2-B5D6-10FC342975D7}" srcOrd="0" destOrd="0" parTransId="{2BC463E4-4C36-478B-8B03-ECC7F117341C}" sibTransId="{AD59AC07-798E-4A3E-B64B-F3E22E245037}"/>
    <dgm:cxn modelId="{043F6833-8A3F-4EB1-BFD2-6335B93CEC1B}" type="presOf" srcId="{E4E731B8-E8D2-4579-BF29-3A9B680453C2}" destId="{A1BA3F13-2D3C-40F2-8EBE-F38CC262F253}" srcOrd="0" destOrd="0" presId="urn:microsoft.com/office/officeart/2008/layout/CircularPictureCallout"/>
    <dgm:cxn modelId="{7CA71B8C-E35C-42E5-9DD7-74F9E1D2C11A}" srcId="{25CB0A86-21C8-4209-9C87-29E7C7F13F04}" destId="{30FD1294-1DC8-4D1C-B99E-F2126FFA173B}" srcOrd="1" destOrd="0" parTransId="{246EEE85-944D-41FE-A94F-6C8E9CBD1A10}" sibTransId="{E4E731B8-E8D2-4579-BF29-3A9B680453C2}"/>
    <dgm:cxn modelId="{A8A6CF8A-2691-4122-B1EE-2EC122A7CC54}" type="presOf" srcId="{5DBD1D46-117D-4AC2-B5D6-10FC342975D7}" destId="{E6F5F405-00B4-4FF0-98E9-BD908D818BBC}" srcOrd="0" destOrd="0" presId="urn:microsoft.com/office/officeart/2008/layout/CircularPictureCallout"/>
    <dgm:cxn modelId="{C9946761-AED4-4FF8-81E2-DB7DC8E6670D}" type="presOf" srcId="{AE293E07-541E-4AAA-A5F7-3FA3558FE63F}" destId="{0C91808D-5233-4C80-B991-578FAA8A2EAA}" srcOrd="0" destOrd="0" presId="urn:microsoft.com/office/officeart/2008/layout/CircularPictureCallout"/>
    <dgm:cxn modelId="{3A765317-F9CB-4E5C-B2D3-95572E592900}" type="presOf" srcId="{AD59AC07-798E-4A3E-B64B-F3E22E245037}" destId="{4D312416-35AB-4433-A275-88FF8AE0DFE9}" srcOrd="0" destOrd="0" presId="urn:microsoft.com/office/officeart/2008/layout/CircularPictureCallout"/>
    <dgm:cxn modelId="{9E369509-F5A9-429C-BE65-30F2E25EB49B}" type="presOf" srcId="{30FD1294-1DC8-4D1C-B99E-F2126FFA173B}" destId="{FB7B1C46-AB1F-4C84-8173-68CFA0778006}" srcOrd="0" destOrd="0" presId="urn:microsoft.com/office/officeart/2008/layout/CircularPictureCallout"/>
    <dgm:cxn modelId="{A6230FE1-791F-4311-B3CF-B1CBE8CD1F49}" type="presOf" srcId="{33B5D7B2-1EDA-4856-962F-527234A73962}" destId="{D1999C7D-EF77-4AE4-8FF2-207488276F90}" srcOrd="0" destOrd="0" presId="urn:microsoft.com/office/officeart/2008/layout/CircularPictureCallout"/>
    <dgm:cxn modelId="{72AACDB7-B3C4-43BD-B2B6-65FC422DC6A8}" type="presParOf" srcId="{21E4C597-3E47-4AA2-BC13-66420C8544EC}" destId="{32457295-6E67-46AC-8AD4-263E7BBCB262}" srcOrd="0" destOrd="0" presId="urn:microsoft.com/office/officeart/2008/layout/CircularPictureCallout"/>
    <dgm:cxn modelId="{6ED88954-EFBF-4095-BF0F-A1E99F2DA153}" type="presParOf" srcId="{32457295-6E67-46AC-8AD4-263E7BBCB262}" destId="{64D55C6F-8326-426F-8475-9A768E67B94C}" srcOrd="0" destOrd="0" presId="urn:microsoft.com/office/officeart/2008/layout/CircularPictureCallout"/>
    <dgm:cxn modelId="{B1386D07-80CD-471C-BD44-80FA4A15771A}" type="presParOf" srcId="{64D55C6F-8326-426F-8475-9A768E67B94C}" destId="{4D312416-35AB-4433-A275-88FF8AE0DFE9}" srcOrd="0" destOrd="0" presId="urn:microsoft.com/office/officeart/2008/layout/CircularPictureCallout"/>
    <dgm:cxn modelId="{186E8986-D233-4710-B532-3ADBD8C3775C}" type="presParOf" srcId="{32457295-6E67-46AC-8AD4-263E7BBCB262}" destId="{E6F5F405-00B4-4FF0-98E9-BD908D818BBC}" srcOrd="1" destOrd="0" presId="urn:microsoft.com/office/officeart/2008/layout/CircularPictureCallout"/>
    <dgm:cxn modelId="{20689C61-AA3E-4411-B0F4-1782626D6168}" type="presParOf" srcId="{32457295-6E67-46AC-8AD4-263E7BBCB262}" destId="{F061FF9C-9D72-4774-973F-1F4217582BA0}" srcOrd="2" destOrd="0" presId="urn:microsoft.com/office/officeart/2008/layout/CircularPictureCallout"/>
    <dgm:cxn modelId="{AB7E11D2-49BD-4801-8976-66A2246508A2}" type="presParOf" srcId="{F061FF9C-9D72-4774-973F-1F4217582BA0}" destId="{A1BA3F13-2D3C-40F2-8EBE-F38CC262F253}" srcOrd="0" destOrd="0" presId="urn:microsoft.com/office/officeart/2008/layout/CircularPictureCallout"/>
    <dgm:cxn modelId="{FCF023CD-2D85-4EB0-8217-26EB6C061E82}" type="presParOf" srcId="{32457295-6E67-46AC-8AD4-263E7BBCB262}" destId="{A00F41DB-8CE9-4A36-B1B0-1E27C6FF7F1E}" srcOrd="3" destOrd="0" presId="urn:microsoft.com/office/officeart/2008/layout/CircularPictureCallout"/>
    <dgm:cxn modelId="{B3231C33-A560-4825-95A4-9797B2C53B13}" type="presParOf" srcId="{32457295-6E67-46AC-8AD4-263E7BBCB262}" destId="{5656B9ED-2E39-4FE3-A3F9-22688A39CDBC}" srcOrd="4" destOrd="0" presId="urn:microsoft.com/office/officeart/2008/layout/CircularPictureCallout"/>
    <dgm:cxn modelId="{0F5C6659-B2E6-42C8-BEB2-3D869F4D827A}" type="presParOf" srcId="{5656B9ED-2E39-4FE3-A3F9-22688A39CDBC}" destId="{FB7B1C46-AB1F-4C84-8173-68CFA0778006}" srcOrd="0" destOrd="0" presId="urn:microsoft.com/office/officeart/2008/layout/CircularPictureCallout"/>
    <dgm:cxn modelId="{768093C0-C13D-4178-926B-456D6031588D}" type="presParOf" srcId="{32457295-6E67-46AC-8AD4-263E7BBCB262}" destId="{45A27C56-8469-4B20-B16A-8A634D56C0F0}" srcOrd="5" destOrd="0" presId="urn:microsoft.com/office/officeart/2008/layout/CircularPictureCallout"/>
    <dgm:cxn modelId="{FAB17DEA-7B99-4344-8171-60879AFA2740}" type="presParOf" srcId="{45A27C56-8469-4B20-B16A-8A634D56C0F0}" destId="{D1999C7D-EF77-4AE4-8FF2-207488276F90}" srcOrd="0" destOrd="0" presId="urn:microsoft.com/office/officeart/2008/layout/CircularPictureCallout"/>
    <dgm:cxn modelId="{6F05E236-6D0D-4AE0-97C4-99A675EB4A9C}" type="presParOf" srcId="{32457295-6E67-46AC-8AD4-263E7BBCB262}" destId="{2E35027E-DEF2-49CA-BD37-A2954E01490A}" srcOrd="6" destOrd="0" presId="urn:microsoft.com/office/officeart/2008/layout/CircularPictureCallout"/>
    <dgm:cxn modelId="{64F7AEC1-A5EA-4484-A975-3F4989627131}" type="presParOf" srcId="{32457295-6E67-46AC-8AD4-263E7BBCB262}" destId="{60DB38F8-4C39-42F1-927F-C7E62A29CAF9}" srcOrd="7" destOrd="0" presId="urn:microsoft.com/office/officeart/2008/layout/CircularPictureCallout"/>
    <dgm:cxn modelId="{8A99AAC1-DF9F-4CAD-8A47-ADB30F44D22A}" type="presParOf" srcId="{60DB38F8-4C39-42F1-927F-C7E62A29CAF9}" destId="{C27445C0-0877-4A70-B7A5-E5E7EA52708D}" srcOrd="0" destOrd="0" presId="urn:microsoft.com/office/officeart/2008/layout/CircularPictureCallout"/>
    <dgm:cxn modelId="{7F192EFC-2CCF-4064-A616-A97A1BA7346B}" type="presParOf" srcId="{32457295-6E67-46AC-8AD4-263E7BBCB262}" destId="{F6904058-6C45-4698-B7AD-D107312AC047}" srcOrd="8" destOrd="0" presId="urn:microsoft.com/office/officeart/2008/layout/CircularPictureCallout"/>
    <dgm:cxn modelId="{739A8477-DB5F-4B91-8CD5-47B1DAD5CC9D}" type="presParOf" srcId="{F6904058-6C45-4698-B7AD-D107312AC047}" destId="{EDA16714-29BD-4720-BB3B-826A6A7E3C4C}" srcOrd="0" destOrd="0" presId="urn:microsoft.com/office/officeart/2008/layout/CircularPictureCallout"/>
    <dgm:cxn modelId="{CD1F0B95-6180-4A04-A979-66862E3222E2}" type="presParOf" srcId="{32457295-6E67-46AC-8AD4-263E7BBCB262}" destId="{4D61333C-867F-41F7-9765-D3C1CA480265}" srcOrd="9" destOrd="0" presId="urn:microsoft.com/office/officeart/2008/layout/CircularPictureCallout"/>
    <dgm:cxn modelId="{59AA525A-19BD-4431-A2B2-A696EC0F2E48}" type="presParOf" srcId="{32457295-6E67-46AC-8AD4-263E7BBCB262}" destId="{80CE6423-C438-4EAD-9A4A-01BD1C90A69F}" srcOrd="10" destOrd="0" presId="urn:microsoft.com/office/officeart/2008/layout/CircularPictureCallout"/>
    <dgm:cxn modelId="{726CA987-9236-4951-A2F4-3D7979CBA64C}" type="presParOf" srcId="{80CE6423-C438-4EAD-9A4A-01BD1C90A69F}" destId="{0C91808D-5233-4C80-B991-578FAA8A2EAA}" srcOrd="0" destOrd="0" presId="urn:microsoft.com/office/officeart/2008/layout/CircularPictureCallout"/>
  </dgm:cxnLst>
  <dgm:bg>
    <a:blipFill dpi="0" rotWithShape="1">
      <a:blip xmlns:r="http://schemas.openxmlformats.org/officeDocument/2006/relationships" r:embed="rId3">
        <a:extLst>
          <a:ext uri="{28A0092B-C50C-407E-A947-70E740481C1C}">
            <a14:useLocalDpi xmlns:a14="http://schemas.microsoft.com/office/drawing/2010/main" val="0"/>
          </a:ext>
        </a:extLst>
      </a:blip>
      <a:srcRect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1333C-867F-41F7-9765-D3C1CA480265}">
      <dsp:nvSpPr>
        <dsp:cNvPr id="0" name=""/>
        <dsp:cNvSpPr/>
      </dsp:nvSpPr>
      <dsp:spPr>
        <a:xfrm>
          <a:off x="2011386" y="4298844"/>
          <a:ext cx="3730405" cy="0"/>
        </a:xfrm>
        <a:prstGeom prst="line">
          <a:avLst/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35027E-DEF2-49CA-BD37-A2954E01490A}">
      <dsp:nvSpPr>
        <dsp:cNvPr id="0" name=""/>
        <dsp:cNvSpPr/>
      </dsp:nvSpPr>
      <dsp:spPr>
        <a:xfrm>
          <a:off x="2011386" y="2998404"/>
          <a:ext cx="3195367" cy="0"/>
        </a:xfrm>
        <a:prstGeom prst="line">
          <a:avLst/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0F41DB-8CE9-4A36-B1B0-1E27C6FF7F1E}">
      <dsp:nvSpPr>
        <dsp:cNvPr id="0" name=""/>
        <dsp:cNvSpPr/>
      </dsp:nvSpPr>
      <dsp:spPr>
        <a:xfrm>
          <a:off x="2011386" y="1697964"/>
          <a:ext cx="3730405" cy="0"/>
        </a:xfrm>
        <a:prstGeom prst="line">
          <a:avLst/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12416-35AB-4433-A275-88FF8AE0DFE9}">
      <dsp:nvSpPr>
        <dsp:cNvPr id="0" name=""/>
        <dsp:cNvSpPr/>
      </dsp:nvSpPr>
      <dsp:spPr>
        <a:xfrm>
          <a:off x="1760" y="984245"/>
          <a:ext cx="3715543" cy="371554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6F5F405-00B4-4FF0-98E9-BD908D818BBC}">
      <dsp:nvSpPr>
        <dsp:cNvPr id="0" name=""/>
        <dsp:cNvSpPr/>
      </dsp:nvSpPr>
      <dsp:spPr>
        <a:xfrm>
          <a:off x="845002" y="2119673"/>
          <a:ext cx="2377947" cy="122612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rPr>
            <a:t>Rate Of Service Tax </a:t>
          </a:r>
          <a:endParaRPr lang="en-IN" sz="4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845002" y="2119673"/>
        <a:ext cx="2377947" cy="1226129"/>
      </dsp:txXfrm>
    </dsp:sp>
    <dsp:sp modelId="{A1BA3F13-2D3C-40F2-8EBE-F38CC262F253}">
      <dsp:nvSpPr>
        <dsp:cNvPr id="0" name=""/>
        <dsp:cNvSpPr/>
      </dsp:nvSpPr>
      <dsp:spPr>
        <a:xfrm>
          <a:off x="5176055" y="1148056"/>
          <a:ext cx="1114663" cy="1114663"/>
        </a:xfrm>
        <a:prstGeom prst="ellipse">
          <a:avLst/>
        </a:prstGeom>
        <a:blipFill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B7B1C46-AB1F-4C84-8173-68CFA0778006}">
      <dsp:nvSpPr>
        <dsp:cNvPr id="0" name=""/>
        <dsp:cNvSpPr/>
      </dsp:nvSpPr>
      <dsp:spPr>
        <a:xfrm>
          <a:off x="5231958" y="1398209"/>
          <a:ext cx="860933" cy="725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Old </a:t>
          </a:r>
          <a:endParaRPr lang="en-IN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31958" y="1398209"/>
        <a:ext cx="860933" cy="725244"/>
      </dsp:txXfrm>
    </dsp:sp>
    <dsp:sp modelId="{D1999C7D-EF77-4AE4-8FF2-207488276F90}">
      <dsp:nvSpPr>
        <dsp:cNvPr id="0" name=""/>
        <dsp:cNvSpPr/>
      </dsp:nvSpPr>
      <dsp:spPr>
        <a:xfrm>
          <a:off x="4250149" y="2429781"/>
          <a:ext cx="1114663" cy="11146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27445C0-0877-4A70-B7A5-E5E7EA52708D}">
      <dsp:nvSpPr>
        <dsp:cNvPr id="0" name=""/>
        <dsp:cNvSpPr/>
      </dsp:nvSpPr>
      <dsp:spPr>
        <a:xfrm>
          <a:off x="4069242" y="2497541"/>
          <a:ext cx="1513387" cy="1114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kern="1200" dirty="0" smtClean="0"/>
            <a:t> </a:t>
          </a:r>
          <a:r>
            <a:rPr lang="en-IN" sz="6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</a:t>
          </a:r>
          <a:endParaRPr lang="en-IN" sz="6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69242" y="2497541"/>
        <a:ext cx="1513387" cy="1114663"/>
      </dsp:txXfrm>
    </dsp:sp>
    <dsp:sp modelId="{EDA16714-29BD-4720-BB3B-826A6A7E3C4C}">
      <dsp:nvSpPr>
        <dsp:cNvPr id="0" name=""/>
        <dsp:cNvSpPr/>
      </dsp:nvSpPr>
      <dsp:spPr>
        <a:xfrm>
          <a:off x="4881818" y="4107546"/>
          <a:ext cx="1114663" cy="11146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C91808D-5233-4C80-B991-578FAA8A2EAA}">
      <dsp:nvSpPr>
        <dsp:cNvPr id="0" name=""/>
        <dsp:cNvSpPr/>
      </dsp:nvSpPr>
      <dsp:spPr>
        <a:xfrm>
          <a:off x="5005556" y="3821122"/>
          <a:ext cx="815538" cy="1114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New</a:t>
          </a:r>
          <a:endParaRPr lang="en-IN" sz="24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5556" y="3821122"/>
        <a:ext cx="815538" cy="1114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EBFD3-555B-4DDD-BC36-94316E31313D}" type="datetimeFigureOut">
              <a:rPr lang="en-IN" smtClean="0"/>
              <a:t>24-05-2015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5084-9F60-4ABB-9DFE-797FDEA2FC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41119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169B8-835C-4619-9382-F66FEA8F5863}" type="datetimeFigureOut">
              <a:rPr lang="en-IN" smtClean="0"/>
              <a:t>24-05-2015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80029-FE96-4510-8CD9-7DDB3A4AE4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445663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80029-FE96-4510-8CD9-7DDB3A4AE46D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93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0E6E-68CB-477E-9A41-F0EF101C5685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000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C34FE-3E8C-4DA2-886C-CC0F2B0C2180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634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A3EF6-0A85-4691-936D-6BF8107A606B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50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40D76-EFBB-4E0C-85EA-0728BD242340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4258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E650-5598-4BAA-86D8-1496B2F8AF4C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7774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00506-4124-4514-AADF-4094E0A8BB10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408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273D-D6FC-48DB-89B0-3BB57A785207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2777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5B24-8A9E-4E24-AB8A-20108D4379D3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3801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0E6E-68CB-477E-9A41-F0EF101C5685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8176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DAB0-1BE1-40FF-B948-BB4E3FB598B3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8156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E749-C82C-4BBE-96E6-FF8C1B4F647B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21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ADAB0-1BE1-40FF-B948-BB4E3FB598B3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2029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4080-AD52-4AA1-ABA2-49D900ACAEF0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4106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07AF-BDC6-49DF-9C80-5CE758DF5844}" type="datetime1">
              <a:rPr lang="en-IN" smtClean="0"/>
              <a:t>24-05-2015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1960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953D-FD38-4CF7-86C9-44DD4F6D7A3C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1139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4032C-6AC5-4CC6-A1F4-237E2FE66FB7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7859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BB65A-E229-4329-9282-2C789AE22D4E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522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51F9-B9D7-4BE0-8B49-9DD2713B98E5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1383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64869-FC72-42E9-BFDB-EBAC16A1ECC8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08619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C34FE-3E8C-4DA2-886C-CC0F2B0C2180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0421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A3EF6-0A85-4691-936D-6BF8107A606B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2523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40D76-EFBB-4E0C-85EA-0728BD242340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73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E749-C82C-4BBE-96E6-FF8C1B4F647B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72981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64869-FC72-42E9-BFDB-EBAC16A1ECC8}" type="datetime1">
              <a:rPr lang="en-IN" smtClean="0"/>
              <a:t>24-05-2015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6928973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64869-FC72-42E9-BFDB-EBAC16A1ECC8}" type="datetime1">
              <a:rPr lang="en-IN" smtClean="0"/>
              <a:t>24-05-2015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415095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273D-D6FC-48DB-89B0-3BB57A785207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279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5B24-8A9E-4E24-AB8A-20108D4379D3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32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4080-AD52-4AA1-ABA2-49D900ACAEF0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684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07AF-BDC6-49DF-9C80-5CE758DF5844}" type="datetime1">
              <a:rPr lang="en-IN" smtClean="0"/>
              <a:t>24-05-2015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92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953D-FD38-4CF7-86C9-44DD4F6D7A3C}" type="datetime1">
              <a:rPr lang="en-IN" smtClean="0"/>
              <a:t>24-05-2015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898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4032C-6AC5-4CC6-A1F4-237E2FE66FB7}" type="datetime1">
              <a:rPr lang="en-IN" smtClean="0"/>
              <a:t>24-05-2015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559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BB65A-E229-4329-9282-2C789AE22D4E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730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51F9-B9D7-4BE0-8B49-9DD2713B98E5}" type="datetime1">
              <a:rPr lang="en-IN" smtClean="0"/>
              <a:t>24-05-2015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234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64869-FC72-42E9-BFDB-EBAC16A1ECC8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023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D364869-FC72-42E9-BFDB-EBAC16A1ECC8}" type="datetime1">
              <a:rPr lang="en-IN" smtClean="0"/>
              <a:t>24-05-2015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7C01C-F79F-413F-848B-DADEAC0D81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49828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213"/>
              </p:ext>
            </p:extLst>
          </p:nvPr>
        </p:nvGraphicFramePr>
        <p:xfrm>
          <a:off x="4760912" y="514350"/>
          <a:ext cx="7431087" cy="599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Compiled by:-</a:t>
            </a:r>
          </a:p>
          <a:p>
            <a:r>
              <a:rPr lang="en-IN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Shree Ram Raut</a:t>
            </a:r>
          </a:p>
          <a:p>
            <a:r>
              <a:rPr lang="en-IN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Email:-</a:t>
            </a:r>
            <a:r>
              <a:rPr lang="en-IN" sz="1800" b="1" dirty="0" smtClean="0">
                <a:solidFill>
                  <a:schemeClr val="tx2"/>
                </a:solidFill>
                <a:latin typeface="+mj-lt"/>
              </a:rPr>
              <a:t>mail4shreeram@gmail.com</a:t>
            </a:r>
          </a:p>
          <a:p>
            <a:r>
              <a:rPr lang="en-IN" sz="1800" b="1" dirty="0" smtClean="0">
                <a:solidFill>
                  <a:schemeClr val="tx2"/>
                </a:solidFill>
                <a:latin typeface="+mj-lt"/>
              </a:rPr>
              <a:t>Mobile:- +91 99 53 65 46 15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13776"/>
            <a:ext cx="1105162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IN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Unlocking the New Service Tax Rates</a:t>
            </a:r>
            <a:br>
              <a:rPr lang="en-IN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en-IN" sz="2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As Amended by the Finance Act 2015 read with</a:t>
            </a:r>
            <a:r>
              <a:rPr lang="en-IN" sz="2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IN" sz="2400" dirty="0"/>
              <a:t>Notification No. 14/2015-ST dated May 19, </a:t>
            </a:r>
            <a:r>
              <a:rPr lang="en-IN" sz="2400" dirty="0" smtClean="0"/>
              <a:t>2015.</a:t>
            </a:r>
            <a:endParaRPr lang="en-US" sz="2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20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F5F405-00B4-4FF0-98E9-BD908D818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E6F5F405-00B4-4FF0-98E9-BD908D818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E6F5F405-00B4-4FF0-98E9-BD908D818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E6F5F405-00B4-4FF0-98E9-BD908D818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graphicEl>
                                              <a:dgm id="{E6F5F405-00B4-4FF0-98E9-BD908D818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312416-35AB-4433-A275-88FF8AE0D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4D312416-35AB-4433-A275-88FF8AE0D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4D312416-35AB-4433-A275-88FF8AE0D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4D312416-35AB-4433-A275-88FF8AE0D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graphicEl>
                                              <a:dgm id="{4D312416-35AB-4433-A275-88FF8AE0D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0F41DB-8CE9-4A36-B1B0-1E27C6FF7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A00F41DB-8CE9-4A36-B1B0-1E27C6FF7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A00F41DB-8CE9-4A36-B1B0-1E27C6FF7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A00F41DB-8CE9-4A36-B1B0-1E27C6FF7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graphicEl>
                                              <a:dgm id="{A00F41DB-8CE9-4A36-B1B0-1E27C6FF7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B7B1C46-AB1F-4C84-8173-68CFA077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graphicEl>
                                              <a:dgm id="{FB7B1C46-AB1F-4C84-8173-68CFA077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FB7B1C46-AB1F-4C84-8173-68CFA077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FB7B1C46-AB1F-4C84-8173-68CFA077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FB7B1C46-AB1F-4C84-8173-68CFA077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BA3F13-2D3C-40F2-8EBE-F38CC262F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graphicEl>
                                              <a:dgm id="{A1BA3F13-2D3C-40F2-8EBE-F38CC262F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A1BA3F13-2D3C-40F2-8EBE-F38CC262F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A1BA3F13-2D3C-40F2-8EBE-F38CC262F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graphicEl>
                                              <a:dgm id="{A1BA3F13-2D3C-40F2-8EBE-F38CC262F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35027E-DEF2-49CA-BD37-A2954E014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2E35027E-DEF2-49CA-BD37-A2954E014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graphicEl>
                                              <a:dgm id="{2E35027E-DEF2-49CA-BD37-A2954E014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graphicEl>
                                              <a:dgm id="{2E35027E-DEF2-49CA-BD37-A2954E014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graphicEl>
                                              <a:dgm id="{2E35027E-DEF2-49CA-BD37-A2954E014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27445C0-0877-4A70-B7A5-E5E7EA52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graphicEl>
                                              <a:dgm id="{C27445C0-0877-4A70-B7A5-E5E7EA52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graphicEl>
                                              <a:dgm id="{C27445C0-0877-4A70-B7A5-E5E7EA52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graphicEl>
                                              <a:dgm id="{C27445C0-0877-4A70-B7A5-E5E7EA52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graphicEl>
                                              <a:dgm id="{C27445C0-0877-4A70-B7A5-E5E7EA52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999C7D-EF77-4AE4-8FF2-207488276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graphicEl>
                                              <a:dgm id="{D1999C7D-EF77-4AE4-8FF2-207488276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graphicEl>
                                              <a:dgm id="{D1999C7D-EF77-4AE4-8FF2-207488276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graphicEl>
                                              <a:dgm id="{D1999C7D-EF77-4AE4-8FF2-207488276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graphicEl>
                                              <a:dgm id="{D1999C7D-EF77-4AE4-8FF2-207488276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61333C-867F-41F7-9765-D3C1CA48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graphicEl>
                                              <a:dgm id="{4D61333C-867F-41F7-9765-D3C1CA48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graphicEl>
                                              <a:dgm id="{4D61333C-867F-41F7-9765-D3C1CA48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graphicEl>
                                              <a:dgm id="{4D61333C-867F-41F7-9765-D3C1CA48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graphicEl>
                                              <a:dgm id="{4D61333C-867F-41F7-9765-D3C1CA48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C91808D-5233-4C80-B991-578FAA8A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graphicEl>
                                              <a:dgm id="{0C91808D-5233-4C80-B991-578FAA8A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graphicEl>
                                              <a:dgm id="{0C91808D-5233-4C80-B991-578FAA8A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graphicEl>
                                              <a:dgm id="{0C91808D-5233-4C80-B991-578FAA8A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graphicEl>
                                              <a:dgm id="{0C91808D-5233-4C80-B991-578FAA8A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A16714-29BD-4720-BB3B-826A6A7E3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graphicEl>
                                              <a:dgm id="{EDA16714-29BD-4720-BB3B-826A6A7E3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graphicEl>
                                              <a:dgm id="{EDA16714-29BD-4720-BB3B-826A6A7E3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graphicEl>
                                              <a:dgm id="{EDA16714-29BD-4720-BB3B-826A6A7E3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graphicEl>
                                              <a:dgm id="{EDA16714-29BD-4720-BB3B-826A6A7E3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/>
        </p:bldSub>
      </p:bldGraphic>
      <p:bldP spid="8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5429"/>
          </a:xfrm>
        </p:spPr>
        <p:txBody>
          <a:bodyPr>
            <a:normAutofit fontScale="90000"/>
          </a:bodyPr>
          <a:lstStyle/>
          <a:p>
            <a:r>
              <a:rPr lang="en-IN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IN" sz="2000" dirty="0" smtClean="0"/>
              <a:t/>
            </a:r>
            <a:br>
              <a:rPr lang="en-IN" sz="2000" dirty="0" smtClean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76" y="1231642"/>
            <a:ext cx="9703835" cy="5113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Hon’ble President has given assent to the Finance Bill, 2015 </a:t>
            </a:r>
            <a:r>
              <a:rPr lang="en-IN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the Ministry of Finance, Department of Revenue vide Notification No. 14/2015-ST dated May 19, 2015 has notified increase in the rate of Service tax from 12.36% to flat 14% (Subsuming Education Cess and Secondary &amp; Higher Secondary Education Cess)</a:t>
            </a:r>
            <a:r>
              <a:rPr lang="en-IN" sz="2200" dirty="0"/>
              <a:t> </a:t>
            </a:r>
            <a:endParaRPr lang="en-IN" sz="2200" dirty="0" smtClean="0"/>
          </a:p>
          <a:p>
            <a:pPr marL="0" indent="0">
              <a:buNone/>
            </a:pPr>
            <a:r>
              <a:rPr lang="en-IN" dirty="0" smtClean="0"/>
              <a:t>i.e. </a:t>
            </a:r>
            <a:r>
              <a:rPr lang="en-IN" sz="2200" dirty="0" smtClean="0">
                <a:solidFill>
                  <a:srgbClr val="FF0000"/>
                </a:solidFill>
              </a:rPr>
              <a:t>NO NEED TO CHARGE EDUCATION and SECONDARY &amp; HIGHER EDUCATION CESS  separately</a:t>
            </a:r>
            <a:r>
              <a:rPr lang="en-IN" dirty="0" smtClean="0"/>
              <a:t>, to </a:t>
            </a:r>
            <a:r>
              <a:rPr lang="en-IN" dirty="0"/>
              <a:t>be effective from June 1, 2015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Accordingly, the rate of the following Services also stand increased proportionately,</a:t>
            </a:r>
            <a:r>
              <a:rPr lang="en-IN" dirty="0"/>
              <a:t> under rule 6 (7), 6(7A), 6(7B) and 6(7C) of the Service Tax Rules, </a:t>
            </a:r>
            <a:r>
              <a:rPr lang="en-IN" dirty="0" smtClean="0"/>
              <a:t>1994.</a:t>
            </a:r>
          </a:p>
          <a:p>
            <a:pPr>
              <a:buFont typeface="+mj-lt"/>
              <a:buAutoNum type="arabicParenR"/>
            </a:pPr>
            <a:r>
              <a:rPr lang="en-IN" dirty="0" smtClean="0"/>
              <a:t>Money </a:t>
            </a:r>
            <a:r>
              <a:rPr lang="en-IN" dirty="0"/>
              <a:t>changing </a:t>
            </a:r>
            <a:r>
              <a:rPr lang="en-IN" dirty="0" smtClean="0"/>
              <a:t>service under Rule</a:t>
            </a:r>
          </a:p>
          <a:p>
            <a:pPr>
              <a:buAutoNum type="arabicParenR"/>
            </a:pPr>
            <a:r>
              <a:rPr lang="en-IN" dirty="0"/>
              <a:t>S</a:t>
            </a:r>
            <a:r>
              <a:rPr lang="en-IN" dirty="0" smtClean="0"/>
              <a:t>ervice </a:t>
            </a:r>
            <a:r>
              <a:rPr lang="en-IN" dirty="0"/>
              <a:t>provided by air travel </a:t>
            </a:r>
            <a:r>
              <a:rPr lang="en-IN" dirty="0" smtClean="0"/>
              <a:t>agent</a:t>
            </a:r>
          </a:p>
          <a:p>
            <a:pPr>
              <a:buAutoNum type="arabicParenR"/>
            </a:pPr>
            <a:r>
              <a:rPr lang="en-IN" dirty="0"/>
              <a:t> I</a:t>
            </a:r>
            <a:r>
              <a:rPr lang="en-IN" dirty="0" smtClean="0"/>
              <a:t>nsurance service, and</a:t>
            </a:r>
          </a:p>
          <a:p>
            <a:pPr>
              <a:buAutoNum type="arabicParenR"/>
            </a:pPr>
            <a:r>
              <a:rPr lang="en-IN" dirty="0" smtClean="0"/>
              <a:t>Service </a:t>
            </a:r>
            <a:r>
              <a:rPr lang="en-IN" dirty="0"/>
              <a:t>provided by lottery distributor and selling agent the service </a:t>
            </a:r>
            <a:r>
              <a:rPr lang="en-IN" dirty="0" smtClean="0"/>
              <a:t>provider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30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734008"/>
          </a:xfrm>
        </p:spPr>
        <p:txBody>
          <a:bodyPr>
            <a:norm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Rate of Service Taxes</a:t>
            </a:r>
            <a:endParaRPr lang="en-IN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651588"/>
              </p:ext>
            </p:extLst>
          </p:nvPr>
        </p:nvGraphicFramePr>
        <p:xfrm>
          <a:off x="149290" y="410547"/>
          <a:ext cx="11893422" cy="5792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5283"/>
                <a:gridCol w="2295331"/>
                <a:gridCol w="2562808"/>
              </a:tblGrid>
              <a:tr h="498245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Service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   Old Rate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    New Rate</a:t>
                      </a:r>
                      <a:endParaRPr lang="en-IN" sz="1400" dirty="0"/>
                    </a:p>
                  </a:txBody>
                  <a:tcPr/>
                </a:tc>
              </a:tr>
              <a:tr h="266865">
                <a:tc>
                  <a:txBody>
                    <a:bodyPr/>
                    <a:lstStyle/>
                    <a:p>
                      <a:r>
                        <a:rPr lang="en-IN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Service Tax (General) Including EC &amp; SHEC</a:t>
                      </a:r>
                      <a:endParaRPr lang="en-IN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12.36%</a:t>
                      </a:r>
                      <a:endParaRPr lang="en-IN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14.00%</a:t>
                      </a:r>
                      <a:endParaRPr lang="en-IN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60645">
                <a:tc gridSpan="3">
                  <a:txBody>
                    <a:bodyPr/>
                    <a:lstStyle/>
                    <a:p>
                      <a:pPr algn="ctr"/>
                      <a:r>
                        <a:rPr lang="en-IN" sz="14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Air Travel Agent</a:t>
                      </a:r>
                      <a:endParaRPr lang="en-IN" sz="1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291747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Domestic booking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0.6 %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0.7%</a:t>
                      </a:r>
                      <a:endParaRPr lang="en-IN" sz="1400" dirty="0"/>
                    </a:p>
                  </a:txBody>
                  <a:tcPr/>
                </a:tc>
              </a:tr>
              <a:tr h="341510"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International Booking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1.2%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1.4%</a:t>
                      </a:r>
                      <a:endParaRPr lang="en-IN" sz="1400" dirty="0"/>
                    </a:p>
                  </a:txBody>
                  <a:tcPr/>
                </a:tc>
              </a:tr>
              <a:tr h="261257">
                <a:tc gridSpan="3">
                  <a:txBody>
                    <a:bodyPr/>
                    <a:lstStyle/>
                    <a:p>
                      <a:pPr algn="ctr"/>
                      <a:r>
                        <a:rPr lang="en-IN" sz="14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      Life Insurance Premium</a:t>
                      </a:r>
                      <a:endParaRPr lang="en-IN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48343"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First Year Premium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3.00%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3.50%</a:t>
                      </a:r>
                      <a:endParaRPr lang="en-IN" sz="1400" dirty="0"/>
                    </a:p>
                  </a:txBody>
                  <a:tcPr/>
                </a:tc>
              </a:tr>
              <a:tr h="317241"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Subsequent Year</a:t>
                      </a:r>
                      <a:r>
                        <a:rPr lang="en-IN" sz="1400" baseline="0" dirty="0" smtClean="0"/>
                        <a:t> Premium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1.50%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1.75%</a:t>
                      </a:r>
                      <a:endParaRPr lang="en-IN" sz="1400" dirty="0"/>
                    </a:p>
                  </a:txBody>
                  <a:tcPr/>
                </a:tc>
              </a:tr>
              <a:tr h="317241">
                <a:tc gridSpan="3">
                  <a:txBody>
                    <a:bodyPr/>
                    <a:lstStyle/>
                    <a:p>
                      <a:pPr algn="ctr"/>
                      <a:r>
                        <a:rPr lang="en-IN" sz="1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  Money Changing Service</a:t>
                      </a:r>
                      <a:endParaRPr lang="en-IN" sz="1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86288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 of currency exchanged up to INR 0.1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0.12</a:t>
                      </a:r>
                      <a:r>
                        <a:rPr lang="en-IN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subject to minimum of INR 30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0.14% subject to minimum of INR 35</a:t>
                      </a:r>
                      <a:endParaRPr lang="en-IN" sz="1400" dirty="0"/>
                    </a:p>
                  </a:txBody>
                  <a:tcPr/>
                </a:tc>
              </a:tr>
              <a:tr h="386288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 of currency exchanged exceeding INR 0.1 million and up to INR1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120 and 0.06%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140 and 0.07%</a:t>
                      </a:r>
                      <a:endParaRPr lang="en-IN" sz="1400" dirty="0"/>
                    </a:p>
                  </a:txBody>
                  <a:tcPr/>
                </a:tc>
              </a:tr>
              <a:tr h="386288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 of currency exchanged exceeding INR1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660 and 0.012% subject to maximum of INR 6,000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770 and 0.014%</a:t>
                      </a:r>
                      <a:r>
                        <a:rPr lang="en-IN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subject to maximum of INR 7,000</a:t>
                      </a:r>
                      <a:endParaRPr lang="en-IN" sz="1400" dirty="0"/>
                    </a:p>
                  </a:txBody>
                  <a:tcPr/>
                </a:tc>
              </a:tr>
              <a:tr h="342121">
                <a:tc gridSpan="3">
                  <a:txBody>
                    <a:bodyPr/>
                    <a:lstStyle/>
                    <a:p>
                      <a:pPr algn="ctr"/>
                      <a:r>
                        <a:rPr lang="en-IN" sz="1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Lottery</a:t>
                      </a:r>
                      <a:endParaRPr lang="en-IN" sz="14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86288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Where guaranteed prize pay out is more than 80 per cent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7,000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8,200</a:t>
                      </a:r>
                      <a:endParaRPr lang="en-IN" sz="1400" dirty="0"/>
                    </a:p>
                  </a:txBody>
                  <a:tcPr/>
                </a:tc>
              </a:tr>
              <a:tr h="386288"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Where guaranteed prize pay out is less(equal to) than 80 per cent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11,000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INR 12,800</a:t>
                      </a:r>
                      <a:endParaRPr lang="en-IN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797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3070"/>
            <a:ext cx="8596668" cy="342122"/>
          </a:xfrm>
        </p:spPr>
        <p:txBody>
          <a:bodyPr>
            <a:normAutofit fontScale="90000"/>
          </a:bodyPr>
          <a:lstStyle/>
          <a:p>
            <a:r>
              <a:rPr lang="en-IN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Deciding Rate of Tax</a:t>
            </a:r>
            <a:endParaRPr lang="en-IN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295351"/>
              </p:ext>
            </p:extLst>
          </p:nvPr>
        </p:nvGraphicFramePr>
        <p:xfrm>
          <a:off x="149225" y="485774"/>
          <a:ext cx="12042775" cy="637222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08555"/>
                <a:gridCol w="2408555"/>
                <a:gridCol w="2460832"/>
                <a:gridCol w="2892490"/>
                <a:gridCol w="1872343"/>
              </a:tblGrid>
              <a:tr h="930593"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In case a taxable service has been provided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Invoice has been issued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Payment received for the invoice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Point of taxation shall be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Applicable Rate</a:t>
                      </a:r>
                      <a:endParaRPr lang="en-IN" dirty="0"/>
                    </a:p>
                  </a:txBody>
                  <a:tcPr/>
                </a:tc>
              </a:tr>
              <a:tr h="1209770">
                <a:tc rowSpan="3">
                  <a:txBody>
                    <a:bodyPr/>
                    <a:lstStyle/>
                    <a:p>
                      <a:pPr algn="r"/>
                      <a:endParaRPr lang="en-IN" sz="1800" kern="1200" dirty="0" smtClean="0">
                        <a:effectLst/>
                      </a:endParaRPr>
                    </a:p>
                    <a:p>
                      <a:pPr algn="l"/>
                      <a:r>
                        <a:rPr lang="en-IN" sz="1800" kern="1200" dirty="0" smtClean="0">
                          <a:effectLst/>
                        </a:rPr>
                        <a:t>BEFORE the change in effective rate of tax i.e.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AFTER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AFTER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Date of issuance of invoice or Date of receipt of payment, whichever is earlier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200" b="1" kern="12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en-IN" sz="22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New Rate</a:t>
                      </a:r>
                      <a:endParaRPr lang="en-IN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51415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>
                          <a:effectLst/>
                        </a:rPr>
                        <a:t>BEFORE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of issuance of invoice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IN" sz="22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Old Rate</a:t>
                      </a:r>
                      <a:endParaRPr lang="en-IN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51415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BEFORE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of receipt of payment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IN" sz="22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Old Rate</a:t>
                      </a:r>
                      <a:endParaRPr lang="en-IN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054672">
                <a:tc row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the change in effective rate of tax </a:t>
                      </a:r>
                      <a:r>
                        <a:rPr lang="en-IN" sz="1800" kern="1200" dirty="0" smtClean="0">
                          <a:effectLst/>
                        </a:rPr>
                        <a:t> i.e.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 smtClean="0">
                          <a:effectLst/>
                        </a:rPr>
                        <a:t>BEFORE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of receipt of payment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800" b="1" i="0" kern="12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i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IN" sz="22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New Rate</a:t>
                      </a:r>
                      <a:endParaRPr lang="en-IN" sz="22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en-IN" sz="2200" dirty="0"/>
                    </a:p>
                  </a:txBody>
                  <a:tcPr/>
                </a:tc>
              </a:tr>
              <a:tr h="120977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1800" kern="1200" dirty="0" smtClean="0">
                          <a:effectLst/>
                        </a:rPr>
                        <a:t>BEFORE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 smtClean="0">
                          <a:effectLst/>
                        </a:rPr>
                        <a:t>BEFORE 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of issuance of invoice or Date of receipt of payment, whichever is earlier.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Old Rate</a:t>
                      </a:r>
                    </a:p>
                    <a:p>
                      <a:endParaRPr lang="en-IN" dirty="0"/>
                    </a:p>
                  </a:txBody>
                  <a:tcPr/>
                </a:tc>
              </a:tr>
              <a:tr h="664590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BEFORE </a:t>
                      </a:r>
                      <a:r>
                        <a:rPr lang="en-IN" sz="1800" kern="1200" dirty="0" smtClean="0">
                          <a:effectLst/>
                        </a:rPr>
                        <a:t>1</a:t>
                      </a:r>
                      <a:r>
                        <a:rPr lang="en-IN" sz="1800" kern="1200" baseline="30000" dirty="0" smtClean="0">
                          <a:effectLst/>
                        </a:rPr>
                        <a:t>st</a:t>
                      </a:r>
                      <a:r>
                        <a:rPr lang="en-IN" sz="1800" kern="1200" baseline="0" dirty="0" smtClean="0">
                          <a:effectLst/>
                        </a:rPr>
                        <a:t> June 2015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of issuance of invoice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New Rate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39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Alternate Process 7"/>
          <p:cNvSpPr/>
          <p:nvPr/>
        </p:nvSpPr>
        <p:spPr>
          <a:xfrm>
            <a:off x="251790" y="1688842"/>
            <a:ext cx="3997951" cy="3988894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ounded Rectangle 6"/>
          <p:cNvSpPr/>
          <p:nvPr/>
        </p:nvSpPr>
        <p:spPr>
          <a:xfrm>
            <a:off x="251790" y="0"/>
            <a:ext cx="4892984" cy="1325216"/>
          </a:xfrm>
          <a:prstGeom prst="roundRect">
            <a:avLst/>
          </a:prstGeom>
          <a:effectLst>
            <a:reflection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0" y="211015"/>
            <a:ext cx="4280072" cy="931985"/>
          </a:xfrm>
        </p:spPr>
        <p:txBody>
          <a:bodyPr>
            <a:no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Thumb Rule for deciding Rate of Tax</a:t>
            </a:r>
            <a:endParaRPr lang="en-I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4774" y="1524000"/>
            <a:ext cx="6291852" cy="5035826"/>
          </a:xfrm>
        </p:spPr>
        <p:txBody>
          <a:bodyPr/>
          <a:lstStyle/>
          <a:p>
            <a:pPr marL="0" indent="0">
              <a:buNone/>
            </a:pPr>
            <a:r>
              <a:rPr lang="en-IN" b="1" dirty="0" smtClean="0"/>
              <a:t>Final Step:-</a:t>
            </a:r>
          </a:p>
          <a:p>
            <a:pPr marL="0" indent="0">
              <a:buNone/>
            </a:pPr>
            <a:r>
              <a:rPr lang="en-IN" b="1" dirty="0" smtClean="0"/>
              <a:t>Now,</a:t>
            </a:r>
          </a:p>
          <a:p>
            <a:pPr marL="0" indent="0">
              <a:buNone/>
            </a:pPr>
            <a:r>
              <a:rPr lang="en-IN" b="1" dirty="0"/>
              <a:t> </a:t>
            </a:r>
            <a:r>
              <a:rPr lang="en-IN" b="1" dirty="0" smtClean="0"/>
              <a:t>If </a:t>
            </a:r>
            <a:r>
              <a:rPr lang="en-I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r>
              <a:rPr lang="en-IN" b="1" dirty="0" smtClean="0"/>
              <a:t> events of the </a:t>
            </a:r>
            <a:r>
              <a:rPr lang="en-I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</a:t>
            </a:r>
          </a:p>
          <a:p>
            <a:pPr marL="0" indent="0">
              <a:buNone/>
            </a:pPr>
            <a:r>
              <a:rPr lang="en-I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 01.06.2015---- OLD RATE</a:t>
            </a:r>
          </a:p>
          <a:p>
            <a:pPr marL="0" indent="0">
              <a:buNone/>
            </a:pPr>
            <a:r>
              <a:rPr lang="en-I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01.06.2015-----NEW RATE</a:t>
            </a:r>
          </a:p>
          <a:p>
            <a:pPr marL="0" indent="0">
              <a:buNone/>
            </a:pPr>
            <a:endParaRPr lang="en-IN" b="1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092569"/>
            <a:ext cx="3854528" cy="3268949"/>
          </a:xfrm>
        </p:spPr>
        <p:txBody>
          <a:bodyPr/>
          <a:lstStyle/>
          <a:p>
            <a:r>
              <a:rPr lang="en-IN" sz="1800" dirty="0" smtClean="0"/>
              <a:t>Step1. </a:t>
            </a:r>
          </a:p>
          <a:p>
            <a:r>
              <a:rPr lang="en-IN" sz="1800" dirty="0" smtClean="0"/>
              <a:t>Determine the Date of the following three Events, namely:-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1800" dirty="0"/>
              <a:t> </a:t>
            </a:r>
            <a:r>
              <a:rPr lang="en-IN" sz="1800" dirty="0" smtClean="0"/>
              <a:t>Date of </a:t>
            </a:r>
            <a:r>
              <a:rPr lang="en-IN" sz="1800" b="1" dirty="0" smtClean="0">
                <a:solidFill>
                  <a:srgbClr val="FF0000"/>
                </a:solidFill>
              </a:rPr>
              <a:t>Provisioning of Service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1800" dirty="0" smtClean="0"/>
              <a:t>Date of </a:t>
            </a:r>
            <a:r>
              <a:rPr lang="en-IN" sz="1800" b="1" dirty="0">
                <a:solidFill>
                  <a:srgbClr val="FF0000"/>
                </a:solidFill>
              </a:rPr>
              <a:t>Issue</a:t>
            </a:r>
            <a:r>
              <a:rPr lang="en-IN" sz="1800" b="1" dirty="0" smtClean="0"/>
              <a:t> </a:t>
            </a:r>
            <a:r>
              <a:rPr lang="en-IN" sz="1800" b="1" dirty="0">
                <a:solidFill>
                  <a:srgbClr val="FF0000"/>
                </a:solidFill>
              </a:rPr>
              <a:t>of</a:t>
            </a:r>
            <a:r>
              <a:rPr lang="en-IN" sz="1800" b="1" dirty="0" smtClean="0"/>
              <a:t> </a:t>
            </a:r>
            <a:r>
              <a:rPr lang="en-IN" sz="1800" b="1" dirty="0">
                <a:solidFill>
                  <a:srgbClr val="FF0000"/>
                </a:solidFill>
              </a:rPr>
              <a:t>Invoice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1800" dirty="0" smtClean="0"/>
              <a:t>Date of </a:t>
            </a:r>
            <a:r>
              <a:rPr lang="en-IN" sz="1800" b="1" dirty="0">
                <a:solidFill>
                  <a:srgbClr val="FF0000"/>
                </a:solidFill>
              </a:rPr>
              <a:t>Payment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(c) Shree Ram Raut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C01C-F79F-413F-848B-DADEAC0D81AE}" type="slidenum">
              <a:rPr lang="en-IN" smtClean="0"/>
              <a:t>5</a:t>
            </a:fld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6241774" y="59124"/>
            <a:ext cx="4323080" cy="27309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It is to be noted that the </a:t>
            </a:r>
            <a:r>
              <a:rPr lang="en-IN" dirty="0" err="1" smtClean="0"/>
              <a:t>Swachh</a:t>
            </a:r>
            <a:r>
              <a:rPr lang="en-IN" dirty="0" smtClean="0"/>
              <a:t> Bharat Cess is not yet notified to be applicable.</a:t>
            </a:r>
            <a:endParaRPr lang="en-IN" dirty="0"/>
          </a:p>
        </p:txBody>
      </p:sp>
      <p:sp>
        <p:nvSpPr>
          <p:cNvPr id="10" name="Smiley Face 9"/>
          <p:cNvSpPr/>
          <p:nvPr/>
        </p:nvSpPr>
        <p:spPr>
          <a:xfrm>
            <a:off x="9568071" y="3949149"/>
            <a:ext cx="2796208" cy="2908852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ln w="0"/>
                <a:solidFill>
                  <a:srgbClr val="FF0000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Thank You</a:t>
            </a:r>
            <a:endParaRPr lang="en-IN" b="1" dirty="0">
              <a:solidFill>
                <a:srgbClr val="FF0000"/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712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295</TotalTime>
  <Words>627</Words>
  <Application>Microsoft Office PowerPoint</Application>
  <PresentationFormat>Widescreen</PresentationFormat>
  <Paragraphs>119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Andalus</vt:lpstr>
      <vt:lpstr>Arial</vt:lpstr>
      <vt:lpstr>Calibri</vt:lpstr>
      <vt:lpstr>Century Gothic</vt:lpstr>
      <vt:lpstr>Trebuchet MS</vt:lpstr>
      <vt:lpstr>Wingdings 3</vt:lpstr>
      <vt:lpstr>Facet</vt:lpstr>
      <vt:lpstr>Ion</vt:lpstr>
      <vt:lpstr>  </vt:lpstr>
      <vt:lpstr>Introduction </vt:lpstr>
      <vt:lpstr>Rate of Service Taxes</vt:lpstr>
      <vt:lpstr>Deciding Rate of Tax</vt:lpstr>
      <vt:lpstr>Thumb Rule for deciding Rate of Tax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Shree Ram Raut</dc:creator>
  <cp:lastModifiedBy>Shree Ram Raut</cp:lastModifiedBy>
  <cp:revision>29</cp:revision>
  <dcterms:created xsi:type="dcterms:W3CDTF">2015-05-21T12:32:56Z</dcterms:created>
  <dcterms:modified xsi:type="dcterms:W3CDTF">2015-05-23T19:05:53Z</dcterms:modified>
</cp:coreProperties>
</file>