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2"/>
  </p:sldMasterIdLst>
  <p:notesMasterIdLst>
    <p:notesMasterId r:id="rId125"/>
  </p:notesMasterIdLst>
  <p:handoutMasterIdLst>
    <p:handoutMasterId r:id="rId126"/>
  </p:handoutMasterIdLst>
  <p:sldIdLst>
    <p:sldId id="256" r:id="rId3"/>
    <p:sldId id="417" r:id="rId4"/>
    <p:sldId id="481" r:id="rId5"/>
    <p:sldId id="482" r:id="rId6"/>
    <p:sldId id="483" r:id="rId7"/>
    <p:sldId id="484" r:id="rId8"/>
    <p:sldId id="485" r:id="rId9"/>
    <p:sldId id="486" r:id="rId10"/>
    <p:sldId id="487" r:id="rId11"/>
    <p:sldId id="466" r:id="rId12"/>
    <p:sldId id="489" r:id="rId13"/>
    <p:sldId id="490" r:id="rId14"/>
    <p:sldId id="488" r:id="rId15"/>
    <p:sldId id="491" r:id="rId16"/>
    <p:sldId id="619" r:id="rId17"/>
    <p:sldId id="493" r:id="rId18"/>
    <p:sldId id="498" r:id="rId19"/>
    <p:sldId id="497" r:id="rId20"/>
    <p:sldId id="499" r:id="rId21"/>
    <p:sldId id="501" r:id="rId22"/>
    <p:sldId id="502" r:id="rId23"/>
    <p:sldId id="504" r:id="rId24"/>
    <p:sldId id="505" r:id="rId25"/>
    <p:sldId id="613" r:id="rId26"/>
    <p:sldId id="614" r:id="rId27"/>
    <p:sldId id="615" r:id="rId28"/>
    <p:sldId id="616" r:id="rId29"/>
    <p:sldId id="617" r:id="rId30"/>
    <p:sldId id="618" r:id="rId31"/>
    <p:sldId id="506" r:id="rId32"/>
    <p:sldId id="507" r:id="rId33"/>
    <p:sldId id="515" r:id="rId34"/>
    <p:sldId id="508" r:id="rId35"/>
    <p:sldId id="509" r:id="rId36"/>
    <p:sldId id="510" r:id="rId37"/>
    <p:sldId id="511" r:id="rId38"/>
    <p:sldId id="525" r:id="rId39"/>
    <p:sldId id="512" r:id="rId40"/>
    <p:sldId id="514" r:id="rId41"/>
    <p:sldId id="513" r:id="rId42"/>
    <p:sldId id="516" r:id="rId43"/>
    <p:sldId id="517" r:id="rId44"/>
    <p:sldId id="518" r:id="rId45"/>
    <p:sldId id="520" r:id="rId46"/>
    <p:sldId id="521" r:id="rId47"/>
    <p:sldId id="526" r:id="rId48"/>
    <p:sldId id="528" r:id="rId49"/>
    <p:sldId id="531" r:id="rId50"/>
    <p:sldId id="529" r:id="rId51"/>
    <p:sldId id="532" r:id="rId52"/>
    <p:sldId id="533" r:id="rId53"/>
    <p:sldId id="534" r:id="rId54"/>
    <p:sldId id="535" r:id="rId55"/>
    <p:sldId id="536" r:id="rId56"/>
    <p:sldId id="527" r:id="rId57"/>
    <p:sldId id="537" r:id="rId58"/>
    <p:sldId id="538" r:id="rId59"/>
    <p:sldId id="539" r:id="rId60"/>
    <p:sldId id="540" r:id="rId61"/>
    <p:sldId id="541" r:id="rId62"/>
    <p:sldId id="543" r:id="rId63"/>
    <p:sldId id="544" r:id="rId64"/>
    <p:sldId id="542" r:id="rId65"/>
    <p:sldId id="547" r:id="rId66"/>
    <p:sldId id="548" r:id="rId67"/>
    <p:sldId id="546" r:id="rId68"/>
    <p:sldId id="545" r:id="rId69"/>
    <p:sldId id="549" r:id="rId70"/>
    <p:sldId id="550" r:id="rId71"/>
    <p:sldId id="551" r:id="rId72"/>
    <p:sldId id="552" r:id="rId73"/>
    <p:sldId id="554" r:id="rId74"/>
    <p:sldId id="555" r:id="rId75"/>
    <p:sldId id="557" r:id="rId76"/>
    <p:sldId id="556" r:id="rId77"/>
    <p:sldId id="558" r:id="rId78"/>
    <p:sldId id="560" r:id="rId79"/>
    <p:sldId id="561" r:id="rId80"/>
    <p:sldId id="562" r:id="rId81"/>
    <p:sldId id="563" r:id="rId82"/>
    <p:sldId id="565" r:id="rId83"/>
    <p:sldId id="566" r:id="rId84"/>
    <p:sldId id="564" r:id="rId85"/>
    <p:sldId id="568" r:id="rId86"/>
    <p:sldId id="524" r:id="rId87"/>
    <p:sldId id="523" r:id="rId88"/>
    <p:sldId id="569" r:id="rId89"/>
    <p:sldId id="570" r:id="rId90"/>
    <p:sldId id="571" r:id="rId91"/>
    <p:sldId id="579" r:id="rId92"/>
    <p:sldId id="582" r:id="rId93"/>
    <p:sldId id="583" r:id="rId94"/>
    <p:sldId id="572" r:id="rId95"/>
    <p:sldId id="567" r:id="rId96"/>
    <p:sldId id="575" r:id="rId97"/>
    <p:sldId id="576" r:id="rId98"/>
    <p:sldId id="577" r:id="rId99"/>
    <p:sldId id="574" r:id="rId100"/>
    <p:sldId id="580" r:id="rId101"/>
    <p:sldId id="585" r:id="rId102"/>
    <p:sldId id="586" r:id="rId103"/>
    <p:sldId id="578" r:id="rId104"/>
    <p:sldId id="596" r:id="rId105"/>
    <p:sldId id="593" r:id="rId106"/>
    <p:sldId id="589" r:id="rId107"/>
    <p:sldId id="581" r:id="rId108"/>
    <p:sldId id="590" r:id="rId109"/>
    <p:sldId id="592" r:id="rId110"/>
    <p:sldId id="594" r:id="rId111"/>
    <p:sldId id="595" r:id="rId112"/>
    <p:sldId id="597" r:id="rId113"/>
    <p:sldId id="598" r:id="rId114"/>
    <p:sldId id="599" r:id="rId115"/>
    <p:sldId id="600" r:id="rId116"/>
    <p:sldId id="601" r:id="rId117"/>
    <p:sldId id="588" r:id="rId118"/>
    <p:sldId id="591" r:id="rId119"/>
    <p:sldId id="603" r:id="rId120"/>
    <p:sldId id="604" r:id="rId121"/>
    <p:sldId id="605" r:id="rId122"/>
    <p:sldId id="607" r:id="rId123"/>
    <p:sldId id="271" r:id="rId1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71" autoAdjust="0"/>
  </p:normalViewPr>
  <p:slideViewPr>
    <p:cSldViewPr>
      <p:cViewPr>
        <p:scale>
          <a:sx n="66" d="100"/>
          <a:sy n="66" d="100"/>
        </p:scale>
        <p:origin x="-1506" y="-168"/>
      </p:cViewPr>
      <p:guideLst>
        <p:guide orient="horz" pos="2160"/>
        <p:guide pos="2880"/>
      </p:guideLst>
    </p:cSldViewPr>
  </p:slideViewPr>
  <p:outlineViewPr>
    <p:cViewPr>
      <p:scale>
        <a:sx n="33" d="100"/>
        <a:sy n="33" d="100"/>
      </p:scale>
      <p:origin x="0" y="307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6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CB95C7-9653-43EE-9E8E-7C74285AF754}" type="doc">
      <dgm:prSet loTypeId="urn:microsoft.com/office/officeart/2005/8/layout/hierarchy2" loCatId="hierarchy" qsTypeId="urn:microsoft.com/office/officeart/2005/8/quickstyle/3d1" qsCatId="3D" csTypeId="urn:microsoft.com/office/officeart/2005/8/colors/accent1_2" csCatId="accent1" phldr="1"/>
      <dgm:spPr/>
      <dgm:t>
        <a:bodyPr/>
        <a:lstStyle/>
        <a:p>
          <a:endParaRPr lang="en-US"/>
        </a:p>
      </dgm:t>
    </dgm:pt>
    <dgm:pt modelId="{91D3AD6A-9E99-4E5A-A826-C1A778DD88C4}">
      <dgm:prSet phldrT="[Text]" custT="1"/>
      <dgm:spPr/>
      <dgm:t>
        <a:bodyPr/>
        <a:lstStyle/>
        <a:p>
          <a:r>
            <a:rPr lang="en-US" sz="3200" b="1" dirty="0" smtClean="0"/>
            <a:t>Companies</a:t>
          </a:r>
          <a:endParaRPr lang="en-US" sz="3200" b="1" dirty="0"/>
        </a:p>
      </dgm:t>
    </dgm:pt>
    <dgm:pt modelId="{A3D14CDD-5DC8-4207-9442-5F0AE571E943}" type="parTrans" cxnId="{F026B174-1809-4EEF-91DE-F2B70C7925A7}">
      <dgm:prSet/>
      <dgm:spPr/>
      <dgm:t>
        <a:bodyPr/>
        <a:lstStyle/>
        <a:p>
          <a:endParaRPr lang="en-US"/>
        </a:p>
      </dgm:t>
    </dgm:pt>
    <dgm:pt modelId="{D068DBED-71C9-40AC-9719-B2A5B3828B2A}" type="sibTrans" cxnId="{F026B174-1809-4EEF-91DE-F2B70C7925A7}">
      <dgm:prSet/>
      <dgm:spPr/>
      <dgm:t>
        <a:bodyPr/>
        <a:lstStyle/>
        <a:p>
          <a:endParaRPr lang="en-US"/>
        </a:p>
      </dgm:t>
    </dgm:pt>
    <dgm:pt modelId="{1ABD257D-3980-4905-84C5-46696C0AE738}">
      <dgm:prSet phldrT="[Text]" custT="1"/>
      <dgm:spPr/>
      <dgm:t>
        <a:bodyPr/>
        <a:lstStyle/>
        <a:p>
          <a:r>
            <a:rPr lang="en-US" sz="2800" dirty="0" smtClean="0"/>
            <a:t>Private </a:t>
          </a:r>
        </a:p>
        <a:p>
          <a:r>
            <a:rPr lang="en-US" sz="2800" dirty="0" smtClean="0"/>
            <a:t>Company</a:t>
          </a:r>
          <a:endParaRPr lang="en-US" sz="2800" dirty="0"/>
        </a:p>
      </dgm:t>
    </dgm:pt>
    <dgm:pt modelId="{B1DF4FC4-EB34-4AD1-98A8-380B4BE49258}" type="parTrans" cxnId="{F38DBE26-8B5A-4A77-8BAC-242160FA426F}">
      <dgm:prSet/>
      <dgm:spPr/>
      <dgm:t>
        <a:bodyPr/>
        <a:lstStyle/>
        <a:p>
          <a:endParaRPr lang="en-US"/>
        </a:p>
      </dgm:t>
    </dgm:pt>
    <dgm:pt modelId="{C29E521F-FFDD-4CC1-BCF4-06B95A83CA9F}" type="sibTrans" cxnId="{F38DBE26-8B5A-4A77-8BAC-242160FA426F}">
      <dgm:prSet/>
      <dgm:spPr/>
      <dgm:t>
        <a:bodyPr/>
        <a:lstStyle/>
        <a:p>
          <a:endParaRPr lang="en-US"/>
        </a:p>
      </dgm:t>
    </dgm:pt>
    <dgm:pt modelId="{1534F853-E06A-4626-8ABC-1DF34EBB8726}">
      <dgm:prSet phldrT="[Text]" custT="1"/>
      <dgm:spPr/>
      <dgm:t>
        <a:bodyPr/>
        <a:lstStyle/>
        <a:p>
          <a:r>
            <a:rPr lang="en-US" sz="2800" dirty="0" smtClean="0"/>
            <a:t>Public Company</a:t>
          </a:r>
          <a:endParaRPr lang="en-US" sz="2800" dirty="0"/>
        </a:p>
      </dgm:t>
    </dgm:pt>
    <dgm:pt modelId="{5FC82554-12C9-40E9-934B-3EC5427C238B}" type="parTrans" cxnId="{92563F6D-9B7E-4FF8-B1D9-939366B427D7}">
      <dgm:prSet/>
      <dgm:spPr/>
      <dgm:t>
        <a:bodyPr/>
        <a:lstStyle/>
        <a:p>
          <a:endParaRPr lang="en-US"/>
        </a:p>
      </dgm:t>
    </dgm:pt>
    <dgm:pt modelId="{8F1E4F03-2207-432B-811A-34DB3F8635FE}" type="sibTrans" cxnId="{92563F6D-9B7E-4FF8-B1D9-939366B427D7}">
      <dgm:prSet/>
      <dgm:spPr/>
      <dgm:t>
        <a:bodyPr/>
        <a:lstStyle/>
        <a:p>
          <a:endParaRPr lang="en-US"/>
        </a:p>
      </dgm:t>
    </dgm:pt>
    <dgm:pt modelId="{986D9413-9B3E-4A30-A67C-6562FFC6035E}">
      <dgm:prSet/>
      <dgm:spPr/>
      <dgm:t>
        <a:bodyPr/>
        <a:lstStyle/>
        <a:p>
          <a:r>
            <a:rPr lang="en-US" b="1" dirty="0" smtClean="0">
              <a:solidFill>
                <a:schemeClr val="bg1"/>
              </a:solidFill>
              <a:latin typeface="Book Antiqua" pitchFamily="18" charset="0"/>
            </a:rPr>
            <a:t>One Person Company</a:t>
          </a:r>
          <a:endParaRPr lang="en-US" b="1" dirty="0">
            <a:solidFill>
              <a:schemeClr val="bg1"/>
            </a:solidFill>
            <a:latin typeface="Book Antiqua" pitchFamily="18" charset="0"/>
          </a:endParaRPr>
        </a:p>
      </dgm:t>
    </dgm:pt>
    <dgm:pt modelId="{C6A7DC0A-627C-492A-BA12-B3D2A27312D5}" type="parTrans" cxnId="{CF0EA8AA-66EB-4755-91CF-1DDE6EEB9436}">
      <dgm:prSet/>
      <dgm:spPr/>
      <dgm:t>
        <a:bodyPr/>
        <a:lstStyle/>
        <a:p>
          <a:endParaRPr lang="en-US"/>
        </a:p>
      </dgm:t>
    </dgm:pt>
    <dgm:pt modelId="{C5B8F84F-8869-4138-93F0-27618BF6196D}" type="sibTrans" cxnId="{CF0EA8AA-66EB-4755-91CF-1DDE6EEB9436}">
      <dgm:prSet/>
      <dgm:spPr/>
      <dgm:t>
        <a:bodyPr/>
        <a:lstStyle/>
        <a:p>
          <a:endParaRPr lang="en-US"/>
        </a:p>
      </dgm:t>
    </dgm:pt>
    <dgm:pt modelId="{AED1E9B7-6A70-4F22-AF72-B670A74A7E8E}">
      <dgm:prSet/>
      <dgm:spPr/>
      <dgm:t>
        <a:bodyPr/>
        <a:lstStyle/>
        <a:p>
          <a:r>
            <a:rPr lang="en-US" b="1" dirty="0" smtClean="0">
              <a:solidFill>
                <a:schemeClr val="bg1"/>
              </a:solidFill>
              <a:latin typeface="Book Antiqua" pitchFamily="18" charset="0"/>
            </a:rPr>
            <a:t>Small Company</a:t>
          </a:r>
          <a:endParaRPr lang="en-US" b="1" dirty="0">
            <a:solidFill>
              <a:schemeClr val="bg1"/>
            </a:solidFill>
            <a:latin typeface="Book Antiqua" pitchFamily="18" charset="0"/>
          </a:endParaRPr>
        </a:p>
      </dgm:t>
    </dgm:pt>
    <dgm:pt modelId="{8720ACD6-4D0F-4370-963A-908F6765C348}" type="parTrans" cxnId="{68F2682E-958F-4630-8650-A1810696F1A6}">
      <dgm:prSet/>
      <dgm:spPr/>
      <dgm:t>
        <a:bodyPr/>
        <a:lstStyle/>
        <a:p>
          <a:endParaRPr lang="en-US"/>
        </a:p>
      </dgm:t>
    </dgm:pt>
    <dgm:pt modelId="{933C2F8B-B9A1-40AE-8D97-484C70F0E8B4}" type="sibTrans" cxnId="{68F2682E-958F-4630-8650-A1810696F1A6}">
      <dgm:prSet/>
      <dgm:spPr/>
      <dgm:t>
        <a:bodyPr/>
        <a:lstStyle/>
        <a:p>
          <a:endParaRPr lang="en-US"/>
        </a:p>
      </dgm:t>
    </dgm:pt>
    <dgm:pt modelId="{A5643B62-BD9C-436B-8DE9-4602C40C5A56}" type="pres">
      <dgm:prSet presAssocID="{28CB95C7-9653-43EE-9E8E-7C74285AF754}" presName="diagram" presStyleCnt="0">
        <dgm:presLayoutVars>
          <dgm:chPref val="1"/>
          <dgm:dir/>
          <dgm:animOne val="branch"/>
          <dgm:animLvl val="lvl"/>
          <dgm:resizeHandles val="exact"/>
        </dgm:presLayoutVars>
      </dgm:prSet>
      <dgm:spPr/>
      <dgm:t>
        <a:bodyPr/>
        <a:lstStyle/>
        <a:p>
          <a:endParaRPr lang="en-US"/>
        </a:p>
      </dgm:t>
    </dgm:pt>
    <dgm:pt modelId="{E9B0A8FB-4EFA-46AA-9CD6-753B37C4818A}" type="pres">
      <dgm:prSet presAssocID="{91D3AD6A-9E99-4E5A-A826-C1A778DD88C4}" presName="root1" presStyleCnt="0"/>
      <dgm:spPr/>
    </dgm:pt>
    <dgm:pt modelId="{DD62DFA5-E74A-4094-9934-C58F1CC86A18}" type="pres">
      <dgm:prSet presAssocID="{91D3AD6A-9E99-4E5A-A826-C1A778DD88C4}" presName="LevelOneTextNode" presStyleLbl="node0" presStyleIdx="0" presStyleCnt="1" custScaleX="235789" custScaleY="435749">
        <dgm:presLayoutVars>
          <dgm:chPref val="3"/>
        </dgm:presLayoutVars>
      </dgm:prSet>
      <dgm:spPr/>
      <dgm:t>
        <a:bodyPr/>
        <a:lstStyle/>
        <a:p>
          <a:endParaRPr lang="en-US"/>
        </a:p>
      </dgm:t>
    </dgm:pt>
    <dgm:pt modelId="{CF14A621-9302-4DAB-9E3D-35121EB9B5FA}" type="pres">
      <dgm:prSet presAssocID="{91D3AD6A-9E99-4E5A-A826-C1A778DD88C4}" presName="level2hierChild" presStyleCnt="0"/>
      <dgm:spPr/>
    </dgm:pt>
    <dgm:pt modelId="{DA10613A-9D79-4287-9F18-0A58B738638F}" type="pres">
      <dgm:prSet presAssocID="{B1DF4FC4-EB34-4AD1-98A8-380B4BE49258}" presName="conn2-1" presStyleLbl="parChTrans1D2" presStyleIdx="0" presStyleCnt="2"/>
      <dgm:spPr/>
      <dgm:t>
        <a:bodyPr/>
        <a:lstStyle/>
        <a:p>
          <a:endParaRPr lang="en-US"/>
        </a:p>
      </dgm:t>
    </dgm:pt>
    <dgm:pt modelId="{9B8354D1-73F5-49E6-BDAC-75254F4E34FA}" type="pres">
      <dgm:prSet presAssocID="{B1DF4FC4-EB34-4AD1-98A8-380B4BE49258}" presName="connTx" presStyleLbl="parChTrans1D2" presStyleIdx="0" presStyleCnt="2"/>
      <dgm:spPr/>
      <dgm:t>
        <a:bodyPr/>
        <a:lstStyle/>
        <a:p>
          <a:endParaRPr lang="en-US"/>
        </a:p>
      </dgm:t>
    </dgm:pt>
    <dgm:pt modelId="{65844319-E365-4BD8-9BC5-97FCF87B9E15}" type="pres">
      <dgm:prSet presAssocID="{1ABD257D-3980-4905-84C5-46696C0AE738}" presName="root2" presStyleCnt="0"/>
      <dgm:spPr/>
    </dgm:pt>
    <dgm:pt modelId="{2BFDF830-228E-4EA0-9838-83F1DF452533}" type="pres">
      <dgm:prSet presAssocID="{1ABD257D-3980-4905-84C5-46696C0AE738}" presName="LevelTwoTextNode" presStyleLbl="node2" presStyleIdx="0" presStyleCnt="2" custScaleX="197938" custScaleY="224368">
        <dgm:presLayoutVars>
          <dgm:chPref val="3"/>
        </dgm:presLayoutVars>
      </dgm:prSet>
      <dgm:spPr/>
      <dgm:t>
        <a:bodyPr/>
        <a:lstStyle/>
        <a:p>
          <a:endParaRPr lang="en-US"/>
        </a:p>
      </dgm:t>
    </dgm:pt>
    <dgm:pt modelId="{3325B6E5-148A-45B0-82C0-B384E494E902}" type="pres">
      <dgm:prSet presAssocID="{1ABD257D-3980-4905-84C5-46696C0AE738}" presName="level3hierChild" presStyleCnt="0"/>
      <dgm:spPr/>
    </dgm:pt>
    <dgm:pt modelId="{1ACDAD6B-6834-4D8B-B5A6-6C61764AF051}" type="pres">
      <dgm:prSet presAssocID="{C6A7DC0A-627C-492A-BA12-B3D2A27312D5}" presName="conn2-1" presStyleLbl="parChTrans1D3" presStyleIdx="0" presStyleCnt="2"/>
      <dgm:spPr/>
      <dgm:t>
        <a:bodyPr/>
        <a:lstStyle/>
        <a:p>
          <a:endParaRPr lang="en-US"/>
        </a:p>
      </dgm:t>
    </dgm:pt>
    <dgm:pt modelId="{E856D023-9A34-4C2B-9B05-E85D5421CFB8}" type="pres">
      <dgm:prSet presAssocID="{C6A7DC0A-627C-492A-BA12-B3D2A27312D5}" presName="connTx" presStyleLbl="parChTrans1D3" presStyleIdx="0" presStyleCnt="2"/>
      <dgm:spPr/>
      <dgm:t>
        <a:bodyPr/>
        <a:lstStyle/>
        <a:p>
          <a:endParaRPr lang="en-US"/>
        </a:p>
      </dgm:t>
    </dgm:pt>
    <dgm:pt modelId="{459696FE-8F84-49D4-B9D2-627F6AE65C4E}" type="pres">
      <dgm:prSet presAssocID="{986D9413-9B3E-4A30-A67C-6562FFC6035E}" presName="root2" presStyleCnt="0"/>
      <dgm:spPr/>
    </dgm:pt>
    <dgm:pt modelId="{709CCBD9-8F48-45F4-AA50-C417A3B93679}" type="pres">
      <dgm:prSet presAssocID="{986D9413-9B3E-4A30-A67C-6562FFC6035E}" presName="LevelTwoTextNode" presStyleLbl="node3" presStyleIdx="0" presStyleCnt="2" custScaleX="173944" custScaleY="173944">
        <dgm:presLayoutVars>
          <dgm:chPref val="3"/>
        </dgm:presLayoutVars>
      </dgm:prSet>
      <dgm:spPr/>
      <dgm:t>
        <a:bodyPr/>
        <a:lstStyle/>
        <a:p>
          <a:endParaRPr lang="en-US"/>
        </a:p>
      </dgm:t>
    </dgm:pt>
    <dgm:pt modelId="{FAB6D5C5-B237-421B-B31E-431D4508BE06}" type="pres">
      <dgm:prSet presAssocID="{986D9413-9B3E-4A30-A67C-6562FFC6035E}" presName="level3hierChild" presStyleCnt="0"/>
      <dgm:spPr/>
    </dgm:pt>
    <dgm:pt modelId="{CEA3C5CF-46A6-432D-BEF3-19A6BC7B95CA}" type="pres">
      <dgm:prSet presAssocID="{8720ACD6-4D0F-4370-963A-908F6765C348}" presName="conn2-1" presStyleLbl="parChTrans1D3" presStyleIdx="1" presStyleCnt="2"/>
      <dgm:spPr/>
      <dgm:t>
        <a:bodyPr/>
        <a:lstStyle/>
        <a:p>
          <a:endParaRPr lang="en-US"/>
        </a:p>
      </dgm:t>
    </dgm:pt>
    <dgm:pt modelId="{C34A2325-93A8-4382-8509-BFE2BB9B6BBA}" type="pres">
      <dgm:prSet presAssocID="{8720ACD6-4D0F-4370-963A-908F6765C348}" presName="connTx" presStyleLbl="parChTrans1D3" presStyleIdx="1" presStyleCnt="2"/>
      <dgm:spPr/>
      <dgm:t>
        <a:bodyPr/>
        <a:lstStyle/>
        <a:p>
          <a:endParaRPr lang="en-US"/>
        </a:p>
      </dgm:t>
    </dgm:pt>
    <dgm:pt modelId="{0E2A2CBC-1FB1-47F7-B9A4-E7F7F2DE6A0B}" type="pres">
      <dgm:prSet presAssocID="{AED1E9B7-6A70-4F22-AF72-B670A74A7E8E}" presName="root2" presStyleCnt="0"/>
      <dgm:spPr/>
    </dgm:pt>
    <dgm:pt modelId="{F0F15BA2-6DDC-4FB0-8E56-8909E2CCA66E}" type="pres">
      <dgm:prSet presAssocID="{AED1E9B7-6A70-4F22-AF72-B670A74A7E8E}" presName="LevelTwoTextNode" presStyleLbl="node3" presStyleIdx="1" presStyleCnt="2" custScaleX="173944" custScaleY="173944">
        <dgm:presLayoutVars>
          <dgm:chPref val="3"/>
        </dgm:presLayoutVars>
      </dgm:prSet>
      <dgm:spPr/>
      <dgm:t>
        <a:bodyPr/>
        <a:lstStyle/>
        <a:p>
          <a:endParaRPr lang="en-US"/>
        </a:p>
      </dgm:t>
    </dgm:pt>
    <dgm:pt modelId="{ECEF8518-33D9-428D-BF52-014D6237E518}" type="pres">
      <dgm:prSet presAssocID="{AED1E9B7-6A70-4F22-AF72-B670A74A7E8E}" presName="level3hierChild" presStyleCnt="0"/>
      <dgm:spPr/>
    </dgm:pt>
    <dgm:pt modelId="{E08B912B-A08D-409F-AE56-BD9A41258192}" type="pres">
      <dgm:prSet presAssocID="{5FC82554-12C9-40E9-934B-3EC5427C238B}" presName="conn2-1" presStyleLbl="parChTrans1D2" presStyleIdx="1" presStyleCnt="2"/>
      <dgm:spPr/>
      <dgm:t>
        <a:bodyPr/>
        <a:lstStyle/>
        <a:p>
          <a:endParaRPr lang="en-US"/>
        </a:p>
      </dgm:t>
    </dgm:pt>
    <dgm:pt modelId="{CE83A303-4978-4411-90BB-C80DC62E1E84}" type="pres">
      <dgm:prSet presAssocID="{5FC82554-12C9-40E9-934B-3EC5427C238B}" presName="connTx" presStyleLbl="parChTrans1D2" presStyleIdx="1" presStyleCnt="2"/>
      <dgm:spPr/>
      <dgm:t>
        <a:bodyPr/>
        <a:lstStyle/>
        <a:p>
          <a:endParaRPr lang="en-US"/>
        </a:p>
      </dgm:t>
    </dgm:pt>
    <dgm:pt modelId="{2FEBF159-179B-4AEB-AA9D-FBBBB9BF33C3}" type="pres">
      <dgm:prSet presAssocID="{1534F853-E06A-4626-8ABC-1DF34EBB8726}" presName="root2" presStyleCnt="0"/>
      <dgm:spPr/>
    </dgm:pt>
    <dgm:pt modelId="{D22258BE-F76F-4A97-B875-3264D4AC2D06}" type="pres">
      <dgm:prSet presAssocID="{1534F853-E06A-4626-8ABC-1DF34EBB8726}" presName="LevelTwoTextNode" presStyleLbl="node2" presStyleIdx="1" presStyleCnt="2" custScaleX="197938" custScaleY="224368">
        <dgm:presLayoutVars>
          <dgm:chPref val="3"/>
        </dgm:presLayoutVars>
      </dgm:prSet>
      <dgm:spPr/>
      <dgm:t>
        <a:bodyPr/>
        <a:lstStyle/>
        <a:p>
          <a:endParaRPr lang="en-US"/>
        </a:p>
      </dgm:t>
    </dgm:pt>
    <dgm:pt modelId="{983551D9-0235-4364-BF6F-98C9933F75BD}" type="pres">
      <dgm:prSet presAssocID="{1534F853-E06A-4626-8ABC-1DF34EBB8726}" presName="level3hierChild" presStyleCnt="0"/>
      <dgm:spPr/>
    </dgm:pt>
  </dgm:ptLst>
  <dgm:cxnLst>
    <dgm:cxn modelId="{F38DBE26-8B5A-4A77-8BAC-242160FA426F}" srcId="{91D3AD6A-9E99-4E5A-A826-C1A778DD88C4}" destId="{1ABD257D-3980-4905-84C5-46696C0AE738}" srcOrd="0" destOrd="0" parTransId="{B1DF4FC4-EB34-4AD1-98A8-380B4BE49258}" sibTransId="{C29E521F-FFDD-4CC1-BCF4-06B95A83CA9F}"/>
    <dgm:cxn modelId="{CF0EA8AA-66EB-4755-91CF-1DDE6EEB9436}" srcId="{1ABD257D-3980-4905-84C5-46696C0AE738}" destId="{986D9413-9B3E-4A30-A67C-6562FFC6035E}" srcOrd="0" destOrd="0" parTransId="{C6A7DC0A-627C-492A-BA12-B3D2A27312D5}" sibTransId="{C5B8F84F-8869-4138-93F0-27618BF6196D}"/>
    <dgm:cxn modelId="{BE6687AE-3505-439D-8871-501C9ED752C7}" type="presOf" srcId="{C6A7DC0A-627C-492A-BA12-B3D2A27312D5}" destId="{E856D023-9A34-4C2B-9B05-E85D5421CFB8}" srcOrd="1" destOrd="0" presId="urn:microsoft.com/office/officeart/2005/8/layout/hierarchy2"/>
    <dgm:cxn modelId="{BC90113B-1CD9-4186-B823-61FFB2B351AF}" type="presOf" srcId="{8720ACD6-4D0F-4370-963A-908F6765C348}" destId="{C34A2325-93A8-4382-8509-BFE2BB9B6BBA}" srcOrd="1" destOrd="0" presId="urn:microsoft.com/office/officeart/2005/8/layout/hierarchy2"/>
    <dgm:cxn modelId="{39CB4C38-99A4-42DC-8674-0996A722AD41}" type="presOf" srcId="{1ABD257D-3980-4905-84C5-46696C0AE738}" destId="{2BFDF830-228E-4EA0-9838-83F1DF452533}" srcOrd="0" destOrd="0" presId="urn:microsoft.com/office/officeart/2005/8/layout/hierarchy2"/>
    <dgm:cxn modelId="{68F2682E-958F-4630-8650-A1810696F1A6}" srcId="{1ABD257D-3980-4905-84C5-46696C0AE738}" destId="{AED1E9B7-6A70-4F22-AF72-B670A74A7E8E}" srcOrd="1" destOrd="0" parTransId="{8720ACD6-4D0F-4370-963A-908F6765C348}" sibTransId="{933C2F8B-B9A1-40AE-8D97-484C70F0E8B4}"/>
    <dgm:cxn modelId="{F026B174-1809-4EEF-91DE-F2B70C7925A7}" srcId="{28CB95C7-9653-43EE-9E8E-7C74285AF754}" destId="{91D3AD6A-9E99-4E5A-A826-C1A778DD88C4}" srcOrd="0" destOrd="0" parTransId="{A3D14CDD-5DC8-4207-9442-5F0AE571E943}" sibTransId="{D068DBED-71C9-40AC-9719-B2A5B3828B2A}"/>
    <dgm:cxn modelId="{A09993CB-0B01-4CA7-A1BA-91554CBF44E3}" type="presOf" srcId="{8720ACD6-4D0F-4370-963A-908F6765C348}" destId="{CEA3C5CF-46A6-432D-BEF3-19A6BC7B95CA}" srcOrd="0" destOrd="0" presId="urn:microsoft.com/office/officeart/2005/8/layout/hierarchy2"/>
    <dgm:cxn modelId="{0608BBD1-DBBA-4ECD-9053-79A8B14E9861}" type="presOf" srcId="{28CB95C7-9653-43EE-9E8E-7C74285AF754}" destId="{A5643B62-BD9C-436B-8DE9-4602C40C5A56}" srcOrd="0" destOrd="0" presId="urn:microsoft.com/office/officeart/2005/8/layout/hierarchy2"/>
    <dgm:cxn modelId="{1B5ABA30-1FC3-4EE1-A536-AE56CDA41995}" type="presOf" srcId="{5FC82554-12C9-40E9-934B-3EC5427C238B}" destId="{CE83A303-4978-4411-90BB-C80DC62E1E84}" srcOrd="1" destOrd="0" presId="urn:microsoft.com/office/officeart/2005/8/layout/hierarchy2"/>
    <dgm:cxn modelId="{91066C53-8382-4909-9395-19775DA5AAAD}" type="presOf" srcId="{AED1E9B7-6A70-4F22-AF72-B670A74A7E8E}" destId="{F0F15BA2-6DDC-4FB0-8E56-8909E2CCA66E}" srcOrd="0" destOrd="0" presId="urn:microsoft.com/office/officeart/2005/8/layout/hierarchy2"/>
    <dgm:cxn modelId="{984AD405-84E9-45BD-88C4-BA79628536C0}" type="presOf" srcId="{B1DF4FC4-EB34-4AD1-98A8-380B4BE49258}" destId="{9B8354D1-73F5-49E6-BDAC-75254F4E34FA}" srcOrd="1" destOrd="0" presId="urn:microsoft.com/office/officeart/2005/8/layout/hierarchy2"/>
    <dgm:cxn modelId="{2B824009-2F98-4091-ACA6-3E55CF2F4B78}" type="presOf" srcId="{C6A7DC0A-627C-492A-BA12-B3D2A27312D5}" destId="{1ACDAD6B-6834-4D8B-B5A6-6C61764AF051}" srcOrd="0" destOrd="0" presId="urn:microsoft.com/office/officeart/2005/8/layout/hierarchy2"/>
    <dgm:cxn modelId="{50771C64-E4AC-42D7-B233-23EF3194943A}" type="presOf" srcId="{986D9413-9B3E-4A30-A67C-6562FFC6035E}" destId="{709CCBD9-8F48-45F4-AA50-C417A3B93679}" srcOrd="0" destOrd="0" presId="urn:microsoft.com/office/officeart/2005/8/layout/hierarchy2"/>
    <dgm:cxn modelId="{92563F6D-9B7E-4FF8-B1D9-939366B427D7}" srcId="{91D3AD6A-9E99-4E5A-A826-C1A778DD88C4}" destId="{1534F853-E06A-4626-8ABC-1DF34EBB8726}" srcOrd="1" destOrd="0" parTransId="{5FC82554-12C9-40E9-934B-3EC5427C238B}" sibTransId="{8F1E4F03-2207-432B-811A-34DB3F8635FE}"/>
    <dgm:cxn modelId="{C467E67B-4048-4AD4-B375-CC6FF875799D}" type="presOf" srcId="{1534F853-E06A-4626-8ABC-1DF34EBB8726}" destId="{D22258BE-F76F-4A97-B875-3264D4AC2D06}" srcOrd="0" destOrd="0" presId="urn:microsoft.com/office/officeart/2005/8/layout/hierarchy2"/>
    <dgm:cxn modelId="{23ECBC98-0975-44EA-AD23-AA56359C6E6F}" type="presOf" srcId="{91D3AD6A-9E99-4E5A-A826-C1A778DD88C4}" destId="{DD62DFA5-E74A-4094-9934-C58F1CC86A18}" srcOrd="0" destOrd="0" presId="urn:microsoft.com/office/officeart/2005/8/layout/hierarchy2"/>
    <dgm:cxn modelId="{D83CE79F-735F-4359-A394-D479C9B8B4AD}" type="presOf" srcId="{B1DF4FC4-EB34-4AD1-98A8-380B4BE49258}" destId="{DA10613A-9D79-4287-9F18-0A58B738638F}" srcOrd="0" destOrd="0" presId="urn:microsoft.com/office/officeart/2005/8/layout/hierarchy2"/>
    <dgm:cxn modelId="{3F761563-C763-4A0E-A96A-DCF0B7E09757}" type="presOf" srcId="{5FC82554-12C9-40E9-934B-3EC5427C238B}" destId="{E08B912B-A08D-409F-AE56-BD9A41258192}" srcOrd="0" destOrd="0" presId="urn:microsoft.com/office/officeart/2005/8/layout/hierarchy2"/>
    <dgm:cxn modelId="{E8F67681-F843-410D-BEC4-E0C0A6D9087B}" type="presParOf" srcId="{A5643B62-BD9C-436B-8DE9-4602C40C5A56}" destId="{E9B0A8FB-4EFA-46AA-9CD6-753B37C4818A}" srcOrd="0" destOrd="0" presId="urn:microsoft.com/office/officeart/2005/8/layout/hierarchy2"/>
    <dgm:cxn modelId="{299B75A8-16F8-467B-AB8B-E28FA8817F0C}" type="presParOf" srcId="{E9B0A8FB-4EFA-46AA-9CD6-753B37C4818A}" destId="{DD62DFA5-E74A-4094-9934-C58F1CC86A18}" srcOrd="0" destOrd="0" presId="urn:microsoft.com/office/officeart/2005/8/layout/hierarchy2"/>
    <dgm:cxn modelId="{4496BB8C-40D9-4F70-A64F-52CD06874542}" type="presParOf" srcId="{E9B0A8FB-4EFA-46AA-9CD6-753B37C4818A}" destId="{CF14A621-9302-4DAB-9E3D-35121EB9B5FA}" srcOrd="1" destOrd="0" presId="urn:microsoft.com/office/officeart/2005/8/layout/hierarchy2"/>
    <dgm:cxn modelId="{2468E800-9CF9-40F2-8714-2DCEEC370532}" type="presParOf" srcId="{CF14A621-9302-4DAB-9E3D-35121EB9B5FA}" destId="{DA10613A-9D79-4287-9F18-0A58B738638F}" srcOrd="0" destOrd="0" presId="urn:microsoft.com/office/officeart/2005/8/layout/hierarchy2"/>
    <dgm:cxn modelId="{6BAAADC0-4EA9-41EB-88B1-74FD406841FA}" type="presParOf" srcId="{DA10613A-9D79-4287-9F18-0A58B738638F}" destId="{9B8354D1-73F5-49E6-BDAC-75254F4E34FA}" srcOrd="0" destOrd="0" presId="urn:microsoft.com/office/officeart/2005/8/layout/hierarchy2"/>
    <dgm:cxn modelId="{A0EF0520-6D3F-40A5-AB68-9C2C60949100}" type="presParOf" srcId="{CF14A621-9302-4DAB-9E3D-35121EB9B5FA}" destId="{65844319-E365-4BD8-9BC5-97FCF87B9E15}" srcOrd="1" destOrd="0" presId="urn:microsoft.com/office/officeart/2005/8/layout/hierarchy2"/>
    <dgm:cxn modelId="{5927CE6E-F3DC-464D-98CB-21F785E1AF54}" type="presParOf" srcId="{65844319-E365-4BD8-9BC5-97FCF87B9E15}" destId="{2BFDF830-228E-4EA0-9838-83F1DF452533}" srcOrd="0" destOrd="0" presId="urn:microsoft.com/office/officeart/2005/8/layout/hierarchy2"/>
    <dgm:cxn modelId="{5EA93A68-C12B-4DBA-84CA-1D00CB9EEF94}" type="presParOf" srcId="{65844319-E365-4BD8-9BC5-97FCF87B9E15}" destId="{3325B6E5-148A-45B0-82C0-B384E494E902}" srcOrd="1" destOrd="0" presId="urn:microsoft.com/office/officeart/2005/8/layout/hierarchy2"/>
    <dgm:cxn modelId="{661F6D68-2F7A-4A21-B296-405264B9AB35}" type="presParOf" srcId="{3325B6E5-148A-45B0-82C0-B384E494E902}" destId="{1ACDAD6B-6834-4D8B-B5A6-6C61764AF051}" srcOrd="0" destOrd="0" presId="urn:microsoft.com/office/officeart/2005/8/layout/hierarchy2"/>
    <dgm:cxn modelId="{30985D2E-8F35-416D-A536-1F7A0917E62D}" type="presParOf" srcId="{1ACDAD6B-6834-4D8B-B5A6-6C61764AF051}" destId="{E856D023-9A34-4C2B-9B05-E85D5421CFB8}" srcOrd="0" destOrd="0" presId="urn:microsoft.com/office/officeart/2005/8/layout/hierarchy2"/>
    <dgm:cxn modelId="{B237F287-D9C8-488B-A40B-DD2D11DFC8D5}" type="presParOf" srcId="{3325B6E5-148A-45B0-82C0-B384E494E902}" destId="{459696FE-8F84-49D4-B9D2-627F6AE65C4E}" srcOrd="1" destOrd="0" presId="urn:microsoft.com/office/officeart/2005/8/layout/hierarchy2"/>
    <dgm:cxn modelId="{46D76B30-6EEF-44D9-BF6F-580E8D509796}" type="presParOf" srcId="{459696FE-8F84-49D4-B9D2-627F6AE65C4E}" destId="{709CCBD9-8F48-45F4-AA50-C417A3B93679}" srcOrd="0" destOrd="0" presId="urn:microsoft.com/office/officeart/2005/8/layout/hierarchy2"/>
    <dgm:cxn modelId="{D014DD2F-B156-4041-A68F-D69083DCE28E}" type="presParOf" srcId="{459696FE-8F84-49D4-B9D2-627F6AE65C4E}" destId="{FAB6D5C5-B237-421B-B31E-431D4508BE06}" srcOrd="1" destOrd="0" presId="urn:microsoft.com/office/officeart/2005/8/layout/hierarchy2"/>
    <dgm:cxn modelId="{66C6028E-2C41-4889-B52B-505284DD80A1}" type="presParOf" srcId="{3325B6E5-148A-45B0-82C0-B384E494E902}" destId="{CEA3C5CF-46A6-432D-BEF3-19A6BC7B95CA}" srcOrd="2" destOrd="0" presId="urn:microsoft.com/office/officeart/2005/8/layout/hierarchy2"/>
    <dgm:cxn modelId="{E2BC268A-E7D0-4A2B-816B-5BC589BC31D0}" type="presParOf" srcId="{CEA3C5CF-46A6-432D-BEF3-19A6BC7B95CA}" destId="{C34A2325-93A8-4382-8509-BFE2BB9B6BBA}" srcOrd="0" destOrd="0" presId="urn:microsoft.com/office/officeart/2005/8/layout/hierarchy2"/>
    <dgm:cxn modelId="{67D21592-306B-41CF-A8C4-94E07B4015CF}" type="presParOf" srcId="{3325B6E5-148A-45B0-82C0-B384E494E902}" destId="{0E2A2CBC-1FB1-47F7-B9A4-E7F7F2DE6A0B}" srcOrd="3" destOrd="0" presId="urn:microsoft.com/office/officeart/2005/8/layout/hierarchy2"/>
    <dgm:cxn modelId="{3280995E-73D2-4BE3-9442-D5FCF238F751}" type="presParOf" srcId="{0E2A2CBC-1FB1-47F7-B9A4-E7F7F2DE6A0B}" destId="{F0F15BA2-6DDC-4FB0-8E56-8909E2CCA66E}" srcOrd="0" destOrd="0" presId="urn:microsoft.com/office/officeart/2005/8/layout/hierarchy2"/>
    <dgm:cxn modelId="{07422650-1D1C-4EC0-A7F0-8B7C96D89C6D}" type="presParOf" srcId="{0E2A2CBC-1FB1-47F7-B9A4-E7F7F2DE6A0B}" destId="{ECEF8518-33D9-428D-BF52-014D6237E518}" srcOrd="1" destOrd="0" presId="urn:microsoft.com/office/officeart/2005/8/layout/hierarchy2"/>
    <dgm:cxn modelId="{D0423ACE-915C-4843-A0D0-79A6F123FADD}" type="presParOf" srcId="{CF14A621-9302-4DAB-9E3D-35121EB9B5FA}" destId="{E08B912B-A08D-409F-AE56-BD9A41258192}" srcOrd="2" destOrd="0" presId="urn:microsoft.com/office/officeart/2005/8/layout/hierarchy2"/>
    <dgm:cxn modelId="{95AE7255-D56A-41B1-AAA7-0734EEF7F03B}" type="presParOf" srcId="{E08B912B-A08D-409F-AE56-BD9A41258192}" destId="{CE83A303-4978-4411-90BB-C80DC62E1E84}" srcOrd="0" destOrd="0" presId="urn:microsoft.com/office/officeart/2005/8/layout/hierarchy2"/>
    <dgm:cxn modelId="{A145ACAD-E06C-42B7-A517-90AD46DCF4B5}" type="presParOf" srcId="{CF14A621-9302-4DAB-9E3D-35121EB9B5FA}" destId="{2FEBF159-179B-4AEB-AA9D-FBBBB9BF33C3}" srcOrd="3" destOrd="0" presId="urn:microsoft.com/office/officeart/2005/8/layout/hierarchy2"/>
    <dgm:cxn modelId="{5ABC92C7-5000-489B-93BF-3A27336AAA51}" type="presParOf" srcId="{2FEBF159-179B-4AEB-AA9D-FBBBB9BF33C3}" destId="{D22258BE-F76F-4A97-B875-3264D4AC2D06}" srcOrd="0" destOrd="0" presId="urn:microsoft.com/office/officeart/2005/8/layout/hierarchy2"/>
    <dgm:cxn modelId="{98233301-7791-4C5A-A1DF-F2752A37B726}" type="presParOf" srcId="{2FEBF159-179B-4AEB-AA9D-FBBBB9BF33C3}" destId="{983551D9-0235-4364-BF6F-98C9933F75BD}"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0F31E0-A121-439E-A06C-FA267F0623E2}" type="doc">
      <dgm:prSet loTypeId="urn:microsoft.com/office/officeart/2005/8/layout/hierarchy2" loCatId="hierarchy" qsTypeId="urn:microsoft.com/office/officeart/2005/8/quickstyle/3d1" qsCatId="3D" csTypeId="urn:microsoft.com/office/officeart/2005/8/colors/accent1_2" csCatId="accent1" phldr="1"/>
      <dgm:spPr/>
      <dgm:t>
        <a:bodyPr/>
        <a:lstStyle/>
        <a:p>
          <a:endParaRPr lang="en-US"/>
        </a:p>
      </dgm:t>
    </dgm:pt>
    <dgm:pt modelId="{0CFF39D0-E4D6-44E6-A1DC-88FEE034F4D2}">
      <dgm:prSet custT="1"/>
      <dgm:spPr/>
      <dgm:t>
        <a:bodyPr/>
        <a:lstStyle/>
        <a:p>
          <a:r>
            <a:rPr lang="en-US" sz="2000" b="1" dirty="0" smtClean="0">
              <a:solidFill>
                <a:schemeClr val="bg1"/>
              </a:solidFill>
              <a:latin typeface="Book Antiqua" pitchFamily="18" charset="0"/>
            </a:rPr>
            <a:t>Limited by Shares/ Guarantee /Unlimited</a:t>
          </a:r>
          <a:endParaRPr lang="en-US" sz="2000" b="1" dirty="0">
            <a:solidFill>
              <a:schemeClr val="bg1"/>
            </a:solidFill>
            <a:latin typeface="Book Antiqua" pitchFamily="18" charset="0"/>
          </a:endParaRPr>
        </a:p>
      </dgm:t>
    </dgm:pt>
    <dgm:pt modelId="{EB4E3AC2-487E-4353-9F4F-0C5DC2F2B959}" type="parTrans" cxnId="{9B842110-7FC8-4C1C-B51E-2398A020BB9D}">
      <dgm:prSet/>
      <dgm:spPr/>
      <dgm:t>
        <a:bodyPr/>
        <a:lstStyle/>
        <a:p>
          <a:endParaRPr lang="en-US"/>
        </a:p>
      </dgm:t>
    </dgm:pt>
    <dgm:pt modelId="{459C70E5-F275-4C86-9EA0-3267184EC098}" type="sibTrans" cxnId="{9B842110-7FC8-4C1C-B51E-2398A020BB9D}">
      <dgm:prSet/>
      <dgm:spPr/>
      <dgm:t>
        <a:bodyPr/>
        <a:lstStyle/>
        <a:p>
          <a:endParaRPr lang="en-US"/>
        </a:p>
      </dgm:t>
    </dgm:pt>
    <dgm:pt modelId="{3A1694A0-6DA5-40E4-B619-7529B0A173B0}" type="pres">
      <dgm:prSet presAssocID="{770F31E0-A121-439E-A06C-FA267F0623E2}" presName="diagram" presStyleCnt="0">
        <dgm:presLayoutVars>
          <dgm:chPref val="1"/>
          <dgm:dir/>
          <dgm:animOne val="branch"/>
          <dgm:animLvl val="lvl"/>
          <dgm:resizeHandles val="exact"/>
        </dgm:presLayoutVars>
      </dgm:prSet>
      <dgm:spPr/>
      <dgm:t>
        <a:bodyPr/>
        <a:lstStyle/>
        <a:p>
          <a:endParaRPr lang="en-US"/>
        </a:p>
      </dgm:t>
    </dgm:pt>
    <dgm:pt modelId="{27ECF5D1-B14C-4525-BE10-9919D23F3852}" type="pres">
      <dgm:prSet presAssocID="{0CFF39D0-E4D6-44E6-A1DC-88FEE034F4D2}" presName="root1" presStyleCnt="0"/>
      <dgm:spPr/>
    </dgm:pt>
    <dgm:pt modelId="{846A1376-1583-41B6-A7C9-4B45FF188041}" type="pres">
      <dgm:prSet presAssocID="{0CFF39D0-E4D6-44E6-A1DC-88FEE034F4D2}" presName="LevelOneTextNode" presStyleLbl="node0" presStyleIdx="0" presStyleCnt="1" custLinFactNeighborX="-27589" custLinFactNeighborY="-89882">
        <dgm:presLayoutVars>
          <dgm:chPref val="3"/>
        </dgm:presLayoutVars>
      </dgm:prSet>
      <dgm:spPr/>
      <dgm:t>
        <a:bodyPr/>
        <a:lstStyle/>
        <a:p>
          <a:endParaRPr lang="en-US"/>
        </a:p>
      </dgm:t>
    </dgm:pt>
    <dgm:pt modelId="{E1FE5813-936D-4D61-B05E-6837C783EED0}" type="pres">
      <dgm:prSet presAssocID="{0CFF39D0-E4D6-44E6-A1DC-88FEE034F4D2}" presName="level2hierChild" presStyleCnt="0"/>
      <dgm:spPr/>
    </dgm:pt>
  </dgm:ptLst>
  <dgm:cxnLst>
    <dgm:cxn modelId="{9B842110-7FC8-4C1C-B51E-2398A020BB9D}" srcId="{770F31E0-A121-439E-A06C-FA267F0623E2}" destId="{0CFF39D0-E4D6-44E6-A1DC-88FEE034F4D2}" srcOrd="0" destOrd="0" parTransId="{EB4E3AC2-487E-4353-9F4F-0C5DC2F2B959}" sibTransId="{459C70E5-F275-4C86-9EA0-3267184EC098}"/>
    <dgm:cxn modelId="{8C9575ED-FB30-4586-8E67-353A18F3CCE0}" type="presOf" srcId="{0CFF39D0-E4D6-44E6-A1DC-88FEE034F4D2}" destId="{846A1376-1583-41B6-A7C9-4B45FF188041}" srcOrd="0" destOrd="0" presId="urn:microsoft.com/office/officeart/2005/8/layout/hierarchy2"/>
    <dgm:cxn modelId="{F33C020D-C32B-466C-BB0A-5625F6E5675C}" type="presOf" srcId="{770F31E0-A121-439E-A06C-FA267F0623E2}" destId="{3A1694A0-6DA5-40E4-B619-7529B0A173B0}" srcOrd="0" destOrd="0" presId="urn:microsoft.com/office/officeart/2005/8/layout/hierarchy2"/>
    <dgm:cxn modelId="{2402AEE1-AFAE-4F13-A16F-9C53DAE3529A}" type="presParOf" srcId="{3A1694A0-6DA5-40E4-B619-7529B0A173B0}" destId="{27ECF5D1-B14C-4525-BE10-9919D23F3852}" srcOrd="0" destOrd="0" presId="urn:microsoft.com/office/officeart/2005/8/layout/hierarchy2"/>
    <dgm:cxn modelId="{95B7DC8C-E3CB-4582-BC8A-BA45A5CE8F57}" type="presParOf" srcId="{27ECF5D1-B14C-4525-BE10-9919D23F3852}" destId="{846A1376-1583-41B6-A7C9-4B45FF188041}" srcOrd="0" destOrd="0" presId="urn:microsoft.com/office/officeart/2005/8/layout/hierarchy2"/>
    <dgm:cxn modelId="{F66938A8-9097-4C6C-AECF-3A57244F7EBA}" type="presParOf" srcId="{27ECF5D1-B14C-4525-BE10-9919D23F3852}" destId="{E1FE5813-936D-4D61-B05E-6837C783EED0}" srcOrd="1" destOrd="0" presId="urn:microsoft.com/office/officeart/2005/8/layout/hierarchy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62DFA5-E74A-4094-9934-C58F1CC86A18}">
      <dsp:nvSpPr>
        <dsp:cNvPr id="0" name=""/>
        <dsp:cNvSpPr/>
      </dsp:nvSpPr>
      <dsp:spPr>
        <a:xfrm>
          <a:off x="6100" y="1585873"/>
          <a:ext cx="2486103" cy="229721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t>Companies</a:t>
          </a:r>
          <a:endParaRPr lang="en-US" sz="3200" b="1" kern="1200" dirty="0"/>
        </a:p>
      </dsp:txBody>
      <dsp:txXfrm>
        <a:off x="6100" y="1585873"/>
        <a:ext cx="2486103" cy="2297217"/>
      </dsp:txXfrm>
    </dsp:sp>
    <dsp:sp modelId="{DA10613A-9D79-4287-9F18-0A58B738638F}">
      <dsp:nvSpPr>
        <dsp:cNvPr id="0" name=""/>
        <dsp:cNvSpPr/>
      </dsp:nvSpPr>
      <dsp:spPr>
        <a:xfrm rot="18225590">
          <a:off x="2323611" y="2409705"/>
          <a:ext cx="758936" cy="18592"/>
        </a:xfrm>
        <a:custGeom>
          <a:avLst/>
          <a:gdLst/>
          <a:ahLst/>
          <a:cxnLst/>
          <a:rect l="0" t="0" r="0" b="0"/>
          <a:pathLst>
            <a:path>
              <a:moveTo>
                <a:pt x="0" y="9296"/>
              </a:moveTo>
              <a:lnTo>
                <a:pt x="758936" y="929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225590">
        <a:off x="2684106" y="2400028"/>
        <a:ext cx="37946" cy="37946"/>
      </dsp:txXfrm>
    </dsp:sp>
    <dsp:sp modelId="{2BFDF830-228E-4EA0-9838-83F1DF452533}">
      <dsp:nvSpPr>
        <dsp:cNvPr id="0" name=""/>
        <dsp:cNvSpPr/>
      </dsp:nvSpPr>
      <dsp:spPr>
        <a:xfrm>
          <a:off x="2913954" y="1512101"/>
          <a:ext cx="2087011" cy="118284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Private </a:t>
          </a:r>
        </a:p>
        <a:p>
          <a:pPr lvl="0" algn="ctr" defTabSz="1244600">
            <a:lnSpc>
              <a:spcPct val="90000"/>
            </a:lnSpc>
            <a:spcBef>
              <a:spcPct val="0"/>
            </a:spcBef>
            <a:spcAft>
              <a:spcPct val="35000"/>
            </a:spcAft>
          </a:pPr>
          <a:r>
            <a:rPr lang="en-US" sz="2800" kern="1200" dirty="0" smtClean="0"/>
            <a:t>Company</a:t>
          </a:r>
          <a:endParaRPr lang="en-US" sz="2800" kern="1200" dirty="0"/>
        </a:p>
      </dsp:txBody>
      <dsp:txXfrm>
        <a:off x="2913954" y="1512101"/>
        <a:ext cx="2087011" cy="1182841"/>
      </dsp:txXfrm>
    </dsp:sp>
    <dsp:sp modelId="{1ACDAD6B-6834-4D8B-B5A6-6C61764AF051}">
      <dsp:nvSpPr>
        <dsp:cNvPr id="0" name=""/>
        <dsp:cNvSpPr/>
      </dsp:nvSpPr>
      <dsp:spPr>
        <a:xfrm rot="18615499">
          <a:off x="4885527" y="1845203"/>
          <a:ext cx="652627" cy="18592"/>
        </a:xfrm>
        <a:custGeom>
          <a:avLst/>
          <a:gdLst/>
          <a:ahLst/>
          <a:cxnLst/>
          <a:rect l="0" t="0" r="0" b="0"/>
          <a:pathLst>
            <a:path>
              <a:moveTo>
                <a:pt x="0" y="9296"/>
              </a:moveTo>
              <a:lnTo>
                <a:pt x="652627" y="929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615499">
        <a:off x="5195525" y="1838184"/>
        <a:ext cx="32631" cy="32631"/>
      </dsp:txXfrm>
    </dsp:sp>
    <dsp:sp modelId="{709CCBD9-8F48-45F4-AA50-C417A3B93679}">
      <dsp:nvSpPr>
        <dsp:cNvPr id="0" name=""/>
        <dsp:cNvSpPr/>
      </dsp:nvSpPr>
      <dsp:spPr>
        <a:xfrm>
          <a:off x="5422716" y="1146970"/>
          <a:ext cx="1834024" cy="917012"/>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latin typeface="Book Antiqua" pitchFamily="18" charset="0"/>
            </a:rPr>
            <a:t>One Person Company</a:t>
          </a:r>
          <a:endParaRPr lang="en-US" sz="2300" b="1" kern="1200" dirty="0">
            <a:solidFill>
              <a:schemeClr val="bg1"/>
            </a:solidFill>
            <a:latin typeface="Book Antiqua" pitchFamily="18" charset="0"/>
          </a:endParaRPr>
        </a:p>
      </dsp:txBody>
      <dsp:txXfrm>
        <a:off x="5422716" y="1146970"/>
        <a:ext cx="1834024" cy="917012"/>
      </dsp:txXfrm>
    </dsp:sp>
    <dsp:sp modelId="{CEA3C5CF-46A6-432D-BEF3-19A6BC7B95CA}">
      <dsp:nvSpPr>
        <dsp:cNvPr id="0" name=""/>
        <dsp:cNvSpPr/>
      </dsp:nvSpPr>
      <dsp:spPr>
        <a:xfrm rot="2984501">
          <a:off x="4885527" y="2343248"/>
          <a:ext cx="652627" cy="18592"/>
        </a:xfrm>
        <a:custGeom>
          <a:avLst/>
          <a:gdLst/>
          <a:ahLst/>
          <a:cxnLst/>
          <a:rect l="0" t="0" r="0" b="0"/>
          <a:pathLst>
            <a:path>
              <a:moveTo>
                <a:pt x="0" y="9296"/>
              </a:moveTo>
              <a:lnTo>
                <a:pt x="652627" y="929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984501">
        <a:off x="5195525" y="2336229"/>
        <a:ext cx="32631" cy="32631"/>
      </dsp:txXfrm>
    </dsp:sp>
    <dsp:sp modelId="{F0F15BA2-6DDC-4FB0-8E56-8909E2CCA66E}">
      <dsp:nvSpPr>
        <dsp:cNvPr id="0" name=""/>
        <dsp:cNvSpPr/>
      </dsp:nvSpPr>
      <dsp:spPr>
        <a:xfrm>
          <a:off x="5422716" y="2143061"/>
          <a:ext cx="1834024" cy="917012"/>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latin typeface="Book Antiqua" pitchFamily="18" charset="0"/>
            </a:rPr>
            <a:t>Small Company</a:t>
          </a:r>
          <a:endParaRPr lang="en-US" sz="2300" b="1" kern="1200" dirty="0">
            <a:solidFill>
              <a:schemeClr val="bg1"/>
            </a:solidFill>
            <a:latin typeface="Book Antiqua" pitchFamily="18" charset="0"/>
          </a:endParaRPr>
        </a:p>
      </dsp:txBody>
      <dsp:txXfrm>
        <a:off x="5422716" y="2143061"/>
        <a:ext cx="1834024" cy="917012"/>
      </dsp:txXfrm>
    </dsp:sp>
    <dsp:sp modelId="{E08B912B-A08D-409F-AE56-BD9A41258192}">
      <dsp:nvSpPr>
        <dsp:cNvPr id="0" name=""/>
        <dsp:cNvSpPr/>
      </dsp:nvSpPr>
      <dsp:spPr>
        <a:xfrm rot="3374410">
          <a:off x="2323611" y="3040665"/>
          <a:ext cx="758936" cy="18592"/>
        </a:xfrm>
        <a:custGeom>
          <a:avLst/>
          <a:gdLst/>
          <a:ahLst/>
          <a:cxnLst/>
          <a:rect l="0" t="0" r="0" b="0"/>
          <a:pathLst>
            <a:path>
              <a:moveTo>
                <a:pt x="0" y="9296"/>
              </a:moveTo>
              <a:lnTo>
                <a:pt x="758936" y="929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3374410">
        <a:off x="2684106" y="3030988"/>
        <a:ext cx="37946" cy="37946"/>
      </dsp:txXfrm>
    </dsp:sp>
    <dsp:sp modelId="{D22258BE-F76F-4A97-B875-3264D4AC2D06}">
      <dsp:nvSpPr>
        <dsp:cNvPr id="0" name=""/>
        <dsp:cNvSpPr/>
      </dsp:nvSpPr>
      <dsp:spPr>
        <a:xfrm>
          <a:off x="2913954" y="2774021"/>
          <a:ext cx="2087011" cy="118284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Public Company</a:t>
          </a:r>
          <a:endParaRPr lang="en-US" sz="2800" kern="1200" dirty="0"/>
        </a:p>
      </dsp:txBody>
      <dsp:txXfrm>
        <a:off x="2913954" y="2774021"/>
        <a:ext cx="2087011" cy="118284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6A1376-1583-41B6-A7C9-4B45FF188041}">
      <dsp:nvSpPr>
        <dsp:cNvPr id="0" name=""/>
        <dsp:cNvSpPr/>
      </dsp:nvSpPr>
      <dsp:spPr>
        <a:xfrm>
          <a:off x="0" y="0"/>
          <a:ext cx="2306360" cy="1153180"/>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latin typeface="Book Antiqua" pitchFamily="18" charset="0"/>
            </a:rPr>
            <a:t>Limited by Shares/ Guarantee /Unlimited</a:t>
          </a:r>
          <a:endParaRPr lang="en-US" sz="2000" b="1" kern="1200" dirty="0">
            <a:solidFill>
              <a:schemeClr val="bg1"/>
            </a:solidFill>
            <a:latin typeface="Book Antiqua" pitchFamily="18" charset="0"/>
          </a:endParaRPr>
        </a:p>
      </dsp:txBody>
      <dsp:txXfrm>
        <a:off x="0" y="0"/>
        <a:ext cx="2306360" cy="11531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9A9FF4B-7B6F-4FCE-9448-A6E10EAF51A5}" type="datetimeFigureOut">
              <a:rPr lang="en-IN"/>
              <a:pPr>
                <a:defRPr/>
              </a:pPr>
              <a:t>11-02-2014</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EEDAC2D-5691-4C35-A7BA-AF7247050796}" type="slidenum">
              <a:rPr lang="en-IN"/>
              <a:pPr>
                <a:defRPr/>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F4AE0B6-C999-426F-8E96-29048126BA7B}" type="datetimeFigureOut">
              <a:rPr lang="en-US"/>
              <a:pPr>
                <a:defRPr/>
              </a:pPr>
              <a:t>11/02/2014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E5B81DB-A29C-422B-A6AF-0E3A6C6B33A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059E1E-3D98-4140-A3B5-97A7F20CD257}"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ry</a:t>
            </a:r>
            <a:endParaRPr lang="en-US" dirty="0"/>
          </a:p>
        </p:txBody>
      </p:sp>
      <p:sp>
        <p:nvSpPr>
          <p:cNvPr id="4" name="Slide Number Placeholder 3"/>
          <p:cNvSpPr>
            <a:spLocks noGrp="1"/>
          </p:cNvSpPr>
          <p:nvPr>
            <p:ph type="sldNum" sz="quarter" idx="10"/>
          </p:nvPr>
        </p:nvSpPr>
        <p:spPr/>
        <p:txBody>
          <a:bodyPr/>
          <a:lstStyle/>
          <a:p>
            <a:pPr>
              <a:defRPr/>
            </a:pPr>
            <a:fld id="{FE5B81DB-A29C-422B-A6AF-0E3A6C6B33A8}"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5B81DB-A29C-422B-A6AF-0E3A6C6B33A8}" type="slidenum">
              <a:rPr lang="en-US" smtClean="0"/>
              <a:pPr>
                <a:defRPr/>
              </a:pPr>
              <a:t>76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bg1"/>
            </a:gs>
            <a:gs pos="25000">
              <a:schemeClr val="bg1"/>
            </a:gs>
            <a:gs pos="100000">
              <a:schemeClr val="bg1">
                <a:lumMod val="75000"/>
                <a:lumOff val="25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4" name="Rectangle 3"/>
          <p:cNvSpPr/>
          <p:nvPr userDrawn="1"/>
        </p:nvSpPr>
        <p:spPr>
          <a:xfrm>
            <a:off x="2563975" y="5517558"/>
            <a:ext cx="6596270" cy="1354297"/>
          </a:xfrm>
          <a:prstGeom prst="rect">
            <a:avLst/>
          </a:prstGeom>
          <a:gradFill flip="none" rotWithShape="1">
            <a:gsLst>
              <a:gs pos="13000">
                <a:schemeClr val="bg2">
                  <a:lumMod val="50000"/>
                  <a:lumOff val="50000"/>
                </a:schemeClr>
              </a:gs>
              <a:gs pos="43000">
                <a:schemeClr val="tx1">
                  <a:lumMod val="85000"/>
                </a:schemeClr>
              </a:gs>
              <a:gs pos="66000">
                <a:schemeClr val="tx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pic>
        <p:nvPicPr>
          <p:cNvPr id="5" name="Picture 18" descr="Mamta Logo.jpg"/>
          <p:cNvPicPr>
            <a:picLocks noChangeAspect="1"/>
          </p:cNvPicPr>
          <p:nvPr userDrawn="1"/>
        </p:nvPicPr>
        <p:blipFill>
          <a:blip r:embed="rId3" cstate="print"/>
          <a:srcRect/>
          <a:stretch>
            <a:fillRect/>
          </a:stretch>
        </p:blipFill>
        <p:spPr bwMode="auto">
          <a:xfrm>
            <a:off x="0" y="5516563"/>
            <a:ext cx="2749550" cy="1341437"/>
          </a:xfrm>
          <a:prstGeom prst="rect">
            <a:avLst/>
          </a:prstGeom>
          <a:noFill/>
          <a:ln w="9525">
            <a:noFill/>
            <a:miter lim="800000"/>
            <a:headEnd/>
            <a:tailEnd/>
          </a:ln>
        </p:spPr>
      </p:pic>
      <p:pic>
        <p:nvPicPr>
          <p:cNvPr id="6" name="Picture 19" descr="about-the-organizationbg.png"/>
          <p:cNvPicPr>
            <a:picLocks noChangeAspect="1"/>
          </p:cNvPicPr>
          <p:nvPr userDrawn="1"/>
        </p:nvPicPr>
        <p:blipFill>
          <a:blip r:embed="rId4" cstate="print"/>
          <a:srcRect/>
          <a:stretch>
            <a:fillRect/>
          </a:stretch>
        </p:blipFill>
        <p:spPr bwMode="auto">
          <a:xfrm>
            <a:off x="5076825" y="5545138"/>
            <a:ext cx="4103688" cy="1339850"/>
          </a:xfrm>
          <a:prstGeom prst="rect">
            <a:avLst/>
          </a:prstGeom>
          <a:noFill/>
          <a:ln w="9525">
            <a:noFill/>
            <a:miter lim="800000"/>
            <a:headEnd/>
            <a:tailEnd/>
          </a:ln>
        </p:spPr>
      </p:pic>
      <p:sp>
        <p:nvSpPr>
          <p:cNvPr id="7" name="TextBox 6"/>
          <p:cNvSpPr txBox="1"/>
          <p:nvPr userDrawn="1"/>
        </p:nvSpPr>
        <p:spPr>
          <a:xfrm>
            <a:off x="3814763" y="5657850"/>
            <a:ext cx="5329237" cy="1200150"/>
          </a:xfrm>
          <a:prstGeom prst="rect">
            <a:avLst/>
          </a:prstGeom>
          <a:noFill/>
        </p:spPr>
        <p:txBody>
          <a:bodyPr>
            <a:spAutoFit/>
          </a:bodyPr>
          <a:lstStyle/>
          <a:p>
            <a:pPr algn="r" fontAlgn="auto">
              <a:spcBef>
                <a:spcPts val="0"/>
              </a:spcBef>
              <a:spcAft>
                <a:spcPts val="0"/>
              </a:spcAft>
              <a:defRPr/>
            </a:pPr>
            <a:r>
              <a:rPr lang="en-US" sz="1200" i="1">
                <a:solidFill>
                  <a:schemeClr val="bg1">
                    <a:lumMod val="75000"/>
                  </a:schemeClr>
                </a:solidFill>
                <a:latin typeface="Arial Unicode MS" pitchFamily="34" charset="-128"/>
                <a:ea typeface="Arial Unicode MS" pitchFamily="34" charset="-128"/>
                <a:cs typeface="Arial Unicode MS" pitchFamily="34" charset="-128"/>
              </a:rPr>
              <a:t>Room No.6, 4</a:t>
            </a:r>
            <a:r>
              <a:rPr lang="en-US" sz="1200" i="1" baseline="30000">
                <a:solidFill>
                  <a:schemeClr val="bg1">
                    <a:lumMod val="75000"/>
                  </a:schemeClr>
                </a:solidFill>
                <a:latin typeface="Arial Unicode MS" pitchFamily="34" charset="-128"/>
                <a:ea typeface="Arial Unicode MS" pitchFamily="34" charset="-128"/>
                <a:cs typeface="Arial Unicode MS" pitchFamily="34" charset="-128"/>
              </a:rPr>
              <a:t>th</a:t>
            </a:r>
            <a:r>
              <a:rPr lang="en-US" sz="1200" i="1">
                <a:solidFill>
                  <a:schemeClr val="bg1">
                    <a:lumMod val="75000"/>
                  </a:schemeClr>
                </a:solidFill>
                <a:latin typeface="Arial Unicode MS" pitchFamily="34" charset="-128"/>
                <a:ea typeface="Arial Unicode MS" pitchFamily="34" charset="-128"/>
                <a:cs typeface="Arial Unicode MS" pitchFamily="34" charset="-128"/>
              </a:rPr>
              <a:t> Floor, Commerce House</a:t>
            </a:r>
          </a:p>
          <a:p>
            <a:pPr algn="r" fontAlgn="auto">
              <a:spcBef>
                <a:spcPts val="0"/>
              </a:spcBef>
              <a:spcAft>
                <a:spcPts val="0"/>
              </a:spcAft>
              <a:defRPr/>
            </a:pPr>
            <a:r>
              <a:rPr lang="en-US" sz="1200" i="1">
                <a:solidFill>
                  <a:schemeClr val="bg1">
                    <a:lumMod val="75000"/>
                  </a:schemeClr>
                </a:solidFill>
                <a:latin typeface="Arial Unicode MS" pitchFamily="34" charset="-128"/>
                <a:ea typeface="Arial Unicode MS" pitchFamily="34" charset="-128"/>
                <a:cs typeface="Arial Unicode MS" pitchFamily="34" charset="-128"/>
              </a:rPr>
              <a:t>2A, </a:t>
            </a:r>
            <a:r>
              <a:rPr lang="en-US" sz="1200" i="1" err="1">
                <a:solidFill>
                  <a:schemeClr val="bg1">
                    <a:lumMod val="75000"/>
                  </a:schemeClr>
                </a:solidFill>
                <a:latin typeface="Arial Unicode MS" pitchFamily="34" charset="-128"/>
                <a:ea typeface="Arial Unicode MS" pitchFamily="34" charset="-128"/>
                <a:cs typeface="Arial Unicode MS" pitchFamily="34" charset="-128"/>
              </a:rPr>
              <a:t>Ganesh</a:t>
            </a:r>
            <a:r>
              <a:rPr lang="en-US" sz="1200" i="1">
                <a:solidFill>
                  <a:schemeClr val="bg1">
                    <a:lumMod val="75000"/>
                  </a:schemeClr>
                </a:solidFill>
                <a:latin typeface="Arial Unicode MS" pitchFamily="34" charset="-128"/>
                <a:ea typeface="Arial Unicode MS" pitchFamily="34" charset="-128"/>
                <a:cs typeface="Arial Unicode MS" pitchFamily="34" charset="-128"/>
              </a:rPr>
              <a:t> Chandra Avenue, Kolkata  700013</a:t>
            </a:r>
          </a:p>
          <a:p>
            <a:pPr algn="r" fontAlgn="auto">
              <a:spcBef>
                <a:spcPts val="0"/>
              </a:spcBef>
              <a:spcAft>
                <a:spcPts val="0"/>
              </a:spcAft>
              <a:defRPr/>
            </a:pPr>
            <a:endParaRPr lang="en-US" sz="1200" i="1">
              <a:solidFill>
                <a:schemeClr val="bg1">
                  <a:lumMod val="75000"/>
                </a:schemeClr>
              </a:solidFill>
              <a:latin typeface="Arial Unicode MS" pitchFamily="34" charset="-128"/>
              <a:ea typeface="Arial Unicode MS" pitchFamily="34" charset="-128"/>
              <a:cs typeface="Arial Unicode MS" pitchFamily="34" charset="-128"/>
            </a:endParaRPr>
          </a:p>
          <a:p>
            <a:pPr algn="r" fontAlgn="auto">
              <a:spcBef>
                <a:spcPts val="0"/>
              </a:spcBef>
              <a:spcAft>
                <a:spcPts val="0"/>
              </a:spcAft>
              <a:defRPr/>
            </a:pPr>
            <a:r>
              <a:rPr lang="en-US" sz="1200" i="1">
                <a:solidFill>
                  <a:schemeClr val="bg1"/>
                </a:solidFill>
                <a:latin typeface="Arial Unicode MS" pitchFamily="34" charset="-128"/>
                <a:ea typeface="Arial Unicode MS" pitchFamily="34" charset="-128"/>
                <a:cs typeface="Arial Unicode MS" pitchFamily="34" charset="-128"/>
              </a:rPr>
              <a:t>Connect me @ : (033) 3028 8955-57; (033) 3002 5630-33; 98310 99551</a:t>
            </a:r>
          </a:p>
          <a:p>
            <a:pPr algn="r" fontAlgn="auto">
              <a:spcBef>
                <a:spcPts val="0"/>
              </a:spcBef>
              <a:spcAft>
                <a:spcPts val="0"/>
              </a:spcAft>
              <a:defRPr/>
            </a:pPr>
            <a:r>
              <a:rPr lang="en-US" sz="1200" i="1">
                <a:solidFill>
                  <a:schemeClr val="bg1"/>
                </a:solidFill>
                <a:latin typeface="Arial Unicode MS" pitchFamily="34" charset="-128"/>
                <a:ea typeface="Arial Unicode MS" pitchFamily="34" charset="-128"/>
                <a:cs typeface="Arial Unicode MS" pitchFamily="34" charset="-128"/>
              </a:rPr>
              <a:t>mamtab@mamtabinani.com</a:t>
            </a:r>
          </a:p>
          <a:p>
            <a:pPr algn="r" fontAlgn="auto">
              <a:spcBef>
                <a:spcPts val="0"/>
              </a:spcBef>
              <a:spcAft>
                <a:spcPts val="0"/>
              </a:spcAft>
              <a:defRPr/>
            </a:pPr>
            <a:r>
              <a:rPr lang="en-US" sz="1200" i="1">
                <a:solidFill>
                  <a:schemeClr val="bg1"/>
                </a:solidFill>
                <a:latin typeface="Arial Unicode MS" pitchFamily="34" charset="-128"/>
                <a:ea typeface="Arial Unicode MS" pitchFamily="34" charset="-128"/>
                <a:cs typeface="Arial Unicode MS" pitchFamily="34" charset="-128"/>
              </a:rPr>
              <a:t>Visit me @ : www.mamtabinani.com</a:t>
            </a:r>
            <a:endParaRPr lang="en-IN" sz="1200">
              <a:latin typeface="+mn-lt"/>
              <a:cs typeface="+mn-cs"/>
            </a:endParaRPr>
          </a:p>
        </p:txBody>
      </p:sp>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rgbClr val="FF0000"/>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IN"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IN"/>
          </a:p>
        </p:txBody>
      </p:sp>
      <p:sp>
        <p:nvSpPr>
          <p:cNvPr id="8" name="Date Placeholder 29"/>
          <p:cNvSpPr>
            <a:spLocks noGrp="1"/>
          </p:cNvSpPr>
          <p:nvPr>
            <p:ph type="dt" sz="half" idx="10"/>
          </p:nvPr>
        </p:nvSpPr>
        <p:spPr/>
        <p:txBody>
          <a:bodyPr/>
          <a:lstStyle>
            <a:lvl1pPr>
              <a:defRPr/>
            </a:lvl1pPr>
          </a:lstStyle>
          <a:p>
            <a:pPr>
              <a:defRPr/>
            </a:pPr>
            <a:fld id="{19E2FF3A-DEF0-47C2-BC52-AABE67A6A0E1}" type="datetimeFigureOut">
              <a:rPr lang="en-IN"/>
              <a:pPr>
                <a:defRPr/>
              </a:pPr>
              <a:t>11-02-2014</a:t>
            </a:fld>
            <a:endParaRPr lang="en-IN"/>
          </a:p>
        </p:txBody>
      </p:sp>
      <p:sp>
        <p:nvSpPr>
          <p:cNvPr id="10" name="Footer Placeholder 18"/>
          <p:cNvSpPr>
            <a:spLocks noGrp="1"/>
          </p:cNvSpPr>
          <p:nvPr>
            <p:ph type="ftr" sz="quarter" idx="11"/>
          </p:nvPr>
        </p:nvSpPr>
        <p:spPr/>
        <p:txBody>
          <a:bodyPr/>
          <a:lstStyle>
            <a:lvl1pPr>
              <a:defRPr/>
            </a:lvl1pPr>
          </a:lstStyle>
          <a:p>
            <a:pPr>
              <a:defRPr/>
            </a:pPr>
            <a:endParaRPr lang="en-IN"/>
          </a:p>
        </p:txBody>
      </p:sp>
      <p:sp>
        <p:nvSpPr>
          <p:cNvPr id="11" name="Slide Number Placeholder 26"/>
          <p:cNvSpPr>
            <a:spLocks noGrp="1"/>
          </p:cNvSpPr>
          <p:nvPr>
            <p:ph type="sldNum" sz="quarter" idx="12"/>
          </p:nvPr>
        </p:nvSpPr>
        <p:spPr/>
        <p:txBody>
          <a:bodyPr/>
          <a:lstStyle>
            <a:lvl1pPr>
              <a:defRPr/>
            </a:lvl1pPr>
          </a:lstStyle>
          <a:p>
            <a:pPr>
              <a:defRPr/>
            </a:pPr>
            <a:fld id="{AF0727E0-C79C-4A84-B4DA-701F6C46FB19}" type="slidenum">
              <a:rPr lang="en-IN"/>
              <a:pPr>
                <a:defRPr/>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9"/>
          <p:cNvSpPr>
            <a:spLocks noGrp="1"/>
          </p:cNvSpPr>
          <p:nvPr>
            <p:ph type="dt" sz="half" idx="10"/>
          </p:nvPr>
        </p:nvSpPr>
        <p:spPr/>
        <p:txBody>
          <a:bodyPr/>
          <a:lstStyle>
            <a:lvl1pPr>
              <a:defRPr/>
            </a:lvl1pPr>
          </a:lstStyle>
          <a:p>
            <a:pPr>
              <a:defRPr/>
            </a:pPr>
            <a:fld id="{94938155-BDA6-4237-A369-6A573C3CFA5B}" type="datetimeFigureOut">
              <a:rPr lang="en-IN"/>
              <a:pPr>
                <a:defRPr/>
              </a:pPr>
              <a:t>11-02-2014</a:t>
            </a:fld>
            <a:endParaRPr lang="en-IN"/>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3D529285-746A-41CD-BB68-AD2FF4478622}" type="slidenum">
              <a:rPr lang="en-IN"/>
              <a:pPr>
                <a:defRPr/>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9"/>
          <p:cNvSpPr>
            <a:spLocks noGrp="1"/>
          </p:cNvSpPr>
          <p:nvPr>
            <p:ph type="dt" sz="half" idx="10"/>
          </p:nvPr>
        </p:nvSpPr>
        <p:spPr/>
        <p:txBody>
          <a:bodyPr/>
          <a:lstStyle>
            <a:lvl1pPr>
              <a:defRPr/>
            </a:lvl1pPr>
          </a:lstStyle>
          <a:p>
            <a:pPr>
              <a:defRPr/>
            </a:pPr>
            <a:fld id="{ACA7D500-A686-43E5-9D5A-35FF8AE1F6E0}" type="datetimeFigureOut">
              <a:rPr lang="en-IN"/>
              <a:pPr>
                <a:defRPr/>
              </a:pPr>
              <a:t>11-02-2014</a:t>
            </a:fld>
            <a:endParaRPr lang="en-IN"/>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605F8758-B6FA-470D-9DCF-7FE00CAD4DB4}" type="slidenum">
              <a:rPr lang="en-IN"/>
              <a:pPr>
                <a:defRPr/>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0000"/>
                </a:solidFill>
              </a:defRPr>
            </a:lvl1pPr>
          </a:lstStyle>
          <a:p>
            <a:r>
              <a:rPr lang="en-US" dirty="0" smtClean="0"/>
              <a:t>Click to edit Master title style</a:t>
            </a:r>
            <a:endParaRPr lang="en-IN" dirty="0"/>
          </a:p>
        </p:txBody>
      </p:sp>
      <p:sp>
        <p:nvSpPr>
          <p:cNvPr id="3" name="Content Placeholder 2"/>
          <p:cNvSpPr>
            <a:spLocks noGrp="1"/>
          </p:cNvSpPr>
          <p:nvPr>
            <p:ph idx="1"/>
          </p:nvPr>
        </p:nvSpPr>
        <p:spPr/>
        <p:txBody>
          <a:bodyPr/>
          <a:lstStyle>
            <a:lvl1pPr>
              <a:buClr>
                <a:srgbClr val="C00000"/>
              </a:buClr>
              <a:buSzPct val="150000"/>
              <a:buFont typeface="Arial" pitchFamily="34" charset="0"/>
              <a:buChar char="•"/>
              <a:defRPr/>
            </a:lvl1pPr>
            <a:lvl2pPr>
              <a:buClr>
                <a:schemeClr val="accent3">
                  <a:lumMod val="50000"/>
                  <a:lumOff val="50000"/>
                </a:schemeClr>
              </a:buClr>
              <a:buSzPct val="150000"/>
              <a:buFont typeface="Arial" pitchFamily="34" charset="0"/>
              <a:buChar char="•"/>
              <a:defRPr/>
            </a:lvl2pPr>
            <a:lvl3pPr>
              <a:buClr>
                <a:schemeClr val="accent6">
                  <a:lumMod val="25000"/>
                </a:schemeClr>
              </a:buClr>
              <a:buSzPct val="150000"/>
              <a:buFont typeface="Arial" pitchFamily="34" charset="0"/>
              <a:buChar char="•"/>
              <a:defRPr/>
            </a:lvl3pPr>
            <a:lvl4pPr>
              <a:buClr>
                <a:schemeClr val="accent6">
                  <a:lumMod val="25000"/>
                </a:schemeClr>
              </a:buClr>
              <a:buSzPct val="150000"/>
              <a:buFont typeface="Arial" pitchFamily="34" charset="0"/>
              <a:buChar char="•"/>
              <a:defRPr/>
            </a:lvl4pPr>
            <a:lvl5pPr>
              <a:buClr>
                <a:schemeClr val="accent3">
                  <a:lumMod val="50000"/>
                  <a:lumOff val="50000"/>
                </a:schemeClr>
              </a:buClr>
              <a:buSzPct val="1500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Date Placeholder 9"/>
          <p:cNvSpPr>
            <a:spLocks noGrp="1"/>
          </p:cNvSpPr>
          <p:nvPr>
            <p:ph type="dt" sz="half" idx="10"/>
          </p:nvPr>
        </p:nvSpPr>
        <p:spPr/>
        <p:txBody>
          <a:bodyPr/>
          <a:lstStyle>
            <a:lvl1pPr>
              <a:defRPr/>
            </a:lvl1pPr>
          </a:lstStyle>
          <a:p>
            <a:pPr>
              <a:defRPr/>
            </a:pPr>
            <a:fld id="{677718B8-02EA-4D29-AC02-0B6AD464880B}" type="datetimeFigureOut">
              <a:rPr lang="en-IN"/>
              <a:pPr>
                <a:defRPr/>
              </a:pPr>
              <a:t>11-02-2014</a:t>
            </a:fld>
            <a:endParaRPr lang="en-IN"/>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3369D7C7-FFAA-4422-A93F-CC7E77D564B3}" type="slidenum">
              <a:rPr lang="en-IN"/>
              <a:pPr>
                <a:defRPr/>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rgbClr val="FF0000"/>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IN" dirty="0"/>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0A21BA8-F53D-4898-8991-DF2B9AE0DBD4}" type="datetimeFigureOut">
              <a:rPr lang="en-IN"/>
              <a:pPr>
                <a:defRPr/>
              </a:pPr>
              <a:t>11-02-2014</a:t>
            </a:fld>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A1901122-EDED-4669-A422-00108C455767}" type="slidenum">
              <a:rPr lang="en-IN"/>
              <a:pPr>
                <a:defRPr/>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9"/>
          <p:cNvSpPr>
            <a:spLocks noGrp="1"/>
          </p:cNvSpPr>
          <p:nvPr>
            <p:ph type="dt" sz="half" idx="10"/>
          </p:nvPr>
        </p:nvSpPr>
        <p:spPr/>
        <p:txBody>
          <a:bodyPr/>
          <a:lstStyle>
            <a:lvl1pPr>
              <a:defRPr/>
            </a:lvl1pPr>
          </a:lstStyle>
          <a:p>
            <a:pPr>
              <a:defRPr/>
            </a:pPr>
            <a:fld id="{286741A4-EA2C-468A-9A17-19E7F584D4C4}" type="datetimeFigureOut">
              <a:rPr lang="en-IN"/>
              <a:pPr>
                <a:defRPr/>
              </a:pPr>
              <a:t>11-02-2014</a:t>
            </a:fld>
            <a:endParaRPr lang="en-IN"/>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88BE1BB4-8F64-41A5-BC25-AB2C11B4006D}" type="slidenum">
              <a:rPr lang="en-IN"/>
              <a:pPr>
                <a:defRPr/>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9"/>
          <p:cNvSpPr>
            <a:spLocks noGrp="1"/>
          </p:cNvSpPr>
          <p:nvPr>
            <p:ph type="dt" sz="half" idx="10"/>
          </p:nvPr>
        </p:nvSpPr>
        <p:spPr/>
        <p:txBody>
          <a:bodyPr/>
          <a:lstStyle>
            <a:lvl1pPr>
              <a:defRPr/>
            </a:lvl1pPr>
          </a:lstStyle>
          <a:p>
            <a:pPr>
              <a:defRPr/>
            </a:pPr>
            <a:fld id="{172AA128-150D-4B18-B8E4-E3DBD9FAF356}" type="datetimeFigureOut">
              <a:rPr lang="en-IN"/>
              <a:pPr>
                <a:defRPr/>
              </a:pPr>
              <a:t>11-02-2014</a:t>
            </a:fld>
            <a:endParaRPr lang="en-IN"/>
          </a:p>
        </p:txBody>
      </p:sp>
      <p:sp>
        <p:nvSpPr>
          <p:cNvPr id="8" name="Footer Placeholder 21"/>
          <p:cNvSpPr>
            <a:spLocks noGrp="1"/>
          </p:cNvSpPr>
          <p:nvPr>
            <p:ph type="ftr" sz="quarter" idx="11"/>
          </p:nvPr>
        </p:nvSpPr>
        <p:spPr/>
        <p:txBody>
          <a:bodyPr/>
          <a:lstStyle>
            <a:lvl1pPr>
              <a:defRPr/>
            </a:lvl1pPr>
          </a:lstStyle>
          <a:p>
            <a:pPr>
              <a:defRPr/>
            </a:pPr>
            <a:endParaRPr lang="en-IN"/>
          </a:p>
        </p:txBody>
      </p:sp>
      <p:sp>
        <p:nvSpPr>
          <p:cNvPr id="9" name="Slide Number Placeholder 17"/>
          <p:cNvSpPr>
            <a:spLocks noGrp="1"/>
          </p:cNvSpPr>
          <p:nvPr>
            <p:ph type="sldNum" sz="quarter" idx="12"/>
          </p:nvPr>
        </p:nvSpPr>
        <p:spPr/>
        <p:txBody>
          <a:bodyPr/>
          <a:lstStyle>
            <a:lvl1pPr>
              <a:defRPr/>
            </a:lvl1pPr>
          </a:lstStyle>
          <a:p>
            <a:pPr>
              <a:defRPr/>
            </a:pPr>
            <a:fld id="{7DD2C52C-FBEB-4CFC-A6C0-B39E731E0D6E}" type="slidenum">
              <a:rPr lang="en-IN"/>
              <a:pPr>
                <a:defRPr/>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IN"/>
          </a:p>
        </p:txBody>
      </p:sp>
      <p:sp>
        <p:nvSpPr>
          <p:cNvPr id="3" name="Date Placeholder 9"/>
          <p:cNvSpPr>
            <a:spLocks noGrp="1"/>
          </p:cNvSpPr>
          <p:nvPr>
            <p:ph type="dt" sz="half" idx="10"/>
          </p:nvPr>
        </p:nvSpPr>
        <p:spPr/>
        <p:txBody>
          <a:bodyPr/>
          <a:lstStyle>
            <a:lvl1pPr>
              <a:defRPr/>
            </a:lvl1pPr>
          </a:lstStyle>
          <a:p>
            <a:pPr>
              <a:defRPr/>
            </a:pPr>
            <a:fld id="{6D0824AA-3034-4F3F-996E-3136DB2F8A81}" type="datetimeFigureOut">
              <a:rPr lang="en-IN"/>
              <a:pPr>
                <a:defRPr/>
              </a:pPr>
              <a:t>11-02-2014</a:t>
            </a:fld>
            <a:endParaRPr lang="en-IN"/>
          </a:p>
        </p:txBody>
      </p:sp>
      <p:sp>
        <p:nvSpPr>
          <p:cNvPr id="4" name="Footer Placeholder 21"/>
          <p:cNvSpPr>
            <a:spLocks noGrp="1"/>
          </p:cNvSpPr>
          <p:nvPr>
            <p:ph type="ftr" sz="quarter" idx="11"/>
          </p:nvPr>
        </p:nvSpPr>
        <p:spPr/>
        <p:txBody>
          <a:bodyPr/>
          <a:lstStyle>
            <a:lvl1pPr>
              <a:defRPr/>
            </a:lvl1pPr>
          </a:lstStyle>
          <a:p>
            <a:pPr>
              <a:defRPr/>
            </a:pPr>
            <a:endParaRPr lang="en-IN"/>
          </a:p>
        </p:txBody>
      </p:sp>
      <p:sp>
        <p:nvSpPr>
          <p:cNvPr id="5" name="Slide Number Placeholder 17"/>
          <p:cNvSpPr>
            <a:spLocks noGrp="1"/>
          </p:cNvSpPr>
          <p:nvPr>
            <p:ph type="sldNum" sz="quarter" idx="12"/>
          </p:nvPr>
        </p:nvSpPr>
        <p:spPr/>
        <p:txBody>
          <a:bodyPr/>
          <a:lstStyle>
            <a:lvl1pPr>
              <a:defRPr/>
            </a:lvl1pPr>
          </a:lstStyle>
          <a:p>
            <a:pPr>
              <a:defRPr/>
            </a:pPr>
            <a:fld id="{82A31688-A8C6-426D-9693-9478689EA4E1}" type="slidenum">
              <a:rPr lang="en-IN"/>
              <a:pPr>
                <a:defRPr/>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BF9D714-C85C-4C4F-9C06-603D3695E69D}" type="datetimeFigureOut">
              <a:rPr lang="en-IN"/>
              <a:pPr>
                <a:defRPr/>
              </a:pPr>
              <a:t>11-02-2014</a:t>
            </a:fld>
            <a:endParaRPr lang="en-IN"/>
          </a:p>
        </p:txBody>
      </p:sp>
      <p:sp>
        <p:nvSpPr>
          <p:cNvPr id="3" name="Footer Placeholder 21"/>
          <p:cNvSpPr>
            <a:spLocks noGrp="1"/>
          </p:cNvSpPr>
          <p:nvPr>
            <p:ph type="ftr" sz="quarter" idx="11"/>
          </p:nvPr>
        </p:nvSpPr>
        <p:spPr/>
        <p:txBody>
          <a:bodyPr/>
          <a:lstStyle>
            <a:lvl1pPr>
              <a:defRPr/>
            </a:lvl1pPr>
          </a:lstStyle>
          <a:p>
            <a:pPr>
              <a:defRPr/>
            </a:pPr>
            <a:endParaRPr lang="en-IN"/>
          </a:p>
        </p:txBody>
      </p:sp>
      <p:sp>
        <p:nvSpPr>
          <p:cNvPr id="4" name="Slide Number Placeholder 17"/>
          <p:cNvSpPr>
            <a:spLocks noGrp="1"/>
          </p:cNvSpPr>
          <p:nvPr>
            <p:ph type="sldNum" sz="quarter" idx="12"/>
          </p:nvPr>
        </p:nvSpPr>
        <p:spPr/>
        <p:txBody>
          <a:bodyPr/>
          <a:lstStyle>
            <a:lvl1pPr>
              <a:defRPr/>
            </a:lvl1pPr>
          </a:lstStyle>
          <a:p>
            <a:pPr>
              <a:defRPr/>
            </a:pPr>
            <a:fld id="{DFE01FF3-84B3-48E0-9625-4501E556EA00}" type="slidenum">
              <a:rPr lang="en-IN"/>
              <a:pPr>
                <a:defRPr/>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IN"/>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9"/>
          <p:cNvSpPr>
            <a:spLocks noGrp="1"/>
          </p:cNvSpPr>
          <p:nvPr>
            <p:ph type="dt" sz="half" idx="10"/>
          </p:nvPr>
        </p:nvSpPr>
        <p:spPr/>
        <p:txBody>
          <a:bodyPr/>
          <a:lstStyle>
            <a:lvl1pPr>
              <a:defRPr/>
            </a:lvl1pPr>
          </a:lstStyle>
          <a:p>
            <a:pPr>
              <a:defRPr/>
            </a:pPr>
            <a:fld id="{C215E1D7-01B2-4E4F-A0EB-130D3ABFD3D0}" type="datetimeFigureOut">
              <a:rPr lang="en-IN"/>
              <a:pPr>
                <a:defRPr/>
              </a:pPr>
              <a:t>11-02-2014</a:t>
            </a:fld>
            <a:endParaRPr lang="en-IN"/>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C6C8E064-1765-4785-A1BA-FA19F58B7AA6}" type="slidenum">
              <a:rPr lang="en-IN"/>
              <a:pPr>
                <a:defRPr/>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IN"/>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IN" noProof="0"/>
          </a:p>
        </p:txBody>
      </p:sp>
      <p:sp>
        <p:nvSpPr>
          <p:cNvPr id="9" name="Date Placeholder 4"/>
          <p:cNvSpPr>
            <a:spLocks noGrp="1"/>
          </p:cNvSpPr>
          <p:nvPr>
            <p:ph type="dt" sz="half" idx="10"/>
          </p:nvPr>
        </p:nvSpPr>
        <p:spPr/>
        <p:txBody>
          <a:bodyPr/>
          <a:lstStyle>
            <a:lvl1pPr>
              <a:defRPr/>
            </a:lvl1pPr>
          </a:lstStyle>
          <a:p>
            <a:pPr>
              <a:defRPr/>
            </a:pPr>
            <a:fld id="{4080F264-8556-4E36-93D1-F5CEB2145AA2}" type="datetimeFigureOut">
              <a:rPr lang="en-IN"/>
              <a:pPr>
                <a:defRPr/>
              </a:pPr>
              <a:t>11-02-2014</a:t>
            </a:fld>
            <a:endParaRPr lang="en-IN"/>
          </a:p>
        </p:txBody>
      </p:sp>
      <p:sp>
        <p:nvSpPr>
          <p:cNvPr id="10" name="Footer Placeholder 5"/>
          <p:cNvSpPr>
            <a:spLocks noGrp="1"/>
          </p:cNvSpPr>
          <p:nvPr>
            <p:ph type="ftr" sz="quarter" idx="11"/>
          </p:nvPr>
        </p:nvSpPr>
        <p:spPr/>
        <p:txBody>
          <a:bodyPr/>
          <a:lstStyle>
            <a:lvl1pPr>
              <a:defRPr/>
            </a:lvl1pPr>
          </a:lstStyle>
          <a:p>
            <a:pPr>
              <a:defRPr/>
            </a:pPr>
            <a:endParaRPr lang="en-IN"/>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B2DC077C-F812-4143-ABBE-DD8222D78115}" type="slidenum">
              <a:rPr lang="en-IN"/>
              <a:pPr>
                <a:defRPr/>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65000"/>
                <a:lumOff val="35000"/>
              </a:schemeClr>
            </a:gs>
            <a:gs pos="25000">
              <a:schemeClr val="bg1">
                <a:lumMod val="75000"/>
                <a:lumOff val="25000"/>
              </a:schemeClr>
            </a:gs>
            <a:gs pos="100000">
              <a:srgbClr val="080808"/>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tx1"/>
              </a:gs>
              <a:gs pos="100000">
                <a:schemeClr val="tx1">
                  <a:lumMod val="75000"/>
                  <a:lumOff val="2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tx1">
                  <a:lumMod val="65000"/>
                  <a:lumOff val="35000"/>
                </a:schemeClr>
              </a:gs>
              <a:gs pos="80000">
                <a:schemeClr val="tx1">
                  <a:lumMod val="65000"/>
                  <a:lumOff val="3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endParaRPr lang="en-IN"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128621AB-2050-4232-8772-87B659E0F8EA}" type="datetimeFigureOut">
              <a:rPr lang="en-IN"/>
              <a:pPr>
                <a:defRPr/>
              </a:pPr>
              <a:t>11-02-2014</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03FD8DAE-692D-4E66-9996-9085E4746F49}" type="slidenum">
              <a:rPr lang="en-IN"/>
              <a:pPr>
                <a:defRPr/>
              </a:pPr>
              <a:t>‹#›</a:t>
            </a:fld>
            <a:endParaRPr lang="en-IN"/>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85"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solidFill>
                <a:schemeClr val="tx1">
                  <a:lumMod val="95000"/>
                  <a:lumOff val="5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283" y="289747"/>
              <a:ext cx="9175786" cy="52988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solidFill>
                <a:schemeClr val="tx1">
                  <a:lumMod val="95000"/>
                  <a:lumOff val="5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
        <p:nvSpPr>
          <p:cNvPr id="14" name="Freeform 13"/>
          <p:cNvSpPr/>
          <p:nvPr/>
        </p:nvSpPr>
        <p:spPr>
          <a:xfrm>
            <a:off x="-9525" y="4868863"/>
            <a:ext cx="9153525" cy="2012950"/>
          </a:xfrm>
          <a:custGeom>
            <a:avLst/>
            <a:gdLst>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2885326"/>
              <a:gd name="connsiteX1" fmla="*/ 3996647 w 9154274"/>
              <a:gd name="connsiteY1" fmla="*/ 1890445 h 2885326"/>
              <a:gd name="connsiteX2" fmla="*/ 9154274 w 9154274"/>
              <a:gd name="connsiteY2" fmla="*/ 0 h 2885326"/>
              <a:gd name="connsiteX3" fmla="*/ 9154274 w 9154274"/>
              <a:gd name="connsiteY3" fmla="*/ 2476072 h 2885326"/>
              <a:gd name="connsiteX4" fmla="*/ 0 w 9154274"/>
              <a:gd name="connsiteY4" fmla="*/ 2455524 h 2885326"/>
              <a:gd name="connsiteX5" fmla="*/ 0 w 9154274"/>
              <a:gd name="connsiteY5" fmla="*/ 1202077 h 2885326"/>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4274" h="2476072">
                <a:moveTo>
                  <a:pt x="0" y="1202077"/>
                </a:moveTo>
                <a:cubicBezTo>
                  <a:pt x="875016" y="1451225"/>
                  <a:pt x="2273156" y="1880171"/>
                  <a:pt x="3996647" y="1890445"/>
                </a:cubicBezTo>
                <a:cubicBezTo>
                  <a:pt x="7798941" y="1960652"/>
                  <a:pt x="8793822" y="505146"/>
                  <a:pt x="9154274" y="0"/>
                </a:cubicBezTo>
                <a:lnTo>
                  <a:pt x="9154274" y="2476072"/>
                </a:lnTo>
                <a:lnTo>
                  <a:pt x="0" y="2455524"/>
                </a:lnTo>
                <a:cubicBezTo>
                  <a:pt x="3425" y="2027434"/>
                  <a:pt x="6849" y="1599344"/>
                  <a:pt x="0" y="1202077"/>
                </a:cubicBezTo>
                <a:close/>
              </a:path>
            </a:pathLst>
          </a:custGeom>
          <a:gradFill>
            <a:gsLst>
              <a:gs pos="0">
                <a:schemeClr val="tx1">
                  <a:lumMod val="75000"/>
                  <a:lumOff val="25000"/>
                </a:schemeClr>
              </a:gs>
              <a:gs pos="50000">
                <a:schemeClr val="bg1"/>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5" name="Picture 14" descr="birds2.png"/>
          <p:cNvPicPr>
            <a:picLocks noChangeAspect="1"/>
          </p:cNvPicPr>
          <p:nvPr/>
        </p:nvPicPr>
        <p:blipFill>
          <a:blip r:embed="rId13" cstate="print"/>
          <a:srcRect/>
          <a:stretch>
            <a:fillRect/>
          </a:stretch>
        </p:blipFill>
        <p:spPr bwMode="auto">
          <a:xfrm>
            <a:off x="7524750" y="5661025"/>
            <a:ext cx="1619250" cy="1196975"/>
          </a:xfrm>
          <a:prstGeom prst="rect">
            <a:avLst/>
          </a:prstGeom>
          <a:noFill/>
          <a:ln w="9525">
            <a:noFill/>
            <a:miter lim="800000"/>
            <a:headEnd/>
            <a:tailEnd/>
          </a:ln>
        </p:spPr>
      </p:pic>
      <p:pic>
        <p:nvPicPr>
          <p:cNvPr id="1036" name="Picture 16" descr="Mamta Logo.jpg"/>
          <p:cNvPicPr>
            <a:picLocks noChangeAspect="1"/>
          </p:cNvPicPr>
          <p:nvPr userDrawn="1"/>
        </p:nvPicPr>
        <p:blipFill>
          <a:blip r:embed="rId14" cstate="print"/>
          <a:srcRect/>
          <a:stretch>
            <a:fillRect/>
          </a:stretch>
        </p:blipFill>
        <p:spPr bwMode="auto">
          <a:xfrm>
            <a:off x="-4763" y="5711825"/>
            <a:ext cx="2749551" cy="11731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85" r:id="rId1"/>
    <p:sldLayoutId id="2147484277" r:id="rId2"/>
    <p:sldLayoutId id="2147484286" r:id="rId3"/>
    <p:sldLayoutId id="2147484278" r:id="rId4"/>
    <p:sldLayoutId id="2147484279" r:id="rId5"/>
    <p:sldLayoutId id="2147484280" r:id="rId6"/>
    <p:sldLayoutId id="2147484281" r:id="rId7"/>
    <p:sldLayoutId id="2147484282" r:id="rId8"/>
    <p:sldLayoutId id="2147484287" r:id="rId9"/>
    <p:sldLayoutId id="2147484283" r:id="rId10"/>
    <p:sldLayoutId id="2147484284" r:id="rId11"/>
  </p:sldLayoutIdLst>
  <p:txStyles>
    <p:titleStyle>
      <a:lvl1pPr algn="ctr" rtl="0" eaLnBrk="0" fontAlgn="base" hangingPunct="0">
        <a:spcBef>
          <a:spcPct val="0"/>
        </a:spcBef>
        <a:spcAft>
          <a:spcPct val="0"/>
        </a:spcAft>
        <a:defRPr sz="5000" kern="1200">
          <a:solidFill>
            <a:srgbClr val="FF0000"/>
          </a:solidFill>
          <a:latin typeface="+mj-lt"/>
          <a:ea typeface="+mj-ea"/>
          <a:cs typeface="+mj-cs"/>
        </a:defRPr>
      </a:lvl1pPr>
      <a:lvl2pPr algn="ctr" rtl="0" eaLnBrk="0" fontAlgn="base" hangingPunct="0">
        <a:spcBef>
          <a:spcPct val="0"/>
        </a:spcBef>
        <a:spcAft>
          <a:spcPct val="0"/>
        </a:spcAft>
        <a:defRPr sz="5000">
          <a:solidFill>
            <a:srgbClr val="FF0000"/>
          </a:solidFill>
          <a:latin typeface="Calibri" pitchFamily="34" charset="0"/>
        </a:defRPr>
      </a:lvl2pPr>
      <a:lvl3pPr algn="ctr" rtl="0" eaLnBrk="0" fontAlgn="base" hangingPunct="0">
        <a:spcBef>
          <a:spcPct val="0"/>
        </a:spcBef>
        <a:spcAft>
          <a:spcPct val="0"/>
        </a:spcAft>
        <a:defRPr sz="5000">
          <a:solidFill>
            <a:srgbClr val="FF0000"/>
          </a:solidFill>
          <a:latin typeface="Calibri" pitchFamily="34" charset="0"/>
        </a:defRPr>
      </a:lvl3pPr>
      <a:lvl4pPr algn="ctr" rtl="0" eaLnBrk="0" fontAlgn="base" hangingPunct="0">
        <a:spcBef>
          <a:spcPct val="0"/>
        </a:spcBef>
        <a:spcAft>
          <a:spcPct val="0"/>
        </a:spcAft>
        <a:defRPr sz="5000">
          <a:solidFill>
            <a:srgbClr val="FF0000"/>
          </a:solidFill>
          <a:latin typeface="Calibri" pitchFamily="34" charset="0"/>
        </a:defRPr>
      </a:lvl4pPr>
      <a:lvl5pPr algn="ctr" rtl="0" eaLnBrk="0" fontAlgn="base" hangingPunct="0">
        <a:spcBef>
          <a:spcPct val="0"/>
        </a:spcBef>
        <a:spcAft>
          <a:spcPct val="0"/>
        </a:spcAft>
        <a:defRPr sz="5000">
          <a:solidFill>
            <a:srgbClr val="FF0000"/>
          </a:solidFill>
          <a:latin typeface="Calibri" pitchFamily="34" charset="0"/>
        </a:defRPr>
      </a:lvl5pPr>
      <a:lvl6pPr marL="457200" algn="ctr" rtl="0" fontAlgn="base">
        <a:spcBef>
          <a:spcPct val="0"/>
        </a:spcBef>
        <a:spcAft>
          <a:spcPct val="0"/>
        </a:spcAft>
        <a:defRPr sz="5000">
          <a:solidFill>
            <a:srgbClr val="FF0000"/>
          </a:solidFill>
          <a:latin typeface="Calibri" pitchFamily="34" charset="0"/>
        </a:defRPr>
      </a:lvl6pPr>
      <a:lvl7pPr marL="914400" algn="ctr" rtl="0" fontAlgn="base">
        <a:spcBef>
          <a:spcPct val="0"/>
        </a:spcBef>
        <a:spcAft>
          <a:spcPct val="0"/>
        </a:spcAft>
        <a:defRPr sz="5000">
          <a:solidFill>
            <a:srgbClr val="FF0000"/>
          </a:solidFill>
          <a:latin typeface="Calibri" pitchFamily="34" charset="0"/>
        </a:defRPr>
      </a:lvl7pPr>
      <a:lvl8pPr marL="1371600" algn="ctr" rtl="0" fontAlgn="base">
        <a:spcBef>
          <a:spcPct val="0"/>
        </a:spcBef>
        <a:spcAft>
          <a:spcPct val="0"/>
        </a:spcAft>
        <a:defRPr sz="5000">
          <a:solidFill>
            <a:srgbClr val="FF0000"/>
          </a:solidFill>
          <a:latin typeface="Calibri" pitchFamily="34" charset="0"/>
        </a:defRPr>
      </a:lvl8pPr>
      <a:lvl9pPr marL="1828800" algn="ctr" rtl="0" fontAlgn="base">
        <a:spcBef>
          <a:spcPct val="0"/>
        </a:spcBef>
        <a:spcAft>
          <a:spcPct val="0"/>
        </a:spcAft>
        <a:defRPr sz="5000">
          <a:solidFill>
            <a:srgbClr val="FF0000"/>
          </a:solidFill>
          <a:latin typeface="Calibri" pitchFamily="34" charset="0"/>
        </a:defRPr>
      </a:lvl9pPr>
    </p:titleStyle>
    <p:bodyStyle>
      <a:lvl1pPr marL="273050" indent="-273050" algn="l" rtl="0" eaLnBrk="0" fontAlgn="base" hangingPunct="0">
        <a:spcBef>
          <a:spcPct val="20000"/>
        </a:spcBef>
        <a:spcAft>
          <a:spcPct val="0"/>
        </a:spcAft>
        <a:buClr>
          <a:srgbClr val="4D0000"/>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4D0000"/>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FF2929"/>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mtab@mamtabinani.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10"/>
          <p:cNvSpPr>
            <a:spLocks noGrp="1"/>
          </p:cNvSpPr>
          <p:nvPr>
            <p:ph type="subTitle" idx="1"/>
          </p:nvPr>
        </p:nvSpPr>
        <p:spPr>
          <a:xfrm>
            <a:off x="866775" y="642938"/>
            <a:ext cx="8062913" cy="3929062"/>
          </a:xfrm>
        </p:spPr>
        <p:txBody>
          <a:bodyPr/>
          <a:lstStyle/>
          <a:p>
            <a:pPr marR="0" eaLnBrk="1" hangingPunct="1">
              <a:lnSpc>
                <a:spcPct val="80000"/>
              </a:lnSpc>
            </a:pPr>
            <a:endParaRPr lang="en-US" sz="4600" dirty="0" smtClean="0">
              <a:solidFill>
                <a:srgbClr val="FF0000"/>
              </a:solidFill>
              <a:latin typeface="Bodoni MT" pitchFamily="18" charset="0"/>
              <a:cs typeface="Times New Roman" pitchFamily="18" charset="0"/>
            </a:endParaRPr>
          </a:p>
          <a:p>
            <a:pPr marR="0" eaLnBrk="1" hangingPunct="1">
              <a:lnSpc>
                <a:spcPct val="80000"/>
              </a:lnSpc>
            </a:pPr>
            <a:r>
              <a:rPr lang="en-US" sz="4600" dirty="0" smtClean="0">
                <a:solidFill>
                  <a:srgbClr val="FF0000"/>
                </a:solidFill>
                <a:latin typeface="Bodoni MT" pitchFamily="18" charset="0"/>
                <a:cs typeface="Times New Roman" pitchFamily="18" charset="0"/>
              </a:rPr>
              <a:t>Companies Act, 2013</a:t>
            </a:r>
            <a:r>
              <a:rPr lang="en-US" sz="4600" dirty="0" smtClean="0">
                <a:solidFill>
                  <a:schemeClr val="bg1"/>
                </a:solidFill>
                <a:latin typeface="Bodoni MT" pitchFamily="18" charset="0"/>
                <a:cs typeface="Times New Roman" pitchFamily="18" charset="0"/>
              </a:rPr>
              <a:t/>
            </a:r>
            <a:br>
              <a:rPr lang="en-US" sz="4600" dirty="0" smtClean="0">
                <a:solidFill>
                  <a:schemeClr val="bg1"/>
                </a:solidFill>
                <a:latin typeface="Bodoni MT" pitchFamily="18" charset="0"/>
                <a:cs typeface="Times New Roman" pitchFamily="18" charset="0"/>
              </a:rPr>
            </a:br>
            <a:endParaRPr lang="en-US" sz="4600" dirty="0" smtClean="0">
              <a:solidFill>
                <a:schemeClr val="bg1"/>
              </a:solidFill>
              <a:latin typeface="Bodoni MT" pitchFamily="18" charset="0"/>
            </a:endParaRPr>
          </a:p>
          <a:p>
            <a:pPr marR="0" eaLnBrk="1" hangingPunct="1">
              <a:lnSpc>
                <a:spcPct val="80000"/>
              </a:lnSpc>
            </a:pPr>
            <a:r>
              <a:rPr lang="en-US" sz="2800" dirty="0" smtClean="0"/>
              <a:t>AT ‘YOU’ Institute for Professionals</a:t>
            </a:r>
          </a:p>
          <a:p>
            <a:pPr marR="0" eaLnBrk="1" hangingPunct="1">
              <a:lnSpc>
                <a:spcPct val="80000"/>
              </a:lnSpc>
            </a:pPr>
            <a:r>
              <a:rPr lang="en-US" sz="2800" dirty="0" smtClean="0"/>
              <a:t>By  CS Mamta Binani</a:t>
            </a:r>
          </a:p>
          <a:p>
            <a:pPr marR="0" eaLnBrk="1" hangingPunct="1">
              <a:lnSpc>
                <a:spcPct val="80000"/>
              </a:lnSpc>
            </a:pPr>
            <a:r>
              <a:rPr lang="en-US" sz="2800" dirty="0" smtClean="0"/>
              <a:t>Past Chairperson (Year 2010), EIRC of ICSI</a:t>
            </a:r>
          </a:p>
          <a:p>
            <a:pPr marR="0" eaLnBrk="1" hangingPunct="1">
              <a:lnSpc>
                <a:spcPct val="80000"/>
              </a:lnSpc>
            </a:pPr>
            <a:r>
              <a:rPr lang="en-US" sz="2800" dirty="0" smtClean="0"/>
              <a:t>Practising Company Secretary</a:t>
            </a:r>
          </a:p>
          <a:p>
            <a:pPr marR="0" eaLnBrk="1" hangingPunct="1">
              <a:lnSpc>
                <a:spcPct val="80000"/>
              </a:lnSpc>
            </a:pPr>
            <a:r>
              <a:rPr lang="en-US" sz="2800" dirty="0" smtClean="0">
                <a:hlinkClick r:id="rId3"/>
              </a:rPr>
              <a:t>mamtab@mamtabinani.com</a:t>
            </a:r>
            <a:endParaRPr lang="en-US" sz="2800" dirty="0" smtClean="0"/>
          </a:p>
          <a:p>
            <a:pPr marR="0" eaLnBrk="1" hangingPunct="1">
              <a:lnSpc>
                <a:spcPct val="80000"/>
              </a:lnSpc>
            </a:pPr>
            <a:r>
              <a:rPr lang="en-US" sz="2800" smtClean="0"/>
              <a:t>01.02.2014</a:t>
            </a:r>
            <a:endParaRPr lang="en-US" sz="2800" dirty="0" smtClean="0"/>
          </a:p>
          <a:p>
            <a:pPr marR="0" eaLnBrk="1" hangingPunct="1">
              <a:lnSpc>
                <a:spcPct val="80000"/>
              </a:lnSpc>
            </a:pPr>
            <a:endParaRPr lang="en-US" sz="2800" dirty="0" smtClean="0"/>
          </a:p>
          <a:p>
            <a:pPr marR="0" eaLnBrk="1" hangingPunct="1">
              <a:lnSpc>
                <a:spcPct val="80000"/>
              </a:lnSpc>
            </a:pPr>
            <a:endParaRPr lang="en-US" sz="2800" dirty="0" smtClean="0"/>
          </a:p>
          <a:p>
            <a:pPr marR="0" eaLnBrk="1" hangingPunct="1">
              <a:lnSpc>
                <a:spcPct val="80000"/>
              </a:lnSpc>
            </a:pPr>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980728"/>
            <a:ext cx="8229600" cy="4389437"/>
          </a:xfrm>
        </p:spPr>
        <p:txBody>
          <a:bodyPr/>
          <a:lstStyle/>
          <a:p>
            <a:pPr indent="-342900" algn="ctr">
              <a:spcBef>
                <a:spcPts val="0"/>
              </a:spcBef>
              <a:buClr>
                <a:schemeClr val="tx2"/>
              </a:buClr>
              <a:buNone/>
              <a:defRPr/>
            </a:pPr>
            <a:endParaRPr lang="en-US" sz="2200" b="1" u="sng" dirty="0" smtClean="0"/>
          </a:p>
          <a:p>
            <a:pPr marL="461963" indent="-461963" algn="just">
              <a:spcBef>
                <a:spcPts val="0"/>
              </a:spcBef>
              <a:buClr>
                <a:schemeClr val="tx2"/>
              </a:buClr>
              <a:buFont typeface="Wingdings" pitchFamily="2" charset="2"/>
              <a:buChar char="ü"/>
              <a:defRPr/>
            </a:pPr>
            <a:r>
              <a:rPr lang="en-US" sz="2200" dirty="0" smtClean="0"/>
              <a:t>Definition-A Company which has </a:t>
            </a:r>
            <a:r>
              <a:rPr lang="en-US" sz="2200" u="sng" dirty="0" smtClean="0"/>
              <a:t>only 1 person </a:t>
            </a:r>
            <a:r>
              <a:rPr lang="en-US" sz="2200" dirty="0" smtClean="0"/>
              <a:t>as a member;</a:t>
            </a:r>
          </a:p>
          <a:p>
            <a:pPr marL="461963" indent="-461963" algn="just">
              <a:spcBef>
                <a:spcPts val="0"/>
              </a:spcBef>
              <a:buClr>
                <a:schemeClr val="tx2"/>
              </a:buClr>
              <a:buNone/>
              <a:defRPr/>
            </a:pPr>
            <a:endParaRPr lang="en-US" sz="2200" dirty="0" smtClean="0"/>
          </a:p>
          <a:p>
            <a:pPr marL="461963" indent="-461963" algn="just">
              <a:spcBef>
                <a:spcPts val="0"/>
              </a:spcBef>
              <a:buClr>
                <a:schemeClr val="tx2"/>
              </a:buClr>
              <a:buFont typeface="Wingdings" pitchFamily="2" charset="2"/>
              <a:buChar char="ü"/>
              <a:defRPr/>
            </a:pPr>
            <a:r>
              <a:rPr lang="en-US" sz="2200" dirty="0" smtClean="0"/>
              <a:t>Is a </a:t>
            </a:r>
            <a:r>
              <a:rPr lang="en-US" sz="2200" u="sng" dirty="0" smtClean="0"/>
              <a:t>Private Company (section 3(1)(c))</a:t>
            </a:r>
            <a:r>
              <a:rPr lang="en-US" sz="2200" dirty="0" smtClean="0"/>
              <a:t>; </a:t>
            </a:r>
          </a:p>
          <a:p>
            <a:pPr marL="461963" indent="-461963" algn="just">
              <a:spcBef>
                <a:spcPts val="0"/>
              </a:spcBef>
              <a:buClr>
                <a:schemeClr val="tx2"/>
              </a:buClr>
              <a:buNone/>
              <a:defRPr/>
            </a:pPr>
            <a:endParaRPr lang="en-US" sz="2200" dirty="0" smtClean="0"/>
          </a:p>
          <a:p>
            <a:pPr marL="461963" indent="-461963" algn="just">
              <a:spcBef>
                <a:spcPts val="0"/>
              </a:spcBef>
              <a:buClr>
                <a:schemeClr val="tx2"/>
              </a:buClr>
              <a:buFont typeface="Wingdings" pitchFamily="2" charset="2"/>
              <a:buChar char="ü"/>
              <a:defRPr/>
            </a:pPr>
            <a:r>
              <a:rPr lang="en-US" sz="2200" dirty="0" smtClean="0"/>
              <a:t>Only natural person,  who is an Indian citizen and resident in India can become a member/nominee </a:t>
            </a:r>
            <a:r>
              <a:rPr lang="en-US" sz="2200" b="1" dirty="0" smtClean="0"/>
              <a:t>[Rule 2.1(1)]</a:t>
            </a:r>
            <a:r>
              <a:rPr lang="en-US" sz="2200" dirty="0" smtClean="0"/>
              <a:t>; </a:t>
            </a:r>
          </a:p>
          <a:p>
            <a:pPr marL="461963" indent="-461963" algn="just">
              <a:spcBef>
                <a:spcPts val="0"/>
              </a:spcBef>
              <a:buClr>
                <a:schemeClr val="tx2"/>
              </a:buClr>
              <a:buFont typeface="Wingdings" pitchFamily="2" charset="2"/>
              <a:buChar char="ü"/>
              <a:defRPr/>
            </a:pPr>
            <a:endParaRPr lang="en-US" sz="2200" dirty="0" smtClean="0"/>
          </a:p>
          <a:p>
            <a:pPr marL="461963" indent="-461963" algn="just">
              <a:spcBef>
                <a:spcPts val="0"/>
              </a:spcBef>
              <a:buClr>
                <a:schemeClr val="tx2"/>
              </a:buClr>
              <a:buFont typeface="Wingdings" pitchFamily="2" charset="2"/>
              <a:buChar char="ü"/>
              <a:defRPr/>
            </a:pPr>
            <a:r>
              <a:rPr lang="en-US" sz="2200" u="sng" dirty="0" smtClean="0"/>
              <a:t>Name</a:t>
            </a:r>
            <a:r>
              <a:rPr lang="en-US" sz="2200" dirty="0" smtClean="0"/>
              <a:t> of the person </a:t>
            </a:r>
            <a:r>
              <a:rPr lang="en-US" sz="2200" u="sng" dirty="0" smtClean="0"/>
              <a:t>nominated</a:t>
            </a:r>
            <a:r>
              <a:rPr lang="en-US" sz="2200" dirty="0" smtClean="0"/>
              <a:t> shall be </a:t>
            </a:r>
            <a:r>
              <a:rPr lang="en-US" sz="2200" u="sng" dirty="0" smtClean="0"/>
              <a:t>mentioned in the memorandum</a:t>
            </a:r>
            <a:r>
              <a:rPr lang="en-US" sz="2200" dirty="0" smtClean="0"/>
              <a:t> of One Person Company and the </a:t>
            </a:r>
            <a:r>
              <a:rPr lang="en-US" sz="2200" u="sng" dirty="0" smtClean="0"/>
              <a:t>nomination in Form no. 2.1</a:t>
            </a:r>
            <a:r>
              <a:rPr lang="en-US" sz="2200" dirty="0" smtClean="0"/>
              <a:t> along with </a:t>
            </a:r>
            <a:r>
              <a:rPr lang="en-US" sz="2200" u="sng" dirty="0" smtClean="0"/>
              <a:t>consent of such nominee obtained in Form no. 2.2</a:t>
            </a:r>
            <a:r>
              <a:rPr lang="en-US" sz="2200" dirty="0" smtClean="0"/>
              <a:t> and </a:t>
            </a:r>
            <a:r>
              <a:rPr lang="en-US" sz="2200" u="sng" dirty="0" smtClean="0"/>
              <a:t>fee</a:t>
            </a:r>
            <a:r>
              <a:rPr lang="en-US" sz="2200" dirty="0" smtClean="0"/>
              <a:t> as provided in Annexure ‘B shall be filed with the Registrar at the time of incorporation of the company along with its memorandum and articles. </a:t>
            </a:r>
          </a:p>
        </p:txBody>
      </p:sp>
      <p:sp>
        <p:nvSpPr>
          <p:cNvPr id="4" name="TextBox 3"/>
          <p:cNvSpPr txBox="1"/>
          <p:nvPr/>
        </p:nvSpPr>
        <p:spPr>
          <a:xfrm>
            <a:off x="1357290" y="214290"/>
            <a:ext cx="7074373" cy="1138773"/>
          </a:xfrm>
          <a:prstGeom prst="rect">
            <a:avLst/>
          </a:prstGeom>
          <a:noFill/>
        </p:spPr>
        <p:txBody>
          <a:bodyPr wrap="none" rtlCol="0">
            <a:spAutoFit/>
          </a:bodyPr>
          <a:lstStyle/>
          <a:p>
            <a:pPr algn="ctr">
              <a:defRPr/>
            </a:pPr>
            <a:r>
              <a:rPr lang="en-US" sz="4000" b="1" kern="0" dirty="0" smtClean="0">
                <a:solidFill>
                  <a:schemeClr val="accent2">
                    <a:lumMod val="50000"/>
                    <a:lumOff val="50000"/>
                  </a:schemeClr>
                </a:solidFill>
                <a:latin typeface="+mn-lt"/>
              </a:rPr>
              <a:t>One Person Company(OPC) </a:t>
            </a:r>
          </a:p>
          <a:p>
            <a:pPr algn="ctr">
              <a:defRPr/>
            </a:pPr>
            <a:r>
              <a:rPr lang="en-US" sz="2800" b="1" u="sng" dirty="0" smtClean="0">
                <a:solidFill>
                  <a:schemeClr val="accent2">
                    <a:lumMod val="50000"/>
                    <a:lumOff val="50000"/>
                  </a:schemeClr>
                </a:solidFill>
                <a:latin typeface="+mn-lt"/>
              </a:rPr>
              <a:t>Definition – Section 2(62)</a:t>
            </a:r>
            <a:endParaRPr lang="en-US" sz="2800" b="1" u="sng" kern="0" dirty="0">
              <a:solidFill>
                <a:schemeClr val="accent2">
                  <a:lumMod val="50000"/>
                  <a:lumOff val="50000"/>
                </a:schemeClr>
              </a:solidFill>
              <a:latin typeface="+mn-lt"/>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13</a:t>
            </a:r>
          </a:p>
        </p:txBody>
      </p:sp>
      <p:sp>
        <p:nvSpPr>
          <p:cNvPr id="6147" name="Content Placeholder 2"/>
          <p:cNvSpPr>
            <a:spLocks noGrp="1"/>
          </p:cNvSpPr>
          <p:nvPr>
            <p:ph idx="1"/>
          </p:nvPr>
        </p:nvSpPr>
        <p:spPr>
          <a:xfrm>
            <a:off x="428596" y="1142984"/>
            <a:ext cx="8229600" cy="4389438"/>
          </a:xfrm>
        </p:spPr>
        <p:txBody>
          <a:bodyPr/>
          <a:lstStyle/>
          <a:p>
            <a:pPr marL="571500" indent="-571500" algn="just">
              <a:buFont typeface="+mj-lt"/>
              <a:buAutoNum type="romanLcPeriod" startAt="2"/>
            </a:pPr>
            <a:r>
              <a:rPr lang="en-US" sz="2800" dirty="0" smtClean="0"/>
              <a:t> the promoters &amp; shareholder having the control shall give an opportunity to the dissenting shareholder to exit, in accordance with the regulations to be specified by SEBI.</a:t>
            </a:r>
          </a:p>
          <a:p>
            <a:pPr marL="571500" indent="-571500" algn="just">
              <a:buFont typeface="Wingdings" pitchFamily="2" charset="2"/>
              <a:buChar char="ü"/>
            </a:pPr>
            <a:r>
              <a:rPr lang="en-US" sz="2800" dirty="0" smtClean="0"/>
              <a:t>Approval of the CG is not required for change of in name if there is only addition or deletion of the word </a:t>
            </a:r>
          </a:p>
          <a:p>
            <a:pPr marL="571500" indent="-571500" algn="just">
              <a:buSzPct val="100000"/>
              <a:buFont typeface="Wingdings" pitchFamily="2" charset="2"/>
              <a:buChar char="Ø"/>
            </a:pPr>
            <a:r>
              <a:rPr lang="en-US" sz="2800" dirty="0" smtClean="0"/>
              <a:t>“Public”</a:t>
            </a:r>
          </a:p>
          <a:p>
            <a:pPr marL="571500" indent="-571500" algn="just">
              <a:buSzPct val="100000"/>
              <a:buFont typeface="Wingdings" pitchFamily="2" charset="2"/>
              <a:buChar char="Ø"/>
            </a:pPr>
            <a:r>
              <a:rPr lang="en-US" sz="2800" dirty="0" smtClean="0"/>
              <a:t>“Private” </a:t>
            </a:r>
          </a:p>
          <a:p>
            <a:pPr marL="571500" indent="-571500" algn="just">
              <a:buNone/>
            </a:pPr>
            <a:r>
              <a:rPr lang="en-US" sz="2800" dirty="0" smtClean="0"/>
              <a:t>      to the name.</a:t>
            </a:r>
            <a:r>
              <a:rPr lang="en-IN" sz="2800" dirty="0" smtClean="0"/>
              <a:t> </a:t>
            </a:r>
            <a:endParaRPr lang="en-US" sz="2800"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13</a:t>
            </a:r>
          </a:p>
        </p:txBody>
      </p:sp>
      <p:sp>
        <p:nvSpPr>
          <p:cNvPr id="6147" name="Content Placeholder 2"/>
          <p:cNvSpPr>
            <a:spLocks noGrp="1"/>
          </p:cNvSpPr>
          <p:nvPr>
            <p:ph idx="1"/>
          </p:nvPr>
        </p:nvSpPr>
        <p:spPr>
          <a:xfrm>
            <a:off x="428596" y="1571612"/>
            <a:ext cx="8229600" cy="4389438"/>
          </a:xfrm>
        </p:spPr>
        <p:txBody>
          <a:bodyPr/>
          <a:lstStyle/>
          <a:p>
            <a:pPr algn="just">
              <a:buFont typeface="Wingdings" pitchFamily="2" charset="2"/>
              <a:buChar char="ü"/>
            </a:pPr>
            <a:r>
              <a:rPr lang="en-US" sz="3200" dirty="0" smtClean="0"/>
              <a:t>The limit of 60 days has been provided for disposal of application of change of registered office from  one sate to another, by CG.</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857232"/>
            <a:ext cx="8229600" cy="1143000"/>
          </a:xfrm>
        </p:spPr>
        <p:txBody>
          <a:bodyPr/>
          <a:lstStyle/>
          <a:p>
            <a:r>
              <a:rPr lang="en-US" dirty="0" smtClean="0">
                <a:latin typeface="+mn-lt"/>
              </a:rPr>
              <a:t>Section 14</a:t>
            </a:r>
            <a:br>
              <a:rPr lang="en-US" dirty="0" smtClean="0">
                <a:latin typeface="+mn-lt"/>
              </a:rPr>
            </a:br>
            <a:r>
              <a:rPr lang="en-US" dirty="0" smtClean="0"/>
              <a:t> </a:t>
            </a:r>
            <a:r>
              <a:rPr lang="en-US" dirty="0" smtClean="0">
                <a:latin typeface="+mn-lt"/>
              </a:rPr>
              <a:t>Alteration of Articles </a:t>
            </a:r>
            <a:br>
              <a:rPr lang="en-US" dirty="0" smtClean="0">
                <a:latin typeface="+mn-lt"/>
              </a:rPr>
            </a:br>
            <a:r>
              <a:rPr lang="en-US" sz="3200" b="1" u="sng" dirty="0" smtClean="0">
                <a:latin typeface="+mn-lt"/>
              </a:rPr>
              <a:t>{corresponding Section 31}</a:t>
            </a:r>
            <a:endParaRPr lang="en-US" sz="3200" b="1" u="sng" dirty="0">
              <a:latin typeface="+mn-lt"/>
            </a:endParaRPr>
          </a:p>
        </p:txBody>
      </p:sp>
      <p:sp>
        <p:nvSpPr>
          <p:cNvPr id="3" name="Content Placeholder 2"/>
          <p:cNvSpPr>
            <a:spLocks noGrp="1"/>
          </p:cNvSpPr>
          <p:nvPr>
            <p:ph idx="1"/>
          </p:nvPr>
        </p:nvSpPr>
        <p:spPr/>
        <p:txBody>
          <a:bodyPr/>
          <a:lstStyle/>
          <a:p>
            <a:pPr>
              <a:buNone/>
            </a:pPr>
            <a:r>
              <a:rPr lang="en-US" b="1" u="sng" dirty="0" smtClean="0">
                <a:solidFill>
                  <a:schemeClr val="accent2">
                    <a:lumMod val="50000"/>
                    <a:lumOff val="50000"/>
                  </a:schemeClr>
                </a:solidFill>
              </a:rPr>
              <a:t>New:</a:t>
            </a:r>
          </a:p>
          <a:p>
            <a:pPr lvl="0" algn="just">
              <a:buFont typeface="Wingdings" pitchFamily="2" charset="2"/>
              <a:buChar char="ü"/>
            </a:pPr>
            <a:r>
              <a:rPr lang="en-US" dirty="0" smtClean="0"/>
              <a:t>Provision of Conversion of Public Company into “One Person Company” with the approval of the Tribunal has been provided in the Act.</a:t>
            </a:r>
          </a:p>
          <a:p>
            <a:pPr lvl="0" algn="just">
              <a:buNone/>
            </a:pPr>
            <a:endParaRPr lang="en-US" dirty="0" smtClean="0"/>
          </a:p>
          <a:p>
            <a:pPr algn="just">
              <a:buFont typeface="Wingdings" pitchFamily="2" charset="2"/>
              <a:buChar char="ü"/>
            </a:pPr>
            <a:r>
              <a:rPr lang="en-US" dirty="0" smtClean="0"/>
              <a:t>No approval is required for conversion of private company into One Person Company or One Person Company into a private company.</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14</a:t>
            </a:r>
          </a:p>
        </p:txBody>
      </p:sp>
      <p:sp>
        <p:nvSpPr>
          <p:cNvPr id="6147" name="Content Placeholder 2"/>
          <p:cNvSpPr>
            <a:spLocks noGrp="1"/>
          </p:cNvSpPr>
          <p:nvPr>
            <p:ph idx="1"/>
          </p:nvPr>
        </p:nvSpPr>
        <p:spPr>
          <a:xfrm>
            <a:off x="500034" y="1000108"/>
            <a:ext cx="8229600" cy="4389438"/>
          </a:xfrm>
        </p:spPr>
        <p:txBody>
          <a:bodyPr/>
          <a:lstStyle/>
          <a:p>
            <a:pPr algn="just">
              <a:buNone/>
            </a:pPr>
            <a:r>
              <a:rPr lang="en-US" sz="2800" u="sng" dirty="0" smtClean="0">
                <a:solidFill>
                  <a:schemeClr val="accent2">
                    <a:lumMod val="50000"/>
                    <a:lumOff val="50000"/>
                  </a:schemeClr>
                </a:solidFill>
              </a:rPr>
              <a:t>Key Modifications:</a:t>
            </a:r>
          </a:p>
          <a:p>
            <a:pPr lvl="0" algn="just">
              <a:buFont typeface="Wingdings" pitchFamily="2" charset="2"/>
              <a:buChar char="ü"/>
            </a:pPr>
            <a:r>
              <a:rPr lang="en-US" sz="2800" dirty="0" smtClean="0"/>
              <a:t>In case of alteration of Articles of Association of a Company, the copy of alteration along with the altered Article shall be filed with Registrar of Companies within 15 days instead of 30 days</a:t>
            </a:r>
          </a:p>
          <a:p>
            <a:pPr lvl="0" algn="just">
              <a:buNone/>
            </a:pPr>
            <a:endParaRPr lang="en-US" sz="2800" dirty="0" smtClean="0"/>
          </a:p>
          <a:p>
            <a:pPr lvl="0" algn="just">
              <a:buFont typeface="Wingdings" pitchFamily="2" charset="2"/>
              <a:buChar char="ü"/>
            </a:pPr>
            <a:r>
              <a:rPr lang="en-US" sz="2800" b="1" dirty="0" smtClean="0"/>
              <a:t>In case of conversion of  Public Company into Private Company, approval of the Tribunal is required instead of CG as provided under the Companies Act, 1956.   </a:t>
            </a:r>
          </a:p>
          <a:p>
            <a:pPr algn="just">
              <a:buNone/>
            </a:pPr>
            <a:endParaRPr lang="en-US" sz="2800" dirty="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556792"/>
            <a:ext cx="8229600" cy="1143000"/>
          </a:xfrm>
        </p:spPr>
        <p:txBody>
          <a:bodyPr/>
          <a:lstStyle/>
          <a:p>
            <a:r>
              <a:rPr lang="en-US" dirty="0" smtClean="0">
                <a:latin typeface="+mn-lt"/>
              </a:rPr>
              <a:t>Section 15</a:t>
            </a:r>
            <a:br>
              <a:rPr lang="en-US" dirty="0" smtClean="0">
                <a:latin typeface="+mn-lt"/>
              </a:rPr>
            </a:br>
            <a:r>
              <a:rPr lang="en-US" dirty="0" smtClean="0"/>
              <a:t> </a:t>
            </a:r>
            <a:r>
              <a:rPr lang="en-US" dirty="0" smtClean="0">
                <a:latin typeface="+mn-lt"/>
              </a:rPr>
              <a:t>Alteration of </a:t>
            </a:r>
            <a:r>
              <a:rPr lang="en-US" dirty="0" smtClean="0"/>
              <a:t>MOA &amp; AOA to</a:t>
            </a:r>
            <a:r>
              <a:rPr lang="en-US" dirty="0" smtClean="0">
                <a:latin typeface="+mn-lt"/>
              </a:rPr>
              <a:t> be noted in every copy</a:t>
            </a:r>
            <a:br>
              <a:rPr lang="en-US" dirty="0" smtClean="0">
                <a:latin typeface="+mn-lt"/>
              </a:rPr>
            </a:br>
            <a:r>
              <a:rPr lang="en-US" sz="3200" b="1" u="sng" dirty="0" smtClean="0">
                <a:latin typeface="+mn-lt"/>
              </a:rPr>
              <a:t>{corresponding Section 40}</a:t>
            </a:r>
            <a:endParaRPr lang="en-US" sz="3200" b="1" u="sng" dirty="0">
              <a:latin typeface="+mn-lt"/>
            </a:endParaRPr>
          </a:p>
        </p:txBody>
      </p:sp>
      <p:sp>
        <p:nvSpPr>
          <p:cNvPr id="3" name="Content Placeholder 2"/>
          <p:cNvSpPr>
            <a:spLocks noGrp="1"/>
          </p:cNvSpPr>
          <p:nvPr>
            <p:ph idx="1"/>
          </p:nvPr>
        </p:nvSpPr>
        <p:spPr>
          <a:xfrm>
            <a:off x="179512" y="2708920"/>
            <a:ext cx="8229600" cy="3136911"/>
          </a:xfrm>
        </p:spPr>
        <p:txBody>
          <a:bodyPr/>
          <a:lstStyle/>
          <a:p>
            <a:pPr algn="just">
              <a:buNone/>
            </a:pPr>
            <a:r>
              <a:rPr lang="en-US" sz="2400" u="sng" dirty="0" smtClean="0">
                <a:solidFill>
                  <a:schemeClr val="accent2">
                    <a:lumMod val="50000"/>
                    <a:lumOff val="50000"/>
                  </a:schemeClr>
                </a:solidFill>
              </a:rPr>
              <a:t>Key Modifications </a:t>
            </a:r>
            <a:r>
              <a:rPr lang="en-US" sz="2400" b="1" u="sng" dirty="0" smtClean="0">
                <a:solidFill>
                  <a:schemeClr val="accent2">
                    <a:lumMod val="50000"/>
                    <a:lumOff val="50000"/>
                  </a:schemeClr>
                </a:solidFill>
              </a:rPr>
              <a:t>:-</a:t>
            </a:r>
          </a:p>
          <a:p>
            <a:pPr algn="just"/>
            <a:r>
              <a:rPr lang="en-US" dirty="0" smtClean="0"/>
              <a:t>The penalty provided for not making the alteration in copies of Memorandum  &amp; Articles has been increased. </a:t>
            </a:r>
          </a:p>
          <a:p>
            <a:pPr algn="just"/>
            <a:r>
              <a:rPr lang="en-US" dirty="0" smtClean="0"/>
              <a:t>In case of such default, the Company and every Officer  in default shall be liable to a penalty of Rs.1000 for every copy of  </a:t>
            </a:r>
            <a:r>
              <a:rPr lang="en-US" dirty="0" err="1" smtClean="0"/>
              <a:t>MoA</a:t>
            </a:r>
            <a:r>
              <a:rPr lang="en-US" dirty="0" smtClean="0"/>
              <a:t>/</a:t>
            </a:r>
            <a:r>
              <a:rPr lang="en-US" dirty="0" err="1" smtClean="0"/>
              <a:t>AoA</a:t>
            </a:r>
            <a:r>
              <a:rPr lang="en-US" dirty="0" smtClean="0"/>
              <a:t> issued without such alteration.</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785926"/>
            <a:ext cx="8229600" cy="1143000"/>
          </a:xfrm>
        </p:spPr>
        <p:txBody>
          <a:bodyPr/>
          <a:lstStyle/>
          <a:p>
            <a:r>
              <a:rPr lang="en-US" dirty="0" smtClean="0">
                <a:latin typeface="+mn-lt"/>
              </a:rPr>
              <a:t>Section 16</a:t>
            </a:r>
            <a:br>
              <a:rPr lang="en-US" dirty="0" smtClean="0">
                <a:latin typeface="+mn-lt"/>
              </a:rPr>
            </a:br>
            <a:r>
              <a:rPr lang="en-US" dirty="0" smtClean="0"/>
              <a:t> </a:t>
            </a:r>
            <a:r>
              <a:rPr lang="en-US" sz="4800" dirty="0" smtClean="0">
                <a:latin typeface="+mn-lt"/>
              </a:rPr>
              <a:t>Rectification of Name of Company</a:t>
            </a:r>
            <a:r>
              <a:rPr lang="en-US" dirty="0" smtClean="0">
                <a:latin typeface="+mn-lt"/>
              </a:rPr>
              <a:t/>
            </a:r>
            <a:br>
              <a:rPr lang="en-US" dirty="0" smtClean="0">
                <a:latin typeface="+mn-lt"/>
              </a:rPr>
            </a:br>
            <a:r>
              <a:rPr lang="en-US" sz="3200" b="1" u="sng" dirty="0" smtClean="0">
                <a:latin typeface="+mn-lt"/>
              </a:rPr>
              <a:t>{corresponding Section 22}</a:t>
            </a:r>
            <a:endParaRPr lang="en-US" sz="3200" b="1" u="sng" dirty="0">
              <a:latin typeface="+mn-lt"/>
            </a:endParaRPr>
          </a:p>
        </p:txBody>
      </p:sp>
      <p:sp>
        <p:nvSpPr>
          <p:cNvPr id="3" name="Content Placeholder 2"/>
          <p:cNvSpPr>
            <a:spLocks noGrp="1"/>
          </p:cNvSpPr>
          <p:nvPr>
            <p:ph idx="1"/>
          </p:nvPr>
        </p:nvSpPr>
        <p:spPr>
          <a:xfrm>
            <a:off x="428596" y="3214686"/>
            <a:ext cx="8229600" cy="2857520"/>
          </a:xfrm>
        </p:spPr>
        <p:txBody>
          <a:bodyPr/>
          <a:lstStyle/>
          <a:p>
            <a:pPr algn="just">
              <a:buNone/>
            </a:pPr>
            <a:r>
              <a:rPr lang="en-US" b="1" u="sng" dirty="0" smtClean="0">
                <a:solidFill>
                  <a:schemeClr val="accent2">
                    <a:lumMod val="50000"/>
                    <a:lumOff val="50000"/>
                  </a:schemeClr>
                </a:solidFill>
              </a:rPr>
              <a:t>New:-</a:t>
            </a:r>
          </a:p>
          <a:p>
            <a:pPr lvl="0" algn="just">
              <a:buFont typeface="Wingdings" pitchFamily="2" charset="2"/>
              <a:buChar char="ü"/>
            </a:pPr>
            <a:r>
              <a:rPr lang="en-US" sz="2800" dirty="0" smtClean="0"/>
              <a:t>If the Companies rectifies its name under the order of CG, then such notice along with the copy of the CG’s Order shall be given to the ROC within 15 days of such order.</a:t>
            </a:r>
          </a:p>
          <a:p>
            <a:pPr algn="just">
              <a:buNone/>
            </a:pPr>
            <a:endParaRPr lang="en-US" b="1" u="sng" dirty="0" smtClean="0">
              <a:solidFill>
                <a:schemeClr val="accent2">
                  <a:lumMod val="50000"/>
                  <a:lumOff val="50000"/>
                </a:schemeClr>
              </a:solidFill>
            </a:endParaRPr>
          </a:p>
          <a:p>
            <a:pPr algn="just">
              <a:buNone/>
            </a:pPr>
            <a:endParaRPr lang="en-US" dirty="0" smtClean="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16</a:t>
            </a:r>
          </a:p>
        </p:txBody>
      </p:sp>
      <p:sp>
        <p:nvSpPr>
          <p:cNvPr id="6147" name="Content Placeholder 2"/>
          <p:cNvSpPr>
            <a:spLocks noGrp="1"/>
          </p:cNvSpPr>
          <p:nvPr>
            <p:ph idx="1"/>
          </p:nvPr>
        </p:nvSpPr>
        <p:spPr>
          <a:xfrm>
            <a:off x="428596" y="1571612"/>
            <a:ext cx="8229600" cy="4389438"/>
          </a:xfrm>
        </p:spPr>
        <p:txBody>
          <a:bodyPr/>
          <a:lstStyle/>
          <a:p>
            <a:pPr algn="just">
              <a:buNone/>
            </a:pPr>
            <a:r>
              <a:rPr lang="en-US" sz="2800" u="sng" dirty="0" smtClean="0">
                <a:solidFill>
                  <a:schemeClr val="accent2">
                    <a:lumMod val="50000"/>
                    <a:lumOff val="50000"/>
                  </a:schemeClr>
                </a:solidFill>
              </a:rPr>
              <a:t>Key Modifications:</a:t>
            </a:r>
          </a:p>
          <a:p>
            <a:pPr algn="just">
              <a:buFont typeface="Wingdings" pitchFamily="2" charset="2"/>
              <a:buChar char="ü"/>
            </a:pPr>
            <a:endParaRPr lang="en-US" sz="2800" u="sng" dirty="0" smtClean="0">
              <a:solidFill>
                <a:schemeClr val="accent2">
                  <a:lumMod val="50000"/>
                  <a:lumOff val="50000"/>
                </a:schemeClr>
              </a:solidFill>
            </a:endParaRPr>
          </a:p>
          <a:p>
            <a:pPr algn="just">
              <a:buFont typeface="Wingdings" pitchFamily="2" charset="2"/>
              <a:buChar char="ü"/>
            </a:pPr>
            <a:r>
              <a:rPr lang="en-US" sz="2800" dirty="0" smtClean="0"/>
              <a:t>A registered trademark owner has to file an application for rectification of name, which is similar to name of  its trademark:</a:t>
            </a:r>
          </a:p>
          <a:p>
            <a:pPr algn="just">
              <a:buFont typeface="Wingdings" pitchFamily="2" charset="2"/>
              <a:buChar char="ü"/>
            </a:pPr>
            <a:r>
              <a:rPr lang="en-US" sz="2800" dirty="0" smtClean="0"/>
              <a:t>Within 3 years (instead of 5 years) of incorporation of Company or change of  name.</a:t>
            </a:r>
          </a:p>
          <a:p>
            <a:pPr algn="just">
              <a:buNone/>
            </a:pPr>
            <a:endParaRPr lang="en-US" sz="2800" dirty="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16</a:t>
            </a:r>
          </a:p>
        </p:txBody>
      </p:sp>
      <p:sp>
        <p:nvSpPr>
          <p:cNvPr id="6147" name="Content Placeholder 2"/>
          <p:cNvSpPr>
            <a:spLocks noGrp="1"/>
          </p:cNvSpPr>
          <p:nvPr>
            <p:ph idx="1"/>
          </p:nvPr>
        </p:nvSpPr>
        <p:spPr>
          <a:xfrm>
            <a:off x="428596" y="1571612"/>
            <a:ext cx="8229600" cy="4389438"/>
          </a:xfrm>
        </p:spPr>
        <p:txBody>
          <a:bodyPr/>
          <a:lstStyle/>
          <a:p>
            <a:pPr lvl="0" algn="just">
              <a:buFont typeface="Wingdings" pitchFamily="2" charset="2"/>
              <a:buChar char="ü"/>
            </a:pPr>
            <a:r>
              <a:rPr lang="en-US" sz="3200" dirty="0" smtClean="0"/>
              <a:t>In case of rectification of name due to similarity with registered  trademark, on the order of the CG</a:t>
            </a:r>
          </a:p>
          <a:p>
            <a:pPr lvl="0" algn="just">
              <a:buNone/>
            </a:pPr>
            <a:endParaRPr lang="en-US" sz="3200" dirty="0" smtClean="0"/>
          </a:p>
          <a:p>
            <a:pPr lvl="0" algn="just">
              <a:buFont typeface="Wingdings" pitchFamily="2" charset="2"/>
              <a:buChar char="ü"/>
            </a:pPr>
            <a:r>
              <a:rPr lang="en-US" sz="3200" dirty="0" smtClean="0"/>
              <a:t>Rectification shall be done within 6 months (instead of 3 months) as was provided under the Companies Act, 1956</a:t>
            </a: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16</a:t>
            </a:r>
          </a:p>
        </p:txBody>
      </p:sp>
      <p:sp>
        <p:nvSpPr>
          <p:cNvPr id="6147" name="Content Placeholder 2"/>
          <p:cNvSpPr>
            <a:spLocks noGrp="1"/>
          </p:cNvSpPr>
          <p:nvPr>
            <p:ph idx="1"/>
          </p:nvPr>
        </p:nvSpPr>
        <p:spPr>
          <a:xfrm>
            <a:off x="428596" y="1142984"/>
            <a:ext cx="8229600" cy="4389438"/>
          </a:xfrm>
        </p:spPr>
        <p:txBody>
          <a:bodyPr/>
          <a:lstStyle/>
          <a:p>
            <a:pPr lvl="0" algn="just">
              <a:buFont typeface="Wingdings" pitchFamily="2" charset="2"/>
              <a:buChar char="ü"/>
            </a:pPr>
            <a:r>
              <a:rPr lang="en-US" sz="3200" dirty="0" smtClean="0"/>
              <a:t>In case of default of the aforesaid provisions, the punishment has been increased.</a:t>
            </a:r>
          </a:p>
          <a:p>
            <a:pPr lvl="0" algn="just">
              <a:buFont typeface="Wingdings" pitchFamily="2" charset="2"/>
              <a:buChar char="ü"/>
            </a:pPr>
            <a:r>
              <a:rPr lang="en-US" sz="3200" dirty="0" smtClean="0"/>
              <a:t>The </a:t>
            </a:r>
            <a:r>
              <a:rPr lang="en-US" sz="3200" u="sng" dirty="0" smtClean="0"/>
              <a:t>Company</a:t>
            </a:r>
            <a:r>
              <a:rPr lang="en-US" sz="3200" dirty="0" smtClean="0"/>
              <a:t> shall be punishable with fine of Rs.1000 for every day during which the default continues and </a:t>
            </a:r>
          </a:p>
          <a:p>
            <a:pPr lvl="0" algn="just">
              <a:buFont typeface="Wingdings" pitchFamily="2" charset="2"/>
              <a:buChar char="ü"/>
            </a:pPr>
            <a:r>
              <a:rPr lang="en-US" sz="3200" u="sng" dirty="0" smtClean="0"/>
              <a:t>Every officer</a:t>
            </a:r>
            <a:r>
              <a:rPr lang="en-US" sz="3200" dirty="0" smtClean="0"/>
              <a:t> who is in default shall be punishable with fine which shall not be less than Rs.5000 but may extend to Rs.1 </a:t>
            </a:r>
            <a:r>
              <a:rPr lang="en-US" sz="3200" dirty="0" err="1" smtClean="0"/>
              <a:t>lakh</a:t>
            </a:r>
            <a:r>
              <a:rPr lang="en-US" sz="3200" dirty="0" smtClean="0"/>
              <a:t>.</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980728"/>
            <a:ext cx="8229600" cy="1143000"/>
          </a:xfrm>
        </p:spPr>
        <p:txBody>
          <a:bodyPr/>
          <a:lstStyle/>
          <a:p>
            <a:r>
              <a:rPr lang="en-US" dirty="0" smtClean="0">
                <a:latin typeface="+mn-lt"/>
              </a:rPr>
              <a:t>Section 17</a:t>
            </a:r>
            <a:br>
              <a:rPr lang="en-US" dirty="0" smtClean="0">
                <a:latin typeface="+mn-lt"/>
              </a:rPr>
            </a:br>
            <a:r>
              <a:rPr lang="en-US" dirty="0" smtClean="0"/>
              <a:t> </a:t>
            </a:r>
            <a:r>
              <a:rPr lang="en-US" dirty="0" smtClean="0">
                <a:latin typeface="+mn-lt"/>
              </a:rPr>
              <a:t>Copies of MOA/AOA </a:t>
            </a:r>
            <a:br>
              <a:rPr lang="en-US" dirty="0" smtClean="0">
                <a:latin typeface="+mn-lt"/>
              </a:rPr>
            </a:br>
            <a:r>
              <a:rPr lang="en-US" sz="3200" b="1" u="sng" dirty="0" smtClean="0">
                <a:latin typeface="+mn-lt"/>
              </a:rPr>
              <a:t>{corresponding Section 39}</a:t>
            </a:r>
            <a:endParaRPr lang="en-US" sz="3200" b="1" u="sng" dirty="0">
              <a:latin typeface="+mn-lt"/>
            </a:endParaRPr>
          </a:p>
        </p:txBody>
      </p:sp>
      <p:sp>
        <p:nvSpPr>
          <p:cNvPr id="3" name="Content Placeholder 2"/>
          <p:cNvSpPr>
            <a:spLocks noGrp="1"/>
          </p:cNvSpPr>
          <p:nvPr>
            <p:ph idx="1"/>
          </p:nvPr>
        </p:nvSpPr>
        <p:spPr>
          <a:xfrm>
            <a:off x="251520" y="2135907"/>
            <a:ext cx="8229600" cy="4389437"/>
          </a:xfrm>
        </p:spPr>
        <p:txBody>
          <a:bodyPr/>
          <a:lstStyle/>
          <a:p>
            <a:pPr algn="just">
              <a:buNone/>
            </a:pPr>
            <a:r>
              <a:rPr lang="en-US" b="1" u="sng" dirty="0" smtClean="0">
                <a:solidFill>
                  <a:schemeClr val="accent2">
                    <a:lumMod val="50000"/>
                    <a:lumOff val="50000"/>
                  </a:schemeClr>
                </a:solidFill>
              </a:rPr>
              <a:t>Key Modifications:-</a:t>
            </a:r>
          </a:p>
          <a:p>
            <a:pPr algn="just">
              <a:buNone/>
            </a:pPr>
            <a:r>
              <a:rPr lang="en-US" dirty="0" err="1" smtClean="0"/>
              <a:t>MoA</a:t>
            </a:r>
            <a:r>
              <a:rPr lang="en-US" dirty="0" smtClean="0"/>
              <a:t>/</a:t>
            </a:r>
            <a:r>
              <a:rPr lang="en-US" dirty="0" err="1" smtClean="0"/>
              <a:t>AoA</a:t>
            </a:r>
            <a:r>
              <a:rPr lang="en-US" dirty="0" smtClean="0"/>
              <a:t> to be sent within 7 days of request</a:t>
            </a:r>
          </a:p>
          <a:p>
            <a:pPr algn="just">
              <a:buFont typeface="Wingdings" pitchFamily="2" charset="2"/>
              <a:buChar char="ü"/>
            </a:pPr>
            <a:r>
              <a:rPr lang="en-US" dirty="0" smtClean="0"/>
              <a:t>Fees to be charged for sending </a:t>
            </a:r>
            <a:r>
              <a:rPr lang="en-US" dirty="0" err="1" smtClean="0"/>
              <a:t>MoA</a:t>
            </a:r>
            <a:r>
              <a:rPr lang="en-US" dirty="0" smtClean="0"/>
              <a:t>/</a:t>
            </a:r>
            <a:r>
              <a:rPr lang="en-US" dirty="0" err="1" smtClean="0"/>
              <a:t>AoA</a:t>
            </a:r>
            <a:r>
              <a:rPr lang="en-US" dirty="0" smtClean="0"/>
              <a:t>, agreement/resolution -to be prescribed.</a:t>
            </a:r>
          </a:p>
          <a:p>
            <a:pPr algn="just">
              <a:buFont typeface="Wingdings" pitchFamily="2" charset="2"/>
              <a:buChar char="ü"/>
            </a:pPr>
            <a:r>
              <a:rPr lang="en-US" dirty="0" smtClean="0"/>
              <a:t>In  case of default of the said section, the penalties have been increased and for each default, the Company shall be liable to a penalty of Rs.1000 for every day of continuing default but not exceeding Rs.1 lakh.</a:t>
            </a:r>
          </a:p>
          <a:p>
            <a:pPr algn="just">
              <a:buNone/>
            </a:pPr>
            <a:r>
              <a:rPr lang="en-US" dirty="0" smtClean="0"/>
              <a:t> </a:t>
            </a:r>
            <a:endParaRPr lang="en-US" dirty="0" smtClean="0">
              <a:solidFill>
                <a:schemeClr val="accent2">
                  <a:lumMod val="50000"/>
                  <a:lumOff val="50000"/>
                </a:schemeClr>
              </a:solidFill>
            </a:endParaRPr>
          </a:p>
          <a:p>
            <a:pPr algn="just">
              <a:buNone/>
            </a:pP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404664"/>
            <a:ext cx="8229600" cy="4389437"/>
          </a:xfrm>
        </p:spPr>
        <p:txBody>
          <a:bodyPr/>
          <a:lstStyle/>
          <a:p>
            <a:pPr marL="461963" indent="-461963" algn="just">
              <a:spcBef>
                <a:spcPts val="0"/>
              </a:spcBef>
              <a:buClr>
                <a:schemeClr val="tx2"/>
              </a:buClr>
              <a:buNone/>
              <a:defRPr/>
            </a:pPr>
            <a:endParaRPr lang="en-US" sz="2400" dirty="0" smtClean="0"/>
          </a:p>
          <a:p>
            <a:pPr marL="461963" indent="-461963" algn="just">
              <a:spcBef>
                <a:spcPts val="0"/>
              </a:spcBef>
              <a:buClr>
                <a:schemeClr val="tx2"/>
              </a:buClr>
              <a:buFont typeface="Wingdings" pitchFamily="2" charset="2"/>
              <a:buChar char="ü"/>
              <a:defRPr/>
            </a:pPr>
            <a:r>
              <a:rPr lang="en-US" sz="2200" dirty="0" smtClean="0"/>
              <a:t>Perpetual Succession – </a:t>
            </a:r>
            <a:r>
              <a:rPr lang="en-US" sz="2200" dirty="0" err="1" smtClean="0"/>
              <a:t>MoA</a:t>
            </a:r>
            <a:r>
              <a:rPr lang="en-US" sz="2200" dirty="0" smtClean="0"/>
              <a:t> to mention name of nominee </a:t>
            </a:r>
            <a:r>
              <a:rPr lang="en-US" sz="2200" b="1" dirty="0" smtClean="0"/>
              <a:t>[Rule 2.2(2)]</a:t>
            </a:r>
            <a:r>
              <a:rPr lang="en-US" sz="2200" dirty="0" smtClean="0"/>
              <a:t>;</a:t>
            </a:r>
          </a:p>
          <a:p>
            <a:pPr marL="461963" indent="-461963" algn="just">
              <a:spcBef>
                <a:spcPts val="0"/>
              </a:spcBef>
              <a:buClr>
                <a:schemeClr val="tx2"/>
              </a:buClr>
              <a:buFont typeface="Wingdings" pitchFamily="2" charset="2"/>
              <a:buChar char="ü"/>
              <a:defRPr/>
            </a:pPr>
            <a:endParaRPr lang="en-US" sz="2200" dirty="0" smtClean="0"/>
          </a:p>
          <a:p>
            <a:pPr marL="461963" indent="-461963" algn="just">
              <a:spcBef>
                <a:spcPts val="0"/>
              </a:spcBef>
              <a:buClr>
                <a:schemeClr val="tx2"/>
              </a:buClr>
              <a:buFont typeface="Wingdings" pitchFamily="2" charset="2"/>
              <a:buChar char="ü"/>
              <a:defRPr/>
            </a:pPr>
            <a:r>
              <a:rPr lang="en-US" sz="2200" dirty="0" smtClean="0"/>
              <a:t>Nominee may withdraw or member nominating may withdraw; In either of these cases, new nominee to be nominated within 15 days of the receipt of notice of withdrawal </a:t>
            </a:r>
            <a:r>
              <a:rPr lang="en-US" sz="2200" b="1" dirty="0" smtClean="0"/>
              <a:t>[Rule 2.2(3)]</a:t>
            </a:r>
            <a:r>
              <a:rPr lang="en-US" sz="2200" dirty="0" smtClean="0"/>
              <a:t> and company to file the name of new nominee with the ROC within 30 days of receipt of notice of withdrawal </a:t>
            </a:r>
            <a:r>
              <a:rPr lang="en-US" sz="2200" b="1" dirty="0" smtClean="0"/>
              <a:t>[Rule 2.2(4)]</a:t>
            </a:r>
            <a:r>
              <a:rPr lang="en-US" sz="2200" dirty="0" smtClean="0"/>
              <a:t>; </a:t>
            </a:r>
          </a:p>
          <a:p>
            <a:pPr marL="461963" indent="-461963" algn="just">
              <a:spcBef>
                <a:spcPts val="0"/>
              </a:spcBef>
              <a:buClr>
                <a:schemeClr val="tx2"/>
              </a:buClr>
              <a:buFont typeface="Wingdings" pitchFamily="2" charset="2"/>
              <a:buChar char="ü"/>
              <a:defRPr/>
            </a:pPr>
            <a:endParaRPr lang="en-US" sz="2200" dirty="0" smtClean="0"/>
          </a:p>
          <a:p>
            <a:pPr marL="461963" indent="-461963" algn="just">
              <a:spcBef>
                <a:spcPts val="0"/>
              </a:spcBef>
              <a:buClr>
                <a:schemeClr val="tx2"/>
              </a:buClr>
              <a:buFont typeface="Wingdings" pitchFamily="2" charset="2"/>
              <a:buChar char="ü"/>
              <a:defRPr/>
            </a:pPr>
            <a:r>
              <a:rPr lang="en-US" sz="2200" dirty="0" smtClean="0"/>
              <a:t>One Person – shall be eligible to incorporate maximum 5 OPCs </a:t>
            </a:r>
            <a:r>
              <a:rPr lang="en-US" sz="2200" b="1" dirty="0" smtClean="0"/>
              <a:t>[Rule 2.1(2)]</a:t>
            </a:r>
            <a:r>
              <a:rPr lang="en-US" sz="2200" dirty="0" smtClean="0"/>
              <a:t>;</a:t>
            </a:r>
          </a:p>
          <a:p>
            <a:pPr marL="461963" indent="-461963" algn="just">
              <a:spcBef>
                <a:spcPts val="0"/>
              </a:spcBef>
              <a:buClr>
                <a:schemeClr val="tx2"/>
              </a:buClr>
              <a:buFont typeface="Wingdings" pitchFamily="2" charset="2"/>
              <a:buChar char="ü"/>
              <a:defRPr/>
            </a:pPr>
            <a:endParaRPr lang="en-US" sz="2200" dirty="0" smtClean="0"/>
          </a:p>
          <a:p>
            <a:pPr marL="461963" indent="-461963" algn="just">
              <a:spcBef>
                <a:spcPts val="0"/>
              </a:spcBef>
              <a:buClr>
                <a:schemeClr val="tx2"/>
              </a:buClr>
              <a:buFont typeface="Wingdings" pitchFamily="2" charset="2"/>
              <a:buChar char="ü"/>
              <a:defRPr/>
            </a:pPr>
            <a:r>
              <a:rPr lang="en-US" sz="2200" dirty="0" smtClean="0"/>
              <a:t>Nominee becoming sole member on death of sole member/ incapacity to contract– need to nominate within 15 days of becoming a member and also file with ROC such cessation as well as nomination within 30 days of the change </a:t>
            </a:r>
            <a:r>
              <a:rPr lang="en-US" sz="2200" b="1" dirty="0" smtClean="0"/>
              <a:t>[Rule 2.2(6)]</a:t>
            </a:r>
            <a:r>
              <a:rPr lang="en-US" sz="2200" dirty="0" smtClean="0"/>
              <a:t>;</a:t>
            </a:r>
            <a:endParaRPr lang="en-US" sz="2200" dirty="0"/>
          </a:p>
        </p:txBody>
      </p:sp>
      <p:sp>
        <p:nvSpPr>
          <p:cNvPr id="4" name="TextBox 3"/>
          <p:cNvSpPr txBox="1"/>
          <p:nvPr/>
        </p:nvSpPr>
        <p:spPr>
          <a:xfrm>
            <a:off x="1357290" y="188640"/>
            <a:ext cx="7074373" cy="707886"/>
          </a:xfrm>
          <a:prstGeom prst="rect">
            <a:avLst/>
          </a:prstGeom>
          <a:noFill/>
        </p:spPr>
        <p:txBody>
          <a:bodyPr wrap="none" rtlCol="0">
            <a:spAutoFit/>
          </a:bodyPr>
          <a:lstStyle/>
          <a:p>
            <a:pPr algn="ctr">
              <a:defRPr/>
            </a:pPr>
            <a:r>
              <a:rPr lang="en-US" sz="4000" b="1" kern="0" dirty="0" smtClean="0">
                <a:solidFill>
                  <a:schemeClr val="accent2">
                    <a:lumMod val="50000"/>
                    <a:lumOff val="50000"/>
                  </a:schemeClr>
                </a:solidFill>
                <a:latin typeface="+mn-lt"/>
              </a:rPr>
              <a:t>One Person Company(OPC) </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571612"/>
            <a:ext cx="8229600" cy="1143000"/>
          </a:xfrm>
        </p:spPr>
        <p:txBody>
          <a:bodyPr/>
          <a:lstStyle/>
          <a:p>
            <a:r>
              <a:rPr lang="en-US" dirty="0" smtClean="0">
                <a:latin typeface="+mn-lt"/>
              </a:rPr>
              <a:t>Section 18</a:t>
            </a:r>
            <a:br>
              <a:rPr lang="en-US" dirty="0" smtClean="0">
                <a:latin typeface="+mn-lt"/>
              </a:rPr>
            </a:br>
            <a:r>
              <a:rPr lang="en-US" dirty="0" smtClean="0"/>
              <a:t> </a:t>
            </a:r>
            <a:r>
              <a:rPr lang="en-US" dirty="0" smtClean="0">
                <a:latin typeface="+mn-lt"/>
              </a:rPr>
              <a:t>Conversion of Companies Already Registered </a:t>
            </a:r>
            <a:br>
              <a:rPr lang="en-US" dirty="0" smtClean="0">
                <a:latin typeface="+mn-lt"/>
              </a:rPr>
            </a:br>
            <a:r>
              <a:rPr lang="en-US" sz="3200" b="1" u="sng" dirty="0" smtClean="0">
                <a:latin typeface="+mn-lt"/>
              </a:rPr>
              <a:t>{corresponding Section 32}</a:t>
            </a:r>
            <a:endParaRPr lang="en-US" sz="3200" b="1" u="sng" dirty="0">
              <a:latin typeface="+mn-lt"/>
            </a:endParaRPr>
          </a:p>
        </p:txBody>
      </p:sp>
      <p:sp>
        <p:nvSpPr>
          <p:cNvPr id="3" name="Content Placeholder 2"/>
          <p:cNvSpPr>
            <a:spLocks noGrp="1"/>
          </p:cNvSpPr>
          <p:nvPr>
            <p:ph idx="1"/>
          </p:nvPr>
        </p:nvSpPr>
        <p:spPr>
          <a:xfrm>
            <a:off x="179512" y="2420888"/>
            <a:ext cx="8229600" cy="4389437"/>
          </a:xfrm>
        </p:spPr>
        <p:txBody>
          <a:bodyPr/>
          <a:lstStyle/>
          <a:p>
            <a:pPr algn="just">
              <a:buNone/>
            </a:pPr>
            <a:r>
              <a:rPr lang="en-US" sz="2500" b="1" u="sng" dirty="0" smtClean="0">
                <a:solidFill>
                  <a:schemeClr val="accent2">
                    <a:lumMod val="50000"/>
                    <a:lumOff val="50000"/>
                  </a:schemeClr>
                </a:solidFill>
              </a:rPr>
              <a:t>New:-</a:t>
            </a:r>
          </a:p>
          <a:p>
            <a:pPr algn="just">
              <a:buFont typeface="Wingdings" pitchFamily="2" charset="2"/>
              <a:buChar char="ü"/>
            </a:pPr>
            <a:r>
              <a:rPr lang="en-US" sz="2500" dirty="0" smtClean="0"/>
              <a:t>Any company of any class registered under this Act, may convert itself into a co. of other class under this Act by-</a:t>
            </a:r>
          </a:p>
          <a:p>
            <a:pPr algn="just">
              <a:buNone/>
            </a:pPr>
            <a:r>
              <a:rPr lang="en-US" sz="2500" dirty="0" smtClean="0"/>
              <a:t>    Alteration of its MOA/ AOA with their respective new sets. </a:t>
            </a:r>
          </a:p>
          <a:p>
            <a:pPr algn="just">
              <a:buFont typeface="Wingdings" pitchFamily="2" charset="2"/>
              <a:buChar char="ü"/>
            </a:pPr>
            <a:r>
              <a:rPr lang="en-US" sz="2500" dirty="0" smtClean="0"/>
              <a:t>The Registration of a Co. under this section shall not affect any debts, liabilities, obligations or contracts or entered into by or on behalf of company before re-registration.</a:t>
            </a:r>
            <a:endParaRPr lang="en-US" sz="2500" dirty="0" smtClean="0">
              <a:solidFill>
                <a:schemeClr val="accent2">
                  <a:lumMod val="50000"/>
                  <a:lumOff val="50000"/>
                </a:schemeClr>
              </a:solidFill>
            </a:endParaRPr>
          </a:p>
          <a:p>
            <a:pPr algn="just">
              <a:buNone/>
            </a:pPr>
            <a:endParaRPr lang="en-US" dirty="0" smtClean="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571744"/>
            <a:ext cx="8229600" cy="1143000"/>
          </a:xfrm>
        </p:spPr>
        <p:txBody>
          <a:bodyPr/>
          <a:lstStyle/>
          <a:p>
            <a:r>
              <a:rPr lang="en-US" dirty="0" smtClean="0">
                <a:latin typeface="+mn-lt"/>
              </a:rPr>
              <a:t/>
            </a:r>
            <a:br>
              <a:rPr lang="en-US" dirty="0" smtClean="0">
                <a:latin typeface="+mn-lt"/>
              </a:rPr>
            </a:br>
            <a:r>
              <a:rPr lang="en-US" u="sng" dirty="0" smtClean="0">
                <a:latin typeface="+mn-lt"/>
              </a:rPr>
              <a:t>APPLICABLE</a:t>
            </a:r>
            <a:r>
              <a:rPr lang="en-US" dirty="0" smtClean="0">
                <a:latin typeface="+mn-lt"/>
              </a:rPr>
              <a:t/>
            </a:r>
            <a:br>
              <a:rPr lang="en-US" dirty="0" smtClean="0">
                <a:latin typeface="+mn-lt"/>
              </a:rPr>
            </a:br>
            <a:r>
              <a:rPr lang="en-US" dirty="0" smtClean="0">
                <a:latin typeface="+mn-lt"/>
              </a:rPr>
              <a:t>Section 19</a:t>
            </a:r>
            <a:br>
              <a:rPr lang="en-US" dirty="0" smtClean="0">
                <a:latin typeface="+mn-lt"/>
              </a:rPr>
            </a:br>
            <a:r>
              <a:rPr lang="en-US" dirty="0" smtClean="0"/>
              <a:t> Subsidiary company not to hold shares in its holding co.</a:t>
            </a:r>
            <a:r>
              <a:rPr lang="en-US" dirty="0" smtClean="0">
                <a:latin typeface="+mn-lt"/>
              </a:rPr>
              <a:t/>
            </a:r>
            <a:br>
              <a:rPr lang="en-US" dirty="0" smtClean="0">
                <a:latin typeface="+mn-lt"/>
              </a:rPr>
            </a:br>
            <a:r>
              <a:rPr lang="en-US" sz="3200" b="1" u="sng" dirty="0" smtClean="0">
                <a:latin typeface="+mn-lt"/>
              </a:rPr>
              <a:t>{corresponding Section 42}</a:t>
            </a:r>
            <a:endParaRPr lang="en-US" sz="3200" b="1" u="sng" dirty="0">
              <a:latin typeface="+mn-lt"/>
            </a:endParaRPr>
          </a:p>
        </p:txBody>
      </p:sp>
      <p:sp>
        <p:nvSpPr>
          <p:cNvPr id="3" name="Content Placeholder 2"/>
          <p:cNvSpPr>
            <a:spLocks noGrp="1"/>
          </p:cNvSpPr>
          <p:nvPr>
            <p:ph idx="1"/>
          </p:nvPr>
        </p:nvSpPr>
        <p:spPr>
          <a:xfrm>
            <a:off x="500034" y="3857628"/>
            <a:ext cx="8229600" cy="4389437"/>
          </a:xfrm>
        </p:spPr>
        <p:txBody>
          <a:bodyPr/>
          <a:lstStyle/>
          <a:p>
            <a:pPr algn="just">
              <a:buNone/>
            </a:pPr>
            <a:r>
              <a:rPr lang="en-US" b="1" u="sng" dirty="0" smtClean="0">
                <a:solidFill>
                  <a:schemeClr val="accent2">
                    <a:lumMod val="50000"/>
                    <a:lumOff val="50000"/>
                  </a:schemeClr>
                </a:solidFill>
              </a:rPr>
              <a:t>New:-</a:t>
            </a:r>
          </a:p>
          <a:p>
            <a:pPr algn="just">
              <a:buFont typeface="Wingdings" pitchFamily="2" charset="2"/>
              <a:buChar char="ü"/>
            </a:pPr>
            <a:r>
              <a:rPr lang="en-US" sz="2400" dirty="0" smtClean="0"/>
              <a:t>Subsidiary can hold shares in a holding company as trustee, even if holding or Subsidiary is beneficiary of the same, which is not allowed under the Companies Act, 1956. </a:t>
            </a:r>
          </a:p>
          <a:p>
            <a:pPr algn="just">
              <a:buNone/>
            </a:pPr>
            <a:endParaRPr lang="en-US" dirty="0" smtClean="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19</a:t>
            </a:r>
          </a:p>
        </p:txBody>
      </p:sp>
      <p:sp>
        <p:nvSpPr>
          <p:cNvPr id="6147" name="Content Placeholder 2"/>
          <p:cNvSpPr>
            <a:spLocks noGrp="1"/>
          </p:cNvSpPr>
          <p:nvPr>
            <p:ph idx="1"/>
          </p:nvPr>
        </p:nvSpPr>
        <p:spPr>
          <a:xfrm>
            <a:off x="428596" y="1785926"/>
            <a:ext cx="8229600" cy="4389438"/>
          </a:xfrm>
        </p:spPr>
        <p:txBody>
          <a:bodyPr/>
          <a:lstStyle/>
          <a:p>
            <a:pPr algn="just">
              <a:buNone/>
            </a:pPr>
            <a:r>
              <a:rPr lang="en-US" sz="3200" u="sng" dirty="0" smtClean="0">
                <a:solidFill>
                  <a:schemeClr val="accent2">
                    <a:lumMod val="50000"/>
                    <a:lumOff val="50000"/>
                  </a:schemeClr>
                </a:solidFill>
              </a:rPr>
              <a:t>Key Modifications:</a:t>
            </a:r>
          </a:p>
          <a:p>
            <a:pPr algn="just">
              <a:buFont typeface="Wingdings" pitchFamily="2" charset="2"/>
              <a:buChar char="ü"/>
            </a:pPr>
            <a:r>
              <a:rPr lang="en-US" sz="3200" dirty="0" smtClean="0"/>
              <a:t>No holding company shall allot or transfer its shares to any of its subsidiary companies and any such allotment/ transfer shall be void</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857232"/>
            <a:ext cx="8229600" cy="1143000"/>
          </a:xfrm>
        </p:spPr>
        <p:txBody>
          <a:bodyPr/>
          <a:lstStyle/>
          <a:p>
            <a:r>
              <a:rPr lang="en-US" dirty="0" smtClean="0">
                <a:latin typeface="+mn-lt"/>
              </a:rPr>
              <a:t>Section 20</a:t>
            </a:r>
            <a:br>
              <a:rPr lang="en-US" dirty="0" smtClean="0">
                <a:latin typeface="+mn-lt"/>
              </a:rPr>
            </a:br>
            <a:r>
              <a:rPr lang="en-US" dirty="0" smtClean="0"/>
              <a:t> </a:t>
            </a:r>
            <a:r>
              <a:rPr lang="en-US" dirty="0" smtClean="0">
                <a:latin typeface="+mn-lt"/>
              </a:rPr>
              <a:t>Service of Documents</a:t>
            </a:r>
            <a:br>
              <a:rPr lang="en-US" dirty="0" smtClean="0">
                <a:latin typeface="+mn-lt"/>
              </a:rPr>
            </a:br>
            <a:r>
              <a:rPr lang="en-US" sz="3200" b="1" u="sng" dirty="0" smtClean="0">
                <a:latin typeface="+mn-lt"/>
              </a:rPr>
              <a:t>{corresponding Sections 51, 52, 53}</a:t>
            </a:r>
            <a:endParaRPr lang="en-US" sz="3200" b="1" u="sng" dirty="0">
              <a:latin typeface="+mn-lt"/>
            </a:endParaRPr>
          </a:p>
        </p:txBody>
      </p:sp>
      <p:sp>
        <p:nvSpPr>
          <p:cNvPr id="3" name="Content Placeholder 2"/>
          <p:cNvSpPr>
            <a:spLocks noGrp="1"/>
          </p:cNvSpPr>
          <p:nvPr>
            <p:ph idx="1"/>
          </p:nvPr>
        </p:nvSpPr>
        <p:spPr/>
        <p:txBody>
          <a:bodyPr/>
          <a:lstStyle/>
          <a:p>
            <a:pPr algn="just">
              <a:buNone/>
            </a:pPr>
            <a:r>
              <a:rPr lang="en-US" b="1" u="sng" dirty="0" smtClean="0">
                <a:solidFill>
                  <a:schemeClr val="accent2">
                    <a:lumMod val="50000"/>
                    <a:lumOff val="50000"/>
                  </a:schemeClr>
                </a:solidFill>
              </a:rPr>
              <a:t>New;</a:t>
            </a:r>
          </a:p>
          <a:p>
            <a:pPr algn="just">
              <a:buFont typeface="Wingdings" pitchFamily="2" charset="2"/>
              <a:buChar char="ü"/>
            </a:pPr>
            <a:r>
              <a:rPr lang="en-US" dirty="0" smtClean="0"/>
              <a:t>It is clarified that a document may be served upon a </a:t>
            </a:r>
            <a:r>
              <a:rPr lang="en-US" u="sng" dirty="0" smtClean="0"/>
              <a:t>Company or its officer (at the registered office)</a:t>
            </a:r>
            <a:r>
              <a:rPr lang="en-US" dirty="0" smtClean="0"/>
              <a:t> by </a:t>
            </a:r>
          </a:p>
          <a:p>
            <a:pPr algn="just">
              <a:buSzPct val="100000"/>
              <a:buFont typeface="Wingdings" pitchFamily="2" charset="2"/>
              <a:buChar char="Ø"/>
            </a:pPr>
            <a:r>
              <a:rPr lang="en-US" dirty="0" smtClean="0"/>
              <a:t>registered post or</a:t>
            </a:r>
          </a:p>
          <a:p>
            <a:pPr algn="just">
              <a:buSzPct val="100000"/>
              <a:buFont typeface="Wingdings" pitchFamily="2" charset="2"/>
              <a:buChar char="Ø"/>
            </a:pPr>
            <a:r>
              <a:rPr lang="en-US" dirty="0" smtClean="0"/>
              <a:t>by speed post or</a:t>
            </a:r>
          </a:p>
          <a:p>
            <a:pPr algn="just">
              <a:buSzPct val="100000"/>
              <a:buFont typeface="Wingdings" pitchFamily="2" charset="2"/>
              <a:buChar char="Ø"/>
            </a:pPr>
            <a:r>
              <a:rPr lang="en-US" dirty="0" smtClean="0"/>
              <a:t>by courier service or</a:t>
            </a:r>
          </a:p>
          <a:p>
            <a:pPr algn="just">
              <a:buSzPct val="100000"/>
              <a:buFont typeface="Wingdings" pitchFamily="2" charset="2"/>
              <a:buChar char="Ø"/>
            </a:pPr>
            <a:r>
              <a:rPr lang="en-US" dirty="0" smtClean="0"/>
              <a:t>by leaving it at its registered office or</a:t>
            </a:r>
          </a:p>
          <a:p>
            <a:pPr algn="just">
              <a:buSzPct val="100000"/>
              <a:buFont typeface="Wingdings" pitchFamily="2" charset="2"/>
              <a:buChar char="Ø"/>
            </a:pPr>
            <a:r>
              <a:rPr lang="en-US" dirty="0" smtClean="0"/>
              <a:t>by means of such electronic or</a:t>
            </a:r>
          </a:p>
          <a:p>
            <a:pPr algn="just">
              <a:buSzPct val="100000"/>
              <a:buFont typeface="Wingdings" pitchFamily="2" charset="2"/>
              <a:buChar char="Ø"/>
            </a:pPr>
            <a:r>
              <a:rPr lang="en-US" dirty="0" smtClean="0"/>
              <a:t> other mode as may be prescribed</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20</a:t>
            </a:r>
          </a:p>
        </p:txBody>
      </p:sp>
      <p:sp>
        <p:nvSpPr>
          <p:cNvPr id="6147" name="Content Placeholder 2"/>
          <p:cNvSpPr>
            <a:spLocks noGrp="1"/>
          </p:cNvSpPr>
          <p:nvPr>
            <p:ph idx="1"/>
          </p:nvPr>
        </p:nvSpPr>
        <p:spPr>
          <a:xfrm>
            <a:off x="428596" y="911770"/>
            <a:ext cx="8229600" cy="4389438"/>
          </a:xfrm>
        </p:spPr>
        <p:txBody>
          <a:bodyPr/>
          <a:lstStyle/>
          <a:p>
            <a:pPr algn="just">
              <a:buFont typeface="Wingdings" pitchFamily="2" charset="2"/>
              <a:buChar char="ü"/>
            </a:pPr>
            <a:r>
              <a:rPr lang="en-US" sz="3000" dirty="0" smtClean="0"/>
              <a:t>A document to </a:t>
            </a:r>
            <a:r>
              <a:rPr lang="en-US" sz="3000" u="sng" dirty="0" smtClean="0"/>
              <a:t>Registrar  of Companies</a:t>
            </a:r>
            <a:r>
              <a:rPr lang="en-US" sz="3000" dirty="0" smtClean="0"/>
              <a:t>, and </a:t>
            </a:r>
            <a:r>
              <a:rPr lang="en-US" sz="3000" u="sng" dirty="0" smtClean="0"/>
              <a:t>members</a:t>
            </a:r>
            <a:r>
              <a:rPr lang="en-US" sz="3000" dirty="0" smtClean="0"/>
              <a:t> may be served by sending it to him by</a:t>
            </a:r>
          </a:p>
          <a:p>
            <a:pPr algn="just">
              <a:buSzPct val="100000"/>
              <a:buFont typeface="Wingdings" pitchFamily="2" charset="2"/>
              <a:buChar char="Ø"/>
            </a:pPr>
            <a:r>
              <a:rPr lang="en-US" sz="3000" dirty="0" smtClean="0"/>
              <a:t>post or </a:t>
            </a:r>
          </a:p>
          <a:p>
            <a:pPr algn="just">
              <a:buSzPct val="100000"/>
              <a:buFont typeface="Wingdings" pitchFamily="2" charset="2"/>
              <a:buChar char="Ø"/>
            </a:pPr>
            <a:r>
              <a:rPr lang="en-US" sz="3000" dirty="0" smtClean="0"/>
              <a:t>registered post or</a:t>
            </a:r>
          </a:p>
          <a:p>
            <a:pPr algn="just">
              <a:buSzPct val="100000"/>
              <a:buFont typeface="Wingdings" pitchFamily="2" charset="2"/>
              <a:buChar char="Ø"/>
            </a:pPr>
            <a:r>
              <a:rPr lang="en-US" sz="3000" dirty="0" smtClean="0"/>
              <a:t>by speed post or</a:t>
            </a:r>
          </a:p>
          <a:p>
            <a:pPr algn="just">
              <a:buSzPct val="100000"/>
              <a:buFont typeface="Wingdings" pitchFamily="2" charset="2"/>
              <a:buChar char="Ø"/>
            </a:pPr>
            <a:r>
              <a:rPr lang="en-US" sz="3000" dirty="0" smtClean="0"/>
              <a:t>by courier service or</a:t>
            </a:r>
          </a:p>
          <a:p>
            <a:pPr algn="just">
              <a:buSzPct val="100000"/>
              <a:buFont typeface="Wingdings" pitchFamily="2" charset="2"/>
              <a:buChar char="Ø"/>
            </a:pPr>
            <a:r>
              <a:rPr lang="en-US" sz="3000" dirty="0" smtClean="0"/>
              <a:t>by leaving it his office or address or</a:t>
            </a:r>
          </a:p>
          <a:p>
            <a:pPr algn="just">
              <a:buSzPct val="100000"/>
              <a:buFont typeface="Wingdings" pitchFamily="2" charset="2"/>
              <a:buChar char="Ø"/>
            </a:pPr>
            <a:r>
              <a:rPr lang="en-US" sz="3000" dirty="0" smtClean="0"/>
              <a:t>by means of such electronic or</a:t>
            </a:r>
          </a:p>
          <a:p>
            <a:pPr algn="just">
              <a:buSzPct val="100000"/>
              <a:buFont typeface="Wingdings" pitchFamily="2" charset="2"/>
              <a:buChar char="Ø"/>
            </a:pPr>
            <a:r>
              <a:rPr lang="en-US" sz="3000" dirty="0" smtClean="0"/>
              <a:t>other mode as may be prescribed</a:t>
            </a: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214290"/>
            <a:ext cx="8229600" cy="1143001"/>
          </a:xfrm>
        </p:spPr>
        <p:txBody>
          <a:bodyPr/>
          <a:lstStyle/>
          <a:p>
            <a:pPr>
              <a:defRPr/>
            </a:pPr>
            <a:r>
              <a:rPr lang="en-US" dirty="0" err="1" smtClean="0"/>
              <a:t>contd</a:t>
            </a:r>
            <a:r>
              <a:rPr lang="en-US" dirty="0" smtClean="0"/>
              <a:t>…. </a:t>
            </a:r>
            <a:r>
              <a:rPr lang="en-US" dirty="0" smtClean="0">
                <a:latin typeface="+mn-lt"/>
              </a:rPr>
              <a:t>Section 20</a:t>
            </a:r>
          </a:p>
        </p:txBody>
      </p:sp>
      <p:sp>
        <p:nvSpPr>
          <p:cNvPr id="6147" name="Content Placeholder 2"/>
          <p:cNvSpPr>
            <a:spLocks noGrp="1"/>
          </p:cNvSpPr>
          <p:nvPr>
            <p:ph idx="1"/>
          </p:nvPr>
        </p:nvSpPr>
        <p:spPr>
          <a:xfrm>
            <a:off x="500034" y="1857364"/>
            <a:ext cx="8229600" cy="4389438"/>
          </a:xfrm>
        </p:spPr>
        <p:txBody>
          <a:bodyPr/>
          <a:lstStyle/>
          <a:p>
            <a:pPr algn="just">
              <a:buFont typeface="Wingdings" pitchFamily="2" charset="2"/>
              <a:buChar char="ü"/>
            </a:pPr>
            <a:r>
              <a:rPr lang="en-US" sz="3200" u="sng" dirty="0" smtClean="0"/>
              <a:t>Proviso to section 20(2):</a:t>
            </a:r>
          </a:p>
          <a:p>
            <a:pPr algn="just">
              <a:buNone/>
            </a:pPr>
            <a:r>
              <a:rPr lang="en-US" sz="3200" dirty="0" smtClean="0"/>
              <a:t>   If a member requests delivery of any document through a particular mode, he shall pay such fee. Such fee as may be determined by the Company in its AGM.</a:t>
            </a:r>
          </a:p>
          <a:p>
            <a:pPr algn="just">
              <a:buFont typeface="Wingdings" pitchFamily="2" charset="2"/>
              <a:buChar char="ü"/>
            </a:pPr>
            <a:r>
              <a:rPr lang="en-US" sz="3200" dirty="0" smtClean="0"/>
              <a:t>Courier service means the agency which provide the services with proof of delivery.</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071810"/>
            <a:ext cx="8229600" cy="1143000"/>
          </a:xfrm>
        </p:spPr>
        <p:txBody>
          <a:bodyPr/>
          <a:lstStyle/>
          <a:p>
            <a:r>
              <a:rPr lang="en-US" u="sng" dirty="0" smtClean="0">
                <a:latin typeface="+mn-lt"/>
              </a:rPr>
              <a:t>APPLICABLE </a:t>
            </a:r>
            <a:br>
              <a:rPr lang="en-US" u="sng" dirty="0" smtClean="0">
                <a:latin typeface="+mn-lt"/>
              </a:rPr>
            </a:br>
            <a:r>
              <a:rPr lang="en-US" dirty="0" smtClean="0">
                <a:latin typeface="+mn-lt"/>
              </a:rPr>
              <a:t>Section 21</a:t>
            </a:r>
            <a:br>
              <a:rPr lang="en-US" dirty="0" smtClean="0">
                <a:latin typeface="+mn-lt"/>
              </a:rPr>
            </a:br>
            <a:r>
              <a:rPr lang="en-US" dirty="0" smtClean="0">
                <a:latin typeface="+mn-lt"/>
              </a:rPr>
              <a:t> Authentication of Documents, Proceedings &amp; Contracts </a:t>
            </a:r>
            <a:br>
              <a:rPr lang="en-US" dirty="0" smtClean="0">
                <a:latin typeface="+mn-lt"/>
              </a:rPr>
            </a:br>
            <a:r>
              <a:rPr lang="en-US" sz="3200" b="1" u="sng" dirty="0" smtClean="0">
                <a:latin typeface="+mn-lt"/>
              </a:rPr>
              <a:t>{corresponding Section 54}</a:t>
            </a:r>
            <a:endParaRPr lang="en-US" sz="3200" b="1" u="sng" dirty="0">
              <a:latin typeface="+mn-lt"/>
            </a:endParaRPr>
          </a:p>
        </p:txBody>
      </p:sp>
      <p:sp>
        <p:nvSpPr>
          <p:cNvPr id="3" name="Content Placeholder 2"/>
          <p:cNvSpPr>
            <a:spLocks noGrp="1"/>
          </p:cNvSpPr>
          <p:nvPr>
            <p:ph idx="1"/>
          </p:nvPr>
        </p:nvSpPr>
        <p:spPr>
          <a:xfrm>
            <a:off x="500034" y="4105276"/>
            <a:ext cx="8229600" cy="2752724"/>
          </a:xfrm>
        </p:spPr>
        <p:txBody>
          <a:bodyPr/>
          <a:lstStyle/>
          <a:p>
            <a:pPr algn="just">
              <a:buNone/>
            </a:pPr>
            <a:r>
              <a:rPr lang="en-US" dirty="0" smtClean="0"/>
              <a:t>In the next slide</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21</a:t>
            </a:r>
          </a:p>
        </p:txBody>
      </p:sp>
      <p:sp>
        <p:nvSpPr>
          <p:cNvPr id="6147" name="Content Placeholder 2"/>
          <p:cNvSpPr>
            <a:spLocks noGrp="1"/>
          </p:cNvSpPr>
          <p:nvPr>
            <p:ph idx="1"/>
          </p:nvPr>
        </p:nvSpPr>
        <p:spPr>
          <a:xfrm>
            <a:off x="428596" y="1571612"/>
            <a:ext cx="8229600" cy="4389438"/>
          </a:xfrm>
        </p:spPr>
        <p:txBody>
          <a:bodyPr/>
          <a:lstStyle/>
          <a:p>
            <a:pPr lvl="0" algn="just">
              <a:buFont typeface="Wingdings" pitchFamily="2" charset="2"/>
              <a:buChar char="ü"/>
            </a:pPr>
            <a:r>
              <a:rPr lang="en-US" sz="3200" dirty="0" smtClean="0"/>
              <a:t>Any document, proceeding requiring authentication by a Company or contract entered  into by or on behalf of a Company may now be signed </a:t>
            </a:r>
            <a:r>
              <a:rPr lang="en-US" sz="3200" u="sng" dirty="0" smtClean="0"/>
              <a:t>by any KMP or an officer of the Company</a:t>
            </a:r>
          </a:p>
          <a:p>
            <a:pPr lvl="0" algn="just">
              <a:buFont typeface="Wingdings" pitchFamily="2" charset="2"/>
              <a:buChar char="ü"/>
            </a:pPr>
            <a:r>
              <a:rPr lang="en-US" sz="3200" dirty="0" smtClean="0"/>
              <a:t>Only after having due authorization by the Board of Directors.</a:t>
            </a:r>
          </a:p>
          <a:p>
            <a:pPr>
              <a:buNone/>
            </a:pPr>
            <a:endParaRPr lang="en-US" sz="3200" dirty="0" smtClean="0"/>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643050"/>
            <a:ext cx="8229600" cy="1143000"/>
          </a:xfrm>
        </p:spPr>
        <p:txBody>
          <a:bodyPr/>
          <a:lstStyle/>
          <a:p>
            <a:r>
              <a:rPr lang="en-US" sz="6000" u="sng" dirty="0" smtClean="0"/>
              <a:t>APPLICABLE </a:t>
            </a:r>
            <a:br>
              <a:rPr lang="en-US" sz="6000" u="sng" dirty="0" smtClean="0"/>
            </a:br>
            <a:r>
              <a:rPr lang="en-US" sz="6000" dirty="0" smtClean="0">
                <a:latin typeface="+mn-lt"/>
              </a:rPr>
              <a:t>Section 22</a:t>
            </a:r>
            <a:r>
              <a:rPr lang="en-US" sz="4000" dirty="0" smtClean="0">
                <a:latin typeface="+mn-lt"/>
              </a:rPr>
              <a:t/>
            </a:r>
            <a:br>
              <a:rPr lang="en-US" sz="4000" dirty="0" smtClean="0">
                <a:latin typeface="+mn-lt"/>
              </a:rPr>
            </a:br>
            <a:r>
              <a:rPr lang="en-US" sz="4000" dirty="0" smtClean="0">
                <a:latin typeface="+mn-lt"/>
              </a:rPr>
              <a:t> Execution of Bills of Exchange, etc</a:t>
            </a:r>
            <a:r>
              <a:rPr lang="en-US" dirty="0" smtClean="0">
                <a:latin typeface="+mn-lt"/>
              </a:rPr>
              <a:t/>
            </a:r>
            <a:br>
              <a:rPr lang="en-US" dirty="0" smtClean="0">
                <a:latin typeface="+mn-lt"/>
              </a:rPr>
            </a:br>
            <a:r>
              <a:rPr lang="en-US" sz="3200" b="1" u="sng" dirty="0" smtClean="0">
                <a:latin typeface="+mn-lt"/>
              </a:rPr>
              <a:t>{corresponding Section 47}</a:t>
            </a:r>
            <a:endParaRPr lang="en-US" sz="3200" b="1" u="sng" dirty="0">
              <a:latin typeface="+mn-lt"/>
            </a:endParaRPr>
          </a:p>
        </p:txBody>
      </p:sp>
      <p:sp>
        <p:nvSpPr>
          <p:cNvPr id="3" name="Content Placeholder 2"/>
          <p:cNvSpPr>
            <a:spLocks noGrp="1"/>
          </p:cNvSpPr>
          <p:nvPr>
            <p:ph idx="1"/>
          </p:nvPr>
        </p:nvSpPr>
        <p:spPr>
          <a:xfrm>
            <a:off x="251520" y="2786058"/>
            <a:ext cx="8229600" cy="2752724"/>
          </a:xfrm>
        </p:spPr>
        <p:txBody>
          <a:bodyPr/>
          <a:lstStyle/>
          <a:p>
            <a:pPr algn="just">
              <a:buNone/>
            </a:pPr>
            <a:r>
              <a:rPr lang="en-US" sz="2400" u="sng" dirty="0" smtClean="0"/>
              <a:t>22(1):</a:t>
            </a:r>
            <a:r>
              <a:rPr lang="en-US" sz="2400" dirty="0" smtClean="0"/>
              <a:t> A bill of exchange, hundi or promissory note shall be deemed to have been-</a:t>
            </a:r>
          </a:p>
          <a:p>
            <a:pPr algn="just">
              <a:buFont typeface="Wingdings" pitchFamily="2" charset="2"/>
              <a:buChar char="Ø"/>
            </a:pPr>
            <a:r>
              <a:rPr lang="en-US" sz="2400" dirty="0" smtClean="0"/>
              <a:t>made, accepted</a:t>
            </a:r>
          </a:p>
          <a:p>
            <a:pPr algn="just">
              <a:buFont typeface="Wingdings" pitchFamily="2" charset="2"/>
              <a:buChar char="Ø"/>
            </a:pPr>
            <a:r>
              <a:rPr lang="en-US" sz="2400" dirty="0" smtClean="0"/>
              <a:t>drawn or endorsed on behalf of the company: </a:t>
            </a:r>
          </a:p>
          <a:p>
            <a:pPr algn="just">
              <a:buNone/>
            </a:pPr>
            <a:r>
              <a:rPr lang="en-US" sz="2400" dirty="0" smtClean="0"/>
              <a:t> </a:t>
            </a:r>
          </a:p>
          <a:p>
            <a:pPr algn="just">
              <a:buNone/>
            </a:pPr>
            <a:r>
              <a:rPr lang="en-US" sz="2400" dirty="0" smtClean="0"/>
              <a:t>    If it is made, accepted, drawn etc. in the name of, or on behalf of the company by any person acting under its authority, </a:t>
            </a:r>
            <a:r>
              <a:rPr lang="en-US" sz="2400" u="sng" dirty="0" smtClean="0"/>
              <a:t>express or implied</a:t>
            </a:r>
            <a:r>
              <a:rPr lang="en-US" sz="2400" dirty="0" smtClean="0"/>
              <a:t>.</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latin typeface="+mn-lt"/>
              </a:rPr>
              <a:t>contd</a:t>
            </a:r>
            <a:r>
              <a:rPr lang="en-US" dirty="0" smtClean="0">
                <a:latin typeface="+mn-lt"/>
              </a:rPr>
              <a:t>….Section 22(2)</a:t>
            </a:r>
          </a:p>
        </p:txBody>
      </p:sp>
      <p:sp>
        <p:nvSpPr>
          <p:cNvPr id="6147" name="Content Placeholder 2"/>
          <p:cNvSpPr>
            <a:spLocks noGrp="1"/>
          </p:cNvSpPr>
          <p:nvPr>
            <p:ph idx="1"/>
          </p:nvPr>
        </p:nvSpPr>
        <p:spPr>
          <a:xfrm>
            <a:off x="428596" y="1571612"/>
            <a:ext cx="8229600" cy="4389438"/>
          </a:xfrm>
        </p:spPr>
        <p:txBody>
          <a:bodyPr/>
          <a:lstStyle/>
          <a:p>
            <a:pPr algn="just">
              <a:buNone/>
            </a:pPr>
            <a:r>
              <a:rPr lang="en-US" sz="3200" dirty="0" smtClean="0"/>
              <a:t>   </a:t>
            </a:r>
            <a:r>
              <a:rPr lang="en-US" sz="3200" u="sng" dirty="0" smtClean="0"/>
              <a:t>A company may</a:t>
            </a:r>
            <a:r>
              <a:rPr lang="en-US" sz="3200" dirty="0" smtClean="0"/>
              <a:t>:</a:t>
            </a:r>
          </a:p>
          <a:p>
            <a:pPr algn="just">
              <a:buNone/>
            </a:pPr>
            <a:r>
              <a:rPr lang="en-US" sz="3200" dirty="0" smtClean="0"/>
              <a:t>   a. by writing </a:t>
            </a:r>
          </a:p>
          <a:p>
            <a:pPr algn="just">
              <a:buNone/>
            </a:pPr>
            <a:r>
              <a:rPr lang="en-US" sz="3200" dirty="0" smtClean="0"/>
              <a:t>   b. under its common seal</a:t>
            </a:r>
          </a:p>
          <a:p>
            <a:pPr algn="just">
              <a:buNone/>
            </a:pPr>
            <a:r>
              <a:rPr lang="en-US" sz="3200" dirty="0" smtClean="0"/>
              <a:t>   c. authorize any person (either generally or in respect of any specified matters)</a:t>
            </a:r>
          </a:p>
          <a:p>
            <a:pPr algn="just">
              <a:buNone/>
            </a:pPr>
            <a:r>
              <a:rPr lang="en-US" sz="3200" dirty="0" smtClean="0"/>
              <a:t>   d. as its attorney to </a:t>
            </a:r>
            <a:r>
              <a:rPr lang="en-US" sz="3200" u="sng" dirty="0" smtClean="0"/>
              <a:t>execute other deeds</a:t>
            </a:r>
            <a:r>
              <a:rPr lang="en-US" sz="3200" dirty="0" smtClean="0"/>
              <a:t> on its behalf in any place either in or outside India.</a:t>
            </a:r>
          </a:p>
          <a:p>
            <a:pPr algn="just">
              <a:buNone/>
            </a:pPr>
            <a:endParaRPr lang="en-US" sz="32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055787"/>
            <a:ext cx="8229600" cy="4389437"/>
          </a:xfrm>
        </p:spPr>
        <p:txBody>
          <a:bodyPr/>
          <a:lstStyle/>
          <a:p>
            <a:pPr algn="ctr">
              <a:buNone/>
            </a:pPr>
            <a:r>
              <a:rPr lang="en-US" sz="2800" b="1" u="sng" dirty="0" smtClean="0"/>
              <a:t>Rule 2.3 Penalty </a:t>
            </a:r>
          </a:p>
          <a:p>
            <a:pPr algn="just"/>
            <a:r>
              <a:rPr lang="en-US" sz="2800" dirty="0" smtClean="0"/>
              <a:t>If One Person Company or any officer of the OPC contravenes the provisions of the rules, then:</a:t>
            </a:r>
          </a:p>
          <a:p>
            <a:pPr algn="just"/>
            <a:r>
              <a:rPr lang="en-US" sz="2800" dirty="0" smtClean="0"/>
              <a:t>OPC or any officer of the OPC shall be </a:t>
            </a:r>
            <a:r>
              <a:rPr lang="en-US" sz="2800" u="sng" dirty="0" smtClean="0"/>
              <a:t>punishable </a:t>
            </a:r>
            <a:r>
              <a:rPr lang="en-US" sz="2800" dirty="0" smtClean="0"/>
              <a:t>with:</a:t>
            </a:r>
          </a:p>
          <a:p>
            <a:pPr algn="just">
              <a:buFont typeface="Wingdings" pitchFamily="2" charset="2"/>
              <a:buChar char="ü"/>
            </a:pPr>
            <a:r>
              <a:rPr lang="en-US" sz="2800" dirty="0" smtClean="0"/>
              <a:t>fine which may extend to </a:t>
            </a:r>
            <a:r>
              <a:rPr lang="en-US" sz="2800" u="sng" dirty="0" smtClean="0"/>
              <a:t>Rs.5000</a:t>
            </a:r>
            <a:r>
              <a:rPr lang="en-US" sz="2800" dirty="0" smtClean="0"/>
              <a:t> and </a:t>
            </a:r>
          </a:p>
          <a:p>
            <a:pPr algn="just">
              <a:buFont typeface="Wingdings" pitchFamily="2" charset="2"/>
              <a:buChar char="ü"/>
            </a:pPr>
            <a:r>
              <a:rPr lang="en-US" sz="2800" dirty="0" smtClean="0"/>
              <a:t>with a further fine which may </a:t>
            </a:r>
            <a:r>
              <a:rPr lang="en-US" sz="2800" u="sng" dirty="0" smtClean="0"/>
              <a:t>extend to Rs.500 for every day after the first during which such contravention continues</a:t>
            </a:r>
            <a:endParaRPr lang="en-US" sz="2800" b="1" u="sng" dirty="0"/>
          </a:p>
        </p:txBody>
      </p:sp>
      <p:sp>
        <p:nvSpPr>
          <p:cNvPr id="4" name="TextBox 3"/>
          <p:cNvSpPr txBox="1"/>
          <p:nvPr/>
        </p:nvSpPr>
        <p:spPr>
          <a:xfrm>
            <a:off x="1295575" y="214290"/>
            <a:ext cx="7197804" cy="707886"/>
          </a:xfrm>
          <a:prstGeom prst="rect">
            <a:avLst/>
          </a:prstGeom>
          <a:noFill/>
        </p:spPr>
        <p:txBody>
          <a:bodyPr wrap="none" rtlCol="0">
            <a:spAutoFit/>
          </a:bodyPr>
          <a:lstStyle/>
          <a:p>
            <a:pPr algn="ctr">
              <a:defRPr/>
            </a:pPr>
            <a:r>
              <a:rPr lang="en-US" sz="4000" b="1" kern="0" dirty="0" smtClean="0">
                <a:solidFill>
                  <a:schemeClr val="accent2">
                    <a:lumMod val="50000"/>
                    <a:lumOff val="50000"/>
                  </a:schemeClr>
                </a:solidFill>
                <a:latin typeface="+mn-lt"/>
              </a:rPr>
              <a:t>One Person Company (OPC) </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latin typeface="+mn-lt"/>
              </a:rPr>
              <a:t>contd</a:t>
            </a:r>
            <a:r>
              <a:rPr lang="en-US" dirty="0" smtClean="0">
                <a:latin typeface="+mn-lt"/>
              </a:rPr>
              <a:t>….Section 22(3)</a:t>
            </a:r>
          </a:p>
        </p:txBody>
      </p:sp>
      <p:sp>
        <p:nvSpPr>
          <p:cNvPr id="6147" name="Content Placeholder 2"/>
          <p:cNvSpPr>
            <a:spLocks noGrp="1"/>
          </p:cNvSpPr>
          <p:nvPr>
            <p:ph idx="1"/>
          </p:nvPr>
        </p:nvSpPr>
        <p:spPr>
          <a:xfrm>
            <a:off x="428596" y="1571612"/>
            <a:ext cx="8229600" cy="4389438"/>
          </a:xfrm>
        </p:spPr>
        <p:txBody>
          <a:bodyPr/>
          <a:lstStyle/>
          <a:p>
            <a:pPr algn="just">
              <a:buNone/>
            </a:pPr>
            <a:r>
              <a:rPr lang="en-US" sz="3200" i="1" dirty="0" smtClean="0"/>
              <a:t>   </a:t>
            </a:r>
            <a:r>
              <a:rPr lang="en-US" sz="3200" dirty="0" smtClean="0"/>
              <a:t>a. A deed signed by such an attorney on behalf of the company and under his seal shall bind the company; and </a:t>
            </a:r>
          </a:p>
          <a:p>
            <a:pPr algn="just">
              <a:buNone/>
            </a:pPr>
            <a:endParaRPr lang="en-US" sz="3200" dirty="0" smtClean="0"/>
          </a:p>
          <a:p>
            <a:pPr algn="just">
              <a:buNone/>
            </a:pPr>
            <a:r>
              <a:rPr lang="en-US" sz="3200" dirty="0" smtClean="0"/>
              <a:t>   b. have the effect as if it were made under its common seal.</a:t>
            </a:r>
            <a:endParaRPr lang="en-US" sz="3200" b="1" u="sng" dirty="0" smtClean="0">
              <a:solidFill>
                <a:schemeClr val="accent2">
                  <a:lumMod val="50000"/>
                  <a:lumOff val="50000"/>
                </a:schemeClr>
              </a:solidFill>
            </a:endParaRP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2468563"/>
            <a:ext cx="8229600" cy="4389437"/>
          </a:xfrm>
        </p:spPr>
        <p:txBody>
          <a:bodyPr/>
          <a:lstStyle/>
          <a:p>
            <a:pPr algn="ctr">
              <a:buNone/>
            </a:pPr>
            <a:r>
              <a:rPr lang="en-US" sz="4400" b="1" u="sng" dirty="0" smtClean="0">
                <a:solidFill>
                  <a:schemeClr val="accent1"/>
                </a:solidFill>
              </a:rPr>
              <a:t>No changes in  section 22</a:t>
            </a:r>
            <a:endParaRPr lang="en-US" sz="4400" b="1" u="sng" dirty="0">
              <a:solidFill>
                <a:schemeClr val="accent1"/>
              </a:solidFil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C:\Users\Ayesha Hazra\AppData\Local\Microsoft\Windows\Temporary Internet Files\Content.IE5\BKKC8P6P\MC900105218[1].wmf"/>
          <p:cNvPicPr>
            <a:picLocks noChangeAspect="1" noChangeArrowheads="1"/>
          </p:cNvPicPr>
          <p:nvPr/>
        </p:nvPicPr>
        <p:blipFill>
          <a:blip r:embed="rId2" cstate="print"/>
          <a:srcRect/>
          <a:stretch>
            <a:fillRect/>
          </a:stretch>
        </p:blipFill>
        <p:spPr bwMode="auto">
          <a:xfrm>
            <a:off x="3276600" y="1773238"/>
            <a:ext cx="2376488"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620688"/>
            <a:ext cx="8229600" cy="4389437"/>
          </a:xfrm>
        </p:spPr>
        <p:txBody>
          <a:bodyPr/>
          <a:lstStyle/>
          <a:p>
            <a:pPr marL="461963" indent="-461963" algn="just">
              <a:spcBef>
                <a:spcPts val="0"/>
              </a:spcBef>
              <a:buClr>
                <a:schemeClr val="tx2"/>
              </a:buClr>
              <a:buFont typeface="Wingdings" pitchFamily="2" charset="2"/>
              <a:buChar char="ü"/>
              <a:defRPr/>
            </a:pPr>
            <a:endParaRPr lang="en-US" sz="2000" dirty="0" smtClean="0">
              <a:latin typeface="Book Antiqua" pitchFamily="18" charset="0"/>
            </a:endParaRPr>
          </a:p>
          <a:p>
            <a:pPr marL="461963" indent="-461963" algn="just">
              <a:spcBef>
                <a:spcPts val="0"/>
              </a:spcBef>
              <a:buClr>
                <a:schemeClr val="tx2"/>
              </a:buClr>
              <a:buNone/>
              <a:defRPr/>
            </a:pPr>
            <a:r>
              <a:rPr lang="en-US" sz="2400" dirty="0" smtClean="0">
                <a:latin typeface="Book Antiqua" pitchFamily="18" charset="0"/>
              </a:rPr>
              <a:t>      </a:t>
            </a:r>
            <a:r>
              <a:rPr lang="en-US" sz="2400" u="sng" dirty="0" smtClean="0"/>
              <a:t>Mandatory Conversion into Pvt. or Public Ltd. Co. if: </a:t>
            </a:r>
            <a:r>
              <a:rPr lang="en-US" sz="2400" b="1" dirty="0" smtClean="0"/>
              <a:t>[Rule 2.4(1 and 2)]</a:t>
            </a:r>
            <a:r>
              <a:rPr lang="en-US" sz="2400" dirty="0" smtClean="0"/>
              <a:t>;</a:t>
            </a:r>
            <a:endParaRPr lang="en-US" sz="2400" u="sng" dirty="0" smtClean="0"/>
          </a:p>
          <a:p>
            <a:pPr marL="461963" indent="-461963" algn="just">
              <a:spcBef>
                <a:spcPts val="0"/>
              </a:spcBef>
              <a:buClr>
                <a:schemeClr val="tx2"/>
              </a:buClr>
              <a:buFont typeface="Wingdings" pitchFamily="2" charset="2"/>
              <a:buChar char="ü"/>
              <a:defRPr/>
            </a:pPr>
            <a:r>
              <a:rPr lang="en-US" sz="2400" dirty="0" smtClean="0"/>
              <a:t>paid-up share capital exceeds Rs.50 </a:t>
            </a:r>
            <a:r>
              <a:rPr lang="en-US" sz="2400" dirty="0" err="1" smtClean="0"/>
              <a:t>lacs</a:t>
            </a:r>
            <a:r>
              <a:rPr lang="en-US" sz="2400" dirty="0" smtClean="0"/>
              <a:t>; or</a:t>
            </a:r>
          </a:p>
          <a:p>
            <a:pPr marL="461963" indent="-461963" algn="just">
              <a:spcBef>
                <a:spcPts val="0"/>
              </a:spcBef>
              <a:buClr>
                <a:schemeClr val="tx2"/>
              </a:buClr>
              <a:buFont typeface="Wingdings" pitchFamily="2" charset="2"/>
              <a:buChar char="ü"/>
              <a:defRPr/>
            </a:pPr>
            <a:r>
              <a:rPr lang="en-US" sz="2400" dirty="0" smtClean="0"/>
              <a:t>average annual turnover exceeds Rs.2 </a:t>
            </a:r>
            <a:r>
              <a:rPr lang="en-US" sz="2400" dirty="0" err="1" smtClean="0"/>
              <a:t>crores</a:t>
            </a:r>
            <a:r>
              <a:rPr lang="en-US" sz="2400" dirty="0" smtClean="0"/>
              <a:t> (in immediately preceding 3 consecutive FYs)</a:t>
            </a:r>
          </a:p>
          <a:p>
            <a:pPr marL="461963" indent="-461963" algn="just">
              <a:spcBef>
                <a:spcPts val="0"/>
              </a:spcBef>
              <a:buClr>
                <a:schemeClr val="tx2"/>
              </a:buClr>
              <a:buFont typeface="Wingdings" pitchFamily="2" charset="2"/>
              <a:buChar char="ü"/>
              <a:defRPr/>
            </a:pPr>
            <a:r>
              <a:rPr lang="en-US" sz="2400" dirty="0" smtClean="0"/>
              <a:t>shall be mandatorily required to convert itself</a:t>
            </a:r>
          </a:p>
          <a:p>
            <a:pPr marL="461963" indent="-461963" algn="just">
              <a:spcBef>
                <a:spcPts val="0"/>
              </a:spcBef>
              <a:buClr>
                <a:schemeClr val="tx2"/>
              </a:buClr>
              <a:buFont typeface="Wingdings" pitchFamily="2" charset="2"/>
              <a:buChar char="Ø"/>
              <a:defRPr/>
            </a:pPr>
            <a:r>
              <a:rPr lang="en-US" sz="2400" u="sng" dirty="0" smtClean="0"/>
              <a:t>within 6 months</a:t>
            </a:r>
            <a:r>
              <a:rPr lang="en-US" sz="2400" dirty="0" smtClean="0"/>
              <a:t>:</a:t>
            </a:r>
          </a:p>
          <a:p>
            <a:pPr marL="461963" indent="-461963" algn="just">
              <a:spcBef>
                <a:spcPts val="0"/>
              </a:spcBef>
              <a:buClr>
                <a:schemeClr val="tx2"/>
              </a:buClr>
              <a:buFont typeface="Wingdings" pitchFamily="2" charset="2"/>
              <a:buChar char="Ø"/>
              <a:defRPr/>
            </a:pPr>
            <a:r>
              <a:rPr lang="en-US" sz="2400" dirty="0" smtClean="0"/>
              <a:t>of the date on which its paid up share capital is increased beyond Rs.50 </a:t>
            </a:r>
            <a:r>
              <a:rPr lang="en-US" sz="2400" dirty="0" err="1" smtClean="0"/>
              <a:t>lacs</a:t>
            </a:r>
            <a:r>
              <a:rPr lang="en-US" sz="2400" dirty="0" smtClean="0"/>
              <a:t>; or</a:t>
            </a:r>
          </a:p>
          <a:p>
            <a:pPr marL="461963" indent="-461963" algn="just">
              <a:spcBef>
                <a:spcPts val="0"/>
              </a:spcBef>
              <a:buClr>
                <a:schemeClr val="tx2"/>
              </a:buClr>
              <a:buFont typeface="Wingdings" pitchFamily="2" charset="2"/>
              <a:buChar char="Ø"/>
              <a:defRPr/>
            </a:pPr>
            <a:r>
              <a:rPr lang="en-US" sz="2400" dirty="0" smtClean="0"/>
              <a:t>of the last day of the relevant period during which its average annual turnover exceeds Rs.2 </a:t>
            </a:r>
            <a:r>
              <a:rPr lang="en-US" sz="2400" dirty="0" err="1" smtClean="0"/>
              <a:t>crores</a:t>
            </a:r>
            <a:r>
              <a:rPr lang="en-US" sz="2400" dirty="0" smtClean="0"/>
              <a:t>; or</a:t>
            </a:r>
          </a:p>
          <a:p>
            <a:pPr marL="461963" indent="-461963" algn="just">
              <a:spcBef>
                <a:spcPts val="0"/>
              </a:spcBef>
              <a:buClr>
                <a:schemeClr val="tx2"/>
              </a:buClr>
              <a:buFont typeface="Wingdings" pitchFamily="2" charset="2"/>
              <a:buChar char="Ø"/>
              <a:defRPr/>
            </a:pPr>
            <a:r>
              <a:rPr lang="en-US" sz="2400" dirty="0" smtClean="0"/>
              <a:t>of the close of the FY during which its balance sheet total exceeds Rs. 1 </a:t>
            </a:r>
            <a:r>
              <a:rPr lang="en-US" sz="2400" dirty="0" err="1" smtClean="0"/>
              <a:t>crore</a:t>
            </a:r>
            <a:r>
              <a:rPr lang="en-US" sz="2400" dirty="0" smtClean="0"/>
              <a:t>; as the case may be</a:t>
            </a:r>
          </a:p>
          <a:p>
            <a:pPr marL="461963" indent="-461963" algn="just">
              <a:spcBef>
                <a:spcPts val="0"/>
              </a:spcBef>
              <a:buClr>
                <a:schemeClr val="tx2"/>
              </a:buClr>
              <a:buFont typeface="Wingdings" pitchFamily="2" charset="2"/>
              <a:buChar char="Ø"/>
              <a:defRPr/>
            </a:pPr>
            <a:r>
              <a:rPr lang="en-US" sz="2400" dirty="0" smtClean="0"/>
              <a:t>Into either a private company or a public company;</a:t>
            </a:r>
          </a:p>
          <a:p>
            <a:pPr marL="461963" indent="-461963" algn="just">
              <a:spcBef>
                <a:spcPts val="0"/>
              </a:spcBef>
              <a:buClr>
                <a:schemeClr val="tx2"/>
              </a:buClr>
              <a:buFont typeface="Wingdings" pitchFamily="2" charset="2"/>
              <a:buChar char="ü"/>
              <a:defRPr/>
            </a:pPr>
            <a:endParaRPr lang="en-US" sz="2400" dirty="0" smtClean="0"/>
          </a:p>
        </p:txBody>
      </p:sp>
      <p:sp>
        <p:nvSpPr>
          <p:cNvPr id="4" name="TextBox 3"/>
          <p:cNvSpPr txBox="1"/>
          <p:nvPr/>
        </p:nvSpPr>
        <p:spPr>
          <a:xfrm>
            <a:off x="1142976" y="285728"/>
            <a:ext cx="7225056" cy="1938992"/>
          </a:xfrm>
          <a:prstGeom prst="rect">
            <a:avLst/>
          </a:prstGeom>
          <a:noFill/>
        </p:spPr>
        <p:txBody>
          <a:bodyPr wrap="none" rtlCol="0">
            <a:spAutoFit/>
          </a:bodyPr>
          <a:lstStyle/>
          <a:p>
            <a:pPr algn="ctr">
              <a:defRPr/>
            </a:pPr>
            <a:r>
              <a:rPr lang="en-US" sz="4000" b="1" u="sng" dirty="0" smtClean="0">
                <a:solidFill>
                  <a:schemeClr val="accent2">
                    <a:lumMod val="50000"/>
                    <a:lumOff val="50000"/>
                  </a:schemeClr>
                </a:solidFill>
                <a:latin typeface="+mn-lt"/>
              </a:rPr>
              <a:t>Conversion of OPC (Rule 2.4)</a:t>
            </a:r>
          </a:p>
          <a:p>
            <a:pPr algn="ctr">
              <a:defRPr/>
            </a:pPr>
            <a:endParaRPr lang="en-US" sz="4000" b="1" kern="0" dirty="0" smtClean="0">
              <a:solidFill>
                <a:schemeClr val="accent2">
                  <a:lumMod val="50000"/>
                  <a:lumOff val="50000"/>
                </a:schemeClr>
              </a:solidFill>
              <a:latin typeface="+mn-lt"/>
            </a:endParaRPr>
          </a:p>
          <a:p>
            <a:pPr algn="ctr">
              <a:defRPr/>
            </a:pPr>
            <a:r>
              <a:rPr lang="en-US" sz="4000" b="1" kern="0" dirty="0" smtClean="0">
                <a:solidFill>
                  <a:schemeClr val="accent2">
                    <a:lumMod val="50000"/>
                    <a:lumOff val="50000"/>
                  </a:schemeClr>
                </a:solidFill>
                <a:latin typeface="+mn-lt"/>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407715"/>
            <a:ext cx="8229600" cy="4389437"/>
          </a:xfrm>
        </p:spPr>
        <p:txBody>
          <a:bodyPr/>
          <a:lstStyle/>
          <a:p>
            <a:pPr marL="461963" indent="-461963" algn="just">
              <a:spcBef>
                <a:spcPts val="0"/>
              </a:spcBef>
              <a:buClr>
                <a:schemeClr val="tx2"/>
              </a:buClr>
              <a:buFont typeface="Wingdings" pitchFamily="2" charset="2"/>
              <a:buChar char="ü"/>
              <a:defRPr/>
            </a:pPr>
            <a:endParaRPr lang="en-US" sz="2400" dirty="0" smtClean="0">
              <a:latin typeface="Book Antiqua" pitchFamily="18" charset="0"/>
            </a:endParaRPr>
          </a:p>
          <a:p>
            <a:pPr marL="461963" indent="-461963" algn="just">
              <a:spcBef>
                <a:spcPts val="0"/>
              </a:spcBef>
              <a:buClr>
                <a:schemeClr val="tx2"/>
              </a:buClr>
              <a:buNone/>
              <a:defRPr/>
            </a:pPr>
            <a:endParaRPr lang="en-US" sz="2400" dirty="0" smtClean="0">
              <a:latin typeface="Book Antiqua" pitchFamily="18" charset="0"/>
            </a:endParaRPr>
          </a:p>
          <a:p>
            <a:pPr marL="461963" indent="-461963" algn="just">
              <a:spcBef>
                <a:spcPts val="0"/>
              </a:spcBef>
              <a:buClr>
                <a:schemeClr val="tx2"/>
              </a:buClr>
              <a:buFont typeface="Wingdings" pitchFamily="2" charset="2"/>
              <a:buChar char="ü"/>
              <a:defRPr/>
            </a:pPr>
            <a:r>
              <a:rPr lang="en-US" sz="2400" dirty="0" smtClean="0"/>
              <a:t>Increase no. of members and directors to 2 or minimum of 7 members and 3 directors as the case may be </a:t>
            </a:r>
            <a:r>
              <a:rPr lang="en-US" sz="2400" b="1" dirty="0" smtClean="0"/>
              <a:t>[Rule 2.4(2)]</a:t>
            </a:r>
            <a:r>
              <a:rPr lang="en-US" sz="2400" dirty="0" smtClean="0"/>
              <a:t>;</a:t>
            </a:r>
          </a:p>
          <a:p>
            <a:pPr marL="461963" indent="-461963" algn="just">
              <a:spcBef>
                <a:spcPts val="0"/>
              </a:spcBef>
              <a:buClr>
                <a:schemeClr val="tx2"/>
              </a:buClr>
              <a:buFont typeface="Wingdings" pitchFamily="2" charset="2"/>
              <a:buChar char="ü"/>
              <a:defRPr/>
            </a:pPr>
            <a:endParaRPr lang="en-US" sz="800" dirty="0" smtClean="0"/>
          </a:p>
          <a:p>
            <a:pPr marL="461963" indent="-461963" algn="just">
              <a:spcBef>
                <a:spcPts val="0"/>
              </a:spcBef>
              <a:buClr>
                <a:schemeClr val="tx2"/>
              </a:buClr>
              <a:buFont typeface="Wingdings" pitchFamily="2" charset="2"/>
              <a:buChar char="ü"/>
              <a:defRPr/>
            </a:pPr>
            <a:r>
              <a:rPr lang="en-US" sz="2400" dirty="0" smtClean="0"/>
              <a:t>Alter </a:t>
            </a:r>
            <a:r>
              <a:rPr lang="en-US" sz="2400" dirty="0" err="1" smtClean="0"/>
              <a:t>MoA</a:t>
            </a:r>
            <a:r>
              <a:rPr lang="en-US" sz="2400" dirty="0" smtClean="0"/>
              <a:t> and </a:t>
            </a:r>
            <a:r>
              <a:rPr lang="en-US" sz="2400" dirty="0" err="1" smtClean="0"/>
              <a:t>AoA</a:t>
            </a:r>
            <a:r>
              <a:rPr lang="en-US" sz="2400" dirty="0" smtClean="0"/>
              <a:t> by passing Ordinary Resolution/ Special Resolution (also refer section 122(3)) </a:t>
            </a:r>
            <a:r>
              <a:rPr lang="en-US" sz="2400" b="1" dirty="0" smtClean="0"/>
              <a:t>[Rule 2.4(3)]</a:t>
            </a:r>
            <a:r>
              <a:rPr lang="en-US" sz="2400" dirty="0" smtClean="0"/>
              <a:t>;</a:t>
            </a:r>
          </a:p>
          <a:p>
            <a:pPr marL="461963" indent="-461963" algn="just">
              <a:spcBef>
                <a:spcPts val="0"/>
              </a:spcBef>
              <a:buClr>
                <a:schemeClr val="tx2"/>
              </a:buClr>
              <a:buFont typeface="Wingdings" pitchFamily="2" charset="2"/>
              <a:buChar char="ü"/>
              <a:defRPr/>
            </a:pPr>
            <a:endParaRPr lang="en-US" sz="800" dirty="0" smtClean="0"/>
          </a:p>
          <a:p>
            <a:pPr marL="461963" indent="-461963" algn="just">
              <a:spcBef>
                <a:spcPts val="0"/>
              </a:spcBef>
              <a:buClr>
                <a:schemeClr val="tx2"/>
              </a:buClr>
              <a:buFont typeface="Wingdings" pitchFamily="2" charset="2"/>
              <a:buChar char="ü"/>
              <a:defRPr/>
            </a:pPr>
            <a:r>
              <a:rPr lang="en-US" sz="2400" dirty="0" smtClean="0"/>
              <a:t>Notice to ROC in Form no. 2.6 within 30 days, informing that it has ceased to be a One Person Company and that it is now required to convert itself </a:t>
            </a:r>
            <a:r>
              <a:rPr lang="en-US" sz="2400" b="1" dirty="0" smtClean="0"/>
              <a:t>[Rule 2.4(4)]</a:t>
            </a:r>
            <a:r>
              <a:rPr lang="en-US" sz="2400" dirty="0" smtClean="0"/>
              <a:t>;.</a:t>
            </a:r>
          </a:p>
          <a:p>
            <a:pPr marL="461963" indent="-461963" algn="just">
              <a:spcBef>
                <a:spcPts val="0"/>
              </a:spcBef>
              <a:buClr>
                <a:schemeClr val="tx2"/>
              </a:buClr>
              <a:buFont typeface="Wingdings" pitchFamily="2" charset="2"/>
              <a:buChar char="ü"/>
              <a:defRPr/>
            </a:pPr>
            <a:endParaRPr lang="en-US" sz="800" dirty="0" smtClean="0"/>
          </a:p>
          <a:p>
            <a:pPr marL="461963" indent="-461963" algn="just">
              <a:spcBef>
                <a:spcPts val="0"/>
              </a:spcBef>
              <a:buClr>
                <a:schemeClr val="tx2"/>
              </a:buClr>
              <a:buFont typeface="Wingdings" pitchFamily="2" charset="2"/>
              <a:buChar char="ü"/>
              <a:defRPr/>
            </a:pPr>
            <a:r>
              <a:rPr lang="en-US" sz="2400" dirty="0" smtClean="0"/>
              <a:t>For conversion to any class of companies-compliance with section 18 of the new Act (section 32 is the corresponding old section to section 18 of the new Act) </a:t>
            </a:r>
            <a:endParaRPr lang="en-US" sz="2400" dirty="0"/>
          </a:p>
        </p:txBody>
      </p:sp>
      <p:sp>
        <p:nvSpPr>
          <p:cNvPr id="4" name="TextBox 3"/>
          <p:cNvSpPr txBox="1"/>
          <p:nvPr/>
        </p:nvSpPr>
        <p:spPr>
          <a:xfrm>
            <a:off x="1142976" y="285728"/>
            <a:ext cx="7225056" cy="1938992"/>
          </a:xfrm>
          <a:prstGeom prst="rect">
            <a:avLst/>
          </a:prstGeom>
          <a:noFill/>
        </p:spPr>
        <p:txBody>
          <a:bodyPr wrap="none" rtlCol="0">
            <a:spAutoFit/>
          </a:bodyPr>
          <a:lstStyle/>
          <a:p>
            <a:pPr algn="ctr">
              <a:defRPr/>
            </a:pPr>
            <a:r>
              <a:rPr lang="en-US" sz="4000" b="1" u="sng" dirty="0" smtClean="0">
                <a:solidFill>
                  <a:schemeClr val="accent2">
                    <a:lumMod val="50000"/>
                    <a:lumOff val="50000"/>
                  </a:schemeClr>
                </a:solidFill>
                <a:latin typeface="+mn-lt"/>
              </a:rPr>
              <a:t>Conversion of OPC (Rule 2.4)</a:t>
            </a:r>
          </a:p>
          <a:p>
            <a:pPr algn="ctr">
              <a:defRPr/>
            </a:pPr>
            <a:endParaRPr lang="en-US" sz="4000" b="1" kern="0" dirty="0" smtClean="0">
              <a:solidFill>
                <a:schemeClr val="accent2">
                  <a:lumMod val="50000"/>
                  <a:lumOff val="50000"/>
                </a:schemeClr>
              </a:solidFill>
              <a:latin typeface="+mn-lt"/>
            </a:endParaRPr>
          </a:p>
          <a:p>
            <a:pPr algn="ctr">
              <a:defRPr/>
            </a:pPr>
            <a:r>
              <a:rPr lang="en-US" sz="4000" b="1" kern="0" dirty="0" smtClean="0">
                <a:solidFill>
                  <a:schemeClr val="accent2">
                    <a:lumMod val="50000"/>
                    <a:lumOff val="50000"/>
                  </a:schemeClr>
                </a:solidFill>
                <a:latin typeface="+mn-lt"/>
              </a:rPr>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407715"/>
            <a:ext cx="8229600" cy="4389437"/>
          </a:xfrm>
        </p:spPr>
        <p:txBody>
          <a:bodyPr/>
          <a:lstStyle/>
          <a:p>
            <a:pPr marL="461963" indent="-461963" algn="just">
              <a:spcBef>
                <a:spcPts val="0"/>
              </a:spcBef>
              <a:buClr>
                <a:schemeClr val="tx2"/>
              </a:buClr>
              <a:buFont typeface="Wingdings" pitchFamily="2" charset="2"/>
              <a:buChar char="ü"/>
              <a:defRPr/>
            </a:pPr>
            <a:endParaRPr lang="en-US" sz="2400" dirty="0" smtClean="0">
              <a:latin typeface="Book Antiqua" pitchFamily="18" charset="0"/>
            </a:endParaRPr>
          </a:p>
          <a:p>
            <a:pPr marL="461963" indent="-461963" algn="just">
              <a:spcBef>
                <a:spcPts val="0"/>
              </a:spcBef>
              <a:buClr>
                <a:schemeClr val="tx2"/>
              </a:buClr>
              <a:buNone/>
              <a:defRPr/>
            </a:pPr>
            <a:endParaRPr lang="en-US" sz="2400" dirty="0" smtClean="0">
              <a:latin typeface="Book Antiqua" pitchFamily="18" charset="0"/>
            </a:endParaRPr>
          </a:p>
          <a:p>
            <a:pPr marL="461963" indent="-461963" algn="just">
              <a:spcBef>
                <a:spcPts val="0"/>
              </a:spcBef>
              <a:buClr>
                <a:schemeClr val="tx2"/>
              </a:buClr>
              <a:buNone/>
              <a:defRPr/>
            </a:pPr>
            <a:r>
              <a:rPr lang="en-US" sz="2400" dirty="0" smtClean="0"/>
              <a:t>      </a:t>
            </a:r>
            <a:r>
              <a:rPr lang="en-US" sz="3200" u="sng" dirty="0" err="1" smtClean="0"/>
              <a:t>Suo-motu</a:t>
            </a:r>
            <a:r>
              <a:rPr lang="en-US" sz="3200" u="sng" dirty="0" smtClean="0"/>
              <a:t> conversion</a:t>
            </a:r>
          </a:p>
          <a:p>
            <a:pPr marL="461963" indent="-461963" algn="just">
              <a:spcBef>
                <a:spcPts val="0"/>
              </a:spcBef>
              <a:buClr>
                <a:schemeClr val="tx2"/>
              </a:buClr>
              <a:buFont typeface="Wingdings" pitchFamily="2" charset="2"/>
              <a:buChar char="ü"/>
              <a:defRPr/>
            </a:pPr>
            <a:r>
              <a:rPr lang="en-US" sz="2400" dirty="0" smtClean="0"/>
              <a:t>Increase no. of members and directors to 2 or minimum of 7 members and 3 directors as the case may be </a:t>
            </a:r>
            <a:r>
              <a:rPr lang="en-US" sz="2400" b="1" dirty="0" smtClean="0"/>
              <a:t>[Rule 2.4(2)]</a:t>
            </a:r>
            <a:r>
              <a:rPr lang="en-US" sz="2400" dirty="0" smtClean="0"/>
              <a:t>;</a:t>
            </a:r>
          </a:p>
          <a:p>
            <a:pPr marL="461963" indent="-461963" algn="just">
              <a:spcBef>
                <a:spcPts val="0"/>
              </a:spcBef>
              <a:buClr>
                <a:schemeClr val="tx2"/>
              </a:buClr>
              <a:buFont typeface="Wingdings" pitchFamily="2" charset="2"/>
              <a:buChar char="ü"/>
              <a:defRPr/>
            </a:pPr>
            <a:endParaRPr lang="en-US" sz="800" dirty="0" smtClean="0"/>
          </a:p>
          <a:p>
            <a:pPr marL="461963" indent="-461963" algn="just">
              <a:spcBef>
                <a:spcPts val="0"/>
              </a:spcBef>
              <a:buClr>
                <a:schemeClr val="tx2"/>
              </a:buClr>
              <a:buFont typeface="Wingdings" pitchFamily="2" charset="2"/>
              <a:buChar char="ü"/>
              <a:defRPr/>
            </a:pPr>
            <a:r>
              <a:rPr lang="en-US" sz="2400" dirty="0" smtClean="0"/>
              <a:t>Alter </a:t>
            </a:r>
            <a:r>
              <a:rPr lang="en-US" sz="2400" dirty="0" err="1" smtClean="0"/>
              <a:t>MoA</a:t>
            </a:r>
            <a:r>
              <a:rPr lang="en-US" sz="2400" dirty="0" smtClean="0"/>
              <a:t> and </a:t>
            </a:r>
            <a:r>
              <a:rPr lang="en-US" sz="2400" dirty="0" err="1" smtClean="0"/>
              <a:t>AoA</a:t>
            </a:r>
            <a:r>
              <a:rPr lang="en-US" sz="2400" dirty="0" smtClean="0"/>
              <a:t> by passing Ordinary Resolution/ Special Resolution (also refer section 122(3)) </a:t>
            </a:r>
            <a:r>
              <a:rPr lang="en-US" sz="2400" b="1" dirty="0" smtClean="0"/>
              <a:t>[Rule 2.4(3)]</a:t>
            </a:r>
            <a:r>
              <a:rPr lang="en-US" sz="2400" dirty="0" smtClean="0"/>
              <a:t>;</a:t>
            </a:r>
          </a:p>
          <a:p>
            <a:pPr marL="461963" indent="-461963" algn="just">
              <a:spcBef>
                <a:spcPts val="0"/>
              </a:spcBef>
              <a:buClr>
                <a:schemeClr val="tx2"/>
              </a:buClr>
              <a:buFont typeface="Wingdings" pitchFamily="2" charset="2"/>
              <a:buChar char="ü"/>
              <a:defRPr/>
            </a:pPr>
            <a:endParaRPr lang="en-US" sz="800" dirty="0" smtClean="0"/>
          </a:p>
          <a:p>
            <a:pPr marL="461963" indent="-461963" algn="just">
              <a:spcBef>
                <a:spcPts val="0"/>
              </a:spcBef>
              <a:buClr>
                <a:schemeClr val="tx2"/>
              </a:buClr>
              <a:buFont typeface="Wingdings" pitchFamily="2" charset="2"/>
              <a:buChar char="ü"/>
              <a:defRPr/>
            </a:pPr>
            <a:r>
              <a:rPr lang="en-US" sz="2400" dirty="0" smtClean="0"/>
              <a:t>Maintaining the minimum paid-up capital as per requirements of the Act;</a:t>
            </a:r>
          </a:p>
          <a:p>
            <a:pPr marL="461963" indent="-461963" algn="just">
              <a:spcBef>
                <a:spcPts val="0"/>
              </a:spcBef>
              <a:buClr>
                <a:schemeClr val="tx2"/>
              </a:buClr>
              <a:buFont typeface="Wingdings" pitchFamily="2" charset="2"/>
              <a:buChar char="ü"/>
              <a:defRPr/>
            </a:pPr>
            <a:endParaRPr lang="en-US" sz="800" dirty="0" smtClean="0"/>
          </a:p>
          <a:p>
            <a:pPr marL="461963" indent="-461963" algn="just">
              <a:spcBef>
                <a:spcPts val="0"/>
              </a:spcBef>
              <a:buClr>
                <a:schemeClr val="tx2"/>
              </a:buClr>
              <a:buFont typeface="Wingdings" pitchFamily="2" charset="2"/>
              <a:buChar char="ü"/>
              <a:defRPr/>
            </a:pPr>
            <a:r>
              <a:rPr lang="en-US" sz="2400" dirty="0" smtClean="0"/>
              <a:t>For conversion to any class of companies-compliance with section 18 of the new Act (section 32 is the corresponding old section to section 18 of the new Act) </a:t>
            </a:r>
            <a:endParaRPr lang="en-US" sz="2400" dirty="0"/>
          </a:p>
        </p:txBody>
      </p:sp>
      <p:sp>
        <p:nvSpPr>
          <p:cNvPr id="4" name="TextBox 3"/>
          <p:cNvSpPr txBox="1"/>
          <p:nvPr/>
        </p:nvSpPr>
        <p:spPr>
          <a:xfrm>
            <a:off x="1142976" y="285728"/>
            <a:ext cx="7225056" cy="1938992"/>
          </a:xfrm>
          <a:prstGeom prst="rect">
            <a:avLst/>
          </a:prstGeom>
          <a:noFill/>
        </p:spPr>
        <p:txBody>
          <a:bodyPr wrap="none" rtlCol="0">
            <a:spAutoFit/>
          </a:bodyPr>
          <a:lstStyle/>
          <a:p>
            <a:pPr algn="ctr">
              <a:defRPr/>
            </a:pPr>
            <a:r>
              <a:rPr lang="en-US" sz="4000" b="1" u="sng" dirty="0" smtClean="0">
                <a:solidFill>
                  <a:schemeClr val="accent2">
                    <a:lumMod val="50000"/>
                    <a:lumOff val="50000"/>
                  </a:schemeClr>
                </a:solidFill>
                <a:latin typeface="+mn-lt"/>
              </a:rPr>
              <a:t>Conversion of OPC (Rule 2.4)</a:t>
            </a:r>
          </a:p>
          <a:p>
            <a:pPr algn="ctr">
              <a:defRPr/>
            </a:pPr>
            <a:endParaRPr lang="en-US" sz="4000" b="1" kern="0" dirty="0" smtClean="0">
              <a:solidFill>
                <a:schemeClr val="accent2">
                  <a:lumMod val="50000"/>
                  <a:lumOff val="50000"/>
                </a:schemeClr>
              </a:solidFill>
              <a:latin typeface="+mn-lt"/>
            </a:endParaRPr>
          </a:p>
          <a:p>
            <a:pPr algn="ctr">
              <a:defRPr/>
            </a:pPr>
            <a:r>
              <a:rPr lang="en-US" sz="4000" b="1" kern="0" dirty="0" smtClean="0">
                <a:solidFill>
                  <a:schemeClr val="accent2">
                    <a:lumMod val="50000"/>
                    <a:lumOff val="50000"/>
                  </a:schemeClr>
                </a:solidFill>
                <a:latin typeface="+mn-lt"/>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Section 3</a:t>
            </a:r>
            <a:br>
              <a:rPr lang="en-US" dirty="0" smtClean="0">
                <a:latin typeface="+mn-lt"/>
              </a:rPr>
            </a:br>
            <a:r>
              <a:rPr lang="en-US" dirty="0" smtClean="0">
                <a:latin typeface="+mn-lt"/>
              </a:rPr>
              <a:t>Formation of Company</a:t>
            </a:r>
            <a:br>
              <a:rPr lang="en-US" dirty="0" smtClean="0">
                <a:latin typeface="+mn-lt"/>
              </a:rPr>
            </a:br>
            <a:r>
              <a:rPr lang="en-US" sz="3200" b="1" u="sng" dirty="0" smtClean="0">
                <a:latin typeface="+mn-lt"/>
              </a:rPr>
              <a:t>{corresponding Section 12}</a:t>
            </a:r>
            <a:endParaRPr lang="en-US" sz="3200" b="1" u="sng" dirty="0">
              <a:latin typeface="+mn-lt"/>
            </a:endParaRPr>
          </a:p>
        </p:txBody>
      </p:sp>
      <p:sp>
        <p:nvSpPr>
          <p:cNvPr id="3" name="Content Placeholder 2"/>
          <p:cNvSpPr>
            <a:spLocks noGrp="1"/>
          </p:cNvSpPr>
          <p:nvPr>
            <p:ph idx="1"/>
          </p:nvPr>
        </p:nvSpPr>
        <p:spPr/>
        <p:txBody>
          <a:bodyPr/>
          <a:lstStyle/>
          <a:p>
            <a:pPr algn="just">
              <a:buNone/>
            </a:pPr>
            <a:r>
              <a:rPr lang="en-US" u="sng" dirty="0" smtClean="0"/>
              <a:t>3(1):</a:t>
            </a:r>
            <a:r>
              <a:rPr lang="en-US" dirty="0" smtClean="0"/>
              <a:t> A company may be formed for any lawful purpose by-</a:t>
            </a:r>
          </a:p>
          <a:p>
            <a:pPr algn="just">
              <a:buNone/>
            </a:pPr>
            <a:endParaRPr lang="en-US" b="1" dirty="0" smtClean="0"/>
          </a:p>
          <a:p>
            <a:pPr algn="just">
              <a:buFont typeface="Wingdings" pitchFamily="2" charset="2"/>
              <a:buChar char="ü"/>
            </a:pPr>
            <a:r>
              <a:rPr lang="en-US" dirty="0" smtClean="0"/>
              <a:t>(a) 7 or more persons, in case of public company</a:t>
            </a:r>
          </a:p>
          <a:p>
            <a:pPr algn="just">
              <a:buFont typeface="Wingdings" pitchFamily="2" charset="2"/>
              <a:buChar char="ü"/>
            </a:pPr>
            <a:r>
              <a:rPr lang="en-US" dirty="0" smtClean="0"/>
              <a:t>(b) 2 or more persons, in case of private company; or</a:t>
            </a:r>
          </a:p>
          <a:p>
            <a:pPr algn="just">
              <a:buFont typeface="Wingdings" pitchFamily="2" charset="2"/>
              <a:buChar char="ü"/>
            </a:pPr>
            <a:r>
              <a:rPr lang="en-US" dirty="0" smtClean="0"/>
              <a:t>(c) 1 person, in case of One Person Company.</a:t>
            </a:r>
          </a:p>
          <a:p>
            <a:pPr algn="just">
              <a:buNone/>
            </a:pPr>
            <a:r>
              <a:rPr lang="en-US" dirty="0" smtClean="0"/>
              <a:t>    By subscribing their names or his name to a memorandum and complying with the requirements of this Act in respect of registration.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smtClean="0">
                <a:latin typeface="+mn-lt"/>
              </a:rPr>
              <a:t>Section 3(2)</a:t>
            </a:r>
            <a:endParaRPr lang="en-US" dirty="0">
              <a:latin typeface="+mn-lt"/>
            </a:endParaRPr>
          </a:p>
        </p:txBody>
      </p:sp>
      <p:sp>
        <p:nvSpPr>
          <p:cNvPr id="3" name="Content Placeholder 2"/>
          <p:cNvSpPr>
            <a:spLocks noGrp="1"/>
          </p:cNvSpPr>
          <p:nvPr>
            <p:ph idx="1"/>
          </p:nvPr>
        </p:nvSpPr>
        <p:spPr>
          <a:xfrm>
            <a:off x="428596" y="1571612"/>
            <a:ext cx="8229600" cy="4389437"/>
          </a:xfrm>
        </p:spPr>
        <p:txBody>
          <a:bodyPr/>
          <a:lstStyle/>
          <a:p>
            <a:pPr algn="just">
              <a:buNone/>
            </a:pPr>
            <a:r>
              <a:rPr lang="en-US" u="sng" dirty="0" smtClean="0"/>
              <a:t>3(2):</a:t>
            </a:r>
            <a:r>
              <a:rPr lang="en-US" dirty="0" smtClean="0"/>
              <a:t> A company formed under sub-section (1) may be either-</a:t>
            </a:r>
          </a:p>
          <a:p>
            <a:pPr algn="just">
              <a:buNone/>
            </a:pPr>
            <a:endParaRPr lang="en-US" dirty="0" smtClean="0"/>
          </a:p>
          <a:p>
            <a:pPr algn="just">
              <a:buFont typeface="Wingdings" pitchFamily="2" charset="2"/>
              <a:buChar char="ü"/>
            </a:pPr>
            <a:r>
              <a:rPr lang="en-US" dirty="0" smtClean="0"/>
              <a:t>(a) a company limited by shares; or</a:t>
            </a:r>
          </a:p>
          <a:p>
            <a:pPr algn="just">
              <a:buFont typeface="Wingdings" pitchFamily="2" charset="2"/>
              <a:buChar char="ü"/>
            </a:pPr>
            <a:r>
              <a:rPr lang="en-US" dirty="0" smtClean="0"/>
              <a:t>(b) a company limited by guarantee; or</a:t>
            </a:r>
          </a:p>
          <a:p>
            <a:pPr algn="just">
              <a:buFont typeface="Wingdings" pitchFamily="2" charset="2"/>
              <a:buChar char="ü"/>
            </a:pPr>
            <a:r>
              <a:rPr lang="en-US" dirty="0" smtClean="0"/>
              <a:t>(c) an unlimited company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85794"/>
            <a:ext cx="8229600" cy="1143000"/>
          </a:xfrm>
        </p:spPr>
        <p:txBody>
          <a:bodyPr/>
          <a:lstStyle/>
          <a:p>
            <a:r>
              <a:rPr lang="en-US" dirty="0" smtClean="0">
                <a:latin typeface="+mn-lt"/>
              </a:rPr>
              <a:t>Section 4</a:t>
            </a:r>
            <a:br>
              <a:rPr lang="en-US" dirty="0" smtClean="0">
                <a:latin typeface="+mn-lt"/>
              </a:rPr>
            </a:br>
            <a:r>
              <a:rPr lang="en-US" dirty="0" smtClean="0">
                <a:latin typeface="+mn-lt"/>
              </a:rPr>
              <a:t>Memorandum</a:t>
            </a:r>
            <a:br>
              <a:rPr lang="en-US" dirty="0" smtClean="0">
                <a:latin typeface="+mn-lt"/>
              </a:rPr>
            </a:br>
            <a:r>
              <a:rPr lang="en-US" sz="3200" b="1" u="sng" dirty="0" smtClean="0">
                <a:latin typeface="+mn-lt"/>
              </a:rPr>
              <a:t>{corresponding Sections 13, 14, 20, 23}</a:t>
            </a:r>
            <a:endParaRPr lang="en-US" sz="3200" b="1" u="sng" dirty="0">
              <a:latin typeface="+mn-lt"/>
            </a:endParaRPr>
          </a:p>
        </p:txBody>
      </p:sp>
      <p:sp>
        <p:nvSpPr>
          <p:cNvPr id="3" name="Content Placeholder 2"/>
          <p:cNvSpPr>
            <a:spLocks noGrp="1"/>
          </p:cNvSpPr>
          <p:nvPr>
            <p:ph idx="1"/>
          </p:nvPr>
        </p:nvSpPr>
        <p:spPr>
          <a:xfrm>
            <a:off x="251520" y="1916832"/>
            <a:ext cx="8229600" cy="4389437"/>
          </a:xfrm>
        </p:spPr>
        <p:txBody>
          <a:bodyPr/>
          <a:lstStyle/>
          <a:p>
            <a:pPr algn="just">
              <a:buNone/>
            </a:pPr>
            <a:r>
              <a:rPr lang="en-US" u="sng" dirty="0" smtClean="0"/>
              <a:t>4(1):</a:t>
            </a:r>
            <a:r>
              <a:rPr lang="en-US" dirty="0" smtClean="0"/>
              <a:t> The memorandum of a company shall state:</a:t>
            </a:r>
          </a:p>
          <a:p>
            <a:pPr algn="just">
              <a:buNone/>
            </a:pPr>
            <a:endParaRPr lang="en-US" dirty="0" smtClean="0"/>
          </a:p>
          <a:p>
            <a:pPr algn="just">
              <a:buNone/>
            </a:pPr>
            <a:r>
              <a:rPr lang="en-US" dirty="0" smtClean="0"/>
              <a:t>(a) the </a:t>
            </a:r>
            <a:r>
              <a:rPr lang="en-US" u="sng" dirty="0" smtClean="0"/>
              <a:t>name</a:t>
            </a:r>
            <a:r>
              <a:rPr lang="en-US" dirty="0" smtClean="0"/>
              <a:t> of the company with the last word- </a:t>
            </a:r>
          </a:p>
          <a:p>
            <a:pPr marL="514350" indent="-514350" algn="just">
              <a:buFont typeface="Wingdings" pitchFamily="2" charset="2"/>
              <a:buChar char="ü"/>
            </a:pPr>
            <a:r>
              <a:rPr lang="en-US" dirty="0" smtClean="0"/>
              <a:t>“Limited” in the case of a public limited company;</a:t>
            </a:r>
          </a:p>
          <a:p>
            <a:pPr marL="514350" indent="-514350" algn="just">
              <a:buFont typeface="Wingdings" pitchFamily="2" charset="2"/>
              <a:buChar char="ü"/>
            </a:pPr>
            <a:r>
              <a:rPr lang="en-US" dirty="0" smtClean="0"/>
              <a:t> “Private Limited” in the case of a private limited co.</a:t>
            </a:r>
          </a:p>
          <a:p>
            <a:pPr algn="just">
              <a:buNone/>
            </a:pPr>
            <a:r>
              <a:rPr lang="en-US" dirty="0" smtClean="0"/>
              <a:t>   Nothing in this clause shall apply to a company registered under section 8 (akin section 25 of old act);</a:t>
            </a:r>
          </a:p>
          <a:p>
            <a:pPr algn="just">
              <a:buNone/>
            </a:pPr>
            <a:r>
              <a:rPr lang="en-US" dirty="0" smtClean="0"/>
              <a:t>(b) the </a:t>
            </a:r>
            <a:r>
              <a:rPr lang="en-US" u="sng" dirty="0" smtClean="0"/>
              <a:t>State</a:t>
            </a:r>
            <a:r>
              <a:rPr lang="en-US" dirty="0" smtClean="0"/>
              <a:t> in which the registered office of the company is to be situated;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338"/>
            <a:ext cx="8229600" cy="1143000"/>
          </a:xfrm>
        </p:spPr>
        <p:txBody>
          <a:bodyPr/>
          <a:lstStyle/>
          <a:p>
            <a:r>
              <a:rPr lang="en-US" dirty="0" err="1" smtClean="0">
                <a:latin typeface="+mn-lt"/>
              </a:rPr>
              <a:t>contd</a:t>
            </a:r>
            <a:r>
              <a:rPr lang="en-US" dirty="0" smtClean="0">
                <a:latin typeface="+mn-lt"/>
              </a:rPr>
              <a:t>…. Section 4(1)</a:t>
            </a:r>
            <a:endParaRPr lang="en-US" dirty="0">
              <a:latin typeface="+mn-lt"/>
            </a:endParaRPr>
          </a:p>
        </p:txBody>
      </p:sp>
      <p:sp>
        <p:nvSpPr>
          <p:cNvPr id="3" name="Content Placeholder 2"/>
          <p:cNvSpPr>
            <a:spLocks noGrp="1"/>
          </p:cNvSpPr>
          <p:nvPr>
            <p:ph idx="1"/>
          </p:nvPr>
        </p:nvSpPr>
        <p:spPr>
          <a:xfrm>
            <a:off x="251520" y="983779"/>
            <a:ext cx="8229600" cy="4389437"/>
          </a:xfrm>
        </p:spPr>
        <p:txBody>
          <a:bodyPr/>
          <a:lstStyle/>
          <a:p>
            <a:pPr algn="just">
              <a:buNone/>
            </a:pPr>
            <a:r>
              <a:rPr lang="en-US" dirty="0" smtClean="0"/>
              <a:t>(c) the </a:t>
            </a:r>
            <a:r>
              <a:rPr lang="en-US" u="sng" dirty="0" smtClean="0"/>
              <a:t>objects</a:t>
            </a:r>
            <a:r>
              <a:rPr lang="en-US" dirty="0" smtClean="0"/>
              <a:t> of the company (main objects and incidental objects). It is to be noted here that other objects will no more be allowed</a:t>
            </a:r>
          </a:p>
          <a:p>
            <a:pPr algn="just">
              <a:buNone/>
            </a:pPr>
            <a:endParaRPr lang="en-US" dirty="0" smtClean="0"/>
          </a:p>
          <a:p>
            <a:pPr algn="just">
              <a:buNone/>
            </a:pPr>
            <a:r>
              <a:rPr lang="en-US" dirty="0" smtClean="0"/>
              <a:t>(d) the </a:t>
            </a:r>
            <a:r>
              <a:rPr lang="en-US" u="sng" dirty="0" smtClean="0"/>
              <a:t>liability</a:t>
            </a:r>
            <a:r>
              <a:rPr lang="en-US" dirty="0" smtClean="0"/>
              <a:t> of members of the company, whether limited or unlimited, and also state-</a:t>
            </a:r>
          </a:p>
          <a:p>
            <a:pPr algn="just">
              <a:buNone/>
            </a:pPr>
            <a:r>
              <a:rPr lang="en-US" dirty="0" smtClean="0"/>
              <a:t>       (</a:t>
            </a:r>
            <a:r>
              <a:rPr lang="en-US" dirty="0" err="1" smtClean="0"/>
              <a:t>i</a:t>
            </a:r>
            <a:r>
              <a:rPr lang="en-US" dirty="0" smtClean="0"/>
              <a:t>) in the case of a company </a:t>
            </a:r>
            <a:r>
              <a:rPr lang="en-US" u="sng" dirty="0" smtClean="0"/>
              <a:t>limited by shares</a:t>
            </a:r>
            <a:r>
              <a:rPr lang="en-US" dirty="0" smtClean="0"/>
              <a:t>: that liability of its members is limited to the amount unpaid, if any, on the shares held by them; and</a:t>
            </a:r>
          </a:p>
          <a:p>
            <a:pPr algn="just">
              <a:buNone/>
            </a:pPr>
            <a:r>
              <a:rPr lang="en-US" dirty="0" smtClean="0"/>
              <a:t>      (ii) in the case of a company </a:t>
            </a:r>
            <a:r>
              <a:rPr lang="en-US" u="sng" dirty="0" smtClean="0"/>
              <a:t>limited by guarantee</a:t>
            </a:r>
            <a:r>
              <a:rPr lang="en-US" dirty="0" smtClean="0"/>
              <a:t>: the amount up to which each member undertakes to contribute.</a:t>
            </a:r>
          </a:p>
          <a:p>
            <a:pPr algn="just">
              <a:buNone/>
            </a:pPr>
            <a:r>
              <a:rPr lang="en-US"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1071546"/>
            <a:ext cx="8572560" cy="1828800"/>
          </a:xfrm>
        </p:spPr>
        <p:txBody>
          <a:bodyPr>
            <a:normAutofit fontScale="90000"/>
          </a:bodyPr>
          <a:lstStyle/>
          <a:p>
            <a:pPr algn="ctr">
              <a:defRPr/>
            </a:pPr>
            <a:r>
              <a:rPr lang="en-US" u="sng" dirty="0" smtClean="0"/>
              <a:t>CHAPTER II </a:t>
            </a:r>
            <a:r>
              <a:rPr lang="en-US" dirty="0" smtClean="0"/>
              <a:t/>
            </a:r>
            <a:br>
              <a:rPr lang="en-US" dirty="0" smtClean="0"/>
            </a:br>
            <a:r>
              <a:rPr lang="en-US" dirty="0" smtClean="0"/>
              <a:t>Incorporation of Company And Matters Incidental Thereto</a:t>
            </a:r>
            <a:endParaRPr lang="en-US" dirty="0"/>
          </a:p>
        </p:txBody>
      </p:sp>
      <p:sp>
        <p:nvSpPr>
          <p:cNvPr id="6147" name="Subtitle 2"/>
          <p:cNvSpPr>
            <a:spLocks noGrp="1"/>
          </p:cNvSpPr>
          <p:nvPr>
            <p:ph type="subTitle" idx="1"/>
          </p:nvPr>
        </p:nvSpPr>
        <p:spPr>
          <a:xfrm>
            <a:off x="571472" y="3214686"/>
            <a:ext cx="7854950" cy="1752600"/>
          </a:xfrm>
        </p:spPr>
        <p:txBody>
          <a:bodyPr/>
          <a:lstStyle/>
          <a:p>
            <a:pPr marR="0" algn="ctr"/>
            <a:r>
              <a:rPr lang="en-US" sz="3600" dirty="0" smtClean="0"/>
              <a:t>UNDER THE COMPANIES ACT, </a:t>
            </a:r>
            <a:r>
              <a:rPr lang="en-US" sz="3600" dirty="0" smtClean="0"/>
              <a:t>2013</a:t>
            </a:r>
          </a:p>
          <a:p>
            <a:pPr marR="0" algn="ctr"/>
            <a:r>
              <a:rPr lang="en-US" sz="3600" dirty="0" smtClean="0"/>
              <a:t>&amp; Draft Companies Rules, 2013</a:t>
            </a:r>
            <a:endParaRPr lang="en-US" sz="36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76"/>
            <a:ext cx="8229600" cy="1143000"/>
          </a:xfrm>
        </p:spPr>
        <p:txBody>
          <a:bodyPr/>
          <a:lstStyle/>
          <a:p>
            <a:r>
              <a:rPr lang="en-US" dirty="0" err="1" smtClean="0">
                <a:latin typeface="+mn-lt"/>
              </a:rPr>
              <a:t>contd</a:t>
            </a:r>
            <a:r>
              <a:rPr lang="en-US" dirty="0" smtClean="0">
                <a:latin typeface="+mn-lt"/>
              </a:rPr>
              <a:t>…. Section 4(1)</a:t>
            </a:r>
            <a:endParaRPr lang="en-US" dirty="0">
              <a:latin typeface="+mn-lt"/>
            </a:endParaRPr>
          </a:p>
        </p:txBody>
      </p:sp>
      <p:sp>
        <p:nvSpPr>
          <p:cNvPr id="3" name="Content Placeholder 2"/>
          <p:cNvSpPr>
            <a:spLocks noGrp="1"/>
          </p:cNvSpPr>
          <p:nvPr>
            <p:ph idx="1"/>
          </p:nvPr>
        </p:nvSpPr>
        <p:spPr>
          <a:xfrm>
            <a:off x="500034" y="839763"/>
            <a:ext cx="8229600" cy="4389437"/>
          </a:xfrm>
        </p:spPr>
        <p:txBody>
          <a:bodyPr/>
          <a:lstStyle/>
          <a:p>
            <a:pPr algn="just">
              <a:buNone/>
            </a:pPr>
            <a:r>
              <a:rPr lang="en-US" sz="2500" dirty="0" smtClean="0"/>
              <a:t>(e) in the case of a company having a share capital,—</a:t>
            </a:r>
          </a:p>
          <a:p>
            <a:pPr algn="just">
              <a:buNone/>
            </a:pPr>
            <a:r>
              <a:rPr lang="en-US" sz="2500" dirty="0" smtClean="0"/>
              <a:t>      (</a:t>
            </a:r>
            <a:r>
              <a:rPr lang="en-US" sz="2500" dirty="0" err="1" smtClean="0"/>
              <a:t>i</a:t>
            </a:r>
            <a:r>
              <a:rPr lang="en-US" sz="2500" dirty="0" smtClean="0"/>
              <a:t>) the </a:t>
            </a:r>
            <a:r>
              <a:rPr lang="en-US" sz="2500" u="sng" dirty="0" smtClean="0"/>
              <a:t>amount of share capital</a:t>
            </a:r>
            <a:r>
              <a:rPr lang="en-US" sz="2500" dirty="0" smtClean="0"/>
              <a:t> with which the company is to be registered-</a:t>
            </a:r>
          </a:p>
          <a:p>
            <a:pPr algn="just">
              <a:buNone/>
            </a:pPr>
            <a:r>
              <a:rPr lang="en-US" sz="2500" dirty="0" smtClean="0"/>
              <a:t>           &gt; the division thereof into shares of a fixed amount; </a:t>
            </a:r>
          </a:p>
          <a:p>
            <a:pPr algn="just">
              <a:buNone/>
            </a:pPr>
            <a:r>
              <a:rPr lang="en-US" sz="2500" dirty="0" smtClean="0"/>
              <a:t>           &gt; the number of shares which the subscribers to the memorandum agree to subscribe which shall not be less than one share; and</a:t>
            </a:r>
          </a:p>
          <a:p>
            <a:pPr algn="just">
              <a:buNone/>
            </a:pPr>
            <a:r>
              <a:rPr lang="en-US" sz="2500" dirty="0" smtClean="0"/>
              <a:t>      (ii) indicated opposite his name- the number of shares each subscriber to the memorandum intends to take;</a:t>
            </a:r>
          </a:p>
          <a:p>
            <a:pPr algn="just">
              <a:buNone/>
            </a:pPr>
            <a:endParaRPr lang="en-US" sz="1100" dirty="0" smtClean="0"/>
          </a:p>
          <a:p>
            <a:pPr algn="just">
              <a:buNone/>
            </a:pPr>
            <a:r>
              <a:rPr lang="en-US" sz="2500" dirty="0" smtClean="0"/>
              <a:t>(f) in the case of </a:t>
            </a:r>
            <a:r>
              <a:rPr lang="en-US" sz="2500" u="sng" dirty="0" smtClean="0"/>
              <a:t>OPC, the name of the person</a:t>
            </a:r>
            <a:r>
              <a:rPr lang="en-US" sz="2500" dirty="0" smtClean="0"/>
              <a:t> who, in the event of death of the subscriber, shall become the member of the company.</a:t>
            </a:r>
            <a:endParaRPr lang="en-US" sz="25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smtClean="0">
                <a:latin typeface="+mn-lt"/>
              </a:rPr>
              <a:t>Section 4(2)</a:t>
            </a:r>
            <a:endParaRPr lang="en-US" dirty="0">
              <a:latin typeface="+mn-lt"/>
            </a:endParaRPr>
          </a:p>
        </p:txBody>
      </p:sp>
      <p:sp>
        <p:nvSpPr>
          <p:cNvPr id="3" name="Content Placeholder 2"/>
          <p:cNvSpPr>
            <a:spLocks noGrp="1"/>
          </p:cNvSpPr>
          <p:nvPr>
            <p:ph idx="1"/>
          </p:nvPr>
        </p:nvSpPr>
        <p:spPr>
          <a:xfrm>
            <a:off x="500034" y="1127795"/>
            <a:ext cx="8229600" cy="4389437"/>
          </a:xfrm>
        </p:spPr>
        <p:txBody>
          <a:bodyPr/>
          <a:lstStyle/>
          <a:p>
            <a:pPr algn="just">
              <a:buNone/>
            </a:pPr>
            <a:r>
              <a:rPr lang="en-US" sz="2800" u="sng" dirty="0" smtClean="0"/>
              <a:t>4(2):</a:t>
            </a:r>
            <a:r>
              <a:rPr lang="en-US" sz="2800" dirty="0" smtClean="0"/>
              <a:t> The name stated in the memorandum shall not-</a:t>
            </a:r>
          </a:p>
          <a:p>
            <a:pPr algn="just">
              <a:buNone/>
            </a:pPr>
            <a:endParaRPr lang="en-US" sz="2800" dirty="0" smtClean="0"/>
          </a:p>
          <a:p>
            <a:pPr algn="just">
              <a:buNone/>
            </a:pPr>
            <a:r>
              <a:rPr lang="en-US" sz="2800" dirty="0" smtClean="0"/>
              <a:t>(a) be </a:t>
            </a:r>
            <a:r>
              <a:rPr lang="en-US" sz="2800" u="sng" dirty="0" smtClean="0"/>
              <a:t>identical</a:t>
            </a:r>
            <a:r>
              <a:rPr lang="en-US" sz="2800" dirty="0" smtClean="0"/>
              <a:t> with or </a:t>
            </a:r>
            <a:r>
              <a:rPr lang="en-US" sz="2800" u="sng" dirty="0" smtClean="0"/>
              <a:t>resemble too</a:t>
            </a:r>
            <a:r>
              <a:rPr lang="en-US" sz="2800" dirty="0" smtClean="0"/>
              <a:t> nearly to the name of an existing company registered under this Act or any previous company law; or</a:t>
            </a:r>
          </a:p>
          <a:p>
            <a:pPr algn="just">
              <a:buNone/>
            </a:pPr>
            <a:endParaRPr lang="en-US" sz="2800" dirty="0" smtClean="0"/>
          </a:p>
          <a:p>
            <a:pPr algn="just">
              <a:buNone/>
            </a:pPr>
            <a:r>
              <a:rPr lang="en-US" sz="2800" dirty="0" smtClean="0"/>
              <a:t>(b) be such that its use by the company—</a:t>
            </a:r>
          </a:p>
          <a:p>
            <a:pPr algn="just">
              <a:buNone/>
            </a:pPr>
            <a:r>
              <a:rPr lang="en-US" sz="2800" dirty="0" smtClean="0"/>
              <a:t>    (</a:t>
            </a:r>
            <a:r>
              <a:rPr lang="en-US" sz="2800" dirty="0" err="1" smtClean="0"/>
              <a:t>i</a:t>
            </a:r>
            <a:r>
              <a:rPr lang="en-US" sz="2800" dirty="0" smtClean="0"/>
              <a:t>) will constitute an offence under any law; or</a:t>
            </a:r>
          </a:p>
          <a:p>
            <a:pPr algn="just">
              <a:buNone/>
            </a:pPr>
            <a:r>
              <a:rPr lang="en-US" sz="2800" dirty="0" smtClean="0"/>
              <a:t>   (ii) is undesirable in the opinion of the CG.</a:t>
            </a:r>
            <a:endParaRPr lang="en-US"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smtClean="0">
                <a:latin typeface="+mn-lt"/>
              </a:rPr>
              <a:t>Section 4(3)</a:t>
            </a:r>
            <a:endParaRPr lang="en-US" dirty="0">
              <a:latin typeface="+mn-lt"/>
            </a:endParaRPr>
          </a:p>
        </p:txBody>
      </p:sp>
      <p:sp>
        <p:nvSpPr>
          <p:cNvPr id="3" name="Content Placeholder 2"/>
          <p:cNvSpPr>
            <a:spLocks noGrp="1"/>
          </p:cNvSpPr>
          <p:nvPr>
            <p:ph idx="1"/>
          </p:nvPr>
        </p:nvSpPr>
        <p:spPr>
          <a:xfrm>
            <a:off x="500034" y="1271811"/>
            <a:ext cx="8229600" cy="4389437"/>
          </a:xfrm>
        </p:spPr>
        <p:txBody>
          <a:bodyPr/>
          <a:lstStyle/>
          <a:p>
            <a:pPr algn="just">
              <a:buNone/>
            </a:pPr>
            <a:r>
              <a:rPr lang="en-US" sz="2500" u="sng" dirty="0" smtClean="0"/>
              <a:t>4(3):</a:t>
            </a:r>
            <a:r>
              <a:rPr lang="en-US" sz="2500" dirty="0" smtClean="0"/>
              <a:t> A company shall not be registered with a name which contains-</a:t>
            </a:r>
          </a:p>
          <a:p>
            <a:pPr algn="just">
              <a:buNone/>
            </a:pPr>
            <a:r>
              <a:rPr lang="en-US" sz="2500" dirty="0" smtClean="0"/>
              <a:t>(a) any word or expression which is likely to give the impression that the company is in any way connected with, or having the patronage of, the followings:</a:t>
            </a:r>
          </a:p>
          <a:p>
            <a:pPr algn="just">
              <a:buFont typeface="Wingdings" pitchFamily="2" charset="2"/>
              <a:buChar char="ü"/>
            </a:pPr>
            <a:r>
              <a:rPr lang="en-US" sz="2500" dirty="0" smtClean="0"/>
              <a:t> Central Government (CG); </a:t>
            </a:r>
          </a:p>
          <a:p>
            <a:pPr algn="just">
              <a:buFont typeface="Wingdings" pitchFamily="2" charset="2"/>
              <a:buChar char="ü"/>
            </a:pPr>
            <a:r>
              <a:rPr lang="en-US" sz="2500" dirty="0" smtClean="0"/>
              <a:t>Any State Government;</a:t>
            </a:r>
          </a:p>
          <a:p>
            <a:pPr algn="just">
              <a:buFont typeface="Wingdings" pitchFamily="2" charset="2"/>
              <a:buChar char="ü"/>
            </a:pPr>
            <a:r>
              <a:rPr lang="en-US" sz="2500" dirty="0" smtClean="0"/>
              <a:t>Any local authority;</a:t>
            </a:r>
          </a:p>
          <a:p>
            <a:pPr algn="just">
              <a:buFont typeface="Wingdings" pitchFamily="2" charset="2"/>
              <a:buChar char="ü"/>
            </a:pPr>
            <a:r>
              <a:rPr lang="en-US" sz="2500" dirty="0" smtClean="0"/>
              <a:t>Corporation;</a:t>
            </a:r>
          </a:p>
          <a:p>
            <a:pPr algn="just">
              <a:buFont typeface="Wingdings" pitchFamily="2" charset="2"/>
              <a:buChar char="ü"/>
            </a:pPr>
            <a:r>
              <a:rPr lang="en-US" sz="2500" dirty="0" smtClean="0"/>
              <a:t> Body constituted by the CG or any State Government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1143000"/>
          </a:xfrm>
        </p:spPr>
        <p:txBody>
          <a:bodyPr/>
          <a:lstStyle/>
          <a:p>
            <a:r>
              <a:rPr lang="en-US" dirty="0" err="1" smtClean="0">
                <a:latin typeface="+mn-lt"/>
              </a:rPr>
              <a:t>contd</a:t>
            </a:r>
            <a:r>
              <a:rPr lang="en-US" dirty="0" smtClean="0">
                <a:latin typeface="+mn-lt"/>
              </a:rPr>
              <a:t>…. Section 4(3)</a:t>
            </a:r>
            <a:endParaRPr lang="en-US" dirty="0">
              <a:latin typeface="+mn-lt"/>
            </a:endParaRPr>
          </a:p>
        </p:txBody>
      </p:sp>
      <p:sp>
        <p:nvSpPr>
          <p:cNvPr id="3" name="Content Placeholder 2"/>
          <p:cNvSpPr>
            <a:spLocks noGrp="1"/>
          </p:cNvSpPr>
          <p:nvPr>
            <p:ph idx="1"/>
          </p:nvPr>
        </p:nvSpPr>
        <p:spPr>
          <a:xfrm>
            <a:off x="428596" y="2071678"/>
            <a:ext cx="8229600" cy="4389437"/>
          </a:xfrm>
        </p:spPr>
        <p:txBody>
          <a:bodyPr/>
          <a:lstStyle/>
          <a:p>
            <a:pPr algn="just">
              <a:buNone/>
            </a:pPr>
            <a:r>
              <a:rPr lang="en-US" sz="2800" dirty="0" smtClean="0"/>
              <a:t>(b) such word or expression, as may be </a:t>
            </a:r>
            <a:r>
              <a:rPr lang="en-US" sz="2800" u="sng" dirty="0" smtClean="0"/>
              <a:t>prescribed</a:t>
            </a:r>
            <a:r>
              <a:rPr lang="en-US" sz="2800" dirty="0" smtClean="0"/>
              <a:t>;</a:t>
            </a:r>
          </a:p>
          <a:p>
            <a:pPr algn="just">
              <a:buNone/>
            </a:pPr>
            <a:endParaRPr lang="en-US" sz="2800" dirty="0" smtClean="0"/>
          </a:p>
          <a:p>
            <a:pPr algn="just">
              <a:buNone/>
            </a:pPr>
            <a:r>
              <a:rPr lang="en-US" sz="2800" dirty="0" smtClean="0"/>
              <a:t>   For both (a) and (b), it cannot be used unless the </a:t>
            </a:r>
            <a:r>
              <a:rPr lang="en-US" sz="2800" u="sng" dirty="0" smtClean="0"/>
              <a:t>previous approval of the Central Government has been obtained</a:t>
            </a:r>
            <a:r>
              <a:rPr lang="en-US" sz="2800" dirty="0" smtClean="0"/>
              <a:t> for the use of any such word or expression.</a:t>
            </a:r>
            <a:endParaRPr lang="en-US"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kern="0" dirty="0" smtClean="0">
                <a:solidFill>
                  <a:schemeClr val="accent2">
                    <a:lumMod val="50000"/>
                    <a:lumOff val="50000"/>
                  </a:schemeClr>
                </a:solidFill>
                <a:latin typeface="+mn-lt"/>
              </a:rPr>
              <a:t>Undesirable Names (Rule 2.5)</a:t>
            </a:r>
            <a:r>
              <a:rPr lang="en-US" sz="5400" u="sng" kern="0" dirty="0" smtClean="0">
                <a:solidFill>
                  <a:srgbClr val="0E6612"/>
                </a:solidFill>
                <a:latin typeface="Elephant" pitchFamily="18" charset="0"/>
              </a:rPr>
              <a:t/>
            </a:r>
            <a:br>
              <a:rPr lang="en-US" sz="5400" u="sng" kern="0" dirty="0" smtClean="0">
                <a:solidFill>
                  <a:srgbClr val="0E6612"/>
                </a:solidFill>
                <a:latin typeface="Elephant" pitchFamily="18" charset="0"/>
              </a:rPr>
            </a:br>
            <a:endParaRPr lang="en-US" dirty="0"/>
          </a:p>
        </p:txBody>
      </p:sp>
      <p:sp>
        <p:nvSpPr>
          <p:cNvPr id="3" name="Content Placeholder 2"/>
          <p:cNvSpPr>
            <a:spLocks noGrp="1"/>
          </p:cNvSpPr>
          <p:nvPr>
            <p:ph idx="1"/>
          </p:nvPr>
        </p:nvSpPr>
        <p:spPr>
          <a:xfrm>
            <a:off x="428596" y="1357298"/>
            <a:ext cx="8229600" cy="4389437"/>
          </a:xfrm>
        </p:spPr>
        <p:txBody>
          <a:bodyPr/>
          <a:lstStyle/>
          <a:p>
            <a:r>
              <a:rPr lang="en-US" u="sng" dirty="0" smtClean="0"/>
              <a:t>Identical names</a:t>
            </a:r>
            <a:r>
              <a:rPr lang="en-US" dirty="0" smtClean="0"/>
              <a:t>:</a:t>
            </a:r>
          </a:p>
          <a:p>
            <a:pPr algn="just">
              <a:buNone/>
            </a:pPr>
            <a:r>
              <a:rPr lang="en-US" dirty="0" smtClean="0"/>
              <a:t>   In  considering whether </a:t>
            </a:r>
            <a:r>
              <a:rPr lang="en-US" u="sng" dirty="0" smtClean="0"/>
              <a:t>identical or not</a:t>
            </a:r>
            <a:r>
              <a:rPr lang="en-US" dirty="0" smtClean="0"/>
              <a:t>, the below mentioned points shall be </a:t>
            </a:r>
            <a:r>
              <a:rPr lang="en-US" u="sng" dirty="0" smtClean="0"/>
              <a:t>disregarded</a:t>
            </a:r>
            <a:r>
              <a:rPr lang="en-US" dirty="0" smtClean="0"/>
              <a:t>:</a:t>
            </a:r>
          </a:p>
          <a:p>
            <a:pPr algn="just">
              <a:buNone/>
            </a:pPr>
            <a:r>
              <a:rPr lang="en-US" dirty="0" smtClean="0"/>
              <a:t>1. The words private, limited, LLP etc. written in different ways</a:t>
            </a:r>
          </a:p>
          <a:p>
            <a:pPr algn="just">
              <a:buNone/>
            </a:pPr>
            <a:r>
              <a:rPr lang="en-US" dirty="0" smtClean="0"/>
              <a:t>2. Company, co., corporation written in different ways</a:t>
            </a:r>
          </a:p>
          <a:p>
            <a:pPr algn="just">
              <a:buNone/>
            </a:pPr>
            <a:r>
              <a:rPr lang="en-US" dirty="0" smtClean="0"/>
              <a:t>3. Plural version</a:t>
            </a:r>
          </a:p>
          <a:p>
            <a:pPr algn="just">
              <a:buNone/>
            </a:pPr>
            <a:r>
              <a:rPr lang="en-US" dirty="0" smtClean="0"/>
              <a:t>4. Type and case of letters, punctuation, spacing etc.</a:t>
            </a:r>
          </a:p>
          <a:p>
            <a:pPr algn="just">
              <a:buNone/>
            </a:pPr>
            <a:r>
              <a:rPr lang="en-US" dirty="0" smtClean="0"/>
              <a:t>5. Joining words or separating the words</a:t>
            </a:r>
          </a:p>
          <a:p>
            <a:pPr algn="just">
              <a:buNone/>
            </a:pPr>
            <a:r>
              <a:rPr lang="en-US" dirty="0" smtClean="0"/>
              <a:t>6. Use of different tense or number of the same word</a:t>
            </a:r>
          </a:p>
          <a:p>
            <a:pPr algn="just">
              <a:buNone/>
            </a:pPr>
            <a:r>
              <a:rPr lang="en-US" dirty="0" smtClean="0"/>
              <a:t>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kern="0" dirty="0" smtClean="0">
                <a:solidFill>
                  <a:schemeClr val="accent2">
                    <a:lumMod val="50000"/>
                    <a:lumOff val="50000"/>
                  </a:schemeClr>
                </a:solidFill>
                <a:latin typeface="+mn-lt"/>
              </a:rPr>
              <a:t>Undesirable Names (Rule 2.5)</a:t>
            </a:r>
            <a:r>
              <a:rPr lang="en-US" sz="5400" u="sng" kern="0" dirty="0" smtClean="0">
                <a:solidFill>
                  <a:srgbClr val="0E6612"/>
                </a:solidFill>
                <a:latin typeface="Elephant" pitchFamily="18" charset="0"/>
              </a:rPr>
              <a:t/>
            </a:r>
            <a:br>
              <a:rPr lang="en-US" sz="5400" u="sng" kern="0" dirty="0" smtClean="0">
                <a:solidFill>
                  <a:srgbClr val="0E6612"/>
                </a:solidFill>
                <a:latin typeface="Elephant" pitchFamily="18" charset="0"/>
              </a:rPr>
            </a:br>
            <a:endParaRPr lang="en-US" dirty="0"/>
          </a:p>
        </p:txBody>
      </p:sp>
      <p:sp>
        <p:nvSpPr>
          <p:cNvPr id="3" name="Content Placeholder 2"/>
          <p:cNvSpPr>
            <a:spLocks noGrp="1"/>
          </p:cNvSpPr>
          <p:nvPr>
            <p:ph idx="1"/>
          </p:nvPr>
        </p:nvSpPr>
        <p:spPr>
          <a:xfrm>
            <a:off x="428596" y="980728"/>
            <a:ext cx="8229600" cy="4389437"/>
          </a:xfrm>
        </p:spPr>
        <p:txBody>
          <a:bodyPr/>
          <a:lstStyle/>
          <a:p>
            <a:r>
              <a:rPr lang="en-US" u="sng" dirty="0" smtClean="0"/>
              <a:t>Identical names</a:t>
            </a:r>
            <a:r>
              <a:rPr lang="en-US" dirty="0" smtClean="0"/>
              <a:t>:</a:t>
            </a:r>
          </a:p>
          <a:p>
            <a:pPr algn="just">
              <a:buNone/>
            </a:pPr>
            <a:r>
              <a:rPr lang="en-US" dirty="0" smtClean="0"/>
              <a:t>7.Using different phonetic spellings of spelling variations (</a:t>
            </a:r>
            <a:r>
              <a:rPr lang="en-US" dirty="0" err="1" smtClean="0"/>
              <a:t>e.g</a:t>
            </a:r>
            <a:r>
              <a:rPr lang="en-US" dirty="0" smtClean="0"/>
              <a:t> P.Q. written as Pee </a:t>
            </a:r>
            <a:r>
              <a:rPr lang="en-US" dirty="0" err="1" smtClean="0"/>
              <a:t>Que</a:t>
            </a:r>
            <a:r>
              <a:rPr lang="en-US" dirty="0" smtClean="0"/>
              <a:t> Industries Limited)</a:t>
            </a:r>
          </a:p>
          <a:p>
            <a:pPr algn="just">
              <a:buNone/>
            </a:pPr>
            <a:r>
              <a:rPr lang="en-US" dirty="0" smtClean="0"/>
              <a:t>8. Misspelled words, whether intentional or not</a:t>
            </a:r>
          </a:p>
          <a:p>
            <a:pPr algn="just">
              <a:buNone/>
            </a:pPr>
            <a:r>
              <a:rPr lang="en-US" dirty="0" smtClean="0"/>
              <a:t>9. Addition of internet related designation (e.g. .com, .</a:t>
            </a:r>
            <a:r>
              <a:rPr lang="en-US" dirty="0" err="1" smtClean="0"/>
              <a:t>edu</a:t>
            </a:r>
            <a:r>
              <a:rPr lang="en-US" dirty="0" smtClean="0"/>
              <a:t> etc.)</a:t>
            </a:r>
          </a:p>
          <a:p>
            <a:pPr algn="just">
              <a:buNone/>
            </a:pPr>
            <a:r>
              <a:rPr lang="en-US" dirty="0" smtClean="0"/>
              <a:t>10. Addition of words like New, Modern etc. or adding the name of the place (may be allowed-no </a:t>
            </a:r>
            <a:r>
              <a:rPr lang="en-US" dirty="0" err="1" smtClean="0"/>
              <a:t>obj</a:t>
            </a:r>
            <a:r>
              <a:rPr lang="en-US" dirty="0" smtClean="0"/>
              <a:t>-B/R)</a:t>
            </a:r>
          </a:p>
          <a:p>
            <a:pPr algn="just">
              <a:buNone/>
            </a:pPr>
            <a:r>
              <a:rPr lang="en-US" sz="2500" dirty="0" smtClean="0"/>
              <a:t>11. Different combination of the same words (e.g. Builders &amp; Contractors Limited/ Contractors &amp; Builders)</a:t>
            </a:r>
          </a:p>
          <a:p>
            <a:pPr algn="just">
              <a:buNone/>
            </a:pPr>
            <a:r>
              <a:rPr lang="en-US" dirty="0" smtClean="0"/>
              <a:t>12. Translation/ Transliteration of existing company/ </a:t>
            </a:r>
            <a:r>
              <a:rPr lang="en-US" dirty="0" err="1" smtClean="0"/>
              <a:t>llp</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lstStyle/>
          <a:p>
            <a:r>
              <a:rPr lang="en-US" sz="4000" b="1" u="sng" kern="0" dirty="0" smtClean="0">
                <a:solidFill>
                  <a:schemeClr val="accent2">
                    <a:lumMod val="50000"/>
                    <a:lumOff val="50000"/>
                  </a:schemeClr>
                </a:solidFill>
                <a:latin typeface="+mn-lt"/>
              </a:rPr>
              <a:t>Undesirable Names (Rule 2.5)</a:t>
            </a:r>
            <a:r>
              <a:rPr lang="en-US" sz="5400" u="sng" kern="0" dirty="0" smtClean="0">
                <a:solidFill>
                  <a:srgbClr val="0E6612"/>
                </a:solidFill>
                <a:latin typeface="Elephant" pitchFamily="18" charset="0"/>
              </a:rPr>
              <a:t/>
            </a:r>
            <a:br>
              <a:rPr lang="en-US" sz="5400" u="sng" kern="0" dirty="0" smtClean="0">
                <a:solidFill>
                  <a:srgbClr val="0E6612"/>
                </a:solidFill>
                <a:latin typeface="Elephant" pitchFamily="18" charset="0"/>
              </a:rPr>
            </a:br>
            <a:endParaRPr lang="en-US" dirty="0"/>
          </a:p>
        </p:txBody>
      </p:sp>
      <p:sp>
        <p:nvSpPr>
          <p:cNvPr id="3" name="Content Placeholder 2"/>
          <p:cNvSpPr>
            <a:spLocks noGrp="1"/>
          </p:cNvSpPr>
          <p:nvPr>
            <p:ph idx="1"/>
          </p:nvPr>
        </p:nvSpPr>
        <p:spPr>
          <a:xfrm>
            <a:off x="428596" y="836712"/>
            <a:ext cx="8391876" cy="4389437"/>
          </a:xfrm>
        </p:spPr>
        <p:txBody>
          <a:bodyPr/>
          <a:lstStyle/>
          <a:p>
            <a:r>
              <a:rPr lang="en-US" u="sng" dirty="0" smtClean="0"/>
              <a:t>Undesirable names</a:t>
            </a:r>
            <a:r>
              <a:rPr lang="en-US" dirty="0" smtClean="0"/>
              <a:t>:</a:t>
            </a:r>
          </a:p>
          <a:p>
            <a:pPr algn="just">
              <a:buNone/>
            </a:pPr>
            <a:r>
              <a:rPr lang="en-US" dirty="0" smtClean="0"/>
              <a:t>1.If it attracts the provisions of sec 3 of the Emblems and Names (Prevention and Improper Use) Act, 1950</a:t>
            </a:r>
          </a:p>
          <a:p>
            <a:pPr algn="just">
              <a:buNone/>
            </a:pPr>
            <a:r>
              <a:rPr lang="en-US" dirty="0" smtClean="0"/>
              <a:t>2. Includes the name of a registered trade mark</a:t>
            </a:r>
          </a:p>
          <a:p>
            <a:pPr algn="just">
              <a:buNone/>
            </a:pPr>
            <a:r>
              <a:rPr lang="en-US" dirty="0" smtClean="0"/>
              <a:t>3. Includes the name of a TM which is the subject matter of application for registration</a:t>
            </a:r>
          </a:p>
          <a:p>
            <a:pPr algn="just">
              <a:buNone/>
            </a:pPr>
            <a:r>
              <a:rPr lang="en-US" dirty="0" smtClean="0"/>
              <a:t>4. Includes any word which is offensive to any section of people</a:t>
            </a:r>
          </a:p>
          <a:p>
            <a:pPr algn="just">
              <a:buNone/>
            </a:pPr>
            <a:r>
              <a:rPr lang="en-US" dirty="0" smtClean="0"/>
              <a:t>5. Not in consonance with the principal objects of the Co.</a:t>
            </a:r>
          </a:p>
          <a:p>
            <a:pPr algn="just">
              <a:buNone/>
            </a:pPr>
            <a:r>
              <a:rPr lang="en-US" dirty="0" smtClean="0"/>
              <a:t>6.Identical or too closely resembles the name of the Company/ LLP incorporated outside India and reserved by such Company</a:t>
            </a:r>
          </a:p>
          <a:p>
            <a:pPr algn="just">
              <a:buNone/>
            </a:pPr>
            <a:r>
              <a:rPr lang="en-US" dirty="0" smtClean="0"/>
              <a:t> </a:t>
            </a:r>
          </a:p>
          <a:p>
            <a:pPr algn="just"/>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lstStyle/>
          <a:p>
            <a:r>
              <a:rPr lang="en-US" sz="4000" b="1" u="sng" kern="0" dirty="0" smtClean="0">
                <a:solidFill>
                  <a:schemeClr val="accent2">
                    <a:lumMod val="50000"/>
                    <a:lumOff val="50000"/>
                  </a:schemeClr>
                </a:solidFill>
                <a:latin typeface="+mn-lt"/>
              </a:rPr>
              <a:t>Undesirable Names (Rule 2.5)</a:t>
            </a:r>
            <a:r>
              <a:rPr lang="en-US" sz="5400" u="sng" kern="0" dirty="0" smtClean="0">
                <a:solidFill>
                  <a:srgbClr val="0E6612"/>
                </a:solidFill>
                <a:latin typeface="Elephant" pitchFamily="18" charset="0"/>
              </a:rPr>
              <a:t/>
            </a:r>
            <a:br>
              <a:rPr lang="en-US" sz="5400" u="sng" kern="0" dirty="0" smtClean="0">
                <a:solidFill>
                  <a:srgbClr val="0E6612"/>
                </a:solidFill>
                <a:latin typeface="Elephant" pitchFamily="18" charset="0"/>
              </a:rPr>
            </a:br>
            <a:endParaRPr lang="en-US" dirty="0"/>
          </a:p>
        </p:txBody>
      </p:sp>
      <p:sp>
        <p:nvSpPr>
          <p:cNvPr id="3" name="Content Placeholder 2"/>
          <p:cNvSpPr>
            <a:spLocks noGrp="1"/>
          </p:cNvSpPr>
          <p:nvPr>
            <p:ph idx="1"/>
          </p:nvPr>
        </p:nvSpPr>
        <p:spPr>
          <a:xfrm>
            <a:off x="428596" y="836712"/>
            <a:ext cx="8391876" cy="4389437"/>
          </a:xfrm>
        </p:spPr>
        <p:txBody>
          <a:bodyPr/>
          <a:lstStyle/>
          <a:p>
            <a:r>
              <a:rPr lang="en-US" u="sng" dirty="0" smtClean="0"/>
              <a:t>Undesirable names</a:t>
            </a:r>
            <a:r>
              <a:rPr lang="en-US" dirty="0" smtClean="0"/>
              <a:t>:</a:t>
            </a:r>
          </a:p>
          <a:p>
            <a:pPr algn="just">
              <a:buNone/>
            </a:pPr>
            <a:r>
              <a:rPr lang="en-US" dirty="0" smtClean="0"/>
              <a:t>7. Foreign Subsidiary (with the addition of ‘India’)</a:t>
            </a:r>
          </a:p>
          <a:p>
            <a:pPr algn="just">
              <a:buNone/>
            </a:pPr>
            <a:r>
              <a:rPr lang="en-US" dirty="0" smtClean="0"/>
              <a:t>8.Indicating a separate type of business constitution e.g. </a:t>
            </a:r>
            <a:r>
              <a:rPr lang="en-US" dirty="0" err="1" smtClean="0"/>
              <a:t>sehkari</a:t>
            </a:r>
            <a:r>
              <a:rPr lang="en-US" dirty="0" smtClean="0"/>
              <a:t>, trust, HUF, firm etc.</a:t>
            </a:r>
          </a:p>
          <a:p>
            <a:pPr algn="just">
              <a:buNone/>
            </a:pPr>
            <a:r>
              <a:rPr lang="en-US" dirty="0" smtClean="0"/>
              <a:t>9. Implying connection with embassy or consulate etc.</a:t>
            </a:r>
          </a:p>
          <a:p>
            <a:pPr algn="just">
              <a:buNone/>
            </a:pPr>
            <a:r>
              <a:rPr lang="en-US" dirty="0" smtClean="0"/>
              <a:t>10.Implying patronage of a national hero/ persons held in high esteem</a:t>
            </a:r>
          </a:p>
          <a:p>
            <a:pPr algn="just">
              <a:buNone/>
            </a:pPr>
            <a:r>
              <a:rPr lang="en-US" dirty="0" smtClean="0"/>
              <a:t>11. Is vague, e.g. ABC Limited</a:t>
            </a:r>
          </a:p>
          <a:p>
            <a:pPr algn="just">
              <a:buNone/>
            </a:pPr>
            <a:r>
              <a:rPr lang="en-US" dirty="0" smtClean="0"/>
              <a:t>12.Is abbreviated, e.g. DJMO Limited etc.</a:t>
            </a:r>
          </a:p>
          <a:p>
            <a:pPr algn="just">
              <a:buNone/>
            </a:pPr>
            <a:r>
              <a:rPr lang="en-US" dirty="0" smtClean="0"/>
              <a:t>13. Subsidiary/ Joint Venture/ Associate company can use but shall carry the object of the Company</a:t>
            </a:r>
          </a:p>
          <a:p>
            <a:pPr algn="just"/>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143000"/>
          </a:xfrm>
        </p:spPr>
        <p:txBody>
          <a:bodyPr/>
          <a:lstStyle/>
          <a:p>
            <a:r>
              <a:rPr lang="en-US" sz="4000" b="1" u="sng" kern="0" dirty="0" smtClean="0">
                <a:solidFill>
                  <a:schemeClr val="accent2">
                    <a:lumMod val="50000"/>
                    <a:lumOff val="50000"/>
                  </a:schemeClr>
                </a:solidFill>
                <a:latin typeface="+mn-lt"/>
              </a:rPr>
              <a:t>Undesirable Names (Rule 2.5)</a:t>
            </a:r>
            <a:r>
              <a:rPr lang="en-US" sz="5400" u="sng" kern="0" dirty="0" smtClean="0">
                <a:solidFill>
                  <a:srgbClr val="0E6612"/>
                </a:solidFill>
                <a:latin typeface="Elephant" pitchFamily="18" charset="0"/>
              </a:rPr>
              <a:t/>
            </a:r>
            <a:br>
              <a:rPr lang="en-US" sz="5400" u="sng" kern="0" dirty="0" smtClean="0">
                <a:solidFill>
                  <a:srgbClr val="0E6612"/>
                </a:solidFill>
                <a:latin typeface="Elephant" pitchFamily="18" charset="0"/>
              </a:rPr>
            </a:br>
            <a:endParaRPr lang="en-US" dirty="0"/>
          </a:p>
        </p:txBody>
      </p:sp>
      <p:sp>
        <p:nvSpPr>
          <p:cNvPr id="3" name="Content Placeholder 2"/>
          <p:cNvSpPr>
            <a:spLocks noGrp="1"/>
          </p:cNvSpPr>
          <p:nvPr>
            <p:ph idx="1"/>
          </p:nvPr>
        </p:nvSpPr>
        <p:spPr>
          <a:xfrm>
            <a:off x="284580" y="620688"/>
            <a:ext cx="8607900" cy="4389437"/>
          </a:xfrm>
        </p:spPr>
        <p:txBody>
          <a:bodyPr/>
          <a:lstStyle/>
          <a:p>
            <a:r>
              <a:rPr lang="en-US" u="sng" dirty="0" smtClean="0"/>
              <a:t>Undesirable names</a:t>
            </a:r>
            <a:r>
              <a:rPr lang="en-US" dirty="0" smtClean="0"/>
              <a:t>:</a:t>
            </a:r>
          </a:p>
          <a:p>
            <a:pPr algn="just">
              <a:buNone/>
            </a:pPr>
            <a:r>
              <a:rPr lang="en-US" dirty="0" smtClean="0"/>
              <a:t>14. A period of 2 years have not elapsed from the date of </a:t>
            </a:r>
            <a:r>
              <a:rPr lang="en-US" u="sng" dirty="0" smtClean="0"/>
              <a:t>dissolution</a:t>
            </a:r>
            <a:r>
              <a:rPr lang="en-US" dirty="0" smtClean="0"/>
              <a:t> of the company</a:t>
            </a:r>
          </a:p>
          <a:p>
            <a:pPr algn="just">
              <a:buNone/>
            </a:pPr>
            <a:r>
              <a:rPr lang="en-US" dirty="0" smtClean="0"/>
              <a:t>15. If company </a:t>
            </a:r>
            <a:r>
              <a:rPr lang="en-US" u="sng" dirty="0" smtClean="0"/>
              <a:t>struck off</a:t>
            </a:r>
            <a:r>
              <a:rPr lang="en-US" dirty="0" smtClean="0"/>
              <a:t>, then only after an elapse of 20 years</a:t>
            </a:r>
          </a:p>
          <a:p>
            <a:pPr algn="just">
              <a:buNone/>
            </a:pPr>
            <a:r>
              <a:rPr lang="en-US" dirty="0" smtClean="0"/>
              <a:t>16. Is identical/ too clearly resembles the name of a LLP in liquidation or the LLP which has been struck off (in this struck off case, name is blocked </a:t>
            </a:r>
            <a:r>
              <a:rPr lang="en-US" dirty="0" err="1" smtClean="0"/>
              <a:t>upto</a:t>
            </a:r>
            <a:r>
              <a:rPr lang="en-US" dirty="0" smtClean="0"/>
              <a:t> 5 years)</a:t>
            </a:r>
          </a:p>
          <a:p>
            <a:pPr algn="just">
              <a:buNone/>
            </a:pPr>
            <a:r>
              <a:rPr lang="en-US" dirty="0" smtClean="0"/>
              <a:t>17. Includes ‘Insurance’, ‘Bank’ etc. unless a declaration that the mandated requirements of the respective Act(s) have been complied with</a:t>
            </a:r>
          </a:p>
          <a:p>
            <a:pPr algn="just">
              <a:buNone/>
            </a:pPr>
            <a:r>
              <a:rPr lang="en-US" dirty="0" smtClean="0"/>
              <a:t>18. If the name ‘State’ – only with the approval of State Govt.</a:t>
            </a:r>
          </a:p>
          <a:p>
            <a:pPr algn="just">
              <a:buNone/>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143000"/>
          </a:xfrm>
        </p:spPr>
        <p:txBody>
          <a:bodyPr/>
          <a:lstStyle/>
          <a:p>
            <a:r>
              <a:rPr lang="en-US" sz="4000" b="1" u="sng" kern="0" dirty="0" smtClean="0">
                <a:solidFill>
                  <a:schemeClr val="accent2">
                    <a:lumMod val="50000"/>
                    <a:lumOff val="50000"/>
                  </a:schemeClr>
                </a:solidFill>
                <a:latin typeface="+mn-lt"/>
              </a:rPr>
              <a:t>Undesirable Names (Rule 2.5)</a:t>
            </a:r>
            <a:r>
              <a:rPr lang="en-US" sz="5400" u="sng" kern="0" dirty="0" smtClean="0">
                <a:solidFill>
                  <a:srgbClr val="0E6612"/>
                </a:solidFill>
                <a:latin typeface="Elephant" pitchFamily="18" charset="0"/>
              </a:rPr>
              <a:t/>
            </a:r>
            <a:br>
              <a:rPr lang="en-US" sz="5400" u="sng" kern="0" dirty="0" smtClean="0">
                <a:solidFill>
                  <a:srgbClr val="0E6612"/>
                </a:solidFill>
                <a:latin typeface="Elephant" pitchFamily="18" charset="0"/>
              </a:rPr>
            </a:br>
            <a:endParaRPr lang="en-US" dirty="0"/>
          </a:p>
        </p:txBody>
      </p:sp>
      <p:sp>
        <p:nvSpPr>
          <p:cNvPr id="3" name="Content Placeholder 2"/>
          <p:cNvSpPr>
            <a:spLocks noGrp="1"/>
          </p:cNvSpPr>
          <p:nvPr>
            <p:ph idx="1"/>
          </p:nvPr>
        </p:nvSpPr>
        <p:spPr>
          <a:xfrm>
            <a:off x="284580" y="620688"/>
            <a:ext cx="8607900" cy="4389437"/>
          </a:xfrm>
        </p:spPr>
        <p:txBody>
          <a:bodyPr/>
          <a:lstStyle/>
          <a:p>
            <a:r>
              <a:rPr lang="en-US" u="sng" dirty="0" smtClean="0"/>
              <a:t>Undesirable names</a:t>
            </a:r>
            <a:r>
              <a:rPr lang="en-US" dirty="0" smtClean="0"/>
              <a:t>:</a:t>
            </a:r>
          </a:p>
          <a:p>
            <a:pPr algn="just">
              <a:buNone/>
            </a:pPr>
            <a:r>
              <a:rPr lang="en-US" dirty="0" smtClean="0"/>
              <a:t>19. If it only contains the name of a continent, country etc. e.g. Germany Limited</a:t>
            </a:r>
          </a:p>
          <a:p>
            <a:pPr algn="just">
              <a:buNone/>
            </a:pPr>
            <a:r>
              <a:rPr lang="en-US" dirty="0" smtClean="0"/>
              <a:t>20. The name is only a general one, like Cotton Textile Mills </a:t>
            </a:r>
          </a:p>
          <a:p>
            <a:pPr algn="just">
              <a:buNone/>
            </a:pPr>
            <a:r>
              <a:rPr lang="en-US" dirty="0" smtClean="0"/>
              <a:t>21. Misleading impression regarding the scope/ scale</a:t>
            </a:r>
          </a:p>
          <a:p>
            <a:pPr algn="just">
              <a:buNone/>
            </a:pPr>
            <a:r>
              <a:rPr lang="en-US" dirty="0" smtClean="0"/>
              <a:t>22. Includes the names of any foreign country or any city of foreign country (allowed if MOU produced showing business relations)</a:t>
            </a:r>
          </a:p>
          <a:p>
            <a:pPr algn="just">
              <a:buNone/>
            </a:pPr>
            <a:r>
              <a:rPr lang="en-US" dirty="0" smtClean="0"/>
              <a:t>23. Cannot use name of an enemy country</a:t>
            </a:r>
          </a:p>
          <a:p>
            <a:pPr algn="just">
              <a:buNone/>
            </a:pPr>
            <a:r>
              <a:rPr lang="en-US" dirty="0" smtClean="0"/>
              <a:t>24. Names combining the name of a foreign country with the use of India, e.g. India Japan (shall be allowed, if government to government participation)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928662" y="571480"/>
          <a:ext cx="7262842" cy="5103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1000100" y="4786322"/>
          <a:ext cx="2309017" cy="20716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6" name="Group 5"/>
          <p:cNvGrpSpPr/>
          <p:nvPr/>
        </p:nvGrpSpPr>
        <p:grpSpPr>
          <a:xfrm>
            <a:off x="3714744" y="4786322"/>
            <a:ext cx="2306360" cy="1153180"/>
            <a:chOff x="127460" y="-71438"/>
            <a:chExt cx="2854232" cy="1427116"/>
          </a:xfrm>
          <a:scene3d>
            <a:camera prst="orthographicFront"/>
            <a:lightRig rig="flat" dir="t"/>
          </a:scene3d>
        </p:grpSpPr>
        <p:sp>
          <p:nvSpPr>
            <p:cNvPr id="7" name="Rounded Rectangle 6"/>
            <p:cNvSpPr/>
            <p:nvPr/>
          </p:nvSpPr>
          <p:spPr>
            <a:xfrm>
              <a:off x="127460" y="-71438"/>
              <a:ext cx="2854232" cy="142711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Rounded Rectangle 4"/>
            <p:cNvSpPr/>
            <p:nvPr/>
          </p:nvSpPr>
          <p:spPr>
            <a:xfrm>
              <a:off x="127460" y="0"/>
              <a:ext cx="2770634" cy="134351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algn="ctr" defTabSz="800100">
                <a:lnSpc>
                  <a:spcPct val="90000"/>
                </a:lnSpc>
                <a:spcAft>
                  <a:spcPct val="35000"/>
                </a:spcAft>
                <a:defRPr/>
              </a:pPr>
              <a:r>
                <a:rPr lang="en-US" sz="2400" b="1" dirty="0" smtClean="0">
                  <a:solidFill>
                    <a:schemeClr val="bg1"/>
                  </a:solidFill>
                  <a:latin typeface="Book Antiqua" pitchFamily="18" charset="0"/>
                </a:rPr>
                <a:t>Foreign Co. / Part XXI Co. / Section 8 Co.</a:t>
              </a:r>
              <a:endParaRPr lang="en-US" sz="2400" b="1" dirty="0">
                <a:solidFill>
                  <a:schemeClr val="bg1"/>
                </a:solidFill>
                <a:latin typeface="Book Antiqua" pitchFamily="18" charset="0"/>
              </a:endParaRPr>
            </a:p>
          </p:txBody>
        </p:sp>
      </p:grpSp>
      <p:sp>
        <p:nvSpPr>
          <p:cNvPr id="10" name="Down Arrow 9"/>
          <p:cNvSpPr/>
          <p:nvPr/>
        </p:nvSpPr>
        <p:spPr>
          <a:xfrm>
            <a:off x="5857884" y="0"/>
            <a:ext cx="2928958" cy="1785926"/>
          </a:xfrm>
          <a:prstGeom prst="downArrow">
            <a:avLst>
              <a:gd name="adj1" fmla="val 74128"/>
              <a:gd name="adj2" fmla="val 4891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u="sng" dirty="0" smtClean="0"/>
          </a:p>
          <a:p>
            <a:pPr lvl="0" algn="ctr"/>
            <a:r>
              <a:rPr lang="en-US" b="1" dirty="0" smtClean="0">
                <a:solidFill>
                  <a:schemeClr val="bg1"/>
                </a:solidFill>
                <a:latin typeface="Book Antiqua" pitchFamily="18" charset="0"/>
              </a:rPr>
              <a:t>One Person Company</a:t>
            </a:r>
          </a:p>
          <a:p>
            <a:pPr algn="ctr"/>
            <a:r>
              <a:rPr lang="en-US" b="1" u="sng" dirty="0" smtClean="0"/>
              <a:t>concept has been introduced for the 1</a:t>
            </a:r>
            <a:r>
              <a:rPr lang="en-US" b="1" u="sng" baseline="30000" dirty="0" smtClean="0"/>
              <a:t>st</a:t>
            </a:r>
            <a:r>
              <a:rPr lang="en-US" b="1" u="sng" dirty="0" smtClean="0"/>
              <a:t> time</a:t>
            </a:r>
            <a:r>
              <a:rPr lang="en-US" b="1" dirty="0" smtClean="0"/>
              <a:t>.</a:t>
            </a:r>
            <a:endParaRPr lang="en-US"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smtClean="0">
                <a:latin typeface="+mn-lt"/>
              </a:rPr>
              <a:t>Section 4(4)</a:t>
            </a:r>
            <a:endParaRPr lang="en-US" dirty="0">
              <a:latin typeface="+mn-lt"/>
            </a:endParaRPr>
          </a:p>
        </p:txBody>
      </p:sp>
      <p:sp>
        <p:nvSpPr>
          <p:cNvPr id="3" name="Content Placeholder 2"/>
          <p:cNvSpPr>
            <a:spLocks noGrp="1"/>
          </p:cNvSpPr>
          <p:nvPr>
            <p:ph idx="1"/>
          </p:nvPr>
        </p:nvSpPr>
        <p:spPr>
          <a:xfrm>
            <a:off x="500034" y="1285860"/>
            <a:ext cx="8229600" cy="4389437"/>
          </a:xfrm>
        </p:spPr>
        <p:txBody>
          <a:bodyPr/>
          <a:lstStyle/>
          <a:p>
            <a:pPr algn="just">
              <a:buNone/>
            </a:pPr>
            <a:r>
              <a:rPr lang="en-US" sz="3200" dirty="0" smtClean="0"/>
              <a:t>   A person may make an application, in </a:t>
            </a:r>
            <a:r>
              <a:rPr lang="en-US" sz="3200" u="sng" dirty="0" smtClean="0"/>
              <a:t>Form no.2.7 (akin Form no.1A)</a:t>
            </a:r>
            <a:r>
              <a:rPr lang="en-US" sz="3200" dirty="0" smtClean="0"/>
              <a:t> along with a fee, to the ROC for the reservation of a name set out in the application as (Rule 2.6)-</a:t>
            </a:r>
          </a:p>
          <a:p>
            <a:pPr algn="just">
              <a:buNone/>
            </a:pPr>
            <a:endParaRPr lang="en-US" sz="3200" dirty="0" smtClean="0"/>
          </a:p>
          <a:p>
            <a:pPr algn="just">
              <a:buNone/>
            </a:pPr>
            <a:r>
              <a:rPr lang="en-US" sz="3200" dirty="0" smtClean="0"/>
              <a:t>(a) the name of the proposed company; or</a:t>
            </a:r>
          </a:p>
          <a:p>
            <a:pPr algn="just">
              <a:buNone/>
            </a:pPr>
            <a:r>
              <a:rPr lang="en-US" sz="3200" dirty="0" smtClean="0"/>
              <a:t>(b) the name to which the company proposes    to change its name.</a:t>
            </a:r>
            <a:endParaRPr lang="en-US" sz="3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a:xfrm>
            <a:off x="500034" y="285728"/>
            <a:ext cx="8229600" cy="785786"/>
          </a:xfrm>
        </p:spPr>
        <p:txBody>
          <a:bodyPr/>
          <a:lstStyle/>
          <a:p>
            <a:r>
              <a:rPr lang="en-US" dirty="0" smtClean="0">
                <a:latin typeface="+mn-lt"/>
              </a:rPr>
              <a:t>Section 4(5)</a:t>
            </a:r>
            <a:endParaRPr lang="en-IN" dirty="0" smtClean="0">
              <a:latin typeface="+mn-lt"/>
            </a:endParaRPr>
          </a:p>
        </p:txBody>
      </p:sp>
      <p:sp>
        <p:nvSpPr>
          <p:cNvPr id="79875" name="Rectangle 3"/>
          <p:cNvSpPr>
            <a:spLocks noGrp="1"/>
          </p:cNvSpPr>
          <p:nvPr>
            <p:ph type="body" idx="1"/>
          </p:nvPr>
        </p:nvSpPr>
        <p:spPr>
          <a:xfrm>
            <a:off x="428596" y="1285860"/>
            <a:ext cx="8229600" cy="4389437"/>
          </a:xfrm>
        </p:spPr>
        <p:txBody>
          <a:bodyPr/>
          <a:lstStyle/>
          <a:p>
            <a:pPr algn="just">
              <a:buClr>
                <a:srgbClr val="4D0000"/>
              </a:buClr>
              <a:buSzPct val="95000"/>
              <a:buNone/>
            </a:pPr>
            <a:r>
              <a:rPr lang="en-IN" sz="3200" dirty="0" smtClean="0"/>
              <a:t>(</a:t>
            </a:r>
            <a:r>
              <a:rPr lang="en-IN" sz="3200" dirty="0" err="1" smtClean="0"/>
              <a:t>i</a:t>
            </a:r>
            <a:r>
              <a:rPr lang="en-IN" sz="3200" dirty="0" smtClean="0"/>
              <a:t>) </a:t>
            </a:r>
            <a:r>
              <a:rPr lang="en-IN" sz="3200" u="sng" dirty="0" smtClean="0"/>
              <a:t>Upon receipt of an application</a:t>
            </a:r>
            <a:r>
              <a:rPr lang="en-IN" sz="3200" dirty="0" smtClean="0"/>
              <a:t> under sub-section (4), the ROC may- </a:t>
            </a:r>
          </a:p>
          <a:p>
            <a:pPr algn="just">
              <a:buClr>
                <a:srgbClr val="4D0000"/>
              </a:buClr>
              <a:buSzPct val="95000"/>
              <a:buFont typeface="Wingdings" pitchFamily="2" charset="2"/>
              <a:buChar char="ü"/>
            </a:pPr>
            <a:r>
              <a:rPr lang="en-IN" sz="3200" dirty="0" smtClean="0"/>
              <a:t>reserve the name for a period of </a:t>
            </a:r>
            <a:r>
              <a:rPr lang="en-IN" sz="3200" u="sng" dirty="0" smtClean="0"/>
              <a:t>60 days </a:t>
            </a:r>
            <a:r>
              <a:rPr lang="en-IN" sz="3200" dirty="0" smtClean="0"/>
              <a:t>from the date of the application</a:t>
            </a:r>
          </a:p>
          <a:p>
            <a:pPr algn="just">
              <a:buClr>
                <a:srgbClr val="4D0000"/>
              </a:buClr>
              <a:buSzPct val="95000"/>
              <a:buNone/>
            </a:pPr>
            <a:r>
              <a:rPr lang="en-IN" sz="3200" dirty="0" smtClean="0"/>
              <a:t>  </a:t>
            </a:r>
          </a:p>
          <a:p>
            <a:pPr algn="just">
              <a:buClr>
                <a:srgbClr val="4D0000"/>
              </a:buClr>
              <a:buSzPct val="95000"/>
              <a:buNone/>
            </a:pPr>
            <a:r>
              <a:rPr lang="en-IN" sz="3200" dirty="0" smtClean="0"/>
              <a:t>  (No additional 30 days after expiry of its original period)</a:t>
            </a:r>
            <a:endParaRPr lang="en-IN" sz="28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a:xfrm>
            <a:off x="428596" y="-142900"/>
            <a:ext cx="8229600" cy="1143000"/>
          </a:xfrm>
        </p:spPr>
        <p:txBody>
          <a:bodyPr/>
          <a:lstStyle/>
          <a:p>
            <a:r>
              <a:rPr lang="en-US" dirty="0" err="1" smtClean="0">
                <a:latin typeface="+mn-lt"/>
              </a:rPr>
              <a:t>contd</a:t>
            </a:r>
            <a:r>
              <a:rPr lang="en-US" dirty="0" smtClean="0">
                <a:latin typeface="+mn-lt"/>
              </a:rPr>
              <a:t>….Section 4(5)</a:t>
            </a:r>
            <a:endParaRPr lang="en-IN" dirty="0" smtClean="0">
              <a:latin typeface="+mn-lt"/>
            </a:endParaRPr>
          </a:p>
        </p:txBody>
      </p:sp>
      <p:sp>
        <p:nvSpPr>
          <p:cNvPr id="79875" name="Rectangle 3"/>
          <p:cNvSpPr>
            <a:spLocks noGrp="1"/>
          </p:cNvSpPr>
          <p:nvPr>
            <p:ph type="body" idx="1"/>
          </p:nvPr>
        </p:nvSpPr>
        <p:spPr>
          <a:xfrm>
            <a:off x="428596" y="1571612"/>
            <a:ext cx="8229600" cy="4389437"/>
          </a:xfrm>
        </p:spPr>
        <p:txBody>
          <a:bodyPr/>
          <a:lstStyle/>
          <a:p>
            <a:pPr algn="just">
              <a:buClr>
                <a:srgbClr val="4D0000"/>
              </a:buClr>
              <a:buSzPct val="95000"/>
              <a:buNone/>
            </a:pPr>
            <a:r>
              <a:rPr lang="en-IN" sz="2800" dirty="0" smtClean="0"/>
              <a:t>(ii) After reservation of name, if it is found that </a:t>
            </a:r>
            <a:r>
              <a:rPr lang="en-IN" sz="2800" u="sng" dirty="0" smtClean="0"/>
              <a:t>name was applied</a:t>
            </a:r>
            <a:r>
              <a:rPr lang="en-IN" sz="2800" dirty="0" smtClean="0"/>
              <a:t> by furnishing </a:t>
            </a:r>
            <a:r>
              <a:rPr lang="en-IN" sz="2800" u="sng" dirty="0" smtClean="0"/>
              <a:t>wrong or incorrect</a:t>
            </a:r>
            <a:r>
              <a:rPr lang="en-IN" sz="2800" dirty="0" smtClean="0"/>
              <a:t> information, then-</a:t>
            </a:r>
          </a:p>
          <a:p>
            <a:pPr algn="just">
              <a:buClr>
                <a:srgbClr val="4D0000"/>
              </a:buClr>
              <a:buSzPct val="95000"/>
              <a:buFont typeface="Wingdings" pitchFamily="2" charset="2"/>
              <a:buChar char="Ø"/>
            </a:pPr>
            <a:r>
              <a:rPr lang="en-IN" sz="2800" dirty="0" smtClean="0"/>
              <a:t>(a) if the company </a:t>
            </a:r>
            <a:r>
              <a:rPr lang="en-IN" sz="2800" u="sng" dirty="0" smtClean="0"/>
              <a:t>has not been incorporated</a:t>
            </a:r>
            <a:r>
              <a:rPr lang="en-IN" sz="2800" dirty="0" smtClean="0"/>
              <a:t>, the </a:t>
            </a:r>
            <a:r>
              <a:rPr lang="en-IN" sz="2800" u="sng" dirty="0" smtClean="0"/>
              <a:t>reserved name shall be cancelled;</a:t>
            </a:r>
          </a:p>
          <a:p>
            <a:pPr algn="just">
              <a:buClr>
                <a:srgbClr val="4D0000"/>
              </a:buClr>
              <a:buSzPct val="95000"/>
              <a:buNone/>
            </a:pPr>
            <a:r>
              <a:rPr lang="en-IN" sz="2800" dirty="0" smtClean="0"/>
              <a:t>  </a:t>
            </a:r>
          </a:p>
          <a:p>
            <a:pPr algn="just">
              <a:buClr>
                <a:srgbClr val="4D0000"/>
              </a:buClr>
              <a:buSzPct val="95000"/>
              <a:buNone/>
            </a:pPr>
            <a:r>
              <a:rPr lang="en-IN" sz="2800" dirty="0" smtClean="0"/>
              <a:t>   and the person making application shall be liable to a </a:t>
            </a:r>
            <a:r>
              <a:rPr lang="en-IN" sz="2800" u="sng" dirty="0" smtClean="0"/>
              <a:t>penalty which may extend to Rs.1 </a:t>
            </a:r>
            <a:r>
              <a:rPr lang="en-IN" sz="2800" u="sng" dirty="0" err="1" smtClean="0"/>
              <a:t>lakh</a:t>
            </a:r>
            <a:r>
              <a:rPr lang="en-IN" sz="2800" dirty="0" smtClean="0"/>
              <a:t>;</a:t>
            </a:r>
          </a:p>
          <a:p>
            <a:pPr algn="just">
              <a:lnSpc>
                <a:spcPct val="80000"/>
              </a:lnSpc>
              <a:buClr>
                <a:srgbClr val="4D0000"/>
              </a:buClr>
              <a:buSzPct val="95000"/>
              <a:buNone/>
            </a:pPr>
            <a:endParaRPr lang="en-IN" sz="28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err="1" smtClean="0">
                <a:latin typeface="+mn-lt"/>
              </a:rPr>
              <a:t>contd</a:t>
            </a:r>
            <a:r>
              <a:rPr lang="en-US" dirty="0" smtClean="0">
                <a:latin typeface="+mn-lt"/>
              </a:rPr>
              <a:t>…. Section 4(5)</a:t>
            </a:r>
            <a:endParaRPr lang="en-US" dirty="0">
              <a:latin typeface="+mn-lt"/>
            </a:endParaRPr>
          </a:p>
        </p:txBody>
      </p:sp>
      <p:sp>
        <p:nvSpPr>
          <p:cNvPr id="3" name="Content Placeholder 2"/>
          <p:cNvSpPr>
            <a:spLocks noGrp="1"/>
          </p:cNvSpPr>
          <p:nvPr>
            <p:ph idx="1"/>
          </p:nvPr>
        </p:nvSpPr>
        <p:spPr>
          <a:xfrm>
            <a:off x="500034" y="1285860"/>
            <a:ext cx="8229600" cy="4389437"/>
          </a:xfrm>
        </p:spPr>
        <p:txBody>
          <a:bodyPr/>
          <a:lstStyle/>
          <a:p>
            <a:pPr algn="just">
              <a:buClr>
                <a:srgbClr val="4D0000"/>
              </a:buClr>
              <a:buSzPct val="95000"/>
              <a:buFont typeface="Wingdings" pitchFamily="2" charset="2"/>
              <a:buChar char="Ø"/>
            </a:pPr>
            <a:r>
              <a:rPr lang="en-IN" sz="2800" dirty="0" smtClean="0"/>
              <a:t>(</a:t>
            </a:r>
            <a:r>
              <a:rPr lang="en-IN" sz="2800" i="1" dirty="0" smtClean="0"/>
              <a:t>b</a:t>
            </a:r>
            <a:r>
              <a:rPr lang="en-IN" sz="2800" dirty="0" smtClean="0"/>
              <a:t>) if the company </a:t>
            </a:r>
            <a:r>
              <a:rPr lang="en-IN" sz="2800" u="sng" dirty="0" smtClean="0"/>
              <a:t>has been incorporated</a:t>
            </a:r>
            <a:r>
              <a:rPr lang="en-IN" sz="2800" dirty="0" smtClean="0"/>
              <a:t>, the ROC may, after giving the company an opportunity of being heard-</a:t>
            </a:r>
          </a:p>
          <a:p>
            <a:pPr algn="just">
              <a:buClr>
                <a:srgbClr val="4D0000"/>
              </a:buClr>
              <a:buSzPct val="95000"/>
              <a:buNone/>
            </a:pPr>
            <a:endParaRPr lang="en-IN" sz="2800" dirty="0" smtClean="0"/>
          </a:p>
          <a:p>
            <a:pPr algn="just">
              <a:buClr>
                <a:srgbClr val="4D0000"/>
              </a:buClr>
              <a:buSzPct val="95000"/>
              <a:buNone/>
            </a:pPr>
            <a:r>
              <a:rPr lang="en-IN" sz="2800" dirty="0" smtClean="0"/>
              <a:t>(</a:t>
            </a:r>
            <a:r>
              <a:rPr lang="en-IN" sz="2800" i="1" dirty="0" err="1" smtClean="0"/>
              <a:t>i</a:t>
            </a:r>
            <a:r>
              <a:rPr lang="en-IN" sz="2800" dirty="0" smtClean="0"/>
              <a:t>) either direct the company to change its name within a period of </a:t>
            </a:r>
            <a:r>
              <a:rPr lang="en-IN" sz="2800" u="sng" dirty="0" smtClean="0"/>
              <a:t>3 months</a:t>
            </a:r>
            <a:r>
              <a:rPr lang="en-IN" sz="2800" dirty="0" smtClean="0"/>
              <a:t>, after passing an OR;</a:t>
            </a:r>
          </a:p>
          <a:p>
            <a:pPr algn="just">
              <a:buClr>
                <a:srgbClr val="4D0000"/>
              </a:buClr>
              <a:buSzPct val="95000"/>
              <a:buNone/>
            </a:pPr>
            <a:r>
              <a:rPr lang="en-IN" sz="2800" dirty="0" smtClean="0"/>
              <a:t>(</a:t>
            </a:r>
            <a:r>
              <a:rPr lang="en-IN" sz="2800" i="1" dirty="0" smtClean="0"/>
              <a:t>ii</a:t>
            </a:r>
            <a:r>
              <a:rPr lang="en-IN" sz="2800" dirty="0" smtClean="0"/>
              <a:t>) take action for </a:t>
            </a:r>
            <a:r>
              <a:rPr lang="en-IN" sz="2800" u="sng" dirty="0" smtClean="0"/>
              <a:t>striking off</a:t>
            </a:r>
            <a:r>
              <a:rPr lang="en-IN" sz="2800" dirty="0" smtClean="0"/>
              <a:t> the name of the company from the register of companies; or</a:t>
            </a:r>
          </a:p>
          <a:p>
            <a:pPr algn="just">
              <a:buClr>
                <a:srgbClr val="4D0000"/>
              </a:buClr>
              <a:buSzPct val="95000"/>
              <a:buNone/>
            </a:pPr>
            <a:r>
              <a:rPr lang="en-IN" sz="2800" dirty="0" smtClean="0"/>
              <a:t>(</a:t>
            </a:r>
            <a:r>
              <a:rPr lang="en-IN" sz="2800" i="1" dirty="0" smtClean="0"/>
              <a:t>iii</a:t>
            </a:r>
            <a:r>
              <a:rPr lang="en-IN" sz="2800" dirty="0" smtClean="0"/>
              <a:t>) make a </a:t>
            </a:r>
            <a:r>
              <a:rPr lang="en-IN" sz="2800" u="sng" dirty="0" smtClean="0"/>
              <a:t>petition for winding up </a:t>
            </a:r>
            <a:r>
              <a:rPr lang="en-IN" sz="2800" dirty="0" smtClean="0"/>
              <a:t>of the company.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a:xfrm>
            <a:off x="428596" y="0"/>
            <a:ext cx="8229600" cy="1143000"/>
          </a:xfrm>
        </p:spPr>
        <p:txBody>
          <a:bodyPr/>
          <a:lstStyle/>
          <a:p>
            <a:r>
              <a:rPr lang="en-US" dirty="0" smtClean="0">
                <a:latin typeface="+mn-lt"/>
              </a:rPr>
              <a:t>Section 4(6)</a:t>
            </a:r>
            <a:endParaRPr lang="en-IN" dirty="0" smtClean="0">
              <a:latin typeface="+mn-lt"/>
            </a:endParaRPr>
          </a:p>
        </p:txBody>
      </p:sp>
      <p:sp>
        <p:nvSpPr>
          <p:cNvPr id="79875" name="Rectangle 3"/>
          <p:cNvSpPr>
            <a:spLocks noGrp="1"/>
          </p:cNvSpPr>
          <p:nvPr>
            <p:ph type="body" idx="1"/>
          </p:nvPr>
        </p:nvSpPr>
        <p:spPr>
          <a:xfrm>
            <a:off x="428596" y="1357298"/>
            <a:ext cx="8229600" cy="4389437"/>
          </a:xfrm>
        </p:spPr>
        <p:txBody>
          <a:bodyPr/>
          <a:lstStyle/>
          <a:p>
            <a:pPr algn="just">
              <a:buNone/>
            </a:pPr>
            <a:r>
              <a:rPr lang="en-US" sz="2800" u="sng" dirty="0" smtClean="0"/>
              <a:t>4(6)</a:t>
            </a:r>
            <a:r>
              <a:rPr lang="en-IN" sz="2800" dirty="0" smtClean="0"/>
              <a:t>: </a:t>
            </a:r>
            <a:r>
              <a:rPr lang="en-US" sz="2800" dirty="0" smtClean="0"/>
              <a:t>The memorandum of a company shall be in respective forms specified in:</a:t>
            </a:r>
          </a:p>
          <a:p>
            <a:pPr algn="just">
              <a:buFont typeface="Wingdings" pitchFamily="2" charset="2"/>
              <a:buChar char="Ø"/>
            </a:pPr>
            <a:r>
              <a:rPr lang="en-US" sz="2800" dirty="0" smtClean="0"/>
              <a:t>Table A</a:t>
            </a:r>
          </a:p>
          <a:p>
            <a:pPr algn="just">
              <a:buFont typeface="Wingdings" pitchFamily="2" charset="2"/>
              <a:buChar char="Ø"/>
            </a:pPr>
            <a:r>
              <a:rPr lang="en-US" sz="2800" dirty="0" smtClean="0"/>
              <a:t>Table B</a:t>
            </a:r>
          </a:p>
          <a:p>
            <a:pPr algn="just">
              <a:buFont typeface="Wingdings" pitchFamily="2" charset="2"/>
              <a:buChar char="Ø"/>
            </a:pPr>
            <a:r>
              <a:rPr lang="en-US" sz="2800" dirty="0" smtClean="0"/>
              <a:t>Table C</a:t>
            </a:r>
          </a:p>
          <a:p>
            <a:pPr algn="just">
              <a:buFont typeface="Wingdings" pitchFamily="2" charset="2"/>
              <a:buChar char="Ø"/>
            </a:pPr>
            <a:r>
              <a:rPr lang="en-US" sz="2800" dirty="0" smtClean="0"/>
              <a:t>Table D</a:t>
            </a:r>
          </a:p>
          <a:p>
            <a:pPr algn="just">
              <a:buFont typeface="Wingdings" pitchFamily="2" charset="2"/>
              <a:buChar char="Ø"/>
            </a:pPr>
            <a:r>
              <a:rPr lang="en-US" sz="2800" dirty="0" smtClean="0"/>
              <a:t>Table E</a:t>
            </a:r>
          </a:p>
          <a:p>
            <a:pPr algn="just">
              <a:buNone/>
            </a:pPr>
            <a:r>
              <a:rPr lang="en-US" sz="2800" dirty="0" smtClean="0"/>
              <a:t>in Schedule I as may be applicable to such company.</a:t>
            </a:r>
            <a:endParaRPr lang="en-IN" sz="2800"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28596" y="-214338"/>
            <a:ext cx="8229600" cy="1143000"/>
          </a:xfrm>
        </p:spPr>
        <p:txBody>
          <a:bodyPr/>
          <a:lstStyle/>
          <a:p>
            <a:r>
              <a:rPr lang="en-US" dirty="0" smtClean="0">
                <a:latin typeface="+mn-lt"/>
              </a:rPr>
              <a:t>Section 4(7)</a:t>
            </a:r>
          </a:p>
        </p:txBody>
      </p:sp>
      <p:sp>
        <p:nvSpPr>
          <p:cNvPr id="7171" name="Content Placeholder 2"/>
          <p:cNvSpPr>
            <a:spLocks noGrp="1"/>
          </p:cNvSpPr>
          <p:nvPr>
            <p:ph idx="1"/>
          </p:nvPr>
        </p:nvSpPr>
        <p:spPr>
          <a:xfrm>
            <a:off x="428596" y="1142984"/>
            <a:ext cx="8229600" cy="4389437"/>
          </a:xfrm>
        </p:spPr>
        <p:txBody>
          <a:bodyPr/>
          <a:lstStyle/>
          <a:p>
            <a:pPr algn="just">
              <a:buClr>
                <a:srgbClr val="4D0000"/>
              </a:buClr>
              <a:buSzPct val="95000"/>
              <a:buNone/>
            </a:pPr>
            <a:r>
              <a:rPr lang="en-US" sz="3600" dirty="0" smtClean="0"/>
              <a:t>  Any provision in the memorandum or articles, in the case of a company-</a:t>
            </a:r>
          </a:p>
          <a:p>
            <a:pPr algn="just">
              <a:buClr>
                <a:srgbClr val="4D0000"/>
              </a:buClr>
              <a:buSzPct val="95000"/>
              <a:buFont typeface="Wingdings" pitchFamily="2" charset="2"/>
              <a:buChar char="Ø"/>
            </a:pPr>
            <a:r>
              <a:rPr lang="en-US" sz="3600" dirty="0" smtClean="0"/>
              <a:t> limited by guarantee and;</a:t>
            </a:r>
          </a:p>
          <a:p>
            <a:pPr algn="just">
              <a:buClr>
                <a:srgbClr val="4D0000"/>
              </a:buClr>
              <a:buSzPct val="95000"/>
              <a:buFont typeface="Wingdings" pitchFamily="2" charset="2"/>
              <a:buChar char="Ø"/>
            </a:pPr>
            <a:r>
              <a:rPr lang="en-US" sz="3600" dirty="0" smtClean="0"/>
              <a:t> not having a share capital, </a:t>
            </a:r>
          </a:p>
          <a:p>
            <a:pPr algn="just">
              <a:buClr>
                <a:srgbClr val="4D0000"/>
              </a:buClr>
              <a:buSzPct val="95000"/>
              <a:buNone/>
            </a:pPr>
            <a:r>
              <a:rPr lang="en-US" sz="3600" dirty="0" smtClean="0"/>
              <a:t>  purporting to give any person a right to participate in divisible profits-will be void.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28596" y="857232"/>
            <a:ext cx="8229600" cy="1143000"/>
          </a:xfrm>
        </p:spPr>
        <p:txBody>
          <a:bodyPr/>
          <a:lstStyle/>
          <a:p>
            <a:r>
              <a:rPr lang="en-US" dirty="0" smtClean="0">
                <a:latin typeface="+mn-lt"/>
              </a:rPr>
              <a:t>Section 5</a:t>
            </a:r>
            <a:br>
              <a:rPr lang="en-US" dirty="0" smtClean="0">
                <a:latin typeface="+mn-lt"/>
              </a:rPr>
            </a:br>
            <a:r>
              <a:rPr lang="en-US" dirty="0" smtClean="0">
                <a:latin typeface="+mn-lt"/>
              </a:rPr>
              <a:t>Articles</a:t>
            </a:r>
            <a:br>
              <a:rPr lang="en-US" dirty="0" smtClean="0">
                <a:latin typeface="+mn-lt"/>
              </a:rPr>
            </a:br>
            <a:r>
              <a:rPr lang="en-US" sz="2800" b="1" u="sng" dirty="0" smtClean="0">
                <a:latin typeface="+mn-lt"/>
              </a:rPr>
              <a:t> {corresponding Sections 26, 27, 28  &amp; 29}</a:t>
            </a:r>
            <a:endParaRPr lang="en-US" sz="2800" dirty="0" smtClean="0">
              <a:latin typeface="+mn-lt"/>
            </a:endParaRPr>
          </a:p>
        </p:txBody>
      </p:sp>
      <p:sp>
        <p:nvSpPr>
          <p:cNvPr id="7171" name="Content Placeholder 2"/>
          <p:cNvSpPr>
            <a:spLocks noGrp="1"/>
          </p:cNvSpPr>
          <p:nvPr>
            <p:ph idx="1"/>
          </p:nvPr>
        </p:nvSpPr>
        <p:spPr>
          <a:xfrm>
            <a:off x="428596" y="2714620"/>
            <a:ext cx="8229600" cy="1785950"/>
          </a:xfrm>
        </p:spPr>
        <p:txBody>
          <a:bodyPr/>
          <a:lstStyle/>
          <a:p>
            <a:pPr algn="just">
              <a:buNone/>
            </a:pPr>
            <a:r>
              <a:rPr lang="en-US" sz="3200" dirty="0" smtClean="0">
                <a:solidFill>
                  <a:schemeClr val="accent1"/>
                </a:solidFill>
              </a:rPr>
              <a:t>   </a:t>
            </a:r>
            <a:r>
              <a:rPr lang="en-US" sz="3200" u="sng" dirty="0" smtClean="0"/>
              <a:t>5(1):</a:t>
            </a:r>
            <a:r>
              <a:rPr lang="en-US" sz="3200" dirty="0" smtClean="0"/>
              <a:t> The </a:t>
            </a:r>
            <a:r>
              <a:rPr lang="en-US" sz="3200" u="sng" dirty="0" smtClean="0"/>
              <a:t>articles</a:t>
            </a:r>
            <a:r>
              <a:rPr lang="en-US" sz="3200" dirty="0" smtClean="0"/>
              <a:t> of a company shall </a:t>
            </a:r>
            <a:r>
              <a:rPr lang="en-US" sz="3200" u="sng" dirty="0" smtClean="0"/>
              <a:t>contain the  regulations for management</a:t>
            </a:r>
            <a:r>
              <a:rPr lang="en-US" sz="3200" dirty="0" smtClean="0"/>
              <a:t> of the company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a:t>
            </a:r>
            <a:r>
              <a:rPr lang="en-US" sz="5400" dirty="0" smtClean="0">
                <a:solidFill>
                  <a:schemeClr val="accent1"/>
                </a:solidFill>
                <a:latin typeface="+mn-lt"/>
              </a:rPr>
              <a:t>5(</a:t>
            </a:r>
            <a:r>
              <a:rPr lang="en-US" sz="5400" i="1" dirty="0" smtClean="0">
                <a:solidFill>
                  <a:schemeClr val="accent1"/>
                </a:solidFill>
                <a:latin typeface="+mn-lt"/>
              </a:rPr>
              <a:t>2)</a:t>
            </a:r>
            <a:endParaRPr lang="en-US" dirty="0">
              <a:latin typeface="+mn-lt"/>
            </a:endParaRPr>
          </a:p>
        </p:txBody>
      </p:sp>
      <p:sp>
        <p:nvSpPr>
          <p:cNvPr id="6147" name="Content Placeholder 2"/>
          <p:cNvSpPr>
            <a:spLocks noGrp="1"/>
          </p:cNvSpPr>
          <p:nvPr>
            <p:ph idx="1"/>
          </p:nvPr>
        </p:nvSpPr>
        <p:spPr>
          <a:xfrm>
            <a:off x="500063" y="1285875"/>
            <a:ext cx="8229600" cy="4389438"/>
          </a:xfrm>
        </p:spPr>
        <p:txBody>
          <a:bodyPr/>
          <a:lstStyle/>
          <a:p>
            <a:pPr algn="just"/>
            <a:r>
              <a:rPr lang="en-US" sz="3200" dirty="0" smtClean="0"/>
              <a:t>The articles shall also contain such matters, as may be prescribed.</a:t>
            </a:r>
          </a:p>
          <a:p>
            <a:pPr algn="just">
              <a:buNone/>
            </a:pPr>
            <a:endParaRPr lang="en-US" sz="3200" dirty="0" smtClean="0"/>
          </a:p>
          <a:p>
            <a:pPr algn="just"/>
            <a:r>
              <a:rPr lang="en-US" sz="3200" dirty="0" smtClean="0"/>
              <a:t>And of course the company can </a:t>
            </a:r>
            <a:r>
              <a:rPr lang="en-US" sz="3200" u="sng" dirty="0" smtClean="0"/>
              <a:t>include such additional matters in its articles</a:t>
            </a:r>
            <a:r>
              <a:rPr lang="en-US" sz="3200" dirty="0" smtClean="0"/>
              <a:t> as may be considered necessary for its management.</a:t>
            </a:r>
          </a:p>
          <a:p>
            <a:pPr algn="just">
              <a:buClr>
                <a:srgbClr val="4D0000"/>
              </a:buClr>
              <a:buSzPct val="95000"/>
              <a:buFont typeface="Arial" charset="0"/>
              <a:buNone/>
            </a:pPr>
            <a:endParaRPr lang="en-IN" sz="2800"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smtClean="0">
                <a:latin typeface="+mn-lt"/>
              </a:rPr>
              <a:t>Section 5(3)</a:t>
            </a:r>
            <a:endParaRPr lang="en-US" dirty="0">
              <a:latin typeface="+mn-lt"/>
            </a:endParaRPr>
          </a:p>
        </p:txBody>
      </p:sp>
      <p:sp>
        <p:nvSpPr>
          <p:cNvPr id="3" name="Content Placeholder 2"/>
          <p:cNvSpPr>
            <a:spLocks noGrp="1"/>
          </p:cNvSpPr>
          <p:nvPr>
            <p:ph idx="1"/>
          </p:nvPr>
        </p:nvSpPr>
        <p:spPr>
          <a:xfrm>
            <a:off x="500034" y="1285860"/>
            <a:ext cx="8229600" cy="4389437"/>
          </a:xfrm>
        </p:spPr>
        <p:txBody>
          <a:bodyPr/>
          <a:lstStyle/>
          <a:p>
            <a:pPr algn="just">
              <a:buNone/>
            </a:pPr>
            <a:r>
              <a:rPr lang="en-US" sz="3200" i="1" dirty="0" smtClean="0"/>
              <a:t>   </a:t>
            </a:r>
            <a:r>
              <a:rPr lang="en-US" sz="3200" dirty="0" smtClean="0"/>
              <a:t>The articles may </a:t>
            </a:r>
            <a:r>
              <a:rPr lang="en-US" sz="3200" u="sng" dirty="0" smtClean="0"/>
              <a:t>contain provisions for entrenchment</a:t>
            </a:r>
            <a:r>
              <a:rPr lang="en-US" sz="3200" dirty="0" smtClean="0"/>
              <a:t> to the effect that specified provisions of the articles </a:t>
            </a:r>
            <a:r>
              <a:rPr lang="en-US" sz="3200" u="sng" dirty="0" smtClean="0"/>
              <a:t>may be altered </a:t>
            </a:r>
            <a:r>
              <a:rPr lang="en-US" sz="3200" dirty="0" smtClean="0"/>
              <a:t>only if </a:t>
            </a:r>
          </a:p>
          <a:p>
            <a:pPr algn="just">
              <a:buFont typeface="Wingdings" pitchFamily="2" charset="2"/>
              <a:buChar char="Ø"/>
            </a:pPr>
            <a:r>
              <a:rPr lang="en-US" sz="3200" dirty="0" smtClean="0"/>
              <a:t>conditions or;</a:t>
            </a:r>
          </a:p>
          <a:p>
            <a:pPr algn="just">
              <a:buFont typeface="Wingdings" pitchFamily="2" charset="2"/>
              <a:buChar char="Ø"/>
            </a:pPr>
            <a:r>
              <a:rPr lang="en-US" sz="3200" dirty="0" smtClean="0"/>
              <a:t>procedures as that are </a:t>
            </a:r>
            <a:r>
              <a:rPr lang="en-US" sz="3200" u="sng" dirty="0" smtClean="0"/>
              <a:t>more restrictive</a:t>
            </a:r>
            <a:r>
              <a:rPr lang="en-US" sz="3200" dirty="0" smtClean="0"/>
              <a:t> than those applicable in the case of a SR; </a:t>
            </a:r>
          </a:p>
          <a:p>
            <a:pPr algn="just">
              <a:buNone/>
            </a:pPr>
            <a:r>
              <a:rPr lang="en-US" sz="3200" dirty="0" smtClean="0"/>
              <a:t>   are </a:t>
            </a:r>
            <a:r>
              <a:rPr lang="en-US" sz="3200" u="sng" dirty="0" smtClean="0"/>
              <a:t>met or complied</a:t>
            </a:r>
            <a:r>
              <a:rPr lang="en-US" sz="3200" dirty="0" smtClean="0"/>
              <a:t> with.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smtClean="0">
                <a:latin typeface="+mn-lt"/>
              </a:rPr>
              <a:t>Section 5(4)</a:t>
            </a:r>
            <a:endParaRPr lang="en-US" dirty="0">
              <a:latin typeface="+mn-lt"/>
            </a:endParaRPr>
          </a:p>
        </p:txBody>
      </p:sp>
      <p:sp>
        <p:nvSpPr>
          <p:cNvPr id="3" name="Content Placeholder 2"/>
          <p:cNvSpPr>
            <a:spLocks noGrp="1"/>
          </p:cNvSpPr>
          <p:nvPr>
            <p:ph idx="1"/>
          </p:nvPr>
        </p:nvSpPr>
        <p:spPr>
          <a:xfrm>
            <a:off x="500034" y="1571612"/>
            <a:ext cx="8229600" cy="4389437"/>
          </a:xfrm>
        </p:spPr>
        <p:txBody>
          <a:bodyPr/>
          <a:lstStyle/>
          <a:p>
            <a:pPr algn="just">
              <a:buNone/>
            </a:pPr>
            <a:r>
              <a:rPr lang="en-US" sz="3200" i="1" dirty="0" smtClean="0"/>
              <a:t>  </a:t>
            </a:r>
            <a:r>
              <a:rPr lang="en-US" sz="3200" u="sng" dirty="0" smtClean="0"/>
              <a:t>Entrenchment provisions can be made</a:t>
            </a:r>
            <a:r>
              <a:rPr lang="en-US" sz="3200" dirty="0" smtClean="0"/>
              <a:t>:</a:t>
            </a:r>
          </a:p>
          <a:p>
            <a:pPr algn="just"/>
            <a:r>
              <a:rPr lang="en-US" sz="3200" dirty="0" smtClean="0"/>
              <a:t>either at the time of formation; or </a:t>
            </a:r>
          </a:p>
          <a:p>
            <a:pPr algn="just"/>
            <a:r>
              <a:rPr lang="en-US" sz="3200" dirty="0" smtClean="0"/>
              <a:t>by an amendment in the AOA</a:t>
            </a:r>
          </a:p>
          <a:p>
            <a:pPr algn="just">
              <a:buNone/>
            </a:pPr>
            <a:r>
              <a:rPr lang="en-US" sz="3200" dirty="0" smtClean="0"/>
              <a:t> </a:t>
            </a:r>
            <a:r>
              <a:rPr lang="en-US" sz="3200" u="sng" dirty="0" smtClean="0"/>
              <a:t>For amendments:</a:t>
            </a:r>
          </a:p>
          <a:p>
            <a:pPr algn="just"/>
            <a:r>
              <a:rPr lang="en-US" sz="3200" dirty="0" smtClean="0"/>
              <a:t>in case of private company-the said amendment to be </a:t>
            </a:r>
            <a:r>
              <a:rPr lang="en-US" sz="3200" u="sng" dirty="0" smtClean="0"/>
              <a:t>agreed by all</a:t>
            </a:r>
            <a:r>
              <a:rPr lang="en-US" sz="3200" dirty="0" smtClean="0"/>
              <a:t> the members </a:t>
            </a:r>
          </a:p>
          <a:p>
            <a:pPr algn="just"/>
            <a:r>
              <a:rPr lang="en-US" sz="3200" dirty="0" smtClean="0"/>
              <a:t>in case of public company- SR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0034" y="1412776"/>
            <a:ext cx="4040188" cy="659352"/>
          </a:xfrm>
        </p:spPr>
        <p:txBody>
          <a:bodyPr/>
          <a:lstStyle/>
          <a:p>
            <a:pPr algn="ctr"/>
            <a:r>
              <a:rPr lang="en-US" u="sng" dirty="0" smtClean="0"/>
              <a:t>COMPANIES ACT, 2013</a:t>
            </a:r>
          </a:p>
          <a:p>
            <a:endParaRPr lang="en-US" dirty="0"/>
          </a:p>
        </p:txBody>
      </p:sp>
      <p:sp>
        <p:nvSpPr>
          <p:cNvPr id="4" name="Text Placeholder 3"/>
          <p:cNvSpPr>
            <a:spLocks noGrp="1"/>
          </p:cNvSpPr>
          <p:nvPr>
            <p:ph type="body" sz="half" idx="3"/>
          </p:nvPr>
        </p:nvSpPr>
        <p:spPr>
          <a:xfrm>
            <a:off x="4643438" y="1412776"/>
            <a:ext cx="4041775" cy="654843"/>
          </a:xfrm>
        </p:spPr>
        <p:txBody>
          <a:bodyPr/>
          <a:lstStyle/>
          <a:p>
            <a:pPr algn="ctr"/>
            <a:r>
              <a:rPr lang="en-US" u="sng" dirty="0" smtClean="0"/>
              <a:t>COMPANIES ACT, 1956</a:t>
            </a:r>
          </a:p>
          <a:p>
            <a:endParaRPr lang="en-US" dirty="0"/>
          </a:p>
        </p:txBody>
      </p:sp>
      <p:sp>
        <p:nvSpPr>
          <p:cNvPr id="5" name="Content Placeholder 4"/>
          <p:cNvSpPr>
            <a:spLocks noGrp="1"/>
          </p:cNvSpPr>
          <p:nvPr>
            <p:ph sz="quarter" idx="2"/>
          </p:nvPr>
        </p:nvSpPr>
        <p:spPr>
          <a:xfrm>
            <a:off x="428596" y="1714488"/>
            <a:ext cx="4040188" cy="3559968"/>
          </a:xfrm>
        </p:spPr>
        <p:txBody>
          <a:bodyPr/>
          <a:lstStyle/>
          <a:p>
            <a:pPr algn="ctr">
              <a:buNone/>
            </a:pPr>
            <a:endParaRPr lang="en-US" b="1" u="sng" dirty="0" smtClean="0"/>
          </a:p>
          <a:p>
            <a:pPr algn="ctr">
              <a:buNone/>
            </a:pPr>
            <a:r>
              <a:rPr lang="en-US" sz="2400" u="sng" kern="0" dirty="0" smtClean="0"/>
              <a:t>Section: 2(68)</a:t>
            </a:r>
            <a:endParaRPr lang="en-US" b="1" u="sng" dirty="0" smtClean="0"/>
          </a:p>
          <a:p>
            <a:pPr algn="ctr">
              <a:buFont typeface="Wingdings" pitchFamily="2" charset="2"/>
              <a:buChar char="ü"/>
            </a:pPr>
            <a:r>
              <a:rPr lang="en-US" b="1" u="sng" dirty="0" smtClean="0"/>
              <a:t>Same as previous</a:t>
            </a:r>
          </a:p>
          <a:p>
            <a:pPr algn="just">
              <a:buNone/>
            </a:pPr>
            <a:r>
              <a:rPr lang="en-US" sz="2000" dirty="0" smtClean="0"/>
              <a:t>    </a:t>
            </a:r>
            <a:r>
              <a:rPr lang="en-US" sz="2000" u="sng" dirty="0" smtClean="0"/>
              <a:t>minimum paid-up capital of one </a:t>
            </a:r>
            <a:r>
              <a:rPr lang="en-US" sz="2000" u="sng" dirty="0" err="1" smtClean="0"/>
              <a:t>lakh</a:t>
            </a:r>
            <a:r>
              <a:rPr lang="en-US" sz="2000" u="sng" dirty="0" smtClean="0"/>
              <a:t> rupees</a:t>
            </a:r>
            <a:r>
              <a:rPr lang="en-US" sz="2000" dirty="0" smtClean="0"/>
              <a:t> or such higher paid-up share capital </a:t>
            </a:r>
            <a:r>
              <a:rPr lang="en-US" sz="2000" u="sng" dirty="0" smtClean="0"/>
              <a:t>as may be prescribed</a:t>
            </a:r>
            <a:r>
              <a:rPr lang="en-US" sz="2000" dirty="0" smtClean="0"/>
              <a:t> and which by its articles:</a:t>
            </a:r>
            <a:endParaRPr lang="en-US" b="1" u="sng" dirty="0" smtClean="0"/>
          </a:p>
          <a:p>
            <a:pPr algn="ctr">
              <a:buFont typeface="Wingdings" pitchFamily="2" charset="2"/>
              <a:buChar char="§"/>
            </a:pPr>
            <a:endParaRPr lang="en-US" b="1" u="sng" dirty="0" smtClean="0"/>
          </a:p>
          <a:p>
            <a:pPr algn="ctr">
              <a:buFont typeface="Wingdings" pitchFamily="2" charset="2"/>
              <a:buChar char="ü"/>
            </a:pPr>
            <a:r>
              <a:rPr lang="en-US" b="1" u="sng" dirty="0" smtClean="0"/>
              <a:t>Same as previous</a:t>
            </a:r>
          </a:p>
          <a:p>
            <a:pPr marL="514350" indent="-514350" algn="ctr">
              <a:buNone/>
            </a:pPr>
            <a:r>
              <a:rPr lang="en-US" dirty="0" smtClean="0">
                <a:latin typeface="Book Antiqua" pitchFamily="18" charset="0"/>
              </a:rPr>
              <a:t>     (i</a:t>
            </a:r>
            <a:r>
              <a:rPr lang="en-US" sz="2000" dirty="0" smtClean="0">
                <a:latin typeface="Book Antiqua" pitchFamily="18" charset="0"/>
              </a:rPr>
              <a:t>) It also </a:t>
            </a:r>
            <a:r>
              <a:rPr lang="en-US" sz="2000" u="sng" dirty="0" smtClean="0">
                <a:latin typeface="Book Antiqua" pitchFamily="18" charset="0"/>
              </a:rPr>
              <a:t>restricts the right to transfer its shares</a:t>
            </a:r>
            <a:r>
              <a:rPr lang="en-US" sz="2000" dirty="0" smtClean="0">
                <a:latin typeface="Book Antiqua" pitchFamily="18" charset="0"/>
              </a:rPr>
              <a:t>;</a:t>
            </a:r>
          </a:p>
          <a:p>
            <a:pPr marL="514350" indent="-514350" algn="just">
              <a:buAutoNum type="romanLcParenBoth"/>
            </a:pPr>
            <a:endParaRPr lang="en-US" i="1" dirty="0" smtClean="0"/>
          </a:p>
          <a:p>
            <a:pPr marL="514350" indent="-514350" algn="just">
              <a:buNone/>
            </a:pPr>
            <a:endParaRPr lang="en-US" i="1" dirty="0" smtClean="0"/>
          </a:p>
        </p:txBody>
      </p:sp>
      <p:sp>
        <p:nvSpPr>
          <p:cNvPr id="6" name="Content Placeholder 5"/>
          <p:cNvSpPr>
            <a:spLocks noGrp="1"/>
          </p:cNvSpPr>
          <p:nvPr>
            <p:ph sz="quarter" idx="4"/>
          </p:nvPr>
        </p:nvSpPr>
        <p:spPr>
          <a:xfrm>
            <a:off x="4786314" y="2132856"/>
            <a:ext cx="4041775" cy="3845720"/>
          </a:xfrm>
        </p:spPr>
        <p:txBody>
          <a:bodyPr/>
          <a:lstStyle/>
          <a:p>
            <a:pPr algn="ctr">
              <a:buNone/>
            </a:pPr>
            <a:r>
              <a:rPr lang="en-US" sz="2400" u="sng" kern="0" dirty="0" smtClean="0"/>
              <a:t>Section: 3 (1)(iii)</a:t>
            </a:r>
            <a:endParaRPr lang="en-US" sz="2400" b="1" u="sng" dirty="0" smtClean="0"/>
          </a:p>
          <a:p>
            <a:pPr algn="just">
              <a:buNone/>
            </a:pPr>
            <a:r>
              <a:rPr lang="en-US" sz="2400" dirty="0" smtClean="0"/>
              <a:t>    </a:t>
            </a:r>
            <a:r>
              <a:rPr lang="en-US" sz="2000" dirty="0" smtClean="0"/>
              <a:t>means a company which has a </a:t>
            </a:r>
            <a:r>
              <a:rPr lang="en-US" sz="2000" u="sng" dirty="0" smtClean="0"/>
              <a:t>minimum paid-up capital of one </a:t>
            </a:r>
            <a:r>
              <a:rPr lang="en-US" sz="2000" u="sng" dirty="0" err="1" smtClean="0"/>
              <a:t>lakh</a:t>
            </a:r>
            <a:r>
              <a:rPr lang="en-US" sz="2000" u="sng" dirty="0" smtClean="0"/>
              <a:t> rupees</a:t>
            </a:r>
            <a:r>
              <a:rPr lang="en-US" sz="2000" dirty="0" smtClean="0"/>
              <a:t> or such higher paid-up capital </a:t>
            </a:r>
            <a:r>
              <a:rPr lang="en-US" sz="2000" u="sng" dirty="0" smtClean="0"/>
              <a:t>as may be prescribed </a:t>
            </a:r>
            <a:r>
              <a:rPr lang="en-US" sz="2000" dirty="0" smtClean="0"/>
              <a:t>and which by its articles:</a:t>
            </a:r>
            <a:endParaRPr lang="en-US" sz="2000" u="sng" dirty="0" smtClean="0"/>
          </a:p>
          <a:p>
            <a:pPr algn="just">
              <a:buNone/>
            </a:pPr>
            <a:endParaRPr lang="en-US" u="sng" dirty="0" smtClean="0"/>
          </a:p>
          <a:p>
            <a:pPr marL="457200" indent="-457200" algn="just">
              <a:buAutoNum type="alphaLcParenBoth"/>
            </a:pPr>
            <a:r>
              <a:rPr lang="en-US" dirty="0" smtClean="0"/>
              <a:t>restricts the right to transfer its shares, if any;</a:t>
            </a:r>
          </a:p>
          <a:p>
            <a:pPr marL="457200" indent="-457200" algn="just">
              <a:buNone/>
            </a:pPr>
            <a:endParaRPr lang="en-US" sz="2400" i="1" dirty="0" smtClean="0"/>
          </a:p>
        </p:txBody>
      </p:sp>
      <p:sp>
        <p:nvSpPr>
          <p:cNvPr id="7" name="Title 1"/>
          <p:cNvSpPr>
            <a:spLocks noGrp="1"/>
          </p:cNvSpPr>
          <p:nvPr>
            <p:ph type="title"/>
          </p:nvPr>
        </p:nvSpPr>
        <p:spPr>
          <a:xfrm>
            <a:off x="500034" y="1857364"/>
            <a:ext cx="8229600" cy="71438"/>
          </a:xfrm>
        </p:spPr>
        <p:txBody>
          <a:bodyPr/>
          <a:lstStyle/>
          <a:p>
            <a:r>
              <a:rPr lang="en-US" sz="4400" u="sng" kern="0" dirty="0" smtClean="0">
                <a:latin typeface="+mn-lt"/>
              </a:rPr>
              <a:t>Private Company</a:t>
            </a:r>
            <a:br>
              <a:rPr lang="en-US" sz="4400" u="sng" kern="0" dirty="0" smtClean="0">
                <a:latin typeface="+mn-lt"/>
              </a:rPr>
            </a:br>
            <a:r>
              <a:rPr lang="en-US" sz="3200" u="sng" kern="0" dirty="0" smtClean="0">
                <a:solidFill>
                  <a:srgbClr val="0E6612"/>
                </a:solidFill>
                <a:latin typeface="Elephant" pitchFamily="18" charset="0"/>
              </a:rPr>
              <a:t/>
            </a:r>
            <a:br>
              <a:rPr lang="en-US" sz="3200" u="sng" kern="0" dirty="0" smtClean="0">
                <a:solidFill>
                  <a:srgbClr val="0E6612"/>
                </a:solidFill>
                <a:latin typeface="Elephant" pitchFamily="18" charset="0"/>
              </a:rPr>
            </a:br>
            <a:endParaRPr lang="en-US" sz="4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00034" y="0"/>
            <a:ext cx="8229600" cy="1143000"/>
          </a:xfrm>
        </p:spPr>
        <p:txBody>
          <a:bodyPr/>
          <a:lstStyle/>
          <a:p>
            <a:r>
              <a:rPr lang="en-US" dirty="0" smtClean="0">
                <a:latin typeface="+mn-lt"/>
              </a:rPr>
              <a:t>Section 5(5)</a:t>
            </a:r>
          </a:p>
        </p:txBody>
      </p:sp>
      <p:sp>
        <p:nvSpPr>
          <p:cNvPr id="9219" name="Content Placeholder 2"/>
          <p:cNvSpPr>
            <a:spLocks noGrp="1"/>
          </p:cNvSpPr>
          <p:nvPr>
            <p:ph idx="1"/>
          </p:nvPr>
        </p:nvSpPr>
        <p:spPr>
          <a:xfrm>
            <a:off x="500034" y="1142984"/>
            <a:ext cx="8229600" cy="4389437"/>
          </a:xfrm>
        </p:spPr>
        <p:txBody>
          <a:bodyPr/>
          <a:lstStyle/>
          <a:p>
            <a:pPr algn="just">
              <a:buNone/>
            </a:pPr>
            <a:r>
              <a:rPr lang="en-US" sz="3200" u="sng" dirty="0" smtClean="0"/>
              <a:t>Entrenchment notice to ROC</a:t>
            </a:r>
            <a:r>
              <a:rPr lang="en-US" sz="3200" dirty="0" smtClean="0"/>
              <a:t>   </a:t>
            </a:r>
          </a:p>
          <a:p>
            <a:pPr algn="just"/>
            <a:r>
              <a:rPr lang="en-US" sz="3200" dirty="0" smtClean="0"/>
              <a:t>In either of the cases (formation or amendment), the company to give notice to the ROC</a:t>
            </a:r>
          </a:p>
          <a:p>
            <a:pPr algn="just"/>
            <a:r>
              <a:rPr lang="en-US" sz="3200" dirty="0" smtClean="0"/>
              <a:t>Form no. 2.8 along with fee</a:t>
            </a:r>
          </a:p>
          <a:p>
            <a:pPr algn="just"/>
            <a:r>
              <a:rPr lang="en-US" sz="3200" dirty="0" smtClean="0"/>
              <a:t>Within 30 days from the date of formation of the company or amendment, as the case may be (Rule 2.7)</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214338"/>
            <a:ext cx="8229600" cy="1143000"/>
          </a:xfrm>
        </p:spPr>
        <p:txBody>
          <a:bodyPr/>
          <a:lstStyle/>
          <a:p>
            <a:r>
              <a:rPr lang="en-US" dirty="0" smtClean="0">
                <a:latin typeface="+mn-lt"/>
              </a:rPr>
              <a:t>Section 5(6)</a:t>
            </a:r>
          </a:p>
        </p:txBody>
      </p:sp>
      <p:sp>
        <p:nvSpPr>
          <p:cNvPr id="8195" name="Content Placeholder 2"/>
          <p:cNvSpPr>
            <a:spLocks noGrp="1"/>
          </p:cNvSpPr>
          <p:nvPr>
            <p:ph idx="1"/>
          </p:nvPr>
        </p:nvSpPr>
        <p:spPr>
          <a:xfrm>
            <a:off x="500034" y="857232"/>
            <a:ext cx="8229600" cy="4389437"/>
          </a:xfrm>
        </p:spPr>
        <p:txBody>
          <a:bodyPr/>
          <a:lstStyle/>
          <a:p>
            <a:pPr algn="just">
              <a:buNone/>
            </a:pPr>
            <a:r>
              <a:rPr lang="en-US" sz="3200" dirty="0" smtClean="0"/>
              <a:t>The articles of a company shall be in respective forms specified in (Rule 2.8): </a:t>
            </a:r>
          </a:p>
          <a:p>
            <a:pPr algn="just">
              <a:buFont typeface="Wingdings" pitchFamily="2" charset="2"/>
              <a:buChar char="Ø"/>
            </a:pPr>
            <a:r>
              <a:rPr lang="en-US" sz="3200" dirty="0" smtClean="0"/>
              <a:t>Table F</a:t>
            </a:r>
          </a:p>
          <a:p>
            <a:pPr algn="just">
              <a:buFont typeface="Wingdings" pitchFamily="2" charset="2"/>
              <a:buChar char="Ø"/>
            </a:pPr>
            <a:r>
              <a:rPr lang="en-US" sz="3200" dirty="0" smtClean="0"/>
              <a:t>Table G</a:t>
            </a:r>
          </a:p>
          <a:p>
            <a:pPr algn="just">
              <a:buFont typeface="Wingdings" pitchFamily="2" charset="2"/>
              <a:buChar char="Ø"/>
            </a:pPr>
            <a:r>
              <a:rPr lang="en-US" sz="3200" dirty="0" smtClean="0"/>
              <a:t>Table H</a:t>
            </a:r>
          </a:p>
          <a:p>
            <a:pPr algn="just">
              <a:buFont typeface="Wingdings" pitchFamily="2" charset="2"/>
              <a:buChar char="Ø"/>
            </a:pPr>
            <a:r>
              <a:rPr lang="en-US" sz="3200" dirty="0" smtClean="0"/>
              <a:t>Table I</a:t>
            </a:r>
          </a:p>
          <a:p>
            <a:pPr algn="just">
              <a:buFont typeface="Wingdings" pitchFamily="2" charset="2"/>
              <a:buChar char="Ø"/>
            </a:pPr>
            <a:r>
              <a:rPr lang="en-US" sz="3200" dirty="0" smtClean="0"/>
              <a:t>Table J </a:t>
            </a:r>
          </a:p>
          <a:p>
            <a:pPr algn="just">
              <a:buNone/>
            </a:pPr>
            <a:r>
              <a:rPr lang="en-US" sz="3200" dirty="0" smtClean="0"/>
              <a:t>   in Schedule I as may be applicable to such company.</a:t>
            </a:r>
            <a:r>
              <a:rPr lang="en-US" sz="4000" dirty="0" smtClean="0"/>
              <a:t> </a:t>
            </a:r>
            <a:r>
              <a:rPr lang="en-US" sz="2400" dirty="0" smtClean="0"/>
              <a:t>{The Co. can also provide additional matters}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357166"/>
            <a:ext cx="8229600" cy="1143000"/>
          </a:xfrm>
        </p:spPr>
        <p:txBody>
          <a:bodyPr/>
          <a:lstStyle/>
          <a:p>
            <a:r>
              <a:rPr lang="en-US" dirty="0" smtClean="0">
                <a:latin typeface="+mn-lt"/>
              </a:rPr>
              <a:t>Section 5(7)</a:t>
            </a:r>
          </a:p>
        </p:txBody>
      </p:sp>
      <p:sp>
        <p:nvSpPr>
          <p:cNvPr id="8195" name="Content Placeholder 2"/>
          <p:cNvSpPr>
            <a:spLocks noGrp="1"/>
          </p:cNvSpPr>
          <p:nvPr>
            <p:ph idx="1"/>
          </p:nvPr>
        </p:nvSpPr>
        <p:spPr>
          <a:xfrm>
            <a:off x="500034" y="2285992"/>
            <a:ext cx="8229600" cy="2571768"/>
          </a:xfrm>
        </p:spPr>
        <p:txBody>
          <a:bodyPr/>
          <a:lstStyle/>
          <a:p>
            <a:pPr algn="just">
              <a:buNone/>
            </a:pPr>
            <a:r>
              <a:rPr lang="en-US" sz="3200" dirty="0" smtClean="0"/>
              <a:t>   A company </a:t>
            </a:r>
            <a:r>
              <a:rPr lang="en-US" sz="3200" u="sng" dirty="0" smtClean="0"/>
              <a:t>may adopt</a:t>
            </a:r>
            <a:r>
              <a:rPr lang="en-US" sz="3200" dirty="0" smtClean="0"/>
              <a:t> all or any of the </a:t>
            </a:r>
            <a:r>
              <a:rPr lang="en-US" sz="3200" u="sng" dirty="0" smtClean="0"/>
              <a:t>regulations contained in the model articles</a:t>
            </a:r>
          </a:p>
          <a:p>
            <a:pPr algn="just">
              <a:buNone/>
            </a:pPr>
            <a:r>
              <a:rPr lang="en-US" sz="3200" dirty="0" smtClean="0"/>
              <a:t>   applicable to such company.</a:t>
            </a:r>
            <a:endParaRPr lang="en-US" sz="2400" i="1"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95536" y="-18256"/>
            <a:ext cx="8229600" cy="1143000"/>
          </a:xfrm>
        </p:spPr>
        <p:txBody>
          <a:bodyPr/>
          <a:lstStyle/>
          <a:p>
            <a:r>
              <a:rPr lang="en-US" dirty="0" smtClean="0">
                <a:latin typeface="+mn-lt"/>
              </a:rPr>
              <a:t>Section 5(8)</a:t>
            </a:r>
          </a:p>
        </p:txBody>
      </p:sp>
      <p:sp>
        <p:nvSpPr>
          <p:cNvPr id="8195" name="Content Placeholder 2"/>
          <p:cNvSpPr>
            <a:spLocks noGrp="1"/>
          </p:cNvSpPr>
          <p:nvPr>
            <p:ph idx="1"/>
          </p:nvPr>
        </p:nvSpPr>
        <p:spPr>
          <a:xfrm>
            <a:off x="500034" y="1343819"/>
            <a:ext cx="8229600" cy="4389437"/>
          </a:xfrm>
        </p:spPr>
        <p:txBody>
          <a:bodyPr/>
          <a:lstStyle/>
          <a:p>
            <a:pPr algn="just">
              <a:buNone/>
            </a:pPr>
            <a:r>
              <a:rPr lang="en-US" sz="2800" dirty="0" smtClean="0"/>
              <a:t>   In case of any company, which is registered after the commencement of this Act, in so far as the registered articles of such company do not </a:t>
            </a:r>
          </a:p>
          <a:p>
            <a:pPr algn="just">
              <a:buFont typeface="Wingdings" pitchFamily="2" charset="2"/>
              <a:buChar char="Ø"/>
            </a:pPr>
            <a:r>
              <a:rPr lang="en-US" sz="2800" dirty="0" smtClean="0"/>
              <a:t>exclude or;</a:t>
            </a:r>
          </a:p>
          <a:p>
            <a:pPr algn="just">
              <a:buFont typeface="Wingdings" pitchFamily="2" charset="2"/>
              <a:buChar char="Ø"/>
            </a:pPr>
            <a:r>
              <a:rPr lang="en-US" sz="2800" dirty="0" smtClean="0"/>
              <a:t> modify;</a:t>
            </a:r>
          </a:p>
          <a:p>
            <a:pPr algn="just">
              <a:buNone/>
            </a:pPr>
            <a:r>
              <a:rPr lang="en-US" sz="2800" dirty="0" smtClean="0"/>
              <a:t>   the regulations contained in the model articles will apply as if they were contained in the duly registered articles of the company.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1000108"/>
            <a:ext cx="8229600" cy="1143000"/>
          </a:xfrm>
        </p:spPr>
        <p:txBody>
          <a:bodyPr/>
          <a:lstStyle/>
          <a:p>
            <a:r>
              <a:rPr lang="en-US" sz="3600" dirty="0" smtClean="0">
                <a:latin typeface="+mn-lt"/>
              </a:rPr>
              <a:t>Section 6</a:t>
            </a:r>
            <a:br>
              <a:rPr lang="en-US" sz="3600" dirty="0" smtClean="0">
                <a:latin typeface="+mn-lt"/>
              </a:rPr>
            </a:br>
            <a:r>
              <a:rPr lang="en-US" sz="3600" dirty="0" smtClean="0">
                <a:latin typeface="+mn-lt"/>
              </a:rPr>
              <a:t>Act to override Memorandum, Articles</a:t>
            </a:r>
            <a:br>
              <a:rPr lang="en-US" sz="3600" dirty="0" smtClean="0">
                <a:latin typeface="+mn-lt"/>
              </a:rPr>
            </a:br>
            <a:r>
              <a:rPr lang="en-US" sz="3200" b="1" dirty="0" smtClean="0">
                <a:latin typeface="+mn-lt"/>
              </a:rPr>
              <a:t> </a:t>
            </a:r>
            <a:r>
              <a:rPr lang="en-US" sz="3200" b="1" u="sng" dirty="0" smtClean="0">
                <a:latin typeface="+mn-lt"/>
              </a:rPr>
              <a:t>{corresponding Section 9}</a:t>
            </a:r>
            <a:endParaRPr lang="en-US" sz="3200" b="1" dirty="0" smtClean="0">
              <a:latin typeface="+mn-lt"/>
            </a:endParaRPr>
          </a:p>
        </p:txBody>
      </p:sp>
      <p:sp>
        <p:nvSpPr>
          <p:cNvPr id="8195" name="Content Placeholder 2"/>
          <p:cNvSpPr>
            <a:spLocks noGrp="1"/>
          </p:cNvSpPr>
          <p:nvPr>
            <p:ph idx="1"/>
          </p:nvPr>
        </p:nvSpPr>
        <p:spPr>
          <a:xfrm>
            <a:off x="500034" y="2214554"/>
            <a:ext cx="8229600" cy="4389437"/>
          </a:xfrm>
        </p:spPr>
        <p:txBody>
          <a:bodyPr/>
          <a:lstStyle/>
          <a:p>
            <a:pPr marL="514350" indent="-514350" algn="just">
              <a:buNone/>
            </a:pPr>
            <a:r>
              <a:rPr lang="en-US" sz="2800" i="1" dirty="0" smtClean="0"/>
              <a:t>     </a:t>
            </a:r>
            <a:r>
              <a:rPr lang="en-US" sz="2800" dirty="0" smtClean="0"/>
              <a:t>The provisions of this Act shall have effect notwithstanding anything to the contrary contained in the:</a:t>
            </a:r>
          </a:p>
          <a:p>
            <a:pPr marL="514350" indent="-514350" algn="just">
              <a:buFont typeface="Wingdings" pitchFamily="2" charset="2"/>
              <a:buChar char="Ø"/>
            </a:pPr>
            <a:r>
              <a:rPr lang="en-US" sz="2800" dirty="0" smtClean="0"/>
              <a:t>MOA; or</a:t>
            </a:r>
          </a:p>
          <a:p>
            <a:pPr marL="514350" indent="-514350" algn="just">
              <a:buFont typeface="Wingdings" pitchFamily="2" charset="2"/>
              <a:buChar char="Ø"/>
            </a:pPr>
            <a:r>
              <a:rPr lang="en-US" sz="2800" dirty="0" smtClean="0"/>
              <a:t>AOA of the company; or</a:t>
            </a:r>
          </a:p>
          <a:p>
            <a:pPr marL="514350" indent="-514350" algn="just">
              <a:buFont typeface="Wingdings" pitchFamily="2" charset="2"/>
              <a:buChar char="Ø"/>
            </a:pPr>
            <a:r>
              <a:rPr lang="en-US" sz="2800" dirty="0" smtClean="0"/>
              <a:t>In any agreement executed by it; or</a:t>
            </a:r>
          </a:p>
          <a:p>
            <a:pPr marL="514350" indent="-514350" algn="just">
              <a:buFont typeface="Wingdings" pitchFamily="2" charset="2"/>
              <a:buChar char="Ø"/>
            </a:pPr>
            <a:r>
              <a:rPr lang="en-US" sz="2800" dirty="0" smtClean="0"/>
              <a:t>In any resolution passed by the company-be it BOD or GM </a:t>
            </a:r>
          </a:p>
          <a:p>
            <a:pPr marL="514350" indent="-514350" algn="just">
              <a:buNone/>
            </a:pPr>
            <a:endParaRPr lang="en-US" sz="28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US" dirty="0" err="1" smtClean="0">
                <a:latin typeface="+mn-lt"/>
              </a:rPr>
              <a:t>contd</a:t>
            </a:r>
            <a:r>
              <a:rPr lang="en-US" dirty="0" smtClean="0">
                <a:latin typeface="+mn-lt"/>
              </a:rPr>
              <a:t>…. Section 6</a:t>
            </a:r>
            <a:endParaRPr lang="en-US" dirty="0">
              <a:latin typeface="+mn-lt"/>
            </a:endParaRPr>
          </a:p>
        </p:txBody>
      </p:sp>
      <p:sp>
        <p:nvSpPr>
          <p:cNvPr id="3" name="Content Placeholder 2"/>
          <p:cNvSpPr>
            <a:spLocks noGrp="1"/>
          </p:cNvSpPr>
          <p:nvPr>
            <p:ph idx="1"/>
          </p:nvPr>
        </p:nvSpPr>
        <p:spPr>
          <a:xfrm>
            <a:off x="500034" y="1285860"/>
            <a:ext cx="8229600" cy="4389437"/>
          </a:xfrm>
        </p:spPr>
        <p:txBody>
          <a:bodyPr/>
          <a:lstStyle/>
          <a:p>
            <a:pPr algn="just">
              <a:buNone/>
            </a:pPr>
            <a:r>
              <a:rPr lang="en-US" sz="2800" dirty="0" smtClean="0"/>
              <a:t>   </a:t>
            </a:r>
            <a:r>
              <a:rPr lang="en-US" sz="3600" dirty="0" smtClean="0"/>
              <a:t>To the extent that it is repugnant to the provisions of the Act,  it will become or be void;</a:t>
            </a:r>
          </a:p>
          <a:p>
            <a:pPr algn="just">
              <a:buNone/>
            </a:pPr>
            <a:endParaRPr lang="en-US" sz="3600" dirty="0" smtClean="0"/>
          </a:p>
          <a:p>
            <a:pPr algn="just">
              <a:buNone/>
            </a:pPr>
            <a:r>
              <a:rPr lang="en-US" sz="3600" dirty="0" smtClean="0"/>
              <a:t>  Section 6 (akin section 9) did not introduce anything new.</a:t>
            </a:r>
            <a:endParaRPr lang="en-IN" sz="3600"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00034" y="642918"/>
            <a:ext cx="8229600" cy="1143000"/>
          </a:xfrm>
        </p:spPr>
        <p:txBody>
          <a:bodyPr/>
          <a:lstStyle/>
          <a:p>
            <a:r>
              <a:rPr lang="en-US" sz="4400" dirty="0" smtClean="0">
                <a:latin typeface="+mn-lt"/>
              </a:rPr>
              <a:t>Section 7</a:t>
            </a:r>
            <a:r>
              <a:rPr lang="en-US" sz="4400" b="1" dirty="0" smtClean="0">
                <a:latin typeface="+mn-lt"/>
              </a:rPr>
              <a:t/>
            </a:r>
            <a:br>
              <a:rPr lang="en-US" sz="4400" b="1" dirty="0" smtClean="0">
                <a:latin typeface="+mn-lt"/>
              </a:rPr>
            </a:br>
            <a:r>
              <a:rPr lang="en-US" sz="4400" b="1" dirty="0" smtClean="0">
                <a:latin typeface="+mn-lt"/>
              </a:rPr>
              <a:t>Incorporation of Companies</a:t>
            </a:r>
            <a:r>
              <a:rPr lang="en-US" sz="4400" dirty="0" smtClean="0">
                <a:latin typeface="+mn-lt"/>
              </a:rPr>
              <a:t/>
            </a:r>
            <a:br>
              <a:rPr lang="en-US" sz="4400" dirty="0" smtClean="0">
                <a:latin typeface="+mn-lt"/>
              </a:rPr>
            </a:br>
            <a:r>
              <a:rPr lang="en-US" sz="3200" dirty="0" smtClean="0">
                <a:latin typeface="+mn-lt"/>
              </a:rPr>
              <a:t> </a:t>
            </a:r>
            <a:r>
              <a:rPr lang="en-US" sz="3200" u="sng" dirty="0" smtClean="0">
                <a:latin typeface="+mn-lt"/>
              </a:rPr>
              <a:t>{corresponding sections 15, 30, 33}</a:t>
            </a:r>
            <a:endParaRPr lang="en-US" sz="3200" dirty="0" smtClean="0">
              <a:latin typeface="+mn-lt"/>
            </a:endParaRPr>
          </a:p>
        </p:txBody>
      </p:sp>
      <p:sp>
        <p:nvSpPr>
          <p:cNvPr id="5123" name="Content Placeholder 2"/>
          <p:cNvSpPr>
            <a:spLocks noGrp="1"/>
          </p:cNvSpPr>
          <p:nvPr>
            <p:ph idx="1"/>
          </p:nvPr>
        </p:nvSpPr>
        <p:spPr>
          <a:xfrm>
            <a:off x="571472" y="2023040"/>
            <a:ext cx="8229600" cy="4286280"/>
          </a:xfrm>
        </p:spPr>
        <p:txBody>
          <a:bodyPr/>
          <a:lstStyle/>
          <a:p>
            <a:pPr algn="just">
              <a:buClr>
                <a:srgbClr val="4D0000"/>
              </a:buClr>
              <a:buSzPct val="95000"/>
              <a:buNone/>
            </a:pPr>
            <a:r>
              <a:rPr lang="en-IN" u="sng" dirty="0" smtClean="0"/>
              <a:t>7(1):</a:t>
            </a:r>
            <a:r>
              <a:rPr lang="en-IN" dirty="0" smtClean="0"/>
              <a:t> The following documents shall be filed with the ROC for registration (Form no.2.9, Rule 2.9):</a:t>
            </a:r>
          </a:p>
          <a:p>
            <a:pPr algn="just">
              <a:buNone/>
            </a:pPr>
            <a:r>
              <a:rPr lang="en-IN" u="sng" dirty="0" smtClean="0"/>
              <a:t>7(1)(a):</a:t>
            </a:r>
            <a:r>
              <a:rPr lang="en-IN" dirty="0" smtClean="0"/>
              <a:t> Rule 2.10: the </a:t>
            </a:r>
            <a:r>
              <a:rPr lang="en-IN" u="sng" dirty="0" err="1" smtClean="0"/>
              <a:t>MoA</a:t>
            </a:r>
            <a:r>
              <a:rPr lang="en-IN" u="sng" dirty="0" smtClean="0"/>
              <a:t> and </a:t>
            </a:r>
            <a:r>
              <a:rPr lang="en-IN" u="sng" dirty="0" err="1" smtClean="0"/>
              <a:t>AoA</a:t>
            </a:r>
            <a:r>
              <a:rPr lang="en-IN" dirty="0" smtClean="0"/>
              <a:t> of the company duly </a:t>
            </a:r>
            <a:r>
              <a:rPr lang="en-IN" u="sng" dirty="0" smtClean="0"/>
              <a:t>signed by all the subscribers to the memorandum</a:t>
            </a:r>
            <a:r>
              <a:rPr lang="en-IN" dirty="0" smtClean="0"/>
              <a:t> </a:t>
            </a:r>
            <a:r>
              <a:rPr lang="en-US" dirty="0" smtClean="0"/>
              <a:t> who shall give the following details:</a:t>
            </a:r>
          </a:p>
          <a:p>
            <a:pPr algn="just">
              <a:buFont typeface="Wingdings" pitchFamily="2" charset="2"/>
              <a:buChar char="ü"/>
            </a:pPr>
            <a:r>
              <a:rPr lang="en-US" dirty="0" smtClean="0"/>
              <a:t> name</a:t>
            </a:r>
          </a:p>
          <a:p>
            <a:pPr algn="just">
              <a:buFont typeface="Wingdings" pitchFamily="2" charset="2"/>
              <a:buChar char="ü"/>
            </a:pPr>
            <a:r>
              <a:rPr lang="en-US" dirty="0" smtClean="0"/>
              <a:t> address</a:t>
            </a:r>
          </a:p>
          <a:p>
            <a:pPr algn="just">
              <a:buFont typeface="Wingdings" pitchFamily="2" charset="2"/>
              <a:buChar char="ü"/>
            </a:pPr>
            <a:r>
              <a:rPr lang="en-US" dirty="0" smtClean="0"/>
              <a:t> description and occupation, if any. </a:t>
            </a:r>
            <a:endParaRPr lang="en-IN"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7384"/>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1127794"/>
            <a:ext cx="8229600" cy="4389438"/>
          </a:xfrm>
        </p:spPr>
        <p:txBody>
          <a:bodyPr/>
          <a:lstStyle/>
          <a:p>
            <a:pPr algn="just">
              <a:buNone/>
            </a:pPr>
            <a:r>
              <a:rPr lang="en-US" sz="2800" dirty="0" smtClean="0"/>
              <a:t>   In the </a:t>
            </a:r>
            <a:r>
              <a:rPr lang="en-US" sz="2800" u="sng" dirty="0" smtClean="0"/>
              <a:t>presence of at least one witness</a:t>
            </a:r>
            <a:r>
              <a:rPr lang="en-US" sz="2800" dirty="0" smtClean="0"/>
              <a:t> who shall- </a:t>
            </a:r>
            <a:r>
              <a:rPr lang="en-US" sz="2800" u="sng" dirty="0" smtClean="0"/>
              <a:t>attest the signature</a:t>
            </a:r>
            <a:r>
              <a:rPr lang="en-US" sz="2800" dirty="0" smtClean="0"/>
              <a:t> and shall likewise</a:t>
            </a:r>
          </a:p>
          <a:p>
            <a:pPr algn="just">
              <a:buFont typeface="Wingdings" pitchFamily="2" charset="2"/>
              <a:buChar char="ü"/>
            </a:pPr>
            <a:r>
              <a:rPr lang="en-US" sz="2800" dirty="0" smtClean="0"/>
              <a:t> sign and add his </a:t>
            </a:r>
          </a:p>
          <a:p>
            <a:pPr algn="just">
              <a:buFont typeface="Wingdings" pitchFamily="2" charset="2"/>
              <a:buChar char="ü"/>
            </a:pPr>
            <a:r>
              <a:rPr lang="en-US" sz="2800" dirty="0" smtClean="0"/>
              <a:t> name</a:t>
            </a:r>
          </a:p>
          <a:p>
            <a:pPr algn="just">
              <a:buFont typeface="Wingdings" pitchFamily="2" charset="2"/>
              <a:buChar char="ü"/>
            </a:pPr>
            <a:r>
              <a:rPr lang="en-US" sz="2800" dirty="0" smtClean="0"/>
              <a:t> address</a:t>
            </a:r>
          </a:p>
          <a:p>
            <a:pPr algn="just">
              <a:buFont typeface="Wingdings" pitchFamily="2" charset="2"/>
              <a:buChar char="ü"/>
            </a:pPr>
            <a:r>
              <a:rPr lang="en-US" sz="2800" dirty="0" smtClean="0"/>
              <a:t> description </a:t>
            </a:r>
          </a:p>
          <a:p>
            <a:pPr algn="just">
              <a:buFont typeface="Wingdings" pitchFamily="2" charset="2"/>
              <a:buChar char="ü"/>
            </a:pPr>
            <a:r>
              <a:rPr lang="en-US" sz="2800" dirty="0" smtClean="0"/>
              <a:t>occupation, if any and shall also state:</a:t>
            </a:r>
          </a:p>
          <a:p>
            <a:pPr algn="just">
              <a:buNone/>
            </a:pPr>
            <a:r>
              <a:rPr lang="en-US" sz="2800" dirty="0" smtClean="0"/>
              <a:t>   ‘</a:t>
            </a:r>
            <a:r>
              <a:rPr lang="en-US" sz="2800" u="sng" dirty="0" smtClean="0"/>
              <a:t>Further I have verified his/ their ID for their identification and satisfied myself of his/her/ their identification particulars as filled in</a:t>
            </a:r>
            <a:r>
              <a:rPr lang="en-US" sz="2800" dirty="0" smtClean="0"/>
              <a:t>’</a:t>
            </a:r>
          </a:p>
          <a:p>
            <a:pPr algn="just">
              <a:buClr>
                <a:srgbClr val="4D0000"/>
              </a:buClr>
              <a:buSzPct val="95000"/>
              <a:buNone/>
            </a:pPr>
            <a:endParaRPr lang="en-IN" sz="2800" dirty="0" smtClean="0"/>
          </a:p>
          <a:p>
            <a:pPr algn="just">
              <a:buClr>
                <a:srgbClr val="4D0000"/>
              </a:buClr>
              <a:buSzPct val="95000"/>
              <a:buFont typeface="Arial" charset="0"/>
              <a:buNone/>
            </a:pPr>
            <a:endParaRPr lang="en-IN" sz="2800"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214"/>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836712"/>
            <a:ext cx="8229600" cy="4389438"/>
          </a:xfrm>
        </p:spPr>
        <p:txBody>
          <a:bodyPr/>
          <a:lstStyle/>
          <a:p>
            <a:pPr algn="just">
              <a:buNone/>
            </a:pPr>
            <a:r>
              <a:rPr lang="en-US" sz="2800" dirty="0" smtClean="0"/>
              <a:t>   Where a subscriber to the memorandum are the following:</a:t>
            </a:r>
          </a:p>
          <a:p>
            <a:pPr marL="514350" indent="-514350" algn="just">
              <a:buFont typeface="+mj-lt"/>
              <a:buAutoNum type="arabicParenR"/>
            </a:pPr>
            <a:r>
              <a:rPr lang="en-US" sz="2800" u="sng" dirty="0" smtClean="0"/>
              <a:t>Illiterate (Rule 2.10(2))-</a:t>
            </a:r>
          </a:p>
          <a:p>
            <a:pPr algn="just">
              <a:buFont typeface="Wingdings" pitchFamily="2" charset="2"/>
              <a:buChar char="ü"/>
            </a:pPr>
            <a:r>
              <a:rPr lang="en-US" sz="2800" dirty="0" smtClean="0"/>
              <a:t> he shall affix his thumb impression.</a:t>
            </a:r>
          </a:p>
          <a:p>
            <a:pPr algn="just">
              <a:buFont typeface="Wingdings" pitchFamily="2" charset="2"/>
              <a:buChar char="ü"/>
            </a:pPr>
            <a:r>
              <a:rPr lang="en-US" sz="2800" dirty="0" smtClean="0"/>
              <a:t>The number of shares taken by him shall be           written against his name (by the </a:t>
            </a:r>
            <a:r>
              <a:rPr lang="en-US" sz="2800" u="sng" dirty="0" smtClean="0"/>
              <a:t>person writing for</a:t>
            </a:r>
          </a:p>
          <a:p>
            <a:pPr>
              <a:buNone/>
            </a:pPr>
            <a:r>
              <a:rPr lang="en-US" sz="2800" dirty="0" smtClean="0"/>
              <a:t>    </a:t>
            </a:r>
            <a:r>
              <a:rPr lang="en-US" sz="2800" u="sng" dirty="0" smtClean="0"/>
              <a:t>him.</a:t>
            </a:r>
          </a:p>
          <a:p>
            <a:pPr algn="just">
              <a:buNone/>
            </a:pPr>
            <a:r>
              <a:rPr lang="en-US" sz="2800" dirty="0" smtClean="0"/>
              <a:t>   </a:t>
            </a:r>
            <a:r>
              <a:rPr lang="en-US" sz="2800" u="sng" dirty="0" smtClean="0"/>
              <a:t>Such person shall also read and explain the contents of the </a:t>
            </a:r>
            <a:r>
              <a:rPr lang="en-US" sz="2800" u="sng" dirty="0" err="1" smtClean="0"/>
              <a:t>MoA</a:t>
            </a:r>
            <a:r>
              <a:rPr lang="en-US" sz="2800" u="sng" dirty="0" smtClean="0"/>
              <a:t>/</a:t>
            </a:r>
            <a:r>
              <a:rPr lang="en-US" sz="2800" u="sng" dirty="0" err="1" smtClean="0"/>
              <a:t>AoA</a:t>
            </a:r>
            <a:r>
              <a:rPr lang="en-US" sz="2800" u="sng" dirty="0" smtClean="0"/>
              <a:t> to the subscriber and make an </a:t>
            </a:r>
            <a:r>
              <a:rPr lang="en-US" sz="2800" u="sng" dirty="0" err="1" smtClean="0"/>
              <a:t>endoresment</a:t>
            </a:r>
            <a:r>
              <a:rPr lang="en-US" sz="2800" u="sng" dirty="0" smtClean="0"/>
              <a:t> to that effect on the </a:t>
            </a:r>
            <a:r>
              <a:rPr lang="en-US" sz="2800" u="sng" dirty="0" err="1" smtClean="0"/>
              <a:t>MoA</a:t>
            </a:r>
            <a:r>
              <a:rPr lang="en-US" sz="2800" u="sng" dirty="0" smtClean="0"/>
              <a:t>/</a:t>
            </a:r>
            <a:r>
              <a:rPr lang="en-US" sz="2800" u="sng" dirty="0" err="1" smtClean="0"/>
              <a:t>AoA</a:t>
            </a:r>
            <a:endParaRPr lang="en-US" sz="2800" dirty="0" smtClean="0"/>
          </a:p>
          <a:p>
            <a:pPr>
              <a:buNone/>
            </a:pPr>
            <a:endParaRPr lang="en-US" sz="2800" dirty="0" smtClean="0"/>
          </a:p>
          <a:p>
            <a:pPr marL="514350" indent="-514350" algn="just">
              <a:buNone/>
            </a:pPr>
            <a:endParaRPr lang="en-US" sz="2800" dirty="0" smtClean="0">
              <a:solidFill>
                <a:schemeClr val="accent2">
                  <a:lumMod val="50000"/>
                  <a:lumOff val="50000"/>
                </a:schemeClr>
              </a:solidFill>
            </a:endParaRPr>
          </a:p>
          <a:p>
            <a:pPr algn="just">
              <a:buClr>
                <a:srgbClr val="4D0000"/>
              </a:buClr>
              <a:buSzPct val="95000"/>
              <a:buFont typeface="Arial" charset="0"/>
              <a:buNone/>
            </a:pPr>
            <a:endParaRPr lang="en-IN" sz="2800"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1357298"/>
            <a:ext cx="8229600" cy="4389438"/>
          </a:xfrm>
        </p:spPr>
        <p:txBody>
          <a:bodyPr/>
          <a:lstStyle/>
          <a:p>
            <a:pPr marL="514350" indent="-514350">
              <a:buFont typeface="+mj-lt"/>
              <a:buAutoNum type="arabicParenR" startAt="2"/>
            </a:pPr>
            <a:r>
              <a:rPr lang="en-US" sz="2800" u="sng" dirty="0" smtClean="0"/>
              <a:t>Body corporate (Rule 2.10(3)) -</a:t>
            </a:r>
          </a:p>
          <a:p>
            <a:pPr>
              <a:buNone/>
            </a:pPr>
            <a:r>
              <a:rPr lang="en-US" sz="2800" dirty="0" smtClean="0"/>
              <a:t>   The memorandum and articles of association shall be signed by the:</a:t>
            </a:r>
          </a:p>
          <a:p>
            <a:pPr>
              <a:buFont typeface="Wingdings" pitchFamily="2" charset="2"/>
              <a:buChar char="ü"/>
            </a:pPr>
            <a:r>
              <a:rPr lang="en-US" sz="2800" dirty="0" smtClean="0"/>
              <a:t>   director;</a:t>
            </a:r>
          </a:p>
          <a:p>
            <a:pPr>
              <a:buFont typeface="Wingdings" pitchFamily="2" charset="2"/>
              <a:buChar char="ü"/>
            </a:pPr>
            <a:r>
              <a:rPr lang="en-US" sz="2800" dirty="0" smtClean="0"/>
              <a:t>   officer; or</a:t>
            </a:r>
          </a:p>
          <a:p>
            <a:pPr>
              <a:buFont typeface="Wingdings" pitchFamily="2" charset="2"/>
              <a:buChar char="ü"/>
            </a:pPr>
            <a:r>
              <a:rPr lang="en-US" sz="2800" dirty="0" smtClean="0"/>
              <a:t>   employee of the body corporate-</a:t>
            </a:r>
          </a:p>
          <a:p>
            <a:pPr>
              <a:buNone/>
            </a:pPr>
            <a:r>
              <a:rPr lang="en-US" sz="2800" dirty="0" smtClean="0"/>
              <a:t>   </a:t>
            </a:r>
            <a:r>
              <a:rPr lang="en-US" sz="2800" u="sng" dirty="0" smtClean="0"/>
              <a:t>duly authorized in this behalf by a resolution </a:t>
            </a:r>
            <a:r>
              <a:rPr lang="en-US" sz="2800" dirty="0" smtClean="0"/>
              <a:t>of the BOD of the body corporate.</a:t>
            </a:r>
            <a:endParaRPr lang="en-IN" sz="28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214"/>
            <a:ext cx="8229600" cy="1143000"/>
          </a:xfrm>
        </p:spPr>
        <p:txBody>
          <a:bodyPr/>
          <a:lstStyle/>
          <a:p>
            <a:r>
              <a:rPr lang="en-US" sz="4400" u="sng" kern="0" dirty="0" err="1" smtClean="0">
                <a:latin typeface="+mn-lt"/>
              </a:rPr>
              <a:t>contd</a:t>
            </a:r>
            <a:r>
              <a:rPr lang="en-US" sz="4400" u="sng" kern="0" dirty="0" smtClean="0">
                <a:latin typeface="+mn-lt"/>
              </a:rPr>
              <a:t>…… Private Company</a:t>
            </a:r>
            <a:endParaRPr lang="en-US" sz="4400" i="1" dirty="0">
              <a:latin typeface="+mn-lt"/>
            </a:endParaRPr>
          </a:p>
        </p:txBody>
      </p:sp>
      <p:sp>
        <p:nvSpPr>
          <p:cNvPr id="3" name="Text Placeholder 2"/>
          <p:cNvSpPr>
            <a:spLocks noGrp="1"/>
          </p:cNvSpPr>
          <p:nvPr>
            <p:ph type="body" idx="1"/>
          </p:nvPr>
        </p:nvSpPr>
        <p:spPr>
          <a:xfrm>
            <a:off x="500034" y="928670"/>
            <a:ext cx="4040188" cy="659352"/>
          </a:xfrm>
        </p:spPr>
        <p:txBody>
          <a:bodyPr/>
          <a:lstStyle/>
          <a:p>
            <a:pPr algn="ctr"/>
            <a:r>
              <a:rPr lang="en-US" u="sng" dirty="0" smtClean="0"/>
              <a:t>COMPANIES ACT, 2013</a:t>
            </a:r>
          </a:p>
          <a:p>
            <a:endParaRPr lang="en-US" dirty="0"/>
          </a:p>
        </p:txBody>
      </p:sp>
      <p:sp>
        <p:nvSpPr>
          <p:cNvPr id="4" name="Text Placeholder 3"/>
          <p:cNvSpPr>
            <a:spLocks noGrp="1"/>
          </p:cNvSpPr>
          <p:nvPr>
            <p:ph type="body" sz="half" idx="3"/>
          </p:nvPr>
        </p:nvSpPr>
        <p:spPr>
          <a:xfrm>
            <a:off x="4572000" y="928670"/>
            <a:ext cx="4041775" cy="654843"/>
          </a:xfrm>
        </p:spPr>
        <p:txBody>
          <a:bodyPr/>
          <a:lstStyle/>
          <a:p>
            <a:pPr algn="ctr"/>
            <a:r>
              <a:rPr lang="en-US" u="sng" dirty="0" smtClean="0"/>
              <a:t>COMPANIES ACT, 1956</a:t>
            </a:r>
          </a:p>
          <a:p>
            <a:endParaRPr lang="en-US" dirty="0"/>
          </a:p>
        </p:txBody>
      </p:sp>
      <p:sp>
        <p:nvSpPr>
          <p:cNvPr id="5" name="Content Placeholder 4"/>
          <p:cNvSpPr>
            <a:spLocks noGrp="1"/>
          </p:cNvSpPr>
          <p:nvPr>
            <p:ph sz="quarter" idx="2"/>
          </p:nvPr>
        </p:nvSpPr>
        <p:spPr>
          <a:xfrm>
            <a:off x="428596" y="1428736"/>
            <a:ext cx="4040188" cy="5217336"/>
          </a:xfrm>
        </p:spPr>
        <p:txBody>
          <a:bodyPr/>
          <a:lstStyle/>
          <a:p>
            <a:pPr algn="just">
              <a:buNone/>
            </a:pPr>
            <a:r>
              <a:rPr lang="en-US" sz="2400" dirty="0" smtClean="0"/>
              <a:t>(ii) </a:t>
            </a:r>
            <a:r>
              <a:rPr lang="en-US" dirty="0" smtClean="0"/>
              <a:t>except in case of One Person Company, </a:t>
            </a:r>
            <a:r>
              <a:rPr lang="en-US" u="sng" dirty="0" smtClean="0"/>
              <a:t>limits the number of its members to 200; </a:t>
            </a:r>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r>
              <a:rPr lang="en-US" dirty="0" smtClean="0"/>
              <a:t>    In the counting of 200, what shall not be included is:</a:t>
            </a:r>
          </a:p>
          <a:p>
            <a:pPr marL="457200" indent="-457200" algn="just">
              <a:buNone/>
            </a:pPr>
            <a:r>
              <a:rPr lang="en-US" b="1" dirty="0" smtClean="0"/>
              <a:t>    </a:t>
            </a:r>
            <a:r>
              <a:rPr lang="en-US" b="1" u="sng" dirty="0" smtClean="0"/>
              <a:t>Same as previous</a:t>
            </a:r>
          </a:p>
          <a:p>
            <a:pPr marL="457200" indent="-457200" algn="just">
              <a:lnSpc>
                <a:spcPct val="200000"/>
              </a:lnSpc>
              <a:buNone/>
            </a:pPr>
            <a:endParaRPr lang="en-US" sz="2400" i="1" dirty="0" smtClean="0"/>
          </a:p>
        </p:txBody>
      </p:sp>
      <p:sp>
        <p:nvSpPr>
          <p:cNvPr id="6" name="Content Placeholder 5"/>
          <p:cNvSpPr>
            <a:spLocks noGrp="1"/>
          </p:cNvSpPr>
          <p:nvPr>
            <p:ph sz="quarter" idx="4"/>
          </p:nvPr>
        </p:nvSpPr>
        <p:spPr>
          <a:xfrm>
            <a:off x="4643438" y="1452024"/>
            <a:ext cx="4041775" cy="5217336"/>
          </a:xfrm>
        </p:spPr>
        <p:txBody>
          <a:bodyPr/>
          <a:lstStyle/>
          <a:p>
            <a:pPr algn="just">
              <a:spcAft>
                <a:spcPts val="1200"/>
              </a:spcAft>
              <a:buNone/>
            </a:pPr>
            <a:r>
              <a:rPr lang="en-US" dirty="0" smtClean="0"/>
              <a:t>(b) </a:t>
            </a:r>
            <a:r>
              <a:rPr lang="en-US" u="sng" dirty="0" smtClean="0"/>
              <a:t>limits the number of its members to 50;</a:t>
            </a:r>
          </a:p>
          <a:p>
            <a:pPr algn="just">
              <a:spcAft>
                <a:spcPts val="1200"/>
              </a:spcAft>
              <a:buNone/>
            </a:pPr>
            <a:r>
              <a:rPr lang="en-US" dirty="0" smtClean="0"/>
              <a:t>   (It is to be noted here that where 2 or more persons hold one or more shares in a company jointly, they are to be treated as a single member)</a:t>
            </a:r>
          </a:p>
          <a:p>
            <a:pPr algn="just">
              <a:spcAft>
                <a:spcPts val="1200"/>
              </a:spcAft>
              <a:buNone/>
            </a:pPr>
            <a:r>
              <a:rPr lang="en-US" dirty="0" smtClean="0"/>
              <a:t>    In the counting of 50, not including –</a:t>
            </a:r>
          </a:p>
          <a:p>
            <a:pPr marL="514350" indent="-514350" algn="just">
              <a:buAutoNum type="romanLcParenBoth"/>
            </a:pPr>
            <a:r>
              <a:rPr lang="en-US" dirty="0" smtClean="0"/>
              <a:t>persons who are in the employment of the company ; and</a:t>
            </a:r>
          </a:p>
          <a:p>
            <a:pPr marL="514350" indent="-514350" algn="just">
              <a:buNone/>
            </a:pPr>
            <a:r>
              <a:rPr lang="en-US" dirty="0" smtClean="0"/>
              <a:t>       </a:t>
            </a:r>
          </a:p>
          <a:p>
            <a:pPr algn="just">
              <a:buNone/>
            </a:pPr>
            <a:endParaRPr lang="en-US" sz="2400"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1285860"/>
            <a:ext cx="8229600" cy="4389438"/>
          </a:xfrm>
        </p:spPr>
        <p:txBody>
          <a:bodyPr/>
          <a:lstStyle/>
          <a:p>
            <a:pPr marL="514350" indent="-514350">
              <a:buFont typeface="+mj-lt"/>
              <a:buAutoNum type="arabicParenR" startAt="3"/>
            </a:pPr>
            <a:r>
              <a:rPr lang="en-US" sz="2800" u="sng" dirty="0" smtClean="0"/>
              <a:t>Limited Liability Partnership (Rule 2.10(3))-</a:t>
            </a:r>
            <a:r>
              <a:rPr lang="en-US" sz="2800" dirty="0" smtClean="0"/>
              <a:t> </a:t>
            </a:r>
          </a:p>
          <a:p>
            <a:pPr marL="514350" indent="-514350">
              <a:buFont typeface="Wingdings" pitchFamily="2" charset="2"/>
              <a:buChar char="ü"/>
            </a:pPr>
            <a:r>
              <a:rPr lang="en-US" sz="2800" dirty="0" smtClean="0"/>
              <a:t>it shall be signed by a partner of the LLP, </a:t>
            </a:r>
          </a:p>
          <a:p>
            <a:pPr marL="514350" indent="-514350">
              <a:buFont typeface="Wingdings" pitchFamily="2" charset="2"/>
              <a:buChar char="ü"/>
            </a:pPr>
            <a:r>
              <a:rPr lang="en-US" sz="2800" dirty="0" smtClean="0"/>
              <a:t>duly authorized by a resolution approved by </a:t>
            </a:r>
            <a:r>
              <a:rPr lang="en-US" sz="2800" u="sng" dirty="0" smtClean="0"/>
              <a:t>all the partners </a:t>
            </a:r>
            <a:r>
              <a:rPr lang="en-US" sz="2800" dirty="0" smtClean="0"/>
              <a:t>of the LLP</a:t>
            </a:r>
          </a:p>
          <a:p>
            <a:pPr marL="514350" indent="-514350">
              <a:buNone/>
            </a:pPr>
            <a:r>
              <a:rPr lang="en-US" sz="2800" dirty="0" smtClean="0"/>
              <a:t>      </a:t>
            </a:r>
          </a:p>
          <a:p>
            <a:pPr marL="514350" indent="-514350" algn="just"/>
            <a:r>
              <a:rPr lang="en-US" sz="2800" dirty="0" smtClean="0"/>
              <a:t>Provided that in either case, the </a:t>
            </a:r>
            <a:r>
              <a:rPr lang="en-US" sz="2800" u="sng" dirty="0" smtClean="0"/>
              <a:t>person so authorized shall not</a:t>
            </a:r>
            <a:r>
              <a:rPr lang="en-US" sz="2800" dirty="0" smtClean="0"/>
              <a:t>, </a:t>
            </a:r>
            <a:r>
              <a:rPr lang="en-US" sz="2800" u="sng" dirty="0" smtClean="0"/>
              <a:t>at the same time, be a subscriber to the </a:t>
            </a:r>
            <a:r>
              <a:rPr lang="en-US" sz="2800" u="sng" dirty="0" err="1" smtClean="0"/>
              <a:t>MoA</a:t>
            </a:r>
            <a:r>
              <a:rPr lang="en-US" sz="2800" u="sng" dirty="0" smtClean="0"/>
              <a:t> and </a:t>
            </a:r>
            <a:r>
              <a:rPr lang="en-US" sz="2800" u="sng" dirty="0" err="1" smtClean="0"/>
              <a:t>AoA</a:t>
            </a:r>
            <a:endParaRPr lang="en-US" sz="2800" u="sng" dirty="0" smtClean="0"/>
          </a:p>
          <a:p>
            <a:pPr marL="514350" indent="-514350" algn="just">
              <a:buNone/>
            </a:pPr>
            <a:endParaRPr lang="en-US" sz="2800" dirty="0" smtClean="0">
              <a:solidFill>
                <a:schemeClr val="accent2">
                  <a:lumMod val="50000"/>
                  <a:lumOff val="50000"/>
                </a:schemeClr>
              </a:solidFill>
            </a:endParaRPr>
          </a:p>
          <a:p>
            <a:pPr algn="just">
              <a:buClr>
                <a:srgbClr val="4D0000"/>
              </a:buClr>
              <a:buSzPct val="95000"/>
              <a:buFont typeface="Arial" charset="0"/>
              <a:buNone/>
            </a:pPr>
            <a:endParaRPr lang="en-IN" sz="2800"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1285860"/>
            <a:ext cx="8229600" cy="4389438"/>
          </a:xfrm>
        </p:spPr>
        <p:txBody>
          <a:bodyPr/>
          <a:lstStyle/>
          <a:p>
            <a:pPr marL="514350" indent="-514350">
              <a:buFont typeface="+mj-lt"/>
              <a:buAutoNum type="arabicParenR" startAt="4"/>
            </a:pPr>
            <a:r>
              <a:rPr lang="en-US" sz="2800" u="sng" dirty="0" smtClean="0"/>
              <a:t>Foreign national residing outside India</a:t>
            </a:r>
            <a:r>
              <a:rPr lang="en-US" sz="2800" dirty="0" smtClean="0"/>
              <a:t> </a:t>
            </a:r>
            <a:r>
              <a:rPr lang="en-US" sz="2800" u="sng" dirty="0" smtClean="0"/>
              <a:t>(Rule 2.10(4)- </a:t>
            </a:r>
            <a:r>
              <a:rPr lang="en-US" sz="2800" dirty="0" smtClean="0"/>
              <a:t>:</a:t>
            </a:r>
          </a:p>
          <a:p>
            <a:pPr>
              <a:buNone/>
            </a:pPr>
            <a:r>
              <a:rPr lang="en-US" sz="2800" dirty="0" smtClean="0"/>
              <a:t>(a) </a:t>
            </a:r>
            <a:r>
              <a:rPr lang="en-US" sz="2800" u="sng" dirty="0" smtClean="0"/>
              <a:t>in a country in any part of the Commonwealth</a:t>
            </a:r>
            <a:r>
              <a:rPr lang="en-US" sz="2800" dirty="0" smtClean="0"/>
              <a:t>-</a:t>
            </a:r>
          </a:p>
          <a:p>
            <a:pPr>
              <a:buFont typeface="Wingdings" pitchFamily="2" charset="2"/>
              <a:buChar char="ü"/>
            </a:pPr>
            <a:r>
              <a:rPr lang="en-US" sz="2800" dirty="0" smtClean="0"/>
              <a:t>his signatures</a:t>
            </a:r>
          </a:p>
          <a:p>
            <a:pPr>
              <a:buFont typeface="Wingdings" pitchFamily="2" charset="2"/>
              <a:buChar char="ü"/>
            </a:pPr>
            <a:r>
              <a:rPr lang="en-US" sz="2800" dirty="0" smtClean="0"/>
              <a:t>and address on the </a:t>
            </a:r>
            <a:r>
              <a:rPr lang="en-US" sz="2800" dirty="0" err="1" smtClean="0"/>
              <a:t>MoA</a:t>
            </a:r>
            <a:r>
              <a:rPr lang="en-US" sz="2800" dirty="0" smtClean="0"/>
              <a:t>/</a:t>
            </a:r>
            <a:r>
              <a:rPr lang="en-US" sz="2800" dirty="0" err="1" smtClean="0"/>
              <a:t>AoA</a:t>
            </a:r>
            <a:endParaRPr lang="en-US" sz="2800" dirty="0" smtClean="0"/>
          </a:p>
          <a:p>
            <a:pPr>
              <a:buFont typeface="Wingdings" pitchFamily="2" charset="2"/>
              <a:buChar char="ü"/>
            </a:pPr>
            <a:r>
              <a:rPr lang="en-US" sz="2800" dirty="0" smtClean="0"/>
              <a:t>and proof of identity</a:t>
            </a:r>
          </a:p>
          <a:p>
            <a:pPr>
              <a:buNone/>
            </a:pPr>
            <a:endParaRPr lang="en-US" sz="2800" dirty="0" smtClean="0"/>
          </a:p>
          <a:p>
            <a:pPr algn="just"/>
            <a:r>
              <a:rPr lang="en-US" sz="2800" dirty="0" smtClean="0"/>
              <a:t>shall be notarized by a Notary (Public) in that part of the Commonwealth. </a:t>
            </a:r>
          </a:p>
          <a:p>
            <a:pPr>
              <a:buNone/>
            </a:pPr>
            <a:endParaRPr lang="en-US" sz="2800"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1285860"/>
            <a:ext cx="8229600" cy="4389438"/>
          </a:xfrm>
        </p:spPr>
        <p:txBody>
          <a:bodyPr/>
          <a:lstStyle/>
          <a:p>
            <a:pPr algn="just">
              <a:buNone/>
            </a:pPr>
            <a:r>
              <a:rPr lang="en-US" sz="2800" dirty="0" smtClean="0"/>
              <a:t>(b) in a country which is a party to the </a:t>
            </a:r>
            <a:r>
              <a:rPr lang="en-US" sz="2800" u="sng" dirty="0" smtClean="0"/>
              <a:t>Hague </a:t>
            </a:r>
            <a:r>
              <a:rPr lang="en-US" sz="2800" u="sng" dirty="0" err="1" smtClean="0"/>
              <a:t>Apostille</a:t>
            </a:r>
            <a:r>
              <a:rPr lang="en-US" sz="2800" u="sng" dirty="0" smtClean="0"/>
              <a:t> Convention, 1961 -</a:t>
            </a:r>
          </a:p>
          <a:p>
            <a:pPr algn="just">
              <a:buFont typeface="Wingdings" pitchFamily="2" charset="2"/>
              <a:buChar char="ü"/>
            </a:pPr>
            <a:r>
              <a:rPr lang="en-US" sz="2800" dirty="0" smtClean="0"/>
              <a:t>his signatures</a:t>
            </a:r>
          </a:p>
          <a:p>
            <a:pPr algn="just">
              <a:buFont typeface="Wingdings" pitchFamily="2" charset="2"/>
              <a:buChar char="ü"/>
            </a:pPr>
            <a:r>
              <a:rPr lang="en-US" sz="2800" dirty="0" smtClean="0"/>
              <a:t>and address on the MOA/AOA and </a:t>
            </a:r>
          </a:p>
          <a:p>
            <a:pPr algn="just">
              <a:buFont typeface="Wingdings" pitchFamily="2" charset="2"/>
              <a:buChar char="ü"/>
            </a:pPr>
            <a:r>
              <a:rPr lang="en-US" sz="2800" dirty="0" smtClean="0"/>
              <a:t>proof of identity </a:t>
            </a:r>
          </a:p>
          <a:p>
            <a:pPr algn="just">
              <a:buFont typeface="Wingdings" pitchFamily="2" charset="2"/>
              <a:buChar char="ü"/>
            </a:pPr>
            <a:endParaRPr lang="en-US" sz="2800" dirty="0" smtClean="0"/>
          </a:p>
          <a:p>
            <a:pPr algn="just"/>
            <a:r>
              <a:rPr lang="en-US" sz="2800" dirty="0" smtClean="0"/>
              <a:t>shall be notarized before the Notary (Public) of the country of his origin and be duly </a:t>
            </a:r>
            <a:r>
              <a:rPr lang="en-US" sz="2800" dirty="0" err="1" smtClean="0"/>
              <a:t>apostillised</a:t>
            </a:r>
            <a:r>
              <a:rPr lang="en-US" sz="2800" dirty="0" smtClean="0"/>
              <a:t> in accordance with the said Hague Convention. </a:t>
            </a:r>
          </a:p>
          <a:p>
            <a:pPr>
              <a:buNone/>
            </a:pPr>
            <a:endParaRPr lang="en-US" sz="2800" dirty="0" smtClean="0"/>
          </a:p>
          <a:p>
            <a:pPr marL="514350" indent="-514350">
              <a:buNone/>
            </a:pPr>
            <a:endParaRPr lang="en-US" sz="28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71400"/>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908720"/>
            <a:ext cx="8229600" cy="4389438"/>
          </a:xfrm>
        </p:spPr>
        <p:txBody>
          <a:bodyPr/>
          <a:lstStyle/>
          <a:p>
            <a:pPr algn="just">
              <a:buNone/>
            </a:pPr>
            <a:r>
              <a:rPr lang="en-US" sz="2800" dirty="0" smtClean="0"/>
              <a:t>(c) in a </a:t>
            </a:r>
            <a:r>
              <a:rPr lang="en-US" sz="2800" u="sng" dirty="0" smtClean="0"/>
              <a:t>country outside the Commonwealth and which is not a party to the Hague </a:t>
            </a:r>
            <a:r>
              <a:rPr lang="en-US" sz="2800" u="sng" dirty="0" err="1" smtClean="0"/>
              <a:t>Apostille</a:t>
            </a:r>
            <a:r>
              <a:rPr lang="en-US" sz="2800" u="sng" dirty="0" smtClean="0"/>
              <a:t> Convention, 1961-</a:t>
            </a:r>
            <a:r>
              <a:rPr lang="en-US" sz="2800" dirty="0" smtClean="0"/>
              <a:t> </a:t>
            </a:r>
          </a:p>
          <a:p>
            <a:pPr>
              <a:buFont typeface="Wingdings" pitchFamily="2" charset="2"/>
              <a:buChar char="ü"/>
            </a:pPr>
            <a:r>
              <a:rPr lang="en-US" sz="2800" dirty="0" smtClean="0"/>
              <a:t>his signatures</a:t>
            </a:r>
          </a:p>
          <a:p>
            <a:pPr>
              <a:buFont typeface="Wingdings" pitchFamily="2" charset="2"/>
              <a:buChar char="ü"/>
            </a:pPr>
            <a:r>
              <a:rPr lang="en-US" sz="2800" dirty="0" smtClean="0"/>
              <a:t>and address on MOA/AOA and </a:t>
            </a:r>
          </a:p>
          <a:p>
            <a:pPr>
              <a:buFont typeface="Wingdings" pitchFamily="2" charset="2"/>
              <a:buChar char="ü"/>
            </a:pPr>
            <a:r>
              <a:rPr lang="en-US" sz="2800" dirty="0" smtClean="0"/>
              <a:t>proof of identity </a:t>
            </a:r>
          </a:p>
          <a:p>
            <a:pPr>
              <a:buFont typeface="Wingdings" pitchFamily="2" charset="2"/>
              <a:buChar char="ü"/>
            </a:pPr>
            <a:endParaRPr lang="en-US" sz="2800" dirty="0" smtClean="0"/>
          </a:p>
          <a:p>
            <a:pPr algn="just"/>
            <a:r>
              <a:rPr lang="en-US" sz="2800" dirty="0" smtClean="0"/>
              <a:t>shall be notarized before the Notary (Public) of such country and the certificate of the Notary (Public) shall be authenticated by a Diplomatic or Consular Officer.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1143000"/>
          </a:xfrm>
        </p:spPr>
        <p:txBody>
          <a:bodyPr/>
          <a:lstStyle/>
          <a:p>
            <a:pPr>
              <a:defRPr/>
            </a:pPr>
            <a:r>
              <a:rPr lang="en-US" dirty="0" err="1" smtClean="0">
                <a:latin typeface="+mn-lt"/>
              </a:rPr>
              <a:t>contd</a:t>
            </a:r>
            <a:r>
              <a:rPr lang="en-US" dirty="0" smtClean="0">
                <a:latin typeface="+mn-lt"/>
              </a:rPr>
              <a:t>…. Section 7(1)</a:t>
            </a:r>
            <a:endParaRPr lang="en-US" dirty="0">
              <a:latin typeface="+mn-lt"/>
            </a:endParaRPr>
          </a:p>
        </p:txBody>
      </p:sp>
      <p:sp>
        <p:nvSpPr>
          <p:cNvPr id="5123" name="Content Placeholder 2"/>
          <p:cNvSpPr>
            <a:spLocks noGrp="1"/>
          </p:cNvSpPr>
          <p:nvPr>
            <p:ph idx="1"/>
          </p:nvPr>
        </p:nvSpPr>
        <p:spPr>
          <a:xfrm>
            <a:off x="500034" y="1785926"/>
            <a:ext cx="8229600" cy="4389438"/>
          </a:xfrm>
        </p:spPr>
        <p:txBody>
          <a:bodyPr/>
          <a:lstStyle/>
          <a:p>
            <a:pPr algn="just">
              <a:buNone/>
            </a:pPr>
            <a:r>
              <a:rPr lang="en-US" sz="2800" dirty="0" smtClean="0"/>
              <a:t>(d) If a </a:t>
            </a:r>
            <a:r>
              <a:rPr lang="en-US" sz="2800" u="sng" dirty="0" smtClean="0"/>
              <a:t>foreign national</a:t>
            </a:r>
            <a:r>
              <a:rPr lang="en-US" sz="2800" dirty="0" smtClean="0"/>
              <a:t> visited in India and intended to incorporate a company, in such case the incorporation shall be allowed if- </a:t>
            </a:r>
          </a:p>
          <a:p>
            <a:pPr algn="just">
              <a:buNone/>
            </a:pPr>
            <a:r>
              <a:rPr lang="en-US" sz="2800" dirty="0" smtClean="0"/>
              <a:t>   He/she is </a:t>
            </a:r>
            <a:r>
              <a:rPr lang="en-US" sz="2800" u="sng" dirty="0" smtClean="0"/>
              <a:t>having a valid Business Visa</a:t>
            </a:r>
            <a:r>
              <a:rPr lang="en-US" sz="2800" dirty="0" smtClean="0"/>
              <a:t>. </a:t>
            </a:r>
          </a:p>
          <a:p>
            <a:pPr algn="just">
              <a:buNone/>
            </a:pPr>
            <a:endParaRPr lang="en-US" sz="2800" dirty="0" smtClean="0"/>
          </a:p>
          <a:p>
            <a:pPr algn="just">
              <a:buNone/>
            </a:pPr>
            <a:r>
              <a:rPr lang="en-US" sz="2800" dirty="0" smtClean="0"/>
              <a:t>   In case the person is of </a:t>
            </a:r>
            <a:r>
              <a:rPr lang="en-US" sz="2800" u="sng" dirty="0" smtClean="0"/>
              <a:t>Indian Origin or Overseas Citizen of India</a:t>
            </a:r>
            <a:r>
              <a:rPr lang="en-US" sz="2800" dirty="0" smtClean="0"/>
              <a:t>, requirement of </a:t>
            </a:r>
            <a:r>
              <a:rPr lang="en-US" sz="2800" u="sng" dirty="0" smtClean="0"/>
              <a:t>Business Visa </a:t>
            </a:r>
            <a:r>
              <a:rPr lang="en-US" sz="2800" dirty="0" smtClean="0"/>
              <a:t>will </a:t>
            </a:r>
            <a:r>
              <a:rPr lang="en-US" sz="2800" u="sng" dirty="0" smtClean="0"/>
              <a:t>not be applicable</a:t>
            </a:r>
            <a:r>
              <a:rPr lang="en-US" sz="2800" dirty="0" smtClean="0"/>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76"/>
            <a:ext cx="8229600" cy="1143000"/>
          </a:xfrm>
        </p:spPr>
        <p:txBody>
          <a:bodyPr/>
          <a:lstStyle/>
          <a:p>
            <a:pPr>
              <a:defRPr/>
            </a:pPr>
            <a:r>
              <a:rPr lang="en-US" sz="5400" dirty="0" smtClean="0">
                <a:latin typeface="+mn-lt"/>
              </a:rPr>
              <a:t>Section 7(1)</a:t>
            </a:r>
            <a:r>
              <a:rPr lang="en-IN" sz="5400" dirty="0" smtClean="0">
                <a:latin typeface="+mn-lt"/>
              </a:rPr>
              <a:t>(b) </a:t>
            </a:r>
            <a:endParaRPr lang="en-US" sz="5400" dirty="0">
              <a:latin typeface="+mn-lt"/>
            </a:endParaRPr>
          </a:p>
        </p:txBody>
      </p:sp>
      <p:sp>
        <p:nvSpPr>
          <p:cNvPr id="5123" name="Content Placeholder 2"/>
          <p:cNvSpPr>
            <a:spLocks noGrp="1"/>
          </p:cNvSpPr>
          <p:nvPr>
            <p:ph idx="1"/>
          </p:nvPr>
        </p:nvSpPr>
        <p:spPr>
          <a:xfrm>
            <a:off x="500034" y="836712"/>
            <a:ext cx="8229600" cy="4389438"/>
          </a:xfrm>
        </p:spPr>
        <p:txBody>
          <a:bodyPr/>
          <a:lstStyle/>
          <a:p>
            <a:pPr algn="just">
              <a:buClr>
                <a:srgbClr val="4D0000"/>
              </a:buClr>
              <a:buSzPct val="95000"/>
              <a:buNone/>
            </a:pPr>
            <a:r>
              <a:rPr lang="en-IN" sz="2400" b="1" u="sng" dirty="0" smtClean="0"/>
              <a:t>A declaration in </a:t>
            </a:r>
            <a:r>
              <a:rPr lang="en-US" sz="2400" b="1" u="sng" dirty="0" smtClean="0"/>
              <a:t>Form no.2.10</a:t>
            </a:r>
            <a:r>
              <a:rPr lang="en-IN" sz="2400" b="1" u="sng" dirty="0" smtClean="0"/>
              <a:t> (Rule 2.11) by an</a:t>
            </a:r>
            <a:r>
              <a:rPr lang="en-IN" sz="2400" u="sng" dirty="0" smtClean="0"/>
              <a:t>-</a:t>
            </a:r>
          </a:p>
          <a:p>
            <a:pPr algn="just">
              <a:buClr>
                <a:schemeClr val="accent1"/>
              </a:buClr>
              <a:buSzPct val="96000"/>
              <a:buFont typeface="Wingdings" pitchFamily="2" charset="2"/>
              <a:buChar char="ü"/>
            </a:pPr>
            <a:r>
              <a:rPr lang="en-IN" sz="2400" dirty="0" smtClean="0"/>
              <a:t> advocate; or</a:t>
            </a:r>
          </a:p>
          <a:p>
            <a:pPr algn="just">
              <a:buClr>
                <a:schemeClr val="accent1"/>
              </a:buClr>
              <a:buSzPct val="96000"/>
              <a:buFont typeface="Wingdings" pitchFamily="2" charset="2"/>
              <a:buChar char="ü"/>
            </a:pPr>
            <a:r>
              <a:rPr lang="en-IN" sz="2400" dirty="0" smtClean="0"/>
              <a:t> a chartered accountant; or</a:t>
            </a:r>
          </a:p>
          <a:p>
            <a:pPr algn="just">
              <a:buClr>
                <a:schemeClr val="accent1"/>
              </a:buClr>
              <a:buSzPct val="96000"/>
              <a:buFont typeface="Wingdings" pitchFamily="2" charset="2"/>
              <a:buChar char="ü"/>
            </a:pPr>
            <a:r>
              <a:rPr lang="en-IN" sz="2400" dirty="0" smtClean="0"/>
              <a:t> a cost accountant; or </a:t>
            </a:r>
          </a:p>
          <a:p>
            <a:pPr algn="just">
              <a:buClr>
                <a:schemeClr val="accent1"/>
              </a:buClr>
              <a:buSzPct val="96000"/>
              <a:buFont typeface="Wingdings" pitchFamily="2" charset="2"/>
              <a:buChar char="ü"/>
            </a:pPr>
            <a:r>
              <a:rPr lang="en-IN" sz="2400" dirty="0" smtClean="0"/>
              <a:t>a company secretary in practice, </a:t>
            </a:r>
          </a:p>
          <a:p>
            <a:pPr algn="just">
              <a:buClr>
                <a:schemeClr val="accent1"/>
              </a:buClr>
              <a:buSzPct val="96000"/>
              <a:buNone/>
            </a:pPr>
            <a:r>
              <a:rPr lang="en-IN" sz="2400" dirty="0" smtClean="0"/>
              <a:t>who is engaged in the formation of the company;</a:t>
            </a:r>
          </a:p>
          <a:p>
            <a:pPr algn="just">
              <a:buClr>
                <a:schemeClr val="accent1"/>
              </a:buClr>
              <a:buSzPct val="96000"/>
              <a:buNone/>
            </a:pPr>
            <a:r>
              <a:rPr lang="en-IN" sz="2400" u="sng" dirty="0" smtClean="0"/>
              <a:t>And also by a person named in the articles as </a:t>
            </a:r>
          </a:p>
          <a:p>
            <a:pPr algn="just">
              <a:buClr>
                <a:schemeClr val="accent1"/>
              </a:buClr>
              <a:buSzPct val="96000"/>
              <a:buFont typeface="Wingdings" pitchFamily="2" charset="2"/>
              <a:buChar char="ü"/>
            </a:pPr>
            <a:r>
              <a:rPr lang="en-IN" sz="2400" dirty="0" smtClean="0"/>
              <a:t>a director;  </a:t>
            </a:r>
          </a:p>
          <a:p>
            <a:pPr algn="just">
              <a:buClr>
                <a:schemeClr val="accent1"/>
              </a:buClr>
              <a:buSzPct val="96000"/>
              <a:buFont typeface="Wingdings" pitchFamily="2" charset="2"/>
              <a:buChar char="ü"/>
            </a:pPr>
            <a:r>
              <a:rPr lang="en-IN" sz="2400" dirty="0" smtClean="0"/>
              <a:t>manager, or </a:t>
            </a:r>
          </a:p>
          <a:p>
            <a:pPr algn="just">
              <a:buClr>
                <a:schemeClr val="accent1"/>
              </a:buClr>
              <a:buSzPct val="96000"/>
              <a:buFont typeface="Wingdings" pitchFamily="2" charset="2"/>
              <a:buChar char="ü"/>
            </a:pPr>
            <a:r>
              <a:rPr lang="en-IN" sz="2400" dirty="0" smtClean="0"/>
              <a:t>secretary  </a:t>
            </a:r>
          </a:p>
          <a:p>
            <a:pPr algn="just">
              <a:buClr>
                <a:schemeClr val="accent1"/>
              </a:buClr>
              <a:buSzPct val="96000"/>
              <a:buNone/>
            </a:pPr>
            <a:r>
              <a:rPr lang="en-IN" sz="2400" dirty="0" smtClean="0"/>
              <a:t>   of the company, that </a:t>
            </a:r>
            <a:r>
              <a:rPr lang="en-IN" sz="2400" u="sng" dirty="0" smtClean="0"/>
              <a:t>all the requirements of this Act</a:t>
            </a:r>
            <a:r>
              <a:rPr lang="en-IN" sz="2400" dirty="0" smtClean="0"/>
              <a:t> and the </a:t>
            </a:r>
            <a:r>
              <a:rPr lang="en-IN" sz="2400" u="sng" dirty="0" smtClean="0"/>
              <a:t>rules</a:t>
            </a:r>
            <a:r>
              <a:rPr lang="en-IN" sz="2400" dirty="0" smtClean="0"/>
              <a:t> have been complied with.</a:t>
            </a:r>
          </a:p>
          <a:p>
            <a:pPr algn="just">
              <a:buClr>
                <a:srgbClr val="4D0000"/>
              </a:buClr>
              <a:buSzPct val="95000"/>
              <a:buFont typeface="Arial" charset="0"/>
              <a:buNone/>
            </a:pPr>
            <a:endParaRPr lang="en-IN" sz="2800"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357214"/>
            <a:ext cx="8229600" cy="1143001"/>
          </a:xfrm>
        </p:spPr>
        <p:txBody>
          <a:bodyPr/>
          <a:lstStyle/>
          <a:p>
            <a:pPr>
              <a:defRPr/>
            </a:pPr>
            <a:r>
              <a:rPr lang="en-US" dirty="0" smtClean="0">
                <a:latin typeface="+mn-lt"/>
              </a:rPr>
              <a:t>Section </a:t>
            </a:r>
            <a:r>
              <a:rPr lang="en-IN" sz="5400" dirty="0" smtClean="0">
                <a:latin typeface="+mn-lt"/>
              </a:rPr>
              <a:t>7(1)(c) </a:t>
            </a:r>
            <a:endParaRPr lang="en-US" dirty="0" smtClean="0">
              <a:latin typeface="+mn-lt"/>
            </a:endParaRPr>
          </a:p>
        </p:txBody>
      </p:sp>
      <p:sp>
        <p:nvSpPr>
          <p:cNvPr id="6147" name="Content Placeholder 2"/>
          <p:cNvSpPr>
            <a:spLocks noGrp="1"/>
          </p:cNvSpPr>
          <p:nvPr>
            <p:ph idx="1"/>
          </p:nvPr>
        </p:nvSpPr>
        <p:spPr>
          <a:xfrm>
            <a:off x="500034" y="551730"/>
            <a:ext cx="8229600" cy="4389438"/>
          </a:xfrm>
        </p:spPr>
        <p:txBody>
          <a:bodyPr/>
          <a:lstStyle/>
          <a:p>
            <a:pPr algn="just">
              <a:buNone/>
            </a:pPr>
            <a:r>
              <a:rPr lang="en-US" sz="2800" b="1" u="sng" dirty="0" smtClean="0"/>
              <a:t>An affidavit in Form no.2.11 (Rule 2.12)from </a:t>
            </a:r>
            <a:r>
              <a:rPr lang="en-US" sz="2800" b="1" dirty="0" smtClean="0"/>
              <a:t>–</a:t>
            </a:r>
          </a:p>
          <a:p>
            <a:pPr algn="just">
              <a:buClr>
                <a:schemeClr val="accent1"/>
              </a:buClr>
              <a:buSzPct val="100000"/>
              <a:buFont typeface="Wingdings" pitchFamily="2" charset="2"/>
              <a:buChar char="ü"/>
            </a:pPr>
            <a:r>
              <a:rPr lang="en-US" sz="2100" dirty="0" smtClean="0"/>
              <a:t>each of the </a:t>
            </a:r>
            <a:r>
              <a:rPr lang="en-US" sz="2100" u="sng" dirty="0" smtClean="0"/>
              <a:t>subscribers</a:t>
            </a:r>
            <a:r>
              <a:rPr lang="en-US" sz="2100" dirty="0" smtClean="0"/>
              <a:t> to the memorandum,</a:t>
            </a:r>
          </a:p>
          <a:p>
            <a:pPr algn="just">
              <a:buClr>
                <a:schemeClr val="accent1"/>
              </a:buClr>
              <a:buSzPct val="100000"/>
              <a:buFont typeface="Wingdings" pitchFamily="2" charset="2"/>
              <a:buChar char="ü"/>
            </a:pPr>
            <a:r>
              <a:rPr lang="en-US" sz="2100" dirty="0" smtClean="0"/>
              <a:t> from persons named as the </a:t>
            </a:r>
            <a:r>
              <a:rPr lang="en-US" sz="2100" u="sng" dirty="0" smtClean="0"/>
              <a:t>first directors</a:t>
            </a:r>
            <a:r>
              <a:rPr lang="en-US" sz="2100" dirty="0" smtClean="0"/>
              <a:t>, if any,  in the articles that he is not convicted of:</a:t>
            </a:r>
          </a:p>
          <a:p>
            <a:pPr algn="just">
              <a:buClr>
                <a:schemeClr val="accent1"/>
              </a:buClr>
              <a:buSzPct val="100000"/>
              <a:buFont typeface="Wingdings" pitchFamily="2" charset="2"/>
              <a:buChar char="ü"/>
            </a:pPr>
            <a:r>
              <a:rPr lang="en-US" sz="2100" dirty="0" smtClean="0"/>
              <a:t>any offence in connection with the </a:t>
            </a:r>
            <a:r>
              <a:rPr lang="en-US" sz="2100" u="sng" dirty="0" smtClean="0"/>
              <a:t>promotion</a:t>
            </a:r>
            <a:r>
              <a:rPr lang="en-US" sz="2100" dirty="0" smtClean="0"/>
              <a:t>;</a:t>
            </a:r>
          </a:p>
          <a:p>
            <a:pPr algn="just">
              <a:buClr>
                <a:schemeClr val="accent1"/>
              </a:buClr>
              <a:buSzPct val="100000"/>
              <a:buFont typeface="Wingdings" pitchFamily="2" charset="2"/>
              <a:buChar char="ü"/>
            </a:pPr>
            <a:r>
              <a:rPr lang="en-US" sz="2100" dirty="0" smtClean="0"/>
              <a:t> formation; or</a:t>
            </a:r>
          </a:p>
          <a:p>
            <a:pPr algn="just">
              <a:buClr>
                <a:schemeClr val="accent1"/>
              </a:buClr>
              <a:buSzPct val="100000"/>
              <a:buFont typeface="Wingdings" pitchFamily="2" charset="2"/>
              <a:buChar char="ü"/>
            </a:pPr>
            <a:r>
              <a:rPr lang="en-US" sz="2100" dirty="0" smtClean="0"/>
              <a:t> management of any company; or</a:t>
            </a:r>
          </a:p>
          <a:p>
            <a:pPr algn="just">
              <a:buClr>
                <a:schemeClr val="accent1"/>
              </a:buClr>
              <a:buSzPct val="100000"/>
              <a:buFont typeface="Wingdings" pitchFamily="2" charset="2"/>
              <a:buChar char="ü"/>
            </a:pPr>
            <a:r>
              <a:rPr lang="en-US" sz="2100" dirty="0" smtClean="0"/>
              <a:t> that he has not been found guilty of any fraud; or</a:t>
            </a:r>
          </a:p>
          <a:p>
            <a:pPr algn="just">
              <a:buClr>
                <a:schemeClr val="accent1"/>
              </a:buClr>
              <a:buSzPct val="100000"/>
              <a:buFont typeface="Wingdings" pitchFamily="2" charset="2"/>
              <a:buChar char="ü"/>
            </a:pPr>
            <a:r>
              <a:rPr lang="en-US" sz="2100" dirty="0" smtClean="0"/>
              <a:t> misfeasance; or</a:t>
            </a:r>
          </a:p>
          <a:p>
            <a:pPr algn="just">
              <a:buClr>
                <a:schemeClr val="accent1"/>
              </a:buClr>
              <a:buSzPct val="100000"/>
              <a:buFont typeface="Wingdings" pitchFamily="2" charset="2"/>
              <a:buChar char="ü"/>
            </a:pPr>
            <a:r>
              <a:rPr lang="en-US" sz="2100" dirty="0" smtClean="0"/>
              <a:t> of any breach of duty to any company</a:t>
            </a:r>
          </a:p>
          <a:p>
            <a:pPr algn="just">
              <a:buClr>
                <a:schemeClr val="accent1"/>
              </a:buClr>
              <a:buSzPct val="100000"/>
              <a:buNone/>
            </a:pPr>
            <a:r>
              <a:rPr lang="en-US" sz="2100" dirty="0" smtClean="0"/>
              <a:t>    under this Act or any previous company law during the </a:t>
            </a:r>
            <a:r>
              <a:rPr lang="en-US" sz="2400" u="sng" dirty="0" smtClean="0"/>
              <a:t>preceding 5 years</a:t>
            </a:r>
            <a:r>
              <a:rPr lang="en-US" sz="2400" dirty="0" smtClean="0"/>
              <a:t> .</a:t>
            </a:r>
          </a:p>
          <a:p>
            <a:pPr algn="just">
              <a:buClr>
                <a:schemeClr val="accent1"/>
              </a:buClr>
              <a:buSzPct val="100000"/>
              <a:buFont typeface="Wingdings" pitchFamily="2" charset="2"/>
              <a:buChar char="ü"/>
            </a:pPr>
            <a:r>
              <a:rPr lang="en-US" sz="2100" dirty="0" smtClean="0"/>
              <a:t>All the documents filed with the Registrar for registration of the company contain information that is correct and complete and true to the best of his knowledge and belief</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00034" y="285728"/>
            <a:ext cx="8229600" cy="1143001"/>
          </a:xfrm>
        </p:spPr>
        <p:txBody>
          <a:bodyPr/>
          <a:lstStyle/>
          <a:p>
            <a:pPr>
              <a:defRPr/>
            </a:pPr>
            <a:r>
              <a:rPr lang="en-US" dirty="0" smtClean="0">
                <a:latin typeface="+mn-lt"/>
              </a:rPr>
              <a:t>Section </a:t>
            </a:r>
            <a:r>
              <a:rPr lang="en-IN" sz="5400" dirty="0" smtClean="0">
                <a:latin typeface="+mn-lt"/>
              </a:rPr>
              <a:t>7(1)(d) </a:t>
            </a:r>
            <a:endParaRPr lang="en-US" dirty="0" smtClean="0">
              <a:latin typeface="+mn-lt"/>
            </a:endParaRPr>
          </a:p>
        </p:txBody>
      </p:sp>
      <p:sp>
        <p:nvSpPr>
          <p:cNvPr id="6147" name="Content Placeholder 2"/>
          <p:cNvSpPr>
            <a:spLocks noGrp="1"/>
          </p:cNvSpPr>
          <p:nvPr>
            <p:ph idx="1"/>
          </p:nvPr>
        </p:nvSpPr>
        <p:spPr>
          <a:xfrm>
            <a:off x="500034" y="2714620"/>
            <a:ext cx="8229600" cy="1571636"/>
          </a:xfrm>
        </p:spPr>
        <p:txBody>
          <a:bodyPr/>
          <a:lstStyle/>
          <a:p>
            <a:pPr algn="just">
              <a:buNone/>
            </a:pPr>
            <a:r>
              <a:rPr lang="en-US" sz="4000" dirty="0" smtClean="0"/>
              <a:t>  The address for correspondence till its registered office is established.</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214338"/>
            <a:ext cx="8229600" cy="1071570"/>
          </a:xfrm>
        </p:spPr>
        <p:txBody>
          <a:bodyPr/>
          <a:lstStyle/>
          <a:p>
            <a:pPr>
              <a:defRPr/>
            </a:pPr>
            <a:r>
              <a:rPr lang="en-US" sz="5400" dirty="0" smtClean="0">
                <a:latin typeface="+mn-lt"/>
              </a:rPr>
              <a:t>Section </a:t>
            </a:r>
            <a:r>
              <a:rPr lang="en-IN" sz="5400" dirty="0" smtClean="0">
                <a:latin typeface="+mn-lt"/>
              </a:rPr>
              <a:t>7(1)(e) </a:t>
            </a:r>
            <a:endParaRPr lang="en-US" sz="5400" dirty="0" smtClean="0">
              <a:latin typeface="+mn-lt"/>
            </a:endParaRPr>
          </a:p>
        </p:txBody>
      </p:sp>
      <p:sp>
        <p:nvSpPr>
          <p:cNvPr id="6147" name="Content Placeholder 2"/>
          <p:cNvSpPr>
            <a:spLocks noGrp="1"/>
          </p:cNvSpPr>
          <p:nvPr>
            <p:ph idx="1"/>
          </p:nvPr>
        </p:nvSpPr>
        <p:spPr>
          <a:xfrm>
            <a:off x="500034" y="764704"/>
            <a:ext cx="8229600" cy="4389438"/>
          </a:xfrm>
        </p:spPr>
        <p:txBody>
          <a:bodyPr/>
          <a:lstStyle/>
          <a:p>
            <a:pPr algn="just">
              <a:buNone/>
            </a:pPr>
            <a:r>
              <a:rPr lang="en-US" sz="2800" b="1" u="sng" dirty="0" smtClean="0"/>
              <a:t>(1)The particulars of name of subscriber(s), including (Rule 2.13)-</a:t>
            </a:r>
          </a:p>
          <a:p>
            <a:pPr>
              <a:buFont typeface="Wingdings" pitchFamily="2" charset="2"/>
              <a:buChar char="ü"/>
            </a:pPr>
            <a:r>
              <a:rPr lang="en-US" sz="2000" dirty="0" smtClean="0"/>
              <a:t>Surname or family name, </a:t>
            </a:r>
          </a:p>
          <a:p>
            <a:pPr>
              <a:buFont typeface="Wingdings" pitchFamily="2" charset="2"/>
              <a:buChar char="ü"/>
            </a:pPr>
            <a:r>
              <a:rPr lang="en-US" sz="2000" dirty="0" smtClean="0"/>
              <a:t>Recent photograph affixed and scan with </a:t>
            </a:r>
            <a:r>
              <a:rPr lang="en-US" sz="2000" dirty="0" err="1" smtClean="0"/>
              <a:t>MoA</a:t>
            </a:r>
            <a:r>
              <a:rPr lang="en-US" sz="2000" dirty="0" smtClean="0"/>
              <a:t> and </a:t>
            </a:r>
            <a:r>
              <a:rPr lang="en-US" sz="2000" dirty="0" err="1" smtClean="0"/>
              <a:t>AoA</a:t>
            </a:r>
            <a:r>
              <a:rPr lang="en-US" sz="2000" dirty="0" smtClean="0"/>
              <a:t> </a:t>
            </a:r>
          </a:p>
          <a:p>
            <a:pPr>
              <a:buFont typeface="Wingdings" pitchFamily="2" charset="2"/>
              <a:buChar char="ü"/>
            </a:pPr>
            <a:r>
              <a:rPr lang="en-US" sz="2000" dirty="0" smtClean="0"/>
              <a:t>Father’s/Mother’s/ Spouse’s name</a:t>
            </a:r>
          </a:p>
          <a:p>
            <a:pPr>
              <a:buFont typeface="Wingdings" pitchFamily="2" charset="2"/>
              <a:buChar char="ü"/>
            </a:pPr>
            <a:r>
              <a:rPr lang="en-US" sz="2000" dirty="0" smtClean="0"/>
              <a:t>Nationality</a:t>
            </a:r>
          </a:p>
          <a:p>
            <a:pPr>
              <a:buFont typeface="Wingdings" pitchFamily="2" charset="2"/>
              <a:buChar char="ü"/>
            </a:pPr>
            <a:r>
              <a:rPr lang="en-US" sz="2000" dirty="0" smtClean="0"/>
              <a:t>Date of birth</a:t>
            </a:r>
          </a:p>
          <a:p>
            <a:pPr>
              <a:buFont typeface="Wingdings" pitchFamily="2" charset="2"/>
              <a:buChar char="ü"/>
            </a:pPr>
            <a:r>
              <a:rPr lang="en-US" sz="2000" dirty="0" smtClean="0"/>
              <a:t>Place of birth (District and State)</a:t>
            </a:r>
          </a:p>
          <a:p>
            <a:pPr>
              <a:buFont typeface="Wingdings" pitchFamily="2" charset="2"/>
              <a:buChar char="ü"/>
            </a:pPr>
            <a:r>
              <a:rPr lang="en-US" sz="2000" dirty="0" smtClean="0"/>
              <a:t>Occupation</a:t>
            </a:r>
          </a:p>
          <a:p>
            <a:pPr>
              <a:buFont typeface="Wingdings" pitchFamily="2" charset="2"/>
              <a:buChar char="ü"/>
            </a:pPr>
            <a:r>
              <a:rPr lang="en-US" sz="2000" dirty="0" smtClean="0"/>
              <a:t>Income-tax permanent account number </a:t>
            </a:r>
          </a:p>
          <a:p>
            <a:pPr>
              <a:buFont typeface="Wingdings" pitchFamily="2" charset="2"/>
              <a:buChar char="ü"/>
            </a:pPr>
            <a:r>
              <a:rPr lang="en-US" sz="2000" dirty="0" smtClean="0"/>
              <a:t>Email id of subscriber </a:t>
            </a:r>
          </a:p>
          <a:p>
            <a:pPr>
              <a:buFont typeface="Wingdings" pitchFamily="2" charset="2"/>
              <a:buChar char="ü"/>
            </a:pPr>
            <a:r>
              <a:rPr lang="en-US" sz="2000" dirty="0" smtClean="0"/>
              <a:t> Mobile no. of subscriber </a:t>
            </a:r>
          </a:p>
          <a:p>
            <a:pPr>
              <a:buFont typeface="Wingdings" pitchFamily="2" charset="2"/>
              <a:buChar char="ü"/>
            </a:pPr>
            <a:r>
              <a:rPr lang="en-US" sz="2000" dirty="0" smtClean="0"/>
              <a:t> Phone no. of subscriber </a:t>
            </a:r>
          </a:p>
          <a:p>
            <a:pPr>
              <a:buFont typeface="Wingdings" pitchFamily="2" charset="2"/>
              <a:buChar char="ü"/>
            </a:pPr>
            <a:r>
              <a:rPr lang="en-US" sz="2000" dirty="0" smtClean="0"/>
              <a:t> Fax no. of subscriber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71400"/>
            <a:ext cx="8229600" cy="1143000"/>
          </a:xfrm>
        </p:spPr>
        <p:txBody>
          <a:bodyPr/>
          <a:lstStyle/>
          <a:p>
            <a:pPr>
              <a:defRPr/>
            </a:pPr>
            <a:r>
              <a:rPr lang="en-US" dirty="0" err="1" smtClean="0">
                <a:latin typeface="+mn-lt"/>
              </a:rPr>
              <a:t>contd</a:t>
            </a:r>
            <a:r>
              <a:rPr lang="en-US" dirty="0" smtClean="0">
                <a:latin typeface="+mn-lt"/>
              </a:rPr>
              <a:t>…. Section 7</a:t>
            </a:r>
            <a:r>
              <a:rPr lang="en-IN" sz="4800" dirty="0" smtClean="0">
                <a:latin typeface="+mn-lt"/>
              </a:rPr>
              <a:t>(1)(e) </a:t>
            </a:r>
            <a:endParaRPr lang="en-US" dirty="0">
              <a:latin typeface="+mn-lt"/>
            </a:endParaRPr>
          </a:p>
        </p:txBody>
      </p:sp>
      <p:sp>
        <p:nvSpPr>
          <p:cNvPr id="4099" name="Content Placeholder 2"/>
          <p:cNvSpPr>
            <a:spLocks noGrp="1"/>
          </p:cNvSpPr>
          <p:nvPr>
            <p:ph idx="1"/>
          </p:nvPr>
        </p:nvSpPr>
        <p:spPr>
          <a:xfrm>
            <a:off x="500063" y="908720"/>
            <a:ext cx="8229600" cy="4389438"/>
          </a:xfrm>
        </p:spPr>
        <p:txBody>
          <a:bodyPr/>
          <a:lstStyle/>
          <a:p>
            <a:pPr algn="just">
              <a:buSzPct val="110000"/>
              <a:buFont typeface="Wingdings" pitchFamily="2" charset="2"/>
              <a:buChar char="ü"/>
            </a:pPr>
            <a:r>
              <a:rPr lang="en-US" sz="2400" dirty="0" smtClean="0"/>
              <a:t>residential address </a:t>
            </a:r>
          </a:p>
          <a:p>
            <a:pPr algn="just">
              <a:buSzPct val="110000"/>
              <a:buFont typeface="Wingdings" pitchFamily="2" charset="2"/>
              <a:buChar char="ü"/>
            </a:pPr>
            <a:r>
              <a:rPr lang="en-US" sz="2400" dirty="0" smtClean="0"/>
              <a:t>nationality </a:t>
            </a:r>
          </a:p>
          <a:p>
            <a:pPr algn="just">
              <a:buSzPct val="110000"/>
              <a:buNone/>
            </a:pPr>
            <a:r>
              <a:rPr lang="en-US" sz="2400" dirty="0" smtClean="0"/>
              <a:t>    Along with other particulars of every subscriber to the memorandum along with:</a:t>
            </a:r>
          </a:p>
          <a:p>
            <a:pPr>
              <a:buSzPct val="99000"/>
              <a:buFont typeface="Wingdings" pitchFamily="2" charset="2"/>
              <a:buChar char="ü"/>
            </a:pPr>
            <a:r>
              <a:rPr lang="en-US" sz="2400" dirty="0" smtClean="0"/>
              <a:t> proof of identity;</a:t>
            </a:r>
          </a:p>
          <a:p>
            <a:pPr>
              <a:buSzPct val="99000"/>
              <a:buNone/>
            </a:pPr>
            <a:r>
              <a:rPr lang="en-US" sz="2400" u="sng" dirty="0" smtClean="0"/>
              <a:t>Proof of Identity, such as:</a:t>
            </a:r>
          </a:p>
          <a:p>
            <a:pPr>
              <a:buSzPct val="99000"/>
              <a:buFont typeface="Wingdings" pitchFamily="2" charset="2"/>
              <a:buChar char="Ø"/>
            </a:pPr>
            <a:r>
              <a:rPr lang="en-US" sz="2400" u="sng" dirty="0" smtClean="0"/>
              <a:t>For Indian Nationals: </a:t>
            </a:r>
            <a:endParaRPr lang="en-US" sz="2400" dirty="0" smtClean="0"/>
          </a:p>
          <a:p>
            <a:pPr>
              <a:buSzPct val="99000"/>
              <a:buFont typeface="Wingdings" pitchFamily="2" charset="2"/>
              <a:buChar char="ü"/>
            </a:pPr>
            <a:r>
              <a:rPr lang="en-US" sz="2400" dirty="0" smtClean="0"/>
              <a:t>PAN Card (mandatory) and any one of the following:</a:t>
            </a:r>
          </a:p>
          <a:p>
            <a:pPr>
              <a:buSzPct val="99000"/>
              <a:buFont typeface="Wingdings" pitchFamily="2" charset="2"/>
              <a:buChar char="ü"/>
            </a:pPr>
            <a:r>
              <a:rPr lang="en-US" sz="2400" dirty="0" smtClean="0"/>
              <a:t>Voter’s identity card </a:t>
            </a:r>
          </a:p>
          <a:p>
            <a:pPr>
              <a:buSzPct val="99000"/>
              <a:buFont typeface="Wingdings" pitchFamily="2" charset="2"/>
              <a:buChar char="ü"/>
            </a:pPr>
            <a:r>
              <a:rPr lang="en-US" sz="2400" dirty="0" smtClean="0"/>
              <a:t>Passport copy </a:t>
            </a:r>
          </a:p>
          <a:p>
            <a:pPr>
              <a:buSzPct val="99000"/>
              <a:buFont typeface="Wingdings" pitchFamily="2" charset="2"/>
              <a:buChar char="ü"/>
            </a:pPr>
            <a:r>
              <a:rPr lang="en-US" sz="2400" dirty="0" smtClean="0"/>
              <a:t>Driving License copy </a:t>
            </a:r>
          </a:p>
          <a:p>
            <a:pPr>
              <a:buSzPct val="99000"/>
              <a:buFont typeface="Wingdings" pitchFamily="2" charset="2"/>
              <a:buChar char="ü"/>
            </a:pPr>
            <a:r>
              <a:rPr lang="en-US" sz="2400" dirty="0" smtClean="0"/>
              <a:t>Unique Identification Number (UIN) </a:t>
            </a:r>
          </a:p>
          <a:p>
            <a:pPr algn="just">
              <a:buClr>
                <a:srgbClr val="4D0000"/>
              </a:buClr>
              <a:buSzPct val="95000"/>
              <a:buFont typeface="Arial" charset="0"/>
              <a:buNone/>
            </a:pPr>
            <a:endParaRPr lang="en-IN" sz="28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214"/>
            <a:ext cx="8229600" cy="1143000"/>
          </a:xfrm>
        </p:spPr>
        <p:txBody>
          <a:bodyPr/>
          <a:lstStyle/>
          <a:p>
            <a:r>
              <a:rPr lang="en-US" sz="4400" u="sng" kern="0" dirty="0" err="1" smtClean="0"/>
              <a:t>contd</a:t>
            </a:r>
            <a:r>
              <a:rPr lang="en-US" sz="4400" u="sng" kern="0" dirty="0" smtClean="0"/>
              <a:t>…… Private Company</a:t>
            </a:r>
            <a:endParaRPr lang="en-US" sz="4400" i="1" dirty="0"/>
          </a:p>
        </p:txBody>
      </p:sp>
      <p:sp>
        <p:nvSpPr>
          <p:cNvPr id="3" name="Text Placeholder 2"/>
          <p:cNvSpPr>
            <a:spLocks noGrp="1"/>
          </p:cNvSpPr>
          <p:nvPr>
            <p:ph type="body" idx="1"/>
          </p:nvPr>
        </p:nvSpPr>
        <p:spPr>
          <a:xfrm>
            <a:off x="500034" y="928670"/>
            <a:ext cx="4040188" cy="659352"/>
          </a:xfrm>
        </p:spPr>
        <p:txBody>
          <a:bodyPr/>
          <a:lstStyle/>
          <a:p>
            <a:pPr algn="ctr"/>
            <a:r>
              <a:rPr lang="en-US" u="sng" dirty="0" smtClean="0"/>
              <a:t>COMPANIES ACT, 2013</a:t>
            </a:r>
          </a:p>
          <a:p>
            <a:endParaRPr lang="en-US" dirty="0"/>
          </a:p>
        </p:txBody>
      </p:sp>
      <p:sp>
        <p:nvSpPr>
          <p:cNvPr id="4" name="Text Placeholder 3"/>
          <p:cNvSpPr>
            <a:spLocks noGrp="1"/>
          </p:cNvSpPr>
          <p:nvPr>
            <p:ph type="body" sz="half" idx="3"/>
          </p:nvPr>
        </p:nvSpPr>
        <p:spPr>
          <a:xfrm>
            <a:off x="4572000" y="928670"/>
            <a:ext cx="4041775" cy="654843"/>
          </a:xfrm>
        </p:spPr>
        <p:txBody>
          <a:bodyPr/>
          <a:lstStyle/>
          <a:p>
            <a:pPr algn="ctr"/>
            <a:r>
              <a:rPr lang="en-US" u="sng" dirty="0" smtClean="0"/>
              <a:t>COMPANIES ACT, 1956</a:t>
            </a:r>
          </a:p>
          <a:p>
            <a:endParaRPr lang="en-US" dirty="0"/>
          </a:p>
        </p:txBody>
      </p:sp>
      <p:sp>
        <p:nvSpPr>
          <p:cNvPr id="5" name="Content Placeholder 4"/>
          <p:cNvSpPr>
            <a:spLocks noGrp="1"/>
          </p:cNvSpPr>
          <p:nvPr>
            <p:ph sz="quarter" idx="2"/>
          </p:nvPr>
        </p:nvSpPr>
        <p:spPr>
          <a:xfrm>
            <a:off x="428596" y="1428736"/>
            <a:ext cx="4040188" cy="5217336"/>
          </a:xfrm>
        </p:spPr>
        <p:txBody>
          <a:bodyPr/>
          <a:lstStyle/>
          <a:p>
            <a:pPr algn="just">
              <a:buNone/>
            </a:pPr>
            <a:endParaRPr lang="en-US" sz="2400" dirty="0" smtClean="0"/>
          </a:p>
          <a:p>
            <a:pPr algn="just">
              <a:buNone/>
            </a:pPr>
            <a:endParaRPr lang="en-US" sz="2400" dirty="0" smtClean="0"/>
          </a:p>
          <a:p>
            <a:pPr algn="ctr">
              <a:buNone/>
            </a:pPr>
            <a:r>
              <a:rPr lang="en-US" sz="2400" b="1" u="sng" dirty="0" smtClean="0"/>
              <a:t>Same as previous</a:t>
            </a:r>
          </a:p>
          <a:p>
            <a:pPr algn="just">
              <a:buNone/>
            </a:pPr>
            <a:endParaRPr lang="en-US" sz="2400" b="1" u="sng" dirty="0" smtClean="0"/>
          </a:p>
          <a:p>
            <a:pPr algn="just">
              <a:buNone/>
            </a:pPr>
            <a:endParaRPr lang="en-US" sz="2400" dirty="0" smtClean="0"/>
          </a:p>
        </p:txBody>
      </p:sp>
      <p:sp>
        <p:nvSpPr>
          <p:cNvPr id="6" name="Content Placeholder 5"/>
          <p:cNvSpPr>
            <a:spLocks noGrp="1"/>
          </p:cNvSpPr>
          <p:nvPr>
            <p:ph sz="quarter" idx="4"/>
          </p:nvPr>
        </p:nvSpPr>
        <p:spPr>
          <a:xfrm>
            <a:off x="4643438" y="1428736"/>
            <a:ext cx="4041775" cy="5217336"/>
          </a:xfrm>
        </p:spPr>
        <p:txBody>
          <a:bodyPr/>
          <a:lstStyle/>
          <a:p>
            <a:pPr marL="514350" indent="-514350" algn="just">
              <a:buNone/>
            </a:pPr>
            <a:endParaRPr lang="en-US" dirty="0" smtClean="0"/>
          </a:p>
          <a:p>
            <a:pPr algn="just">
              <a:buNone/>
            </a:pPr>
            <a:r>
              <a:rPr lang="en-US" dirty="0" smtClean="0"/>
              <a:t>(ii) </a:t>
            </a:r>
            <a:r>
              <a:rPr lang="en-US" u="sng" dirty="0" smtClean="0"/>
              <a:t>persons</a:t>
            </a:r>
            <a:r>
              <a:rPr lang="en-US" dirty="0" smtClean="0"/>
              <a:t> who, having been </a:t>
            </a:r>
            <a:r>
              <a:rPr lang="en-US" u="sng" dirty="0" smtClean="0"/>
              <a:t>formerly in the employment of the company</a:t>
            </a:r>
            <a:r>
              <a:rPr lang="en-US" dirty="0" smtClean="0"/>
              <a:t>, were members of the company while in that employment and have </a:t>
            </a:r>
            <a:r>
              <a:rPr lang="en-US" u="sng" dirty="0" smtClean="0"/>
              <a:t>continued to be members after the employment ceased</a:t>
            </a:r>
            <a:r>
              <a:rPr lang="en-US" dirty="0" smtClean="0"/>
              <a:t>; and</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59432"/>
            <a:ext cx="8229600" cy="1143000"/>
          </a:xfrm>
        </p:spPr>
        <p:txBody>
          <a:bodyPr/>
          <a:lstStyle/>
          <a:p>
            <a:pPr>
              <a:defRPr/>
            </a:pPr>
            <a:r>
              <a:rPr lang="en-US" dirty="0" err="1" smtClean="0">
                <a:latin typeface="+mn-lt"/>
              </a:rPr>
              <a:t>contd</a:t>
            </a:r>
            <a:r>
              <a:rPr lang="en-US" dirty="0" smtClean="0">
                <a:latin typeface="+mn-lt"/>
              </a:rPr>
              <a:t>…. Section 7</a:t>
            </a:r>
            <a:r>
              <a:rPr lang="en-IN" sz="4800" dirty="0" smtClean="0">
                <a:latin typeface="+mn-lt"/>
              </a:rPr>
              <a:t>(1)(e) </a:t>
            </a:r>
            <a:endParaRPr lang="en-US" dirty="0">
              <a:latin typeface="+mn-lt"/>
            </a:endParaRPr>
          </a:p>
        </p:txBody>
      </p:sp>
      <p:sp>
        <p:nvSpPr>
          <p:cNvPr id="4099" name="Content Placeholder 2"/>
          <p:cNvSpPr>
            <a:spLocks noGrp="1"/>
          </p:cNvSpPr>
          <p:nvPr>
            <p:ph idx="1"/>
          </p:nvPr>
        </p:nvSpPr>
        <p:spPr>
          <a:xfrm>
            <a:off x="251520" y="551730"/>
            <a:ext cx="8712968" cy="4389438"/>
          </a:xfrm>
        </p:spPr>
        <p:txBody>
          <a:bodyPr/>
          <a:lstStyle/>
          <a:p>
            <a:pPr>
              <a:buFont typeface="Wingdings" pitchFamily="2" charset="2"/>
              <a:buChar char="Ø"/>
            </a:pPr>
            <a:r>
              <a:rPr lang="en-US" u="sng" dirty="0" smtClean="0"/>
              <a:t>For Foreign nationals and Non Resident Indians </a:t>
            </a:r>
            <a:r>
              <a:rPr lang="en-US" dirty="0" smtClean="0"/>
              <a:t>: </a:t>
            </a:r>
          </a:p>
          <a:p>
            <a:pPr>
              <a:buSzPct val="100000"/>
              <a:buFont typeface="Wingdings" pitchFamily="2" charset="2"/>
              <a:buChar char="ü"/>
            </a:pPr>
            <a:r>
              <a:rPr lang="en-US" sz="2400" dirty="0" smtClean="0"/>
              <a:t>Passport </a:t>
            </a:r>
          </a:p>
          <a:p>
            <a:pPr>
              <a:buSzPct val="100000"/>
              <a:buFont typeface="Wingdings" pitchFamily="2" charset="2"/>
              <a:buChar char="ü"/>
            </a:pPr>
            <a:r>
              <a:rPr lang="en-US" sz="2400" dirty="0" smtClean="0"/>
              <a:t> Others</a:t>
            </a:r>
          </a:p>
          <a:p>
            <a:pPr>
              <a:buSzPct val="100000"/>
              <a:buFont typeface="Wingdings" pitchFamily="2" charset="2"/>
              <a:buChar char="ü"/>
            </a:pPr>
            <a:r>
              <a:rPr lang="en-US" sz="2400" u="sng" dirty="0" smtClean="0"/>
              <a:t>Proof of nationality in case the subscriber is a foreign national</a:t>
            </a:r>
            <a:endParaRPr lang="en-US" sz="2800" dirty="0" smtClean="0"/>
          </a:p>
          <a:p>
            <a:pPr>
              <a:buSzPct val="100000"/>
              <a:buNone/>
            </a:pPr>
            <a:r>
              <a:rPr lang="en-US" u="sng" dirty="0" smtClean="0"/>
              <a:t>Residential proof such as </a:t>
            </a:r>
            <a:r>
              <a:rPr lang="en-US" dirty="0" smtClean="0"/>
              <a:t>:</a:t>
            </a:r>
          </a:p>
          <a:p>
            <a:pPr>
              <a:buSzPct val="100000"/>
              <a:buFont typeface="Wingdings" pitchFamily="2" charset="2"/>
              <a:buChar char="§"/>
            </a:pPr>
            <a:r>
              <a:rPr lang="en-US" sz="2400" dirty="0" smtClean="0"/>
              <a:t>Ration Card</a:t>
            </a:r>
          </a:p>
          <a:p>
            <a:pPr>
              <a:buSzPct val="100000"/>
              <a:buFont typeface="Wingdings" pitchFamily="2" charset="2"/>
              <a:buChar char="§"/>
            </a:pPr>
            <a:r>
              <a:rPr lang="en-US" sz="2400" dirty="0" smtClean="0"/>
              <a:t> Voter’s card </a:t>
            </a:r>
          </a:p>
          <a:p>
            <a:pPr>
              <a:buSzPct val="100000"/>
              <a:buFont typeface="Wingdings" pitchFamily="2" charset="2"/>
              <a:buChar char="§"/>
            </a:pPr>
            <a:r>
              <a:rPr lang="en-US" sz="2400" dirty="0" smtClean="0"/>
              <a:t>Driving </a:t>
            </a:r>
            <a:r>
              <a:rPr lang="en-US" sz="2400" dirty="0" err="1" smtClean="0"/>
              <a:t>licence</a:t>
            </a:r>
            <a:r>
              <a:rPr lang="en-US" sz="2400" dirty="0" smtClean="0"/>
              <a:t> </a:t>
            </a:r>
          </a:p>
          <a:p>
            <a:pPr>
              <a:buSzPct val="100000"/>
              <a:buFont typeface="Wingdings" pitchFamily="2" charset="2"/>
              <a:buChar char="§"/>
            </a:pPr>
            <a:r>
              <a:rPr lang="en-US" sz="2400" dirty="0" smtClean="0"/>
              <a:t>Passport</a:t>
            </a:r>
          </a:p>
          <a:p>
            <a:pPr>
              <a:buSzPct val="100000"/>
              <a:buFont typeface="Wingdings" pitchFamily="2" charset="2"/>
              <a:buChar char="§"/>
            </a:pPr>
            <a:r>
              <a:rPr lang="en-US" sz="2400" dirty="0" smtClean="0"/>
              <a:t>Unique Identification Number (UIN)</a:t>
            </a:r>
          </a:p>
          <a:p>
            <a:pPr>
              <a:buSzPct val="100000"/>
              <a:buFont typeface="Wingdings" pitchFamily="2" charset="2"/>
              <a:buChar char="§"/>
            </a:pPr>
            <a:r>
              <a:rPr lang="en-US" sz="2400" dirty="0" smtClean="0"/>
              <a:t>Registered Rent Agreement etc.</a:t>
            </a:r>
          </a:p>
          <a:p>
            <a:pPr>
              <a:buSzPct val="100000"/>
              <a:buFont typeface="Wingdings" pitchFamily="2" charset="2"/>
              <a:buChar char="§"/>
            </a:pPr>
            <a:r>
              <a:rPr lang="en-US" sz="2400" dirty="0" smtClean="0"/>
              <a:t> Bank Statement, Electricity Bill, Telephone / Mobile Bill (</a:t>
            </a:r>
            <a:r>
              <a:rPr lang="en-US" sz="2000" dirty="0" smtClean="0"/>
              <a:t>not be more than two months old)etc</a:t>
            </a:r>
            <a:r>
              <a:rPr lang="en-US" sz="2400" dirty="0" smtClean="0"/>
              <a:t>. </a:t>
            </a:r>
          </a:p>
          <a:p>
            <a:pPr algn="just">
              <a:buClr>
                <a:srgbClr val="4D0000"/>
              </a:buClr>
              <a:buSzPct val="95000"/>
              <a:buFont typeface="Arial" charset="0"/>
              <a:buNone/>
            </a:pPr>
            <a:endParaRPr lang="en-IN" sz="2800" dirty="0"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latin typeface="+mn-lt"/>
              </a:rPr>
              <a:t>(1)(e) </a:t>
            </a:r>
            <a:endParaRPr lang="en-US" dirty="0">
              <a:latin typeface="+mn-lt"/>
            </a:endParaRPr>
          </a:p>
        </p:txBody>
      </p:sp>
      <p:sp>
        <p:nvSpPr>
          <p:cNvPr id="4099" name="Content Placeholder 2"/>
          <p:cNvSpPr>
            <a:spLocks noGrp="1"/>
          </p:cNvSpPr>
          <p:nvPr>
            <p:ph idx="1"/>
          </p:nvPr>
        </p:nvSpPr>
        <p:spPr>
          <a:xfrm>
            <a:off x="500063" y="1285875"/>
            <a:ext cx="8229600" cy="4389438"/>
          </a:xfrm>
        </p:spPr>
        <p:txBody>
          <a:bodyPr/>
          <a:lstStyle/>
          <a:p>
            <a:pPr algn="just">
              <a:buFont typeface="Wingdings" pitchFamily="2" charset="2"/>
              <a:buChar char="ü"/>
            </a:pPr>
            <a:r>
              <a:rPr lang="en-US" sz="2800" dirty="0" smtClean="0"/>
              <a:t>Each subscriber (</a:t>
            </a:r>
            <a:r>
              <a:rPr lang="en-US" sz="2800" u="sng" dirty="0" smtClean="0"/>
              <a:t>including first directors</a:t>
            </a:r>
            <a:r>
              <a:rPr lang="en-US" sz="2800" dirty="0" smtClean="0"/>
              <a:t> of the   company) to the </a:t>
            </a:r>
            <a:r>
              <a:rPr lang="en-US" sz="2800" dirty="0" err="1" smtClean="0"/>
              <a:t>MoA</a:t>
            </a:r>
            <a:r>
              <a:rPr lang="en-US" sz="2800" dirty="0" smtClean="0"/>
              <a:t>/</a:t>
            </a:r>
            <a:r>
              <a:rPr lang="en-US" sz="2800" dirty="0" err="1" smtClean="0"/>
              <a:t>AoA</a:t>
            </a:r>
            <a:r>
              <a:rPr lang="en-US" sz="2800" dirty="0" smtClean="0"/>
              <a:t> shall furnish the specimen signature duly verified by their respective banker at the time of incorporation (Rule 2.13)</a:t>
            </a:r>
          </a:p>
          <a:p>
            <a:pPr algn="just">
              <a:buNone/>
            </a:pPr>
            <a:endParaRPr lang="en-US" sz="2800" dirty="0" smtClean="0"/>
          </a:p>
          <a:p>
            <a:pPr algn="just">
              <a:buNone/>
            </a:pPr>
            <a:r>
              <a:rPr lang="en-US" sz="2800" dirty="0" smtClean="0"/>
              <a:t>   The specimen signature shall be in the prescribed </a:t>
            </a:r>
            <a:r>
              <a:rPr lang="en-US" sz="2800" b="1" dirty="0" smtClean="0"/>
              <a:t>form no 2.32. </a:t>
            </a:r>
          </a:p>
          <a:p>
            <a:pPr>
              <a:buNone/>
            </a:pPr>
            <a:endParaRPr lang="en-IN" sz="2800"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latin typeface="+mn-lt"/>
              </a:rPr>
              <a:t>(1)(e) </a:t>
            </a:r>
            <a:endParaRPr lang="en-US" dirty="0">
              <a:latin typeface="+mn-lt"/>
            </a:endParaRPr>
          </a:p>
        </p:txBody>
      </p:sp>
      <p:sp>
        <p:nvSpPr>
          <p:cNvPr id="4099" name="Content Placeholder 2"/>
          <p:cNvSpPr>
            <a:spLocks noGrp="1"/>
          </p:cNvSpPr>
          <p:nvPr>
            <p:ph idx="1"/>
          </p:nvPr>
        </p:nvSpPr>
        <p:spPr>
          <a:xfrm>
            <a:off x="500063" y="1285875"/>
            <a:ext cx="8229600" cy="4389438"/>
          </a:xfrm>
        </p:spPr>
        <p:txBody>
          <a:bodyPr/>
          <a:lstStyle/>
          <a:p>
            <a:pPr algn="just">
              <a:buFont typeface="Wingdings" pitchFamily="2" charset="2"/>
              <a:buChar char="ü"/>
            </a:pPr>
            <a:r>
              <a:rPr lang="en-US" sz="2800" dirty="0" smtClean="0"/>
              <a:t>If the subscriber (in case of an </a:t>
            </a:r>
            <a:r>
              <a:rPr lang="en-US" sz="2800" u="sng" dirty="0" smtClean="0"/>
              <a:t>individual</a:t>
            </a:r>
            <a:r>
              <a:rPr lang="en-US" sz="2800" dirty="0" smtClean="0"/>
              <a:t>) is </a:t>
            </a:r>
            <a:r>
              <a:rPr lang="en-US" sz="2800" u="sng" dirty="0" smtClean="0"/>
              <a:t>already</a:t>
            </a:r>
            <a:r>
              <a:rPr lang="en-US" sz="2800" dirty="0" smtClean="0"/>
              <a:t> a director or promoter of a company(s), the following details (Rule 2.13)- </a:t>
            </a:r>
          </a:p>
          <a:p>
            <a:pPr>
              <a:buNone/>
            </a:pPr>
            <a:r>
              <a:rPr lang="en-US" sz="2800" dirty="0" smtClean="0"/>
              <a:t>(</a:t>
            </a:r>
            <a:r>
              <a:rPr lang="en-US" sz="2800" dirty="0" err="1" smtClean="0"/>
              <a:t>i</a:t>
            </a:r>
            <a:r>
              <a:rPr lang="en-US" sz="2800" dirty="0" smtClean="0"/>
              <a:t>)   Name of the company </a:t>
            </a:r>
          </a:p>
          <a:p>
            <a:pPr>
              <a:buNone/>
            </a:pPr>
            <a:r>
              <a:rPr lang="en-US" sz="2800" dirty="0" smtClean="0"/>
              <a:t>(ii)  CIN </a:t>
            </a:r>
          </a:p>
          <a:p>
            <a:pPr>
              <a:buNone/>
            </a:pPr>
            <a:r>
              <a:rPr lang="en-US" sz="2800" dirty="0" smtClean="0"/>
              <a:t>(iii) Whether interested as a director or promoter</a:t>
            </a:r>
            <a:endParaRPr lang="en-IN" sz="2800"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latin typeface="+mn-lt"/>
              </a:rPr>
              <a:t>(1)(e) </a:t>
            </a:r>
            <a:endParaRPr lang="en-US" dirty="0">
              <a:latin typeface="+mn-lt"/>
            </a:endParaRPr>
          </a:p>
        </p:txBody>
      </p:sp>
      <p:sp>
        <p:nvSpPr>
          <p:cNvPr id="4099" name="Content Placeholder 2"/>
          <p:cNvSpPr>
            <a:spLocks noGrp="1"/>
          </p:cNvSpPr>
          <p:nvPr>
            <p:ph idx="1"/>
          </p:nvPr>
        </p:nvSpPr>
        <p:spPr>
          <a:xfrm>
            <a:off x="571472" y="1500174"/>
            <a:ext cx="8229600" cy="4389438"/>
          </a:xfrm>
        </p:spPr>
        <p:txBody>
          <a:bodyPr/>
          <a:lstStyle/>
          <a:p>
            <a:pPr algn="just">
              <a:buFont typeface="Wingdings" pitchFamily="2" charset="2"/>
              <a:buChar char="ü"/>
            </a:pPr>
            <a:r>
              <a:rPr lang="en-US" sz="2800" dirty="0" smtClean="0"/>
              <a:t>If the subscriber is a </a:t>
            </a:r>
            <a:r>
              <a:rPr lang="en-US" sz="2800" u="sng" dirty="0" smtClean="0"/>
              <a:t>body corporate</a:t>
            </a:r>
            <a:r>
              <a:rPr lang="en-US" sz="2800" dirty="0" smtClean="0"/>
              <a:t>, then the following particulars shall be filed with the Registrar (Rule 2.13)-</a:t>
            </a:r>
          </a:p>
          <a:p>
            <a:pPr algn="just">
              <a:buNone/>
            </a:pPr>
            <a:r>
              <a:rPr lang="en-US" sz="2400" dirty="0" smtClean="0"/>
              <a:t>   (a) CIN of the Company/ Registration no. of the body corporate, if any </a:t>
            </a:r>
          </a:p>
          <a:p>
            <a:pPr algn="just">
              <a:buNone/>
            </a:pPr>
            <a:r>
              <a:rPr lang="en-US" sz="2400" dirty="0" smtClean="0"/>
              <a:t>   (b) GLN, if any </a:t>
            </a:r>
          </a:p>
          <a:p>
            <a:pPr algn="just">
              <a:buNone/>
            </a:pPr>
            <a:r>
              <a:rPr lang="en-US" sz="2400" dirty="0" smtClean="0"/>
              <a:t>   (c) Name of the body corporate </a:t>
            </a:r>
          </a:p>
          <a:p>
            <a:pPr algn="just">
              <a:buNone/>
            </a:pPr>
            <a:r>
              <a:rPr lang="en-US" sz="2400" dirty="0" smtClean="0"/>
              <a:t>   (d) Registered office address/ principal place of business </a:t>
            </a:r>
          </a:p>
          <a:p>
            <a:pPr algn="just">
              <a:buNone/>
            </a:pPr>
            <a:r>
              <a:rPr lang="en-US" sz="2400" dirty="0" smtClean="0"/>
              <a:t>   (e) E-mail Id </a:t>
            </a:r>
          </a:p>
          <a:p>
            <a:pPr>
              <a:buNone/>
            </a:pPr>
            <a:r>
              <a:rPr lang="en-IN" sz="2400" dirty="0" smtClean="0"/>
              <a:t>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338"/>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latin typeface="+mn-lt"/>
              </a:rPr>
              <a:t>(1)(e) </a:t>
            </a:r>
            <a:endParaRPr lang="en-US" dirty="0">
              <a:latin typeface="+mn-lt"/>
            </a:endParaRPr>
          </a:p>
        </p:txBody>
      </p:sp>
      <p:sp>
        <p:nvSpPr>
          <p:cNvPr id="4099" name="Content Placeholder 2"/>
          <p:cNvSpPr>
            <a:spLocks noGrp="1"/>
          </p:cNvSpPr>
          <p:nvPr>
            <p:ph idx="1"/>
          </p:nvPr>
        </p:nvSpPr>
        <p:spPr>
          <a:xfrm>
            <a:off x="500034" y="928670"/>
            <a:ext cx="8229600" cy="4389438"/>
          </a:xfrm>
        </p:spPr>
        <p:txBody>
          <a:bodyPr/>
          <a:lstStyle/>
          <a:p>
            <a:pPr algn="just">
              <a:buFont typeface="Wingdings" pitchFamily="2" charset="2"/>
              <a:buChar char="ü"/>
            </a:pPr>
            <a:r>
              <a:rPr lang="en-US" sz="2800" dirty="0" smtClean="0"/>
              <a:t> </a:t>
            </a:r>
            <a:r>
              <a:rPr lang="en-US" sz="2800" u="sng" dirty="0" smtClean="0"/>
              <a:t>If the subscriber is a company:</a:t>
            </a:r>
          </a:p>
          <a:p>
            <a:pPr algn="just">
              <a:buSzPct val="100000"/>
              <a:buFont typeface="Wingdings" pitchFamily="2" charset="2"/>
              <a:buChar char="ü"/>
            </a:pPr>
            <a:r>
              <a:rPr lang="en-US" dirty="0" smtClean="0"/>
              <a:t> CTC of the BR specifying the authorization to subscribe to the </a:t>
            </a:r>
            <a:r>
              <a:rPr lang="en-US" dirty="0" err="1" smtClean="0"/>
              <a:t>MoA</a:t>
            </a:r>
            <a:r>
              <a:rPr lang="en-US" dirty="0" smtClean="0"/>
              <a:t> of the proposed company and to make investment in the proposed company; </a:t>
            </a:r>
          </a:p>
          <a:p>
            <a:pPr algn="just">
              <a:buSzPct val="100000"/>
              <a:buFont typeface="Wingdings" pitchFamily="2" charset="2"/>
              <a:buChar char="ü"/>
            </a:pPr>
            <a:r>
              <a:rPr lang="en-US" dirty="0" smtClean="0"/>
              <a:t>the number of shares proposed to be subscribed by the </a:t>
            </a:r>
            <a:r>
              <a:rPr lang="en-US" dirty="0" err="1" smtClean="0"/>
              <a:t>the</a:t>
            </a:r>
            <a:r>
              <a:rPr lang="en-US" dirty="0" smtClean="0"/>
              <a:t> company;</a:t>
            </a:r>
          </a:p>
          <a:p>
            <a:pPr algn="just">
              <a:buSzPct val="100000"/>
              <a:buFont typeface="Wingdings" pitchFamily="2" charset="2"/>
              <a:buChar char="ü"/>
            </a:pPr>
            <a:r>
              <a:rPr lang="en-US" dirty="0" smtClean="0"/>
              <a:t> the details like the name; </a:t>
            </a:r>
          </a:p>
          <a:p>
            <a:pPr algn="just">
              <a:buSzPct val="100000"/>
              <a:buFont typeface="Wingdings" pitchFamily="2" charset="2"/>
              <a:buChar char="ü"/>
            </a:pPr>
            <a:r>
              <a:rPr lang="en-US" dirty="0" smtClean="0"/>
              <a:t>address; and </a:t>
            </a:r>
          </a:p>
          <a:p>
            <a:pPr algn="just">
              <a:buSzPct val="100000"/>
              <a:buFont typeface="Wingdings" pitchFamily="2" charset="2"/>
              <a:buChar char="ü"/>
            </a:pPr>
            <a:r>
              <a:rPr lang="en-US" dirty="0" smtClean="0"/>
              <a:t>designation </a:t>
            </a:r>
          </a:p>
          <a:p>
            <a:pPr algn="just">
              <a:buSzPct val="100000"/>
              <a:buNone/>
            </a:pPr>
            <a:r>
              <a:rPr lang="en-US" dirty="0" smtClean="0"/>
              <a:t>    of the person authorized to subscribe to the </a:t>
            </a:r>
            <a:r>
              <a:rPr lang="en-US" dirty="0" err="1" smtClean="0"/>
              <a:t>MoA</a:t>
            </a:r>
            <a:r>
              <a:rPr lang="en-US" dirty="0" smtClean="0"/>
              <a:t> for and on behalf of the company</a:t>
            </a:r>
            <a:endParaRPr lang="en-IN" dirty="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a:t>
            </a:r>
            <a:r>
              <a:rPr lang="en-US" dirty="0" smtClean="0"/>
              <a:t>7</a:t>
            </a:r>
            <a:r>
              <a:rPr lang="en-IN" dirty="0" smtClean="0"/>
              <a:t>(1)(e) </a:t>
            </a:r>
            <a:endParaRPr lang="en-US" dirty="0">
              <a:latin typeface="+mn-lt"/>
            </a:endParaRPr>
          </a:p>
        </p:txBody>
      </p:sp>
      <p:sp>
        <p:nvSpPr>
          <p:cNvPr id="4099" name="Content Placeholder 2"/>
          <p:cNvSpPr>
            <a:spLocks noGrp="1"/>
          </p:cNvSpPr>
          <p:nvPr>
            <p:ph idx="1"/>
          </p:nvPr>
        </p:nvSpPr>
        <p:spPr>
          <a:xfrm>
            <a:off x="500063" y="1285875"/>
            <a:ext cx="8229600" cy="4389438"/>
          </a:xfrm>
        </p:spPr>
        <p:txBody>
          <a:bodyPr/>
          <a:lstStyle/>
          <a:p>
            <a:pPr>
              <a:buFont typeface="Wingdings" pitchFamily="2" charset="2"/>
              <a:buChar char="ü"/>
            </a:pPr>
            <a:r>
              <a:rPr lang="en-US" sz="2800" u="sng" dirty="0" smtClean="0"/>
              <a:t>If the subscriber is LLP-</a:t>
            </a:r>
          </a:p>
          <a:p>
            <a:pPr algn="just">
              <a:buSzPct val="100000"/>
              <a:buFont typeface="Wingdings" pitchFamily="2" charset="2"/>
              <a:buChar char="ü"/>
            </a:pPr>
            <a:r>
              <a:rPr lang="en-US" sz="2800" dirty="0" smtClean="0"/>
              <a:t>CTC of the resolution agreed to by </a:t>
            </a:r>
            <a:r>
              <a:rPr lang="en-US" sz="2800" u="sng" dirty="0" smtClean="0"/>
              <a:t>all</a:t>
            </a:r>
            <a:r>
              <a:rPr lang="en-US" sz="2800" dirty="0" smtClean="0"/>
              <a:t> the partners specifying the authorization to subscribe to the </a:t>
            </a:r>
            <a:r>
              <a:rPr lang="en-US" sz="2800" dirty="0" err="1" smtClean="0"/>
              <a:t>MoA</a:t>
            </a:r>
            <a:r>
              <a:rPr lang="en-US" sz="2800" dirty="0" smtClean="0"/>
              <a:t> of the proposed company and to make investment in the proposed company;</a:t>
            </a:r>
          </a:p>
          <a:p>
            <a:pPr algn="just">
              <a:buSzPct val="100000"/>
              <a:buFont typeface="Wingdings" pitchFamily="2" charset="2"/>
              <a:buChar char="ü"/>
            </a:pPr>
            <a:r>
              <a:rPr lang="en-US" sz="2800" dirty="0" smtClean="0"/>
              <a:t>the number of shares proposed to be subscribed in the  company;</a:t>
            </a:r>
          </a:p>
          <a:p>
            <a:pPr algn="just">
              <a:buSzPct val="100000"/>
              <a:buFont typeface="Wingdings" pitchFamily="2" charset="2"/>
              <a:buChar char="ü"/>
            </a:pPr>
            <a:r>
              <a:rPr lang="en-US" sz="2800" dirty="0" smtClean="0"/>
              <a:t>the name of the partner authorized to subscribe to the MOA </a:t>
            </a:r>
            <a:endParaRPr lang="en-IN" sz="2800" dirty="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solidFill>
                  <a:schemeClr val="accent2">
                    <a:lumMod val="50000"/>
                    <a:lumOff val="50000"/>
                  </a:schemeClr>
                </a:solidFill>
                <a:latin typeface="+mn-lt"/>
              </a:rPr>
              <a:t>(1)(e)</a:t>
            </a:r>
            <a:r>
              <a:rPr lang="en-IN" sz="5400" dirty="0" smtClean="0">
                <a:latin typeface="+mn-lt"/>
              </a:rPr>
              <a:t> </a:t>
            </a:r>
            <a:endParaRPr lang="en-US" dirty="0">
              <a:latin typeface="+mn-lt"/>
            </a:endParaRPr>
          </a:p>
        </p:txBody>
      </p:sp>
      <p:sp>
        <p:nvSpPr>
          <p:cNvPr id="4099" name="Content Placeholder 2"/>
          <p:cNvSpPr>
            <a:spLocks noGrp="1"/>
          </p:cNvSpPr>
          <p:nvPr>
            <p:ph idx="1"/>
          </p:nvPr>
        </p:nvSpPr>
        <p:spPr>
          <a:xfrm>
            <a:off x="500063" y="1285875"/>
            <a:ext cx="8229600" cy="4389438"/>
          </a:xfrm>
        </p:spPr>
        <p:txBody>
          <a:bodyPr/>
          <a:lstStyle/>
          <a:p>
            <a:pPr algn="just">
              <a:buNone/>
            </a:pPr>
            <a:r>
              <a:rPr lang="en-US" sz="2800" dirty="0" smtClean="0"/>
              <a:t>(g) In case of foreign bodies corporate, following additional details to be submitted:</a:t>
            </a:r>
          </a:p>
          <a:p>
            <a:pPr algn="just">
              <a:buNone/>
            </a:pPr>
            <a:endParaRPr lang="en-US" sz="2800" dirty="0" smtClean="0"/>
          </a:p>
          <a:p>
            <a:pPr algn="just">
              <a:buNone/>
            </a:pPr>
            <a:r>
              <a:rPr lang="en-US" sz="2800" dirty="0" smtClean="0"/>
              <a:t>    </a:t>
            </a:r>
            <a:r>
              <a:rPr lang="en-US" sz="2800" dirty="0" err="1" smtClean="0"/>
              <a:t>i</a:t>
            </a:r>
            <a:r>
              <a:rPr lang="en-US" sz="2800" dirty="0" smtClean="0"/>
              <a:t>) copy of certificate of incorporation of the foreign body corporate; and </a:t>
            </a:r>
          </a:p>
          <a:p>
            <a:pPr algn="just">
              <a:buNone/>
            </a:pPr>
            <a:endParaRPr lang="en-US" sz="2800" dirty="0" smtClean="0"/>
          </a:p>
          <a:p>
            <a:pPr algn="just">
              <a:buNone/>
            </a:pPr>
            <a:r>
              <a:rPr lang="en-US" sz="2800" dirty="0" smtClean="0"/>
              <a:t>    ii) registered office address along with proof.</a:t>
            </a:r>
            <a:endParaRPr lang="en-IN" sz="2800" dirty="0" smtClean="0"/>
          </a:p>
          <a:p>
            <a:pPr>
              <a:buNone/>
            </a:pPr>
            <a:endParaRPr lang="en-IN" sz="2800" dirty="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solidFill>
                  <a:schemeClr val="accent2">
                    <a:lumMod val="50000"/>
                    <a:lumOff val="50000"/>
                  </a:schemeClr>
                </a:solidFill>
                <a:latin typeface="+mn-lt"/>
              </a:rPr>
              <a:t>(1)(f)</a:t>
            </a:r>
            <a:r>
              <a:rPr lang="en-IN" sz="5400" dirty="0" smtClean="0">
                <a:latin typeface="+mn-lt"/>
              </a:rPr>
              <a:t> </a:t>
            </a:r>
            <a:endParaRPr lang="en-US" dirty="0">
              <a:latin typeface="+mn-lt"/>
            </a:endParaRPr>
          </a:p>
        </p:txBody>
      </p:sp>
      <p:sp>
        <p:nvSpPr>
          <p:cNvPr id="4099" name="Content Placeholder 2"/>
          <p:cNvSpPr>
            <a:spLocks noGrp="1"/>
          </p:cNvSpPr>
          <p:nvPr>
            <p:ph idx="1"/>
          </p:nvPr>
        </p:nvSpPr>
        <p:spPr>
          <a:xfrm>
            <a:off x="500034" y="1428736"/>
            <a:ext cx="8229600" cy="4389438"/>
          </a:xfrm>
        </p:spPr>
        <p:txBody>
          <a:bodyPr/>
          <a:lstStyle/>
          <a:p>
            <a:pPr algn="just">
              <a:buNone/>
            </a:pPr>
            <a:r>
              <a:rPr lang="en-US" sz="2400" u="sng" dirty="0" smtClean="0"/>
              <a:t>About Directors (Rule 2.14):</a:t>
            </a:r>
          </a:p>
          <a:p>
            <a:pPr algn="just">
              <a:buNone/>
            </a:pPr>
            <a:r>
              <a:rPr lang="en-US" sz="2400" dirty="0" smtClean="0"/>
              <a:t>   The particulars of the persons mentioned in the </a:t>
            </a:r>
            <a:r>
              <a:rPr lang="en-US" sz="2400" dirty="0" err="1" smtClean="0"/>
              <a:t>AoA</a:t>
            </a:r>
            <a:r>
              <a:rPr lang="en-US" sz="2400" dirty="0" smtClean="0"/>
              <a:t> as</a:t>
            </a:r>
          </a:p>
          <a:p>
            <a:pPr algn="just">
              <a:buNone/>
            </a:pPr>
            <a:r>
              <a:rPr lang="en-US" sz="2400" dirty="0" smtClean="0"/>
              <a:t>   the first directors of the company:</a:t>
            </a:r>
          </a:p>
          <a:p>
            <a:pPr algn="just">
              <a:buNone/>
            </a:pPr>
            <a:r>
              <a:rPr lang="en-US" sz="2400" dirty="0" smtClean="0"/>
              <a:t>   </a:t>
            </a:r>
            <a:r>
              <a:rPr lang="en-US" sz="2400" u="sng" dirty="0" smtClean="0"/>
              <a:t>Their names, including</a:t>
            </a:r>
            <a:r>
              <a:rPr lang="en-US" sz="2400" dirty="0" smtClean="0"/>
              <a:t>:</a:t>
            </a:r>
          </a:p>
          <a:p>
            <a:pPr algn="just">
              <a:buSzPct val="100000"/>
              <a:buFont typeface="Wingdings" pitchFamily="2" charset="2"/>
              <a:buChar char="ü"/>
            </a:pPr>
            <a:r>
              <a:rPr lang="en-US" sz="2400" dirty="0" smtClean="0"/>
              <a:t>surnames or family names</a:t>
            </a:r>
          </a:p>
          <a:p>
            <a:pPr algn="just">
              <a:buSzPct val="100000"/>
              <a:buFont typeface="Wingdings" pitchFamily="2" charset="2"/>
              <a:buChar char="ü"/>
            </a:pPr>
            <a:r>
              <a:rPr lang="en-US" sz="2400" dirty="0" smtClean="0"/>
              <a:t>the Director Identification Number</a:t>
            </a:r>
          </a:p>
          <a:p>
            <a:pPr algn="just">
              <a:buSzPct val="100000"/>
              <a:buFont typeface="Wingdings" pitchFamily="2" charset="2"/>
              <a:buChar char="ü"/>
            </a:pPr>
            <a:r>
              <a:rPr lang="en-US" sz="2400" dirty="0" smtClean="0"/>
              <a:t>residential address</a:t>
            </a:r>
          </a:p>
          <a:p>
            <a:pPr algn="just">
              <a:buSzPct val="100000"/>
              <a:buFont typeface="Wingdings" pitchFamily="2" charset="2"/>
              <a:buChar char="ü"/>
            </a:pPr>
            <a:r>
              <a:rPr lang="en-US" sz="2400" dirty="0" smtClean="0"/>
              <a:t>nationality and such other particulars and</a:t>
            </a:r>
          </a:p>
          <a:p>
            <a:pPr algn="just">
              <a:buSzPct val="100000"/>
              <a:buFont typeface="Wingdings" pitchFamily="2" charset="2"/>
              <a:buChar char="ü"/>
            </a:pPr>
            <a:r>
              <a:rPr lang="en-US" sz="2400" dirty="0" smtClean="0"/>
              <a:t>proof of identity </a:t>
            </a:r>
          </a:p>
          <a:p>
            <a:pPr algn="just">
              <a:buSzPct val="100000"/>
              <a:buNone/>
            </a:pPr>
            <a:r>
              <a:rPr lang="en-US" sz="2400" dirty="0" smtClean="0"/>
              <a:t>shall be filed in Form no. 2.12 with a fee</a:t>
            </a:r>
            <a:endParaRPr lang="en-IN" sz="2400"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143000"/>
          </a:xfrm>
        </p:spPr>
        <p:txBody>
          <a:bodyPr/>
          <a:lstStyle/>
          <a:p>
            <a:pPr>
              <a:defRPr/>
            </a:pPr>
            <a:r>
              <a:rPr lang="en-US" dirty="0" err="1" smtClean="0">
                <a:latin typeface="+mn-lt"/>
              </a:rPr>
              <a:t>contd</a:t>
            </a:r>
            <a:r>
              <a:rPr lang="en-US" dirty="0" smtClean="0">
                <a:latin typeface="+mn-lt"/>
              </a:rPr>
              <a:t>…. Section 7</a:t>
            </a:r>
            <a:r>
              <a:rPr lang="en-IN" sz="5400" dirty="0" smtClean="0">
                <a:solidFill>
                  <a:schemeClr val="accent2">
                    <a:lumMod val="50000"/>
                    <a:lumOff val="50000"/>
                  </a:schemeClr>
                </a:solidFill>
                <a:latin typeface="+mn-lt"/>
              </a:rPr>
              <a:t>(1)(g)</a:t>
            </a:r>
            <a:r>
              <a:rPr lang="en-IN" sz="5400" dirty="0" smtClean="0">
                <a:latin typeface="+mn-lt"/>
              </a:rPr>
              <a:t> </a:t>
            </a:r>
            <a:endParaRPr lang="en-US" dirty="0">
              <a:latin typeface="+mn-lt"/>
            </a:endParaRPr>
          </a:p>
        </p:txBody>
      </p:sp>
      <p:sp>
        <p:nvSpPr>
          <p:cNvPr id="4099" name="Content Placeholder 2"/>
          <p:cNvSpPr>
            <a:spLocks noGrp="1"/>
          </p:cNvSpPr>
          <p:nvPr>
            <p:ph idx="1"/>
          </p:nvPr>
        </p:nvSpPr>
        <p:spPr>
          <a:xfrm>
            <a:off x="500034" y="1484784"/>
            <a:ext cx="8229600" cy="4389438"/>
          </a:xfrm>
        </p:spPr>
        <p:txBody>
          <a:bodyPr/>
          <a:lstStyle/>
          <a:p>
            <a:pPr algn="just">
              <a:buNone/>
            </a:pPr>
            <a:r>
              <a:rPr lang="en-US" sz="3200" dirty="0" smtClean="0"/>
              <a:t>   The </a:t>
            </a:r>
            <a:r>
              <a:rPr lang="en-US" sz="3200" u="sng" dirty="0" smtClean="0"/>
              <a:t>particulars of the interests</a:t>
            </a:r>
            <a:r>
              <a:rPr lang="en-US" sz="3200" dirty="0" smtClean="0"/>
              <a:t> of the persons mentioned in the </a:t>
            </a:r>
            <a:r>
              <a:rPr lang="en-US" sz="3200" dirty="0" err="1" smtClean="0"/>
              <a:t>AoA</a:t>
            </a:r>
            <a:r>
              <a:rPr lang="en-US" sz="3200" dirty="0" smtClean="0"/>
              <a:t> as the first directors of the company (Rule 2.14):</a:t>
            </a:r>
          </a:p>
          <a:p>
            <a:pPr algn="just"/>
            <a:r>
              <a:rPr lang="en-US" sz="3200" dirty="0" smtClean="0"/>
              <a:t>in other firms or </a:t>
            </a:r>
          </a:p>
          <a:p>
            <a:pPr algn="just"/>
            <a:r>
              <a:rPr lang="en-US" sz="3200" dirty="0" smtClean="0"/>
              <a:t>bodies corporate along with their </a:t>
            </a:r>
          </a:p>
          <a:p>
            <a:pPr algn="just"/>
            <a:r>
              <a:rPr lang="en-US" sz="3200" dirty="0" smtClean="0"/>
              <a:t>consent to act as directors of the company</a:t>
            </a:r>
          </a:p>
          <a:p>
            <a:pPr algn="just">
              <a:buNone/>
            </a:pPr>
            <a:endParaRPr lang="en-US" sz="3200" dirty="0" smtClean="0"/>
          </a:p>
          <a:p>
            <a:pPr algn="just">
              <a:buNone/>
            </a:pPr>
            <a:r>
              <a:rPr lang="en-US" sz="3200" dirty="0" smtClean="0"/>
              <a:t>   Shall be filed in Form No. 2.12 with a fee.</a:t>
            </a:r>
            <a:endParaRPr lang="en-IN" sz="3200"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smtClean="0">
                <a:latin typeface="+mn-lt"/>
              </a:rPr>
              <a:t>Section 7(2)</a:t>
            </a:r>
          </a:p>
        </p:txBody>
      </p:sp>
      <p:sp>
        <p:nvSpPr>
          <p:cNvPr id="6147" name="Content Placeholder 2"/>
          <p:cNvSpPr>
            <a:spLocks noGrp="1"/>
          </p:cNvSpPr>
          <p:nvPr>
            <p:ph idx="1"/>
          </p:nvPr>
        </p:nvSpPr>
        <p:spPr>
          <a:xfrm>
            <a:off x="428596" y="1214422"/>
            <a:ext cx="8229600" cy="4389438"/>
          </a:xfrm>
        </p:spPr>
        <p:txBody>
          <a:bodyPr/>
          <a:lstStyle/>
          <a:p>
            <a:pPr algn="just">
              <a:buNone/>
            </a:pPr>
            <a:r>
              <a:rPr lang="en-US" sz="2800" dirty="0" smtClean="0"/>
              <a:t>The Registrar on the basis of:</a:t>
            </a:r>
          </a:p>
          <a:p>
            <a:pPr algn="just">
              <a:buFont typeface="Wingdings" pitchFamily="2" charset="2"/>
              <a:buChar char="ü"/>
            </a:pPr>
            <a:r>
              <a:rPr lang="en-US" sz="2800" dirty="0" smtClean="0"/>
              <a:t> documents and</a:t>
            </a:r>
          </a:p>
          <a:p>
            <a:pPr algn="just">
              <a:buFont typeface="Wingdings" pitchFamily="2" charset="2"/>
              <a:buChar char="ü"/>
            </a:pPr>
            <a:r>
              <a:rPr lang="en-US" sz="2800" dirty="0" smtClean="0"/>
              <a:t> information  filed</a:t>
            </a:r>
          </a:p>
          <a:p>
            <a:pPr algn="just">
              <a:buNone/>
            </a:pPr>
            <a:endParaRPr lang="en-US" sz="2800" dirty="0" smtClean="0"/>
          </a:p>
          <a:p>
            <a:pPr algn="just"/>
            <a:r>
              <a:rPr lang="en-US" sz="2800" dirty="0" smtClean="0"/>
              <a:t>shall register all the documents and information referred to in that subsection in the register </a:t>
            </a:r>
          </a:p>
          <a:p>
            <a:pPr algn="just"/>
            <a:r>
              <a:rPr lang="en-US" sz="2800" dirty="0" smtClean="0"/>
              <a:t>and issue a COI in the prescribed form (2. 13), rule 2.15</a:t>
            </a:r>
          </a:p>
          <a:p>
            <a:pPr algn="just"/>
            <a:r>
              <a:rPr lang="en-US" sz="2800" dirty="0" smtClean="0"/>
              <a:t>to the effect that the proposed company is incorporated under this Act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214"/>
            <a:ext cx="8229600" cy="1143000"/>
          </a:xfrm>
        </p:spPr>
        <p:txBody>
          <a:bodyPr/>
          <a:lstStyle/>
          <a:p>
            <a:r>
              <a:rPr lang="en-US" sz="4400" u="sng" kern="0" dirty="0" err="1" smtClean="0"/>
              <a:t>contd</a:t>
            </a:r>
            <a:r>
              <a:rPr lang="en-US" sz="4400" u="sng" kern="0" dirty="0" smtClean="0"/>
              <a:t>…… Private Company</a:t>
            </a:r>
            <a:endParaRPr lang="en-US" sz="4400" i="1" dirty="0"/>
          </a:p>
        </p:txBody>
      </p:sp>
      <p:sp>
        <p:nvSpPr>
          <p:cNvPr id="3" name="Text Placeholder 2"/>
          <p:cNvSpPr>
            <a:spLocks noGrp="1"/>
          </p:cNvSpPr>
          <p:nvPr>
            <p:ph type="body" idx="1"/>
          </p:nvPr>
        </p:nvSpPr>
        <p:spPr>
          <a:xfrm>
            <a:off x="500034" y="928670"/>
            <a:ext cx="4040188" cy="659352"/>
          </a:xfrm>
        </p:spPr>
        <p:txBody>
          <a:bodyPr/>
          <a:lstStyle/>
          <a:p>
            <a:pPr algn="ctr"/>
            <a:r>
              <a:rPr lang="en-US" u="sng" dirty="0" smtClean="0"/>
              <a:t>COMPANIES ACT, 2013</a:t>
            </a:r>
          </a:p>
          <a:p>
            <a:endParaRPr lang="en-US" dirty="0"/>
          </a:p>
        </p:txBody>
      </p:sp>
      <p:sp>
        <p:nvSpPr>
          <p:cNvPr id="4" name="Text Placeholder 3"/>
          <p:cNvSpPr>
            <a:spLocks noGrp="1"/>
          </p:cNvSpPr>
          <p:nvPr>
            <p:ph type="body" sz="half" idx="3"/>
          </p:nvPr>
        </p:nvSpPr>
        <p:spPr>
          <a:xfrm>
            <a:off x="4572000" y="928670"/>
            <a:ext cx="4041775" cy="654843"/>
          </a:xfrm>
        </p:spPr>
        <p:txBody>
          <a:bodyPr/>
          <a:lstStyle/>
          <a:p>
            <a:pPr algn="ctr"/>
            <a:r>
              <a:rPr lang="en-US" u="sng" dirty="0" smtClean="0"/>
              <a:t>COMPANIES ACT, 1956</a:t>
            </a:r>
          </a:p>
          <a:p>
            <a:endParaRPr lang="en-US" dirty="0"/>
          </a:p>
        </p:txBody>
      </p:sp>
      <p:sp>
        <p:nvSpPr>
          <p:cNvPr id="5" name="Content Placeholder 4"/>
          <p:cNvSpPr>
            <a:spLocks noGrp="1"/>
          </p:cNvSpPr>
          <p:nvPr>
            <p:ph sz="quarter" idx="2"/>
          </p:nvPr>
        </p:nvSpPr>
        <p:spPr>
          <a:xfrm>
            <a:off x="428596" y="980728"/>
            <a:ext cx="4040188" cy="5217336"/>
          </a:xfrm>
        </p:spPr>
        <p:txBody>
          <a:bodyPr/>
          <a:lstStyle/>
          <a:p>
            <a:pPr algn="just">
              <a:buNone/>
            </a:pPr>
            <a:endParaRPr lang="en-US" dirty="0" smtClean="0"/>
          </a:p>
          <a:p>
            <a:pPr algn="just">
              <a:buNone/>
            </a:pPr>
            <a:r>
              <a:rPr lang="en-US" dirty="0" smtClean="0"/>
              <a:t>(iii) </a:t>
            </a:r>
            <a:r>
              <a:rPr lang="en-US" u="sng" dirty="0" smtClean="0"/>
              <a:t>prohibits</a:t>
            </a:r>
            <a:r>
              <a:rPr lang="en-US" dirty="0" smtClean="0"/>
              <a:t> any </a:t>
            </a:r>
            <a:r>
              <a:rPr lang="en-US" u="sng" dirty="0" smtClean="0"/>
              <a:t>invitation</a:t>
            </a:r>
            <a:r>
              <a:rPr lang="en-US" dirty="0" smtClean="0"/>
              <a:t> </a:t>
            </a:r>
            <a:r>
              <a:rPr lang="en-US" u="sng" dirty="0" smtClean="0"/>
              <a:t>to</a:t>
            </a:r>
            <a:r>
              <a:rPr lang="en-US" dirty="0" smtClean="0"/>
              <a:t>:</a:t>
            </a:r>
          </a:p>
          <a:p>
            <a:pPr algn="just">
              <a:buFont typeface="Wingdings" pitchFamily="2" charset="2"/>
              <a:buChar char="ü"/>
            </a:pPr>
            <a:r>
              <a:rPr lang="en-US" dirty="0" smtClean="0"/>
              <a:t>the </a:t>
            </a:r>
            <a:r>
              <a:rPr lang="en-US" u="sng" dirty="0" smtClean="0"/>
              <a:t>public to subscribe</a:t>
            </a:r>
            <a:r>
              <a:rPr lang="en-US" dirty="0" smtClean="0"/>
              <a:t> </a:t>
            </a:r>
            <a:r>
              <a:rPr lang="en-US" u="sng" dirty="0" smtClean="0"/>
              <a:t>for any </a:t>
            </a:r>
            <a:r>
              <a:rPr lang="en-US" b="1" u="sng" dirty="0" smtClean="0"/>
              <a:t>securities</a:t>
            </a:r>
            <a:r>
              <a:rPr lang="en-US" u="sng" dirty="0" smtClean="0"/>
              <a:t> </a:t>
            </a:r>
            <a:r>
              <a:rPr lang="en-US" dirty="0" smtClean="0"/>
              <a:t>of the company;</a:t>
            </a:r>
          </a:p>
          <a:p>
            <a:pPr algn="just">
              <a:buNone/>
            </a:pPr>
            <a:r>
              <a:rPr lang="en-US" b="1" dirty="0" smtClean="0"/>
              <a:t>   (</a:t>
            </a:r>
            <a:r>
              <a:rPr lang="en-US" b="1" u="sng" dirty="0" smtClean="0"/>
              <a:t>Mark the word ‘securities’)</a:t>
            </a:r>
            <a:endParaRPr lang="en-US" b="1" dirty="0" smtClean="0"/>
          </a:p>
          <a:p>
            <a:pPr algn="just">
              <a:buNone/>
            </a:pPr>
            <a:endParaRPr lang="en-US" dirty="0" smtClean="0"/>
          </a:p>
          <a:p>
            <a:pPr algn="just">
              <a:buNone/>
            </a:pPr>
            <a:endParaRPr lang="en-US" dirty="0" smtClean="0"/>
          </a:p>
          <a:p>
            <a:pPr algn="just">
              <a:buNone/>
            </a:pPr>
            <a:r>
              <a:rPr lang="en-US" dirty="0" smtClean="0"/>
              <a:t>   The point of prohibiting invitation or acceptance of deposits is not there</a:t>
            </a:r>
          </a:p>
          <a:p>
            <a:pPr algn="just">
              <a:buNone/>
            </a:pPr>
            <a:r>
              <a:rPr lang="en-US" dirty="0" smtClean="0"/>
              <a:t>    (Refer draft rules-Acceptance of Deposits by Companies)</a:t>
            </a:r>
          </a:p>
        </p:txBody>
      </p:sp>
      <p:sp>
        <p:nvSpPr>
          <p:cNvPr id="6" name="Content Placeholder 5"/>
          <p:cNvSpPr>
            <a:spLocks noGrp="1"/>
          </p:cNvSpPr>
          <p:nvPr>
            <p:ph sz="quarter" idx="4"/>
          </p:nvPr>
        </p:nvSpPr>
        <p:spPr>
          <a:xfrm>
            <a:off x="4643438" y="908720"/>
            <a:ext cx="4041775" cy="5217336"/>
          </a:xfrm>
        </p:spPr>
        <p:txBody>
          <a:bodyPr/>
          <a:lstStyle/>
          <a:p>
            <a:pPr algn="just">
              <a:buNone/>
            </a:pPr>
            <a:endParaRPr lang="en-US" u="sng" dirty="0" smtClean="0"/>
          </a:p>
          <a:p>
            <a:pPr algn="just">
              <a:buNone/>
            </a:pPr>
            <a:r>
              <a:rPr lang="en-US" dirty="0" smtClean="0"/>
              <a:t>(c) </a:t>
            </a:r>
            <a:r>
              <a:rPr lang="en-US" u="sng" dirty="0" smtClean="0"/>
              <a:t>Prohibits</a:t>
            </a:r>
            <a:r>
              <a:rPr lang="en-US" dirty="0" smtClean="0"/>
              <a:t> </a:t>
            </a:r>
          </a:p>
          <a:p>
            <a:pPr algn="just">
              <a:buNone/>
            </a:pPr>
            <a:r>
              <a:rPr lang="en-US" dirty="0" smtClean="0"/>
              <a:t>    any </a:t>
            </a:r>
            <a:r>
              <a:rPr lang="en-US" u="sng" dirty="0" smtClean="0"/>
              <a:t>invitation</a:t>
            </a:r>
            <a:r>
              <a:rPr lang="en-US" dirty="0" smtClean="0"/>
              <a:t> to the </a:t>
            </a:r>
            <a:r>
              <a:rPr lang="en-US" u="sng" dirty="0" smtClean="0"/>
              <a:t>public </a:t>
            </a:r>
          </a:p>
          <a:p>
            <a:pPr algn="just">
              <a:buFont typeface="Wingdings" pitchFamily="2" charset="2"/>
              <a:buChar char="ü"/>
            </a:pPr>
            <a:r>
              <a:rPr lang="en-US" u="sng" dirty="0" smtClean="0"/>
              <a:t>to subscribe for any </a:t>
            </a:r>
            <a:r>
              <a:rPr lang="en-US" b="1" u="sng" dirty="0" smtClean="0"/>
              <a:t>shares in</a:t>
            </a:r>
            <a:r>
              <a:rPr lang="en-US" dirty="0" smtClean="0"/>
              <a:t>, or </a:t>
            </a:r>
          </a:p>
          <a:p>
            <a:pPr algn="just">
              <a:buFont typeface="Wingdings" pitchFamily="2" charset="2"/>
              <a:buChar char="ü"/>
            </a:pPr>
            <a:r>
              <a:rPr lang="en-US" u="sng" dirty="0" smtClean="0"/>
              <a:t>debentures</a:t>
            </a:r>
            <a:r>
              <a:rPr lang="en-US" dirty="0" smtClean="0"/>
              <a:t> of  the company.</a:t>
            </a:r>
          </a:p>
          <a:p>
            <a:pPr algn="just">
              <a:buNone/>
            </a:pPr>
            <a:r>
              <a:rPr lang="en-US" dirty="0" smtClean="0"/>
              <a:t> </a:t>
            </a:r>
          </a:p>
          <a:p>
            <a:pPr algn="just">
              <a:buNone/>
            </a:pPr>
            <a:endParaRPr lang="en-US" dirty="0" smtClean="0"/>
          </a:p>
          <a:p>
            <a:pPr algn="just">
              <a:buNone/>
            </a:pPr>
            <a:r>
              <a:rPr lang="en-US" dirty="0" smtClean="0"/>
              <a:t>(d) Prohibits any </a:t>
            </a:r>
            <a:r>
              <a:rPr lang="en-US" u="sng" dirty="0" smtClean="0"/>
              <a:t>invitation</a:t>
            </a:r>
            <a:r>
              <a:rPr lang="en-US" dirty="0" smtClean="0"/>
              <a:t> or </a:t>
            </a:r>
            <a:r>
              <a:rPr lang="en-US" u="sng" dirty="0" smtClean="0"/>
              <a:t>acceptance</a:t>
            </a:r>
            <a:r>
              <a:rPr lang="en-US" dirty="0" smtClean="0"/>
              <a:t> of deposits from</a:t>
            </a:r>
          </a:p>
          <a:p>
            <a:pPr algn="just">
              <a:buFont typeface="Wingdings" pitchFamily="2" charset="2"/>
              <a:buChar char="ü"/>
            </a:pPr>
            <a:r>
              <a:rPr lang="en-US" dirty="0" smtClean="0"/>
              <a:t> persons other than its members, directors or their relatives</a:t>
            </a:r>
          </a:p>
          <a:p>
            <a:pPr algn="just">
              <a:buNone/>
            </a:pPr>
            <a:endParaRPr lang="en-US" i="1" dirty="0" smtClean="0"/>
          </a:p>
          <a:p>
            <a:pPr algn="just">
              <a:buNone/>
            </a:pPr>
            <a:endParaRPr lang="en-US" sz="2400" i="1"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smtClean="0">
                <a:latin typeface="+mn-lt"/>
              </a:rPr>
              <a:t>Section 7(3)</a:t>
            </a:r>
          </a:p>
        </p:txBody>
      </p:sp>
      <p:sp>
        <p:nvSpPr>
          <p:cNvPr id="6147" name="Content Placeholder 2"/>
          <p:cNvSpPr>
            <a:spLocks noGrp="1"/>
          </p:cNvSpPr>
          <p:nvPr>
            <p:ph idx="1"/>
          </p:nvPr>
        </p:nvSpPr>
        <p:spPr>
          <a:xfrm>
            <a:off x="428596" y="1214422"/>
            <a:ext cx="8229600" cy="4389438"/>
          </a:xfrm>
        </p:spPr>
        <p:txBody>
          <a:bodyPr/>
          <a:lstStyle/>
          <a:p>
            <a:pPr algn="just">
              <a:buNone/>
            </a:pPr>
            <a:r>
              <a:rPr lang="en-US" sz="3600" i="1" dirty="0" smtClean="0"/>
              <a:t>  </a:t>
            </a:r>
            <a:r>
              <a:rPr lang="en-US" sz="3600" dirty="0" smtClean="0"/>
              <a:t>The ROC shall allot to the company a CIN-</a:t>
            </a:r>
          </a:p>
          <a:p>
            <a:pPr algn="just"/>
            <a:r>
              <a:rPr lang="en-US" sz="3600" dirty="0" smtClean="0"/>
              <a:t> which shall be a distinct identity for the company and </a:t>
            </a:r>
          </a:p>
          <a:p>
            <a:pPr algn="just"/>
            <a:r>
              <a:rPr lang="en-US" sz="3600" dirty="0" smtClean="0"/>
              <a:t>which shall also be included in the certificate.</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214290"/>
            <a:ext cx="8229600" cy="1143001"/>
          </a:xfrm>
        </p:spPr>
        <p:txBody>
          <a:bodyPr/>
          <a:lstStyle/>
          <a:p>
            <a:pPr>
              <a:defRPr/>
            </a:pPr>
            <a:r>
              <a:rPr lang="en-US" dirty="0" smtClean="0">
                <a:latin typeface="+mn-lt"/>
              </a:rPr>
              <a:t>Section 7(4)</a:t>
            </a:r>
          </a:p>
        </p:txBody>
      </p:sp>
      <p:sp>
        <p:nvSpPr>
          <p:cNvPr id="6147" name="Content Placeholder 2"/>
          <p:cNvSpPr>
            <a:spLocks noGrp="1"/>
          </p:cNvSpPr>
          <p:nvPr>
            <p:ph idx="1"/>
          </p:nvPr>
        </p:nvSpPr>
        <p:spPr>
          <a:xfrm>
            <a:off x="500034" y="2071678"/>
            <a:ext cx="8229600" cy="3143272"/>
          </a:xfrm>
        </p:spPr>
        <p:txBody>
          <a:bodyPr/>
          <a:lstStyle/>
          <a:p>
            <a:pPr algn="just">
              <a:buNone/>
            </a:pPr>
            <a:r>
              <a:rPr lang="en-US" sz="3600" dirty="0" smtClean="0"/>
              <a:t>  The company shall maintain and preserve at its registered office copies of all documents and information as originally filed under sub-section (1) </a:t>
            </a:r>
            <a:r>
              <a:rPr lang="en-US" sz="3600" u="sng" dirty="0" smtClean="0"/>
              <a:t>till its dissolution under this Act</a:t>
            </a:r>
            <a:r>
              <a:rPr lang="en-US" sz="3600" dirty="0" smtClean="0"/>
              <a:t>.</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smtClean="0">
                <a:latin typeface="+mn-lt"/>
              </a:rPr>
              <a:t>Section 7(5)</a:t>
            </a:r>
          </a:p>
        </p:txBody>
      </p:sp>
      <p:sp>
        <p:nvSpPr>
          <p:cNvPr id="6147" name="Content Placeholder 2"/>
          <p:cNvSpPr>
            <a:spLocks noGrp="1"/>
          </p:cNvSpPr>
          <p:nvPr>
            <p:ph idx="1"/>
          </p:nvPr>
        </p:nvSpPr>
        <p:spPr>
          <a:xfrm>
            <a:off x="428596" y="1052736"/>
            <a:ext cx="8229600" cy="4389438"/>
          </a:xfrm>
        </p:spPr>
        <p:txBody>
          <a:bodyPr/>
          <a:lstStyle/>
          <a:p>
            <a:pPr algn="just">
              <a:buNone/>
            </a:pPr>
            <a:r>
              <a:rPr lang="en-US" sz="3200" dirty="0" smtClean="0"/>
              <a:t>If </a:t>
            </a:r>
            <a:r>
              <a:rPr lang="en-US" sz="3200" u="sng" dirty="0" smtClean="0"/>
              <a:t>any person</a:t>
            </a:r>
            <a:r>
              <a:rPr lang="en-US" sz="3200" dirty="0" smtClean="0"/>
              <a:t> furnishes any:</a:t>
            </a:r>
          </a:p>
          <a:p>
            <a:pPr algn="just">
              <a:buFont typeface="Wingdings" pitchFamily="2" charset="2"/>
              <a:buChar char="ü"/>
            </a:pPr>
            <a:r>
              <a:rPr lang="en-US" sz="3200" dirty="0" smtClean="0"/>
              <a:t>false or incorrect particulars of any information and/or</a:t>
            </a:r>
          </a:p>
          <a:p>
            <a:pPr algn="just">
              <a:buFont typeface="Wingdings" pitchFamily="2" charset="2"/>
              <a:buChar char="ü"/>
            </a:pPr>
            <a:r>
              <a:rPr lang="en-US" sz="3200" dirty="0" smtClean="0"/>
              <a:t>suppresses any material information; </a:t>
            </a:r>
          </a:p>
          <a:p>
            <a:pPr algn="just"/>
            <a:r>
              <a:rPr lang="en-US" sz="3200" dirty="0" smtClean="0"/>
              <a:t>of which </a:t>
            </a:r>
            <a:r>
              <a:rPr lang="en-US" sz="3200" u="sng" dirty="0" smtClean="0"/>
              <a:t>he is aware</a:t>
            </a:r>
            <a:r>
              <a:rPr lang="en-US" sz="3200" dirty="0" smtClean="0"/>
              <a:t> in any of the documents filed with the ROC</a:t>
            </a:r>
          </a:p>
          <a:p>
            <a:pPr algn="just"/>
            <a:r>
              <a:rPr lang="en-US" sz="3200" dirty="0" smtClean="0"/>
              <a:t>in relation to the registration of a company </a:t>
            </a:r>
          </a:p>
          <a:p>
            <a:pPr algn="just"/>
            <a:r>
              <a:rPr lang="en-US" sz="3200" dirty="0" smtClean="0"/>
              <a:t>he shall be </a:t>
            </a:r>
            <a:r>
              <a:rPr lang="en-US" sz="3200" u="sng" dirty="0" smtClean="0"/>
              <a:t>liable for action under section 447 (fraud)</a:t>
            </a:r>
            <a:endParaRPr lang="en-US" sz="3600"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357214"/>
            <a:ext cx="8229600" cy="1143001"/>
          </a:xfrm>
        </p:spPr>
        <p:txBody>
          <a:bodyPr/>
          <a:lstStyle/>
          <a:p>
            <a:pPr>
              <a:defRPr/>
            </a:pPr>
            <a:r>
              <a:rPr lang="en-US" dirty="0" smtClean="0">
                <a:latin typeface="+mn-lt"/>
              </a:rPr>
              <a:t>Section 7(6)</a:t>
            </a:r>
          </a:p>
        </p:txBody>
      </p:sp>
      <p:sp>
        <p:nvSpPr>
          <p:cNvPr id="6147" name="Content Placeholder 2"/>
          <p:cNvSpPr>
            <a:spLocks noGrp="1"/>
          </p:cNvSpPr>
          <p:nvPr>
            <p:ph idx="1"/>
          </p:nvPr>
        </p:nvSpPr>
        <p:spPr>
          <a:xfrm>
            <a:off x="251520" y="911770"/>
            <a:ext cx="8229600" cy="4389438"/>
          </a:xfrm>
        </p:spPr>
        <p:txBody>
          <a:bodyPr/>
          <a:lstStyle/>
          <a:p>
            <a:pPr algn="just">
              <a:buNone/>
            </a:pPr>
            <a:r>
              <a:rPr lang="en-US" sz="2200" dirty="0" smtClean="0"/>
              <a:t>    If after the incorporation of a company, it is proved that the company has been got incorporated by furnishing any </a:t>
            </a:r>
          </a:p>
          <a:p>
            <a:pPr algn="just">
              <a:buFont typeface="Wingdings" pitchFamily="2" charset="2"/>
              <a:buChar char="ü"/>
            </a:pPr>
            <a:r>
              <a:rPr lang="en-US" sz="2200" dirty="0" smtClean="0"/>
              <a:t>false; or </a:t>
            </a:r>
          </a:p>
          <a:p>
            <a:pPr algn="just">
              <a:buFont typeface="Wingdings" pitchFamily="2" charset="2"/>
              <a:buChar char="ü"/>
            </a:pPr>
            <a:r>
              <a:rPr lang="en-US" sz="2200" dirty="0" smtClean="0"/>
              <a:t>incorrect information; or</a:t>
            </a:r>
          </a:p>
          <a:p>
            <a:pPr algn="just">
              <a:buFont typeface="Wingdings" pitchFamily="2" charset="2"/>
              <a:buChar char="ü"/>
            </a:pPr>
            <a:r>
              <a:rPr lang="en-US" sz="2200" dirty="0" smtClean="0"/>
              <a:t>Incorrect representation; or</a:t>
            </a:r>
          </a:p>
          <a:p>
            <a:pPr algn="just">
              <a:buFont typeface="Wingdings" pitchFamily="2" charset="2"/>
              <a:buChar char="ü"/>
            </a:pPr>
            <a:r>
              <a:rPr lang="en-US" sz="2200" dirty="0" smtClean="0"/>
              <a:t>by suppressing any material fact; or</a:t>
            </a:r>
          </a:p>
          <a:p>
            <a:pPr algn="just">
              <a:buFont typeface="Wingdings" pitchFamily="2" charset="2"/>
              <a:buChar char="ü"/>
            </a:pPr>
            <a:r>
              <a:rPr lang="en-US" sz="2200" dirty="0" smtClean="0"/>
              <a:t>by suppressing any information in any of the documents; or</a:t>
            </a:r>
          </a:p>
          <a:p>
            <a:pPr algn="just">
              <a:buFont typeface="Wingdings" pitchFamily="2" charset="2"/>
              <a:buChar char="ü"/>
            </a:pPr>
            <a:r>
              <a:rPr lang="en-US" sz="2200" dirty="0" smtClean="0"/>
              <a:t>the declaration filed; or </a:t>
            </a:r>
          </a:p>
          <a:p>
            <a:pPr algn="just">
              <a:buFont typeface="Wingdings" pitchFamily="2" charset="2"/>
              <a:buChar char="ü"/>
            </a:pPr>
            <a:r>
              <a:rPr lang="en-US" sz="2200" dirty="0" smtClean="0"/>
              <a:t>made for incorporating such company; or</a:t>
            </a:r>
          </a:p>
          <a:p>
            <a:pPr algn="just">
              <a:buFont typeface="Wingdings" pitchFamily="2" charset="2"/>
              <a:buChar char="ü"/>
            </a:pPr>
            <a:r>
              <a:rPr lang="en-US" sz="2200" dirty="0" smtClean="0"/>
              <a:t> by any fraudulent action; </a:t>
            </a:r>
          </a:p>
          <a:p>
            <a:pPr algn="just">
              <a:buNone/>
            </a:pPr>
            <a:r>
              <a:rPr lang="en-US" sz="2200" dirty="0" smtClean="0"/>
              <a:t>    the promoters, the persons named as the first directors of the company and the persons making declaration under clause (b) of subsection (1) shall each be liable for action under </a:t>
            </a:r>
            <a:r>
              <a:rPr lang="en-US" sz="2200" u="sng" dirty="0" smtClean="0"/>
              <a:t>section 447 </a:t>
            </a:r>
          </a:p>
          <a:p>
            <a:pPr algn="just">
              <a:buNone/>
            </a:pPr>
            <a:endParaRPr lang="en-US" sz="2200" u="sng"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387424"/>
            <a:ext cx="8229600" cy="1143001"/>
          </a:xfrm>
        </p:spPr>
        <p:txBody>
          <a:bodyPr/>
          <a:lstStyle/>
          <a:p>
            <a:pPr>
              <a:defRPr/>
            </a:pPr>
            <a:r>
              <a:rPr lang="en-US" dirty="0" smtClean="0">
                <a:latin typeface="+mn-lt"/>
              </a:rPr>
              <a:t>Section 7(7)</a:t>
            </a:r>
          </a:p>
        </p:txBody>
      </p:sp>
      <p:sp>
        <p:nvSpPr>
          <p:cNvPr id="6147" name="Content Placeholder 2"/>
          <p:cNvSpPr>
            <a:spLocks noGrp="1"/>
          </p:cNvSpPr>
          <p:nvPr>
            <p:ph idx="1"/>
          </p:nvPr>
        </p:nvSpPr>
        <p:spPr>
          <a:xfrm>
            <a:off x="428596" y="620688"/>
            <a:ext cx="8229600" cy="4389438"/>
          </a:xfrm>
        </p:spPr>
        <p:txBody>
          <a:bodyPr/>
          <a:lstStyle/>
          <a:p>
            <a:pPr algn="just">
              <a:buNone/>
            </a:pPr>
            <a:r>
              <a:rPr lang="en-US" dirty="0" smtClean="0"/>
              <a:t>   Without prejudice to the provisions of sub-section (6), where a company has been got incorporated by furnishing any</a:t>
            </a:r>
          </a:p>
          <a:p>
            <a:pPr algn="just">
              <a:buFont typeface="Wingdings" pitchFamily="2" charset="2"/>
              <a:buChar char="ü"/>
            </a:pPr>
            <a:r>
              <a:rPr lang="en-US" dirty="0" smtClean="0"/>
              <a:t> any false or incorrect information; or</a:t>
            </a:r>
          </a:p>
          <a:p>
            <a:pPr algn="just">
              <a:buFont typeface="Wingdings" pitchFamily="2" charset="2"/>
              <a:buChar char="ü"/>
            </a:pPr>
            <a:r>
              <a:rPr lang="en-US" dirty="0" smtClean="0"/>
              <a:t> representation; or</a:t>
            </a:r>
          </a:p>
          <a:p>
            <a:pPr algn="just">
              <a:buFont typeface="Wingdings" pitchFamily="2" charset="2"/>
              <a:buChar char="ü"/>
            </a:pPr>
            <a:r>
              <a:rPr lang="en-US" dirty="0" smtClean="0"/>
              <a:t> by suppressing any material fact; or</a:t>
            </a:r>
          </a:p>
          <a:p>
            <a:pPr algn="just">
              <a:buFont typeface="Wingdings" pitchFamily="2" charset="2"/>
              <a:buChar char="ü"/>
            </a:pPr>
            <a:r>
              <a:rPr lang="en-US" dirty="0" smtClean="0"/>
              <a:t> information in any of the documents; or</a:t>
            </a:r>
          </a:p>
          <a:p>
            <a:pPr algn="just">
              <a:buFont typeface="Wingdings" pitchFamily="2" charset="2"/>
              <a:buChar char="ü"/>
            </a:pPr>
            <a:r>
              <a:rPr lang="en-US" dirty="0" smtClean="0"/>
              <a:t> declaration filed; or</a:t>
            </a:r>
          </a:p>
          <a:p>
            <a:pPr algn="just">
              <a:buFont typeface="Wingdings" pitchFamily="2" charset="2"/>
              <a:buChar char="ü"/>
            </a:pPr>
            <a:r>
              <a:rPr lang="en-US" dirty="0" smtClean="0"/>
              <a:t>made for incorporating such company; or</a:t>
            </a:r>
          </a:p>
          <a:p>
            <a:pPr algn="just">
              <a:buFont typeface="Wingdings" pitchFamily="2" charset="2"/>
              <a:buChar char="ü"/>
            </a:pPr>
            <a:r>
              <a:rPr lang="en-US" dirty="0" smtClean="0"/>
              <a:t> by any fraudulent action; </a:t>
            </a:r>
          </a:p>
          <a:p>
            <a:pPr algn="just">
              <a:buNone/>
            </a:pPr>
            <a:r>
              <a:rPr lang="en-US" dirty="0" smtClean="0"/>
              <a:t>   the </a:t>
            </a:r>
            <a:r>
              <a:rPr lang="en-US" u="sng" dirty="0" smtClean="0"/>
              <a:t>Tribunal</a:t>
            </a:r>
            <a:r>
              <a:rPr lang="en-US" dirty="0" smtClean="0"/>
              <a:t> may, </a:t>
            </a:r>
            <a:r>
              <a:rPr lang="en-US" u="sng" dirty="0" smtClean="0"/>
              <a:t>on an application made to it</a:t>
            </a:r>
            <a:r>
              <a:rPr lang="en-US" dirty="0" smtClean="0"/>
              <a:t>, on being satisfied that the situation so warrants-</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285776"/>
            <a:ext cx="8229600" cy="1143001"/>
          </a:xfrm>
        </p:spPr>
        <p:txBody>
          <a:bodyPr/>
          <a:lstStyle/>
          <a:p>
            <a:pPr>
              <a:defRPr/>
            </a:pPr>
            <a:r>
              <a:rPr lang="en-US" dirty="0" err="1" smtClean="0"/>
              <a:t>contd</a:t>
            </a:r>
            <a:r>
              <a:rPr lang="en-US" dirty="0" smtClean="0"/>
              <a:t>…. </a:t>
            </a:r>
            <a:r>
              <a:rPr lang="en-US" dirty="0" smtClean="0">
                <a:latin typeface="+mn-lt"/>
              </a:rPr>
              <a:t>Section 7(7)</a:t>
            </a:r>
          </a:p>
        </p:txBody>
      </p:sp>
      <p:sp>
        <p:nvSpPr>
          <p:cNvPr id="6147" name="Content Placeholder 2"/>
          <p:cNvSpPr>
            <a:spLocks noGrp="1"/>
          </p:cNvSpPr>
          <p:nvPr>
            <p:ph idx="1"/>
          </p:nvPr>
        </p:nvSpPr>
        <p:spPr>
          <a:xfrm>
            <a:off x="428596" y="785794"/>
            <a:ext cx="8229600" cy="4389438"/>
          </a:xfrm>
        </p:spPr>
        <p:txBody>
          <a:bodyPr/>
          <a:lstStyle/>
          <a:p>
            <a:pPr algn="just">
              <a:buNone/>
            </a:pPr>
            <a:r>
              <a:rPr lang="en-US" sz="2700" dirty="0" smtClean="0"/>
              <a:t>(a) pass such orders, as it may think fit, for </a:t>
            </a:r>
            <a:r>
              <a:rPr lang="en-US" sz="2700" u="sng" dirty="0" smtClean="0"/>
              <a:t>regulation of the management of the company</a:t>
            </a:r>
            <a:r>
              <a:rPr lang="en-US" sz="2700" dirty="0" smtClean="0"/>
              <a:t> including changes, if any, in its </a:t>
            </a:r>
            <a:r>
              <a:rPr lang="en-US" sz="2700" dirty="0" err="1" smtClean="0"/>
              <a:t>MoA</a:t>
            </a:r>
            <a:r>
              <a:rPr lang="en-US" sz="2700" dirty="0" smtClean="0"/>
              <a:t>/</a:t>
            </a:r>
            <a:r>
              <a:rPr lang="en-US" sz="2700" dirty="0" err="1" smtClean="0"/>
              <a:t>AoA</a:t>
            </a:r>
            <a:r>
              <a:rPr lang="en-US" sz="2700" dirty="0" smtClean="0"/>
              <a:t>, in public interest or in the interest of the company and its members and creditors; or</a:t>
            </a:r>
          </a:p>
          <a:p>
            <a:pPr algn="just">
              <a:buNone/>
            </a:pPr>
            <a:r>
              <a:rPr lang="en-US" sz="2700" dirty="0" smtClean="0"/>
              <a:t>(b) direct that </a:t>
            </a:r>
            <a:r>
              <a:rPr lang="en-US" sz="2700" u="sng" dirty="0" smtClean="0"/>
              <a:t>liability of the members shall be unlimited</a:t>
            </a:r>
            <a:r>
              <a:rPr lang="en-US" sz="2700" dirty="0" smtClean="0"/>
              <a:t>; or</a:t>
            </a:r>
          </a:p>
          <a:p>
            <a:pPr algn="just">
              <a:buNone/>
            </a:pPr>
            <a:r>
              <a:rPr lang="en-US" sz="2700" dirty="0" smtClean="0"/>
              <a:t>(c) direct </a:t>
            </a:r>
            <a:r>
              <a:rPr lang="en-US" sz="2700" u="sng" dirty="0" smtClean="0"/>
              <a:t>removal of the name of the company</a:t>
            </a:r>
            <a:r>
              <a:rPr lang="en-US" sz="2700" dirty="0" smtClean="0"/>
              <a:t> from the register of companies; or</a:t>
            </a:r>
          </a:p>
          <a:p>
            <a:pPr algn="just">
              <a:buNone/>
            </a:pPr>
            <a:r>
              <a:rPr lang="en-US" sz="2700" dirty="0" smtClean="0"/>
              <a:t>(d) pass an </a:t>
            </a:r>
            <a:r>
              <a:rPr lang="en-US" sz="2700" u="sng" dirty="0" smtClean="0"/>
              <a:t>order for the winding up</a:t>
            </a:r>
            <a:r>
              <a:rPr lang="en-US" sz="2700" dirty="0" smtClean="0"/>
              <a:t> of the company; or</a:t>
            </a:r>
          </a:p>
          <a:p>
            <a:pPr algn="just">
              <a:buNone/>
            </a:pPr>
            <a:r>
              <a:rPr lang="en-US" sz="2700" dirty="0" smtClean="0"/>
              <a:t>(e) pass such </a:t>
            </a:r>
            <a:r>
              <a:rPr lang="en-US" sz="2700" u="sng" dirty="0" smtClean="0"/>
              <a:t>other orders</a:t>
            </a:r>
            <a:r>
              <a:rPr lang="en-US" sz="2700" dirty="0" smtClean="0"/>
              <a:t> as it may deem fit:</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7(7)</a:t>
            </a:r>
          </a:p>
        </p:txBody>
      </p:sp>
      <p:sp>
        <p:nvSpPr>
          <p:cNvPr id="6147" name="Content Placeholder 2"/>
          <p:cNvSpPr>
            <a:spLocks noGrp="1"/>
          </p:cNvSpPr>
          <p:nvPr>
            <p:ph idx="1"/>
          </p:nvPr>
        </p:nvSpPr>
        <p:spPr>
          <a:xfrm>
            <a:off x="428596" y="1214422"/>
            <a:ext cx="8229600" cy="4389438"/>
          </a:xfrm>
        </p:spPr>
        <p:txBody>
          <a:bodyPr/>
          <a:lstStyle/>
          <a:p>
            <a:pPr algn="just">
              <a:buNone/>
            </a:pPr>
            <a:r>
              <a:rPr lang="en-US" sz="2800" dirty="0" smtClean="0"/>
              <a:t>   Provided that before making any order under this sub-section:</a:t>
            </a:r>
          </a:p>
          <a:p>
            <a:pPr algn="just"/>
            <a:r>
              <a:rPr lang="en-US" sz="2800" dirty="0" smtClean="0"/>
              <a:t>the company shall be given a reasonable </a:t>
            </a:r>
            <a:r>
              <a:rPr lang="en-US" sz="2800" u="sng" dirty="0" smtClean="0"/>
              <a:t>opportunity of being heard</a:t>
            </a:r>
            <a:r>
              <a:rPr lang="en-US" sz="2800" dirty="0" smtClean="0"/>
              <a:t> in the matter; and</a:t>
            </a:r>
          </a:p>
          <a:p>
            <a:pPr algn="just">
              <a:buNone/>
            </a:pPr>
            <a:endParaRPr lang="en-US" sz="2800" dirty="0" smtClean="0"/>
          </a:p>
          <a:p>
            <a:pPr algn="just"/>
            <a:r>
              <a:rPr lang="en-US" sz="2800" dirty="0" smtClean="0"/>
              <a:t>the Tribunal shall </a:t>
            </a:r>
            <a:r>
              <a:rPr lang="en-US" sz="2800" u="sng" dirty="0" smtClean="0"/>
              <a:t>take into consideration</a:t>
            </a:r>
            <a:r>
              <a:rPr lang="en-US" sz="2800" dirty="0" smtClean="0"/>
              <a:t> the transactions entered into by the company, including the obligations, if any, contracted or payment of any liability.</a:t>
            </a:r>
          </a:p>
          <a:p>
            <a:pPr algn="just">
              <a:buNone/>
            </a:pPr>
            <a:endParaRPr lang="en-US" sz="2800"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214282" y="2357430"/>
            <a:ext cx="8675687" cy="4089389"/>
          </a:xfrm>
        </p:spPr>
        <p:txBody>
          <a:bodyPr/>
          <a:lstStyle/>
          <a:p>
            <a:pPr algn="just">
              <a:buClr>
                <a:srgbClr val="4D0000"/>
              </a:buClr>
              <a:buSzPct val="95000"/>
              <a:buNone/>
            </a:pPr>
            <a:r>
              <a:rPr lang="en-US" sz="2400" b="1" u="sng" dirty="0" smtClean="0">
                <a:solidFill>
                  <a:schemeClr val="accent2">
                    <a:lumMod val="50000"/>
                    <a:lumOff val="50000"/>
                  </a:schemeClr>
                </a:solidFill>
              </a:rPr>
              <a:t>New:</a:t>
            </a:r>
          </a:p>
          <a:p>
            <a:pPr algn="just">
              <a:buClr>
                <a:schemeClr val="accent1"/>
              </a:buClr>
              <a:buSzPct val="120000"/>
              <a:buFont typeface="Wingdings" pitchFamily="2" charset="2"/>
              <a:buChar char="ü"/>
            </a:pPr>
            <a:r>
              <a:rPr lang="en-US" sz="2400" dirty="0" smtClean="0"/>
              <a:t> Under this Act, OPC can also be incorporated for charitable purposes.</a:t>
            </a:r>
          </a:p>
          <a:p>
            <a:pPr algn="just">
              <a:buClr>
                <a:schemeClr val="accent1"/>
              </a:buClr>
              <a:buSzPct val="120000"/>
              <a:buFont typeface="Wingdings" pitchFamily="2" charset="2"/>
              <a:buChar char="ü"/>
            </a:pPr>
            <a:r>
              <a:rPr lang="en-US" sz="2400" dirty="0" smtClean="0"/>
              <a:t> A firm can be a member of the Company with Charitable Objects.</a:t>
            </a:r>
          </a:p>
          <a:p>
            <a:pPr algn="just">
              <a:buClr>
                <a:schemeClr val="accent1"/>
              </a:buClr>
              <a:buSzPct val="120000"/>
              <a:buFont typeface="Wingdings" pitchFamily="2" charset="2"/>
              <a:buChar char="ü"/>
            </a:pPr>
            <a:r>
              <a:rPr lang="en-US" sz="2400" dirty="0" smtClean="0"/>
              <a:t> The CG at the time of revoking the license under this section may, if it is satisfied that it is essential in the public interest, order that the Co. be wound up under this Act or amalgamated with another Co. registered under this section.</a:t>
            </a:r>
          </a:p>
        </p:txBody>
      </p:sp>
      <p:sp>
        <p:nvSpPr>
          <p:cNvPr id="18435" name="Title 3"/>
          <p:cNvSpPr>
            <a:spLocks noGrp="1"/>
          </p:cNvSpPr>
          <p:nvPr>
            <p:ph type="title"/>
          </p:nvPr>
        </p:nvSpPr>
        <p:spPr>
          <a:xfrm>
            <a:off x="500034" y="1142984"/>
            <a:ext cx="8229600" cy="1143000"/>
          </a:xfrm>
        </p:spPr>
        <p:txBody>
          <a:bodyPr/>
          <a:lstStyle/>
          <a:p>
            <a:r>
              <a:rPr lang="en-US" dirty="0" smtClean="0">
                <a:latin typeface="+mn-lt"/>
              </a:rPr>
              <a:t>Section 8</a:t>
            </a:r>
            <a:br>
              <a:rPr lang="en-US" dirty="0" smtClean="0">
                <a:latin typeface="+mn-lt"/>
              </a:rPr>
            </a:br>
            <a:r>
              <a:rPr lang="en-US" sz="3600" b="1" dirty="0" smtClean="0">
                <a:latin typeface="+mn-lt"/>
              </a:rPr>
              <a:t>Formation of Companies with Charitable Objects etc.</a:t>
            </a:r>
            <a:r>
              <a:rPr lang="en-US" sz="7200" dirty="0" smtClean="0">
                <a:latin typeface="+mn-lt"/>
              </a:rPr>
              <a:t/>
            </a:r>
            <a:br>
              <a:rPr lang="en-US" sz="7200" dirty="0" smtClean="0">
                <a:latin typeface="+mn-lt"/>
              </a:rPr>
            </a:br>
            <a:r>
              <a:rPr lang="en-US" sz="3200" b="1" i="1" dirty="0" smtClean="0">
                <a:latin typeface="+mn-lt"/>
              </a:rPr>
              <a:t> </a:t>
            </a:r>
            <a:r>
              <a:rPr lang="en-US" sz="3200" b="1" u="sng" dirty="0" smtClean="0">
                <a:latin typeface="+mn-lt"/>
              </a:rPr>
              <a:t>{corresponding Section 25}</a:t>
            </a:r>
            <a:endParaRPr lang="en-US" sz="3200" b="1" dirty="0" smtClean="0">
              <a:latin typeface="+mn-lt"/>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387424"/>
            <a:ext cx="8229600" cy="1143001"/>
          </a:xfrm>
        </p:spPr>
        <p:txBody>
          <a:bodyPr/>
          <a:lstStyle/>
          <a:p>
            <a:pPr>
              <a:defRPr/>
            </a:pPr>
            <a:r>
              <a:rPr lang="en-US" dirty="0" err="1" smtClean="0"/>
              <a:t>contd</a:t>
            </a:r>
            <a:r>
              <a:rPr lang="en-US" dirty="0" smtClean="0"/>
              <a:t>…. </a:t>
            </a:r>
            <a:r>
              <a:rPr lang="en-US" dirty="0" smtClean="0">
                <a:latin typeface="+mn-lt"/>
              </a:rPr>
              <a:t>Section 8</a:t>
            </a:r>
          </a:p>
        </p:txBody>
      </p:sp>
      <p:sp>
        <p:nvSpPr>
          <p:cNvPr id="6147" name="Content Placeholder 2"/>
          <p:cNvSpPr>
            <a:spLocks noGrp="1"/>
          </p:cNvSpPr>
          <p:nvPr>
            <p:ph idx="1"/>
          </p:nvPr>
        </p:nvSpPr>
        <p:spPr>
          <a:xfrm>
            <a:off x="428596" y="548680"/>
            <a:ext cx="8229600" cy="4389438"/>
          </a:xfrm>
        </p:spPr>
        <p:txBody>
          <a:bodyPr/>
          <a:lstStyle/>
          <a:p>
            <a:pPr algn="just">
              <a:buFont typeface="Wingdings" pitchFamily="2" charset="2"/>
              <a:buChar char="ü"/>
            </a:pPr>
            <a:r>
              <a:rPr lang="en-US" sz="3000" dirty="0" smtClean="0"/>
              <a:t>In case of winding up or dissolution of an association not for profit under this section, there remain, after the satisfaction of its debts and liabilities, any assets</a:t>
            </a:r>
          </a:p>
          <a:p>
            <a:pPr algn="just">
              <a:buFont typeface="Wingdings" pitchFamily="2" charset="2"/>
              <a:buChar char="ü"/>
            </a:pPr>
            <a:r>
              <a:rPr lang="en-US" sz="3000" dirty="0" smtClean="0"/>
              <a:t>Then that may be transferred to another Co. registered under this section and having similar objects</a:t>
            </a:r>
          </a:p>
          <a:p>
            <a:pPr algn="just">
              <a:buFont typeface="Wingdings" pitchFamily="2" charset="2"/>
              <a:buChar char="ü"/>
            </a:pPr>
            <a:r>
              <a:rPr lang="en-US" sz="3000" dirty="0" smtClean="0"/>
              <a:t>But subject to such conditions as the Tribunal may impose</a:t>
            </a:r>
          </a:p>
          <a:p>
            <a:pPr algn="just">
              <a:buFont typeface="Wingdings" pitchFamily="2" charset="2"/>
              <a:buChar char="ü"/>
            </a:pPr>
            <a:r>
              <a:rPr lang="en-US" sz="2700" dirty="0" smtClean="0"/>
              <a:t>Or may be sold and proceeds thereof credited to the Rehabilitation and Insolvency Fund formed u/s 244</a:t>
            </a:r>
            <a:r>
              <a:rPr lang="en-US" sz="2900" dirty="0" smtClean="0"/>
              <a: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8</a:t>
            </a:r>
          </a:p>
        </p:txBody>
      </p:sp>
      <p:sp>
        <p:nvSpPr>
          <p:cNvPr id="6147" name="Content Placeholder 2"/>
          <p:cNvSpPr>
            <a:spLocks noGrp="1"/>
          </p:cNvSpPr>
          <p:nvPr>
            <p:ph idx="1"/>
          </p:nvPr>
        </p:nvSpPr>
        <p:spPr>
          <a:xfrm>
            <a:off x="428596" y="1428736"/>
            <a:ext cx="8229600" cy="4389438"/>
          </a:xfrm>
        </p:spPr>
        <p:txBody>
          <a:bodyPr/>
          <a:lstStyle/>
          <a:p>
            <a:pPr algn="just">
              <a:buFont typeface="Wingdings" pitchFamily="2" charset="2"/>
              <a:buChar char="ü"/>
            </a:pPr>
            <a:r>
              <a:rPr lang="en-US" sz="3200" dirty="0" smtClean="0"/>
              <a:t>A company with charitable objects can only amalgamate with a company registered under same section having similar objects</a:t>
            </a:r>
          </a:p>
          <a:p>
            <a:pPr algn="just">
              <a:buFont typeface="Wingdings" pitchFamily="2" charset="2"/>
              <a:buChar char="ü"/>
            </a:pPr>
            <a:r>
              <a:rPr lang="en-US" sz="3200" dirty="0" smtClean="0"/>
              <a:t>Where it is proved that the affairs of the company registered under same section were conducted fraudulently, every officer in default shall be liable for action </a:t>
            </a:r>
            <a:r>
              <a:rPr lang="en-US" sz="3200" u="sng" dirty="0" smtClean="0"/>
              <a:t>u/s 447</a:t>
            </a:r>
            <a:r>
              <a:rPr lang="en-US" sz="3200" dirty="0" smtClean="0"/>
              <a:t> and </a:t>
            </a:r>
          </a:p>
          <a:p>
            <a:pPr algn="just">
              <a:buFont typeface="Wingdings" pitchFamily="2" charset="2"/>
              <a:buChar char="ü"/>
            </a:pPr>
            <a:r>
              <a:rPr lang="en-US" sz="3200" dirty="0" smtClean="0"/>
              <a:t>Will be subject to stringent punishment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0034" y="1428736"/>
            <a:ext cx="4040188" cy="659352"/>
          </a:xfrm>
        </p:spPr>
        <p:txBody>
          <a:bodyPr/>
          <a:lstStyle/>
          <a:p>
            <a:pPr algn="ctr"/>
            <a:r>
              <a:rPr lang="en-US" u="sng" dirty="0" smtClean="0"/>
              <a:t>COMPANIES ACT, 2013</a:t>
            </a:r>
          </a:p>
          <a:p>
            <a:endParaRPr lang="en-US" dirty="0"/>
          </a:p>
        </p:txBody>
      </p:sp>
      <p:sp>
        <p:nvSpPr>
          <p:cNvPr id="4" name="Text Placeholder 3"/>
          <p:cNvSpPr>
            <a:spLocks noGrp="1"/>
          </p:cNvSpPr>
          <p:nvPr>
            <p:ph type="body" sz="half" idx="3"/>
          </p:nvPr>
        </p:nvSpPr>
        <p:spPr>
          <a:xfrm>
            <a:off x="4643438" y="1500174"/>
            <a:ext cx="4041775" cy="654843"/>
          </a:xfrm>
        </p:spPr>
        <p:txBody>
          <a:bodyPr/>
          <a:lstStyle/>
          <a:p>
            <a:pPr algn="ctr"/>
            <a:r>
              <a:rPr lang="en-US" u="sng" dirty="0" smtClean="0"/>
              <a:t>COMPANIES ACT, 1956</a:t>
            </a:r>
          </a:p>
          <a:p>
            <a:endParaRPr lang="en-US" dirty="0"/>
          </a:p>
        </p:txBody>
      </p:sp>
      <p:sp>
        <p:nvSpPr>
          <p:cNvPr id="5" name="Content Placeholder 4"/>
          <p:cNvSpPr>
            <a:spLocks noGrp="1"/>
          </p:cNvSpPr>
          <p:nvPr>
            <p:ph sz="quarter" idx="2"/>
          </p:nvPr>
        </p:nvSpPr>
        <p:spPr>
          <a:xfrm>
            <a:off x="428596" y="1928802"/>
            <a:ext cx="4040188" cy="3559968"/>
          </a:xfrm>
        </p:spPr>
        <p:txBody>
          <a:bodyPr/>
          <a:lstStyle/>
          <a:p>
            <a:pPr algn="ctr">
              <a:buNone/>
            </a:pPr>
            <a:r>
              <a:rPr lang="en-US" sz="2400" u="sng" dirty="0" smtClean="0"/>
              <a:t>Section 2(71)</a:t>
            </a:r>
          </a:p>
          <a:p>
            <a:pPr algn="just">
              <a:buNone/>
            </a:pPr>
            <a:r>
              <a:rPr lang="en-US" dirty="0" smtClean="0"/>
              <a:t>Means a company which—</a:t>
            </a:r>
          </a:p>
          <a:p>
            <a:pPr algn="just">
              <a:buNone/>
            </a:pPr>
            <a:r>
              <a:rPr lang="en-US" dirty="0" smtClean="0"/>
              <a:t>(a) is not a private company</a:t>
            </a:r>
            <a:r>
              <a:rPr lang="en-US" b="1" dirty="0" smtClean="0"/>
              <a:t> </a:t>
            </a:r>
          </a:p>
          <a:p>
            <a:pPr algn="just">
              <a:buNone/>
            </a:pPr>
            <a:r>
              <a:rPr lang="en-US" b="1" dirty="0" smtClean="0"/>
              <a:t>    (no change)</a:t>
            </a:r>
          </a:p>
          <a:p>
            <a:pPr algn="just">
              <a:buNone/>
            </a:pPr>
            <a:endParaRPr lang="en-US" b="1" dirty="0" smtClean="0"/>
          </a:p>
          <a:p>
            <a:pPr algn="just">
              <a:buNone/>
            </a:pPr>
            <a:r>
              <a:rPr lang="en-US" dirty="0" smtClean="0"/>
              <a:t>(b) has a </a:t>
            </a:r>
            <a:r>
              <a:rPr lang="en-US" u="sng" dirty="0" smtClean="0"/>
              <a:t>minimum paid-up share capital of:</a:t>
            </a:r>
          </a:p>
          <a:p>
            <a:pPr algn="just">
              <a:buFont typeface="Wingdings" pitchFamily="2" charset="2"/>
              <a:buChar char="ü"/>
            </a:pPr>
            <a:r>
              <a:rPr lang="en-US" u="sng" dirty="0" smtClean="0"/>
              <a:t>Rs. 5 </a:t>
            </a:r>
            <a:r>
              <a:rPr lang="en-US" u="sng" dirty="0" err="1" smtClean="0"/>
              <a:t>lakhs</a:t>
            </a:r>
            <a:r>
              <a:rPr lang="en-US" dirty="0" smtClean="0"/>
              <a:t>;</a:t>
            </a:r>
          </a:p>
          <a:p>
            <a:pPr algn="just">
              <a:buFont typeface="Wingdings" pitchFamily="2" charset="2"/>
              <a:buChar char="ü"/>
            </a:pPr>
            <a:r>
              <a:rPr lang="en-US" dirty="0" smtClean="0"/>
              <a:t> or such higher paid-up capital, as may be prescribed</a:t>
            </a:r>
          </a:p>
          <a:p>
            <a:pPr marL="514350" indent="-514350" algn="just">
              <a:buNone/>
            </a:pPr>
            <a:endParaRPr lang="en-US" i="1" dirty="0" smtClean="0"/>
          </a:p>
          <a:p>
            <a:pPr marL="514350" indent="-514350" algn="just">
              <a:buNone/>
            </a:pPr>
            <a:endParaRPr lang="en-US" i="1" dirty="0" smtClean="0"/>
          </a:p>
        </p:txBody>
      </p:sp>
      <p:sp>
        <p:nvSpPr>
          <p:cNvPr id="6" name="Content Placeholder 5"/>
          <p:cNvSpPr>
            <a:spLocks noGrp="1"/>
          </p:cNvSpPr>
          <p:nvPr>
            <p:ph sz="quarter" idx="4"/>
          </p:nvPr>
        </p:nvSpPr>
        <p:spPr>
          <a:xfrm>
            <a:off x="4786314" y="1928802"/>
            <a:ext cx="4041775" cy="3845720"/>
          </a:xfrm>
        </p:spPr>
        <p:txBody>
          <a:bodyPr/>
          <a:lstStyle/>
          <a:p>
            <a:pPr algn="ctr">
              <a:buNone/>
            </a:pPr>
            <a:r>
              <a:rPr lang="en-US" sz="2400" u="sng" kern="0" dirty="0" smtClean="0"/>
              <a:t>Section: 3(1)(iv)</a:t>
            </a:r>
            <a:endParaRPr lang="en-US" sz="2400" b="1" u="sng" dirty="0" smtClean="0"/>
          </a:p>
          <a:p>
            <a:pPr algn="just">
              <a:buNone/>
            </a:pPr>
            <a:r>
              <a:rPr lang="en-US" dirty="0" smtClean="0"/>
              <a:t>Means a company which -</a:t>
            </a:r>
          </a:p>
          <a:p>
            <a:pPr marL="457200" indent="-457200" algn="just">
              <a:buAutoNum type="alphaLcParenBoth"/>
            </a:pPr>
            <a:r>
              <a:rPr lang="en-US" dirty="0" smtClean="0"/>
              <a:t>is not a private company;</a:t>
            </a:r>
          </a:p>
          <a:p>
            <a:pPr marL="457200" indent="-457200" algn="just">
              <a:buNone/>
            </a:pPr>
            <a:endParaRPr lang="en-US" dirty="0" smtClean="0"/>
          </a:p>
          <a:p>
            <a:pPr marL="457200" indent="-457200" algn="just">
              <a:buNone/>
            </a:pPr>
            <a:endParaRPr lang="en-US" dirty="0" smtClean="0"/>
          </a:p>
          <a:p>
            <a:pPr algn="just">
              <a:buNone/>
            </a:pPr>
            <a:r>
              <a:rPr lang="en-US" dirty="0" smtClean="0"/>
              <a:t>(b) has a </a:t>
            </a:r>
            <a:r>
              <a:rPr lang="en-US" u="sng" dirty="0" smtClean="0"/>
              <a:t>minimum paid-up share capital of:</a:t>
            </a:r>
          </a:p>
          <a:p>
            <a:pPr algn="just">
              <a:buFont typeface="Wingdings" pitchFamily="2" charset="2"/>
              <a:buChar char="ü"/>
            </a:pPr>
            <a:r>
              <a:rPr lang="en-US" u="sng" dirty="0" smtClean="0"/>
              <a:t>Rs. 5 </a:t>
            </a:r>
            <a:r>
              <a:rPr lang="en-US" u="sng" dirty="0" err="1" smtClean="0"/>
              <a:t>lakhs</a:t>
            </a:r>
            <a:r>
              <a:rPr lang="en-US" dirty="0" smtClean="0"/>
              <a:t>;</a:t>
            </a:r>
          </a:p>
          <a:p>
            <a:pPr algn="just">
              <a:buFont typeface="Wingdings" pitchFamily="2" charset="2"/>
              <a:buChar char="ü"/>
            </a:pPr>
            <a:r>
              <a:rPr lang="en-US" dirty="0" smtClean="0"/>
              <a:t> or such higher paid-up capital, as may be prescribed</a:t>
            </a:r>
          </a:p>
        </p:txBody>
      </p:sp>
      <p:sp>
        <p:nvSpPr>
          <p:cNvPr id="7" name="Title 1"/>
          <p:cNvSpPr>
            <a:spLocks noGrp="1"/>
          </p:cNvSpPr>
          <p:nvPr>
            <p:ph type="title"/>
          </p:nvPr>
        </p:nvSpPr>
        <p:spPr>
          <a:xfrm>
            <a:off x="500034" y="1857364"/>
            <a:ext cx="8229600" cy="71438"/>
          </a:xfrm>
        </p:spPr>
        <p:txBody>
          <a:bodyPr/>
          <a:lstStyle/>
          <a:p>
            <a:r>
              <a:rPr lang="en-US" sz="4400" u="sng" kern="0" dirty="0" smtClean="0">
                <a:latin typeface="+mn-lt"/>
              </a:rPr>
              <a:t>Public Company</a:t>
            </a:r>
            <a:br>
              <a:rPr lang="en-US" sz="4400" u="sng" kern="0" dirty="0" smtClean="0">
                <a:latin typeface="+mn-lt"/>
              </a:rPr>
            </a:br>
            <a:r>
              <a:rPr lang="en-US" sz="3200" u="sng" kern="0" dirty="0" smtClean="0">
                <a:solidFill>
                  <a:srgbClr val="0E6612"/>
                </a:solidFill>
                <a:latin typeface="Elephant" pitchFamily="18" charset="0"/>
              </a:rPr>
              <a:t/>
            </a:r>
            <a:br>
              <a:rPr lang="en-US" sz="3200" u="sng" kern="0" dirty="0" smtClean="0">
                <a:solidFill>
                  <a:srgbClr val="0E6612"/>
                </a:solidFill>
                <a:latin typeface="Elephant" pitchFamily="18" charset="0"/>
              </a:rPr>
            </a:br>
            <a:endParaRPr lang="en-US" sz="44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357214"/>
            <a:ext cx="8229600" cy="1143001"/>
          </a:xfrm>
        </p:spPr>
        <p:txBody>
          <a:bodyPr/>
          <a:lstStyle/>
          <a:p>
            <a:pPr>
              <a:defRPr/>
            </a:pPr>
            <a:r>
              <a:rPr lang="en-US" sz="4800" dirty="0" err="1" smtClean="0"/>
              <a:t>contd</a:t>
            </a:r>
            <a:r>
              <a:rPr lang="en-US" sz="4800" dirty="0" smtClean="0"/>
              <a:t>…. </a:t>
            </a:r>
            <a:r>
              <a:rPr lang="en-US" sz="4800" dirty="0" smtClean="0">
                <a:latin typeface="+mn-lt"/>
              </a:rPr>
              <a:t>Section 8</a:t>
            </a:r>
          </a:p>
        </p:txBody>
      </p:sp>
      <p:sp>
        <p:nvSpPr>
          <p:cNvPr id="6147" name="Content Placeholder 2"/>
          <p:cNvSpPr>
            <a:spLocks noGrp="1"/>
          </p:cNvSpPr>
          <p:nvPr>
            <p:ph idx="1"/>
          </p:nvPr>
        </p:nvSpPr>
        <p:spPr>
          <a:xfrm>
            <a:off x="428596" y="911770"/>
            <a:ext cx="8229600" cy="4389438"/>
          </a:xfrm>
        </p:spPr>
        <p:txBody>
          <a:bodyPr/>
          <a:lstStyle/>
          <a:p>
            <a:pPr marL="461963" indent="-461963" algn="just">
              <a:buClr>
                <a:schemeClr val="tx2"/>
              </a:buClr>
              <a:buNone/>
            </a:pPr>
            <a:r>
              <a:rPr lang="en-US" sz="2400" b="1" u="sng" dirty="0" smtClean="0"/>
              <a:t>Documents with Application (Rule 2.16): </a:t>
            </a:r>
            <a:endParaRPr lang="en-US" sz="2400" dirty="0" smtClean="0"/>
          </a:p>
          <a:p>
            <a:pPr marL="461963" indent="-461963" algn="just">
              <a:buClr>
                <a:schemeClr val="accent1"/>
              </a:buClr>
              <a:buFont typeface="Wingdings" pitchFamily="2" charset="2"/>
              <a:buChar char="ü"/>
            </a:pPr>
            <a:r>
              <a:rPr lang="en-US" sz="2400" dirty="0" smtClean="0"/>
              <a:t>Draft MOA &amp; AOA;</a:t>
            </a:r>
          </a:p>
          <a:p>
            <a:pPr marL="461963" indent="-461963" algn="just">
              <a:buClr>
                <a:schemeClr val="accent1"/>
              </a:buClr>
              <a:buFont typeface="Wingdings" pitchFamily="2" charset="2"/>
              <a:buChar char="ü"/>
            </a:pPr>
            <a:r>
              <a:rPr lang="en-US" sz="2400" dirty="0" smtClean="0"/>
              <a:t>Declaration in Form No. 2.15; </a:t>
            </a:r>
          </a:p>
          <a:p>
            <a:pPr marL="461963" indent="-461963" algn="just">
              <a:buClr>
                <a:schemeClr val="accent1"/>
              </a:buClr>
              <a:buFont typeface="Wingdings" pitchFamily="2" charset="2"/>
              <a:buChar char="ü"/>
            </a:pPr>
            <a:r>
              <a:rPr lang="en-US" sz="2400" dirty="0" smtClean="0"/>
              <a:t>An estimate of the annual income and expenditure (3 yrs);</a:t>
            </a:r>
          </a:p>
          <a:p>
            <a:pPr marL="461963" indent="-461963" algn="just">
              <a:buClr>
                <a:schemeClr val="accent1"/>
              </a:buClr>
              <a:buFont typeface="Wingdings" pitchFamily="2" charset="2"/>
              <a:buChar char="ü"/>
            </a:pPr>
            <a:r>
              <a:rPr lang="en-US" sz="2400" dirty="0" smtClean="0"/>
              <a:t>Declaration by each persons making application in Form no. 2.16;</a:t>
            </a:r>
          </a:p>
          <a:p>
            <a:pPr marL="461963" indent="-461963" algn="just">
              <a:buClr>
                <a:schemeClr val="accent1"/>
              </a:buClr>
              <a:buFont typeface="Wingdings" pitchFamily="2" charset="2"/>
              <a:buChar char="ü"/>
            </a:pPr>
            <a:r>
              <a:rPr lang="en-US" sz="2400" dirty="0" smtClean="0"/>
              <a:t>A copy of the board resolution (in case of change of name);</a:t>
            </a:r>
          </a:p>
          <a:p>
            <a:pPr marL="461963" indent="-461963" algn="just">
              <a:buClr>
                <a:schemeClr val="accent1"/>
              </a:buClr>
              <a:buFont typeface="Wingdings" pitchFamily="2" charset="2"/>
              <a:buChar char="ü"/>
            </a:pPr>
            <a:r>
              <a:rPr lang="en-US" sz="2400" dirty="0" smtClean="0"/>
              <a:t>Financial statements, Board’s reports, audit reports for two years (in case of change of name); </a:t>
            </a:r>
          </a:p>
          <a:p>
            <a:pPr marL="461963" indent="-461963" algn="just">
              <a:buClr>
                <a:schemeClr val="accent1"/>
              </a:buClr>
              <a:buFont typeface="Wingdings" pitchFamily="2" charset="2"/>
              <a:buChar char="ü"/>
            </a:pPr>
            <a:r>
              <a:rPr lang="en-US" sz="2400" dirty="0" smtClean="0"/>
              <a:t>Shareholders Resolution (in case of change of name).</a:t>
            </a:r>
          </a:p>
          <a:p>
            <a:pPr algn="just">
              <a:buNone/>
            </a:pPr>
            <a:endParaRPr lang="en-US" sz="2000" dirty="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8</a:t>
            </a:r>
          </a:p>
        </p:txBody>
      </p:sp>
      <p:sp>
        <p:nvSpPr>
          <p:cNvPr id="6147" name="Content Placeholder 2"/>
          <p:cNvSpPr>
            <a:spLocks noGrp="1"/>
          </p:cNvSpPr>
          <p:nvPr>
            <p:ph idx="1"/>
          </p:nvPr>
        </p:nvSpPr>
        <p:spPr>
          <a:xfrm>
            <a:off x="251520" y="116632"/>
            <a:ext cx="8229600" cy="4389438"/>
          </a:xfrm>
        </p:spPr>
        <p:txBody>
          <a:bodyPr/>
          <a:lstStyle/>
          <a:p>
            <a:pPr marL="461963" indent="-461963" algn="just">
              <a:buClr>
                <a:schemeClr val="tx2"/>
              </a:buClr>
              <a:buNone/>
            </a:pPr>
            <a:endParaRPr lang="en-US" sz="2000" b="1" u="sng" dirty="0" smtClean="0"/>
          </a:p>
          <a:p>
            <a:pPr marL="461963" indent="-461963" algn="just">
              <a:buClr>
                <a:schemeClr val="tx2"/>
              </a:buClr>
              <a:buNone/>
            </a:pPr>
            <a:endParaRPr lang="en-US" sz="2000" b="1" u="sng" dirty="0" smtClean="0"/>
          </a:p>
          <a:p>
            <a:pPr marL="461963" indent="-461963" algn="just">
              <a:buClr>
                <a:schemeClr val="tx2"/>
              </a:buClr>
              <a:buNone/>
            </a:pPr>
            <a:r>
              <a:rPr lang="en-US" sz="2800" u="sng" dirty="0" smtClean="0"/>
              <a:t>Conditions and Process for registration (Rule 2.17): </a:t>
            </a:r>
          </a:p>
          <a:p>
            <a:pPr marL="461963" indent="-461963" algn="just">
              <a:buClr>
                <a:schemeClr val="accent1"/>
              </a:buClr>
              <a:buFont typeface="Wingdings" pitchFamily="2" charset="2"/>
              <a:buChar char="ü"/>
            </a:pPr>
            <a:r>
              <a:rPr lang="en-US" sz="2800" dirty="0" smtClean="0"/>
              <a:t>Publish a notice in form no. 2.18;</a:t>
            </a:r>
          </a:p>
          <a:p>
            <a:pPr marL="461963" indent="-461963" algn="just">
              <a:buClr>
                <a:schemeClr val="accent1"/>
              </a:buClr>
              <a:buFont typeface="Wingdings" pitchFamily="2" charset="2"/>
              <a:buChar char="ü"/>
            </a:pPr>
            <a:r>
              <a:rPr lang="en-US" sz="2800" dirty="0" smtClean="0"/>
              <a:t>Copy of the notice, as published, shall be sent forthwith to the Registrar;</a:t>
            </a:r>
          </a:p>
          <a:p>
            <a:pPr marL="461963" indent="-461963" algn="just">
              <a:buClr>
                <a:schemeClr val="accent1"/>
              </a:buClr>
              <a:buFont typeface="Wingdings" pitchFamily="2" charset="2"/>
              <a:buChar char="ü"/>
            </a:pPr>
            <a:r>
              <a:rPr lang="en-US" sz="2800" dirty="0" smtClean="0"/>
              <a:t>Approval or concurrence of appropriate authority, regulatory body to be submitted (if applicable);</a:t>
            </a:r>
          </a:p>
          <a:p>
            <a:pPr marL="461963" indent="-461963" algn="just">
              <a:buClr>
                <a:schemeClr val="accent1"/>
              </a:buClr>
              <a:buFont typeface="Wingdings" pitchFamily="2" charset="2"/>
              <a:buChar char="ü"/>
            </a:pPr>
            <a:r>
              <a:rPr lang="en-US" sz="2800" dirty="0" smtClean="0"/>
              <a:t>The ROC after considering the objections received by it, if any, within </a:t>
            </a:r>
            <a:r>
              <a:rPr lang="en-US" sz="2800" u="sng" dirty="0" smtClean="0"/>
              <a:t>30 days </a:t>
            </a:r>
            <a:r>
              <a:rPr lang="en-US" sz="2800" dirty="0" smtClean="0"/>
              <a:t>from the date of publication </a:t>
            </a:r>
          </a:p>
          <a:p>
            <a:pPr marL="461963" indent="-461963" algn="just">
              <a:buClr>
                <a:schemeClr val="accent1"/>
              </a:buClr>
              <a:buFont typeface="Wingdings" pitchFamily="2" charset="2"/>
              <a:buChar char="ü"/>
            </a:pPr>
            <a:r>
              <a:rPr lang="en-US" sz="2800" dirty="0" smtClean="0"/>
              <a:t>To decide, whether the license should or should not be granted</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285776"/>
            <a:ext cx="8229600" cy="1143001"/>
          </a:xfrm>
        </p:spPr>
        <p:txBody>
          <a:bodyPr/>
          <a:lstStyle/>
          <a:p>
            <a:pPr>
              <a:defRPr/>
            </a:pPr>
            <a:r>
              <a:rPr lang="en-US" dirty="0" err="1" smtClean="0"/>
              <a:t>contd</a:t>
            </a:r>
            <a:r>
              <a:rPr lang="en-US" dirty="0" smtClean="0"/>
              <a:t>…. </a:t>
            </a:r>
            <a:r>
              <a:rPr lang="en-US" dirty="0" smtClean="0">
                <a:latin typeface="+mn-lt"/>
              </a:rPr>
              <a:t>Section 8</a:t>
            </a:r>
          </a:p>
        </p:txBody>
      </p:sp>
      <p:sp>
        <p:nvSpPr>
          <p:cNvPr id="6147" name="Content Placeholder 2"/>
          <p:cNvSpPr>
            <a:spLocks noGrp="1"/>
          </p:cNvSpPr>
          <p:nvPr>
            <p:ph idx="1"/>
          </p:nvPr>
        </p:nvSpPr>
        <p:spPr>
          <a:xfrm>
            <a:off x="428596" y="928670"/>
            <a:ext cx="8229600" cy="4389438"/>
          </a:xfrm>
        </p:spPr>
        <p:txBody>
          <a:bodyPr/>
          <a:lstStyle/>
          <a:p>
            <a:pPr algn="just">
              <a:buNone/>
            </a:pPr>
            <a:r>
              <a:rPr lang="en-US" sz="2800" b="1" u="sng" dirty="0" smtClean="0">
                <a:solidFill>
                  <a:schemeClr val="accent2">
                    <a:lumMod val="50000"/>
                    <a:lumOff val="50000"/>
                  </a:schemeClr>
                </a:solidFill>
              </a:rPr>
              <a:t>Key modifications:</a:t>
            </a:r>
          </a:p>
          <a:p>
            <a:pPr algn="just">
              <a:buFont typeface="Wingdings" pitchFamily="2" charset="2"/>
              <a:buChar char="Ø"/>
            </a:pPr>
            <a:r>
              <a:rPr lang="en-US" sz="2400" dirty="0" smtClean="0"/>
              <a:t>In the Act, activities like :</a:t>
            </a:r>
            <a:endParaRPr lang="en-US" sz="2400" dirty="0" smtClean="0">
              <a:latin typeface="Book Antiqua" pitchFamily="18" charset="0"/>
            </a:endParaRPr>
          </a:p>
          <a:p>
            <a:pPr algn="just">
              <a:buSzPct val="100000"/>
              <a:buFont typeface="Wingdings" pitchFamily="2" charset="2"/>
              <a:buChar char="ü"/>
            </a:pPr>
            <a:r>
              <a:rPr lang="en-US" sz="2400" dirty="0" smtClean="0">
                <a:latin typeface="Book Antiqua" pitchFamily="18" charset="0"/>
              </a:rPr>
              <a:t>sports</a:t>
            </a:r>
          </a:p>
          <a:p>
            <a:pPr algn="just">
              <a:buSzPct val="100000"/>
              <a:buFont typeface="Wingdings" pitchFamily="2" charset="2"/>
              <a:buChar char="ü"/>
            </a:pPr>
            <a:r>
              <a:rPr lang="en-US" sz="2400" dirty="0" smtClean="0">
                <a:latin typeface="Book Antiqua" pitchFamily="18" charset="0"/>
              </a:rPr>
              <a:t>education</a:t>
            </a:r>
          </a:p>
          <a:p>
            <a:pPr algn="just">
              <a:buSzPct val="100000"/>
              <a:buFont typeface="Wingdings" pitchFamily="2" charset="2"/>
              <a:buChar char="ü"/>
            </a:pPr>
            <a:r>
              <a:rPr lang="en-US" sz="2400" dirty="0" smtClean="0">
                <a:latin typeface="Book Antiqua" pitchFamily="18" charset="0"/>
              </a:rPr>
              <a:t>research</a:t>
            </a:r>
          </a:p>
          <a:p>
            <a:pPr algn="just">
              <a:buSzPct val="100000"/>
              <a:buFont typeface="Wingdings" pitchFamily="2" charset="2"/>
              <a:buChar char="ü"/>
            </a:pPr>
            <a:r>
              <a:rPr lang="en-US" sz="2400" dirty="0" smtClean="0">
                <a:latin typeface="Book Antiqua" pitchFamily="18" charset="0"/>
              </a:rPr>
              <a:t>social welfare</a:t>
            </a:r>
          </a:p>
          <a:p>
            <a:pPr algn="just">
              <a:buSzPct val="100000"/>
              <a:buFont typeface="Wingdings" pitchFamily="2" charset="2"/>
              <a:buChar char="ü"/>
            </a:pPr>
            <a:r>
              <a:rPr lang="en-US" sz="2400" dirty="0" smtClean="0">
                <a:latin typeface="Book Antiqua" pitchFamily="18" charset="0"/>
              </a:rPr>
              <a:t>protection of environment</a:t>
            </a:r>
          </a:p>
          <a:p>
            <a:pPr algn="just">
              <a:buSzPct val="100000"/>
              <a:buNone/>
            </a:pPr>
            <a:r>
              <a:rPr lang="en-US" sz="2400" dirty="0" smtClean="0">
                <a:latin typeface="Book Antiqua" pitchFamily="18" charset="0"/>
              </a:rPr>
              <a:t>    have been specifically added in the ambit of the objects, for which an Association not for profits, can be formed. </a:t>
            </a:r>
          </a:p>
          <a:p>
            <a:pPr algn="just">
              <a:buSzPct val="100000"/>
            </a:pPr>
            <a:r>
              <a:rPr lang="en-US" sz="2400" dirty="0" smtClean="0">
                <a:latin typeface="Book Antiqua" pitchFamily="18" charset="0"/>
              </a:rPr>
              <a:t>Under the Companies Act 1956 these activities were covered under the general term i.e. any other useful objects.</a:t>
            </a:r>
          </a:p>
          <a:p>
            <a:pPr algn="just">
              <a:buSzPct val="100000"/>
              <a:buNone/>
            </a:pPr>
            <a:endParaRPr lang="en-US" sz="2400" dirty="0" smtClean="0">
              <a:latin typeface="Book Antiqua"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71472" y="285728"/>
            <a:ext cx="8229600" cy="1143001"/>
          </a:xfrm>
        </p:spPr>
        <p:txBody>
          <a:bodyPr/>
          <a:lstStyle/>
          <a:p>
            <a:pPr>
              <a:defRPr/>
            </a:pPr>
            <a:r>
              <a:rPr lang="en-US" dirty="0" err="1" smtClean="0"/>
              <a:t>contd</a:t>
            </a:r>
            <a:r>
              <a:rPr lang="en-US" dirty="0" smtClean="0"/>
              <a:t>…. </a:t>
            </a:r>
            <a:r>
              <a:rPr lang="en-US" dirty="0" smtClean="0">
                <a:latin typeface="+mn-lt"/>
              </a:rPr>
              <a:t>Section 8</a:t>
            </a:r>
          </a:p>
        </p:txBody>
      </p:sp>
      <p:sp>
        <p:nvSpPr>
          <p:cNvPr id="6147" name="Content Placeholder 2"/>
          <p:cNvSpPr>
            <a:spLocks noGrp="1"/>
          </p:cNvSpPr>
          <p:nvPr>
            <p:ph idx="1"/>
          </p:nvPr>
        </p:nvSpPr>
        <p:spPr>
          <a:xfrm>
            <a:off x="428596" y="2285992"/>
            <a:ext cx="8229600" cy="2714644"/>
          </a:xfrm>
        </p:spPr>
        <p:txBody>
          <a:bodyPr/>
          <a:lstStyle/>
          <a:p>
            <a:pPr algn="just">
              <a:buFont typeface="Wingdings" pitchFamily="2" charset="2"/>
              <a:buChar char="ü"/>
            </a:pPr>
            <a:r>
              <a:rPr lang="en-US" sz="2800" dirty="0" smtClean="0"/>
              <a:t>Now the Memorandum &amp; Articles of such company can only be altered with the prior approval of CG.</a:t>
            </a:r>
          </a:p>
          <a:p>
            <a:pPr algn="just">
              <a:buNone/>
            </a:pPr>
            <a:endParaRPr lang="en-US" sz="2800" dirty="0" smtClean="0"/>
          </a:p>
          <a:p>
            <a:pPr algn="just">
              <a:buFont typeface="Wingdings" pitchFamily="2" charset="2"/>
              <a:buChar char="ü"/>
            </a:pPr>
            <a:r>
              <a:rPr lang="en-US" sz="2800" dirty="0" smtClean="0"/>
              <a:t> Earlier prior CG approval was required only for alteration of objects.</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596" y="-357214"/>
            <a:ext cx="8229600" cy="1143001"/>
          </a:xfrm>
        </p:spPr>
        <p:txBody>
          <a:bodyPr/>
          <a:lstStyle/>
          <a:p>
            <a:pPr>
              <a:defRPr/>
            </a:pPr>
            <a:r>
              <a:rPr lang="en-US" dirty="0" err="1" smtClean="0"/>
              <a:t>contd</a:t>
            </a:r>
            <a:r>
              <a:rPr lang="en-US" dirty="0" smtClean="0"/>
              <a:t>…. </a:t>
            </a:r>
            <a:r>
              <a:rPr lang="en-US" dirty="0" smtClean="0">
                <a:latin typeface="+mn-lt"/>
              </a:rPr>
              <a:t>Section 8</a:t>
            </a:r>
          </a:p>
        </p:txBody>
      </p:sp>
      <p:sp>
        <p:nvSpPr>
          <p:cNvPr id="6147" name="Content Placeholder 2"/>
          <p:cNvSpPr>
            <a:spLocks noGrp="1"/>
          </p:cNvSpPr>
          <p:nvPr>
            <p:ph idx="1"/>
          </p:nvPr>
        </p:nvSpPr>
        <p:spPr>
          <a:xfrm>
            <a:off x="428596" y="785794"/>
            <a:ext cx="8229600" cy="4389438"/>
          </a:xfrm>
        </p:spPr>
        <p:txBody>
          <a:bodyPr/>
          <a:lstStyle/>
          <a:p>
            <a:pPr algn="just">
              <a:buFont typeface="Wingdings" pitchFamily="2" charset="2"/>
              <a:buChar char="ü"/>
            </a:pPr>
            <a:r>
              <a:rPr lang="en-US" sz="2400" dirty="0" smtClean="0"/>
              <a:t>The </a:t>
            </a:r>
            <a:r>
              <a:rPr lang="en-US" sz="3200" dirty="0" smtClean="0"/>
              <a:t>punishment</a:t>
            </a:r>
            <a:r>
              <a:rPr lang="en-US" sz="2400" dirty="0" smtClean="0"/>
              <a:t> has been introduced for a default by a company in complying with any of the requirements laid down in the section of </a:t>
            </a:r>
            <a:r>
              <a:rPr lang="en-US" sz="2400" u="sng" dirty="0" smtClean="0"/>
              <a:t>formation of companies</a:t>
            </a:r>
            <a:r>
              <a:rPr lang="en-US" sz="2400" dirty="0" smtClean="0"/>
              <a:t> with charitable objects- </a:t>
            </a:r>
            <a:r>
              <a:rPr lang="en-US" sz="2400" u="sng" dirty="0" smtClean="0"/>
              <a:t>the company</a:t>
            </a:r>
            <a:r>
              <a:rPr lang="en-US" sz="2400" dirty="0" smtClean="0"/>
              <a:t> will be punishable with fine which shall not be less than- </a:t>
            </a:r>
          </a:p>
          <a:p>
            <a:pPr algn="just">
              <a:buFont typeface="Wingdings" pitchFamily="2" charset="2"/>
              <a:buChar char="ü"/>
            </a:pPr>
            <a:r>
              <a:rPr lang="en-US" sz="2400" dirty="0" smtClean="0"/>
              <a:t>Rs.10 </a:t>
            </a:r>
            <a:r>
              <a:rPr lang="en-US" sz="2400" dirty="0" err="1" smtClean="0"/>
              <a:t>lakhs</a:t>
            </a:r>
            <a:endParaRPr lang="en-US" sz="2400" dirty="0" smtClean="0"/>
          </a:p>
          <a:p>
            <a:pPr algn="just">
              <a:buFont typeface="Wingdings" pitchFamily="2" charset="2"/>
              <a:buChar char="ü"/>
            </a:pPr>
            <a:r>
              <a:rPr lang="en-US" sz="2400" dirty="0" smtClean="0"/>
              <a:t>which may extend to Rs.1 </a:t>
            </a:r>
            <a:r>
              <a:rPr lang="en-US" sz="2400" dirty="0" err="1" smtClean="0"/>
              <a:t>crore</a:t>
            </a:r>
            <a:r>
              <a:rPr lang="en-US" sz="2400" dirty="0" smtClean="0"/>
              <a:t>; or</a:t>
            </a:r>
          </a:p>
          <a:p>
            <a:pPr algn="just">
              <a:buFont typeface="Wingdings" pitchFamily="2" charset="2"/>
              <a:buChar char="ü"/>
            </a:pPr>
            <a:r>
              <a:rPr lang="en-US" sz="2400" dirty="0" smtClean="0"/>
              <a:t> with both. </a:t>
            </a:r>
          </a:p>
          <a:p>
            <a:pPr algn="just">
              <a:buNone/>
            </a:pPr>
            <a:r>
              <a:rPr lang="en-US" sz="2400" dirty="0" smtClean="0"/>
              <a:t>   Further the </a:t>
            </a:r>
            <a:r>
              <a:rPr lang="en-US" sz="2400" u="sng" dirty="0" smtClean="0"/>
              <a:t>director of the  company and every officer of the company</a:t>
            </a:r>
            <a:r>
              <a:rPr lang="en-US" sz="2400" dirty="0" smtClean="0"/>
              <a:t> who is in default shall  be punishable with-</a:t>
            </a:r>
          </a:p>
          <a:p>
            <a:pPr algn="just">
              <a:buFont typeface="Wingdings" pitchFamily="2" charset="2"/>
              <a:buChar char="ü"/>
            </a:pPr>
            <a:r>
              <a:rPr lang="en-US" sz="2400" dirty="0" smtClean="0"/>
              <a:t> imprisonment for a term which may extend to 3 years; or</a:t>
            </a:r>
          </a:p>
          <a:p>
            <a:pPr algn="just">
              <a:buFont typeface="Wingdings" pitchFamily="2" charset="2"/>
              <a:buChar char="ü"/>
            </a:pPr>
            <a:r>
              <a:rPr lang="en-US" sz="2400" dirty="0" smtClean="0"/>
              <a:t> with fine which shall not be less than Rs. 25000.</a:t>
            </a:r>
          </a:p>
          <a:p>
            <a:pPr algn="just">
              <a:buFont typeface="Wingdings" pitchFamily="2" charset="2"/>
              <a:buChar char="ü"/>
            </a:pPr>
            <a:r>
              <a:rPr lang="en-US" sz="2400" dirty="0" smtClean="0"/>
              <a:t>which may extend to 25 lakh rupees or with both. </a:t>
            </a: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857232"/>
            <a:ext cx="8229600" cy="1143000"/>
          </a:xfrm>
        </p:spPr>
        <p:txBody>
          <a:bodyPr/>
          <a:lstStyle/>
          <a:p>
            <a:r>
              <a:rPr lang="en-US" dirty="0" smtClean="0">
                <a:latin typeface="+mn-lt"/>
              </a:rPr>
              <a:t>Section 9</a:t>
            </a:r>
            <a:br>
              <a:rPr lang="en-US" dirty="0" smtClean="0">
                <a:latin typeface="+mn-lt"/>
              </a:rPr>
            </a:br>
            <a:r>
              <a:rPr lang="en-US" dirty="0" smtClean="0">
                <a:latin typeface="+mn-lt"/>
              </a:rPr>
              <a:t>Effect of Registration</a:t>
            </a:r>
            <a:br>
              <a:rPr lang="en-US" dirty="0" smtClean="0">
                <a:latin typeface="+mn-lt"/>
              </a:rPr>
            </a:br>
            <a:r>
              <a:rPr lang="en-US" sz="3200" b="1" u="sng" dirty="0" smtClean="0">
                <a:latin typeface="+mn-lt"/>
              </a:rPr>
              <a:t>{corresponding Section 34}</a:t>
            </a:r>
            <a:endParaRPr lang="en-US" sz="3200" b="1" u="sng" dirty="0">
              <a:latin typeface="+mn-lt"/>
            </a:endParaRPr>
          </a:p>
        </p:txBody>
      </p:sp>
      <p:sp>
        <p:nvSpPr>
          <p:cNvPr id="3" name="Content Placeholder 2"/>
          <p:cNvSpPr>
            <a:spLocks noGrp="1"/>
          </p:cNvSpPr>
          <p:nvPr>
            <p:ph idx="1"/>
          </p:nvPr>
        </p:nvSpPr>
        <p:spPr/>
        <p:txBody>
          <a:bodyPr/>
          <a:lstStyle/>
          <a:p>
            <a:pPr algn="just"/>
            <a:r>
              <a:rPr lang="en-US" dirty="0" smtClean="0"/>
              <a:t>From the date of incorporation, the subscribers become the members of the company</a:t>
            </a:r>
          </a:p>
          <a:p>
            <a:pPr algn="just"/>
            <a:r>
              <a:rPr lang="en-US" dirty="0" smtClean="0"/>
              <a:t>The company shall be a body corporate</a:t>
            </a:r>
          </a:p>
          <a:p>
            <a:pPr algn="just"/>
            <a:r>
              <a:rPr lang="en-US" dirty="0" smtClean="0"/>
              <a:t>With a name</a:t>
            </a:r>
          </a:p>
          <a:p>
            <a:pPr algn="just"/>
            <a:r>
              <a:rPr lang="en-US" dirty="0" smtClean="0"/>
              <a:t>Capable of exercising all the functions of an incorporated company</a:t>
            </a:r>
          </a:p>
          <a:p>
            <a:pPr algn="just"/>
            <a:r>
              <a:rPr lang="en-US" dirty="0" smtClean="0"/>
              <a:t>Shall have perpetual succession</a:t>
            </a:r>
          </a:p>
          <a:p>
            <a:pPr algn="just"/>
            <a:r>
              <a:rPr lang="en-US" dirty="0" smtClean="0"/>
              <a:t>Shall have a common seal</a:t>
            </a:r>
          </a:p>
          <a:p>
            <a:pPr algn="just"/>
            <a:r>
              <a:rPr lang="en-US" dirty="0" smtClean="0"/>
              <a:t>Power to acquire, hold and dispose of property</a:t>
            </a:r>
          </a:p>
          <a:p>
            <a:pPr algn="just"/>
            <a:endParaRPr lang="en-US" dirty="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57158" y="428604"/>
            <a:ext cx="8229600" cy="1143000"/>
          </a:xfrm>
        </p:spPr>
        <p:txBody>
          <a:bodyPr/>
          <a:lstStyle/>
          <a:p>
            <a:r>
              <a:rPr lang="en-US" dirty="0" err="1" smtClean="0">
                <a:latin typeface="+mn-lt"/>
              </a:rPr>
              <a:t>contd</a:t>
            </a:r>
            <a:r>
              <a:rPr lang="en-US" dirty="0" smtClean="0">
                <a:latin typeface="+mn-lt"/>
              </a:rPr>
              <a:t>…. Section 9</a:t>
            </a:r>
            <a:br>
              <a:rPr lang="en-US" dirty="0" smtClean="0">
                <a:latin typeface="+mn-lt"/>
              </a:rPr>
            </a:br>
            <a:endParaRPr lang="en-US" dirty="0" smtClean="0">
              <a:latin typeface="+mn-lt"/>
            </a:endParaRPr>
          </a:p>
        </p:txBody>
      </p:sp>
      <p:sp>
        <p:nvSpPr>
          <p:cNvPr id="8195" name="Content Placeholder 2"/>
          <p:cNvSpPr>
            <a:spLocks noGrp="1"/>
          </p:cNvSpPr>
          <p:nvPr>
            <p:ph idx="1"/>
          </p:nvPr>
        </p:nvSpPr>
        <p:spPr>
          <a:xfrm>
            <a:off x="500034" y="1343819"/>
            <a:ext cx="8229600" cy="4389437"/>
          </a:xfrm>
        </p:spPr>
        <p:txBody>
          <a:bodyPr/>
          <a:lstStyle/>
          <a:p>
            <a:pPr algn="just"/>
            <a:r>
              <a:rPr lang="en-US" sz="3600" dirty="0" smtClean="0"/>
              <a:t>Power to enter into contracts</a:t>
            </a:r>
          </a:p>
          <a:p>
            <a:pPr algn="just"/>
            <a:r>
              <a:rPr lang="en-US" sz="3600" dirty="0" smtClean="0"/>
              <a:t>Power to sue and be sued</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2468563"/>
            <a:ext cx="8229600" cy="4389437"/>
          </a:xfrm>
        </p:spPr>
        <p:txBody>
          <a:bodyPr/>
          <a:lstStyle/>
          <a:p>
            <a:pPr algn="ctr">
              <a:buNone/>
            </a:pPr>
            <a:r>
              <a:rPr lang="en-US" sz="4400" b="1" u="sng" dirty="0" smtClean="0">
                <a:solidFill>
                  <a:schemeClr val="accent1"/>
                </a:solidFill>
              </a:rPr>
              <a:t>No changes in  section 9</a:t>
            </a:r>
            <a:endParaRPr lang="en-US" sz="4400" b="1" u="sng" dirty="0">
              <a:solidFill>
                <a:schemeClr val="accent1"/>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64704"/>
            <a:ext cx="8229600" cy="1143000"/>
          </a:xfrm>
        </p:spPr>
        <p:txBody>
          <a:bodyPr/>
          <a:lstStyle/>
          <a:p>
            <a:r>
              <a:rPr lang="en-US" dirty="0" smtClean="0">
                <a:latin typeface="+mn-lt"/>
              </a:rPr>
              <a:t>Section 10</a:t>
            </a:r>
            <a:br>
              <a:rPr lang="en-US" dirty="0" smtClean="0">
                <a:latin typeface="+mn-lt"/>
              </a:rPr>
            </a:br>
            <a:r>
              <a:rPr lang="en-US" sz="4400" dirty="0" smtClean="0">
                <a:latin typeface="+mn-lt"/>
              </a:rPr>
              <a:t>Effect of Memorandum &amp; Articles</a:t>
            </a:r>
            <a:r>
              <a:rPr lang="en-US" dirty="0" smtClean="0">
                <a:latin typeface="+mn-lt"/>
              </a:rPr>
              <a:t/>
            </a:r>
            <a:br>
              <a:rPr lang="en-US" dirty="0" smtClean="0">
                <a:latin typeface="+mn-lt"/>
              </a:rPr>
            </a:br>
            <a:r>
              <a:rPr lang="en-US" sz="3200" b="1" u="sng" dirty="0" smtClean="0">
                <a:latin typeface="+mn-lt"/>
              </a:rPr>
              <a:t>{corresponding Section 36}</a:t>
            </a:r>
            <a:endParaRPr lang="en-US" sz="3200" b="1" u="sng" dirty="0">
              <a:latin typeface="+mn-lt"/>
            </a:endParaRPr>
          </a:p>
        </p:txBody>
      </p:sp>
      <p:sp>
        <p:nvSpPr>
          <p:cNvPr id="3" name="Content Placeholder 2"/>
          <p:cNvSpPr>
            <a:spLocks noGrp="1"/>
          </p:cNvSpPr>
          <p:nvPr>
            <p:ph idx="1"/>
          </p:nvPr>
        </p:nvSpPr>
        <p:spPr>
          <a:xfrm>
            <a:off x="457200" y="1844824"/>
            <a:ext cx="8229600" cy="4389437"/>
          </a:xfrm>
        </p:spPr>
        <p:txBody>
          <a:bodyPr/>
          <a:lstStyle/>
          <a:p>
            <a:pPr algn="just">
              <a:buNone/>
            </a:pPr>
            <a:r>
              <a:rPr lang="en-US" u="sng" dirty="0" smtClean="0"/>
              <a:t>10(1):</a:t>
            </a:r>
            <a:r>
              <a:rPr lang="en-US" dirty="0" smtClean="0"/>
              <a:t> Subject to the provisions of this Act, the </a:t>
            </a:r>
            <a:r>
              <a:rPr lang="en-US" dirty="0" err="1" smtClean="0"/>
              <a:t>MoA</a:t>
            </a:r>
            <a:r>
              <a:rPr lang="en-US" dirty="0" smtClean="0"/>
              <a:t>/</a:t>
            </a:r>
            <a:r>
              <a:rPr lang="en-US" dirty="0" err="1" smtClean="0"/>
              <a:t>AoA</a:t>
            </a:r>
            <a:r>
              <a:rPr lang="en-US" dirty="0" smtClean="0"/>
              <a:t> shall, when registered, bind the company and the members thereof to the same extent </a:t>
            </a:r>
          </a:p>
          <a:p>
            <a:pPr algn="just"/>
            <a:r>
              <a:rPr lang="en-US" dirty="0" smtClean="0"/>
              <a:t>as if they respectively had been signed by the company and by each member and </a:t>
            </a:r>
          </a:p>
          <a:p>
            <a:pPr algn="just"/>
            <a:r>
              <a:rPr lang="en-US" dirty="0" smtClean="0"/>
              <a:t>therefore all covenants become individually applicable</a:t>
            </a:r>
          </a:p>
          <a:p>
            <a:pPr algn="just">
              <a:buNone/>
            </a:pPr>
            <a:endParaRPr lang="en-US" dirty="0" smtClean="0"/>
          </a:p>
          <a:p>
            <a:pPr algn="just">
              <a:buNone/>
            </a:pPr>
            <a:r>
              <a:rPr lang="en-US" u="sng" dirty="0" smtClean="0"/>
              <a:t>10(2):</a:t>
            </a:r>
            <a:r>
              <a:rPr lang="en-US" dirty="0" smtClean="0"/>
              <a:t> All monies payable by any member to the company under the memorandum or articles shall be a debt due from him to the company.</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2468563"/>
            <a:ext cx="8229600" cy="4389437"/>
          </a:xfrm>
        </p:spPr>
        <p:txBody>
          <a:bodyPr/>
          <a:lstStyle/>
          <a:p>
            <a:pPr algn="ctr">
              <a:buNone/>
            </a:pPr>
            <a:r>
              <a:rPr lang="en-US" sz="4400" b="1" u="sng" dirty="0" smtClean="0">
                <a:solidFill>
                  <a:schemeClr val="accent1"/>
                </a:solidFill>
              </a:rPr>
              <a:t>No changes in  section 10</a:t>
            </a:r>
            <a:endParaRPr lang="en-US" sz="4400" b="1" u="sng" dirty="0">
              <a:solidFill>
                <a:schemeClr val="accen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0034" y="1428736"/>
            <a:ext cx="4040188" cy="659352"/>
          </a:xfrm>
        </p:spPr>
        <p:txBody>
          <a:bodyPr/>
          <a:lstStyle/>
          <a:p>
            <a:pPr algn="ctr"/>
            <a:r>
              <a:rPr lang="en-US" u="sng" dirty="0" smtClean="0"/>
              <a:t>COMPANIES ACT, 2013</a:t>
            </a:r>
          </a:p>
          <a:p>
            <a:endParaRPr lang="en-US" dirty="0"/>
          </a:p>
        </p:txBody>
      </p:sp>
      <p:sp>
        <p:nvSpPr>
          <p:cNvPr id="4" name="Text Placeholder 3"/>
          <p:cNvSpPr>
            <a:spLocks noGrp="1"/>
          </p:cNvSpPr>
          <p:nvPr>
            <p:ph type="body" sz="half" idx="3"/>
          </p:nvPr>
        </p:nvSpPr>
        <p:spPr>
          <a:xfrm>
            <a:off x="4643438" y="1500174"/>
            <a:ext cx="4041775" cy="654843"/>
          </a:xfrm>
        </p:spPr>
        <p:txBody>
          <a:bodyPr/>
          <a:lstStyle/>
          <a:p>
            <a:pPr algn="ctr"/>
            <a:r>
              <a:rPr lang="en-US" u="sng" dirty="0" smtClean="0"/>
              <a:t>COMPANIES ACT, 1956</a:t>
            </a:r>
          </a:p>
          <a:p>
            <a:endParaRPr lang="en-US" dirty="0"/>
          </a:p>
        </p:txBody>
      </p:sp>
      <p:sp>
        <p:nvSpPr>
          <p:cNvPr id="5" name="Content Placeholder 4"/>
          <p:cNvSpPr>
            <a:spLocks noGrp="1"/>
          </p:cNvSpPr>
          <p:nvPr>
            <p:ph sz="quarter" idx="2"/>
          </p:nvPr>
        </p:nvSpPr>
        <p:spPr>
          <a:xfrm>
            <a:off x="428596" y="1928802"/>
            <a:ext cx="4040188" cy="3559968"/>
          </a:xfrm>
        </p:spPr>
        <p:txBody>
          <a:bodyPr/>
          <a:lstStyle/>
          <a:p>
            <a:pPr algn="just">
              <a:buNone/>
            </a:pPr>
            <a:r>
              <a:rPr lang="en-US" dirty="0" smtClean="0"/>
              <a:t>    Provided that a company which is a subsidiary of a company, not being a private company, shall be deemed to be public company for the purposes of this Act </a:t>
            </a:r>
            <a:r>
              <a:rPr lang="en-US" u="sng" dirty="0" smtClean="0"/>
              <a:t>even where such subsidiary company continues to be a private company in its articles</a:t>
            </a:r>
            <a:endParaRPr lang="en-US" u="sng" dirty="0" smtClean="0">
              <a:latin typeface="Book Antiqua" pitchFamily="18" charset="0"/>
            </a:endParaRPr>
          </a:p>
          <a:p>
            <a:pPr marL="514350" indent="-514350" algn="just">
              <a:buNone/>
            </a:pPr>
            <a:endParaRPr lang="en-US" i="1" dirty="0" smtClean="0"/>
          </a:p>
          <a:p>
            <a:pPr marL="514350" indent="-514350" algn="just">
              <a:buNone/>
            </a:pPr>
            <a:endParaRPr lang="en-US" i="1" dirty="0" smtClean="0"/>
          </a:p>
        </p:txBody>
      </p:sp>
      <p:sp>
        <p:nvSpPr>
          <p:cNvPr id="6" name="Content Placeholder 5"/>
          <p:cNvSpPr>
            <a:spLocks noGrp="1"/>
          </p:cNvSpPr>
          <p:nvPr>
            <p:ph sz="quarter" idx="4"/>
          </p:nvPr>
        </p:nvSpPr>
        <p:spPr>
          <a:xfrm>
            <a:off x="4786314" y="1928802"/>
            <a:ext cx="4041775" cy="3845720"/>
          </a:xfrm>
        </p:spPr>
        <p:txBody>
          <a:bodyPr/>
          <a:lstStyle/>
          <a:p>
            <a:pPr algn="just">
              <a:buNone/>
            </a:pPr>
            <a:r>
              <a:rPr lang="en-US" dirty="0" smtClean="0"/>
              <a:t>(c) is a private company which is a subsidiary of a company which is not a private company</a:t>
            </a:r>
          </a:p>
        </p:txBody>
      </p:sp>
      <p:sp>
        <p:nvSpPr>
          <p:cNvPr id="7" name="Title 1"/>
          <p:cNvSpPr>
            <a:spLocks noGrp="1"/>
          </p:cNvSpPr>
          <p:nvPr>
            <p:ph type="title"/>
          </p:nvPr>
        </p:nvSpPr>
        <p:spPr>
          <a:xfrm>
            <a:off x="500034" y="1857364"/>
            <a:ext cx="8229600" cy="71438"/>
          </a:xfrm>
        </p:spPr>
        <p:txBody>
          <a:bodyPr/>
          <a:lstStyle/>
          <a:p>
            <a:r>
              <a:rPr lang="en-US" sz="4400" u="sng" kern="0" dirty="0" err="1" smtClean="0">
                <a:latin typeface="+mn-lt"/>
              </a:rPr>
              <a:t>contd</a:t>
            </a:r>
            <a:r>
              <a:rPr lang="en-US" sz="4400" u="sng" kern="0" dirty="0" smtClean="0">
                <a:latin typeface="+mn-lt"/>
              </a:rPr>
              <a:t>….Public Company</a:t>
            </a:r>
            <a:br>
              <a:rPr lang="en-US" sz="4400" u="sng" kern="0" dirty="0" smtClean="0">
                <a:latin typeface="+mn-lt"/>
              </a:rPr>
            </a:br>
            <a:r>
              <a:rPr lang="en-US" sz="3200" u="sng" kern="0" dirty="0" smtClean="0">
                <a:solidFill>
                  <a:srgbClr val="0E6612"/>
                </a:solidFill>
                <a:latin typeface="Elephant" pitchFamily="18" charset="0"/>
              </a:rPr>
              <a:t/>
            </a:r>
            <a:br>
              <a:rPr lang="en-US" sz="3200" u="sng" kern="0" dirty="0" smtClean="0">
                <a:solidFill>
                  <a:srgbClr val="0E6612"/>
                </a:solidFill>
                <a:latin typeface="Elephant" pitchFamily="18" charset="0"/>
              </a:rPr>
            </a:br>
            <a:endParaRPr lang="en-US" sz="44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857232"/>
            <a:ext cx="8229600" cy="1143000"/>
          </a:xfrm>
        </p:spPr>
        <p:txBody>
          <a:bodyPr/>
          <a:lstStyle/>
          <a:p>
            <a:r>
              <a:rPr lang="en-US" dirty="0" smtClean="0">
                <a:latin typeface="+mn-lt"/>
              </a:rPr>
              <a:t>Section 11</a:t>
            </a:r>
            <a:br>
              <a:rPr lang="en-US" dirty="0" smtClean="0">
                <a:latin typeface="+mn-lt"/>
              </a:rPr>
            </a:br>
            <a:r>
              <a:rPr lang="en-US" sz="4400" dirty="0" smtClean="0">
                <a:latin typeface="+mn-lt"/>
              </a:rPr>
              <a:t>Commencement of Business</a:t>
            </a:r>
            <a:r>
              <a:rPr lang="en-US" dirty="0" smtClean="0">
                <a:latin typeface="+mn-lt"/>
              </a:rPr>
              <a:t/>
            </a:r>
            <a:br>
              <a:rPr lang="en-US" dirty="0" smtClean="0">
                <a:latin typeface="+mn-lt"/>
              </a:rPr>
            </a:br>
            <a:r>
              <a:rPr lang="en-US" sz="3200" b="1" u="sng" dirty="0" smtClean="0">
                <a:latin typeface="+mn-lt"/>
              </a:rPr>
              <a:t>{corresponding Section 149}</a:t>
            </a:r>
            <a:endParaRPr lang="en-US" sz="3200" b="1" u="sng" dirty="0">
              <a:latin typeface="+mn-lt"/>
            </a:endParaRPr>
          </a:p>
        </p:txBody>
      </p:sp>
      <p:sp>
        <p:nvSpPr>
          <p:cNvPr id="3" name="Content Placeholder 2"/>
          <p:cNvSpPr>
            <a:spLocks noGrp="1"/>
          </p:cNvSpPr>
          <p:nvPr>
            <p:ph idx="1"/>
          </p:nvPr>
        </p:nvSpPr>
        <p:spPr/>
        <p:txBody>
          <a:bodyPr/>
          <a:lstStyle/>
          <a:p>
            <a:pPr algn="just">
              <a:buNone/>
            </a:pPr>
            <a:r>
              <a:rPr lang="en-US" sz="2800" u="sng" dirty="0" smtClean="0">
                <a:solidFill>
                  <a:schemeClr val="accent2">
                    <a:lumMod val="50000"/>
                    <a:lumOff val="50000"/>
                  </a:schemeClr>
                </a:solidFill>
              </a:rPr>
              <a:t>Key modifications:</a:t>
            </a:r>
            <a:endParaRPr lang="en-US" b="1" u="sng" dirty="0" smtClean="0">
              <a:solidFill>
                <a:schemeClr val="accent2">
                  <a:lumMod val="50000"/>
                  <a:lumOff val="50000"/>
                </a:schemeClr>
              </a:solidFill>
            </a:endParaRPr>
          </a:p>
          <a:p>
            <a:pPr algn="just">
              <a:buFont typeface="Wingdings" pitchFamily="2" charset="2"/>
              <a:buChar char="Ø"/>
            </a:pPr>
            <a:r>
              <a:rPr lang="en-US" dirty="0" smtClean="0"/>
              <a:t>  As per the Act, for commencement of business by public company, the following documents are required to be submitted with ROC:</a:t>
            </a:r>
          </a:p>
          <a:p>
            <a:pPr marL="571500" lvl="0" indent="-571500" algn="just">
              <a:buFont typeface="+mj-lt"/>
              <a:buAutoNum type="romanLcPeriod"/>
            </a:pPr>
            <a:r>
              <a:rPr lang="en-US" dirty="0" smtClean="0"/>
              <a:t>A declaration  by Directors in prescribed form providing that the subscribers have paid the value of shares agreed to be taken by them.</a:t>
            </a:r>
          </a:p>
          <a:p>
            <a:pPr marL="571500" lvl="0" indent="-571500" algn="just">
              <a:buFont typeface="+mj-lt"/>
              <a:buAutoNum type="romanLcPeriod"/>
            </a:pPr>
            <a:r>
              <a:rPr lang="en-US" dirty="0" smtClean="0"/>
              <a:t>A confirmation that the Company has filed with the Registrar, a verification of its registered office.</a:t>
            </a:r>
          </a:p>
          <a:p>
            <a:pPr algn="just">
              <a:buNone/>
            </a:pPr>
            <a:endParaRPr lang="en-US" b="1" u="sng" dirty="0" smtClean="0">
              <a:solidFill>
                <a:schemeClr val="accent2">
                  <a:lumMod val="50000"/>
                  <a:lumOff val="50000"/>
                </a:schemeClr>
              </a:solidFill>
            </a:endParaRPr>
          </a:p>
          <a:p>
            <a:pPr algn="just">
              <a:buNone/>
            </a:pPr>
            <a:endParaRPr lang="en-US" dirty="0" smtClean="0">
              <a:solidFill>
                <a:schemeClr val="accent2">
                  <a:lumMod val="50000"/>
                  <a:lumOff val="50000"/>
                </a:schemeClr>
              </a:solidFill>
            </a:endParaRPr>
          </a:p>
          <a:p>
            <a:pPr algn="just">
              <a:buNone/>
            </a:pPr>
            <a:endParaRPr lang="en-US"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11</a:t>
            </a:r>
          </a:p>
        </p:txBody>
      </p:sp>
      <p:sp>
        <p:nvSpPr>
          <p:cNvPr id="6147" name="Content Placeholder 2"/>
          <p:cNvSpPr>
            <a:spLocks noGrp="1"/>
          </p:cNvSpPr>
          <p:nvPr>
            <p:ph idx="1"/>
          </p:nvPr>
        </p:nvSpPr>
        <p:spPr>
          <a:xfrm>
            <a:off x="302840" y="764704"/>
            <a:ext cx="8229600" cy="4389438"/>
          </a:xfrm>
        </p:spPr>
        <p:txBody>
          <a:bodyPr/>
          <a:lstStyle/>
          <a:p>
            <a:pPr lvl="0" algn="just">
              <a:buFont typeface="Wingdings" pitchFamily="2" charset="2"/>
              <a:buChar char="Ø"/>
            </a:pPr>
            <a:r>
              <a:rPr lang="en-US" sz="2400" dirty="0" smtClean="0"/>
              <a:t>Where </a:t>
            </a:r>
            <a:r>
              <a:rPr lang="en-US" sz="2400" u="sng" dirty="0" smtClean="0"/>
              <a:t>no declaration is filed</a:t>
            </a:r>
            <a:r>
              <a:rPr lang="en-US" sz="2400" dirty="0" smtClean="0"/>
              <a:t> by the Director </a:t>
            </a:r>
            <a:r>
              <a:rPr lang="en-US" sz="2400" u="sng" dirty="0" smtClean="0"/>
              <a:t>within</a:t>
            </a:r>
            <a:r>
              <a:rPr lang="en-US" sz="2400" dirty="0" smtClean="0"/>
              <a:t>-</a:t>
            </a:r>
          </a:p>
          <a:p>
            <a:pPr lvl="0" algn="just">
              <a:buNone/>
            </a:pPr>
            <a:r>
              <a:rPr lang="en-US" sz="2400" dirty="0" smtClean="0"/>
              <a:t>    </a:t>
            </a:r>
            <a:r>
              <a:rPr lang="en-US" sz="2400" u="sng" dirty="0" smtClean="0"/>
              <a:t>180 days of incorporation</a:t>
            </a:r>
            <a:r>
              <a:rPr lang="en-US" sz="2400" dirty="0" smtClean="0"/>
              <a:t> and the Registrar has </a:t>
            </a:r>
            <a:r>
              <a:rPr lang="en-US" sz="2400" u="sng" dirty="0" smtClean="0"/>
              <a:t>sufficient reasons to believe</a:t>
            </a:r>
            <a:r>
              <a:rPr lang="en-US" sz="2400" dirty="0" smtClean="0"/>
              <a:t> that the Company is </a:t>
            </a:r>
            <a:r>
              <a:rPr lang="en-US" sz="2400" u="sng" dirty="0" smtClean="0"/>
              <a:t>not carrying</a:t>
            </a:r>
            <a:r>
              <a:rPr lang="en-US" sz="2400" dirty="0" smtClean="0"/>
              <a:t> any business or operations, then it may initiate action for </a:t>
            </a:r>
            <a:r>
              <a:rPr lang="en-US" sz="2400" u="sng" dirty="0" smtClean="0"/>
              <a:t>removal of the name</a:t>
            </a:r>
            <a:r>
              <a:rPr lang="en-US" sz="2400" dirty="0" smtClean="0"/>
              <a:t> of the Company  from the Register  of the Companies.</a:t>
            </a:r>
          </a:p>
          <a:p>
            <a:pPr lvl="0" algn="just">
              <a:buFont typeface="Wingdings" pitchFamily="2" charset="2"/>
              <a:buChar char="Ø"/>
            </a:pPr>
            <a:r>
              <a:rPr lang="en-US" sz="2400" dirty="0" smtClean="0"/>
              <a:t>In case of </a:t>
            </a:r>
            <a:r>
              <a:rPr lang="en-US" sz="2400" u="sng" dirty="0" smtClean="0"/>
              <a:t>default</a:t>
            </a:r>
            <a:r>
              <a:rPr lang="en-US" sz="2400" dirty="0" smtClean="0"/>
              <a:t>, the </a:t>
            </a:r>
            <a:r>
              <a:rPr lang="en-US" sz="2400" u="sng" dirty="0" smtClean="0"/>
              <a:t>prescribed punishment has increased</a:t>
            </a:r>
            <a:r>
              <a:rPr lang="en-US" sz="2400" dirty="0" smtClean="0"/>
              <a:t>. Further now, as opposed to Companies Act, 1956, the Company shall also be liable </a:t>
            </a:r>
            <a:r>
              <a:rPr lang="en-US" sz="2400" u="sng" dirty="0" smtClean="0"/>
              <a:t>for punishment along with officer in default</a:t>
            </a:r>
            <a:r>
              <a:rPr lang="en-US" sz="2400" dirty="0" smtClean="0"/>
              <a:t>. For Company:</a:t>
            </a:r>
          </a:p>
          <a:p>
            <a:pPr lvl="0" algn="just">
              <a:buFont typeface="Wingdings" pitchFamily="2" charset="2"/>
              <a:buChar char="ü"/>
            </a:pPr>
            <a:r>
              <a:rPr lang="en-US" sz="2400" dirty="0" smtClean="0"/>
              <a:t>Fine which may extend to Rs.5000;  and</a:t>
            </a:r>
          </a:p>
          <a:p>
            <a:pPr lvl="0" algn="just">
              <a:buFont typeface="Wingdings" pitchFamily="2" charset="2"/>
              <a:buChar char="ü"/>
            </a:pPr>
            <a:r>
              <a:rPr lang="en-US" sz="2400" dirty="0" smtClean="0"/>
              <a:t>every officer who is in default shall be punishable with the fine which   may extend to Rs.1000 for every day of continuing default</a:t>
            </a: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11</a:t>
            </a:r>
          </a:p>
        </p:txBody>
      </p:sp>
      <p:sp>
        <p:nvSpPr>
          <p:cNvPr id="6147" name="Content Placeholder 2"/>
          <p:cNvSpPr>
            <a:spLocks noGrp="1"/>
          </p:cNvSpPr>
          <p:nvPr>
            <p:ph idx="1"/>
          </p:nvPr>
        </p:nvSpPr>
        <p:spPr>
          <a:xfrm>
            <a:off x="428596" y="1357298"/>
            <a:ext cx="8229600" cy="4389438"/>
          </a:xfrm>
        </p:spPr>
        <p:txBody>
          <a:bodyPr/>
          <a:lstStyle/>
          <a:p>
            <a:pPr lvl="0" algn="just">
              <a:buNone/>
            </a:pPr>
            <a:r>
              <a:rPr lang="en-US" sz="2800" b="1" u="sng" dirty="0" smtClean="0">
                <a:solidFill>
                  <a:schemeClr val="accent2">
                    <a:lumMod val="50000"/>
                    <a:lumOff val="50000"/>
                  </a:schemeClr>
                </a:solidFill>
              </a:rPr>
              <a:t>New :- </a:t>
            </a:r>
            <a:endParaRPr lang="en-US" b="1" u="sng" dirty="0" smtClean="0">
              <a:solidFill>
                <a:schemeClr val="accent2">
                  <a:lumMod val="50000"/>
                  <a:lumOff val="50000"/>
                </a:schemeClr>
              </a:solidFill>
            </a:endParaRPr>
          </a:p>
          <a:p>
            <a:pPr lvl="0" algn="just">
              <a:buFont typeface="Wingdings" pitchFamily="2" charset="2"/>
              <a:buChar char="Ø"/>
            </a:pPr>
            <a:r>
              <a:rPr lang="en-US" dirty="0" smtClean="0"/>
              <a:t>In the Act, in addition to the public Limited Companies, </a:t>
            </a:r>
            <a:r>
              <a:rPr lang="en-US" u="sng" dirty="0" smtClean="0"/>
              <a:t>even the private companies</a:t>
            </a:r>
            <a:r>
              <a:rPr lang="en-US" dirty="0" smtClean="0"/>
              <a:t> would be required to file the following, with the Registrar of Companies, for commencement of business:</a:t>
            </a:r>
          </a:p>
          <a:p>
            <a:pPr marL="571500" lvl="0" indent="-571500" algn="just">
              <a:buFont typeface="+mj-lt"/>
              <a:buAutoNum type="romanLcPeriod"/>
            </a:pPr>
            <a:r>
              <a:rPr lang="en-US" dirty="0" smtClean="0"/>
              <a:t>a declaration  by the Directors in prescribed form providing that  the subscribers have paid  the value of shares agreed to be taken by them, and</a:t>
            </a:r>
          </a:p>
          <a:p>
            <a:pPr marL="571500" lvl="0" indent="-571500" algn="just">
              <a:buFont typeface="+mj-lt"/>
              <a:buAutoNum type="romanLcPeriod"/>
            </a:pPr>
            <a:r>
              <a:rPr lang="en-US" dirty="0" smtClean="0"/>
              <a:t>a confirmation that the Company has filed with the Registrar, a verification of its registered office.</a:t>
            </a:r>
          </a:p>
          <a:p>
            <a:pPr>
              <a:buNone/>
            </a:pPr>
            <a:r>
              <a:rPr lang="en-US" sz="3200" dirty="0" smtClean="0"/>
              <a:t> </a:t>
            </a: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857232"/>
            <a:ext cx="8229600" cy="1143000"/>
          </a:xfrm>
        </p:spPr>
        <p:txBody>
          <a:bodyPr/>
          <a:lstStyle/>
          <a:p>
            <a:r>
              <a:rPr lang="en-US" dirty="0" smtClean="0">
                <a:latin typeface="+mn-lt"/>
              </a:rPr>
              <a:t>Section 12</a:t>
            </a:r>
            <a:br>
              <a:rPr lang="en-US" dirty="0" smtClean="0">
                <a:latin typeface="+mn-lt"/>
              </a:rPr>
            </a:br>
            <a:r>
              <a:rPr lang="en-US" dirty="0" smtClean="0">
                <a:latin typeface="+mn-lt"/>
              </a:rPr>
              <a:t>Registered Office of Company</a:t>
            </a:r>
            <a:br>
              <a:rPr lang="en-US" dirty="0" smtClean="0">
                <a:latin typeface="+mn-lt"/>
              </a:rPr>
            </a:br>
            <a:r>
              <a:rPr lang="en-US" sz="3200" b="1" u="sng" dirty="0" smtClean="0">
                <a:latin typeface="+mn-lt"/>
              </a:rPr>
              <a:t>{corresponding Sections 17A, 146, 147}</a:t>
            </a:r>
            <a:endParaRPr lang="en-US" sz="3200" b="1" u="sng" dirty="0">
              <a:latin typeface="+mn-lt"/>
            </a:endParaRPr>
          </a:p>
        </p:txBody>
      </p:sp>
      <p:sp>
        <p:nvSpPr>
          <p:cNvPr id="3" name="Content Placeholder 2"/>
          <p:cNvSpPr>
            <a:spLocks noGrp="1"/>
          </p:cNvSpPr>
          <p:nvPr>
            <p:ph idx="1"/>
          </p:nvPr>
        </p:nvSpPr>
        <p:spPr/>
        <p:txBody>
          <a:bodyPr/>
          <a:lstStyle/>
          <a:p>
            <a:pPr algn="just">
              <a:buNone/>
            </a:pPr>
            <a:r>
              <a:rPr lang="en-US" b="1" u="sng" dirty="0" smtClean="0">
                <a:solidFill>
                  <a:schemeClr val="accent2">
                    <a:lumMod val="50000"/>
                    <a:lumOff val="50000"/>
                  </a:schemeClr>
                </a:solidFill>
              </a:rPr>
              <a:t>New:-</a:t>
            </a:r>
          </a:p>
          <a:p>
            <a:pPr algn="just">
              <a:buFont typeface="Wingdings" pitchFamily="2" charset="2"/>
              <a:buChar char="Ø"/>
            </a:pPr>
            <a:r>
              <a:rPr lang="en-US" dirty="0" smtClean="0"/>
              <a:t>Every company is required to print </a:t>
            </a:r>
          </a:p>
          <a:p>
            <a:pPr algn="just">
              <a:buSzPct val="100000"/>
              <a:buFont typeface="Wingdings" pitchFamily="2" charset="2"/>
              <a:buChar char="ü"/>
            </a:pPr>
            <a:r>
              <a:rPr lang="en-US" dirty="0" smtClean="0"/>
              <a:t>CIN</a:t>
            </a:r>
          </a:p>
          <a:p>
            <a:pPr algn="just">
              <a:buSzPct val="100000"/>
              <a:buFont typeface="Wingdings" pitchFamily="2" charset="2"/>
              <a:buChar char="ü"/>
            </a:pPr>
            <a:r>
              <a:rPr lang="en-US" dirty="0" smtClean="0"/>
              <a:t>Telephone no.</a:t>
            </a:r>
          </a:p>
          <a:p>
            <a:pPr algn="just">
              <a:buSzPct val="100000"/>
              <a:buFont typeface="Wingdings" pitchFamily="2" charset="2"/>
              <a:buChar char="ü"/>
            </a:pPr>
            <a:r>
              <a:rPr lang="en-US" dirty="0" smtClean="0"/>
              <a:t>Fax no.</a:t>
            </a:r>
          </a:p>
          <a:p>
            <a:pPr algn="just">
              <a:buSzPct val="100000"/>
              <a:buFont typeface="Wingdings" pitchFamily="2" charset="2"/>
              <a:buChar char="ü"/>
            </a:pPr>
            <a:r>
              <a:rPr lang="en-US" dirty="0" smtClean="0"/>
              <a:t>Email</a:t>
            </a:r>
          </a:p>
          <a:p>
            <a:pPr algn="just">
              <a:buSzPct val="100000"/>
              <a:buFont typeface="Wingdings" pitchFamily="2" charset="2"/>
              <a:buChar char="ü"/>
            </a:pPr>
            <a:r>
              <a:rPr lang="en-US" dirty="0" smtClean="0"/>
              <a:t>Website address </a:t>
            </a:r>
          </a:p>
          <a:p>
            <a:pPr algn="just">
              <a:buSzPct val="100000"/>
              <a:buNone/>
            </a:pPr>
            <a:r>
              <a:rPr lang="en-US" dirty="0" smtClean="0"/>
              <a:t>On all its &gt;business letters &gt;billheads &gt;letter paper and &gt;all its notices and &gt;other official publications.</a:t>
            </a:r>
          </a:p>
          <a:p>
            <a:pPr algn="just">
              <a:buFont typeface="Wingdings" pitchFamily="2" charset="2"/>
              <a:buChar char="ü"/>
            </a:pPr>
            <a:endParaRPr lang="en-US" dirty="0"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12</a:t>
            </a:r>
          </a:p>
        </p:txBody>
      </p:sp>
      <p:sp>
        <p:nvSpPr>
          <p:cNvPr id="6147" name="Content Placeholder 2"/>
          <p:cNvSpPr>
            <a:spLocks noGrp="1"/>
          </p:cNvSpPr>
          <p:nvPr>
            <p:ph idx="1"/>
          </p:nvPr>
        </p:nvSpPr>
        <p:spPr>
          <a:xfrm>
            <a:off x="428596" y="1071546"/>
            <a:ext cx="8229600" cy="4389438"/>
          </a:xfrm>
        </p:spPr>
        <p:txBody>
          <a:bodyPr/>
          <a:lstStyle/>
          <a:p>
            <a:pPr algn="just">
              <a:buFont typeface="Wingdings" pitchFamily="2" charset="2"/>
              <a:buChar char="Ø"/>
            </a:pPr>
            <a:r>
              <a:rPr lang="en-US" sz="3200" dirty="0" smtClean="0"/>
              <a:t>In case of change of name, each company is required to mention its old name for  a period of 2 years, at its registered &amp; other offices &amp; other stationery like:</a:t>
            </a:r>
          </a:p>
          <a:p>
            <a:pPr algn="just">
              <a:buFont typeface="Wingdings" pitchFamily="2" charset="2"/>
              <a:buChar char="ü"/>
            </a:pPr>
            <a:r>
              <a:rPr lang="en-US" sz="3200" dirty="0" smtClean="0"/>
              <a:t>Business letters</a:t>
            </a:r>
          </a:p>
          <a:p>
            <a:pPr algn="just">
              <a:buFont typeface="Wingdings" pitchFamily="2" charset="2"/>
              <a:buChar char="ü"/>
            </a:pPr>
            <a:r>
              <a:rPr lang="en-US" sz="3200" dirty="0" smtClean="0"/>
              <a:t>Letter head</a:t>
            </a:r>
          </a:p>
          <a:p>
            <a:pPr algn="just">
              <a:buFont typeface="Wingdings" pitchFamily="2" charset="2"/>
              <a:buChar char="ü"/>
            </a:pPr>
            <a:r>
              <a:rPr lang="en-US" sz="3200" dirty="0" smtClean="0"/>
              <a:t>Letter paper etc.</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12</a:t>
            </a:r>
          </a:p>
        </p:txBody>
      </p:sp>
      <p:sp>
        <p:nvSpPr>
          <p:cNvPr id="6147" name="Content Placeholder 2"/>
          <p:cNvSpPr>
            <a:spLocks noGrp="1"/>
          </p:cNvSpPr>
          <p:nvPr>
            <p:ph idx="1"/>
          </p:nvPr>
        </p:nvSpPr>
        <p:spPr>
          <a:xfrm>
            <a:off x="428596" y="2071678"/>
            <a:ext cx="8229600" cy="2357454"/>
          </a:xfrm>
        </p:spPr>
        <p:txBody>
          <a:bodyPr/>
          <a:lstStyle/>
          <a:p>
            <a:pPr algn="just">
              <a:buFont typeface="Wingdings" pitchFamily="2" charset="2"/>
              <a:buChar char="Ø"/>
            </a:pPr>
            <a:r>
              <a:rPr lang="en-US" sz="3200" dirty="0" smtClean="0"/>
              <a:t> OPC needs to mention in brackets, below the name of the Co. wherever its name is printed affixed or engraved the words </a:t>
            </a:r>
          </a:p>
          <a:p>
            <a:pPr algn="ctr">
              <a:buNone/>
            </a:pPr>
            <a:r>
              <a:rPr lang="en-US" sz="3200" dirty="0" smtClean="0"/>
              <a:t>“One Person Company”  </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12</a:t>
            </a:r>
          </a:p>
        </p:txBody>
      </p:sp>
      <p:sp>
        <p:nvSpPr>
          <p:cNvPr id="6147" name="Content Placeholder 2"/>
          <p:cNvSpPr>
            <a:spLocks noGrp="1"/>
          </p:cNvSpPr>
          <p:nvPr>
            <p:ph idx="1"/>
          </p:nvPr>
        </p:nvSpPr>
        <p:spPr>
          <a:xfrm>
            <a:off x="428596" y="908720"/>
            <a:ext cx="8229600" cy="4389438"/>
          </a:xfrm>
        </p:spPr>
        <p:txBody>
          <a:bodyPr/>
          <a:lstStyle/>
          <a:p>
            <a:pPr algn="just">
              <a:buNone/>
            </a:pPr>
            <a:r>
              <a:rPr lang="en-US" sz="3200" u="sng" dirty="0" smtClean="0">
                <a:solidFill>
                  <a:schemeClr val="accent2">
                    <a:lumMod val="50000"/>
                    <a:lumOff val="50000"/>
                  </a:schemeClr>
                </a:solidFill>
              </a:rPr>
              <a:t>Key Modifications</a:t>
            </a:r>
            <a:endParaRPr lang="en-US" sz="3200" dirty="0" smtClean="0"/>
          </a:p>
          <a:p>
            <a:pPr algn="just">
              <a:buFont typeface="Wingdings" pitchFamily="2" charset="2"/>
              <a:buChar char="ü"/>
            </a:pPr>
            <a:r>
              <a:rPr lang="en-US" sz="3200" dirty="0" smtClean="0"/>
              <a:t>Under the Act, the intimation of change of registered office is required to be given with in 15 days of change, instead of 30 days.</a:t>
            </a:r>
          </a:p>
          <a:p>
            <a:pPr algn="just">
              <a:buFont typeface="Wingdings" pitchFamily="2" charset="2"/>
              <a:buChar char="ü"/>
            </a:pPr>
            <a:r>
              <a:rPr lang="en-US" sz="3200" dirty="0" smtClean="0"/>
              <a:t>Punishment has been increased, in case of default &amp; now the company and every officer who is in default shall be liable to a punishment of Rs.1000 for every day during which the default continues but not exceeding Rs.1 </a:t>
            </a:r>
            <a:r>
              <a:rPr lang="en-US" sz="3200" dirty="0" err="1" smtClean="0"/>
              <a:t>lakh</a:t>
            </a:r>
            <a:r>
              <a:rPr lang="en-US" sz="3200" dirty="0" smtClean="0"/>
              <a:t>.</a:t>
            </a:r>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12</a:t>
            </a:r>
          </a:p>
        </p:txBody>
      </p:sp>
      <p:sp>
        <p:nvSpPr>
          <p:cNvPr id="6147" name="Content Placeholder 2"/>
          <p:cNvSpPr>
            <a:spLocks noGrp="1"/>
          </p:cNvSpPr>
          <p:nvPr>
            <p:ph idx="1"/>
          </p:nvPr>
        </p:nvSpPr>
        <p:spPr>
          <a:xfrm>
            <a:off x="428596" y="1142984"/>
            <a:ext cx="8229600" cy="4389438"/>
          </a:xfrm>
        </p:spPr>
        <p:txBody>
          <a:bodyPr/>
          <a:lstStyle/>
          <a:p>
            <a:pPr algn="just">
              <a:buFont typeface="Wingdings" pitchFamily="2" charset="2"/>
              <a:buChar char="ü"/>
            </a:pPr>
            <a:r>
              <a:rPr lang="en-US" sz="3200" dirty="0" smtClean="0"/>
              <a:t>Instead of having  Registered office from the date of incorporation, a company may have registered office on &amp; from the -</a:t>
            </a:r>
          </a:p>
          <a:p>
            <a:pPr algn="just">
              <a:buFont typeface="Wingdings" pitchFamily="2" charset="2"/>
              <a:buChar char="Ø"/>
            </a:pPr>
            <a:r>
              <a:rPr lang="en-US" sz="3200" dirty="0" smtClean="0"/>
              <a:t>15</a:t>
            </a:r>
            <a:r>
              <a:rPr lang="en-US" sz="3200" baseline="30000" dirty="0" smtClean="0"/>
              <a:t>th</a:t>
            </a:r>
            <a:r>
              <a:rPr lang="en-US" sz="3200" dirty="0" smtClean="0"/>
              <a:t> day of its incorporation. </a:t>
            </a:r>
          </a:p>
          <a:p>
            <a:pPr algn="just">
              <a:buNone/>
            </a:pPr>
            <a:r>
              <a:rPr lang="en-US" sz="3200" dirty="0" smtClean="0"/>
              <a:t> </a:t>
            </a:r>
          </a:p>
          <a:p>
            <a:pPr algn="just">
              <a:buNone/>
            </a:pPr>
            <a:r>
              <a:rPr lang="en-US" sz="3200" dirty="0" smtClean="0"/>
              <a:t>   Verification of registered office has to be filed within-</a:t>
            </a:r>
          </a:p>
          <a:p>
            <a:pPr algn="just">
              <a:buFont typeface="Wingdings" pitchFamily="2" charset="2"/>
              <a:buChar char="Ø"/>
            </a:pPr>
            <a:r>
              <a:rPr lang="en-US" sz="3200" dirty="0" smtClean="0"/>
              <a:t>30 days of its incorporation.</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857232"/>
            <a:ext cx="8229600" cy="1143000"/>
          </a:xfrm>
        </p:spPr>
        <p:txBody>
          <a:bodyPr/>
          <a:lstStyle/>
          <a:p>
            <a:r>
              <a:rPr lang="en-US" dirty="0" smtClean="0">
                <a:latin typeface="+mn-lt"/>
              </a:rPr>
              <a:t>Section 13</a:t>
            </a:r>
            <a:br>
              <a:rPr lang="en-US" dirty="0" smtClean="0">
                <a:latin typeface="+mn-lt"/>
              </a:rPr>
            </a:br>
            <a:r>
              <a:rPr lang="en-US" dirty="0" smtClean="0">
                <a:latin typeface="+mn-lt"/>
              </a:rPr>
              <a:t>Alteration of Memorandum</a:t>
            </a:r>
            <a:br>
              <a:rPr lang="en-US" dirty="0" smtClean="0">
                <a:latin typeface="+mn-lt"/>
              </a:rPr>
            </a:br>
            <a:r>
              <a:rPr lang="en-US" sz="3200" b="1" u="sng" dirty="0" smtClean="0">
                <a:latin typeface="+mn-lt"/>
              </a:rPr>
              <a:t>{corresponding Sections 16, 18, 21}</a:t>
            </a:r>
            <a:endParaRPr lang="en-US" sz="3200" b="1" u="sng" dirty="0">
              <a:latin typeface="+mn-lt"/>
            </a:endParaRPr>
          </a:p>
        </p:txBody>
      </p:sp>
      <p:sp>
        <p:nvSpPr>
          <p:cNvPr id="3" name="Content Placeholder 2"/>
          <p:cNvSpPr>
            <a:spLocks noGrp="1"/>
          </p:cNvSpPr>
          <p:nvPr>
            <p:ph idx="1"/>
          </p:nvPr>
        </p:nvSpPr>
        <p:spPr/>
        <p:txBody>
          <a:bodyPr/>
          <a:lstStyle/>
          <a:p>
            <a:pPr algn="just">
              <a:buNone/>
            </a:pPr>
            <a:r>
              <a:rPr lang="en-US" b="1" u="sng" dirty="0" smtClean="0">
                <a:solidFill>
                  <a:schemeClr val="accent2">
                    <a:lumMod val="50000"/>
                    <a:lumOff val="50000"/>
                  </a:schemeClr>
                </a:solidFill>
              </a:rPr>
              <a:t>New:-</a:t>
            </a:r>
          </a:p>
          <a:p>
            <a:pPr algn="just">
              <a:buFont typeface="Wingdings" pitchFamily="2" charset="2"/>
              <a:buChar char="ü"/>
            </a:pPr>
            <a:r>
              <a:rPr lang="en-US" sz="3000" dirty="0" smtClean="0"/>
              <a:t> In case of change </a:t>
            </a:r>
            <a:r>
              <a:rPr lang="en-IN" sz="3000" dirty="0" smtClean="0"/>
              <a:t>of registered office from one state to another, new COI will be issued</a:t>
            </a:r>
            <a:r>
              <a:rPr lang="en-US" sz="3000" dirty="0" smtClean="0"/>
              <a:t>.</a:t>
            </a:r>
          </a:p>
          <a:p>
            <a:pPr algn="just">
              <a:buFont typeface="Wingdings" pitchFamily="2" charset="2"/>
              <a:buChar char="ü"/>
            </a:pPr>
            <a:r>
              <a:rPr lang="en-IN" sz="3000" dirty="0" smtClean="0"/>
              <a:t>Any alteration of Memorandum of Company limited by guarantee  and not having share capital for giving right to participate in the divisible profits of the Company otherwise than as a member shall be void.</a:t>
            </a:r>
            <a:endParaRPr lang="en-US" sz="3000" dirty="0" smtClean="0"/>
          </a:p>
          <a:p>
            <a:pPr algn="just">
              <a:buFont typeface="Wingdings" pitchFamily="2" charset="2"/>
              <a:buChar char="Ø"/>
            </a:pPr>
            <a:endParaRPr lang="en-US" b="1" u="sng" dirty="0" smtClean="0">
              <a:solidFill>
                <a:schemeClr val="accent2">
                  <a:lumMod val="50000"/>
                  <a:lumOff val="50000"/>
                </a:schemeClr>
              </a:solidFill>
            </a:endParaRPr>
          </a:p>
          <a:p>
            <a:pPr algn="just">
              <a:buNone/>
            </a:pPr>
            <a:endParaRPr lang="en-US" dirty="0" smtClean="0">
              <a:solidFill>
                <a:schemeClr val="accent2">
                  <a:lumMod val="50000"/>
                  <a:lumOff val="50000"/>
                </a:schemeClr>
              </a:solidFill>
            </a:endParaRPr>
          </a:p>
          <a:p>
            <a:pPr algn="just">
              <a:buNone/>
            </a:pPr>
            <a:endParaRPr lang="en-US" dirty="0"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214313"/>
            <a:ext cx="8229600" cy="1143001"/>
          </a:xfrm>
        </p:spPr>
        <p:txBody>
          <a:bodyPr/>
          <a:lstStyle/>
          <a:p>
            <a:pPr>
              <a:defRPr/>
            </a:pPr>
            <a:r>
              <a:rPr lang="en-US" dirty="0" err="1" smtClean="0"/>
              <a:t>contd</a:t>
            </a:r>
            <a:r>
              <a:rPr lang="en-US" dirty="0" smtClean="0"/>
              <a:t>…. </a:t>
            </a:r>
            <a:r>
              <a:rPr lang="en-US" dirty="0" smtClean="0">
                <a:latin typeface="+mn-lt"/>
              </a:rPr>
              <a:t>Section 13</a:t>
            </a:r>
          </a:p>
        </p:txBody>
      </p:sp>
      <p:sp>
        <p:nvSpPr>
          <p:cNvPr id="6147" name="Content Placeholder 2"/>
          <p:cNvSpPr>
            <a:spLocks noGrp="1"/>
          </p:cNvSpPr>
          <p:nvPr>
            <p:ph idx="1"/>
          </p:nvPr>
        </p:nvSpPr>
        <p:spPr>
          <a:xfrm>
            <a:off x="428596" y="1571612"/>
            <a:ext cx="8229600" cy="4389438"/>
          </a:xfrm>
        </p:spPr>
        <p:txBody>
          <a:bodyPr/>
          <a:lstStyle/>
          <a:p>
            <a:pPr algn="just">
              <a:buFont typeface="Wingdings" pitchFamily="2" charset="2"/>
              <a:buChar char="ü"/>
            </a:pPr>
            <a:r>
              <a:rPr lang="en-IN" sz="2400" dirty="0" smtClean="0"/>
              <a:t> Now a Co. which has raised money from public through prospectus &amp; still has any unutilised amount out of the money so raised, shall not change its objects for which it raised the money through Prospectus unless a SR is passed by the company and</a:t>
            </a:r>
          </a:p>
          <a:p>
            <a:pPr marL="514350" indent="-514350" algn="just">
              <a:buFont typeface="+mj-lt"/>
              <a:buAutoNum type="romanLcPeriod"/>
            </a:pPr>
            <a:r>
              <a:rPr lang="en-IN" sz="2400" dirty="0" smtClean="0"/>
              <a:t>the details as may be prescribed, in respect of such resolution shall also be published in the newspapers-</a:t>
            </a:r>
          </a:p>
          <a:p>
            <a:pPr marL="514350" indent="-514350" algn="just">
              <a:buSzPct val="100000"/>
              <a:buFont typeface="Wingdings" pitchFamily="2" charset="2"/>
              <a:buChar char="Ø"/>
            </a:pPr>
            <a:r>
              <a:rPr lang="en-IN" sz="2400" dirty="0" smtClean="0"/>
              <a:t>One in English</a:t>
            </a:r>
          </a:p>
          <a:p>
            <a:pPr marL="514350" indent="-514350" algn="just">
              <a:buSzPct val="100000"/>
              <a:buFont typeface="Wingdings" pitchFamily="2" charset="2"/>
              <a:buChar char="Ø"/>
            </a:pPr>
            <a:r>
              <a:rPr lang="en-IN" sz="2400" dirty="0" smtClean="0"/>
              <a:t>One in vernacular language</a:t>
            </a:r>
          </a:p>
          <a:p>
            <a:pPr marL="514350" indent="-514350" algn="just">
              <a:buSzPct val="100000"/>
              <a:buNone/>
            </a:pPr>
            <a:r>
              <a:rPr lang="en-IN" sz="2400" dirty="0" smtClean="0"/>
              <a:t>And shall also be placed on the website of the Co.</a:t>
            </a:r>
          </a:p>
          <a:p>
            <a:pPr marL="514350" indent="-514350" algn="just">
              <a:buSzPct val="100000"/>
              <a:buNone/>
            </a:pPr>
            <a:endParaRPr lang="en-US" sz="2400" dirty="0" smtClean="0"/>
          </a:p>
          <a:p>
            <a:pPr algn="just">
              <a:buFont typeface="Wingdings" pitchFamily="2" charset="2"/>
              <a:buChar char="ü"/>
            </a:pPr>
            <a:endParaRPr lang="en-US" sz="32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mple3">
  <a:themeElements>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themeOverride>
</file>

<file path=ppt/theme/themeOverride2.xml><?xml version="1.0" encoding="utf-8"?>
<a:themeOverride xmlns:a="http://schemas.openxmlformats.org/drawingml/2006/main">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73ECBAE-6072-4B7E-9DF1-73E5840BA3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5831</TotalTime>
  <Words>7942</Words>
  <Application>Microsoft Office PowerPoint</Application>
  <PresentationFormat>On-screen Show (4:3)</PresentationFormat>
  <Paragraphs>824</Paragraphs>
  <Slides>122</Slides>
  <Notes>3</Notes>
  <HiddenSlides>0</HiddenSlides>
  <MMClips>0</MMClips>
  <ScaleCrop>false</ScaleCrop>
  <HeadingPairs>
    <vt:vector size="4" baseType="variant">
      <vt:variant>
        <vt:lpstr>Theme</vt:lpstr>
      </vt:variant>
      <vt:variant>
        <vt:i4>1</vt:i4>
      </vt:variant>
      <vt:variant>
        <vt:lpstr>Slide Titles</vt:lpstr>
      </vt:variant>
      <vt:variant>
        <vt:i4>122</vt:i4>
      </vt:variant>
    </vt:vector>
  </HeadingPairs>
  <TitlesOfParts>
    <vt:vector size="123" baseType="lpstr">
      <vt:lpstr>Sample3</vt:lpstr>
      <vt:lpstr>Slide 1</vt:lpstr>
      <vt:lpstr>CHAPTER II  Incorporation of Company And Matters Incidental Thereto</vt:lpstr>
      <vt:lpstr>Slide 3</vt:lpstr>
      <vt:lpstr>Private Company  </vt:lpstr>
      <vt:lpstr>contd…… Private Company</vt:lpstr>
      <vt:lpstr>contd…… Private Company</vt:lpstr>
      <vt:lpstr>contd…… Private Company</vt:lpstr>
      <vt:lpstr>Public Company  </vt:lpstr>
      <vt:lpstr>contd….Public Company  </vt:lpstr>
      <vt:lpstr>Slide 10</vt:lpstr>
      <vt:lpstr>Slide 11</vt:lpstr>
      <vt:lpstr>Slide 12</vt:lpstr>
      <vt:lpstr>Slide 13</vt:lpstr>
      <vt:lpstr>Slide 14</vt:lpstr>
      <vt:lpstr>Slide 15</vt:lpstr>
      <vt:lpstr>Section 3 Formation of Company {corresponding Section 12}</vt:lpstr>
      <vt:lpstr>Section 3(2)</vt:lpstr>
      <vt:lpstr>Section 4 Memorandum {corresponding Sections 13, 14, 20, 23}</vt:lpstr>
      <vt:lpstr>contd…. Section 4(1)</vt:lpstr>
      <vt:lpstr>contd…. Section 4(1)</vt:lpstr>
      <vt:lpstr>Section 4(2)</vt:lpstr>
      <vt:lpstr>Section 4(3)</vt:lpstr>
      <vt:lpstr>contd…. Section 4(3)</vt:lpstr>
      <vt:lpstr>Undesirable Names (Rule 2.5) </vt:lpstr>
      <vt:lpstr>Undesirable Names (Rule 2.5) </vt:lpstr>
      <vt:lpstr>Undesirable Names (Rule 2.5) </vt:lpstr>
      <vt:lpstr>Undesirable Names (Rule 2.5) </vt:lpstr>
      <vt:lpstr>Undesirable Names (Rule 2.5) </vt:lpstr>
      <vt:lpstr>Undesirable Names (Rule 2.5) </vt:lpstr>
      <vt:lpstr>Section 4(4)</vt:lpstr>
      <vt:lpstr>Section 4(5)</vt:lpstr>
      <vt:lpstr>contd….Section 4(5)</vt:lpstr>
      <vt:lpstr>contd…. Section 4(5)</vt:lpstr>
      <vt:lpstr>Section 4(6)</vt:lpstr>
      <vt:lpstr>Section 4(7)</vt:lpstr>
      <vt:lpstr>Section 5 Articles  {corresponding Sections 26, 27, 28  &amp; 29}</vt:lpstr>
      <vt:lpstr>contd…. Section 5(2)</vt:lpstr>
      <vt:lpstr>Section 5(3)</vt:lpstr>
      <vt:lpstr>Section 5(4)</vt:lpstr>
      <vt:lpstr>Section 5(5)</vt:lpstr>
      <vt:lpstr>Section 5(6)</vt:lpstr>
      <vt:lpstr>Section 5(7)</vt:lpstr>
      <vt:lpstr>Section 5(8)</vt:lpstr>
      <vt:lpstr>Section 6 Act to override Memorandum, Articles  {corresponding Section 9}</vt:lpstr>
      <vt:lpstr>contd…. Section 6</vt:lpstr>
      <vt:lpstr>Section 7 Incorporation of Companies  {corresponding sections 15, 30, 33}</vt:lpstr>
      <vt:lpstr>contd…. Section 7(1)</vt:lpstr>
      <vt:lpstr>contd…. Section 7(1)</vt:lpstr>
      <vt:lpstr>contd…. Section 7(1)</vt:lpstr>
      <vt:lpstr>contd…. Section 7(1)</vt:lpstr>
      <vt:lpstr>contd…. Section 7(1)</vt:lpstr>
      <vt:lpstr>contd…. Section 7(1)</vt:lpstr>
      <vt:lpstr>contd…. Section 7(1)</vt:lpstr>
      <vt:lpstr>contd…. Section 7(1)</vt:lpstr>
      <vt:lpstr>Section 7(1)(b) </vt:lpstr>
      <vt:lpstr>Section 7(1)(c) </vt:lpstr>
      <vt:lpstr>Section 7(1)(d) </vt:lpstr>
      <vt:lpstr>Section 7(1)(e) </vt:lpstr>
      <vt:lpstr>contd…. Section 7(1)(e) </vt:lpstr>
      <vt:lpstr>contd…. Section 7(1)(e) </vt:lpstr>
      <vt:lpstr>contd…. Section 7(1)(e) </vt:lpstr>
      <vt:lpstr>contd…. Section 7(1)(e) </vt:lpstr>
      <vt:lpstr>contd…. Section 7(1)(e) </vt:lpstr>
      <vt:lpstr>contd…. Section 7(1)(e) </vt:lpstr>
      <vt:lpstr>contd…. Section 7(1)(e) </vt:lpstr>
      <vt:lpstr>contd…. Section 7(1)(e) </vt:lpstr>
      <vt:lpstr>contd…. Section 7(1)(f) </vt:lpstr>
      <vt:lpstr>contd…. Section 7(1)(g) </vt:lpstr>
      <vt:lpstr>Section 7(2)</vt:lpstr>
      <vt:lpstr>Section 7(3)</vt:lpstr>
      <vt:lpstr>Section 7(4)</vt:lpstr>
      <vt:lpstr>Section 7(5)</vt:lpstr>
      <vt:lpstr>Section 7(6)</vt:lpstr>
      <vt:lpstr>Section 7(7)</vt:lpstr>
      <vt:lpstr>contd…. Section 7(7)</vt:lpstr>
      <vt:lpstr>contd…. Section 7(7)</vt:lpstr>
      <vt:lpstr>Section 8 Formation of Companies with Charitable Objects etc.  {corresponding Section 25}</vt:lpstr>
      <vt:lpstr>contd…. Section 8</vt:lpstr>
      <vt:lpstr>contd…. Section 8</vt:lpstr>
      <vt:lpstr>contd…. Section 8</vt:lpstr>
      <vt:lpstr>Contd…. Section 8</vt:lpstr>
      <vt:lpstr>contd…. Section 8</vt:lpstr>
      <vt:lpstr>contd…. Section 8</vt:lpstr>
      <vt:lpstr>contd…. Section 8</vt:lpstr>
      <vt:lpstr>Section 9 Effect of Registration {corresponding Section 34}</vt:lpstr>
      <vt:lpstr>contd…. Section 9 </vt:lpstr>
      <vt:lpstr>Slide 87</vt:lpstr>
      <vt:lpstr>Section 10 Effect of Memorandum &amp; Articles {corresponding Section 36}</vt:lpstr>
      <vt:lpstr>Slide 89</vt:lpstr>
      <vt:lpstr>Section 11 Commencement of Business {corresponding Section 149}</vt:lpstr>
      <vt:lpstr>contd…. Section 11</vt:lpstr>
      <vt:lpstr>contd…. Section 11</vt:lpstr>
      <vt:lpstr>Section 12 Registered Office of Company {corresponding Sections 17A, 146, 147}</vt:lpstr>
      <vt:lpstr>contd…. Section 12</vt:lpstr>
      <vt:lpstr>contd…. Section 12</vt:lpstr>
      <vt:lpstr>contd…. Section 12</vt:lpstr>
      <vt:lpstr>contd…. Section 12</vt:lpstr>
      <vt:lpstr>Section 13 Alteration of Memorandum {corresponding Sections 16, 18, 21}</vt:lpstr>
      <vt:lpstr>contd…. Section 13</vt:lpstr>
      <vt:lpstr>contd…. Section 13</vt:lpstr>
      <vt:lpstr>contd…. Section 13</vt:lpstr>
      <vt:lpstr>Section 14  Alteration of Articles  {corresponding Section 31}</vt:lpstr>
      <vt:lpstr>contd…. Section 14</vt:lpstr>
      <vt:lpstr>Section 15  Alteration of MOA &amp; AOA to be noted in every copy {corresponding Section 40}</vt:lpstr>
      <vt:lpstr>Section 16  Rectification of Name of Company {corresponding Section 22}</vt:lpstr>
      <vt:lpstr>contd…. Section 16</vt:lpstr>
      <vt:lpstr>contd…. Section 16</vt:lpstr>
      <vt:lpstr>contd…. Section 16</vt:lpstr>
      <vt:lpstr>Section 17  Copies of MOA/AOA  {corresponding Section 39}</vt:lpstr>
      <vt:lpstr>Section 18  Conversion of Companies Already Registered  {corresponding Section 32}</vt:lpstr>
      <vt:lpstr> APPLICABLE Section 19  Subsidiary company not to hold shares in its holding co. {corresponding Section 42}</vt:lpstr>
      <vt:lpstr>contd…. Section 19</vt:lpstr>
      <vt:lpstr>Section 20  Service of Documents {corresponding Sections 51, 52, 53}</vt:lpstr>
      <vt:lpstr>contd…. Section 20</vt:lpstr>
      <vt:lpstr>contd…. Section 20</vt:lpstr>
      <vt:lpstr>APPLICABLE  Section 21  Authentication of Documents, Proceedings &amp; Contracts  {corresponding Section 54}</vt:lpstr>
      <vt:lpstr>contd…. Section 21</vt:lpstr>
      <vt:lpstr>APPLICABLE  Section 22  Execution of Bills of Exchange, etc {corresponding Section 47}</vt:lpstr>
      <vt:lpstr>contd….Section 22(2)</vt:lpstr>
      <vt:lpstr>contd….Section 22(3)</vt:lpstr>
      <vt:lpstr>Slide 121</vt:lpstr>
      <vt:lpstr>Slide 122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VW_MCS</dc:creator>
  <cp:lastModifiedBy>MAMTA</cp:lastModifiedBy>
  <cp:revision>889</cp:revision>
  <dcterms:created xsi:type="dcterms:W3CDTF">2011-12-26T11:06:34Z</dcterms:created>
  <dcterms:modified xsi:type="dcterms:W3CDTF">2014-02-11T01:47:17Z</dcterms:modified>
  <cp:version/>
</cp:coreProperties>
</file>