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260" r:id="rId1"/>
  </p:sldMasterIdLst>
  <p:notesMasterIdLst>
    <p:notesMasterId r:id="rId32"/>
  </p:notesMasterIdLst>
  <p:sldIdLst>
    <p:sldId id="275" r:id="rId2"/>
    <p:sldId id="258" r:id="rId3"/>
    <p:sldId id="286" r:id="rId4"/>
    <p:sldId id="256" r:id="rId5"/>
    <p:sldId id="285" r:id="rId6"/>
    <p:sldId id="257" r:id="rId7"/>
    <p:sldId id="260" r:id="rId8"/>
    <p:sldId id="259" r:id="rId9"/>
    <p:sldId id="261" r:id="rId10"/>
    <p:sldId id="262" r:id="rId11"/>
    <p:sldId id="263" r:id="rId12"/>
    <p:sldId id="264" r:id="rId13"/>
    <p:sldId id="265" r:id="rId14"/>
    <p:sldId id="266" r:id="rId15"/>
    <p:sldId id="271" r:id="rId16"/>
    <p:sldId id="268" r:id="rId17"/>
    <p:sldId id="269" r:id="rId18"/>
    <p:sldId id="272" r:id="rId19"/>
    <p:sldId id="279" r:id="rId20"/>
    <p:sldId id="273" r:id="rId21"/>
    <p:sldId id="276" r:id="rId22"/>
    <p:sldId id="277" r:id="rId23"/>
    <p:sldId id="280" r:id="rId24"/>
    <p:sldId id="278" r:id="rId25"/>
    <p:sldId id="281" r:id="rId26"/>
    <p:sldId id="282" r:id="rId27"/>
    <p:sldId id="283" r:id="rId28"/>
    <p:sldId id="284" r:id="rId29"/>
    <p:sldId id="274" r:id="rId30"/>
    <p:sldId id="287"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280" autoAdjust="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9FE829-0CF9-4134-BB1D-EB630DF74BB4}"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en-US"/>
        </a:p>
      </dgm:t>
    </dgm:pt>
    <dgm:pt modelId="{B9309B98-1F4B-4F88-B1AF-B57783438F1C}">
      <dgm:prSet phldrT="[Text]" custT="1"/>
      <dgm:spPr/>
      <dgm:t>
        <a:bodyPr/>
        <a:lstStyle/>
        <a:p>
          <a:r>
            <a:rPr lang="en-IN" sz="2500" dirty="0"/>
            <a:t>Finance Act 1987 introduced MAT with effect from AY-1988-1989.</a:t>
          </a:r>
          <a:endParaRPr lang="en-US" sz="2500" dirty="0"/>
        </a:p>
      </dgm:t>
    </dgm:pt>
    <dgm:pt modelId="{FA709CA7-72D9-42D7-9981-6077993FDEFF}" type="parTrans" cxnId="{842EF017-EEAA-4462-8FA6-404140CEE43D}">
      <dgm:prSet/>
      <dgm:spPr/>
      <dgm:t>
        <a:bodyPr/>
        <a:lstStyle/>
        <a:p>
          <a:endParaRPr lang="en-US"/>
        </a:p>
      </dgm:t>
    </dgm:pt>
    <dgm:pt modelId="{BBF22052-B6FC-46AA-8975-187DC05EBB90}" type="sibTrans" cxnId="{842EF017-EEAA-4462-8FA6-404140CEE43D}">
      <dgm:prSet/>
      <dgm:spPr/>
      <dgm:t>
        <a:bodyPr/>
        <a:lstStyle/>
        <a:p>
          <a:endParaRPr lang="en-US"/>
        </a:p>
      </dgm:t>
    </dgm:pt>
    <dgm:pt modelId="{F9ED2D1E-AD0F-457F-B5D5-775863F73E3F}">
      <dgm:prSet phldrT="[Text]" custT="1"/>
      <dgm:spPr/>
      <dgm:t>
        <a:bodyPr/>
        <a:lstStyle/>
        <a:p>
          <a:r>
            <a:rPr lang="en-US" sz="2500" dirty="0"/>
            <a:t>Later</a:t>
          </a:r>
          <a:r>
            <a:rPr lang="en-US" sz="2500" baseline="0" dirty="0"/>
            <a:t> on it was withdrawn by Finance Act 1990</a:t>
          </a:r>
          <a:endParaRPr lang="en-US" sz="2500" dirty="0"/>
        </a:p>
      </dgm:t>
    </dgm:pt>
    <dgm:pt modelId="{AB272ECD-9FCD-43F7-9E15-64FE7E2C6DC9}" type="parTrans" cxnId="{C7709C1F-377D-44DB-8947-D0E1504DD3A9}">
      <dgm:prSet/>
      <dgm:spPr/>
      <dgm:t>
        <a:bodyPr/>
        <a:lstStyle/>
        <a:p>
          <a:endParaRPr lang="en-US" sz="2500"/>
        </a:p>
      </dgm:t>
    </dgm:pt>
    <dgm:pt modelId="{E76BCE3B-FEBB-4A52-85FC-1564540BCE9D}" type="sibTrans" cxnId="{C7709C1F-377D-44DB-8947-D0E1504DD3A9}">
      <dgm:prSet/>
      <dgm:spPr/>
      <dgm:t>
        <a:bodyPr/>
        <a:lstStyle/>
        <a:p>
          <a:endParaRPr lang="en-US"/>
        </a:p>
      </dgm:t>
    </dgm:pt>
    <dgm:pt modelId="{B012DD04-2576-4545-AF34-0D2875D23476}">
      <dgm:prSet phldrT="[Text]" custT="1"/>
      <dgm:spPr/>
      <dgm:t>
        <a:bodyPr/>
        <a:lstStyle/>
        <a:p>
          <a:r>
            <a:rPr lang="en-US" sz="2500" dirty="0"/>
            <a:t>Reintroduced by Finance Act (no 2) Act 1996 w.e.f 1-4-1997</a:t>
          </a:r>
        </a:p>
      </dgm:t>
    </dgm:pt>
    <dgm:pt modelId="{FF78B08C-3119-4C4E-BF46-33CB324ECBC6}" type="parTrans" cxnId="{A0C13885-7DD6-4C76-B5C3-D123B010DC85}">
      <dgm:prSet/>
      <dgm:spPr/>
      <dgm:t>
        <a:bodyPr/>
        <a:lstStyle/>
        <a:p>
          <a:endParaRPr lang="en-US" sz="2500"/>
        </a:p>
      </dgm:t>
    </dgm:pt>
    <dgm:pt modelId="{7106BBFD-A309-40B1-9122-463B671C34E5}" type="sibTrans" cxnId="{A0C13885-7DD6-4C76-B5C3-D123B010DC85}">
      <dgm:prSet/>
      <dgm:spPr/>
      <dgm:t>
        <a:bodyPr/>
        <a:lstStyle/>
        <a:p>
          <a:endParaRPr lang="en-US"/>
        </a:p>
      </dgm:t>
    </dgm:pt>
    <dgm:pt modelId="{3603A3B2-EC32-4CB1-AECE-6C3BB585D626}" type="pres">
      <dgm:prSet presAssocID="{029FE829-0CF9-4134-BB1D-EB630DF74BB4}" presName="hierChild1" presStyleCnt="0">
        <dgm:presLayoutVars>
          <dgm:chPref val="1"/>
          <dgm:dir/>
          <dgm:animOne val="branch"/>
          <dgm:animLvl val="lvl"/>
          <dgm:resizeHandles/>
        </dgm:presLayoutVars>
      </dgm:prSet>
      <dgm:spPr/>
    </dgm:pt>
    <dgm:pt modelId="{58201AF3-F204-41DE-BE14-8C3F3F55965C}" type="pres">
      <dgm:prSet presAssocID="{B9309B98-1F4B-4F88-B1AF-B57783438F1C}" presName="hierRoot1" presStyleCnt="0"/>
      <dgm:spPr/>
    </dgm:pt>
    <dgm:pt modelId="{9C813073-22F5-4193-B915-7C330528C78D}" type="pres">
      <dgm:prSet presAssocID="{B9309B98-1F4B-4F88-B1AF-B57783438F1C}" presName="composite" presStyleCnt="0"/>
      <dgm:spPr/>
    </dgm:pt>
    <dgm:pt modelId="{D8E1447E-B0D4-446D-AAE5-7494CDC920A7}" type="pres">
      <dgm:prSet presAssocID="{B9309B98-1F4B-4F88-B1AF-B57783438F1C}" presName="background" presStyleLbl="node0" presStyleIdx="0" presStyleCnt="1"/>
      <dgm:spPr/>
    </dgm:pt>
    <dgm:pt modelId="{8923F7D3-F35B-4CBE-A722-479216FA16CE}" type="pres">
      <dgm:prSet presAssocID="{B9309B98-1F4B-4F88-B1AF-B57783438F1C}" presName="text" presStyleLbl="fgAcc0" presStyleIdx="0" presStyleCnt="1" custScaleX="331967">
        <dgm:presLayoutVars>
          <dgm:chPref val="3"/>
        </dgm:presLayoutVars>
      </dgm:prSet>
      <dgm:spPr/>
    </dgm:pt>
    <dgm:pt modelId="{68AB16CA-1EA5-4A70-997D-AAB6321F30B9}" type="pres">
      <dgm:prSet presAssocID="{B9309B98-1F4B-4F88-B1AF-B57783438F1C}" presName="hierChild2" presStyleCnt="0"/>
      <dgm:spPr/>
    </dgm:pt>
    <dgm:pt modelId="{B981DE92-A875-4580-83C9-86FD81C9EB62}" type="pres">
      <dgm:prSet presAssocID="{AB272ECD-9FCD-43F7-9E15-64FE7E2C6DC9}" presName="Name10" presStyleLbl="parChTrans1D2" presStyleIdx="0" presStyleCnt="2"/>
      <dgm:spPr/>
    </dgm:pt>
    <dgm:pt modelId="{F51393C4-847D-49B6-A75D-D037FCB43AEC}" type="pres">
      <dgm:prSet presAssocID="{F9ED2D1E-AD0F-457F-B5D5-775863F73E3F}" presName="hierRoot2" presStyleCnt="0"/>
      <dgm:spPr/>
    </dgm:pt>
    <dgm:pt modelId="{0CB623B6-0FD1-40B2-B8A6-05AA1DD03A38}" type="pres">
      <dgm:prSet presAssocID="{F9ED2D1E-AD0F-457F-B5D5-775863F73E3F}" presName="composite2" presStyleCnt="0"/>
      <dgm:spPr/>
    </dgm:pt>
    <dgm:pt modelId="{0492761F-1B59-43EA-8F5E-EA70232BF27B}" type="pres">
      <dgm:prSet presAssocID="{F9ED2D1E-AD0F-457F-B5D5-775863F73E3F}" presName="background2" presStyleLbl="node2" presStyleIdx="0" presStyleCnt="2"/>
      <dgm:spPr/>
    </dgm:pt>
    <dgm:pt modelId="{D2D3737A-33C8-4029-BD46-06D80EC74CE5}" type="pres">
      <dgm:prSet presAssocID="{F9ED2D1E-AD0F-457F-B5D5-775863F73E3F}" presName="text2" presStyleLbl="fgAcc2" presStyleIdx="0" presStyleCnt="2" custScaleX="136089">
        <dgm:presLayoutVars>
          <dgm:chPref val="3"/>
        </dgm:presLayoutVars>
      </dgm:prSet>
      <dgm:spPr/>
    </dgm:pt>
    <dgm:pt modelId="{88C82C95-73BE-4D80-9937-965CF70B0FCD}" type="pres">
      <dgm:prSet presAssocID="{F9ED2D1E-AD0F-457F-B5D5-775863F73E3F}" presName="hierChild3" presStyleCnt="0"/>
      <dgm:spPr/>
    </dgm:pt>
    <dgm:pt modelId="{6F9B9CF5-9893-45C6-AC77-9208C85C6B1D}" type="pres">
      <dgm:prSet presAssocID="{FF78B08C-3119-4C4E-BF46-33CB324ECBC6}" presName="Name10" presStyleLbl="parChTrans1D2" presStyleIdx="1" presStyleCnt="2"/>
      <dgm:spPr/>
    </dgm:pt>
    <dgm:pt modelId="{B84F143B-E494-4B35-8FD5-4A6C82CA44AB}" type="pres">
      <dgm:prSet presAssocID="{B012DD04-2576-4545-AF34-0D2875D23476}" presName="hierRoot2" presStyleCnt="0"/>
      <dgm:spPr/>
    </dgm:pt>
    <dgm:pt modelId="{6076CF9C-53ED-426F-8134-1A8B5835B6D8}" type="pres">
      <dgm:prSet presAssocID="{B012DD04-2576-4545-AF34-0D2875D23476}" presName="composite2" presStyleCnt="0"/>
      <dgm:spPr/>
    </dgm:pt>
    <dgm:pt modelId="{29FEE794-8D48-4050-893C-4A71FFFD5D08}" type="pres">
      <dgm:prSet presAssocID="{B012DD04-2576-4545-AF34-0D2875D23476}" presName="background2" presStyleLbl="node2" presStyleIdx="1" presStyleCnt="2"/>
      <dgm:spPr/>
    </dgm:pt>
    <dgm:pt modelId="{ADC93366-9DC4-4986-AD4C-EA723B81FC38}" type="pres">
      <dgm:prSet presAssocID="{B012DD04-2576-4545-AF34-0D2875D23476}" presName="text2" presStyleLbl="fgAcc2" presStyleIdx="1" presStyleCnt="2" custScaleX="280723">
        <dgm:presLayoutVars>
          <dgm:chPref val="3"/>
        </dgm:presLayoutVars>
      </dgm:prSet>
      <dgm:spPr/>
    </dgm:pt>
    <dgm:pt modelId="{E8AB4D1A-20FB-403E-A7AD-13F678637107}" type="pres">
      <dgm:prSet presAssocID="{B012DD04-2576-4545-AF34-0D2875D23476}" presName="hierChild3" presStyleCnt="0"/>
      <dgm:spPr/>
    </dgm:pt>
  </dgm:ptLst>
  <dgm:cxnLst>
    <dgm:cxn modelId="{842EF017-EEAA-4462-8FA6-404140CEE43D}" srcId="{029FE829-0CF9-4134-BB1D-EB630DF74BB4}" destId="{B9309B98-1F4B-4F88-B1AF-B57783438F1C}" srcOrd="0" destOrd="0" parTransId="{FA709CA7-72D9-42D7-9981-6077993FDEFF}" sibTransId="{BBF22052-B6FC-46AA-8975-187DC05EBB90}"/>
    <dgm:cxn modelId="{C7709C1F-377D-44DB-8947-D0E1504DD3A9}" srcId="{B9309B98-1F4B-4F88-B1AF-B57783438F1C}" destId="{F9ED2D1E-AD0F-457F-B5D5-775863F73E3F}" srcOrd="0" destOrd="0" parTransId="{AB272ECD-9FCD-43F7-9E15-64FE7E2C6DC9}" sibTransId="{E76BCE3B-FEBB-4A52-85FC-1564540BCE9D}"/>
    <dgm:cxn modelId="{0D7CAD3B-5ED9-421D-AB59-E4ABF33F71E7}" type="presOf" srcId="{029FE829-0CF9-4134-BB1D-EB630DF74BB4}" destId="{3603A3B2-EC32-4CB1-AECE-6C3BB585D626}" srcOrd="0" destOrd="0" presId="urn:microsoft.com/office/officeart/2005/8/layout/hierarchy1"/>
    <dgm:cxn modelId="{4321075E-84EC-469C-8804-BC5BDFF19909}" type="presOf" srcId="{AB272ECD-9FCD-43F7-9E15-64FE7E2C6DC9}" destId="{B981DE92-A875-4580-83C9-86FD81C9EB62}" srcOrd="0" destOrd="0" presId="urn:microsoft.com/office/officeart/2005/8/layout/hierarchy1"/>
    <dgm:cxn modelId="{C6BACD54-1AA2-4141-8988-C2ADCF498384}" type="presOf" srcId="{FF78B08C-3119-4C4E-BF46-33CB324ECBC6}" destId="{6F9B9CF5-9893-45C6-AC77-9208C85C6B1D}" srcOrd="0" destOrd="0" presId="urn:microsoft.com/office/officeart/2005/8/layout/hierarchy1"/>
    <dgm:cxn modelId="{A0C13885-7DD6-4C76-B5C3-D123B010DC85}" srcId="{B9309B98-1F4B-4F88-B1AF-B57783438F1C}" destId="{B012DD04-2576-4545-AF34-0D2875D23476}" srcOrd="1" destOrd="0" parTransId="{FF78B08C-3119-4C4E-BF46-33CB324ECBC6}" sibTransId="{7106BBFD-A309-40B1-9122-463B671C34E5}"/>
    <dgm:cxn modelId="{F7E84F98-CBA4-45B5-AAA0-38C309B93B7C}" type="presOf" srcId="{B9309B98-1F4B-4F88-B1AF-B57783438F1C}" destId="{8923F7D3-F35B-4CBE-A722-479216FA16CE}" srcOrd="0" destOrd="0" presId="urn:microsoft.com/office/officeart/2005/8/layout/hierarchy1"/>
    <dgm:cxn modelId="{A067A6BB-3006-4C27-BBE4-B7B5BC6A744D}" type="presOf" srcId="{B012DD04-2576-4545-AF34-0D2875D23476}" destId="{ADC93366-9DC4-4986-AD4C-EA723B81FC38}" srcOrd="0" destOrd="0" presId="urn:microsoft.com/office/officeart/2005/8/layout/hierarchy1"/>
    <dgm:cxn modelId="{CCAA0BF3-2649-406A-8CDD-339217BF990D}" type="presOf" srcId="{F9ED2D1E-AD0F-457F-B5D5-775863F73E3F}" destId="{D2D3737A-33C8-4029-BD46-06D80EC74CE5}" srcOrd="0" destOrd="0" presId="urn:microsoft.com/office/officeart/2005/8/layout/hierarchy1"/>
    <dgm:cxn modelId="{949310D4-9E9B-4574-813F-47F528B89585}" type="presParOf" srcId="{3603A3B2-EC32-4CB1-AECE-6C3BB585D626}" destId="{58201AF3-F204-41DE-BE14-8C3F3F55965C}" srcOrd="0" destOrd="0" presId="urn:microsoft.com/office/officeart/2005/8/layout/hierarchy1"/>
    <dgm:cxn modelId="{DC821B3D-D723-421A-864B-5767E12352BB}" type="presParOf" srcId="{58201AF3-F204-41DE-BE14-8C3F3F55965C}" destId="{9C813073-22F5-4193-B915-7C330528C78D}" srcOrd="0" destOrd="0" presId="urn:microsoft.com/office/officeart/2005/8/layout/hierarchy1"/>
    <dgm:cxn modelId="{3C627662-FA92-47D9-8F11-C7659552D7B7}" type="presParOf" srcId="{9C813073-22F5-4193-B915-7C330528C78D}" destId="{D8E1447E-B0D4-446D-AAE5-7494CDC920A7}" srcOrd="0" destOrd="0" presId="urn:microsoft.com/office/officeart/2005/8/layout/hierarchy1"/>
    <dgm:cxn modelId="{14386150-5F8A-41EC-8309-16ABB645AB4D}" type="presParOf" srcId="{9C813073-22F5-4193-B915-7C330528C78D}" destId="{8923F7D3-F35B-4CBE-A722-479216FA16CE}" srcOrd="1" destOrd="0" presId="urn:microsoft.com/office/officeart/2005/8/layout/hierarchy1"/>
    <dgm:cxn modelId="{6D49B1E4-2519-4EE8-AE10-D5AA2202931C}" type="presParOf" srcId="{58201AF3-F204-41DE-BE14-8C3F3F55965C}" destId="{68AB16CA-1EA5-4A70-997D-AAB6321F30B9}" srcOrd="1" destOrd="0" presId="urn:microsoft.com/office/officeart/2005/8/layout/hierarchy1"/>
    <dgm:cxn modelId="{A545499B-AEB1-4201-B7A5-0FE666210882}" type="presParOf" srcId="{68AB16CA-1EA5-4A70-997D-AAB6321F30B9}" destId="{B981DE92-A875-4580-83C9-86FD81C9EB62}" srcOrd="0" destOrd="0" presId="urn:microsoft.com/office/officeart/2005/8/layout/hierarchy1"/>
    <dgm:cxn modelId="{0A84E218-D351-469C-B8CF-3A52397E05FC}" type="presParOf" srcId="{68AB16CA-1EA5-4A70-997D-AAB6321F30B9}" destId="{F51393C4-847D-49B6-A75D-D037FCB43AEC}" srcOrd="1" destOrd="0" presId="urn:microsoft.com/office/officeart/2005/8/layout/hierarchy1"/>
    <dgm:cxn modelId="{04F19D30-F862-4E85-8254-DA6F61A8FF04}" type="presParOf" srcId="{F51393C4-847D-49B6-A75D-D037FCB43AEC}" destId="{0CB623B6-0FD1-40B2-B8A6-05AA1DD03A38}" srcOrd="0" destOrd="0" presId="urn:microsoft.com/office/officeart/2005/8/layout/hierarchy1"/>
    <dgm:cxn modelId="{4437058B-2C01-478B-B88B-626DED24E0EF}" type="presParOf" srcId="{0CB623B6-0FD1-40B2-B8A6-05AA1DD03A38}" destId="{0492761F-1B59-43EA-8F5E-EA70232BF27B}" srcOrd="0" destOrd="0" presId="urn:microsoft.com/office/officeart/2005/8/layout/hierarchy1"/>
    <dgm:cxn modelId="{84955677-255F-4DE6-B842-259F88D138C8}" type="presParOf" srcId="{0CB623B6-0FD1-40B2-B8A6-05AA1DD03A38}" destId="{D2D3737A-33C8-4029-BD46-06D80EC74CE5}" srcOrd="1" destOrd="0" presId="urn:microsoft.com/office/officeart/2005/8/layout/hierarchy1"/>
    <dgm:cxn modelId="{F44DDB73-60B0-4C7C-81FB-D7948D264FD4}" type="presParOf" srcId="{F51393C4-847D-49B6-A75D-D037FCB43AEC}" destId="{88C82C95-73BE-4D80-9937-965CF70B0FCD}" srcOrd="1" destOrd="0" presId="urn:microsoft.com/office/officeart/2005/8/layout/hierarchy1"/>
    <dgm:cxn modelId="{EA636E85-7ECF-4CE7-BAAF-A24325161B38}" type="presParOf" srcId="{68AB16CA-1EA5-4A70-997D-AAB6321F30B9}" destId="{6F9B9CF5-9893-45C6-AC77-9208C85C6B1D}" srcOrd="2" destOrd="0" presId="urn:microsoft.com/office/officeart/2005/8/layout/hierarchy1"/>
    <dgm:cxn modelId="{ABDD9EC5-8011-49F2-B71D-B59061DC9636}" type="presParOf" srcId="{68AB16CA-1EA5-4A70-997D-AAB6321F30B9}" destId="{B84F143B-E494-4B35-8FD5-4A6C82CA44AB}" srcOrd="3" destOrd="0" presId="urn:microsoft.com/office/officeart/2005/8/layout/hierarchy1"/>
    <dgm:cxn modelId="{490AA799-0928-4E62-8A42-E5026577A15A}" type="presParOf" srcId="{B84F143B-E494-4B35-8FD5-4A6C82CA44AB}" destId="{6076CF9C-53ED-426F-8134-1A8B5835B6D8}" srcOrd="0" destOrd="0" presId="urn:microsoft.com/office/officeart/2005/8/layout/hierarchy1"/>
    <dgm:cxn modelId="{E58837BE-B5F7-485E-86D4-382D3A9670A6}" type="presParOf" srcId="{6076CF9C-53ED-426F-8134-1A8B5835B6D8}" destId="{29FEE794-8D48-4050-893C-4A71FFFD5D08}" srcOrd="0" destOrd="0" presId="urn:microsoft.com/office/officeart/2005/8/layout/hierarchy1"/>
    <dgm:cxn modelId="{AF938B88-EE09-4726-9D89-1154A96E9F4F}" type="presParOf" srcId="{6076CF9C-53ED-426F-8134-1A8B5835B6D8}" destId="{ADC93366-9DC4-4986-AD4C-EA723B81FC38}" srcOrd="1" destOrd="0" presId="urn:microsoft.com/office/officeart/2005/8/layout/hierarchy1"/>
    <dgm:cxn modelId="{DB72245B-07B0-41AA-8052-7105A7DFEB69}" type="presParOf" srcId="{B84F143B-E494-4B35-8FD5-4A6C82CA44AB}" destId="{E8AB4D1A-20FB-403E-A7AD-13F678637107}" srcOrd="1" destOrd="0" presId="urn:microsoft.com/office/officeart/2005/8/layout/hierarchy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325913-47DD-43D5-8BDD-88419837B463}" type="doc">
      <dgm:prSet loTypeId="urn:microsoft.com/office/officeart/2005/8/layout/list1" loCatId="list" qsTypeId="urn:microsoft.com/office/officeart/2005/8/quickstyle/simple1" qsCatId="simple" csTypeId="urn:microsoft.com/office/officeart/2005/8/colors/accent0_2" csCatId="mainScheme" phldr="1"/>
      <dgm:spPr/>
      <dgm:t>
        <a:bodyPr/>
        <a:lstStyle/>
        <a:p>
          <a:endParaRPr lang="en-US"/>
        </a:p>
      </dgm:t>
    </dgm:pt>
    <dgm:pt modelId="{37FE3A51-A55C-4ADF-8FBA-C184F9A6583E}">
      <dgm:prSet phldrT="[Text]" custT="1"/>
      <dgm:spPr/>
      <dgm:t>
        <a:bodyPr/>
        <a:lstStyle/>
        <a:p>
          <a:r>
            <a:rPr lang="en-US" sz="2000" kern="1200" dirty="0">
              <a:solidFill>
                <a:schemeClr val="tx1"/>
              </a:solidFill>
              <a:effectLst/>
              <a:latin typeface="+mn-lt"/>
              <a:ea typeface="+mn-ea"/>
              <a:cs typeface="+mn-cs"/>
            </a:rPr>
            <a:t>Companies Incorporated under Companies Act 2013</a:t>
          </a:r>
        </a:p>
      </dgm:t>
    </dgm:pt>
    <dgm:pt modelId="{EB593157-8959-421A-9EB6-38121645A7AC}" type="parTrans" cxnId="{799873A9-C79B-464B-9E40-042FD3101833}">
      <dgm:prSet/>
      <dgm:spPr/>
      <dgm:t>
        <a:bodyPr/>
        <a:lstStyle/>
        <a:p>
          <a:endParaRPr lang="en-US"/>
        </a:p>
      </dgm:t>
    </dgm:pt>
    <dgm:pt modelId="{41F4B637-D985-4A76-9B77-29D904F5BA64}" type="sibTrans" cxnId="{799873A9-C79B-464B-9E40-042FD3101833}">
      <dgm:prSet/>
      <dgm:spPr/>
      <dgm:t>
        <a:bodyPr/>
        <a:lstStyle/>
        <a:p>
          <a:endParaRPr lang="en-US"/>
        </a:p>
      </dgm:t>
    </dgm:pt>
    <dgm:pt modelId="{84677981-FF0C-43F9-96E8-6D2ED6404C51}" type="pres">
      <dgm:prSet presAssocID="{7C325913-47DD-43D5-8BDD-88419837B463}" presName="linear" presStyleCnt="0">
        <dgm:presLayoutVars>
          <dgm:dir/>
          <dgm:animLvl val="lvl"/>
          <dgm:resizeHandles val="exact"/>
        </dgm:presLayoutVars>
      </dgm:prSet>
      <dgm:spPr/>
    </dgm:pt>
    <dgm:pt modelId="{44C210E0-779B-4C67-A17C-E074F9B2D775}" type="pres">
      <dgm:prSet presAssocID="{37FE3A51-A55C-4ADF-8FBA-C184F9A6583E}" presName="parentLin" presStyleCnt="0"/>
      <dgm:spPr/>
    </dgm:pt>
    <dgm:pt modelId="{7E64E2AB-28DF-4978-A86D-A2D8B7187392}" type="pres">
      <dgm:prSet presAssocID="{37FE3A51-A55C-4ADF-8FBA-C184F9A6583E}" presName="parentLeftMargin" presStyleLbl="node1" presStyleIdx="0" presStyleCnt="1"/>
      <dgm:spPr/>
    </dgm:pt>
    <dgm:pt modelId="{B9F3F218-EADD-4963-80C8-8D9239769A88}" type="pres">
      <dgm:prSet presAssocID="{37FE3A51-A55C-4ADF-8FBA-C184F9A6583E}" presName="parentText" presStyleLbl="node1" presStyleIdx="0" presStyleCnt="1" custScaleX="128687">
        <dgm:presLayoutVars>
          <dgm:chMax val="0"/>
          <dgm:bulletEnabled val="1"/>
        </dgm:presLayoutVars>
      </dgm:prSet>
      <dgm:spPr/>
    </dgm:pt>
    <dgm:pt modelId="{2498498A-68EA-47E2-9A32-B595580BE193}" type="pres">
      <dgm:prSet presAssocID="{37FE3A51-A55C-4ADF-8FBA-C184F9A6583E}" presName="negativeSpace" presStyleCnt="0"/>
      <dgm:spPr/>
    </dgm:pt>
    <dgm:pt modelId="{4915A2FE-C5F2-4CB2-96B6-AF5E17DD3696}" type="pres">
      <dgm:prSet presAssocID="{37FE3A51-A55C-4ADF-8FBA-C184F9A6583E}" presName="childText" presStyleLbl="conFgAcc1" presStyleIdx="0" presStyleCnt="1" custLinFactNeighborY="17161">
        <dgm:presLayoutVars>
          <dgm:bulletEnabled val="1"/>
        </dgm:presLayoutVars>
      </dgm:prSet>
      <dgm:spPr/>
    </dgm:pt>
  </dgm:ptLst>
  <dgm:cxnLst>
    <dgm:cxn modelId="{C871FD6D-C7D1-4888-86F7-3E822E44EE2F}" type="presOf" srcId="{37FE3A51-A55C-4ADF-8FBA-C184F9A6583E}" destId="{7E64E2AB-28DF-4978-A86D-A2D8B7187392}" srcOrd="0" destOrd="0" presId="urn:microsoft.com/office/officeart/2005/8/layout/list1"/>
    <dgm:cxn modelId="{799873A9-C79B-464B-9E40-042FD3101833}" srcId="{7C325913-47DD-43D5-8BDD-88419837B463}" destId="{37FE3A51-A55C-4ADF-8FBA-C184F9A6583E}" srcOrd="0" destOrd="0" parTransId="{EB593157-8959-421A-9EB6-38121645A7AC}" sibTransId="{41F4B637-D985-4A76-9B77-29D904F5BA64}"/>
    <dgm:cxn modelId="{670007DC-EC01-41EC-93FE-B04A1B486A91}" type="presOf" srcId="{37FE3A51-A55C-4ADF-8FBA-C184F9A6583E}" destId="{B9F3F218-EADD-4963-80C8-8D9239769A88}" srcOrd="1" destOrd="0" presId="urn:microsoft.com/office/officeart/2005/8/layout/list1"/>
    <dgm:cxn modelId="{040433F7-6CD5-468F-9F8D-81A440331BA8}" type="presOf" srcId="{7C325913-47DD-43D5-8BDD-88419837B463}" destId="{84677981-FF0C-43F9-96E8-6D2ED6404C51}" srcOrd="0" destOrd="0" presId="urn:microsoft.com/office/officeart/2005/8/layout/list1"/>
    <dgm:cxn modelId="{9B7BC449-84EE-414F-BAFF-33783A6FC8B9}" type="presParOf" srcId="{84677981-FF0C-43F9-96E8-6D2ED6404C51}" destId="{44C210E0-779B-4C67-A17C-E074F9B2D775}" srcOrd="0" destOrd="0" presId="urn:microsoft.com/office/officeart/2005/8/layout/list1"/>
    <dgm:cxn modelId="{CC23989B-BA60-4175-8D98-66751715B256}" type="presParOf" srcId="{44C210E0-779B-4C67-A17C-E074F9B2D775}" destId="{7E64E2AB-28DF-4978-A86D-A2D8B7187392}" srcOrd="0" destOrd="0" presId="urn:microsoft.com/office/officeart/2005/8/layout/list1"/>
    <dgm:cxn modelId="{1D886EF0-9ABA-4B8F-A7B0-58AC359DF095}" type="presParOf" srcId="{44C210E0-779B-4C67-A17C-E074F9B2D775}" destId="{B9F3F218-EADD-4963-80C8-8D9239769A88}" srcOrd="1" destOrd="0" presId="urn:microsoft.com/office/officeart/2005/8/layout/list1"/>
    <dgm:cxn modelId="{B0AE7A6A-4BCF-43B1-88AD-54BBC87BF065}" type="presParOf" srcId="{84677981-FF0C-43F9-96E8-6D2ED6404C51}" destId="{2498498A-68EA-47E2-9A32-B595580BE193}" srcOrd="1" destOrd="0" presId="urn:microsoft.com/office/officeart/2005/8/layout/list1"/>
    <dgm:cxn modelId="{248469A2-BE04-4D67-939F-A1250E0E06D8}" type="presParOf" srcId="{84677981-FF0C-43F9-96E8-6D2ED6404C51}" destId="{4915A2FE-C5F2-4CB2-96B6-AF5E17DD3696}"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9FE829-0CF9-4134-BB1D-EB630DF74BB4}"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en-US"/>
        </a:p>
      </dgm:t>
    </dgm:pt>
    <dgm:pt modelId="{B9309B98-1F4B-4F88-B1AF-B57783438F1C}">
      <dgm:prSet phldrT="[Text]" custT="1"/>
      <dgm:spPr/>
      <dgm:t>
        <a:bodyPr/>
        <a:lstStyle/>
        <a:p>
          <a:r>
            <a:rPr lang="en-IN" sz="2500" dirty="0"/>
            <a:t>Finance Act 2012 introduced Chapter XII-BA whereby AMT was made applicable to</a:t>
          </a:r>
          <a:endParaRPr lang="en-US" sz="2500" dirty="0"/>
        </a:p>
      </dgm:t>
    </dgm:pt>
    <dgm:pt modelId="{FA709CA7-72D9-42D7-9981-6077993FDEFF}" type="parTrans" cxnId="{842EF017-EEAA-4462-8FA6-404140CEE43D}">
      <dgm:prSet/>
      <dgm:spPr/>
      <dgm:t>
        <a:bodyPr/>
        <a:lstStyle/>
        <a:p>
          <a:endParaRPr lang="en-US"/>
        </a:p>
      </dgm:t>
    </dgm:pt>
    <dgm:pt modelId="{BBF22052-B6FC-46AA-8975-187DC05EBB90}" type="sibTrans" cxnId="{842EF017-EEAA-4462-8FA6-404140CEE43D}">
      <dgm:prSet/>
      <dgm:spPr/>
      <dgm:t>
        <a:bodyPr/>
        <a:lstStyle/>
        <a:p>
          <a:endParaRPr lang="en-US"/>
        </a:p>
      </dgm:t>
    </dgm:pt>
    <dgm:pt modelId="{F9ED2D1E-AD0F-457F-B5D5-775863F73E3F}">
      <dgm:prSet phldrT="[Text]" custT="1"/>
      <dgm:spPr/>
      <dgm:t>
        <a:bodyPr/>
        <a:lstStyle/>
        <a:p>
          <a:r>
            <a:rPr lang="en-US" sz="2500" dirty="0"/>
            <a:t>LLP’s from AY 2012-2013.</a:t>
          </a:r>
        </a:p>
      </dgm:t>
    </dgm:pt>
    <dgm:pt modelId="{AB272ECD-9FCD-43F7-9E15-64FE7E2C6DC9}" type="parTrans" cxnId="{C7709C1F-377D-44DB-8947-D0E1504DD3A9}">
      <dgm:prSet/>
      <dgm:spPr/>
      <dgm:t>
        <a:bodyPr/>
        <a:lstStyle/>
        <a:p>
          <a:endParaRPr lang="en-US" sz="2500"/>
        </a:p>
      </dgm:t>
    </dgm:pt>
    <dgm:pt modelId="{E76BCE3B-FEBB-4A52-85FC-1564540BCE9D}" type="sibTrans" cxnId="{C7709C1F-377D-44DB-8947-D0E1504DD3A9}">
      <dgm:prSet/>
      <dgm:spPr/>
      <dgm:t>
        <a:bodyPr/>
        <a:lstStyle/>
        <a:p>
          <a:endParaRPr lang="en-US"/>
        </a:p>
      </dgm:t>
    </dgm:pt>
    <dgm:pt modelId="{B012DD04-2576-4545-AF34-0D2875D23476}">
      <dgm:prSet phldrT="[Text]" custT="1"/>
      <dgm:spPr/>
      <dgm:t>
        <a:bodyPr/>
        <a:lstStyle/>
        <a:p>
          <a:r>
            <a:rPr lang="en-IN" sz="2500" dirty="0"/>
            <a:t>Later on also made applicable to “Persons other than corporate assesse” from AY 2013-2014</a:t>
          </a:r>
          <a:endParaRPr lang="en-US" sz="2500" dirty="0"/>
        </a:p>
      </dgm:t>
    </dgm:pt>
    <dgm:pt modelId="{FF78B08C-3119-4C4E-BF46-33CB324ECBC6}" type="parTrans" cxnId="{A0C13885-7DD6-4C76-B5C3-D123B010DC85}">
      <dgm:prSet/>
      <dgm:spPr/>
      <dgm:t>
        <a:bodyPr/>
        <a:lstStyle/>
        <a:p>
          <a:endParaRPr lang="en-US" sz="2500"/>
        </a:p>
      </dgm:t>
    </dgm:pt>
    <dgm:pt modelId="{7106BBFD-A309-40B1-9122-463B671C34E5}" type="sibTrans" cxnId="{A0C13885-7DD6-4C76-B5C3-D123B010DC85}">
      <dgm:prSet/>
      <dgm:spPr/>
      <dgm:t>
        <a:bodyPr/>
        <a:lstStyle/>
        <a:p>
          <a:endParaRPr lang="en-US"/>
        </a:p>
      </dgm:t>
    </dgm:pt>
    <dgm:pt modelId="{3603A3B2-EC32-4CB1-AECE-6C3BB585D626}" type="pres">
      <dgm:prSet presAssocID="{029FE829-0CF9-4134-BB1D-EB630DF74BB4}" presName="hierChild1" presStyleCnt="0">
        <dgm:presLayoutVars>
          <dgm:chPref val="1"/>
          <dgm:dir/>
          <dgm:animOne val="branch"/>
          <dgm:animLvl val="lvl"/>
          <dgm:resizeHandles/>
        </dgm:presLayoutVars>
      </dgm:prSet>
      <dgm:spPr/>
    </dgm:pt>
    <dgm:pt modelId="{58201AF3-F204-41DE-BE14-8C3F3F55965C}" type="pres">
      <dgm:prSet presAssocID="{B9309B98-1F4B-4F88-B1AF-B57783438F1C}" presName="hierRoot1" presStyleCnt="0"/>
      <dgm:spPr/>
    </dgm:pt>
    <dgm:pt modelId="{9C813073-22F5-4193-B915-7C330528C78D}" type="pres">
      <dgm:prSet presAssocID="{B9309B98-1F4B-4F88-B1AF-B57783438F1C}" presName="composite" presStyleCnt="0"/>
      <dgm:spPr/>
    </dgm:pt>
    <dgm:pt modelId="{D8E1447E-B0D4-446D-AAE5-7494CDC920A7}" type="pres">
      <dgm:prSet presAssocID="{B9309B98-1F4B-4F88-B1AF-B57783438F1C}" presName="background" presStyleLbl="node0" presStyleIdx="0" presStyleCnt="1"/>
      <dgm:spPr/>
    </dgm:pt>
    <dgm:pt modelId="{8923F7D3-F35B-4CBE-A722-479216FA16CE}" type="pres">
      <dgm:prSet presAssocID="{B9309B98-1F4B-4F88-B1AF-B57783438F1C}" presName="text" presStyleLbl="fgAcc0" presStyleIdx="0" presStyleCnt="1" custScaleX="331967">
        <dgm:presLayoutVars>
          <dgm:chPref val="3"/>
        </dgm:presLayoutVars>
      </dgm:prSet>
      <dgm:spPr/>
    </dgm:pt>
    <dgm:pt modelId="{68AB16CA-1EA5-4A70-997D-AAB6321F30B9}" type="pres">
      <dgm:prSet presAssocID="{B9309B98-1F4B-4F88-B1AF-B57783438F1C}" presName="hierChild2" presStyleCnt="0"/>
      <dgm:spPr/>
    </dgm:pt>
    <dgm:pt modelId="{B981DE92-A875-4580-83C9-86FD81C9EB62}" type="pres">
      <dgm:prSet presAssocID="{AB272ECD-9FCD-43F7-9E15-64FE7E2C6DC9}" presName="Name10" presStyleLbl="parChTrans1D2" presStyleIdx="0" presStyleCnt="2"/>
      <dgm:spPr/>
    </dgm:pt>
    <dgm:pt modelId="{F51393C4-847D-49B6-A75D-D037FCB43AEC}" type="pres">
      <dgm:prSet presAssocID="{F9ED2D1E-AD0F-457F-B5D5-775863F73E3F}" presName="hierRoot2" presStyleCnt="0"/>
      <dgm:spPr/>
    </dgm:pt>
    <dgm:pt modelId="{0CB623B6-0FD1-40B2-B8A6-05AA1DD03A38}" type="pres">
      <dgm:prSet presAssocID="{F9ED2D1E-AD0F-457F-B5D5-775863F73E3F}" presName="composite2" presStyleCnt="0"/>
      <dgm:spPr/>
    </dgm:pt>
    <dgm:pt modelId="{0492761F-1B59-43EA-8F5E-EA70232BF27B}" type="pres">
      <dgm:prSet presAssocID="{F9ED2D1E-AD0F-457F-B5D5-775863F73E3F}" presName="background2" presStyleLbl="node2" presStyleIdx="0" presStyleCnt="2"/>
      <dgm:spPr/>
    </dgm:pt>
    <dgm:pt modelId="{D2D3737A-33C8-4029-BD46-06D80EC74CE5}" type="pres">
      <dgm:prSet presAssocID="{F9ED2D1E-AD0F-457F-B5D5-775863F73E3F}" presName="text2" presStyleLbl="fgAcc2" presStyleIdx="0" presStyleCnt="2" custScaleX="136089">
        <dgm:presLayoutVars>
          <dgm:chPref val="3"/>
        </dgm:presLayoutVars>
      </dgm:prSet>
      <dgm:spPr/>
    </dgm:pt>
    <dgm:pt modelId="{88C82C95-73BE-4D80-9937-965CF70B0FCD}" type="pres">
      <dgm:prSet presAssocID="{F9ED2D1E-AD0F-457F-B5D5-775863F73E3F}" presName="hierChild3" presStyleCnt="0"/>
      <dgm:spPr/>
    </dgm:pt>
    <dgm:pt modelId="{6F9B9CF5-9893-45C6-AC77-9208C85C6B1D}" type="pres">
      <dgm:prSet presAssocID="{FF78B08C-3119-4C4E-BF46-33CB324ECBC6}" presName="Name10" presStyleLbl="parChTrans1D2" presStyleIdx="1" presStyleCnt="2"/>
      <dgm:spPr/>
    </dgm:pt>
    <dgm:pt modelId="{B84F143B-E494-4B35-8FD5-4A6C82CA44AB}" type="pres">
      <dgm:prSet presAssocID="{B012DD04-2576-4545-AF34-0D2875D23476}" presName="hierRoot2" presStyleCnt="0"/>
      <dgm:spPr/>
    </dgm:pt>
    <dgm:pt modelId="{6076CF9C-53ED-426F-8134-1A8B5835B6D8}" type="pres">
      <dgm:prSet presAssocID="{B012DD04-2576-4545-AF34-0D2875D23476}" presName="composite2" presStyleCnt="0"/>
      <dgm:spPr/>
    </dgm:pt>
    <dgm:pt modelId="{29FEE794-8D48-4050-893C-4A71FFFD5D08}" type="pres">
      <dgm:prSet presAssocID="{B012DD04-2576-4545-AF34-0D2875D23476}" presName="background2" presStyleLbl="node2" presStyleIdx="1" presStyleCnt="2"/>
      <dgm:spPr/>
    </dgm:pt>
    <dgm:pt modelId="{ADC93366-9DC4-4986-AD4C-EA723B81FC38}" type="pres">
      <dgm:prSet presAssocID="{B012DD04-2576-4545-AF34-0D2875D23476}" presName="text2" presStyleLbl="fgAcc2" presStyleIdx="1" presStyleCnt="2" custScaleX="280723">
        <dgm:presLayoutVars>
          <dgm:chPref val="3"/>
        </dgm:presLayoutVars>
      </dgm:prSet>
      <dgm:spPr/>
    </dgm:pt>
    <dgm:pt modelId="{E8AB4D1A-20FB-403E-A7AD-13F678637107}" type="pres">
      <dgm:prSet presAssocID="{B012DD04-2576-4545-AF34-0D2875D23476}" presName="hierChild3" presStyleCnt="0"/>
      <dgm:spPr/>
    </dgm:pt>
  </dgm:ptLst>
  <dgm:cxnLst>
    <dgm:cxn modelId="{842EF017-EEAA-4462-8FA6-404140CEE43D}" srcId="{029FE829-0CF9-4134-BB1D-EB630DF74BB4}" destId="{B9309B98-1F4B-4F88-B1AF-B57783438F1C}" srcOrd="0" destOrd="0" parTransId="{FA709CA7-72D9-42D7-9981-6077993FDEFF}" sibTransId="{BBF22052-B6FC-46AA-8975-187DC05EBB90}"/>
    <dgm:cxn modelId="{C7709C1F-377D-44DB-8947-D0E1504DD3A9}" srcId="{B9309B98-1F4B-4F88-B1AF-B57783438F1C}" destId="{F9ED2D1E-AD0F-457F-B5D5-775863F73E3F}" srcOrd="0" destOrd="0" parTransId="{AB272ECD-9FCD-43F7-9E15-64FE7E2C6DC9}" sibTransId="{E76BCE3B-FEBB-4A52-85FC-1564540BCE9D}"/>
    <dgm:cxn modelId="{0D7CAD3B-5ED9-421D-AB59-E4ABF33F71E7}" type="presOf" srcId="{029FE829-0CF9-4134-BB1D-EB630DF74BB4}" destId="{3603A3B2-EC32-4CB1-AECE-6C3BB585D626}" srcOrd="0" destOrd="0" presId="urn:microsoft.com/office/officeart/2005/8/layout/hierarchy1"/>
    <dgm:cxn modelId="{4321075E-84EC-469C-8804-BC5BDFF19909}" type="presOf" srcId="{AB272ECD-9FCD-43F7-9E15-64FE7E2C6DC9}" destId="{B981DE92-A875-4580-83C9-86FD81C9EB62}" srcOrd="0" destOrd="0" presId="urn:microsoft.com/office/officeart/2005/8/layout/hierarchy1"/>
    <dgm:cxn modelId="{C6BACD54-1AA2-4141-8988-C2ADCF498384}" type="presOf" srcId="{FF78B08C-3119-4C4E-BF46-33CB324ECBC6}" destId="{6F9B9CF5-9893-45C6-AC77-9208C85C6B1D}" srcOrd="0" destOrd="0" presId="urn:microsoft.com/office/officeart/2005/8/layout/hierarchy1"/>
    <dgm:cxn modelId="{A0C13885-7DD6-4C76-B5C3-D123B010DC85}" srcId="{B9309B98-1F4B-4F88-B1AF-B57783438F1C}" destId="{B012DD04-2576-4545-AF34-0D2875D23476}" srcOrd="1" destOrd="0" parTransId="{FF78B08C-3119-4C4E-BF46-33CB324ECBC6}" sibTransId="{7106BBFD-A309-40B1-9122-463B671C34E5}"/>
    <dgm:cxn modelId="{F7E84F98-CBA4-45B5-AAA0-38C309B93B7C}" type="presOf" srcId="{B9309B98-1F4B-4F88-B1AF-B57783438F1C}" destId="{8923F7D3-F35B-4CBE-A722-479216FA16CE}" srcOrd="0" destOrd="0" presId="urn:microsoft.com/office/officeart/2005/8/layout/hierarchy1"/>
    <dgm:cxn modelId="{A067A6BB-3006-4C27-BBE4-B7B5BC6A744D}" type="presOf" srcId="{B012DD04-2576-4545-AF34-0D2875D23476}" destId="{ADC93366-9DC4-4986-AD4C-EA723B81FC38}" srcOrd="0" destOrd="0" presId="urn:microsoft.com/office/officeart/2005/8/layout/hierarchy1"/>
    <dgm:cxn modelId="{CCAA0BF3-2649-406A-8CDD-339217BF990D}" type="presOf" srcId="{F9ED2D1E-AD0F-457F-B5D5-775863F73E3F}" destId="{D2D3737A-33C8-4029-BD46-06D80EC74CE5}" srcOrd="0" destOrd="0" presId="urn:microsoft.com/office/officeart/2005/8/layout/hierarchy1"/>
    <dgm:cxn modelId="{949310D4-9E9B-4574-813F-47F528B89585}" type="presParOf" srcId="{3603A3B2-EC32-4CB1-AECE-6C3BB585D626}" destId="{58201AF3-F204-41DE-BE14-8C3F3F55965C}" srcOrd="0" destOrd="0" presId="urn:microsoft.com/office/officeart/2005/8/layout/hierarchy1"/>
    <dgm:cxn modelId="{DC821B3D-D723-421A-864B-5767E12352BB}" type="presParOf" srcId="{58201AF3-F204-41DE-BE14-8C3F3F55965C}" destId="{9C813073-22F5-4193-B915-7C330528C78D}" srcOrd="0" destOrd="0" presId="urn:microsoft.com/office/officeart/2005/8/layout/hierarchy1"/>
    <dgm:cxn modelId="{3C627662-FA92-47D9-8F11-C7659552D7B7}" type="presParOf" srcId="{9C813073-22F5-4193-B915-7C330528C78D}" destId="{D8E1447E-B0D4-446D-AAE5-7494CDC920A7}" srcOrd="0" destOrd="0" presId="urn:microsoft.com/office/officeart/2005/8/layout/hierarchy1"/>
    <dgm:cxn modelId="{14386150-5F8A-41EC-8309-16ABB645AB4D}" type="presParOf" srcId="{9C813073-22F5-4193-B915-7C330528C78D}" destId="{8923F7D3-F35B-4CBE-A722-479216FA16CE}" srcOrd="1" destOrd="0" presId="urn:microsoft.com/office/officeart/2005/8/layout/hierarchy1"/>
    <dgm:cxn modelId="{6D49B1E4-2519-4EE8-AE10-D5AA2202931C}" type="presParOf" srcId="{58201AF3-F204-41DE-BE14-8C3F3F55965C}" destId="{68AB16CA-1EA5-4A70-997D-AAB6321F30B9}" srcOrd="1" destOrd="0" presId="urn:microsoft.com/office/officeart/2005/8/layout/hierarchy1"/>
    <dgm:cxn modelId="{A545499B-AEB1-4201-B7A5-0FE666210882}" type="presParOf" srcId="{68AB16CA-1EA5-4A70-997D-AAB6321F30B9}" destId="{B981DE92-A875-4580-83C9-86FD81C9EB62}" srcOrd="0" destOrd="0" presId="urn:microsoft.com/office/officeart/2005/8/layout/hierarchy1"/>
    <dgm:cxn modelId="{0A84E218-D351-469C-B8CF-3A52397E05FC}" type="presParOf" srcId="{68AB16CA-1EA5-4A70-997D-AAB6321F30B9}" destId="{F51393C4-847D-49B6-A75D-D037FCB43AEC}" srcOrd="1" destOrd="0" presId="urn:microsoft.com/office/officeart/2005/8/layout/hierarchy1"/>
    <dgm:cxn modelId="{04F19D30-F862-4E85-8254-DA6F61A8FF04}" type="presParOf" srcId="{F51393C4-847D-49B6-A75D-D037FCB43AEC}" destId="{0CB623B6-0FD1-40B2-B8A6-05AA1DD03A38}" srcOrd="0" destOrd="0" presId="urn:microsoft.com/office/officeart/2005/8/layout/hierarchy1"/>
    <dgm:cxn modelId="{4437058B-2C01-478B-B88B-626DED24E0EF}" type="presParOf" srcId="{0CB623B6-0FD1-40B2-B8A6-05AA1DD03A38}" destId="{0492761F-1B59-43EA-8F5E-EA70232BF27B}" srcOrd="0" destOrd="0" presId="urn:microsoft.com/office/officeart/2005/8/layout/hierarchy1"/>
    <dgm:cxn modelId="{84955677-255F-4DE6-B842-259F88D138C8}" type="presParOf" srcId="{0CB623B6-0FD1-40B2-B8A6-05AA1DD03A38}" destId="{D2D3737A-33C8-4029-BD46-06D80EC74CE5}" srcOrd="1" destOrd="0" presId="urn:microsoft.com/office/officeart/2005/8/layout/hierarchy1"/>
    <dgm:cxn modelId="{F44DDB73-60B0-4C7C-81FB-D7948D264FD4}" type="presParOf" srcId="{F51393C4-847D-49B6-A75D-D037FCB43AEC}" destId="{88C82C95-73BE-4D80-9937-965CF70B0FCD}" srcOrd="1" destOrd="0" presId="urn:microsoft.com/office/officeart/2005/8/layout/hierarchy1"/>
    <dgm:cxn modelId="{EA636E85-7ECF-4CE7-BAAF-A24325161B38}" type="presParOf" srcId="{68AB16CA-1EA5-4A70-997D-AAB6321F30B9}" destId="{6F9B9CF5-9893-45C6-AC77-9208C85C6B1D}" srcOrd="2" destOrd="0" presId="urn:microsoft.com/office/officeart/2005/8/layout/hierarchy1"/>
    <dgm:cxn modelId="{ABDD9EC5-8011-49F2-B71D-B59061DC9636}" type="presParOf" srcId="{68AB16CA-1EA5-4A70-997D-AAB6321F30B9}" destId="{B84F143B-E494-4B35-8FD5-4A6C82CA44AB}" srcOrd="3" destOrd="0" presId="urn:microsoft.com/office/officeart/2005/8/layout/hierarchy1"/>
    <dgm:cxn modelId="{490AA799-0928-4E62-8A42-E5026577A15A}" type="presParOf" srcId="{B84F143B-E494-4B35-8FD5-4A6C82CA44AB}" destId="{6076CF9C-53ED-426F-8134-1A8B5835B6D8}" srcOrd="0" destOrd="0" presId="urn:microsoft.com/office/officeart/2005/8/layout/hierarchy1"/>
    <dgm:cxn modelId="{E58837BE-B5F7-485E-86D4-382D3A9670A6}" type="presParOf" srcId="{6076CF9C-53ED-426F-8134-1A8B5835B6D8}" destId="{29FEE794-8D48-4050-893C-4A71FFFD5D08}" srcOrd="0" destOrd="0" presId="urn:microsoft.com/office/officeart/2005/8/layout/hierarchy1"/>
    <dgm:cxn modelId="{AF938B88-EE09-4726-9D89-1154A96E9F4F}" type="presParOf" srcId="{6076CF9C-53ED-426F-8134-1A8B5835B6D8}" destId="{ADC93366-9DC4-4986-AD4C-EA723B81FC38}" srcOrd="1" destOrd="0" presId="urn:microsoft.com/office/officeart/2005/8/layout/hierarchy1"/>
    <dgm:cxn modelId="{DB72245B-07B0-41AA-8052-7105A7DFEB69}" type="presParOf" srcId="{B84F143B-E494-4B35-8FD5-4A6C82CA44AB}" destId="{E8AB4D1A-20FB-403E-A7AD-13F678637107}" srcOrd="1" destOrd="0" presId="urn:microsoft.com/office/officeart/2005/8/layout/hierarchy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29FE829-0CF9-4134-BB1D-EB630DF74BB4}" type="doc">
      <dgm:prSet loTypeId="urn:microsoft.com/office/officeart/2005/8/layout/hierarchy1" loCatId="hierarchy" qsTypeId="urn:microsoft.com/office/officeart/2005/8/quickstyle/simple1" qsCatId="simple" csTypeId="urn:microsoft.com/office/officeart/2005/8/colors/accent0_1" csCatId="mainScheme" phldr="1"/>
      <dgm:spPr/>
      <dgm:t>
        <a:bodyPr/>
        <a:lstStyle/>
        <a:p>
          <a:endParaRPr lang="en-US"/>
        </a:p>
      </dgm:t>
    </dgm:pt>
    <dgm:pt modelId="{B9309B98-1F4B-4F88-B1AF-B57783438F1C}">
      <dgm:prSet phldrT="[Text]" custT="1"/>
      <dgm:spPr/>
      <dgm:t>
        <a:bodyPr/>
        <a:lstStyle/>
        <a:p>
          <a:r>
            <a:rPr lang="en-IN" sz="2500" dirty="0"/>
            <a:t>Applicability of AMT</a:t>
          </a:r>
          <a:endParaRPr lang="en-US" sz="2500" dirty="0"/>
        </a:p>
      </dgm:t>
    </dgm:pt>
    <dgm:pt modelId="{FA709CA7-72D9-42D7-9981-6077993FDEFF}" type="parTrans" cxnId="{842EF017-EEAA-4462-8FA6-404140CEE43D}">
      <dgm:prSet/>
      <dgm:spPr/>
      <dgm:t>
        <a:bodyPr/>
        <a:lstStyle/>
        <a:p>
          <a:endParaRPr lang="en-US"/>
        </a:p>
      </dgm:t>
    </dgm:pt>
    <dgm:pt modelId="{BBF22052-B6FC-46AA-8975-187DC05EBB90}" type="sibTrans" cxnId="{842EF017-EEAA-4462-8FA6-404140CEE43D}">
      <dgm:prSet/>
      <dgm:spPr/>
      <dgm:t>
        <a:bodyPr/>
        <a:lstStyle/>
        <a:p>
          <a:endParaRPr lang="en-US"/>
        </a:p>
      </dgm:t>
    </dgm:pt>
    <dgm:pt modelId="{F9ED2D1E-AD0F-457F-B5D5-775863F73E3F}">
      <dgm:prSet phldrT="[Text]" custT="1"/>
      <dgm:spPr/>
      <dgm:t>
        <a:bodyPr/>
        <a:lstStyle/>
        <a:p>
          <a:r>
            <a:rPr lang="en-US" sz="2500" dirty="0"/>
            <a:t>LLP</a:t>
          </a:r>
        </a:p>
      </dgm:t>
    </dgm:pt>
    <dgm:pt modelId="{AB272ECD-9FCD-43F7-9E15-64FE7E2C6DC9}" type="parTrans" cxnId="{C7709C1F-377D-44DB-8947-D0E1504DD3A9}">
      <dgm:prSet/>
      <dgm:spPr/>
      <dgm:t>
        <a:bodyPr/>
        <a:lstStyle/>
        <a:p>
          <a:endParaRPr lang="en-US" sz="2500"/>
        </a:p>
      </dgm:t>
    </dgm:pt>
    <dgm:pt modelId="{E76BCE3B-FEBB-4A52-85FC-1564540BCE9D}" type="sibTrans" cxnId="{C7709C1F-377D-44DB-8947-D0E1504DD3A9}">
      <dgm:prSet/>
      <dgm:spPr/>
      <dgm:t>
        <a:bodyPr/>
        <a:lstStyle/>
        <a:p>
          <a:endParaRPr lang="en-US"/>
        </a:p>
      </dgm:t>
    </dgm:pt>
    <dgm:pt modelId="{A0D9DC68-FE1D-422C-8A66-476CB407A7C5}">
      <dgm:prSet phldrT="[Text]" custT="1"/>
      <dgm:spPr/>
      <dgm:t>
        <a:bodyPr/>
        <a:lstStyle/>
        <a:p>
          <a:r>
            <a:rPr lang="en-US" sz="2500" dirty="0"/>
            <a:t>Always Applicable</a:t>
          </a:r>
        </a:p>
      </dgm:t>
    </dgm:pt>
    <dgm:pt modelId="{5818FDC4-3BA4-4CC8-A2AD-20A82A779CE1}" type="parTrans" cxnId="{2E18248A-E087-4D92-804A-B43CC7367E91}">
      <dgm:prSet/>
      <dgm:spPr/>
      <dgm:t>
        <a:bodyPr/>
        <a:lstStyle/>
        <a:p>
          <a:endParaRPr lang="en-US" sz="2500"/>
        </a:p>
      </dgm:t>
    </dgm:pt>
    <dgm:pt modelId="{CF1C1906-E8DD-4A40-A24E-83A4ADB51683}" type="sibTrans" cxnId="{2E18248A-E087-4D92-804A-B43CC7367E91}">
      <dgm:prSet/>
      <dgm:spPr/>
      <dgm:t>
        <a:bodyPr/>
        <a:lstStyle/>
        <a:p>
          <a:endParaRPr lang="en-US"/>
        </a:p>
      </dgm:t>
    </dgm:pt>
    <dgm:pt modelId="{B012DD04-2576-4545-AF34-0D2875D23476}">
      <dgm:prSet phldrT="[Text]" custT="1"/>
      <dgm:spPr/>
      <dgm:t>
        <a:bodyPr/>
        <a:lstStyle/>
        <a:p>
          <a:r>
            <a:rPr lang="en-US" sz="2500" dirty="0"/>
            <a:t>Individual, Firms, AOP, BOI, Artificial Juridical Person</a:t>
          </a:r>
        </a:p>
      </dgm:t>
    </dgm:pt>
    <dgm:pt modelId="{FF78B08C-3119-4C4E-BF46-33CB324ECBC6}" type="parTrans" cxnId="{A0C13885-7DD6-4C76-B5C3-D123B010DC85}">
      <dgm:prSet/>
      <dgm:spPr/>
      <dgm:t>
        <a:bodyPr/>
        <a:lstStyle/>
        <a:p>
          <a:endParaRPr lang="en-US" sz="2500"/>
        </a:p>
      </dgm:t>
    </dgm:pt>
    <dgm:pt modelId="{7106BBFD-A309-40B1-9122-463B671C34E5}" type="sibTrans" cxnId="{A0C13885-7DD6-4C76-B5C3-D123B010DC85}">
      <dgm:prSet/>
      <dgm:spPr/>
      <dgm:t>
        <a:bodyPr/>
        <a:lstStyle/>
        <a:p>
          <a:endParaRPr lang="en-US"/>
        </a:p>
      </dgm:t>
    </dgm:pt>
    <dgm:pt modelId="{6E52B629-3A80-4053-8842-D1CD87A9E73F}">
      <dgm:prSet phldrT="[Text]" custT="1"/>
      <dgm:spPr/>
      <dgm:t>
        <a:bodyPr/>
        <a:lstStyle/>
        <a:p>
          <a:r>
            <a:rPr lang="en-US" sz="2500" dirty="0"/>
            <a:t>If the Adjusted Total Income Exceeds 20 Lakhs.</a:t>
          </a:r>
        </a:p>
      </dgm:t>
    </dgm:pt>
    <dgm:pt modelId="{8E01B957-2985-4FAB-91AF-5E14D97B6B76}" type="parTrans" cxnId="{75A7BE05-1C72-428F-9961-46BAC8C513F5}">
      <dgm:prSet/>
      <dgm:spPr/>
      <dgm:t>
        <a:bodyPr/>
        <a:lstStyle/>
        <a:p>
          <a:endParaRPr lang="en-US" sz="2500"/>
        </a:p>
      </dgm:t>
    </dgm:pt>
    <dgm:pt modelId="{02A7DF97-4C1A-43DF-9A35-DAE2A07C836B}" type="sibTrans" cxnId="{75A7BE05-1C72-428F-9961-46BAC8C513F5}">
      <dgm:prSet/>
      <dgm:spPr/>
      <dgm:t>
        <a:bodyPr/>
        <a:lstStyle/>
        <a:p>
          <a:endParaRPr lang="en-US"/>
        </a:p>
      </dgm:t>
    </dgm:pt>
    <dgm:pt modelId="{3603A3B2-EC32-4CB1-AECE-6C3BB585D626}" type="pres">
      <dgm:prSet presAssocID="{029FE829-0CF9-4134-BB1D-EB630DF74BB4}" presName="hierChild1" presStyleCnt="0">
        <dgm:presLayoutVars>
          <dgm:chPref val="1"/>
          <dgm:dir/>
          <dgm:animOne val="branch"/>
          <dgm:animLvl val="lvl"/>
          <dgm:resizeHandles/>
        </dgm:presLayoutVars>
      </dgm:prSet>
      <dgm:spPr/>
    </dgm:pt>
    <dgm:pt modelId="{58201AF3-F204-41DE-BE14-8C3F3F55965C}" type="pres">
      <dgm:prSet presAssocID="{B9309B98-1F4B-4F88-B1AF-B57783438F1C}" presName="hierRoot1" presStyleCnt="0"/>
      <dgm:spPr/>
    </dgm:pt>
    <dgm:pt modelId="{9C813073-22F5-4193-B915-7C330528C78D}" type="pres">
      <dgm:prSet presAssocID="{B9309B98-1F4B-4F88-B1AF-B57783438F1C}" presName="composite" presStyleCnt="0"/>
      <dgm:spPr/>
    </dgm:pt>
    <dgm:pt modelId="{D8E1447E-B0D4-446D-AAE5-7494CDC920A7}" type="pres">
      <dgm:prSet presAssocID="{B9309B98-1F4B-4F88-B1AF-B57783438F1C}" presName="background" presStyleLbl="node0" presStyleIdx="0" presStyleCnt="1"/>
      <dgm:spPr/>
    </dgm:pt>
    <dgm:pt modelId="{8923F7D3-F35B-4CBE-A722-479216FA16CE}" type="pres">
      <dgm:prSet presAssocID="{B9309B98-1F4B-4F88-B1AF-B57783438F1C}" presName="text" presStyleLbl="fgAcc0" presStyleIdx="0" presStyleCnt="1" custScaleX="331967">
        <dgm:presLayoutVars>
          <dgm:chPref val="3"/>
        </dgm:presLayoutVars>
      </dgm:prSet>
      <dgm:spPr/>
    </dgm:pt>
    <dgm:pt modelId="{68AB16CA-1EA5-4A70-997D-AAB6321F30B9}" type="pres">
      <dgm:prSet presAssocID="{B9309B98-1F4B-4F88-B1AF-B57783438F1C}" presName="hierChild2" presStyleCnt="0"/>
      <dgm:spPr/>
    </dgm:pt>
    <dgm:pt modelId="{B981DE92-A875-4580-83C9-86FD81C9EB62}" type="pres">
      <dgm:prSet presAssocID="{AB272ECD-9FCD-43F7-9E15-64FE7E2C6DC9}" presName="Name10" presStyleLbl="parChTrans1D2" presStyleIdx="0" presStyleCnt="2"/>
      <dgm:spPr/>
    </dgm:pt>
    <dgm:pt modelId="{F51393C4-847D-49B6-A75D-D037FCB43AEC}" type="pres">
      <dgm:prSet presAssocID="{F9ED2D1E-AD0F-457F-B5D5-775863F73E3F}" presName="hierRoot2" presStyleCnt="0"/>
      <dgm:spPr/>
    </dgm:pt>
    <dgm:pt modelId="{0CB623B6-0FD1-40B2-B8A6-05AA1DD03A38}" type="pres">
      <dgm:prSet presAssocID="{F9ED2D1E-AD0F-457F-B5D5-775863F73E3F}" presName="composite2" presStyleCnt="0"/>
      <dgm:spPr/>
    </dgm:pt>
    <dgm:pt modelId="{0492761F-1B59-43EA-8F5E-EA70232BF27B}" type="pres">
      <dgm:prSet presAssocID="{F9ED2D1E-AD0F-457F-B5D5-775863F73E3F}" presName="background2" presStyleLbl="node2" presStyleIdx="0" presStyleCnt="2"/>
      <dgm:spPr/>
    </dgm:pt>
    <dgm:pt modelId="{D2D3737A-33C8-4029-BD46-06D80EC74CE5}" type="pres">
      <dgm:prSet presAssocID="{F9ED2D1E-AD0F-457F-B5D5-775863F73E3F}" presName="text2" presStyleLbl="fgAcc2" presStyleIdx="0" presStyleCnt="2" custScaleX="136089">
        <dgm:presLayoutVars>
          <dgm:chPref val="3"/>
        </dgm:presLayoutVars>
      </dgm:prSet>
      <dgm:spPr/>
    </dgm:pt>
    <dgm:pt modelId="{88C82C95-73BE-4D80-9937-965CF70B0FCD}" type="pres">
      <dgm:prSet presAssocID="{F9ED2D1E-AD0F-457F-B5D5-775863F73E3F}" presName="hierChild3" presStyleCnt="0"/>
      <dgm:spPr/>
    </dgm:pt>
    <dgm:pt modelId="{7112BF6D-AFAC-429F-9DC0-1CB1692F14B1}" type="pres">
      <dgm:prSet presAssocID="{5818FDC4-3BA4-4CC8-A2AD-20A82A779CE1}" presName="Name17" presStyleLbl="parChTrans1D3" presStyleIdx="0" presStyleCnt="2"/>
      <dgm:spPr/>
    </dgm:pt>
    <dgm:pt modelId="{F573C357-6D74-47DD-AA37-F599F6D96870}" type="pres">
      <dgm:prSet presAssocID="{A0D9DC68-FE1D-422C-8A66-476CB407A7C5}" presName="hierRoot3" presStyleCnt="0"/>
      <dgm:spPr/>
    </dgm:pt>
    <dgm:pt modelId="{6AABD8A2-4003-41CE-B574-F16A8C0A2FBF}" type="pres">
      <dgm:prSet presAssocID="{A0D9DC68-FE1D-422C-8A66-476CB407A7C5}" presName="composite3" presStyleCnt="0"/>
      <dgm:spPr/>
    </dgm:pt>
    <dgm:pt modelId="{A281D10E-AEC6-48AC-97A8-7CA209201E61}" type="pres">
      <dgm:prSet presAssocID="{A0D9DC68-FE1D-422C-8A66-476CB407A7C5}" presName="background3" presStyleLbl="node3" presStyleIdx="0" presStyleCnt="2"/>
      <dgm:spPr/>
    </dgm:pt>
    <dgm:pt modelId="{05A31C50-9ADA-4787-9BAE-A7EFF90F4EDB}" type="pres">
      <dgm:prSet presAssocID="{A0D9DC68-FE1D-422C-8A66-476CB407A7C5}" presName="text3" presStyleLbl="fgAcc3" presStyleIdx="0" presStyleCnt="2" custScaleX="155805">
        <dgm:presLayoutVars>
          <dgm:chPref val="3"/>
        </dgm:presLayoutVars>
      </dgm:prSet>
      <dgm:spPr/>
    </dgm:pt>
    <dgm:pt modelId="{2E472D57-6E15-4A7F-9AE8-CD0C2A925B36}" type="pres">
      <dgm:prSet presAssocID="{A0D9DC68-FE1D-422C-8A66-476CB407A7C5}" presName="hierChild4" presStyleCnt="0"/>
      <dgm:spPr/>
    </dgm:pt>
    <dgm:pt modelId="{6F9B9CF5-9893-45C6-AC77-9208C85C6B1D}" type="pres">
      <dgm:prSet presAssocID="{FF78B08C-3119-4C4E-BF46-33CB324ECBC6}" presName="Name10" presStyleLbl="parChTrans1D2" presStyleIdx="1" presStyleCnt="2"/>
      <dgm:spPr/>
    </dgm:pt>
    <dgm:pt modelId="{B84F143B-E494-4B35-8FD5-4A6C82CA44AB}" type="pres">
      <dgm:prSet presAssocID="{B012DD04-2576-4545-AF34-0D2875D23476}" presName="hierRoot2" presStyleCnt="0"/>
      <dgm:spPr/>
    </dgm:pt>
    <dgm:pt modelId="{6076CF9C-53ED-426F-8134-1A8B5835B6D8}" type="pres">
      <dgm:prSet presAssocID="{B012DD04-2576-4545-AF34-0D2875D23476}" presName="composite2" presStyleCnt="0"/>
      <dgm:spPr/>
    </dgm:pt>
    <dgm:pt modelId="{29FEE794-8D48-4050-893C-4A71FFFD5D08}" type="pres">
      <dgm:prSet presAssocID="{B012DD04-2576-4545-AF34-0D2875D23476}" presName="background2" presStyleLbl="node2" presStyleIdx="1" presStyleCnt="2"/>
      <dgm:spPr/>
    </dgm:pt>
    <dgm:pt modelId="{ADC93366-9DC4-4986-AD4C-EA723B81FC38}" type="pres">
      <dgm:prSet presAssocID="{B012DD04-2576-4545-AF34-0D2875D23476}" presName="text2" presStyleLbl="fgAcc2" presStyleIdx="1" presStyleCnt="2" custScaleX="280723">
        <dgm:presLayoutVars>
          <dgm:chPref val="3"/>
        </dgm:presLayoutVars>
      </dgm:prSet>
      <dgm:spPr/>
    </dgm:pt>
    <dgm:pt modelId="{E8AB4D1A-20FB-403E-A7AD-13F678637107}" type="pres">
      <dgm:prSet presAssocID="{B012DD04-2576-4545-AF34-0D2875D23476}" presName="hierChild3" presStyleCnt="0"/>
      <dgm:spPr/>
    </dgm:pt>
    <dgm:pt modelId="{65118997-077F-4FB0-98F7-4C198ADB23A1}" type="pres">
      <dgm:prSet presAssocID="{8E01B957-2985-4FAB-91AF-5E14D97B6B76}" presName="Name17" presStyleLbl="parChTrans1D3" presStyleIdx="1" presStyleCnt="2"/>
      <dgm:spPr/>
    </dgm:pt>
    <dgm:pt modelId="{E4134C1E-0F4E-4424-8D4E-D57C55AAEF02}" type="pres">
      <dgm:prSet presAssocID="{6E52B629-3A80-4053-8842-D1CD87A9E73F}" presName="hierRoot3" presStyleCnt="0"/>
      <dgm:spPr/>
    </dgm:pt>
    <dgm:pt modelId="{E7E86948-8D9D-4E67-9E56-54AAFBF5AF83}" type="pres">
      <dgm:prSet presAssocID="{6E52B629-3A80-4053-8842-D1CD87A9E73F}" presName="composite3" presStyleCnt="0"/>
      <dgm:spPr/>
    </dgm:pt>
    <dgm:pt modelId="{004AF397-3F33-4D0E-AC29-6142FED20825}" type="pres">
      <dgm:prSet presAssocID="{6E52B629-3A80-4053-8842-D1CD87A9E73F}" presName="background3" presStyleLbl="node3" presStyleIdx="1" presStyleCnt="2"/>
      <dgm:spPr/>
    </dgm:pt>
    <dgm:pt modelId="{0F6683D8-1095-4E37-B49A-649A98CE00CC}" type="pres">
      <dgm:prSet presAssocID="{6E52B629-3A80-4053-8842-D1CD87A9E73F}" presName="text3" presStyleLbl="fgAcc3" presStyleIdx="1" presStyleCnt="2" custScaleX="283763">
        <dgm:presLayoutVars>
          <dgm:chPref val="3"/>
        </dgm:presLayoutVars>
      </dgm:prSet>
      <dgm:spPr/>
    </dgm:pt>
    <dgm:pt modelId="{69F9A281-4F7F-43AA-BC4E-212CE0A738FA}" type="pres">
      <dgm:prSet presAssocID="{6E52B629-3A80-4053-8842-D1CD87A9E73F}" presName="hierChild4" presStyleCnt="0"/>
      <dgm:spPr/>
    </dgm:pt>
  </dgm:ptLst>
  <dgm:cxnLst>
    <dgm:cxn modelId="{75A7BE05-1C72-428F-9961-46BAC8C513F5}" srcId="{B012DD04-2576-4545-AF34-0D2875D23476}" destId="{6E52B629-3A80-4053-8842-D1CD87A9E73F}" srcOrd="0" destOrd="0" parTransId="{8E01B957-2985-4FAB-91AF-5E14D97B6B76}" sibTransId="{02A7DF97-4C1A-43DF-9A35-DAE2A07C836B}"/>
    <dgm:cxn modelId="{842EF017-EEAA-4462-8FA6-404140CEE43D}" srcId="{029FE829-0CF9-4134-BB1D-EB630DF74BB4}" destId="{B9309B98-1F4B-4F88-B1AF-B57783438F1C}" srcOrd="0" destOrd="0" parTransId="{FA709CA7-72D9-42D7-9981-6077993FDEFF}" sibTransId="{BBF22052-B6FC-46AA-8975-187DC05EBB90}"/>
    <dgm:cxn modelId="{C7709C1F-377D-44DB-8947-D0E1504DD3A9}" srcId="{B9309B98-1F4B-4F88-B1AF-B57783438F1C}" destId="{F9ED2D1E-AD0F-457F-B5D5-775863F73E3F}" srcOrd="0" destOrd="0" parTransId="{AB272ECD-9FCD-43F7-9E15-64FE7E2C6DC9}" sibTransId="{E76BCE3B-FEBB-4A52-85FC-1564540BCE9D}"/>
    <dgm:cxn modelId="{0D7CAD3B-5ED9-421D-AB59-E4ABF33F71E7}" type="presOf" srcId="{029FE829-0CF9-4134-BB1D-EB630DF74BB4}" destId="{3603A3B2-EC32-4CB1-AECE-6C3BB585D626}" srcOrd="0" destOrd="0" presId="urn:microsoft.com/office/officeart/2005/8/layout/hierarchy1"/>
    <dgm:cxn modelId="{4321075E-84EC-469C-8804-BC5BDFF19909}" type="presOf" srcId="{AB272ECD-9FCD-43F7-9E15-64FE7E2C6DC9}" destId="{B981DE92-A875-4580-83C9-86FD81C9EB62}" srcOrd="0" destOrd="0" presId="urn:microsoft.com/office/officeart/2005/8/layout/hierarchy1"/>
    <dgm:cxn modelId="{BA6AFC6E-8363-4BAE-9A30-232C32C2CA9C}" type="presOf" srcId="{8E01B957-2985-4FAB-91AF-5E14D97B6B76}" destId="{65118997-077F-4FB0-98F7-4C198ADB23A1}" srcOrd="0" destOrd="0" presId="urn:microsoft.com/office/officeart/2005/8/layout/hierarchy1"/>
    <dgm:cxn modelId="{C6BACD54-1AA2-4141-8988-C2ADCF498384}" type="presOf" srcId="{FF78B08C-3119-4C4E-BF46-33CB324ECBC6}" destId="{6F9B9CF5-9893-45C6-AC77-9208C85C6B1D}" srcOrd="0" destOrd="0" presId="urn:microsoft.com/office/officeart/2005/8/layout/hierarchy1"/>
    <dgm:cxn modelId="{4E922057-2567-41E1-8BF4-EC6C97F1897E}" type="presOf" srcId="{5818FDC4-3BA4-4CC8-A2AD-20A82A779CE1}" destId="{7112BF6D-AFAC-429F-9DC0-1CB1692F14B1}" srcOrd="0" destOrd="0" presId="urn:microsoft.com/office/officeart/2005/8/layout/hierarchy1"/>
    <dgm:cxn modelId="{A0C13885-7DD6-4C76-B5C3-D123B010DC85}" srcId="{B9309B98-1F4B-4F88-B1AF-B57783438F1C}" destId="{B012DD04-2576-4545-AF34-0D2875D23476}" srcOrd="1" destOrd="0" parTransId="{FF78B08C-3119-4C4E-BF46-33CB324ECBC6}" sibTransId="{7106BBFD-A309-40B1-9122-463B671C34E5}"/>
    <dgm:cxn modelId="{2E18248A-E087-4D92-804A-B43CC7367E91}" srcId="{F9ED2D1E-AD0F-457F-B5D5-775863F73E3F}" destId="{A0D9DC68-FE1D-422C-8A66-476CB407A7C5}" srcOrd="0" destOrd="0" parTransId="{5818FDC4-3BA4-4CC8-A2AD-20A82A779CE1}" sibTransId="{CF1C1906-E8DD-4A40-A24E-83A4ADB51683}"/>
    <dgm:cxn modelId="{F7E84F98-CBA4-45B5-AAA0-38C309B93B7C}" type="presOf" srcId="{B9309B98-1F4B-4F88-B1AF-B57783438F1C}" destId="{8923F7D3-F35B-4CBE-A722-479216FA16CE}" srcOrd="0" destOrd="0" presId="urn:microsoft.com/office/officeart/2005/8/layout/hierarchy1"/>
    <dgm:cxn modelId="{F043ECB7-0718-404E-9AAB-976D9A7AC887}" type="presOf" srcId="{6E52B629-3A80-4053-8842-D1CD87A9E73F}" destId="{0F6683D8-1095-4E37-B49A-649A98CE00CC}" srcOrd="0" destOrd="0" presId="urn:microsoft.com/office/officeart/2005/8/layout/hierarchy1"/>
    <dgm:cxn modelId="{A067A6BB-3006-4C27-BBE4-B7B5BC6A744D}" type="presOf" srcId="{B012DD04-2576-4545-AF34-0D2875D23476}" destId="{ADC93366-9DC4-4986-AD4C-EA723B81FC38}" srcOrd="0" destOrd="0" presId="urn:microsoft.com/office/officeart/2005/8/layout/hierarchy1"/>
    <dgm:cxn modelId="{4C1F6BE8-2AA1-49E8-A404-1EA58ABD320F}" type="presOf" srcId="{A0D9DC68-FE1D-422C-8A66-476CB407A7C5}" destId="{05A31C50-9ADA-4787-9BAE-A7EFF90F4EDB}" srcOrd="0" destOrd="0" presId="urn:microsoft.com/office/officeart/2005/8/layout/hierarchy1"/>
    <dgm:cxn modelId="{CCAA0BF3-2649-406A-8CDD-339217BF990D}" type="presOf" srcId="{F9ED2D1E-AD0F-457F-B5D5-775863F73E3F}" destId="{D2D3737A-33C8-4029-BD46-06D80EC74CE5}" srcOrd="0" destOrd="0" presId="urn:microsoft.com/office/officeart/2005/8/layout/hierarchy1"/>
    <dgm:cxn modelId="{949310D4-9E9B-4574-813F-47F528B89585}" type="presParOf" srcId="{3603A3B2-EC32-4CB1-AECE-6C3BB585D626}" destId="{58201AF3-F204-41DE-BE14-8C3F3F55965C}" srcOrd="0" destOrd="0" presId="urn:microsoft.com/office/officeart/2005/8/layout/hierarchy1"/>
    <dgm:cxn modelId="{DC821B3D-D723-421A-864B-5767E12352BB}" type="presParOf" srcId="{58201AF3-F204-41DE-BE14-8C3F3F55965C}" destId="{9C813073-22F5-4193-B915-7C330528C78D}" srcOrd="0" destOrd="0" presId="urn:microsoft.com/office/officeart/2005/8/layout/hierarchy1"/>
    <dgm:cxn modelId="{3C627662-FA92-47D9-8F11-C7659552D7B7}" type="presParOf" srcId="{9C813073-22F5-4193-B915-7C330528C78D}" destId="{D8E1447E-B0D4-446D-AAE5-7494CDC920A7}" srcOrd="0" destOrd="0" presId="urn:microsoft.com/office/officeart/2005/8/layout/hierarchy1"/>
    <dgm:cxn modelId="{14386150-5F8A-41EC-8309-16ABB645AB4D}" type="presParOf" srcId="{9C813073-22F5-4193-B915-7C330528C78D}" destId="{8923F7D3-F35B-4CBE-A722-479216FA16CE}" srcOrd="1" destOrd="0" presId="urn:microsoft.com/office/officeart/2005/8/layout/hierarchy1"/>
    <dgm:cxn modelId="{6D49B1E4-2519-4EE8-AE10-D5AA2202931C}" type="presParOf" srcId="{58201AF3-F204-41DE-BE14-8C3F3F55965C}" destId="{68AB16CA-1EA5-4A70-997D-AAB6321F30B9}" srcOrd="1" destOrd="0" presId="urn:microsoft.com/office/officeart/2005/8/layout/hierarchy1"/>
    <dgm:cxn modelId="{A545499B-AEB1-4201-B7A5-0FE666210882}" type="presParOf" srcId="{68AB16CA-1EA5-4A70-997D-AAB6321F30B9}" destId="{B981DE92-A875-4580-83C9-86FD81C9EB62}" srcOrd="0" destOrd="0" presId="urn:microsoft.com/office/officeart/2005/8/layout/hierarchy1"/>
    <dgm:cxn modelId="{0A84E218-D351-469C-B8CF-3A52397E05FC}" type="presParOf" srcId="{68AB16CA-1EA5-4A70-997D-AAB6321F30B9}" destId="{F51393C4-847D-49B6-A75D-D037FCB43AEC}" srcOrd="1" destOrd="0" presId="urn:microsoft.com/office/officeart/2005/8/layout/hierarchy1"/>
    <dgm:cxn modelId="{04F19D30-F862-4E85-8254-DA6F61A8FF04}" type="presParOf" srcId="{F51393C4-847D-49B6-A75D-D037FCB43AEC}" destId="{0CB623B6-0FD1-40B2-B8A6-05AA1DD03A38}" srcOrd="0" destOrd="0" presId="urn:microsoft.com/office/officeart/2005/8/layout/hierarchy1"/>
    <dgm:cxn modelId="{4437058B-2C01-478B-B88B-626DED24E0EF}" type="presParOf" srcId="{0CB623B6-0FD1-40B2-B8A6-05AA1DD03A38}" destId="{0492761F-1B59-43EA-8F5E-EA70232BF27B}" srcOrd="0" destOrd="0" presId="urn:microsoft.com/office/officeart/2005/8/layout/hierarchy1"/>
    <dgm:cxn modelId="{84955677-255F-4DE6-B842-259F88D138C8}" type="presParOf" srcId="{0CB623B6-0FD1-40B2-B8A6-05AA1DD03A38}" destId="{D2D3737A-33C8-4029-BD46-06D80EC74CE5}" srcOrd="1" destOrd="0" presId="urn:microsoft.com/office/officeart/2005/8/layout/hierarchy1"/>
    <dgm:cxn modelId="{F44DDB73-60B0-4C7C-81FB-D7948D264FD4}" type="presParOf" srcId="{F51393C4-847D-49B6-A75D-D037FCB43AEC}" destId="{88C82C95-73BE-4D80-9937-965CF70B0FCD}" srcOrd="1" destOrd="0" presId="urn:microsoft.com/office/officeart/2005/8/layout/hierarchy1"/>
    <dgm:cxn modelId="{5823E38E-822C-423C-8DCC-6596BA350A3F}" type="presParOf" srcId="{88C82C95-73BE-4D80-9937-965CF70B0FCD}" destId="{7112BF6D-AFAC-429F-9DC0-1CB1692F14B1}" srcOrd="0" destOrd="0" presId="urn:microsoft.com/office/officeart/2005/8/layout/hierarchy1"/>
    <dgm:cxn modelId="{61ED2599-05B2-4B31-BAB6-CE3286B528F5}" type="presParOf" srcId="{88C82C95-73BE-4D80-9937-965CF70B0FCD}" destId="{F573C357-6D74-47DD-AA37-F599F6D96870}" srcOrd="1" destOrd="0" presId="urn:microsoft.com/office/officeart/2005/8/layout/hierarchy1"/>
    <dgm:cxn modelId="{99D15BB9-CACD-4168-8788-4ABC17A964A9}" type="presParOf" srcId="{F573C357-6D74-47DD-AA37-F599F6D96870}" destId="{6AABD8A2-4003-41CE-B574-F16A8C0A2FBF}" srcOrd="0" destOrd="0" presId="urn:microsoft.com/office/officeart/2005/8/layout/hierarchy1"/>
    <dgm:cxn modelId="{844A062C-B76C-4A23-BDEB-F45A3E4B8F4C}" type="presParOf" srcId="{6AABD8A2-4003-41CE-B574-F16A8C0A2FBF}" destId="{A281D10E-AEC6-48AC-97A8-7CA209201E61}" srcOrd="0" destOrd="0" presId="urn:microsoft.com/office/officeart/2005/8/layout/hierarchy1"/>
    <dgm:cxn modelId="{64D48165-F6BB-43C8-9727-D54F0F71B936}" type="presParOf" srcId="{6AABD8A2-4003-41CE-B574-F16A8C0A2FBF}" destId="{05A31C50-9ADA-4787-9BAE-A7EFF90F4EDB}" srcOrd="1" destOrd="0" presId="urn:microsoft.com/office/officeart/2005/8/layout/hierarchy1"/>
    <dgm:cxn modelId="{31422413-BFF4-445A-8452-A7910F7AF479}" type="presParOf" srcId="{F573C357-6D74-47DD-AA37-F599F6D96870}" destId="{2E472D57-6E15-4A7F-9AE8-CD0C2A925B36}" srcOrd="1" destOrd="0" presId="urn:microsoft.com/office/officeart/2005/8/layout/hierarchy1"/>
    <dgm:cxn modelId="{EA636E85-7ECF-4CE7-BAAF-A24325161B38}" type="presParOf" srcId="{68AB16CA-1EA5-4A70-997D-AAB6321F30B9}" destId="{6F9B9CF5-9893-45C6-AC77-9208C85C6B1D}" srcOrd="2" destOrd="0" presId="urn:microsoft.com/office/officeart/2005/8/layout/hierarchy1"/>
    <dgm:cxn modelId="{ABDD9EC5-8011-49F2-B71D-B59061DC9636}" type="presParOf" srcId="{68AB16CA-1EA5-4A70-997D-AAB6321F30B9}" destId="{B84F143B-E494-4B35-8FD5-4A6C82CA44AB}" srcOrd="3" destOrd="0" presId="urn:microsoft.com/office/officeart/2005/8/layout/hierarchy1"/>
    <dgm:cxn modelId="{490AA799-0928-4E62-8A42-E5026577A15A}" type="presParOf" srcId="{B84F143B-E494-4B35-8FD5-4A6C82CA44AB}" destId="{6076CF9C-53ED-426F-8134-1A8B5835B6D8}" srcOrd="0" destOrd="0" presId="urn:microsoft.com/office/officeart/2005/8/layout/hierarchy1"/>
    <dgm:cxn modelId="{E58837BE-B5F7-485E-86D4-382D3A9670A6}" type="presParOf" srcId="{6076CF9C-53ED-426F-8134-1A8B5835B6D8}" destId="{29FEE794-8D48-4050-893C-4A71FFFD5D08}" srcOrd="0" destOrd="0" presId="urn:microsoft.com/office/officeart/2005/8/layout/hierarchy1"/>
    <dgm:cxn modelId="{AF938B88-EE09-4726-9D89-1154A96E9F4F}" type="presParOf" srcId="{6076CF9C-53ED-426F-8134-1A8B5835B6D8}" destId="{ADC93366-9DC4-4986-AD4C-EA723B81FC38}" srcOrd="1" destOrd="0" presId="urn:microsoft.com/office/officeart/2005/8/layout/hierarchy1"/>
    <dgm:cxn modelId="{DB72245B-07B0-41AA-8052-7105A7DFEB69}" type="presParOf" srcId="{B84F143B-E494-4B35-8FD5-4A6C82CA44AB}" destId="{E8AB4D1A-20FB-403E-A7AD-13F678637107}" srcOrd="1" destOrd="0" presId="urn:microsoft.com/office/officeart/2005/8/layout/hierarchy1"/>
    <dgm:cxn modelId="{2A1767CB-2080-487A-863B-30B196569D55}" type="presParOf" srcId="{E8AB4D1A-20FB-403E-A7AD-13F678637107}" destId="{65118997-077F-4FB0-98F7-4C198ADB23A1}" srcOrd="0" destOrd="0" presId="urn:microsoft.com/office/officeart/2005/8/layout/hierarchy1"/>
    <dgm:cxn modelId="{85D29921-E172-4857-A518-E718DB104BE2}" type="presParOf" srcId="{E8AB4D1A-20FB-403E-A7AD-13F678637107}" destId="{E4134C1E-0F4E-4424-8D4E-D57C55AAEF02}" srcOrd="1" destOrd="0" presId="urn:microsoft.com/office/officeart/2005/8/layout/hierarchy1"/>
    <dgm:cxn modelId="{AA3CF54F-C6B4-4095-9F88-177D49F16CDD}" type="presParOf" srcId="{E4134C1E-0F4E-4424-8D4E-D57C55AAEF02}" destId="{E7E86948-8D9D-4E67-9E56-54AAFBF5AF83}" srcOrd="0" destOrd="0" presId="urn:microsoft.com/office/officeart/2005/8/layout/hierarchy1"/>
    <dgm:cxn modelId="{A5FB7BED-B2F6-4EEF-9F8C-DA154F5DB83B}" type="presParOf" srcId="{E7E86948-8D9D-4E67-9E56-54AAFBF5AF83}" destId="{004AF397-3F33-4D0E-AC29-6142FED20825}" srcOrd="0" destOrd="0" presId="urn:microsoft.com/office/officeart/2005/8/layout/hierarchy1"/>
    <dgm:cxn modelId="{5ED37BF6-E0E0-4F53-9CCD-21B599D19970}" type="presParOf" srcId="{E7E86948-8D9D-4E67-9E56-54AAFBF5AF83}" destId="{0F6683D8-1095-4E37-B49A-649A98CE00CC}" srcOrd="1" destOrd="0" presId="urn:microsoft.com/office/officeart/2005/8/layout/hierarchy1"/>
    <dgm:cxn modelId="{8D9D3C5B-70B0-4FBA-B95D-E1070EC4DF69}" type="presParOf" srcId="{E4134C1E-0F4E-4424-8D4E-D57C55AAEF02}" destId="{69F9A281-4F7F-43AA-BC4E-212CE0A738FA}" srcOrd="1" destOrd="0" presId="urn:microsoft.com/office/officeart/2005/8/layout/hierarchy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9B9CF5-9893-45C6-AC77-9208C85C6B1D}">
      <dsp:nvSpPr>
        <dsp:cNvPr id="0" name=""/>
        <dsp:cNvSpPr/>
      </dsp:nvSpPr>
      <dsp:spPr>
        <a:xfrm>
          <a:off x="4761389" y="1509537"/>
          <a:ext cx="1716853" cy="630805"/>
        </a:xfrm>
        <a:custGeom>
          <a:avLst/>
          <a:gdLst/>
          <a:ahLst/>
          <a:cxnLst/>
          <a:rect l="0" t="0" r="0" b="0"/>
          <a:pathLst>
            <a:path>
              <a:moveTo>
                <a:pt x="0" y="0"/>
              </a:moveTo>
              <a:lnTo>
                <a:pt x="0" y="429875"/>
              </a:lnTo>
              <a:lnTo>
                <a:pt x="1716853" y="429875"/>
              </a:lnTo>
              <a:lnTo>
                <a:pt x="1716853" y="630805"/>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81DE92-A875-4580-83C9-86FD81C9EB62}">
      <dsp:nvSpPr>
        <dsp:cNvPr id="0" name=""/>
        <dsp:cNvSpPr/>
      </dsp:nvSpPr>
      <dsp:spPr>
        <a:xfrm>
          <a:off x="1476009" y="1509537"/>
          <a:ext cx="3285379" cy="630805"/>
        </a:xfrm>
        <a:custGeom>
          <a:avLst/>
          <a:gdLst/>
          <a:ahLst/>
          <a:cxnLst/>
          <a:rect l="0" t="0" r="0" b="0"/>
          <a:pathLst>
            <a:path>
              <a:moveTo>
                <a:pt x="3285379" y="0"/>
              </a:moveTo>
              <a:lnTo>
                <a:pt x="3285379" y="429875"/>
              </a:lnTo>
              <a:lnTo>
                <a:pt x="0" y="429875"/>
              </a:lnTo>
              <a:lnTo>
                <a:pt x="0" y="630805"/>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E1447E-B0D4-446D-AAE5-7494CDC920A7}">
      <dsp:nvSpPr>
        <dsp:cNvPr id="0" name=""/>
        <dsp:cNvSpPr/>
      </dsp:nvSpPr>
      <dsp:spPr>
        <a:xfrm>
          <a:off x="1161274" y="132248"/>
          <a:ext cx="7200229" cy="1377289"/>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23F7D3-F35B-4CBE-A722-479216FA16CE}">
      <dsp:nvSpPr>
        <dsp:cNvPr id="0" name=""/>
        <dsp:cNvSpPr/>
      </dsp:nvSpPr>
      <dsp:spPr>
        <a:xfrm>
          <a:off x="1402269" y="361193"/>
          <a:ext cx="7200229" cy="1377289"/>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IN" sz="2500" kern="1200" dirty="0"/>
            <a:t>Finance Act 1987 introduced MAT with effect from AY-1988-1989.</a:t>
          </a:r>
          <a:endParaRPr lang="en-US" sz="2500" kern="1200" dirty="0"/>
        </a:p>
      </dsp:txBody>
      <dsp:txXfrm>
        <a:off x="1442608" y="401532"/>
        <a:ext cx="7119551" cy="1296611"/>
      </dsp:txXfrm>
    </dsp:sp>
    <dsp:sp modelId="{0492761F-1B59-43EA-8F5E-EA70232BF27B}">
      <dsp:nvSpPr>
        <dsp:cNvPr id="0" name=""/>
        <dsp:cNvSpPr/>
      </dsp:nvSpPr>
      <dsp:spPr>
        <a:xfrm>
          <a:off x="152" y="2140342"/>
          <a:ext cx="2951715" cy="1377289"/>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D3737A-33C8-4029-BD46-06D80EC74CE5}">
      <dsp:nvSpPr>
        <dsp:cNvPr id="0" name=""/>
        <dsp:cNvSpPr/>
      </dsp:nvSpPr>
      <dsp:spPr>
        <a:xfrm>
          <a:off x="241147" y="2369288"/>
          <a:ext cx="2951715" cy="1377289"/>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Later</a:t>
          </a:r>
          <a:r>
            <a:rPr lang="en-US" sz="2500" kern="1200" baseline="0" dirty="0"/>
            <a:t> on it was withdrawn by Finance Act 1990</a:t>
          </a:r>
          <a:endParaRPr lang="en-US" sz="2500" kern="1200" dirty="0"/>
        </a:p>
      </dsp:txBody>
      <dsp:txXfrm>
        <a:off x="281486" y="2409627"/>
        <a:ext cx="2871037" cy="1296611"/>
      </dsp:txXfrm>
    </dsp:sp>
    <dsp:sp modelId="{29FEE794-8D48-4050-893C-4A71FFFD5D08}">
      <dsp:nvSpPr>
        <dsp:cNvPr id="0" name=""/>
        <dsp:cNvSpPr/>
      </dsp:nvSpPr>
      <dsp:spPr>
        <a:xfrm>
          <a:off x="3433858" y="2140342"/>
          <a:ext cx="6088768" cy="1377289"/>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C93366-9DC4-4986-AD4C-EA723B81FC38}">
      <dsp:nvSpPr>
        <dsp:cNvPr id="0" name=""/>
        <dsp:cNvSpPr/>
      </dsp:nvSpPr>
      <dsp:spPr>
        <a:xfrm>
          <a:off x="3674853" y="2369288"/>
          <a:ext cx="6088768" cy="1377289"/>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Reintroduced by Finance Act (no 2) Act 1996 w.e.f 1-4-1997</a:t>
          </a:r>
        </a:p>
      </dsp:txBody>
      <dsp:txXfrm>
        <a:off x="3715192" y="2409627"/>
        <a:ext cx="6008090" cy="12966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15A2FE-C5F2-4CB2-96B6-AF5E17DD3696}">
      <dsp:nvSpPr>
        <dsp:cNvPr id="0" name=""/>
        <dsp:cNvSpPr/>
      </dsp:nvSpPr>
      <dsp:spPr>
        <a:xfrm>
          <a:off x="0" y="437396"/>
          <a:ext cx="4387322" cy="705600"/>
        </a:xfrm>
        <a:prstGeom prst="rect">
          <a:avLst/>
        </a:prstGeom>
        <a:solidFill>
          <a:schemeClr val="dk2">
            <a:alpha val="90000"/>
            <a:tint val="40000"/>
            <a:hueOff val="0"/>
            <a:satOff val="0"/>
            <a:lumOff val="0"/>
            <a:alphaOff val="0"/>
          </a:schemeClr>
        </a:solidFill>
        <a:ln w="158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F3F218-EADD-4963-80C8-8D9239769A88}">
      <dsp:nvSpPr>
        <dsp:cNvPr id="0" name=""/>
        <dsp:cNvSpPr/>
      </dsp:nvSpPr>
      <dsp:spPr>
        <a:xfrm>
          <a:off x="219151" y="12057"/>
          <a:ext cx="3948279" cy="826560"/>
        </a:xfrm>
        <a:prstGeom prst="roundRect">
          <a:avLst/>
        </a:prstGeom>
        <a:solidFill>
          <a:schemeClr val="lt1">
            <a:hueOff val="0"/>
            <a:satOff val="0"/>
            <a:lumOff val="0"/>
            <a:alphaOff val="0"/>
          </a:schemeClr>
        </a:solidFill>
        <a:ln w="15875"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081" tIns="0" rIns="116081"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tx1"/>
              </a:solidFill>
              <a:effectLst/>
              <a:latin typeface="+mn-lt"/>
              <a:ea typeface="+mn-ea"/>
              <a:cs typeface="+mn-cs"/>
            </a:rPr>
            <a:t>Companies Incorporated under Companies Act 2013</a:t>
          </a:r>
        </a:p>
      </dsp:txBody>
      <dsp:txXfrm>
        <a:off x="259500" y="52406"/>
        <a:ext cx="3867581"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9B9CF5-9893-45C6-AC77-9208C85C6B1D}">
      <dsp:nvSpPr>
        <dsp:cNvPr id="0" name=""/>
        <dsp:cNvSpPr/>
      </dsp:nvSpPr>
      <dsp:spPr>
        <a:xfrm>
          <a:off x="4761389" y="1509537"/>
          <a:ext cx="1716853" cy="630805"/>
        </a:xfrm>
        <a:custGeom>
          <a:avLst/>
          <a:gdLst/>
          <a:ahLst/>
          <a:cxnLst/>
          <a:rect l="0" t="0" r="0" b="0"/>
          <a:pathLst>
            <a:path>
              <a:moveTo>
                <a:pt x="0" y="0"/>
              </a:moveTo>
              <a:lnTo>
                <a:pt x="0" y="429875"/>
              </a:lnTo>
              <a:lnTo>
                <a:pt x="1716853" y="429875"/>
              </a:lnTo>
              <a:lnTo>
                <a:pt x="1716853" y="630805"/>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81DE92-A875-4580-83C9-86FD81C9EB62}">
      <dsp:nvSpPr>
        <dsp:cNvPr id="0" name=""/>
        <dsp:cNvSpPr/>
      </dsp:nvSpPr>
      <dsp:spPr>
        <a:xfrm>
          <a:off x="1476009" y="1509537"/>
          <a:ext cx="3285379" cy="630805"/>
        </a:xfrm>
        <a:custGeom>
          <a:avLst/>
          <a:gdLst/>
          <a:ahLst/>
          <a:cxnLst/>
          <a:rect l="0" t="0" r="0" b="0"/>
          <a:pathLst>
            <a:path>
              <a:moveTo>
                <a:pt x="3285379" y="0"/>
              </a:moveTo>
              <a:lnTo>
                <a:pt x="3285379" y="429875"/>
              </a:lnTo>
              <a:lnTo>
                <a:pt x="0" y="429875"/>
              </a:lnTo>
              <a:lnTo>
                <a:pt x="0" y="630805"/>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E1447E-B0D4-446D-AAE5-7494CDC920A7}">
      <dsp:nvSpPr>
        <dsp:cNvPr id="0" name=""/>
        <dsp:cNvSpPr/>
      </dsp:nvSpPr>
      <dsp:spPr>
        <a:xfrm>
          <a:off x="1161274" y="132248"/>
          <a:ext cx="7200229" cy="1377289"/>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23F7D3-F35B-4CBE-A722-479216FA16CE}">
      <dsp:nvSpPr>
        <dsp:cNvPr id="0" name=""/>
        <dsp:cNvSpPr/>
      </dsp:nvSpPr>
      <dsp:spPr>
        <a:xfrm>
          <a:off x="1402269" y="361193"/>
          <a:ext cx="7200229" cy="1377289"/>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IN" sz="2500" kern="1200" dirty="0"/>
            <a:t>Finance Act 2012 introduced Chapter XII-BA whereby AMT was made applicable to</a:t>
          </a:r>
          <a:endParaRPr lang="en-US" sz="2500" kern="1200" dirty="0"/>
        </a:p>
      </dsp:txBody>
      <dsp:txXfrm>
        <a:off x="1442608" y="401532"/>
        <a:ext cx="7119551" cy="1296611"/>
      </dsp:txXfrm>
    </dsp:sp>
    <dsp:sp modelId="{0492761F-1B59-43EA-8F5E-EA70232BF27B}">
      <dsp:nvSpPr>
        <dsp:cNvPr id="0" name=""/>
        <dsp:cNvSpPr/>
      </dsp:nvSpPr>
      <dsp:spPr>
        <a:xfrm>
          <a:off x="152" y="2140342"/>
          <a:ext cx="2951715" cy="1377289"/>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D3737A-33C8-4029-BD46-06D80EC74CE5}">
      <dsp:nvSpPr>
        <dsp:cNvPr id="0" name=""/>
        <dsp:cNvSpPr/>
      </dsp:nvSpPr>
      <dsp:spPr>
        <a:xfrm>
          <a:off x="241147" y="2369288"/>
          <a:ext cx="2951715" cy="1377289"/>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LLP’s from AY 2012-2013.</a:t>
          </a:r>
        </a:p>
      </dsp:txBody>
      <dsp:txXfrm>
        <a:off x="281486" y="2409627"/>
        <a:ext cx="2871037" cy="1296611"/>
      </dsp:txXfrm>
    </dsp:sp>
    <dsp:sp modelId="{29FEE794-8D48-4050-893C-4A71FFFD5D08}">
      <dsp:nvSpPr>
        <dsp:cNvPr id="0" name=""/>
        <dsp:cNvSpPr/>
      </dsp:nvSpPr>
      <dsp:spPr>
        <a:xfrm>
          <a:off x="3433858" y="2140342"/>
          <a:ext cx="6088768" cy="1377289"/>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C93366-9DC4-4986-AD4C-EA723B81FC38}">
      <dsp:nvSpPr>
        <dsp:cNvPr id="0" name=""/>
        <dsp:cNvSpPr/>
      </dsp:nvSpPr>
      <dsp:spPr>
        <a:xfrm>
          <a:off x="3674853" y="2369288"/>
          <a:ext cx="6088768" cy="1377289"/>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IN" sz="2500" kern="1200" dirty="0"/>
            <a:t>Later on also made applicable to “Persons other than corporate assesse” from AY 2013-2014</a:t>
          </a:r>
          <a:endParaRPr lang="en-US" sz="2500" kern="1200" dirty="0"/>
        </a:p>
      </dsp:txBody>
      <dsp:txXfrm>
        <a:off x="3715192" y="2409627"/>
        <a:ext cx="6008090" cy="12966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118997-077F-4FB0-98F7-4C198ADB23A1}">
      <dsp:nvSpPr>
        <dsp:cNvPr id="0" name=""/>
        <dsp:cNvSpPr/>
      </dsp:nvSpPr>
      <dsp:spPr>
        <a:xfrm>
          <a:off x="4898670" y="2335407"/>
          <a:ext cx="91440" cy="435053"/>
        </a:xfrm>
        <a:custGeom>
          <a:avLst/>
          <a:gdLst/>
          <a:ahLst/>
          <a:cxnLst/>
          <a:rect l="0" t="0" r="0" b="0"/>
          <a:pathLst>
            <a:path>
              <a:moveTo>
                <a:pt x="45720" y="0"/>
              </a:moveTo>
              <a:lnTo>
                <a:pt x="45720" y="435053"/>
              </a:lnTo>
            </a:path>
          </a:pathLst>
        </a:custGeom>
        <a:noFill/>
        <a:ln w="1587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F9B9CF5-9893-45C6-AC77-9208C85C6B1D}">
      <dsp:nvSpPr>
        <dsp:cNvPr id="0" name=""/>
        <dsp:cNvSpPr/>
      </dsp:nvSpPr>
      <dsp:spPr>
        <a:xfrm>
          <a:off x="3675211" y="950465"/>
          <a:ext cx="1269178" cy="435053"/>
        </a:xfrm>
        <a:custGeom>
          <a:avLst/>
          <a:gdLst/>
          <a:ahLst/>
          <a:cxnLst/>
          <a:rect l="0" t="0" r="0" b="0"/>
          <a:pathLst>
            <a:path>
              <a:moveTo>
                <a:pt x="0" y="0"/>
              </a:moveTo>
              <a:lnTo>
                <a:pt x="0" y="296476"/>
              </a:lnTo>
              <a:lnTo>
                <a:pt x="1269178" y="296476"/>
              </a:lnTo>
              <a:lnTo>
                <a:pt x="1269178" y="435053"/>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12BF6D-AFAC-429F-9DC0-1CB1692F14B1}">
      <dsp:nvSpPr>
        <dsp:cNvPr id="0" name=""/>
        <dsp:cNvSpPr/>
      </dsp:nvSpPr>
      <dsp:spPr>
        <a:xfrm>
          <a:off x="1278532" y="2335407"/>
          <a:ext cx="91440" cy="435053"/>
        </a:xfrm>
        <a:custGeom>
          <a:avLst/>
          <a:gdLst/>
          <a:ahLst/>
          <a:cxnLst/>
          <a:rect l="0" t="0" r="0" b="0"/>
          <a:pathLst>
            <a:path>
              <a:moveTo>
                <a:pt x="45720" y="0"/>
              </a:moveTo>
              <a:lnTo>
                <a:pt x="45720" y="435053"/>
              </a:lnTo>
            </a:path>
          </a:pathLst>
        </a:custGeom>
        <a:noFill/>
        <a:ln w="15875" cap="flat" cmpd="sng" algn="ctr">
          <a:solidFill>
            <a:schemeClr val="dk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81DE92-A875-4580-83C9-86FD81C9EB62}">
      <dsp:nvSpPr>
        <dsp:cNvPr id="0" name=""/>
        <dsp:cNvSpPr/>
      </dsp:nvSpPr>
      <dsp:spPr>
        <a:xfrm>
          <a:off x="1324252" y="950465"/>
          <a:ext cx="2350958" cy="435053"/>
        </a:xfrm>
        <a:custGeom>
          <a:avLst/>
          <a:gdLst/>
          <a:ahLst/>
          <a:cxnLst/>
          <a:rect l="0" t="0" r="0" b="0"/>
          <a:pathLst>
            <a:path>
              <a:moveTo>
                <a:pt x="2350958" y="0"/>
              </a:moveTo>
              <a:lnTo>
                <a:pt x="2350958" y="296476"/>
              </a:lnTo>
              <a:lnTo>
                <a:pt x="0" y="296476"/>
              </a:lnTo>
              <a:lnTo>
                <a:pt x="0" y="435053"/>
              </a:lnTo>
            </a:path>
          </a:pathLst>
        </a:custGeom>
        <a:noFill/>
        <a:ln w="15875"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E1447E-B0D4-446D-AAE5-7494CDC920A7}">
      <dsp:nvSpPr>
        <dsp:cNvPr id="0" name=""/>
        <dsp:cNvSpPr/>
      </dsp:nvSpPr>
      <dsp:spPr>
        <a:xfrm>
          <a:off x="1192286" y="578"/>
          <a:ext cx="4965848" cy="949887"/>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23F7D3-F35B-4CBE-A722-479216FA16CE}">
      <dsp:nvSpPr>
        <dsp:cNvPr id="0" name=""/>
        <dsp:cNvSpPr/>
      </dsp:nvSpPr>
      <dsp:spPr>
        <a:xfrm>
          <a:off x="1358496" y="158477"/>
          <a:ext cx="4965848" cy="949887"/>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IN" sz="2500" kern="1200" dirty="0"/>
            <a:t>Applicability of AMT</a:t>
          </a:r>
          <a:endParaRPr lang="en-US" sz="2500" kern="1200" dirty="0"/>
        </a:p>
      </dsp:txBody>
      <dsp:txXfrm>
        <a:off x="1386317" y="186298"/>
        <a:ext cx="4910206" cy="894245"/>
      </dsp:txXfrm>
    </dsp:sp>
    <dsp:sp modelId="{0492761F-1B59-43EA-8F5E-EA70232BF27B}">
      <dsp:nvSpPr>
        <dsp:cNvPr id="0" name=""/>
        <dsp:cNvSpPr/>
      </dsp:nvSpPr>
      <dsp:spPr>
        <a:xfrm>
          <a:off x="306383" y="1385519"/>
          <a:ext cx="2035736" cy="949887"/>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D3737A-33C8-4029-BD46-06D80EC74CE5}">
      <dsp:nvSpPr>
        <dsp:cNvPr id="0" name=""/>
        <dsp:cNvSpPr/>
      </dsp:nvSpPr>
      <dsp:spPr>
        <a:xfrm>
          <a:off x="472593" y="1543418"/>
          <a:ext cx="2035736" cy="949887"/>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LLP</a:t>
          </a:r>
        </a:p>
      </dsp:txBody>
      <dsp:txXfrm>
        <a:off x="500414" y="1571239"/>
        <a:ext cx="1980094" cy="894245"/>
      </dsp:txXfrm>
    </dsp:sp>
    <dsp:sp modelId="{A281D10E-AEC6-48AC-97A8-7CA209201E61}">
      <dsp:nvSpPr>
        <dsp:cNvPr id="0" name=""/>
        <dsp:cNvSpPr/>
      </dsp:nvSpPr>
      <dsp:spPr>
        <a:xfrm>
          <a:off x="158919" y="2770460"/>
          <a:ext cx="2330665" cy="949887"/>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A31C50-9ADA-4787-9BAE-A7EFF90F4EDB}">
      <dsp:nvSpPr>
        <dsp:cNvPr id="0" name=""/>
        <dsp:cNvSpPr/>
      </dsp:nvSpPr>
      <dsp:spPr>
        <a:xfrm>
          <a:off x="325129" y="2928360"/>
          <a:ext cx="2330665" cy="949887"/>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Always Applicable</a:t>
          </a:r>
        </a:p>
      </dsp:txBody>
      <dsp:txXfrm>
        <a:off x="352950" y="2956181"/>
        <a:ext cx="2275023" cy="894245"/>
      </dsp:txXfrm>
    </dsp:sp>
    <dsp:sp modelId="{29FEE794-8D48-4050-893C-4A71FFFD5D08}">
      <dsp:nvSpPr>
        <dsp:cNvPr id="0" name=""/>
        <dsp:cNvSpPr/>
      </dsp:nvSpPr>
      <dsp:spPr>
        <a:xfrm>
          <a:off x="2844741" y="1385519"/>
          <a:ext cx="4199296" cy="949887"/>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C93366-9DC4-4986-AD4C-EA723B81FC38}">
      <dsp:nvSpPr>
        <dsp:cNvPr id="0" name=""/>
        <dsp:cNvSpPr/>
      </dsp:nvSpPr>
      <dsp:spPr>
        <a:xfrm>
          <a:off x="3010951" y="1543418"/>
          <a:ext cx="4199296" cy="949887"/>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Individual, Firms, AOP, BOI, Artificial Juridical Person</a:t>
          </a:r>
        </a:p>
      </dsp:txBody>
      <dsp:txXfrm>
        <a:off x="3038772" y="1571239"/>
        <a:ext cx="4143654" cy="894245"/>
      </dsp:txXfrm>
    </dsp:sp>
    <dsp:sp modelId="{004AF397-3F33-4D0E-AC29-6142FED20825}">
      <dsp:nvSpPr>
        <dsp:cNvPr id="0" name=""/>
        <dsp:cNvSpPr/>
      </dsp:nvSpPr>
      <dsp:spPr>
        <a:xfrm>
          <a:off x="2822004" y="2770460"/>
          <a:ext cx="4244771" cy="949887"/>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6683D8-1095-4E37-B49A-649A98CE00CC}">
      <dsp:nvSpPr>
        <dsp:cNvPr id="0" name=""/>
        <dsp:cNvSpPr/>
      </dsp:nvSpPr>
      <dsp:spPr>
        <a:xfrm>
          <a:off x="2988213" y="2928360"/>
          <a:ext cx="4244771" cy="949887"/>
        </a:xfrm>
        <a:prstGeom prst="roundRect">
          <a:avLst>
            <a:gd name="adj" fmla="val 10000"/>
          </a:avLst>
        </a:prstGeom>
        <a:solidFill>
          <a:schemeClr val="dk1">
            <a:alpha val="90000"/>
            <a:tint val="40000"/>
            <a:hueOff val="0"/>
            <a:satOff val="0"/>
            <a:lumOff val="0"/>
            <a:alphaOff val="0"/>
          </a:schemeClr>
        </a:solidFill>
        <a:ln w="15875"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If the Adjusted Total Income Exceeds 20 Lakhs.</a:t>
          </a:r>
        </a:p>
      </dsp:txBody>
      <dsp:txXfrm>
        <a:off x="3016034" y="2956181"/>
        <a:ext cx="4189129" cy="89424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120716-0DC9-457B-8EB0-4FFD38C1FD0F}" type="datetimeFigureOut">
              <a:rPr lang="en-IN" smtClean="0"/>
              <a:t>04-06-2017</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FB2322-63B9-47A0-8F4D-665FC9ED24D1}" type="slidenum">
              <a:rPr lang="en-IN" smtClean="0"/>
              <a:t>‹#›</a:t>
            </a:fld>
            <a:endParaRPr lang="en-IN" dirty="0"/>
          </a:p>
        </p:txBody>
      </p:sp>
    </p:spTree>
    <p:extLst>
      <p:ext uri="{BB962C8B-B14F-4D97-AF65-F5344CB8AC3E}">
        <p14:creationId xmlns:p14="http://schemas.microsoft.com/office/powerpoint/2010/main" val="4120424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FFB2322-63B9-47A0-8F4D-665FC9ED24D1}" type="slidenum">
              <a:rPr lang="en-IN" smtClean="0"/>
              <a:t>3</a:t>
            </a:fld>
            <a:endParaRPr lang="en-IN" dirty="0"/>
          </a:p>
        </p:txBody>
      </p:sp>
    </p:spTree>
    <p:extLst>
      <p:ext uri="{BB962C8B-B14F-4D97-AF65-F5344CB8AC3E}">
        <p14:creationId xmlns:p14="http://schemas.microsoft.com/office/powerpoint/2010/main" val="4217855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13</a:t>
            </a:fld>
            <a:endParaRPr lang="en-IN" dirty="0"/>
          </a:p>
        </p:txBody>
      </p:sp>
    </p:spTree>
    <p:extLst>
      <p:ext uri="{BB962C8B-B14F-4D97-AF65-F5344CB8AC3E}">
        <p14:creationId xmlns:p14="http://schemas.microsoft.com/office/powerpoint/2010/main" val="4083517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dirty="0"/>
          </a:p>
        </p:txBody>
      </p:sp>
    </p:spTree>
    <p:extLst>
      <p:ext uri="{BB962C8B-B14F-4D97-AF65-F5344CB8AC3E}">
        <p14:creationId xmlns:p14="http://schemas.microsoft.com/office/powerpoint/2010/main" val="2371377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dirty="0"/>
          </a:p>
        </p:txBody>
      </p:sp>
      <p:sp>
        <p:nvSpPr>
          <p:cNvPr id="215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3BA500-B5B6-46C6-9472-83A11FBCC962}" type="slidenum">
              <a:rPr lang="en-IN" smtClean="0"/>
              <a:pPr fontAlgn="base">
                <a:spcBef>
                  <a:spcPct val="0"/>
                </a:spcBef>
                <a:spcAft>
                  <a:spcPct val="0"/>
                </a:spcAft>
                <a:defRPr/>
              </a:pPr>
              <a:t>16</a:t>
            </a:fld>
            <a:endParaRPr lang="en-IN" dirty="0"/>
          </a:p>
        </p:txBody>
      </p:sp>
    </p:spTree>
    <p:extLst>
      <p:ext uri="{BB962C8B-B14F-4D97-AF65-F5344CB8AC3E}">
        <p14:creationId xmlns:p14="http://schemas.microsoft.com/office/powerpoint/2010/main" val="3036330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17</a:t>
            </a:fld>
            <a:endParaRPr lang="en-IN" dirty="0"/>
          </a:p>
        </p:txBody>
      </p:sp>
    </p:spTree>
    <p:extLst>
      <p:ext uri="{BB962C8B-B14F-4D97-AF65-F5344CB8AC3E}">
        <p14:creationId xmlns:p14="http://schemas.microsoft.com/office/powerpoint/2010/main" val="3943512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pPr>
              <a:defRPr/>
            </a:pPr>
            <a:fld id="{8A9CBDD6-196D-4671-9354-A816B54F5345}" type="slidenum">
              <a:rPr lang="en-IN" smtClean="0"/>
              <a:pPr>
                <a:defRPr/>
              </a:pPr>
              <a:t>29</a:t>
            </a:fld>
            <a:endParaRPr lang="en-IN" dirty="0"/>
          </a:p>
        </p:txBody>
      </p:sp>
    </p:spTree>
    <p:extLst>
      <p:ext uri="{BB962C8B-B14F-4D97-AF65-F5344CB8AC3E}">
        <p14:creationId xmlns:p14="http://schemas.microsoft.com/office/powerpoint/2010/main" val="1464025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54138" y="330370"/>
            <a:ext cx="3500715" cy="309201"/>
          </a:xfrm>
        </p:spPr>
        <p:txBody>
          <a:bodyPr/>
          <a:lstStyle/>
          <a:p>
            <a:fld id="{AAAE2D68-4667-44A7-8CCB-339D07120BDA}" type="datetime1">
              <a:rPr lang="en-IN" smtClean="0"/>
              <a:t>04-06-2017</a:t>
            </a:fld>
            <a:endParaRPr lang="en-IN" dirty="0"/>
          </a:p>
        </p:txBody>
      </p:sp>
      <p:sp>
        <p:nvSpPr>
          <p:cNvPr id="5" name="Footer Placeholder 4"/>
          <p:cNvSpPr>
            <a:spLocks noGrp="1"/>
          </p:cNvSpPr>
          <p:nvPr>
            <p:ph type="ftr" sz="quarter" idx="11"/>
          </p:nvPr>
        </p:nvSpPr>
        <p:spPr>
          <a:xfrm>
            <a:off x="2416500" y="329307"/>
            <a:ext cx="4973915" cy="309201"/>
          </a:xfrm>
        </p:spPr>
        <p:txBody>
          <a:bodyPr/>
          <a:lstStyle/>
          <a:p>
            <a:r>
              <a:rPr lang="en-IN" dirty="0"/>
              <a:t>Mr. Nikhil.S.Gupta</a:t>
            </a:r>
          </a:p>
        </p:txBody>
      </p:sp>
      <p:sp>
        <p:nvSpPr>
          <p:cNvPr id="6" name="Slide Number Placeholder 5"/>
          <p:cNvSpPr>
            <a:spLocks noGrp="1"/>
          </p:cNvSpPr>
          <p:nvPr>
            <p:ph type="sldNum" sz="quarter" idx="12"/>
          </p:nvPr>
        </p:nvSpPr>
        <p:spPr>
          <a:xfrm>
            <a:off x="1437664" y="798973"/>
            <a:ext cx="811019" cy="503578"/>
          </a:xfrm>
        </p:spPr>
        <p:txBody>
          <a:bodyPr/>
          <a:lstStyle/>
          <a:p>
            <a:fld id="{9CB9BC1F-D1A2-4826-A81E-B2ABF368E684}" type="slidenum">
              <a:rPr lang="en-IN" smtClean="0"/>
              <a:t>‹#›</a:t>
            </a:fld>
            <a:endParaRPr lang="en-IN"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649773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6D6773-7A23-412F-BC24-4FDA105CAB8C}" type="datetime1">
              <a:rPr lang="en-IN" smtClean="0"/>
              <a:t>04-06-2017</a:t>
            </a:fld>
            <a:endParaRPr lang="en-IN" dirty="0"/>
          </a:p>
        </p:txBody>
      </p:sp>
      <p:sp>
        <p:nvSpPr>
          <p:cNvPr id="5" name="Footer Placeholder 4"/>
          <p:cNvSpPr>
            <a:spLocks noGrp="1"/>
          </p:cNvSpPr>
          <p:nvPr>
            <p:ph type="ftr" sz="quarter" idx="11"/>
          </p:nvPr>
        </p:nvSpPr>
        <p:spPr/>
        <p:txBody>
          <a:bodyPr/>
          <a:lstStyle/>
          <a:p>
            <a:r>
              <a:rPr lang="en-IN" dirty="0"/>
              <a:t>Mr. Nikhil.S.Gupta</a:t>
            </a:r>
          </a:p>
        </p:txBody>
      </p:sp>
      <p:sp>
        <p:nvSpPr>
          <p:cNvPr id="6" name="Slide Number Placeholder 5"/>
          <p:cNvSpPr>
            <a:spLocks noGrp="1"/>
          </p:cNvSpPr>
          <p:nvPr>
            <p:ph type="sldNum" sz="quarter" idx="12"/>
          </p:nvPr>
        </p:nvSpPr>
        <p:spPr/>
        <p:txBody>
          <a:bodyPr/>
          <a:lstStyle/>
          <a:p>
            <a:fld id="{9CB9BC1F-D1A2-4826-A81E-B2ABF368E684}" type="slidenum">
              <a:rPr lang="en-IN" smtClean="0"/>
              <a:t>‹#›</a:t>
            </a:fld>
            <a:endParaRPr lang="en-IN"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36787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519433-F230-4DF9-B238-B3BC70513FF5}" type="datetime1">
              <a:rPr lang="en-IN" smtClean="0"/>
              <a:t>04-06-2017</a:t>
            </a:fld>
            <a:endParaRPr lang="en-IN" dirty="0"/>
          </a:p>
        </p:txBody>
      </p:sp>
      <p:sp>
        <p:nvSpPr>
          <p:cNvPr id="5" name="Footer Placeholder 4"/>
          <p:cNvSpPr>
            <a:spLocks noGrp="1"/>
          </p:cNvSpPr>
          <p:nvPr>
            <p:ph type="ftr" sz="quarter" idx="11"/>
          </p:nvPr>
        </p:nvSpPr>
        <p:spPr/>
        <p:txBody>
          <a:bodyPr/>
          <a:lstStyle/>
          <a:p>
            <a:r>
              <a:rPr lang="en-IN" dirty="0"/>
              <a:t>Mr. Nikhil.S.Gupta</a:t>
            </a:r>
          </a:p>
        </p:txBody>
      </p:sp>
      <p:sp>
        <p:nvSpPr>
          <p:cNvPr id="6" name="Slide Number Placeholder 5"/>
          <p:cNvSpPr>
            <a:spLocks noGrp="1"/>
          </p:cNvSpPr>
          <p:nvPr>
            <p:ph type="sldNum" sz="quarter" idx="12"/>
          </p:nvPr>
        </p:nvSpPr>
        <p:spPr/>
        <p:txBody>
          <a:bodyPr/>
          <a:lstStyle/>
          <a:p>
            <a:fld id="{9CB9BC1F-D1A2-4826-A81E-B2ABF368E684}" type="slidenum">
              <a:rPr lang="en-IN" smtClean="0"/>
              <a:t>‹#›</a:t>
            </a:fld>
            <a:endParaRPr lang="en-IN"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37040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554138" y="330370"/>
            <a:ext cx="3500715" cy="309201"/>
          </a:xfrm>
        </p:spPr>
        <p:txBody>
          <a:bodyPr/>
          <a:lstStyle/>
          <a:p>
            <a:fld id="{576E1B7F-A8F1-4E33-8795-CC9DC1AE2CAB}" type="datetime1">
              <a:rPr lang="en-IN" smtClean="0"/>
              <a:t>04-06-2017</a:t>
            </a:fld>
            <a:endParaRPr lang="en-IN" dirty="0"/>
          </a:p>
        </p:txBody>
      </p:sp>
      <p:sp>
        <p:nvSpPr>
          <p:cNvPr id="5" name="Footer Placeholder 4"/>
          <p:cNvSpPr>
            <a:spLocks noGrp="1"/>
          </p:cNvSpPr>
          <p:nvPr>
            <p:ph type="ftr" sz="quarter" idx="11"/>
          </p:nvPr>
        </p:nvSpPr>
        <p:spPr>
          <a:xfrm>
            <a:off x="1451579" y="329307"/>
            <a:ext cx="5938836" cy="309201"/>
          </a:xfrm>
        </p:spPr>
        <p:txBody>
          <a:bodyPr/>
          <a:lstStyle/>
          <a:p>
            <a:r>
              <a:rPr lang="en-IN" dirty="0"/>
              <a:t>Mr. Nikhil.S.Gupta</a:t>
            </a:r>
          </a:p>
        </p:txBody>
      </p:sp>
      <p:sp>
        <p:nvSpPr>
          <p:cNvPr id="6" name="Slide Number Placeholder 5"/>
          <p:cNvSpPr>
            <a:spLocks noGrp="1"/>
          </p:cNvSpPr>
          <p:nvPr>
            <p:ph type="sldNum" sz="quarter" idx="12"/>
          </p:nvPr>
        </p:nvSpPr>
        <p:spPr/>
        <p:txBody>
          <a:bodyPr/>
          <a:lstStyle/>
          <a:p>
            <a:fld id="{9CB9BC1F-D1A2-4826-A81E-B2ABF368E684}" type="slidenum">
              <a:rPr lang="en-IN" smtClean="0"/>
              <a:t>‹#›</a:t>
            </a:fld>
            <a:endParaRPr lang="en-IN"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18161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067CDB1-172E-4B75-B5EF-F86181D657E8}" type="datetime1">
              <a:rPr lang="en-IN" smtClean="0"/>
              <a:t>04-06-2017</a:t>
            </a:fld>
            <a:endParaRPr lang="en-IN" dirty="0"/>
          </a:p>
        </p:txBody>
      </p:sp>
      <p:sp>
        <p:nvSpPr>
          <p:cNvPr id="5" name="Footer Placeholder 4"/>
          <p:cNvSpPr>
            <a:spLocks noGrp="1"/>
          </p:cNvSpPr>
          <p:nvPr>
            <p:ph type="ftr" sz="quarter" idx="11"/>
          </p:nvPr>
        </p:nvSpPr>
        <p:spPr/>
        <p:txBody>
          <a:bodyPr/>
          <a:lstStyle/>
          <a:p>
            <a:r>
              <a:rPr lang="en-IN" dirty="0"/>
              <a:t>Mr. Nikhil.S.Gupta</a:t>
            </a:r>
          </a:p>
        </p:txBody>
      </p:sp>
      <p:sp>
        <p:nvSpPr>
          <p:cNvPr id="6" name="Slide Number Placeholder 5"/>
          <p:cNvSpPr>
            <a:spLocks noGrp="1"/>
          </p:cNvSpPr>
          <p:nvPr>
            <p:ph type="sldNum" sz="quarter" idx="12"/>
          </p:nvPr>
        </p:nvSpPr>
        <p:spPr/>
        <p:txBody>
          <a:bodyPr/>
          <a:lstStyle/>
          <a:p>
            <a:fld id="{9CB9BC1F-D1A2-4826-A81E-B2ABF368E684}" type="slidenum">
              <a:rPr lang="en-IN" smtClean="0"/>
              <a:t>‹#›</a:t>
            </a:fld>
            <a:endParaRPr lang="en-IN"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065310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7F1BFE-2A2E-4DCC-BCC3-1E2AFC9B4576}" type="datetime1">
              <a:rPr lang="en-IN" smtClean="0"/>
              <a:t>04-06-2017</a:t>
            </a:fld>
            <a:endParaRPr lang="en-IN" dirty="0"/>
          </a:p>
        </p:txBody>
      </p:sp>
      <p:sp>
        <p:nvSpPr>
          <p:cNvPr id="6" name="Footer Placeholder 5"/>
          <p:cNvSpPr>
            <a:spLocks noGrp="1"/>
          </p:cNvSpPr>
          <p:nvPr>
            <p:ph type="ftr" sz="quarter" idx="11"/>
          </p:nvPr>
        </p:nvSpPr>
        <p:spPr/>
        <p:txBody>
          <a:bodyPr/>
          <a:lstStyle/>
          <a:p>
            <a:r>
              <a:rPr lang="en-IN" dirty="0"/>
              <a:t>Mr. Nikhil.S.Gupta</a:t>
            </a:r>
          </a:p>
        </p:txBody>
      </p:sp>
      <p:sp>
        <p:nvSpPr>
          <p:cNvPr id="7" name="Slide Number Placeholder 6"/>
          <p:cNvSpPr>
            <a:spLocks noGrp="1"/>
          </p:cNvSpPr>
          <p:nvPr>
            <p:ph type="sldNum" sz="quarter" idx="12"/>
          </p:nvPr>
        </p:nvSpPr>
        <p:spPr/>
        <p:txBody>
          <a:bodyPr/>
          <a:lstStyle/>
          <a:p>
            <a:fld id="{9CB9BC1F-D1A2-4826-A81E-B2ABF368E684}" type="slidenum">
              <a:rPr lang="en-IN" smtClean="0"/>
              <a:t>‹#›</a:t>
            </a:fld>
            <a:endParaRPr lang="en-IN"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147041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CE38B73-2A3B-43A2-B001-0389BBB5A41B}"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fld id="{9CB9BC1F-D1A2-4826-A81E-B2ABF368E684}" type="slidenum">
              <a:rPr lang="en-IN" smtClean="0"/>
              <a:t>‹#›</a:t>
            </a:fld>
            <a:endParaRPr lang="en-IN"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226848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10246A-E0BF-4A67-923B-51E13CBF5226}" type="datetime1">
              <a:rPr lang="en-IN" smtClean="0"/>
              <a:t>04-06-2017</a:t>
            </a:fld>
            <a:endParaRPr lang="en-IN" dirty="0"/>
          </a:p>
        </p:txBody>
      </p:sp>
      <p:sp>
        <p:nvSpPr>
          <p:cNvPr id="4" name="Footer Placeholder 3"/>
          <p:cNvSpPr>
            <a:spLocks noGrp="1"/>
          </p:cNvSpPr>
          <p:nvPr>
            <p:ph type="ftr" sz="quarter" idx="11"/>
          </p:nvPr>
        </p:nvSpPr>
        <p:spPr/>
        <p:txBody>
          <a:bodyPr/>
          <a:lstStyle/>
          <a:p>
            <a:r>
              <a:rPr lang="en-IN" dirty="0"/>
              <a:t>Mr. Nikhil.S.Gupta</a:t>
            </a:r>
          </a:p>
        </p:txBody>
      </p:sp>
      <p:sp>
        <p:nvSpPr>
          <p:cNvPr id="5" name="Slide Number Placeholder 4"/>
          <p:cNvSpPr>
            <a:spLocks noGrp="1"/>
          </p:cNvSpPr>
          <p:nvPr>
            <p:ph type="sldNum" sz="quarter" idx="12"/>
          </p:nvPr>
        </p:nvSpPr>
        <p:spPr/>
        <p:txBody>
          <a:bodyPr/>
          <a:lstStyle/>
          <a:p>
            <a:fld id="{9CB9BC1F-D1A2-4826-A81E-B2ABF368E684}" type="slidenum">
              <a:rPr lang="en-IN" smtClean="0"/>
              <a:t>‹#›</a:t>
            </a:fld>
            <a:endParaRPr lang="en-IN"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9686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1B1232-0615-421D-B7E2-035C3AADC94D}" type="datetime1">
              <a:rPr lang="en-IN" smtClean="0"/>
              <a:t>04-06-2017</a:t>
            </a:fld>
            <a:endParaRPr lang="en-IN" dirty="0"/>
          </a:p>
        </p:txBody>
      </p:sp>
      <p:sp>
        <p:nvSpPr>
          <p:cNvPr id="3" name="Footer Placeholder 2"/>
          <p:cNvSpPr>
            <a:spLocks noGrp="1"/>
          </p:cNvSpPr>
          <p:nvPr>
            <p:ph type="ftr" sz="quarter" idx="11"/>
          </p:nvPr>
        </p:nvSpPr>
        <p:spPr/>
        <p:txBody>
          <a:bodyPr/>
          <a:lstStyle/>
          <a:p>
            <a:r>
              <a:rPr lang="en-IN" dirty="0"/>
              <a:t>Mr. Nikhil.S.Gupta</a:t>
            </a:r>
          </a:p>
        </p:txBody>
      </p:sp>
      <p:sp>
        <p:nvSpPr>
          <p:cNvPr id="4" name="Slide Number Placeholder 3"/>
          <p:cNvSpPr>
            <a:spLocks noGrp="1"/>
          </p:cNvSpPr>
          <p:nvPr>
            <p:ph type="sldNum" sz="quarter" idx="12"/>
          </p:nvPr>
        </p:nvSpPr>
        <p:spPr/>
        <p:txBody>
          <a:bodyPr/>
          <a:lstStyle/>
          <a:p>
            <a:fld id="{9CB9BC1F-D1A2-4826-A81E-B2ABF368E684}" type="slidenum">
              <a:rPr lang="en-IN" smtClean="0"/>
              <a:t>‹#›</a:t>
            </a:fld>
            <a:endParaRPr lang="en-IN" dirty="0"/>
          </a:p>
        </p:txBody>
      </p:sp>
    </p:spTree>
    <p:extLst>
      <p:ext uri="{BB962C8B-B14F-4D97-AF65-F5344CB8AC3E}">
        <p14:creationId xmlns:p14="http://schemas.microsoft.com/office/powerpoint/2010/main" val="415143329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65EF911-4093-436A-880A-8DFB6F4CC709}" type="datetime1">
              <a:rPr lang="en-IN" smtClean="0"/>
              <a:t>04-06-2017</a:t>
            </a:fld>
            <a:endParaRPr lang="en-IN" dirty="0"/>
          </a:p>
        </p:txBody>
      </p:sp>
      <p:sp>
        <p:nvSpPr>
          <p:cNvPr id="6" name="Footer Placeholder 5"/>
          <p:cNvSpPr>
            <a:spLocks noGrp="1"/>
          </p:cNvSpPr>
          <p:nvPr>
            <p:ph type="ftr" sz="quarter" idx="11"/>
          </p:nvPr>
        </p:nvSpPr>
        <p:spPr/>
        <p:txBody>
          <a:bodyPr/>
          <a:lstStyle/>
          <a:p>
            <a:r>
              <a:rPr lang="en-IN" dirty="0"/>
              <a:t>Mr. Nikhil.S.Gupta</a:t>
            </a:r>
          </a:p>
        </p:txBody>
      </p:sp>
      <p:sp>
        <p:nvSpPr>
          <p:cNvPr id="7" name="Slide Number Placeholder 6"/>
          <p:cNvSpPr>
            <a:spLocks noGrp="1"/>
          </p:cNvSpPr>
          <p:nvPr>
            <p:ph type="sldNum" sz="quarter" idx="12"/>
          </p:nvPr>
        </p:nvSpPr>
        <p:spPr/>
        <p:txBody>
          <a:bodyPr/>
          <a:lstStyle/>
          <a:p>
            <a:fld id="{9CB9BC1F-D1A2-4826-A81E-B2ABF368E684}" type="slidenum">
              <a:rPr lang="en-IN" smtClean="0"/>
              <a:t>‹#›</a:t>
            </a:fld>
            <a:endParaRPr lang="en-IN"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12980107"/>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9F92988-3A23-43A3-9142-02F5B6A3680E}" type="datetime1">
              <a:rPr lang="en-IN" smtClean="0"/>
              <a:t>04-06-2017</a:t>
            </a:fld>
            <a:endParaRPr lang="en-IN" dirty="0"/>
          </a:p>
        </p:txBody>
      </p:sp>
      <p:sp>
        <p:nvSpPr>
          <p:cNvPr id="6" name="Footer Placeholder 5"/>
          <p:cNvSpPr>
            <a:spLocks noGrp="1"/>
          </p:cNvSpPr>
          <p:nvPr>
            <p:ph type="ftr" sz="quarter" idx="11"/>
          </p:nvPr>
        </p:nvSpPr>
        <p:spPr>
          <a:xfrm>
            <a:off x="1447382" y="318640"/>
            <a:ext cx="5541004" cy="320931"/>
          </a:xfrm>
        </p:spPr>
        <p:txBody>
          <a:bodyPr/>
          <a:lstStyle/>
          <a:p>
            <a:r>
              <a:rPr lang="en-IN" dirty="0"/>
              <a:t>Mr. Nikhil.S.Gupta</a:t>
            </a:r>
          </a:p>
        </p:txBody>
      </p:sp>
      <p:sp>
        <p:nvSpPr>
          <p:cNvPr id="7" name="Slide Number Placeholder 6"/>
          <p:cNvSpPr>
            <a:spLocks noGrp="1"/>
          </p:cNvSpPr>
          <p:nvPr>
            <p:ph type="sldNum" sz="quarter" idx="12"/>
          </p:nvPr>
        </p:nvSpPr>
        <p:spPr/>
        <p:txBody>
          <a:bodyPr/>
          <a:lstStyle/>
          <a:p>
            <a:fld id="{9CB9BC1F-D1A2-4826-A81E-B2ABF368E684}" type="slidenum">
              <a:rPr lang="en-IN" smtClean="0"/>
              <a:t>‹#›</a:t>
            </a:fld>
            <a:endParaRPr lang="en-IN"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62948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DDF9C6BB-F36F-4FCA-AC4D-AE96F7AC2DA2}" type="datetime1">
              <a:rPr lang="en-IN" smtClean="0"/>
              <a:t>04-06-2017</a:t>
            </a:fld>
            <a:endParaRPr lang="en-IN"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IN" dirty="0"/>
              <a:t>Mr. Nikhil.S.Gupta</a:t>
            </a:r>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CB9BC1F-D1A2-4826-A81E-B2ABF368E684}" type="slidenum">
              <a:rPr lang="en-IN" smtClean="0"/>
              <a:t>‹#›</a:t>
            </a:fld>
            <a:endParaRPr lang="en-IN"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2585829"/>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hf hdr="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25.xml"/><Relationship Id="rId3" Type="http://schemas.openxmlformats.org/officeDocument/2006/relationships/slide" Target="slide5.xml"/><Relationship Id="rId7" Type="http://schemas.openxmlformats.org/officeDocument/2006/relationships/slide" Target="slide15.xml"/><Relationship Id="rId12" Type="http://schemas.openxmlformats.org/officeDocument/2006/relationships/slide" Target="slide24.xml"/><Relationship Id="rId2" Type="http://schemas.openxmlformats.org/officeDocument/2006/relationships/notesSlide" Target="../notesSlides/notesSlide1.xml"/><Relationship Id="rId16" Type="http://schemas.openxmlformats.org/officeDocument/2006/relationships/slide" Target="slide28.xml"/><Relationship Id="rId1" Type="http://schemas.openxmlformats.org/officeDocument/2006/relationships/slideLayout" Target="../slideLayouts/slideLayout7.xml"/><Relationship Id="rId6" Type="http://schemas.openxmlformats.org/officeDocument/2006/relationships/slide" Target="slide12.xml"/><Relationship Id="rId11" Type="http://schemas.openxmlformats.org/officeDocument/2006/relationships/slide" Target="slide23.xml"/><Relationship Id="rId5" Type="http://schemas.openxmlformats.org/officeDocument/2006/relationships/slide" Target="slide9.xml"/><Relationship Id="rId15" Type="http://schemas.openxmlformats.org/officeDocument/2006/relationships/slide" Target="slide27.xml"/><Relationship Id="rId10" Type="http://schemas.openxmlformats.org/officeDocument/2006/relationships/slide" Target="slide22.xml"/><Relationship Id="rId4" Type="http://schemas.openxmlformats.org/officeDocument/2006/relationships/slide" Target="slide6.xml"/><Relationship Id="rId9" Type="http://schemas.openxmlformats.org/officeDocument/2006/relationships/slide" Target="slide19.xml"/><Relationship Id="rId14" Type="http://schemas.openxmlformats.org/officeDocument/2006/relationships/slide" Target="slide26.xml"/></Relationships>
</file>

<file path=ppt/slides/_rels/slide30.xml.rels><?xml version="1.0" encoding="UTF-8" standalone="yes"?>
<Relationships xmlns="http://schemas.openxmlformats.org/package/2006/relationships"><Relationship Id="rId2" Type="http://schemas.openxmlformats.org/officeDocument/2006/relationships/hyperlink" Target="mailto:nikhilg199@gmail.com"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723" y="639571"/>
            <a:ext cx="7049729" cy="2320526"/>
          </a:xfrm>
        </p:spPr>
        <p:txBody>
          <a:bodyPr>
            <a:noAutofit/>
          </a:bodyPr>
          <a:lstStyle/>
          <a:p>
            <a:r>
              <a:rPr lang="en-IN" sz="3500" dirty="0">
                <a:effectLst/>
              </a:rPr>
              <a:t>minimum Alternate Tax[115jb],</a:t>
            </a:r>
            <a:br>
              <a:rPr lang="en-IN" sz="3500" dirty="0">
                <a:effectLst/>
              </a:rPr>
            </a:br>
            <a:r>
              <a:rPr lang="en-IN" sz="3500" dirty="0">
                <a:effectLst/>
              </a:rPr>
              <a:t>                     and</a:t>
            </a:r>
            <a:br>
              <a:rPr lang="en-IN" sz="3500" dirty="0">
                <a:effectLst/>
              </a:rPr>
            </a:br>
            <a:r>
              <a:rPr lang="en-IN" sz="3500" dirty="0">
                <a:effectLst/>
              </a:rPr>
              <a:t> alternate minimum tax[115jc]</a:t>
            </a:r>
            <a:br>
              <a:rPr lang="en-IN" sz="3500" dirty="0">
                <a:effectLst/>
              </a:rPr>
            </a:br>
            <a:r>
              <a:rPr lang="en-IN" sz="3500" dirty="0">
                <a:effectLst/>
              </a:rPr>
              <a:t>          - (an overview)</a:t>
            </a:r>
          </a:p>
        </p:txBody>
      </p:sp>
      <p:sp>
        <p:nvSpPr>
          <p:cNvPr id="4" name="Text Placeholder 3"/>
          <p:cNvSpPr>
            <a:spLocks noGrp="1"/>
          </p:cNvSpPr>
          <p:nvPr>
            <p:ph type="body" sz="half" idx="2"/>
          </p:nvPr>
        </p:nvSpPr>
        <p:spPr/>
        <p:txBody>
          <a:bodyPr>
            <a:normAutofit/>
          </a:bodyPr>
          <a:lstStyle/>
          <a:p>
            <a:r>
              <a:rPr lang="en-IN" sz="2500" dirty="0"/>
              <a:t>Mr. Nikhil S Gupta</a:t>
            </a:r>
          </a:p>
        </p:txBody>
      </p:sp>
      <p:sp>
        <p:nvSpPr>
          <p:cNvPr id="10" name="Rectangle 9"/>
          <p:cNvSpPr/>
          <p:nvPr/>
        </p:nvSpPr>
        <p:spPr>
          <a:xfrm>
            <a:off x="7934632" y="1015553"/>
            <a:ext cx="3106366" cy="1938992"/>
          </a:xfrm>
          <a:prstGeom prst="rect">
            <a:avLst/>
          </a:prstGeom>
        </p:spPr>
        <p:txBody>
          <a:bodyPr wrap="square">
            <a:spAutoFit/>
          </a:bodyPr>
          <a:lstStyle/>
          <a:p>
            <a:r>
              <a:rPr lang="en-IN" sz="6000" dirty="0">
                <a:solidFill>
                  <a:srgbClr val="8496AF"/>
                </a:solidFill>
                <a:latin typeface="AR DECODE" panose="02000000000000000000" pitchFamily="2" charset="0"/>
              </a:rPr>
              <a:t>Kosho moolo Dandah</a:t>
            </a:r>
            <a:endParaRPr lang="en-IN" sz="6000" dirty="0">
              <a:latin typeface="AR DECODE" panose="02000000000000000000" pitchFamily="2" charset="0"/>
            </a:endParaRPr>
          </a:p>
        </p:txBody>
      </p:sp>
      <p:sp>
        <p:nvSpPr>
          <p:cNvPr id="11" name="Rectangle 10"/>
          <p:cNvSpPr/>
          <p:nvPr/>
        </p:nvSpPr>
        <p:spPr>
          <a:xfrm>
            <a:off x="7934631" y="3145992"/>
            <a:ext cx="3215149" cy="1754326"/>
          </a:xfrm>
          <a:prstGeom prst="rect">
            <a:avLst/>
          </a:prstGeom>
        </p:spPr>
        <p:txBody>
          <a:bodyPr wrap="square">
            <a:spAutoFit/>
          </a:bodyPr>
          <a:lstStyle/>
          <a:p>
            <a:r>
              <a:rPr lang="en-IN" sz="3600" dirty="0">
                <a:solidFill>
                  <a:srgbClr val="000000"/>
                </a:solidFill>
                <a:latin typeface="AR DECODE" panose="02000000000000000000" pitchFamily="2" charset="0"/>
              </a:rPr>
              <a:t>(Revenue is the root of administration)</a:t>
            </a:r>
          </a:p>
          <a:p>
            <a:r>
              <a:rPr lang="en-IN" sz="3600" dirty="0">
                <a:solidFill>
                  <a:srgbClr val="000000"/>
                </a:solidFill>
                <a:latin typeface="AR DECODE" panose="02000000000000000000" pitchFamily="2" charset="0"/>
              </a:rPr>
              <a:t>-</a:t>
            </a:r>
            <a:r>
              <a:rPr lang="en-IN" sz="3600" dirty="0">
                <a:solidFill>
                  <a:srgbClr val="000000"/>
                </a:solidFill>
                <a:latin typeface="Aldhabi" panose="01000000000000000000" pitchFamily="2" charset="-78"/>
                <a:cs typeface="Aldhabi" panose="01000000000000000000" pitchFamily="2" charset="-78"/>
              </a:rPr>
              <a:t>Kautilya’s Arthashastra</a:t>
            </a:r>
            <a:endParaRPr lang="en-IN" sz="3600" dirty="0">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2932338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1B1232-0615-421D-B7E2-035C3AADC94D}" type="datetime1">
              <a:rPr lang="en-IN" smtClean="0"/>
              <a:t>04-06-2017</a:t>
            </a:fld>
            <a:endParaRPr lang="en-IN" dirty="0"/>
          </a:p>
        </p:txBody>
      </p:sp>
      <p:sp>
        <p:nvSpPr>
          <p:cNvPr id="3" name="Footer Placeholder 2"/>
          <p:cNvSpPr>
            <a:spLocks noGrp="1"/>
          </p:cNvSpPr>
          <p:nvPr>
            <p:ph type="ftr" sz="quarter" idx="11"/>
          </p:nvPr>
        </p:nvSpPr>
        <p:spPr/>
        <p:txBody>
          <a:bodyPr/>
          <a:lstStyle/>
          <a:p>
            <a:r>
              <a:rPr lang="en-IN" dirty="0"/>
              <a:t>Mr. Nikhil.S.Gupta</a:t>
            </a:r>
          </a:p>
        </p:txBody>
      </p:sp>
      <p:sp>
        <p:nvSpPr>
          <p:cNvPr id="5" name="Content Placeholder 2"/>
          <p:cNvSpPr txBox="1">
            <a:spLocks/>
          </p:cNvSpPr>
          <p:nvPr/>
        </p:nvSpPr>
        <p:spPr>
          <a:xfrm>
            <a:off x="471055" y="997750"/>
            <a:ext cx="11443854" cy="3227885"/>
          </a:xfrm>
          <a:prstGeom prst="rect">
            <a:avLst/>
          </a:prstGeom>
          <a:solidFill>
            <a:schemeClr val="bg1"/>
          </a:solidFill>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IN" sz="5500" dirty="0">
                <a:latin typeface="AR DECODE" panose="02000000000000000000" pitchFamily="2" charset="0"/>
              </a:rPr>
              <a:t>However, </a:t>
            </a:r>
            <a:r>
              <a:rPr lang="en-IN" sz="2500" dirty="0"/>
              <a:t>as per section 115JB(5A) MAT shall not apply to any income accruing or arising to a company from life insurance business referred to in section 115B. Further, as per provisions of Section 115V-O the provisions of MAT will not apply to a shipping income liable to tonnage taxation, i.e., tonnage taxation scheme as provided in section 115V to 115VZC</a:t>
            </a:r>
          </a:p>
        </p:txBody>
      </p:sp>
    </p:spTree>
    <p:extLst>
      <p:ext uri="{BB962C8B-B14F-4D97-AF65-F5344CB8AC3E}">
        <p14:creationId xmlns:p14="http://schemas.microsoft.com/office/powerpoint/2010/main" val="2679329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1B1232-0615-421D-B7E2-035C3AADC94D}" type="datetime1">
              <a:rPr lang="en-IN" smtClean="0"/>
              <a:t>04-06-2017</a:t>
            </a:fld>
            <a:endParaRPr lang="en-IN" dirty="0"/>
          </a:p>
        </p:txBody>
      </p:sp>
      <p:sp>
        <p:nvSpPr>
          <p:cNvPr id="3" name="Footer Placeholder 2"/>
          <p:cNvSpPr>
            <a:spLocks noGrp="1"/>
          </p:cNvSpPr>
          <p:nvPr>
            <p:ph type="ftr" sz="quarter" idx="11"/>
          </p:nvPr>
        </p:nvSpPr>
        <p:spPr/>
        <p:txBody>
          <a:bodyPr/>
          <a:lstStyle/>
          <a:p>
            <a:r>
              <a:rPr lang="en-IN" dirty="0"/>
              <a:t>Mr. Nikhil.S.Gupta</a:t>
            </a:r>
          </a:p>
        </p:txBody>
      </p:sp>
      <p:graphicFrame>
        <p:nvGraphicFramePr>
          <p:cNvPr id="5" name="Diagram 4"/>
          <p:cNvGraphicFramePr/>
          <p:nvPr>
            <p:extLst>
              <p:ext uri="{D42A27DB-BD31-4B8C-83A1-F6EECF244321}">
                <p14:modId xmlns:p14="http://schemas.microsoft.com/office/powerpoint/2010/main" val="1710817330"/>
              </p:ext>
            </p:extLst>
          </p:nvPr>
        </p:nvGraphicFramePr>
        <p:xfrm>
          <a:off x="455997" y="1200745"/>
          <a:ext cx="4387322" cy="1142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7" name="Group 16"/>
          <p:cNvGrpSpPr/>
          <p:nvPr/>
        </p:nvGrpSpPr>
        <p:grpSpPr>
          <a:xfrm>
            <a:off x="6007786" y="1224206"/>
            <a:ext cx="5951657" cy="733927"/>
            <a:chOff x="3723446" y="1113"/>
            <a:chExt cx="3360962" cy="2016577"/>
          </a:xfrm>
        </p:grpSpPr>
        <p:sp>
          <p:nvSpPr>
            <p:cNvPr id="18" name="Rectangle 17"/>
            <p:cNvSpPr/>
            <p:nvPr/>
          </p:nvSpPr>
          <p:spPr>
            <a:xfrm>
              <a:off x="3723446" y="1113"/>
              <a:ext cx="3360962" cy="2016577"/>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9" name="TextBox 18"/>
            <p:cNvSpPr txBox="1"/>
            <p:nvPr/>
          </p:nvSpPr>
          <p:spPr>
            <a:xfrm>
              <a:off x="3723446" y="1113"/>
              <a:ext cx="3360962" cy="2016577"/>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2000" kern="1200" dirty="0">
                  <a:solidFill>
                    <a:prstClr val="black"/>
                  </a:solidFill>
                  <a:effectLst/>
                  <a:latin typeface="Gill Sans MT" panose="020B0502020104020203"/>
                </a:rPr>
                <a:t>Section 25 Companies (Travel Agents Association of India V/s ACIT</a:t>
              </a:r>
              <a:r>
                <a:rPr lang="en-US" sz="2000" kern="1200" dirty="0">
                  <a:effectLst>
                    <a:outerShdw blurRad="50800" dist="38100" dir="5400000" algn="t" rotWithShape="0">
                      <a:prstClr val="black">
                        <a:alpha val="40000"/>
                      </a:prstClr>
                    </a:outerShdw>
                  </a:effectLst>
                </a:rPr>
                <a:t>)</a:t>
              </a:r>
            </a:p>
          </p:txBody>
        </p:sp>
      </p:grpSp>
      <p:grpSp>
        <p:nvGrpSpPr>
          <p:cNvPr id="20" name="Group 19"/>
          <p:cNvGrpSpPr/>
          <p:nvPr/>
        </p:nvGrpSpPr>
        <p:grpSpPr>
          <a:xfrm>
            <a:off x="5462337" y="3964765"/>
            <a:ext cx="6609420" cy="1990868"/>
            <a:chOff x="3723446" y="2353787"/>
            <a:chExt cx="3360962" cy="2016577"/>
          </a:xfrm>
        </p:grpSpPr>
        <p:sp>
          <p:nvSpPr>
            <p:cNvPr id="21" name="Rectangle 20"/>
            <p:cNvSpPr/>
            <p:nvPr/>
          </p:nvSpPr>
          <p:spPr>
            <a:xfrm>
              <a:off x="3723446" y="2353787"/>
              <a:ext cx="3360962" cy="2016577"/>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2" name="TextBox 21"/>
            <p:cNvSpPr txBox="1"/>
            <p:nvPr/>
          </p:nvSpPr>
          <p:spPr>
            <a:xfrm>
              <a:off x="3723446" y="2353787"/>
              <a:ext cx="3360962" cy="1882583"/>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7150" tIns="57150" rIns="57150" bIns="57150" numCol="1" spcCol="1270" anchor="ctr" anchorCtr="0">
              <a:noAutofit/>
            </a:bodyPr>
            <a:lstStyle/>
            <a:p>
              <a:pPr marL="0" lvl="0" indent="0" defTabSz="666750">
                <a:lnSpc>
                  <a:spcPct val="90000"/>
                </a:lnSpc>
                <a:spcBef>
                  <a:spcPct val="0"/>
                </a:spcBef>
                <a:spcAft>
                  <a:spcPct val="35000"/>
                </a:spcAft>
                <a:buNone/>
              </a:pPr>
              <a:r>
                <a:rPr lang="en-US" sz="2000" dirty="0">
                  <a:solidFill>
                    <a:prstClr val="black"/>
                  </a:solidFill>
                  <a:latin typeface="Gill Sans MT" panose="020B0502020104020203"/>
                </a:rPr>
                <a:t>W.r.e.f 01.04.2001by Finance Act 2016</a:t>
              </a:r>
            </a:p>
            <a:p>
              <a:pPr marL="0" lvl="0" indent="0" defTabSz="666750">
                <a:lnSpc>
                  <a:spcPct val="90000"/>
                </a:lnSpc>
                <a:spcBef>
                  <a:spcPct val="0"/>
                </a:spcBef>
                <a:spcAft>
                  <a:spcPct val="35000"/>
                </a:spcAft>
                <a:buNone/>
              </a:pPr>
              <a:r>
                <a:rPr lang="en-US" sz="2000" dirty="0">
                  <a:solidFill>
                    <a:prstClr val="black"/>
                  </a:solidFill>
                  <a:latin typeface="Gill Sans MT" panose="020B0502020104020203"/>
                </a:rPr>
                <a:t>A foreign Company:</a:t>
              </a:r>
            </a:p>
            <a:p>
              <a:pPr marL="0" lvl="0" indent="0" defTabSz="666750">
                <a:lnSpc>
                  <a:spcPct val="90000"/>
                </a:lnSpc>
                <a:spcBef>
                  <a:spcPct val="0"/>
                </a:spcBef>
                <a:spcAft>
                  <a:spcPct val="35000"/>
                </a:spcAft>
                <a:buNone/>
              </a:pPr>
              <a:r>
                <a:rPr lang="en-US" sz="2000" dirty="0">
                  <a:solidFill>
                    <a:prstClr val="black"/>
                  </a:solidFill>
                  <a:latin typeface="Gill Sans MT" panose="020B0502020104020203"/>
                </a:rPr>
                <a:t>- Being Resident of DTAA country with no PE in India</a:t>
              </a:r>
            </a:p>
            <a:p>
              <a:pPr marL="0" lvl="0" indent="0" defTabSz="666750">
                <a:lnSpc>
                  <a:spcPct val="90000"/>
                </a:lnSpc>
                <a:spcBef>
                  <a:spcPct val="0"/>
                </a:spcBef>
                <a:spcAft>
                  <a:spcPct val="35000"/>
                </a:spcAft>
                <a:buNone/>
              </a:pPr>
              <a:r>
                <a:rPr lang="en-US" sz="2000" dirty="0">
                  <a:solidFill>
                    <a:prstClr val="black"/>
                  </a:solidFill>
                  <a:latin typeface="Gill Sans MT" panose="020B0502020104020203"/>
                </a:rPr>
                <a:t>- Being resident of Non- DTAA country and who is not required to seek registration under any law in force in India   </a:t>
              </a:r>
            </a:p>
          </p:txBody>
        </p:sp>
      </p:grpSp>
      <p:grpSp>
        <p:nvGrpSpPr>
          <p:cNvPr id="23" name="Group 22"/>
          <p:cNvGrpSpPr/>
          <p:nvPr/>
        </p:nvGrpSpPr>
        <p:grpSpPr>
          <a:xfrm>
            <a:off x="5895474" y="2122044"/>
            <a:ext cx="6176283" cy="747604"/>
            <a:chOff x="26387" y="2353787"/>
            <a:chExt cx="3360962" cy="2016577"/>
          </a:xfrm>
        </p:grpSpPr>
        <p:sp>
          <p:nvSpPr>
            <p:cNvPr id="24" name="Rectangle 23"/>
            <p:cNvSpPr/>
            <p:nvPr/>
          </p:nvSpPr>
          <p:spPr>
            <a:xfrm>
              <a:off x="26387" y="2353787"/>
              <a:ext cx="3360962" cy="2016577"/>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5" name="TextBox 24"/>
            <p:cNvSpPr txBox="1"/>
            <p:nvPr/>
          </p:nvSpPr>
          <p:spPr>
            <a:xfrm>
              <a:off x="26387" y="2353787"/>
              <a:ext cx="3360962" cy="2016577"/>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2000" kern="1200" dirty="0">
                  <a:solidFill>
                    <a:prstClr val="black"/>
                  </a:solidFill>
                  <a:effectLst/>
                  <a:latin typeface="Gill Sans MT" panose="020B0502020104020203"/>
                  <a:ea typeface="+mn-ea"/>
                  <a:cs typeface="+mn-cs"/>
                </a:rPr>
                <a:t>Shipping Income Covered under Tonnage Tax Scheme</a:t>
              </a:r>
            </a:p>
          </p:txBody>
        </p:sp>
      </p:grpSp>
      <p:grpSp>
        <p:nvGrpSpPr>
          <p:cNvPr id="26" name="Group 25"/>
          <p:cNvGrpSpPr/>
          <p:nvPr/>
        </p:nvGrpSpPr>
        <p:grpSpPr>
          <a:xfrm>
            <a:off x="5715000" y="3029842"/>
            <a:ext cx="6356757" cy="793842"/>
            <a:chOff x="26387" y="1113"/>
            <a:chExt cx="3360962" cy="2016577"/>
          </a:xfrm>
        </p:grpSpPr>
        <p:sp>
          <p:nvSpPr>
            <p:cNvPr id="27" name="Rectangle 26"/>
            <p:cNvSpPr/>
            <p:nvPr/>
          </p:nvSpPr>
          <p:spPr>
            <a:xfrm>
              <a:off x="26387" y="1113"/>
              <a:ext cx="3360962" cy="2016577"/>
            </a:xfrm>
            <a:prstGeom prst="rect">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8" name="TextBox 27"/>
            <p:cNvSpPr txBox="1"/>
            <p:nvPr/>
          </p:nvSpPr>
          <p:spPr>
            <a:xfrm>
              <a:off x="26387" y="1113"/>
              <a:ext cx="3360962" cy="2016577"/>
            </a:xfrm>
            <a:prstGeom prst="rect">
              <a:avLst/>
            </a:prstGeom>
          </p:spPr>
          <p:style>
            <a:lnRef idx="0">
              <a:scrgbClr r="0" g="0" b="0"/>
            </a:lnRef>
            <a:fillRef idx="0">
              <a:scrgbClr r="0" g="0" b="0"/>
            </a:fillRef>
            <a:effectRef idx="0">
              <a:scrgbClr r="0" g="0" b="0"/>
            </a:effectRef>
            <a:fontRef idx="minor">
              <a:schemeClr val="dk2">
                <a:hueOff val="0"/>
                <a:satOff val="0"/>
                <a:lumOff val="0"/>
                <a:alphaOff val="0"/>
              </a:schemeClr>
            </a:fontRef>
          </p:style>
          <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2000" kern="1200" dirty="0">
                  <a:solidFill>
                    <a:prstClr val="black"/>
                  </a:solidFill>
                  <a:effectLst/>
                  <a:latin typeface="Gill Sans MT" panose="020B0502020104020203"/>
                  <a:ea typeface="+mn-ea"/>
                  <a:cs typeface="+mn-cs"/>
                </a:rPr>
                <a:t>Companies Incorporated deriving income under Life Insurance Business</a:t>
              </a:r>
            </a:p>
          </p:txBody>
        </p:sp>
      </p:grpSp>
      <p:grpSp>
        <p:nvGrpSpPr>
          <p:cNvPr id="32" name="Group 31"/>
          <p:cNvGrpSpPr/>
          <p:nvPr/>
        </p:nvGrpSpPr>
        <p:grpSpPr>
          <a:xfrm>
            <a:off x="1050002" y="2560490"/>
            <a:ext cx="3199312" cy="866273"/>
            <a:chOff x="2059093" y="1733973"/>
            <a:chExt cx="2627786" cy="2167466"/>
          </a:xfrm>
          <a:solidFill>
            <a:schemeClr val="tx1">
              <a:lumMod val="85000"/>
              <a:lumOff val="15000"/>
            </a:schemeClr>
          </a:solidFill>
        </p:grpSpPr>
        <p:sp>
          <p:nvSpPr>
            <p:cNvPr id="33" name="Shape 32"/>
            <p:cNvSpPr/>
            <p:nvPr/>
          </p:nvSpPr>
          <p:spPr>
            <a:xfrm>
              <a:off x="2059093" y="1733973"/>
              <a:ext cx="2627786" cy="2167466"/>
            </a:xfrm>
            <a:prstGeom prst="gear6">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Shape 4"/>
            <p:cNvSpPr txBox="1"/>
            <p:nvPr/>
          </p:nvSpPr>
          <p:spPr>
            <a:xfrm>
              <a:off x="2316658" y="2282937"/>
              <a:ext cx="2211992" cy="106953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dirty="0">
                  <a:effectLst>
                    <a:reflection blurRad="6350" stA="55000" endA="300" endPos="45500" dir="5400000" sy="-100000" algn="bl" rotWithShape="0"/>
                  </a:effectLst>
                </a:rPr>
                <a:t>Applicable</a:t>
              </a:r>
              <a:endParaRPr lang="en-US" sz="3200" kern="1200" dirty="0">
                <a:effectLst>
                  <a:reflection blurRad="6350" stA="55000" endA="300" endPos="45500" dir="5400000" sy="-100000" algn="bl" rotWithShape="0"/>
                </a:effectLst>
              </a:endParaRPr>
            </a:p>
          </p:txBody>
        </p:sp>
      </p:grpSp>
      <p:grpSp>
        <p:nvGrpSpPr>
          <p:cNvPr id="35" name="Group 34"/>
          <p:cNvGrpSpPr/>
          <p:nvPr/>
        </p:nvGrpSpPr>
        <p:grpSpPr>
          <a:xfrm>
            <a:off x="6963362" y="303109"/>
            <a:ext cx="3199312" cy="866273"/>
            <a:chOff x="2059093" y="1733973"/>
            <a:chExt cx="2627786" cy="2167466"/>
          </a:xfrm>
          <a:solidFill>
            <a:schemeClr val="tx1">
              <a:lumMod val="85000"/>
              <a:lumOff val="15000"/>
            </a:schemeClr>
          </a:solidFill>
        </p:grpSpPr>
        <p:sp>
          <p:nvSpPr>
            <p:cNvPr id="36" name="Shape 35"/>
            <p:cNvSpPr/>
            <p:nvPr/>
          </p:nvSpPr>
          <p:spPr>
            <a:xfrm>
              <a:off x="2059093" y="1733973"/>
              <a:ext cx="2627786" cy="2167466"/>
            </a:xfrm>
            <a:prstGeom prst="gear6">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Shape 4"/>
            <p:cNvSpPr txBox="1"/>
            <p:nvPr/>
          </p:nvSpPr>
          <p:spPr>
            <a:xfrm>
              <a:off x="2316658" y="2282937"/>
              <a:ext cx="2211992" cy="106953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US" sz="3200" dirty="0">
                  <a:effectLst>
                    <a:outerShdw blurRad="38100" dist="38100" dir="2700000" algn="tl">
                      <a:srgbClr val="000000">
                        <a:alpha val="43137"/>
                      </a:srgbClr>
                    </a:outerShdw>
                  </a:effectLst>
                </a:rPr>
                <a:t>Not</a:t>
              </a:r>
              <a:r>
                <a:rPr lang="en-US" sz="3200" dirty="0"/>
                <a:t> </a:t>
              </a:r>
              <a:r>
                <a:rPr lang="en-US" sz="3200" dirty="0">
                  <a:effectLst>
                    <a:reflection blurRad="6350" stA="60000" endA="900" endPos="58000" dir="5400000" sy="-100000" algn="bl" rotWithShape="0"/>
                  </a:effectLst>
                </a:rPr>
                <a:t>Applicable</a:t>
              </a:r>
              <a:endParaRPr lang="en-US" sz="3200" kern="1200" dirty="0">
                <a:effectLst>
                  <a:reflection blurRad="6350" stA="60000" endA="900" endPos="58000" dir="5400000" sy="-100000" algn="bl" rotWithShape="0"/>
                </a:effectLst>
              </a:endParaRPr>
            </a:p>
          </p:txBody>
        </p:sp>
      </p:grpSp>
      <p:cxnSp>
        <p:nvCxnSpPr>
          <p:cNvPr id="40" name="Connector: Elbow 39"/>
          <p:cNvCxnSpPr>
            <a:cxnSpLocks/>
            <a:endCxn id="33" idx="2"/>
          </p:cNvCxnSpPr>
          <p:nvPr/>
        </p:nvCxnSpPr>
        <p:spPr>
          <a:xfrm>
            <a:off x="613610" y="2343740"/>
            <a:ext cx="2036048" cy="1072932"/>
          </a:xfrm>
          <a:prstGeom prst="bentConnector4">
            <a:avLst>
              <a:gd name="adj1" fmla="val 10717"/>
              <a:gd name="adj2" fmla="val 121306"/>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Connector: Elbow 44"/>
          <p:cNvCxnSpPr>
            <a:cxnSpLocks/>
            <a:stCxn id="37" idx="1"/>
            <a:endCxn id="19" idx="1"/>
          </p:cNvCxnSpPr>
          <p:nvPr/>
        </p:nvCxnSpPr>
        <p:spPr>
          <a:xfrm rot="10800000" flipV="1">
            <a:off x="6007786" y="736246"/>
            <a:ext cx="1269160" cy="854924"/>
          </a:xfrm>
          <a:prstGeom prst="bentConnector3">
            <a:avLst>
              <a:gd name="adj1" fmla="val 118012"/>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Connector: Elbow 48"/>
          <p:cNvCxnSpPr>
            <a:cxnSpLocks/>
            <a:endCxn id="25" idx="1"/>
          </p:cNvCxnSpPr>
          <p:nvPr/>
        </p:nvCxnSpPr>
        <p:spPr>
          <a:xfrm rot="5400000">
            <a:off x="5653349" y="978370"/>
            <a:ext cx="1759601" cy="1275350"/>
          </a:xfrm>
          <a:prstGeom prst="bentConnector4">
            <a:avLst>
              <a:gd name="adj1" fmla="val -4383"/>
              <a:gd name="adj2" fmla="val 117924"/>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Connector: Elbow 53"/>
          <p:cNvCxnSpPr>
            <a:cxnSpLocks/>
            <a:endCxn id="28" idx="1"/>
          </p:cNvCxnSpPr>
          <p:nvPr/>
        </p:nvCxnSpPr>
        <p:spPr>
          <a:xfrm rot="5400000">
            <a:off x="5097656" y="1353589"/>
            <a:ext cx="2690519" cy="1455829"/>
          </a:xfrm>
          <a:prstGeom prst="bentConnector4">
            <a:avLst>
              <a:gd name="adj1" fmla="val -5672"/>
              <a:gd name="adj2" fmla="val 109917"/>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1" name="Connector: Elbow 60"/>
          <p:cNvCxnSpPr>
            <a:cxnSpLocks/>
            <a:endCxn id="22" idx="1"/>
          </p:cNvCxnSpPr>
          <p:nvPr/>
        </p:nvCxnSpPr>
        <p:spPr>
          <a:xfrm rot="5400000">
            <a:off x="4237676" y="1960905"/>
            <a:ext cx="4157812" cy="1708490"/>
          </a:xfrm>
          <a:prstGeom prst="bentConnector4">
            <a:avLst>
              <a:gd name="adj1" fmla="val -6028"/>
              <a:gd name="adj2" fmla="val 106338"/>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7911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500" dirty="0">
                <a:effectLst>
                  <a:reflection blurRad="6350" stA="55000" endA="300" endPos="45500" dir="5400000" sy="-100000" algn="bl" rotWithShape="0"/>
                </a:effectLst>
              </a:rPr>
              <a:t>Basic Provisions </a:t>
            </a:r>
          </a:p>
        </p:txBody>
      </p:sp>
      <p:sp>
        <p:nvSpPr>
          <p:cNvPr id="3" name="Content Placeholder 2"/>
          <p:cNvSpPr>
            <a:spLocks noGrp="1"/>
          </p:cNvSpPr>
          <p:nvPr>
            <p:ph idx="1"/>
          </p:nvPr>
        </p:nvSpPr>
        <p:spPr>
          <a:xfrm>
            <a:off x="581891" y="2015732"/>
            <a:ext cx="11443854" cy="3913120"/>
          </a:xfrm>
          <a:solidFill>
            <a:schemeClr val="bg1"/>
          </a:solidFill>
        </p:spPr>
        <p:txBody>
          <a:bodyPr>
            <a:noAutofit/>
          </a:bodyPr>
          <a:lstStyle/>
          <a:p>
            <a:pPr>
              <a:lnSpc>
                <a:spcPct val="100000"/>
              </a:lnSpc>
            </a:pPr>
            <a:r>
              <a:rPr lang="en-IN" sz="2500" dirty="0"/>
              <a:t>As per the concept of MAT, the tax liability of a company will be higher of the following: </a:t>
            </a:r>
          </a:p>
          <a:p>
            <a:pPr>
              <a:lnSpc>
                <a:spcPct val="100000"/>
              </a:lnSpc>
            </a:pPr>
            <a:r>
              <a:rPr lang="en-IN" sz="2500" dirty="0"/>
              <a:t>Tax liability of the company computed as per the normal provisions of the Income-tax Law, i.e., tax computed on the taxable income of the company by applying the tax rate applicable to the company.</a:t>
            </a:r>
          </a:p>
          <a:p>
            <a:pPr>
              <a:lnSpc>
                <a:spcPct val="100000"/>
              </a:lnSpc>
            </a:pPr>
            <a:r>
              <a:rPr lang="en-IN" sz="2500" dirty="0"/>
              <a:t> Tax computed in above manner can be termed as normal tax liability.</a:t>
            </a:r>
          </a:p>
          <a:p>
            <a:pPr>
              <a:lnSpc>
                <a:spcPct val="100000"/>
              </a:lnSpc>
            </a:pPr>
            <a:r>
              <a:rPr lang="en-IN" sz="2500" dirty="0"/>
              <a:t>Tax computed @ 18.5% (plus surcharge and cess as applicable) on book profit (manner of computation of book profit is discussed in later part). The tax computed by applying 18.5% (plus surcharge and cess as applicable) on book profit is called MAT</a:t>
            </a:r>
          </a:p>
        </p:txBody>
      </p:sp>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4</a:t>
            </a:r>
          </a:p>
        </p:txBody>
      </p:sp>
    </p:spTree>
    <p:extLst>
      <p:ext uri="{BB962C8B-B14F-4D97-AF65-F5344CB8AC3E}">
        <p14:creationId xmlns:p14="http://schemas.microsoft.com/office/powerpoint/2010/main" val="2696113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48145" y="730793"/>
            <a:ext cx="11236037" cy="714375"/>
          </a:xfrm>
          <a:prstGeom prst="rect">
            <a:avLst/>
          </a:prstGeom>
          <a:solidFill>
            <a:schemeClr val="bg2">
              <a:lumMod val="50000"/>
            </a:schemeClr>
          </a:solidFill>
        </p:spPr>
        <p:txBody>
          <a:bodyPr anchor="ctr">
            <a:noAutofit/>
          </a:bodyPr>
          <a:lstStyle/>
          <a:p>
            <a:pPr algn="ctr">
              <a:defRPr/>
            </a:pPr>
            <a:br>
              <a:rPr lang="en-IN" sz="3500" b="1" dirty="0">
                <a:latin typeface="+mj-lt"/>
                <a:ea typeface="+mj-ea"/>
                <a:cs typeface="+mj-cs"/>
              </a:rPr>
            </a:br>
            <a:r>
              <a:rPr lang="en-IN" sz="3500" b="1" dirty="0">
                <a:solidFill>
                  <a:schemeClr val="bg1"/>
                </a:solidFill>
                <a:latin typeface="+mj-lt"/>
                <a:ea typeface="+mj-ea"/>
                <a:cs typeface="+mj-cs"/>
              </a:rPr>
              <a:t>Computation of MAT</a:t>
            </a:r>
            <a:br>
              <a:rPr lang="en-IN" sz="3500" b="1" dirty="0">
                <a:solidFill>
                  <a:schemeClr val="bg1"/>
                </a:solidFill>
                <a:latin typeface="+mj-lt"/>
                <a:ea typeface="+mj-ea"/>
                <a:cs typeface="+mj-cs"/>
              </a:rPr>
            </a:br>
            <a:endParaRPr lang="en-IN" sz="3500" dirty="0">
              <a:solidFill>
                <a:schemeClr val="bg1"/>
              </a:solidFill>
              <a:latin typeface="+mj-lt"/>
              <a:ea typeface="+mj-ea"/>
              <a:cs typeface="+mj-cs"/>
            </a:endParaRPr>
          </a:p>
        </p:txBody>
      </p:sp>
      <p:graphicFrame>
        <p:nvGraphicFramePr>
          <p:cNvPr id="18" name="Group 33"/>
          <p:cNvGraphicFramePr>
            <a:graphicFrameLocks/>
          </p:cNvGraphicFramePr>
          <p:nvPr>
            <p:extLst>
              <p:ext uri="{D42A27DB-BD31-4B8C-83A1-F6EECF244321}">
                <p14:modId xmlns:p14="http://schemas.microsoft.com/office/powerpoint/2010/main" val="3300041506"/>
              </p:ext>
            </p:extLst>
          </p:nvPr>
        </p:nvGraphicFramePr>
        <p:xfrm>
          <a:off x="748145" y="1628801"/>
          <a:ext cx="11236037" cy="3900585"/>
        </p:xfrm>
        <a:graphic>
          <a:graphicData uri="http://schemas.openxmlformats.org/drawingml/2006/table">
            <a:tbl>
              <a:tblPr/>
              <a:tblGrid>
                <a:gridCol w="1257118">
                  <a:extLst>
                    <a:ext uri="{9D8B030D-6E8A-4147-A177-3AD203B41FA5}">
                      <a16:colId xmlns:a16="http://schemas.microsoft.com/office/drawing/2014/main" val="20000"/>
                    </a:ext>
                  </a:extLst>
                </a:gridCol>
                <a:gridCol w="9978919">
                  <a:extLst>
                    <a:ext uri="{9D8B030D-6E8A-4147-A177-3AD203B41FA5}">
                      <a16:colId xmlns:a16="http://schemas.microsoft.com/office/drawing/2014/main" val="20001"/>
                    </a:ext>
                  </a:extLst>
                </a:gridCol>
              </a:tblGrid>
              <a:tr h="57068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1" i="0" u="none" strike="noStrike" cap="none" normalizeH="0" baseline="0" dirty="0">
                          <a:ln>
                            <a:noFill/>
                          </a:ln>
                          <a:solidFill>
                            <a:schemeClr val="tx1"/>
                          </a:solidFill>
                          <a:effectLst/>
                          <a:latin typeface="+mj-lt"/>
                          <a:cs typeface="Arial" charset="0"/>
                        </a:rPr>
                        <a:t>Step</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1" i="0" u="none" strike="noStrike" cap="none" normalizeH="0" baseline="0" dirty="0">
                          <a:ln>
                            <a:noFill/>
                          </a:ln>
                          <a:solidFill>
                            <a:schemeClr val="tx1"/>
                          </a:solidFill>
                          <a:effectLst/>
                          <a:latin typeface="+mj-lt"/>
                          <a:cs typeface="Arial" charset="0"/>
                        </a:rPr>
                        <a:t>Procedure</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67129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1</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Compute Total Income under Income Tax Act, 1961.</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92851">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2</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Compute Book Profit u/s 115JB.</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2836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3</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Compute tax on Total Income at rates applicable for Companies under Income Tax Act.</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649856">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4</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Compute Tax at 18.5% on Book Profit.</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56243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5</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Tax payable = Higher of Step 3 or Step 4</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52113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533400" y="408864"/>
            <a:ext cx="7010400" cy="647803"/>
          </a:xfrm>
        </p:spPr>
        <p:txBody>
          <a:bodyPr anchor="ctr">
            <a:normAutofit/>
          </a:bodyPr>
          <a:lstStyle/>
          <a:p>
            <a:pPr eaLnBrk="1" hangingPunct="1"/>
            <a:r>
              <a:rPr lang="en-US" sz="3500" dirty="0"/>
              <a:t>Numerical Example </a:t>
            </a:r>
          </a:p>
        </p:txBody>
      </p:sp>
      <p:graphicFrame>
        <p:nvGraphicFramePr>
          <p:cNvPr id="213016" name="Group 24"/>
          <p:cNvGraphicFramePr>
            <a:graphicFrameLocks noGrp="1"/>
          </p:cNvGraphicFramePr>
          <p:nvPr>
            <p:ph idx="4294967295"/>
            <p:extLst>
              <p:ext uri="{D42A27DB-BD31-4B8C-83A1-F6EECF244321}">
                <p14:modId xmlns:p14="http://schemas.microsoft.com/office/powerpoint/2010/main" val="1721626"/>
              </p:ext>
            </p:extLst>
          </p:nvPr>
        </p:nvGraphicFramePr>
        <p:xfrm>
          <a:off x="363071" y="2708920"/>
          <a:ext cx="11174505" cy="2721593"/>
        </p:xfrm>
        <a:graphic>
          <a:graphicData uri="http://schemas.openxmlformats.org/drawingml/2006/table">
            <a:tbl>
              <a:tblPr/>
              <a:tblGrid>
                <a:gridCol w="1759195">
                  <a:extLst>
                    <a:ext uri="{9D8B030D-6E8A-4147-A177-3AD203B41FA5}">
                      <a16:colId xmlns:a16="http://schemas.microsoft.com/office/drawing/2014/main" val="20000"/>
                    </a:ext>
                  </a:extLst>
                </a:gridCol>
                <a:gridCol w="9415310">
                  <a:extLst>
                    <a:ext uri="{9D8B030D-6E8A-4147-A177-3AD203B41FA5}">
                      <a16:colId xmlns:a16="http://schemas.microsoft.com/office/drawing/2014/main" val="20001"/>
                    </a:ext>
                  </a:extLst>
                </a:gridCol>
              </a:tblGrid>
              <a:tr h="506030">
                <a:tc gridSpan="2">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tab pos="635000" algn="l"/>
                        </a:tabLst>
                      </a:pPr>
                      <a:r>
                        <a:rPr kumimoji="0" lang="en-US" sz="2500" b="0" i="0" u="none" strike="noStrike" cap="none" normalizeH="0" baseline="0" dirty="0">
                          <a:ln>
                            <a:noFill/>
                          </a:ln>
                          <a:solidFill>
                            <a:schemeClr val="tx1"/>
                          </a:solidFill>
                          <a:effectLst/>
                          <a:latin typeface="+mj-lt"/>
                          <a:cs typeface="Arial" charset="0"/>
                        </a:rPr>
                        <a:t>Applicable when assessee paid tax on Book Profit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en-IN"/>
                    </a:p>
                  </a:txBody>
                  <a:tcPr/>
                </a:tc>
                <a:extLst>
                  <a:ext uri="{0D108BD9-81ED-4DB2-BD59-A6C34878D82A}">
                    <a16:rowId xmlns:a16="http://schemas.microsoft.com/office/drawing/2014/main" val="10000"/>
                  </a:ext>
                </a:extLst>
              </a:tr>
              <a:tr h="590369">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Step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Tax on Book Profit (18.5% of 2,00,000)= Rs.3,81,100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695554">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Step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Tax on Total Income (30% of 10,00,000) =  Rs.3,00,000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756037">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Step 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Step 1 &gt; Step 2</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MAT is payable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21507" name="Text Box 18"/>
          <p:cNvSpPr txBox="1">
            <a:spLocks noChangeArrowheads="1"/>
          </p:cNvSpPr>
          <p:nvPr/>
        </p:nvSpPr>
        <p:spPr bwMode="auto">
          <a:xfrm>
            <a:off x="363071" y="1355726"/>
            <a:ext cx="9542929" cy="1054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folHlink"/>
                </a:solidFill>
                <a:latin typeface="Arial" charset="0"/>
                <a:cs typeface="Arial" charset="0"/>
              </a:defRPr>
            </a:lvl1pPr>
            <a:lvl2pPr marL="742950" indent="-285750" eaLnBrk="0" hangingPunct="0">
              <a:defRPr sz="2800">
                <a:solidFill>
                  <a:schemeClr val="folHlink"/>
                </a:solidFill>
                <a:latin typeface="Arial" charset="0"/>
                <a:cs typeface="Arial" charset="0"/>
              </a:defRPr>
            </a:lvl2pPr>
            <a:lvl3pPr marL="1143000" indent="-228600" eaLnBrk="0" hangingPunct="0">
              <a:defRPr sz="2800">
                <a:solidFill>
                  <a:schemeClr val="folHlink"/>
                </a:solidFill>
                <a:latin typeface="Arial" charset="0"/>
                <a:cs typeface="Arial" charset="0"/>
              </a:defRPr>
            </a:lvl3pPr>
            <a:lvl4pPr marL="1600200" indent="-228600" eaLnBrk="0" hangingPunct="0">
              <a:defRPr sz="2800">
                <a:solidFill>
                  <a:schemeClr val="folHlink"/>
                </a:solidFill>
                <a:latin typeface="Arial" charset="0"/>
                <a:cs typeface="Arial" charset="0"/>
              </a:defRPr>
            </a:lvl4pPr>
            <a:lvl5pPr marL="2057400" indent="-228600" eaLnBrk="0" hangingPunct="0">
              <a:defRPr sz="2800">
                <a:solidFill>
                  <a:schemeClr val="folHlink"/>
                </a:solidFill>
                <a:latin typeface="Arial" charset="0"/>
                <a:cs typeface="Arial" charset="0"/>
              </a:defRPr>
            </a:lvl5pPr>
            <a:lvl6pPr marL="2514600" indent="-228600" eaLnBrk="0" fontAlgn="base" hangingPunct="0">
              <a:spcBef>
                <a:spcPct val="0"/>
              </a:spcBef>
              <a:spcAft>
                <a:spcPct val="0"/>
              </a:spcAft>
              <a:buFont typeface="Arial" charset="0"/>
              <a:defRPr sz="2800">
                <a:solidFill>
                  <a:schemeClr val="folHlink"/>
                </a:solidFill>
                <a:latin typeface="Arial" charset="0"/>
                <a:cs typeface="Arial" charset="0"/>
              </a:defRPr>
            </a:lvl6pPr>
            <a:lvl7pPr marL="2971800" indent="-228600" eaLnBrk="0" fontAlgn="base" hangingPunct="0">
              <a:spcBef>
                <a:spcPct val="0"/>
              </a:spcBef>
              <a:spcAft>
                <a:spcPct val="0"/>
              </a:spcAft>
              <a:buFont typeface="Arial" charset="0"/>
              <a:defRPr sz="2800">
                <a:solidFill>
                  <a:schemeClr val="folHlink"/>
                </a:solidFill>
                <a:latin typeface="Arial" charset="0"/>
                <a:cs typeface="Arial" charset="0"/>
              </a:defRPr>
            </a:lvl7pPr>
            <a:lvl8pPr marL="3429000" indent="-228600" eaLnBrk="0" fontAlgn="base" hangingPunct="0">
              <a:spcBef>
                <a:spcPct val="0"/>
              </a:spcBef>
              <a:spcAft>
                <a:spcPct val="0"/>
              </a:spcAft>
              <a:buFont typeface="Arial" charset="0"/>
              <a:defRPr sz="2800">
                <a:solidFill>
                  <a:schemeClr val="folHlink"/>
                </a:solidFill>
                <a:latin typeface="Arial" charset="0"/>
                <a:cs typeface="Arial" charset="0"/>
              </a:defRPr>
            </a:lvl8pPr>
            <a:lvl9pPr marL="3886200" indent="-228600" eaLnBrk="0" fontAlgn="base" hangingPunct="0">
              <a:spcBef>
                <a:spcPct val="0"/>
              </a:spcBef>
              <a:spcAft>
                <a:spcPct val="0"/>
              </a:spcAft>
              <a:buFont typeface="Arial" charset="0"/>
              <a:defRPr sz="2800">
                <a:solidFill>
                  <a:schemeClr val="folHlink"/>
                </a:solidFill>
                <a:latin typeface="Arial" charset="0"/>
                <a:cs typeface="Arial" charset="0"/>
              </a:defRPr>
            </a:lvl9pPr>
          </a:lstStyle>
          <a:p>
            <a:pPr>
              <a:spcBef>
                <a:spcPct val="50000"/>
              </a:spcBef>
            </a:pPr>
            <a:r>
              <a:rPr lang="en-US" sz="2500" dirty="0">
                <a:solidFill>
                  <a:srgbClr val="000000"/>
                </a:solidFill>
                <a:latin typeface="+mj-lt"/>
              </a:rPr>
              <a:t>  Total Income 				Rs.10,00,000</a:t>
            </a:r>
          </a:p>
          <a:p>
            <a:pPr>
              <a:spcBef>
                <a:spcPct val="50000"/>
              </a:spcBef>
            </a:pPr>
            <a:r>
              <a:rPr lang="en-US" sz="2500" dirty="0">
                <a:solidFill>
                  <a:srgbClr val="000000"/>
                </a:solidFill>
                <a:latin typeface="+mj-lt"/>
              </a:rPr>
              <a:t>   Book Profit					Rs.20,00,000</a:t>
            </a:r>
          </a:p>
        </p:txBody>
      </p:sp>
      <p:sp>
        <p:nvSpPr>
          <p:cNvPr id="19476" name="Footer Placeholder 6"/>
          <p:cNvSpPr txBox="1">
            <a:spLocks noGrp="1"/>
          </p:cNvSpPr>
          <p:nvPr/>
        </p:nvSpPr>
        <p:spPr bwMode="auto">
          <a:xfrm>
            <a:off x="4495800" y="6172200"/>
            <a:ext cx="3048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800">
                <a:solidFill>
                  <a:schemeClr val="folHlink"/>
                </a:solidFill>
                <a:latin typeface="Arial" charset="0"/>
                <a:cs typeface="Arial" charset="0"/>
              </a:defRPr>
            </a:lvl1pPr>
            <a:lvl2pPr marL="742950" indent="-285750" eaLnBrk="0" hangingPunct="0">
              <a:defRPr sz="2800">
                <a:solidFill>
                  <a:schemeClr val="folHlink"/>
                </a:solidFill>
                <a:latin typeface="Arial" charset="0"/>
                <a:cs typeface="Arial" charset="0"/>
              </a:defRPr>
            </a:lvl2pPr>
            <a:lvl3pPr marL="1143000" indent="-228600" eaLnBrk="0" hangingPunct="0">
              <a:defRPr sz="2800">
                <a:solidFill>
                  <a:schemeClr val="folHlink"/>
                </a:solidFill>
                <a:latin typeface="Arial" charset="0"/>
                <a:cs typeface="Arial" charset="0"/>
              </a:defRPr>
            </a:lvl3pPr>
            <a:lvl4pPr marL="1600200" indent="-228600" eaLnBrk="0" hangingPunct="0">
              <a:defRPr sz="2800">
                <a:solidFill>
                  <a:schemeClr val="folHlink"/>
                </a:solidFill>
                <a:latin typeface="Arial" charset="0"/>
                <a:cs typeface="Arial" charset="0"/>
              </a:defRPr>
            </a:lvl4pPr>
            <a:lvl5pPr marL="2057400" indent="-228600" eaLnBrk="0" hangingPunct="0">
              <a:defRPr sz="2800">
                <a:solidFill>
                  <a:schemeClr val="folHlink"/>
                </a:solidFill>
                <a:latin typeface="Arial" charset="0"/>
                <a:cs typeface="Arial" charset="0"/>
              </a:defRPr>
            </a:lvl5pPr>
            <a:lvl6pPr marL="2514600" indent="-228600" eaLnBrk="0" fontAlgn="base" hangingPunct="0">
              <a:spcBef>
                <a:spcPct val="0"/>
              </a:spcBef>
              <a:spcAft>
                <a:spcPct val="0"/>
              </a:spcAft>
              <a:buFont typeface="Arial" charset="0"/>
              <a:defRPr sz="2800">
                <a:solidFill>
                  <a:schemeClr val="folHlink"/>
                </a:solidFill>
                <a:latin typeface="Arial" charset="0"/>
                <a:cs typeface="Arial" charset="0"/>
              </a:defRPr>
            </a:lvl6pPr>
            <a:lvl7pPr marL="2971800" indent="-228600" eaLnBrk="0" fontAlgn="base" hangingPunct="0">
              <a:spcBef>
                <a:spcPct val="0"/>
              </a:spcBef>
              <a:spcAft>
                <a:spcPct val="0"/>
              </a:spcAft>
              <a:buFont typeface="Arial" charset="0"/>
              <a:defRPr sz="2800">
                <a:solidFill>
                  <a:schemeClr val="folHlink"/>
                </a:solidFill>
                <a:latin typeface="Arial" charset="0"/>
                <a:cs typeface="Arial" charset="0"/>
              </a:defRPr>
            </a:lvl7pPr>
            <a:lvl8pPr marL="3429000" indent="-228600" eaLnBrk="0" fontAlgn="base" hangingPunct="0">
              <a:spcBef>
                <a:spcPct val="0"/>
              </a:spcBef>
              <a:spcAft>
                <a:spcPct val="0"/>
              </a:spcAft>
              <a:buFont typeface="Arial" charset="0"/>
              <a:defRPr sz="2800">
                <a:solidFill>
                  <a:schemeClr val="folHlink"/>
                </a:solidFill>
                <a:latin typeface="Arial" charset="0"/>
                <a:cs typeface="Arial" charset="0"/>
              </a:defRPr>
            </a:lvl8pPr>
            <a:lvl9pPr marL="3886200" indent="-228600" eaLnBrk="0" fontAlgn="base" hangingPunct="0">
              <a:spcBef>
                <a:spcPct val="0"/>
              </a:spcBef>
              <a:spcAft>
                <a:spcPct val="0"/>
              </a:spcAft>
              <a:buFont typeface="Arial" charset="0"/>
              <a:defRPr sz="2800">
                <a:solidFill>
                  <a:schemeClr val="folHlink"/>
                </a:solidFill>
                <a:latin typeface="Arial" charset="0"/>
                <a:cs typeface="Arial" charset="0"/>
              </a:defRPr>
            </a:lvl9pPr>
          </a:lstStyle>
          <a:p>
            <a:pPr algn="ctr" eaLnBrk="1" hangingPunct="1"/>
            <a:endParaRPr lang="en-US" sz="1200" dirty="0">
              <a:solidFill>
                <a:srgbClr val="000000"/>
              </a:solidFill>
              <a:latin typeface="Garamond" pitchFamily="18" charset="0"/>
              <a:ea typeface="ＭＳ Ｐゴシック" pitchFamily="34" charset="-128"/>
            </a:endParaRPr>
          </a:p>
        </p:txBody>
      </p:sp>
    </p:spTree>
    <p:extLst>
      <p:ext uri="{BB962C8B-B14F-4D97-AF65-F5344CB8AC3E}">
        <p14:creationId xmlns:p14="http://schemas.microsoft.com/office/powerpoint/2010/main" val="2990494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5</a:t>
            </a:r>
          </a:p>
        </p:txBody>
      </p:sp>
      <p:sp>
        <p:nvSpPr>
          <p:cNvPr id="11" name="TextBox 5"/>
          <p:cNvSpPr txBox="1">
            <a:spLocks noChangeArrowheads="1"/>
          </p:cNvSpPr>
          <p:nvPr/>
        </p:nvSpPr>
        <p:spPr bwMode="auto">
          <a:xfrm>
            <a:off x="1451580" y="2092693"/>
            <a:ext cx="9603272" cy="2015936"/>
          </a:xfrm>
          <a:prstGeom prst="rect">
            <a:avLst/>
          </a:prstGeom>
          <a:solidFill>
            <a:schemeClr val="bg1"/>
          </a:solidFill>
          <a:ln w="9525">
            <a:noFill/>
            <a:miter lim="800000"/>
            <a:headEnd/>
            <a:tailEnd/>
          </a:ln>
        </p:spPr>
        <p:txBody>
          <a:bodyPr wrap="square">
            <a:spAutoFit/>
          </a:bodyPr>
          <a:lstStyle/>
          <a:p>
            <a:r>
              <a:rPr lang="en-IN" sz="2500" dirty="0">
                <a:latin typeface="+mj-lt"/>
              </a:rPr>
              <a:t>The book profit shall mean the net profit as shown in the P&amp;L account/statement is to be prepared in accordance with Schedule III of Companies Act, 2013(earlier Schedule VI of the companies Act, 1956); exception for banking, insurance, power generation companies, etc</a:t>
            </a:r>
          </a:p>
          <a:p>
            <a:endParaRPr lang="en-IN" sz="2500" dirty="0">
              <a:latin typeface="+mj-lt"/>
            </a:endParaRPr>
          </a:p>
        </p:txBody>
      </p:sp>
      <p:sp>
        <p:nvSpPr>
          <p:cNvPr id="12" name="Title 1"/>
          <p:cNvSpPr>
            <a:spLocks noGrp="1"/>
          </p:cNvSpPr>
          <p:nvPr>
            <p:ph type="title"/>
          </p:nvPr>
        </p:nvSpPr>
        <p:spPr>
          <a:xfrm>
            <a:off x="1451579" y="804519"/>
            <a:ext cx="9603275" cy="1049235"/>
          </a:xfrm>
        </p:spPr>
        <p:txBody>
          <a:bodyPr>
            <a:noAutofit/>
          </a:bodyPr>
          <a:lstStyle/>
          <a:p>
            <a:r>
              <a:rPr lang="en-IN" sz="3500" dirty="0">
                <a:effectLst>
                  <a:reflection blurRad="6350" stA="55000" endA="300" endPos="45500" dir="5400000" sy="-100000" algn="bl" rotWithShape="0"/>
                </a:effectLst>
              </a:rPr>
              <a:t>Book Profit</a:t>
            </a:r>
          </a:p>
        </p:txBody>
      </p:sp>
    </p:spTree>
    <p:extLst>
      <p:ext uri="{BB962C8B-B14F-4D97-AF65-F5344CB8AC3E}">
        <p14:creationId xmlns:p14="http://schemas.microsoft.com/office/powerpoint/2010/main" val="2921770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169550" y="316333"/>
            <a:ext cx="6264696" cy="714375"/>
          </a:xfrm>
          <a:prstGeom prst="rect">
            <a:avLst/>
          </a:prstGeom>
          <a:solidFill>
            <a:schemeClr val="accent5">
              <a:lumMod val="75000"/>
            </a:schemeClr>
          </a:solidFill>
        </p:spPr>
        <p:txBody>
          <a:bodyPr anchor="ctr">
            <a:noAutofit/>
          </a:bodyPr>
          <a:lstStyle/>
          <a:p>
            <a:pPr algn="ctr">
              <a:defRPr/>
            </a:pPr>
            <a:r>
              <a:rPr lang="en-IN" sz="3500" b="1" dirty="0">
                <a:solidFill>
                  <a:schemeClr val="bg1"/>
                </a:solidFill>
                <a:latin typeface="+mj-lt"/>
                <a:ea typeface="+mj-ea"/>
                <a:cs typeface="+mj-cs"/>
              </a:rPr>
              <a:t>Book Profit</a:t>
            </a:r>
            <a:endParaRPr lang="en-IN" sz="3500" dirty="0">
              <a:solidFill>
                <a:schemeClr val="bg1"/>
              </a:solidFill>
              <a:latin typeface="+mj-lt"/>
              <a:ea typeface="+mj-ea"/>
              <a:cs typeface="+mj-cs"/>
            </a:endParaRPr>
          </a:p>
        </p:txBody>
      </p:sp>
      <p:sp>
        <p:nvSpPr>
          <p:cNvPr id="7" name="Rounded Rectangle 6"/>
          <p:cNvSpPr/>
          <p:nvPr/>
        </p:nvSpPr>
        <p:spPr>
          <a:xfrm>
            <a:off x="672353" y="706295"/>
            <a:ext cx="3222120" cy="714380"/>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defRPr/>
            </a:pPr>
            <a:r>
              <a:rPr lang="en-US" b="1" dirty="0">
                <a:solidFill>
                  <a:schemeClr val="bg1"/>
                </a:solidFill>
              </a:rPr>
              <a:t>ADDITIONS (If debited earlier)</a:t>
            </a:r>
            <a:endParaRPr lang="en-IN" b="1"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3211398525"/>
              </p:ext>
            </p:extLst>
          </p:nvPr>
        </p:nvGraphicFramePr>
        <p:xfrm>
          <a:off x="672353" y="1472781"/>
          <a:ext cx="10892118" cy="4560945"/>
        </p:xfrm>
        <a:graphic>
          <a:graphicData uri="http://schemas.openxmlformats.org/drawingml/2006/table">
            <a:tbl>
              <a:tblPr firstRow="1" bandRow="1">
                <a:tableStyleId>{BDBED569-4797-4DF1-A0F4-6AAB3CD982D8}</a:tableStyleId>
              </a:tblPr>
              <a:tblGrid>
                <a:gridCol w="1148787">
                  <a:extLst>
                    <a:ext uri="{9D8B030D-6E8A-4147-A177-3AD203B41FA5}">
                      <a16:colId xmlns:a16="http://schemas.microsoft.com/office/drawing/2014/main" val="20000"/>
                    </a:ext>
                  </a:extLst>
                </a:gridCol>
                <a:gridCol w="9743331">
                  <a:extLst>
                    <a:ext uri="{9D8B030D-6E8A-4147-A177-3AD203B41FA5}">
                      <a16:colId xmlns:a16="http://schemas.microsoft.com/office/drawing/2014/main" val="20001"/>
                    </a:ext>
                  </a:extLst>
                </a:gridCol>
              </a:tblGrid>
              <a:tr h="463711">
                <a:tc>
                  <a:txBody>
                    <a:bodyPr/>
                    <a:lstStyle/>
                    <a:p>
                      <a:pPr algn="ctr"/>
                      <a:r>
                        <a:rPr lang="en-US" sz="2500" b="0" dirty="0"/>
                        <a:t>1)</a:t>
                      </a:r>
                      <a:endParaRPr lang="en-IN" sz="2500" b="0" dirty="0"/>
                    </a:p>
                  </a:txBody>
                  <a:tcPr>
                    <a:solidFill>
                      <a:schemeClr val="bg1"/>
                    </a:solidFill>
                  </a:tcPr>
                </a:tc>
                <a:tc>
                  <a:txBody>
                    <a:bodyPr/>
                    <a:lstStyle/>
                    <a:p>
                      <a:pPr algn="just"/>
                      <a:r>
                        <a:rPr lang="en-IN" sz="2500" b="0" kern="1200" dirty="0"/>
                        <a:t>Income-tax paid or payable, and the provision therefore</a:t>
                      </a:r>
                      <a:endParaRPr lang="en-IN" sz="2500" b="0" i="0" kern="120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10000"/>
                  </a:ext>
                </a:extLst>
              </a:tr>
              <a:tr h="820409">
                <a:tc>
                  <a:txBody>
                    <a:bodyPr/>
                    <a:lstStyle/>
                    <a:p>
                      <a:pPr algn="ctr"/>
                      <a:r>
                        <a:rPr lang="en-US" sz="2500" b="0" dirty="0"/>
                        <a:t>2)</a:t>
                      </a:r>
                      <a:endParaRPr lang="en-IN" sz="2500" b="0" dirty="0"/>
                    </a:p>
                  </a:txBody>
                  <a:tcPr>
                    <a:solidFill>
                      <a:schemeClr val="bg1"/>
                    </a:solidFill>
                  </a:tcPr>
                </a:tc>
                <a:tc>
                  <a:txBody>
                    <a:bodyPr/>
                    <a:lstStyle/>
                    <a:p>
                      <a:pPr algn="just"/>
                      <a:r>
                        <a:rPr lang="en-IN" sz="2500" kern="1200" dirty="0"/>
                        <a:t>The amounts carried to any reserves, by whatever name (</a:t>
                      </a:r>
                      <a:r>
                        <a:rPr lang="en-US" sz="2500" b="0" i="0" kern="1200" dirty="0">
                          <a:solidFill>
                            <a:schemeClr val="tx1"/>
                          </a:solidFill>
                          <a:effectLst/>
                          <a:latin typeface="+mn-lt"/>
                          <a:ea typeface="+mn-ea"/>
                          <a:cs typeface="+mn-cs"/>
                        </a:rPr>
                        <a:t> Reserve for expense, excess provision &amp; etc.)</a:t>
                      </a:r>
                      <a:endParaRPr lang="en-IN" sz="2500" b="0" i="0" kern="120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10001"/>
                  </a:ext>
                </a:extLst>
              </a:tr>
              <a:tr h="715853">
                <a:tc>
                  <a:txBody>
                    <a:bodyPr/>
                    <a:lstStyle/>
                    <a:p>
                      <a:pPr algn="ctr"/>
                      <a:r>
                        <a:rPr lang="en-US" sz="2500" dirty="0"/>
                        <a:t>3) </a:t>
                      </a:r>
                      <a:endParaRPr lang="en-IN" sz="2500" b="0" dirty="0"/>
                    </a:p>
                  </a:txBody>
                  <a:tcPr>
                    <a:solidFill>
                      <a:schemeClr val="bg1"/>
                    </a:solidFill>
                  </a:tcPr>
                </a:tc>
                <a:tc>
                  <a:txBody>
                    <a:bodyPr/>
                    <a:lstStyle/>
                    <a:p>
                      <a:pPr algn="just"/>
                      <a:r>
                        <a:rPr lang="en-IN" sz="2500" kern="1200" dirty="0"/>
                        <a:t>Provisions  for  </a:t>
                      </a:r>
                      <a:r>
                        <a:rPr lang="en-US" sz="2500" b="0" i="0" kern="1200" dirty="0">
                          <a:solidFill>
                            <a:schemeClr val="tx1"/>
                          </a:solidFill>
                          <a:effectLst/>
                          <a:latin typeface="+mn-lt"/>
                          <a:ea typeface="+mn-ea"/>
                          <a:cs typeface="+mn-cs"/>
                        </a:rPr>
                        <a:t>unascertained</a:t>
                      </a:r>
                      <a:r>
                        <a:rPr lang="en-IN" sz="2500" kern="1200" dirty="0"/>
                        <a:t> liabilities</a:t>
                      </a:r>
                      <a:r>
                        <a:rPr lang="en-IN" sz="2500" kern="1200" baseline="0" dirty="0"/>
                        <a:t> (like Provision for bad debts)</a:t>
                      </a:r>
                      <a:endParaRPr lang="en-IN" sz="2500" b="0" i="0" kern="120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10002"/>
                  </a:ext>
                </a:extLst>
              </a:tr>
              <a:tr h="463711">
                <a:tc>
                  <a:txBody>
                    <a:bodyPr/>
                    <a:lstStyle/>
                    <a:p>
                      <a:pPr algn="ctr"/>
                      <a:r>
                        <a:rPr lang="en-US" sz="2500" dirty="0"/>
                        <a:t>4)</a:t>
                      </a:r>
                      <a:endParaRPr lang="en-IN" sz="2500" b="0" dirty="0"/>
                    </a:p>
                  </a:txBody>
                  <a:tcPr>
                    <a:solidFill>
                      <a:schemeClr val="bg1"/>
                    </a:solidFill>
                  </a:tcPr>
                </a:tc>
                <a:tc>
                  <a:txBody>
                    <a:bodyPr/>
                    <a:lstStyle/>
                    <a:p>
                      <a:pPr algn="just"/>
                      <a:r>
                        <a:rPr lang="en-IN" sz="2500" kern="1200" dirty="0"/>
                        <a:t>Provision for loss of subsidiary companies</a:t>
                      </a:r>
                      <a:endParaRPr lang="en-IN" sz="2500" b="0" i="0" kern="120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10003"/>
                  </a:ext>
                </a:extLst>
              </a:tr>
              <a:tr h="463711">
                <a:tc>
                  <a:txBody>
                    <a:bodyPr/>
                    <a:lstStyle/>
                    <a:p>
                      <a:pPr algn="ctr"/>
                      <a:r>
                        <a:rPr lang="en-US" sz="2500" dirty="0"/>
                        <a:t>5)</a:t>
                      </a:r>
                      <a:endParaRPr lang="en-IN" sz="2500" b="0" dirty="0"/>
                    </a:p>
                  </a:txBody>
                  <a:tcPr>
                    <a:solidFill>
                      <a:schemeClr val="bg1"/>
                    </a:solidFill>
                  </a:tcPr>
                </a:tc>
                <a:tc>
                  <a:txBody>
                    <a:bodyPr/>
                    <a:lstStyle/>
                    <a:p>
                      <a:pPr algn="just"/>
                      <a:r>
                        <a:rPr lang="en-IN" sz="2500" kern="1200" dirty="0"/>
                        <a:t>Dividends paid or proposed</a:t>
                      </a:r>
                      <a:endParaRPr lang="en-IN" sz="2500" b="0" i="0" kern="120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10004"/>
                  </a:ext>
                </a:extLst>
              </a:tr>
              <a:tr h="629452">
                <a:tc>
                  <a:txBody>
                    <a:bodyPr/>
                    <a:lstStyle/>
                    <a:p>
                      <a:pPr algn="ctr"/>
                      <a:r>
                        <a:rPr lang="en-US" sz="2500" dirty="0"/>
                        <a:t>6)</a:t>
                      </a:r>
                      <a:endParaRPr lang="en-IN" sz="2500" b="0" dirty="0"/>
                    </a:p>
                  </a:txBody>
                  <a:tcPr>
                    <a:solidFill>
                      <a:schemeClr val="bg1"/>
                    </a:solidFill>
                  </a:tcPr>
                </a:tc>
                <a:tc>
                  <a:txBody>
                    <a:bodyPr/>
                    <a:lstStyle/>
                    <a:p>
                      <a:pPr marL="0" indent="-533400" algn="just" defTabSz="914400" rtl="0" eaLnBrk="1" latinLnBrk="0" hangingPunct="1">
                        <a:lnSpc>
                          <a:spcPct val="80000"/>
                        </a:lnSpc>
                      </a:pPr>
                      <a:r>
                        <a:rPr lang="en-US" sz="2500" kern="1200" dirty="0">
                          <a:solidFill>
                            <a:schemeClr val="tx1"/>
                          </a:solidFill>
                          <a:latin typeface="+mn-lt"/>
                          <a:ea typeface="+mn-ea"/>
                          <a:cs typeface="+mn-cs"/>
                        </a:rPr>
                        <a:t>Expenditure related to exempt incomes u/s 10/11/12 [except 10(38)]</a:t>
                      </a:r>
                    </a:p>
                  </a:txBody>
                  <a:tcPr>
                    <a:solidFill>
                      <a:schemeClr val="bg1"/>
                    </a:solidFill>
                  </a:tcPr>
                </a:tc>
                <a:extLst>
                  <a:ext uri="{0D108BD9-81ED-4DB2-BD59-A6C34878D82A}">
                    <a16:rowId xmlns:a16="http://schemas.microsoft.com/office/drawing/2014/main" val="10005"/>
                  </a:ext>
                </a:extLst>
              </a:tr>
              <a:tr h="463711">
                <a:tc>
                  <a:txBody>
                    <a:bodyPr/>
                    <a:lstStyle/>
                    <a:p>
                      <a:pPr algn="ctr"/>
                      <a:r>
                        <a:rPr lang="en-US" sz="2500" dirty="0"/>
                        <a:t>7)</a:t>
                      </a:r>
                      <a:endParaRPr lang="en-IN" sz="2500" b="0" dirty="0"/>
                    </a:p>
                  </a:txBody>
                  <a:tcPr>
                    <a:solidFill>
                      <a:schemeClr val="bg1"/>
                    </a:solidFill>
                  </a:tcPr>
                </a:tc>
                <a:tc>
                  <a:txBody>
                    <a:bodyPr/>
                    <a:lstStyle/>
                    <a:p>
                      <a:pPr algn="just"/>
                      <a:r>
                        <a:rPr lang="en-IN" sz="2500" b="0" i="0" kern="1200" dirty="0">
                          <a:solidFill>
                            <a:schemeClr val="tx1"/>
                          </a:solidFill>
                          <a:latin typeface="+mn-lt"/>
                          <a:ea typeface="+mn-ea"/>
                          <a:cs typeface="+mn-cs"/>
                        </a:rPr>
                        <a:t>Depreciation</a:t>
                      </a:r>
                      <a:r>
                        <a:rPr lang="en-IN" sz="2500" b="0" i="0" kern="1200" baseline="0" dirty="0">
                          <a:solidFill>
                            <a:schemeClr val="tx1"/>
                          </a:solidFill>
                          <a:latin typeface="+mn-lt"/>
                          <a:ea typeface="+mn-ea"/>
                          <a:cs typeface="+mn-cs"/>
                        </a:rPr>
                        <a:t> amount</a:t>
                      </a:r>
                      <a:endParaRPr lang="en-IN" sz="2500" b="0" i="0" kern="120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10006"/>
                  </a:ext>
                </a:extLst>
              </a:tr>
              <a:tr h="463711">
                <a:tc>
                  <a:txBody>
                    <a:bodyPr/>
                    <a:lstStyle/>
                    <a:p>
                      <a:pPr algn="ctr"/>
                      <a:r>
                        <a:rPr lang="en-US" sz="2500" dirty="0"/>
                        <a:t>8)</a:t>
                      </a:r>
                      <a:endParaRPr lang="en-IN" sz="2500" b="0" dirty="0"/>
                    </a:p>
                  </a:txBody>
                  <a:tcPr>
                    <a:solidFill>
                      <a:schemeClr val="bg1"/>
                    </a:solidFill>
                  </a:tcPr>
                </a:tc>
                <a:tc>
                  <a:txBody>
                    <a:bodyPr/>
                    <a:lstStyle/>
                    <a:p>
                      <a:pPr algn="just"/>
                      <a:r>
                        <a:rPr lang="en-IN" sz="2500" kern="1200" dirty="0"/>
                        <a:t>Amount of deferred tax and the provision therefore</a:t>
                      </a:r>
                      <a:endParaRPr lang="en-IN" sz="2500" b="0" i="0" kern="1200" dirty="0">
                        <a:solidFill>
                          <a:schemeClr val="dk1"/>
                        </a:solidFill>
                        <a:latin typeface="+mn-lt"/>
                        <a:ea typeface="+mn-ea"/>
                        <a:cs typeface="+mn-cs"/>
                      </a:endParaRPr>
                    </a:p>
                  </a:txBody>
                  <a:tcPr>
                    <a:solidFill>
                      <a:schemeClr val="bg1"/>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263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467128" y="300572"/>
            <a:ext cx="5157764" cy="714375"/>
          </a:xfrm>
          <a:prstGeom prst="rect">
            <a:avLst/>
          </a:prstGeom>
          <a:solidFill>
            <a:schemeClr val="accent5">
              <a:lumMod val="75000"/>
            </a:schemeClr>
          </a:solidFill>
        </p:spPr>
        <p:txBody>
          <a:bodyPr anchor="ctr">
            <a:noAutofit/>
          </a:bodyPr>
          <a:lstStyle/>
          <a:p>
            <a:pPr algn="ctr">
              <a:defRPr/>
            </a:pPr>
            <a:br>
              <a:rPr lang="en-IN" sz="3500" b="1" dirty="0">
                <a:latin typeface="+mj-lt"/>
                <a:ea typeface="+mj-ea"/>
                <a:cs typeface="+mj-cs"/>
              </a:rPr>
            </a:br>
            <a:r>
              <a:rPr lang="en-IN" sz="3500" b="1" dirty="0">
                <a:solidFill>
                  <a:schemeClr val="bg1"/>
                </a:solidFill>
                <a:latin typeface="+mj-lt"/>
                <a:ea typeface="+mj-ea"/>
                <a:cs typeface="+mj-cs"/>
              </a:rPr>
              <a:t>Book Profit</a:t>
            </a:r>
            <a:br>
              <a:rPr lang="en-IN" sz="3500" b="1" dirty="0">
                <a:latin typeface="+mj-lt"/>
                <a:ea typeface="+mj-ea"/>
                <a:cs typeface="+mj-cs"/>
              </a:rPr>
            </a:br>
            <a:endParaRPr lang="en-IN" sz="3500" dirty="0">
              <a:latin typeface="+mj-lt"/>
              <a:ea typeface="+mj-ea"/>
              <a:cs typeface="+mj-cs"/>
            </a:endParaRPr>
          </a:p>
        </p:txBody>
      </p:sp>
      <p:sp>
        <p:nvSpPr>
          <p:cNvPr id="11267" name="TextBox 7"/>
          <p:cNvSpPr txBox="1">
            <a:spLocks noChangeArrowheads="1"/>
          </p:cNvSpPr>
          <p:nvPr/>
        </p:nvSpPr>
        <p:spPr bwMode="auto">
          <a:xfrm>
            <a:off x="9453564" y="357189"/>
            <a:ext cx="1214437" cy="369887"/>
          </a:xfrm>
          <a:prstGeom prst="rect">
            <a:avLst/>
          </a:prstGeom>
          <a:noFill/>
          <a:ln w="9525">
            <a:noFill/>
            <a:miter lim="800000"/>
            <a:headEnd/>
            <a:tailEnd/>
          </a:ln>
        </p:spPr>
        <p:txBody>
          <a:bodyPr>
            <a:spAutoFit/>
          </a:bodyPr>
          <a:lstStyle/>
          <a:p>
            <a:r>
              <a:rPr lang="en-US" dirty="0">
                <a:solidFill>
                  <a:schemeClr val="bg1"/>
                </a:solidFill>
                <a:latin typeface="Book Antiqua" pitchFamily="18" charset="0"/>
              </a:rPr>
              <a:t>.</a:t>
            </a:r>
            <a:endParaRPr lang="en-IN" dirty="0">
              <a:solidFill>
                <a:schemeClr val="bg1"/>
              </a:solidFill>
              <a:latin typeface="Book Antiqua" pitchFamily="18" charset="0"/>
            </a:endParaRPr>
          </a:p>
        </p:txBody>
      </p:sp>
      <p:sp>
        <p:nvSpPr>
          <p:cNvPr id="9" name="Rounded Rectangle 8"/>
          <p:cNvSpPr/>
          <p:nvPr/>
        </p:nvSpPr>
        <p:spPr>
          <a:xfrm>
            <a:off x="188259" y="911571"/>
            <a:ext cx="3875026" cy="714380"/>
          </a:xfrm>
          <a:prstGeom prst="round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en-US" b="1" dirty="0">
                <a:solidFill>
                  <a:schemeClr val="bg1"/>
                </a:solidFill>
              </a:rPr>
              <a:t>DEDUCTIONS (If credited earlier)</a:t>
            </a:r>
            <a:endParaRPr lang="en-IN" b="1" dirty="0">
              <a:solidFill>
                <a:schemeClr val="bg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266327909"/>
              </p:ext>
            </p:extLst>
          </p:nvPr>
        </p:nvGraphicFramePr>
        <p:xfrm>
          <a:off x="188259" y="1700809"/>
          <a:ext cx="11725835" cy="4334620"/>
        </p:xfrm>
        <a:graphic>
          <a:graphicData uri="http://schemas.openxmlformats.org/drawingml/2006/table">
            <a:tbl>
              <a:tblPr firstRow="1" bandRow="1">
                <a:tableStyleId>{BDBED569-4797-4DF1-A0F4-6AAB3CD982D8}</a:tableStyleId>
              </a:tblPr>
              <a:tblGrid>
                <a:gridCol w="1216831">
                  <a:extLst>
                    <a:ext uri="{9D8B030D-6E8A-4147-A177-3AD203B41FA5}">
                      <a16:colId xmlns:a16="http://schemas.microsoft.com/office/drawing/2014/main" val="20000"/>
                    </a:ext>
                  </a:extLst>
                </a:gridCol>
                <a:gridCol w="10509004">
                  <a:extLst>
                    <a:ext uri="{9D8B030D-6E8A-4147-A177-3AD203B41FA5}">
                      <a16:colId xmlns:a16="http://schemas.microsoft.com/office/drawing/2014/main" val="20001"/>
                    </a:ext>
                  </a:extLst>
                </a:gridCol>
              </a:tblGrid>
              <a:tr h="546813">
                <a:tc>
                  <a:txBody>
                    <a:bodyPr/>
                    <a:lstStyle/>
                    <a:p>
                      <a:pPr algn="ctr"/>
                      <a:r>
                        <a:rPr lang="en-US" sz="2500" b="0" i="0" kern="1200" dirty="0">
                          <a:solidFill>
                            <a:schemeClr val="tx1"/>
                          </a:solidFill>
                          <a:latin typeface="+mn-lt"/>
                          <a:ea typeface="+mn-ea"/>
                          <a:cs typeface="+mn-cs"/>
                        </a:rPr>
                        <a:t>1)</a:t>
                      </a:r>
                      <a:endParaRPr lang="en-IN" sz="2500" b="0" i="0" kern="1200" dirty="0">
                        <a:solidFill>
                          <a:schemeClr val="tx1"/>
                        </a:solidFill>
                        <a:latin typeface="+mn-lt"/>
                        <a:ea typeface="+mn-ea"/>
                        <a:cs typeface="+mn-cs"/>
                      </a:endParaRPr>
                    </a:p>
                  </a:txBody>
                  <a:tcPr>
                    <a:solidFill>
                      <a:schemeClr val="bg1"/>
                    </a:solidFill>
                  </a:tcPr>
                </a:tc>
                <a:tc>
                  <a:txBody>
                    <a:bodyPr/>
                    <a:lstStyle/>
                    <a:p>
                      <a:pPr algn="just"/>
                      <a:r>
                        <a:rPr lang="en-IN" sz="2500" b="0" i="0" kern="1200" dirty="0">
                          <a:solidFill>
                            <a:schemeClr val="tx1"/>
                          </a:solidFill>
                          <a:latin typeface="+mn-lt"/>
                          <a:ea typeface="+mn-ea"/>
                          <a:cs typeface="+mn-cs"/>
                        </a:rPr>
                        <a:t>Amount withdrawn from any reserve or provision</a:t>
                      </a:r>
                    </a:p>
                  </a:txBody>
                  <a:tcPr>
                    <a:solidFill>
                      <a:schemeClr val="bg1"/>
                    </a:solidFill>
                  </a:tcPr>
                </a:tc>
                <a:extLst>
                  <a:ext uri="{0D108BD9-81ED-4DB2-BD59-A6C34878D82A}">
                    <a16:rowId xmlns:a16="http://schemas.microsoft.com/office/drawing/2014/main" val="10000"/>
                  </a:ext>
                </a:extLst>
              </a:tr>
              <a:tr h="665737">
                <a:tc>
                  <a:txBody>
                    <a:bodyPr/>
                    <a:lstStyle/>
                    <a:p>
                      <a:pPr algn="ctr"/>
                      <a:r>
                        <a:rPr lang="en-US" sz="2500" b="0" i="0" kern="1200" dirty="0">
                          <a:solidFill>
                            <a:schemeClr val="tx1"/>
                          </a:solidFill>
                          <a:latin typeface="+mn-lt"/>
                          <a:ea typeface="+mn-ea"/>
                          <a:cs typeface="+mn-cs"/>
                        </a:rPr>
                        <a:t>2)</a:t>
                      </a:r>
                      <a:endParaRPr lang="en-IN" sz="2500" b="0" i="0" kern="1200" dirty="0">
                        <a:solidFill>
                          <a:schemeClr val="tx1"/>
                        </a:solidFill>
                        <a:latin typeface="+mn-lt"/>
                        <a:ea typeface="+mn-ea"/>
                        <a:cs typeface="+mn-cs"/>
                      </a:endParaRPr>
                    </a:p>
                  </a:txBody>
                  <a:tcPr>
                    <a:solidFill>
                      <a:schemeClr val="bg1"/>
                    </a:solidFill>
                  </a:tcPr>
                </a:tc>
                <a:tc>
                  <a:txBody>
                    <a:bodyPr/>
                    <a:lstStyle/>
                    <a:p>
                      <a:pPr marL="533400" indent="-533400" eaLnBrk="1" hangingPunct="1">
                        <a:lnSpc>
                          <a:spcPct val="80000"/>
                        </a:lnSpc>
                      </a:pPr>
                      <a:r>
                        <a:rPr lang="en-US" sz="2500" b="0" i="0" kern="1200" dirty="0">
                          <a:solidFill>
                            <a:schemeClr val="tx1"/>
                          </a:solidFill>
                          <a:latin typeface="+mn-lt"/>
                          <a:ea typeface="+mn-ea"/>
                          <a:cs typeface="+mn-cs"/>
                        </a:rPr>
                        <a:t>Income exempt u/s 10/ 11/ 12 [except 10(38)]</a:t>
                      </a:r>
                    </a:p>
                  </a:txBody>
                  <a:tcPr>
                    <a:solidFill>
                      <a:schemeClr val="bg1"/>
                    </a:solidFill>
                  </a:tcPr>
                </a:tc>
                <a:extLst>
                  <a:ext uri="{0D108BD9-81ED-4DB2-BD59-A6C34878D82A}">
                    <a16:rowId xmlns:a16="http://schemas.microsoft.com/office/drawing/2014/main" val="10001"/>
                  </a:ext>
                </a:extLst>
              </a:tr>
              <a:tr h="1129165">
                <a:tc>
                  <a:txBody>
                    <a:bodyPr/>
                    <a:lstStyle/>
                    <a:p>
                      <a:pPr algn="ctr"/>
                      <a:r>
                        <a:rPr lang="en-US" sz="2500" dirty="0"/>
                        <a:t>3)</a:t>
                      </a:r>
                      <a:endParaRPr lang="en-IN" sz="2500" b="0" dirty="0"/>
                    </a:p>
                  </a:txBody>
                  <a:tcPr>
                    <a:solidFill>
                      <a:schemeClr val="bg1"/>
                    </a:solidFill>
                  </a:tcPr>
                </a:tc>
                <a:tc>
                  <a:txBody>
                    <a:bodyPr/>
                    <a:lstStyle/>
                    <a:p>
                      <a:pPr algn="just"/>
                      <a:r>
                        <a:rPr lang="en-IN" sz="2500" b="0" i="0" kern="1200" dirty="0">
                          <a:solidFill>
                            <a:schemeClr val="tx1"/>
                          </a:solidFill>
                          <a:latin typeface="+mn-lt"/>
                          <a:ea typeface="+mn-ea"/>
                          <a:cs typeface="+mn-cs"/>
                        </a:rPr>
                        <a:t>The amount withdrawn from revaluation reserve and credited to the profit and loss account, to the extent it does not exceed the amount of depreciation on revaluation of asset.</a:t>
                      </a:r>
                    </a:p>
                  </a:txBody>
                  <a:tcPr>
                    <a:solidFill>
                      <a:schemeClr val="bg1"/>
                    </a:solidFill>
                  </a:tcPr>
                </a:tc>
                <a:extLst>
                  <a:ext uri="{0D108BD9-81ED-4DB2-BD59-A6C34878D82A}">
                    <a16:rowId xmlns:a16="http://schemas.microsoft.com/office/drawing/2014/main" val="10002"/>
                  </a:ext>
                </a:extLst>
              </a:tr>
              <a:tr h="943815">
                <a:tc>
                  <a:txBody>
                    <a:bodyPr/>
                    <a:lstStyle/>
                    <a:p>
                      <a:pPr algn="ctr"/>
                      <a:r>
                        <a:rPr lang="en-US" sz="2500" dirty="0"/>
                        <a:t>4)</a:t>
                      </a:r>
                      <a:endParaRPr lang="en-IN" sz="2500" b="0" dirty="0"/>
                    </a:p>
                  </a:txBody>
                  <a:tcPr>
                    <a:solidFill>
                      <a:schemeClr val="bg1"/>
                    </a:solidFill>
                  </a:tcPr>
                </a:tc>
                <a:tc>
                  <a:txBody>
                    <a:bodyPr/>
                    <a:lstStyle/>
                    <a:p>
                      <a:pPr algn="just"/>
                      <a:r>
                        <a:rPr lang="en-IN" sz="2500" b="0" i="0" kern="1200" dirty="0">
                          <a:solidFill>
                            <a:schemeClr val="tx1"/>
                          </a:solidFill>
                          <a:latin typeface="+mn-lt"/>
                          <a:ea typeface="+mn-ea"/>
                          <a:cs typeface="+mn-cs"/>
                        </a:rPr>
                        <a:t>The amount of loss brought forward or unabsorbed depreciation, whichever is less as per books of account</a:t>
                      </a:r>
                    </a:p>
                  </a:txBody>
                  <a:tcPr>
                    <a:solidFill>
                      <a:schemeClr val="bg1"/>
                    </a:solidFill>
                  </a:tcPr>
                </a:tc>
                <a:extLst>
                  <a:ext uri="{0D108BD9-81ED-4DB2-BD59-A6C34878D82A}">
                    <a16:rowId xmlns:a16="http://schemas.microsoft.com/office/drawing/2014/main" val="10003"/>
                  </a:ext>
                </a:extLst>
              </a:tr>
              <a:tr h="943815">
                <a:tc>
                  <a:txBody>
                    <a:bodyPr/>
                    <a:lstStyle/>
                    <a:p>
                      <a:pPr algn="ctr"/>
                      <a:r>
                        <a:rPr lang="en-US" sz="2500" dirty="0"/>
                        <a:t>5)</a:t>
                      </a:r>
                      <a:endParaRPr lang="en-IN" sz="2500" b="0" dirty="0"/>
                    </a:p>
                  </a:txBody>
                  <a:tcPr>
                    <a:solidFill>
                      <a:schemeClr val="bg1"/>
                    </a:solidFill>
                  </a:tcPr>
                </a:tc>
                <a:tc>
                  <a:txBody>
                    <a:bodyPr/>
                    <a:lstStyle/>
                    <a:p>
                      <a:pPr algn="just"/>
                      <a:r>
                        <a:rPr lang="en-IN" sz="2500" b="0" i="0" kern="1200" dirty="0">
                          <a:solidFill>
                            <a:schemeClr val="tx1"/>
                          </a:solidFill>
                          <a:latin typeface="+mn-lt"/>
                          <a:ea typeface="+mn-ea"/>
                          <a:cs typeface="+mn-cs"/>
                        </a:rPr>
                        <a:t>The amount of deferred tax, if any such amount is credited to the profit and loss account</a:t>
                      </a:r>
                    </a:p>
                  </a:txBody>
                  <a:tcPr>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739741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6</a:t>
            </a:r>
          </a:p>
        </p:txBody>
      </p:sp>
      <p:sp>
        <p:nvSpPr>
          <p:cNvPr id="11" name="TextBox 5"/>
          <p:cNvSpPr txBox="1">
            <a:spLocks noChangeArrowheads="1"/>
          </p:cNvSpPr>
          <p:nvPr/>
        </p:nvSpPr>
        <p:spPr bwMode="auto">
          <a:xfrm>
            <a:off x="1451578" y="2092693"/>
            <a:ext cx="9603275" cy="3939540"/>
          </a:xfrm>
          <a:prstGeom prst="rect">
            <a:avLst/>
          </a:prstGeom>
          <a:solidFill>
            <a:schemeClr val="bg1"/>
          </a:solidFill>
          <a:ln w="9525">
            <a:noFill/>
            <a:miter lim="800000"/>
            <a:headEnd/>
            <a:tailEnd/>
          </a:ln>
        </p:spPr>
        <p:txBody>
          <a:bodyPr wrap="square">
            <a:spAutoFit/>
          </a:bodyPr>
          <a:lstStyle/>
          <a:p>
            <a:pPr marL="285750" indent="-285750">
              <a:buFont typeface="Arial" pitchFamily="34" charset="0"/>
              <a:buChar char="•"/>
            </a:pPr>
            <a:r>
              <a:rPr lang="en-US" sz="2500" dirty="0"/>
              <a:t>In a given assessing year, when a company pays  under the MAT provision as opposed to the general  provisions of the Act, the excess  of tax paid over and above the tax payable under the general provisions of the Act, accrues as a </a:t>
            </a:r>
            <a:r>
              <a:rPr lang="en-US" sz="2500" b="1" dirty="0"/>
              <a:t>Tax Credit </a:t>
            </a:r>
            <a:r>
              <a:rPr lang="en-US" sz="2500" dirty="0"/>
              <a:t>to the company</a:t>
            </a:r>
          </a:p>
          <a:p>
            <a:pPr marL="285750" indent="-285750">
              <a:buFont typeface="Arial" pitchFamily="34" charset="0"/>
              <a:buChar char="•"/>
            </a:pPr>
            <a:endParaRPr lang="en-US" sz="2500" b="1" dirty="0"/>
          </a:p>
          <a:p>
            <a:pPr marL="285750" indent="-285750">
              <a:buFont typeface="Arial" pitchFamily="34" charset="0"/>
              <a:buChar char="•"/>
            </a:pPr>
            <a:r>
              <a:rPr lang="en-US" sz="2500" b="1" dirty="0"/>
              <a:t>MAT Credit =  Tax as per MAT – Normal Tax Liability</a:t>
            </a:r>
          </a:p>
          <a:p>
            <a:pPr marL="285750" indent="-285750">
              <a:buFont typeface="Arial" pitchFamily="34" charset="0"/>
              <a:buChar char="•"/>
            </a:pPr>
            <a:endParaRPr lang="en-US" sz="2500" b="1" dirty="0"/>
          </a:p>
          <a:p>
            <a:pPr marL="285750" indent="-285750">
              <a:buFont typeface="Arial" pitchFamily="34" charset="0"/>
              <a:buChar char="•"/>
            </a:pPr>
            <a:r>
              <a:rPr lang="en-IN" sz="2500" dirty="0"/>
              <a:t>This tax credit is allowed to be carried forward for ten assessment years succeeding the assessment year in which the credit became allowable</a:t>
            </a:r>
            <a:endParaRPr lang="en-IN" sz="2500" dirty="0">
              <a:latin typeface="+mj-lt"/>
            </a:endParaRPr>
          </a:p>
        </p:txBody>
      </p:sp>
      <p:sp>
        <p:nvSpPr>
          <p:cNvPr id="2" name="Rectangle 1"/>
          <p:cNvSpPr/>
          <p:nvPr/>
        </p:nvSpPr>
        <p:spPr>
          <a:xfrm>
            <a:off x="1451579" y="798973"/>
            <a:ext cx="8842795" cy="895993"/>
          </a:xfrm>
          <a:prstGeom prst="rect">
            <a:avLst/>
          </a:prstGeom>
        </p:spPr>
        <p:txBody>
          <a:bodyPr vert="horz" lIns="91440" tIns="45720" rIns="91440" bIns="45720" rtlCol="0" anchor="t">
            <a:noAutofit/>
          </a:bodyPr>
          <a:lstStyle/>
          <a:p>
            <a:pPr defTabSz="914400">
              <a:lnSpc>
                <a:spcPct val="90000"/>
              </a:lnSpc>
              <a:spcBef>
                <a:spcPct val="0"/>
              </a:spcBef>
            </a:pPr>
            <a:r>
              <a:rPr lang="en-IN" sz="3500" cap="all" dirty="0">
                <a:effectLst>
                  <a:reflection blurRad="6350" stA="55000" endA="300" endPos="45500" dir="5400000" sy="-100000" algn="bl" rotWithShape="0"/>
                </a:effectLst>
                <a:latin typeface="+mj-lt"/>
                <a:ea typeface="+mj-ea"/>
                <a:cs typeface="+mj-cs"/>
              </a:rPr>
              <a:t>MAT Credit</a:t>
            </a:r>
          </a:p>
        </p:txBody>
      </p:sp>
    </p:spTree>
    <p:extLst>
      <p:ext uri="{BB962C8B-B14F-4D97-AF65-F5344CB8AC3E}">
        <p14:creationId xmlns:p14="http://schemas.microsoft.com/office/powerpoint/2010/main" val="1504904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7</a:t>
            </a:r>
          </a:p>
        </p:txBody>
      </p:sp>
      <p:sp>
        <p:nvSpPr>
          <p:cNvPr id="11" name="TextBox 5"/>
          <p:cNvSpPr txBox="1">
            <a:spLocks noChangeArrowheads="1"/>
          </p:cNvSpPr>
          <p:nvPr/>
        </p:nvSpPr>
        <p:spPr bwMode="auto">
          <a:xfrm>
            <a:off x="1451578" y="2092693"/>
            <a:ext cx="9603275" cy="2785378"/>
          </a:xfrm>
          <a:prstGeom prst="rect">
            <a:avLst/>
          </a:prstGeom>
          <a:solidFill>
            <a:schemeClr val="bg1"/>
          </a:solidFill>
          <a:ln w="9525">
            <a:noFill/>
            <a:miter lim="800000"/>
            <a:headEnd/>
            <a:tailEnd/>
          </a:ln>
        </p:spPr>
        <p:txBody>
          <a:bodyPr wrap="square">
            <a:spAutoFit/>
          </a:bodyPr>
          <a:lstStyle/>
          <a:p>
            <a:pPr marL="285750" indent="-285750">
              <a:buFont typeface="Arial" pitchFamily="34" charset="0"/>
              <a:buChar char="•"/>
            </a:pPr>
            <a:r>
              <a:rPr lang="en-IN" sz="2500" dirty="0"/>
              <a:t>Every company to whom the provisions of section 115JB applies is required to obtain a report from a chartered accountant in Form No. 29B certifying that the book profit has been computed in accordance with the provisions of section 115JB. </a:t>
            </a:r>
          </a:p>
          <a:p>
            <a:pPr marL="285750" indent="-285750">
              <a:buFont typeface="Arial" pitchFamily="34" charset="0"/>
              <a:buChar char="•"/>
            </a:pPr>
            <a:r>
              <a:rPr lang="en-IN" sz="2500" dirty="0"/>
              <a:t>The report should be obtained on or before due date of filing the return of income.</a:t>
            </a:r>
          </a:p>
          <a:p>
            <a:pPr marL="285750" indent="-285750">
              <a:buFont typeface="Arial" pitchFamily="34" charset="0"/>
              <a:buChar char="•"/>
            </a:pPr>
            <a:r>
              <a:rPr lang="en-IN" sz="2500" dirty="0"/>
              <a:t>Audit report in Form No. 29B shall be filed electronically</a:t>
            </a:r>
            <a:endParaRPr lang="en-IN" sz="2500" dirty="0">
              <a:latin typeface="+mj-lt"/>
            </a:endParaRPr>
          </a:p>
        </p:txBody>
      </p:sp>
      <p:sp>
        <p:nvSpPr>
          <p:cNvPr id="2" name="Rectangle 1"/>
          <p:cNvSpPr/>
          <p:nvPr/>
        </p:nvSpPr>
        <p:spPr>
          <a:xfrm>
            <a:off x="1451579" y="798973"/>
            <a:ext cx="8842795" cy="895993"/>
          </a:xfrm>
          <a:prstGeom prst="rect">
            <a:avLst/>
          </a:prstGeom>
        </p:spPr>
        <p:txBody>
          <a:bodyPr vert="horz" lIns="91440" tIns="45720" rIns="91440" bIns="45720" rtlCol="0" anchor="t">
            <a:noAutofit/>
          </a:bodyPr>
          <a:lstStyle/>
          <a:p>
            <a:pPr defTabSz="914400">
              <a:lnSpc>
                <a:spcPct val="90000"/>
              </a:lnSpc>
              <a:spcBef>
                <a:spcPct val="0"/>
              </a:spcBef>
            </a:pPr>
            <a:r>
              <a:rPr lang="en-IN" sz="3500" cap="all" dirty="0">
                <a:effectLst>
                  <a:reflection blurRad="6350" stA="55000" endA="300" endPos="45500" dir="5400000" sy="-100000" algn="bl" rotWithShape="0"/>
                </a:effectLst>
                <a:latin typeface="+mj-lt"/>
                <a:ea typeface="+mj-ea"/>
                <a:cs typeface="+mj-cs"/>
              </a:rPr>
              <a:t>Report from chartered accountant</a:t>
            </a:r>
          </a:p>
        </p:txBody>
      </p:sp>
    </p:spTree>
    <p:extLst>
      <p:ext uri="{BB962C8B-B14F-4D97-AF65-F5344CB8AC3E}">
        <p14:creationId xmlns:p14="http://schemas.microsoft.com/office/powerpoint/2010/main" val="3811498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1B1232-0615-421D-B7E2-035C3AADC94D}" type="datetime1">
              <a:rPr lang="en-IN" smtClean="0"/>
              <a:t>04-06-2017</a:t>
            </a:fld>
            <a:endParaRPr lang="en-IN" dirty="0"/>
          </a:p>
        </p:txBody>
      </p:sp>
      <p:sp>
        <p:nvSpPr>
          <p:cNvPr id="3" name="Footer Placeholder 2"/>
          <p:cNvSpPr>
            <a:spLocks noGrp="1"/>
          </p:cNvSpPr>
          <p:nvPr>
            <p:ph type="ftr" sz="quarter" idx="11"/>
          </p:nvPr>
        </p:nvSpPr>
        <p:spPr/>
        <p:txBody>
          <a:bodyPr/>
          <a:lstStyle/>
          <a:p>
            <a:r>
              <a:rPr lang="en-IN" dirty="0"/>
              <a:t>Mr. Nikhil.S.Gupta</a:t>
            </a:r>
          </a:p>
        </p:txBody>
      </p:sp>
      <p:sp>
        <p:nvSpPr>
          <p:cNvPr id="7" name="Rectangle 6"/>
          <p:cNvSpPr/>
          <p:nvPr/>
        </p:nvSpPr>
        <p:spPr>
          <a:xfrm>
            <a:off x="545690" y="983861"/>
            <a:ext cx="10958052" cy="3708708"/>
          </a:xfrm>
          <a:prstGeom prst="rect">
            <a:avLst/>
          </a:prstGeom>
        </p:spPr>
        <p:txBody>
          <a:bodyPr wrap="square">
            <a:spAutoFit/>
          </a:bodyPr>
          <a:lstStyle/>
          <a:p>
            <a:r>
              <a:rPr lang="en-IN" sz="4500" b="1" dirty="0">
                <a:solidFill>
                  <a:srgbClr val="000000"/>
                </a:solidFill>
                <a:latin typeface="AR DECODE" panose="02000000000000000000" pitchFamily="2" charset="0"/>
              </a:rPr>
              <a:t>“It was only for the good of his subjects that he collected taxes from them, just as the sun draws moisture from the Earth to give it back a thousand fold””</a:t>
            </a:r>
          </a:p>
          <a:p>
            <a:endParaRPr lang="en-IN" sz="4500" b="1" dirty="0">
              <a:solidFill>
                <a:srgbClr val="000000"/>
              </a:solidFill>
              <a:latin typeface="AR DECODE" panose="02000000000000000000" pitchFamily="2" charset="0"/>
            </a:endParaRPr>
          </a:p>
          <a:p>
            <a:r>
              <a:rPr lang="en-IN" sz="4500" b="1" dirty="0">
                <a:solidFill>
                  <a:srgbClr val="000000"/>
                </a:solidFill>
                <a:latin typeface="AR DECODE" panose="02000000000000000000" pitchFamily="2" charset="0"/>
              </a:rPr>
              <a:t>-</a:t>
            </a:r>
            <a:r>
              <a:rPr lang="en-IN" sz="5500" b="1" dirty="0">
                <a:solidFill>
                  <a:srgbClr val="000000"/>
                </a:solidFill>
                <a:latin typeface="AR DECODE" panose="02000000000000000000" pitchFamily="2" charset="0"/>
              </a:rPr>
              <a:t>Kalidasa in “Raghuvanshi” praising King Dilipa</a:t>
            </a:r>
            <a:endParaRPr lang="en-IN" sz="5500" b="1" dirty="0">
              <a:latin typeface="AR DECODE" panose="02000000000000000000" pitchFamily="2" charset="0"/>
            </a:endParaRPr>
          </a:p>
        </p:txBody>
      </p:sp>
    </p:spTree>
    <p:extLst>
      <p:ext uri="{BB962C8B-B14F-4D97-AF65-F5344CB8AC3E}">
        <p14:creationId xmlns:p14="http://schemas.microsoft.com/office/powerpoint/2010/main" val="38966418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1162" y="476672"/>
            <a:ext cx="10235380" cy="1169551"/>
          </a:xfrm>
          <a:prstGeom prst="rect">
            <a:avLst/>
          </a:prstGeom>
          <a:noFill/>
        </p:spPr>
        <p:txBody>
          <a:bodyPr wrap="square" lIns="91440" tIns="45720" rIns="91440" bIns="45720">
            <a:spAutoFit/>
          </a:bodyPr>
          <a:lstStyle/>
          <a:p>
            <a:pPr algn="ctr"/>
            <a:r>
              <a:rPr lang="en-US" sz="3500" b="1" dirty="0">
                <a:ln w="17780" cmpd="sng">
                  <a:solidFill>
                    <a:srgbClr val="FFFFFF"/>
                  </a:solidFill>
                  <a:prstDash val="solid"/>
                  <a:miter lim="800000"/>
                </a:ln>
                <a:effectLst>
                  <a:outerShdw blurRad="50800" algn="tl" rotWithShape="0">
                    <a:srgbClr val="000000"/>
                  </a:outerShdw>
                </a:effectLst>
                <a:latin typeface="+mj-lt"/>
              </a:rPr>
              <a:t>MAT</a:t>
            </a:r>
          </a:p>
          <a:p>
            <a:pPr algn="ctr"/>
            <a:r>
              <a:rPr lang="en-US" sz="3500" b="1" dirty="0">
                <a:ln w="17780" cmpd="sng">
                  <a:solidFill>
                    <a:srgbClr val="FFFFFF"/>
                  </a:solidFill>
                  <a:prstDash val="solid"/>
                  <a:miter lim="800000"/>
                </a:ln>
                <a:effectLst>
                  <a:outerShdw blurRad="50800" algn="tl" rotWithShape="0">
                    <a:srgbClr val="000000"/>
                  </a:outerShdw>
                </a:effectLst>
                <a:latin typeface="+mj-lt"/>
              </a:rPr>
              <a:t>Hitting the headlines </a:t>
            </a:r>
          </a:p>
        </p:txBody>
      </p:sp>
      <p:pic>
        <p:nvPicPr>
          <p:cNvPr id="3074" name="Picture 2" descr="Image result for minimum alternate tax economic tim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736" y="769880"/>
            <a:ext cx="3102632" cy="391438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minimum alternate tax economic tim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4833" y="769880"/>
            <a:ext cx="2593659" cy="37576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minimum alternate tax  times of in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03639">
            <a:off x="4627145" y="1885725"/>
            <a:ext cx="3451749" cy="186734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04685" y="5086159"/>
            <a:ext cx="10933808" cy="861774"/>
          </a:xfrm>
          <a:prstGeom prst="rect">
            <a:avLst/>
          </a:prstGeom>
          <a:solidFill>
            <a:schemeClr val="bg1"/>
          </a:solidFill>
        </p:spPr>
        <p:txBody>
          <a:bodyPr wrap="square">
            <a:spAutoFit/>
          </a:bodyPr>
          <a:lstStyle/>
          <a:p>
            <a:r>
              <a:rPr lang="en-US" sz="2500" b="1" dirty="0">
                <a:latin typeface="+mj-lt"/>
                <a:cs typeface="Adobe Naskh Medium" pitchFamily="50" charset="-78"/>
              </a:rPr>
              <a:t>Government has decided that FPIs will not be liable for MAT in respect of  income arising after 1</a:t>
            </a:r>
            <a:r>
              <a:rPr lang="en-US" sz="2500" b="1" baseline="30000" dirty="0">
                <a:latin typeface="+mj-lt"/>
                <a:cs typeface="Adobe Naskh Medium" pitchFamily="50" charset="-78"/>
              </a:rPr>
              <a:t>st</a:t>
            </a:r>
            <a:r>
              <a:rPr lang="en-US" sz="2500" b="1" dirty="0">
                <a:latin typeface="+mj-lt"/>
                <a:cs typeface="Adobe Naskh Medium" pitchFamily="50" charset="-78"/>
              </a:rPr>
              <a:t> April,2015</a:t>
            </a:r>
          </a:p>
        </p:txBody>
      </p:sp>
    </p:spTree>
    <p:extLst>
      <p:ext uri="{BB962C8B-B14F-4D97-AF65-F5344CB8AC3E}">
        <p14:creationId xmlns:p14="http://schemas.microsoft.com/office/powerpoint/2010/main" val="2800184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a:normAutofit/>
          </a:bodyPr>
          <a:lstStyle/>
          <a:p>
            <a:r>
              <a:rPr lang="en-IN" sz="5500" dirty="0">
                <a:effectLst>
                  <a:reflection blurRad="6350" stA="55000" endA="300" endPos="45500" dir="5400000" sy="-100000" algn="bl" rotWithShape="0"/>
                </a:effectLst>
              </a:rPr>
              <a:t>Alternate Minimum Tax</a:t>
            </a:r>
          </a:p>
        </p:txBody>
      </p:sp>
      <p:sp>
        <p:nvSpPr>
          <p:cNvPr id="3" name="Subtitle 2"/>
          <p:cNvSpPr>
            <a:spLocks noGrp="1"/>
          </p:cNvSpPr>
          <p:nvPr>
            <p:ph type="subTitle" idx="1"/>
          </p:nvPr>
        </p:nvSpPr>
        <p:spPr/>
        <p:txBody>
          <a:bodyPr>
            <a:noAutofit/>
          </a:bodyPr>
          <a:lstStyle/>
          <a:p>
            <a:r>
              <a:rPr lang="en-IN" sz="2500" dirty="0"/>
              <a:t>Section 115Jc and relevant provisions of the Income tax Act 1961.</a:t>
            </a:r>
          </a:p>
        </p:txBody>
      </p:sp>
      <p:sp>
        <p:nvSpPr>
          <p:cNvPr id="14" name="TextBox 13"/>
          <p:cNvSpPr txBox="1"/>
          <p:nvPr/>
        </p:nvSpPr>
        <p:spPr>
          <a:xfrm>
            <a:off x="8091055" y="5527964"/>
            <a:ext cx="3948545" cy="369332"/>
          </a:xfrm>
          <a:prstGeom prst="rect">
            <a:avLst/>
          </a:prstGeom>
          <a:noFill/>
        </p:spPr>
        <p:txBody>
          <a:bodyPr wrap="square" rtlCol="0">
            <a:spAutoFit/>
          </a:bodyPr>
          <a:lstStyle/>
          <a:p>
            <a:r>
              <a:rPr lang="en-IN" dirty="0"/>
              <a:t>Mr. Nikhil S Gupta</a:t>
            </a:r>
          </a:p>
        </p:txBody>
      </p:sp>
    </p:spTree>
    <p:extLst>
      <p:ext uri="{BB962C8B-B14F-4D97-AF65-F5344CB8AC3E}">
        <p14:creationId xmlns:p14="http://schemas.microsoft.com/office/powerpoint/2010/main" val="26166706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1</a:t>
            </a:r>
          </a:p>
        </p:txBody>
      </p:sp>
      <p:sp>
        <p:nvSpPr>
          <p:cNvPr id="2" name="Rectangle 1"/>
          <p:cNvSpPr/>
          <p:nvPr/>
        </p:nvSpPr>
        <p:spPr>
          <a:xfrm>
            <a:off x="1451579" y="798973"/>
            <a:ext cx="8842795" cy="895993"/>
          </a:xfrm>
          <a:prstGeom prst="rect">
            <a:avLst/>
          </a:prstGeom>
        </p:spPr>
        <p:txBody>
          <a:bodyPr vert="horz" lIns="91440" tIns="45720" rIns="91440" bIns="45720" rtlCol="0" anchor="t">
            <a:noAutofit/>
          </a:bodyPr>
          <a:lstStyle/>
          <a:p>
            <a:pPr defTabSz="914400">
              <a:lnSpc>
                <a:spcPct val="90000"/>
              </a:lnSpc>
              <a:spcBef>
                <a:spcPct val="0"/>
              </a:spcBef>
            </a:pPr>
            <a:r>
              <a:rPr lang="en-IN" sz="3500" cap="all" dirty="0">
                <a:effectLst>
                  <a:reflection blurRad="6350" stA="55000" endA="300" endPos="45500" dir="5400000" sy="-100000" algn="bl" rotWithShape="0"/>
                </a:effectLst>
                <a:latin typeface="+mj-lt"/>
                <a:ea typeface="+mj-ea"/>
                <a:cs typeface="+mj-cs"/>
              </a:rPr>
              <a:t>Introduction</a:t>
            </a:r>
          </a:p>
        </p:txBody>
      </p:sp>
      <p:graphicFrame>
        <p:nvGraphicFramePr>
          <p:cNvPr id="3" name="Diagram 2"/>
          <p:cNvGraphicFramePr/>
          <p:nvPr>
            <p:extLst>
              <p:ext uri="{D42A27DB-BD31-4B8C-83A1-F6EECF244321}">
                <p14:modId xmlns:p14="http://schemas.microsoft.com/office/powerpoint/2010/main" val="1220447701"/>
              </p:ext>
            </p:extLst>
          </p:nvPr>
        </p:nvGraphicFramePr>
        <p:xfrm>
          <a:off x="1291079" y="1991032"/>
          <a:ext cx="9763774" cy="3878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12919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1</a:t>
            </a:r>
          </a:p>
        </p:txBody>
      </p:sp>
      <p:sp>
        <p:nvSpPr>
          <p:cNvPr id="2" name="Rectangle 1"/>
          <p:cNvSpPr/>
          <p:nvPr/>
        </p:nvSpPr>
        <p:spPr>
          <a:xfrm>
            <a:off x="1451579" y="798973"/>
            <a:ext cx="8842795" cy="895993"/>
          </a:xfrm>
          <a:prstGeom prst="rect">
            <a:avLst/>
          </a:prstGeom>
        </p:spPr>
        <p:txBody>
          <a:bodyPr vert="horz" lIns="91440" tIns="45720" rIns="91440" bIns="45720" rtlCol="0" anchor="t">
            <a:noAutofit/>
          </a:bodyPr>
          <a:lstStyle/>
          <a:p>
            <a:pPr defTabSz="914400">
              <a:lnSpc>
                <a:spcPct val="90000"/>
              </a:lnSpc>
              <a:spcBef>
                <a:spcPct val="0"/>
              </a:spcBef>
            </a:pPr>
            <a:r>
              <a:rPr lang="en-IN" sz="3500" cap="all" dirty="0">
                <a:effectLst>
                  <a:reflection blurRad="6350" stA="55000" endA="300" endPos="45500" dir="5400000" sy="-100000" algn="bl" rotWithShape="0"/>
                </a:effectLst>
                <a:latin typeface="+mj-lt"/>
                <a:ea typeface="+mj-ea"/>
                <a:cs typeface="+mj-cs"/>
              </a:rPr>
              <a:t>Applicability of amt</a:t>
            </a:r>
          </a:p>
        </p:txBody>
      </p:sp>
      <p:graphicFrame>
        <p:nvGraphicFramePr>
          <p:cNvPr id="3" name="Diagram 2"/>
          <p:cNvGraphicFramePr/>
          <p:nvPr/>
        </p:nvGraphicFramePr>
        <p:xfrm>
          <a:off x="162233" y="1991032"/>
          <a:ext cx="7391905" cy="3878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7728155" y="1991032"/>
            <a:ext cx="4336025" cy="40434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2500" dirty="0">
              <a:solidFill>
                <a:schemeClr val="tx1"/>
              </a:solidFill>
            </a:endParaRPr>
          </a:p>
          <a:p>
            <a:pPr marL="285750" indent="-285750">
              <a:buFont typeface="Arial" panose="020B0604020202020204" pitchFamily="34" charset="0"/>
              <a:buChar char="•"/>
            </a:pPr>
            <a:r>
              <a:rPr lang="en-IN" sz="2500" dirty="0">
                <a:solidFill>
                  <a:schemeClr val="tx1"/>
                </a:solidFill>
              </a:rPr>
              <a:t>The provision of AMT will apply to every non-Corporate tax payer who has claimed.</a:t>
            </a:r>
          </a:p>
          <a:p>
            <a:pPr marL="285750" indent="-285750">
              <a:buFont typeface="Arial" panose="020B0604020202020204" pitchFamily="34" charset="0"/>
              <a:buChar char="•"/>
            </a:pPr>
            <a:r>
              <a:rPr lang="en-IN" sz="2500" dirty="0">
                <a:solidFill>
                  <a:schemeClr val="tx1"/>
                </a:solidFill>
              </a:rPr>
              <a:t>Deduction under section 80H to 80RRB (except 80P)</a:t>
            </a:r>
          </a:p>
          <a:p>
            <a:pPr marL="285750" indent="-285750">
              <a:buFont typeface="Arial" panose="020B0604020202020204" pitchFamily="34" charset="0"/>
              <a:buChar char="•"/>
            </a:pPr>
            <a:r>
              <a:rPr lang="en-IN" sz="2500" dirty="0">
                <a:solidFill>
                  <a:schemeClr val="tx1"/>
                </a:solidFill>
              </a:rPr>
              <a:t>Deduction under section 35AD</a:t>
            </a:r>
          </a:p>
          <a:p>
            <a:pPr marL="285750" indent="-285750">
              <a:buFont typeface="Arial" panose="020B0604020202020204" pitchFamily="34" charset="0"/>
              <a:buChar char="•"/>
            </a:pPr>
            <a:r>
              <a:rPr lang="en-IN" sz="2500" dirty="0">
                <a:solidFill>
                  <a:schemeClr val="tx1"/>
                </a:solidFill>
              </a:rPr>
              <a:t>Deduction under section 10AA.</a:t>
            </a:r>
          </a:p>
        </p:txBody>
      </p:sp>
      <p:cxnSp>
        <p:nvCxnSpPr>
          <p:cNvPr id="10" name="Connector: Elbow 9"/>
          <p:cNvCxnSpPr>
            <a:cxnSpLocks/>
          </p:cNvCxnSpPr>
          <p:nvPr/>
        </p:nvCxnSpPr>
        <p:spPr>
          <a:xfrm>
            <a:off x="6386052" y="1166387"/>
            <a:ext cx="3510116" cy="824645"/>
          </a:xfrm>
          <a:prstGeom prst="bentConnector2">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22360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2</a:t>
            </a:r>
          </a:p>
        </p:txBody>
      </p:sp>
      <p:sp>
        <p:nvSpPr>
          <p:cNvPr id="2" name="Rectangle 1"/>
          <p:cNvSpPr/>
          <p:nvPr/>
        </p:nvSpPr>
        <p:spPr>
          <a:xfrm>
            <a:off x="1451579" y="798973"/>
            <a:ext cx="8842795" cy="895993"/>
          </a:xfrm>
          <a:prstGeom prst="rect">
            <a:avLst/>
          </a:prstGeom>
        </p:spPr>
        <p:txBody>
          <a:bodyPr vert="horz" lIns="91440" tIns="45720" rIns="91440" bIns="45720" rtlCol="0" anchor="t">
            <a:noAutofit/>
          </a:bodyPr>
          <a:lstStyle/>
          <a:p>
            <a:pPr defTabSz="914400">
              <a:lnSpc>
                <a:spcPct val="90000"/>
              </a:lnSpc>
              <a:spcBef>
                <a:spcPct val="0"/>
              </a:spcBef>
            </a:pPr>
            <a:r>
              <a:rPr lang="en-IN" sz="3500" cap="all" dirty="0">
                <a:effectLst>
                  <a:reflection blurRad="6350" stA="55000" endA="300" endPos="45500" dir="5400000" sy="-100000" algn="bl" rotWithShape="0"/>
                </a:effectLst>
                <a:latin typeface="+mj-lt"/>
                <a:ea typeface="+mj-ea"/>
                <a:cs typeface="+mj-cs"/>
              </a:rPr>
              <a:t>Rate of amt</a:t>
            </a:r>
          </a:p>
        </p:txBody>
      </p:sp>
      <p:sp>
        <p:nvSpPr>
          <p:cNvPr id="4" name="Rectangle 3"/>
          <p:cNvSpPr/>
          <p:nvPr/>
        </p:nvSpPr>
        <p:spPr>
          <a:xfrm>
            <a:off x="1451579" y="2241755"/>
            <a:ext cx="9603274" cy="1246495"/>
          </a:xfrm>
          <a:prstGeom prst="rect">
            <a:avLst/>
          </a:prstGeom>
          <a:solidFill>
            <a:schemeClr val="bg1"/>
          </a:solidFill>
        </p:spPr>
        <p:txBody>
          <a:bodyPr wrap="square">
            <a:spAutoFit/>
          </a:bodyPr>
          <a:lstStyle/>
          <a:p>
            <a:r>
              <a:rPr lang="en-IN" sz="2500" dirty="0"/>
              <a:t>ATI liable to income-tax at the rate of 18.5% (as increased by surcharge and cess as applicable ) if tax payable under normal provisions is less than 18.5% of ATI.</a:t>
            </a:r>
          </a:p>
        </p:txBody>
      </p:sp>
    </p:spTree>
    <p:extLst>
      <p:ext uri="{BB962C8B-B14F-4D97-AF65-F5344CB8AC3E}">
        <p14:creationId xmlns:p14="http://schemas.microsoft.com/office/powerpoint/2010/main" val="2556758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638509"/>
            <a:ext cx="9985678" cy="1103205"/>
          </a:xfrm>
        </p:spPr>
        <p:txBody>
          <a:bodyPr/>
          <a:lstStyle/>
          <a:p>
            <a:r>
              <a:rPr lang="en-IN" dirty="0"/>
              <a:t>Steps to calculate adjusted total income(ATI)</a:t>
            </a:r>
          </a:p>
        </p:txBody>
      </p:sp>
      <p:sp>
        <p:nvSpPr>
          <p:cNvPr id="3" name="Date Placeholder 2"/>
          <p:cNvSpPr>
            <a:spLocks noGrp="1"/>
          </p:cNvSpPr>
          <p:nvPr>
            <p:ph type="dt" sz="half" idx="10"/>
          </p:nvPr>
        </p:nvSpPr>
        <p:spPr/>
        <p:txBody>
          <a:bodyPr/>
          <a:lstStyle/>
          <a:p>
            <a:fld id="{E010246A-E0BF-4A67-923B-51E13CBF5226}" type="datetime1">
              <a:rPr lang="en-IN" smtClean="0"/>
              <a:t>04-06-2017</a:t>
            </a:fld>
            <a:endParaRPr lang="en-IN" dirty="0"/>
          </a:p>
        </p:txBody>
      </p:sp>
      <p:sp>
        <p:nvSpPr>
          <p:cNvPr id="4" name="Footer Placeholder 3"/>
          <p:cNvSpPr>
            <a:spLocks noGrp="1"/>
          </p:cNvSpPr>
          <p:nvPr>
            <p:ph type="ftr" sz="quarter" idx="11"/>
          </p:nvPr>
        </p:nvSpPr>
        <p:spPr/>
        <p:txBody>
          <a:bodyPr/>
          <a:lstStyle/>
          <a:p>
            <a:r>
              <a:rPr lang="en-IN" dirty="0"/>
              <a:t>Mr. Nikhil.S.Gupta</a:t>
            </a:r>
          </a:p>
        </p:txBody>
      </p:sp>
      <p:sp>
        <p:nvSpPr>
          <p:cNvPr id="5" name="Slide Number Placeholder 4"/>
          <p:cNvSpPr>
            <a:spLocks noGrp="1"/>
          </p:cNvSpPr>
          <p:nvPr>
            <p:ph type="sldNum" sz="quarter" idx="12"/>
          </p:nvPr>
        </p:nvSpPr>
        <p:spPr/>
        <p:txBody>
          <a:bodyPr/>
          <a:lstStyle/>
          <a:p>
            <a:r>
              <a:rPr lang="en-IN" dirty="0"/>
              <a:t>3</a:t>
            </a:r>
          </a:p>
          <a:p>
            <a:endParaRPr lang="en-IN" dirty="0"/>
          </a:p>
        </p:txBody>
      </p:sp>
      <p:graphicFrame>
        <p:nvGraphicFramePr>
          <p:cNvPr id="6" name="Group 33"/>
          <p:cNvGraphicFramePr>
            <a:graphicFrameLocks/>
          </p:cNvGraphicFramePr>
          <p:nvPr>
            <p:extLst>
              <p:ext uri="{D42A27DB-BD31-4B8C-83A1-F6EECF244321}">
                <p14:modId xmlns:p14="http://schemas.microsoft.com/office/powerpoint/2010/main" val="833113420"/>
              </p:ext>
            </p:extLst>
          </p:nvPr>
        </p:nvGraphicFramePr>
        <p:xfrm>
          <a:off x="1291080" y="2018702"/>
          <a:ext cx="9763773" cy="3596736"/>
        </p:xfrm>
        <a:graphic>
          <a:graphicData uri="http://schemas.openxmlformats.org/drawingml/2006/table">
            <a:tbl>
              <a:tblPr/>
              <a:tblGrid>
                <a:gridCol w="1092398">
                  <a:extLst>
                    <a:ext uri="{9D8B030D-6E8A-4147-A177-3AD203B41FA5}">
                      <a16:colId xmlns:a16="http://schemas.microsoft.com/office/drawing/2014/main" val="20000"/>
                    </a:ext>
                  </a:extLst>
                </a:gridCol>
                <a:gridCol w="8671375">
                  <a:extLst>
                    <a:ext uri="{9D8B030D-6E8A-4147-A177-3AD203B41FA5}">
                      <a16:colId xmlns:a16="http://schemas.microsoft.com/office/drawing/2014/main" val="20001"/>
                    </a:ext>
                  </a:extLst>
                </a:gridCol>
              </a:tblGrid>
              <a:tr h="41788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1" i="0" u="none" strike="noStrike" cap="none" normalizeH="0" baseline="0" dirty="0">
                          <a:ln>
                            <a:noFill/>
                          </a:ln>
                          <a:solidFill>
                            <a:schemeClr val="tx1"/>
                          </a:solidFill>
                          <a:effectLst/>
                          <a:latin typeface="+mj-lt"/>
                          <a:cs typeface="Arial" charset="0"/>
                        </a:rPr>
                        <a:t>Step</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1" i="0" u="none" strike="noStrike" cap="none" normalizeH="0" baseline="0" dirty="0">
                          <a:ln>
                            <a:noFill/>
                          </a:ln>
                          <a:solidFill>
                            <a:schemeClr val="tx1"/>
                          </a:solidFill>
                          <a:effectLst/>
                          <a:latin typeface="+mj-lt"/>
                          <a:cs typeface="Arial" charset="0"/>
                        </a:rPr>
                        <a:t>Procedure</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446358">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1</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Taxable income of the taxpayer</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754877">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2</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defRPr/>
                      </a:pPr>
                      <a:r>
                        <a:rPr kumimoji="0" lang="en-US" sz="2500" b="0" i="0" u="sng" strike="noStrike" kern="1200" cap="none" normalizeH="0" baseline="0" dirty="0">
                          <a:ln>
                            <a:noFill/>
                          </a:ln>
                          <a:solidFill>
                            <a:schemeClr val="tx1"/>
                          </a:solidFill>
                          <a:effectLst/>
                          <a:latin typeface="+mn-lt"/>
                          <a:ea typeface="+mn-ea"/>
                          <a:cs typeface="Arial" charset="0"/>
                        </a:rPr>
                        <a:t>Add: Deductions claimed under section 80H to 80RRB except (80P) in taxable income .</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82035788"/>
                  </a:ext>
                </a:extLst>
              </a:tr>
              <a:tr h="754877">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3</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defRPr/>
                      </a:pPr>
                      <a:r>
                        <a:rPr kumimoji="0" lang="en-US" sz="2500" b="0" i="0" u="sng" strike="noStrike" cap="none" normalizeH="0" baseline="0" dirty="0">
                          <a:ln>
                            <a:noFill/>
                          </a:ln>
                          <a:solidFill>
                            <a:schemeClr val="tx1"/>
                          </a:solidFill>
                          <a:effectLst/>
                          <a:latin typeface="+mj-lt"/>
                          <a:cs typeface="Arial" charset="0"/>
                        </a:rPr>
                        <a:t>Add: </a:t>
                      </a:r>
                      <a:r>
                        <a:rPr kumimoji="0" lang="en-IN" sz="2500" b="0" i="0" u="sng" strike="noStrike" kern="1200" cap="none" normalizeH="0" baseline="0" dirty="0">
                          <a:ln>
                            <a:noFill/>
                          </a:ln>
                          <a:solidFill>
                            <a:schemeClr val="tx1"/>
                          </a:solidFill>
                          <a:effectLst/>
                          <a:latin typeface="+mj-lt"/>
                          <a:ea typeface="+mn-ea"/>
                          <a:cs typeface="Arial" charset="0"/>
                        </a:rPr>
                        <a:t>Deductions claimed u/s 35AD net off depreciation u/s 32 in taxable income</a:t>
                      </a:r>
                      <a:endParaRPr lang="en-IN" sz="1800" b="0" i="0" u="none" strike="noStrike" kern="1200" baseline="0" dirty="0">
                        <a:solidFill>
                          <a:schemeClr val="tx1"/>
                        </a:solidFill>
                        <a:latin typeface="+mn-lt"/>
                        <a:ea typeface="+mn-ea"/>
                        <a:cs typeface="+mn-cs"/>
                      </a:endParaRP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432101">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4</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Add: Deductions claimed u/s 10AA in taxable income</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17885">
                <a:tc>
                  <a:txBody>
                    <a:body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5</a:t>
                      </a:r>
                    </a:p>
                  </a:txBody>
                  <a:tcPr marT="45728" marB="457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US" sz="2500" b="0" i="0" u="none" strike="noStrike" cap="none" normalizeH="0" baseline="0" dirty="0">
                          <a:ln>
                            <a:noFill/>
                          </a:ln>
                          <a:solidFill>
                            <a:schemeClr val="tx1"/>
                          </a:solidFill>
                          <a:effectLst/>
                          <a:latin typeface="+mj-lt"/>
                          <a:cs typeface="Arial" charset="0"/>
                        </a:rPr>
                        <a:t>Adjusted Total Income (1+2+3+4)</a:t>
                      </a:r>
                    </a:p>
                  </a:txBody>
                  <a:tcPr marT="45728" marB="457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4919871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4</a:t>
            </a:r>
          </a:p>
        </p:txBody>
      </p:sp>
      <p:sp>
        <p:nvSpPr>
          <p:cNvPr id="2" name="Rectangle 1"/>
          <p:cNvSpPr/>
          <p:nvPr/>
        </p:nvSpPr>
        <p:spPr>
          <a:xfrm>
            <a:off x="1451579" y="798973"/>
            <a:ext cx="8842795" cy="895993"/>
          </a:xfrm>
          <a:prstGeom prst="rect">
            <a:avLst/>
          </a:prstGeom>
        </p:spPr>
        <p:txBody>
          <a:bodyPr vert="horz" lIns="91440" tIns="45720" rIns="91440" bIns="45720" rtlCol="0" anchor="t">
            <a:noAutofit/>
          </a:bodyPr>
          <a:lstStyle/>
          <a:p>
            <a:pPr defTabSz="914400">
              <a:lnSpc>
                <a:spcPct val="90000"/>
              </a:lnSpc>
              <a:spcBef>
                <a:spcPct val="0"/>
              </a:spcBef>
            </a:pPr>
            <a:r>
              <a:rPr lang="en-IN" sz="3500" cap="all" dirty="0">
                <a:effectLst>
                  <a:reflection blurRad="6350" stA="55000" endA="300" endPos="45500" dir="5400000" sy="-100000" algn="bl" rotWithShape="0"/>
                </a:effectLst>
                <a:latin typeface="+mj-lt"/>
                <a:ea typeface="+mj-ea"/>
                <a:cs typeface="+mj-cs"/>
              </a:rPr>
              <a:t>Calculation of AMT</a:t>
            </a:r>
          </a:p>
        </p:txBody>
      </p:sp>
      <p:sp>
        <p:nvSpPr>
          <p:cNvPr id="4" name="Rectangle 3"/>
          <p:cNvSpPr/>
          <p:nvPr/>
        </p:nvSpPr>
        <p:spPr>
          <a:xfrm>
            <a:off x="1451579" y="2266804"/>
            <a:ext cx="3708670" cy="861774"/>
          </a:xfrm>
          <a:prstGeom prst="rect">
            <a:avLst/>
          </a:prstGeom>
          <a:solidFill>
            <a:schemeClr val="bg1"/>
          </a:solidFill>
        </p:spPr>
        <p:txBody>
          <a:bodyPr wrap="square">
            <a:spAutoFit/>
          </a:bodyPr>
          <a:lstStyle/>
          <a:p>
            <a:r>
              <a:rPr lang="en-IN" sz="2500" dirty="0"/>
              <a:t>Tax on total Income as per Income Tax Act 1961</a:t>
            </a:r>
          </a:p>
        </p:txBody>
      </p:sp>
      <p:sp>
        <p:nvSpPr>
          <p:cNvPr id="10" name="Rectangle 9"/>
          <p:cNvSpPr/>
          <p:nvPr/>
        </p:nvSpPr>
        <p:spPr>
          <a:xfrm>
            <a:off x="1451579" y="4556759"/>
            <a:ext cx="4057014" cy="861774"/>
          </a:xfrm>
          <a:prstGeom prst="rect">
            <a:avLst/>
          </a:prstGeom>
          <a:solidFill>
            <a:schemeClr val="bg1"/>
          </a:solidFill>
        </p:spPr>
        <p:txBody>
          <a:bodyPr wrap="square">
            <a:spAutoFit/>
          </a:bodyPr>
          <a:lstStyle/>
          <a:p>
            <a:r>
              <a:rPr lang="en-IN" sz="2500" dirty="0"/>
              <a:t>Tax on Adjusted total income on basis of 18.5% tax.</a:t>
            </a:r>
          </a:p>
        </p:txBody>
      </p:sp>
      <p:sp>
        <p:nvSpPr>
          <p:cNvPr id="3" name="Arrow: Up 2"/>
          <p:cNvSpPr/>
          <p:nvPr/>
        </p:nvSpPr>
        <p:spPr>
          <a:xfrm>
            <a:off x="5508593" y="1977218"/>
            <a:ext cx="3286862" cy="3610781"/>
          </a:xfrm>
          <a:prstGeom prst="up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IN" sz="2500" dirty="0"/>
              <a:t>Whichever is higher</a:t>
            </a:r>
          </a:p>
        </p:txBody>
      </p:sp>
    </p:spTree>
    <p:extLst>
      <p:ext uri="{BB962C8B-B14F-4D97-AF65-F5344CB8AC3E}">
        <p14:creationId xmlns:p14="http://schemas.microsoft.com/office/powerpoint/2010/main" val="1312677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4</a:t>
            </a:r>
          </a:p>
        </p:txBody>
      </p:sp>
      <p:sp>
        <p:nvSpPr>
          <p:cNvPr id="11" name="TextBox 5"/>
          <p:cNvSpPr txBox="1">
            <a:spLocks noChangeArrowheads="1"/>
          </p:cNvSpPr>
          <p:nvPr/>
        </p:nvSpPr>
        <p:spPr bwMode="auto">
          <a:xfrm>
            <a:off x="480060" y="1976578"/>
            <a:ext cx="11174911" cy="3724096"/>
          </a:xfrm>
          <a:prstGeom prst="rect">
            <a:avLst/>
          </a:prstGeom>
          <a:solidFill>
            <a:schemeClr val="bg1"/>
          </a:solidFill>
          <a:ln w="9525">
            <a:noFill/>
            <a:miter lim="800000"/>
            <a:headEnd/>
            <a:tailEnd/>
          </a:ln>
        </p:spPr>
        <p:txBody>
          <a:bodyPr wrap="square">
            <a:spAutoFit/>
          </a:bodyPr>
          <a:lstStyle/>
          <a:p>
            <a:pPr marL="285750" indent="-285750">
              <a:buFont typeface="Arial" panose="020B0604020202020204" pitchFamily="34" charset="0"/>
              <a:buChar char="•"/>
            </a:pPr>
            <a:endParaRPr lang="en-IN" dirty="0"/>
          </a:p>
          <a:p>
            <a:pPr marL="342900" indent="-342900">
              <a:buFont typeface="Arial" panose="020B0604020202020204" pitchFamily="34" charset="0"/>
              <a:buChar char="•"/>
            </a:pPr>
            <a:r>
              <a:rPr lang="en-IN" sz="2500" dirty="0"/>
              <a:t>AMT credit shall be allowed for next 10 consecutive years.</a:t>
            </a:r>
          </a:p>
          <a:p>
            <a:pPr marL="342900" indent="-342900">
              <a:buFont typeface="Arial" panose="020B0604020202020204" pitchFamily="34" charset="0"/>
              <a:buChar char="•"/>
            </a:pPr>
            <a:r>
              <a:rPr lang="en-IN" sz="2500" dirty="0"/>
              <a:t>Credit  can be set off only in the year in which the regular tax payable exceeds the AMT.</a:t>
            </a:r>
          </a:p>
          <a:p>
            <a:pPr marL="342900" indent="-342900">
              <a:buFont typeface="Arial" panose="020B0604020202020204" pitchFamily="34" charset="0"/>
              <a:buChar char="•"/>
            </a:pPr>
            <a:r>
              <a:rPr lang="en-IN" sz="2500" dirty="0"/>
              <a:t>Credit of AMT is available even in a year where no deduction is claimed under </a:t>
            </a:r>
          </a:p>
          <a:p>
            <a:pPr marL="457200" indent="-457200">
              <a:buFont typeface="Wingdings" panose="05000000000000000000" pitchFamily="2" charset="2"/>
              <a:buChar char="Ø"/>
            </a:pPr>
            <a:r>
              <a:rPr lang="en-IN" sz="2500" dirty="0"/>
              <a:t>Chapter 80H to 80RRB except (80P)</a:t>
            </a:r>
          </a:p>
          <a:p>
            <a:pPr marL="457200" indent="-457200">
              <a:buFont typeface="Wingdings" panose="05000000000000000000" pitchFamily="2" charset="2"/>
              <a:buChar char="Ø"/>
            </a:pPr>
            <a:r>
              <a:rPr lang="en-IN" sz="2500" dirty="0"/>
              <a:t>Section 10AA</a:t>
            </a:r>
          </a:p>
          <a:p>
            <a:pPr marL="457200" indent="-457200">
              <a:buFont typeface="Wingdings" panose="05000000000000000000" pitchFamily="2" charset="2"/>
              <a:buChar char="Ø"/>
            </a:pPr>
            <a:r>
              <a:rPr lang="en-IN" sz="2500" dirty="0"/>
              <a:t>Section 35 AD</a:t>
            </a:r>
          </a:p>
          <a:p>
            <a:pPr marL="457200" indent="-457200">
              <a:buFont typeface="Wingdings" panose="05000000000000000000" pitchFamily="2" charset="2"/>
              <a:buChar char="Ø"/>
            </a:pPr>
            <a:r>
              <a:rPr lang="en-IN" sz="2500" dirty="0"/>
              <a:t>Adjusted  Total Income of Specified  Tax payers is below 20 lakhs</a:t>
            </a:r>
          </a:p>
          <a:p>
            <a:pPr marL="285750" indent="-285750">
              <a:buFont typeface="Arial" panose="020B0604020202020204" pitchFamily="34" charset="0"/>
              <a:buChar char="•"/>
            </a:pPr>
            <a:endParaRPr lang="en-IN" dirty="0"/>
          </a:p>
        </p:txBody>
      </p:sp>
      <p:sp>
        <p:nvSpPr>
          <p:cNvPr id="2" name="Rectangle 1"/>
          <p:cNvSpPr/>
          <p:nvPr/>
        </p:nvSpPr>
        <p:spPr>
          <a:xfrm>
            <a:off x="1451579" y="798973"/>
            <a:ext cx="8842795" cy="895993"/>
          </a:xfrm>
          <a:prstGeom prst="rect">
            <a:avLst/>
          </a:prstGeom>
        </p:spPr>
        <p:txBody>
          <a:bodyPr vert="horz" lIns="91440" tIns="45720" rIns="91440" bIns="45720" rtlCol="0" anchor="t">
            <a:noAutofit/>
          </a:bodyPr>
          <a:lstStyle/>
          <a:p>
            <a:pPr defTabSz="914400">
              <a:lnSpc>
                <a:spcPct val="90000"/>
              </a:lnSpc>
              <a:spcBef>
                <a:spcPct val="0"/>
              </a:spcBef>
            </a:pPr>
            <a:r>
              <a:rPr lang="en-IN" sz="3500" cap="all" dirty="0">
                <a:effectLst>
                  <a:reflection blurRad="6350" stA="55000" endA="300" endPos="45500" dir="5400000" sy="-100000" algn="bl" rotWithShape="0"/>
                </a:effectLst>
                <a:latin typeface="+mj-lt"/>
                <a:ea typeface="+mj-ea"/>
                <a:cs typeface="+mj-cs"/>
              </a:rPr>
              <a:t>AMT Credit</a:t>
            </a:r>
          </a:p>
        </p:txBody>
      </p:sp>
    </p:spTree>
    <p:extLst>
      <p:ext uri="{BB962C8B-B14F-4D97-AF65-F5344CB8AC3E}">
        <p14:creationId xmlns:p14="http://schemas.microsoft.com/office/powerpoint/2010/main" val="223842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4</a:t>
            </a:r>
          </a:p>
        </p:txBody>
      </p:sp>
      <p:sp>
        <p:nvSpPr>
          <p:cNvPr id="11" name="TextBox 5"/>
          <p:cNvSpPr txBox="1">
            <a:spLocks noChangeArrowheads="1"/>
          </p:cNvSpPr>
          <p:nvPr/>
        </p:nvSpPr>
        <p:spPr bwMode="auto">
          <a:xfrm>
            <a:off x="1451578" y="2092693"/>
            <a:ext cx="9603275" cy="2785378"/>
          </a:xfrm>
          <a:prstGeom prst="rect">
            <a:avLst/>
          </a:prstGeom>
          <a:solidFill>
            <a:schemeClr val="bg1"/>
          </a:solidFill>
          <a:ln w="9525">
            <a:noFill/>
            <a:miter lim="800000"/>
            <a:headEnd/>
            <a:tailEnd/>
          </a:ln>
        </p:spPr>
        <p:txBody>
          <a:bodyPr wrap="square">
            <a:spAutoFit/>
          </a:bodyPr>
          <a:lstStyle/>
          <a:p>
            <a:pPr marL="285750" indent="-285750">
              <a:buFont typeface="Arial" pitchFamily="34" charset="0"/>
              <a:buChar char="•"/>
            </a:pPr>
            <a:r>
              <a:rPr lang="en-IN" sz="2500" dirty="0"/>
              <a:t>Every company to whom the provisions of section 115JC applies is required to obtain a report from a chartered accountant in Form No. 29C certifying that the book profit has been computed in accordance with the provisions of section 115JC. </a:t>
            </a:r>
          </a:p>
          <a:p>
            <a:pPr marL="285750" indent="-285750">
              <a:buFont typeface="Arial" pitchFamily="34" charset="0"/>
              <a:buChar char="•"/>
            </a:pPr>
            <a:r>
              <a:rPr lang="en-IN" sz="2500" dirty="0"/>
              <a:t>The report should be obtained on or before due date of filing the return of income.</a:t>
            </a:r>
          </a:p>
          <a:p>
            <a:pPr marL="285750" indent="-285750">
              <a:buFont typeface="Arial" pitchFamily="34" charset="0"/>
              <a:buChar char="•"/>
            </a:pPr>
            <a:r>
              <a:rPr lang="en-IN" sz="2500" dirty="0"/>
              <a:t>Audit report in Form No. 29C shall be filed electronically</a:t>
            </a:r>
            <a:endParaRPr lang="en-IN" sz="2500" dirty="0">
              <a:latin typeface="+mj-lt"/>
            </a:endParaRPr>
          </a:p>
        </p:txBody>
      </p:sp>
      <p:sp>
        <p:nvSpPr>
          <p:cNvPr id="2" name="Rectangle 1"/>
          <p:cNvSpPr/>
          <p:nvPr/>
        </p:nvSpPr>
        <p:spPr>
          <a:xfrm>
            <a:off x="1451579" y="798973"/>
            <a:ext cx="8842795" cy="895993"/>
          </a:xfrm>
          <a:prstGeom prst="rect">
            <a:avLst/>
          </a:prstGeom>
        </p:spPr>
        <p:txBody>
          <a:bodyPr vert="horz" lIns="91440" tIns="45720" rIns="91440" bIns="45720" rtlCol="0" anchor="t">
            <a:noAutofit/>
          </a:bodyPr>
          <a:lstStyle/>
          <a:p>
            <a:pPr defTabSz="914400">
              <a:lnSpc>
                <a:spcPct val="90000"/>
              </a:lnSpc>
              <a:spcBef>
                <a:spcPct val="0"/>
              </a:spcBef>
            </a:pPr>
            <a:r>
              <a:rPr lang="en-IN" sz="3500" cap="all" dirty="0">
                <a:effectLst>
                  <a:reflection blurRad="6350" stA="55000" endA="300" endPos="45500" dir="5400000" sy="-100000" algn="bl" rotWithShape="0"/>
                </a:effectLst>
                <a:latin typeface="+mj-lt"/>
                <a:ea typeface="+mj-ea"/>
                <a:cs typeface="+mj-cs"/>
              </a:rPr>
              <a:t>Report from chartered accountant</a:t>
            </a:r>
          </a:p>
        </p:txBody>
      </p:sp>
    </p:spTree>
    <p:extLst>
      <p:ext uri="{BB962C8B-B14F-4D97-AF65-F5344CB8AC3E}">
        <p14:creationId xmlns:p14="http://schemas.microsoft.com/office/powerpoint/2010/main" val="1994473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gupta9665.files.wordpress.com/2010/12/thank-you.jpg?w=480&amp;h=318"/>
          <p:cNvPicPr>
            <a:picLocks noChangeAspect="1" noChangeArrowheads="1"/>
          </p:cNvPicPr>
          <p:nvPr/>
        </p:nvPicPr>
        <p:blipFill>
          <a:blip r:embed="rId3"/>
          <a:srcRect/>
          <a:stretch>
            <a:fillRect/>
          </a:stretch>
        </p:blipFill>
        <p:spPr bwMode="auto">
          <a:xfrm>
            <a:off x="3305944" y="2998113"/>
            <a:ext cx="5508104" cy="2891284"/>
          </a:xfrm>
          <a:prstGeom prst="rect">
            <a:avLst/>
          </a:prstGeom>
          <a:noFill/>
          <a:ln w="76200">
            <a:solidFill>
              <a:schemeClr val="tx1"/>
            </a:solidFill>
            <a:miter lim="800000"/>
            <a:headEnd/>
            <a:tailEnd/>
          </a:ln>
        </p:spPr>
      </p:pic>
      <p:sp>
        <p:nvSpPr>
          <p:cNvPr id="2" name="Rectangle 1"/>
          <p:cNvSpPr/>
          <p:nvPr/>
        </p:nvSpPr>
        <p:spPr>
          <a:xfrm>
            <a:off x="3305944" y="474345"/>
            <a:ext cx="5508104" cy="2523768"/>
          </a:xfrm>
          <a:prstGeom prst="rect">
            <a:avLst/>
          </a:prstGeom>
        </p:spPr>
        <p:txBody>
          <a:bodyPr wrap="square">
            <a:spAutoFit/>
          </a:bodyPr>
          <a:lstStyle/>
          <a:p>
            <a:r>
              <a:rPr lang="en-US" sz="2800" dirty="0"/>
              <a:t>If you drive a car, I'll tax the street</a:t>
            </a:r>
            <a:br>
              <a:rPr lang="en-US" sz="2800" dirty="0"/>
            </a:br>
            <a:r>
              <a:rPr lang="en-US" sz="2800" dirty="0"/>
              <a:t>If you try to sit, I'll tax your seat</a:t>
            </a:r>
            <a:br>
              <a:rPr lang="en-US" sz="2800" dirty="0"/>
            </a:br>
            <a:r>
              <a:rPr lang="en-US" sz="2800" dirty="0"/>
              <a:t>If you get too cold I'll tax the heat</a:t>
            </a:r>
            <a:br>
              <a:rPr lang="en-US" sz="2800" dirty="0"/>
            </a:br>
            <a:r>
              <a:rPr lang="en-US" sz="2800" dirty="0"/>
              <a:t>If you take a walk, I'll tax your feet</a:t>
            </a:r>
          </a:p>
          <a:p>
            <a:r>
              <a:rPr lang="en-US" sz="2800" dirty="0"/>
              <a:t>                               - The Beatles</a:t>
            </a:r>
          </a:p>
          <a:p>
            <a:endParaRPr lang="en-US" dirty="0"/>
          </a:p>
        </p:txBody>
      </p:sp>
    </p:spTree>
    <p:extLst>
      <p:ext uri="{BB962C8B-B14F-4D97-AF65-F5344CB8AC3E}">
        <p14:creationId xmlns:p14="http://schemas.microsoft.com/office/powerpoint/2010/main" val="3135283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581396684"/>
              </p:ext>
            </p:extLst>
          </p:nvPr>
        </p:nvGraphicFramePr>
        <p:xfrm>
          <a:off x="191730" y="483690"/>
          <a:ext cx="11783960" cy="5486400"/>
        </p:xfrm>
        <a:graphic>
          <a:graphicData uri="http://schemas.openxmlformats.org/drawingml/2006/table">
            <a:tbl>
              <a:tblPr firstRow="1" bandRow="1">
                <a:tableStyleId>{616DA210-FB5B-4158-B5E0-FEB733F419BA}</a:tableStyleId>
              </a:tblPr>
              <a:tblGrid>
                <a:gridCol w="1266302">
                  <a:extLst>
                    <a:ext uri="{9D8B030D-6E8A-4147-A177-3AD203B41FA5}">
                      <a16:colId xmlns:a16="http://schemas.microsoft.com/office/drawing/2014/main" val="1955111467"/>
                    </a:ext>
                  </a:extLst>
                </a:gridCol>
                <a:gridCol w="10517658">
                  <a:extLst>
                    <a:ext uri="{9D8B030D-6E8A-4147-A177-3AD203B41FA5}">
                      <a16:colId xmlns:a16="http://schemas.microsoft.com/office/drawing/2014/main" val="701499354"/>
                    </a:ext>
                  </a:extLst>
                </a:gridCol>
              </a:tblGrid>
              <a:tr h="361245">
                <a:tc>
                  <a:txBody>
                    <a:bodyPr/>
                    <a:lstStyle/>
                    <a:p>
                      <a:r>
                        <a:rPr lang="en-IN" dirty="0"/>
                        <a:t>Sr.No</a:t>
                      </a:r>
                    </a:p>
                  </a:txBody>
                  <a:tcPr/>
                </a:tc>
                <a:tc>
                  <a:txBody>
                    <a:bodyPr/>
                    <a:lstStyle/>
                    <a:p>
                      <a:r>
                        <a:rPr lang="en-IN" dirty="0"/>
                        <a:t>Particulars</a:t>
                      </a:r>
                    </a:p>
                  </a:txBody>
                  <a:tcPr/>
                </a:tc>
                <a:extLst>
                  <a:ext uri="{0D108BD9-81ED-4DB2-BD59-A6C34878D82A}">
                    <a16:rowId xmlns:a16="http://schemas.microsoft.com/office/drawing/2014/main" val="3362778874"/>
                  </a:ext>
                </a:extLst>
              </a:tr>
              <a:tr h="361245">
                <a:tc>
                  <a:txBody>
                    <a:bodyPr/>
                    <a:lstStyle/>
                    <a:p>
                      <a:r>
                        <a:rPr lang="en-IN" b="1" dirty="0">
                          <a:latin typeface="Algerian" panose="04020705040A02060702" pitchFamily="82" charset="0"/>
                        </a:rPr>
                        <a:t>A</a:t>
                      </a:r>
                    </a:p>
                  </a:txBody>
                  <a:tcPr/>
                </a:tc>
                <a:tc>
                  <a:txBody>
                    <a:bodyPr/>
                    <a:lstStyle/>
                    <a:p>
                      <a:r>
                        <a:rPr lang="en-IN" b="1" dirty="0">
                          <a:latin typeface="Algerian" panose="04020705040A02060702" pitchFamily="82" charset="0"/>
                        </a:rPr>
                        <a:t>Minimum Alternate Tax </a:t>
                      </a:r>
                    </a:p>
                  </a:txBody>
                  <a:tcPr/>
                </a:tc>
                <a:extLst>
                  <a:ext uri="{0D108BD9-81ED-4DB2-BD59-A6C34878D82A}">
                    <a16:rowId xmlns:a16="http://schemas.microsoft.com/office/drawing/2014/main" val="654144457"/>
                  </a:ext>
                </a:extLst>
              </a:tr>
              <a:tr h="361245">
                <a:tc>
                  <a:txBody>
                    <a:bodyPr/>
                    <a:lstStyle/>
                    <a:p>
                      <a:r>
                        <a:rPr lang="en-IN" dirty="0"/>
                        <a:t>1</a:t>
                      </a:r>
                    </a:p>
                  </a:txBody>
                  <a:tcPr/>
                </a:tc>
                <a:tc>
                  <a:txBody>
                    <a:bodyPr/>
                    <a:lstStyle/>
                    <a:p>
                      <a:r>
                        <a:rPr lang="en-IN" dirty="0">
                          <a:hlinkClick r:id="rId3" action="ppaction://hlinksldjump"/>
                        </a:rPr>
                        <a:t>Introduction</a:t>
                      </a:r>
                      <a:endParaRPr lang="en-IN" dirty="0"/>
                    </a:p>
                  </a:txBody>
                  <a:tcPr/>
                </a:tc>
                <a:extLst>
                  <a:ext uri="{0D108BD9-81ED-4DB2-BD59-A6C34878D82A}">
                    <a16:rowId xmlns:a16="http://schemas.microsoft.com/office/drawing/2014/main" val="2857611074"/>
                  </a:ext>
                </a:extLst>
              </a:tr>
              <a:tr h="361245">
                <a:tc>
                  <a:txBody>
                    <a:bodyPr/>
                    <a:lstStyle/>
                    <a:p>
                      <a:r>
                        <a:rPr lang="en-IN" dirty="0"/>
                        <a:t>2</a:t>
                      </a:r>
                    </a:p>
                  </a:txBody>
                  <a:tcPr/>
                </a:tc>
                <a:tc>
                  <a:txBody>
                    <a:bodyPr/>
                    <a:lstStyle/>
                    <a:p>
                      <a:r>
                        <a:rPr lang="en-IN" dirty="0">
                          <a:hlinkClick r:id="rId4" action="ppaction://hlinksldjump"/>
                        </a:rPr>
                        <a:t>Objectives</a:t>
                      </a:r>
                      <a:endParaRPr lang="en-IN" dirty="0"/>
                    </a:p>
                  </a:txBody>
                  <a:tcPr/>
                </a:tc>
                <a:extLst>
                  <a:ext uri="{0D108BD9-81ED-4DB2-BD59-A6C34878D82A}">
                    <a16:rowId xmlns:a16="http://schemas.microsoft.com/office/drawing/2014/main" val="2204283102"/>
                  </a:ext>
                </a:extLst>
              </a:tr>
              <a:tr h="361245">
                <a:tc>
                  <a:txBody>
                    <a:bodyPr/>
                    <a:lstStyle/>
                    <a:p>
                      <a:r>
                        <a:rPr lang="en-IN" dirty="0"/>
                        <a:t>3</a:t>
                      </a:r>
                    </a:p>
                  </a:txBody>
                  <a:tcPr/>
                </a:tc>
                <a:tc>
                  <a:txBody>
                    <a:bodyPr/>
                    <a:lstStyle/>
                    <a:p>
                      <a:r>
                        <a:rPr lang="en-IN" dirty="0">
                          <a:hlinkClick r:id="rId5" action="ppaction://hlinksldjump"/>
                        </a:rPr>
                        <a:t>Applicability and Non Applicability</a:t>
                      </a:r>
                      <a:endParaRPr lang="en-IN" dirty="0"/>
                    </a:p>
                  </a:txBody>
                  <a:tcPr/>
                </a:tc>
                <a:extLst>
                  <a:ext uri="{0D108BD9-81ED-4DB2-BD59-A6C34878D82A}">
                    <a16:rowId xmlns:a16="http://schemas.microsoft.com/office/drawing/2014/main" val="3238909422"/>
                  </a:ext>
                </a:extLst>
              </a:tr>
              <a:tr h="361245">
                <a:tc>
                  <a:txBody>
                    <a:bodyPr/>
                    <a:lstStyle/>
                    <a:p>
                      <a:r>
                        <a:rPr lang="en-IN" dirty="0"/>
                        <a:t>4</a:t>
                      </a:r>
                    </a:p>
                  </a:txBody>
                  <a:tcPr/>
                </a:tc>
                <a:tc>
                  <a:txBody>
                    <a:bodyPr/>
                    <a:lstStyle/>
                    <a:p>
                      <a:r>
                        <a:rPr lang="en-IN" dirty="0">
                          <a:hlinkClick r:id="rId6" action="ppaction://hlinksldjump"/>
                        </a:rPr>
                        <a:t>Basic Provision</a:t>
                      </a:r>
                      <a:endParaRPr lang="en-IN" dirty="0"/>
                    </a:p>
                  </a:txBody>
                  <a:tcPr/>
                </a:tc>
                <a:extLst>
                  <a:ext uri="{0D108BD9-81ED-4DB2-BD59-A6C34878D82A}">
                    <a16:rowId xmlns:a16="http://schemas.microsoft.com/office/drawing/2014/main" val="4003234925"/>
                  </a:ext>
                </a:extLst>
              </a:tr>
              <a:tr h="361245">
                <a:tc>
                  <a:txBody>
                    <a:bodyPr/>
                    <a:lstStyle/>
                    <a:p>
                      <a:r>
                        <a:rPr lang="en-IN" dirty="0"/>
                        <a:t>5</a:t>
                      </a:r>
                    </a:p>
                  </a:txBody>
                  <a:tcPr/>
                </a:tc>
                <a:tc>
                  <a:txBody>
                    <a:bodyPr/>
                    <a:lstStyle/>
                    <a:p>
                      <a:r>
                        <a:rPr lang="en-IN" dirty="0">
                          <a:hlinkClick r:id="rId7" action="ppaction://hlinksldjump"/>
                        </a:rPr>
                        <a:t>Book Profit</a:t>
                      </a:r>
                      <a:endParaRPr lang="en-IN" dirty="0"/>
                    </a:p>
                  </a:txBody>
                  <a:tcPr/>
                </a:tc>
                <a:extLst>
                  <a:ext uri="{0D108BD9-81ED-4DB2-BD59-A6C34878D82A}">
                    <a16:rowId xmlns:a16="http://schemas.microsoft.com/office/drawing/2014/main" val="2236522546"/>
                  </a:ext>
                </a:extLst>
              </a:tr>
              <a:tr h="361245">
                <a:tc>
                  <a:txBody>
                    <a:bodyPr/>
                    <a:lstStyle/>
                    <a:p>
                      <a:r>
                        <a:rPr lang="en-IN" dirty="0"/>
                        <a:t>6</a:t>
                      </a:r>
                    </a:p>
                  </a:txBody>
                  <a:tcPr/>
                </a:tc>
                <a:tc>
                  <a:txBody>
                    <a:bodyPr/>
                    <a:lstStyle/>
                    <a:p>
                      <a:r>
                        <a:rPr lang="en-IN" dirty="0">
                          <a:hlinkClick r:id="rId8" action="ppaction://hlinksldjump"/>
                        </a:rPr>
                        <a:t>MAT credit </a:t>
                      </a:r>
                      <a:r>
                        <a:rPr lang="en-IN" dirty="0"/>
                        <a:t>and </a:t>
                      </a:r>
                      <a:r>
                        <a:rPr lang="en-IN" dirty="0">
                          <a:hlinkClick r:id="rId9" action="ppaction://hlinksldjump"/>
                        </a:rPr>
                        <a:t>Report From Chartered Accountant </a:t>
                      </a:r>
                      <a:endParaRPr lang="en-IN" dirty="0"/>
                    </a:p>
                  </a:txBody>
                  <a:tcPr/>
                </a:tc>
                <a:extLst>
                  <a:ext uri="{0D108BD9-81ED-4DB2-BD59-A6C34878D82A}">
                    <a16:rowId xmlns:a16="http://schemas.microsoft.com/office/drawing/2014/main" val="1477684791"/>
                  </a:ext>
                </a:extLst>
              </a:tr>
              <a:tr h="361245">
                <a:tc>
                  <a:txBody>
                    <a:bodyPr/>
                    <a:lstStyle/>
                    <a:p>
                      <a:r>
                        <a:rPr lang="en-IN" b="1" dirty="0">
                          <a:latin typeface="Algerian" panose="04020705040A02060702" pitchFamily="82" charset="0"/>
                        </a:rPr>
                        <a:t>B</a:t>
                      </a:r>
                    </a:p>
                  </a:txBody>
                  <a:tcPr/>
                </a:tc>
                <a:tc>
                  <a:txBody>
                    <a:bodyPr/>
                    <a:lstStyle/>
                    <a:p>
                      <a:r>
                        <a:rPr lang="en-IN" b="1" dirty="0">
                          <a:latin typeface="Algerian" panose="04020705040A02060702" pitchFamily="82" charset="0"/>
                        </a:rPr>
                        <a:t>Alternate Minimum Tax </a:t>
                      </a:r>
                    </a:p>
                  </a:txBody>
                  <a:tcPr/>
                </a:tc>
                <a:extLst>
                  <a:ext uri="{0D108BD9-81ED-4DB2-BD59-A6C34878D82A}">
                    <a16:rowId xmlns:a16="http://schemas.microsoft.com/office/drawing/2014/main" val="245784560"/>
                  </a:ext>
                </a:extLst>
              </a:tr>
              <a:tr h="361245">
                <a:tc>
                  <a:txBody>
                    <a:bodyPr/>
                    <a:lstStyle/>
                    <a:p>
                      <a:r>
                        <a:rPr lang="en-IN" dirty="0"/>
                        <a:t>1</a:t>
                      </a:r>
                    </a:p>
                  </a:txBody>
                  <a:tcPr/>
                </a:tc>
                <a:tc>
                  <a:txBody>
                    <a:bodyPr/>
                    <a:lstStyle/>
                    <a:p>
                      <a:r>
                        <a:rPr lang="en-IN" dirty="0">
                          <a:hlinkClick r:id="rId10" action="ppaction://hlinksldjump"/>
                        </a:rPr>
                        <a:t>Introduction</a:t>
                      </a:r>
                      <a:endParaRPr lang="en-IN" dirty="0"/>
                    </a:p>
                  </a:txBody>
                  <a:tcPr/>
                </a:tc>
                <a:extLst>
                  <a:ext uri="{0D108BD9-81ED-4DB2-BD59-A6C34878D82A}">
                    <a16:rowId xmlns:a16="http://schemas.microsoft.com/office/drawing/2014/main" val="388272057"/>
                  </a:ext>
                </a:extLst>
              </a:tr>
              <a:tr h="361245">
                <a:tc>
                  <a:txBody>
                    <a:bodyPr/>
                    <a:lstStyle/>
                    <a:p>
                      <a:r>
                        <a:rPr lang="en-IN" dirty="0"/>
                        <a:t>2</a:t>
                      </a:r>
                    </a:p>
                  </a:txBody>
                  <a:tcPr/>
                </a:tc>
                <a:tc>
                  <a:txBody>
                    <a:bodyPr/>
                    <a:lstStyle/>
                    <a:p>
                      <a:pPr rtl="0"/>
                      <a:r>
                        <a:rPr lang="en-IN" dirty="0">
                          <a:hlinkClick r:id="rId11" action="ppaction://hlinksldjump"/>
                        </a:rPr>
                        <a:t>Applicability</a:t>
                      </a:r>
                      <a:r>
                        <a:rPr lang="en-IN" dirty="0"/>
                        <a:t> </a:t>
                      </a:r>
                    </a:p>
                  </a:txBody>
                  <a:tcPr/>
                </a:tc>
                <a:extLst>
                  <a:ext uri="{0D108BD9-81ED-4DB2-BD59-A6C34878D82A}">
                    <a16:rowId xmlns:a16="http://schemas.microsoft.com/office/drawing/2014/main" val="2926697749"/>
                  </a:ext>
                </a:extLst>
              </a:tr>
              <a:tr h="361245">
                <a:tc>
                  <a:txBody>
                    <a:bodyPr/>
                    <a:lstStyle/>
                    <a:p>
                      <a:r>
                        <a:rPr lang="en-IN" dirty="0"/>
                        <a:t>3</a:t>
                      </a:r>
                    </a:p>
                  </a:txBody>
                  <a:tcPr/>
                </a:tc>
                <a:tc>
                  <a:txBody>
                    <a:bodyPr/>
                    <a:lstStyle/>
                    <a:p>
                      <a:r>
                        <a:rPr lang="en-IN" dirty="0">
                          <a:hlinkClick r:id="rId12" action="ppaction://hlinksldjump"/>
                        </a:rPr>
                        <a:t>Rate of AMT</a:t>
                      </a:r>
                      <a:endParaRPr lang="en-IN" dirty="0"/>
                    </a:p>
                  </a:txBody>
                  <a:tcPr/>
                </a:tc>
                <a:extLst>
                  <a:ext uri="{0D108BD9-81ED-4DB2-BD59-A6C34878D82A}">
                    <a16:rowId xmlns:a16="http://schemas.microsoft.com/office/drawing/2014/main" val="653286307"/>
                  </a:ext>
                </a:extLst>
              </a:tr>
              <a:tr h="361245">
                <a:tc>
                  <a:txBody>
                    <a:bodyPr/>
                    <a:lstStyle/>
                    <a:p>
                      <a:r>
                        <a:rPr lang="en-IN" dirty="0"/>
                        <a:t>4</a:t>
                      </a:r>
                    </a:p>
                  </a:txBody>
                  <a:tcPr/>
                </a:tc>
                <a:tc>
                  <a:txBody>
                    <a:bodyPr/>
                    <a:lstStyle/>
                    <a:p>
                      <a:r>
                        <a:rPr lang="en-IN" dirty="0">
                          <a:hlinkClick r:id="rId13" action="ppaction://hlinksldjump"/>
                        </a:rPr>
                        <a:t>Steps to calculate adjusted total income(ATI)</a:t>
                      </a:r>
                      <a:endParaRPr lang="en-IN" dirty="0"/>
                    </a:p>
                  </a:txBody>
                  <a:tcPr/>
                </a:tc>
                <a:extLst>
                  <a:ext uri="{0D108BD9-81ED-4DB2-BD59-A6C34878D82A}">
                    <a16:rowId xmlns:a16="http://schemas.microsoft.com/office/drawing/2014/main" val="2170386854"/>
                  </a:ext>
                </a:extLst>
              </a:tr>
              <a:tr h="361245">
                <a:tc>
                  <a:txBody>
                    <a:bodyPr/>
                    <a:lstStyle/>
                    <a:p>
                      <a:r>
                        <a:rPr lang="en-IN" dirty="0"/>
                        <a:t>5</a:t>
                      </a:r>
                    </a:p>
                  </a:txBody>
                  <a:tcPr/>
                </a:tc>
                <a:tc>
                  <a:txBody>
                    <a:bodyPr/>
                    <a:lstStyle/>
                    <a:p>
                      <a:r>
                        <a:rPr lang="en-IN" dirty="0">
                          <a:hlinkClick r:id="rId14" action="ppaction://hlinksldjump"/>
                        </a:rPr>
                        <a:t>Calculation of AMT</a:t>
                      </a:r>
                      <a:endParaRPr lang="en-IN" dirty="0"/>
                    </a:p>
                  </a:txBody>
                  <a:tcPr/>
                </a:tc>
                <a:extLst>
                  <a:ext uri="{0D108BD9-81ED-4DB2-BD59-A6C34878D82A}">
                    <a16:rowId xmlns:a16="http://schemas.microsoft.com/office/drawing/2014/main" val="1006146002"/>
                  </a:ext>
                </a:extLst>
              </a:tr>
              <a:tr h="361245">
                <a:tc>
                  <a:txBody>
                    <a:bodyPr/>
                    <a:lstStyle/>
                    <a:p>
                      <a:r>
                        <a:rPr lang="en-IN" dirty="0"/>
                        <a:t>6</a:t>
                      </a:r>
                    </a:p>
                  </a:txBody>
                  <a:tcPr/>
                </a:tc>
                <a:tc>
                  <a:txBody>
                    <a:bodyPr/>
                    <a:lstStyle/>
                    <a:p>
                      <a:r>
                        <a:rPr lang="en-IN" dirty="0">
                          <a:hlinkClick r:id="rId15" action="ppaction://hlinksldjump"/>
                        </a:rPr>
                        <a:t>AMT Credit</a:t>
                      </a:r>
                      <a:r>
                        <a:rPr lang="en-IN" dirty="0"/>
                        <a:t> and </a:t>
                      </a:r>
                      <a:r>
                        <a:rPr lang="en-IN" dirty="0">
                          <a:hlinkClick r:id="rId16" action="ppaction://hlinksldjump"/>
                        </a:rPr>
                        <a:t>Report From Chartered Accountant </a:t>
                      </a:r>
                      <a:endParaRPr lang="en-IN" dirty="0"/>
                    </a:p>
                  </a:txBody>
                  <a:tcPr/>
                </a:tc>
                <a:extLst>
                  <a:ext uri="{0D108BD9-81ED-4DB2-BD59-A6C34878D82A}">
                    <a16:rowId xmlns:a16="http://schemas.microsoft.com/office/drawing/2014/main" val="550419857"/>
                  </a:ext>
                </a:extLst>
              </a:tr>
            </a:tbl>
          </a:graphicData>
        </a:graphic>
      </p:graphicFrame>
    </p:spTree>
    <p:extLst>
      <p:ext uri="{BB962C8B-B14F-4D97-AF65-F5344CB8AC3E}">
        <p14:creationId xmlns:p14="http://schemas.microsoft.com/office/powerpoint/2010/main" val="25513385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1B1232-0615-421D-B7E2-035C3AADC94D}" type="datetime1">
              <a:rPr lang="en-IN" smtClean="0"/>
              <a:t>04-06-2017</a:t>
            </a:fld>
            <a:endParaRPr lang="en-IN" dirty="0"/>
          </a:p>
        </p:txBody>
      </p:sp>
      <p:sp>
        <p:nvSpPr>
          <p:cNvPr id="3" name="Footer Placeholder 2"/>
          <p:cNvSpPr>
            <a:spLocks noGrp="1"/>
          </p:cNvSpPr>
          <p:nvPr>
            <p:ph type="ftr" sz="quarter" idx="11"/>
          </p:nvPr>
        </p:nvSpPr>
        <p:spPr/>
        <p:txBody>
          <a:bodyPr/>
          <a:lstStyle/>
          <a:p>
            <a:r>
              <a:rPr lang="en-IN" dirty="0"/>
              <a:t>Mr. Nikhil.S.Gupta</a:t>
            </a:r>
          </a:p>
        </p:txBody>
      </p:sp>
      <p:sp>
        <p:nvSpPr>
          <p:cNvPr id="5" name="TextBox 4"/>
          <p:cNvSpPr txBox="1"/>
          <p:nvPr/>
        </p:nvSpPr>
        <p:spPr>
          <a:xfrm>
            <a:off x="1179869" y="943897"/>
            <a:ext cx="9571704" cy="5093702"/>
          </a:xfrm>
          <a:prstGeom prst="rect">
            <a:avLst/>
          </a:prstGeom>
          <a:noFill/>
        </p:spPr>
        <p:txBody>
          <a:bodyPr wrap="square" rtlCol="0">
            <a:spAutoFit/>
          </a:bodyPr>
          <a:lstStyle/>
          <a:p>
            <a:pPr marL="342900" indent="-342900">
              <a:buFont typeface="Arial" panose="020B0604020202020204" pitchFamily="34" charset="0"/>
              <a:buChar char="•"/>
            </a:pPr>
            <a:r>
              <a:rPr lang="en-IN" sz="2500" b="1" dirty="0">
                <a:latin typeface="Algerian" panose="04020705040A02060702" pitchFamily="82" charset="0"/>
              </a:rPr>
              <a:t>Disclaimer</a:t>
            </a:r>
          </a:p>
          <a:p>
            <a:pPr marL="342900" indent="-342900">
              <a:buFont typeface="Arial" panose="020B0604020202020204" pitchFamily="34" charset="0"/>
              <a:buChar char="•"/>
            </a:pPr>
            <a:r>
              <a:rPr lang="en-IN" sz="2500" dirty="0"/>
              <a:t>The information contained herein is of a general nature and is not intended to address the circumstances of any particular individual or entity.</a:t>
            </a:r>
          </a:p>
          <a:p>
            <a:pPr marL="342900" indent="-342900">
              <a:buFont typeface="Arial" panose="020B0604020202020204" pitchFamily="34" charset="0"/>
              <a:buChar char="•"/>
            </a:pPr>
            <a:r>
              <a:rPr lang="en-IN" sz="2500" dirty="0"/>
              <a:t> Although we endeavour to provide accurate and timely information, there can be no guarantee that such information is accurate as of the date it is received or that it will continue to be accurate in the future. </a:t>
            </a:r>
          </a:p>
          <a:p>
            <a:pPr marL="342900" indent="-342900">
              <a:buFont typeface="Arial" panose="020B0604020202020204" pitchFamily="34" charset="0"/>
              <a:buChar char="•"/>
            </a:pPr>
            <a:r>
              <a:rPr lang="en-IN" sz="2500" dirty="0"/>
              <a:t>No one should act on such information without appropriate professional advice after a thorough examination of the particular situation.</a:t>
            </a:r>
          </a:p>
          <a:p>
            <a:pPr marL="342900" indent="-342900">
              <a:buFont typeface="Arial" panose="020B0604020202020204" pitchFamily="34" charset="0"/>
              <a:buChar char="•"/>
            </a:pPr>
            <a:r>
              <a:rPr lang="en-IN" sz="2500" dirty="0"/>
              <a:t>The Author of this presentation can be contacted via email id or mobile (</a:t>
            </a:r>
            <a:r>
              <a:rPr lang="en-IN" sz="2500" dirty="0">
                <a:hlinkClick r:id="rId2"/>
              </a:rPr>
              <a:t>nikhilg199@gmail.com</a:t>
            </a:r>
            <a:r>
              <a:rPr lang="en-IN" sz="2500" dirty="0"/>
              <a:t>, 7208568515)</a:t>
            </a:r>
          </a:p>
          <a:p>
            <a:pPr marL="342900" indent="-342900">
              <a:buFont typeface="Arial" panose="020B0604020202020204" pitchFamily="34" charset="0"/>
              <a:buChar char="•"/>
            </a:pPr>
            <a:endParaRPr lang="en-IN" sz="2500" dirty="0"/>
          </a:p>
        </p:txBody>
      </p:sp>
    </p:spTree>
    <p:extLst>
      <p:ext uri="{BB962C8B-B14F-4D97-AF65-F5344CB8AC3E}">
        <p14:creationId xmlns:p14="http://schemas.microsoft.com/office/powerpoint/2010/main" val="2024922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a:normAutofit/>
          </a:bodyPr>
          <a:lstStyle/>
          <a:p>
            <a:r>
              <a:rPr lang="en-IN" sz="5500" dirty="0">
                <a:effectLst>
                  <a:reflection blurRad="6350" stA="55000" endA="300" endPos="45500" dir="5400000" sy="-100000" algn="bl" rotWithShape="0"/>
                </a:effectLst>
              </a:rPr>
              <a:t>Minimum Alternate Tax</a:t>
            </a:r>
          </a:p>
        </p:txBody>
      </p:sp>
      <p:sp>
        <p:nvSpPr>
          <p:cNvPr id="3" name="Subtitle 2"/>
          <p:cNvSpPr>
            <a:spLocks noGrp="1"/>
          </p:cNvSpPr>
          <p:nvPr>
            <p:ph type="subTitle" idx="1"/>
          </p:nvPr>
        </p:nvSpPr>
        <p:spPr/>
        <p:txBody>
          <a:bodyPr>
            <a:noAutofit/>
          </a:bodyPr>
          <a:lstStyle/>
          <a:p>
            <a:r>
              <a:rPr lang="en-IN" sz="2500" dirty="0"/>
              <a:t>Section 115JB and relevant provisions of the Income tax Act 1961.</a:t>
            </a:r>
          </a:p>
        </p:txBody>
      </p:sp>
      <p:sp>
        <p:nvSpPr>
          <p:cNvPr id="14" name="TextBox 13"/>
          <p:cNvSpPr txBox="1"/>
          <p:nvPr/>
        </p:nvSpPr>
        <p:spPr>
          <a:xfrm>
            <a:off x="8091055" y="5527964"/>
            <a:ext cx="3948545" cy="369332"/>
          </a:xfrm>
          <a:prstGeom prst="rect">
            <a:avLst/>
          </a:prstGeom>
          <a:noFill/>
        </p:spPr>
        <p:txBody>
          <a:bodyPr wrap="square" rtlCol="0">
            <a:spAutoFit/>
          </a:bodyPr>
          <a:lstStyle/>
          <a:p>
            <a:r>
              <a:rPr lang="en-IN" dirty="0"/>
              <a:t>Mr. Nikhil S Gupta</a:t>
            </a:r>
          </a:p>
        </p:txBody>
      </p:sp>
    </p:spTree>
    <p:extLst>
      <p:ext uri="{BB962C8B-B14F-4D97-AF65-F5344CB8AC3E}">
        <p14:creationId xmlns:p14="http://schemas.microsoft.com/office/powerpoint/2010/main" val="11411951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1</a:t>
            </a:r>
          </a:p>
        </p:txBody>
      </p:sp>
      <p:sp>
        <p:nvSpPr>
          <p:cNvPr id="2" name="Rectangle 1"/>
          <p:cNvSpPr/>
          <p:nvPr/>
        </p:nvSpPr>
        <p:spPr>
          <a:xfrm>
            <a:off x="1451579" y="798973"/>
            <a:ext cx="8842795" cy="895993"/>
          </a:xfrm>
          <a:prstGeom prst="rect">
            <a:avLst/>
          </a:prstGeom>
        </p:spPr>
        <p:txBody>
          <a:bodyPr vert="horz" lIns="91440" tIns="45720" rIns="91440" bIns="45720" rtlCol="0" anchor="t">
            <a:noAutofit/>
          </a:bodyPr>
          <a:lstStyle/>
          <a:p>
            <a:pPr defTabSz="914400">
              <a:lnSpc>
                <a:spcPct val="90000"/>
              </a:lnSpc>
              <a:spcBef>
                <a:spcPct val="0"/>
              </a:spcBef>
            </a:pPr>
            <a:r>
              <a:rPr lang="en-IN" sz="3500" cap="all" dirty="0">
                <a:effectLst>
                  <a:reflection blurRad="6350" stA="55000" endA="300" endPos="45500" dir="5400000" sy="-100000" algn="bl" rotWithShape="0"/>
                </a:effectLst>
                <a:latin typeface="+mj-lt"/>
                <a:ea typeface="+mj-ea"/>
                <a:cs typeface="+mj-cs"/>
              </a:rPr>
              <a:t>Introduction</a:t>
            </a:r>
          </a:p>
        </p:txBody>
      </p:sp>
      <p:graphicFrame>
        <p:nvGraphicFramePr>
          <p:cNvPr id="3" name="Diagram 2"/>
          <p:cNvGraphicFramePr/>
          <p:nvPr>
            <p:extLst>
              <p:ext uri="{D42A27DB-BD31-4B8C-83A1-F6EECF244321}">
                <p14:modId xmlns:p14="http://schemas.microsoft.com/office/powerpoint/2010/main" val="4095891915"/>
              </p:ext>
            </p:extLst>
          </p:nvPr>
        </p:nvGraphicFramePr>
        <p:xfrm>
          <a:off x="1291079" y="1991032"/>
          <a:ext cx="9763774" cy="38788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4288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IN" sz="3500" dirty="0">
                <a:effectLst>
                  <a:reflection blurRad="6350" stA="55000" endA="300" endPos="45500" dir="5400000" sy="-100000" algn="bl" rotWithShape="0"/>
                </a:effectLst>
              </a:rPr>
              <a:t>Objective OF MAT(Minimum Alternate TAX)</a:t>
            </a:r>
          </a:p>
        </p:txBody>
      </p:sp>
      <p:sp>
        <p:nvSpPr>
          <p:cNvPr id="3" name="Content Placeholder 2"/>
          <p:cNvSpPr>
            <a:spLocks noGrp="1"/>
          </p:cNvSpPr>
          <p:nvPr>
            <p:ph idx="1"/>
          </p:nvPr>
        </p:nvSpPr>
        <p:spPr>
          <a:xfrm>
            <a:off x="581891" y="2015732"/>
            <a:ext cx="11443854" cy="1936836"/>
          </a:xfrm>
          <a:solidFill>
            <a:schemeClr val="bg1"/>
          </a:solidFill>
        </p:spPr>
        <p:txBody>
          <a:bodyPr>
            <a:noAutofit/>
          </a:bodyPr>
          <a:lstStyle/>
          <a:p>
            <a:r>
              <a:rPr lang="en-IN" sz="2500" dirty="0"/>
              <a:t>At times it may happen that a taxpayer, being a company, may have generated income during the year, but by taking the advantage of various provisions of Income-tax Law (like exemptions, deductions, depreciation, etc.), it may have reduced its tax liability or may not have paid any tax at all</a:t>
            </a:r>
          </a:p>
        </p:txBody>
      </p:sp>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2</a:t>
            </a:r>
          </a:p>
        </p:txBody>
      </p:sp>
      <p:sp>
        <p:nvSpPr>
          <p:cNvPr id="13" name="Content Placeholder 2"/>
          <p:cNvSpPr txBox="1">
            <a:spLocks/>
          </p:cNvSpPr>
          <p:nvPr/>
        </p:nvSpPr>
        <p:spPr>
          <a:xfrm>
            <a:off x="581891" y="4147364"/>
            <a:ext cx="11443854" cy="1849686"/>
          </a:xfrm>
          <a:prstGeom prst="rect">
            <a:avLst/>
          </a:prstGeom>
          <a:solidFill>
            <a:schemeClr val="bg1"/>
          </a:solidFill>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IN" sz="2500" dirty="0"/>
              <a:t>At times it may happen that a taxpayer, being a company, may have generated income during the year, but by taking the advantage of various provisions of Income-tax Law (like exemptions, deductions, depreciation, etc.), it may have reduced its tax liability or may not have paid any tax at all.</a:t>
            </a:r>
          </a:p>
        </p:txBody>
      </p:sp>
      <p:cxnSp>
        <p:nvCxnSpPr>
          <p:cNvPr id="11" name="Straight Arrow Connector 10"/>
          <p:cNvCxnSpPr>
            <a:cxnSpLocks/>
          </p:cNvCxnSpPr>
          <p:nvPr/>
        </p:nvCxnSpPr>
        <p:spPr>
          <a:xfrm>
            <a:off x="6262254" y="3445506"/>
            <a:ext cx="9038" cy="77585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0658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1B1232-0615-421D-B7E2-035C3AADC94D}" type="datetime1">
              <a:rPr lang="en-IN" smtClean="0"/>
              <a:t>04-06-2017</a:t>
            </a:fld>
            <a:endParaRPr lang="en-IN" dirty="0"/>
          </a:p>
        </p:txBody>
      </p:sp>
      <p:sp>
        <p:nvSpPr>
          <p:cNvPr id="3" name="Footer Placeholder 2"/>
          <p:cNvSpPr>
            <a:spLocks noGrp="1"/>
          </p:cNvSpPr>
          <p:nvPr>
            <p:ph type="ftr" sz="quarter" idx="11"/>
          </p:nvPr>
        </p:nvSpPr>
        <p:spPr/>
        <p:txBody>
          <a:bodyPr/>
          <a:lstStyle/>
          <a:p>
            <a:r>
              <a:rPr lang="en-IN" dirty="0"/>
              <a:t>Mr. Nikhil.S.Gupta</a:t>
            </a:r>
          </a:p>
        </p:txBody>
      </p:sp>
      <p:sp>
        <p:nvSpPr>
          <p:cNvPr id="5" name="Content Placeholder 2"/>
          <p:cNvSpPr txBox="1">
            <a:spLocks/>
          </p:cNvSpPr>
          <p:nvPr/>
        </p:nvSpPr>
        <p:spPr>
          <a:xfrm>
            <a:off x="471055" y="997750"/>
            <a:ext cx="11443854" cy="3227885"/>
          </a:xfrm>
          <a:prstGeom prst="rect">
            <a:avLst/>
          </a:prstGeom>
          <a:solidFill>
            <a:schemeClr val="bg1"/>
          </a:solidFill>
        </p:spPr>
        <p:txBody>
          <a:bodyPr>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IN" sz="5000" b="1" dirty="0">
                <a:latin typeface="AR DECODE" panose="02000000000000000000" pitchFamily="2" charset="0"/>
              </a:rPr>
              <a:t>Zero tax companies</a:t>
            </a:r>
          </a:p>
          <a:p>
            <a:r>
              <a:rPr lang="en-IN" sz="2500" dirty="0"/>
              <a:t>Thus companies were showing profits in books and also paying out dividends, however, not paying tax/marginal tax on account of various incentives( for example: incentives under chapter VIA- C – in relation to certain incomes, etc). Therefore, Government wanted to get some tax from these companies also.</a:t>
            </a:r>
          </a:p>
        </p:txBody>
      </p:sp>
    </p:spTree>
    <p:extLst>
      <p:ext uri="{BB962C8B-B14F-4D97-AF65-F5344CB8AC3E}">
        <p14:creationId xmlns:p14="http://schemas.microsoft.com/office/powerpoint/2010/main" val="2546760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1B1232-0615-421D-B7E2-035C3AADC94D}" type="datetime1">
              <a:rPr lang="en-IN" smtClean="0"/>
              <a:t>04-06-2017</a:t>
            </a:fld>
            <a:endParaRPr lang="en-IN" dirty="0"/>
          </a:p>
        </p:txBody>
      </p:sp>
      <p:sp>
        <p:nvSpPr>
          <p:cNvPr id="3" name="Footer Placeholder 2"/>
          <p:cNvSpPr>
            <a:spLocks noGrp="1"/>
          </p:cNvSpPr>
          <p:nvPr>
            <p:ph type="ftr" sz="quarter" idx="11"/>
          </p:nvPr>
        </p:nvSpPr>
        <p:spPr/>
        <p:txBody>
          <a:bodyPr/>
          <a:lstStyle/>
          <a:p>
            <a:r>
              <a:rPr lang="en-IN" dirty="0"/>
              <a:t>Mr. Nikhil.S.Gupta</a:t>
            </a:r>
          </a:p>
        </p:txBody>
      </p:sp>
      <p:pic>
        <p:nvPicPr>
          <p:cNvPr id="5" name="Picture 4"/>
          <p:cNvPicPr>
            <a:picLocks noChangeAspect="1"/>
          </p:cNvPicPr>
          <p:nvPr/>
        </p:nvPicPr>
        <p:blipFill>
          <a:blip r:embed="rId2"/>
          <a:stretch>
            <a:fillRect/>
          </a:stretch>
        </p:blipFill>
        <p:spPr>
          <a:xfrm>
            <a:off x="7554138" y="710654"/>
            <a:ext cx="4367562" cy="2388375"/>
          </a:xfrm>
          <a:prstGeom prst="rect">
            <a:avLst/>
          </a:prstGeom>
        </p:spPr>
      </p:pic>
      <p:sp>
        <p:nvSpPr>
          <p:cNvPr id="7" name="TextBox 6"/>
          <p:cNvSpPr txBox="1"/>
          <p:nvPr/>
        </p:nvSpPr>
        <p:spPr>
          <a:xfrm>
            <a:off x="748145" y="1050762"/>
            <a:ext cx="6805993" cy="1708160"/>
          </a:xfrm>
          <a:prstGeom prst="rect">
            <a:avLst/>
          </a:prstGeom>
          <a:noFill/>
        </p:spPr>
        <p:txBody>
          <a:bodyPr wrap="square" rtlCol="0">
            <a:spAutoFit/>
          </a:bodyPr>
          <a:lstStyle/>
          <a:p>
            <a:r>
              <a:rPr lang="en-IN" sz="3500" dirty="0"/>
              <a:t>Companies Earning Substantial Profits and Providing Handsome Dividends.</a:t>
            </a:r>
          </a:p>
        </p:txBody>
      </p:sp>
      <p:pic>
        <p:nvPicPr>
          <p:cNvPr id="8" name="Picture 7"/>
          <p:cNvPicPr>
            <a:picLocks noChangeAspect="1"/>
          </p:cNvPicPr>
          <p:nvPr/>
        </p:nvPicPr>
        <p:blipFill>
          <a:blip r:embed="rId3"/>
          <a:stretch>
            <a:fillRect/>
          </a:stretch>
        </p:blipFill>
        <p:spPr>
          <a:xfrm>
            <a:off x="7554138" y="3182215"/>
            <a:ext cx="4367562" cy="2496938"/>
          </a:xfrm>
          <a:prstGeom prst="rect">
            <a:avLst/>
          </a:prstGeom>
        </p:spPr>
      </p:pic>
      <p:sp>
        <p:nvSpPr>
          <p:cNvPr id="9" name="Rectangle 8"/>
          <p:cNvSpPr/>
          <p:nvPr/>
        </p:nvSpPr>
        <p:spPr>
          <a:xfrm>
            <a:off x="748145" y="2985363"/>
            <a:ext cx="5688996" cy="1708160"/>
          </a:xfrm>
          <a:prstGeom prst="rect">
            <a:avLst/>
          </a:prstGeom>
        </p:spPr>
        <p:txBody>
          <a:bodyPr wrap="square">
            <a:spAutoFit/>
          </a:bodyPr>
          <a:lstStyle/>
          <a:p>
            <a:r>
              <a:rPr lang="en-IN" sz="3500" dirty="0"/>
              <a:t>But due to exemptions and deductions available , pay negligible or nil taxes to IT </a:t>
            </a:r>
          </a:p>
        </p:txBody>
      </p:sp>
      <p:sp>
        <p:nvSpPr>
          <p:cNvPr id="11" name="Rectangle 10"/>
          <p:cNvSpPr/>
          <p:nvPr/>
        </p:nvSpPr>
        <p:spPr>
          <a:xfrm>
            <a:off x="166256" y="4919964"/>
            <a:ext cx="7224160" cy="707886"/>
          </a:xfrm>
          <a:prstGeom prst="rect">
            <a:avLst/>
          </a:prstGeom>
        </p:spPr>
        <p:txBody>
          <a:bodyPr wrap="square">
            <a:spAutoFit/>
          </a:bodyPr>
          <a:lstStyle/>
          <a:p>
            <a:r>
              <a:rPr lang="en-IN" sz="4000" b="1" dirty="0">
                <a:solidFill>
                  <a:srgbClr val="000000"/>
                </a:solidFill>
                <a:latin typeface="AR DECODE" panose="02000000000000000000" pitchFamily="2" charset="0"/>
              </a:rPr>
              <a:t>To bring them in tax net, MAT is applied </a:t>
            </a:r>
            <a:endParaRPr lang="en-IN" sz="4000" dirty="0">
              <a:latin typeface="AR DECODE" panose="02000000000000000000" pitchFamily="2" charset="0"/>
            </a:endParaRPr>
          </a:p>
        </p:txBody>
      </p:sp>
    </p:spTree>
    <p:extLst>
      <p:ext uri="{BB962C8B-B14F-4D97-AF65-F5344CB8AC3E}">
        <p14:creationId xmlns:p14="http://schemas.microsoft.com/office/powerpoint/2010/main" val="3368950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8" y="804519"/>
            <a:ext cx="10200095" cy="1049235"/>
          </a:xfrm>
        </p:spPr>
        <p:txBody>
          <a:bodyPr>
            <a:noAutofit/>
          </a:bodyPr>
          <a:lstStyle/>
          <a:p>
            <a:r>
              <a:rPr lang="en-IN" sz="3500" dirty="0">
                <a:effectLst>
                  <a:reflection blurRad="6350" stA="55000" endA="300" endPos="45500" dir="5400000" sy="-100000" algn="bl" rotWithShape="0"/>
                </a:effectLst>
              </a:rPr>
              <a:t>Applicability and Non-Applicability of MAT</a:t>
            </a:r>
          </a:p>
        </p:txBody>
      </p:sp>
      <p:sp>
        <p:nvSpPr>
          <p:cNvPr id="3" name="Content Placeholder 2"/>
          <p:cNvSpPr>
            <a:spLocks noGrp="1"/>
          </p:cNvSpPr>
          <p:nvPr>
            <p:ph idx="1"/>
          </p:nvPr>
        </p:nvSpPr>
        <p:spPr>
          <a:xfrm>
            <a:off x="581891" y="2015732"/>
            <a:ext cx="11443854" cy="3780384"/>
          </a:xfrm>
          <a:solidFill>
            <a:schemeClr val="bg1"/>
          </a:solidFill>
        </p:spPr>
        <p:txBody>
          <a:bodyPr>
            <a:noAutofit/>
          </a:bodyPr>
          <a:lstStyle/>
          <a:p>
            <a:r>
              <a:rPr lang="en-IN" sz="2500" dirty="0"/>
              <a:t>As per section 115JB, every taxpayer being a company is liable to pay MAT, if the Income tax (including surcharge and cess) payable on the total income, computed as per the provisions of the Income-tax Act in respect of any year is less than 18.50% of its book-profit + surcharge (SC) + education cess (EC) + secondary and higher education cess. </a:t>
            </a:r>
          </a:p>
          <a:p>
            <a:r>
              <a:rPr lang="en-IN" sz="2500" dirty="0"/>
              <a:t>From the above it can be observed that the provisions of MAT are applicable to every company whether public or private and whether Indian or foreign. </a:t>
            </a:r>
          </a:p>
        </p:txBody>
      </p:sp>
      <p:sp>
        <p:nvSpPr>
          <p:cNvPr id="7" name="Date Placeholder 6"/>
          <p:cNvSpPr>
            <a:spLocks noGrp="1"/>
          </p:cNvSpPr>
          <p:nvPr>
            <p:ph type="dt" sz="half" idx="10"/>
          </p:nvPr>
        </p:nvSpPr>
        <p:spPr/>
        <p:txBody>
          <a:bodyPr/>
          <a:lstStyle/>
          <a:p>
            <a:fld id="{8719EE33-BF21-40A0-B787-EA2DAD19CD52}" type="datetime1">
              <a:rPr lang="en-IN" smtClean="0"/>
              <a:t>04-06-2017</a:t>
            </a:fld>
            <a:endParaRPr lang="en-IN" dirty="0"/>
          </a:p>
        </p:txBody>
      </p:sp>
      <p:sp>
        <p:nvSpPr>
          <p:cNvPr id="8" name="Footer Placeholder 7"/>
          <p:cNvSpPr>
            <a:spLocks noGrp="1"/>
          </p:cNvSpPr>
          <p:nvPr>
            <p:ph type="ftr" sz="quarter" idx="11"/>
          </p:nvPr>
        </p:nvSpPr>
        <p:spPr/>
        <p:txBody>
          <a:bodyPr/>
          <a:lstStyle/>
          <a:p>
            <a:r>
              <a:rPr lang="en-IN" dirty="0"/>
              <a:t>Mr. Nikhil.S.Gupta</a:t>
            </a:r>
          </a:p>
        </p:txBody>
      </p:sp>
      <p:sp>
        <p:nvSpPr>
          <p:cNvPr id="9" name="Slide Number Placeholder 8"/>
          <p:cNvSpPr>
            <a:spLocks noGrp="1"/>
          </p:cNvSpPr>
          <p:nvPr>
            <p:ph type="sldNum" sz="quarter" idx="12"/>
          </p:nvPr>
        </p:nvSpPr>
        <p:spPr/>
        <p:txBody>
          <a:bodyPr/>
          <a:lstStyle/>
          <a:p>
            <a:r>
              <a:rPr lang="en-IN" dirty="0"/>
              <a:t>3</a:t>
            </a:r>
          </a:p>
        </p:txBody>
      </p:sp>
    </p:spTree>
    <p:extLst>
      <p:ext uri="{BB962C8B-B14F-4D97-AF65-F5344CB8AC3E}">
        <p14:creationId xmlns:p14="http://schemas.microsoft.com/office/powerpoint/2010/main" val="449487954"/>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637</TotalTime>
  <Words>2033</Words>
  <Application>Microsoft Office PowerPoint</Application>
  <PresentationFormat>Widescreen</PresentationFormat>
  <Paragraphs>258</Paragraphs>
  <Slides>30</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30</vt:i4>
      </vt:variant>
    </vt:vector>
  </HeadingPairs>
  <TitlesOfParts>
    <vt:vector size="42" baseType="lpstr">
      <vt:lpstr>ＭＳ Ｐゴシック</vt:lpstr>
      <vt:lpstr>Adobe Naskh Medium</vt:lpstr>
      <vt:lpstr>Aldhabi</vt:lpstr>
      <vt:lpstr>Algerian</vt:lpstr>
      <vt:lpstr>AR DECODE</vt:lpstr>
      <vt:lpstr>Arial</vt:lpstr>
      <vt:lpstr>Book Antiqua</vt:lpstr>
      <vt:lpstr>Calibri</vt:lpstr>
      <vt:lpstr>Garamond</vt:lpstr>
      <vt:lpstr>Gill Sans MT</vt:lpstr>
      <vt:lpstr>Wingdings</vt:lpstr>
      <vt:lpstr>Gallery</vt:lpstr>
      <vt:lpstr>minimum Alternate Tax[115jb],                      and  alternate minimum tax[115jc]           - (an overview)</vt:lpstr>
      <vt:lpstr>PowerPoint Presentation</vt:lpstr>
      <vt:lpstr>PowerPoint Presentation</vt:lpstr>
      <vt:lpstr>Minimum Alternate Tax</vt:lpstr>
      <vt:lpstr>PowerPoint Presentation</vt:lpstr>
      <vt:lpstr>Objective OF MAT(Minimum Alternate TAX)</vt:lpstr>
      <vt:lpstr>PowerPoint Presentation</vt:lpstr>
      <vt:lpstr>PowerPoint Presentation</vt:lpstr>
      <vt:lpstr>Applicability and Non-Applicability of MAT</vt:lpstr>
      <vt:lpstr>PowerPoint Presentation</vt:lpstr>
      <vt:lpstr>PowerPoint Presentation</vt:lpstr>
      <vt:lpstr>Basic Provisions </vt:lpstr>
      <vt:lpstr>PowerPoint Presentation</vt:lpstr>
      <vt:lpstr>Numerical Example </vt:lpstr>
      <vt:lpstr>Book Profit</vt:lpstr>
      <vt:lpstr>PowerPoint Presentation</vt:lpstr>
      <vt:lpstr>PowerPoint Presentation</vt:lpstr>
      <vt:lpstr>PowerPoint Presentation</vt:lpstr>
      <vt:lpstr>PowerPoint Presentation</vt:lpstr>
      <vt:lpstr>PowerPoint Presentation</vt:lpstr>
      <vt:lpstr>Alternate Minimum Tax</vt:lpstr>
      <vt:lpstr>PowerPoint Presentation</vt:lpstr>
      <vt:lpstr>PowerPoint Presentation</vt:lpstr>
      <vt:lpstr>PowerPoint Presentation</vt:lpstr>
      <vt:lpstr>Steps to calculate adjusted total income(ATI)</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Minimum Alternate Tax (MAT) and Alternate Minimum Tax (AMT)</dc:title>
  <dc:creator>NIKHIL GUPTA</dc:creator>
  <cp:lastModifiedBy>NIKHIL GUPTA</cp:lastModifiedBy>
  <cp:revision>105</cp:revision>
  <dcterms:created xsi:type="dcterms:W3CDTF">2017-06-02T11:06:18Z</dcterms:created>
  <dcterms:modified xsi:type="dcterms:W3CDTF">2017-06-04T08:21:28Z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