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A741405-F557-4C86-A990-19EC3B7BC787}"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E1E9C24-8546-401D-B18E-7E5BBC5E001A}"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C02B638-1E96-46E3-B5F9-200D2468D663}"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59839E2C-6E42-44C9-B2BB-A1551BE860B3}"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5ED36FF-24DD-4E11-884A-FC2937FC9F5E}"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6866F97-DF36-44A1-89A8-621B6142AE9A}"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EAF66F6-1855-456F-9E99-74742FE77344}"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A0225D1-EF05-432E-B4F1-A6556B8DB86B}"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5CD5CB1-B51F-4DDD-9454-D89A092B3EE4}"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2914742-DCEC-4A76-8A6A-4C52356172C7}"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16CC0E6-662D-4DF7-92AC-30B945B8F4EE}"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4B3FF89-0ADB-48A5-A198-4E0BE29FD8FE}"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4BC125F0-8801-40E1-8A2E-ED7D366A0362}"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t>The Finance Bill 2012</a:t>
            </a:r>
          </a:p>
        </p:txBody>
      </p:sp>
      <p:sp>
        <p:nvSpPr>
          <p:cNvPr id="2051" name="Rectangle 3"/>
          <p:cNvSpPr>
            <a:spLocks noGrp="1" noChangeArrowheads="1"/>
          </p:cNvSpPr>
          <p:nvPr>
            <p:ph type="subTitle" idx="1"/>
          </p:nvPr>
        </p:nvSpPr>
        <p:spPr/>
        <p:txBody>
          <a:bodyPr/>
          <a:lstStyle/>
          <a:p>
            <a:r>
              <a:rPr lang="en-US" dirty="0" smtClean="0"/>
              <a:t>TDS &amp; Selected Changes in Income Tax </a:t>
            </a:r>
            <a:r>
              <a:rPr lang="en-US" dirty="0"/>
              <a:t/>
            </a:r>
            <a:br>
              <a:rPr lang="en-US" dirty="0"/>
            </a:br>
            <a:endParaRPr lang="en-US" dirty="0"/>
          </a:p>
        </p:txBody>
      </p:sp>
      <p:sp>
        <p:nvSpPr>
          <p:cNvPr id="2054" name="Text Box 6"/>
          <p:cNvSpPr txBox="1">
            <a:spLocks noChangeArrowheads="1"/>
          </p:cNvSpPr>
          <p:nvPr/>
        </p:nvSpPr>
        <p:spPr bwMode="auto">
          <a:xfrm>
            <a:off x="4267200" y="5562600"/>
            <a:ext cx="3962400" cy="641350"/>
          </a:xfrm>
          <a:prstGeom prst="rect">
            <a:avLst/>
          </a:prstGeom>
          <a:noFill/>
          <a:ln w="9525">
            <a:noFill/>
            <a:miter lim="800000"/>
            <a:headEnd/>
            <a:tailEnd/>
          </a:ln>
          <a:effectLst/>
        </p:spPr>
        <p:txBody>
          <a:bodyPr>
            <a:spAutoFit/>
          </a:bodyPr>
          <a:lstStyle/>
          <a:p>
            <a:pPr>
              <a:buFontTx/>
              <a:buChar char="-"/>
            </a:pPr>
            <a:r>
              <a:rPr lang="en-US" b="1"/>
              <a:t>CA. SSS. Arul Mozhi Varman</a:t>
            </a:r>
          </a:p>
          <a:p>
            <a:pPr>
              <a:buFontTx/>
              <a:buChar char="-"/>
            </a:pPr>
            <a:r>
              <a:rPr lang="en-US"/>
              <a:t>Presented on 29/05/2012</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a:xfrm>
            <a:off x="457200" y="1600200"/>
            <a:ext cx="8229600" cy="4648200"/>
          </a:xfrm>
        </p:spPr>
        <p:txBody>
          <a:bodyPr/>
          <a:lstStyle/>
          <a:p>
            <a:pPr>
              <a:lnSpc>
                <a:spcPct val="80000"/>
              </a:lnSpc>
            </a:pPr>
            <a:endParaRPr lang="en-US" sz="1000" u="sng"/>
          </a:p>
          <a:p>
            <a:pPr>
              <a:lnSpc>
                <a:spcPct val="120000"/>
              </a:lnSpc>
            </a:pPr>
            <a:r>
              <a:rPr lang="en-US" sz="2400" u="sng"/>
              <a:t>Sec 194 J</a:t>
            </a:r>
          </a:p>
          <a:p>
            <a:pPr lvl="1">
              <a:lnSpc>
                <a:spcPct val="120000"/>
              </a:lnSpc>
            </a:pPr>
            <a:r>
              <a:rPr lang="en-US" sz="2000"/>
              <a:t>TDS on Fees for Professional and Technical Services</a:t>
            </a:r>
          </a:p>
          <a:p>
            <a:pPr lvl="1">
              <a:lnSpc>
                <a:spcPct val="120000"/>
              </a:lnSpc>
            </a:pPr>
            <a:r>
              <a:rPr lang="en-US" sz="2000"/>
              <a:t>@ 10%</a:t>
            </a:r>
          </a:p>
          <a:p>
            <a:pPr lvl="1">
              <a:lnSpc>
                <a:spcPct val="120000"/>
              </a:lnSpc>
            </a:pPr>
            <a:r>
              <a:rPr lang="en-US" sz="2000"/>
              <a:t>Threshold limit Rs. 30000 per annum</a:t>
            </a:r>
          </a:p>
          <a:p>
            <a:pPr lvl="2">
              <a:lnSpc>
                <a:spcPct val="120000"/>
              </a:lnSpc>
              <a:buFontTx/>
              <a:buNone/>
            </a:pPr>
            <a:endParaRPr lang="en-US" sz="1800"/>
          </a:p>
          <a:p>
            <a:pPr>
              <a:lnSpc>
                <a:spcPct val="120000"/>
              </a:lnSpc>
            </a:pPr>
            <a:r>
              <a:rPr lang="en-US" sz="2400" u="sng"/>
              <a:t>Remuneration to Director  </a:t>
            </a:r>
          </a:p>
          <a:p>
            <a:pPr lvl="1">
              <a:lnSpc>
                <a:spcPct val="120000"/>
              </a:lnSpc>
            </a:pPr>
            <a:r>
              <a:rPr lang="en-US" sz="2000"/>
              <a:t>Any Remuneration or Fees or Commission or whatever name called paid to a Director of a Company will be included u/s. 194J.</a:t>
            </a:r>
          </a:p>
          <a:p>
            <a:pPr lvl="1">
              <a:lnSpc>
                <a:spcPct val="120000"/>
              </a:lnSpc>
            </a:pPr>
            <a:r>
              <a:rPr lang="en-US" sz="2000"/>
              <a:t>Salary to Director – will be covered u/s. 192</a:t>
            </a:r>
          </a:p>
          <a:p>
            <a:pPr lvl="2">
              <a:lnSpc>
                <a:spcPct val="120000"/>
              </a:lnSpc>
              <a:buFontTx/>
              <a:buNone/>
            </a:pPr>
            <a:endParaRPr lang="en-US" sz="1800" b="1"/>
          </a:p>
        </p:txBody>
      </p:sp>
      <p:sp>
        <p:nvSpPr>
          <p:cNvPr id="14339" name="Rectangle 3"/>
          <p:cNvSpPr>
            <a:spLocks noGrp="1" noChangeArrowheads="1"/>
          </p:cNvSpPr>
          <p:nvPr>
            <p:ph type="title"/>
          </p:nvPr>
        </p:nvSpPr>
        <p:spPr>
          <a:xfrm>
            <a:off x="457200" y="304800"/>
            <a:ext cx="8229600" cy="1143000"/>
          </a:xfrm>
          <a:noFill/>
          <a:ln/>
        </p:spPr>
        <p:txBody>
          <a:bodyPr/>
          <a:lstStyle/>
          <a:p>
            <a:pPr algn="just"/>
            <a:r>
              <a:rPr lang="en-US" sz="2800" b="1" u="sng"/>
              <a:t>Remuneration to Directors included in 194J.</a:t>
            </a:r>
          </a:p>
        </p:txBody>
      </p:sp>
      <p:sp>
        <p:nvSpPr>
          <p:cNvPr id="14340" name="Text Box 4"/>
          <p:cNvSpPr txBox="1">
            <a:spLocks noChangeArrowheads="1"/>
          </p:cNvSpPr>
          <p:nvPr/>
        </p:nvSpPr>
        <p:spPr bwMode="auto">
          <a:xfrm>
            <a:off x="5638800" y="3886200"/>
            <a:ext cx="2209800" cy="434975"/>
          </a:xfrm>
          <a:prstGeom prst="rect">
            <a:avLst/>
          </a:prstGeom>
          <a:noFill/>
          <a:ln w="38100" cmpd="dbl">
            <a:solidFill>
              <a:schemeClr val="tx1"/>
            </a:solidFill>
            <a:miter lim="800000"/>
            <a:headEnd/>
            <a:tailEnd/>
          </a:ln>
          <a:effectLst/>
        </p:spPr>
        <p:txBody>
          <a:bodyPr>
            <a:spAutoFit/>
          </a:bodyPr>
          <a:lstStyle/>
          <a:p>
            <a:pPr algn="ctr">
              <a:spcBef>
                <a:spcPct val="50000"/>
              </a:spcBef>
            </a:pPr>
            <a:r>
              <a:rPr lang="en-US" sz="2000" b="1"/>
              <a:t>WEF 01/07/2012</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457200" y="1600200"/>
            <a:ext cx="8229600" cy="5029200"/>
          </a:xfrm>
        </p:spPr>
        <p:txBody>
          <a:bodyPr/>
          <a:lstStyle/>
          <a:p>
            <a:pPr>
              <a:lnSpc>
                <a:spcPct val="80000"/>
              </a:lnSpc>
            </a:pPr>
            <a:endParaRPr lang="en-US" sz="700" u="sng"/>
          </a:p>
          <a:p>
            <a:pPr>
              <a:lnSpc>
                <a:spcPct val="120000"/>
              </a:lnSpc>
            </a:pPr>
            <a:r>
              <a:rPr lang="en-US" sz="1400" u="sng"/>
              <a:t>Current Scenario u/s. 195</a:t>
            </a:r>
          </a:p>
          <a:p>
            <a:pPr lvl="1">
              <a:lnSpc>
                <a:spcPct val="120000"/>
              </a:lnSpc>
            </a:pPr>
            <a:r>
              <a:rPr lang="en-US" sz="1400"/>
              <a:t>Interest on Loans borrowed from Foreigner by an Assessee will be subject to a TDS. </a:t>
            </a:r>
          </a:p>
          <a:p>
            <a:pPr lvl="1">
              <a:lnSpc>
                <a:spcPct val="120000"/>
              </a:lnSpc>
            </a:pPr>
            <a:r>
              <a:rPr lang="en-US" sz="1400"/>
              <a:t>@ 20% as per DTAA.</a:t>
            </a:r>
          </a:p>
          <a:p>
            <a:pPr>
              <a:lnSpc>
                <a:spcPct val="120000"/>
              </a:lnSpc>
            </a:pPr>
            <a:r>
              <a:rPr lang="en-US" sz="1400" u="sng"/>
              <a:t>Proposed Provision u/s. 194LC</a:t>
            </a:r>
          </a:p>
          <a:p>
            <a:pPr lvl="1">
              <a:lnSpc>
                <a:spcPct val="120000"/>
              </a:lnSpc>
              <a:buFontTx/>
              <a:buNone/>
            </a:pPr>
            <a:r>
              <a:rPr lang="en-US" sz="1400"/>
              <a:t>To increase the inflow of Low Cost Funds from Abroad this tax incentive provision is being introduced</a:t>
            </a:r>
          </a:p>
          <a:p>
            <a:pPr lvl="1">
              <a:lnSpc>
                <a:spcPct val="120000"/>
              </a:lnSpc>
              <a:buFontTx/>
              <a:buNone/>
            </a:pPr>
            <a:r>
              <a:rPr lang="en-US" sz="1400" u="sng"/>
              <a:t>Coverage:</a:t>
            </a:r>
          </a:p>
          <a:p>
            <a:pPr lvl="1">
              <a:lnSpc>
                <a:spcPct val="120000"/>
              </a:lnSpc>
              <a:buFontTx/>
              <a:buChar char="•"/>
            </a:pPr>
            <a:r>
              <a:rPr lang="en-US" sz="1400"/>
              <a:t>All Indian Companies  - (Initially it is made available only for infrastructure sector companies)</a:t>
            </a:r>
          </a:p>
          <a:p>
            <a:pPr lvl="1">
              <a:lnSpc>
                <a:spcPct val="120000"/>
              </a:lnSpc>
              <a:buFontTx/>
              <a:buChar char="•"/>
            </a:pPr>
            <a:r>
              <a:rPr lang="en-US" sz="1400"/>
              <a:t>Interest on Loans borrowed between 01/07/2012 and 01/07/2015</a:t>
            </a:r>
          </a:p>
          <a:p>
            <a:pPr lvl="1">
              <a:lnSpc>
                <a:spcPct val="120000"/>
              </a:lnSpc>
              <a:buFontTx/>
              <a:buChar char="•"/>
            </a:pPr>
            <a:r>
              <a:rPr lang="en-US" sz="1400"/>
              <a:t>Non-Resident and Not for Foreign Companies</a:t>
            </a:r>
          </a:p>
          <a:p>
            <a:pPr lvl="1">
              <a:lnSpc>
                <a:spcPct val="120000"/>
              </a:lnSpc>
              <a:buFontTx/>
              <a:buChar char="•"/>
            </a:pPr>
            <a:r>
              <a:rPr lang="en-US" sz="1400"/>
              <a:t>Loan In Foreign currency from a source outside India.</a:t>
            </a:r>
          </a:p>
          <a:p>
            <a:pPr lvl="1">
              <a:lnSpc>
                <a:spcPct val="120000"/>
              </a:lnSpc>
              <a:buFontTx/>
              <a:buChar char="•"/>
            </a:pPr>
            <a:r>
              <a:rPr lang="en-US" sz="1400"/>
              <a:t>Loan should be made as an Agreement OR </a:t>
            </a:r>
          </a:p>
          <a:p>
            <a:pPr lvl="1">
              <a:lnSpc>
                <a:spcPct val="120000"/>
              </a:lnSpc>
              <a:buFontTx/>
              <a:buChar char="•"/>
            </a:pPr>
            <a:r>
              <a:rPr lang="en-US" sz="1400"/>
              <a:t>By issue of Long Term Infra structure Bonds </a:t>
            </a:r>
          </a:p>
          <a:p>
            <a:pPr lvl="1">
              <a:lnSpc>
                <a:spcPct val="120000"/>
              </a:lnSpc>
              <a:buFontTx/>
              <a:buNone/>
            </a:pPr>
            <a:r>
              <a:rPr lang="en-US" sz="1400" b="1" u="sng"/>
              <a:t>TDS Rate:</a:t>
            </a:r>
          </a:p>
          <a:p>
            <a:pPr lvl="1">
              <a:lnSpc>
                <a:spcPct val="120000"/>
              </a:lnSpc>
              <a:buFontTx/>
              <a:buNone/>
            </a:pPr>
            <a:r>
              <a:rPr lang="en-US" sz="1400" b="1"/>
              <a:t>5%</a:t>
            </a:r>
          </a:p>
        </p:txBody>
      </p:sp>
      <p:sp>
        <p:nvSpPr>
          <p:cNvPr id="15363" name="Rectangle 3"/>
          <p:cNvSpPr>
            <a:spLocks noGrp="1" noChangeArrowheads="1"/>
          </p:cNvSpPr>
          <p:nvPr>
            <p:ph type="title"/>
          </p:nvPr>
        </p:nvSpPr>
        <p:spPr>
          <a:xfrm>
            <a:off x="457200" y="304800"/>
            <a:ext cx="8229600" cy="1143000"/>
          </a:xfrm>
          <a:noFill/>
          <a:ln/>
        </p:spPr>
        <p:txBody>
          <a:bodyPr/>
          <a:lstStyle/>
          <a:p>
            <a:pPr algn="just"/>
            <a:r>
              <a:rPr lang="en-US" sz="2800" b="1" u="sng"/>
              <a:t>TDS on Interest paid to non-resident (other than foreign co.) reduced from 20% to 5%</a:t>
            </a:r>
            <a:endParaRPr lang="en-US" sz="4000" b="1"/>
          </a:p>
        </p:txBody>
      </p:sp>
      <p:sp>
        <p:nvSpPr>
          <p:cNvPr id="15364" name="Text Box 4"/>
          <p:cNvSpPr txBox="1">
            <a:spLocks noChangeArrowheads="1"/>
          </p:cNvSpPr>
          <p:nvPr/>
        </p:nvSpPr>
        <p:spPr bwMode="auto">
          <a:xfrm>
            <a:off x="5638800" y="2438400"/>
            <a:ext cx="2209800" cy="434975"/>
          </a:xfrm>
          <a:prstGeom prst="rect">
            <a:avLst/>
          </a:prstGeom>
          <a:noFill/>
          <a:ln w="38100" cmpd="dbl">
            <a:solidFill>
              <a:schemeClr val="tx1"/>
            </a:solidFill>
            <a:miter lim="800000"/>
            <a:headEnd/>
            <a:tailEnd/>
          </a:ln>
          <a:effectLst/>
        </p:spPr>
        <p:txBody>
          <a:bodyPr>
            <a:spAutoFit/>
          </a:bodyPr>
          <a:lstStyle/>
          <a:p>
            <a:pPr algn="ctr">
              <a:spcBef>
                <a:spcPct val="50000"/>
              </a:spcBef>
            </a:pPr>
            <a:r>
              <a:rPr lang="en-US" sz="2000" b="1"/>
              <a:t>WEF 01/07/2012</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body" idx="1"/>
          </p:nvPr>
        </p:nvSpPr>
        <p:spPr>
          <a:xfrm>
            <a:off x="457200" y="1600200"/>
            <a:ext cx="8229600" cy="5029200"/>
          </a:xfrm>
        </p:spPr>
        <p:txBody>
          <a:bodyPr/>
          <a:lstStyle/>
          <a:p>
            <a:pPr>
              <a:lnSpc>
                <a:spcPct val="80000"/>
              </a:lnSpc>
            </a:pPr>
            <a:endParaRPr lang="en-US" sz="1400" u="sng"/>
          </a:p>
          <a:p>
            <a:pPr>
              <a:lnSpc>
                <a:spcPct val="120000"/>
              </a:lnSpc>
            </a:pPr>
            <a:r>
              <a:rPr lang="en-US" sz="2800" u="sng"/>
              <a:t>Sec 194 LA</a:t>
            </a:r>
          </a:p>
          <a:p>
            <a:pPr lvl="1">
              <a:lnSpc>
                <a:spcPct val="120000"/>
              </a:lnSpc>
            </a:pPr>
            <a:r>
              <a:rPr lang="en-US" sz="2400"/>
              <a:t>Compensation to a resident on a compulsory acquisition of immovable property other than agri land.</a:t>
            </a:r>
          </a:p>
          <a:p>
            <a:pPr lvl="1">
              <a:lnSpc>
                <a:spcPct val="120000"/>
              </a:lnSpc>
            </a:pPr>
            <a:r>
              <a:rPr lang="en-US" sz="2400"/>
              <a:t>TDS @ 10%.</a:t>
            </a:r>
            <a:r>
              <a:rPr lang="en-US"/>
              <a:t> </a:t>
            </a:r>
          </a:p>
          <a:p>
            <a:pPr lvl="1">
              <a:lnSpc>
                <a:spcPct val="120000"/>
              </a:lnSpc>
            </a:pPr>
            <a:r>
              <a:rPr lang="en-US"/>
              <a:t>Threshold Rs. 1,00,000 per annum has been increased to Rs. 2,00,000 per annum </a:t>
            </a:r>
          </a:p>
          <a:p>
            <a:pPr lvl="1">
              <a:lnSpc>
                <a:spcPct val="120000"/>
              </a:lnSpc>
            </a:pPr>
            <a:endParaRPr lang="en-US"/>
          </a:p>
        </p:txBody>
      </p:sp>
      <p:sp>
        <p:nvSpPr>
          <p:cNvPr id="17411" name="Rectangle 3"/>
          <p:cNvSpPr>
            <a:spLocks noGrp="1" noChangeArrowheads="1"/>
          </p:cNvSpPr>
          <p:nvPr>
            <p:ph type="title"/>
          </p:nvPr>
        </p:nvSpPr>
        <p:spPr>
          <a:xfrm>
            <a:off x="457200" y="304800"/>
            <a:ext cx="8229600" cy="1143000"/>
          </a:xfrm>
          <a:noFill/>
          <a:ln/>
        </p:spPr>
        <p:txBody>
          <a:bodyPr/>
          <a:lstStyle/>
          <a:p>
            <a:pPr algn="just"/>
            <a:r>
              <a:rPr lang="en-US" sz="2800" b="1" u="sng"/>
              <a:t>Threshold for TDS while Compulsory Acquisition increased from 1 lac to 2 lacs.</a:t>
            </a:r>
          </a:p>
        </p:txBody>
      </p:sp>
      <p:sp>
        <p:nvSpPr>
          <p:cNvPr id="17412" name="Text Box 4"/>
          <p:cNvSpPr txBox="1">
            <a:spLocks noChangeArrowheads="1"/>
          </p:cNvSpPr>
          <p:nvPr/>
        </p:nvSpPr>
        <p:spPr bwMode="auto">
          <a:xfrm>
            <a:off x="5791200" y="3733800"/>
            <a:ext cx="2209800" cy="434975"/>
          </a:xfrm>
          <a:prstGeom prst="rect">
            <a:avLst/>
          </a:prstGeom>
          <a:noFill/>
          <a:ln w="38100" cmpd="dbl">
            <a:solidFill>
              <a:schemeClr val="tx1"/>
            </a:solidFill>
            <a:miter lim="800000"/>
            <a:headEnd/>
            <a:tailEnd/>
          </a:ln>
          <a:effectLst/>
        </p:spPr>
        <p:txBody>
          <a:bodyPr>
            <a:spAutoFit/>
          </a:bodyPr>
          <a:lstStyle/>
          <a:p>
            <a:pPr algn="ctr">
              <a:spcBef>
                <a:spcPct val="50000"/>
              </a:spcBef>
            </a:pPr>
            <a:r>
              <a:rPr lang="en-US" sz="2000" b="1"/>
              <a:t>WEF 01/07/2012</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xfrm>
            <a:off x="457200" y="1600200"/>
            <a:ext cx="8229600" cy="5029200"/>
          </a:xfrm>
        </p:spPr>
        <p:txBody>
          <a:bodyPr/>
          <a:lstStyle/>
          <a:p>
            <a:pPr>
              <a:lnSpc>
                <a:spcPct val="80000"/>
              </a:lnSpc>
            </a:pPr>
            <a:endParaRPr lang="en-US" sz="1800" u="sng"/>
          </a:p>
          <a:p>
            <a:pPr>
              <a:lnSpc>
                <a:spcPct val="120000"/>
              </a:lnSpc>
            </a:pPr>
            <a:r>
              <a:rPr lang="en-US" sz="3600" u="sng"/>
              <a:t>Senior Citizen Definition</a:t>
            </a:r>
          </a:p>
          <a:p>
            <a:pPr lvl="1">
              <a:lnSpc>
                <a:spcPct val="120000"/>
              </a:lnSpc>
            </a:pPr>
            <a:r>
              <a:rPr lang="en-US" sz="3200"/>
              <a:t> Reduced from 65 years to 60 years.</a:t>
            </a:r>
          </a:p>
          <a:p>
            <a:pPr lvl="1">
              <a:lnSpc>
                <a:spcPct val="120000"/>
              </a:lnSpc>
              <a:buFontTx/>
              <a:buNone/>
            </a:pPr>
            <a:endParaRPr lang="en-US" sz="3200"/>
          </a:p>
          <a:p>
            <a:pPr lvl="1">
              <a:lnSpc>
                <a:spcPct val="120000"/>
              </a:lnSpc>
              <a:buFontTx/>
              <a:buNone/>
            </a:pPr>
            <a:r>
              <a:rPr lang="en-US" sz="3200"/>
              <a:t>  Therefore, u/s. 197A, a person of age 60 years or more shall give Declaration in Form 15H and avoid TDS.</a:t>
            </a:r>
          </a:p>
          <a:p>
            <a:pPr lvl="1">
              <a:lnSpc>
                <a:spcPct val="120000"/>
              </a:lnSpc>
              <a:buFontTx/>
              <a:buNone/>
            </a:pPr>
            <a:endParaRPr lang="en-US" sz="3600"/>
          </a:p>
        </p:txBody>
      </p:sp>
      <p:sp>
        <p:nvSpPr>
          <p:cNvPr id="18435" name="Rectangle 3"/>
          <p:cNvSpPr>
            <a:spLocks noGrp="1" noChangeArrowheads="1"/>
          </p:cNvSpPr>
          <p:nvPr>
            <p:ph type="title"/>
          </p:nvPr>
        </p:nvSpPr>
        <p:spPr>
          <a:xfrm>
            <a:off x="457200" y="304800"/>
            <a:ext cx="8229600" cy="1143000"/>
          </a:xfrm>
          <a:noFill/>
          <a:ln/>
        </p:spPr>
        <p:txBody>
          <a:bodyPr/>
          <a:lstStyle/>
          <a:p>
            <a:pPr algn="just"/>
            <a:r>
              <a:rPr lang="en-US" sz="2800" b="1" u="sng"/>
              <a:t>197A- Form 15H – Senior Citizen – Age reduced from 65 to 60</a:t>
            </a:r>
          </a:p>
        </p:txBody>
      </p:sp>
      <p:sp>
        <p:nvSpPr>
          <p:cNvPr id="18436" name="Text Box 4"/>
          <p:cNvSpPr txBox="1">
            <a:spLocks noChangeArrowheads="1"/>
          </p:cNvSpPr>
          <p:nvPr/>
        </p:nvSpPr>
        <p:spPr bwMode="auto">
          <a:xfrm>
            <a:off x="6172200" y="1981200"/>
            <a:ext cx="2209800" cy="434975"/>
          </a:xfrm>
          <a:prstGeom prst="rect">
            <a:avLst/>
          </a:prstGeom>
          <a:noFill/>
          <a:ln w="38100" cmpd="dbl">
            <a:solidFill>
              <a:schemeClr val="tx1"/>
            </a:solidFill>
            <a:miter lim="800000"/>
            <a:headEnd/>
            <a:tailEnd/>
          </a:ln>
          <a:effectLst/>
        </p:spPr>
        <p:txBody>
          <a:bodyPr>
            <a:spAutoFit/>
          </a:bodyPr>
          <a:lstStyle/>
          <a:p>
            <a:pPr algn="ctr">
              <a:spcBef>
                <a:spcPct val="50000"/>
              </a:spcBef>
            </a:pPr>
            <a:r>
              <a:rPr lang="en-US" sz="2000" b="1"/>
              <a:t>WEF 01/07/2012</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457200" y="1600200"/>
            <a:ext cx="8229600" cy="5029200"/>
          </a:xfrm>
        </p:spPr>
        <p:txBody>
          <a:bodyPr/>
          <a:lstStyle/>
          <a:p>
            <a:pPr>
              <a:lnSpc>
                <a:spcPct val="80000"/>
              </a:lnSpc>
            </a:pPr>
            <a:endParaRPr lang="en-US" sz="1800" u="sng"/>
          </a:p>
          <a:p>
            <a:pPr>
              <a:lnSpc>
                <a:spcPct val="120000"/>
              </a:lnSpc>
            </a:pPr>
            <a:r>
              <a:rPr lang="en-US" sz="3600" u="sng"/>
              <a:t>Officer Responsible</a:t>
            </a:r>
          </a:p>
          <a:p>
            <a:pPr lvl="1">
              <a:lnSpc>
                <a:spcPct val="120000"/>
              </a:lnSpc>
            </a:pPr>
            <a:r>
              <a:rPr lang="en-US" sz="3200"/>
              <a:t> For any TDS which should be credited or paid by the Central or State Government, it is proposed to make responsible the Drawing and Disbursing Officer or any other person whatever name called.</a:t>
            </a:r>
          </a:p>
          <a:p>
            <a:pPr lvl="1">
              <a:lnSpc>
                <a:spcPct val="120000"/>
              </a:lnSpc>
              <a:buFontTx/>
              <a:buNone/>
            </a:pPr>
            <a:endParaRPr lang="en-US" sz="3600"/>
          </a:p>
        </p:txBody>
      </p:sp>
      <p:sp>
        <p:nvSpPr>
          <p:cNvPr id="19459" name="Rectangle 3"/>
          <p:cNvSpPr>
            <a:spLocks noGrp="1" noChangeArrowheads="1"/>
          </p:cNvSpPr>
          <p:nvPr>
            <p:ph type="title"/>
          </p:nvPr>
        </p:nvSpPr>
        <p:spPr>
          <a:xfrm>
            <a:off x="457200" y="304800"/>
            <a:ext cx="8229600" cy="1143000"/>
          </a:xfrm>
          <a:noFill/>
          <a:ln/>
        </p:spPr>
        <p:txBody>
          <a:bodyPr/>
          <a:lstStyle/>
          <a:p>
            <a:pPr algn="l"/>
            <a:r>
              <a:rPr lang="en-US" sz="2800" b="1" u="sng"/>
              <a:t>Responsibility fixed for Central /State Govt. u/s 204.</a:t>
            </a:r>
          </a:p>
        </p:txBody>
      </p:sp>
      <p:sp>
        <p:nvSpPr>
          <p:cNvPr id="19460" name="Text Box 4"/>
          <p:cNvSpPr txBox="1">
            <a:spLocks noChangeArrowheads="1"/>
          </p:cNvSpPr>
          <p:nvPr/>
        </p:nvSpPr>
        <p:spPr bwMode="auto">
          <a:xfrm>
            <a:off x="6172200" y="1981200"/>
            <a:ext cx="2209800" cy="434975"/>
          </a:xfrm>
          <a:prstGeom prst="rect">
            <a:avLst/>
          </a:prstGeom>
          <a:noFill/>
          <a:ln w="38100" cmpd="dbl">
            <a:solidFill>
              <a:schemeClr val="tx1"/>
            </a:solidFill>
            <a:miter lim="800000"/>
            <a:headEnd/>
            <a:tailEnd/>
          </a:ln>
          <a:effectLst/>
        </p:spPr>
        <p:txBody>
          <a:bodyPr>
            <a:spAutoFit/>
          </a:bodyPr>
          <a:lstStyle/>
          <a:p>
            <a:pPr algn="ctr">
              <a:spcBef>
                <a:spcPct val="50000"/>
              </a:spcBef>
            </a:pPr>
            <a:r>
              <a:rPr lang="en-US" sz="2000" b="1"/>
              <a:t>WEF 01/07/2012</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body" idx="1"/>
          </p:nvPr>
        </p:nvSpPr>
        <p:spPr>
          <a:xfrm>
            <a:off x="457200" y="1600200"/>
            <a:ext cx="8229600" cy="5029200"/>
          </a:xfrm>
        </p:spPr>
        <p:txBody>
          <a:bodyPr/>
          <a:lstStyle/>
          <a:p>
            <a:pPr>
              <a:lnSpc>
                <a:spcPct val="80000"/>
              </a:lnSpc>
            </a:pPr>
            <a:endParaRPr lang="en-US" sz="1600" u="sng"/>
          </a:p>
          <a:p>
            <a:pPr>
              <a:lnSpc>
                <a:spcPct val="120000"/>
              </a:lnSpc>
            </a:pPr>
            <a:r>
              <a:rPr lang="en-US" u="sng"/>
              <a:t>Order u/s. 201</a:t>
            </a:r>
          </a:p>
          <a:p>
            <a:pPr lvl="1">
              <a:lnSpc>
                <a:spcPct val="120000"/>
              </a:lnSpc>
            </a:pPr>
            <a:r>
              <a:rPr lang="en-US"/>
              <a:t>The AO has powers to reopen the issues of non compliances specified u/s. 201 regarding TDS and pass order within a period of 4 years from the end of the financial year in which the payment is made or credit is given. </a:t>
            </a:r>
          </a:p>
          <a:p>
            <a:pPr lvl="1">
              <a:lnSpc>
                <a:spcPct val="120000"/>
              </a:lnSpc>
            </a:pPr>
            <a:r>
              <a:rPr lang="en-US" b="1"/>
              <a:t>This 4 years has been extended to 6 years.</a:t>
            </a:r>
          </a:p>
          <a:p>
            <a:pPr lvl="1">
              <a:lnSpc>
                <a:spcPct val="120000"/>
              </a:lnSpc>
              <a:buFontTx/>
              <a:buNone/>
            </a:pPr>
            <a:endParaRPr lang="en-US" sz="3200"/>
          </a:p>
        </p:txBody>
      </p:sp>
      <p:sp>
        <p:nvSpPr>
          <p:cNvPr id="20483" name="Rectangle 3"/>
          <p:cNvSpPr>
            <a:spLocks noGrp="1" noChangeArrowheads="1"/>
          </p:cNvSpPr>
          <p:nvPr>
            <p:ph type="title"/>
          </p:nvPr>
        </p:nvSpPr>
        <p:spPr>
          <a:xfrm>
            <a:off x="457200" y="304800"/>
            <a:ext cx="8229600" cy="1143000"/>
          </a:xfrm>
          <a:noFill/>
          <a:ln/>
        </p:spPr>
        <p:txBody>
          <a:bodyPr/>
          <a:lstStyle/>
          <a:p>
            <a:pPr algn="l"/>
            <a:r>
              <a:rPr lang="en-US" sz="2800" b="1" u="sng"/>
              <a:t>TDS - Re-opening period extended from 4 to 6 years</a:t>
            </a:r>
          </a:p>
        </p:txBody>
      </p:sp>
      <p:sp>
        <p:nvSpPr>
          <p:cNvPr id="20484" name="Text Box 4"/>
          <p:cNvSpPr txBox="1">
            <a:spLocks noChangeArrowheads="1"/>
          </p:cNvSpPr>
          <p:nvPr/>
        </p:nvSpPr>
        <p:spPr bwMode="auto">
          <a:xfrm>
            <a:off x="6172200" y="1981200"/>
            <a:ext cx="2209800" cy="434975"/>
          </a:xfrm>
          <a:prstGeom prst="rect">
            <a:avLst/>
          </a:prstGeom>
          <a:noFill/>
          <a:ln w="38100" cmpd="dbl">
            <a:solidFill>
              <a:schemeClr val="tx1"/>
            </a:solidFill>
            <a:miter lim="800000"/>
            <a:headEnd/>
            <a:tailEnd/>
          </a:ln>
          <a:effectLst/>
        </p:spPr>
        <p:txBody>
          <a:bodyPr>
            <a:spAutoFit/>
          </a:bodyPr>
          <a:lstStyle/>
          <a:p>
            <a:pPr algn="ctr">
              <a:spcBef>
                <a:spcPct val="50000"/>
              </a:spcBef>
            </a:pPr>
            <a:r>
              <a:rPr lang="en-US" sz="2000" b="1"/>
              <a:t>WEF 01/07/2012</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body" idx="1"/>
          </p:nvPr>
        </p:nvSpPr>
        <p:spPr>
          <a:xfrm>
            <a:off x="457200" y="1600200"/>
            <a:ext cx="8229600" cy="5029200"/>
          </a:xfrm>
        </p:spPr>
        <p:txBody>
          <a:bodyPr/>
          <a:lstStyle/>
          <a:p>
            <a:pPr>
              <a:lnSpc>
                <a:spcPct val="80000"/>
              </a:lnSpc>
            </a:pPr>
            <a:endParaRPr lang="en-US" sz="1600" u="sng"/>
          </a:p>
          <a:p>
            <a:pPr>
              <a:lnSpc>
                <a:spcPct val="120000"/>
              </a:lnSpc>
            </a:pPr>
            <a:r>
              <a:rPr lang="en-US" u="sng"/>
              <a:t>Clarification u/s. 195</a:t>
            </a:r>
          </a:p>
          <a:p>
            <a:pPr lvl="1">
              <a:lnSpc>
                <a:spcPct val="120000"/>
              </a:lnSpc>
            </a:pPr>
            <a:r>
              <a:rPr lang="en-US"/>
              <a:t>TDS Provisions will apply to non-residents irrespective of the fact </a:t>
            </a:r>
          </a:p>
          <a:p>
            <a:pPr lvl="1">
              <a:lnSpc>
                <a:spcPct val="120000"/>
              </a:lnSpc>
            </a:pPr>
            <a:r>
              <a:rPr lang="en-US"/>
              <a:t>whether the non-resident has </a:t>
            </a:r>
          </a:p>
          <a:p>
            <a:pPr lvl="2">
              <a:lnSpc>
                <a:spcPct val="120000"/>
              </a:lnSpc>
            </a:pPr>
            <a:r>
              <a:rPr lang="en-US"/>
              <a:t>a residence or place of business</a:t>
            </a:r>
          </a:p>
          <a:p>
            <a:pPr lvl="2">
              <a:lnSpc>
                <a:spcPct val="120000"/>
              </a:lnSpc>
            </a:pPr>
            <a:r>
              <a:rPr lang="en-US"/>
              <a:t>Business connection or </a:t>
            </a:r>
          </a:p>
          <a:p>
            <a:pPr lvl="2">
              <a:lnSpc>
                <a:spcPct val="120000"/>
              </a:lnSpc>
            </a:pPr>
            <a:r>
              <a:rPr lang="en-US"/>
              <a:t>Anyother presence in any manner whatsoever</a:t>
            </a:r>
          </a:p>
          <a:p>
            <a:pPr lvl="2">
              <a:lnSpc>
                <a:spcPct val="120000"/>
              </a:lnSpc>
            </a:pPr>
            <a:r>
              <a:rPr lang="en-US"/>
              <a:t>In India.</a:t>
            </a:r>
            <a:endParaRPr lang="en-US" b="1"/>
          </a:p>
          <a:p>
            <a:pPr lvl="1">
              <a:lnSpc>
                <a:spcPct val="120000"/>
              </a:lnSpc>
              <a:buFontTx/>
              <a:buNone/>
            </a:pPr>
            <a:endParaRPr lang="en-US" sz="3200"/>
          </a:p>
        </p:txBody>
      </p:sp>
      <p:sp>
        <p:nvSpPr>
          <p:cNvPr id="21507" name="Rectangle 3"/>
          <p:cNvSpPr>
            <a:spLocks noGrp="1" noChangeArrowheads="1"/>
          </p:cNvSpPr>
          <p:nvPr>
            <p:ph type="title"/>
          </p:nvPr>
        </p:nvSpPr>
        <p:spPr>
          <a:xfrm>
            <a:off x="457200" y="304800"/>
            <a:ext cx="8229600" cy="1143000"/>
          </a:xfrm>
          <a:noFill/>
          <a:ln/>
        </p:spPr>
        <p:txBody>
          <a:bodyPr/>
          <a:lstStyle/>
          <a:p>
            <a:pPr algn="l"/>
            <a:r>
              <a:rPr lang="en-US" sz="2800" b="1" u="sng"/>
              <a:t>TDS Obligations to Non Residents</a:t>
            </a:r>
            <a:endParaRPr lang="en-US" sz="7000" b="1"/>
          </a:p>
        </p:txBody>
      </p:sp>
      <p:sp>
        <p:nvSpPr>
          <p:cNvPr id="21508" name="Text Box 4"/>
          <p:cNvSpPr txBox="1">
            <a:spLocks noChangeArrowheads="1"/>
          </p:cNvSpPr>
          <p:nvPr/>
        </p:nvSpPr>
        <p:spPr bwMode="auto">
          <a:xfrm>
            <a:off x="6172200" y="1981200"/>
            <a:ext cx="2209800" cy="434975"/>
          </a:xfrm>
          <a:prstGeom prst="rect">
            <a:avLst/>
          </a:prstGeom>
          <a:noFill/>
          <a:ln w="38100" cmpd="dbl">
            <a:solidFill>
              <a:schemeClr val="tx1"/>
            </a:solidFill>
            <a:miter lim="800000"/>
            <a:headEnd/>
            <a:tailEnd/>
          </a:ln>
          <a:effectLst/>
        </p:spPr>
        <p:txBody>
          <a:bodyPr>
            <a:spAutoFit/>
          </a:bodyPr>
          <a:lstStyle/>
          <a:p>
            <a:pPr algn="ctr">
              <a:spcBef>
                <a:spcPct val="50000"/>
              </a:spcBef>
            </a:pPr>
            <a:r>
              <a:rPr lang="en-US" sz="2000" b="1"/>
              <a:t>WEF 01/07/2012</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t>The Finance Bill 2012</a:t>
            </a:r>
          </a:p>
        </p:txBody>
      </p:sp>
      <p:sp>
        <p:nvSpPr>
          <p:cNvPr id="2051" name="Rectangle 3"/>
          <p:cNvSpPr>
            <a:spLocks noGrp="1" noChangeArrowheads="1"/>
          </p:cNvSpPr>
          <p:nvPr>
            <p:ph type="subTitle" idx="1"/>
          </p:nvPr>
        </p:nvSpPr>
        <p:spPr/>
        <p:txBody>
          <a:bodyPr/>
          <a:lstStyle/>
          <a:p>
            <a:r>
              <a:rPr lang="en-US"/>
              <a:t>Selected Changes in Income Tax</a:t>
            </a:r>
          </a:p>
        </p:txBody>
      </p:sp>
      <p:sp>
        <p:nvSpPr>
          <p:cNvPr id="2054" name="Text Box 6"/>
          <p:cNvSpPr txBox="1">
            <a:spLocks noChangeArrowheads="1"/>
          </p:cNvSpPr>
          <p:nvPr/>
        </p:nvSpPr>
        <p:spPr bwMode="auto">
          <a:xfrm>
            <a:off x="4267200" y="5562600"/>
            <a:ext cx="3962400" cy="641350"/>
          </a:xfrm>
          <a:prstGeom prst="rect">
            <a:avLst/>
          </a:prstGeom>
          <a:noFill/>
          <a:ln w="9525">
            <a:noFill/>
            <a:miter lim="800000"/>
            <a:headEnd/>
            <a:tailEnd/>
          </a:ln>
          <a:effectLst/>
        </p:spPr>
        <p:txBody>
          <a:bodyPr>
            <a:spAutoFit/>
          </a:bodyPr>
          <a:lstStyle/>
          <a:p>
            <a:pPr>
              <a:buFontTx/>
              <a:buChar char="-"/>
            </a:pPr>
            <a:r>
              <a:rPr lang="en-US" b="1"/>
              <a:t>CA. SSS. Arul Mozhi Varman</a:t>
            </a:r>
          </a:p>
          <a:p>
            <a:pPr>
              <a:buFontTx/>
              <a:buChar char="-"/>
            </a:pPr>
            <a:r>
              <a:rPr lang="en-US"/>
              <a:t>Presented on 29/05/2012</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b="1" u="sng" dirty="0"/>
              <a:t>Tax Rates</a:t>
            </a:r>
          </a:p>
        </p:txBody>
      </p:sp>
      <p:sp>
        <p:nvSpPr>
          <p:cNvPr id="7171" name="Rectangle 3"/>
          <p:cNvSpPr>
            <a:spLocks noGrp="1" noChangeArrowheads="1"/>
          </p:cNvSpPr>
          <p:nvPr>
            <p:ph type="body" sz="half" idx="1"/>
          </p:nvPr>
        </p:nvSpPr>
        <p:spPr/>
        <p:txBody>
          <a:bodyPr/>
          <a:lstStyle/>
          <a:p>
            <a:endParaRPr lang="en-US" sz="2800"/>
          </a:p>
          <a:p>
            <a:endParaRPr lang="en-US" sz="2800"/>
          </a:p>
        </p:txBody>
      </p:sp>
      <p:sp>
        <p:nvSpPr>
          <p:cNvPr id="7172" name="Rectangle 4"/>
          <p:cNvSpPr>
            <a:spLocks noChangeArrowheads="1"/>
          </p:cNvSpPr>
          <p:nvPr/>
        </p:nvSpPr>
        <p:spPr bwMode="auto">
          <a:xfrm>
            <a:off x="304800" y="1295400"/>
            <a:ext cx="8305800" cy="5181600"/>
          </a:xfrm>
          <a:prstGeom prst="rect">
            <a:avLst/>
          </a:prstGeom>
          <a:noFill/>
          <a:ln w="9525">
            <a:noFill/>
            <a:miter lim="800000"/>
            <a:headEnd/>
            <a:tailEnd/>
          </a:ln>
          <a:effectLst/>
        </p:spPr>
        <p:txBody>
          <a:bodyPr/>
          <a:lstStyle/>
          <a:p>
            <a:pPr marL="342900" indent="-342900">
              <a:lnSpc>
                <a:spcPct val="120000"/>
              </a:lnSpc>
              <a:spcBef>
                <a:spcPct val="20000"/>
              </a:spcBef>
              <a:buFontTx/>
              <a:buChar char="•"/>
            </a:pPr>
            <a:r>
              <a:rPr lang="en-US" sz="2400" dirty="0"/>
              <a:t>Basic Exemption of Rs. 1.80 </a:t>
            </a:r>
            <a:r>
              <a:rPr lang="en-US" sz="2400" dirty="0" err="1"/>
              <a:t>lacs</a:t>
            </a:r>
            <a:r>
              <a:rPr lang="en-US" sz="2400" dirty="0"/>
              <a:t> has been increased to Rs. 2 </a:t>
            </a:r>
            <a:r>
              <a:rPr lang="en-US" sz="2400" dirty="0" err="1"/>
              <a:t>lacs</a:t>
            </a:r>
            <a:r>
              <a:rPr lang="en-US" sz="2400" dirty="0"/>
              <a:t> for individuals and HUFs</a:t>
            </a:r>
          </a:p>
          <a:p>
            <a:pPr marL="342900" indent="-342900">
              <a:lnSpc>
                <a:spcPct val="120000"/>
              </a:lnSpc>
              <a:spcBef>
                <a:spcPct val="20000"/>
              </a:spcBef>
              <a:buFontTx/>
              <a:buChar char="•"/>
            </a:pPr>
            <a:r>
              <a:rPr lang="en-US" sz="2400" dirty="0"/>
              <a:t>Rs. 2.50 </a:t>
            </a:r>
            <a:r>
              <a:rPr lang="en-US" sz="2400" dirty="0" err="1"/>
              <a:t>lacs</a:t>
            </a:r>
            <a:r>
              <a:rPr lang="en-US" sz="2400" dirty="0"/>
              <a:t> for Senior Citizens of age 60 to 79</a:t>
            </a:r>
          </a:p>
          <a:p>
            <a:pPr marL="342900" indent="-342900">
              <a:lnSpc>
                <a:spcPct val="120000"/>
              </a:lnSpc>
              <a:spcBef>
                <a:spcPct val="20000"/>
              </a:spcBef>
              <a:buFontTx/>
              <a:buChar char="•"/>
            </a:pPr>
            <a:r>
              <a:rPr lang="en-US" sz="2400" dirty="0"/>
              <a:t>Rs. 5.00 </a:t>
            </a:r>
            <a:r>
              <a:rPr lang="en-US" sz="2400" dirty="0" err="1"/>
              <a:t>lacs</a:t>
            </a:r>
            <a:r>
              <a:rPr lang="en-US" sz="2400" dirty="0"/>
              <a:t> for Senior Citizens of age 80 and above</a:t>
            </a:r>
          </a:p>
          <a:p>
            <a:pPr marL="342900" indent="-342900">
              <a:lnSpc>
                <a:spcPct val="120000"/>
              </a:lnSpc>
              <a:spcBef>
                <a:spcPct val="20000"/>
              </a:spcBef>
              <a:buFontTx/>
              <a:buChar char="•"/>
            </a:pPr>
            <a:r>
              <a:rPr lang="en-US" sz="2400" dirty="0"/>
              <a:t>Same Rates for Men and Women</a:t>
            </a:r>
          </a:p>
        </p:txBody>
      </p:sp>
      <p:graphicFrame>
        <p:nvGraphicFramePr>
          <p:cNvPr id="7245" name="Group 77"/>
          <p:cNvGraphicFramePr>
            <a:graphicFrameLocks noGrp="1"/>
          </p:cNvGraphicFramePr>
          <p:nvPr>
            <p:ph sz="half" idx="2"/>
          </p:nvPr>
        </p:nvGraphicFramePr>
        <p:xfrm>
          <a:off x="762000" y="4038600"/>
          <a:ext cx="7543800" cy="2438400"/>
        </p:xfrm>
        <a:graphic>
          <a:graphicData uri="http://schemas.openxmlformats.org/drawingml/2006/table">
            <a:tbl>
              <a:tblPr/>
              <a:tblGrid>
                <a:gridCol w="5518150"/>
                <a:gridCol w="2025650"/>
              </a:tblGrid>
              <a:tr h="487363">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600" b="1" i="0" u="sng" strike="noStrike" cap="none" normalizeH="0" baseline="0" smtClean="0">
                          <a:ln>
                            <a:noFill/>
                          </a:ln>
                          <a:solidFill>
                            <a:schemeClr val="tx1"/>
                          </a:solidFill>
                          <a:effectLst/>
                          <a:latin typeface="Arial" charset="0"/>
                          <a:cs typeface="Arial" charset="0"/>
                        </a:rPr>
                        <a:t>Slab</a:t>
                      </a:r>
                      <a:endParaRPr kumimoji="0" lang="en-US" sz="1800" b="0" i="0" u="none" strike="noStrike" cap="none" normalizeH="0" baseline="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600" b="1" i="0" u="sng" strike="noStrike" cap="none" normalizeH="0" baseline="0" smtClean="0">
                          <a:ln>
                            <a:noFill/>
                          </a:ln>
                          <a:solidFill>
                            <a:schemeClr val="tx1"/>
                          </a:solidFill>
                          <a:effectLst/>
                          <a:latin typeface="Arial" charset="0"/>
                          <a:cs typeface="Arial" charset="0"/>
                        </a:rPr>
                        <a:t>Rate of Tax</a:t>
                      </a:r>
                      <a:endParaRPr kumimoji="0" lang="en-US" sz="1800" b="0" i="0" u="none" strike="noStrike" cap="none" normalizeH="0" baseline="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607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600" b="0" i="0" u="none" strike="noStrike" cap="none" normalizeH="0" baseline="0" smtClean="0">
                          <a:ln>
                            <a:noFill/>
                          </a:ln>
                          <a:solidFill>
                            <a:schemeClr val="tx1"/>
                          </a:solidFill>
                          <a:effectLst/>
                          <a:latin typeface="Arial" charset="0"/>
                          <a:cs typeface="Arial" charset="0"/>
                        </a:rPr>
                        <a:t>0 to 200000</a:t>
                      </a:r>
                      <a:endParaRPr kumimoji="0" lang="en-US" sz="1800" b="0" i="0" u="none" strike="noStrike" cap="none" normalizeH="0" baseline="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600" b="0" i="0" u="none" strike="noStrike" cap="none" normalizeH="0" baseline="0" smtClean="0">
                          <a:ln>
                            <a:noFill/>
                          </a:ln>
                          <a:solidFill>
                            <a:schemeClr val="tx1"/>
                          </a:solidFill>
                          <a:effectLst/>
                          <a:latin typeface="Arial" charset="0"/>
                          <a:cs typeface="Arial" charset="0"/>
                        </a:rPr>
                        <a:t>Nil</a:t>
                      </a:r>
                      <a:endParaRPr kumimoji="0" lang="en-US" sz="1800" b="0" i="0" u="none" strike="noStrike" cap="none" normalizeH="0" baseline="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44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600" b="0" i="0" u="none" strike="noStrike" cap="none" normalizeH="0" baseline="0" smtClean="0">
                          <a:ln>
                            <a:noFill/>
                          </a:ln>
                          <a:solidFill>
                            <a:schemeClr val="tx1"/>
                          </a:solidFill>
                          <a:effectLst/>
                          <a:latin typeface="Arial" charset="0"/>
                          <a:cs typeface="Arial" charset="0"/>
                        </a:rPr>
                        <a:t>200001 to 500000</a:t>
                      </a:r>
                      <a:endParaRPr kumimoji="0" lang="en-US" sz="1800" b="0" i="0" u="none" strike="noStrike" cap="none" normalizeH="0" baseline="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600" b="0" i="0" u="none" strike="noStrike" cap="none" normalizeH="0" baseline="0" smtClean="0">
                          <a:ln>
                            <a:noFill/>
                          </a:ln>
                          <a:solidFill>
                            <a:schemeClr val="tx1"/>
                          </a:solidFill>
                          <a:effectLst/>
                          <a:latin typeface="Arial" charset="0"/>
                          <a:cs typeface="Arial" charset="0"/>
                        </a:rPr>
                        <a:t>10%</a:t>
                      </a:r>
                      <a:endParaRPr kumimoji="0" lang="en-US" sz="1800" b="0" i="0" u="none" strike="noStrike" cap="none" normalizeH="0" baseline="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44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600" b="0" i="0" u="none" strike="noStrike" cap="none" normalizeH="0" baseline="0" smtClean="0">
                          <a:ln>
                            <a:noFill/>
                          </a:ln>
                          <a:solidFill>
                            <a:schemeClr val="tx1"/>
                          </a:solidFill>
                          <a:effectLst/>
                          <a:latin typeface="Arial" charset="0"/>
                          <a:cs typeface="Arial" charset="0"/>
                        </a:rPr>
                        <a:t>500001 to 1000000</a:t>
                      </a:r>
                      <a:endParaRPr kumimoji="0" lang="en-US" sz="1800" b="0" i="0" u="none" strike="noStrike" cap="none" normalizeH="0" baseline="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600" b="0" i="0" u="none" strike="noStrike" cap="none" normalizeH="0" baseline="0" smtClean="0">
                          <a:ln>
                            <a:noFill/>
                          </a:ln>
                          <a:solidFill>
                            <a:schemeClr val="tx1"/>
                          </a:solidFill>
                          <a:effectLst/>
                          <a:latin typeface="Arial" charset="0"/>
                          <a:cs typeface="Arial" charset="0"/>
                        </a:rPr>
                        <a:t>20%</a:t>
                      </a:r>
                      <a:endParaRPr kumimoji="0" lang="en-US" sz="1800" b="0" i="0" u="none" strike="noStrike" cap="none" normalizeH="0" baseline="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448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600" b="0" i="0" u="none" strike="noStrike" cap="none" normalizeH="0" baseline="0" smtClean="0">
                          <a:ln>
                            <a:noFill/>
                          </a:ln>
                          <a:solidFill>
                            <a:schemeClr val="tx1"/>
                          </a:solidFill>
                          <a:effectLst/>
                          <a:latin typeface="Arial" charset="0"/>
                          <a:cs typeface="Arial" charset="0"/>
                        </a:rPr>
                        <a:t>1000001 and above</a:t>
                      </a:r>
                      <a:endParaRPr kumimoji="0" lang="en-US" sz="1800" b="0" i="0" u="none" strike="noStrike" cap="none" normalizeH="0" baseline="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2600" b="0" i="0" u="none" strike="noStrike" cap="none" normalizeH="0" baseline="0" smtClean="0">
                          <a:ln>
                            <a:noFill/>
                          </a:ln>
                          <a:solidFill>
                            <a:schemeClr val="tx1"/>
                          </a:solidFill>
                          <a:effectLst/>
                          <a:latin typeface="Arial" charset="0"/>
                          <a:cs typeface="Arial" charset="0"/>
                        </a:rPr>
                        <a:t>30%</a:t>
                      </a:r>
                      <a:endParaRPr kumimoji="0" lang="en-US" sz="1800" b="0" i="0" u="none" strike="noStrike" cap="none" normalizeH="0" baseline="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457200" y="1600200"/>
            <a:ext cx="8229600" cy="4648200"/>
          </a:xfrm>
        </p:spPr>
        <p:txBody>
          <a:bodyPr/>
          <a:lstStyle/>
          <a:p>
            <a:pPr>
              <a:lnSpc>
                <a:spcPct val="80000"/>
              </a:lnSpc>
            </a:pPr>
            <a:endParaRPr lang="en-US" sz="500" u="sng"/>
          </a:p>
          <a:p>
            <a:pPr>
              <a:lnSpc>
                <a:spcPct val="120000"/>
              </a:lnSpc>
            </a:pPr>
            <a:r>
              <a:rPr lang="en-US" sz="1800" b="1" u="sng"/>
              <a:t>Amendment in Sec 68</a:t>
            </a:r>
          </a:p>
          <a:p>
            <a:pPr lvl="1">
              <a:lnSpc>
                <a:spcPct val="120000"/>
              </a:lnSpc>
            </a:pPr>
            <a:r>
              <a:rPr lang="en-US" sz="1600"/>
              <a:t>The purpose of this amendment is to curb the practice of keeping the black money in the name of Share Application Money in a Company.</a:t>
            </a:r>
          </a:p>
          <a:p>
            <a:pPr lvl="1">
              <a:lnSpc>
                <a:spcPct val="120000"/>
              </a:lnSpc>
            </a:pPr>
            <a:r>
              <a:rPr lang="en-US" sz="1600" b="1" u="sng"/>
              <a:t>Applicablilty</a:t>
            </a:r>
          </a:p>
          <a:p>
            <a:pPr lvl="2">
              <a:lnSpc>
                <a:spcPct val="120000"/>
              </a:lnSpc>
            </a:pPr>
            <a:r>
              <a:rPr lang="en-US" sz="2000"/>
              <a:t>Domestic Companies</a:t>
            </a:r>
          </a:p>
          <a:p>
            <a:pPr lvl="2">
              <a:lnSpc>
                <a:spcPct val="120000"/>
              </a:lnSpc>
            </a:pPr>
            <a:r>
              <a:rPr lang="en-US" sz="2000"/>
              <a:t>NOT a Venture Capital Funds Undertaking.</a:t>
            </a:r>
          </a:p>
          <a:p>
            <a:pPr lvl="2">
              <a:lnSpc>
                <a:spcPct val="120000"/>
              </a:lnSpc>
            </a:pPr>
            <a:r>
              <a:rPr lang="en-US" sz="2000"/>
              <a:t>Only for Closely held Companies  in which public is not substantially interested.</a:t>
            </a:r>
          </a:p>
          <a:p>
            <a:pPr lvl="1">
              <a:lnSpc>
                <a:spcPct val="120000"/>
              </a:lnSpc>
            </a:pPr>
            <a:r>
              <a:rPr lang="en-US" sz="1600" b="1" u="sng"/>
              <a:t>Taxability</a:t>
            </a:r>
            <a:r>
              <a:rPr lang="en-US" sz="1600"/>
              <a:t>.</a:t>
            </a:r>
          </a:p>
          <a:p>
            <a:pPr lvl="1">
              <a:lnSpc>
                <a:spcPct val="120000"/>
              </a:lnSpc>
              <a:buFontTx/>
              <a:buNone/>
            </a:pPr>
            <a:r>
              <a:rPr lang="en-US" sz="1600"/>
              <a:t>      If the person in whose name it is credited as Share Application/Capital/Premium or whatever name is not able to show an explanation about the source of such funds, then such funds is taxable in the hands of the COMPANY at 30%</a:t>
            </a:r>
            <a:endParaRPr lang="en-US" sz="2400"/>
          </a:p>
        </p:txBody>
      </p:sp>
      <p:sp>
        <p:nvSpPr>
          <p:cNvPr id="8199" name="Rectangle 7"/>
          <p:cNvSpPr>
            <a:spLocks noGrp="1" noChangeArrowheads="1"/>
          </p:cNvSpPr>
          <p:nvPr>
            <p:ph type="title"/>
          </p:nvPr>
        </p:nvSpPr>
        <p:spPr>
          <a:noFill/>
          <a:ln/>
        </p:spPr>
        <p:txBody>
          <a:bodyPr/>
          <a:lstStyle/>
          <a:p>
            <a:r>
              <a:rPr lang="en-US" sz="2800" b="1" u="sng"/>
              <a:t>Taxing the Share Application Money</a:t>
            </a:r>
            <a:br>
              <a:rPr lang="en-US" sz="2800" b="1" u="sng"/>
            </a:br>
            <a:r>
              <a:rPr lang="en-US" sz="2800" b="1" u="sng"/>
              <a:t> (Anti Avoidance Measure)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a:t>Tax Deducted at Source – TDS</a:t>
            </a:r>
          </a:p>
        </p:txBody>
      </p:sp>
      <p:sp>
        <p:nvSpPr>
          <p:cNvPr id="4099" name="Rectangle 3"/>
          <p:cNvSpPr>
            <a:spLocks noGrp="1" noChangeArrowheads="1"/>
          </p:cNvSpPr>
          <p:nvPr>
            <p:ph type="body" idx="1"/>
          </p:nvPr>
        </p:nvSpPr>
        <p:spPr/>
        <p:txBody>
          <a:bodyPr/>
          <a:lstStyle/>
          <a:p>
            <a:r>
              <a:rPr lang="en-US" sz="1700" dirty="0"/>
              <a:t>NOT deemed to be </a:t>
            </a:r>
            <a:r>
              <a:rPr lang="en-US" sz="1700" dirty="0" err="1"/>
              <a:t>Assessee</a:t>
            </a:r>
            <a:r>
              <a:rPr lang="en-US" sz="1700" dirty="0"/>
              <a:t> in Default u/s. 201</a:t>
            </a:r>
          </a:p>
          <a:p>
            <a:r>
              <a:rPr lang="en-US" sz="1700" dirty="0"/>
              <a:t>Removal of Disallowance u/s.40(a)(</a:t>
            </a:r>
            <a:r>
              <a:rPr lang="en-US" sz="1700" dirty="0" err="1"/>
              <a:t>ia</a:t>
            </a:r>
            <a:r>
              <a:rPr lang="en-US" sz="1700" dirty="0"/>
              <a:t>) if Not deemed to be </a:t>
            </a:r>
            <a:r>
              <a:rPr lang="en-US" sz="1700" dirty="0" err="1"/>
              <a:t>assesse</a:t>
            </a:r>
            <a:r>
              <a:rPr lang="en-US" sz="1700" dirty="0"/>
              <a:t> in default</a:t>
            </a:r>
          </a:p>
          <a:p>
            <a:r>
              <a:rPr lang="en-US" sz="1700" dirty="0"/>
              <a:t>Stringent Penal Provisions for delay in furnishing Quarterly TDS/TCS Statements</a:t>
            </a:r>
          </a:p>
          <a:p>
            <a:r>
              <a:rPr lang="en-US" sz="1700" dirty="0"/>
              <a:t>Intimation for processing TDS Statements becomes rectifiable and appealable</a:t>
            </a:r>
          </a:p>
          <a:p>
            <a:r>
              <a:rPr lang="en-US" sz="1700" dirty="0"/>
              <a:t>TDS on Interest from Debentures - provisions relaxed.</a:t>
            </a:r>
          </a:p>
          <a:p>
            <a:r>
              <a:rPr lang="en-US" sz="1700" dirty="0"/>
              <a:t>TDS on payment to Non Resident Entertainer 10% to 20%</a:t>
            </a:r>
          </a:p>
          <a:p>
            <a:r>
              <a:rPr lang="en-US" sz="1700" dirty="0"/>
              <a:t>Remuneration to Directors included in 194J.</a:t>
            </a:r>
          </a:p>
          <a:p>
            <a:r>
              <a:rPr lang="en-US" sz="1700" dirty="0"/>
              <a:t>TDS on Interest paid to non-resident (other than foreign co.) reduced from 20% to 5% </a:t>
            </a:r>
          </a:p>
          <a:p>
            <a:r>
              <a:rPr lang="en-US" sz="1700" dirty="0"/>
              <a:t>Threshold for TDS while Compulsory Acquisition increased from 1 </a:t>
            </a:r>
            <a:r>
              <a:rPr lang="en-US" sz="1700" dirty="0" err="1"/>
              <a:t>lac</a:t>
            </a:r>
            <a:r>
              <a:rPr lang="en-US" sz="1700" dirty="0"/>
              <a:t> to 2 </a:t>
            </a:r>
            <a:r>
              <a:rPr lang="en-US" sz="1700" dirty="0" err="1"/>
              <a:t>lacs</a:t>
            </a:r>
            <a:r>
              <a:rPr lang="en-US" sz="1700" dirty="0"/>
              <a:t>.</a:t>
            </a:r>
          </a:p>
          <a:p>
            <a:r>
              <a:rPr lang="en-US" sz="1700" dirty="0"/>
              <a:t>197A- Form 15H – Senior Citizen – Age reduced from 65 to 60</a:t>
            </a:r>
          </a:p>
          <a:p>
            <a:r>
              <a:rPr lang="en-US" sz="1700" dirty="0"/>
              <a:t>Responsibility fixed for Central/State Govt.</a:t>
            </a:r>
          </a:p>
          <a:p>
            <a:r>
              <a:rPr lang="en-US" sz="1700" dirty="0"/>
              <a:t>TDS Re-opening period extended from 4 to 6 years</a:t>
            </a:r>
          </a:p>
          <a:p>
            <a:r>
              <a:rPr lang="en-US" sz="1700" dirty="0"/>
              <a:t>TDS Obligations to Non Residents</a:t>
            </a:r>
          </a:p>
          <a:p>
            <a:pPr>
              <a:lnSpc>
                <a:spcPct val="80000"/>
              </a:lnSpc>
            </a:pPr>
            <a:endParaRPr lang="en-US" sz="800" dirty="0"/>
          </a:p>
          <a:p>
            <a:pPr>
              <a:lnSpc>
                <a:spcPct val="80000"/>
              </a:lnSpc>
            </a:pPr>
            <a:endParaRPr lang="en-US" sz="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body" idx="1"/>
          </p:nvPr>
        </p:nvSpPr>
        <p:spPr>
          <a:xfrm>
            <a:off x="457200" y="1600200"/>
            <a:ext cx="8229600" cy="5029200"/>
          </a:xfrm>
        </p:spPr>
        <p:txBody>
          <a:bodyPr/>
          <a:lstStyle/>
          <a:p>
            <a:pPr>
              <a:lnSpc>
                <a:spcPct val="80000"/>
              </a:lnSpc>
            </a:pPr>
            <a:endParaRPr lang="en-US" sz="700" u="sng"/>
          </a:p>
          <a:p>
            <a:pPr>
              <a:lnSpc>
                <a:spcPct val="120000"/>
              </a:lnSpc>
            </a:pPr>
            <a:r>
              <a:rPr lang="en-US" sz="2400" b="1" u="sng"/>
              <a:t>Amendment in Sec 56(2)</a:t>
            </a:r>
            <a:endParaRPr lang="en-US" sz="2400"/>
          </a:p>
          <a:p>
            <a:pPr lvl="1">
              <a:lnSpc>
                <a:spcPct val="120000"/>
              </a:lnSpc>
            </a:pPr>
            <a:r>
              <a:rPr lang="en-US" sz="2000" b="1" u="sng"/>
              <a:t>Applicablilty</a:t>
            </a:r>
          </a:p>
          <a:p>
            <a:pPr lvl="2">
              <a:lnSpc>
                <a:spcPct val="120000"/>
              </a:lnSpc>
            </a:pPr>
            <a:r>
              <a:rPr lang="en-US" sz="1800"/>
              <a:t>All Companies</a:t>
            </a:r>
          </a:p>
          <a:p>
            <a:pPr lvl="2">
              <a:lnSpc>
                <a:spcPct val="120000"/>
              </a:lnSpc>
            </a:pPr>
            <a:r>
              <a:rPr lang="en-US" sz="1800"/>
              <a:t>NOT a Venture Capital Funds Undertaking.</a:t>
            </a:r>
          </a:p>
          <a:p>
            <a:pPr lvl="2">
              <a:lnSpc>
                <a:spcPct val="120000"/>
              </a:lnSpc>
            </a:pPr>
            <a:r>
              <a:rPr lang="en-US" sz="1800"/>
              <a:t>Only for Closely held Companies  in which public is not substantially interested.</a:t>
            </a:r>
          </a:p>
          <a:p>
            <a:pPr lvl="1">
              <a:lnSpc>
                <a:spcPct val="120000"/>
              </a:lnSpc>
            </a:pPr>
            <a:r>
              <a:rPr lang="en-US" sz="2000" b="1" u="sng"/>
              <a:t>Taxability</a:t>
            </a:r>
            <a:r>
              <a:rPr lang="en-US" sz="2000"/>
              <a:t>.</a:t>
            </a:r>
          </a:p>
          <a:p>
            <a:pPr lvl="2">
              <a:lnSpc>
                <a:spcPct val="120000"/>
              </a:lnSpc>
            </a:pPr>
            <a:r>
              <a:rPr lang="en-US" sz="1800"/>
              <a:t>A Company issues Shares at a value more than its FaceValue, then</a:t>
            </a:r>
          </a:p>
          <a:p>
            <a:pPr lvl="2">
              <a:lnSpc>
                <a:spcPct val="120000"/>
              </a:lnSpc>
            </a:pPr>
            <a:r>
              <a:rPr lang="en-US" sz="1800"/>
              <a:t>Total Consideration (-) Fair Market Value of Shares will be taxed in the hands of Company under the head Income from other sources.</a:t>
            </a:r>
          </a:p>
          <a:p>
            <a:pPr lvl="2">
              <a:lnSpc>
                <a:spcPct val="120000"/>
              </a:lnSpc>
            </a:pPr>
            <a:r>
              <a:rPr lang="en-US" sz="1800"/>
              <a:t>Fair Market Value = Value based on Tangible and as well as Intangible Assets like  Goodwill, Knowhow, etc. </a:t>
            </a:r>
          </a:p>
        </p:txBody>
      </p:sp>
      <p:sp>
        <p:nvSpPr>
          <p:cNvPr id="23555" name="Rectangle 3"/>
          <p:cNvSpPr>
            <a:spLocks noGrp="1" noChangeArrowheads="1"/>
          </p:cNvSpPr>
          <p:nvPr>
            <p:ph type="title"/>
          </p:nvPr>
        </p:nvSpPr>
        <p:spPr>
          <a:noFill/>
          <a:ln/>
        </p:spPr>
        <p:txBody>
          <a:bodyPr/>
          <a:lstStyle/>
          <a:p>
            <a:r>
              <a:rPr lang="en-US" sz="2800" b="1" u="sng"/>
              <a:t>Taxing the Share Premium Money</a:t>
            </a:r>
            <a:br>
              <a:rPr lang="en-US" sz="2800" b="1" u="sng"/>
            </a:br>
            <a:r>
              <a:rPr lang="en-US" sz="2800" b="1" u="sng"/>
              <a:t> (Anti Avoidance Measure)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457200" y="1600200"/>
            <a:ext cx="8229600" cy="4953000"/>
          </a:xfrm>
        </p:spPr>
        <p:txBody>
          <a:bodyPr/>
          <a:lstStyle/>
          <a:p>
            <a:pPr>
              <a:lnSpc>
                <a:spcPct val="80000"/>
              </a:lnSpc>
            </a:pPr>
            <a:endParaRPr lang="en-US" sz="1000" u="sng"/>
          </a:p>
          <a:p>
            <a:pPr>
              <a:lnSpc>
                <a:spcPct val="120000"/>
              </a:lnSpc>
            </a:pPr>
            <a:r>
              <a:rPr lang="en-US" sz="2400" u="sng"/>
              <a:t>Section 50D</a:t>
            </a:r>
          </a:p>
          <a:p>
            <a:pPr lvl="1">
              <a:lnSpc>
                <a:spcPct val="120000"/>
              </a:lnSpc>
            </a:pPr>
            <a:r>
              <a:rPr lang="en-US" sz="2000"/>
              <a:t>In some recent rulings, the capital gains become untaxable for the reason the consideration for the transfer of an asset is not determinable under the existing provisions of the Income Tax Act.</a:t>
            </a:r>
          </a:p>
          <a:p>
            <a:pPr lvl="1">
              <a:lnSpc>
                <a:spcPct val="120000"/>
              </a:lnSpc>
            </a:pPr>
            <a:endParaRPr lang="en-US" sz="2000"/>
          </a:p>
          <a:p>
            <a:pPr lvl="1">
              <a:lnSpc>
                <a:spcPct val="120000"/>
              </a:lnSpc>
            </a:pPr>
            <a:r>
              <a:rPr lang="en-US" sz="2000"/>
              <a:t>Therefore, this amendment.</a:t>
            </a:r>
          </a:p>
          <a:p>
            <a:pPr lvl="1">
              <a:lnSpc>
                <a:spcPct val="120000"/>
              </a:lnSpc>
            </a:pPr>
            <a:endParaRPr lang="en-US" sz="2000"/>
          </a:p>
          <a:p>
            <a:pPr lvl="1">
              <a:lnSpc>
                <a:spcPct val="120000"/>
              </a:lnSpc>
            </a:pPr>
            <a:r>
              <a:rPr lang="en-US" sz="2000"/>
              <a:t>If the Actual Consideration of a capital Gains Tax is undeterminable, then the Fair Market Value of the Asset shall be deemed to be the full value of consideration.</a:t>
            </a:r>
          </a:p>
        </p:txBody>
      </p:sp>
      <p:sp>
        <p:nvSpPr>
          <p:cNvPr id="9219" name="Rectangle 3"/>
          <p:cNvSpPr>
            <a:spLocks noGrp="1" noChangeArrowheads="1"/>
          </p:cNvSpPr>
          <p:nvPr>
            <p:ph type="title"/>
          </p:nvPr>
        </p:nvSpPr>
        <p:spPr>
          <a:noFill/>
          <a:ln/>
        </p:spPr>
        <p:txBody>
          <a:bodyPr/>
          <a:lstStyle/>
          <a:p>
            <a:pPr algn="just"/>
            <a:r>
              <a:rPr lang="en-US" sz="2800" b="1" u="sng"/>
              <a:t>Capital Gains – FMV will be the actual consideration if the later is undeterminable</a:t>
            </a:r>
            <a:r>
              <a:rPr lang="en-US" sz="4000"/>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body" idx="1"/>
          </p:nvPr>
        </p:nvSpPr>
        <p:spPr>
          <a:xfrm>
            <a:off x="457200" y="1600200"/>
            <a:ext cx="8229600" cy="4648200"/>
          </a:xfrm>
        </p:spPr>
        <p:txBody>
          <a:bodyPr/>
          <a:lstStyle/>
          <a:p>
            <a:pPr>
              <a:lnSpc>
                <a:spcPct val="80000"/>
              </a:lnSpc>
            </a:pPr>
            <a:endParaRPr lang="en-US" sz="1200" u="sng"/>
          </a:p>
          <a:p>
            <a:pPr>
              <a:lnSpc>
                <a:spcPct val="120000"/>
              </a:lnSpc>
            </a:pPr>
            <a:r>
              <a:rPr lang="en-US" sz="2800" u="sng"/>
              <a:t>MAT @ 18.5 %</a:t>
            </a:r>
          </a:p>
          <a:p>
            <a:pPr lvl="1">
              <a:lnSpc>
                <a:spcPct val="120000"/>
              </a:lnSpc>
            </a:pPr>
            <a:r>
              <a:rPr lang="en-US" sz="2400"/>
              <a:t>In case of Companies which are not required to prepare profit and loss account in accordance with the Companies Act 1956, then the Book Profit for the purpose of MAT shall be the Profit or Loss as per the respective acts or regulations.</a:t>
            </a:r>
          </a:p>
          <a:p>
            <a:pPr lvl="1">
              <a:lnSpc>
                <a:spcPct val="120000"/>
              </a:lnSpc>
            </a:pPr>
            <a:r>
              <a:rPr lang="en-US" sz="2400"/>
              <a:t>Therefore MAT will be applicable to Banks, Insurance Companies, Electricity Boards, etc.</a:t>
            </a:r>
          </a:p>
        </p:txBody>
      </p:sp>
      <p:sp>
        <p:nvSpPr>
          <p:cNvPr id="10243" name="Rectangle 3"/>
          <p:cNvSpPr>
            <a:spLocks noGrp="1" noChangeArrowheads="1"/>
          </p:cNvSpPr>
          <p:nvPr>
            <p:ph type="title"/>
          </p:nvPr>
        </p:nvSpPr>
        <p:spPr>
          <a:noFill/>
          <a:ln/>
        </p:spPr>
        <p:txBody>
          <a:bodyPr/>
          <a:lstStyle/>
          <a:p>
            <a:pPr algn="just"/>
            <a:r>
              <a:rPr lang="en-US" sz="2800" b="1" u="sng"/>
              <a:t>MAT to all Companies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xfrm>
            <a:off x="457200" y="1600200"/>
            <a:ext cx="8458200" cy="4953000"/>
          </a:xfrm>
        </p:spPr>
        <p:txBody>
          <a:bodyPr/>
          <a:lstStyle/>
          <a:p>
            <a:pPr>
              <a:lnSpc>
                <a:spcPct val="80000"/>
              </a:lnSpc>
            </a:pPr>
            <a:endParaRPr lang="en-US" sz="900" u="sng"/>
          </a:p>
          <a:p>
            <a:pPr>
              <a:lnSpc>
                <a:spcPct val="120000"/>
              </a:lnSpc>
            </a:pPr>
            <a:r>
              <a:rPr lang="en-US" sz="2000" u="sng"/>
              <a:t>AMT – Alternate Minimum Tax – 18.5%</a:t>
            </a:r>
          </a:p>
          <a:p>
            <a:pPr lvl="1">
              <a:lnSpc>
                <a:spcPct val="120000"/>
              </a:lnSpc>
            </a:pPr>
            <a:r>
              <a:rPr lang="en-US" sz="1800"/>
              <a:t>This is a new tax regime introduced in this Finance Bill to exercise the MAT provisions in Firms, Individual, HUF, AOP, BOI and Local Authorities.</a:t>
            </a:r>
          </a:p>
          <a:p>
            <a:pPr lvl="1">
              <a:lnSpc>
                <a:spcPct val="120000"/>
              </a:lnSpc>
            </a:pPr>
            <a:r>
              <a:rPr lang="en-US" sz="1800"/>
              <a:t>Applicability</a:t>
            </a:r>
          </a:p>
          <a:p>
            <a:pPr lvl="2">
              <a:lnSpc>
                <a:spcPct val="120000"/>
              </a:lnSpc>
            </a:pPr>
            <a:r>
              <a:rPr lang="en-US" sz="1600"/>
              <a:t>All Firms (Irrespective of their Income)</a:t>
            </a:r>
          </a:p>
          <a:p>
            <a:pPr lvl="2">
              <a:lnSpc>
                <a:spcPct val="120000"/>
              </a:lnSpc>
            </a:pPr>
            <a:r>
              <a:rPr lang="en-US" sz="1600"/>
              <a:t>All persons other than a company and firm whose Adjusted Total Income is more than Rs. 20 lacs</a:t>
            </a:r>
          </a:p>
          <a:p>
            <a:pPr lvl="2">
              <a:lnSpc>
                <a:spcPct val="120000"/>
              </a:lnSpc>
              <a:buFontTx/>
              <a:buNone/>
            </a:pPr>
            <a:r>
              <a:rPr lang="en-US" sz="1600"/>
              <a:t>Adjusted Total Income = Gross Total Income </a:t>
            </a:r>
          </a:p>
          <a:p>
            <a:pPr lvl="2">
              <a:lnSpc>
                <a:spcPct val="120000"/>
              </a:lnSpc>
              <a:buFontTx/>
              <a:buNone/>
            </a:pPr>
            <a:r>
              <a:rPr lang="en-US" sz="1600"/>
              <a:t>			           (-)</a:t>
            </a:r>
          </a:p>
          <a:p>
            <a:pPr lvl="2">
              <a:lnSpc>
                <a:spcPct val="120000"/>
              </a:lnSpc>
              <a:buFontTx/>
              <a:buNone/>
            </a:pPr>
            <a:r>
              <a:rPr lang="en-US" sz="1600"/>
              <a:t>		             Sec  80 P Deduction and Sec. 10 AA </a:t>
            </a:r>
          </a:p>
          <a:p>
            <a:pPr lvl="2">
              <a:lnSpc>
                <a:spcPct val="120000"/>
              </a:lnSpc>
            </a:pPr>
            <a:r>
              <a:rPr lang="en-US" sz="1600"/>
              <a:t>Sec 80 P – Income of Co-operative Societies</a:t>
            </a:r>
          </a:p>
          <a:p>
            <a:pPr lvl="2">
              <a:lnSpc>
                <a:spcPct val="120000"/>
              </a:lnSpc>
            </a:pPr>
            <a:r>
              <a:rPr lang="en-US" sz="1600"/>
              <a:t>Sec 10 AA – Exemption for New Undertakings in SEZ</a:t>
            </a:r>
          </a:p>
          <a:p>
            <a:pPr lvl="1">
              <a:lnSpc>
                <a:spcPct val="120000"/>
              </a:lnSpc>
            </a:pPr>
            <a:r>
              <a:rPr lang="en-US" sz="1800"/>
              <a:t>Alternate Minimum Tax can be carried over for 10 years</a:t>
            </a:r>
          </a:p>
        </p:txBody>
      </p:sp>
      <p:sp>
        <p:nvSpPr>
          <p:cNvPr id="11267" name="Rectangle 3"/>
          <p:cNvSpPr>
            <a:spLocks noGrp="1" noChangeArrowheads="1"/>
          </p:cNvSpPr>
          <p:nvPr>
            <p:ph type="title"/>
          </p:nvPr>
        </p:nvSpPr>
        <p:spPr>
          <a:noFill/>
          <a:ln/>
        </p:spPr>
        <p:txBody>
          <a:bodyPr/>
          <a:lstStyle/>
          <a:p>
            <a:pPr algn="just"/>
            <a:r>
              <a:rPr lang="en-US" sz="2800" b="1" u="sng"/>
              <a:t>Alternate Minimum Tax – MAT, a new Version</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xfrm>
            <a:off x="457200" y="1066800"/>
            <a:ext cx="8229600" cy="5410200"/>
          </a:xfrm>
        </p:spPr>
        <p:txBody>
          <a:bodyPr/>
          <a:lstStyle/>
          <a:p>
            <a:pPr>
              <a:lnSpc>
                <a:spcPct val="80000"/>
              </a:lnSpc>
            </a:pPr>
            <a:endParaRPr lang="en-US" sz="700" u="sng"/>
          </a:p>
          <a:p>
            <a:pPr>
              <a:lnSpc>
                <a:spcPct val="120000"/>
              </a:lnSpc>
            </a:pPr>
            <a:r>
              <a:rPr lang="en-US" sz="1600" u="sng"/>
              <a:t>Definition of “Capital Asset” widened u/s. 2(14)</a:t>
            </a:r>
          </a:p>
          <a:p>
            <a:pPr lvl="1">
              <a:lnSpc>
                <a:spcPct val="120000"/>
              </a:lnSpc>
            </a:pPr>
            <a:r>
              <a:rPr lang="en-US" sz="1400"/>
              <a:t>Capital Asset includes </a:t>
            </a:r>
          </a:p>
          <a:p>
            <a:pPr lvl="1">
              <a:lnSpc>
                <a:spcPct val="120000"/>
              </a:lnSpc>
            </a:pPr>
            <a:r>
              <a:rPr lang="en-US" sz="1400"/>
              <a:t>“Any right in relation to an Indian Company including rights of management or control or any other rights whatsoever”</a:t>
            </a:r>
          </a:p>
          <a:p>
            <a:pPr>
              <a:lnSpc>
                <a:spcPct val="120000"/>
              </a:lnSpc>
            </a:pPr>
            <a:r>
              <a:rPr lang="en-US" sz="1600" u="sng"/>
              <a:t>Definition of “Transfer” widened u/s. 2(47)</a:t>
            </a:r>
          </a:p>
          <a:p>
            <a:pPr lvl="1">
              <a:lnSpc>
                <a:spcPct val="120000"/>
              </a:lnSpc>
            </a:pPr>
            <a:r>
              <a:rPr lang="en-US" sz="1400"/>
              <a:t>Transfer includes </a:t>
            </a:r>
          </a:p>
          <a:p>
            <a:pPr lvl="1">
              <a:lnSpc>
                <a:spcPct val="120000"/>
              </a:lnSpc>
            </a:pPr>
            <a:r>
              <a:rPr lang="en-US" sz="1400"/>
              <a:t>“Disposing of or parting with </a:t>
            </a:r>
          </a:p>
          <a:p>
            <a:pPr lvl="1">
              <a:lnSpc>
                <a:spcPct val="120000"/>
              </a:lnSpc>
            </a:pPr>
            <a:r>
              <a:rPr lang="en-US" sz="1400"/>
              <a:t>An asset or any interest therein</a:t>
            </a:r>
          </a:p>
          <a:p>
            <a:pPr lvl="1">
              <a:lnSpc>
                <a:spcPct val="120000"/>
              </a:lnSpc>
            </a:pPr>
            <a:r>
              <a:rPr lang="en-US" sz="1400"/>
              <a:t>Creating any interest in</a:t>
            </a:r>
          </a:p>
          <a:p>
            <a:pPr lvl="1">
              <a:lnSpc>
                <a:spcPct val="120000"/>
              </a:lnSpc>
            </a:pPr>
            <a:r>
              <a:rPr lang="en-US" sz="1400"/>
              <a:t>Any asset</a:t>
            </a:r>
          </a:p>
          <a:p>
            <a:pPr lvl="1">
              <a:lnSpc>
                <a:spcPct val="120000"/>
              </a:lnSpc>
            </a:pPr>
            <a:r>
              <a:rPr lang="en-US" sz="1400"/>
              <a:t>In any manner</a:t>
            </a:r>
          </a:p>
          <a:p>
            <a:pPr lvl="1">
              <a:lnSpc>
                <a:spcPct val="120000"/>
              </a:lnSpc>
            </a:pPr>
            <a:r>
              <a:rPr lang="en-US" sz="1400"/>
              <a:t>Directly or indirectly, absolutely or conditionally, voluntarily or involuntarily</a:t>
            </a:r>
          </a:p>
          <a:p>
            <a:pPr lvl="1">
              <a:lnSpc>
                <a:spcPct val="120000"/>
              </a:lnSpc>
            </a:pPr>
            <a:r>
              <a:rPr lang="en-US" sz="1400"/>
              <a:t>By way of an agreement or otherwise</a:t>
            </a:r>
          </a:p>
          <a:p>
            <a:pPr lvl="1">
              <a:lnSpc>
                <a:spcPct val="120000"/>
              </a:lnSpc>
            </a:pPr>
            <a:r>
              <a:rPr lang="en-US" sz="1400"/>
              <a:t>Whether entered into in India or outside India</a:t>
            </a:r>
          </a:p>
          <a:p>
            <a:pPr lvl="1">
              <a:lnSpc>
                <a:spcPct val="120000"/>
              </a:lnSpc>
            </a:pPr>
            <a:r>
              <a:rPr lang="en-US" sz="1400"/>
              <a:t>Eventhough such transfer of rights has been characterised as being effected from the transfer of shares of a company registered or incorporated outside India.</a:t>
            </a:r>
          </a:p>
          <a:p>
            <a:pPr lvl="1">
              <a:lnSpc>
                <a:spcPct val="120000"/>
              </a:lnSpc>
            </a:pPr>
            <a:endParaRPr lang="en-US" sz="1400" u="sng"/>
          </a:p>
        </p:txBody>
      </p:sp>
      <p:sp>
        <p:nvSpPr>
          <p:cNvPr id="12291" name="Rectangle 3"/>
          <p:cNvSpPr>
            <a:spLocks noGrp="1" noChangeArrowheads="1"/>
          </p:cNvSpPr>
          <p:nvPr>
            <p:ph type="title"/>
          </p:nvPr>
        </p:nvSpPr>
        <p:spPr>
          <a:xfrm>
            <a:off x="228600" y="0"/>
            <a:ext cx="8382000" cy="1143000"/>
          </a:xfrm>
          <a:noFill/>
          <a:ln/>
        </p:spPr>
        <p:txBody>
          <a:bodyPr/>
          <a:lstStyle/>
          <a:p>
            <a:pPr algn="l"/>
            <a:r>
              <a:rPr lang="en-US" sz="2800" b="1" u="sng"/>
              <a:t>Nullifying Vodafone SC Decision wef 01/04/1962</a:t>
            </a:r>
            <a:endParaRPr lang="en-US" sz="2800" u="sng"/>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body" idx="1"/>
          </p:nvPr>
        </p:nvSpPr>
        <p:spPr>
          <a:xfrm>
            <a:off x="152400" y="1066800"/>
            <a:ext cx="8763000" cy="5791200"/>
          </a:xfrm>
          <a:ln>
            <a:solidFill>
              <a:schemeClr val="hlink"/>
            </a:solidFill>
          </a:ln>
        </p:spPr>
        <p:txBody>
          <a:bodyPr/>
          <a:lstStyle/>
          <a:p>
            <a:pPr>
              <a:lnSpc>
                <a:spcPct val="80000"/>
              </a:lnSpc>
            </a:pPr>
            <a:endParaRPr lang="en-US" sz="900" u="sng"/>
          </a:p>
          <a:p>
            <a:pPr>
              <a:lnSpc>
                <a:spcPct val="120000"/>
              </a:lnSpc>
            </a:pPr>
            <a:r>
              <a:rPr lang="en-US" sz="2000" u="sng"/>
              <a:t>Sec. 9 – Income Deemed to Accrue or Arise in India – Scope widened</a:t>
            </a:r>
          </a:p>
          <a:p>
            <a:pPr lvl="1">
              <a:lnSpc>
                <a:spcPct val="120000"/>
              </a:lnSpc>
              <a:buFontTx/>
              <a:buNone/>
            </a:pPr>
            <a:r>
              <a:rPr lang="en-US" sz="1800"/>
              <a:t>The Section says </a:t>
            </a:r>
          </a:p>
          <a:p>
            <a:pPr lvl="1">
              <a:lnSpc>
                <a:spcPct val="120000"/>
              </a:lnSpc>
            </a:pPr>
            <a:r>
              <a:rPr lang="en-US" sz="1800"/>
              <a:t>All Income arising directly or indirectly …… </a:t>
            </a:r>
            <a:r>
              <a:rPr lang="en-US" sz="1800" b="1"/>
              <a:t>through</a:t>
            </a:r>
            <a:r>
              <a:rPr lang="en-US" sz="1800"/>
              <a:t> the transfer of a </a:t>
            </a:r>
            <a:r>
              <a:rPr lang="en-US" sz="1800" b="1"/>
              <a:t>Capital Asset situated in India.</a:t>
            </a:r>
          </a:p>
          <a:p>
            <a:pPr lvl="1">
              <a:lnSpc>
                <a:spcPct val="120000"/>
              </a:lnSpc>
            </a:pPr>
            <a:r>
              <a:rPr lang="en-US" sz="1800"/>
              <a:t>“THROUGH” has been defined further to include</a:t>
            </a:r>
          </a:p>
          <a:p>
            <a:pPr lvl="2">
              <a:lnSpc>
                <a:spcPct val="120000"/>
              </a:lnSpc>
            </a:pPr>
            <a:r>
              <a:rPr lang="en-US" sz="1600"/>
              <a:t>By means of </a:t>
            </a:r>
          </a:p>
          <a:p>
            <a:pPr lvl="2">
              <a:lnSpc>
                <a:spcPct val="120000"/>
              </a:lnSpc>
            </a:pPr>
            <a:r>
              <a:rPr lang="en-US" sz="1600"/>
              <a:t>In Consequence of </a:t>
            </a:r>
          </a:p>
          <a:p>
            <a:pPr lvl="2">
              <a:lnSpc>
                <a:spcPct val="120000"/>
              </a:lnSpc>
            </a:pPr>
            <a:r>
              <a:rPr lang="en-US" sz="1600"/>
              <a:t>By Reason of</a:t>
            </a:r>
          </a:p>
          <a:p>
            <a:pPr lvl="1">
              <a:lnSpc>
                <a:spcPct val="120000"/>
              </a:lnSpc>
            </a:pPr>
            <a:r>
              <a:rPr lang="en-US" sz="1800"/>
              <a:t>CAPITAL ASSET Situated in India has been further explained as </a:t>
            </a:r>
          </a:p>
          <a:p>
            <a:pPr lvl="2">
              <a:lnSpc>
                <a:spcPct val="120000"/>
              </a:lnSpc>
            </a:pPr>
            <a:r>
              <a:rPr lang="en-US" sz="1600"/>
              <a:t>A Capital Asset being a share or interest in a company incorporated outside India shall be deemed to be situated in India, if,</a:t>
            </a:r>
          </a:p>
          <a:p>
            <a:pPr lvl="3">
              <a:lnSpc>
                <a:spcPct val="120000"/>
              </a:lnSpc>
            </a:pPr>
            <a:r>
              <a:rPr lang="en-US" sz="1400"/>
              <a:t>The share or interest </a:t>
            </a:r>
          </a:p>
          <a:p>
            <a:pPr lvl="3">
              <a:lnSpc>
                <a:spcPct val="120000"/>
              </a:lnSpc>
            </a:pPr>
            <a:r>
              <a:rPr lang="en-US" sz="1400"/>
              <a:t>Derives its value substantially</a:t>
            </a:r>
          </a:p>
          <a:p>
            <a:pPr lvl="3">
              <a:lnSpc>
                <a:spcPct val="120000"/>
              </a:lnSpc>
            </a:pPr>
            <a:r>
              <a:rPr lang="en-US" sz="1400"/>
              <a:t>Directly or indirectly</a:t>
            </a:r>
          </a:p>
          <a:p>
            <a:pPr lvl="3">
              <a:lnSpc>
                <a:spcPct val="120000"/>
              </a:lnSpc>
            </a:pPr>
            <a:r>
              <a:rPr lang="en-US" sz="1400"/>
              <a:t>From the assets located in Inida.</a:t>
            </a:r>
            <a:endParaRPr lang="en-US" sz="1400" u="sng"/>
          </a:p>
        </p:txBody>
      </p:sp>
      <p:sp>
        <p:nvSpPr>
          <p:cNvPr id="24579" name="Rectangle 3"/>
          <p:cNvSpPr>
            <a:spLocks noGrp="1" noChangeArrowheads="1"/>
          </p:cNvSpPr>
          <p:nvPr>
            <p:ph type="title"/>
          </p:nvPr>
        </p:nvSpPr>
        <p:spPr>
          <a:xfrm>
            <a:off x="228600" y="0"/>
            <a:ext cx="8382000" cy="1143000"/>
          </a:xfrm>
          <a:noFill/>
          <a:ln/>
        </p:spPr>
        <p:txBody>
          <a:bodyPr/>
          <a:lstStyle/>
          <a:p>
            <a:pPr algn="l"/>
            <a:r>
              <a:rPr lang="en-US" sz="2800" b="1" u="sng"/>
              <a:t>Nullifying Vodafone SC Decision wef 01/04/1962</a:t>
            </a:r>
            <a:endParaRPr lang="en-US" sz="2800" u="sng"/>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body" idx="1"/>
          </p:nvPr>
        </p:nvSpPr>
        <p:spPr>
          <a:xfrm>
            <a:off x="457200" y="1600200"/>
            <a:ext cx="8229600" cy="4953000"/>
          </a:xfrm>
        </p:spPr>
        <p:txBody>
          <a:bodyPr/>
          <a:lstStyle/>
          <a:p>
            <a:pPr>
              <a:lnSpc>
                <a:spcPct val="80000"/>
              </a:lnSpc>
            </a:pPr>
            <a:endParaRPr lang="en-US" sz="800" u="sng"/>
          </a:p>
          <a:p>
            <a:pPr>
              <a:lnSpc>
                <a:spcPct val="120000"/>
              </a:lnSpc>
            </a:pPr>
            <a:r>
              <a:rPr lang="en-US" sz="1800"/>
              <a:t>Sec. 9 says</a:t>
            </a:r>
          </a:p>
          <a:p>
            <a:pPr>
              <a:lnSpc>
                <a:spcPct val="120000"/>
              </a:lnSpc>
            </a:pPr>
            <a:r>
              <a:rPr lang="en-US" sz="1800" u="sng"/>
              <a:t>Royalty paid to a foreigner by a resident for the business situated in India shall be deemed to be an Income accrued or arisen in India</a:t>
            </a:r>
          </a:p>
          <a:p>
            <a:pPr>
              <a:lnSpc>
                <a:spcPct val="120000"/>
              </a:lnSpc>
            </a:pPr>
            <a:r>
              <a:rPr lang="en-US" sz="1800"/>
              <a:t>The Amendment widens this Royalty as follows</a:t>
            </a:r>
          </a:p>
          <a:p>
            <a:pPr lvl="1">
              <a:lnSpc>
                <a:spcPct val="120000"/>
              </a:lnSpc>
            </a:pPr>
            <a:r>
              <a:rPr lang="en-US" sz="1600"/>
              <a:t>Royalty includes consideration for any right, property or information whether or not</a:t>
            </a:r>
          </a:p>
          <a:p>
            <a:pPr lvl="2">
              <a:lnSpc>
                <a:spcPct val="120000"/>
              </a:lnSpc>
            </a:pPr>
            <a:r>
              <a:rPr lang="en-US" sz="1400"/>
              <a:t>The right is with the Payer of Royalty</a:t>
            </a:r>
          </a:p>
          <a:p>
            <a:pPr lvl="2">
              <a:lnSpc>
                <a:spcPct val="120000"/>
              </a:lnSpc>
            </a:pPr>
            <a:r>
              <a:rPr lang="en-US" sz="1400"/>
              <a:t>The right is used directly by the payer</a:t>
            </a:r>
          </a:p>
          <a:p>
            <a:pPr lvl="2">
              <a:lnSpc>
                <a:spcPct val="120000"/>
              </a:lnSpc>
            </a:pPr>
            <a:r>
              <a:rPr lang="en-US" sz="1400"/>
              <a:t>The location of such right is in India.</a:t>
            </a:r>
          </a:p>
          <a:p>
            <a:pPr lvl="2">
              <a:lnSpc>
                <a:spcPct val="120000"/>
              </a:lnSpc>
              <a:buFontTx/>
              <a:buNone/>
            </a:pPr>
            <a:endParaRPr lang="en-US" sz="1400"/>
          </a:p>
          <a:p>
            <a:pPr algn="just">
              <a:lnSpc>
                <a:spcPct val="120000"/>
              </a:lnSpc>
            </a:pPr>
            <a:r>
              <a:rPr lang="en-US" sz="1800"/>
              <a:t>Eventhough the right is outside India or not with the Payer or not utiled by the payer of the royalty, if such right or property or information is utilised directly or indirectly for the business situated in India, it should be deemed to be accrue or arise in India.</a:t>
            </a:r>
          </a:p>
          <a:p>
            <a:pPr lvl="2">
              <a:lnSpc>
                <a:spcPct val="120000"/>
              </a:lnSpc>
              <a:buFontTx/>
              <a:buNone/>
            </a:pPr>
            <a:endParaRPr lang="en-US" sz="1400" b="1"/>
          </a:p>
        </p:txBody>
      </p:sp>
      <p:sp>
        <p:nvSpPr>
          <p:cNvPr id="13315" name="Rectangle 3"/>
          <p:cNvSpPr>
            <a:spLocks noGrp="1" noChangeArrowheads="1"/>
          </p:cNvSpPr>
          <p:nvPr>
            <p:ph type="title"/>
          </p:nvPr>
        </p:nvSpPr>
        <p:spPr>
          <a:xfrm>
            <a:off x="457200" y="533400"/>
            <a:ext cx="8229600" cy="1143000"/>
          </a:xfrm>
          <a:noFill/>
          <a:ln/>
        </p:spPr>
        <p:txBody>
          <a:bodyPr/>
          <a:lstStyle/>
          <a:p>
            <a:pPr algn="just"/>
            <a:r>
              <a:rPr lang="en-US" sz="2800" b="1" u="sng"/>
              <a:t>Royalty Scope Widened u/s. 9</a:t>
            </a:r>
            <a:endParaRPr lang="en-US" sz="2800" u="sng"/>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a:xfrm>
            <a:off x="457200" y="1600200"/>
            <a:ext cx="8229600" cy="4648200"/>
          </a:xfrm>
        </p:spPr>
        <p:txBody>
          <a:bodyPr/>
          <a:lstStyle/>
          <a:p>
            <a:pPr>
              <a:lnSpc>
                <a:spcPct val="80000"/>
              </a:lnSpc>
            </a:pPr>
            <a:endParaRPr lang="en-US" sz="1000" u="sng"/>
          </a:p>
          <a:p>
            <a:pPr>
              <a:lnSpc>
                <a:spcPct val="120000"/>
              </a:lnSpc>
            </a:pPr>
            <a:r>
              <a:rPr lang="en-US" sz="2400" u="sng"/>
              <a:t>Sec 9 excludes Royalty paid to a foreigner for supply of Computer Software including granting of a licence. </a:t>
            </a:r>
          </a:p>
          <a:p>
            <a:pPr>
              <a:lnSpc>
                <a:spcPct val="120000"/>
              </a:lnSpc>
            </a:pPr>
            <a:r>
              <a:rPr lang="en-US" sz="2400"/>
              <a:t>Previously, the software is defined as a software package recorded on any disc, tape, perforated media or other information storage device.</a:t>
            </a:r>
          </a:p>
          <a:p>
            <a:pPr>
              <a:lnSpc>
                <a:spcPct val="120000"/>
              </a:lnSpc>
            </a:pPr>
            <a:r>
              <a:rPr lang="en-US" sz="2400"/>
              <a:t>Now through this amendment, Software is defined as a software package stored or sent irrespective of the medium.</a:t>
            </a:r>
            <a:endParaRPr lang="en-US" sz="2400" b="1"/>
          </a:p>
        </p:txBody>
      </p:sp>
      <p:sp>
        <p:nvSpPr>
          <p:cNvPr id="14339" name="Rectangle 3"/>
          <p:cNvSpPr>
            <a:spLocks noGrp="1" noChangeArrowheads="1"/>
          </p:cNvSpPr>
          <p:nvPr>
            <p:ph type="title"/>
          </p:nvPr>
        </p:nvSpPr>
        <p:spPr>
          <a:xfrm>
            <a:off x="457200" y="304800"/>
            <a:ext cx="8229600" cy="1143000"/>
          </a:xfrm>
          <a:noFill/>
          <a:ln/>
        </p:spPr>
        <p:txBody>
          <a:bodyPr/>
          <a:lstStyle/>
          <a:p>
            <a:pPr algn="just"/>
            <a:r>
              <a:rPr lang="en-US" sz="2800" b="1" u="sng"/>
              <a:t>Not a Royalty for Computer Software – Definition widened</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457200" y="1600200"/>
            <a:ext cx="8229600" cy="5029200"/>
          </a:xfrm>
        </p:spPr>
        <p:txBody>
          <a:bodyPr/>
          <a:lstStyle/>
          <a:p>
            <a:pPr>
              <a:lnSpc>
                <a:spcPct val="80000"/>
              </a:lnSpc>
            </a:pPr>
            <a:endParaRPr lang="en-US" sz="1400" u="sng"/>
          </a:p>
          <a:p>
            <a:pPr>
              <a:lnSpc>
                <a:spcPct val="120000"/>
              </a:lnSpc>
            </a:pPr>
            <a:r>
              <a:rPr lang="en-US" sz="2800" u="sng"/>
              <a:t>Sec 10(10D)</a:t>
            </a:r>
          </a:p>
          <a:p>
            <a:pPr lvl="1">
              <a:lnSpc>
                <a:spcPct val="120000"/>
              </a:lnSpc>
            </a:pPr>
            <a:r>
              <a:rPr lang="en-US" sz="2400"/>
              <a:t>Any Sum received under a life insurance policy including bonus on such policy is exempt from tax.</a:t>
            </a:r>
          </a:p>
          <a:p>
            <a:pPr lvl="1">
              <a:lnSpc>
                <a:spcPct val="120000"/>
              </a:lnSpc>
            </a:pPr>
            <a:r>
              <a:rPr lang="en-US" sz="2400"/>
              <a:t>Exemption to this provision </a:t>
            </a:r>
          </a:p>
          <a:p>
            <a:pPr lvl="2">
              <a:lnSpc>
                <a:spcPct val="120000"/>
              </a:lnSpc>
            </a:pPr>
            <a:r>
              <a:rPr lang="en-US" sz="2000"/>
              <a:t>If the Premium paid to such Life Insurance Policy in any year exceeds 20% of the actual sum assured, then there is no Exemption under this section.</a:t>
            </a:r>
            <a:endParaRPr lang="en-US"/>
          </a:p>
          <a:p>
            <a:pPr lvl="1">
              <a:lnSpc>
                <a:spcPct val="120000"/>
              </a:lnSpc>
              <a:buFontTx/>
              <a:buNone/>
            </a:pPr>
            <a:r>
              <a:rPr lang="en-US" u="sng"/>
              <a:t>Now:</a:t>
            </a:r>
          </a:p>
          <a:p>
            <a:pPr lvl="1">
              <a:lnSpc>
                <a:spcPct val="120000"/>
              </a:lnSpc>
              <a:buFontTx/>
              <a:buChar char="•"/>
            </a:pPr>
            <a:r>
              <a:rPr lang="en-US"/>
              <a:t>This 20 % has been reduced to 10%.</a:t>
            </a:r>
          </a:p>
        </p:txBody>
      </p:sp>
      <p:sp>
        <p:nvSpPr>
          <p:cNvPr id="15363" name="Rectangle 3"/>
          <p:cNvSpPr>
            <a:spLocks noGrp="1" noChangeArrowheads="1"/>
          </p:cNvSpPr>
          <p:nvPr>
            <p:ph type="title"/>
          </p:nvPr>
        </p:nvSpPr>
        <p:spPr>
          <a:xfrm>
            <a:off x="457200" y="304800"/>
            <a:ext cx="8229600" cy="1143000"/>
          </a:xfrm>
          <a:noFill/>
          <a:ln/>
        </p:spPr>
        <p:txBody>
          <a:bodyPr/>
          <a:lstStyle/>
          <a:p>
            <a:pPr algn="just"/>
            <a:r>
              <a:rPr lang="en-US" sz="2800" b="1" u="sng"/>
              <a:t>Sec 10(10D) Ineligible Premium proportion reduced from 20% to 10%</a:t>
            </a:r>
            <a:endParaRPr lang="en-US" sz="280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body" idx="1"/>
          </p:nvPr>
        </p:nvSpPr>
        <p:spPr>
          <a:xfrm>
            <a:off x="457200" y="1600200"/>
            <a:ext cx="8229600" cy="5029200"/>
          </a:xfrm>
        </p:spPr>
        <p:txBody>
          <a:bodyPr/>
          <a:lstStyle/>
          <a:p>
            <a:pPr>
              <a:lnSpc>
                <a:spcPct val="80000"/>
              </a:lnSpc>
              <a:buFontTx/>
              <a:buNone/>
            </a:pPr>
            <a:endParaRPr lang="en-US" sz="1000" u="sng"/>
          </a:p>
          <a:p>
            <a:pPr>
              <a:lnSpc>
                <a:spcPct val="120000"/>
              </a:lnSpc>
            </a:pPr>
            <a:r>
              <a:rPr lang="en-US" sz="2000" u="sng"/>
              <a:t>Sec 10(23C) </a:t>
            </a:r>
          </a:p>
          <a:p>
            <a:pPr lvl="1">
              <a:lnSpc>
                <a:spcPct val="120000"/>
              </a:lnSpc>
            </a:pPr>
            <a:r>
              <a:rPr lang="en-US" sz="1800"/>
              <a:t>Provides exemption to Approved Charitable Funds of Educational Institutions and Hospitals.</a:t>
            </a:r>
          </a:p>
          <a:p>
            <a:pPr lvl="1">
              <a:lnSpc>
                <a:spcPct val="120000"/>
              </a:lnSpc>
            </a:pPr>
            <a:r>
              <a:rPr lang="en-US" sz="1800"/>
              <a:t>These Trusts are allowed to have a gross receipts of Rs.25 lacs from any commercial activities, more than which, the Trust loses the exemption under this section.</a:t>
            </a:r>
          </a:p>
          <a:p>
            <a:pPr lvl="1">
              <a:lnSpc>
                <a:spcPct val="120000"/>
              </a:lnSpc>
            </a:pPr>
            <a:r>
              <a:rPr lang="en-US" sz="1800"/>
              <a:t>Sec. 12AA registration is cancelled/withdrawn if such Trust carries on any activity of trade/commerce/business nature</a:t>
            </a:r>
          </a:p>
          <a:p>
            <a:pPr lvl="1">
              <a:lnSpc>
                <a:spcPct val="120000"/>
              </a:lnSpc>
              <a:buFontTx/>
              <a:buNone/>
            </a:pPr>
            <a:r>
              <a:rPr lang="en-US" sz="1800"/>
              <a:t>To clarifying the above issues, this amendment clearly states that</a:t>
            </a:r>
          </a:p>
          <a:p>
            <a:pPr lvl="1">
              <a:lnSpc>
                <a:spcPct val="120000"/>
              </a:lnSpc>
            </a:pPr>
            <a:r>
              <a:rPr lang="en-US" sz="1800"/>
              <a:t>Denial of exemption shall be mandatory by law u/s. 10(23C) and would not be dependent on any withdrawal of approval or cancellation of registraion.</a:t>
            </a:r>
            <a:endParaRPr lang="en-US" sz="2000"/>
          </a:p>
        </p:txBody>
      </p:sp>
      <p:sp>
        <p:nvSpPr>
          <p:cNvPr id="17413" name="Rectangle 5"/>
          <p:cNvSpPr>
            <a:spLocks noGrp="1" noChangeArrowheads="1"/>
          </p:cNvSpPr>
          <p:nvPr>
            <p:ph type="title"/>
          </p:nvPr>
        </p:nvSpPr>
        <p:spPr/>
        <p:txBody>
          <a:bodyPr/>
          <a:lstStyle/>
          <a:p>
            <a:pPr algn="just"/>
            <a:r>
              <a:rPr lang="en-US" sz="2800" b="1" u="sng"/>
              <a:t>Sec 10(23C) – Denial of Exemption by operation of law:</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sz="2800" b="1" u="sng"/>
              <a:t>Not Deemeed to be Assesse in Default u/s. 201</a:t>
            </a:r>
          </a:p>
        </p:txBody>
      </p:sp>
      <p:sp>
        <p:nvSpPr>
          <p:cNvPr id="7171" name="Rectangle 3"/>
          <p:cNvSpPr>
            <a:spLocks noGrp="1" noChangeArrowheads="1"/>
          </p:cNvSpPr>
          <p:nvPr>
            <p:ph type="body" idx="1"/>
          </p:nvPr>
        </p:nvSpPr>
        <p:spPr/>
        <p:txBody>
          <a:bodyPr/>
          <a:lstStyle/>
          <a:p>
            <a:endParaRPr lang="en-US"/>
          </a:p>
          <a:p>
            <a:endParaRPr lang="en-US"/>
          </a:p>
        </p:txBody>
      </p:sp>
      <p:sp>
        <p:nvSpPr>
          <p:cNvPr id="7172" name="Rectangle 4"/>
          <p:cNvSpPr>
            <a:spLocks noChangeArrowheads="1"/>
          </p:cNvSpPr>
          <p:nvPr/>
        </p:nvSpPr>
        <p:spPr bwMode="auto">
          <a:xfrm>
            <a:off x="304800" y="1295400"/>
            <a:ext cx="8305800" cy="5181600"/>
          </a:xfrm>
          <a:prstGeom prst="rect">
            <a:avLst/>
          </a:prstGeom>
          <a:noFill/>
          <a:ln w="9525">
            <a:noFill/>
            <a:miter lim="800000"/>
            <a:headEnd/>
            <a:tailEnd/>
          </a:ln>
          <a:effectLst/>
        </p:spPr>
        <p:txBody>
          <a:bodyPr/>
          <a:lstStyle/>
          <a:p>
            <a:pPr marL="342900" indent="-342900">
              <a:lnSpc>
                <a:spcPct val="120000"/>
              </a:lnSpc>
              <a:spcBef>
                <a:spcPct val="20000"/>
              </a:spcBef>
              <a:buFontTx/>
              <a:buChar char="•"/>
            </a:pPr>
            <a:r>
              <a:rPr lang="en-US"/>
              <a:t>Sec 201, says a person shall be deemed to be assessee in default if there is non/short deduction of tax and non remittance of deducted tax.</a:t>
            </a:r>
          </a:p>
          <a:p>
            <a:pPr marL="342900" indent="-342900">
              <a:lnSpc>
                <a:spcPct val="120000"/>
              </a:lnSpc>
              <a:spcBef>
                <a:spcPct val="20000"/>
              </a:spcBef>
              <a:buFontTx/>
              <a:buChar char="•"/>
            </a:pPr>
            <a:r>
              <a:rPr lang="en-US"/>
              <a:t>However, Sec 191 can be interpreted as a person shall NOT be deemed to be assesse in default if the payee/deductee has discharged his tax liability.</a:t>
            </a:r>
          </a:p>
          <a:p>
            <a:pPr marL="342900" indent="-342900">
              <a:lnSpc>
                <a:spcPct val="120000"/>
              </a:lnSpc>
              <a:spcBef>
                <a:spcPct val="20000"/>
              </a:spcBef>
              <a:buFontTx/>
              <a:buChar char="•"/>
            </a:pPr>
            <a:endParaRPr lang="en-US"/>
          </a:p>
          <a:p>
            <a:pPr marL="342900" indent="-342900">
              <a:lnSpc>
                <a:spcPct val="120000"/>
              </a:lnSpc>
              <a:spcBef>
                <a:spcPct val="20000"/>
              </a:spcBef>
              <a:buFontTx/>
              <a:buChar char="•"/>
            </a:pPr>
            <a:r>
              <a:rPr lang="en-US" u="sng"/>
              <a:t>Clarifying Amendment u/s. 201(1)</a:t>
            </a:r>
            <a:endParaRPr lang="en-US" sz="2400" b="1" u="sng"/>
          </a:p>
          <a:p>
            <a:pPr marL="342900" indent="-342900">
              <a:lnSpc>
                <a:spcPct val="120000"/>
              </a:lnSpc>
              <a:spcBef>
                <a:spcPct val="20000"/>
              </a:spcBef>
            </a:pPr>
            <a:r>
              <a:rPr lang="en-US"/>
              <a:t>	A Deductor shall NOT be deemed to be Assessee in Default </a:t>
            </a:r>
          </a:p>
          <a:p>
            <a:pPr marL="742950" lvl="1" indent="-285750">
              <a:lnSpc>
                <a:spcPct val="120000"/>
              </a:lnSpc>
              <a:spcBef>
                <a:spcPct val="20000"/>
              </a:spcBef>
              <a:buFontTx/>
              <a:buChar char="–"/>
            </a:pPr>
            <a:r>
              <a:rPr lang="en-US" sz="1600"/>
              <a:t>If the Payee/Deductee</a:t>
            </a:r>
          </a:p>
          <a:p>
            <a:pPr marL="1143000" lvl="2" indent="-228600">
              <a:lnSpc>
                <a:spcPct val="120000"/>
              </a:lnSpc>
              <a:spcBef>
                <a:spcPct val="20000"/>
              </a:spcBef>
              <a:buFontTx/>
              <a:buChar char="•"/>
            </a:pPr>
            <a:r>
              <a:rPr lang="en-US" sz="1400"/>
              <a:t>Has furnished his return of income u/s. 139</a:t>
            </a:r>
          </a:p>
          <a:p>
            <a:pPr marL="1143000" lvl="2" indent="-228600">
              <a:lnSpc>
                <a:spcPct val="120000"/>
              </a:lnSpc>
              <a:spcBef>
                <a:spcPct val="20000"/>
              </a:spcBef>
              <a:buFontTx/>
              <a:buChar char="•"/>
            </a:pPr>
            <a:r>
              <a:rPr lang="en-US" sz="1400"/>
              <a:t>Has included such income in his return of income</a:t>
            </a:r>
          </a:p>
          <a:p>
            <a:pPr marL="1143000" lvl="2" indent="-228600">
              <a:lnSpc>
                <a:spcPct val="120000"/>
              </a:lnSpc>
              <a:spcBef>
                <a:spcPct val="20000"/>
              </a:spcBef>
              <a:buFontTx/>
              <a:buChar char="•"/>
            </a:pPr>
            <a:r>
              <a:rPr lang="en-US" sz="1400"/>
              <a:t>Has paid the tax on the income as per his return of income </a:t>
            </a:r>
          </a:p>
          <a:p>
            <a:pPr marL="1143000" lvl="2" indent="-228600">
              <a:lnSpc>
                <a:spcPct val="120000"/>
              </a:lnSpc>
              <a:spcBef>
                <a:spcPct val="20000"/>
              </a:spcBef>
              <a:buFontTx/>
              <a:buChar char="•"/>
            </a:pPr>
            <a:r>
              <a:rPr lang="en-US" sz="1400"/>
              <a:t>The Deductor/Payer furnishes a Certificate from a CA in prescribed form to this effect.</a:t>
            </a:r>
          </a:p>
          <a:p>
            <a:pPr marL="1143000" lvl="2" indent="-228600" algn="ctr">
              <a:lnSpc>
                <a:spcPct val="120000"/>
              </a:lnSpc>
              <a:spcBef>
                <a:spcPct val="20000"/>
              </a:spcBef>
              <a:buFontTx/>
              <a:buChar char="•"/>
            </a:pPr>
            <a:endParaRPr lang="en-US" sz="1400"/>
          </a:p>
          <a:p>
            <a:pPr marL="342900" indent="-342900" algn="ctr">
              <a:lnSpc>
                <a:spcPct val="120000"/>
              </a:lnSpc>
            </a:pPr>
            <a:r>
              <a:rPr lang="en-US" b="1"/>
              <a:t>If Not deemed to be Assessee in Default –  No penalty u/s. 201</a:t>
            </a:r>
          </a:p>
        </p:txBody>
      </p:sp>
      <p:sp>
        <p:nvSpPr>
          <p:cNvPr id="7173" name="Text Box 5"/>
          <p:cNvSpPr txBox="1">
            <a:spLocks noChangeArrowheads="1"/>
          </p:cNvSpPr>
          <p:nvPr/>
        </p:nvSpPr>
        <p:spPr bwMode="auto">
          <a:xfrm>
            <a:off x="5410200" y="2971800"/>
            <a:ext cx="2209800" cy="434975"/>
          </a:xfrm>
          <a:prstGeom prst="rect">
            <a:avLst/>
          </a:prstGeom>
          <a:noFill/>
          <a:ln w="38100" cmpd="dbl">
            <a:solidFill>
              <a:schemeClr val="tx1"/>
            </a:solidFill>
            <a:miter lim="800000"/>
            <a:headEnd/>
            <a:tailEnd/>
          </a:ln>
          <a:effectLst/>
        </p:spPr>
        <p:txBody>
          <a:bodyPr>
            <a:spAutoFit/>
          </a:bodyPr>
          <a:lstStyle/>
          <a:p>
            <a:pPr algn="ctr">
              <a:spcBef>
                <a:spcPct val="50000"/>
              </a:spcBef>
            </a:pPr>
            <a:r>
              <a:rPr lang="en-US" sz="2000" b="1"/>
              <a:t>WEF 01/07/2012</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xfrm>
            <a:off x="457200" y="1600200"/>
            <a:ext cx="8229600" cy="5029200"/>
          </a:xfrm>
        </p:spPr>
        <p:txBody>
          <a:bodyPr/>
          <a:lstStyle/>
          <a:p>
            <a:pPr>
              <a:lnSpc>
                <a:spcPct val="80000"/>
              </a:lnSpc>
            </a:pPr>
            <a:endParaRPr lang="en-US" sz="1400" u="sng"/>
          </a:p>
          <a:p>
            <a:pPr>
              <a:lnSpc>
                <a:spcPct val="120000"/>
              </a:lnSpc>
            </a:pPr>
            <a:r>
              <a:rPr lang="en-US" sz="2800"/>
              <a:t>This new Section provides exemption to Income from sale of Crude Oil by a foreign company to an Indian in Indian Rupees.</a:t>
            </a:r>
          </a:p>
          <a:p>
            <a:pPr>
              <a:lnSpc>
                <a:spcPct val="120000"/>
              </a:lnSpc>
            </a:pPr>
            <a:r>
              <a:rPr lang="en-US" sz="2800" u="sng"/>
              <a:t>Conditions</a:t>
            </a:r>
            <a:r>
              <a:rPr lang="en-US" sz="2800"/>
              <a:t>:</a:t>
            </a:r>
          </a:p>
          <a:p>
            <a:pPr lvl="1">
              <a:lnSpc>
                <a:spcPct val="120000"/>
              </a:lnSpc>
            </a:pPr>
            <a:r>
              <a:rPr lang="en-US" sz="2400"/>
              <a:t>The Agreement between foreign co and India should be approved and Notified by CG.</a:t>
            </a:r>
          </a:p>
          <a:p>
            <a:pPr lvl="1">
              <a:lnSpc>
                <a:spcPct val="120000"/>
              </a:lnSpc>
            </a:pPr>
            <a:r>
              <a:rPr lang="en-US" sz="2400"/>
              <a:t>The Foreign Co. shall not engage in any activity other than the receipt from sale of crude oil in India. </a:t>
            </a:r>
          </a:p>
          <a:p>
            <a:pPr lvl="1">
              <a:lnSpc>
                <a:spcPct val="120000"/>
              </a:lnSpc>
              <a:buFontTx/>
              <a:buNone/>
            </a:pPr>
            <a:endParaRPr lang="en-US"/>
          </a:p>
        </p:txBody>
      </p:sp>
      <p:sp>
        <p:nvSpPr>
          <p:cNvPr id="18435" name="Rectangle 3"/>
          <p:cNvSpPr>
            <a:spLocks noGrp="1" noChangeArrowheads="1"/>
          </p:cNvSpPr>
          <p:nvPr>
            <p:ph type="title"/>
          </p:nvPr>
        </p:nvSpPr>
        <p:spPr>
          <a:xfrm>
            <a:off x="457200" y="304800"/>
            <a:ext cx="8229600" cy="1143000"/>
          </a:xfrm>
          <a:noFill/>
          <a:ln/>
        </p:spPr>
        <p:txBody>
          <a:bodyPr/>
          <a:lstStyle/>
          <a:p>
            <a:pPr algn="just"/>
            <a:r>
              <a:rPr lang="en-US" sz="2800" b="1" u="sng"/>
              <a:t>Sec 10 (48) – Sale of Crude Oil by a foreign co.</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457200" y="1600200"/>
            <a:ext cx="8229600" cy="5029200"/>
          </a:xfrm>
        </p:spPr>
        <p:txBody>
          <a:bodyPr/>
          <a:lstStyle/>
          <a:p>
            <a:pPr>
              <a:lnSpc>
                <a:spcPct val="80000"/>
              </a:lnSpc>
            </a:pPr>
            <a:endParaRPr lang="en-US" sz="1400" u="sng"/>
          </a:p>
          <a:p>
            <a:pPr>
              <a:lnSpc>
                <a:spcPct val="120000"/>
              </a:lnSpc>
            </a:pPr>
            <a:r>
              <a:rPr lang="en-US" sz="2800" u="sng"/>
              <a:t>Sec 32</a:t>
            </a:r>
          </a:p>
          <a:p>
            <a:pPr lvl="1">
              <a:lnSpc>
                <a:spcPct val="120000"/>
              </a:lnSpc>
            </a:pPr>
            <a:r>
              <a:rPr lang="en-US" sz="2400"/>
              <a:t>Provides accelerated depreciation @ 20% for newly installed plant and machinery for manufacturing units.</a:t>
            </a:r>
          </a:p>
          <a:p>
            <a:pPr lvl="1">
              <a:lnSpc>
                <a:spcPct val="120000"/>
              </a:lnSpc>
            </a:pPr>
            <a:r>
              <a:rPr lang="en-US" sz="2400"/>
              <a:t> There were some rulings and cases regarding whether power generation amounts to manufacturing or not.</a:t>
            </a:r>
          </a:p>
          <a:p>
            <a:pPr lvl="1">
              <a:lnSpc>
                <a:spcPct val="120000"/>
              </a:lnSpc>
            </a:pPr>
            <a:r>
              <a:rPr lang="en-US" sz="2400"/>
              <a:t>To clarify those issues, it is proposed to include Power Generation and Distribution Units eligible for Accelerated Depreciation u/s. 32</a:t>
            </a:r>
          </a:p>
          <a:p>
            <a:pPr lvl="1">
              <a:lnSpc>
                <a:spcPct val="120000"/>
              </a:lnSpc>
              <a:buFontTx/>
              <a:buNone/>
            </a:pPr>
            <a:endParaRPr lang="en-US"/>
          </a:p>
        </p:txBody>
      </p:sp>
      <p:sp>
        <p:nvSpPr>
          <p:cNvPr id="19459" name="Rectangle 3"/>
          <p:cNvSpPr>
            <a:spLocks noGrp="1" noChangeArrowheads="1"/>
          </p:cNvSpPr>
          <p:nvPr>
            <p:ph type="title"/>
          </p:nvPr>
        </p:nvSpPr>
        <p:spPr>
          <a:xfrm>
            <a:off x="457200" y="304800"/>
            <a:ext cx="8229600" cy="1143000"/>
          </a:xfrm>
          <a:noFill/>
          <a:ln/>
        </p:spPr>
        <p:txBody>
          <a:bodyPr/>
          <a:lstStyle/>
          <a:p>
            <a:pPr algn="l"/>
            <a:r>
              <a:rPr lang="en-US" sz="2800" b="1" u="sng"/>
              <a:t>Accelerated Depreciation also for Power Sector</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body" idx="1"/>
          </p:nvPr>
        </p:nvSpPr>
        <p:spPr>
          <a:xfrm>
            <a:off x="457200" y="1600200"/>
            <a:ext cx="8229600" cy="5029200"/>
          </a:xfrm>
        </p:spPr>
        <p:txBody>
          <a:bodyPr/>
          <a:lstStyle/>
          <a:p>
            <a:pPr>
              <a:lnSpc>
                <a:spcPct val="80000"/>
              </a:lnSpc>
            </a:pPr>
            <a:endParaRPr lang="en-US" sz="1200" u="sng"/>
          </a:p>
          <a:p>
            <a:pPr>
              <a:lnSpc>
                <a:spcPct val="120000"/>
              </a:lnSpc>
            </a:pPr>
            <a:r>
              <a:rPr lang="en-US" sz="2400" u="sng"/>
              <a:t>Sec 35</a:t>
            </a:r>
          </a:p>
          <a:p>
            <a:pPr lvl="1">
              <a:lnSpc>
                <a:spcPct val="120000"/>
              </a:lnSpc>
            </a:pPr>
            <a:r>
              <a:rPr lang="en-US" sz="2000"/>
              <a:t>200% Weighted Deduction on expenditure of Scientific Research</a:t>
            </a:r>
          </a:p>
          <a:p>
            <a:pPr lvl="1">
              <a:lnSpc>
                <a:spcPct val="120000"/>
              </a:lnSpc>
            </a:pPr>
            <a:r>
              <a:rPr lang="en-US" sz="2000"/>
              <a:t>This incentive provision was available upto 31/03/2012.</a:t>
            </a:r>
          </a:p>
          <a:p>
            <a:pPr lvl="1">
              <a:lnSpc>
                <a:spcPct val="120000"/>
              </a:lnSpc>
            </a:pPr>
            <a:r>
              <a:rPr lang="en-US" sz="2000"/>
              <a:t>Now Extended upto 31/03/2017.</a:t>
            </a:r>
          </a:p>
          <a:p>
            <a:pPr>
              <a:lnSpc>
                <a:spcPct val="120000"/>
              </a:lnSpc>
            </a:pPr>
            <a:r>
              <a:rPr lang="en-US" sz="2400" u="sng"/>
              <a:t>Sec 35 AD</a:t>
            </a:r>
          </a:p>
          <a:p>
            <a:pPr lvl="1">
              <a:lnSpc>
                <a:spcPct val="120000"/>
              </a:lnSpc>
            </a:pPr>
            <a:r>
              <a:rPr lang="en-US" sz="2000"/>
              <a:t>150% Weighted Deduction on capital expenditure in specified businesses like Star Hotels, Cool Chain Facilities, etc.,</a:t>
            </a:r>
          </a:p>
          <a:p>
            <a:pPr lvl="1">
              <a:lnSpc>
                <a:spcPct val="120000"/>
              </a:lnSpc>
            </a:pPr>
            <a:r>
              <a:rPr lang="en-US" sz="2000"/>
              <a:t>1. Inland Container Depot or a Container Freight Station</a:t>
            </a:r>
          </a:p>
          <a:p>
            <a:pPr lvl="1">
              <a:lnSpc>
                <a:spcPct val="120000"/>
              </a:lnSpc>
            </a:pPr>
            <a:r>
              <a:rPr lang="en-US" sz="2000"/>
              <a:t>2. Bee – Keeping &amp; Production of Honey and Bees Wax</a:t>
            </a:r>
          </a:p>
          <a:p>
            <a:pPr lvl="1">
              <a:lnSpc>
                <a:spcPct val="120000"/>
              </a:lnSpc>
            </a:pPr>
            <a:r>
              <a:rPr lang="en-US" sz="2000"/>
              <a:t>3. Warehousing facility for Storage of Sugar</a:t>
            </a:r>
          </a:p>
          <a:p>
            <a:pPr lvl="1">
              <a:lnSpc>
                <a:spcPct val="120000"/>
              </a:lnSpc>
            </a:pPr>
            <a:r>
              <a:rPr lang="en-US" sz="2000"/>
              <a:t>The above three sectors have been included.  </a:t>
            </a:r>
            <a:endParaRPr lang="en-US" sz="2400"/>
          </a:p>
        </p:txBody>
      </p:sp>
      <p:sp>
        <p:nvSpPr>
          <p:cNvPr id="20483" name="Rectangle 3"/>
          <p:cNvSpPr>
            <a:spLocks noGrp="1" noChangeArrowheads="1"/>
          </p:cNvSpPr>
          <p:nvPr>
            <p:ph type="title"/>
          </p:nvPr>
        </p:nvSpPr>
        <p:spPr>
          <a:xfrm>
            <a:off x="457200" y="304800"/>
            <a:ext cx="8229600" cy="1143000"/>
          </a:xfrm>
          <a:noFill/>
          <a:ln/>
        </p:spPr>
        <p:txBody>
          <a:bodyPr/>
          <a:lstStyle/>
          <a:p>
            <a:pPr algn="l"/>
            <a:r>
              <a:rPr lang="en-US" sz="2800" b="1" u="sng"/>
              <a:t>Weighted Deductions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body" idx="1"/>
          </p:nvPr>
        </p:nvSpPr>
        <p:spPr>
          <a:xfrm>
            <a:off x="457200" y="1600200"/>
            <a:ext cx="8382000" cy="5029200"/>
          </a:xfrm>
        </p:spPr>
        <p:txBody>
          <a:bodyPr/>
          <a:lstStyle/>
          <a:p>
            <a:pPr>
              <a:lnSpc>
                <a:spcPct val="80000"/>
              </a:lnSpc>
            </a:pPr>
            <a:endParaRPr lang="en-US" sz="1200" u="sng"/>
          </a:p>
          <a:p>
            <a:pPr>
              <a:lnSpc>
                <a:spcPct val="120000"/>
              </a:lnSpc>
            </a:pPr>
            <a:r>
              <a:rPr lang="en-US" sz="2400" u="sng"/>
              <a:t>Sec 35 CCC</a:t>
            </a:r>
          </a:p>
          <a:p>
            <a:pPr lvl="1">
              <a:lnSpc>
                <a:spcPct val="120000"/>
              </a:lnSpc>
            </a:pPr>
            <a:r>
              <a:rPr lang="en-US" sz="2000"/>
              <a:t>150% Weighted Deduction on expenditure on Agricultural Extension Projects as notified by the CBDT.</a:t>
            </a:r>
          </a:p>
          <a:p>
            <a:pPr lvl="1">
              <a:lnSpc>
                <a:spcPct val="120000"/>
              </a:lnSpc>
            </a:pPr>
            <a:r>
              <a:rPr lang="en-US" sz="2000"/>
              <a:t>This incentive provision is available from 01/04/2013</a:t>
            </a:r>
          </a:p>
          <a:p>
            <a:pPr lvl="1">
              <a:lnSpc>
                <a:spcPct val="120000"/>
              </a:lnSpc>
              <a:buFontTx/>
              <a:buNone/>
            </a:pPr>
            <a:endParaRPr lang="en-US" sz="2000"/>
          </a:p>
          <a:p>
            <a:pPr>
              <a:lnSpc>
                <a:spcPct val="120000"/>
              </a:lnSpc>
            </a:pPr>
            <a:r>
              <a:rPr lang="en-US" sz="2400" u="sng"/>
              <a:t>Sec 35 CCD </a:t>
            </a:r>
          </a:p>
          <a:p>
            <a:pPr lvl="1">
              <a:lnSpc>
                <a:spcPct val="120000"/>
              </a:lnSpc>
            </a:pPr>
            <a:r>
              <a:rPr lang="en-US" sz="2000"/>
              <a:t>150% Weighted Deduction on expenditure on Skill Development Projects as notified by the Board. </a:t>
            </a:r>
          </a:p>
          <a:p>
            <a:pPr lvl="2">
              <a:lnSpc>
                <a:spcPct val="120000"/>
              </a:lnSpc>
            </a:pPr>
            <a:r>
              <a:rPr lang="en-US" sz="1800"/>
              <a:t>Exception – Expenditure in nature of cost of any land or builing will not be eligible for Weighted.  </a:t>
            </a:r>
            <a:endParaRPr lang="en-US" sz="2000"/>
          </a:p>
        </p:txBody>
      </p:sp>
      <p:sp>
        <p:nvSpPr>
          <p:cNvPr id="25603" name="Rectangle 3"/>
          <p:cNvSpPr>
            <a:spLocks noGrp="1" noChangeArrowheads="1"/>
          </p:cNvSpPr>
          <p:nvPr>
            <p:ph type="title"/>
          </p:nvPr>
        </p:nvSpPr>
        <p:spPr>
          <a:xfrm>
            <a:off x="457200" y="304800"/>
            <a:ext cx="8229600" cy="1143000"/>
          </a:xfrm>
          <a:noFill/>
          <a:ln/>
        </p:spPr>
        <p:txBody>
          <a:bodyPr/>
          <a:lstStyle/>
          <a:p>
            <a:pPr algn="l"/>
            <a:r>
              <a:rPr lang="en-US" sz="2800" b="1" u="sng"/>
              <a:t>Weighted Deductions – New Sections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body" idx="1"/>
          </p:nvPr>
        </p:nvSpPr>
        <p:spPr>
          <a:xfrm>
            <a:off x="457200" y="1600200"/>
            <a:ext cx="8382000" cy="5029200"/>
          </a:xfrm>
        </p:spPr>
        <p:txBody>
          <a:bodyPr/>
          <a:lstStyle/>
          <a:p>
            <a:pPr>
              <a:lnSpc>
                <a:spcPct val="80000"/>
              </a:lnSpc>
            </a:pPr>
            <a:endParaRPr lang="en-US" sz="1600" u="sng"/>
          </a:p>
          <a:p>
            <a:pPr>
              <a:lnSpc>
                <a:spcPct val="120000"/>
              </a:lnSpc>
            </a:pPr>
            <a:r>
              <a:rPr lang="en-US" u="sng"/>
              <a:t>Sec 44AB</a:t>
            </a:r>
          </a:p>
          <a:p>
            <a:pPr lvl="1">
              <a:lnSpc>
                <a:spcPct val="120000"/>
              </a:lnSpc>
            </a:pPr>
            <a:r>
              <a:rPr lang="en-US"/>
              <a:t>The Threshold limit of Rs. 60 lacs for Businesses has been increased to Rs. 1 Crore</a:t>
            </a:r>
          </a:p>
          <a:p>
            <a:pPr lvl="1">
              <a:lnSpc>
                <a:spcPct val="120000"/>
              </a:lnSpc>
            </a:pPr>
            <a:r>
              <a:rPr lang="en-US"/>
              <a:t>The Threshold limit of Rs. 15 lacs for Professionals has been increased to Rs. 25 lacs</a:t>
            </a:r>
          </a:p>
          <a:p>
            <a:pPr lvl="1">
              <a:lnSpc>
                <a:spcPct val="120000"/>
              </a:lnSpc>
            </a:pPr>
            <a:r>
              <a:rPr lang="en-US"/>
              <a:t>WEF 01/04/2013</a:t>
            </a:r>
          </a:p>
        </p:txBody>
      </p:sp>
      <p:sp>
        <p:nvSpPr>
          <p:cNvPr id="26627" name="Rectangle 3"/>
          <p:cNvSpPr>
            <a:spLocks noGrp="1" noChangeArrowheads="1"/>
          </p:cNvSpPr>
          <p:nvPr>
            <p:ph type="title"/>
          </p:nvPr>
        </p:nvSpPr>
        <p:spPr>
          <a:xfrm>
            <a:off x="457200" y="304800"/>
            <a:ext cx="8229600" cy="1143000"/>
          </a:xfrm>
          <a:noFill/>
          <a:ln/>
        </p:spPr>
        <p:txBody>
          <a:bodyPr/>
          <a:lstStyle/>
          <a:p>
            <a:pPr algn="l"/>
            <a:r>
              <a:rPr lang="en-US" sz="2800" b="1" u="sng"/>
              <a:t>Tax Audit – Threshold Increased</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body" idx="1"/>
          </p:nvPr>
        </p:nvSpPr>
        <p:spPr>
          <a:xfrm>
            <a:off x="381000" y="1371600"/>
            <a:ext cx="8458200" cy="5257800"/>
          </a:xfrm>
        </p:spPr>
        <p:txBody>
          <a:bodyPr/>
          <a:lstStyle/>
          <a:p>
            <a:pPr>
              <a:lnSpc>
                <a:spcPct val="80000"/>
              </a:lnSpc>
            </a:pPr>
            <a:endParaRPr lang="en-US" sz="1200" u="sng"/>
          </a:p>
          <a:p>
            <a:pPr>
              <a:lnSpc>
                <a:spcPct val="120000"/>
              </a:lnSpc>
            </a:pPr>
            <a:r>
              <a:rPr lang="en-US" sz="2400" u="sng"/>
              <a:t>Sec 44AD – Presumptive Taxation @ 8%</a:t>
            </a:r>
          </a:p>
          <a:p>
            <a:pPr lvl="1">
              <a:lnSpc>
                <a:spcPct val="120000"/>
              </a:lnSpc>
            </a:pPr>
            <a:r>
              <a:rPr lang="en-US" sz="2000"/>
              <a:t>In Finance Bill 2011, this section allowed all type of businesses. </a:t>
            </a:r>
          </a:p>
          <a:p>
            <a:pPr lvl="1">
              <a:lnSpc>
                <a:spcPct val="120000"/>
              </a:lnSpc>
            </a:pPr>
            <a:r>
              <a:rPr lang="en-US" sz="2000"/>
              <a:t>In this bill, a negative List has been provided:</a:t>
            </a:r>
          </a:p>
          <a:p>
            <a:pPr lvl="2">
              <a:lnSpc>
                <a:spcPct val="120000"/>
              </a:lnSpc>
            </a:pPr>
            <a:r>
              <a:rPr lang="en-US" sz="1800"/>
              <a:t>Professionals specified u/s. 44AA</a:t>
            </a:r>
          </a:p>
          <a:p>
            <a:pPr lvl="2">
              <a:lnSpc>
                <a:spcPct val="120000"/>
              </a:lnSpc>
            </a:pPr>
            <a:r>
              <a:rPr lang="en-US" sz="1800"/>
              <a:t>Person earning income in the nature of Commission or brokerage.</a:t>
            </a:r>
          </a:p>
          <a:p>
            <a:pPr lvl="2">
              <a:lnSpc>
                <a:spcPct val="120000"/>
              </a:lnSpc>
            </a:pPr>
            <a:r>
              <a:rPr lang="en-US" sz="1800"/>
              <a:t>A person carryin on any agency business </a:t>
            </a:r>
          </a:p>
          <a:p>
            <a:pPr lvl="2">
              <a:lnSpc>
                <a:spcPct val="120000"/>
              </a:lnSpc>
            </a:pPr>
            <a:r>
              <a:rPr lang="en-US" sz="1800"/>
              <a:t>This negative list is WEF 01/04/2011</a:t>
            </a:r>
          </a:p>
          <a:p>
            <a:pPr lvl="2">
              <a:lnSpc>
                <a:spcPct val="120000"/>
              </a:lnSpc>
              <a:buFontTx/>
              <a:buNone/>
            </a:pPr>
            <a:endParaRPr lang="en-US" sz="1800"/>
          </a:p>
          <a:p>
            <a:pPr lvl="1">
              <a:lnSpc>
                <a:spcPct val="120000"/>
              </a:lnSpc>
            </a:pPr>
            <a:r>
              <a:rPr lang="en-US" sz="2000"/>
              <a:t> The Threshold limit of Rs. 60 lacs under this section has been increased to Rs. 1 crore wef 01/04/2013</a:t>
            </a:r>
          </a:p>
          <a:p>
            <a:pPr lvl="1">
              <a:lnSpc>
                <a:spcPct val="120000"/>
              </a:lnSpc>
            </a:pPr>
            <a:endParaRPr lang="en-US" sz="2000"/>
          </a:p>
        </p:txBody>
      </p:sp>
      <p:sp>
        <p:nvSpPr>
          <p:cNvPr id="27651" name="Rectangle 3"/>
          <p:cNvSpPr>
            <a:spLocks noGrp="1" noChangeArrowheads="1"/>
          </p:cNvSpPr>
          <p:nvPr>
            <p:ph type="title"/>
          </p:nvPr>
        </p:nvSpPr>
        <p:spPr>
          <a:xfrm>
            <a:off x="457200" y="304800"/>
            <a:ext cx="8229600" cy="1143000"/>
          </a:xfrm>
          <a:noFill/>
          <a:ln/>
        </p:spPr>
        <p:txBody>
          <a:bodyPr/>
          <a:lstStyle/>
          <a:p>
            <a:pPr algn="l"/>
            <a:r>
              <a:rPr lang="en-US" sz="2800" b="1" u="sng"/>
              <a:t>Presumptive Taxation – Negative List provided</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body" idx="1"/>
          </p:nvPr>
        </p:nvSpPr>
        <p:spPr>
          <a:xfrm>
            <a:off x="381000" y="1371600"/>
            <a:ext cx="8458200" cy="5257800"/>
          </a:xfrm>
        </p:spPr>
        <p:txBody>
          <a:bodyPr/>
          <a:lstStyle/>
          <a:p>
            <a:pPr>
              <a:lnSpc>
                <a:spcPct val="80000"/>
              </a:lnSpc>
            </a:pPr>
            <a:endParaRPr lang="en-US" sz="1200" u="sng"/>
          </a:p>
          <a:p>
            <a:pPr>
              <a:lnSpc>
                <a:spcPct val="120000"/>
              </a:lnSpc>
            </a:pPr>
            <a:r>
              <a:rPr lang="en-US" sz="2400" u="sng"/>
              <a:t>Sec 115O – Dividend Distribution Tax</a:t>
            </a:r>
          </a:p>
          <a:p>
            <a:pPr lvl="1">
              <a:lnSpc>
                <a:spcPct val="120000"/>
              </a:lnSpc>
            </a:pPr>
            <a:r>
              <a:rPr lang="en-US" sz="2000"/>
              <a:t>The Subsidiary Company pays DDT and Dividend to its Holding Company.  In turn the Holding Company pays Dividend to its shareholders after paying DDT.  The Dividend paid by Holding Co. constitutes the dividend paid by the Subsidiary co.  Therefore, there is a cascading effect of DDT. </a:t>
            </a:r>
          </a:p>
          <a:p>
            <a:pPr lvl="1">
              <a:lnSpc>
                <a:spcPct val="120000"/>
              </a:lnSpc>
            </a:pPr>
            <a:r>
              <a:rPr lang="en-US" sz="2000"/>
              <a:t>In this amendment, </a:t>
            </a:r>
          </a:p>
          <a:p>
            <a:pPr lvl="2">
              <a:lnSpc>
                <a:spcPct val="120000"/>
              </a:lnSpc>
            </a:pPr>
            <a:r>
              <a:rPr lang="en-US" sz="1800"/>
              <a:t>The Dividends received by any Holding Company from its Subsidiary company shall not be subject to DDT</a:t>
            </a:r>
          </a:p>
          <a:p>
            <a:pPr lvl="2">
              <a:lnSpc>
                <a:spcPct val="120000"/>
              </a:lnSpc>
            </a:pPr>
            <a:r>
              <a:rPr lang="en-US" sz="1800"/>
              <a:t>Provided the Subsidiary company has discharged tax on its dividend distribution</a:t>
            </a:r>
          </a:p>
        </p:txBody>
      </p:sp>
      <p:sp>
        <p:nvSpPr>
          <p:cNvPr id="28675" name="Rectangle 3"/>
          <p:cNvSpPr>
            <a:spLocks noGrp="1" noChangeArrowheads="1"/>
          </p:cNvSpPr>
          <p:nvPr>
            <p:ph type="title"/>
          </p:nvPr>
        </p:nvSpPr>
        <p:spPr>
          <a:xfrm>
            <a:off x="457200" y="304800"/>
            <a:ext cx="8229600" cy="1143000"/>
          </a:xfrm>
          <a:noFill/>
          <a:ln/>
        </p:spPr>
        <p:txBody>
          <a:bodyPr/>
          <a:lstStyle/>
          <a:p>
            <a:pPr algn="l"/>
            <a:r>
              <a:rPr lang="en-US" sz="2800" b="1" u="sng"/>
              <a:t>Cascading Effect of DDT - Eliminated</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body" idx="1"/>
          </p:nvPr>
        </p:nvSpPr>
        <p:spPr>
          <a:xfrm>
            <a:off x="381000" y="1371600"/>
            <a:ext cx="8458200" cy="5257800"/>
          </a:xfrm>
        </p:spPr>
        <p:txBody>
          <a:bodyPr/>
          <a:lstStyle/>
          <a:p>
            <a:pPr>
              <a:lnSpc>
                <a:spcPct val="80000"/>
              </a:lnSpc>
            </a:pPr>
            <a:endParaRPr lang="en-US" sz="900" u="sng"/>
          </a:p>
          <a:p>
            <a:pPr>
              <a:lnSpc>
                <a:spcPct val="120000"/>
              </a:lnSpc>
            </a:pPr>
            <a:r>
              <a:rPr lang="en-US" sz="1800" u="sng"/>
              <a:t>Sec 54 GB</a:t>
            </a:r>
          </a:p>
          <a:p>
            <a:pPr>
              <a:lnSpc>
                <a:spcPct val="120000"/>
              </a:lnSpc>
            </a:pPr>
            <a:r>
              <a:rPr lang="en-US" sz="1800" u="sng"/>
              <a:t>Applicability</a:t>
            </a:r>
          </a:p>
          <a:p>
            <a:pPr lvl="1">
              <a:lnSpc>
                <a:spcPct val="120000"/>
              </a:lnSpc>
            </a:pPr>
            <a:r>
              <a:rPr lang="en-US" sz="1600"/>
              <a:t>Individual/HUF</a:t>
            </a:r>
          </a:p>
          <a:p>
            <a:pPr lvl="1">
              <a:lnSpc>
                <a:spcPct val="120000"/>
              </a:lnSpc>
            </a:pPr>
            <a:r>
              <a:rPr lang="en-US" sz="1600"/>
              <a:t>Long term Capital Gains out of </a:t>
            </a:r>
          </a:p>
          <a:p>
            <a:pPr lvl="1">
              <a:lnSpc>
                <a:spcPct val="120000"/>
              </a:lnSpc>
            </a:pPr>
            <a:r>
              <a:rPr lang="en-US" sz="1600"/>
              <a:t>Sale of Residential Property (House or Plot of Land) within 31/03/2017</a:t>
            </a:r>
          </a:p>
          <a:p>
            <a:pPr>
              <a:lnSpc>
                <a:spcPct val="120000"/>
              </a:lnSpc>
            </a:pPr>
            <a:r>
              <a:rPr lang="en-US" sz="1800" u="sng"/>
              <a:t>Reinvestment (before due date as specified u/s. 139 (1)</a:t>
            </a:r>
          </a:p>
          <a:p>
            <a:pPr lvl="1">
              <a:lnSpc>
                <a:spcPct val="120000"/>
              </a:lnSpc>
            </a:pPr>
            <a:r>
              <a:rPr lang="en-US" sz="1600"/>
              <a:t>A new Micro, Small and Medium Enterprise</a:t>
            </a:r>
          </a:p>
          <a:p>
            <a:pPr lvl="1">
              <a:lnSpc>
                <a:spcPct val="120000"/>
              </a:lnSpc>
            </a:pPr>
            <a:r>
              <a:rPr lang="en-US" sz="1600"/>
              <a:t>Company</a:t>
            </a:r>
          </a:p>
          <a:p>
            <a:pPr lvl="1">
              <a:lnSpc>
                <a:spcPct val="120000"/>
              </a:lnSpc>
            </a:pPr>
            <a:r>
              <a:rPr lang="en-US" sz="1600"/>
              <a:t>Whose 50% or more Share Capital should be held by the assessee</a:t>
            </a:r>
          </a:p>
          <a:p>
            <a:pPr lvl="1">
              <a:lnSpc>
                <a:spcPct val="120000"/>
              </a:lnSpc>
            </a:pPr>
            <a:r>
              <a:rPr lang="en-US" sz="1600"/>
              <a:t>Setup for manufacture of any article or thing</a:t>
            </a:r>
          </a:p>
          <a:p>
            <a:pPr>
              <a:lnSpc>
                <a:spcPct val="120000"/>
              </a:lnSpc>
            </a:pPr>
            <a:r>
              <a:rPr lang="en-US" sz="1800" u="sng"/>
              <a:t>MSME’s Obligation</a:t>
            </a:r>
          </a:p>
          <a:p>
            <a:pPr lvl="1">
              <a:lnSpc>
                <a:spcPct val="120000"/>
              </a:lnSpc>
            </a:pPr>
            <a:r>
              <a:rPr lang="en-US" sz="1600"/>
              <a:t>MSME Co shall utilised the reinvested money to purchase a new Plant &amp; Machinery</a:t>
            </a:r>
          </a:p>
          <a:p>
            <a:pPr lvl="1">
              <a:lnSpc>
                <a:spcPct val="120000"/>
              </a:lnSpc>
              <a:buFontTx/>
              <a:buNone/>
            </a:pPr>
            <a:endParaRPr lang="en-US" sz="1600"/>
          </a:p>
        </p:txBody>
      </p:sp>
      <p:sp>
        <p:nvSpPr>
          <p:cNvPr id="29699" name="Rectangle 3"/>
          <p:cNvSpPr>
            <a:spLocks noGrp="1" noChangeArrowheads="1"/>
          </p:cNvSpPr>
          <p:nvPr>
            <p:ph type="title"/>
          </p:nvPr>
        </p:nvSpPr>
        <p:spPr>
          <a:xfrm>
            <a:off x="457200" y="304800"/>
            <a:ext cx="8229600" cy="1143000"/>
          </a:xfrm>
          <a:noFill/>
          <a:ln/>
        </p:spPr>
        <p:txBody>
          <a:bodyPr/>
          <a:lstStyle/>
          <a:p>
            <a:pPr algn="l"/>
            <a:r>
              <a:rPr lang="en-US" sz="2800" b="1" u="sng"/>
              <a:t>Sec 54 GB – New Exemption for Capital Gains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body" idx="1"/>
          </p:nvPr>
        </p:nvSpPr>
        <p:spPr>
          <a:xfrm>
            <a:off x="381000" y="1371600"/>
            <a:ext cx="8458200" cy="5257800"/>
          </a:xfrm>
        </p:spPr>
        <p:txBody>
          <a:bodyPr/>
          <a:lstStyle/>
          <a:p>
            <a:pPr>
              <a:lnSpc>
                <a:spcPct val="80000"/>
              </a:lnSpc>
            </a:pPr>
            <a:endParaRPr lang="en-US" sz="900" u="sng"/>
          </a:p>
          <a:p>
            <a:pPr>
              <a:lnSpc>
                <a:spcPct val="120000"/>
              </a:lnSpc>
            </a:pPr>
            <a:r>
              <a:rPr lang="en-US" sz="1800" u="sng"/>
              <a:t>Sec 80TTA</a:t>
            </a:r>
          </a:p>
          <a:p>
            <a:pPr lvl="1">
              <a:lnSpc>
                <a:spcPct val="120000"/>
              </a:lnSpc>
            </a:pPr>
            <a:r>
              <a:rPr lang="en-US" sz="1400"/>
              <a:t>Interest earned from SB A/c from Bank/Post Office will be deductible subject to a limit of Rs. 10000 per annum </a:t>
            </a:r>
            <a:endParaRPr lang="en-US" sz="1600" u="sng"/>
          </a:p>
          <a:p>
            <a:pPr>
              <a:lnSpc>
                <a:spcPct val="120000"/>
              </a:lnSpc>
            </a:pPr>
            <a:r>
              <a:rPr lang="en-US" sz="1800" u="sng"/>
              <a:t>Sec 80 G</a:t>
            </a:r>
          </a:p>
          <a:p>
            <a:pPr lvl="1">
              <a:lnSpc>
                <a:spcPct val="120000"/>
              </a:lnSpc>
            </a:pPr>
            <a:r>
              <a:rPr lang="en-US" sz="1600"/>
              <a:t>Donations exceeding Rs. 10000 paid through cash will not qualify for deduction under this section.</a:t>
            </a:r>
          </a:p>
          <a:p>
            <a:pPr>
              <a:lnSpc>
                <a:spcPct val="120000"/>
              </a:lnSpc>
            </a:pPr>
            <a:r>
              <a:rPr lang="en-US" sz="1800" u="sng"/>
              <a:t>Sec 80 D</a:t>
            </a:r>
          </a:p>
          <a:p>
            <a:pPr lvl="1">
              <a:lnSpc>
                <a:spcPct val="120000"/>
              </a:lnSpc>
            </a:pPr>
            <a:r>
              <a:rPr lang="en-US" sz="1400"/>
              <a:t>Preventive health checkup expense upto Rs. 5000 eligible within the overall limit of Rs. 15000 and 20000 if senior citizen</a:t>
            </a:r>
          </a:p>
          <a:p>
            <a:pPr>
              <a:lnSpc>
                <a:spcPct val="120000"/>
              </a:lnSpc>
            </a:pPr>
            <a:r>
              <a:rPr lang="en-US" sz="1800" u="sng"/>
              <a:t>Sec 80CCG </a:t>
            </a:r>
          </a:p>
          <a:p>
            <a:pPr lvl="1">
              <a:lnSpc>
                <a:spcPct val="120000"/>
              </a:lnSpc>
            </a:pPr>
            <a:r>
              <a:rPr lang="en-US" sz="1600"/>
              <a:t>One Time Deduction for new Retail Investors (only to resident individuals)</a:t>
            </a:r>
          </a:p>
          <a:p>
            <a:pPr lvl="1">
              <a:lnSpc>
                <a:spcPct val="120000"/>
              </a:lnSpc>
            </a:pPr>
            <a:r>
              <a:rPr lang="en-US" sz="1600"/>
              <a:t>50% of amount invested in Equity Shares subject to limit of Rs. 25,000</a:t>
            </a:r>
          </a:p>
          <a:p>
            <a:pPr lvl="1">
              <a:lnSpc>
                <a:spcPct val="120000"/>
              </a:lnSpc>
            </a:pPr>
            <a:r>
              <a:rPr lang="en-US" sz="1600"/>
              <a:t>Total Income of the individual shall be  &lt;= Rs. 10 lacs</a:t>
            </a:r>
          </a:p>
          <a:p>
            <a:pPr lvl="1">
              <a:lnSpc>
                <a:spcPct val="120000"/>
              </a:lnSpc>
            </a:pPr>
            <a:r>
              <a:rPr lang="en-US" sz="1600"/>
              <a:t>Minimum Lockin period of 3 years.	</a:t>
            </a:r>
          </a:p>
          <a:p>
            <a:pPr lvl="1">
              <a:lnSpc>
                <a:spcPct val="120000"/>
              </a:lnSpc>
              <a:buFontTx/>
              <a:buNone/>
            </a:pPr>
            <a:endParaRPr lang="en-US" sz="1600"/>
          </a:p>
        </p:txBody>
      </p:sp>
      <p:sp>
        <p:nvSpPr>
          <p:cNvPr id="30723" name="Rectangle 3"/>
          <p:cNvSpPr>
            <a:spLocks noGrp="1" noChangeArrowheads="1"/>
          </p:cNvSpPr>
          <p:nvPr>
            <p:ph type="title"/>
          </p:nvPr>
        </p:nvSpPr>
        <p:spPr>
          <a:xfrm>
            <a:off x="457200" y="304800"/>
            <a:ext cx="8229600" cy="1143000"/>
          </a:xfrm>
          <a:noFill/>
          <a:ln/>
        </p:spPr>
        <p:txBody>
          <a:bodyPr/>
          <a:lstStyle/>
          <a:p>
            <a:pPr algn="l"/>
            <a:r>
              <a:rPr lang="en-US" sz="2800" b="1" u="sng"/>
              <a:t>Amendments in Deductions under Chapter VIA</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body" idx="1"/>
          </p:nvPr>
        </p:nvSpPr>
        <p:spPr>
          <a:xfrm>
            <a:off x="381000" y="1371600"/>
            <a:ext cx="8458200" cy="5257800"/>
          </a:xfrm>
        </p:spPr>
        <p:txBody>
          <a:bodyPr/>
          <a:lstStyle/>
          <a:p>
            <a:pPr>
              <a:lnSpc>
                <a:spcPct val="80000"/>
              </a:lnSpc>
            </a:pPr>
            <a:endParaRPr lang="en-US" sz="1200" u="sng"/>
          </a:p>
          <a:p>
            <a:pPr>
              <a:lnSpc>
                <a:spcPct val="120000"/>
              </a:lnSpc>
            </a:pPr>
            <a:r>
              <a:rPr lang="en-US" sz="2400" u="sng"/>
              <a:t>No Advance Tax to Senior Citizens</a:t>
            </a:r>
          </a:p>
          <a:p>
            <a:pPr lvl="1">
              <a:lnSpc>
                <a:spcPct val="120000"/>
              </a:lnSpc>
            </a:pPr>
            <a:r>
              <a:rPr lang="en-US" sz="2000"/>
              <a:t>Senior Citizens of 60 and above </a:t>
            </a:r>
          </a:p>
          <a:p>
            <a:pPr lvl="1">
              <a:lnSpc>
                <a:spcPct val="120000"/>
              </a:lnSpc>
            </a:pPr>
            <a:r>
              <a:rPr lang="en-US" sz="2000"/>
              <a:t>Who have income other than income from business or profession</a:t>
            </a:r>
          </a:p>
          <a:p>
            <a:pPr lvl="1">
              <a:lnSpc>
                <a:spcPct val="120000"/>
              </a:lnSpc>
            </a:pPr>
            <a:r>
              <a:rPr lang="en-US" sz="2000"/>
              <a:t>Need not pay advance tax.</a:t>
            </a:r>
          </a:p>
          <a:p>
            <a:pPr>
              <a:lnSpc>
                <a:spcPct val="120000"/>
              </a:lnSpc>
            </a:pPr>
            <a:r>
              <a:rPr lang="en-US" sz="2400" u="sng"/>
              <a:t>Flat Rate of 30% for Unexplained Income</a:t>
            </a:r>
          </a:p>
          <a:p>
            <a:pPr lvl="1">
              <a:lnSpc>
                <a:spcPct val="120000"/>
              </a:lnSpc>
            </a:pPr>
            <a:r>
              <a:rPr lang="en-US" sz="2000"/>
              <a:t>Additions u/s. 68, 69, 69A, 69B, 69C, and 68D i.e., Unexplained cash credits, money, investments, etc. will be taxable at a flat rate of 30%</a:t>
            </a:r>
          </a:p>
          <a:p>
            <a:pPr lvl="1">
              <a:lnSpc>
                <a:spcPct val="120000"/>
              </a:lnSpc>
            </a:pPr>
            <a:r>
              <a:rPr lang="en-US" sz="2000"/>
              <a:t>Previously allowances and expenditure were allowed.  </a:t>
            </a:r>
          </a:p>
          <a:p>
            <a:pPr lvl="1">
              <a:lnSpc>
                <a:spcPct val="120000"/>
              </a:lnSpc>
            </a:pPr>
            <a:r>
              <a:rPr lang="en-US" sz="2000"/>
              <a:t>They will not be taxed under regular slabs.</a:t>
            </a:r>
          </a:p>
          <a:p>
            <a:pPr lvl="1">
              <a:lnSpc>
                <a:spcPct val="120000"/>
              </a:lnSpc>
              <a:buFontTx/>
              <a:buNone/>
            </a:pPr>
            <a:endParaRPr lang="en-US" sz="2000"/>
          </a:p>
        </p:txBody>
      </p:sp>
      <p:sp>
        <p:nvSpPr>
          <p:cNvPr id="31747" name="Rectangle 3"/>
          <p:cNvSpPr>
            <a:spLocks noGrp="1" noChangeArrowheads="1"/>
          </p:cNvSpPr>
          <p:nvPr>
            <p:ph type="title"/>
          </p:nvPr>
        </p:nvSpPr>
        <p:spPr>
          <a:xfrm>
            <a:off x="457200" y="304800"/>
            <a:ext cx="8229600" cy="1143000"/>
          </a:xfrm>
          <a:noFill/>
          <a:ln/>
        </p:spPr>
        <p:txBody>
          <a:bodyPr/>
          <a:lstStyle/>
          <a:p>
            <a:pPr algn="l"/>
            <a:r>
              <a:rPr lang="en-US" sz="2800" b="1" u="sng"/>
              <a:t>Other Amendments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457200" y="1600200"/>
            <a:ext cx="8229600" cy="4648200"/>
          </a:xfrm>
        </p:spPr>
        <p:txBody>
          <a:bodyPr/>
          <a:lstStyle/>
          <a:p>
            <a:pPr>
              <a:lnSpc>
                <a:spcPct val="80000"/>
              </a:lnSpc>
            </a:pPr>
            <a:endParaRPr lang="en-US" sz="800" u="sng"/>
          </a:p>
          <a:p>
            <a:pPr>
              <a:lnSpc>
                <a:spcPct val="120000"/>
              </a:lnSpc>
            </a:pPr>
            <a:r>
              <a:rPr lang="en-US" sz="1800" u="sng"/>
              <a:t>Interest u/s 201(1A)</a:t>
            </a:r>
          </a:p>
          <a:p>
            <a:pPr lvl="1">
              <a:lnSpc>
                <a:spcPct val="120000"/>
              </a:lnSpc>
            </a:pPr>
            <a:r>
              <a:rPr lang="en-US" sz="1600"/>
              <a:t>NOT an Assessee in Default </a:t>
            </a:r>
          </a:p>
          <a:p>
            <a:pPr lvl="1">
              <a:lnSpc>
                <a:spcPct val="120000"/>
              </a:lnSpc>
            </a:pPr>
            <a:r>
              <a:rPr lang="en-US" sz="1600"/>
              <a:t>But, there is a belated remittance of tax or belated filing of Income Tax Return by the Payee/Deductee.</a:t>
            </a:r>
          </a:p>
          <a:p>
            <a:pPr lvl="1">
              <a:lnSpc>
                <a:spcPct val="120000"/>
              </a:lnSpc>
              <a:buFontTx/>
              <a:buNone/>
            </a:pPr>
            <a:endParaRPr lang="en-US" sz="1600"/>
          </a:p>
          <a:p>
            <a:pPr lvl="1">
              <a:lnSpc>
                <a:spcPct val="120000"/>
              </a:lnSpc>
              <a:buFontTx/>
              <a:buNone/>
            </a:pPr>
            <a:r>
              <a:rPr lang="en-US" sz="1600"/>
              <a:t>Interest is charged to the Payer/ Deductor for the period between</a:t>
            </a:r>
          </a:p>
          <a:p>
            <a:pPr lvl="2">
              <a:lnSpc>
                <a:spcPct val="120000"/>
              </a:lnSpc>
            </a:pPr>
            <a:r>
              <a:rPr lang="en-US" sz="1600"/>
              <a:t>Date on which the tax is deductible by the Payer/Deductor</a:t>
            </a:r>
          </a:p>
          <a:p>
            <a:pPr lvl="3">
              <a:lnSpc>
                <a:spcPct val="120000"/>
              </a:lnSpc>
              <a:buFontTx/>
              <a:buNone/>
            </a:pPr>
            <a:r>
              <a:rPr lang="en-US" sz="1400"/>
              <a:t>And</a:t>
            </a:r>
          </a:p>
          <a:p>
            <a:pPr lvl="2">
              <a:lnSpc>
                <a:spcPct val="120000"/>
              </a:lnSpc>
            </a:pPr>
            <a:r>
              <a:rPr lang="en-US" sz="1600"/>
              <a:t>Date of furnishing of return of income by such Payee/Deductee.</a:t>
            </a:r>
            <a:r>
              <a:rPr lang="en-US" sz="1000"/>
              <a:t> </a:t>
            </a:r>
          </a:p>
          <a:p>
            <a:pPr lvl="3">
              <a:lnSpc>
                <a:spcPct val="120000"/>
              </a:lnSpc>
              <a:buFontTx/>
              <a:buNone/>
            </a:pPr>
            <a:endParaRPr lang="en-US" sz="900"/>
          </a:p>
          <a:p>
            <a:pPr>
              <a:lnSpc>
                <a:spcPct val="120000"/>
              </a:lnSpc>
              <a:buFontTx/>
              <a:buNone/>
            </a:pPr>
            <a:r>
              <a:rPr lang="en-US" sz="1600" u="sng"/>
              <a:t>Retrospective Amendment in Sec 40a(ia)</a:t>
            </a:r>
          </a:p>
          <a:p>
            <a:pPr>
              <a:lnSpc>
                <a:spcPct val="120000"/>
              </a:lnSpc>
              <a:buFontTx/>
              <a:buNone/>
            </a:pPr>
            <a:r>
              <a:rPr lang="en-US" sz="1600"/>
              <a:t>	If a person/deductor is NOT an Assessee in Default u/s. 201(1), then it is deemed that the assessee has duly deducted and paid the tax.  Therefore, no disallowance.</a:t>
            </a:r>
          </a:p>
          <a:p>
            <a:pPr lvl="1">
              <a:lnSpc>
                <a:spcPct val="80000"/>
              </a:lnSpc>
            </a:pPr>
            <a:endParaRPr lang="en-US" sz="2400"/>
          </a:p>
        </p:txBody>
      </p:sp>
      <p:sp>
        <p:nvSpPr>
          <p:cNvPr id="8199" name="Rectangle 7"/>
          <p:cNvSpPr>
            <a:spLocks noGrp="1" noChangeArrowheads="1"/>
          </p:cNvSpPr>
          <p:nvPr>
            <p:ph type="title"/>
          </p:nvPr>
        </p:nvSpPr>
        <p:spPr>
          <a:noFill/>
          <a:ln/>
        </p:spPr>
        <p:txBody>
          <a:bodyPr/>
          <a:lstStyle/>
          <a:p>
            <a:r>
              <a:rPr lang="en-US" sz="2800" b="1" u="sng"/>
              <a:t>Not Deemeed to be Assesse in Default u/s. 201</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body" idx="1"/>
          </p:nvPr>
        </p:nvSpPr>
        <p:spPr>
          <a:xfrm>
            <a:off x="381000" y="1371600"/>
            <a:ext cx="8458200" cy="5257800"/>
          </a:xfrm>
        </p:spPr>
        <p:txBody>
          <a:bodyPr/>
          <a:lstStyle/>
          <a:p>
            <a:pPr>
              <a:lnSpc>
                <a:spcPct val="80000"/>
              </a:lnSpc>
            </a:pPr>
            <a:endParaRPr lang="en-US" sz="1600" u="sng"/>
          </a:p>
          <a:p>
            <a:pPr>
              <a:lnSpc>
                <a:spcPct val="120000"/>
              </a:lnSpc>
            </a:pPr>
            <a:r>
              <a:rPr lang="en-US" u="sng"/>
              <a:t>STT on Equity Shares reduced</a:t>
            </a:r>
          </a:p>
          <a:p>
            <a:pPr lvl="1">
              <a:lnSpc>
                <a:spcPct val="120000"/>
              </a:lnSpc>
            </a:pPr>
            <a:r>
              <a:rPr lang="en-US"/>
              <a:t>Securities Transaction Tax on Equity Share and Equity Oriented Units will have an STT of 0.1% against the earlier 0.125%.</a:t>
            </a:r>
          </a:p>
          <a:p>
            <a:pPr>
              <a:lnSpc>
                <a:spcPct val="120000"/>
              </a:lnSpc>
            </a:pPr>
            <a:r>
              <a:rPr lang="en-US" u="sng"/>
              <a:t>Reference to Valuation Officer</a:t>
            </a:r>
          </a:p>
          <a:p>
            <a:pPr lvl="1">
              <a:lnSpc>
                <a:spcPct val="120000"/>
              </a:lnSpc>
            </a:pPr>
            <a:r>
              <a:rPr lang="en-US"/>
              <a:t>The AO is empowered now to refer the valuation officer for valuing the the fair market value of a capital asset as on 01/04/1981</a:t>
            </a:r>
          </a:p>
        </p:txBody>
      </p:sp>
      <p:sp>
        <p:nvSpPr>
          <p:cNvPr id="32771" name="Rectangle 3"/>
          <p:cNvSpPr>
            <a:spLocks noGrp="1" noChangeArrowheads="1"/>
          </p:cNvSpPr>
          <p:nvPr>
            <p:ph type="title"/>
          </p:nvPr>
        </p:nvSpPr>
        <p:spPr>
          <a:xfrm>
            <a:off x="457200" y="304800"/>
            <a:ext cx="8229600" cy="1143000"/>
          </a:xfrm>
          <a:noFill/>
          <a:ln/>
        </p:spPr>
        <p:txBody>
          <a:bodyPr/>
          <a:lstStyle/>
          <a:p>
            <a:pPr algn="l"/>
            <a:r>
              <a:rPr lang="en-US" sz="2800" b="1" u="sng"/>
              <a:t>Other Amendments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a:xfrm>
            <a:off x="381000" y="1371600"/>
            <a:ext cx="8458200" cy="5257800"/>
          </a:xfrm>
        </p:spPr>
        <p:txBody>
          <a:bodyPr/>
          <a:lstStyle/>
          <a:p>
            <a:pPr>
              <a:lnSpc>
                <a:spcPct val="80000"/>
              </a:lnSpc>
            </a:pPr>
            <a:endParaRPr lang="en-US" sz="1400" u="sng"/>
          </a:p>
          <a:p>
            <a:pPr>
              <a:lnSpc>
                <a:spcPct val="120000"/>
              </a:lnSpc>
            </a:pPr>
            <a:r>
              <a:rPr lang="en-US" sz="2800" u="sng"/>
              <a:t>Sec10(23BBH)</a:t>
            </a:r>
          </a:p>
          <a:p>
            <a:pPr lvl="1">
              <a:lnSpc>
                <a:spcPct val="120000"/>
              </a:lnSpc>
            </a:pPr>
            <a:r>
              <a:rPr lang="en-US" sz="2400"/>
              <a:t>New Exemption for Prasar Bharathi </a:t>
            </a:r>
          </a:p>
          <a:p>
            <a:pPr lvl="1">
              <a:lnSpc>
                <a:spcPct val="120000"/>
              </a:lnSpc>
              <a:buFontTx/>
              <a:buNone/>
            </a:pPr>
            <a:endParaRPr lang="en-US" sz="2400"/>
          </a:p>
          <a:p>
            <a:pPr>
              <a:lnSpc>
                <a:spcPct val="120000"/>
              </a:lnSpc>
            </a:pPr>
            <a:r>
              <a:rPr lang="en-US" sz="2800" u="sng"/>
              <a:t>Definition of Commissioner</a:t>
            </a:r>
          </a:p>
          <a:p>
            <a:pPr lvl="1">
              <a:lnSpc>
                <a:spcPct val="120000"/>
              </a:lnSpc>
            </a:pPr>
            <a:r>
              <a:rPr lang="en-US" sz="2400"/>
              <a:t>Includes a Director of Income Tax</a:t>
            </a:r>
          </a:p>
          <a:p>
            <a:pPr>
              <a:lnSpc>
                <a:spcPct val="120000"/>
              </a:lnSpc>
            </a:pPr>
            <a:r>
              <a:rPr lang="en-US" sz="2800" u="sng"/>
              <a:t>Definition of VC Undertaking </a:t>
            </a:r>
          </a:p>
          <a:p>
            <a:pPr lvl="1">
              <a:lnSpc>
                <a:spcPct val="120000"/>
              </a:lnSpc>
            </a:pPr>
            <a:r>
              <a:rPr lang="en-US" sz="2400"/>
              <a:t>The definition of Venture Capital Undertaking is modifed as per the VCU as per SEBI (VCF) Regulations.</a:t>
            </a:r>
          </a:p>
          <a:p>
            <a:pPr lvl="1">
              <a:lnSpc>
                <a:spcPct val="120000"/>
              </a:lnSpc>
              <a:buFontTx/>
              <a:buNone/>
            </a:pPr>
            <a:endParaRPr lang="en-US" sz="2400"/>
          </a:p>
        </p:txBody>
      </p:sp>
      <p:sp>
        <p:nvSpPr>
          <p:cNvPr id="33795" name="Rectangle 3"/>
          <p:cNvSpPr>
            <a:spLocks noGrp="1" noChangeArrowheads="1"/>
          </p:cNvSpPr>
          <p:nvPr>
            <p:ph type="title"/>
          </p:nvPr>
        </p:nvSpPr>
        <p:spPr>
          <a:xfrm>
            <a:off x="457200" y="304800"/>
            <a:ext cx="8229600" cy="1143000"/>
          </a:xfrm>
          <a:noFill/>
          <a:ln/>
        </p:spPr>
        <p:txBody>
          <a:bodyPr/>
          <a:lstStyle/>
          <a:p>
            <a:pPr algn="l"/>
            <a:r>
              <a:rPr lang="en-US" sz="2800" b="1" u="sng"/>
              <a:t>Other Amendments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body" idx="1"/>
          </p:nvPr>
        </p:nvSpPr>
        <p:spPr>
          <a:xfrm>
            <a:off x="381000" y="1371600"/>
            <a:ext cx="8458200" cy="5257800"/>
          </a:xfrm>
        </p:spPr>
        <p:txBody>
          <a:bodyPr/>
          <a:lstStyle/>
          <a:p>
            <a:pPr>
              <a:lnSpc>
                <a:spcPct val="80000"/>
              </a:lnSpc>
            </a:pPr>
            <a:endParaRPr lang="en-US" sz="1800" u="sng"/>
          </a:p>
          <a:p>
            <a:pPr>
              <a:lnSpc>
                <a:spcPct val="120000"/>
              </a:lnSpc>
            </a:pPr>
            <a:r>
              <a:rPr lang="en-US" sz="3600"/>
              <a:t>Domestic Transfer Pricing</a:t>
            </a:r>
          </a:p>
          <a:p>
            <a:pPr>
              <a:lnSpc>
                <a:spcPct val="120000"/>
              </a:lnSpc>
            </a:pPr>
            <a:r>
              <a:rPr lang="en-US" sz="3600"/>
              <a:t>General Anti Avoidance Rules (GAAR)</a:t>
            </a:r>
          </a:p>
          <a:p>
            <a:pPr lvl="1">
              <a:lnSpc>
                <a:spcPct val="120000"/>
              </a:lnSpc>
              <a:buFontTx/>
              <a:buNone/>
            </a:pPr>
            <a:endParaRPr lang="en-US" sz="3200"/>
          </a:p>
          <a:p>
            <a:pPr lvl="1" algn="r">
              <a:lnSpc>
                <a:spcPct val="120000"/>
              </a:lnSpc>
              <a:buFontTx/>
              <a:buNone/>
            </a:pPr>
            <a:endParaRPr lang="en-US" sz="3200"/>
          </a:p>
        </p:txBody>
      </p:sp>
      <p:sp>
        <p:nvSpPr>
          <p:cNvPr id="34819" name="Rectangle 3"/>
          <p:cNvSpPr>
            <a:spLocks noGrp="1" noChangeArrowheads="1"/>
          </p:cNvSpPr>
          <p:nvPr>
            <p:ph type="title"/>
          </p:nvPr>
        </p:nvSpPr>
        <p:spPr>
          <a:xfrm>
            <a:off x="457200" y="304800"/>
            <a:ext cx="8229600" cy="1143000"/>
          </a:xfrm>
          <a:noFill/>
          <a:ln/>
        </p:spPr>
        <p:txBody>
          <a:bodyPr/>
          <a:lstStyle/>
          <a:p>
            <a:pPr algn="l"/>
            <a:r>
              <a:rPr lang="en-US" sz="2800" b="1" u="sng"/>
              <a:t>Other Key Amendments – Yet to analyse</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body" idx="1"/>
          </p:nvPr>
        </p:nvSpPr>
        <p:spPr>
          <a:xfrm>
            <a:off x="381000" y="1371600"/>
            <a:ext cx="8458200" cy="5257800"/>
          </a:xfrm>
        </p:spPr>
        <p:txBody>
          <a:bodyPr/>
          <a:lstStyle/>
          <a:p>
            <a:pPr>
              <a:lnSpc>
                <a:spcPct val="80000"/>
              </a:lnSpc>
            </a:pPr>
            <a:endParaRPr lang="en-US" sz="1800" u="sng"/>
          </a:p>
          <a:p>
            <a:pPr algn="ctr">
              <a:lnSpc>
                <a:spcPct val="120000"/>
              </a:lnSpc>
              <a:buFontTx/>
              <a:buNone/>
            </a:pPr>
            <a:r>
              <a:rPr lang="en-US" sz="5400"/>
              <a:t>THANK YOU . . . </a:t>
            </a:r>
            <a:r>
              <a:rPr lang="en-US" sz="5400">
                <a:sym typeface="Wingdings" pitchFamily="2" charset="2"/>
              </a:rPr>
              <a:t></a:t>
            </a:r>
            <a:endParaRPr lang="en-US" sz="5400"/>
          </a:p>
          <a:p>
            <a:pPr lvl="1" algn="r">
              <a:lnSpc>
                <a:spcPct val="120000"/>
              </a:lnSpc>
              <a:buFontTx/>
              <a:buNone/>
            </a:pPr>
            <a:endParaRPr lang="en-US" sz="54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457200" y="1600200"/>
            <a:ext cx="8229600" cy="4648200"/>
          </a:xfrm>
        </p:spPr>
        <p:txBody>
          <a:bodyPr/>
          <a:lstStyle/>
          <a:p>
            <a:pPr>
              <a:lnSpc>
                <a:spcPct val="80000"/>
              </a:lnSpc>
            </a:pPr>
            <a:endParaRPr lang="en-US" sz="900" u="sng"/>
          </a:p>
          <a:p>
            <a:pPr>
              <a:lnSpc>
                <a:spcPct val="120000"/>
              </a:lnSpc>
            </a:pPr>
            <a:r>
              <a:rPr lang="en-US" sz="2000" u="sng"/>
              <a:t>Existing  Provision u/s. 272A</a:t>
            </a:r>
          </a:p>
          <a:p>
            <a:pPr lvl="1">
              <a:lnSpc>
                <a:spcPct val="120000"/>
              </a:lnSpc>
            </a:pPr>
            <a:r>
              <a:rPr lang="en-US" sz="1800"/>
              <a:t>Penalty – Rs. 100 per defaulting day</a:t>
            </a:r>
          </a:p>
          <a:p>
            <a:pPr lvl="1">
              <a:lnSpc>
                <a:spcPct val="120000"/>
              </a:lnSpc>
            </a:pPr>
            <a:r>
              <a:rPr lang="en-US" sz="1800"/>
              <a:t>No Penalty for furnishing incorrect information.</a:t>
            </a:r>
          </a:p>
          <a:p>
            <a:pPr>
              <a:lnSpc>
                <a:spcPct val="120000"/>
              </a:lnSpc>
            </a:pPr>
            <a:r>
              <a:rPr lang="en-US" sz="2000" u="sng"/>
              <a:t>New Provision u/s. 234E</a:t>
            </a:r>
          </a:p>
          <a:p>
            <a:pPr lvl="1">
              <a:lnSpc>
                <a:spcPct val="120000"/>
              </a:lnSpc>
            </a:pPr>
            <a:r>
              <a:rPr lang="en-US" sz="1800"/>
              <a:t>In case of delay in filing the quarterly returns of TDS u/s. 200(3) or u/s.206C (3), the assessee shall be liable to pay a FEE of Rs. 200 per Defaulting day subject to the limit of the total tax deducted for such period.</a:t>
            </a:r>
          </a:p>
          <a:p>
            <a:pPr lvl="1">
              <a:lnSpc>
                <a:spcPct val="120000"/>
              </a:lnSpc>
            </a:pPr>
            <a:r>
              <a:rPr lang="en-US" sz="1800"/>
              <a:t>The above Fee of Rs. 200 should be paid before filing the returns. </a:t>
            </a:r>
            <a:endParaRPr lang="en-US" sz="1400"/>
          </a:p>
          <a:p>
            <a:pPr>
              <a:lnSpc>
                <a:spcPct val="120000"/>
              </a:lnSpc>
              <a:buFontTx/>
              <a:buNone/>
            </a:pPr>
            <a:r>
              <a:rPr lang="en-US" sz="1800" u="sng"/>
              <a:t>Retrospective Amendment in Sec 272A </a:t>
            </a:r>
          </a:p>
          <a:p>
            <a:pPr>
              <a:lnSpc>
                <a:spcPct val="120000"/>
              </a:lnSpc>
              <a:buFontTx/>
              <a:buNone/>
            </a:pPr>
            <a:r>
              <a:rPr lang="en-US" sz="1800"/>
              <a:t>	Penalty u/s.272A (Rs.100 per Defaulting Day) has been withdrawn.</a:t>
            </a:r>
          </a:p>
          <a:p>
            <a:pPr lvl="1">
              <a:lnSpc>
                <a:spcPct val="80000"/>
              </a:lnSpc>
            </a:pPr>
            <a:endParaRPr lang="en-US"/>
          </a:p>
        </p:txBody>
      </p:sp>
      <p:sp>
        <p:nvSpPr>
          <p:cNvPr id="9219" name="Rectangle 3"/>
          <p:cNvSpPr>
            <a:spLocks noGrp="1" noChangeArrowheads="1"/>
          </p:cNvSpPr>
          <p:nvPr>
            <p:ph type="title"/>
          </p:nvPr>
        </p:nvSpPr>
        <p:spPr>
          <a:noFill/>
          <a:ln/>
        </p:spPr>
        <p:txBody>
          <a:bodyPr/>
          <a:lstStyle/>
          <a:p>
            <a:pPr algn="just"/>
            <a:r>
              <a:rPr lang="en-US" sz="2800" b="1" u="sng"/>
              <a:t>Stringent Penal Provisions for delay in furnishing Quarterly TDS/TCS Statements</a:t>
            </a:r>
          </a:p>
        </p:txBody>
      </p:sp>
      <p:sp>
        <p:nvSpPr>
          <p:cNvPr id="9220" name="Text Box 4"/>
          <p:cNvSpPr txBox="1">
            <a:spLocks noChangeArrowheads="1"/>
          </p:cNvSpPr>
          <p:nvPr/>
        </p:nvSpPr>
        <p:spPr bwMode="auto">
          <a:xfrm>
            <a:off x="6324600" y="2819400"/>
            <a:ext cx="2209800" cy="434975"/>
          </a:xfrm>
          <a:prstGeom prst="rect">
            <a:avLst/>
          </a:prstGeom>
          <a:noFill/>
          <a:ln w="38100" cmpd="dbl">
            <a:solidFill>
              <a:schemeClr val="tx1"/>
            </a:solidFill>
            <a:miter lim="800000"/>
            <a:headEnd/>
            <a:tailEnd/>
          </a:ln>
          <a:effectLst/>
        </p:spPr>
        <p:txBody>
          <a:bodyPr>
            <a:spAutoFit/>
          </a:bodyPr>
          <a:lstStyle/>
          <a:p>
            <a:pPr algn="ctr">
              <a:spcBef>
                <a:spcPct val="50000"/>
              </a:spcBef>
            </a:pPr>
            <a:r>
              <a:rPr lang="en-US" sz="2000" b="1"/>
              <a:t>WEF 01/07/2012</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body" idx="1"/>
          </p:nvPr>
        </p:nvSpPr>
        <p:spPr>
          <a:xfrm>
            <a:off x="457200" y="1600200"/>
            <a:ext cx="8229600" cy="4648200"/>
          </a:xfrm>
        </p:spPr>
        <p:txBody>
          <a:bodyPr/>
          <a:lstStyle/>
          <a:p>
            <a:pPr>
              <a:lnSpc>
                <a:spcPct val="80000"/>
              </a:lnSpc>
            </a:pPr>
            <a:endParaRPr lang="en-US" sz="800" u="sng"/>
          </a:p>
          <a:p>
            <a:pPr>
              <a:lnSpc>
                <a:spcPct val="120000"/>
              </a:lnSpc>
            </a:pPr>
            <a:r>
              <a:rPr lang="en-US" sz="1800" u="sng"/>
              <a:t>Penal Provisions</a:t>
            </a:r>
          </a:p>
          <a:p>
            <a:pPr lvl="1">
              <a:lnSpc>
                <a:spcPct val="120000"/>
              </a:lnSpc>
            </a:pPr>
            <a:r>
              <a:rPr lang="en-US" sz="1600"/>
              <a:t>If TDS Statement is not filed within one year from the due date</a:t>
            </a:r>
          </a:p>
          <a:p>
            <a:pPr lvl="1">
              <a:lnSpc>
                <a:spcPct val="120000"/>
              </a:lnSpc>
            </a:pPr>
            <a:r>
              <a:rPr lang="en-US" sz="1600"/>
              <a:t>If Incorrect Information is furnished in TDS Statements</a:t>
            </a:r>
          </a:p>
          <a:p>
            <a:pPr lvl="1">
              <a:lnSpc>
                <a:spcPct val="120000"/>
              </a:lnSpc>
            </a:pPr>
            <a:r>
              <a:rPr lang="en-US" sz="1600"/>
              <a:t>Penalty ranging from Rs. 10,000 to Rs. 1,00,000 shall be levied</a:t>
            </a:r>
          </a:p>
          <a:p>
            <a:pPr>
              <a:lnSpc>
                <a:spcPct val="120000"/>
              </a:lnSpc>
            </a:pPr>
            <a:r>
              <a:rPr lang="en-US" sz="1800" u="sng"/>
              <a:t>Safeguarding Provision </a:t>
            </a:r>
          </a:p>
          <a:p>
            <a:pPr lvl="1">
              <a:lnSpc>
                <a:spcPct val="120000"/>
              </a:lnSpc>
            </a:pPr>
            <a:r>
              <a:rPr lang="en-US" sz="1600"/>
              <a:t>However u/s. 273B, it is mentioned that no penalty shall be levied if the deductor proves that there was a reasonable cause for failure or furnishing incorrect  information.</a:t>
            </a:r>
          </a:p>
          <a:p>
            <a:pPr lvl="1">
              <a:lnSpc>
                <a:spcPct val="120000"/>
              </a:lnSpc>
              <a:buFontTx/>
              <a:buNone/>
            </a:pPr>
            <a:r>
              <a:rPr lang="en-US" sz="1800" u="sng"/>
              <a:t>Retrospective Amendments for TCS:</a:t>
            </a:r>
          </a:p>
          <a:p>
            <a:pPr lvl="1">
              <a:lnSpc>
                <a:spcPct val="120000"/>
              </a:lnSpc>
              <a:buFontTx/>
              <a:buNone/>
            </a:pPr>
            <a:r>
              <a:rPr lang="en-US" sz="1600"/>
              <a:t>Amendments on the similar lines for levy of fee and penalty for delay in furnishing of TCS Statements and furnishing of incorrect information in TCS Statements are also proposed to be made.</a:t>
            </a:r>
            <a:endParaRPr lang="en-US" sz="2400"/>
          </a:p>
        </p:txBody>
      </p:sp>
      <p:sp>
        <p:nvSpPr>
          <p:cNvPr id="10243" name="Rectangle 3"/>
          <p:cNvSpPr>
            <a:spLocks noGrp="1" noChangeArrowheads="1"/>
          </p:cNvSpPr>
          <p:nvPr>
            <p:ph type="title"/>
          </p:nvPr>
        </p:nvSpPr>
        <p:spPr>
          <a:noFill/>
          <a:ln/>
        </p:spPr>
        <p:txBody>
          <a:bodyPr/>
          <a:lstStyle/>
          <a:p>
            <a:pPr algn="just"/>
            <a:r>
              <a:rPr lang="en-US" sz="2800" b="1" u="sng"/>
              <a:t>Stringent Penal Provisions for delay in furnishing Quarterly TDS/TCS Statements</a:t>
            </a:r>
          </a:p>
        </p:txBody>
      </p:sp>
      <p:sp>
        <p:nvSpPr>
          <p:cNvPr id="10244" name="Text Box 4"/>
          <p:cNvSpPr txBox="1">
            <a:spLocks noChangeArrowheads="1"/>
          </p:cNvSpPr>
          <p:nvPr/>
        </p:nvSpPr>
        <p:spPr bwMode="auto">
          <a:xfrm>
            <a:off x="6629400" y="1600200"/>
            <a:ext cx="2209800" cy="434975"/>
          </a:xfrm>
          <a:prstGeom prst="rect">
            <a:avLst/>
          </a:prstGeom>
          <a:noFill/>
          <a:ln w="38100" cmpd="dbl">
            <a:solidFill>
              <a:schemeClr val="tx1"/>
            </a:solidFill>
            <a:miter lim="800000"/>
            <a:headEnd/>
            <a:tailEnd/>
          </a:ln>
          <a:effectLst/>
        </p:spPr>
        <p:txBody>
          <a:bodyPr>
            <a:spAutoFit/>
          </a:bodyPr>
          <a:lstStyle/>
          <a:p>
            <a:pPr algn="ctr">
              <a:spcBef>
                <a:spcPct val="50000"/>
              </a:spcBef>
            </a:pPr>
            <a:r>
              <a:rPr lang="en-US" sz="2000" b="1"/>
              <a:t>WEF 01/07/2012</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xfrm>
            <a:off x="457200" y="1600200"/>
            <a:ext cx="8229600" cy="4648200"/>
          </a:xfrm>
        </p:spPr>
        <p:txBody>
          <a:bodyPr/>
          <a:lstStyle/>
          <a:p>
            <a:pPr>
              <a:lnSpc>
                <a:spcPct val="80000"/>
              </a:lnSpc>
            </a:pPr>
            <a:endParaRPr lang="en-US" sz="900" u="sng"/>
          </a:p>
          <a:p>
            <a:pPr>
              <a:lnSpc>
                <a:spcPct val="120000"/>
              </a:lnSpc>
            </a:pPr>
            <a:r>
              <a:rPr lang="en-US" sz="2000" u="sng"/>
              <a:t>Intimation u/s. 200A</a:t>
            </a:r>
          </a:p>
          <a:p>
            <a:pPr lvl="1">
              <a:lnSpc>
                <a:spcPct val="120000"/>
              </a:lnSpc>
            </a:pPr>
            <a:r>
              <a:rPr lang="en-US" sz="1800"/>
              <a:t>The Statement the assessees get intimating the interest or tax payable or refund receivable from the Assessing Officers.</a:t>
            </a:r>
          </a:p>
          <a:p>
            <a:pPr lvl="1">
              <a:lnSpc>
                <a:spcPct val="120000"/>
              </a:lnSpc>
            </a:pPr>
            <a:r>
              <a:rPr lang="en-US" sz="1800"/>
              <a:t>Under current provisions, these intimations are not rectifiable and appealable.</a:t>
            </a:r>
          </a:p>
          <a:p>
            <a:pPr>
              <a:lnSpc>
                <a:spcPct val="120000"/>
              </a:lnSpc>
            </a:pPr>
            <a:r>
              <a:rPr lang="en-US" sz="2000" u="sng"/>
              <a:t>Rationalising Provision </a:t>
            </a:r>
          </a:p>
          <a:p>
            <a:pPr lvl="1">
              <a:lnSpc>
                <a:spcPct val="120000"/>
              </a:lnSpc>
            </a:pPr>
            <a:r>
              <a:rPr lang="en-US" sz="1800"/>
              <a:t>To rationalise the provisions of processing the TDS Statements, the intimation generated by the AO shall be </a:t>
            </a:r>
          </a:p>
          <a:p>
            <a:pPr lvl="2">
              <a:lnSpc>
                <a:spcPct val="120000"/>
              </a:lnSpc>
            </a:pPr>
            <a:r>
              <a:rPr lang="en-US" sz="1600"/>
              <a:t>Subject to Rectification u/s. 154</a:t>
            </a:r>
          </a:p>
          <a:p>
            <a:pPr lvl="2">
              <a:lnSpc>
                <a:spcPct val="120000"/>
              </a:lnSpc>
            </a:pPr>
            <a:r>
              <a:rPr lang="en-US" sz="1600"/>
              <a:t>Appealable to Commissioner Appeals u/s. 246A</a:t>
            </a:r>
          </a:p>
          <a:p>
            <a:pPr lvl="2">
              <a:lnSpc>
                <a:spcPct val="120000"/>
              </a:lnSpc>
            </a:pPr>
            <a:r>
              <a:rPr lang="en-US" sz="1600"/>
              <a:t>Deemed as Notice of Demand u/s. 156.</a:t>
            </a:r>
          </a:p>
        </p:txBody>
      </p:sp>
      <p:sp>
        <p:nvSpPr>
          <p:cNvPr id="11267" name="Rectangle 3"/>
          <p:cNvSpPr>
            <a:spLocks noGrp="1" noChangeArrowheads="1"/>
          </p:cNvSpPr>
          <p:nvPr>
            <p:ph type="title"/>
          </p:nvPr>
        </p:nvSpPr>
        <p:spPr>
          <a:noFill/>
          <a:ln/>
        </p:spPr>
        <p:txBody>
          <a:bodyPr/>
          <a:lstStyle/>
          <a:p>
            <a:pPr algn="just"/>
            <a:r>
              <a:rPr lang="en-US" sz="2800" b="1" u="sng"/>
              <a:t>Intimation for processing TDS Statements becomes rectifiable and appealable</a:t>
            </a:r>
          </a:p>
        </p:txBody>
      </p:sp>
      <p:sp>
        <p:nvSpPr>
          <p:cNvPr id="11268" name="Text Box 4"/>
          <p:cNvSpPr txBox="1">
            <a:spLocks noChangeArrowheads="1"/>
          </p:cNvSpPr>
          <p:nvPr/>
        </p:nvSpPr>
        <p:spPr bwMode="auto">
          <a:xfrm>
            <a:off x="5334000" y="3505200"/>
            <a:ext cx="2209800" cy="434975"/>
          </a:xfrm>
          <a:prstGeom prst="rect">
            <a:avLst/>
          </a:prstGeom>
          <a:noFill/>
          <a:ln w="38100" cmpd="dbl">
            <a:solidFill>
              <a:schemeClr val="tx1"/>
            </a:solidFill>
            <a:miter lim="800000"/>
            <a:headEnd/>
            <a:tailEnd/>
          </a:ln>
          <a:effectLst/>
        </p:spPr>
        <p:txBody>
          <a:bodyPr>
            <a:spAutoFit/>
          </a:bodyPr>
          <a:lstStyle/>
          <a:p>
            <a:pPr algn="ctr">
              <a:spcBef>
                <a:spcPct val="50000"/>
              </a:spcBef>
            </a:pPr>
            <a:r>
              <a:rPr lang="en-US" sz="2000" b="1"/>
              <a:t>WEF 01/07/2012</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xfrm>
            <a:off x="457200" y="1600200"/>
            <a:ext cx="8229600" cy="4648200"/>
          </a:xfrm>
        </p:spPr>
        <p:txBody>
          <a:bodyPr/>
          <a:lstStyle/>
          <a:p>
            <a:pPr>
              <a:lnSpc>
                <a:spcPct val="80000"/>
              </a:lnSpc>
            </a:pPr>
            <a:endParaRPr lang="en-US" sz="900" u="sng"/>
          </a:p>
          <a:p>
            <a:pPr>
              <a:lnSpc>
                <a:spcPct val="120000"/>
              </a:lnSpc>
            </a:pPr>
            <a:r>
              <a:rPr lang="en-US" sz="2000" u="sng"/>
              <a:t>Current Provisions</a:t>
            </a:r>
          </a:p>
          <a:p>
            <a:pPr lvl="1">
              <a:lnSpc>
                <a:spcPct val="120000"/>
              </a:lnSpc>
            </a:pPr>
            <a:r>
              <a:rPr lang="en-US" sz="1800"/>
              <a:t>No TDS for interest if</a:t>
            </a:r>
          </a:p>
          <a:p>
            <a:pPr lvl="2">
              <a:lnSpc>
                <a:spcPct val="120000"/>
              </a:lnSpc>
            </a:pPr>
            <a:r>
              <a:rPr lang="en-US" sz="1600"/>
              <a:t>It is out of Debentures of listed companies </a:t>
            </a:r>
          </a:p>
          <a:p>
            <a:pPr lvl="2">
              <a:lnSpc>
                <a:spcPct val="120000"/>
              </a:lnSpc>
            </a:pPr>
            <a:r>
              <a:rPr lang="en-US" sz="1600"/>
              <a:t>paid to a resident individual </a:t>
            </a:r>
          </a:p>
          <a:p>
            <a:pPr lvl="2">
              <a:lnSpc>
                <a:spcPct val="120000"/>
              </a:lnSpc>
            </a:pPr>
            <a:r>
              <a:rPr lang="en-US" sz="1600"/>
              <a:t>And if it does not exceed Rs. 2500 per annum. </a:t>
            </a:r>
          </a:p>
          <a:p>
            <a:pPr>
              <a:lnSpc>
                <a:spcPct val="120000"/>
              </a:lnSpc>
            </a:pPr>
            <a:r>
              <a:rPr lang="en-US" sz="2000" u="sng"/>
              <a:t>New Provision </a:t>
            </a:r>
          </a:p>
          <a:p>
            <a:pPr lvl="1">
              <a:lnSpc>
                <a:spcPct val="120000"/>
              </a:lnSpc>
            </a:pPr>
            <a:r>
              <a:rPr lang="en-US" sz="1800"/>
              <a:t>No TDS for interest if</a:t>
            </a:r>
          </a:p>
          <a:p>
            <a:pPr lvl="2">
              <a:lnSpc>
                <a:spcPct val="120000"/>
              </a:lnSpc>
            </a:pPr>
            <a:r>
              <a:rPr lang="en-US" sz="1600"/>
              <a:t>It is out of Debentures of Companies in which public are substantially interested</a:t>
            </a:r>
          </a:p>
          <a:p>
            <a:pPr lvl="2">
              <a:lnSpc>
                <a:spcPct val="120000"/>
              </a:lnSpc>
            </a:pPr>
            <a:r>
              <a:rPr lang="en-US" sz="1600"/>
              <a:t>paid to a resident individual or HUF.</a:t>
            </a:r>
          </a:p>
          <a:p>
            <a:pPr lvl="2">
              <a:lnSpc>
                <a:spcPct val="120000"/>
              </a:lnSpc>
            </a:pPr>
            <a:r>
              <a:rPr lang="en-US" sz="1600"/>
              <a:t>And if it does not exceed Rs. 5000 per annum. </a:t>
            </a:r>
          </a:p>
          <a:p>
            <a:pPr lvl="2">
              <a:lnSpc>
                <a:spcPct val="120000"/>
              </a:lnSpc>
            </a:pPr>
            <a:endParaRPr lang="en-US" sz="1600"/>
          </a:p>
        </p:txBody>
      </p:sp>
      <p:sp>
        <p:nvSpPr>
          <p:cNvPr id="12291" name="Rectangle 3"/>
          <p:cNvSpPr>
            <a:spLocks noGrp="1" noChangeArrowheads="1"/>
          </p:cNvSpPr>
          <p:nvPr>
            <p:ph type="title"/>
          </p:nvPr>
        </p:nvSpPr>
        <p:spPr>
          <a:xfrm>
            <a:off x="457200" y="381000"/>
            <a:ext cx="8229600" cy="1143000"/>
          </a:xfrm>
          <a:noFill/>
          <a:ln/>
        </p:spPr>
        <p:txBody>
          <a:bodyPr/>
          <a:lstStyle/>
          <a:p>
            <a:pPr algn="l"/>
            <a:r>
              <a:rPr lang="en-US" sz="2800" b="1" u="sng"/>
              <a:t>TDS on Interest from Debentures u/s. 193 –</a:t>
            </a:r>
            <a:br>
              <a:rPr lang="en-US" sz="2800" b="1" u="sng"/>
            </a:br>
            <a:r>
              <a:rPr lang="en-US" sz="2800" b="1" u="sng"/>
              <a:t> provisions relaxed.</a:t>
            </a:r>
            <a:endParaRPr lang="en-US" sz="2800" u="sng"/>
          </a:p>
        </p:txBody>
      </p:sp>
      <p:sp>
        <p:nvSpPr>
          <p:cNvPr id="12292" name="Text Box 4"/>
          <p:cNvSpPr txBox="1">
            <a:spLocks noChangeArrowheads="1"/>
          </p:cNvSpPr>
          <p:nvPr/>
        </p:nvSpPr>
        <p:spPr bwMode="auto">
          <a:xfrm>
            <a:off x="5638800" y="3886200"/>
            <a:ext cx="2209800" cy="434975"/>
          </a:xfrm>
          <a:prstGeom prst="rect">
            <a:avLst/>
          </a:prstGeom>
          <a:noFill/>
          <a:ln w="38100" cmpd="dbl">
            <a:solidFill>
              <a:schemeClr val="tx1"/>
            </a:solidFill>
            <a:miter lim="800000"/>
            <a:headEnd/>
            <a:tailEnd/>
          </a:ln>
          <a:effectLst/>
        </p:spPr>
        <p:txBody>
          <a:bodyPr>
            <a:spAutoFit/>
          </a:bodyPr>
          <a:lstStyle/>
          <a:p>
            <a:pPr algn="ctr">
              <a:spcBef>
                <a:spcPct val="50000"/>
              </a:spcBef>
            </a:pPr>
            <a:r>
              <a:rPr lang="en-US" sz="2000" b="1"/>
              <a:t>WEF 01/07/2012</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body" idx="1"/>
          </p:nvPr>
        </p:nvSpPr>
        <p:spPr>
          <a:xfrm>
            <a:off x="457200" y="1600200"/>
            <a:ext cx="8229600" cy="4648200"/>
          </a:xfrm>
        </p:spPr>
        <p:txBody>
          <a:bodyPr/>
          <a:lstStyle/>
          <a:p>
            <a:pPr>
              <a:lnSpc>
                <a:spcPct val="80000"/>
              </a:lnSpc>
            </a:pPr>
            <a:endParaRPr lang="en-US" sz="1200" u="sng"/>
          </a:p>
          <a:p>
            <a:pPr>
              <a:lnSpc>
                <a:spcPct val="120000"/>
              </a:lnSpc>
            </a:pPr>
            <a:r>
              <a:rPr lang="en-US" sz="2800" u="sng"/>
              <a:t>Current Provisions u/s. 194E</a:t>
            </a:r>
          </a:p>
          <a:p>
            <a:pPr lvl="1">
              <a:lnSpc>
                <a:spcPct val="120000"/>
              </a:lnSpc>
            </a:pPr>
            <a:r>
              <a:rPr lang="en-US" sz="2400"/>
              <a:t>TDS for Non Resident Sportsmen/ Sports Association</a:t>
            </a:r>
          </a:p>
          <a:p>
            <a:pPr lvl="2">
              <a:lnSpc>
                <a:spcPct val="120000"/>
              </a:lnSpc>
            </a:pPr>
            <a:r>
              <a:rPr lang="en-US" sz="2000"/>
              <a:t>TDS @ 10% </a:t>
            </a:r>
          </a:p>
          <a:p>
            <a:pPr lvl="2">
              <a:lnSpc>
                <a:spcPct val="120000"/>
              </a:lnSpc>
              <a:buFontTx/>
              <a:buNone/>
            </a:pPr>
            <a:endParaRPr lang="en-US" sz="2000"/>
          </a:p>
          <a:p>
            <a:pPr>
              <a:lnSpc>
                <a:spcPct val="120000"/>
              </a:lnSpc>
            </a:pPr>
            <a:r>
              <a:rPr lang="en-US" sz="2800" u="sng"/>
              <a:t>New Provision </a:t>
            </a:r>
          </a:p>
          <a:p>
            <a:pPr lvl="1">
              <a:lnSpc>
                <a:spcPct val="120000"/>
              </a:lnSpc>
            </a:pPr>
            <a:r>
              <a:rPr lang="en-US" sz="2400"/>
              <a:t>TDS for Non Resident Sportsmen/ Sports Association</a:t>
            </a:r>
          </a:p>
          <a:p>
            <a:pPr lvl="1">
              <a:lnSpc>
                <a:spcPct val="120000"/>
              </a:lnSpc>
            </a:pPr>
            <a:r>
              <a:rPr lang="en-US" sz="2400"/>
              <a:t>Also for Non Resident </a:t>
            </a:r>
            <a:r>
              <a:rPr lang="en-US" sz="2400" b="1"/>
              <a:t>Entertainer</a:t>
            </a:r>
            <a:r>
              <a:rPr lang="en-US" sz="2400"/>
              <a:t> </a:t>
            </a:r>
          </a:p>
          <a:p>
            <a:pPr lvl="2">
              <a:lnSpc>
                <a:spcPct val="120000"/>
              </a:lnSpc>
            </a:pPr>
            <a:r>
              <a:rPr lang="en-US" sz="2000"/>
              <a:t>TDS @ </a:t>
            </a:r>
            <a:r>
              <a:rPr lang="en-US" sz="2000" b="1"/>
              <a:t>20% </a:t>
            </a:r>
          </a:p>
          <a:p>
            <a:pPr lvl="2">
              <a:lnSpc>
                <a:spcPct val="120000"/>
              </a:lnSpc>
              <a:buFontTx/>
              <a:buNone/>
            </a:pPr>
            <a:endParaRPr lang="en-US" sz="2000" b="1"/>
          </a:p>
        </p:txBody>
      </p:sp>
      <p:sp>
        <p:nvSpPr>
          <p:cNvPr id="13315" name="Rectangle 3"/>
          <p:cNvSpPr>
            <a:spLocks noGrp="1" noChangeArrowheads="1"/>
          </p:cNvSpPr>
          <p:nvPr>
            <p:ph type="title"/>
          </p:nvPr>
        </p:nvSpPr>
        <p:spPr>
          <a:xfrm>
            <a:off x="457200" y="533400"/>
            <a:ext cx="8229600" cy="1143000"/>
          </a:xfrm>
          <a:noFill/>
          <a:ln/>
        </p:spPr>
        <p:txBody>
          <a:bodyPr/>
          <a:lstStyle/>
          <a:p>
            <a:pPr algn="just"/>
            <a:r>
              <a:rPr lang="en-US" sz="2800" b="1" u="sng"/>
              <a:t>TDS on payment to Non Resident Entertainer Increased from 10% to 20%</a:t>
            </a:r>
            <a:endParaRPr lang="en-US" sz="2800" u="sng"/>
          </a:p>
        </p:txBody>
      </p:sp>
      <p:sp>
        <p:nvSpPr>
          <p:cNvPr id="13316" name="Text Box 4"/>
          <p:cNvSpPr txBox="1">
            <a:spLocks noChangeArrowheads="1"/>
          </p:cNvSpPr>
          <p:nvPr/>
        </p:nvSpPr>
        <p:spPr bwMode="auto">
          <a:xfrm>
            <a:off x="5638800" y="3886200"/>
            <a:ext cx="2209800" cy="434975"/>
          </a:xfrm>
          <a:prstGeom prst="rect">
            <a:avLst/>
          </a:prstGeom>
          <a:noFill/>
          <a:ln w="38100" cmpd="dbl">
            <a:solidFill>
              <a:schemeClr val="tx1"/>
            </a:solidFill>
            <a:miter lim="800000"/>
            <a:headEnd/>
            <a:tailEnd/>
          </a:ln>
          <a:effectLst/>
        </p:spPr>
        <p:txBody>
          <a:bodyPr>
            <a:spAutoFit/>
          </a:bodyPr>
          <a:lstStyle/>
          <a:p>
            <a:pPr algn="ctr">
              <a:spcBef>
                <a:spcPct val="50000"/>
              </a:spcBef>
            </a:pPr>
            <a:r>
              <a:rPr lang="en-US" sz="2000" b="1"/>
              <a:t>WEF 01/07/2012</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3196</TotalTime>
  <Words>3352</Words>
  <Application>Microsoft Office PowerPoint</Application>
  <PresentationFormat>On-screen Show (4:3)</PresentationFormat>
  <Paragraphs>409</Paragraphs>
  <Slides>43</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43</vt:i4>
      </vt:variant>
    </vt:vector>
  </HeadingPairs>
  <TitlesOfParts>
    <vt:vector size="45" baseType="lpstr">
      <vt:lpstr>Arial</vt:lpstr>
      <vt:lpstr>Default Design</vt:lpstr>
      <vt:lpstr>The Finance Bill 2012</vt:lpstr>
      <vt:lpstr>Tax Deducted at Source – TDS</vt:lpstr>
      <vt:lpstr>Not Deemeed to be Assesse in Default u/s. 201</vt:lpstr>
      <vt:lpstr>Not Deemeed to be Assesse in Default u/s. 201</vt:lpstr>
      <vt:lpstr>Stringent Penal Provisions for delay in furnishing Quarterly TDS/TCS Statements</vt:lpstr>
      <vt:lpstr>Stringent Penal Provisions for delay in furnishing Quarterly TDS/TCS Statements</vt:lpstr>
      <vt:lpstr>Intimation for processing TDS Statements becomes rectifiable and appealable</vt:lpstr>
      <vt:lpstr>TDS on Interest from Debentures u/s. 193 –  provisions relaxed.</vt:lpstr>
      <vt:lpstr>TDS on payment to Non Resident Entertainer Increased from 10% to 20%</vt:lpstr>
      <vt:lpstr>Remuneration to Directors included in 194J.</vt:lpstr>
      <vt:lpstr>TDS on Interest paid to non-resident (other than foreign co.) reduced from 20% to 5%</vt:lpstr>
      <vt:lpstr>Threshold for TDS while Compulsory Acquisition increased from 1 lac to 2 lacs.</vt:lpstr>
      <vt:lpstr>197A- Form 15H – Senior Citizen – Age reduced from 65 to 60</vt:lpstr>
      <vt:lpstr>Responsibility fixed for Central /State Govt. u/s 204.</vt:lpstr>
      <vt:lpstr>TDS - Re-opening period extended from 4 to 6 years</vt:lpstr>
      <vt:lpstr>TDS Obligations to Non Residents</vt:lpstr>
      <vt:lpstr>The Finance Bill 2012</vt:lpstr>
      <vt:lpstr>Tax Rates</vt:lpstr>
      <vt:lpstr>Taxing the Share Application Money  (Anti Avoidance Measure)</vt:lpstr>
      <vt:lpstr>Taxing the Share Premium Money  (Anti Avoidance Measure)</vt:lpstr>
      <vt:lpstr>Capital Gains – FMV will be the actual consideration if the later is undeterminable </vt:lpstr>
      <vt:lpstr>MAT to all Companies</vt:lpstr>
      <vt:lpstr>Alternate Minimum Tax – MAT, a new Version</vt:lpstr>
      <vt:lpstr>Nullifying Vodafone SC Decision wef 01/04/1962</vt:lpstr>
      <vt:lpstr>Nullifying Vodafone SC Decision wef 01/04/1962</vt:lpstr>
      <vt:lpstr>Royalty Scope Widened u/s. 9</vt:lpstr>
      <vt:lpstr>Not a Royalty for Computer Software – Definition widened</vt:lpstr>
      <vt:lpstr>Sec 10(10D) Ineligible Premium proportion reduced from 20% to 10%</vt:lpstr>
      <vt:lpstr>Sec 10(23C) – Denial of Exemption by operation of law:</vt:lpstr>
      <vt:lpstr>Sec 10 (48) – Sale of Crude Oil by a foreign co.</vt:lpstr>
      <vt:lpstr>Accelerated Depreciation also for Power Sector</vt:lpstr>
      <vt:lpstr>Weighted Deductions</vt:lpstr>
      <vt:lpstr>Weighted Deductions – New Sections</vt:lpstr>
      <vt:lpstr>Tax Audit – Threshold Increased</vt:lpstr>
      <vt:lpstr>Presumptive Taxation – Negative List provided</vt:lpstr>
      <vt:lpstr>Cascading Effect of DDT - Eliminated</vt:lpstr>
      <vt:lpstr>Sec 54 GB – New Exemption for Capital Gains</vt:lpstr>
      <vt:lpstr>Amendments in Deductions under Chapter VIA</vt:lpstr>
      <vt:lpstr>Other Amendments</vt:lpstr>
      <vt:lpstr>Other Amendments</vt:lpstr>
      <vt:lpstr>Other Amendments</vt:lpstr>
      <vt:lpstr>Other Key Amendments – Yet to analyse</vt:lpstr>
      <vt:lpstr>Slide 43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Finance Bill 2012</dc:title>
  <dc:creator>WELCOME</dc:creator>
  <cp:lastModifiedBy>ibrahim</cp:lastModifiedBy>
  <cp:revision>34</cp:revision>
  <dcterms:created xsi:type="dcterms:W3CDTF">2012-05-29T03:25:20Z</dcterms:created>
  <dcterms:modified xsi:type="dcterms:W3CDTF">2012-06-04T05:51:34Z</dcterms:modified>
</cp:coreProperties>
</file>