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93" r:id="rId17"/>
    <p:sldId id="271" r:id="rId18"/>
    <p:sldId id="272" r:id="rId19"/>
    <p:sldId id="29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96" r:id="rId34"/>
    <p:sldId id="286" r:id="rId35"/>
    <p:sldId id="287" r:id="rId36"/>
    <p:sldId id="288" r:id="rId37"/>
    <p:sldId id="289" r:id="rId38"/>
    <p:sldId id="290" r:id="rId39"/>
    <p:sldId id="291" r:id="rId40"/>
    <p:sldId id="295"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E1E4399C-9A21-4C16-A395-D3378B87C061}" type="datetimeFigureOut">
              <a:rPr lang="en-US" smtClean="0"/>
              <a:pPr/>
              <a:t>5/13/2014</a:t>
            </a:fld>
            <a:endParaRPr lang="en-US"/>
          </a:p>
        </p:txBody>
      </p:sp>
      <p:sp>
        <p:nvSpPr>
          <p:cNvPr id="16" name="Slide Number Placeholder 15"/>
          <p:cNvSpPr>
            <a:spLocks noGrp="1"/>
          </p:cNvSpPr>
          <p:nvPr>
            <p:ph type="sldNum" sz="quarter" idx="11"/>
          </p:nvPr>
        </p:nvSpPr>
        <p:spPr/>
        <p:txBody>
          <a:bodyPr/>
          <a:lstStyle/>
          <a:p>
            <a:fld id="{C1B6AFBB-FCFA-4888-940A-57D4737413EE}"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1E4399C-9A21-4C16-A395-D3378B87C061}" type="datetimeFigureOut">
              <a:rPr lang="en-US" smtClean="0"/>
              <a:pPr/>
              <a:t>5/13/2014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B6AFBB-FCFA-4888-940A-57D4737413E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1E4399C-9A21-4C16-A395-D3378B87C061}" type="datetimeFigureOut">
              <a:rPr lang="en-US" smtClean="0"/>
              <a:pPr/>
              <a:t>5/13/2014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B6AFBB-FCFA-4888-940A-57D4737413E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E1E4399C-9A21-4C16-A395-D3378B87C061}" type="datetimeFigureOut">
              <a:rPr lang="en-US" smtClean="0"/>
              <a:pPr/>
              <a:t>5/13/2014</a:t>
            </a:fld>
            <a:endParaRPr lang="en-US"/>
          </a:p>
        </p:txBody>
      </p:sp>
      <p:sp>
        <p:nvSpPr>
          <p:cNvPr id="15" name="Slide Number Placeholder 14"/>
          <p:cNvSpPr>
            <a:spLocks noGrp="1"/>
          </p:cNvSpPr>
          <p:nvPr>
            <p:ph type="sldNum" sz="quarter" idx="15"/>
          </p:nvPr>
        </p:nvSpPr>
        <p:spPr/>
        <p:txBody>
          <a:bodyPr/>
          <a:lstStyle>
            <a:lvl1pPr algn="ctr">
              <a:defRPr/>
            </a:lvl1pPr>
          </a:lstStyle>
          <a:p>
            <a:fld id="{C1B6AFBB-FCFA-4888-940A-57D4737413EE}"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1E4399C-9A21-4C16-A395-D3378B87C061}" type="datetimeFigureOut">
              <a:rPr lang="en-US" smtClean="0"/>
              <a:pPr/>
              <a:t>5/13/2014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B6AFBB-FCFA-4888-940A-57D4737413EE}"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1E4399C-9A21-4C16-A395-D3378B87C061}" type="datetimeFigureOut">
              <a:rPr lang="en-US" smtClean="0"/>
              <a:pPr/>
              <a:t>5/13/2014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B6AFBB-FCFA-4888-940A-57D4737413EE}"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C1B6AFBB-FCFA-4888-940A-57D4737413EE}"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E1E4399C-9A21-4C16-A395-D3378B87C061}" type="datetimeFigureOut">
              <a:rPr lang="en-US" smtClean="0"/>
              <a:pPr/>
              <a:t>5/13/2014</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1E4399C-9A21-4C16-A395-D3378B87C061}" type="datetimeFigureOut">
              <a:rPr lang="en-US" smtClean="0"/>
              <a:pPr/>
              <a:t>5/13/2014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B6AFBB-FCFA-4888-940A-57D4737413EE}"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E4399C-9A21-4C16-A395-D3378B87C061}" type="datetimeFigureOut">
              <a:rPr lang="en-US" smtClean="0"/>
              <a:pPr/>
              <a:t>5/13/2014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B6AFBB-FCFA-4888-940A-57D4737413E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E1E4399C-9A21-4C16-A395-D3378B87C061}" type="datetimeFigureOut">
              <a:rPr lang="en-US" smtClean="0"/>
              <a:pPr/>
              <a:t>5/13/2014</a:t>
            </a:fld>
            <a:endParaRPr lang="en-US"/>
          </a:p>
        </p:txBody>
      </p:sp>
      <p:sp>
        <p:nvSpPr>
          <p:cNvPr id="9" name="Slide Number Placeholder 8"/>
          <p:cNvSpPr>
            <a:spLocks noGrp="1"/>
          </p:cNvSpPr>
          <p:nvPr>
            <p:ph type="sldNum" sz="quarter" idx="15"/>
          </p:nvPr>
        </p:nvSpPr>
        <p:spPr/>
        <p:txBody>
          <a:bodyPr/>
          <a:lstStyle/>
          <a:p>
            <a:fld id="{C1B6AFBB-FCFA-4888-940A-57D4737413EE}"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E1E4399C-9A21-4C16-A395-D3378B87C061}" type="datetimeFigureOut">
              <a:rPr lang="en-US" smtClean="0"/>
              <a:pPr/>
              <a:t>5/13/2014</a:t>
            </a:fld>
            <a:endParaRPr lang="en-US"/>
          </a:p>
        </p:txBody>
      </p:sp>
      <p:sp>
        <p:nvSpPr>
          <p:cNvPr id="9" name="Slide Number Placeholder 8"/>
          <p:cNvSpPr>
            <a:spLocks noGrp="1"/>
          </p:cNvSpPr>
          <p:nvPr>
            <p:ph type="sldNum" sz="quarter" idx="11"/>
          </p:nvPr>
        </p:nvSpPr>
        <p:spPr/>
        <p:txBody>
          <a:bodyPr/>
          <a:lstStyle/>
          <a:p>
            <a:fld id="{C1B6AFBB-FCFA-4888-940A-57D4737413EE}"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E1E4399C-9A21-4C16-A395-D3378B87C061}" type="datetimeFigureOut">
              <a:rPr lang="en-US" smtClean="0"/>
              <a:pPr/>
              <a:t>5/13/2014</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C1B6AFBB-FCFA-4888-940A-57D4737413EE}"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style>
          <a:lnRef idx="2">
            <a:schemeClr val="dk1">
              <a:shade val="50000"/>
            </a:schemeClr>
          </a:lnRef>
          <a:fillRef idx="1">
            <a:schemeClr val="dk1"/>
          </a:fillRef>
          <a:effectRef idx="0">
            <a:schemeClr val="dk1"/>
          </a:effectRef>
          <a:fontRef idx="minor">
            <a:schemeClr val="lt1"/>
          </a:fontRef>
        </p:style>
        <p:txBody>
          <a:bodyPr/>
          <a:lstStyle/>
          <a:p>
            <a:r>
              <a:rPr lang="en-US" sz="4000" b="1" dirty="0" err="1" smtClean="0">
                <a:solidFill>
                  <a:srgbClr val="00B050"/>
                </a:solidFill>
              </a:rPr>
              <a:t>Sonu</a:t>
            </a:r>
            <a:r>
              <a:rPr lang="en-US" sz="4000" b="1" smtClean="0">
                <a:solidFill>
                  <a:srgbClr val="00B050"/>
                </a:solidFill>
              </a:rPr>
              <a:t> Kumar Singh</a:t>
            </a:r>
            <a:endParaRPr lang="en-US" sz="4000" b="1" dirty="0">
              <a:solidFill>
                <a:srgbClr val="00B050"/>
              </a:solidFill>
            </a:endParaRPr>
          </a:p>
        </p:txBody>
      </p:sp>
      <p:sp>
        <p:nvSpPr>
          <p:cNvPr id="2" name="Title 1"/>
          <p:cNvSpPr>
            <a:spLocks noGrp="1"/>
          </p:cNvSpPr>
          <p:nvPr>
            <p:ph type="ctrTitle"/>
          </p:nvPr>
        </p:nvSpPr>
        <p:spPr/>
        <p:txBody>
          <a:bodyPr/>
          <a:lstStyle/>
          <a:p>
            <a:r>
              <a:rPr lang="en-US" dirty="0" smtClean="0"/>
              <a:t>CONCURRENT AUDIT</a:t>
            </a:r>
            <a:endParaRPr lang="en-US"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295400"/>
            <a:ext cx="8686800" cy="5562600"/>
          </a:xfrm>
        </p:spPr>
        <p:txBody>
          <a:bodyPr>
            <a:normAutofit fontScale="92500" lnSpcReduction="20000"/>
          </a:bodyPr>
          <a:lstStyle/>
          <a:p>
            <a:pPr algn="just"/>
            <a:r>
              <a:rPr lang="en-US" dirty="0" smtClean="0"/>
              <a:t>The </a:t>
            </a:r>
            <a:r>
              <a:rPr lang="en-US" dirty="0"/>
              <a:t>option to consider whether concurrent audit should be done by Bank’s own staff or external auditors is at the discretion of the individual banks.</a:t>
            </a:r>
          </a:p>
          <a:p>
            <a:pPr algn="just"/>
            <a:r>
              <a:rPr lang="en-US" dirty="0" smtClean="0"/>
              <a:t>In </a:t>
            </a:r>
            <a:r>
              <a:rPr lang="en-US" dirty="0"/>
              <a:t>case of bank has engaged its own officials, they should be experienced, well trained and sufficiently senior. The staff engaged on concurrent audit must be independent of the Branch where the concurrent audit is being conducted.</a:t>
            </a:r>
          </a:p>
          <a:p>
            <a:pPr algn="just"/>
            <a:r>
              <a:rPr lang="en-US" dirty="0" smtClean="0"/>
              <a:t>Appointment </a:t>
            </a:r>
            <a:r>
              <a:rPr lang="en-US" dirty="0"/>
              <a:t>of an external audit firm may initially be made for one year, extendable </a:t>
            </a:r>
            <a:r>
              <a:rPr lang="en-US" dirty="0" err="1"/>
              <a:t>upto</a:t>
            </a:r>
            <a:r>
              <a:rPr lang="en-US" dirty="0"/>
              <a:t> three years – after which the firm may be shifted to another branch subject to </a:t>
            </a:r>
            <a:r>
              <a:rPr lang="en-US" dirty="0" smtClean="0"/>
              <a:t>satisfactory performance</a:t>
            </a:r>
            <a:r>
              <a:rPr lang="en-US" dirty="0"/>
              <a:t>.</a:t>
            </a:r>
          </a:p>
          <a:p>
            <a:pPr algn="just"/>
            <a:r>
              <a:rPr lang="en-US" dirty="0" smtClean="0"/>
              <a:t>If </a:t>
            </a:r>
            <a:r>
              <a:rPr lang="en-US" dirty="0"/>
              <a:t>external audit firms are appointed and any serious acts of omission or commissions are noticed in their workings – their appointments may be cancelled and the fact may be reported to RBI and the Institute of Chartered Accountants of India (ICAI).</a:t>
            </a:r>
          </a:p>
        </p:txBody>
      </p:sp>
      <p:sp>
        <p:nvSpPr>
          <p:cNvPr id="2" name="Title 1"/>
          <p:cNvSpPr>
            <a:spLocks noGrp="1"/>
          </p:cNvSpPr>
          <p:nvPr>
            <p:ph type="title"/>
          </p:nvPr>
        </p:nvSpPr>
        <p:spPr>
          <a:xfrm>
            <a:off x="457200" y="0"/>
            <a:ext cx="8229600" cy="1143000"/>
          </a:xfrm>
        </p:spPr>
        <p:txBody>
          <a:bodyPr>
            <a:normAutofit fontScale="90000"/>
          </a:bodyPr>
          <a:lstStyle/>
          <a:p>
            <a:r>
              <a:rPr lang="en-US" b="1" dirty="0"/>
              <a:t>APPOINTMENT OF AUDITOR AND ITS ACCOUNTABILITY </a:t>
            </a:r>
            <a:r>
              <a:rPr lang="en-US" b="1" dirty="0" smtClean="0"/>
              <a:t>(RBI GUIDELINES)</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xit" presetSubtype="10" fill="hold" grpId="1" nodeType="clickEffect">
                                  <p:stCondLst>
                                    <p:cond delay="0"/>
                                  </p:stCondLst>
                                  <p:childTnLst>
                                    <p:animEffect transition="out" filter="blinds(horizontal)">
                                      <p:cBhvr>
                                        <p:cTn id="26" dur="500"/>
                                        <p:tgtEl>
                                          <p:spTgt spid="3">
                                            <p:txEl>
                                              <p:pRg st="0" end="0"/>
                                            </p:txEl>
                                          </p:spTgt>
                                        </p:tgtEl>
                                      </p:cBhvr>
                                    </p:animEffect>
                                    <p:set>
                                      <p:cBhvr>
                                        <p:cTn id="27"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3" presetClass="exit" presetSubtype="10" fill="hold" grpId="1" nodeType="clickEffect">
                                  <p:stCondLst>
                                    <p:cond delay="0"/>
                                  </p:stCondLst>
                                  <p:childTnLst>
                                    <p:animEffect transition="out" filter="blinds(horizontal)">
                                      <p:cBhvr>
                                        <p:cTn id="31" dur="500"/>
                                        <p:tgtEl>
                                          <p:spTgt spid="3">
                                            <p:txEl>
                                              <p:pRg st="1" end="1"/>
                                            </p:txEl>
                                          </p:spTgt>
                                        </p:tgtEl>
                                      </p:cBhvr>
                                    </p:animEffect>
                                    <p:set>
                                      <p:cBhvr>
                                        <p:cTn id="32" dur="1" fill="hold">
                                          <p:stCondLst>
                                            <p:cond delay="499"/>
                                          </p:stCondLst>
                                        </p:cTn>
                                        <p:tgtEl>
                                          <p:spTgt spid="3">
                                            <p:txEl>
                                              <p:pRg st="1" end="1"/>
                                            </p:txEl>
                                          </p:spTgt>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3" presetClass="exit" presetSubtype="10" fill="hold" grpId="1" nodeType="clickEffect">
                                  <p:stCondLst>
                                    <p:cond delay="0"/>
                                  </p:stCondLst>
                                  <p:childTnLst>
                                    <p:animEffect transition="out" filter="blinds(horizontal)">
                                      <p:cBhvr>
                                        <p:cTn id="36" dur="500"/>
                                        <p:tgtEl>
                                          <p:spTgt spid="3">
                                            <p:txEl>
                                              <p:pRg st="2" end="2"/>
                                            </p:txEl>
                                          </p:spTgt>
                                        </p:tgtEl>
                                      </p:cBhvr>
                                    </p:animEffect>
                                    <p:set>
                                      <p:cBhvr>
                                        <p:cTn id="37" dur="1" fill="hold">
                                          <p:stCondLst>
                                            <p:cond delay="499"/>
                                          </p:stCondLst>
                                        </p:cTn>
                                        <p:tgtEl>
                                          <p:spTgt spid="3">
                                            <p:txEl>
                                              <p:pRg st="2" end="2"/>
                                            </p:txEl>
                                          </p:spTgt>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3" presetClass="exit" presetSubtype="10" fill="hold" grpId="1" nodeType="clickEffect">
                                  <p:stCondLst>
                                    <p:cond delay="0"/>
                                  </p:stCondLst>
                                  <p:childTnLst>
                                    <p:animEffect transition="out" filter="blinds(horizontal)">
                                      <p:cBhvr>
                                        <p:cTn id="41" dur="500"/>
                                        <p:tgtEl>
                                          <p:spTgt spid="3">
                                            <p:txEl>
                                              <p:pRg st="3" end="3"/>
                                            </p:txEl>
                                          </p:spTgt>
                                        </p:tgtEl>
                                      </p:cBhvr>
                                    </p:animEffect>
                                    <p:set>
                                      <p:cBhvr>
                                        <p:cTn id="42" dur="1" fill="hold">
                                          <p:stCondLst>
                                            <p:cond delay="499"/>
                                          </p:stCondLst>
                                        </p:cTn>
                                        <p:tgtEl>
                                          <p:spTgt spid="3">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General </a:t>
            </a:r>
            <a:r>
              <a:rPr lang="en-US" dirty="0" smtClean="0"/>
              <a:t>Banking</a:t>
            </a:r>
          </a:p>
          <a:p>
            <a:pPr lvl="0"/>
            <a:endParaRPr lang="en-US" dirty="0"/>
          </a:p>
          <a:p>
            <a:pPr lvl="0"/>
            <a:r>
              <a:rPr lang="en-US" dirty="0" err="1" smtClean="0"/>
              <a:t>Forex</a:t>
            </a:r>
            <a:endParaRPr lang="en-US" dirty="0" smtClean="0"/>
          </a:p>
          <a:p>
            <a:pPr lvl="0"/>
            <a:endParaRPr lang="en-US" dirty="0"/>
          </a:p>
          <a:p>
            <a:pPr lvl="0"/>
            <a:r>
              <a:rPr lang="en-US" dirty="0"/>
              <a:t>Loans and </a:t>
            </a:r>
            <a:r>
              <a:rPr lang="en-US" dirty="0" smtClean="0"/>
              <a:t>advances</a:t>
            </a:r>
          </a:p>
          <a:p>
            <a:pPr lvl="0"/>
            <a:endParaRPr lang="en-US" dirty="0"/>
          </a:p>
          <a:p>
            <a:r>
              <a:rPr lang="en-US" dirty="0"/>
              <a:t>Compliance</a:t>
            </a:r>
          </a:p>
        </p:txBody>
      </p:sp>
      <p:sp>
        <p:nvSpPr>
          <p:cNvPr id="2" name="Title 1"/>
          <p:cNvSpPr>
            <a:spLocks noGrp="1"/>
          </p:cNvSpPr>
          <p:nvPr>
            <p:ph type="title"/>
          </p:nvPr>
        </p:nvSpPr>
        <p:spPr/>
        <p:txBody>
          <a:bodyPr/>
          <a:lstStyle/>
          <a:p>
            <a:r>
              <a:rPr lang="en-US" b="1" u="sng" dirty="0"/>
              <a:t>SCOPE OF AUDIT</a:t>
            </a:r>
            <a:endParaRPr lang="en-US"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1"/>
            <a:r>
              <a:rPr lang="en-US" dirty="0" smtClean="0"/>
              <a:t>Cash</a:t>
            </a:r>
            <a:endParaRPr lang="en-US" sz="3200" dirty="0"/>
          </a:p>
          <a:p>
            <a:pPr lvl="1"/>
            <a:r>
              <a:rPr lang="en-US" dirty="0"/>
              <a:t>Deposits</a:t>
            </a:r>
            <a:endParaRPr lang="en-US" sz="3200" dirty="0"/>
          </a:p>
          <a:p>
            <a:pPr lvl="1"/>
            <a:r>
              <a:rPr lang="en-US" dirty="0"/>
              <a:t>KYC/AML</a:t>
            </a:r>
            <a:endParaRPr lang="en-US" sz="3200" dirty="0"/>
          </a:p>
          <a:p>
            <a:pPr lvl="1"/>
            <a:r>
              <a:rPr lang="en-US" dirty="0"/>
              <a:t>Income Tax/Service Tax/Other Tax related issues</a:t>
            </a:r>
            <a:endParaRPr lang="en-US" sz="3200" dirty="0"/>
          </a:p>
          <a:p>
            <a:r>
              <a:rPr lang="en-US" dirty="0"/>
              <a:t>Operations and housekeeping</a:t>
            </a:r>
          </a:p>
        </p:txBody>
      </p:sp>
      <p:sp>
        <p:nvSpPr>
          <p:cNvPr id="2" name="Title 1"/>
          <p:cNvSpPr>
            <a:spLocks noGrp="1"/>
          </p:cNvSpPr>
          <p:nvPr>
            <p:ph type="title"/>
          </p:nvPr>
        </p:nvSpPr>
        <p:spPr/>
        <p:txBody>
          <a:bodyPr>
            <a:normAutofit fontScale="90000"/>
          </a:bodyPr>
          <a:lstStyle/>
          <a:p>
            <a:pPr lvl="0"/>
            <a:r>
              <a:rPr lang="en-US" u="sng" dirty="0" smtClean="0"/>
              <a:t>GENERAL BANKING</a:t>
            </a:r>
            <a:r>
              <a:rPr lang="en-US" sz="4800" dirty="0" smtClean="0"/>
              <a:t/>
            </a:r>
            <a:br>
              <a:rPr lang="en-US" sz="4800" dirty="0" smtClean="0"/>
            </a:br>
            <a:endParaRPr lang="en-US" dirty="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219200"/>
            <a:ext cx="8610600" cy="5410200"/>
          </a:xfrm>
        </p:spPr>
        <p:txBody>
          <a:bodyPr>
            <a:normAutofit fontScale="47500" lnSpcReduction="20000"/>
          </a:bodyPr>
          <a:lstStyle/>
          <a:p>
            <a:pPr lvl="0"/>
            <a:r>
              <a:rPr lang="en-US" sz="3300" dirty="0" smtClean="0"/>
              <a:t>Surprise </a:t>
            </a:r>
            <a:r>
              <a:rPr lang="en-US" sz="3300" dirty="0"/>
              <a:t>physical verification of cash </a:t>
            </a:r>
          </a:p>
          <a:p>
            <a:pPr lvl="0"/>
            <a:r>
              <a:rPr lang="en-US" sz="3300" dirty="0"/>
              <a:t>Custody of cash and cash keys </a:t>
            </a:r>
          </a:p>
          <a:p>
            <a:pPr lvl="0"/>
            <a:r>
              <a:rPr lang="en-US" sz="3300" dirty="0"/>
              <a:t>Insurance</a:t>
            </a:r>
          </a:p>
          <a:p>
            <a:pPr lvl="0"/>
            <a:r>
              <a:rPr lang="en-US" sz="3300" dirty="0"/>
              <a:t>Clean Note Policy</a:t>
            </a:r>
          </a:p>
          <a:p>
            <a:pPr lvl="0"/>
            <a:r>
              <a:rPr lang="en-US" sz="3300" dirty="0" smtClean="0"/>
              <a:t>Facility </a:t>
            </a:r>
            <a:r>
              <a:rPr lang="en-US" sz="3300" dirty="0"/>
              <a:t>of exchange of mutilated/soiled </a:t>
            </a:r>
            <a:r>
              <a:rPr lang="en-US" sz="3300" dirty="0" smtClean="0"/>
              <a:t>notes                                                                              </a:t>
            </a:r>
          </a:p>
          <a:p>
            <a:r>
              <a:rPr lang="en-US" sz="3300" dirty="0" smtClean="0"/>
              <a:t>Use </a:t>
            </a:r>
            <a:r>
              <a:rPr lang="en-US" sz="3300" dirty="0"/>
              <a:t>of ultra violet lamps for verification of notes.</a:t>
            </a:r>
          </a:p>
          <a:p>
            <a:pPr lvl="0"/>
            <a:r>
              <a:rPr lang="en-US" sz="3300" dirty="0"/>
              <a:t>Process of detection, impounding and reporting of counterfeit notes.</a:t>
            </a:r>
          </a:p>
          <a:p>
            <a:pPr lvl="0"/>
            <a:r>
              <a:rPr lang="en-US" sz="3300" dirty="0"/>
              <a:t>Re-Issues of notes in denomination  of Rs. 100 and above after checking authenticity/genuineness and </a:t>
            </a:r>
            <a:r>
              <a:rPr lang="en-US" sz="3300" dirty="0" smtClean="0"/>
              <a:t>fitness</a:t>
            </a:r>
            <a:endParaRPr lang="en-US" sz="3300" dirty="0"/>
          </a:p>
          <a:p>
            <a:pPr lvl="0"/>
            <a:r>
              <a:rPr lang="en-US" sz="3300" dirty="0"/>
              <a:t>Updating cash transactions in computer system without delay </a:t>
            </a:r>
          </a:p>
          <a:p>
            <a:pPr lvl="0"/>
            <a:r>
              <a:rPr lang="en-US" sz="3300" dirty="0"/>
              <a:t>Maintenance of cash records  </a:t>
            </a:r>
          </a:p>
          <a:p>
            <a:pPr lvl="0"/>
            <a:r>
              <a:rPr lang="en-US" sz="3300" dirty="0"/>
              <a:t>Reversal of  entries outstanding in cash in transit account</a:t>
            </a:r>
          </a:p>
          <a:p>
            <a:pPr lvl="0"/>
            <a:r>
              <a:rPr lang="en-US" sz="3300" dirty="0"/>
              <a:t>Submission of cash related returns  to head office.</a:t>
            </a:r>
          </a:p>
          <a:p>
            <a:pPr lvl="0"/>
            <a:r>
              <a:rPr lang="en-US" sz="3300" dirty="0"/>
              <a:t>Proper accounting and reporting of inward and outward cash remittances: Movement of cash between branches and currency chests and reporting thereof. </a:t>
            </a:r>
            <a:endParaRPr lang="en-US" sz="3300" dirty="0" smtClean="0"/>
          </a:p>
          <a:p>
            <a:pPr lvl="0"/>
            <a:r>
              <a:rPr lang="en-US" sz="3300" dirty="0" smtClean="0"/>
              <a:t>Movement </a:t>
            </a:r>
            <a:r>
              <a:rPr lang="en-US" sz="3300" dirty="0"/>
              <a:t>of cash between branches and business houses under door step banking facility</a:t>
            </a:r>
          </a:p>
          <a:p>
            <a:pPr lvl="0"/>
            <a:r>
              <a:rPr lang="en-US" sz="3300" dirty="0"/>
              <a:t>Cash retention limit</a:t>
            </a:r>
          </a:p>
          <a:p>
            <a:pPr lvl="0"/>
            <a:r>
              <a:rPr lang="en-US" sz="3300" dirty="0"/>
              <a:t>Cash receipt by use of  cash collecting machines</a:t>
            </a:r>
          </a:p>
          <a:p>
            <a:r>
              <a:rPr lang="en-US" sz="3300" dirty="0"/>
              <a:t>Adherence of other cash processes</a:t>
            </a:r>
            <a:r>
              <a:rPr lang="en-US" dirty="0"/>
              <a:t> </a:t>
            </a:r>
          </a:p>
        </p:txBody>
      </p:sp>
      <p:sp>
        <p:nvSpPr>
          <p:cNvPr id="2" name="Title 1"/>
          <p:cNvSpPr>
            <a:spLocks noGrp="1"/>
          </p:cNvSpPr>
          <p:nvPr>
            <p:ph type="title"/>
          </p:nvPr>
        </p:nvSpPr>
        <p:spPr>
          <a:xfrm>
            <a:off x="0" y="0"/>
            <a:ext cx="9144000" cy="1143000"/>
          </a:xfrm>
        </p:spPr>
        <p:txBody>
          <a:bodyPr>
            <a:normAutofit fontScale="90000"/>
          </a:bodyPr>
          <a:lstStyle/>
          <a:p>
            <a:pPr algn="just"/>
            <a:r>
              <a:rPr lang="en-US" dirty="0" smtClean="0"/>
              <a:t>Handling of cash in the branch and cash in transit.  It mainly covers</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linds(horizont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linds(horizontal)">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blinds(horizontal)">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blinds(horizontal)">
                                      <p:cBhvr>
                                        <p:cTn id="62" dur="5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blinds(horizontal)">
                                      <p:cBhvr>
                                        <p:cTn id="67" dur="500"/>
                                        <p:tgtEl>
                                          <p:spTgt spid="3">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3">
                                            <p:txEl>
                                              <p:pRg st="13" end="13"/>
                                            </p:txEl>
                                          </p:spTgt>
                                        </p:tgtEl>
                                        <p:attrNameLst>
                                          <p:attrName>style.visibility</p:attrName>
                                        </p:attrNameLst>
                                      </p:cBhvr>
                                      <p:to>
                                        <p:strVal val="visible"/>
                                      </p:to>
                                    </p:set>
                                    <p:animEffect transition="in" filter="blinds(horizontal)">
                                      <p:cBhvr>
                                        <p:cTn id="72" dur="500"/>
                                        <p:tgtEl>
                                          <p:spTgt spid="3">
                                            <p:txEl>
                                              <p:pRg st="13" end="1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3" presetClass="entr" presetSubtype="10" fill="hold" grpId="0" nodeType="clickEffect">
                                  <p:stCondLst>
                                    <p:cond delay="0"/>
                                  </p:stCondLst>
                                  <p:childTnLst>
                                    <p:set>
                                      <p:cBhvr>
                                        <p:cTn id="76" dur="1" fill="hold">
                                          <p:stCondLst>
                                            <p:cond delay="0"/>
                                          </p:stCondLst>
                                        </p:cTn>
                                        <p:tgtEl>
                                          <p:spTgt spid="3">
                                            <p:txEl>
                                              <p:pRg st="14" end="14"/>
                                            </p:txEl>
                                          </p:spTgt>
                                        </p:tgtEl>
                                        <p:attrNameLst>
                                          <p:attrName>style.visibility</p:attrName>
                                        </p:attrNameLst>
                                      </p:cBhvr>
                                      <p:to>
                                        <p:strVal val="visible"/>
                                      </p:to>
                                    </p:set>
                                    <p:animEffect transition="in" filter="blinds(horizontal)">
                                      <p:cBhvr>
                                        <p:cTn id="77" dur="500"/>
                                        <p:tgtEl>
                                          <p:spTgt spid="3">
                                            <p:txEl>
                                              <p:pRg st="14" end="14"/>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3" presetClass="entr" presetSubtype="10" fill="hold" grpId="0" nodeType="clickEffect">
                                  <p:stCondLst>
                                    <p:cond delay="0"/>
                                  </p:stCondLst>
                                  <p:childTnLst>
                                    <p:set>
                                      <p:cBhvr>
                                        <p:cTn id="81" dur="1" fill="hold">
                                          <p:stCondLst>
                                            <p:cond delay="0"/>
                                          </p:stCondLst>
                                        </p:cTn>
                                        <p:tgtEl>
                                          <p:spTgt spid="3">
                                            <p:txEl>
                                              <p:pRg st="15" end="15"/>
                                            </p:txEl>
                                          </p:spTgt>
                                        </p:tgtEl>
                                        <p:attrNameLst>
                                          <p:attrName>style.visibility</p:attrName>
                                        </p:attrNameLst>
                                      </p:cBhvr>
                                      <p:to>
                                        <p:strVal val="visible"/>
                                      </p:to>
                                    </p:set>
                                    <p:animEffect transition="in" filter="blinds(horizontal)">
                                      <p:cBhvr>
                                        <p:cTn id="82" dur="500"/>
                                        <p:tgtEl>
                                          <p:spTgt spid="3">
                                            <p:txEl>
                                              <p:pRg st="15" end="15"/>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3" presetClass="entr" presetSubtype="10" fill="hold" grpId="0" nodeType="clickEffect">
                                  <p:stCondLst>
                                    <p:cond delay="0"/>
                                  </p:stCondLst>
                                  <p:childTnLst>
                                    <p:set>
                                      <p:cBhvr>
                                        <p:cTn id="86" dur="1" fill="hold">
                                          <p:stCondLst>
                                            <p:cond delay="0"/>
                                          </p:stCondLst>
                                        </p:cTn>
                                        <p:tgtEl>
                                          <p:spTgt spid="3">
                                            <p:txEl>
                                              <p:pRg st="16" end="16"/>
                                            </p:txEl>
                                          </p:spTgt>
                                        </p:tgtEl>
                                        <p:attrNameLst>
                                          <p:attrName>style.visibility</p:attrName>
                                        </p:attrNameLst>
                                      </p:cBhvr>
                                      <p:to>
                                        <p:strVal val="visible"/>
                                      </p:to>
                                    </p:set>
                                    <p:animEffect transition="in" filter="blinds(horizontal)">
                                      <p:cBhvr>
                                        <p:cTn id="87" dur="500"/>
                                        <p:tgtEl>
                                          <p:spTgt spid="3">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143000"/>
            <a:ext cx="8763000" cy="5562600"/>
          </a:xfrm>
        </p:spPr>
        <p:txBody>
          <a:bodyPr>
            <a:normAutofit fontScale="92500" lnSpcReduction="10000"/>
          </a:bodyPr>
          <a:lstStyle/>
          <a:p>
            <a:pPr lvl="0"/>
            <a:r>
              <a:rPr lang="en-US" dirty="0"/>
              <a:t>Surprise physical verification of cash </a:t>
            </a:r>
          </a:p>
          <a:p>
            <a:pPr lvl="0"/>
            <a:r>
              <a:rPr lang="en-US" dirty="0"/>
              <a:t>Custody of ATM cash and keys </a:t>
            </a:r>
          </a:p>
          <a:p>
            <a:pPr lvl="0"/>
            <a:r>
              <a:rPr lang="en-US" dirty="0"/>
              <a:t>Insurance </a:t>
            </a:r>
          </a:p>
          <a:p>
            <a:pPr lvl="0"/>
            <a:r>
              <a:rPr lang="en-US" dirty="0"/>
              <a:t>Retention limit of cash in ATM</a:t>
            </a:r>
          </a:p>
          <a:p>
            <a:pPr lvl="0"/>
            <a:r>
              <a:rPr lang="en-US" dirty="0"/>
              <a:t>Retention  of  ATM roles taken from ATM machines.</a:t>
            </a:r>
          </a:p>
          <a:p>
            <a:pPr lvl="0"/>
            <a:r>
              <a:rPr lang="en-US" dirty="0"/>
              <a:t>Verification of retained cards in machine</a:t>
            </a:r>
          </a:p>
          <a:p>
            <a:pPr lvl="0"/>
            <a:r>
              <a:rPr lang="en-US" dirty="0"/>
              <a:t>Verification of cash packets deposited in Machine</a:t>
            </a:r>
          </a:p>
          <a:p>
            <a:pPr lvl="0"/>
            <a:r>
              <a:rPr lang="en-US" dirty="0"/>
              <a:t>Audit of daily statement prepared by branch officials at the time of loading of cash</a:t>
            </a:r>
          </a:p>
          <a:p>
            <a:pPr lvl="0"/>
            <a:r>
              <a:rPr lang="en-US" dirty="0"/>
              <a:t>RBI license for ATM</a:t>
            </a:r>
          </a:p>
          <a:p>
            <a:pPr lvl="0"/>
            <a:r>
              <a:rPr lang="en-US" dirty="0"/>
              <a:t>Reconciliation of ATM account in GL with physical cash.</a:t>
            </a:r>
          </a:p>
          <a:p>
            <a:pPr lvl="0"/>
            <a:r>
              <a:rPr lang="en-US" dirty="0"/>
              <a:t>Maintenance of ATM </a:t>
            </a:r>
          </a:p>
          <a:p>
            <a:pPr lvl="0"/>
            <a:r>
              <a:rPr lang="en-US" dirty="0"/>
              <a:t>Reconciliation of account of cash replenishment agency if ATM are being operated by outsource agency</a:t>
            </a:r>
          </a:p>
          <a:p>
            <a:endParaRPr lang="en-US" dirty="0"/>
          </a:p>
        </p:txBody>
      </p:sp>
      <p:sp>
        <p:nvSpPr>
          <p:cNvPr id="2" name="Title 1"/>
          <p:cNvSpPr>
            <a:spLocks noGrp="1"/>
          </p:cNvSpPr>
          <p:nvPr>
            <p:ph type="title"/>
          </p:nvPr>
        </p:nvSpPr>
        <p:spPr>
          <a:xfrm>
            <a:off x="457200" y="0"/>
            <a:ext cx="8229600" cy="1143000"/>
          </a:xfrm>
        </p:spPr>
        <p:txBody>
          <a:bodyPr/>
          <a:lstStyle/>
          <a:p>
            <a:r>
              <a:rPr lang="en-US" dirty="0" smtClean="0"/>
              <a:t>ATM audit</a:t>
            </a:r>
            <a:endParaRPr lang="en-US" dirty="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533400"/>
            <a:ext cx="8763000" cy="6324600"/>
          </a:xfrm>
        </p:spPr>
        <p:txBody>
          <a:bodyPr>
            <a:noAutofit/>
          </a:bodyPr>
          <a:lstStyle/>
          <a:p>
            <a:pPr lvl="1"/>
            <a:r>
              <a:rPr lang="en-US" sz="1400" dirty="0"/>
              <a:t>Check the transactions of deposits received and repaid</a:t>
            </a:r>
          </a:p>
          <a:p>
            <a:r>
              <a:rPr lang="en-US" sz="1800" dirty="0" smtClean="0"/>
              <a:t> Checking of correct value dating of deposit transactions in the computer system</a:t>
            </a:r>
          </a:p>
          <a:p>
            <a:r>
              <a:rPr lang="en-US" sz="1800" dirty="0" smtClean="0"/>
              <a:t> Checking of vouchers passed manually in respect of payment of interest on deposits and deduction of TDS thereon </a:t>
            </a:r>
          </a:p>
          <a:p>
            <a:r>
              <a:rPr lang="en-US" sz="1800" dirty="0" smtClean="0"/>
              <a:t> Checking of deduction of penalties on interest in case of premature closure of FDR</a:t>
            </a:r>
          </a:p>
          <a:p>
            <a:r>
              <a:rPr lang="en-US" sz="1800" dirty="0" smtClean="0"/>
              <a:t> Checking of conversion of term deposits, daily deposits or recurring deposits for reinvestment in term deposits</a:t>
            </a:r>
          </a:p>
          <a:p>
            <a:r>
              <a:rPr lang="en-US" sz="1800" dirty="0" smtClean="0"/>
              <a:t>Percentage check of interest paid on deposits may be made, including calculation of interest on large deposits</a:t>
            </a:r>
          </a:p>
          <a:p>
            <a:r>
              <a:rPr lang="en-US" sz="1800" dirty="0" smtClean="0"/>
              <a:t> Interest on Saving Bank Account on Daily product basis </a:t>
            </a:r>
            <a:r>
              <a:rPr lang="en-US" sz="1800" dirty="0" err="1" smtClean="0"/>
              <a:t>w.e.f</a:t>
            </a:r>
            <a:r>
              <a:rPr lang="en-US" sz="1800" dirty="0" smtClean="0"/>
              <a:t> April 01, 2010.  Savings bank deposit interest rate have been deregulated, effective from October 25, 2011. Interest Rates on Non-Resident (External) Rupee (NRE) Deposits and Ordinary Non-Resident (NRO) Accounts have been deregulated effective from December 16, 2011</a:t>
            </a:r>
          </a:p>
          <a:p>
            <a:r>
              <a:rPr lang="en-US" sz="1800" dirty="0" smtClean="0"/>
              <a:t> Checking of important aspects with regard to deposits</a:t>
            </a:r>
          </a:p>
          <a:p>
            <a:pPr>
              <a:buNone/>
            </a:pPr>
            <a:r>
              <a:rPr lang="en-US" sz="1800" dirty="0" err="1" smtClean="0"/>
              <a:t>i</a:t>
            </a:r>
            <a:r>
              <a:rPr lang="en-US" sz="1800" dirty="0" smtClean="0"/>
              <a:t>)    Senior Citizen interest benefit is not applicable to Non resident</a:t>
            </a:r>
          </a:p>
          <a:p>
            <a:pPr>
              <a:buNone/>
            </a:pPr>
            <a:r>
              <a:rPr lang="en-US" sz="1800" dirty="0" smtClean="0"/>
              <a:t>ii)   Extra rate of interest to staff </a:t>
            </a:r>
          </a:p>
          <a:p>
            <a:pPr>
              <a:buNone/>
            </a:pPr>
            <a:r>
              <a:rPr lang="en-US" sz="1800" dirty="0" smtClean="0"/>
              <a:t>iii)  Renewal of overdue FDR</a:t>
            </a:r>
          </a:p>
          <a:p>
            <a:pPr>
              <a:buNone/>
            </a:pPr>
            <a:r>
              <a:rPr lang="en-US" sz="1800" dirty="0" smtClean="0"/>
              <a:t>iv)  Renewal of deposit which are frozen by authorities </a:t>
            </a:r>
          </a:p>
          <a:p>
            <a:endParaRPr lang="en-US" sz="1800" dirty="0"/>
          </a:p>
        </p:txBody>
      </p:sp>
      <p:sp>
        <p:nvSpPr>
          <p:cNvPr id="2" name="Title 1"/>
          <p:cNvSpPr>
            <a:spLocks noGrp="1"/>
          </p:cNvSpPr>
          <p:nvPr>
            <p:ph type="title"/>
          </p:nvPr>
        </p:nvSpPr>
        <p:spPr>
          <a:xfrm>
            <a:off x="457200" y="152400"/>
            <a:ext cx="8229600" cy="1219200"/>
          </a:xfrm>
        </p:spPr>
        <p:txBody>
          <a:bodyPr>
            <a:normAutofit fontScale="90000"/>
          </a:bodyPr>
          <a:lstStyle/>
          <a:p>
            <a:pPr lvl="0"/>
            <a:r>
              <a:rPr lang="en-US" b="1" i="1" u="sng" dirty="0" smtClean="0"/>
              <a:t>GENERAL BANKING- DEPOSITS</a:t>
            </a:r>
            <a:r>
              <a:rPr lang="en-US" dirty="0" smtClean="0"/>
              <a:t/>
            </a:r>
            <a:br>
              <a:rPr lang="en-US" dirty="0" smtClean="0"/>
            </a:b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linds(horizont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linds(horizontal)">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blinds(horizontal)">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blinds(horizontal)">
                                      <p:cBhvr>
                                        <p:cTn id="62"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28600"/>
            <a:ext cx="8229600" cy="6324600"/>
          </a:xfrm>
        </p:spPr>
        <p:txBody>
          <a:bodyPr>
            <a:normAutofit fontScale="92500" lnSpcReduction="20000"/>
          </a:bodyPr>
          <a:lstStyle/>
          <a:p>
            <a:r>
              <a:rPr lang="en-US" sz="2800" dirty="0" smtClean="0"/>
              <a:t>Minimum tenor of deposits</a:t>
            </a:r>
          </a:p>
          <a:p>
            <a:r>
              <a:rPr lang="en-US" sz="2800" i="1" dirty="0" smtClean="0"/>
              <a:t> </a:t>
            </a:r>
            <a:r>
              <a:rPr lang="en-US" sz="2800" dirty="0" smtClean="0"/>
              <a:t>Activation of inoperative accounts. Operation in inoperative accounts and payment of interest on unclaimed and unpaid term deposits</a:t>
            </a:r>
          </a:p>
          <a:p>
            <a:r>
              <a:rPr lang="en-US" sz="2800" dirty="0" smtClean="0"/>
              <a:t>Check the modification of details relating to account holders  in the computer system, like change of address, addition/deletion of name, change of signature, change in contact details like telephone no, updating of nomination </a:t>
            </a:r>
          </a:p>
          <a:p>
            <a:r>
              <a:rPr lang="en-US" sz="2800" dirty="0" smtClean="0"/>
              <a:t> Checking of accounts opened for person with Autism, </a:t>
            </a:r>
            <a:r>
              <a:rPr lang="en-US" sz="2800" dirty="0" err="1" smtClean="0"/>
              <a:t>Cebral</a:t>
            </a:r>
            <a:r>
              <a:rPr lang="en-US" sz="2800" dirty="0" smtClean="0"/>
              <a:t> Palsy, Mental Retardation and Multiple Disabilities When deposit is made in PPF account by means of local </a:t>
            </a:r>
            <a:r>
              <a:rPr lang="en-US" sz="2800" dirty="0" err="1" smtClean="0"/>
              <a:t>cheque</a:t>
            </a:r>
            <a:r>
              <a:rPr lang="en-US" sz="2800" dirty="0" smtClean="0"/>
              <a:t> or demand draft by the subscriber, the date of realization of the amount will be the date of deposit - Clarification by RBI</a:t>
            </a:r>
          </a:p>
          <a:p>
            <a:r>
              <a:rPr lang="en-US" sz="2800" dirty="0" smtClean="0"/>
              <a:t> Public Provident Fund Scheme, 1968 Amendment to Section 9(3) of the Scheme</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linds(horizont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linds(horizont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linds(horizont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linds(horizontal)">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762000"/>
            <a:ext cx="8991600" cy="5867400"/>
          </a:xfrm>
        </p:spPr>
        <p:txBody>
          <a:bodyPr>
            <a:normAutofit fontScale="77500" lnSpcReduction="20000"/>
          </a:bodyPr>
          <a:lstStyle/>
          <a:p>
            <a:r>
              <a:rPr lang="en-US" dirty="0"/>
              <a:t> </a:t>
            </a:r>
            <a:r>
              <a:rPr lang="en-US" dirty="0" smtClean="0"/>
              <a:t>Verification </a:t>
            </a:r>
            <a:r>
              <a:rPr lang="en-US" dirty="0"/>
              <a:t>of account opening forms and compliance of KYC norms.</a:t>
            </a:r>
            <a:endParaRPr lang="en-US" sz="3200" dirty="0"/>
          </a:p>
          <a:p>
            <a:r>
              <a:rPr lang="en-US" dirty="0" smtClean="0"/>
              <a:t>Operation </a:t>
            </a:r>
            <a:r>
              <a:rPr lang="en-US" dirty="0"/>
              <a:t>in new current/SB accounts may be verified for initial periods to see whether there is any unusual operations.</a:t>
            </a:r>
            <a:endParaRPr lang="en-US" sz="3200" dirty="0"/>
          </a:p>
          <a:p>
            <a:r>
              <a:rPr lang="en-US" dirty="0"/>
              <a:t> </a:t>
            </a:r>
            <a:r>
              <a:rPr lang="en-US" dirty="0" smtClean="0"/>
              <a:t>Check </a:t>
            </a:r>
            <a:r>
              <a:rPr lang="en-US" dirty="0"/>
              <a:t>compliance of AML guidelines in connection with foreign </a:t>
            </a:r>
            <a:r>
              <a:rPr lang="en-US" dirty="0" smtClean="0"/>
              <a:t>currency/Travel </a:t>
            </a:r>
            <a:r>
              <a:rPr lang="en-US" dirty="0"/>
              <a:t>card purchase and sale </a:t>
            </a:r>
            <a:endParaRPr lang="en-US" sz="3200" dirty="0"/>
          </a:p>
          <a:p>
            <a:r>
              <a:rPr lang="en-US" dirty="0"/>
              <a:t> </a:t>
            </a:r>
            <a:r>
              <a:rPr lang="en-US" dirty="0" smtClean="0"/>
              <a:t>Check</a:t>
            </a:r>
            <a:r>
              <a:rPr lang="en-US" dirty="0"/>
              <a:t>,  banks should ensure that any remittance of funds by way of demand draft, mail/telegraphic transfer or any other mode and issue of </a:t>
            </a:r>
            <a:r>
              <a:rPr lang="en-US" dirty="0" err="1"/>
              <a:t>travellers’</a:t>
            </a:r>
            <a:r>
              <a:rPr lang="en-US" dirty="0"/>
              <a:t> </a:t>
            </a:r>
            <a:r>
              <a:rPr lang="en-US" dirty="0" err="1"/>
              <a:t>cheques</a:t>
            </a:r>
            <a:r>
              <a:rPr lang="en-US" dirty="0"/>
              <a:t> for value of Rupees fifty thousand and above is effected by debit to the customer’s account or against </a:t>
            </a:r>
            <a:r>
              <a:rPr lang="en-US" dirty="0" err="1"/>
              <a:t>cheques</a:t>
            </a:r>
            <a:r>
              <a:rPr lang="en-US" dirty="0"/>
              <a:t> and not against cash payment. </a:t>
            </a:r>
            <a:endParaRPr lang="en-US" dirty="0" smtClean="0"/>
          </a:p>
          <a:p>
            <a:endParaRPr lang="en-US" dirty="0" smtClean="0"/>
          </a:p>
          <a:p>
            <a:r>
              <a:rPr lang="en-US" dirty="0" smtClean="0"/>
              <a:t>These </a:t>
            </a:r>
            <a:r>
              <a:rPr lang="en-US" dirty="0"/>
              <a:t>instructions were also extended to retail sale of gold/silver/platinum. </a:t>
            </a:r>
            <a:endParaRPr lang="en-US" sz="3200" dirty="0"/>
          </a:p>
          <a:p>
            <a:endParaRPr lang="en-US" dirty="0" smtClean="0"/>
          </a:p>
          <a:p>
            <a:r>
              <a:rPr lang="en-US" dirty="0"/>
              <a:t> </a:t>
            </a:r>
            <a:r>
              <a:rPr lang="en-US" dirty="0" smtClean="0"/>
              <a:t>Issue </a:t>
            </a:r>
            <a:r>
              <a:rPr lang="en-US" dirty="0"/>
              <a:t>of Demand Drafts for Rs. 20,000/- and above with account payee crossing</a:t>
            </a:r>
            <a:endParaRPr lang="en-US" sz="3200" dirty="0"/>
          </a:p>
          <a:p>
            <a:r>
              <a:rPr lang="en-US" dirty="0"/>
              <a:t> </a:t>
            </a:r>
            <a:r>
              <a:rPr lang="en-US" dirty="0" smtClean="0"/>
              <a:t>Scrutiny </a:t>
            </a:r>
            <a:r>
              <a:rPr lang="en-US" dirty="0"/>
              <a:t>of high value cash operations in newly opened account</a:t>
            </a:r>
            <a:endParaRPr lang="en-US" sz="3200" dirty="0"/>
          </a:p>
          <a:p>
            <a:r>
              <a:rPr lang="en-US" dirty="0"/>
              <a:t> </a:t>
            </a:r>
            <a:r>
              <a:rPr lang="en-US" dirty="0" smtClean="0"/>
              <a:t>Review </a:t>
            </a:r>
            <a:r>
              <a:rPr lang="en-US" dirty="0"/>
              <a:t>of cash transactions for Rs.10 </a:t>
            </a:r>
            <a:r>
              <a:rPr lang="en-US" dirty="0" err="1"/>
              <a:t>lacs</a:t>
            </a:r>
            <a:r>
              <a:rPr lang="en-US" dirty="0"/>
              <a:t> and above </a:t>
            </a:r>
            <a:endParaRPr lang="en-US" sz="3200" dirty="0"/>
          </a:p>
          <a:p>
            <a:r>
              <a:rPr lang="en-US" dirty="0"/>
              <a:t> </a:t>
            </a:r>
            <a:r>
              <a:rPr lang="en-US" dirty="0" smtClean="0"/>
              <a:t>Review </a:t>
            </a:r>
            <a:r>
              <a:rPr lang="en-US" dirty="0"/>
              <a:t>of accounts having abnormal receipts and payments and nature of transactions not commensurate with the nature of account</a:t>
            </a:r>
            <a:endParaRPr lang="en-US" sz="3200" dirty="0"/>
          </a:p>
          <a:p>
            <a:r>
              <a:rPr lang="en-US" dirty="0"/>
              <a:t> </a:t>
            </a:r>
            <a:r>
              <a:rPr lang="en-US" dirty="0" smtClean="0"/>
              <a:t>Issuance </a:t>
            </a:r>
            <a:r>
              <a:rPr lang="en-US" dirty="0"/>
              <a:t>of AML certificate</a:t>
            </a:r>
          </a:p>
        </p:txBody>
      </p:sp>
      <p:sp>
        <p:nvSpPr>
          <p:cNvPr id="2" name="Title 1"/>
          <p:cNvSpPr>
            <a:spLocks noGrp="1"/>
          </p:cNvSpPr>
          <p:nvPr>
            <p:ph type="title"/>
          </p:nvPr>
        </p:nvSpPr>
        <p:spPr/>
        <p:txBody>
          <a:bodyPr>
            <a:normAutofit fontScale="90000"/>
          </a:bodyPr>
          <a:lstStyle/>
          <a:p>
            <a:pPr lvl="0"/>
            <a:r>
              <a:rPr lang="en-US" b="1" i="1" u="sng" dirty="0" smtClean="0"/>
              <a:t>GENERAL BANKING- KYC AND AML</a:t>
            </a:r>
            <a:r>
              <a:rPr lang="en-US" sz="4800" dirty="0" smtClean="0"/>
              <a:t/>
            </a:r>
            <a:br>
              <a:rPr lang="en-US" sz="4800" dirty="0" smtClean="0"/>
            </a:b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blinds(horizontal)">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blinds(horizontal)">
                                      <p:cBhvr>
                                        <p:cTn id="37" dur="5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blinds(horizontal)">
                                      <p:cBhvr>
                                        <p:cTn id="42" dur="500"/>
                                        <p:tgtEl>
                                          <p:spTgt spid="3">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blinds(horizontal)">
                                      <p:cBhvr>
                                        <p:cTn id="47" dur="500"/>
                                        <p:tgtEl>
                                          <p:spTgt spid="3">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3">
                                            <p:txEl>
                                              <p:pRg st="11" end="11"/>
                                            </p:txEl>
                                          </p:spTgt>
                                        </p:tgtEl>
                                        <p:attrNameLst>
                                          <p:attrName>style.visibility</p:attrName>
                                        </p:attrNameLst>
                                      </p:cBhvr>
                                      <p:to>
                                        <p:strVal val="visible"/>
                                      </p:to>
                                    </p:set>
                                    <p:animEffect transition="in" filter="blinds(horizontal)">
                                      <p:cBhvr>
                                        <p:cTn id="52"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lvl="0">
              <a:spcBef>
                <a:spcPts val="0"/>
              </a:spcBef>
              <a:buNone/>
            </a:pPr>
            <a:r>
              <a:rPr lang="en-US" sz="2800" b="1" i="1" dirty="0"/>
              <a:t>GENERAL BANKING-INCOME TAX/SERVICE TAX/OTHER TAX RELATED </a:t>
            </a:r>
            <a:r>
              <a:rPr lang="en-US" sz="2800" b="1" i="1" dirty="0" smtClean="0"/>
              <a:t>ISSUES</a:t>
            </a:r>
            <a:endParaRPr lang="en-US" sz="2000" b="1" i="1" dirty="0" smtClean="0"/>
          </a:p>
          <a:p>
            <a:pPr>
              <a:spcBef>
                <a:spcPts val="0"/>
              </a:spcBef>
              <a:buAutoNum type="alphaLcParenR"/>
            </a:pPr>
            <a:r>
              <a:rPr lang="en-US" sz="2000" dirty="0" smtClean="0"/>
              <a:t>Checking </a:t>
            </a:r>
            <a:r>
              <a:rPr lang="en-US" sz="2000" dirty="0"/>
              <a:t>of PAN/Form 60/61 required under Rule 114 B of Income Tax Act and submission of form 60/61 with Income Tax Department. PAN/Form 60/61 to be obtained in following cases :</a:t>
            </a:r>
          </a:p>
          <a:p>
            <a:pPr lvl="0">
              <a:spcBef>
                <a:spcPts val="0"/>
              </a:spcBef>
            </a:pPr>
            <a:r>
              <a:rPr lang="en-US" sz="2000" dirty="0" smtClean="0"/>
              <a:t>A </a:t>
            </a:r>
            <a:r>
              <a:rPr lang="en-US" sz="2000" dirty="0"/>
              <a:t>time deposit, exceeding fifty thousand rupees, with a banking company (Rule 114B ( c ) of income Tax Act)</a:t>
            </a:r>
          </a:p>
          <a:p>
            <a:pPr lvl="0">
              <a:spcBef>
                <a:spcPts val="0"/>
              </a:spcBef>
            </a:pPr>
            <a:r>
              <a:rPr lang="en-US" sz="2000" dirty="0" smtClean="0"/>
              <a:t>Opening </a:t>
            </a:r>
            <a:r>
              <a:rPr lang="en-US" sz="2000" dirty="0"/>
              <a:t>of an account with a banking company  </a:t>
            </a:r>
            <a:r>
              <a:rPr lang="en-US" sz="2000" u="sng" dirty="0"/>
              <a:t>(</a:t>
            </a:r>
            <a:r>
              <a:rPr lang="en-US" sz="2000" dirty="0"/>
              <a:t>Rule 114B (f) of Income Tax Act)</a:t>
            </a:r>
          </a:p>
          <a:p>
            <a:pPr lvl="0">
              <a:spcBef>
                <a:spcPts val="0"/>
              </a:spcBef>
            </a:pPr>
            <a:r>
              <a:rPr lang="en-US" sz="2000" dirty="0" smtClean="0"/>
              <a:t>Deposit </a:t>
            </a:r>
            <a:r>
              <a:rPr lang="en-US" sz="2000" dirty="0"/>
              <a:t>in cash aggregating Rs.50000/- or more during any one day. (Rule 114 B (j) of Income Tax Act)</a:t>
            </a:r>
          </a:p>
          <a:p>
            <a:pPr lvl="0">
              <a:spcBef>
                <a:spcPts val="0"/>
              </a:spcBef>
            </a:pPr>
            <a:r>
              <a:rPr lang="en-US" sz="2000" dirty="0" smtClean="0"/>
              <a:t>Accepting </a:t>
            </a:r>
            <a:r>
              <a:rPr lang="en-US" sz="2000" dirty="0"/>
              <a:t>cash for purchase of foreign currency by customer exceeding Rs.25000/- at any one time (Rule 114 B (k) of Income Tax Act) </a:t>
            </a:r>
          </a:p>
          <a:p>
            <a:pPr lvl="0">
              <a:spcBef>
                <a:spcPts val="0"/>
              </a:spcBef>
            </a:pPr>
            <a:endParaRPr lang="en-US" sz="2000" dirty="0" smtClean="0"/>
          </a:p>
          <a:p>
            <a:pPr lvl="0">
              <a:spcBef>
                <a:spcPts val="0"/>
              </a:spcBef>
            </a:pPr>
            <a:r>
              <a:rPr lang="en-US" sz="2000" dirty="0" smtClean="0"/>
              <a:t>Making </a:t>
            </a:r>
            <a:r>
              <a:rPr lang="en-US" sz="2000" dirty="0"/>
              <a:t>an application to bank for issue of credit card or debit card (Rule 114 B(l) of Income Tax Act)</a:t>
            </a:r>
          </a:p>
          <a:p>
            <a:pPr lvl="0">
              <a:spcBef>
                <a:spcPts val="0"/>
              </a:spcBef>
            </a:pPr>
            <a:r>
              <a:rPr lang="en-US" sz="2000" dirty="0" smtClean="0"/>
              <a:t>Payment </a:t>
            </a:r>
            <a:r>
              <a:rPr lang="en-US" sz="2000" dirty="0"/>
              <a:t>to a dealer </a:t>
            </a:r>
            <a:r>
              <a:rPr lang="en-US" sz="2000" dirty="0" smtClean="0"/>
              <a:t> of </a:t>
            </a:r>
            <a:r>
              <a:rPr lang="en-US" sz="2000" dirty="0"/>
              <a:t>an amount of five </a:t>
            </a:r>
            <a:r>
              <a:rPr lang="en-US" sz="2000" dirty="0" err="1"/>
              <a:t>lakh</a:t>
            </a:r>
            <a:r>
              <a:rPr lang="en-US" sz="2000" dirty="0"/>
              <a:t> rupees or more at any one time, or, </a:t>
            </a:r>
            <a:r>
              <a:rPr lang="en-US" sz="2000" dirty="0" smtClean="0"/>
              <a:t> against </a:t>
            </a:r>
            <a:r>
              <a:rPr lang="en-US" sz="2000" dirty="0"/>
              <a:t>a bill for an amount of five </a:t>
            </a:r>
            <a:r>
              <a:rPr lang="en-US" sz="2000" dirty="0" err="1"/>
              <a:t>lakh</a:t>
            </a:r>
            <a:r>
              <a:rPr lang="en-US" sz="2000" dirty="0"/>
              <a:t> rupees or more</a:t>
            </a:r>
            <a:r>
              <a:rPr lang="en-US" sz="2000" dirty="0" smtClean="0"/>
              <a:t>; </a:t>
            </a:r>
            <a:r>
              <a:rPr lang="en-US" sz="2000" dirty="0"/>
              <a:t>for purchase of bullion  or </a:t>
            </a:r>
            <a:r>
              <a:rPr lang="en-US" sz="2000" dirty="0" err="1"/>
              <a:t>jewellery</a:t>
            </a:r>
            <a:r>
              <a:rPr lang="en-US" sz="2000" dirty="0"/>
              <a:t>   (Rule 114 B(r) of Income Tax Act)</a:t>
            </a:r>
          </a:p>
          <a:p>
            <a:pPr>
              <a:spcBef>
                <a:spcPts val="0"/>
              </a:spcBef>
            </a:pPr>
            <a:endParaRPr lang="en-US" sz="2000" dirty="0" smtClean="0"/>
          </a:p>
          <a:p>
            <a:pPr>
              <a:spcBef>
                <a:spcPts val="0"/>
              </a:spcBef>
            </a:pPr>
            <a:r>
              <a:rPr lang="en-US" sz="2000" dirty="0"/>
              <a:t> </a:t>
            </a:r>
            <a:r>
              <a:rPr lang="en-US" sz="2000" dirty="0" smtClean="0"/>
              <a:t>Payments of FD in cash beyond limit of 19999 (Section 269T of income tax Act)</a:t>
            </a:r>
          </a:p>
          <a:p>
            <a:pPr>
              <a:spcBef>
                <a:spcPts val="0"/>
              </a:spcBef>
            </a:pPr>
            <a:endParaRPr lang="en-US" sz="20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linds(horizontal)">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blinds(horizontal)">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blinds(horizontal)">
                                      <p:cBhvr>
                                        <p:cTn id="4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172200"/>
          </a:xfrm>
        </p:spPr>
        <p:txBody>
          <a:bodyPr>
            <a:normAutofit fontScale="92500" lnSpcReduction="10000"/>
          </a:bodyPr>
          <a:lstStyle/>
          <a:p>
            <a:pPr>
              <a:spcBef>
                <a:spcPts val="0"/>
              </a:spcBef>
            </a:pPr>
            <a:r>
              <a:rPr lang="en-US" dirty="0" smtClean="0"/>
              <a:t> Verification of compliance of issues relating to TDS like deduction of TDS, Issue of TDS certificate, receipt of form 15 G/15 H and filing of TDS return/ 15 G/15 H with Income tax department</a:t>
            </a:r>
          </a:p>
          <a:p>
            <a:pPr>
              <a:spcBef>
                <a:spcPts val="0"/>
              </a:spcBef>
            </a:pPr>
            <a:r>
              <a:rPr lang="en-US" dirty="0" smtClean="0"/>
              <a:t> Compliance of Section 206AA </a:t>
            </a:r>
            <a:r>
              <a:rPr lang="en-US" dirty="0" err="1" smtClean="0"/>
              <a:t>w.e.f</a:t>
            </a:r>
            <a:r>
              <a:rPr lang="en-US" dirty="0" smtClean="0"/>
              <a:t> 1.4.2010</a:t>
            </a:r>
          </a:p>
          <a:p>
            <a:pPr>
              <a:spcBef>
                <a:spcPts val="0"/>
              </a:spcBef>
            </a:pPr>
            <a:r>
              <a:rPr lang="en-US" dirty="0" smtClean="0"/>
              <a:t> Verify advance payment of rent details with the lease deed or advance payment of contract payment with contracts. Whether TDS has been deducted at the time of advance payment of rent/contract payments</a:t>
            </a:r>
          </a:p>
          <a:p>
            <a:pPr>
              <a:spcBef>
                <a:spcPts val="0"/>
              </a:spcBef>
              <a:buNone/>
            </a:pPr>
            <a:r>
              <a:rPr lang="en-US" dirty="0" smtClean="0"/>
              <a:t> </a:t>
            </a:r>
          </a:p>
          <a:p>
            <a:pPr>
              <a:spcBef>
                <a:spcPts val="0"/>
              </a:spcBef>
            </a:pPr>
            <a:r>
              <a:rPr lang="en-US" dirty="0" smtClean="0"/>
              <a:t>Ensure periodical adjustment from the advance rent has been done at the time of monthly payment of rent (If adjustable in future monthly rent as per agreement)</a:t>
            </a:r>
          </a:p>
          <a:p>
            <a:pPr>
              <a:spcBef>
                <a:spcPts val="0"/>
              </a:spcBef>
            </a:pPr>
            <a:r>
              <a:rPr lang="en-US" dirty="0" smtClean="0"/>
              <a:t> Checking of  Form 15 CA and 15 CB  for outward foreign remittances and submission of both the forms with IT department</a:t>
            </a:r>
          </a:p>
          <a:p>
            <a:pPr>
              <a:spcBef>
                <a:spcPts val="0"/>
              </a:spcBef>
            </a:pPr>
            <a:r>
              <a:rPr lang="en-US" dirty="0" smtClean="0"/>
              <a:t> Compliance of Service Tax, Trade Tax, other duties and taxes</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3">
                                            <p:txEl>
                                              <p:pRg st="0" end="0"/>
                                            </p:txEl>
                                          </p:spTgt>
                                        </p:tgtEl>
                                      </p:cBhvr>
                                    </p:animEffect>
                                    <p:set>
                                      <p:cBhvr>
                                        <p:cTn id="7"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0" nodeType="clickEffect">
                                  <p:stCondLst>
                                    <p:cond delay="0"/>
                                  </p:stCondLst>
                                  <p:childTnLst>
                                    <p:animEffect transition="out" filter="blinds(horizontal)">
                                      <p:cBhvr>
                                        <p:cTn id="11" dur="500"/>
                                        <p:tgtEl>
                                          <p:spTgt spid="3">
                                            <p:txEl>
                                              <p:pRg st="1" end="1"/>
                                            </p:txEl>
                                          </p:spTgt>
                                        </p:tgtEl>
                                      </p:cBhvr>
                                    </p:animEffect>
                                    <p:set>
                                      <p:cBhvr>
                                        <p:cTn id="12" dur="1" fill="hold">
                                          <p:stCondLst>
                                            <p:cond delay="499"/>
                                          </p:stCondLst>
                                        </p:cTn>
                                        <p:tgtEl>
                                          <p:spTgt spid="3">
                                            <p:txEl>
                                              <p:pRg st="1" end="1"/>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grpId="0" nodeType="clickEffect">
                                  <p:stCondLst>
                                    <p:cond delay="0"/>
                                  </p:stCondLst>
                                  <p:childTnLst>
                                    <p:animEffect transition="out" filter="blinds(horizontal)">
                                      <p:cBhvr>
                                        <p:cTn id="16" dur="500"/>
                                        <p:tgtEl>
                                          <p:spTgt spid="3">
                                            <p:txEl>
                                              <p:pRg st="2" end="2"/>
                                            </p:txEl>
                                          </p:spTgt>
                                        </p:tgtEl>
                                      </p:cBhvr>
                                    </p:animEffect>
                                    <p:set>
                                      <p:cBhvr>
                                        <p:cTn id="17" dur="1" fill="hold">
                                          <p:stCondLst>
                                            <p:cond delay="499"/>
                                          </p:stCondLst>
                                        </p:cTn>
                                        <p:tgtEl>
                                          <p:spTgt spid="3">
                                            <p:txEl>
                                              <p:pRg st="2" end="2"/>
                                            </p:txEl>
                                          </p:spTgt>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3" presetClass="exit" presetSubtype="10" fill="hold" grpId="0" nodeType="clickEffect">
                                  <p:stCondLst>
                                    <p:cond delay="0"/>
                                  </p:stCondLst>
                                  <p:childTnLst>
                                    <p:animEffect transition="out" filter="blinds(horizontal)">
                                      <p:cBhvr>
                                        <p:cTn id="21" dur="500"/>
                                        <p:tgtEl>
                                          <p:spTgt spid="3">
                                            <p:txEl>
                                              <p:pRg st="3" end="3"/>
                                            </p:txEl>
                                          </p:spTgt>
                                        </p:tgtEl>
                                      </p:cBhvr>
                                    </p:animEffect>
                                    <p:set>
                                      <p:cBhvr>
                                        <p:cTn id="22" dur="1" fill="hold">
                                          <p:stCondLst>
                                            <p:cond delay="499"/>
                                          </p:stCondLst>
                                        </p:cTn>
                                        <p:tgtEl>
                                          <p:spTgt spid="3">
                                            <p:txEl>
                                              <p:pRg st="3" end="3"/>
                                            </p:tx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3" presetClass="exit" presetSubtype="10" fill="hold" grpId="0" nodeType="clickEffect">
                                  <p:stCondLst>
                                    <p:cond delay="0"/>
                                  </p:stCondLst>
                                  <p:childTnLst>
                                    <p:animEffect transition="out" filter="blinds(horizontal)">
                                      <p:cBhvr>
                                        <p:cTn id="26" dur="500"/>
                                        <p:tgtEl>
                                          <p:spTgt spid="3">
                                            <p:txEl>
                                              <p:pRg st="4" end="4"/>
                                            </p:txEl>
                                          </p:spTgt>
                                        </p:tgtEl>
                                      </p:cBhvr>
                                    </p:animEffect>
                                    <p:set>
                                      <p:cBhvr>
                                        <p:cTn id="27" dur="1" fill="hold">
                                          <p:stCondLst>
                                            <p:cond delay="499"/>
                                          </p:stCondLst>
                                        </p:cTn>
                                        <p:tgtEl>
                                          <p:spTgt spid="3">
                                            <p:txEl>
                                              <p:pRg st="4" end="4"/>
                                            </p:txEl>
                                          </p:spTgt>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3" presetClass="exit" presetSubtype="10" fill="hold" grpId="0" nodeType="clickEffect">
                                  <p:stCondLst>
                                    <p:cond delay="0"/>
                                  </p:stCondLst>
                                  <p:childTnLst>
                                    <p:animEffect transition="out" filter="blinds(horizontal)">
                                      <p:cBhvr>
                                        <p:cTn id="31" dur="500"/>
                                        <p:tgtEl>
                                          <p:spTgt spid="3">
                                            <p:txEl>
                                              <p:pRg st="5" end="5"/>
                                            </p:txEl>
                                          </p:spTgt>
                                        </p:tgtEl>
                                      </p:cBhvr>
                                    </p:animEffect>
                                    <p:set>
                                      <p:cBhvr>
                                        <p:cTn id="32" dur="1" fill="hold">
                                          <p:stCondLst>
                                            <p:cond delay="499"/>
                                          </p:stCondLst>
                                        </p:cTn>
                                        <p:tgtEl>
                                          <p:spTgt spid="3">
                                            <p:txEl>
                                              <p:pRg st="5" end="5"/>
                                            </p:txEl>
                                          </p:spTgt>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3" presetClass="exit" presetSubtype="10" fill="hold" grpId="0" nodeType="clickEffect">
                                  <p:stCondLst>
                                    <p:cond delay="0"/>
                                  </p:stCondLst>
                                  <p:childTnLst>
                                    <p:animEffect transition="out" filter="blinds(horizontal)">
                                      <p:cBhvr>
                                        <p:cTn id="36" dur="500"/>
                                        <p:tgtEl>
                                          <p:spTgt spid="3">
                                            <p:txEl>
                                              <p:pRg st="6" end="6"/>
                                            </p:txEl>
                                          </p:spTgt>
                                        </p:tgtEl>
                                      </p:cBhvr>
                                    </p:animEffect>
                                    <p:set>
                                      <p:cBhvr>
                                        <p:cTn id="37" dur="1" fill="hold">
                                          <p:stCondLst>
                                            <p:cond delay="499"/>
                                          </p:stCondLst>
                                        </p:cTn>
                                        <p:tgtEl>
                                          <p:spTgt spid="3">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Systematic </a:t>
            </a:r>
            <a:r>
              <a:rPr lang="en-US" dirty="0"/>
              <a:t>examination of all financial transactions at a branch on continuous basis to ensure accuracy and due compliance with the internal systems, procedures and guidelines of the bank. </a:t>
            </a:r>
            <a:endParaRPr lang="en-US" dirty="0" smtClean="0"/>
          </a:p>
          <a:p>
            <a:endParaRPr lang="en-US" dirty="0" smtClean="0"/>
          </a:p>
          <a:p>
            <a:r>
              <a:rPr lang="en-US" dirty="0" smtClean="0"/>
              <a:t>Reserve </a:t>
            </a:r>
            <a:r>
              <a:rPr lang="en-US" dirty="0"/>
              <a:t>Bank of India and Banks have put a great responsibility on Chartered Accountants by appointing them as Concurrent Auditor of branches.</a:t>
            </a:r>
          </a:p>
        </p:txBody>
      </p:sp>
      <p:sp>
        <p:nvSpPr>
          <p:cNvPr id="2" name="Title 1"/>
          <p:cNvSpPr>
            <a:spLocks noGrp="1"/>
          </p:cNvSpPr>
          <p:nvPr>
            <p:ph type="title"/>
          </p:nvPr>
        </p:nvSpPr>
        <p:spPr/>
        <p:txBody>
          <a:bodyPr/>
          <a:lstStyle/>
          <a:p>
            <a:endParaRPr lang="en-US"/>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172200"/>
          </a:xfrm>
        </p:spPr>
        <p:txBody>
          <a:bodyPr>
            <a:normAutofit fontScale="92500" lnSpcReduction="20000"/>
          </a:bodyPr>
          <a:lstStyle/>
          <a:p>
            <a:pPr lvl="2"/>
            <a:r>
              <a:rPr lang="en-US" b="1" i="1" u="sng" dirty="0" smtClean="0"/>
              <a:t>GENERAL BANKING- OPERATIONS AND HOUSEKEEPING</a:t>
            </a:r>
            <a:endParaRPr lang="en-US" sz="2800" dirty="0" smtClean="0"/>
          </a:p>
          <a:p>
            <a:pPr lvl="0"/>
            <a:r>
              <a:rPr lang="en-US" dirty="0" smtClean="0"/>
              <a:t>Auditing of day to day transactions in systematic manner and passing of vouchers, more attention to be given on following issues</a:t>
            </a:r>
            <a:endParaRPr lang="en-US" sz="3600" dirty="0" smtClean="0"/>
          </a:p>
          <a:p>
            <a:pPr lvl="1"/>
            <a:r>
              <a:rPr lang="en-US" dirty="0" smtClean="0"/>
              <a:t>Vouchers need approval of  Branch Manager and Assistant Branch manager</a:t>
            </a:r>
            <a:endParaRPr lang="en-US" sz="3200" dirty="0" smtClean="0"/>
          </a:p>
          <a:p>
            <a:pPr lvl="1">
              <a:buNone/>
            </a:pPr>
            <a:r>
              <a:rPr lang="en-US" dirty="0" smtClean="0"/>
              <a:t>All vouchers relating to debit to income </a:t>
            </a:r>
            <a:endParaRPr lang="en-US" sz="3200" dirty="0" smtClean="0"/>
          </a:p>
          <a:p>
            <a:pPr lvl="1"/>
            <a:r>
              <a:rPr lang="en-US" dirty="0" smtClean="0"/>
              <a:t>Rectification of entries wrongly passed.</a:t>
            </a:r>
            <a:endParaRPr lang="en-US" sz="3200" dirty="0" smtClean="0"/>
          </a:p>
          <a:p>
            <a:pPr lvl="1"/>
            <a:r>
              <a:rPr lang="en-US" dirty="0" smtClean="0"/>
              <a:t>Passing of debit entries without feeding </a:t>
            </a:r>
            <a:r>
              <a:rPr lang="en-US" dirty="0" err="1" smtClean="0"/>
              <a:t>cheque</a:t>
            </a:r>
            <a:r>
              <a:rPr lang="en-US" dirty="0" smtClean="0"/>
              <a:t> number in system</a:t>
            </a:r>
            <a:endParaRPr lang="en-US" sz="3200" dirty="0" smtClean="0"/>
          </a:p>
          <a:p>
            <a:pPr lvl="1"/>
            <a:r>
              <a:rPr lang="en-US" dirty="0" smtClean="0"/>
              <a:t>Checking of high value transactions (Cash payments/transfers/clearing </a:t>
            </a:r>
            <a:r>
              <a:rPr lang="en-US" dirty="0" err="1" smtClean="0"/>
              <a:t>cheques</a:t>
            </a:r>
            <a:r>
              <a:rPr lang="en-US" dirty="0" smtClean="0"/>
              <a:t>)  for passing, availability of vouchers and debit mandate</a:t>
            </a:r>
            <a:endParaRPr lang="en-US" sz="3200" dirty="0" smtClean="0"/>
          </a:p>
          <a:p>
            <a:pPr lvl="1"/>
            <a:r>
              <a:rPr lang="en-US" dirty="0" smtClean="0"/>
              <a:t>Passing of payment/</a:t>
            </a:r>
            <a:r>
              <a:rPr lang="en-US" dirty="0" err="1" smtClean="0"/>
              <a:t>cheque</a:t>
            </a:r>
            <a:r>
              <a:rPr lang="en-US" dirty="0" smtClean="0"/>
              <a:t> in accounts where signature are not updated in computers</a:t>
            </a:r>
            <a:endParaRPr lang="en-US" sz="3200" dirty="0" smtClean="0"/>
          </a:p>
          <a:p>
            <a:pPr lvl="1"/>
            <a:r>
              <a:rPr lang="en-US" dirty="0" smtClean="0"/>
              <a:t>Preparation of vouchers.</a:t>
            </a:r>
            <a:endParaRPr lang="en-US" sz="3200" dirty="0" smtClean="0"/>
          </a:p>
          <a:p>
            <a:pPr lvl="1"/>
            <a:r>
              <a:rPr lang="en-US" dirty="0" err="1" smtClean="0"/>
              <a:t>Standardisation</a:t>
            </a:r>
            <a:r>
              <a:rPr lang="en-US" dirty="0" smtClean="0"/>
              <a:t> and Enhancement of Security Features in </a:t>
            </a:r>
            <a:r>
              <a:rPr lang="en-US" dirty="0" err="1" smtClean="0"/>
              <a:t>Cheque</a:t>
            </a:r>
            <a:r>
              <a:rPr lang="en-US" dirty="0" smtClean="0"/>
              <a:t> Forms-Prohibiting alterations / corrections on </a:t>
            </a:r>
            <a:r>
              <a:rPr lang="en-US" dirty="0" err="1" smtClean="0"/>
              <a:t>cheque</a:t>
            </a:r>
            <a:endParaRPr lang="en-US" sz="3200" dirty="0" smtClean="0"/>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16" fill="hold" grpId="0" nodeType="clickEffect">
                                  <p:stCondLst>
                                    <p:cond delay="0"/>
                                  </p:stCondLst>
                                  <p:childTnLst>
                                    <p:animEffect transition="out" filter="box(in)">
                                      <p:cBhvr>
                                        <p:cTn id="6" dur="500"/>
                                        <p:tgtEl>
                                          <p:spTgt spid="3">
                                            <p:txEl>
                                              <p:pRg st="0" end="0"/>
                                            </p:txEl>
                                          </p:spTgt>
                                        </p:tgtEl>
                                      </p:cBhvr>
                                    </p:animEffect>
                                    <p:set>
                                      <p:cBhvr>
                                        <p:cTn id="7"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 presetClass="exit" presetSubtype="16" fill="hold" grpId="0" nodeType="clickEffect">
                                  <p:stCondLst>
                                    <p:cond delay="0"/>
                                  </p:stCondLst>
                                  <p:childTnLst>
                                    <p:animEffect transition="out" filter="box(in)">
                                      <p:cBhvr>
                                        <p:cTn id="11" dur="500"/>
                                        <p:tgtEl>
                                          <p:spTgt spid="3">
                                            <p:txEl>
                                              <p:pRg st="1" end="1"/>
                                            </p:txEl>
                                          </p:spTgt>
                                        </p:tgtEl>
                                      </p:cBhvr>
                                    </p:animEffect>
                                    <p:set>
                                      <p:cBhvr>
                                        <p:cTn id="12" dur="1" fill="hold">
                                          <p:stCondLst>
                                            <p:cond delay="499"/>
                                          </p:stCondLst>
                                        </p:cTn>
                                        <p:tgtEl>
                                          <p:spTgt spid="3">
                                            <p:txEl>
                                              <p:pRg st="1" end="1"/>
                                            </p:txEl>
                                          </p:spTgt>
                                        </p:tgtEl>
                                        <p:attrNameLst>
                                          <p:attrName>style.visibility</p:attrName>
                                        </p:attrNameLst>
                                      </p:cBhvr>
                                      <p:to>
                                        <p:strVal val="hidden"/>
                                      </p:to>
                                    </p:set>
                                  </p:childTnLst>
                                </p:cTn>
                              </p:par>
                              <p:par>
                                <p:cTn id="13" presetID="4" presetClass="exit" presetSubtype="16" fill="hold" grpId="0" nodeType="withEffect">
                                  <p:stCondLst>
                                    <p:cond delay="0"/>
                                  </p:stCondLst>
                                  <p:childTnLst>
                                    <p:animEffect transition="out" filter="box(in)">
                                      <p:cBhvr>
                                        <p:cTn id="14" dur="500"/>
                                        <p:tgtEl>
                                          <p:spTgt spid="3">
                                            <p:txEl>
                                              <p:pRg st="2" end="2"/>
                                            </p:txEl>
                                          </p:spTgt>
                                        </p:tgtEl>
                                      </p:cBhvr>
                                    </p:animEffect>
                                    <p:set>
                                      <p:cBhvr>
                                        <p:cTn id="15" dur="1" fill="hold">
                                          <p:stCondLst>
                                            <p:cond delay="499"/>
                                          </p:stCondLst>
                                        </p:cTn>
                                        <p:tgtEl>
                                          <p:spTgt spid="3">
                                            <p:txEl>
                                              <p:pRg st="2" end="2"/>
                                            </p:txEl>
                                          </p:spTgt>
                                        </p:tgtEl>
                                        <p:attrNameLst>
                                          <p:attrName>style.visibility</p:attrName>
                                        </p:attrNameLst>
                                      </p:cBhvr>
                                      <p:to>
                                        <p:strVal val="hidden"/>
                                      </p:to>
                                    </p:set>
                                  </p:childTnLst>
                                </p:cTn>
                              </p:par>
                              <p:par>
                                <p:cTn id="16" presetID="4" presetClass="exit" presetSubtype="16" fill="hold" grpId="0" nodeType="withEffect">
                                  <p:stCondLst>
                                    <p:cond delay="0"/>
                                  </p:stCondLst>
                                  <p:childTnLst>
                                    <p:animEffect transition="out" filter="box(in)">
                                      <p:cBhvr>
                                        <p:cTn id="17" dur="500"/>
                                        <p:tgtEl>
                                          <p:spTgt spid="3">
                                            <p:txEl>
                                              <p:pRg st="3" end="3"/>
                                            </p:txEl>
                                          </p:spTgt>
                                        </p:tgtEl>
                                      </p:cBhvr>
                                    </p:animEffect>
                                    <p:set>
                                      <p:cBhvr>
                                        <p:cTn id="18" dur="1" fill="hold">
                                          <p:stCondLst>
                                            <p:cond delay="499"/>
                                          </p:stCondLst>
                                        </p:cTn>
                                        <p:tgtEl>
                                          <p:spTgt spid="3">
                                            <p:txEl>
                                              <p:pRg st="3" end="3"/>
                                            </p:txEl>
                                          </p:spTgt>
                                        </p:tgtEl>
                                        <p:attrNameLst>
                                          <p:attrName>style.visibility</p:attrName>
                                        </p:attrNameLst>
                                      </p:cBhvr>
                                      <p:to>
                                        <p:strVal val="hidden"/>
                                      </p:to>
                                    </p:set>
                                  </p:childTnLst>
                                </p:cTn>
                              </p:par>
                              <p:par>
                                <p:cTn id="19" presetID="4" presetClass="exit" presetSubtype="16" fill="hold" grpId="0" nodeType="withEffect">
                                  <p:stCondLst>
                                    <p:cond delay="0"/>
                                  </p:stCondLst>
                                  <p:childTnLst>
                                    <p:animEffect transition="out" filter="box(in)">
                                      <p:cBhvr>
                                        <p:cTn id="20" dur="500"/>
                                        <p:tgtEl>
                                          <p:spTgt spid="3">
                                            <p:txEl>
                                              <p:pRg st="4" end="4"/>
                                            </p:txEl>
                                          </p:spTgt>
                                        </p:tgtEl>
                                      </p:cBhvr>
                                    </p:animEffect>
                                    <p:set>
                                      <p:cBhvr>
                                        <p:cTn id="21" dur="1" fill="hold">
                                          <p:stCondLst>
                                            <p:cond delay="499"/>
                                          </p:stCondLst>
                                        </p:cTn>
                                        <p:tgtEl>
                                          <p:spTgt spid="3">
                                            <p:txEl>
                                              <p:pRg st="4" end="4"/>
                                            </p:txEl>
                                          </p:spTgt>
                                        </p:tgtEl>
                                        <p:attrNameLst>
                                          <p:attrName>style.visibility</p:attrName>
                                        </p:attrNameLst>
                                      </p:cBhvr>
                                      <p:to>
                                        <p:strVal val="hidden"/>
                                      </p:to>
                                    </p:set>
                                  </p:childTnLst>
                                </p:cTn>
                              </p:par>
                              <p:par>
                                <p:cTn id="22" presetID="4" presetClass="exit" presetSubtype="16" fill="hold" grpId="0" nodeType="withEffect">
                                  <p:stCondLst>
                                    <p:cond delay="0"/>
                                  </p:stCondLst>
                                  <p:childTnLst>
                                    <p:animEffect transition="out" filter="box(in)">
                                      <p:cBhvr>
                                        <p:cTn id="23" dur="500"/>
                                        <p:tgtEl>
                                          <p:spTgt spid="3">
                                            <p:txEl>
                                              <p:pRg st="5" end="5"/>
                                            </p:txEl>
                                          </p:spTgt>
                                        </p:tgtEl>
                                      </p:cBhvr>
                                    </p:animEffect>
                                    <p:set>
                                      <p:cBhvr>
                                        <p:cTn id="24" dur="1" fill="hold">
                                          <p:stCondLst>
                                            <p:cond delay="499"/>
                                          </p:stCondLst>
                                        </p:cTn>
                                        <p:tgtEl>
                                          <p:spTgt spid="3">
                                            <p:txEl>
                                              <p:pRg st="5" end="5"/>
                                            </p:txEl>
                                          </p:spTgt>
                                        </p:tgtEl>
                                        <p:attrNameLst>
                                          <p:attrName>style.visibility</p:attrName>
                                        </p:attrNameLst>
                                      </p:cBhvr>
                                      <p:to>
                                        <p:strVal val="hidden"/>
                                      </p:to>
                                    </p:set>
                                  </p:childTnLst>
                                </p:cTn>
                              </p:par>
                              <p:par>
                                <p:cTn id="25" presetID="4" presetClass="exit" presetSubtype="16" fill="hold" grpId="0" nodeType="withEffect">
                                  <p:stCondLst>
                                    <p:cond delay="0"/>
                                  </p:stCondLst>
                                  <p:childTnLst>
                                    <p:animEffect transition="out" filter="box(in)">
                                      <p:cBhvr>
                                        <p:cTn id="26" dur="500"/>
                                        <p:tgtEl>
                                          <p:spTgt spid="3">
                                            <p:txEl>
                                              <p:pRg st="6" end="6"/>
                                            </p:txEl>
                                          </p:spTgt>
                                        </p:tgtEl>
                                      </p:cBhvr>
                                    </p:animEffect>
                                    <p:set>
                                      <p:cBhvr>
                                        <p:cTn id="27" dur="1" fill="hold">
                                          <p:stCondLst>
                                            <p:cond delay="499"/>
                                          </p:stCondLst>
                                        </p:cTn>
                                        <p:tgtEl>
                                          <p:spTgt spid="3">
                                            <p:txEl>
                                              <p:pRg st="6" end="6"/>
                                            </p:txEl>
                                          </p:spTgt>
                                        </p:tgtEl>
                                        <p:attrNameLst>
                                          <p:attrName>style.visibility</p:attrName>
                                        </p:attrNameLst>
                                      </p:cBhvr>
                                      <p:to>
                                        <p:strVal val="hidden"/>
                                      </p:to>
                                    </p:set>
                                  </p:childTnLst>
                                </p:cTn>
                              </p:par>
                              <p:par>
                                <p:cTn id="28" presetID="4" presetClass="exit" presetSubtype="16" fill="hold" grpId="0" nodeType="withEffect">
                                  <p:stCondLst>
                                    <p:cond delay="0"/>
                                  </p:stCondLst>
                                  <p:childTnLst>
                                    <p:animEffect transition="out" filter="box(in)">
                                      <p:cBhvr>
                                        <p:cTn id="29" dur="500"/>
                                        <p:tgtEl>
                                          <p:spTgt spid="3">
                                            <p:txEl>
                                              <p:pRg st="7" end="7"/>
                                            </p:txEl>
                                          </p:spTgt>
                                        </p:tgtEl>
                                      </p:cBhvr>
                                    </p:animEffect>
                                    <p:set>
                                      <p:cBhvr>
                                        <p:cTn id="30" dur="1" fill="hold">
                                          <p:stCondLst>
                                            <p:cond delay="499"/>
                                          </p:stCondLst>
                                        </p:cTn>
                                        <p:tgtEl>
                                          <p:spTgt spid="3">
                                            <p:txEl>
                                              <p:pRg st="7" end="7"/>
                                            </p:txEl>
                                          </p:spTgt>
                                        </p:tgtEl>
                                        <p:attrNameLst>
                                          <p:attrName>style.visibility</p:attrName>
                                        </p:attrNameLst>
                                      </p:cBhvr>
                                      <p:to>
                                        <p:strVal val="hidden"/>
                                      </p:to>
                                    </p:set>
                                  </p:childTnLst>
                                </p:cTn>
                              </p:par>
                              <p:par>
                                <p:cTn id="31" presetID="4" presetClass="exit" presetSubtype="16" fill="hold" grpId="0" nodeType="withEffect">
                                  <p:stCondLst>
                                    <p:cond delay="0"/>
                                  </p:stCondLst>
                                  <p:childTnLst>
                                    <p:animEffect transition="out" filter="box(in)">
                                      <p:cBhvr>
                                        <p:cTn id="32" dur="500"/>
                                        <p:tgtEl>
                                          <p:spTgt spid="3">
                                            <p:txEl>
                                              <p:pRg st="8" end="8"/>
                                            </p:txEl>
                                          </p:spTgt>
                                        </p:tgtEl>
                                      </p:cBhvr>
                                    </p:animEffect>
                                    <p:set>
                                      <p:cBhvr>
                                        <p:cTn id="33" dur="1" fill="hold">
                                          <p:stCondLst>
                                            <p:cond delay="499"/>
                                          </p:stCondLst>
                                        </p:cTn>
                                        <p:tgtEl>
                                          <p:spTgt spid="3">
                                            <p:txEl>
                                              <p:pRg st="8" end="8"/>
                                            </p:txEl>
                                          </p:spTgt>
                                        </p:tgtEl>
                                        <p:attrNameLst>
                                          <p:attrName>style.visibility</p:attrName>
                                        </p:attrNameLst>
                                      </p:cBhvr>
                                      <p:to>
                                        <p:strVal val="hidden"/>
                                      </p:to>
                                    </p:set>
                                  </p:childTnLst>
                                </p:cTn>
                              </p:par>
                              <p:par>
                                <p:cTn id="34" presetID="4" presetClass="exit" presetSubtype="16" fill="hold" grpId="0" nodeType="withEffect">
                                  <p:stCondLst>
                                    <p:cond delay="0"/>
                                  </p:stCondLst>
                                  <p:childTnLst>
                                    <p:animEffect transition="out" filter="box(in)">
                                      <p:cBhvr>
                                        <p:cTn id="35" dur="500"/>
                                        <p:tgtEl>
                                          <p:spTgt spid="3">
                                            <p:txEl>
                                              <p:pRg st="9" end="9"/>
                                            </p:txEl>
                                          </p:spTgt>
                                        </p:tgtEl>
                                      </p:cBhvr>
                                    </p:animEffect>
                                    <p:set>
                                      <p:cBhvr>
                                        <p:cTn id="36" dur="1" fill="hold">
                                          <p:stCondLst>
                                            <p:cond delay="499"/>
                                          </p:stCondLst>
                                        </p:cTn>
                                        <p:tgtEl>
                                          <p:spTgt spid="3">
                                            <p:txEl>
                                              <p:pRg st="9" end="9"/>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172200"/>
          </a:xfrm>
        </p:spPr>
        <p:txBody>
          <a:bodyPr>
            <a:noAutofit/>
          </a:bodyPr>
          <a:lstStyle/>
          <a:p>
            <a:pPr lvl="0"/>
            <a:r>
              <a:rPr lang="en-US" sz="2000" dirty="0" smtClean="0"/>
              <a:t>Checking of the process of passing entries relating to RTGS, NEFT, DDs etc</a:t>
            </a:r>
          </a:p>
          <a:p>
            <a:pPr lvl="0"/>
            <a:r>
              <a:rPr lang="en-US" sz="2000" dirty="0" smtClean="0"/>
              <a:t>Custody and movement of branch keys.</a:t>
            </a:r>
          </a:p>
          <a:p>
            <a:pPr lvl="0"/>
            <a:r>
              <a:rPr lang="en-US" sz="2000" dirty="0" smtClean="0"/>
              <a:t>Fixed Assets physical verification.</a:t>
            </a:r>
          </a:p>
          <a:p>
            <a:endParaRPr lang="en-US" sz="2000" dirty="0" smtClean="0"/>
          </a:p>
          <a:p>
            <a:pPr lvl="0"/>
            <a:r>
              <a:rPr lang="en-US" sz="2000" dirty="0" smtClean="0"/>
              <a:t>Safe custody of Branch Documents. Physical verification and audit of branch documents with Branch Document Register. Verify availability and quality of documents like death claim cases, Issuance of duplicate DD/PO/FDR, checking of indemnities etc</a:t>
            </a:r>
          </a:p>
          <a:p>
            <a:endParaRPr lang="en-US" sz="2000" dirty="0" smtClean="0"/>
          </a:p>
          <a:p>
            <a:r>
              <a:rPr lang="en-US" sz="2000" dirty="0" smtClean="0"/>
              <a:t>Physical verification of Gold, Control over sale/transfer, safe keeping and custody of Gold</a:t>
            </a:r>
          </a:p>
          <a:p>
            <a:pPr lvl="0"/>
            <a:r>
              <a:rPr lang="en-US" sz="2000" dirty="0" smtClean="0"/>
              <a:t>Physical verification of inventory, control over issue, safe keeping  and custody of inventory. </a:t>
            </a:r>
          </a:p>
          <a:p>
            <a:pPr lvl="0"/>
            <a:r>
              <a:rPr lang="en-US" sz="2000" dirty="0" smtClean="0"/>
              <a:t>Physical verification of  ATM cards, PINS and other deliverables items, control over issue,  safe keeping  and safe custody </a:t>
            </a:r>
          </a:p>
          <a:p>
            <a:r>
              <a:rPr lang="en-US" sz="2000" dirty="0" smtClean="0"/>
              <a:t>Audit of all registers maintained at branch like inward and outward registers etc</a:t>
            </a:r>
            <a:endParaRPr lang="en-US" sz="20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3">
                                            <p:txEl>
                                              <p:pRg st="0" end="0"/>
                                            </p:txEl>
                                          </p:spTgt>
                                        </p:tgtEl>
                                      </p:cBhvr>
                                    </p:animEffect>
                                    <p:set>
                                      <p:cBhvr>
                                        <p:cTn id="7"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0" nodeType="clickEffect">
                                  <p:stCondLst>
                                    <p:cond delay="0"/>
                                  </p:stCondLst>
                                  <p:childTnLst>
                                    <p:animEffect transition="out" filter="blinds(horizontal)">
                                      <p:cBhvr>
                                        <p:cTn id="11" dur="500"/>
                                        <p:tgtEl>
                                          <p:spTgt spid="3">
                                            <p:txEl>
                                              <p:pRg st="1" end="1"/>
                                            </p:txEl>
                                          </p:spTgt>
                                        </p:tgtEl>
                                      </p:cBhvr>
                                    </p:animEffect>
                                    <p:set>
                                      <p:cBhvr>
                                        <p:cTn id="12" dur="1" fill="hold">
                                          <p:stCondLst>
                                            <p:cond delay="499"/>
                                          </p:stCondLst>
                                        </p:cTn>
                                        <p:tgtEl>
                                          <p:spTgt spid="3">
                                            <p:txEl>
                                              <p:pRg st="1" end="1"/>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grpId="0" nodeType="clickEffect">
                                  <p:stCondLst>
                                    <p:cond delay="0"/>
                                  </p:stCondLst>
                                  <p:childTnLst>
                                    <p:animEffect transition="out" filter="blinds(horizontal)">
                                      <p:cBhvr>
                                        <p:cTn id="16" dur="500"/>
                                        <p:tgtEl>
                                          <p:spTgt spid="3">
                                            <p:txEl>
                                              <p:pRg st="2" end="2"/>
                                            </p:txEl>
                                          </p:spTgt>
                                        </p:tgtEl>
                                      </p:cBhvr>
                                    </p:animEffect>
                                    <p:set>
                                      <p:cBhvr>
                                        <p:cTn id="17" dur="1" fill="hold">
                                          <p:stCondLst>
                                            <p:cond delay="499"/>
                                          </p:stCondLst>
                                        </p:cTn>
                                        <p:tgtEl>
                                          <p:spTgt spid="3">
                                            <p:txEl>
                                              <p:pRg st="2" end="2"/>
                                            </p:txEl>
                                          </p:spTgt>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3" presetClass="exit" presetSubtype="10" fill="hold" grpId="0" nodeType="clickEffect">
                                  <p:stCondLst>
                                    <p:cond delay="0"/>
                                  </p:stCondLst>
                                  <p:childTnLst>
                                    <p:animEffect transition="out" filter="blinds(horizontal)">
                                      <p:cBhvr>
                                        <p:cTn id="21" dur="500"/>
                                        <p:tgtEl>
                                          <p:spTgt spid="3">
                                            <p:txEl>
                                              <p:pRg st="4" end="4"/>
                                            </p:txEl>
                                          </p:spTgt>
                                        </p:tgtEl>
                                      </p:cBhvr>
                                    </p:animEffect>
                                    <p:set>
                                      <p:cBhvr>
                                        <p:cTn id="22" dur="1" fill="hold">
                                          <p:stCondLst>
                                            <p:cond delay="499"/>
                                          </p:stCondLst>
                                        </p:cTn>
                                        <p:tgtEl>
                                          <p:spTgt spid="3">
                                            <p:txEl>
                                              <p:pRg st="4" end="4"/>
                                            </p:tx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3" presetClass="exit" presetSubtype="10" fill="hold" grpId="0" nodeType="clickEffect">
                                  <p:stCondLst>
                                    <p:cond delay="0"/>
                                  </p:stCondLst>
                                  <p:childTnLst>
                                    <p:animEffect transition="out" filter="blinds(horizontal)">
                                      <p:cBhvr>
                                        <p:cTn id="26" dur="500"/>
                                        <p:tgtEl>
                                          <p:spTgt spid="3">
                                            <p:txEl>
                                              <p:pRg st="6" end="6"/>
                                            </p:txEl>
                                          </p:spTgt>
                                        </p:tgtEl>
                                      </p:cBhvr>
                                    </p:animEffect>
                                    <p:set>
                                      <p:cBhvr>
                                        <p:cTn id="27" dur="1" fill="hold">
                                          <p:stCondLst>
                                            <p:cond delay="499"/>
                                          </p:stCondLst>
                                        </p:cTn>
                                        <p:tgtEl>
                                          <p:spTgt spid="3">
                                            <p:txEl>
                                              <p:pRg st="6" end="6"/>
                                            </p:txEl>
                                          </p:spTgt>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3" presetClass="exit" presetSubtype="10" fill="hold" grpId="0" nodeType="clickEffect">
                                  <p:stCondLst>
                                    <p:cond delay="0"/>
                                  </p:stCondLst>
                                  <p:childTnLst>
                                    <p:animEffect transition="out" filter="blinds(horizontal)">
                                      <p:cBhvr>
                                        <p:cTn id="31" dur="500"/>
                                        <p:tgtEl>
                                          <p:spTgt spid="3">
                                            <p:txEl>
                                              <p:pRg st="7" end="7"/>
                                            </p:txEl>
                                          </p:spTgt>
                                        </p:tgtEl>
                                      </p:cBhvr>
                                    </p:animEffect>
                                    <p:set>
                                      <p:cBhvr>
                                        <p:cTn id="32" dur="1" fill="hold">
                                          <p:stCondLst>
                                            <p:cond delay="499"/>
                                          </p:stCondLst>
                                        </p:cTn>
                                        <p:tgtEl>
                                          <p:spTgt spid="3">
                                            <p:txEl>
                                              <p:pRg st="7" end="7"/>
                                            </p:txEl>
                                          </p:spTgt>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3" presetClass="exit" presetSubtype="10" fill="hold" grpId="0" nodeType="clickEffect">
                                  <p:stCondLst>
                                    <p:cond delay="0"/>
                                  </p:stCondLst>
                                  <p:childTnLst>
                                    <p:animEffect transition="out" filter="blinds(horizontal)">
                                      <p:cBhvr>
                                        <p:cTn id="36" dur="500"/>
                                        <p:tgtEl>
                                          <p:spTgt spid="3">
                                            <p:txEl>
                                              <p:pRg st="8" end="8"/>
                                            </p:txEl>
                                          </p:spTgt>
                                        </p:tgtEl>
                                      </p:cBhvr>
                                    </p:animEffect>
                                    <p:set>
                                      <p:cBhvr>
                                        <p:cTn id="37" dur="1" fill="hold">
                                          <p:stCondLst>
                                            <p:cond delay="499"/>
                                          </p:stCondLst>
                                        </p:cTn>
                                        <p:tgtEl>
                                          <p:spTgt spid="3">
                                            <p:txEl>
                                              <p:pRg st="8" end="8"/>
                                            </p:txEl>
                                          </p:spTgt>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3" presetClass="exit" presetSubtype="10" fill="hold" grpId="0" nodeType="clickEffect">
                                  <p:stCondLst>
                                    <p:cond delay="0"/>
                                  </p:stCondLst>
                                  <p:childTnLst>
                                    <p:animEffect transition="out" filter="blinds(horizontal)">
                                      <p:cBhvr>
                                        <p:cTn id="41" dur="500"/>
                                        <p:tgtEl>
                                          <p:spTgt spid="3">
                                            <p:txEl>
                                              <p:pRg st="9" end="9"/>
                                            </p:txEl>
                                          </p:spTgt>
                                        </p:tgtEl>
                                      </p:cBhvr>
                                    </p:animEffect>
                                    <p:set>
                                      <p:cBhvr>
                                        <p:cTn id="42" dur="1" fill="hold">
                                          <p:stCondLst>
                                            <p:cond delay="499"/>
                                          </p:stCondLst>
                                        </p:cTn>
                                        <p:tgtEl>
                                          <p:spTgt spid="3">
                                            <p:txEl>
                                              <p:pRg st="9" end="9"/>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172200"/>
          </a:xfrm>
        </p:spPr>
        <p:txBody>
          <a:bodyPr>
            <a:normAutofit fontScale="77500" lnSpcReduction="20000"/>
          </a:bodyPr>
          <a:lstStyle/>
          <a:p>
            <a:pPr lvl="0"/>
            <a:r>
              <a:rPr lang="en-US" dirty="0" smtClean="0"/>
              <a:t>Periodical  balancing and reconciliation of all the GL head in computer (manually where books are maintained manually).  </a:t>
            </a:r>
          </a:p>
          <a:p>
            <a:r>
              <a:rPr lang="en-US" dirty="0" smtClean="0"/>
              <a:t> Review all balance sheets heads and outstanding entries in accounts. E.g. Suspense, sundry, inter-branch and interbank accounts. Ensure early adjustment of large value entries and follow up</a:t>
            </a:r>
          </a:p>
          <a:p>
            <a:r>
              <a:rPr lang="en-US" dirty="0" smtClean="0"/>
              <a:t> Checking of circular entries between various accounts’ heads  of balance sheet.</a:t>
            </a:r>
          </a:p>
          <a:p>
            <a:r>
              <a:rPr lang="en-US" dirty="0" smtClean="0"/>
              <a:t> Reconciliation of accounts with other banks</a:t>
            </a:r>
          </a:p>
          <a:p>
            <a:r>
              <a:rPr lang="en-US" dirty="0" smtClean="0"/>
              <a:t> Investments kept at branch on behalf of corporate office</a:t>
            </a:r>
          </a:p>
          <a:p>
            <a:r>
              <a:rPr lang="en-US" dirty="0" smtClean="0"/>
              <a:t> Verification of lockers documents and locker operations.</a:t>
            </a:r>
          </a:p>
          <a:p>
            <a:r>
              <a:rPr lang="en-US" dirty="0" smtClean="0"/>
              <a:t> Physical verification of locker keys</a:t>
            </a:r>
          </a:p>
          <a:p>
            <a:pPr lvl="0"/>
            <a:r>
              <a:rPr lang="en-US" dirty="0" smtClean="0"/>
              <a:t>Audit of locker documents</a:t>
            </a:r>
          </a:p>
          <a:p>
            <a:pPr lvl="0"/>
            <a:r>
              <a:rPr lang="en-US" dirty="0" smtClean="0"/>
              <a:t>Stamp duty affixed on locker documents</a:t>
            </a:r>
          </a:p>
          <a:p>
            <a:pPr lvl="0"/>
            <a:r>
              <a:rPr lang="en-US" dirty="0" smtClean="0"/>
              <a:t>Process of re-allotment of surrendered lockers</a:t>
            </a:r>
          </a:p>
          <a:p>
            <a:pPr lvl="0"/>
            <a:r>
              <a:rPr lang="en-US" dirty="0" smtClean="0"/>
              <a:t>Process of surrender of lockers</a:t>
            </a:r>
          </a:p>
          <a:p>
            <a:pPr lvl="0"/>
            <a:r>
              <a:rPr lang="en-US" dirty="0" smtClean="0"/>
              <a:t>Process of break open of lockers</a:t>
            </a:r>
          </a:p>
          <a:p>
            <a:pPr lvl="0"/>
            <a:r>
              <a:rPr lang="en-US" dirty="0" smtClean="0"/>
              <a:t>Recovery of overdue locker rent</a:t>
            </a:r>
          </a:p>
          <a:p>
            <a:pPr lvl="0"/>
            <a:r>
              <a:rPr lang="en-US" dirty="0" smtClean="0"/>
              <a:t>Process of permission of locker operations</a:t>
            </a:r>
          </a:p>
          <a:p>
            <a:pPr lvl="0"/>
            <a:r>
              <a:rPr lang="en-US" dirty="0" smtClean="0"/>
              <a:t>Linking of FDR as security for locker/ wait list/ operation of locker/ due diligence/ un-operated lockers/ nomination/ other issues</a:t>
            </a:r>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linds(horizont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linds(horizontal)">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blinds(horizontal)">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blinds(horizontal)">
                                      <p:cBhvr>
                                        <p:cTn id="62" dur="5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blinds(horizontal)">
                                      <p:cBhvr>
                                        <p:cTn id="67" dur="500"/>
                                        <p:tgtEl>
                                          <p:spTgt spid="3">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3">
                                            <p:txEl>
                                              <p:pRg st="13" end="13"/>
                                            </p:txEl>
                                          </p:spTgt>
                                        </p:tgtEl>
                                        <p:attrNameLst>
                                          <p:attrName>style.visibility</p:attrName>
                                        </p:attrNameLst>
                                      </p:cBhvr>
                                      <p:to>
                                        <p:strVal val="visible"/>
                                      </p:to>
                                    </p:set>
                                    <p:animEffect transition="in" filter="blinds(horizontal)">
                                      <p:cBhvr>
                                        <p:cTn id="72" dur="500"/>
                                        <p:tgtEl>
                                          <p:spTgt spid="3">
                                            <p:txEl>
                                              <p:pRg st="13" end="1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3" presetClass="entr" presetSubtype="10" fill="hold" grpId="0" nodeType="clickEffect">
                                  <p:stCondLst>
                                    <p:cond delay="0"/>
                                  </p:stCondLst>
                                  <p:childTnLst>
                                    <p:set>
                                      <p:cBhvr>
                                        <p:cTn id="76" dur="1" fill="hold">
                                          <p:stCondLst>
                                            <p:cond delay="0"/>
                                          </p:stCondLst>
                                        </p:cTn>
                                        <p:tgtEl>
                                          <p:spTgt spid="3">
                                            <p:txEl>
                                              <p:pRg st="14" end="14"/>
                                            </p:txEl>
                                          </p:spTgt>
                                        </p:tgtEl>
                                        <p:attrNameLst>
                                          <p:attrName>style.visibility</p:attrName>
                                        </p:attrNameLst>
                                      </p:cBhvr>
                                      <p:to>
                                        <p:strVal val="visible"/>
                                      </p:to>
                                    </p:set>
                                    <p:animEffect transition="in" filter="blinds(horizontal)">
                                      <p:cBhvr>
                                        <p:cTn id="77" dur="500"/>
                                        <p:tgtEl>
                                          <p:spTgt spid="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172200"/>
          </a:xfrm>
          <a:solidFill>
            <a:srgbClr val="00B050"/>
          </a:solidFill>
        </p:spPr>
        <p:txBody>
          <a:bodyPr>
            <a:normAutofit fontScale="92500" lnSpcReduction="10000"/>
          </a:bodyPr>
          <a:lstStyle/>
          <a:p>
            <a:pPr lvl="0"/>
            <a:r>
              <a:rPr lang="en-US" dirty="0" smtClean="0"/>
              <a:t> Audit of clearing account/transactions:</a:t>
            </a:r>
          </a:p>
          <a:p>
            <a:pPr lvl="0"/>
            <a:r>
              <a:rPr lang="en-US" dirty="0" smtClean="0"/>
              <a:t>Obtaining balance confirmation from Bank.</a:t>
            </a:r>
          </a:p>
          <a:p>
            <a:pPr lvl="0"/>
            <a:r>
              <a:rPr lang="en-US" dirty="0" smtClean="0"/>
              <a:t>Periodical reconciliation of clearing account.</a:t>
            </a:r>
          </a:p>
          <a:p>
            <a:pPr lvl="0"/>
            <a:r>
              <a:rPr lang="en-US" dirty="0" smtClean="0"/>
              <a:t>Entries outstanding in reconciliation for reversal and follow up</a:t>
            </a:r>
          </a:p>
          <a:p>
            <a:pPr lvl="0"/>
            <a:r>
              <a:rPr lang="en-US" dirty="0" smtClean="0"/>
              <a:t>Accounting of difference in clearing account</a:t>
            </a:r>
          </a:p>
          <a:p>
            <a:pPr lvl="0"/>
            <a:r>
              <a:rPr lang="en-US" dirty="0" smtClean="0"/>
              <a:t>Delay in debit to party account- Check reason for delay/recovery of leakage of income if any</a:t>
            </a:r>
          </a:p>
          <a:p>
            <a:pPr lvl="0"/>
            <a:r>
              <a:rPr lang="en-US" dirty="0" smtClean="0"/>
              <a:t>Verify the complete process of inward and outward clearing along with accounting of inward/outward clearing </a:t>
            </a:r>
            <a:r>
              <a:rPr lang="en-US" dirty="0" err="1" smtClean="0"/>
              <a:t>cheques</a:t>
            </a:r>
            <a:r>
              <a:rPr lang="en-US" dirty="0" smtClean="0"/>
              <a:t> bounced</a:t>
            </a:r>
          </a:p>
          <a:p>
            <a:pPr lvl="0"/>
            <a:r>
              <a:rPr lang="en-US" dirty="0" smtClean="0"/>
              <a:t>Interest/charges debited by clearing house</a:t>
            </a:r>
          </a:p>
          <a:p>
            <a:pPr lvl="0"/>
            <a:r>
              <a:rPr lang="en-US" dirty="0" smtClean="0"/>
              <a:t>Verify </a:t>
            </a:r>
            <a:r>
              <a:rPr lang="en-US" dirty="0" err="1" smtClean="0"/>
              <a:t>cheque</a:t>
            </a:r>
            <a:r>
              <a:rPr lang="en-US" dirty="0" smtClean="0"/>
              <a:t> returned/bills returned and look into reason of return of those instruments</a:t>
            </a:r>
          </a:p>
          <a:p>
            <a:pPr lvl="0"/>
            <a:r>
              <a:rPr lang="en-US" dirty="0" smtClean="0"/>
              <a:t>Control over tax collections and remittances.</a:t>
            </a:r>
          </a:p>
          <a:p>
            <a:r>
              <a:rPr lang="en-US" dirty="0" smtClean="0"/>
              <a:t>  Audit of Government Business like PF/Pension etc</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blinds(horizontal)">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linds(horizont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linds(horizont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linds(horizontal)">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blinds(horizontal)">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blinds(horizontal)">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blinds(horizontal)">
                                      <p:cBhvr>
                                        <p:cTn id="57" dur="500"/>
                                        <p:tgtEl>
                                          <p:spTgt spid="3">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Effect transition="in" filter="blinds(horizontal)">
                                      <p:cBhvr>
                                        <p:cTn id="6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96000"/>
          </a:xfrm>
          <a:solidFill>
            <a:schemeClr val="bg1"/>
          </a:solidFill>
        </p:spPr>
        <p:txBody>
          <a:bodyPr>
            <a:normAutofit fontScale="85000" lnSpcReduction="20000"/>
          </a:bodyPr>
          <a:lstStyle/>
          <a:p>
            <a:r>
              <a:rPr lang="en-US" dirty="0" smtClean="0"/>
              <a:t> Review of system Audit (Computer audit) reports and checking of sharing of passwords</a:t>
            </a:r>
          </a:p>
          <a:p>
            <a:pPr lvl="0"/>
            <a:r>
              <a:rPr lang="en-US" dirty="0" smtClean="0"/>
              <a:t>Audit of transactions relating to anywhere banking  facility provided to account holder in CBS</a:t>
            </a:r>
          </a:p>
          <a:p>
            <a:pPr lvl="0"/>
            <a:r>
              <a:rPr lang="en-US" dirty="0" smtClean="0"/>
              <a:t>Checking of DEMAT operations</a:t>
            </a:r>
          </a:p>
          <a:p>
            <a:pPr lvl="0"/>
            <a:r>
              <a:rPr lang="en-US" dirty="0" smtClean="0"/>
              <a:t>Checking of credit cards operations</a:t>
            </a:r>
          </a:p>
          <a:p>
            <a:r>
              <a:rPr lang="en-US" dirty="0" smtClean="0"/>
              <a:t> Compliance of security arrangements at branch.</a:t>
            </a:r>
          </a:p>
          <a:p>
            <a:r>
              <a:rPr lang="en-US" dirty="0" smtClean="0"/>
              <a:t> Report on scrutiny of staff account.</a:t>
            </a:r>
          </a:p>
          <a:p>
            <a:r>
              <a:rPr lang="en-US" dirty="0" smtClean="0"/>
              <a:t> Rotation of seats of staff</a:t>
            </a:r>
          </a:p>
          <a:p>
            <a:r>
              <a:rPr lang="en-US" dirty="0" smtClean="0"/>
              <a:t> Permission from local authorities- Shop &amp; Establishment Act. Permission for use of residential property for commercial use, RBI License and B category License</a:t>
            </a:r>
          </a:p>
          <a:p>
            <a:r>
              <a:rPr lang="en-US" dirty="0" smtClean="0"/>
              <a:t> Submission of returns to corporate office- weekly, fortnightly, monthly, half yearly, yearly</a:t>
            </a:r>
          </a:p>
          <a:p>
            <a:pPr lvl="0"/>
            <a:r>
              <a:rPr lang="en-US" dirty="0" smtClean="0"/>
              <a:t>Generation of computerized reports as prescribed by bank- daily/ fortnightly/monthly</a:t>
            </a:r>
          </a:p>
          <a:p>
            <a:r>
              <a:rPr lang="en-US" dirty="0" smtClean="0"/>
              <a:t> Status of legal and fraud cases and their reporting to appropriate authority.</a:t>
            </a:r>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16" fill="hold" grpId="0" nodeType="clickEffect">
                                  <p:stCondLst>
                                    <p:cond delay="0"/>
                                  </p:stCondLst>
                                  <p:childTnLst>
                                    <p:animEffect transition="out" filter="box(in)">
                                      <p:cBhvr>
                                        <p:cTn id="6" dur="500"/>
                                        <p:tgtEl>
                                          <p:spTgt spid="3">
                                            <p:txEl>
                                              <p:pRg st="0" end="0"/>
                                            </p:txEl>
                                          </p:spTgt>
                                        </p:tgtEl>
                                      </p:cBhvr>
                                    </p:animEffect>
                                    <p:set>
                                      <p:cBhvr>
                                        <p:cTn id="7"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 presetClass="exit" presetSubtype="16" fill="hold" grpId="0" nodeType="clickEffect">
                                  <p:stCondLst>
                                    <p:cond delay="0"/>
                                  </p:stCondLst>
                                  <p:childTnLst>
                                    <p:animEffect transition="out" filter="box(in)">
                                      <p:cBhvr>
                                        <p:cTn id="11" dur="500"/>
                                        <p:tgtEl>
                                          <p:spTgt spid="3">
                                            <p:txEl>
                                              <p:pRg st="1" end="1"/>
                                            </p:txEl>
                                          </p:spTgt>
                                        </p:tgtEl>
                                      </p:cBhvr>
                                    </p:animEffect>
                                    <p:set>
                                      <p:cBhvr>
                                        <p:cTn id="12" dur="1" fill="hold">
                                          <p:stCondLst>
                                            <p:cond delay="499"/>
                                          </p:stCondLst>
                                        </p:cTn>
                                        <p:tgtEl>
                                          <p:spTgt spid="3">
                                            <p:txEl>
                                              <p:pRg st="1" end="1"/>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 presetClass="exit" presetSubtype="16" fill="hold" grpId="0" nodeType="clickEffect">
                                  <p:stCondLst>
                                    <p:cond delay="0"/>
                                  </p:stCondLst>
                                  <p:childTnLst>
                                    <p:animEffect transition="out" filter="box(in)">
                                      <p:cBhvr>
                                        <p:cTn id="16" dur="500"/>
                                        <p:tgtEl>
                                          <p:spTgt spid="3">
                                            <p:txEl>
                                              <p:pRg st="2" end="2"/>
                                            </p:txEl>
                                          </p:spTgt>
                                        </p:tgtEl>
                                      </p:cBhvr>
                                    </p:animEffect>
                                    <p:set>
                                      <p:cBhvr>
                                        <p:cTn id="17" dur="1" fill="hold">
                                          <p:stCondLst>
                                            <p:cond delay="499"/>
                                          </p:stCondLst>
                                        </p:cTn>
                                        <p:tgtEl>
                                          <p:spTgt spid="3">
                                            <p:txEl>
                                              <p:pRg st="2" end="2"/>
                                            </p:txEl>
                                          </p:spTgt>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4" presetClass="exit" presetSubtype="16" fill="hold" grpId="0" nodeType="clickEffect">
                                  <p:stCondLst>
                                    <p:cond delay="0"/>
                                  </p:stCondLst>
                                  <p:childTnLst>
                                    <p:animEffect transition="out" filter="box(in)">
                                      <p:cBhvr>
                                        <p:cTn id="21" dur="500"/>
                                        <p:tgtEl>
                                          <p:spTgt spid="3">
                                            <p:txEl>
                                              <p:pRg st="3" end="3"/>
                                            </p:txEl>
                                          </p:spTgt>
                                        </p:tgtEl>
                                      </p:cBhvr>
                                    </p:animEffect>
                                    <p:set>
                                      <p:cBhvr>
                                        <p:cTn id="22" dur="1" fill="hold">
                                          <p:stCondLst>
                                            <p:cond delay="499"/>
                                          </p:stCondLst>
                                        </p:cTn>
                                        <p:tgtEl>
                                          <p:spTgt spid="3">
                                            <p:txEl>
                                              <p:pRg st="3" end="3"/>
                                            </p:tx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4" presetClass="exit" presetSubtype="16" fill="hold" grpId="0" nodeType="clickEffect">
                                  <p:stCondLst>
                                    <p:cond delay="0"/>
                                  </p:stCondLst>
                                  <p:childTnLst>
                                    <p:animEffect transition="out" filter="box(in)">
                                      <p:cBhvr>
                                        <p:cTn id="26" dur="500"/>
                                        <p:tgtEl>
                                          <p:spTgt spid="3">
                                            <p:txEl>
                                              <p:pRg st="4" end="4"/>
                                            </p:txEl>
                                          </p:spTgt>
                                        </p:tgtEl>
                                      </p:cBhvr>
                                    </p:animEffect>
                                    <p:set>
                                      <p:cBhvr>
                                        <p:cTn id="27" dur="1" fill="hold">
                                          <p:stCondLst>
                                            <p:cond delay="499"/>
                                          </p:stCondLst>
                                        </p:cTn>
                                        <p:tgtEl>
                                          <p:spTgt spid="3">
                                            <p:txEl>
                                              <p:pRg st="4" end="4"/>
                                            </p:txEl>
                                          </p:spTgt>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4" presetClass="exit" presetSubtype="16" fill="hold" grpId="0" nodeType="clickEffect">
                                  <p:stCondLst>
                                    <p:cond delay="0"/>
                                  </p:stCondLst>
                                  <p:childTnLst>
                                    <p:animEffect transition="out" filter="box(in)">
                                      <p:cBhvr>
                                        <p:cTn id="31" dur="500"/>
                                        <p:tgtEl>
                                          <p:spTgt spid="3">
                                            <p:txEl>
                                              <p:pRg st="5" end="5"/>
                                            </p:txEl>
                                          </p:spTgt>
                                        </p:tgtEl>
                                      </p:cBhvr>
                                    </p:animEffect>
                                    <p:set>
                                      <p:cBhvr>
                                        <p:cTn id="32" dur="1" fill="hold">
                                          <p:stCondLst>
                                            <p:cond delay="499"/>
                                          </p:stCondLst>
                                        </p:cTn>
                                        <p:tgtEl>
                                          <p:spTgt spid="3">
                                            <p:txEl>
                                              <p:pRg st="5" end="5"/>
                                            </p:txEl>
                                          </p:spTgt>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4" presetClass="exit" presetSubtype="16" fill="hold" grpId="0" nodeType="clickEffect">
                                  <p:stCondLst>
                                    <p:cond delay="0"/>
                                  </p:stCondLst>
                                  <p:childTnLst>
                                    <p:animEffect transition="out" filter="box(in)">
                                      <p:cBhvr>
                                        <p:cTn id="36" dur="500"/>
                                        <p:tgtEl>
                                          <p:spTgt spid="3">
                                            <p:txEl>
                                              <p:pRg st="6" end="6"/>
                                            </p:txEl>
                                          </p:spTgt>
                                        </p:tgtEl>
                                      </p:cBhvr>
                                    </p:animEffect>
                                    <p:set>
                                      <p:cBhvr>
                                        <p:cTn id="37" dur="1" fill="hold">
                                          <p:stCondLst>
                                            <p:cond delay="499"/>
                                          </p:stCondLst>
                                        </p:cTn>
                                        <p:tgtEl>
                                          <p:spTgt spid="3">
                                            <p:txEl>
                                              <p:pRg st="6" end="6"/>
                                            </p:txEl>
                                          </p:spTgt>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4" presetClass="exit" presetSubtype="16" fill="hold" grpId="0" nodeType="clickEffect">
                                  <p:stCondLst>
                                    <p:cond delay="0"/>
                                  </p:stCondLst>
                                  <p:childTnLst>
                                    <p:animEffect transition="out" filter="box(in)">
                                      <p:cBhvr>
                                        <p:cTn id="41" dur="500"/>
                                        <p:tgtEl>
                                          <p:spTgt spid="3">
                                            <p:txEl>
                                              <p:pRg st="7" end="7"/>
                                            </p:txEl>
                                          </p:spTgt>
                                        </p:tgtEl>
                                      </p:cBhvr>
                                    </p:animEffect>
                                    <p:set>
                                      <p:cBhvr>
                                        <p:cTn id="42" dur="1" fill="hold">
                                          <p:stCondLst>
                                            <p:cond delay="499"/>
                                          </p:stCondLst>
                                        </p:cTn>
                                        <p:tgtEl>
                                          <p:spTgt spid="3">
                                            <p:txEl>
                                              <p:pRg st="7" end="7"/>
                                            </p:txEl>
                                          </p:spTgt>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4" presetClass="exit" presetSubtype="16" fill="hold" grpId="0" nodeType="clickEffect">
                                  <p:stCondLst>
                                    <p:cond delay="0"/>
                                  </p:stCondLst>
                                  <p:childTnLst>
                                    <p:animEffect transition="out" filter="box(in)">
                                      <p:cBhvr>
                                        <p:cTn id="46" dur="500"/>
                                        <p:tgtEl>
                                          <p:spTgt spid="3">
                                            <p:txEl>
                                              <p:pRg st="8" end="8"/>
                                            </p:txEl>
                                          </p:spTgt>
                                        </p:tgtEl>
                                      </p:cBhvr>
                                    </p:animEffect>
                                    <p:set>
                                      <p:cBhvr>
                                        <p:cTn id="47" dur="1" fill="hold">
                                          <p:stCondLst>
                                            <p:cond delay="499"/>
                                          </p:stCondLst>
                                        </p:cTn>
                                        <p:tgtEl>
                                          <p:spTgt spid="3">
                                            <p:txEl>
                                              <p:pRg st="8" end="8"/>
                                            </p:txEl>
                                          </p:spTgt>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4" presetClass="exit" presetSubtype="16" fill="hold" grpId="0" nodeType="clickEffect">
                                  <p:stCondLst>
                                    <p:cond delay="0"/>
                                  </p:stCondLst>
                                  <p:childTnLst>
                                    <p:animEffect transition="out" filter="box(in)">
                                      <p:cBhvr>
                                        <p:cTn id="51" dur="500"/>
                                        <p:tgtEl>
                                          <p:spTgt spid="3">
                                            <p:txEl>
                                              <p:pRg st="9" end="9"/>
                                            </p:txEl>
                                          </p:spTgt>
                                        </p:tgtEl>
                                      </p:cBhvr>
                                    </p:animEffect>
                                    <p:set>
                                      <p:cBhvr>
                                        <p:cTn id="52" dur="1" fill="hold">
                                          <p:stCondLst>
                                            <p:cond delay="499"/>
                                          </p:stCondLst>
                                        </p:cTn>
                                        <p:tgtEl>
                                          <p:spTgt spid="3">
                                            <p:txEl>
                                              <p:pRg st="9" end="9"/>
                                            </p:txEl>
                                          </p:spTgt>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4" presetClass="exit" presetSubtype="16" fill="hold" grpId="0" nodeType="clickEffect">
                                  <p:stCondLst>
                                    <p:cond delay="0"/>
                                  </p:stCondLst>
                                  <p:childTnLst>
                                    <p:animEffect transition="out" filter="box(in)">
                                      <p:cBhvr>
                                        <p:cTn id="56" dur="500"/>
                                        <p:tgtEl>
                                          <p:spTgt spid="3">
                                            <p:txEl>
                                              <p:pRg st="10" end="10"/>
                                            </p:txEl>
                                          </p:spTgt>
                                        </p:tgtEl>
                                      </p:cBhvr>
                                    </p:animEffect>
                                    <p:set>
                                      <p:cBhvr>
                                        <p:cTn id="57" dur="1" fill="hold">
                                          <p:stCondLst>
                                            <p:cond delay="499"/>
                                          </p:stCondLst>
                                        </p:cTn>
                                        <p:tgtEl>
                                          <p:spTgt spid="3">
                                            <p:txEl>
                                              <p:pRg st="10" end="10"/>
                                            </p:txEl>
                                          </p:spTgt>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4" presetClass="exit" presetSubtype="16" fill="hold" grpId="0" nodeType="clickEffect">
                                  <p:stCondLst>
                                    <p:cond delay="0"/>
                                  </p:stCondLst>
                                  <p:childTnLst>
                                    <p:animEffect transition="out" filter="box(in)">
                                      <p:cBhvr>
                                        <p:cTn id="61" dur="500"/>
                                        <p:tgtEl>
                                          <p:spTgt spid="3">
                                            <p:bg/>
                                          </p:spTgt>
                                        </p:tgtEl>
                                      </p:cBhvr>
                                    </p:animEffect>
                                    <p:set>
                                      <p:cBhvr>
                                        <p:cTn id="62" dur="1" fill="hold">
                                          <p:stCondLst>
                                            <p:cond delay="499"/>
                                          </p:stCondLst>
                                        </p:cTn>
                                        <p:tgtEl>
                                          <p:spTgt spid="3">
                                            <p:bg/>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486400"/>
          </a:xfr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p:spPr>
        <p:txBody>
          <a:bodyPr>
            <a:normAutofit fontScale="92500" lnSpcReduction="10000"/>
          </a:bodyPr>
          <a:lstStyle/>
          <a:p>
            <a:r>
              <a:rPr lang="en-US" dirty="0" smtClean="0"/>
              <a:t> Record keeping and record retention policy</a:t>
            </a:r>
          </a:p>
          <a:p>
            <a:pPr>
              <a:buNone/>
            </a:pPr>
            <a:r>
              <a:rPr lang="en-US" dirty="0" smtClean="0"/>
              <a:t> </a:t>
            </a:r>
          </a:p>
          <a:p>
            <a:pPr lvl="0"/>
            <a:r>
              <a:rPr lang="en-US" dirty="0" smtClean="0"/>
              <a:t> Contingent Liabilities and present status</a:t>
            </a:r>
          </a:p>
          <a:p>
            <a:endParaRPr lang="en-US" dirty="0" smtClean="0"/>
          </a:p>
          <a:p>
            <a:pPr lvl="0"/>
            <a:r>
              <a:rPr lang="en-US" dirty="0" smtClean="0"/>
              <a:t>Auditor  should see that whether the transactions or decision by BM are within policy/parameters laid down by the Head office and they do not violate the instructions or policy prescriptions of the RBI and they are within delegated authority</a:t>
            </a:r>
          </a:p>
          <a:p>
            <a:endParaRPr lang="en-US" dirty="0" smtClean="0"/>
          </a:p>
          <a:p>
            <a:pPr lvl="0"/>
            <a:r>
              <a:rPr lang="en-US" dirty="0" smtClean="0"/>
              <a:t>Income &amp; Expenditure audit--Detection &amp; prevention of revenue leakages through close examination of income and expenditure - Carry out percentage check of calculation of interest, discount, commission, brokerage, etc.</a:t>
            </a:r>
          </a:p>
          <a:p>
            <a:endParaRPr lang="en-US" dirty="0"/>
          </a:p>
        </p:txBody>
      </p:sp>
      <p:sp>
        <p:nvSpPr>
          <p:cNvPr id="2" name="Title 1"/>
          <p:cNvSpPr>
            <a:spLocks noGrp="1"/>
          </p:cNvSpPr>
          <p:nvPr>
            <p:ph type="title"/>
          </p:nvPr>
        </p:nvSpPr>
        <p:spPr>
          <a:xfrm>
            <a:off x="2895600" y="76200"/>
            <a:ext cx="3810000" cy="1371600"/>
          </a:xfrm>
        </p:spPr>
        <p:txBody>
          <a:bodyPr>
            <a:normAutofit fontScale="90000"/>
          </a:bodyPr>
          <a:lstStyle/>
          <a:p>
            <a:pPr lvl="0"/>
            <a:r>
              <a:rPr smtClean="0"/>
              <a:t>Customer service</a:t>
            </a:r>
            <a:br>
              <a:rPr smtClean="0"/>
            </a:br>
            <a:endParaRPr lang="en-US" dirty="0"/>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486400"/>
          </a:xfrm>
          <a:solidFill>
            <a:schemeClr val="accent5"/>
          </a:solidFill>
        </p:spPr>
        <p:txBody>
          <a:bodyPr>
            <a:normAutofit fontScale="77500" lnSpcReduction="20000"/>
          </a:bodyPr>
          <a:lstStyle/>
          <a:p>
            <a:pPr lvl="0"/>
            <a:r>
              <a:rPr lang="en-US" dirty="0" smtClean="0"/>
              <a:t>Verification of purchase and sale of FC Prepaid travel cards. Verify Foreign currency  DD Issued. Verify following aspects</a:t>
            </a:r>
          </a:p>
          <a:p>
            <a:r>
              <a:rPr lang="en-US" dirty="0" smtClean="0"/>
              <a:t>       </a:t>
            </a:r>
            <a:r>
              <a:rPr lang="en-US" dirty="0" err="1" smtClean="0"/>
              <a:t>i</a:t>
            </a:r>
            <a:r>
              <a:rPr lang="en-US" dirty="0" smtClean="0"/>
              <a:t>)     AML requirement for foreign currency purchase and sale</a:t>
            </a:r>
          </a:p>
          <a:p>
            <a:endParaRPr lang="en-US" dirty="0" smtClean="0"/>
          </a:p>
          <a:p>
            <a:pPr lvl="0"/>
            <a:r>
              <a:rPr lang="en-US" u="sng" dirty="0" smtClean="0"/>
              <a:t>Sale of foreign currency(FC//DD/etc)  in cash by bank.</a:t>
            </a:r>
            <a:endParaRPr lang="en-US" dirty="0" smtClean="0"/>
          </a:p>
          <a:p>
            <a:r>
              <a:rPr lang="en-US" dirty="0" smtClean="0"/>
              <a:t>Maximum Limit </a:t>
            </a:r>
            <a:r>
              <a:rPr lang="en-US" dirty="0" err="1" smtClean="0"/>
              <a:t>upto</a:t>
            </a:r>
            <a:r>
              <a:rPr lang="en-US" dirty="0" smtClean="0"/>
              <a:t> Rs.50000 (25001 to 50000 copy of PAN/form 60 is mandatory)</a:t>
            </a:r>
          </a:p>
          <a:p>
            <a:r>
              <a:rPr lang="en-US" dirty="0" smtClean="0"/>
              <a:t>All sales to one person  in a month will be treated as single transaction. </a:t>
            </a:r>
          </a:p>
          <a:p>
            <a:r>
              <a:rPr lang="en-US" dirty="0" smtClean="0"/>
              <a:t> Further in case of traveling, where rupee equivalent of foreign exchange drawn exceeds Rs. 50000 either for any single drawl or more than one drawl reckoned together for a single journey/visit, it should be paid by </a:t>
            </a:r>
            <a:r>
              <a:rPr lang="en-US" dirty="0" err="1" smtClean="0"/>
              <a:t>cheque</a:t>
            </a:r>
            <a:r>
              <a:rPr lang="en-US" dirty="0" smtClean="0"/>
              <a:t> or draft</a:t>
            </a:r>
          </a:p>
          <a:p>
            <a:r>
              <a:rPr lang="en-US" dirty="0" smtClean="0"/>
              <a:t> </a:t>
            </a:r>
          </a:p>
          <a:p>
            <a:pPr lvl="0"/>
            <a:r>
              <a:rPr lang="en-US" u="sng" dirty="0" smtClean="0"/>
              <a:t> Purchase  of foreign currency by payment in cash by bank</a:t>
            </a:r>
            <a:endParaRPr lang="en-US" dirty="0" smtClean="0"/>
          </a:p>
          <a:p>
            <a:r>
              <a:rPr lang="en-US" dirty="0" smtClean="0"/>
              <a:t>	</a:t>
            </a:r>
            <a:r>
              <a:rPr lang="en-US" u="sng" dirty="0" smtClean="0"/>
              <a:t>From Resident Individuals</a:t>
            </a:r>
            <a:r>
              <a:rPr lang="en-US" dirty="0" smtClean="0"/>
              <a:t>  - </a:t>
            </a:r>
            <a:r>
              <a:rPr lang="en-US" dirty="0" err="1" smtClean="0"/>
              <a:t>Upto</a:t>
            </a:r>
            <a:r>
              <a:rPr lang="en-US" dirty="0" smtClean="0"/>
              <a:t> USD 1000/- or equivalent </a:t>
            </a:r>
          </a:p>
          <a:p>
            <a:r>
              <a:rPr lang="en-US" dirty="0" smtClean="0"/>
              <a:t>	</a:t>
            </a:r>
            <a:r>
              <a:rPr lang="en-US" u="sng" dirty="0" smtClean="0"/>
              <a:t>From NRIs &amp; Foreign Nationals</a:t>
            </a:r>
            <a:r>
              <a:rPr lang="en-US" dirty="0" smtClean="0"/>
              <a:t> - </a:t>
            </a:r>
            <a:r>
              <a:rPr lang="en-US" dirty="0" err="1" smtClean="0"/>
              <a:t>Upto</a:t>
            </a:r>
            <a:r>
              <a:rPr lang="en-US" dirty="0" smtClean="0"/>
              <a:t>  USD 3000/- or equivalent</a:t>
            </a:r>
          </a:p>
          <a:p>
            <a:r>
              <a:rPr lang="en-US" dirty="0" smtClean="0"/>
              <a:t>   All purchases in a month from one person will be treated as single transaction</a:t>
            </a:r>
          </a:p>
          <a:p>
            <a:endParaRPr lang="en-US" dirty="0"/>
          </a:p>
        </p:txBody>
      </p:sp>
      <p:sp>
        <p:nvSpPr>
          <p:cNvPr id="2" name="Title 1"/>
          <p:cNvSpPr>
            <a:spLocks noGrp="1"/>
          </p:cNvSpPr>
          <p:nvPr>
            <p:ph type="title"/>
          </p:nvPr>
        </p:nvSpPr>
        <p:spPr>
          <a:xfrm>
            <a:off x="3352800" y="-152400"/>
            <a:ext cx="2438400" cy="1219200"/>
          </a:xfrm>
        </p:spPr>
        <p:txBody>
          <a:bodyPr/>
          <a:lstStyle/>
          <a:p>
            <a:r>
              <a:rPr lang="en-US" b="1" i="1" u="sng" dirty="0" smtClean="0"/>
              <a:t>FOREX </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xit" presetSubtype="10" fill="hold" grpId="0" nodeType="clickEffect">
                                  <p:stCondLst>
                                    <p:cond delay="0"/>
                                  </p:stCondLst>
                                  <p:childTnLst>
                                    <p:animEffect transition="out" filter="checkerboard(across)">
                                      <p:cBhvr>
                                        <p:cTn id="6" dur="500"/>
                                        <p:tgtEl>
                                          <p:spTgt spid="3">
                                            <p:txEl>
                                              <p:pRg st="0" end="0"/>
                                            </p:txEl>
                                          </p:spTgt>
                                        </p:tgtEl>
                                      </p:cBhvr>
                                    </p:animEffect>
                                    <p:set>
                                      <p:cBhvr>
                                        <p:cTn id="7"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grpId="0" nodeType="clickEffect">
                                  <p:stCondLst>
                                    <p:cond delay="0"/>
                                  </p:stCondLst>
                                  <p:childTnLst>
                                    <p:animEffect transition="out" filter="checkerboard(across)">
                                      <p:cBhvr>
                                        <p:cTn id="11" dur="500"/>
                                        <p:tgtEl>
                                          <p:spTgt spid="3">
                                            <p:txEl>
                                              <p:pRg st="1" end="1"/>
                                            </p:txEl>
                                          </p:spTgt>
                                        </p:tgtEl>
                                      </p:cBhvr>
                                    </p:animEffect>
                                    <p:set>
                                      <p:cBhvr>
                                        <p:cTn id="12" dur="1" fill="hold">
                                          <p:stCondLst>
                                            <p:cond delay="499"/>
                                          </p:stCondLst>
                                        </p:cTn>
                                        <p:tgtEl>
                                          <p:spTgt spid="3">
                                            <p:txEl>
                                              <p:pRg st="1" end="1"/>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5" presetClass="exit" presetSubtype="10" fill="hold" grpId="0" nodeType="clickEffect">
                                  <p:stCondLst>
                                    <p:cond delay="0"/>
                                  </p:stCondLst>
                                  <p:childTnLst>
                                    <p:animEffect transition="out" filter="checkerboard(across)">
                                      <p:cBhvr>
                                        <p:cTn id="16" dur="500"/>
                                        <p:tgtEl>
                                          <p:spTgt spid="3">
                                            <p:txEl>
                                              <p:pRg st="3" end="3"/>
                                            </p:txEl>
                                          </p:spTgt>
                                        </p:tgtEl>
                                      </p:cBhvr>
                                    </p:animEffect>
                                    <p:set>
                                      <p:cBhvr>
                                        <p:cTn id="17" dur="1" fill="hold">
                                          <p:stCondLst>
                                            <p:cond delay="499"/>
                                          </p:stCondLst>
                                        </p:cTn>
                                        <p:tgtEl>
                                          <p:spTgt spid="3">
                                            <p:txEl>
                                              <p:pRg st="3" end="3"/>
                                            </p:txEl>
                                          </p:spTgt>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5" presetClass="exit" presetSubtype="10" fill="hold" grpId="0" nodeType="clickEffect">
                                  <p:stCondLst>
                                    <p:cond delay="0"/>
                                  </p:stCondLst>
                                  <p:childTnLst>
                                    <p:animEffect transition="out" filter="checkerboard(across)">
                                      <p:cBhvr>
                                        <p:cTn id="21" dur="500"/>
                                        <p:tgtEl>
                                          <p:spTgt spid="3">
                                            <p:txEl>
                                              <p:pRg st="4" end="4"/>
                                            </p:txEl>
                                          </p:spTgt>
                                        </p:tgtEl>
                                      </p:cBhvr>
                                    </p:animEffect>
                                    <p:set>
                                      <p:cBhvr>
                                        <p:cTn id="22" dur="1" fill="hold">
                                          <p:stCondLst>
                                            <p:cond delay="499"/>
                                          </p:stCondLst>
                                        </p:cTn>
                                        <p:tgtEl>
                                          <p:spTgt spid="3">
                                            <p:txEl>
                                              <p:pRg st="4" end="4"/>
                                            </p:tx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5" presetClass="exit" presetSubtype="10" fill="hold" grpId="0" nodeType="clickEffect">
                                  <p:stCondLst>
                                    <p:cond delay="0"/>
                                  </p:stCondLst>
                                  <p:childTnLst>
                                    <p:animEffect transition="out" filter="checkerboard(across)">
                                      <p:cBhvr>
                                        <p:cTn id="26" dur="500"/>
                                        <p:tgtEl>
                                          <p:spTgt spid="3">
                                            <p:txEl>
                                              <p:pRg st="5" end="5"/>
                                            </p:txEl>
                                          </p:spTgt>
                                        </p:tgtEl>
                                      </p:cBhvr>
                                    </p:animEffect>
                                    <p:set>
                                      <p:cBhvr>
                                        <p:cTn id="27" dur="1" fill="hold">
                                          <p:stCondLst>
                                            <p:cond delay="499"/>
                                          </p:stCondLst>
                                        </p:cTn>
                                        <p:tgtEl>
                                          <p:spTgt spid="3">
                                            <p:txEl>
                                              <p:pRg st="5" end="5"/>
                                            </p:txEl>
                                          </p:spTgt>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5" presetClass="exit" presetSubtype="10" fill="hold" grpId="0" nodeType="clickEffect">
                                  <p:stCondLst>
                                    <p:cond delay="0"/>
                                  </p:stCondLst>
                                  <p:childTnLst>
                                    <p:animEffect transition="out" filter="checkerboard(across)">
                                      <p:cBhvr>
                                        <p:cTn id="31" dur="500"/>
                                        <p:tgtEl>
                                          <p:spTgt spid="3">
                                            <p:txEl>
                                              <p:pRg st="6" end="6"/>
                                            </p:txEl>
                                          </p:spTgt>
                                        </p:tgtEl>
                                      </p:cBhvr>
                                    </p:animEffect>
                                    <p:set>
                                      <p:cBhvr>
                                        <p:cTn id="32" dur="1" fill="hold">
                                          <p:stCondLst>
                                            <p:cond delay="499"/>
                                          </p:stCondLst>
                                        </p:cTn>
                                        <p:tgtEl>
                                          <p:spTgt spid="3">
                                            <p:txEl>
                                              <p:pRg st="6" end="6"/>
                                            </p:txEl>
                                          </p:spTgt>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5" presetClass="exit" presetSubtype="10" fill="hold" grpId="0" nodeType="clickEffect">
                                  <p:stCondLst>
                                    <p:cond delay="0"/>
                                  </p:stCondLst>
                                  <p:childTnLst>
                                    <p:animEffect transition="out" filter="checkerboard(across)">
                                      <p:cBhvr>
                                        <p:cTn id="36" dur="500"/>
                                        <p:tgtEl>
                                          <p:spTgt spid="3">
                                            <p:txEl>
                                              <p:pRg st="7" end="7"/>
                                            </p:txEl>
                                          </p:spTgt>
                                        </p:tgtEl>
                                      </p:cBhvr>
                                    </p:animEffect>
                                    <p:set>
                                      <p:cBhvr>
                                        <p:cTn id="37" dur="1" fill="hold">
                                          <p:stCondLst>
                                            <p:cond delay="499"/>
                                          </p:stCondLst>
                                        </p:cTn>
                                        <p:tgtEl>
                                          <p:spTgt spid="3">
                                            <p:txEl>
                                              <p:pRg st="7" end="7"/>
                                            </p:txEl>
                                          </p:spTgt>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5" presetClass="exit" presetSubtype="10" fill="hold" grpId="0" nodeType="clickEffect">
                                  <p:stCondLst>
                                    <p:cond delay="0"/>
                                  </p:stCondLst>
                                  <p:childTnLst>
                                    <p:animEffect transition="out" filter="checkerboard(across)">
                                      <p:cBhvr>
                                        <p:cTn id="41" dur="500"/>
                                        <p:tgtEl>
                                          <p:spTgt spid="3">
                                            <p:txEl>
                                              <p:pRg st="8" end="8"/>
                                            </p:txEl>
                                          </p:spTgt>
                                        </p:tgtEl>
                                      </p:cBhvr>
                                    </p:animEffect>
                                    <p:set>
                                      <p:cBhvr>
                                        <p:cTn id="42" dur="1" fill="hold">
                                          <p:stCondLst>
                                            <p:cond delay="499"/>
                                          </p:stCondLst>
                                        </p:cTn>
                                        <p:tgtEl>
                                          <p:spTgt spid="3">
                                            <p:txEl>
                                              <p:pRg st="8" end="8"/>
                                            </p:txEl>
                                          </p:spTgt>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5" presetClass="exit" presetSubtype="10" fill="hold" grpId="0" nodeType="clickEffect">
                                  <p:stCondLst>
                                    <p:cond delay="0"/>
                                  </p:stCondLst>
                                  <p:childTnLst>
                                    <p:animEffect transition="out" filter="checkerboard(across)">
                                      <p:cBhvr>
                                        <p:cTn id="46" dur="500"/>
                                        <p:tgtEl>
                                          <p:spTgt spid="3">
                                            <p:txEl>
                                              <p:pRg st="9" end="9"/>
                                            </p:txEl>
                                          </p:spTgt>
                                        </p:tgtEl>
                                      </p:cBhvr>
                                    </p:animEffect>
                                    <p:set>
                                      <p:cBhvr>
                                        <p:cTn id="47" dur="1" fill="hold">
                                          <p:stCondLst>
                                            <p:cond delay="499"/>
                                          </p:stCondLst>
                                        </p:cTn>
                                        <p:tgtEl>
                                          <p:spTgt spid="3">
                                            <p:txEl>
                                              <p:pRg st="9" end="9"/>
                                            </p:txEl>
                                          </p:spTgt>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5" presetClass="exit" presetSubtype="10" fill="hold" grpId="0" nodeType="clickEffect">
                                  <p:stCondLst>
                                    <p:cond delay="0"/>
                                  </p:stCondLst>
                                  <p:childTnLst>
                                    <p:animEffect transition="out" filter="checkerboard(across)">
                                      <p:cBhvr>
                                        <p:cTn id="51" dur="500"/>
                                        <p:tgtEl>
                                          <p:spTgt spid="3">
                                            <p:txEl>
                                              <p:pRg st="10" end="10"/>
                                            </p:txEl>
                                          </p:spTgt>
                                        </p:tgtEl>
                                      </p:cBhvr>
                                    </p:animEffect>
                                    <p:set>
                                      <p:cBhvr>
                                        <p:cTn id="52" dur="1" fill="hold">
                                          <p:stCondLst>
                                            <p:cond delay="499"/>
                                          </p:stCondLst>
                                        </p:cTn>
                                        <p:tgtEl>
                                          <p:spTgt spid="3">
                                            <p:txEl>
                                              <p:pRg st="10" end="10"/>
                                            </p:txEl>
                                          </p:spTgt>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5" presetClass="exit" presetSubtype="10" fill="hold" grpId="0" nodeType="clickEffect">
                                  <p:stCondLst>
                                    <p:cond delay="0"/>
                                  </p:stCondLst>
                                  <p:childTnLst>
                                    <p:animEffect transition="out" filter="checkerboard(across)">
                                      <p:cBhvr>
                                        <p:cTn id="56" dur="500"/>
                                        <p:tgtEl>
                                          <p:spTgt spid="3">
                                            <p:txEl>
                                              <p:pRg st="11" end="11"/>
                                            </p:txEl>
                                          </p:spTgt>
                                        </p:tgtEl>
                                      </p:cBhvr>
                                    </p:animEffect>
                                    <p:set>
                                      <p:cBhvr>
                                        <p:cTn id="57" dur="1" fill="hold">
                                          <p:stCondLst>
                                            <p:cond delay="499"/>
                                          </p:stCondLst>
                                        </p:cTn>
                                        <p:tgtEl>
                                          <p:spTgt spid="3">
                                            <p:txEl>
                                              <p:pRg st="11" end="11"/>
                                            </p:txEl>
                                          </p:spTgt>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5" presetClass="exit" presetSubtype="10" fill="hold" grpId="0" nodeType="clickEffect">
                                  <p:stCondLst>
                                    <p:cond delay="0"/>
                                  </p:stCondLst>
                                  <p:childTnLst>
                                    <p:animEffect transition="out" filter="checkerboard(across)">
                                      <p:cBhvr>
                                        <p:cTn id="61" dur="500"/>
                                        <p:tgtEl>
                                          <p:spTgt spid="3">
                                            <p:bg/>
                                          </p:spTgt>
                                        </p:tgtEl>
                                      </p:cBhvr>
                                    </p:animEffect>
                                    <p:set>
                                      <p:cBhvr>
                                        <p:cTn id="62" dur="1" fill="hold">
                                          <p:stCondLst>
                                            <p:cond delay="499"/>
                                          </p:stCondLst>
                                        </p:cTn>
                                        <p:tgtEl>
                                          <p:spTgt spid="3">
                                            <p:bg/>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38800"/>
          </a:xfrm>
        </p:spPr>
        <p:style>
          <a:lnRef idx="3">
            <a:schemeClr val="lt1"/>
          </a:lnRef>
          <a:fillRef idx="1">
            <a:schemeClr val="accent2"/>
          </a:fillRef>
          <a:effectRef idx="1">
            <a:schemeClr val="accent2"/>
          </a:effectRef>
          <a:fontRef idx="minor">
            <a:schemeClr val="lt1"/>
          </a:fontRef>
        </p:style>
        <p:txBody>
          <a:bodyPr>
            <a:normAutofit fontScale="92500" lnSpcReduction="10000"/>
          </a:bodyPr>
          <a:lstStyle/>
          <a:p>
            <a:r>
              <a:rPr lang="en-US" dirty="0" smtClean="0"/>
              <a:t> </a:t>
            </a:r>
          </a:p>
          <a:p>
            <a:r>
              <a:rPr lang="en-US" dirty="0" smtClean="0"/>
              <a:t>ii )    Maximum release of foreign currency in notes and coins </a:t>
            </a:r>
          </a:p>
          <a:p>
            <a:endParaRPr lang="en-US" dirty="0" smtClean="0"/>
          </a:p>
          <a:p>
            <a:pPr lvl="0"/>
            <a:r>
              <a:rPr lang="en-US" dirty="0" err="1" smtClean="0"/>
              <a:t>Upto</a:t>
            </a:r>
            <a:r>
              <a:rPr lang="en-US" dirty="0" smtClean="0"/>
              <a:t> USD 3,000 (</a:t>
            </a:r>
            <a:r>
              <a:rPr lang="en-US" dirty="0" err="1" smtClean="0"/>
              <a:t>Upto</a:t>
            </a:r>
            <a:r>
              <a:rPr lang="en-US" dirty="0" smtClean="0"/>
              <a:t> May 3, 2010--- USD 2000)  or its equivalent, to the travelers proceeding to countries other than Iraq, Libya, Islamic Republic of Iran, Russian Federation and other Republics of Commonwealth of Independent States </a:t>
            </a:r>
          </a:p>
          <a:p>
            <a:endParaRPr lang="en-US" dirty="0" smtClean="0"/>
          </a:p>
          <a:p>
            <a:pPr lvl="0"/>
            <a:r>
              <a:rPr lang="en-US" dirty="0" smtClean="0"/>
              <a:t>USD 5000 or its equivalent for Iraq and Libya</a:t>
            </a:r>
          </a:p>
          <a:p>
            <a:pPr lvl="0"/>
            <a:r>
              <a:rPr lang="en-US" dirty="0" smtClean="0"/>
              <a:t>No limit for Islamic Republic of Iran, Russian Federation and other Republics of Commonwealth of Independent States</a:t>
            </a:r>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blinds(horizontal)">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linds(horizontal)">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96000"/>
          </a:xfrm>
        </p:spPr>
        <p:txBody>
          <a:bodyPr>
            <a:normAutofit fontScale="25000" lnSpcReduction="20000"/>
          </a:bodyPr>
          <a:lstStyle/>
          <a:p>
            <a:r>
              <a:rPr lang="en-US" dirty="0" smtClean="0"/>
              <a:t> </a:t>
            </a:r>
            <a:r>
              <a:rPr lang="en-US" sz="4500" dirty="0" smtClean="0"/>
              <a:t>             </a:t>
            </a:r>
            <a:r>
              <a:rPr lang="en-US" sz="7200" dirty="0" smtClean="0"/>
              <a:t>iii)  Other issues </a:t>
            </a:r>
          </a:p>
          <a:p>
            <a:pPr lvl="0"/>
            <a:r>
              <a:rPr lang="en-US" sz="7200" dirty="0" smtClean="0"/>
              <a:t>Branch is issuing encashment certificate for purchase of FC/Prepaid Travel cards</a:t>
            </a:r>
          </a:p>
          <a:p>
            <a:r>
              <a:rPr lang="en-US" sz="7200" dirty="0" smtClean="0"/>
              <a:t> Branch is issuing sale bill for  FC//Prepaid Travel card sold</a:t>
            </a:r>
          </a:p>
          <a:p>
            <a:r>
              <a:rPr lang="en-US" sz="7200" dirty="0" smtClean="0"/>
              <a:t>  Verify rates applied for purchase and sale of currency by bank, discount if any given is approved by appropriate authority as per bank guidelines</a:t>
            </a:r>
          </a:p>
          <a:p>
            <a:r>
              <a:rPr lang="en-US" sz="7200" dirty="0" smtClean="0"/>
              <a:t> Verify, whether  </a:t>
            </a:r>
            <a:r>
              <a:rPr lang="en-US" sz="7200" dirty="0" err="1" smtClean="0"/>
              <a:t>approvl</a:t>
            </a:r>
            <a:r>
              <a:rPr lang="en-US" sz="7200" dirty="0" smtClean="0"/>
              <a:t> is obtained in case of currency purchased exceeding USD 5000 </a:t>
            </a:r>
          </a:p>
          <a:p>
            <a:r>
              <a:rPr lang="en-US" sz="7200" dirty="0" smtClean="0"/>
              <a:t> Check FCNR, NRE, NRO and other non resident accounts, whether the debits and credits are permissible as per prescribed FEMA guidelines. Some Instances for credits in NRE account are given below</a:t>
            </a:r>
            <a:r>
              <a:rPr lang="en-US" sz="7200" u="sng" dirty="0" smtClean="0"/>
              <a:t>:</a:t>
            </a:r>
            <a:endParaRPr lang="en-US" sz="7200" dirty="0" smtClean="0"/>
          </a:p>
          <a:p>
            <a:endParaRPr lang="en-US" sz="7200" dirty="0" smtClean="0"/>
          </a:p>
          <a:p>
            <a:pPr lvl="0"/>
            <a:r>
              <a:rPr lang="en-US" sz="7200" dirty="0" smtClean="0"/>
              <a:t>Verify the credits in NRE accounts is as permissible by FEMA and proof is available with branch</a:t>
            </a:r>
          </a:p>
          <a:p>
            <a:endParaRPr lang="en-US" sz="7200" dirty="0" smtClean="0"/>
          </a:p>
          <a:p>
            <a:pPr lvl="0"/>
            <a:r>
              <a:rPr lang="en-US" sz="7200" dirty="0" smtClean="0"/>
              <a:t>Verify credits of pay order/draft/</a:t>
            </a:r>
            <a:r>
              <a:rPr lang="en-US" sz="7200" dirty="0" err="1" smtClean="0"/>
              <a:t>cheques</a:t>
            </a:r>
            <a:r>
              <a:rPr lang="en-US" sz="7200" dirty="0" smtClean="0"/>
              <a:t> issued for encashment of foreign currency are supported by encashment certificate issued by AD category-1/AD category-II</a:t>
            </a:r>
          </a:p>
          <a:p>
            <a:pPr lvl="0"/>
            <a:r>
              <a:rPr lang="en-US" sz="7200" dirty="0" smtClean="0"/>
              <a:t>Checking of loan accounts against NRE- FDR. Proceeds of loans should not be credited to NRE Account</a:t>
            </a:r>
          </a:p>
          <a:p>
            <a:endParaRPr lang="en-US" sz="7200" dirty="0" smtClean="0"/>
          </a:p>
          <a:p>
            <a:pPr lvl="0"/>
            <a:r>
              <a:rPr lang="en-US" sz="7200" dirty="0" smtClean="0"/>
              <a:t>At the time of surrendering the currency/TC in NRE account it is necessary that account holder had deposited the currency/TC during his temporary visit to India and he is present in person. Further in case of TC, same are issued outside India. </a:t>
            </a:r>
          </a:p>
          <a:p>
            <a:endParaRPr lang="en-US" sz="7200" dirty="0" smtClean="0"/>
          </a:p>
          <a:p>
            <a:pPr lvl="0"/>
            <a:r>
              <a:rPr lang="en-US" sz="7200" dirty="0" smtClean="0"/>
              <a:t>Verify maturity proceeds of NRO FDR should not be credited  to NRE account.</a:t>
            </a:r>
          </a:p>
          <a:p>
            <a:endParaRPr lang="en-US" sz="7200" dirty="0" smtClean="0"/>
          </a:p>
          <a:p>
            <a:pPr lvl="0"/>
            <a:r>
              <a:rPr lang="en-US" sz="7200" dirty="0" smtClean="0"/>
              <a:t>Verify the funds sent through RTGS/NEFT/NECS/ECS to other bank with a message for credit to NRE account. Ensure the funds have been released by bank are eligible for credit to NRE account</a:t>
            </a:r>
          </a:p>
          <a:p>
            <a:endParaRPr lang="en-US" sz="72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16" fill="hold" grpId="0" nodeType="clickEffect">
                                  <p:stCondLst>
                                    <p:cond delay="0"/>
                                  </p:stCondLst>
                                  <p:childTnLst>
                                    <p:animEffect transition="out" filter="diamond(in)">
                                      <p:cBhvr>
                                        <p:cTn id="6" dur="2000"/>
                                        <p:tgtEl>
                                          <p:spTgt spid="3">
                                            <p:txEl>
                                              <p:pRg st="0" end="0"/>
                                            </p:txEl>
                                          </p:spTgt>
                                        </p:tgtEl>
                                      </p:cBhvr>
                                    </p:animEffect>
                                    <p:set>
                                      <p:cBhvr>
                                        <p:cTn id="7" dur="1" fill="hold">
                                          <p:stCondLst>
                                            <p:cond delay="1999"/>
                                          </p:stCondLst>
                                        </p:cTn>
                                        <p:tgtEl>
                                          <p:spTgt spid="3">
                                            <p:txEl>
                                              <p:pRg st="0" end="0"/>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8" presetClass="exit" presetSubtype="16" fill="hold" grpId="0" nodeType="clickEffect">
                                  <p:stCondLst>
                                    <p:cond delay="0"/>
                                  </p:stCondLst>
                                  <p:childTnLst>
                                    <p:animEffect transition="out" filter="diamond(in)">
                                      <p:cBhvr>
                                        <p:cTn id="11" dur="2000"/>
                                        <p:tgtEl>
                                          <p:spTgt spid="3">
                                            <p:txEl>
                                              <p:pRg st="1" end="1"/>
                                            </p:txEl>
                                          </p:spTgt>
                                        </p:tgtEl>
                                      </p:cBhvr>
                                    </p:animEffect>
                                    <p:set>
                                      <p:cBhvr>
                                        <p:cTn id="12" dur="1" fill="hold">
                                          <p:stCondLst>
                                            <p:cond delay="1999"/>
                                          </p:stCondLst>
                                        </p:cTn>
                                        <p:tgtEl>
                                          <p:spTgt spid="3">
                                            <p:txEl>
                                              <p:pRg st="1" end="1"/>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8" presetClass="exit" presetSubtype="16" fill="hold" grpId="0" nodeType="clickEffect">
                                  <p:stCondLst>
                                    <p:cond delay="0"/>
                                  </p:stCondLst>
                                  <p:childTnLst>
                                    <p:animEffect transition="out" filter="diamond(in)">
                                      <p:cBhvr>
                                        <p:cTn id="16" dur="2000"/>
                                        <p:tgtEl>
                                          <p:spTgt spid="3">
                                            <p:txEl>
                                              <p:pRg st="2" end="2"/>
                                            </p:txEl>
                                          </p:spTgt>
                                        </p:tgtEl>
                                      </p:cBhvr>
                                    </p:animEffect>
                                    <p:set>
                                      <p:cBhvr>
                                        <p:cTn id="17" dur="1" fill="hold">
                                          <p:stCondLst>
                                            <p:cond delay="1999"/>
                                          </p:stCondLst>
                                        </p:cTn>
                                        <p:tgtEl>
                                          <p:spTgt spid="3">
                                            <p:txEl>
                                              <p:pRg st="2" end="2"/>
                                            </p:txEl>
                                          </p:spTgt>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8" presetClass="exit" presetSubtype="16" fill="hold" grpId="0" nodeType="clickEffect">
                                  <p:stCondLst>
                                    <p:cond delay="0"/>
                                  </p:stCondLst>
                                  <p:childTnLst>
                                    <p:animEffect transition="out" filter="diamond(in)">
                                      <p:cBhvr>
                                        <p:cTn id="21" dur="2000"/>
                                        <p:tgtEl>
                                          <p:spTgt spid="3">
                                            <p:txEl>
                                              <p:pRg st="3" end="3"/>
                                            </p:txEl>
                                          </p:spTgt>
                                        </p:tgtEl>
                                      </p:cBhvr>
                                    </p:animEffect>
                                    <p:set>
                                      <p:cBhvr>
                                        <p:cTn id="22" dur="1" fill="hold">
                                          <p:stCondLst>
                                            <p:cond delay="1999"/>
                                          </p:stCondLst>
                                        </p:cTn>
                                        <p:tgtEl>
                                          <p:spTgt spid="3">
                                            <p:txEl>
                                              <p:pRg st="3" end="3"/>
                                            </p:tx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8" presetClass="exit" presetSubtype="16" fill="hold" grpId="0" nodeType="clickEffect">
                                  <p:stCondLst>
                                    <p:cond delay="0"/>
                                  </p:stCondLst>
                                  <p:childTnLst>
                                    <p:animEffect transition="out" filter="diamond(in)">
                                      <p:cBhvr>
                                        <p:cTn id="26" dur="2000"/>
                                        <p:tgtEl>
                                          <p:spTgt spid="3">
                                            <p:txEl>
                                              <p:pRg st="4" end="4"/>
                                            </p:txEl>
                                          </p:spTgt>
                                        </p:tgtEl>
                                      </p:cBhvr>
                                    </p:animEffect>
                                    <p:set>
                                      <p:cBhvr>
                                        <p:cTn id="27" dur="1" fill="hold">
                                          <p:stCondLst>
                                            <p:cond delay="1999"/>
                                          </p:stCondLst>
                                        </p:cTn>
                                        <p:tgtEl>
                                          <p:spTgt spid="3">
                                            <p:txEl>
                                              <p:pRg st="4" end="4"/>
                                            </p:txEl>
                                          </p:spTgt>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8" presetClass="exit" presetSubtype="16" fill="hold" grpId="0" nodeType="clickEffect">
                                  <p:stCondLst>
                                    <p:cond delay="0"/>
                                  </p:stCondLst>
                                  <p:childTnLst>
                                    <p:animEffect transition="out" filter="diamond(in)">
                                      <p:cBhvr>
                                        <p:cTn id="31" dur="2000"/>
                                        <p:tgtEl>
                                          <p:spTgt spid="3">
                                            <p:txEl>
                                              <p:pRg st="5" end="5"/>
                                            </p:txEl>
                                          </p:spTgt>
                                        </p:tgtEl>
                                      </p:cBhvr>
                                    </p:animEffect>
                                    <p:set>
                                      <p:cBhvr>
                                        <p:cTn id="32" dur="1" fill="hold">
                                          <p:stCondLst>
                                            <p:cond delay="1999"/>
                                          </p:stCondLst>
                                        </p:cTn>
                                        <p:tgtEl>
                                          <p:spTgt spid="3">
                                            <p:txEl>
                                              <p:pRg st="5" end="5"/>
                                            </p:txEl>
                                          </p:spTgt>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8" presetClass="exit" presetSubtype="16" fill="hold" grpId="0" nodeType="clickEffect">
                                  <p:stCondLst>
                                    <p:cond delay="0"/>
                                  </p:stCondLst>
                                  <p:childTnLst>
                                    <p:animEffect transition="out" filter="diamond(in)">
                                      <p:cBhvr>
                                        <p:cTn id="36" dur="2000"/>
                                        <p:tgtEl>
                                          <p:spTgt spid="3">
                                            <p:txEl>
                                              <p:pRg st="7" end="7"/>
                                            </p:txEl>
                                          </p:spTgt>
                                        </p:tgtEl>
                                      </p:cBhvr>
                                    </p:animEffect>
                                    <p:set>
                                      <p:cBhvr>
                                        <p:cTn id="37" dur="1" fill="hold">
                                          <p:stCondLst>
                                            <p:cond delay="1999"/>
                                          </p:stCondLst>
                                        </p:cTn>
                                        <p:tgtEl>
                                          <p:spTgt spid="3">
                                            <p:txEl>
                                              <p:pRg st="7" end="7"/>
                                            </p:txEl>
                                          </p:spTgt>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8" presetClass="exit" presetSubtype="16" fill="hold" grpId="0" nodeType="clickEffect">
                                  <p:stCondLst>
                                    <p:cond delay="0"/>
                                  </p:stCondLst>
                                  <p:childTnLst>
                                    <p:animEffect transition="out" filter="diamond(in)">
                                      <p:cBhvr>
                                        <p:cTn id="41" dur="2000"/>
                                        <p:tgtEl>
                                          <p:spTgt spid="3">
                                            <p:txEl>
                                              <p:pRg st="9" end="9"/>
                                            </p:txEl>
                                          </p:spTgt>
                                        </p:tgtEl>
                                      </p:cBhvr>
                                    </p:animEffect>
                                    <p:set>
                                      <p:cBhvr>
                                        <p:cTn id="42" dur="1" fill="hold">
                                          <p:stCondLst>
                                            <p:cond delay="1999"/>
                                          </p:stCondLst>
                                        </p:cTn>
                                        <p:tgtEl>
                                          <p:spTgt spid="3">
                                            <p:txEl>
                                              <p:pRg st="9" end="9"/>
                                            </p:txEl>
                                          </p:spTgt>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8" presetClass="exit" presetSubtype="16" fill="hold" grpId="0" nodeType="clickEffect">
                                  <p:stCondLst>
                                    <p:cond delay="0"/>
                                  </p:stCondLst>
                                  <p:childTnLst>
                                    <p:animEffect transition="out" filter="diamond(in)">
                                      <p:cBhvr>
                                        <p:cTn id="46" dur="2000"/>
                                        <p:tgtEl>
                                          <p:spTgt spid="3">
                                            <p:txEl>
                                              <p:pRg st="10" end="10"/>
                                            </p:txEl>
                                          </p:spTgt>
                                        </p:tgtEl>
                                      </p:cBhvr>
                                    </p:animEffect>
                                    <p:set>
                                      <p:cBhvr>
                                        <p:cTn id="47" dur="1" fill="hold">
                                          <p:stCondLst>
                                            <p:cond delay="1999"/>
                                          </p:stCondLst>
                                        </p:cTn>
                                        <p:tgtEl>
                                          <p:spTgt spid="3">
                                            <p:txEl>
                                              <p:pRg st="10" end="10"/>
                                            </p:txEl>
                                          </p:spTgt>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8" presetClass="exit" presetSubtype="16" fill="hold" grpId="0" nodeType="clickEffect">
                                  <p:stCondLst>
                                    <p:cond delay="0"/>
                                  </p:stCondLst>
                                  <p:childTnLst>
                                    <p:animEffect transition="out" filter="diamond(in)">
                                      <p:cBhvr>
                                        <p:cTn id="51" dur="2000"/>
                                        <p:tgtEl>
                                          <p:spTgt spid="3">
                                            <p:txEl>
                                              <p:pRg st="12" end="12"/>
                                            </p:txEl>
                                          </p:spTgt>
                                        </p:tgtEl>
                                      </p:cBhvr>
                                    </p:animEffect>
                                    <p:set>
                                      <p:cBhvr>
                                        <p:cTn id="52" dur="1" fill="hold">
                                          <p:stCondLst>
                                            <p:cond delay="1999"/>
                                          </p:stCondLst>
                                        </p:cTn>
                                        <p:tgtEl>
                                          <p:spTgt spid="3">
                                            <p:txEl>
                                              <p:pRg st="12" end="12"/>
                                            </p:txEl>
                                          </p:spTgt>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8" presetClass="exit" presetSubtype="16" fill="hold" grpId="0" nodeType="clickEffect">
                                  <p:stCondLst>
                                    <p:cond delay="0"/>
                                  </p:stCondLst>
                                  <p:childTnLst>
                                    <p:animEffect transition="out" filter="diamond(in)">
                                      <p:cBhvr>
                                        <p:cTn id="56" dur="2000"/>
                                        <p:tgtEl>
                                          <p:spTgt spid="3">
                                            <p:txEl>
                                              <p:pRg st="14" end="14"/>
                                            </p:txEl>
                                          </p:spTgt>
                                        </p:tgtEl>
                                      </p:cBhvr>
                                    </p:animEffect>
                                    <p:set>
                                      <p:cBhvr>
                                        <p:cTn id="57" dur="1" fill="hold">
                                          <p:stCondLst>
                                            <p:cond delay="1999"/>
                                          </p:stCondLst>
                                        </p:cTn>
                                        <p:tgtEl>
                                          <p:spTgt spid="3">
                                            <p:txEl>
                                              <p:pRg st="14" end="14"/>
                                            </p:txEl>
                                          </p:spTgt>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8" presetClass="exit" presetSubtype="16" fill="hold" grpId="0" nodeType="clickEffect">
                                  <p:stCondLst>
                                    <p:cond delay="0"/>
                                  </p:stCondLst>
                                  <p:childTnLst>
                                    <p:animEffect transition="out" filter="diamond(in)">
                                      <p:cBhvr>
                                        <p:cTn id="61" dur="2000"/>
                                        <p:tgtEl>
                                          <p:spTgt spid="3">
                                            <p:txEl>
                                              <p:pRg st="16" end="16"/>
                                            </p:txEl>
                                          </p:spTgt>
                                        </p:tgtEl>
                                      </p:cBhvr>
                                    </p:animEffect>
                                    <p:set>
                                      <p:cBhvr>
                                        <p:cTn id="62" dur="1" fill="hold">
                                          <p:stCondLst>
                                            <p:cond delay="1999"/>
                                          </p:stCondLst>
                                        </p:cTn>
                                        <p:tgtEl>
                                          <p:spTgt spid="3">
                                            <p:txEl>
                                              <p:pRg st="16" end="1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096000"/>
          </a:xfrm>
        </p:spPr>
        <p:txBody>
          <a:bodyPr>
            <a:normAutofit fontScale="85000" lnSpcReduction="20000"/>
          </a:bodyPr>
          <a:lstStyle/>
          <a:p>
            <a:r>
              <a:rPr lang="en-US" dirty="0" smtClean="0"/>
              <a:t>c)</a:t>
            </a:r>
            <a:r>
              <a:rPr lang="en-US" u="sng" dirty="0" smtClean="0"/>
              <a:t>   Operation in FCRA account.</a:t>
            </a:r>
            <a:endParaRPr lang="en-US" sz="3600" u="sng" dirty="0" smtClean="0"/>
          </a:p>
          <a:p>
            <a:r>
              <a:rPr lang="en-US" dirty="0" smtClean="0"/>
              <a:t>Verify the credit of any foreign contribution to the account of an association/NGO/Trust without any documentary evidence of having obtained registration/prior permission from the Central Government for the same. </a:t>
            </a:r>
            <a:endParaRPr lang="en-US" sz="2800" dirty="0" smtClean="0"/>
          </a:p>
          <a:p>
            <a:r>
              <a:rPr lang="en-US" dirty="0" smtClean="0"/>
              <a:t> Check whether operations in FCRA accounts are as permitted by Ministry of Home Affairs (MHA) and FCRA guidelines.</a:t>
            </a:r>
            <a:endParaRPr lang="en-US" sz="2800" dirty="0" smtClean="0"/>
          </a:p>
          <a:p>
            <a:r>
              <a:rPr lang="en-US" dirty="0" smtClean="0"/>
              <a:t> Permission from MHA sometimes can be restricted to proceeds from some specific source or permission is available for specific amount only. Ensure conditions are complied with. </a:t>
            </a:r>
            <a:endParaRPr lang="en-US" sz="2800" dirty="0" smtClean="0"/>
          </a:p>
          <a:p>
            <a:r>
              <a:rPr lang="en-US" dirty="0" smtClean="0"/>
              <a:t> Ensure in all operative accounts,  original letter from MHA is available with branch. Account should be kept in total freeze till letter from MHA received</a:t>
            </a:r>
            <a:endParaRPr lang="en-US" sz="2800" dirty="0" smtClean="0"/>
          </a:p>
          <a:p>
            <a:r>
              <a:rPr lang="en-US" dirty="0" smtClean="0"/>
              <a:t> Verify validity period of MHA registration certificate. It should not be expired.</a:t>
            </a:r>
            <a:endParaRPr lang="en-US" sz="2800" dirty="0" smtClean="0"/>
          </a:p>
          <a:p>
            <a:r>
              <a:rPr lang="en-US" dirty="0" smtClean="0"/>
              <a:t> Checking at MHA website </a:t>
            </a:r>
            <a:r>
              <a:rPr lang="en-US" b="1" dirty="0" smtClean="0"/>
              <a:t>http://mha.nic.in/fcra.htm</a:t>
            </a:r>
            <a:r>
              <a:rPr lang="en-US" dirty="0" smtClean="0"/>
              <a:t> time to time to very whether permission has been withdrawn. </a:t>
            </a:r>
            <a:endParaRPr lang="en-US" sz="2800" dirty="0" smtClean="0"/>
          </a:p>
          <a:p>
            <a:r>
              <a:rPr lang="en-US" dirty="0" smtClean="0"/>
              <a:t> FCRA return has been submitted periodically as required by FCRA 2010 and FCRR 2011 </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066800"/>
            <a:ext cx="9067800" cy="5791200"/>
          </a:xfrm>
        </p:spPr>
        <p:style>
          <a:lnRef idx="1">
            <a:schemeClr val="accent3"/>
          </a:lnRef>
          <a:fillRef idx="2">
            <a:schemeClr val="accent3"/>
          </a:fillRef>
          <a:effectRef idx="1">
            <a:schemeClr val="accent3"/>
          </a:effectRef>
          <a:fontRef idx="minor">
            <a:schemeClr val="dk1"/>
          </a:fontRef>
        </p:style>
        <p:txBody>
          <a:bodyPr>
            <a:normAutofit fontScale="92500"/>
          </a:bodyPr>
          <a:lstStyle/>
          <a:p>
            <a:pPr lvl="0"/>
            <a:r>
              <a:rPr lang="en-US" dirty="0"/>
              <a:t>To supplement efforts of the Bank in carrying out simultaneous internal checks of transactions </a:t>
            </a:r>
            <a:r>
              <a:rPr lang="en-US" dirty="0" smtClean="0"/>
              <a:t> and </a:t>
            </a:r>
            <a:r>
              <a:rPr lang="en-US" dirty="0"/>
              <a:t>compliance with the systems and procedures of the Bank.</a:t>
            </a:r>
          </a:p>
          <a:p>
            <a:pPr lvl="0"/>
            <a:r>
              <a:rPr lang="en-US" dirty="0"/>
              <a:t>To perform substantive checking in key areas and rectification of deficiencies in the earliest possible period to preclude the incidence of serious errors and fraudulent manipulation.</a:t>
            </a:r>
          </a:p>
          <a:p>
            <a:pPr lvl="0"/>
            <a:r>
              <a:rPr lang="en-US" dirty="0"/>
              <a:t>To reduce the interval between a transaction and its </a:t>
            </a:r>
            <a:r>
              <a:rPr lang="en-US" dirty="0" smtClean="0"/>
              <a:t>examination.</a:t>
            </a:r>
            <a:endParaRPr lang="en-US" dirty="0"/>
          </a:p>
          <a:p>
            <a:pPr lvl="0"/>
            <a:endParaRPr lang="en-US" dirty="0" smtClean="0"/>
          </a:p>
          <a:p>
            <a:pPr lvl="0"/>
            <a:r>
              <a:rPr lang="en-US" dirty="0" smtClean="0"/>
              <a:t>To </a:t>
            </a:r>
            <a:r>
              <a:rPr lang="en-US" dirty="0"/>
              <a:t>improve the functioning of the branch, leading to up gradation of working of the branch and prevention of fraud.</a:t>
            </a:r>
          </a:p>
          <a:p>
            <a:pPr lvl="0"/>
            <a:r>
              <a:rPr lang="en-US" dirty="0"/>
              <a:t>Compliance with internal control as well as RBI/Government of India guidelines.</a:t>
            </a:r>
          </a:p>
          <a:p>
            <a:r>
              <a:rPr lang="en-US" dirty="0"/>
              <a:t>Identification of areas/activities requiring corrective action and urgency.</a:t>
            </a:r>
          </a:p>
        </p:txBody>
      </p:sp>
      <p:sp>
        <p:nvSpPr>
          <p:cNvPr id="2" name="Title 1"/>
          <p:cNvSpPr>
            <a:spLocks noGrp="1"/>
          </p:cNvSpPr>
          <p:nvPr>
            <p:ph type="title"/>
          </p:nvPr>
        </p:nvSpPr>
        <p:spPr>
          <a:xfrm>
            <a:off x="457200" y="0"/>
            <a:ext cx="8229600" cy="1143000"/>
          </a:xfrm>
        </p:spPr>
        <p:txBody>
          <a:bodyPr/>
          <a:lstStyle/>
          <a:p>
            <a:r>
              <a:rPr lang="en-US" dirty="0" smtClean="0"/>
              <a:t>OBJECTIVE</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blinds(horizontal)">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172200"/>
          </a:xfrm>
          <a:solidFill>
            <a:srgbClr val="92D050"/>
          </a:solidFill>
        </p:spPr>
        <p:txBody>
          <a:bodyPr>
            <a:normAutofit fontScale="77500" lnSpcReduction="20000"/>
          </a:bodyPr>
          <a:lstStyle/>
          <a:p>
            <a:pPr>
              <a:buNone/>
            </a:pPr>
            <a:r>
              <a:rPr lang="en-US" i="1" dirty="0" smtClean="0"/>
              <a:t> </a:t>
            </a:r>
            <a:endParaRPr lang="en-US" dirty="0" smtClean="0"/>
          </a:p>
          <a:p>
            <a:pPr lvl="0"/>
            <a:r>
              <a:rPr lang="en-US" b="1" dirty="0" smtClean="0"/>
              <a:t>Verification of transactions and documents for imports remittances (Like Direct import, Import advance remittance, Import collection bills, Import remittances under LC, Merchant Trade transactions etc) </a:t>
            </a:r>
          </a:p>
          <a:p>
            <a:endParaRPr lang="en-US" b="1" dirty="0" smtClean="0"/>
          </a:p>
          <a:p>
            <a:pPr lvl="0"/>
            <a:r>
              <a:rPr lang="en-US" b="1" dirty="0" smtClean="0"/>
              <a:t>Verification of transactions and documents for remittances other than import (Including remittance made under Liberalized Remittance Scheme)</a:t>
            </a:r>
          </a:p>
          <a:p>
            <a:endParaRPr lang="en-US" b="1" dirty="0" smtClean="0"/>
          </a:p>
          <a:p>
            <a:pPr lvl="0"/>
            <a:r>
              <a:rPr lang="en-US" b="1" dirty="0" smtClean="0"/>
              <a:t>Verification of  import LC opened and amendments in LC</a:t>
            </a:r>
          </a:p>
          <a:p>
            <a:endParaRPr lang="en-US" b="1" dirty="0" smtClean="0"/>
          </a:p>
          <a:p>
            <a:pPr lvl="0"/>
            <a:r>
              <a:rPr lang="en-US" b="1" dirty="0" smtClean="0"/>
              <a:t>Audit of  A1-A2 Forms and issuance  of certificate</a:t>
            </a:r>
          </a:p>
          <a:p>
            <a:endParaRPr lang="en-US" b="1" dirty="0" smtClean="0"/>
          </a:p>
          <a:p>
            <a:pPr lvl="0"/>
            <a:r>
              <a:rPr lang="en-US" b="1" dirty="0" smtClean="0"/>
              <a:t>Audit of  Bill of entry and issuance of certificate.</a:t>
            </a:r>
          </a:p>
          <a:p>
            <a:endParaRPr lang="en-US" b="1" dirty="0" smtClean="0"/>
          </a:p>
          <a:p>
            <a:pPr lvl="0">
              <a:buNone/>
            </a:pPr>
            <a:endParaRPr lang="en-US" b="1" dirty="0" smtClean="0"/>
          </a:p>
          <a:p>
            <a:endParaRPr lang="en-US" b="1" dirty="0" smtClean="0"/>
          </a:p>
          <a:p>
            <a:r>
              <a:rPr lang="en-US" b="1" dirty="0" smtClean="0"/>
              <a:t>Verify the cases of write off of </a:t>
            </a:r>
            <a:r>
              <a:rPr lang="en-US" b="1" dirty="0" err="1" smtClean="0"/>
              <a:t>unrealised</a:t>
            </a:r>
            <a:r>
              <a:rPr lang="en-US" b="1" dirty="0" smtClean="0"/>
              <a:t> export bills</a:t>
            </a:r>
            <a:endParaRPr lang="en-US" b="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blinds(horizontal)">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blinds(horizontal)">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blinds(horizontal)">
                                      <p:cBhvr>
                                        <p:cTn id="37" dur="500"/>
                                        <p:tgtEl>
                                          <p:spTgt spid="3">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13" end="13"/>
                                            </p:txEl>
                                          </p:spTgt>
                                        </p:tgtEl>
                                        <p:attrNameLst>
                                          <p:attrName>style.visibility</p:attrName>
                                        </p:attrNameLst>
                                      </p:cBhvr>
                                      <p:to>
                                        <p:strVal val="visible"/>
                                      </p:to>
                                    </p:set>
                                    <p:animEffect transition="in" filter="blinds(horizontal)">
                                      <p:cBhvr>
                                        <p:cTn id="42"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4572000"/>
          </a:xfrm>
        </p:spPr>
        <p:txBody>
          <a:bodyPr>
            <a:normAutofit fontScale="92500" lnSpcReduction="10000"/>
          </a:bodyPr>
          <a:lstStyle/>
          <a:p>
            <a:pPr lvl="0"/>
            <a:r>
              <a:rPr lang="en-US" dirty="0" smtClean="0"/>
              <a:t>Filing of returns with RBI </a:t>
            </a:r>
          </a:p>
          <a:p>
            <a:r>
              <a:rPr lang="en-US" dirty="0" smtClean="0"/>
              <a:t> Compliance of reporting guidelines for Foreign Investments in India  </a:t>
            </a:r>
          </a:p>
          <a:p>
            <a:endParaRPr lang="en-US" b="1" dirty="0" smtClean="0"/>
          </a:p>
          <a:p>
            <a:r>
              <a:rPr lang="en-US" dirty="0" smtClean="0"/>
              <a:t>Compliance of FEMA guidelines by authorized dealer</a:t>
            </a:r>
          </a:p>
          <a:p>
            <a:endParaRPr lang="en-US" dirty="0" smtClean="0"/>
          </a:p>
          <a:p>
            <a:r>
              <a:rPr lang="en-US" dirty="0" smtClean="0"/>
              <a:t>Reconciliation of NOSTRO and VOSTRO accounts</a:t>
            </a:r>
          </a:p>
          <a:p>
            <a:endParaRPr lang="en-US" i="1" dirty="0" smtClean="0"/>
          </a:p>
          <a:p>
            <a:endParaRPr lang="en-US" dirty="0" smtClean="0"/>
          </a:p>
          <a:p>
            <a:pPr>
              <a:buNone/>
            </a:pPr>
            <a:endParaRPr lang="en-US" dirty="0" smtClean="0"/>
          </a:p>
          <a:p>
            <a:pPr>
              <a:buNone/>
            </a:pPr>
            <a:r>
              <a:rPr lang="en-US" dirty="0" smtClean="0"/>
              <a:t> Other </a:t>
            </a:r>
            <a:r>
              <a:rPr lang="en-US" dirty="0" err="1" smtClean="0"/>
              <a:t>forex</a:t>
            </a:r>
            <a:r>
              <a:rPr lang="en-US" dirty="0" smtClean="0"/>
              <a:t> related issues</a:t>
            </a:r>
            <a:endParaRPr lang="en-US" dirty="0"/>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6096000"/>
          </a:xfrm>
        </p:spPr>
        <p:style>
          <a:lnRef idx="2">
            <a:schemeClr val="dk1">
              <a:shade val="50000"/>
            </a:schemeClr>
          </a:lnRef>
          <a:fillRef idx="1">
            <a:schemeClr val="dk1"/>
          </a:fillRef>
          <a:effectRef idx="0">
            <a:schemeClr val="dk1"/>
          </a:effectRef>
          <a:fontRef idx="minor">
            <a:schemeClr val="lt1"/>
          </a:fontRef>
        </p:style>
        <p:txBody>
          <a:bodyPr>
            <a:normAutofit fontScale="25000" lnSpcReduction="20000"/>
          </a:bodyPr>
          <a:lstStyle/>
          <a:p>
            <a:pPr lvl="1">
              <a:buNone/>
            </a:pPr>
            <a:r>
              <a:rPr lang="en-US" sz="6400" dirty="0" smtClean="0"/>
              <a:t>Ensure that loans and advances have been sanctioned properly and in accordance with delegated authority. </a:t>
            </a:r>
            <a:endParaRPr lang="en-US" sz="6400" b="1" u="sng" dirty="0" smtClean="0"/>
          </a:p>
          <a:p>
            <a:pPr>
              <a:buNone/>
            </a:pPr>
            <a:r>
              <a:rPr lang="en-US" sz="6400" dirty="0" smtClean="0"/>
              <a:t> </a:t>
            </a:r>
            <a:endParaRPr lang="en-US" sz="6400" b="1" u="sng" dirty="0" smtClean="0"/>
          </a:p>
          <a:p>
            <a:pPr lvl="1">
              <a:buNone/>
            </a:pPr>
            <a:r>
              <a:rPr lang="en-US" sz="6400" dirty="0" smtClean="0"/>
              <a:t>Verify the compliance of statutory and other restrictions on loans and advances prescribed by bank time to time. </a:t>
            </a:r>
            <a:endParaRPr lang="en-US" sz="6400" b="1" u="sng" dirty="0" smtClean="0"/>
          </a:p>
          <a:p>
            <a:pPr>
              <a:buNone/>
            </a:pPr>
            <a:r>
              <a:rPr lang="en-US" sz="6400" dirty="0" smtClean="0"/>
              <a:t> Ensure that securities &amp; documents have been received as applicable to particular loans and securities have been properly charged/ registered.</a:t>
            </a:r>
            <a:endParaRPr lang="en-US" sz="6400" b="1" u="sng" dirty="0" smtClean="0"/>
          </a:p>
          <a:p>
            <a:pPr>
              <a:buNone/>
            </a:pPr>
            <a:r>
              <a:rPr lang="en-US" sz="6400" dirty="0" smtClean="0"/>
              <a:t> Ensure all conditions of sanction have been complied with.</a:t>
            </a:r>
            <a:endParaRPr lang="en-US" sz="6400" b="1" u="sng" dirty="0" smtClean="0"/>
          </a:p>
          <a:p>
            <a:pPr>
              <a:buNone/>
            </a:pPr>
            <a:r>
              <a:rPr lang="en-US" sz="6400" dirty="0" smtClean="0"/>
              <a:t> </a:t>
            </a:r>
            <a:endParaRPr lang="en-US" sz="6400" b="1" u="sng" dirty="0" smtClean="0"/>
          </a:p>
          <a:p>
            <a:pPr lvl="1">
              <a:buNone/>
            </a:pPr>
            <a:r>
              <a:rPr lang="en-US" sz="6400" dirty="0" smtClean="0"/>
              <a:t>Ensure master data relating to Limit, rate of interest, EMI, moratorium period details have been correctly updated/modified on regular basis.</a:t>
            </a:r>
            <a:endParaRPr lang="en-US" sz="6400" b="1" u="sng" dirty="0" smtClean="0"/>
          </a:p>
          <a:p>
            <a:pPr>
              <a:buNone/>
            </a:pPr>
            <a:r>
              <a:rPr lang="en-US" sz="6400" dirty="0" smtClean="0"/>
              <a:t> Verify the value dating entries passed in advances accounts.</a:t>
            </a:r>
            <a:endParaRPr lang="en-US" sz="6400" b="1" u="sng" dirty="0" smtClean="0"/>
          </a:p>
          <a:p>
            <a:pPr>
              <a:buNone/>
            </a:pPr>
            <a:r>
              <a:rPr lang="en-US" sz="6400" dirty="0" smtClean="0"/>
              <a:t> Ensure timely receipt of Installment, interest and charges and also ensure that post disbursement supervision and follow-up is proper, such as the timely receipt of stock and book debt statements, QIS data, renewal of limits, insurance etc. </a:t>
            </a:r>
            <a:endParaRPr lang="en-US" sz="6400" b="1" u="sng" dirty="0" smtClean="0"/>
          </a:p>
          <a:p>
            <a:pPr>
              <a:buNone/>
            </a:pPr>
            <a:r>
              <a:rPr lang="en-US" sz="6400" dirty="0" smtClean="0"/>
              <a:t> Physical verification of assets kept as security against loans and verification of end use of loans as per periodicity prescribed by the bank.</a:t>
            </a:r>
            <a:endParaRPr lang="en-US" sz="6400" b="1" u="sng" dirty="0" smtClean="0"/>
          </a:p>
          <a:p>
            <a:pPr>
              <a:buNone/>
            </a:pPr>
            <a:r>
              <a:rPr lang="en-US" sz="6400" dirty="0" smtClean="0"/>
              <a:t> </a:t>
            </a:r>
            <a:endParaRPr lang="en-US" sz="3600" b="1" u="sng" dirty="0" smtClean="0"/>
          </a:p>
        </p:txBody>
      </p:sp>
      <p:sp>
        <p:nvSpPr>
          <p:cNvPr id="2" name="Title 1"/>
          <p:cNvSpPr>
            <a:spLocks noGrp="1"/>
          </p:cNvSpPr>
          <p:nvPr>
            <p:ph type="title"/>
          </p:nvPr>
        </p:nvSpPr>
        <p:spPr>
          <a:xfrm>
            <a:off x="457200" y="0"/>
            <a:ext cx="8229600" cy="1828800"/>
          </a:xfrm>
        </p:spPr>
        <p:txBody>
          <a:bodyPr>
            <a:normAutofit fontScale="90000"/>
          </a:bodyPr>
          <a:lstStyle/>
          <a:p>
            <a:pPr lvl="0"/>
            <a:r>
              <a:rPr b="1" i="1" u="sng" smtClean="0"/>
              <a:t>LOANS AND ADVANCES</a:t>
            </a:r>
            <a:r>
              <a:rPr sz="5400" smtClean="0"/>
              <a:t/>
            </a:r>
            <a:br>
              <a:rPr sz="5400" smtClean="0"/>
            </a:br>
            <a:r>
              <a:rPr smtClean="0"/>
              <a:t> </a:t>
            </a:r>
            <a:r>
              <a:rPr sz="5400" smtClean="0"/>
              <a:t/>
            </a:r>
            <a:br>
              <a:rPr sz="5400" smtClean="0"/>
            </a:b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blinds(horizontal)">
                                      <p:cBhvr>
                                        <p:cTn id="12" dur="500"/>
                                        <p:tgtEl>
                                          <p:spTgt spid="3">
                                            <p:bg/>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blinds(horizontal)">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blinds(horizontal)">
                                      <p:cBhvr>
                                        <p:cTn id="20" dur="500"/>
                                        <p:tgtEl>
                                          <p:spTgt spid="3">
                                            <p:txEl>
                                              <p:pRg st="1" end="1"/>
                                            </p:txEl>
                                          </p:spTgt>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blinds(horizontal)">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blinds(horizontal)">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blinds(horizontal)">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blinds(horizontal)">
                                      <p:cBhvr>
                                        <p:cTn id="38" dur="500"/>
                                        <p:tgtEl>
                                          <p:spTgt spid="3">
                                            <p:txEl>
                                              <p:pRg st="5" end="5"/>
                                            </p:txEl>
                                          </p:spTgt>
                                        </p:tgtEl>
                                      </p:cBhvr>
                                    </p:animEffect>
                                  </p:childTnLst>
                                </p:cTn>
                              </p:par>
                              <p:par>
                                <p:cTn id="39" presetID="3" presetClass="entr" presetSubtype="10" fill="hold" grpId="0" nodeType="with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blinds(horizontal)">
                                      <p:cBhvr>
                                        <p:cTn id="41" dur="500"/>
                                        <p:tgtEl>
                                          <p:spTgt spid="3">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blinds(horizontal)">
                                      <p:cBhvr>
                                        <p:cTn id="46" dur="500"/>
                                        <p:tgtEl>
                                          <p:spTgt spid="3">
                                            <p:txEl>
                                              <p:pRg st="7" end="7"/>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blinds(horizontal)">
                                      <p:cBhvr>
                                        <p:cTn id="51" dur="500"/>
                                        <p:tgtEl>
                                          <p:spTgt spid="3">
                                            <p:txEl>
                                              <p:pRg st="8" end="8"/>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grpId="0" nodeType="click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blinds(horizontal)">
                                      <p:cBhvr>
                                        <p:cTn id="56" dur="500"/>
                                        <p:tgtEl>
                                          <p:spTgt spid="3">
                                            <p:txEl>
                                              <p:pRg st="9" end="9"/>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3" presetClass="entr" presetSubtype="10" fill="hold" grpId="0" nodeType="clickEffect">
                                  <p:stCondLst>
                                    <p:cond delay="0"/>
                                  </p:stCondLst>
                                  <p:childTnLst>
                                    <p:set>
                                      <p:cBhvr>
                                        <p:cTn id="60" dur="1" fill="hold">
                                          <p:stCondLst>
                                            <p:cond delay="0"/>
                                          </p:stCondLst>
                                        </p:cTn>
                                        <p:tgtEl>
                                          <p:spTgt spid="3">
                                            <p:txEl>
                                              <p:pRg st="10" end="10"/>
                                            </p:txEl>
                                          </p:spTgt>
                                        </p:tgtEl>
                                        <p:attrNameLst>
                                          <p:attrName>style.visibility</p:attrName>
                                        </p:attrNameLst>
                                      </p:cBhvr>
                                      <p:to>
                                        <p:strVal val="visible"/>
                                      </p:to>
                                    </p:set>
                                    <p:animEffect transition="in" filter="blinds(horizontal)">
                                      <p:cBhvr>
                                        <p:cTn id="61"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04800"/>
            <a:ext cx="8229600" cy="6248400"/>
          </a:xfrm>
        </p:spPr>
        <p:style>
          <a:lnRef idx="0">
            <a:schemeClr val="accent6"/>
          </a:lnRef>
          <a:fillRef idx="3">
            <a:schemeClr val="accent6"/>
          </a:fillRef>
          <a:effectRef idx="3">
            <a:schemeClr val="accent6"/>
          </a:effectRef>
          <a:fontRef idx="minor">
            <a:schemeClr val="lt1"/>
          </a:fontRef>
        </p:style>
        <p:txBody>
          <a:bodyPr>
            <a:normAutofit fontScale="70000" lnSpcReduction="20000"/>
          </a:bodyPr>
          <a:lstStyle/>
          <a:p>
            <a:pPr>
              <a:buNone/>
            </a:pPr>
            <a:r>
              <a:rPr lang="en-US" sz="2800" dirty="0" smtClean="0"/>
              <a:t>Verify whether there is any misutilisation of the loans and whether there are instances indicative of diversion of funds.</a:t>
            </a:r>
            <a:endParaRPr lang="en-US" sz="2800" b="1" u="sng" dirty="0" smtClean="0"/>
          </a:p>
          <a:p>
            <a:pPr>
              <a:buNone/>
            </a:pPr>
            <a:r>
              <a:rPr lang="en-US" sz="2800" dirty="0" smtClean="0"/>
              <a:t> Check whether the letters of credit issued by the branch are within the delegated power and ensure that they are for genuine trade transactions.</a:t>
            </a:r>
            <a:endParaRPr lang="en-US" sz="2800" b="1" u="sng" dirty="0" smtClean="0"/>
          </a:p>
          <a:p>
            <a:pPr>
              <a:buNone/>
            </a:pPr>
            <a:r>
              <a:rPr lang="en-US" sz="2800" dirty="0" smtClean="0"/>
              <a:t> Check the bank guarantees, LC issued, whether they have been properly worded and recorded in the register of the bank. Whether they have been promptly renewed/ extended on the due dates.</a:t>
            </a:r>
            <a:endParaRPr lang="en-US" sz="2800" b="1" u="sng" dirty="0" smtClean="0"/>
          </a:p>
          <a:p>
            <a:pPr>
              <a:buNone/>
            </a:pPr>
            <a:r>
              <a:rPr lang="en-US" sz="2800" dirty="0" smtClean="0"/>
              <a:t> Check whether for LC and BG issuance/extension, judicial stamp papers have been obtained as prescribed. Process for cancellation and invocation of BG and LC has been followed. </a:t>
            </a:r>
            <a:endParaRPr lang="en-US" sz="2800" b="1" u="sng" dirty="0" smtClean="0"/>
          </a:p>
          <a:p>
            <a:pPr>
              <a:buNone/>
            </a:pPr>
            <a:r>
              <a:rPr lang="en-US" sz="2800" dirty="0" smtClean="0"/>
              <a:t> Ensure proper follow-up of overdue bills of exchange purchased/discounted.</a:t>
            </a:r>
            <a:endParaRPr lang="en-US" sz="2800" b="1" u="sng" dirty="0" smtClean="0"/>
          </a:p>
          <a:p>
            <a:pPr>
              <a:buNone/>
            </a:pPr>
            <a:r>
              <a:rPr lang="en-US" sz="2800" dirty="0" smtClean="0"/>
              <a:t> Verify the compliance of prudential norms on income recognition, asset classification and provisioning pertaining to advances.</a:t>
            </a:r>
            <a:endParaRPr lang="en-US" sz="2800" b="1" u="sng" dirty="0" smtClean="0"/>
          </a:p>
          <a:p>
            <a:pPr>
              <a:buNone/>
            </a:pPr>
            <a:r>
              <a:rPr lang="en-US" sz="2800" dirty="0" smtClean="0"/>
              <a:t> Verify that instances of exceeding delegated powers have been promptly reported to controlling/Head Office by the branch and have been confirmed or ratified at the required level.</a:t>
            </a:r>
            <a:endParaRPr lang="en-US" sz="2800" b="1" u="sng" dirty="0" smtClean="0"/>
          </a:p>
          <a:p>
            <a:pPr>
              <a:buNone/>
            </a:pPr>
            <a:r>
              <a:rPr lang="en-US" sz="2800" dirty="0" smtClean="0"/>
              <a:t> Verify the frequency and genuineness of such exercise of authority beyond the delegated powers by the concerned officials.</a:t>
            </a:r>
            <a:endParaRPr lang="en-US" sz="2800" b="1" u="sng"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blinds(horizontal)">
                                      <p:cBhvr>
                                        <p:cTn id="7" dur="500"/>
                                        <p:tgtEl>
                                          <p:spTgt spid="2">
                                            <p:bg/>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linds(horizont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blinds(horizontal)">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blinds(horizontal)">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blinds(horizontal)">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blinds(horizontal)">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blinds(horizontal)">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Effect transition="in" filter="blinds(horizontal)">
                                      <p:cBhvr>
                                        <p:cTn id="42" dur="500"/>
                                        <p:tgtEl>
                                          <p:spTgt spid="2">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2">
                                            <p:txEl>
                                              <p:pRg st="7" end="7"/>
                                            </p:txEl>
                                          </p:spTgt>
                                        </p:tgtEl>
                                        <p:attrNameLst>
                                          <p:attrName>style.visibility</p:attrName>
                                        </p:attrNameLst>
                                      </p:cBhvr>
                                      <p:to>
                                        <p:strVal val="visible"/>
                                      </p:to>
                                    </p:set>
                                    <p:animEffect transition="in" filter="blinds(horizontal)">
                                      <p:cBhvr>
                                        <p:cTn id="47"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248400"/>
          </a:xfrm>
        </p:spPr>
        <p:txBody>
          <a:bodyPr>
            <a:noAutofit/>
          </a:bodyPr>
          <a:lstStyle/>
          <a:p>
            <a:pPr lvl="1"/>
            <a:r>
              <a:rPr lang="en-US" sz="1600" dirty="0" smtClean="0"/>
              <a:t>Verify whether monthly updating of drawing power in the computer system has been done correctly on the basis of stock statements/book debt statement/ other financial data received from the borrowers.</a:t>
            </a:r>
            <a:endParaRPr lang="en-US" sz="1600" b="1" u="sng" dirty="0" smtClean="0"/>
          </a:p>
          <a:p>
            <a:pPr lvl="1"/>
            <a:r>
              <a:rPr lang="en-US" sz="1600" dirty="0" smtClean="0"/>
              <a:t>Verify whether the submission of claims to DICGC and ECGC is made within reasonable time.</a:t>
            </a:r>
            <a:endParaRPr lang="en-US" sz="1600" b="1" u="sng" dirty="0" smtClean="0"/>
          </a:p>
          <a:p>
            <a:r>
              <a:rPr lang="en-US" sz="1600" dirty="0" smtClean="0"/>
              <a:t> Circulars for Loans and advances:</a:t>
            </a:r>
            <a:endParaRPr lang="en-US" sz="1600" b="1" u="sng" dirty="0" smtClean="0"/>
          </a:p>
          <a:p>
            <a:pPr lvl="0"/>
            <a:r>
              <a:rPr lang="en-US" sz="1600" dirty="0" smtClean="0"/>
              <a:t>Master circular – Lending to priority sector  dated July 1, 2011</a:t>
            </a:r>
          </a:p>
          <a:p>
            <a:pPr lvl="0"/>
            <a:r>
              <a:rPr lang="en-US" sz="1600" dirty="0" smtClean="0"/>
              <a:t>Master circular – Lending to Micro, Small &amp; Medium Enterprises (MSME) Sector dated July 1. 2011</a:t>
            </a:r>
          </a:p>
          <a:p>
            <a:pPr lvl="0"/>
            <a:r>
              <a:rPr lang="en-US" sz="1600" dirty="0" smtClean="0"/>
              <a:t>Master Circular on Credit Card Operations of banks dated July 1, 2011</a:t>
            </a:r>
          </a:p>
          <a:p>
            <a:pPr lvl="0"/>
            <a:r>
              <a:rPr lang="en-US" sz="1600" dirty="0" smtClean="0"/>
              <a:t>Master Circular - Interest Rates on Advances dated July 1, 2011</a:t>
            </a:r>
          </a:p>
          <a:p>
            <a:pPr lvl="0"/>
            <a:r>
              <a:rPr lang="en-US" sz="1600" dirty="0" smtClean="0"/>
              <a:t>Master Circular- Loans and Advances – Statutory and Other Restrictions dated July 1, 2011</a:t>
            </a:r>
          </a:p>
          <a:p>
            <a:pPr lvl="0"/>
            <a:r>
              <a:rPr lang="en-US" sz="1600" dirty="0" smtClean="0"/>
              <a:t>Master Circular on Willful Defaulters  dated July 1, 2011</a:t>
            </a:r>
          </a:p>
          <a:p>
            <a:pPr lvl="0"/>
            <a:r>
              <a:rPr lang="en-US" sz="1600" dirty="0" smtClean="0"/>
              <a:t>Master Circular - Guarantees and Co-acceptances dated July 1, 2011</a:t>
            </a:r>
          </a:p>
          <a:p>
            <a:pPr lvl="0"/>
            <a:r>
              <a:rPr lang="en-US" sz="1600" dirty="0" smtClean="0"/>
              <a:t>Master Circular - Prudential norms on Income Recognition, Asset Classification and Provisioning pertaining to Advances   dated   July 1, 2011</a:t>
            </a:r>
          </a:p>
          <a:p>
            <a:pPr lvl="0"/>
            <a:r>
              <a:rPr lang="en-US" sz="1600" dirty="0" err="1" smtClean="0"/>
              <a:t>DBOD.No</a:t>
            </a:r>
            <a:r>
              <a:rPr lang="en-US" sz="1600" dirty="0" smtClean="0"/>
              <a:t>. BP.BC.110/08.12.001/2008-09 February 10, 2009 Lending under Consortium Arrangement / Multiple Banking Arrangements</a:t>
            </a:r>
          </a:p>
          <a:p>
            <a:pPr lvl="0"/>
            <a:r>
              <a:rPr lang="en-US" sz="1600" dirty="0" err="1" smtClean="0"/>
              <a:t>DBS.CO.PPD.BC.No</a:t>
            </a:r>
            <a:r>
              <a:rPr lang="en-US" sz="1600" dirty="0" smtClean="0"/>
              <a:t>. 5 /11.01.005/2010-11 January 14, 2011  End use of funds- Monitoring</a:t>
            </a:r>
          </a:p>
          <a:p>
            <a:pPr lvl="0"/>
            <a:r>
              <a:rPr lang="en-US" sz="1600" dirty="0" err="1" smtClean="0"/>
              <a:t>RPCD.CO.Plan.BC</a:t>
            </a:r>
            <a:r>
              <a:rPr lang="en-US" sz="1600" dirty="0" smtClean="0"/>
              <a:t>. 51 /04.09.01/2010-11 February 2, 2011 Classification of loans against gold </a:t>
            </a:r>
            <a:r>
              <a:rPr lang="en-US" sz="1600" dirty="0" err="1" smtClean="0"/>
              <a:t>jewellery</a:t>
            </a:r>
            <a:endParaRPr lang="en-US" sz="1600" dirty="0" smtClean="0"/>
          </a:p>
          <a:p>
            <a:endParaRPr lang="en-US" sz="16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linds(horizontal)">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blinds(horizontal)">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blinds(horizontal)">
                                      <p:cBhvr>
                                        <p:cTn id="30" dur="5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blinds(horizontal)">
                                      <p:cBhvr>
                                        <p:cTn id="35" dur="500"/>
                                        <p:tgtEl>
                                          <p:spTgt spid="3">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blinds(horizontal)">
                                      <p:cBhvr>
                                        <p:cTn id="40" dur="500"/>
                                        <p:tgtEl>
                                          <p:spTgt spid="3">
                                            <p:txEl>
                                              <p:pRg st="7" end="7"/>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Effect transition="in" filter="blinds(horizontal)">
                                      <p:cBhvr>
                                        <p:cTn id="45" dur="500"/>
                                        <p:tgtEl>
                                          <p:spTgt spid="3">
                                            <p:txEl>
                                              <p:pRg st="8" end="8"/>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grpId="0" nodeType="clickEffect">
                                  <p:stCondLst>
                                    <p:cond delay="0"/>
                                  </p:stCondLst>
                                  <p:childTnLst>
                                    <p:set>
                                      <p:cBhvr>
                                        <p:cTn id="49" dur="1" fill="hold">
                                          <p:stCondLst>
                                            <p:cond delay="0"/>
                                          </p:stCondLst>
                                        </p:cTn>
                                        <p:tgtEl>
                                          <p:spTgt spid="3">
                                            <p:txEl>
                                              <p:pRg st="9" end="9"/>
                                            </p:txEl>
                                          </p:spTgt>
                                        </p:tgtEl>
                                        <p:attrNameLst>
                                          <p:attrName>style.visibility</p:attrName>
                                        </p:attrNameLst>
                                      </p:cBhvr>
                                      <p:to>
                                        <p:strVal val="visible"/>
                                      </p:to>
                                    </p:set>
                                    <p:animEffect transition="in" filter="blinds(horizontal)">
                                      <p:cBhvr>
                                        <p:cTn id="50" dur="500"/>
                                        <p:tgtEl>
                                          <p:spTgt spid="3">
                                            <p:txEl>
                                              <p:pRg st="9" end="9"/>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grpId="0" nodeType="click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Effect transition="in" filter="blinds(horizontal)">
                                      <p:cBhvr>
                                        <p:cTn id="55" dur="500"/>
                                        <p:tgtEl>
                                          <p:spTgt spid="3">
                                            <p:txEl>
                                              <p:pRg st="10" end="10"/>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3" presetClass="entr" presetSubtype="10" fill="hold" grpId="0" nodeType="clickEffect">
                                  <p:stCondLst>
                                    <p:cond delay="0"/>
                                  </p:stCondLst>
                                  <p:childTnLst>
                                    <p:set>
                                      <p:cBhvr>
                                        <p:cTn id="59" dur="1" fill="hold">
                                          <p:stCondLst>
                                            <p:cond delay="0"/>
                                          </p:stCondLst>
                                        </p:cTn>
                                        <p:tgtEl>
                                          <p:spTgt spid="3">
                                            <p:txEl>
                                              <p:pRg st="11" end="11"/>
                                            </p:txEl>
                                          </p:spTgt>
                                        </p:tgtEl>
                                        <p:attrNameLst>
                                          <p:attrName>style.visibility</p:attrName>
                                        </p:attrNameLst>
                                      </p:cBhvr>
                                      <p:to>
                                        <p:strVal val="visible"/>
                                      </p:to>
                                    </p:set>
                                    <p:animEffect transition="in" filter="blinds(horizontal)">
                                      <p:cBhvr>
                                        <p:cTn id="60" dur="500"/>
                                        <p:tgtEl>
                                          <p:spTgt spid="3">
                                            <p:txEl>
                                              <p:pRg st="11" end="11"/>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3" presetClass="entr" presetSubtype="10" fill="hold" grpId="0" nodeType="clickEffect">
                                  <p:stCondLst>
                                    <p:cond delay="0"/>
                                  </p:stCondLst>
                                  <p:childTnLst>
                                    <p:set>
                                      <p:cBhvr>
                                        <p:cTn id="64" dur="1" fill="hold">
                                          <p:stCondLst>
                                            <p:cond delay="0"/>
                                          </p:stCondLst>
                                        </p:cTn>
                                        <p:tgtEl>
                                          <p:spTgt spid="3">
                                            <p:txEl>
                                              <p:pRg st="12" end="12"/>
                                            </p:txEl>
                                          </p:spTgt>
                                        </p:tgtEl>
                                        <p:attrNameLst>
                                          <p:attrName>style.visibility</p:attrName>
                                        </p:attrNameLst>
                                      </p:cBhvr>
                                      <p:to>
                                        <p:strVal val="visible"/>
                                      </p:to>
                                    </p:set>
                                    <p:animEffect transition="in" filter="blinds(horizontal)">
                                      <p:cBhvr>
                                        <p:cTn id="65" dur="500"/>
                                        <p:tgtEl>
                                          <p:spTgt spid="3">
                                            <p:txEl>
                                              <p:pRg st="12" end="12"/>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3" presetClass="entr" presetSubtype="10" fill="hold" grpId="0" nodeType="clickEffect">
                                  <p:stCondLst>
                                    <p:cond delay="0"/>
                                  </p:stCondLst>
                                  <p:childTnLst>
                                    <p:set>
                                      <p:cBhvr>
                                        <p:cTn id="69" dur="1" fill="hold">
                                          <p:stCondLst>
                                            <p:cond delay="0"/>
                                          </p:stCondLst>
                                        </p:cTn>
                                        <p:tgtEl>
                                          <p:spTgt spid="3">
                                            <p:txEl>
                                              <p:pRg st="13" end="13"/>
                                            </p:txEl>
                                          </p:spTgt>
                                        </p:tgtEl>
                                        <p:attrNameLst>
                                          <p:attrName>style.visibility</p:attrName>
                                        </p:attrNameLst>
                                      </p:cBhvr>
                                      <p:to>
                                        <p:strVal val="visible"/>
                                      </p:to>
                                    </p:set>
                                    <p:animEffect transition="in" filter="blinds(horizontal)">
                                      <p:cBhvr>
                                        <p:cTn id="70"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34000"/>
          </a:xfrm>
        </p:spPr>
        <p:txBody>
          <a:bodyPr>
            <a:normAutofit fontScale="85000" lnSpcReduction="10000"/>
          </a:bodyPr>
          <a:lstStyle/>
          <a:p>
            <a:r>
              <a:rPr lang="en-US" dirty="0" smtClean="0"/>
              <a:t>Compliance of RBI audit reports, Internal audit reports, snap audit reports and the previous month concurrent audit reports</a:t>
            </a:r>
            <a:endParaRPr lang="en-US" sz="3600" dirty="0" smtClean="0"/>
          </a:p>
          <a:p>
            <a:pPr lvl="0"/>
            <a:r>
              <a:rPr lang="en-US" dirty="0" smtClean="0"/>
              <a:t>Verify compliance of RBI audit report, Internal audit report and snap audit reports</a:t>
            </a:r>
            <a:endParaRPr lang="en-US" sz="3600" dirty="0" smtClean="0"/>
          </a:p>
          <a:p>
            <a:endParaRPr lang="en-US" sz="3600" dirty="0" smtClean="0"/>
          </a:p>
          <a:p>
            <a:r>
              <a:rPr lang="en-US" u="sng" dirty="0" smtClean="0"/>
              <a:t>Concurrent audit reports</a:t>
            </a:r>
            <a:endParaRPr lang="en-US" sz="3600" dirty="0" smtClean="0"/>
          </a:p>
          <a:p>
            <a:pPr lvl="1"/>
            <a:r>
              <a:rPr lang="en-US" dirty="0" smtClean="0"/>
              <a:t>Pending items of previous month should be consolidated and given at the </a:t>
            </a:r>
          </a:p>
          <a:p>
            <a:pPr lvl="1"/>
            <a:r>
              <a:rPr lang="en-US" dirty="0" smtClean="0"/>
              <a:t>end of subsequent month report if possible to have track on pending irregularities or as prescribed by appointment letter. </a:t>
            </a:r>
            <a:endParaRPr lang="en-US" sz="3200" dirty="0" smtClean="0"/>
          </a:p>
          <a:p>
            <a:pPr lvl="1"/>
            <a:r>
              <a:rPr lang="en-US" dirty="0" smtClean="0"/>
              <a:t>Do not drop the pending irregularities unless until needful has been done by the branch officials or auditor is convinced with replies of branch.</a:t>
            </a:r>
            <a:endParaRPr lang="en-US" sz="3200" dirty="0" smtClean="0"/>
          </a:p>
          <a:p>
            <a:r>
              <a:rPr lang="en-US" dirty="0" smtClean="0"/>
              <a:t>If possible for pending items, take commitment from the branch by which date needful will be done and report so that reports can be closed at corporate office at the earliest </a:t>
            </a:r>
            <a:endParaRPr lang="en-US" dirty="0"/>
          </a:p>
        </p:txBody>
      </p:sp>
      <p:sp>
        <p:nvSpPr>
          <p:cNvPr id="2" name="Title 1"/>
          <p:cNvSpPr>
            <a:spLocks noGrp="1"/>
          </p:cNvSpPr>
          <p:nvPr>
            <p:ph type="title"/>
          </p:nvPr>
        </p:nvSpPr>
        <p:spPr>
          <a:xfrm>
            <a:off x="457200" y="152400"/>
            <a:ext cx="8229600" cy="1905000"/>
          </a:xfrm>
        </p:spPr>
        <p:txBody>
          <a:bodyPr>
            <a:normAutofit fontScale="90000"/>
          </a:bodyPr>
          <a:lstStyle/>
          <a:p>
            <a:pPr lvl="0"/>
            <a:r>
              <a:rPr b="1" i="1" u="sng" smtClean="0"/>
              <a:t>COMPLIANCE</a:t>
            </a:r>
            <a:r>
              <a:rPr sz="5400" smtClean="0"/>
              <a:t/>
            </a:r>
            <a:br>
              <a:rPr sz="5400" smtClean="0"/>
            </a:br>
            <a:r>
              <a:rPr i="1" smtClean="0"/>
              <a:t> </a:t>
            </a:r>
            <a:r>
              <a:rPr sz="5400" smtClean="0"/>
              <a:t/>
            </a:r>
            <a:br>
              <a:rPr sz="5400" smtClean="0"/>
            </a:b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blinds(horizontal)">
                                      <p:cBhvr>
                                        <p:cTn id="20" dur="500"/>
                                        <p:tgtEl>
                                          <p:spTgt spid="3">
                                            <p:txEl>
                                              <p:pRg st="4" end="4"/>
                                            </p:txEl>
                                          </p:spTgt>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blinds(horizontal)">
                                      <p:cBhvr>
                                        <p:cTn id="23" dur="500"/>
                                        <p:tgtEl>
                                          <p:spTgt spid="3">
                                            <p:txEl>
                                              <p:pRg st="5" end="5"/>
                                            </p:txEl>
                                          </p:spTgt>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blinds(horizontal)">
                                      <p:cBhvr>
                                        <p:cTn id="26" dur="500"/>
                                        <p:tgtEl>
                                          <p:spTgt spid="3">
                                            <p:txEl>
                                              <p:pRg st="6" end="6"/>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blinds(horizontal)">
                                      <p:cBhvr>
                                        <p:cTn id="31"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5257800"/>
          </a:xfrm>
        </p:spPr>
        <p:txBody>
          <a:bodyPr>
            <a:normAutofit fontScale="70000" lnSpcReduction="20000"/>
          </a:bodyPr>
          <a:lstStyle/>
          <a:p>
            <a:r>
              <a:rPr lang="en-US" dirty="0" smtClean="0"/>
              <a:t> </a:t>
            </a:r>
            <a:r>
              <a:rPr lang="en-US" sz="2900" dirty="0" smtClean="0"/>
              <a:t>After acceptance of appointment, most important thing for  Concurrent auditors is to  update themselves with the existing practice and guidelines of the bank and new circulars in banking industry. Auditors can take help of following to update their knowledge and skill on day to day basis:</a:t>
            </a:r>
          </a:p>
          <a:p>
            <a:endParaRPr lang="en-US" sz="2900" b="1" u="sng" dirty="0" smtClean="0"/>
          </a:p>
          <a:p>
            <a:pPr lvl="0"/>
            <a:r>
              <a:rPr lang="en-US" sz="2900" dirty="0" smtClean="0"/>
              <a:t> Manual on Concurrent Audit of Banks issued by ICAI </a:t>
            </a:r>
            <a:endParaRPr lang="en-US" sz="2900" b="1" u="sng" dirty="0" smtClean="0"/>
          </a:p>
          <a:p>
            <a:pPr lvl="0"/>
            <a:r>
              <a:rPr lang="en-US" sz="2900" dirty="0" smtClean="0"/>
              <a:t>Guidance Note on Audit of Banks issued by ICAI </a:t>
            </a:r>
            <a:endParaRPr lang="en-US" sz="2900" b="1" u="sng" dirty="0" smtClean="0"/>
          </a:p>
          <a:p>
            <a:pPr lvl="0"/>
            <a:r>
              <a:rPr lang="en-US" sz="2900" dirty="0" smtClean="0"/>
              <a:t> Concurrent audit manual provided by bank. </a:t>
            </a:r>
            <a:endParaRPr lang="en-US" sz="2900" b="1" u="sng" dirty="0" smtClean="0"/>
          </a:p>
          <a:p>
            <a:pPr lvl="0"/>
            <a:r>
              <a:rPr lang="en-US" sz="2900" dirty="0" smtClean="0"/>
              <a:t> Reading of Bank Manuals and Circulars on day to day basis. </a:t>
            </a:r>
            <a:endParaRPr lang="en-US" sz="2900" b="1" u="sng" dirty="0" smtClean="0"/>
          </a:p>
          <a:p>
            <a:pPr lvl="0"/>
            <a:r>
              <a:rPr lang="en-US" sz="2900" dirty="0" smtClean="0"/>
              <a:t> RBI circulars, Master circulars, FAQ placed on RBI website  rbi.org.in </a:t>
            </a:r>
            <a:endParaRPr lang="en-US" sz="2900" b="1" u="sng" dirty="0" smtClean="0"/>
          </a:p>
          <a:p>
            <a:pPr lvl="0"/>
            <a:r>
              <a:rPr lang="en-US" sz="2900" dirty="0" smtClean="0"/>
              <a:t> ICAI Journal and  Regional councils  monthly Journal </a:t>
            </a:r>
            <a:endParaRPr lang="en-US" sz="2900" b="1" u="sng" dirty="0" smtClean="0"/>
          </a:p>
          <a:p>
            <a:pPr lvl="0"/>
            <a:r>
              <a:rPr lang="en-US" sz="2900" dirty="0" smtClean="0"/>
              <a:t> Mutual discussion with branch manager or staff or professionals. </a:t>
            </a:r>
            <a:endParaRPr lang="en-US" sz="2900" b="1" u="sng" dirty="0" smtClean="0"/>
          </a:p>
          <a:p>
            <a:r>
              <a:rPr lang="en-US" sz="2900" b="1" dirty="0" smtClean="0"/>
              <a:t>If  some issues are not clear matter can be taken up with appropriate authority of the bank for clarification.</a:t>
            </a:r>
            <a:endParaRPr lang="en-US" sz="2900" dirty="0"/>
          </a:p>
        </p:txBody>
      </p:sp>
      <p:sp>
        <p:nvSpPr>
          <p:cNvPr id="2" name="Title 1"/>
          <p:cNvSpPr>
            <a:spLocks noGrp="1"/>
          </p:cNvSpPr>
          <p:nvPr>
            <p:ph type="title"/>
          </p:nvPr>
        </p:nvSpPr>
        <p:spPr/>
        <p:txBody>
          <a:bodyPr>
            <a:normAutofit fontScale="90000"/>
          </a:bodyPr>
          <a:lstStyle/>
          <a:p>
            <a:r>
              <a:rPr b="1" i="1" u="sng" smtClean="0"/>
              <a:t>EXISTING BANKING PRACTICE AND GUIDELINES FOR BANK AUDIT</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linds(horizontal)">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linds(horizontal)">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blinds(horizontal)">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blinds(horizontal)">
                                      <p:cBhvr>
                                        <p:cTn id="4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486400"/>
          </a:xfrm>
        </p:spPr>
        <p:txBody>
          <a:bodyPr>
            <a:noAutofit/>
          </a:bodyPr>
          <a:lstStyle/>
          <a:p>
            <a:pPr lvl="0"/>
            <a:r>
              <a:rPr lang="en-US" sz="1800" dirty="0" smtClean="0"/>
              <a:t>Staff appointed for audit, should have computer knowledge. Ask the bank management to provide onsite training of computer system. One of senior member of audit team  should also attend this training.</a:t>
            </a:r>
            <a:endParaRPr lang="en-US" sz="1800" b="1" u="sng" dirty="0" smtClean="0"/>
          </a:p>
          <a:p>
            <a:r>
              <a:rPr lang="en-US" sz="1800" dirty="0" smtClean="0"/>
              <a:t> Go through the appointment letter and audit material provided by bank. See the % of checking  is to be done as per appointment letter and ensure that same is adhered to.</a:t>
            </a:r>
          </a:p>
          <a:p>
            <a:pPr>
              <a:buNone/>
            </a:pPr>
            <a:r>
              <a:rPr lang="en-US" sz="1800" dirty="0" smtClean="0"/>
              <a:t> </a:t>
            </a:r>
            <a:endParaRPr lang="en-US" sz="1800" b="1" u="sng" dirty="0" smtClean="0"/>
          </a:p>
          <a:p>
            <a:pPr lvl="0"/>
            <a:r>
              <a:rPr lang="en-US" sz="1800" dirty="0" smtClean="0"/>
              <a:t>A check-list covering audit program should be provided to audit staff along with % of checking to  done as  prescribed by bank </a:t>
            </a:r>
            <a:endParaRPr lang="en-US" sz="1800" b="1" u="sng" dirty="0" smtClean="0"/>
          </a:p>
          <a:p>
            <a:pPr lvl="0"/>
            <a:r>
              <a:rPr lang="en-US" sz="1800" dirty="0" smtClean="0"/>
              <a:t>Query sheet should be given to branch officials on day to day/weekly  basis as prescribed.</a:t>
            </a:r>
            <a:endParaRPr lang="en-US" sz="1800" b="1" u="sng" dirty="0" smtClean="0"/>
          </a:p>
          <a:p>
            <a:r>
              <a:rPr lang="en-US" sz="1800" dirty="0" smtClean="0"/>
              <a:t> Replies of the branch officials should  be obtained regularly and  updated in  draft report .   </a:t>
            </a:r>
            <a:endParaRPr lang="en-US" sz="1800" b="1" u="sng" dirty="0" smtClean="0"/>
          </a:p>
          <a:p>
            <a:pPr lvl="0"/>
            <a:r>
              <a:rPr lang="en-US" sz="1800" dirty="0" smtClean="0"/>
              <a:t>Senior chartered accountant/ partner/ proprietor should visit branch periodically  to discuss the query sheets with branch manager and compliance of the same.</a:t>
            </a:r>
            <a:endParaRPr lang="en-US" sz="1800" b="1" u="sng" dirty="0" smtClean="0"/>
          </a:p>
          <a:p>
            <a:r>
              <a:rPr lang="en-US" sz="1800" dirty="0" smtClean="0"/>
              <a:t> Efforts should be made for spot rectification. It will help in minimizing the incidence of the serious irregularities and fraudulent manipulations.</a:t>
            </a:r>
            <a:endParaRPr lang="en-US" sz="1800" b="1" u="sng" dirty="0" smtClean="0"/>
          </a:p>
          <a:p>
            <a:r>
              <a:rPr lang="en-US" sz="1800" dirty="0" smtClean="0"/>
              <a:t> Proper records of attendance of staff in the branch should be maintained as required generally by appointment letters.  </a:t>
            </a:r>
            <a:endParaRPr lang="en-US" sz="1800" b="1" u="sng" dirty="0" smtClean="0"/>
          </a:p>
          <a:p>
            <a:r>
              <a:rPr lang="en-US" sz="1800" b="1" dirty="0" smtClean="0"/>
              <a:t>Wherever audit has been conducted on sample basis, ensure records of sample is documented in working papers files for future reference.</a:t>
            </a:r>
            <a:endParaRPr lang="en-US" sz="1800" dirty="0"/>
          </a:p>
        </p:txBody>
      </p:sp>
      <p:sp>
        <p:nvSpPr>
          <p:cNvPr id="2" name="Title 1"/>
          <p:cNvSpPr>
            <a:spLocks noGrp="1"/>
          </p:cNvSpPr>
          <p:nvPr>
            <p:ph type="title"/>
          </p:nvPr>
        </p:nvSpPr>
        <p:spPr>
          <a:xfrm>
            <a:off x="457200" y="-228600"/>
            <a:ext cx="8229600" cy="1219200"/>
          </a:xfrm>
        </p:spPr>
        <p:txBody>
          <a:bodyPr/>
          <a:lstStyle/>
          <a:p>
            <a:r>
              <a:rPr b="1" i="1" u="sng" smtClean="0"/>
              <a:t>EXECUTION OF AUDIT</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linds(horizont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linds(horizontal)">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410200"/>
          </a:xfrm>
        </p:spPr>
        <p:style>
          <a:lnRef idx="2">
            <a:schemeClr val="accent5">
              <a:shade val="50000"/>
            </a:schemeClr>
          </a:lnRef>
          <a:fillRef idx="1">
            <a:schemeClr val="accent5"/>
          </a:fillRef>
          <a:effectRef idx="0">
            <a:schemeClr val="accent5"/>
          </a:effectRef>
          <a:fontRef idx="minor">
            <a:schemeClr val="lt1"/>
          </a:fontRef>
        </p:style>
        <p:txBody>
          <a:bodyPr>
            <a:normAutofit fontScale="92500" lnSpcReduction="10000"/>
          </a:bodyPr>
          <a:lstStyle/>
          <a:p>
            <a:pPr lvl="0"/>
            <a:r>
              <a:rPr lang="en-US" dirty="0" smtClean="0"/>
              <a:t>Observations in audit report  should be specific. It should not be like “ in some case “ or “ in few cases”. All the remarks should be written with instances.</a:t>
            </a:r>
            <a:endParaRPr lang="en-US" sz="3600" b="1" u="sng" dirty="0" smtClean="0"/>
          </a:p>
          <a:p>
            <a:pPr lvl="0"/>
            <a:r>
              <a:rPr lang="en-US" dirty="0" smtClean="0"/>
              <a:t>Ensure that in report, only those items verified during the month should be confirmed. If some areas not covered, comment should be given accordingly.</a:t>
            </a:r>
            <a:endParaRPr lang="en-US" sz="3600" b="1" u="sng" dirty="0" smtClean="0"/>
          </a:p>
          <a:p>
            <a:pPr>
              <a:buNone/>
            </a:pPr>
            <a:endParaRPr lang="en-US" sz="3600" b="1" u="sng" dirty="0" smtClean="0"/>
          </a:p>
          <a:p>
            <a:pPr lvl="0"/>
            <a:r>
              <a:rPr lang="en-US" dirty="0" smtClean="0"/>
              <a:t>Wherever audit has been conducted on sample basis same should be disclosed in audit report or sample sheet attached with the audit report.</a:t>
            </a:r>
            <a:endParaRPr lang="en-US" sz="3600" b="1" u="sng" dirty="0" smtClean="0"/>
          </a:p>
          <a:p>
            <a:pPr>
              <a:buNone/>
            </a:pPr>
            <a:endParaRPr lang="en-US" sz="3600" b="1" u="sng" dirty="0" smtClean="0"/>
          </a:p>
          <a:p>
            <a:r>
              <a:rPr lang="en-US" b="1" dirty="0" smtClean="0"/>
              <a:t>Report should be made in the format provided by bank if any.</a:t>
            </a:r>
            <a:endParaRPr lang="en-US" dirty="0"/>
          </a:p>
        </p:txBody>
      </p:sp>
      <p:sp>
        <p:nvSpPr>
          <p:cNvPr id="2" name="Title 1"/>
          <p:cNvSpPr>
            <a:spLocks noGrp="1"/>
          </p:cNvSpPr>
          <p:nvPr>
            <p:ph type="title"/>
          </p:nvPr>
        </p:nvSpPr>
        <p:spPr>
          <a:xfrm>
            <a:off x="457200" y="-228600"/>
            <a:ext cx="8229600" cy="1219200"/>
          </a:xfrm>
        </p:spPr>
        <p:txBody>
          <a:bodyPr/>
          <a:lstStyle/>
          <a:p>
            <a:r>
              <a:rPr b="1" i="1" u="sng" smtClean="0"/>
              <a:t>QUALITY OF REPORT</a:t>
            </a:r>
            <a:endParaRPr lang="en-US" dirty="0"/>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endParaRPr lang="en-US" sz="3600" b="1" u="sng" dirty="0" smtClean="0"/>
          </a:p>
          <a:p>
            <a:pPr lvl="0"/>
            <a:r>
              <a:rPr lang="en-US" dirty="0" smtClean="0"/>
              <a:t> Report should be submitted on time. </a:t>
            </a:r>
            <a:endParaRPr lang="en-US" sz="3600" b="1" u="sng" dirty="0" smtClean="0"/>
          </a:p>
          <a:p>
            <a:r>
              <a:rPr lang="en-US" dirty="0" smtClean="0"/>
              <a:t> </a:t>
            </a:r>
            <a:r>
              <a:rPr lang="en-US" b="1" dirty="0" smtClean="0"/>
              <a:t>A draft report can be handed over to branch manager by 4th of subsequent month for his final replies and report can be signed and submitted as prescribed in the appointment letter.</a:t>
            </a:r>
            <a:endParaRPr lang="en-US" dirty="0"/>
          </a:p>
        </p:txBody>
      </p:sp>
      <p:sp>
        <p:nvSpPr>
          <p:cNvPr id="2" name="Title 1"/>
          <p:cNvSpPr>
            <a:spLocks noGrp="1"/>
          </p:cNvSpPr>
          <p:nvPr>
            <p:ph type="title"/>
          </p:nvPr>
        </p:nvSpPr>
        <p:spPr>
          <a:xfrm>
            <a:off x="457200" y="274638"/>
            <a:ext cx="8229600" cy="1630362"/>
          </a:xfrm>
        </p:spPr>
        <p:txBody>
          <a:bodyPr/>
          <a:lstStyle/>
          <a:p>
            <a:pPr lvl="1" algn="ctr" rtl="0">
              <a:spcBef>
                <a:spcPct val="0"/>
              </a:spcBef>
            </a:pPr>
            <a:r>
              <a:rPr lang="en-US" b="1" i="1" dirty="0" smtClean="0"/>
              <a:t>TIMELY SUBMISSION OF AUDIT REPORT</a:t>
            </a:r>
            <a:r>
              <a:rPr lang="en-US" sz="3200" b="1" dirty="0" smtClean="0"/>
              <a:t/>
            </a:r>
            <a:br>
              <a:rPr lang="en-US" sz="3200" b="1" dirty="0" smtClean="0"/>
            </a:br>
            <a:endParaRPr lang="en-US" dirty="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133600"/>
            <a:ext cx="8229600" cy="3992563"/>
          </a:xfrm>
        </p:spPr>
        <p:txBody>
          <a:bodyPr/>
          <a:lstStyle/>
          <a:p>
            <a:pPr lvl="0"/>
            <a:r>
              <a:rPr lang="en-US" dirty="0" smtClean="0"/>
              <a:t>Branch </a:t>
            </a:r>
            <a:r>
              <a:rPr lang="en-US" dirty="0"/>
              <a:t>statutory auditors</a:t>
            </a:r>
          </a:p>
          <a:p>
            <a:pPr lvl="0"/>
            <a:endParaRPr lang="en-US" dirty="0" smtClean="0"/>
          </a:p>
          <a:p>
            <a:pPr lvl="0"/>
            <a:r>
              <a:rPr lang="en-US" dirty="0" smtClean="0"/>
              <a:t>RBI auditors/INSPECTORS</a:t>
            </a:r>
            <a:endParaRPr lang="en-US" dirty="0"/>
          </a:p>
          <a:p>
            <a:pPr lvl="0"/>
            <a:endParaRPr lang="en-US" dirty="0" smtClean="0"/>
          </a:p>
          <a:p>
            <a:pPr lvl="0"/>
            <a:r>
              <a:rPr lang="en-US" dirty="0" smtClean="0"/>
              <a:t>Bank </a:t>
            </a:r>
            <a:r>
              <a:rPr lang="en-US" dirty="0"/>
              <a:t>Internal </a:t>
            </a:r>
            <a:r>
              <a:rPr lang="en-US" dirty="0" smtClean="0"/>
              <a:t>Auditors/INSPECTORS</a:t>
            </a:r>
            <a:endParaRPr lang="en-US" dirty="0"/>
          </a:p>
          <a:p>
            <a:pPr lvl="0"/>
            <a:endParaRPr lang="en-US" dirty="0" smtClean="0"/>
          </a:p>
          <a:p>
            <a:pPr lvl="0"/>
            <a:r>
              <a:rPr lang="en-US" dirty="0" smtClean="0"/>
              <a:t>Different </a:t>
            </a:r>
            <a:r>
              <a:rPr lang="en-US" dirty="0"/>
              <a:t>department of banks (Like RO,ZO etc)</a:t>
            </a:r>
          </a:p>
          <a:p>
            <a:endParaRPr lang="en-US" dirty="0"/>
          </a:p>
        </p:txBody>
      </p:sp>
      <p:sp>
        <p:nvSpPr>
          <p:cNvPr id="2" name="Title 1"/>
          <p:cNvSpPr>
            <a:spLocks noGrp="1"/>
          </p:cNvSpPr>
          <p:nvPr>
            <p:ph type="title"/>
          </p:nvPr>
        </p:nvSpPr>
        <p:spPr>
          <a:xfrm>
            <a:off x="304800" y="381000"/>
            <a:ext cx="8458200" cy="1676400"/>
          </a:xfrm>
        </p:spPr>
        <p:style>
          <a:lnRef idx="0">
            <a:scrgbClr r="0" g="0" b="0"/>
          </a:lnRef>
          <a:fillRef idx="1001">
            <a:schemeClr val="dk2"/>
          </a:fillRef>
          <a:effectRef idx="0">
            <a:scrgbClr r="0" g="0" b="0"/>
          </a:effectRef>
          <a:fontRef idx="major"/>
        </p:style>
        <p:txBody>
          <a:bodyPr>
            <a:normAutofit fontScale="90000"/>
          </a:bodyPr>
          <a:lstStyle/>
          <a:p>
            <a:r>
              <a:rPr lang="en-US" dirty="0" smtClean="0"/>
              <a:t>Concurrent audit reports are being read by following before starting assignments:</a:t>
            </a:r>
            <a:br>
              <a:rPr lang="en-US" dirty="0" smtClean="0"/>
            </a:br>
            <a:endParaRPr lang="en-US" dirty="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1026" name="Picture 2" descr="C:\Users\Soumik\Pictures\7.jpg"/>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486400"/>
          </a:xfrm>
        </p:spPr>
        <p:txBody>
          <a:bodyPr>
            <a:normAutofit/>
          </a:bodyPr>
          <a:lstStyle/>
          <a:p>
            <a:pPr lvl="0"/>
            <a:r>
              <a:rPr lang="en-US" b="1" dirty="0" smtClean="0"/>
              <a:t>The  </a:t>
            </a:r>
            <a:r>
              <a:rPr lang="en-US" b="1" dirty="0"/>
              <a:t>Audit  Plan should properly capture the work areas, the </a:t>
            </a:r>
            <a:r>
              <a:rPr lang="en-US" b="1" dirty="0" smtClean="0"/>
              <a:t>staff allocated</a:t>
            </a:r>
            <a:r>
              <a:rPr lang="en-US" b="1" dirty="0"/>
              <a:t>, the  months to be checked, and  expected  dates </a:t>
            </a:r>
            <a:r>
              <a:rPr lang="en-US" b="1" dirty="0" smtClean="0"/>
              <a:t>of completion</a:t>
            </a:r>
            <a:endParaRPr lang="en-US" dirty="0"/>
          </a:p>
          <a:p>
            <a:pPr lvl="0"/>
            <a:endParaRPr lang="en-US" b="1" dirty="0" smtClean="0"/>
          </a:p>
          <a:p>
            <a:pPr lvl="0"/>
            <a:r>
              <a:rPr lang="en-US" b="1" dirty="0" smtClean="0"/>
              <a:t>The  </a:t>
            </a:r>
            <a:r>
              <a:rPr lang="en-US" b="1" dirty="0"/>
              <a:t>Audit  Plan  should ideally be reviewed once in a quarter </a:t>
            </a:r>
            <a:r>
              <a:rPr lang="en-US" b="1" dirty="0" smtClean="0"/>
              <a:t>to address </a:t>
            </a:r>
            <a:r>
              <a:rPr lang="en-US" b="1" dirty="0"/>
              <a:t>any changes in the Branch operation</a:t>
            </a:r>
            <a:endParaRPr lang="en-US" dirty="0"/>
          </a:p>
          <a:p>
            <a:pPr lvl="0"/>
            <a:endParaRPr lang="en-US" b="1" dirty="0" smtClean="0"/>
          </a:p>
          <a:p>
            <a:pPr lvl="0"/>
            <a:r>
              <a:rPr lang="en-US" b="1" dirty="0" smtClean="0"/>
              <a:t> </a:t>
            </a:r>
            <a:r>
              <a:rPr lang="en-US" b="1" dirty="0"/>
              <a:t>Audit Plan is a  dynamic document</a:t>
            </a:r>
            <a:endParaRPr lang="en-US" dirty="0"/>
          </a:p>
          <a:p>
            <a:pPr lvl="0"/>
            <a:endParaRPr lang="en-US" b="1" dirty="0" smtClean="0"/>
          </a:p>
          <a:p>
            <a:pPr lvl="0"/>
            <a:r>
              <a:rPr lang="en-US" b="1" dirty="0" smtClean="0"/>
              <a:t>Audit </a:t>
            </a:r>
            <a:r>
              <a:rPr lang="en-US" b="1" dirty="0"/>
              <a:t>plan  changes during the course  of Audit should be properly </a:t>
            </a:r>
            <a:r>
              <a:rPr lang="en-US" b="1" dirty="0" smtClean="0"/>
              <a:t>documented</a:t>
            </a:r>
            <a:endParaRPr lang="en-US" dirty="0"/>
          </a:p>
          <a:p>
            <a:endParaRPr lang="en-US" dirty="0"/>
          </a:p>
        </p:txBody>
      </p:sp>
      <p:sp>
        <p:nvSpPr>
          <p:cNvPr id="2" name="Title 1"/>
          <p:cNvSpPr>
            <a:spLocks noGrp="1"/>
          </p:cNvSpPr>
          <p:nvPr>
            <p:ph type="title"/>
          </p:nvPr>
        </p:nvSpPr>
        <p:spPr/>
        <p:txBody>
          <a:bodyPr>
            <a:normAutofit fontScale="90000"/>
          </a:bodyPr>
          <a:lstStyle/>
          <a:p>
            <a:r>
              <a:rPr lang="en-US" dirty="0" smtClean="0"/>
              <a:t>Planning of  Audit:-</a:t>
            </a:r>
            <a:br>
              <a:rPr lang="en-US" dirty="0" smtClean="0"/>
            </a:b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linds(horizontal)">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b="1" dirty="0" smtClean="0"/>
          </a:p>
          <a:p>
            <a:r>
              <a:rPr lang="en-US" b="1" dirty="0" smtClean="0"/>
              <a:t>Scope </a:t>
            </a:r>
            <a:r>
              <a:rPr lang="en-US" b="1" dirty="0"/>
              <a:t>of Concurrent </a:t>
            </a:r>
            <a:r>
              <a:rPr lang="en-US" b="1" dirty="0" smtClean="0"/>
              <a:t>Audit</a:t>
            </a:r>
          </a:p>
          <a:p>
            <a:endParaRPr lang="en-US" b="1" dirty="0" smtClean="0"/>
          </a:p>
          <a:p>
            <a:r>
              <a:rPr lang="en-US" b="1" dirty="0" smtClean="0"/>
              <a:t>Coverage </a:t>
            </a:r>
            <a:r>
              <a:rPr lang="en-US" b="1" dirty="0"/>
              <a:t>of Business </a:t>
            </a:r>
            <a:r>
              <a:rPr lang="en-US" b="1" dirty="0" smtClean="0"/>
              <a:t>Branches</a:t>
            </a:r>
          </a:p>
          <a:p>
            <a:endParaRPr lang="en-US" b="1" dirty="0" smtClean="0"/>
          </a:p>
          <a:p>
            <a:endParaRPr lang="en-US" b="1" dirty="0" smtClean="0"/>
          </a:p>
          <a:p>
            <a:r>
              <a:rPr lang="en-US" b="1" dirty="0" smtClean="0"/>
              <a:t>General </a:t>
            </a:r>
            <a:r>
              <a:rPr lang="en-US" b="1" dirty="0"/>
              <a:t>Guidelines on Concurrent </a:t>
            </a:r>
            <a:r>
              <a:rPr lang="en-US" b="1" dirty="0" smtClean="0"/>
              <a:t>Audit</a:t>
            </a:r>
            <a:endParaRPr lang="en-US" dirty="0"/>
          </a:p>
        </p:txBody>
      </p:sp>
      <p:sp>
        <p:nvSpPr>
          <p:cNvPr id="2" name="Title 1"/>
          <p:cNvSpPr>
            <a:spLocks noGrp="1"/>
          </p:cNvSpPr>
          <p:nvPr>
            <p:ph type="title"/>
          </p:nvPr>
        </p:nvSpPr>
        <p:spPr>
          <a:xfrm>
            <a:off x="457200" y="274638"/>
            <a:ext cx="8153400" cy="1143000"/>
          </a:xfrm>
        </p:spPr>
        <p:txBody>
          <a:bodyPr>
            <a:normAutofit fontScale="90000"/>
          </a:bodyPr>
          <a:lstStyle/>
          <a:p>
            <a:r>
              <a:rPr lang="en-US" b="1" dirty="0"/>
              <a:t>BASIC FEATURE </a:t>
            </a:r>
            <a:r>
              <a:rPr lang="en-US" b="1" dirty="0" smtClean="0"/>
              <a:t>(</a:t>
            </a:r>
            <a:r>
              <a:rPr lang="en-US" b="1" dirty="0"/>
              <a:t>REVISED  circular DATED 14.08.1996):</a:t>
            </a:r>
            <a:endParaRPr lang="en-US" dirty="0"/>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609600"/>
            <a:ext cx="8915400" cy="6248400"/>
          </a:xfrm>
        </p:spPr>
        <p:txBody>
          <a:bodyPr>
            <a:normAutofit/>
          </a:bodyPr>
          <a:lstStyle/>
          <a:p>
            <a:pPr algn="just"/>
            <a:r>
              <a:rPr lang="en-US" dirty="0"/>
              <a:t>The concept of </a:t>
            </a:r>
            <a:r>
              <a:rPr lang="en-US" dirty="0" smtClean="0"/>
              <a:t>Concurrent conceived </a:t>
            </a:r>
            <a:r>
              <a:rPr lang="en-US" dirty="0"/>
              <a:t>on the recommendation of a high level committee setup by RBI to enquire into various aspects of fraud and malpractices in Banks. </a:t>
            </a:r>
            <a:endParaRPr lang="en-US" dirty="0" smtClean="0"/>
          </a:p>
          <a:p>
            <a:pPr algn="just"/>
            <a:r>
              <a:rPr lang="en-US" dirty="0" smtClean="0"/>
              <a:t>The </a:t>
            </a:r>
            <a:r>
              <a:rPr lang="en-US" dirty="0"/>
              <a:t>process of examination is conducted either simultaneously with the transaction or in the earliest </a:t>
            </a:r>
            <a:r>
              <a:rPr lang="en-US" dirty="0" smtClean="0"/>
              <a:t>possible period </a:t>
            </a:r>
            <a:r>
              <a:rPr lang="en-US" dirty="0"/>
              <a:t>after the transaction. </a:t>
            </a:r>
            <a:endParaRPr lang="en-US" dirty="0" smtClean="0"/>
          </a:p>
          <a:p>
            <a:pPr algn="just"/>
            <a:r>
              <a:rPr lang="en-US" dirty="0" smtClean="0"/>
              <a:t>In </a:t>
            </a:r>
            <a:r>
              <a:rPr lang="en-US" dirty="0"/>
              <a:t>the reporting system </a:t>
            </a:r>
            <a:r>
              <a:rPr lang="en-US" dirty="0" smtClean="0"/>
              <a:t>the </a:t>
            </a:r>
            <a:r>
              <a:rPr lang="en-US" dirty="0"/>
              <a:t>Concurrent Auditors may report the minor irregularities, wrong calculation, etc., to the branch manager for immediate rectification and reporting compliance. </a:t>
            </a:r>
            <a:endParaRPr lang="en-US" dirty="0" smtClean="0"/>
          </a:p>
          <a:p>
            <a:pPr algn="just"/>
            <a:r>
              <a:rPr lang="en-US" dirty="0" smtClean="0"/>
              <a:t>This </a:t>
            </a:r>
            <a:r>
              <a:rPr lang="en-US" dirty="0"/>
              <a:t>may shorten the intervening period of the transaction and remedial measures and will ultimately prevent fraud.</a:t>
            </a:r>
          </a:p>
        </p:txBody>
      </p:sp>
      <p:sp>
        <p:nvSpPr>
          <p:cNvPr id="2" name="Title 1"/>
          <p:cNvSpPr>
            <a:spLocks noGrp="1"/>
          </p:cNvSpPr>
          <p:nvPr>
            <p:ph type="title"/>
          </p:nvPr>
        </p:nvSpPr>
        <p:spPr>
          <a:xfrm>
            <a:off x="0" y="0"/>
            <a:ext cx="9144000" cy="1371600"/>
          </a:xfrm>
        </p:spPr>
        <p:txBody>
          <a:bodyPr>
            <a:normAutofit fontScale="90000"/>
          </a:bodyPr>
          <a:lstStyle/>
          <a:p>
            <a:r>
              <a:rPr lang="en-US" sz="4900" b="1" dirty="0" smtClean="0"/>
              <a:t/>
            </a:r>
            <a:br>
              <a:rPr lang="en-US" sz="4900" b="1" dirty="0" smtClean="0"/>
            </a:br>
            <a:r>
              <a:rPr sz="4900" b="1" smtClean="0"/>
              <a:t/>
            </a:r>
            <a:br>
              <a:rPr sz="4900" b="1" smtClean="0"/>
            </a:br>
            <a:r>
              <a:rPr sz="4900" b="1" smtClean="0"/>
              <a:t/>
            </a:r>
            <a:br>
              <a:rPr sz="4900" b="1" smtClean="0"/>
            </a:br>
            <a:r>
              <a:rPr sz="4900" b="1" smtClean="0"/>
              <a:t/>
            </a:r>
            <a:br>
              <a:rPr sz="4900" b="1" smtClean="0"/>
            </a:br>
            <a:r>
              <a:rPr sz="4900" b="1" smtClean="0"/>
              <a:t/>
            </a:r>
            <a:br>
              <a:rPr sz="4900" b="1" smtClean="0"/>
            </a:br>
            <a:r>
              <a:rPr sz="4900" b="1" smtClean="0"/>
              <a:t/>
            </a:r>
            <a:br>
              <a:rPr sz="4900" b="1" smtClean="0"/>
            </a:br>
            <a:r>
              <a:rPr sz="4900" b="1" smtClean="0"/>
              <a:t/>
            </a:r>
            <a:br>
              <a:rPr sz="4900" b="1" smtClean="0"/>
            </a:br>
            <a:r>
              <a:rPr sz="4900" b="1" smtClean="0"/>
              <a:t/>
            </a:r>
            <a:br>
              <a:rPr sz="4900" b="1" smtClean="0"/>
            </a:br>
            <a:r>
              <a:rPr sz="4900" b="1" smtClean="0"/>
              <a:t/>
            </a:r>
            <a:br>
              <a:rPr sz="4900" b="1" smtClean="0"/>
            </a:br>
            <a:r>
              <a:rPr sz="4900" b="1" smtClean="0"/>
              <a:t/>
            </a:r>
            <a:br>
              <a:rPr sz="4900" b="1" smtClean="0"/>
            </a:br>
            <a:r>
              <a:rPr sz="4900" b="1" smtClean="0"/>
              <a:t/>
            </a:r>
            <a:br>
              <a:rPr sz="4900" b="1" smtClean="0"/>
            </a:br>
            <a:r>
              <a:rPr sz="4900" b="1" smtClean="0"/>
              <a:t/>
            </a:r>
            <a:br>
              <a:rPr sz="4900" b="1" smtClean="0"/>
            </a:br>
            <a:r>
              <a:rPr sz="4900" b="1" smtClean="0"/>
              <a:t/>
            </a:r>
            <a:br>
              <a:rPr sz="4900" b="1" smtClean="0"/>
            </a:br>
            <a:r>
              <a:rPr sz="4900" b="1" smtClean="0"/>
              <a:t/>
            </a:r>
            <a:br>
              <a:rPr sz="4900" b="1" smtClean="0"/>
            </a:br>
            <a:r>
              <a:rPr sz="4900" b="1" smtClean="0"/>
              <a:t/>
            </a:r>
            <a:br>
              <a:rPr sz="4900" b="1" smtClean="0"/>
            </a:br>
            <a:r>
              <a:rPr sz="4900" b="1" smtClean="0"/>
              <a:t/>
            </a:r>
            <a:br>
              <a:rPr sz="4900" b="1" smtClean="0"/>
            </a:br>
            <a:r>
              <a:rPr sz="4900" b="1" smtClean="0"/>
              <a:t/>
            </a:r>
            <a:br>
              <a:rPr sz="4900" b="1" smtClean="0"/>
            </a:br>
            <a:r>
              <a:rPr sz="4900" b="1" smtClean="0"/>
              <a:t/>
            </a:r>
            <a:br>
              <a:rPr sz="4900" b="1" smtClean="0"/>
            </a:br>
            <a:r>
              <a:rPr sz="4900" b="1" smtClean="0"/>
              <a:t/>
            </a:r>
            <a:br>
              <a:rPr sz="4900" b="1" smtClean="0"/>
            </a:br>
            <a:r>
              <a:rPr sz="4900" b="1" smtClean="0"/>
              <a:t/>
            </a:r>
            <a:br>
              <a:rPr sz="4900" b="1" smtClean="0"/>
            </a:br>
            <a:r>
              <a:rPr sz="4900" b="1" smtClean="0"/>
              <a:t>       </a:t>
            </a:r>
            <a:r>
              <a:rPr lang="en-US" sz="4900" b="1" dirty="0" smtClean="0"/>
              <a:t>Scope of Concurrent Audit</a:t>
            </a:r>
            <a:r>
              <a:rPr lang="en-US" b="1" dirty="0" smtClean="0"/>
              <a:t/>
            </a:r>
            <a:br>
              <a:rPr lang="en-US" b="1" dirty="0" smtClean="0"/>
            </a:b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715000"/>
          </a:xfrm>
        </p:spPr>
        <p:txBody>
          <a:bodyPr>
            <a:normAutofit/>
          </a:bodyPr>
          <a:lstStyle/>
          <a:p>
            <a:r>
              <a:rPr lang="en-US" dirty="0"/>
              <a:t>The RBI envisaged that department/divisions at the Head Office dealing with treasury functions </a:t>
            </a:r>
            <a:r>
              <a:rPr lang="en-US" i="1" dirty="0"/>
              <a:t>viz</a:t>
            </a:r>
            <a:r>
              <a:rPr lang="en-US" dirty="0"/>
              <a:t>. investment funds management, including inter-Bank borrowings, bill rediscount and foreign exchange business service branches needed to be subjected to concurrent audit. In terms of the RBI circular, </a:t>
            </a:r>
            <a:r>
              <a:rPr lang="en-US" dirty="0" smtClean="0"/>
              <a:t>the following </a:t>
            </a:r>
            <a:r>
              <a:rPr lang="en-US" dirty="0"/>
              <a:t>branches need to be covered: </a:t>
            </a:r>
          </a:p>
          <a:p>
            <a:r>
              <a:rPr lang="en-US" b="1" dirty="0"/>
              <a:t>(a)</a:t>
            </a:r>
            <a:r>
              <a:rPr lang="en-US" dirty="0"/>
              <a:t> Branches whose total credit and other risk </a:t>
            </a:r>
            <a:r>
              <a:rPr lang="en-US" dirty="0" err="1" smtClean="0"/>
              <a:t>exPOSURES</a:t>
            </a:r>
            <a:r>
              <a:rPr lang="en-US" dirty="0" smtClean="0"/>
              <a:t> ARE VERY LARGE .</a:t>
            </a:r>
            <a:endParaRPr lang="en-US" dirty="0"/>
          </a:p>
          <a:p>
            <a:r>
              <a:rPr lang="en-US" b="1" dirty="0"/>
              <a:t>(b)</a:t>
            </a:r>
            <a:r>
              <a:rPr lang="en-US" dirty="0"/>
              <a:t> These branches include:</a:t>
            </a:r>
          </a:p>
          <a:p>
            <a:r>
              <a:rPr lang="en-US" dirty="0" smtClean="0"/>
              <a:t>Exceptionally </a:t>
            </a:r>
            <a:r>
              <a:rPr lang="en-US" dirty="0"/>
              <a:t>large branches.</a:t>
            </a:r>
          </a:p>
          <a:p>
            <a:r>
              <a:rPr lang="en-US" dirty="0" smtClean="0"/>
              <a:t>Very </a:t>
            </a:r>
            <a:r>
              <a:rPr lang="en-US" dirty="0"/>
              <a:t>large and large branches.</a:t>
            </a:r>
          </a:p>
        </p:txBody>
      </p:sp>
      <p:sp>
        <p:nvSpPr>
          <p:cNvPr id="2" name="Title 1"/>
          <p:cNvSpPr>
            <a:spLocks noGrp="1"/>
          </p:cNvSpPr>
          <p:nvPr>
            <p:ph type="title"/>
          </p:nvPr>
        </p:nvSpPr>
        <p:spPr/>
        <p:txBody>
          <a:bodyPr>
            <a:normAutofit fontScale="90000"/>
          </a:bodyPr>
          <a:lstStyle/>
          <a:p>
            <a:r>
              <a:rPr lang="en-US" b="1" dirty="0" smtClean="0"/>
              <a:t>Coverage of Business Branches</a:t>
            </a:r>
            <a:br>
              <a:rPr lang="en-US" b="1" dirty="0" smtClean="0"/>
            </a:br>
            <a:endParaRPr lang="en-US" dirty="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p:spPr>
        <p:txBody>
          <a:bodyPr/>
          <a:lstStyle/>
          <a:p>
            <a:pPr lvl="1" algn="just">
              <a:buFont typeface="Wingdings" pitchFamily="2" charset="2"/>
              <a:buChar char="§"/>
            </a:pPr>
            <a:endParaRPr lang="en-US" dirty="0" smtClean="0"/>
          </a:p>
          <a:p>
            <a:pPr lvl="1" algn="just">
              <a:buFont typeface="Wingdings" pitchFamily="2" charset="2"/>
              <a:buChar char="§"/>
            </a:pPr>
            <a:r>
              <a:rPr lang="en-US" dirty="0" smtClean="0"/>
              <a:t>Special </a:t>
            </a:r>
            <a:r>
              <a:rPr lang="en-US" dirty="0"/>
              <a:t>branches handling </a:t>
            </a:r>
            <a:r>
              <a:rPr lang="en-US" dirty="0" err="1"/>
              <a:t>forex</a:t>
            </a:r>
            <a:r>
              <a:rPr lang="en-US" dirty="0"/>
              <a:t> business, merchant banking business, large corporate/wholesale banking business and </a:t>
            </a:r>
            <a:r>
              <a:rPr lang="en-US" dirty="0" err="1"/>
              <a:t>forex</a:t>
            </a:r>
            <a:r>
              <a:rPr lang="en-US" dirty="0"/>
              <a:t> dealing rooms;</a:t>
            </a:r>
            <a:endParaRPr lang="en-US" sz="3200" dirty="0"/>
          </a:p>
          <a:p>
            <a:pPr lvl="1" algn="just">
              <a:buFont typeface="Wingdings" pitchFamily="2" charset="2"/>
              <a:buChar char="§"/>
            </a:pPr>
            <a:endParaRPr lang="en-US" dirty="0" smtClean="0"/>
          </a:p>
          <a:p>
            <a:pPr lvl="1" algn="just">
              <a:buFont typeface="Wingdings" pitchFamily="2" charset="2"/>
              <a:buChar char="§"/>
            </a:pPr>
            <a:r>
              <a:rPr lang="en-US" dirty="0" smtClean="0"/>
              <a:t>Branches </a:t>
            </a:r>
            <a:r>
              <a:rPr lang="en-US" dirty="0"/>
              <a:t>rated as poor/very poor; </a:t>
            </a:r>
            <a:endParaRPr lang="en-US" sz="3200" dirty="0"/>
          </a:p>
          <a:p>
            <a:pPr lvl="1" algn="just">
              <a:buFont typeface="Wingdings" pitchFamily="2" charset="2"/>
              <a:buChar char="§"/>
            </a:pPr>
            <a:endParaRPr lang="en-US" dirty="0" smtClean="0"/>
          </a:p>
          <a:p>
            <a:pPr lvl="1" algn="just">
              <a:buFont typeface="Wingdings" pitchFamily="2" charset="2"/>
              <a:buChar char="§"/>
            </a:pPr>
            <a:r>
              <a:rPr lang="en-US" dirty="0" smtClean="0"/>
              <a:t>Any </a:t>
            </a:r>
            <a:r>
              <a:rPr lang="en-US" dirty="0"/>
              <a:t>other branch where in the opinion of the Bank concurrent audit is desirable.</a:t>
            </a:r>
            <a:endParaRPr lang="en-US" sz="3200" dirty="0"/>
          </a:p>
          <a:p>
            <a:endParaRPr lang="en-US" dirty="0"/>
          </a:p>
        </p:txBody>
      </p:sp>
      <p:sp>
        <p:nvSpPr>
          <p:cNvPr id="2" name="Title 1"/>
          <p:cNvSpPr>
            <a:spLocks noGrp="1"/>
          </p:cNvSpPr>
          <p:nvPr>
            <p:ph type="title"/>
          </p:nvPr>
        </p:nvSpPr>
        <p:spPr>
          <a:xfrm>
            <a:off x="914400" y="152400"/>
            <a:ext cx="6858000" cy="2133600"/>
          </a:xfrm>
        </p:spPr>
        <p:txBody>
          <a:bodyPr>
            <a:normAutofit/>
          </a:bodyPr>
          <a:lstStyle/>
          <a:p>
            <a:r>
              <a:rPr lang="en-US" b="1" dirty="0" smtClean="0"/>
              <a:t>General Guidelines on Concurrent Audit</a:t>
            </a:r>
            <a:r>
              <a:rPr lang="en-US" dirty="0" smtClean="0"/>
              <a:t/>
            </a:r>
            <a:br>
              <a:rPr lang="en-US" dirty="0" smtClean="0"/>
            </a:br>
            <a:endParaRPr lang="en-US" dirty="0"/>
          </a:p>
        </p:txBody>
      </p:sp>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748</TotalTime>
  <Words>1958</Words>
  <Application>Microsoft Office PowerPoint</Application>
  <PresentationFormat>On-screen Show (4:3)</PresentationFormat>
  <Paragraphs>364</Paragraphs>
  <Slides>40</Slides>
  <Notes>0</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Paper</vt:lpstr>
      <vt:lpstr>CONCURRENT AUDIT</vt:lpstr>
      <vt:lpstr>Slide 2</vt:lpstr>
      <vt:lpstr>OBJECTIVE</vt:lpstr>
      <vt:lpstr>Concurrent audit reports are being read by following before starting assignments: </vt:lpstr>
      <vt:lpstr>Planning of  Audit:- </vt:lpstr>
      <vt:lpstr>BASIC FEATURE (REVISED  circular DATED 14.08.1996):</vt:lpstr>
      <vt:lpstr>                           Scope of Concurrent Audit </vt:lpstr>
      <vt:lpstr>Coverage of Business Branches </vt:lpstr>
      <vt:lpstr>General Guidelines on Concurrent Audit </vt:lpstr>
      <vt:lpstr>APPOINTMENT OF AUDITOR AND ITS ACCOUNTABILITY (RBI GUIDELINES)</vt:lpstr>
      <vt:lpstr>SCOPE OF AUDIT</vt:lpstr>
      <vt:lpstr>GENERAL BANKING </vt:lpstr>
      <vt:lpstr>Handling of cash in the branch and cash in transit.  It mainly covers</vt:lpstr>
      <vt:lpstr>ATM audit</vt:lpstr>
      <vt:lpstr>GENERAL BANKING- DEPOSITS </vt:lpstr>
      <vt:lpstr>Slide 16</vt:lpstr>
      <vt:lpstr>GENERAL BANKING- KYC AND AML </vt:lpstr>
      <vt:lpstr>Slide 18</vt:lpstr>
      <vt:lpstr>Slide 19</vt:lpstr>
      <vt:lpstr>Slide 20</vt:lpstr>
      <vt:lpstr>Slide 21</vt:lpstr>
      <vt:lpstr>Slide 22</vt:lpstr>
      <vt:lpstr>Slide 23</vt:lpstr>
      <vt:lpstr>Slide 24</vt:lpstr>
      <vt:lpstr>Customer service </vt:lpstr>
      <vt:lpstr>FOREX </vt:lpstr>
      <vt:lpstr>Slide 27</vt:lpstr>
      <vt:lpstr>Slide 28</vt:lpstr>
      <vt:lpstr>Slide 29</vt:lpstr>
      <vt:lpstr>Slide 30</vt:lpstr>
      <vt:lpstr>Slide 31</vt:lpstr>
      <vt:lpstr>LOANS AND ADVANCES   </vt:lpstr>
      <vt:lpstr>Slide 33</vt:lpstr>
      <vt:lpstr>Slide 34</vt:lpstr>
      <vt:lpstr>COMPLIANCE   </vt:lpstr>
      <vt:lpstr>EXISTING BANKING PRACTICE AND GUIDELINES FOR BANK AUDIT</vt:lpstr>
      <vt:lpstr>EXECUTION OF AUDIT</vt:lpstr>
      <vt:lpstr>QUALITY OF REPORT</vt:lpstr>
      <vt:lpstr>TIMELY SUBMISSION OF AUDIT REPORT </vt:lpstr>
      <vt:lpstr>Slide 40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CONCURRENT AUDIT</dc:title>
  <dc:creator>Soumik</dc:creator>
  <cp:lastModifiedBy>advocate-1</cp:lastModifiedBy>
  <cp:revision>71</cp:revision>
  <dcterms:created xsi:type="dcterms:W3CDTF">2014-01-12T16:09:34Z</dcterms:created>
  <dcterms:modified xsi:type="dcterms:W3CDTF">2014-05-13T11:29:49Z</dcterms:modified>
</cp:coreProperties>
</file>