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5556" r:id="rId1"/>
  </p:sldMasterIdLst>
  <p:sldIdLst>
    <p:sldId id="256" r:id="rId2"/>
    <p:sldId id="257" r:id="rId3"/>
    <p:sldId id="259" r:id="rId4"/>
    <p:sldId id="258" r:id="rId5"/>
    <p:sldId id="261" r:id="rId6"/>
    <p:sldId id="262" r:id="rId7"/>
    <p:sldId id="263" r:id="rId8"/>
    <p:sldId id="264" r:id="rId9"/>
    <p:sldId id="265" r:id="rId10"/>
    <p:sldId id="260" r:id="rId11"/>
    <p:sldId id="266" r:id="rId12"/>
    <p:sldId id="277" r:id="rId13"/>
    <p:sldId id="278" r:id="rId14"/>
    <p:sldId id="268" r:id="rId15"/>
    <p:sldId id="271" r:id="rId16"/>
    <p:sldId id="269" r:id="rId17"/>
    <p:sldId id="267" r:id="rId18"/>
    <p:sldId id="272" r:id="rId19"/>
    <p:sldId id="273"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6399"/>
    <a:srgbClr val="8BB8E1"/>
    <a:srgbClr val="A6C9E8"/>
    <a:srgbClr val="5497D4"/>
    <a:srgbClr val="2C70AE"/>
    <a:srgbClr val="2865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8BF06-BCF4-490B-972F-1E751BD6F75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D45CCE1-4E94-401F-8B4B-D7956D2D3E32}">
      <dgm:prSet phldrT="[Text]"/>
      <dgm:spPr/>
      <dgm:t>
        <a:bodyPr/>
        <a:lstStyle/>
        <a:p>
          <a:r>
            <a:rPr lang="en-US" dirty="0" smtClean="0"/>
            <a:t>Transaction Motive</a:t>
          </a:r>
          <a:endParaRPr lang="en-US" dirty="0"/>
        </a:p>
      </dgm:t>
    </dgm:pt>
    <dgm:pt modelId="{B2824DB8-A19E-4417-82C0-A218DF6A6024}" type="parTrans" cxnId="{E84174F2-9043-4C33-918F-B9DEB104BD0B}">
      <dgm:prSet/>
      <dgm:spPr/>
      <dgm:t>
        <a:bodyPr/>
        <a:lstStyle/>
        <a:p>
          <a:endParaRPr lang="en-US"/>
        </a:p>
      </dgm:t>
    </dgm:pt>
    <dgm:pt modelId="{A81072E1-747B-4C52-BCC0-3D962652E672}" type="sibTrans" cxnId="{E84174F2-9043-4C33-918F-B9DEB104BD0B}">
      <dgm:prSet/>
      <dgm:spPr/>
      <dgm:t>
        <a:bodyPr/>
        <a:lstStyle/>
        <a:p>
          <a:endParaRPr lang="en-US"/>
        </a:p>
      </dgm:t>
    </dgm:pt>
    <dgm:pt modelId="{B934CEC5-C7D6-47E2-A245-6E62E3095B99}">
      <dgm:prSet phldrT="[Text]"/>
      <dgm:spPr/>
      <dgm:t>
        <a:bodyPr/>
        <a:lstStyle/>
        <a:p>
          <a:r>
            <a:rPr kumimoji="0" lang="en-US" b="1" i="0" u="none" strike="noStrike" cap="none" normalizeH="0" baseline="0" dirty="0" smtClean="0">
              <a:ln>
                <a:noFill/>
              </a:ln>
              <a:solidFill>
                <a:schemeClr val="tx1"/>
              </a:solidFill>
              <a:effectLst/>
              <a:latin typeface="Arial" panose="020B0604020202020204" pitchFamily="34" charset="0"/>
            </a:rPr>
            <a:t>Cash to meet anticipated obligations whose time is not perfectly synchronized with cash receipts</a:t>
          </a:r>
          <a:endParaRPr lang="en-US" dirty="0"/>
        </a:p>
      </dgm:t>
    </dgm:pt>
    <dgm:pt modelId="{468FCDA6-3488-4F4E-9867-87FF13B28157}" type="parTrans" cxnId="{C6697A1B-C48E-434C-828E-F5077F18EBBA}">
      <dgm:prSet/>
      <dgm:spPr/>
      <dgm:t>
        <a:bodyPr/>
        <a:lstStyle/>
        <a:p>
          <a:endParaRPr lang="en-US"/>
        </a:p>
      </dgm:t>
    </dgm:pt>
    <dgm:pt modelId="{CEBD852A-73AC-4263-9224-AC574A4C3F74}" type="sibTrans" cxnId="{C6697A1B-C48E-434C-828E-F5077F18EBBA}">
      <dgm:prSet/>
      <dgm:spPr/>
      <dgm:t>
        <a:bodyPr/>
        <a:lstStyle/>
        <a:p>
          <a:endParaRPr lang="en-US"/>
        </a:p>
      </dgm:t>
    </dgm:pt>
    <dgm:pt modelId="{824D5F53-1FF7-4246-8861-77A460BEE238}">
      <dgm:prSet phldrT="[Text]"/>
      <dgm:spPr/>
      <dgm:t>
        <a:bodyPr/>
        <a:lstStyle/>
        <a:p>
          <a:r>
            <a:rPr lang="en-US" dirty="0" smtClean="0"/>
            <a:t>Precaution Motive</a:t>
          </a:r>
          <a:endParaRPr lang="en-US" dirty="0"/>
        </a:p>
      </dgm:t>
    </dgm:pt>
    <dgm:pt modelId="{76599988-DA79-48C0-808F-017A6089A416}" type="parTrans" cxnId="{891CAD61-B7E1-4D27-B95C-D92496702381}">
      <dgm:prSet/>
      <dgm:spPr/>
      <dgm:t>
        <a:bodyPr/>
        <a:lstStyle/>
        <a:p>
          <a:endParaRPr lang="en-US"/>
        </a:p>
      </dgm:t>
    </dgm:pt>
    <dgm:pt modelId="{FE16176D-CFF9-4995-BC0B-F5A88B184CDC}" type="sibTrans" cxnId="{891CAD61-B7E1-4D27-B95C-D92496702381}">
      <dgm:prSet/>
      <dgm:spPr/>
      <dgm:t>
        <a:bodyPr/>
        <a:lstStyle/>
        <a:p>
          <a:endParaRPr lang="en-US"/>
        </a:p>
      </dgm:t>
    </dgm:pt>
    <dgm:pt modelId="{69DAB5BE-DF96-49A0-922F-C403169E6EFB}">
      <dgm:prSet phldrT="[Text]"/>
      <dgm:spPr/>
      <dgm:t>
        <a:bodyPr/>
        <a:lstStyle/>
        <a:p>
          <a:r>
            <a:rPr kumimoji="0" lang="en-US" b="1" i="0" u="none" strike="noStrike" cap="none" normalizeH="0" baseline="0" dirty="0" smtClean="0">
              <a:ln>
                <a:noFill/>
              </a:ln>
              <a:solidFill>
                <a:schemeClr val="tx1"/>
              </a:solidFill>
              <a:effectLst/>
              <a:latin typeface="Arial" panose="020B0604020202020204" pitchFamily="34" charset="0"/>
            </a:rPr>
            <a:t>Precautionary cash balance serves to provide a cushion to meet unexpected contingencies</a:t>
          </a:r>
          <a:endParaRPr lang="en-US" dirty="0"/>
        </a:p>
      </dgm:t>
    </dgm:pt>
    <dgm:pt modelId="{240C3837-A000-4ED7-BE66-B86A388BDA94}" type="parTrans" cxnId="{DD1D0E5C-9BEC-4033-93D3-7F523F389095}">
      <dgm:prSet/>
      <dgm:spPr/>
      <dgm:t>
        <a:bodyPr/>
        <a:lstStyle/>
        <a:p>
          <a:endParaRPr lang="en-US"/>
        </a:p>
      </dgm:t>
    </dgm:pt>
    <dgm:pt modelId="{8C68D178-751D-4D4A-ABA7-1FECAA11C695}" type="sibTrans" cxnId="{DD1D0E5C-9BEC-4033-93D3-7F523F389095}">
      <dgm:prSet/>
      <dgm:spPr/>
      <dgm:t>
        <a:bodyPr/>
        <a:lstStyle/>
        <a:p>
          <a:endParaRPr lang="en-US"/>
        </a:p>
      </dgm:t>
    </dgm:pt>
    <dgm:pt modelId="{8A11021B-A345-49BC-83EB-D50C9093A4C1}">
      <dgm:prSet phldrT="[Text]"/>
      <dgm:spPr/>
      <dgm:t>
        <a:bodyPr/>
        <a:lstStyle/>
        <a:p>
          <a:r>
            <a:rPr lang="en-US" dirty="0" smtClean="0"/>
            <a:t>Speculative Motive</a:t>
          </a:r>
          <a:endParaRPr lang="en-US" dirty="0"/>
        </a:p>
      </dgm:t>
    </dgm:pt>
    <dgm:pt modelId="{1CEA4038-4456-44DB-A645-392EECF2445C}" type="parTrans" cxnId="{02029D5B-A408-4FFD-B056-C11D87DA885E}">
      <dgm:prSet/>
      <dgm:spPr/>
      <dgm:t>
        <a:bodyPr/>
        <a:lstStyle/>
        <a:p>
          <a:endParaRPr lang="en-US"/>
        </a:p>
      </dgm:t>
    </dgm:pt>
    <dgm:pt modelId="{0A017258-48B6-4974-A24F-F7164B822532}" type="sibTrans" cxnId="{02029D5B-A408-4FFD-B056-C11D87DA885E}">
      <dgm:prSet/>
      <dgm:spPr/>
      <dgm:t>
        <a:bodyPr/>
        <a:lstStyle/>
        <a:p>
          <a:endParaRPr lang="en-US"/>
        </a:p>
      </dgm:t>
    </dgm:pt>
    <dgm:pt modelId="{0C2E1242-8789-4127-A628-CA3273D7C08A}">
      <dgm:prSet phldrT="[Text]"/>
      <dgm:spPr/>
      <dgm:t>
        <a:bodyPr/>
        <a:lstStyle/>
        <a:p>
          <a:r>
            <a:rPr lang="en-US" dirty="0" smtClean="0"/>
            <a:t>Compensating Motive</a:t>
          </a:r>
          <a:endParaRPr lang="en-US" dirty="0"/>
        </a:p>
      </dgm:t>
    </dgm:pt>
    <dgm:pt modelId="{2B700A8A-18FF-40CF-B407-CD17495F229D}" type="parTrans" cxnId="{05D40213-0AD4-48CD-8346-79735334B105}">
      <dgm:prSet/>
      <dgm:spPr/>
      <dgm:t>
        <a:bodyPr/>
        <a:lstStyle/>
        <a:p>
          <a:endParaRPr lang="en-US"/>
        </a:p>
      </dgm:t>
    </dgm:pt>
    <dgm:pt modelId="{1D6B126B-8667-4AAB-9DE1-8AB2A2462C0D}" type="sibTrans" cxnId="{05D40213-0AD4-48CD-8346-79735334B105}">
      <dgm:prSet/>
      <dgm:spPr/>
      <dgm:t>
        <a:bodyPr/>
        <a:lstStyle/>
        <a:p>
          <a:endParaRPr lang="en-US"/>
        </a:p>
      </dgm:t>
    </dgm:pt>
    <dgm:pt modelId="{7EF33009-185F-4BFD-882A-7FFC1B08C5D3}">
      <dgm:prSet phldrT="[Text]"/>
      <dgm:spPr/>
      <dgm:t>
        <a:bodyPr/>
        <a:lstStyle/>
        <a:p>
          <a:r>
            <a:rPr kumimoji="0" lang="en-US" b="1" i="0" u="none" strike="noStrike" cap="none" normalizeH="0" baseline="0" dirty="0" smtClean="0">
              <a:ln>
                <a:noFill/>
              </a:ln>
              <a:solidFill>
                <a:schemeClr val="tx1"/>
              </a:solidFill>
              <a:effectLst/>
              <a:latin typeface="Arial" panose="020B0604020202020204" pitchFamily="34" charset="0"/>
            </a:rPr>
            <a:t>Cash to quickly take advantage of opportunities typically outside the normal course of business.</a:t>
          </a:r>
          <a:endParaRPr lang="en-US" dirty="0"/>
        </a:p>
      </dgm:t>
    </dgm:pt>
    <dgm:pt modelId="{6526349E-2518-40CE-BF20-411A1C87DA5C}" type="parTrans" cxnId="{E6B24A1F-5B54-487D-AB5D-1B8AFE049ED8}">
      <dgm:prSet/>
      <dgm:spPr/>
      <dgm:t>
        <a:bodyPr/>
        <a:lstStyle/>
        <a:p>
          <a:endParaRPr lang="en-US"/>
        </a:p>
      </dgm:t>
    </dgm:pt>
    <dgm:pt modelId="{F954A5F3-4B00-4289-946D-357679CA3671}" type="sibTrans" cxnId="{E6B24A1F-5B54-487D-AB5D-1B8AFE049ED8}">
      <dgm:prSet/>
      <dgm:spPr/>
      <dgm:t>
        <a:bodyPr/>
        <a:lstStyle/>
        <a:p>
          <a:endParaRPr lang="en-US"/>
        </a:p>
      </dgm:t>
    </dgm:pt>
    <dgm:pt modelId="{E9C9561C-DB06-4E45-ACAD-E05A2C0A1FAD}">
      <dgm:prSet phldrT="[Text]"/>
      <dgm:spPr/>
      <dgm:t>
        <a:bodyPr/>
        <a:lstStyle/>
        <a:p>
          <a:pPr rtl="0"/>
          <a:r>
            <a:rPr kumimoji="0" lang="en-US" b="1" i="0" u="none" strike="noStrike" cap="none" normalizeH="0" baseline="0" dirty="0" smtClean="0">
              <a:ln>
                <a:noFill/>
              </a:ln>
              <a:solidFill>
                <a:schemeClr val="tx1"/>
              </a:solidFill>
              <a:effectLst/>
              <a:latin typeface="Arial" panose="020B0604020202020204" pitchFamily="34" charset="0"/>
            </a:rPr>
            <a:t>Cash to compensate banks for providing certain services or loans.</a:t>
          </a:r>
          <a:endParaRPr lang="en-US" dirty="0"/>
        </a:p>
      </dgm:t>
    </dgm:pt>
    <dgm:pt modelId="{B2B850DA-EF91-4001-B7F0-545A69889519}" type="parTrans" cxnId="{F9C571E5-7227-45A2-9B54-3EFFD58E2D71}">
      <dgm:prSet/>
      <dgm:spPr/>
      <dgm:t>
        <a:bodyPr/>
        <a:lstStyle/>
        <a:p>
          <a:endParaRPr lang="en-US"/>
        </a:p>
      </dgm:t>
    </dgm:pt>
    <dgm:pt modelId="{E18B8623-73A5-43B9-81EA-74B951FDE26E}" type="sibTrans" cxnId="{F9C571E5-7227-45A2-9B54-3EFFD58E2D71}">
      <dgm:prSet/>
      <dgm:spPr/>
      <dgm:t>
        <a:bodyPr/>
        <a:lstStyle/>
        <a:p>
          <a:endParaRPr lang="en-US"/>
        </a:p>
      </dgm:t>
    </dgm:pt>
    <dgm:pt modelId="{2998023B-9941-4FF1-85AC-C5BCEC5DA895}" type="pres">
      <dgm:prSet presAssocID="{E648BF06-BCF4-490B-972F-1E751BD6F75B}" presName="linear" presStyleCnt="0">
        <dgm:presLayoutVars>
          <dgm:dir/>
          <dgm:animLvl val="lvl"/>
          <dgm:resizeHandles val="exact"/>
        </dgm:presLayoutVars>
      </dgm:prSet>
      <dgm:spPr/>
      <dgm:t>
        <a:bodyPr/>
        <a:lstStyle/>
        <a:p>
          <a:endParaRPr lang="en-US"/>
        </a:p>
      </dgm:t>
    </dgm:pt>
    <dgm:pt modelId="{F936ADA4-219D-44D6-ACCE-A5F602CE2042}" type="pres">
      <dgm:prSet presAssocID="{5D45CCE1-4E94-401F-8B4B-D7956D2D3E32}" presName="parentLin" presStyleCnt="0"/>
      <dgm:spPr/>
    </dgm:pt>
    <dgm:pt modelId="{4BCA8D45-651C-4863-AD0C-46653BD10B37}" type="pres">
      <dgm:prSet presAssocID="{5D45CCE1-4E94-401F-8B4B-D7956D2D3E32}" presName="parentLeftMargin" presStyleLbl="node1" presStyleIdx="0" presStyleCnt="4"/>
      <dgm:spPr/>
      <dgm:t>
        <a:bodyPr/>
        <a:lstStyle/>
        <a:p>
          <a:endParaRPr lang="en-US"/>
        </a:p>
      </dgm:t>
    </dgm:pt>
    <dgm:pt modelId="{4B87641D-98F0-4FD9-B742-2A63337D4F4C}" type="pres">
      <dgm:prSet presAssocID="{5D45CCE1-4E94-401F-8B4B-D7956D2D3E32}" presName="parentText" presStyleLbl="node1" presStyleIdx="0" presStyleCnt="4">
        <dgm:presLayoutVars>
          <dgm:chMax val="0"/>
          <dgm:bulletEnabled val="1"/>
        </dgm:presLayoutVars>
      </dgm:prSet>
      <dgm:spPr/>
      <dgm:t>
        <a:bodyPr/>
        <a:lstStyle/>
        <a:p>
          <a:endParaRPr lang="en-US"/>
        </a:p>
      </dgm:t>
    </dgm:pt>
    <dgm:pt modelId="{5892158B-1106-4ED1-9080-6AA50597336B}" type="pres">
      <dgm:prSet presAssocID="{5D45CCE1-4E94-401F-8B4B-D7956D2D3E32}" presName="negativeSpace" presStyleCnt="0"/>
      <dgm:spPr/>
    </dgm:pt>
    <dgm:pt modelId="{1EF6D133-6EC5-4CE0-867D-593A5D0C75DE}" type="pres">
      <dgm:prSet presAssocID="{5D45CCE1-4E94-401F-8B4B-D7956D2D3E32}" presName="childText" presStyleLbl="conFgAcc1" presStyleIdx="0" presStyleCnt="4">
        <dgm:presLayoutVars>
          <dgm:bulletEnabled val="1"/>
        </dgm:presLayoutVars>
      </dgm:prSet>
      <dgm:spPr/>
      <dgm:t>
        <a:bodyPr/>
        <a:lstStyle/>
        <a:p>
          <a:endParaRPr lang="en-US"/>
        </a:p>
      </dgm:t>
    </dgm:pt>
    <dgm:pt modelId="{4A12EEDA-34AC-465F-8CA6-A2C93A8380F7}" type="pres">
      <dgm:prSet presAssocID="{A81072E1-747B-4C52-BCC0-3D962652E672}" presName="spaceBetweenRectangles" presStyleCnt="0"/>
      <dgm:spPr/>
    </dgm:pt>
    <dgm:pt modelId="{0A10D1E7-3680-4383-A254-DC24E3BE8352}" type="pres">
      <dgm:prSet presAssocID="{824D5F53-1FF7-4246-8861-77A460BEE238}" presName="parentLin" presStyleCnt="0"/>
      <dgm:spPr/>
    </dgm:pt>
    <dgm:pt modelId="{8D61AA36-AD39-4A67-AF8C-BF9CA4D360FD}" type="pres">
      <dgm:prSet presAssocID="{824D5F53-1FF7-4246-8861-77A460BEE238}" presName="parentLeftMargin" presStyleLbl="node1" presStyleIdx="0" presStyleCnt="4"/>
      <dgm:spPr/>
      <dgm:t>
        <a:bodyPr/>
        <a:lstStyle/>
        <a:p>
          <a:endParaRPr lang="en-US"/>
        </a:p>
      </dgm:t>
    </dgm:pt>
    <dgm:pt modelId="{85A010E9-B4A9-40E9-B3CF-4DFDFC470154}" type="pres">
      <dgm:prSet presAssocID="{824D5F53-1FF7-4246-8861-77A460BEE238}" presName="parentText" presStyleLbl="node1" presStyleIdx="1" presStyleCnt="4">
        <dgm:presLayoutVars>
          <dgm:chMax val="0"/>
          <dgm:bulletEnabled val="1"/>
        </dgm:presLayoutVars>
      </dgm:prSet>
      <dgm:spPr/>
      <dgm:t>
        <a:bodyPr/>
        <a:lstStyle/>
        <a:p>
          <a:endParaRPr lang="en-US"/>
        </a:p>
      </dgm:t>
    </dgm:pt>
    <dgm:pt modelId="{E6AFBD7C-125F-424E-A8AD-71332EC1978E}" type="pres">
      <dgm:prSet presAssocID="{824D5F53-1FF7-4246-8861-77A460BEE238}" presName="negativeSpace" presStyleCnt="0"/>
      <dgm:spPr/>
    </dgm:pt>
    <dgm:pt modelId="{9ED52233-D992-4805-8EFE-82CCFF7F51D1}" type="pres">
      <dgm:prSet presAssocID="{824D5F53-1FF7-4246-8861-77A460BEE238}" presName="childText" presStyleLbl="conFgAcc1" presStyleIdx="1" presStyleCnt="4">
        <dgm:presLayoutVars>
          <dgm:bulletEnabled val="1"/>
        </dgm:presLayoutVars>
      </dgm:prSet>
      <dgm:spPr/>
      <dgm:t>
        <a:bodyPr/>
        <a:lstStyle/>
        <a:p>
          <a:endParaRPr lang="en-US"/>
        </a:p>
      </dgm:t>
    </dgm:pt>
    <dgm:pt modelId="{C186763A-1B22-450F-8F7B-8128ED760EF9}" type="pres">
      <dgm:prSet presAssocID="{FE16176D-CFF9-4995-BC0B-F5A88B184CDC}" presName="spaceBetweenRectangles" presStyleCnt="0"/>
      <dgm:spPr/>
    </dgm:pt>
    <dgm:pt modelId="{22247AA4-92D0-4989-A43A-A1F46859FAFD}" type="pres">
      <dgm:prSet presAssocID="{8A11021B-A345-49BC-83EB-D50C9093A4C1}" presName="parentLin" presStyleCnt="0"/>
      <dgm:spPr/>
    </dgm:pt>
    <dgm:pt modelId="{4DFDAD6B-655A-40FC-BBDA-F77F71FA4358}" type="pres">
      <dgm:prSet presAssocID="{8A11021B-A345-49BC-83EB-D50C9093A4C1}" presName="parentLeftMargin" presStyleLbl="node1" presStyleIdx="1" presStyleCnt="4"/>
      <dgm:spPr/>
      <dgm:t>
        <a:bodyPr/>
        <a:lstStyle/>
        <a:p>
          <a:endParaRPr lang="en-US"/>
        </a:p>
      </dgm:t>
    </dgm:pt>
    <dgm:pt modelId="{0F722FE2-9999-4F94-B73C-A2F9519D60CD}" type="pres">
      <dgm:prSet presAssocID="{8A11021B-A345-49BC-83EB-D50C9093A4C1}" presName="parentText" presStyleLbl="node1" presStyleIdx="2" presStyleCnt="4">
        <dgm:presLayoutVars>
          <dgm:chMax val="0"/>
          <dgm:bulletEnabled val="1"/>
        </dgm:presLayoutVars>
      </dgm:prSet>
      <dgm:spPr/>
      <dgm:t>
        <a:bodyPr/>
        <a:lstStyle/>
        <a:p>
          <a:endParaRPr lang="en-US"/>
        </a:p>
      </dgm:t>
    </dgm:pt>
    <dgm:pt modelId="{DE7B740A-0FE0-4C63-A0C1-A3B02BA1D94A}" type="pres">
      <dgm:prSet presAssocID="{8A11021B-A345-49BC-83EB-D50C9093A4C1}" presName="negativeSpace" presStyleCnt="0"/>
      <dgm:spPr/>
    </dgm:pt>
    <dgm:pt modelId="{5C9CABBB-E2FF-4AD3-BE46-A2104A89DE78}" type="pres">
      <dgm:prSet presAssocID="{8A11021B-A345-49BC-83EB-D50C9093A4C1}" presName="childText" presStyleLbl="conFgAcc1" presStyleIdx="2" presStyleCnt="4">
        <dgm:presLayoutVars>
          <dgm:bulletEnabled val="1"/>
        </dgm:presLayoutVars>
      </dgm:prSet>
      <dgm:spPr/>
      <dgm:t>
        <a:bodyPr/>
        <a:lstStyle/>
        <a:p>
          <a:endParaRPr lang="en-US"/>
        </a:p>
      </dgm:t>
    </dgm:pt>
    <dgm:pt modelId="{595B45CB-A674-49DB-9EA0-D17602D8D7BE}" type="pres">
      <dgm:prSet presAssocID="{0A017258-48B6-4974-A24F-F7164B822532}" presName="spaceBetweenRectangles" presStyleCnt="0"/>
      <dgm:spPr/>
    </dgm:pt>
    <dgm:pt modelId="{0471C2F9-E0F4-43E3-A09A-AB52F78BCAD4}" type="pres">
      <dgm:prSet presAssocID="{0C2E1242-8789-4127-A628-CA3273D7C08A}" presName="parentLin" presStyleCnt="0"/>
      <dgm:spPr/>
    </dgm:pt>
    <dgm:pt modelId="{58411CC7-348C-4B24-BE95-1F7553AF7D4A}" type="pres">
      <dgm:prSet presAssocID="{0C2E1242-8789-4127-A628-CA3273D7C08A}" presName="parentLeftMargin" presStyleLbl="node1" presStyleIdx="2" presStyleCnt="4"/>
      <dgm:spPr/>
      <dgm:t>
        <a:bodyPr/>
        <a:lstStyle/>
        <a:p>
          <a:endParaRPr lang="en-US"/>
        </a:p>
      </dgm:t>
    </dgm:pt>
    <dgm:pt modelId="{DD486CDE-23AF-4AAB-9A45-AC97684A5DD8}" type="pres">
      <dgm:prSet presAssocID="{0C2E1242-8789-4127-A628-CA3273D7C08A}" presName="parentText" presStyleLbl="node1" presStyleIdx="3" presStyleCnt="4">
        <dgm:presLayoutVars>
          <dgm:chMax val="0"/>
          <dgm:bulletEnabled val="1"/>
        </dgm:presLayoutVars>
      </dgm:prSet>
      <dgm:spPr/>
      <dgm:t>
        <a:bodyPr/>
        <a:lstStyle/>
        <a:p>
          <a:endParaRPr lang="en-US"/>
        </a:p>
      </dgm:t>
    </dgm:pt>
    <dgm:pt modelId="{779DA030-220E-4080-BF70-4E24F923D61E}" type="pres">
      <dgm:prSet presAssocID="{0C2E1242-8789-4127-A628-CA3273D7C08A}" presName="negativeSpace" presStyleCnt="0"/>
      <dgm:spPr/>
    </dgm:pt>
    <dgm:pt modelId="{2D364B8B-13A8-4A6E-BB59-290B25E03C28}" type="pres">
      <dgm:prSet presAssocID="{0C2E1242-8789-4127-A628-CA3273D7C08A}" presName="childText" presStyleLbl="conFgAcc1" presStyleIdx="3" presStyleCnt="4">
        <dgm:presLayoutVars>
          <dgm:bulletEnabled val="1"/>
        </dgm:presLayoutVars>
      </dgm:prSet>
      <dgm:spPr/>
      <dgm:t>
        <a:bodyPr/>
        <a:lstStyle/>
        <a:p>
          <a:endParaRPr lang="en-US"/>
        </a:p>
      </dgm:t>
    </dgm:pt>
  </dgm:ptLst>
  <dgm:cxnLst>
    <dgm:cxn modelId="{D2E4FE00-C193-4A69-8EBC-3171A05066CF}" type="presOf" srcId="{8A11021B-A345-49BC-83EB-D50C9093A4C1}" destId="{0F722FE2-9999-4F94-B73C-A2F9519D60CD}" srcOrd="1" destOrd="0" presId="urn:microsoft.com/office/officeart/2005/8/layout/list1"/>
    <dgm:cxn modelId="{5F11788F-8F08-4B98-AD7E-3A293D318C16}" type="presOf" srcId="{69DAB5BE-DF96-49A0-922F-C403169E6EFB}" destId="{9ED52233-D992-4805-8EFE-82CCFF7F51D1}" srcOrd="0" destOrd="0" presId="urn:microsoft.com/office/officeart/2005/8/layout/list1"/>
    <dgm:cxn modelId="{307F13D2-8CCE-47BB-8005-7C252B97A62D}" type="presOf" srcId="{E9C9561C-DB06-4E45-ACAD-E05A2C0A1FAD}" destId="{2D364B8B-13A8-4A6E-BB59-290B25E03C28}" srcOrd="0" destOrd="0" presId="urn:microsoft.com/office/officeart/2005/8/layout/list1"/>
    <dgm:cxn modelId="{9A752617-48A0-4056-8827-7E1AAA03254D}" type="presOf" srcId="{5D45CCE1-4E94-401F-8B4B-D7956D2D3E32}" destId="{4B87641D-98F0-4FD9-B742-2A63337D4F4C}" srcOrd="1" destOrd="0" presId="urn:microsoft.com/office/officeart/2005/8/layout/list1"/>
    <dgm:cxn modelId="{C4AC2B2F-7E65-4CA6-A81F-DEFE5AF8E61F}" type="presOf" srcId="{824D5F53-1FF7-4246-8861-77A460BEE238}" destId="{85A010E9-B4A9-40E9-B3CF-4DFDFC470154}" srcOrd="1" destOrd="0" presId="urn:microsoft.com/office/officeart/2005/8/layout/list1"/>
    <dgm:cxn modelId="{02029D5B-A408-4FFD-B056-C11D87DA885E}" srcId="{E648BF06-BCF4-490B-972F-1E751BD6F75B}" destId="{8A11021B-A345-49BC-83EB-D50C9093A4C1}" srcOrd="2" destOrd="0" parTransId="{1CEA4038-4456-44DB-A645-392EECF2445C}" sibTransId="{0A017258-48B6-4974-A24F-F7164B822532}"/>
    <dgm:cxn modelId="{F85902BC-E498-46A8-B4B6-ED38B1F5E423}" type="presOf" srcId="{E648BF06-BCF4-490B-972F-1E751BD6F75B}" destId="{2998023B-9941-4FF1-85AC-C5BCEC5DA895}" srcOrd="0" destOrd="0" presId="urn:microsoft.com/office/officeart/2005/8/layout/list1"/>
    <dgm:cxn modelId="{891CAD61-B7E1-4D27-B95C-D92496702381}" srcId="{E648BF06-BCF4-490B-972F-1E751BD6F75B}" destId="{824D5F53-1FF7-4246-8861-77A460BEE238}" srcOrd="1" destOrd="0" parTransId="{76599988-DA79-48C0-808F-017A6089A416}" sibTransId="{FE16176D-CFF9-4995-BC0B-F5A88B184CDC}"/>
    <dgm:cxn modelId="{E45E64B2-5181-44C3-934A-3AB51C88B28C}" type="presOf" srcId="{824D5F53-1FF7-4246-8861-77A460BEE238}" destId="{8D61AA36-AD39-4A67-AF8C-BF9CA4D360FD}" srcOrd="0" destOrd="0" presId="urn:microsoft.com/office/officeart/2005/8/layout/list1"/>
    <dgm:cxn modelId="{CE09CDB4-E359-47A8-806C-BFC88AEB779D}" type="presOf" srcId="{5D45CCE1-4E94-401F-8B4B-D7956D2D3E32}" destId="{4BCA8D45-651C-4863-AD0C-46653BD10B37}" srcOrd="0" destOrd="0" presId="urn:microsoft.com/office/officeart/2005/8/layout/list1"/>
    <dgm:cxn modelId="{F9C571E5-7227-45A2-9B54-3EFFD58E2D71}" srcId="{0C2E1242-8789-4127-A628-CA3273D7C08A}" destId="{E9C9561C-DB06-4E45-ACAD-E05A2C0A1FAD}" srcOrd="0" destOrd="0" parTransId="{B2B850DA-EF91-4001-B7F0-545A69889519}" sibTransId="{E18B8623-73A5-43B9-81EA-74B951FDE26E}"/>
    <dgm:cxn modelId="{AF7ABD3A-0D8F-45C1-958A-C96BFE394741}" type="presOf" srcId="{0C2E1242-8789-4127-A628-CA3273D7C08A}" destId="{DD486CDE-23AF-4AAB-9A45-AC97684A5DD8}" srcOrd="1" destOrd="0" presId="urn:microsoft.com/office/officeart/2005/8/layout/list1"/>
    <dgm:cxn modelId="{C6697A1B-C48E-434C-828E-F5077F18EBBA}" srcId="{5D45CCE1-4E94-401F-8B4B-D7956D2D3E32}" destId="{B934CEC5-C7D6-47E2-A245-6E62E3095B99}" srcOrd="0" destOrd="0" parTransId="{468FCDA6-3488-4F4E-9867-87FF13B28157}" sibTransId="{CEBD852A-73AC-4263-9224-AC574A4C3F74}"/>
    <dgm:cxn modelId="{8A01BD9F-DB91-4227-97AB-A6A121B7F7C2}" type="presOf" srcId="{7EF33009-185F-4BFD-882A-7FFC1B08C5D3}" destId="{5C9CABBB-E2FF-4AD3-BE46-A2104A89DE78}" srcOrd="0" destOrd="0" presId="urn:microsoft.com/office/officeart/2005/8/layout/list1"/>
    <dgm:cxn modelId="{05D40213-0AD4-48CD-8346-79735334B105}" srcId="{E648BF06-BCF4-490B-972F-1E751BD6F75B}" destId="{0C2E1242-8789-4127-A628-CA3273D7C08A}" srcOrd="3" destOrd="0" parTransId="{2B700A8A-18FF-40CF-B407-CD17495F229D}" sibTransId="{1D6B126B-8667-4AAB-9DE1-8AB2A2462C0D}"/>
    <dgm:cxn modelId="{DD1D0E5C-9BEC-4033-93D3-7F523F389095}" srcId="{824D5F53-1FF7-4246-8861-77A460BEE238}" destId="{69DAB5BE-DF96-49A0-922F-C403169E6EFB}" srcOrd="0" destOrd="0" parTransId="{240C3837-A000-4ED7-BE66-B86A388BDA94}" sibTransId="{8C68D178-751D-4D4A-ABA7-1FECAA11C695}"/>
    <dgm:cxn modelId="{F0EBF744-DD0D-4A9D-8417-52B229952BB7}" type="presOf" srcId="{8A11021B-A345-49BC-83EB-D50C9093A4C1}" destId="{4DFDAD6B-655A-40FC-BBDA-F77F71FA4358}" srcOrd="0" destOrd="0" presId="urn:microsoft.com/office/officeart/2005/8/layout/list1"/>
    <dgm:cxn modelId="{6B35A77F-ABA1-45B2-BDF2-25A56DAB6F8C}" type="presOf" srcId="{B934CEC5-C7D6-47E2-A245-6E62E3095B99}" destId="{1EF6D133-6EC5-4CE0-867D-593A5D0C75DE}" srcOrd="0" destOrd="0" presId="urn:microsoft.com/office/officeart/2005/8/layout/list1"/>
    <dgm:cxn modelId="{E6B24A1F-5B54-487D-AB5D-1B8AFE049ED8}" srcId="{8A11021B-A345-49BC-83EB-D50C9093A4C1}" destId="{7EF33009-185F-4BFD-882A-7FFC1B08C5D3}" srcOrd="0" destOrd="0" parTransId="{6526349E-2518-40CE-BF20-411A1C87DA5C}" sibTransId="{F954A5F3-4B00-4289-946D-357679CA3671}"/>
    <dgm:cxn modelId="{291256B7-DF3A-448B-832B-C696894796CB}" type="presOf" srcId="{0C2E1242-8789-4127-A628-CA3273D7C08A}" destId="{58411CC7-348C-4B24-BE95-1F7553AF7D4A}" srcOrd="0" destOrd="0" presId="urn:microsoft.com/office/officeart/2005/8/layout/list1"/>
    <dgm:cxn modelId="{E84174F2-9043-4C33-918F-B9DEB104BD0B}" srcId="{E648BF06-BCF4-490B-972F-1E751BD6F75B}" destId="{5D45CCE1-4E94-401F-8B4B-D7956D2D3E32}" srcOrd="0" destOrd="0" parTransId="{B2824DB8-A19E-4417-82C0-A218DF6A6024}" sibTransId="{A81072E1-747B-4C52-BCC0-3D962652E672}"/>
    <dgm:cxn modelId="{17A25756-E1C4-49A4-90B6-907C68E85835}" type="presParOf" srcId="{2998023B-9941-4FF1-85AC-C5BCEC5DA895}" destId="{F936ADA4-219D-44D6-ACCE-A5F602CE2042}" srcOrd="0" destOrd="0" presId="urn:microsoft.com/office/officeart/2005/8/layout/list1"/>
    <dgm:cxn modelId="{D6ACF5B8-8594-47F3-9492-3C81D905789D}" type="presParOf" srcId="{F936ADA4-219D-44D6-ACCE-A5F602CE2042}" destId="{4BCA8D45-651C-4863-AD0C-46653BD10B37}" srcOrd="0" destOrd="0" presId="urn:microsoft.com/office/officeart/2005/8/layout/list1"/>
    <dgm:cxn modelId="{9EF68692-223E-4E0C-81EC-54EDEE971EF7}" type="presParOf" srcId="{F936ADA4-219D-44D6-ACCE-A5F602CE2042}" destId="{4B87641D-98F0-4FD9-B742-2A63337D4F4C}" srcOrd="1" destOrd="0" presId="urn:microsoft.com/office/officeart/2005/8/layout/list1"/>
    <dgm:cxn modelId="{A8BBF50B-909D-4CB7-9077-A5340026EB8C}" type="presParOf" srcId="{2998023B-9941-4FF1-85AC-C5BCEC5DA895}" destId="{5892158B-1106-4ED1-9080-6AA50597336B}" srcOrd="1" destOrd="0" presId="urn:microsoft.com/office/officeart/2005/8/layout/list1"/>
    <dgm:cxn modelId="{4AC0F5BA-D60A-42E5-8626-806F96C6DD0A}" type="presParOf" srcId="{2998023B-9941-4FF1-85AC-C5BCEC5DA895}" destId="{1EF6D133-6EC5-4CE0-867D-593A5D0C75DE}" srcOrd="2" destOrd="0" presId="urn:microsoft.com/office/officeart/2005/8/layout/list1"/>
    <dgm:cxn modelId="{BFC6FB39-03CF-461C-AF0D-D78131D7B42B}" type="presParOf" srcId="{2998023B-9941-4FF1-85AC-C5BCEC5DA895}" destId="{4A12EEDA-34AC-465F-8CA6-A2C93A8380F7}" srcOrd="3" destOrd="0" presId="urn:microsoft.com/office/officeart/2005/8/layout/list1"/>
    <dgm:cxn modelId="{1F8066A1-5CA7-4595-82AC-6B379A5D2330}" type="presParOf" srcId="{2998023B-9941-4FF1-85AC-C5BCEC5DA895}" destId="{0A10D1E7-3680-4383-A254-DC24E3BE8352}" srcOrd="4" destOrd="0" presId="urn:microsoft.com/office/officeart/2005/8/layout/list1"/>
    <dgm:cxn modelId="{1DA88E8A-425E-4830-A793-ACCE6E90724C}" type="presParOf" srcId="{0A10D1E7-3680-4383-A254-DC24E3BE8352}" destId="{8D61AA36-AD39-4A67-AF8C-BF9CA4D360FD}" srcOrd="0" destOrd="0" presId="urn:microsoft.com/office/officeart/2005/8/layout/list1"/>
    <dgm:cxn modelId="{EEB570F2-8820-46B0-B034-FE2F0E735F45}" type="presParOf" srcId="{0A10D1E7-3680-4383-A254-DC24E3BE8352}" destId="{85A010E9-B4A9-40E9-B3CF-4DFDFC470154}" srcOrd="1" destOrd="0" presId="urn:microsoft.com/office/officeart/2005/8/layout/list1"/>
    <dgm:cxn modelId="{8ACA234D-482A-4AFA-9741-9B7E6849922D}" type="presParOf" srcId="{2998023B-9941-4FF1-85AC-C5BCEC5DA895}" destId="{E6AFBD7C-125F-424E-A8AD-71332EC1978E}" srcOrd="5" destOrd="0" presId="urn:microsoft.com/office/officeart/2005/8/layout/list1"/>
    <dgm:cxn modelId="{F9588342-1E07-43CD-9B47-A96799DD1BAC}" type="presParOf" srcId="{2998023B-9941-4FF1-85AC-C5BCEC5DA895}" destId="{9ED52233-D992-4805-8EFE-82CCFF7F51D1}" srcOrd="6" destOrd="0" presId="urn:microsoft.com/office/officeart/2005/8/layout/list1"/>
    <dgm:cxn modelId="{CA7A1122-C198-489B-844B-A7024B7F02A3}" type="presParOf" srcId="{2998023B-9941-4FF1-85AC-C5BCEC5DA895}" destId="{C186763A-1B22-450F-8F7B-8128ED760EF9}" srcOrd="7" destOrd="0" presId="urn:microsoft.com/office/officeart/2005/8/layout/list1"/>
    <dgm:cxn modelId="{C1BA54EF-CF59-45F2-BEC2-991670325216}" type="presParOf" srcId="{2998023B-9941-4FF1-85AC-C5BCEC5DA895}" destId="{22247AA4-92D0-4989-A43A-A1F46859FAFD}" srcOrd="8" destOrd="0" presId="urn:microsoft.com/office/officeart/2005/8/layout/list1"/>
    <dgm:cxn modelId="{1F70D6BD-C015-4A66-9F46-485AEA4A45C6}" type="presParOf" srcId="{22247AA4-92D0-4989-A43A-A1F46859FAFD}" destId="{4DFDAD6B-655A-40FC-BBDA-F77F71FA4358}" srcOrd="0" destOrd="0" presId="urn:microsoft.com/office/officeart/2005/8/layout/list1"/>
    <dgm:cxn modelId="{E7584A84-2524-4DA5-A9A1-50F1F7EA580E}" type="presParOf" srcId="{22247AA4-92D0-4989-A43A-A1F46859FAFD}" destId="{0F722FE2-9999-4F94-B73C-A2F9519D60CD}" srcOrd="1" destOrd="0" presId="urn:microsoft.com/office/officeart/2005/8/layout/list1"/>
    <dgm:cxn modelId="{F024805C-A4CD-4F99-B23E-AA229ABE8A2B}" type="presParOf" srcId="{2998023B-9941-4FF1-85AC-C5BCEC5DA895}" destId="{DE7B740A-0FE0-4C63-A0C1-A3B02BA1D94A}" srcOrd="9" destOrd="0" presId="urn:microsoft.com/office/officeart/2005/8/layout/list1"/>
    <dgm:cxn modelId="{A81BC87E-31F1-43DF-92D2-26D50B14A225}" type="presParOf" srcId="{2998023B-9941-4FF1-85AC-C5BCEC5DA895}" destId="{5C9CABBB-E2FF-4AD3-BE46-A2104A89DE78}" srcOrd="10" destOrd="0" presId="urn:microsoft.com/office/officeart/2005/8/layout/list1"/>
    <dgm:cxn modelId="{398149E5-4F62-4493-A193-CFBB6A86A3E1}" type="presParOf" srcId="{2998023B-9941-4FF1-85AC-C5BCEC5DA895}" destId="{595B45CB-A674-49DB-9EA0-D17602D8D7BE}" srcOrd="11" destOrd="0" presId="urn:microsoft.com/office/officeart/2005/8/layout/list1"/>
    <dgm:cxn modelId="{3D86FD78-1576-4722-A560-E04A5BD9170E}" type="presParOf" srcId="{2998023B-9941-4FF1-85AC-C5BCEC5DA895}" destId="{0471C2F9-E0F4-43E3-A09A-AB52F78BCAD4}" srcOrd="12" destOrd="0" presId="urn:microsoft.com/office/officeart/2005/8/layout/list1"/>
    <dgm:cxn modelId="{A829DA16-C960-4758-A9B4-3EB95585EEBD}" type="presParOf" srcId="{0471C2F9-E0F4-43E3-A09A-AB52F78BCAD4}" destId="{58411CC7-348C-4B24-BE95-1F7553AF7D4A}" srcOrd="0" destOrd="0" presId="urn:microsoft.com/office/officeart/2005/8/layout/list1"/>
    <dgm:cxn modelId="{C969717D-E0CD-4CAA-B85B-4023BE2CFB2F}" type="presParOf" srcId="{0471C2F9-E0F4-43E3-A09A-AB52F78BCAD4}" destId="{DD486CDE-23AF-4AAB-9A45-AC97684A5DD8}" srcOrd="1" destOrd="0" presId="urn:microsoft.com/office/officeart/2005/8/layout/list1"/>
    <dgm:cxn modelId="{17245F5A-FEC5-41E1-87BB-B1A479712933}" type="presParOf" srcId="{2998023B-9941-4FF1-85AC-C5BCEC5DA895}" destId="{779DA030-220E-4080-BF70-4E24F923D61E}" srcOrd="13" destOrd="0" presId="urn:microsoft.com/office/officeart/2005/8/layout/list1"/>
    <dgm:cxn modelId="{2AF75CFE-86A6-4EF2-80EB-F5E445EC0529}" type="presParOf" srcId="{2998023B-9941-4FF1-85AC-C5BCEC5DA895}" destId="{2D364B8B-13A8-4A6E-BB59-290B25E03C2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AFFC8F-F55A-4AB4-8518-01DFEFA7531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340DF41-D40B-4D94-AF99-CB6D7D658F22}">
      <dgm:prSet phldrT="[Text]" custT="1"/>
      <dgm:spPr/>
      <dgm:t>
        <a:bodyPr/>
        <a:lstStyle/>
        <a:p>
          <a:r>
            <a:rPr lang="en-US" sz="1800" dirty="0" smtClean="0"/>
            <a:t>Accelerating Cash Inflow</a:t>
          </a:r>
          <a:endParaRPr lang="en-US" sz="1800" dirty="0"/>
        </a:p>
      </dgm:t>
    </dgm:pt>
    <dgm:pt modelId="{7FCAFC29-2A59-4072-9319-AB5B8CC7BB67}" type="parTrans" cxnId="{4AE3F72F-2C09-4634-A7F9-615411DA1305}">
      <dgm:prSet/>
      <dgm:spPr/>
      <dgm:t>
        <a:bodyPr/>
        <a:lstStyle/>
        <a:p>
          <a:endParaRPr lang="en-US"/>
        </a:p>
      </dgm:t>
    </dgm:pt>
    <dgm:pt modelId="{577B265C-369C-4EBE-9FD6-CE6126AA94BE}" type="sibTrans" cxnId="{4AE3F72F-2C09-4634-A7F9-615411DA1305}">
      <dgm:prSet/>
      <dgm:spPr/>
      <dgm:t>
        <a:bodyPr/>
        <a:lstStyle/>
        <a:p>
          <a:endParaRPr lang="en-US"/>
        </a:p>
      </dgm:t>
    </dgm:pt>
    <dgm:pt modelId="{4982FA61-B896-4C3C-ABEE-93A71A87C0B2}">
      <dgm:prSet phldrT="[Text]" custT="1"/>
      <dgm:spPr/>
      <dgm:t>
        <a:bodyPr/>
        <a:lstStyle/>
        <a:p>
          <a:r>
            <a:rPr lang="en-US" sz="1600" dirty="0" smtClean="0"/>
            <a:t>Lockboxes reduce Mailing Time. Bank usually processes incoming cheques at lockbox on daily basis.</a:t>
          </a:r>
          <a:endParaRPr lang="en-US" sz="1600" dirty="0"/>
        </a:p>
      </dgm:t>
    </dgm:pt>
    <dgm:pt modelId="{9B3E8485-DA8B-46B7-927B-3517581F9BEB}" type="parTrans" cxnId="{87B27A39-74E1-40C2-B63A-E06A3199AD32}">
      <dgm:prSet/>
      <dgm:spPr/>
      <dgm:t>
        <a:bodyPr/>
        <a:lstStyle/>
        <a:p>
          <a:endParaRPr lang="en-US"/>
        </a:p>
      </dgm:t>
    </dgm:pt>
    <dgm:pt modelId="{C5225DFB-5BEE-4717-BD75-C8AFA8335A15}" type="sibTrans" cxnId="{87B27A39-74E1-40C2-B63A-E06A3199AD32}">
      <dgm:prSet/>
      <dgm:spPr/>
      <dgm:t>
        <a:bodyPr/>
        <a:lstStyle/>
        <a:p>
          <a:endParaRPr lang="en-US"/>
        </a:p>
      </dgm:t>
    </dgm:pt>
    <dgm:pt modelId="{BB3D4366-1E16-437E-8227-F9174AD7C8CB}">
      <dgm:prSet phldrT="[Text]" custT="1"/>
      <dgm:spPr/>
      <dgm:t>
        <a:bodyPr/>
        <a:lstStyle/>
        <a:p>
          <a:r>
            <a:rPr lang="en-US" sz="1600" dirty="0" smtClean="0"/>
            <a:t>Preauthorized Payment allows corporation to charge costumer bank account up to some limit</a:t>
          </a:r>
          <a:r>
            <a:rPr lang="en-US" sz="1400" dirty="0" smtClean="0"/>
            <a:t>.</a:t>
          </a:r>
          <a:endParaRPr lang="en-US" sz="1400" dirty="0"/>
        </a:p>
      </dgm:t>
    </dgm:pt>
    <dgm:pt modelId="{670649D5-5CA1-4F16-B540-5B8741E20EC4}" type="parTrans" cxnId="{A54B66E9-BF11-4360-90BC-6A60711B8AB8}">
      <dgm:prSet/>
      <dgm:spPr/>
      <dgm:t>
        <a:bodyPr/>
        <a:lstStyle/>
        <a:p>
          <a:endParaRPr lang="en-US"/>
        </a:p>
      </dgm:t>
    </dgm:pt>
    <dgm:pt modelId="{53710C2C-488B-433F-8444-F1A4E8F1A0AC}" type="sibTrans" cxnId="{A54B66E9-BF11-4360-90BC-6A60711B8AB8}">
      <dgm:prSet/>
      <dgm:spPr/>
      <dgm:t>
        <a:bodyPr/>
        <a:lstStyle/>
        <a:p>
          <a:endParaRPr lang="en-US"/>
        </a:p>
      </dgm:t>
    </dgm:pt>
    <dgm:pt modelId="{44AF6AB1-A256-4420-8E83-1E376C8991BA}">
      <dgm:prSet phldrT="[Text]" custT="1"/>
      <dgm:spPr/>
      <dgm:t>
        <a:bodyPr/>
        <a:lstStyle/>
        <a:p>
          <a:r>
            <a:rPr lang="en-US" sz="1800" dirty="0" smtClean="0"/>
            <a:t>Minimizing Currency Conversion Cost</a:t>
          </a:r>
          <a:endParaRPr lang="en-US" sz="1800" dirty="0"/>
        </a:p>
      </dgm:t>
    </dgm:pt>
    <dgm:pt modelId="{1DA5626D-636D-426B-9E58-B47A053D0E2A}" type="parTrans" cxnId="{6F5D9ADD-3825-4DF9-B12F-48C5F8BAA2CB}">
      <dgm:prSet/>
      <dgm:spPr/>
      <dgm:t>
        <a:bodyPr/>
        <a:lstStyle/>
        <a:p>
          <a:endParaRPr lang="en-US"/>
        </a:p>
      </dgm:t>
    </dgm:pt>
    <dgm:pt modelId="{3527EDBA-9D87-49DA-8AC5-75D2389AACBA}" type="sibTrans" cxnId="{6F5D9ADD-3825-4DF9-B12F-48C5F8BAA2CB}">
      <dgm:prSet/>
      <dgm:spPr/>
      <dgm:t>
        <a:bodyPr/>
        <a:lstStyle/>
        <a:p>
          <a:endParaRPr lang="en-US"/>
        </a:p>
      </dgm:t>
    </dgm:pt>
    <dgm:pt modelId="{A00A801F-EC7A-488A-ACE4-EDA0203EA1C7}">
      <dgm:prSet phldrT="[Text]" custT="1"/>
      <dgm:spPr/>
      <dgm:t>
        <a:bodyPr/>
        <a:lstStyle/>
        <a:p>
          <a:r>
            <a:rPr lang="en-US" sz="1600" dirty="0" smtClean="0"/>
            <a:t>Netting reduce the administrative and transaction cost that result from currency conversion.</a:t>
          </a:r>
          <a:endParaRPr lang="en-US" sz="1600" dirty="0"/>
        </a:p>
      </dgm:t>
    </dgm:pt>
    <dgm:pt modelId="{8A6E03F5-0461-404D-BFB1-7930179711AF}" type="parTrans" cxnId="{93C417EC-0E78-405D-9FE3-4528738004A7}">
      <dgm:prSet/>
      <dgm:spPr/>
      <dgm:t>
        <a:bodyPr/>
        <a:lstStyle/>
        <a:p>
          <a:endParaRPr lang="en-US"/>
        </a:p>
      </dgm:t>
    </dgm:pt>
    <dgm:pt modelId="{02A8B60E-B09C-479F-B3BD-FFA5199CBAB6}" type="sibTrans" cxnId="{93C417EC-0E78-405D-9FE3-4528738004A7}">
      <dgm:prSet/>
      <dgm:spPr/>
      <dgm:t>
        <a:bodyPr/>
        <a:lstStyle/>
        <a:p>
          <a:endParaRPr lang="en-US"/>
        </a:p>
      </dgm:t>
    </dgm:pt>
    <dgm:pt modelId="{798696A1-358F-440D-8CF5-B55A56DB5BB5}">
      <dgm:prSet phldrT="[Text]" custT="1"/>
      <dgm:spPr/>
      <dgm:t>
        <a:bodyPr/>
        <a:lstStyle/>
        <a:p>
          <a:r>
            <a:rPr lang="en-US" sz="1800" dirty="0" smtClean="0"/>
            <a:t>Managing Blocked Fund</a:t>
          </a:r>
          <a:endParaRPr lang="en-US" sz="1800" dirty="0"/>
        </a:p>
      </dgm:t>
    </dgm:pt>
    <dgm:pt modelId="{395E8210-B763-4C6D-BDA8-5C6E9FF5B6EF}" type="parTrans" cxnId="{E44070F7-475F-428A-B7DE-406D16F8FA61}">
      <dgm:prSet/>
      <dgm:spPr/>
      <dgm:t>
        <a:bodyPr/>
        <a:lstStyle/>
        <a:p>
          <a:endParaRPr lang="en-US"/>
        </a:p>
      </dgm:t>
    </dgm:pt>
    <dgm:pt modelId="{B5EA804B-B6E5-4E2E-9395-3761F874FB1C}" type="sibTrans" cxnId="{E44070F7-475F-428A-B7DE-406D16F8FA61}">
      <dgm:prSet/>
      <dgm:spPr/>
      <dgm:t>
        <a:bodyPr/>
        <a:lstStyle/>
        <a:p>
          <a:endParaRPr lang="en-US"/>
        </a:p>
      </dgm:t>
    </dgm:pt>
    <dgm:pt modelId="{3C5BEEC5-165A-4638-925A-9DF7CB3F188F}">
      <dgm:prSet phldrT="[Text]" custT="1"/>
      <dgm:spPr/>
      <dgm:t>
        <a:bodyPr/>
        <a:lstStyle/>
        <a:p>
          <a:r>
            <a:rPr lang="en-US" sz="1600" dirty="0" smtClean="0"/>
            <a:t>Setup </a:t>
          </a:r>
          <a:r>
            <a:rPr lang="en-US" sz="1600" dirty="0" smtClean="0"/>
            <a:t>R&amp;D </a:t>
          </a:r>
          <a:r>
            <a:rPr lang="en-US" sz="1600" dirty="0" smtClean="0"/>
            <a:t>division, which incur  cost and possibility generate fund for other subsidiary.</a:t>
          </a:r>
          <a:endParaRPr lang="en-US" sz="1600" dirty="0"/>
        </a:p>
      </dgm:t>
    </dgm:pt>
    <dgm:pt modelId="{3381C87E-BADF-4736-9FAD-3400CC128875}" type="parTrans" cxnId="{4745647E-9356-46EB-8D1E-040EDD147A7B}">
      <dgm:prSet/>
      <dgm:spPr/>
      <dgm:t>
        <a:bodyPr/>
        <a:lstStyle/>
        <a:p>
          <a:endParaRPr lang="en-US"/>
        </a:p>
      </dgm:t>
    </dgm:pt>
    <dgm:pt modelId="{5C37B00E-F053-4A9E-8144-A6A6489592CF}" type="sibTrans" cxnId="{4745647E-9356-46EB-8D1E-040EDD147A7B}">
      <dgm:prSet/>
      <dgm:spPr/>
      <dgm:t>
        <a:bodyPr/>
        <a:lstStyle/>
        <a:p>
          <a:endParaRPr lang="en-US"/>
        </a:p>
      </dgm:t>
    </dgm:pt>
    <dgm:pt modelId="{00EA309D-84AE-440C-9A73-122F020EE488}">
      <dgm:prSet phldrT="[Text]" custT="1"/>
      <dgm:spPr/>
      <dgm:t>
        <a:bodyPr/>
        <a:lstStyle/>
        <a:p>
          <a:r>
            <a:rPr lang="en-US" sz="1600" dirty="0" smtClean="0"/>
            <a:t>Transfer Pricing that will increase the expense incurred by the subsidiary.</a:t>
          </a:r>
          <a:endParaRPr lang="en-US" sz="1600" dirty="0"/>
        </a:p>
      </dgm:t>
    </dgm:pt>
    <dgm:pt modelId="{19321428-E246-4177-BDA1-8DEE8AEAC674}" type="parTrans" cxnId="{F342F3E0-976C-4DCB-A519-2FBFFC172E21}">
      <dgm:prSet/>
      <dgm:spPr/>
      <dgm:t>
        <a:bodyPr/>
        <a:lstStyle/>
        <a:p>
          <a:endParaRPr lang="en-US"/>
        </a:p>
      </dgm:t>
    </dgm:pt>
    <dgm:pt modelId="{DA2F4AE7-00AB-453A-8E0D-9D5BACD764CA}" type="sibTrans" cxnId="{F342F3E0-976C-4DCB-A519-2FBFFC172E21}">
      <dgm:prSet/>
      <dgm:spPr/>
      <dgm:t>
        <a:bodyPr/>
        <a:lstStyle/>
        <a:p>
          <a:endParaRPr lang="en-US"/>
        </a:p>
      </dgm:t>
    </dgm:pt>
    <dgm:pt modelId="{C98E272F-36A8-47F9-AC8F-08623C4024DD}">
      <dgm:prSet phldrT="[Text]" custT="1"/>
      <dgm:spPr/>
      <dgm:t>
        <a:bodyPr/>
        <a:lstStyle/>
        <a:p>
          <a:r>
            <a:rPr lang="en-US" sz="1800" dirty="0" smtClean="0"/>
            <a:t>Managing Inter Subsidiary Cash Transfer</a:t>
          </a:r>
          <a:endParaRPr lang="en-US" sz="1800" dirty="0"/>
        </a:p>
      </dgm:t>
    </dgm:pt>
    <dgm:pt modelId="{67A1BECF-6F42-4F48-A123-DA58AABFA819}" type="parTrans" cxnId="{BB8100A8-557B-407E-A104-62DED40501BB}">
      <dgm:prSet/>
      <dgm:spPr/>
      <dgm:t>
        <a:bodyPr/>
        <a:lstStyle/>
        <a:p>
          <a:endParaRPr lang="en-US"/>
        </a:p>
      </dgm:t>
    </dgm:pt>
    <dgm:pt modelId="{8996F08C-A048-498D-9B1B-73AC548B42D2}" type="sibTrans" cxnId="{BB8100A8-557B-407E-A104-62DED40501BB}">
      <dgm:prSet/>
      <dgm:spPr/>
      <dgm:t>
        <a:bodyPr/>
        <a:lstStyle/>
        <a:p>
          <a:endParaRPr lang="en-US"/>
        </a:p>
      </dgm:t>
    </dgm:pt>
    <dgm:pt modelId="{442A2513-33A4-41DB-9677-282E79393648}">
      <dgm:prSet phldrT="[Text]" custT="1"/>
      <dgm:spPr/>
      <dgm:t>
        <a:bodyPr/>
        <a:lstStyle/>
        <a:p>
          <a:r>
            <a:rPr lang="en-US" sz="1600" dirty="0" smtClean="0"/>
            <a:t>Bilateral Netting System involve transaction between two units, between parent and subsidiary or between inter subsidiaries.</a:t>
          </a:r>
          <a:endParaRPr lang="en-US" sz="1600" dirty="0"/>
        </a:p>
      </dgm:t>
    </dgm:pt>
    <dgm:pt modelId="{4B4A1EA1-1FBF-4B3C-9C63-5F98B20B9DB9}" type="parTrans" cxnId="{B802F51D-CEFE-4282-8A4C-331792B362BA}">
      <dgm:prSet/>
      <dgm:spPr/>
      <dgm:t>
        <a:bodyPr/>
        <a:lstStyle/>
        <a:p>
          <a:endParaRPr lang="en-US"/>
        </a:p>
      </dgm:t>
    </dgm:pt>
    <dgm:pt modelId="{FFC93008-12A5-4AB1-BFE2-0672D6CE5355}" type="sibTrans" cxnId="{B802F51D-CEFE-4282-8A4C-331792B362BA}">
      <dgm:prSet/>
      <dgm:spPr/>
      <dgm:t>
        <a:bodyPr/>
        <a:lstStyle/>
        <a:p>
          <a:endParaRPr lang="en-US"/>
        </a:p>
      </dgm:t>
    </dgm:pt>
    <dgm:pt modelId="{53B4F2BB-B910-4655-8116-841FE4764F81}">
      <dgm:prSet phldrT="[Text]" custT="1"/>
      <dgm:spPr/>
      <dgm:t>
        <a:bodyPr/>
        <a:lstStyle/>
        <a:p>
          <a:r>
            <a:rPr lang="en-US" sz="1600" dirty="0" smtClean="0"/>
            <a:t>Multilateral Netting System involve more complex interchange among the parent and several subsidiary.</a:t>
          </a:r>
          <a:endParaRPr lang="en-US" sz="1600" dirty="0"/>
        </a:p>
      </dgm:t>
    </dgm:pt>
    <dgm:pt modelId="{D6B0D7D9-F165-4DE7-B5BF-18C1E7B3E2AD}" type="parTrans" cxnId="{30E8DFE0-4DEF-4187-88A8-48B3C4E28E37}">
      <dgm:prSet/>
      <dgm:spPr/>
      <dgm:t>
        <a:bodyPr/>
        <a:lstStyle/>
        <a:p>
          <a:endParaRPr lang="en-US"/>
        </a:p>
      </dgm:t>
    </dgm:pt>
    <dgm:pt modelId="{9BC0142C-7AFE-4118-9BB2-EA4B5304038B}" type="sibTrans" cxnId="{30E8DFE0-4DEF-4187-88A8-48B3C4E28E37}">
      <dgm:prSet/>
      <dgm:spPr/>
      <dgm:t>
        <a:bodyPr/>
        <a:lstStyle/>
        <a:p>
          <a:endParaRPr lang="en-US"/>
        </a:p>
      </dgm:t>
    </dgm:pt>
    <dgm:pt modelId="{EF44AE82-ED70-4488-87AE-932BDE972222}">
      <dgm:prSet phldrT="[Text]" custT="1"/>
      <dgm:spPr/>
      <dgm:t>
        <a:bodyPr/>
        <a:lstStyle/>
        <a:p>
          <a:r>
            <a:rPr lang="en-US" sz="1600" dirty="0" smtClean="0"/>
            <a:t>Borrowing from local intermediary, so that earning can be distributed to payoff previous financing</a:t>
          </a:r>
          <a:r>
            <a:rPr lang="en-US" sz="1400" dirty="0" smtClean="0"/>
            <a:t>.</a:t>
          </a:r>
          <a:endParaRPr lang="en-US" sz="1400" dirty="0"/>
        </a:p>
      </dgm:t>
    </dgm:pt>
    <dgm:pt modelId="{7860DD95-56FF-4FE1-99BD-0DDD1391C8C0}" type="parTrans" cxnId="{03C36FFC-637A-4124-A0C9-7BD1DB9C8E50}">
      <dgm:prSet/>
      <dgm:spPr/>
      <dgm:t>
        <a:bodyPr/>
        <a:lstStyle/>
        <a:p>
          <a:endParaRPr lang="en-US"/>
        </a:p>
      </dgm:t>
    </dgm:pt>
    <dgm:pt modelId="{CD7E27B2-44BE-43AB-9549-A3A3D14293CA}" type="sibTrans" cxnId="{03C36FFC-637A-4124-A0C9-7BD1DB9C8E50}">
      <dgm:prSet/>
      <dgm:spPr/>
      <dgm:t>
        <a:bodyPr/>
        <a:lstStyle/>
        <a:p>
          <a:endParaRPr lang="en-US"/>
        </a:p>
      </dgm:t>
    </dgm:pt>
    <dgm:pt modelId="{E6DB35FD-3BA7-49A4-824D-D6BC3F2D221B}">
      <dgm:prSet phldrT="[Text]" custT="1"/>
      <dgm:spPr/>
      <dgm:t>
        <a:bodyPr/>
        <a:lstStyle/>
        <a:p>
          <a:r>
            <a:rPr lang="en-US" sz="1600" dirty="0" smtClean="0"/>
            <a:t>A subsidiary with excess funds can provide financing by paying for its supplies earlier than is necessary. This technique is called </a:t>
          </a:r>
          <a:r>
            <a:rPr lang="en-US" sz="1600" i="1" dirty="0" smtClean="0"/>
            <a:t>leading</a:t>
          </a:r>
          <a:r>
            <a:rPr lang="en-US" sz="1600" dirty="0" smtClean="0"/>
            <a:t>.</a:t>
          </a:r>
          <a:endParaRPr lang="en-US" sz="1600" dirty="0"/>
        </a:p>
      </dgm:t>
    </dgm:pt>
    <dgm:pt modelId="{847B1AFB-3D63-4855-B687-6D89E98B1858}" type="parTrans" cxnId="{D1A2C7C6-E45F-4DEE-BCBC-4E25D5B5494D}">
      <dgm:prSet/>
      <dgm:spPr/>
      <dgm:t>
        <a:bodyPr/>
        <a:lstStyle/>
        <a:p>
          <a:endParaRPr lang="en-US"/>
        </a:p>
      </dgm:t>
    </dgm:pt>
    <dgm:pt modelId="{BE131E55-A63C-4E56-8360-AD9C9A84542A}" type="sibTrans" cxnId="{D1A2C7C6-E45F-4DEE-BCBC-4E25D5B5494D}">
      <dgm:prSet/>
      <dgm:spPr/>
      <dgm:t>
        <a:bodyPr/>
        <a:lstStyle/>
        <a:p>
          <a:endParaRPr lang="en-US"/>
        </a:p>
      </dgm:t>
    </dgm:pt>
    <dgm:pt modelId="{4E0756A9-2821-451C-A48C-47A961CA6D7D}">
      <dgm:prSet phldrT="[Text]" custT="1"/>
      <dgm:spPr/>
      <dgm:t>
        <a:bodyPr/>
        <a:lstStyle/>
        <a:p>
          <a:r>
            <a:rPr lang="en-US" sz="1600" dirty="0" smtClean="0"/>
            <a:t>Alternatively, a subsidiary in need of funds can be allowed to lag its payments. This technique is called</a:t>
          </a:r>
          <a:r>
            <a:rPr lang="en-US" sz="1600" i="1" dirty="0" smtClean="0"/>
            <a:t> lagging</a:t>
          </a:r>
          <a:r>
            <a:rPr lang="en-US" sz="1600" dirty="0" smtClean="0"/>
            <a:t>.</a:t>
          </a:r>
          <a:endParaRPr lang="en-US" sz="1600" dirty="0"/>
        </a:p>
      </dgm:t>
    </dgm:pt>
    <dgm:pt modelId="{640E0E4D-A38A-4931-AF2B-3A7E2E76040E}" type="parTrans" cxnId="{E949376F-BFF4-4AB5-825F-C81ABC691BB7}">
      <dgm:prSet/>
      <dgm:spPr/>
      <dgm:t>
        <a:bodyPr/>
        <a:lstStyle/>
        <a:p>
          <a:endParaRPr lang="en-US"/>
        </a:p>
      </dgm:t>
    </dgm:pt>
    <dgm:pt modelId="{77D35962-4EE8-4EB6-B432-2F14C5A7FE79}" type="sibTrans" cxnId="{E949376F-BFF4-4AB5-825F-C81ABC691BB7}">
      <dgm:prSet/>
      <dgm:spPr/>
      <dgm:t>
        <a:bodyPr/>
        <a:lstStyle/>
        <a:p>
          <a:endParaRPr lang="en-US"/>
        </a:p>
      </dgm:t>
    </dgm:pt>
    <dgm:pt modelId="{DC6072DB-A0B8-4F8F-8FA4-CACEA7CD54C0}" type="pres">
      <dgm:prSet presAssocID="{F8AFFC8F-F55A-4AB4-8518-01DFEFA7531F}" presName="Name0" presStyleCnt="0">
        <dgm:presLayoutVars>
          <dgm:dir/>
          <dgm:animLvl val="lvl"/>
          <dgm:resizeHandles val="exact"/>
        </dgm:presLayoutVars>
      </dgm:prSet>
      <dgm:spPr/>
      <dgm:t>
        <a:bodyPr/>
        <a:lstStyle/>
        <a:p>
          <a:endParaRPr lang="en-US"/>
        </a:p>
      </dgm:t>
    </dgm:pt>
    <dgm:pt modelId="{76BB34BA-F5F2-4706-BED5-2DD3D87E7C19}" type="pres">
      <dgm:prSet presAssocID="{E340DF41-D40B-4D94-AF99-CB6D7D658F22}" presName="composite" presStyleCnt="0"/>
      <dgm:spPr/>
    </dgm:pt>
    <dgm:pt modelId="{1E92F579-2218-45D0-9378-6DF2EAFCC379}" type="pres">
      <dgm:prSet presAssocID="{E340DF41-D40B-4D94-AF99-CB6D7D658F22}" presName="parTx" presStyleLbl="alignNode1" presStyleIdx="0" presStyleCnt="4">
        <dgm:presLayoutVars>
          <dgm:chMax val="0"/>
          <dgm:chPref val="0"/>
          <dgm:bulletEnabled val="1"/>
        </dgm:presLayoutVars>
      </dgm:prSet>
      <dgm:spPr/>
      <dgm:t>
        <a:bodyPr/>
        <a:lstStyle/>
        <a:p>
          <a:endParaRPr lang="en-US"/>
        </a:p>
      </dgm:t>
    </dgm:pt>
    <dgm:pt modelId="{FB8CCEA4-6C32-4522-BE61-B1D472AD9E45}" type="pres">
      <dgm:prSet presAssocID="{E340DF41-D40B-4D94-AF99-CB6D7D658F22}" presName="desTx" presStyleLbl="alignAccFollowNode1" presStyleIdx="0" presStyleCnt="4">
        <dgm:presLayoutVars>
          <dgm:bulletEnabled val="1"/>
        </dgm:presLayoutVars>
      </dgm:prSet>
      <dgm:spPr/>
      <dgm:t>
        <a:bodyPr/>
        <a:lstStyle/>
        <a:p>
          <a:endParaRPr lang="en-US"/>
        </a:p>
      </dgm:t>
    </dgm:pt>
    <dgm:pt modelId="{16D529EA-457B-4FA6-9E29-AEFCBD2F609C}" type="pres">
      <dgm:prSet presAssocID="{577B265C-369C-4EBE-9FD6-CE6126AA94BE}" presName="space" presStyleCnt="0"/>
      <dgm:spPr/>
    </dgm:pt>
    <dgm:pt modelId="{E3E6CF1F-952D-49E0-8226-4942BB836028}" type="pres">
      <dgm:prSet presAssocID="{44AF6AB1-A256-4420-8E83-1E376C8991BA}" presName="composite" presStyleCnt="0"/>
      <dgm:spPr/>
    </dgm:pt>
    <dgm:pt modelId="{446C1061-3B75-42B8-9D73-1B2AD9640D61}" type="pres">
      <dgm:prSet presAssocID="{44AF6AB1-A256-4420-8E83-1E376C8991BA}" presName="parTx" presStyleLbl="alignNode1" presStyleIdx="1" presStyleCnt="4">
        <dgm:presLayoutVars>
          <dgm:chMax val="0"/>
          <dgm:chPref val="0"/>
          <dgm:bulletEnabled val="1"/>
        </dgm:presLayoutVars>
      </dgm:prSet>
      <dgm:spPr/>
      <dgm:t>
        <a:bodyPr/>
        <a:lstStyle/>
        <a:p>
          <a:endParaRPr lang="en-US"/>
        </a:p>
      </dgm:t>
    </dgm:pt>
    <dgm:pt modelId="{5A4436E3-81D0-42EB-996B-280EDCDECEC6}" type="pres">
      <dgm:prSet presAssocID="{44AF6AB1-A256-4420-8E83-1E376C8991BA}" presName="desTx" presStyleLbl="alignAccFollowNode1" presStyleIdx="1" presStyleCnt="4">
        <dgm:presLayoutVars>
          <dgm:bulletEnabled val="1"/>
        </dgm:presLayoutVars>
      </dgm:prSet>
      <dgm:spPr/>
      <dgm:t>
        <a:bodyPr/>
        <a:lstStyle/>
        <a:p>
          <a:endParaRPr lang="en-US"/>
        </a:p>
      </dgm:t>
    </dgm:pt>
    <dgm:pt modelId="{3C106154-893C-4E9C-8CC0-AAF3BB6FFDDE}" type="pres">
      <dgm:prSet presAssocID="{3527EDBA-9D87-49DA-8AC5-75D2389AACBA}" presName="space" presStyleCnt="0"/>
      <dgm:spPr/>
    </dgm:pt>
    <dgm:pt modelId="{5AC6A9E9-BC97-41CC-8D82-D6A81BF427AA}" type="pres">
      <dgm:prSet presAssocID="{798696A1-358F-440D-8CF5-B55A56DB5BB5}" presName="composite" presStyleCnt="0"/>
      <dgm:spPr/>
    </dgm:pt>
    <dgm:pt modelId="{8713D8E2-558F-4BE6-AB49-7B5D2D0BA424}" type="pres">
      <dgm:prSet presAssocID="{798696A1-358F-440D-8CF5-B55A56DB5BB5}" presName="parTx" presStyleLbl="alignNode1" presStyleIdx="2" presStyleCnt="4">
        <dgm:presLayoutVars>
          <dgm:chMax val="0"/>
          <dgm:chPref val="0"/>
          <dgm:bulletEnabled val="1"/>
        </dgm:presLayoutVars>
      </dgm:prSet>
      <dgm:spPr/>
      <dgm:t>
        <a:bodyPr/>
        <a:lstStyle/>
        <a:p>
          <a:endParaRPr lang="en-US"/>
        </a:p>
      </dgm:t>
    </dgm:pt>
    <dgm:pt modelId="{9166ACE6-B8C0-4B78-978E-6A12FDFC1A4B}" type="pres">
      <dgm:prSet presAssocID="{798696A1-358F-440D-8CF5-B55A56DB5BB5}" presName="desTx" presStyleLbl="alignAccFollowNode1" presStyleIdx="2" presStyleCnt="4">
        <dgm:presLayoutVars>
          <dgm:bulletEnabled val="1"/>
        </dgm:presLayoutVars>
      </dgm:prSet>
      <dgm:spPr/>
      <dgm:t>
        <a:bodyPr/>
        <a:lstStyle/>
        <a:p>
          <a:endParaRPr lang="en-US"/>
        </a:p>
      </dgm:t>
    </dgm:pt>
    <dgm:pt modelId="{CE809870-3533-493D-AB18-33263F65108F}" type="pres">
      <dgm:prSet presAssocID="{B5EA804B-B6E5-4E2E-9395-3761F874FB1C}" presName="space" presStyleCnt="0"/>
      <dgm:spPr/>
    </dgm:pt>
    <dgm:pt modelId="{E77EC76F-F8C6-4F12-AA39-EFCDB7F0F8EB}" type="pres">
      <dgm:prSet presAssocID="{C98E272F-36A8-47F9-AC8F-08623C4024DD}" presName="composite" presStyleCnt="0"/>
      <dgm:spPr/>
    </dgm:pt>
    <dgm:pt modelId="{14BDDA30-0D69-40FD-8C24-05EDCEFB7C83}" type="pres">
      <dgm:prSet presAssocID="{C98E272F-36A8-47F9-AC8F-08623C4024DD}" presName="parTx" presStyleLbl="alignNode1" presStyleIdx="3" presStyleCnt="4">
        <dgm:presLayoutVars>
          <dgm:chMax val="0"/>
          <dgm:chPref val="0"/>
          <dgm:bulletEnabled val="1"/>
        </dgm:presLayoutVars>
      </dgm:prSet>
      <dgm:spPr/>
      <dgm:t>
        <a:bodyPr/>
        <a:lstStyle/>
        <a:p>
          <a:endParaRPr lang="en-US"/>
        </a:p>
      </dgm:t>
    </dgm:pt>
    <dgm:pt modelId="{D73CE983-2A52-45A5-AA34-E148B2DEA236}" type="pres">
      <dgm:prSet presAssocID="{C98E272F-36A8-47F9-AC8F-08623C4024DD}" presName="desTx" presStyleLbl="alignAccFollowNode1" presStyleIdx="3" presStyleCnt="4">
        <dgm:presLayoutVars>
          <dgm:bulletEnabled val="1"/>
        </dgm:presLayoutVars>
      </dgm:prSet>
      <dgm:spPr/>
      <dgm:t>
        <a:bodyPr/>
        <a:lstStyle/>
        <a:p>
          <a:endParaRPr lang="en-US"/>
        </a:p>
      </dgm:t>
    </dgm:pt>
  </dgm:ptLst>
  <dgm:cxnLst>
    <dgm:cxn modelId="{E44070F7-475F-428A-B7DE-406D16F8FA61}" srcId="{F8AFFC8F-F55A-4AB4-8518-01DFEFA7531F}" destId="{798696A1-358F-440D-8CF5-B55A56DB5BB5}" srcOrd="2" destOrd="0" parTransId="{395E8210-B763-4C6D-BDA8-5C6E9FF5B6EF}" sibTransId="{B5EA804B-B6E5-4E2E-9395-3761F874FB1C}"/>
    <dgm:cxn modelId="{87B27A39-74E1-40C2-B63A-E06A3199AD32}" srcId="{E340DF41-D40B-4D94-AF99-CB6D7D658F22}" destId="{4982FA61-B896-4C3C-ABEE-93A71A87C0B2}" srcOrd="0" destOrd="0" parTransId="{9B3E8485-DA8B-46B7-927B-3517581F9BEB}" sibTransId="{C5225DFB-5BEE-4717-BD75-C8AFA8335A15}"/>
    <dgm:cxn modelId="{BB8100A8-557B-407E-A104-62DED40501BB}" srcId="{F8AFFC8F-F55A-4AB4-8518-01DFEFA7531F}" destId="{C98E272F-36A8-47F9-AC8F-08623C4024DD}" srcOrd="3" destOrd="0" parTransId="{67A1BECF-6F42-4F48-A123-DA58AABFA819}" sibTransId="{8996F08C-A048-498D-9B1B-73AC548B42D2}"/>
    <dgm:cxn modelId="{51A9FB33-907A-4AEA-92AB-352010B5F4CE}" type="presOf" srcId="{BB3D4366-1E16-437E-8227-F9174AD7C8CB}" destId="{FB8CCEA4-6C32-4522-BE61-B1D472AD9E45}" srcOrd="0" destOrd="1" presId="urn:microsoft.com/office/officeart/2005/8/layout/hList1"/>
    <dgm:cxn modelId="{09D04AD6-42DF-49C2-95D6-343573E9144B}" type="presOf" srcId="{F8AFFC8F-F55A-4AB4-8518-01DFEFA7531F}" destId="{DC6072DB-A0B8-4F8F-8FA4-CACEA7CD54C0}" srcOrd="0" destOrd="0" presId="urn:microsoft.com/office/officeart/2005/8/layout/hList1"/>
    <dgm:cxn modelId="{B802F51D-CEFE-4282-8A4C-331792B362BA}" srcId="{44AF6AB1-A256-4420-8E83-1E376C8991BA}" destId="{442A2513-33A4-41DB-9677-282E79393648}" srcOrd="1" destOrd="0" parTransId="{4B4A1EA1-1FBF-4B3C-9C63-5F98B20B9DB9}" sibTransId="{FFC93008-12A5-4AB1-BFE2-0672D6CE5355}"/>
    <dgm:cxn modelId="{CC10B0FE-FE62-44DC-8ECD-59824075841D}" type="presOf" srcId="{798696A1-358F-440D-8CF5-B55A56DB5BB5}" destId="{8713D8E2-558F-4BE6-AB49-7B5D2D0BA424}" srcOrd="0" destOrd="0" presId="urn:microsoft.com/office/officeart/2005/8/layout/hList1"/>
    <dgm:cxn modelId="{03C36FFC-637A-4124-A0C9-7BD1DB9C8E50}" srcId="{798696A1-358F-440D-8CF5-B55A56DB5BB5}" destId="{EF44AE82-ED70-4488-87AE-932BDE972222}" srcOrd="2" destOrd="0" parTransId="{7860DD95-56FF-4FE1-99BD-0DDD1391C8C0}" sibTransId="{CD7E27B2-44BE-43AB-9549-A3A3D14293CA}"/>
    <dgm:cxn modelId="{152AC33B-05FF-4659-939B-10C79F4281C9}" type="presOf" srcId="{A00A801F-EC7A-488A-ACE4-EDA0203EA1C7}" destId="{5A4436E3-81D0-42EB-996B-280EDCDECEC6}" srcOrd="0" destOrd="0" presId="urn:microsoft.com/office/officeart/2005/8/layout/hList1"/>
    <dgm:cxn modelId="{93C417EC-0E78-405D-9FE3-4528738004A7}" srcId="{44AF6AB1-A256-4420-8E83-1E376C8991BA}" destId="{A00A801F-EC7A-488A-ACE4-EDA0203EA1C7}" srcOrd="0" destOrd="0" parTransId="{8A6E03F5-0461-404D-BFB1-7930179711AF}" sibTransId="{02A8B60E-B09C-479F-B3BD-FFA5199CBAB6}"/>
    <dgm:cxn modelId="{21AA3937-64B8-430A-8E10-D142933640BB}" type="presOf" srcId="{4982FA61-B896-4C3C-ABEE-93A71A87C0B2}" destId="{FB8CCEA4-6C32-4522-BE61-B1D472AD9E45}" srcOrd="0" destOrd="0" presId="urn:microsoft.com/office/officeart/2005/8/layout/hList1"/>
    <dgm:cxn modelId="{A2461F94-2328-48D5-B1AF-43449268DD12}" type="presOf" srcId="{442A2513-33A4-41DB-9677-282E79393648}" destId="{5A4436E3-81D0-42EB-996B-280EDCDECEC6}" srcOrd="0" destOrd="1" presId="urn:microsoft.com/office/officeart/2005/8/layout/hList1"/>
    <dgm:cxn modelId="{6242632F-5506-439E-AD7D-5F1E96BDEDFD}" type="presOf" srcId="{E340DF41-D40B-4D94-AF99-CB6D7D658F22}" destId="{1E92F579-2218-45D0-9378-6DF2EAFCC379}" srcOrd="0" destOrd="0" presId="urn:microsoft.com/office/officeart/2005/8/layout/hList1"/>
    <dgm:cxn modelId="{B1672873-2F28-486B-9821-2EC20AD1B447}" type="presOf" srcId="{E6DB35FD-3BA7-49A4-824D-D6BC3F2D221B}" destId="{D73CE983-2A52-45A5-AA34-E148B2DEA236}" srcOrd="0" destOrd="0" presId="urn:microsoft.com/office/officeart/2005/8/layout/hList1"/>
    <dgm:cxn modelId="{E949376F-BFF4-4AB5-825F-C81ABC691BB7}" srcId="{C98E272F-36A8-47F9-AC8F-08623C4024DD}" destId="{4E0756A9-2821-451C-A48C-47A961CA6D7D}" srcOrd="1" destOrd="0" parTransId="{640E0E4D-A38A-4931-AF2B-3A7E2E76040E}" sibTransId="{77D35962-4EE8-4EB6-B432-2F14C5A7FE79}"/>
    <dgm:cxn modelId="{4745647E-9356-46EB-8D1E-040EDD147A7B}" srcId="{798696A1-358F-440D-8CF5-B55A56DB5BB5}" destId="{3C5BEEC5-165A-4638-925A-9DF7CB3F188F}" srcOrd="0" destOrd="0" parTransId="{3381C87E-BADF-4736-9FAD-3400CC128875}" sibTransId="{5C37B00E-F053-4A9E-8144-A6A6489592CF}"/>
    <dgm:cxn modelId="{30E8DFE0-4DEF-4187-88A8-48B3C4E28E37}" srcId="{44AF6AB1-A256-4420-8E83-1E376C8991BA}" destId="{53B4F2BB-B910-4655-8116-841FE4764F81}" srcOrd="2" destOrd="0" parTransId="{D6B0D7D9-F165-4DE7-B5BF-18C1E7B3E2AD}" sibTransId="{9BC0142C-7AFE-4118-9BB2-EA4B5304038B}"/>
    <dgm:cxn modelId="{D1A2C7C6-E45F-4DEE-BCBC-4E25D5B5494D}" srcId="{C98E272F-36A8-47F9-AC8F-08623C4024DD}" destId="{E6DB35FD-3BA7-49A4-824D-D6BC3F2D221B}" srcOrd="0" destOrd="0" parTransId="{847B1AFB-3D63-4855-B687-6D89E98B1858}" sibTransId="{BE131E55-A63C-4E56-8360-AD9C9A84542A}"/>
    <dgm:cxn modelId="{122A7A1E-8131-44A6-B440-D7F1DEC17F0D}" type="presOf" srcId="{C98E272F-36A8-47F9-AC8F-08623C4024DD}" destId="{14BDDA30-0D69-40FD-8C24-05EDCEFB7C83}" srcOrd="0" destOrd="0" presId="urn:microsoft.com/office/officeart/2005/8/layout/hList1"/>
    <dgm:cxn modelId="{3FEC1619-75F9-46B6-8CE8-9FD00B5D4CFF}" type="presOf" srcId="{53B4F2BB-B910-4655-8116-841FE4764F81}" destId="{5A4436E3-81D0-42EB-996B-280EDCDECEC6}" srcOrd="0" destOrd="2" presId="urn:microsoft.com/office/officeart/2005/8/layout/hList1"/>
    <dgm:cxn modelId="{D2A203AA-FFCD-48AC-BC80-F8E9C7CAAE03}" type="presOf" srcId="{44AF6AB1-A256-4420-8E83-1E376C8991BA}" destId="{446C1061-3B75-42B8-9D73-1B2AD9640D61}" srcOrd="0" destOrd="0" presId="urn:microsoft.com/office/officeart/2005/8/layout/hList1"/>
    <dgm:cxn modelId="{2E7D1E32-25EA-402D-887E-E62D4AA7A8A4}" type="presOf" srcId="{4E0756A9-2821-451C-A48C-47A961CA6D7D}" destId="{D73CE983-2A52-45A5-AA34-E148B2DEA236}" srcOrd="0" destOrd="1" presId="urn:microsoft.com/office/officeart/2005/8/layout/hList1"/>
    <dgm:cxn modelId="{F342F3E0-976C-4DCB-A519-2FBFFC172E21}" srcId="{798696A1-358F-440D-8CF5-B55A56DB5BB5}" destId="{00EA309D-84AE-440C-9A73-122F020EE488}" srcOrd="1" destOrd="0" parTransId="{19321428-E246-4177-BDA1-8DEE8AEAC674}" sibTransId="{DA2F4AE7-00AB-453A-8E0D-9D5BACD764CA}"/>
    <dgm:cxn modelId="{AE30F2D9-802A-405E-A636-C173BB8D595D}" type="presOf" srcId="{00EA309D-84AE-440C-9A73-122F020EE488}" destId="{9166ACE6-B8C0-4B78-978E-6A12FDFC1A4B}" srcOrd="0" destOrd="1" presId="urn:microsoft.com/office/officeart/2005/8/layout/hList1"/>
    <dgm:cxn modelId="{DB262900-5ED0-484C-B714-758052F93B22}" type="presOf" srcId="{EF44AE82-ED70-4488-87AE-932BDE972222}" destId="{9166ACE6-B8C0-4B78-978E-6A12FDFC1A4B}" srcOrd="0" destOrd="2" presId="urn:microsoft.com/office/officeart/2005/8/layout/hList1"/>
    <dgm:cxn modelId="{E82918E7-A05E-4184-9157-569A2D36D329}" type="presOf" srcId="{3C5BEEC5-165A-4638-925A-9DF7CB3F188F}" destId="{9166ACE6-B8C0-4B78-978E-6A12FDFC1A4B}" srcOrd="0" destOrd="0" presId="urn:microsoft.com/office/officeart/2005/8/layout/hList1"/>
    <dgm:cxn modelId="{4AE3F72F-2C09-4634-A7F9-615411DA1305}" srcId="{F8AFFC8F-F55A-4AB4-8518-01DFEFA7531F}" destId="{E340DF41-D40B-4D94-AF99-CB6D7D658F22}" srcOrd="0" destOrd="0" parTransId="{7FCAFC29-2A59-4072-9319-AB5B8CC7BB67}" sibTransId="{577B265C-369C-4EBE-9FD6-CE6126AA94BE}"/>
    <dgm:cxn modelId="{A54B66E9-BF11-4360-90BC-6A60711B8AB8}" srcId="{E340DF41-D40B-4D94-AF99-CB6D7D658F22}" destId="{BB3D4366-1E16-437E-8227-F9174AD7C8CB}" srcOrd="1" destOrd="0" parTransId="{670649D5-5CA1-4F16-B540-5B8741E20EC4}" sibTransId="{53710C2C-488B-433F-8444-F1A4E8F1A0AC}"/>
    <dgm:cxn modelId="{6F5D9ADD-3825-4DF9-B12F-48C5F8BAA2CB}" srcId="{F8AFFC8F-F55A-4AB4-8518-01DFEFA7531F}" destId="{44AF6AB1-A256-4420-8E83-1E376C8991BA}" srcOrd="1" destOrd="0" parTransId="{1DA5626D-636D-426B-9E58-B47A053D0E2A}" sibTransId="{3527EDBA-9D87-49DA-8AC5-75D2389AACBA}"/>
    <dgm:cxn modelId="{49F1E560-9915-4CF1-B96F-177CA97F37A8}" type="presParOf" srcId="{DC6072DB-A0B8-4F8F-8FA4-CACEA7CD54C0}" destId="{76BB34BA-F5F2-4706-BED5-2DD3D87E7C19}" srcOrd="0" destOrd="0" presId="urn:microsoft.com/office/officeart/2005/8/layout/hList1"/>
    <dgm:cxn modelId="{2DC46CA9-02B7-4D25-8F6C-4537E7E10EBC}" type="presParOf" srcId="{76BB34BA-F5F2-4706-BED5-2DD3D87E7C19}" destId="{1E92F579-2218-45D0-9378-6DF2EAFCC379}" srcOrd="0" destOrd="0" presId="urn:microsoft.com/office/officeart/2005/8/layout/hList1"/>
    <dgm:cxn modelId="{5D0CF4EA-1369-4A09-8F67-99863DDE72E5}" type="presParOf" srcId="{76BB34BA-F5F2-4706-BED5-2DD3D87E7C19}" destId="{FB8CCEA4-6C32-4522-BE61-B1D472AD9E45}" srcOrd="1" destOrd="0" presId="urn:microsoft.com/office/officeart/2005/8/layout/hList1"/>
    <dgm:cxn modelId="{815BEE66-DFB0-4800-9885-0B773B1D6D89}" type="presParOf" srcId="{DC6072DB-A0B8-4F8F-8FA4-CACEA7CD54C0}" destId="{16D529EA-457B-4FA6-9E29-AEFCBD2F609C}" srcOrd="1" destOrd="0" presId="urn:microsoft.com/office/officeart/2005/8/layout/hList1"/>
    <dgm:cxn modelId="{BAC5DD72-9723-41D9-9985-89A6CEB03143}" type="presParOf" srcId="{DC6072DB-A0B8-4F8F-8FA4-CACEA7CD54C0}" destId="{E3E6CF1F-952D-49E0-8226-4942BB836028}" srcOrd="2" destOrd="0" presId="urn:microsoft.com/office/officeart/2005/8/layout/hList1"/>
    <dgm:cxn modelId="{26576B06-F321-461E-9C9C-2BFFA7382F2C}" type="presParOf" srcId="{E3E6CF1F-952D-49E0-8226-4942BB836028}" destId="{446C1061-3B75-42B8-9D73-1B2AD9640D61}" srcOrd="0" destOrd="0" presId="urn:microsoft.com/office/officeart/2005/8/layout/hList1"/>
    <dgm:cxn modelId="{BDA6F23C-CBBB-4665-9321-9C3C4AD7947A}" type="presParOf" srcId="{E3E6CF1F-952D-49E0-8226-4942BB836028}" destId="{5A4436E3-81D0-42EB-996B-280EDCDECEC6}" srcOrd="1" destOrd="0" presId="urn:microsoft.com/office/officeart/2005/8/layout/hList1"/>
    <dgm:cxn modelId="{3EB6030F-849E-43A8-8EBE-A1BC9A8C74DF}" type="presParOf" srcId="{DC6072DB-A0B8-4F8F-8FA4-CACEA7CD54C0}" destId="{3C106154-893C-4E9C-8CC0-AAF3BB6FFDDE}" srcOrd="3" destOrd="0" presId="urn:microsoft.com/office/officeart/2005/8/layout/hList1"/>
    <dgm:cxn modelId="{9D58BDDE-621E-4FF2-9416-0B6BA269E432}" type="presParOf" srcId="{DC6072DB-A0B8-4F8F-8FA4-CACEA7CD54C0}" destId="{5AC6A9E9-BC97-41CC-8D82-D6A81BF427AA}" srcOrd="4" destOrd="0" presId="urn:microsoft.com/office/officeart/2005/8/layout/hList1"/>
    <dgm:cxn modelId="{5E483E5A-8A38-4C75-9101-618FB03CD5B4}" type="presParOf" srcId="{5AC6A9E9-BC97-41CC-8D82-D6A81BF427AA}" destId="{8713D8E2-558F-4BE6-AB49-7B5D2D0BA424}" srcOrd="0" destOrd="0" presId="urn:microsoft.com/office/officeart/2005/8/layout/hList1"/>
    <dgm:cxn modelId="{584463B2-CFBF-49D1-909C-6E2A9927418C}" type="presParOf" srcId="{5AC6A9E9-BC97-41CC-8D82-D6A81BF427AA}" destId="{9166ACE6-B8C0-4B78-978E-6A12FDFC1A4B}" srcOrd="1" destOrd="0" presId="urn:microsoft.com/office/officeart/2005/8/layout/hList1"/>
    <dgm:cxn modelId="{21FB0913-9B96-4877-8AAD-C8B3F00231BF}" type="presParOf" srcId="{DC6072DB-A0B8-4F8F-8FA4-CACEA7CD54C0}" destId="{CE809870-3533-493D-AB18-33263F65108F}" srcOrd="5" destOrd="0" presId="urn:microsoft.com/office/officeart/2005/8/layout/hList1"/>
    <dgm:cxn modelId="{851DA949-C82F-4995-B26E-ED62EB131E22}" type="presParOf" srcId="{DC6072DB-A0B8-4F8F-8FA4-CACEA7CD54C0}" destId="{E77EC76F-F8C6-4F12-AA39-EFCDB7F0F8EB}" srcOrd="6" destOrd="0" presId="urn:microsoft.com/office/officeart/2005/8/layout/hList1"/>
    <dgm:cxn modelId="{B72DEC07-6F07-4BFD-B2BB-62D6FD62AEB8}" type="presParOf" srcId="{E77EC76F-F8C6-4F12-AA39-EFCDB7F0F8EB}" destId="{14BDDA30-0D69-40FD-8C24-05EDCEFB7C83}" srcOrd="0" destOrd="0" presId="urn:microsoft.com/office/officeart/2005/8/layout/hList1"/>
    <dgm:cxn modelId="{20230F8F-80A4-4578-9528-1F039D767634}" type="presParOf" srcId="{E77EC76F-F8C6-4F12-AA39-EFCDB7F0F8EB}" destId="{D73CE983-2A52-45A5-AA34-E148B2DEA2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AD508D-E36B-4A95-9E26-BD40E2A371F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DD13AD8-7E1B-47B9-8814-01DA7D0B3169}">
      <dgm:prSet phldrT="[Text]" custT="1"/>
      <dgm:spPr/>
      <dgm:t>
        <a:bodyPr/>
        <a:lstStyle/>
        <a:p>
          <a:r>
            <a:rPr lang="en-US" sz="2000" b="1" dirty="0" smtClean="0"/>
            <a:t>Separate Investment for all subsidiary</a:t>
          </a:r>
          <a:endParaRPr lang="en-US" sz="2000" b="1" dirty="0"/>
        </a:p>
      </dgm:t>
    </dgm:pt>
    <dgm:pt modelId="{96D93783-37D6-43CA-8B87-36DDAB66C032}" type="parTrans" cxnId="{FAE894BE-A01C-420C-A36F-7D386FF16B1F}">
      <dgm:prSet/>
      <dgm:spPr/>
      <dgm:t>
        <a:bodyPr/>
        <a:lstStyle/>
        <a:p>
          <a:endParaRPr lang="en-US"/>
        </a:p>
      </dgm:t>
    </dgm:pt>
    <dgm:pt modelId="{FE74C705-A55B-4BAC-BF33-3B397F19A959}" type="sibTrans" cxnId="{FAE894BE-A01C-420C-A36F-7D386FF16B1F}">
      <dgm:prSet/>
      <dgm:spPr/>
      <dgm:t>
        <a:bodyPr/>
        <a:lstStyle/>
        <a:p>
          <a:endParaRPr lang="en-US"/>
        </a:p>
      </dgm:t>
    </dgm:pt>
    <dgm:pt modelId="{EF32C424-4550-460C-8816-42E45EE58418}">
      <dgm:prSet phldrT="[Text]" custT="1"/>
      <dgm:spPr/>
      <dgm:t>
        <a:bodyPr/>
        <a:lstStyle/>
        <a:p>
          <a:r>
            <a:rPr lang="en-US" sz="2000" b="1" dirty="0" smtClean="0"/>
            <a:t>Centralized Approach</a:t>
          </a:r>
          <a:endParaRPr lang="en-US" sz="2000" b="1" dirty="0"/>
        </a:p>
      </dgm:t>
    </dgm:pt>
    <dgm:pt modelId="{19687BF6-71BB-4DFF-B1C3-C7348DE4C6EB}" type="parTrans" cxnId="{8A27B427-7E81-46BC-8189-95EE212C5E25}">
      <dgm:prSet/>
      <dgm:spPr/>
      <dgm:t>
        <a:bodyPr/>
        <a:lstStyle/>
        <a:p>
          <a:endParaRPr lang="en-US"/>
        </a:p>
      </dgm:t>
    </dgm:pt>
    <dgm:pt modelId="{FA3D49D2-5912-4684-95DE-0DAA7FD34F06}" type="sibTrans" cxnId="{8A27B427-7E81-46BC-8189-95EE212C5E25}">
      <dgm:prSet/>
      <dgm:spPr/>
      <dgm:t>
        <a:bodyPr/>
        <a:lstStyle/>
        <a:p>
          <a:endParaRPr lang="en-US"/>
        </a:p>
      </dgm:t>
    </dgm:pt>
    <dgm:pt modelId="{10284D7D-9295-4A10-9BD3-49687B8F990F}">
      <dgm:prSet phldrT="[Text]" custT="1"/>
      <dgm:spPr/>
      <dgm:t>
        <a:bodyPr/>
        <a:lstStyle/>
        <a:p>
          <a:r>
            <a:rPr lang="en-US" sz="1800" dirty="0" smtClean="0"/>
            <a:t>More efficient uses of fund and possibly higher return.</a:t>
          </a:r>
          <a:endParaRPr lang="en-US" sz="1800" dirty="0"/>
        </a:p>
      </dgm:t>
    </dgm:pt>
    <dgm:pt modelId="{027AEBFB-4743-4DA8-9640-A347E329472E}" type="parTrans" cxnId="{BBC32F01-7B0F-4BD9-BD59-1C0165F6A977}">
      <dgm:prSet/>
      <dgm:spPr/>
      <dgm:t>
        <a:bodyPr/>
        <a:lstStyle/>
        <a:p>
          <a:endParaRPr lang="en-US"/>
        </a:p>
      </dgm:t>
    </dgm:pt>
    <dgm:pt modelId="{B88E2263-5256-4D09-8E55-21DCCC7D8982}" type="sibTrans" cxnId="{BBC32F01-7B0F-4BD9-BD59-1C0165F6A977}">
      <dgm:prSet/>
      <dgm:spPr/>
      <dgm:t>
        <a:bodyPr/>
        <a:lstStyle/>
        <a:p>
          <a:endParaRPr lang="en-US"/>
        </a:p>
      </dgm:t>
    </dgm:pt>
    <dgm:pt modelId="{8683D790-823E-4F8E-A88E-ABB99341D0D0}">
      <dgm:prSet phldrT="[Text]" custT="1"/>
      <dgm:spPr/>
      <dgm:t>
        <a:bodyPr/>
        <a:lstStyle/>
        <a:p>
          <a:r>
            <a:rPr lang="en-US" sz="1800" b="1" dirty="0" smtClean="0"/>
            <a:t>Multiple currencies</a:t>
          </a:r>
          <a:endParaRPr lang="en-US" sz="1800" b="1" dirty="0"/>
        </a:p>
      </dgm:t>
    </dgm:pt>
    <dgm:pt modelId="{E4DAD083-72A0-4DE8-83F3-C933659495D9}" type="parTrans" cxnId="{8BAA183C-2B6F-42D3-991C-748B62F42134}">
      <dgm:prSet/>
      <dgm:spPr/>
      <dgm:t>
        <a:bodyPr/>
        <a:lstStyle/>
        <a:p>
          <a:endParaRPr lang="en-US"/>
        </a:p>
      </dgm:t>
    </dgm:pt>
    <dgm:pt modelId="{DF115BCA-F4C4-49CA-ACE5-F05C6803CB67}" type="sibTrans" cxnId="{8BAA183C-2B6F-42D3-991C-748B62F42134}">
      <dgm:prSet/>
      <dgm:spPr/>
      <dgm:t>
        <a:bodyPr/>
        <a:lstStyle/>
        <a:p>
          <a:endParaRPr lang="en-US"/>
        </a:p>
      </dgm:t>
    </dgm:pt>
    <dgm:pt modelId="{AE7997D8-B42D-4EB4-9CF9-679051EAE406}">
      <dgm:prSet phldrT="[Text]" custT="1"/>
      <dgm:spPr/>
      <dgm:t>
        <a:bodyPr/>
        <a:lstStyle/>
        <a:p>
          <a:r>
            <a:rPr lang="en-US" sz="1800" b="1" dirty="0" smtClean="0"/>
            <a:t>Subsidiary use same currency</a:t>
          </a:r>
          <a:endParaRPr lang="en-US" sz="1800" b="1" dirty="0"/>
        </a:p>
      </dgm:t>
    </dgm:pt>
    <dgm:pt modelId="{C717BB6A-5AD1-492A-84DA-4DA284154A30}" type="parTrans" cxnId="{9182B300-BA24-497F-B1E5-03E26AB79F19}">
      <dgm:prSet/>
      <dgm:spPr/>
      <dgm:t>
        <a:bodyPr/>
        <a:lstStyle/>
        <a:p>
          <a:endParaRPr lang="en-US"/>
        </a:p>
      </dgm:t>
    </dgm:pt>
    <dgm:pt modelId="{4D855B46-B3A4-4897-93B9-F2B2465CA56F}" type="sibTrans" cxnId="{9182B300-BA24-497F-B1E5-03E26AB79F19}">
      <dgm:prSet/>
      <dgm:spPr/>
      <dgm:t>
        <a:bodyPr/>
        <a:lstStyle/>
        <a:p>
          <a:endParaRPr lang="en-US"/>
        </a:p>
      </dgm:t>
    </dgm:pt>
    <dgm:pt modelId="{A7FC199B-CE74-45AF-A6F2-0B1A3C68EE13}">
      <dgm:prSet phldrT="[Text]" custT="1"/>
      <dgm:spPr/>
      <dgm:t>
        <a:bodyPr/>
        <a:lstStyle/>
        <a:p>
          <a:r>
            <a:rPr lang="en-US" sz="1800" dirty="0" smtClean="0"/>
            <a:t>Cash can be pooled together so that there is separate pool for each currency.</a:t>
          </a:r>
          <a:endParaRPr lang="en-US" sz="1800" dirty="0"/>
        </a:p>
      </dgm:t>
    </dgm:pt>
    <dgm:pt modelId="{562B76C8-E6D4-4189-B8A2-05BE651B42B8}" type="parTrans" cxnId="{F30998B2-DB4E-43E3-BE36-E228935E6450}">
      <dgm:prSet/>
      <dgm:spPr/>
      <dgm:t>
        <a:bodyPr/>
        <a:lstStyle/>
        <a:p>
          <a:endParaRPr lang="en-US"/>
        </a:p>
      </dgm:t>
    </dgm:pt>
    <dgm:pt modelId="{E30AD405-60D8-41FE-A7DE-0597D2AB8C29}" type="sibTrans" cxnId="{F30998B2-DB4E-43E3-BE36-E228935E6450}">
      <dgm:prSet/>
      <dgm:spPr/>
      <dgm:t>
        <a:bodyPr/>
        <a:lstStyle/>
        <a:p>
          <a:endParaRPr lang="en-US"/>
        </a:p>
      </dgm:t>
    </dgm:pt>
    <dgm:pt modelId="{1D404D65-6376-4BB8-BBC3-120C240CC5B8}">
      <dgm:prSet phldrT="[Text]" custT="1"/>
      <dgm:spPr/>
      <dgm:t>
        <a:bodyPr/>
        <a:lstStyle/>
        <a:p>
          <a:r>
            <a:rPr lang="en-US" sz="1800" dirty="0" smtClean="0"/>
            <a:t>Invest fund in securities denominated in the foreign currencies that will be needed by the subsidiaries in the future.</a:t>
          </a:r>
          <a:endParaRPr lang="en-US" sz="1800" dirty="0"/>
        </a:p>
      </dgm:t>
    </dgm:pt>
    <dgm:pt modelId="{6C96DFC0-DF55-4A25-9AFF-73757786A4CC}" type="parTrans" cxnId="{71AEF6B4-3AA4-4031-AECF-597F5A55F309}">
      <dgm:prSet/>
      <dgm:spPr/>
      <dgm:t>
        <a:bodyPr/>
        <a:lstStyle/>
        <a:p>
          <a:endParaRPr lang="en-US"/>
        </a:p>
      </dgm:t>
    </dgm:pt>
    <dgm:pt modelId="{858A712B-34E7-4661-A03D-80F3E97C859D}" type="sibTrans" cxnId="{71AEF6B4-3AA4-4031-AECF-597F5A55F309}">
      <dgm:prSet/>
      <dgm:spPr/>
      <dgm:t>
        <a:bodyPr/>
        <a:lstStyle/>
        <a:p>
          <a:endParaRPr lang="en-US"/>
        </a:p>
      </dgm:t>
    </dgm:pt>
    <dgm:pt modelId="{F25B2083-33DA-445F-9CB5-6ED93F2883EF}">
      <dgm:prSet custT="1"/>
      <dgm:spPr/>
      <dgm:t>
        <a:bodyPr/>
        <a:lstStyle/>
        <a:p>
          <a:r>
            <a:rPr lang="en-US" sz="1800" dirty="0" smtClean="0"/>
            <a:t>Local bank relationships are better developed since the affiliate conducts more of its cash management functions at the local level.</a:t>
          </a:r>
          <a:endParaRPr lang="en-US" sz="1800" dirty="0"/>
        </a:p>
      </dgm:t>
    </dgm:pt>
    <dgm:pt modelId="{A64F0AB2-FCF0-4872-8BFF-A6AE750D66F7}" type="parTrans" cxnId="{207C4C12-996F-4D48-A014-CE9DDDAF4792}">
      <dgm:prSet/>
      <dgm:spPr/>
      <dgm:t>
        <a:bodyPr/>
        <a:lstStyle/>
        <a:p>
          <a:endParaRPr lang="en-US"/>
        </a:p>
      </dgm:t>
    </dgm:pt>
    <dgm:pt modelId="{425C25CE-C369-4656-8E15-EC078C6AD138}" type="sibTrans" cxnId="{207C4C12-996F-4D48-A014-CE9DDDAF4792}">
      <dgm:prSet/>
      <dgm:spPr/>
      <dgm:t>
        <a:bodyPr/>
        <a:lstStyle/>
        <a:p>
          <a:endParaRPr lang="en-US"/>
        </a:p>
      </dgm:t>
    </dgm:pt>
    <dgm:pt modelId="{E6D7FAE7-8E5F-4229-9CEB-676F5AAED7AF}">
      <dgm:prSet phldrT="[Text]" custT="1"/>
      <dgm:spPr/>
      <dgm:t>
        <a:bodyPr/>
        <a:lstStyle/>
        <a:p>
          <a:r>
            <a:rPr lang="en-US" sz="1800" dirty="0" smtClean="0"/>
            <a:t>Facilitates the transfer of funds from subsidiary with excess funds to those that need fund, thereby reducing financial cost.</a:t>
          </a:r>
          <a:endParaRPr lang="en-US" sz="1800" dirty="0"/>
        </a:p>
      </dgm:t>
    </dgm:pt>
    <dgm:pt modelId="{2C1DE162-5D1F-41AD-AFA0-7C802F3702A1}" type="sibTrans" cxnId="{8116C0E5-DB59-4E00-BF66-E03B8B38393C}">
      <dgm:prSet/>
      <dgm:spPr/>
      <dgm:t>
        <a:bodyPr/>
        <a:lstStyle/>
        <a:p>
          <a:endParaRPr lang="en-US"/>
        </a:p>
      </dgm:t>
    </dgm:pt>
    <dgm:pt modelId="{BE8F72C6-327D-4779-8CA9-DF72F3C943FF}" type="parTrans" cxnId="{8116C0E5-DB59-4E00-BF66-E03B8B38393C}">
      <dgm:prSet/>
      <dgm:spPr/>
      <dgm:t>
        <a:bodyPr/>
        <a:lstStyle/>
        <a:p>
          <a:endParaRPr lang="en-US"/>
        </a:p>
      </dgm:t>
    </dgm:pt>
    <dgm:pt modelId="{2ACF9D5D-CF62-4171-9CAC-7DBE183A81D7}" type="pres">
      <dgm:prSet presAssocID="{1FAD508D-E36B-4A95-9E26-BD40E2A371F3}" presName="linear" presStyleCnt="0">
        <dgm:presLayoutVars>
          <dgm:dir/>
          <dgm:animLvl val="lvl"/>
          <dgm:resizeHandles val="exact"/>
        </dgm:presLayoutVars>
      </dgm:prSet>
      <dgm:spPr/>
      <dgm:t>
        <a:bodyPr/>
        <a:lstStyle/>
        <a:p>
          <a:endParaRPr lang="en-US"/>
        </a:p>
      </dgm:t>
    </dgm:pt>
    <dgm:pt modelId="{131C5B49-5FAC-4D2D-AFEE-ABEA3F4CF15A}" type="pres">
      <dgm:prSet presAssocID="{FDD13AD8-7E1B-47B9-8814-01DA7D0B3169}" presName="parentLin" presStyleCnt="0"/>
      <dgm:spPr/>
    </dgm:pt>
    <dgm:pt modelId="{73700098-148B-4BCF-B36B-ED55C34080ED}" type="pres">
      <dgm:prSet presAssocID="{FDD13AD8-7E1B-47B9-8814-01DA7D0B3169}" presName="parentLeftMargin" presStyleLbl="node1" presStyleIdx="0" presStyleCnt="2"/>
      <dgm:spPr/>
      <dgm:t>
        <a:bodyPr/>
        <a:lstStyle/>
        <a:p>
          <a:endParaRPr lang="en-US"/>
        </a:p>
      </dgm:t>
    </dgm:pt>
    <dgm:pt modelId="{D23AA582-E1FE-4CDD-9D04-AF7DC9DC96D4}" type="pres">
      <dgm:prSet presAssocID="{FDD13AD8-7E1B-47B9-8814-01DA7D0B3169}" presName="parentText" presStyleLbl="node1" presStyleIdx="0" presStyleCnt="2">
        <dgm:presLayoutVars>
          <dgm:chMax val="0"/>
          <dgm:bulletEnabled val="1"/>
        </dgm:presLayoutVars>
      </dgm:prSet>
      <dgm:spPr/>
      <dgm:t>
        <a:bodyPr/>
        <a:lstStyle/>
        <a:p>
          <a:endParaRPr lang="en-US"/>
        </a:p>
      </dgm:t>
    </dgm:pt>
    <dgm:pt modelId="{A4638571-3F9E-4896-A483-AC62B14F3CCA}" type="pres">
      <dgm:prSet presAssocID="{FDD13AD8-7E1B-47B9-8814-01DA7D0B3169}" presName="negativeSpace" presStyleCnt="0"/>
      <dgm:spPr/>
    </dgm:pt>
    <dgm:pt modelId="{4BB2DF6B-6802-4C67-A61B-571BD9041F49}" type="pres">
      <dgm:prSet presAssocID="{FDD13AD8-7E1B-47B9-8814-01DA7D0B3169}" presName="childText" presStyleLbl="conFgAcc1" presStyleIdx="0" presStyleCnt="2">
        <dgm:presLayoutVars>
          <dgm:bulletEnabled val="1"/>
        </dgm:presLayoutVars>
      </dgm:prSet>
      <dgm:spPr/>
      <dgm:t>
        <a:bodyPr/>
        <a:lstStyle/>
        <a:p>
          <a:endParaRPr lang="en-US"/>
        </a:p>
      </dgm:t>
    </dgm:pt>
    <dgm:pt modelId="{45D31B43-F885-44CD-8FAF-D119116C6322}" type="pres">
      <dgm:prSet presAssocID="{FE74C705-A55B-4BAC-BF33-3B397F19A959}" presName="spaceBetweenRectangles" presStyleCnt="0"/>
      <dgm:spPr/>
    </dgm:pt>
    <dgm:pt modelId="{C9D3E034-ED98-4966-9152-6545FECD5BD1}" type="pres">
      <dgm:prSet presAssocID="{EF32C424-4550-460C-8816-42E45EE58418}" presName="parentLin" presStyleCnt="0"/>
      <dgm:spPr/>
    </dgm:pt>
    <dgm:pt modelId="{DA7A9278-BEC9-43E0-971C-F95AD45046F8}" type="pres">
      <dgm:prSet presAssocID="{EF32C424-4550-460C-8816-42E45EE58418}" presName="parentLeftMargin" presStyleLbl="node1" presStyleIdx="0" presStyleCnt="2"/>
      <dgm:spPr/>
      <dgm:t>
        <a:bodyPr/>
        <a:lstStyle/>
        <a:p>
          <a:endParaRPr lang="en-US"/>
        </a:p>
      </dgm:t>
    </dgm:pt>
    <dgm:pt modelId="{7CF7C420-A0A6-4FB6-B437-06C3E9AB0C46}" type="pres">
      <dgm:prSet presAssocID="{EF32C424-4550-460C-8816-42E45EE58418}" presName="parentText" presStyleLbl="node1" presStyleIdx="1" presStyleCnt="2">
        <dgm:presLayoutVars>
          <dgm:chMax val="0"/>
          <dgm:bulletEnabled val="1"/>
        </dgm:presLayoutVars>
      </dgm:prSet>
      <dgm:spPr/>
      <dgm:t>
        <a:bodyPr/>
        <a:lstStyle/>
        <a:p>
          <a:endParaRPr lang="en-US"/>
        </a:p>
      </dgm:t>
    </dgm:pt>
    <dgm:pt modelId="{6B48AC23-154B-445C-88C4-F03670B829DF}" type="pres">
      <dgm:prSet presAssocID="{EF32C424-4550-460C-8816-42E45EE58418}" presName="negativeSpace" presStyleCnt="0"/>
      <dgm:spPr/>
    </dgm:pt>
    <dgm:pt modelId="{C05B272D-E4C9-40A3-AFD8-E67E247C70B1}" type="pres">
      <dgm:prSet presAssocID="{EF32C424-4550-460C-8816-42E45EE58418}" presName="childText" presStyleLbl="conFgAcc1" presStyleIdx="1" presStyleCnt="2">
        <dgm:presLayoutVars>
          <dgm:bulletEnabled val="1"/>
        </dgm:presLayoutVars>
      </dgm:prSet>
      <dgm:spPr/>
      <dgm:t>
        <a:bodyPr/>
        <a:lstStyle/>
        <a:p>
          <a:endParaRPr lang="en-US"/>
        </a:p>
      </dgm:t>
    </dgm:pt>
  </dgm:ptLst>
  <dgm:cxnLst>
    <dgm:cxn modelId="{A803573A-1A9E-4628-A5B6-7552D9E66C21}" type="presOf" srcId="{EF32C424-4550-460C-8816-42E45EE58418}" destId="{7CF7C420-A0A6-4FB6-B437-06C3E9AB0C46}" srcOrd="1" destOrd="0" presId="urn:microsoft.com/office/officeart/2005/8/layout/list1"/>
    <dgm:cxn modelId="{F898FA4E-3308-4142-B6B9-C36EE1BCD9FB}" type="presOf" srcId="{10284D7D-9295-4A10-9BD3-49687B8F990F}" destId="{C05B272D-E4C9-40A3-AFD8-E67E247C70B1}" srcOrd="0" destOrd="1" presId="urn:microsoft.com/office/officeart/2005/8/layout/list1"/>
    <dgm:cxn modelId="{F67FECCC-F8FF-4483-A7CD-BD582673C9FC}" type="presOf" srcId="{A7FC199B-CE74-45AF-A6F2-0B1A3C68EE13}" destId="{C05B272D-E4C9-40A3-AFD8-E67E247C70B1}" srcOrd="0" destOrd="4" presId="urn:microsoft.com/office/officeart/2005/8/layout/list1"/>
    <dgm:cxn modelId="{71AEF6B4-3AA4-4031-AECF-597F5A55F309}" srcId="{8683D790-823E-4F8E-A88E-ABB99341D0D0}" destId="{1D404D65-6376-4BB8-BBC3-120C240CC5B8}" srcOrd="1" destOrd="0" parTransId="{6C96DFC0-DF55-4A25-9AFF-73757786A4CC}" sibTransId="{858A712B-34E7-4661-A03D-80F3E97C859D}"/>
    <dgm:cxn modelId="{2A258BD6-AF7C-4702-98F0-C6D92DD7B92B}" type="presOf" srcId="{EF32C424-4550-460C-8816-42E45EE58418}" destId="{DA7A9278-BEC9-43E0-971C-F95AD45046F8}" srcOrd="0" destOrd="0" presId="urn:microsoft.com/office/officeart/2005/8/layout/list1"/>
    <dgm:cxn modelId="{0D19EEE6-18FC-4D28-A27A-BEF682D163EC}" type="presOf" srcId="{E6D7FAE7-8E5F-4229-9CEB-676F5AAED7AF}" destId="{C05B272D-E4C9-40A3-AFD8-E67E247C70B1}" srcOrd="0" destOrd="2" presId="urn:microsoft.com/office/officeart/2005/8/layout/list1"/>
    <dgm:cxn modelId="{FAE894BE-A01C-420C-A36F-7D386FF16B1F}" srcId="{1FAD508D-E36B-4A95-9E26-BD40E2A371F3}" destId="{FDD13AD8-7E1B-47B9-8814-01DA7D0B3169}" srcOrd="0" destOrd="0" parTransId="{96D93783-37D6-43CA-8B87-36DDAB66C032}" sibTransId="{FE74C705-A55B-4BAC-BF33-3B397F19A959}"/>
    <dgm:cxn modelId="{A0C6545E-0C58-4DEA-BAC0-260C3D3CE9E9}" type="presOf" srcId="{8683D790-823E-4F8E-A88E-ABB99341D0D0}" destId="{C05B272D-E4C9-40A3-AFD8-E67E247C70B1}" srcOrd="0" destOrd="3" presId="urn:microsoft.com/office/officeart/2005/8/layout/list1"/>
    <dgm:cxn modelId="{8A27B427-7E81-46BC-8189-95EE212C5E25}" srcId="{1FAD508D-E36B-4A95-9E26-BD40E2A371F3}" destId="{EF32C424-4550-460C-8816-42E45EE58418}" srcOrd="1" destOrd="0" parTransId="{19687BF6-71BB-4DFF-B1C3-C7348DE4C6EB}" sibTransId="{FA3D49D2-5912-4684-95DE-0DAA7FD34F06}"/>
    <dgm:cxn modelId="{C3A2A8FD-C058-4CEA-95CE-97C44E60BAE8}" type="presOf" srcId="{FDD13AD8-7E1B-47B9-8814-01DA7D0B3169}" destId="{73700098-148B-4BCF-B36B-ED55C34080ED}" srcOrd="0" destOrd="0" presId="urn:microsoft.com/office/officeart/2005/8/layout/list1"/>
    <dgm:cxn modelId="{640108D5-09A6-4D62-9429-E5DF8AD6A9FF}" type="presOf" srcId="{F25B2083-33DA-445F-9CB5-6ED93F2883EF}" destId="{4BB2DF6B-6802-4C67-A61B-571BD9041F49}" srcOrd="0" destOrd="0" presId="urn:microsoft.com/office/officeart/2005/8/layout/list1"/>
    <dgm:cxn modelId="{207C4C12-996F-4D48-A014-CE9DDDAF4792}" srcId="{FDD13AD8-7E1B-47B9-8814-01DA7D0B3169}" destId="{F25B2083-33DA-445F-9CB5-6ED93F2883EF}" srcOrd="0" destOrd="0" parTransId="{A64F0AB2-FCF0-4872-8BFF-A6AE750D66F7}" sibTransId="{425C25CE-C369-4656-8E15-EC078C6AD138}"/>
    <dgm:cxn modelId="{FC041D5F-BA9B-4E36-A459-74500F4530EB}" type="presOf" srcId="{AE7997D8-B42D-4EB4-9CF9-679051EAE406}" destId="{C05B272D-E4C9-40A3-AFD8-E67E247C70B1}" srcOrd="0" destOrd="0" presId="urn:microsoft.com/office/officeart/2005/8/layout/list1"/>
    <dgm:cxn modelId="{F4E2128B-90A9-4AAE-83DA-0600D0473E6D}" type="presOf" srcId="{1D404D65-6376-4BB8-BBC3-120C240CC5B8}" destId="{C05B272D-E4C9-40A3-AFD8-E67E247C70B1}" srcOrd="0" destOrd="5" presId="urn:microsoft.com/office/officeart/2005/8/layout/list1"/>
    <dgm:cxn modelId="{9182B300-BA24-497F-B1E5-03E26AB79F19}" srcId="{EF32C424-4550-460C-8816-42E45EE58418}" destId="{AE7997D8-B42D-4EB4-9CF9-679051EAE406}" srcOrd="0" destOrd="0" parTransId="{C717BB6A-5AD1-492A-84DA-4DA284154A30}" sibTransId="{4D855B46-B3A4-4897-93B9-F2B2465CA56F}"/>
    <dgm:cxn modelId="{F30998B2-DB4E-43E3-BE36-E228935E6450}" srcId="{8683D790-823E-4F8E-A88E-ABB99341D0D0}" destId="{A7FC199B-CE74-45AF-A6F2-0B1A3C68EE13}" srcOrd="0" destOrd="0" parTransId="{562B76C8-E6D4-4189-B8A2-05BE651B42B8}" sibTransId="{E30AD405-60D8-41FE-A7DE-0597D2AB8C29}"/>
    <dgm:cxn modelId="{BBC32F01-7B0F-4BD9-BD59-1C0165F6A977}" srcId="{AE7997D8-B42D-4EB4-9CF9-679051EAE406}" destId="{10284D7D-9295-4A10-9BD3-49687B8F990F}" srcOrd="0" destOrd="0" parTransId="{027AEBFB-4743-4DA8-9640-A347E329472E}" sibTransId="{B88E2263-5256-4D09-8E55-21DCCC7D8982}"/>
    <dgm:cxn modelId="{B60B6D00-A9AC-4B7A-884D-B154C1628103}" type="presOf" srcId="{1FAD508D-E36B-4A95-9E26-BD40E2A371F3}" destId="{2ACF9D5D-CF62-4171-9CAC-7DBE183A81D7}" srcOrd="0" destOrd="0" presId="urn:microsoft.com/office/officeart/2005/8/layout/list1"/>
    <dgm:cxn modelId="{1CC65E17-822A-42F4-BD79-29AE96653BA4}" type="presOf" srcId="{FDD13AD8-7E1B-47B9-8814-01DA7D0B3169}" destId="{D23AA582-E1FE-4CDD-9D04-AF7DC9DC96D4}" srcOrd="1" destOrd="0" presId="urn:microsoft.com/office/officeart/2005/8/layout/list1"/>
    <dgm:cxn modelId="{8BAA183C-2B6F-42D3-991C-748B62F42134}" srcId="{EF32C424-4550-460C-8816-42E45EE58418}" destId="{8683D790-823E-4F8E-A88E-ABB99341D0D0}" srcOrd="1" destOrd="0" parTransId="{E4DAD083-72A0-4DE8-83F3-C933659495D9}" sibTransId="{DF115BCA-F4C4-49CA-ACE5-F05C6803CB67}"/>
    <dgm:cxn modelId="{8116C0E5-DB59-4E00-BF66-E03B8B38393C}" srcId="{AE7997D8-B42D-4EB4-9CF9-679051EAE406}" destId="{E6D7FAE7-8E5F-4229-9CEB-676F5AAED7AF}" srcOrd="1" destOrd="0" parTransId="{BE8F72C6-327D-4779-8CA9-DF72F3C943FF}" sibTransId="{2C1DE162-5D1F-41AD-AFA0-7C802F3702A1}"/>
    <dgm:cxn modelId="{B5CCD61A-1702-4082-AE82-BA251E392B28}" type="presParOf" srcId="{2ACF9D5D-CF62-4171-9CAC-7DBE183A81D7}" destId="{131C5B49-5FAC-4D2D-AFEE-ABEA3F4CF15A}" srcOrd="0" destOrd="0" presId="urn:microsoft.com/office/officeart/2005/8/layout/list1"/>
    <dgm:cxn modelId="{61E078D2-0061-4D34-AB87-5463EF2B589B}" type="presParOf" srcId="{131C5B49-5FAC-4D2D-AFEE-ABEA3F4CF15A}" destId="{73700098-148B-4BCF-B36B-ED55C34080ED}" srcOrd="0" destOrd="0" presId="urn:microsoft.com/office/officeart/2005/8/layout/list1"/>
    <dgm:cxn modelId="{1157ACA0-C9C3-409B-9BC2-70EDD2AA531E}" type="presParOf" srcId="{131C5B49-5FAC-4D2D-AFEE-ABEA3F4CF15A}" destId="{D23AA582-E1FE-4CDD-9D04-AF7DC9DC96D4}" srcOrd="1" destOrd="0" presId="urn:microsoft.com/office/officeart/2005/8/layout/list1"/>
    <dgm:cxn modelId="{7F8E270C-1A82-4B96-95E5-851D8578FF6F}" type="presParOf" srcId="{2ACF9D5D-CF62-4171-9CAC-7DBE183A81D7}" destId="{A4638571-3F9E-4896-A483-AC62B14F3CCA}" srcOrd="1" destOrd="0" presId="urn:microsoft.com/office/officeart/2005/8/layout/list1"/>
    <dgm:cxn modelId="{76FB4C32-52AB-4941-B3D4-631128D19E61}" type="presParOf" srcId="{2ACF9D5D-CF62-4171-9CAC-7DBE183A81D7}" destId="{4BB2DF6B-6802-4C67-A61B-571BD9041F49}" srcOrd="2" destOrd="0" presId="urn:microsoft.com/office/officeart/2005/8/layout/list1"/>
    <dgm:cxn modelId="{7B9AD595-76F9-4D5D-AA2E-20185F7F6178}" type="presParOf" srcId="{2ACF9D5D-CF62-4171-9CAC-7DBE183A81D7}" destId="{45D31B43-F885-44CD-8FAF-D119116C6322}" srcOrd="3" destOrd="0" presId="urn:microsoft.com/office/officeart/2005/8/layout/list1"/>
    <dgm:cxn modelId="{4D1E8D20-1E6C-45C9-B627-A04CEBE67210}" type="presParOf" srcId="{2ACF9D5D-CF62-4171-9CAC-7DBE183A81D7}" destId="{C9D3E034-ED98-4966-9152-6545FECD5BD1}" srcOrd="4" destOrd="0" presId="urn:microsoft.com/office/officeart/2005/8/layout/list1"/>
    <dgm:cxn modelId="{D52D0BCD-FCBF-4C6F-8E07-4D90BC788CA2}" type="presParOf" srcId="{C9D3E034-ED98-4966-9152-6545FECD5BD1}" destId="{DA7A9278-BEC9-43E0-971C-F95AD45046F8}" srcOrd="0" destOrd="0" presId="urn:microsoft.com/office/officeart/2005/8/layout/list1"/>
    <dgm:cxn modelId="{1DEC8484-1FD8-4CA3-A9D8-04138DDE5966}" type="presParOf" srcId="{C9D3E034-ED98-4966-9152-6545FECD5BD1}" destId="{7CF7C420-A0A6-4FB6-B437-06C3E9AB0C46}" srcOrd="1" destOrd="0" presId="urn:microsoft.com/office/officeart/2005/8/layout/list1"/>
    <dgm:cxn modelId="{94624F5A-B5F3-44C7-A881-C6E8F2EC663B}" type="presParOf" srcId="{2ACF9D5D-CF62-4171-9CAC-7DBE183A81D7}" destId="{6B48AC23-154B-445C-88C4-F03670B829DF}" srcOrd="5" destOrd="0" presId="urn:microsoft.com/office/officeart/2005/8/layout/list1"/>
    <dgm:cxn modelId="{00C5547D-C818-4933-BBC7-D60DB96D29A2}" type="presParOf" srcId="{2ACF9D5D-CF62-4171-9CAC-7DBE183A81D7}" destId="{C05B272D-E4C9-40A3-AFD8-E67E247C70B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BCFD5D-509F-461F-B019-2580BAEFEC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28997C6-C533-4229-9632-1C6DF3107FAA}">
      <dgm:prSet phldrT="[Text]"/>
      <dgm:spPr/>
      <dgm:t>
        <a:bodyPr/>
        <a:lstStyle/>
        <a:p>
          <a:r>
            <a:rPr lang="en-US" dirty="0" smtClean="0"/>
            <a:t>Company Related Characteristic</a:t>
          </a:r>
          <a:endParaRPr lang="en-US" dirty="0"/>
        </a:p>
      </dgm:t>
    </dgm:pt>
    <dgm:pt modelId="{04EF1375-185C-4B0E-A0B7-513B12DA88C7}" type="parTrans" cxnId="{401A6EBA-63D2-4B06-93D6-EF18F48DF0A1}">
      <dgm:prSet/>
      <dgm:spPr/>
      <dgm:t>
        <a:bodyPr/>
        <a:lstStyle/>
        <a:p>
          <a:endParaRPr lang="en-US"/>
        </a:p>
      </dgm:t>
    </dgm:pt>
    <dgm:pt modelId="{77E9A23D-4FF3-4BEF-87ED-B0656F11F7F2}" type="sibTrans" cxnId="{401A6EBA-63D2-4B06-93D6-EF18F48DF0A1}">
      <dgm:prSet/>
      <dgm:spPr/>
      <dgm:t>
        <a:bodyPr/>
        <a:lstStyle/>
        <a:p>
          <a:endParaRPr lang="en-US"/>
        </a:p>
      </dgm:t>
    </dgm:pt>
    <dgm:pt modelId="{67F3B87A-EB6E-41C7-B822-FDFC530D7A06}">
      <dgm:prSet phldrT="[Text]"/>
      <dgm:spPr/>
      <dgm:t>
        <a:bodyPr/>
        <a:lstStyle/>
        <a:p>
          <a:r>
            <a:rPr lang="en-US" dirty="0" smtClean="0"/>
            <a:t>When a subsidiary delays its payments to the other subsidiaries, the other subsidiaries may be forced to borrow until the payments arrive.</a:t>
          </a:r>
          <a:endParaRPr lang="en-US" dirty="0"/>
        </a:p>
      </dgm:t>
    </dgm:pt>
    <dgm:pt modelId="{A1454CA4-2C6D-41AA-A765-C48A23B1C639}" type="parTrans" cxnId="{7F0081E0-90E2-48BF-B03E-859FC3E2EEF5}">
      <dgm:prSet/>
      <dgm:spPr/>
      <dgm:t>
        <a:bodyPr/>
        <a:lstStyle/>
        <a:p>
          <a:endParaRPr lang="en-US"/>
        </a:p>
      </dgm:t>
    </dgm:pt>
    <dgm:pt modelId="{79454525-9ADB-4EAF-8A46-4669F8DAC1D4}" type="sibTrans" cxnId="{7F0081E0-90E2-48BF-B03E-859FC3E2EEF5}">
      <dgm:prSet/>
      <dgm:spPr/>
      <dgm:t>
        <a:bodyPr/>
        <a:lstStyle/>
        <a:p>
          <a:endParaRPr lang="en-US"/>
        </a:p>
      </dgm:t>
    </dgm:pt>
    <dgm:pt modelId="{8F97B573-874C-44BA-AAE2-A5120E92E76F}">
      <dgm:prSet phldrT="[Text]"/>
      <dgm:spPr/>
      <dgm:t>
        <a:bodyPr/>
        <a:lstStyle/>
        <a:p>
          <a:r>
            <a:rPr lang="en-US" dirty="0" smtClean="0"/>
            <a:t>Centralized approach that monitor all inter subsidiary payment should be able to minimize such problem.</a:t>
          </a:r>
          <a:endParaRPr lang="en-US" dirty="0"/>
        </a:p>
      </dgm:t>
    </dgm:pt>
    <dgm:pt modelId="{1FE7E5EB-A804-4E34-8EC7-9EAC2FC66FFB}" type="parTrans" cxnId="{E13A7852-A858-4836-8EFE-E76C20B6ADF0}">
      <dgm:prSet/>
      <dgm:spPr/>
      <dgm:t>
        <a:bodyPr/>
        <a:lstStyle/>
        <a:p>
          <a:endParaRPr lang="en-US"/>
        </a:p>
      </dgm:t>
    </dgm:pt>
    <dgm:pt modelId="{1832FB13-BCEA-4A15-A644-1730E3B70F86}" type="sibTrans" cxnId="{E13A7852-A858-4836-8EFE-E76C20B6ADF0}">
      <dgm:prSet/>
      <dgm:spPr/>
      <dgm:t>
        <a:bodyPr/>
        <a:lstStyle/>
        <a:p>
          <a:endParaRPr lang="en-US"/>
        </a:p>
      </dgm:t>
    </dgm:pt>
    <dgm:pt modelId="{7139127C-A4A4-4F8C-94E0-90FCAFDA56DD}">
      <dgm:prSet phldrT="[Text]"/>
      <dgm:spPr/>
      <dgm:t>
        <a:bodyPr/>
        <a:lstStyle/>
        <a:p>
          <a:r>
            <a:rPr lang="en-US" dirty="0" smtClean="0"/>
            <a:t>Government Restriction</a:t>
          </a:r>
          <a:endParaRPr lang="en-US" dirty="0"/>
        </a:p>
      </dgm:t>
    </dgm:pt>
    <dgm:pt modelId="{E889D92C-D8D5-4CD0-838C-5F7D2D7C0B54}" type="parTrans" cxnId="{28EF8970-27C4-429D-9573-809221ABC5BE}">
      <dgm:prSet/>
      <dgm:spPr/>
      <dgm:t>
        <a:bodyPr/>
        <a:lstStyle/>
        <a:p>
          <a:endParaRPr lang="en-US"/>
        </a:p>
      </dgm:t>
    </dgm:pt>
    <dgm:pt modelId="{F9784925-1632-4F0F-B6FD-D67936FD9C0F}" type="sibTrans" cxnId="{28EF8970-27C4-429D-9573-809221ABC5BE}">
      <dgm:prSet/>
      <dgm:spPr/>
      <dgm:t>
        <a:bodyPr/>
        <a:lstStyle/>
        <a:p>
          <a:endParaRPr lang="en-US"/>
        </a:p>
      </dgm:t>
    </dgm:pt>
    <dgm:pt modelId="{0DB70090-4398-44C1-A1AD-4B858732359A}">
      <dgm:prSet phldrT="[Text]"/>
      <dgm:spPr/>
      <dgm:t>
        <a:bodyPr/>
        <a:lstStyle/>
        <a:p>
          <a:r>
            <a:rPr lang="en-US" dirty="0" smtClean="0"/>
            <a:t>Prohibit the use of a netting system.</a:t>
          </a:r>
          <a:endParaRPr lang="en-US" dirty="0"/>
        </a:p>
      </dgm:t>
    </dgm:pt>
    <dgm:pt modelId="{DA9E148C-1BAC-4B97-B6B5-2ABA41C5FCA8}" type="parTrans" cxnId="{3A28FADD-1A84-4BFD-8E57-8B6680042F6E}">
      <dgm:prSet/>
      <dgm:spPr/>
      <dgm:t>
        <a:bodyPr/>
        <a:lstStyle/>
        <a:p>
          <a:endParaRPr lang="en-US"/>
        </a:p>
      </dgm:t>
    </dgm:pt>
    <dgm:pt modelId="{3371865A-7509-4382-936D-714B33442958}" type="sibTrans" cxnId="{3A28FADD-1A84-4BFD-8E57-8B6680042F6E}">
      <dgm:prSet/>
      <dgm:spPr/>
      <dgm:t>
        <a:bodyPr/>
        <a:lstStyle/>
        <a:p>
          <a:endParaRPr lang="en-US"/>
        </a:p>
      </dgm:t>
    </dgm:pt>
    <dgm:pt modelId="{101BAB4F-03E1-4C71-8161-0DA89D9531A3}">
      <dgm:prSet phldrT="[Text]"/>
      <dgm:spPr/>
      <dgm:t>
        <a:bodyPr/>
        <a:lstStyle/>
        <a:p>
          <a:r>
            <a:rPr lang="en-US" dirty="0" smtClean="0"/>
            <a:t>Periodically prevent cash from leaving the country.</a:t>
          </a:r>
          <a:endParaRPr lang="en-US" dirty="0"/>
        </a:p>
      </dgm:t>
    </dgm:pt>
    <dgm:pt modelId="{477D98B8-610E-4C32-A116-8F3116BB2D2A}" type="parTrans" cxnId="{B44E422B-45BA-426A-93A9-95335CD643DE}">
      <dgm:prSet/>
      <dgm:spPr/>
      <dgm:t>
        <a:bodyPr/>
        <a:lstStyle/>
        <a:p>
          <a:endParaRPr lang="en-US"/>
        </a:p>
      </dgm:t>
    </dgm:pt>
    <dgm:pt modelId="{61D36E7A-891A-407A-BC9B-645B4ECA3696}" type="sibTrans" cxnId="{B44E422B-45BA-426A-93A9-95335CD643DE}">
      <dgm:prSet/>
      <dgm:spPr/>
      <dgm:t>
        <a:bodyPr/>
        <a:lstStyle/>
        <a:p>
          <a:endParaRPr lang="en-US"/>
        </a:p>
      </dgm:t>
    </dgm:pt>
    <dgm:pt modelId="{197298E9-A5F9-468B-BB10-9E468D267EFD}">
      <dgm:prSet phldrT="[Text]"/>
      <dgm:spPr/>
      <dgm:t>
        <a:bodyPr/>
        <a:lstStyle/>
        <a:p>
          <a:r>
            <a:rPr lang="en-US" dirty="0" smtClean="0"/>
            <a:t>Characteristic of Banking System </a:t>
          </a:r>
          <a:endParaRPr lang="en-US" dirty="0"/>
        </a:p>
      </dgm:t>
    </dgm:pt>
    <dgm:pt modelId="{576798B2-5DE2-4CA8-83B4-0EBE506C188A}" type="parTrans" cxnId="{A56BBA0A-FE3A-4667-BF58-D81591DEA354}">
      <dgm:prSet/>
      <dgm:spPr/>
      <dgm:t>
        <a:bodyPr/>
        <a:lstStyle/>
        <a:p>
          <a:endParaRPr lang="en-US"/>
        </a:p>
      </dgm:t>
    </dgm:pt>
    <dgm:pt modelId="{76ABFF77-82E1-4B70-8A50-D6B8E5AB7FEB}" type="sibTrans" cxnId="{A56BBA0A-FE3A-4667-BF58-D81591DEA354}">
      <dgm:prSet/>
      <dgm:spPr/>
      <dgm:t>
        <a:bodyPr/>
        <a:lstStyle/>
        <a:p>
          <a:endParaRPr lang="en-US"/>
        </a:p>
      </dgm:t>
    </dgm:pt>
    <dgm:pt modelId="{9AFADF8F-AE56-4743-8776-7DD145E8CA9E}">
      <dgm:prSet phldrT="[Text]"/>
      <dgm:spPr/>
      <dgm:t>
        <a:bodyPr/>
        <a:lstStyle/>
        <a:p>
          <a:r>
            <a:rPr lang="en-US" dirty="0" smtClean="0"/>
            <a:t>The abilities of banks to facilitate cash transfers for MNCs may vary among countries.</a:t>
          </a:r>
          <a:endParaRPr lang="en-US" dirty="0"/>
        </a:p>
      </dgm:t>
    </dgm:pt>
    <dgm:pt modelId="{505DF22E-016D-4F72-893D-B56DBACAE5F9}" type="parTrans" cxnId="{3D85A9AC-39AE-4E85-94D6-6E5B8CBB2FC2}">
      <dgm:prSet/>
      <dgm:spPr/>
      <dgm:t>
        <a:bodyPr/>
        <a:lstStyle/>
        <a:p>
          <a:endParaRPr lang="en-US"/>
        </a:p>
      </dgm:t>
    </dgm:pt>
    <dgm:pt modelId="{ABE6E32E-ADAA-4E24-AE64-836AE86CC2D3}" type="sibTrans" cxnId="{3D85A9AC-39AE-4E85-94D6-6E5B8CBB2FC2}">
      <dgm:prSet/>
      <dgm:spPr/>
      <dgm:t>
        <a:bodyPr/>
        <a:lstStyle/>
        <a:p>
          <a:endParaRPr lang="en-US"/>
        </a:p>
      </dgm:t>
    </dgm:pt>
    <dgm:pt modelId="{127BDD4D-A1AE-4BDC-8AA5-CFFE3D83E77A}">
      <dgm:prSet phldrT="[Text]"/>
      <dgm:spPr/>
      <dgm:t>
        <a:bodyPr/>
        <a:lstStyle/>
        <a:p>
          <a:r>
            <a:rPr lang="en-US" dirty="0" smtClean="0"/>
            <a:t>Without full use of banking recourses and information, the effectiveness of international cash management.</a:t>
          </a:r>
          <a:endParaRPr lang="en-US" dirty="0"/>
        </a:p>
      </dgm:t>
    </dgm:pt>
    <dgm:pt modelId="{186A678D-943C-4073-B895-32495BC240DD}" type="parTrans" cxnId="{BD2CC3C1-C60A-415E-9C0D-122CD4BEC963}">
      <dgm:prSet/>
      <dgm:spPr/>
      <dgm:t>
        <a:bodyPr/>
        <a:lstStyle/>
        <a:p>
          <a:endParaRPr lang="en-US"/>
        </a:p>
      </dgm:t>
    </dgm:pt>
    <dgm:pt modelId="{DDBCF7FB-A73C-4FAE-992C-285E26FB31E0}" type="sibTrans" cxnId="{BD2CC3C1-C60A-415E-9C0D-122CD4BEC963}">
      <dgm:prSet/>
      <dgm:spPr/>
      <dgm:t>
        <a:bodyPr/>
        <a:lstStyle/>
        <a:p>
          <a:endParaRPr lang="en-US"/>
        </a:p>
      </dgm:t>
    </dgm:pt>
    <dgm:pt modelId="{860E698F-CBB5-421D-AF21-6E7311467C80}" type="pres">
      <dgm:prSet presAssocID="{DDBCFD5D-509F-461F-B019-2580BAEFEC57}" presName="linear" presStyleCnt="0">
        <dgm:presLayoutVars>
          <dgm:dir/>
          <dgm:animLvl val="lvl"/>
          <dgm:resizeHandles val="exact"/>
        </dgm:presLayoutVars>
      </dgm:prSet>
      <dgm:spPr/>
      <dgm:t>
        <a:bodyPr/>
        <a:lstStyle/>
        <a:p>
          <a:endParaRPr lang="en-US"/>
        </a:p>
      </dgm:t>
    </dgm:pt>
    <dgm:pt modelId="{49C0F6B6-F43D-4563-B36C-98A81F6D46B1}" type="pres">
      <dgm:prSet presAssocID="{828997C6-C533-4229-9632-1C6DF3107FAA}" presName="parentLin" presStyleCnt="0"/>
      <dgm:spPr/>
    </dgm:pt>
    <dgm:pt modelId="{09B0BBFE-3806-47CE-8981-FB226CECB82A}" type="pres">
      <dgm:prSet presAssocID="{828997C6-C533-4229-9632-1C6DF3107FAA}" presName="parentLeftMargin" presStyleLbl="node1" presStyleIdx="0" presStyleCnt="3"/>
      <dgm:spPr/>
      <dgm:t>
        <a:bodyPr/>
        <a:lstStyle/>
        <a:p>
          <a:endParaRPr lang="en-US"/>
        </a:p>
      </dgm:t>
    </dgm:pt>
    <dgm:pt modelId="{775E7A08-9812-4BCA-8604-8430D9F51BE8}" type="pres">
      <dgm:prSet presAssocID="{828997C6-C533-4229-9632-1C6DF3107FAA}" presName="parentText" presStyleLbl="node1" presStyleIdx="0" presStyleCnt="3">
        <dgm:presLayoutVars>
          <dgm:chMax val="0"/>
          <dgm:bulletEnabled val="1"/>
        </dgm:presLayoutVars>
      </dgm:prSet>
      <dgm:spPr/>
      <dgm:t>
        <a:bodyPr/>
        <a:lstStyle/>
        <a:p>
          <a:endParaRPr lang="en-US"/>
        </a:p>
      </dgm:t>
    </dgm:pt>
    <dgm:pt modelId="{F1945FBB-33F2-42FD-AE9F-F59C3E785807}" type="pres">
      <dgm:prSet presAssocID="{828997C6-C533-4229-9632-1C6DF3107FAA}" presName="negativeSpace" presStyleCnt="0"/>
      <dgm:spPr/>
    </dgm:pt>
    <dgm:pt modelId="{142C7047-D8F7-4559-AEE7-7F4C5F44D481}" type="pres">
      <dgm:prSet presAssocID="{828997C6-C533-4229-9632-1C6DF3107FAA}" presName="childText" presStyleLbl="conFgAcc1" presStyleIdx="0" presStyleCnt="3">
        <dgm:presLayoutVars>
          <dgm:bulletEnabled val="1"/>
        </dgm:presLayoutVars>
      </dgm:prSet>
      <dgm:spPr/>
      <dgm:t>
        <a:bodyPr/>
        <a:lstStyle/>
        <a:p>
          <a:endParaRPr lang="en-US"/>
        </a:p>
      </dgm:t>
    </dgm:pt>
    <dgm:pt modelId="{273D3C61-2478-49F9-BA83-A52A767F9F9F}" type="pres">
      <dgm:prSet presAssocID="{77E9A23D-4FF3-4BEF-87ED-B0656F11F7F2}" presName="spaceBetweenRectangles" presStyleCnt="0"/>
      <dgm:spPr/>
    </dgm:pt>
    <dgm:pt modelId="{97EDC33E-20DB-4EC0-926F-D59F57B75435}" type="pres">
      <dgm:prSet presAssocID="{7139127C-A4A4-4F8C-94E0-90FCAFDA56DD}" presName="parentLin" presStyleCnt="0"/>
      <dgm:spPr/>
    </dgm:pt>
    <dgm:pt modelId="{BEA62B9E-C4F4-4C30-94DA-371DC151802A}" type="pres">
      <dgm:prSet presAssocID="{7139127C-A4A4-4F8C-94E0-90FCAFDA56DD}" presName="parentLeftMargin" presStyleLbl="node1" presStyleIdx="0" presStyleCnt="3"/>
      <dgm:spPr/>
      <dgm:t>
        <a:bodyPr/>
        <a:lstStyle/>
        <a:p>
          <a:endParaRPr lang="en-US"/>
        </a:p>
      </dgm:t>
    </dgm:pt>
    <dgm:pt modelId="{BB8DF471-EDEE-4FFE-9B60-40AF11C94576}" type="pres">
      <dgm:prSet presAssocID="{7139127C-A4A4-4F8C-94E0-90FCAFDA56DD}" presName="parentText" presStyleLbl="node1" presStyleIdx="1" presStyleCnt="3">
        <dgm:presLayoutVars>
          <dgm:chMax val="0"/>
          <dgm:bulletEnabled val="1"/>
        </dgm:presLayoutVars>
      </dgm:prSet>
      <dgm:spPr/>
      <dgm:t>
        <a:bodyPr/>
        <a:lstStyle/>
        <a:p>
          <a:endParaRPr lang="en-US"/>
        </a:p>
      </dgm:t>
    </dgm:pt>
    <dgm:pt modelId="{38D680FC-4B44-49B9-9E39-3E302BAC5F57}" type="pres">
      <dgm:prSet presAssocID="{7139127C-A4A4-4F8C-94E0-90FCAFDA56DD}" presName="negativeSpace" presStyleCnt="0"/>
      <dgm:spPr/>
    </dgm:pt>
    <dgm:pt modelId="{1A4D9204-3907-4AEC-866C-0F8C34C80D59}" type="pres">
      <dgm:prSet presAssocID="{7139127C-A4A4-4F8C-94E0-90FCAFDA56DD}" presName="childText" presStyleLbl="conFgAcc1" presStyleIdx="1" presStyleCnt="3">
        <dgm:presLayoutVars>
          <dgm:bulletEnabled val="1"/>
        </dgm:presLayoutVars>
      </dgm:prSet>
      <dgm:spPr/>
      <dgm:t>
        <a:bodyPr/>
        <a:lstStyle/>
        <a:p>
          <a:endParaRPr lang="en-US"/>
        </a:p>
      </dgm:t>
    </dgm:pt>
    <dgm:pt modelId="{B086612D-FB1C-4237-8F9B-242CC23D045F}" type="pres">
      <dgm:prSet presAssocID="{F9784925-1632-4F0F-B6FD-D67936FD9C0F}" presName="spaceBetweenRectangles" presStyleCnt="0"/>
      <dgm:spPr/>
    </dgm:pt>
    <dgm:pt modelId="{37CFC06F-4BC0-45EB-8A45-DAD806D7AEEB}" type="pres">
      <dgm:prSet presAssocID="{197298E9-A5F9-468B-BB10-9E468D267EFD}" presName="parentLin" presStyleCnt="0"/>
      <dgm:spPr/>
    </dgm:pt>
    <dgm:pt modelId="{C6921AEB-5A68-48EA-B1D3-1E69A96CD1B4}" type="pres">
      <dgm:prSet presAssocID="{197298E9-A5F9-468B-BB10-9E468D267EFD}" presName="parentLeftMargin" presStyleLbl="node1" presStyleIdx="1" presStyleCnt="3"/>
      <dgm:spPr/>
      <dgm:t>
        <a:bodyPr/>
        <a:lstStyle/>
        <a:p>
          <a:endParaRPr lang="en-US"/>
        </a:p>
      </dgm:t>
    </dgm:pt>
    <dgm:pt modelId="{D505E7B4-1B11-4DD8-B256-87B0B75DD880}" type="pres">
      <dgm:prSet presAssocID="{197298E9-A5F9-468B-BB10-9E468D267EFD}" presName="parentText" presStyleLbl="node1" presStyleIdx="2" presStyleCnt="3">
        <dgm:presLayoutVars>
          <dgm:chMax val="0"/>
          <dgm:bulletEnabled val="1"/>
        </dgm:presLayoutVars>
      </dgm:prSet>
      <dgm:spPr/>
      <dgm:t>
        <a:bodyPr/>
        <a:lstStyle/>
        <a:p>
          <a:endParaRPr lang="en-US"/>
        </a:p>
      </dgm:t>
    </dgm:pt>
    <dgm:pt modelId="{6BF3EE89-C852-47FA-B49C-236D08FF8366}" type="pres">
      <dgm:prSet presAssocID="{197298E9-A5F9-468B-BB10-9E468D267EFD}" presName="negativeSpace" presStyleCnt="0"/>
      <dgm:spPr/>
    </dgm:pt>
    <dgm:pt modelId="{D710CDC3-DE7C-461F-A701-CA0DBF9E19F5}" type="pres">
      <dgm:prSet presAssocID="{197298E9-A5F9-468B-BB10-9E468D267EFD}" presName="childText" presStyleLbl="conFgAcc1" presStyleIdx="2" presStyleCnt="3">
        <dgm:presLayoutVars>
          <dgm:bulletEnabled val="1"/>
        </dgm:presLayoutVars>
      </dgm:prSet>
      <dgm:spPr/>
      <dgm:t>
        <a:bodyPr/>
        <a:lstStyle/>
        <a:p>
          <a:endParaRPr lang="en-US"/>
        </a:p>
      </dgm:t>
    </dgm:pt>
  </dgm:ptLst>
  <dgm:cxnLst>
    <dgm:cxn modelId="{28EF8970-27C4-429D-9573-809221ABC5BE}" srcId="{DDBCFD5D-509F-461F-B019-2580BAEFEC57}" destId="{7139127C-A4A4-4F8C-94E0-90FCAFDA56DD}" srcOrd="1" destOrd="0" parTransId="{E889D92C-D8D5-4CD0-838C-5F7D2D7C0B54}" sibTransId="{F9784925-1632-4F0F-B6FD-D67936FD9C0F}"/>
    <dgm:cxn modelId="{56745F1D-414F-4FB5-820E-8F7BDA95BCA4}" type="presOf" srcId="{828997C6-C533-4229-9632-1C6DF3107FAA}" destId="{09B0BBFE-3806-47CE-8981-FB226CECB82A}" srcOrd="0" destOrd="0" presId="urn:microsoft.com/office/officeart/2005/8/layout/list1"/>
    <dgm:cxn modelId="{401799D8-F509-48C6-88B4-7C36C19C7A41}" type="presOf" srcId="{8F97B573-874C-44BA-AAE2-A5120E92E76F}" destId="{142C7047-D8F7-4559-AEE7-7F4C5F44D481}" srcOrd="0" destOrd="1" presId="urn:microsoft.com/office/officeart/2005/8/layout/list1"/>
    <dgm:cxn modelId="{3D85A9AC-39AE-4E85-94D6-6E5B8CBB2FC2}" srcId="{197298E9-A5F9-468B-BB10-9E468D267EFD}" destId="{9AFADF8F-AE56-4743-8776-7DD145E8CA9E}" srcOrd="0" destOrd="0" parTransId="{505DF22E-016D-4F72-893D-B56DBACAE5F9}" sibTransId="{ABE6E32E-ADAA-4E24-AE64-836AE86CC2D3}"/>
    <dgm:cxn modelId="{56BB55F9-5A5E-46ED-937D-1100F1490679}" type="presOf" srcId="{0DB70090-4398-44C1-A1AD-4B858732359A}" destId="{1A4D9204-3907-4AEC-866C-0F8C34C80D59}" srcOrd="0" destOrd="0" presId="urn:microsoft.com/office/officeart/2005/8/layout/list1"/>
    <dgm:cxn modelId="{BD2CC3C1-C60A-415E-9C0D-122CD4BEC963}" srcId="{197298E9-A5F9-468B-BB10-9E468D267EFD}" destId="{127BDD4D-A1AE-4BDC-8AA5-CFFE3D83E77A}" srcOrd="1" destOrd="0" parTransId="{186A678D-943C-4073-B895-32495BC240DD}" sibTransId="{DDBCF7FB-A73C-4FAE-992C-285E26FB31E0}"/>
    <dgm:cxn modelId="{B3021B78-C5E6-4E5F-9EB1-359F31EEFB0F}" type="presOf" srcId="{7139127C-A4A4-4F8C-94E0-90FCAFDA56DD}" destId="{BB8DF471-EDEE-4FFE-9B60-40AF11C94576}" srcOrd="1" destOrd="0" presId="urn:microsoft.com/office/officeart/2005/8/layout/list1"/>
    <dgm:cxn modelId="{3A28FADD-1A84-4BFD-8E57-8B6680042F6E}" srcId="{7139127C-A4A4-4F8C-94E0-90FCAFDA56DD}" destId="{0DB70090-4398-44C1-A1AD-4B858732359A}" srcOrd="0" destOrd="0" parTransId="{DA9E148C-1BAC-4B97-B6B5-2ABA41C5FCA8}" sibTransId="{3371865A-7509-4382-936D-714B33442958}"/>
    <dgm:cxn modelId="{3F2D985D-F769-4D2C-96B5-C5BFD9EE548A}" type="presOf" srcId="{828997C6-C533-4229-9632-1C6DF3107FAA}" destId="{775E7A08-9812-4BCA-8604-8430D9F51BE8}" srcOrd="1" destOrd="0" presId="urn:microsoft.com/office/officeart/2005/8/layout/list1"/>
    <dgm:cxn modelId="{7F0081E0-90E2-48BF-B03E-859FC3E2EEF5}" srcId="{828997C6-C533-4229-9632-1C6DF3107FAA}" destId="{67F3B87A-EB6E-41C7-B822-FDFC530D7A06}" srcOrd="0" destOrd="0" parTransId="{A1454CA4-2C6D-41AA-A765-C48A23B1C639}" sibTransId="{79454525-9ADB-4EAF-8A46-4669F8DAC1D4}"/>
    <dgm:cxn modelId="{CA09BE37-9D6A-43B6-8781-7588A5CA2C91}" type="presOf" srcId="{101BAB4F-03E1-4C71-8161-0DA89D9531A3}" destId="{1A4D9204-3907-4AEC-866C-0F8C34C80D59}" srcOrd="0" destOrd="1" presId="urn:microsoft.com/office/officeart/2005/8/layout/list1"/>
    <dgm:cxn modelId="{B44E422B-45BA-426A-93A9-95335CD643DE}" srcId="{7139127C-A4A4-4F8C-94E0-90FCAFDA56DD}" destId="{101BAB4F-03E1-4C71-8161-0DA89D9531A3}" srcOrd="1" destOrd="0" parTransId="{477D98B8-610E-4C32-A116-8F3116BB2D2A}" sibTransId="{61D36E7A-891A-407A-BC9B-645B4ECA3696}"/>
    <dgm:cxn modelId="{401A6EBA-63D2-4B06-93D6-EF18F48DF0A1}" srcId="{DDBCFD5D-509F-461F-B019-2580BAEFEC57}" destId="{828997C6-C533-4229-9632-1C6DF3107FAA}" srcOrd="0" destOrd="0" parTransId="{04EF1375-185C-4B0E-A0B7-513B12DA88C7}" sibTransId="{77E9A23D-4FF3-4BEF-87ED-B0656F11F7F2}"/>
    <dgm:cxn modelId="{0AA23A35-B9DF-48FA-907C-0026433795C6}" type="presOf" srcId="{197298E9-A5F9-468B-BB10-9E468D267EFD}" destId="{C6921AEB-5A68-48EA-B1D3-1E69A96CD1B4}" srcOrd="0" destOrd="0" presId="urn:microsoft.com/office/officeart/2005/8/layout/list1"/>
    <dgm:cxn modelId="{B916040E-DBDF-4A18-B875-C427F4BAA894}" type="presOf" srcId="{DDBCFD5D-509F-461F-B019-2580BAEFEC57}" destId="{860E698F-CBB5-421D-AF21-6E7311467C80}" srcOrd="0" destOrd="0" presId="urn:microsoft.com/office/officeart/2005/8/layout/list1"/>
    <dgm:cxn modelId="{EE0A030B-4870-4243-A79C-9D6358A09A16}" type="presOf" srcId="{9AFADF8F-AE56-4743-8776-7DD145E8CA9E}" destId="{D710CDC3-DE7C-461F-A701-CA0DBF9E19F5}" srcOrd="0" destOrd="0" presId="urn:microsoft.com/office/officeart/2005/8/layout/list1"/>
    <dgm:cxn modelId="{A56BBA0A-FE3A-4667-BF58-D81591DEA354}" srcId="{DDBCFD5D-509F-461F-B019-2580BAEFEC57}" destId="{197298E9-A5F9-468B-BB10-9E468D267EFD}" srcOrd="2" destOrd="0" parTransId="{576798B2-5DE2-4CA8-83B4-0EBE506C188A}" sibTransId="{76ABFF77-82E1-4B70-8A50-D6B8E5AB7FEB}"/>
    <dgm:cxn modelId="{E13A7852-A858-4836-8EFE-E76C20B6ADF0}" srcId="{828997C6-C533-4229-9632-1C6DF3107FAA}" destId="{8F97B573-874C-44BA-AAE2-A5120E92E76F}" srcOrd="1" destOrd="0" parTransId="{1FE7E5EB-A804-4E34-8EC7-9EAC2FC66FFB}" sibTransId="{1832FB13-BCEA-4A15-A644-1730E3B70F86}"/>
    <dgm:cxn modelId="{18A90753-F032-48E4-A979-B40B49FF6695}" type="presOf" srcId="{127BDD4D-A1AE-4BDC-8AA5-CFFE3D83E77A}" destId="{D710CDC3-DE7C-461F-A701-CA0DBF9E19F5}" srcOrd="0" destOrd="1" presId="urn:microsoft.com/office/officeart/2005/8/layout/list1"/>
    <dgm:cxn modelId="{CB98F2A6-2106-4CC7-BB26-F171F6CCA0B7}" type="presOf" srcId="{7139127C-A4A4-4F8C-94E0-90FCAFDA56DD}" destId="{BEA62B9E-C4F4-4C30-94DA-371DC151802A}" srcOrd="0" destOrd="0" presId="urn:microsoft.com/office/officeart/2005/8/layout/list1"/>
    <dgm:cxn modelId="{6178E71A-19A3-4EF0-9C02-544BCAF18537}" type="presOf" srcId="{197298E9-A5F9-468B-BB10-9E468D267EFD}" destId="{D505E7B4-1B11-4DD8-B256-87B0B75DD880}" srcOrd="1" destOrd="0" presId="urn:microsoft.com/office/officeart/2005/8/layout/list1"/>
    <dgm:cxn modelId="{79AF759D-7086-446D-8B62-83BCAEC3F7C2}" type="presOf" srcId="{67F3B87A-EB6E-41C7-B822-FDFC530D7A06}" destId="{142C7047-D8F7-4559-AEE7-7F4C5F44D481}" srcOrd="0" destOrd="0" presId="urn:microsoft.com/office/officeart/2005/8/layout/list1"/>
    <dgm:cxn modelId="{1FB0004C-BF4E-4BC3-B259-ACFAE637206E}" type="presParOf" srcId="{860E698F-CBB5-421D-AF21-6E7311467C80}" destId="{49C0F6B6-F43D-4563-B36C-98A81F6D46B1}" srcOrd="0" destOrd="0" presId="urn:microsoft.com/office/officeart/2005/8/layout/list1"/>
    <dgm:cxn modelId="{0FD8B7DB-B718-4B37-8771-6EF098D4C66B}" type="presParOf" srcId="{49C0F6B6-F43D-4563-B36C-98A81F6D46B1}" destId="{09B0BBFE-3806-47CE-8981-FB226CECB82A}" srcOrd="0" destOrd="0" presId="urn:microsoft.com/office/officeart/2005/8/layout/list1"/>
    <dgm:cxn modelId="{020A5911-4328-4AEF-95B7-6D95A0972AA6}" type="presParOf" srcId="{49C0F6B6-F43D-4563-B36C-98A81F6D46B1}" destId="{775E7A08-9812-4BCA-8604-8430D9F51BE8}" srcOrd="1" destOrd="0" presId="urn:microsoft.com/office/officeart/2005/8/layout/list1"/>
    <dgm:cxn modelId="{D8C9BB62-7D8C-413D-83BD-2C740FD474DC}" type="presParOf" srcId="{860E698F-CBB5-421D-AF21-6E7311467C80}" destId="{F1945FBB-33F2-42FD-AE9F-F59C3E785807}" srcOrd="1" destOrd="0" presId="urn:microsoft.com/office/officeart/2005/8/layout/list1"/>
    <dgm:cxn modelId="{2B3C7C26-6393-4D0C-8430-5A6E0CBEB9DB}" type="presParOf" srcId="{860E698F-CBB5-421D-AF21-6E7311467C80}" destId="{142C7047-D8F7-4559-AEE7-7F4C5F44D481}" srcOrd="2" destOrd="0" presId="urn:microsoft.com/office/officeart/2005/8/layout/list1"/>
    <dgm:cxn modelId="{9C585F82-8EA4-4CE6-9BA1-50FD6FC4B24C}" type="presParOf" srcId="{860E698F-CBB5-421D-AF21-6E7311467C80}" destId="{273D3C61-2478-49F9-BA83-A52A767F9F9F}" srcOrd="3" destOrd="0" presId="urn:microsoft.com/office/officeart/2005/8/layout/list1"/>
    <dgm:cxn modelId="{36C0515C-5C23-40E2-B0F8-8AD716459DA8}" type="presParOf" srcId="{860E698F-CBB5-421D-AF21-6E7311467C80}" destId="{97EDC33E-20DB-4EC0-926F-D59F57B75435}" srcOrd="4" destOrd="0" presId="urn:microsoft.com/office/officeart/2005/8/layout/list1"/>
    <dgm:cxn modelId="{37A4952E-6A0C-4B65-B3CB-5A7FFE46DBDD}" type="presParOf" srcId="{97EDC33E-20DB-4EC0-926F-D59F57B75435}" destId="{BEA62B9E-C4F4-4C30-94DA-371DC151802A}" srcOrd="0" destOrd="0" presId="urn:microsoft.com/office/officeart/2005/8/layout/list1"/>
    <dgm:cxn modelId="{007464D1-35A6-4E29-8014-9B218B5E234A}" type="presParOf" srcId="{97EDC33E-20DB-4EC0-926F-D59F57B75435}" destId="{BB8DF471-EDEE-4FFE-9B60-40AF11C94576}" srcOrd="1" destOrd="0" presId="urn:microsoft.com/office/officeart/2005/8/layout/list1"/>
    <dgm:cxn modelId="{7C8DD29C-C332-43B9-9323-2B22F8E26E25}" type="presParOf" srcId="{860E698F-CBB5-421D-AF21-6E7311467C80}" destId="{38D680FC-4B44-49B9-9E39-3E302BAC5F57}" srcOrd="5" destOrd="0" presId="urn:microsoft.com/office/officeart/2005/8/layout/list1"/>
    <dgm:cxn modelId="{44EBCFD6-A6E2-414F-9934-089C7E6E7D78}" type="presParOf" srcId="{860E698F-CBB5-421D-AF21-6E7311467C80}" destId="{1A4D9204-3907-4AEC-866C-0F8C34C80D59}" srcOrd="6" destOrd="0" presId="urn:microsoft.com/office/officeart/2005/8/layout/list1"/>
    <dgm:cxn modelId="{E130CC51-4A56-4605-934A-1A105FD1EF73}" type="presParOf" srcId="{860E698F-CBB5-421D-AF21-6E7311467C80}" destId="{B086612D-FB1C-4237-8F9B-242CC23D045F}" srcOrd="7" destOrd="0" presId="urn:microsoft.com/office/officeart/2005/8/layout/list1"/>
    <dgm:cxn modelId="{7A45B58F-1919-4C86-8A80-BF22FB44519E}" type="presParOf" srcId="{860E698F-CBB5-421D-AF21-6E7311467C80}" destId="{37CFC06F-4BC0-45EB-8A45-DAD806D7AEEB}" srcOrd="8" destOrd="0" presId="urn:microsoft.com/office/officeart/2005/8/layout/list1"/>
    <dgm:cxn modelId="{C8C758D2-4744-411A-8CD3-929E135A0A56}" type="presParOf" srcId="{37CFC06F-4BC0-45EB-8A45-DAD806D7AEEB}" destId="{C6921AEB-5A68-48EA-B1D3-1E69A96CD1B4}" srcOrd="0" destOrd="0" presId="urn:microsoft.com/office/officeart/2005/8/layout/list1"/>
    <dgm:cxn modelId="{F2DEE843-CF9D-4E3C-B7D2-25D4A0F44040}" type="presParOf" srcId="{37CFC06F-4BC0-45EB-8A45-DAD806D7AEEB}" destId="{D505E7B4-1B11-4DD8-B256-87B0B75DD880}" srcOrd="1" destOrd="0" presId="urn:microsoft.com/office/officeart/2005/8/layout/list1"/>
    <dgm:cxn modelId="{CE19C4D2-520E-4759-8691-706237A08760}" type="presParOf" srcId="{860E698F-CBB5-421D-AF21-6E7311467C80}" destId="{6BF3EE89-C852-47FA-B49C-236D08FF8366}" srcOrd="9" destOrd="0" presId="urn:microsoft.com/office/officeart/2005/8/layout/list1"/>
    <dgm:cxn modelId="{7A79799D-E6CD-4358-B3A5-C774A64CE3A5}" type="presParOf" srcId="{860E698F-CBB5-421D-AF21-6E7311467C80}" destId="{D710CDC3-DE7C-461F-A701-CA0DBF9E19F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6D133-6EC5-4CE0-867D-593A5D0C75DE}">
      <dsp:nvSpPr>
        <dsp:cNvPr id="0" name=""/>
        <dsp:cNvSpPr/>
      </dsp:nvSpPr>
      <dsp:spPr>
        <a:xfrm>
          <a:off x="0" y="308894"/>
          <a:ext cx="10515600" cy="88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kumimoji="0" lang="en-US" sz="1600" b="1" i="0" u="none" strike="noStrike" kern="1200" cap="none" normalizeH="0" baseline="0" dirty="0" smtClean="0">
              <a:ln>
                <a:noFill/>
              </a:ln>
              <a:solidFill>
                <a:schemeClr val="tx1"/>
              </a:solidFill>
              <a:effectLst/>
              <a:latin typeface="Arial" panose="020B0604020202020204" pitchFamily="34" charset="0"/>
            </a:rPr>
            <a:t>Cash to meet anticipated obligations whose time is not perfectly synchronized with cash receipts</a:t>
          </a:r>
          <a:endParaRPr lang="en-US" sz="1600" kern="1200" dirty="0"/>
        </a:p>
      </dsp:txBody>
      <dsp:txXfrm>
        <a:off x="0" y="308894"/>
        <a:ext cx="10515600" cy="882000"/>
      </dsp:txXfrm>
    </dsp:sp>
    <dsp:sp modelId="{4B87641D-98F0-4FD9-B742-2A63337D4F4C}">
      <dsp:nvSpPr>
        <dsp:cNvPr id="0" name=""/>
        <dsp:cNvSpPr/>
      </dsp:nvSpPr>
      <dsp:spPr>
        <a:xfrm>
          <a:off x="525780" y="72734"/>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Transaction Motive</a:t>
          </a:r>
          <a:endParaRPr lang="en-US" sz="1600" kern="1200" dirty="0"/>
        </a:p>
      </dsp:txBody>
      <dsp:txXfrm>
        <a:off x="548837" y="95791"/>
        <a:ext cx="7314806" cy="426206"/>
      </dsp:txXfrm>
    </dsp:sp>
    <dsp:sp modelId="{9ED52233-D992-4805-8EFE-82CCFF7F51D1}">
      <dsp:nvSpPr>
        <dsp:cNvPr id="0" name=""/>
        <dsp:cNvSpPr/>
      </dsp:nvSpPr>
      <dsp:spPr>
        <a:xfrm>
          <a:off x="0" y="1513454"/>
          <a:ext cx="10515600" cy="88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kumimoji="0" lang="en-US" sz="1600" b="1" i="0" u="none" strike="noStrike" kern="1200" cap="none" normalizeH="0" baseline="0" dirty="0" smtClean="0">
              <a:ln>
                <a:noFill/>
              </a:ln>
              <a:solidFill>
                <a:schemeClr val="tx1"/>
              </a:solidFill>
              <a:effectLst/>
              <a:latin typeface="Arial" panose="020B0604020202020204" pitchFamily="34" charset="0"/>
            </a:rPr>
            <a:t>Precautionary cash balance serves to provide a cushion to meet unexpected contingencies</a:t>
          </a:r>
          <a:endParaRPr lang="en-US" sz="1600" kern="1200" dirty="0"/>
        </a:p>
      </dsp:txBody>
      <dsp:txXfrm>
        <a:off x="0" y="1513454"/>
        <a:ext cx="10515600" cy="882000"/>
      </dsp:txXfrm>
    </dsp:sp>
    <dsp:sp modelId="{85A010E9-B4A9-40E9-B3CF-4DFDFC470154}">
      <dsp:nvSpPr>
        <dsp:cNvPr id="0" name=""/>
        <dsp:cNvSpPr/>
      </dsp:nvSpPr>
      <dsp:spPr>
        <a:xfrm>
          <a:off x="525780" y="1277294"/>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Precaution Motive</a:t>
          </a:r>
          <a:endParaRPr lang="en-US" sz="1600" kern="1200" dirty="0"/>
        </a:p>
      </dsp:txBody>
      <dsp:txXfrm>
        <a:off x="548837" y="1300351"/>
        <a:ext cx="7314806" cy="426206"/>
      </dsp:txXfrm>
    </dsp:sp>
    <dsp:sp modelId="{5C9CABBB-E2FF-4AD3-BE46-A2104A89DE78}">
      <dsp:nvSpPr>
        <dsp:cNvPr id="0" name=""/>
        <dsp:cNvSpPr/>
      </dsp:nvSpPr>
      <dsp:spPr>
        <a:xfrm>
          <a:off x="0" y="2718014"/>
          <a:ext cx="10515600" cy="88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kumimoji="0" lang="en-US" sz="1600" b="1" i="0" u="none" strike="noStrike" kern="1200" cap="none" normalizeH="0" baseline="0" dirty="0" smtClean="0">
              <a:ln>
                <a:noFill/>
              </a:ln>
              <a:solidFill>
                <a:schemeClr val="tx1"/>
              </a:solidFill>
              <a:effectLst/>
              <a:latin typeface="Arial" panose="020B0604020202020204" pitchFamily="34" charset="0"/>
            </a:rPr>
            <a:t>Cash to quickly take advantage of opportunities typically outside the normal course of business.</a:t>
          </a:r>
          <a:endParaRPr lang="en-US" sz="1600" kern="1200" dirty="0"/>
        </a:p>
      </dsp:txBody>
      <dsp:txXfrm>
        <a:off x="0" y="2718014"/>
        <a:ext cx="10515600" cy="882000"/>
      </dsp:txXfrm>
    </dsp:sp>
    <dsp:sp modelId="{0F722FE2-9999-4F94-B73C-A2F9519D60CD}">
      <dsp:nvSpPr>
        <dsp:cNvPr id="0" name=""/>
        <dsp:cNvSpPr/>
      </dsp:nvSpPr>
      <dsp:spPr>
        <a:xfrm>
          <a:off x="525780" y="2481854"/>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Speculative Motive</a:t>
          </a:r>
          <a:endParaRPr lang="en-US" sz="1600" kern="1200" dirty="0"/>
        </a:p>
      </dsp:txBody>
      <dsp:txXfrm>
        <a:off x="548837" y="2504911"/>
        <a:ext cx="7314806" cy="426206"/>
      </dsp:txXfrm>
    </dsp:sp>
    <dsp:sp modelId="{2D364B8B-13A8-4A6E-BB59-290B25E03C28}">
      <dsp:nvSpPr>
        <dsp:cNvPr id="0" name=""/>
        <dsp:cNvSpPr/>
      </dsp:nvSpPr>
      <dsp:spPr>
        <a:xfrm>
          <a:off x="0" y="3922574"/>
          <a:ext cx="10515600"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rtl="0">
            <a:lnSpc>
              <a:spcPct val="90000"/>
            </a:lnSpc>
            <a:spcBef>
              <a:spcPct val="0"/>
            </a:spcBef>
            <a:spcAft>
              <a:spcPct val="15000"/>
            </a:spcAft>
            <a:buChar char="••"/>
          </a:pPr>
          <a:r>
            <a:rPr kumimoji="0" lang="en-US" sz="1600" b="1" i="0" u="none" strike="noStrike" kern="1200" cap="none" normalizeH="0" baseline="0" dirty="0" smtClean="0">
              <a:ln>
                <a:noFill/>
              </a:ln>
              <a:solidFill>
                <a:schemeClr val="tx1"/>
              </a:solidFill>
              <a:effectLst/>
              <a:latin typeface="Arial" panose="020B0604020202020204" pitchFamily="34" charset="0"/>
            </a:rPr>
            <a:t>Cash to compensate banks for providing certain services or loans.</a:t>
          </a:r>
          <a:endParaRPr lang="en-US" sz="1600" kern="1200" dirty="0"/>
        </a:p>
      </dsp:txBody>
      <dsp:txXfrm>
        <a:off x="0" y="3922574"/>
        <a:ext cx="10515600" cy="680400"/>
      </dsp:txXfrm>
    </dsp:sp>
    <dsp:sp modelId="{DD486CDE-23AF-4AAB-9A45-AC97684A5DD8}">
      <dsp:nvSpPr>
        <dsp:cNvPr id="0" name=""/>
        <dsp:cNvSpPr/>
      </dsp:nvSpPr>
      <dsp:spPr>
        <a:xfrm>
          <a:off x="525780" y="3686414"/>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11200">
            <a:lnSpc>
              <a:spcPct val="90000"/>
            </a:lnSpc>
            <a:spcBef>
              <a:spcPct val="0"/>
            </a:spcBef>
            <a:spcAft>
              <a:spcPct val="35000"/>
            </a:spcAft>
          </a:pPr>
          <a:r>
            <a:rPr lang="en-US" sz="1600" kern="1200" dirty="0" smtClean="0"/>
            <a:t>Compensating Motive</a:t>
          </a:r>
          <a:endParaRPr lang="en-US" sz="1600" kern="1200" dirty="0"/>
        </a:p>
      </dsp:txBody>
      <dsp:txXfrm>
        <a:off x="548837" y="3709471"/>
        <a:ext cx="7314806"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2F579-2218-45D0-9378-6DF2EAFCC379}">
      <dsp:nvSpPr>
        <dsp:cNvPr id="0" name=""/>
        <dsp:cNvSpPr/>
      </dsp:nvSpPr>
      <dsp:spPr>
        <a:xfrm>
          <a:off x="3953" y="141289"/>
          <a:ext cx="2377306" cy="9509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Accelerating Cash Inflow</a:t>
          </a:r>
          <a:endParaRPr lang="en-US" sz="1800" kern="1200" dirty="0"/>
        </a:p>
      </dsp:txBody>
      <dsp:txXfrm>
        <a:off x="3953" y="141289"/>
        <a:ext cx="2377306" cy="950922"/>
      </dsp:txXfrm>
    </dsp:sp>
    <dsp:sp modelId="{FB8CCEA4-6C32-4522-BE61-B1D472AD9E45}">
      <dsp:nvSpPr>
        <dsp:cNvPr id="0" name=""/>
        <dsp:cNvSpPr/>
      </dsp:nvSpPr>
      <dsp:spPr>
        <a:xfrm>
          <a:off x="3953" y="1092212"/>
          <a:ext cx="2377306" cy="39253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Lockboxes reduce Mailing Time. Bank usually processes incoming cheques at lockbox on daily basis.</a:t>
          </a:r>
          <a:endParaRPr lang="en-US" sz="1600" kern="1200" dirty="0"/>
        </a:p>
        <a:p>
          <a:pPr marL="171450" lvl="1" indent="-171450" algn="l" defTabSz="711200">
            <a:lnSpc>
              <a:spcPct val="90000"/>
            </a:lnSpc>
            <a:spcBef>
              <a:spcPct val="0"/>
            </a:spcBef>
            <a:spcAft>
              <a:spcPct val="15000"/>
            </a:spcAft>
            <a:buChar char="••"/>
          </a:pPr>
          <a:r>
            <a:rPr lang="en-US" sz="1600" kern="1200" dirty="0" smtClean="0"/>
            <a:t>Preauthorized Payment allows corporation to charge costumer bank account up to some limit</a:t>
          </a:r>
          <a:r>
            <a:rPr lang="en-US" sz="1400" kern="1200" dirty="0" smtClean="0"/>
            <a:t>.</a:t>
          </a:r>
          <a:endParaRPr lang="en-US" sz="1400" kern="1200" dirty="0"/>
        </a:p>
      </dsp:txBody>
      <dsp:txXfrm>
        <a:off x="3953" y="1092212"/>
        <a:ext cx="2377306" cy="3925349"/>
      </dsp:txXfrm>
    </dsp:sp>
    <dsp:sp modelId="{446C1061-3B75-42B8-9D73-1B2AD9640D61}">
      <dsp:nvSpPr>
        <dsp:cNvPr id="0" name=""/>
        <dsp:cNvSpPr/>
      </dsp:nvSpPr>
      <dsp:spPr>
        <a:xfrm>
          <a:off x="2714082" y="141289"/>
          <a:ext cx="2377306" cy="9509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Minimizing Currency Conversion Cost</a:t>
          </a:r>
          <a:endParaRPr lang="en-US" sz="1800" kern="1200" dirty="0"/>
        </a:p>
      </dsp:txBody>
      <dsp:txXfrm>
        <a:off x="2714082" y="141289"/>
        <a:ext cx="2377306" cy="950922"/>
      </dsp:txXfrm>
    </dsp:sp>
    <dsp:sp modelId="{5A4436E3-81D0-42EB-996B-280EDCDECEC6}">
      <dsp:nvSpPr>
        <dsp:cNvPr id="0" name=""/>
        <dsp:cNvSpPr/>
      </dsp:nvSpPr>
      <dsp:spPr>
        <a:xfrm>
          <a:off x="2714082" y="1092212"/>
          <a:ext cx="2377306" cy="39253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Netting reduce the administrative and transaction cost that result from currency conversion.</a:t>
          </a:r>
          <a:endParaRPr lang="en-US" sz="1600" kern="1200" dirty="0"/>
        </a:p>
        <a:p>
          <a:pPr marL="171450" lvl="1" indent="-171450" algn="l" defTabSz="711200">
            <a:lnSpc>
              <a:spcPct val="90000"/>
            </a:lnSpc>
            <a:spcBef>
              <a:spcPct val="0"/>
            </a:spcBef>
            <a:spcAft>
              <a:spcPct val="15000"/>
            </a:spcAft>
            <a:buChar char="••"/>
          </a:pPr>
          <a:r>
            <a:rPr lang="en-US" sz="1600" kern="1200" dirty="0" smtClean="0"/>
            <a:t>Bilateral Netting System involve transaction between two units, between parent and subsidiary or between inter subsidiaries.</a:t>
          </a:r>
          <a:endParaRPr lang="en-US" sz="1600" kern="1200" dirty="0"/>
        </a:p>
        <a:p>
          <a:pPr marL="171450" lvl="1" indent="-171450" algn="l" defTabSz="711200">
            <a:lnSpc>
              <a:spcPct val="90000"/>
            </a:lnSpc>
            <a:spcBef>
              <a:spcPct val="0"/>
            </a:spcBef>
            <a:spcAft>
              <a:spcPct val="15000"/>
            </a:spcAft>
            <a:buChar char="••"/>
          </a:pPr>
          <a:r>
            <a:rPr lang="en-US" sz="1600" kern="1200" dirty="0" smtClean="0"/>
            <a:t>Multilateral Netting System involve more complex interchange among the parent and several subsidiary.</a:t>
          </a:r>
          <a:endParaRPr lang="en-US" sz="1600" kern="1200" dirty="0"/>
        </a:p>
      </dsp:txBody>
      <dsp:txXfrm>
        <a:off x="2714082" y="1092212"/>
        <a:ext cx="2377306" cy="3925349"/>
      </dsp:txXfrm>
    </dsp:sp>
    <dsp:sp modelId="{8713D8E2-558F-4BE6-AB49-7B5D2D0BA424}">
      <dsp:nvSpPr>
        <dsp:cNvPr id="0" name=""/>
        <dsp:cNvSpPr/>
      </dsp:nvSpPr>
      <dsp:spPr>
        <a:xfrm>
          <a:off x="5424211" y="141289"/>
          <a:ext cx="2377306" cy="9509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Managing Blocked Fund</a:t>
          </a:r>
          <a:endParaRPr lang="en-US" sz="1800" kern="1200" dirty="0"/>
        </a:p>
      </dsp:txBody>
      <dsp:txXfrm>
        <a:off x="5424211" y="141289"/>
        <a:ext cx="2377306" cy="950922"/>
      </dsp:txXfrm>
    </dsp:sp>
    <dsp:sp modelId="{9166ACE6-B8C0-4B78-978E-6A12FDFC1A4B}">
      <dsp:nvSpPr>
        <dsp:cNvPr id="0" name=""/>
        <dsp:cNvSpPr/>
      </dsp:nvSpPr>
      <dsp:spPr>
        <a:xfrm>
          <a:off x="5424211" y="1092212"/>
          <a:ext cx="2377306" cy="39253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Setup </a:t>
          </a:r>
          <a:r>
            <a:rPr lang="en-US" sz="1600" kern="1200" dirty="0" smtClean="0"/>
            <a:t>R&amp;D </a:t>
          </a:r>
          <a:r>
            <a:rPr lang="en-US" sz="1600" kern="1200" dirty="0" smtClean="0"/>
            <a:t>division, which incur  cost and possibility generate fund for other subsidiary.</a:t>
          </a:r>
          <a:endParaRPr lang="en-US" sz="1600" kern="1200" dirty="0"/>
        </a:p>
        <a:p>
          <a:pPr marL="171450" lvl="1" indent="-171450" algn="l" defTabSz="711200">
            <a:lnSpc>
              <a:spcPct val="90000"/>
            </a:lnSpc>
            <a:spcBef>
              <a:spcPct val="0"/>
            </a:spcBef>
            <a:spcAft>
              <a:spcPct val="15000"/>
            </a:spcAft>
            <a:buChar char="••"/>
          </a:pPr>
          <a:r>
            <a:rPr lang="en-US" sz="1600" kern="1200" dirty="0" smtClean="0"/>
            <a:t>Transfer Pricing that will increase the expense incurred by the subsidiary.</a:t>
          </a:r>
          <a:endParaRPr lang="en-US" sz="1600" kern="1200" dirty="0"/>
        </a:p>
        <a:p>
          <a:pPr marL="171450" lvl="1" indent="-171450" algn="l" defTabSz="711200">
            <a:lnSpc>
              <a:spcPct val="90000"/>
            </a:lnSpc>
            <a:spcBef>
              <a:spcPct val="0"/>
            </a:spcBef>
            <a:spcAft>
              <a:spcPct val="15000"/>
            </a:spcAft>
            <a:buChar char="••"/>
          </a:pPr>
          <a:r>
            <a:rPr lang="en-US" sz="1600" kern="1200" dirty="0" smtClean="0"/>
            <a:t>Borrowing from local intermediary, so that earning can be distributed to payoff previous financing</a:t>
          </a:r>
          <a:r>
            <a:rPr lang="en-US" sz="1400" kern="1200" dirty="0" smtClean="0"/>
            <a:t>.</a:t>
          </a:r>
          <a:endParaRPr lang="en-US" sz="1400" kern="1200" dirty="0"/>
        </a:p>
      </dsp:txBody>
      <dsp:txXfrm>
        <a:off x="5424211" y="1092212"/>
        <a:ext cx="2377306" cy="3925349"/>
      </dsp:txXfrm>
    </dsp:sp>
    <dsp:sp modelId="{14BDDA30-0D69-40FD-8C24-05EDCEFB7C83}">
      <dsp:nvSpPr>
        <dsp:cNvPr id="0" name=""/>
        <dsp:cNvSpPr/>
      </dsp:nvSpPr>
      <dsp:spPr>
        <a:xfrm>
          <a:off x="8134340" y="141289"/>
          <a:ext cx="2377306" cy="9509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Managing Inter Subsidiary Cash Transfer</a:t>
          </a:r>
          <a:endParaRPr lang="en-US" sz="1800" kern="1200" dirty="0"/>
        </a:p>
      </dsp:txBody>
      <dsp:txXfrm>
        <a:off x="8134340" y="141289"/>
        <a:ext cx="2377306" cy="950922"/>
      </dsp:txXfrm>
    </dsp:sp>
    <dsp:sp modelId="{D73CE983-2A52-45A5-AA34-E148B2DEA236}">
      <dsp:nvSpPr>
        <dsp:cNvPr id="0" name=""/>
        <dsp:cNvSpPr/>
      </dsp:nvSpPr>
      <dsp:spPr>
        <a:xfrm>
          <a:off x="8134340" y="1092212"/>
          <a:ext cx="2377306" cy="39253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A subsidiary with excess funds can provide financing by paying for its supplies earlier than is necessary. This technique is called </a:t>
          </a:r>
          <a:r>
            <a:rPr lang="en-US" sz="1600" i="1" kern="1200" dirty="0" smtClean="0"/>
            <a:t>leading</a:t>
          </a:r>
          <a:r>
            <a:rPr lang="en-US" sz="1600" kern="1200" dirty="0" smtClean="0"/>
            <a:t>.</a:t>
          </a:r>
          <a:endParaRPr lang="en-US" sz="1600" kern="1200" dirty="0"/>
        </a:p>
        <a:p>
          <a:pPr marL="171450" lvl="1" indent="-171450" algn="l" defTabSz="711200">
            <a:lnSpc>
              <a:spcPct val="90000"/>
            </a:lnSpc>
            <a:spcBef>
              <a:spcPct val="0"/>
            </a:spcBef>
            <a:spcAft>
              <a:spcPct val="15000"/>
            </a:spcAft>
            <a:buChar char="••"/>
          </a:pPr>
          <a:r>
            <a:rPr lang="en-US" sz="1600" kern="1200" dirty="0" smtClean="0"/>
            <a:t>Alternatively, a subsidiary in need of funds can be allowed to lag its payments. This technique is called</a:t>
          </a:r>
          <a:r>
            <a:rPr lang="en-US" sz="1600" i="1" kern="1200" dirty="0" smtClean="0"/>
            <a:t> lagging</a:t>
          </a:r>
          <a:r>
            <a:rPr lang="en-US" sz="1600" kern="1200" dirty="0" smtClean="0"/>
            <a:t>.</a:t>
          </a:r>
          <a:endParaRPr lang="en-US" sz="1600" kern="1200" dirty="0"/>
        </a:p>
      </dsp:txBody>
      <dsp:txXfrm>
        <a:off x="8134340" y="1092212"/>
        <a:ext cx="2377306" cy="39253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2DF6B-6802-4C67-A61B-571BD9041F49}">
      <dsp:nvSpPr>
        <dsp:cNvPr id="0" name=""/>
        <dsp:cNvSpPr/>
      </dsp:nvSpPr>
      <dsp:spPr>
        <a:xfrm>
          <a:off x="0" y="268906"/>
          <a:ext cx="10515600" cy="9906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Local bank relationships are better developed since the affiliate conducts more of its cash management functions at the local level.</a:t>
          </a:r>
          <a:endParaRPr lang="en-US" sz="1800" kern="1200" dirty="0"/>
        </a:p>
      </dsp:txBody>
      <dsp:txXfrm>
        <a:off x="0" y="268906"/>
        <a:ext cx="10515600" cy="990675"/>
      </dsp:txXfrm>
    </dsp:sp>
    <dsp:sp modelId="{D23AA582-E1FE-4CDD-9D04-AF7DC9DC96D4}">
      <dsp:nvSpPr>
        <dsp:cNvPr id="0" name=""/>
        <dsp:cNvSpPr/>
      </dsp:nvSpPr>
      <dsp:spPr>
        <a:xfrm>
          <a:off x="525780" y="17986"/>
          <a:ext cx="73609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889000">
            <a:lnSpc>
              <a:spcPct val="90000"/>
            </a:lnSpc>
            <a:spcBef>
              <a:spcPct val="0"/>
            </a:spcBef>
            <a:spcAft>
              <a:spcPct val="35000"/>
            </a:spcAft>
          </a:pPr>
          <a:r>
            <a:rPr lang="en-US" sz="2000" b="1" kern="1200" dirty="0" smtClean="0"/>
            <a:t>Separate Investment for all subsidiary</a:t>
          </a:r>
          <a:endParaRPr lang="en-US" sz="2000" b="1" kern="1200" dirty="0"/>
        </a:p>
      </dsp:txBody>
      <dsp:txXfrm>
        <a:off x="550278" y="42484"/>
        <a:ext cx="7311924" cy="452844"/>
      </dsp:txXfrm>
    </dsp:sp>
    <dsp:sp modelId="{C05B272D-E4C9-40A3-AFD8-E67E247C70B1}">
      <dsp:nvSpPr>
        <dsp:cNvPr id="0" name=""/>
        <dsp:cNvSpPr/>
      </dsp:nvSpPr>
      <dsp:spPr>
        <a:xfrm>
          <a:off x="0" y="1602301"/>
          <a:ext cx="10515600" cy="2731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smtClean="0"/>
            <a:t>Subsidiary use same currency</a:t>
          </a:r>
          <a:endParaRPr lang="en-US" sz="1800" b="1" kern="1200" dirty="0"/>
        </a:p>
        <a:p>
          <a:pPr marL="342900" lvl="2" indent="-171450" algn="l" defTabSz="800100">
            <a:lnSpc>
              <a:spcPct val="90000"/>
            </a:lnSpc>
            <a:spcBef>
              <a:spcPct val="0"/>
            </a:spcBef>
            <a:spcAft>
              <a:spcPct val="15000"/>
            </a:spcAft>
            <a:buChar char="••"/>
          </a:pPr>
          <a:r>
            <a:rPr lang="en-US" sz="1800" kern="1200" dirty="0" smtClean="0"/>
            <a:t>More efficient uses of fund and possibly higher return.</a:t>
          </a:r>
          <a:endParaRPr lang="en-US" sz="1800" kern="1200" dirty="0"/>
        </a:p>
        <a:p>
          <a:pPr marL="342900" lvl="2" indent="-171450" algn="l" defTabSz="800100">
            <a:lnSpc>
              <a:spcPct val="90000"/>
            </a:lnSpc>
            <a:spcBef>
              <a:spcPct val="0"/>
            </a:spcBef>
            <a:spcAft>
              <a:spcPct val="15000"/>
            </a:spcAft>
            <a:buChar char="••"/>
          </a:pPr>
          <a:r>
            <a:rPr lang="en-US" sz="1800" kern="1200" dirty="0" smtClean="0"/>
            <a:t>Facilitates the transfer of funds from subsidiary with excess funds to those that need fund, thereby reducing financial cost.</a:t>
          </a:r>
          <a:endParaRPr lang="en-US" sz="1800" kern="1200" dirty="0"/>
        </a:p>
        <a:p>
          <a:pPr marL="171450" lvl="1" indent="-171450" algn="l" defTabSz="800100">
            <a:lnSpc>
              <a:spcPct val="90000"/>
            </a:lnSpc>
            <a:spcBef>
              <a:spcPct val="0"/>
            </a:spcBef>
            <a:spcAft>
              <a:spcPct val="15000"/>
            </a:spcAft>
            <a:buChar char="••"/>
          </a:pPr>
          <a:r>
            <a:rPr lang="en-US" sz="1800" b="1" kern="1200" dirty="0" smtClean="0"/>
            <a:t>Multiple currencies</a:t>
          </a:r>
          <a:endParaRPr lang="en-US" sz="1800" b="1" kern="1200" dirty="0"/>
        </a:p>
        <a:p>
          <a:pPr marL="342900" lvl="2" indent="-171450" algn="l" defTabSz="800100">
            <a:lnSpc>
              <a:spcPct val="90000"/>
            </a:lnSpc>
            <a:spcBef>
              <a:spcPct val="0"/>
            </a:spcBef>
            <a:spcAft>
              <a:spcPct val="15000"/>
            </a:spcAft>
            <a:buChar char="••"/>
          </a:pPr>
          <a:r>
            <a:rPr lang="en-US" sz="1800" kern="1200" dirty="0" smtClean="0"/>
            <a:t>Cash can be pooled together so that there is separate pool for each currency.</a:t>
          </a:r>
          <a:endParaRPr lang="en-US" sz="1800" kern="1200" dirty="0"/>
        </a:p>
        <a:p>
          <a:pPr marL="342900" lvl="2" indent="-171450" algn="l" defTabSz="800100">
            <a:lnSpc>
              <a:spcPct val="90000"/>
            </a:lnSpc>
            <a:spcBef>
              <a:spcPct val="0"/>
            </a:spcBef>
            <a:spcAft>
              <a:spcPct val="15000"/>
            </a:spcAft>
            <a:buChar char="••"/>
          </a:pPr>
          <a:r>
            <a:rPr lang="en-US" sz="1800" kern="1200" dirty="0" smtClean="0"/>
            <a:t>Invest fund in securities denominated in the foreign currencies that will be needed by the subsidiaries in the future.</a:t>
          </a:r>
          <a:endParaRPr lang="en-US" sz="1800" kern="1200" dirty="0"/>
        </a:p>
      </dsp:txBody>
      <dsp:txXfrm>
        <a:off x="0" y="1602301"/>
        <a:ext cx="10515600" cy="2731050"/>
      </dsp:txXfrm>
    </dsp:sp>
    <dsp:sp modelId="{7CF7C420-A0A6-4FB6-B437-06C3E9AB0C46}">
      <dsp:nvSpPr>
        <dsp:cNvPr id="0" name=""/>
        <dsp:cNvSpPr/>
      </dsp:nvSpPr>
      <dsp:spPr>
        <a:xfrm>
          <a:off x="525780" y="1351381"/>
          <a:ext cx="73609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889000">
            <a:lnSpc>
              <a:spcPct val="90000"/>
            </a:lnSpc>
            <a:spcBef>
              <a:spcPct val="0"/>
            </a:spcBef>
            <a:spcAft>
              <a:spcPct val="35000"/>
            </a:spcAft>
          </a:pPr>
          <a:r>
            <a:rPr lang="en-US" sz="2000" b="1" kern="1200" dirty="0" smtClean="0"/>
            <a:t>Centralized Approach</a:t>
          </a:r>
          <a:endParaRPr lang="en-US" sz="2000" b="1" kern="1200" dirty="0"/>
        </a:p>
      </dsp:txBody>
      <dsp:txXfrm>
        <a:off x="550278" y="1375879"/>
        <a:ext cx="7311924"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2C7047-D8F7-4559-AEE7-7F4C5F44D481}">
      <dsp:nvSpPr>
        <dsp:cNvPr id="0" name=""/>
        <dsp:cNvSpPr/>
      </dsp:nvSpPr>
      <dsp:spPr>
        <a:xfrm>
          <a:off x="0" y="286767"/>
          <a:ext cx="10515600" cy="1472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When a subsidiary delays its payments to the other subsidiaries, the other subsidiaries may be forced to borrow until the payments arrive.</a:t>
          </a:r>
          <a:endParaRPr lang="en-US" sz="1700" kern="1200" dirty="0"/>
        </a:p>
        <a:p>
          <a:pPr marL="171450" lvl="1" indent="-171450" algn="l" defTabSz="755650">
            <a:lnSpc>
              <a:spcPct val="90000"/>
            </a:lnSpc>
            <a:spcBef>
              <a:spcPct val="0"/>
            </a:spcBef>
            <a:spcAft>
              <a:spcPct val="15000"/>
            </a:spcAft>
            <a:buChar char="••"/>
          </a:pPr>
          <a:r>
            <a:rPr lang="en-US" sz="1700" kern="1200" dirty="0" smtClean="0"/>
            <a:t>Centralized approach that monitor all inter subsidiary payment should be able to minimize such problem.</a:t>
          </a:r>
          <a:endParaRPr lang="en-US" sz="1700" kern="1200" dirty="0"/>
        </a:p>
      </dsp:txBody>
      <dsp:txXfrm>
        <a:off x="0" y="286767"/>
        <a:ext cx="10515600" cy="1472625"/>
      </dsp:txXfrm>
    </dsp:sp>
    <dsp:sp modelId="{775E7A08-9812-4BCA-8604-8430D9F51BE8}">
      <dsp:nvSpPr>
        <dsp:cNvPr id="0" name=""/>
        <dsp:cNvSpPr/>
      </dsp:nvSpPr>
      <dsp:spPr>
        <a:xfrm>
          <a:off x="525780" y="35847"/>
          <a:ext cx="73609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55650">
            <a:lnSpc>
              <a:spcPct val="90000"/>
            </a:lnSpc>
            <a:spcBef>
              <a:spcPct val="0"/>
            </a:spcBef>
            <a:spcAft>
              <a:spcPct val="35000"/>
            </a:spcAft>
          </a:pPr>
          <a:r>
            <a:rPr lang="en-US" sz="1700" kern="1200" dirty="0" smtClean="0"/>
            <a:t>Company Related Characteristic</a:t>
          </a:r>
          <a:endParaRPr lang="en-US" sz="1700" kern="1200" dirty="0"/>
        </a:p>
      </dsp:txBody>
      <dsp:txXfrm>
        <a:off x="550278" y="60345"/>
        <a:ext cx="7311924" cy="452844"/>
      </dsp:txXfrm>
    </dsp:sp>
    <dsp:sp modelId="{1A4D9204-3907-4AEC-866C-0F8C34C80D59}">
      <dsp:nvSpPr>
        <dsp:cNvPr id="0" name=""/>
        <dsp:cNvSpPr/>
      </dsp:nvSpPr>
      <dsp:spPr>
        <a:xfrm>
          <a:off x="0" y="2102112"/>
          <a:ext cx="10515600" cy="9906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Prohibit the use of a netting system.</a:t>
          </a:r>
          <a:endParaRPr lang="en-US" sz="1700" kern="1200" dirty="0"/>
        </a:p>
        <a:p>
          <a:pPr marL="171450" lvl="1" indent="-171450" algn="l" defTabSz="755650">
            <a:lnSpc>
              <a:spcPct val="90000"/>
            </a:lnSpc>
            <a:spcBef>
              <a:spcPct val="0"/>
            </a:spcBef>
            <a:spcAft>
              <a:spcPct val="15000"/>
            </a:spcAft>
            <a:buChar char="••"/>
          </a:pPr>
          <a:r>
            <a:rPr lang="en-US" sz="1700" kern="1200" dirty="0" smtClean="0"/>
            <a:t>Periodically prevent cash from leaving the country.</a:t>
          </a:r>
          <a:endParaRPr lang="en-US" sz="1700" kern="1200" dirty="0"/>
        </a:p>
      </dsp:txBody>
      <dsp:txXfrm>
        <a:off x="0" y="2102112"/>
        <a:ext cx="10515600" cy="990675"/>
      </dsp:txXfrm>
    </dsp:sp>
    <dsp:sp modelId="{BB8DF471-EDEE-4FFE-9B60-40AF11C94576}">
      <dsp:nvSpPr>
        <dsp:cNvPr id="0" name=""/>
        <dsp:cNvSpPr/>
      </dsp:nvSpPr>
      <dsp:spPr>
        <a:xfrm>
          <a:off x="525780" y="1851192"/>
          <a:ext cx="73609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55650">
            <a:lnSpc>
              <a:spcPct val="90000"/>
            </a:lnSpc>
            <a:spcBef>
              <a:spcPct val="0"/>
            </a:spcBef>
            <a:spcAft>
              <a:spcPct val="35000"/>
            </a:spcAft>
          </a:pPr>
          <a:r>
            <a:rPr lang="en-US" sz="1700" kern="1200" dirty="0" smtClean="0"/>
            <a:t>Government Restriction</a:t>
          </a:r>
          <a:endParaRPr lang="en-US" sz="1700" kern="1200" dirty="0"/>
        </a:p>
      </dsp:txBody>
      <dsp:txXfrm>
        <a:off x="550278" y="1875690"/>
        <a:ext cx="7311924" cy="452844"/>
      </dsp:txXfrm>
    </dsp:sp>
    <dsp:sp modelId="{D710CDC3-DE7C-461F-A701-CA0DBF9E19F5}">
      <dsp:nvSpPr>
        <dsp:cNvPr id="0" name=""/>
        <dsp:cNvSpPr/>
      </dsp:nvSpPr>
      <dsp:spPr>
        <a:xfrm>
          <a:off x="0" y="3435507"/>
          <a:ext cx="10515600" cy="1231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The abilities of banks to facilitate cash transfers for MNCs may vary among countries.</a:t>
          </a:r>
          <a:endParaRPr lang="en-US" sz="1700" kern="1200" dirty="0"/>
        </a:p>
        <a:p>
          <a:pPr marL="171450" lvl="1" indent="-171450" algn="l" defTabSz="755650">
            <a:lnSpc>
              <a:spcPct val="90000"/>
            </a:lnSpc>
            <a:spcBef>
              <a:spcPct val="0"/>
            </a:spcBef>
            <a:spcAft>
              <a:spcPct val="15000"/>
            </a:spcAft>
            <a:buChar char="••"/>
          </a:pPr>
          <a:r>
            <a:rPr lang="en-US" sz="1700" kern="1200" dirty="0" smtClean="0"/>
            <a:t>Without full use of banking recourses and information, the effectiveness of international cash management.</a:t>
          </a:r>
          <a:endParaRPr lang="en-US" sz="1700" kern="1200" dirty="0"/>
        </a:p>
      </dsp:txBody>
      <dsp:txXfrm>
        <a:off x="0" y="3435507"/>
        <a:ext cx="10515600" cy="1231650"/>
      </dsp:txXfrm>
    </dsp:sp>
    <dsp:sp modelId="{D505E7B4-1B11-4DD8-B256-87B0B75DD880}">
      <dsp:nvSpPr>
        <dsp:cNvPr id="0" name=""/>
        <dsp:cNvSpPr/>
      </dsp:nvSpPr>
      <dsp:spPr>
        <a:xfrm>
          <a:off x="525780" y="3184587"/>
          <a:ext cx="736092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755650">
            <a:lnSpc>
              <a:spcPct val="90000"/>
            </a:lnSpc>
            <a:spcBef>
              <a:spcPct val="0"/>
            </a:spcBef>
            <a:spcAft>
              <a:spcPct val="35000"/>
            </a:spcAft>
          </a:pPr>
          <a:r>
            <a:rPr lang="en-US" sz="1700" kern="1200" dirty="0" smtClean="0"/>
            <a:t>Characteristic of Banking System </a:t>
          </a:r>
          <a:endParaRPr lang="en-US" sz="1700" kern="1200" dirty="0"/>
        </a:p>
      </dsp:txBody>
      <dsp:txXfrm>
        <a:off x="550278" y="3209085"/>
        <a:ext cx="731192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62D2DA-0B4D-4D3D-B84F-1CD9D0EFFB60}" type="datetimeFigureOut">
              <a:rPr lang="en-US" smtClean="0"/>
              <a:t>11/10/2014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80801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2D2DA-0B4D-4D3D-B84F-1CD9D0EFFB60}" type="datetimeFigureOut">
              <a:rPr lang="en-US" smtClean="0"/>
              <a:t>11/10/2014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2883697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2D2DA-0B4D-4D3D-B84F-1CD9D0EFFB60}" type="datetimeFigureOut">
              <a:rPr lang="en-US" smtClean="0"/>
              <a:t>11/10/2014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1260849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2D2DA-0B4D-4D3D-B84F-1CD9D0EFFB60}" type="datetimeFigureOut">
              <a:rPr lang="en-US" smtClean="0"/>
              <a:t>11/10/2014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15313298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62D2DA-0B4D-4D3D-B84F-1CD9D0EFFB60}" type="datetimeFigureOut">
              <a:rPr lang="en-US" smtClean="0"/>
              <a:t>11/10/2014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413266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62D2DA-0B4D-4D3D-B84F-1CD9D0EFFB60}" type="datetimeFigureOut">
              <a:rPr lang="en-US" smtClean="0"/>
              <a:t>11/10/2014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1125549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62D2DA-0B4D-4D3D-B84F-1CD9D0EFFB60}" type="datetimeFigureOut">
              <a:rPr lang="en-US" smtClean="0"/>
              <a:t>11/10/2014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321803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62D2DA-0B4D-4D3D-B84F-1CD9D0EFFB60}" type="datetimeFigureOut">
              <a:rPr lang="en-US" smtClean="0"/>
              <a:t>11/10/2014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263931588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2D2DA-0B4D-4D3D-B84F-1CD9D0EFFB60}" type="datetimeFigureOut">
              <a:rPr lang="en-US" smtClean="0"/>
              <a:t>11/10/2014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1567242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2D2DA-0B4D-4D3D-B84F-1CD9D0EFFB60}" type="datetimeFigureOut">
              <a:rPr lang="en-US" smtClean="0"/>
              <a:t>11/10/2014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63325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2D2DA-0B4D-4D3D-B84F-1CD9D0EFFB60}" type="datetimeFigureOut">
              <a:rPr lang="en-US" smtClean="0"/>
              <a:t>11/10/2014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737AD3-EE7D-4E1C-823D-BEFF0ACA61FB}" type="slidenum">
              <a:rPr lang="en-US" smtClean="0"/>
              <a:t>‹#›</a:t>
            </a:fld>
            <a:endParaRPr lang="en-US"/>
          </a:p>
        </p:txBody>
      </p:sp>
    </p:spTree>
    <p:extLst>
      <p:ext uri="{BB962C8B-B14F-4D97-AF65-F5344CB8AC3E}">
        <p14:creationId xmlns:p14="http://schemas.microsoft.com/office/powerpoint/2010/main" val="4116958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rgbClr val="8BB8E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2D2DA-0B4D-4D3D-B84F-1CD9D0EFFB60}" type="datetimeFigureOut">
              <a:rPr lang="en-US" smtClean="0"/>
              <a:t>11/10/2014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37AD3-EE7D-4E1C-823D-BEFF0ACA61FB}" type="slidenum">
              <a:rPr lang="en-US" smtClean="0"/>
              <a:t>‹#›</a:t>
            </a:fld>
            <a:endParaRPr lang="en-US"/>
          </a:p>
        </p:txBody>
      </p:sp>
    </p:spTree>
    <p:extLst>
      <p:ext uri="{BB962C8B-B14F-4D97-AF65-F5344CB8AC3E}">
        <p14:creationId xmlns:p14="http://schemas.microsoft.com/office/powerpoint/2010/main" val="4094631320"/>
      </p:ext>
    </p:extLst>
  </p:cSld>
  <p:clrMap bg1="lt1" tx1="dk1" bg2="lt2" tx2="dk2" accent1="accent1" accent2="accent2" accent3="accent3" accent4="accent4" accent5="accent5" accent6="accent6" hlink="hlink" folHlink="folHlink"/>
  <p:sldLayoutIdLst>
    <p:sldLayoutId id="2147485557" r:id="rId1"/>
    <p:sldLayoutId id="2147485558" r:id="rId2"/>
    <p:sldLayoutId id="2147485559" r:id="rId3"/>
    <p:sldLayoutId id="2147485560" r:id="rId4"/>
    <p:sldLayoutId id="2147485561" r:id="rId5"/>
    <p:sldLayoutId id="2147485562" r:id="rId6"/>
    <p:sldLayoutId id="2147485563" r:id="rId7"/>
    <p:sldLayoutId id="2147485564" r:id="rId8"/>
    <p:sldLayoutId id="2147485565" r:id="rId9"/>
    <p:sldLayoutId id="2147485566" r:id="rId10"/>
    <p:sldLayoutId id="21474855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122363"/>
            <a:ext cx="12192000" cy="2387600"/>
          </a:xfrm>
        </p:spPr>
        <p:txBody>
          <a:bodyPr>
            <a:noAutofit/>
          </a:bodyPr>
          <a:lstStyle/>
          <a:p>
            <a:r>
              <a:rPr lang="en-US" sz="7200" dirty="0" smtClean="0"/>
              <a:t>CASH MANAGEMENT IN MNC</a:t>
            </a:r>
            <a:endParaRPr lang="en-US" sz="7200" dirty="0"/>
          </a:p>
        </p:txBody>
      </p:sp>
      <p:sp>
        <p:nvSpPr>
          <p:cNvPr id="3" name="Subtitle 2"/>
          <p:cNvSpPr>
            <a:spLocks noGrp="1"/>
          </p:cNvSpPr>
          <p:nvPr>
            <p:ph type="subTitle" idx="1"/>
          </p:nvPr>
        </p:nvSpPr>
        <p:spPr/>
        <p:txBody>
          <a:bodyPr>
            <a:normAutofit/>
          </a:bodyPr>
          <a:lstStyle/>
          <a:p>
            <a:pPr algn="r"/>
            <a:r>
              <a:rPr lang="en-US" dirty="0" smtClean="0"/>
              <a:t>NEHA ABHISHEK, BANGALORE</a:t>
            </a:r>
          </a:p>
          <a:p>
            <a:pPr algn="r"/>
            <a:r>
              <a:rPr lang="en-US" dirty="0" smtClean="0"/>
              <a:t>Batch: 22, </a:t>
            </a:r>
            <a:r>
              <a:rPr lang="en-US" dirty="0"/>
              <a:t>(5</a:t>
            </a:r>
            <a:r>
              <a:rPr lang="en-US" baseline="30000" dirty="0"/>
              <a:t>th</a:t>
            </a:r>
            <a:r>
              <a:rPr lang="en-US" dirty="0"/>
              <a:t> July to 30</a:t>
            </a:r>
            <a:r>
              <a:rPr lang="en-US" baseline="30000" dirty="0"/>
              <a:t>th</a:t>
            </a:r>
            <a:r>
              <a:rPr lang="en-US" dirty="0"/>
              <a:t> August, 2014</a:t>
            </a:r>
            <a:r>
              <a:rPr lang="en-US" dirty="0" smtClean="0"/>
              <a:t>)</a:t>
            </a:r>
            <a:endParaRPr lang="en-US" dirty="0"/>
          </a:p>
        </p:txBody>
      </p:sp>
    </p:spTree>
    <p:extLst>
      <p:ext uri="{BB962C8B-B14F-4D97-AF65-F5344CB8AC3E}">
        <p14:creationId xmlns:p14="http://schemas.microsoft.com/office/powerpoint/2010/main" val="3208795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smtClean="0"/>
              <a:t>Cash Flow of Overall MNC</a:t>
            </a:r>
            <a:endParaRPr lang="en-US" dirty="0"/>
          </a:p>
        </p:txBody>
      </p:sp>
      <p:pic>
        <p:nvPicPr>
          <p:cNvPr id="106" name="Content Placeholder 105"/>
          <p:cNvPicPr>
            <a:picLocks noGrp="1" noChangeAspect="1"/>
          </p:cNvPicPr>
          <p:nvPr>
            <p:ph idx="1"/>
          </p:nvPr>
        </p:nvPicPr>
        <p:blipFill>
          <a:blip r:embed="rId2"/>
          <a:stretch>
            <a:fillRect/>
          </a:stretch>
        </p:blipFill>
        <p:spPr>
          <a:xfrm>
            <a:off x="580851" y="1228300"/>
            <a:ext cx="10050755" cy="5145205"/>
          </a:xfrm>
          <a:prstGeom prst="rect">
            <a:avLst/>
          </a:prstGeom>
        </p:spPr>
      </p:pic>
    </p:spTree>
    <p:extLst>
      <p:ext uri="{BB962C8B-B14F-4D97-AF65-F5344CB8AC3E}">
        <p14:creationId xmlns:p14="http://schemas.microsoft.com/office/powerpoint/2010/main" val="2959654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normAutofit/>
          </a:bodyPr>
          <a:lstStyle/>
          <a:p>
            <a:r>
              <a:rPr lang="en-US" dirty="0" smtClean="0"/>
              <a:t>Technique to Optimize Cash Flow</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8177226"/>
              </p:ext>
            </p:extLst>
          </p:nvPr>
        </p:nvGraphicFramePr>
        <p:xfrm>
          <a:off x="838200" y="1214652"/>
          <a:ext cx="10515600" cy="5158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6533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0277"/>
            <a:ext cx="10515600" cy="1325563"/>
          </a:xfrm>
        </p:spPr>
        <p:txBody>
          <a:bodyPr/>
          <a:lstStyle/>
          <a:p>
            <a:r>
              <a:rPr lang="en-US" dirty="0" smtClean="0"/>
              <a:t>Inter-subsidiary Payments Matrix</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2840096401"/>
              </p:ext>
            </p:extLst>
          </p:nvPr>
        </p:nvGraphicFramePr>
        <p:xfrm>
          <a:off x="624116" y="1127082"/>
          <a:ext cx="10935539" cy="2509161"/>
        </p:xfrm>
        <a:graphic>
          <a:graphicData uri="http://schemas.openxmlformats.org/drawingml/2006/table">
            <a:tbl>
              <a:tblPr firstRow="1" firstCol="1" bandRow="1">
                <a:tableStyleId>{5C22544A-7EE6-4342-B048-85BDC9FD1C3A}</a:tableStyleId>
              </a:tblPr>
              <a:tblGrid>
                <a:gridCol w="1952968"/>
                <a:gridCol w="1496191"/>
                <a:gridCol w="1351889"/>
                <a:gridCol w="1351889"/>
                <a:gridCol w="1707762"/>
                <a:gridCol w="1707762"/>
                <a:gridCol w="1367078"/>
              </a:tblGrid>
              <a:tr h="256126">
                <a:tc rowSpan="2">
                  <a:txBody>
                    <a:bodyPr/>
                    <a:lstStyle/>
                    <a:p>
                      <a:pPr marL="102870" marR="0">
                        <a:spcBef>
                          <a:spcPts val="0"/>
                        </a:spcBef>
                        <a:spcAft>
                          <a:spcPts val="0"/>
                        </a:spcAft>
                      </a:pPr>
                      <a:r>
                        <a:rPr lang="en-US" sz="1800" dirty="0">
                          <a:effectLst/>
                        </a:rPr>
                        <a:t>Receipt</a:t>
                      </a:r>
                      <a:endParaRPr lang="en-US" sz="3200" dirty="0">
                        <a:effectLst/>
                        <a:latin typeface="Times New Roman" panose="02020603050405020304" pitchFamily="18" charset="0"/>
                        <a:ea typeface="Times New Roman" panose="02020603050405020304" pitchFamily="18" charset="0"/>
                      </a:endParaRPr>
                    </a:p>
                  </a:txBody>
                  <a:tcPr marL="68580" marR="68580" marT="0" marB="0"/>
                </a:tc>
                <a:tc gridSpan="6">
                  <a:txBody>
                    <a:bodyPr/>
                    <a:lstStyle/>
                    <a:p>
                      <a:pPr marL="228600" marR="0" algn="ctr">
                        <a:spcBef>
                          <a:spcPts val="0"/>
                        </a:spcBef>
                        <a:spcAft>
                          <a:spcPts val="0"/>
                        </a:spcAft>
                      </a:pPr>
                      <a:r>
                        <a:rPr lang="en-US" sz="1800">
                          <a:effectLst/>
                        </a:rPr>
                        <a:t>Disbursements</a:t>
                      </a:r>
                      <a:endParaRPr lang="en-US" sz="3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12253">
                <a:tc vMerge="1">
                  <a:txBody>
                    <a:bodyPr/>
                    <a:lstStyle/>
                    <a:p>
                      <a:endParaRPr lang="en-US"/>
                    </a:p>
                  </a:txBody>
                  <a:tcPr/>
                </a:tc>
                <a:tc>
                  <a:txBody>
                    <a:bodyPr/>
                    <a:lstStyle/>
                    <a:p>
                      <a:pPr marL="228600" marR="0">
                        <a:spcBef>
                          <a:spcPts val="0"/>
                        </a:spcBef>
                        <a:spcAft>
                          <a:spcPts val="0"/>
                        </a:spcAft>
                      </a:pPr>
                      <a:r>
                        <a:rPr lang="en-US" sz="1800">
                          <a:effectLst/>
                        </a:rPr>
                        <a:t>U.S.</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Canada</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Germany</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U.K.</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Total Receipt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Net</a:t>
                      </a:r>
                      <a:endParaRPr lang="en-US" sz="3200">
                        <a:effectLst/>
                        <a:latin typeface="Times New Roman" panose="02020603050405020304" pitchFamily="18" charset="0"/>
                        <a:ea typeface="Times New Roman" panose="02020603050405020304" pitchFamily="18" charset="0"/>
                      </a:endParaRPr>
                    </a:p>
                  </a:txBody>
                  <a:tcPr marL="68580" marR="68580" marT="0" marB="0"/>
                </a:tc>
              </a:tr>
              <a:tr h="350988">
                <a:tc>
                  <a:txBody>
                    <a:bodyPr/>
                    <a:lstStyle/>
                    <a:p>
                      <a:pPr marL="102870" marR="0">
                        <a:spcBef>
                          <a:spcPts val="0"/>
                        </a:spcBef>
                        <a:spcAft>
                          <a:spcPts val="0"/>
                        </a:spcAft>
                      </a:pPr>
                      <a:r>
                        <a:rPr lang="en-US" sz="1800">
                          <a:effectLst/>
                        </a:rPr>
                        <a:t>U.S.</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30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35</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60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125</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55</a:t>
                      </a:r>
                      <a:endParaRPr lang="en-US" sz="3200">
                        <a:effectLst/>
                        <a:latin typeface="Times New Roman" panose="02020603050405020304" pitchFamily="18" charset="0"/>
                        <a:ea typeface="Times New Roman" panose="02020603050405020304" pitchFamily="18" charset="0"/>
                      </a:endParaRPr>
                    </a:p>
                  </a:txBody>
                  <a:tcPr marL="68580" marR="68580" marT="0" marB="0"/>
                </a:tc>
              </a:tr>
              <a:tr h="256126">
                <a:tc>
                  <a:txBody>
                    <a:bodyPr/>
                    <a:lstStyle/>
                    <a:p>
                      <a:pPr marL="102870" marR="0">
                        <a:spcBef>
                          <a:spcPts val="0"/>
                        </a:spcBef>
                        <a:spcAft>
                          <a:spcPts val="0"/>
                        </a:spcAft>
                      </a:pPr>
                      <a:r>
                        <a:rPr lang="en-US" sz="1800">
                          <a:effectLst/>
                        </a:rPr>
                        <a:t>Canada</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20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10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40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70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(15)</a:t>
                      </a:r>
                      <a:endParaRPr lang="en-US" sz="3200">
                        <a:effectLst/>
                        <a:latin typeface="Times New Roman" panose="02020603050405020304" pitchFamily="18" charset="0"/>
                        <a:ea typeface="Times New Roman" panose="02020603050405020304" pitchFamily="18" charset="0"/>
                      </a:endParaRPr>
                    </a:p>
                  </a:txBody>
                  <a:tcPr marL="68580" marR="68580" marT="0" marB="0"/>
                </a:tc>
              </a:tr>
              <a:tr h="256126">
                <a:tc>
                  <a:txBody>
                    <a:bodyPr/>
                    <a:lstStyle/>
                    <a:p>
                      <a:pPr marL="102870" marR="0">
                        <a:spcBef>
                          <a:spcPts val="0"/>
                        </a:spcBef>
                        <a:spcAft>
                          <a:spcPts val="0"/>
                        </a:spcAft>
                      </a:pPr>
                      <a:r>
                        <a:rPr lang="en-US" sz="1800">
                          <a:effectLst/>
                        </a:rPr>
                        <a:t>Germany</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10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25</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30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65</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0</a:t>
                      </a:r>
                      <a:endParaRPr lang="en-US" sz="3200">
                        <a:effectLst/>
                        <a:latin typeface="Times New Roman" panose="02020603050405020304" pitchFamily="18" charset="0"/>
                        <a:ea typeface="Times New Roman" panose="02020603050405020304" pitchFamily="18" charset="0"/>
                      </a:endParaRPr>
                    </a:p>
                  </a:txBody>
                  <a:tcPr marL="68580" marR="68580" marT="0" marB="0"/>
                </a:tc>
              </a:tr>
              <a:tr h="256126">
                <a:tc>
                  <a:txBody>
                    <a:bodyPr/>
                    <a:lstStyle/>
                    <a:p>
                      <a:pPr marL="102870" marR="0">
                        <a:spcBef>
                          <a:spcPts val="0"/>
                        </a:spcBef>
                        <a:spcAft>
                          <a:spcPts val="0"/>
                        </a:spcAft>
                      </a:pPr>
                      <a:r>
                        <a:rPr lang="en-US" sz="1800">
                          <a:effectLst/>
                        </a:rPr>
                        <a:t>U.K.</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40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30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20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90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(40)</a:t>
                      </a:r>
                      <a:endParaRPr lang="en-US" sz="3200">
                        <a:effectLst/>
                        <a:latin typeface="Times New Roman" panose="02020603050405020304" pitchFamily="18" charset="0"/>
                        <a:ea typeface="Times New Roman" panose="02020603050405020304" pitchFamily="18" charset="0"/>
                      </a:endParaRPr>
                    </a:p>
                  </a:txBody>
                  <a:tcPr marL="68580" marR="68580" marT="0" marB="0"/>
                </a:tc>
              </a:tr>
              <a:tr h="512253">
                <a:tc>
                  <a:txBody>
                    <a:bodyPr/>
                    <a:lstStyle/>
                    <a:p>
                      <a:pPr marL="102870" marR="0">
                        <a:spcBef>
                          <a:spcPts val="0"/>
                        </a:spcBef>
                        <a:spcAft>
                          <a:spcPts val="0"/>
                        </a:spcAft>
                      </a:pPr>
                      <a:r>
                        <a:rPr lang="en-US" sz="1800">
                          <a:effectLst/>
                        </a:rPr>
                        <a:t>Total disbursement</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70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85</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dirty="0">
                          <a:effectLst/>
                        </a:rPr>
                        <a:t>65</a:t>
                      </a:r>
                      <a:endParaRPr lang="en-US" sz="3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130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a:effectLst/>
                        </a:rPr>
                        <a:t>350</a:t>
                      </a:r>
                      <a:endParaRPr lang="en-US"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1800" dirty="0">
                          <a:effectLst/>
                        </a:rPr>
                        <a:t>0</a:t>
                      </a:r>
                      <a:endParaRPr lang="en-US" sz="32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grpSp>
        <p:nvGrpSpPr>
          <p:cNvPr id="24" name="Group 23"/>
          <p:cNvGrpSpPr/>
          <p:nvPr/>
        </p:nvGrpSpPr>
        <p:grpSpPr>
          <a:xfrm>
            <a:off x="638629" y="3726997"/>
            <a:ext cx="5239661" cy="2985863"/>
            <a:chOff x="653143" y="3726997"/>
            <a:chExt cx="5239661" cy="2985863"/>
          </a:xfrm>
        </p:grpSpPr>
        <p:sp>
          <p:nvSpPr>
            <p:cNvPr id="16" name="Rounded Rectangle 15"/>
            <p:cNvSpPr/>
            <p:nvPr/>
          </p:nvSpPr>
          <p:spPr>
            <a:xfrm>
              <a:off x="653143" y="3726997"/>
              <a:ext cx="5239661" cy="298586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p>
          </p:txBody>
        </p:sp>
        <p:grpSp>
          <p:nvGrpSpPr>
            <p:cNvPr id="17" name="Group 16"/>
            <p:cNvGrpSpPr/>
            <p:nvPr/>
          </p:nvGrpSpPr>
          <p:grpSpPr>
            <a:xfrm>
              <a:off x="751113" y="3847538"/>
              <a:ext cx="5048250" cy="2628667"/>
              <a:chOff x="838200" y="3872137"/>
              <a:chExt cx="5048250" cy="2628667"/>
            </a:xfrm>
            <a:effectLst/>
          </p:grpSpPr>
          <p:pic>
            <p:nvPicPr>
              <p:cNvPr id="18" name="Picture 17" descr="D:\Neha\FXTM\cash management in mnc\mesh1.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4271965"/>
                <a:ext cx="5048250" cy="2228839"/>
              </a:xfrm>
              <a:prstGeom prst="rect">
                <a:avLst/>
              </a:prstGeom>
              <a:noFill/>
              <a:ln>
                <a:noFill/>
              </a:ln>
              <a:scene3d>
                <a:camera prst="orthographicFront"/>
                <a:lightRig rig="threePt" dir="t"/>
              </a:scene3d>
              <a:sp3d/>
            </p:spPr>
          </p:pic>
          <p:sp>
            <p:nvSpPr>
              <p:cNvPr id="19" name="TextBox 18"/>
              <p:cNvSpPr txBox="1"/>
              <p:nvPr/>
            </p:nvSpPr>
            <p:spPr>
              <a:xfrm>
                <a:off x="857024" y="3872137"/>
                <a:ext cx="5014912" cy="369332"/>
              </a:xfrm>
              <a:prstGeom prst="rect">
                <a:avLst/>
              </a:prstGeom>
              <a:noFill/>
              <a:scene3d>
                <a:camera prst="orthographicFront"/>
                <a:lightRig rig="threePt" dir="t"/>
              </a:scene3d>
              <a:sp3d/>
            </p:spPr>
            <p:txBody>
              <a:bodyPr wrap="square" rtlCol="0">
                <a:spAutoFit/>
              </a:bodyPr>
              <a:lstStyle/>
              <a:p>
                <a:pPr algn="ctr"/>
                <a:r>
                  <a:rPr lang="en-US" b="1" dirty="0"/>
                  <a:t>Inter affiliated foreign transaction without Netting</a:t>
                </a:r>
                <a:endParaRPr lang="en-US" dirty="0"/>
              </a:p>
            </p:txBody>
          </p:sp>
        </p:grpSp>
      </p:grpSp>
      <p:grpSp>
        <p:nvGrpSpPr>
          <p:cNvPr id="25" name="Group 24"/>
          <p:cNvGrpSpPr/>
          <p:nvPr/>
        </p:nvGrpSpPr>
        <p:grpSpPr>
          <a:xfrm>
            <a:off x="6262912" y="3734257"/>
            <a:ext cx="5239661" cy="2985863"/>
            <a:chOff x="6262912" y="3734257"/>
            <a:chExt cx="5239661" cy="2985863"/>
          </a:xfrm>
        </p:grpSpPr>
        <p:sp>
          <p:nvSpPr>
            <p:cNvPr id="20" name="Rounded Rectangle 19"/>
            <p:cNvSpPr/>
            <p:nvPr/>
          </p:nvSpPr>
          <p:spPr>
            <a:xfrm>
              <a:off x="6262912" y="3734257"/>
              <a:ext cx="5239661" cy="298586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p>
          </p:txBody>
        </p:sp>
        <p:grpSp>
          <p:nvGrpSpPr>
            <p:cNvPr id="21" name="Group 20"/>
            <p:cNvGrpSpPr/>
            <p:nvPr/>
          </p:nvGrpSpPr>
          <p:grpSpPr>
            <a:xfrm>
              <a:off x="6371774" y="3875317"/>
              <a:ext cx="5029201" cy="2523890"/>
              <a:chOff x="6230615" y="3874509"/>
              <a:chExt cx="5285110" cy="2626296"/>
            </a:xfrm>
          </p:grpSpPr>
          <p:pic>
            <p:nvPicPr>
              <p:cNvPr id="22" name="Picture 21" descr="D:\Neha\FXTM\cash management in mnc\mesh4.png"/>
              <p:cNvPicPr/>
              <p:nvPr/>
            </p:nvPicPr>
            <p:blipFill>
              <a:blip r:embed="rId3">
                <a:extLst>
                  <a:ext uri="{28A0092B-C50C-407E-A947-70E740481C1C}">
                    <a14:useLocalDpi xmlns:a14="http://schemas.microsoft.com/office/drawing/2010/main" val="0"/>
                  </a:ext>
                </a:extLst>
              </a:blip>
              <a:srcRect/>
              <a:stretch>
                <a:fillRect/>
              </a:stretch>
            </p:blipFill>
            <p:spPr bwMode="auto">
              <a:xfrm>
                <a:off x="6230616" y="4271965"/>
                <a:ext cx="5285109" cy="2228840"/>
              </a:xfrm>
              <a:prstGeom prst="rect">
                <a:avLst/>
              </a:prstGeom>
              <a:noFill/>
              <a:ln>
                <a:noFill/>
              </a:ln>
            </p:spPr>
          </p:pic>
          <p:sp>
            <p:nvSpPr>
              <p:cNvPr id="23" name="TextBox 22"/>
              <p:cNvSpPr txBox="1"/>
              <p:nvPr/>
            </p:nvSpPr>
            <p:spPr>
              <a:xfrm>
                <a:off x="6230615" y="3874509"/>
                <a:ext cx="5285109" cy="369332"/>
              </a:xfrm>
              <a:prstGeom prst="rect">
                <a:avLst/>
              </a:prstGeom>
              <a:noFill/>
            </p:spPr>
            <p:txBody>
              <a:bodyPr wrap="square" rtlCol="0">
                <a:spAutoFit/>
              </a:bodyPr>
              <a:lstStyle/>
              <a:p>
                <a:pPr algn="ctr"/>
                <a:r>
                  <a:rPr lang="en-US" b="1" dirty="0"/>
                  <a:t>Multilateral Netting </a:t>
                </a:r>
                <a:r>
                  <a:rPr lang="en-US" b="1" dirty="0" smtClean="0"/>
                  <a:t>with </a:t>
                </a:r>
                <a:r>
                  <a:rPr lang="en-US" b="1" dirty="0"/>
                  <a:t>Central Depository</a:t>
                </a:r>
                <a:endParaRPr lang="en-US" dirty="0"/>
              </a:p>
            </p:txBody>
          </p:sp>
        </p:grpSp>
      </p:grpSp>
    </p:spTree>
    <p:extLst>
      <p:ext uri="{BB962C8B-B14F-4D97-AF65-F5344CB8AC3E}">
        <p14:creationId xmlns:p14="http://schemas.microsoft.com/office/powerpoint/2010/main" val="31999825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0277"/>
            <a:ext cx="10515600" cy="1325563"/>
          </a:xfrm>
        </p:spPr>
        <p:txBody>
          <a:bodyPr/>
          <a:lstStyle/>
          <a:p>
            <a:r>
              <a:rPr lang="en-US" dirty="0" smtClean="0"/>
              <a:t>External Payments Matrix</a:t>
            </a:r>
            <a:endParaRPr lang="en-US" dirty="0"/>
          </a:p>
        </p:txBody>
      </p:sp>
      <p:sp>
        <p:nvSpPr>
          <p:cNvPr id="16" name="Rounded Rectangle 15"/>
          <p:cNvSpPr/>
          <p:nvPr/>
        </p:nvSpPr>
        <p:spPr>
          <a:xfrm>
            <a:off x="638629" y="3726997"/>
            <a:ext cx="10862809" cy="298586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p>
        </p:txBody>
      </p:sp>
      <p:graphicFrame>
        <p:nvGraphicFramePr>
          <p:cNvPr id="2" name="Table 1"/>
          <p:cNvGraphicFramePr>
            <a:graphicFrameLocks noGrp="1"/>
          </p:cNvGraphicFramePr>
          <p:nvPr>
            <p:extLst>
              <p:ext uri="{D42A27DB-BD31-4B8C-83A1-F6EECF244321}">
                <p14:modId xmlns:p14="http://schemas.microsoft.com/office/powerpoint/2010/main" val="3291440137"/>
              </p:ext>
            </p:extLst>
          </p:nvPr>
        </p:nvGraphicFramePr>
        <p:xfrm>
          <a:off x="638629" y="1113039"/>
          <a:ext cx="10863945" cy="2428446"/>
        </p:xfrm>
        <a:graphic>
          <a:graphicData uri="http://schemas.openxmlformats.org/drawingml/2006/table">
            <a:tbl>
              <a:tblPr firstRow="1" firstCol="1" bandRow="1">
                <a:tableStyleId>{5C22544A-7EE6-4342-B048-85BDC9FD1C3A}</a:tableStyleId>
              </a:tblPr>
              <a:tblGrid>
                <a:gridCol w="2287524"/>
                <a:gridCol w="2711803"/>
                <a:gridCol w="2805025"/>
                <a:gridCol w="3059593"/>
              </a:tblGrid>
              <a:tr h="404741">
                <a:tc>
                  <a:txBody>
                    <a:bodyPr/>
                    <a:lstStyle/>
                    <a:p>
                      <a:pPr marL="228600" marR="0">
                        <a:spcBef>
                          <a:spcPts val="0"/>
                        </a:spcBef>
                        <a:spcAft>
                          <a:spcPts val="0"/>
                        </a:spcAft>
                      </a:pPr>
                      <a:r>
                        <a:rPr lang="en-US" sz="2000" dirty="0">
                          <a:effectLst/>
                        </a:rPr>
                        <a:t>Affiliate</a:t>
                      </a:r>
                      <a:endParaRPr lang="en-US" sz="3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Receipt</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Disbursement</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Net</a:t>
                      </a:r>
                      <a:endParaRPr lang="en-US" sz="3600">
                        <a:effectLst/>
                        <a:latin typeface="Times New Roman" panose="02020603050405020304" pitchFamily="18" charset="0"/>
                        <a:ea typeface="Times New Roman" panose="02020603050405020304" pitchFamily="18" charset="0"/>
                      </a:endParaRPr>
                    </a:p>
                  </a:txBody>
                  <a:tcPr marL="68580" marR="68580" marT="0" marB="0"/>
                </a:tc>
              </a:tr>
              <a:tr h="404741">
                <a:tc>
                  <a:txBody>
                    <a:bodyPr/>
                    <a:lstStyle/>
                    <a:p>
                      <a:pPr marL="228600" marR="0">
                        <a:spcBef>
                          <a:spcPts val="0"/>
                        </a:spcBef>
                        <a:spcAft>
                          <a:spcPts val="0"/>
                        </a:spcAft>
                      </a:pPr>
                      <a:r>
                        <a:rPr lang="en-US" sz="2000">
                          <a:effectLst/>
                        </a:rPr>
                        <a:t>U.S.</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$140,000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$120,000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$20,000</a:t>
                      </a:r>
                      <a:endParaRPr lang="en-US" sz="3600">
                        <a:effectLst/>
                        <a:latin typeface="Times New Roman" panose="02020603050405020304" pitchFamily="18" charset="0"/>
                        <a:ea typeface="Times New Roman" panose="02020603050405020304" pitchFamily="18" charset="0"/>
                      </a:endParaRPr>
                    </a:p>
                  </a:txBody>
                  <a:tcPr marL="68580" marR="68580" marT="0" marB="0"/>
                </a:tc>
              </a:tr>
              <a:tr h="404741">
                <a:tc>
                  <a:txBody>
                    <a:bodyPr/>
                    <a:lstStyle/>
                    <a:p>
                      <a:pPr marL="228600" marR="0">
                        <a:spcBef>
                          <a:spcPts val="0"/>
                        </a:spcBef>
                        <a:spcAft>
                          <a:spcPts val="0"/>
                        </a:spcAft>
                      </a:pPr>
                      <a:r>
                        <a:rPr lang="en-US" sz="2000">
                          <a:effectLst/>
                        </a:rPr>
                        <a:t>Canada</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$135,000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$165,000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($30,000)</a:t>
                      </a:r>
                      <a:endParaRPr lang="en-US" sz="3600">
                        <a:effectLst/>
                        <a:latin typeface="Times New Roman" panose="02020603050405020304" pitchFamily="18" charset="0"/>
                        <a:ea typeface="Times New Roman" panose="02020603050405020304" pitchFamily="18" charset="0"/>
                      </a:endParaRPr>
                    </a:p>
                  </a:txBody>
                  <a:tcPr marL="68580" marR="68580" marT="0" marB="0"/>
                </a:tc>
              </a:tr>
              <a:tr h="404741">
                <a:tc>
                  <a:txBody>
                    <a:bodyPr/>
                    <a:lstStyle/>
                    <a:p>
                      <a:pPr marL="228600" marR="0">
                        <a:spcBef>
                          <a:spcPts val="0"/>
                        </a:spcBef>
                        <a:spcAft>
                          <a:spcPts val="0"/>
                        </a:spcAft>
                      </a:pPr>
                      <a:r>
                        <a:rPr lang="en-US" sz="2000">
                          <a:effectLst/>
                        </a:rPr>
                        <a:t>Germany</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$125,000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$50,000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$75,000</a:t>
                      </a:r>
                      <a:endParaRPr lang="en-US" sz="3600">
                        <a:effectLst/>
                        <a:latin typeface="Times New Roman" panose="02020603050405020304" pitchFamily="18" charset="0"/>
                        <a:ea typeface="Times New Roman" panose="02020603050405020304" pitchFamily="18" charset="0"/>
                      </a:endParaRPr>
                    </a:p>
                  </a:txBody>
                  <a:tcPr marL="68580" marR="68580" marT="0" marB="0"/>
                </a:tc>
              </a:tr>
              <a:tr h="404741">
                <a:tc>
                  <a:txBody>
                    <a:bodyPr/>
                    <a:lstStyle/>
                    <a:p>
                      <a:pPr marL="228600" marR="0">
                        <a:spcBef>
                          <a:spcPts val="0"/>
                        </a:spcBef>
                        <a:spcAft>
                          <a:spcPts val="0"/>
                        </a:spcAft>
                      </a:pPr>
                      <a:r>
                        <a:rPr lang="en-US" sz="2000">
                          <a:effectLst/>
                        </a:rPr>
                        <a:t>U.K.</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$130,000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$155,000</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($25,000)</a:t>
                      </a:r>
                      <a:endParaRPr lang="en-US" sz="3600">
                        <a:effectLst/>
                        <a:latin typeface="Times New Roman" panose="02020603050405020304" pitchFamily="18" charset="0"/>
                        <a:ea typeface="Times New Roman" panose="02020603050405020304" pitchFamily="18" charset="0"/>
                      </a:endParaRPr>
                    </a:p>
                  </a:txBody>
                  <a:tcPr marL="68580" marR="68580" marT="0" marB="0"/>
                </a:tc>
              </a:tr>
              <a:tr h="404741">
                <a:tc>
                  <a:txBody>
                    <a:bodyPr/>
                    <a:lstStyle/>
                    <a:p>
                      <a:pPr marL="228600" marR="0">
                        <a:spcBef>
                          <a:spcPts val="0"/>
                        </a:spcBef>
                        <a:spcAft>
                          <a:spcPts val="0"/>
                        </a:spcAft>
                      </a:pPr>
                      <a:r>
                        <a:rPr lang="en-US" sz="2000">
                          <a:effectLst/>
                        </a:rPr>
                        <a:t> </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 </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a:effectLst/>
                        </a:rPr>
                        <a:t> </a:t>
                      </a:r>
                      <a:endParaRPr lang="en-US"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8600" marR="0">
                        <a:spcBef>
                          <a:spcPts val="0"/>
                        </a:spcBef>
                        <a:spcAft>
                          <a:spcPts val="0"/>
                        </a:spcAft>
                      </a:pPr>
                      <a:r>
                        <a:rPr lang="en-US" sz="2000" dirty="0">
                          <a:effectLst/>
                        </a:rPr>
                        <a:t>$40,000</a:t>
                      </a:r>
                      <a:endParaRPr lang="en-US" sz="36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pic>
        <p:nvPicPr>
          <p:cNvPr id="15" name="Picture 14" descr="D:\Neha\FXTM\cash management in mnc\mesh5.png"/>
          <p:cNvPicPr/>
          <p:nvPr/>
        </p:nvPicPr>
        <p:blipFill>
          <a:blip r:embed="rId2">
            <a:extLst>
              <a:ext uri="{28A0092B-C50C-407E-A947-70E740481C1C}">
                <a14:useLocalDpi xmlns:a14="http://schemas.microsoft.com/office/drawing/2010/main" val="0"/>
              </a:ext>
            </a:extLst>
          </a:blip>
          <a:srcRect/>
          <a:stretch>
            <a:fillRect/>
          </a:stretch>
        </p:blipFill>
        <p:spPr bwMode="auto">
          <a:xfrm>
            <a:off x="1228725" y="4049068"/>
            <a:ext cx="9501188" cy="2537470"/>
          </a:xfrm>
          <a:prstGeom prst="rect">
            <a:avLst/>
          </a:prstGeom>
          <a:noFill/>
          <a:ln>
            <a:noFill/>
          </a:ln>
        </p:spPr>
      </p:pic>
      <p:sp>
        <p:nvSpPr>
          <p:cNvPr id="3" name="TextBox 2"/>
          <p:cNvSpPr txBox="1"/>
          <p:nvPr/>
        </p:nvSpPr>
        <p:spPr>
          <a:xfrm>
            <a:off x="1223911" y="3710582"/>
            <a:ext cx="9506002" cy="369332"/>
          </a:xfrm>
          <a:prstGeom prst="rect">
            <a:avLst/>
          </a:prstGeom>
          <a:noFill/>
        </p:spPr>
        <p:txBody>
          <a:bodyPr wrap="square" rtlCol="0">
            <a:spAutoFit/>
          </a:bodyPr>
          <a:lstStyle/>
          <a:p>
            <a:pPr algn="ctr"/>
            <a:r>
              <a:rPr lang="en-US" b="1" dirty="0"/>
              <a:t>Flow of </a:t>
            </a:r>
            <a:r>
              <a:rPr lang="en-US" b="1" dirty="0" smtClean="0"/>
              <a:t>net </a:t>
            </a:r>
            <a:r>
              <a:rPr lang="en-US" b="1" dirty="0"/>
              <a:t>cash receipt </a:t>
            </a:r>
            <a:r>
              <a:rPr lang="en-US" b="1" dirty="0" smtClean="0"/>
              <a:t>with </a:t>
            </a:r>
            <a:r>
              <a:rPr lang="en-US" b="1" dirty="0"/>
              <a:t>External Parties with a Central Depository ($000)</a:t>
            </a:r>
            <a:endParaRPr lang="en-US" dirty="0"/>
          </a:p>
        </p:txBody>
      </p:sp>
    </p:spTree>
    <p:extLst>
      <p:ext uri="{BB962C8B-B14F-4D97-AF65-F5344CB8AC3E}">
        <p14:creationId xmlns:p14="http://schemas.microsoft.com/office/powerpoint/2010/main" val="1632769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Investing Excess Cash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73406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1962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term</a:t>
            </a:r>
            <a:endParaRPr lang="en-US" dirty="0"/>
          </a:p>
        </p:txBody>
      </p:sp>
      <p:sp>
        <p:nvSpPr>
          <p:cNvPr id="3" name="Content Placeholder 2"/>
          <p:cNvSpPr>
            <a:spLocks noGrp="1"/>
          </p:cNvSpPr>
          <p:nvPr>
            <p:ph idx="1"/>
          </p:nvPr>
        </p:nvSpPr>
        <p:spPr/>
        <p:txBody>
          <a:bodyPr>
            <a:normAutofit/>
          </a:bodyPr>
          <a:lstStyle/>
          <a:p>
            <a:pPr>
              <a:tabLst>
                <a:tab pos="2057400" algn="ctr"/>
                <a:tab pos="2400300" algn="l"/>
                <a:tab pos="2743200" algn="l"/>
              </a:tabLst>
            </a:pPr>
            <a:r>
              <a:rPr lang="en-US" sz="1900" b="1" dirty="0"/>
              <a:t>Determining the effective yield: </a:t>
            </a:r>
            <a:r>
              <a:rPr lang="en-US" sz="1900" dirty="0"/>
              <a:t>The effective rate for foreign investment is 		</a:t>
            </a:r>
            <a:endParaRPr lang="en-US" sz="1900" dirty="0" smtClean="0"/>
          </a:p>
          <a:p>
            <a:pPr marL="0" indent="0">
              <a:buNone/>
              <a:tabLst>
                <a:tab pos="2057400" algn="ctr"/>
                <a:tab pos="2400300" algn="l"/>
                <a:tab pos="2743200" algn="l"/>
              </a:tabLst>
            </a:pPr>
            <a:r>
              <a:rPr lang="en-US" sz="1900" dirty="0"/>
              <a:t>	</a:t>
            </a:r>
            <a:r>
              <a:rPr lang="en-US" sz="1900" dirty="0" smtClean="0"/>
              <a:t>	</a:t>
            </a:r>
            <a:r>
              <a:rPr lang="en-US" sz="2000" dirty="0" err="1" smtClean="0"/>
              <a:t>r</a:t>
            </a:r>
            <a:r>
              <a:rPr lang="en-US" sz="2000" baseline="-25000" dirty="0" err="1" smtClean="0"/>
              <a:t>f</a:t>
            </a:r>
            <a:r>
              <a:rPr lang="en-US" sz="1900" dirty="0" smtClean="0"/>
              <a:t> </a:t>
            </a:r>
            <a:r>
              <a:rPr lang="en-US" sz="1900" dirty="0"/>
              <a:t>=  ( 1 + </a:t>
            </a:r>
            <a:r>
              <a:rPr lang="en-US" sz="2000" dirty="0"/>
              <a:t>i</a:t>
            </a:r>
            <a:r>
              <a:rPr lang="en-US" sz="2000" baseline="-25000" dirty="0"/>
              <a:t>f</a:t>
            </a:r>
            <a:r>
              <a:rPr lang="en-US" sz="1900" dirty="0" smtClean="0"/>
              <a:t> </a:t>
            </a:r>
            <a:r>
              <a:rPr lang="en-US" sz="1900" dirty="0"/>
              <a:t>) ( 1 + </a:t>
            </a:r>
            <a:r>
              <a:rPr lang="en-US" sz="2000" dirty="0" err="1"/>
              <a:t>e</a:t>
            </a:r>
            <a:r>
              <a:rPr lang="en-US" sz="2000" baseline="-25000" dirty="0" err="1"/>
              <a:t>f</a:t>
            </a:r>
            <a:r>
              <a:rPr lang="en-US" sz="1900" dirty="0" smtClean="0"/>
              <a:t> </a:t>
            </a:r>
            <a:r>
              <a:rPr lang="en-US" sz="1900" dirty="0"/>
              <a:t>) – </a:t>
            </a:r>
            <a:r>
              <a:rPr lang="en-US" sz="1900" dirty="0" smtClean="0"/>
              <a:t>1</a:t>
            </a:r>
          </a:p>
          <a:p>
            <a:pPr marL="0" indent="0">
              <a:buNone/>
              <a:tabLst>
                <a:tab pos="2057400" algn="ctr"/>
                <a:tab pos="2400300" algn="l"/>
                <a:tab pos="2743200" algn="l"/>
              </a:tabLst>
            </a:pPr>
            <a:endParaRPr lang="en-US" sz="1900" dirty="0"/>
          </a:p>
          <a:p>
            <a:pPr lvl="1">
              <a:spcBef>
                <a:spcPct val="0"/>
              </a:spcBef>
              <a:buNone/>
              <a:tabLst>
                <a:tab pos="2057400" algn="ctr"/>
                <a:tab pos="2400300" algn="l"/>
                <a:tab pos="2743200" algn="l"/>
              </a:tabLst>
            </a:pPr>
            <a:r>
              <a:rPr lang="en-US" sz="1900" dirty="0"/>
              <a:t>	where	</a:t>
            </a:r>
            <a:r>
              <a:rPr lang="en-US" sz="2000" dirty="0"/>
              <a:t>i</a:t>
            </a:r>
            <a:r>
              <a:rPr lang="en-US" sz="2000" baseline="-25000" dirty="0"/>
              <a:t>f</a:t>
            </a:r>
            <a:r>
              <a:rPr lang="en-US" sz="1900" dirty="0"/>
              <a:t>	=	the quoted interest rate on the investment</a:t>
            </a:r>
          </a:p>
          <a:p>
            <a:pPr lvl="1">
              <a:buNone/>
              <a:tabLst>
                <a:tab pos="2057400" algn="ctr"/>
                <a:tab pos="2400300" algn="l"/>
                <a:tab pos="2743200" algn="l"/>
              </a:tabLst>
            </a:pPr>
            <a:r>
              <a:rPr lang="en-US" sz="1900" dirty="0"/>
              <a:t>		 </a:t>
            </a:r>
            <a:r>
              <a:rPr lang="en-US" sz="2000" dirty="0" err="1"/>
              <a:t>e</a:t>
            </a:r>
            <a:r>
              <a:rPr lang="en-US" sz="2000" baseline="-25000" dirty="0" err="1"/>
              <a:t>f</a:t>
            </a:r>
            <a:r>
              <a:rPr lang="en-US" sz="1900" dirty="0" smtClean="0"/>
              <a:t> </a:t>
            </a:r>
            <a:r>
              <a:rPr lang="en-US" sz="1900" dirty="0"/>
              <a:t>	=	the % c</a:t>
            </a:r>
            <a:r>
              <a:rPr lang="en-US" sz="1900" dirty="0" smtClean="0"/>
              <a:t>hange </a:t>
            </a:r>
            <a:r>
              <a:rPr lang="en-US" sz="1900" dirty="0"/>
              <a:t>in the spot rate</a:t>
            </a:r>
          </a:p>
          <a:p>
            <a:r>
              <a:rPr lang="en-US" sz="1900" b="1" dirty="0"/>
              <a:t>Interest Rate Parity(IRP): </a:t>
            </a:r>
            <a:r>
              <a:rPr lang="en-US" sz="1900" dirty="0"/>
              <a:t>the interest rate differential between two countries is equal to the differential between the forward exchange rate and the spot exchange rate.</a:t>
            </a:r>
          </a:p>
          <a:p>
            <a:r>
              <a:rPr lang="en-US" sz="1900" dirty="0"/>
              <a:t>If IRP exists, the forward rate can be used as a break-even point to assess the short-term investment decision</a:t>
            </a:r>
          </a:p>
          <a:p>
            <a:r>
              <a:rPr lang="en-US" sz="1900" b="1" dirty="0"/>
              <a:t>Diversifying Cash Across Currencies: </a:t>
            </a:r>
            <a:r>
              <a:rPr lang="en-US" sz="1900" dirty="0"/>
              <a:t>If an MNC is not sure of how exchange rates will change over time, it may prefer to diversify its cash among securities that are denominated in different currencies. The degree to which such a portfolio will reduce risk depends on the correlations among the currencies.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75659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257" y="337830"/>
            <a:ext cx="10515600" cy="508331"/>
          </a:xfrm>
        </p:spPr>
        <p:txBody>
          <a:bodyPr>
            <a:normAutofit fontScale="90000"/>
          </a:bodyPr>
          <a:lstStyle/>
          <a:p>
            <a:r>
              <a:rPr lang="en-US" dirty="0" smtClean="0"/>
              <a:t>Key Implication of IRP and Forward rate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9698727"/>
              </p:ext>
            </p:extLst>
          </p:nvPr>
        </p:nvGraphicFramePr>
        <p:xfrm>
          <a:off x="380998" y="853872"/>
          <a:ext cx="11083120" cy="5861714"/>
        </p:xfrm>
        <a:graphic>
          <a:graphicData uri="http://schemas.openxmlformats.org/drawingml/2006/table">
            <a:tbl>
              <a:tblPr firstRow="1" bandRow="1">
                <a:tableStyleId>{5C22544A-7EE6-4342-B048-85BDC9FD1C3A}</a:tableStyleId>
              </a:tblPr>
              <a:tblGrid>
                <a:gridCol w="5541560"/>
                <a:gridCol w="5541560"/>
              </a:tblGrid>
              <a:tr h="533184">
                <a:tc>
                  <a:txBody>
                    <a:bodyPr/>
                    <a:lstStyle/>
                    <a:p>
                      <a:r>
                        <a:rPr lang="en-US" sz="2000" dirty="0" smtClean="0"/>
                        <a:t>Scenario</a:t>
                      </a:r>
                      <a:endParaRPr lang="en-US" sz="2000" dirty="0"/>
                    </a:p>
                  </a:txBody>
                  <a:tcPr/>
                </a:tc>
                <a:tc>
                  <a:txBody>
                    <a:bodyPr/>
                    <a:lstStyle/>
                    <a:p>
                      <a:r>
                        <a:rPr lang="en-US" sz="2000" dirty="0" smtClean="0"/>
                        <a:t>Implication for Investing in Foreign</a:t>
                      </a:r>
                      <a:r>
                        <a:rPr lang="en-US" sz="2000" baseline="0" dirty="0" smtClean="0"/>
                        <a:t> Money Market</a:t>
                      </a:r>
                      <a:endParaRPr lang="en-US" sz="2000" dirty="0"/>
                    </a:p>
                  </a:txBody>
                  <a:tcPr/>
                </a:tc>
              </a:tr>
              <a:tr h="533184">
                <a:tc>
                  <a:txBody>
                    <a:bodyPr/>
                    <a:lstStyle/>
                    <a:p>
                      <a:r>
                        <a:rPr lang="en-US" sz="1700" dirty="0" smtClean="0"/>
                        <a:t>IRP exist</a:t>
                      </a:r>
                      <a:endParaRPr lang="en-US" sz="1700" dirty="0"/>
                    </a:p>
                  </a:txBody>
                  <a:tcPr/>
                </a:tc>
                <a:tc>
                  <a:txBody>
                    <a:bodyPr/>
                    <a:lstStyle/>
                    <a:p>
                      <a:r>
                        <a:rPr lang="en-US" sz="1700" dirty="0" smtClean="0"/>
                        <a:t>Covered interest arbitrage</a:t>
                      </a:r>
                      <a:r>
                        <a:rPr lang="en-US" sz="1700" baseline="0" dirty="0" smtClean="0"/>
                        <a:t> is not worthwhile.</a:t>
                      </a:r>
                    </a:p>
                  </a:txBody>
                  <a:tcPr/>
                </a:tc>
              </a:tr>
              <a:tr h="621619">
                <a:tc>
                  <a:txBody>
                    <a:bodyPr/>
                    <a:lstStyle/>
                    <a:p>
                      <a:r>
                        <a:rPr lang="en-US" sz="1700" dirty="0" smtClean="0"/>
                        <a:t>IRP exist,</a:t>
                      </a:r>
                      <a:r>
                        <a:rPr lang="en-US" sz="1700" baseline="0" dirty="0" smtClean="0"/>
                        <a:t> and the forward rate is an accurate forecast of future spot rate</a:t>
                      </a:r>
                      <a:endParaRPr lang="en-US" sz="1700" dirty="0"/>
                    </a:p>
                  </a:txBody>
                  <a:tcPr/>
                </a:tc>
                <a:tc>
                  <a:txBody>
                    <a:bodyPr/>
                    <a:lstStyle/>
                    <a:p>
                      <a:r>
                        <a:rPr lang="en-US" sz="1700" baseline="0" dirty="0" smtClean="0"/>
                        <a:t>Uncovered investment in foreign security is not worth worthwhile.</a:t>
                      </a:r>
                    </a:p>
                  </a:txBody>
                  <a:tcPr/>
                </a:tc>
              </a:tr>
              <a:tr h="888027">
                <a:tc>
                  <a:txBody>
                    <a:bodyPr/>
                    <a:lstStyle/>
                    <a:p>
                      <a:r>
                        <a:rPr lang="en-US" sz="1700" dirty="0" smtClean="0"/>
                        <a:t>IRP exist and forward rate is unbiased forecast of future spot rate</a:t>
                      </a:r>
                      <a:endParaRPr lang="en-US" sz="1700" dirty="0"/>
                    </a:p>
                  </a:txBody>
                  <a:tcPr/>
                </a:tc>
                <a:tc>
                  <a:txBody>
                    <a:bodyPr/>
                    <a:lstStyle/>
                    <a:p>
                      <a:r>
                        <a:rPr lang="en-US" sz="1700" baseline="0" dirty="0" smtClean="0"/>
                        <a:t>Uncovered investment in foreign security will on average earn an effective yield similar to an investment in a domestic security.</a:t>
                      </a:r>
                    </a:p>
                  </a:txBody>
                  <a:tcPr/>
                </a:tc>
              </a:tr>
              <a:tr h="888027">
                <a:tc>
                  <a:txBody>
                    <a:bodyPr/>
                    <a:lstStyle/>
                    <a:p>
                      <a:r>
                        <a:rPr lang="en-US" sz="1700" dirty="0" smtClean="0"/>
                        <a:t>IRP exist and forward rate is expected to over estimate the future spot rate</a:t>
                      </a:r>
                      <a:endParaRPr lang="en-US" sz="1700" dirty="0"/>
                    </a:p>
                  </a:txBody>
                  <a:tcPr/>
                </a:tc>
                <a:tc>
                  <a:txBody>
                    <a:bodyPr/>
                    <a:lstStyle/>
                    <a:p>
                      <a:r>
                        <a:rPr lang="en-US" sz="1700" baseline="0" dirty="0" smtClean="0"/>
                        <a:t>Uncovered investment in foreign security is expected to earn a lower effective yield than investment in a domestic security.</a:t>
                      </a:r>
                    </a:p>
                  </a:txBody>
                  <a:tcPr/>
                </a:tc>
              </a:tr>
              <a:tr h="888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t>IRP exist and forward rate is expected to under estimate the future spot rate</a:t>
                      </a:r>
                    </a:p>
                    <a:p>
                      <a:endParaRPr lang="en-US" sz="17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baseline="0" dirty="0" smtClean="0"/>
                        <a:t>Uncovered investment in foreign security is expected to earn a higher effective yield than investment in a domestic security.</a:t>
                      </a:r>
                    </a:p>
                  </a:txBody>
                  <a:tcPr/>
                </a:tc>
              </a:tr>
              <a:tr h="621619">
                <a:tc>
                  <a:txBody>
                    <a:bodyPr/>
                    <a:lstStyle/>
                    <a:p>
                      <a:r>
                        <a:rPr lang="en-US" sz="1700" dirty="0" smtClean="0"/>
                        <a:t>IRP does not exist, the forward premium</a:t>
                      </a:r>
                      <a:r>
                        <a:rPr lang="en-US" sz="1700" baseline="0" dirty="0" smtClean="0"/>
                        <a:t> (discount) exceed (is less than) the interest rate differential</a:t>
                      </a:r>
                      <a:endParaRPr lang="en-US" sz="1700" dirty="0"/>
                    </a:p>
                  </a:txBody>
                  <a:tcPr/>
                </a:tc>
                <a:tc>
                  <a:txBody>
                    <a:bodyPr/>
                    <a:lstStyle/>
                    <a:p>
                      <a:r>
                        <a:rPr lang="en-US" sz="1700" baseline="0" dirty="0" smtClean="0"/>
                        <a:t>Covered interest arbitrage is feasible for investor residing in the home country.</a:t>
                      </a:r>
                    </a:p>
                  </a:txBody>
                  <a:tcPr/>
                </a:tc>
              </a:tr>
              <a:tr h="888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t>IRP does not exist, the forward premium</a:t>
                      </a:r>
                      <a:r>
                        <a:rPr lang="en-US" sz="1700" baseline="0" dirty="0" smtClean="0"/>
                        <a:t> (discount) is less than (exceed) the interest rate differential</a:t>
                      </a:r>
                      <a:endParaRPr lang="en-US" sz="1700" dirty="0" smtClean="0"/>
                    </a:p>
                    <a:p>
                      <a:endParaRPr lang="en-US" sz="1700" dirty="0"/>
                    </a:p>
                  </a:txBody>
                  <a:tcPr/>
                </a:tc>
                <a:tc>
                  <a:txBody>
                    <a:bodyPr/>
                    <a:lstStyle/>
                    <a:p>
                      <a:r>
                        <a:rPr lang="en-US" sz="1700" baseline="0" dirty="0" smtClean="0"/>
                        <a:t>Covered interest arbitrage is feasible for foreign investors but not for investor residing in home country. </a:t>
                      </a:r>
                    </a:p>
                  </a:txBody>
                  <a:tcPr/>
                </a:tc>
              </a:tr>
            </a:tbl>
          </a:graphicData>
        </a:graphic>
      </p:graphicFrame>
    </p:spTree>
    <p:extLst>
      <p:ext uri="{BB962C8B-B14F-4D97-AF65-F5344CB8AC3E}">
        <p14:creationId xmlns:p14="http://schemas.microsoft.com/office/powerpoint/2010/main" val="3106666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5060"/>
          </a:xfrm>
        </p:spPr>
        <p:txBody>
          <a:bodyPr>
            <a:normAutofit/>
          </a:bodyPr>
          <a:lstStyle/>
          <a:p>
            <a:r>
              <a:rPr lang="en-US" dirty="0" smtClean="0"/>
              <a:t>Complication in Optimizing Cash Flow</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1801470"/>
              </p:ext>
            </p:extLst>
          </p:nvPr>
        </p:nvGraphicFramePr>
        <p:xfrm>
          <a:off x="838200" y="1473958"/>
          <a:ext cx="10515600" cy="47030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150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Transfer </a:t>
            </a:r>
            <a:r>
              <a:rPr lang="en-US" dirty="0"/>
              <a:t>P</a:t>
            </a:r>
            <a:r>
              <a:rPr lang="en-US" dirty="0" smtClean="0"/>
              <a:t>ricing And </a:t>
            </a:r>
            <a:r>
              <a:rPr lang="en-US" dirty="0"/>
              <a:t>R</a:t>
            </a:r>
            <a:r>
              <a:rPr lang="en-US" dirty="0" smtClean="0"/>
              <a:t>elated Issues</a:t>
            </a:r>
            <a:endParaRPr lang="en-US" dirty="0"/>
          </a:p>
        </p:txBody>
      </p:sp>
      <p:sp>
        <p:nvSpPr>
          <p:cNvPr id="3" name="Content Placeholder 2"/>
          <p:cNvSpPr>
            <a:spLocks noGrp="1"/>
          </p:cNvSpPr>
          <p:nvPr>
            <p:ph idx="1"/>
          </p:nvPr>
        </p:nvSpPr>
        <p:spPr/>
        <p:txBody>
          <a:bodyPr>
            <a:normAutofit/>
          </a:bodyPr>
          <a:lstStyle/>
          <a:p>
            <a:r>
              <a:rPr lang="en-US" dirty="0"/>
              <a:t>The Transfer Price is the price that for accounting purposes, is assigned to goods and services flowing from one division of a firm to another division.</a:t>
            </a:r>
          </a:p>
          <a:p>
            <a:r>
              <a:rPr lang="en-US" dirty="0"/>
              <a:t>For MNC, there exists the added complications of</a:t>
            </a:r>
            <a:r>
              <a:rPr lang="en-US" dirty="0" smtClean="0"/>
              <a:t>:</a:t>
            </a:r>
          </a:p>
          <a:p>
            <a:pPr lvl="1">
              <a:buFont typeface="Wingdings" panose="05000000000000000000" pitchFamily="2" charset="2"/>
              <a:buChar char="ü"/>
            </a:pPr>
            <a:r>
              <a:rPr lang="en-US" dirty="0" smtClean="0"/>
              <a:t>Difference in tax rate.</a:t>
            </a:r>
          </a:p>
          <a:p>
            <a:pPr lvl="1">
              <a:buFont typeface="Wingdings" panose="05000000000000000000" pitchFamily="2" charset="2"/>
              <a:buChar char="ü"/>
            </a:pPr>
            <a:r>
              <a:rPr lang="en-US" dirty="0" smtClean="0"/>
              <a:t>Import duties and quotas.</a:t>
            </a:r>
          </a:p>
          <a:p>
            <a:pPr lvl="1">
              <a:buFont typeface="Wingdings" panose="05000000000000000000" pitchFamily="2" charset="2"/>
              <a:buChar char="ü"/>
            </a:pPr>
            <a:r>
              <a:rPr lang="en-US" dirty="0" smtClean="0"/>
              <a:t>Exchange rate restrictions on part of host country.</a:t>
            </a:r>
          </a:p>
          <a:p>
            <a:r>
              <a:rPr lang="en-US" dirty="0"/>
              <a:t>Most countries have regulations controlling transfer pricing. </a:t>
            </a:r>
            <a:r>
              <a:rPr lang="en-US" dirty="0" smtClean="0"/>
              <a:t>In </a:t>
            </a:r>
            <a:r>
              <a:rPr lang="en-US" dirty="0"/>
              <a:t>the U.S., the tax code requires transfer prices to be </a:t>
            </a:r>
            <a:r>
              <a:rPr lang="en-US" i="1" dirty="0"/>
              <a:t>arms length prices.</a:t>
            </a:r>
            <a:endParaRPr lang="en-US" dirty="0"/>
          </a:p>
          <a:p>
            <a:pPr marL="457200" lvl="1" indent="0">
              <a:buNone/>
            </a:pPr>
            <a:endParaRPr lang="en-US" dirty="0" smtClean="0"/>
          </a:p>
        </p:txBody>
      </p:sp>
    </p:spTree>
    <p:extLst>
      <p:ext uri="{BB962C8B-B14F-4D97-AF65-F5344CB8AC3E}">
        <p14:creationId xmlns:p14="http://schemas.microsoft.com/office/powerpoint/2010/main" val="15184167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Arms Length Price</a:t>
            </a:r>
            <a:endParaRPr lang="en-US" dirty="0"/>
          </a:p>
        </p:txBody>
      </p:sp>
      <p:sp>
        <p:nvSpPr>
          <p:cNvPr id="3" name="Content Placeholder 2"/>
          <p:cNvSpPr>
            <a:spLocks noGrp="1"/>
          </p:cNvSpPr>
          <p:nvPr>
            <p:ph idx="1"/>
          </p:nvPr>
        </p:nvSpPr>
        <p:spPr/>
        <p:txBody>
          <a:bodyPr>
            <a:normAutofit lnSpcReduction="10000"/>
          </a:bodyPr>
          <a:lstStyle/>
          <a:p>
            <a:r>
              <a:rPr lang="en-US" dirty="0"/>
              <a:t>A price </a:t>
            </a:r>
            <a:r>
              <a:rPr lang="en-US" dirty="0" smtClean="0"/>
              <a:t>a selling affiliate would charge an unrelated customers for the goods and services.</a:t>
            </a:r>
            <a:endParaRPr lang="en-US" dirty="0"/>
          </a:p>
          <a:p>
            <a:r>
              <a:rPr lang="en-US" dirty="0"/>
              <a:t>The provisions relating to determination of arm’s length price are contained in section 92C which provides as </a:t>
            </a:r>
            <a:r>
              <a:rPr lang="en-US" dirty="0" smtClean="0"/>
              <a:t>follows:</a:t>
            </a:r>
          </a:p>
          <a:p>
            <a:pPr lvl="1">
              <a:buFont typeface="Wingdings" panose="05000000000000000000" pitchFamily="2" charset="2"/>
              <a:buChar char="ü"/>
            </a:pPr>
            <a:r>
              <a:rPr lang="en-US" dirty="0" smtClean="0"/>
              <a:t>Comparable </a:t>
            </a:r>
            <a:r>
              <a:rPr lang="en-US" dirty="0"/>
              <a:t>uncontrolled price.</a:t>
            </a:r>
          </a:p>
          <a:p>
            <a:pPr lvl="1">
              <a:buFont typeface="Wingdings" panose="05000000000000000000" pitchFamily="2" charset="2"/>
              <a:buChar char="ü"/>
            </a:pPr>
            <a:r>
              <a:rPr lang="en-US" dirty="0"/>
              <a:t>Resale price: the price at which the good is resold by the affiliate is reduced by overhead and profit.</a:t>
            </a:r>
          </a:p>
          <a:p>
            <a:pPr lvl="1">
              <a:buFont typeface="Wingdings" panose="05000000000000000000" pitchFamily="2" charset="2"/>
              <a:buChar char="ü"/>
            </a:pPr>
            <a:r>
              <a:rPr lang="en-US" dirty="0"/>
              <a:t>Cost-plus approach: an appropriate profit is added to the cost of the manufacturing affiliate</a:t>
            </a:r>
            <a:r>
              <a:rPr lang="en-US" dirty="0" smtClean="0"/>
              <a:t>.</a:t>
            </a:r>
          </a:p>
          <a:p>
            <a:pPr lvl="1">
              <a:buFont typeface="Wingdings" panose="05000000000000000000" pitchFamily="2" charset="2"/>
              <a:buChar char="ü"/>
            </a:pPr>
            <a:r>
              <a:rPr lang="en-US" dirty="0" smtClean="0"/>
              <a:t>Profit split method.</a:t>
            </a:r>
          </a:p>
          <a:p>
            <a:pPr lvl="1">
              <a:buFont typeface="Wingdings" panose="05000000000000000000" pitchFamily="2" charset="2"/>
              <a:buChar char="ü"/>
            </a:pPr>
            <a:r>
              <a:rPr lang="en-US" dirty="0" smtClean="0"/>
              <a:t>Transactional net margin method.</a:t>
            </a:r>
          </a:p>
          <a:p>
            <a:pPr lvl="1">
              <a:buFont typeface="Wingdings" panose="05000000000000000000" pitchFamily="2" charset="2"/>
              <a:buChar char="ü"/>
            </a:pPr>
            <a:r>
              <a:rPr lang="en-US" dirty="0" smtClean="0"/>
              <a:t>Such other method as may be prescribe by the board.</a:t>
            </a:r>
            <a:endParaRPr lang="en-US" dirty="0"/>
          </a:p>
          <a:p>
            <a:endParaRPr lang="en-US" dirty="0"/>
          </a:p>
        </p:txBody>
      </p:sp>
    </p:spTree>
    <p:extLst>
      <p:ext uri="{BB962C8B-B14F-4D97-AF65-F5344CB8AC3E}">
        <p14:creationId xmlns:p14="http://schemas.microsoft.com/office/powerpoint/2010/main" val="1979568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838200" y="1690688"/>
            <a:ext cx="10515600" cy="4540866"/>
          </a:xfrm>
        </p:spPr>
        <p:txBody>
          <a:bodyPr>
            <a:normAutofit/>
          </a:bodyPr>
          <a:lstStyle/>
          <a:p>
            <a:r>
              <a:rPr lang="en-US" dirty="0"/>
              <a:t>Motives For Holding </a:t>
            </a:r>
            <a:r>
              <a:rPr lang="en-US" dirty="0" smtClean="0"/>
              <a:t>Cash</a:t>
            </a:r>
          </a:p>
          <a:p>
            <a:r>
              <a:rPr lang="en-US" dirty="0"/>
              <a:t>Objectives of Cash </a:t>
            </a:r>
            <a:r>
              <a:rPr lang="en-US" dirty="0" smtClean="0"/>
              <a:t>Management</a:t>
            </a:r>
          </a:p>
          <a:p>
            <a:r>
              <a:rPr lang="en-US" dirty="0"/>
              <a:t>Effective Cash Management</a:t>
            </a:r>
            <a:r>
              <a:rPr lang="en-US" dirty="0" smtClean="0"/>
              <a:t>: </a:t>
            </a:r>
            <a:r>
              <a:rPr lang="en-US" dirty="0"/>
              <a:t>Key </a:t>
            </a:r>
            <a:r>
              <a:rPr lang="en-US" dirty="0" smtClean="0"/>
              <a:t>Factor</a:t>
            </a:r>
          </a:p>
          <a:p>
            <a:r>
              <a:rPr lang="en-US" dirty="0"/>
              <a:t>Cash Flow Analysis: Subsidiary </a:t>
            </a:r>
            <a:r>
              <a:rPr lang="en-US" dirty="0" smtClean="0"/>
              <a:t>Perspective</a:t>
            </a:r>
          </a:p>
          <a:p>
            <a:r>
              <a:rPr lang="en-US" dirty="0"/>
              <a:t>Technique to Optimize Cash </a:t>
            </a:r>
            <a:r>
              <a:rPr lang="en-US" dirty="0" smtClean="0"/>
              <a:t>Flow</a:t>
            </a:r>
          </a:p>
          <a:p>
            <a:r>
              <a:rPr lang="en-US" dirty="0" smtClean="0"/>
              <a:t>Complication </a:t>
            </a:r>
            <a:r>
              <a:rPr lang="en-US" dirty="0"/>
              <a:t>in Optimizing Cash </a:t>
            </a:r>
            <a:r>
              <a:rPr lang="en-US" dirty="0" smtClean="0"/>
              <a:t>Flow</a:t>
            </a:r>
          </a:p>
          <a:p>
            <a:r>
              <a:rPr lang="en-US" dirty="0" smtClean="0"/>
              <a:t>Transfer </a:t>
            </a:r>
            <a:r>
              <a:rPr lang="en-US" dirty="0"/>
              <a:t>Pricing And Related </a:t>
            </a:r>
            <a:r>
              <a:rPr lang="en-US" dirty="0" smtClean="0"/>
              <a:t>Issues</a:t>
            </a:r>
          </a:p>
        </p:txBody>
      </p:sp>
    </p:spTree>
    <p:extLst>
      <p:ext uri="{BB962C8B-B14F-4D97-AF65-F5344CB8AC3E}">
        <p14:creationId xmlns:p14="http://schemas.microsoft.com/office/powerpoint/2010/main" val="3442885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7535" y="362815"/>
            <a:ext cx="5513695" cy="1508188"/>
          </a:xfrm>
        </p:spPr>
        <p:txBody>
          <a:bodyPr>
            <a:noAutofit/>
          </a:bodyPr>
          <a:lstStyle/>
          <a:p>
            <a:pPr algn="ctr"/>
            <a:r>
              <a:rPr lang="en-US" sz="9600" b="1" dirty="0" smtClean="0">
                <a:latin typeface="Brush Script MT" panose="03060802040406070304" pitchFamily="66" charset="0"/>
              </a:rPr>
              <a:t>Thank You</a:t>
            </a:r>
            <a:endParaRPr lang="en-US" sz="9600" b="1" dirty="0">
              <a:latin typeface="Brush Script MT" panose="03060802040406070304" pitchFamily="66" charset="0"/>
            </a:endParaRPr>
          </a:p>
        </p:txBody>
      </p:sp>
      <p:pic>
        <p:nvPicPr>
          <p:cNvPr id="1032" name="Picture 8" descr="http://www.reducemortgageloan.com/wp-content/uploads/2014/01/money-falling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5771" y="1688378"/>
            <a:ext cx="9277224" cy="5148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2460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9998350" cy="928048"/>
          </a:xfrm>
        </p:spPr>
        <p:txBody>
          <a:bodyPr/>
          <a:lstStyle/>
          <a:p>
            <a:r>
              <a:rPr lang="en-US" dirty="0"/>
              <a:t>Motives For Holding Cash</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60923341"/>
              </p:ext>
            </p:extLst>
          </p:nvPr>
        </p:nvGraphicFramePr>
        <p:xfrm>
          <a:off x="838200" y="1501254"/>
          <a:ext cx="10515600" cy="4675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5588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Objectives </a:t>
            </a:r>
            <a:r>
              <a:rPr lang="en-US" dirty="0"/>
              <a:t>of </a:t>
            </a:r>
            <a:r>
              <a:rPr lang="en-US" dirty="0" smtClean="0"/>
              <a:t>Cash Management</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a:t>The objectives of cash management are </a:t>
            </a:r>
            <a:r>
              <a:rPr lang="en-US" sz="3200" dirty="0" smtClean="0"/>
              <a:t>to:</a:t>
            </a:r>
          </a:p>
          <a:p>
            <a:pPr lvl="1"/>
            <a:r>
              <a:rPr lang="en-US" sz="3200" dirty="0"/>
              <a:t>M</a:t>
            </a:r>
            <a:r>
              <a:rPr lang="en-US" sz="3200" dirty="0" smtClean="0"/>
              <a:t>inimize </a:t>
            </a:r>
            <a:r>
              <a:rPr lang="en-US" sz="3200" dirty="0"/>
              <a:t>the time involved in converting receipts into usable </a:t>
            </a:r>
            <a:r>
              <a:rPr lang="en-US" sz="3200" dirty="0" smtClean="0"/>
              <a:t>bank funds	</a:t>
            </a:r>
          </a:p>
          <a:p>
            <a:pPr lvl="1"/>
            <a:r>
              <a:rPr lang="en-US" sz="3200" dirty="0" smtClean="0"/>
              <a:t>Concentrate </a:t>
            </a:r>
            <a:r>
              <a:rPr lang="en-US" sz="3200" dirty="0"/>
              <a:t>those funds into a central account where they can be </a:t>
            </a:r>
            <a:r>
              <a:rPr lang="en-US" sz="3200" dirty="0" smtClean="0"/>
              <a:t>most</a:t>
            </a:r>
            <a:r>
              <a:rPr lang="en-US" sz="3200" dirty="0"/>
              <a:t> </a:t>
            </a:r>
            <a:r>
              <a:rPr lang="en-US" sz="3200" dirty="0" smtClean="0"/>
              <a:t>effectively managed</a:t>
            </a:r>
          </a:p>
          <a:p>
            <a:pPr lvl="1"/>
            <a:r>
              <a:rPr lang="en-US" sz="3200" dirty="0"/>
              <a:t>C</a:t>
            </a:r>
            <a:r>
              <a:rPr lang="en-US" sz="3200" dirty="0" smtClean="0"/>
              <a:t>ontrol </a:t>
            </a:r>
            <a:r>
              <a:rPr lang="en-US" sz="3200" dirty="0"/>
              <a:t>and minimize the cost of </a:t>
            </a:r>
            <a:r>
              <a:rPr lang="en-US" sz="3200" dirty="0" smtClean="0"/>
              <a:t>payments</a:t>
            </a:r>
          </a:p>
          <a:p>
            <a:pPr lvl="1"/>
            <a:r>
              <a:rPr lang="en-US" sz="3200" dirty="0"/>
              <a:t>R</a:t>
            </a:r>
            <a:r>
              <a:rPr lang="en-US" sz="3200" dirty="0" smtClean="0"/>
              <a:t>educe </a:t>
            </a:r>
            <a:r>
              <a:rPr lang="en-US" sz="3200" dirty="0"/>
              <a:t>or eliminate </a:t>
            </a:r>
            <a:r>
              <a:rPr lang="en-US" sz="3200" dirty="0" smtClean="0"/>
              <a:t>borrowings</a:t>
            </a:r>
            <a:endParaRPr lang="en-US" sz="3200" dirty="0"/>
          </a:p>
        </p:txBody>
      </p:sp>
    </p:spTree>
    <p:extLst>
      <p:ext uri="{BB962C8B-B14F-4D97-AF65-F5344CB8AC3E}">
        <p14:creationId xmlns:p14="http://schemas.microsoft.com/office/powerpoint/2010/main" val="18636356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Effective Cash Management: Key Factor</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smtClean="0"/>
              <a:t>Cash budget that project expected cash inflow and outflow.</a:t>
            </a:r>
          </a:p>
          <a:p>
            <a:pPr>
              <a:buFont typeface="Wingdings" panose="05000000000000000000" pitchFamily="2" charset="2"/>
              <a:buChar char="ü"/>
            </a:pPr>
            <a:r>
              <a:rPr lang="en-US" dirty="0" smtClean="0"/>
              <a:t>Systematic Cash receipt and disbursement of cash.</a:t>
            </a:r>
            <a:endParaRPr lang="en-US" i="1" dirty="0" smtClean="0"/>
          </a:p>
          <a:p>
            <a:pPr>
              <a:buFont typeface="Wingdings" panose="05000000000000000000" pitchFamily="2" charset="2"/>
              <a:buChar char="ü"/>
            </a:pPr>
            <a:r>
              <a:rPr lang="en-US" dirty="0" smtClean="0"/>
              <a:t>Fund Mobilization </a:t>
            </a:r>
          </a:p>
          <a:p>
            <a:pPr lvl="1"/>
            <a:r>
              <a:rPr lang="en-US" dirty="0" smtClean="0"/>
              <a:t>Borrowing </a:t>
            </a:r>
            <a:r>
              <a:rPr lang="en-US" dirty="0"/>
              <a:t>at most favorable rates</a:t>
            </a:r>
          </a:p>
          <a:p>
            <a:pPr lvl="1"/>
            <a:r>
              <a:rPr lang="en-US" dirty="0"/>
              <a:t>Surplus fund invested in advantageous rates</a:t>
            </a:r>
          </a:p>
          <a:p>
            <a:pPr>
              <a:buFont typeface="Wingdings" panose="05000000000000000000" pitchFamily="2" charset="2"/>
              <a:buChar char="ü"/>
            </a:pPr>
            <a:r>
              <a:rPr lang="en-US" dirty="0"/>
              <a:t>In MNC cost of foreign exchange transactions is to be </a:t>
            </a:r>
            <a:r>
              <a:rPr lang="en-US" dirty="0" smtClean="0"/>
              <a:t>managed.</a:t>
            </a:r>
            <a:endParaRPr lang="en-US" dirty="0"/>
          </a:p>
          <a:p>
            <a:pPr marL="0" indent="0">
              <a:buNone/>
            </a:pPr>
            <a:endParaRPr lang="en-US" dirty="0" smtClean="0"/>
          </a:p>
          <a:p>
            <a:pPr marL="0" indent="0">
              <a:buNone/>
            </a:pPr>
            <a:endParaRPr lang="en-US" dirty="0" smtClean="0"/>
          </a:p>
          <a:p>
            <a:pPr marL="457200" lvl="1" indent="0">
              <a:buNone/>
            </a:pPr>
            <a:endParaRPr lang="en-US" dirty="0" smtClean="0"/>
          </a:p>
        </p:txBody>
      </p:sp>
    </p:spTree>
    <p:extLst>
      <p:ext uri="{BB962C8B-B14F-4D97-AF65-F5344CB8AC3E}">
        <p14:creationId xmlns:p14="http://schemas.microsoft.com/office/powerpoint/2010/main" val="1084888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Cash Flow Analysis: Subsidiary Perspective</a:t>
            </a:r>
            <a:endParaRPr lang="en-US" dirty="0"/>
          </a:p>
        </p:txBody>
      </p:sp>
      <p:sp>
        <p:nvSpPr>
          <p:cNvPr id="3" name="Content Placeholder 2"/>
          <p:cNvSpPr>
            <a:spLocks noGrp="1"/>
          </p:cNvSpPr>
          <p:nvPr>
            <p:ph idx="1"/>
          </p:nvPr>
        </p:nvSpPr>
        <p:spPr/>
        <p:txBody>
          <a:bodyPr>
            <a:normAutofit/>
          </a:bodyPr>
          <a:lstStyle/>
          <a:p>
            <a:r>
              <a:rPr lang="en-US" dirty="0" smtClean="0"/>
              <a:t>Working capital management and management of cash flow are integrated.</a:t>
            </a:r>
          </a:p>
          <a:p>
            <a:r>
              <a:rPr lang="en-US" dirty="0" smtClean="0"/>
              <a:t>Subsidiary Expense: Risk involved on International purchase of raw materials or supplies.</a:t>
            </a:r>
          </a:p>
          <a:p>
            <a:pPr lvl="1"/>
            <a:r>
              <a:rPr lang="en-US" dirty="0" smtClean="0"/>
              <a:t>Difficult to forecast cash outflow due to exchange rate fluctuation</a:t>
            </a:r>
          </a:p>
          <a:p>
            <a:pPr lvl="1"/>
            <a:r>
              <a:rPr lang="en-US" dirty="0" smtClean="0"/>
              <a:t>Payment may be substantially higher due to appreciation in invoice currency</a:t>
            </a:r>
          </a:p>
          <a:p>
            <a:pPr lvl="1"/>
            <a:r>
              <a:rPr lang="en-US" dirty="0"/>
              <a:t>If the sales volume is highly volatile, larger cash balances may need to be maintained in order to cover unexpected inventory demands</a:t>
            </a:r>
            <a:r>
              <a:rPr lang="en-US" dirty="0" smtClean="0"/>
              <a:t>.</a:t>
            </a:r>
          </a:p>
          <a:p>
            <a:pPr lvl="1"/>
            <a:r>
              <a:rPr lang="en-US" dirty="0" smtClean="0"/>
              <a:t>Firm may maintain large inventory of supplies and raw materials </a:t>
            </a:r>
          </a:p>
          <a:p>
            <a:pPr marL="914400" lvl="2" indent="0">
              <a:buNone/>
            </a:pPr>
            <a:r>
              <a:rPr lang="en-US" dirty="0" smtClean="0"/>
              <a:t>-</a:t>
            </a:r>
            <a:r>
              <a:rPr lang="en-US" dirty="0"/>
              <a:t>C</a:t>
            </a:r>
            <a:r>
              <a:rPr lang="en-US" dirty="0" smtClean="0"/>
              <a:t>ut down its purchases when invoice currency appreciates</a:t>
            </a:r>
          </a:p>
          <a:p>
            <a:pPr marL="914400" lvl="2" indent="0">
              <a:buNone/>
            </a:pPr>
            <a:r>
              <a:rPr lang="en-US" dirty="0" smtClean="0"/>
              <a:t>-Imported goods from another country could be restricted by the host government</a:t>
            </a:r>
          </a:p>
          <a:p>
            <a:pPr marL="914400" lvl="2" indent="0">
              <a:buNone/>
            </a:pPr>
            <a:endParaRPr lang="en-US" dirty="0" smtClean="0"/>
          </a:p>
        </p:txBody>
      </p:sp>
    </p:spTree>
    <p:extLst>
      <p:ext uri="{BB962C8B-B14F-4D97-AF65-F5344CB8AC3E}">
        <p14:creationId xmlns:p14="http://schemas.microsoft.com/office/powerpoint/2010/main" val="1710731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Cash Flow Analysis: Subsidiary Perspective</a:t>
            </a:r>
          </a:p>
        </p:txBody>
      </p:sp>
      <p:sp>
        <p:nvSpPr>
          <p:cNvPr id="3" name="Content Placeholder 2"/>
          <p:cNvSpPr>
            <a:spLocks noGrp="1"/>
          </p:cNvSpPr>
          <p:nvPr>
            <p:ph idx="1"/>
          </p:nvPr>
        </p:nvSpPr>
        <p:spPr/>
        <p:txBody>
          <a:bodyPr>
            <a:normAutofit/>
          </a:bodyPr>
          <a:lstStyle/>
          <a:p>
            <a:pPr marL="0" indent="0">
              <a:buNone/>
            </a:pPr>
            <a:r>
              <a:rPr lang="en-US" dirty="0" smtClean="0"/>
              <a:t>Subsidiary Revenue: </a:t>
            </a:r>
            <a:r>
              <a:rPr lang="en-US" dirty="0"/>
              <a:t>Risk </a:t>
            </a:r>
            <a:r>
              <a:rPr lang="en-US" dirty="0" smtClean="0"/>
              <a:t>involved if subsidiary export their products.</a:t>
            </a:r>
          </a:p>
          <a:p>
            <a:r>
              <a:rPr lang="en-US" dirty="0" smtClean="0"/>
              <a:t>Sale volumes may be more volatile due to fluctuation in exchange rate of invoice currency.</a:t>
            </a:r>
          </a:p>
          <a:p>
            <a:r>
              <a:rPr lang="en-US" dirty="0" smtClean="0"/>
              <a:t>Demand for these products most likely to decrease if invoice currency appreciates.</a:t>
            </a:r>
          </a:p>
          <a:p>
            <a:r>
              <a:rPr lang="en-US" dirty="0"/>
              <a:t>Looser credit standards may increase sales (accounts receivable), </a:t>
            </a:r>
            <a:r>
              <a:rPr lang="en-US" dirty="0" smtClean="0"/>
              <a:t>but </a:t>
            </a:r>
            <a:r>
              <a:rPr lang="en-US" dirty="0"/>
              <a:t>often </a:t>
            </a:r>
            <a:r>
              <a:rPr lang="en-US" dirty="0" smtClean="0"/>
              <a:t>it slowdown cash inflows from sales.</a:t>
            </a:r>
            <a:endParaRPr lang="en-US" dirty="0"/>
          </a:p>
          <a:p>
            <a:endParaRPr lang="en-US" dirty="0"/>
          </a:p>
        </p:txBody>
      </p:sp>
    </p:spTree>
    <p:extLst>
      <p:ext uri="{BB962C8B-B14F-4D97-AF65-F5344CB8AC3E}">
        <p14:creationId xmlns:p14="http://schemas.microsoft.com/office/powerpoint/2010/main" val="491069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Cash Flow Analysis: Subsidiary Perspective</a:t>
            </a:r>
          </a:p>
        </p:txBody>
      </p:sp>
      <p:sp>
        <p:nvSpPr>
          <p:cNvPr id="3" name="Content Placeholder 2"/>
          <p:cNvSpPr>
            <a:spLocks noGrp="1"/>
          </p:cNvSpPr>
          <p:nvPr>
            <p:ph idx="1"/>
          </p:nvPr>
        </p:nvSpPr>
        <p:spPr/>
        <p:txBody>
          <a:bodyPr>
            <a:normAutofit/>
          </a:bodyPr>
          <a:lstStyle/>
          <a:p>
            <a:pPr marL="0" indent="0">
              <a:buNone/>
            </a:pPr>
            <a:r>
              <a:rPr lang="en-US" dirty="0" smtClean="0"/>
              <a:t>Subsidiary Dividend Payment:</a:t>
            </a:r>
          </a:p>
          <a:p>
            <a:pPr>
              <a:buFont typeface="Wingdings" panose="05000000000000000000" pitchFamily="2" charset="2"/>
              <a:buChar char="§"/>
            </a:pPr>
            <a:r>
              <a:rPr lang="en-US" dirty="0" smtClean="0"/>
              <a:t>Forecasting cash flow </a:t>
            </a:r>
            <a:r>
              <a:rPr lang="en-US" dirty="0"/>
              <a:t>is </a:t>
            </a:r>
            <a:r>
              <a:rPr lang="en-US" dirty="0" smtClean="0"/>
              <a:t>easier </a:t>
            </a:r>
            <a:r>
              <a:rPr lang="en-US" dirty="0"/>
              <a:t>for </a:t>
            </a:r>
            <a:r>
              <a:rPr lang="en-US" dirty="0" smtClean="0"/>
              <a:t>subsidiary if payment of dividend and fees paid by subsidiary to parent are known in advance and denominated in subsidiary currency.</a:t>
            </a:r>
          </a:p>
          <a:p>
            <a:pPr>
              <a:buFont typeface="Wingdings" panose="05000000000000000000" pitchFamily="2" charset="2"/>
              <a:buChar char="§"/>
            </a:pPr>
            <a:r>
              <a:rPr lang="en-US" dirty="0" smtClean="0"/>
              <a:t>Level of dividend and fees paid by subsidiary to parents depend on </a:t>
            </a:r>
          </a:p>
          <a:p>
            <a:pPr lvl="1"/>
            <a:r>
              <a:rPr lang="en-US" dirty="0" smtClean="0"/>
              <a:t>Liquidity needs of each subsidiary</a:t>
            </a:r>
          </a:p>
          <a:p>
            <a:pPr lvl="1"/>
            <a:r>
              <a:rPr lang="en-US" dirty="0" smtClean="0"/>
              <a:t>Potential uses of fund at various subsidiary locations</a:t>
            </a:r>
          </a:p>
          <a:p>
            <a:pPr lvl="1"/>
            <a:r>
              <a:rPr lang="en-US" dirty="0" smtClean="0"/>
              <a:t>Expected movement in currencies of subsidiary</a:t>
            </a:r>
          </a:p>
          <a:p>
            <a:pPr lvl="1"/>
            <a:r>
              <a:rPr lang="en-US" dirty="0" smtClean="0"/>
              <a:t>Regulation of host country government</a:t>
            </a:r>
          </a:p>
          <a:p>
            <a:pPr marL="457200" lvl="1" indent="0">
              <a:buNone/>
            </a:pPr>
            <a:r>
              <a:rPr lang="en-US" dirty="0" smtClean="0"/>
              <a:t>	</a:t>
            </a:r>
            <a:endParaRPr lang="en-US" dirty="0"/>
          </a:p>
        </p:txBody>
      </p:sp>
    </p:spTree>
    <p:extLst>
      <p:ext uri="{BB962C8B-B14F-4D97-AF65-F5344CB8AC3E}">
        <p14:creationId xmlns:p14="http://schemas.microsoft.com/office/powerpoint/2010/main" val="464268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Cash Flow Analysis: Subsidiary Perspective</a:t>
            </a:r>
          </a:p>
        </p:txBody>
      </p:sp>
      <p:sp>
        <p:nvSpPr>
          <p:cNvPr id="3" name="Content Placeholder 2"/>
          <p:cNvSpPr>
            <a:spLocks noGrp="1"/>
          </p:cNvSpPr>
          <p:nvPr>
            <p:ph idx="1"/>
          </p:nvPr>
        </p:nvSpPr>
        <p:spPr/>
        <p:txBody>
          <a:bodyPr>
            <a:normAutofit/>
          </a:bodyPr>
          <a:lstStyle/>
          <a:p>
            <a:pPr marL="0" indent="0">
              <a:buNone/>
            </a:pPr>
            <a:r>
              <a:rPr lang="en-US" dirty="0" smtClean="0"/>
              <a:t>Subsidiary Liquidity Management:</a:t>
            </a:r>
          </a:p>
          <a:p>
            <a:pPr lvl="1">
              <a:buFont typeface="Wingdings" panose="05000000000000000000" pitchFamily="2" charset="2"/>
              <a:buChar char="§"/>
            </a:pPr>
            <a:r>
              <a:rPr lang="en-US" dirty="0" smtClean="0"/>
              <a:t>Cash deficiency: Short term financing</a:t>
            </a:r>
          </a:p>
          <a:p>
            <a:pPr lvl="1">
              <a:buFont typeface="Wingdings" panose="05000000000000000000" pitchFamily="2" charset="2"/>
              <a:buChar char="§"/>
            </a:pPr>
            <a:r>
              <a:rPr lang="en-US" dirty="0" smtClean="0"/>
              <a:t>Excess Cash: If invested in foreign currency then effective yield may be uncertain due to fluctuation in foreign currency.</a:t>
            </a:r>
          </a:p>
          <a:p>
            <a:pPr lvl="1">
              <a:buFont typeface="Wingdings" panose="05000000000000000000" pitchFamily="2" charset="2"/>
              <a:buChar char="§"/>
            </a:pPr>
            <a:r>
              <a:rPr lang="en-US" dirty="0"/>
              <a:t>If the subsidiary has access to lines of credit and overdraft facilities, it may maintain adequate liquidity without substantial cash balances</a:t>
            </a:r>
            <a:r>
              <a:rPr lang="en-US" dirty="0" smtClean="0"/>
              <a:t>.</a:t>
            </a:r>
          </a:p>
          <a:p>
            <a:pPr marL="0" indent="0">
              <a:buNone/>
            </a:pPr>
            <a:r>
              <a:rPr lang="en-US" dirty="0"/>
              <a:t>Centralized </a:t>
            </a:r>
            <a:r>
              <a:rPr lang="en-US" dirty="0" smtClean="0"/>
              <a:t>Cash Management</a:t>
            </a:r>
            <a:r>
              <a:rPr lang="en-US" dirty="0"/>
              <a:t>: Need to monitor and manage the parent subsidiary and inter subsidiary cash flow.</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057788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0</TotalTime>
  <Words>1457</Words>
  <Application>Microsoft Office PowerPoint</Application>
  <PresentationFormat>Widescreen</PresentationFormat>
  <Paragraphs>214</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Brush Script MT</vt:lpstr>
      <vt:lpstr>Calibri</vt:lpstr>
      <vt:lpstr>Calibri Light</vt:lpstr>
      <vt:lpstr>Times New Roman</vt:lpstr>
      <vt:lpstr>Wingdings</vt:lpstr>
      <vt:lpstr>Office Theme</vt:lpstr>
      <vt:lpstr>CASH MANAGEMENT IN MNC</vt:lpstr>
      <vt:lpstr>OVERVIEW</vt:lpstr>
      <vt:lpstr>Motives For Holding Cash</vt:lpstr>
      <vt:lpstr>Objectives of Cash Management</vt:lpstr>
      <vt:lpstr>Effective Cash Management: Key Factor</vt:lpstr>
      <vt:lpstr>Cash Flow Analysis: Subsidiary Perspective</vt:lpstr>
      <vt:lpstr>Cash Flow Analysis: Subsidiary Perspective</vt:lpstr>
      <vt:lpstr>Cash Flow Analysis: Subsidiary Perspective</vt:lpstr>
      <vt:lpstr>Cash Flow Analysis: Subsidiary Perspective</vt:lpstr>
      <vt:lpstr>Cash Flow of Overall MNC</vt:lpstr>
      <vt:lpstr>Technique to Optimize Cash Flow</vt:lpstr>
      <vt:lpstr>Inter-subsidiary Payments Matrix</vt:lpstr>
      <vt:lpstr>External Payments Matrix</vt:lpstr>
      <vt:lpstr>Investing Excess Cash</vt:lpstr>
      <vt:lpstr>Important term</vt:lpstr>
      <vt:lpstr>Key Implication of IRP and Forward rate</vt:lpstr>
      <vt:lpstr>Complication in Optimizing Cash Flow</vt:lpstr>
      <vt:lpstr>Transfer Pricing And Related Issues</vt:lpstr>
      <vt:lpstr>Arms Length Price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2014-10-10T17:22:37Z</dcterms:created>
  <dcterms:modified xsi:type="dcterms:W3CDTF">2014-10-11T12:28:42Z</dcterms:modified>
</cp:coreProperties>
</file>