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Default Extension="bin" ContentType="application/vnd.openxmlformats-officedocument.oleObject"/>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3"/>
  </p:notesMasterIdLst>
  <p:sldIdLst>
    <p:sldId id="256" r:id="rId3"/>
    <p:sldId id="257" r:id="rId4"/>
    <p:sldId id="258" r:id="rId5"/>
    <p:sldId id="259" r:id="rId6"/>
    <p:sldId id="260" r:id="rId7"/>
    <p:sldId id="262" r:id="rId8"/>
    <p:sldId id="263" r:id="rId9"/>
    <p:sldId id="293" r:id="rId10"/>
    <p:sldId id="261" r:id="rId11"/>
    <p:sldId id="291" r:id="rId12"/>
    <p:sldId id="292" r:id="rId13"/>
    <p:sldId id="264" r:id="rId14"/>
    <p:sldId id="284" r:id="rId15"/>
    <p:sldId id="285" r:id="rId16"/>
    <p:sldId id="266" r:id="rId17"/>
    <p:sldId id="290" r:id="rId18"/>
    <p:sldId id="268" r:id="rId19"/>
    <p:sldId id="269" r:id="rId20"/>
    <p:sldId id="286" r:id="rId21"/>
    <p:sldId id="287" r:id="rId22"/>
    <p:sldId id="288" r:id="rId23"/>
    <p:sldId id="289" r:id="rId24"/>
    <p:sldId id="270" r:id="rId25"/>
    <p:sldId id="273" r:id="rId26"/>
    <p:sldId id="275" r:id="rId27"/>
    <p:sldId id="276" r:id="rId28"/>
    <p:sldId id="267" r:id="rId29"/>
    <p:sldId id="280" r:id="rId30"/>
    <p:sldId id="294" r:id="rId31"/>
    <p:sldId id="27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62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9.png"/></Relationships>
</file>

<file path=ppt/diagrams/_rels/drawing2.xml.rels><?xml version="1.0" encoding="UTF-8" standalone="yes"?>
<Relationships xmlns="http://schemas.openxmlformats.org/package/2006/relationships"><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B57E4A-90D3-47D7-A415-B0329FEC9FD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13268DA-C9DA-4C5E-A283-0346FBA99960}">
      <dgm:prSet/>
      <dgm:spPr>
        <a:solidFill>
          <a:schemeClr val="accent4"/>
        </a:solidFill>
      </dgm:spPr>
      <dgm:t>
        <a:bodyPr/>
        <a:lstStyle/>
        <a:p>
          <a:r>
            <a:rPr lang="en-US" dirty="0" smtClean="0"/>
            <a:t>Communications systems (email), social networking sites, search, Blogging are getting closer to e-commerce</a:t>
          </a:r>
          <a:endParaRPr lang="en-US" dirty="0"/>
        </a:p>
      </dgm:t>
    </dgm:pt>
    <dgm:pt modelId="{CEA61CE5-55CC-405D-A8E0-788BCB6E9029}" type="parTrans" cxnId="{1B47718A-F3FD-49AB-981A-194FBC98D0D9}">
      <dgm:prSet/>
      <dgm:spPr/>
      <dgm:t>
        <a:bodyPr/>
        <a:lstStyle/>
        <a:p>
          <a:endParaRPr lang="en-US"/>
        </a:p>
      </dgm:t>
    </dgm:pt>
    <dgm:pt modelId="{50471A9A-0B8E-40AA-A9A6-F113BC19FA59}" type="sibTrans" cxnId="{1B47718A-F3FD-49AB-981A-194FBC98D0D9}">
      <dgm:prSet/>
      <dgm:spPr/>
      <dgm:t>
        <a:bodyPr/>
        <a:lstStyle/>
        <a:p>
          <a:endParaRPr lang="en-US"/>
        </a:p>
      </dgm:t>
    </dgm:pt>
    <dgm:pt modelId="{B9528972-2D61-4CEF-B0C8-CF89C1F9E535}">
      <dgm:prSet/>
      <dgm:spPr>
        <a:solidFill>
          <a:schemeClr val="bg1"/>
        </a:solidFill>
      </dgm:spPr>
      <dgm:t>
        <a:bodyPr/>
        <a:lstStyle/>
        <a:p>
          <a:r>
            <a:rPr lang="en-US" dirty="0" smtClean="0">
              <a:solidFill>
                <a:srgbClr val="0070C0"/>
              </a:solidFill>
            </a:rPr>
            <a:t>With continued convergence of telephony, Computing, and other areas (e.g. automotive), the Reach of systems adjacent to e-commerce will grow</a:t>
          </a:r>
          <a:endParaRPr lang="en-US" dirty="0">
            <a:solidFill>
              <a:srgbClr val="0070C0"/>
            </a:solidFill>
          </a:endParaRPr>
        </a:p>
      </dgm:t>
    </dgm:pt>
    <dgm:pt modelId="{DA0A9B56-53F6-4F35-B927-2721C34184C7}" type="parTrans" cxnId="{ACBB91C2-3918-43E1-A3F5-D8D74671E4C5}">
      <dgm:prSet/>
      <dgm:spPr/>
      <dgm:t>
        <a:bodyPr/>
        <a:lstStyle/>
        <a:p>
          <a:endParaRPr lang="en-US"/>
        </a:p>
      </dgm:t>
    </dgm:pt>
    <dgm:pt modelId="{0AA83402-4A9C-4783-94A7-42AAF88A5932}" type="sibTrans" cxnId="{ACBB91C2-3918-43E1-A3F5-D8D74671E4C5}">
      <dgm:prSet/>
      <dgm:spPr/>
      <dgm:t>
        <a:bodyPr/>
        <a:lstStyle/>
        <a:p>
          <a:endParaRPr lang="en-US"/>
        </a:p>
      </dgm:t>
    </dgm:pt>
    <dgm:pt modelId="{6813F88E-5A56-4726-A984-4B95777205D2}">
      <dgm:prSet/>
      <dgm:spPr/>
      <dgm:t>
        <a:bodyPr/>
        <a:lstStyle/>
        <a:p>
          <a:r>
            <a:rPr lang="en-US" dirty="0" smtClean="0"/>
            <a:t>E-commerce is a new way of conducting business, and as with any other new application of technology, it presents both opportunities for improvement and potential problems</a:t>
          </a:r>
          <a:endParaRPr lang="en-US" dirty="0"/>
        </a:p>
      </dgm:t>
    </dgm:pt>
    <dgm:pt modelId="{AC4C4848-8DA6-4735-ACD0-D0F6C58E8588}" type="parTrans" cxnId="{CF4511E6-9431-4810-8EE7-A86A1D892579}">
      <dgm:prSet/>
      <dgm:spPr/>
      <dgm:t>
        <a:bodyPr/>
        <a:lstStyle/>
        <a:p>
          <a:endParaRPr lang="en-US"/>
        </a:p>
      </dgm:t>
    </dgm:pt>
    <dgm:pt modelId="{15B6FF80-3648-4BED-8751-F3270489E49E}" type="sibTrans" cxnId="{CF4511E6-9431-4810-8EE7-A86A1D892579}">
      <dgm:prSet/>
      <dgm:spPr/>
      <dgm:t>
        <a:bodyPr/>
        <a:lstStyle/>
        <a:p>
          <a:endParaRPr lang="en-US"/>
        </a:p>
      </dgm:t>
    </dgm:pt>
    <dgm:pt modelId="{1F0C91F4-BC4C-4295-A506-25834C0BCE80}" type="pres">
      <dgm:prSet presAssocID="{DEB57E4A-90D3-47D7-A415-B0329FEC9FD9}" presName="linear" presStyleCnt="0">
        <dgm:presLayoutVars>
          <dgm:animLvl val="lvl"/>
          <dgm:resizeHandles val="exact"/>
        </dgm:presLayoutVars>
      </dgm:prSet>
      <dgm:spPr/>
      <dgm:t>
        <a:bodyPr/>
        <a:lstStyle/>
        <a:p>
          <a:endParaRPr lang="en-US"/>
        </a:p>
      </dgm:t>
    </dgm:pt>
    <dgm:pt modelId="{EB7E11E2-205A-41F3-BAE1-6926CAC53FEB}" type="pres">
      <dgm:prSet presAssocID="{6813F88E-5A56-4726-A984-4B95777205D2}" presName="parentText" presStyleLbl="node1" presStyleIdx="0" presStyleCnt="3" custScaleY="95157">
        <dgm:presLayoutVars>
          <dgm:chMax val="0"/>
          <dgm:bulletEnabled val="1"/>
        </dgm:presLayoutVars>
      </dgm:prSet>
      <dgm:spPr/>
      <dgm:t>
        <a:bodyPr/>
        <a:lstStyle/>
        <a:p>
          <a:endParaRPr lang="en-US"/>
        </a:p>
      </dgm:t>
    </dgm:pt>
    <dgm:pt modelId="{970C843F-F8C7-410C-A446-D2EF30AC6C5C}" type="pres">
      <dgm:prSet presAssocID="{15B6FF80-3648-4BED-8751-F3270489E49E}" presName="spacer" presStyleCnt="0"/>
      <dgm:spPr/>
    </dgm:pt>
    <dgm:pt modelId="{564DFC53-7046-4C33-9FEE-5B80859C12E4}" type="pres">
      <dgm:prSet presAssocID="{B9528972-2D61-4CEF-B0C8-CF89C1F9E535}" presName="parentText" presStyleLbl="node1" presStyleIdx="1" presStyleCnt="3">
        <dgm:presLayoutVars>
          <dgm:chMax val="0"/>
          <dgm:bulletEnabled val="1"/>
        </dgm:presLayoutVars>
      </dgm:prSet>
      <dgm:spPr/>
      <dgm:t>
        <a:bodyPr/>
        <a:lstStyle/>
        <a:p>
          <a:endParaRPr lang="en-US"/>
        </a:p>
      </dgm:t>
    </dgm:pt>
    <dgm:pt modelId="{037D4E7C-D2D1-4002-8075-DAC17DCAFA11}" type="pres">
      <dgm:prSet presAssocID="{0AA83402-4A9C-4783-94A7-42AAF88A5932}" presName="spacer" presStyleCnt="0"/>
      <dgm:spPr/>
    </dgm:pt>
    <dgm:pt modelId="{9660DB5B-3B8B-49D3-96CE-F0A1B2AE64A3}" type="pres">
      <dgm:prSet presAssocID="{713268DA-C9DA-4C5E-A283-0346FBA99960}" presName="parentText" presStyleLbl="node1" presStyleIdx="2" presStyleCnt="3">
        <dgm:presLayoutVars>
          <dgm:chMax val="0"/>
          <dgm:bulletEnabled val="1"/>
        </dgm:presLayoutVars>
      </dgm:prSet>
      <dgm:spPr/>
      <dgm:t>
        <a:bodyPr/>
        <a:lstStyle/>
        <a:p>
          <a:endParaRPr lang="en-US"/>
        </a:p>
      </dgm:t>
    </dgm:pt>
  </dgm:ptLst>
  <dgm:cxnLst>
    <dgm:cxn modelId="{E636C2E0-8FDB-4F9A-9660-DB6A973F488D}" type="presOf" srcId="{6813F88E-5A56-4726-A984-4B95777205D2}" destId="{EB7E11E2-205A-41F3-BAE1-6926CAC53FEB}" srcOrd="0" destOrd="0" presId="urn:microsoft.com/office/officeart/2005/8/layout/vList2"/>
    <dgm:cxn modelId="{1B47718A-F3FD-49AB-981A-194FBC98D0D9}" srcId="{DEB57E4A-90D3-47D7-A415-B0329FEC9FD9}" destId="{713268DA-C9DA-4C5E-A283-0346FBA99960}" srcOrd="2" destOrd="0" parTransId="{CEA61CE5-55CC-405D-A8E0-788BCB6E9029}" sibTransId="{50471A9A-0B8E-40AA-A9A6-F113BC19FA59}"/>
    <dgm:cxn modelId="{CF4511E6-9431-4810-8EE7-A86A1D892579}" srcId="{DEB57E4A-90D3-47D7-A415-B0329FEC9FD9}" destId="{6813F88E-5A56-4726-A984-4B95777205D2}" srcOrd="0" destOrd="0" parTransId="{AC4C4848-8DA6-4735-ACD0-D0F6C58E8588}" sibTransId="{15B6FF80-3648-4BED-8751-F3270489E49E}"/>
    <dgm:cxn modelId="{FA310881-7405-4313-A14B-F961687B0210}" type="presOf" srcId="{713268DA-C9DA-4C5E-A283-0346FBA99960}" destId="{9660DB5B-3B8B-49D3-96CE-F0A1B2AE64A3}" srcOrd="0" destOrd="0" presId="urn:microsoft.com/office/officeart/2005/8/layout/vList2"/>
    <dgm:cxn modelId="{ACBB91C2-3918-43E1-A3F5-D8D74671E4C5}" srcId="{DEB57E4A-90D3-47D7-A415-B0329FEC9FD9}" destId="{B9528972-2D61-4CEF-B0C8-CF89C1F9E535}" srcOrd="1" destOrd="0" parTransId="{DA0A9B56-53F6-4F35-B927-2721C34184C7}" sibTransId="{0AA83402-4A9C-4783-94A7-42AAF88A5932}"/>
    <dgm:cxn modelId="{E71BEE9E-55D4-49CA-8A26-D14C4E05FF77}" type="presOf" srcId="{B9528972-2D61-4CEF-B0C8-CF89C1F9E535}" destId="{564DFC53-7046-4C33-9FEE-5B80859C12E4}" srcOrd="0" destOrd="0" presId="urn:microsoft.com/office/officeart/2005/8/layout/vList2"/>
    <dgm:cxn modelId="{3E8AD16F-75B3-4929-A0B3-34F57140CC51}" type="presOf" srcId="{DEB57E4A-90D3-47D7-A415-B0329FEC9FD9}" destId="{1F0C91F4-BC4C-4295-A506-25834C0BCE80}" srcOrd="0" destOrd="0" presId="urn:microsoft.com/office/officeart/2005/8/layout/vList2"/>
    <dgm:cxn modelId="{5A72846C-62F7-4361-A4AD-41BE36CFEB5E}" type="presParOf" srcId="{1F0C91F4-BC4C-4295-A506-25834C0BCE80}" destId="{EB7E11E2-205A-41F3-BAE1-6926CAC53FEB}" srcOrd="0" destOrd="0" presId="urn:microsoft.com/office/officeart/2005/8/layout/vList2"/>
    <dgm:cxn modelId="{13E0135F-7409-44F0-93F9-42E9BC53499D}" type="presParOf" srcId="{1F0C91F4-BC4C-4295-A506-25834C0BCE80}" destId="{970C843F-F8C7-410C-A446-D2EF30AC6C5C}" srcOrd="1" destOrd="0" presId="urn:microsoft.com/office/officeart/2005/8/layout/vList2"/>
    <dgm:cxn modelId="{48FC1FBE-3AEA-40B8-BAC8-B9C0F923EDE9}" type="presParOf" srcId="{1F0C91F4-BC4C-4295-A506-25834C0BCE80}" destId="{564DFC53-7046-4C33-9FEE-5B80859C12E4}" srcOrd="2" destOrd="0" presId="urn:microsoft.com/office/officeart/2005/8/layout/vList2"/>
    <dgm:cxn modelId="{3D5B0D01-37A0-436A-98C2-0B4608B3F91E}" type="presParOf" srcId="{1F0C91F4-BC4C-4295-A506-25834C0BCE80}" destId="{037D4E7C-D2D1-4002-8075-DAC17DCAFA11}" srcOrd="3" destOrd="0" presId="urn:microsoft.com/office/officeart/2005/8/layout/vList2"/>
    <dgm:cxn modelId="{59C609E5-1A4F-40FF-A679-D6585C770DEF}" type="presParOf" srcId="{1F0C91F4-BC4C-4295-A506-25834C0BCE80}" destId="{9660DB5B-3B8B-49D3-96CE-F0A1B2AE64A3}"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479905-3284-4551-928C-1D194B6CFAC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190159FB-2DD5-4EC1-8335-87227EC7E3E9}">
      <dgm:prSet>
        <dgm:style>
          <a:lnRef idx="1">
            <a:schemeClr val="accent6"/>
          </a:lnRef>
          <a:fillRef idx="2">
            <a:schemeClr val="accent6"/>
          </a:fillRef>
          <a:effectRef idx="1">
            <a:schemeClr val="accent6"/>
          </a:effectRef>
          <a:fontRef idx="minor">
            <a:schemeClr val="dk1"/>
          </a:fontRef>
        </dgm:style>
      </dgm:prSet>
      <dgm:spPr/>
      <dgm:t>
        <a:bodyPr/>
        <a:lstStyle/>
        <a:p>
          <a:pPr rtl="0"/>
          <a:r>
            <a:rPr lang="en-US" b="1" dirty="0" smtClean="0"/>
            <a:t>E-Commerce Security</a:t>
          </a:r>
          <a:endParaRPr lang="en-US" b="1" dirty="0"/>
        </a:p>
      </dgm:t>
    </dgm:pt>
    <dgm:pt modelId="{F6C79863-314E-4999-8B55-E97039F73AA1}" type="parTrans" cxnId="{F96972DD-25FF-4E74-AF44-C76BF8F91C19}">
      <dgm:prSet/>
      <dgm:spPr/>
      <dgm:t>
        <a:bodyPr/>
        <a:lstStyle/>
        <a:p>
          <a:endParaRPr lang="en-US"/>
        </a:p>
      </dgm:t>
    </dgm:pt>
    <dgm:pt modelId="{800D46FC-2469-4E1E-943B-C8C1D7525425}" type="sibTrans" cxnId="{F96972DD-25FF-4E74-AF44-C76BF8F91C19}">
      <dgm:prSet/>
      <dgm:spPr/>
      <dgm:t>
        <a:bodyPr/>
        <a:lstStyle/>
        <a:p>
          <a:endParaRPr lang="en-US"/>
        </a:p>
      </dgm:t>
    </dgm:pt>
    <dgm:pt modelId="{8C1903D8-B159-4DD6-A307-9A1ADD9A07BC}" type="pres">
      <dgm:prSet presAssocID="{41479905-3284-4551-928C-1D194B6CFACF}" presName="linearFlow" presStyleCnt="0">
        <dgm:presLayoutVars>
          <dgm:dir/>
          <dgm:resizeHandles val="exact"/>
        </dgm:presLayoutVars>
      </dgm:prSet>
      <dgm:spPr/>
      <dgm:t>
        <a:bodyPr/>
        <a:lstStyle/>
        <a:p>
          <a:endParaRPr lang="en-US"/>
        </a:p>
      </dgm:t>
    </dgm:pt>
    <dgm:pt modelId="{7F0B2606-F3D0-4489-BF2D-78411EB4CE06}" type="pres">
      <dgm:prSet presAssocID="{190159FB-2DD5-4EC1-8335-87227EC7E3E9}" presName="composite" presStyleCnt="0"/>
      <dgm:spPr/>
    </dgm:pt>
    <dgm:pt modelId="{E0608BF2-995C-411F-B074-44702F98ACF6}" type="pres">
      <dgm:prSet presAssocID="{190159FB-2DD5-4EC1-8335-87227EC7E3E9}" presName="imgShp" presStyleLbl="fgImgPlace1" presStyleIdx="0" presStyleCnt="1"/>
      <dgm:spPr>
        <a:blipFill rotWithShape="0">
          <a:blip xmlns:r="http://schemas.openxmlformats.org/officeDocument/2006/relationships" r:embed="rId1"/>
          <a:stretch>
            <a:fillRect/>
          </a:stretch>
        </a:blipFill>
      </dgm:spPr>
    </dgm:pt>
    <dgm:pt modelId="{B9C132E3-90E1-4111-B389-533A6D64F3FD}" type="pres">
      <dgm:prSet presAssocID="{190159FB-2DD5-4EC1-8335-87227EC7E3E9}" presName="txShp" presStyleLbl="node1" presStyleIdx="0" presStyleCnt="1">
        <dgm:presLayoutVars>
          <dgm:bulletEnabled val="1"/>
        </dgm:presLayoutVars>
      </dgm:prSet>
      <dgm:spPr/>
      <dgm:t>
        <a:bodyPr/>
        <a:lstStyle/>
        <a:p>
          <a:endParaRPr lang="en-US"/>
        </a:p>
      </dgm:t>
    </dgm:pt>
  </dgm:ptLst>
  <dgm:cxnLst>
    <dgm:cxn modelId="{F96972DD-25FF-4E74-AF44-C76BF8F91C19}" srcId="{41479905-3284-4551-928C-1D194B6CFACF}" destId="{190159FB-2DD5-4EC1-8335-87227EC7E3E9}" srcOrd="0" destOrd="0" parTransId="{F6C79863-314E-4999-8B55-E97039F73AA1}" sibTransId="{800D46FC-2469-4E1E-943B-C8C1D7525425}"/>
    <dgm:cxn modelId="{FB947F5F-E89E-42ED-9396-A45DFE516ED1}" type="presOf" srcId="{190159FB-2DD5-4EC1-8335-87227EC7E3E9}" destId="{B9C132E3-90E1-4111-B389-533A6D64F3FD}" srcOrd="0" destOrd="0" presId="urn:microsoft.com/office/officeart/2005/8/layout/vList3"/>
    <dgm:cxn modelId="{4927A57E-08FD-49C9-BB2A-895D1D64290B}" type="presOf" srcId="{41479905-3284-4551-928C-1D194B6CFACF}" destId="{8C1903D8-B159-4DD6-A307-9A1ADD9A07BC}" srcOrd="0" destOrd="0" presId="urn:microsoft.com/office/officeart/2005/8/layout/vList3"/>
    <dgm:cxn modelId="{D0F6A89B-03A3-4C6F-93C2-A0EEB2D4C7BF}" type="presParOf" srcId="{8C1903D8-B159-4DD6-A307-9A1ADD9A07BC}" destId="{7F0B2606-F3D0-4489-BF2D-78411EB4CE06}" srcOrd="0" destOrd="0" presId="urn:microsoft.com/office/officeart/2005/8/layout/vList3"/>
    <dgm:cxn modelId="{CD952E9A-1C07-4960-9F0F-CA8F98D939F8}" type="presParOf" srcId="{7F0B2606-F3D0-4489-BF2D-78411EB4CE06}" destId="{E0608BF2-995C-411F-B074-44702F98ACF6}" srcOrd="0" destOrd="0" presId="urn:microsoft.com/office/officeart/2005/8/layout/vList3"/>
    <dgm:cxn modelId="{C38F09A1-1982-40C9-ADCF-818B98A3335B}" type="presParOf" srcId="{7F0B2606-F3D0-4489-BF2D-78411EB4CE06}" destId="{B9C132E3-90E1-4111-B389-533A6D64F3FD}" srcOrd="1" destOrd="0" presId="urn:microsoft.com/office/officeart/2005/8/layout/v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D8E6B1-11F2-4559-AAC7-D9FA0C312205}" type="doc">
      <dgm:prSet loTypeId="urn:microsoft.com/office/officeart/2005/8/layout/lProcess3" loCatId="process" qsTypeId="urn:microsoft.com/office/officeart/2005/8/quickstyle/3d2" qsCatId="3D" csTypeId="urn:microsoft.com/office/officeart/2005/8/colors/accent1_2" csCatId="accent1" phldr="1"/>
      <dgm:spPr/>
      <dgm:t>
        <a:bodyPr/>
        <a:lstStyle/>
        <a:p>
          <a:endParaRPr lang="en-US"/>
        </a:p>
      </dgm:t>
    </dgm:pt>
    <dgm:pt modelId="{093DFD15-618E-44D8-A761-BF42E6B26588}">
      <dgm:prSet phldrT="[Text]"/>
      <dgm:spPr/>
      <dgm:t>
        <a:bodyPr/>
        <a:lstStyle/>
        <a:p>
          <a:r>
            <a:rPr lang="en-US" dirty="0" smtClean="0"/>
            <a:t>E Wallets and secure transactions </a:t>
          </a:r>
          <a:endParaRPr lang="en-US" dirty="0"/>
        </a:p>
      </dgm:t>
    </dgm:pt>
    <dgm:pt modelId="{8CFB187E-518B-407E-98AF-E94ADC49416C}" type="parTrans" cxnId="{70ECA462-A101-4574-BB82-05B50B87E2B7}">
      <dgm:prSet/>
      <dgm:spPr/>
      <dgm:t>
        <a:bodyPr/>
        <a:lstStyle/>
        <a:p>
          <a:endParaRPr lang="en-US"/>
        </a:p>
      </dgm:t>
    </dgm:pt>
    <dgm:pt modelId="{BA117EEB-1BAC-4A3F-A6D5-F7326327215C}" type="sibTrans" cxnId="{70ECA462-A101-4574-BB82-05B50B87E2B7}">
      <dgm:prSet/>
      <dgm:spPr/>
      <dgm:t>
        <a:bodyPr/>
        <a:lstStyle/>
        <a:p>
          <a:endParaRPr lang="en-US"/>
        </a:p>
      </dgm:t>
    </dgm:pt>
    <dgm:pt modelId="{75B946AB-534B-44BA-875F-3F185850FCFD}">
      <dgm:prSet phldrT="[Text]"/>
      <dgm:spPr/>
      <dgm:t>
        <a:bodyPr/>
        <a:lstStyle/>
        <a:p>
          <a:r>
            <a:rPr lang="en-US" dirty="0" smtClean="0"/>
            <a:t>* eWallets will eventually go away SET becomes a server-side issue </a:t>
          </a:r>
        </a:p>
        <a:p>
          <a:r>
            <a:rPr lang="en-US" dirty="0" smtClean="0"/>
            <a:t>* SSL still dominates eCommerce transactions for many years</a:t>
          </a:r>
          <a:endParaRPr lang="en-US" dirty="0"/>
        </a:p>
      </dgm:t>
    </dgm:pt>
    <dgm:pt modelId="{3AB590E5-D61D-499D-AAEC-CF3237E20550}" type="parTrans" cxnId="{BF0A4B8E-F5CB-4FFD-A716-730828EAE469}">
      <dgm:prSet/>
      <dgm:spPr/>
      <dgm:t>
        <a:bodyPr/>
        <a:lstStyle/>
        <a:p>
          <a:endParaRPr lang="en-US"/>
        </a:p>
      </dgm:t>
    </dgm:pt>
    <dgm:pt modelId="{6B9029F5-E231-46D8-98BF-C7898708898A}" type="sibTrans" cxnId="{BF0A4B8E-F5CB-4FFD-A716-730828EAE469}">
      <dgm:prSet/>
      <dgm:spPr/>
      <dgm:t>
        <a:bodyPr/>
        <a:lstStyle/>
        <a:p>
          <a:endParaRPr lang="en-US"/>
        </a:p>
      </dgm:t>
    </dgm:pt>
    <dgm:pt modelId="{3053E998-B754-473C-AD98-BEE44EBB763C}">
      <dgm:prSet phldrT="[Text]"/>
      <dgm:spPr/>
      <dgm:t>
        <a:bodyPr/>
        <a:lstStyle/>
        <a:p>
          <a:r>
            <a:rPr lang="en-US" dirty="0" smtClean="0"/>
            <a:t>Caching technologies</a:t>
          </a:r>
          <a:endParaRPr lang="en-US" dirty="0"/>
        </a:p>
      </dgm:t>
    </dgm:pt>
    <dgm:pt modelId="{A196E67F-804F-4E0E-940B-168C72F1488F}" type="parTrans" cxnId="{6DBDB8C0-F469-42DD-BC45-06656B1EE12C}">
      <dgm:prSet/>
      <dgm:spPr/>
      <dgm:t>
        <a:bodyPr/>
        <a:lstStyle/>
        <a:p>
          <a:endParaRPr lang="en-US"/>
        </a:p>
      </dgm:t>
    </dgm:pt>
    <dgm:pt modelId="{54EDA592-DC31-44B3-B5AC-15C6312048D1}" type="sibTrans" cxnId="{6DBDB8C0-F469-42DD-BC45-06656B1EE12C}">
      <dgm:prSet/>
      <dgm:spPr/>
      <dgm:t>
        <a:bodyPr/>
        <a:lstStyle/>
        <a:p>
          <a:endParaRPr lang="en-US"/>
        </a:p>
      </dgm:t>
    </dgm:pt>
    <dgm:pt modelId="{C622891C-F087-4BC0-8D36-4BAFEE63F8AB}">
      <dgm:prSet phldrT="[Text]"/>
      <dgm:spPr/>
      <dgm:t>
        <a:bodyPr/>
        <a:lstStyle/>
        <a:p>
          <a:r>
            <a:rPr lang="en-US" dirty="0" smtClean="0"/>
            <a:t>* Better and cheaper caching devices appear Most * ISPs will use them within a few years if they want to retain customers</a:t>
          </a:r>
          <a:endParaRPr lang="en-US" dirty="0"/>
        </a:p>
      </dgm:t>
    </dgm:pt>
    <dgm:pt modelId="{0409B7BF-BF82-48E1-9BA8-B7313DCC6403}" type="parTrans" cxnId="{FAFEA9B6-0DC7-4395-9CD9-96F8C41FC144}">
      <dgm:prSet/>
      <dgm:spPr/>
      <dgm:t>
        <a:bodyPr/>
        <a:lstStyle/>
        <a:p>
          <a:endParaRPr lang="en-US"/>
        </a:p>
      </dgm:t>
    </dgm:pt>
    <dgm:pt modelId="{F4CB8503-6FE5-4FDF-9257-7F7679DA1C5F}" type="sibTrans" cxnId="{FAFEA9B6-0DC7-4395-9CD9-96F8C41FC144}">
      <dgm:prSet/>
      <dgm:spPr/>
      <dgm:t>
        <a:bodyPr/>
        <a:lstStyle/>
        <a:p>
          <a:endParaRPr lang="en-US"/>
        </a:p>
      </dgm:t>
    </dgm:pt>
    <dgm:pt modelId="{F00ED311-3F18-4B71-B84C-A0935D6744D7}" type="pres">
      <dgm:prSet presAssocID="{46D8E6B1-11F2-4559-AAC7-D9FA0C312205}" presName="Name0" presStyleCnt="0">
        <dgm:presLayoutVars>
          <dgm:chPref val="3"/>
          <dgm:dir/>
          <dgm:animLvl val="lvl"/>
          <dgm:resizeHandles/>
        </dgm:presLayoutVars>
      </dgm:prSet>
      <dgm:spPr/>
      <dgm:t>
        <a:bodyPr/>
        <a:lstStyle/>
        <a:p>
          <a:endParaRPr lang="en-US"/>
        </a:p>
      </dgm:t>
    </dgm:pt>
    <dgm:pt modelId="{1B5F2A18-5558-4502-8C02-13D44FB553D2}" type="pres">
      <dgm:prSet presAssocID="{093DFD15-618E-44D8-A761-BF42E6B26588}" presName="horFlow" presStyleCnt="0"/>
      <dgm:spPr/>
    </dgm:pt>
    <dgm:pt modelId="{4FF05CFE-283F-4DFF-9B5E-D64F5D48685A}" type="pres">
      <dgm:prSet presAssocID="{093DFD15-618E-44D8-A761-BF42E6B26588}" presName="bigChev" presStyleLbl="node1" presStyleIdx="0" presStyleCnt="2"/>
      <dgm:spPr/>
      <dgm:t>
        <a:bodyPr/>
        <a:lstStyle/>
        <a:p>
          <a:endParaRPr lang="en-US"/>
        </a:p>
      </dgm:t>
    </dgm:pt>
    <dgm:pt modelId="{7A48708B-2C1E-4F15-89EF-8464CF2EC9D5}" type="pres">
      <dgm:prSet presAssocID="{3AB590E5-D61D-499D-AAEC-CF3237E20550}" presName="parTrans" presStyleCnt="0"/>
      <dgm:spPr/>
    </dgm:pt>
    <dgm:pt modelId="{C7690E60-F721-4180-9D88-65660AF61969}" type="pres">
      <dgm:prSet presAssocID="{75B946AB-534B-44BA-875F-3F185850FCFD}" presName="node" presStyleLbl="alignAccFollowNode1" presStyleIdx="0" presStyleCnt="2" custScaleX="207109">
        <dgm:presLayoutVars>
          <dgm:bulletEnabled val="1"/>
        </dgm:presLayoutVars>
      </dgm:prSet>
      <dgm:spPr/>
      <dgm:t>
        <a:bodyPr/>
        <a:lstStyle/>
        <a:p>
          <a:endParaRPr lang="en-US"/>
        </a:p>
      </dgm:t>
    </dgm:pt>
    <dgm:pt modelId="{E8956FCF-CBD2-48B1-8550-98CB07F393AF}" type="pres">
      <dgm:prSet presAssocID="{093DFD15-618E-44D8-A761-BF42E6B26588}" presName="vSp" presStyleCnt="0"/>
      <dgm:spPr/>
    </dgm:pt>
    <dgm:pt modelId="{3D3080E8-5ADD-479E-BA70-6BDD7F09AE5C}" type="pres">
      <dgm:prSet presAssocID="{3053E998-B754-473C-AD98-BEE44EBB763C}" presName="horFlow" presStyleCnt="0"/>
      <dgm:spPr/>
    </dgm:pt>
    <dgm:pt modelId="{2592A7C7-9BA0-485B-968B-16BEB3DEC54A}" type="pres">
      <dgm:prSet presAssocID="{3053E998-B754-473C-AD98-BEE44EBB763C}" presName="bigChev" presStyleLbl="node1" presStyleIdx="1" presStyleCnt="2"/>
      <dgm:spPr/>
      <dgm:t>
        <a:bodyPr/>
        <a:lstStyle/>
        <a:p>
          <a:endParaRPr lang="en-US"/>
        </a:p>
      </dgm:t>
    </dgm:pt>
    <dgm:pt modelId="{99837ABD-EA78-414B-94F6-E30824C6CA58}" type="pres">
      <dgm:prSet presAssocID="{0409B7BF-BF82-48E1-9BA8-B7313DCC6403}" presName="parTrans" presStyleCnt="0"/>
      <dgm:spPr/>
    </dgm:pt>
    <dgm:pt modelId="{CA35E59C-5EBB-4B66-9886-2B9CD042B9CD}" type="pres">
      <dgm:prSet presAssocID="{C622891C-F087-4BC0-8D36-4BAFEE63F8AB}" presName="node" presStyleLbl="alignAccFollowNode1" presStyleIdx="1" presStyleCnt="2" custScaleX="209758">
        <dgm:presLayoutVars>
          <dgm:bulletEnabled val="1"/>
        </dgm:presLayoutVars>
      </dgm:prSet>
      <dgm:spPr/>
      <dgm:t>
        <a:bodyPr/>
        <a:lstStyle/>
        <a:p>
          <a:endParaRPr lang="en-US"/>
        </a:p>
      </dgm:t>
    </dgm:pt>
  </dgm:ptLst>
  <dgm:cxnLst>
    <dgm:cxn modelId="{E9345A4F-A40A-4ABA-95B7-843685371496}" type="presOf" srcId="{C622891C-F087-4BC0-8D36-4BAFEE63F8AB}" destId="{CA35E59C-5EBB-4B66-9886-2B9CD042B9CD}" srcOrd="0" destOrd="0" presId="urn:microsoft.com/office/officeart/2005/8/layout/lProcess3"/>
    <dgm:cxn modelId="{BF0A4B8E-F5CB-4FFD-A716-730828EAE469}" srcId="{093DFD15-618E-44D8-A761-BF42E6B26588}" destId="{75B946AB-534B-44BA-875F-3F185850FCFD}" srcOrd="0" destOrd="0" parTransId="{3AB590E5-D61D-499D-AAEC-CF3237E20550}" sibTransId="{6B9029F5-E231-46D8-98BF-C7898708898A}"/>
    <dgm:cxn modelId="{6DBDB8C0-F469-42DD-BC45-06656B1EE12C}" srcId="{46D8E6B1-11F2-4559-AAC7-D9FA0C312205}" destId="{3053E998-B754-473C-AD98-BEE44EBB763C}" srcOrd="1" destOrd="0" parTransId="{A196E67F-804F-4E0E-940B-168C72F1488F}" sibTransId="{54EDA592-DC31-44B3-B5AC-15C6312048D1}"/>
    <dgm:cxn modelId="{70ECA462-A101-4574-BB82-05B50B87E2B7}" srcId="{46D8E6B1-11F2-4559-AAC7-D9FA0C312205}" destId="{093DFD15-618E-44D8-A761-BF42E6B26588}" srcOrd="0" destOrd="0" parTransId="{8CFB187E-518B-407E-98AF-E94ADC49416C}" sibTransId="{BA117EEB-1BAC-4A3F-A6D5-F7326327215C}"/>
    <dgm:cxn modelId="{EE0F4DA8-CE89-47D1-A2D2-A592D29F4464}" type="presOf" srcId="{46D8E6B1-11F2-4559-AAC7-D9FA0C312205}" destId="{F00ED311-3F18-4B71-B84C-A0935D6744D7}" srcOrd="0" destOrd="0" presId="urn:microsoft.com/office/officeart/2005/8/layout/lProcess3"/>
    <dgm:cxn modelId="{92FA0C2D-3DFD-41EA-84FA-6182FC8231CE}" type="presOf" srcId="{3053E998-B754-473C-AD98-BEE44EBB763C}" destId="{2592A7C7-9BA0-485B-968B-16BEB3DEC54A}" srcOrd="0" destOrd="0" presId="urn:microsoft.com/office/officeart/2005/8/layout/lProcess3"/>
    <dgm:cxn modelId="{331DA5E8-B878-4439-810D-C35E8739343F}" type="presOf" srcId="{093DFD15-618E-44D8-A761-BF42E6B26588}" destId="{4FF05CFE-283F-4DFF-9B5E-D64F5D48685A}" srcOrd="0" destOrd="0" presId="urn:microsoft.com/office/officeart/2005/8/layout/lProcess3"/>
    <dgm:cxn modelId="{FAFEA9B6-0DC7-4395-9CD9-96F8C41FC144}" srcId="{3053E998-B754-473C-AD98-BEE44EBB763C}" destId="{C622891C-F087-4BC0-8D36-4BAFEE63F8AB}" srcOrd="0" destOrd="0" parTransId="{0409B7BF-BF82-48E1-9BA8-B7313DCC6403}" sibTransId="{F4CB8503-6FE5-4FDF-9257-7F7679DA1C5F}"/>
    <dgm:cxn modelId="{7E2B1F19-2BB9-4EB6-8005-4E03AD52FE39}" type="presOf" srcId="{75B946AB-534B-44BA-875F-3F185850FCFD}" destId="{C7690E60-F721-4180-9D88-65660AF61969}" srcOrd="0" destOrd="0" presId="urn:microsoft.com/office/officeart/2005/8/layout/lProcess3"/>
    <dgm:cxn modelId="{2F999E3A-AE34-4412-81B6-08F9BF0AEE9B}" type="presParOf" srcId="{F00ED311-3F18-4B71-B84C-A0935D6744D7}" destId="{1B5F2A18-5558-4502-8C02-13D44FB553D2}" srcOrd="0" destOrd="0" presId="urn:microsoft.com/office/officeart/2005/8/layout/lProcess3"/>
    <dgm:cxn modelId="{871A58BC-9C61-4862-ADBC-5124F6BC1E72}" type="presParOf" srcId="{1B5F2A18-5558-4502-8C02-13D44FB553D2}" destId="{4FF05CFE-283F-4DFF-9B5E-D64F5D48685A}" srcOrd="0" destOrd="0" presId="urn:microsoft.com/office/officeart/2005/8/layout/lProcess3"/>
    <dgm:cxn modelId="{9EFFD169-9884-424E-8071-C5C612E3262D}" type="presParOf" srcId="{1B5F2A18-5558-4502-8C02-13D44FB553D2}" destId="{7A48708B-2C1E-4F15-89EF-8464CF2EC9D5}" srcOrd="1" destOrd="0" presId="urn:microsoft.com/office/officeart/2005/8/layout/lProcess3"/>
    <dgm:cxn modelId="{CBB08AA7-EC76-4CC4-9596-458D0158ED68}" type="presParOf" srcId="{1B5F2A18-5558-4502-8C02-13D44FB553D2}" destId="{C7690E60-F721-4180-9D88-65660AF61969}" srcOrd="2" destOrd="0" presId="urn:microsoft.com/office/officeart/2005/8/layout/lProcess3"/>
    <dgm:cxn modelId="{A98D5A18-420F-4642-BF79-4771DF295508}" type="presParOf" srcId="{F00ED311-3F18-4B71-B84C-A0935D6744D7}" destId="{E8956FCF-CBD2-48B1-8550-98CB07F393AF}" srcOrd="1" destOrd="0" presId="urn:microsoft.com/office/officeart/2005/8/layout/lProcess3"/>
    <dgm:cxn modelId="{CCAB5EDA-9884-47DE-97F0-307A69010771}" type="presParOf" srcId="{F00ED311-3F18-4B71-B84C-A0935D6744D7}" destId="{3D3080E8-5ADD-479E-BA70-6BDD7F09AE5C}" srcOrd="2" destOrd="0" presId="urn:microsoft.com/office/officeart/2005/8/layout/lProcess3"/>
    <dgm:cxn modelId="{DB32FB4F-CE89-4F53-BCCE-07CAC9F2B188}" type="presParOf" srcId="{3D3080E8-5ADD-479E-BA70-6BDD7F09AE5C}" destId="{2592A7C7-9BA0-485B-968B-16BEB3DEC54A}" srcOrd="0" destOrd="0" presId="urn:microsoft.com/office/officeart/2005/8/layout/lProcess3"/>
    <dgm:cxn modelId="{5ADBB3C7-B9D6-4C2F-8C68-2E96D4444042}" type="presParOf" srcId="{3D3080E8-5ADD-479E-BA70-6BDD7F09AE5C}" destId="{99837ABD-EA78-414B-94F6-E30824C6CA58}" srcOrd="1" destOrd="0" presId="urn:microsoft.com/office/officeart/2005/8/layout/lProcess3"/>
    <dgm:cxn modelId="{7843D4E4-2C82-4065-8ABC-A7DF6164BE35}" type="presParOf" srcId="{3D3080E8-5ADD-479E-BA70-6BDD7F09AE5C}" destId="{CA35E59C-5EBB-4B66-9886-2B9CD042B9CD}" srcOrd="2" destOrd="0" presId="urn:microsoft.com/office/officeart/2005/8/layout/l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7E11E2-205A-41F3-BAE1-6926CAC53FEB}">
      <dsp:nvSpPr>
        <dsp:cNvPr id="0" name=""/>
        <dsp:cNvSpPr/>
      </dsp:nvSpPr>
      <dsp:spPr>
        <a:xfrm>
          <a:off x="0" y="461997"/>
          <a:ext cx="8153400" cy="12525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E-commerce is a new way of conducting business, and as with any other new application of technology, it presents both opportunities for improvement and potential problems</a:t>
          </a:r>
          <a:endParaRPr lang="en-US" sz="2400" kern="1200" dirty="0"/>
        </a:p>
      </dsp:txBody>
      <dsp:txXfrm>
        <a:off x="0" y="461997"/>
        <a:ext cx="8153400" cy="1252504"/>
      </dsp:txXfrm>
    </dsp:sp>
    <dsp:sp modelId="{564DFC53-7046-4C33-9FEE-5B80859C12E4}">
      <dsp:nvSpPr>
        <dsp:cNvPr id="0" name=""/>
        <dsp:cNvSpPr/>
      </dsp:nvSpPr>
      <dsp:spPr>
        <a:xfrm>
          <a:off x="0" y="1786502"/>
          <a:ext cx="8153400" cy="1316250"/>
        </a:xfrm>
        <a:prstGeom prst="round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solidFill>
                <a:srgbClr val="0070C0"/>
              </a:solidFill>
            </a:rPr>
            <a:t>With continued convergence of telephony, Computing, and other areas (e.g. automotive), the Reach of systems adjacent to e-commerce will grow</a:t>
          </a:r>
          <a:endParaRPr lang="en-US" sz="2400" kern="1200" dirty="0">
            <a:solidFill>
              <a:srgbClr val="0070C0"/>
            </a:solidFill>
          </a:endParaRPr>
        </a:p>
      </dsp:txBody>
      <dsp:txXfrm>
        <a:off x="0" y="1786502"/>
        <a:ext cx="8153400" cy="1316250"/>
      </dsp:txXfrm>
    </dsp:sp>
    <dsp:sp modelId="{9660DB5B-3B8B-49D3-96CE-F0A1B2AE64A3}">
      <dsp:nvSpPr>
        <dsp:cNvPr id="0" name=""/>
        <dsp:cNvSpPr/>
      </dsp:nvSpPr>
      <dsp:spPr>
        <a:xfrm>
          <a:off x="0" y="3174752"/>
          <a:ext cx="8153400" cy="1316250"/>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Communications systems (email), social networking sites, search, Blogging are getting closer to e-commerce</a:t>
          </a:r>
          <a:endParaRPr lang="en-US" sz="2400" kern="1200" dirty="0"/>
        </a:p>
      </dsp:txBody>
      <dsp:txXfrm>
        <a:off x="0" y="3174752"/>
        <a:ext cx="8153400" cy="131625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9C132E3-90E1-4111-B389-533A6D64F3FD}">
      <dsp:nvSpPr>
        <dsp:cNvPr id="0" name=""/>
        <dsp:cNvSpPr/>
      </dsp:nvSpPr>
      <dsp:spPr>
        <a:xfrm rot="10800000">
          <a:off x="1091279" y="34480"/>
          <a:ext cx="2888361" cy="1455039"/>
        </a:xfrm>
        <a:prstGeom prst="homePlate">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41632" tIns="106680" rIns="199136" bIns="106680" numCol="1" spcCol="1270" anchor="ctr" anchorCtr="0">
          <a:noAutofit/>
        </a:bodyPr>
        <a:lstStyle/>
        <a:p>
          <a:pPr lvl="0" algn="ctr" defTabSz="1244600" rtl="0">
            <a:lnSpc>
              <a:spcPct val="90000"/>
            </a:lnSpc>
            <a:spcBef>
              <a:spcPct val="0"/>
            </a:spcBef>
            <a:spcAft>
              <a:spcPct val="35000"/>
            </a:spcAft>
          </a:pPr>
          <a:r>
            <a:rPr lang="en-US" sz="2800" b="1" kern="1200" dirty="0" smtClean="0"/>
            <a:t>E-Commerce Security</a:t>
          </a:r>
          <a:endParaRPr lang="en-US" sz="2800" b="1" kern="1200" dirty="0"/>
        </a:p>
      </dsp:txBody>
      <dsp:txXfrm rot="10800000">
        <a:off x="1091279" y="34480"/>
        <a:ext cx="2888361" cy="1455039"/>
      </dsp:txXfrm>
    </dsp:sp>
    <dsp:sp modelId="{E0608BF2-995C-411F-B074-44702F98ACF6}">
      <dsp:nvSpPr>
        <dsp:cNvPr id="0" name=""/>
        <dsp:cNvSpPr/>
      </dsp:nvSpPr>
      <dsp:spPr>
        <a:xfrm>
          <a:off x="363759" y="34480"/>
          <a:ext cx="1455039" cy="1455039"/>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FF05CFE-283F-4DFF-9B5E-D64F5D48685A}">
      <dsp:nvSpPr>
        <dsp:cNvPr id="0" name=""/>
        <dsp:cNvSpPr/>
      </dsp:nvSpPr>
      <dsp:spPr>
        <a:xfrm>
          <a:off x="1937" y="1191201"/>
          <a:ext cx="3092053" cy="1236821"/>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17780" rIns="0" bIns="17780" numCol="1" spcCol="1270" anchor="ctr" anchorCtr="0">
          <a:noAutofit/>
        </a:bodyPr>
        <a:lstStyle/>
        <a:p>
          <a:pPr lvl="0" algn="ctr" defTabSz="1244600">
            <a:lnSpc>
              <a:spcPct val="90000"/>
            </a:lnSpc>
            <a:spcBef>
              <a:spcPct val="0"/>
            </a:spcBef>
            <a:spcAft>
              <a:spcPct val="35000"/>
            </a:spcAft>
          </a:pPr>
          <a:r>
            <a:rPr lang="en-US" sz="2800" kern="1200" dirty="0" smtClean="0"/>
            <a:t>E Wallets and secure transactions </a:t>
          </a:r>
          <a:endParaRPr lang="en-US" sz="2800" kern="1200" dirty="0"/>
        </a:p>
      </dsp:txBody>
      <dsp:txXfrm>
        <a:off x="1937" y="1191201"/>
        <a:ext cx="3092053" cy="1236821"/>
      </dsp:txXfrm>
    </dsp:sp>
    <dsp:sp modelId="{C7690E60-F721-4180-9D88-65660AF61969}">
      <dsp:nvSpPr>
        <dsp:cNvPr id="0" name=""/>
        <dsp:cNvSpPr/>
      </dsp:nvSpPr>
      <dsp:spPr>
        <a:xfrm>
          <a:off x="2692024" y="1296331"/>
          <a:ext cx="5315253" cy="1026561"/>
        </a:xfrm>
        <a:prstGeom prst="chevron">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lvl="0" algn="ctr" defTabSz="755650">
            <a:lnSpc>
              <a:spcPct val="90000"/>
            </a:lnSpc>
            <a:spcBef>
              <a:spcPct val="0"/>
            </a:spcBef>
            <a:spcAft>
              <a:spcPct val="35000"/>
            </a:spcAft>
          </a:pPr>
          <a:r>
            <a:rPr lang="en-US" sz="1700" kern="1200" dirty="0" smtClean="0"/>
            <a:t>* eWallets will eventually go away SET becomes a server-side issue </a:t>
          </a:r>
        </a:p>
        <a:p>
          <a:pPr lvl="0" algn="ctr" defTabSz="755650">
            <a:lnSpc>
              <a:spcPct val="90000"/>
            </a:lnSpc>
            <a:spcBef>
              <a:spcPct val="0"/>
            </a:spcBef>
            <a:spcAft>
              <a:spcPct val="35000"/>
            </a:spcAft>
          </a:pPr>
          <a:r>
            <a:rPr lang="en-US" sz="1700" kern="1200" dirty="0" smtClean="0"/>
            <a:t>* SSL still dominates eCommerce transactions for many years</a:t>
          </a:r>
          <a:endParaRPr lang="en-US" sz="1700" kern="1200" dirty="0"/>
        </a:p>
      </dsp:txBody>
      <dsp:txXfrm>
        <a:off x="2692024" y="1296331"/>
        <a:ext cx="5315253" cy="1026561"/>
      </dsp:txXfrm>
    </dsp:sp>
    <dsp:sp modelId="{2592A7C7-9BA0-485B-968B-16BEB3DEC54A}">
      <dsp:nvSpPr>
        <dsp:cNvPr id="0" name=""/>
        <dsp:cNvSpPr/>
      </dsp:nvSpPr>
      <dsp:spPr>
        <a:xfrm>
          <a:off x="1937" y="2601177"/>
          <a:ext cx="3092053" cy="1236821"/>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17780" rIns="0" bIns="17780" numCol="1" spcCol="1270" anchor="ctr" anchorCtr="0">
          <a:noAutofit/>
        </a:bodyPr>
        <a:lstStyle/>
        <a:p>
          <a:pPr lvl="0" algn="ctr" defTabSz="1244600">
            <a:lnSpc>
              <a:spcPct val="90000"/>
            </a:lnSpc>
            <a:spcBef>
              <a:spcPct val="0"/>
            </a:spcBef>
            <a:spcAft>
              <a:spcPct val="35000"/>
            </a:spcAft>
          </a:pPr>
          <a:r>
            <a:rPr lang="en-US" sz="2800" kern="1200" dirty="0" smtClean="0"/>
            <a:t>Caching technologies</a:t>
          </a:r>
          <a:endParaRPr lang="en-US" sz="2800" kern="1200" dirty="0"/>
        </a:p>
      </dsp:txBody>
      <dsp:txXfrm>
        <a:off x="1937" y="2601177"/>
        <a:ext cx="3092053" cy="1236821"/>
      </dsp:txXfrm>
    </dsp:sp>
    <dsp:sp modelId="{CA35E59C-5EBB-4B66-9886-2B9CD042B9CD}">
      <dsp:nvSpPr>
        <dsp:cNvPr id="0" name=""/>
        <dsp:cNvSpPr/>
      </dsp:nvSpPr>
      <dsp:spPr>
        <a:xfrm>
          <a:off x="2692024" y="2706307"/>
          <a:ext cx="5383237" cy="1026561"/>
        </a:xfrm>
        <a:prstGeom prst="chevron">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lvl="0" algn="ctr" defTabSz="755650">
            <a:lnSpc>
              <a:spcPct val="90000"/>
            </a:lnSpc>
            <a:spcBef>
              <a:spcPct val="0"/>
            </a:spcBef>
            <a:spcAft>
              <a:spcPct val="35000"/>
            </a:spcAft>
          </a:pPr>
          <a:r>
            <a:rPr lang="en-US" sz="1700" kern="1200" dirty="0" smtClean="0"/>
            <a:t>* Better and cheaper caching devices appear Most * ISPs will use them within a few years if they want to retain customers</a:t>
          </a:r>
          <a:endParaRPr lang="en-US" sz="1700" kern="1200" dirty="0"/>
        </a:p>
      </dsp:txBody>
      <dsp:txXfrm>
        <a:off x="2692024" y="2706307"/>
        <a:ext cx="5383237" cy="102656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png"/><Relationship Id="rId5" Type="http://schemas.openxmlformats.org/officeDocument/2006/relationships/image" Target="../media/image14.wmf"/><Relationship Id="rId4"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5CAC9D-83B5-45D2-880E-A240E02A74EC}" type="datetimeFigureOut">
              <a:rPr lang="en-US" smtClean="0"/>
              <a:pPr/>
              <a:t>8/2/2012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2229D9-0A14-46B2-A1C4-12E99C2FFF0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B4AE9B-179D-44C3-B278-C0A182BB8427}" type="slidenum">
              <a:rPr lang="en-US"/>
              <a:pPr/>
              <a:t>2</a:t>
            </a:fld>
            <a:endParaRPr lang="en-US" dirty="0"/>
          </a:p>
        </p:txBody>
      </p:sp>
      <p:sp>
        <p:nvSpPr>
          <p:cNvPr id="382978" name="Rectangle 2"/>
          <p:cNvSpPr>
            <a:spLocks noGrp="1" noRot="1" noChangeAspect="1" noChangeArrowheads="1" noTextEdit="1"/>
          </p:cNvSpPr>
          <p:nvPr>
            <p:ph type="sldImg"/>
          </p:nvPr>
        </p:nvSpPr>
        <p:spPr>
          <a:ln/>
        </p:spPr>
      </p:sp>
      <p:sp>
        <p:nvSpPr>
          <p:cNvPr id="3829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4036" name="Slide Number Placeholder 3"/>
          <p:cNvSpPr>
            <a:spLocks noGrp="1"/>
          </p:cNvSpPr>
          <p:nvPr>
            <p:ph type="sldNum" sz="quarter" idx="5"/>
          </p:nvPr>
        </p:nvSpPr>
        <p:spPr>
          <a:noFill/>
        </p:spPr>
        <p:txBody>
          <a:bodyPr/>
          <a:lstStyle/>
          <a:p>
            <a:fld id="{F52E919E-95F4-43AC-BA7D-22BB0C1FADCD}" type="slidenum">
              <a:rPr lang="en-US" smtClean="0"/>
              <a:pPr/>
              <a:t>4</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7108" name="Slide Number Placeholder 3"/>
          <p:cNvSpPr>
            <a:spLocks noGrp="1"/>
          </p:cNvSpPr>
          <p:nvPr>
            <p:ph type="sldNum" sz="quarter" idx="5"/>
          </p:nvPr>
        </p:nvSpPr>
        <p:spPr>
          <a:noFill/>
        </p:spPr>
        <p:txBody>
          <a:bodyPr/>
          <a:lstStyle/>
          <a:p>
            <a:fld id="{8AD3BAA4-95EC-45D9-83FD-CBB1FF368AC3}" type="slidenum">
              <a:rPr lang="en-US" smtClean="0"/>
              <a:pPr/>
              <a:t>6</a:t>
            </a:fld>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endParaRPr lang="en-US" dirty="0" smtClean="0">
              <a:latin typeface="Times New Roman" pitchFamily="18" charset="0"/>
            </a:endParaRPr>
          </a:p>
        </p:txBody>
      </p:sp>
      <p:sp>
        <p:nvSpPr>
          <p:cNvPr id="49156" name="Slide Number Placeholder 3"/>
          <p:cNvSpPr>
            <a:spLocks noGrp="1"/>
          </p:cNvSpPr>
          <p:nvPr>
            <p:ph type="sldNum" sz="quarter" idx="5"/>
          </p:nvPr>
        </p:nvSpPr>
        <p:spPr>
          <a:noFill/>
        </p:spPr>
        <p:txBody>
          <a:bodyPr/>
          <a:lstStyle/>
          <a:p>
            <a:fld id="{465FEE90-CDC0-45E6-ACA3-4B1952EEB9B8}" type="slidenum">
              <a:rPr lang="en-US" smtClean="0"/>
              <a:pPr/>
              <a:t>7</a:t>
            </a:fld>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33BB337-0236-4B82-9BDF-D6EF0CFAF9FF}" type="slidenum">
              <a:rPr lang="en-US" smtClean="0"/>
              <a:pPr/>
              <a:t>23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08528"/>
          </a:xfrm>
        </p:spPr>
        <p:txBody>
          <a:bodyPr anchor="t"/>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3600" b="1">
                <a:latin typeface="+mj-lt"/>
              </a:defRPr>
            </a:lvl1pPr>
            <a:lvl2pPr>
              <a:buFont typeface="Wingdings" pitchFamily="2" charset="2"/>
              <a:buChar char="v"/>
              <a:defRPr sz="2800">
                <a:latin typeface="Cambria" pitchFamily="18" charset="0"/>
              </a:defRPr>
            </a:lvl2pPr>
            <a:lvl3pPr>
              <a:defRPr sz="2400">
                <a:latin typeface="Cambria" pitchFamily="18" charset="0"/>
              </a:defRPr>
            </a:lvl3pPr>
            <a:lvl4pPr>
              <a:buFont typeface="Wingdings" pitchFamily="2" charset="2"/>
              <a:buChar char="v"/>
              <a:defRPr sz="2000">
                <a:latin typeface="Cambria" pitchFamily="18" charset="0"/>
              </a:defRPr>
            </a:lvl4pPr>
            <a:lvl5pPr>
              <a:defRPr sz="1800">
                <a:latin typeface="Cambria"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a:t>Copyright © 2012 Pearson Education, Inc.</a:t>
            </a:r>
          </a:p>
        </p:txBody>
      </p:sp>
      <p:sp>
        <p:nvSpPr>
          <p:cNvPr id="5" name="Rectangle 13"/>
          <p:cNvSpPr>
            <a:spLocks noGrp="1" noChangeArrowheads="1"/>
          </p:cNvSpPr>
          <p:nvPr>
            <p:ph type="sldNum" sz="quarter" idx="11"/>
          </p:nvPr>
        </p:nvSpPr>
        <p:spPr>
          <a:ln/>
        </p:spPr>
        <p:txBody>
          <a:bodyPr/>
          <a:lstStyle>
            <a:lvl1pPr>
              <a:defRPr/>
            </a:lvl1pPr>
          </a:lstStyle>
          <a:p>
            <a:pPr>
              <a:defRPr/>
            </a:pPr>
            <a:r>
              <a:rPr lang="en-US" dirty="0"/>
              <a:t>Slide 1-</a:t>
            </a:r>
            <a:fld id="{1B18D35F-7D54-4D12-9456-0D5440C5DDBC}" type="slidenum">
              <a:rPr lang="en-US"/>
              <a:pPr>
                <a:defRPr/>
              </a:pPr>
              <a:t>‹#›</a:t>
            </a:fld>
            <a:endParaRPr lang="en-US" dirty="0"/>
          </a:p>
        </p:txBody>
      </p:sp>
    </p:spTree>
  </p:cSld>
  <p:clrMapOvr>
    <a:masterClrMapping/>
  </p:clrMapOvr>
  <p:transition spd="slow">
    <p:push dir="u"/>
    <p:sndAc>
      <p:stSnd>
        <p:snd r:embed="rId1" name="suction.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D8EA6BE-B508-4635-B860-5CF6AED6D7EA}" type="slidenum">
              <a:rPr lang="en-US"/>
              <a:pPr>
                <a:defRPr/>
              </a:pPr>
              <a:t>‹#›</a:t>
            </a:fld>
            <a:endParaRPr lang="en-US"/>
          </a:p>
        </p:txBody>
      </p:sp>
    </p:spTree>
  </p:cSld>
  <p:clrMapOvr>
    <a:masterClrMapping/>
  </p:clrMapOvr>
  <p:transition spd="slow">
    <p:push dir="u"/>
    <p:sndAc>
      <p:stSnd>
        <p:snd r:embed="rId1" name="suction.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E5AB3E-EF3C-4718-BBDF-102658ECE8EC}" type="datetimeFigureOut">
              <a:rPr lang="en-US" smtClean="0"/>
              <a:pPr/>
              <a:t>8/2/2012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7DB49-0250-4096-B03B-F545A0D72241}" type="slidenum">
              <a:rPr lang="en-US" smtClean="0"/>
              <a:pPr/>
              <a:t>‹#›</a:t>
            </a:fld>
            <a:endParaRPr lang="en-US" dirty="0"/>
          </a:p>
        </p:txBody>
      </p:sp>
    </p:spTree>
  </p:cSld>
  <p:clrMapOvr>
    <a:masterClrMapping/>
  </p:clrMapOvr>
  <p:transition spd="slow">
    <p:push dir="u"/>
    <p:sndAc>
      <p:stSnd>
        <p:snd r:embed="rId1" name="suction.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E5AB3E-EF3C-4718-BBDF-102658ECE8EC}" type="datetimeFigureOut">
              <a:rPr lang="en-US" smtClean="0"/>
              <a:pPr/>
              <a:t>8/2/2012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7DB49-0250-4096-B03B-F545A0D7224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sndAc>
      <p:stSnd>
        <p:snd r:embed="rId13" name="suction.wav"/>
      </p:stSnd>
    </p:sndAc>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5"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457200" y="762000"/>
            <a:ext cx="8229600" cy="647700"/>
          </a:xfrm>
          <a:prstGeom prst="rect">
            <a:avLst/>
          </a:prstGeom>
          <a:noFill/>
          <a:ln w="9525">
            <a:noFill/>
            <a:miter lim="800000"/>
            <a:headEnd/>
            <a:tailEnd/>
          </a:ln>
        </p:spPr>
        <p:txBody>
          <a:bodyPr vert="horz" wrap="square" lIns="92075" tIns="46038" rIns="92075" bIns="46038" numCol="1" anchor="b" anchorCtr="0" compatLnSpc="1">
            <a:prstTxWarp prst="textNoShape">
              <a:avLst/>
            </a:prstTxWarp>
            <a:spAutoFit/>
          </a:bodyPr>
          <a:lstStyle/>
          <a:p>
            <a:pPr lvl="0"/>
            <a:r>
              <a:rPr lang="en-US" smtClean="0"/>
              <a:t>Click to edit Master title style</a:t>
            </a:r>
          </a:p>
        </p:txBody>
      </p:sp>
      <p:sp>
        <p:nvSpPr>
          <p:cNvPr id="1027" name="Rectangle 7"/>
          <p:cNvSpPr>
            <a:spLocks noGrp="1" noChangeArrowheads="1"/>
          </p:cNvSpPr>
          <p:nvPr>
            <p:ph type="body" idx="1"/>
          </p:nvPr>
        </p:nvSpPr>
        <p:spPr bwMode="auto">
          <a:xfrm>
            <a:off x="457200" y="1600200"/>
            <a:ext cx="8229600" cy="42672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6" name="Rectangle 12"/>
          <p:cNvSpPr>
            <a:spLocks noGrp="1" noChangeArrowheads="1"/>
          </p:cNvSpPr>
          <p:nvPr>
            <p:ph type="ftr" sz="quarter" idx="3"/>
          </p:nvPr>
        </p:nvSpPr>
        <p:spPr bwMode="auto">
          <a:xfrm>
            <a:off x="457200" y="6400800"/>
            <a:ext cx="38100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defRPr sz="1200">
                <a:solidFill>
                  <a:schemeClr val="accent5">
                    <a:lumMod val="50000"/>
                  </a:schemeClr>
                </a:solidFill>
                <a:latin typeface="Georgia" pitchFamily="18" charset="0"/>
              </a:defRPr>
            </a:lvl1pPr>
          </a:lstStyle>
          <a:p>
            <a:pPr>
              <a:defRPr/>
            </a:pPr>
            <a:r>
              <a:rPr lang="en-US" dirty="0"/>
              <a:t>Copyright © 2012 Pearson Education, Inc.</a:t>
            </a:r>
          </a:p>
        </p:txBody>
      </p:sp>
      <p:sp>
        <p:nvSpPr>
          <p:cNvPr id="1037" name="Rectangle 13"/>
          <p:cNvSpPr>
            <a:spLocks noGrp="1" noChangeArrowheads="1"/>
          </p:cNvSpPr>
          <p:nvPr>
            <p:ph type="sldNum" sz="quarter" idx="4"/>
          </p:nvPr>
        </p:nvSpPr>
        <p:spPr bwMode="auto">
          <a:xfrm>
            <a:off x="6781800" y="6400800"/>
            <a:ext cx="19050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r">
              <a:defRPr sz="1200" b="1">
                <a:solidFill>
                  <a:schemeClr val="accent5">
                    <a:lumMod val="50000"/>
                  </a:schemeClr>
                </a:solidFill>
                <a:latin typeface="Georgia" pitchFamily="18" charset="0"/>
              </a:defRPr>
            </a:lvl1pPr>
          </a:lstStyle>
          <a:p>
            <a:pPr>
              <a:defRPr/>
            </a:pPr>
            <a:r>
              <a:rPr lang="en-US" dirty="0"/>
              <a:t>Slide 1-</a:t>
            </a:r>
            <a:fld id="{E54A83DF-F454-4754-809C-AD3E93B9DAC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ransition spd="slow">
    <p:push dir="u"/>
    <p:sndAc>
      <p:stSnd>
        <p:snd r:embed="rId4" name="suction.wav"/>
      </p:stSnd>
    </p:sndAc>
  </p:transition>
  <p:timing>
    <p:tnLst>
      <p:par>
        <p:cTn id="1" dur="indefinite" restart="never" nodeType="tmRoot"/>
      </p:par>
    </p:tnLst>
  </p:timing>
  <p:hf hdr="0" dt="0"/>
  <p:txStyles>
    <p:titleStyle>
      <a:lvl1pPr algn="ctr" rtl="0" eaLnBrk="0" fontAlgn="base" hangingPunct="0">
        <a:spcBef>
          <a:spcPct val="0"/>
        </a:spcBef>
        <a:spcAft>
          <a:spcPct val="0"/>
        </a:spcAft>
        <a:defRPr sz="3600" b="1">
          <a:solidFill>
            <a:schemeClr val="tx2"/>
          </a:solidFill>
          <a:latin typeface="+mj-lt"/>
          <a:ea typeface="+mj-ea"/>
          <a:cs typeface="+mj-cs"/>
        </a:defRPr>
      </a:lvl1pPr>
      <a:lvl2pPr algn="ctr" rtl="0" eaLnBrk="0" fontAlgn="base" hangingPunct="0">
        <a:spcBef>
          <a:spcPct val="0"/>
        </a:spcBef>
        <a:spcAft>
          <a:spcPct val="0"/>
        </a:spcAft>
        <a:defRPr sz="3600" b="1">
          <a:solidFill>
            <a:schemeClr val="tx2"/>
          </a:solidFill>
          <a:latin typeface="Calibri" pitchFamily="34" charset="0"/>
        </a:defRPr>
      </a:lvl2pPr>
      <a:lvl3pPr algn="ctr" rtl="0" eaLnBrk="0" fontAlgn="base" hangingPunct="0">
        <a:spcBef>
          <a:spcPct val="0"/>
        </a:spcBef>
        <a:spcAft>
          <a:spcPct val="0"/>
        </a:spcAft>
        <a:defRPr sz="3600" b="1">
          <a:solidFill>
            <a:schemeClr val="tx2"/>
          </a:solidFill>
          <a:latin typeface="Calibri" pitchFamily="34" charset="0"/>
        </a:defRPr>
      </a:lvl3pPr>
      <a:lvl4pPr algn="ctr" rtl="0" eaLnBrk="0" fontAlgn="base" hangingPunct="0">
        <a:spcBef>
          <a:spcPct val="0"/>
        </a:spcBef>
        <a:spcAft>
          <a:spcPct val="0"/>
        </a:spcAft>
        <a:defRPr sz="3600" b="1">
          <a:solidFill>
            <a:schemeClr val="tx2"/>
          </a:solidFill>
          <a:latin typeface="Calibri" pitchFamily="34" charset="0"/>
        </a:defRPr>
      </a:lvl4pPr>
      <a:lvl5pPr algn="ctr" rtl="0" eaLnBrk="0" fontAlgn="base" hangingPunct="0">
        <a:spcBef>
          <a:spcPct val="0"/>
        </a:spcBef>
        <a:spcAft>
          <a:spcPct val="0"/>
        </a:spcAft>
        <a:defRPr sz="3600" b="1">
          <a:solidFill>
            <a:schemeClr val="tx2"/>
          </a:solidFill>
          <a:latin typeface="Calibri" pitchFamily="34" charset="0"/>
        </a:defRPr>
      </a:lvl5pPr>
      <a:lvl6pPr marL="457200" algn="l" rtl="0" eaLnBrk="1" fontAlgn="base" hangingPunct="1">
        <a:spcBef>
          <a:spcPct val="0"/>
        </a:spcBef>
        <a:spcAft>
          <a:spcPct val="0"/>
        </a:spcAft>
        <a:defRPr sz="4000" b="1">
          <a:solidFill>
            <a:srgbClr val="AA1949"/>
          </a:solidFill>
          <a:latin typeface="Arial" charset="0"/>
        </a:defRPr>
      </a:lvl6pPr>
      <a:lvl7pPr marL="914400" algn="l" rtl="0" eaLnBrk="1" fontAlgn="base" hangingPunct="1">
        <a:spcBef>
          <a:spcPct val="0"/>
        </a:spcBef>
        <a:spcAft>
          <a:spcPct val="0"/>
        </a:spcAft>
        <a:defRPr sz="4000" b="1">
          <a:solidFill>
            <a:srgbClr val="AA1949"/>
          </a:solidFill>
          <a:latin typeface="Arial" charset="0"/>
        </a:defRPr>
      </a:lvl7pPr>
      <a:lvl8pPr marL="1371600" algn="l" rtl="0" eaLnBrk="1" fontAlgn="base" hangingPunct="1">
        <a:spcBef>
          <a:spcPct val="0"/>
        </a:spcBef>
        <a:spcAft>
          <a:spcPct val="0"/>
        </a:spcAft>
        <a:defRPr sz="4000" b="1">
          <a:solidFill>
            <a:srgbClr val="AA1949"/>
          </a:solidFill>
          <a:latin typeface="Arial" charset="0"/>
        </a:defRPr>
      </a:lvl8pPr>
      <a:lvl9pPr marL="1828800" algn="l" rtl="0" eaLnBrk="1" fontAlgn="base" hangingPunct="1">
        <a:spcBef>
          <a:spcPct val="0"/>
        </a:spcBef>
        <a:spcAft>
          <a:spcPct val="0"/>
        </a:spcAft>
        <a:defRPr sz="4000" b="1">
          <a:solidFill>
            <a:srgbClr val="AA1949"/>
          </a:solidFill>
          <a:latin typeface="Arial"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n"/>
        <a:defRPr sz="3600">
          <a:solidFill>
            <a:srgbClr val="3D4644"/>
          </a:solidFill>
          <a:latin typeface="Calibri" pitchFamily="34" charset="0"/>
          <a:ea typeface="+mn-ea"/>
          <a:cs typeface="+mn-cs"/>
        </a:defRPr>
      </a:lvl1pPr>
      <a:lvl2pPr marL="742950" indent="-285750" algn="l" rtl="0" eaLnBrk="0" fontAlgn="base" hangingPunct="0">
        <a:spcBef>
          <a:spcPct val="20000"/>
        </a:spcBef>
        <a:spcAft>
          <a:spcPct val="0"/>
        </a:spcAft>
        <a:buClr>
          <a:schemeClr val="tx2"/>
        </a:buClr>
        <a:buSzPct val="79000"/>
        <a:buFont typeface="Wingdings" pitchFamily="2" charset="2"/>
        <a:buChar char="v"/>
        <a:defRPr sz="2800">
          <a:solidFill>
            <a:srgbClr val="3D4644"/>
          </a:solidFill>
          <a:latin typeface="Calibri" pitchFamily="34" charset="0"/>
        </a:defRPr>
      </a:lvl2pPr>
      <a:lvl3pPr marL="1143000" indent="-228600" algn="l" rtl="0" eaLnBrk="0" fontAlgn="base" hangingPunct="0">
        <a:spcBef>
          <a:spcPct val="20000"/>
        </a:spcBef>
        <a:spcAft>
          <a:spcPct val="0"/>
        </a:spcAft>
        <a:buClr>
          <a:schemeClr val="accent2"/>
        </a:buClr>
        <a:buSzPct val="79000"/>
        <a:buFont typeface="Wingdings" pitchFamily="2" charset="2"/>
        <a:buChar char="n"/>
        <a:defRPr sz="2400">
          <a:solidFill>
            <a:srgbClr val="3D4644"/>
          </a:solidFill>
          <a:latin typeface="Calibri" pitchFamily="34" charset="0"/>
        </a:defRPr>
      </a:lvl3pPr>
      <a:lvl4pPr marL="1600200" indent="-228600" algn="l" rtl="0" eaLnBrk="0" fontAlgn="base" hangingPunct="0">
        <a:spcBef>
          <a:spcPct val="20000"/>
        </a:spcBef>
        <a:spcAft>
          <a:spcPct val="0"/>
        </a:spcAft>
        <a:buClr>
          <a:schemeClr val="tx2"/>
        </a:buClr>
        <a:buSzPct val="79000"/>
        <a:buFont typeface="Wingdings" pitchFamily="2" charset="2"/>
        <a:buChar char="v"/>
        <a:defRPr sz="2000">
          <a:solidFill>
            <a:srgbClr val="3D4644"/>
          </a:solidFill>
          <a:latin typeface="Calibri" pitchFamily="34" charset="0"/>
        </a:defRPr>
      </a:lvl4pPr>
      <a:lvl5pPr marL="2057400" indent="-228600" algn="l" rtl="0" eaLnBrk="0" fontAlgn="base" hangingPunct="0">
        <a:spcBef>
          <a:spcPct val="20000"/>
        </a:spcBef>
        <a:spcAft>
          <a:spcPct val="0"/>
        </a:spcAft>
        <a:buClr>
          <a:schemeClr val="accent2"/>
        </a:buClr>
        <a:buSzPct val="79000"/>
        <a:buFont typeface="Wingdings" pitchFamily="2" charset="2"/>
        <a:buChar char="n"/>
        <a:defRPr sz="2000">
          <a:solidFill>
            <a:srgbClr val="3D4644"/>
          </a:solidFill>
          <a:latin typeface="Calibri" pitchFamily="34" charset="0"/>
        </a:defRPr>
      </a:lvl5pPr>
      <a:lvl6pPr marL="2514600" indent="-228600" algn="l" rtl="0" eaLnBrk="1" fontAlgn="base" hangingPunct="1">
        <a:spcBef>
          <a:spcPct val="20000"/>
        </a:spcBef>
        <a:spcAft>
          <a:spcPct val="0"/>
        </a:spcAft>
        <a:buClr>
          <a:schemeClr val="tx2"/>
        </a:buClr>
        <a:buSzPct val="79000"/>
        <a:buFont typeface="Wingdings" pitchFamily="2" charset="2"/>
        <a:buChar char="n"/>
        <a:defRPr sz="2800">
          <a:solidFill>
            <a:srgbClr val="333399"/>
          </a:solidFill>
          <a:latin typeface="+mn-lt"/>
        </a:defRPr>
      </a:lvl6pPr>
      <a:lvl7pPr marL="2971800" indent="-228600" algn="l" rtl="0" eaLnBrk="1" fontAlgn="base" hangingPunct="1">
        <a:spcBef>
          <a:spcPct val="20000"/>
        </a:spcBef>
        <a:spcAft>
          <a:spcPct val="0"/>
        </a:spcAft>
        <a:buClr>
          <a:schemeClr val="tx2"/>
        </a:buClr>
        <a:buSzPct val="79000"/>
        <a:buFont typeface="Wingdings" pitchFamily="2" charset="2"/>
        <a:buChar char="n"/>
        <a:defRPr sz="2800">
          <a:solidFill>
            <a:srgbClr val="333399"/>
          </a:solidFill>
          <a:latin typeface="+mn-lt"/>
        </a:defRPr>
      </a:lvl7pPr>
      <a:lvl8pPr marL="3429000" indent="-228600" algn="l" rtl="0" eaLnBrk="1" fontAlgn="base" hangingPunct="1">
        <a:spcBef>
          <a:spcPct val="20000"/>
        </a:spcBef>
        <a:spcAft>
          <a:spcPct val="0"/>
        </a:spcAft>
        <a:buClr>
          <a:schemeClr val="tx2"/>
        </a:buClr>
        <a:buSzPct val="79000"/>
        <a:buFont typeface="Wingdings" pitchFamily="2" charset="2"/>
        <a:buChar char="n"/>
        <a:defRPr sz="2800">
          <a:solidFill>
            <a:srgbClr val="333399"/>
          </a:solidFill>
          <a:latin typeface="+mn-lt"/>
        </a:defRPr>
      </a:lvl8pPr>
      <a:lvl9pPr marL="3886200" indent="-228600" algn="l" rtl="0" eaLnBrk="1" fontAlgn="base" hangingPunct="1">
        <a:spcBef>
          <a:spcPct val="20000"/>
        </a:spcBef>
        <a:spcAft>
          <a:spcPct val="0"/>
        </a:spcAft>
        <a:buClr>
          <a:schemeClr val="tx2"/>
        </a:buClr>
        <a:buSzPct val="79000"/>
        <a:buFont typeface="Wingdings" pitchFamily="2" charset="2"/>
        <a:buChar char="n"/>
        <a:defRPr sz="2800">
          <a:solidFill>
            <a:srgbClr val="33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2.wav"/><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Image:Digital_signature_schema.gif" TargetMode="External"/><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themeOverride" Target="../theme/themeOverride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audio" Target="../media/audio1.wav"/><Relationship Id="rId7" Type="http://schemas.openxmlformats.org/officeDocument/2006/relationships/oleObject" Target="../embeddings/oleObject4.bin"/><Relationship Id="rId12" Type="http://schemas.openxmlformats.org/officeDocument/2006/relationships/oleObject" Target="../embeddings/oleObject9.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0" Type="http://schemas.openxmlformats.org/officeDocument/2006/relationships/oleObject" Target="../embeddings/oleObject7.bin"/><Relationship Id="rId4" Type="http://schemas.openxmlformats.org/officeDocument/2006/relationships/oleObject" Target="../embeddings/oleObject1.bin"/><Relationship Id="rId9" Type="http://schemas.openxmlformats.org/officeDocument/2006/relationships/oleObject" Target="../embeddings/oleObject6.bin"/></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762000"/>
            <a:ext cx="8229600" cy="1371600"/>
          </a:xfrm>
        </p:spPr>
        <p:txBody>
          <a:bodyPr>
            <a:normAutofit/>
          </a:bodyPr>
          <a:lstStyle/>
          <a:p>
            <a:r>
              <a:rPr lang="en-US" dirty="0" smtClean="0"/>
              <a:t>NEW TRENDS IN SECURING</a:t>
            </a:r>
            <a:br>
              <a:rPr lang="en-US" dirty="0" smtClean="0"/>
            </a:br>
            <a:r>
              <a:rPr lang="en-US" dirty="0" smtClean="0"/>
              <a:t>E-COMMERCE</a:t>
            </a:r>
            <a:endParaRPr lang="en-US" dirty="0"/>
          </a:p>
        </p:txBody>
      </p:sp>
      <p:pic>
        <p:nvPicPr>
          <p:cNvPr id="11" name="Content Placeholder 10" descr="https://encrypted-tbn3.google.com/images?q=tbn:ANd9GcTPwEahAriO_XKYl9_7hMu6Qc9PLSd_fqRc2rer9i3VtxlfBxup"/>
          <p:cNvPicPr>
            <a:picLocks noGrp="1"/>
          </p:cNvPicPr>
          <p:nvPr>
            <p:ph idx="1"/>
          </p:nvPr>
        </p:nvPicPr>
        <p:blipFill>
          <a:blip r:embed="rId3" cstate="print"/>
          <a:stretch>
            <a:fillRect/>
          </a:stretch>
        </p:blipFill>
        <p:spPr bwMode="auto">
          <a:xfrm>
            <a:off x="6629400" y="1752600"/>
            <a:ext cx="2343150" cy="1828800"/>
          </a:xfrm>
          <a:prstGeom prst="rect">
            <a:avLst/>
          </a:prstGeom>
          <a:noFill/>
          <a:ln w="9525">
            <a:noFill/>
            <a:miter lim="800000"/>
            <a:headEnd/>
            <a:tailEnd/>
          </a:ln>
        </p:spPr>
      </p:pic>
      <p:pic>
        <p:nvPicPr>
          <p:cNvPr id="12" name="Picture 11" descr="https://encrypted-tbn0.google.com/images?q=tbn:ANd9GcQvyGJCa4IZUnjZ2nPxXJGyYlma-ILG4RcoxHkLY7E4mThHn0uGUA"/>
          <p:cNvPicPr/>
          <p:nvPr/>
        </p:nvPicPr>
        <p:blipFill>
          <a:blip r:embed="rId4" cstate="print"/>
          <a:srcRect/>
          <a:stretch>
            <a:fillRect/>
          </a:stretch>
        </p:blipFill>
        <p:spPr bwMode="auto">
          <a:xfrm>
            <a:off x="3352800" y="3429000"/>
            <a:ext cx="3276600"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https://encrypted-tbn0.google.com/images?q=tbn:ANd9GcT_HSDUgJLoisR9s86hJ8Q0DtfWlVvidewP0DV4IcVhIp5S3wnb"/>
          <p:cNvPicPr/>
          <p:nvPr/>
        </p:nvPicPr>
        <p:blipFill>
          <a:blip r:embed="rId5" cstate="print"/>
          <a:srcRect/>
          <a:stretch>
            <a:fillRect/>
          </a:stretch>
        </p:blipFill>
        <p:spPr bwMode="auto">
          <a:xfrm>
            <a:off x="381000" y="2209800"/>
            <a:ext cx="2530779" cy="1798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slow">
    <p:push dir="u"/>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ppt_x"/>
                                          </p:val>
                                        </p:tav>
                                        <p:tav tm="100000">
                                          <p:val>
                                            <p:strVal val="#ppt_x"/>
                                          </p:val>
                                        </p:tav>
                                      </p:tavLst>
                                    </p:anim>
                                    <p:anim calcmode="lin" valueType="num">
                                      <p:cBhvr additive="base">
                                        <p:cTn id="8" dur="20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par>
                          <p:cTn id="16" fill="hold">
                            <p:stCondLst>
                              <p:cond delay="3000"/>
                            </p:stCondLst>
                            <p:childTnLst>
                              <p:par>
                                <p:cTn id="17" presetID="31" presetClass="entr" presetSubtype="0" fill="hold" nodeType="afterEffect">
                                  <p:stCondLst>
                                    <p:cond delay="0"/>
                                  </p:stCondLst>
                                  <p:iterate type="lt">
                                    <p:tmPct val="5000"/>
                                  </p:iterate>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childTnLst>
                          </p:cTn>
                        </p:par>
                        <p:par>
                          <p:cTn id="23" fill="hold">
                            <p:stCondLst>
                              <p:cond delay="4000"/>
                            </p:stCondLst>
                            <p:childTnLst>
                              <p:par>
                                <p:cTn id="24" presetID="31" presetClass="entr" presetSubtype="0" fill="hold" nodeType="afterEffect">
                                  <p:stCondLst>
                                    <p:cond delay="0"/>
                                  </p:stCondLst>
                                  <p:iterate type="lt">
                                    <p:tmPct val="5000"/>
                                  </p:iterate>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fltVal val="0"/>
                                          </p:val>
                                        </p:tav>
                                        <p:tav tm="100000">
                                          <p:val>
                                            <p:strVal val="#ppt_w"/>
                                          </p:val>
                                        </p:tav>
                                      </p:tavLst>
                                    </p:anim>
                                    <p:anim calcmode="lin" valueType="num">
                                      <p:cBhvr>
                                        <p:cTn id="27" dur="1000" fill="hold"/>
                                        <p:tgtEl>
                                          <p:spTgt spid="11"/>
                                        </p:tgtEl>
                                        <p:attrNameLst>
                                          <p:attrName>ppt_h</p:attrName>
                                        </p:attrNameLst>
                                      </p:cBhvr>
                                      <p:tavLst>
                                        <p:tav tm="0">
                                          <p:val>
                                            <p:fltVal val="0"/>
                                          </p:val>
                                        </p:tav>
                                        <p:tav tm="100000">
                                          <p:val>
                                            <p:strVal val="#ppt_h"/>
                                          </p:val>
                                        </p:tav>
                                      </p:tavLst>
                                    </p:anim>
                                    <p:anim calcmode="lin" valueType="num">
                                      <p:cBhvr>
                                        <p:cTn id="28" dur="1000" fill="hold"/>
                                        <p:tgtEl>
                                          <p:spTgt spid="11"/>
                                        </p:tgtEl>
                                        <p:attrNameLst>
                                          <p:attrName>style.rotation</p:attrName>
                                        </p:attrNameLst>
                                      </p:cBhvr>
                                      <p:tavLst>
                                        <p:tav tm="0">
                                          <p:val>
                                            <p:fltVal val="90"/>
                                          </p:val>
                                        </p:tav>
                                        <p:tav tm="100000">
                                          <p:val>
                                            <p:fltVal val="0"/>
                                          </p:val>
                                        </p:tav>
                                      </p:tavLst>
                                    </p:anim>
                                    <p:animEffect transition="in" filter="fade">
                                      <p:cBhvr>
                                        <p:cTn id="2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p:cNvSpPr>
          <p:nvPr>
            <p:ph type="title"/>
          </p:nvPr>
        </p:nvSpPr>
        <p:spPr>
          <a:xfrm>
            <a:off x="838200" y="838200"/>
            <a:ext cx="7467600" cy="708528"/>
          </a:xfrm>
        </p:spPr>
        <p:txBody>
          <a:bodyPr/>
          <a:lstStyle/>
          <a:p>
            <a:r>
              <a:rPr lang="en-US" dirty="0" smtClean="0"/>
              <a:t>2.)WHAT IS DIGITAL SIGNATURE ?</a:t>
            </a:r>
            <a:endParaRPr lang="en-US" dirty="0"/>
          </a:p>
        </p:txBody>
      </p:sp>
      <p:sp>
        <p:nvSpPr>
          <p:cNvPr id="69635" name="Text Box 3"/>
          <p:cNvSpPr txBox="1">
            <a:spLocks noChangeArrowheads="1"/>
          </p:cNvSpPr>
          <p:nvPr/>
        </p:nvSpPr>
        <p:spPr bwMode="auto">
          <a:xfrm>
            <a:off x="4648200" y="2209800"/>
            <a:ext cx="4343400" cy="4108450"/>
          </a:xfrm>
          <a:prstGeom prst="rect">
            <a:avLst/>
          </a:prstGeom>
          <a:noFill/>
          <a:ln w="9525">
            <a:noFill/>
            <a:miter lim="800000"/>
            <a:headEnd/>
            <a:tailEnd/>
          </a:ln>
          <a:effectLst/>
        </p:spPr>
        <p:txBody>
          <a:bodyPr>
            <a:spAutoFit/>
          </a:bodyPr>
          <a:lstStyle/>
          <a:p>
            <a:pPr algn="dist"/>
            <a:r>
              <a:rPr lang="en-US" sz="2400" dirty="0">
                <a:latin typeface="Calibri" pitchFamily="34" charset="0"/>
              </a:rPr>
              <a:t>“A Digital Signature or Digital Signature Scheme is a mathematical scheme for demonstrating the authenticity of a digital message or document". Digital Signatures are commonly used for software distribution, financial transaction, and in other cases where it is important to detect forgery and tempering.</a:t>
            </a:r>
          </a:p>
        </p:txBody>
      </p:sp>
      <p:sp>
        <p:nvSpPr>
          <p:cNvPr id="69636" name="AutoShape 4" descr="COMPUTER"/>
          <p:cNvSpPr>
            <a:spLocks noChangeAspect="1" noChangeArrowheads="1"/>
          </p:cNvSpPr>
          <p:nvPr/>
        </p:nvSpPr>
        <p:spPr bwMode="auto">
          <a:xfrm>
            <a:off x="4419600" y="3276600"/>
            <a:ext cx="304800" cy="304800"/>
          </a:xfrm>
          <a:prstGeom prst="rect">
            <a:avLst/>
          </a:prstGeom>
          <a:noFill/>
        </p:spPr>
        <p:txBody>
          <a:bodyPr/>
          <a:lstStyle/>
          <a:p>
            <a:endParaRPr lang="en-IN"/>
          </a:p>
        </p:txBody>
      </p:sp>
      <p:sp>
        <p:nvSpPr>
          <p:cNvPr id="69638" name="Text Box 6"/>
          <p:cNvSpPr txBox="1">
            <a:spLocks noChangeArrowheads="1"/>
          </p:cNvSpPr>
          <p:nvPr/>
        </p:nvSpPr>
        <p:spPr bwMode="auto">
          <a:xfrm>
            <a:off x="4343400" y="1676400"/>
            <a:ext cx="4800600" cy="1160463"/>
          </a:xfrm>
          <a:prstGeom prst="rect">
            <a:avLst/>
          </a:prstGeom>
          <a:noFill/>
          <a:ln w="9525">
            <a:noFill/>
            <a:miter lim="800000"/>
            <a:headEnd/>
            <a:tailEnd/>
          </a:ln>
          <a:effectLst/>
        </p:spPr>
        <p:txBody>
          <a:bodyPr wrap="square">
            <a:spAutoFit/>
          </a:bodyPr>
          <a:lstStyle/>
          <a:p>
            <a:r>
              <a:rPr lang="en-US" sz="2800" b="1" dirty="0">
                <a:solidFill>
                  <a:schemeClr val="tx2"/>
                </a:solidFill>
                <a:latin typeface="Calibri" pitchFamily="34" charset="0"/>
              </a:rPr>
              <a:t>Definition of Digital Signature </a:t>
            </a:r>
          </a:p>
          <a:p>
            <a:pPr>
              <a:spcBef>
                <a:spcPct val="50000"/>
              </a:spcBef>
            </a:pPr>
            <a:endParaRPr lang="en-US" sz="2800" b="1" dirty="0">
              <a:solidFill>
                <a:schemeClr val="tx2"/>
              </a:solidFill>
              <a:latin typeface="Calibri" pitchFamily="34" charset="0"/>
            </a:endParaRPr>
          </a:p>
        </p:txBody>
      </p:sp>
      <p:pic>
        <p:nvPicPr>
          <p:cNvPr id="69639" name="Picture 7" descr="A diagram depicting the process of creating and verifying a digital signature based on a trapdoor permutation.">
            <a:hlinkClick r:id="rId3" tooltip="&quot;A diagram depicting the process of creating and verifying a digital signature based on a trapdoor permutation.&quot;"/>
          </p:cNvPr>
          <p:cNvPicPr>
            <a:picLocks noGrp="1" noChangeAspect="1" noChangeArrowheads="1"/>
          </p:cNvPicPr>
          <p:nvPr>
            <p:ph type="body" idx="1"/>
          </p:nvPr>
        </p:nvPicPr>
        <p:blipFill>
          <a:blip r:embed="rId4" cstate="print"/>
          <a:srcRect/>
          <a:stretch>
            <a:fillRect/>
          </a:stretch>
        </p:blipFill>
        <p:spPr>
          <a:xfrm>
            <a:off x="228600" y="1981200"/>
            <a:ext cx="4413250" cy="4495800"/>
          </a:xfrm>
          <a:noFill/>
          <a:ln/>
        </p:spPr>
      </p:pic>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9634"/>
                                        </p:tgtEl>
                                        <p:attrNameLst>
                                          <p:attrName>style.visibility</p:attrName>
                                        </p:attrNameLst>
                                      </p:cBhvr>
                                      <p:to>
                                        <p:strVal val="visible"/>
                                      </p:to>
                                    </p:set>
                                    <p:anim calcmode="lin" valueType="num">
                                      <p:cBhvr additive="base">
                                        <p:cTn id="7" dur="2000" fill="hold"/>
                                        <p:tgtEl>
                                          <p:spTgt spid="69634"/>
                                        </p:tgtEl>
                                        <p:attrNameLst>
                                          <p:attrName>ppt_x</p:attrName>
                                        </p:attrNameLst>
                                      </p:cBhvr>
                                      <p:tavLst>
                                        <p:tav tm="0">
                                          <p:val>
                                            <p:strVal val="#ppt_x"/>
                                          </p:val>
                                        </p:tav>
                                        <p:tav tm="100000">
                                          <p:val>
                                            <p:strVal val="#ppt_x"/>
                                          </p:val>
                                        </p:tav>
                                      </p:tavLst>
                                    </p:anim>
                                    <p:anim calcmode="lin" valueType="num">
                                      <p:cBhvr additive="base">
                                        <p:cTn id="8" dur="2000" fill="hold"/>
                                        <p:tgtEl>
                                          <p:spTgt spid="6963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51" presetClass="entr" presetSubtype="0" fill="hold" grpId="0" nodeType="afterEffect">
                                  <p:stCondLst>
                                    <p:cond delay="0"/>
                                  </p:stCondLst>
                                  <p:childTnLst>
                                    <p:set>
                                      <p:cBhvr>
                                        <p:cTn id="11" dur="1" fill="hold">
                                          <p:stCondLst>
                                            <p:cond delay="0"/>
                                          </p:stCondLst>
                                        </p:cTn>
                                        <p:tgtEl>
                                          <p:spTgt spid="69638"/>
                                        </p:tgtEl>
                                        <p:attrNameLst>
                                          <p:attrName>style.visibility</p:attrName>
                                        </p:attrNameLst>
                                      </p:cBhvr>
                                      <p:to>
                                        <p:strVal val="visible"/>
                                      </p:to>
                                    </p:set>
                                    <p:animEffect transition="in" filter="fade">
                                      <p:cBhvr>
                                        <p:cTn id="12" dur="770" decel="100000"/>
                                        <p:tgtEl>
                                          <p:spTgt spid="69638"/>
                                        </p:tgtEl>
                                      </p:cBhvr>
                                    </p:animEffect>
                                    <p:animScale>
                                      <p:cBhvr>
                                        <p:cTn id="13" dur="770" decel="100000"/>
                                        <p:tgtEl>
                                          <p:spTgt spid="69638"/>
                                        </p:tgtEl>
                                      </p:cBhvr>
                                      <p:from x="10000" y="10000"/>
                                      <p:to x="200000" y="450000"/>
                                    </p:animScale>
                                    <p:animScale>
                                      <p:cBhvr>
                                        <p:cTn id="14" dur="1230" accel="100000" fill="hold">
                                          <p:stCondLst>
                                            <p:cond delay="770"/>
                                          </p:stCondLst>
                                        </p:cTn>
                                        <p:tgtEl>
                                          <p:spTgt spid="69638"/>
                                        </p:tgtEl>
                                      </p:cBhvr>
                                      <p:from x="200000" y="450000"/>
                                      <p:to x="100000" y="100000"/>
                                    </p:animScale>
                                    <p:set>
                                      <p:cBhvr>
                                        <p:cTn id="15" dur="770" fill="hold"/>
                                        <p:tgtEl>
                                          <p:spTgt spid="69638"/>
                                        </p:tgtEl>
                                        <p:attrNameLst>
                                          <p:attrName>ppt_x</p:attrName>
                                        </p:attrNameLst>
                                      </p:cBhvr>
                                      <p:to>
                                        <p:strVal val="(0.5)"/>
                                      </p:to>
                                    </p:set>
                                    <p:anim from="(0.5)" to="(#ppt_x)" calcmode="lin" valueType="num">
                                      <p:cBhvr>
                                        <p:cTn id="16" dur="1230" accel="100000" fill="hold">
                                          <p:stCondLst>
                                            <p:cond delay="770"/>
                                          </p:stCondLst>
                                        </p:cTn>
                                        <p:tgtEl>
                                          <p:spTgt spid="69638"/>
                                        </p:tgtEl>
                                        <p:attrNameLst>
                                          <p:attrName>ppt_x</p:attrName>
                                        </p:attrNameLst>
                                      </p:cBhvr>
                                    </p:anim>
                                    <p:set>
                                      <p:cBhvr>
                                        <p:cTn id="17" dur="770" fill="hold"/>
                                        <p:tgtEl>
                                          <p:spTgt spid="69638"/>
                                        </p:tgtEl>
                                        <p:attrNameLst>
                                          <p:attrName>ppt_y</p:attrName>
                                        </p:attrNameLst>
                                      </p:cBhvr>
                                      <p:to>
                                        <p:strVal val="(#ppt_y+0.4)"/>
                                      </p:to>
                                    </p:set>
                                    <p:anim from="(#ppt_y+0.4)" to="(#ppt_y)" calcmode="lin" valueType="num">
                                      <p:cBhvr>
                                        <p:cTn id="18" dur="1230" accel="100000" fill="hold">
                                          <p:stCondLst>
                                            <p:cond delay="770"/>
                                          </p:stCondLst>
                                        </p:cTn>
                                        <p:tgtEl>
                                          <p:spTgt spid="69638"/>
                                        </p:tgtEl>
                                        <p:attrNameLst>
                                          <p:attrName>ppt_y</p:attrName>
                                        </p:attrNameLst>
                                      </p:cBhvr>
                                    </p:anim>
                                  </p:childTnLst>
                                </p:cTn>
                              </p:par>
                            </p:childTnLst>
                          </p:cTn>
                        </p:par>
                        <p:par>
                          <p:cTn id="19" fill="hold">
                            <p:stCondLst>
                              <p:cond delay="4000"/>
                            </p:stCondLst>
                            <p:childTnLst>
                              <p:par>
                                <p:cTn id="20" presetID="53" presetClass="entr" presetSubtype="0" fill="hold" grpId="0" nodeType="afterEffect">
                                  <p:stCondLst>
                                    <p:cond delay="0"/>
                                  </p:stCondLst>
                                  <p:childTnLst>
                                    <p:set>
                                      <p:cBhvr>
                                        <p:cTn id="21" dur="1" fill="hold">
                                          <p:stCondLst>
                                            <p:cond delay="0"/>
                                          </p:stCondLst>
                                        </p:cTn>
                                        <p:tgtEl>
                                          <p:spTgt spid="69635"/>
                                        </p:tgtEl>
                                        <p:attrNameLst>
                                          <p:attrName>style.visibility</p:attrName>
                                        </p:attrNameLst>
                                      </p:cBhvr>
                                      <p:to>
                                        <p:strVal val="visible"/>
                                      </p:to>
                                    </p:set>
                                    <p:anim calcmode="lin" valueType="num">
                                      <p:cBhvr>
                                        <p:cTn id="22" dur="2000" fill="hold"/>
                                        <p:tgtEl>
                                          <p:spTgt spid="69635"/>
                                        </p:tgtEl>
                                        <p:attrNameLst>
                                          <p:attrName>ppt_w</p:attrName>
                                        </p:attrNameLst>
                                      </p:cBhvr>
                                      <p:tavLst>
                                        <p:tav tm="0">
                                          <p:val>
                                            <p:fltVal val="0"/>
                                          </p:val>
                                        </p:tav>
                                        <p:tav tm="100000">
                                          <p:val>
                                            <p:strVal val="#ppt_w"/>
                                          </p:val>
                                        </p:tav>
                                      </p:tavLst>
                                    </p:anim>
                                    <p:anim calcmode="lin" valueType="num">
                                      <p:cBhvr>
                                        <p:cTn id="23" dur="2000" fill="hold"/>
                                        <p:tgtEl>
                                          <p:spTgt spid="69635"/>
                                        </p:tgtEl>
                                        <p:attrNameLst>
                                          <p:attrName>ppt_h</p:attrName>
                                        </p:attrNameLst>
                                      </p:cBhvr>
                                      <p:tavLst>
                                        <p:tav tm="0">
                                          <p:val>
                                            <p:fltVal val="0"/>
                                          </p:val>
                                        </p:tav>
                                        <p:tav tm="100000">
                                          <p:val>
                                            <p:strVal val="#ppt_h"/>
                                          </p:val>
                                        </p:tav>
                                      </p:tavLst>
                                    </p:anim>
                                    <p:animEffect transition="in" filter="fade">
                                      <p:cBhvr>
                                        <p:cTn id="24" dur="2000"/>
                                        <p:tgtEl>
                                          <p:spTgt spid="69635"/>
                                        </p:tgtEl>
                                      </p:cBhvr>
                                    </p:animEffect>
                                  </p:childTnLst>
                                </p:cTn>
                              </p:par>
                            </p:childTnLst>
                          </p:cTn>
                        </p:par>
                        <p:par>
                          <p:cTn id="25" fill="hold">
                            <p:stCondLst>
                              <p:cond delay="6000"/>
                            </p:stCondLst>
                            <p:childTnLst>
                              <p:par>
                                <p:cTn id="26" presetID="40" presetClass="entr" presetSubtype="0" fill="hold" nodeType="afterEffect">
                                  <p:stCondLst>
                                    <p:cond delay="0"/>
                                  </p:stCondLst>
                                  <p:iterate type="lt">
                                    <p:tmPct val="10000"/>
                                  </p:iterate>
                                  <p:childTnLst>
                                    <p:set>
                                      <p:cBhvr>
                                        <p:cTn id="27" dur="1" fill="hold">
                                          <p:stCondLst>
                                            <p:cond delay="0"/>
                                          </p:stCondLst>
                                        </p:cTn>
                                        <p:tgtEl>
                                          <p:spTgt spid="69639"/>
                                        </p:tgtEl>
                                        <p:attrNameLst>
                                          <p:attrName>style.visibility</p:attrName>
                                        </p:attrNameLst>
                                      </p:cBhvr>
                                      <p:to>
                                        <p:strVal val="visible"/>
                                      </p:to>
                                    </p:set>
                                    <p:animEffect transition="in" filter="fade">
                                      <p:cBhvr>
                                        <p:cTn id="28" dur="2000"/>
                                        <p:tgtEl>
                                          <p:spTgt spid="69639"/>
                                        </p:tgtEl>
                                      </p:cBhvr>
                                    </p:animEffect>
                                    <p:anim calcmode="lin" valueType="num">
                                      <p:cBhvr>
                                        <p:cTn id="29" dur="2000" fill="hold"/>
                                        <p:tgtEl>
                                          <p:spTgt spid="69639"/>
                                        </p:tgtEl>
                                        <p:attrNameLst>
                                          <p:attrName>ppt_x</p:attrName>
                                        </p:attrNameLst>
                                      </p:cBhvr>
                                      <p:tavLst>
                                        <p:tav tm="0">
                                          <p:val>
                                            <p:strVal val="#ppt_x-.1"/>
                                          </p:val>
                                        </p:tav>
                                        <p:tav tm="100000">
                                          <p:val>
                                            <p:strVal val="#ppt_x"/>
                                          </p:val>
                                        </p:tav>
                                      </p:tavLst>
                                    </p:anim>
                                    <p:anim calcmode="lin" valueType="num">
                                      <p:cBhvr>
                                        <p:cTn id="30" dur="2000" fill="hold"/>
                                        <p:tgtEl>
                                          <p:spTgt spid="696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p:bldP spid="696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p:cNvSpPr>
          <p:nvPr>
            <p:ph type="title"/>
          </p:nvPr>
        </p:nvSpPr>
        <p:spPr>
          <a:xfrm>
            <a:off x="990600" y="228600"/>
            <a:ext cx="7543800" cy="1324081"/>
          </a:xfrm>
          <a:solidFill>
            <a:schemeClr val="bg1"/>
          </a:solidFill>
        </p:spPr>
        <p:txBody>
          <a:bodyPr/>
          <a:lstStyle/>
          <a:p>
            <a:r>
              <a:rPr lang="en-US" dirty="0" smtClean="0"/>
              <a:t> </a:t>
            </a:r>
            <a:r>
              <a:rPr lang="en-US" dirty="0"/>
              <a:t>Digital Signature </a:t>
            </a:r>
            <a:r>
              <a:rPr lang="en-US" dirty="0" smtClean="0"/>
              <a:t>Technology</a:t>
            </a:r>
            <a:r>
              <a:rPr lang="en-US" dirty="0"/>
              <a:t/>
            </a:r>
            <a:br>
              <a:rPr lang="en-US" dirty="0"/>
            </a:br>
            <a:endParaRPr lang="en-US" dirty="0"/>
          </a:p>
        </p:txBody>
      </p:sp>
      <p:pic>
        <p:nvPicPr>
          <p:cNvPr id="152580" name="Picture 4" descr="security_concepts_digitalsig"/>
          <p:cNvPicPr>
            <a:picLocks noGrp="1" noChangeAspect="1" noChangeArrowheads="1"/>
          </p:cNvPicPr>
          <p:nvPr>
            <p:ph type="body" idx="1"/>
          </p:nvPr>
        </p:nvPicPr>
        <p:blipFill>
          <a:blip r:embed="rId3" cstate="print"/>
          <a:srcRect/>
          <a:stretch>
            <a:fillRect/>
          </a:stretch>
        </p:blipFill>
        <p:spPr>
          <a:xfrm>
            <a:off x="533400" y="1066800"/>
            <a:ext cx="8305800" cy="5341369"/>
          </a:xfrm>
          <a:noFill/>
          <a:ln/>
        </p:spPr>
      </p:pic>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2578"/>
                                        </p:tgtEl>
                                        <p:attrNameLst>
                                          <p:attrName>style.visibility</p:attrName>
                                        </p:attrNameLst>
                                      </p:cBhvr>
                                      <p:to>
                                        <p:strVal val="visible"/>
                                      </p:to>
                                    </p:set>
                                    <p:anim calcmode="lin" valueType="num">
                                      <p:cBhvr additive="base">
                                        <p:cTn id="7" dur="2000" fill="hold"/>
                                        <p:tgtEl>
                                          <p:spTgt spid="152578"/>
                                        </p:tgtEl>
                                        <p:attrNameLst>
                                          <p:attrName>ppt_x</p:attrName>
                                        </p:attrNameLst>
                                      </p:cBhvr>
                                      <p:tavLst>
                                        <p:tav tm="0">
                                          <p:val>
                                            <p:strVal val="#ppt_x"/>
                                          </p:val>
                                        </p:tav>
                                        <p:tav tm="100000">
                                          <p:val>
                                            <p:strVal val="#ppt_x"/>
                                          </p:val>
                                        </p:tav>
                                      </p:tavLst>
                                    </p:anim>
                                    <p:anim calcmode="lin" valueType="num">
                                      <p:cBhvr additive="base">
                                        <p:cTn id="8" dur="2000" fill="hold"/>
                                        <p:tgtEl>
                                          <p:spTgt spid="152578"/>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40" presetClass="entr" presetSubtype="0" fill="hold" nodeType="afterEffect">
                                  <p:stCondLst>
                                    <p:cond delay="0"/>
                                  </p:stCondLst>
                                  <p:iterate type="lt">
                                    <p:tmPct val="10000"/>
                                  </p:iterate>
                                  <p:childTnLst>
                                    <p:set>
                                      <p:cBhvr>
                                        <p:cTn id="11" dur="1" fill="hold">
                                          <p:stCondLst>
                                            <p:cond delay="0"/>
                                          </p:stCondLst>
                                        </p:cTn>
                                        <p:tgtEl>
                                          <p:spTgt spid="152580"/>
                                        </p:tgtEl>
                                        <p:attrNameLst>
                                          <p:attrName>style.visibility</p:attrName>
                                        </p:attrNameLst>
                                      </p:cBhvr>
                                      <p:to>
                                        <p:strVal val="visible"/>
                                      </p:to>
                                    </p:set>
                                    <p:animEffect transition="in" filter="fade">
                                      <p:cBhvr>
                                        <p:cTn id="12" dur="2000"/>
                                        <p:tgtEl>
                                          <p:spTgt spid="152580"/>
                                        </p:tgtEl>
                                      </p:cBhvr>
                                    </p:animEffect>
                                    <p:anim calcmode="lin" valueType="num">
                                      <p:cBhvr>
                                        <p:cTn id="13" dur="2000" fill="hold"/>
                                        <p:tgtEl>
                                          <p:spTgt spid="152580"/>
                                        </p:tgtEl>
                                        <p:attrNameLst>
                                          <p:attrName>ppt_x</p:attrName>
                                        </p:attrNameLst>
                                      </p:cBhvr>
                                      <p:tavLst>
                                        <p:tav tm="0">
                                          <p:val>
                                            <p:strVal val="#ppt_x-.1"/>
                                          </p:val>
                                        </p:tav>
                                        <p:tav tm="100000">
                                          <p:val>
                                            <p:strVal val="#ppt_x"/>
                                          </p:val>
                                        </p:tav>
                                      </p:tavLst>
                                    </p:anim>
                                    <p:anim calcmode="lin" valueType="num">
                                      <p:cBhvr>
                                        <p:cTn id="14" dur="2000" fill="hold"/>
                                        <p:tgtEl>
                                          <p:spTgt spid="1525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229600" cy="708528"/>
          </a:xfrm>
        </p:spPr>
        <p:txBody>
          <a:bodyPr/>
          <a:lstStyle/>
          <a:p>
            <a:r>
              <a:rPr lang="en-US" dirty="0" smtClean="0"/>
              <a:t>E-commerce security</a:t>
            </a:r>
            <a:endParaRPr lang="en-US" dirty="0"/>
          </a:p>
        </p:txBody>
      </p:sp>
      <p:sp>
        <p:nvSpPr>
          <p:cNvPr id="3" name="Content Placeholder 2"/>
          <p:cNvSpPr>
            <a:spLocks noGrp="1"/>
          </p:cNvSpPr>
          <p:nvPr>
            <p:ph idx="1"/>
          </p:nvPr>
        </p:nvSpPr>
        <p:spPr>
          <a:xfrm>
            <a:off x="0" y="1981200"/>
            <a:ext cx="8229600" cy="4267200"/>
          </a:xfrm>
        </p:spPr>
        <p:txBody>
          <a:bodyPr/>
          <a:lstStyle/>
          <a:p>
            <a:r>
              <a:rPr lang="en-US" sz="2400" dirty="0" smtClean="0"/>
              <a:t>E Commerce security must include a set of procedures, mechanisms and computer programs for authenticating the source of information and guaranteeing the process</a:t>
            </a:r>
          </a:p>
          <a:p>
            <a:r>
              <a:rPr lang="en-US" sz="2400" dirty="0" smtClean="0"/>
              <a:t>The power of the E commerce also allows for the efficient, inexpensive collection of vast amounts of information with consumers consent.</a:t>
            </a:r>
          </a:p>
          <a:p>
            <a:r>
              <a:rPr lang="en-US" sz="2400" dirty="0" smtClean="0"/>
              <a:t>It is very important to make the E commerce safe for buying and selling products on-line. Global privacy consistency is required, as E commerce usage is largely unregulated, which mean that laws in one country are not aligned with the laws in other countries.</a:t>
            </a:r>
            <a:endParaRPr lang="en-US" sz="2400" dirty="0"/>
          </a:p>
        </p:txBody>
      </p:sp>
      <p:pic>
        <p:nvPicPr>
          <p:cNvPr id="7" name="Picture 6" descr="http://businessinternetconsultant.com/images/SSL-Certificates.jpg"/>
          <p:cNvPicPr/>
          <p:nvPr/>
        </p:nvPicPr>
        <p:blipFill>
          <a:blip r:embed="rId3" cstate="print"/>
          <a:srcRect/>
          <a:stretch>
            <a:fillRect/>
          </a:stretch>
        </p:blipFill>
        <p:spPr bwMode="auto">
          <a:xfrm>
            <a:off x="7315200" y="762000"/>
            <a:ext cx="1612042" cy="1068554"/>
          </a:xfrm>
          <a:prstGeom prst="rect">
            <a:avLst/>
          </a:prstGeom>
          <a:ln>
            <a:noFill/>
          </a:ln>
          <a:effectLst>
            <a:outerShdw blurRad="190500" algn="tl" rotWithShape="0">
              <a:srgbClr val="000000">
                <a:alpha val="70000"/>
              </a:srgbClr>
            </a:outerShdw>
          </a:effectLst>
        </p:spPr>
      </p:pic>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53"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2000" fill="hold"/>
                                        <p:tgtEl>
                                          <p:spTgt spid="7"/>
                                        </p:tgtEl>
                                        <p:attrNameLst>
                                          <p:attrName>ppt_w</p:attrName>
                                        </p:attrNameLst>
                                      </p:cBhvr>
                                      <p:tavLst>
                                        <p:tav tm="0">
                                          <p:val>
                                            <p:fltVal val="0"/>
                                          </p:val>
                                        </p:tav>
                                        <p:tav tm="100000">
                                          <p:val>
                                            <p:strVal val="#ppt_w"/>
                                          </p:val>
                                        </p:tav>
                                      </p:tavLst>
                                    </p:anim>
                                    <p:anim calcmode="lin" valueType="num">
                                      <p:cBhvr>
                                        <p:cTn id="13" dur="2000" fill="hold"/>
                                        <p:tgtEl>
                                          <p:spTgt spid="7"/>
                                        </p:tgtEl>
                                        <p:attrNameLst>
                                          <p:attrName>ppt_h</p:attrName>
                                        </p:attrNameLst>
                                      </p:cBhvr>
                                      <p:tavLst>
                                        <p:tav tm="0">
                                          <p:val>
                                            <p:fltVal val="0"/>
                                          </p:val>
                                        </p:tav>
                                        <p:tav tm="100000">
                                          <p:val>
                                            <p:strVal val="#ppt_h"/>
                                          </p:val>
                                        </p:tav>
                                      </p:tavLst>
                                    </p:anim>
                                    <p:animEffect transition="in" filter="fade">
                                      <p:cBhvr>
                                        <p:cTn id="14" dur="2000"/>
                                        <p:tgtEl>
                                          <p:spTgt spid="7"/>
                                        </p:tgtEl>
                                      </p:cBhvr>
                                    </p:animEffect>
                                  </p:childTnLst>
                                </p:cTn>
                              </p:par>
                            </p:childTnLst>
                          </p:cTn>
                        </p:par>
                        <p:par>
                          <p:cTn id="15" fill="hold">
                            <p:stCondLst>
                              <p:cond delay="4000"/>
                            </p:stCondLst>
                            <p:childTnLst>
                              <p:par>
                                <p:cTn id="16" presetID="43" presetClass="entr" presetSubtype="0"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200"/>
                                        <p:tgtEl>
                                          <p:spTgt spid="3">
                                            <p:txEl>
                                              <p:pRg st="0" end="0"/>
                                            </p:txEl>
                                          </p:spTgt>
                                        </p:tgtEl>
                                      </p:cBhvr>
                                    </p:animEffect>
                                    <p:anim calcmode="lin" valueType="num">
                                      <p:cBhvr>
                                        <p:cTn id="19" dur="8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0" dur="8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21" dur="1200" decel="50000" fill="hold">
                                          <p:stCondLst>
                                            <p:cond delay="8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1200" decel="50000" fill="hold">
                                          <p:stCondLst>
                                            <p:cond delay="8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3" fill="hold">
                            <p:stCondLst>
                              <p:cond delay="6000"/>
                            </p:stCondLst>
                            <p:childTnLst>
                              <p:par>
                                <p:cTn id="24" presetID="43" presetClass="entr" presetSubtype="0" fill="hold" grpId="0" nodeType="after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200"/>
                                        <p:tgtEl>
                                          <p:spTgt spid="3">
                                            <p:txEl>
                                              <p:pRg st="1" end="1"/>
                                            </p:txEl>
                                          </p:spTgt>
                                        </p:tgtEl>
                                      </p:cBhvr>
                                    </p:animEffect>
                                    <p:anim calcmode="lin" valueType="num">
                                      <p:cBhvr>
                                        <p:cTn id="27" dur="8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8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29" dur="1200" decel="50000" fill="hold">
                                          <p:stCondLst>
                                            <p:cond delay="8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1200" decel="50000" fill="hold">
                                          <p:stCondLst>
                                            <p:cond delay="8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1" fill="hold">
                            <p:stCondLst>
                              <p:cond delay="8000"/>
                            </p:stCondLst>
                            <p:childTnLst>
                              <p:par>
                                <p:cTn id="32" presetID="43" presetClass="entr" presetSubtype="0" fill="hold" grpId="0" nodeType="after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fade">
                                      <p:cBhvr>
                                        <p:cTn id="34" dur="200"/>
                                        <p:tgtEl>
                                          <p:spTgt spid="3">
                                            <p:txEl>
                                              <p:pRg st="2" end="2"/>
                                            </p:txEl>
                                          </p:spTgt>
                                        </p:tgtEl>
                                      </p:cBhvr>
                                    </p:animEffect>
                                    <p:anim calcmode="lin" valueType="num">
                                      <p:cBhvr>
                                        <p:cTn id="35" dur="8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6" dur="8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37" dur="1200" decel="50000" fill="hold">
                                          <p:stCondLst>
                                            <p:cond delay="8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1200" decel="50000" fill="hold">
                                          <p:stCondLst>
                                            <p:cond delay="8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lded Corner 12"/>
          <p:cNvSpPr/>
          <p:nvPr/>
        </p:nvSpPr>
        <p:spPr bwMode="auto">
          <a:xfrm>
            <a:off x="5257800" y="4038600"/>
            <a:ext cx="3657600" cy="2514600"/>
          </a:xfrm>
          <a:prstGeom prst="foldedCorner">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1" name="Folded Corner 10"/>
          <p:cNvSpPr/>
          <p:nvPr/>
        </p:nvSpPr>
        <p:spPr bwMode="auto">
          <a:xfrm>
            <a:off x="5257800" y="381000"/>
            <a:ext cx="3429000" cy="1447800"/>
          </a:xfrm>
          <a:prstGeom prst="foldedCorner">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8" name="Folded Corner 7"/>
          <p:cNvSpPr/>
          <p:nvPr/>
        </p:nvSpPr>
        <p:spPr bwMode="auto">
          <a:xfrm>
            <a:off x="5257800" y="2057400"/>
            <a:ext cx="3581400" cy="1752600"/>
          </a:xfrm>
          <a:prstGeom prst="foldedCorner">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ahoma" pitchFamily="34" charset="0"/>
            </a:endParaRPr>
          </a:p>
        </p:txBody>
      </p:sp>
      <p:graphicFrame>
        <p:nvGraphicFramePr>
          <p:cNvPr id="5" name="Diagram 4"/>
          <p:cNvGraphicFramePr/>
          <p:nvPr/>
        </p:nvGraphicFramePr>
        <p:xfrm>
          <a:off x="-304800" y="2209800"/>
          <a:ext cx="4343400" cy="152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p:cNvSpPr>
            <a:spLocks noGrp="1"/>
          </p:cNvSpPr>
          <p:nvPr>
            <p:ph idx="1"/>
          </p:nvPr>
        </p:nvSpPr>
        <p:spPr>
          <a:xfrm>
            <a:off x="5029200" y="2057400"/>
            <a:ext cx="3733800" cy="1828800"/>
          </a:xfrm>
        </p:spPr>
        <p:txBody>
          <a:bodyPr/>
          <a:lstStyle/>
          <a:p>
            <a:pPr algn="just">
              <a:buNone/>
            </a:pPr>
            <a:r>
              <a:rPr lang="en-US" sz="1800" b="0" dirty="0" smtClean="0">
                <a:latin typeface="Comic Sans MS" pitchFamily="66" charset="0"/>
              </a:rPr>
              <a:t>	E Commerce security must include a set of procedures, mechanisms and computer programs for authenticating the source of information and guaranteeing the process</a:t>
            </a:r>
            <a:endParaRPr lang="en-US" sz="1800" b="0" dirty="0">
              <a:latin typeface="Comic Sans MS" pitchFamily="66" charset="0"/>
            </a:endParaRPr>
          </a:p>
        </p:txBody>
      </p:sp>
      <p:sp>
        <p:nvSpPr>
          <p:cNvPr id="10" name="TextBox 9"/>
          <p:cNvSpPr txBox="1"/>
          <p:nvPr/>
        </p:nvSpPr>
        <p:spPr>
          <a:xfrm>
            <a:off x="5257800" y="381000"/>
            <a:ext cx="3429000" cy="1477328"/>
          </a:xfrm>
          <a:prstGeom prst="rect">
            <a:avLst/>
          </a:prstGeom>
          <a:noFill/>
        </p:spPr>
        <p:txBody>
          <a:bodyPr wrap="square" rtlCol="0">
            <a:spAutoFit/>
          </a:bodyPr>
          <a:lstStyle/>
          <a:p>
            <a:pPr algn="just">
              <a:buNone/>
            </a:pPr>
            <a:r>
              <a:rPr lang="en-US" dirty="0" smtClean="0">
                <a:latin typeface="Comic Sans MS" pitchFamily="66" charset="0"/>
              </a:rPr>
              <a:t>The power of the E commerce also allows for the efficient, inexpensive collection of vast amounts of information with consumers consent.</a:t>
            </a:r>
            <a:endParaRPr lang="en-US" dirty="0"/>
          </a:p>
        </p:txBody>
      </p:sp>
      <p:sp>
        <p:nvSpPr>
          <p:cNvPr id="12" name="TextBox 11"/>
          <p:cNvSpPr txBox="1"/>
          <p:nvPr/>
        </p:nvSpPr>
        <p:spPr>
          <a:xfrm>
            <a:off x="5257800" y="3995678"/>
            <a:ext cx="3657600" cy="2862322"/>
          </a:xfrm>
          <a:prstGeom prst="rect">
            <a:avLst/>
          </a:prstGeom>
          <a:noFill/>
        </p:spPr>
        <p:txBody>
          <a:bodyPr wrap="square" rtlCol="0">
            <a:spAutoFit/>
          </a:bodyPr>
          <a:lstStyle/>
          <a:p>
            <a:pPr algn="just">
              <a:buNone/>
            </a:pPr>
            <a:r>
              <a:rPr lang="en-US" dirty="0" smtClean="0">
                <a:solidFill>
                  <a:schemeClr val="bg1"/>
                </a:solidFill>
                <a:latin typeface="Comic Sans MS" pitchFamily="66" charset="0"/>
              </a:rPr>
              <a:t>It is very important to make the E commerce safe for buying and selling products on-line. Global privacy consistency is required, as E commerce usage is largely unregulated, which mean that laws in one country are not aligned with the laws in other countries.</a:t>
            </a:r>
          </a:p>
          <a:p>
            <a:endParaRPr lang="en-US" dirty="0"/>
          </a:p>
        </p:txBody>
      </p:sp>
      <p:sp>
        <p:nvSpPr>
          <p:cNvPr id="15" name="Right Arrow 14"/>
          <p:cNvSpPr/>
          <p:nvPr/>
        </p:nvSpPr>
        <p:spPr bwMode="auto">
          <a:xfrm rot="19644495">
            <a:off x="3733800" y="1905000"/>
            <a:ext cx="1371600" cy="457200"/>
          </a:xfrm>
          <a:prstGeom prst="rightArrow">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6" name="Right Arrow 15"/>
          <p:cNvSpPr/>
          <p:nvPr/>
        </p:nvSpPr>
        <p:spPr bwMode="auto">
          <a:xfrm>
            <a:off x="3886200" y="2743200"/>
            <a:ext cx="1066800" cy="457200"/>
          </a:xfrm>
          <a:prstGeom prst="rightArrow">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7" name="Right Arrow 16"/>
          <p:cNvSpPr/>
          <p:nvPr/>
        </p:nvSpPr>
        <p:spPr bwMode="auto">
          <a:xfrm rot="1858468">
            <a:off x="3794762" y="3636392"/>
            <a:ext cx="1432903" cy="457200"/>
          </a:xfrm>
          <a:prstGeom prst="rightArrow">
            <a:avLst/>
          </a:prstGeom>
          <a:ln>
            <a:headEnd type="none" w="sm" len="sm"/>
            <a:tailEnd type="none" w="sm" len="sm"/>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8" name="Rectangle 17"/>
          <p:cNvSpPr/>
          <p:nvPr/>
        </p:nvSpPr>
        <p:spPr bwMode="auto">
          <a:xfrm>
            <a:off x="0" y="457200"/>
            <a:ext cx="5181600" cy="304800"/>
          </a:xfrm>
          <a:prstGeom prst="rect">
            <a:avLst/>
          </a:prstGeom>
          <a:ln>
            <a:solidFill>
              <a:schemeClr val="bg1"/>
            </a:solidFill>
            <a:headEnd type="none" w="sm" len="sm"/>
            <a:tailEnd type="none" w="sm" len="sm"/>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i="0" u="none" strike="noStrike" normalizeH="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ahoma" pitchFamily="34" charset="0"/>
            </a:endParaRPr>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fltVal val="0"/>
                                          </p:val>
                                        </p:tav>
                                        <p:tav tm="100000">
                                          <p:val>
                                            <p:strVal val="#ppt_w"/>
                                          </p:val>
                                        </p:tav>
                                      </p:tavLst>
                                    </p:anim>
                                    <p:anim calcmode="lin" valueType="num">
                                      <p:cBhvr>
                                        <p:cTn id="13" dur="1000" fill="hold"/>
                                        <p:tgtEl>
                                          <p:spTgt spid="15"/>
                                        </p:tgtEl>
                                        <p:attrNameLst>
                                          <p:attrName>ppt_h</p:attrName>
                                        </p:attrNameLst>
                                      </p:cBhvr>
                                      <p:tavLst>
                                        <p:tav tm="0">
                                          <p:val>
                                            <p:fltVal val="0"/>
                                          </p:val>
                                        </p:tav>
                                        <p:tav tm="100000">
                                          <p:val>
                                            <p:strVal val="#ppt_h"/>
                                          </p:val>
                                        </p:tav>
                                      </p:tavLst>
                                    </p:anim>
                                  </p:childTnLst>
                                </p:cTn>
                              </p:par>
                            </p:childTnLst>
                          </p:cTn>
                        </p:par>
                        <p:par>
                          <p:cTn id="14" fill="hold">
                            <p:stCondLst>
                              <p:cond delay="1500"/>
                            </p:stCondLst>
                            <p:childTnLst>
                              <p:par>
                                <p:cTn id="15" presetID="18" presetClass="entr" presetSubtype="6"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trips(downRight)">
                                      <p:cBhvr>
                                        <p:cTn id="17" dur="500"/>
                                        <p:tgtEl>
                                          <p:spTgt spid="11"/>
                                        </p:tgtEl>
                                      </p:cBhvr>
                                    </p:animEffect>
                                  </p:childTnLst>
                                </p:cTn>
                              </p:par>
                            </p:childTnLst>
                          </p:cTn>
                        </p:par>
                        <p:par>
                          <p:cTn id="18" fill="hold">
                            <p:stCondLst>
                              <p:cond delay="2000"/>
                            </p:stCondLst>
                            <p:childTnLst>
                              <p:par>
                                <p:cTn id="19" presetID="18" presetClass="entr" presetSubtype="6"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strips(downRight)">
                                      <p:cBhvr>
                                        <p:cTn id="21" dur="500"/>
                                        <p:tgtEl>
                                          <p:spTgt spid="10"/>
                                        </p:tgtEl>
                                      </p:cBhvr>
                                    </p:animEffect>
                                  </p:childTnLst>
                                </p:cTn>
                              </p:par>
                            </p:childTnLst>
                          </p:cTn>
                        </p:par>
                        <p:par>
                          <p:cTn id="22" fill="hold">
                            <p:stCondLst>
                              <p:cond delay="2500"/>
                            </p:stCondLst>
                            <p:childTnLst>
                              <p:par>
                                <p:cTn id="23" presetID="23" presetClass="entr" presetSubtype="16"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childTnLst>
                                </p:cTn>
                              </p:par>
                            </p:childTnLst>
                          </p:cTn>
                        </p:par>
                        <p:par>
                          <p:cTn id="27" fill="hold">
                            <p:stCondLst>
                              <p:cond delay="3000"/>
                            </p:stCondLst>
                            <p:childTnLst>
                              <p:par>
                                <p:cTn id="28" presetID="18" presetClass="entr" presetSubtype="6"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strips(downRight)">
                                      <p:cBhvr>
                                        <p:cTn id="30" dur="500"/>
                                        <p:tgtEl>
                                          <p:spTgt spid="8"/>
                                        </p:tgtEl>
                                      </p:cBhvr>
                                    </p:animEffect>
                                  </p:childTnLst>
                                </p:cTn>
                              </p:par>
                            </p:childTnLst>
                          </p:cTn>
                        </p:par>
                        <p:par>
                          <p:cTn id="31" fill="hold">
                            <p:stCondLst>
                              <p:cond delay="3500"/>
                            </p:stCondLst>
                            <p:childTnLst>
                              <p:par>
                                <p:cTn id="32" presetID="18" presetClass="entr" presetSubtype="6" fill="hold" grpId="0" nodeType="afterEffect">
                                  <p:stCondLst>
                                    <p:cond delay="0"/>
                                  </p:stCondLst>
                                  <p:childTnLst>
                                    <p:set>
                                      <p:cBhvr>
                                        <p:cTn id="33" dur="1" fill="hold">
                                          <p:stCondLst>
                                            <p:cond delay="0"/>
                                          </p:stCondLst>
                                        </p:cTn>
                                        <p:tgtEl>
                                          <p:spTgt spid="3">
                                            <p:txEl>
                                              <p:pRg st="0" end="0"/>
                                            </p:txEl>
                                          </p:spTgt>
                                        </p:tgtEl>
                                        <p:attrNameLst>
                                          <p:attrName>style.visibility</p:attrName>
                                        </p:attrNameLst>
                                      </p:cBhvr>
                                      <p:to>
                                        <p:strVal val="visible"/>
                                      </p:to>
                                    </p:set>
                                    <p:animEffect transition="in" filter="strips(downRight)">
                                      <p:cBhvr>
                                        <p:cTn id="34" dur="2000"/>
                                        <p:tgtEl>
                                          <p:spTgt spid="3">
                                            <p:txEl>
                                              <p:pRg st="0" end="0"/>
                                            </p:txEl>
                                          </p:spTgt>
                                        </p:tgtEl>
                                      </p:cBhvr>
                                    </p:animEffect>
                                  </p:childTnLst>
                                </p:cTn>
                              </p:par>
                            </p:childTnLst>
                          </p:cTn>
                        </p:par>
                        <p:par>
                          <p:cTn id="35" fill="hold">
                            <p:stCondLst>
                              <p:cond delay="5500"/>
                            </p:stCondLst>
                            <p:childTnLst>
                              <p:par>
                                <p:cTn id="36" presetID="23" presetClass="entr" presetSubtype="16"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childTnLst>
                                </p:cTn>
                              </p:par>
                            </p:childTnLst>
                          </p:cTn>
                        </p:par>
                        <p:par>
                          <p:cTn id="40" fill="hold">
                            <p:stCondLst>
                              <p:cond delay="6000"/>
                            </p:stCondLst>
                            <p:childTnLst>
                              <p:par>
                                <p:cTn id="41" presetID="18" presetClass="entr" presetSubtype="6"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strips(downRight)">
                                      <p:cBhvr>
                                        <p:cTn id="43" dur="2000"/>
                                        <p:tgtEl>
                                          <p:spTgt spid="13"/>
                                        </p:tgtEl>
                                      </p:cBhvr>
                                    </p:animEffect>
                                  </p:childTnLst>
                                </p:cTn>
                              </p:par>
                            </p:childTnLst>
                          </p:cTn>
                        </p:par>
                        <p:par>
                          <p:cTn id="44" fill="hold">
                            <p:stCondLst>
                              <p:cond delay="8000"/>
                            </p:stCondLst>
                            <p:childTnLst>
                              <p:par>
                                <p:cTn id="45" presetID="18" presetClass="entr" presetSubtype="6"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strips(downRight)">
                                      <p:cBhvr>
                                        <p:cTn id="4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8" grpId="0" animBg="1"/>
      <p:bldGraphic spid="5" grpId="0">
        <p:bldAsOne/>
      </p:bldGraphic>
      <p:bldP spid="3" grpId="0" build="p"/>
      <p:bldP spid="10" grpId="0"/>
      <p:bldP spid="12" grpId="0"/>
      <p:bldP spid="15" grpId="0" animBg="1"/>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8" name="Quad Arrow Callout 7"/>
          <p:cNvSpPr/>
          <p:nvPr/>
        </p:nvSpPr>
        <p:spPr bwMode="auto">
          <a:xfrm>
            <a:off x="3048000" y="2514600"/>
            <a:ext cx="3352800" cy="2438400"/>
          </a:xfrm>
          <a:prstGeom prst="quadArrowCallout">
            <a:avLst/>
          </a:prstGeom>
          <a:ln>
            <a:solidFill>
              <a:srgbClr val="FF0000"/>
            </a:solidFill>
            <a:headEnd type="none" w="sm" len="sm"/>
            <a:tailEnd type="none" w="sm" len="sm"/>
          </a:ln>
        </p:spPr>
        <p:style>
          <a:lnRef idx="1">
            <a:schemeClr val="accent3"/>
          </a:lnRef>
          <a:fillRef idx="1003">
            <a:schemeClr val="dk2"/>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9" name="TextBox 8"/>
          <p:cNvSpPr txBox="1"/>
          <p:nvPr/>
        </p:nvSpPr>
        <p:spPr>
          <a:xfrm>
            <a:off x="3886200" y="3236893"/>
            <a:ext cx="1600200" cy="954107"/>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t>Security    features</a:t>
            </a:r>
            <a:endParaRPr lang="en-US" sz="2800" dirty="0"/>
          </a:p>
        </p:txBody>
      </p:sp>
      <p:sp>
        <p:nvSpPr>
          <p:cNvPr id="10" name="Flowchart: Stored Data 9"/>
          <p:cNvSpPr/>
          <p:nvPr/>
        </p:nvSpPr>
        <p:spPr bwMode="auto">
          <a:xfrm>
            <a:off x="457200" y="2667000"/>
            <a:ext cx="2743200" cy="2057400"/>
          </a:xfrm>
          <a:prstGeom prst="flowChartOnlineStorage">
            <a:avLst/>
          </a:prstGeom>
          <a:ln>
            <a:headEnd type="none" w="sm" len="sm"/>
            <a:tailEnd type="none" w="sm" len="sm"/>
          </a:ln>
        </p:spPr>
        <p:style>
          <a:lnRef idx="1">
            <a:schemeClr val="accent6"/>
          </a:lnRef>
          <a:fillRef idx="1003">
            <a:schemeClr val="lt2"/>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1" name="Flowchart: Stored Data 10"/>
          <p:cNvSpPr/>
          <p:nvPr/>
        </p:nvSpPr>
        <p:spPr bwMode="auto">
          <a:xfrm rot="5400000">
            <a:off x="3733800" y="152400"/>
            <a:ext cx="1981200" cy="3200400"/>
          </a:xfrm>
          <a:prstGeom prst="flowChartOnlineStorage">
            <a:avLst/>
          </a:prstGeom>
          <a:ln>
            <a:headEnd type="none" w="sm" len="sm"/>
            <a:tailEnd type="none" w="sm" len="sm"/>
          </a:ln>
        </p:spPr>
        <p:style>
          <a:lnRef idx="1">
            <a:schemeClr val="accent6"/>
          </a:lnRef>
          <a:fillRef idx="1003">
            <a:schemeClr val="lt2"/>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2" name="Flowchart: Stored Data 11"/>
          <p:cNvSpPr/>
          <p:nvPr/>
        </p:nvSpPr>
        <p:spPr bwMode="auto">
          <a:xfrm rot="10800000">
            <a:off x="6324600" y="2667000"/>
            <a:ext cx="2514600" cy="2057400"/>
          </a:xfrm>
          <a:prstGeom prst="flowChartOnlineStorage">
            <a:avLst/>
          </a:prstGeom>
          <a:ln>
            <a:headEnd type="none" w="sm" len="sm"/>
            <a:tailEnd type="none" w="sm" len="sm"/>
          </a:ln>
        </p:spPr>
        <p:style>
          <a:lnRef idx="1">
            <a:schemeClr val="accent6"/>
          </a:lnRef>
          <a:fillRef idx="1003">
            <a:schemeClr val="lt2"/>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4" name="Flowchart: Stored Data 13"/>
          <p:cNvSpPr/>
          <p:nvPr/>
        </p:nvSpPr>
        <p:spPr bwMode="auto">
          <a:xfrm rot="16200000">
            <a:off x="3810000" y="4114800"/>
            <a:ext cx="1981200" cy="3200400"/>
          </a:xfrm>
          <a:prstGeom prst="flowChartOnlineStorage">
            <a:avLst/>
          </a:prstGeom>
          <a:ln>
            <a:headEnd type="none" w="sm" len="sm"/>
            <a:tailEnd type="none" w="sm" len="sm"/>
          </a:ln>
        </p:spPr>
        <p:style>
          <a:lnRef idx="1">
            <a:schemeClr val="accent6"/>
          </a:lnRef>
          <a:fillRef idx="1003">
            <a:schemeClr val="lt2"/>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5" name="TextBox 14"/>
          <p:cNvSpPr txBox="1"/>
          <p:nvPr/>
        </p:nvSpPr>
        <p:spPr>
          <a:xfrm>
            <a:off x="457200" y="2743200"/>
            <a:ext cx="2362200" cy="2123658"/>
          </a:xfrm>
          <a:prstGeom prst="rect">
            <a:avLst/>
          </a:prstGeom>
          <a:noFill/>
        </p:spPr>
        <p:txBody>
          <a:bodyPr wrap="square" rtlCol="0">
            <a:spAutoFit/>
          </a:bodyPr>
          <a:lstStyle/>
          <a:p>
            <a:pPr algn="ctr"/>
            <a:r>
              <a:rPr lang="en-US" sz="2400" b="1" dirty="0" smtClean="0"/>
              <a:t>   Auditing: </a:t>
            </a:r>
          </a:p>
          <a:p>
            <a:pPr algn="ctr"/>
            <a:r>
              <a:rPr lang="en-US" dirty="0" smtClean="0"/>
              <a:t>Keeps a record of operations. Merchants use auditing to prove that you bought a specific merchandise.</a:t>
            </a:r>
          </a:p>
          <a:p>
            <a:endParaRPr lang="en-US" dirty="0"/>
          </a:p>
        </p:txBody>
      </p:sp>
      <p:sp>
        <p:nvSpPr>
          <p:cNvPr id="16" name="TextBox 15"/>
          <p:cNvSpPr txBox="1"/>
          <p:nvPr/>
        </p:nvSpPr>
        <p:spPr>
          <a:xfrm>
            <a:off x="3124200" y="914400"/>
            <a:ext cx="3200400" cy="1846659"/>
          </a:xfrm>
          <a:prstGeom prst="rect">
            <a:avLst/>
          </a:prstGeom>
          <a:noFill/>
        </p:spPr>
        <p:txBody>
          <a:bodyPr wrap="square" rtlCol="0">
            <a:spAutoFit/>
          </a:bodyPr>
          <a:lstStyle/>
          <a:p>
            <a:pPr algn="ctr"/>
            <a:r>
              <a:rPr lang="en-US" sz="2400" b="1" dirty="0" smtClean="0"/>
              <a:t>Encryption:</a:t>
            </a:r>
          </a:p>
          <a:p>
            <a:pPr algn="ctr"/>
            <a:r>
              <a:rPr lang="en-US" dirty="0" smtClean="0"/>
              <a:t>Deals with information hiding. It ensures you cannot spy on others during Internet banking transactions.</a:t>
            </a:r>
          </a:p>
          <a:p>
            <a:pPr algn="ctr"/>
            <a:endParaRPr lang="en-US" dirty="0"/>
          </a:p>
        </p:txBody>
      </p:sp>
      <p:sp>
        <p:nvSpPr>
          <p:cNvPr id="17" name="TextBox 16"/>
          <p:cNvSpPr txBox="1"/>
          <p:nvPr/>
        </p:nvSpPr>
        <p:spPr>
          <a:xfrm>
            <a:off x="6781800" y="2743200"/>
            <a:ext cx="1905000" cy="1785104"/>
          </a:xfrm>
          <a:prstGeom prst="rect">
            <a:avLst/>
          </a:prstGeom>
          <a:noFill/>
        </p:spPr>
        <p:txBody>
          <a:bodyPr wrap="square" rtlCol="0">
            <a:spAutoFit/>
          </a:bodyPr>
          <a:lstStyle/>
          <a:p>
            <a:pPr algn="ctr"/>
            <a:r>
              <a:rPr lang="en-US" sz="2000" b="1" dirty="0" smtClean="0"/>
              <a:t>Authorization: </a:t>
            </a:r>
          </a:p>
          <a:p>
            <a:pPr algn="ctr"/>
            <a:r>
              <a:rPr lang="en-US" dirty="0" smtClean="0"/>
              <a:t>Allows only you to manipulate your resources in specific ways. </a:t>
            </a:r>
          </a:p>
          <a:p>
            <a:pPr algn="ctr"/>
            <a:endParaRPr lang="en-US" dirty="0"/>
          </a:p>
        </p:txBody>
      </p:sp>
      <p:sp>
        <p:nvSpPr>
          <p:cNvPr id="18" name="TextBox 17"/>
          <p:cNvSpPr txBox="1"/>
          <p:nvPr/>
        </p:nvSpPr>
        <p:spPr>
          <a:xfrm>
            <a:off x="3124200" y="5011341"/>
            <a:ext cx="3200400" cy="1846659"/>
          </a:xfrm>
          <a:prstGeom prst="rect">
            <a:avLst/>
          </a:prstGeom>
          <a:noFill/>
        </p:spPr>
        <p:txBody>
          <a:bodyPr wrap="square" rtlCol="0">
            <a:spAutoFit/>
          </a:bodyPr>
          <a:lstStyle/>
          <a:p>
            <a:pPr algn="ctr"/>
            <a:r>
              <a:rPr lang="en-US" sz="2400" b="1" dirty="0" smtClean="0"/>
              <a:t>Authentication:</a:t>
            </a:r>
          </a:p>
          <a:p>
            <a:pPr algn="ctr"/>
            <a:r>
              <a:rPr lang="en-US" dirty="0" smtClean="0"/>
              <a:t>Verifies who you say you are. It enforces that you are the only one allowed to logon to your Internet banking account.</a:t>
            </a:r>
          </a:p>
          <a:p>
            <a:pPr algn="ctr"/>
            <a:endParaRPr lang="en-US" dirty="0"/>
          </a:p>
        </p:txBody>
      </p:sp>
    </p:spTree>
  </p:cSld>
  <p:clrMapOvr>
    <a:overrideClrMapping bg1="lt1" tx1="dk1" bg2="lt2" tx2="dk2" accent1="accent1" accent2="accent2" accent3="accent3" accent4="accent4" accent5="accent5" accent6="accent6" hlink="hlink" folHlink="folHlink"/>
  </p:clrMapOvr>
  <p:transition spd="slow">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style.rotation</p:attrName>
                                        </p:attrNameLst>
                                      </p:cBhvr>
                                      <p:tavLst>
                                        <p:tav tm="0">
                                          <p:val>
                                            <p:fltVal val="720"/>
                                          </p:val>
                                        </p:tav>
                                        <p:tav tm="100000">
                                          <p:val>
                                            <p:fltVal val="0"/>
                                          </p:val>
                                        </p:tav>
                                      </p:tavLst>
                                    </p:anim>
                                    <p:anim calcmode="lin" valueType="num">
                                      <p:cBhvr>
                                        <p:cTn id="9" dur="2000" fill="hold"/>
                                        <p:tgtEl>
                                          <p:spTgt spid="8"/>
                                        </p:tgtEl>
                                        <p:attrNameLst>
                                          <p:attrName>ppt_h</p:attrName>
                                        </p:attrNameLst>
                                      </p:cBhvr>
                                      <p:tavLst>
                                        <p:tav tm="0">
                                          <p:val>
                                            <p:fltVal val="0"/>
                                          </p:val>
                                        </p:tav>
                                        <p:tav tm="100000">
                                          <p:val>
                                            <p:strVal val="#ppt_h"/>
                                          </p:val>
                                        </p:tav>
                                      </p:tavLst>
                                    </p:anim>
                                    <p:anim calcmode="lin" valueType="num">
                                      <p:cBhvr>
                                        <p:cTn id="10" dur="2000" fill="hold"/>
                                        <p:tgtEl>
                                          <p:spTgt spid="8"/>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9"/>
                                        </p:tgtEl>
                                        <p:attrNameLst>
                                          <p:attrName>style.visibility</p:attrName>
                                        </p:attrNameLst>
                                      </p:cBhvr>
                                      <p:to>
                                        <p:strVal val="visible"/>
                                      </p:to>
                                    </p:set>
                                    <p:anim by="(-#ppt_w*2)" calcmode="lin" valueType="num">
                                      <p:cBhvr rctx="PPT">
                                        <p:cTn id="14" dur="500" autoRev="1" fill="hold">
                                          <p:stCondLst>
                                            <p:cond delay="0"/>
                                          </p:stCondLst>
                                        </p:cTn>
                                        <p:tgtEl>
                                          <p:spTgt spid="9"/>
                                        </p:tgtEl>
                                        <p:attrNameLst>
                                          <p:attrName>ppt_w</p:attrName>
                                        </p:attrNameLst>
                                      </p:cBhvr>
                                    </p:anim>
                                    <p:anim by="(#ppt_w*0.50)" calcmode="lin" valueType="num">
                                      <p:cBhvr>
                                        <p:cTn id="15" dur="500" decel="50000" autoRev="1" fill="hold">
                                          <p:stCondLst>
                                            <p:cond delay="0"/>
                                          </p:stCondLst>
                                        </p:cTn>
                                        <p:tgtEl>
                                          <p:spTgt spid="9"/>
                                        </p:tgtEl>
                                        <p:attrNameLst>
                                          <p:attrName>ppt_x</p:attrName>
                                        </p:attrNameLst>
                                      </p:cBhvr>
                                    </p:anim>
                                    <p:anim from="(-#ppt_h/2)" to="(#ppt_y)" calcmode="lin" valueType="num">
                                      <p:cBhvr>
                                        <p:cTn id="16" dur="1000" fill="hold">
                                          <p:stCondLst>
                                            <p:cond delay="0"/>
                                          </p:stCondLst>
                                        </p:cTn>
                                        <p:tgtEl>
                                          <p:spTgt spid="9"/>
                                        </p:tgtEl>
                                        <p:attrNameLst>
                                          <p:attrName>ppt_y</p:attrName>
                                        </p:attrNameLst>
                                      </p:cBhvr>
                                    </p:anim>
                                    <p:animRot by="21600000">
                                      <p:cBhvr>
                                        <p:cTn id="17" dur="1000" fill="hold">
                                          <p:stCondLst>
                                            <p:cond delay="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457200" y="1676400"/>
            <a:ext cx="8382000" cy="4648200"/>
          </a:xfrm>
        </p:spPr>
        <p:txBody>
          <a:bodyPr rtlCol="0">
            <a:normAutofit/>
          </a:bodyPr>
          <a:lstStyle/>
          <a:p>
            <a:pPr eaLnBrk="1" fontAlgn="auto" hangingPunct="1">
              <a:lnSpc>
                <a:spcPct val="80000"/>
              </a:lnSpc>
              <a:spcAft>
                <a:spcPts val="0"/>
              </a:spcAft>
              <a:buFont typeface="Arial" pitchFamily="34" charset="0"/>
              <a:buChar char="•"/>
              <a:defRPr/>
            </a:pPr>
            <a:r>
              <a:rPr lang="en-GB" sz="2400" b="0" dirty="0" smtClean="0"/>
              <a:t>Payments to the server is enabled with the help of a number of security mechanisms</a:t>
            </a:r>
          </a:p>
          <a:p>
            <a:pPr eaLnBrk="1" fontAlgn="auto" hangingPunct="1">
              <a:lnSpc>
                <a:spcPct val="80000"/>
              </a:lnSpc>
              <a:spcAft>
                <a:spcPts val="0"/>
              </a:spcAft>
              <a:buFont typeface="Arial" pitchFamily="34" charset="0"/>
              <a:buChar char="•"/>
              <a:defRPr/>
            </a:pPr>
            <a:r>
              <a:rPr lang="en-GB" sz="2400" b="0" dirty="0" smtClean="0"/>
              <a:t>Browser-to-Web server data encryption and integrity with SSL 3.0 </a:t>
            </a:r>
          </a:p>
          <a:p>
            <a:pPr eaLnBrk="1" fontAlgn="auto" hangingPunct="1">
              <a:lnSpc>
                <a:spcPct val="80000"/>
              </a:lnSpc>
              <a:spcAft>
                <a:spcPts val="0"/>
              </a:spcAft>
              <a:buFont typeface="Arial" pitchFamily="34" charset="0"/>
              <a:buChar char="•"/>
              <a:defRPr/>
            </a:pPr>
            <a:r>
              <a:rPr lang="en-GB" sz="2400" b="0" dirty="0" smtClean="0"/>
              <a:t>Browser to database password authentication by use of encrypted digests (Kerberose,Identix,Cybersafe)</a:t>
            </a:r>
          </a:p>
          <a:p>
            <a:pPr eaLnBrk="1" fontAlgn="auto" hangingPunct="1">
              <a:lnSpc>
                <a:spcPct val="80000"/>
              </a:lnSpc>
              <a:spcAft>
                <a:spcPts val="0"/>
              </a:spcAft>
              <a:buFont typeface="Arial" pitchFamily="34" charset="0"/>
              <a:buChar char="•"/>
              <a:defRPr/>
            </a:pPr>
            <a:r>
              <a:rPr lang="en-GB" sz="2400" b="0" dirty="0" smtClean="0"/>
              <a:t>Protection for corporate databases with protocol-enabled firewalls proxying and authenticating user connection requests (Oracle has supplied sql*net proxy to all firewall vendors).</a:t>
            </a:r>
          </a:p>
          <a:p>
            <a:pPr eaLnBrk="1" fontAlgn="auto" hangingPunct="1">
              <a:lnSpc>
                <a:spcPct val="80000"/>
              </a:lnSpc>
              <a:spcAft>
                <a:spcPts val="0"/>
              </a:spcAft>
              <a:buFont typeface="Arial" pitchFamily="34" charset="0"/>
              <a:buChar char="•"/>
              <a:defRPr/>
            </a:pPr>
            <a:r>
              <a:rPr lang="en-GB" sz="2400" b="0" dirty="0" smtClean="0"/>
              <a:t>Web Application Server to Browser authentication by use of digital signatures. </a:t>
            </a:r>
          </a:p>
          <a:p>
            <a:pPr eaLnBrk="1" fontAlgn="auto" hangingPunct="1">
              <a:lnSpc>
                <a:spcPct val="80000"/>
              </a:lnSpc>
              <a:spcAft>
                <a:spcPts val="0"/>
              </a:spcAft>
              <a:buFont typeface="Arial" pitchFamily="34" charset="0"/>
              <a:buChar char="•"/>
              <a:defRPr/>
            </a:pPr>
            <a:r>
              <a:rPr lang="en-GB" sz="2400" b="0" dirty="0" smtClean="0"/>
              <a:t>Security Server provides a Certificate Authority (CA) function, including generation of public key/private key pairs and issuance of industry-standard X.509 certificates.</a:t>
            </a:r>
          </a:p>
        </p:txBody>
      </p:sp>
      <p:sp>
        <p:nvSpPr>
          <p:cNvPr id="30724" name="Text Box 4"/>
          <p:cNvSpPr txBox="1">
            <a:spLocks noChangeArrowheads="1"/>
          </p:cNvSpPr>
          <p:nvPr/>
        </p:nvSpPr>
        <p:spPr bwMode="auto">
          <a:xfrm>
            <a:off x="990600" y="685800"/>
            <a:ext cx="7164388" cy="769441"/>
          </a:xfrm>
          <a:prstGeom prst="rect">
            <a:avLst/>
          </a:prstGeom>
          <a:noFill/>
          <a:ln w="9525">
            <a:noFill/>
            <a:miter lim="800000"/>
            <a:headEnd/>
            <a:tailEnd/>
          </a:ln>
        </p:spPr>
        <p:txBody>
          <a:bodyPr wrap="square">
            <a:spAutoFit/>
          </a:bodyPr>
          <a:lstStyle/>
          <a:p>
            <a:r>
              <a:rPr lang="en-GB" sz="4400" dirty="0">
                <a:solidFill>
                  <a:srgbClr val="0066CC"/>
                </a:solidFill>
              </a:rPr>
              <a:t>Security issues(security server)</a:t>
            </a:r>
            <a:endParaRPr lang="en-GB" sz="2000" dirty="0"/>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0724">
                                            <p:txEl>
                                              <p:pRg st="0" end="0"/>
                                            </p:txEl>
                                          </p:spTgt>
                                        </p:tgtEl>
                                        <p:attrNameLst>
                                          <p:attrName>style.visibility</p:attrName>
                                        </p:attrNameLst>
                                      </p:cBhvr>
                                      <p:to>
                                        <p:strVal val="visible"/>
                                      </p:to>
                                    </p:set>
                                    <p:anim calcmode="lin" valueType="num">
                                      <p:cBhvr additive="base">
                                        <p:cTn id="7" dur="2000" fill="hold"/>
                                        <p:tgtEl>
                                          <p:spTgt spid="3072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072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9" presetClass="entr" presetSubtype="0" accel="100000" fill="hold" nodeType="after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calcmode="lin" valueType="num">
                                      <p:cBhvr>
                                        <p:cTn id="12" dur="2000" fill="hold"/>
                                        <p:tgtEl>
                                          <p:spTgt spid="1843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2000" fill="hold"/>
                                        <p:tgtEl>
                                          <p:spTgt spid="1843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2000" fill="hold"/>
                                        <p:tgtEl>
                                          <p:spTgt spid="1843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2000" fill="hold"/>
                                        <p:tgtEl>
                                          <p:spTgt spid="18435">
                                            <p:txEl>
                                              <p:pRg st="0" end="0"/>
                                            </p:txEl>
                                          </p:spTgt>
                                        </p:tgtEl>
                                        <p:attrNameLst>
                                          <p:attrName>ppt_y</p:attrName>
                                        </p:attrNameLst>
                                      </p:cBhvr>
                                      <p:tavLst>
                                        <p:tav tm="0">
                                          <p:val>
                                            <p:strVal val="#ppt_y"/>
                                          </p:val>
                                        </p:tav>
                                        <p:tav tm="100000">
                                          <p:val>
                                            <p:strVal val="#ppt_y"/>
                                          </p:val>
                                        </p:tav>
                                      </p:tavLst>
                                    </p:anim>
                                  </p:childTnLst>
                                </p:cTn>
                              </p:par>
                              <p:par>
                                <p:cTn id="16" presetID="39" presetClass="entr" presetSubtype="0" accel="100000" fill="hold" nodeType="withEffect">
                                  <p:stCondLst>
                                    <p:cond delay="0"/>
                                  </p:stCondLst>
                                  <p:childTnLst>
                                    <p:set>
                                      <p:cBhvr>
                                        <p:cTn id="17" dur="1" fill="hold">
                                          <p:stCondLst>
                                            <p:cond delay="0"/>
                                          </p:stCondLst>
                                        </p:cTn>
                                        <p:tgtEl>
                                          <p:spTgt spid="18435">
                                            <p:txEl>
                                              <p:pRg st="1" end="1"/>
                                            </p:txEl>
                                          </p:spTgt>
                                        </p:tgtEl>
                                        <p:attrNameLst>
                                          <p:attrName>style.visibility</p:attrName>
                                        </p:attrNameLst>
                                      </p:cBhvr>
                                      <p:to>
                                        <p:strVal val="visible"/>
                                      </p:to>
                                    </p:set>
                                    <p:anim calcmode="lin" valueType="num">
                                      <p:cBhvr>
                                        <p:cTn id="18" dur="2000" fill="hold"/>
                                        <p:tgtEl>
                                          <p:spTgt spid="18435">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9" dur="2000" fill="hold"/>
                                        <p:tgtEl>
                                          <p:spTgt spid="18435">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0" dur="2000" fill="hold"/>
                                        <p:tgtEl>
                                          <p:spTgt spid="18435">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1" dur="2000" fill="hold"/>
                                        <p:tgtEl>
                                          <p:spTgt spid="18435">
                                            <p:txEl>
                                              <p:pRg st="1" end="1"/>
                                            </p:txEl>
                                          </p:spTgt>
                                        </p:tgtEl>
                                        <p:attrNameLst>
                                          <p:attrName>ppt_y</p:attrName>
                                        </p:attrNameLst>
                                      </p:cBhvr>
                                      <p:tavLst>
                                        <p:tav tm="0">
                                          <p:val>
                                            <p:strVal val="#ppt_y"/>
                                          </p:val>
                                        </p:tav>
                                        <p:tav tm="100000">
                                          <p:val>
                                            <p:strVal val="#ppt_y"/>
                                          </p:val>
                                        </p:tav>
                                      </p:tavLst>
                                    </p:anim>
                                  </p:childTnLst>
                                </p:cTn>
                              </p:par>
                              <p:par>
                                <p:cTn id="22" presetID="39" presetClass="entr" presetSubtype="0" accel="100000" fill="hold" nodeType="withEffect">
                                  <p:stCondLst>
                                    <p:cond delay="0"/>
                                  </p:stCondLst>
                                  <p:childTnLst>
                                    <p:set>
                                      <p:cBhvr>
                                        <p:cTn id="23" dur="1" fill="hold">
                                          <p:stCondLst>
                                            <p:cond delay="0"/>
                                          </p:stCondLst>
                                        </p:cTn>
                                        <p:tgtEl>
                                          <p:spTgt spid="18435">
                                            <p:txEl>
                                              <p:pRg st="2" end="2"/>
                                            </p:txEl>
                                          </p:spTgt>
                                        </p:tgtEl>
                                        <p:attrNameLst>
                                          <p:attrName>style.visibility</p:attrName>
                                        </p:attrNameLst>
                                      </p:cBhvr>
                                      <p:to>
                                        <p:strVal val="visible"/>
                                      </p:to>
                                    </p:set>
                                    <p:anim calcmode="lin" valueType="num">
                                      <p:cBhvr>
                                        <p:cTn id="24" dur="2000" fill="hold"/>
                                        <p:tgtEl>
                                          <p:spTgt spid="18435">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5" dur="2000" fill="hold"/>
                                        <p:tgtEl>
                                          <p:spTgt spid="18435">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6" dur="2000" fill="hold"/>
                                        <p:tgtEl>
                                          <p:spTgt spid="18435">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7" dur="2000" fill="hold"/>
                                        <p:tgtEl>
                                          <p:spTgt spid="18435">
                                            <p:txEl>
                                              <p:pRg st="2" end="2"/>
                                            </p:txEl>
                                          </p:spTgt>
                                        </p:tgtEl>
                                        <p:attrNameLst>
                                          <p:attrName>ppt_y</p:attrName>
                                        </p:attrNameLst>
                                      </p:cBhvr>
                                      <p:tavLst>
                                        <p:tav tm="0">
                                          <p:val>
                                            <p:strVal val="#ppt_y"/>
                                          </p:val>
                                        </p:tav>
                                        <p:tav tm="100000">
                                          <p:val>
                                            <p:strVal val="#ppt_y"/>
                                          </p:val>
                                        </p:tav>
                                      </p:tavLst>
                                    </p:anim>
                                  </p:childTnLst>
                                </p:cTn>
                              </p:par>
                              <p:par>
                                <p:cTn id="28" presetID="39" presetClass="entr" presetSubtype="0" accel="100000" fill="hold" nodeType="withEffect">
                                  <p:stCondLst>
                                    <p:cond delay="0"/>
                                  </p:stCondLst>
                                  <p:childTnLst>
                                    <p:set>
                                      <p:cBhvr>
                                        <p:cTn id="29" dur="1" fill="hold">
                                          <p:stCondLst>
                                            <p:cond delay="0"/>
                                          </p:stCondLst>
                                        </p:cTn>
                                        <p:tgtEl>
                                          <p:spTgt spid="18435">
                                            <p:txEl>
                                              <p:pRg st="3" end="3"/>
                                            </p:txEl>
                                          </p:spTgt>
                                        </p:tgtEl>
                                        <p:attrNameLst>
                                          <p:attrName>style.visibility</p:attrName>
                                        </p:attrNameLst>
                                      </p:cBhvr>
                                      <p:to>
                                        <p:strVal val="visible"/>
                                      </p:to>
                                    </p:set>
                                    <p:anim calcmode="lin" valueType="num">
                                      <p:cBhvr>
                                        <p:cTn id="30" dur="2000" fill="hold"/>
                                        <p:tgtEl>
                                          <p:spTgt spid="18435">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1" dur="2000" fill="hold"/>
                                        <p:tgtEl>
                                          <p:spTgt spid="18435">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2" dur="2000" fill="hold"/>
                                        <p:tgtEl>
                                          <p:spTgt spid="18435">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3" dur="2000" fill="hold"/>
                                        <p:tgtEl>
                                          <p:spTgt spid="18435">
                                            <p:txEl>
                                              <p:pRg st="3" end="3"/>
                                            </p:txEl>
                                          </p:spTgt>
                                        </p:tgtEl>
                                        <p:attrNameLst>
                                          <p:attrName>ppt_y</p:attrName>
                                        </p:attrNameLst>
                                      </p:cBhvr>
                                      <p:tavLst>
                                        <p:tav tm="0">
                                          <p:val>
                                            <p:strVal val="#ppt_y"/>
                                          </p:val>
                                        </p:tav>
                                        <p:tav tm="100000">
                                          <p:val>
                                            <p:strVal val="#ppt_y"/>
                                          </p:val>
                                        </p:tav>
                                      </p:tavLst>
                                    </p:anim>
                                  </p:childTnLst>
                                </p:cTn>
                              </p:par>
                              <p:par>
                                <p:cTn id="34" presetID="39" presetClass="entr" presetSubtype="0" accel="100000" fill="hold" nodeType="withEffect">
                                  <p:stCondLst>
                                    <p:cond delay="0"/>
                                  </p:stCondLst>
                                  <p:childTnLst>
                                    <p:set>
                                      <p:cBhvr>
                                        <p:cTn id="35" dur="1" fill="hold">
                                          <p:stCondLst>
                                            <p:cond delay="0"/>
                                          </p:stCondLst>
                                        </p:cTn>
                                        <p:tgtEl>
                                          <p:spTgt spid="18435">
                                            <p:txEl>
                                              <p:pRg st="4" end="4"/>
                                            </p:txEl>
                                          </p:spTgt>
                                        </p:tgtEl>
                                        <p:attrNameLst>
                                          <p:attrName>style.visibility</p:attrName>
                                        </p:attrNameLst>
                                      </p:cBhvr>
                                      <p:to>
                                        <p:strVal val="visible"/>
                                      </p:to>
                                    </p:set>
                                    <p:anim calcmode="lin" valueType="num">
                                      <p:cBhvr>
                                        <p:cTn id="36" dur="2000" fill="hold"/>
                                        <p:tgtEl>
                                          <p:spTgt spid="18435">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7" dur="2000" fill="hold"/>
                                        <p:tgtEl>
                                          <p:spTgt spid="18435">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8" dur="2000" fill="hold"/>
                                        <p:tgtEl>
                                          <p:spTgt spid="18435">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9" dur="2000" fill="hold"/>
                                        <p:tgtEl>
                                          <p:spTgt spid="18435">
                                            <p:txEl>
                                              <p:pRg st="4" end="4"/>
                                            </p:txEl>
                                          </p:spTgt>
                                        </p:tgtEl>
                                        <p:attrNameLst>
                                          <p:attrName>ppt_y</p:attrName>
                                        </p:attrNameLst>
                                      </p:cBhvr>
                                      <p:tavLst>
                                        <p:tav tm="0">
                                          <p:val>
                                            <p:strVal val="#ppt_y"/>
                                          </p:val>
                                        </p:tav>
                                        <p:tav tm="100000">
                                          <p:val>
                                            <p:strVal val="#ppt_y"/>
                                          </p:val>
                                        </p:tav>
                                      </p:tavLst>
                                    </p:anim>
                                  </p:childTnLst>
                                </p:cTn>
                              </p:par>
                              <p:par>
                                <p:cTn id="40" presetID="39" presetClass="entr" presetSubtype="0" accel="100000" fill="hold" nodeType="withEffect">
                                  <p:stCondLst>
                                    <p:cond delay="0"/>
                                  </p:stCondLst>
                                  <p:childTnLst>
                                    <p:set>
                                      <p:cBhvr>
                                        <p:cTn id="41" dur="1" fill="hold">
                                          <p:stCondLst>
                                            <p:cond delay="0"/>
                                          </p:stCondLst>
                                        </p:cTn>
                                        <p:tgtEl>
                                          <p:spTgt spid="18435">
                                            <p:txEl>
                                              <p:pRg st="5" end="5"/>
                                            </p:txEl>
                                          </p:spTgt>
                                        </p:tgtEl>
                                        <p:attrNameLst>
                                          <p:attrName>style.visibility</p:attrName>
                                        </p:attrNameLst>
                                      </p:cBhvr>
                                      <p:to>
                                        <p:strVal val="visible"/>
                                      </p:to>
                                    </p:set>
                                    <p:anim calcmode="lin" valueType="num">
                                      <p:cBhvr>
                                        <p:cTn id="42" dur="2000" fill="hold"/>
                                        <p:tgtEl>
                                          <p:spTgt spid="18435">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3" dur="2000" fill="hold"/>
                                        <p:tgtEl>
                                          <p:spTgt spid="18435">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4" dur="2000" fill="hold"/>
                                        <p:tgtEl>
                                          <p:spTgt spid="18435">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5" dur="2000" fill="hold"/>
                                        <p:tgtEl>
                                          <p:spTgt spid="1843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D8EA6BE-B508-4635-B860-5CF6AED6D7EA}" type="slidenum">
              <a:rPr lang="en-US" smtClean="0"/>
              <a:pPr>
                <a:defRPr/>
              </a:pPr>
              <a:t>16</a:t>
            </a:fld>
            <a:endParaRPr lang="en-US"/>
          </a:p>
        </p:txBody>
      </p:sp>
      <p:sp>
        <p:nvSpPr>
          <p:cNvPr id="7" name="Rectangle 6"/>
          <p:cNvSpPr/>
          <p:nvPr/>
        </p:nvSpPr>
        <p:spPr>
          <a:xfrm>
            <a:off x="381000" y="2209800"/>
            <a:ext cx="8499636" cy="1323439"/>
          </a:xfrm>
          <a:prstGeom prst="rect">
            <a:avLst/>
          </a:prstGeom>
          <a:noFill/>
        </p:spPr>
        <p:txBody>
          <a:bodyPr wrap="square" lIns="91440" tIns="45720" rIns="91440" bIns="45720">
            <a:spAutoFit/>
          </a:bodyPr>
          <a:lstStyle/>
          <a:p>
            <a:pPr algn="ctr"/>
            <a:r>
              <a:rPr lang="en-US"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Lets see how a transaction </a:t>
            </a:r>
          </a:p>
          <a:p>
            <a:pPr algn="ctr"/>
            <a:r>
              <a:rPr lang="en-US"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takes place !!!!!! </a:t>
            </a:r>
            <a:endParaRPr lang="en-US" sz="4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3"/>
          <p:cNvGraphicFramePr>
            <a:graphicFrameLocks noChangeAspect="1"/>
          </p:cNvGraphicFramePr>
          <p:nvPr/>
        </p:nvGraphicFramePr>
        <p:xfrm>
          <a:off x="0" y="0"/>
          <a:ext cx="1524000" cy="1500188"/>
        </p:xfrm>
        <a:graphic>
          <a:graphicData uri="http://schemas.openxmlformats.org/presentationml/2006/ole">
            <p:oleObj spid="_x0000_s1026" name="Bitmap Image" r:id="rId4" imgW="2448313" imgH="2409796" progId="PBrush">
              <p:embed/>
            </p:oleObj>
          </a:graphicData>
        </a:graphic>
      </p:graphicFrame>
      <p:sp>
        <p:nvSpPr>
          <p:cNvPr id="1036" name="Line 4"/>
          <p:cNvSpPr>
            <a:spLocks noChangeShapeType="1"/>
          </p:cNvSpPr>
          <p:nvPr/>
        </p:nvSpPr>
        <p:spPr bwMode="auto">
          <a:xfrm>
            <a:off x="1524000" y="914400"/>
            <a:ext cx="2590800" cy="0"/>
          </a:xfrm>
          <a:prstGeom prst="line">
            <a:avLst/>
          </a:prstGeom>
          <a:noFill/>
          <a:ln w="12700" cap="rnd">
            <a:solidFill>
              <a:schemeClr val="tx1"/>
            </a:solidFill>
            <a:prstDash val="sysDot"/>
            <a:round/>
            <a:headEnd/>
            <a:tailEnd type="triangle" w="med" len="med"/>
          </a:ln>
        </p:spPr>
        <p:txBody>
          <a:bodyPr wrap="none" anchor="ctr"/>
          <a:lstStyle/>
          <a:p>
            <a:endParaRPr lang="en-US"/>
          </a:p>
        </p:txBody>
      </p:sp>
      <p:graphicFrame>
        <p:nvGraphicFramePr>
          <p:cNvPr id="1027" name="Object 5"/>
          <p:cNvGraphicFramePr>
            <a:graphicFrameLocks noChangeAspect="1"/>
          </p:cNvGraphicFramePr>
          <p:nvPr/>
        </p:nvGraphicFramePr>
        <p:xfrm>
          <a:off x="4191000" y="0"/>
          <a:ext cx="2133600" cy="1219200"/>
        </p:xfrm>
        <a:graphic>
          <a:graphicData uri="http://schemas.openxmlformats.org/presentationml/2006/ole">
            <p:oleObj spid="_x0000_s1027" name="Clip" r:id="rId5" imgW="1307520" imgH="794520" progId="">
              <p:embed/>
            </p:oleObj>
          </a:graphicData>
        </a:graphic>
      </p:graphicFrame>
      <p:graphicFrame>
        <p:nvGraphicFramePr>
          <p:cNvPr id="1028" name="Object 6"/>
          <p:cNvGraphicFramePr>
            <a:graphicFrameLocks noChangeAspect="1"/>
          </p:cNvGraphicFramePr>
          <p:nvPr/>
        </p:nvGraphicFramePr>
        <p:xfrm>
          <a:off x="0" y="2157413"/>
          <a:ext cx="1524000" cy="1500187"/>
        </p:xfrm>
        <a:graphic>
          <a:graphicData uri="http://schemas.openxmlformats.org/presentationml/2006/ole">
            <p:oleObj spid="_x0000_s1028" name="Bitmap Image" r:id="rId6" imgW="2448313" imgH="2409796" progId="PBrush">
              <p:embed/>
            </p:oleObj>
          </a:graphicData>
        </a:graphic>
      </p:graphicFrame>
      <p:sp>
        <p:nvSpPr>
          <p:cNvPr id="1037" name="Line 7"/>
          <p:cNvSpPr>
            <a:spLocks noChangeShapeType="1"/>
          </p:cNvSpPr>
          <p:nvPr/>
        </p:nvSpPr>
        <p:spPr bwMode="auto">
          <a:xfrm flipV="1">
            <a:off x="1600200" y="2743200"/>
            <a:ext cx="2514600" cy="23813"/>
          </a:xfrm>
          <a:prstGeom prst="line">
            <a:avLst/>
          </a:prstGeom>
          <a:noFill/>
          <a:ln w="12700" cap="rnd">
            <a:solidFill>
              <a:schemeClr val="tx1"/>
            </a:solidFill>
            <a:prstDash val="sysDot"/>
            <a:round/>
            <a:headEnd/>
            <a:tailEnd type="triangle" w="med" len="med"/>
          </a:ln>
        </p:spPr>
        <p:txBody>
          <a:bodyPr wrap="none" anchor="ctr"/>
          <a:lstStyle/>
          <a:p>
            <a:endParaRPr lang="en-US"/>
          </a:p>
        </p:txBody>
      </p:sp>
      <p:graphicFrame>
        <p:nvGraphicFramePr>
          <p:cNvPr id="1029" name="Object 8"/>
          <p:cNvGraphicFramePr>
            <a:graphicFrameLocks noChangeAspect="1"/>
          </p:cNvGraphicFramePr>
          <p:nvPr/>
        </p:nvGraphicFramePr>
        <p:xfrm>
          <a:off x="4114800" y="1905000"/>
          <a:ext cx="2411413" cy="1695450"/>
        </p:xfrm>
        <a:graphic>
          <a:graphicData uri="http://schemas.openxmlformats.org/presentationml/2006/ole">
            <p:oleObj spid="_x0000_s1029" name="Clip" r:id="rId7" imgW="5738400" imgH="4030200" progId="">
              <p:embed/>
            </p:oleObj>
          </a:graphicData>
        </a:graphic>
      </p:graphicFrame>
      <p:graphicFrame>
        <p:nvGraphicFramePr>
          <p:cNvPr id="1030" name="Object 9"/>
          <p:cNvGraphicFramePr>
            <a:graphicFrameLocks noChangeAspect="1"/>
          </p:cNvGraphicFramePr>
          <p:nvPr/>
        </p:nvGraphicFramePr>
        <p:xfrm>
          <a:off x="179388" y="4953000"/>
          <a:ext cx="1524000" cy="1500188"/>
        </p:xfrm>
        <a:graphic>
          <a:graphicData uri="http://schemas.openxmlformats.org/presentationml/2006/ole">
            <p:oleObj spid="_x0000_s1030" name="Bitmap Image" r:id="rId8" imgW="2448313" imgH="2409796" progId="PBrush">
              <p:embed/>
            </p:oleObj>
          </a:graphicData>
        </a:graphic>
      </p:graphicFrame>
      <p:sp>
        <p:nvSpPr>
          <p:cNvPr id="1038" name="Line 10"/>
          <p:cNvSpPr>
            <a:spLocks noChangeShapeType="1"/>
          </p:cNvSpPr>
          <p:nvPr/>
        </p:nvSpPr>
        <p:spPr bwMode="auto">
          <a:xfrm>
            <a:off x="1703388" y="5867400"/>
            <a:ext cx="1371600" cy="0"/>
          </a:xfrm>
          <a:prstGeom prst="line">
            <a:avLst/>
          </a:prstGeom>
          <a:noFill/>
          <a:ln w="12700" cap="rnd">
            <a:solidFill>
              <a:schemeClr val="tx1"/>
            </a:solidFill>
            <a:prstDash val="sysDot"/>
            <a:round/>
            <a:headEnd/>
            <a:tailEnd type="triangle" w="med" len="med"/>
          </a:ln>
        </p:spPr>
        <p:txBody>
          <a:bodyPr wrap="none" anchor="ctr"/>
          <a:lstStyle/>
          <a:p>
            <a:endParaRPr lang="en-US"/>
          </a:p>
        </p:txBody>
      </p:sp>
      <p:graphicFrame>
        <p:nvGraphicFramePr>
          <p:cNvPr id="1031" name="Object 11"/>
          <p:cNvGraphicFramePr>
            <a:graphicFrameLocks noChangeAspect="1"/>
          </p:cNvGraphicFramePr>
          <p:nvPr/>
        </p:nvGraphicFramePr>
        <p:xfrm>
          <a:off x="3074988" y="5410200"/>
          <a:ext cx="2133600" cy="1068388"/>
        </p:xfrm>
        <a:graphic>
          <a:graphicData uri="http://schemas.openxmlformats.org/presentationml/2006/ole">
            <p:oleObj spid="_x0000_s1031" name="Clip" r:id="rId9" imgW="1307520" imgH="794520" progId="">
              <p:embed/>
            </p:oleObj>
          </a:graphicData>
        </a:graphic>
      </p:graphicFrame>
      <p:sp>
        <p:nvSpPr>
          <p:cNvPr id="1039" name="Line 12"/>
          <p:cNvSpPr>
            <a:spLocks noChangeShapeType="1"/>
          </p:cNvSpPr>
          <p:nvPr/>
        </p:nvSpPr>
        <p:spPr bwMode="auto">
          <a:xfrm>
            <a:off x="5208588" y="5943600"/>
            <a:ext cx="1447800" cy="0"/>
          </a:xfrm>
          <a:prstGeom prst="line">
            <a:avLst/>
          </a:prstGeom>
          <a:noFill/>
          <a:ln w="12700" cap="rnd">
            <a:solidFill>
              <a:schemeClr val="tx1"/>
            </a:solidFill>
            <a:prstDash val="sysDot"/>
            <a:round/>
            <a:headEnd/>
            <a:tailEnd type="triangle" w="med" len="med"/>
          </a:ln>
        </p:spPr>
        <p:txBody>
          <a:bodyPr wrap="none" anchor="ctr"/>
          <a:lstStyle/>
          <a:p>
            <a:endParaRPr lang="en-US"/>
          </a:p>
        </p:txBody>
      </p:sp>
      <p:graphicFrame>
        <p:nvGraphicFramePr>
          <p:cNvPr id="1032" name="Object 13"/>
          <p:cNvGraphicFramePr>
            <a:graphicFrameLocks noChangeAspect="1"/>
          </p:cNvGraphicFramePr>
          <p:nvPr/>
        </p:nvGraphicFramePr>
        <p:xfrm>
          <a:off x="6503988" y="4876800"/>
          <a:ext cx="2411412" cy="1695450"/>
        </p:xfrm>
        <a:graphic>
          <a:graphicData uri="http://schemas.openxmlformats.org/presentationml/2006/ole">
            <p:oleObj spid="_x0000_s1032" name="Clip" r:id="rId10" imgW="5738400" imgH="4030200" progId="">
              <p:embed/>
            </p:oleObj>
          </a:graphicData>
        </a:graphic>
      </p:graphicFrame>
      <p:graphicFrame>
        <p:nvGraphicFramePr>
          <p:cNvPr id="1033" name="Object 14"/>
          <p:cNvGraphicFramePr>
            <a:graphicFrameLocks noChangeAspect="1"/>
          </p:cNvGraphicFramePr>
          <p:nvPr/>
        </p:nvGraphicFramePr>
        <p:xfrm>
          <a:off x="7086600" y="990600"/>
          <a:ext cx="1676400" cy="1589088"/>
        </p:xfrm>
        <a:graphic>
          <a:graphicData uri="http://schemas.openxmlformats.org/presentationml/2006/ole">
            <p:oleObj spid="_x0000_s1033" name="Clip" r:id="rId11" imgW="3528720" imgH="3344400" progId="">
              <p:embed/>
            </p:oleObj>
          </a:graphicData>
        </a:graphic>
      </p:graphicFrame>
      <p:sp>
        <p:nvSpPr>
          <p:cNvPr id="1040" name="Line 15"/>
          <p:cNvSpPr>
            <a:spLocks noChangeShapeType="1"/>
          </p:cNvSpPr>
          <p:nvPr/>
        </p:nvSpPr>
        <p:spPr bwMode="auto">
          <a:xfrm flipH="1">
            <a:off x="1524000" y="3124200"/>
            <a:ext cx="2590800" cy="0"/>
          </a:xfrm>
          <a:prstGeom prst="line">
            <a:avLst/>
          </a:prstGeom>
          <a:noFill/>
          <a:ln w="12700" cap="rnd">
            <a:solidFill>
              <a:schemeClr val="tx1"/>
            </a:solidFill>
            <a:prstDash val="sysDot"/>
            <a:round/>
            <a:headEnd/>
            <a:tailEnd type="triangle" w="med" len="med"/>
          </a:ln>
        </p:spPr>
        <p:txBody>
          <a:bodyPr wrap="none" anchor="ctr"/>
          <a:lstStyle/>
          <a:p>
            <a:endParaRPr lang="en-US"/>
          </a:p>
        </p:txBody>
      </p:sp>
      <p:graphicFrame>
        <p:nvGraphicFramePr>
          <p:cNvPr id="1034" name="Object 16"/>
          <p:cNvGraphicFramePr>
            <a:graphicFrameLocks noChangeAspect="1"/>
          </p:cNvGraphicFramePr>
          <p:nvPr/>
        </p:nvGraphicFramePr>
        <p:xfrm>
          <a:off x="7315200" y="2514600"/>
          <a:ext cx="1600200" cy="1287463"/>
        </p:xfrm>
        <a:graphic>
          <a:graphicData uri="http://schemas.openxmlformats.org/presentationml/2006/ole">
            <p:oleObj spid="_x0000_s1034" name="Clip" r:id="rId12" imgW="3452400" imgH="2766600" progId="">
              <p:embed/>
            </p:oleObj>
          </a:graphicData>
        </a:graphic>
      </p:graphicFrame>
      <p:sp>
        <p:nvSpPr>
          <p:cNvPr id="1041" name="Line 17"/>
          <p:cNvSpPr>
            <a:spLocks noChangeShapeType="1"/>
          </p:cNvSpPr>
          <p:nvPr/>
        </p:nvSpPr>
        <p:spPr bwMode="auto">
          <a:xfrm>
            <a:off x="6248400" y="3124200"/>
            <a:ext cx="1143000" cy="0"/>
          </a:xfrm>
          <a:prstGeom prst="line">
            <a:avLst/>
          </a:prstGeom>
          <a:noFill/>
          <a:ln w="28575" cap="rnd">
            <a:solidFill>
              <a:schemeClr val="tx1"/>
            </a:solidFill>
            <a:prstDash val="sysDot"/>
            <a:round/>
            <a:headEnd type="triangle" w="med" len="med"/>
            <a:tailEnd type="triangle" w="med" len="med"/>
          </a:ln>
        </p:spPr>
        <p:txBody>
          <a:bodyPr wrap="none" anchor="ctr"/>
          <a:lstStyle/>
          <a:p>
            <a:endParaRPr lang="en-US"/>
          </a:p>
        </p:txBody>
      </p:sp>
      <p:sp>
        <p:nvSpPr>
          <p:cNvPr id="1042" name="Line 18"/>
          <p:cNvSpPr>
            <a:spLocks noChangeShapeType="1"/>
          </p:cNvSpPr>
          <p:nvPr/>
        </p:nvSpPr>
        <p:spPr bwMode="auto">
          <a:xfrm flipH="1">
            <a:off x="5562600" y="1905000"/>
            <a:ext cx="1447800" cy="0"/>
          </a:xfrm>
          <a:prstGeom prst="line">
            <a:avLst/>
          </a:prstGeom>
          <a:noFill/>
          <a:ln w="12700" cap="rnd">
            <a:solidFill>
              <a:schemeClr val="tx1"/>
            </a:solidFill>
            <a:prstDash val="sysDot"/>
            <a:round/>
            <a:headEnd/>
            <a:tailEnd type="triangle" w="med" len="med"/>
          </a:ln>
        </p:spPr>
        <p:txBody>
          <a:bodyPr wrap="none" anchor="ctr"/>
          <a:lstStyle/>
          <a:p>
            <a:endParaRPr lang="en-US"/>
          </a:p>
        </p:txBody>
      </p:sp>
      <p:grpSp>
        <p:nvGrpSpPr>
          <p:cNvPr id="2" name="Group 19"/>
          <p:cNvGrpSpPr>
            <a:grpSpLocks/>
          </p:cNvGrpSpPr>
          <p:nvPr/>
        </p:nvGrpSpPr>
        <p:grpSpPr bwMode="auto">
          <a:xfrm>
            <a:off x="8458200" y="1905000"/>
            <a:ext cx="609600" cy="3733800"/>
            <a:chOff x="5376" y="1200"/>
            <a:chExt cx="384" cy="2352"/>
          </a:xfrm>
        </p:grpSpPr>
        <p:sp>
          <p:nvSpPr>
            <p:cNvPr id="1062" name="Line 20"/>
            <p:cNvSpPr>
              <a:spLocks noChangeShapeType="1"/>
            </p:cNvSpPr>
            <p:nvPr/>
          </p:nvSpPr>
          <p:spPr bwMode="auto">
            <a:xfrm>
              <a:off x="5376" y="1200"/>
              <a:ext cx="384" cy="0"/>
            </a:xfrm>
            <a:prstGeom prst="line">
              <a:avLst/>
            </a:prstGeom>
            <a:noFill/>
            <a:ln w="9525" cap="rnd">
              <a:solidFill>
                <a:schemeClr val="tx1"/>
              </a:solidFill>
              <a:prstDash val="sysDot"/>
              <a:round/>
              <a:headEnd/>
              <a:tailEnd/>
            </a:ln>
          </p:spPr>
          <p:txBody>
            <a:bodyPr wrap="none" anchor="ctr"/>
            <a:lstStyle/>
            <a:p>
              <a:endParaRPr lang="en-US"/>
            </a:p>
          </p:txBody>
        </p:sp>
        <p:sp>
          <p:nvSpPr>
            <p:cNvPr id="1063" name="Line 21"/>
            <p:cNvSpPr>
              <a:spLocks noChangeShapeType="1"/>
            </p:cNvSpPr>
            <p:nvPr/>
          </p:nvSpPr>
          <p:spPr bwMode="auto">
            <a:xfrm rot="5400000">
              <a:off x="4537" y="2375"/>
              <a:ext cx="2352" cy="1"/>
            </a:xfrm>
            <a:prstGeom prst="line">
              <a:avLst/>
            </a:prstGeom>
            <a:noFill/>
            <a:ln w="12700" cap="rnd">
              <a:solidFill>
                <a:schemeClr val="tx1"/>
              </a:solidFill>
              <a:prstDash val="sysDot"/>
              <a:round/>
              <a:headEnd/>
              <a:tailEnd type="triangle" w="med" len="med"/>
            </a:ln>
          </p:spPr>
          <p:txBody>
            <a:bodyPr wrap="none" anchor="ctr"/>
            <a:lstStyle/>
            <a:p>
              <a:endParaRPr lang="en-US"/>
            </a:p>
          </p:txBody>
        </p:sp>
      </p:grpSp>
      <p:sp>
        <p:nvSpPr>
          <p:cNvPr id="1044" name="Text Box 22"/>
          <p:cNvSpPr txBox="1">
            <a:spLocks noChangeArrowheads="1"/>
          </p:cNvSpPr>
          <p:nvPr/>
        </p:nvSpPr>
        <p:spPr bwMode="auto">
          <a:xfrm>
            <a:off x="1600200" y="152400"/>
            <a:ext cx="2438400" cy="1069975"/>
          </a:xfrm>
          <a:prstGeom prst="rect">
            <a:avLst/>
          </a:prstGeom>
          <a:noFill/>
          <a:ln w="9525">
            <a:noFill/>
            <a:miter lim="800000"/>
            <a:headEnd/>
            <a:tailEnd/>
          </a:ln>
        </p:spPr>
        <p:txBody>
          <a:bodyPr>
            <a:spAutoFit/>
          </a:bodyPr>
          <a:lstStyle/>
          <a:p>
            <a:pPr>
              <a:spcBef>
                <a:spcPct val="50000"/>
              </a:spcBef>
            </a:pPr>
            <a:r>
              <a:rPr lang="en-US" sz="1600" b="1" dirty="0"/>
              <a:t>Consumer finds something </a:t>
            </a:r>
            <a:r>
              <a:rPr lang="en-US" sz="1600" b="1" dirty="0" smtClean="0"/>
              <a:t>she </a:t>
            </a:r>
            <a:r>
              <a:rPr lang="en-US" sz="1600" b="1" dirty="0"/>
              <a:t>wants to buy at a “shop” on the Net</a:t>
            </a:r>
            <a:endParaRPr lang="en-US" b="1" dirty="0"/>
          </a:p>
        </p:txBody>
      </p:sp>
      <p:sp>
        <p:nvSpPr>
          <p:cNvPr id="1045" name="Text Box 23"/>
          <p:cNvSpPr txBox="1">
            <a:spLocks noChangeArrowheads="1"/>
          </p:cNvSpPr>
          <p:nvPr/>
        </p:nvSpPr>
        <p:spPr bwMode="auto">
          <a:xfrm>
            <a:off x="1600200" y="1905000"/>
            <a:ext cx="2438400" cy="825500"/>
          </a:xfrm>
          <a:prstGeom prst="rect">
            <a:avLst/>
          </a:prstGeom>
          <a:noFill/>
          <a:ln w="9525">
            <a:noFill/>
            <a:miter lim="800000"/>
            <a:headEnd/>
            <a:tailEnd/>
          </a:ln>
        </p:spPr>
        <p:txBody>
          <a:bodyPr>
            <a:spAutoFit/>
          </a:bodyPr>
          <a:lstStyle/>
          <a:p>
            <a:pPr>
              <a:spcBef>
                <a:spcPct val="50000"/>
              </a:spcBef>
            </a:pPr>
            <a:r>
              <a:rPr lang="en-US" sz="1600" b="1"/>
              <a:t>Consumer sends on enciphered request for payment to her bank</a:t>
            </a:r>
          </a:p>
        </p:txBody>
      </p:sp>
      <p:sp>
        <p:nvSpPr>
          <p:cNvPr id="1046" name="Text Box 24"/>
          <p:cNvSpPr txBox="1">
            <a:spLocks noChangeArrowheads="1"/>
          </p:cNvSpPr>
          <p:nvPr/>
        </p:nvSpPr>
        <p:spPr bwMode="auto">
          <a:xfrm>
            <a:off x="1600200" y="3581400"/>
            <a:ext cx="2133600" cy="825500"/>
          </a:xfrm>
          <a:prstGeom prst="rect">
            <a:avLst/>
          </a:prstGeom>
          <a:noFill/>
          <a:ln w="9525">
            <a:noFill/>
            <a:miter lim="800000"/>
            <a:headEnd/>
            <a:tailEnd/>
          </a:ln>
        </p:spPr>
        <p:txBody>
          <a:bodyPr>
            <a:spAutoFit/>
          </a:bodyPr>
          <a:lstStyle/>
          <a:p>
            <a:pPr>
              <a:spcBef>
                <a:spcPct val="50000"/>
              </a:spcBef>
            </a:pPr>
            <a:r>
              <a:rPr lang="en-US" sz="1600" b="1"/>
              <a:t>The electronic bank sends back a secure packet of e-cash</a:t>
            </a:r>
          </a:p>
        </p:txBody>
      </p:sp>
      <p:sp>
        <p:nvSpPr>
          <p:cNvPr id="1047" name="Text Box 25"/>
          <p:cNvSpPr txBox="1">
            <a:spLocks noChangeArrowheads="1"/>
          </p:cNvSpPr>
          <p:nvPr/>
        </p:nvSpPr>
        <p:spPr bwMode="auto">
          <a:xfrm>
            <a:off x="1600200" y="5791200"/>
            <a:ext cx="1371600" cy="1069975"/>
          </a:xfrm>
          <a:prstGeom prst="rect">
            <a:avLst/>
          </a:prstGeom>
          <a:noFill/>
          <a:ln w="9525">
            <a:noFill/>
            <a:miter lim="800000"/>
            <a:headEnd/>
            <a:tailEnd/>
          </a:ln>
        </p:spPr>
        <p:txBody>
          <a:bodyPr>
            <a:spAutoFit/>
          </a:bodyPr>
          <a:lstStyle/>
          <a:p>
            <a:pPr>
              <a:spcBef>
                <a:spcPct val="50000"/>
              </a:spcBef>
            </a:pPr>
            <a:r>
              <a:rPr lang="en-US" sz="1600" b="1"/>
              <a:t>Consumer sends the e-cash to the shop</a:t>
            </a:r>
          </a:p>
        </p:txBody>
      </p:sp>
      <p:sp>
        <p:nvSpPr>
          <p:cNvPr id="1048" name="Text Box 26"/>
          <p:cNvSpPr txBox="1">
            <a:spLocks noChangeArrowheads="1"/>
          </p:cNvSpPr>
          <p:nvPr/>
        </p:nvSpPr>
        <p:spPr bwMode="auto">
          <a:xfrm>
            <a:off x="6400800" y="457200"/>
            <a:ext cx="2438400" cy="825500"/>
          </a:xfrm>
          <a:prstGeom prst="rect">
            <a:avLst/>
          </a:prstGeom>
          <a:noFill/>
          <a:ln w="9525">
            <a:noFill/>
            <a:miter lim="800000"/>
            <a:headEnd/>
            <a:tailEnd/>
          </a:ln>
        </p:spPr>
        <p:txBody>
          <a:bodyPr>
            <a:spAutoFit/>
          </a:bodyPr>
          <a:lstStyle/>
          <a:p>
            <a:pPr>
              <a:spcBef>
                <a:spcPct val="50000"/>
              </a:spcBef>
            </a:pPr>
            <a:r>
              <a:rPr lang="en-US" sz="1600" b="1"/>
              <a:t>Verification and remittance of actual funds</a:t>
            </a:r>
          </a:p>
        </p:txBody>
      </p:sp>
      <p:sp>
        <p:nvSpPr>
          <p:cNvPr id="1049" name="Text Box 27"/>
          <p:cNvSpPr txBox="1">
            <a:spLocks noChangeArrowheads="1"/>
          </p:cNvSpPr>
          <p:nvPr/>
        </p:nvSpPr>
        <p:spPr bwMode="auto">
          <a:xfrm>
            <a:off x="7315200" y="3810000"/>
            <a:ext cx="1447800" cy="581025"/>
          </a:xfrm>
          <a:prstGeom prst="rect">
            <a:avLst/>
          </a:prstGeom>
          <a:noFill/>
          <a:ln w="9525">
            <a:noFill/>
            <a:miter lim="800000"/>
            <a:headEnd/>
            <a:tailEnd/>
          </a:ln>
        </p:spPr>
        <p:txBody>
          <a:bodyPr>
            <a:spAutoFit/>
          </a:bodyPr>
          <a:lstStyle/>
          <a:p>
            <a:pPr>
              <a:spcBef>
                <a:spcPct val="50000"/>
              </a:spcBef>
            </a:pPr>
            <a:r>
              <a:rPr lang="en-US" sz="1600" b="1"/>
              <a:t>Consumer Public Key</a:t>
            </a:r>
          </a:p>
        </p:txBody>
      </p:sp>
      <p:sp>
        <p:nvSpPr>
          <p:cNvPr id="1050" name="Text Box 28"/>
          <p:cNvSpPr txBox="1">
            <a:spLocks noChangeArrowheads="1"/>
          </p:cNvSpPr>
          <p:nvPr/>
        </p:nvSpPr>
        <p:spPr bwMode="auto">
          <a:xfrm>
            <a:off x="5257800" y="4648200"/>
            <a:ext cx="1295400" cy="1314450"/>
          </a:xfrm>
          <a:prstGeom prst="rect">
            <a:avLst/>
          </a:prstGeom>
          <a:noFill/>
          <a:ln w="9525">
            <a:noFill/>
            <a:miter lim="800000"/>
            <a:headEnd/>
            <a:tailEnd/>
          </a:ln>
        </p:spPr>
        <p:txBody>
          <a:bodyPr>
            <a:spAutoFit/>
          </a:bodyPr>
          <a:lstStyle/>
          <a:p>
            <a:pPr>
              <a:spcBef>
                <a:spcPct val="50000"/>
              </a:spcBef>
            </a:pPr>
            <a:r>
              <a:rPr lang="en-US" sz="1600" b="1" dirty="0"/>
              <a:t>The shop sends the packet of cash to its bank</a:t>
            </a:r>
          </a:p>
        </p:txBody>
      </p:sp>
      <p:sp>
        <p:nvSpPr>
          <p:cNvPr id="1051" name="Text Box 29"/>
          <p:cNvSpPr txBox="1">
            <a:spLocks noChangeArrowheads="1"/>
          </p:cNvSpPr>
          <p:nvPr/>
        </p:nvSpPr>
        <p:spPr bwMode="auto">
          <a:xfrm>
            <a:off x="6934200" y="6521450"/>
            <a:ext cx="1752600" cy="336550"/>
          </a:xfrm>
          <a:prstGeom prst="rect">
            <a:avLst/>
          </a:prstGeom>
          <a:noFill/>
          <a:ln w="9525">
            <a:noFill/>
            <a:miter lim="800000"/>
            <a:headEnd/>
            <a:tailEnd/>
          </a:ln>
        </p:spPr>
        <p:txBody>
          <a:bodyPr>
            <a:spAutoFit/>
          </a:bodyPr>
          <a:lstStyle/>
          <a:p>
            <a:pPr>
              <a:spcBef>
                <a:spcPct val="50000"/>
              </a:spcBef>
            </a:pPr>
            <a:r>
              <a:rPr lang="en-US" sz="1600" b="1"/>
              <a:t>Merchant Bank</a:t>
            </a:r>
          </a:p>
        </p:txBody>
      </p:sp>
      <p:sp>
        <p:nvSpPr>
          <p:cNvPr id="1052" name="Text Box 30"/>
          <p:cNvSpPr txBox="1">
            <a:spLocks noChangeArrowheads="1"/>
          </p:cNvSpPr>
          <p:nvPr/>
        </p:nvSpPr>
        <p:spPr bwMode="auto">
          <a:xfrm>
            <a:off x="3505200" y="4876800"/>
            <a:ext cx="1295400" cy="581025"/>
          </a:xfrm>
          <a:prstGeom prst="rect">
            <a:avLst/>
          </a:prstGeom>
          <a:noFill/>
          <a:ln w="9525">
            <a:noFill/>
            <a:miter lim="800000"/>
            <a:headEnd/>
            <a:tailEnd/>
          </a:ln>
        </p:spPr>
        <p:txBody>
          <a:bodyPr>
            <a:spAutoFit/>
          </a:bodyPr>
          <a:lstStyle/>
          <a:p>
            <a:pPr>
              <a:spcBef>
                <a:spcPct val="50000"/>
              </a:spcBef>
            </a:pPr>
            <a:r>
              <a:rPr lang="en-US" sz="1600" b="1" dirty="0"/>
              <a:t>Merchant Server</a:t>
            </a:r>
          </a:p>
        </p:txBody>
      </p:sp>
      <p:sp>
        <p:nvSpPr>
          <p:cNvPr id="1053" name="Text Box 31"/>
          <p:cNvSpPr txBox="1">
            <a:spLocks noChangeArrowheads="1"/>
          </p:cNvSpPr>
          <p:nvPr/>
        </p:nvSpPr>
        <p:spPr bwMode="auto">
          <a:xfrm>
            <a:off x="3505200" y="6521450"/>
            <a:ext cx="1295400" cy="336550"/>
          </a:xfrm>
          <a:prstGeom prst="rect">
            <a:avLst/>
          </a:prstGeom>
          <a:noFill/>
          <a:ln w="9525">
            <a:noFill/>
            <a:miter lim="800000"/>
            <a:headEnd/>
            <a:tailEnd/>
          </a:ln>
        </p:spPr>
        <p:txBody>
          <a:bodyPr>
            <a:spAutoFit/>
          </a:bodyPr>
          <a:lstStyle/>
          <a:p>
            <a:pPr>
              <a:spcBef>
                <a:spcPct val="50000"/>
              </a:spcBef>
            </a:pPr>
            <a:r>
              <a:rPr lang="en-US" sz="1600" b="1"/>
              <a:t>Shop</a:t>
            </a:r>
            <a:endParaRPr lang="en-US" sz="1600"/>
          </a:p>
        </p:txBody>
      </p:sp>
      <p:sp>
        <p:nvSpPr>
          <p:cNvPr id="1054" name="Text Box 32"/>
          <p:cNvSpPr txBox="1">
            <a:spLocks noChangeArrowheads="1"/>
          </p:cNvSpPr>
          <p:nvPr/>
        </p:nvSpPr>
        <p:spPr bwMode="auto">
          <a:xfrm>
            <a:off x="4343400" y="3657600"/>
            <a:ext cx="1828800" cy="336550"/>
          </a:xfrm>
          <a:prstGeom prst="rect">
            <a:avLst/>
          </a:prstGeom>
          <a:noFill/>
          <a:ln w="9525">
            <a:noFill/>
            <a:miter lim="800000"/>
            <a:headEnd/>
            <a:tailEnd/>
          </a:ln>
        </p:spPr>
        <p:txBody>
          <a:bodyPr>
            <a:spAutoFit/>
          </a:bodyPr>
          <a:lstStyle/>
          <a:p>
            <a:pPr>
              <a:spcBef>
                <a:spcPct val="50000"/>
              </a:spcBef>
            </a:pPr>
            <a:r>
              <a:rPr lang="en-US" sz="1600" b="1"/>
              <a:t>Consumer’s Bank</a:t>
            </a:r>
          </a:p>
        </p:txBody>
      </p:sp>
      <p:sp>
        <p:nvSpPr>
          <p:cNvPr id="1055" name="Text Box 33"/>
          <p:cNvSpPr txBox="1">
            <a:spLocks noChangeArrowheads="1"/>
          </p:cNvSpPr>
          <p:nvPr/>
        </p:nvSpPr>
        <p:spPr bwMode="auto">
          <a:xfrm>
            <a:off x="4724400" y="1295400"/>
            <a:ext cx="1143000" cy="336550"/>
          </a:xfrm>
          <a:prstGeom prst="rect">
            <a:avLst/>
          </a:prstGeom>
          <a:noFill/>
          <a:ln w="9525">
            <a:noFill/>
            <a:miter lim="800000"/>
            <a:headEnd/>
            <a:tailEnd/>
          </a:ln>
        </p:spPr>
        <p:txBody>
          <a:bodyPr>
            <a:spAutoFit/>
          </a:bodyPr>
          <a:lstStyle/>
          <a:p>
            <a:pPr>
              <a:spcBef>
                <a:spcPct val="50000"/>
              </a:spcBef>
            </a:pPr>
            <a:r>
              <a:rPr lang="en-US" sz="1600" b="1"/>
              <a:t>Shop</a:t>
            </a:r>
            <a:endParaRPr lang="en-US" sz="1600"/>
          </a:p>
        </p:txBody>
      </p:sp>
      <p:sp>
        <p:nvSpPr>
          <p:cNvPr id="1056" name="Oval 34"/>
          <p:cNvSpPr>
            <a:spLocks noChangeArrowheads="1"/>
          </p:cNvSpPr>
          <p:nvPr/>
        </p:nvSpPr>
        <p:spPr bwMode="auto">
          <a:xfrm>
            <a:off x="1295400" y="152400"/>
            <a:ext cx="304800" cy="304800"/>
          </a:xfrm>
          <a:prstGeom prst="ellipse">
            <a:avLst/>
          </a:prstGeom>
          <a:noFill/>
          <a:ln w="9525">
            <a:solidFill>
              <a:schemeClr val="tx1"/>
            </a:solidFill>
            <a:round/>
            <a:headEnd/>
            <a:tailEnd/>
          </a:ln>
        </p:spPr>
        <p:txBody>
          <a:bodyPr wrap="none" anchor="ctr"/>
          <a:lstStyle/>
          <a:p>
            <a:pPr algn="ctr"/>
            <a:r>
              <a:rPr lang="en-US"/>
              <a:t>1</a:t>
            </a:r>
          </a:p>
        </p:txBody>
      </p:sp>
      <p:sp>
        <p:nvSpPr>
          <p:cNvPr id="1057" name="Oval 35"/>
          <p:cNvSpPr>
            <a:spLocks noChangeArrowheads="1"/>
          </p:cNvSpPr>
          <p:nvPr/>
        </p:nvSpPr>
        <p:spPr bwMode="auto">
          <a:xfrm>
            <a:off x="1066800" y="3810000"/>
            <a:ext cx="304800" cy="304800"/>
          </a:xfrm>
          <a:prstGeom prst="ellipse">
            <a:avLst/>
          </a:prstGeom>
          <a:noFill/>
          <a:ln w="9525">
            <a:solidFill>
              <a:schemeClr val="tx1"/>
            </a:solidFill>
            <a:round/>
            <a:headEnd/>
            <a:tailEnd/>
          </a:ln>
        </p:spPr>
        <p:txBody>
          <a:bodyPr wrap="none" anchor="ctr"/>
          <a:lstStyle/>
          <a:p>
            <a:pPr algn="ctr"/>
            <a:r>
              <a:rPr lang="en-US"/>
              <a:t>3</a:t>
            </a:r>
          </a:p>
        </p:txBody>
      </p:sp>
      <p:sp>
        <p:nvSpPr>
          <p:cNvPr id="1058" name="Oval 36"/>
          <p:cNvSpPr>
            <a:spLocks noChangeArrowheads="1"/>
          </p:cNvSpPr>
          <p:nvPr/>
        </p:nvSpPr>
        <p:spPr bwMode="auto">
          <a:xfrm>
            <a:off x="6705600" y="228600"/>
            <a:ext cx="304800" cy="304800"/>
          </a:xfrm>
          <a:prstGeom prst="ellipse">
            <a:avLst/>
          </a:prstGeom>
          <a:noFill/>
          <a:ln w="9525">
            <a:solidFill>
              <a:schemeClr val="tx1"/>
            </a:solidFill>
            <a:round/>
            <a:headEnd/>
            <a:tailEnd/>
          </a:ln>
        </p:spPr>
        <p:txBody>
          <a:bodyPr wrap="none" anchor="ctr"/>
          <a:lstStyle/>
          <a:p>
            <a:pPr algn="ctr"/>
            <a:r>
              <a:rPr lang="en-US" b="1"/>
              <a:t>6</a:t>
            </a:r>
            <a:endParaRPr lang="en-US"/>
          </a:p>
        </p:txBody>
      </p:sp>
      <p:sp>
        <p:nvSpPr>
          <p:cNvPr id="1059" name="Oval 37"/>
          <p:cNvSpPr>
            <a:spLocks noChangeArrowheads="1"/>
          </p:cNvSpPr>
          <p:nvPr/>
        </p:nvSpPr>
        <p:spPr bwMode="auto">
          <a:xfrm>
            <a:off x="1143000" y="1981200"/>
            <a:ext cx="304800" cy="304800"/>
          </a:xfrm>
          <a:prstGeom prst="ellipse">
            <a:avLst/>
          </a:prstGeom>
          <a:noFill/>
          <a:ln w="9525">
            <a:solidFill>
              <a:schemeClr val="tx1"/>
            </a:solidFill>
            <a:round/>
            <a:headEnd/>
            <a:tailEnd/>
          </a:ln>
        </p:spPr>
        <p:txBody>
          <a:bodyPr wrap="none" anchor="ctr"/>
          <a:lstStyle/>
          <a:p>
            <a:pPr algn="ctr"/>
            <a:r>
              <a:rPr lang="en-US"/>
              <a:t>2</a:t>
            </a:r>
          </a:p>
        </p:txBody>
      </p:sp>
      <p:sp>
        <p:nvSpPr>
          <p:cNvPr id="1060" name="Oval 38"/>
          <p:cNvSpPr>
            <a:spLocks noChangeArrowheads="1"/>
          </p:cNvSpPr>
          <p:nvPr/>
        </p:nvSpPr>
        <p:spPr bwMode="auto">
          <a:xfrm>
            <a:off x="4876800" y="4800600"/>
            <a:ext cx="304800" cy="304800"/>
          </a:xfrm>
          <a:prstGeom prst="ellipse">
            <a:avLst/>
          </a:prstGeom>
          <a:noFill/>
          <a:ln w="9525">
            <a:solidFill>
              <a:schemeClr val="tx1"/>
            </a:solidFill>
            <a:round/>
            <a:headEnd/>
            <a:tailEnd/>
          </a:ln>
        </p:spPr>
        <p:txBody>
          <a:bodyPr wrap="none" anchor="ctr"/>
          <a:lstStyle/>
          <a:p>
            <a:pPr algn="ctr"/>
            <a:r>
              <a:rPr lang="en-US" b="1"/>
              <a:t>5</a:t>
            </a:r>
            <a:endParaRPr lang="en-US"/>
          </a:p>
        </p:txBody>
      </p:sp>
      <p:sp>
        <p:nvSpPr>
          <p:cNvPr id="1061" name="Oval 39"/>
          <p:cNvSpPr>
            <a:spLocks noChangeArrowheads="1"/>
          </p:cNvSpPr>
          <p:nvPr/>
        </p:nvSpPr>
        <p:spPr bwMode="auto">
          <a:xfrm>
            <a:off x="1219200" y="6248400"/>
            <a:ext cx="304800" cy="304800"/>
          </a:xfrm>
          <a:prstGeom prst="ellipse">
            <a:avLst/>
          </a:prstGeom>
          <a:noFill/>
          <a:ln w="9525">
            <a:solidFill>
              <a:schemeClr val="tx1"/>
            </a:solidFill>
            <a:round/>
            <a:headEnd/>
            <a:tailEnd/>
          </a:ln>
        </p:spPr>
        <p:txBody>
          <a:bodyPr wrap="none" anchor="ctr"/>
          <a:lstStyle/>
          <a:p>
            <a:pPr algn="ctr"/>
            <a:r>
              <a:rPr lang="en-US"/>
              <a:t>4</a:t>
            </a:r>
          </a:p>
        </p:txBody>
      </p:sp>
    </p:spTree>
  </p:cSld>
  <p:clrMapOvr>
    <a:masterClrMapping/>
  </p:clrMapOvr>
  <p:transition spd="slow">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from="(-#ppt_w/2)" to="(#ppt_x)" calcmode="lin" valueType="num">
                                      <p:cBhvr>
                                        <p:cTn id="7" dur="600" fill="hold">
                                          <p:stCondLst>
                                            <p:cond delay="0"/>
                                          </p:stCondLst>
                                        </p:cTn>
                                        <p:tgtEl>
                                          <p:spTgt spid="1026"/>
                                        </p:tgtEl>
                                        <p:attrNameLst>
                                          <p:attrName>ppt_x</p:attrName>
                                        </p:attrNameLst>
                                      </p:cBhvr>
                                    </p:anim>
                                    <p:anim from="0" to="-1.0" calcmode="lin" valueType="num">
                                      <p:cBhvr>
                                        <p:cTn id="8" dur="200" decel="50000" autoRev="1" fill="hold">
                                          <p:stCondLst>
                                            <p:cond delay="600"/>
                                          </p:stCondLst>
                                        </p:cTn>
                                        <p:tgtEl>
                                          <p:spTgt spid="1026"/>
                                        </p:tgtEl>
                                        <p:attrNameLst>
                                          <p:attrName>xshear</p:attrName>
                                        </p:attrNameLst>
                                      </p:cBhvr>
                                    </p:anim>
                                    <p:animScale>
                                      <p:cBhvr>
                                        <p:cTn id="9" dur="200" decel="100000" autoRev="1" fill="hold">
                                          <p:stCondLst>
                                            <p:cond delay="600"/>
                                          </p:stCondLst>
                                        </p:cTn>
                                        <p:tgtEl>
                                          <p:spTgt spid="1026"/>
                                        </p:tgtEl>
                                      </p:cBhvr>
                                      <p:from x="100000" y="100000"/>
                                      <p:to x="80000" y="100000"/>
                                    </p:animScale>
                                    <p:anim by="(#ppt_h/3+#ppt_w*0.1)" calcmode="lin" valueType="num">
                                      <p:cBhvr additive="sum">
                                        <p:cTn id="10" dur="200" decel="100000" autoRev="1" fill="hold">
                                          <p:stCondLst>
                                            <p:cond delay="600"/>
                                          </p:stCondLst>
                                        </p:cTn>
                                        <p:tgtEl>
                                          <p:spTgt spid="1026"/>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 from="(-#ppt_w/2)" to="(#ppt_x)" calcmode="lin" valueType="num">
                                      <p:cBhvr>
                                        <p:cTn id="13" dur="600" fill="hold">
                                          <p:stCondLst>
                                            <p:cond delay="0"/>
                                          </p:stCondLst>
                                        </p:cTn>
                                        <p:tgtEl>
                                          <p:spTgt spid="1028"/>
                                        </p:tgtEl>
                                        <p:attrNameLst>
                                          <p:attrName>ppt_x</p:attrName>
                                        </p:attrNameLst>
                                      </p:cBhvr>
                                    </p:anim>
                                    <p:anim from="0" to="-1.0" calcmode="lin" valueType="num">
                                      <p:cBhvr>
                                        <p:cTn id="14" dur="200" decel="50000" autoRev="1" fill="hold">
                                          <p:stCondLst>
                                            <p:cond delay="600"/>
                                          </p:stCondLst>
                                        </p:cTn>
                                        <p:tgtEl>
                                          <p:spTgt spid="1028"/>
                                        </p:tgtEl>
                                        <p:attrNameLst>
                                          <p:attrName>xshear</p:attrName>
                                        </p:attrNameLst>
                                      </p:cBhvr>
                                    </p:anim>
                                    <p:animScale>
                                      <p:cBhvr>
                                        <p:cTn id="15" dur="200" decel="100000" autoRev="1" fill="hold">
                                          <p:stCondLst>
                                            <p:cond delay="600"/>
                                          </p:stCondLst>
                                        </p:cTn>
                                        <p:tgtEl>
                                          <p:spTgt spid="1028"/>
                                        </p:tgtEl>
                                      </p:cBhvr>
                                      <p:from x="100000" y="100000"/>
                                      <p:to x="80000" y="100000"/>
                                    </p:animScale>
                                    <p:anim by="(#ppt_h/3+#ppt_w*0.1)" calcmode="lin" valueType="num">
                                      <p:cBhvr additive="sum">
                                        <p:cTn id="16" dur="200" decel="100000" autoRev="1" fill="hold">
                                          <p:stCondLst>
                                            <p:cond delay="600"/>
                                          </p:stCondLst>
                                        </p:cTn>
                                        <p:tgtEl>
                                          <p:spTgt spid="1028"/>
                                        </p:tgtEl>
                                        <p:attrNameLst>
                                          <p:attrName>ppt_x</p:attrName>
                                        </p:attrNameLst>
                                      </p:cBhvr>
                                    </p:anim>
                                  </p:childTnLst>
                                </p:cTn>
                              </p:par>
                              <p:par>
                                <p:cTn id="17" presetID="34" presetClass="entr" presetSubtype="0"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anim from="(-#ppt_w/2)" to="(#ppt_x)" calcmode="lin" valueType="num">
                                      <p:cBhvr>
                                        <p:cTn id="19" dur="600" fill="hold">
                                          <p:stCondLst>
                                            <p:cond delay="0"/>
                                          </p:stCondLst>
                                        </p:cTn>
                                        <p:tgtEl>
                                          <p:spTgt spid="1030"/>
                                        </p:tgtEl>
                                        <p:attrNameLst>
                                          <p:attrName>ppt_x</p:attrName>
                                        </p:attrNameLst>
                                      </p:cBhvr>
                                    </p:anim>
                                    <p:anim from="0" to="-1.0" calcmode="lin" valueType="num">
                                      <p:cBhvr>
                                        <p:cTn id="20" dur="200" decel="50000" autoRev="1" fill="hold">
                                          <p:stCondLst>
                                            <p:cond delay="600"/>
                                          </p:stCondLst>
                                        </p:cTn>
                                        <p:tgtEl>
                                          <p:spTgt spid="1030"/>
                                        </p:tgtEl>
                                        <p:attrNameLst>
                                          <p:attrName>xshear</p:attrName>
                                        </p:attrNameLst>
                                      </p:cBhvr>
                                    </p:anim>
                                    <p:animScale>
                                      <p:cBhvr>
                                        <p:cTn id="21" dur="200" decel="100000" autoRev="1" fill="hold">
                                          <p:stCondLst>
                                            <p:cond delay="600"/>
                                          </p:stCondLst>
                                        </p:cTn>
                                        <p:tgtEl>
                                          <p:spTgt spid="1030"/>
                                        </p:tgtEl>
                                      </p:cBhvr>
                                      <p:from x="100000" y="100000"/>
                                      <p:to x="80000" y="100000"/>
                                    </p:animScale>
                                    <p:anim by="(#ppt_h/3+#ppt_w*0.1)" calcmode="lin" valueType="num">
                                      <p:cBhvr additive="sum">
                                        <p:cTn id="22" dur="200" decel="100000" autoRev="1" fill="hold">
                                          <p:stCondLst>
                                            <p:cond delay="600"/>
                                          </p:stCondLst>
                                        </p:cTn>
                                        <p:tgtEl>
                                          <p:spTgt spid="1030"/>
                                        </p:tgtEl>
                                        <p:attrNameLst>
                                          <p:attrName>ppt_x</p:attrName>
                                        </p:attrNameLst>
                                      </p:cBhvr>
                                    </p:anim>
                                  </p:childTnLst>
                                </p:cTn>
                              </p:par>
                              <p:par>
                                <p:cTn id="23" presetID="39" presetClass="entr" presetSubtype="0" accel="100000" fill="hold" nodeType="withEffect">
                                  <p:stCondLst>
                                    <p:cond delay="0"/>
                                  </p:stCondLst>
                                  <p:childTnLst>
                                    <p:set>
                                      <p:cBhvr>
                                        <p:cTn id="24" dur="1" fill="hold">
                                          <p:stCondLst>
                                            <p:cond delay="0"/>
                                          </p:stCondLst>
                                        </p:cTn>
                                        <p:tgtEl>
                                          <p:spTgt spid="1027"/>
                                        </p:tgtEl>
                                        <p:attrNameLst>
                                          <p:attrName>style.visibility</p:attrName>
                                        </p:attrNameLst>
                                      </p:cBhvr>
                                      <p:to>
                                        <p:strVal val="visible"/>
                                      </p:to>
                                    </p:set>
                                    <p:anim calcmode="lin" valueType="num">
                                      <p:cBhvr>
                                        <p:cTn id="25" dur="500" fill="hold"/>
                                        <p:tgtEl>
                                          <p:spTgt spid="1027"/>
                                        </p:tgtEl>
                                        <p:attrNameLst>
                                          <p:attrName>ppt_h</p:attrName>
                                        </p:attrNameLst>
                                      </p:cBhvr>
                                      <p:tavLst>
                                        <p:tav tm="0">
                                          <p:val>
                                            <p:strVal val="#ppt_h/20"/>
                                          </p:val>
                                        </p:tav>
                                        <p:tav tm="50000">
                                          <p:val>
                                            <p:strVal val="#ppt_h/20"/>
                                          </p:val>
                                        </p:tav>
                                        <p:tav tm="100000">
                                          <p:val>
                                            <p:strVal val="#ppt_h"/>
                                          </p:val>
                                        </p:tav>
                                      </p:tavLst>
                                    </p:anim>
                                    <p:anim calcmode="lin" valueType="num">
                                      <p:cBhvr>
                                        <p:cTn id="26" dur="500" fill="hold"/>
                                        <p:tgtEl>
                                          <p:spTgt spid="1027"/>
                                        </p:tgtEl>
                                        <p:attrNameLst>
                                          <p:attrName>ppt_w</p:attrName>
                                        </p:attrNameLst>
                                      </p:cBhvr>
                                      <p:tavLst>
                                        <p:tav tm="0">
                                          <p:val>
                                            <p:strVal val="#ppt_w+.3"/>
                                          </p:val>
                                        </p:tav>
                                        <p:tav tm="50000">
                                          <p:val>
                                            <p:strVal val="#ppt_w+.3"/>
                                          </p:val>
                                        </p:tav>
                                        <p:tav tm="100000">
                                          <p:val>
                                            <p:strVal val="#ppt_w"/>
                                          </p:val>
                                        </p:tav>
                                      </p:tavLst>
                                    </p:anim>
                                    <p:anim calcmode="lin" valueType="num">
                                      <p:cBhvr>
                                        <p:cTn id="27" dur="500" fill="hold"/>
                                        <p:tgtEl>
                                          <p:spTgt spid="1027"/>
                                        </p:tgtEl>
                                        <p:attrNameLst>
                                          <p:attrName>ppt_x</p:attrName>
                                        </p:attrNameLst>
                                      </p:cBhvr>
                                      <p:tavLst>
                                        <p:tav tm="0">
                                          <p:val>
                                            <p:strVal val="#ppt_x-.3"/>
                                          </p:val>
                                        </p:tav>
                                        <p:tav tm="50000">
                                          <p:val>
                                            <p:strVal val="#ppt_x"/>
                                          </p:val>
                                        </p:tav>
                                        <p:tav tm="100000">
                                          <p:val>
                                            <p:strVal val="#ppt_x"/>
                                          </p:val>
                                        </p:tav>
                                      </p:tavLst>
                                    </p:anim>
                                    <p:anim calcmode="lin" valueType="num">
                                      <p:cBhvr>
                                        <p:cTn id="28" dur="500" fill="hold"/>
                                        <p:tgtEl>
                                          <p:spTgt spid="1027"/>
                                        </p:tgtEl>
                                        <p:attrNameLst>
                                          <p:attrName>ppt_y</p:attrName>
                                        </p:attrNameLst>
                                      </p:cBhvr>
                                      <p:tavLst>
                                        <p:tav tm="0">
                                          <p:val>
                                            <p:strVal val="#ppt_y"/>
                                          </p:val>
                                        </p:tav>
                                        <p:tav tm="100000">
                                          <p:val>
                                            <p:strVal val="#ppt_y"/>
                                          </p:val>
                                        </p:tav>
                                      </p:tavLst>
                                    </p:anim>
                                  </p:childTnLst>
                                </p:cTn>
                              </p:par>
                              <p:par>
                                <p:cTn id="29" presetID="39" presetClass="entr" presetSubtype="0" accel="100000" fill="hold" nodeType="withEffect">
                                  <p:stCondLst>
                                    <p:cond delay="0"/>
                                  </p:stCondLst>
                                  <p:childTnLst>
                                    <p:set>
                                      <p:cBhvr>
                                        <p:cTn id="30" dur="1" fill="hold">
                                          <p:stCondLst>
                                            <p:cond delay="0"/>
                                          </p:stCondLst>
                                        </p:cTn>
                                        <p:tgtEl>
                                          <p:spTgt spid="1029"/>
                                        </p:tgtEl>
                                        <p:attrNameLst>
                                          <p:attrName>style.visibility</p:attrName>
                                        </p:attrNameLst>
                                      </p:cBhvr>
                                      <p:to>
                                        <p:strVal val="visible"/>
                                      </p:to>
                                    </p:set>
                                    <p:anim calcmode="lin" valueType="num">
                                      <p:cBhvr>
                                        <p:cTn id="31" dur="500" fill="hold"/>
                                        <p:tgtEl>
                                          <p:spTgt spid="1029"/>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1029"/>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1029"/>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1029"/>
                                        </p:tgtEl>
                                        <p:attrNameLst>
                                          <p:attrName>ppt_y</p:attrName>
                                        </p:attrNameLst>
                                      </p:cBhvr>
                                      <p:tavLst>
                                        <p:tav tm="0">
                                          <p:val>
                                            <p:strVal val="#ppt_y"/>
                                          </p:val>
                                        </p:tav>
                                        <p:tav tm="100000">
                                          <p:val>
                                            <p:strVal val="#ppt_y"/>
                                          </p:val>
                                        </p:tav>
                                      </p:tavLst>
                                    </p:anim>
                                  </p:childTnLst>
                                </p:cTn>
                              </p:par>
                              <p:par>
                                <p:cTn id="35" presetID="39" presetClass="entr" presetSubtype="0" accel="100000" fill="hold" nodeType="withEffect">
                                  <p:stCondLst>
                                    <p:cond delay="0"/>
                                  </p:stCondLst>
                                  <p:childTnLst>
                                    <p:set>
                                      <p:cBhvr>
                                        <p:cTn id="36" dur="1" fill="hold">
                                          <p:stCondLst>
                                            <p:cond delay="0"/>
                                          </p:stCondLst>
                                        </p:cTn>
                                        <p:tgtEl>
                                          <p:spTgt spid="1031"/>
                                        </p:tgtEl>
                                        <p:attrNameLst>
                                          <p:attrName>style.visibility</p:attrName>
                                        </p:attrNameLst>
                                      </p:cBhvr>
                                      <p:to>
                                        <p:strVal val="visible"/>
                                      </p:to>
                                    </p:set>
                                    <p:anim calcmode="lin" valueType="num">
                                      <p:cBhvr>
                                        <p:cTn id="37" dur="500" fill="hold"/>
                                        <p:tgtEl>
                                          <p:spTgt spid="1031"/>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1031"/>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1031"/>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1031"/>
                                        </p:tgtEl>
                                        <p:attrNameLst>
                                          <p:attrName>ppt_y</p:attrName>
                                        </p:attrNameLst>
                                      </p:cBhvr>
                                      <p:tavLst>
                                        <p:tav tm="0">
                                          <p:val>
                                            <p:strVal val="#ppt_y"/>
                                          </p:val>
                                        </p:tav>
                                        <p:tav tm="100000">
                                          <p:val>
                                            <p:strVal val="#ppt_y"/>
                                          </p:val>
                                        </p:tav>
                                      </p:tavLst>
                                    </p:anim>
                                  </p:childTnLst>
                                </p:cTn>
                              </p:par>
                              <p:par>
                                <p:cTn id="41" presetID="39" presetClass="entr" presetSubtype="0" accel="100000" fill="hold" nodeType="withEffect">
                                  <p:stCondLst>
                                    <p:cond delay="0"/>
                                  </p:stCondLst>
                                  <p:childTnLst>
                                    <p:set>
                                      <p:cBhvr>
                                        <p:cTn id="42" dur="1" fill="hold">
                                          <p:stCondLst>
                                            <p:cond delay="0"/>
                                          </p:stCondLst>
                                        </p:cTn>
                                        <p:tgtEl>
                                          <p:spTgt spid="1032"/>
                                        </p:tgtEl>
                                        <p:attrNameLst>
                                          <p:attrName>style.visibility</p:attrName>
                                        </p:attrNameLst>
                                      </p:cBhvr>
                                      <p:to>
                                        <p:strVal val="visible"/>
                                      </p:to>
                                    </p:set>
                                    <p:anim calcmode="lin" valueType="num">
                                      <p:cBhvr>
                                        <p:cTn id="43" dur="500" fill="hold"/>
                                        <p:tgtEl>
                                          <p:spTgt spid="1032"/>
                                        </p:tgtEl>
                                        <p:attrNameLst>
                                          <p:attrName>ppt_h</p:attrName>
                                        </p:attrNameLst>
                                      </p:cBhvr>
                                      <p:tavLst>
                                        <p:tav tm="0">
                                          <p:val>
                                            <p:strVal val="#ppt_h/20"/>
                                          </p:val>
                                        </p:tav>
                                        <p:tav tm="50000">
                                          <p:val>
                                            <p:strVal val="#ppt_h/20"/>
                                          </p:val>
                                        </p:tav>
                                        <p:tav tm="100000">
                                          <p:val>
                                            <p:strVal val="#ppt_h"/>
                                          </p:val>
                                        </p:tav>
                                      </p:tavLst>
                                    </p:anim>
                                    <p:anim calcmode="lin" valueType="num">
                                      <p:cBhvr>
                                        <p:cTn id="44" dur="500" fill="hold"/>
                                        <p:tgtEl>
                                          <p:spTgt spid="1032"/>
                                        </p:tgtEl>
                                        <p:attrNameLst>
                                          <p:attrName>ppt_w</p:attrName>
                                        </p:attrNameLst>
                                      </p:cBhvr>
                                      <p:tavLst>
                                        <p:tav tm="0">
                                          <p:val>
                                            <p:strVal val="#ppt_w+.3"/>
                                          </p:val>
                                        </p:tav>
                                        <p:tav tm="50000">
                                          <p:val>
                                            <p:strVal val="#ppt_w+.3"/>
                                          </p:val>
                                        </p:tav>
                                        <p:tav tm="100000">
                                          <p:val>
                                            <p:strVal val="#ppt_w"/>
                                          </p:val>
                                        </p:tav>
                                      </p:tavLst>
                                    </p:anim>
                                    <p:anim calcmode="lin" valueType="num">
                                      <p:cBhvr>
                                        <p:cTn id="45" dur="500" fill="hold"/>
                                        <p:tgtEl>
                                          <p:spTgt spid="1032"/>
                                        </p:tgtEl>
                                        <p:attrNameLst>
                                          <p:attrName>ppt_x</p:attrName>
                                        </p:attrNameLst>
                                      </p:cBhvr>
                                      <p:tavLst>
                                        <p:tav tm="0">
                                          <p:val>
                                            <p:strVal val="#ppt_x-.3"/>
                                          </p:val>
                                        </p:tav>
                                        <p:tav tm="50000">
                                          <p:val>
                                            <p:strVal val="#ppt_x"/>
                                          </p:val>
                                        </p:tav>
                                        <p:tav tm="100000">
                                          <p:val>
                                            <p:strVal val="#ppt_x"/>
                                          </p:val>
                                        </p:tav>
                                      </p:tavLst>
                                    </p:anim>
                                    <p:anim calcmode="lin" valueType="num">
                                      <p:cBhvr>
                                        <p:cTn id="46" dur="500" fill="hold"/>
                                        <p:tgtEl>
                                          <p:spTgt spid="1032"/>
                                        </p:tgtEl>
                                        <p:attrNameLst>
                                          <p:attrName>ppt_y</p:attrName>
                                        </p:attrNameLst>
                                      </p:cBhvr>
                                      <p:tavLst>
                                        <p:tav tm="0">
                                          <p:val>
                                            <p:strVal val="#ppt_y"/>
                                          </p:val>
                                        </p:tav>
                                        <p:tav tm="100000">
                                          <p:val>
                                            <p:strVal val="#ppt_y"/>
                                          </p:val>
                                        </p:tav>
                                      </p:tavLst>
                                    </p:anim>
                                  </p:childTnLst>
                                </p:cTn>
                              </p:par>
                              <p:par>
                                <p:cTn id="47" presetID="39" presetClass="entr" presetSubtype="0" accel="100000" fill="hold" nodeType="withEffect">
                                  <p:stCondLst>
                                    <p:cond delay="0"/>
                                  </p:stCondLst>
                                  <p:childTnLst>
                                    <p:set>
                                      <p:cBhvr>
                                        <p:cTn id="48" dur="1" fill="hold">
                                          <p:stCondLst>
                                            <p:cond delay="0"/>
                                          </p:stCondLst>
                                        </p:cTn>
                                        <p:tgtEl>
                                          <p:spTgt spid="1034"/>
                                        </p:tgtEl>
                                        <p:attrNameLst>
                                          <p:attrName>style.visibility</p:attrName>
                                        </p:attrNameLst>
                                      </p:cBhvr>
                                      <p:to>
                                        <p:strVal val="visible"/>
                                      </p:to>
                                    </p:set>
                                    <p:anim calcmode="lin" valueType="num">
                                      <p:cBhvr>
                                        <p:cTn id="49" dur="500" fill="hold"/>
                                        <p:tgtEl>
                                          <p:spTgt spid="1034"/>
                                        </p:tgtEl>
                                        <p:attrNameLst>
                                          <p:attrName>ppt_h</p:attrName>
                                        </p:attrNameLst>
                                      </p:cBhvr>
                                      <p:tavLst>
                                        <p:tav tm="0">
                                          <p:val>
                                            <p:strVal val="#ppt_h/20"/>
                                          </p:val>
                                        </p:tav>
                                        <p:tav tm="50000">
                                          <p:val>
                                            <p:strVal val="#ppt_h/20"/>
                                          </p:val>
                                        </p:tav>
                                        <p:tav tm="100000">
                                          <p:val>
                                            <p:strVal val="#ppt_h"/>
                                          </p:val>
                                        </p:tav>
                                      </p:tavLst>
                                    </p:anim>
                                    <p:anim calcmode="lin" valueType="num">
                                      <p:cBhvr>
                                        <p:cTn id="50" dur="500" fill="hold"/>
                                        <p:tgtEl>
                                          <p:spTgt spid="1034"/>
                                        </p:tgtEl>
                                        <p:attrNameLst>
                                          <p:attrName>ppt_w</p:attrName>
                                        </p:attrNameLst>
                                      </p:cBhvr>
                                      <p:tavLst>
                                        <p:tav tm="0">
                                          <p:val>
                                            <p:strVal val="#ppt_w+.3"/>
                                          </p:val>
                                        </p:tav>
                                        <p:tav tm="50000">
                                          <p:val>
                                            <p:strVal val="#ppt_w+.3"/>
                                          </p:val>
                                        </p:tav>
                                        <p:tav tm="100000">
                                          <p:val>
                                            <p:strVal val="#ppt_w"/>
                                          </p:val>
                                        </p:tav>
                                      </p:tavLst>
                                    </p:anim>
                                    <p:anim calcmode="lin" valueType="num">
                                      <p:cBhvr>
                                        <p:cTn id="51" dur="500" fill="hold"/>
                                        <p:tgtEl>
                                          <p:spTgt spid="1034"/>
                                        </p:tgtEl>
                                        <p:attrNameLst>
                                          <p:attrName>ppt_x</p:attrName>
                                        </p:attrNameLst>
                                      </p:cBhvr>
                                      <p:tavLst>
                                        <p:tav tm="0">
                                          <p:val>
                                            <p:strVal val="#ppt_x-.3"/>
                                          </p:val>
                                        </p:tav>
                                        <p:tav tm="50000">
                                          <p:val>
                                            <p:strVal val="#ppt_x"/>
                                          </p:val>
                                        </p:tav>
                                        <p:tav tm="100000">
                                          <p:val>
                                            <p:strVal val="#ppt_x"/>
                                          </p:val>
                                        </p:tav>
                                      </p:tavLst>
                                    </p:anim>
                                    <p:anim calcmode="lin" valueType="num">
                                      <p:cBhvr>
                                        <p:cTn id="52" dur="500" fill="hold"/>
                                        <p:tgtEl>
                                          <p:spTgt spid="1034"/>
                                        </p:tgtEl>
                                        <p:attrNameLst>
                                          <p:attrName>ppt_y</p:attrName>
                                        </p:attrNameLst>
                                      </p:cBhvr>
                                      <p:tavLst>
                                        <p:tav tm="0">
                                          <p:val>
                                            <p:strVal val="#ppt_y"/>
                                          </p:val>
                                        </p:tav>
                                        <p:tav tm="100000">
                                          <p:val>
                                            <p:strVal val="#ppt_y"/>
                                          </p:val>
                                        </p:tav>
                                      </p:tavLst>
                                    </p:anim>
                                  </p:childTnLst>
                                </p:cTn>
                              </p:par>
                              <p:par>
                                <p:cTn id="53" presetID="39" presetClass="entr" presetSubtype="0" accel="100000" fill="hold" nodeType="withEffect">
                                  <p:stCondLst>
                                    <p:cond delay="0"/>
                                  </p:stCondLst>
                                  <p:childTnLst>
                                    <p:set>
                                      <p:cBhvr>
                                        <p:cTn id="54" dur="1" fill="hold">
                                          <p:stCondLst>
                                            <p:cond delay="0"/>
                                          </p:stCondLst>
                                        </p:cTn>
                                        <p:tgtEl>
                                          <p:spTgt spid="1033"/>
                                        </p:tgtEl>
                                        <p:attrNameLst>
                                          <p:attrName>style.visibility</p:attrName>
                                        </p:attrNameLst>
                                      </p:cBhvr>
                                      <p:to>
                                        <p:strVal val="visible"/>
                                      </p:to>
                                    </p:set>
                                    <p:anim calcmode="lin" valueType="num">
                                      <p:cBhvr>
                                        <p:cTn id="55" dur="500" fill="hold"/>
                                        <p:tgtEl>
                                          <p:spTgt spid="1033"/>
                                        </p:tgtEl>
                                        <p:attrNameLst>
                                          <p:attrName>ppt_h</p:attrName>
                                        </p:attrNameLst>
                                      </p:cBhvr>
                                      <p:tavLst>
                                        <p:tav tm="0">
                                          <p:val>
                                            <p:strVal val="#ppt_h/20"/>
                                          </p:val>
                                        </p:tav>
                                        <p:tav tm="50000">
                                          <p:val>
                                            <p:strVal val="#ppt_h/20"/>
                                          </p:val>
                                        </p:tav>
                                        <p:tav tm="100000">
                                          <p:val>
                                            <p:strVal val="#ppt_h"/>
                                          </p:val>
                                        </p:tav>
                                      </p:tavLst>
                                    </p:anim>
                                    <p:anim calcmode="lin" valueType="num">
                                      <p:cBhvr>
                                        <p:cTn id="56" dur="500" fill="hold"/>
                                        <p:tgtEl>
                                          <p:spTgt spid="1033"/>
                                        </p:tgtEl>
                                        <p:attrNameLst>
                                          <p:attrName>ppt_w</p:attrName>
                                        </p:attrNameLst>
                                      </p:cBhvr>
                                      <p:tavLst>
                                        <p:tav tm="0">
                                          <p:val>
                                            <p:strVal val="#ppt_w+.3"/>
                                          </p:val>
                                        </p:tav>
                                        <p:tav tm="50000">
                                          <p:val>
                                            <p:strVal val="#ppt_w+.3"/>
                                          </p:val>
                                        </p:tav>
                                        <p:tav tm="100000">
                                          <p:val>
                                            <p:strVal val="#ppt_w"/>
                                          </p:val>
                                        </p:tav>
                                      </p:tavLst>
                                    </p:anim>
                                    <p:anim calcmode="lin" valueType="num">
                                      <p:cBhvr>
                                        <p:cTn id="57" dur="500" fill="hold"/>
                                        <p:tgtEl>
                                          <p:spTgt spid="1033"/>
                                        </p:tgtEl>
                                        <p:attrNameLst>
                                          <p:attrName>ppt_x</p:attrName>
                                        </p:attrNameLst>
                                      </p:cBhvr>
                                      <p:tavLst>
                                        <p:tav tm="0">
                                          <p:val>
                                            <p:strVal val="#ppt_x-.3"/>
                                          </p:val>
                                        </p:tav>
                                        <p:tav tm="50000">
                                          <p:val>
                                            <p:strVal val="#ppt_x"/>
                                          </p:val>
                                        </p:tav>
                                        <p:tav tm="100000">
                                          <p:val>
                                            <p:strVal val="#ppt_x"/>
                                          </p:val>
                                        </p:tav>
                                      </p:tavLst>
                                    </p:anim>
                                    <p:anim calcmode="lin" valueType="num">
                                      <p:cBhvr>
                                        <p:cTn id="58" dur="500" fill="hold"/>
                                        <p:tgtEl>
                                          <p:spTgt spid="1033"/>
                                        </p:tgtEl>
                                        <p:attrNameLst>
                                          <p:attrName>ppt_y</p:attrName>
                                        </p:attrNameLst>
                                      </p:cBhvr>
                                      <p:tavLst>
                                        <p:tav tm="0">
                                          <p:val>
                                            <p:strVal val="#ppt_y"/>
                                          </p:val>
                                        </p:tav>
                                        <p:tav tm="100000">
                                          <p:val>
                                            <p:strVal val="#ppt_y"/>
                                          </p:val>
                                        </p:tav>
                                      </p:tavLst>
                                    </p:anim>
                                  </p:childTnLst>
                                </p:cTn>
                              </p:par>
                            </p:childTnLst>
                          </p:cTn>
                        </p:par>
                        <p:par>
                          <p:cTn id="59" fill="hold">
                            <p:stCondLst>
                              <p:cond delay="1000"/>
                            </p:stCondLst>
                            <p:childTnLst>
                              <p:par>
                                <p:cTn id="60" presetID="26" presetClass="entr" presetSubtype="0" fill="hold" grpId="0" nodeType="afterEffect">
                                  <p:stCondLst>
                                    <p:cond delay="0"/>
                                  </p:stCondLst>
                                  <p:childTnLst>
                                    <p:set>
                                      <p:cBhvr>
                                        <p:cTn id="61" dur="1" fill="hold">
                                          <p:stCondLst>
                                            <p:cond delay="0"/>
                                          </p:stCondLst>
                                        </p:cTn>
                                        <p:tgtEl>
                                          <p:spTgt spid="1044"/>
                                        </p:tgtEl>
                                        <p:attrNameLst>
                                          <p:attrName>style.visibility</p:attrName>
                                        </p:attrNameLst>
                                      </p:cBhvr>
                                      <p:to>
                                        <p:strVal val="visible"/>
                                      </p:to>
                                    </p:set>
                                    <p:animEffect transition="in" filter="wipe(down)">
                                      <p:cBhvr>
                                        <p:cTn id="62" dur="580">
                                          <p:stCondLst>
                                            <p:cond delay="0"/>
                                          </p:stCondLst>
                                        </p:cTn>
                                        <p:tgtEl>
                                          <p:spTgt spid="1044"/>
                                        </p:tgtEl>
                                      </p:cBhvr>
                                    </p:animEffect>
                                    <p:anim calcmode="lin" valueType="num">
                                      <p:cBhvr>
                                        <p:cTn id="63" dur="1822" tmFilter="0,0; 0.14,0.36; 0.43,0.73; 0.71,0.91; 1.0,1.0">
                                          <p:stCondLst>
                                            <p:cond delay="0"/>
                                          </p:stCondLst>
                                        </p:cTn>
                                        <p:tgtEl>
                                          <p:spTgt spid="1044"/>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1044"/>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1044"/>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1044"/>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1044"/>
                                        </p:tgtEl>
                                        <p:attrNameLst>
                                          <p:attrName>ppt_y</p:attrName>
                                        </p:attrNameLst>
                                      </p:cBhvr>
                                      <p:tavLst>
                                        <p:tav tm="0" fmla="#ppt_y-sin(pi*$)/81">
                                          <p:val>
                                            <p:fltVal val="0"/>
                                          </p:val>
                                        </p:tav>
                                        <p:tav tm="100000">
                                          <p:val>
                                            <p:fltVal val="1"/>
                                          </p:val>
                                        </p:tav>
                                      </p:tavLst>
                                    </p:anim>
                                    <p:animScale>
                                      <p:cBhvr>
                                        <p:cTn id="68" dur="26">
                                          <p:stCondLst>
                                            <p:cond delay="650"/>
                                          </p:stCondLst>
                                        </p:cTn>
                                        <p:tgtEl>
                                          <p:spTgt spid="1044"/>
                                        </p:tgtEl>
                                      </p:cBhvr>
                                      <p:to x="100000" y="60000"/>
                                    </p:animScale>
                                    <p:animScale>
                                      <p:cBhvr>
                                        <p:cTn id="69" dur="166" decel="50000">
                                          <p:stCondLst>
                                            <p:cond delay="676"/>
                                          </p:stCondLst>
                                        </p:cTn>
                                        <p:tgtEl>
                                          <p:spTgt spid="1044"/>
                                        </p:tgtEl>
                                      </p:cBhvr>
                                      <p:to x="100000" y="100000"/>
                                    </p:animScale>
                                    <p:animScale>
                                      <p:cBhvr>
                                        <p:cTn id="70" dur="26">
                                          <p:stCondLst>
                                            <p:cond delay="1312"/>
                                          </p:stCondLst>
                                        </p:cTn>
                                        <p:tgtEl>
                                          <p:spTgt spid="1044"/>
                                        </p:tgtEl>
                                      </p:cBhvr>
                                      <p:to x="100000" y="80000"/>
                                    </p:animScale>
                                    <p:animScale>
                                      <p:cBhvr>
                                        <p:cTn id="71" dur="166" decel="50000">
                                          <p:stCondLst>
                                            <p:cond delay="1338"/>
                                          </p:stCondLst>
                                        </p:cTn>
                                        <p:tgtEl>
                                          <p:spTgt spid="1044"/>
                                        </p:tgtEl>
                                      </p:cBhvr>
                                      <p:to x="100000" y="100000"/>
                                    </p:animScale>
                                    <p:animScale>
                                      <p:cBhvr>
                                        <p:cTn id="72" dur="26">
                                          <p:stCondLst>
                                            <p:cond delay="1642"/>
                                          </p:stCondLst>
                                        </p:cTn>
                                        <p:tgtEl>
                                          <p:spTgt spid="1044"/>
                                        </p:tgtEl>
                                      </p:cBhvr>
                                      <p:to x="100000" y="90000"/>
                                    </p:animScale>
                                    <p:animScale>
                                      <p:cBhvr>
                                        <p:cTn id="73" dur="166" decel="50000">
                                          <p:stCondLst>
                                            <p:cond delay="1668"/>
                                          </p:stCondLst>
                                        </p:cTn>
                                        <p:tgtEl>
                                          <p:spTgt spid="1044"/>
                                        </p:tgtEl>
                                      </p:cBhvr>
                                      <p:to x="100000" y="100000"/>
                                    </p:animScale>
                                    <p:animScale>
                                      <p:cBhvr>
                                        <p:cTn id="74" dur="26">
                                          <p:stCondLst>
                                            <p:cond delay="1808"/>
                                          </p:stCondLst>
                                        </p:cTn>
                                        <p:tgtEl>
                                          <p:spTgt spid="1044"/>
                                        </p:tgtEl>
                                      </p:cBhvr>
                                      <p:to x="100000" y="95000"/>
                                    </p:animScale>
                                    <p:animScale>
                                      <p:cBhvr>
                                        <p:cTn id="75" dur="166" decel="50000">
                                          <p:stCondLst>
                                            <p:cond delay="1834"/>
                                          </p:stCondLst>
                                        </p:cTn>
                                        <p:tgtEl>
                                          <p:spTgt spid="1044"/>
                                        </p:tgtEl>
                                      </p:cBhvr>
                                      <p:to x="100000" y="100000"/>
                                    </p:animScale>
                                  </p:childTnLst>
                                </p:cTn>
                              </p:par>
                              <p:par>
                                <p:cTn id="76" presetID="26" presetClass="entr" presetSubtype="0" fill="hold" nodeType="withEffect">
                                  <p:stCondLst>
                                    <p:cond delay="0"/>
                                  </p:stCondLst>
                                  <p:childTnLst>
                                    <p:set>
                                      <p:cBhvr>
                                        <p:cTn id="77" dur="1" fill="hold">
                                          <p:stCondLst>
                                            <p:cond delay="0"/>
                                          </p:stCondLst>
                                        </p:cTn>
                                        <p:tgtEl>
                                          <p:spTgt spid="1045">
                                            <p:txEl>
                                              <p:pRg st="0" end="0"/>
                                            </p:txEl>
                                          </p:spTgt>
                                        </p:tgtEl>
                                        <p:attrNameLst>
                                          <p:attrName>style.visibility</p:attrName>
                                        </p:attrNameLst>
                                      </p:cBhvr>
                                      <p:to>
                                        <p:strVal val="visible"/>
                                      </p:to>
                                    </p:set>
                                    <p:animEffect transition="in" filter="wipe(down)">
                                      <p:cBhvr>
                                        <p:cTn id="78" dur="580">
                                          <p:stCondLst>
                                            <p:cond delay="0"/>
                                          </p:stCondLst>
                                        </p:cTn>
                                        <p:tgtEl>
                                          <p:spTgt spid="1045">
                                            <p:txEl>
                                              <p:pRg st="0" end="0"/>
                                            </p:txEl>
                                          </p:spTgt>
                                        </p:tgtEl>
                                      </p:cBhvr>
                                    </p:animEffect>
                                    <p:anim calcmode="lin" valueType="num">
                                      <p:cBhvr>
                                        <p:cTn id="79" dur="1822" tmFilter="0,0; 0.14,0.36; 0.43,0.73; 0.71,0.91; 1.0,1.0">
                                          <p:stCondLst>
                                            <p:cond delay="0"/>
                                          </p:stCondLst>
                                        </p:cTn>
                                        <p:tgtEl>
                                          <p:spTgt spid="1045">
                                            <p:txEl>
                                              <p:pRg st="0" end="0"/>
                                            </p:txEl>
                                          </p:spTgt>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1045">
                                            <p:txEl>
                                              <p:pRg st="0" end="0"/>
                                            </p:txEl>
                                          </p:spTgt>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1045">
                                            <p:txEl>
                                              <p:pRg st="0" end="0"/>
                                            </p:txEl>
                                          </p:spTgt>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1045">
                                            <p:txEl>
                                              <p:pRg st="0" end="0"/>
                                            </p:txEl>
                                          </p:spTgt>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1045">
                                            <p:txEl>
                                              <p:pRg st="0" end="0"/>
                                            </p:txEl>
                                          </p:spTgt>
                                        </p:tgtEl>
                                        <p:attrNameLst>
                                          <p:attrName>ppt_y</p:attrName>
                                        </p:attrNameLst>
                                      </p:cBhvr>
                                      <p:tavLst>
                                        <p:tav tm="0" fmla="#ppt_y-sin(pi*$)/81">
                                          <p:val>
                                            <p:fltVal val="0"/>
                                          </p:val>
                                        </p:tav>
                                        <p:tav tm="100000">
                                          <p:val>
                                            <p:fltVal val="1"/>
                                          </p:val>
                                        </p:tav>
                                      </p:tavLst>
                                    </p:anim>
                                    <p:animScale>
                                      <p:cBhvr>
                                        <p:cTn id="84" dur="26">
                                          <p:stCondLst>
                                            <p:cond delay="650"/>
                                          </p:stCondLst>
                                        </p:cTn>
                                        <p:tgtEl>
                                          <p:spTgt spid="1045">
                                            <p:txEl>
                                              <p:pRg st="0" end="0"/>
                                            </p:txEl>
                                          </p:spTgt>
                                        </p:tgtEl>
                                      </p:cBhvr>
                                      <p:to x="100000" y="60000"/>
                                    </p:animScale>
                                    <p:animScale>
                                      <p:cBhvr>
                                        <p:cTn id="85" dur="166" decel="50000">
                                          <p:stCondLst>
                                            <p:cond delay="676"/>
                                          </p:stCondLst>
                                        </p:cTn>
                                        <p:tgtEl>
                                          <p:spTgt spid="1045">
                                            <p:txEl>
                                              <p:pRg st="0" end="0"/>
                                            </p:txEl>
                                          </p:spTgt>
                                        </p:tgtEl>
                                      </p:cBhvr>
                                      <p:to x="100000" y="100000"/>
                                    </p:animScale>
                                    <p:animScale>
                                      <p:cBhvr>
                                        <p:cTn id="86" dur="26">
                                          <p:stCondLst>
                                            <p:cond delay="1312"/>
                                          </p:stCondLst>
                                        </p:cTn>
                                        <p:tgtEl>
                                          <p:spTgt spid="1045">
                                            <p:txEl>
                                              <p:pRg st="0" end="0"/>
                                            </p:txEl>
                                          </p:spTgt>
                                        </p:tgtEl>
                                      </p:cBhvr>
                                      <p:to x="100000" y="80000"/>
                                    </p:animScale>
                                    <p:animScale>
                                      <p:cBhvr>
                                        <p:cTn id="87" dur="166" decel="50000">
                                          <p:stCondLst>
                                            <p:cond delay="1338"/>
                                          </p:stCondLst>
                                        </p:cTn>
                                        <p:tgtEl>
                                          <p:spTgt spid="1045">
                                            <p:txEl>
                                              <p:pRg st="0" end="0"/>
                                            </p:txEl>
                                          </p:spTgt>
                                        </p:tgtEl>
                                      </p:cBhvr>
                                      <p:to x="100000" y="100000"/>
                                    </p:animScale>
                                    <p:animScale>
                                      <p:cBhvr>
                                        <p:cTn id="88" dur="26">
                                          <p:stCondLst>
                                            <p:cond delay="1642"/>
                                          </p:stCondLst>
                                        </p:cTn>
                                        <p:tgtEl>
                                          <p:spTgt spid="1045">
                                            <p:txEl>
                                              <p:pRg st="0" end="0"/>
                                            </p:txEl>
                                          </p:spTgt>
                                        </p:tgtEl>
                                      </p:cBhvr>
                                      <p:to x="100000" y="90000"/>
                                    </p:animScale>
                                    <p:animScale>
                                      <p:cBhvr>
                                        <p:cTn id="89" dur="166" decel="50000">
                                          <p:stCondLst>
                                            <p:cond delay="1668"/>
                                          </p:stCondLst>
                                        </p:cTn>
                                        <p:tgtEl>
                                          <p:spTgt spid="1045">
                                            <p:txEl>
                                              <p:pRg st="0" end="0"/>
                                            </p:txEl>
                                          </p:spTgt>
                                        </p:tgtEl>
                                      </p:cBhvr>
                                      <p:to x="100000" y="100000"/>
                                    </p:animScale>
                                    <p:animScale>
                                      <p:cBhvr>
                                        <p:cTn id="90" dur="26">
                                          <p:stCondLst>
                                            <p:cond delay="1808"/>
                                          </p:stCondLst>
                                        </p:cTn>
                                        <p:tgtEl>
                                          <p:spTgt spid="1045">
                                            <p:txEl>
                                              <p:pRg st="0" end="0"/>
                                            </p:txEl>
                                          </p:spTgt>
                                        </p:tgtEl>
                                      </p:cBhvr>
                                      <p:to x="100000" y="95000"/>
                                    </p:animScale>
                                    <p:animScale>
                                      <p:cBhvr>
                                        <p:cTn id="91" dur="166" decel="50000">
                                          <p:stCondLst>
                                            <p:cond delay="1834"/>
                                          </p:stCondLst>
                                        </p:cTn>
                                        <p:tgtEl>
                                          <p:spTgt spid="1045">
                                            <p:txEl>
                                              <p:pRg st="0" end="0"/>
                                            </p:txEl>
                                          </p:spTgt>
                                        </p:tgtEl>
                                      </p:cBhvr>
                                      <p:to x="100000" y="100000"/>
                                    </p:animScale>
                                  </p:childTnLst>
                                </p:cTn>
                              </p:par>
                              <p:par>
                                <p:cTn id="92" presetID="26" presetClass="entr" presetSubtype="0" fill="hold" grpId="0" nodeType="withEffect">
                                  <p:stCondLst>
                                    <p:cond delay="0"/>
                                  </p:stCondLst>
                                  <p:childTnLst>
                                    <p:set>
                                      <p:cBhvr>
                                        <p:cTn id="93" dur="1" fill="hold">
                                          <p:stCondLst>
                                            <p:cond delay="0"/>
                                          </p:stCondLst>
                                        </p:cTn>
                                        <p:tgtEl>
                                          <p:spTgt spid="1046"/>
                                        </p:tgtEl>
                                        <p:attrNameLst>
                                          <p:attrName>style.visibility</p:attrName>
                                        </p:attrNameLst>
                                      </p:cBhvr>
                                      <p:to>
                                        <p:strVal val="visible"/>
                                      </p:to>
                                    </p:set>
                                    <p:animEffect transition="in" filter="wipe(down)">
                                      <p:cBhvr>
                                        <p:cTn id="94" dur="580">
                                          <p:stCondLst>
                                            <p:cond delay="0"/>
                                          </p:stCondLst>
                                        </p:cTn>
                                        <p:tgtEl>
                                          <p:spTgt spid="1046"/>
                                        </p:tgtEl>
                                      </p:cBhvr>
                                    </p:animEffect>
                                    <p:anim calcmode="lin" valueType="num">
                                      <p:cBhvr>
                                        <p:cTn id="95" dur="1822" tmFilter="0,0; 0.14,0.36; 0.43,0.73; 0.71,0.91; 1.0,1.0">
                                          <p:stCondLst>
                                            <p:cond delay="0"/>
                                          </p:stCondLst>
                                        </p:cTn>
                                        <p:tgtEl>
                                          <p:spTgt spid="1046"/>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1046"/>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1046"/>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1046"/>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1046"/>
                                        </p:tgtEl>
                                        <p:attrNameLst>
                                          <p:attrName>ppt_y</p:attrName>
                                        </p:attrNameLst>
                                      </p:cBhvr>
                                      <p:tavLst>
                                        <p:tav tm="0" fmla="#ppt_y-sin(pi*$)/81">
                                          <p:val>
                                            <p:fltVal val="0"/>
                                          </p:val>
                                        </p:tav>
                                        <p:tav tm="100000">
                                          <p:val>
                                            <p:fltVal val="1"/>
                                          </p:val>
                                        </p:tav>
                                      </p:tavLst>
                                    </p:anim>
                                    <p:animScale>
                                      <p:cBhvr>
                                        <p:cTn id="100" dur="26">
                                          <p:stCondLst>
                                            <p:cond delay="650"/>
                                          </p:stCondLst>
                                        </p:cTn>
                                        <p:tgtEl>
                                          <p:spTgt spid="1046"/>
                                        </p:tgtEl>
                                      </p:cBhvr>
                                      <p:to x="100000" y="60000"/>
                                    </p:animScale>
                                    <p:animScale>
                                      <p:cBhvr>
                                        <p:cTn id="101" dur="166" decel="50000">
                                          <p:stCondLst>
                                            <p:cond delay="676"/>
                                          </p:stCondLst>
                                        </p:cTn>
                                        <p:tgtEl>
                                          <p:spTgt spid="1046"/>
                                        </p:tgtEl>
                                      </p:cBhvr>
                                      <p:to x="100000" y="100000"/>
                                    </p:animScale>
                                    <p:animScale>
                                      <p:cBhvr>
                                        <p:cTn id="102" dur="26">
                                          <p:stCondLst>
                                            <p:cond delay="1312"/>
                                          </p:stCondLst>
                                        </p:cTn>
                                        <p:tgtEl>
                                          <p:spTgt spid="1046"/>
                                        </p:tgtEl>
                                      </p:cBhvr>
                                      <p:to x="100000" y="80000"/>
                                    </p:animScale>
                                    <p:animScale>
                                      <p:cBhvr>
                                        <p:cTn id="103" dur="166" decel="50000">
                                          <p:stCondLst>
                                            <p:cond delay="1338"/>
                                          </p:stCondLst>
                                        </p:cTn>
                                        <p:tgtEl>
                                          <p:spTgt spid="1046"/>
                                        </p:tgtEl>
                                      </p:cBhvr>
                                      <p:to x="100000" y="100000"/>
                                    </p:animScale>
                                    <p:animScale>
                                      <p:cBhvr>
                                        <p:cTn id="104" dur="26">
                                          <p:stCondLst>
                                            <p:cond delay="1642"/>
                                          </p:stCondLst>
                                        </p:cTn>
                                        <p:tgtEl>
                                          <p:spTgt spid="1046"/>
                                        </p:tgtEl>
                                      </p:cBhvr>
                                      <p:to x="100000" y="90000"/>
                                    </p:animScale>
                                    <p:animScale>
                                      <p:cBhvr>
                                        <p:cTn id="105" dur="166" decel="50000">
                                          <p:stCondLst>
                                            <p:cond delay="1668"/>
                                          </p:stCondLst>
                                        </p:cTn>
                                        <p:tgtEl>
                                          <p:spTgt spid="1046"/>
                                        </p:tgtEl>
                                      </p:cBhvr>
                                      <p:to x="100000" y="100000"/>
                                    </p:animScale>
                                    <p:animScale>
                                      <p:cBhvr>
                                        <p:cTn id="106" dur="26">
                                          <p:stCondLst>
                                            <p:cond delay="1808"/>
                                          </p:stCondLst>
                                        </p:cTn>
                                        <p:tgtEl>
                                          <p:spTgt spid="1046"/>
                                        </p:tgtEl>
                                      </p:cBhvr>
                                      <p:to x="100000" y="95000"/>
                                    </p:animScale>
                                    <p:animScale>
                                      <p:cBhvr>
                                        <p:cTn id="107" dur="166" decel="50000">
                                          <p:stCondLst>
                                            <p:cond delay="1834"/>
                                          </p:stCondLst>
                                        </p:cTn>
                                        <p:tgtEl>
                                          <p:spTgt spid="1046"/>
                                        </p:tgtEl>
                                      </p:cBhvr>
                                      <p:to x="100000" y="100000"/>
                                    </p:animScale>
                                  </p:childTnLst>
                                </p:cTn>
                              </p:par>
                              <p:par>
                                <p:cTn id="108" presetID="26" presetClass="entr" presetSubtype="0" fill="hold" grpId="0" nodeType="withEffect">
                                  <p:stCondLst>
                                    <p:cond delay="0"/>
                                  </p:stCondLst>
                                  <p:childTnLst>
                                    <p:set>
                                      <p:cBhvr>
                                        <p:cTn id="109" dur="1" fill="hold">
                                          <p:stCondLst>
                                            <p:cond delay="0"/>
                                          </p:stCondLst>
                                        </p:cTn>
                                        <p:tgtEl>
                                          <p:spTgt spid="1047"/>
                                        </p:tgtEl>
                                        <p:attrNameLst>
                                          <p:attrName>style.visibility</p:attrName>
                                        </p:attrNameLst>
                                      </p:cBhvr>
                                      <p:to>
                                        <p:strVal val="visible"/>
                                      </p:to>
                                    </p:set>
                                    <p:animEffect transition="in" filter="wipe(down)">
                                      <p:cBhvr>
                                        <p:cTn id="110" dur="580">
                                          <p:stCondLst>
                                            <p:cond delay="0"/>
                                          </p:stCondLst>
                                        </p:cTn>
                                        <p:tgtEl>
                                          <p:spTgt spid="1047"/>
                                        </p:tgtEl>
                                      </p:cBhvr>
                                    </p:animEffect>
                                    <p:anim calcmode="lin" valueType="num">
                                      <p:cBhvr>
                                        <p:cTn id="111" dur="1822" tmFilter="0,0; 0.14,0.36; 0.43,0.73; 0.71,0.91; 1.0,1.0">
                                          <p:stCondLst>
                                            <p:cond delay="0"/>
                                          </p:stCondLst>
                                        </p:cTn>
                                        <p:tgtEl>
                                          <p:spTgt spid="1047"/>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1047"/>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1047"/>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1047"/>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1047"/>
                                        </p:tgtEl>
                                        <p:attrNameLst>
                                          <p:attrName>ppt_y</p:attrName>
                                        </p:attrNameLst>
                                      </p:cBhvr>
                                      <p:tavLst>
                                        <p:tav tm="0" fmla="#ppt_y-sin(pi*$)/81">
                                          <p:val>
                                            <p:fltVal val="0"/>
                                          </p:val>
                                        </p:tav>
                                        <p:tav tm="100000">
                                          <p:val>
                                            <p:fltVal val="1"/>
                                          </p:val>
                                        </p:tav>
                                      </p:tavLst>
                                    </p:anim>
                                    <p:animScale>
                                      <p:cBhvr>
                                        <p:cTn id="116" dur="26">
                                          <p:stCondLst>
                                            <p:cond delay="650"/>
                                          </p:stCondLst>
                                        </p:cTn>
                                        <p:tgtEl>
                                          <p:spTgt spid="1047"/>
                                        </p:tgtEl>
                                      </p:cBhvr>
                                      <p:to x="100000" y="60000"/>
                                    </p:animScale>
                                    <p:animScale>
                                      <p:cBhvr>
                                        <p:cTn id="117" dur="166" decel="50000">
                                          <p:stCondLst>
                                            <p:cond delay="676"/>
                                          </p:stCondLst>
                                        </p:cTn>
                                        <p:tgtEl>
                                          <p:spTgt spid="1047"/>
                                        </p:tgtEl>
                                      </p:cBhvr>
                                      <p:to x="100000" y="100000"/>
                                    </p:animScale>
                                    <p:animScale>
                                      <p:cBhvr>
                                        <p:cTn id="118" dur="26">
                                          <p:stCondLst>
                                            <p:cond delay="1312"/>
                                          </p:stCondLst>
                                        </p:cTn>
                                        <p:tgtEl>
                                          <p:spTgt spid="1047"/>
                                        </p:tgtEl>
                                      </p:cBhvr>
                                      <p:to x="100000" y="80000"/>
                                    </p:animScale>
                                    <p:animScale>
                                      <p:cBhvr>
                                        <p:cTn id="119" dur="166" decel="50000">
                                          <p:stCondLst>
                                            <p:cond delay="1338"/>
                                          </p:stCondLst>
                                        </p:cTn>
                                        <p:tgtEl>
                                          <p:spTgt spid="1047"/>
                                        </p:tgtEl>
                                      </p:cBhvr>
                                      <p:to x="100000" y="100000"/>
                                    </p:animScale>
                                    <p:animScale>
                                      <p:cBhvr>
                                        <p:cTn id="120" dur="26">
                                          <p:stCondLst>
                                            <p:cond delay="1642"/>
                                          </p:stCondLst>
                                        </p:cTn>
                                        <p:tgtEl>
                                          <p:spTgt spid="1047"/>
                                        </p:tgtEl>
                                      </p:cBhvr>
                                      <p:to x="100000" y="90000"/>
                                    </p:animScale>
                                    <p:animScale>
                                      <p:cBhvr>
                                        <p:cTn id="121" dur="166" decel="50000">
                                          <p:stCondLst>
                                            <p:cond delay="1668"/>
                                          </p:stCondLst>
                                        </p:cTn>
                                        <p:tgtEl>
                                          <p:spTgt spid="1047"/>
                                        </p:tgtEl>
                                      </p:cBhvr>
                                      <p:to x="100000" y="100000"/>
                                    </p:animScale>
                                    <p:animScale>
                                      <p:cBhvr>
                                        <p:cTn id="122" dur="26">
                                          <p:stCondLst>
                                            <p:cond delay="1808"/>
                                          </p:stCondLst>
                                        </p:cTn>
                                        <p:tgtEl>
                                          <p:spTgt spid="1047"/>
                                        </p:tgtEl>
                                      </p:cBhvr>
                                      <p:to x="100000" y="95000"/>
                                    </p:animScale>
                                    <p:animScale>
                                      <p:cBhvr>
                                        <p:cTn id="123" dur="166" decel="50000">
                                          <p:stCondLst>
                                            <p:cond delay="1834"/>
                                          </p:stCondLst>
                                        </p:cTn>
                                        <p:tgtEl>
                                          <p:spTgt spid="1047"/>
                                        </p:tgtEl>
                                      </p:cBhvr>
                                      <p:to x="100000" y="100000"/>
                                    </p:animScale>
                                  </p:childTnLst>
                                </p:cTn>
                              </p:par>
                              <p:par>
                                <p:cTn id="124" presetID="26" presetClass="entr" presetSubtype="0" fill="hold" grpId="0" nodeType="withEffect">
                                  <p:stCondLst>
                                    <p:cond delay="0"/>
                                  </p:stCondLst>
                                  <p:childTnLst>
                                    <p:set>
                                      <p:cBhvr>
                                        <p:cTn id="125" dur="1" fill="hold">
                                          <p:stCondLst>
                                            <p:cond delay="0"/>
                                          </p:stCondLst>
                                        </p:cTn>
                                        <p:tgtEl>
                                          <p:spTgt spid="1048"/>
                                        </p:tgtEl>
                                        <p:attrNameLst>
                                          <p:attrName>style.visibility</p:attrName>
                                        </p:attrNameLst>
                                      </p:cBhvr>
                                      <p:to>
                                        <p:strVal val="visible"/>
                                      </p:to>
                                    </p:set>
                                    <p:animEffect transition="in" filter="wipe(down)">
                                      <p:cBhvr>
                                        <p:cTn id="126" dur="580">
                                          <p:stCondLst>
                                            <p:cond delay="0"/>
                                          </p:stCondLst>
                                        </p:cTn>
                                        <p:tgtEl>
                                          <p:spTgt spid="1048"/>
                                        </p:tgtEl>
                                      </p:cBhvr>
                                    </p:animEffect>
                                    <p:anim calcmode="lin" valueType="num">
                                      <p:cBhvr>
                                        <p:cTn id="127" dur="1822" tmFilter="0,0; 0.14,0.36; 0.43,0.73; 0.71,0.91; 1.0,1.0">
                                          <p:stCondLst>
                                            <p:cond delay="0"/>
                                          </p:stCondLst>
                                        </p:cTn>
                                        <p:tgtEl>
                                          <p:spTgt spid="1048"/>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1048"/>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1048"/>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1048"/>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1048"/>
                                        </p:tgtEl>
                                        <p:attrNameLst>
                                          <p:attrName>ppt_y</p:attrName>
                                        </p:attrNameLst>
                                      </p:cBhvr>
                                      <p:tavLst>
                                        <p:tav tm="0" fmla="#ppt_y-sin(pi*$)/81">
                                          <p:val>
                                            <p:fltVal val="0"/>
                                          </p:val>
                                        </p:tav>
                                        <p:tav tm="100000">
                                          <p:val>
                                            <p:fltVal val="1"/>
                                          </p:val>
                                        </p:tav>
                                      </p:tavLst>
                                    </p:anim>
                                    <p:animScale>
                                      <p:cBhvr>
                                        <p:cTn id="132" dur="26">
                                          <p:stCondLst>
                                            <p:cond delay="650"/>
                                          </p:stCondLst>
                                        </p:cTn>
                                        <p:tgtEl>
                                          <p:spTgt spid="1048"/>
                                        </p:tgtEl>
                                      </p:cBhvr>
                                      <p:to x="100000" y="60000"/>
                                    </p:animScale>
                                    <p:animScale>
                                      <p:cBhvr>
                                        <p:cTn id="133" dur="166" decel="50000">
                                          <p:stCondLst>
                                            <p:cond delay="676"/>
                                          </p:stCondLst>
                                        </p:cTn>
                                        <p:tgtEl>
                                          <p:spTgt spid="1048"/>
                                        </p:tgtEl>
                                      </p:cBhvr>
                                      <p:to x="100000" y="100000"/>
                                    </p:animScale>
                                    <p:animScale>
                                      <p:cBhvr>
                                        <p:cTn id="134" dur="26">
                                          <p:stCondLst>
                                            <p:cond delay="1312"/>
                                          </p:stCondLst>
                                        </p:cTn>
                                        <p:tgtEl>
                                          <p:spTgt spid="1048"/>
                                        </p:tgtEl>
                                      </p:cBhvr>
                                      <p:to x="100000" y="80000"/>
                                    </p:animScale>
                                    <p:animScale>
                                      <p:cBhvr>
                                        <p:cTn id="135" dur="166" decel="50000">
                                          <p:stCondLst>
                                            <p:cond delay="1338"/>
                                          </p:stCondLst>
                                        </p:cTn>
                                        <p:tgtEl>
                                          <p:spTgt spid="1048"/>
                                        </p:tgtEl>
                                      </p:cBhvr>
                                      <p:to x="100000" y="100000"/>
                                    </p:animScale>
                                    <p:animScale>
                                      <p:cBhvr>
                                        <p:cTn id="136" dur="26">
                                          <p:stCondLst>
                                            <p:cond delay="1642"/>
                                          </p:stCondLst>
                                        </p:cTn>
                                        <p:tgtEl>
                                          <p:spTgt spid="1048"/>
                                        </p:tgtEl>
                                      </p:cBhvr>
                                      <p:to x="100000" y="90000"/>
                                    </p:animScale>
                                    <p:animScale>
                                      <p:cBhvr>
                                        <p:cTn id="137" dur="166" decel="50000">
                                          <p:stCondLst>
                                            <p:cond delay="1668"/>
                                          </p:stCondLst>
                                        </p:cTn>
                                        <p:tgtEl>
                                          <p:spTgt spid="1048"/>
                                        </p:tgtEl>
                                      </p:cBhvr>
                                      <p:to x="100000" y="100000"/>
                                    </p:animScale>
                                    <p:animScale>
                                      <p:cBhvr>
                                        <p:cTn id="138" dur="26">
                                          <p:stCondLst>
                                            <p:cond delay="1808"/>
                                          </p:stCondLst>
                                        </p:cTn>
                                        <p:tgtEl>
                                          <p:spTgt spid="1048"/>
                                        </p:tgtEl>
                                      </p:cBhvr>
                                      <p:to x="100000" y="95000"/>
                                    </p:animScale>
                                    <p:animScale>
                                      <p:cBhvr>
                                        <p:cTn id="139" dur="166" decel="50000">
                                          <p:stCondLst>
                                            <p:cond delay="1834"/>
                                          </p:stCondLst>
                                        </p:cTn>
                                        <p:tgtEl>
                                          <p:spTgt spid="1048"/>
                                        </p:tgtEl>
                                      </p:cBhvr>
                                      <p:to x="100000" y="100000"/>
                                    </p:animScale>
                                  </p:childTnLst>
                                </p:cTn>
                              </p:par>
                              <p:par>
                                <p:cTn id="140" presetID="26" presetClass="entr" presetSubtype="0" fill="hold" grpId="0" nodeType="withEffect">
                                  <p:stCondLst>
                                    <p:cond delay="0"/>
                                  </p:stCondLst>
                                  <p:childTnLst>
                                    <p:set>
                                      <p:cBhvr>
                                        <p:cTn id="141" dur="1" fill="hold">
                                          <p:stCondLst>
                                            <p:cond delay="0"/>
                                          </p:stCondLst>
                                        </p:cTn>
                                        <p:tgtEl>
                                          <p:spTgt spid="1049"/>
                                        </p:tgtEl>
                                        <p:attrNameLst>
                                          <p:attrName>style.visibility</p:attrName>
                                        </p:attrNameLst>
                                      </p:cBhvr>
                                      <p:to>
                                        <p:strVal val="visible"/>
                                      </p:to>
                                    </p:set>
                                    <p:animEffect transition="in" filter="wipe(down)">
                                      <p:cBhvr>
                                        <p:cTn id="142" dur="580">
                                          <p:stCondLst>
                                            <p:cond delay="0"/>
                                          </p:stCondLst>
                                        </p:cTn>
                                        <p:tgtEl>
                                          <p:spTgt spid="1049"/>
                                        </p:tgtEl>
                                      </p:cBhvr>
                                    </p:animEffect>
                                    <p:anim calcmode="lin" valueType="num">
                                      <p:cBhvr>
                                        <p:cTn id="143" dur="1822" tmFilter="0,0; 0.14,0.36; 0.43,0.73; 0.71,0.91; 1.0,1.0">
                                          <p:stCondLst>
                                            <p:cond delay="0"/>
                                          </p:stCondLst>
                                        </p:cTn>
                                        <p:tgtEl>
                                          <p:spTgt spid="1049"/>
                                        </p:tgtEl>
                                        <p:attrNameLst>
                                          <p:attrName>ppt_x</p:attrName>
                                        </p:attrNameLst>
                                      </p:cBhvr>
                                      <p:tavLst>
                                        <p:tav tm="0">
                                          <p:val>
                                            <p:strVal val="#ppt_x-0.25"/>
                                          </p:val>
                                        </p:tav>
                                        <p:tav tm="100000">
                                          <p:val>
                                            <p:strVal val="#ppt_x"/>
                                          </p:val>
                                        </p:tav>
                                      </p:tavLst>
                                    </p:anim>
                                    <p:anim calcmode="lin" valueType="num">
                                      <p:cBhvr>
                                        <p:cTn id="144" dur="664" tmFilter="0.0,0.0; 0.25,0.07; 0.50,0.2; 0.75,0.467; 1.0,1.0">
                                          <p:stCondLst>
                                            <p:cond delay="0"/>
                                          </p:stCondLst>
                                        </p:cTn>
                                        <p:tgtEl>
                                          <p:spTgt spid="1049"/>
                                        </p:tgtEl>
                                        <p:attrNameLst>
                                          <p:attrName>ppt_y</p:attrName>
                                        </p:attrNameLst>
                                      </p:cBhvr>
                                      <p:tavLst>
                                        <p:tav tm="0" fmla="#ppt_y-sin(pi*$)/3">
                                          <p:val>
                                            <p:fltVal val="0.5"/>
                                          </p:val>
                                        </p:tav>
                                        <p:tav tm="100000">
                                          <p:val>
                                            <p:fltVal val="1"/>
                                          </p:val>
                                        </p:tav>
                                      </p:tavLst>
                                    </p:anim>
                                    <p:anim calcmode="lin" valueType="num">
                                      <p:cBhvr>
                                        <p:cTn id="145" dur="664" tmFilter="0, 0; 0.125,0.2665; 0.25,0.4; 0.375,0.465; 0.5,0.5;  0.625,0.535; 0.75,0.6; 0.875,0.7335; 1,1">
                                          <p:stCondLst>
                                            <p:cond delay="664"/>
                                          </p:stCondLst>
                                        </p:cTn>
                                        <p:tgtEl>
                                          <p:spTgt spid="1049"/>
                                        </p:tgtEl>
                                        <p:attrNameLst>
                                          <p:attrName>ppt_y</p:attrName>
                                        </p:attrNameLst>
                                      </p:cBhvr>
                                      <p:tavLst>
                                        <p:tav tm="0" fmla="#ppt_y-sin(pi*$)/9">
                                          <p:val>
                                            <p:fltVal val="0"/>
                                          </p:val>
                                        </p:tav>
                                        <p:tav tm="100000">
                                          <p:val>
                                            <p:fltVal val="1"/>
                                          </p:val>
                                        </p:tav>
                                      </p:tavLst>
                                    </p:anim>
                                    <p:anim calcmode="lin" valueType="num">
                                      <p:cBhvr>
                                        <p:cTn id="146" dur="332" tmFilter="0, 0; 0.125,0.2665; 0.25,0.4; 0.375,0.465; 0.5,0.5;  0.625,0.535; 0.75,0.6; 0.875,0.7335; 1,1">
                                          <p:stCondLst>
                                            <p:cond delay="1324"/>
                                          </p:stCondLst>
                                        </p:cTn>
                                        <p:tgtEl>
                                          <p:spTgt spid="1049"/>
                                        </p:tgtEl>
                                        <p:attrNameLst>
                                          <p:attrName>ppt_y</p:attrName>
                                        </p:attrNameLst>
                                      </p:cBhvr>
                                      <p:tavLst>
                                        <p:tav tm="0" fmla="#ppt_y-sin(pi*$)/27">
                                          <p:val>
                                            <p:fltVal val="0"/>
                                          </p:val>
                                        </p:tav>
                                        <p:tav tm="100000">
                                          <p:val>
                                            <p:fltVal val="1"/>
                                          </p:val>
                                        </p:tav>
                                      </p:tavLst>
                                    </p:anim>
                                    <p:anim calcmode="lin" valueType="num">
                                      <p:cBhvr>
                                        <p:cTn id="147" dur="164" tmFilter="0, 0; 0.125,0.2665; 0.25,0.4; 0.375,0.465; 0.5,0.5;  0.625,0.535; 0.75,0.6; 0.875,0.7335; 1,1">
                                          <p:stCondLst>
                                            <p:cond delay="1656"/>
                                          </p:stCondLst>
                                        </p:cTn>
                                        <p:tgtEl>
                                          <p:spTgt spid="1049"/>
                                        </p:tgtEl>
                                        <p:attrNameLst>
                                          <p:attrName>ppt_y</p:attrName>
                                        </p:attrNameLst>
                                      </p:cBhvr>
                                      <p:tavLst>
                                        <p:tav tm="0" fmla="#ppt_y-sin(pi*$)/81">
                                          <p:val>
                                            <p:fltVal val="0"/>
                                          </p:val>
                                        </p:tav>
                                        <p:tav tm="100000">
                                          <p:val>
                                            <p:fltVal val="1"/>
                                          </p:val>
                                        </p:tav>
                                      </p:tavLst>
                                    </p:anim>
                                    <p:animScale>
                                      <p:cBhvr>
                                        <p:cTn id="148" dur="26">
                                          <p:stCondLst>
                                            <p:cond delay="650"/>
                                          </p:stCondLst>
                                        </p:cTn>
                                        <p:tgtEl>
                                          <p:spTgt spid="1049"/>
                                        </p:tgtEl>
                                      </p:cBhvr>
                                      <p:to x="100000" y="60000"/>
                                    </p:animScale>
                                    <p:animScale>
                                      <p:cBhvr>
                                        <p:cTn id="149" dur="166" decel="50000">
                                          <p:stCondLst>
                                            <p:cond delay="676"/>
                                          </p:stCondLst>
                                        </p:cTn>
                                        <p:tgtEl>
                                          <p:spTgt spid="1049"/>
                                        </p:tgtEl>
                                      </p:cBhvr>
                                      <p:to x="100000" y="100000"/>
                                    </p:animScale>
                                    <p:animScale>
                                      <p:cBhvr>
                                        <p:cTn id="150" dur="26">
                                          <p:stCondLst>
                                            <p:cond delay="1312"/>
                                          </p:stCondLst>
                                        </p:cTn>
                                        <p:tgtEl>
                                          <p:spTgt spid="1049"/>
                                        </p:tgtEl>
                                      </p:cBhvr>
                                      <p:to x="100000" y="80000"/>
                                    </p:animScale>
                                    <p:animScale>
                                      <p:cBhvr>
                                        <p:cTn id="151" dur="166" decel="50000">
                                          <p:stCondLst>
                                            <p:cond delay="1338"/>
                                          </p:stCondLst>
                                        </p:cTn>
                                        <p:tgtEl>
                                          <p:spTgt spid="1049"/>
                                        </p:tgtEl>
                                      </p:cBhvr>
                                      <p:to x="100000" y="100000"/>
                                    </p:animScale>
                                    <p:animScale>
                                      <p:cBhvr>
                                        <p:cTn id="152" dur="26">
                                          <p:stCondLst>
                                            <p:cond delay="1642"/>
                                          </p:stCondLst>
                                        </p:cTn>
                                        <p:tgtEl>
                                          <p:spTgt spid="1049"/>
                                        </p:tgtEl>
                                      </p:cBhvr>
                                      <p:to x="100000" y="90000"/>
                                    </p:animScale>
                                    <p:animScale>
                                      <p:cBhvr>
                                        <p:cTn id="153" dur="166" decel="50000">
                                          <p:stCondLst>
                                            <p:cond delay="1668"/>
                                          </p:stCondLst>
                                        </p:cTn>
                                        <p:tgtEl>
                                          <p:spTgt spid="1049"/>
                                        </p:tgtEl>
                                      </p:cBhvr>
                                      <p:to x="100000" y="100000"/>
                                    </p:animScale>
                                    <p:animScale>
                                      <p:cBhvr>
                                        <p:cTn id="154" dur="26">
                                          <p:stCondLst>
                                            <p:cond delay="1808"/>
                                          </p:stCondLst>
                                        </p:cTn>
                                        <p:tgtEl>
                                          <p:spTgt spid="1049"/>
                                        </p:tgtEl>
                                      </p:cBhvr>
                                      <p:to x="100000" y="95000"/>
                                    </p:animScale>
                                    <p:animScale>
                                      <p:cBhvr>
                                        <p:cTn id="155" dur="166" decel="50000">
                                          <p:stCondLst>
                                            <p:cond delay="1834"/>
                                          </p:stCondLst>
                                        </p:cTn>
                                        <p:tgtEl>
                                          <p:spTgt spid="1049"/>
                                        </p:tgtEl>
                                      </p:cBhvr>
                                      <p:to x="100000" y="100000"/>
                                    </p:animScale>
                                  </p:childTnLst>
                                </p:cTn>
                              </p:par>
                              <p:par>
                                <p:cTn id="156" presetID="26" presetClass="entr" presetSubtype="0" fill="hold" grpId="0" nodeType="withEffect">
                                  <p:stCondLst>
                                    <p:cond delay="0"/>
                                  </p:stCondLst>
                                  <p:childTnLst>
                                    <p:set>
                                      <p:cBhvr>
                                        <p:cTn id="157" dur="1" fill="hold">
                                          <p:stCondLst>
                                            <p:cond delay="0"/>
                                          </p:stCondLst>
                                        </p:cTn>
                                        <p:tgtEl>
                                          <p:spTgt spid="1054"/>
                                        </p:tgtEl>
                                        <p:attrNameLst>
                                          <p:attrName>style.visibility</p:attrName>
                                        </p:attrNameLst>
                                      </p:cBhvr>
                                      <p:to>
                                        <p:strVal val="visible"/>
                                      </p:to>
                                    </p:set>
                                    <p:animEffect transition="in" filter="wipe(down)">
                                      <p:cBhvr>
                                        <p:cTn id="158" dur="580">
                                          <p:stCondLst>
                                            <p:cond delay="0"/>
                                          </p:stCondLst>
                                        </p:cTn>
                                        <p:tgtEl>
                                          <p:spTgt spid="1054"/>
                                        </p:tgtEl>
                                      </p:cBhvr>
                                    </p:animEffect>
                                    <p:anim calcmode="lin" valueType="num">
                                      <p:cBhvr>
                                        <p:cTn id="159" dur="1822" tmFilter="0,0; 0.14,0.36; 0.43,0.73; 0.71,0.91; 1.0,1.0">
                                          <p:stCondLst>
                                            <p:cond delay="0"/>
                                          </p:stCondLst>
                                        </p:cTn>
                                        <p:tgtEl>
                                          <p:spTgt spid="1054"/>
                                        </p:tgtEl>
                                        <p:attrNameLst>
                                          <p:attrName>ppt_x</p:attrName>
                                        </p:attrNameLst>
                                      </p:cBhvr>
                                      <p:tavLst>
                                        <p:tav tm="0">
                                          <p:val>
                                            <p:strVal val="#ppt_x-0.25"/>
                                          </p:val>
                                        </p:tav>
                                        <p:tav tm="100000">
                                          <p:val>
                                            <p:strVal val="#ppt_x"/>
                                          </p:val>
                                        </p:tav>
                                      </p:tavLst>
                                    </p:anim>
                                    <p:anim calcmode="lin" valueType="num">
                                      <p:cBhvr>
                                        <p:cTn id="160" dur="664" tmFilter="0.0,0.0; 0.25,0.07; 0.50,0.2; 0.75,0.467; 1.0,1.0">
                                          <p:stCondLst>
                                            <p:cond delay="0"/>
                                          </p:stCondLst>
                                        </p:cTn>
                                        <p:tgtEl>
                                          <p:spTgt spid="1054"/>
                                        </p:tgtEl>
                                        <p:attrNameLst>
                                          <p:attrName>ppt_y</p:attrName>
                                        </p:attrNameLst>
                                      </p:cBhvr>
                                      <p:tavLst>
                                        <p:tav tm="0" fmla="#ppt_y-sin(pi*$)/3">
                                          <p:val>
                                            <p:fltVal val="0.5"/>
                                          </p:val>
                                        </p:tav>
                                        <p:tav tm="100000">
                                          <p:val>
                                            <p:fltVal val="1"/>
                                          </p:val>
                                        </p:tav>
                                      </p:tavLst>
                                    </p:anim>
                                    <p:anim calcmode="lin" valueType="num">
                                      <p:cBhvr>
                                        <p:cTn id="161" dur="664" tmFilter="0, 0; 0.125,0.2665; 0.25,0.4; 0.375,0.465; 0.5,0.5;  0.625,0.535; 0.75,0.6; 0.875,0.7335; 1,1">
                                          <p:stCondLst>
                                            <p:cond delay="664"/>
                                          </p:stCondLst>
                                        </p:cTn>
                                        <p:tgtEl>
                                          <p:spTgt spid="1054"/>
                                        </p:tgtEl>
                                        <p:attrNameLst>
                                          <p:attrName>ppt_y</p:attrName>
                                        </p:attrNameLst>
                                      </p:cBhvr>
                                      <p:tavLst>
                                        <p:tav tm="0" fmla="#ppt_y-sin(pi*$)/9">
                                          <p:val>
                                            <p:fltVal val="0"/>
                                          </p:val>
                                        </p:tav>
                                        <p:tav tm="100000">
                                          <p:val>
                                            <p:fltVal val="1"/>
                                          </p:val>
                                        </p:tav>
                                      </p:tavLst>
                                    </p:anim>
                                    <p:anim calcmode="lin" valueType="num">
                                      <p:cBhvr>
                                        <p:cTn id="162" dur="332" tmFilter="0, 0; 0.125,0.2665; 0.25,0.4; 0.375,0.465; 0.5,0.5;  0.625,0.535; 0.75,0.6; 0.875,0.7335; 1,1">
                                          <p:stCondLst>
                                            <p:cond delay="1324"/>
                                          </p:stCondLst>
                                        </p:cTn>
                                        <p:tgtEl>
                                          <p:spTgt spid="1054"/>
                                        </p:tgtEl>
                                        <p:attrNameLst>
                                          <p:attrName>ppt_y</p:attrName>
                                        </p:attrNameLst>
                                      </p:cBhvr>
                                      <p:tavLst>
                                        <p:tav tm="0" fmla="#ppt_y-sin(pi*$)/27">
                                          <p:val>
                                            <p:fltVal val="0"/>
                                          </p:val>
                                        </p:tav>
                                        <p:tav tm="100000">
                                          <p:val>
                                            <p:fltVal val="1"/>
                                          </p:val>
                                        </p:tav>
                                      </p:tavLst>
                                    </p:anim>
                                    <p:anim calcmode="lin" valueType="num">
                                      <p:cBhvr>
                                        <p:cTn id="163" dur="164" tmFilter="0, 0; 0.125,0.2665; 0.25,0.4; 0.375,0.465; 0.5,0.5;  0.625,0.535; 0.75,0.6; 0.875,0.7335; 1,1">
                                          <p:stCondLst>
                                            <p:cond delay="1656"/>
                                          </p:stCondLst>
                                        </p:cTn>
                                        <p:tgtEl>
                                          <p:spTgt spid="1054"/>
                                        </p:tgtEl>
                                        <p:attrNameLst>
                                          <p:attrName>ppt_y</p:attrName>
                                        </p:attrNameLst>
                                      </p:cBhvr>
                                      <p:tavLst>
                                        <p:tav tm="0" fmla="#ppt_y-sin(pi*$)/81">
                                          <p:val>
                                            <p:fltVal val="0"/>
                                          </p:val>
                                        </p:tav>
                                        <p:tav tm="100000">
                                          <p:val>
                                            <p:fltVal val="1"/>
                                          </p:val>
                                        </p:tav>
                                      </p:tavLst>
                                    </p:anim>
                                    <p:animScale>
                                      <p:cBhvr>
                                        <p:cTn id="164" dur="26">
                                          <p:stCondLst>
                                            <p:cond delay="650"/>
                                          </p:stCondLst>
                                        </p:cTn>
                                        <p:tgtEl>
                                          <p:spTgt spid="1054"/>
                                        </p:tgtEl>
                                      </p:cBhvr>
                                      <p:to x="100000" y="60000"/>
                                    </p:animScale>
                                    <p:animScale>
                                      <p:cBhvr>
                                        <p:cTn id="165" dur="166" decel="50000">
                                          <p:stCondLst>
                                            <p:cond delay="676"/>
                                          </p:stCondLst>
                                        </p:cTn>
                                        <p:tgtEl>
                                          <p:spTgt spid="1054"/>
                                        </p:tgtEl>
                                      </p:cBhvr>
                                      <p:to x="100000" y="100000"/>
                                    </p:animScale>
                                    <p:animScale>
                                      <p:cBhvr>
                                        <p:cTn id="166" dur="26">
                                          <p:stCondLst>
                                            <p:cond delay="1312"/>
                                          </p:stCondLst>
                                        </p:cTn>
                                        <p:tgtEl>
                                          <p:spTgt spid="1054"/>
                                        </p:tgtEl>
                                      </p:cBhvr>
                                      <p:to x="100000" y="80000"/>
                                    </p:animScale>
                                    <p:animScale>
                                      <p:cBhvr>
                                        <p:cTn id="167" dur="166" decel="50000">
                                          <p:stCondLst>
                                            <p:cond delay="1338"/>
                                          </p:stCondLst>
                                        </p:cTn>
                                        <p:tgtEl>
                                          <p:spTgt spid="1054"/>
                                        </p:tgtEl>
                                      </p:cBhvr>
                                      <p:to x="100000" y="100000"/>
                                    </p:animScale>
                                    <p:animScale>
                                      <p:cBhvr>
                                        <p:cTn id="168" dur="26">
                                          <p:stCondLst>
                                            <p:cond delay="1642"/>
                                          </p:stCondLst>
                                        </p:cTn>
                                        <p:tgtEl>
                                          <p:spTgt spid="1054"/>
                                        </p:tgtEl>
                                      </p:cBhvr>
                                      <p:to x="100000" y="90000"/>
                                    </p:animScale>
                                    <p:animScale>
                                      <p:cBhvr>
                                        <p:cTn id="169" dur="166" decel="50000">
                                          <p:stCondLst>
                                            <p:cond delay="1668"/>
                                          </p:stCondLst>
                                        </p:cTn>
                                        <p:tgtEl>
                                          <p:spTgt spid="1054"/>
                                        </p:tgtEl>
                                      </p:cBhvr>
                                      <p:to x="100000" y="100000"/>
                                    </p:animScale>
                                    <p:animScale>
                                      <p:cBhvr>
                                        <p:cTn id="170" dur="26">
                                          <p:stCondLst>
                                            <p:cond delay="1808"/>
                                          </p:stCondLst>
                                        </p:cTn>
                                        <p:tgtEl>
                                          <p:spTgt spid="1054"/>
                                        </p:tgtEl>
                                      </p:cBhvr>
                                      <p:to x="100000" y="95000"/>
                                    </p:animScale>
                                    <p:animScale>
                                      <p:cBhvr>
                                        <p:cTn id="171" dur="166" decel="50000">
                                          <p:stCondLst>
                                            <p:cond delay="1834"/>
                                          </p:stCondLst>
                                        </p:cTn>
                                        <p:tgtEl>
                                          <p:spTgt spid="1054"/>
                                        </p:tgtEl>
                                      </p:cBhvr>
                                      <p:to x="100000" y="100000"/>
                                    </p:animScale>
                                  </p:childTnLst>
                                </p:cTn>
                              </p:par>
                              <p:par>
                                <p:cTn id="172" presetID="26" presetClass="entr" presetSubtype="0" fill="hold" nodeType="withEffect">
                                  <p:stCondLst>
                                    <p:cond delay="0"/>
                                  </p:stCondLst>
                                  <p:childTnLst>
                                    <p:set>
                                      <p:cBhvr>
                                        <p:cTn id="173" dur="1" fill="hold">
                                          <p:stCondLst>
                                            <p:cond delay="0"/>
                                          </p:stCondLst>
                                        </p:cTn>
                                        <p:tgtEl>
                                          <p:spTgt spid="1050">
                                            <p:txEl>
                                              <p:pRg st="0" end="0"/>
                                            </p:txEl>
                                          </p:spTgt>
                                        </p:tgtEl>
                                        <p:attrNameLst>
                                          <p:attrName>style.visibility</p:attrName>
                                        </p:attrNameLst>
                                      </p:cBhvr>
                                      <p:to>
                                        <p:strVal val="visible"/>
                                      </p:to>
                                    </p:set>
                                    <p:animEffect transition="in" filter="wipe(down)">
                                      <p:cBhvr>
                                        <p:cTn id="174" dur="580">
                                          <p:stCondLst>
                                            <p:cond delay="0"/>
                                          </p:stCondLst>
                                        </p:cTn>
                                        <p:tgtEl>
                                          <p:spTgt spid="1050">
                                            <p:txEl>
                                              <p:pRg st="0" end="0"/>
                                            </p:txEl>
                                          </p:spTgt>
                                        </p:tgtEl>
                                      </p:cBhvr>
                                    </p:animEffect>
                                    <p:anim calcmode="lin" valueType="num">
                                      <p:cBhvr>
                                        <p:cTn id="175" dur="1822" tmFilter="0,0; 0.14,0.36; 0.43,0.73; 0.71,0.91; 1.0,1.0">
                                          <p:stCondLst>
                                            <p:cond delay="0"/>
                                          </p:stCondLst>
                                        </p:cTn>
                                        <p:tgtEl>
                                          <p:spTgt spid="1050">
                                            <p:txEl>
                                              <p:pRg st="0" end="0"/>
                                            </p:txEl>
                                          </p:spTgt>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1050">
                                            <p:txEl>
                                              <p:pRg st="0" end="0"/>
                                            </p:txEl>
                                          </p:spTgt>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1050">
                                            <p:txEl>
                                              <p:pRg st="0" end="0"/>
                                            </p:txEl>
                                          </p:spTgt>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1050">
                                            <p:txEl>
                                              <p:pRg st="0" end="0"/>
                                            </p:txEl>
                                          </p:spTgt>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1050">
                                            <p:txEl>
                                              <p:pRg st="0" end="0"/>
                                            </p:txEl>
                                          </p:spTgt>
                                        </p:tgtEl>
                                        <p:attrNameLst>
                                          <p:attrName>ppt_y</p:attrName>
                                        </p:attrNameLst>
                                      </p:cBhvr>
                                      <p:tavLst>
                                        <p:tav tm="0" fmla="#ppt_y-sin(pi*$)/81">
                                          <p:val>
                                            <p:fltVal val="0"/>
                                          </p:val>
                                        </p:tav>
                                        <p:tav tm="100000">
                                          <p:val>
                                            <p:fltVal val="1"/>
                                          </p:val>
                                        </p:tav>
                                      </p:tavLst>
                                    </p:anim>
                                    <p:animScale>
                                      <p:cBhvr>
                                        <p:cTn id="180" dur="26">
                                          <p:stCondLst>
                                            <p:cond delay="650"/>
                                          </p:stCondLst>
                                        </p:cTn>
                                        <p:tgtEl>
                                          <p:spTgt spid="1050">
                                            <p:txEl>
                                              <p:pRg st="0" end="0"/>
                                            </p:txEl>
                                          </p:spTgt>
                                        </p:tgtEl>
                                      </p:cBhvr>
                                      <p:to x="100000" y="60000"/>
                                    </p:animScale>
                                    <p:animScale>
                                      <p:cBhvr>
                                        <p:cTn id="181" dur="166" decel="50000">
                                          <p:stCondLst>
                                            <p:cond delay="676"/>
                                          </p:stCondLst>
                                        </p:cTn>
                                        <p:tgtEl>
                                          <p:spTgt spid="1050">
                                            <p:txEl>
                                              <p:pRg st="0" end="0"/>
                                            </p:txEl>
                                          </p:spTgt>
                                        </p:tgtEl>
                                      </p:cBhvr>
                                      <p:to x="100000" y="100000"/>
                                    </p:animScale>
                                    <p:animScale>
                                      <p:cBhvr>
                                        <p:cTn id="182" dur="26">
                                          <p:stCondLst>
                                            <p:cond delay="1312"/>
                                          </p:stCondLst>
                                        </p:cTn>
                                        <p:tgtEl>
                                          <p:spTgt spid="1050">
                                            <p:txEl>
                                              <p:pRg st="0" end="0"/>
                                            </p:txEl>
                                          </p:spTgt>
                                        </p:tgtEl>
                                      </p:cBhvr>
                                      <p:to x="100000" y="80000"/>
                                    </p:animScale>
                                    <p:animScale>
                                      <p:cBhvr>
                                        <p:cTn id="183" dur="166" decel="50000">
                                          <p:stCondLst>
                                            <p:cond delay="1338"/>
                                          </p:stCondLst>
                                        </p:cTn>
                                        <p:tgtEl>
                                          <p:spTgt spid="1050">
                                            <p:txEl>
                                              <p:pRg st="0" end="0"/>
                                            </p:txEl>
                                          </p:spTgt>
                                        </p:tgtEl>
                                      </p:cBhvr>
                                      <p:to x="100000" y="100000"/>
                                    </p:animScale>
                                    <p:animScale>
                                      <p:cBhvr>
                                        <p:cTn id="184" dur="26">
                                          <p:stCondLst>
                                            <p:cond delay="1642"/>
                                          </p:stCondLst>
                                        </p:cTn>
                                        <p:tgtEl>
                                          <p:spTgt spid="1050">
                                            <p:txEl>
                                              <p:pRg st="0" end="0"/>
                                            </p:txEl>
                                          </p:spTgt>
                                        </p:tgtEl>
                                      </p:cBhvr>
                                      <p:to x="100000" y="90000"/>
                                    </p:animScale>
                                    <p:animScale>
                                      <p:cBhvr>
                                        <p:cTn id="185" dur="166" decel="50000">
                                          <p:stCondLst>
                                            <p:cond delay="1668"/>
                                          </p:stCondLst>
                                        </p:cTn>
                                        <p:tgtEl>
                                          <p:spTgt spid="1050">
                                            <p:txEl>
                                              <p:pRg st="0" end="0"/>
                                            </p:txEl>
                                          </p:spTgt>
                                        </p:tgtEl>
                                      </p:cBhvr>
                                      <p:to x="100000" y="100000"/>
                                    </p:animScale>
                                    <p:animScale>
                                      <p:cBhvr>
                                        <p:cTn id="186" dur="26">
                                          <p:stCondLst>
                                            <p:cond delay="1808"/>
                                          </p:stCondLst>
                                        </p:cTn>
                                        <p:tgtEl>
                                          <p:spTgt spid="1050">
                                            <p:txEl>
                                              <p:pRg st="0" end="0"/>
                                            </p:txEl>
                                          </p:spTgt>
                                        </p:tgtEl>
                                      </p:cBhvr>
                                      <p:to x="100000" y="95000"/>
                                    </p:animScale>
                                    <p:animScale>
                                      <p:cBhvr>
                                        <p:cTn id="187" dur="166" decel="50000">
                                          <p:stCondLst>
                                            <p:cond delay="1834"/>
                                          </p:stCondLst>
                                        </p:cTn>
                                        <p:tgtEl>
                                          <p:spTgt spid="1050">
                                            <p:txEl>
                                              <p:pRg st="0" end="0"/>
                                            </p:txEl>
                                          </p:spTgt>
                                        </p:tgtEl>
                                      </p:cBhvr>
                                      <p:to x="100000" y="100000"/>
                                    </p:animScale>
                                  </p:childTnLst>
                                </p:cTn>
                              </p:par>
                              <p:par>
                                <p:cTn id="188" presetID="26" presetClass="entr" presetSubtype="0" fill="hold" grpId="0" nodeType="withEffect">
                                  <p:stCondLst>
                                    <p:cond delay="0"/>
                                  </p:stCondLst>
                                  <p:childTnLst>
                                    <p:set>
                                      <p:cBhvr>
                                        <p:cTn id="189" dur="1" fill="hold">
                                          <p:stCondLst>
                                            <p:cond delay="0"/>
                                          </p:stCondLst>
                                        </p:cTn>
                                        <p:tgtEl>
                                          <p:spTgt spid="1051"/>
                                        </p:tgtEl>
                                        <p:attrNameLst>
                                          <p:attrName>style.visibility</p:attrName>
                                        </p:attrNameLst>
                                      </p:cBhvr>
                                      <p:to>
                                        <p:strVal val="visible"/>
                                      </p:to>
                                    </p:set>
                                    <p:animEffect transition="in" filter="wipe(down)">
                                      <p:cBhvr>
                                        <p:cTn id="190" dur="580">
                                          <p:stCondLst>
                                            <p:cond delay="0"/>
                                          </p:stCondLst>
                                        </p:cTn>
                                        <p:tgtEl>
                                          <p:spTgt spid="1051"/>
                                        </p:tgtEl>
                                      </p:cBhvr>
                                    </p:animEffect>
                                    <p:anim calcmode="lin" valueType="num">
                                      <p:cBhvr>
                                        <p:cTn id="191" dur="1822" tmFilter="0,0; 0.14,0.36; 0.43,0.73; 0.71,0.91; 1.0,1.0">
                                          <p:stCondLst>
                                            <p:cond delay="0"/>
                                          </p:stCondLst>
                                        </p:cTn>
                                        <p:tgtEl>
                                          <p:spTgt spid="1051"/>
                                        </p:tgtEl>
                                        <p:attrNameLst>
                                          <p:attrName>ppt_x</p:attrName>
                                        </p:attrNameLst>
                                      </p:cBhvr>
                                      <p:tavLst>
                                        <p:tav tm="0">
                                          <p:val>
                                            <p:strVal val="#ppt_x-0.25"/>
                                          </p:val>
                                        </p:tav>
                                        <p:tav tm="100000">
                                          <p:val>
                                            <p:strVal val="#ppt_x"/>
                                          </p:val>
                                        </p:tav>
                                      </p:tavLst>
                                    </p:anim>
                                    <p:anim calcmode="lin" valueType="num">
                                      <p:cBhvr>
                                        <p:cTn id="192" dur="664" tmFilter="0.0,0.0; 0.25,0.07; 0.50,0.2; 0.75,0.467; 1.0,1.0">
                                          <p:stCondLst>
                                            <p:cond delay="0"/>
                                          </p:stCondLst>
                                        </p:cTn>
                                        <p:tgtEl>
                                          <p:spTgt spid="1051"/>
                                        </p:tgtEl>
                                        <p:attrNameLst>
                                          <p:attrName>ppt_y</p:attrName>
                                        </p:attrNameLst>
                                      </p:cBhvr>
                                      <p:tavLst>
                                        <p:tav tm="0" fmla="#ppt_y-sin(pi*$)/3">
                                          <p:val>
                                            <p:fltVal val="0.5"/>
                                          </p:val>
                                        </p:tav>
                                        <p:tav tm="100000">
                                          <p:val>
                                            <p:fltVal val="1"/>
                                          </p:val>
                                        </p:tav>
                                      </p:tavLst>
                                    </p:anim>
                                    <p:anim calcmode="lin" valueType="num">
                                      <p:cBhvr>
                                        <p:cTn id="193" dur="664" tmFilter="0, 0; 0.125,0.2665; 0.25,0.4; 0.375,0.465; 0.5,0.5;  0.625,0.535; 0.75,0.6; 0.875,0.7335; 1,1">
                                          <p:stCondLst>
                                            <p:cond delay="664"/>
                                          </p:stCondLst>
                                        </p:cTn>
                                        <p:tgtEl>
                                          <p:spTgt spid="1051"/>
                                        </p:tgtEl>
                                        <p:attrNameLst>
                                          <p:attrName>ppt_y</p:attrName>
                                        </p:attrNameLst>
                                      </p:cBhvr>
                                      <p:tavLst>
                                        <p:tav tm="0" fmla="#ppt_y-sin(pi*$)/9">
                                          <p:val>
                                            <p:fltVal val="0"/>
                                          </p:val>
                                        </p:tav>
                                        <p:tav tm="100000">
                                          <p:val>
                                            <p:fltVal val="1"/>
                                          </p:val>
                                        </p:tav>
                                      </p:tavLst>
                                    </p:anim>
                                    <p:anim calcmode="lin" valueType="num">
                                      <p:cBhvr>
                                        <p:cTn id="194" dur="332" tmFilter="0, 0; 0.125,0.2665; 0.25,0.4; 0.375,0.465; 0.5,0.5;  0.625,0.535; 0.75,0.6; 0.875,0.7335; 1,1">
                                          <p:stCondLst>
                                            <p:cond delay="1324"/>
                                          </p:stCondLst>
                                        </p:cTn>
                                        <p:tgtEl>
                                          <p:spTgt spid="1051"/>
                                        </p:tgtEl>
                                        <p:attrNameLst>
                                          <p:attrName>ppt_y</p:attrName>
                                        </p:attrNameLst>
                                      </p:cBhvr>
                                      <p:tavLst>
                                        <p:tav tm="0" fmla="#ppt_y-sin(pi*$)/27">
                                          <p:val>
                                            <p:fltVal val="0"/>
                                          </p:val>
                                        </p:tav>
                                        <p:tav tm="100000">
                                          <p:val>
                                            <p:fltVal val="1"/>
                                          </p:val>
                                        </p:tav>
                                      </p:tavLst>
                                    </p:anim>
                                    <p:anim calcmode="lin" valueType="num">
                                      <p:cBhvr>
                                        <p:cTn id="195" dur="164" tmFilter="0, 0; 0.125,0.2665; 0.25,0.4; 0.375,0.465; 0.5,0.5;  0.625,0.535; 0.75,0.6; 0.875,0.7335; 1,1">
                                          <p:stCondLst>
                                            <p:cond delay="1656"/>
                                          </p:stCondLst>
                                        </p:cTn>
                                        <p:tgtEl>
                                          <p:spTgt spid="1051"/>
                                        </p:tgtEl>
                                        <p:attrNameLst>
                                          <p:attrName>ppt_y</p:attrName>
                                        </p:attrNameLst>
                                      </p:cBhvr>
                                      <p:tavLst>
                                        <p:tav tm="0" fmla="#ppt_y-sin(pi*$)/81">
                                          <p:val>
                                            <p:fltVal val="0"/>
                                          </p:val>
                                        </p:tav>
                                        <p:tav tm="100000">
                                          <p:val>
                                            <p:fltVal val="1"/>
                                          </p:val>
                                        </p:tav>
                                      </p:tavLst>
                                    </p:anim>
                                    <p:animScale>
                                      <p:cBhvr>
                                        <p:cTn id="196" dur="26">
                                          <p:stCondLst>
                                            <p:cond delay="650"/>
                                          </p:stCondLst>
                                        </p:cTn>
                                        <p:tgtEl>
                                          <p:spTgt spid="1051"/>
                                        </p:tgtEl>
                                      </p:cBhvr>
                                      <p:to x="100000" y="60000"/>
                                    </p:animScale>
                                    <p:animScale>
                                      <p:cBhvr>
                                        <p:cTn id="197" dur="166" decel="50000">
                                          <p:stCondLst>
                                            <p:cond delay="676"/>
                                          </p:stCondLst>
                                        </p:cTn>
                                        <p:tgtEl>
                                          <p:spTgt spid="1051"/>
                                        </p:tgtEl>
                                      </p:cBhvr>
                                      <p:to x="100000" y="100000"/>
                                    </p:animScale>
                                    <p:animScale>
                                      <p:cBhvr>
                                        <p:cTn id="198" dur="26">
                                          <p:stCondLst>
                                            <p:cond delay="1312"/>
                                          </p:stCondLst>
                                        </p:cTn>
                                        <p:tgtEl>
                                          <p:spTgt spid="1051"/>
                                        </p:tgtEl>
                                      </p:cBhvr>
                                      <p:to x="100000" y="80000"/>
                                    </p:animScale>
                                    <p:animScale>
                                      <p:cBhvr>
                                        <p:cTn id="199" dur="166" decel="50000">
                                          <p:stCondLst>
                                            <p:cond delay="1338"/>
                                          </p:stCondLst>
                                        </p:cTn>
                                        <p:tgtEl>
                                          <p:spTgt spid="1051"/>
                                        </p:tgtEl>
                                      </p:cBhvr>
                                      <p:to x="100000" y="100000"/>
                                    </p:animScale>
                                    <p:animScale>
                                      <p:cBhvr>
                                        <p:cTn id="200" dur="26">
                                          <p:stCondLst>
                                            <p:cond delay="1642"/>
                                          </p:stCondLst>
                                        </p:cTn>
                                        <p:tgtEl>
                                          <p:spTgt spid="1051"/>
                                        </p:tgtEl>
                                      </p:cBhvr>
                                      <p:to x="100000" y="90000"/>
                                    </p:animScale>
                                    <p:animScale>
                                      <p:cBhvr>
                                        <p:cTn id="201" dur="166" decel="50000">
                                          <p:stCondLst>
                                            <p:cond delay="1668"/>
                                          </p:stCondLst>
                                        </p:cTn>
                                        <p:tgtEl>
                                          <p:spTgt spid="1051"/>
                                        </p:tgtEl>
                                      </p:cBhvr>
                                      <p:to x="100000" y="100000"/>
                                    </p:animScale>
                                    <p:animScale>
                                      <p:cBhvr>
                                        <p:cTn id="202" dur="26">
                                          <p:stCondLst>
                                            <p:cond delay="1808"/>
                                          </p:stCondLst>
                                        </p:cTn>
                                        <p:tgtEl>
                                          <p:spTgt spid="1051"/>
                                        </p:tgtEl>
                                      </p:cBhvr>
                                      <p:to x="100000" y="95000"/>
                                    </p:animScale>
                                    <p:animScale>
                                      <p:cBhvr>
                                        <p:cTn id="203" dur="166" decel="50000">
                                          <p:stCondLst>
                                            <p:cond delay="1834"/>
                                          </p:stCondLst>
                                        </p:cTn>
                                        <p:tgtEl>
                                          <p:spTgt spid="1051"/>
                                        </p:tgtEl>
                                      </p:cBhvr>
                                      <p:to x="100000" y="100000"/>
                                    </p:animScale>
                                  </p:childTnLst>
                                </p:cTn>
                              </p:par>
                              <p:par>
                                <p:cTn id="204" presetID="26" presetClass="entr" presetSubtype="0" fill="hold" grpId="0" nodeType="withEffect">
                                  <p:stCondLst>
                                    <p:cond delay="0"/>
                                  </p:stCondLst>
                                  <p:childTnLst>
                                    <p:set>
                                      <p:cBhvr>
                                        <p:cTn id="205" dur="1" fill="hold">
                                          <p:stCondLst>
                                            <p:cond delay="0"/>
                                          </p:stCondLst>
                                        </p:cTn>
                                        <p:tgtEl>
                                          <p:spTgt spid="1053"/>
                                        </p:tgtEl>
                                        <p:attrNameLst>
                                          <p:attrName>style.visibility</p:attrName>
                                        </p:attrNameLst>
                                      </p:cBhvr>
                                      <p:to>
                                        <p:strVal val="visible"/>
                                      </p:to>
                                    </p:set>
                                    <p:animEffect transition="in" filter="wipe(down)">
                                      <p:cBhvr>
                                        <p:cTn id="206" dur="580">
                                          <p:stCondLst>
                                            <p:cond delay="0"/>
                                          </p:stCondLst>
                                        </p:cTn>
                                        <p:tgtEl>
                                          <p:spTgt spid="1053"/>
                                        </p:tgtEl>
                                      </p:cBhvr>
                                    </p:animEffect>
                                    <p:anim calcmode="lin" valueType="num">
                                      <p:cBhvr>
                                        <p:cTn id="207" dur="1822" tmFilter="0,0; 0.14,0.36; 0.43,0.73; 0.71,0.91; 1.0,1.0">
                                          <p:stCondLst>
                                            <p:cond delay="0"/>
                                          </p:stCondLst>
                                        </p:cTn>
                                        <p:tgtEl>
                                          <p:spTgt spid="1053"/>
                                        </p:tgtEl>
                                        <p:attrNameLst>
                                          <p:attrName>ppt_x</p:attrName>
                                        </p:attrNameLst>
                                      </p:cBhvr>
                                      <p:tavLst>
                                        <p:tav tm="0">
                                          <p:val>
                                            <p:strVal val="#ppt_x-0.25"/>
                                          </p:val>
                                        </p:tav>
                                        <p:tav tm="100000">
                                          <p:val>
                                            <p:strVal val="#ppt_x"/>
                                          </p:val>
                                        </p:tav>
                                      </p:tavLst>
                                    </p:anim>
                                    <p:anim calcmode="lin" valueType="num">
                                      <p:cBhvr>
                                        <p:cTn id="208" dur="664" tmFilter="0.0,0.0; 0.25,0.07; 0.50,0.2; 0.75,0.467; 1.0,1.0">
                                          <p:stCondLst>
                                            <p:cond delay="0"/>
                                          </p:stCondLst>
                                        </p:cTn>
                                        <p:tgtEl>
                                          <p:spTgt spid="1053"/>
                                        </p:tgtEl>
                                        <p:attrNameLst>
                                          <p:attrName>ppt_y</p:attrName>
                                        </p:attrNameLst>
                                      </p:cBhvr>
                                      <p:tavLst>
                                        <p:tav tm="0" fmla="#ppt_y-sin(pi*$)/3">
                                          <p:val>
                                            <p:fltVal val="0.5"/>
                                          </p:val>
                                        </p:tav>
                                        <p:tav tm="100000">
                                          <p:val>
                                            <p:fltVal val="1"/>
                                          </p:val>
                                        </p:tav>
                                      </p:tavLst>
                                    </p:anim>
                                    <p:anim calcmode="lin" valueType="num">
                                      <p:cBhvr>
                                        <p:cTn id="209" dur="664" tmFilter="0, 0; 0.125,0.2665; 0.25,0.4; 0.375,0.465; 0.5,0.5;  0.625,0.535; 0.75,0.6; 0.875,0.7335; 1,1">
                                          <p:stCondLst>
                                            <p:cond delay="664"/>
                                          </p:stCondLst>
                                        </p:cTn>
                                        <p:tgtEl>
                                          <p:spTgt spid="1053"/>
                                        </p:tgtEl>
                                        <p:attrNameLst>
                                          <p:attrName>ppt_y</p:attrName>
                                        </p:attrNameLst>
                                      </p:cBhvr>
                                      <p:tavLst>
                                        <p:tav tm="0" fmla="#ppt_y-sin(pi*$)/9">
                                          <p:val>
                                            <p:fltVal val="0"/>
                                          </p:val>
                                        </p:tav>
                                        <p:tav tm="100000">
                                          <p:val>
                                            <p:fltVal val="1"/>
                                          </p:val>
                                        </p:tav>
                                      </p:tavLst>
                                    </p:anim>
                                    <p:anim calcmode="lin" valueType="num">
                                      <p:cBhvr>
                                        <p:cTn id="210" dur="332" tmFilter="0, 0; 0.125,0.2665; 0.25,0.4; 0.375,0.465; 0.5,0.5;  0.625,0.535; 0.75,0.6; 0.875,0.7335; 1,1">
                                          <p:stCondLst>
                                            <p:cond delay="1324"/>
                                          </p:stCondLst>
                                        </p:cTn>
                                        <p:tgtEl>
                                          <p:spTgt spid="1053"/>
                                        </p:tgtEl>
                                        <p:attrNameLst>
                                          <p:attrName>ppt_y</p:attrName>
                                        </p:attrNameLst>
                                      </p:cBhvr>
                                      <p:tavLst>
                                        <p:tav tm="0" fmla="#ppt_y-sin(pi*$)/27">
                                          <p:val>
                                            <p:fltVal val="0"/>
                                          </p:val>
                                        </p:tav>
                                        <p:tav tm="100000">
                                          <p:val>
                                            <p:fltVal val="1"/>
                                          </p:val>
                                        </p:tav>
                                      </p:tavLst>
                                    </p:anim>
                                    <p:anim calcmode="lin" valueType="num">
                                      <p:cBhvr>
                                        <p:cTn id="211" dur="164" tmFilter="0, 0; 0.125,0.2665; 0.25,0.4; 0.375,0.465; 0.5,0.5;  0.625,0.535; 0.75,0.6; 0.875,0.7335; 1,1">
                                          <p:stCondLst>
                                            <p:cond delay="1656"/>
                                          </p:stCondLst>
                                        </p:cTn>
                                        <p:tgtEl>
                                          <p:spTgt spid="1053"/>
                                        </p:tgtEl>
                                        <p:attrNameLst>
                                          <p:attrName>ppt_y</p:attrName>
                                        </p:attrNameLst>
                                      </p:cBhvr>
                                      <p:tavLst>
                                        <p:tav tm="0" fmla="#ppt_y-sin(pi*$)/81">
                                          <p:val>
                                            <p:fltVal val="0"/>
                                          </p:val>
                                        </p:tav>
                                        <p:tav tm="100000">
                                          <p:val>
                                            <p:fltVal val="1"/>
                                          </p:val>
                                        </p:tav>
                                      </p:tavLst>
                                    </p:anim>
                                    <p:animScale>
                                      <p:cBhvr>
                                        <p:cTn id="212" dur="26">
                                          <p:stCondLst>
                                            <p:cond delay="650"/>
                                          </p:stCondLst>
                                        </p:cTn>
                                        <p:tgtEl>
                                          <p:spTgt spid="1053"/>
                                        </p:tgtEl>
                                      </p:cBhvr>
                                      <p:to x="100000" y="60000"/>
                                    </p:animScale>
                                    <p:animScale>
                                      <p:cBhvr>
                                        <p:cTn id="213" dur="166" decel="50000">
                                          <p:stCondLst>
                                            <p:cond delay="676"/>
                                          </p:stCondLst>
                                        </p:cTn>
                                        <p:tgtEl>
                                          <p:spTgt spid="1053"/>
                                        </p:tgtEl>
                                      </p:cBhvr>
                                      <p:to x="100000" y="100000"/>
                                    </p:animScale>
                                    <p:animScale>
                                      <p:cBhvr>
                                        <p:cTn id="214" dur="26">
                                          <p:stCondLst>
                                            <p:cond delay="1312"/>
                                          </p:stCondLst>
                                        </p:cTn>
                                        <p:tgtEl>
                                          <p:spTgt spid="1053"/>
                                        </p:tgtEl>
                                      </p:cBhvr>
                                      <p:to x="100000" y="80000"/>
                                    </p:animScale>
                                    <p:animScale>
                                      <p:cBhvr>
                                        <p:cTn id="215" dur="166" decel="50000">
                                          <p:stCondLst>
                                            <p:cond delay="1338"/>
                                          </p:stCondLst>
                                        </p:cTn>
                                        <p:tgtEl>
                                          <p:spTgt spid="1053"/>
                                        </p:tgtEl>
                                      </p:cBhvr>
                                      <p:to x="100000" y="100000"/>
                                    </p:animScale>
                                    <p:animScale>
                                      <p:cBhvr>
                                        <p:cTn id="216" dur="26">
                                          <p:stCondLst>
                                            <p:cond delay="1642"/>
                                          </p:stCondLst>
                                        </p:cTn>
                                        <p:tgtEl>
                                          <p:spTgt spid="1053"/>
                                        </p:tgtEl>
                                      </p:cBhvr>
                                      <p:to x="100000" y="90000"/>
                                    </p:animScale>
                                    <p:animScale>
                                      <p:cBhvr>
                                        <p:cTn id="217" dur="166" decel="50000">
                                          <p:stCondLst>
                                            <p:cond delay="1668"/>
                                          </p:stCondLst>
                                        </p:cTn>
                                        <p:tgtEl>
                                          <p:spTgt spid="1053"/>
                                        </p:tgtEl>
                                      </p:cBhvr>
                                      <p:to x="100000" y="100000"/>
                                    </p:animScale>
                                    <p:animScale>
                                      <p:cBhvr>
                                        <p:cTn id="218" dur="26">
                                          <p:stCondLst>
                                            <p:cond delay="1808"/>
                                          </p:stCondLst>
                                        </p:cTn>
                                        <p:tgtEl>
                                          <p:spTgt spid="1053"/>
                                        </p:tgtEl>
                                      </p:cBhvr>
                                      <p:to x="100000" y="95000"/>
                                    </p:animScale>
                                    <p:animScale>
                                      <p:cBhvr>
                                        <p:cTn id="219" dur="166" decel="50000">
                                          <p:stCondLst>
                                            <p:cond delay="1834"/>
                                          </p:stCondLst>
                                        </p:cTn>
                                        <p:tgtEl>
                                          <p:spTgt spid="1053"/>
                                        </p:tgtEl>
                                      </p:cBhvr>
                                      <p:to x="100000" y="100000"/>
                                    </p:animScale>
                                  </p:childTnLst>
                                </p:cTn>
                              </p:par>
                              <p:par>
                                <p:cTn id="220" presetID="26" presetClass="entr" presetSubtype="0" fill="hold" grpId="0" nodeType="withEffect">
                                  <p:stCondLst>
                                    <p:cond delay="0"/>
                                  </p:stCondLst>
                                  <p:childTnLst>
                                    <p:set>
                                      <p:cBhvr>
                                        <p:cTn id="221" dur="1" fill="hold">
                                          <p:stCondLst>
                                            <p:cond delay="0"/>
                                          </p:stCondLst>
                                        </p:cTn>
                                        <p:tgtEl>
                                          <p:spTgt spid="1055"/>
                                        </p:tgtEl>
                                        <p:attrNameLst>
                                          <p:attrName>style.visibility</p:attrName>
                                        </p:attrNameLst>
                                      </p:cBhvr>
                                      <p:to>
                                        <p:strVal val="visible"/>
                                      </p:to>
                                    </p:set>
                                    <p:animEffect transition="in" filter="wipe(down)">
                                      <p:cBhvr>
                                        <p:cTn id="222" dur="580">
                                          <p:stCondLst>
                                            <p:cond delay="0"/>
                                          </p:stCondLst>
                                        </p:cTn>
                                        <p:tgtEl>
                                          <p:spTgt spid="1055"/>
                                        </p:tgtEl>
                                      </p:cBhvr>
                                    </p:animEffect>
                                    <p:anim calcmode="lin" valueType="num">
                                      <p:cBhvr>
                                        <p:cTn id="223" dur="1822" tmFilter="0,0; 0.14,0.36; 0.43,0.73; 0.71,0.91; 1.0,1.0">
                                          <p:stCondLst>
                                            <p:cond delay="0"/>
                                          </p:stCondLst>
                                        </p:cTn>
                                        <p:tgtEl>
                                          <p:spTgt spid="1055"/>
                                        </p:tgtEl>
                                        <p:attrNameLst>
                                          <p:attrName>ppt_x</p:attrName>
                                        </p:attrNameLst>
                                      </p:cBhvr>
                                      <p:tavLst>
                                        <p:tav tm="0">
                                          <p:val>
                                            <p:strVal val="#ppt_x-0.25"/>
                                          </p:val>
                                        </p:tav>
                                        <p:tav tm="100000">
                                          <p:val>
                                            <p:strVal val="#ppt_x"/>
                                          </p:val>
                                        </p:tav>
                                      </p:tavLst>
                                    </p:anim>
                                    <p:anim calcmode="lin" valueType="num">
                                      <p:cBhvr>
                                        <p:cTn id="224" dur="664" tmFilter="0.0,0.0; 0.25,0.07; 0.50,0.2; 0.75,0.467; 1.0,1.0">
                                          <p:stCondLst>
                                            <p:cond delay="0"/>
                                          </p:stCondLst>
                                        </p:cTn>
                                        <p:tgtEl>
                                          <p:spTgt spid="1055"/>
                                        </p:tgtEl>
                                        <p:attrNameLst>
                                          <p:attrName>ppt_y</p:attrName>
                                        </p:attrNameLst>
                                      </p:cBhvr>
                                      <p:tavLst>
                                        <p:tav tm="0" fmla="#ppt_y-sin(pi*$)/3">
                                          <p:val>
                                            <p:fltVal val="0.5"/>
                                          </p:val>
                                        </p:tav>
                                        <p:tav tm="100000">
                                          <p:val>
                                            <p:fltVal val="1"/>
                                          </p:val>
                                        </p:tav>
                                      </p:tavLst>
                                    </p:anim>
                                    <p:anim calcmode="lin" valueType="num">
                                      <p:cBhvr>
                                        <p:cTn id="225" dur="664" tmFilter="0, 0; 0.125,0.2665; 0.25,0.4; 0.375,0.465; 0.5,0.5;  0.625,0.535; 0.75,0.6; 0.875,0.7335; 1,1">
                                          <p:stCondLst>
                                            <p:cond delay="664"/>
                                          </p:stCondLst>
                                        </p:cTn>
                                        <p:tgtEl>
                                          <p:spTgt spid="1055"/>
                                        </p:tgtEl>
                                        <p:attrNameLst>
                                          <p:attrName>ppt_y</p:attrName>
                                        </p:attrNameLst>
                                      </p:cBhvr>
                                      <p:tavLst>
                                        <p:tav tm="0" fmla="#ppt_y-sin(pi*$)/9">
                                          <p:val>
                                            <p:fltVal val="0"/>
                                          </p:val>
                                        </p:tav>
                                        <p:tav tm="100000">
                                          <p:val>
                                            <p:fltVal val="1"/>
                                          </p:val>
                                        </p:tav>
                                      </p:tavLst>
                                    </p:anim>
                                    <p:anim calcmode="lin" valueType="num">
                                      <p:cBhvr>
                                        <p:cTn id="226" dur="332" tmFilter="0, 0; 0.125,0.2665; 0.25,0.4; 0.375,0.465; 0.5,0.5;  0.625,0.535; 0.75,0.6; 0.875,0.7335; 1,1">
                                          <p:stCondLst>
                                            <p:cond delay="1324"/>
                                          </p:stCondLst>
                                        </p:cTn>
                                        <p:tgtEl>
                                          <p:spTgt spid="1055"/>
                                        </p:tgtEl>
                                        <p:attrNameLst>
                                          <p:attrName>ppt_y</p:attrName>
                                        </p:attrNameLst>
                                      </p:cBhvr>
                                      <p:tavLst>
                                        <p:tav tm="0" fmla="#ppt_y-sin(pi*$)/27">
                                          <p:val>
                                            <p:fltVal val="0"/>
                                          </p:val>
                                        </p:tav>
                                        <p:tav tm="100000">
                                          <p:val>
                                            <p:fltVal val="1"/>
                                          </p:val>
                                        </p:tav>
                                      </p:tavLst>
                                    </p:anim>
                                    <p:anim calcmode="lin" valueType="num">
                                      <p:cBhvr>
                                        <p:cTn id="227" dur="164" tmFilter="0, 0; 0.125,0.2665; 0.25,0.4; 0.375,0.465; 0.5,0.5;  0.625,0.535; 0.75,0.6; 0.875,0.7335; 1,1">
                                          <p:stCondLst>
                                            <p:cond delay="1656"/>
                                          </p:stCondLst>
                                        </p:cTn>
                                        <p:tgtEl>
                                          <p:spTgt spid="1055"/>
                                        </p:tgtEl>
                                        <p:attrNameLst>
                                          <p:attrName>ppt_y</p:attrName>
                                        </p:attrNameLst>
                                      </p:cBhvr>
                                      <p:tavLst>
                                        <p:tav tm="0" fmla="#ppt_y-sin(pi*$)/81">
                                          <p:val>
                                            <p:fltVal val="0"/>
                                          </p:val>
                                        </p:tav>
                                        <p:tav tm="100000">
                                          <p:val>
                                            <p:fltVal val="1"/>
                                          </p:val>
                                        </p:tav>
                                      </p:tavLst>
                                    </p:anim>
                                    <p:animScale>
                                      <p:cBhvr>
                                        <p:cTn id="228" dur="26">
                                          <p:stCondLst>
                                            <p:cond delay="650"/>
                                          </p:stCondLst>
                                        </p:cTn>
                                        <p:tgtEl>
                                          <p:spTgt spid="1055"/>
                                        </p:tgtEl>
                                      </p:cBhvr>
                                      <p:to x="100000" y="60000"/>
                                    </p:animScale>
                                    <p:animScale>
                                      <p:cBhvr>
                                        <p:cTn id="229" dur="166" decel="50000">
                                          <p:stCondLst>
                                            <p:cond delay="676"/>
                                          </p:stCondLst>
                                        </p:cTn>
                                        <p:tgtEl>
                                          <p:spTgt spid="1055"/>
                                        </p:tgtEl>
                                      </p:cBhvr>
                                      <p:to x="100000" y="100000"/>
                                    </p:animScale>
                                    <p:animScale>
                                      <p:cBhvr>
                                        <p:cTn id="230" dur="26">
                                          <p:stCondLst>
                                            <p:cond delay="1312"/>
                                          </p:stCondLst>
                                        </p:cTn>
                                        <p:tgtEl>
                                          <p:spTgt spid="1055"/>
                                        </p:tgtEl>
                                      </p:cBhvr>
                                      <p:to x="100000" y="80000"/>
                                    </p:animScale>
                                    <p:animScale>
                                      <p:cBhvr>
                                        <p:cTn id="231" dur="166" decel="50000">
                                          <p:stCondLst>
                                            <p:cond delay="1338"/>
                                          </p:stCondLst>
                                        </p:cTn>
                                        <p:tgtEl>
                                          <p:spTgt spid="1055"/>
                                        </p:tgtEl>
                                      </p:cBhvr>
                                      <p:to x="100000" y="100000"/>
                                    </p:animScale>
                                    <p:animScale>
                                      <p:cBhvr>
                                        <p:cTn id="232" dur="26">
                                          <p:stCondLst>
                                            <p:cond delay="1642"/>
                                          </p:stCondLst>
                                        </p:cTn>
                                        <p:tgtEl>
                                          <p:spTgt spid="1055"/>
                                        </p:tgtEl>
                                      </p:cBhvr>
                                      <p:to x="100000" y="90000"/>
                                    </p:animScale>
                                    <p:animScale>
                                      <p:cBhvr>
                                        <p:cTn id="233" dur="166" decel="50000">
                                          <p:stCondLst>
                                            <p:cond delay="1668"/>
                                          </p:stCondLst>
                                        </p:cTn>
                                        <p:tgtEl>
                                          <p:spTgt spid="1055"/>
                                        </p:tgtEl>
                                      </p:cBhvr>
                                      <p:to x="100000" y="100000"/>
                                    </p:animScale>
                                    <p:animScale>
                                      <p:cBhvr>
                                        <p:cTn id="234" dur="26">
                                          <p:stCondLst>
                                            <p:cond delay="1808"/>
                                          </p:stCondLst>
                                        </p:cTn>
                                        <p:tgtEl>
                                          <p:spTgt spid="1055"/>
                                        </p:tgtEl>
                                      </p:cBhvr>
                                      <p:to x="100000" y="95000"/>
                                    </p:animScale>
                                    <p:animScale>
                                      <p:cBhvr>
                                        <p:cTn id="235" dur="166" decel="50000">
                                          <p:stCondLst>
                                            <p:cond delay="1834"/>
                                          </p:stCondLst>
                                        </p:cTn>
                                        <p:tgtEl>
                                          <p:spTgt spid="1055"/>
                                        </p:tgtEl>
                                      </p:cBhvr>
                                      <p:to x="100000" y="100000"/>
                                    </p:animScale>
                                  </p:childTnLst>
                                </p:cTn>
                              </p:par>
                              <p:par>
                                <p:cTn id="236" presetID="26" presetClass="entr" presetSubtype="0" fill="hold" grpId="0" nodeType="withEffect">
                                  <p:stCondLst>
                                    <p:cond delay="0"/>
                                  </p:stCondLst>
                                  <p:childTnLst>
                                    <p:set>
                                      <p:cBhvr>
                                        <p:cTn id="237" dur="1" fill="hold">
                                          <p:stCondLst>
                                            <p:cond delay="0"/>
                                          </p:stCondLst>
                                        </p:cTn>
                                        <p:tgtEl>
                                          <p:spTgt spid="1052"/>
                                        </p:tgtEl>
                                        <p:attrNameLst>
                                          <p:attrName>style.visibility</p:attrName>
                                        </p:attrNameLst>
                                      </p:cBhvr>
                                      <p:to>
                                        <p:strVal val="visible"/>
                                      </p:to>
                                    </p:set>
                                    <p:animEffect transition="in" filter="wipe(down)">
                                      <p:cBhvr>
                                        <p:cTn id="238" dur="580">
                                          <p:stCondLst>
                                            <p:cond delay="0"/>
                                          </p:stCondLst>
                                        </p:cTn>
                                        <p:tgtEl>
                                          <p:spTgt spid="1052"/>
                                        </p:tgtEl>
                                      </p:cBhvr>
                                    </p:animEffect>
                                    <p:anim calcmode="lin" valueType="num">
                                      <p:cBhvr>
                                        <p:cTn id="239" dur="1822" tmFilter="0,0; 0.14,0.36; 0.43,0.73; 0.71,0.91; 1.0,1.0">
                                          <p:stCondLst>
                                            <p:cond delay="0"/>
                                          </p:stCondLst>
                                        </p:cTn>
                                        <p:tgtEl>
                                          <p:spTgt spid="1052"/>
                                        </p:tgtEl>
                                        <p:attrNameLst>
                                          <p:attrName>ppt_x</p:attrName>
                                        </p:attrNameLst>
                                      </p:cBhvr>
                                      <p:tavLst>
                                        <p:tav tm="0">
                                          <p:val>
                                            <p:strVal val="#ppt_x-0.25"/>
                                          </p:val>
                                        </p:tav>
                                        <p:tav tm="100000">
                                          <p:val>
                                            <p:strVal val="#ppt_x"/>
                                          </p:val>
                                        </p:tav>
                                      </p:tavLst>
                                    </p:anim>
                                    <p:anim calcmode="lin" valueType="num">
                                      <p:cBhvr>
                                        <p:cTn id="240" dur="664" tmFilter="0.0,0.0; 0.25,0.07; 0.50,0.2; 0.75,0.467; 1.0,1.0">
                                          <p:stCondLst>
                                            <p:cond delay="0"/>
                                          </p:stCondLst>
                                        </p:cTn>
                                        <p:tgtEl>
                                          <p:spTgt spid="1052"/>
                                        </p:tgtEl>
                                        <p:attrNameLst>
                                          <p:attrName>ppt_y</p:attrName>
                                        </p:attrNameLst>
                                      </p:cBhvr>
                                      <p:tavLst>
                                        <p:tav tm="0" fmla="#ppt_y-sin(pi*$)/3">
                                          <p:val>
                                            <p:fltVal val="0.5"/>
                                          </p:val>
                                        </p:tav>
                                        <p:tav tm="100000">
                                          <p:val>
                                            <p:fltVal val="1"/>
                                          </p:val>
                                        </p:tav>
                                      </p:tavLst>
                                    </p:anim>
                                    <p:anim calcmode="lin" valueType="num">
                                      <p:cBhvr>
                                        <p:cTn id="241" dur="664" tmFilter="0, 0; 0.125,0.2665; 0.25,0.4; 0.375,0.465; 0.5,0.5;  0.625,0.535; 0.75,0.6; 0.875,0.7335; 1,1">
                                          <p:stCondLst>
                                            <p:cond delay="664"/>
                                          </p:stCondLst>
                                        </p:cTn>
                                        <p:tgtEl>
                                          <p:spTgt spid="1052"/>
                                        </p:tgtEl>
                                        <p:attrNameLst>
                                          <p:attrName>ppt_y</p:attrName>
                                        </p:attrNameLst>
                                      </p:cBhvr>
                                      <p:tavLst>
                                        <p:tav tm="0" fmla="#ppt_y-sin(pi*$)/9">
                                          <p:val>
                                            <p:fltVal val="0"/>
                                          </p:val>
                                        </p:tav>
                                        <p:tav tm="100000">
                                          <p:val>
                                            <p:fltVal val="1"/>
                                          </p:val>
                                        </p:tav>
                                      </p:tavLst>
                                    </p:anim>
                                    <p:anim calcmode="lin" valueType="num">
                                      <p:cBhvr>
                                        <p:cTn id="242" dur="332" tmFilter="0, 0; 0.125,0.2665; 0.25,0.4; 0.375,0.465; 0.5,0.5;  0.625,0.535; 0.75,0.6; 0.875,0.7335; 1,1">
                                          <p:stCondLst>
                                            <p:cond delay="1324"/>
                                          </p:stCondLst>
                                        </p:cTn>
                                        <p:tgtEl>
                                          <p:spTgt spid="1052"/>
                                        </p:tgtEl>
                                        <p:attrNameLst>
                                          <p:attrName>ppt_y</p:attrName>
                                        </p:attrNameLst>
                                      </p:cBhvr>
                                      <p:tavLst>
                                        <p:tav tm="0" fmla="#ppt_y-sin(pi*$)/27">
                                          <p:val>
                                            <p:fltVal val="0"/>
                                          </p:val>
                                        </p:tav>
                                        <p:tav tm="100000">
                                          <p:val>
                                            <p:fltVal val="1"/>
                                          </p:val>
                                        </p:tav>
                                      </p:tavLst>
                                    </p:anim>
                                    <p:anim calcmode="lin" valueType="num">
                                      <p:cBhvr>
                                        <p:cTn id="243" dur="164" tmFilter="0, 0; 0.125,0.2665; 0.25,0.4; 0.375,0.465; 0.5,0.5;  0.625,0.535; 0.75,0.6; 0.875,0.7335; 1,1">
                                          <p:stCondLst>
                                            <p:cond delay="1656"/>
                                          </p:stCondLst>
                                        </p:cTn>
                                        <p:tgtEl>
                                          <p:spTgt spid="1052"/>
                                        </p:tgtEl>
                                        <p:attrNameLst>
                                          <p:attrName>ppt_y</p:attrName>
                                        </p:attrNameLst>
                                      </p:cBhvr>
                                      <p:tavLst>
                                        <p:tav tm="0" fmla="#ppt_y-sin(pi*$)/81">
                                          <p:val>
                                            <p:fltVal val="0"/>
                                          </p:val>
                                        </p:tav>
                                        <p:tav tm="100000">
                                          <p:val>
                                            <p:fltVal val="1"/>
                                          </p:val>
                                        </p:tav>
                                      </p:tavLst>
                                    </p:anim>
                                    <p:animScale>
                                      <p:cBhvr>
                                        <p:cTn id="244" dur="26">
                                          <p:stCondLst>
                                            <p:cond delay="650"/>
                                          </p:stCondLst>
                                        </p:cTn>
                                        <p:tgtEl>
                                          <p:spTgt spid="1052"/>
                                        </p:tgtEl>
                                      </p:cBhvr>
                                      <p:to x="100000" y="60000"/>
                                    </p:animScale>
                                    <p:animScale>
                                      <p:cBhvr>
                                        <p:cTn id="245" dur="166" decel="50000">
                                          <p:stCondLst>
                                            <p:cond delay="676"/>
                                          </p:stCondLst>
                                        </p:cTn>
                                        <p:tgtEl>
                                          <p:spTgt spid="1052"/>
                                        </p:tgtEl>
                                      </p:cBhvr>
                                      <p:to x="100000" y="100000"/>
                                    </p:animScale>
                                    <p:animScale>
                                      <p:cBhvr>
                                        <p:cTn id="246" dur="26">
                                          <p:stCondLst>
                                            <p:cond delay="1312"/>
                                          </p:stCondLst>
                                        </p:cTn>
                                        <p:tgtEl>
                                          <p:spTgt spid="1052"/>
                                        </p:tgtEl>
                                      </p:cBhvr>
                                      <p:to x="100000" y="80000"/>
                                    </p:animScale>
                                    <p:animScale>
                                      <p:cBhvr>
                                        <p:cTn id="247" dur="166" decel="50000">
                                          <p:stCondLst>
                                            <p:cond delay="1338"/>
                                          </p:stCondLst>
                                        </p:cTn>
                                        <p:tgtEl>
                                          <p:spTgt spid="1052"/>
                                        </p:tgtEl>
                                      </p:cBhvr>
                                      <p:to x="100000" y="100000"/>
                                    </p:animScale>
                                    <p:animScale>
                                      <p:cBhvr>
                                        <p:cTn id="248" dur="26">
                                          <p:stCondLst>
                                            <p:cond delay="1642"/>
                                          </p:stCondLst>
                                        </p:cTn>
                                        <p:tgtEl>
                                          <p:spTgt spid="1052"/>
                                        </p:tgtEl>
                                      </p:cBhvr>
                                      <p:to x="100000" y="90000"/>
                                    </p:animScale>
                                    <p:animScale>
                                      <p:cBhvr>
                                        <p:cTn id="249" dur="166" decel="50000">
                                          <p:stCondLst>
                                            <p:cond delay="1668"/>
                                          </p:stCondLst>
                                        </p:cTn>
                                        <p:tgtEl>
                                          <p:spTgt spid="1052"/>
                                        </p:tgtEl>
                                      </p:cBhvr>
                                      <p:to x="100000" y="100000"/>
                                    </p:animScale>
                                    <p:animScale>
                                      <p:cBhvr>
                                        <p:cTn id="250" dur="26">
                                          <p:stCondLst>
                                            <p:cond delay="1808"/>
                                          </p:stCondLst>
                                        </p:cTn>
                                        <p:tgtEl>
                                          <p:spTgt spid="1052"/>
                                        </p:tgtEl>
                                      </p:cBhvr>
                                      <p:to x="100000" y="95000"/>
                                    </p:animScale>
                                    <p:animScale>
                                      <p:cBhvr>
                                        <p:cTn id="251" dur="166" decel="50000">
                                          <p:stCondLst>
                                            <p:cond delay="1834"/>
                                          </p:stCondLst>
                                        </p:cTn>
                                        <p:tgtEl>
                                          <p:spTgt spid="105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 grpId="0"/>
      <p:bldP spid="1046" grpId="0"/>
      <p:bldP spid="1047" grpId="0"/>
      <p:bldP spid="1048" grpId="0"/>
      <p:bldP spid="1049" grpId="0"/>
      <p:bldP spid="1051" grpId="0"/>
      <p:bldP spid="1052" grpId="0"/>
      <p:bldP spid="1053" grpId="0"/>
      <p:bldP spid="1054" grpId="0"/>
      <p:bldP spid="105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inforlinx.com/images/e-commerce.jpg"/>
          <p:cNvPicPr>
            <a:picLocks noChangeAspect="1" noChangeArrowheads="1"/>
          </p:cNvPicPr>
          <p:nvPr/>
        </p:nvPicPr>
        <p:blipFill>
          <a:blip r:embed="rId3" cstate="print"/>
          <a:srcRect/>
          <a:stretch>
            <a:fillRect/>
          </a:stretch>
        </p:blipFill>
        <p:spPr bwMode="auto">
          <a:xfrm>
            <a:off x="0" y="914400"/>
            <a:ext cx="9144000" cy="5334000"/>
          </a:xfrm>
          <a:prstGeom prst="ellipse">
            <a:avLst/>
          </a:prstGeom>
          <a:ln>
            <a:noFill/>
          </a:ln>
          <a:effectLst>
            <a:softEdge rad="112500"/>
          </a:effectLst>
        </p:spPr>
      </p:pic>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2000"/>
                                        <p:tgtEl>
                                          <p:spTgt spid="11266"/>
                                        </p:tgtEl>
                                      </p:cBhvr>
                                    </p:animEffect>
                                    <p:anim calcmode="lin" valueType="num">
                                      <p:cBhvr>
                                        <p:cTn id="8" dur="2000" fill="hold"/>
                                        <p:tgtEl>
                                          <p:spTgt spid="11266"/>
                                        </p:tgtEl>
                                        <p:attrNameLst>
                                          <p:attrName>style.rotation</p:attrName>
                                        </p:attrNameLst>
                                      </p:cBhvr>
                                      <p:tavLst>
                                        <p:tav tm="0">
                                          <p:val>
                                            <p:fltVal val="720"/>
                                          </p:val>
                                        </p:tav>
                                        <p:tav tm="100000">
                                          <p:val>
                                            <p:fltVal val="0"/>
                                          </p:val>
                                        </p:tav>
                                      </p:tavLst>
                                    </p:anim>
                                    <p:anim calcmode="lin" valueType="num">
                                      <p:cBhvr>
                                        <p:cTn id="9" dur="2000" fill="hold"/>
                                        <p:tgtEl>
                                          <p:spTgt spid="11266"/>
                                        </p:tgtEl>
                                        <p:attrNameLst>
                                          <p:attrName>ppt_h</p:attrName>
                                        </p:attrNameLst>
                                      </p:cBhvr>
                                      <p:tavLst>
                                        <p:tav tm="0">
                                          <p:val>
                                            <p:fltVal val="0"/>
                                          </p:val>
                                        </p:tav>
                                        <p:tav tm="100000">
                                          <p:val>
                                            <p:strVal val="#ppt_h"/>
                                          </p:val>
                                        </p:tav>
                                      </p:tavLst>
                                    </p:anim>
                                    <p:anim calcmode="lin" valueType="num">
                                      <p:cBhvr>
                                        <p:cTn id="10" dur="2000" fill="hold"/>
                                        <p:tgtEl>
                                          <p:spTgt spid="1126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D8EA6BE-B508-4635-B860-5CF6AED6D7EA}" type="slidenum">
              <a:rPr lang="en-US" smtClean="0"/>
              <a:pPr>
                <a:defRPr/>
              </a:pPr>
              <a:t>19</a:t>
            </a:fld>
            <a:endParaRPr lang="en-US"/>
          </a:p>
        </p:txBody>
      </p:sp>
      <p:pic>
        <p:nvPicPr>
          <p:cNvPr id="4" name="Picture 3" descr="EcommerceSecurityComponents_000.png"/>
          <p:cNvPicPr>
            <a:picLocks noChangeAspect="1"/>
          </p:cNvPicPr>
          <p:nvPr/>
        </p:nvPicPr>
        <p:blipFill>
          <a:blip r:embed="rId3" cstate="print"/>
          <a:stretch>
            <a:fillRect/>
          </a:stretch>
        </p:blipFill>
        <p:spPr>
          <a:xfrm>
            <a:off x="1981200" y="914400"/>
            <a:ext cx="5334000" cy="5029200"/>
          </a:xfrm>
          <a:prstGeom prst="ellipse">
            <a:avLst/>
          </a:prstGeom>
          <a:ln>
            <a:noFill/>
          </a:ln>
          <a:effectLst>
            <a:softEdge rad="112500"/>
          </a:effectLst>
        </p:spPr>
      </p:pic>
      <p:sp>
        <p:nvSpPr>
          <p:cNvPr id="5" name="Teardrop 4"/>
          <p:cNvSpPr/>
          <p:nvPr/>
        </p:nvSpPr>
        <p:spPr bwMode="auto">
          <a:xfrm rot="5400000">
            <a:off x="1030373" y="36429"/>
            <a:ext cx="1292056" cy="2133602"/>
          </a:xfrm>
          <a:prstGeom prst="teardrop">
            <a:avLst>
              <a:gd name="adj" fmla="val 106635"/>
            </a:avLst>
          </a:pr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6" name="TextBox 5"/>
          <p:cNvSpPr txBox="1"/>
          <p:nvPr/>
        </p:nvSpPr>
        <p:spPr>
          <a:xfrm>
            <a:off x="609600" y="609600"/>
            <a:ext cx="2057400" cy="923330"/>
          </a:xfrm>
          <a:prstGeom prst="rect">
            <a:avLst/>
          </a:prstGeom>
          <a:noFill/>
        </p:spPr>
        <p:txBody>
          <a:bodyPr wrap="square" rtlCol="0">
            <a:spAutoFit/>
          </a:bodyPr>
          <a:lstStyle/>
          <a:p>
            <a:pPr algn="ctr"/>
            <a:r>
              <a:rPr lang="en-US" dirty="0" smtClean="0"/>
              <a:t>Prevent proliferation of attacks</a:t>
            </a:r>
            <a:endParaRPr lang="en-US" dirty="0"/>
          </a:p>
        </p:txBody>
      </p:sp>
      <p:sp>
        <p:nvSpPr>
          <p:cNvPr id="7" name="Teardrop 6"/>
          <p:cNvSpPr/>
          <p:nvPr/>
        </p:nvSpPr>
        <p:spPr bwMode="auto">
          <a:xfrm rot="10800000">
            <a:off x="6248400" y="381000"/>
            <a:ext cx="2057400" cy="1219200"/>
          </a:xfrm>
          <a:prstGeom prst="teardrop">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8" name="TextBox 7"/>
          <p:cNvSpPr txBox="1"/>
          <p:nvPr/>
        </p:nvSpPr>
        <p:spPr>
          <a:xfrm>
            <a:off x="6248400" y="533400"/>
            <a:ext cx="1981200" cy="923330"/>
          </a:xfrm>
          <a:prstGeom prst="rect">
            <a:avLst/>
          </a:prstGeom>
          <a:noFill/>
        </p:spPr>
        <p:txBody>
          <a:bodyPr wrap="square" rtlCol="0">
            <a:spAutoFit/>
          </a:bodyPr>
          <a:lstStyle/>
          <a:p>
            <a:pPr algn="ctr"/>
            <a:r>
              <a:rPr lang="en-US" dirty="0" smtClean="0"/>
              <a:t>Prevent unauthorized access to systems.</a:t>
            </a:r>
            <a:endParaRPr lang="en-US" dirty="0"/>
          </a:p>
        </p:txBody>
      </p:sp>
      <p:sp>
        <p:nvSpPr>
          <p:cNvPr id="11" name="Rounded Rectangular Callout 10"/>
          <p:cNvSpPr/>
          <p:nvPr/>
        </p:nvSpPr>
        <p:spPr bwMode="auto">
          <a:xfrm rot="10800000">
            <a:off x="2057400" y="6096000"/>
            <a:ext cx="4876800" cy="762000"/>
          </a:xfrm>
          <a:prstGeom prst="wedgeRoundRectCallout">
            <a:avLst>
              <a:gd name="adj1" fmla="val -5897"/>
              <a:gd name="adj2" fmla="val 88214"/>
              <a:gd name="adj3" fmla="val 16667"/>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2" name="TextBox 11"/>
          <p:cNvSpPr txBox="1"/>
          <p:nvPr/>
        </p:nvSpPr>
        <p:spPr>
          <a:xfrm>
            <a:off x="2209800" y="6211669"/>
            <a:ext cx="4495800" cy="646331"/>
          </a:xfrm>
          <a:prstGeom prst="rect">
            <a:avLst/>
          </a:prstGeom>
          <a:noFill/>
        </p:spPr>
        <p:txBody>
          <a:bodyPr wrap="square" rtlCol="0">
            <a:spAutoFit/>
          </a:bodyPr>
          <a:lstStyle/>
          <a:p>
            <a:pPr algn="ctr"/>
            <a:r>
              <a:rPr lang="en-US" dirty="0" smtClean="0"/>
              <a:t>Enable rapid recovery from external attack or malicious insider activity</a:t>
            </a:r>
            <a:endParaRPr lang="en-US" dirty="0"/>
          </a:p>
        </p:txBody>
      </p:sp>
      <p:sp>
        <p:nvSpPr>
          <p:cNvPr id="13" name="Teardrop 12"/>
          <p:cNvSpPr/>
          <p:nvPr/>
        </p:nvSpPr>
        <p:spPr bwMode="auto">
          <a:xfrm>
            <a:off x="0" y="3657600"/>
            <a:ext cx="1981200" cy="1676400"/>
          </a:xfrm>
          <a:prstGeom prst="teardrop">
            <a:avLst>
              <a:gd name="adj" fmla="val 112981"/>
            </a:avLst>
          </a:prstGeom>
          <a:ln>
            <a:headEnd type="none" w="sm" len="sm"/>
            <a:tailEnd type="none" w="sm" len="sm"/>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4" name="TextBox 13"/>
          <p:cNvSpPr txBox="1"/>
          <p:nvPr/>
        </p:nvSpPr>
        <p:spPr>
          <a:xfrm>
            <a:off x="0" y="3733800"/>
            <a:ext cx="2057400" cy="1200329"/>
          </a:xfrm>
          <a:prstGeom prst="rect">
            <a:avLst/>
          </a:prstGeom>
          <a:noFill/>
        </p:spPr>
        <p:txBody>
          <a:bodyPr wrap="square" rtlCol="0">
            <a:spAutoFit/>
          </a:bodyPr>
          <a:lstStyle/>
          <a:p>
            <a:pPr algn="ctr"/>
            <a:r>
              <a:rPr lang="en-US" dirty="0" smtClean="0"/>
              <a:t>Network performance should not be reduced by security measures</a:t>
            </a:r>
            <a:endParaRPr lang="en-US" dirty="0"/>
          </a:p>
        </p:txBody>
      </p:sp>
      <p:sp>
        <p:nvSpPr>
          <p:cNvPr id="15" name="Teardrop 14"/>
          <p:cNvSpPr/>
          <p:nvPr/>
        </p:nvSpPr>
        <p:spPr bwMode="auto">
          <a:xfrm rot="16200000">
            <a:off x="7315201" y="3581400"/>
            <a:ext cx="1676399" cy="1981200"/>
          </a:xfrm>
          <a:prstGeom prst="teardrop">
            <a:avLst>
              <a:gd name="adj" fmla="val 1065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6" name="TextBox 15"/>
          <p:cNvSpPr txBox="1"/>
          <p:nvPr/>
        </p:nvSpPr>
        <p:spPr>
          <a:xfrm>
            <a:off x="7162800" y="3810000"/>
            <a:ext cx="1981200" cy="1477328"/>
          </a:xfrm>
          <a:prstGeom prst="rect">
            <a:avLst/>
          </a:prstGeom>
          <a:noFill/>
        </p:spPr>
        <p:txBody>
          <a:bodyPr wrap="square" rtlCol="0">
            <a:spAutoFit/>
          </a:bodyPr>
          <a:lstStyle/>
          <a:p>
            <a:pPr algn="ctr"/>
            <a:r>
              <a:rPr lang="en-US" dirty="0" smtClean="0"/>
              <a:t>Ensure seamless operation even under DDoS attack or equipment failure</a:t>
            </a:r>
            <a:endParaRPr lang="en-US" dirty="0"/>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20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2000"/>
                                        <p:tgtEl>
                                          <p:spTgt spid="1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2000"/>
                                        <p:tgtEl>
                                          <p:spTgt spid="1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20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2000"/>
                                        <p:tgtEl>
                                          <p:spTgt spid="1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11" grpId="0" animBg="1"/>
      <p:bldP spid="12" grpId="0"/>
      <p:bldP spid="13" grpId="0" animBg="1"/>
      <p:bldP spid="14" grpId="0"/>
      <p:bldP spid="15"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0"/>
            <a:ext cx="8229600" cy="770084"/>
          </a:xfrm>
        </p:spPr>
        <p:txBody>
          <a:bodyPr/>
          <a:lstStyle/>
          <a:p>
            <a:r>
              <a:rPr lang="en-US" dirty="0" smtClean="0"/>
              <a:t>GROUP </a:t>
            </a:r>
            <a:r>
              <a:rPr lang="en-US" sz="4400" dirty="0" smtClean="0"/>
              <a:t>MEMBERS</a:t>
            </a:r>
            <a:endParaRPr lang="en-US" dirty="0"/>
          </a:p>
        </p:txBody>
      </p:sp>
      <p:sp>
        <p:nvSpPr>
          <p:cNvPr id="6" name="Content Placeholder 5"/>
          <p:cNvSpPr>
            <a:spLocks noGrp="1"/>
          </p:cNvSpPr>
          <p:nvPr>
            <p:ph idx="1"/>
          </p:nvPr>
        </p:nvSpPr>
        <p:spPr>
          <a:xfrm>
            <a:off x="533400" y="1981200"/>
            <a:ext cx="8229600" cy="4267200"/>
          </a:xfrm>
        </p:spPr>
        <p:txBody>
          <a:bodyPr/>
          <a:lstStyle/>
          <a:p>
            <a:pPr>
              <a:tabLst>
                <a:tab pos="4852988" algn="l"/>
              </a:tabLst>
            </a:pPr>
            <a:r>
              <a:rPr lang="en-US" dirty="0" smtClean="0"/>
              <a:t>MITESH TRIVEDI	WRO 0402455</a:t>
            </a:r>
          </a:p>
          <a:p>
            <a:pPr>
              <a:tabLst>
                <a:tab pos="4852988" algn="l"/>
              </a:tabLst>
            </a:pPr>
            <a:r>
              <a:rPr lang="en-US" dirty="0" smtClean="0"/>
              <a:t>HARSHAL UDANI	WRO 0410155</a:t>
            </a:r>
          </a:p>
          <a:p>
            <a:pPr>
              <a:tabLst>
                <a:tab pos="4852988" algn="l"/>
              </a:tabLst>
            </a:pPr>
            <a:r>
              <a:rPr lang="en-US" dirty="0" smtClean="0"/>
              <a:t>RINESH MEHTA	WRO 0415341</a:t>
            </a:r>
          </a:p>
          <a:p>
            <a:pPr>
              <a:tabLst>
                <a:tab pos="4852988" algn="l"/>
              </a:tabLst>
            </a:pPr>
            <a:r>
              <a:rPr lang="en-US" dirty="0" smtClean="0"/>
              <a:t>NAKUL SONI	WRO 0372263</a:t>
            </a:r>
          </a:p>
          <a:p>
            <a:pPr>
              <a:tabLst>
                <a:tab pos="4852988" algn="l"/>
              </a:tabLst>
            </a:pPr>
            <a:r>
              <a:rPr lang="en-US" dirty="0" smtClean="0"/>
              <a:t>RAJAN SHAH	WRO 0407493</a:t>
            </a:r>
          </a:p>
          <a:p>
            <a:pPr>
              <a:tabLst>
                <a:tab pos="4852988" algn="l"/>
              </a:tabLst>
            </a:pPr>
            <a:endParaRPr lang="en-US" dirty="0"/>
          </a:p>
        </p:txBody>
      </p:sp>
      <p:sp>
        <p:nvSpPr>
          <p:cNvPr id="5" name="TextBox 4"/>
          <p:cNvSpPr txBox="1"/>
          <p:nvPr/>
        </p:nvSpPr>
        <p:spPr>
          <a:xfrm>
            <a:off x="2057400" y="5934670"/>
            <a:ext cx="6629400" cy="923330"/>
          </a:xfrm>
          <a:prstGeom prst="rect">
            <a:avLst/>
          </a:prstGeom>
          <a:noFill/>
        </p:spPr>
        <p:txBody>
          <a:bodyPr wrap="square" rtlCol="0">
            <a:spAutoFit/>
          </a:bodyPr>
          <a:lstStyle/>
          <a:p>
            <a:r>
              <a:rPr lang="en-US" sz="5400" dirty="0" smtClean="0">
                <a:solidFill>
                  <a:schemeClr val="tx2">
                    <a:lumMod val="75000"/>
                  </a:schemeClr>
                </a:solidFill>
                <a:latin typeface="Algerian" pitchFamily="82" charset="0"/>
              </a:rPr>
              <a:t>ASPIRANTS   5</a:t>
            </a:r>
            <a:endParaRPr lang="en-US" sz="5400" dirty="0">
              <a:solidFill>
                <a:schemeClr val="tx2">
                  <a:lumMod val="75000"/>
                </a:schemeClr>
              </a:solidFill>
              <a:latin typeface="Algerian" pitchFamily="82" charset="0"/>
            </a:endParaRPr>
          </a:p>
        </p:txBody>
      </p:sp>
    </p:spTree>
  </p:cSld>
  <p:clrMapOvr>
    <a:masterClrMapping/>
  </p:clrMapOvr>
  <p:transition spd="slow">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500" fill="hold"/>
                                        <p:tgtEl>
                                          <p:spTgt spid="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6">
                                            <p:txEl>
                                              <p:pRg st="0" end="0"/>
                                            </p:txEl>
                                          </p:spTgt>
                                        </p:tgtEl>
                                        <p:attrNameLst>
                                          <p:attrName>ppt_y</p:attrName>
                                        </p:attrNameLst>
                                      </p:cBhvr>
                                      <p:tavLst>
                                        <p:tav tm="0">
                                          <p:val>
                                            <p:strVal val="#ppt_y"/>
                                          </p:val>
                                        </p:tav>
                                        <p:tav tm="100000">
                                          <p:val>
                                            <p:strVal val="#ppt_y"/>
                                          </p:val>
                                        </p:tav>
                                      </p:tavLst>
                                    </p:anim>
                                    <p:anim calcmode="lin" valueType="num">
                                      <p:cBhvr>
                                        <p:cTn id="14" dur="500" fill="hold"/>
                                        <p:tgtEl>
                                          <p:spTgt spid="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6">
                                            <p:txEl>
                                              <p:pRg st="0" end="0"/>
                                            </p:txEl>
                                          </p:spTgt>
                                        </p:tgtEl>
                                      </p:cBhvr>
                                    </p:animEffect>
                                  </p:childTnLst>
                                </p:cTn>
                              </p:par>
                            </p:childTnLst>
                          </p:cTn>
                        </p:par>
                        <p:par>
                          <p:cTn id="17" fill="hold">
                            <p:stCondLst>
                              <p:cond delay="360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500" fill="hold"/>
                                        <p:tgtEl>
                                          <p:spTgt spid="6">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6">
                                            <p:txEl>
                                              <p:pRg st="1" end="1"/>
                                            </p:txEl>
                                          </p:spTgt>
                                        </p:tgtEl>
                                        <p:attrNameLst>
                                          <p:attrName>ppt_y</p:attrName>
                                        </p:attrNameLst>
                                      </p:cBhvr>
                                      <p:tavLst>
                                        <p:tav tm="0">
                                          <p:val>
                                            <p:strVal val="#ppt_y"/>
                                          </p:val>
                                        </p:tav>
                                        <p:tav tm="100000">
                                          <p:val>
                                            <p:strVal val="#ppt_y"/>
                                          </p:val>
                                        </p:tav>
                                      </p:tavLst>
                                    </p:anim>
                                    <p:anim calcmode="lin" valueType="num">
                                      <p:cBhvr>
                                        <p:cTn id="22" dur="500" fill="hold"/>
                                        <p:tgtEl>
                                          <p:spTgt spid="6">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6">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6">
                                            <p:txEl>
                                              <p:pRg st="1" end="1"/>
                                            </p:txEl>
                                          </p:spTgt>
                                        </p:tgtEl>
                                      </p:cBhvr>
                                    </p:animEffect>
                                  </p:childTnLst>
                                </p:cTn>
                              </p:par>
                            </p:childTnLst>
                          </p:cTn>
                        </p:par>
                        <p:par>
                          <p:cTn id="25" fill="hold">
                            <p:stCondLst>
                              <p:cond delay="5150"/>
                            </p:stCondLst>
                            <p:childTnLst>
                              <p:par>
                                <p:cTn id="26" presetID="41" presetClass="entr" presetSubtype="0" fill="hold" grpId="0" nodeType="afterEffect">
                                  <p:stCondLst>
                                    <p:cond delay="0"/>
                                  </p:stCondLst>
                                  <p:iterate type="lt">
                                    <p:tmPct val="10000"/>
                                  </p:iterate>
                                  <p:childTnLst>
                                    <p:set>
                                      <p:cBhvr>
                                        <p:cTn id="27" dur="1" fill="hold">
                                          <p:stCondLst>
                                            <p:cond delay="0"/>
                                          </p:stCondLst>
                                        </p:cTn>
                                        <p:tgtEl>
                                          <p:spTgt spid="6">
                                            <p:txEl>
                                              <p:pRg st="2" end="2"/>
                                            </p:txEl>
                                          </p:spTgt>
                                        </p:tgtEl>
                                        <p:attrNameLst>
                                          <p:attrName>style.visibility</p:attrName>
                                        </p:attrNameLst>
                                      </p:cBhvr>
                                      <p:to>
                                        <p:strVal val="visible"/>
                                      </p:to>
                                    </p:set>
                                    <p:anim calcmode="lin" valueType="num">
                                      <p:cBhvr>
                                        <p:cTn id="28" dur="500" fill="hold"/>
                                        <p:tgtEl>
                                          <p:spTgt spid="6">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6">
                                            <p:txEl>
                                              <p:pRg st="2" end="2"/>
                                            </p:txEl>
                                          </p:spTgt>
                                        </p:tgtEl>
                                        <p:attrNameLst>
                                          <p:attrName>ppt_y</p:attrName>
                                        </p:attrNameLst>
                                      </p:cBhvr>
                                      <p:tavLst>
                                        <p:tav tm="0">
                                          <p:val>
                                            <p:strVal val="#ppt_y"/>
                                          </p:val>
                                        </p:tav>
                                        <p:tav tm="100000">
                                          <p:val>
                                            <p:strVal val="#ppt_y"/>
                                          </p:val>
                                        </p:tav>
                                      </p:tavLst>
                                    </p:anim>
                                    <p:anim calcmode="lin" valueType="num">
                                      <p:cBhvr>
                                        <p:cTn id="30" dur="500" fill="hold"/>
                                        <p:tgtEl>
                                          <p:spTgt spid="6">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6">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6">
                                            <p:txEl>
                                              <p:pRg st="2" end="2"/>
                                            </p:txEl>
                                          </p:spTgt>
                                        </p:tgtEl>
                                      </p:cBhvr>
                                    </p:animEffect>
                                  </p:childTnLst>
                                </p:cTn>
                              </p:par>
                            </p:childTnLst>
                          </p:cTn>
                        </p:par>
                        <p:par>
                          <p:cTn id="33" fill="hold">
                            <p:stCondLst>
                              <p:cond delay="6650"/>
                            </p:stCondLst>
                            <p:childTnLst>
                              <p:par>
                                <p:cTn id="34" presetID="41" presetClass="entr" presetSubtype="0" fill="hold" grpId="0" nodeType="afterEffect">
                                  <p:stCondLst>
                                    <p:cond delay="0"/>
                                  </p:stCondLst>
                                  <p:iterate type="lt">
                                    <p:tmPct val="10000"/>
                                  </p:iterate>
                                  <p:childTnLst>
                                    <p:set>
                                      <p:cBhvr>
                                        <p:cTn id="35" dur="1" fill="hold">
                                          <p:stCondLst>
                                            <p:cond delay="0"/>
                                          </p:stCondLst>
                                        </p:cTn>
                                        <p:tgtEl>
                                          <p:spTgt spid="6">
                                            <p:txEl>
                                              <p:pRg st="3" end="3"/>
                                            </p:txEl>
                                          </p:spTgt>
                                        </p:tgtEl>
                                        <p:attrNameLst>
                                          <p:attrName>style.visibility</p:attrName>
                                        </p:attrNameLst>
                                      </p:cBhvr>
                                      <p:to>
                                        <p:strVal val="visible"/>
                                      </p:to>
                                    </p:set>
                                    <p:anim calcmode="lin" valueType="num">
                                      <p:cBhvr>
                                        <p:cTn id="36" dur="500" fill="hold"/>
                                        <p:tgtEl>
                                          <p:spTgt spid="6">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6">
                                            <p:txEl>
                                              <p:pRg st="3" end="3"/>
                                            </p:txEl>
                                          </p:spTgt>
                                        </p:tgtEl>
                                        <p:attrNameLst>
                                          <p:attrName>ppt_y</p:attrName>
                                        </p:attrNameLst>
                                      </p:cBhvr>
                                      <p:tavLst>
                                        <p:tav tm="0">
                                          <p:val>
                                            <p:strVal val="#ppt_y"/>
                                          </p:val>
                                        </p:tav>
                                        <p:tav tm="100000">
                                          <p:val>
                                            <p:strVal val="#ppt_y"/>
                                          </p:val>
                                        </p:tav>
                                      </p:tavLst>
                                    </p:anim>
                                    <p:anim calcmode="lin" valueType="num">
                                      <p:cBhvr>
                                        <p:cTn id="38" dur="500" fill="hold"/>
                                        <p:tgtEl>
                                          <p:spTgt spid="6">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6">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6">
                                            <p:txEl>
                                              <p:pRg st="3" end="3"/>
                                            </p:txEl>
                                          </p:spTgt>
                                        </p:tgtEl>
                                      </p:cBhvr>
                                    </p:animEffect>
                                  </p:childTnLst>
                                </p:cTn>
                              </p:par>
                            </p:childTnLst>
                          </p:cTn>
                        </p:par>
                        <p:par>
                          <p:cTn id="41" fill="hold">
                            <p:stCondLst>
                              <p:cond delay="8050"/>
                            </p:stCondLst>
                            <p:childTnLst>
                              <p:par>
                                <p:cTn id="42" presetID="41" presetClass="entr" presetSubtype="0" fill="hold" grpId="0" nodeType="afterEffect">
                                  <p:stCondLst>
                                    <p:cond delay="0"/>
                                  </p:stCondLst>
                                  <p:iterate type="lt">
                                    <p:tmPct val="10000"/>
                                  </p:iterate>
                                  <p:childTnLst>
                                    <p:set>
                                      <p:cBhvr>
                                        <p:cTn id="43" dur="1" fill="hold">
                                          <p:stCondLst>
                                            <p:cond delay="0"/>
                                          </p:stCondLst>
                                        </p:cTn>
                                        <p:tgtEl>
                                          <p:spTgt spid="6">
                                            <p:txEl>
                                              <p:pRg st="4" end="4"/>
                                            </p:txEl>
                                          </p:spTgt>
                                        </p:tgtEl>
                                        <p:attrNameLst>
                                          <p:attrName>style.visibility</p:attrName>
                                        </p:attrNameLst>
                                      </p:cBhvr>
                                      <p:to>
                                        <p:strVal val="visible"/>
                                      </p:to>
                                    </p:set>
                                    <p:anim calcmode="lin" valueType="num">
                                      <p:cBhvr>
                                        <p:cTn id="44" dur="500" fill="hold"/>
                                        <p:tgtEl>
                                          <p:spTgt spid="6">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5" dur="500" fill="hold"/>
                                        <p:tgtEl>
                                          <p:spTgt spid="6">
                                            <p:txEl>
                                              <p:pRg st="4" end="4"/>
                                            </p:txEl>
                                          </p:spTgt>
                                        </p:tgtEl>
                                        <p:attrNameLst>
                                          <p:attrName>ppt_y</p:attrName>
                                        </p:attrNameLst>
                                      </p:cBhvr>
                                      <p:tavLst>
                                        <p:tav tm="0">
                                          <p:val>
                                            <p:strVal val="#ppt_y"/>
                                          </p:val>
                                        </p:tav>
                                        <p:tav tm="100000">
                                          <p:val>
                                            <p:strVal val="#ppt_y"/>
                                          </p:val>
                                        </p:tav>
                                      </p:tavLst>
                                    </p:anim>
                                    <p:anim calcmode="lin" valueType="num">
                                      <p:cBhvr>
                                        <p:cTn id="46" dur="500" fill="hold"/>
                                        <p:tgtEl>
                                          <p:spTgt spid="6">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7" dur="500" fill="hold"/>
                                        <p:tgtEl>
                                          <p:spTgt spid="6">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8" dur="500" tmFilter="0,0; .5, 1; 1, 1"/>
                                        <p:tgtEl>
                                          <p:spTgt spid="6">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41" presetClass="exit" presetSubtype="0" fill="hold" grpId="1" nodeType="clickEffect">
                                  <p:stCondLst>
                                    <p:cond delay="0"/>
                                  </p:stCondLst>
                                  <p:iterate type="lt">
                                    <p:tmPct val="10000"/>
                                  </p:iterate>
                                  <p:childTnLst>
                                    <p:anim calcmode="lin" valueType="num">
                                      <p:cBhvr>
                                        <p:cTn id="52" dur="500"/>
                                        <p:tgtEl>
                                          <p:spTgt spid="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500"/>
                                        <p:tgtEl>
                                          <p:spTgt spid="6">
                                            <p:txEl>
                                              <p:pRg st="0" end="0"/>
                                            </p:txEl>
                                          </p:spTgt>
                                        </p:tgtEl>
                                        <p:attrNameLst>
                                          <p:attrName>ppt_y</p:attrName>
                                        </p:attrNameLst>
                                      </p:cBhvr>
                                      <p:tavLst>
                                        <p:tav tm="0">
                                          <p:val>
                                            <p:strVal val="ppt_y"/>
                                          </p:val>
                                        </p:tav>
                                        <p:tav tm="100000">
                                          <p:val>
                                            <p:strVal val="ppt_y"/>
                                          </p:val>
                                        </p:tav>
                                      </p:tavLst>
                                    </p:anim>
                                    <p:anim calcmode="lin" valueType="num">
                                      <p:cBhvr>
                                        <p:cTn id="54" dur="500"/>
                                        <p:tgtEl>
                                          <p:spTgt spid="6">
                                            <p:txEl>
                                              <p:pRg st="0" end="0"/>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55" dur="500"/>
                                        <p:tgtEl>
                                          <p:spTgt spid="6">
                                            <p:txEl>
                                              <p:pRg st="0" end="0"/>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56" dur="500" tmFilter="0,0; .5, 0; 1, 1"/>
                                        <p:tgtEl>
                                          <p:spTgt spid="6">
                                            <p:txEl>
                                              <p:pRg st="0" end="0"/>
                                            </p:txEl>
                                          </p:spTgt>
                                        </p:tgtEl>
                                      </p:cBhvr>
                                    </p:animEffect>
                                    <p:set>
                                      <p:cBhvr>
                                        <p:cTn id="57" dur="1" fill="hold">
                                          <p:stCondLst>
                                            <p:cond delay="499"/>
                                          </p:stCondLst>
                                        </p:cTn>
                                        <p:tgtEl>
                                          <p:spTgt spid="6">
                                            <p:txEl>
                                              <p:pRg st="0" end="0"/>
                                            </p:txEl>
                                          </p:spTgt>
                                        </p:tgtEl>
                                        <p:attrNameLst>
                                          <p:attrName>style.visibility</p:attrName>
                                        </p:attrNameLst>
                                      </p:cBhvr>
                                      <p:to>
                                        <p:strVal val="hidden"/>
                                      </p:to>
                                    </p:set>
                                  </p:childTnLst>
                                </p:cTn>
                              </p:par>
                            </p:childTnLst>
                          </p:cTn>
                        </p:par>
                        <p:par>
                          <p:cTn id="58" fill="hold">
                            <p:stCondLst>
                              <p:cond delay="1600"/>
                            </p:stCondLst>
                            <p:childTnLst>
                              <p:par>
                                <p:cTn id="59" presetID="41" presetClass="exit" presetSubtype="0" fill="hold" grpId="1" nodeType="afterEffect">
                                  <p:stCondLst>
                                    <p:cond delay="0"/>
                                  </p:stCondLst>
                                  <p:iterate type="lt">
                                    <p:tmPct val="10000"/>
                                  </p:iterate>
                                  <p:childTnLst>
                                    <p:anim calcmode="lin" valueType="num">
                                      <p:cBhvr>
                                        <p:cTn id="60" dur="500"/>
                                        <p:tgtEl>
                                          <p:spTgt spid="6">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61" dur="500"/>
                                        <p:tgtEl>
                                          <p:spTgt spid="6">
                                            <p:txEl>
                                              <p:pRg st="1" end="1"/>
                                            </p:txEl>
                                          </p:spTgt>
                                        </p:tgtEl>
                                        <p:attrNameLst>
                                          <p:attrName>ppt_y</p:attrName>
                                        </p:attrNameLst>
                                      </p:cBhvr>
                                      <p:tavLst>
                                        <p:tav tm="0">
                                          <p:val>
                                            <p:strVal val="ppt_y"/>
                                          </p:val>
                                        </p:tav>
                                        <p:tav tm="100000">
                                          <p:val>
                                            <p:strVal val="ppt_y"/>
                                          </p:val>
                                        </p:tav>
                                      </p:tavLst>
                                    </p:anim>
                                    <p:anim calcmode="lin" valueType="num">
                                      <p:cBhvr>
                                        <p:cTn id="62" dur="500"/>
                                        <p:tgtEl>
                                          <p:spTgt spid="6">
                                            <p:txEl>
                                              <p:pRg st="1" end="1"/>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63" dur="500"/>
                                        <p:tgtEl>
                                          <p:spTgt spid="6">
                                            <p:txEl>
                                              <p:pRg st="1" end="1"/>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64" dur="500" tmFilter="0,0; .5, 0; 1, 1"/>
                                        <p:tgtEl>
                                          <p:spTgt spid="6">
                                            <p:txEl>
                                              <p:pRg st="1" end="1"/>
                                            </p:txEl>
                                          </p:spTgt>
                                        </p:tgtEl>
                                      </p:cBhvr>
                                    </p:animEffect>
                                    <p:set>
                                      <p:cBhvr>
                                        <p:cTn id="65" dur="1" fill="hold">
                                          <p:stCondLst>
                                            <p:cond delay="499"/>
                                          </p:stCondLst>
                                        </p:cTn>
                                        <p:tgtEl>
                                          <p:spTgt spid="6">
                                            <p:txEl>
                                              <p:pRg st="1" end="1"/>
                                            </p:txEl>
                                          </p:spTgt>
                                        </p:tgtEl>
                                        <p:attrNameLst>
                                          <p:attrName>style.visibility</p:attrName>
                                        </p:attrNameLst>
                                      </p:cBhvr>
                                      <p:to>
                                        <p:strVal val="hidden"/>
                                      </p:to>
                                    </p:set>
                                  </p:childTnLst>
                                </p:cTn>
                              </p:par>
                            </p:childTnLst>
                          </p:cTn>
                        </p:par>
                        <p:par>
                          <p:cTn id="66" fill="hold">
                            <p:stCondLst>
                              <p:cond delay="3150"/>
                            </p:stCondLst>
                            <p:childTnLst>
                              <p:par>
                                <p:cTn id="67" presetID="41" presetClass="exit" presetSubtype="0" fill="hold" grpId="1" nodeType="afterEffect">
                                  <p:stCondLst>
                                    <p:cond delay="0"/>
                                  </p:stCondLst>
                                  <p:iterate type="lt">
                                    <p:tmPct val="10000"/>
                                  </p:iterate>
                                  <p:childTnLst>
                                    <p:anim calcmode="lin" valueType="num">
                                      <p:cBhvr>
                                        <p:cTn id="68" dur="500"/>
                                        <p:tgtEl>
                                          <p:spTgt spid="6">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69" dur="500"/>
                                        <p:tgtEl>
                                          <p:spTgt spid="6">
                                            <p:txEl>
                                              <p:pRg st="2" end="2"/>
                                            </p:txEl>
                                          </p:spTgt>
                                        </p:tgtEl>
                                        <p:attrNameLst>
                                          <p:attrName>ppt_y</p:attrName>
                                        </p:attrNameLst>
                                      </p:cBhvr>
                                      <p:tavLst>
                                        <p:tav tm="0">
                                          <p:val>
                                            <p:strVal val="ppt_y"/>
                                          </p:val>
                                        </p:tav>
                                        <p:tav tm="100000">
                                          <p:val>
                                            <p:strVal val="ppt_y"/>
                                          </p:val>
                                        </p:tav>
                                      </p:tavLst>
                                    </p:anim>
                                    <p:anim calcmode="lin" valueType="num">
                                      <p:cBhvr>
                                        <p:cTn id="70" dur="500"/>
                                        <p:tgtEl>
                                          <p:spTgt spid="6">
                                            <p:txEl>
                                              <p:pRg st="2" end="2"/>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71" dur="500"/>
                                        <p:tgtEl>
                                          <p:spTgt spid="6">
                                            <p:txEl>
                                              <p:pRg st="2" end="2"/>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72" dur="500" tmFilter="0,0; .5, 0; 1, 1"/>
                                        <p:tgtEl>
                                          <p:spTgt spid="6">
                                            <p:txEl>
                                              <p:pRg st="2" end="2"/>
                                            </p:txEl>
                                          </p:spTgt>
                                        </p:tgtEl>
                                      </p:cBhvr>
                                    </p:animEffect>
                                    <p:set>
                                      <p:cBhvr>
                                        <p:cTn id="73" dur="1" fill="hold">
                                          <p:stCondLst>
                                            <p:cond delay="499"/>
                                          </p:stCondLst>
                                        </p:cTn>
                                        <p:tgtEl>
                                          <p:spTgt spid="6">
                                            <p:txEl>
                                              <p:pRg st="2" end="2"/>
                                            </p:txEl>
                                          </p:spTgt>
                                        </p:tgtEl>
                                        <p:attrNameLst>
                                          <p:attrName>style.visibility</p:attrName>
                                        </p:attrNameLst>
                                      </p:cBhvr>
                                      <p:to>
                                        <p:strVal val="hidden"/>
                                      </p:to>
                                    </p:set>
                                  </p:childTnLst>
                                </p:cTn>
                              </p:par>
                            </p:childTnLst>
                          </p:cTn>
                        </p:par>
                        <p:par>
                          <p:cTn id="74" fill="hold">
                            <p:stCondLst>
                              <p:cond delay="4650"/>
                            </p:stCondLst>
                            <p:childTnLst>
                              <p:par>
                                <p:cTn id="75" presetID="41" presetClass="exit" presetSubtype="0" fill="hold" grpId="1" nodeType="afterEffect">
                                  <p:stCondLst>
                                    <p:cond delay="0"/>
                                  </p:stCondLst>
                                  <p:iterate type="lt">
                                    <p:tmPct val="10000"/>
                                  </p:iterate>
                                  <p:childTnLst>
                                    <p:anim calcmode="lin" valueType="num">
                                      <p:cBhvr>
                                        <p:cTn id="76" dur="500"/>
                                        <p:tgtEl>
                                          <p:spTgt spid="6">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77" dur="500"/>
                                        <p:tgtEl>
                                          <p:spTgt spid="6">
                                            <p:txEl>
                                              <p:pRg st="3" end="3"/>
                                            </p:txEl>
                                          </p:spTgt>
                                        </p:tgtEl>
                                        <p:attrNameLst>
                                          <p:attrName>ppt_y</p:attrName>
                                        </p:attrNameLst>
                                      </p:cBhvr>
                                      <p:tavLst>
                                        <p:tav tm="0">
                                          <p:val>
                                            <p:strVal val="ppt_y"/>
                                          </p:val>
                                        </p:tav>
                                        <p:tav tm="100000">
                                          <p:val>
                                            <p:strVal val="ppt_y"/>
                                          </p:val>
                                        </p:tav>
                                      </p:tavLst>
                                    </p:anim>
                                    <p:anim calcmode="lin" valueType="num">
                                      <p:cBhvr>
                                        <p:cTn id="78" dur="500"/>
                                        <p:tgtEl>
                                          <p:spTgt spid="6">
                                            <p:txEl>
                                              <p:pRg st="3" end="3"/>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79" dur="500"/>
                                        <p:tgtEl>
                                          <p:spTgt spid="6">
                                            <p:txEl>
                                              <p:pRg st="3" end="3"/>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80" dur="500" tmFilter="0,0; .5, 0; 1, 1"/>
                                        <p:tgtEl>
                                          <p:spTgt spid="6">
                                            <p:txEl>
                                              <p:pRg st="3" end="3"/>
                                            </p:txEl>
                                          </p:spTgt>
                                        </p:tgtEl>
                                      </p:cBhvr>
                                    </p:animEffect>
                                    <p:set>
                                      <p:cBhvr>
                                        <p:cTn id="81" dur="1" fill="hold">
                                          <p:stCondLst>
                                            <p:cond delay="499"/>
                                          </p:stCondLst>
                                        </p:cTn>
                                        <p:tgtEl>
                                          <p:spTgt spid="6">
                                            <p:txEl>
                                              <p:pRg st="3" end="3"/>
                                            </p:txEl>
                                          </p:spTgt>
                                        </p:tgtEl>
                                        <p:attrNameLst>
                                          <p:attrName>style.visibility</p:attrName>
                                        </p:attrNameLst>
                                      </p:cBhvr>
                                      <p:to>
                                        <p:strVal val="hidden"/>
                                      </p:to>
                                    </p:set>
                                  </p:childTnLst>
                                </p:cTn>
                              </p:par>
                            </p:childTnLst>
                          </p:cTn>
                        </p:par>
                        <p:par>
                          <p:cTn id="82" fill="hold">
                            <p:stCondLst>
                              <p:cond delay="6050"/>
                            </p:stCondLst>
                            <p:childTnLst>
                              <p:par>
                                <p:cTn id="83" presetID="41" presetClass="exit" presetSubtype="0" fill="hold" grpId="1" nodeType="afterEffect">
                                  <p:stCondLst>
                                    <p:cond delay="0"/>
                                  </p:stCondLst>
                                  <p:iterate type="lt">
                                    <p:tmPct val="10000"/>
                                  </p:iterate>
                                  <p:childTnLst>
                                    <p:anim calcmode="lin" valueType="num">
                                      <p:cBhvr>
                                        <p:cTn id="84" dur="500"/>
                                        <p:tgtEl>
                                          <p:spTgt spid="6">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85" dur="500"/>
                                        <p:tgtEl>
                                          <p:spTgt spid="6">
                                            <p:txEl>
                                              <p:pRg st="4" end="4"/>
                                            </p:txEl>
                                          </p:spTgt>
                                        </p:tgtEl>
                                        <p:attrNameLst>
                                          <p:attrName>ppt_y</p:attrName>
                                        </p:attrNameLst>
                                      </p:cBhvr>
                                      <p:tavLst>
                                        <p:tav tm="0">
                                          <p:val>
                                            <p:strVal val="ppt_y"/>
                                          </p:val>
                                        </p:tav>
                                        <p:tav tm="100000">
                                          <p:val>
                                            <p:strVal val="ppt_y"/>
                                          </p:val>
                                        </p:tav>
                                      </p:tavLst>
                                    </p:anim>
                                    <p:anim calcmode="lin" valueType="num">
                                      <p:cBhvr>
                                        <p:cTn id="86" dur="500"/>
                                        <p:tgtEl>
                                          <p:spTgt spid="6">
                                            <p:txEl>
                                              <p:pRg st="4" end="4"/>
                                            </p:txEl>
                                          </p:spTgt>
                                        </p:tgtEl>
                                        <p:attrNameLst>
                                          <p:attrName>ppt_h</p:attrName>
                                        </p:attrNameLst>
                                      </p:cBhvr>
                                      <p:tavLst>
                                        <p:tav tm="0">
                                          <p:val>
                                            <p:strVal val="ppt_h"/>
                                          </p:val>
                                        </p:tav>
                                        <p:tav tm="50000">
                                          <p:val>
                                            <p:strVal val="ppt_h+.01"/>
                                          </p:val>
                                        </p:tav>
                                        <p:tav tm="100000">
                                          <p:val>
                                            <p:strVal val="ppt_h/10"/>
                                          </p:val>
                                        </p:tav>
                                      </p:tavLst>
                                    </p:anim>
                                    <p:anim calcmode="lin" valueType="num">
                                      <p:cBhvr>
                                        <p:cTn id="87" dur="500"/>
                                        <p:tgtEl>
                                          <p:spTgt spid="6">
                                            <p:txEl>
                                              <p:pRg st="4" end="4"/>
                                            </p:txEl>
                                          </p:spTgt>
                                        </p:tgtEl>
                                        <p:attrNameLst>
                                          <p:attrName>ppt_w</p:attrName>
                                        </p:attrNameLst>
                                      </p:cBhvr>
                                      <p:tavLst>
                                        <p:tav tm="0">
                                          <p:val>
                                            <p:strVal val="ppt_w"/>
                                          </p:val>
                                        </p:tav>
                                        <p:tav tm="50000">
                                          <p:val>
                                            <p:strVal val="ppt_w+.01"/>
                                          </p:val>
                                        </p:tav>
                                        <p:tav tm="100000">
                                          <p:val>
                                            <p:strVal val="ppt_w/10"/>
                                          </p:val>
                                        </p:tav>
                                      </p:tavLst>
                                    </p:anim>
                                    <p:animEffect transition="out" filter="fade">
                                      <p:cBhvr>
                                        <p:cTn id="88" dur="500" tmFilter="0,0; .5, 0; 1, 1"/>
                                        <p:tgtEl>
                                          <p:spTgt spid="6">
                                            <p:txEl>
                                              <p:pRg st="4" end="4"/>
                                            </p:txEl>
                                          </p:spTgt>
                                        </p:tgtEl>
                                      </p:cBhvr>
                                    </p:animEffect>
                                    <p:set>
                                      <p:cBhvr>
                                        <p:cTn id="89" dur="1" fill="hold">
                                          <p:stCondLst>
                                            <p:cond delay="499"/>
                                          </p:stCondLst>
                                        </p:cTn>
                                        <p:tgtEl>
                                          <p:spTgt spid="6">
                                            <p:txEl>
                                              <p:pRg st="4" end="4"/>
                                            </p:txEl>
                                          </p:spTgt>
                                        </p:tgtEl>
                                        <p:attrNameLst>
                                          <p:attrName>style.visibility</p:attrName>
                                        </p:attrNameLst>
                                      </p:cBhvr>
                                      <p:to>
                                        <p:strVal val="hidden"/>
                                      </p:to>
                                    </p:set>
                                  </p:childTnLst>
                                </p:cTn>
                              </p:par>
                            </p:childTnLst>
                          </p:cTn>
                        </p:par>
                        <p:par>
                          <p:cTn id="90" fill="hold">
                            <p:stCondLst>
                              <p:cond delay="7450"/>
                            </p:stCondLst>
                            <p:childTnLst>
                              <p:par>
                                <p:cTn id="91" presetID="2" presetClass="exit" presetSubtype="4" fill="hold" grpId="1" nodeType="afterEffect">
                                  <p:stCondLst>
                                    <p:cond delay="0"/>
                                  </p:stCondLst>
                                  <p:childTnLst>
                                    <p:anim calcmode="lin" valueType="num">
                                      <p:cBhvr additive="base">
                                        <p:cTn id="92" dur="500"/>
                                        <p:tgtEl>
                                          <p:spTgt spid="4"/>
                                        </p:tgtEl>
                                        <p:attrNameLst>
                                          <p:attrName>ppt_x</p:attrName>
                                        </p:attrNameLst>
                                      </p:cBhvr>
                                      <p:tavLst>
                                        <p:tav tm="0">
                                          <p:val>
                                            <p:strVal val="ppt_x"/>
                                          </p:val>
                                        </p:tav>
                                        <p:tav tm="100000">
                                          <p:val>
                                            <p:strVal val="ppt_x"/>
                                          </p:val>
                                        </p:tav>
                                      </p:tavLst>
                                    </p:anim>
                                    <p:anim calcmode="lin" valueType="num">
                                      <p:cBhvr additive="base">
                                        <p:cTn id="93" dur="500"/>
                                        <p:tgtEl>
                                          <p:spTgt spid="4"/>
                                        </p:tgtEl>
                                        <p:attrNameLst>
                                          <p:attrName>ppt_y</p:attrName>
                                        </p:attrNameLst>
                                      </p:cBhvr>
                                      <p:tavLst>
                                        <p:tav tm="0">
                                          <p:val>
                                            <p:strVal val="ppt_y"/>
                                          </p:val>
                                        </p:tav>
                                        <p:tav tm="100000">
                                          <p:val>
                                            <p:strVal val="1+ppt_h/2"/>
                                          </p:val>
                                        </p:tav>
                                      </p:tavLst>
                                    </p:anim>
                                    <p:set>
                                      <p:cBhvr>
                                        <p:cTn id="94" dur="1" fill="hold">
                                          <p:stCondLst>
                                            <p:cond delay="499"/>
                                          </p:stCondLst>
                                        </p:cTn>
                                        <p:tgtEl>
                                          <p:spTgt spid="4"/>
                                        </p:tgtEl>
                                        <p:attrNameLst>
                                          <p:attrName>style.visibility</p:attrName>
                                        </p:attrNameLst>
                                      </p:cBhvr>
                                      <p:to>
                                        <p:strVal val="hidden"/>
                                      </p:to>
                                    </p:set>
                                  </p:childTnLst>
                                </p:cTn>
                              </p:par>
                            </p:childTnLst>
                          </p:cTn>
                        </p:par>
                        <p:par>
                          <p:cTn id="95" fill="hold">
                            <p:stCondLst>
                              <p:cond delay="7950"/>
                            </p:stCondLst>
                            <p:childTnLst>
                              <p:par>
                                <p:cTn id="96" presetID="28" presetClass="entr" presetSubtype="0" fill="hold" grpId="0" nodeType="afterEffect">
                                  <p:stCondLst>
                                    <p:cond delay="0"/>
                                  </p:stCondLst>
                                  <p:childTnLst>
                                    <p:set>
                                      <p:cBhvr>
                                        <p:cTn id="97" dur="1" fill="hold">
                                          <p:stCondLst>
                                            <p:cond delay="0"/>
                                          </p:stCondLst>
                                        </p:cTn>
                                        <p:tgtEl>
                                          <p:spTgt spid="5"/>
                                        </p:tgtEl>
                                        <p:attrNameLst>
                                          <p:attrName>style.visibility</p:attrName>
                                        </p:attrNameLst>
                                      </p:cBhvr>
                                      <p:to>
                                        <p:strVal val="visible"/>
                                      </p:to>
                                    </p:set>
                                    <p:anim calcmode="lin" valueType="num">
                                      <p:cBhvr>
                                        <p:cTn id="98" dur="5000" fill="hold"/>
                                        <p:tgtEl>
                                          <p:spTgt spid="5"/>
                                        </p:tgtEl>
                                        <p:attrNameLst>
                                          <p:attrName>ppt_x</p:attrName>
                                        </p:attrNameLst>
                                      </p:cBhvr>
                                      <p:tavLst>
                                        <p:tav tm="0">
                                          <p:val>
                                            <p:strVal val="#ppt_x"/>
                                          </p:val>
                                        </p:tav>
                                        <p:tav tm="100000">
                                          <p:val>
                                            <p:strVal val="#ppt_x"/>
                                          </p:val>
                                        </p:tav>
                                      </p:tavLst>
                                    </p:anim>
                                    <p:anim calcmode="lin" valueType="num">
                                      <p:cBhvr>
                                        <p:cTn id="99" dur="5000" fill="hold"/>
                                        <p:tgtEl>
                                          <p:spTgt spid="5"/>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build="p"/>
      <p:bldP spid="6" grpId="1" uiExpand="1" build="p"/>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6-Point Star 11"/>
          <p:cNvSpPr/>
          <p:nvPr/>
        </p:nvSpPr>
        <p:spPr bwMode="auto">
          <a:xfrm>
            <a:off x="3048000" y="1295400"/>
            <a:ext cx="3124200" cy="2667000"/>
          </a:xfrm>
          <a:prstGeom prst="star6">
            <a:avLst>
              <a:gd name="adj" fmla="val 29389"/>
              <a:gd name="hf" fmla="val 115470"/>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3" name="Slide Number Placeholder 2"/>
          <p:cNvSpPr>
            <a:spLocks noGrp="1"/>
          </p:cNvSpPr>
          <p:nvPr>
            <p:ph type="sldNum" sz="quarter" idx="12"/>
          </p:nvPr>
        </p:nvSpPr>
        <p:spPr/>
        <p:txBody>
          <a:bodyPr/>
          <a:lstStyle/>
          <a:p>
            <a:pPr>
              <a:defRPr/>
            </a:pPr>
            <a:fld id="{4D8EA6BE-B508-4635-B860-5CF6AED6D7EA}" type="slidenum">
              <a:rPr lang="en-US" smtClean="0"/>
              <a:pPr>
                <a:defRPr/>
              </a:pPr>
              <a:t>20</a:t>
            </a:fld>
            <a:endParaRPr lang="en-US"/>
          </a:p>
        </p:txBody>
      </p:sp>
      <p:sp>
        <p:nvSpPr>
          <p:cNvPr id="4" name="TextBox 3"/>
          <p:cNvSpPr txBox="1"/>
          <p:nvPr/>
        </p:nvSpPr>
        <p:spPr>
          <a:xfrm>
            <a:off x="1981200" y="533400"/>
            <a:ext cx="5486400" cy="830997"/>
          </a:xfrm>
          <a:prstGeom prst="rect">
            <a:avLst/>
          </a:prstGeom>
          <a:noFill/>
        </p:spPr>
        <p:txBody>
          <a:bodyPr wrap="square" rtlCol="0">
            <a:spAutoFit/>
          </a:bodyPr>
          <a:lstStyle/>
          <a:p>
            <a:r>
              <a:rPr lang="en-US" sz="4800" dirty="0" smtClean="0">
                <a:solidFill>
                  <a:srgbClr val="0070C0"/>
                </a:solidFill>
              </a:rPr>
              <a:t>Technical Discussion</a:t>
            </a:r>
            <a:endParaRPr lang="en-US" sz="4800" dirty="0">
              <a:solidFill>
                <a:srgbClr val="0070C0"/>
              </a:solidFill>
            </a:endParaRPr>
          </a:p>
        </p:txBody>
      </p:sp>
      <p:sp>
        <p:nvSpPr>
          <p:cNvPr id="5" name="Rectangle 4"/>
          <p:cNvSpPr/>
          <p:nvPr/>
        </p:nvSpPr>
        <p:spPr>
          <a:xfrm>
            <a:off x="3276600" y="1752600"/>
            <a:ext cx="2819400" cy="1569660"/>
          </a:xfrm>
          <a:prstGeom prst="rect">
            <a:avLst/>
          </a:prstGeom>
        </p:spPr>
        <p:txBody>
          <a:bodyPr wrap="square">
            <a:spAutoFit/>
          </a:bodyPr>
          <a:lstStyle/>
          <a:p>
            <a:pPr algn="ctr"/>
            <a:r>
              <a:rPr lang="en-US" sz="4800" dirty="0" smtClean="0">
                <a:solidFill>
                  <a:srgbClr val="0070C0"/>
                </a:solidFill>
              </a:rPr>
              <a:t>Privacy concerns</a:t>
            </a:r>
            <a:endParaRPr lang="en-US" sz="4800" dirty="0">
              <a:solidFill>
                <a:srgbClr val="0070C0"/>
              </a:solidFill>
            </a:endParaRPr>
          </a:p>
        </p:txBody>
      </p:sp>
      <p:sp>
        <p:nvSpPr>
          <p:cNvPr id="10" name="TextBox 9"/>
          <p:cNvSpPr txBox="1"/>
          <p:nvPr/>
        </p:nvSpPr>
        <p:spPr>
          <a:xfrm>
            <a:off x="381000" y="3718679"/>
            <a:ext cx="3733800" cy="3139321"/>
          </a:xfrm>
          <a:prstGeom prst="rect">
            <a:avLst/>
          </a:prstGeom>
          <a:noFill/>
        </p:spPr>
        <p:txBody>
          <a:bodyPr wrap="square" rtlCol="0">
            <a:spAutoFit/>
          </a:bodyPr>
          <a:lstStyle/>
          <a:p>
            <a:pPr algn="just"/>
            <a:r>
              <a:rPr lang="en-US" sz="2000" i="1" dirty="0" smtClean="0"/>
              <a:t>More and more websites</a:t>
            </a:r>
            <a:r>
              <a:rPr lang="en-US" sz="2000" i="1" dirty="0" smtClean="0">
                <a:solidFill>
                  <a:schemeClr val="bg1"/>
                </a:solidFill>
              </a:rPr>
              <a:t> </a:t>
            </a:r>
            <a:r>
              <a:rPr lang="en-US" sz="2000" i="1" dirty="0" smtClean="0"/>
              <a:t>are using the Google Checkout system for secure online transactions. This is making it much easier for any consumer making purchases, and for corporate buyers to shop online with full assurance of privacy of personal and business financial information.</a:t>
            </a:r>
            <a:endParaRPr lang="en-US" sz="2000" dirty="0" smtClean="0"/>
          </a:p>
          <a:p>
            <a:endParaRPr lang="en-US" dirty="0"/>
          </a:p>
        </p:txBody>
      </p:sp>
      <p:sp>
        <p:nvSpPr>
          <p:cNvPr id="14" name="TextBox 13"/>
          <p:cNvSpPr txBox="1"/>
          <p:nvPr/>
        </p:nvSpPr>
        <p:spPr>
          <a:xfrm>
            <a:off x="5715000" y="3718679"/>
            <a:ext cx="3429000" cy="3139321"/>
          </a:xfrm>
          <a:prstGeom prst="rect">
            <a:avLst/>
          </a:prstGeom>
          <a:noFill/>
        </p:spPr>
        <p:txBody>
          <a:bodyPr wrap="square" rtlCol="0">
            <a:spAutoFit/>
          </a:bodyPr>
          <a:lstStyle/>
          <a:p>
            <a:r>
              <a:rPr lang="en-US" sz="2000" i="1" dirty="0" smtClean="0"/>
              <a:t>With the concern for online privacy and keeping one’s credit card information secure, choosing the most secure form of e-Commerce is at the highest priority level for consumers and business’ buyers wishing to shop at online e-Commerce wholesale and retail websites.</a:t>
            </a:r>
          </a:p>
          <a:p>
            <a:endParaRPr lang="en-US" dirty="0"/>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5"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style.rotation</p:attrName>
                                        </p:attrNameLst>
                                      </p:cBhvr>
                                      <p:tavLst>
                                        <p:tav tm="0">
                                          <p:val>
                                            <p:fltVal val="720"/>
                                          </p:val>
                                        </p:tav>
                                        <p:tav tm="100000">
                                          <p:val>
                                            <p:fltVal val="0"/>
                                          </p:val>
                                        </p:tav>
                                      </p:tavLst>
                                    </p:anim>
                                    <p:anim calcmode="lin" valueType="num">
                                      <p:cBhvr>
                                        <p:cTn id="14" dur="2000" fill="hold"/>
                                        <p:tgtEl>
                                          <p:spTgt spid="12"/>
                                        </p:tgtEl>
                                        <p:attrNameLst>
                                          <p:attrName>ppt_h</p:attrName>
                                        </p:attrNameLst>
                                      </p:cBhvr>
                                      <p:tavLst>
                                        <p:tav tm="0">
                                          <p:val>
                                            <p:fltVal val="0"/>
                                          </p:val>
                                        </p:tav>
                                        <p:tav tm="100000">
                                          <p:val>
                                            <p:strVal val="#ppt_h"/>
                                          </p:val>
                                        </p:tav>
                                      </p:tavLst>
                                    </p:anim>
                                    <p:anim calcmode="lin" valueType="num">
                                      <p:cBhvr>
                                        <p:cTn id="15" dur="2000" fill="hold"/>
                                        <p:tgtEl>
                                          <p:spTgt spid="12"/>
                                        </p:tgtEl>
                                        <p:attrNameLst>
                                          <p:attrName>ppt_w</p:attrName>
                                        </p:attrNameLst>
                                      </p:cBhvr>
                                      <p:tavLst>
                                        <p:tav tm="0">
                                          <p:val>
                                            <p:fltVal val="0"/>
                                          </p:val>
                                        </p:tav>
                                        <p:tav tm="100000">
                                          <p:val>
                                            <p:strVal val="#ppt_w"/>
                                          </p:val>
                                        </p:tav>
                                      </p:tavLst>
                                    </p:anim>
                                  </p:childTnLst>
                                </p:cTn>
                              </p:par>
                              <p:par>
                                <p:cTn id="16" presetID="35"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2000"/>
                                        <p:tgtEl>
                                          <p:spTgt spid="5"/>
                                        </p:tgtEl>
                                      </p:cBhvr>
                                    </p:animEffect>
                                    <p:anim calcmode="lin" valueType="num">
                                      <p:cBhvr>
                                        <p:cTn id="19" dur="2000" fill="hold"/>
                                        <p:tgtEl>
                                          <p:spTgt spid="5"/>
                                        </p:tgtEl>
                                        <p:attrNameLst>
                                          <p:attrName>style.rotation</p:attrName>
                                        </p:attrNameLst>
                                      </p:cBhvr>
                                      <p:tavLst>
                                        <p:tav tm="0">
                                          <p:val>
                                            <p:fltVal val="720"/>
                                          </p:val>
                                        </p:tav>
                                        <p:tav tm="100000">
                                          <p:val>
                                            <p:fltVal val="0"/>
                                          </p:val>
                                        </p:tav>
                                      </p:tavLst>
                                    </p:anim>
                                    <p:anim calcmode="lin" valueType="num">
                                      <p:cBhvr>
                                        <p:cTn id="20" dur="2000" fill="hold"/>
                                        <p:tgtEl>
                                          <p:spTgt spid="5"/>
                                        </p:tgtEl>
                                        <p:attrNameLst>
                                          <p:attrName>ppt_h</p:attrName>
                                        </p:attrNameLst>
                                      </p:cBhvr>
                                      <p:tavLst>
                                        <p:tav tm="0">
                                          <p:val>
                                            <p:fltVal val="0"/>
                                          </p:val>
                                        </p:tav>
                                        <p:tav tm="100000">
                                          <p:val>
                                            <p:strVal val="#ppt_h"/>
                                          </p:val>
                                        </p:tav>
                                      </p:tavLst>
                                    </p:anim>
                                    <p:anim calcmode="lin" valueType="num">
                                      <p:cBhvr>
                                        <p:cTn id="21" dur="2000" fill="hold"/>
                                        <p:tgtEl>
                                          <p:spTgt spid="5"/>
                                        </p:tgtEl>
                                        <p:attrNameLst>
                                          <p:attrName>ppt_w</p:attrName>
                                        </p:attrNameLst>
                                      </p:cBhvr>
                                      <p:tavLst>
                                        <p:tav tm="0">
                                          <p:val>
                                            <p:fltVal val="0"/>
                                          </p:val>
                                        </p:tav>
                                        <p:tav tm="100000">
                                          <p:val>
                                            <p:strVal val="#ppt_w"/>
                                          </p:val>
                                        </p:tav>
                                      </p:tavLst>
                                    </p:anim>
                                  </p:childTnLst>
                                </p:cTn>
                              </p:par>
                            </p:childTnLst>
                          </p:cTn>
                        </p:par>
                        <p:par>
                          <p:cTn id="22" fill="hold">
                            <p:stCondLst>
                              <p:cond delay="4000"/>
                            </p:stCondLst>
                            <p:childTnLst>
                              <p:par>
                                <p:cTn id="23" presetID="47" presetClass="entr" presetSubtype="0" fill="hold" grpId="1"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2000"/>
                                        <p:tgtEl>
                                          <p:spTgt spid="10"/>
                                        </p:tgtEl>
                                      </p:cBhvr>
                                    </p:animEffect>
                                    <p:anim calcmode="lin" valueType="num">
                                      <p:cBhvr>
                                        <p:cTn id="26" dur="2000" fill="hold"/>
                                        <p:tgtEl>
                                          <p:spTgt spid="10"/>
                                        </p:tgtEl>
                                        <p:attrNameLst>
                                          <p:attrName>ppt_x</p:attrName>
                                        </p:attrNameLst>
                                      </p:cBhvr>
                                      <p:tavLst>
                                        <p:tav tm="0">
                                          <p:val>
                                            <p:strVal val="#ppt_x"/>
                                          </p:val>
                                        </p:tav>
                                        <p:tav tm="100000">
                                          <p:val>
                                            <p:strVal val="#ppt_x"/>
                                          </p:val>
                                        </p:tav>
                                      </p:tavLst>
                                    </p:anim>
                                    <p:anim calcmode="lin" valueType="num">
                                      <p:cBhvr>
                                        <p:cTn id="27" dur="2000" fill="hold"/>
                                        <p:tgtEl>
                                          <p:spTgt spid="10"/>
                                        </p:tgtEl>
                                        <p:attrNameLst>
                                          <p:attrName>ppt_y</p:attrName>
                                        </p:attrNameLst>
                                      </p:cBhvr>
                                      <p:tavLst>
                                        <p:tav tm="0">
                                          <p:val>
                                            <p:strVal val="#ppt_y-.1"/>
                                          </p:val>
                                        </p:tav>
                                        <p:tav tm="100000">
                                          <p:val>
                                            <p:strVal val="#ppt_y"/>
                                          </p:val>
                                        </p:tav>
                                      </p:tavLst>
                                    </p:anim>
                                  </p:childTnLst>
                                </p:cTn>
                              </p:par>
                            </p:childTnLst>
                          </p:cTn>
                        </p:par>
                        <p:par>
                          <p:cTn id="28" fill="hold">
                            <p:stCondLst>
                              <p:cond delay="6000"/>
                            </p:stCondLst>
                            <p:childTnLst>
                              <p:par>
                                <p:cTn id="29" presetID="47"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anim calcmode="lin" valueType="num">
                                      <p:cBhvr>
                                        <p:cTn id="32" dur="2000" fill="hold"/>
                                        <p:tgtEl>
                                          <p:spTgt spid="14"/>
                                        </p:tgtEl>
                                        <p:attrNameLst>
                                          <p:attrName>ppt_x</p:attrName>
                                        </p:attrNameLst>
                                      </p:cBhvr>
                                      <p:tavLst>
                                        <p:tav tm="0">
                                          <p:val>
                                            <p:strVal val="#ppt_x"/>
                                          </p:val>
                                        </p:tav>
                                        <p:tav tm="100000">
                                          <p:val>
                                            <p:strVal val="#ppt_x"/>
                                          </p:val>
                                        </p:tav>
                                      </p:tavLst>
                                    </p:anim>
                                    <p:anim calcmode="lin" valueType="num">
                                      <p:cBhvr>
                                        <p:cTn id="33" dur="2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p:bldP spid="5" grpId="0"/>
      <p:bldP spid="10" grpId="1"/>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6-Point Star 11"/>
          <p:cNvSpPr/>
          <p:nvPr/>
        </p:nvSpPr>
        <p:spPr bwMode="auto">
          <a:xfrm>
            <a:off x="3200400" y="1295400"/>
            <a:ext cx="2362200" cy="1828800"/>
          </a:xfrm>
          <a:prstGeom prst="star6">
            <a:avLst>
              <a:gd name="adj" fmla="val 29389"/>
              <a:gd name="hf" fmla="val 115470"/>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ahoma" pitchFamily="34" charset="0"/>
            </a:endParaRPr>
          </a:p>
        </p:txBody>
      </p:sp>
      <p:sp>
        <p:nvSpPr>
          <p:cNvPr id="3" name="Slide Number Placeholder 2"/>
          <p:cNvSpPr>
            <a:spLocks noGrp="1"/>
          </p:cNvSpPr>
          <p:nvPr>
            <p:ph type="sldNum" sz="quarter" idx="12"/>
          </p:nvPr>
        </p:nvSpPr>
        <p:spPr/>
        <p:txBody>
          <a:bodyPr/>
          <a:lstStyle/>
          <a:p>
            <a:pPr>
              <a:defRPr/>
            </a:pPr>
            <a:fld id="{4D8EA6BE-B508-4635-B860-5CF6AED6D7EA}" type="slidenum">
              <a:rPr lang="en-US" smtClean="0"/>
              <a:pPr>
                <a:defRPr/>
              </a:pPr>
              <a:t>21</a:t>
            </a:fld>
            <a:endParaRPr lang="en-US" dirty="0"/>
          </a:p>
        </p:txBody>
      </p:sp>
      <p:sp>
        <p:nvSpPr>
          <p:cNvPr id="4" name="TextBox 3"/>
          <p:cNvSpPr txBox="1"/>
          <p:nvPr/>
        </p:nvSpPr>
        <p:spPr>
          <a:xfrm>
            <a:off x="1828800" y="685801"/>
            <a:ext cx="5486400" cy="830997"/>
          </a:xfrm>
          <a:prstGeom prst="rect">
            <a:avLst/>
          </a:prstGeom>
          <a:noFill/>
        </p:spPr>
        <p:txBody>
          <a:bodyPr wrap="square" rtlCol="0">
            <a:spAutoFit/>
          </a:bodyPr>
          <a:lstStyle/>
          <a:p>
            <a:r>
              <a:rPr lang="en-US" sz="4800" dirty="0" smtClean="0">
                <a:solidFill>
                  <a:srgbClr val="0070C0"/>
                </a:solidFill>
              </a:rPr>
              <a:t>Technical Discussion</a:t>
            </a:r>
            <a:endParaRPr lang="en-US" sz="4800" dirty="0">
              <a:solidFill>
                <a:srgbClr val="0070C0"/>
              </a:solidFill>
            </a:endParaRPr>
          </a:p>
        </p:txBody>
      </p:sp>
      <p:sp>
        <p:nvSpPr>
          <p:cNvPr id="14" name="TextBox 13"/>
          <p:cNvSpPr txBox="1"/>
          <p:nvPr/>
        </p:nvSpPr>
        <p:spPr>
          <a:xfrm>
            <a:off x="5105400" y="2971800"/>
            <a:ext cx="3810000" cy="3416320"/>
          </a:xfrm>
          <a:prstGeom prst="rect">
            <a:avLst/>
          </a:prstGeom>
          <a:noFill/>
        </p:spPr>
        <p:txBody>
          <a:bodyPr wrap="square" rtlCol="0">
            <a:spAutoFit/>
          </a:bodyPr>
          <a:lstStyle/>
          <a:p>
            <a:pPr algn="just"/>
            <a:r>
              <a:rPr lang="en-US" i="1" dirty="0" smtClean="0">
                <a:solidFill>
                  <a:srgbClr val="C00000"/>
                </a:solidFill>
              </a:rPr>
              <a:t>A good example is </a:t>
            </a:r>
            <a:r>
              <a:rPr lang="en-US" i="1" dirty="0" smtClean="0">
                <a:solidFill>
                  <a:srgbClr val="002060"/>
                </a:solidFill>
              </a:rPr>
              <a:t>Wal–Mart</a:t>
            </a:r>
            <a:r>
              <a:rPr lang="en-US" i="1" dirty="0" smtClean="0">
                <a:solidFill>
                  <a:srgbClr val="C00000"/>
                </a:solidFill>
              </a:rPr>
              <a:t>, which has access to information about a broad slice of America.  The data are gathered item by item at the checkout aisle, then recorded, mapped and updated by store, by state, and by region.  By its own count, Wal-Mart has 460 terabytes of data stored on Tetra data mainframes. To put this in perspective, the Internet has less than half as much data, according to experts.  </a:t>
            </a:r>
            <a:endParaRPr lang="en-US" i="1" dirty="0">
              <a:solidFill>
                <a:srgbClr val="C00000"/>
              </a:solidFill>
            </a:endParaRPr>
          </a:p>
        </p:txBody>
      </p:sp>
      <p:sp>
        <p:nvSpPr>
          <p:cNvPr id="8" name="TextBox 7"/>
          <p:cNvSpPr txBox="1"/>
          <p:nvPr/>
        </p:nvSpPr>
        <p:spPr>
          <a:xfrm>
            <a:off x="3352800" y="1676400"/>
            <a:ext cx="2057400" cy="1015663"/>
          </a:xfrm>
          <a:prstGeom prst="rect">
            <a:avLst/>
          </a:prstGeom>
          <a:noFill/>
        </p:spPr>
        <p:txBody>
          <a:bodyPr wrap="square" rtlCol="0">
            <a:spAutoFit/>
          </a:bodyPr>
          <a:lstStyle/>
          <a:p>
            <a:pPr algn="ctr"/>
            <a:r>
              <a:rPr lang="en-US" sz="2000" dirty="0" smtClean="0">
                <a:solidFill>
                  <a:srgbClr val="0070C0"/>
                </a:solidFill>
              </a:rPr>
              <a:t>Arguments against privacy concern</a:t>
            </a:r>
            <a:endParaRPr lang="en-US" sz="2000" dirty="0">
              <a:solidFill>
                <a:srgbClr val="0070C0"/>
              </a:solidFill>
            </a:endParaRPr>
          </a:p>
        </p:txBody>
      </p:sp>
      <p:sp>
        <p:nvSpPr>
          <p:cNvPr id="9" name="TextBox 8"/>
          <p:cNvSpPr txBox="1"/>
          <p:nvPr/>
        </p:nvSpPr>
        <p:spPr>
          <a:xfrm>
            <a:off x="0" y="2667000"/>
            <a:ext cx="3657600" cy="3970318"/>
          </a:xfrm>
          <a:prstGeom prst="rect">
            <a:avLst/>
          </a:prstGeom>
          <a:noFill/>
        </p:spPr>
        <p:txBody>
          <a:bodyPr wrap="square" rtlCol="0">
            <a:spAutoFit/>
          </a:bodyPr>
          <a:lstStyle/>
          <a:p>
            <a:pPr algn="just"/>
            <a:endParaRPr lang="en-US" i="1" dirty="0" smtClean="0">
              <a:solidFill>
                <a:srgbClr val="C00000"/>
              </a:solidFill>
            </a:endParaRPr>
          </a:p>
          <a:p>
            <a:pPr algn="just"/>
            <a:r>
              <a:rPr lang="en-US" i="1" dirty="0" smtClean="0">
                <a:solidFill>
                  <a:srgbClr val="C00000"/>
                </a:solidFill>
              </a:rPr>
              <a:t>Privacy concerns are controversial with many firms utilizing customer data for trend analysis. Firms collect information to provide customized services, identify buying trends and target good and services for specific markets. “Consumers must make choices on how much and what type of privacy they are willing to give up in exchange for outcomes that are valuable to them”</a:t>
            </a:r>
          </a:p>
          <a:p>
            <a:pPr algn="just"/>
            <a:r>
              <a:rPr lang="en-US" i="1" dirty="0" smtClean="0">
                <a:solidFill>
                  <a:srgbClr val="C00000"/>
                </a:solidFill>
              </a:rPr>
              <a:t> </a:t>
            </a:r>
          </a:p>
          <a:p>
            <a:pPr algn="just"/>
            <a:endParaRPr lang="en-US" i="1" dirty="0" smtClean="0">
              <a:solidFill>
                <a:srgbClr val="C00000"/>
              </a:solidFill>
            </a:endParaRPr>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5"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style.rotation</p:attrName>
                                        </p:attrNameLst>
                                      </p:cBhvr>
                                      <p:tavLst>
                                        <p:tav tm="0">
                                          <p:val>
                                            <p:fltVal val="720"/>
                                          </p:val>
                                        </p:tav>
                                        <p:tav tm="100000">
                                          <p:val>
                                            <p:fltVal val="0"/>
                                          </p:val>
                                        </p:tav>
                                      </p:tavLst>
                                    </p:anim>
                                    <p:anim calcmode="lin" valueType="num">
                                      <p:cBhvr>
                                        <p:cTn id="14" dur="2000" fill="hold"/>
                                        <p:tgtEl>
                                          <p:spTgt spid="12"/>
                                        </p:tgtEl>
                                        <p:attrNameLst>
                                          <p:attrName>ppt_h</p:attrName>
                                        </p:attrNameLst>
                                      </p:cBhvr>
                                      <p:tavLst>
                                        <p:tav tm="0">
                                          <p:val>
                                            <p:fltVal val="0"/>
                                          </p:val>
                                        </p:tav>
                                        <p:tav tm="100000">
                                          <p:val>
                                            <p:strVal val="#ppt_h"/>
                                          </p:val>
                                        </p:tav>
                                      </p:tavLst>
                                    </p:anim>
                                    <p:anim calcmode="lin" valueType="num">
                                      <p:cBhvr>
                                        <p:cTn id="15" dur="2000" fill="hold"/>
                                        <p:tgtEl>
                                          <p:spTgt spid="12"/>
                                        </p:tgtEl>
                                        <p:attrNameLst>
                                          <p:attrName>ppt_w</p:attrName>
                                        </p:attrNameLst>
                                      </p:cBhvr>
                                      <p:tavLst>
                                        <p:tav tm="0">
                                          <p:val>
                                            <p:fltVal val="0"/>
                                          </p:val>
                                        </p:tav>
                                        <p:tav tm="100000">
                                          <p:val>
                                            <p:strVal val="#ppt_w"/>
                                          </p:val>
                                        </p:tav>
                                      </p:tavLst>
                                    </p:anim>
                                  </p:childTnLst>
                                </p:cTn>
                              </p:par>
                              <p:par>
                                <p:cTn id="16" presetID="35"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2000"/>
                                        <p:tgtEl>
                                          <p:spTgt spid="8"/>
                                        </p:tgtEl>
                                      </p:cBhvr>
                                    </p:animEffect>
                                    <p:anim calcmode="lin" valueType="num">
                                      <p:cBhvr>
                                        <p:cTn id="19" dur="2000" fill="hold"/>
                                        <p:tgtEl>
                                          <p:spTgt spid="8"/>
                                        </p:tgtEl>
                                        <p:attrNameLst>
                                          <p:attrName>style.rotation</p:attrName>
                                        </p:attrNameLst>
                                      </p:cBhvr>
                                      <p:tavLst>
                                        <p:tav tm="0">
                                          <p:val>
                                            <p:fltVal val="720"/>
                                          </p:val>
                                        </p:tav>
                                        <p:tav tm="100000">
                                          <p:val>
                                            <p:fltVal val="0"/>
                                          </p:val>
                                        </p:tav>
                                      </p:tavLst>
                                    </p:anim>
                                    <p:anim calcmode="lin" valueType="num">
                                      <p:cBhvr>
                                        <p:cTn id="20" dur="2000" fill="hold"/>
                                        <p:tgtEl>
                                          <p:spTgt spid="8"/>
                                        </p:tgtEl>
                                        <p:attrNameLst>
                                          <p:attrName>ppt_h</p:attrName>
                                        </p:attrNameLst>
                                      </p:cBhvr>
                                      <p:tavLst>
                                        <p:tav tm="0">
                                          <p:val>
                                            <p:fltVal val="0"/>
                                          </p:val>
                                        </p:tav>
                                        <p:tav tm="100000">
                                          <p:val>
                                            <p:strVal val="#ppt_h"/>
                                          </p:val>
                                        </p:tav>
                                      </p:tavLst>
                                    </p:anim>
                                    <p:anim calcmode="lin" valueType="num">
                                      <p:cBhvr>
                                        <p:cTn id="21" dur="2000" fill="hold"/>
                                        <p:tgtEl>
                                          <p:spTgt spid="8"/>
                                        </p:tgtEl>
                                        <p:attrNameLst>
                                          <p:attrName>ppt_w</p:attrName>
                                        </p:attrNameLst>
                                      </p:cBhvr>
                                      <p:tavLst>
                                        <p:tav tm="0">
                                          <p:val>
                                            <p:fltVal val="0"/>
                                          </p:val>
                                        </p:tav>
                                        <p:tav tm="100000">
                                          <p:val>
                                            <p:strVal val="#ppt_w"/>
                                          </p:val>
                                        </p:tav>
                                      </p:tavLst>
                                    </p:anim>
                                  </p:childTnLst>
                                </p:cTn>
                              </p:par>
                            </p:childTnLst>
                          </p:cTn>
                        </p:par>
                        <p:par>
                          <p:cTn id="22" fill="hold">
                            <p:stCondLst>
                              <p:cond delay="2500"/>
                            </p:stCondLst>
                            <p:childTnLst>
                              <p:par>
                                <p:cTn id="23" presetID="37"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anim calcmode="lin" valueType="num">
                                      <p:cBhvr>
                                        <p:cTn id="26" dur="2000" fill="hold"/>
                                        <p:tgtEl>
                                          <p:spTgt spid="9"/>
                                        </p:tgtEl>
                                        <p:attrNameLst>
                                          <p:attrName>ppt_x</p:attrName>
                                        </p:attrNameLst>
                                      </p:cBhvr>
                                      <p:tavLst>
                                        <p:tav tm="0">
                                          <p:val>
                                            <p:strVal val="#ppt_x"/>
                                          </p:val>
                                        </p:tav>
                                        <p:tav tm="100000">
                                          <p:val>
                                            <p:strVal val="#ppt_x"/>
                                          </p:val>
                                        </p:tav>
                                      </p:tavLst>
                                    </p:anim>
                                    <p:anim calcmode="lin" valueType="num">
                                      <p:cBhvr>
                                        <p:cTn id="27" dur="1800" decel="100000" fill="hold"/>
                                        <p:tgtEl>
                                          <p:spTgt spid="9"/>
                                        </p:tgtEl>
                                        <p:attrNameLst>
                                          <p:attrName>ppt_y</p:attrName>
                                        </p:attrNameLst>
                                      </p:cBhvr>
                                      <p:tavLst>
                                        <p:tav tm="0">
                                          <p:val>
                                            <p:strVal val="#ppt_y+1"/>
                                          </p:val>
                                        </p:tav>
                                        <p:tav tm="100000">
                                          <p:val>
                                            <p:strVal val="#ppt_y-.03"/>
                                          </p:val>
                                        </p:tav>
                                      </p:tavLst>
                                    </p:anim>
                                    <p:anim calcmode="lin" valueType="num">
                                      <p:cBhvr>
                                        <p:cTn id="28" dur="200" accel="100000" fill="hold">
                                          <p:stCondLst>
                                            <p:cond delay="18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4500"/>
                            </p:stCondLst>
                            <p:childTnLst>
                              <p:par>
                                <p:cTn id="30" presetID="37"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ppt_x</p:attrName>
                                        </p:attrNameLst>
                                      </p:cBhvr>
                                      <p:tavLst>
                                        <p:tav tm="0">
                                          <p:val>
                                            <p:strVal val="#ppt_x"/>
                                          </p:val>
                                        </p:tav>
                                        <p:tav tm="100000">
                                          <p:val>
                                            <p:strVal val="#ppt_x"/>
                                          </p:val>
                                        </p:tav>
                                      </p:tavLst>
                                    </p:anim>
                                    <p:anim calcmode="lin" valueType="num">
                                      <p:cBhvr>
                                        <p:cTn id="34" dur="1800" decel="100000" fill="hold"/>
                                        <p:tgtEl>
                                          <p:spTgt spid="14"/>
                                        </p:tgtEl>
                                        <p:attrNameLst>
                                          <p:attrName>ppt_y</p:attrName>
                                        </p:attrNameLst>
                                      </p:cBhvr>
                                      <p:tavLst>
                                        <p:tav tm="0">
                                          <p:val>
                                            <p:strVal val="#ppt_y+1"/>
                                          </p:val>
                                        </p:tav>
                                        <p:tav tm="100000">
                                          <p:val>
                                            <p:strVal val="#ppt_y-.03"/>
                                          </p:val>
                                        </p:tav>
                                      </p:tavLst>
                                    </p:anim>
                                    <p:anim calcmode="lin" valueType="num">
                                      <p:cBhvr>
                                        <p:cTn id="35" dur="200" accel="100000" fill="hold">
                                          <p:stCondLst>
                                            <p:cond delay="18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p:bldP spid="14"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6-Point Star 11"/>
          <p:cNvSpPr/>
          <p:nvPr/>
        </p:nvSpPr>
        <p:spPr bwMode="auto">
          <a:xfrm>
            <a:off x="4114800" y="533400"/>
            <a:ext cx="2362200" cy="1905000"/>
          </a:xfrm>
          <a:prstGeom prst="star6">
            <a:avLst>
              <a:gd name="adj" fmla="val 29389"/>
              <a:gd name="hf" fmla="val 115470"/>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ahoma" pitchFamily="34" charset="0"/>
            </a:endParaRPr>
          </a:p>
        </p:txBody>
      </p:sp>
      <p:sp>
        <p:nvSpPr>
          <p:cNvPr id="3" name="Slide Number Placeholder 2"/>
          <p:cNvSpPr>
            <a:spLocks noGrp="1"/>
          </p:cNvSpPr>
          <p:nvPr>
            <p:ph type="sldNum" sz="quarter" idx="12"/>
          </p:nvPr>
        </p:nvSpPr>
        <p:spPr/>
        <p:txBody>
          <a:bodyPr/>
          <a:lstStyle/>
          <a:p>
            <a:pPr>
              <a:defRPr/>
            </a:pPr>
            <a:fld id="{4D8EA6BE-B508-4635-B860-5CF6AED6D7EA}" type="slidenum">
              <a:rPr lang="en-US" smtClean="0"/>
              <a:pPr>
                <a:defRPr/>
              </a:pPr>
              <a:t>22</a:t>
            </a:fld>
            <a:endParaRPr lang="en-US" dirty="0"/>
          </a:p>
        </p:txBody>
      </p:sp>
      <p:sp>
        <p:nvSpPr>
          <p:cNvPr id="4" name="TextBox 3"/>
          <p:cNvSpPr txBox="1"/>
          <p:nvPr/>
        </p:nvSpPr>
        <p:spPr>
          <a:xfrm>
            <a:off x="228600" y="762000"/>
            <a:ext cx="3352800" cy="1200329"/>
          </a:xfrm>
          <a:prstGeom prst="rect">
            <a:avLst/>
          </a:prstGeom>
          <a:noFill/>
        </p:spPr>
        <p:txBody>
          <a:bodyPr wrap="square" rtlCol="0">
            <a:spAutoFit/>
          </a:bodyPr>
          <a:lstStyle/>
          <a:p>
            <a:r>
              <a:rPr lang="en-US" sz="3600" dirty="0" smtClean="0">
                <a:solidFill>
                  <a:srgbClr val="0070C0"/>
                </a:solidFill>
              </a:rPr>
              <a:t>Technical Discussion</a:t>
            </a:r>
            <a:endParaRPr lang="en-US" sz="3600" dirty="0">
              <a:solidFill>
                <a:srgbClr val="0070C0"/>
              </a:solidFill>
            </a:endParaRPr>
          </a:p>
        </p:txBody>
      </p:sp>
      <p:sp>
        <p:nvSpPr>
          <p:cNvPr id="9" name="TextBox 8"/>
          <p:cNvSpPr txBox="1"/>
          <p:nvPr/>
        </p:nvSpPr>
        <p:spPr>
          <a:xfrm>
            <a:off x="0" y="2667000"/>
            <a:ext cx="3657600" cy="369332"/>
          </a:xfrm>
          <a:prstGeom prst="rect">
            <a:avLst/>
          </a:prstGeom>
          <a:noFill/>
        </p:spPr>
        <p:txBody>
          <a:bodyPr wrap="square" rtlCol="0">
            <a:spAutoFit/>
          </a:bodyPr>
          <a:lstStyle/>
          <a:p>
            <a:pPr algn="just"/>
            <a:endParaRPr lang="en-US" i="1" dirty="0" smtClean="0">
              <a:solidFill>
                <a:srgbClr val="7030A0"/>
              </a:solidFill>
            </a:endParaRPr>
          </a:p>
        </p:txBody>
      </p:sp>
      <p:sp>
        <p:nvSpPr>
          <p:cNvPr id="31745" name="Rectangle 1"/>
          <p:cNvSpPr>
            <a:spLocks noChangeArrowheads="1"/>
          </p:cNvSpPr>
          <p:nvPr/>
        </p:nvSpPr>
        <p:spPr bwMode="auto">
          <a:xfrm>
            <a:off x="4248830" y="43934"/>
            <a:ext cx="6463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Box 9"/>
          <p:cNvSpPr txBox="1"/>
          <p:nvPr/>
        </p:nvSpPr>
        <p:spPr>
          <a:xfrm>
            <a:off x="4419600" y="990600"/>
            <a:ext cx="1752600" cy="1323439"/>
          </a:xfrm>
          <a:prstGeom prst="rect">
            <a:avLst/>
          </a:prstGeom>
          <a:noFill/>
        </p:spPr>
        <p:txBody>
          <a:bodyPr wrap="square" rtlCol="0">
            <a:spAutoFit/>
          </a:bodyPr>
          <a:lstStyle/>
          <a:p>
            <a:pPr algn="ctr"/>
            <a:r>
              <a:rPr lang="en-US" sz="2000" dirty="0" smtClean="0">
                <a:solidFill>
                  <a:srgbClr val="0070C0"/>
                </a:solidFill>
              </a:rPr>
              <a:t>Legislation and </a:t>
            </a:r>
          </a:p>
          <a:p>
            <a:pPr algn="ctr"/>
            <a:r>
              <a:rPr lang="en-US" sz="2000" dirty="0" smtClean="0">
                <a:solidFill>
                  <a:srgbClr val="0070C0"/>
                </a:solidFill>
              </a:rPr>
              <a:t>Self-regulation</a:t>
            </a:r>
          </a:p>
          <a:p>
            <a:pPr algn="ctr"/>
            <a:endParaRPr lang="en-US" sz="2000" dirty="0" smtClean="0">
              <a:solidFill>
                <a:srgbClr val="0070C0"/>
              </a:solidFill>
            </a:endParaRPr>
          </a:p>
        </p:txBody>
      </p:sp>
      <p:sp>
        <p:nvSpPr>
          <p:cNvPr id="13" name="TextBox 12"/>
          <p:cNvSpPr txBox="1"/>
          <p:nvPr/>
        </p:nvSpPr>
        <p:spPr>
          <a:xfrm>
            <a:off x="0" y="2209800"/>
            <a:ext cx="4267200" cy="2031325"/>
          </a:xfrm>
          <a:prstGeom prst="rect">
            <a:avLst/>
          </a:prstGeom>
          <a:noFill/>
        </p:spPr>
        <p:txBody>
          <a:bodyPr wrap="square" rtlCol="0">
            <a:spAutoFit/>
          </a:bodyPr>
          <a:lstStyle/>
          <a:p>
            <a:r>
              <a:rPr lang="en-US" dirty="0" smtClean="0"/>
              <a:t>Self-regulation should be used to handle privacy concerns but if it is inadequate, then legislation should be used as a last alternative to handle the issue. The legislation needs to be properly organized in order to be enforceable.</a:t>
            </a:r>
          </a:p>
          <a:p>
            <a:endParaRPr lang="en-US" dirty="0"/>
          </a:p>
        </p:txBody>
      </p:sp>
      <p:sp>
        <p:nvSpPr>
          <p:cNvPr id="15" name="TextBox 14"/>
          <p:cNvSpPr txBox="1"/>
          <p:nvPr/>
        </p:nvSpPr>
        <p:spPr>
          <a:xfrm>
            <a:off x="4724400" y="2514600"/>
            <a:ext cx="4267200" cy="4524315"/>
          </a:xfrm>
          <a:prstGeom prst="rect">
            <a:avLst/>
          </a:prstGeom>
          <a:noFill/>
        </p:spPr>
        <p:txBody>
          <a:bodyPr wrap="square" rtlCol="0">
            <a:spAutoFit/>
          </a:bodyPr>
          <a:lstStyle/>
          <a:p>
            <a:r>
              <a:rPr lang="en-US" dirty="0" smtClean="0">
                <a:solidFill>
                  <a:srgbClr val="C00000"/>
                </a:solidFill>
              </a:rPr>
              <a:t>TrustE</a:t>
            </a:r>
            <a:r>
              <a:rPr lang="en-US" dirty="0" smtClean="0"/>
              <a:t> is a self-regulatory privacy regime “that can build consumers’ trust and confidence on the Internet through a program in which websites can be licensed to display a privacy seal or Trustmark on their websites”. The TRUSTe organization allows E-Business sites to display a Trustmark, indicating to consumers that the site adheres to the TRUSTe’s privacy principles and practices, which are approved by the U.S. Department of Commerce and the FTC.  E-Businesses displaying the Trustmark must also allow oversight to ensure that they are compliant with the privacy practices.</a:t>
            </a:r>
          </a:p>
          <a:p>
            <a:endParaRPr lang="en-US" dirty="0"/>
          </a:p>
        </p:txBody>
      </p:sp>
      <p:sp>
        <p:nvSpPr>
          <p:cNvPr id="16" name="TextBox 15"/>
          <p:cNvSpPr txBox="1"/>
          <p:nvPr/>
        </p:nvSpPr>
        <p:spPr>
          <a:xfrm>
            <a:off x="0" y="3886200"/>
            <a:ext cx="4648200" cy="2862322"/>
          </a:xfrm>
          <a:prstGeom prst="rect">
            <a:avLst/>
          </a:prstGeom>
          <a:noFill/>
        </p:spPr>
        <p:txBody>
          <a:bodyPr wrap="square" rtlCol="0">
            <a:spAutoFit/>
          </a:bodyPr>
          <a:lstStyle/>
          <a:p>
            <a:r>
              <a:rPr lang="en-US" dirty="0" smtClean="0">
                <a:solidFill>
                  <a:srgbClr val="C00000"/>
                </a:solidFill>
              </a:rPr>
              <a:t>The three goals of seals are</a:t>
            </a:r>
            <a:r>
              <a:rPr lang="en-US" dirty="0" smtClean="0"/>
              <a:t>:</a:t>
            </a:r>
          </a:p>
          <a:p>
            <a:pPr>
              <a:buFont typeface="Wingdings" pitchFamily="2" charset="2"/>
              <a:buChar char="Ø"/>
            </a:pPr>
            <a:r>
              <a:rPr lang="en-US" dirty="0" smtClean="0"/>
              <a:t> Give on-line consumers control over their    personal information.. </a:t>
            </a:r>
          </a:p>
          <a:p>
            <a:pPr>
              <a:buFont typeface="Wingdings" pitchFamily="2" charset="2"/>
              <a:buChar char="Ø"/>
            </a:pPr>
            <a:r>
              <a:rPr lang="en-US" dirty="0" smtClean="0"/>
              <a:t> Provide web publishers with standardized,    cost effective solutions to satisfy businesses and address consumers’ anxiety over sharing information..</a:t>
            </a:r>
          </a:p>
          <a:p>
            <a:pPr lvl="0">
              <a:buFont typeface="Wingdings" pitchFamily="2" charset="2"/>
              <a:buChar char="Ø"/>
            </a:pPr>
            <a:r>
              <a:rPr lang="en-US" dirty="0" smtClean="0"/>
              <a:t>Provide governmental regulators with evidence that the industry can self regulate.</a:t>
            </a:r>
          </a:p>
          <a:p>
            <a:endParaRPr lang="en-US" dirty="0"/>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35"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style.rotation</p:attrName>
                                        </p:attrNameLst>
                                      </p:cBhvr>
                                      <p:tavLst>
                                        <p:tav tm="0">
                                          <p:val>
                                            <p:fltVal val="720"/>
                                          </p:val>
                                        </p:tav>
                                        <p:tav tm="100000">
                                          <p:val>
                                            <p:fltVal val="0"/>
                                          </p:val>
                                        </p:tav>
                                      </p:tavLst>
                                    </p:anim>
                                    <p:anim calcmode="lin" valueType="num">
                                      <p:cBhvr>
                                        <p:cTn id="14" dur="2000" fill="hold"/>
                                        <p:tgtEl>
                                          <p:spTgt spid="12"/>
                                        </p:tgtEl>
                                        <p:attrNameLst>
                                          <p:attrName>ppt_h</p:attrName>
                                        </p:attrNameLst>
                                      </p:cBhvr>
                                      <p:tavLst>
                                        <p:tav tm="0">
                                          <p:val>
                                            <p:fltVal val="0"/>
                                          </p:val>
                                        </p:tav>
                                        <p:tav tm="100000">
                                          <p:val>
                                            <p:strVal val="#ppt_h"/>
                                          </p:val>
                                        </p:tav>
                                      </p:tavLst>
                                    </p:anim>
                                    <p:anim calcmode="lin" valueType="num">
                                      <p:cBhvr>
                                        <p:cTn id="15" dur="2000" fill="hold"/>
                                        <p:tgtEl>
                                          <p:spTgt spid="12"/>
                                        </p:tgtEl>
                                        <p:attrNameLst>
                                          <p:attrName>ppt_w</p:attrName>
                                        </p:attrNameLst>
                                      </p:cBhvr>
                                      <p:tavLst>
                                        <p:tav tm="0">
                                          <p:val>
                                            <p:fltVal val="0"/>
                                          </p:val>
                                        </p:tav>
                                        <p:tav tm="100000">
                                          <p:val>
                                            <p:strVal val="#ppt_w"/>
                                          </p:val>
                                        </p:tav>
                                      </p:tavLst>
                                    </p:anim>
                                  </p:childTnLst>
                                </p:cTn>
                              </p:par>
                              <p:par>
                                <p:cTn id="16" presetID="35"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000"/>
                                        <p:tgtEl>
                                          <p:spTgt spid="10"/>
                                        </p:tgtEl>
                                      </p:cBhvr>
                                    </p:animEffect>
                                    <p:anim calcmode="lin" valueType="num">
                                      <p:cBhvr>
                                        <p:cTn id="19" dur="2000" fill="hold"/>
                                        <p:tgtEl>
                                          <p:spTgt spid="10"/>
                                        </p:tgtEl>
                                        <p:attrNameLst>
                                          <p:attrName>style.rotation</p:attrName>
                                        </p:attrNameLst>
                                      </p:cBhvr>
                                      <p:tavLst>
                                        <p:tav tm="0">
                                          <p:val>
                                            <p:fltVal val="720"/>
                                          </p:val>
                                        </p:tav>
                                        <p:tav tm="100000">
                                          <p:val>
                                            <p:fltVal val="0"/>
                                          </p:val>
                                        </p:tav>
                                      </p:tavLst>
                                    </p:anim>
                                    <p:anim calcmode="lin" valueType="num">
                                      <p:cBhvr>
                                        <p:cTn id="20" dur="2000" fill="hold"/>
                                        <p:tgtEl>
                                          <p:spTgt spid="10"/>
                                        </p:tgtEl>
                                        <p:attrNameLst>
                                          <p:attrName>ppt_h</p:attrName>
                                        </p:attrNameLst>
                                      </p:cBhvr>
                                      <p:tavLst>
                                        <p:tav tm="0">
                                          <p:val>
                                            <p:fltVal val="0"/>
                                          </p:val>
                                        </p:tav>
                                        <p:tav tm="100000">
                                          <p:val>
                                            <p:strVal val="#ppt_h"/>
                                          </p:val>
                                        </p:tav>
                                      </p:tavLst>
                                    </p:anim>
                                    <p:anim calcmode="lin" valueType="num">
                                      <p:cBhvr>
                                        <p:cTn id="21" dur="2000" fill="hold"/>
                                        <p:tgtEl>
                                          <p:spTgt spid="10"/>
                                        </p:tgtEl>
                                        <p:attrNameLst>
                                          <p:attrName>ppt_w</p:attrName>
                                        </p:attrNameLst>
                                      </p:cBhvr>
                                      <p:tavLst>
                                        <p:tav tm="0">
                                          <p:val>
                                            <p:fltVal val="0"/>
                                          </p:val>
                                        </p:tav>
                                        <p:tav tm="100000">
                                          <p:val>
                                            <p:strVal val="#ppt_w"/>
                                          </p:val>
                                        </p:tav>
                                      </p:tavLst>
                                    </p:anim>
                                  </p:childTnLst>
                                </p:cTn>
                              </p:par>
                            </p:childTnLst>
                          </p:cTn>
                        </p:par>
                        <p:par>
                          <p:cTn id="22" fill="hold">
                            <p:stCondLst>
                              <p:cond delay="4000"/>
                            </p:stCondLst>
                            <p:childTnLst>
                              <p:par>
                                <p:cTn id="23" presetID="47" presetClass="entr" presetSubtype="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2000"/>
                                        <p:tgtEl>
                                          <p:spTgt spid="13"/>
                                        </p:tgtEl>
                                      </p:cBhvr>
                                    </p:animEffect>
                                    <p:anim calcmode="lin" valueType="num">
                                      <p:cBhvr>
                                        <p:cTn id="26" dur="2000" fill="hold"/>
                                        <p:tgtEl>
                                          <p:spTgt spid="13"/>
                                        </p:tgtEl>
                                        <p:attrNameLst>
                                          <p:attrName>ppt_x</p:attrName>
                                        </p:attrNameLst>
                                      </p:cBhvr>
                                      <p:tavLst>
                                        <p:tav tm="0">
                                          <p:val>
                                            <p:strVal val="#ppt_x"/>
                                          </p:val>
                                        </p:tav>
                                        <p:tav tm="100000">
                                          <p:val>
                                            <p:strVal val="#ppt_x"/>
                                          </p:val>
                                        </p:tav>
                                      </p:tavLst>
                                    </p:anim>
                                    <p:anim calcmode="lin" valueType="num">
                                      <p:cBhvr>
                                        <p:cTn id="27" dur="2000" fill="hold"/>
                                        <p:tgtEl>
                                          <p:spTgt spid="13"/>
                                        </p:tgtEl>
                                        <p:attrNameLst>
                                          <p:attrName>ppt_y</p:attrName>
                                        </p:attrNameLst>
                                      </p:cBhvr>
                                      <p:tavLst>
                                        <p:tav tm="0">
                                          <p:val>
                                            <p:strVal val="#ppt_y-.1"/>
                                          </p:val>
                                        </p:tav>
                                        <p:tav tm="100000">
                                          <p:val>
                                            <p:strVal val="#ppt_y"/>
                                          </p:val>
                                        </p:tav>
                                      </p:tavLst>
                                    </p:anim>
                                  </p:childTnLst>
                                </p:cTn>
                              </p:par>
                            </p:childTnLst>
                          </p:cTn>
                        </p:par>
                        <p:par>
                          <p:cTn id="28" fill="hold">
                            <p:stCondLst>
                              <p:cond delay="6000"/>
                            </p:stCondLst>
                            <p:childTnLst>
                              <p:par>
                                <p:cTn id="29" presetID="37"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0"/>
                                        <p:tgtEl>
                                          <p:spTgt spid="16"/>
                                        </p:tgtEl>
                                      </p:cBhvr>
                                    </p:animEffect>
                                    <p:anim calcmode="lin" valueType="num">
                                      <p:cBhvr>
                                        <p:cTn id="32" dur="2000" fill="hold"/>
                                        <p:tgtEl>
                                          <p:spTgt spid="16"/>
                                        </p:tgtEl>
                                        <p:attrNameLst>
                                          <p:attrName>ppt_x</p:attrName>
                                        </p:attrNameLst>
                                      </p:cBhvr>
                                      <p:tavLst>
                                        <p:tav tm="0">
                                          <p:val>
                                            <p:strVal val="#ppt_x"/>
                                          </p:val>
                                        </p:tav>
                                        <p:tav tm="100000">
                                          <p:val>
                                            <p:strVal val="#ppt_x"/>
                                          </p:val>
                                        </p:tav>
                                      </p:tavLst>
                                    </p:anim>
                                    <p:anim calcmode="lin" valueType="num">
                                      <p:cBhvr>
                                        <p:cTn id="33" dur="1800" decel="100000" fill="hold"/>
                                        <p:tgtEl>
                                          <p:spTgt spid="16"/>
                                        </p:tgtEl>
                                        <p:attrNameLst>
                                          <p:attrName>ppt_y</p:attrName>
                                        </p:attrNameLst>
                                      </p:cBhvr>
                                      <p:tavLst>
                                        <p:tav tm="0">
                                          <p:val>
                                            <p:strVal val="#ppt_y+1"/>
                                          </p:val>
                                        </p:tav>
                                        <p:tav tm="100000">
                                          <p:val>
                                            <p:strVal val="#ppt_y-.03"/>
                                          </p:val>
                                        </p:tav>
                                      </p:tavLst>
                                    </p:anim>
                                    <p:anim calcmode="lin" valueType="num">
                                      <p:cBhvr>
                                        <p:cTn id="34" dur="200" accel="100000" fill="hold">
                                          <p:stCondLst>
                                            <p:cond delay="1800"/>
                                          </p:stCondLst>
                                        </p:cTn>
                                        <p:tgtEl>
                                          <p:spTgt spid="16"/>
                                        </p:tgtEl>
                                        <p:attrNameLst>
                                          <p:attrName>ppt_y</p:attrName>
                                        </p:attrNameLst>
                                      </p:cBhvr>
                                      <p:tavLst>
                                        <p:tav tm="0">
                                          <p:val>
                                            <p:strVal val="#ppt_y-.03"/>
                                          </p:val>
                                        </p:tav>
                                        <p:tav tm="100000">
                                          <p:val>
                                            <p:strVal val="#ppt_y"/>
                                          </p:val>
                                        </p:tav>
                                      </p:tavLst>
                                    </p:anim>
                                  </p:childTnLst>
                                </p:cTn>
                              </p:par>
                            </p:childTnLst>
                          </p:cTn>
                        </p:par>
                        <p:par>
                          <p:cTn id="35" fill="hold">
                            <p:stCondLst>
                              <p:cond delay="8000"/>
                            </p:stCondLst>
                            <p:childTnLst>
                              <p:par>
                                <p:cTn id="36" presetID="25" presetClass="entr" presetSubtype="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39"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40"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41" dur="1000" fill="hold"/>
                                        <p:tgtEl>
                                          <p:spTgt spid="15"/>
                                        </p:tgtEl>
                                        <p:attrNameLst>
                                          <p:attrName>ppt_h</p:attrName>
                                        </p:attrNameLst>
                                      </p:cBhvr>
                                      <p:tavLst>
                                        <p:tav tm="0">
                                          <p:val>
                                            <p:strVal val="#ppt_h"/>
                                          </p:val>
                                        </p:tav>
                                        <p:tav tm="100000">
                                          <p:val>
                                            <p:strVal val="#ppt_h"/>
                                          </p:val>
                                        </p:tav>
                                      </p:tavLst>
                                    </p:anim>
                                    <p:anim calcmode="lin" valueType="num">
                                      <p:cBhvr>
                                        <p:cTn id="42"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43"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44"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45" dur="1000" decel="50000">
                                          <p:stCondLst>
                                            <p:cond delay="0"/>
                                          </p:stCondLst>
                                        </p:cTn>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p:bldP spid="10" grpId="0"/>
      <p:bldP spid="13"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E.Commerce\down\imgs002.gif"/>
          <p:cNvPicPr>
            <a:picLocks noChangeAspect="1" noChangeArrowheads="1"/>
          </p:cNvPicPr>
          <p:nvPr/>
        </p:nvPicPr>
        <p:blipFill>
          <a:blip r:embed="rId4" cstate="print"/>
          <a:srcRect l="20338" t="21469" r="8204" b="22285"/>
          <a:stretch>
            <a:fillRect/>
          </a:stretch>
        </p:blipFill>
        <p:spPr bwMode="auto">
          <a:xfrm>
            <a:off x="228600" y="685800"/>
            <a:ext cx="4467497" cy="3505200"/>
          </a:xfrm>
          <a:prstGeom prst="rect">
            <a:avLst/>
          </a:prstGeom>
          <a:noFill/>
          <a:ln w="9525">
            <a:noFill/>
            <a:miter lim="800000"/>
            <a:headEnd/>
            <a:tailEnd/>
          </a:ln>
        </p:spPr>
      </p:pic>
      <p:pic>
        <p:nvPicPr>
          <p:cNvPr id="49154" name="Picture 2" descr="http://t3.gstatic.com/images?q=tbn:ANd9GcRJW6WCHGuxLb0OOiqDESa67l5FYPQxm5LGw4Yi9vDrEZ3qT7mw"/>
          <p:cNvPicPr>
            <a:picLocks noChangeAspect="1" noChangeArrowheads="1"/>
          </p:cNvPicPr>
          <p:nvPr/>
        </p:nvPicPr>
        <p:blipFill>
          <a:blip r:embed="rId5" cstate="print"/>
          <a:srcRect/>
          <a:stretch>
            <a:fillRect/>
          </a:stretch>
        </p:blipFill>
        <p:spPr bwMode="auto">
          <a:xfrm>
            <a:off x="4724400" y="1295400"/>
            <a:ext cx="4267200" cy="3505200"/>
          </a:xfrm>
          <a:prstGeom prst="rect">
            <a:avLst/>
          </a:prstGeom>
          <a:noFill/>
        </p:spPr>
      </p:pic>
      <p:pic>
        <p:nvPicPr>
          <p:cNvPr id="49156" name="Picture 4" descr="http://t2.gstatic.com/images?q=tbn:ANd9GcS3K3lcRUgsbH82gxHgq4mHDaIr8Gt2u-VQei1RuaiPzFFF6xpZ"/>
          <p:cNvPicPr>
            <a:picLocks noChangeAspect="1" noChangeArrowheads="1"/>
          </p:cNvPicPr>
          <p:nvPr/>
        </p:nvPicPr>
        <p:blipFill>
          <a:blip r:embed="rId6" cstate="print"/>
          <a:srcRect/>
          <a:stretch>
            <a:fillRect/>
          </a:stretch>
        </p:blipFill>
        <p:spPr bwMode="auto">
          <a:xfrm>
            <a:off x="2057400" y="4495800"/>
            <a:ext cx="3276600" cy="2114550"/>
          </a:xfrm>
          <a:prstGeom prst="rect">
            <a:avLst/>
          </a:prstGeom>
          <a:noFill/>
        </p:spPr>
      </p:pic>
    </p:spTree>
  </p:cSld>
  <p:clrMapOvr>
    <a:masterClrMapping/>
  </p:clrMapOvr>
  <p:transition spd="slow">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after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2000" fill="hold"/>
                                        <p:tgtEl>
                                          <p:spTgt spid="10242"/>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10242"/>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10242"/>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10242"/>
                                        </p:tgtEl>
                                        <p:attrNameLst>
                                          <p:attrName>ppt_y</p:attrName>
                                        </p:attrNameLst>
                                      </p:cBhvr>
                                      <p:tavLst>
                                        <p:tav tm="0">
                                          <p:val>
                                            <p:strVal val="#ppt_y"/>
                                          </p:val>
                                        </p:tav>
                                        <p:tav tm="100000">
                                          <p:val>
                                            <p:strVal val="#ppt_y"/>
                                          </p:val>
                                        </p:tav>
                                      </p:tavLst>
                                    </p:anim>
                                  </p:childTnLst>
                                </p:cTn>
                              </p:par>
                            </p:childTnLst>
                          </p:cTn>
                        </p:par>
                        <p:par>
                          <p:cTn id="11" fill="hold">
                            <p:stCondLst>
                              <p:cond delay="2000"/>
                            </p:stCondLst>
                            <p:childTnLst>
                              <p:par>
                                <p:cTn id="12" presetID="35" presetClass="entr" presetSubtype="0" fill="hold" nodeType="afterEffect">
                                  <p:stCondLst>
                                    <p:cond delay="0"/>
                                  </p:stCondLst>
                                  <p:childTnLst>
                                    <p:set>
                                      <p:cBhvr>
                                        <p:cTn id="13" dur="1" fill="hold">
                                          <p:stCondLst>
                                            <p:cond delay="0"/>
                                          </p:stCondLst>
                                        </p:cTn>
                                        <p:tgtEl>
                                          <p:spTgt spid="49154"/>
                                        </p:tgtEl>
                                        <p:attrNameLst>
                                          <p:attrName>style.visibility</p:attrName>
                                        </p:attrNameLst>
                                      </p:cBhvr>
                                      <p:to>
                                        <p:strVal val="visible"/>
                                      </p:to>
                                    </p:set>
                                    <p:animEffect transition="in" filter="fade">
                                      <p:cBhvr>
                                        <p:cTn id="14" dur="2000"/>
                                        <p:tgtEl>
                                          <p:spTgt spid="49154"/>
                                        </p:tgtEl>
                                      </p:cBhvr>
                                    </p:animEffect>
                                    <p:anim calcmode="lin" valueType="num">
                                      <p:cBhvr>
                                        <p:cTn id="15" dur="2000" fill="hold"/>
                                        <p:tgtEl>
                                          <p:spTgt spid="49154"/>
                                        </p:tgtEl>
                                        <p:attrNameLst>
                                          <p:attrName>style.rotation</p:attrName>
                                        </p:attrNameLst>
                                      </p:cBhvr>
                                      <p:tavLst>
                                        <p:tav tm="0">
                                          <p:val>
                                            <p:fltVal val="720"/>
                                          </p:val>
                                        </p:tav>
                                        <p:tav tm="100000">
                                          <p:val>
                                            <p:fltVal val="0"/>
                                          </p:val>
                                        </p:tav>
                                      </p:tavLst>
                                    </p:anim>
                                    <p:anim calcmode="lin" valueType="num">
                                      <p:cBhvr>
                                        <p:cTn id="16" dur="2000" fill="hold"/>
                                        <p:tgtEl>
                                          <p:spTgt spid="49154"/>
                                        </p:tgtEl>
                                        <p:attrNameLst>
                                          <p:attrName>ppt_h</p:attrName>
                                        </p:attrNameLst>
                                      </p:cBhvr>
                                      <p:tavLst>
                                        <p:tav tm="0">
                                          <p:val>
                                            <p:fltVal val="0"/>
                                          </p:val>
                                        </p:tav>
                                        <p:tav tm="100000">
                                          <p:val>
                                            <p:strVal val="#ppt_h"/>
                                          </p:val>
                                        </p:tav>
                                      </p:tavLst>
                                    </p:anim>
                                    <p:anim calcmode="lin" valueType="num">
                                      <p:cBhvr>
                                        <p:cTn id="17" dur="2000" fill="hold"/>
                                        <p:tgtEl>
                                          <p:spTgt spid="49154"/>
                                        </p:tgtEl>
                                        <p:attrNameLst>
                                          <p:attrName>ppt_w</p:attrName>
                                        </p:attrNameLst>
                                      </p:cBhvr>
                                      <p:tavLst>
                                        <p:tav tm="0">
                                          <p:val>
                                            <p:fltVal val="0"/>
                                          </p:val>
                                        </p:tav>
                                        <p:tav tm="100000">
                                          <p:val>
                                            <p:strVal val="#ppt_w"/>
                                          </p:val>
                                        </p:tav>
                                      </p:tavLst>
                                    </p:anim>
                                  </p:childTnLst>
                                </p:cTn>
                              </p:par>
                            </p:childTnLst>
                          </p:cTn>
                        </p:par>
                        <p:par>
                          <p:cTn id="18" fill="hold">
                            <p:stCondLst>
                              <p:cond delay="4000"/>
                            </p:stCondLst>
                            <p:childTnLst>
                              <p:par>
                                <p:cTn id="19" presetID="25" presetClass="entr" presetSubtype="0" fill="hold" nodeType="afterEffect">
                                  <p:stCondLst>
                                    <p:cond delay="0"/>
                                  </p:stCondLst>
                                  <p:childTnLst>
                                    <p:set>
                                      <p:cBhvr>
                                        <p:cTn id="20" dur="1" fill="hold">
                                          <p:stCondLst>
                                            <p:cond delay="0"/>
                                          </p:stCondLst>
                                        </p:cTn>
                                        <p:tgtEl>
                                          <p:spTgt spid="49156"/>
                                        </p:tgtEl>
                                        <p:attrNameLst>
                                          <p:attrName>style.visibility</p:attrName>
                                        </p:attrNameLst>
                                      </p:cBhvr>
                                      <p:to>
                                        <p:strVal val="visible"/>
                                      </p:to>
                                    </p:set>
                                    <p:anim calcmode="lin" valueType="num">
                                      <p:cBhvr>
                                        <p:cTn id="21" dur="1000" decel="50000" fill="hold">
                                          <p:stCondLst>
                                            <p:cond delay="0"/>
                                          </p:stCondLst>
                                        </p:cTn>
                                        <p:tgtEl>
                                          <p:spTgt spid="49156"/>
                                        </p:tgtEl>
                                        <p:attrNameLst>
                                          <p:attrName>style.rotation</p:attrName>
                                        </p:attrNameLst>
                                      </p:cBhvr>
                                      <p:tavLst>
                                        <p:tav tm="0">
                                          <p:val>
                                            <p:fltVal val="-90"/>
                                          </p:val>
                                        </p:tav>
                                        <p:tav tm="100000">
                                          <p:val>
                                            <p:fltVal val="0"/>
                                          </p:val>
                                        </p:tav>
                                      </p:tavLst>
                                    </p:anim>
                                    <p:anim calcmode="lin" valueType="num">
                                      <p:cBhvr>
                                        <p:cTn id="22" dur="1000" decel="50000" fill="hold">
                                          <p:stCondLst>
                                            <p:cond delay="0"/>
                                          </p:stCondLst>
                                        </p:cTn>
                                        <p:tgtEl>
                                          <p:spTgt spid="49156"/>
                                        </p:tgtEl>
                                        <p:attrNameLst>
                                          <p:attrName>ppt_w</p:attrName>
                                        </p:attrNameLst>
                                      </p:cBhvr>
                                      <p:tavLst>
                                        <p:tav tm="0">
                                          <p:val>
                                            <p:strVal val="#ppt_w"/>
                                          </p:val>
                                        </p:tav>
                                        <p:tav tm="100000">
                                          <p:val>
                                            <p:strVal val="#ppt_w*.05"/>
                                          </p:val>
                                        </p:tav>
                                      </p:tavLst>
                                    </p:anim>
                                    <p:anim calcmode="lin" valueType="num">
                                      <p:cBhvr>
                                        <p:cTn id="23" dur="1000" accel="50000" fill="hold">
                                          <p:stCondLst>
                                            <p:cond delay="1000"/>
                                          </p:stCondLst>
                                        </p:cTn>
                                        <p:tgtEl>
                                          <p:spTgt spid="49156"/>
                                        </p:tgtEl>
                                        <p:attrNameLst>
                                          <p:attrName>ppt_w</p:attrName>
                                        </p:attrNameLst>
                                      </p:cBhvr>
                                      <p:tavLst>
                                        <p:tav tm="0">
                                          <p:val>
                                            <p:strVal val="#ppt_w*.05"/>
                                          </p:val>
                                        </p:tav>
                                        <p:tav tm="100000">
                                          <p:val>
                                            <p:strVal val="#ppt_w"/>
                                          </p:val>
                                        </p:tav>
                                      </p:tavLst>
                                    </p:anim>
                                    <p:anim calcmode="lin" valueType="num">
                                      <p:cBhvr>
                                        <p:cTn id="24" dur="2000" fill="hold"/>
                                        <p:tgtEl>
                                          <p:spTgt spid="49156"/>
                                        </p:tgtEl>
                                        <p:attrNameLst>
                                          <p:attrName>ppt_h</p:attrName>
                                        </p:attrNameLst>
                                      </p:cBhvr>
                                      <p:tavLst>
                                        <p:tav tm="0">
                                          <p:val>
                                            <p:strVal val="#ppt_h"/>
                                          </p:val>
                                        </p:tav>
                                        <p:tav tm="100000">
                                          <p:val>
                                            <p:strVal val="#ppt_h"/>
                                          </p:val>
                                        </p:tav>
                                      </p:tavLst>
                                    </p:anim>
                                    <p:anim calcmode="lin" valueType="num">
                                      <p:cBhvr>
                                        <p:cTn id="25" dur="1000" decel="50000" fill="hold">
                                          <p:stCondLst>
                                            <p:cond delay="0"/>
                                          </p:stCondLst>
                                        </p:cTn>
                                        <p:tgtEl>
                                          <p:spTgt spid="49156"/>
                                        </p:tgtEl>
                                        <p:attrNameLst>
                                          <p:attrName>ppt_x</p:attrName>
                                        </p:attrNameLst>
                                      </p:cBhvr>
                                      <p:tavLst>
                                        <p:tav tm="0">
                                          <p:val>
                                            <p:strVal val="#ppt_x+.4"/>
                                          </p:val>
                                        </p:tav>
                                        <p:tav tm="100000">
                                          <p:val>
                                            <p:strVal val="#ppt_x"/>
                                          </p:val>
                                        </p:tav>
                                      </p:tavLst>
                                    </p:anim>
                                    <p:anim calcmode="lin" valueType="num">
                                      <p:cBhvr>
                                        <p:cTn id="26" dur="1000" decel="50000" fill="hold">
                                          <p:stCondLst>
                                            <p:cond delay="0"/>
                                          </p:stCondLst>
                                        </p:cTn>
                                        <p:tgtEl>
                                          <p:spTgt spid="49156"/>
                                        </p:tgtEl>
                                        <p:attrNameLst>
                                          <p:attrName>ppt_y</p:attrName>
                                        </p:attrNameLst>
                                      </p:cBhvr>
                                      <p:tavLst>
                                        <p:tav tm="0">
                                          <p:val>
                                            <p:strVal val="#ppt_y-.2"/>
                                          </p:val>
                                        </p:tav>
                                        <p:tav tm="100000">
                                          <p:val>
                                            <p:strVal val="#ppt_y+.1"/>
                                          </p:val>
                                        </p:tav>
                                      </p:tavLst>
                                    </p:anim>
                                    <p:anim calcmode="lin" valueType="num">
                                      <p:cBhvr>
                                        <p:cTn id="27" dur="1000" accel="50000" fill="hold">
                                          <p:stCondLst>
                                            <p:cond delay="1000"/>
                                          </p:stCondLst>
                                        </p:cTn>
                                        <p:tgtEl>
                                          <p:spTgt spid="49156"/>
                                        </p:tgtEl>
                                        <p:attrNameLst>
                                          <p:attrName>ppt_y</p:attrName>
                                        </p:attrNameLst>
                                      </p:cBhvr>
                                      <p:tavLst>
                                        <p:tav tm="0">
                                          <p:val>
                                            <p:strVal val="#ppt_y+.1"/>
                                          </p:val>
                                        </p:tav>
                                        <p:tav tm="100000">
                                          <p:val>
                                            <p:strVal val="#ppt_y"/>
                                          </p:val>
                                        </p:tav>
                                      </p:tavLst>
                                    </p:anim>
                                    <p:animEffect transition="in" filter="fade">
                                      <p:cBhvr>
                                        <p:cTn id="28" dur="2000" decel="50000">
                                          <p:stCondLst>
                                            <p:cond delay="0"/>
                                          </p:stCondLst>
                                        </p:cTn>
                                        <p:tgtEl>
                                          <p:spTgt spid="49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523862"/>
          </a:xfrm>
        </p:spPr>
        <p:txBody>
          <a:bodyPr/>
          <a:lstStyle/>
          <a:p>
            <a:r>
              <a:rPr lang="en-US" sz="2800" dirty="0" smtClean="0"/>
              <a:t>SELF REGULATIONS FOR SECURING E-COMMERCE</a:t>
            </a:r>
            <a:endParaRPr lang="en-US" sz="2800" dirty="0"/>
          </a:p>
        </p:txBody>
      </p:sp>
      <p:sp>
        <p:nvSpPr>
          <p:cNvPr id="12" name="TextBox 11"/>
          <p:cNvSpPr txBox="1"/>
          <p:nvPr/>
        </p:nvSpPr>
        <p:spPr>
          <a:xfrm>
            <a:off x="381000" y="1752600"/>
            <a:ext cx="8229600" cy="3416320"/>
          </a:xfrm>
          <a:prstGeom prst="rect">
            <a:avLst/>
          </a:prstGeom>
          <a:noFill/>
        </p:spPr>
        <p:txBody>
          <a:bodyPr wrap="square" rtlCol="0">
            <a:spAutoFit/>
          </a:bodyPr>
          <a:lstStyle/>
          <a:p>
            <a:r>
              <a:rPr lang="en-US" dirty="0" smtClean="0"/>
              <a:t>Websites should follow self-regulation if they do not want government involvement in privacy matters.  The Federal Trade Commission (FTC) also prefers the websites to self regulate since the technology changes rapidly. In 1998, the On-line Privacy Alliance was formed and published a self-regulatory policy for on-line companies. To implement privacy policies, a seal system was established. Seals are given only to selected websites that promote the three goals of seals and complies with the policies</a:t>
            </a:r>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23553" name="Rectangle 1"/>
          <p:cNvSpPr>
            <a:spLocks noChangeArrowheads="1"/>
          </p:cNvSpPr>
          <p:nvPr/>
        </p:nvSpPr>
        <p:spPr bwMode="auto">
          <a:xfrm>
            <a:off x="381000" y="3733800"/>
            <a:ext cx="82296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Char char="•"/>
              <a:tabLst/>
            </a:pPr>
            <a:r>
              <a:rPr kumimoji="0" lang="en-US" b="0" i="0" u="none" strike="noStrike" cap="none" normalizeH="0" baseline="0" dirty="0" smtClean="0">
                <a:ln>
                  <a:noFill/>
                </a:ln>
                <a:solidFill>
                  <a:schemeClr val="tx1"/>
                </a:solidFill>
                <a:effectLst/>
                <a:latin typeface="Arial" pitchFamily="34" charset="0"/>
                <a:ea typeface="Trebuchet MS" pitchFamily="34" charset="0"/>
                <a:cs typeface="Times New Roman" pitchFamily="18" charset="0"/>
              </a:rPr>
              <a:t>Give on-line consumers control over their personal information.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smtClean="0">
                <a:ln>
                  <a:noFill/>
                </a:ln>
                <a:solidFill>
                  <a:schemeClr val="tx1"/>
                </a:solidFill>
                <a:effectLst/>
                <a:latin typeface="Arial" pitchFamily="34" charset="0"/>
                <a:ea typeface="Trebuchet MS" pitchFamily="34" charset="0"/>
                <a:cs typeface="Times New Roman" pitchFamily="18" charset="0"/>
              </a:rPr>
              <a:t>Provide web publishers with standardized, cost effective solutions to satisfy businesses and address consumers’ anxiety over sharing information.</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smtClean="0">
                <a:ln>
                  <a:noFill/>
                </a:ln>
                <a:solidFill>
                  <a:schemeClr val="tx1"/>
                </a:solidFill>
                <a:effectLst/>
                <a:latin typeface="Arial" pitchFamily="34" charset="0"/>
                <a:ea typeface="Trebuchet MS" pitchFamily="34" charset="0"/>
                <a:cs typeface="Times New Roman" pitchFamily="18" charset="0"/>
              </a:rPr>
              <a:t>Provide governmental regulators with evidence that the industry can self regulate</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52"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Scale>
                                      <p:cBhvr>
                                        <p:cTn id="12"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2"/>
                                        </p:tgtEl>
                                        <p:attrNameLst>
                                          <p:attrName>ppt_x</p:attrName>
                                          <p:attrName>ppt_y</p:attrName>
                                        </p:attrNameLst>
                                      </p:cBhvr>
                                    </p:animMotion>
                                    <p:animEffect transition="in" filter="fade">
                                      <p:cBhvr>
                                        <p:cTn id="14" dur="1000"/>
                                        <p:tgtEl>
                                          <p:spTgt spid="12"/>
                                        </p:tgtEl>
                                      </p:cBhvr>
                                    </p:animEffect>
                                  </p:childTnLst>
                                </p:cTn>
                              </p:par>
                            </p:childTnLst>
                          </p:cTn>
                        </p:par>
                        <p:par>
                          <p:cTn id="15" fill="hold">
                            <p:stCondLst>
                              <p:cond delay="3000"/>
                            </p:stCondLst>
                            <p:childTnLst>
                              <p:par>
                                <p:cTn id="16" presetID="23" presetClass="entr" presetSubtype="16" fill="hold" grpId="0" nodeType="afterEffect">
                                  <p:stCondLst>
                                    <p:cond delay="0"/>
                                  </p:stCondLst>
                                  <p:childTnLst>
                                    <p:set>
                                      <p:cBhvr>
                                        <p:cTn id="17" dur="1" fill="hold">
                                          <p:stCondLst>
                                            <p:cond delay="0"/>
                                          </p:stCondLst>
                                        </p:cTn>
                                        <p:tgtEl>
                                          <p:spTgt spid="23553"/>
                                        </p:tgtEl>
                                        <p:attrNameLst>
                                          <p:attrName>style.visibility</p:attrName>
                                        </p:attrNameLst>
                                      </p:cBhvr>
                                      <p:to>
                                        <p:strVal val="visible"/>
                                      </p:to>
                                    </p:set>
                                    <p:anim calcmode="lin" valueType="num">
                                      <p:cBhvr>
                                        <p:cTn id="18" dur="500" fill="hold"/>
                                        <p:tgtEl>
                                          <p:spTgt spid="23553"/>
                                        </p:tgtEl>
                                        <p:attrNameLst>
                                          <p:attrName>ppt_w</p:attrName>
                                        </p:attrNameLst>
                                      </p:cBhvr>
                                      <p:tavLst>
                                        <p:tav tm="0">
                                          <p:val>
                                            <p:fltVal val="0"/>
                                          </p:val>
                                        </p:tav>
                                        <p:tav tm="100000">
                                          <p:val>
                                            <p:strVal val="#ppt_w"/>
                                          </p:val>
                                        </p:tav>
                                      </p:tavLst>
                                    </p:anim>
                                    <p:anim calcmode="lin" valueType="num">
                                      <p:cBhvr>
                                        <p:cTn id="19" dur="500" fill="hold"/>
                                        <p:tgtEl>
                                          <p:spTgt spid="235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2355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ATTACKS</a:t>
            </a:r>
            <a:endParaRPr lang="en-US" dirty="0"/>
          </a:p>
        </p:txBody>
      </p:sp>
      <p:sp>
        <p:nvSpPr>
          <p:cNvPr id="3" name="Content Placeholder 2"/>
          <p:cNvSpPr>
            <a:spLocks noGrp="1"/>
          </p:cNvSpPr>
          <p:nvPr>
            <p:ph idx="1"/>
          </p:nvPr>
        </p:nvSpPr>
        <p:spPr/>
        <p:txBody>
          <a:bodyPr/>
          <a:lstStyle/>
          <a:p>
            <a:pPr algn="just">
              <a:buNone/>
            </a:pPr>
            <a:r>
              <a:rPr lang="en-US" dirty="0" smtClean="0"/>
              <a:t>	</a:t>
            </a:r>
            <a:r>
              <a:rPr lang="en-US" sz="1600" i="1" dirty="0" smtClean="0">
                <a:latin typeface="+mn-lt"/>
              </a:rPr>
              <a:t>Attacks against e-Commerce Web sites are so alarming; they follow right after violent</a:t>
            </a:r>
            <a:br>
              <a:rPr lang="en-US" sz="1600" i="1" dirty="0" smtClean="0">
                <a:latin typeface="+mn-lt"/>
              </a:rPr>
            </a:br>
            <a:r>
              <a:rPr lang="en-US" sz="1600" i="1" dirty="0" smtClean="0">
                <a:latin typeface="+mn-lt"/>
              </a:rPr>
              <a:t>crimes in the news. Practically every month, there is an announcement of an attack on a major Web site where sensitive information is obtained. Why is e-Commerce vulnerable? Is e-Commerce software more insecure compared to other software? Did the number of criminals in the world increase? The developers producing e-Commerce software are pulled from the same pool of developers as those who work on other software. In fact, this relatively new field is an attraction for top talent. Therefore, the quality of software being produced is relatively the same compared to other products. The criminal population did not undergo a sudden explosion, but the incentives of an e-Commerce exploit are a bargain compared to other illegal opportunities.</a:t>
            </a:r>
          </a:p>
          <a:p>
            <a:pPr algn="just">
              <a:buNone/>
            </a:pPr>
            <a:r>
              <a:rPr lang="en-US" sz="1600" dirty="0" smtClean="0">
                <a:latin typeface="+mn-lt"/>
              </a:rPr>
              <a:t>  	</a:t>
            </a:r>
          </a:p>
          <a:p>
            <a:pPr algn="just">
              <a:buNone/>
            </a:pPr>
            <a:r>
              <a:rPr lang="en-US" sz="1600" dirty="0" smtClean="0">
                <a:latin typeface="+mn-lt"/>
              </a:rPr>
              <a:t>	</a:t>
            </a:r>
            <a:r>
              <a:rPr lang="en-US" sz="1600" i="1" dirty="0" smtClean="0">
                <a:latin typeface="+mn-lt"/>
              </a:rPr>
              <a:t>Compared to robbing a bank, the tools necessary to perform an attack on the Internet is fairly cheap. The criminal only needs access to a computer and an Internet connection. On the other hand, a bank robbery may require firearms, a getaway car, and tools to crack a safe, but these may still not be enough</a:t>
            </a:r>
            <a:r>
              <a:rPr lang="en-US" sz="1200" i="1" dirty="0" smtClean="0"/>
              <a:t>. </a:t>
            </a:r>
            <a:endParaRPr lang="en-US" i="1" dirty="0"/>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5" presetClass="entr" presetSubtype="0" fill="hold"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
                                            <p:txEl>
                                              <p:pRg st="0" end="0"/>
                                            </p:txEl>
                                          </p:spTgt>
                                        </p:tgtEl>
                                      </p:cBhvr>
                                    </p:animEffect>
                                  </p:childTnLst>
                                </p:cTn>
                              </p:par>
                              <p:par>
                                <p:cTn id="20" presetID="2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5"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304800" y="1066800"/>
            <a:ext cx="8229600" cy="708528"/>
          </a:xfrm>
        </p:spPr>
        <p:txBody>
          <a:bodyPr/>
          <a:lstStyle/>
          <a:p>
            <a:r>
              <a:rPr lang="en-US" dirty="0" smtClean="0">
                <a:latin typeface="Algerian" pitchFamily="82" charset="0"/>
              </a:rPr>
              <a:t> FUTURE TRENDS</a:t>
            </a:r>
            <a:endParaRPr lang="en-US" dirty="0">
              <a:latin typeface="Algerian" pitchFamily="82" charset="0"/>
            </a:endParaRPr>
          </a:p>
        </p:txBody>
      </p:sp>
      <p:graphicFrame>
        <p:nvGraphicFramePr>
          <p:cNvPr id="9" name="Content Placeholder 8"/>
          <p:cNvGraphicFramePr>
            <a:graphicFrameLocks noGrp="1"/>
          </p:cNvGraphicFramePr>
          <p:nvPr>
            <p:ph idx="1"/>
          </p:nvPr>
        </p:nvGraphicFramePr>
        <p:xfrm>
          <a:off x="457200" y="1600200"/>
          <a:ext cx="8077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7458"/>
                                        </p:tgtEl>
                                        <p:attrNameLst>
                                          <p:attrName>style.visibility</p:attrName>
                                        </p:attrNameLst>
                                      </p:cBhvr>
                                      <p:to>
                                        <p:strVal val="visible"/>
                                      </p:to>
                                    </p:set>
                                    <p:anim calcmode="lin" valueType="num">
                                      <p:cBhvr additive="base">
                                        <p:cTn id="7" dur="2000" fill="hold"/>
                                        <p:tgtEl>
                                          <p:spTgt spid="147458"/>
                                        </p:tgtEl>
                                        <p:attrNameLst>
                                          <p:attrName>ppt_x</p:attrName>
                                        </p:attrNameLst>
                                      </p:cBhvr>
                                      <p:tavLst>
                                        <p:tav tm="0">
                                          <p:val>
                                            <p:strVal val="#ppt_x"/>
                                          </p:val>
                                        </p:tav>
                                        <p:tav tm="100000">
                                          <p:val>
                                            <p:strVal val="#ppt_x"/>
                                          </p:val>
                                        </p:tav>
                                      </p:tavLst>
                                    </p:anim>
                                    <p:anim calcmode="lin" valueType="num">
                                      <p:cBhvr additive="base">
                                        <p:cTn id="8" dur="2000" fill="hold"/>
                                        <p:tgtEl>
                                          <p:spTgt spid="147458"/>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4"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from="(-#ppt_w/2)" to="(#ppt_x)" calcmode="lin" valueType="num">
                                      <p:cBhvr>
                                        <p:cTn id="12" dur="600" fill="hold">
                                          <p:stCondLst>
                                            <p:cond delay="0"/>
                                          </p:stCondLst>
                                        </p:cTn>
                                        <p:tgtEl>
                                          <p:spTgt spid="9"/>
                                        </p:tgtEl>
                                        <p:attrNameLst>
                                          <p:attrName>ppt_x</p:attrName>
                                        </p:attrNameLst>
                                      </p:cBhvr>
                                    </p:anim>
                                    <p:anim from="0" to="-1.0" calcmode="lin" valueType="num">
                                      <p:cBhvr>
                                        <p:cTn id="13" dur="200" decel="50000" autoRev="1" fill="hold">
                                          <p:stCondLst>
                                            <p:cond delay="600"/>
                                          </p:stCondLst>
                                        </p:cTn>
                                        <p:tgtEl>
                                          <p:spTgt spid="9"/>
                                        </p:tgtEl>
                                        <p:attrNameLst>
                                          <p:attrName>xshear</p:attrName>
                                        </p:attrNameLst>
                                      </p:cBhvr>
                                    </p:anim>
                                    <p:animScale>
                                      <p:cBhvr>
                                        <p:cTn id="14" dur="200" decel="100000" autoRev="1" fill="hold">
                                          <p:stCondLst>
                                            <p:cond delay="600"/>
                                          </p:stCondLst>
                                        </p:cTn>
                                        <p:tgtEl>
                                          <p:spTgt spid="9"/>
                                        </p:tgtEl>
                                      </p:cBhvr>
                                      <p:from x="100000" y="100000"/>
                                      <p:to x="80000" y="100000"/>
                                    </p:animScale>
                                    <p:anim by="(#ppt_h/3+#ppt_w*0.1)" calcmode="lin" valueType="num">
                                      <p:cBhvr additive="sum">
                                        <p:cTn id="15" dur="200" decel="100000" autoRev="1" fill="hold">
                                          <p:stCondLst>
                                            <p:cond delay="600"/>
                                          </p:stCondLst>
                                        </p:cTn>
                                        <p:tgtEl>
                                          <p:spTgt spid="9"/>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8" grpId="0"/>
      <p:bldGraphic spid="9"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blog.softwareinsider.org/wp-content/uploads/2010/09/Screen-shot-2010-09-06-at-10.26.43-AM.png"/>
          <p:cNvPicPr>
            <a:picLocks noChangeAspect="1" noChangeArrowheads="1"/>
          </p:cNvPicPr>
          <p:nvPr/>
        </p:nvPicPr>
        <p:blipFill>
          <a:blip r:embed="rId3" cstate="print"/>
          <a:srcRect/>
          <a:stretch>
            <a:fillRect/>
          </a:stretch>
        </p:blipFill>
        <p:spPr bwMode="auto">
          <a:xfrm>
            <a:off x="228600" y="1209675"/>
            <a:ext cx="8458200" cy="5648325"/>
          </a:xfrm>
          <a:prstGeom prst="rect">
            <a:avLst/>
          </a:prstGeom>
          <a:noFill/>
          <a:ln w="9525">
            <a:noFill/>
            <a:miter lim="800000"/>
            <a:headEnd/>
            <a:tailEnd/>
          </a:ln>
        </p:spPr>
      </p:pic>
      <p:sp>
        <p:nvSpPr>
          <p:cNvPr id="3" name="Rectangle 2"/>
          <p:cNvSpPr/>
          <p:nvPr/>
        </p:nvSpPr>
        <p:spPr bwMode="auto">
          <a:xfrm flipV="1">
            <a:off x="0" y="6629400"/>
            <a:ext cx="3733800" cy="457200"/>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solidFill>
                  <a:schemeClr val="bg1"/>
                </a:solidFill>
              </a:ln>
              <a:solidFill>
                <a:schemeClr val="tx1"/>
              </a:solidFill>
              <a:effectLst/>
              <a:latin typeface="Tahoma" pitchFamily="34" charset="0"/>
            </a:endParaRPr>
          </a:p>
        </p:txBody>
      </p:sp>
      <p:sp>
        <p:nvSpPr>
          <p:cNvPr id="4" name="TextBox 3"/>
          <p:cNvSpPr txBox="1"/>
          <p:nvPr/>
        </p:nvSpPr>
        <p:spPr>
          <a:xfrm>
            <a:off x="1828800" y="304800"/>
            <a:ext cx="5943600" cy="954107"/>
          </a:xfrm>
          <a:prstGeom prst="rect">
            <a:avLst/>
          </a:prstGeom>
        </p:spPr>
        <p:style>
          <a:lnRef idx="0">
            <a:scrgbClr r="0" g="0" b="0"/>
          </a:lnRef>
          <a:fillRef idx="1001">
            <a:schemeClr val="lt1"/>
          </a:fillRef>
          <a:effectRef idx="0">
            <a:scrgbClr r="0" g="0" b="0"/>
          </a:effectRef>
          <a:fontRef idx="major"/>
        </p:style>
        <p:txBody>
          <a:bodyPr wrap="square" rtlCol="0">
            <a:spAutoFit/>
          </a:bodyPr>
          <a:lstStyle/>
          <a:p>
            <a:pPr algn="ctr"/>
            <a:r>
              <a:rPr lang="en-US" sz="2800" b="1" i="1" u="sng" dirty="0" smtClean="0">
                <a:solidFill>
                  <a:schemeClr val="accent1">
                    <a:lumMod val="75000"/>
                  </a:schemeClr>
                </a:solidFill>
              </a:rPr>
              <a:t>Distinguish between Old And Next Gen E-Commerce</a:t>
            </a:r>
            <a:endParaRPr lang="en-US" sz="2800" b="1" i="1" u="sng" dirty="0">
              <a:solidFill>
                <a:schemeClr val="accent1">
                  <a:lumMod val="75000"/>
                </a:schemeClr>
              </a:solidFill>
            </a:endParaRPr>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9" presetClass="entr" presetSubtype="0" accel="100000" fill="hold" nodeType="afterEffect">
                                  <p:stCondLst>
                                    <p:cond delay="0"/>
                                  </p:stCondLst>
                                  <p:childTnLst>
                                    <p:set>
                                      <p:cBhvr>
                                        <p:cTn id="11" dur="1" fill="hold">
                                          <p:stCondLst>
                                            <p:cond delay="0"/>
                                          </p:stCondLst>
                                        </p:cTn>
                                        <p:tgtEl>
                                          <p:spTgt spid="32770"/>
                                        </p:tgtEl>
                                        <p:attrNameLst>
                                          <p:attrName>style.visibility</p:attrName>
                                        </p:attrNameLst>
                                      </p:cBhvr>
                                      <p:to>
                                        <p:strVal val="visible"/>
                                      </p:to>
                                    </p:set>
                                    <p:anim calcmode="lin" valueType="num">
                                      <p:cBhvr>
                                        <p:cTn id="12" dur="2000" fill="hold"/>
                                        <p:tgtEl>
                                          <p:spTgt spid="32770"/>
                                        </p:tgtEl>
                                        <p:attrNameLst>
                                          <p:attrName>ppt_h</p:attrName>
                                        </p:attrNameLst>
                                      </p:cBhvr>
                                      <p:tavLst>
                                        <p:tav tm="0">
                                          <p:val>
                                            <p:strVal val="#ppt_h/20"/>
                                          </p:val>
                                        </p:tav>
                                        <p:tav tm="50000">
                                          <p:val>
                                            <p:strVal val="#ppt_h/20"/>
                                          </p:val>
                                        </p:tav>
                                        <p:tav tm="100000">
                                          <p:val>
                                            <p:strVal val="#ppt_h"/>
                                          </p:val>
                                        </p:tav>
                                      </p:tavLst>
                                    </p:anim>
                                    <p:anim calcmode="lin" valueType="num">
                                      <p:cBhvr>
                                        <p:cTn id="13" dur="2000" fill="hold"/>
                                        <p:tgtEl>
                                          <p:spTgt spid="32770"/>
                                        </p:tgtEl>
                                        <p:attrNameLst>
                                          <p:attrName>ppt_w</p:attrName>
                                        </p:attrNameLst>
                                      </p:cBhvr>
                                      <p:tavLst>
                                        <p:tav tm="0">
                                          <p:val>
                                            <p:strVal val="#ppt_w+.3"/>
                                          </p:val>
                                        </p:tav>
                                        <p:tav tm="50000">
                                          <p:val>
                                            <p:strVal val="#ppt_w+.3"/>
                                          </p:val>
                                        </p:tav>
                                        <p:tav tm="100000">
                                          <p:val>
                                            <p:strVal val="#ppt_w"/>
                                          </p:val>
                                        </p:tav>
                                      </p:tavLst>
                                    </p:anim>
                                    <p:anim calcmode="lin" valueType="num">
                                      <p:cBhvr>
                                        <p:cTn id="14" dur="2000" fill="hold"/>
                                        <p:tgtEl>
                                          <p:spTgt spid="32770"/>
                                        </p:tgtEl>
                                        <p:attrNameLst>
                                          <p:attrName>ppt_x</p:attrName>
                                        </p:attrNameLst>
                                      </p:cBhvr>
                                      <p:tavLst>
                                        <p:tav tm="0">
                                          <p:val>
                                            <p:strVal val="#ppt_x-.3"/>
                                          </p:val>
                                        </p:tav>
                                        <p:tav tm="50000">
                                          <p:val>
                                            <p:strVal val="#ppt_x"/>
                                          </p:val>
                                        </p:tav>
                                        <p:tav tm="100000">
                                          <p:val>
                                            <p:strVal val="#ppt_x"/>
                                          </p:val>
                                        </p:tav>
                                      </p:tavLst>
                                    </p:anim>
                                    <p:anim calcmode="lin" valueType="num">
                                      <p:cBhvr>
                                        <p:cTn id="15" dur="2000" fill="hold"/>
                                        <p:tgtEl>
                                          <p:spTgt spid="327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a:t>
            </a:r>
            <a:endParaRPr lang="en-US" dirty="0"/>
          </a:p>
        </p:txBody>
      </p:sp>
      <p:sp>
        <p:nvSpPr>
          <p:cNvPr id="3" name="Content Placeholder 2"/>
          <p:cNvSpPr>
            <a:spLocks noGrp="1"/>
          </p:cNvSpPr>
          <p:nvPr>
            <p:ph idx="1"/>
          </p:nvPr>
        </p:nvSpPr>
        <p:spPr>
          <a:xfrm>
            <a:off x="381000" y="1600200"/>
            <a:ext cx="8229600" cy="4267200"/>
          </a:xfrm>
        </p:spPr>
        <p:txBody>
          <a:bodyPr/>
          <a:lstStyle/>
          <a:p>
            <a:pPr>
              <a:buNone/>
            </a:pPr>
            <a:endParaRPr lang="en-US" sz="1600" i="1" dirty="0" smtClean="0"/>
          </a:p>
          <a:p>
            <a:r>
              <a:rPr lang="en-US" sz="1600" i="1" dirty="0" smtClean="0"/>
              <a:t>The topic of E-Commerce Security provides an abundance of research opportunities. The authors recommend that the research should be continued. The development of new standards in order to protect the privacy of the consumers is very important and critical to the continued growth of E-Commerce. Proper laws should be legislated to ensure consumer privacy, since it has been shown that self-regulation is not always ideal.</a:t>
            </a:r>
          </a:p>
          <a:p>
            <a:pPr>
              <a:buNone/>
            </a:pPr>
            <a:endParaRPr lang="en-US" sz="1600" i="1" dirty="0" smtClean="0"/>
          </a:p>
          <a:p>
            <a:r>
              <a:rPr lang="en-US" sz="1600" i="1" dirty="0" smtClean="0"/>
              <a:t>Laws in other countries should also be researched and standard international policies should be adopted at a global level. Consumers, companies and the government should work together with integrity to protect the privacy rights of the consumers.</a:t>
            </a:r>
          </a:p>
          <a:p>
            <a:pPr>
              <a:buNone/>
            </a:pPr>
            <a:endParaRPr lang="en-US" sz="1600" i="1" dirty="0" smtClean="0"/>
          </a:p>
          <a:p>
            <a:r>
              <a:rPr lang="en-US" sz="1600" i="1" dirty="0" smtClean="0"/>
              <a:t>Many companies are already following this research trend and boosting their sales online. Many more are likely to follow and achieve large profits.  It is imperative that companies understand achieving success and sustaining competitiveness in the highly volatile and demanding E-Commerce market “lies in their ability to securely protect their information assets and IT infrastructure”</a:t>
            </a:r>
          </a:p>
          <a:p>
            <a:pPr>
              <a:buNone/>
            </a:pPr>
            <a:endParaRPr lang="en-US" sz="1600" i="1" dirty="0" smtClean="0"/>
          </a:p>
          <a:p>
            <a:pPr>
              <a:buNone/>
            </a:pPr>
            <a:endParaRPr lang="en-US" sz="1600" i="1" dirty="0"/>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0" presetClass="entr" presetSubtype="0"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par>
                                <p:cTn id="13" presetID="2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edge">
                                      <p:cBhvr>
                                        <p:cTn id="15" dur="2000"/>
                                        <p:tgtEl>
                                          <p:spTgt spid="3">
                                            <p:txEl>
                                              <p:pRg st="3" end="3"/>
                                            </p:txEl>
                                          </p:spTgt>
                                        </p:tgtEl>
                                      </p:cBhvr>
                                    </p:animEffect>
                                  </p:childTnLst>
                                </p:cTn>
                              </p:par>
                              <p:par>
                                <p:cTn id="16" presetID="2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wedge">
                                      <p:cBhvr>
                                        <p:cTn id="18"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D8EA6BE-B508-4635-B860-5CF6AED6D7EA}" type="slidenum">
              <a:rPr lang="en-US" smtClean="0"/>
              <a:pPr>
                <a:defRPr/>
              </a:pPr>
              <a:t>29</a:t>
            </a:fld>
            <a:endParaRPr lang="en-US"/>
          </a:p>
        </p:txBody>
      </p:sp>
      <p:sp>
        <p:nvSpPr>
          <p:cNvPr id="5" name="Rectangle 4"/>
          <p:cNvSpPr/>
          <p:nvPr/>
        </p:nvSpPr>
        <p:spPr>
          <a:xfrm>
            <a:off x="1143000" y="685800"/>
            <a:ext cx="7086599" cy="923330"/>
          </a:xfrm>
          <a:prstGeom prst="rect">
            <a:avLst/>
          </a:prstGeom>
        </p:spPr>
        <p:style>
          <a:lnRef idx="0">
            <a:schemeClr val="accent4"/>
          </a:lnRef>
          <a:fillRef idx="3">
            <a:schemeClr val="accent4"/>
          </a:fillRef>
          <a:effectRef idx="3">
            <a:schemeClr val="accent4"/>
          </a:effectRef>
          <a:fontRef idx="minor">
            <a:schemeClr val="lt1"/>
          </a:fontRef>
        </p:style>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lvl="0" eaLnBrk="0" fontAlgn="base" hangingPunct="0">
              <a:spcBef>
                <a:spcPct val="0"/>
              </a:spcBef>
              <a:spcAft>
                <a:spcPct val="0"/>
              </a:spcAft>
            </a:pPr>
            <a:r>
              <a:rPr lang="en-US" sz="5400" dirty="0" smtClean="0">
                <a:solidFill>
                  <a:srgbClr val="333333"/>
                </a:solidFill>
                <a:latin typeface="Arial" pitchFamily="34" charset="0"/>
                <a:ea typeface="Times New Roman" pitchFamily="18" charset="0"/>
                <a:cs typeface="Arial" pitchFamily="34" charset="0"/>
              </a:rPr>
              <a:t>Be Sociable, Share!</a:t>
            </a:r>
            <a:endParaRPr lang="en-US" sz="9600" dirty="0" smtClean="0">
              <a:latin typeface="Arial" pitchFamily="34" charset="0"/>
              <a:cs typeface="Arial" pitchFamily="34" charset="0"/>
            </a:endParaRPr>
          </a:p>
        </p:txBody>
      </p:sp>
      <p:pic>
        <p:nvPicPr>
          <p:cNvPr id="39938" name="Picture 2" descr="http://www.geardiary.com/wp-content/uploads/2010/04/geardiary-microsoft-time-to-share-700x433.jpg"/>
          <p:cNvPicPr>
            <a:picLocks noChangeAspect="1" noChangeArrowheads="1"/>
          </p:cNvPicPr>
          <p:nvPr/>
        </p:nvPicPr>
        <p:blipFill>
          <a:blip r:embed="rId3" cstate="print"/>
          <a:srcRect/>
          <a:stretch>
            <a:fillRect/>
          </a:stretch>
        </p:blipFill>
        <p:spPr bwMode="auto">
          <a:xfrm>
            <a:off x="990600" y="2285999"/>
            <a:ext cx="5105400" cy="3158055"/>
          </a:xfrm>
          <a:prstGeom prst="rect">
            <a:avLst/>
          </a:prstGeom>
          <a:noFill/>
        </p:spPr>
      </p:pic>
      <p:pic>
        <p:nvPicPr>
          <p:cNvPr id="39940" name="Picture 4" descr="http://cdn.seoclerks.com/pics/15854-1.jpg"/>
          <p:cNvPicPr>
            <a:picLocks noChangeAspect="1" noChangeArrowheads="1"/>
          </p:cNvPicPr>
          <p:nvPr/>
        </p:nvPicPr>
        <p:blipFill>
          <a:blip r:embed="rId4" cstate="print"/>
          <a:srcRect l="14080" r="14240"/>
          <a:stretch>
            <a:fillRect/>
          </a:stretch>
        </p:blipFill>
        <p:spPr bwMode="auto">
          <a:xfrm>
            <a:off x="6096000" y="5181600"/>
            <a:ext cx="2319010" cy="1433853"/>
          </a:xfrm>
          <a:prstGeom prst="rect">
            <a:avLst/>
          </a:prstGeom>
          <a:noFill/>
        </p:spPr>
      </p:pic>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par>
                          <p:cTn id="15" fill="hold">
                            <p:stCondLst>
                              <p:cond delay="1000"/>
                            </p:stCondLst>
                            <p:childTnLst>
                              <p:par>
                                <p:cTn id="16" presetID="25" presetClass="entr" presetSubtype="0" fill="hold" nodeType="afterEffect">
                                  <p:stCondLst>
                                    <p:cond delay="0"/>
                                  </p:stCondLst>
                                  <p:childTnLst>
                                    <p:set>
                                      <p:cBhvr>
                                        <p:cTn id="17" dur="1" fill="hold">
                                          <p:stCondLst>
                                            <p:cond delay="0"/>
                                          </p:stCondLst>
                                        </p:cTn>
                                        <p:tgtEl>
                                          <p:spTgt spid="39938"/>
                                        </p:tgtEl>
                                        <p:attrNameLst>
                                          <p:attrName>style.visibility</p:attrName>
                                        </p:attrNameLst>
                                      </p:cBhvr>
                                      <p:to>
                                        <p:strVal val="visible"/>
                                      </p:to>
                                    </p:set>
                                    <p:anim calcmode="lin" valueType="num">
                                      <p:cBhvr>
                                        <p:cTn id="18" dur="500" decel="50000" fill="hold">
                                          <p:stCondLst>
                                            <p:cond delay="0"/>
                                          </p:stCondLst>
                                        </p:cTn>
                                        <p:tgtEl>
                                          <p:spTgt spid="39938"/>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39938"/>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39938"/>
                                        </p:tgtEl>
                                        <p:attrNameLst>
                                          <p:attrName>ppt_w</p:attrName>
                                        </p:attrNameLst>
                                      </p:cBhvr>
                                      <p:tavLst>
                                        <p:tav tm="0">
                                          <p:val>
                                            <p:strVal val="#ppt_w*.05"/>
                                          </p:val>
                                        </p:tav>
                                        <p:tav tm="100000">
                                          <p:val>
                                            <p:strVal val="#ppt_w"/>
                                          </p:val>
                                        </p:tav>
                                      </p:tavLst>
                                    </p:anim>
                                    <p:anim calcmode="lin" valueType="num">
                                      <p:cBhvr>
                                        <p:cTn id="21" dur="1000" fill="hold"/>
                                        <p:tgtEl>
                                          <p:spTgt spid="39938"/>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39938"/>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39938"/>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39938"/>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39938"/>
                                        </p:tgtEl>
                                      </p:cBhvr>
                                    </p:animEffect>
                                  </p:childTnLst>
                                </p:cTn>
                              </p:par>
                            </p:childTnLst>
                          </p:cTn>
                        </p:par>
                        <p:par>
                          <p:cTn id="26" fill="hold">
                            <p:stCondLst>
                              <p:cond delay="2000"/>
                            </p:stCondLst>
                            <p:childTnLst>
                              <p:par>
                                <p:cTn id="27" presetID="25" presetClass="entr" presetSubtype="0" fill="hold" nodeType="afterEffect">
                                  <p:stCondLst>
                                    <p:cond delay="0"/>
                                  </p:stCondLst>
                                  <p:childTnLst>
                                    <p:set>
                                      <p:cBhvr>
                                        <p:cTn id="28" dur="1" fill="hold">
                                          <p:stCondLst>
                                            <p:cond delay="0"/>
                                          </p:stCondLst>
                                        </p:cTn>
                                        <p:tgtEl>
                                          <p:spTgt spid="39940"/>
                                        </p:tgtEl>
                                        <p:attrNameLst>
                                          <p:attrName>style.visibility</p:attrName>
                                        </p:attrNameLst>
                                      </p:cBhvr>
                                      <p:to>
                                        <p:strVal val="visible"/>
                                      </p:to>
                                    </p:set>
                                    <p:anim calcmode="lin" valueType="num">
                                      <p:cBhvr>
                                        <p:cTn id="29" dur="500" decel="50000" fill="hold">
                                          <p:stCondLst>
                                            <p:cond delay="0"/>
                                          </p:stCondLst>
                                        </p:cTn>
                                        <p:tgtEl>
                                          <p:spTgt spid="39940"/>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39940"/>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39940"/>
                                        </p:tgtEl>
                                        <p:attrNameLst>
                                          <p:attrName>ppt_w</p:attrName>
                                        </p:attrNameLst>
                                      </p:cBhvr>
                                      <p:tavLst>
                                        <p:tav tm="0">
                                          <p:val>
                                            <p:strVal val="#ppt_w*.05"/>
                                          </p:val>
                                        </p:tav>
                                        <p:tav tm="100000">
                                          <p:val>
                                            <p:strVal val="#ppt_w"/>
                                          </p:val>
                                        </p:tav>
                                      </p:tavLst>
                                    </p:anim>
                                    <p:anim calcmode="lin" valueType="num">
                                      <p:cBhvr>
                                        <p:cTn id="32" dur="1000" fill="hold"/>
                                        <p:tgtEl>
                                          <p:spTgt spid="39940"/>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39940"/>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39940"/>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39940"/>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REASONS FOR SELECTING THIS TOPIC</a:t>
            </a:r>
            <a:endParaRPr lang="en-US" dirty="0"/>
          </a:p>
        </p:txBody>
      </p:sp>
      <p:sp>
        <p:nvSpPr>
          <p:cNvPr id="4" name="Content Placeholder 3"/>
          <p:cNvSpPr>
            <a:spLocks noGrp="1"/>
          </p:cNvSpPr>
          <p:nvPr>
            <p:ph idx="1"/>
          </p:nvPr>
        </p:nvSpPr>
        <p:spPr/>
        <p:txBody>
          <a:bodyPr/>
          <a:lstStyle/>
          <a:p>
            <a:r>
              <a:rPr lang="en-US" dirty="0" smtClean="0"/>
              <a:t>The Insight Belief Of this Topic compelled Us to Select The Topic Which is so close to our normal walks of life..</a:t>
            </a:r>
          </a:p>
          <a:p>
            <a:r>
              <a:rPr lang="en-US" dirty="0" smtClean="0"/>
              <a:t> </a:t>
            </a:r>
            <a:r>
              <a:rPr lang="en-US" dirty="0" smtClean="0">
                <a:solidFill>
                  <a:schemeClr val="tx1"/>
                </a:solidFill>
              </a:rPr>
              <a:t>To show how E-commerce actually works.</a:t>
            </a:r>
          </a:p>
          <a:p>
            <a:r>
              <a:rPr lang="en-US" dirty="0" smtClean="0">
                <a:solidFill>
                  <a:schemeClr val="tx1"/>
                </a:solidFill>
              </a:rPr>
              <a:t>To show the various trends and developments in securing E-commerce over the years.</a:t>
            </a:r>
            <a:endParaRPr lang="en-US" dirty="0"/>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52" presetClass="entr" presetSubtype="0" fill="hold" grpId="0" nodeType="after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Scale>
                                      <p:cBhvr>
                                        <p:cTn id="12" dur="2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2000" decel="50000" fill="hold">
                                          <p:stCondLst>
                                            <p:cond delay="0"/>
                                          </p:stCondLst>
                                        </p:cTn>
                                        <p:tgtEl>
                                          <p:spTgt spid="4">
                                            <p:txEl>
                                              <p:pRg st="0" end="0"/>
                                            </p:txEl>
                                          </p:spTgt>
                                        </p:tgtEl>
                                        <p:attrNameLst>
                                          <p:attrName>ppt_x</p:attrName>
                                          <p:attrName>ppt_y</p:attrName>
                                        </p:attrNameLst>
                                      </p:cBhvr>
                                    </p:animMotion>
                                    <p:animEffect transition="in" filter="fade">
                                      <p:cBhvr>
                                        <p:cTn id="14" dur="2000"/>
                                        <p:tgtEl>
                                          <p:spTgt spid="4">
                                            <p:txEl>
                                              <p:pRg st="0" end="0"/>
                                            </p:txEl>
                                          </p:spTgt>
                                        </p:tgtEl>
                                      </p:cBhvr>
                                    </p:animEffect>
                                  </p:childTnLst>
                                </p:cTn>
                              </p:par>
                            </p:childTnLst>
                          </p:cTn>
                        </p:par>
                        <p:par>
                          <p:cTn id="15" fill="hold">
                            <p:stCondLst>
                              <p:cond delay="4000"/>
                            </p:stCondLst>
                            <p:childTnLst>
                              <p:par>
                                <p:cTn id="16" presetID="52" presetClass="entr" presetSubtype="0" fill="hold" grpId="0" nodeType="after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Scale>
                                      <p:cBhvr>
                                        <p:cTn id="18" dur="2000" decel="50000" fill="hold">
                                          <p:stCondLst>
                                            <p:cond delay="0"/>
                                          </p:stCondLst>
                                        </p:cTn>
                                        <p:tgtEl>
                                          <p:spTgt spid="4">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2000" decel="50000" fill="hold">
                                          <p:stCondLst>
                                            <p:cond delay="0"/>
                                          </p:stCondLst>
                                        </p:cTn>
                                        <p:tgtEl>
                                          <p:spTgt spid="4">
                                            <p:txEl>
                                              <p:pRg st="1" end="1"/>
                                            </p:txEl>
                                          </p:spTgt>
                                        </p:tgtEl>
                                        <p:attrNameLst>
                                          <p:attrName>ppt_x</p:attrName>
                                          <p:attrName>ppt_y</p:attrName>
                                        </p:attrNameLst>
                                      </p:cBhvr>
                                    </p:animMotion>
                                    <p:animEffect transition="in" filter="fade">
                                      <p:cBhvr>
                                        <p:cTn id="20" dur="2000"/>
                                        <p:tgtEl>
                                          <p:spTgt spid="4">
                                            <p:txEl>
                                              <p:pRg st="1" end="1"/>
                                            </p:txEl>
                                          </p:spTgt>
                                        </p:tgtEl>
                                      </p:cBhvr>
                                    </p:animEffect>
                                  </p:childTnLst>
                                </p:cTn>
                              </p:par>
                            </p:childTnLst>
                          </p:cTn>
                        </p:par>
                        <p:par>
                          <p:cTn id="21" fill="hold">
                            <p:stCondLst>
                              <p:cond delay="6000"/>
                            </p:stCondLst>
                            <p:childTnLst>
                              <p:par>
                                <p:cTn id="22" presetID="52" presetClass="entr" presetSubtype="0" fill="hold" grpId="0" nodeType="after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Scale>
                                      <p:cBhvr>
                                        <p:cTn id="24" dur="2000" decel="50000" fill="hold">
                                          <p:stCondLst>
                                            <p:cond delay="0"/>
                                          </p:stCondLst>
                                        </p:cTn>
                                        <p:tgtEl>
                                          <p:spTgt spid="4">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2000" decel="50000" fill="hold">
                                          <p:stCondLst>
                                            <p:cond delay="0"/>
                                          </p:stCondLst>
                                        </p:cTn>
                                        <p:tgtEl>
                                          <p:spTgt spid="4">
                                            <p:txEl>
                                              <p:pRg st="2" end="2"/>
                                            </p:txEl>
                                          </p:spTgt>
                                        </p:tgtEl>
                                        <p:attrNameLst>
                                          <p:attrName>ppt_x</p:attrName>
                                          <p:attrName>ppt_y</p:attrName>
                                        </p:attrNameLst>
                                      </p:cBhvr>
                                    </p:animMotion>
                                    <p:animEffect transition="in" filter="fade">
                                      <p:cBhvr>
                                        <p:cTn id="26"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0091152">
            <a:off x="690724" y="1890726"/>
            <a:ext cx="7697107" cy="3046988"/>
          </a:xfrm>
          <a:prstGeom prst="rect">
            <a:avLst/>
          </a:prstGeom>
          <a:no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just">
              <a:defRPr/>
            </a:pPr>
            <a:r>
              <a:rPr lang="en-US" sz="9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Thank you</a:t>
            </a:r>
          </a:p>
          <a:p>
            <a:pPr algn="just">
              <a:defRPr/>
            </a:pPr>
            <a:endParaRPr lang="en-US" sz="9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38913" name="Picture 1" descr="C:\Program Files\Microsoft Office\MEDIA\CAGCAT10\j0284916.jpg"/>
          <p:cNvPicPr>
            <a:picLocks noChangeAspect="1" noChangeArrowheads="1"/>
          </p:cNvPicPr>
          <p:nvPr/>
        </p:nvPicPr>
        <p:blipFill>
          <a:blip r:embed="rId3" cstate="print"/>
          <a:srcRect/>
          <a:stretch>
            <a:fillRect/>
          </a:stretch>
        </p:blipFill>
        <p:spPr bwMode="auto">
          <a:xfrm>
            <a:off x="5181600" y="4267200"/>
            <a:ext cx="3657600" cy="2420112"/>
          </a:xfrm>
          <a:prstGeom prst="rect">
            <a:avLst/>
          </a:prstGeom>
          <a:noFill/>
        </p:spPr>
      </p:pic>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mph" presetSubtype="0" fill="hold" grpId="0" nodeType="afterEffect">
                                  <p:stCondLst>
                                    <p:cond delay="0"/>
                                  </p:stCondLst>
                                  <p:childTnLst>
                                    <p:animClr clrSpc="hsl">
                                      <p:cBhvr override="childStyle">
                                        <p:cTn id="6" dur="500" fill="hold"/>
                                        <p:tgtEl>
                                          <p:spTgt spid="4"/>
                                        </p:tgtEl>
                                        <p:attrNameLst>
                                          <p:attrName>style.color</p:attrName>
                                        </p:attrNameLst>
                                      </p:cBhvr>
                                      <p:by>
                                        <p:hsl h="10842353" s="0" l="0"/>
                                      </p:by>
                                    </p:animClr>
                                    <p:animClr clrSpc="hsl">
                                      <p:cBhvr>
                                        <p:cTn id="7" dur="500" fill="hold"/>
                                        <p:tgtEl>
                                          <p:spTgt spid="4"/>
                                        </p:tgtEl>
                                        <p:attrNameLst>
                                          <p:attrName>fillcolor</p:attrName>
                                        </p:attrNameLst>
                                      </p:cBhvr>
                                      <p:by>
                                        <p:hsl h="10842353" s="0" l="0"/>
                                      </p:by>
                                    </p:animClr>
                                    <p:animClr clrSpc="hsl">
                                      <p:cBhvr>
                                        <p:cTn id="8" dur="500" fill="hold"/>
                                        <p:tgtEl>
                                          <p:spTgt spid="4"/>
                                        </p:tgtEl>
                                        <p:attrNameLst>
                                          <p:attrName>stroke.color</p:attrName>
                                        </p:attrNameLst>
                                      </p:cBhvr>
                                      <p:by>
                                        <p:hsl h="10842353" s="0" l="0"/>
                                      </p:by>
                                    </p:animClr>
                                    <p:set>
                                      <p:cBhvr>
                                        <p:cTn id="9" dur="500" fill="hold"/>
                                        <p:tgtEl>
                                          <p:spTgt spid="4"/>
                                        </p:tgtEl>
                                        <p:attrNameLst>
                                          <p:attrName>fill.type</p:attrName>
                                        </p:attrNameLst>
                                      </p:cBhvr>
                                      <p:to>
                                        <p:strVal val="solid"/>
                                      </p:to>
                                    </p:set>
                                  </p:childTnLst>
                                </p:cTn>
                              </p:par>
                            </p:childTnLst>
                          </p:cTn>
                        </p:par>
                        <p:par>
                          <p:cTn id="10" fill="hold">
                            <p:stCondLst>
                              <p:cond delay="500"/>
                            </p:stCondLst>
                            <p:childTnLst>
                              <p:par>
                                <p:cTn id="11" presetID="51" presetClass="entr" presetSubtype="0" fill="hold" nodeType="afterEffect">
                                  <p:stCondLst>
                                    <p:cond delay="0"/>
                                  </p:stCondLst>
                                  <p:childTnLst>
                                    <p:set>
                                      <p:cBhvr>
                                        <p:cTn id="12" dur="1" fill="hold">
                                          <p:stCondLst>
                                            <p:cond delay="0"/>
                                          </p:stCondLst>
                                        </p:cTn>
                                        <p:tgtEl>
                                          <p:spTgt spid="38913"/>
                                        </p:tgtEl>
                                        <p:attrNameLst>
                                          <p:attrName>style.visibility</p:attrName>
                                        </p:attrNameLst>
                                      </p:cBhvr>
                                      <p:to>
                                        <p:strVal val="visible"/>
                                      </p:to>
                                    </p:set>
                                    <p:animEffect transition="in" filter="fade">
                                      <p:cBhvr>
                                        <p:cTn id="13" dur="770" decel="100000"/>
                                        <p:tgtEl>
                                          <p:spTgt spid="38913"/>
                                        </p:tgtEl>
                                      </p:cBhvr>
                                    </p:animEffect>
                                    <p:animScale>
                                      <p:cBhvr>
                                        <p:cTn id="14" dur="770" decel="100000"/>
                                        <p:tgtEl>
                                          <p:spTgt spid="38913"/>
                                        </p:tgtEl>
                                      </p:cBhvr>
                                      <p:from x="10000" y="10000"/>
                                      <p:to x="200000" y="450000"/>
                                    </p:animScale>
                                    <p:animScale>
                                      <p:cBhvr>
                                        <p:cTn id="15" dur="1230" accel="100000" fill="hold">
                                          <p:stCondLst>
                                            <p:cond delay="770"/>
                                          </p:stCondLst>
                                        </p:cTn>
                                        <p:tgtEl>
                                          <p:spTgt spid="38913"/>
                                        </p:tgtEl>
                                      </p:cBhvr>
                                      <p:from x="200000" y="450000"/>
                                      <p:to x="100000" y="100000"/>
                                    </p:animScale>
                                    <p:set>
                                      <p:cBhvr>
                                        <p:cTn id="16" dur="770" fill="hold"/>
                                        <p:tgtEl>
                                          <p:spTgt spid="38913"/>
                                        </p:tgtEl>
                                        <p:attrNameLst>
                                          <p:attrName>ppt_x</p:attrName>
                                        </p:attrNameLst>
                                      </p:cBhvr>
                                      <p:to>
                                        <p:strVal val="(0.5)"/>
                                      </p:to>
                                    </p:set>
                                    <p:anim from="(0.5)" to="(#ppt_x)" calcmode="lin" valueType="num">
                                      <p:cBhvr>
                                        <p:cTn id="17" dur="1230" accel="100000" fill="hold">
                                          <p:stCondLst>
                                            <p:cond delay="770"/>
                                          </p:stCondLst>
                                        </p:cTn>
                                        <p:tgtEl>
                                          <p:spTgt spid="38913"/>
                                        </p:tgtEl>
                                        <p:attrNameLst>
                                          <p:attrName>ppt_x</p:attrName>
                                        </p:attrNameLst>
                                      </p:cBhvr>
                                    </p:anim>
                                    <p:set>
                                      <p:cBhvr>
                                        <p:cTn id="18" dur="770" fill="hold"/>
                                        <p:tgtEl>
                                          <p:spTgt spid="38913"/>
                                        </p:tgtEl>
                                        <p:attrNameLst>
                                          <p:attrName>ppt_y</p:attrName>
                                        </p:attrNameLst>
                                      </p:cBhvr>
                                      <p:to>
                                        <p:strVal val="(#ppt_y+0.4)"/>
                                      </p:to>
                                    </p:set>
                                    <p:anim from="(#ppt_y+0.4)" to="(#ppt_y)" calcmode="lin" valueType="num">
                                      <p:cBhvr>
                                        <p:cTn id="19" dur="1230" accel="100000" fill="hold">
                                          <p:stCondLst>
                                            <p:cond delay="770"/>
                                          </p:stCondLst>
                                        </p:cTn>
                                        <p:tgtEl>
                                          <p:spTgt spid="38913"/>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609600"/>
            <a:ext cx="8029575" cy="708025"/>
          </a:xfrm>
        </p:spPr>
        <p:txBody>
          <a:bodyPr/>
          <a:lstStyle/>
          <a:p>
            <a:pPr eaLnBrk="1" hangingPunct="1"/>
            <a:r>
              <a:rPr lang="en-US" dirty="0" smtClean="0"/>
              <a:t>What Is E-commerce? </a:t>
            </a:r>
          </a:p>
        </p:txBody>
      </p:sp>
      <p:sp>
        <p:nvSpPr>
          <p:cNvPr id="16387" name="Rectangle 3"/>
          <p:cNvSpPr>
            <a:spLocks noGrp="1" noChangeArrowheads="1"/>
          </p:cNvSpPr>
          <p:nvPr>
            <p:ph idx="1"/>
          </p:nvPr>
        </p:nvSpPr>
        <p:spPr>
          <a:xfrm>
            <a:off x="457200" y="1371600"/>
            <a:ext cx="8229600" cy="4572000"/>
          </a:xfrm>
        </p:spPr>
        <p:txBody>
          <a:bodyPr/>
          <a:lstStyle/>
          <a:p>
            <a:pPr eaLnBrk="1" hangingPunct="1">
              <a:spcAft>
                <a:spcPts val="2400"/>
              </a:spcAft>
              <a:defRPr/>
            </a:pPr>
            <a:r>
              <a:rPr lang="en-US" sz="3200" dirty="0" smtClean="0">
                <a:solidFill>
                  <a:schemeClr val="tx1">
                    <a:lumMod val="90000"/>
                    <a:lumOff val="10000"/>
                  </a:schemeClr>
                </a:solidFill>
              </a:rPr>
              <a:t>Use of Internet and Web to transact business</a:t>
            </a:r>
          </a:p>
          <a:p>
            <a:pPr eaLnBrk="1" hangingPunct="1">
              <a:spcAft>
                <a:spcPts val="2400"/>
              </a:spcAft>
              <a:defRPr/>
            </a:pPr>
            <a:r>
              <a:rPr lang="en-US" dirty="0" smtClean="0">
                <a:solidFill>
                  <a:schemeClr val="tx1">
                    <a:lumMod val="90000"/>
                    <a:lumOff val="10000"/>
                  </a:schemeClr>
                </a:solidFill>
              </a:rPr>
              <a:t>More formally:</a:t>
            </a:r>
          </a:p>
          <a:p>
            <a:pPr lvl="1" eaLnBrk="1" hangingPunct="1">
              <a:spcAft>
                <a:spcPts val="1200"/>
              </a:spcAft>
              <a:defRPr/>
            </a:pPr>
            <a:r>
              <a:rPr lang="en-US" dirty="0" smtClean="0">
                <a:solidFill>
                  <a:schemeClr val="tx1">
                    <a:lumMod val="90000"/>
                    <a:lumOff val="10000"/>
                  </a:schemeClr>
                </a:solidFill>
              </a:rPr>
              <a:t>Digitally enabled commercial transactions between and among organizations and individuals</a:t>
            </a:r>
          </a:p>
          <a:p>
            <a:pPr lvl="1" eaLnBrk="1" hangingPunct="1">
              <a:spcAft>
                <a:spcPts val="1200"/>
              </a:spcAft>
              <a:defRPr/>
            </a:pPr>
            <a:r>
              <a:rPr lang="en-US" sz="3200" dirty="0" smtClean="0"/>
              <a:t> </a:t>
            </a:r>
            <a:r>
              <a:rPr lang="en-US" dirty="0" smtClean="0">
                <a:solidFill>
                  <a:schemeClr val="tx1">
                    <a:lumMod val="90000"/>
                    <a:lumOff val="10000"/>
                  </a:schemeClr>
                </a:solidFill>
              </a:rPr>
              <a:t>A modern business methodology ... to cut costs while improving the quality of goods and services and increasing the speed of service delivery.</a:t>
            </a:r>
          </a:p>
          <a:p>
            <a:pPr lvl="1" eaLnBrk="1" hangingPunct="1">
              <a:spcAft>
                <a:spcPts val="1200"/>
              </a:spcAft>
              <a:defRPr/>
            </a:pPr>
            <a:endParaRPr lang="en-US" sz="3200" dirty="0" smtClean="0">
              <a:solidFill>
                <a:schemeClr val="tx1">
                  <a:lumMod val="90000"/>
                  <a:lumOff val="10000"/>
                </a:schemeClr>
              </a:solidFill>
            </a:endParaRPr>
          </a:p>
        </p:txBody>
      </p:sp>
      <p:sp>
        <p:nvSpPr>
          <p:cNvPr id="4" name="TextBox 3"/>
          <p:cNvSpPr txBox="1"/>
          <p:nvPr/>
        </p:nvSpPr>
        <p:spPr>
          <a:xfrm>
            <a:off x="3124200" y="3124200"/>
            <a:ext cx="4191000" cy="646331"/>
          </a:xfrm>
          <a:prstGeom prst="rect">
            <a:avLst/>
          </a:prstGeom>
          <a:noFill/>
        </p:spPr>
        <p:txBody>
          <a:bodyPr wrap="square" rtlCol="0">
            <a:spAutoFit/>
          </a:bodyPr>
          <a:lstStyle/>
          <a:p>
            <a:r>
              <a:rPr lang="en-US" sz="3600" dirty="0" smtClean="0"/>
              <a:t>To be continued…..</a:t>
            </a:r>
            <a:endParaRPr lang="en-US" sz="3600" dirty="0"/>
          </a:p>
        </p:txBody>
      </p:sp>
    </p:spTree>
  </p:cSld>
  <p:clrMapOvr>
    <a:masterClrMapping/>
  </p:clrMapOvr>
  <p:transition spd="slow">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2000" fill="hold"/>
                                        <p:tgtEl>
                                          <p:spTgt spid="14338"/>
                                        </p:tgtEl>
                                        <p:attrNameLst>
                                          <p:attrName>ppt_x</p:attrName>
                                        </p:attrNameLst>
                                      </p:cBhvr>
                                      <p:tavLst>
                                        <p:tav tm="0">
                                          <p:val>
                                            <p:strVal val="#ppt_x"/>
                                          </p:val>
                                        </p:tav>
                                        <p:tav tm="100000">
                                          <p:val>
                                            <p:strVal val="#ppt_x"/>
                                          </p:val>
                                        </p:tav>
                                      </p:tavLst>
                                    </p:anim>
                                    <p:anim calcmode="lin" valueType="num">
                                      <p:cBhvr additive="base">
                                        <p:cTn id="8" dur="2000" fill="hold"/>
                                        <p:tgtEl>
                                          <p:spTgt spid="14338"/>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47" presetClass="entr" presetSubtype="0" fill="hold" grpId="0" nodeType="after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fade">
                                      <p:cBhvr>
                                        <p:cTn id="12" dur="1000"/>
                                        <p:tgtEl>
                                          <p:spTgt spid="16387">
                                            <p:txEl>
                                              <p:pRg st="0" end="0"/>
                                            </p:txEl>
                                          </p:spTgt>
                                        </p:tgtEl>
                                      </p:cBhvr>
                                    </p:animEffect>
                                    <p:anim calcmode="lin" valueType="num">
                                      <p:cBhvr>
                                        <p:cTn id="13"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6387">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3000"/>
                            </p:stCondLst>
                            <p:childTnLst>
                              <p:par>
                                <p:cTn id="16" presetID="47" presetClass="entr" presetSubtype="0" fill="hold" grpId="0" nodeType="afterEffect">
                                  <p:stCondLst>
                                    <p:cond delay="0"/>
                                  </p:stCondLst>
                                  <p:childTnLst>
                                    <p:set>
                                      <p:cBhvr>
                                        <p:cTn id="17" dur="1" fill="hold">
                                          <p:stCondLst>
                                            <p:cond delay="0"/>
                                          </p:stCondLst>
                                        </p:cTn>
                                        <p:tgtEl>
                                          <p:spTgt spid="16387">
                                            <p:txEl>
                                              <p:pRg st="1" end="1"/>
                                            </p:txEl>
                                          </p:spTgt>
                                        </p:tgtEl>
                                        <p:attrNameLst>
                                          <p:attrName>style.visibility</p:attrName>
                                        </p:attrNameLst>
                                      </p:cBhvr>
                                      <p:to>
                                        <p:strVal val="visible"/>
                                      </p:to>
                                    </p:set>
                                    <p:animEffect transition="in" filter="fade">
                                      <p:cBhvr>
                                        <p:cTn id="18" dur="1000"/>
                                        <p:tgtEl>
                                          <p:spTgt spid="16387">
                                            <p:txEl>
                                              <p:pRg st="1" end="1"/>
                                            </p:txEl>
                                          </p:spTgt>
                                        </p:tgtEl>
                                      </p:cBhvr>
                                    </p:animEffect>
                                    <p:anim calcmode="lin" valueType="num">
                                      <p:cBhvr>
                                        <p:cTn id="19" dur="10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16387">
                                            <p:txEl>
                                              <p:pRg st="1" end="1"/>
                                            </p:txEl>
                                          </p:spTgt>
                                        </p:tgtEl>
                                        <p:attrNameLst>
                                          <p:attrName>ppt_y</p:attrName>
                                        </p:attrNameLst>
                                      </p:cBhvr>
                                      <p:tavLst>
                                        <p:tav tm="0">
                                          <p:val>
                                            <p:strVal val="#ppt_y-.1"/>
                                          </p:val>
                                        </p:tav>
                                        <p:tav tm="100000">
                                          <p:val>
                                            <p:strVal val="#ppt_y"/>
                                          </p:val>
                                        </p:tav>
                                      </p:tavLst>
                                    </p:anim>
                                  </p:childTnLst>
                                </p:cTn>
                              </p:par>
                            </p:childTnLst>
                          </p:cTn>
                        </p:par>
                        <p:par>
                          <p:cTn id="21" fill="hold">
                            <p:stCondLst>
                              <p:cond delay="4000"/>
                            </p:stCondLst>
                            <p:childTnLst>
                              <p:par>
                                <p:cTn id="22" presetID="47" presetClass="entr" presetSubtype="0" fill="hold" grpId="0" nodeType="afterEffect">
                                  <p:stCondLst>
                                    <p:cond delay="0"/>
                                  </p:stCondLst>
                                  <p:childTnLst>
                                    <p:set>
                                      <p:cBhvr>
                                        <p:cTn id="23" dur="1" fill="hold">
                                          <p:stCondLst>
                                            <p:cond delay="0"/>
                                          </p:stCondLst>
                                        </p:cTn>
                                        <p:tgtEl>
                                          <p:spTgt spid="16387">
                                            <p:txEl>
                                              <p:pRg st="2" end="2"/>
                                            </p:txEl>
                                          </p:spTgt>
                                        </p:tgtEl>
                                        <p:attrNameLst>
                                          <p:attrName>style.visibility</p:attrName>
                                        </p:attrNameLst>
                                      </p:cBhvr>
                                      <p:to>
                                        <p:strVal val="visible"/>
                                      </p:to>
                                    </p:set>
                                    <p:animEffect transition="in" filter="fade">
                                      <p:cBhvr>
                                        <p:cTn id="24" dur="1000"/>
                                        <p:tgtEl>
                                          <p:spTgt spid="16387">
                                            <p:txEl>
                                              <p:pRg st="2" end="2"/>
                                            </p:txEl>
                                          </p:spTgt>
                                        </p:tgtEl>
                                      </p:cBhvr>
                                    </p:animEffect>
                                    <p:anim calcmode="lin" valueType="num">
                                      <p:cBhvr>
                                        <p:cTn id="25" dur="10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16387">
                                            <p:txEl>
                                              <p:pRg st="2" end="2"/>
                                            </p:txEl>
                                          </p:spTgt>
                                        </p:tgtEl>
                                        <p:attrNameLst>
                                          <p:attrName>ppt_y</p:attrName>
                                        </p:attrNameLst>
                                      </p:cBhvr>
                                      <p:tavLst>
                                        <p:tav tm="0">
                                          <p:val>
                                            <p:strVal val="#ppt_y-.1"/>
                                          </p:val>
                                        </p:tav>
                                        <p:tav tm="100000">
                                          <p:val>
                                            <p:strVal val="#ppt_y"/>
                                          </p:val>
                                        </p:tav>
                                      </p:tavLst>
                                    </p:anim>
                                  </p:childTnLst>
                                </p:cTn>
                              </p:par>
                            </p:childTnLst>
                          </p:cTn>
                        </p:par>
                        <p:par>
                          <p:cTn id="27" fill="hold">
                            <p:stCondLst>
                              <p:cond delay="5000"/>
                            </p:stCondLst>
                            <p:childTnLst>
                              <p:par>
                                <p:cTn id="28" presetID="47" presetClass="entr" presetSubtype="0" fill="hold" grpId="0" nodeType="afterEffect">
                                  <p:stCondLst>
                                    <p:cond delay="0"/>
                                  </p:stCondLst>
                                  <p:childTnLst>
                                    <p:set>
                                      <p:cBhvr>
                                        <p:cTn id="29" dur="1" fill="hold">
                                          <p:stCondLst>
                                            <p:cond delay="0"/>
                                          </p:stCondLst>
                                        </p:cTn>
                                        <p:tgtEl>
                                          <p:spTgt spid="16387">
                                            <p:txEl>
                                              <p:pRg st="3" end="3"/>
                                            </p:txEl>
                                          </p:spTgt>
                                        </p:tgtEl>
                                        <p:attrNameLst>
                                          <p:attrName>style.visibility</p:attrName>
                                        </p:attrNameLst>
                                      </p:cBhvr>
                                      <p:to>
                                        <p:strVal val="visible"/>
                                      </p:to>
                                    </p:set>
                                    <p:animEffect transition="in" filter="fade">
                                      <p:cBhvr>
                                        <p:cTn id="30" dur="1000"/>
                                        <p:tgtEl>
                                          <p:spTgt spid="16387">
                                            <p:txEl>
                                              <p:pRg st="3" end="3"/>
                                            </p:txEl>
                                          </p:spTgt>
                                        </p:tgtEl>
                                      </p:cBhvr>
                                    </p:animEffect>
                                    <p:anim calcmode="lin" valueType="num">
                                      <p:cBhvr>
                                        <p:cTn id="31" dur="10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1638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xit" presetSubtype="0" fill="hold" grpId="1" nodeType="clickEffect">
                                  <p:stCondLst>
                                    <p:cond delay="0"/>
                                  </p:stCondLst>
                                  <p:childTnLst>
                                    <p:animEffect transition="out" filter="fade">
                                      <p:cBhvr>
                                        <p:cTn id="36" dur="2000"/>
                                        <p:tgtEl>
                                          <p:spTgt spid="16387">
                                            <p:txEl>
                                              <p:pRg st="0" end="0"/>
                                            </p:txEl>
                                          </p:spTgt>
                                        </p:tgtEl>
                                      </p:cBhvr>
                                    </p:animEffect>
                                    <p:anim calcmode="lin" valueType="num">
                                      <p:cBhvr>
                                        <p:cTn id="37" dur="2000"/>
                                        <p:tgtEl>
                                          <p:spTgt spid="16387">
                                            <p:txEl>
                                              <p:pRg st="0" end="0"/>
                                            </p:txEl>
                                          </p:spTgt>
                                        </p:tgtEl>
                                        <p:attrNameLst>
                                          <p:attrName>ppt_x</p:attrName>
                                        </p:attrNameLst>
                                      </p:cBhvr>
                                      <p:tavLst>
                                        <p:tav tm="0">
                                          <p:val>
                                            <p:strVal val="ppt_x"/>
                                          </p:val>
                                        </p:tav>
                                        <p:tav tm="100000">
                                          <p:val>
                                            <p:strVal val="ppt_x"/>
                                          </p:val>
                                        </p:tav>
                                      </p:tavLst>
                                    </p:anim>
                                    <p:anim calcmode="lin" valueType="num">
                                      <p:cBhvr>
                                        <p:cTn id="38" dur="2000"/>
                                        <p:tgtEl>
                                          <p:spTgt spid="16387">
                                            <p:txEl>
                                              <p:pRg st="0" end="0"/>
                                            </p:txEl>
                                          </p:spTgt>
                                        </p:tgtEl>
                                        <p:attrNameLst>
                                          <p:attrName>ppt_y</p:attrName>
                                        </p:attrNameLst>
                                      </p:cBhvr>
                                      <p:tavLst>
                                        <p:tav tm="0">
                                          <p:val>
                                            <p:strVal val="ppt_y"/>
                                          </p:val>
                                        </p:tav>
                                        <p:tav tm="100000">
                                          <p:val>
                                            <p:strVal val="ppt_y+.1"/>
                                          </p:val>
                                        </p:tav>
                                      </p:tavLst>
                                    </p:anim>
                                    <p:set>
                                      <p:cBhvr>
                                        <p:cTn id="39" dur="1" fill="hold">
                                          <p:stCondLst>
                                            <p:cond delay="1999"/>
                                          </p:stCondLst>
                                        </p:cTn>
                                        <p:tgtEl>
                                          <p:spTgt spid="16387">
                                            <p:txEl>
                                              <p:pRg st="0" end="0"/>
                                            </p:txEl>
                                          </p:spTgt>
                                        </p:tgtEl>
                                        <p:attrNameLst>
                                          <p:attrName>style.visibility</p:attrName>
                                        </p:attrNameLst>
                                      </p:cBhvr>
                                      <p:to>
                                        <p:strVal val="hidden"/>
                                      </p:to>
                                    </p:set>
                                  </p:childTnLst>
                                </p:cTn>
                              </p:par>
                            </p:childTnLst>
                          </p:cTn>
                        </p:par>
                        <p:par>
                          <p:cTn id="40" fill="hold">
                            <p:stCondLst>
                              <p:cond delay="2000"/>
                            </p:stCondLst>
                            <p:childTnLst>
                              <p:par>
                                <p:cTn id="41" presetID="42" presetClass="exit" presetSubtype="0" fill="hold" grpId="1" nodeType="afterEffect">
                                  <p:stCondLst>
                                    <p:cond delay="0"/>
                                  </p:stCondLst>
                                  <p:childTnLst>
                                    <p:animEffect transition="out" filter="fade">
                                      <p:cBhvr>
                                        <p:cTn id="42" dur="2000"/>
                                        <p:tgtEl>
                                          <p:spTgt spid="16387">
                                            <p:txEl>
                                              <p:pRg st="1" end="1"/>
                                            </p:txEl>
                                          </p:spTgt>
                                        </p:tgtEl>
                                      </p:cBhvr>
                                    </p:animEffect>
                                    <p:anim calcmode="lin" valueType="num">
                                      <p:cBhvr>
                                        <p:cTn id="43" dur="2000"/>
                                        <p:tgtEl>
                                          <p:spTgt spid="16387">
                                            <p:txEl>
                                              <p:pRg st="1" end="1"/>
                                            </p:txEl>
                                          </p:spTgt>
                                        </p:tgtEl>
                                        <p:attrNameLst>
                                          <p:attrName>ppt_x</p:attrName>
                                        </p:attrNameLst>
                                      </p:cBhvr>
                                      <p:tavLst>
                                        <p:tav tm="0">
                                          <p:val>
                                            <p:strVal val="ppt_x"/>
                                          </p:val>
                                        </p:tav>
                                        <p:tav tm="100000">
                                          <p:val>
                                            <p:strVal val="ppt_x"/>
                                          </p:val>
                                        </p:tav>
                                      </p:tavLst>
                                    </p:anim>
                                    <p:anim calcmode="lin" valueType="num">
                                      <p:cBhvr>
                                        <p:cTn id="44" dur="2000"/>
                                        <p:tgtEl>
                                          <p:spTgt spid="16387">
                                            <p:txEl>
                                              <p:pRg st="1" end="1"/>
                                            </p:txEl>
                                          </p:spTgt>
                                        </p:tgtEl>
                                        <p:attrNameLst>
                                          <p:attrName>ppt_y</p:attrName>
                                        </p:attrNameLst>
                                      </p:cBhvr>
                                      <p:tavLst>
                                        <p:tav tm="0">
                                          <p:val>
                                            <p:strVal val="ppt_y"/>
                                          </p:val>
                                        </p:tav>
                                        <p:tav tm="100000">
                                          <p:val>
                                            <p:strVal val="ppt_y+.1"/>
                                          </p:val>
                                        </p:tav>
                                      </p:tavLst>
                                    </p:anim>
                                    <p:set>
                                      <p:cBhvr>
                                        <p:cTn id="45" dur="1" fill="hold">
                                          <p:stCondLst>
                                            <p:cond delay="1999"/>
                                          </p:stCondLst>
                                        </p:cTn>
                                        <p:tgtEl>
                                          <p:spTgt spid="16387">
                                            <p:txEl>
                                              <p:pRg st="1" end="1"/>
                                            </p:txEl>
                                          </p:spTgt>
                                        </p:tgtEl>
                                        <p:attrNameLst>
                                          <p:attrName>style.visibility</p:attrName>
                                        </p:attrNameLst>
                                      </p:cBhvr>
                                      <p:to>
                                        <p:strVal val="hidden"/>
                                      </p:to>
                                    </p:set>
                                  </p:childTnLst>
                                </p:cTn>
                              </p:par>
                            </p:childTnLst>
                          </p:cTn>
                        </p:par>
                        <p:par>
                          <p:cTn id="46" fill="hold">
                            <p:stCondLst>
                              <p:cond delay="4000"/>
                            </p:stCondLst>
                            <p:childTnLst>
                              <p:par>
                                <p:cTn id="47" presetID="42" presetClass="exit" presetSubtype="0" fill="hold" grpId="1" nodeType="afterEffect">
                                  <p:stCondLst>
                                    <p:cond delay="0"/>
                                  </p:stCondLst>
                                  <p:childTnLst>
                                    <p:animEffect transition="out" filter="fade">
                                      <p:cBhvr>
                                        <p:cTn id="48" dur="2000"/>
                                        <p:tgtEl>
                                          <p:spTgt spid="16387">
                                            <p:txEl>
                                              <p:pRg st="2" end="2"/>
                                            </p:txEl>
                                          </p:spTgt>
                                        </p:tgtEl>
                                      </p:cBhvr>
                                    </p:animEffect>
                                    <p:anim calcmode="lin" valueType="num">
                                      <p:cBhvr>
                                        <p:cTn id="49" dur="2000"/>
                                        <p:tgtEl>
                                          <p:spTgt spid="16387">
                                            <p:txEl>
                                              <p:pRg st="2" end="2"/>
                                            </p:txEl>
                                          </p:spTgt>
                                        </p:tgtEl>
                                        <p:attrNameLst>
                                          <p:attrName>ppt_x</p:attrName>
                                        </p:attrNameLst>
                                      </p:cBhvr>
                                      <p:tavLst>
                                        <p:tav tm="0">
                                          <p:val>
                                            <p:strVal val="ppt_x"/>
                                          </p:val>
                                        </p:tav>
                                        <p:tav tm="100000">
                                          <p:val>
                                            <p:strVal val="ppt_x"/>
                                          </p:val>
                                        </p:tav>
                                      </p:tavLst>
                                    </p:anim>
                                    <p:anim calcmode="lin" valueType="num">
                                      <p:cBhvr>
                                        <p:cTn id="50" dur="2000"/>
                                        <p:tgtEl>
                                          <p:spTgt spid="16387">
                                            <p:txEl>
                                              <p:pRg st="2" end="2"/>
                                            </p:txEl>
                                          </p:spTgt>
                                        </p:tgtEl>
                                        <p:attrNameLst>
                                          <p:attrName>ppt_y</p:attrName>
                                        </p:attrNameLst>
                                      </p:cBhvr>
                                      <p:tavLst>
                                        <p:tav tm="0">
                                          <p:val>
                                            <p:strVal val="ppt_y"/>
                                          </p:val>
                                        </p:tav>
                                        <p:tav tm="100000">
                                          <p:val>
                                            <p:strVal val="ppt_y+.1"/>
                                          </p:val>
                                        </p:tav>
                                      </p:tavLst>
                                    </p:anim>
                                    <p:set>
                                      <p:cBhvr>
                                        <p:cTn id="51" dur="1" fill="hold">
                                          <p:stCondLst>
                                            <p:cond delay="1999"/>
                                          </p:stCondLst>
                                        </p:cTn>
                                        <p:tgtEl>
                                          <p:spTgt spid="16387">
                                            <p:txEl>
                                              <p:pRg st="2" end="2"/>
                                            </p:txEl>
                                          </p:spTgt>
                                        </p:tgtEl>
                                        <p:attrNameLst>
                                          <p:attrName>style.visibility</p:attrName>
                                        </p:attrNameLst>
                                      </p:cBhvr>
                                      <p:to>
                                        <p:strVal val="hidden"/>
                                      </p:to>
                                    </p:set>
                                  </p:childTnLst>
                                </p:cTn>
                              </p:par>
                            </p:childTnLst>
                          </p:cTn>
                        </p:par>
                        <p:par>
                          <p:cTn id="52" fill="hold">
                            <p:stCondLst>
                              <p:cond delay="6000"/>
                            </p:stCondLst>
                            <p:childTnLst>
                              <p:par>
                                <p:cTn id="53" presetID="42" presetClass="exit" presetSubtype="0" fill="hold" grpId="1" nodeType="afterEffect">
                                  <p:stCondLst>
                                    <p:cond delay="0"/>
                                  </p:stCondLst>
                                  <p:childTnLst>
                                    <p:animEffect transition="out" filter="fade">
                                      <p:cBhvr>
                                        <p:cTn id="54" dur="2000"/>
                                        <p:tgtEl>
                                          <p:spTgt spid="16387">
                                            <p:txEl>
                                              <p:pRg st="3" end="3"/>
                                            </p:txEl>
                                          </p:spTgt>
                                        </p:tgtEl>
                                      </p:cBhvr>
                                    </p:animEffect>
                                    <p:anim calcmode="lin" valueType="num">
                                      <p:cBhvr>
                                        <p:cTn id="55" dur="2000"/>
                                        <p:tgtEl>
                                          <p:spTgt spid="16387">
                                            <p:txEl>
                                              <p:pRg st="3" end="3"/>
                                            </p:txEl>
                                          </p:spTgt>
                                        </p:tgtEl>
                                        <p:attrNameLst>
                                          <p:attrName>ppt_x</p:attrName>
                                        </p:attrNameLst>
                                      </p:cBhvr>
                                      <p:tavLst>
                                        <p:tav tm="0">
                                          <p:val>
                                            <p:strVal val="ppt_x"/>
                                          </p:val>
                                        </p:tav>
                                        <p:tav tm="100000">
                                          <p:val>
                                            <p:strVal val="ppt_x"/>
                                          </p:val>
                                        </p:tav>
                                      </p:tavLst>
                                    </p:anim>
                                    <p:anim calcmode="lin" valueType="num">
                                      <p:cBhvr>
                                        <p:cTn id="56" dur="2000"/>
                                        <p:tgtEl>
                                          <p:spTgt spid="16387">
                                            <p:txEl>
                                              <p:pRg st="3" end="3"/>
                                            </p:txEl>
                                          </p:spTgt>
                                        </p:tgtEl>
                                        <p:attrNameLst>
                                          <p:attrName>ppt_y</p:attrName>
                                        </p:attrNameLst>
                                      </p:cBhvr>
                                      <p:tavLst>
                                        <p:tav tm="0">
                                          <p:val>
                                            <p:strVal val="ppt_y"/>
                                          </p:val>
                                        </p:tav>
                                        <p:tav tm="100000">
                                          <p:val>
                                            <p:strVal val="ppt_y+.1"/>
                                          </p:val>
                                        </p:tav>
                                      </p:tavLst>
                                    </p:anim>
                                    <p:set>
                                      <p:cBhvr>
                                        <p:cTn id="57" dur="1" fill="hold">
                                          <p:stCondLst>
                                            <p:cond delay="1999"/>
                                          </p:stCondLst>
                                        </p:cTn>
                                        <p:tgtEl>
                                          <p:spTgt spid="16387">
                                            <p:txEl>
                                              <p:pRg st="3" end="3"/>
                                            </p:txEl>
                                          </p:spTgt>
                                        </p:tgtEl>
                                        <p:attrNameLst>
                                          <p:attrName>style.visibility</p:attrName>
                                        </p:attrNameLst>
                                      </p:cBhvr>
                                      <p:to>
                                        <p:strVal val="hidden"/>
                                      </p:to>
                                    </p:set>
                                  </p:childTnLst>
                                </p:cTn>
                              </p:par>
                            </p:childTnLst>
                          </p:cTn>
                        </p:par>
                        <p:par>
                          <p:cTn id="58" fill="hold">
                            <p:stCondLst>
                              <p:cond delay="8000"/>
                            </p:stCondLst>
                            <p:childTnLst>
                              <p:par>
                                <p:cTn id="59" presetID="2" presetClass="exit" presetSubtype="4" fill="hold" grpId="1" nodeType="afterEffect">
                                  <p:stCondLst>
                                    <p:cond delay="0"/>
                                  </p:stCondLst>
                                  <p:childTnLst>
                                    <p:anim calcmode="lin" valueType="num">
                                      <p:cBhvr additive="base">
                                        <p:cTn id="60" dur="2000"/>
                                        <p:tgtEl>
                                          <p:spTgt spid="14338"/>
                                        </p:tgtEl>
                                        <p:attrNameLst>
                                          <p:attrName>ppt_x</p:attrName>
                                        </p:attrNameLst>
                                      </p:cBhvr>
                                      <p:tavLst>
                                        <p:tav tm="0">
                                          <p:val>
                                            <p:strVal val="ppt_x"/>
                                          </p:val>
                                        </p:tav>
                                        <p:tav tm="100000">
                                          <p:val>
                                            <p:strVal val="ppt_x"/>
                                          </p:val>
                                        </p:tav>
                                      </p:tavLst>
                                    </p:anim>
                                    <p:anim calcmode="lin" valueType="num">
                                      <p:cBhvr additive="base">
                                        <p:cTn id="61" dur="2000"/>
                                        <p:tgtEl>
                                          <p:spTgt spid="14338"/>
                                        </p:tgtEl>
                                        <p:attrNameLst>
                                          <p:attrName>ppt_y</p:attrName>
                                        </p:attrNameLst>
                                      </p:cBhvr>
                                      <p:tavLst>
                                        <p:tav tm="0">
                                          <p:val>
                                            <p:strVal val="ppt_y"/>
                                          </p:val>
                                        </p:tav>
                                        <p:tav tm="100000">
                                          <p:val>
                                            <p:strVal val="1+ppt_h/2"/>
                                          </p:val>
                                        </p:tav>
                                      </p:tavLst>
                                    </p:anim>
                                    <p:set>
                                      <p:cBhvr>
                                        <p:cTn id="62" dur="1" fill="hold">
                                          <p:stCondLst>
                                            <p:cond delay="1999"/>
                                          </p:stCondLst>
                                        </p:cTn>
                                        <p:tgtEl>
                                          <p:spTgt spid="14338"/>
                                        </p:tgtEl>
                                        <p:attrNameLst>
                                          <p:attrName>style.visibility</p:attrName>
                                        </p:attrNameLst>
                                      </p:cBhvr>
                                      <p:to>
                                        <p:strVal val="hidden"/>
                                      </p:to>
                                    </p:set>
                                  </p:childTnLst>
                                </p:cTn>
                              </p:par>
                            </p:childTnLst>
                          </p:cTn>
                        </p:par>
                        <p:par>
                          <p:cTn id="63" fill="hold">
                            <p:stCondLst>
                              <p:cond delay="10000"/>
                            </p:stCondLst>
                            <p:childTnLst>
                              <p:par>
                                <p:cTn id="64" presetID="11" presetClass="entr" presetSubtype="0" fill="hold" grpId="0" nodeType="afterEffect">
                                  <p:stCondLst>
                                    <p:cond delay="0"/>
                                  </p:stCondLst>
                                  <p:childTnLst>
                                    <p:set>
                                      <p:cBhvr>
                                        <p:cTn id="65" dur="1000">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8" grpId="1"/>
      <p:bldP spid="16387" grpId="0" uiExpand="1" build="p"/>
      <p:bldP spid="16387" grpId="1" uiExpand="1" build="p"/>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nvGraphicFramePr>
        <p:xfrm>
          <a:off x="304800" y="1447800"/>
          <a:ext cx="8153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762000" y="609600"/>
            <a:ext cx="3124200" cy="1107996"/>
          </a:xfrm>
          <a:prstGeom prst="rect">
            <a:avLst/>
          </a:prstGeom>
          <a:noFill/>
        </p:spPr>
        <p:txBody>
          <a:bodyPr wrap="square" rtlCol="0">
            <a:spAutoFit/>
          </a:bodyPr>
          <a:lstStyle/>
          <a:p>
            <a:r>
              <a:rPr lang="en-US" sz="6600" dirty="0" smtClean="0"/>
              <a:t>………..</a:t>
            </a:r>
            <a:endParaRPr lang="en-US" sz="6600" dirty="0"/>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100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1000"/>
                                        <p:tgtEl>
                                          <p:spTgt spid="3"/>
                                        </p:tgtEl>
                                        <p:attrNameLst>
                                          <p:attrName>fillcolor</p:attrName>
                                        </p:attrNameLst>
                                      </p:cBhvr>
                                      <p:tavLst>
                                        <p:tav tm="0">
                                          <p:val>
                                            <p:clrVal>
                                              <a:schemeClr val="accent2"/>
                                            </p:clrVal>
                                          </p:val>
                                        </p:tav>
                                        <p:tav tm="50000">
                                          <p:val>
                                            <p:clrVal>
                                              <a:schemeClr val="hlink"/>
                                            </p:clrVal>
                                          </p:val>
                                        </p:tav>
                                      </p:tavLst>
                                    </p:anim>
                                    <p:set>
                                      <p:cBhvr>
                                        <p:cTn id="9" dur="1000"/>
                                        <p:tgtEl>
                                          <p:spTgt spid="3"/>
                                        </p:tgtEl>
                                        <p:attrNameLst>
                                          <p:attrName>fill.type</p:attrName>
                                        </p:attrNameLst>
                                      </p:cBhvr>
                                      <p:to>
                                        <p:strVal val="solid"/>
                                      </p:to>
                                    </p:set>
                                  </p:childTnLst>
                                </p:cTn>
                              </p:par>
                            </p:childTnLst>
                          </p:cTn>
                        </p:par>
                        <p:par>
                          <p:cTn id="10" fill="hold">
                            <p:stCondLst>
                              <p:cond delay="3000"/>
                            </p:stCondLst>
                            <p:childTnLst>
                              <p:par>
                                <p:cTn id="11" presetID="35"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2000"/>
                                        <p:tgtEl>
                                          <p:spTgt spid="11"/>
                                        </p:tgtEl>
                                      </p:cBhvr>
                                    </p:animEffect>
                                    <p:anim calcmode="lin" valueType="num">
                                      <p:cBhvr>
                                        <p:cTn id="14" dur="2000" fill="hold"/>
                                        <p:tgtEl>
                                          <p:spTgt spid="11"/>
                                        </p:tgtEl>
                                        <p:attrNameLst>
                                          <p:attrName>style.rotation</p:attrName>
                                        </p:attrNameLst>
                                      </p:cBhvr>
                                      <p:tavLst>
                                        <p:tav tm="0">
                                          <p:val>
                                            <p:fltVal val="720"/>
                                          </p:val>
                                        </p:tav>
                                        <p:tav tm="100000">
                                          <p:val>
                                            <p:fltVal val="0"/>
                                          </p:val>
                                        </p:tav>
                                      </p:tavLst>
                                    </p:anim>
                                    <p:anim calcmode="lin" valueType="num">
                                      <p:cBhvr>
                                        <p:cTn id="15" dur="2000" fill="hold"/>
                                        <p:tgtEl>
                                          <p:spTgt spid="11"/>
                                        </p:tgtEl>
                                        <p:attrNameLst>
                                          <p:attrName>ppt_h</p:attrName>
                                        </p:attrNameLst>
                                      </p:cBhvr>
                                      <p:tavLst>
                                        <p:tav tm="0">
                                          <p:val>
                                            <p:fltVal val="0"/>
                                          </p:val>
                                        </p:tav>
                                        <p:tav tm="100000">
                                          <p:val>
                                            <p:strVal val="#ppt_h"/>
                                          </p:val>
                                        </p:tav>
                                      </p:tavLst>
                                    </p:anim>
                                    <p:anim calcmode="lin" valueType="num">
                                      <p:cBhvr>
                                        <p:cTn id="16" dur="2000" fill="hold"/>
                                        <p:tgtEl>
                                          <p:spTgt spid="1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tical Scroll 5"/>
          <p:cNvSpPr/>
          <p:nvPr/>
        </p:nvSpPr>
        <p:spPr bwMode="auto">
          <a:xfrm>
            <a:off x="1905000" y="1752600"/>
            <a:ext cx="5181600" cy="4724400"/>
          </a:xfrm>
          <a:prstGeom prst="verticalScroll">
            <a:avLst/>
          </a:prstGeom>
          <a:ln>
            <a:headEnd type="none" w="sm" len="sm"/>
            <a:tailEnd type="none" w="sm" len="sm"/>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
        <p:nvSpPr>
          <p:cNvPr id="17410" name="Rectangle 2"/>
          <p:cNvSpPr>
            <a:spLocks noGrp="1" noChangeArrowheads="1"/>
          </p:cNvSpPr>
          <p:nvPr>
            <p:ph type="title"/>
          </p:nvPr>
        </p:nvSpPr>
        <p:spPr>
          <a:xfrm>
            <a:off x="381000" y="533400"/>
            <a:ext cx="8229600" cy="1201738"/>
          </a:xfrm>
        </p:spPr>
        <p:txBody>
          <a:bodyPr/>
          <a:lstStyle/>
          <a:p>
            <a:pPr eaLnBrk="1" hangingPunct="1"/>
            <a:r>
              <a:rPr lang="en-US" dirty="0" smtClean="0"/>
              <a:t>Unique Features of E-commerce Technology</a:t>
            </a:r>
          </a:p>
        </p:txBody>
      </p:sp>
      <p:sp>
        <p:nvSpPr>
          <p:cNvPr id="19459" name="Rectangle 3"/>
          <p:cNvSpPr>
            <a:spLocks noGrp="1" noChangeArrowheads="1"/>
          </p:cNvSpPr>
          <p:nvPr>
            <p:ph idx="1"/>
          </p:nvPr>
        </p:nvSpPr>
        <p:spPr>
          <a:xfrm>
            <a:off x="2514600" y="2362200"/>
            <a:ext cx="8229600" cy="4495800"/>
          </a:xfrm>
        </p:spPr>
        <p:txBody>
          <a:bodyPr/>
          <a:lstStyle/>
          <a:p>
            <a:pPr marL="514350" indent="-514350" eaLnBrk="1" hangingPunct="1">
              <a:buFont typeface="+mj-lt"/>
              <a:buAutoNum type="arabicPeriod"/>
              <a:defRPr/>
            </a:pPr>
            <a:r>
              <a:rPr lang="en-US" sz="2800" dirty="0" smtClean="0">
                <a:solidFill>
                  <a:schemeClr val="tx1">
                    <a:lumMod val="90000"/>
                    <a:lumOff val="10000"/>
                  </a:schemeClr>
                </a:solidFill>
              </a:rPr>
              <a:t>Ubiquity </a:t>
            </a:r>
          </a:p>
          <a:p>
            <a:pPr marL="514350" indent="-514350" eaLnBrk="1" hangingPunct="1">
              <a:buFont typeface="+mj-lt"/>
              <a:buAutoNum type="arabicPeriod"/>
              <a:defRPr/>
            </a:pPr>
            <a:r>
              <a:rPr lang="en-US" sz="2800" dirty="0" smtClean="0">
                <a:solidFill>
                  <a:schemeClr val="tx1">
                    <a:lumMod val="90000"/>
                    <a:lumOff val="10000"/>
                  </a:schemeClr>
                </a:solidFill>
              </a:rPr>
              <a:t>Global reach </a:t>
            </a:r>
          </a:p>
          <a:p>
            <a:pPr marL="514350" indent="-514350" eaLnBrk="1" hangingPunct="1">
              <a:buFont typeface="+mj-lt"/>
              <a:buAutoNum type="arabicPeriod"/>
              <a:defRPr/>
            </a:pPr>
            <a:r>
              <a:rPr lang="en-US" sz="2800" dirty="0" smtClean="0">
                <a:solidFill>
                  <a:schemeClr val="tx1">
                    <a:lumMod val="90000"/>
                    <a:lumOff val="10000"/>
                  </a:schemeClr>
                </a:solidFill>
              </a:rPr>
              <a:t>Universal standards </a:t>
            </a:r>
          </a:p>
          <a:p>
            <a:pPr marL="514350" indent="-514350" eaLnBrk="1" hangingPunct="1">
              <a:buFont typeface="+mj-lt"/>
              <a:buAutoNum type="arabicPeriod"/>
              <a:defRPr/>
            </a:pPr>
            <a:r>
              <a:rPr lang="en-US" sz="2800" dirty="0" smtClean="0">
                <a:solidFill>
                  <a:schemeClr val="tx1">
                    <a:lumMod val="90000"/>
                    <a:lumOff val="10000"/>
                  </a:schemeClr>
                </a:solidFill>
              </a:rPr>
              <a:t>Information richness </a:t>
            </a:r>
          </a:p>
          <a:p>
            <a:pPr marL="514350" indent="-514350" eaLnBrk="1" hangingPunct="1">
              <a:buFont typeface="+mj-lt"/>
              <a:buAutoNum type="arabicPeriod"/>
              <a:defRPr/>
            </a:pPr>
            <a:r>
              <a:rPr lang="en-US" sz="2800" dirty="0" smtClean="0">
                <a:solidFill>
                  <a:schemeClr val="tx1">
                    <a:lumMod val="90000"/>
                    <a:lumOff val="10000"/>
                  </a:schemeClr>
                </a:solidFill>
              </a:rPr>
              <a:t>Interactivity </a:t>
            </a:r>
          </a:p>
          <a:p>
            <a:pPr marL="514350" indent="-514350" eaLnBrk="1" hangingPunct="1">
              <a:buFont typeface="+mj-lt"/>
              <a:buAutoNum type="arabicPeriod"/>
              <a:defRPr/>
            </a:pPr>
            <a:r>
              <a:rPr lang="en-US" sz="2800" dirty="0" smtClean="0">
                <a:solidFill>
                  <a:schemeClr val="tx1">
                    <a:lumMod val="90000"/>
                    <a:lumOff val="10000"/>
                  </a:schemeClr>
                </a:solidFill>
              </a:rPr>
              <a:t>Information density</a:t>
            </a:r>
          </a:p>
          <a:p>
            <a:pPr marL="514350" indent="-514350" eaLnBrk="1" hangingPunct="1">
              <a:buFont typeface="+mj-lt"/>
              <a:buAutoNum type="arabicPeriod"/>
              <a:defRPr/>
            </a:pPr>
            <a:r>
              <a:rPr lang="en-US" sz="2800" dirty="0" smtClean="0">
                <a:solidFill>
                  <a:schemeClr val="tx1">
                    <a:lumMod val="90000"/>
                    <a:lumOff val="10000"/>
                  </a:schemeClr>
                </a:solidFill>
              </a:rPr>
              <a:t>Customization</a:t>
            </a:r>
          </a:p>
          <a:p>
            <a:pPr marL="514350" indent="-514350" eaLnBrk="1" hangingPunct="1">
              <a:buFont typeface="+mj-lt"/>
              <a:buAutoNum type="arabicPeriod"/>
              <a:defRPr/>
            </a:pPr>
            <a:r>
              <a:rPr lang="en-US" sz="2800" dirty="0" smtClean="0">
                <a:solidFill>
                  <a:schemeClr val="tx1">
                    <a:lumMod val="90000"/>
                    <a:lumOff val="10000"/>
                  </a:schemeClr>
                </a:solidFill>
              </a:rPr>
              <a:t>Social technology</a:t>
            </a:r>
          </a:p>
        </p:txBody>
      </p:sp>
    </p:spTree>
  </p:cSld>
  <p:clrMapOvr>
    <a:masterClrMapping/>
  </p:clrMapOvr>
  <p:transition spd="slow">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2000" fill="hold"/>
                                        <p:tgtEl>
                                          <p:spTgt spid="17410"/>
                                        </p:tgtEl>
                                        <p:attrNameLst>
                                          <p:attrName>ppt_x</p:attrName>
                                        </p:attrNameLst>
                                      </p:cBhvr>
                                      <p:tavLst>
                                        <p:tav tm="0">
                                          <p:val>
                                            <p:strVal val="#ppt_x"/>
                                          </p:val>
                                        </p:tav>
                                        <p:tav tm="100000">
                                          <p:val>
                                            <p:strVal val="#ppt_x"/>
                                          </p:val>
                                        </p:tav>
                                      </p:tavLst>
                                    </p:anim>
                                    <p:anim calcmode="lin" valueType="num">
                                      <p:cBhvr additive="base">
                                        <p:cTn id="8" dur="2000" fill="hold"/>
                                        <p:tgtEl>
                                          <p:spTgt spid="17410"/>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2000"/>
                                        <p:tgtEl>
                                          <p:spTgt spid="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9459">
                                            <p:txEl>
                                              <p:pRg st="0" end="0"/>
                                            </p:txEl>
                                          </p:spTgt>
                                        </p:tgtEl>
                                        <p:attrNameLst>
                                          <p:attrName>style.visibility</p:attrName>
                                        </p:attrNameLst>
                                      </p:cBhvr>
                                      <p:to>
                                        <p:strVal val="visible"/>
                                      </p:to>
                                    </p:set>
                                    <p:animEffect transition="in" filter="wipe(down)">
                                      <p:cBhvr>
                                        <p:cTn id="15" dur="2000"/>
                                        <p:tgtEl>
                                          <p:spTgt spid="19459">
                                            <p:txEl>
                                              <p:pRg st="0" end="0"/>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9459">
                                            <p:txEl>
                                              <p:pRg st="1" end="1"/>
                                            </p:txEl>
                                          </p:spTgt>
                                        </p:tgtEl>
                                        <p:attrNameLst>
                                          <p:attrName>style.visibility</p:attrName>
                                        </p:attrNameLst>
                                      </p:cBhvr>
                                      <p:to>
                                        <p:strVal val="visible"/>
                                      </p:to>
                                    </p:set>
                                    <p:animEffect transition="in" filter="wipe(down)">
                                      <p:cBhvr>
                                        <p:cTn id="18" dur="2000"/>
                                        <p:tgtEl>
                                          <p:spTgt spid="19459">
                                            <p:txEl>
                                              <p:pRg st="1" end="1"/>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9459">
                                            <p:txEl>
                                              <p:pRg st="2" end="2"/>
                                            </p:txEl>
                                          </p:spTgt>
                                        </p:tgtEl>
                                        <p:attrNameLst>
                                          <p:attrName>style.visibility</p:attrName>
                                        </p:attrNameLst>
                                      </p:cBhvr>
                                      <p:to>
                                        <p:strVal val="visible"/>
                                      </p:to>
                                    </p:set>
                                    <p:animEffect transition="in" filter="wipe(down)">
                                      <p:cBhvr>
                                        <p:cTn id="21" dur="2000"/>
                                        <p:tgtEl>
                                          <p:spTgt spid="19459">
                                            <p:txEl>
                                              <p:pRg st="2" end="2"/>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9459">
                                            <p:txEl>
                                              <p:pRg st="3" end="3"/>
                                            </p:txEl>
                                          </p:spTgt>
                                        </p:tgtEl>
                                        <p:attrNameLst>
                                          <p:attrName>style.visibility</p:attrName>
                                        </p:attrNameLst>
                                      </p:cBhvr>
                                      <p:to>
                                        <p:strVal val="visible"/>
                                      </p:to>
                                    </p:set>
                                    <p:animEffect transition="in" filter="wipe(down)">
                                      <p:cBhvr>
                                        <p:cTn id="24" dur="2000"/>
                                        <p:tgtEl>
                                          <p:spTgt spid="19459">
                                            <p:txEl>
                                              <p:pRg st="3" end="3"/>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9459">
                                            <p:txEl>
                                              <p:pRg st="4" end="4"/>
                                            </p:txEl>
                                          </p:spTgt>
                                        </p:tgtEl>
                                        <p:attrNameLst>
                                          <p:attrName>style.visibility</p:attrName>
                                        </p:attrNameLst>
                                      </p:cBhvr>
                                      <p:to>
                                        <p:strVal val="visible"/>
                                      </p:to>
                                    </p:set>
                                    <p:animEffect transition="in" filter="wipe(down)">
                                      <p:cBhvr>
                                        <p:cTn id="27" dur="2000"/>
                                        <p:tgtEl>
                                          <p:spTgt spid="19459">
                                            <p:txEl>
                                              <p:pRg st="4" end="4"/>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9459">
                                            <p:txEl>
                                              <p:pRg st="5" end="5"/>
                                            </p:txEl>
                                          </p:spTgt>
                                        </p:tgtEl>
                                        <p:attrNameLst>
                                          <p:attrName>style.visibility</p:attrName>
                                        </p:attrNameLst>
                                      </p:cBhvr>
                                      <p:to>
                                        <p:strVal val="visible"/>
                                      </p:to>
                                    </p:set>
                                    <p:animEffect transition="in" filter="wipe(down)">
                                      <p:cBhvr>
                                        <p:cTn id="30" dur="2000"/>
                                        <p:tgtEl>
                                          <p:spTgt spid="19459">
                                            <p:txEl>
                                              <p:pRg st="5" end="5"/>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9459">
                                            <p:txEl>
                                              <p:pRg st="6" end="6"/>
                                            </p:txEl>
                                          </p:spTgt>
                                        </p:tgtEl>
                                        <p:attrNameLst>
                                          <p:attrName>style.visibility</p:attrName>
                                        </p:attrNameLst>
                                      </p:cBhvr>
                                      <p:to>
                                        <p:strVal val="visible"/>
                                      </p:to>
                                    </p:set>
                                    <p:animEffect transition="in" filter="wipe(down)">
                                      <p:cBhvr>
                                        <p:cTn id="33" dur="2000"/>
                                        <p:tgtEl>
                                          <p:spTgt spid="19459">
                                            <p:txEl>
                                              <p:pRg st="6" end="6"/>
                                            </p:txEl>
                                          </p:spTgt>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9459">
                                            <p:txEl>
                                              <p:pRg st="7" end="7"/>
                                            </p:txEl>
                                          </p:spTgt>
                                        </p:tgtEl>
                                        <p:attrNameLst>
                                          <p:attrName>style.visibility</p:attrName>
                                        </p:attrNameLst>
                                      </p:cBhvr>
                                      <p:to>
                                        <p:strVal val="visible"/>
                                      </p:to>
                                    </p:set>
                                    <p:animEffect transition="in" filter="wipe(down)">
                                      <p:cBhvr>
                                        <p:cTn id="36" dur="2000"/>
                                        <p:tgtEl>
                                          <p:spTgt spid="194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410" grpId="0"/>
      <p:bldP spid="1945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dirty="0" smtClean="0"/>
              <a:t>Types of E-commerce</a:t>
            </a:r>
          </a:p>
        </p:txBody>
      </p:sp>
      <p:sp>
        <p:nvSpPr>
          <p:cNvPr id="21507" name="Rectangle 3"/>
          <p:cNvSpPr>
            <a:spLocks noGrp="1" noChangeArrowheads="1"/>
          </p:cNvSpPr>
          <p:nvPr>
            <p:ph idx="1"/>
          </p:nvPr>
        </p:nvSpPr>
        <p:spPr>
          <a:xfrm>
            <a:off x="457200" y="1600200"/>
            <a:ext cx="8229600" cy="4648200"/>
          </a:xfrm>
        </p:spPr>
        <p:txBody>
          <a:bodyPr/>
          <a:lstStyle/>
          <a:p>
            <a:pPr eaLnBrk="1" hangingPunct="1">
              <a:spcAft>
                <a:spcPts val="1200"/>
              </a:spcAft>
              <a:defRPr/>
            </a:pPr>
            <a:r>
              <a:rPr lang="en-US" dirty="0" smtClean="0">
                <a:solidFill>
                  <a:schemeClr val="tx1">
                    <a:lumMod val="90000"/>
                    <a:lumOff val="10000"/>
                  </a:schemeClr>
                </a:solidFill>
              </a:rPr>
              <a:t>Classified by market relationship</a:t>
            </a:r>
          </a:p>
          <a:p>
            <a:pPr lvl="1" eaLnBrk="1" hangingPunct="1">
              <a:spcAft>
                <a:spcPts val="600"/>
              </a:spcAft>
              <a:defRPr/>
            </a:pPr>
            <a:r>
              <a:rPr lang="en-US" sz="2400" dirty="0" smtClean="0">
                <a:solidFill>
                  <a:schemeClr val="tx1">
                    <a:lumMod val="90000"/>
                    <a:lumOff val="10000"/>
                  </a:schemeClr>
                </a:solidFill>
              </a:rPr>
              <a:t>Business-to-Consumer (B2C)</a:t>
            </a:r>
          </a:p>
          <a:p>
            <a:pPr lvl="1" eaLnBrk="1" hangingPunct="1">
              <a:spcAft>
                <a:spcPts val="600"/>
              </a:spcAft>
              <a:defRPr/>
            </a:pPr>
            <a:r>
              <a:rPr lang="en-US" sz="2400" dirty="0" smtClean="0">
                <a:solidFill>
                  <a:schemeClr val="tx1">
                    <a:lumMod val="90000"/>
                    <a:lumOff val="10000"/>
                  </a:schemeClr>
                </a:solidFill>
              </a:rPr>
              <a:t>Business-to-Business (B2B)</a:t>
            </a:r>
          </a:p>
          <a:p>
            <a:pPr lvl="1" eaLnBrk="1" hangingPunct="1">
              <a:spcAft>
                <a:spcPts val="1800"/>
              </a:spcAft>
              <a:defRPr/>
            </a:pPr>
            <a:r>
              <a:rPr lang="en-US" sz="2400" dirty="0" smtClean="0">
                <a:solidFill>
                  <a:schemeClr val="tx1">
                    <a:lumMod val="90000"/>
                    <a:lumOff val="10000"/>
                  </a:schemeClr>
                </a:solidFill>
              </a:rPr>
              <a:t>Consumer-to-Consumer (C2C)</a:t>
            </a:r>
          </a:p>
          <a:p>
            <a:pPr eaLnBrk="1" hangingPunct="1">
              <a:spcAft>
                <a:spcPts val="1200"/>
              </a:spcAft>
              <a:defRPr/>
            </a:pPr>
            <a:r>
              <a:rPr lang="en-US" dirty="0" smtClean="0">
                <a:solidFill>
                  <a:schemeClr val="tx1">
                    <a:lumMod val="90000"/>
                    <a:lumOff val="10000"/>
                  </a:schemeClr>
                </a:solidFill>
              </a:rPr>
              <a:t>Classified by technology used</a:t>
            </a:r>
          </a:p>
          <a:p>
            <a:pPr lvl="1" eaLnBrk="1" hangingPunct="1">
              <a:spcAft>
                <a:spcPts val="600"/>
              </a:spcAft>
              <a:defRPr/>
            </a:pPr>
            <a:r>
              <a:rPr lang="en-US" sz="2400" dirty="0" smtClean="0">
                <a:solidFill>
                  <a:schemeClr val="tx1">
                    <a:lumMod val="90000"/>
                    <a:lumOff val="10000"/>
                  </a:schemeClr>
                </a:solidFill>
              </a:rPr>
              <a:t>Peer-to-Peer (P2P)</a:t>
            </a:r>
          </a:p>
          <a:p>
            <a:pPr lvl="1" eaLnBrk="1" hangingPunct="1">
              <a:spcAft>
                <a:spcPts val="1200"/>
              </a:spcAft>
              <a:defRPr/>
            </a:pPr>
            <a:r>
              <a:rPr lang="en-US" sz="2400" dirty="0" smtClean="0">
                <a:solidFill>
                  <a:schemeClr val="tx1">
                    <a:lumMod val="90000"/>
                    <a:lumOff val="10000"/>
                  </a:schemeClr>
                </a:solidFill>
              </a:rPr>
              <a:t>Mobile commerce (M-commerce)</a:t>
            </a:r>
          </a:p>
        </p:txBody>
      </p:sp>
    </p:spTree>
  </p:cSld>
  <p:clrMapOvr>
    <a:masterClrMapping/>
  </p:clrMapOvr>
  <p:transition spd="slow">
    <p:push dir="u"/>
    <p:sndAc>
      <p:stSnd>
        <p:snd r:embed="rId3"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2000" fill="hold"/>
                                        <p:tgtEl>
                                          <p:spTgt spid="19458"/>
                                        </p:tgtEl>
                                        <p:attrNameLst>
                                          <p:attrName>ppt_x</p:attrName>
                                        </p:attrNameLst>
                                      </p:cBhvr>
                                      <p:tavLst>
                                        <p:tav tm="0">
                                          <p:val>
                                            <p:strVal val="#ppt_x"/>
                                          </p:val>
                                        </p:tav>
                                        <p:tav tm="100000">
                                          <p:val>
                                            <p:strVal val="#ppt_x"/>
                                          </p:val>
                                        </p:tav>
                                      </p:tavLst>
                                    </p:anim>
                                    <p:anim calcmode="lin" valueType="num">
                                      <p:cBhvr additive="base">
                                        <p:cTn id="8" dur="2000" fill="hold"/>
                                        <p:tgtEl>
                                          <p:spTgt spid="19458"/>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43" presetClass="entr" presetSubtype="0" fill="hold" grpId="0" nodeType="afterEffect">
                                  <p:stCondLst>
                                    <p:cond delay="0"/>
                                  </p:stCondLst>
                                  <p:childTnLst>
                                    <p:set>
                                      <p:cBhvr>
                                        <p:cTn id="11" dur="1" fill="hold">
                                          <p:stCondLst>
                                            <p:cond delay="0"/>
                                          </p:stCondLst>
                                        </p:cTn>
                                        <p:tgtEl>
                                          <p:spTgt spid="21507">
                                            <p:txEl>
                                              <p:pRg st="0" end="0"/>
                                            </p:txEl>
                                          </p:spTgt>
                                        </p:tgtEl>
                                        <p:attrNameLst>
                                          <p:attrName>style.visibility</p:attrName>
                                        </p:attrNameLst>
                                      </p:cBhvr>
                                      <p:to>
                                        <p:strVal val="visible"/>
                                      </p:to>
                                    </p:set>
                                    <p:animEffect transition="in" filter="fade">
                                      <p:cBhvr>
                                        <p:cTn id="12" dur="200"/>
                                        <p:tgtEl>
                                          <p:spTgt spid="21507">
                                            <p:txEl>
                                              <p:pRg st="0" end="0"/>
                                            </p:txEl>
                                          </p:spTgt>
                                        </p:tgtEl>
                                      </p:cBhvr>
                                    </p:animEffect>
                                    <p:anim calcmode="lin" valueType="num">
                                      <p:cBhvr>
                                        <p:cTn id="13" dur="8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p:cTn id="14" dur="800" fill="hold"/>
                                        <p:tgtEl>
                                          <p:spTgt spid="21507">
                                            <p:txEl>
                                              <p:pRg st="0" end="0"/>
                                            </p:txEl>
                                          </p:spTgt>
                                        </p:tgtEl>
                                        <p:attrNameLst>
                                          <p:attrName>ppt_y</p:attrName>
                                        </p:attrNameLst>
                                      </p:cBhvr>
                                      <p:tavLst>
                                        <p:tav tm="0">
                                          <p:val>
                                            <p:strVal val="#ppt_y+0.31"/>
                                          </p:val>
                                        </p:tav>
                                        <p:tav tm="100000">
                                          <p:val>
                                            <p:strVal val="#ppt_y+0.31"/>
                                          </p:val>
                                        </p:tav>
                                      </p:tavLst>
                                    </p:anim>
                                    <p:anim calcmode="lin" valueType="num">
                                      <p:cBhvr>
                                        <p:cTn id="15" dur="1200" decel="50000" fill="hold">
                                          <p:stCondLst>
                                            <p:cond delay="800"/>
                                          </p:stCondLst>
                                        </p:cTn>
                                        <p:tgtEl>
                                          <p:spTgt spid="2150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1200" decel="50000" fill="hold">
                                          <p:stCondLst>
                                            <p:cond delay="800"/>
                                          </p:stCondLst>
                                        </p:cTn>
                                        <p:tgtEl>
                                          <p:spTgt spid="2150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7" fill="hold">
                            <p:stCondLst>
                              <p:cond delay="4000"/>
                            </p:stCondLst>
                            <p:childTnLst>
                              <p:par>
                                <p:cTn id="18" presetID="43" presetClass="entr" presetSubtype="0" fill="hold" grpId="0" nodeType="afterEffect">
                                  <p:stCondLst>
                                    <p:cond delay="0"/>
                                  </p:stCondLst>
                                  <p:childTnLst>
                                    <p:set>
                                      <p:cBhvr>
                                        <p:cTn id="19" dur="1" fill="hold">
                                          <p:stCondLst>
                                            <p:cond delay="0"/>
                                          </p:stCondLst>
                                        </p:cTn>
                                        <p:tgtEl>
                                          <p:spTgt spid="21507">
                                            <p:txEl>
                                              <p:pRg st="1" end="1"/>
                                            </p:txEl>
                                          </p:spTgt>
                                        </p:tgtEl>
                                        <p:attrNameLst>
                                          <p:attrName>style.visibility</p:attrName>
                                        </p:attrNameLst>
                                      </p:cBhvr>
                                      <p:to>
                                        <p:strVal val="visible"/>
                                      </p:to>
                                    </p:set>
                                    <p:animEffect transition="in" filter="fade">
                                      <p:cBhvr>
                                        <p:cTn id="20" dur="200"/>
                                        <p:tgtEl>
                                          <p:spTgt spid="21507">
                                            <p:txEl>
                                              <p:pRg st="1" end="1"/>
                                            </p:txEl>
                                          </p:spTgt>
                                        </p:tgtEl>
                                      </p:cBhvr>
                                    </p:animEffect>
                                    <p:anim calcmode="lin" valueType="num">
                                      <p:cBhvr>
                                        <p:cTn id="21" dur="8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p:cTn id="22" dur="800" fill="hold"/>
                                        <p:tgtEl>
                                          <p:spTgt spid="21507">
                                            <p:txEl>
                                              <p:pRg st="1" end="1"/>
                                            </p:txEl>
                                          </p:spTgt>
                                        </p:tgtEl>
                                        <p:attrNameLst>
                                          <p:attrName>ppt_y</p:attrName>
                                        </p:attrNameLst>
                                      </p:cBhvr>
                                      <p:tavLst>
                                        <p:tav tm="0">
                                          <p:val>
                                            <p:strVal val="#ppt_y+0.31"/>
                                          </p:val>
                                        </p:tav>
                                        <p:tav tm="100000">
                                          <p:val>
                                            <p:strVal val="#ppt_y+0.31"/>
                                          </p:val>
                                        </p:tav>
                                      </p:tavLst>
                                    </p:anim>
                                    <p:anim calcmode="lin" valueType="num">
                                      <p:cBhvr>
                                        <p:cTn id="23" dur="1200" decel="50000" fill="hold">
                                          <p:stCondLst>
                                            <p:cond delay="800"/>
                                          </p:stCondLst>
                                        </p:cTn>
                                        <p:tgtEl>
                                          <p:spTgt spid="21507">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4" dur="1200" decel="50000" fill="hold">
                                          <p:stCondLst>
                                            <p:cond delay="800"/>
                                          </p:stCondLst>
                                        </p:cTn>
                                        <p:tgtEl>
                                          <p:spTgt spid="21507">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5" fill="hold">
                            <p:stCondLst>
                              <p:cond delay="6000"/>
                            </p:stCondLst>
                            <p:childTnLst>
                              <p:par>
                                <p:cTn id="26" presetID="43" presetClass="entr" presetSubtype="0" fill="hold" grpId="0" nodeType="afterEffect">
                                  <p:stCondLst>
                                    <p:cond delay="0"/>
                                  </p:stCondLst>
                                  <p:childTnLst>
                                    <p:set>
                                      <p:cBhvr>
                                        <p:cTn id="27" dur="1" fill="hold">
                                          <p:stCondLst>
                                            <p:cond delay="0"/>
                                          </p:stCondLst>
                                        </p:cTn>
                                        <p:tgtEl>
                                          <p:spTgt spid="21507">
                                            <p:txEl>
                                              <p:pRg st="2" end="2"/>
                                            </p:txEl>
                                          </p:spTgt>
                                        </p:tgtEl>
                                        <p:attrNameLst>
                                          <p:attrName>style.visibility</p:attrName>
                                        </p:attrNameLst>
                                      </p:cBhvr>
                                      <p:to>
                                        <p:strVal val="visible"/>
                                      </p:to>
                                    </p:set>
                                    <p:animEffect transition="in" filter="fade">
                                      <p:cBhvr>
                                        <p:cTn id="28" dur="200"/>
                                        <p:tgtEl>
                                          <p:spTgt spid="21507">
                                            <p:txEl>
                                              <p:pRg st="2" end="2"/>
                                            </p:txEl>
                                          </p:spTgt>
                                        </p:tgtEl>
                                      </p:cBhvr>
                                    </p:animEffect>
                                    <p:anim calcmode="lin" valueType="num">
                                      <p:cBhvr>
                                        <p:cTn id="29" dur="8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p:cTn id="30" dur="800" fill="hold"/>
                                        <p:tgtEl>
                                          <p:spTgt spid="21507">
                                            <p:txEl>
                                              <p:pRg st="2" end="2"/>
                                            </p:txEl>
                                          </p:spTgt>
                                        </p:tgtEl>
                                        <p:attrNameLst>
                                          <p:attrName>ppt_y</p:attrName>
                                        </p:attrNameLst>
                                      </p:cBhvr>
                                      <p:tavLst>
                                        <p:tav tm="0">
                                          <p:val>
                                            <p:strVal val="#ppt_y+0.31"/>
                                          </p:val>
                                        </p:tav>
                                        <p:tav tm="100000">
                                          <p:val>
                                            <p:strVal val="#ppt_y+0.31"/>
                                          </p:val>
                                        </p:tav>
                                      </p:tavLst>
                                    </p:anim>
                                    <p:anim calcmode="lin" valueType="num">
                                      <p:cBhvr>
                                        <p:cTn id="31" dur="1200" decel="50000" fill="hold">
                                          <p:stCondLst>
                                            <p:cond delay="800"/>
                                          </p:stCondLst>
                                        </p:cTn>
                                        <p:tgtEl>
                                          <p:spTgt spid="2150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1200" decel="50000" fill="hold">
                                          <p:stCondLst>
                                            <p:cond delay="800"/>
                                          </p:stCondLst>
                                        </p:cTn>
                                        <p:tgtEl>
                                          <p:spTgt spid="2150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3" fill="hold">
                            <p:stCondLst>
                              <p:cond delay="8000"/>
                            </p:stCondLst>
                            <p:childTnLst>
                              <p:par>
                                <p:cTn id="34" presetID="43" presetClass="entr" presetSubtype="0" fill="hold" grpId="0" nodeType="afterEffect">
                                  <p:stCondLst>
                                    <p:cond delay="0"/>
                                  </p:stCondLst>
                                  <p:childTnLst>
                                    <p:set>
                                      <p:cBhvr>
                                        <p:cTn id="35" dur="1" fill="hold">
                                          <p:stCondLst>
                                            <p:cond delay="0"/>
                                          </p:stCondLst>
                                        </p:cTn>
                                        <p:tgtEl>
                                          <p:spTgt spid="21507">
                                            <p:txEl>
                                              <p:pRg st="3" end="3"/>
                                            </p:txEl>
                                          </p:spTgt>
                                        </p:tgtEl>
                                        <p:attrNameLst>
                                          <p:attrName>style.visibility</p:attrName>
                                        </p:attrNameLst>
                                      </p:cBhvr>
                                      <p:to>
                                        <p:strVal val="visible"/>
                                      </p:to>
                                    </p:set>
                                    <p:animEffect transition="in" filter="fade">
                                      <p:cBhvr>
                                        <p:cTn id="36" dur="200"/>
                                        <p:tgtEl>
                                          <p:spTgt spid="21507">
                                            <p:txEl>
                                              <p:pRg st="3" end="3"/>
                                            </p:txEl>
                                          </p:spTgt>
                                        </p:tgtEl>
                                      </p:cBhvr>
                                    </p:animEffect>
                                    <p:anim calcmode="lin" valueType="num">
                                      <p:cBhvr>
                                        <p:cTn id="37" dur="8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p:cTn id="38" dur="800" fill="hold"/>
                                        <p:tgtEl>
                                          <p:spTgt spid="21507">
                                            <p:txEl>
                                              <p:pRg st="3" end="3"/>
                                            </p:txEl>
                                          </p:spTgt>
                                        </p:tgtEl>
                                        <p:attrNameLst>
                                          <p:attrName>ppt_y</p:attrName>
                                        </p:attrNameLst>
                                      </p:cBhvr>
                                      <p:tavLst>
                                        <p:tav tm="0">
                                          <p:val>
                                            <p:strVal val="#ppt_y+0.31"/>
                                          </p:val>
                                        </p:tav>
                                        <p:tav tm="100000">
                                          <p:val>
                                            <p:strVal val="#ppt_y+0.31"/>
                                          </p:val>
                                        </p:tav>
                                      </p:tavLst>
                                    </p:anim>
                                    <p:anim calcmode="lin" valueType="num">
                                      <p:cBhvr>
                                        <p:cTn id="39" dur="1200" decel="50000" fill="hold">
                                          <p:stCondLst>
                                            <p:cond delay="800"/>
                                          </p:stCondLst>
                                        </p:cTn>
                                        <p:tgtEl>
                                          <p:spTgt spid="21507">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0" dur="1200" decel="50000" fill="hold">
                                          <p:stCondLst>
                                            <p:cond delay="800"/>
                                          </p:stCondLst>
                                        </p:cTn>
                                        <p:tgtEl>
                                          <p:spTgt spid="21507">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41" fill="hold">
                            <p:stCondLst>
                              <p:cond delay="10000"/>
                            </p:stCondLst>
                            <p:childTnLst>
                              <p:par>
                                <p:cTn id="42" presetID="43" presetClass="entr" presetSubtype="0" fill="hold" grpId="0" nodeType="afterEffect">
                                  <p:stCondLst>
                                    <p:cond delay="0"/>
                                  </p:stCondLst>
                                  <p:childTnLst>
                                    <p:set>
                                      <p:cBhvr>
                                        <p:cTn id="43" dur="1" fill="hold">
                                          <p:stCondLst>
                                            <p:cond delay="0"/>
                                          </p:stCondLst>
                                        </p:cTn>
                                        <p:tgtEl>
                                          <p:spTgt spid="21507">
                                            <p:txEl>
                                              <p:pRg st="4" end="4"/>
                                            </p:txEl>
                                          </p:spTgt>
                                        </p:tgtEl>
                                        <p:attrNameLst>
                                          <p:attrName>style.visibility</p:attrName>
                                        </p:attrNameLst>
                                      </p:cBhvr>
                                      <p:to>
                                        <p:strVal val="visible"/>
                                      </p:to>
                                    </p:set>
                                    <p:animEffect transition="in" filter="fade">
                                      <p:cBhvr>
                                        <p:cTn id="44" dur="200"/>
                                        <p:tgtEl>
                                          <p:spTgt spid="21507">
                                            <p:txEl>
                                              <p:pRg st="4" end="4"/>
                                            </p:txEl>
                                          </p:spTgt>
                                        </p:tgtEl>
                                      </p:cBhvr>
                                    </p:animEffect>
                                    <p:anim calcmode="lin" valueType="num">
                                      <p:cBhvr>
                                        <p:cTn id="45" dur="8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p:cTn id="46" dur="800" fill="hold"/>
                                        <p:tgtEl>
                                          <p:spTgt spid="21507">
                                            <p:txEl>
                                              <p:pRg st="4" end="4"/>
                                            </p:txEl>
                                          </p:spTgt>
                                        </p:tgtEl>
                                        <p:attrNameLst>
                                          <p:attrName>ppt_y</p:attrName>
                                        </p:attrNameLst>
                                      </p:cBhvr>
                                      <p:tavLst>
                                        <p:tav tm="0">
                                          <p:val>
                                            <p:strVal val="#ppt_y+0.31"/>
                                          </p:val>
                                        </p:tav>
                                        <p:tav tm="100000">
                                          <p:val>
                                            <p:strVal val="#ppt_y+0.31"/>
                                          </p:val>
                                        </p:tav>
                                      </p:tavLst>
                                    </p:anim>
                                    <p:anim calcmode="lin" valueType="num">
                                      <p:cBhvr>
                                        <p:cTn id="47" dur="1200" decel="50000" fill="hold">
                                          <p:stCondLst>
                                            <p:cond delay="800"/>
                                          </p:stCondLst>
                                        </p:cTn>
                                        <p:tgtEl>
                                          <p:spTgt spid="21507">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8" dur="1200" decel="50000" fill="hold">
                                          <p:stCondLst>
                                            <p:cond delay="800"/>
                                          </p:stCondLst>
                                        </p:cTn>
                                        <p:tgtEl>
                                          <p:spTgt spid="21507">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49" fill="hold">
                            <p:stCondLst>
                              <p:cond delay="12000"/>
                            </p:stCondLst>
                            <p:childTnLst>
                              <p:par>
                                <p:cTn id="50" presetID="43" presetClass="entr" presetSubtype="0" fill="hold" grpId="0" nodeType="afterEffect">
                                  <p:stCondLst>
                                    <p:cond delay="0"/>
                                  </p:stCondLst>
                                  <p:childTnLst>
                                    <p:set>
                                      <p:cBhvr>
                                        <p:cTn id="51" dur="1" fill="hold">
                                          <p:stCondLst>
                                            <p:cond delay="0"/>
                                          </p:stCondLst>
                                        </p:cTn>
                                        <p:tgtEl>
                                          <p:spTgt spid="21507">
                                            <p:txEl>
                                              <p:pRg st="5" end="5"/>
                                            </p:txEl>
                                          </p:spTgt>
                                        </p:tgtEl>
                                        <p:attrNameLst>
                                          <p:attrName>style.visibility</p:attrName>
                                        </p:attrNameLst>
                                      </p:cBhvr>
                                      <p:to>
                                        <p:strVal val="visible"/>
                                      </p:to>
                                    </p:set>
                                    <p:animEffect transition="in" filter="fade">
                                      <p:cBhvr>
                                        <p:cTn id="52" dur="200"/>
                                        <p:tgtEl>
                                          <p:spTgt spid="21507">
                                            <p:txEl>
                                              <p:pRg st="5" end="5"/>
                                            </p:txEl>
                                          </p:spTgt>
                                        </p:tgtEl>
                                      </p:cBhvr>
                                    </p:animEffect>
                                    <p:anim calcmode="lin" valueType="num">
                                      <p:cBhvr>
                                        <p:cTn id="53" dur="800" fill="hold"/>
                                        <p:tgtEl>
                                          <p:spTgt spid="21507">
                                            <p:txEl>
                                              <p:pRg st="5" end="5"/>
                                            </p:txEl>
                                          </p:spTgt>
                                        </p:tgtEl>
                                        <p:attrNameLst>
                                          <p:attrName>ppt_x</p:attrName>
                                        </p:attrNameLst>
                                      </p:cBhvr>
                                      <p:tavLst>
                                        <p:tav tm="0">
                                          <p:val>
                                            <p:strVal val="#ppt_x"/>
                                          </p:val>
                                        </p:tav>
                                        <p:tav tm="100000">
                                          <p:val>
                                            <p:strVal val="#ppt_x"/>
                                          </p:val>
                                        </p:tav>
                                      </p:tavLst>
                                    </p:anim>
                                    <p:anim calcmode="lin" valueType="num">
                                      <p:cBhvr>
                                        <p:cTn id="54" dur="800" fill="hold"/>
                                        <p:tgtEl>
                                          <p:spTgt spid="21507">
                                            <p:txEl>
                                              <p:pRg st="5" end="5"/>
                                            </p:txEl>
                                          </p:spTgt>
                                        </p:tgtEl>
                                        <p:attrNameLst>
                                          <p:attrName>ppt_y</p:attrName>
                                        </p:attrNameLst>
                                      </p:cBhvr>
                                      <p:tavLst>
                                        <p:tav tm="0">
                                          <p:val>
                                            <p:strVal val="#ppt_y+0.31"/>
                                          </p:val>
                                        </p:tav>
                                        <p:tav tm="100000">
                                          <p:val>
                                            <p:strVal val="#ppt_y+0.31"/>
                                          </p:val>
                                        </p:tav>
                                      </p:tavLst>
                                    </p:anim>
                                    <p:anim calcmode="lin" valueType="num">
                                      <p:cBhvr>
                                        <p:cTn id="55" dur="1200" decel="50000" fill="hold">
                                          <p:stCondLst>
                                            <p:cond delay="800"/>
                                          </p:stCondLst>
                                        </p:cTn>
                                        <p:tgtEl>
                                          <p:spTgt spid="21507">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1200" decel="50000" fill="hold">
                                          <p:stCondLst>
                                            <p:cond delay="800"/>
                                          </p:stCondLst>
                                        </p:cTn>
                                        <p:tgtEl>
                                          <p:spTgt spid="21507">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57" fill="hold">
                            <p:stCondLst>
                              <p:cond delay="14000"/>
                            </p:stCondLst>
                            <p:childTnLst>
                              <p:par>
                                <p:cTn id="58" presetID="43" presetClass="entr" presetSubtype="0" fill="hold" grpId="0" nodeType="afterEffect">
                                  <p:stCondLst>
                                    <p:cond delay="0"/>
                                  </p:stCondLst>
                                  <p:childTnLst>
                                    <p:set>
                                      <p:cBhvr>
                                        <p:cTn id="59" dur="1" fill="hold">
                                          <p:stCondLst>
                                            <p:cond delay="0"/>
                                          </p:stCondLst>
                                        </p:cTn>
                                        <p:tgtEl>
                                          <p:spTgt spid="21507">
                                            <p:txEl>
                                              <p:pRg st="6" end="6"/>
                                            </p:txEl>
                                          </p:spTgt>
                                        </p:tgtEl>
                                        <p:attrNameLst>
                                          <p:attrName>style.visibility</p:attrName>
                                        </p:attrNameLst>
                                      </p:cBhvr>
                                      <p:to>
                                        <p:strVal val="visible"/>
                                      </p:to>
                                    </p:set>
                                    <p:animEffect transition="in" filter="fade">
                                      <p:cBhvr>
                                        <p:cTn id="60" dur="200"/>
                                        <p:tgtEl>
                                          <p:spTgt spid="21507">
                                            <p:txEl>
                                              <p:pRg st="6" end="6"/>
                                            </p:txEl>
                                          </p:spTgt>
                                        </p:tgtEl>
                                      </p:cBhvr>
                                    </p:animEffect>
                                    <p:anim calcmode="lin" valueType="num">
                                      <p:cBhvr>
                                        <p:cTn id="61" dur="8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p:cTn id="62" dur="800" fill="hold"/>
                                        <p:tgtEl>
                                          <p:spTgt spid="21507">
                                            <p:txEl>
                                              <p:pRg st="6" end="6"/>
                                            </p:txEl>
                                          </p:spTgt>
                                        </p:tgtEl>
                                        <p:attrNameLst>
                                          <p:attrName>ppt_y</p:attrName>
                                        </p:attrNameLst>
                                      </p:cBhvr>
                                      <p:tavLst>
                                        <p:tav tm="0">
                                          <p:val>
                                            <p:strVal val="#ppt_y+0.31"/>
                                          </p:val>
                                        </p:tav>
                                        <p:tav tm="100000">
                                          <p:val>
                                            <p:strVal val="#ppt_y+0.31"/>
                                          </p:val>
                                        </p:tav>
                                      </p:tavLst>
                                    </p:anim>
                                    <p:anim calcmode="lin" valueType="num">
                                      <p:cBhvr>
                                        <p:cTn id="63" dur="1200" decel="50000" fill="hold">
                                          <p:stCondLst>
                                            <p:cond delay="800"/>
                                          </p:stCondLst>
                                        </p:cTn>
                                        <p:tgtEl>
                                          <p:spTgt spid="21507">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4" dur="1200" decel="50000" fill="hold">
                                          <p:stCondLst>
                                            <p:cond delay="800"/>
                                          </p:stCondLst>
                                        </p:cTn>
                                        <p:tgtEl>
                                          <p:spTgt spid="21507">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2150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D8EA6BE-B508-4635-B860-5CF6AED6D7EA}" type="slidenum">
              <a:rPr lang="en-US" smtClean="0"/>
              <a:pPr>
                <a:defRPr/>
              </a:pPr>
              <a:t>8</a:t>
            </a:fld>
            <a:endParaRPr lang="en-US"/>
          </a:p>
        </p:txBody>
      </p:sp>
      <p:sp>
        <p:nvSpPr>
          <p:cNvPr id="5" name="Rectangle 4"/>
          <p:cNvSpPr/>
          <p:nvPr/>
        </p:nvSpPr>
        <p:spPr>
          <a:xfrm rot="19776118">
            <a:off x="485116" y="2428567"/>
            <a:ext cx="8268507" cy="1754326"/>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The Essential components</a:t>
            </a:r>
          </a:p>
          <a:p>
            <a:pPr algn="ctr"/>
            <a:r>
              <a:rPr lang="en-US"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of E-commerce</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 name="Smiley Face 5"/>
          <p:cNvSpPr/>
          <p:nvPr/>
        </p:nvSpPr>
        <p:spPr bwMode="auto">
          <a:xfrm>
            <a:off x="5943600" y="4038600"/>
            <a:ext cx="2590800" cy="2133600"/>
          </a:xfrm>
          <a:prstGeom prst="smileyFace">
            <a:avLst>
              <a:gd name="adj" fmla="val 4653"/>
            </a:avLst>
          </a:prstGeom>
          <a:ln>
            <a:headEnd type="none" w="sm" len="sm"/>
            <a:tailEnd type="none" w="sm" len="sm"/>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ahoma" pitchFamily="34" charset="0"/>
            </a:endParaRPr>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2650"/>
                            </p:stCondLst>
                            <p:childTnLst>
                              <p:par>
                                <p:cTn id="12" presetID="26"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08528"/>
          </a:xfrm>
        </p:spPr>
        <p:txBody>
          <a:bodyPr/>
          <a:lstStyle/>
          <a:p>
            <a:r>
              <a:rPr lang="en-US" dirty="0" smtClean="0"/>
              <a:t>1.) E COMMERCE SCM</a:t>
            </a:r>
            <a:endParaRPr lang="en-US" dirty="0"/>
          </a:p>
        </p:txBody>
      </p:sp>
      <p:pic>
        <p:nvPicPr>
          <p:cNvPr id="6" name="Content Placeholder 5" descr="Fig 8-5"/>
          <p:cNvPicPr>
            <a:picLocks noGrp="1"/>
          </p:cNvPicPr>
          <p:nvPr>
            <p:ph idx="1"/>
          </p:nvPr>
        </p:nvPicPr>
        <p:blipFill>
          <a:blip r:embed="rId3" cstate="print"/>
          <a:srcRect/>
          <a:stretch>
            <a:fillRect/>
          </a:stretch>
        </p:blipFill>
        <p:spPr bwMode="auto">
          <a:xfrm>
            <a:off x="533400" y="1828800"/>
            <a:ext cx="8305800" cy="3733800"/>
          </a:xfrm>
          <a:prstGeom prst="rect">
            <a:avLst/>
          </a:prstGeom>
          <a:noFill/>
          <a:ln w="9525">
            <a:noFill/>
            <a:miter lim="800000"/>
            <a:headEnd/>
            <a:tailEnd/>
          </a:ln>
          <a:effectLst/>
        </p:spPr>
      </p:pic>
      <p:sp>
        <p:nvSpPr>
          <p:cNvPr id="7" name="Rectangle 6"/>
          <p:cNvSpPr/>
          <p:nvPr/>
        </p:nvSpPr>
        <p:spPr>
          <a:xfrm>
            <a:off x="381000" y="6019800"/>
            <a:ext cx="8556958" cy="523220"/>
          </a:xfrm>
          <a:prstGeom prst="rect">
            <a:avLst/>
          </a:prstGeom>
          <a:noFill/>
        </p:spPr>
        <p:txBody>
          <a:bodyPr wrap="none" lIns="91440" tIns="45720" rIns="91440" bIns="45720">
            <a:spAutoFit/>
          </a:bodyPr>
          <a:lstStyle/>
          <a:p>
            <a:pPr algn="ctr"/>
            <a:r>
              <a:rPr lang="en-US" sz="2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SCM IS A VITAL COMPONENT OF E COMMERCE</a:t>
            </a:r>
            <a:endParaRPr lang="en-US"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push dir="u"/>
    <p:sndAc>
      <p:stSnd>
        <p:snd r:embed="rId2" name="suctio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55"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2000" fill="hold"/>
                                        <p:tgtEl>
                                          <p:spTgt spid="6"/>
                                        </p:tgtEl>
                                        <p:attrNameLst>
                                          <p:attrName>ppt_w</p:attrName>
                                        </p:attrNameLst>
                                      </p:cBhvr>
                                      <p:tavLst>
                                        <p:tav tm="0">
                                          <p:val>
                                            <p:strVal val="#ppt_w*0.70"/>
                                          </p:val>
                                        </p:tav>
                                        <p:tav tm="100000">
                                          <p:val>
                                            <p:strVal val="#ppt_w"/>
                                          </p:val>
                                        </p:tav>
                                      </p:tavLst>
                                    </p:anim>
                                    <p:anim calcmode="lin" valueType="num">
                                      <p:cBhvr>
                                        <p:cTn id="13" dur="2000" fill="hold"/>
                                        <p:tgtEl>
                                          <p:spTgt spid="6"/>
                                        </p:tgtEl>
                                        <p:attrNameLst>
                                          <p:attrName>ppt_h</p:attrName>
                                        </p:attrNameLst>
                                      </p:cBhvr>
                                      <p:tavLst>
                                        <p:tav tm="0">
                                          <p:val>
                                            <p:strVal val="#ppt_h"/>
                                          </p:val>
                                        </p:tav>
                                        <p:tav tm="100000">
                                          <p:val>
                                            <p:strVal val="#ppt_h"/>
                                          </p:val>
                                        </p:tav>
                                      </p:tavLst>
                                    </p:anim>
                                    <p:animEffect transition="in" filter="fade">
                                      <p:cBhvr>
                                        <p:cTn id="14" dur="2000"/>
                                        <p:tgtEl>
                                          <p:spTgt spid="6"/>
                                        </p:tgtEl>
                                      </p:cBhvr>
                                    </p:animEffect>
                                  </p:childTnLst>
                                </p:cTn>
                              </p:par>
                            </p:childTnLst>
                          </p:cTn>
                        </p:par>
                        <p:par>
                          <p:cTn id="15" fill="hold">
                            <p:stCondLst>
                              <p:cond delay="4000"/>
                            </p:stCondLst>
                            <p:childTnLst>
                              <p:par>
                                <p:cTn id="16" presetID="24" presetClass="entr" presetSubtype="0" fill="hold" grpId="1" nodeType="afterEffect">
                                  <p:stCondLst>
                                    <p:cond delay="0"/>
                                  </p:stCondLst>
                                  <p:childTnLst>
                                    <p:set>
                                      <p:cBhvr>
                                        <p:cTn id="17" dur="1" fill="hold">
                                          <p:stCondLst>
                                            <p:cond delay="0"/>
                                          </p:stCondLst>
                                        </p:cTn>
                                        <p:tgtEl>
                                          <p:spTgt spid="7"/>
                                        </p:tgtEl>
                                        <p:attrNameLst>
                                          <p:attrName>style.visibility</p:attrName>
                                        </p:attrNameLst>
                                      </p:cBhvr>
                                      <p:to>
                                        <p:strVal val="visible"/>
                                      </p:to>
                                    </p:set>
                                    <p:anim to="" calcmode="lin" valueType="num">
                                      <p:cBhvr>
                                        <p:cTn id="18"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C7E_powerpoint">
  <a:themeElements>
    <a:clrScheme name="EC8E">
      <a:dk1>
        <a:srgbClr val="292F2E"/>
      </a:dk1>
      <a:lt1>
        <a:sysClr val="window" lastClr="FFFFFF"/>
      </a:lt1>
      <a:dk2>
        <a:srgbClr val="AC0000"/>
      </a:dk2>
      <a:lt2>
        <a:srgbClr val="FEE29C"/>
      </a:lt2>
      <a:accent1>
        <a:srgbClr val="FCB95D"/>
      </a:accent1>
      <a:accent2>
        <a:srgbClr val="FA9408"/>
      </a:accent2>
      <a:accent3>
        <a:srgbClr val="FEB80A"/>
      </a:accent3>
      <a:accent4>
        <a:srgbClr val="92D050"/>
      </a:accent4>
      <a:accent5>
        <a:srgbClr val="BFBFBF"/>
      </a:accent5>
      <a:accent6>
        <a:srgbClr val="47596C"/>
      </a:accent6>
      <a:hlink>
        <a:srgbClr val="EB8803"/>
      </a:hlink>
      <a:folHlink>
        <a:srgbClr val="5F7791"/>
      </a:folHlink>
    </a:clrScheme>
    <a:fontScheme name="Custom 1">
      <a:majorFont>
        <a:latin typeface="Calibri"/>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Presentation2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Presentation2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Presentation2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Presentation2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Presentation2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Presentation2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Presentation2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C8E">
    <a:dk1>
      <a:srgbClr val="292F2E"/>
    </a:dk1>
    <a:lt1>
      <a:sysClr val="window" lastClr="FFFFFF"/>
    </a:lt1>
    <a:dk2>
      <a:srgbClr val="AC0000"/>
    </a:dk2>
    <a:lt2>
      <a:srgbClr val="FEE29C"/>
    </a:lt2>
    <a:accent1>
      <a:srgbClr val="FCB95D"/>
    </a:accent1>
    <a:accent2>
      <a:srgbClr val="FA9408"/>
    </a:accent2>
    <a:accent3>
      <a:srgbClr val="FEB80A"/>
    </a:accent3>
    <a:accent4>
      <a:srgbClr val="92D050"/>
    </a:accent4>
    <a:accent5>
      <a:srgbClr val="BFBFBF"/>
    </a:accent5>
    <a:accent6>
      <a:srgbClr val="47596C"/>
    </a:accent6>
    <a:hlink>
      <a:srgbClr val="EB8803"/>
    </a:hlink>
    <a:folHlink>
      <a:srgbClr val="5F7791"/>
    </a:folHlink>
  </a:clrScheme>
</a:themeOverride>
</file>

<file path=docProps/app.xml><?xml version="1.0" encoding="utf-8"?>
<Properties xmlns="http://schemas.openxmlformats.org/officeDocument/2006/extended-properties" xmlns:vt="http://schemas.openxmlformats.org/officeDocument/2006/docPropsVTypes">
  <TotalTime>380</TotalTime>
  <Words>1568</Words>
  <Application>Microsoft Office PowerPoint</Application>
  <PresentationFormat>On-screen Show (4:3)</PresentationFormat>
  <Paragraphs>156</Paragraphs>
  <Slides>30</Slides>
  <Notes>5</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30</vt:i4>
      </vt:variant>
    </vt:vector>
  </HeadingPairs>
  <TitlesOfParts>
    <vt:vector size="34" baseType="lpstr">
      <vt:lpstr>Office Theme</vt:lpstr>
      <vt:lpstr>EC7E_powerpoint</vt:lpstr>
      <vt:lpstr>Bitmap Image</vt:lpstr>
      <vt:lpstr>Clip</vt:lpstr>
      <vt:lpstr>NEW TRENDS IN SECURING E-COMMERCE</vt:lpstr>
      <vt:lpstr>GROUP MEMBERS</vt:lpstr>
      <vt:lpstr>REASONS FOR SELECTING THIS TOPIC</vt:lpstr>
      <vt:lpstr>What Is E-commerce? </vt:lpstr>
      <vt:lpstr>Slide 5</vt:lpstr>
      <vt:lpstr>Unique Features of E-commerce Technology</vt:lpstr>
      <vt:lpstr>Types of E-commerce</vt:lpstr>
      <vt:lpstr>Slide 8</vt:lpstr>
      <vt:lpstr>1.) E COMMERCE SCM</vt:lpstr>
      <vt:lpstr>2.)WHAT IS DIGITAL SIGNATURE ?</vt:lpstr>
      <vt:lpstr> Digital Signature Technology </vt:lpstr>
      <vt:lpstr>E-commerce security</vt:lpstr>
      <vt:lpstr>Slide 13</vt:lpstr>
      <vt:lpstr>Slide 14</vt:lpstr>
      <vt:lpstr>Slide 15</vt:lpstr>
      <vt:lpstr>Slide 16</vt:lpstr>
      <vt:lpstr>Slide 17</vt:lpstr>
      <vt:lpstr>Slide 18</vt:lpstr>
      <vt:lpstr>Slide 19</vt:lpstr>
      <vt:lpstr>Slide 20</vt:lpstr>
      <vt:lpstr>Slide 21</vt:lpstr>
      <vt:lpstr>Slide 22</vt:lpstr>
      <vt:lpstr>Slide 23</vt:lpstr>
      <vt:lpstr>SELF REGULATIONS FOR SECURING E-COMMERCE</vt:lpstr>
      <vt:lpstr>ATTACKS</vt:lpstr>
      <vt:lpstr> FUTURE TRENDS</vt:lpstr>
      <vt:lpstr>Slide 27</vt:lpstr>
      <vt:lpstr>Recommendation</vt:lpstr>
      <vt:lpstr>Slide 29</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TRENDS IN SECURING E-COMMERCE</dc:title>
  <dc:creator>intel</dc:creator>
  <cp:lastModifiedBy>Master</cp:lastModifiedBy>
  <cp:revision>58</cp:revision>
  <dcterms:created xsi:type="dcterms:W3CDTF">2012-07-28T01:34:05Z</dcterms:created>
  <dcterms:modified xsi:type="dcterms:W3CDTF">2012-08-02T02:52:31Z</dcterms:modified>
</cp:coreProperties>
</file>