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1"/>
  </p:notesMasterIdLst>
  <p:handoutMasterIdLst>
    <p:handoutMasterId r:id="rId32"/>
  </p:handoutMasterIdLst>
  <p:sldIdLst>
    <p:sldId id="256" r:id="rId2"/>
    <p:sldId id="257" r:id="rId3"/>
    <p:sldId id="258" r:id="rId4"/>
    <p:sldId id="259" r:id="rId5"/>
    <p:sldId id="260" r:id="rId6"/>
    <p:sldId id="261" r:id="rId7"/>
    <p:sldId id="268" r:id="rId8"/>
    <p:sldId id="269" r:id="rId9"/>
    <p:sldId id="270" r:id="rId10"/>
    <p:sldId id="274" r:id="rId11"/>
    <p:sldId id="271" r:id="rId12"/>
    <p:sldId id="267" r:id="rId13"/>
    <p:sldId id="280" r:id="rId14"/>
    <p:sldId id="281" r:id="rId15"/>
    <p:sldId id="282" r:id="rId16"/>
    <p:sldId id="262" r:id="rId17"/>
    <p:sldId id="263" r:id="rId18"/>
    <p:sldId id="264" r:id="rId19"/>
    <p:sldId id="265" r:id="rId20"/>
    <p:sldId id="272" r:id="rId21"/>
    <p:sldId id="275" r:id="rId22"/>
    <p:sldId id="276" r:id="rId23"/>
    <p:sldId id="273" r:id="rId24"/>
    <p:sldId id="278" r:id="rId25"/>
    <p:sldId id="283" r:id="rId26"/>
    <p:sldId id="284" r:id="rId27"/>
    <p:sldId id="285" r:id="rId28"/>
    <p:sldId id="286" r:id="rId29"/>
    <p:sldId id="27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TS ASS0CIATES" initials="KA" lastIdx="1" clrIdx="0">
    <p:extLst>
      <p:ext uri="{19B8F6BF-5375-455C-9EA6-DF929625EA0E}">
        <p15:presenceInfo xmlns:p15="http://schemas.microsoft.com/office/powerpoint/2012/main" userId="KTS ASS0CIAT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590" autoAdjust="0"/>
  </p:normalViewPr>
  <p:slideViewPr>
    <p:cSldViewPr>
      <p:cViewPr varScale="1">
        <p:scale>
          <a:sx n="69" d="100"/>
          <a:sy n="69" d="100"/>
        </p:scale>
        <p:origin x="1416" y="72"/>
      </p:cViewPr>
      <p:guideLst>
        <p:guide orient="horz" pos="2160"/>
        <p:guide pos="2880"/>
      </p:guideLst>
    </p:cSldViewPr>
  </p:slideViewPr>
  <p:outlineViewPr>
    <p:cViewPr>
      <p:scale>
        <a:sx n="33" d="100"/>
        <a:sy n="33" d="100"/>
      </p:scale>
      <p:origin x="0" y="-1536"/>
    </p:cViewPr>
  </p:outlineViewPr>
  <p:notesTextViewPr>
    <p:cViewPr>
      <p:scale>
        <a:sx n="100" d="100"/>
        <a:sy n="100" d="100"/>
      </p:scale>
      <p:origin x="0" y="0"/>
    </p:cViewPr>
  </p:notesTextViewPr>
  <p:sorterViewPr>
    <p:cViewPr>
      <p:scale>
        <a:sx n="100" d="100"/>
        <a:sy n="100" d="100"/>
      </p:scale>
      <p:origin x="0" y="-796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BAA60A-FE7D-4FA3-8ECF-4E32FA59572C}" type="doc">
      <dgm:prSet loTypeId="urn:microsoft.com/office/officeart/2005/8/layout/process4" loCatId="list" qsTypeId="urn:microsoft.com/office/officeart/2005/8/quickstyle/simple1" qsCatId="simple" csTypeId="urn:microsoft.com/office/officeart/2005/8/colors/accent1_2" csCatId="accent1" phldr="1"/>
      <dgm:spPr/>
    </dgm:pt>
    <dgm:pt modelId="{7D997BB4-19D7-4EE3-901B-7967B04A2D2A}">
      <dgm:prSet phldrT="[Text]" custT="1"/>
      <dgm:spPr>
        <a:solidFill>
          <a:schemeClr val="bg1">
            <a:lumMod val="95000"/>
          </a:schemeClr>
        </a:solidFill>
      </dgm:spPr>
      <dgm:t>
        <a:bodyPr/>
        <a:lstStyle/>
        <a:p>
          <a:r>
            <a:rPr lang="en-IN" sz="2800" dirty="0" smtClean="0">
              <a:solidFill>
                <a:schemeClr val="tx1"/>
              </a:solidFill>
              <a:latin typeface="Aharoni" panose="02010803020104030203" pitchFamily="2" charset="-79"/>
              <a:cs typeface="Aharoni" panose="02010803020104030203" pitchFamily="2" charset="-79"/>
            </a:rPr>
            <a:t>Intra State Taxable Supply</a:t>
          </a:r>
          <a:endParaRPr lang="en-IN" sz="2800" dirty="0">
            <a:solidFill>
              <a:schemeClr val="tx1"/>
            </a:solidFill>
            <a:latin typeface="Aharoni" panose="02010803020104030203" pitchFamily="2" charset="-79"/>
            <a:cs typeface="Aharoni" panose="02010803020104030203" pitchFamily="2" charset="-79"/>
          </a:endParaRPr>
        </a:p>
      </dgm:t>
    </dgm:pt>
    <dgm:pt modelId="{21AEA321-E4AA-4CE3-AE55-2D4572348F1E}" type="parTrans" cxnId="{729B09E6-06D4-4B97-8BE0-C061A1E5997E}">
      <dgm:prSet/>
      <dgm:spPr/>
      <dgm:t>
        <a:bodyPr/>
        <a:lstStyle/>
        <a:p>
          <a:endParaRPr lang="en-IN"/>
        </a:p>
      </dgm:t>
    </dgm:pt>
    <dgm:pt modelId="{A9D9808A-52E5-481B-BC0F-4D64352DB476}" type="sibTrans" cxnId="{729B09E6-06D4-4B97-8BE0-C061A1E5997E}">
      <dgm:prSet/>
      <dgm:spPr/>
      <dgm:t>
        <a:bodyPr/>
        <a:lstStyle/>
        <a:p>
          <a:endParaRPr lang="en-IN"/>
        </a:p>
      </dgm:t>
    </dgm:pt>
    <dgm:pt modelId="{1E9DE94F-7B09-4101-8518-68F656358CC2}">
      <dgm:prSet phldrT="[Text]" custT="1"/>
      <dgm:spPr>
        <a:solidFill>
          <a:schemeClr val="bg1">
            <a:lumMod val="95000"/>
          </a:schemeClr>
        </a:solidFill>
      </dgm:spPr>
      <dgm:t>
        <a:bodyPr/>
        <a:lstStyle/>
        <a:p>
          <a:r>
            <a:rPr lang="en-IN" sz="2800" dirty="0" smtClean="0">
              <a:solidFill>
                <a:schemeClr val="tx1"/>
              </a:solidFill>
              <a:latin typeface="Aharoni" panose="02010803020104030203" pitchFamily="2" charset="-79"/>
              <a:cs typeface="Aharoni" panose="02010803020104030203" pitchFamily="2" charset="-79"/>
            </a:rPr>
            <a:t>Excise</a:t>
          </a:r>
          <a:r>
            <a:rPr lang="en-IN" sz="2000" dirty="0" smtClean="0">
              <a:solidFill>
                <a:schemeClr val="tx1"/>
              </a:solidFill>
              <a:latin typeface="Book Antiqua" panose="02040602050305030304" pitchFamily="18" charset="0"/>
            </a:rPr>
            <a:t> </a:t>
          </a:r>
          <a:r>
            <a:rPr lang="en-IN" sz="2800" dirty="0" smtClean="0">
              <a:solidFill>
                <a:schemeClr val="tx1"/>
              </a:solidFill>
              <a:latin typeface="Aharoni" panose="02010803020104030203" pitchFamily="2" charset="-79"/>
              <a:cs typeface="Aharoni" panose="02010803020104030203" pitchFamily="2" charset="-79"/>
            </a:rPr>
            <a:t>and</a:t>
          </a:r>
          <a:r>
            <a:rPr lang="en-IN" sz="2000" dirty="0" smtClean="0">
              <a:solidFill>
                <a:schemeClr val="tx1"/>
              </a:solidFill>
              <a:latin typeface="Book Antiqua" panose="02040602050305030304" pitchFamily="18" charset="0"/>
            </a:rPr>
            <a:t> </a:t>
          </a:r>
          <a:r>
            <a:rPr lang="en-IN" sz="2800" dirty="0" smtClean="0">
              <a:solidFill>
                <a:schemeClr val="tx1"/>
              </a:solidFill>
              <a:latin typeface="Aharoni" panose="02010803020104030203" pitchFamily="2" charset="-79"/>
              <a:cs typeface="Aharoni" panose="02010803020104030203" pitchFamily="2" charset="-79"/>
            </a:rPr>
            <a:t>Service</a:t>
          </a:r>
          <a:r>
            <a:rPr lang="en-IN" sz="2000" dirty="0" smtClean="0">
              <a:solidFill>
                <a:schemeClr val="tx1"/>
              </a:solidFill>
              <a:latin typeface="Book Antiqua" panose="02040602050305030304" pitchFamily="18" charset="0"/>
            </a:rPr>
            <a:t> </a:t>
          </a:r>
          <a:r>
            <a:rPr lang="en-IN" sz="2800" dirty="0" smtClean="0">
              <a:solidFill>
                <a:schemeClr val="tx1"/>
              </a:solidFill>
              <a:latin typeface="Aharoni" panose="02010803020104030203" pitchFamily="2" charset="-79"/>
              <a:cs typeface="Aharoni" panose="02010803020104030203" pitchFamily="2" charset="-79"/>
            </a:rPr>
            <a:t>Tax will be known as</a:t>
          </a:r>
        </a:p>
        <a:p>
          <a:r>
            <a:rPr lang="en-IN" sz="2800" dirty="0" smtClean="0">
              <a:solidFill>
                <a:schemeClr val="tx1"/>
              </a:solidFill>
              <a:latin typeface="Aharoni" panose="02010803020104030203" pitchFamily="2" charset="-79"/>
              <a:cs typeface="Aharoni" panose="02010803020104030203" pitchFamily="2" charset="-79"/>
            </a:rPr>
            <a:t>CGST</a:t>
          </a:r>
          <a:endParaRPr lang="en-IN" sz="2800" dirty="0">
            <a:solidFill>
              <a:schemeClr val="tx1"/>
            </a:solidFill>
            <a:latin typeface="Aharoni" panose="02010803020104030203" pitchFamily="2" charset="-79"/>
            <a:cs typeface="Aharoni" panose="02010803020104030203" pitchFamily="2" charset="-79"/>
          </a:endParaRPr>
        </a:p>
      </dgm:t>
    </dgm:pt>
    <dgm:pt modelId="{5C826BF8-C911-46D0-B475-855F3B04D79C}" type="parTrans" cxnId="{F49710AF-9DBF-473B-99CD-4BDA744879A9}">
      <dgm:prSet/>
      <dgm:spPr/>
      <dgm:t>
        <a:bodyPr/>
        <a:lstStyle/>
        <a:p>
          <a:endParaRPr lang="en-IN"/>
        </a:p>
      </dgm:t>
    </dgm:pt>
    <dgm:pt modelId="{39A628E2-BE46-4A9D-BF93-BF3AEA6E8C58}" type="sibTrans" cxnId="{F49710AF-9DBF-473B-99CD-4BDA744879A9}">
      <dgm:prSet/>
      <dgm:spPr/>
      <dgm:t>
        <a:bodyPr/>
        <a:lstStyle/>
        <a:p>
          <a:endParaRPr lang="en-IN"/>
        </a:p>
      </dgm:t>
    </dgm:pt>
    <dgm:pt modelId="{9CA3F8F4-146B-4B22-8C0E-9ED8C2A34810}">
      <dgm:prSet phldrT="[Text]" custT="1"/>
      <dgm:spPr>
        <a:solidFill>
          <a:schemeClr val="bg1">
            <a:lumMod val="95000"/>
          </a:schemeClr>
        </a:solidFill>
      </dgm:spPr>
      <dgm:t>
        <a:bodyPr/>
        <a:lstStyle/>
        <a:p>
          <a:r>
            <a:rPr lang="en-IN" sz="2800" dirty="0" smtClean="0">
              <a:solidFill>
                <a:schemeClr val="tx1"/>
              </a:solidFill>
              <a:latin typeface="Aharoni" panose="02010803020104030203" pitchFamily="2" charset="-79"/>
              <a:cs typeface="Aharoni" panose="02010803020104030203" pitchFamily="2" charset="-79"/>
            </a:rPr>
            <a:t>Local VAT &amp; Other taxes will be known as</a:t>
          </a:r>
        </a:p>
        <a:p>
          <a:r>
            <a:rPr lang="en-IN" sz="2800" dirty="0" smtClean="0">
              <a:solidFill>
                <a:schemeClr val="tx1"/>
              </a:solidFill>
              <a:latin typeface="Aharoni" panose="02010803020104030203" pitchFamily="2" charset="-79"/>
              <a:cs typeface="Aharoni" panose="02010803020104030203" pitchFamily="2" charset="-79"/>
            </a:rPr>
            <a:t>SGST</a:t>
          </a:r>
          <a:endParaRPr lang="en-IN" sz="2800" dirty="0">
            <a:solidFill>
              <a:schemeClr val="tx1"/>
            </a:solidFill>
            <a:latin typeface="Aharoni" panose="02010803020104030203" pitchFamily="2" charset="-79"/>
            <a:cs typeface="Aharoni" panose="02010803020104030203" pitchFamily="2" charset="-79"/>
          </a:endParaRPr>
        </a:p>
      </dgm:t>
    </dgm:pt>
    <dgm:pt modelId="{CBE15C31-EA30-4036-9F39-F033C6812186}" type="parTrans" cxnId="{1B99C65B-DBAF-4F98-BE8F-E6CE7740B856}">
      <dgm:prSet/>
      <dgm:spPr/>
      <dgm:t>
        <a:bodyPr/>
        <a:lstStyle/>
        <a:p>
          <a:endParaRPr lang="en-IN"/>
        </a:p>
      </dgm:t>
    </dgm:pt>
    <dgm:pt modelId="{FBFA6C67-6E02-40F7-85A9-6CDFD8DD0B1F}" type="sibTrans" cxnId="{1B99C65B-DBAF-4F98-BE8F-E6CE7740B856}">
      <dgm:prSet/>
      <dgm:spPr/>
      <dgm:t>
        <a:bodyPr/>
        <a:lstStyle/>
        <a:p>
          <a:endParaRPr lang="en-IN"/>
        </a:p>
      </dgm:t>
    </dgm:pt>
    <dgm:pt modelId="{75DCC65F-00E2-4BC7-A361-D4154C686F94}" type="pres">
      <dgm:prSet presAssocID="{94BAA60A-FE7D-4FA3-8ECF-4E32FA59572C}" presName="Name0" presStyleCnt="0">
        <dgm:presLayoutVars>
          <dgm:dir/>
          <dgm:animLvl val="lvl"/>
          <dgm:resizeHandles val="exact"/>
        </dgm:presLayoutVars>
      </dgm:prSet>
      <dgm:spPr/>
    </dgm:pt>
    <dgm:pt modelId="{ACCC9CED-D31F-4DB2-84B6-B319F8BB3AB4}" type="pres">
      <dgm:prSet presAssocID="{9CA3F8F4-146B-4B22-8C0E-9ED8C2A34810}" presName="boxAndChildren" presStyleCnt="0"/>
      <dgm:spPr/>
    </dgm:pt>
    <dgm:pt modelId="{2176D01E-DC02-4C96-89CD-0DE226AD8541}" type="pres">
      <dgm:prSet presAssocID="{9CA3F8F4-146B-4B22-8C0E-9ED8C2A34810}" presName="parentTextBox" presStyleLbl="node1" presStyleIdx="0" presStyleCnt="3" custLinFactNeighborX="182" custLinFactNeighborY="-9145"/>
      <dgm:spPr/>
      <dgm:t>
        <a:bodyPr/>
        <a:lstStyle/>
        <a:p>
          <a:endParaRPr lang="en-IN"/>
        </a:p>
      </dgm:t>
    </dgm:pt>
    <dgm:pt modelId="{5F2FE2BC-F934-4306-8E97-0C90D809CE4A}" type="pres">
      <dgm:prSet presAssocID="{39A628E2-BE46-4A9D-BF93-BF3AEA6E8C58}" presName="sp" presStyleCnt="0"/>
      <dgm:spPr/>
    </dgm:pt>
    <dgm:pt modelId="{982E31D6-8FCB-4D77-BF2D-5C418498A85A}" type="pres">
      <dgm:prSet presAssocID="{1E9DE94F-7B09-4101-8518-68F656358CC2}" presName="arrowAndChildren" presStyleCnt="0"/>
      <dgm:spPr/>
    </dgm:pt>
    <dgm:pt modelId="{70FADFFB-F0B0-42CE-8E8E-3B79D5883799}" type="pres">
      <dgm:prSet presAssocID="{1E9DE94F-7B09-4101-8518-68F656358CC2}" presName="parentTextArrow" presStyleLbl="node1" presStyleIdx="1" presStyleCnt="3" custLinFactNeighborY="-4819"/>
      <dgm:spPr/>
      <dgm:t>
        <a:bodyPr/>
        <a:lstStyle/>
        <a:p>
          <a:endParaRPr lang="en-IN"/>
        </a:p>
      </dgm:t>
    </dgm:pt>
    <dgm:pt modelId="{23BF17D9-6B86-4362-9A49-CF04868D8F8B}" type="pres">
      <dgm:prSet presAssocID="{A9D9808A-52E5-481B-BC0F-4D64352DB476}" presName="sp" presStyleCnt="0"/>
      <dgm:spPr/>
    </dgm:pt>
    <dgm:pt modelId="{C7EE9A17-5D6C-4F4E-B186-C5B2987C1AF2}" type="pres">
      <dgm:prSet presAssocID="{7D997BB4-19D7-4EE3-901B-7967B04A2D2A}" presName="arrowAndChildren" presStyleCnt="0"/>
      <dgm:spPr/>
    </dgm:pt>
    <dgm:pt modelId="{7124F791-E222-4252-B518-778D8E135E8F}" type="pres">
      <dgm:prSet presAssocID="{7D997BB4-19D7-4EE3-901B-7967B04A2D2A}" presName="parentTextArrow" presStyleLbl="node1" presStyleIdx="2" presStyleCnt="3" custAng="0" custLinFactNeighborY="-11194"/>
      <dgm:spPr/>
      <dgm:t>
        <a:bodyPr/>
        <a:lstStyle/>
        <a:p>
          <a:endParaRPr lang="en-IN"/>
        </a:p>
      </dgm:t>
    </dgm:pt>
  </dgm:ptLst>
  <dgm:cxnLst>
    <dgm:cxn modelId="{810B4ECC-18EA-42A3-B230-17610ACF9650}" type="presOf" srcId="{9CA3F8F4-146B-4B22-8C0E-9ED8C2A34810}" destId="{2176D01E-DC02-4C96-89CD-0DE226AD8541}" srcOrd="0" destOrd="0" presId="urn:microsoft.com/office/officeart/2005/8/layout/process4"/>
    <dgm:cxn modelId="{5F1CACAF-1A3C-45CA-A3C6-E3C297F89A48}" type="presOf" srcId="{7D997BB4-19D7-4EE3-901B-7967B04A2D2A}" destId="{7124F791-E222-4252-B518-778D8E135E8F}" srcOrd="0" destOrd="0" presId="urn:microsoft.com/office/officeart/2005/8/layout/process4"/>
    <dgm:cxn modelId="{93C50A85-CE1E-483D-A6B3-6A6CEE5F7485}" type="presOf" srcId="{1E9DE94F-7B09-4101-8518-68F656358CC2}" destId="{70FADFFB-F0B0-42CE-8E8E-3B79D5883799}" srcOrd="0" destOrd="0" presId="urn:microsoft.com/office/officeart/2005/8/layout/process4"/>
    <dgm:cxn modelId="{FD521F9A-2218-4F9E-98E3-9838E815635D}" type="presOf" srcId="{94BAA60A-FE7D-4FA3-8ECF-4E32FA59572C}" destId="{75DCC65F-00E2-4BC7-A361-D4154C686F94}" srcOrd="0" destOrd="0" presId="urn:microsoft.com/office/officeart/2005/8/layout/process4"/>
    <dgm:cxn modelId="{1B99C65B-DBAF-4F98-BE8F-E6CE7740B856}" srcId="{94BAA60A-FE7D-4FA3-8ECF-4E32FA59572C}" destId="{9CA3F8F4-146B-4B22-8C0E-9ED8C2A34810}" srcOrd="2" destOrd="0" parTransId="{CBE15C31-EA30-4036-9F39-F033C6812186}" sibTransId="{FBFA6C67-6E02-40F7-85A9-6CDFD8DD0B1F}"/>
    <dgm:cxn modelId="{729B09E6-06D4-4B97-8BE0-C061A1E5997E}" srcId="{94BAA60A-FE7D-4FA3-8ECF-4E32FA59572C}" destId="{7D997BB4-19D7-4EE3-901B-7967B04A2D2A}" srcOrd="0" destOrd="0" parTransId="{21AEA321-E4AA-4CE3-AE55-2D4572348F1E}" sibTransId="{A9D9808A-52E5-481B-BC0F-4D64352DB476}"/>
    <dgm:cxn modelId="{F49710AF-9DBF-473B-99CD-4BDA744879A9}" srcId="{94BAA60A-FE7D-4FA3-8ECF-4E32FA59572C}" destId="{1E9DE94F-7B09-4101-8518-68F656358CC2}" srcOrd="1" destOrd="0" parTransId="{5C826BF8-C911-46D0-B475-855F3B04D79C}" sibTransId="{39A628E2-BE46-4A9D-BF93-BF3AEA6E8C58}"/>
    <dgm:cxn modelId="{39D91965-484A-4433-B209-AA97D05063AD}" type="presParOf" srcId="{75DCC65F-00E2-4BC7-A361-D4154C686F94}" destId="{ACCC9CED-D31F-4DB2-84B6-B319F8BB3AB4}" srcOrd="0" destOrd="0" presId="urn:microsoft.com/office/officeart/2005/8/layout/process4"/>
    <dgm:cxn modelId="{1B39BB1F-230E-49FD-98FA-66184F131DD1}" type="presParOf" srcId="{ACCC9CED-D31F-4DB2-84B6-B319F8BB3AB4}" destId="{2176D01E-DC02-4C96-89CD-0DE226AD8541}" srcOrd="0" destOrd="0" presId="urn:microsoft.com/office/officeart/2005/8/layout/process4"/>
    <dgm:cxn modelId="{6952BE99-5796-4FA7-B002-EE2DBC98FB4B}" type="presParOf" srcId="{75DCC65F-00E2-4BC7-A361-D4154C686F94}" destId="{5F2FE2BC-F934-4306-8E97-0C90D809CE4A}" srcOrd="1" destOrd="0" presId="urn:microsoft.com/office/officeart/2005/8/layout/process4"/>
    <dgm:cxn modelId="{AB2EC7AD-10F9-42E5-AF26-1DB43DD8ACDD}" type="presParOf" srcId="{75DCC65F-00E2-4BC7-A361-D4154C686F94}" destId="{982E31D6-8FCB-4D77-BF2D-5C418498A85A}" srcOrd="2" destOrd="0" presId="urn:microsoft.com/office/officeart/2005/8/layout/process4"/>
    <dgm:cxn modelId="{033CC07C-F601-46B3-AF5C-575BFFA6B043}" type="presParOf" srcId="{982E31D6-8FCB-4D77-BF2D-5C418498A85A}" destId="{70FADFFB-F0B0-42CE-8E8E-3B79D5883799}" srcOrd="0" destOrd="0" presId="urn:microsoft.com/office/officeart/2005/8/layout/process4"/>
    <dgm:cxn modelId="{7C42CAD5-420B-4E93-B0E7-6F78E0CFCC5F}" type="presParOf" srcId="{75DCC65F-00E2-4BC7-A361-D4154C686F94}" destId="{23BF17D9-6B86-4362-9A49-CF04868D8F8B}" srcOrd="3" destOrd="0" presId="urn:microsoft.com/office/officeart/2005/8/layout/process4"/>
    <dgm:cxn modelId="{7DBE5A3C-64EB-4D7B-9BDD-BD4541D6613A}" type="presParOf" srcId="{75DCC65F-00E2-4BC7-A361-D4154C686F94}" destId="{C7EE9A17-5D6C-4F4E-B186-C5B2987C1AF2}" srcOrd="4" destOrd="0" presId="urn:microsoft.com/office/officeart/2005/8/layout/process4"/>
    <dgm:cxn modelId="{B54608C8-DBFB-4695-B7DB-558AC5AE0EA3}" type="presParOf" srcId="{C7EE9A17-5D6C-4F4E-B186-C5B2987C1AF2}" destId="{7124F791-E222-4252-B518-778D8E135E8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BAA60A-FE7D-4FA3-8ECF-4E32FA59572C}" type="doc">
      <dgm:prSet loTypeId="urn:microsoft.com/office/officeart/2005/8/layout/process4" loCatId="list" qsTypeId="urn:microsoft.com/office/officeart/2005/8/quickstyle/3d7" qsCatId="3D" csTypeId="urn:microsoft.com/office/officeart/2005/8/colors/accent1_2" csCatId="accent1" phldr="1"/>
      <dgm:spPr>
        <a:scene3d>
          <a:camera prst="orthographicFront" zoom="91000">
            <a:rot lat="0" lon="0" rev="0"/>
          </a:camera>
          <a:lightRig rig="balanced" dir="t">
            <a:rot lat="0" lon="0" rev="8700000"/>
          </a:lightRig>
        </a:scene3d>
      </dgm:spPr>
    </dgm:pt>
    <dgm:pt modelId="{7D997BB4-19D7-4EE3-901B-7967B04A2D2A}">
      <dgm:prSet phldrT="[Text]" custT="1"/>
      <dgm:spPr>
        <a:solidFill>
          <a:schemeClr val="bg1">
            <a:lumMod val="95000"/>
          </a:schemeClr>
        </a:solidFill>
        <a:ln>
          <a:noFill/>
        </a:ln>
        <a:effectLst>
          <a:outerShdw blurRad="44450" dist="27940" dir="5400000" algn="ctr">
            <a:srgbClr val="000000">
              <a:alpha val="32000"/>
            </a:srgbClr>
          </a:outerShdw>
        </a:effectLst>
        <a:scene3d>
          <a:camera prst="orthographicFront" zoom="91000">
            <a:rot lat="0" lon="0" rev="0"/>
          </a:camera>
          <a:lightRig rig="balanced" dir="t">
            <a:rot lat="0" lon="0" rev="8700000"/>
          </a:lightRig>
        </a:scene3d>
        <a:sp3d>
          <a:bevelT w="190500" h="38100"/>
        </a:sp3d>
      </dgm:spPr>
      <dgm:t>
        <a:bodyPr/>
        <a:lstStyle/>
        <a:p>
          <a:r>
            <a:rPr lang="en-IN" sz="2400" dirty="0" smtClean="0">
              <a:latin typeface="Aharoni" panose="02010803020104030203" pitchFamily="2" charset="-79"/>
              <a:cs typeface="Aharoni" panose="02010803020104030203" pitchFamily="2" charset="-79"/>
            </a:rPr>
            <a:t>Inter State Taxable Supply</a:t>
          </a:r>
          <a:endParaRPr lang="en-IN" sz="2400" dirty="0">
            <a:latin typeface="Aharoni" panose="02010803020104030203" pitchFamily="2" charset="-79"/>
            <a:cs typeface="Aharoni" panose="02010803020104030203" pitchFamily="2" charset="-79"/>
          </a:endParaRPr>
        </a:p>
      </dgm:t>
    </dgm:pt>
    <dgm:pt modelId="{21AEA321-E4AA-4CE3-AE55-2D4572348F1E}" type="parTrans" cxnId="{729B09E6-06D4-4B97-8BE0-C061A1E5997E}">
      <dgm:prSet/>
      <dgm:spPr/>
      <dgm:t>
        <a:bodyPr/>
        <a:lstStyle/>
        <a:p>
          <a:endParaRPr lang="en-IN"/>
        </a:p>
      </dgm:t>
    </dgm:pt>
    <dgm:pt modelId="{A9D9808A-52E5-481B-BC0F-4D64352DB476}" type="sibTrans" cxnId="{729B09E6-06D4-4B97-8BE0-C061A1E5997E}">
      <dgm:prSet/>
      <dgm:spPr/>
      <dgm:t>
        <a:bodyPr/>
        <a:lstStyle/>
        <a:p>
          <a:endParaRPr lang="en-IN"/>
        </a:p>
      </dgm:t>
    </dgm:pt>
    <dgm:pt modelId="{1E9DE94F-7B09-4101-8518-68F656358CC2}">
      <dgm:prSet phldrT="[Text]" custT="1"/>
      <dgm:spPr>
        <a:solidFill>
          <a:schemeClr val="bg1">
            <a:lumMod val="95000"/>
          </a:schemeClr>
        </a:solidFill>
      </dgm:spPr>
      <dgm:t>
        <a:bodyPr/>
        <a:lstStyle/>
        <a:p>
          <a:r>
            <a:rPr lang="en-IN" sz="2400" dirty="0" smtClean="0">
              <a:solidFill>
                <a:schemeClr val="tx1"/>
              </a:solidFill>
              <a:latin typeface="Aharoni" panose="02010803020104030203" pitchFamily="2" charset="-79"/>
              <a:cs typeface="Aharoni" panose="02010803020104030203" pitchFamily="2" charset="-79"/>
            </a:rPr>
            <a:t>CST will be known as Integrated GST</a:t>
          </a:r>
        </a:p>
        <a:p>
          <a:r>
            <a:rPr lang="en-IN" sz="2400" dirty="0" smtClean="0">
              <a:solidFill>
                <a:schemeClr val="tx1"/>
              </a:solidFill>
              <a:latin typeface="Aharoni" panose="02010803020104030203" pitchFamily="2" charset="-79"/>
              <a:cs typeface="Aharoni" panose="02010803020104030203" pitchFamily="2" charset="-79"/>
            </a:rPr>
            <a:t>(IGST)</a:t>
          </a:r>
          <a:endParaRPr lang="en-IN" sz="2400" b="1" dirty="0">
            <a:solidFill>
              <a:schemeClr val="tx1"/>
            </a:solidFill>
            <a:latin typeface="Aharoni" panose="02010803020104030203" pitchFamily="2" charset="-79"/>
            <a:cs typeface="Aharoni" panose="02010803020104030203" pitchFamily="2" charset="-79"/>
          </a:endParaRPr>
        </a:p>
      </dgm:t>
    </dgm:pt>
    <dgm:pt modelId="{5C826BF8-C911-46D0-B475-855F3B04D79C}" type="parTrans" cxnId="{F49710AF-9DBF-473B-99CD-4BDA744879A9}">
      <dgm:prSet/>
      <dgm:spPr/>
      <dgm:t>
        <a:bodyPr/>
        <a:lstStyle/>
        <a:p>
          <a:endParaRPr lang="en-IN"/>
        </a:p>
      </dgm:t>
    </dgm:pt>
    <dgm:pt modelId="{39A628E2-BE46-4A9D-BF93-BF3AEA6E8C58}" type="sibTrans" cxnId="{F49710AF-9DBF-473B-99CD-4BDA744879A9}">
      <dgm:prSet/>
      <dgm:spPr/>
      <dgm:t>
        <a:bodyPr/>
        <a:lstStyle/>
        <a:p>
          <a:endParaRPr lang="en-IN"/>
        </a:p>
      </dgm:t>
    </dgm:pt>
    <dgm:pt modelId="{9CA3F8F4-146B-4B22-8C0E-9ED8C2A34810}">
      <dgm:prSet phldrT="[Text]" custT="1"/>
      <dgm:spPr>
        <a:solidFill>
          <a:schemeClr val="bg1">
            <a:lumMod val="95000"/>
          </a:schemeClr>
        </a:solidFill>
      </dgm:spPr>
      <dgm:t>
        <a:bodyPr/>
        <a:lstStyle/>
        <a:p>
          <a:r>
            <a:rPr lang="en-IN" sz="2400" dirty="0" smtClean="0">
              <a:solidFill>
                <a:schemeClr val="tx1"/>
              </a:solidFill>
              <a:latin typeface="Aharoni" panose="02010803020104030203" pitchFamily="2" charset="-79"/>
              <a:cs typeface="Aharoni" panose="02010803020104030203" pitchFamily="2" charset="-79"/>
            </a:rPr>
            <a:t>Approx. Sum Total </a:t>
          </a:r>
        </a:p>
        <a:p>
          <a:r>
            <a:rPr lang="en-IN" sz="2400" dirty="0" smtClean="0">
              <a:solidFill>
                <a:schemeClr val="tx1"/>
              </a:solidFill>
              <a:latin typeface="Aharoni" panose="02010803020104030203" pitchFamily="2" charset="-79"/>
              <a:cs typeface="Aharoni" panose="02010803020104030203" pitchFamily="2" charset="-79"/>
            </a:rPr>
            <a:t>(CGST + SGST)</a:t>
          </a:r>
          <a:endParaRPr lang="en-IN" sz="2400" dirty="0">
            <a:solidFill>
              <a:schemeClr val="tx1"/>
            </a:solidFill>
            <a:latin typeface="Aharoni" panose="02010803020104030203" pitchFamily="2" charset="-79"/>
            <a:cs typeface="Aharoni" panose="02010803020104030203" pitchFamily="2" charset="-79"/>
          </a:endParaRPr>
        </a:p>
      </dgm:t>
    </dgm:pt>
    <dgm:pt modelId="{CBE15C31-EA30-4036-9F39-F033C6812186}" type="parTrans" cxnId="{1B99C65B-DBAF-4F98-BE8F-E6CE7740B856}">
      <dgm:prSet/>
      <dgm:spPr/>
      <dgm:t>
        <a:bodyPr/>
        <a:lstStyle/>
        <a:p>
          <a:endParaRPr lang="en-IN"/>
        </a:p>
      </dgm:t>
    </dgm:pt>
    <dgm:pt modelId="{FBFA6C67-6E02-40F7-85A9-6CDFD8DD0B1F}" type="sibTrans" cxnId="{1B99C65B-DBAF-4F98-BE8F-E6CE7740B856}">
      <dgm:prSet/>
      <dgm:spPr/>
      <dgm:t>
        <a:bodyPr/>
        <a:lstStyle/>
        <a:p>
          <a:endParaRPr lang="en-IN"/>
        </a:p>
      </dgm:t>
    </dgm:pt>
    <dgm:pt modelId="{75DCC65F-00E2-4BC7-A361-D4154C686F94}" type="pres">
      <dgm:prSet presAssocID="{94BAA60A-FE7D-4FA3-8ECF-4E32FA59572C}" presName="Name0" presStyleCnt="0">
        <dgm:presLayoutVars>
          <dgm:dir/>
          <dgm:animLvl val="lvl"/>
          <dgm:resizeHandles val="exact"/>
        </dgm:presLayoutVars>
      </dgm:prSet>
      <dgm:spPr/>
    </dgm:pt>
    <dgm:pt modelId="{ACCC9CED-D31F-4DB2-84B6-B319F8BB3AB4}" type="pres">
      <dgm:prSet presAssocID="{9CA3F8F4-146B-4B22-8C0E-9ED8C2A34810}" presName="boxAndChildren" presStyleCnt="0"/>
      <dgm:spPr/>
    </dgm:pt>
    <dgm:pt modelId="{2176D01E-DC02-4C96-89CD-0DE226AD8541}" type="pres">
      <dgm:prSet presAssocID="{9CA3F8F4-146B-4B22-8C0E-9ED8C2A34810}" presName="parentTextBox" presStyleLbl="node1" presStyleIdx="0" presStyleCnt="3"/>
      <dgm:spPr/>
      <dgm:t>
        <a:bodyPr/>
        <a:lstStyle/>
        <a:p>
          <a:endParaRPr lang="en-IN"/>
        </a:p>
      </dgm:t>
    </dgm:pt>
    <dgm:pt modelId="{5F2FE2BC-F934-4306-8E97-0C90D809CE4A}" type="pres">
      <dgm:prSet presAssocID="{39A628E2-BE46-4A9D-BF93-BF3AEA6E8C58}" presName="sp" presStyleCnt="0"/>
      <dgm:spPr/>
    </dgm:pt>
    <dgm:pt modelId="{982E31D6-8FCB-4D77-BF2D-5C418498A85A}" type="pres">
      <dgm:prSet presAssocID="{1E9DE94F-7B09-4101-8518-68F656358CC2}" presName="arrowAndChildren" presStyleCnt="0"/>
      <dgm:spPr/>
    </dgm:pt>
    <dgm:pt modelId="{70FADFFB-F0B0-42CE-8E8E-3B79D5883799}" type="pres">
      <dgm:prSet presAssocID="{1E9DE94F-7B09-4101-8518-68F656358CC2}" presName="parentTextArrow" presStyleLbl="node1" presStyleIdx="1" presStyleCnt="3"/>
      <dgm:spPr/>
      <dgm:t>
        <a:bodyPr/>
        <a:lstStyle/>
        <a:p>
          <a:endParaRPr lang="en-IN"/>
        </a:p>
      </dgm:t>
    </dgm:pt>
    <dgm:pt modelId="{23BF17D9-6B86-4362-9A49-CF04868D8F8B}" type="pres">
      <dgm:prSet presAssocID="{A9D9808A-52E5-481B-BC0F-4D64352DB476}" presName="sp" presStyleCnt="0"/>
      <dgm:spPr/>
    </dgm:pt>
    <dgm:pt modelId="{C7EE9A17-5D6C-4F4E-B186-C5B2987C1AF2}" type="pres">
      <dgm:prSet presAssocID="{7D997BB4-19D7-4EE3-901B-7967B04A2D2A}" presName="arrowAndChildren" presStyleCnt="0"/>
      <dgm:spPr/>
    </dgm:pt>
    <dgm:pt modelId="{7124F791-E222-4252-B518-778D8E135E8F}" type="pres">
      <dgm:prSet presAssocID="{7D997BB4-19D7-4EE3-901B-7967B04A2D2A}" presName="parentTextArrow" presStyleLbl="node1" presStyleIdx="2" presStyleCnt="3" custLinFactNeighborX="-3000" custLinFactNeighborY="-16755"/>
      <dgm:spPr/>
      <dgm:t>
        <a:bodyPr/>
        <a:lstStyle/>
        <a:p>
          <a:endParaRPr lang="en-IN"/>
        </a:p>
      </dgm:t>
    </dgm:pt>
  </dgm:ptLst>
  <dgm:cxnLst>
    <dgm:cxn modelId="{AD34E1FF-56E8-4892-B058-46512D8BB439}" type="presOf" srcId="{9CA3F8F4-146B-4B22-8C0E-9ED8C2A34810}" destId="{2176D01E-DC02-4C96-89CD-0DE226AD8541}" srcOrd="0" destOrd="0" presId="urn:microsoft.com/office/officeart/2005/8/layout/process4"/>
    <dgm:cxn modelId="{66E60344-EAE5-470B-974C-93F96C204C6B}" type="presOf" srcId="{7D997BB4-19D7-4EE3-901B-7967B04A2D2A}" destId="{7124F791-E222-4252-B518-778D8E135E8F}" srcOrd="0" destOrd="0" presId="urn:microsoft.com/office/officeart/2005/8/layout/process4"/>
    <dgm:cxn modelId="{1B99C65B-DBAF-4F98-BE8F-E6CE7740B856}" srcId="{94BAA60A-FE7D-4FA3-8ECF-4E32FA59572C}" destId="{9CA3F8F4-146B-4B22-8C0E-9ED8C2A34810}" srcOrd="2" destOrd="0" parTransId="{CBE15C31-EA30-4036-9F39-F033C6812186}" sibTransId="{FBFA6C67-6E02-40F7-85A9-6CDFD8DD0B1F}"/>
    <dgm:cxn modelId="{729B09E6-06D4-4B97-8BE0-C061A1E5997E}" srcId="{94BAA60A-FE7D-4FA3-8ECF-4E32FA59572C}" destId="{7D997BB4-19D7-4EE3-901B-7967B04A2D2A}" srcOrd="0" destOrd="0" parTransId="{21AEA321-E4AA-4CE3-AE55-2D4572348F1E}" sibTransId="{A9D9808A-52E5-481B-BC0F-4D64352DB476}"/>
    <dgm:cxn modelId="{7650D7D7-37AC-480F-B7F7-8ADCBAFC996C}" type="presOf" srcId="{94BAA60A-FE7D-4FA3-8ECF-4E32FA59572C}" destId="{75DCC65F-00E2-4BC7-A361-D4154C686F94}" srcOrd="0" destOrd="0" presId="urn:microsoft.com/office/officeart/2005/8/layout/process4"/>
    <dgm:cxn modelId="{F49710AF-9DBF-473B-99CD-4BDA744879A9}" srcId="{94BAA60A-FE7D-4FA3-8ECF-4E32FA59572C}" destId="{1E9DE94F-7B09-4101-8518-68F656358CC2}" srcOrd="1" destOrd="0" parTransId="{5C826BF8-C911-46D0-B475-855F3B04D79C}" sibTransId="{39A628E2-BE46-4A9D-BF93-BF3AEA6E8C58}"/>
    <dgm:cxn modelId="{F1F2118E-FBDF-428A-8FDC-2CAFE3ABB109}" type="presOf" srcId="{1E9DE94F-7B09-4101-8518-68F656358CC2}" destId="{70FADFFB-F0B0-42CE-8E8E-3B79D5883799}" srcOrd="0" destOrd="0" presId="urn:microsoft.com/office/officeart/2005/8/layout/process4"/>
    <dgm:cxn modelId="{B2D3E9CB-C82B-44AE-98A0-55D63AF4723D}" type="presParOf" srcId="{75DCC65F-00E2-4BC7-A361-D4154C686F94}" destId="{ACCC9CED-D31F-4DB2-84B6-B319F8BB3AB4}" srcOrd="0" destOrd="0" presId="urn:microsoft.com/office/officeart/2005/8/layout/process4"/>
    <dgm:cxn modelId="{6087776A-4358-4EDD-8479-B013F181A93E}" type="presParOf" srcId="{ACCC9CED-D31F-4DB2-84B6-B319F8BB3AB4}" destId="{2176D01E-DC02-4C96-89CD-0DE226AD8541}" srcOrd="0" destOrd="0" presId="urn:microsoft.com/office/officeart/2005/8/layout/process4"/>
    <dgm:cxn modelId="{3BA4B445-E9AC-43C1-A3F9-4C231B3A2C97}" type="presParOf" srcId="{75DCC65F-00E2-4BC7-A361-D4154C686F94}" destId="{5F2FE2BC-F934-4306-8E97-0C90D809CE4A}" srcOrd="1" destOrd="0" presId="urn:microsoft.com/office/officeart/2005/8/layout/process4"/>
    <dgm:cxn modelId="{4F51F544-A44D-497A-AFDF-086A877E6AFA}" type="presParOf" srcId="{75DCC65F-00E2-4BC7-A361-D4154C686F94}" destId="{982E31D6-8FCB-4D77-BF2D-5C418498A85A}" srcOrd="2" destOrd="0" presId="urn:microsoft.com/office/officeart/2005/8/layout/process4"/>
    <dgm:cxn modelId="{A9D91F5F-EE1E-4DA0-B55B-8F4CE77C0649}" type="presParOf" srcId="{982E31D6-8FCB-4D77-BF2D-5C418498A85A}" destId="{70FADFFB-F0B0-42CE-8E8E-3B79D5883799}" srcOrd="0" destOrd="0" presId="urn:microsoft.com/office/officeart/2005/8/layout/process4"/>
    <dgm:cxn modelId="{F5262425-653F-4F4A-90DD-2C604CC4DF74}" type="presParOf" srcId="{75DCC65F-00E2-4BC7-A361-D4154C686F94}" destId="{23BF17D9-6B86-4362-9A49-CF04868D8F8B}" srcOrd="3" destOrd="0" presId="urn:microsoft.com/office/officeart/2005/8/layout/process4"/>
    <dgm:cxn modelId="{C2CF18AA-E39E-4DD3-A2F1-D27BDE8B2183}" type="presParOf" srcId="{75DCC65F-00E2-4BC7-A361-D4154C686F94}" destId="{C7EE9A17-5D6C-4F4E-B186-C5B2987C1AF2}" srcOrd="4" destOrd="0" presId="urn:microsoft.com/office/officeart/2005/8/layout/process4"/>
    <dgm:cxn modelId="{238C984A-6792-4560-93CD-102ABD905E6D}" type="presParOf" srcId="{C7EE9A17-5D6C-4F4E-B186-C5B2987C1AF2}" destId="{7124F791-E222-4252-B518-778D8E135E8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BAA60A-FE7D-4FA3-8ECF-4E32FA59572C}" type="doc">
      <dgm:prSet loTypeId="urn:microsoft.com/office/officeart/2005/8/layout/process4" loCatId="list" qsTypeId="urn:microsoft.com/office/officeart/2005/8/quickstyle/simple3" qsCatId="simple" csTypeId="urn:microsoft.com/office/officeart/2005/8/colors/accent1_2" csCatId="accent1" phldr="1"/>
      <dgm:spPr/>
    </dgm:pt>
    <dgm:pt modelId="{7D997BB4-19D7-4EE3-901B-7967B04A2D2A}">
      <dgm:prSet phldrT="[Text]" custT="1"/>
      <dgm:spPr>
        <a:solidFill>
          <a:schemeClr val="bg1">
            <a:lumMod val="95000"/>
          </a:schemeClr>
        </a:solidFill>
      </dgm:spPr>
      <dgm:t>
        <a:bodyPr/>
        <a:lstStyle/>
        <a:p>
          <a:r>
            <a:rPr lang="en-IN" sz="2800" dirty="0" smtClean="0">
              <a:latin typeface="Algerian" panose="04020705040A02060702" pitchFamily="82" charset="0"/>
            </a:rPr>
            <a:t>Import</a:t>
          </a:r>
          <a:r>
            <a:rPr lang="en-IN" sz="2400" dirty="0" smtClean="0"/>
            <a:t> </a:t>
          </a:r>
          <a:r>
            <a:rPr lang="en-IN" sz="2800" dirty="0" smtClean="0">
              <a:latin typeface="Algerian" panose="04020705040A02060702" pitchFamily="82" charset="0"/>
            </a:rPr>
            <a:t>From</a:t>
          </a:r>
          <a:r>
            <a:rPr lang="en-IN" sz="2400" dirty="0" smtClean="0"/>
            <a:t> </a:t>
          </a:r>
          <a:r>
            <a:rPr lang="en-IN" sz="2800" dirty="0" smtClean="0">
              <a:latin typeface="Algerian" panose="04020705040A02060702" pitchFamily="82" charset="0"/>
            </a:rPr>
            <a:t>Outside</a:t>
          </a:r>
        </a:p>
        <a:p>
          <a:r>
            <a:rPr lang="en-IN" sz="2800" dirty="0" smtClean="0">
              <a:latin typeface="Algerian" panose="04020705040A02060702" pitchFamily="82" charset="0"/>
            </a:rPr>
            <a:t>India</a:t>
          </a:r>
          <a:endParaRPr lang="en-IN" sz="2800" dirty="0">
            <a:latin typeface="Algerian" panose="04020705040A02060702" pitchFamily="82" charset="0"/>
          </a:endParaRPr>
        </a:p>
      </dgm:t>
    </dgm:pt>
    <dgm:pt modelId="{21AEA321-E4AA-4CE3-AE55-2D4572348F1E}" type="parTrans" cxnId="{729B09E6-06D4-4B97-8BE0-C061A1E5997E}">
      <dgm:prSet/>
      <dgm:spPr/>
      <dgm:t>
        <a:bodyPr/>
        <a:lstStyle/>
        <a:p>
          <a:endParaRPr lang="en-IN"/>
        </a:p>
      </dgm:t>
    </dgm:pt>
    <dgm:pt modelId="{A9D9808A-52E5-481B-BC0F-4D64352DB476}" type="sibTrans" cxnId="{729B09E6-06D4-4B97-8BE0-C061A1E5997E}">
      <dgm:prSet/>
      <dgm:spPr/>
      <dgm:t>
        <a:bodyPr/>
        <a:lstStyle/>
        <a:p>
          <a:endParaRPr lang="en-IN"/>
        </a:p>
      </dgm:t>
    </dgm:pt>
    <dgm:pt modelId="{1E9DE94F-7B09-4101-8518-68F656358CC2}">
      <dgm:prSet phldrT="[Text]" custT="1"/>
      <dgm:spPr>
        <a:solidFill>
          <a:schemeClr val="bg1">
            <a:lumMod val="95000"/>
          </a:schemeClr>
        </a:solidFill>
      </dgm:spPr>
      <dgm:t>
        <a:bodyPr/>
        <a:lstStyle/>
        <a:p>
          <a:r>
            <a:rPr lang="en-IN" sz="2400" dirty="0" smtClean="0">
              <a:latin typeface="Aharoni" panose="02010803020104030203" pitchFamily="2" charset="-79"/>
              <a:cs typeface="Aharoni" panose="02010803020104030203" pitchFamily="2" charset="-79"/>
            </a:rPr>
            <a:t>Custom Duty + CVD + SAD</a:t>
          </a:r>
          <a:endParaRPr lang="en-IN" sz="3200" b="1" dirty="0">
            <a:latin typeface="Aharoni" panose="02010803020104030203" pitchFamily="2" charset="-79"/>
            <a:cs typeface="Aharoni" panose="02010803020104030203" pitchFamily="2" charset="-79"/>
          </a:endParaRPr>
        </a:p>
      </dgm:t>
    </dgm:pt>
    <dgm:pt modelId="{5C826BF8-C911-46D0-B475-855F3B04D79C}" type="parTrans" cxnId="{F49710AF-9DBF-473B-99CD-4BDA744879A9}">
      <dgm:prSet/>
      <dgm:spPr/>
      <dgm:t>
        <a:bodyPr/>
        <a:lstStyle/>
        <a:p>
          <a:endParaRPr lang="en-IN"/>
        </a:p>
      </dgm:t>
    </dgm:pt>
    <dgm:pt modelId="{39A628E2-BE46-4A9D-BF93-BF3AEA6E8C58}" type="sibTrans" cxnId="{F49710AF-9DBF-473B-99CD-4BDA744879A9}">
      <dgm:prSet/>
      <dgm:spPr/>
      <dgm:t>
        <a:bodyPr/>
        <a:lstStyle/>
        <a:p>
          <a:endParaRPr lang="en-IN"/>
        </a:p>
      </dgm:t>
    </dgm:pt>
    <dgm:pt modelId="{9CA3F8F4-146B-4B22-8C0E-9ED8C2A34810}">
      <dgm:prSet phldrT="[Text]" custT="1"/>
      <dgm:spPr>
        <a:solidFill>
          <a:schemeClr val="bg1">
            <a:lumMod val="95000"/>
          </a:schemeClr>
        </a:solidFill>
      </dgm:spPr>
      <dgm:t>
        <a:bodyPr/>
        <a:lstStyle/>
        <a:p>
          <a:r>
            <a:rPr lang="en-IN" sz="3200" dirty="0" smtClean="0">
              <a:latin typeface="Andalus" panose="02020603050405020304" pitchFamily="18" charset="-78"/>
              <a:cs typeface="Andalus" panose="02020603050405020304" pitchFamily="18" charset="-78"/>
            </a:rPr>
            <a:t>Custom duty + IGST</a:t>
          </a:r>
        </a:p>
      </dgm:t>
    </dgm:pt>
    <dgm:pt modelId="{CBE15C31-EA30-4036-9F39-F033C6812186}" type="parTrans" cxnId="{1B99C65B-DBAF-4F98-BE8F-E6CE7740B856}">
      <dgm:prSet/>
      <dgm:spPr/>
      <dgm:t>
        <a:bodyPr/>
        <a:lstStyle/>
        <a:p>
          <a:endParaRPr lang="en-IN"/>
        </a:p>
      </dgm:t>
    </dgm:pt>
    <dgm:pt modelId="{FBFA6C67-6E02-40F7-85A9-6CDFD8DD0B1F}" type="sibTrans" cxnId="{1B99C65B-DBAF-4F98-BE8F-E6CE7740B856}">
      <dgm:prSet/>
      <dgm:spPr/>
      <dgm:t>
        <a:bodyPr/>
        <a:lstStyle/>
        <a:p>
          <a:endParaRPr lang="en-IN"/>
        </a:p>
      </dgm:t>
    </dgm:pt>
    <dgm:pt modelId="{75DCC65F-00E2-4BC7-A361-D4154C686F94}" type="pres">
      <dgm:prSet presAssocID="{94BAA60A-FE7D-4FA3-8ECF-4E32FA59572C}" presName="Name0" presStyleCnt="0">
        <dgm:presLayoutVars>
          <dgm:dir/>
          <dgm:animLvl val="lvl"/>
          <dgm:resizeHandles val="exact"/>
        </dgm:presLayoutVars>
      </dgm:prSet>
      <dgm:spPr/>
    </dgm:pt>
    <dgm:pt modelId="{ACCC9CED-D31F-4DB2-84B6-B319F8BB3AB4}" type="pres">
      <dgm:prSet presAssocID="{9CA3F8F4-146B-4B22-8C0E-9ED8C2A34810}" presName="boxAndChildren" presStyleCnt="0"/>
      <dgm:spPr/>
    </dgm:pt>
    <dgm:pt modelId="{2176D01E-DC02-4C96-89CD-0DE226AD8541}" type="pres">
      <dgm:prSet presAssocID="{9CA3F8F4-146B-4B22-8C0E-9ED8C2A34810}" presName="parentTextBox" presStyleLbl="node1" presStyleIdx="0" presStyleCnt="3"/>
      <dgm:spPr/>
      <dgm:t>
        <a:bodyPr/>
        <a:lstStyle/>
        <a:p>
          <a:endParaRPr lang="en-IN"/>
        </a:p>
      </dgm:t>
    </dgm:pt>
    <dgm:pt modelId="{5F2FE2BC-F934-4306-8E97-0C90D809CE4A}" type="pres">
      <dgm:prSet presAssocID="{39A628E2-BE46-4A9D-BF93-BF3AEA6E8C58}" presName="sp" presStyleCnt="0"/>
      <dgm:spPr/>
    </dgm:pt>
    <dgm:pt modelId="{982E31D6-8FCB-4D77-BF2D-5C418498A85A}" type="pres">
      <dgm:prSet presAssocID="{1E9DE94F-7B09-4101-8518-68F656358CC2}" presName="arrowAndChildren" presStyleCnt="0"/>
      <dgm:spPr/>
    </dgm:pt>
    <dgm:pt modelId="{70FADFFB-F0B0-42CE-8E8E-3B79D5883799}" type="pres">
      <dgm:prSet presAssocID="{1E9DE94F-7B09-4101-8518-68F656358CC2}" presName="parentTextArrow" presStyleLbl="node1" presStyleIdx="1" presStyleCnt="3"/>
      <dgm:spPr/>
      <dgm:t>
        <a:bodyPr/>
        <a:lstStyle/>
        <a:p>
          <a:endParaRPr lang="en-IN"/>
        </a:p>
      </dgm:t>
    </dgm:pt>
    <dgm:pt modelId="{23BF17D9-6B86-4362-9A49-CF04868D8F8B}" type="pres">
      <dgm:prSet presAssocID="{A9D9808A-52E5-481B-BC0F-4D64352DB476}" presName="sp" presStyleCnt="0"/>
      <dgm:spPr/>
    </dgm:pt>
    <dgm:pt modelId="{C7EE9A17-5D6C-4F4E-B186-C5B2987C1AF2}" type="pres">
      <dgm:prSet presAssocID="{7D997BB4-19D7-4EE3-901B-7967B04A2D2A}" presName="arrowAndChildren" presStyleCnt="0"/>
      <dgm:spPr/>
    </dgm:pt>
    <dgm:pt modelId="{7124F791-E222-4252-B518-778D8E135E8F}" type="pres">
      <dgm:prSet presAssocID="{7D997BB4-19D7-4EE3-901B-7967B04A2D2A}" presName="parentTextArrow" presStyleLbl="node1" presStyleIdx="2" presStyleCnt="3"/>
      <dgm:spPr/>
      <dgm:t>
        <a:bodyPr/>
        <a:lstStyle/>
        <a:p>
          <a:endParaRPr lang="en-IN"/>
        </a:p>
      </dgm:t>
    </dgm:pt>
  </dgm:ptLst>
  <dgm:cxnLst>
    <dgm:cxn modelId="{316FF538-2A0E-470F-A2E4-FCE4663F0CB0}" type="presOf" srcId="{9CA3F8F4-146B-4B22-8C0E-9ED8C2A34810}" destId="{2176D01E-DC02-4C96-89CD-0DE226AD8541}" srcOrd="0" destOrd="0" presId="urn:microsoft.com/office/officeart/2005/8/layout/process4"/>
    <dgm:cxn modelId="{B1162FF3-F579-4C02-BB63-9856BBEFE3FE}" type="presOf" srcId="{94BAA60A-FE7D-4FA3-8ECF-4E32FA59572C}" destId="{75DCC65F-00E2-4BC7-A361-D4154C686F94}" srcOrd="0" destOrd="0" presId="urn:microsoft.com/office/officeart/2005/8/layout/process4"/>
    <dgm:cxn modelId="{1B99C65B-DBAF-4F98-BE8F-E6CE7740B856}" srcId="{94BAA60A-FE7D-4FA3-8ECF-4E32FA59572C}" destId="{9CA3F8F4-146B-4B22-8C0E-9ED8C2A34810}" srcOrd="2" destOrd="0" parTransId="{CBE15C31-EA30-4036-9F39-F033C6812186}" sibTransId="{FBFA6C67-6E02-40F7-85A9-6CDFD8DD0B1F}"/>
    <dgm:cxn modelId="{729B09E6-06D4-4B97-8BE0-C061A1E5997E}" srcId="{94BAA60A-FE7D-4FA3-8ECF-4E32FA59572C}" destId="{7D997BB4-19D7-4EE3-901B-7967B04A2D2A}" srcOrd="0" destOrd="0" parTransId="{21AEA321-E4AA-4CE3-AE55-2D4572348F1E}" sibTransId="{A9D9808A-52E5-481B-BC0F-4D64352DB476}"/>
    <dgm:cxn modelId="{F49710AF-9DBF-473B-99CD-4BDA744879A9}" srcId="{94BAA60A-FE7D-4FA3-8ECF-4E32FA59572C}" destId="{1E9DE94F-7B09-4101-8518-68F656358CC2}" srcOrd="1" destOrd="0" parTransId="{5C826BF8-C911-46D0-B475-855F3B04D79C}" sibTransId="{39A628E2-BE46-4A9D-BF93-BF3AEA6E8C58}"/>
    <dgm:cxn modelId="{CE3D2B85-3F81-45C7-B44D-23CCBD16461B}" type="presOf" srcId="{7D997BB4-19D7-4EE3-901B-7967B04A2D2A}" destId="{7124F791-E222-4252-B518-778D8E135E8F}" srcOrd="0" destOrd="0" presId="urn:microsoft.com/office/officeart/2005/8/layout/process4"/>
    <dgm:cxn modelId="{C1FFE273-7F62-48E1-A2C7-78A2E7CE74B6}" type="presOf" srcId="{1E9DE94F-7B09-4101-8518-68F656358CC2}" destId="{70FADFFB-F0B0-42CE-8E8E-3B79D5883799}" srcOrd="0" destOrd="0" presId="urn:microsoft.com/office/officeart/2005/8/layout/process4"/>
    <dgm:cxn modelId="{0E7F6C11-2F51-41F1-8A43-2149AB77518E}" type="presParOf" srcId="{75DCC65F-00E2-4BC7-A361-D4154C686F94}" destId="{ACCC9CED-D31F-4DB2-84B6-B319F8BB3AB4}" srcOrd="0" destOrd="0" presId="urn:microsoft.com/office/officeart/2005/8/layout/process4"/>
    <dgm:cxn modelId="{A8398E45-0E42-446C-A6FE-FD0D2C4449A6}" type="presParOf" srcId="{ACCC9CED-D31F-4DB2-84B6-B319F8BB3AB4}" destId="{2176D01E-DC02-4C96-89CD-0DE226AD8541}" srcOrd="0" destOrd="0" presId="urn:microsoft.com/office/officeart/2005/8/layout/process4"/>
    <dgm:cxn modelId="{5EB5AF9C-30DB-43FA-A9AF-27612A626632}" type="presParOf" srcId="{75DCC65F-00E2-4BC7-A361-D4154C686F94}" destId="{5F2FE2BC-F934-4306-8E97-0C90D809CE4A}" srcOrd="1" destOrd="0" presId="urn:microsoft.com/office/officeart/2005/8/layout/process4"/>
    <dgm:cxn modelId="{0920AC48-5C3B-4DEF-8FCD-1AC4D2F9F2C8}" type="presParOf" srcId="{75DCC65F-00E2-4BC7-A361-D4154C686F94}" destId="{982E31D6-8FCB-4D77-BF2D-5C418498A85A}" srcOrd="2" destOrd="0" presId="urn:microsoft.com/office/officeart/2005/8/layout/process4"/>
    <dgm:cxn modelId="{4C9F0C81-C838-4431-BF02-FF62E1385B6D}" type="presParOf" srcId="{982E31D6-8FCB-4D77-BF2D-5C418498A85A}" destId="{70FADFFB-F0B0-42CE-8E8E-3B79D5883799}" srcOrd="0" destOrd="0" presId="urn:microsoft.com/office/officeart/2005/8/layout/process4"/>
    <dgm:cxn modelId="{A160966E-2708-459B-841B-BB360F3F0570}" type="presParOf" srcId="{75DCC65F-00E2-4BC7-A361-D4154C686F94}" destId="{23BF17D9-6B86-4362-9A49-CF04868D8F8B}" srcOrd="3" destOrd="0" presId="urn:microsoft.com/office/officeart/2005/8/layout/process4"/>
    <dgm:cxn modelId="{B250D55D-EA78-4835-8E10-62339DFA51FE}" type="presParOf" srcId="{75DCC65F-00E2-4BC7-A361-D4154C686F94}" destId="{C7EE9A17-5D6C-4F4E-B186-C5B2987C1AF2}" srcOrd="4" destOrd="0" presId="urn:microsoft.com/office/officeart/2005/8/layout/process4"/>
    <dgm:cxn modelId="{54B2D999-1EC2-4903-9704-D3AE758113D6}" type="presParOf" srcId="{C7EE9A17-5D6C-4F4E-B186-C5B2987C1AF2}" destId="{7124F791-E222-4252-B518-778D8E135E8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EE088E-4742-441B-A81E-2CB4DC7556FD}"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IN"/>
        </a:p>
      </dgm:t>
    </dgm:pt>
    <dgm:pt modelId="{19EE4497-B1B7-48E5-A369-52BB181E456C}">
      <dgm:prSet phldrT="[Text]"/>
      <dgm:spPr/>
      <dgm:t>
        <a:bodyPr/>
        <a:lstStyle/>
        <a:p>
          <a:r>
            <a:rPr lang="en-US" dirty="0" smtClean="0"/>
            <a:t>Component of GST</a:t>
          </a:r>
          <a:endParaRPr lang="en-IN" dirty="0"/>
        </a:p>
      </dgm:t>
    </dgm:pt>
    <dgm:pt modelId="{3A2A86C9-247C-4DB4-95E8-C94484352CFF}" type="parTrans" cxnId="{F3159159-BBD8-4CDA-9248-120F9DB9D92A}">
      <dgm:prSet/>
      <dgm:spPr/>
      <dgm:t>
        <a:bodyPr/>
        <a:lstStyle/>
        <a:p>
          <a:endParaRPr lang="en-IN"/>
        </a:p>
      </dgm:t>
    </dgm:pt>
    <dgm:pt modelId="{819EA16F-DEBF-48B4-BB3D-178A4D74DD5F}" type="sibTrans" cxnId="{F3159159-BBD8-4CDA-9248-120F9DB9D92A}">
      <dgm:prSet/>
      <dgm:spPr/>
      <dgm:t>
        <a:bodyPr/>
        <a:lstStyle/>
        <a:p>
          <a:endParaRPr lang="en-IN"/>
        </a:p>
      </dgm:t>
    </dgm:pt>
    <dgm:pt modelId="{D83230E5-704A-4A5F-BB60-444FA8FC1382}">
      <dgm:prSet phldrT="[Text]"/>
      <dgm:spPr/>
      <dgm:t>
        <a:bodyPr/>
        <a:lstStyle/>
        <a:p>
          <a:r>
            <a:rPr lang="en-US" dirty="0" smtClean="0"/>
            <a:t>SGST</a:t>
          </a:r>
          <a:endParaRPr lang="en-IN" dirty="0"/>
        </a:p>
      </dgm:t>
    </dgm:pt>
    <dgm:pt modelId="{5610E2F4-402B-457F-A9BC-15979EE6BA0A}" type="parTrans" cxnId="{04A35F72-3575-45FB-BC8A-E29D8BB4F7F2}">
      <dgm:prSet/>
      <dgm:spPr/>
      <dgm:t>
        <a:bodyPr/>
        <a:lstStyle/>
        <a:p>
          <a:endParaRPr lang="en-IN"/>
        </a:p>
      </dgm:t>
    </dgm:pt>
    <dgm:pt modelId="{E16DAEC6-7589-45FE-8C8F-E0F64C62D413}" type="sibTrans" cxnId="{04A35F72-3575-45FB-BC8A-E29D8BB4F7F2}">
      <dgm:prSet/>
      <dgm:spPr/>
      <dgm:t>
        <a:bodyPr/>
        <a:lstStyle/>
        <a:p>
          <a:endParaRPr lang="en-IN"/>
        </a:p>
      </dgm:t>
    </dgm:pt>
    <dgm:pt modelId="{65DFF4F6-48C6-408C-9BD2-5B4AD4AA5ABD}">
      <dgm:prSet phldrT="[Text]"/>
      <dgm:spPr/>
      <dgm:t>
        <a:bodyPr/>
        <a:lstStyle/>
        <a:p>
          <a:r>
            <a:rPr lang="en-US" dirty="0" smtClean="0"/>
            <a:t>State </a:t>
          </a:r>
          <a:r>
            <a:rPr lang="en-US" dirty="0" err="1" smtClean="0"/>
            <a:t>Govt</a:t>
          </a:r>
          <a:endParaRPr lang="en-IN" dirty="0"/>
        </a:p>
      </dgm:t>
    </dgm:pt>
    <dgm:pt modelId="{48F7B241-17C2-4CFF-B0AB-92DFE1174C29}" type="parTrans" cxnId="{A0438A96-A36B-460C-8A0C-83EAA685A2BE}">
      <dgm:prSet/>
      <dgm:spPr/>
      <dgm:t>
        <a:bodyPr/>
        <a:lstStyle/>
        <a:p>
          <a:endParaRPr lang="en-IN"/>
        </a:p>
      </dgm:t>
    </dgm:pt>
    <dgm:pt modelId="{8290F807-8218-44D1-AF12-E4C826A6F447}" type="sibTrans" cxnId="{A0438A96-A36B-460C-8A0C-83EAA685A2BE}">
      <dgm:prSet/>
      <dgm:spPr/>
      <dgm:t>
        <a:bodyPr/>
        <a:lstStyle/>
        <a:p>
          <a:endParaRPr lang="en-IN"/>
        </a:p>
      </dgm:t>
    </dgm:pt>
    <dgm:pt modelId="{40B2BC15-5B0A-433A-9E05-4EA60CB9BD65}">
      <dgm:prSet phldrT="[Text]"/>
      <dgm:spPr/>
      <dgm:t>
        <a:bodyPr/>
        <a:lstStyle/>
        <a:p>
          <a:r>
            <a:rPr lang="en-US" dirty="0" smtClean="0"/>
            <a:t>CGST</a:t>
          </a:r>
          <a:endParaRPr lang="en-IN" dirty="0"/>
        </a:p>
      </dgm:t>
    </dgm:pt>
    <dgm:pt modelId="{9990B287-F678-47ED-A398-D62152575670}" type="parTrans" cxnId="{A2C6515D-6C93-4856-B99C-80F565FE139B}">
      <dgm:prSet/>
      <dgm:spPr/>
      <dgm:t>
        <a:bodyPr/>
        <a:lstStyle/>
        <a:p>
          <a:endParaRPr lang="en-IN"/>
        </a:p>
      </dgm:t>
    </dgm:pt>
    <dgm:pt modelId="{654BBFAF-92F8-4C44-8C63-DF260774E3D3}" type="sibTrans" cxnId="{A2C6515D-6C93-4856-B99C-80F565FE139B}">
      <dgm:prSet/>
      <dgm:spPr/>
      <dgm:t>
        <a:bodyPr/>
        <a:lstStyle/>
        <a:p>
          <a:endParaRPr lang="en-IN"/>
        </a:p>
      </dgm:t>
    </dgm:pt>
    <dgm:pt modelId="{8462A4E0-6251-4ECF-8C47-D1F176F7B0C7}">
      <dgm:prSet phldrT="[Text]"/>
      <dgm:spPr/>
      <dgm:t>
        <a:bodyPr/>
        <a:lstStyle/>
        <a:p>
          <a:r>
            <a:rPr lang="en-US" dirty="0" smtClean="0"/>
            <a:t>Central </a:t>
          </a:r>
          <a:r>
            <a:rPr lang="en-US" dirty="0" err="1" smtClean="0"/>
            <a:t>Govt</a:t>
          </a:r>
          <a:endParaRPr lang="en-IN" dirty="0"/>
        </a:p>
      </dgm:t>
    </dgm:pt>
    <dgm:pt modelId="{F70EB5B8-4BC1-4AC4-BAF7-809607C6E009}" type="parTrans" cxnId="{FC375459-9FA0-4614-A852-8FFBA56FBD8A}">
      <dgm:prSet/>
      <dgm:spPr/>
      <dgm:t>
        <a:bodyPr/>
        <a:lstStyle/>
        <a:p>
          <a:endParaRPr lang="en-IN"/>
        </a:p>
      </dgm:t>
    </dgm:pt>
    <dgm:pt modelId="{CFD99B70-8ABF-456F-A565-0B307D5A066A}" type="sibTrans" cxnId="{FC375459-9FA0-4614-A852-8FFBA56FBD8A}">
      <dgm:prSet/>
      <dgm:spPr/>
      <dgm:t>
        <a:bodyPr/>
        <a:lstStyle/>
        <a:p>
          <a:endParaRPr lang="en-IN"/>
        </a:p>
      </dgm:t>
    </dgm:pt>
    <dgm:pt modelId="{02B56E7D-6B8F-43BE-BC74-4F935EA3B87D}">
      <dgm:prSet/>
      <dgm:spPr/>
      <dgm:t>
        <a:bodyPr/>
        <a:lstStyle/>
        <a:p>
          <a:r>
            <a:rPr lang="en-US" dirty="0" smtClean="0"/>
            <a:t>IGST</a:t>
          </a:r>
          <a:endParaRPr lang="en-IN" dirty="0"/>
        </a:p>
      </dgm:t>
    </dgm:pt>
    <dgm:pt modelId="{60EDC483-1EDC-435D-9A51-350A5E2A1641}" type="parTrans" cxnId="{B34EF375-8425-4577-BDB6-0346CC51828C}">
      <dgm:prSet/>
      <dgm:spPr/>
      <dgm:t>
        <a:bodyPr/>
        <a:lstStyle/>
        <a:p>
          <a:endParaRPr lang="en-IN"/>
        </a:p>
      </dgm:t>
    </dgm:pt>
    <dgm:pt modelId="{9EA22EB9-69AB-4FDB-825E-E8D9C5372D5C}" type="sibTrans" cxnId="{B34EF375-8425-4577-BDB6-0346CC51828C}">
      <dgm:prSet/>
      <dgm:spPr/>
      <dgm:t>
        <a:bodyPr/>
        <a:lstStyle/>
        <a:p>
          <a:endParaRPr lang="en-IN"/>
        </a:p>
      </dgm:t>
    </dgm:pt>
    <dgm:pt modelId="{1A6540A2-3A57-45ED-AAE7-8EA682F633B5}">
      <dgm:prSet/>
      <dgm:spPr/>
      <dgm:t>
        <a:bodyPr/>
        <a:lstStyle/>
        <a:p>
          <a:r>
            <a:rPr lang="en-US" dirty="0" smtClean="0"/>
            <a:t>Central </a:t>
          </a:r>
          <a:r>
            <a:rPr lang="en-US" dirty="0" err="1" smtClean="0"/>
            <a:t>Govt</a:t>
          </a:r>
          <a:endParaRPr lang="en-IN" dirty="0"/>
        </a:p>
      </dgm:t>
    </dgm:pt>
    <dgm:pt modelId="{D1F4CB96-199C-4ED4-BB42-04A794E51F35}" type="parTrans" cxnId="{CC7FAA19-99BE-40A3-A7C3-B1BC284AD80B}">
      <dgm:prSet/>
      <dgm:spPr/>
      <dgm:t>
        <a:bodyPr/>
        <a:lstStyle/>
        <a:p>
          <a:endParaRPr lang="en-IN"/>
        </a:p>
      </dgm:t>
    </dgm:pt>
    <dgm:pt modelId="{5B6B5093-9D8B-49DA-92D5-218AAE37BCCD}" type="sibTrans" cxnId="{CC7FAA19-99BE-40A3-A7C3-B1BC284AD80B}">
      <dgm:prSet/>
      <dgm:spPr/>
      <dgm:t>
        <a:bodyPr/>
        <a:lstStyle/>
        <a:p>
          <a:endParaRPr lang="en-IN"/>
        </a:p>
      </dgm:t>
    </dgm:pt>
    <dgm:pt modelId="{DFE26DA0-AB5C-4B7A-AF26-3C043717B3F3}">
      <dgm:prSet/>
      <dgm:spPr/>
      <dgm:t>
        <a:bodyPr/>
        <a:lstStyle/>
        <a:p>
          <a:r>
            <a:rPr lang="en-US" dirty="0" smtClean="0"/>
            <a:t>Intra State Supply of goods/Services in India</a:t>
          </a:r>
          <a:endParaRPr lang="en-IN" dirty="0"/>
        </a:p>
      </dgm:t>
    </dgm:pt>
    <dgm:pt modelId="{94FFE9B5-777F-4390-9EBA-C870C4CD6185}" type="parTrans" cxnId="{3C33B8FF-B222-4909-ABD1-CD49F8D49FC1}">
      <dgm:prSet/>
      <dgm:spPr/>
      <dgm:t>
        <a:bodyPr/>
        <a:lstStyle/>
        <a:p>
          <a:endParaRPr lang="en-IN"/>
        </a:p>
      </dgm:t>
    </dgm:pt>
    <dgm:pt modelId="{69A0C1C0-58BA-4A31-AA68-DB2B52F25B3E}" type="sibTrans" cxnId="{3C33B8FF-B222-4909-ABD1-CD49F8D49FC1}">
      <dgm:prSet/>
      <dgm:spPr/>
      <dgm:t>
        <a:bodyPr/>
        <a:lstStyle/>
        <a:p>
          <a:endParaRPr lang="en-IN"/>
        </a:p>
      </dgm:t>
    </dgm:pt>
    <dgm:pt modelId="{79C1D6EE-05BE-4EE0-ADCC-19E4120E8B0D}">
      <dgm:prSet/>
      <dgm:spPr/>
      <dgm:t>
        <a:bodyPr/>
        <a:lstStyle/>
        <a:p>
          <a:r>
            <a:rPr lang="en-US" dirty="0" smtClean="0"/>
            <a:t>Intra State Supply of goods/Services in India</a:t>
          </a:r>
          <a:endParaRPr lang="en-IN" dirty="0"/>
        </a:p>
      </dgm:t>
    </dgm:pt>
    <dgm:pt modelId="{BD2CEB29-3F6A-4A36-8637-B4556BC162D3}" type="parTrans" cxnId="{C2A57725-30E3-460F-BAA8-0BBDCB22E949}">
      <dgm:prSet/>
      <dgm:spPr/>
      <dgm:t>
        <a:bodyPr/>
        <a:lstStyle/>
        <a:p>
          <a:endParaRPr lang="en-IN"/>
        </a:p>
      </dgm:t>
    </dgm:pt>
    <dgm:pt modelId="{7EDCDB66-E575-4E36-9291-3EE2494DB25A}" type="sibTrans" cxnId="{C2A57725-30E3-460F-BAA8-0BBDCB22E949}">
      <dgm:prSet/>
      <dgm:spPr/>
      <dgm:t>
        <a:bodyPr/>
        <a:lstStyle/>
        <a:p>
          <a:endParaRPr lang="en-IN"/>
        </a:p>
      </dgm:t>
    </dgm:pt>
    <dgm:pt modelId="{C6396936-DEA1-42AB-A879-F24A3A177642}">
      <dgm:prSet/>
      <dgm:spPr/>
      <dgm:t>
        <a:bodyPr/>
        <a:lstStyle/>
        <a:p>
          <a:r>
            <a:rPr lang="en-US" dirty="0" smtClean="0"/>
            <a:t>Import of goods and services</a:t>
          </a:r>
          <a:endParaRPr lang="en-IN" dirty="0"/>
        </a:p>
      </dgm:t>
    </dgm:pt>
    <dgm:pt modelId="{5F12822A-3868-4865-B5BD-E3C7CFFE11EB}" type="parTrans" cxnId="{0D195232-C010-4076-AABF-F4E5649FD4B9}">
      <dgm:prSet/>
      <dgm:spPr/>
      <dgm:t>
        <a:bodyPr/>
        <a:lstStyle/>
        <a:p>
          <a:endParaRPr lang="en-IN"/>
        </a:p>
      </dgm:t>
    </dgm:pt>
    <dgm:pt modelId="{138BEA33-B78F-429D-8640-155D1F921C8D}" type="sibTrans" cxnId="{0D195232-C010-4076-AABF-F4E5649FD4B9}">
      <dgm:prSet/>
      <dgm:spPr/>
      <dgm:t>
        <a:bodyPr/>
        <a:lstStyle/>
        <a:p>
          <a:endParaRPr lang="en-IN"/>
        </a:p>
      </dgm:t>
    </dgm:pt>
    <dgm:pt modelId="{F4D08528-6833-458A-ACDF-04E7CCE5125D}">
      <dgm:prSet/>
      <dgm:spPr/>
      <dgm:t>
        <a:bodyPr/>
        <a:lstStyle/>
        <a:p>
          <a:r>
            <a:rPr lang="en-US" dirty="0" smtClean="0"/>
            <a:t>Inter-state stock transfers of goods and services</a:t>
          </a:r>
          <a:endParaRPr lang="en-IN" dirty="0"/>
        </a:p>
      </dgm:t>
    </dgm:pt>
    <dgm:pt modelId="{FD94D82E-F021-40DE-8DA8-39E0F73AC31B}" type="parTrans" cxnId="{09DFC3F2-7961-4C25-96BD-8720213454E6}">
      <dgm:prSet/>
      <dgm:spPr/>
      <dgm:t>
        <a:bodyPr/>
        <a:lstStyle/>
        <a:p>
          <a:endParaRPr lang="en-IN"/>
        </a:p>
      </dgm:t>
    </dgm:pt>
    <dgm:pt modelId="{94C977F7-458D-439B-8D62-B39F3EBFEB55}" type="sibTrans" cxnId="{09DFC3F2-7961-4C25-96BD-8720213454E6}">
      <dgm:prSet/>
      <dgm:spPr/>
      <dgm:t>
        <a:bodyPr/>
        <a:lstStyle/>
        <a:p>
          <a:endParaRPr lang="en-IN"/>
        </a:p>
      </dgm:t>
    </dgm:pt>
    <dgm:pt modelId="{707DD667-00D3-4046-ABF6-69490B31CD9E}" type="pres">
      <dgm:prSet presAssocID="{1BEE088E-4742-441B-A81E-2CB4DC7556FD}" presName="hierChild1" presStyleCnt="0">
        <dgm:presLayoutVars>
          <dgm:chPref val="1"/>
          <dgm:dir/>
          <dgm:animOne val="branch"/>
          <dgm:animLvl val="lvl"/>
          <dgm:resizeHandles/>
        </dgm:presLayoutVars>
      </dgm:prSet>
      <dgm:spPr/>
      <dgm:t>
        <a:bodyPr/>
        <a:lstStyle/>
        <a:p>
          <a:endParaRPr lang="en-IN"/>
        </a:p>
      </dgm:t>
    </dgm:pt>
    <dgm:pt modelId="{8D048998-DCFE-4BF4-B5B6-AEDA65914132}" type="pres">
      <dgm:prSet presAssocID="{19EE4497-B1B7-48E5-A369-52BB181E456C}" presName="hierRoot1" presStyleCnt="0"/>
      <dgm:spPr/>
    </dgm:pt>
    <dgm:pt modelId="{07B27F00-D163-4DA9-A3AF-CA756E7D7AB7}" type="pres">
      <dgm:prSet presAssocID="{19EE4497-B1B7-48E5-A369-52BB181E456C}" presName="composite" presStyleCnt="0"/>
      <dgm:spPr/>
    </dgm:pt>
    <dgm:pt modelId="{78CE8E16-0E08-4710-881E-9F903B678A41}" type="pres">
      <dgm:prSet presAssocID="{19EE4497-B1B7-48E5-A369-52BB181E456C}" presName="background" presStyleLbl="node0" presStyleIdx="0" presStyleCnt="1"/>
      <dgm:spPr/>
    </dgm:pt>
    <dgm:pt modelId="{0B951AA4-90E1-4662-B9DB-258DF70E22C2}" type="pres">
      <dgm:prSet presAssocID="{19EE4497-B1B7-48E5-A369-52BB181E456C}" presName="text" presStyleLbl="fgAcc0" presStyleIdx="0" presStyleCnt="1" custLinFactNeighborX="-5878" custLinFactNeighborY="-21928">
        <dgm:presLayoutVars>
          <dgm:chPref val="3"/>
        </dgm:presLayoutVars>
      </dgm:prSet>
      <dgm:spPr/>
      <dgm:t>
        <a:bodyPr/>
        <a:lstStyle/>
        <a:p>
          <a:endParaRPr lang="en-IN"/>
        </a:p>
      </dgm:t>
    </dgm:pt>
    <dgm:pt modelId="{F0C64E01-BACD-4E93-9C7B-D279EDF5F3CE}" type="pres">
      <dgm:prSet presAssocID="{19EE4497-B1B7-48E5-A369-52BB181E456C}" presName="hierChild2" presStyleCnt="0"/>
      <dgm:spPr/>
    </dgm:pt>
    <dgm:pt modelId="{E6CB0E3D-84D8-4ED4-A771-67FB4B580855}" type="pres">
      <dgm:prSet presAssocID="{5610E2F4-402B-457F-A9BC-15979EE6BA0A}" presName="Name10" presStyleLbl="parChTrans1D2" presStyleIdx="0" presStyleCnt="3"/>
      <dgm:spPr/>
      <dgm:t>
        <a:bodyPr/>
        <a:lstStyle/>
        <a:p>
          <a:endParaRPr lang="en-IN"/>
        </a:p>
      </dgm:t>
    </dgm:pt>
    <dgm:pt modelId="{2833B745-E06D-41C9-83F7-8A4F64F48751}" type="pres">
      <dgm:prSet presAssocID="{D83230E5-704A-4A5F-BB60-444FA8FC1382}" presName="hierRoot2" presStyleCnt="0"/>
      <dgm:spPr/>
    </dgm:pt>
    <dgm:pt modelId="{CF21C079-E0DF-4EE0-923E-776B4770641B}" type="pres">
      <dgm:prSet presAssocID="{D83230E5-704A-4A5F-BB60-444FA8FC1382}" presName="composite2" presStyleCnt="0"/>
      <dgm:spPr/>
    </dgm:pt>
    <dgm:pt modelId="{B6557574-71D9-47B5-BD27-48E3FE2CB908}" type="pres">
      <dgm:prSet presAssocID="{D83230E5-704A-4A5F-BB60-444FA8FC1382}" presName="background2" presStyleLbl="node2" presStyleIdx="0" presStyleCnt="3"/>
      <dgm:spPr/>
    </dgm:pt>
    <dgm:pt modelId="{7461DE38-5E09-44CD-8C2D-753783CA635A}" type="pres">
      <dgm:prSet presAssocID="{D83230E5-704A-4A5F-BB60-444FA8FC1382}" presName="text2" presStyleLbl="fgAcc2" presStyleIdx="0" presStyleCnt="3">
        <dgm:presLayoutVars>
          <dgm:chPref val="3"/>
        </dgm:presLayoutVars>
      </dgm:prSet>
      <dgm:spPr/>
      <dgm:t>
        <a:bodyPr/>
        <a:lstStyle/>
        <a:p>
          <a:endParaRPr lang="en-IN"/>
        </a:p>
      </dgm:t>
    </dgm:pt>
    <dgm:pt modelId="{6771771D-D513-4588-817F-DA91B538E526}" type="pres">
      <dgm:prSet presAssocID="{D83230E5-704A-4A5F-BB60-444FA8FC1382}" presName="hierChild3" presStyleCnt="0"/>
      <dgm:spPr/>
    </dgm:pt>
    <dgm:pt modelId="{B2D8071A-9343-45FC-B34B-53FAC50E1A5F}" type="pres">
      <dgm:prSet presAssocID="{48F7B241-17C2-4CFF-B0AB-92DFE1174C29}" presName="Name17" presStyleLbl="parChTrans1D3" presStyleIdx="0" presStyleCnt="3"/>
      <dgm:spPr/>
      <dgm:t>
        <a:bodyPr/>
        <a:lstStyle/>
        <a:p>
          <a:endParaRPr lang="en-IN"/>
        </a:p>
      </dgm:t>
    </dgm:pt>
    <dgm:pt modelId="{35EB1BF1-9231-4A08-B598-FF398FD89315}" type="pres">
      <dgm:prSet presAssocID="{65DFF4F6-48C6-408C-9BD2-5B4AD4AA5ABD}" presName="hierRoot3" presStyleCnt="0"/>
      <dgm:spPr/>
    </dgm:pt>
    <dgm:pt modelId="{3B99C75D-6676-4F68-A8F8-D84139E7D133}" type="pres">
      <dgm:prSet presAssocID="{65DFF4F6-48C6-408C-9BD2-5B4AD4AA5ABD}" presName="composite3" presStyleCnt="0"/>
      <dgm:spPr/>
    </dgm:pt>
    <dgm:pt modelId="{F8E8CE16-F1D9-47D9-8DA3-4D5A21B9D8E0}" type="pres">
      <dgm:prSet presAssocID="{65DFF4F6-48C6-408C-9BD2-5B4AD4AA5ABD}" presName="background3" presStyleLbl="node3" presStyleIdx="0" presStyleCnt="3"/>
      <dgm:spPr/>
    </dgm:pt>
    <dgm:pt modelId="{68B17CD4-900E-479E-BADF-F995A33D31BE}" type="pres">
      <dgm:prSet presAssocID="{65DFF4F6-48C6-408C-9BD2-5B4AD4AA5ABD}" presName="text3" presStyleLbl="fgAcc3" presStyleIdx="0" presStyleCnt="3">
        <dgm:presLayoutVars>
          <dgm:chPref val="3"/>
        </dgm:presLayoutVars>
      </dgm:prSet>
      <dgm:spPr/>
      <dgm:t>
        <a:bodyPr/>
        <a:lstStyle/>
        <a:p>
          <a:endParaRPr lang="en-IN"/>
        </a:p>
      </dgm:t>
    </dgm:pt>
    <dgm:pt modelId="{965FC79B-99A8-4571-A688-F357BC211C6A}" type="pres">
      <dgm:prSet presAssocID="{65DFF4F6-48C6-408C-9BD2-5B4AD4AA5ABD}" presName="hierChild4" presStyleCnt="0"/>
      <dgm:spPr/>
    </dgm:pt>
    <dgm:pt modelId="{63C4495A-590D-46BA-87C4-5A1A6044A268}" type="pres">
      <dgm:prSet presAssocID="{BD2CEB29-3F6A-4A36-8637-B4556BC162D3}" presName="Name23" presStyleLbl="parChTrans1D4" presStyleIdx="0" presStyleCnt="4"/>
      <dgm:spPr/>
      <dgm:t>
        <a:bodyPr/>
        <a:lstStyle/>
        <a:p>
          <a:endParaRPr lang="en-IN"/>
        </a:p>
      </dgm:t>
    </dgm:pt>
    <dgm:pt modelId="{B3E2797E-C6DF-4B6F-A7BD-2BD938CAF0E3}" type="pres">
      <dgm:prSet presAssocID="{79C1D6EE-05BE-4EE0-ADCC-19E4120E8B0D}" presName="hierRoot4" presStyleCnt="0"/>
      <dgm:spPr/>
    </dgm:pt>
    <dgm:pt modelId="{ED3F6DC2-E797-4AF7-A711-AAB13EAC2325}" type="pres">
      <dgm:prSet presAssocID="{79C1D6EE-05BE-4EE0-ADCC-19E4120E8B0D}" presName="composite4" presStyleCnt="0"/>
      <dgm:spPr/>
    </dgm:pt>
    <dgm:pt modelId="{4E96535F-B9C7-41E6-858B-4C6ECBED77A3}" type="pres">
      <dgm:prSet presAssocID="{79C1D6EE-05BE-4EE0-ADCC-19E4120E8B0D}" presName="background4" presStyleLbl="node4" presStyleIdx="0" presStyleCnt="4"/>
      <dgm:spPr/>
    </dgm:pt>
    <dgm:pt modelId="{BA1215F9-43DC-4EA9-B700-A76F6AEBF1D5}" type="pres">
      <dgm:prSet presAssocID="{79C1D6EE-05BE-4EE0-ADCC-19E4120E8B0D}" presName="text4" presStyleLbl="fgAcc4" presStyleIdx="0" presStyleCnt="4">
        <dgm:presLayoutVars>
          <dgm:chPref val="3"/>
        </dgm:presLayoutVars>
      </dgm:prSet>
      <dgm:spPr/>
      <dgm:t>
        <a:bodyPr/>
        <a:lstStyle/>
        <a:p>
          <a:endParaRPr lang="en-IN"/>
        </a:p>
      </dgm:t>
    </dgm:pt>
    <dgm:pt modelId="{9535EF79-D6DB-4CD4-90ED-65C0CB003AB2}" type="pres">
      <dgm:prSet presAssocID="{79C1D6EE-05BE-4EE0-ADCC-19E4120E8B0D}" presName="hierChild5" presStyleCnt="0"/>
      <dgm:spPr/>
    </dgm:pt>
    <dgm:pt modelId="{DEA56231-D6E8-4CF7-B2F8-E61DFC622065}" type="pres">
      <dgm:prSet presAssocID="{9990B287-F678-47ED-A398-D62152575670}" presName="Name10" presStyleLbl="parChTrans1D2" presStyleIdx="1" presStyleCnt="3"/>
      <dgm:spPr/>
      <dgm:t>
        <a:bodyPr/>
        <a:lstStyle/>
        <a:p>
          <a:endParaRPr lang="en-IN"/>
        </a:p>
      </dgm:t>
    </dgm:pt>
    <dgm:pt modelId="{4997F759-00FA-4B11-9BF7-25525D93EBB1}" type="pres">
      <dgm:prSet presAssocID="{40B2BC15-5B0A-433A-9E05-4EA60CB9BD65}" presName="hierRoot2" presStyleCnt="0"/>
      <dgm:spPr/>
    </dgm:pt>
    <dgm:pt modelId="{D53C6D90-7A95-44A9-A232-2E241D4D763D}" type="pres">
      <dgm:prSet presAssocID="{40B2BC15-5B0A-433A-9E05-4EA60CB9BD65}" presName="composite2" presStyleCnt="0"/>
      <dgm:spPr/>
    </dgm:pt>
    <dgm:pt modelId="{C096076C-D224-4871-972A-78CE96A11923}" type="pres">
      <dgm:prSet presAssocID="{40B2BC15-5B0A-433A-9E05-4EA60CB9BD65}" presName="background2" presStyleLbl="node2" presStyleIdx="1" presStyleCnt="3"/>
      <dgm:spPr/>
    </dgm:pt>
    <dgm:pt modelId="{FD2D1D49-A2A1-4AB7-BAC3-7DB389A96640}" type="pres">
      <dgm:prSet presAssocID="{40B2BC15-5B0A-433A-9E05-4EA60CB9BD65}" presName="text2" presStyleLbl="fgAcc2" presStyleIdx="1" presStyleCnt="3" custLinFactNeighborX="24678" custLinFactNeighborY="-2102">
        <dgm:presLayoutVars>
          <dgm:chPref val="3"/>
        </dgm:presLayoutVars>
      </dgm:prSet>
      <dgm:spPr/>
      <dgm:t>
        <a:bodyPr/>
        <a:lstStyle/>
        <a:p>
          <a:endParaRPr lang="en-IN"/>
        </a:p>
      </dgm:t>
    </dgm:pt>
    <dgm:pt modelId="{5D45371F-181F-4145-AC3D-FD65C9C03044}" type="pres">
      <dgm:prSet presAssocID="{40B2BC15-5B0A-433A-9E05-4EA60CB9BD65}" presName="hierChild3" presStyleCnt="0"/>
      <dgm:spPr/>
    </dgm:pt>
    <dgm:pt modelId="{B854BD44-3115-454F-9E82-3C99A2E4E0FF}" type="pres">
      <dgm:prSet presAssocID="{F70EB5B8-4BC1-4AC4-BAF7-809607C6E009}" presName="Name17" presStyleLbl="parChTrans1D3" presStyleIdx="1" presStyleCnt="3"/>
      <dgm:spPr/>
      <dgm:t>
        <a:bodyPr/>
        <a:lstStyle/>
        <a:p>
          <a:endParaRPr lang="en-IN"/>
        </a:p>
      </dgm:t>
    </dgm:pt>
    <dgm:pt modelId="{34BC0896-D27D-49FC-BF17-4CF2583E2F6F}" type="pres">
      <dgm:prSet presAssocID="{8462A4E0-6251-4ECF-8C47-D1F176F7B0C7}" presName="hierRoot3" presStyleCnt="0"/>
      <dgm:spPr/>
    </dgm:pt>
    <dgm:pt modelId="{D2F25199-85AE-4406-A2F2-532C2C2251BA}" type="pres">
      <dgm:prSet presAssocID="{8462A4E0-6251-4ECF-8C47-D1F176F7B0C7}" presName="composite3" presStyleCnt="0"/>
      <dgm:spPr/>
    </dgm:pt>
    <dgm:pt modelId="{DCF8AB27-D5F5-446D-A391-3C4D611D0DB4}" type="pres">
      <dgm:prSet presAssocID="{8462A4E0-6251-4ECF-8C47-D1F176F7B0C7}" presName="background3" presStyleLbl="node3" presStyleIdx="1" presStyleCnt="3"/>
      <dgm:spPr/>
    </dgm:pt>
    <dgm:pt modelId="{BFC41737-37C2-483A-ACEA-CB9FD4C69508}" type="pres">
      <dgm:prSet presAssocID="{8462A4E0-6251-4ECF-8C47-D1F176F7B0C7}" presName="text3" presStyleLbl="fgAcc3" presStyleIdx="1" presStyleCnt="3">
        <dgm:presLayoutVars>
          <dgm:chPref val="3"/>
        </dgm:presLayoutVars>
      </dgm:prSet>
      <dgm:spPr/>
      <dgm:t>
        <a:bodyPr/>
        <a:lstStyle/>
        <a:p>
          <a:endParaRPr lang="en-IN"/>
        </a:p>
      </dgm:t>
    </dgm:pt>
    <dgm:pt modelId="{470C8C7B-427E-45E6-831E-924EC9A535D7}" type="pres">
      <dgm:prSet presAssocID="{8462A4E0-6251-4ECF-8C47-D1F176F7B0C7}" presName="hierChild4" presStyleCnt="0"/>
      <dgm:spPr/>
    </dgm:pt>
    <dgm:pt modelId="{B2F61C41-643F-4111-96E0-7459B8DE88F6}" type="pres">
      <dgm:prSet presAssocID="{94FFE9B5-777F-4390-9EBA-C870C4CD6185}" presName="Name23" presStyleLbl="parChTrans1D4" presStyleIdx="1" presStyleCnt="4"/>
      <dgm:spPr/>
      <dgm:t>
        <a:bodyPr/>
        <a:lstStyle/>
        <a:p>
          <a:endParaRPr lang="en-IN"/>
        </a:p>
      </dgm:t>
    </dgm:pt>
    <dgm:pt modelId="{011A6175-EE09-441F-A4D6-09048D7076DB}" type="pres">
      <dgm:prSet presAssocID="{DFE26DA0-AB5C-4B7A-AF26-3C043717B3F3}" presName="hierRoot4" presStyleCnt="0"/>
      <dgm:spPr/>
    </dgm:pt>
    <dgm:pt modelId="{82239939-C71D-497F-86F6-A8B9BC598D9D}" type="pres">
      <dgm:prSet presAssocID="{DFE26DA0-AB5C-4B7A-AF26-3C043717B3F3}" presName="composite4" presStyleCnt="0"/>
      <dgm:spPr/>
    </dgm:pt>
    <dgm:pt modelId="{9FCB7842-637A-467D-957E-454D958AD13E}" type="pres">
      <dgm:prSet presAssocID="{DFE26DA0-AB5C-4B7A-AF26-3C043717B3F3}" presName="background4" presStyleLbl="node4" presStyleIdx="1" presStyleCnt="4"/>
      <dgm:spPr/>
    </dgm:pt>
    <dgm:pt modelId="{F203C446-258F-479E-9D3F-DC1209BA0575}" type="pres">
      <dgm:prSet presAssocID="{DFE26DA0-AB5C-4B7A-AF26-3C043717B3F3}" presName="text4" presStyleLbl="fgAcc4" presStyleIdx="1" presStyleCnt="4">
        <dgm:presLayoutVars>
          <dgm:chPref val="3"/>
        </dgm:presLayoutVars>
      </dgm:prSet>
      <dgm:spPr/>
      <dgm:t>
        <a:bodyPr/>
        <a:lstStyle/>
        <a:p>
          <a:endParaRPr lang="en-IN"/>
        </a:p>
      </dgm:t>
    </dgm:pt>
    <dgm:pt modelId="{5E8DF471-2C3B-4774-9185-89D6F3729C2F}" type="pres">
      <dgm:prSet presAssocID="{DFE26DA0-AB5C-4B7A-AF26-3C043717B3F3}" presName="hierChild5" presStyleCnt="0"/>
      <dgm:spPr/>
    </dgm:pt>
    <dgm:pt modelId="{B8941A3F-7A0A-46B5-B899-0EA2EC91F350}" type="pres">
      <dgm:prSet presAssocID="{60EDC483-1EDC-435D-9A51-350A5E2A1641}" presName="Name10" presStyleLbl="parChTrans1D2" presStyleIdx="2" presStyleCnt="3"/>
      <dgm:spPr/>
      <dgm:t>
        <a:bodyPr/>
        <a:lstStyle/>
        <a:p>
          <a:endParaRPr lang="en-IN"/>
        </a:p>
      </dgm:t>
    </dgm:pt>
    <dgm:pt modelId="{A2E59263-DAD3-46CD-A0FA-DDACB11E7CEB}" type="pres">
      <dgm:prSet presAssocID="{02B56E7D-6B8F-43BE-BC74-4F935EA3B87D}" presName="hierRoot2" presStyleCnt="0"/>
      <dgm:spPr/>
    </dgm:pt>
    <dgm:pt modelId="{EA84CB94-E427-4C9E-9FE0-F1D588AED8F4}" type="pres">
      <dgm:prSet presAssocID="{02B56E7D-6B8F-43BE-BC74-4F935EA3B87D}" presName="composite2" presStyleCnt="0"/>
      <dgm:spPr/>
    </dgm:pt>
    <dgm:pt modelId="{3EBB9F39-6AFB-4717-9B20-C08F5DEA3757}" type="pres">
      <dgm:prSet presAssocID="{02B56E7D-6B8F-43BE-BC74-4F935EA3B87D}" presName="background2" presStyleLbl="node2" presStyleIdx="2" presStyleCnt="3"/>
      <dgm:spPr/>
    </dgm:pt>
    <dgm:pt modelId="{FD8F4F24-947A-4D29-920B-0E2C15123EF5}" type="pres">
      <dgm:prSet presAssocID="{02B56E7D-6B8F-43BE-BC74-4F935EA3B87D}" presName="text2" presStyleLbl="fgAcc2" presStyleIdx="2" presStyleCnt="3">
        <dgm:presLayoutVars>
          <dgm:chPref val="3"/>
        </dgm:presLayoutVars>
      </dgm:prSet>
      <dgm:spPr/>
      <dgm:t>
        <a:bodyPr/>
        <a:lstStyle/>
        <a:p>
          <a:endParaRPr lang="en-IN"/>
        </a:p>
      </dgm:t>
    </dgm:pt>
    <dgm:pt modelId="{BA6F0804-7645-42E9-8541-128279DC6075}" type="pres">
      <dgm:prSet presAssocID="{02B56E7D-6B8F-43BE-BC74-4F935EA3B87D}" presName="hierChild3" presStyleCnt="0"/>
      <dgm:spPr/>
    </dgm:pt>
    <dgm:pt modelId="{0FBDA11E-18D7-4763-9071-AB70624CDB39}" type="pres">
      <dgm:prSet presAssocID="{D1F4CB96-199C-4ED4-BB42-04A794E51F35}" presName="Name17" presStyleLbl="parChTrans1D3" presStyleIdx="2" presStyleCnt="3"/>
      <dgm:spPr/>
      <dgm:t>
        <a:bodyPr/>
        <a:lstStyle/>
        <a:p>
          <a:endParaRPr lang="en-IN"/>
        </a:p>
      </dgm:t>
    </dgm:pt>
    <dgm:pt modelId="{17B0AB86-6FEC-46BA-8344-01C1C3C3033F}" type="pres">
      <dgm:prSet presAssocID="{1A6540A2-3A57-45ED-AAE7-8EA682F633B5}" presName="hierRoot3" presStyleCnt="0"/>
      <dgm:spPr/>
    </dgm:pt>
    <dgm:pt modelId="{A086EF3C-09A8-4E6C-9FE2-80592C40FBBC}" type="pres">
      <dgm:prSet presAssocID="{1A6540A2-3A57-45ED-AAE7-8EA682F633B5}" presName="composite3" presStyleCnt="0"/>
      <dgm:spPr/>
    </dgm:pt>
    <dgm:pt modelId="{AC0194DC-79B0-4032-855F-C21B4F6B77DA}" type="pres">
      <dgm:prSet presAssocID="{1A6540A2-3A57-45ED-AAE7-8EA682F633B5}" presName="background3" presStyleLbl="node3" presStyleIdx="2" presStyleCnt="3"/>
      <dgm:spPr/>
    </dgm:pt>
    <dgm:pt modelId="{84D6EBAC-9388-4821-82BA-41DA61D6D6A8}" type="pres">
      <dgm:prSet presAssocID="{1A6540A2-3A57-45ED-AAE7-8EA682F633B5}" presName="text3" presStyleLbl="fgAcc3" presStyleIdx="2" presStyleCnt="3">
        <dgm:presLayoutVars>
          <dgm:chPref val="3"/>
        </dgm:presLayoutVars>
      </dgm:prSet>
      <dgm:spPr/>
      <dgm:t>
        <a:bodyPr/>
        <a:lstStyle/>
        <a:p>
          <a:endParaRPr lang="en-IN"/>
        </a:p>
      </dgm:t>
    </dgm:pt>
    <dgm:pt modelId="{48738D8F-6D6A-42BA-B8A4-688F0E01160B}" type="pres">
      <dgm:prSet presAssocID="{1A6540A2-3A57-45ED-AAE7-8EA682F633B5}" presName="hierChild4" presStyleCnt="0"/>
      <dgm:spPr/>
    </dgm:pt>
    <dgm:pt modelId="{E11BCD1E-2642-47DC-B33B-EDC3589F9A28}" type="pres">
      <dgm:prSet presAssocID="{5F12822A-3868-4865-B5BD-E3C7CFFE11EB}" presName="Name23" presStyleLbl="parChTrans1D4" presStyleIdx="2" presStyleCnt="4"/>
      <dgm:spPr/>
      <dgm:t>
        <a:bodyPr/>
        <a:lstStyle/>
        <a:p>
          <a:endParaRPr lang="en-IN"/>
        </a:p>
      </dgm:t>
    </dgm:pt>
    <dgm:pt modelId="{3A57C4EF-8C25-4351-90F7-A3AFDE3E924F}" type="pres">
      <dgm:prSet presAssocID="{C6396936-DEA1-42AB-A879-F24A3A177642}" presName="hierRoot4" presStyleCnt="0"/>
      <dgm:spPr/>
    </dgm:pt>
    <dgm:pt modelId="{76790930-ADD1-4F9B-BC28-BAEF70CF10F6}" type="pres">
      <dgm:prSet presAssocID="{C6396936-DEA1-42AB-A879-F24A3A177642}" presName="composite4" presStyleCnt="0"/>
      <dgm:spPr/>
    </dgm:pt>
    <dgm:pt modelId="{BCFA58CD-1FB8-4100-817A-EF3D9E16939F}" type="pres">
      <dgm:prSet presAssocID="{C6396936-DEA1-42AB-A879-F24A3A177642}" presName="background4" presStyleLbl="node4" presStyleIdx="2" presStyleCnt="4"/>
      <dgm:spPr/>
    </dgm:pt>
    <dgm:pt modelId="{7A6E6ED6-2AC1-4EC5-BC66-CDEE74F6F49B}" type="pres">
      <dgm:prSet presAssocID="{C6396936-DEA1-42AB-A879-F24A3A177642}" presName="text4" presStyleLbl="fgAcc4" presStyleIdx="2" presStyleCnt="4">
        <dgm:presLayoutVars>
          <dgm:chPref val="3"/>
        </dgm:presLayoutVars>
      </dgm:prSet>
      <dgm:spPr/>
      <dgm:t>
        <a:bodyPr/>
        <a:lstStyle/>
        <a:p>
          <a:endParaRPr lang="en-IN"/>
        </a:p>
      </dgm:t>
    </dgm:pt>
    <dgm:pt modelId="{78A3FB01-5EB8-4ECA-BF20-159FFA3F17C7}" type="pres">
      <dgm:prSet presAssocID="{C6396936-DEA1-42AB-A879-F24A3A177642}" presName="hierChild5" presStyleCnt="0"/>
      <dgm:spPr/>
    </dgm:pt>
    <dgm:pt modelId="{226F01F6-7F78-4959-9E7F-D4E3DFE61BDD}" type="pres">
      <dgm:prSet presAssocID="{FD94D82E-F021-40DE-8DA8-39E0F73AC31B}" presName="Name23" presStyleLbl="parChTrans1D4" presStyleIdx="3" presStyleCnt="4"/>
      <dgm:spPr/>
      <dgm:t>
        <a:bodyPr/>
        <a:lstStyle/>
        <a:p>
          <a:endParaRPr lang="en-IN"/>
        </a:p>
      </dgm:t>
    </dgm:pt>
    <dgm:pt modelId="{4582B94D-8855-40E4-9796-3197B8A0DC42}" type="pres">
      <dgm:prSet presAssocID="{F4D08528-6833-458A-ACDF-04E7CCE5125D}" presName="hierRoot4" presStyleCnt="0"/>
      <dgm:spPr/>
    </dgm:pt>
    <dgm:pt modelId="{892CF174-0DEB-4283-80D8-8E6F38D38603}" type="pres">
      <dgm:prSet presAssocID="{F4D08528-6833-458A-ACDF-04E7CCE5125D}" presName="composite4" presStyleCnt="0"/>
      <dgm:spPr/>
    </dgm:pt>
    <dgm:pt modelId="{C39C7A73-B075-44BF-8EDE-A5E249FA835A}" type="pres">
      <dgm:prSet presAssocID="{F4D08528-6833-458A-ACDF-04E7CCE5125D}" presName="background4" presStyleLbl="node4" presStyleIdx="3" presStyleCnt="4"/>
      <dgm:spPr/>
    </dgm:pt>
    <dgm:pt modelId="{FE920145-E584-4C0A-A709-BE768CEAA56D}" type="pres">
      <dgm:prSet presAssocID="{F4D08528-6833-458A-ACDF-04E7CCE5125D}" presName="text4" presStyleLbl="fgAcc4" presStyleIdx="3" presStyleCnt="4">
        <dgm:presLayoutVars>
          <dgm:chPref val="3"/>
        </dgm:presLayoutVars>
      </dgm:prSet>
      <dgm:spPr/>
      <dgm:t>
        <a:bodyPr/>
        <a:lstStyle/>
        <a:p>
          <a:endParaRPr lang="en-IN"/>
        </a:p>
      </dgm:t>
    </dgm:pt>
    <dgm:pt modelId="{FDB18188-A2A5-4F85-8B24-71446A6B7B6B}" type="pres">
      <dgm:prSet presAssocID="{F4D08528-6833-458A-ACDF-04E7CCE5125D}" presName="hierChild5" presStyleCnt="0"/>
      <dgm:spPr/>
    </dgm:pt>
  </dgm:ptLst>
  <dgm:cxnLst>
    <dgm:cxn modelId="{03D4C929-2ED9-4975-AC02-11E3AABDAE2D}" type="presOf" srcId="{8462A4E0-6251-4ECF-8C47-D1F176F7B0C7}" destId="{BFC41737-37C2-483A-ACEA-CB9FD4C69508}" srcOrd="0" destOrd="0" presId="urn:microsoft.com/office/officeart/2005/8/layout/hierarchy1"/>
    <dgm:cxn modelId="{0971DF91-0B68-4D0F-BADF-6C99F3792697}" type="presOf" srcId="{40B2BC15-5B0A-433A-9E05-4EA60CB9BD65}" destId="{FD2D1D49-A2A1-4AB7-BAC3-7DB389A96640}" srcOrd="0" destOrd="0" presId="urn:microsoft.com/office/officeart/2005/8/layout/hierarchy1"/>
    <dgm:cxn modelId="{E668ED02-62CE-4CC8-AD61-39DC0FD600AB}" type="presOf" srcId="{9990B287-F678-47ED-A398-D62152575670}" destId="{DEA56231-D6E8-4CF7-B2F8-E61DFC622065}" srcOrd="0" destOrd="0" presId="urn:microsoft.com/office/officeart/2005/8/layout/hierarchy1"/>
    <dgm:cxn modelId="{6E26FFC2-55C5-46C5-8538-C5576B11DCB1}" type="presOf" srcId="{DFE26DA0-AB5C-4B7A-AF26-3C043717B3F3}" destId="{F203C446-258F-479E-9D3F-DC1209BA0575}" srcOrd="0" destOrd="0" presId="urn:microsoft.com/office/officeart/2005/8/layout/hierarchy1"/>
    <dgm:cxn modelId="{81EFF812-D0DC-4B23-8DF1-982F7AE4E1D8}" type="presOf" srcId="{02B56E7D-6B8F-43BE-BC74-4F935EA3B87D}" destId="{FD8F4F24-947A-4D29-920B-0E2C15123EF5}" srcOrd="0" destOrd="0" presId="urn:microsoft.com/office/officeart/2005/8/layout/hierarchy1"/>
    <dgm:cxn modelId="{1D4C26D0-6067-485A-BC8E-118CB2DEDACD}" type="presOf" srcId="{65DFF4F6-48C6-408C-9BD2-5B4AD4AA5ABD}" destId="{68B17CD4-900E-479E-BADF-F995A33D31BE}" srcOrd="0" destOrd="0" presId="urn:microsoft.com/office/officeart/2005/8/layout/hierarchy1"/>
    <dgm:cxn modelId="{FC375459-9FA0-4614-A852-8FFBA56FBD8A}" srcId="{40B2BC15-5B0A-433A-9E05-4EA60CB9BD65}" destId="{8462A4E0-6251-4ECF-8C47-D1F176F7B0C7}" srcOrd="0" destOrd="0" parTransId="{F70EB5B8-4BC1-4AC4-BAF7-809607C6E009}" sibTransId="{CFD99B70-8ABF-456F-A565-0B307D5A066A}"/>
    <dgm:cxn modelId="{A0438A96-A36B-460C-8A0C-83EAA685A2BE}" srcId="{D83230E5-704A-4A5F-BB60-444FA8FC1382}" destId="{65DFF4F6-48C6-408C-9BD2-5B4AD4AA5ABD}" srcOrd="0" destOrd="0" parTransId="{48F7B241-17C2-4CFF-B0AB-92DFE1174C29}" sibTransId="{8290F807-8218-44D1-AF12-E4C826A6F447}"/>
    <dgm:cxn modelId="{7B7F27E4-2A5F-49F2-B3E9-A7F798B28F58}" type="presOf" srcId="{48F7B241-17C2-4CFF-B0AB-92DFE1174C29}" destId="{B2D8071A-9343-45FC-B34B-53FAC50E1A5F}" srcOrd="0" destOrd="0" presId="urn:microsoft.com/office/officeart/2005/8/layout/hierarchy1"/>
    <dgm:cxn modelId="{C6A9E551-3F6D-4AA0-90A8-64877A459D8D}" type="presOf" srcId="{5610E2F4-402B-457F-A9BC-15979EE6BA0A}" destId="{E6CB0E3D-84D8-4ED4-A771-67FB4B580855}" srcOrd="0" destOrd="0" presId="urn:microsoft.com/office/officeart/2005/8/layout/hierarchy1"/>
    <dgm:cxn modelId="{D2E55485-CE02-43DD-BFEE-BEDC7B71F364}" type="presOf" srcId="{F4D08528-6833-458A-ACDF-04E7CCE5125D}" destId="{FE920145-E584-4C0A-A709-BE768CEAA56D}" srcOrd="0" destOrd="0" presId="urn:microsoft.com/office/officeart/2005/8/layout/hierarchy1"/>
    <dgm:cxn modelId="{ADBB9569-C95D-4EEE-9649-D0634EF028C5}" type="presOf" srcId="{FD94D82E-F021-40DE-8DA8-39E0F73AC31B}" destId="{226F01F6-7F78-4959-9E7F-D4E3DFE61BDD}" srcOrd="0" destOrd="0" presId="urn:microsoft.com/office/officeart/2005/8/layout/hierarchy1"/>
    <dgm:cxn modelId="{04A35F72-3575-45FB-BC8A-E29D8BB4F7F2}" srcId="{19EE4497-B1B7-48E5-A369-52BB181E456C}" destId="{D83230E5-704A-4A5F-BB60-444FA8FC1382}" srcOrd="0" destOrd="0" parTransId="{5610E2F4-402B-457F-A9BC-15979EE6BA0A}" sibTransId="{E16DAEC6-7589-45FE-8C8F-E0F64C62D413}"/>
    <dgm:cxn modelId="{A0A5E00D-EF48-46C4-9ACF-B3BD1038E892}" type="presOf" srcId="{19EE4497-B1B7-48E5-A369-52BB181E456C}" destId="{0B951AA4-90E1-4662-B9DB-258DF70E22C2}" srcOrd="0" destOrd="0" presId="urn:microsoft.com/office/officeart/2005/8/layout/hierarchy1"/>
    <dgm:cxn modelId="{9D652FB6-E0CF-489E-A60A-B3B092082BF2}" type="presOf" srcId="{BD2CEB29-3F6A-4A36-8637-B4556BC162D3}" destId="{63C4495A-590D-46BA-87C4-5A1A6044A268}" srcOrd="0" destOrd="0" presId="urn:microsoft.com/office/officeart/2005/8/layout/hierarchy1"/>
    <dgm:cxn modelId="{7C622A65-24BE-4D7F-9116-6600661304BA}" type="presOf" srcId="{D83230E5-704A-4A5F-BB60-444FA8FC1382}" destId="{7461DE38-5E09-44CD-8C2D-753783CA635A}" srcOrd="0" destOrd="0" presId="urn:microsoft.com/office/officeart/2005/8/layout/hierarchy1"/>
    <dgm:cxn modelId="{AB04259D-3D2B-44C6-B10C-2524D5A7D4C1}" type="presOf" srcId="{F70EB5B8-4BC1-4AC4-BAF7-809607C6E009}" destId="{B854BD44-3115-454F-9E82-3C99A2E4E0FF}" srcOrd="0" destOrd="0" presId="urn:microsoft.com/office/officeart/2005/8/layout/hierarchy1"/>
    <dgm:cxn modelId="{691BCA77-93DF-4714-B666-B1E8B0653CC1}" type="presOf" srcId="{1BEE088E-4742-441B-A81E-2CB4DC7556FD}" destId="{707DD667-00D3-4046-ABF6-69490B31CD9E}" srcOrd="0" destOrd="0" presId="urn:microsoft.com/office/officeart/2005/8/layout/hierarchy1"/>
    <dgm:cxn modelId="{F3159159-BBD8-4CDA-9248-120F9DB9D92A}" srcId="{1BEE088E-4742-441B-A81E-2CB4DC7556FD}" destId="{19EE4497-B1B7-48E5-A369-52BB181E456C}" srcOrd="0" destOrd="0" parTransId="{3A2A86C9-247C-4DB4-95E8-C94484352CFF}" sibTransId="{819EA16F-DEBF-48B4-BB3D-178A4D74DD5F}"/>
    <dgm:cxn modelId="{C67540BA-E460-4C1D-801A-36596CC4058D}" type="presOf" srcId="{79C1D6EE-05BE-4EE0-ADCC-19E4120E8B0D}" destId="{BA1215F9-43DC-4EA9-B700-A76F6AEBF1D5}" srcOrd="0" destOrd="0" presId="urn:microsoft.com/office/officeart/2005/8/layout/hierarchy1"/>
    <dgm:cxn modelId="{38C604D0-6D3A-4326-A569-EFF8141A1FFC}" type="presOf" srcId="{C6396936-DEA1-42AB-A879-F24A3A177642}" destId="{7A6E6ED6-2AC1-4EC5-BC66-CDEE74F6F49B}" srcOrd="0" destOrd="0" presId="urn:microsoft.com/office/officeart/2005/8/layout/hierarchy1"/>
    <dgm:cxn modelId="{09DFC3F2-7961-4C25-96BD-8720213454E6}" srcId="{1A6540A2-3A57-45ED-AAE7-8EA682F633B5}" destId="{F4D08528-6833-458A-ACDF-04E7CCE5125D}" srcOrd="1" destOrd="0" parTransId="{FD94D82E-F021-40DE-8DA8-39E0F73AC31B}" sibTransId="{94C977F7-458D-439B-8D62-B39F3EBFEB55}"/>
    <dgm:cxn modelId="{9673E6FA-0728-4D0A-8D93-5758E8C3B3D7}" type="presOf" srcId="{5F12822A-3868-4865-B5BD-E3C7CFFE11EB}" destId="{E11BCD1E-2642-47DC-B33B-EDC3589F9A28}" srcOrd="0" destOrd="0" presId="urn:microsoft.com/office/officeart/2005/8/layout/hierarchy1"/>
    <dgm:cxn modelId="{B34EF375-8425-4577-BDB6-0346CC51828C}" srcId="{19EE4497-B1B7-48E5-A369-52BB181E456C}" destId="{02B56E7D-6B8F-43BE-BC74-4F935EA3B87D}" srcOrd="2" destOrd="0" parTransId="{60EDC483-1EDC-435D-9A51-350A5E2A1641}" sibTransId="{9EA22EB9-69AB-4FDB-825E-E8D9C5372D5C}"/>
    <dgm:cxn modelId="{3C33B8FF-B222-4909-ABD1-CD49F8D49FC1}" srcId="{8462A4E0-6251-4ECF-8C47-D1F176F7B0C7}" destId="{DFE26DA0-AB5C-4B7A-AF26-3C043717B3F3}" srcOrd="0" destOrd="0" parTransId="{94FFE9B5-777F-4390-9EBA-C870C4CD6185}" sibTransId="{69A0C1C0-58BA-4A31-AA68-DB2B52F25B3E}"/>
    <dgm:cxn modelId="{0D195232-C010-4076-AABF-F4E5649FD4B9}" srcId="{1A6540A2-3A57-45ED-AAE7-8EA682F633B5}" destId="{C6396936-DEA1-42AB-A879-F24A3A177642}" srcOrd="0" destOrd="0" parTransId="{5F12822A-3868-4865-B5BD-E3C7CFFE11EB}" sibTransId="{138BEA33-B78F-429D-8640-155D1F921C8D}"/>
    <dgm:cxn modelId="{CC7FAA19-99BE-40A3-A7C3-B1BC284AD80B}" srcId="{02B56E7D-6B8F-43BE-BC74-4F935EA3B87D}" destId="{1A6540A2-3A57-45ED-AAE7-8EA682F633B5}" srcOrd="0" destOrd="0" parTransId="{D1F4CB96-199C-4ED4-BB42-04A794E51F35}" sibTransId="{5B6B5093-9D8B-49DA-92D5-218AAE37BCCD}"/>
    <dgm:cxn modelId="{BAF5C90C-3942-4E9A-B4A5-D5045F534619}" type="presOf" srcId="{D1F4CB96-199C-4ED4-BB42-04A794E51F35}" destId="{0FBDA11E-18D7-4763-9071-AB70624CDB39}" srcOrd="0" destOrd="0" presId="urn:microsoft.com/office/officeart/2005/8/layout/hierarchy1"/>
    <dgm:cxn modelId="{D1A09B27-DBC2-4A21-BC93-7D44BEF2E86E}" type="presOf" srcId="{1A6540A2-3A57-45ED-AAE7-8EA682F633B5}" destId="{84D6EBAC-9388-4821-82BA-41DA61D6D6A8}" srcOrd="0" destOrd="0" presId="urn:microsoft.com/office/officeart/2005/8/layout/hierarchy1"/>
    <dgm:cxn modelId="{0B4030C9-CA0C-4E32-BB62-2A94248EEF91}" type="presOf" srcId="{94FFE9B5-777F-4390-9EBA-C870C4CD6185}" destId="{B2F61C41-643F-4111-96E0-7459B8DE88F6}" srcOrd="0" destOrd="0" presId="urn:microsoft.com/office/officeart/2005/8/layout/hierarchy1"/>
    <dgm:cxn modelId="{A2C6515D-6C93-4856-B99C-80F565FE139B}" srcId="{19EE4497-B1B7-48E5-A369-52BB181E456C}" destId="{40B2BC15-5B0A-433A-9E05-4EA60CB9BD65}" srcOrd="1" destOrd="0" parTransId="{9990B287-F678-47ED-A398-D62152575670}" sibTransId="{654BBFAF-92F8-4C44-8C63-DF260774E3D3}"/>
    <dgm:cxn modelId="{4F2CD379-B445-42AF-A101-7708C4D18D78}" type="presOf" srcId="{60EDC483-1EDC-435D-9A51-350A5E2A1641}" destId="{B8941A3F-7A0A-46B5-B899-0EA2EC91F350}" srcOrd="0" destOrd="0" presId="urn:microsoft.com/office/officeart/2005/8/layout/hierarchy1"/>
    <dgm:cxn modelId="{C2A57725-30E3-460F-BAA8-0BBDCB22E949}" srcId="{65DFF4F6-48C6-408C-9BD2-5B4AD4AA5ABD}" destId="{79C1D6EE-05BE-4EE0-ADCC-19E4120E8B0D}" srcOrd="0" destOrd="0" parTransId="{BD2CEB29-3F6A-4A36-8637-B4556BC162D3}" sibTransId="{7EDCDB66-E575-4E36-9291-3EE2494DB25A}"/>
    <dgm:cxn modelId="{0F6222C5-3A80-4B22-B265-63E994498334}" type="presParOf" srcId="{707DD667-00D3-4046-ABF6-69490B31CD9E}" destId="{8D048998-DCFE-4BF4-B5B6-AEDA65914132}" srcOrd="0" destOrd="0" presId="urn:microsoft.com/office/officeart/2005/8/layout/hierarchy1"/>
    <dgm:cxn modelId="{8D223E18-78F5-4D8F-A1FE-013C05A245D1}" type="presParOf" srcId="{8D048998-DCFE-4BF4-B5B6-AEDA65914132}" destId="{07B27F00-D163-4DA9-A3AF-CA756E7D7AB7}" srcOrd="0" destOrd="0" presId="urn:microsoft.com/office/officeart/2005/8/layout/hierarchy1"/>
    <dgm:cxn modelId="{D48F0742-6A25-41EC-860D-33DA7A5B3831}" type="presParOf" srcId="{07B27F00-D163-4DA9-A3AF-CA756E7D7AB7}" destId="{78CE8E16-0E08-4710-881E-9F903B678A41}" srcOrd="0" destOrd="0" presId="urn:microsoft.com/office/officeart/2005/8/layout/hierarchy1"/>
    <dgm:cxn modelId="{D911A028-B58F-485C-A110-5645522339A6}" type="presParOf" srcId="{07B27F00-D163-4DA9-A3AF-CA756E7D7AB7}" destId="{0B951AA4-90E1-4662-B9DB-258DF70E22C2}" srcOrd="1" destOrd="0" presId="urn:microsoft.com/office/officeart/2005/8/layout/hierarchy1"/>
    <dgm:cxn modelId="{F96B7CB1-B54C-4F1A-9202-069642088D73}" type="presParOf" srcId="{8D048998-DCFE-4BF4-B5B6-AEDA65914132}" destId="{F0C64E01-BACD-4E93-9C7B-D279EDF5F3CE}" srcOrd="1" destOrd="0" presId="urn:microsoft.com/office/officeart/2005/8/layout/hierarchy1"/>
    <dgm:cxn modelId="{27CF8A54-AD53-42A6-8E78-DCDF97511EA0}" type="presParOf" srcId="{F0C64E01-BACD-4E93-9C7B-D279EDF5F3CE}" destId="{E6CB0E3D-84D8-4ED4-A771-67FB4B580855}" srcOrd="0" destOrd="0" presId="urn:microsoft.com/office/officeart/2005/8/layout/hierarchy1"/>
    <dgm:cxn modelId="{BB00EECA-FD81-438E-A6CE-1BD38A305D70}" type="presParOf" srcId="{F0C64E01-BACD-4E93-9C7B-D279EDF5F3CE}" destId="{2833B745-E06D-41C9-83F7-8A4F64F48751}" srcOrd="1" destOrd="0" presId="urn:microsoft.com/office/officeart/2005/8/layout/hierarchy1"/>
    <dgm:cxn modelId="{BD7E30A5-4F85-403A-8209-1C972FD70901}" type="presParOf" srcId="{2833B745-E06D-41C9-83F7-8A4F64F48751}" destId="{CF21C079-E0DF-4EE0-923E-776B4770641B}" srcOrd="0" destOrd="0" presId="urn:microsoft.com/office/officeart/2005/8/layout/hierarchy1"/>
    <dgm:cxn modelId="{F1A607FF-2456-4533-B4BD-E9156E4ECBEF}" type="presParOf" srcId="{CF21C079-E0DF-4EE0-923E-776B4770641B}" destId="{B6557574-71D9-47B5-BD27-48E3FE2CB908}" srcOrd="0" destOrd="0" presId="urn:microsoft.com/office/officeart/2005/8/layout/hierarchy1"/>
    <dgm:cxn modelId="{CBBAF5A0-FFC4-4732-8B07-DE9636F2C833}" type="presParOf" srcId="{CF21C079-E0DF-4EE0-923E-776B4770641B}" destId="{7461DE38-5E09-44CD-8C2D-753783CA635A}" srcOrd="1" destOrd="0" presId="urn:microsoft.com/office/officeart/2005/8/layout/hierarchy1"/>
    <dgm:cxn modelId="{3E167DDF-F8E7-4FD1-BB58-59E6BA80CC64}" type="presParOf" srcId="{2833B745-E06D-41C9-83F7-8A4F64F48751}" destId="{6771771D-D513-4588-817F-DA91B538E526}" srcOrd="1" destOrd="0" presId="urn:microsoft.com/office/officeart/2005/8/layout/hierarchy1"/>
    <dgm:cxn modelId="{7B3DEFB2-6E4E-42B9-B99A-1A1BC3605B13}" type="presParOf" srcId="{6771771D-D513-4588-817F-DA91B538E526}" destId="{B2D8071A-9343-45FC-B34B-53FAC50E1A5F}" srcOrd="0" destOrd="0" presId="urn:microsoft.com/office/officeart/2005/8/layout/hierarchy1"/>
    <dgm:cxn modelId="{566C9557-40DD-48F6-8123-38CD98C80991}" type="presParOf" srcId="{6771771D-D513-4588-817F-DA91B538E526}" destId="{35EB1BF1-9231-4A08-B598-FF398FD89315}" srcOrd="1" destOrd="0" presId="urn:microsoft.com/office/officeart/2005/8/layout/hierarchy1"/>
    <dgm:cxn modelId="{288041C6-798B-482B-AEBA-E6BD5AAC97FE}" type="presParOf" srcId="{35EB1BF1-9231-4A08-B598-FF398FD89315}" destId="{3B99C75D-6676-4F68-A8F8-D84139E7D133}" srcOrd="0" destOrd="0" presId="urn:microsoft.com/office/officeart/2005/8/layout/hierarchy1"/>
    <dgm:cxn modelId="{8CE2E63F-2D12-4A32-93C0-601AF35D97FE}" type="presParOf" srcId="{3B99C75D-6676-4F68-A8F8-D84139E7D133}" destId="{F8E8CE16-F1D9-47D9-8DA3-4D5A21B9D8E0}" srcOrd="0" destOrd="0" presId="urn:microsoft.com/office/officeart/2005/8/layout/hierarchy1"/>
    <dgm:cxn modelId="{A5983B34-964B-4B67-8464-B98B20CC5EAF}" type="presParOf" srcId="{3B99C75D-6676-4F68-A8F8-D84139E7D133}" destId="{68B17CD4-900E-479E-BADF-F995A33D31BE}" srcOrd="1" destOrd="0" presId="urn:microsoft.com/office/officeart/2005/8/layout/hierarchy1"/>
    <dgm:cxn modelId="{83D4C8C4-235C-404A-80CF-21A03C583C49}" type="presParOf" srcId="{35EB1BF1-9231-4A08-B598-FF398FD89315}" destId="{965FC79B-99A8-4571-A688-F357BC211C6A}" srcOrd="1" destOrd="0" presId="urn:microsoft.com/office/officeart/2005/8/layout/hierarchy1"/>
    <dgm:cxn modelId="{B035E965-16B1-4419-ADC6-B1FCD2C8E687}" type="presParOf" srcId="{965FC79B-99A8-4571-A688-F357BC211C6A}" destId="{63C4495A-590D-46BA-87C4-5A1A6044A268}" srcOrd="0" destOrd="0" presId="urn:microsoft.com/office/officeart/2005/8/layout/hierarchy1"/>
    <dgm:cxn modelId="{7DEBC6B9-FEEB-4CC4-8C49-D8126215DB70}" type="presParOf" srcId="{965FC79B-99A8-4571-A688-F357BC211C6A}" destId="{B3E2797E-C6DF-4B6F-A7BD-2BD938CAF0E3}" srcOrd="1" destOrd="0" presId="urn:microsoft.com/office/officeart/2005/8/layout/hierarchy1"/>
    <dgm:cxn modelId="{1BB0993B-7724-4E43-AC39-F1510BB6A20E}" type="presParOf" srcId="{B3E2797E-C6DF-4B6F-A7BD-2BD938CAF0E3}" destId="{ED3F6DC2-E797-4AF7-A711-AAB13EAC2325}" srcOrd="0" destOrd="0" presId="urn:microsoft.com/office/officeart/2005/8/layout/hierarchy1"/>
    <dgm:cxn modelId="{53B85BAD-5213-4A53-8FA4-F74053B68FE8}" type="presParOf" srcId="{ED3F6DC2-E797-4AF7-A711-AAB13EAC2325}" destId="{4E96535F-B9C7-41E6-858B-4C6ECBED77A3}" srcOrd="0" destOrd="0" presId="urn:microsoft.com/office/officeart/2005/8/layout/hierarchy1"/>
    <dgm:cxn modelId="{B353E119-CAFD-4111-B0C0-CAFD192D5BF0}" type="presParOf" srcId="{ED3F6DC2-E797-4AF7-A711-AAB13EAC2325}" destId="{BA1215F9-43DC-4EA9-B700-A76F6AEBF1D5}" srcOrd="1" destOrd="0" presId="urn:microsoft.com/office/officeart/2005/8/layout/hierarchy1"/>
    <dgm:cxn modelId="{2EAE810C-98AE-48C7-A7E3-61B8C378B9AB}" type="presParOf" srcId="{B3E2797E-C6DF-4B6F-A7BD-2BD938CAF0E3}" destId="{9535EF79-D6DB-4CD4-90ED-65C0CB003AB2}" srcOrd="1" destOrd="0" presId="urn:microsoft.com/office/officeart/2005/8/layout/hierarchy1"/>
    <dgm:cxn modelId="{B01ED3B4-A946-4EAF-B5CB-0F19EE456E5B}" type="presParOf" srcId="{F0C64E01-BACD-4E93-9C7B-D279EDF5F3CE}" destId="{DEA56231-D6E8-4CF7-B2F8-E61DFC622065}" srcOrd="2" destOrd="0" presId="urn:microsoft.com/office/officeart/2005/8/layout/hierarchy1"/>
    <dgm:cxn modelId="{ED7A9407-EFB3-4EFB-94A7-8336603FFA62}" type="presParOf" srcId="{F0C64E01-BACD-4E93-9C7B-D279EDF5F3CE}" destId="{4997F759-00FA-4B11-9BF7-25525D93EBB1}" srcOrd="3" destOrd="0" presId="urn:microsoft.com/office/officeart/2005/8/layout/hierarchy1"/>
    <dgm:cxn modelId="{62C91511-6D90-458D-8350-C19B0693BAA3}" type="presParOf" srcId="{4997F759-00FA-4B11-9BF7-25525D93EBB1}" destId="{D53C6D90-7A95-44A9-A232-2E241D4D763D}" srcOrd="0" destOrd="0" presId="urn:microsoft.com/office/officeart/2005/8/layout/hierarchy1"/>
    <dgm:cxn modelId="{F8FB04FA-99B1-44B4-AFBD-D4A405476084}" type="presParOf" srcId="{D53C6D90-7A95-44A9-A232-2E241D4D763D}" destId="{C096076C-D224-4871-972A-78CE96A11923}" srcOrd="0" destOrd="0" presId="urn:microsoft.com/office/officeart/2005/8/layout/hierarchy1"/>
    <dgm:cxn modelId="{89FCB858-EACE-4E90-B3DB-7AE926B4C95C}" type="presParOf" srcId="{D53C6D90-7A95-44A9-A232-2E241D4D763D}" destId="{FD2D1D49-A2A1-4AB7-BAC3-7DB389A96640}" srcOrd="1" destOrd="0" presId="urn:microsoft.com/office/officeart/2005/8/layout/hierarchy1"/>
    <dgm:cxn modelId="{E2A52B50-0ABE-434B-B143-D6CB6350E409}" type="presParOf" srcId="{4997F759-00FA-4B11-9BF7-25525D93EBB1}" destId="{5D45371F-181F-4145-AC3D-FD65C9C03044}" srcOrd="1" destOrd="0" presId="urn:microsoft.com/office/officeart/2005/8/layout/hierarchy1"/>
    <dgm:cxn modelId="{AC344467-F200-45F9-A0D0-279B9AEEC6EE}" type="presParOf" srcId="{5D45371F-181F-4145-AC3D-FD65C9C03044}" destId="{B854BD44-3115-454F-9E82-3C99A2E4E0FF}" srcOrd="0" destOrd="0" presId="urn:microsoft.com/office/officeart/2005/8/layout/hierarchy1"/>
    <dgm:cxn modelId="{079F80C1-FB74-40AA-A05D-14F917CE17B3}" type="presParOf" srcId="{5D45371F-181F-4145-AC3D-FD65C9C03044}" destId="{34BC0896-D27D-49FC-BF17-4CF2583E2F6F}" srcOrd="1" destOrd="0" presId="urn:microsoft.com/office/officeart/2005/8/layout/hierarchy1"/>
    <dgm:cxn modelId="{197DA75E-48A7-4BE2-8886-52FDEADE8EDB}" type="presParOf" srcId="{34BC0896-D27D-49FC-BF17-4CF2583E2F6F}" destId="{D2F25199-85AE-4406-A2F2-532C2C2251BA}" srcOrd="0" destOrd="0" presId="urn:microsoft.com/office/officeart/2005/8/layout/hierarchy1"/>
    <dgm:cxn modelId="{06E26A00-9DF7-4150-817C-FDDB034BFFA2}" type="presParOf" srcId="{D2F25199-85AE-4406-A2F2-532C2C2251BA}" destId="{DCF8AB27-D5F5-446D-A391-3C4D611D0DB4}" srcOrd="0" destOrd="0" presId="urn:microsoft.com/office/officeart/2005/8/layout/hierarchy1"/>
    <dgm:cxn modelId="{43C8B454-7A52-4CE4-9194-BDBB946AC19A}" type="presParOf" srcId="{D2F25199-85AE-4406-A2F2-532C2C2251BA}" destId="{BFC41737-37C2-483A-ACEA-CB9FD4C69508}" srcOrd="1" destOrd="0" presId="urn:microsoft.com/office/officeart/2005/8/layout/hierarchy1"/>
    <dgm:cxn modelId="{46442152-B510-461E-94C8-5E8DC52C49BE}" type="presParOf" srcId="{34BC0896-D27D-49FC-BF17-4CF2583E2F6F}" destId="{470C8C7B-427E-45E6-831E-924EC9A535D7}" srcOrd="1" destOrd="0" presId="urn:microsoft.com/office/officeart/2005/8/layout/hierarchy1"/>
    <dgm:cxn modelId="{0EACA279-F7D5-4387-8DE4-A4B687FDC49F}" type="presParOf" srcId="{470C8C7B-427E-45E6-831E-924EC9A535D7}" destId="{B2F61C41-643F-4111-96E0-7459B8DE88F6}" srcOrd="0" destOrd="0" presId="urn:microsoft.com/office/officeart/2005/8/layout/hierarchy1"/>
    <dgm:cxn modelId="{6432D2BA-9B49-49C7-83C5-40BD5BD7B962}" type="presParOf" srcId="{470C8C7B-427E-45E6-831E-924EC9A535D7}" destId="{011A6175-EE09-441F-A4D6-09048D7076DB}" srcOrd="1" destOrd="0" presId="urn:microsoft.com/office/officeart/2005/8/layout/hierarchy1"/>
    <dgm:cxn modelId="{60120CCE-1D22-430F-8510-AC0EAD21D898}" type="presParOf" srcId="{011A6175-EE09-441F-A4D6-09048D7076DB}" destId="{82239939-C71D-497F-86F6-A8B9BC598D9D}" srcOrd="0" destOrd="0" presId="urn:microsoft.com/office/officeart/2005/8/layout/hierarchy1"/>
    <dgm:cxn modelId="{40A3C8E9-28A6-4AF3-B46E-0B43C980621B}" type="presParOf" srcId="{82239939-C71D-497F-86F6-A8B9BC598D9D}" destId="{9FCB7842-637A-467D-957E-454D958AD13E}" srcOrd="0" destOrd="0" presId="urn:microsoft.com/office/officeart/2005/8/layout/hierarchy1"/>
    <dgm:cxn modelId="{D1272648-9C0D-4BFB-8726-E6C01E36BEBC}" type="presParOf" srcId="{82239939-C71D-497F-86F6-A8B9BC598D9D}" destId="{F203C446-258F-479E-9D3F-DC1209BA0575}" srcOrd="1" destOrd="0" presId="urn:microsoft.com/office/officeart/2005/8/layout/hierarchy1"/>
    <dgm:cxn modelId="{814B1893-270C-40EF-A591-53BE82B4A2D6}" type="presParOf" srcId="{011A6175-EE09-441F-A4D6-09048D7076DB}" destId="{5E8DF471-2C3B-4774-9185-89D6F3729C2F}" srcOrd="1" destOrd="0" presId="urn:microsoft.com/office/officeart/2005/8/layout/hierarchy1"/>
    <dgm:cxn modelId="{EFCEF7BA-B3AE-4DD0-BE1E-0F663501662E}" type="presParOf" srcId="{F0C64E01-BACD-4E93-9C7B-D279EDF5F3CE}" destId="{B8941A3F-7A0A-46B5-B899-0EA2EC91F350}" srcOrd="4" destOrd="0" presId="urn:microsoft.com/office/officeart/2005/8/layout/hierarchy1"/>
    <dgm:cxn modelId="{75970749-C2E9-4176-81ED-3A6C77B3BE0C}" type="presParOf" srcId="{F0C64E01-BACD-4E93-9C7B-D279EDF5F3CE}" destId="{A2E59263-DAD3-46CD-A0FA-DDACB11E7CEB}" srcOrd="5" destOrd="0" presId="urn:microsoft.com/office/officeart/2005/8/layout/hierarchy1"/>
    <dgm:cxn modelId="{F5D01D76-EA17-4915-B988-7CD3CFFB4008}" type="presParOf" srcId="{A2E59263-DAD3-46CD-A0FA-DDACB11E7CEB}" destId="{EA84CB94-E427-4C9E-9FE0-F1D588AED8F4}" srcOrd="0" destOrd="0" presId="urn:microsoft.com/office/officeart/2005/8/layout/hierarchy1"/>
    <dgm:cxn modelId="{14B7F593-BB46-459B-90F5-609E3F24C155}" type="presParOf" srcId="{EA84CB94-E427-4C9E-9FE0-F1D588AED8F4}" destId="{3EBB9F39-6AFB-4717-9B20-C08F5DEA3757}" srcOrd="0" destOrd="0" presId="urn:microsoft.com/office/officeart/2005/8/layout/hierarchy1"/>
    <dgm:cxn modelId="{018C03E8-AA4B-4B57-AA01-9690415DF02A}" type="presParOf" srcId="{EA84CB94-E427-4C9E-9FE0-F1D588AED8F4}" destId="{FD8F4F24-947A-4D29-920B-0E2C15123EF5}" srcOrd="1" destOrd="0" presId="urn:microsoft.com/office/officeart/2005/8/layout/hierarchy1"/>
    <dgm:cxn modelId="{62744EA2-2879-45ED-8361-053A049BBD5E}" type="presParOf" srcId="{A2E59263-DAD3-46CD-A0FA-DDACB11E7CEB}" destId="{BA6F0804-7645-42E9-8541-128279DC6075}" srcOrd="1" destOrd="0" presId="urn:microsoft.com/office/officeart/2005/8/layout/hierarchy1"/>
    <dgm:cxn modelId="{BF8A8D1A-F999-48B5-9D02-2AEC4E934BE4}" type="presParOf" srcId="{BA6F0804-7645-42E9-8541-128279DC6075}" destId="{0FBDA11E-18D7-4763-9071-AB70624CDB39}" srcOrd="0" destOrd="0" presId="urn:microsoft.com/office/officeart/2005/8/layout/hierarchy1"/>
    <dgm:cxn modelId="{371984E1-1BD2-406E-9FD9-5C5C3FCB70B2}" type="presParOf" srcId="{BA6F0804-7645-42E9-8541-128279DC6075}" destId="{17B0AB86-6FEC-46BA-8344-01C1C3C3033F}" srcOrd="1" destOrd="0" presId="urn:microsoft.com/office/officeart/2005/8/layout/hierarchy1"/>
    <dgm:cxn modelId="{37FBB6B3-1E2F-41A7-946F-954CE6263CF4}" type="presParOf" srcId="{17B0AB86-6FEC-46BA-8344-01C1C3C3033F}" destId="{A086EF3C-09A8-4E6C-9FE2-80592C40FBBC}" srcOrd="0" destOrd="0" presId="urn:microsoft.com/office/officeart/2005/8/layout/hierarchy1"/>
    <dgm:cxn modelId="{45384C8B-19F1-4E4B-96DA-F4D2F99C2FF5}" type="presParOf" srcId="{A086EF3C-09A8-4E6C-9FE2-80592C40FBBC}" destId="{AC0194DC-79B0-4032-855F-C21B4F6B77DA}" srcOrd="0" destOrd="0" presId="urn:microsoft.com/office/officeart/2005/8/layout/hierarchy1"/>
    <dgm:cxn modelId="{78AC6A36-2E42-44FC-BCAB-47B509628C13}" type="presParOf" srcId="{A086EF3C-09A8-4E6C-9FE2-80592C40FBBC}" destId="{84D6EBAC-9388-4821-82BA-41DA61D6D6A8}" srcOrd="1" destOrd="0" presId="urn:microsoft.com/office/officeart/2005/8/layout/hierarchy1"/>
    <dgm:cxn modelId="{3D235C0C-A472-425E-839D-7DDB2C2D40C8}" type="presParOf" srcId="{17B0AB86-6FEC-46BA-8344-01C1C3C3033F}" destId="{48738D8F-6D6A-42BA-B8A4-688F0E01160B}" srcOrd="1" destOrd="0" presId="urn:microsoft.com/office/officeart/2005/8/layout/hierarchy1"/>
    <dgm:cxn modelId="{9FCAB0FB-C80F-48B1-9858-315AA32D3955}" type="presParOf" srcId="{48738D8F-6D6A-42BA-B8A4-688F0E01160B}" destId="{E11BCD1E-2642-47DC-B33B-EDC3589F9A28}" srcOrd="0" destOrd="0" presId="urn:microsoft.com/office/officeart/2005/8/layout/hierarchy1"/>
    <dgm:cxn modelId="{609BFE58-2E52-4BBA-A42B-AB7A3D88F0DC}" type="presParOf" srcId="{48738D8F-6D6A-42BA-B8A4-688F0E01160B}" destId="{3A57C4EF-8C25-4351-90F7-A3AFDE3E924F}" srcOrd="1" destOrd="0" presId="urn:microsoft.com/office/officeart/2005/8/layout/hierarchy1"/>
    <dgm:cxn modelId="{FEB16D1C-7891-49CC-8338-79E80EFB2947}" type="presParOf" srcId="{3A57C4EF-8C25-4351-90F7-A3AFDE3E924F}" destId="{76790930-ADD1-4F9B-BC28-BAEF70CF10F6}" srcOrd="0" destOrd="0" presId="urn:microsoft.com/office/officeart/2005/8/layout/hierarchy1"/>
    <dgm:cxn modelId="{602E6DD2-DE8D-482F-9DD0-3B491F4B8EC0}" type="presParOf" srcId="{76790930-ADD1-4F9B-BC28-BAEF70CF10F6}" destId="{BCFA58CD-1FB8-4100-817A-EF3D9E16939F}" srcOrd="0" destOrd="0" presId="urn:microsoft.com/office/officeart/2005/8/layout/hierarchy1"/>
    <dgm:cxn modelId="{C54B31D1-3EE8-4A22-BFDF-70BBEE426E55}" type="presParOf" srcId="{76790930-ADD1-4F9B-BC28-BAEF70CF10F6}" destId="{7A6E6ED6-2AC1-4EC5-BC66-CDEE74F6F49B}" srcOrd="1" destOrd="0" presId="urn:microsoft.com/office/officeart/2005/8/layout/hierarchy1"/>
    <dgm:cxn modelId="{229E845E-5262-45E0-BE97-24CE95240B55}" type="presParOf" srcId="{3A57C4EF-8C25-4351-90F7-A3AFDE3E924F}" destId="{78A3FB01-5EB8-4ECA-BF20-159FFA3F17C7}" srcOrd="1" destOrd="0" presId="urn:microsoft.com/office/officeart/2005/8/layout/hierarchy1"/>
    <dgm:cxn modelId="{BBA56F2E-AE12-453C-814C-59C9E4876E5A}" type="presParOf" srcId="{48738D8F-6D6A-42BA-B8A4-688F0E01160B}" destId="{226F01F6-7F78-4959-9E7F-D4E3DFE61BDD}" srcOrd="2" destOrd="0" presId="urn:microsoft.com/office/officeart/2005/8/layout/hierarchy1"/>
    <dgm:cxn modelId="{D30721E4-7E36-4524-9410-E5094D9361F2}" type="presParOf" srcId="{48738D8F-6D6A-42BA-B8A4-688F0E01160B}" destId="{4582B94D-8855-40E4-9796-3197B8A0DC42}" srcOrd="3" destOrd="0" presId="urn:microsoft.com/office/officeart/2005/8/layout/hierarchy1"/>
    <dgm:cxn modelId="{E93BF064-CE94-416D-B0CD-06D087F0E2D7}" type="presParOf" srcId="{4582B94D-8855-40E4-9796-3197B8A0DC42}" destId="{892CF174-0DEB-4283-80D8-8E6F38D38603}" srcOrd="0" destOrd="0" presId="urn:microsoft.com/office/officeart/2005/8/layout/hierarchy1"/>
    <dgm:cxn modelId="{A35A0383-B62A-476B-A131-AD66222DB5DE}" type="presParOf" srcId="{892CF174-0DEB-4283-80D8-8E6F38D38603}" destId="{C39C7A73-B075-44BF-8EDE-A5E249FA835A}" srcOrd="0" destOrd="0" presId="urn:microsoft.com/office/officeart/2005/8/layout/hierarchy1"/>
    <dgm:cxn modelId="{6C7E77D9-6442-4D18-A26F-DC70984B2B3C}" type="presParOf" srcId="{892CF174-0DEB-4283-80D8-8E6F38D38603}" destId="{FE920145-E584-4C0A-A709-BE768CEAA56D}" srcOrd="1" destOrd="0" presId="urn:microsoft.com/office/officeart/2005/8/layout/hierarchy1"/>
    <dgm:cxn modelId="{2710B6AE-91D8-470B-937E-F5D50F9E28D6}" type="presParOf" srcId="{4582B94D-8855-40E4-9796-3197B8A0DC42}" destId="{FDB18188-A2A5-4F85-8B24-71446A6B7B6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9F86066-D3B3-4F11-98CD-42A4EBF3692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IN"/>
        </a:p>
      </dgm:t>
    </dgm:pt>
    <dgm:pt modelId="{FB1D0157-C458-4EC2-A255-5C11747048C1}">
      <dgm:prSet phldrT="[Text]" custT="1"/>
      <dgm:spPr/>
      <dgm:t>
        <a:bodyPr/>
        <a:lstStyle/>
        <a:p>
          <a:r>
            <a:rPr lang="en-US" sz="2400" dirty="0" smtClean="0">
              <a:latin typeface="Castellar" panose="020A0402060406010301" pitchFamily="18" charset="0"/>
              <a:cs typeface="Andalus" panose="02020603050405020304" pitchFamily="18" charset="-78"/>
            </a:rPr>
            <a:t>Merit Rate</a:t>
          </a:r>
          <a:endParaRPr lang="en-IN" sz="2400" dirty="0">
            <a:latin typeface="Castellar" panose="020A0402060406010301" pitchFamily="18" charset="0"/>
            <a:cs typeface="Andalus" panose="02020603050405020304" pitchFamily="18" charset="-78"/>
          </a:endParaRPr>
        </a:p>
      </dgm:t>
    </dgm:pt>
    <dgm:pt modelId="{E2A3704F-6EF2-45EE-89A4-799E832D9E86}" type="parTrans" cxnId="{6D0A5328-A0B4-4EF0-853F-07267D4FF696}">
      <dgm:prSet/>
      <dgm:spPr/>
      <dgm:t>
        <a:bodyPr/>
        <a:lstStyle/>
        <a:p>
          <a:endParaRPr lang="en-IN"/>
        </a:p>
      </dgm:t>
    </dgm:pt>
    <dgm:pt modelId="{B630C152-75C0-4450-A75F-AF5A1FDEBF9D}" type="sibTrans" cxnId="{6D0A5328-A0B4-4EF0-853F-07267D4FF696}">
      <dgm:prSet/>
      <dgm:spPr/>
      <dgm:t>
        <a:bodyPr/>
        <a:lstStyle/>
        <a:p>
          <a:endParaRPr lang="en-IN"/>
        </a:p>
      </dgm:t>
    </dgm:pt>
    <dgm:pt modelId="{EB70EE40-9394-43F5-80F1-B99C736E449D}">
      <dgm:prSet phldrT="[Text]" custT="1"/>
      <dgm:spPr/>
      <dgm:t>
        <a:bodyPr/>
        <a:lstStyle/>
        <a:p>
          <a:r>
            <a:rPr lang="en-US" sz="2400" dirty="0" smtClean="0">
              <a:latin typeface="Andalus" panose="02020603050405020304" pitchFamily="18" charset="-78"/>
              <a:cs typeface="Andalus" panose="02020603050405020304" pitchFamily="18" charset="-78"/>
            </a:rPr>
            <a:t>Essential</a:t>
          </a:r>
          <a:r>
            <a:rPr lang="en-US" sz="2800" dirty="0" smtClean="0"/>
            <a:t> </a:t>
          </a:r>
          <a:r>
            <a:rPr lang="en-US" sz="2400" dirty="0" smtClean="0">
              <a:latin typeface="Andalus" panose="02020603050405020304" pitchFamily="18" charset="-78"/>
              <a:cs typeface="Andalus" panose="02020603050405020304" pitchFamily="18" charset="-78"/>
            </a:rPr>
            <a:t>Goods</a:t>
          </a:r>
          <a:r>
            <a:rPr lang="en-US" sz="2800" dirty="0" smtClean="0"/>
            <a:t> </a:t>
          </a:r>
          <a:r>
            <a:rPr lang="en-US" sz="2400" dirty="0" smtClean="0">
              <a:latin typeface="Andalus" panose="02020603050405020304" pitchFamily="18" charset="-78"/>
              <a:cs typeface="Andalus" panose="02020603050405020304" pitchFamily="18" charset="-78"/>
            </a:rPr>
            <a:t>and</a:t>
          </a:r>
          <a:r>
            <a:rPr lang="en-US" sz="2800" dirty="0" smtClean="0"/>
            <a:t> </a:t>
          </a:r>
          <a:r>
            <a:rPr lang="en-US" sz="2400" dirty="0" smtClean="0">
              <a:latin typeface="Andalus" panose="02020603050405020304" pitchFamily="18" charset="-78"/>
              <a:cs typeface="Andalus" panose="02020603050405020304" pitchFamily="18" charset="-78"/>
            </a:rPr>
            <a:t>Services</a:t>
          </a:r>
          <a:endParaRPr lang="en-IN" sz="2400" dirty="0">
            <a:latin typeface="Andalus" panose="02020603050405020304" pitchFamily="18" charset="-78"/>
            <a:cs typeface="Andalus" panose="02020603050405020304" pitchFamily="18" charset="-78"/>
          </a:endParaRPr>
        </a:p>
      </dgm:t>
    </dgm:pt>
    <dgm:pt modelId="{CD876A07-4376-433C-848A-A49F6932F082}" type="parTrans" cxnId="{0C5F39AC-26A2-424B-B16A-84A63362623F}">
      <dgm:prSet/>
      <dgm:spPr/>
      <dgm:t>
        <a:bodyPr/>
        <a:lstStyle/>
        <a:p>
          <a:endParaRPr lang="en-IN"/>
        </a:p>
      </dgm:t>
    </dgm:pt>
    <dgm:pt modelId="{937652AA-1E53-4A93-9252-E00AD95A36DA}" type="sibTrans" cxnId="{0C5F39AC-26A2-424B-B16A-84A63362623F}">
      <dgm:prSet/>
      <dgm:spPr/>
      <dgm:t>
        <a:bodyPr/>
        <a:lstStyle/>
        <a:p>
          <a:endParaRPr lang="en-IN"/>
        </a:p>
      </dgm:t>
    </dgm:pt>
    <dgm:pt modelId="{B544B900-2036-4E0C-B112-0D96AB954BDF}">
      <dgm:prSet phldrT="[Text]" custT="1"/>
      <dgm:spPr/>
      <dgm:t>
        <a:bodyPr/>
        <a:lstStyle/>
        <a:p>
          <a:r>
            <a:rPr lang="en-US" sz="2400" dirty="0" smtClean="0">
              <a:latin typeface="Castellar" panose="020A0402060406010301" pitchFamily="18" charset="0"/>
              <a:cs typeface="Andalus" panose="02020603050405020304" pitchFamily="18" charset="-78"/>
            </a:rPr>
            <a:t>Standard</a:t>
          </a:r>
          <a:r>
            <a:rPr lang="en-US" sz="3200" dirty="0" smtClean="0"/>
            <a:t> </a:t>
          </a:r>
          <a:r>
            <a:rPr lang="en-US" sz="2400" dirty="0" smtClean="0">
              <a:latin typeface="Castellar" panose="020A0402060406010301" pitchFamily="18" charset="0"/>
              <a:cs typeface="Andalus" panose="02020603050405020304" pitchFamily="18" charset="-78"/>
            </a:rPr>
            <a:t>Rate</a:t>
          </a:r>
          <a:endParaRPr lang="en-IN" sz="2400" dirty="0">
            <a:latin typeface="Castellar" panose="020A0402060406010301" pitchFamily="18" charset="0"/>
            <a:cs typeface="Andalus" panose="02020603050405020304" pitchFamily="18" charset="-78"/>
          </a:endParaRPr>
        </a:p>
      </dgm:t>
    </dgm:pt>
    <dgm:pt modelId="{4B0460A8-B156-457B-B156-E42945D5F1AE}" type="parTrans" cxnId="{9675B27C-2CC9-4C85-A110-AB2E1C028F86}">
      <dgm:prSet/>
      <dgm:spPr/>
      <dgm:t>
        <a:bodyPr/>
        <a:lstStyle/>
        <a:p>
          <a:endParaRPr lang="en-IN"/>
        </a:p>
      </dgm:t>
    </dgm:pt>
    <dgm:pt modelId="{F156E802-3881-4134-B519-BBDF35B1F287}" type="sibTrans" cxnId="{9675B27C-2CC9-4C85-A110-AB2E1C028F86}">
      <dgm:prSet/>
      <dgm:spPr/>
      <dgm:t>
        <a:bodyPr/>
        <a:lstStyle/>
        <a:p>
          <a:endParaRPr lang="en-IN"/>
        </a:p>
      </dgm:t>
    </dgm:pt>
    <dgm:pt modelId="{177201F9-95E2-4CB0-B91A-0BBB9FAA3582}">
      <dgm:prSet phldrT="[Text]" custT="1"/>
      <dgm:spPr/>
      <dgm:t>
        <a:bodyPr/>
        <a:lstStyle/>
        <a:p>
          <a:r>
            <a:rPr lang="en-US" sz="2400" dirty="0" smtClean="0">
              <a:latin typeface="Andalus" panose="02020603050405020304" pitchFamily="18" charset="-78"/>
              <a:cs typeface="Andalus" panose="02020603050405020304" pitchFamily="18" charset="-78"/>
            </a:rPr>
            <a:t>Goods</a:t>
          </a:r>
          <a:r>
            <a:rPr lang="en-US" sz="2800" dirty="0" smtClean="0"/>
            <a:t> </a:t>
          </a:r>
          <a:r>
            <a:rPr lang="en-US" sz="2400" dirty="0" smtClean="0">
              <a:latin typeface="Andalus" panose="02020603050405020304" pitchFamily="18" charset="-78"/>
              <a:cs typeface="Andalus" panose="02020603050405020304" pitchFamily="18" charset="-78"/>
            </a:rPr>
            <a:t>and</a:t>
          </a:r>
          <a:r>
            <a:rPr lang="en-US" sz="2800" dirty="0" smtClean="0"/>
            <a:t> </a:t>
          </a:r>
          <a:r>
            <a:rPr lang="en-US" sz="2400" dirty="0" smtClean="0">
              <a:latin typeface="Andalus" panose="02020603050405020304" pitchFamily="18" charset="-78"/>
              <a:cs typeface="Andalus" panose="02020603050405020304" pitchFamily="18" charset="-78"/>
            </a:rPr>
            <a:t>services</a:t>
          </a:r>
          <a:r>
            <a:rPr lang="en-US" sz="2800" dirty="0" smtClean="0"/>
            <a:t> </a:t>
          </a:r>
          <a:r>
            <a:rPr lang="en-US" sz="2400" dirty="0" smtClean="0">
              <a:latin typeface="Andalus" panose="02020603050405020304" pitchFamily="18" charset="-78"/>
              <a:cs typeface="Andalus" panose="02020603050405020304" pitchFamily="18" charset="-78"/>
            </a:rPr>
            <a:t>in</a:t>
          </a:r>
          <a:r>
            <a:rPr lang="en-US" sz="2800" dirty="0" smtClean="0"/>
            <a:t> </a:t>
          </a:r>
          <a:r>
            <a:rPr lang="en-US" sz="2400" dirty="0" smtClean="0">
              <a:latin typeface="Andalus" panose="02020603050405020304" pitchFamily="18" charset="-78"/>
              <a:cs typeface="Andalus" panose="02020603050405020304" pitchFamily="18" charset="-78"/>
            </a:rPr>
            <a:t>general</a:t>
          </a:r>
          <a:endParaRPr lang="en-IN" sz="2400" dirty="0">
            <a:latin typeface="Andalus" panose="02020603050405020304" pitchFamily="18" charset="-78"/>
            <a:cs typeface="Andalus" panose="02020603050405020304" pitchFamily="18" charset="-78"/>
          </a:endParaRPr>
        </a:p>
      </dgm:t>
    </dgm:pt>
    <dgm:pt modelId="{AE4FF01E-ACC4-4AAE-93B1-CC848AF211F7}" type="parTrans" cxnId="{2ECE1EF9-C835-4522-8FB8-48C70AB06299}">
      <dgm:prSet/>
      <dgm:spPr/>
      <dgm:t>
        <a:bodyPr/>
        <a:lstStyle/>
        <a:p>
          <a:endParaRPr lang="en-IN"/>
        </a:p>
      </dgm:t>
    </dgm:pt>
    <dgm:pt modelId="{AAA42344-5B5B-4C89-8EE7-485F3FBC4171}" type="sibTrans" cxnId="{2ECE1EF9-C835-4522-8FB8-48C70AB06299}">
      <dgm:prSet/>
      <dgm:spPr/>
      <dgm:t>
        <a:bodyPr/>
        <a:lstStyle/>
        <a:p>
          <a:endParaRPr lang="en-IN"/>
        </a:p>
      </dgm:t>
    </dgm:pt>
    <dgm:pt modelId="{E0A0F446-CB1C-40D9-A8C4-0515DFD50E1B}">
      <dgm:prSet phldrT="[Text]" custT="1"/>
      <dgm:spPr/>
      <dgm:t>
        <a:bodyPr/>
        <a:lstStyle/>
        <a:p>
          <a:r>
            <a:rPr lang="en-US" sz="2400" dirty="0" smtClean="0">
              <a:latin typeface="Castellar" panose="020A0402060406010301" pitchFamily="18" charset="0"/>
              <a:cs typeface="Andalus" panose="02020603050405020304" pitchFamily="18" charset="-78"/>
            </a:rPr>
            <a:t>Special</a:t>
          </a:r>
          <a:r>
            <a:rPr lang="en-US" sz="3700" dirty="0" smtClean="0"/>
            <a:t> </a:t>
          </a:r>
          <a:r>
            <a:rPr lang="en-US" sz="2400" dirty="0" smtClean="0">
              <a:latin typeface="Castellar" panose="020A0402060406010301" pitchFamily="18" charset="0"/>
              <a:cs typeface="Andalus" panose="02020603050405020304" pitchFamily="18" charset="-78"/>
            </a:rPr>
            <a:t>Rate</a:t>
          </a:r>
          <a:endParaRPr lang="en-IN" sz="2400" dirty="0">
            <a:latin typeface="Castellar" panose="020A0402060406010301" pitchFamily="18" charset="0"/>
            <a:cs typeface="Andalus" panose="02020603050405020304" pitchFamily="18" charset="-78"/>
          </a:endParaRPr>
        </a:p>
      </dgm:t>
    </dgm:pt>
    <dgm:pt modelId="{D0B43F0D-FCCA-4C70-87A4-B94809290133}" type="parTrans" cxnId="{CAA45478-06AA-4E98-A2DF-CD1829340E21}">
      <dgm:prSet/>
      <dgm:spPr/>
      <dgm:t>
        <a:bodyPr/>
        <a:lstStyle/>
        <a:p>
          <a:endParaRPr lang="en-IN"/>
        </a:p>
      </dgm:t>
    </dgm:pt>
    <dgm:pt modelId="{174DEF59-ED92-4895-9551-2A392DACB550}" type="sibTrans" cxnId="{CAA45478-06AA-4E98-A2DF-CD1829340E21}">
      <dgm:prSet/>
      <dgm:spPr/>
      <dgm:t>
        <a:bodyPr/>
        <a:lstStyle/>
        <a:p>
          <a:endParaRPr lang="en-IN"/>
        </a:p>
      </dgm:t>
    </dgm:pt>
    <dgm:pt modelId="{BB196456-8E4B-4225-B356-981E778A3F00}">
      <dgm:prSet phldrT="[Text]" custT="1"/>
      <dgm:spPr/>
      <dgm:t>
        <a:bodyPr/>
        <a:lstStyle/>
        <a:p>
          <a:r>
            <a:rPr lang="en-US" sz="2400" dirty="0" smtClean="0">
              <a:latin typeface="Andalus" panose="02020603050405020304" pitchFamily="18" charset="-78"/>
              <a:cs typeface="Andalus" panose="02020603050405020304" pitchFamily="18" charset="-78"/>
            </a:rPr>
            <a:t>On</a:t>
          </a:r>
          <a:r>
            <a:rPr lang="en-US" sz="4200" dirty="0" smtClean="0"/>
            <a:t> </a:t>
          </a:r>
          <a:r>
            <a:rPr lang="en-US" sz="2400" dirty="0" smtClean="0">
              <a:latin typeface="Andalus" panose="02020603050405020304" pitchFamily="18" charset="-78"/>
              <a:cs typeface="Andalus" panose="02020603050405020304" pitchFamily="18" charset="-78"/>
            </a:rPr>
            <a:t>Precious</a:t>
          </a:r>
          <a:r>
            <a:rPr lang="en-US" sz="4200" dirty="0" smtClean="0"/>
            <a:t> </a:t>
          </a:r>
          <a:r>
            <a:rPr lang="en-US" sz="2400" dirty="0" smtClean="0">
              <a:latin typeface="Andalus" panose="02020603050405020304" pitchFamily="18" charset="-78"/>
              <a:cs typeface="Andalus" panose="02020603050405020304" pitchFamily="18" charset="-78"/>
            </a:rPr>
            <a:t>Metals</a:t>
          </a:r>
          <a:endParaRPr lang="en-IN" sz="2400" dirty="0">
            <a:latin typeface="Andalus" panose="02020603050405020304" pitchFamily="18" charset="-78"/>
            <a:cs typeface="Andalus" panose="02020603050405020304" pitchFamily="18" charset="-78"/>
          </a:endParaRPr>
        </a:p>
      </dgm:t>
    </dgm:pt>
    <dgm:pt modelId="{65EDD8EE-A2F7-4F50-BEC1-B2AC43349F72}" type="parTrans" cxnId="{6150C446-B77E-4D14-8A52-F13D1BAAD4AB}">
      <dgm:prSet/>
      <dgm:spPr/>
      <dgm:t>
        <a:bodyPr/>
        <a:lstStyle/>
        <a:p>
          <a:endParaRPr lang="en-IN"/>
        </a:p>
      </dgm:t>
    </dgm:pt>
    <dgm:pt modelId="{4502A9D1-A2BC-4526-B23C-739E9DA467EF}" type="sibTrans" cxnId="{6150C446-B77E-4D14-8A52-F13D1BAAD4AB}">
      <dgm:prSet/>
      <dgm:spPr/>
      <dgm:t>
        <a:bodyPr/>
        <a:lstStyle/>
        <a:p>
          <a:endParaRPr lang="en-IN"/>
        </a:p>
      </dgm:t>
    </dgm:pt>
    <dgm:pt modelId="{620693CA-C154-4C40-A64A-8ED59B027A2A}">
      <dgm:prSet custT="1"/>
      <dgm:spPr/>
      <dgm:t>
        <a:bodyPr/>
        <a:lstStyle/>
        <a:p>
          <a:r>
            <a:rPr lang="en-US" sz="2400" dirty="0" smtClean="0">
              <a:latin typeface="Castellar" panose="020A0402060406010301" pitchFamily="18" charset="0"/>
              <a:cs typeface="Andalus" panose="02020603050405020304" pitchFamily="18" charset="-78"/>
            </a:rPr>
            <a:t>NIL</a:t>
          </a:r>
          <a:r>
            <a:rPr lang="en-US" sz="5200" dirty="0" smtClean="0"/>
            <a:t> </a:t>
          </a:r>
          <a:r>
            <a:rPr lang="en-US" sz="2400" dirty="0" smtClean="0">
              <a:latin typeface="Castellar" panose="020A0402060406010301" pitchFamily="18" charset="0"/>
              <a:cs typeface="Andalus" panose="02020603050405020304" pitchFamily="18" charset="-78"/>
            </a:rPr>
            <a:t>Rate</a:t>
          </a:r>
          <a:endParaRPr lang="en-IN" sz="2400" dirty="0">
            <a:latin typeface="Castellar" panose="020A0402060406010301" pitchFamily="18" charset="0"/>
            <a:cs typeface="Andalus" panose="02020603050405020304" pitchFamily="18" charset="-78"/>
          </a:endParaRPr>
        </a:p>
      </dgm:t>
    </dgm:pt>
    <dgm:pt modelId="{958C86C5-4D6A-4272-8FE8-4AB5DA9D62CB}" type="parTrans" cxnId="{0F10F0F2-FB1D-4120-870B-18E779708594}">
      <dgm:prSet/>
      <dgm:spPr/>
      <dgm:t>
        <a:bodyPr/>
        <a:lstStyle/>
        <a:p>
          <a:endParaRPr lang="en-IN"/>
        </a:p>
      </dgm:t>
    </dgm:pt>
    <dgm:pt modelId="{57288FE9-F7A1-4605-8FD8-2478201FCACF}" type="sibTrans" cxnId="{0F10F0F2-FB1D-4120-870B-18E779708594}">
      <dgm:prSet/>
      <dgm:spPr/>
      <dgm:t>
        <a:bodyPr/>
        <a:lstStyle/>
        <a:p>
          <a:endParaRPr lang="en-IN"/>
        </a:p>
      </dgm:t>
    </dgm:pt>
    <dgm:pt modelId="{442DC035-F9FB-4386-B9BC-50C8CE3AFE4C}" type="pres">
      <dgm:prSet presAssocID="{39F86066-D3B3-4F11-98CD-42A4EBF36923}" presName="Name0" presStyleCnt="0">
        <dgm:presLayoutVars>
          <dgm:dir/>
          <dgm:animLvl val="lvl"/>
          <dgm:resizeHandles val="exact"/>
        </dgm:presLayoutVars>
      </dgm:prSet>
      <dgm:spPr/>
      <dgm:t>
        <a:bodyPr/>
        <a:lstStyle/>
        <a:p>
          <a:endParaRPr lang="en-IN"/>
        </a:p>
      </dgm:t>
    </dgm:pt>
    <dgm:pt modelId="{F926CBB8-233F-4B68-9C32-E18D84EA44FB}" type="pres">
      <dgm:prSet presAssocID="{FB1D0157-C458-4EC2-A255-5C11747048C1}" presName="linNode" presStyleCnt="0"/>
      <dgm:spPr/>
    </dgm:pt>
    <dgm:pt modelId="{8B9E6003-A38D-4F08-9511-AB2A4A25C322}" type="pres">
      <dgm:prSet presAssocID="{FB1D0157-C458-4EC2-A255-5C11747048C1}" presName="parentText" presStyleLbl="node1" presStyleIdx="0" presStyleCnt="4">
        <dgm:presLayoutVars>
          <dgm:chMax val="1"/>
          <dgm:bulletEnabled val="1"/>
        </dgm:presLayoutVars>
      </dgm:prSet>
      <dgm:spPr/>
      <dgm:t>
        <a:bodyPr/>
        <a:lstStyle/>
        <a:p>
          <a:endParaRPr lang="en-IN"/>
        </a:p>
      </dgm:t>
    </dgm:pt>
    <dgm:pt modelId="{4380E7EC-D7C7-4658-9A67-D9E8961F83B5}" type="pres">
      <dgm:prSet presAssocID="{FB1D0157-C458-4EC2-A255-5C11747048C1}" presName="descendantText" presStyleLbl="alignAccFollowNode1" presStyleIdx="0" presStyleCnt="3">
        <dgm:presLayoutVars>
          <dgm:bulletEnabled val="1"/>
        </dgm:presLayoutVars>
      </dgm:prSet>
      <dgm:spPr/>
      <dgm:t>
        <a:bodyPr/>
        <a:lstStyle/>
        <a:p>
          <a:endParaRPr lang="en-IN"/>
        </a:p>
      </dgm:t>
    </dgm:pt>
    <dgm:pt modelId="{EC29B156-3E2C-4DC1-98BE-3CF1778D24D0}" type="pres">
      <dgm:prSet presAssocID="{B630C152-75C0-4450-A75F-AF5A1FDEBF9D}" presName="sp" presStyleCnt="0"/>
      <dgm:spPr/>
    </dgm:pt>
    <dgm:pt modelId="{4137EA37-E78C-45EE-9D71-779D3B2F6DC8}" type="pres">
      <dgm:prSet presAssocID="{B544B900-2036-4E0C-B112-0D96AB954BDF}" presName="linNode" presStyleCnt="0"/>
      <dgm:spPr/>
    </dgm:pt>
    <dgm:pt modelId="{7AF15298-A0C1-46F0-BD3F-DEFE7BBF238D}" type="pres">
      <dgm:prSet presAssocID="{B544B900-2036-4E0C-B112-0D96AB954BDF}" presName="parentText" presStyleLbl="node1" presStyleIdx="1" presStyleCnt="4" custLinFactNeighborY="-6299">
        <dgm:presLayoutVars>
          <dgm:chMax val="1"/>
          <dgm:bulletEnabled val="1"/>
        </dgm:presLayoutVars>
      </dgm:prSet>
      <dgm:spPr/>
      <dgm:t>
        <a:bodyPr/>
        <a:lstStyle/>
        <a:p>
          <a:endParaRPr lang="en-IN"/>
        </a:p>
      </dgm:t>
    </dgm:pt>
    <dgm:pt modelId="{3D1FAB87-7039-42E8-A94B-DDB6D7AEF570}" type="pres">
      <dgm:prSet presAssocID="{B544B900-2036-4E0C-B112-0D96AB954BDF}" presName="descendantText" presStyleLbl="alignAccFollowNode1" presStyleIdx="1" presStyleCnt="3">
        <dgm:presLayoutVars>
          <dgm:bulletEnabled val="1"/>
        </dgm:presLayoutVars>
      </dgm:prSet>
      <dgm:spPr/>
      <dgm:t>
        <a:bodyPr/>
        <a:lstStyle/>
        <a:p>
          <a:endParaRPr lang="en-IN"/>
        </a:p>
      </dgm:t>
    </dgm:pt>
    <dgm:pt modelId="{2ADBCA74-EE98-4F69-B3AA-1AC63CF671F5}" type="pres">
      <dgm:prSet presAssocID="{F156E802-3881-4134-B519-BBDF35B1F287}" presName="sp" presStyleCnt="0"/>
      <dgm:spPr/>
    </dgm:pt>
    <dgm:pt modelId="{06EBAD38-8E3A-44FD-8E16-81978747E524}" type="pres">
      <dgm:prSet presAssocID="{E0A0F446-CB1C-40D9-A8C4-0515DFD50E1B}" presName="linNode" presStyleCnt="0"/>
      <dgm:spPr/>
    </dgm:pt>
    <dgm:pt modelId="{AED8D895-78C9-49B8-BF69-0E0032C7FBF0}" type="pres">
      <dgm:prSet presAssocID="{E0A0F446-CB1C-40D9-A8C4-0515DFD50E1B}" presName="parentText" presStyleLbl="node1" presStyleIdx="2" presStyleCnt="4">
        <dgm:presLayoutVars>
          <dgm:chMax val="1"/>
          <dgm:bulletEnabled val="1"/>
        </dgm:presLayoutVars>
      </dgm:prSet>
      <dgm:spPr/>
      <dgm:t>
        <a:bodyPr/>
        <a:lstStyle/>
        <a:p>
          <a:endParaRPr lang="en-IN"/>
        </a:p>
      </dgm:t>
    </dgm:pt>
    <dgm:pt modelId="{5C66C03D-EDBB-4CD1-9BD7-A5660C589C45}" type="pres">
      <dgm:prSet presAssocID="{E0A0F446-CB1C-40D9-A8C4-0515DFD50E1B}" presName="descendantText" presStyleLbl="alignAccFollowNode1" presStyleIdx="2" presStyleCnt="3">
        <dgm:presLayoutVars>
          <dgm:bulletEnabled val="1"/>
        </dgm:presLayoutVars>
      </dgm:prSet>
      <dgm:spPr/>
      <dgm:t>
        <a:bodyPr/>
        <a:lstStyle/>
        <a:p>
          <a:endParaRPr lang="en-IN"/>
        </a:p>
      </dgm:t>
    </dgm:pt>
    <dgm:pt modelId="{9BE83DF1-9F5A-43EF-8118-C6F1433E0EB9}" type="pres">
      <dgm:prSet presAssocID="{174DEF59-ED92-4895-9551-2A392DACB550}" presName="sp" presStyleCnt="0"/>
      <dgm:spPr/>
    </dgm:pt>
    <dgm:pt modelId="{1E4192A7-5C5D-4134-9B47-9C455E8F3EE4}" type="pres">
      <dgm:prSet presAssocID="{620693CA-C154-4C40-A64A-8ED59B027A2A}" presName="linNode" presStyleCnt="0"/>
      <dgm:spPr/>
    </dgm:pt>
    <dgm:pt modelId="{644CB2E5-04B0-4B92-9614-027E8B5EC071}" type="pres">
      <dgm:prSet presAssocID="{620693CA-C154-4C40-A64A-8ED59B027A2A}" presName="parentText" presStyleLbl="node1" presStyleIdx="3" presStyleCnt="4">
        <dgm:presLayoutVars>
          <dgm:chMax val="1"/>
          <dgm:bulletEnabled val="1"/>
        </dgm:presLayoutVars>
      </dgm:prSet>
      <dgm:spPr/>
      <dgm:t>
        <a:bodyPr/>
        <a:lstStyle/>
        <a:p>
          <a:endParaRPr lang="en-IN"/>
        </a:p>
      </dgm:t>
    </dgm:pt>
  </dgm:ptLst>
  <dgm:cxnLst>
    <dgm:cxn modelId="{2ECE1EF9-C835-4522-8FB8-48C70AB06299}" srcId="{B544B900-2036-4E0C-B112-0D96AB954BDF}" destId="{177201F9-95E2-4CB0-B91A-0BBB9FAA3582}" srcOrd="0" destOrd="0" parTransId="{AE4FF01E-ACC4-4AAE-93B1-CC848AF211F7}" sibTransId="{AAA42344-5B5B-4C89-8EE7-485F3FBC4171}"/>
    <dgm:cxn modelId="{A5626439-2CE9-4122-BC3D-5C90D19EFAD8}" type="presOf" srcId="{EB70EE40-9394-43F5-80F1-B99C736E449D}" destId="{4380E7EC-D7C7-4658-9A67-D9E8961F83B5}" srcOrd="0" destOrd="0" presId="urn:microsoft.com/office/officeart/2005/8/layout/vList5"/>
    <dgm:cxn modelId="{0F10F0F2-FB1D-4120-870B-18E779708594}" srcId="{39F86066-D3B3-4F11-98CD-42A4EBF36923}" destId="{620693CA-C154-4C40-A64A-8ED59B027A2A}" srcOrd="3" destOrd="0" parTransId="{958C86C5-4D6A-4272-8FE8-4AB5DA9D62CB}" sibTransId="{57288FE9-F7A1-4605-8FD8-2478201FCACF}"/>
    <dgm:cxn modelId="{F1F841AB-7E7C-47E1-B066-A4FD55123F2E}" type="presOf" srcId="{FB1D0157-C458-4EC2-A255-5C11747048C1}" destId="{8B9E6003-A38D-4F08-9511-AB2A4A25C322}" srcOrd="0" destOrd="0" presId="urn:microsoft.com/office/officeart/2005/8/layout/vList5"/>
    <dgm:cxn modelId="{C4FB97C0-C11B-4396-86EA-EBF002215C17}" type="presOf" srcId="{BB196456-8E4B-4225-B356-981E778A3F00}" destId="{5C66C03D-EDBB-4CD1-9BD7-A5660C589C45}" srcOrd="0" destOrd="0" presId="urn:microsoft.com/office/officeart/2005/8/layout/vList5"/>
    <dgm:cxn modelId="{182D77E1-6D5B-4D1D-AC0D-301594C2894A}" type="presOf" srcId="{177201F9-95E2-4CB0-B91A-0BBB9FAA3582}" destId="{3D1FAB87-7039-42E8-A94B-DDB6D7AEF570}" srcOrd="0" destOrd="0" presId="urn:microsoft.com/office/officeart/2005/8/layout/vList5"/>
    <dgm:cxn modelId="{A565FDF0-63F8-4F1F-91D7-C37B7AFA45EB}" type="presOf" srcId="{39F86066-D3B3-4F11-98CD-42A4EBF36923}" destId="{442DC035-F9FB-4386-B9BC-50C8CE3AFE4C}" srcOrd="0" destOrd="0" presId="urn:microsoft.com/office/officeart/2005/8/layout/vList5"/>
    <dgm:cxn modelId="{CAA45478-06AA-4E98-A2DF-CD1829340E21}" srcId="{39F86066-D3B3-4F11-98CD-42A4EBF36923}" destId="{E0A0F446-CB1C-40D9-A8C4-0515DFD50E1B}" srcOrd="2" destOrd="0" parTransId="{D0B43F0D-FCCA-4C70-87A4-B94809290133}" sibTransId="{174DEF59-ED92-4895-9551-2A392DACB550}"/>
    <dgm:cxn modelId="{D5DEAE1C-E4FD-49A4-96AE-9A18561FF455}" type="presOf" srcId="{E0A0F446-CB1C-40D9-A8C4-0515DFD50E1B}" destId="{AED8D895-78C9-49B8-BF69-0E0032C7FBF0}" srcOrd="0" destOrd="0" presId="urn:microsoft.com/office/officeart/2005/8/layout/vList5"/>
    <dgm:cxn modelId="{9675B27C-2CC9-4C85-A110-AB2E1C028F86}" srcId="{39F86066-D3B3-4F11-98CD-42A4EBF36923}" destId="{B544B900-2036-4E0C-B112-0D96AB954BDF}" srcOrd="1" destOrd="0" parTransId="{4B0460A8-B156-457B-B156-E42945D5F1AE}" sibTransId="{F156E802-3881-4134-B519-BBDF35B1F287}"/>
    <dgm:cxn modelId="{6D0A5328-A0B4-4EF0-853F-07267D4FF696}" srcId="{39F86066-D3B3-4F11-98CD-42A4EBF36923}" destId="{FB1D0157-C458-4EC2-A255-5C11747048C1}" srcOrd="0" destOrd="0" parTransId="{E2A3704F-6EF2-45EE-89A4-799E832D9E86}" sibTransId="{B630C152-75C0-4450-A75F-AF5A1FDEBF9D}"/>
    <dgm:cxn modelId="{86750329-E672-42EF-84D5-6D4D8E18EB9E}" type="presOf" srcId="{620693CA-C154-4C40-A64A-8ED59B027A2A}" destId="{644CB2E5-04B0-4B92-9614-027E8B5EC071}" srcOrd="0" destOrd="0" presId="urn:microsoft.com/office/officeart/2005/8/layout/vList5"/>
    <dgm:cxn modelId="{AD0A8C6E-6BB2-4761-81DD-DC978798C530}" type="presOf" srcId="{B544B900-2036-4E0C-B112-0D96AB954BDF}" destId="{7AF15298-A0C1-46F0-BD3F-DEFE7BBF238D}" srcOrd="0" destOrd="0" presId="urn:microsoft.com/office/officeart/2005/8/layout/vList5"/>
    <dgm:cxn modelId="{6150C446-B77E-4D14-8A52-F13D1BAAD4AB}" srcId="{E0A0F446-CB1C-40D9-A8C4-0515DFD50E1B}" destId="{BB196456-8E4B-4225-B356-981E778A3F00}" srcOrd="0" destOrd="0" parTransId="{65EDD8EE-A2F7-4F50-BEC1-B2AC43349F72}" sibTransId="{4502A9D1-A2BC-4526-B23C-739E9DA467EF}"/>
    <dgm:cxn modelId="{0C5F39AC-26A2-424B-B16A-84A63362623F}" srcId="{FB1D0157-C458-4EC2-A255-5C11747048C1}" destId="{EB70EE40-9394-43F5-80F1-B99C736E449D}" srcOrd="0" destOrd="0" parTransId="{CD876A07-4376-433C-848A-A49F6932F082}" sibTransId="{937652AA-1E53-4A93-9252-E00AD95A36DA}"/>
    <dgm:cxn modelId="{C8DAD201-B1BE-4AB8-88C9-775EAEC04085}" type="presParOf" srcId="{442DC035-F9FB-4386-B9BC-50C8CE3AFE4C}" destId="{F926CBB8-233F-4B68-9C32-E18D84EA44FB}" srcOrd="0" destOrd="0" presId="urn:microsoft.com/office/officeart/2005/8/layout/vList5"/>
    <dgm:cxn modelId="{5C98802B-222B-41CD-A979-70B9F007E526}" type="presParOf" srcId="{F926CBB8-233F-4B68-9C32-E18D84EA44FB}" destId="{8B9E6003-A38D-4F08-9511-AB2A4A25C322}" srcOrd="0" destOrd="0" presId="urn:microsoft.com/office/officeart/2005/8/layout/vList5"/>
    <dgm:cxn modelId="{84610B09-21BB-4944-AE1C-09F040E041FB}" type="presParOf" srcId="{F926CBB8-233F-4B68-9C32-E18D84EA44FB}" destId="{4380E7EC-D7C7-4658-9A67-D9E8961F83B5}" srcOrd="1" destOrd="0" presId="urn:microsoft.com/office/officeart/2005/8/layout/vList5"/>
    <dgm:cxn modelId="{D9696801-2879-4160-89AD-37E851EF9EBE}" type="presParOf" srcId="{442DC035-F9FB-4386-B9BC-50C8CE3AFE4C}" destId="{EC29B156-3E2C-4DC1-98BE-3CF1778D24D0}" srcOrd="1" destOrd="0" presId="urn:microsoft.com/office/officeart/2005/8/layout/vList5"/>
    <dgm:cxn modelId="{8E1B0F94-AF28-4E51-9EFC-66D5F8B28D5D}" type="presParOf" srcId="{442DC035-F9FB-4386-B9BC-50C8CE3AFE4C}" destId="{4137EA37-E78C-45EE-9D71-779D3B2F6DC8}" srcOrd="2" destOrd="0" presId="urn:microsoft.com/office/officeart/2005/8/layout/vList5"/>
    <dgm:cxn modelId="{E56864E4-9A9B-4E8A-80B7-06D57734AF80}" type="presParOf" srcId="{4137EA37-E78C-45EE-9D71-779D3B2F6DC8}" destId="{7AF15298-A0C1-46F0-BD3F-DEFE7BBF238D}" srcOrd="0" destOrd="0" presId="urn:microsoft.com/office/officeart/2005/8/layout/vList5"/>
    <dgm:cxn modelId="{8FF07E91-7834-4A1C-B456-E532F5FBA725}" type="presParOf" srcId="{4137EA37-E78C-45EE-9D71-779D3B2F6DC8}" destId="{3D1FAB87-7039-42E8-A94B-DDB6D7AEF570}" srcOrd="1" destOrd="0" presId="urn:microsoft.com/office/officeart/2005/8/layout/vList5"/>
    <dgm:cxn modelId="{19AFAD7B-A9C7-4517-9D8B-DA515CAF7200}" type="presParOf" srcId="{442DC035-F9FB-4386-B9BC-50C8CE3AFE4C}" destId="{2ADBCA74-EE98-4F69-B3AA-1AC63CF671F5}" srcOrd="3" destOrd="0" presId="urn:microsoft.com/office/officeart/2005/8/layout/vList5"/>
    <dgm:cxn modelId="{2C9F2D34-072D-4A42-B6E1-FCDA53605627}" type="presParOf" srcId="{442DC035-F9FB-4386-B9BC-50C8CE3AFE4C}" destId="{06EBAD38-8E3A-44FD-8E16-81978747E524}" srcOrd="4" destOrd="0" presId="urn:microsoft.com/office/officeart/2005/8/layout/vList5"/>
    <dgm:cxn modelId="{AC1328D7-CB26-4F99-BE51-E0B5BC6BA145}" type="presParOf" srcId="{06EBAD38-8E3A-44FD-8E16-81978747E524}" destId="{AED8D895-78C9-49B8-BF69-0E0032C7FBF0}" srcOrd="0" destOrd="0" presId="urn:microsoft.com/office/officeart/2005/8/layout/vList5"/>
    <dgm:cxn modelId="{CAC74036-F4AE-42D3-B90E-5AF0ADD714D5}" type="presParOf" srcId="{06EBAD38-8E3A-44FD-8E16-81978747E524}" destId="{5C66C03D-EDBB-4CD1-9BD7-A5660C589C45}" srcOrd="1" destOrd="0" presId="urn:microsoft.com/office/officeart/2005/8/layout/vList5"/>
    <dgm:cxn modelId="{33B832C5-7513-431E-AE3E-7ACB005312C4}" type="presParOf" srcId="{442DC035-F9FB-4386-B9BC-50C8CE3AFE4C}" destId="{9BE83DF1-9F5A-43EF-8118-C6F1433E0EB9}" srcOrd="5" destOrd="0" presId="urn:microsoft.com/office/officeart/2005/8/layout/vList5"/>
    <dgm:cxn modelId="{2284A6C1-D6E4-4DA9-A96E-53FF0D7C6CBC}" type="presParOf" srcId="{442DC035-F9FB-4386-B9BC-50C8CE3AFE4C}" destId="{1E4192A7-5C5D-4134-9B47-9C455E8F3EE4}" srcOrd="6" destOrd="0" presId="urn:microsoft.com/office/officeart/2005/8/layout/vList5"/>
    <dgm:cxn modelId="{97394F05-A688-4926-AF49-4F1B1E5AC9BE}" type="presParOf" srcId="{1E4192A7-5C5D-4134-9B47-9C455E8F3EE4}" destId="{644CB2E5-04B0-4B92-9614-027E8B5EC071}"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6D01E-DC02-4C96-89CD-0DE226AD8541}">
      <dsp:nvSpPr>
        <dsp:cNvPr id="0" name=""/>
        <dsp:cNvSpPr/>
      </dsp:nvSpPr>
      <dsp:spPr>
        <a:xfrm>
          <a:off x="0" y="3505198"/>
          <a:ext cx="7620000" cy="1186085"/>
        </a:xfrm>
        <a:prstGeom prst="rect">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IN" sz="2800" kern="1200" dirty="0" smtClean="0">
              <a:solidFill>
                <a:schemeClr val="tx1"/>
              </a:solidFill>
              <a:latin typeface="Aharoni" panose="02010803020104030203" pitchFamily="2" charset="-79"/>
              <a:cs typeface="Aharoni" panose="02010803020104030203" pitchFamily="2" charset="-79"/>
            </a:rPr>
            <a:t>Local VAT &amp; Other taxes will be known as</a:t>
          </a:r>
        </a:p>
        <a:p>
          <a:pPr lvl="0" algn="ctr" defTabSz="1244600">
            <a:lnSpc>
              <a:spcPct val="90000"/>
            </a:lnSpc>
            <a:spcBef>
              <a:spcPct val="0"/>
            </a:spcBef>
            <a:spcAft>
              <a:spcPct val="35000"/>
            </a:spcAft>
          </a:pPr>
          <a:r>
            <a:rPr lang="en-IN" sz="2800" kern="1200" dirty="0" smtClean="0">
              <a:solidFill>
                <a:schemeClr val="tx1"/>
              </a:solidFill>
              <a:latin typeface="Aharoni" panose="02010803020104030203" pitchFamily="2" charset="-79"/>
              <a:cs typeface="Aharoni" panose="02010803020104030203" pitchFamily="2" charset="-79"/>
            </a:rPr>
            <a:t>SGST</a:t>
          </a:r>
          <a:endParaRPr lang="en-IN" sz="2800" kern="1200" dirty="0">
            <a:solidFill>
              <a:schemeClr val="tx1"/>
            </a:solidFill>
            <a:latin typeface="Aharoni" panose="02010803020104030203" pitchFamily="2" charset="-79"/>
            <a:cs typeface="Aharoni" panose="02010803020104030203" pitchFamily="2" charset="-79"/>
          </a:endParaRPr>
        </a:p>
      </dsp:txBody>
      <dsp:txXfrm>
        <a:off x="0" y="3505198"/>
        <a:ext cx="7620000" cy="1186085"/>
      </dsp:txXfrm>
    </dsp:sp>
    <dsp:sp modelId="{70FADFFB-F0B0-42CE-8E8E-3B79D5883799}">
      <dsp:nvSpPr>
        <dsp:cNvPr id="0" name=""/>
        <dsp:cNvSpPr/>
      </dsp:nvSpPr>
      <dsp:spPr>
        <a:xfrm rot="10800000">
          <a:off x="0" y="1719348"/>
          <a:ext cx="7620000" cy="1824199"/>
        </a:xfrm>
        <a:prstGeom prst="upArrowCallout">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IN" sz="2800" kern="1200" dirty="0" smtClean="0">
              <a:solidFill>
                <a:schemeClr val="tx1"/>
              </a:solidFill>
              <a:latin typeface="Aharoni" panose="02010803020104030203" pitchFamily="2" charset="-79"/>
              <a:cs typeface="Aharoni" panose="02010803020104030203" pitchFamily="2" charset="-79"/>
            </a:rPr>
            <a:t>Excise</a:t>
          </a:r>
          <a:r>
            <a:rPr lang="en-IN" sz="2000" kern="1200" dirty="0" smtClean="0">
              <a:solidFill>
                <a:schemeClr val="tx1"/>
              </a:solidFill>
              <a:latin typeface="Book Antiqua" panose="02040602050305030304" pitchFamily="18" charset="0"/>
            </a:rPr>
            <a:t> </a:t>
          </a:r>
          <a:r>
            <a:rPr lang="en-IN" sz="2800" kern="1200" dirty="0" smtClean="0">
              <a:solidFill>
                <a:schemeClr val="tx1"/>
              </a:solidFill>
              <a:latin typeface="Aharoni" panose="02010803020104030203" pitchFamily="2" charset="-79"/>
              <a:cs typeface="Aharoni" panose="02010803020104030203" pitchFamily="2" charset="-79"/>
            </a:rPr>
            <a:t>and</a:t>
          </a:r>
          <a:r>
            <a:rPr lang="en-IN" sz="2000" kern="1200" dirty="0" smtClean="0">
              <a:solidFill>
                <a:schemeClr val="tx1"/>
              </a:solidFill>
              <a:latin typeface="Book Antiqua" panose="02040602050305030304" pitchFamily="18" charset="0"/>
            </a:rPr>
            <a:t> </a:t>
          </a:r>
          <a:r>
            <a:rPr lang="en-IN" sz="2800" kern="1200" dirty="0" smtClean="0">
              <a:solidFill>
                <a:schemeClr val="tx1"/>
              </a:solidFill>
              <a:latin typeface="Aharoni" panose="02010803020104030203" pitchFamily="2" charset="-79"/>
              <a:cs typeface="Aharoni" panose="02010803020104030203" pitchFamily="2" charset="-79"/>
            </a:rPr>
            <a:t>Service</a:t>
          </a:r>
          <a:r>
            <a:rPr lang="en-IN" sz="2000" kern="1200" dirty="0" smtClean="0">
              <a:solidFill>
                <a:schemeClr val="tx1"/>
              </a:solidFill>
              <a:latin typeface="Book Antiqua" panose="02040602050305030304" pitchFamily="18" charset="0"/>
            </a:rPr>
            <a:t> </a:t>
          </a:r>
          <a:r>
            <a:rPr lang="en-IN" sz="2800" kern="1200" dirty="0" smtClean="0">
              <a:solidFill>
                <a:schemeClr val="tx1"/>
              </a:solidFill>
              <a:latin typeface="Aharoni" panose="02010803020104030203" pitchFamily="2" charset="-79"/>
              <a:cs typeface="Aharoni" panose="02010803020104030203" pitchFamily="2" charset="-79"/>
            </a:rPr>
            <a:t>Tax will be known as</a:t>
          </a:r>
        </a:p>
        <a:p>
          <a:pPr lvl="0" algn="ctr" defTabSz="1244600">
            <a:lnSpc>
              <a:spcPct val="90000"/>
            </a:lnSpc>
            <a:spcBef>
              <a:spcPct val="0"/>
            </a:spcBef>
            <a:spcAft>
              <a:spcPct val="35000"/>
            </a:spcAft>
          </a:pPr>
          <a:r>
            <a:rPr lang="en-IN" sz="2800" kern="1200" dirty="0" smtClean="0">
              <a:solidFill>
                <a:schemeClr val="tx1"/>
              </a:solidFill>
              <a:latin typeface="Aharoni" panose="02010803020104030203" pitchFamily="2" charset="-79"/>
              <a:cs typeface="Aharoni" panose="02010803020104030203" pitchFamily="2" charset="-79"/>
            </a:rPr>
            <a:t>CGST</a:t>
          </a:r>
          <a:endParaRPr lang="en-IN" sz="2800" kern="1200" dirty="0">
            <a:solidFill>
              <a:schemeClr val="tx1"/>
            </a:solidFill>
            <a:latin typeface="Aharoni" panose="02010803020104030203" pitchFamily="2" charset="-79"/>
            <a:cs typeface="Aharoni" panose="02010803020104030203" pitchFamily="2" charset="-79"/>
          </a:endParaRPr>
        </a:p>
      </dsp:txBody>
      <dsp:txXfrm rot="10800000">
        <a:off x="0" y="1719348"/>
        <a:ext cx="7620000" cy="1185310"/>
      </dsp:txXfrm>
    </dsp:sp>
    <dsp:sp modelId="{7124F791-E222-4252-B518-778D8E135E8F}">
      <dsp:nvSpPr>
        <dsp:cNvPr id="0" name=""/>
        <dsp:cNvSpPr/>
      </dsp:nvSpPr>
      <dsp:spPr>
        <a:xfrm rot="10800000">
          <a:off x="0" y="0"/>
          <a:ext cx="7620000" cy="1824199"/>
        </a:xfrm>
        <a:prstGeom prst="upArrowCallout">
          <a:avLst/>
        </a:prstGeom>
        <a:solidFill>
          <a:schemeClr val="bg1">
            <a:lumMod val="9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IN" sz="2800" kern="1200" dirty="0" smtClean="0">
              <a:solidFill>
                <a:schemeClr val="tx1"/>
              </a:solidFill>
              <a:latin typeface="Aharoni" panose="02010803020104030203" pitchFamily="2" charset="-79"/>
              <a:cs typeface="Aharoni" panose="02010803020104030203" pitchFamily="2" charset="-79"/>
            </a:rPr>
            <a:t>Intra State Taxable Supply</a:t>
          </a:r>
          <a:endParaRPr lang="en-IN" sz="2800" kern="1200" dirty="0">
            <a:solidFill>
              <a:schemeClr val="tx1"/>
            </a:solidFill>
            <a:latin typeface="Aharoni" panose="02010803020104030203" pitchFamily="2" charset="-79"/>
            <a:cs typeface="Aharoni" panose="02010803020104030203" pitchFamily="2" charset="-79"/>
          </a:endParaRPr>
        </a:p>
      </dsp:txBody>
      <dsp:txXfrm rot="10800000">
        <a:off x="0" y="0"/>
        <a:ext cx="7620000" cy="11853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6D01E-DC02-4C96-89CD-0DE226AD8541}">
      <dsp:nvSpPr>
        <dsp:cNvPr id="0" name=""/>
        <dsp:cNvSpPr/>
      </dsp:nvSpPr>
      <dsp:spPr>
        <a:xfrm>
          <a:off x="0" y="3613665"/>
          <a:ext cx="7620000" cy="1186085"/>
        </a:xfrm>
        <a:prstGeom prst="rect">
          <a:avLst/>
        </a:prstGeom>
        <a:solidFill>
          <a:schemeClr val="bg1">
            <a:lumMod val="95000"/>
          </a:schemeClr>
        </a:solidFill>
        <a:ln>
          <a:noFill/>
        </a:ln>
        <a:effectLst/>
        <a:scene3d>
          <a:camera prst="orthographicFront" zoom="91000">
            <a:rot lat="0" lon="0" rev="0"/>
          </a:camera>
          <a:lightRig rig="balanced" dir="t">
            <a:rot lat="0" lon="0" rev="8700000"/>
          </a:lightRig>
        </a:scene3d>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latin typeface="Aharoni" panose="02010803020104030203" pitchFamily="2" charset="-79"/>
              <a:cs typeface="Aharoni" panose="02010803020104030203" pitchFamily="2" charset="-79"/>
            </a:rPr>
            <a:t>Approx. Sum Total </a:t>
          </a:r>
        </a:p>
        <a:p>
          <a:pPr lvl="0" algn="ctr" defTabSz="1066800">
            <a:lnSpc>
              <a:spcPct val="90000"/>
            </a:lnSpc>
            <a:spcBef>
              <a:spcPct val="0"/>
            </a:spcBef>
            <a:spcAft>
              <a:spcPct val="35000"/>
            </a:spcAft>
          </a:pPr>
          <a:r>
            <a:rPr lang="en-IN" sz="2400" kern="1200" dirty="0" smtClean="0">
              <a:solidFill>
                <a:schemeClr val="tx1"/>
              </a:solidFill>
              <a:latin typeface="Aharoni" panose="02010803020104030203" pitchFamily="2" charset="-79"/>
              <a:cs typeface="Aharoni" panose="02010803020104030203" pitchFamily="2" charset="-79"/>
            </a:rPr>
            <a:t>(CGST + SGST)</a:t>
          </a:r>
          <a:endParaRPr lang="en-IN" sz="2400" kern="1200" dirty="0">
            <a:solidFill>
              <a:schemeClr val="tx1"/>
            </a:solidFill>
            <a:latin typeface="Aharoni" panose="02010803020104030203" pitchFamily="2" charset="-79"/>
            <a:cs typeface="Aharoni" panose="02010803020104030203" pitchFamily="2" charset="-79"/>
          </a:endParaRPr>
        </a:p>
      </dsp:txBody>
      <dsp:txXfrm>
        <a:off x="0" y="3613665"/>
        <a:ext cx="7620000" cy="1186085"/>
      </dsp:txXfrm>
    </dsp:sp>
    <dsp:sp modelId="{70FADFFB-F0B0-42CE-8E8E-3B79D5883799}">
      <dsp:nvSpPr>
        <dsp:cNvPr id="0" name=""/>
        <dsp:cNvSpPr/>
      </dsp:nvSpPr>
      <dsp:spPr>
        <a:xfrm rot="10800000">
          <a:off x="0" y="1807257"/>
          <a:ext cx="7620000" cy="1824199"/>
        </a:xfrm>
        <a:prstGeom prst="upArrowCallout">
          <a:avLst/>
        </a:prstGeom>
        <a:solidFill>
          <a:schemeClr val="bg1">
            <a:lumMod val="95000"/>
          </a:schemeClr>
        </a:solidFill>
        <a:ln>
          <a:noFill/>
        </a:ln>
        <a:effectLst/>
        <a:scene3d>
          <a:camera prst="orthographicFront" zoom="91000">
            <a:rot lat="0" lon="0" rev="0"/>
          </a:camera>
          <a:lightRig rig="balanced" dir="t">
            <a:rot lat="0" lon="0" rev="8700000"/>
          </a:lightRig>
        </a:scene3d>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IN" sz="2400" kern="1200" dirty="0" smtClean="0">
              <a:solidFill>
                <a:schemeClr val="tx1"/>
              </a:solidFill>
              <a:latin typeface="Aharoni" panose="02010803020104030203" pitchFamily="2" charset="-79"/>
              <a:cs typeface="Aharoni" panose="02010803020104030203" pitchFamily="2" charset="-79"/>
            </a:rPr>
            <a:t>CST will be known as Integrated GST</a:t>
          </a:r>
        </a:p>
        <a:p>
          <a:pPr lvl="0" algn="ctr" defTabSz="1066800">
            <a:lnSpc>
              <a:spcPct val="90000"/>
            </a:lnSpc>
            <a:spcBef>
              <a:spcPct val="0"/>
            </a:spcBef>
            <a:spcAft>
              <a:spcPct val="35000"/>
            </a:spcAft>
          </a:pPr>
          <a:r>
            <a:rPr lang="en-IN" sz="2400" kern="1200" dirty="0" smtClean="0">
              <a:solidFill>
                <a:schemeClr val="tx1"/>
              </a:solidFill>
              <a:latin typeface="Aharoni" panose="02010803020104030203" pitchFamily="2" charset="-79"/>
              <a:cs typeface="Aharoni" panose="02010803020104030203" pitchFamily="2" charset="-79"/>
            </a:rPr>
            <a:t>(IGST)</a:t>
          </a:r>
          <a:endParaRPr lang="en-IN" sz="2400" b="1" kern="1200" dirty="0">
            <a:solidFill>
              <a:schemeClr val="tx1"/>
            </a:solidFill>
            <a:latin typeface="Aharoni" panose="02010803020104030203" pitchFamily="2" charset="-79"/>
            <a:cs typeface="Aharoni" panose="02010803020104030203" pitchFamily="2" charset="-79"/>
          </a:endParaRPr>
        </a:p>
      </dsp:txBody>
      <dsp:txXfrm rot="10800000">
        <a:off x="0" y="1807257"/>
        <a:ext cx="7620000" cy="1185310"/>
      </dsp:txXfrm>
    </dsp:sp>
    <dsp:sp modelId="{7124F791-E222-4252-B518-778D8E135E8F}">
      <dsp:nvSpPr>
        <dsp:cNvPr id="0" name=""/>
        <dsp:cNvSpPr/>
      </dsp:nvSpPr>
      <dsp:spPr>
        <a:xfrm rot="10800000">
          <a:off x="0" y="0"/>
          <a:ext cx="7620000" cy="1824199"/>
        </a:xfrm>
        <a:prstGeom prst="upArrowCallout">
          <a:avLst/>
        </a:prstGeom>
        <a:solidFill>
          <a:schemeClr val="bg1">
            <a:lumMod val="95000"/>
          </a:schemeClr>
        </a:solidFill>
        <a:ln>
          <a:noFill/>
        </a:ln>
        <a:effectLst>
          <a:outerShdw blurRad="44450" dist="27940" dir="5400000" algn="ctr" rotWithShape="0">
            <a:srgbClr val="000000">
              <a:alpha val="32000"/>
            </a:srgbClr>
          </a:outerShdw>
        </a:effectLst>
        <a:scene3d>
          <a:camera prst="orthographicFront" zoom="91000">
            <a:rot lat="0" lon="0" rev="0"/>
          </a:camera>
          <a:lightRig rig="balanced" dir="t">
            <a:rot lat="0" lon="0" rev="8700000"/>
          </a:lightRig>
        </a:scene3d>
        <a:sp3d>
          <a:bevelT w="190500" h="38100"/>
        </a:sp3d>
      </dsp:spPr>
      <dsp:style>
        <a:lnRef idx="0">
          <a:scrgbClr r="0" g="0" b="0"/>
        </a:lnRef>
        <a:fillRef idx="1">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IN" sz="2400" kern="1200" dirty="0" smtClean="0">
              <a:latin typeface="Aharoni" panose="02010803020104030203" pitchFamily="2" charset="-79"/>
              <a:cs typeface="Aharoni" panose="02010803020104030203" pitchFamily="2" charset="-79"/>
            </a:rPr>
            <a:t>Inter State Taxable Supply</a:t>
          </a:r>
          <a:endParaRPr lang="en-IN" sz="2400" kern="1200" dirty="0">
            <a:latin typeface="Aharoni" panose="02010803020104030203" pitchFamily="2" charset="-79"/>
            <a:cs typeface="Aharoni" panose="02010803020104030203" pitchFamily="2" charset="-79"/>
          </a:endParaRPr>
        </a:p>
      </dsp:txBody>
      <dsp:txXfrm rot="10800000">
        <a:off x="0" y="0"/>
        <a:ext cx="7620000" cy="11853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6D01E-DC02-4C96-89CD-0DE226AD8541}">
      <dsp:nvSpPr>
        <dsp:cNvPr id="0" name=""/>
        <dsp:cNvSpPr/>
      </dsp:nvSpPr>
      <dsp:spPr>
        <a:xfrm>
          <a:off x="0" y="3613665"/>
          <a:ext cx="7620000" cy="1186085"/>
        </a:xfrm>
        <a:prstGeom prst="rect">
          <a:avLst/>
        </a:prstGeom>
        <a:solidFill>
          <a:schemeClr val="bg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IN" sz="3200" kern="1200" dirty="0" smtClean="0">
              <a:latin typeface="Andalus" panose="02020603050405020304" pitchFamily="18" charset="-78"/>
              <a:cs typeface="Andalus" panose="02020603050405020304" pitchFamily="18" charset="-78"/>
            </a:rPr>
            <a:t>Custom duty + IGST</a:t>
          </a:r>
        </a:p>
      </dsp:txBody>
      <dsp:txXfrm>
        <a:off x="0" y="3613665"/>
        <a:ext cx="7620000" cy="1186085"/>
      </dsp:txXfrm>
    </dsp:sp>
    <dsp:sp modelId="{70FADFFB-F0B0-42CE-8E8E-3B79D5883799}">
      <dsp:nvSpPr>
        <dsp:cNvPr id="0" name=""/>
        <dsp:cNvSpPr/>
      </dsp:nvSpPr>
      <dsp:spPr>
        <a:xfrm rot="10800000">
          <a:off x="0" y="1807257"/>
          <a:ext cx="7620000" cy="1824199"/>
        </a:xfrm>
        <a:prstGeom prst="upArrowCallout">
          <a:avLst/>
        </a:prstGeom>
        <a:solidFill>
          <a:schemeClr val="bg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IN" sz="2400" kern="1200" dirty="0" smtClean="0">
              <a:latin typeface="Aharoni" panose="02010803020104030203" pitchFamily="2" charset="-79"/>
              <a:cs typeface="Aharoni" panose="02010803020104030203" pitchFamily="2" charset="-79"/>
            </a:rPr>
            <a:t>Custom Duty + CVD + SAD</a:t>
          </a:r>
          <a:endParaRPr lang="en-IN" sz="3200" b="1" kern="1200" dirty="0">
            <a:latin typeface="Aharoni" panose="02010803020104030203" pitchFamily="2" charset="-79"/>
            <a:cs typeface="Aharoni" panose="02010803020104030203" pitchFamily="2" charset="-79"/>
          </a:endParaRPr>
        </a:p>
      </dsp:txBody>
      <dsp:txXfrm rot="10800000">
        <a:off x="0" y="1807257"/>
        <a:ext cx="7620000" cy="1185310"/>
      </dsp:txXfrm>
    </dsp:sp>
    <dsp:sp modelId="{7124F791-E222-4252-B518-778D8E135E8F}">
      <dsp:nvSpPr>
        <dsp:cNvPr id="0" name=""/>
        <dsp:cNvSpPr/>
      </dsp:nvSpPr>
      <dsp:spPr>
        <a:xfrm rot="10800000">
          <a:off x="0" y="848"/>
          <a:ext cx="7620000" cy="1824199"/>
        </a:xfrm>
        <a:prstGeom prst="upArrowCallout">
          <a:avLst/>
        </a:prstGeom>
        <a:solidFill>
          <a:schemeClr val="bg1">
            <a:lumMod val="9500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IN" sz="2800" kern="1200" dirty="0" smtClean="0">
              <a:latin typeface="Algerian" panose="04020705040A02060702" pitchFamily="82" charset="0"/>
            </a:rPr>
            <a:t>Import</a:t>
          </a:r>
          <a:r>
            <a:rPr lang="en-IN" sz="2400" kern="1200" dirty="0" smtClean="0"/>
            <a:t> </a:t>
          </a:r>
          <a:r>
            <a:rPr lang="en-IN" sz="2800" kern="1200" dirty="0" smtClean="0">
              <a:latin typeface="Algerian" panose="04020705040A02060702" pitchFamily="82" charset="0"/>
            </a:rPr>
            <a:t>From</a:t>
          </a:r>
          <a:r>
            <a:rPr lang="en-IN" sz="2400" kern="1200" dirty="0" smtClean="0"/>
            <a:t> </a:t>
          </a:r>
          <a:r>
            <a:rPr lang="en-IN" sz="2800" kern="1200" dirty="0" smtClean="0">
              <a:latin typeface="Algerian" panose="04020705040A02060702" pitchFamily="82" charset="0"/>
            </a:rPr>
            <a:t>Outside</a:t>
          </a:r>
        </a:p>
        <a:p>
          <a:pPr lvl="0" algn="ctr" defTabSz="1244600">
            <a:lnSpc>
              <a:spcPct val="90000"/>
            </a:lnSpc>
            <a:spcBef>
              <a:spcPct val="0"/>
            </a:spcBef>
            <a:spcAft>
              <a:spcPct val="35000"/>
            </a:spcAft>
          </a:pPr>
          <a:r>
            <a:rPr lang="en-IN" sz="2800" kern="1200" dirty="0" smtClean="0">
              <a:latin typeface="Algerian" panose="04020705040A02060702" pitchFamily="82" charset="0"/>
            </a:rPr>
            <a:t>India</a:t>
          </a:r>
          <a:endParaRPr lang="en-IN" sz="2800" kern="1200" dirty="0">
            <a:latin typeface="Algerian" panose="04020705040A02060702" pitchFamily="82" charset="0"/>
          </a:endParaRPr>
        </a:p>
      </dsp:txBody>
      <dsp:txXfrm rot="10800000">
        <a:off x="0" y="848"/>
        <a:ext cx="7620000" cy="1185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6F01F6-7F78-4959-9E7F-D4E3DFE61BDD}">
      <dsp:nvSpPr>
        <dsp:cNvPr id="0" name=""/>
        <dsp:cNvSpPr/>
      </dsp:nvSpPr>
      <dsp:spPr>
        <a:xfrm>
          <a:off x="5669607" y="4245919"/>
          <a:ext cx="974080" cy="463573"/>
        </a:xfrm>
        <a:custGeom>
          <a:avLst/>
          <a:gdLst/>
          <a:ahLst/>
          <a:cxnLst/>
          <a:rect l="0" t="0" r="0" b="0"/>
          <a:pathLst>
            <a:path>
              <a:moveTo>
                <a:pt x="0" y="0"/>
              </a:moveTo>
              <a:lnTo>
                <a:pt x="0" y="315911"/>
              </a:lnTo>
              <a:lnTo>
                <a:pt x="974080" y="315911"/>
              </a:lnTo>
              <a:lnTo>
                <a:pt x="974080" y="4635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1BCD1E-2642-47DC-B33B-EDC3589F9A28}">
      <dsp:nvSpPr>
        <dsp:cNvPr id="0" name=""/>
        <dsp:cNvSpPr/>
      </dsp:nvSpPr>
      <dsp:spPr>
        <a:xfrm>
          <a:off x="4695527" y="4245919"/>
          <a:ext cx="974080" cy="463573"/>
        </a:xfrm>
        <a:custGeom>
          <a:avLst/>
          <a:gdLst/>
          <a:ahLst/>
          <a:cxnLst/>
          <a:rect l="0" t="0" r="0" b="0"/>
          <a:pathLst>
            <a:path>
              <a:moveTo>
                <a:pt x="974080" y="0"/>
              </a:moveTo>
              <a:lnTo>
                <a:pt x="974080" y="315911"/>
              </a:lnTo>
              <a:lnTo>
                <a:pt x="0" y="315911"/>
              </a:lnTo>
              <a:lnTo>
                <a:pt x="0" y="4635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BDA11E-18D7-4763-9071-AB70624CDB39}">
      <dsp:nvSpPr>
        <dsp:cNvPr id="0" name=""/>
        <dsp:cNvSpPr/>
      </dsp:nvSpPr>
      <dsp:spPr>
        <a:xfrm>
          <a:off x="5623887" y="2770188"/>
          <a:ext cx="91440" cy="463573"/>
        </a:xfrm>
        <a:custGeom>
          <a:avLst/>
          <a:gdLst/>
          <a:ahLst/>
          <a:cxnLst/>
          <a:rect l="0" t="0" r="0" b="0"/>
          <a:pathLst>
            <a:path>
              <a:moveTo>
                <a:pt x="45720" y="0"/>
              </a:moveTo>
              <a:lnTo>
                <a:pt x="45720" y="4635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941A3F-7A0A-46B5-B899-0EA2EC91F350}">
      <dsp:nvSpPr>
        <dsp:cNvPr id="0" name=""/>
        <dsp:cNvSpPr/>
      </dsp:nvSpPr>
      <dsp:spPr>
        <a:xfrm>
          <a:off x="3140714" y="1072510"/>
          <a:ext cx="2528892" cy="685519"/>
        </a:xfrm>
        <a:custGeom>
          <a:avLst/>
          <a:gdLst/>
          <a:ahLst/>
          <a:cxnLst/>
          <a:rect l="0" t="0" r="0" b="0"/>
          <a:pathLst>
            <a:path>
              <a:moveTo>
                <a:pt x="0" y="0"/>
              </a:moveTo>
              <a:lnTo>
                <a:pt x="0" y="537857"/>
              </a:lnTo>
              <a:lnTo>
                <a:pt x="2528892" y="537857"/>
              </a:lnTo>
              <a:lnTo>
                <a:pt x="2528892" y="6855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F61C41-643F-4111-96E0-7459B8DE88F6}">
      <dsp:nvSpPr>
        <dsp:cNvPr id="0" name=""/>
        <dsp:cNvSpPr/>
      </dsp:nvSpPr>
      <dsp:spPr>
        <a:xfrm>
          <a:off x="2701647" y="4245919"/>
          <a:ext cx="91440" cy="463573"/>
        </a:xfrm>
        <a:custGeom>
          <a:avLst/>
          <a:gdLst/>
          <a:ahLst/>
          <a:cxnLst/>
          <a:rect l="0" t="0" r="0" b="0"/>
          <a:pathLst>
            <a:path>
              <a:moveTo>
                <a:pt x="45720" y="0"/>
              </a:moveTo>
              <a:lnTo>
                <a:pt x="45720" y="4635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54BD44-3115-454F-9E82-3C99A2E4E0FF}">
      <dsp:nvSpPr>
        <dsp:cNvPr id="0" name=""/>
        <dsp:cNvSpPr/>
      </dsp:nvSpPr>
      <dsp:spPr>
        <a:xfrm>
          <a:off x="2747367" y="2748912"/>
          <a:ext cx="393354" cy="484849"/>
        </a:xfrm>
        <a:custGeom>
          <a:avLst/>
          <a:gdLst/>
          <a:ahLst/>
          <a:cxnLst/>
          <a:rect l="0" t="0" r="0" b="0"/>
          <a:pathLst>
            <a:path>
              <a:moveTo>
                <a:pt x="393354" y="0"/>
              </a:moveTo>
              <a:lnTo>
                <a:pt x="393354" y="337187"/>
              </a:lnTo>
              <a:lnTo>
                <a:pt x="0" y="337187"/>
              </a:lnTo>
              <a:lnTo>
                <a:pt x="0" y="4848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A56231-D6E8-4CF7-B2F8-E61DFC622065}">
      <dsp:nvSpPr>
        <dsp:cNvPr id="0" name=""/>
        <dsp:cNvSpPr/>
      </dsp:nvSpPr>
      <dsp:spPr>
        <a:xfrm>
          <a:off x="3094994" y="1072510"/>
          <a:ext cx="91440" cy="664243"/>
        </a:xfrm>
        <a:custGeom>
          <a:avLst/>
          <a:gdLst/>
          <a:ahLst/>
          <a:cxnLst/>
          <a:rect l="0" t="0" r="0" b="0"/>
          <a:pathLst>
            <a:path>
              <a:moveTo>
                <a:pt x="45720" y="0"/>
              </a:moveTo>
              <a:lnTo>
                <a:pt x="45720" y="516582"/>
              </a:lnTo>
              <a:lnTo>
                <a:pt x="45727" y="516582"/>
              </a:lnTo>
              <a:lnTo>
                <a:pt x="45727" y="66424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C4495A-590D-46BA-87C4-5A1A6044A268}">
      <dsp:nvSpPr>
        <dsp:cNvPr id="0" name=""/>
        <dsp:cNvSpPr/>
      </dsp:nvSpPr>
      <dsp:spPr>
        <a:xfrm>
          <a:off x="753487" y="4245919"/>
          <a:ext cx="91440" cy="463573"/>
        </a:xfrm>
        <a:custGeom>
          <a:avLst/>
          <a:gdLst/>
          <a:ahLst/>
          <a:cxnLst/>
          <a:rect l="0" t="0" r="0" b="0"/>
          <a:pathLst>
            <a:path>
              <a:moveTo>
                <a:pt x="45720" y="0"/>
              </a:moveTo>
              <a:lnTo>
                <a:pt x="45720" y="4635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D8071A-9343-45FC-B34B-53FAC50E1A5F}">
      <dsp:nvSpPr>
        <dsp:cNvPr id="0" name=""/>
        <dsp:cNvSpPr/>
      </dsp:nvSpPr>
      <dsp:spPr>
        <a:xfrm>
          <a:off x="753487" y="2770188"/>
          <a:ext cx="91440" cy="463573"/>
        </a:xfrm>
        <a:custGeom>
          <a:avLst/>
          <a:gdLst/>
          <a:ahLst/>
          <a:cxnLst/>
          <a:rect l="0" t="0" r="0" b="0"/>
          <a:pathLst>
            <a:path>
              <a:moveTo>
                <a:pt x="45720" y="0"/>
              </a:moveTo>
              <a:lnTo>
                <a:pt x="45720" y="463573"/>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CB0E3D-84D8-4ED4-A771-67FB4B580855}">
      <dsp:nvSpPr>
        <dsp:cNvPr id="0" name=""/>
        <dsp:cNvSpPr/>
      </dsp:nvSpPr>
      <dsp:spPr>
        <a:xfrm>
          <a:off x="799207" y="1072510"/>
          <a:ext cx="2341507" cy="685519"/>
        </a:xfrm>
        <a:custGeom>
          <a:avLst/>
          <a:gdLst/>
          <a:ahLst/>
          <a:cxnLst/>
          <a:rect l="0" t="0" r="0" b="0"/>
          <a:pathLst>
            <a:path>
              <a:moveTo>
                <a:pt x="2341507" y="0"/>
              </a:moveTo>
              <a:lnTo>
                <a:pt x="2341507" y="537857"/>
              </a:lnTo>
              <a:lnTo>
                <a:pt x="0" y="537857"/>
              </a:lnTo>
              <a:lnTo>
                <a:pt x="0" y="68551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CE8E16-0E08-4710-881E-9F903B678A41}">
      <dsp:nvSpPr>
        <dsp:cNvPr id="0" name=""/>
        <dsp:cNvSpPr/>
      </dsp:nvSpPr>
      <dsp:spPr>
        <a:xfrm>
          <a:off x="2343740" y="60353"/>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B951AA4-90E1-4662-B9DB-258DF70E22C2}">
      <dsp:nvSpPr>
        <dsp:cNvPr id="0" name=""/>
        <dsp:cNvSpPr/>
      </dsp:nvSpPr>
      <dsp:spPr>
        <a:xfrm>
          <a:off x="2520845" y="228603"/>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Component of GST</a:t>
          </a:r>
          <a:endParaRPr lang="en-IN" sz="1500" kern="1200" dirty="0"/>
        </a:p>
      </dsp:txBody>
      <dsp:txXfrm>
        <a:off x="2550490" y="258248"/>
        <a:ext cx="1534659" cy="952867"/>
      </dsp:txXfrm>
    </dsp:sp>
    <dsp:sp modelId="{B6557574-71D9-47B5-BD27-48E3FE2CB908}">
      <dsp:nvSpPr>
        <dsp:cNvPr id="0" name=""/>
        <dsp:cNvSpPr/>
      </dsp:nvSpPr>
      <dsp:spPr>
        <a:xfrm>
          <a:off x="2232" y="1758030"/>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61DE38-5E09-44CD-8C2D-753783CA635A}">
      <dsp:nvSpPr>
        <dsp:cNvPr id="0" name=""/>
        <dsp:cNvSpPr/>
      </dsp:nvSpPr>
      <dsp:spPr>
        <a:xfrm>
          <a:off x="179337" y="1926280"/>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SGST</a:t>
          </a:r>
          <a:endParaRPr lang="en-IN" sz="1500" kern="1200" dirty="0"/>
        </a:p>
      </dsp:txBody>
      <dsp:txXfrm>
        <a:off x="208982" y="1955925"/>
        <a:ext cx="1534659" cy="952867"/>
      </dsp:txXfrm>
    </dsp:sp>
    <dsp:sp modelId="{F8E8CE16-F1D9-47D9-8DA3-4D5A21B9D8E0}">
      <dsp:nvSpPr>
        <dsp:cNvPr id="0" name=""/>
        <dsp:cNvSpPr/>
      </dsp:nvSpPr>
      <dsp:spPr>
        <a:xfrm>
          <a:off x="2232" y="3233761"/>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8B17CD4-900E-479E-BADF-F995A33D31BE}">
      <dsp:nvSpPr>
        <dsp:cNvPr id="0" name=""/>
        <dsp:cNvSpPr/>
      </dsp:nvSpPr>
      <dsp:spPr>
        <a:xfrm>
          <a:off x="179337" y="3402011"/>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State </a:t>
          </a:r>
          <a:r>
            <a:rPr lang="en-US" sz="1500" kern="1200" dirty="0" err="1" smtClean="0"/>
            <a:t>Govt</a:t>
          </a:r>
          <a:endParaRPr lang="en-IN" sz="1500" kern="1200" dirty="0"/>
        </a:p>
      </dsp:txBody>
      <dsp:txXfrm>
        <a:off x="208982" y="3431656"/>
        <a:ext cx="1534659" cy="952867"/>
      </dsp:txXfrm>
    </dsp:sp>
    <dsp:sp modelId="{4E96535F-B9C7-41E6-858B-4C6ECBED77A3}">
      <dsp:nvSpPr>
        <dsp:cNvPr id="0" name=""/>
        <dsp:cNvSpPr/>
      </dsp:nvSpPr>
      <dsp:spPr>
        <a:xfrm>
          <a:off x="2232" y="4709493"/>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1215F9-43DC-4EA9-B700-A76F6AEBF1D5}">
      <dsp:nvSpPr>
        <dsp:cNvPr id="0" name=""/>
        <dsp:cNvSpPr/>
      </dsp:nvSpPr>
      <dsp:spPr>
        <a:xfrm>
          <a:off x="179337" y="4877743"/>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Intra State Supply of goods/Services in India</a:t>
          </a:r>
          <a:endParaRPr lang="en-IN" sz="1500" kern="1200" dirty="0"/>
        </a:p>
      </dsp:txBody>
      <dsp:txXfrm>
        <a:off x="208982" y="4907388"/>
        <a:ext cx="1534659" cy="952867"/>
      </dsp:txXfrm>
    </dsp:sp>
    <dsp:sp modelId="{C096076C-D224-4871-972A-78CE96A11923}">
      <dsp:nvSpPr>
        <dsp:cNvPr id="0" name=""/>
        <dsp:cNvSpPr/>
      </dsp:nvSpPr>
      <dsp:spPr>
        <a:xfrm>
          <a:off x="2343747" y="1736754"/>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2D1D49-A2A1-4AB7-BAC3-7DB389A96640}">
      <dsp:nvSpPr>
        <dsp:cNvPr id="0" name=""/>
        <dsp:cNvSpPr/>
      </dsp:nvSpPr>
      <dsp:spPr>
        <a:xfrm>
          <a:off x="2520852" y="1905005"/>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CGST</a:t>
          </a:r>
          <a:endParaRPr lang="en-IN" sz="1500" kern="1200" dirty="0"/>
        </a:p>
      </dsp:txBody>
      <dsp:txXfrm>
        <a:off x="2550497" y="1934650"/>
        <a:ext cx="1534659" cy="952867"/>
      </dsp:txXfrm>
    </dsp:sp>
    <dsp:sp modelId="{DCF8AB27-D5F5-446D-A391-3C4D611D0DB4}">
      <dsp:nvSpPr>
        <dsp:cNvPr id="0" name=""/>
        <dsp:cNvSpPr/>
      </dsp:nvSpPr>
      <dsp:spPr>
        <a:xfrm>
          <a:off x="1950392" y="3233761"/>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C41737-37C2-483A-ACEA-CB9FD4C69508}">
      <dsp:nvSpPr>
        <dsp:cNvPr id="0" name=""/>
        <dsp:cNvSpPr/>
      </dsp:nvSpPr>
      <dsp:spPr>
        <a:xfrm>
          <a:off x="2127498" y="3402011"/>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Central </a:t>
          </a:r>
          <a:r>
            <a:rPr lang="en-US" sz="1500" kern="1200" dirty="0" err="1" smtClean="0"/>
            <a:t>Govt</a:t>
          </a:r>
          <a:endParaRPr lang="en-IN" sz="1500" kern="1200" dirty="0"/>
        </a:p>
      </dsp:txBody>
      <dsp:txXfrm>
        <a:off x="2157143" y="3431656"/>
        <a:ext cx="1534659" cy="952867"/>
      </dsp:txXfrm>
    </dsp:sp>
    <dsp:sp modelId="{9FCB7842-637A-467D-957E-454D958AD13E}">
      <dsp:nvSpPr>
        <dsp:cNvPr id="0" name=""/>
        <dsp:cNvSpPr/>
      </dsp:nvSpPr>
      <dsp:spPr>
        <a:xfrm>
          <a:off x="1950392" y="4709493"/>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03C446-258F-479E-9D3F-DC1209BA0575}">
      <dsp:nvSpPr>
        <dsp:cNvPr id="0" name=""/>
        <dsp:cNvSpPr/>
      </dsp:nvSpPr>
      <dsp:spPr>
        <a:xfrm>
          <a:off x="2127498" y="4877743"/>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Intra State Supply of goods/Services in India</a:t>
          </a:r>
          <a:endParaRPr lang="en-IN" sz="1500" kern="1200" dirty="0"/>
        </a:p>
      </dsp:txBody>
      <dsp:txXfrm>
        <a:off x="2157143" y="4907388"/>
        <a:ext cx="1534659" cy="952867"/>
      </dsp:txXfrm>
    </dsp:sp>
    <dsp:sp modelId="{3EBB9F39-6AFB-4717-9B20-C08F5DEA3757}">
      <dsp:nvSpPr>
        <dsp:cNvPr id="0" name=""/>
        <dsp:cNvSpPr/>
      </dsp:nvSpPr>
      <dsp:spPr>
        <a:xfrm>
          <a:off x="4872632" y="1758030"/>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D8F4F24-947A-4D29-920B-0E2C15123EF5}">
      <dsp:nvSpPr>
        <dsp:cNvPr id="0" name=""/>
        <dsp:cNvSpPr/>
      </dsp:nvSpPr>
      <dsp:spPr>
        <a:xfrm>
          <a:off x="5049738" y="1926280"/>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IGST</a:t>
          </a:r>
          <a:endParaRPr lang="en-IN" sz="1500" kern="1200" dirty="0"/>
        </a:p>
      </dsp:txBody>
      <dsp:txXfrm>
        <a:off x="5079383" y="1955925"/>
        <a:ext cx="1534659" cy="952867"/>
      </dsp:txXfrm>
    </dsp:sp>
    <dsp:sp modelId="{AC0194DC-79B0-4032-855F-C21B4F6B77DA}">
      <dsp:nvSpPr>
        <dsp:cNvPr id="0" name=""/>
        <dsp:cNvSpPr/>
      </dsp:nvSpPr>
      <dsp:spPr>
        <a:xfrm>
          <a:off x="4872632" y="3233761"/>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D6EBAC-9388-4821-82BA-41DA61D6D6A8}">
      <dsp:nvSpPr>
        <dsp:cNvPr id="0" name=""/>
        <dsp:cNvSpPr/>
      </dsp:nvSpPr>
      <dsp:spPr>
        <a:xfrm>
          <a:off x="5049738" y="3402011"/>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Central </a:t>
          </a:r>
          <a:r>
            <a:rPr lang="en-US" sz="1500" kern="1200" dirty="0" err="1" smtClean="0"/>
            <a:t>Govt</a:t>
          </a:r>
          <a:endParaRPr lang="en-IN" sz="1500" kern="1200" dirty="0"/>
        </a:p>
      </dsp:txBody>
      <dsp:txXfrm>
        <a:off x="5079383" y="3431656"/>
        <a:ext cx="1534659" cy="952867"/>
      </dsp:txXfrm>
    </dsp:sp>
    <dsp:sp modelId="{BCFA58CD-1FB8-4100-817A-EF3D9E16939F}">
      <dsp:nvSpPr>
        <dsp:cNvPr id="0" name=""/>
        <dsp:cNvSpPr/>
      </dsp:nvSpPr>
      <dsp:spPr>
        <a:xfrm>
          <a:off x="3898552" y="4709493"/>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A6E6ED6-2AC1-4EC5-BC66-CDEE74F6F49B}">
      <dsp:nvSpPr>
        <dsp:cNvPr id="0" name=""/>
        <dsp:cNvSpPr/>
      </dsp:nvSpPr>
      <dsp:spPr>
        <a:xfrm>
          <a:off x="4075658" y="4877743"/>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Import of goods and services</a:t>
          </a:r>
          <a:endParaRPr lang="en-IN" sz="1500" kern="1200" dirty="0"/>
        </a:p>
      </dsp:txBody>
      <dsp:txXfrm>
        <a:off x="4105303" y="4907388"/>
        <a:ext cx="1534659" cy="952867"/>
      </dsp:txXfrm>
    </dsp:sp>
    <dsp:sp modelId="{C39C7A73-B075-44BF-8EDE-A5E249FA835A}">
      <dsp:nvSpPr>
        <dsp:cNvPr id="0" name=""/>
        <dsp:cNvSpPr/>
      </dsp:nvSpPr>
      <dsp:spPr>
        <a:xfrm>
          <a:off x="5846712" y="4709493"/>
          <a:ext cx="1593949" cy="10121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920145-E584-4C0A-A709-BE768CEAA56D}">
      <dsp:nvSpPr>
        <dsp:cNvPr id="0" name=""/>
        <dsp:cNvSpPr/>
      </dsp:nvSpPr>
      <dsp:spPr>
        <a:xfrm>
          <a:off x="6023818" y="4877743"/>
          <a:ext cx="1593949" cy="10121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smtClean="0"/>
            <a:t>Inter-state stock transfers of goods and services</a:t>
          </a:r>
          <a:endParaRPr lang="en-IN" sz="1500" kern="1200" dirty="0"/>
        </a:p>
      </dsp:txBody>
      <dsp:txXfrm>
        <a:off x="6053463" y="4907388"/>
        <a:ext cx="1534659" cy="9528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80E7EC-D7C7-4658-9A67-D9E8961F83B5}">
      <dsp:nvSpPr>
        <dsp:cNvPr id="0" name=""/>
        <dsp:cNvSpPr/>
      </dsp:nvSpPr>
      <dsp:spPr>
        <a:xfrm rot="5400000">
          <a:off x="4719354" y="-1858190"/>
          <a:ext cx="924490" cy="487680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Andalus" panose="02020603050405020304" pitchFamily="18" charset="-78"/>
              <a:cs typeface="Andalus" panose="02020603050405020304" pitchFamily="18" charset="-78"/>
            </a:rPr>
            <a:t>Essential</a:t>
          </a:r>
          <a:r>
            <a:rPr lang="en-US" sz="2800" kern="1200" dirty="0" smtClean="0"/>
            <a:t> </a:t>
          </a:r>
          <a:r>
            <a:rPr lang="en-US" sz="2400" kern="1200" dirty="0" smtClean="0">
              <a:latin typeface="Andalus" panose="02020603050405020304" pitchFamily="18" charset="-78"/>
              <a:cs typeface="Andalus" panose="02020603050405020304" pitchFamily="18" charset="-78"/>
            </a:rPr>
            <a:t>Goods</a:t>
          </a:r>
          <a:r>
            <a:rPr lang="en-US" sz="2800" kern="1200" dirty="0" smtClean="0"/>
            <a:t> </a:t>
          </a:r>
          <a:r>
            <a:rPr lang="en-US" sz="2400" kern="1200" dirty="0" smtClean="0">
              <a:latin typeface="Andalus" panose="02020603050405020304" pitchFamily="18" charset="-78"/>
              <a:cs typeface="Andalus" panose="02020603050405020304" pitchFamily="18" charset="-78"/>
            </a:rPr>
            <a:t>and</a:t>
          </a:r>
          <a:r>
            <a:rPr lang="en-US" sz="2800" kern="1200" dirty="0" smtClean="0"/>
            <a:t> </a:t>
          </a:r>
          <a:r>
            <a:rPr lang="en-US" sz="2400" kern="1200" dirty="0" smtClean="0">
              <a:latin typeface="Andalus" panose="02020603050405020304" pitchFamily="18" charset="-78"/>
              <a:cs typeface="Andalus" panose="02020603050405020304" pitchFamily="18" charset="-78"/>
            </a:rPr>
            <a:t>Services</a:t>
          </a:r>
          <a:endParaRPr lang="en-IN" sz="2400" kern="1200" dirty="0">
            <a:latin typeface="Andalus" panose="02020603050405020304" pitchFamily="18" charset="-78"/>
            <a:cs typeface="Andalus" panose="02020603050405020304" pitchFamily="18" charset="-78"/>
          </a:endParaRPr>
        </a:p>
      </dsp:txBody>
      <dsp:txXfrm rot="-5400000">
        <a:off x="2743199" y="163095"/>
        <a:ext cx="4831670" cy="834230"/>
      </dsp:txXfrm>
    </dsp:sp>
    <dsp:sp modelId="{8B9E6003-A38D-4F08-9511-AB2A4A25C322}">
      <dsp:nvSpPr>
        <dsp:cNvPr id="0" name=""/>
        <dsp:cNvSpPr/>
      </dsp:nvSpPr>
      <dsp:spPr>
        <a:xfrm>
          <a:off x="0" y="2402"/>
          <a:ext cx="2743200" cy="11556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stellar" panose="020A0402060406010301" pitchFamily="18" charset="0"/>
              <a:cs typeface="Andalus" panose="02020603050405020304" pitchFamily="18" charset="-78"/>
            </a:rPr>
            <a:t>Merit Rate</a:t>
          </a:r>
          <a:endParaRPr lang="en-IN" sz="2400" kern="1200" dirty="0">
            <a:latin typeface="Castellar" panose="020A0402060406010301" pitchFamily="18" charset="0"/>
            <a:cs typeface="Andalus" panose="02020603050405020304" pitchFamily="18" charset="-78"/>
          </a:endParaRPr>
        </a:p>
      </dsp:txBody>
      <dsp:txXfrm>
        <a:off x="56412" y="58814"/>
        <a:ext cx="2630376" cy="1042789"/>
      </dsp:txXfrm>
    </dsp:sp>
    <dsp:sp modelId="{3D1FAB87-7039-42E8-A94B-DDB6D7AEF570}">
      <dsp:nvSpPr>
        <dsp:cNvPr id="0" name=""/>
        <dsp:cNvSpPr/>
      </dsp:nvSpPr>
      <dsp:spPr>
        <a:xfrm rot="5400000">
          <a:off x="4719354" y="-644796"/>
          <a:ext cx="924490" cy="487680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Andalus" panose="02020603050405020304" pitchFamily="18" charset="-78"/>
              <a:cs typeface="Andalus" panose="02020603050405020304" pitchFamily="18" charset="-78"/>
            </a:rPr>
            <a:t>Goods</a:t>
          </a:r>
          <a:r>
            <a:rPr lang="en-US" sz="2800" kern="1200" dirty="0" smtClean="0"/>
            <a:t> </a:t>
          </a:r>
          <a:r>
            <a:rPr lang="en-US" sz="2400" kern="1200" dirty="0" smtClean="0">
              <a:latin typeface="Andalus" panose="02020603050405020304" pitchFamily="18" charset="-78"/>
              <a:cs typeface="Andalus" panose="02020603050405020304" pitchFamily="18" charset="-78"/>
            </a:rPr>
            <a:t>and</a:t>
          </a:r>
          <a:r>
            <a:rPr lang="en-US" sz="2800" kern="1200" dirty="0" smtClean="0"/>
            <a:t> </a:t>
          </a:r>
          <a:r>
            <a:rPr lang="en-US" sz="2400" kern="1200" dirty="0" smtClean="0">
              <a:latin typeface="Andalus" panose="02020603050405020304" pitchFamily="18" charset="-78"/>
              <a:cs typeface="Andalus" panose="02020603050405020304" pitchFamily="18" charset="-78"/>
            </a:rPr>
            <a:t>services</a:t>
          </a:r>
          <a:r>
            <a:rPr lang="en-US" sz="2800" kern="1200" dirty="0" smtClean="0"/>
            <a:t> </a:t>
          </a:r>
          <a:r>
            <a:rPr lang="en-US" sz="2400" kern="1200" dirty="0" smtClean="0">
              <a:latin typeface="Andalus" panose="02020603050405020304" pitchFamily="18" charset="-78"/>
              <a:cs typeface="Andalus" panose="02020603050405020304" pitchFamily="18" charset="-78"/>
            </a:rPr>
            <a:t>in</a:t>
          </a:r>
          <a:r>
            <a:rPr lang="en-US" sz="2800" kern="1200" dirty="0" smtClean="0"/>
            <a:t> </a:t>
          </a:r>
          <a:r>
            <a:rPr lang="en-US" sz="2400" kern="1200" dirty="0" smtClean="0">
              <a:latin typeface="Andalus" panose="02020603050405020304" pitchFamily="18" charset="-78"/>
              <a:cs typeface="Andalus" panose="02020603050405020304" pitchFamily="18" charset="-78"/>
            </a:rPr>
            <a:t>general</a:t>
          </a:r>
          <a:endParaRPr lang="en-IN" sz="2400" kern="1200" dirty="0">
            <a:latin typeface="Andalus" panose="02020603050405020304" pitchFamily="18" charset="-78"/>
            <a:cs typeface="Andalus" panose="02020603050405020304" pitchFamily="18" charset="-78"/>
          </a:endParaRPr>
        </a:p>
      </dsp:txBody>
      <dsp:txXfrm rot="-5400000">
        <a:off x="2743199" y="1376489"/>
        <a:ext cx="4831670" cy="834230"/>
      </dsp:txXfrm>
    </dsp:sp>
    <dsp:sp modelId="{7AF15298-A0C1-46F0-BD3F-DEFE7BBF238D}">
      <dsp:nvSpPr>
        <dsp:cNvPr id="0" name=""/>
        <dsp:cNvSpPr/>
      </dsp:nvSpPr>
      <dsp:spPr>
        <a:xfrm>
          <a:off x="0" y="1143004"/>
          <a:ext cx="2743200" cy="11556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stellar" panose="020A0402060406010301" pitchFamily="18" charset="0"/>
              <a:cs typeface="Andalus" panose="02020603050405020304" pitchFamily="18" charset="-78"/>
            </a:rPr>
            <a:t>Standard</a:t>
          </a:r>
          <a:r>
            <a:rPr lang="en-US" sz="3200" kern="1200" dirty="0" smtClean="0"/>
            <a:t> </a:t>
          </a:r>
          <a:r>
            <a:rPr lang="en-US" sz="2400" kern="1200" dirty="0" smtClean="0">
              <a:latin typeface="Castellar" panose="020A0402060406010301" pitchFamily="18" charset="0"/>
              <a:cs typeface="Andalus" panose="02020603050405020304" pitchFamily="18" charset="-78"/>
            </a:rPr>
            <a:t>Rate</a:t>
          </a:r>
          <a:endParaRPr lang="en-IN" sz="2400" kern="1200" dirty="0">
            <a:latin typeface="Castellar" panose="020A0402060406010301" pitchFamily="18" charset="0"/>
            <a:cs typeface="Andalus" panose="02020603050405020304" pitchFamily="18" charset="-78"/>
          </a:endParaRPr>
        </a:p>
      </dsp:txBody>
      <dsp:txXfrm>
        <a:off x="56412" y="1199416"/>
        <a:ext cx="2630376" cy="1042789"/>
      </dsp:txXfrm>
    </dsp:sp>
    <dsp:sp modelId="{5C66C03D-EDBB-4CD1-9BD7-A5660C589C45}">
      <dsp:nvSpPr>
        <dsp:cNvPr id="0" name=""/>
        <dsp:cNvSpPr/>
      </dsp:nvSpPr>
      <dsp:spPr>
        <a:xfrm rot="5400000">
          <a:off x="4719354" y="568596"/>
          <a:ext cx="924490" cy="4876800"/>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smtClean="0">
              <a:latin typeface="Andalus" panose="02020603050405020304" pitchFamily="18" charset="-78"/>
              <a:cs typeface="Andalus" panose="02020603050405020304" pitchFamily="18" charset="-78"/>
            </a:rPr>
            <a:t>On</a:t>
          </a:r>
          <a:r>
            <a:rPr lang="en-US" sz="4200" kern="1200" dirty="0" smtClean="0"/>
            <a:t> </a:t>
          </a:r>
          <a:r>
            <a:rPr lang="en-US" sz="2400" kern="1200" dirty="0" smtClean="0">
              <a:latin typeface="Andalus" panose="02020603050405020304" pitchFamily="18" charset="-78"/>
              <a:cs typeface="Andalus" panose="02020603050405020304" pitchFamily="18" charset="-78"/>
            </a:rPr>
            <a:t>Precious</a:t>
          </a:r>
          <a:r>
            <a:rPr lang="en-US" sz="4200" kern="1200" dirty="0" smtClean="0"/>
            <a:t> </a:t>
          </a:r>
          <a:r>
            <a:rPr lang="en-US" sz="2400" kern="1200" dirty="0" smtClean="0">
              <a:latin typeface="Andalus" panose="02020603050405020304" pitchFamily="18" charset="-78"/>
              <a:cs typeface="Andalus" panose="02020603050405020304" pitchFamily="18" charset="-78"/>
            </a:rPr>
            <a:t>Metals</a:t>
          </a:r>
          <a:endParaRPr lang="en-IN" sz="2400" kern="1200" dirty="0">
            <a:latin typeface="Andalus" panose="02020603050405020304" pitchFamily="18" charset="-78"/>
            <a:cs typeface="Andalus" panose="02020603050405020304" pitchFamily="18" charset="-78"/>
          </a:endParaRPr>
        </a:p>
      </dsp:txBody>
      <dsp:txXfrm rot="-5400000">
        <a:off x="2743199" y="2589881"/>
        <a:ext cx="4831670" cy="834230"/>
      </dsp:txXfrm>
    </dsp:sp>
    <dsp:sp modelId="{AED8D895-78C9-49B8-BF69-0E0032C7FBF0}">
      <dsp:nvSpPr>
        <dsp:cNvPr id="0" name=""/>
        <dsp:cNvSpPr/>
      </dsp:nvSpPr>
      <dsp:spPr>
        <a:xfrm>
          <a:off x="0" y="2429190"/>
          <a:ext cx="2743200" cy="11556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stellar" panose="020A0402060406010301" pitchFamily="18" charset="0"/>
              <a:cs typeface="Andalus" panose="02020603050405020304" pitchFamily="18" charset="-78"/>
            </a:rPr>
            <a:t>Special</a:t>
          </a:r>
          <a:r>
            <a:rPr lang="en-US" sz="3700" kern="1200" dirty="0" smtClean="0"/>
            <a:t> </a:t>
          </a:r>
          <a:r>
            <a:rPr lang="en-US" sz="2400" kern="1200" dirty="0" smtClean="0">
              <a:latin typeface="Castellar" panose="020A0402060406010301" pitchFamily="18" charset="0"/>
              <a:cs typeface="Andalus" panose="02020603050405020304" pitchFamily="18" charset="-78"/>
            </a:rPr>
            <a:t>Rate</a:t>
          </a:r>
          <a:endParaRPr lang="en-IN" sz="2400" kern="1200" dirty="0">
            <a:latin typeface="Castellar" panose="020A0402060406010301" pitchFamily="18" charset="0"/>
            <a:cs typeface="Andalus" panose="02020603050405020304" pitchFamily="18" charset="-78"/>
          </a:endParaRPr>
        </a:p>
      </dsp:txBody>
      <dsp:txXfrm>
        <a:off x="56412" y="2485602"/>
        <a:ext cx="2630376" cy="1042789"/>
      </dsp:txXfrm>
    </dsp:sp>
    <dsp:sp modelId="{644CB2E5-04B0-4B92-9614-027E8B5EC071}">
      <dsp:nvSpPr>
        <dsp:cNvPr id="0" name=""/>
        <dsp:cNvSpPr/>
      </dsp:nvSpPr>
      <dsp:spPr>
        <a:xfrm>
          <a:off x="0" y="3642584"/>
          <a:ext cx="2743200" cy="115561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smtClean="0">
              <a:latin typeface="Castellar" panose="020A0402060406010301" pitchFamily="18" charset="0"/>
              <a:cs typeface="Andalus" panose="02020603050405020304" pitchFamily="18" charset="-78"/>
            </a:rPr>
            <a:t>NIL</a:t>
          </a:r>
          <a:r>
            <a:rPr lang="en-US" sz="5200" kern="1200" dirty="0" smtClean="0"/>
            <a:t> </a:t>
          </a:r>
          <a:r>
            <a:rPr lang="en-US" sz="2400" kern="1200" dirty="0" smtClean="0">
              <a:latin typeface="Castellar" panose="020A0402060406010301" pitchFamily="18" charset="0"/>
              <a:cs typeface="Andalus" panose="02020603050405020304" pitchFamily="18" charset="-78"/>
            </a:rPr>
            <a:t>Rate</a:t>
          </a:r>
          <a:endParaRPr lang="en-IN" sz="2400" kern="1200" dirty="0">
            <a:latin typeface="Castellar" panose="020A0402060406010301" pitchFamily="18" charset="0"/>
            <a:cs typeface="Andalus" panose="02020603050405020304" pitchFamily="18" charset="-78"/>
          </a:endParaRPr>
        </a:p>
      </dsp:txBody>
      <dsp:txXfrm>
        <a:off x="56412" y="3698996"/>
        <a:ext cx="2630376" cy="104278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IN" smtClean="0"/>
              <a:t>Knowledge Thought and Success</a:t>
            </a:r>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2C2BCC-9126-48F3-A9EF-C0E8428F7948}" type="datetimeFigureOut">
              <a:rPr lang="en-IN" smtClean="0"/>
              <a:t>18-02-2016</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smtClean="0"/>
              <a:t>Vivekanand Kushwaha</a:t>
            </a:r>
            <a:endParaRPr lang="en-IN"/>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C5BCDB4-F428-4E3A-B5A4-5BB802D938F7}" type="slidenum">
              <a:rPr lang="en-IN" smtClean="0"/>
              <a:t>‹#›</a:t>
            </a:fld>
            <a:endParaRPr lang="en-IN"/>
          </a:p>
        </p:txBody>
      </p:sp>
    </p:spTree>
    <p:extLst>
      <p:ext uri="{BB962C8B-B14F-4D97-AF65-F5344CB8AC3E}">
        <p14:creationId xmlns:p14="http://schemas.microsoft.com/office/powerpoint/2010/main" val="3041813661"/>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IN" smtClean="0"/>
              <a:t>Knowledge Thought and Success</a:t>
            </a:r>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049CB5-C5B0-498C-BCDC-505031DC7900}" type="datetimeFigureOut">
              <a:rPr lang="en-IN" smtClean="0"/>
              <a:t>18-02-2016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IN" smtClean="0"/>
              <a:t>Vivekanand Kushwaha</a:t>
            </a:r>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923CD0-4619-4CF5-9434-36FB7D24845B}" type="slidenum">
              <a:rPr lang="en-IN" smtClean="0"/>
              <a:t>‹#›</a:t>
            </a:fld>
            <a:endParaRPr lang="en-IN"/>
          </a:p>
        </p:txBody>
      </p:sp>
    </p:spTree>
    <p:extLst>
      <p:ext uri="{BB962C8B-B14F-4D97-AF65-F5344CB8AC3E}">
        <p14:creationId xmlns:p14="http://schemas.microsoft.com/office/powerpoint/2010/main" val="335265291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F0923CD0-4619-4CF5-9434-36FB7D24845B}" type="slidenum">
              <a:rPr lang="en-IN" smtClean="0"/>
              <a:t>1</a:t>
            </a:fld>
            <a:endParaRPr lang="en-IN"/>
          </a:p>
        </p:txBody>
      </p:sp>
      <p:sp>
        <p:nvSpPr>
          <p:cNvPr id="5" name="Footer Placeholder 4"/>
          <p:cNvSpPr>
            <a:spLocks noGrp="1"/>
          </p:cNvSpPr>
          <p:nvPr>
            <p:ph type="ftr" sz="quarter" idx="11"/>
          </p:nvPr>
        </p:nvSpPr>
        <p:spPr/>
        <p:txBody>
          <a:bodyPr/>
          <a:lstStyle/>
          <a:p>
            <a:r>
              <a:rPr lang="en-IN" smtClean="0"/>
              <a:t>Vivekanand Kushwaha</a:t>
            </a:r>
            <a:endParaRPr lang="en-IN"/>
          </a:p>
        </p:txBody>
      </p:sp>
      <p:sp>
        <p:nvSpPr>
          <p:cNvPr id="6" name="Header Placeholder 5"/>
          <p:cNvSpPr>
            <a:spLocks noGrp="1"/>
          </p:cNvSpPr>
          <p:nvPr>
            <p:ph type="hdr" sz="quarter" idx="12"/>
          </p:nvPr>
        </p:nvSpPr>
        <p:spPr/>
        <p:txBody>
          <a:bodyPr/>
          <a:lstStyle/>
          <a:p>
            <a:r>
              <a:rPr lang="en-IN" smtClean="0"/>
              <a:t>Knowledge Thought and Success</a:t>
            </a:r>
            <a:endParaRPr lang="en-IN"/>
          </a:p>
        </p:txBody>
      </p:sp>
    </p:spTree>
    <p:extLst>
      <p:ext uri="{BB962C8B-B14F-4D97-AF65-F5344CB8AC3E}">
        <p14:creationId xmlns:p14="http://schemas.microsoft.com/office/powerpoint/2010/main" val="33158030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F5EECB-685D-4D90-B9BF-81D64438375A}" type="datetime1">
              <a:rPr lang="en-US" smtClean="0"/>
              <a:t>2/18/2016</a:t>
            </a:fld>
            <a:endParaRPr lang="en-US"/>
          </a:p>
        </p:txBody>
      </p:sp>
      <p:sp>
        <p:nvSpPr>
          <p:cNvPr id="5" name="Footer Placeholder 4"/>
          <p:cNvSpPr>
            <a:spLocks noGrp="1"/>
          </p:cNvSpPr>
          <p:nvPr>
            <p:ph type="ftr" sz="quarter" idx="11"/>
          </p:nvPr>
        </p:nvSpPr>
        <p:spPr/>
        <p:txBody>
          <a:bodyPr/>
          <a:lstStyle/>
          <a:p>
            <a:r>
              <a:rPr lang="en-US" smtClean="0"/>
              <a:t>Knowledge, Thoughts &amp; Success-Vivekanand kushwaha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D353C2-B164-4B0A-920B-FB057EC94D41}" type="datetime1">
              <a:rPr lang="en-US" smtClean="0"/>
              <a:t>2/18/2016</a:t>
            </a:fld>
            <a:endParaRPr lang="en-US"/>
          </a:p>
        </p:txBody>
      </p:sp>
      <p:sp>
        <p:nvSpPr>
          <p:cNvPr id="5" name="Footer Placeholder 4"/>
          <p:cNvSpPr>
            <a:spLocks noGrp="1"/>
          </p:cNvSpPr>
          <p:nvPr>
            <p:ph type="ftr" sz="quarter" idx="11"/>
          </p:nvPr>
        </p:nvSpPr>
        <p:spPr/>
        <p:txBody>
          <a:bodyPr/>
          <a:lstStyle/>
          <a:p>
            <a:r>
              <a:rPr lang="en-US" smtClean="0"/>
              <a:t>Knowledge, Thoughts &amp; Success-Vivekanand kushwaha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E346C9-F06B-4120-9CA3-B1059FCDB117}" type="datetime1">
              <a:rPr lang="en-US" smtClean="0"/>
              <a:t>2/18/2016</a:t>
            </a:fld>
            <a:endParaRPr lang="en-US"/>
          </a:p>
        </p:txBody>
      </p:sp>
      <p:sp>
        <p:nvSpPr>
          <p:cNvPr id="5" name="Footer Placeholder 4"/>
          <p:cNvSpPr>
            <a:spLocks noGrp="1"/>
          </p:cNvSpPr>
          <p:nvPr>
            <p:ph type="ftr" sz="quarter" idx="11"/>
          </p:nvPr>
        </p:nvSpPr>
        <p:spPr/>
        <p:txBody>
          <a:bodyPr/>
          <a:lstStyle/>
          <a:p>
            <a:r>
              <a:rPr lang="en-US" smtClean="0"/>
              <a:t>Knowledge, Thoughts &amp; Success-Vivekanand kushwaha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4E3FAA1-441D-4624-85FC-B6F6BC1A9AB3}" type="datetime1">
              <a:rPr lang="en-US" smtClean="0"/>
              <a:t>2/18/2016</a:t>
            </a:fld>
            <a:endParaRPr lang="en-US"/>
          </a:p>
        </p:txBody>
      </p:sp>
      <p:sp>
        <p:nvSpPr>
          <p:cNvPr id="5" name="Footer Placeholder 4"/>
          <p:cNvSpPr>
            <a:spLocks noGrp="1"/>
          </p:cNvSpPr>
          <p:nvPr>
            <p:ph type="ftr" sz="quarter" idx="11"/>
          </p:nvPr>
        </p:nvSpPr>
        <p:spPr/>
        <p:txBody>
          <a:bodyPr/>
          <a:lstStyle/>
          <a:p>
            <a:r>
              <a:rPr lang="en-US" smtClean="0"/>
              <a:t>Knowledge, Thoughts &amp; Success-Vivekanand kushwaha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A95F9D4-40A9-43F4-81C5-330A86808790}" type="datetime1">
              <a:rPr lang="en-US" smtClean="0"/>
              <a:t>2/18/2016</a:t>
            </a:fld>
            <a:endParaRPr lang="en-US"/>
          </a:p>
        </p:txBody>
      </p:sp>
      <p:sp>
        <p:nvSpPr>
          <p:cNvPr id="5" name="Footer Placeholder 4"/>
          <p:cNvSpPr>
            <a:spLocks noGrp="1"/>
          </p:cNvSpPr>
          <p:nvPr>
            <p:ph type="ftr" sz="quarter" idx="11"/>
          </p:nvPr>
        </p:nvSpPr>
        <p:spPr/>
        <p:txBody>
          <a:bodyPr/>
          <a:lstStyle/>
          <a:p>
            <a:r>
              <a:rPr lang="en-US" smtClean="0"/>
              <a:t>Knowledge, Thoughts &amp; Success-Vivekanand kushwaha</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5F7792-E8ED-4292-9B39-ED5D4CB7373F}" type="datetime1">
              <a:rPr lang="en-US" smtClean="0"/>
              <a:t>2/18/2016</a:t>
            </a:fld>
            <a:endParaRPr lang="en-US"/>
          </a:p>
        </p:txBody>
      </p:sp>
      <p:sp>
        <p:nvSpPr>
          <p:cNvPr id="6" name="Footer Placeholder 5"/>
          <p:cNvSpPr>
            <a:spLocks noGrp="1"/>
          </p:cNvSpPr>
          <p:nvPr>
            <p:ph type="ftr" sz="quarter" idx="11"/>
          </p:nvPr>
        </p:nvSpPr>
        <p:spPr/>
        <p:txBody>
          <a:bodyPr/>
          <a:lstStyle/>
          <a:p>
            <a:r>
              <a:rPr lang="en-US" smtClean="0"/>
              <a:t>Knowledge, Thoughts &amp; Success-Vivekanand kushwaha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448B35-4476-4EF7-8824-127C7458A52E}" type="datetime1">
              <a:rPr lang="en-US" smtClean="0"/>
              <a:t>2/18/2016</a:t>
            </a:fld>
            <a:endParaRPr lang="en-US"/>
          </a:p>
        </p:txBody>
      </p:sp>
      <p:sp>
        <p:nvSpPr>
          <p:cNvPr id="8" name="Footer Placeholder 7"/>
          <p:cNvSpPr>
            <a:spLocks noGrp="1"/>
          </p:cNvSpPr>
          <p:nvPr>
            <p:ph type="ftr" sz="quarter" idx="11"/>
          </p:nvPr>
        </p:nvSpPr>
        <p:spPr/>
        <p:txBody>
          <a:bodyPr/>
          <a:lstStyle/>
          <a:p>
            <a:r>
              <a:rPr lang="en-US" smtClean="0"/>
              <a:t>Knowledge, Thoughts &amp; Success-Vivekanand kushwaha</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F15267-2A3F-409C-AE96-500DA7643D4D}" type="datetime1">
              <a:rPr lang="en-US" smtClean="0"/>
              <a:t>2/18/2016</a:t>
            </a:fld>
            <a:endParaRPr lang="en-US"/>
          </a:p>
        </p:txBody>
      </p:sp>
      <p:sp>
        <p:nvSpPr>
          <p:cNvPr id="4" name="Footer Placeholder 3"/>
          <p:cNvSpPr>
            <a:spLocks noGrp="1"/>
          </p:cNvSpPr>
          <p:nvPr>
            <p:ph type="ftr" sz="quarter" idx="11"/>
          </p:nvPr>
        </p:nvSpPr>
        <p:spPr/>
        <p:txBody>
          <a:bodyPr/>
          <a:lstStyle/>
          <a:p>
            <a:r>
              <a:rPr lang="en-US" smtClean="0"/>
              <a:t>Knowledge, Thoughts &amp; Success-Vivekanand kushwaha</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391D04-788F-4043-B999-C2081EB561F6}" type="datetime1">
              <a:rPr lang="en-US" smtClean="0"/>
              <a:t>2/18/2016</a:t>
            </a:fld>
            <a:endParaRPr lang="en-US"/>
          </a:p>
        </p:txBody>
      </p:sp>
      <p:sp>
        <p:nvSpPr>
          <p:cNvPr id="3" name="Footer Placeholder 2"/>
          <p:cNvSpPr>
            <a:spLocks noGrp="1"/>
          </p:cNvSpPr>
          <p:nvPr>
            <p:ph type="ftr" sz="quarter" idx="11"/>
          </p:nvPr>
        </p:nvSpPr>
        <p:spPr/>
        <p:txBody>
          <a:bodyPr/>
          <a:lstStyle/>
          <a:p>
            <a:r>
              <a:rPr lang="en-US" smtClean="0"/>
              <a:t>Knowledge, Thoughts &amp; Success-Vivekanand kushwaha</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E03241B-A09E-4013-9411-C8AC9B88B755}" type="datetime1">
              <a:rPr lang="en-US" smtClean="0"/>
              <a:t>2/18/2016</a:t>
            </a:fld>
            <a:endParaRPr lang="en-US"/>
          </a:p>
        </p:txBody>
      </p:sp>
      <p:sp>
        <p:nvSpPr>
          <p:cNvPr id="6" name="Footer Placeholder 5"/>
          <p:cNvSpPr>
            <a:spLocks noGrp="1"/>
          </p:cNvSpPr>
          <p:nvPr>
            <p:ph type="ftr" sz="quarter" idx="11"/>
          </p:nvPr>
        </p:nvSpPr>
        <p:spPr/>
        <p:txBody>
          <a:bodyPr/>
          <a:lstStyle/>
          <a:p>
            <a:r>
              <a:rPr lang="en-US" smtClean="0"/>
              <a:t>Knowledge, Thoughts &amp; Success-Vivekanand kushwaha</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7AEAC863-5D3A-4030-B730-9000BA9579D2}" type="datetime1">
              <a:rPr lang="en-US" smtClean="0"/>
              <a:t>2/18/2016</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r>
              <a:rPr lang="en-US" smtClean="0"/>
              <a:t>Knowledge, Thoughts &amp; Success-Vivekanand kushwaha</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6F15528-21DE-4FAA-801E-634DDDAF4B2B}" type="slidenum">
              <a:rPr lang="en-US" smtClean="0"/>
              <a:pPr/>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r>
              <a:rPr lang="en-US" smtClean="0"/>
              <a:t>Knowledge, Thoughts &amp; Success-Vivekanand kushwaha</a:t>
            </a:r>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83C65951-3FAC-439D-9EAB-1749908518E3}" type="datetime1">
              <a:rPr lang="en-US" smtClean="0"/>
              <a:t>2/18/2016</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b="1" dirty="0" smtClean="0"/>
              <a:t/>
            </a:r>
            <a:br>
              <a:rPr lang="en-IN" b="1" dirty="0" smtClean="0"/>
            </a:br>
            <a:r>
              <a:rPr lang="en-IN" b="1" dirty="0"/>
              <a:t/>
            </a:r>
            <a:br>
              <a:rPr lang="en-IN" b="1" dirty="0"/>
            </a:br>
            <a:r>
              <a:rPr lang="en-IN" b="1" dirty="0" smtClean="0"/>
              <a:t/>
            </a:r>
            <a:br>
              <a:rPr lang="en-IN" b="1" dirty="0" smtClean="0"/>
            </a:br>
            <a:r>
              <a:rPr lang="en-IN" b="1" dirty="0"/>
              <a:t/>
            </a:r>
            <a:br>
              <a:rPr lang="en-IN" b="1" dirty="0"/>
            </a:br>
            <a:r>
              <a:rPr lang="en-IN" b="1" dirty="0" smtClean="0"/>
              <a:t/>
            </a:r>
            <a:br>
              <a:rPr lang="en-IN" b="1" dirty="0" smtClean="0"/>
            </a:br>
            <a:r>
              <a:rPr lang="en-IN" b="1" dirty="0"/>
              <a:t/>
            </a:r>
            <a:br>
              <a:rPr lang="en-IN" b="1" dirty="0"/>
            </a:br>
            <a:r>
              <a:rPr lang="en-IN" b="1" dirty="0" smtClean="0"/>
              <a:t/>
            </a:r>
            <a:br>
              <a:rPr lang="en-IN" b="1" dirty="0" smtClean="0"/>
            </a:br>
            <a:r>
              <a:rPr lang="en-IN" b="1" dirty="0"/>
              <a:t/>
            </a:r>
            <a:br>
              <a:rPr lang="en-IN" b="1" dirty="0"/>
            </a:br>
            <a:r>
              <a:rPr lang="en-IN" b="1" dirty="0" smtClean="0"/>
              <a:t> </a:t>
            </a:r>
            <a:br>
              <a:rPr lang="en-IN" b="1" dirty="0" smtClean="0"/>
            </a:br>
            <a:r>
              <a:rPr lang="en-IN" b="1" dirty="0" smtClean="0"/>
              <a:t>              </a:t>
            </a:r>
            <a:br>
              <a:rPr lang="en-IN" b="1" dirty="0" smtClean="0"/>
            </a:br>
            <a:r>
              <a:rPr lang="en-IN" b="1" dirty="0"/>
              <a:t/>
            </a:r>
            <a:br>
              <a:rPr lang="en-IN" b="1" dirty="0"/>
            </a:br>
            <a:r>
              <a:rPr lang="en-IN" b="1" dirty="0" smtClean="0"/>
              <a:t/>
            </a:r>
            <a:br>
              <a:rPr lang="en-IN" b="1" dirty="0" smtClean="0"/>
            </a:br>
            <a:r>
              <a:rPr lang="en-IN" b="1" dirty="0"/>
              <a:t/>
            </a:r>
            <a:br>
              <a:rPr lang="en-IN" b="1" dirty="0"/>
            </a:br>
            <a:r>
              <a:rPr lang="en-IN" b="1" dirty="0" smtClean="0"/>
              <a:t/>
            </a:r>
            <a:br>
              <a:rPr lang="en-IN" b="1" dirty="0" smtClean="0"/>
            </a:br>
            <a:r>
              <a:rPr lang="en-IN" b="1" dirty="0"/>
              <a:t/>
            </a:r>
            <a:br>
              <a:rPr lang="en-IN" b="1" dirty="0"/>
            </a:br>
            <a:endParaRPr lang="en-IN" sz="5500" dirty="0"/>
          </a:p>
        </p:txBody>
      </p:sp>
      <p:sp>
        <p:nvSpPr>
          <p:cNvPr id="3" name="Subtitle 2"/>
          <p:cNvSpPr>
            <a:spLocks noGrp="1"/>
          </p:cNvSpPr>
          <p:nvPr>
            <p:ph type="subTitle" idx="1"/>
          </p:nvPr>
        </p:nvSpPr>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pc="50" dirty="0" smtClean="0">
                <a:ln w="11430"/>
                <a:solidFill>
                  <a:schemeClr val="tx1"/>
                </a:solidFill>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Globally known as VAT</a:t>
            </a:r>
          </a:p>
          <a:p>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Footer Placeholder 3"/>
          <p:cNvSpPr>
            <a:spLocks noGrp="1"/>
          </p:cNvSpPr>
          <p:nvPr>
            <p:ph type="ftr" sz="quarter" idx="11"/>
          </p:nvPr>
        </p:nvSpPr>
        <p:spPr>
          <a:xfrm rot="16200000">
            <a:off x="5372102" y="3086098"/>
            <a:ext cx="6857999" cy="685801"/>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1600" dirty="0">
              <a:solidFill>
                <a:schemeClr val="tx1"/>
              </a:solidFill>
            </a:endParaRPr>
          </a:p>
        </p:txBody>
      </p:sp>
      <p:sp>
        <p:nvSpPr>
          <p:cNvPr id="5" name="Rectangle 4"/>
          <p:cNvSpPr/>
          <p:nvPr/>
        </p:nvSpPr>
        <p:spPr>
          <a:xfrm>
            <a:off x="381000" y="2057400"/>
            <a:ext cx="7543667" cy="1754326"/>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IN"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Goods and Service </a:t>
            </a:r>
            <a:r>
              <a:rPr lang="en-IN"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Tax</a:t>
            </a:r>
            <a:endParaRPr lang="en-IN" sz="54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a:p>
            <a:pPr algn="ctr"/>
            <a:r>
              <a:rPr lang="en-IN"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(GST)</a:t>
            </a:r>
            <a:endParaRPr lang="en-IN"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192491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Key</a:t>
            </a:r>
            <a:r>
              <a:rPr lang="en-US" dirty="0" smtClean="0"/>
              <a:t> </a:t>
            </a:r>
            <a:r>
              <a:rPr lang="en-US" sz="2800" dirty="0">
                <a:effectLst>
                  <a:glow rad="228600">
                    <a:schemeClr val="accent4">
                      <a:satMod val="175000"/>
                      <a:alpha val="40000"/>
                    </a:schemeClr>
                  </a:glow>
                </a:effectLst>
              </a:rPr>
              <a:t>Feature</a:t>
            </a:r>
            <a:r>
              <a:rPr lang="en-US" dirty="0" smtClean="0"/>
              <a:t> </a:t>
            </a:r>
            <a:r>
              <a:rPr lang="en-US" sz="2800" dirty="0">
                <a:effectLst>
                  <a:glow rad="228600">
                    <a:schemeClr val="accent4">
                      <a:satMod val="175000"/>
                      <a:alpha val="40000"/>
                    </a:schemeClr>
                  </a:glow>
                </a:effectLst>
              </a:rPr>
              <a:t>of</a:t>
            </a:r>
            <a:r>
              <a:rPr lang="en-US" dirty="0" smtClean="0"/>
              <a:t> </a:t>
            </a:r>
            <a:r>
              <a:rPr lang="en-US" sz="2800" dirty="0">
                <a:effectLst>
                  <a:glow rad="228600">
                    <a:schemeClr val="accent4">
                      <a:satMod val="175000"/>
                      <a:alpha val="40000"/>
                    </a:schemeClr>
                  </a:glow>
                </a:effectLst>
              </a:rPr>
              <a:t>GST</a:t>
            </a:r>
            <a:endParaRPr lang="en-IN" sz="2800" dirty="0">
              <a:effectLst>
                <a:glow rad="228600">
                  <a:schemeClr val="accent4">
                    <a:satMod val="175000"/>
                    <a:alpha val="40000"/>
                  </a:schemeClr>
                </a:glow>
              </a:effectLst>
            </a:endParaRPr>
          </a:p>
        </p:txBody>
      </p:sp>
      <p:sp>
        <p:nvSpPr>
          <p:cNvPr id="3" name="Content Placeholder 2"/>
          <p:cNvSpPr>
            <a:spLocks noGrp="1"/>
          </p:cNvSpPr>
          <p:nvPr>
            <p:ph idx="1"/>
          </p:nvPr>
        </p:nvSpPr>
        <p:spPr>
          <a:xfrm>
            <a:off x="381000" y="1524000"/>
            <a:ext cx="7620000" cy="4800600"/>
          </a:xfrm>
        </p:spPr>
        <p:txBody>
          <a:bodyPr>
            <a:normAutofit/>
          </a:bodyPr>
          <a:lstStyle/>
          <a:p>
            <a:r>
              <a:rPr lang="en-US" sz="1800" dirty="0">
                <a:latin typeface="Calisto MT" panose="02040603050505030304" pitchFamily="18" charset="0"/>
                <a:ea typeface="Cambria Math" panose="02040503050406030204" pitchFamily="18" charset="0"/>
              </a:rPr>
              <a:t>Dual rate Structure</a:t>
            </a:r>
          </a:p>
          <a:p>
            <a:r>
              <a:rPr lang="en-US" sz="1800" dirty="0">
                <a:latin typeface="Calisto MT" panose="02040603050505030304" pitchFamily="18" charset="0"/>
                <a:ea typeface="Cambria Math" panose="02040503050406030204" pitchFamily="18" charset="0"/>
              </a:rPr>
              <a:t>Tax credit Mechanism</a:t>
            </a:r>
          </a:p>
          <a:p>
            <a:r>
              <a:rPr lang="en-US" sz="1800" dirty="0">
                <a:latin typeface="Calisto MT" panose="02040603050505030304" pitchFamily="18" charset="0"/>
                <a:ea typeface="Cambria Math" panose="02040503050406030204" pitchFamily="18" charset="0"/>
              </a:rPr>
              <a:t>Coverage of GST</a:t>
            </a:r>
          </a:p>
          <a:p>
            <a:r>
              <a:rPr lang="en-US" sz="1800" dirty="0">
                <a:latin typeface="Calisto MT" panose="02040603050505030304" pitchFamily="18" charset="0"/>
                <a:ea typeface="Cambria Math" panose="02040503050406030204" pitchFamily="18" charset="0"/>
              </a:rPr>
              <a:t>Taxes to be subsumed under GST and tax to continue even after GST</a:t>
            </a:r>
          </a:p>
          <a:p>
            <a:r>
              <a:rPr lang="en-US" sz="1800" dirty="0">
                <a:latin typeface="Calisto MT" panose="02040603050505030304" pitchFamily="18" charset="0"/>
                <a:ea typeface="Cambria Math" panose="02040503050406030204" pitchFamily="18" charset="0"/>
              </a:rPr>
              <a:t>GST Rate</a:t>
            </a:r>
          </a:p>
          <a:p>
            <a:r>
              <a:rPr lang="en-US" sz="1800" dirty="0">
                <a:latin typeface="Calisto MT" panose="02040603050505030304" pitchFamily="18" charset="0"/>
                <a:ea typeface="Cambria Math" panose="02040503050406030204" pitchFamily="18" charset="0"/>
              </a:rPr>
              <a:t>Band of GST Rate</a:t>
            </a:r>
          </a:p>
          <a:p>
            <a:r>
              <a:rPr lang="en-US" sz="1800" dirty="0">
                <a:latin typeface="Calisto MT" panose="02040603050505030304" pitchFamily="18" charset="0"/>
                <a:ea typeface="Cambria Math" panose="02040503050406030204" pitchFamily="18" charset="0"/>
              </a:rPr>
              <a:t>Dual Control, Thresholds and Exemptions in GST regime</a:t>
            </a:r>
          </a:p>
          <a:p>
            <a:r>
              <a:rPr lang="en-IN" sz="1800" dirty="0">
                <a:latin typeface="Calisto MT" panose="02040603050505030304" pitchFamily="18" charset="0"/>
                <a:ea typeface="Cambria Math" panose="02040503050406030204" pitchFamily="18" charset="0"/>
              </a:rPr>
              <a:t>Model GST Law &amp; procedures</a:t>
            </a:r>
          </a:p>
          <a:p>
            <a:r>
              <a:rPr lang="en-US" sz="1800" dirty="0">
                <a:latin typeface="Calisto MT" panose="02040603050505030304" pitchFamily="18" charset="0"/>
                <a:ea typeface="Cambria Math" panose="02040503050406030204" pitchFamily="18" charset="0"/>
              </a:rPr>
              <a:t>Special provisions for special category States</a:t>
            </a:r>
          </a:p>
          <a:p>
            <a:endParaRPr lang="en-IN" sz="1800" dirty="0">
              <a:latin typeface="Calisto MT" panose="02040603050505030304" pitchFamily="18" charset="0"/>
              <a:ea typeface="Cambria Math" panose="02040503050406030204" pitchFamily="18" charset="0"/>
            </a:endParaRPr>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smtClean="0">
              <a:solidFill>
                <a:schemeClr val="tx1"/>
              </a:solidFill>
            </a:endParaRPr>
          </a:p>
          <a:p>
            <a:pPr algn="l"/>
            <a:endParaRPr lang="en-US" sz="2000" dirty="0"/>
          </a:p>
        </p:txBody>
      </p:sp>
    </p:spTree>
    <p:extLst>
      <p:ext uri="{BB962C8B-B14F-4D97-AF65-F5344CB8AC3E}">
        <p14:creationId xmlns:p14="http://schemas.microsoft.com/office/powerpoint/2010/main" val="10178259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Other</a:t>
            </a:r>
            <a:r>
              <a:rPr lang="en-US" dirty="0" smtClean="0"/>
              <a:t> </a:t>
            </a:r>
            <a:r>
              <a:rPr lang="en-US" sz="2800" dirty="0">
                <a:effectLst>
                  <a:glow rad="228600">
                    <a:schemeClr val="accent4">
                      <a:satMod val="175000"/>
                      <a:alpha val="40000"/>
                    </a:schemeClr>
                  </a:glow>
                </a:effectLst>
              </a:rPr>
              <a:t>important</a:t>
            </a:r>
            <a:r>
              <a:rPr lang="en-US" dirty="0" smtClean="0"/>
              <a:t> </a:t>
            </a:r>
            <a:r>
              <a:rPr lang="en-US" sz="2800" dirty="0">
                <a:effectLst>
                  <a:glow rad="228600">
                    <a:schemeClr val="accent4">
                      <a:satMod val="175000"/>
                      <a:alpha val="40000"/>
                    </a:schemeClr>
                  </a:glow>
                </a:effectLst>
              </a:rPr>
              <a:t>notes</a:t>
            </a:r>
            <a:r>
              <a:rPr lang="en-US" dirty="0" smtClean="0"/>
              <a:t> </a:t>
            </a:r>
            <a:r>
              <a:rPr lang="en-US" sz="2800" dirty="0">
                <a:effectLst>
                  <a:glow rad="228600">
                    <a:schemeClr val="accent4">
                      <a:satMod val="175000"/>
                      <a:alpha val="40000"/>
                    </a:schemeClr>
                  </a:glow>
                </a:effectLst>
              </a:rPr>
              <a:t>on</a:t>
            </a:r>
            <a:r>
              <a:rPr lang="en-US" dirty="0" smtClean="0"/>
              <a:t> </a:t>
            </a:r>
            <a:r>
              <a:rPr lang="en-US" sz="2800" dirty="0">
                <a:effectLst>
                  <a:glow rad="228600">
                    <a:schemeClr val="accent4">
                      <a:satMod val="175000"/>
                      <a:alpha val="40000"/>
                    </a:schemeClr>
                  </a:glow>
                </a:effectLst>
              </a:rPr>
              <a:t>GST</a:t>
            </a:r>
            <a:endParaRPr lang="en-IN" sz="2800" dirty="0">
              <a:effectLst>
                <a:glow rad="228600">
                  <a:schemeClr val="accent4">
                    <a:satMod val="175000"/>
                    <a:alpha val="40000"/>
                  </a:schemeClr>
                </a:glow>
              </a:effectLst>
            </a:endParaRPr>
          </a:p>
        </p:txBody>
      </p:sp>
      <p:sp>
        <p:nvSpPr>
          <p:cNvPr id="3" name="Content Placeholder 2"/>
          <p:cNvSpPr>
            <a:spLocks noGrp="1"/>
          </p:cNvSpPr>
          <p:nvPr>
            <p:ph idx="1"/>
          </p:nvPr>
        </p:nvSpPr>
        <p:spPr>
          <a:xfrm>
            <a:off x="457200" y="1371600"/>
            <a:ext cx="7620000" cy="4800600"/>
          </a:xfrm>
        </p:spPr>
        <p:txBody>
          <a:bodyPr>
            <a:normAutofit/>
          </a:bodyPr>
          <a:lstStyle/>
          <a:p>
            <a:r>
              <a:rPr lang="en-US" sz="1800" dirty="0">
                <a:latin typeface="Calisto MT" panose="02040603050505030304" pitchFamily="18" charset="0"/>
                <a:ea typeface="Cambria Math" panose="02040503050406030204" pitchFamily="18" charset="0"/>
              </a:rPr>
              <a:t>Floor rate may be implemented with small band of rates for goods/services falling in category of Standard rate goods for SGST.</a:t>
            </a:r>
          </a:p>
          <a:p>
            <a:r>
              <a:rPr lang="en-US" sz="1800" dirty="0">
                <a:latin typeface="Calisto MT" panose="02040603050505030304" pitchFamily="18" charset="0"/>
                <a:ea typeface="Cambria Math" panose="02040503050406030204" pitchFamily="18" charset="0"/>
              </a:rPr>
              <a:t>Optional threshold exemption limit for both component of GST</a:t>
            </a:r>
          </a:p>
          <a:p>
            <a:r>
              <a:rPr lang="en-US" sz="1800" dirty="0">
                <a:latin typeface="Calisto MT" panose="02040603050505030304" pitchFamily="18" charset="0"/>
                <a:ea typeface="Cambria Math" panose="02040503050406030204" pitchFamily="18" charset="0"/>
              </a:rPr>
              <a:t>Classification of goods-HSN code likely to be used</a:t>
            </a:r>
          </a:p>
          <a:p>
            <a:r>
              <a:rPr lang="en-US" sz="1800" dirty="0">
                <a:latin typeface="Calisto MT" panose="02040603050505030304" pitchFamily="18" charset="0"/>
                <a:ea typeface="Cambria Math" panose="02040503050406030204" pitchFamily="18" charset="0"/>
              </a:rPr>
              <a:t>Accounting code- Current Accounting code likely to be used</a:t>
            </a:r>
          </a:p>
          <a:p>
            <a:r>
              <a:rPr lang="en-US" sz="1800" dirty="0">
                <a:latin typeface="Calisto MT" panose="02040603050505030304" pitchFamily="18" charset="0"/>
                <a:ea typeface="Cambria Math" panose="02040503050406030204" pitchFamily="18" charset="0"/>
              </a:rPr>
              <a:t>Composite scheme- Optional with threshold limit</a:t>
            </a:r>
          </a:p>
          <a:p>
            <a:r>
              <a:rPr lang="en-US" sz="1800" dirty="0">
                <a:latin typeface="Calisto MT" panose="02040603050505030304" pitchFamily="18" charset="0"/>
                <a:ea typeface="Cambria Math" panose="02040503050406030204" pitchFamily="18" charset="0"/>
              </a:rPr>
              <a:t>Export- Zero rated</a:t>
            </a:r>
          </a:p>
          <a:p>
            <a:r>
              <a:rPr lang="en-US" sz="1800" dirty="0">
                <a:latin typeface="Calisto MT" panose="02040603050505030304" pitchFamily="18" charset="0"/>
                <a:ea typeface="Cambria Math" panose="02040503050406030204" pitchFamily="18" charset="0"/>
              </a:rPr>
              <a:t>Additional tax of 1% - On inter state taxable supply of goods/ services by state of origin with NON CENVETABILITY</a:t>
            </a:r>
          </a:p>
          <a:p>
            <a:endParaRPr lang="en-US" sz="1800" dirty="0">
              <a:latin typeface="Calisto MT" panose="02040603050505030304" pitchFamily="18" charset="0"/>
              <a:ea typeface="Cambria Math" panose="02040503050406030204" pitchFamily="18" charset="0"/>
            </a:endParaRPr>
          </a:p>
          <a:p>
            <a:endParaRPr lang="en-IN" sz="1800" dirty="0">
              <a:latin typeface="Calisto MT" panose="02040603050505030304" pitchFamily="18" charset="0"/>
              <a:ea typeface="Cambria Math" panose="02040503050406030204" pitchFamily="18" charset="0"/>
            </a:endParaRPr>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25836972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Which</a:t>
            </a:r>
            <a:r>
              <a:rPr lang="en-US" sz="2000" dirty="0" smtClean="0"/>
              <a:t> </a:t>
            </a:r>
            <a:r>
              <a:rPr lang="en-US" sz="2800" dirty="0">
                <a:effectLst>
                  <a:glow rad="228600">
                    <a:schemeClr val="accent4">
                      <a:satMod val="175000"/>
                      <a:alpha val="40000"/>
                    </a:schemeClr>
                  </a:glow>
                </a:effectLst>
              </a:rPr>
              <a:t>items</a:t>
            </a:r>
            <a:r>
              <a:rPr lang="en-US" sz="2000" dirty="0" smtClean="0"/>
              <a:t> </a:t>
            </a:r>
            <a:r>
              <a:rPr lang="en-US" sz="2800" dirty="0">
                <a:effectLst>
                  <a:glow rad="228600">
                    <a:schemeClr val="accent4">
                      <a:satMod val="175000"/>
                      <a:alpha val="40000"/>
                    </a:schemeClr>
                  </a:glow>
                </a:effectLst>
              </a:rPr>
              <a:t>may</a:t>
            </a:r>
            <a:r>
              <a:rPr lang="en-US" sz="2000" dirty="0" smtClean="0"/>
              <a:t> </a:t>
            </a:r>
            <a:r>
              <a:rPr lang="en-US" sz="2800" dirty="0">
                <a:effectLst>
                  <a:glow rad="228600">
                    <a:schemeClr val="accent4">
                      <a:satMod val="175000"/>
                      <a:alpha val="40000"/>
                    </a:schemeClr>
                  </a:glow>
                </a:effectLst>
              </a:rPr>
              <a:t>not</a:t>
            </a:r>
            <a:r>
              <a:rPr lang="en-US" sz="2000" dirty="0" smtClean="0"/>
              <a:t> </a:t>
            </a:r>
            <a:r>
              <a:rPr lang="en-US" sz="2800" dirty="0">
                <a:effectLst>
                  <a:glow rad="228600">
                    <a:schemeClr val="accent4">
                      <a:satMod val="175000"/>
                      <a:alpha val="40000"/>
                    </a:schemeClr>
                  </a:glow>
                </a:effectLst>
              </a:rPr>
              <a:t>be</a:t>
            </a:r>
            <a:r>
              <a:rPr lang="en-US" sz="2000" dirty="0" smtClean="0"/>
              <a:t> </a:t>
            </a:r>
            <a:r>
              <a:rPr lang="en-US" sz="2800" dirty="0">
                <a:effectLst>
                  <a:glow rad="228600">
                    <a:schemeClr val="accent4">
                      <a:satMod val="175000"/>
                      <a:alpha val="40000"/>
                    </a:schemeClr>
                  </a:glow>
                </a:effectLst>
              </a:rPr>
              <a:t>covered</a:t>
            </a:r>
            <a:r>
              <a:rPr lang="en-US" sz="2000" dirty="0" smtClean="0"/>
              <a:t> </a:t>
            </a:r>
            <a:r>
              <a:rPr lang="en-US" sz="2800" dirty="0">
                <a:effectLst>
                  <a:glow rad="228600">
                    <a:schemeClr val="accent4">
                      <a:satMod val="175000"/>
                      <a:alpha val="40000"/>
                    </a:schemeClr>
                  </a:glow>
                </a:effectLst>
              </a:rPr>
              <a:t>in</a:t>
            </a:r>
            <a:r>
              <a:rPr lang="en-US" sz="2000" dirty="0" smtClean="0"/>
              <a:t> </a:t>
            </a:r>
            <a:r>
              <a:rPr lang="en-US" sz="2800" dirty="0">
                <a:effectLst>
                  <a:glow rad="228600">
                    <a:schemeClr val="accent4">
                      <a:satMod val="175000"/>
                      <a:alpha val="40000"/>
                    </a:schemeClr>
                  </a:glow>
                </a:effectLst>
              </a:rPr>
              <a:t>GST</a:t>
            </a:r>
            <a:endParaRPr lang="en-IN" sz="2800" dirty="0">
              <a:effectLst>
                <a:glow rad="228600">
                  <a:schemeClr val="accent4">
                    <a:satMod val="175000"/>
                    <a:alpha val="40000"/>
                  </a:schemeClr>
                </a:glow>
              </a:effectLst>
            </a:endParaRPr>
          </a:p>
        </p:txBody>
      </p:sp>
      <p:sp>
        <p:nvSpPr>
          <p:cNvPr id="3" name="Content Placeholder 2"/>
          <p:cNvSpPr>
            <a:spLocks noGrp="1"/>
          </p:cNvSpPr>
          <p:nvPr>
            <p:ph idx="1"/>
          </p:nvPr>
        </p:nvSpPr>
        <p:spPr>
          <a:xfrm>
            <a:off x="457200" y="1447800"/>
            <a:ext cx="7620000" cy="4800600"/>
          </a:xfrm>
        </p:spPr>
        <p:txBody>
          <a:bodyPr>
            <a:normAutofit/>
          </a:bodyPr>
          <a:lstStyle/>
          <a:p>
            <a:r>
              <a:rPr lang="en-US" sz="1800" dirty="0">
                <a:latin typeface="Calisto MT" panose="02040603050505030304" pitchFamily="18" charset="0"/>
                <a:ea typeface="Cambria Math" panose="02040503050406030204" pitchFamily="18" charset="0"/>
              </a:rPr>
              <a:t>All goods or services likely to be covered under GST except :</a:t>
            </a:r>
          </a:p>
          <a:p>
            <a:pPr marL="114300" indent="0">
              <a:buNone/>
            </a:pPr>
            <a:r>
              <a:rPr lang="en-US" sz="1800" dirty="0">
                <a:latin typeface="Calisto MT" panose="02040603050505030304" pitchFamily="18" charset="0"/>
                <a:ea typeface="Cambria Math" panose="02040503050406030204" pitchFamily="18" charset="0"/>
              </a:rPr>
              <a:t>     ♦Alcohol for human consumption - State Excise plus VAT</a:t>
            </a:r>
          </a:p>
          <a:p>
            <a:pPr marL="114300" indent="0">
              <a:buNone/>
            </a:pPr>
            <a:r>
              <a:rPr lang="en-IN" sz="1800" dirty="0">
                <a:latin typeface="Calisto MT" panose="02040603050505030304" pitchFamily="18" charset="0"/>
                <a:ea typeface="Cambria Math" panose="02040503050406030204" pitchFamily="18" charset="0"/>
              </a:rPr>
              <a:t>      ♦Electricity - Electricity Duty</a:t>
            </a:r>
          </a:p>
          <a:p>
            <a:pPr marL="114300" indent="0">
              <a:buNone/>
            </a:pPr>
            <a:r>
              <a:rPr lang="en-US" sz="1800" dirty="0">
                <a:latin typeface="Calisto MT" panose="02040603050505030304" pitchFamily="18" charset="0"/>
                <a:ea typeface="Cambria Math" panose="02040503050406030204" pitchFamily="18" charset="0"/>
              </a:rPr>
              <a:t>      ♦Real Estate - Stamp Duty + Property Taxes</a:t>
            </a:r>
          </a:p>
          <a:p>
            <a:pPr marL="114300" indent="0">
              <a:buNone/>
            </a:pPr>
            <a:r>
              <a:rPr lang="en-US" sz="1800" dirty="0">
                <a:latin typeface="Calisto MT" panose="02040603050505030304" pitchFamily="18" charset="0"/>
                <a:ea typeface="Cambria Math" panose="02040503050406030204" pitchFamily="18" charset="0"/>
              </a:rPr>
              <a:t>     ♦Petroleum Products (to be notified later on)</a:t>
            </a:r>
          </a:p>
          <a:p>
            <a:pPr marL="114300" indent="0">
              <a:buNone/>
            </a:pPr>
            <a:r>
              <a:rPr lang="en-IN" sz="1800" dirty="0">
                <a:latin typeface="Calisto MT" panose="02040603050505030304" pitchFamily="18" charset="0"/>
                <a:ea typeface="Cambria Math" panose="02040503050406030204" pitchFamily="18" charset="0"/>
              </a:rPr>
              <a:t>      ♦Recommendation of GST Council</a:t>
            </a:r>
          </a:p>
          <a:p>
            <a:pPr marL="114300" indent="0">
              <a:buNone/>
            </a:pPr>
            <a:r>
              <a:rPr lang="en-US" sz="1800" dirty="0">
                <a:latin typeface="Calisto MT" panose="02040603050505030304" pitchFamily="18" charset="0"/>
                <a:ea typeface="Cambria Math" panose="02040503050406030204" pitchFamily="18" charset="0"/>
              </a:rPr>
              <a:t>     ♦ Tobacco Products under GST with Central Excise duty.</a:t>
            </a:r>
            <a:endParaRPr lang="en-IN" sz="1800" dirty="0">
              <a:latin typeface="Calisto MT" panose="02040603050505030304" pitchFamily="18" charset="0"/>
              <a:ea typeface="Cambria Math" panose="02040503050406030204" pitchFamily="18" charset="0"/>
            </a:endParaRPr>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2214042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7620000" cy="685800"/>
          </a:xfrm>
        </p:spPr>
        <p:txBody>
          <a:bodyPr anchor="t"/>
          <a:lstStyle/>
          <a:p>
            <a:r>
              <a:rPr lang="en-US" sz="2800" dirty="0">
                <a:effectLst>
                  <a:glow rad="228600">
                    <a:schemeClr val="accent4">
                      <a:satMod val="175000"/>
                      <a:alpha val="40000"/>
                    </a:schemeClr>
                  </a:glow>
                </a:effectLst>
              </a:rPr>
              <a:t>Input</a:t>
            </a:r>
            <a:r>
              <a:rPr lang="en-US" sz="2000" dirty="0" smtClean="0"/>
              <a:t> </a:t>
            </a:r>
            <a:r>
              <a:rPr lang="en-US" sz="2800" dirty="0">
                <a:effectLst>
                  <a:glow rad="228600">
                    <a:schemeClr val="accent4">
                      <a:satMod val="175000"/>
                      <a:alpha val="40000"/>
                    </a:schemeClr>
                  </a:glow>
                </a:effectLst>
              </a:rPr>
              <a:t>tax</a:t>
            </a:r>
            <a:r>
              <a:rPr lang="en-US" sz="2000" dirty="0" smtClean="0"/>
              <a:t> </a:t>
            </a:r>
            <a:r>
              <a:rPr lang="en-US" sz="2800" dirty="0">
                <a:effectLst>
                  <a:glow rad="228600">
                    <a:schemeClr val="accent4">
                      <a:satMod val="175000"/>
                      <a:alpha val="40000"/>
                    </a:schemeClr>
                  </a:glow>
                </a:effectLst>
              </a:rPr>
              <a:t>credit</a:t>
            </a:r>
            <a:r>
              <a:rPr lang="en-US" sz="2000" dirty="0" smtClean="0"/>
              <a:t> </a:t>
            </a:r>
            <a:r>
              <a:rPr lang="en-US" sz="2800" dirty="0">
                <a:effectLst>
                  <a:glow rad="228600">
                    <a:schemeClr val="accent4">
                      <a:satMod val="175000"/>
                      <a:alpha val="40000"/>
                    </a:schemeClr>
                  </a:glow>
                </a:effectLst>
              </a:rPr>
              <a:t>in</a:t>
            </a:r>
            <a:r>
              <a:rPr lang="en-US" sz="2000" dirty="0" smtClean="0"/>
              <a:t> </a:t>
            </a:r>
            <a:r>
              <a:rPr lang="en-US" sz="2800" dirty="0">
                <a:effectLst>
                  <a:glow rad="228600">
                    <a:schemeClr val="accent4">
                      <a:satMod val="175000"/>
                      <a:alpha val="40000"/>
                    </a:schemeClr>
                  </a:glow>
                </a:effectLst>
              </a:rPr>
              <a:t>GST</a:t>
            </a:r>
            <a:r>
              <a:rPr lang="en-US" sz="2000" dirty="0" smtClean="0"/>
              <a:t> </a:t>
            </a:r>
            <a:r>
              <a:rPr lang="en-US" sz="2800" dirty="0">
                <a:effectLst>
                  <a:glow rad="228600">
                    <a:schemeClr val="accent4">
                      <a:satMod val="175000"/>
                      <a:alpha val="40000"/>
                    </a:schemeClr>
                  </a:glow>
                </a:effectLst>
              </a:rPr>
              <a:t>scenario</a:t>
            </a: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endParaRPr lang="en-IN" sz="2000" dirty="0"/>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
        <p:nvSpPr>
          <p:cNvPr id="25" name="TextBox 24"/>
          <p:cNvSpPr txBox="1"/>
          <p:nvPr/>
        </p:nvSpPr>
        <p:spPr>
          <a:xfrm>
            <a:off x="2438400" y="1524000"/>
            <a:ext cx="2895600" cy="584775"/>
          </a:xfrm>
          <a:prstGeom prst="rect">
            <a:avLst/>
          </a:prstGeom>
          <a:noFill/>
        </p:spPr>
        <p:txBody>
          <a:bodyPr wrap="square" rtlCol="0">
            <a:spAutoFit/>
          </a:bodyPr>
          <a:lstStyle/>
          <a:p>
            <a:pPr algn="ctr"/>
            <a:r>
              <a:rPr lang="en-IN" sz="3200" dirty="0" smtClean="0"/>
              <a:t>IGST</a:t>
            </a:r>
            <a:endParaRPr lang="en-IN" sz="3200" dirty="0"/>
          </a:p>
        </p:txBody>
      </p:sp>
      <p:cxnSp>
        <p:nvCxnSpPr>
          <p:cNvPr id="27" name="Straight Arrow Connector 26"/>
          <p:cNvCxnSpPr>
            <a:endCxn id="25" idx="2"/>
          </p:cNvCxnSpPr>
          <p:nvPr/>
        </p:nvCxnSpPr>
        <p:spPr>
          <a:xfrm flipV="1">
            <a:off x="3886200" y="2108775"/>
            <a:ext cx="0" cy="1167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609600" y="3429000"/>
            <a:ext cx="16764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smtClean="0">
                <a:solidFill>
                  <a:schemeClr val="tx1"/>
                </a:solidFill>
              </a:rPr>
              <a:t>SGST</a:t>
            </a:r>
            <a:endParaRPr lang="en-IN" sz="2800" dirty="0">
              <a:solidFill>
                <a:schemeClr val="tx1"/>
              </a:solidFill>
            </a:endParaRPr>
          </a:p>
        </p:txBody>
      </p:sp>
      <p:sp>
        <p:nvSpPr>
          <p:cNvPr id="29" name="Rectangle 28"/>
          <p:cNvSpPr/>
          <p:nvPr/>
        </p:nvSpPr>
        <p:spPr>
          <a:xfrm>
            <a:off x="3276600" y="3429000"/>
            <a:ext cx="1524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smtClean="0">
                <a:solidFill>
                  <a:schemeClr val="tx1"/>
                </a:solidFill>
              </a:rPr>
              <a:t>IGST</a:t>
            </a:r>
            <a:endParaRPr lang="en-IN" sz="2800" dirty="0">
              <a:solidFill>
                <a:schemeClr val="tx1"/>
              </a:solidFill>
            </a:endParaRPr>
          </a:p>
        </p:txBody>
      </p:sp>
      <p:sp>
        <p:nvSpPr>
          <p:cNvPr id="30" name="Rectangle 29"/>
          <p:cNvSpPr/>
          <p:nvPr/>
        </p:nvSpPr>
        <p:spPr>
          <a:xfrm>
            <a:off x="5943600" y="3429000"/>
            <a:ext cx="18288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smtClean="0">
                <a:solidFill>
                  <a:schemeClr val="tx1"/>
                </a:solidFill>
              </a:rPr>
              <a:t>CGST</a:t>
            </a:r>
            <a:endParaRPr lang="en-IN" sz="2800" dirty="0">
              <a:solidFill>
                <a:schemeClr val="tx1"/>
              </a:solidFill>
            </a:endParaRPr>
          </a:p>
        </p:txBody>
      </p:sp>
      <p:cxnSp>
        <p:nvCxnSpPr>
          <p:cNvPr id="35" name="Straight Arrow Connector 34"/>
          <p:cNvCxnSpPr>
            <a:endCxn id="25" idx="2"/>
          </p:cNvCxnSpPr>
          <p:nvPr/>
        </p:nvCxnSpPr>
        <p:spPr>
          <a:xfrm flipV="1">
            <a:off x="1143000" y="2108775"/>
            <a:ext cx="2743200" cy="1320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flipV="1">
            <a:off x="3886200" y="2108775"/>
            <a:ext cx="2514600" cy="1269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81000" y="4876800"/>
            <a:ext cx="7620000" cy="369332"/>
          </a:xfrm>
          <a:prstGeom prst="rect">
            <a:avLst/>
          </a:prstGeom>
          <a:noFill/>
        </p:spPr>
        <p:txBody>
          <a:bodyPr wrap="square" rtlCol="0">
            <a:spAutoFit/>
          </a:bodyPr>
          <a:lstStyle/>
          <a:p>
            <a:r>
              <a:rPr lang="en-IN" dirty="0" smtClean="0"/>
              <a:t>For payment of Integrated GST, input credit of SGST, IGST &amp; CGST may be used</a:t>
            </a:r>
            <a:endParaRPr lang="en-IN" dirty="0"/>
          </a:p>
        </p:txBody>
      </p:sp>
    </p:spTree>
    <p:extLst>
      <p:ext uri="{BB962C8B-B14F-4D97-AF65-F5344CB8AC3E}">
        <p14:creationId xmlns:p14="http://schemas.microsoft.com/office/powerpoint/2010/main" val="10187814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7620000" cy="685800"/>
          </a:xfrm>
        </p:spPr>
        <p:txBody>
          <a:bodyPr anchor="t"/>
          <a:lstStyle/>
          <a:p>
            <a:r>
              <a:rPr lang="en-US" sz="2800" dirty="0">
                <a:effectLst>
                  <a:glow rad="228600">
                    <a:schemeClr val="accent4">
                      <a:satMod val="175000"/>
                      <a:alpha val="40000"/>
                    </a:schemeClr>
                  </a:glow>
                </a:effectLst>
              </a:rPr>
              <a:t>Input</a:t>
            </a:r>
            <a:r>
              <a:rPr lang="en-US" sz="2000" dirty="0" smtClean="0"/>
              <a:t> </a:t>
            </a:r>
            <a:r>
              <a:rPr lang="en-US" sz="2800" dirty="0">
                <a:effectLst>
                  <a:glow rad="228600">
                    <a:schemeClr val="accent4">
                      <a:satMod val="175000"/>
                      <a:alpha val="40000"/>
                    </a:schemeClr>
                  </a:glow>
                </a:effectLst>
              </a:rPr>
              <a:t>tax</a:t>
            </a:r>
            <a:r>
              <a:rPr lang="en-US" sz="2000" dirty="0" smtClean="0"/>
              <a:t> </a:t>
            </a:r>
            <a:r>
              <a:rPr lang="en-US" sz="2800" dirty="0">
                <a:effectLst>
                  <a:glow rad="228600">
                    <a:schemeClr val="accent4">
                      <a:satMod val="175000"/>
                      <a:alpha val="40000"/>
                    </a:schemeClr>
                  </a:glow>
                </a:effectLst>
              </a:rPr>
              <a:t>credit</a:t>
            </a:r>
            <a:r>
              <a:rPr lang="en-US" sz="2000" dirty="0" smtClean="0"/>
              <a:t> </a:t>
            </a:r>
            <a:r>
              <a:rPr lang="en-US" sz="2800" dirty="0">
                <a:effectLst>
                  <a:glow rad="228600">
                    <a:schemeClr val="accent4">
                      <a:satMod val="175000"/>
                      <a:alpha val="40000"/>
                    </a:schemeClr>
                  </a:glow>
                </a:effectLst>
              </a:rPr>
              <a:t>in</a:t>
            </a:r>
            <a:r>
              <a:rPr lang="en-US" sz="2000" dirty="0" smtClean="0"/>
              <a:t> </a:t>
            </a:r>
            <a:r>
              <a:rPr lang="en-US" sz="2800" dirty="0">
                <a:effectLst>
                  <a:glow rad="228600">
                    <a:schemeClr val="accent4">
                      <a:satMod val="175000"/>
                      <a:alpha val="40000"/>
                    </a:schemeClr>
                  </a:glow>
                </a:effectLst>
              </a:rPr>
              <a:t>GST</a:t>
            </a:r>
            <a:r>
              <a:rPr lang="en-US" sz="2000" dirty="0" smtClean="0"/>
              <a:t> </a:t>
            </a:r>
            <a:r>
              <a:rPr lang="en-US" sz="2800" dirty="0">
                <a:effectLst>
                  <a:glow rad="228600">
                    <a:schemeClr val="accent4">
                      <a:satMod val="175000"/>
                      <a:alpha val="40000"/>
                    </a:schemeClr>
                  </a:glow>
                </a:effectLst>
              </a:rPr>
              <a:t>scenario</a:t>
            </a: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endParaRPr lang="en-IN" sz="2000" dirty="0"/>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
        <p:nvSpPr>
          <p:cNvPr id="25" name="TextBox 24"/>
          <p:cNvSpPr txBox="1"/>
          <p:nvPr/>
        </p:nvSpPr>
        <p:spPr>
          <a:xfrm>
            <a:off x="2438400" y="1524000"/>
            <a:ext cx="2895600" cy="584775"/>
          </a:xfrm>
          <a:prstGeom prst="rect">
            <a:avLst/>
          </a:prstGeom>
          <a:noFill/>
        </p:spPr>
        <p:txBody>
          <a:bodyPr wrap="square" rtlCol="0">
            <a:spAutoFit/>
          </a:bodyPr>
          <a:lstStyle/>
          <a:p>
            <a:pPr algn="ctr"/>
            <a:r>
              <a:rPr lang="en-IN" sz="3200" dirty="0"/>
              <a:t>S</a:t>
            </a:r>
            <a:r>
              <a:rPr lang="en-IN" sz="3200" dirty="0" smtClean="0"/>
              <a:t>GST</a:t>
            </a:r>
            <a:endParaRPr lang="en-IN" sz="3200" dirty="0"/>
          </a:p>
        </p:txBody>
      </p:sp>
      <p:cxnSp>
        <p:nvCxnSpPr>
          <p:cNvPr id="27" name="Straight Arrow Connector 26"/>
          <p:cNvCxnSpPr>
            <a:endCxn id="25" idx="2"/>
          </p:cNvCxnSpPr>
          <p:nvPr/>
        </p:nvCxnSpPr>
        <p:spPr>
          <a:xfrm flipV="1">
            <a:off x="3886200" y="2108775"/>
            <a:ext cx="0" cy="1167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609600" y="3429000"/>
            <a:ext cx="16764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smtClean="0">
                <a:solidFill>
                  <a:schemeClr val="tx1"/>
                </a:solidFill>
              </a:rPr>
              <a:t>SGST</a:t>
            </a:r>
            <a:endParaRPr lang="en-IN" sz="2800" dirty="0">
              <a:solidFill>
                <a:schemeClr val="tx1"/>
              </a:solidFill>
            </a:endParaRPr>
          </a:p>
        </p:txBody>
      </p:sp>
      <p:sp>
        <p:nvSpPr>
          <p:cNvPr id="29" name="Rectangle 28"/>
          <p:cNvSpPr/>
          <p:nvPr/>
        </p:nvSpPr>
        <p:spPr>
          <a:xfrm>
            <a:off x="3276600" y="3429000"/>
            <a:ext cx="1524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smtClean="0">
                <a:solidFill>
                  <a:schemeClr val="tx1"/>
                </a:solidFill>
              </a:rPr>
              <a:t>IGST</a:t>
            </a:r>
            <a:endParaRPr lang="en-IN" sz="2800" dirty="0">
              <a:solidFill>
                <a:schemeClr val="tx1"/>
              </a:solidFill>
            </a:endParaRPr>
          </a:p>
        </p:txBody>
      </p:sp>
      <p:sp>
        <p:nvSpPr>
          <p:cNvPr id="30" name="Rectangle 29"/>
          <p:cNvSpPr/>
          <p:nvPr/>
        </p:nvSpPr>
        <p:spPr>
          <a:xfrm>
            <a:off x="5943600" y="3429000"/>
            <a:ext cx="18288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strike="sngStrike" dirty="0" smtClean="0">
                <a:solidFill>
                  <a:schemeClr val="tx1"/>
                </a:solidFill>
              </a:rPr>
              <a:t>CGST</a:t>
            </a:r>
            <a:endParaRPr lang="en-IN" sz="2800" strike="sngStrike" dirty="0">
              <a:solidFill>
                <a:schemeClr val="tx1"/>
              </a:solidFill>
            </a:endParaRPr>
          </a:p>
        </p:txBody>
      </p:sp>
      <p:cxnSp>
        <p:nvCxnSpPr>
          <p:cNvPr id="35" name="Straight Arrow Connector 34"/>
          <p:cNvCxnSpPr>
            <a:endCxn id="25" idx="2"/>
          </p:cNvCxnSpPr>
          <p:nvPr/>
        </p:nvCxnSpPr>
        <p:spPr>
          <a:xfrm flipV="1">
            <a:off x="1143000" y="2108775"/>
            <a:ext cx="2743200" cy="1320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flipV="1">
            <a:off x="3886200" y="2108775"/>
            <a:ext cx="2514600" cy="1269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81000" y="4876800"/>
            <a:ext cx="7620000" cy="646331"/>
          </a:xfrm>
          <a:prstGeom prst="rect">
            <a:avLst/>
          </a:prstGeom>
          <a:noFill/>
        </p:spPr>
        <p:txBody>
          <a:bodyPr wrap="square" rtlCol="0">
            <a:spAutoFit/>
          </a:bodyPr>
          <a:lstStyle/>
          <a:p>
            <a:r>
              <a:rPr lang="en-IN" dirty="0" smtClean="0"/>
              <a:t>For payment of State GST, input credit of IGST, SGST may be used but CGST can’t be used for payment of SGST.</a:t>
            </a:r>
            <a:endParaRPr lang="en-IN" dirty="0"/>
          </a:p>
        </p:txBody>
      </p:sp>
    </p:spTree>
    <p:extLst>
      <p:ext uri="{BB962C8B-B14F-4D97-AF65-F5344CB8AC3E}">
        <p14:creationId xmlns:p14="http://schemas.microsoft.com/office/powerpoint/2010/main" val="28830861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7620000" cy="685800"/>
          </a:xfrm>
        </p:spPr>
        <p:txBody>
          <a:bodyPr anchor="t"/>
          <a:lstStyle/>
          <a:p>
            <a:r>
              <a:rPr lang="en-US" sz="2800" dirty="0">
                <a:effectLst>
                  <a:glow rad="228600">
                    <a:schemeClr val="accent4">
                      <a:satMod val="175000"/>
                      <a:alpha val="40000"/>
                    </a:schemeClr>
                  </a:glow>
                </a:effectLst>
              </a:rPr>
              <a:t>Input</a:t>
            </a:r>
            <a:r>
              <a:rPr lang="en-US" sz="2000" dirty="0" smtClean="0"/>
              <a:t> </a:t>
            </a:r>
            <a:r>
              <a:rPr lang="en-US" sz="2800" dirty="0">
                <a:effectLst>
                  <a:glow rad="228600">
                    <a:schemeClr val="accent4">
                      <a:satMod val="175000"/>
                      <a:alpha val="40000"/>
                    </a:schemeClr>
                  </a:glow>
                </a:effectLst>
              </a:rPr>
              <a:t>tax</a:t>
            </a:r>
            <a:r>
              <a:rPr lang="en-US" sz="2000" dirty="0" smtClean="0"/>
              <a:t> </a:t>
            </a:r>
            <a:r>
              <a:rPr lang="en-US" sz="2800" dirty="0">
                <a:effectLst>
                  <a:glow rad="228600">
                    <a:schemeClr val="accent4">
                      <a:satMod val="175000"/>
                      <a:alpha val="40000"/>
                    </a:schemeClr>
                  </a:glow>
                </a:effectLst>
              </a:rPr>
              <a:t>credit</a:t>
            </a:r>
            <a:r>
              <a:rPr lang="en-US" sz="2000" dirty="0" smtClean="0"/>
              <a:t> </a:t>
            </a:r>
            <a:r>
              <a:rPr lang="en-US" sz="2800" dirty="0">
                <a:effectLst>
                  <a:glow rad="228600">
                    <a:schemeClr val="accent4">
                      <a:satMod val="175000"/>
                      <a:alpha val="40000"/>
                    </a:schemeClr>
                  </a:glow>
                </a:effectLst>
              </a:rPr>
              <a:t>in</a:t>
            </a:r>
            <a:r>
              <a:rPr lang="en-US" sz="2000" dirty="0" smtClean="0"/>
              <a:t> </a:t>
            </a:r>
            <a:r>
              <a:rPr lang="en-US" sz="2800" dirty="0">
                <a:effectLst>
                  <a:glow rad="228600">
                    <a:schemeClr val="accent4">
                      <a:satMod val="175000"/>
                      <a:alpha val="40000"/>
                    </a:schemeClr>
                  </a:glow>
                </a:effectLst>
              </a:rPr>
              <a:t>GST</a:t>
            </a:r>
            <a:r>
              <a:rPr lang="en-US" sz="2000" dirty="0" smtClean="0"/>
              <a:t> </a:t>
            </a:r>
            <a:r>
              <a:rPr lang="en-US" sz="2800" dirty="0">
                <a:effectLst>
                  <a:glow rad="228600">
                    <a:schemeClr val="accent4">
                      <a:satMod val="175000"/>
                      <a:alpha val="40000"/>
                    </a:schemeClr>
                  </a:glow>
                </a:effectLst>
              </a:rPr>
              <a:t>scenario</a:t>
            </a: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endParaRPr lang="en-IN" sz="2000" dirty="0"/>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
        <p:nvSpPr>
          <p:cNvPr id="25" name="TextBox 24"/>
          <p:cNvSpPr txBox="1"/>
          <p:nvPr/>
        </p:nvSpPr>
        <p:spPr>
          <a:xfrm>
            <a:off x="2438400" y="1524000"/>
            <a:ext cx="2895600" cy="584775"/>
          </a:xfrm>
          <a:prstGeom prst="rect">
            <a:avLst/>
          </a:prstGeom>
          <a:noFill/>
        </p:spPr>
        <p:txBody>
          <a:bodyPr wrap="square" rtlCol="0">
            <a:spAutoFit/>
          </a:bodyPr>
          <a:lstStyle/>
          <a:p>
            <a:pPr algn="ctr"/>
            <a:r>
              <a:rPr lang="en-IN" sz="3200" dirty="0" smtClean="0"/>
              <a:t>CGST</a:t>
            </a:r>
            <a:endParaRPr lang="en-IN" sz="3200" dirty="0"/>
          </a:p>
        </p:txBody>
      </p:sp>
      <p:cxnSp>
        <p:nvCxnSpPr>
          <p:cNvPr id="27" name="Straight Arrow Connector 26"/>
          <p:cNvCxnSpPr>
            <a:endCxn id="25" idx="2"/>
          </p:cNvCxnSpPr>
          <p:nvPr/>
        </p:nvCxnSpPr>
        <p:spPr>
          <a:xfrm flipV="1">
            <a:off x="3886200" y="2108775"/>
            <a:ext cx="0" cy="11678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609600" y="3429000"/>
            <a:ext cx="16764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strike="sngStrike" dirty="0" smtClean="0">
                <a:solidFill>
                  <a:schemeClr val="tx1"/>
                </a:solidFill>
              </a:rPr>
              <a:t>SGST</a:t>
            </a:r>
            <a:endParaRPr lang="en-IN" sz="2800" strike="sngStrike" dirty="0">
              <a:solidFill>
                <a:schemeClr val="tx1"/>
              </a:solidFill>
            </a:endParaRPr>
          </a:p>
        </p:txBody>
      </p:sp>
      <p:sp>
        <p:nvSpPr>
          <p:cNvPr id="29" name="Rectangle 28"/>
          <p:cNvSpPr/>
          <p:nvPr/>
        </p:nvSpPr>
        <p:spPr>
          <a:xfrm>
            <a:off x="3276600" y="3429000"/>
            <a:ext cx="15240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smtClean="0">
                <a:solidFill>
                  <a:schemeClr val="tx1"/>
                </a:solidFill>
              </a:rPr>
              <a:t>IGST</a:t>
            </a:r>
            <a:endParaRPr lang="en-IN" sz="2800" dirty="0">
              <a:solidFill>
                <a:schemeClr val="tx1"/>
              </a:solidFill>
            </a:endParaRPr>
          </a:p>
        </p:txBody>
      </p:sp>
      <p:sp>
        <p:nvSpPr>
          <p:cNvPr id="30" name="Rectangle 29"/>
          <p:cNvSpPr/>
          <p:nvPr/>
        </p:nvSpPr>
        <p:spPr>
          <a:xfrm>
            <a:off x="5943600" y="3429000"/>
            <a:ext cx="1828800" cy="609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800" dirty="0" smtClean="0">
                <a:solidFill>
                  <a:schemeClr val="tx1"/>
                </a:solidFill>
              </a:rPr>
              <a:t>CGST</a:t>
            </a:r>
            <a:endParaRPr lang="en-IN" sz="2800" dirty="0">
              <a:solidFill>
                <a:schemeClr val="tx1"/>
              </a:solidFill>
            </a:endParaRPr>
          </a:p>
        </p:txBody>
      </p:sp>
      <p:cxnSp>
        <p:nvCxnSpPr>
          <p:cNvPr id="35" name="Straight Arrow Connector 34"/>
          <p:cNvCxnSpPr>
            <a:endCxn id="25" idx="2"/>
          </p:cNvCxnSpPr>
          <p:nvPr/>
        </p:nvCxnSpPr>
        <p:spPr>
          <a:xfrm flipV="1">
            <a:off x="1143000" y="2108775"/>
            <a:ext cx="2743200" cy="1320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flipV="1">
            <a:off x="3886200" y="2108775"/>
            <a:ext cx="2514600" cy="12697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81000" y="4876800"/>
            <a:ext cx="7620000" cy="646331"/>
          </a:xfrm>
          <a:prstGeom prst="rect">
            <a:avLst/>
          </a:prstGeom>
          <a:noFill/>
        </p:spPr>
        <p:txBody>
          <a:bodyPr wrap="square" rtlCol="0">
            <a:spAutoFit/>
          </a:bodyPr>
          <a:lstStyle/>
          <a:p>
            <a:r>
              <a:rPr lang="en-IN" dirty="0" smtClean="0"/>
              <a:t>For payment of Centre GST, input credit of IGST, CGST may be used but SGST can’t be used for payment of CGST.</a:t>
            </a:r>
            <a:endParaRPr lang="en-IN" dirty="0"/>
          </a:p>
        </p:txBody>
      </p:sp>
    </p:spTree>
    <p:extLst>
      <p:ext uri="{BB962C8B-B14F-4D97-AF65-F5344CB8AC3E}">
        <p14:creationId xmlns:p14="http://schemas.microsoft.com/office/powerpoint/2010/main" val="18807154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800" dirty="0">
                <a:effectLst>
                  <a:glow rad="228600">
                    <a:schemeClr val="accent4">
                      <a:satMod val="175000"/>
                      <a:alpha val="40000"/>
                    </a:schemeClr>
                  </a:glow>
                </a:effectLst>
              </a:rPr>
              <a:t>Benefits to Tax payer</a:t>
            </a:r>
          </a:p>
        </p:txBody>
      </p:sp>
      <p:sp>
        <p:nvSpPr>
          <p:cNvPr id="3" name="Content Placeholder 2"/>
          <p:cNvSpPr>
            <a:spLocks noGrp="1"/>
          </p:cNvSpPr>
          <p:nvPr>
            <p:ph idx="1"/>
          </p:nvPr>
        </p:nvSpPr>
        <p:spPr/>
        <p:txBody>
          <a:bodyPr>
            <a:normAutofit/>
          </a:bodyPr>
          <a:lstStyle/>
          <a:p>
            <a:r>
              <a:rPr lang="en-US" sz="1800" dirty="0">
                <a:latin typeface="Calisto MT" panose="02040603050505030304" pitchFamily="18" charset="0"/>
                <a:ea typeface="Cambria Math" panose="02040503050406030204" pitchFamily="18" charset="0"/>
              </a:rPr>
              <a:t>Reduction in multiplicity of taxes.</a:t>
            </a:r>
          </a:p>
          <a:p>
            <a:r>
              <a:rPr lang="en-US" sz="1800" dirty="0" smtClean="0">
                <a:latin typeface="Calisto MT" panose="02040603050505030304" pitchFamily="18" charset="0"/>
                <a:ea typeface="Cambria Math" panose="02040503050406030204" pitchFamily="18" charset="0"/>
              </a:rPr>
              <a:t> </a:t>
            </a:r>
            <a:r>
              <a:rPr lang="en-US" sz="1800" dirty="0">
                <a:latin typeface="Calisto MT" panose="02040603050505030304" pitchFamily="18" charset="0"/>
                <a:ea typeface="Cambria Math" panose="02040503050406030204" pitchFamily="18" charset="0"/>
              </a:rPr>
              <a:t>Mitigation of cascading/ double </a:t>
            </a:r>
            <a:r>
              <a:rPr lang="en-US" sz="1800" dirty="0" smtClean="0">
                <a:latin typeface="Calisto MT" panose="02040603050505030304" pitchFamily="18" charset="0"/>
                <a:ea typeface="Cambria Math" panose="02040503050406030204" pitchFamily="18" charset="0"/>
              </a:rPr>
              <a:t>taxation i.e</a:t>
            </a:r>
            <a:r>
              <a:rPr lang="en-US" sz="1800" dirty="0">
                <a:latin typeface="Calisto MT" panose="02040603050505030304" pitchFamily="18" charset="0"/>
                <a:ea typeface="Cambria Math" panose="02040503050406030204" pitchFamily="18" charset="0"/>
              </a:rPr>
              <a:t>.</a:t>
            </a:r>
            <a:r>
              <a:rPr lang="en-US" sz="1800" dirty="0" smtClean="0">
                <a:latin typeface="Calisto MT" panose="02040603050505030304" pitchFamily="18" charset="0"/>
                <a:ea typeface="Cambria Math" panose="02040503050406030204" pitchFamily="18" charset="0"/>
              </a:rPr>
              <a:t> able to take input in case of inter state transection, able to setoff Central and state tax liability . </a:t>
            </a:r>
          </a:p>
          <a:p>
            <a:r>
              <a:rPr lang="en-US" sz="1800" dirty="0">
                <a:latin typeface="Calisto MT" panose="02040603050505030304" pitchFamily="18" charset="0"/>
                <a:ea typeface="Cambria Math" panose="02040503050406030204" pitchFamily="18" charset="0"/>
              </a:rPr>
              <a:t>Single registration in place of multiple registration </a:t>
            </a:r>
            <a:endParaRPr lang="en-IN" sz="1800" dirty="0">
              <a:latin typeface="Calisto MT" panose="02040603050505030304" pitchFamily="18" charset="0"/>
              <a:ea typeface="Cambria Math" panose="02040503050406030204" pitchFamily="18" charset="0"/>
            </a:endParaRPr>
          </a:p>
          <a:p>
            <a:r>
              <a:rPr lang="en-US" sz="1800" dirty="0" smtClean="0">
                <a:latin typeface="Calisto MT" panose="02040603050505030304" pitchFamily="18" charset="0"/>
                <a:ea typeface="Cambria Math" panose="02040503050406030204" pitchFamily="18" charset="0"/>
              </a:rPr>
              <a:t> </a:t>
            </a:r>
            <a:r>
              <a:rPr lang="en-US" sz="1800" dirty="0">
                <a:latin typeface="Calisto MT" panose="02040603050505030304" pitchFamily="18" charset="0"/>
                <a:ea typeface="Cambria Math" panose="02040503050406030204" pitchFamily="18" charset="0"/>
              </a:rPr>
              <a:t>More efficient neutralization of taxes especially for exports.</a:t>
            </a:r>
          </a:p>
          <a:p>
            <a:r>
              <a:rPr lang="en-US" sz="1800" dirty="0" smtClean="0">
                <a:latin typeface="Calisto MT" panose="02040603050505030304" pitchFamily="18" charset="0"/>
                <a:ea typeface="Cambria Math" panose="02040503050406030204" pitchFamily="18" charset="0"/>
              </a:rPr>
              <a:t> </a:t>
            </a:r>
            <a:r>
              <a:rPr lang="en-US" sz="1800" dirty="0">
                <a:latin typeface="Calisto MT" panose="02040603050505030304" pitchFamily="18" charset="0"/>
                <a:ea typeface="Cambria Math" panose="02040503050406030204" pitchFamily="18" charset="0"/>
              </a:rPr>
              <a:t>Development of common national market.</a:t>
            </a:r>
          </a:p>
          <a:p>
            <a:r>
              <a:rPr lang="en-IN" sz="1800" dirty="0" smtClean="0">
                <a:latin typeface="Calisto MT" panose="02040603050505030304" pitchFamily="18" charset="0"/>
                <a:ea typeface="Cambria Math" panose="02040503050406030204" pitchFamily="18" charset="0"/>
              </a:rPr>
              <a:t> </a:t>
            </a:r>
            <a:r>
              <a:rPr lang="en-IN" sz="1800" dirty="0">
                <a:latin typeface="Calisto MT" panose="02040603050505030304" pitchFamily="18" charset="0"/>
                <a:ea typeface="Cambria Math" panose="02040503050406030204" pitchFamily="18" charset="0"/>
              </a:rPr>
              <a:t>Simpler tax regime -</a:t>
            </a:r>
          </a:p>
          <a:p>
            <a:r>
              <a:rPr lang="en-US" sz="1800" dirty="0" smtClean="0">
                <a:latin typeface="Calisto MT" panose="02040603050505030304" pitchFamily="18" charset="0"/>
                <a:ea typeface="Cambria Math" panose="02040503050406030204" pitchFamily="18" charset="0"/>
              </a:rPr>
              <a:t> </a:t>
            </a:r>
            <a:r>
              <a:rPr lang="en-US" sz="1800" dirty="0">
                <a:latin typeface="Calisto MT" panose="02040603050505030304" pitchFamily="18" charset="0"/>
                <a:ea typeface="Cambria Math" panose="02040503050406030204" pitchFamily="18" charset="0"/>
              </a:rPr>
              <a:t>Fewer rates and exemptions.</a:t>
            </a:r>
          </a:p>
          <a:p>
            <a:r>
              <a:rPr lang="en-US" sz="1800" dirty="0" smtClean="0">
                <a:latin typeface="Calisto MT" panose="02040603050505030304" pitchFamily="18" charset="0"/>
                <a:ea typeface="Cambria Math" panose="02040503050406030204" pitchFamily="18" charset="0"/>
              </a:rPr>
              <a:t> </a:t>
            </a:r>
            <a:r>
              <a:rPr lang="en-US" sz="1800" dirty="0">
                <a:latin typeface="Calisto MT" panose="02040603050505030304" pitchFamily="18" charset="0"/>
                <a:ea typeface="Cambria Math" panose="02040503050406030204" pitchFamily="18" charset="0"/>
              </a:rPr>
              <a:t>Conceptual clarity (Goods vs. Services</a:t>
            </a:r>
            <a:r>
              <a:rPr lang="en-US" sz="1800" dirty="0" smtClean="0">
                <a:latin typeface="Calisto MT" panose="02040603050505030304" pitchFamily="18" charset="0"/>
                <a:ea typeface="Cambria Math" panose="02040503050406030204" pitchFamily="18" charset="0"/>
              </a:rPr>
              <a:t>).</a:t>
            </a:r>
          </a:p>
          <a:p>
            <a:r>
              <a:rPr lang="en-IN" sz="1800" dirty="0">
                <a:latin typeface="Calisto MT" panose="02040603050505030304" pitchFamily="18" charset="0"/>
                <a:ea typeface="Cambria Math" panose="02040503050406030204" pitchFamily="18" charset="0"/>
              </a:rPr>
              <a:t>Minimal </a:t>
            </a:r>
            <a:r>
              <a:rPr lang="en-IN" sz="1800" dirty="0" smtClean="0">
                <a:latin typeface="Calisto MT" panose="02040603050505030304" pitchFamily="18" charset="0"/>
                <a:ea typeface="Cambria Math" panose="02040503050406030204" pitchFamily="18" charset="0"/>
              </a:rPr>
              <a:t>Input tax credit </a:t>
            </a:r>
            <a:r>
              <a:rPr lang="en-IN" sz="1800" dirty="0">
                <a:latin typeface="Calisto MT" panose="02040603050505030304" pitchFamily="18" charset="0"/>
                <a:ea typeface="Cambria Math" panose="02040503050406030204" pitchFamily="18" charset="0"/>
              </a:rPr>
              <a:t>refund </a:t>
            </a:r>
            <a:r>
              <a:rPr lang="en-IN" sz="1800" dirty="0" smtClean="0">
                <a:latin typeface="Calisto MT" panose="02040603050505030304" pitchFamily="18" charset="0"/>
                <a:ea typeface="Cambria Math" panose="02040503050406030204" pitchFamily="18" charset="0"/>
              </a:rPr>
              <a:t>cases</a:t>
            </a:r>
          </a:p>
          <a:p>
            <a:r>
              <a:rPr lang="en-IN" sz="1800" dirty="0">
                <a:latin typeface="Calisto MT" panose="02040603050505030304" pitchFamily="18" charset="0"/>
                <a:ea typeface="Cambria Math" panose="02040503050406030204" pitchFamily="18" charset="0"/>
              </a:rPr>
              <a:t>Low compliance </a:t>
            </a:r>
            <a:r>
              <a:rPr lang="en-IN" sz="1800" dirty="0" smtClean="0">
                <a:latin typeface="Calisto MT" panose="02040603050505030304" pitchFamily="18" charset="0"/>
                <a:ea typeface="Cambria Math" panose="02040503050406030204" pitchFamily="18" charset="0"/>
              </a:rPr>
              <a:t>cost</a:t>
            </a:r>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25577227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800" dirty="0">
                <a:effectLst>
                  <a:glow rad="228600">
                    <a:schemeClr val="accent4">
                      <a:satMod val="175000"/>
                      <a:alpha val="40000"/>
                    </a:schemeClr>
                  </a:glow>
                </a:effectLst>
              </a:rPr>
              <a:t>Benefits</a:t>
            </a:r>
            <a:r>
              <a:rPr lang="en-IN" dirty="0"/>
              <a:t> </a:t>
            </a:r>
            <a:r>
              <a:rPr lang="en-IN" sz="2800" dirty="0">
                <a:effectLst>
                  <a:glow rad="228600">
                    <a:schemeClr val="accent4">
                      <a:satMod val="175000"/>
                      <a:alpha val="40000"/>
                    </a:schemeClr>
                  </a:glow>
                </a:effectLst>
              </a:rPr>
              <a:t>to</a:t>
            </a:r>
            <a:r>
              <a:rPr lang="en-IN" dirty="0"/>
              <a:t> </a:t>
            </a:r>
            <a:r>
              <a:rPr lang="en-IN" sz="2800" dirty="0">
                <a:effectLst>
                  <a:glow rad="228600">
                    <a:schemeClr val="accent4">
                      <a:satMod val="175000"/>
                      <a:alpha val="40000"/>
                    </a:schemeClr>
                  </a:glow>
                </a:effectLst>
              </a:rPr>
              <a:t>Government</a:t>
            </a:r>
            <a:r>
              <a:rPr lang="en-IN" dirty="0" smtClean="0"/>
              <a:t>.</a:t>
            </a:r>
            <a:endParaRPr lang="en-IN" dirty="0"/>
          </a:p>
        </p:txBody>
      </p:sp>
      <p:sp>
        <p:nvSpPr>
          <p:cNvPr id="3" name="Content Placeholder 2"/>
          <p:cNvSpPr>
            <a:spLocks noGrp="1"/>
          </p:cNvSpPr>
          <p:nvPr>
            <p:ph idx="1"/>
          </p:nvPr>
        </p:nvSpPr>
        <p:spPr/>
        <p:txBody>
          <a:bodyPr/>
          <a:lstStyle/>
          <a:p>
            <a:r>
              <a:rPr lang="en-IN" sz="1800" dirty="0">
                <a:latin typeface="Calisto MT" panose="02040603050505030304" pitchFamily="18" charset="0"/>
                <a:ea typeface="Cambria Math" panose="02040503050406030204" pitchFamily="18" charset="0"/>
              </a:rPr>
              <a:t>Improved compliance &amp; revenue collections (tax booster).</a:t>
            </a:r>
            <a:endParaRPr lang="en-US" sz="1800" dirty="0">
              <a:latin typeface="Calisto MT" panose="02040603050505030304" pitchFamily="18" charset="0"/>
              <a:ea typeface="Cambria Math" panose="02040503050406030204" pitchFamily="18" charset="0"/>
            </a:endParaRPr>
          </a:p>
          <a:p>
            <a:r>
              <a:rPr lang="en-US" sz="1800" dirty="0">
                <a:latin typeface="Calisto MT" panose="02040603050505030304" pitchFamily="18" charset="0"/>
                <a:ea typeface="Cambria Math" panose="02040503050406030204" pitchFamily="18" charset="0"/>
              </a:rPr>
              <a:t>Simple tax compliance</a:t>
            </a:r>
          </a:p>
          <a:p>
            <a:r>
              <a:rPr lang="en-US" sz="1800" dirty="0">
                <a:latin typeface="Calisto MT" panose="02040603050505030304" pitchFamily="18" charset="0"/>
                <a:ea typeface="Cambria Math" panose="02040503050406030204" pitchFamily="18" charset="0"/>
              </a:rPr>
              <a:t>Control on black money</a:t>
            </a:r>
          </a:p>
          <a:p>
            <a:r>
              <a:rPr lang="en-US" sz="1800" dirty="0">
                <a:latin typeface="Calisto MT" panose="02040603050505030304" pitchFamily="18" charset="0"/>
                <a:ea typeface="Cambria Math" panose="02040503050406030204" pitchFamily="18" charset="0"/>
              </a:rPr>
              <a:t>Reduction of litigation</a:t>
            </a:r>
          </a:p>
          <a:p>
            <a:pPr marL="114300" indent="0">
              <a:buNone/>
            </a:pPr>
            <a:endParaRPr lang="en-IN" dirty="0"/>
          </a:p>
        </p:txBody>
      </p:sp>
      <p:sp>
        <p:nvSpPr>
          <p:cNvPr id="4" name="Footer Placeholder 3"/>
          <p:cNvSpPr>
            <a:spLocks noGrp="1"/>
          </p:cNvSpPr>
          <p:nvPr>
            <p:ph type="ftr" sz="quarter" idx="11"/>
          </p:nvPr>
        </p:nvSpPr>
        <p:spPr>
          <a:xfrm rot="16200000">
            <a:off x="5372100" y="3086100"/>
            <a:ext cx="6858000" cy="685800"/>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176667598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Industry</a:t>
            </a:r>
            <a:r>
              <a:rPr lang="en-US" sz="2000" dirty="0" smtClean="0"/>
              <a:t> </a:t>
            </a:r>
            <a:r>
              <a:rPr lang="en-US" sz="2800" dirty="0">
                <a:effectLst>
                  <a:glow rad="228600">
                    <a:schemeClr val="accent4">
                      <a:satMod val="175000"/>
                      <a:alpha val="40000"/>
                    </a:schemeClr>
                  </a:glow>
                </a:effectLst>
              </a:rPr>
              <a:t>Expectation</a:t>
            </a:r>
            <a:r>
              <a:rPr lang="en-US" sz="2000" dirty="0" smtClean="0"/>
              <a:t> </a:t>
            </a:r>
            <a:r>
              <a:rPr lang="en-US" sz="2800" dirty="0">
                <a:effectLst>
                  <a:glow rad="228600">
                    <a:schemeClr val="accent4">
                      <a:satMod val="175000"/>
                      <a:alpha val="40000"/>
                    </a:schemeClr>
                  </a:glow>
                </a:effectLst>
              </a:rPr>
              <a:t>from</a:t>
            </a:r>
            <a:r>
              <a:rPr lang="en-US" sz="2000" dirty="0" smtClean="0"/>
              <a:t> </a:t>
            </a:r>
            <a:r>
              <a:rPr lang="en-US" sz="2800" dirty="0">
                <a:effectLst>
                  <a:glow rad="228600">
                    <a:schemeClr val="accent4">
                      <a:satMod val="175000"/>
                      <a:alpha val="40000"/>
                    </a:schemeClr>
                  </a:glow>
                </a:effectLst>
              </a:rPr>
              <a:t>GST</a:t>
            </a:r>
            <a:endParaRPr lang="en-IN" sz="2800" dirty="0">
              <a:effectLst>
                <a:glow rad="228600">
                  <a:schemeClr val="accent4">
                    <a:satMod val="175000"/>
                    <a:alpha val="40000"/>
                  </a:schemeClr>
                </a:glow>
              </a:effectLst>
            </a:endParaRPr>
          </a:p>
        </p:txBody>
      </p:sp>
      <p:sp>
        <p:nvSpPr>
          <p:cNvPr id="3" name="Content Placeholder 2"/>
          <p:cNvSpPr>
            <a:spLocks noGrp="1"/>
          </p:cNvSpPr>
          <p:nvPr>
            <p:ph idx="1"/>
          </p:nvPr>
        </p:nvSpPr>
        <p:spPr/>
        <p:txBody>
          <a:bodyPr>
            <a:normAutofit/>
          </a:bodyPr>
          <a:lstStyle/>
          <a:p>
            <a:r>
              <a:rPr lang="en-US" sz="1800" dirty="0">
                <a:latin typeface="Calisto MT" panose="02040603050505030304" pitchFamily="18" charset="0"/>
                <a:ea typeface="Cambria Math" panose="02040503050406030204" pitchFamily="18" charset="0"/>
              </a:rPr>
              <a:t>Low compliance cost</a:t>
            </a:r>
          </a:p>
          <a:p>
            <a:r>
              <a:rPr lang="en-US" sz="1800" dirty="0">
                <a:latin typeface="Calisto MT" panose="02040603050505030304" pitchFamily="18" charset="0"/>
                <a:ea typeface="Cambria Math" panose="02040503050406030204" pitchFamily="18" charset="0"/>
              </a:rPr>
              <a:t>Seamless flow of input credit</a:t>
            </a:r>
          </a:p>
          <a:p>
            <a:r>
              <a:rPr lang="en-US" sz="1800" dirty="0">
                <a:latin typeface="Calisto MT" panose="02040603050505030304" pitchFamily="18" charset="0"/>
                <a:ea typeface="Cambria Math" panose="02040503050406030204" pitchFamily="18" charset="0"/>
              </a:rPr>
              <a:t>Minimum litigation issues </a:t>
            </a:r>
          </a:p>
          <a:p>
            <a:r>
              <a:rPr lang="en-US" sz="1800" dirty="0">
                <a:latin typeface="Calisto MT" panose="02040603050505030304" pitchFamily="18" charset="0"/>
                <a:ea typeface="Cambria Math" panose="02040503050406030204" pitchFamily="18" charset="0"/>
              </a:rPr>
              <a:t>Automation of process by way of e-registrations, e-returns, e-payment</a:t>
            </a:r>
          </a:p>
          <a:p>
            <a:r>
              <a:rPr lang="en-US" sz="1800" dirty="0">
                <a:latin typeface="Calisto MT" panose="02040603050505030304" pitchFamily="18" charset="0"/>
                <a:ea typeface="Cambria Math" panose="02040503050406030204" pitchFamily="18" charset="0"/>
              </a:rPr>
              <a:t>Administrative efficiency in case of assessment and adjudication</a:t>
            </a:r>
          </a:p>
          <a:p>
            <a:r>
              <a:rPr lang="en-US" sz="1800" dirty="0">
                <a:latin typeface="Calisto MT" panose="02040603050505030304" pitchFamily="18" charset="0"/>
                <a:ea typeface="Cambria Math" panose="02040503050406030204" pitchFamily="18" charset="0"/>
              </a:rPr>
              <a:t>Ease of compliance</a:t>
            </a:r>
          </a:p>
          <a:p>
            <a:r>
              <a:rPr lang="en-US" sz="1800" dirty="0">
                <a:latin typeface="Calisto MT" panose="02040603050505030304" pitchFamily="18" charset="0"/>
                <a:ea typeface="Cambria Math" panose="02040503050406030204" pitchFamily="18" charset="0"/>
              </a:rPr>
              <a:t> No need to classify as goods/supply etc. </a:t>
            </a:r>
          </a:p>
          <a:p>
            <a:r>
              <a:rPr lang="en-US" sz="1800" dirty="0">
                <a:latin typeface="Calisto MT" panose="02040603050505030304" pitchFamily="18" charset="0"/>
                <a:ea typeface="Cambria Math" panose="02040503050406030204" pitchFamily="18" charset="0"/>
              </a:rPr>
              <a:t>Exemptions instead of exclusions from GST</a:t>
            </a:r>
          </a:p>
          <a:p>
            <a:r>
              <a:rPr lang="en-US" sz="1800" dirty="0">
                <a:latin typeface="Calisto MT" panose="02040603050505030304" pitchFamily="18" charset="0"/>
                <a:ea typeface="Cambria Math" panose="02040503050406030204" pitchFamily="18" charset="0"/>
              </a:rPr>
              <a:t>Need of IT portal or agency</a:t>
            </a:r>
            <a:endParaRPr lang="en-IN" sz="1800" dirty="0">
              <a:latin typeface="Calisto MT" panose="02040603050505030304" pitchFamily="18" charset="0"/>
              <a:ea typeface="Cambria Math" panose="02040503050406030204" pitchFamily="18" charset="0"/>
            </a:endParaRPr>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34184575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Feature</a:t>
            </a:r>
            <a:r>
              <a:rPr lang="en-US" dirty="0" smtClean="0"/>
              <a:t> </a:t>
            </a:r>
            <a:r>
              <a:rPr lang="en-US" sz="2800" dirty="0">
                <a:effectLst>
                  <a:glow rad="228600">
                    <a:schemeClr val="accent4">
                      <a:satMod val="175000"/>
                      <a:alpha val="40000"/>
                    </a:schemeClr>
                  </a:glow>
                </a:effectLst>
              </a:rPr>
              <a:t>of</a:t>
            </a:r>
            <a:r>
              <a:rPr lang="en-US" dirty="0" smtClean="0"/>
              <a:t> </a:t>
            </a:r>
            <a:r>
              <a:rPr lang="en-US" sz="2800" dirty="0">
                <a:effectLst>
                  <a:glow rad="228600">
                    <a:schemeClr val="accent4">
                      <a:satMod val="175000"/>
                      <a:alpha val="40000"/>
                    </a:schemeClr>
                  </a:glow>
                </a:effectLst>
              </a:rPr>
              <a:t>Proposed</a:t>
            </a:r>
            <a:r>
              <a:rPr lang="en-US" dirty="0" smtClean="0"/>
              <a:t> </a:t>
            </a:r>
            <a:r>
              <a:rPr lang="en-US" sz="2800" dirty="0">
                <a:effectLst>
                  <a:glow rad="228600">
                    <a:schemeClr val="accent4">
                      <a:satMod val="175000"/>
                      <a:alpha val="40000"/>
                    </a:schemeClr>
                  </a:glow>
                </a:effectLst>
              </a:rPr>
              <a:t>GST</a:t>
            </a:r>
            <a:endParaRPr lang="en-IN" sz="2800" dirty="0">
              <a:effectLst>
                <a:glow rad="228600">
                  <a:schemeClr val="accent4">
                    <a:satMod val="175000"/>
                    <a:alpha val="40000"/>
                  </a:schemeClr>
                </a:glow>
              </a:effectLst>
            </a:endParaRPr>
          </a:p>
        </p:txBody>
      </p:sp>
      <p:sp>
        <p:nvSpPr>
          <p:cNvPr id="3" name="Content Placeholder 2"/>
          <p:cNvSpPr>
            <a:spLocks noGrp="1"/>
          </p:cNvSpPr>
          <p:nvPr>
            <p:ph idx="1"/>
          </p:nvPr>
        </p:nvSpPr>
        <p:spPr/>
        <p:txBody>
          <a:bodyPr>
            <a:normAutofit/>
          </a:bodyPr>
          <a:lstStyle/>
          <a:p>
            <a:r>
              <a:rPr lang="en-US" sz="1800" dirty="0">
                <a:latin typeface="Calisto MT" panose="02040603050505030304" pitchFamily="18" charset="0"/>
                <a:ea typeface="Cambria Math" panose="02040503050406030204" pitchFamily="18" charset="0"/>
              </a:rPr>
              <a:t>Destination based taxation i.e. tax is to be collected by that state where goods were finally consumed</a:t>
            </a:r>
          </a:p>
          <a:p>
            <a:r>
              <a:rPr lang="en-US" sz="1800" dirty="0">
                <a:latin typeface="Calisto MT" panose="02040603050505030304" pitchFamily="18" charset="0"/>
                <a:ea typeface="Cambria Math" panose="02040503050406030204" pitchFamily="18" charset="0"/>
              </a:rPr>
              <a:t>Apply to all stage of value chain</a:t>
            </a:r>
          </a:p>
          <a:p>
            <a:r>
              <a:rPr lang="en-US" sz="1800" dirty="0">
                <a:latin typeface="Calisto MT" panose="02040603050505030304" pitchFamily="18" charset="0"/>
                <a:ea typeface="Cambria Math" panose="02040503050406030204" pitchFamily="18" charset="0"/>
              </a:rPr>
              <a:t>Apply to all taxable supplies of goods or services (as against manufacture, sale or provision of service)made for a consideration except –</a:t>
            </a:r>
          </a:p>
          <a:p>
            <a:pPr marL="114300" indent="0">
              <a:buNone/>
            </a:pPr>
            <a:r>
              <a:rPr lang="en-US" sz="1800" dirty="0">
                <a:latin typeface="Calisto MT" panose="02040603050505030304" pitchFamily="18" charset="0"/>
                <a:ea typeface="Cambria Math" panose="02040503050406030204" pitchFamily="18" charset="0"/>
              </a:rPr>
              <a:t>      ♦Exempted goods or services – common list for CGST &amp; SGST</a:t>
            </a:r>
          </a:p>
          <a:p>
            <a:pPr marL="114300" indent="0">
              <a:buNone/>
            </a:pPr>
            <a:r>
              <a:rPr lang="en-US" sz="1800" dirty="0">
                <a:latin typeface="Calisto MT" panose="02040603050505030304" pitchFamily="18" charset="0"/>
                <a:ea typeface="Cambria Math" panose="02040503050406030204" pitchFamily="18" charset="0"/>
              </a:rPr>
              <a:t>       ♦ Goods or services outside the purview of GST</a:t>
            </a:r>
          </a:p>
          <a:p>
            <a:pPr marL="114300" indent="0">
              <a:buNone/>
            </a:pPr>
            <a:r>
              <a:rPr lang="en-US" sz="1800" dirty="0">
                <a:latin typeface="Calisto MT" panose="02040603050505030304" pitchFamily="18" charset="0"/>
                <a:ea typeface="Cambria Math" panose="02040503050406030204" pitchFamily="18" charset="0"/>
              </a:rPr>
              <a:t>       ♦ Transactions below threshold limits</a:t>
            </a:r>
          </a:p>
          <a:p>
            <a:endParaRPr lang="en-IN" sz="1800" dirty="0">
              <a:latin typeface="Calisto MT" panose="02040603050505030304" pitchFamily="18" charset="0"/>
              <a:ea typeface="Cambria Math" panose="02040503050406030204" pitchFamily="18" charset="0"/>
            </a:endParaRPr>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7283183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3200" b="1"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Presentation Plan</a:t>
            </a:r>
          </a:p>
        </p:txBody>
      </p:sp>
      <p:sp>
        <p:nvSpPr>
          <p:cNvPr id="3" name="Content Placeholder 2"/>
          <p:cNvSpPr>
            <a:spLocks noGrp="1"/>
          </p:cNvSpPr>
          <p:nvPr>
            <p:ph idx="1"/>
          </p:nvPr>
        </p:nvSpPr>
        <p:spPr/>
        <p:txBody>
          <a:bodyPr>
            <a:normAutofit/>
          </a:bodyPr>
          <a:lstStyle/>
          <a:p>
            <a:pPr algn="just"/>
            <a:r>
              <a:rPr lang="en-US" dirty="0" smtClean="0">
                <a:latin typeface="Baskerville Old Face" panose="02020602080505020303" pitchFamily="18" charset="0"/>
              </a:rPr>
              <a:t>Present </a:t>
            </a:r>
            <a:r>
              <a:rPr lang="en-US" dirty="0">
                <a:latin typeface="Baskerville Old Face" panose="02020602080505020303" pitchFamily="18" charset="0"/>
              </a:rPr>
              <a:t>and Proposed Scheme of Indirect Taxation</a:t>
            </a:r>
          </a:p>
          <a:p>
            <a:pPr algn="just"/>
            <a:r>
              <a:rPr lang="en-IN" dirty="0" smtClean="0">
                <a:latin typeface="Baskerville Old Face" panose="02020602080505020303" pitchFamily="18" charset="0"/>
              </a:rPr>
              <a:t>GST </a:t>
            </a:r>
            <a:r>
              <a:rPr lang="en-IN" dirty="0">
                <a:latin typeface="Baskerville Old Face" panose="02020602080505020303" pitchFamily="18" charset="0"/>
              </a:rPr>
              <a:t>–Benefits and </a:t>
            </a:r>
            <a:r>
              <a:rPr lang="en-IN" dirty="0" smtClean="0">
                <a:latin typeface="Baskerville Old Face" panose="02020602080505020303" pitchFamily="18" charset="0"/>
              </a:rPr>
              <a:t>Challenges</a:t>
            </a:r>
          </a:p>
          <a:p>
            <a:pPr algn="just"/>
            <a:r>
              <a:rPr lang="en-IN" dirty="0">
                <a:latin typeface="Baskerville Old Face" panose="02020602080505020303" pitchFamily="18" charset="0"/>
              </a:rPr>
              <a:t>Industry’ Expectations from GST</a:t>
            </a:r>
          </a:p>
          <a:p>
            <a:pPr algn="just"/>
            <a:r>
              <a:rPr lang="en-IN" dirty="0" smtClean="0">
                <a:latin typeface="Baskerville Old Face" panose="02020602080505020303" pitchFamily="18" charset="0"/>
              </a:rPr>
              <a:t>Features </a:t>
            </a:r>
            <a:r>
              <a:rPr lang="en-IN" dirty="0">
                <a:latin typeface="Baskerville Old Face" panose="02020602080505020303" pitchFamily="18" charset="0"/>
              </a:rPr>
              <a:t>of Proposed GST </a:t>
            </a:r>
            <a:endParaRPr lang="en-IN" dirty="0" smtClean="0">
              <a:latin typeface="Baskerville Old Face" panose="02020602080505020303" pitchFamily="18" charset="0"/>
            </a:endParaRPr>
          </a:p>
          <a:p>
            <a:pPr algn="just"/>
            <a:r>
              <a:rPr lang="en-US" dirty="0">
                <a:latin typeface="Baskerville Old Face" panose="02020602080505020303" pitchFamily="18" charset="0"/>
              </a:rPr>
              <a:t>C</a:t>
            </a:r>
            <a:r>
              <a:rPr lang="en-US" dirty="0" smtClean="0">
                <a:latin typeface="Baskerville Old Face" panose="02020602080505020303" pitchFamily="18" charset="0"/>
              </a:rPr>
              <a:t>hallenges </a:t>
            </a:r>
            <a:r>
              <a:rPr lang="en-US" dirty="0">
                <a:latin typeface="Baskerville Old Face" panose="02020602080505020303" pitchFamily="18" charset="0"/>
              </a:rPr>
              <a:t>in GST – Lesson </a:t>
            </a:r>
            <a:r>
              <a:rPr lang="en-US" dirty="0" smtClean="0">
                <a:latin typeface="Baskerville Old Face" panose="02020602080505020303" pitchFamily="18" charset="0"/>
              </a:rPr>
              <a:t>from Present </a:t>
            </a:r>
            <a:r>
              <a:rPr lang="en-US" dirty="0">
                <a:latin typeface="Baskerville Old Face" panose="02020602080505020303" pitchFamily="18" charset="0"/>
              </a:rPr>
              <a:t>System</a:t>
            </a:r>
          </a:p>
          <a:p>
            <a:pPr algn="just"/>
            <a:r>
              <a:rPr lang="en-IN" dirty="0" smtClean="0">
                <a:latin typeface="Baskerville Old Face" panose="02020602080505020303" pitchFamily="18" charset="0"/>
              </a:rPr>
              <a:t>Impact of GST on Telecom Sector </a:t>
            </a:r>
          </a:p>
          <a:p>
            <a:pPr algn="just"/>
            <a:r>
              <a:rPr lang="en-IN" dirty="0" smtClean="0">
                <a:latin typeface="Baskerville Old Face" panose="02020602080505020303" pitchFamily="18" charset="0"/>
              </a:rPr>
              <a:t>Input tax credit in GST scenario.</a:t>
            </a:r>
          </a:p>
          <a:p>
            <a:pPr algn="just"/>
            <a:r>
              <a:rPr lang="en-IN" dirty="0" smtClean="0">
                <a:latin typeface="Baskerville Old Face" panose="02020602080505020303" pitchFamily="18" charset="0"/>
              </a:rPr>
              <a:t>Road </a:t>
            </a:r>
            <a:r>
              <a:rPr lang="en-IN" dirty="0">
                <a:latin typeface="Baskerville Old Face" panose="02020602080505020303" pitchFamily="18" charset="0"/>
              </a:rPr>
              <a:t>to GST - </a:t>
            </a:r>
            <a:r>
              <a:rPr lang="en-IN" dirty="0" smtClean="0">
                <a:latin typeface="Baskerville Old Face" panose="02020602080505020303" pitchFamily="18" charset="0"/>
              </a:rPr>
              <a:t>Milestones</a:t>
            </a:r>
            <a:endParaRPr lang="en-IN" dirty="0">
              <a:latin typeface="Baskerville Old Face" panose="02020602080505020303" pitchFamily="18" charset="0"/>
            </a:endParaRPr>
          </a:p>
          <a:p>
            <a:pPr algn="just"/>
            <a:r>
              <a:rPr lang="en-US" dirty="0" smtClean="0">
                <a:latin typeface="Baskerville Old Face" panose="02020602080505020303" pitchFamily="18" charset="0"/>
              </a:rPr>
              <a:t>Illustration </a:t>
            </a:r>
            <a:r>
              <a:rPr lang="en-US" dirty="0">
                <a:latin typeface="Baskerville Old Face" panose="02020602080505020303" pitchFamily="18" charset="0"/>
              </a:rPr>
              <a:t>to Showcase Tax Benefit under </a:t>
            </a:r>
            <a:r>
              <a:rPr lang="en-US" dirty="0" smtClean="0">
                <a:latin typeface="Baskerville Old Face" panose="02020602080505020303" pitchFamily="18" charset="0"/>
              </a:rPr>
              <a:t>GST</a:t>
            </a:r>
          </a:p>
          <a:p>
            <a:pPr algn="just"/>
            <a:r>
              <a:rPr lang="en-US" dirty="0" smtClean="0">
                <a:latin typeface="Baskerville Old Face" panose="02020602080505020303" pitchFamily="18" charset="0"/>
              </a:rPr>
              <a:t>FOQ on GST</a:t>
            </a:r>
            <a:endParaRPr lang="en-US" dirty="0">
              <a:latin typeface="Baskerville Old Face" panose="02020602080505020303" pitchFamily="18" charset="0"/>
            </a:endParaRPr>
          </a:p>
        </p:txBody>
      </p:sp>
      <p:sp>
        <p:nvSpPr>
          <p:cNvPr id="4" name="Footer Placeholder 3"/>
          <p:cNvSpPr>
            <a:spLocks noGrp="1"/>
          </p:cNvSpPr>
          <p:nvPr>
            <p:ph type="ftr" sz="quarter" idx="11"/>
          </p:nvPr>
        </p:nvSpPr>
        <p:spPr>
          <a:xfrm rot="16200000">
            <a:off x="5524500" y="2857499"/>
            <a:ext cx="6477001" cy="761999"/>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42752716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Challenges</a:t>
            </a:r>
            <a:r>
              <a:rPr lang="en-US" dirty="0" smtClean="0"/>
              <a:t> </a:t>
            </a:r>
            <a:r>
              <a:rPr lang="en-US" sz="2800" dirty="0">
                <a:effectLst>
                  <a:glow rad="228600">
                    <a:schemeClr val="accent4">
                      <a:satMod val="175000"/>
                      <a:alpha val="40000"/>
                    </a:schemeClr>
                  </a:glow>
                </a:effectLst>
              </a:rPr>
              <a:t>in</a:t>
            </a:r>
            <a:r>
              <a:rPr lang="en-US" dirty="0" smtClean="0"/>
              <a:t> </a:t>
            </a:r>
            <a:r>
              <a:rPr lang="en-US" sz="2800" dirty="0">
                <a:effectLst>
                  <a:glow rad="228600">
                    <a:schemeClr val="accent4">
                      <a:satMod val="175000"/>
                      <a:alpha val="40000"/>
                    </a:schemeClr>
                  </a:glow>
                </a:effectLst>
              </a:rPr>
              <a:t>GST</a:t>
            </a:r>
            <a:endParaRPr lang="en-IN" sz="2800" dirty="0">
              <a:effectLst>
                <a:glow rad="228600">
                  <a:schemeClr val="accent4">
                    <a:satMod val="175000"/>
                    <a:alpha val="40000"/>
                  </a:schemeClr>
                </a:glow>
              </a:effectLst>
            </a:endParaRPr>
          </a:p>
        </p:txBody>
      </p:sp>
      <p:sp>
        <p:nvSpPr>
          <p:cNvPr id="3" name="Content Placeholder 2"/>
          <p:cNvSpPr>
            <a:spLocks noGrp="1"/>
          </p:cNvSpPr>
          <p:nvPr>
            <p:ph idx="1"/>
          </p:nvPr>
        </p:nvSpPr>
        <p:spPr/>
        <p:txBody>
          <a:bodyPr/>
          <a:lstStyle/>
          <a:p>
            <a:r>
              <a:rPr lang="en-US" dirty="0" smtClean="0"/>
              <a:t>New tax with lot of confusion and require clarification</a:t>
            </a:r>
          </a:p>
          <a:p>
            <a:r>
              <a:rPr lang="en-US" dirty="0" smtClean="0"/>
              <a:t>Lot of litigation due to clarification on various issue in subsequent year</a:t>
            </a:r>
          </a:p>
          <a:p>
            <a:r>
              <a:rPr lang="en-US" dirty="0" smtClean="0"/>
              <a:t>Non harmonization of tax rate</a:t>
            </a:r>
          </a:p>
          <a:p>
            <a:r>
              <a:rPr lang="en-US" dirty="0" smtClean="0"/>
              <a:t>Double registration- Need to hold old registration</a:t>
            </a:r>
          </a:p>
          <a:p>
            <a:r>
              <a:rPr lang="en-US" dirty="0" smtClean="0"/>
              <a:t>Lack of mechanism to control tax evasion</a:t>
            </a:r>
          </a:p>
          <a:p>
            <a:r>
              <a:rPr lang="en-US" dirty="0" smtClean="0"/>
              <a:t>Lack of automation</a:t>
            </a:r>
          </a:p>
          <a:p>
            <a:r>
              <a:rPr lang="en-US" dirty="0" smtClean="0"/>
              <a:t>Lack of skilled officials</a:t>
            </a:r>
          </a:p>
          <a:p>
            <a:r>
              <a:rPr lang="en-US" dirty="0" smtClean="0"/>
              <a:t>IT support for massive database and clearing under IGST</a:t>
            </a:r>
          </a:p>
          <a:p>
            <a:pPr marL="114300" indent="0">
              <a:buNone/>
            </a:pPr>
            <a:r>
              <a:rPr lang="en-US" dirty="0" smtClean="0"/>
              <a:t>  </a:t>
            </a:r>
            <a:endParaRPr lang="en-IN" dirty="0"/>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510719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Impact</a:t>
            </a:r>
            <a:r>
              <a:rPr lang="en-US" sz="2400" dirty="0" smtClean="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of</a:t>
            </a:r>
            <a:r>
              <a:rPr lang="en-US" sz="2400" dirty="0" smtClean="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GST</a:t>
            </a:r>
            <a:r>
              <a:rPr lang="en-US" sz="2400" dirty="0" smtClean="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on</a:t>
            </a:r>
            <a:r>
              <a:rPr lang="en-US" sz="2400" dirty="0" smtClean="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Telecom</a:t>
            </a:r>
            <a:r>
              <a:rPr lang="en-US" sz="2400" dirty="0" smtClean="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Sector</a:t>
            </a:r>
            <a:r>
              <a:rPr lang="en-US" sz="2400" dirty="0" smtClean="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in</a:t>
            </a:r>
            <a:r>
              <a:rPr lang="en-US" sz="2400" dirty="0" smtClean="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India</a:t>
            </a:r>
            <a:endParaRPr lang="en-IN" sz="2800" dirty="0">
              <a:effectLst>
                <a:glow rad="228600">
                  <a:schemeClr val="accent4">
                    <a:satMod val="175000"/>
                    <a:alpha val="40000"/>
                  </a:schemeClr>
                </a:glow>
              </a:effectLst>
            </a:endParaRPr>
          </a:p>
        </p:txBody>
      </p:sp>
      <p:sp>
        <p:nvSpPr>
          <p:cNvPr id="3" name="Content Placeholder 2"/>
          <p:cNvSpPr>
            <a:spLocks noGrp="1"/>
          </p:cNvSpPr>
          <p:nvPr>
            <p:ph idx="1"/>
          </p:nvPr>
        </p:nvSpPr>
        <p:spPr/>
        <p:txBody>
          <a:bodyPr>
            <a:normAutofit lnSpcReduction="10000"/>
          </a:bodyPr>
          <a:lstStyle/>
          <a:p>
            <a:r>
              <a:rPr lang="en-US" sz="1800" dirty="0">
                <a:latin typeface="Calisto MT" panose="02040603050505030304" pitchFamily="18" charset="0"/>
                <a:ea typeface="Cambria Math" panose="02040503050406030204" pitchFamily="18" charset="0"/>
              </a:rPr>
              <a:t>India is the 2nd largest telecommunication base after China on the basis of numbers of connection and subscribers and top 5 employment generators in India.</a:t>
            </a:r>
          </a:p>
          <a:p>
            <a:pPr marL="114300" indent="0">
              <a:buNone/>
            </a:pPr>
            <a:r>
              <a:rPr lang="en-US" sz="1800" dirty="0">
                <a:latin typeface="Calisto MT" panose="02040603050505030304" pitchFamily="18" charset="0"/>
                <a:ea typeface="Cambria Math" panose="02040503050406030204" pitchFamily="18" charset="0"/>
              </a:rPr>
              <a:t>Issues pertaining to telecom sector under the current indirect tax legislation</a:t>
            </a:r>
            <a:r>
              <a:rPr lang="en-IN" sz="1800" dirty="0">
                <a:latin typeface="Calisto MT" panose="02040603050505030304" pitchFamily="18" charset="0"/>
                <a:ea typeface="Cambria Math" panose="02040503050406030204" pitchFamily="18" charset="0"/>
              </a:rPr>
              <a:t> :</a:t>
            </a:r>
          </a:p>
          <a:p>
            <a:pPr marL="114300" indent="0">
              <a:buNone/>
            </a:pPr>
            <a:r>
              <a:rPr lang="en-US" sz="1800" dirty="0">
                <a:latin typeface="Calisto MT" panose="02040603050505030304" pitchFamily="18" charset="0"/>
                <a:ea typeface="Cambria Math" panose="02040503050406030204" pitchFamily="18" charset="0"/>
              </a:rPr>
              <a:t>•</a:t>
            </a:r>
            <a:r>
              <a:rPr lang="en-US" sz="1800" b="1" dirty="0">
                <a:latin typeface="Calisto MT" panose="02040603050505030304" pitchFamily="18" charset="0"/>
                <a:ea typeface="Cambria Math" panose="02040503050406030204" pitchFamily="18" charset="0"/>
              </a:rPr>
              <a:t>Service tax rate</a:t>
            </a:r>
            <a:r>
              <a:rPr lang="en-US" sz="1800" dirty="0">
                <a:latin typeface="Calisto MT" panose="02040603050505030304" pitchFamily="18" charset="0"/>
                <a:ea typeface="Cambria Math" panose="02040503050406030204" pitchFamily="18" charset="0"/>
              </a:rPr>
              <a:t>: Direct spike in ST rate in GST from 14% to 20-22% increase tax burden on end consumer. Government should classify it in necessity services and tax rate may be reduced</a:t>
            </a:r>
            <a:r>
              <a:rPr lang="en-US" sz="1800" dirty="0" smtClean="0">
                <a:latin typeface="Calisto MT" panose="02040603050505030304" pitchFamily="18" charset="0"/>
                <a:ea typeface="Cambria Math" panose="02040503050406030204" pitchFamily="18" charset="0"/>
              </a:rPr>
              <a:t>. There may be two types of rates one is </a:t>
            </a:r>
            <a:r>
              <a:rPr lang="en-US" sz="1800" b="1" dirty="0" smtClean="0">
                <a:latin typeface="Calisto MT" panose="02040603050505030304" pitchFamily="18" charset="0"/>
                <a:ea typeface="Cambria Math" panose="02040503050406030204" pitchFamily="18" charset="0"/>
              </a:rPr>
              <a:t>enhance rate</a:t>
            </a:r>
            <a:r>
              <a:rPr lang="en-US" sz="1800" dirty="0" smtClean="0">
                <a:latin typeface="Calisto MT" panose="02040603050505030304" pitchFamily="18" charset="0"/>
                <a:ea typeface="Cambria Math" panose="02040503050406030204" pitchFamily="18" charset="0"/>
              </a:rPr>
              <a:t> applicable on all manufacturing sector and second one is </a:t>
            </a:r>
            <a:r>
              <a:rPr lang="en-US" sz="1800" b="1" dirty="0" smtClean="0">
                <a:latin typeface="Calisto MT" panose="02040603050505030304" pitchFamily="18" charset="0"/>
                <a:ea typeface="Cambria Math" panose="02040503050406030204" pitchFamily="18" charset="0"/>
              </a:rPr>
              <a:t>reduced rate</a:t>
            </a:r>
            <a:r>
              <a:rPr lang="en-US" sz="1800" dirty="0" smtClean="0">
                <a:latin typeface="Calisto MT" panose="02040603050505030304" pitchFamily="18" charset="0"/>
                <a:ea typeface="Cambria Math" panose="02040503050406030204" pitchFamily="18" charset="0"/>
              </a:rPr>
              <a:t> applicable on service industry.</a:t>
            </a:r>
            <a:endParaRPr lang="en-US" sz="1800" dirty="0">
              <a:latin typeface="Calisto MT" panose="02040603050505030304" pitchFamily="18" charset="0"/>
              <a:ea typeface="Cambria Math" panose="02040503050406030204" pitchFamily="18" charset="0"/>
            </a:endParaRPr>
          </a:p>
          <a:p>
            <a:pPr marL="114300" indent="0">
              <a:buNone/>
            </a:pPr>
            <a:r>
              <a:rPr lang="en-US" sz="1800" dirty="0">
                <a:latin typeface="Calisto MT" panose="02040603050505030304" pitchFamily="18" charset="0"/>
                <a:ea typeface="Cambria Math" panose="02040503050406030204" pitchFamily="18" charset="0"/>
              </a:rPr>
              <a:t>•</a:t>
            </a:r>
            <a:r>
              <a:rPr lang="en-US" sz="1800" b="1" dirty="0">
                <a:latin typeface="Calisto MT" panose="02040603050505030304" pitchFamily="18" charset="0"/>
                <a:ea typeface="Cambria Math" panose="02040503050406030204" pitchFamily="18" charset="0"/>
              </a:rPr>
              <a:t>Mandatory annual audit compliance</a:t>
            </a:r>
            <a:r>
              <a:rPr lang="en-US" sz="1800" dirty="0">
                <a:latin typeface="Calisto MT" panose="02040603050505030304" pitchFamily="18" charset="0"/>
                <a:ea typeface="Cambria Math" panose="02040503050406030204" pitchFamily="18" charset="0"/>
              </a:rPr>
              <a:t>: </a:t>
            </a:r>
            <a:r>
              <a:rPr lang="en-US" sz="1800" dirty="0" err="1">
                <a:latin typeface="Calisto MT" panose="02040603050505030304" pitchFamily="18" charset="0"/>
                <a:ea typeface="Cambria Math" panose="02040503050406030204" pitchFamily="18" charset="0"/>
              </a:rPr>
              <a:t>Untill</a:t>
            </a:r>
            <a:r>
              <a:rPr lang="en-US" sz="1800" dirty="0">
                <a:latin typeface="Calisto MT" panose="02040603050505030304" pitchFamily="18" charset="0"/>
                <a:ea typeface="Cambria Math" panose="02040503050406030204" pitchFamily="18" charset="0"/>
              </a:rPr>
              <a:t> now no any mandatory audit has been prescribed under finance Act. Under GST regime due to merger of goods and service under one authority, mandatory audit provision may apply.</a:t>
            </a:r>
          </a:p>
          <a:p>
            <a:pPr marL="114300" indent="0">
              <a:buNone/>
            </a:pPr>
            <a:r>
              <a:rPr lang="en-US" sz="1800" dirty="0" smtClean="0">
                <a:latin typeface="Calisto MT" panose="02040603050505030304" pitchFamily="18" charset="0"/>
                <a:ea typeface="Cambria Math" panose="02040503050406030204" pitchFamily="18" charset="0"/>
              </a:rPr>
              <a:t>•</a:t>
            </a:r>
            <a:r>
              <a:rPr lang="en-US" sz="1800" b="1" dirty="0" smtClean="0">
                <a:latin typeface="Calisto MT" panose="02040603050505030304" pitchFamily="18" charset="0"/>
                <a:ea typeface="Cambria Math" panose="02040503050406030204" pitchFamily="18" charset="0"/>
              </a:rPr>
              <a:t>Exemption for distributor:</a:t>
            </a:r>
            <a:r>
              <a:rPr lang="en-US" sz="1800" dirty="0" smtClean="0">
                <a:latin typeface="Calisto MT" panose="02040603050505030304" pitchFamily="18" charset="0"/>
                <a:ea typeface="Cambria Math" panose="02040503050406030204" pitchFamily="18" charset="0"/>
              </a:rPr>
              <a:t> </a:t>
            </a:r>
            <a:r>
              <a:rPr lang="en-US" sz="1800" dirty="0">
                <a:latin typeface="Calisto MT" panose="02040603050505030304" pitchFamily="18" charset="0"/>
                <a:ea typeface="Cambria Math" panose="02040503050406030204" pitchFamily="18" charset="0"/>
              </a:rPr>
              <a:t>Presently agent and distributor appointed for sale of SIM cards and recharge coupon are exempted as per notification under 25/2012-ST. If exemption rescinded millions of mobile distributors will be effected   </a:t>
            </a:r>
          </a:p>
        </p:txBody>
      </p:sp>
      <p:sp>
        <p:nvSpPr>
          <p:cNvPr id="4" name="Footer Placeholder 3"/>
          <p:cNvSpPr>
            <a:spLocks noGrp="1"/>
          </p:cNvSpPr>
          <p:nvPr>
            <p:ph type="ftr" sz="quarter" idx="11"/>
          </p:nvPr>
        </p:nvSpPr>
        <p:spPr>
          <a:xfrm rot="16200000">
            <a:off x="5372102" y="3086101"/>
            <a:ext cx="6857999"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757348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effectLst>
                  <a:glow rad="228600">
                    <a:schemeClr val="accent4">
                      <a:satMod val="175000"/>
                      <a:alpha val="40000"/>
                    </a:schemeClr>
                  </a:glow>
                </a:effectLst>
              </a:rPr>
              <a:t>Impact</a:t>
            </a:r>
            <a:r>
              <a:rPr lang="en-US" sz="2200" dirty="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of</a:t>
            </a:r>
            <a:r>
              <a:rPr lang="en-US" sz="2200" dirty="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GST</a:t>
            </a:r>
            <a:r>
              <a:rPr lang="en-US" sz="2200" dirty="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on</a:t>
            </a:r>
            <a:r>
              <a:rPr lang="en-US" sz="2200" dirty="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Telecom</a:t>
            </a:r>
            <a:r>
              <a:rPr lang="en-US" sz="2200" dirty="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Sector</a:t>
            </a:r>
            <a:r>
              <a:rPr lang="en-US" sz="2200" dirty="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in</a:t>
            </a:r>
            <a:r>
              <a:rPr lang="en-US" sz="2200" dirty="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India</a:t>
            </a:r>
            <a:r>
              <a:rPr lang="en-US" sz="2200" dirty="0" smtClean="0">
                <a:latin typeface="Times New Roman" panose="02020603050405020304" pitchFamily="18" charset="0"/>
                <a:cs typeface="Times New Roman" panose="02020603050405020304" pitchFamily="18" charset="0"/>
              </a:rPr>
              <a:t> </a:t>
            </a:r>
            <a:r>
              <a:rPr lang="en-US" sz="2800" dirty="0">
                <a:effectLst>
                  <a:glow rad="228600">
                    <a:schemeClr val="accent4">
                      <a:satMod val="175000"/>
                      <a:alpha val="40000"/>
                    </a:schemeClr>
                  </a:glow>
                </a:effectLst>
              </a:rPr>
              <a:t>continued-</a:t>
            </a:r>
            <a:r>
              <a:rPr lang="en-US" sz="2200" dirty="0" smtClean="0">
                <a:latin typeface="Times New Roman" panose="02020603050405020304" pitchFamily="18" charset="0"/>
                <a:cs typeface="Times New Roman" panose="02020603050405020304" pitchFamily="18" charset="0"/>
              </a:rPr>
              <a:t>--</a:t>
            </a:r>
            <a:endParaRPr lang="en-IN" sz="2200" dirty="0"/>
          </a:p>
        </p:txBody>
      </p:sp>
      <p:sp>
        <p:nvSpPr>
          <p:cNvPr id="3" name="Content Placeholder 2"/>
          <p:cNvSpPr>
            <a:spLocks noGrp="1"/>
          </p:cNvSpPr>
          <p:nvPr>
            <p:ph idx="1"/>
          </p:nvPr>
        </p:nvSpPr>
        <p:spPr>
          <a:xfrm>
            <a:off x="381000" y="1371600"/>
            <a:ext cx="7620000" cy="4800600"/>
          </a:xfrm>
        </p:spPr>
        <p:txBody>
          <a:bodyPr>
            <a:normAutofit/>
          </a:bodyPr>
          <a:lstStyle/>
          <a:p>
            <a:r>
              <a:rPr lang="en-US" sz="1800" b="1" dirty="0" smtClean="0">
                <a:latin typeface="Book Antiqua" panose="02040602050305030304" pitchFamily="18" charset="0"/>
              </a:rPr>
              <a:t>Distribution of input service credit: </a:t>
            </a:r>
            <a:r>
              <a:rPr lang="en-US" sz="1800" dirty="0" smtClean="0">
                <a:latin typeface="Book Antiqua" panose="02040602050305030304" pitchFamily="18" charset="0"/>
              </a:rPr>
              <a:t>HO generally incur high cumulative service cost like advertisement expenses, legal expenses etc. and same is apportioned between revenue center under input service distribution scheme. </a:t>
            </a:r>
            <a:r>
              <a:rPr lang="en-IN" sz="1800" dirty="0" smtClean="0">
                <a:latin typeface="Book Antiqua" panose="02040602050305030304" pitchFamily="18" charset="0"/>
              </a:rPr>
              <a:t>Under GST regime due to state tax pool(SGST) across other state transfer of SGST will not serve the purpose as SGST of one state will not be allowed as input credit in other state.</a:t>
            </a:r>
          </a:p>
          <a:p>
            <a:r>
              <a:rPr lang="en-US" sz="1800" b="1" dirty="0" smtClean="0">
                <a:latin typeface="Book Antiqua" panose="02040602050305030304" pitchFamily="18" charset="0"/>
              </a:rPr>
              <a:t>Place of supply of services: </a:t>
            </a:r>
            <a:r>
              <a:rPr lang="en-US" sz="1800" dirty="0" smtClean="0">
                <a:latin typeface="Book Antiqua" panose="02040602050305030304" pitchFamily="18" charset="0"/>
              </a:rPr>
              <a:t>Currently</a:t>
            </a:r>
            <a:r>
              <a:rPr lang="en-US" sz="1800" dirty="0">
                <a:latin typeface="Book Antiqua" panose="02040602050305030304" pitchFamily="18" charset="0"/>
              </a:rPr>
              <a:t>, in case SP and SR is in India, services would accrue at the place of service receiver.</a:t>
            </a:r>
            <a:endParaRPr lang="en-US" sz="1800" b="1" dirty="0">
              <a:latin typeface="Book Antiqua" panose="02040602050305030304" pitchFamily="18" charset="0"/>
            </a:endParaRPr>
          </a:p>
          <a:p>
            <a:pPr marL="114300" indent="0">
              <a:buNone/>
            </a:pPr>
            <a:r>
              <a:rPr lang="en-US" sz="1800" b="1" dirty="0" smtClean="0">
                <a:latin typeface="Book Antiqua" panose="02040602050305030304" pitchFamily="18" charset="0"/>
              </a:rPr>
              <a:t>	 </a:t>
            </a:r>
            <a:r>
              <a:rPr lang="en-US" sz="1800" dirty="0" smtClean="0">
                <a:latin typeface="Book Antiqua" panose="02040602050305030304" pitchFamily="18" charset="0"/>
              </a:rPr>
              <a:t>As we know that in proposed GST, tax will be collected by those state where goods/services were finally consumed. It is important to decide the place of supply of services.</a:t>
            </a:r>
          </a:p>
          <a:p>
            <a:pPr marL="114300" indent="0">
              <a:buNone/>
            </a:pPr>
            <a:r>
              <a:rPr lang="en-US" sz="1800" dirty="0" smtClean="0">
                <a:latin typeface="Book Antiqua" panose="02040602050305030304" pitchFamily="18" charset="0"/>
              </a:rPr>
              <a:t>•</a:t>
            </a:r>
            <a:r>
              <a:rPr lang="en-US" sz="1800" b="1" dirty="0" smtClean="0">
                <a:latin typeface="Book Antiqua" panose="02040602050305030304" pitchFamily="18" charset="0"/>
              </a:rPr>
              <a:t>Sale of </a:t>
            </a:r>
            <a:r>
              <a:rPr lang="en-US" sz="1800" b="1" dirty="0" err="1" smtClean="0">
                <a:latin typeface="Book Antiqua" panose="02040602050305030304" pitchFamily="18" charset="0"/>
              </a:rPr>
              <a:t>Sim</a:t>
            </a:r>
            <a:r>
              <a:rPr lang="en-US" sz="1800" b="1" dirty="0" smtClean="0">
                <a:latin typeface="Book Antiqua" panose="02040602050305030304" pitchFamily="18" charset="0"/>
              </a:rPr>
              <a:t> Cards: Sale of goods or provision of service? </a:t>
            </a:r>
            <a:r>
              <a:rPr lang="en-US" sz="1800" dirty="0" smtClean="0">
                <a:latin typeface="Book Antiqua" panose="02040602050305030304" pitchFamily="18" charset="0"/>
              </a:rPr>
              <a:t>There is a contradictory view due to some state has specifically added sale of </a:t>
            </a:r>
            <a:r>
              <a:rPr lang="en-US" sz="1800" dirty="0" err="1" smtClean="0">
                <a:latin typeface="Book Antiqua" panose="02040602050305030304" pitchFamily="18" charset="0"/>
              </a:rPr>
              <a:t>sim</a:t>
            </a:r>
            <a:r>
              <a:rPr lang="en-US" sz="1800" dirty="0" smtClean="0">
                <a:latin typeface="Book Antiqua" panose="02040602050305030304" pitchFamily="18" charset="0"/>
              </a:rPr>
              <a:t> card in their state VAT legislation.</a:t>
            </a:r>
            <a:endParaRPr lang="en-US" sz="1800" b="1" dirty="0" smtClean="0">
              <a:latin typeface="Book Antiqua" panose="02040602050305030304" pitchFamily="18" charset="0"/>
            </a:endParaRPr>
          </a:p>
          <a:p>
            <a:pPr marL="114300" indent="0">
              <a:buNone/>
            </a:pPr>
            <a:r>
              <a:rPr lang="en-US" sz="1800" dirty="0" smtClean="0">
                <a:latin typeface="Book Antiqua" panose="02040602050305030304" pitchFamily="18" charset="0"/>
              </a:rPr>
              <a:t> </a:t>
            </a:r>
            <a:endParaRPr lang="en-US" sz="1800" b="1" dirty="0" smtClean="0">
              <a:latin typeface="Book Antiqua" panose="02040602050305030304" pitchFamily="18" charset="0"/>
            </a:endParaRPr>
          </a:p>
        </p:txBody>
      </p:sp>
      <p:sp>
        <p:nvSpPr>
          <p:cNvPr id="4" name="Footer Placeholder 3"/>
          <p:cNvSpPr>
            <a:spLocks noGrp="1"/>
          </p:cNvSpPr>
          <p:nvPr>
            <p:ph type="ftr" sz="quarter" idx="11"/>
          </p:nvPr>
        </p:nvSpPr>
        <p:spPr>
          <a:xfrm rot="16200000">
            <a:off x="5372101" y="3089495"/>
            <a:ext cx="6858002" cy="67900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11683816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Roadmap</a:t>
            </a:r>
            <a:r>
              <a:rPr lang="en-US" dirty="0" smtClean="0"/>
              <a:t> </a:t>
            </a:r>
            <a:r>
              <a:rPr lang="en-US" sz="2800" dirty="0">
                <a:effectLst>
                  <a:glow rad="228600">
                    <a:schemeClr val="accent4">
                      <a:satMod val="175000"/>
                      <a:alpha val="40000"/>
                    </a:schemeClr>
                  </a:glow>
                </a:effectLst>
              </a:rPr>
              <a:t>of</a:t>
            </a:r>
            <a:r>
              <a:rPr lang="en-US" dirty="0" smtClean="0"/>
              <a:t> </a:t>
            </a:r>
            <a:r>
              <a:rPr lang="en-US" sz="2800" dirty="0">
                <a:effectLst>
                  <a:glow rad="228600">
                    <a:schemeClr val="accent4">
                      <a:satMod val="175000"/>
                      <a:alpha val="40000"/>
                    </a:schemeClr>
                  </a:glow>
                </a:effectLst>
              </a:rPr>
              <a:t>GST</a:t>
            </a:r>
            <a:endParaRPr lang="en-IN" sz="2800" dirty="0">
              <a:effectLst>
                <a:glow rad="228600">
                  <a:schemeClr val="accent4">
                    <a:satMod val="175000"/>
                    <a:alpha val="40000"/>
                  </a:schemeClr>
                </a:glow>
              </a:effectLst>
            </a:endParaRPr>
          </a:p>
        </p:txBody>
      </p:sp>
      <p:sp>
        <p:nvSpPr>
          <p:cNvPr id="3" name="Content Placeholder 2"/>
          <p:cNvSpPr>
            <a:spLocks noGrp="1"/>
          </p:cNvSpPr>
          <p:nvPr>
            <p:ph sz="half" idx="1"/>
          </p:nvPr>
        </p:nvSpPr>
        <p:spPr/>
        <p:txBody>
          <a:bodyPr/>
          <a:lstStyle/>
          <a:p>
            <a:pPr marL="114300" indent="0">
              <a:buNone/>
            </a:pPr>
            <a:r>
              <a:rPr lang="en-US" b="1" u="sng" dirty="0" smtClean="0"/>
              <a:t>Where we come</a:t>
            </a:r>
          </a:p>
          <a:p>
            <a:pPr marL="114300" indent="0">
              <a:buNone/>
            </a:pPr>
            <a:r>
              <a:rPr lang="en-US" sz="2000" dirty="0" smtClean="0"/>
              <a:t>•</a:t>
            </a:r>
            <a:r>
              <a:rPr lang="en-US" sz="1600" dirty="0">
                <a:latin typeface="Calisto MT" panose="02040603050505030304" pitchFamily="18" charset="0"/>
                <a:ea typeface="Cambria Math" panose="02040503050406030204" pitchFamily="18" charset="0"/>
              </a:rPr>
              <a:t>122nd Constitutional Amendment bill passed by </a:t>
            </a:r>
            <a:r>
              <a:rPr lang="en-US" sz="1600" dirty="0" err="1">
                <a:latin typeface="Calisto MT" panose="02040603050505030304" pitchFamily="18" charset="0"/>
                <a:ea typeface="Cambria Math" panose="02040503050406030204" pitchFamily="18" charset="0"/>
              </a:rPr>
              <a:t>Lok</a:t>
            </a:r>
            <a:r>
              <a:rPr lang="en-US" sz="1600" dirty="0">
                <a:latin typeface="Calisto MT" panose="02040603050505030304" pitchFamily="18" charset="0"/>
                <a:ea typeface="Cambria Math" panose="02040503050406030204" pitchFamily="18" charset="0"/>
              </a:rPr>
              <a:t> Sabha on 6th May, 2015</a:t>
            </a:r>
          </a:p>
          <a:p>
            <a:pPr marL="114300" indent="0">
              <a:buNone/>
            </a:pPr>
            <a:endParaRPr lang="en-IN" dirty="0"/>
          </a:p>
        </p:txBody>
      </p:sp>
      <p:sp>
        <p:nvSpPr>
          <p:cNvPr id="4" name="Content Placeholder 3"/>
          <p:cNvSpPr>
            <a:spLocks noGrp="1"/>
          </p:cNvSpPr>
          <p:nvPr>
            <p:ph sz="half" idx="2"/>
          </p:nvPr>
        </p:nvSpPr>
        <p:spPr/>
        <p:txBody>
          <a:bodyPr/>
          <a:lstStyle/>
          <a:p>
            <a:pPr marL="114300" indent="0">
              <a:buNone/>
            </a:pPr>
            <a:r>
              <a:rPr lang="en-US" b="1" u="sng" dirty="0" smtClean="0"/>
              <a:t>Where To Go</a:t>
            </a:r>
          </a:p>
          <a:p>
            <a:pPr marL="114300" indent="0">
              <a:buNone/>
            </a:pPr>
            <a:r>
              <a:rPr lang="en-US" sz="1600" dirty="0">
                <a:latin typeface="Calisto MT" panose="02040603050505030304" pitchFamily="18" charset="0"/>
                <a:ea typeface="Cambria Math" panose="02040503050406030204" pitchFamily="18" charset="0"/>
              </a:rPr>
              <a:t>• To be pass by 2/3rd majority of member present and voting in </a:t>
            </a:r>
            <a:r>
              <a:rPr lang="en-US" sz="1600" dirty="0" err="1">
                <a:latin typeface="Calisto MT" panose="02040603050505030304" pitchFamily="18" charset="0"/>
                <a:ea typeface="Cambria Math" panose="02040503050406030204" pitchFamily="18" charset="0"/>
              </a:rPr>
              <a:t>Rajyasabha</a:t>
            </a:r>
            <a:r>
              <a:rPr lang="en-US" sz="1600" dirty="0">
                <a:latin typeface="Calisto MT" panose="02040603050505030304" pitchFamily="18" charset="0"/>
                <a:ea typeface="Cambria Math" panose="02040503050406030204" pitchFamily="18" charset="0"/>
              </a:rPr>
              <a:t>.</a:t>
            </a:r>
          </a:p>
          <a:p>
            <a:pPr marL="114300" indent="0">
              <a:buNone/>
            </a:pPr>
            <a:r>
              <a:rPr lang="en-US" sz="1600" dirty="0">
                <a:latin typeface="Calisto MT" panose="02040603050505030304" pitchFamily="18" charset="0"/>
                <a:ea typeface="Cambria Math" panose="02040503050406030204" pitchFamily="18" charset="0"/>
              </a:rPr>
              <a:t>•Bill is also required to be ratified by the Legislatures of not less than one-half of the States.</a:t>
            </a:r>
          </a:p>
          <a:p>
            <a:pPr marL="114300" indent="0">
              <a:buNone/>
            </a:pPr>
            <a:r>
              <a:rPr lang="en-US" sz="1600" dirty="0">
                <a:latin typeface="Calisto MT" panose="02040603050505030304" pitchFamily="18" charset="0"/>
                <a:ea typeface="Cambria Math" panose="02040503050406030204" pitchFamily="18" charset="0"/>
              </a:rPr>
              <a:t>•Assent  of president to be obtained. Thereupon Constitution shall stand amended.  </a:t>
            </a:r>
            <a:endParaRPr lang="en-IN" sz="1600" dirty="0">
              <a:latin typeface="Calisto MT" panose="02040603050505030304" pitchFamily="18" charset="0"/>
              <a:ea typeface="Cambria Math" panose="02040503050406030204" pitchFamily="18" charset="0"/>
            </a:endParaRPr>
          </a:p>
        </p:txBody>
      </p:sp>
      <p:sp>
        <p:nvSpPr>
          <p:cNvPr id="5" name="Footer Placeholder 4"/>
          <p:cNvSpPr>
            <a:spLocks noGrp="1"/>
          </p:cNvSpPr>
          <p:nvPr>
            <p:ph type="ftr" sz="quarter" idx="11"/>
          </p:nvPr>
        </p:nvSpPr>
        <p:spPr>
          <a:xfrm rot="16200000">
            <a:off x="5410201" y="3124200"/>
            <a:ext cx="6858002" cy="609598"/>
          </a:xfrm>
        </p:spPr>
        <p:txBody>
          <a:bodyPr/>
          <a:lstStyle/>
          <a:p>
            <a:pPr algn="l"/>
            <a:r>
              <a:rPr lang="en-US" sz="2000" b="1" dirty="0">
                <a:solidFill>
                  <a:srgbClr val="00B050"/>
                </a:solidFill>
              </a:rPr>
              <a:t>K</a:t>
            </a:r>
            <a:r>
              <a:rPr lang="en-US" sz="2000" b="1" dirty="0">
                <a:solidFill>
                  <a:schemeClr val="tx1"/>
                </a:solidFill>
              </a:rPr>
              <a:t>nowledge</a:t>
            </a:r>
            <a:r>
              <a:rPr lang="en-US" sz="2000" b="1" dirty="0">
                <a:solidFill>
                  <a:srgbClr val="00B050"/>
                </a:solidFill>
              </a:rPr>
              <a:t>, T</a:t>
            </a:r>
            <a:r>
              <a:rPr lang="en-US" sz="2000" b="1" dirty="0">
                <a:solidFill>
                  <a:schemeClr val="tx1"/>
                </a:solidFill>
              </a:rPr>
              <a:t>houghts</a:t>
            </a:r>
            <a:r>
              <a:rPr lang="en-US" sz="2000" b="1" dirty="0">
                <a:solidFill>
                  <a:srgbClr val="00B050"/>
                </a:solidFill>
              </a:rPr>
              <a:t> </a:t>
            </a:r>
            <a:r>
              <a:rPr lang="en-US" sz="2000" b="1" dirty="0">
                <a:solidFill>
                  <a:schemeClr val="tx1"/>
                </a:solidFill>
              </a:rPr>
              <a:t>&amp;</a:t>
            </a:r>
            <a:r>
              <a:rPr lang="en-US" sz="2000" b="1" dirty="0">
                <a:solidFill>
                  <a:srgbClr val="00B050"/>
                </a:solidFill>
              </a:rPr>
              <a:t> S</a:t>
            </a:r>
            <a:r>
              <a:rPr lang="en-US" sz="2000" b="1" dirty="0">
                <a:solidFill>
                  <a:schemeClr val="tx1"/>
                </a:solidFill>
              </a:rPr>
              <a:t>uccess</a:t>
            </a:r>
            <a:r>
              <a:rPr lang="en-US" sz="2000" b="1" dirty="0">
                <a:solidFill>
                  <a:srgbClr val="00B050"/>
                </a:solidFill>
              </a:rPr>
              <a:t>-</a:t>
            </a:r>
            <a:r>
              <a:rPr lang="en-US" sz="2000" b="1" dirty="0" err="1">
                <a:solidFill>
                  <a:schemeClr val="tx1"/>
                </a:solidFill>
              </a:rPr>
              <a:t>Vivekanand</a:t>
            </a:r>
            <a:r>
              <a:rPr lang="en-US" sz="2000" b="1" dirty="0">
                <a:solidFill>
                  <a:schemeClr val="tx1"/>
                </a:solidFill>
              </a:rPr>
              <a:t> </a:t>
            </a:r>
            <a:r>
              <a:rPr lang="en-US" sz="2000" b="1" dirty="0" err="1" smtClean="0">
                <a:solidFill>
                  <a:schemeClr val="tx1"/>
                </a:solidFill>
              </a:rPr>
              <a:t>Kushwaha</a:t>
            </a:r>
            <a:endParaRPr lang="en-US" sz="2000" dirty="0">
              <a:solidFill>
                <a:schemeClr val="tx1"/>
              </a:solidFill>
            </a:endParaRPr>
          </a:p>
        </p:txBody>
      </p:sp>
    </p:spTree>
    <p:extLst>
      <p:ext uri="{BB962C8B-B14F-4D97-AF65-F5344CB8AC3E}">
        <p14:creationId xmlns:p14="http://schemas.microsoft.com/office/powerpoint/2010/main" val="1263071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200"/>
            <a:ext cx="7620000" cy="1143000"/>
          </a:xfrm>
        </p:spPr>
        <p:txBody>
          <a:bodyPr/>
          <a:lstStyle/>
          <a:p>
            <a:pPr algn="ctr"/>
            <a:r>
              <a:rPr lang="en-US" sz="2800" dirty="0">
                <a:effectLst>
                  <a:glow rad="228600">
                    <a:schemeClr val="accent4">
                      <a:satMod val="175000"/>
                      <a:alpha val="40000"/>
                    </a:schemeClr>
                  </a:glow>
                </a:effectLst>
              </a:rPr>
              <a:t>Illustration</a:t>
            </a:r>
            <a:r>
              <a:rPr lang="en-US" dirty="0" smtClean="0"/>
              <a:t> </a:t>
            </a:r>
            <a:r>
              <a:rPr lang="en-US" sz="2800" dirty="0">
                <a:effectLst>
                  <a:glow rad="228600">
                    <a:schemeClr val="accent4">
                      <a:satMod val="175000"/>
                      <a:alpha val="40000"/>
                    </a:schemeClr>
                  </a:glow>
                </a:effectLst>
              </a:rPr>
              <a:t>of</a:t>
            </a:r>
            <a:r>
              <a:rPr lang="en-US" dirty="0" smtClean="0"/>
              <a:t> </a:t>
            </a:r>
            <a:r>
              <a:rPr lang="en-US" sz="2800" dirty="0">
                <a:effectLst>
                  <a:glow rad="228600">
                    <a:schemeClr val="accent4">
                      <a:satMod val="175000"/>
                      <a:alpha val="40000"/>
                    </a:schemeClr>
                  </a:glow>
                </a:effectLst>
              </a:rPr>
              <a:t>impact</a:t>
            </a:r>
            <a:r>
              <a:rPr lang="en-US" dirty="0" smtClean="0"/>
              <a:t> </a:t>
            </a:r>
            <a:r>
              <a:rPr lang="en-US" sz="2800" dirty="0">
                <a:effectLst>
                  <a:glow rad="228600">
                    <a:schemeClr val="accent4">
                      <a:satMod val="175000"/>
                      <a:alpha val="40000"/>
                    </a:schemeClr>
                  </a:glow>
                </a:effectLst>
              </a:rPr>
              <a:t>of</a:t>
            </a:r>
            <a:r>
              <a:rPr lang="en-US" dirty="0" smtClean="0"/>
              <a:t> </a:t>
            </a:r>
            <a:r>
              <a:rPr lang="en-US" sz="2800" dirty="0">
                <a:effectLst>
                  <a:glow rad="228600">
                    <a:schemeClr val="accent4">
                      <a:satMod val="175000"/>
                      <a:alpha val="40000"/>
                    </a:schemeClr>
                  </a:glow>
                </a:effectLst>
              </a:rPr>
              <a:t>GST</a:t>
            </a:r>
            <a:endParaRPr lang="en-IN" sz="2800" dirty="0">
              <a:effectLst>
                <a:glow rad="228600">
                  <a:schemeClr val="accent4">
                    <a:satMod val="175000"/>
                    <a:alpha val="40000"/>
                  </a:schemeClr>
                </a:glow>
              </a:effectLst>
            </a:endParaRPr>
          </a:p>
        </p:txBody>
      </p:sp>
      <p:sp>
        <p:nvSpPr>
          <p:cNvPr id="3" name="Footer Placeholder 2"/>
          <p:cNvSpPr>
            <a:spLocks noGrp="1"/>
          </p:cNvSpPr>
          <p:nvPr>
            <p:ph type="ftr" sz="quarter" idx="11"/>
          </p:nvPr>
        </p:nvSpPr>
        <p:spPr>
          <a:xfrm rot="16200000">
            <a:off x="5372101" y="3086100"/>
            <a:ext cx="6858002" cy="685798"/>
          </a:xfrm>
        </p:spPr>
        <p:txBody>
          <a:bodyPr/>
          <a:lstStyle/>
          <a:p>
            <a:pPr algn="l"/>
            <a:r>
              <a:rPr lang="en-US" sz="2000" b="1" dirty="0">
                <a:solidFill>
                  <a:srgbClr val="00B050"/>
                </a:solidFill>
              </a:rPr>
              <a:t>K</a:t>
            </a:r>
            <a:r>
              <a:rPr lang="en-US" sz="2000" b="1" dirty="0">
                <a:solidFill>
                  <a:schemeClr val="tx1"/>
                </a:solidFill>
              </a:rPr>
              <a:t>nowledge</a:t>
            </a:r>
            <a:r>
              <a:rPr lang="en-US" sz="2000" b="1" dirty="0">
                <a:solidFill>
                  <a:srgbClr val="00B050"/>
                </a:solidFill>
              </a:rPr>
              <a:t>, T</a:t>
            </a:r>
            <a:r>
              <a:rPr lang="en-US" sz="2000" b="1" dirty="0">
                <a:solidFill>
                  <a:schemeClr val="tx1"/>
                </a:solidFill>
              </a:rPr>
              <a:t>houghts</a:t>
            </a:r>
            <a:r>
              <a:rPr lang="en-US" sz="2000" b="1" dirty="0">
                <a:solidFill>
                  <a:srgbClr val="00B050"/>
                </a:solidFill>
              </a:rPr>
              <a:t> </a:t>
            </a:r>
            <a:r>
              <a:rPr lang="en-US" sz="2000" b="1" dirty="0">
                <a:solidFill>
                  <a:schemeClr val="tx1"/>
                </a:solidFill>
              </a:rPr>
              <a:t>&amp;</a:t>
            </a:r>
            <a:r>
              <a:rPr lang="en-US" sz="2000" b="1" dirty="0">
                <a:solidFill>
                  <a:srgbClr val="00B050"/>
                </a:solidFill>
              </a:rPr>
              <a:t> S</a:t>
            </a:r>
            <a:r>
              <a:rPr lang="en-US" sz="2000" b="1" dirty="0">
                <a:solidFill>
                  <a:schemeClr val="tx1"/>
                </a:solidFill>
              </a:rPr>
              <a:t>uccess</a:t>
            </a:r>
            <a:r>
              <a:rPr lang="en-US" sz="2000" b="1" dirty="0">
                <a:solidFill>
                  <a:srgbClr val="00B050"/>
                </a:solidFill>
              </a:rPr>
              <a:t>-</a:t>
            </a:r>
            <a:r>
              <a:rPr lang="en-US" sz="2000" b="1" dirty="0" err="1">
                <a:solidFill>
                  <a:schemeClr val="tx1"/>
                </a:solidFill>
              </a:rPr>
              <a:t>Vivekanand</a:t>
            </a:r>
            <a:r>
              <a:rPr lang="en-US" sz="2000" b="1" dirty="0">
                <a:solidFill>
                  <a:schemeClr val="tx1"/>
                </a:solidFill>
              </a:rPr>
              <a:t> </a:t>
            </a:r>
            <a:r>
              <a:rPr lang="en-US" sz="2000" b="1" dirty="0" err="1">
                <a:solidFill>
                  <a:schemeClr val="tx1"/>
                </a:solidFill>
              </a:rPr>
              <a:t>Kushwaha</a:t>
            </a:r>
            <a:endParaRPr lang="en-US" sz="2000" dirty="0">
              <a:solidFill>
                <a:schemeClr val="tx1"/>
              </a:solidFill>
            </a:endParaRPr>
          </a:p>
        </p:txBody>
      </p:sp>
    </p:spTree>
    <p:extLst>
      <p:ext uri="{BB962C8B-B14F-4D97-AF65-F5344CB8AC3E}">
        <p14:creationId xmlns:p14="http://schemas.microsoft.com/office/powerpoint/2010/main" val="15792993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a:effectLst>
                  <a:glow rad="228600">
                    <a:schemeClr val="accent4">
                      <a:satMod val="175000"/>
                      <a:alpha val="40000"/>
                    </a:schemeClr>
                  </a:glow>
                </a:effectLst>
              </a:rPr>
              <a:t>Illustration</a:t>
            </a:r>
            <a:r>
              <a:rPr lang="en-IN" dirty="0"/>
              <a:t> </a:t>
            </a:r>
            <a:r>
              <a:rPr lang="en-IN" sz="2800" dirty="0">
                <a:effectLst>
                  <a:glow rad="228600">
                    <a:schemeClr val="accent4">
                      <a:satMod val="175000"/>
                      <a:alpha val="40000"/>
                    </a:schemeClr>
                  </a:glow>
                </a:effectLst>
              </a:rPr>
              <a:t>for</a:t>
            </a:r>
            <a:r>
              <a:rPr lang="en-IN" dirty="0"/>
              <a:t> </a:t>
            </a:r>
            <a:r>
              <a:rPr lang="en-IN" sz="2800" dirty="0">
                <a:effectLst>
                  <a:glow rad="228600">
                    <a:schemeClr val="accent4">
                      <a:satMod val="175000"/>
                      <a:alpha val="40000"/>
                    </a:schemeClr>
                  </a:glow>
                </a:effectLst>
              </a:rPr>
              <a:t>IGST</a:t>
            </a:r>
            <a:r>
              <a:rPr lang="en-IN" dirty="0"/>
              <a:t> </a:t>
            </a:r>
            <a:r>
              <a:rPr lang="en-IN" sz="2800" dirty="0">
                <a:effectLst>
                  <a:glow rad="228600">
                    <a:schemeClr val="accent4">
                      <a:satMod val="175000"/>
                      <a:alpha val="40000"/>
                    </a:schemeClr>
                  </a:glow>
                </a:effectLst>
              </a:rPr>
              <a:t>Model</a:t>
            </a:r>
          </a:p>
        </p:txBody>
      </p:sp>
      <p:sp>
        <p:nvSpPr>
          <p:cNvPr id="3" name="Content Placeholder 2"/>
          <p:cNvSpPr>
            <a:spLocks noGrp="1"/>
          </p:cNvSpPr>
          <p:nvPr>
            <p:ph idx="1"/>
          </p:nvPr>
        </p:nvSpPr>
        <p:spPr/>
        <p:txBody>
          <a:bodyPr>
            <a:normAutofit/>
          </a:bodyPr>
          <a:lstStyle/>
          <a:p>
            <a:r>
              <a:rPr lang="en-IN" sz="1800" dirty="0" smtClean="0">
                <a:latin typeface="Bell MT" panose="02020503060305020303" pitchFamily="18" charset="0"/>
              </a:rPr>
              <a:t>Mr </a:t>
            </a:r>
            <a:r>
              <a:rPr lang="en-IN" sz="1800" dirty="0" err="1" smtClean="0">
                <a:latin typeface="Bell MT" panose="02020503060305020303" pitchFamily="18" charset="0"/>
              </a:rPr>
              <a:t>vivek</a:t>
            </a:r>
            <a:r>
              <a:rPr lang="en-IN" sz="1800" dirty="0" smtClean="0">
                <a:latin typeface="Bell MT" panose="02020503060305020303" pitchFamily="18" charset="0"/>
              </a:rPr>
              <a:t> (Kolkata) supplies goods to Mr </a:t>
            </a:r>
            <a:r>
              <a:rPr lang="en-IN" sz="1800" dirty="0" err="1" smtClean="0">
                <a:latin typeface="Bell MT" panose="02020503060305020303" pitchFamily="18" charset="0"/>
              </a:rPr>
              <a:t>Sujit</a:t>
            </a:r>
            <a:r>
              <a:rPr lang="en-IN" sz="1800" dirty="0" smtClean="0">
                <a:latin typeface="Bell MT" panose="02020503060305020303" pitchFamily="18" charset="0"/>
              </a:rPr>
              <a:t> (Gujrat) and to be paid IGST </a:t>
            </a:r>
            <a:r>
              <a:rPr lang="en-IN" sz="1800" dirty="0" err="1" smtClean="0">
                <a:latin typeface="Bell MT" panose="02020503060305020303" pitchFamily="18" charset="0"/>
              </a:rPr>
              <a:t>Rs</a:t>
            </a:r>
            <a:r>
              <a:rPr lang="en-IN" sz="1800" dirty="0" smtClean="0">
                <a:latin typeface="Bell MT" panose="02020503060305020303" pitchFamily="18" charset="0"/>
              </a:rPr>
              <a:t>. 17. </a:t>
            </a:r>
            <a:r>
              <a:rPr lang="en-IN" sz="1800" dirty="0" err="1" smtClean="0">
                <a:latin typeface="Bell MT" panose="02020503060305020303" pitchFamily="18" charset="0"/>
              </a:rPr>
              <a:t>Vivek</a:t>
            </a:r>
            <a:r>
              <a:rPr lang="en-IN" sz="1800" dirty="0" smtClean="0">
                <a:latin typeface="Bell MT" panose="02020503060305020303" pitchFamily="18" charset="0"/>
              </a:rPr>
              <a:t>(Kolkata) has input credit of SGST </a:t>
            </a:r>
            <a:r>
              <a:rPr lang="en-IN" sz="1800" dirty="0" err="1" smtClean="0">
                <a:latin typeface="Bell MT" panose="02020503060305020303" pitchFamily="18" charset="0"/>
              </a:rPr>
              <a:t>Rs</a:t>
            </a:r>
            <a:r>
              <a:rPr lang="en-IN" sz="1800" dirty="0" smtClean="0">
                <a:latin typeface="Bell MT" panose="02020503060305020303" pitchFamily="18" charset="0"/>
              </a:rPr>
              <a:t> 8 &amp; CGST </a:t>
            </a:r>
            <a:r>
              <a:rPr lang="en-IN" sz="1800" dirty="0" err="1" smtClean="0">
                <a:latin typeface="Bell MT" panose="02020503060305020303" pitchFamily="18" charset="0"/>
              </a:rPr>
              <a:t>Rs</a:t>
            </a:r>
            <a:r>
              <a:rPr lang="en-IN" sz="1800" dirty="0" smtClean="0">
                <a:latin typeface="Bell MT" panose="02020503060305020303" pitchFamily="18" charset="0"/>
              </a:rPr>
              <a:t> 7 from local purchase. It means Mr </a:t>
            </a:r>
            <a:r>
              <a:rPr lang="en-IN" sz="1800" dirty="0" err="1" smtClean="0">
                <a:latin typeface="Bell MT" panose="02020503060305020303" pitchFamily="18" charset="0"/>
              </a:rPr>
              <a:t>Vivek</a:t>
            </a:r>
            <a:r>
              <a:rPr lang="en-IN" sz="1800" dirty="0" smtClean="0">
                <a:latin typeface="Bell MT" panose="02020503060305020303" pitchFamily="18" charset="0"/>
              </a:rPr>
              <a:t> will pay only </a:t>
            </a:r>
            <a:r>
              <a:rPr lang="en-IN" sz="1800" dirty="0" err="1" smtClean="0">
                <a:latin typeface="Bell MT" panose="02020503060305020303" pitchFamily="18" charset="0"/>
              </a:rPr>
              <a:t>Rs</a:t>
            </a:r>
            <a:r>
              <a:rPr lang="en-IN" sz="1800" dirty="0" smtClean="0">
                <a:latin typeface="Bell MT" panose="02020503060305020303" pitchFamily="18" charset="0"/>
              </a:rPr>
              <a:t>. 2 to Central Government in cash. Now West Bengal government transfer </a:t>
            </a:r>
            <a:r>
              <a:rPr lang="en-IN" sz="1800" dirty="0" err="1" smtClean="0">
                <a:latin typeface="Bell MT" panose="02020503060305020303" pitchFamily="18" charset="0"/>
              </a:rPr>
              <a:t>Rs</a:t>
            </a:r>
            <a:r>
              <a:rPr lang="en-IN" sz="1800" dirty="0" smtClean="0">
                <a:latin typeface="Bell MT" panose="02020503060305020303" pitchFamily="18" charset="0"/>
              </a:rPr>
              <a:t> 8 of SGST used to pay IGST to Central government. As we know that, in case of inter-state sales producing state can imposed 1% additional tax. That tax is to be paid by Mr </a:t>
            </a:r>
            <a:r>
              <a:rPr lang="en-IN" sz="1800" dirty="0" err="1" smtClean="0">
                <a:latin typeface="Bell MT" panose="02020503060305020303" pitchFamily="18" charset="0"/>
              </a:rPr>
              <a:t>Sujit</a:t>
            </a:r>
            <a:r>
              <a:rPr lang="en-IN" sz="1800" dirty="0" smtClean="0">
                <a:latin typeface="Bell MT" panose="02020503060305020303" pitchFamily="18" charset="0"/>
              </a:rPr>
              <a:t>(Gujrat) to Mr </a:t>
            </a:r>
            <a:r>
              <a:rPr lang="en-IN" sz="1800" dirty="0" err="1" smtClean="0">
                <a:latin typeface="Bell MT" panose="02020503060305020303" pitchFamily="18" charset="0"/>
              </a:rPr>
              <a:t>Vivek</a:t>
            </a:r>
            <a:r>
              <a:rPr lang="en-IN" sz="1800" dirty="0" smtClean="0">
                <a:latin typeface="Bell MT" panose="02020503060305020303" pitchFamily="18" charset="0"/>
              </a:rPr>
              <a:t>(Kolkata). Same will be deposited with Government of West Bengal by Mr. </a:t>
            </a:r>
            <a:r>
              <a:rPr lang="en-IN" sz="1800" dirty="0" err="1" smtClean="0">
                <a:latin typeface="Bell MT" panose="02020503060305020303" pitchFamily="18" charset="0"/>
              </a:rPr>
              <a:t>Vivek</a:t>
            </a:r>
            <a:r>
              <a:rPr lang="en-IN" sz="1800" dirty="0" smtClean="0">
                <a:latin typeface="Bell MT" panose="02020503060305020303" pitchFamily="18" charset="0"/>
              </a:rPr>
              <a:t>(</a:t>
            </a:r>
            <a:r>
              <a:rPr lang="en-IN" sz="1800" dirty="0" err="1" smtClean="0">
                <a:latin typeface="Bell MT" panose="02020503060305020303" pitchFamily="18" charset="0"/>
              </a:rPr>
              <a:t>kolkata</a:t>
            </a:r>
            <a:r>
              <a:rPr lang="en-IN" sz="1800" dirty="0" smtClean="0">
                <a:latin typeface="Bell MT" panose="02020503060305020303" pitchFamily="18" charset="0"/>
              </a:rPr>
              <a:t>)</a:t>
            </a:r>
          </a:p>
          <a:p>
            <a:r>
              <a:rPr lang="en-IN" sz="1800" dirty="0" smtClean="0">
                <a:latin typeface="Bell MT" panose="02020503060305020303" pitchFamily="18" charset="0"/>
              </a:rPr>
              <a:t>Mr </a:t>
            </a:r>
            <a:r>
              <a:rPr lang="en-IN" sz="1800" dirty="0" err="1" smtClean="0">
                <a:latin typeface="Bell MT" panose="02020503060305020303" pitchFamily="18" charset="0"/>
              </a:rPr>
              <a:t>Sujit</a:t>
            </a:r>
            <a:r>
              <a:rPr lang="en-IN" sz="1800" dirty="0" smtClean="0">
                <a:latin typeface="Bell MT" panose="02020503060305020303" pitchFamily="18" charset="0"/>
              </a:rPr>
              <a:t>(Gujrat) sold those goods to Mr </a:t>
            </a:r>
            <a:r>
              <a:rPr lang="en-IN" sz="1800" dirty="0" err="1" smtClean="0">
                <a:latin typeface="Bell MT" panose="02020503060305020303" pitchFamily="18" charset="0"/>
              </a:rPr>
              <a:t>Subrata</a:t>
            </a:r>
            <a:r>
              <a:rPr lang="en-IN" sz="1800" dirty="0" smtClean="0">
                <a:latin typeface="Bell MT" panose="02020503060305020303" pitchFamily="18" charset="0"/>
              </a:rPr>
              <a:t>(Gujrat) and liable to SGST </a:t>
            </a:r>
            <a:r>
              <a:rPr lang="en-IN" sz="1800" dirty="0" err="1" smtClean="0">
                <a:latin typeface="Bell MT" panose="02020503060305020303" pitchFamily="18" charset="0"/>
              </a:rPr>
              <a:t>Rs</a:t>
            </a:r>
            <a:r>
              <a:rPr lang="en-IN" sz="1800" dirty="0" smtClean="0">
                <a:latin typeface="Bell MT" panose="02020503060305020303" pitchFamily="18" charset="0"/>
              </a:rPr>
              <a:t> 10 and CGST </a:t>
            </a:r>
            <a:r>
              <a:rPr lang="en-IN" sz="1800" dirty="0" err="1" smtClean="0">
                <a:latin typeface="Bell MT" panose="02020503060305020303" pitchFamily="18" charset="0"/>
              </a:rPr>
              <a:t>Rs</a:t>
            </a:r>
            <a:r>
              <a:rPr lang="en-IN" sz="1800" dirty="0" smtClean="0">
                <a:latin typeface="Bell MT" panose="02020503060305020303" pitchFamily="18" charset="0"/>
              </a:rPr>
              <a:t> 8. Mr. </a:t>
            </a:r>
            <a:r>
              <a:rPr lang="en-IN" sz="1800" dirty="0" err="1" smtClean="0">
                <a:latin typeface="Bell MT" panose="02020503060305020303" pitchFamily="18" charset="0"/>
              </a:rPr>
              <a:t>Sujit</a:t>
            </a:r>
            <a:r>
              <a:rPr lang="en-IN" sz="1800" dirty="0" smtClean="0">
                <a:latin typeface="Bell MT" panose="02020503060305020303" pitchFamily="18" charset="0"/>
              </a:rPr>
              <a:t>(Gujrat) will utilize credit of IGST of </a:t>
            </a:r>
            <a:r>
              <a:rPr lang="en-IN" sz="1800" dirty="0" err="1" smtClean="0">
                <a:latin typeface="Bell MT" panose="02020503060305020303" pitchFamily="18" charset="0"/>
              </a:rPr>
              <a:t>Rs</a:t>
            </a:r>
            <a:r>
              <a:rPr lang="en-IN" sz="1800" dirty="0" smtClean="0">
                <a:latin typeface="Bell MT" panose="02020503060305020303" pitchFamily="18" charset="0"/>
              </a:rPr>
              <a:t> 17 and make cash payment for balance of  </a:t>
            </a:r>
            <a:r>
              <a:rPr lang="en-IN" sz="1800" dirty="0" err="1" smtClean="0">
                <a:latin typeface="Bell MT" panose="02020503060305020303" pitchFamily="18" charset="0"/>
              </a:rPr>
              <a:t>Rs</a:t>
            </a:r>
            <a:r>
              <a:rPr lang="en-IN" sz="1800" dirty="0" smtClean="0">
                <a:latin typeface="Bell MT" panose="02020503060305020303" pitchFamily="18" charset="0"/>
              </a:rPr>
              <a:t> 1 to the Gujrat government. As we know GST is destination based tax Gujrat government where goods will be consumed will be entitle for SGST. Now Centre Government will transfer (17-8)</a:t>
            </a:r>
            <a:r>
              <a:rPr lang="en-IN" sz="1800" dirty="0" err="1" smtClean="0">
                <a:latin typeface="Bell MT" panose="02020503060305020303" pitchFamily="18" charset="0"/>
              </a:rPr>
              <a:t>i.e</a:t>
            </a:r>
            <a:r>
              <a:rPr lang="en-IN" sz="1800" dirty="0" smtClean="0">
                <a:latin typeface="Bell MT" panose="02020503060305020303" pitchFamily="18" charset="0"/>
              </a:rPr>
              <a:t> </a:t>
            </a:r>
            <a:r>
              <a:rPr lang="en-IN" sz="1800" dirty="0" err="1" smtClean="0">
                <a:latin typeface="Bell MT" panose="02020503060305020303" pitchFamily="18" charset="0"/>
              </a:rPr>
              <a:t>Rs</a:t>
            </a:r>
            <a:r>
              <a:rPr lang="en-IN" sz="1800" dirty="0" smtClean="0">
                <a:latin typeface="Bell MT" panose="02020503060305020303" pitchFamily="18" charset="0"/>
              </a:rPr>
              <a:t> 9 to the Gujrat Government. </a:t>
            </a:r>
          </a:p>
          <a:p>
            <a:endParaRPr lang="en-IN" sz="1600" dirty="0">
              <a:latin typeface="Book Antiqua" panose="02040602050305030304" pitchFamily="18" charset="0"/>
            </a:endParaRPr>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a:solidFill>
                  <a:srgbClr val="00B050"/>
                </a:solidFill>
              </a:rPr>
              <a:t>K</a:t>
            </a:r>
            <a:r>
              <a:rPr lang="en-US" sz="2000" b="1" dirty="0">
                <a:solidFill>
                  <a:schemeClr val="tx1"/>
                </a:solidFill>
              </a:rPr>
              <a:t>nowledge</a:t>
            </a:r>
            <a:r>
              <a:rPr lang="en-US" sz="2000" b="1" dirty="0">
                <a:solidFill>
                  <a:srgbClr val="00B050"/>
                </a:solidFill>
              </a:rPr>
              <a:t>, T</a:t>
            </a:r>
            <a:r>
              <a:rPr lang="en-US" sz="2000" b="1" dirty="0">
                <a:solidFill>
                  <a:schemeClr val="tx1"/>
                </a:solidFill>
              </a:rPr>
              <a:t>houghts</a:t>
            </a:r>
            <a:r>
              <a:rPr lang="en-US" sz="2000" b="1" dirty="0">
                <a:solidFill>
                  <a:srgbClr val="00B050"/>
                </a:solidFill>
              </a:rPr>
              <a:t> </a:t>
            </a:r>
            <a:r>
              <a:rPr lang="en-US" sz="2000" b="1" dirty="0">
                <a:solidFill>
                  <a:schemeClr val="tx1"/>
                </a:solidFill>
              </a:rPr>
              <a:t>&amp;</a:t>
            </a:r>
            <a:r>
              <a:rPr lang="en-US" sz="2000" b="1" dirty="0">
                <a:solidFill>
                  <a:srgbClr val="00B050"/>
                </a:solidFill>
              </a:rPr>
              <a:t> S</a:t>
            </a:r>
            <a:r>
              <a:rPr lang="en-US" sz="2000" b="1" dirty="0">
                <a:solidFill>
                  <a:schemeClr val="tx1"/>
                </a:solidFill>
              </a:rPr>
              <a:t>uccess</a:t>
            </a:r>
            <a:r>
              <a:rPr lang="en-US" sz="2000" b="1" dirty="0">
                <a:solidFill>
                  <a:srgbClr val="00B050"/>
                </a:solidFill>
              </a:rPr>
              <a:t>-</a:t>
            </a:r>
            <a:r>
              <a:rPr lang="en-US" sz="2000" b="1" dirty="0" err="1">
                <a:solidFill>
                  <a:schemeClr val="tx1"/>
                </a:solidFill>
              </a:rPr>
              <a:t>Vivekanand</a:t>
            </a:r>
            <a:r>
              <a:rPr lang="en-US" sz="2000" b="1" dirty="0">
                <a:solidFill>
                  <a:schemeClr val="tx1"/>
                </a:solidFill>
              </a:rPr>
              <a:t> </a:t>
            </a:r>
            <a:r>
              <a:rPr lang="en-US" sz="2000" b="1" dirty="0" err="1">
                <a:solidFill>
                  <a:schemeClr val="tx1"/>
                </a:solidFill>
              </a:rPr>
              <a:t>Kushwaha</a:t>
            </a:r>
            <a:endParaRPr lang="en-US" sz="2000" dirty="0">
              <a:solidFill>
                <a:schemeClr val="tx1"/>
              </a:solidFill>
            </a:endParaRPr>
          </a:p>
        </p:txBody>
      </p:sp>
    </p:spTree>
    <p:extLst>
      <p:ext uri="{BB962C8B-B14F-4D97-AF65-F5344CB8AC3E}">
        <p14:creationId xmlns:p14="http://schemas.microsoft.com/office/powerpoint/2010/main" val="416449847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rot="16200000">
            <a:off x="5372100" y="3086098"/>
            <a:ext cx="6858002" cy="685801"/>
          </a:xfrm>
        </p:spPr>
        <p:txBody>
          <a:bodyPr/>
          <a:lstStyle/>
          <a:p>
            <a:pPr algn="l"/>
            <a:r>
              <a:rPr lang="en-US" sz="2000" b="1" dirty="0">
                <a:solidFill>
                  <a:srgbClr val="00B050"/>
                </a:solidFill>
              </a:rPr>
              <a:t>K</a:t>
            </a:r>
            <a:r>
              <a:rPr lang="en-US" sz="2000" b="1" dirty="0">
                <a:solidFill>
                  <a:schemeClr val="tx1"/>
                </a:solidFill>
              </a:rPr>
              <a:t>nowledge</a:t>
            </a:r>
            <a:r>
              <a:rPr lang="en-US" sz="2000" b="1" dirty="0">
                <a:solidFill>
                  <a:srgbClr val="00B050"/>
                </a:solidFill>
              </a:rPr>
              <a:t>, T</a:t>
            </a:r>
            <a:r>
              <a:rPr lang="en-US" sz="2000" b="1" dirty="0">
                <a:solidFill>
                  <a:schemeClr val="tx1"/>
                </a:solidFill>
              </a:rPr>
              <a:t>houghts</a:t>
            </a:r>
            <a:r>
              <a:rPr lang="en-US" sz="2000" b="1" dirty="0">
                <a:solidFill>
                  <a:srgbClr val="00B050"/>
                </a:solidFill>
              </a:rPr>
              <a:t> </a:t>
            </a:r>
            <a:r>
              <a:rPr lang="en-US" sz="2000" b="1" dirty="0">
                <a:solidFill>
                  <a:schemeClr val="tx1"/>
                </a:solidFill>
              </a:rPr>
              <a:t>&amp;</a:t>
            </a:r>
            <a:r>
              <a:rPr lang="en-US" sz="2000" b="1" dirty="0">
                <a:solidFill>
                  <a:srgbClr val="00B050"/>
                </a:solidFill>
              </a:rPr>
              <a:t> S</a:t>
            </a:r>
            <a:r>
              <a:rPr lang="en-US" sz="2000" b="1" dirty="0">
                <a:solidFill>
                  <a:schemeClr val="tx1"/>
                </a:solidFill>
              </a:rPr>
              <a:t>uccess</a:t>
            </a:r>
            <a:r>
              <a:rPr lang="en-US" sz="2000" b="1" dirty="0">
                <a:solidFill>
                  <a:srgbClr val="00B050"/>
                </a:solidFill>
              </a:rPr>
              <a:t>-</a:t>
            </a:r>
            <a:r>
              <a:rPr lang="en-US" sz="2000" b="1" dirty="0" err="1">
                <a:solidFill>
                  <a:schemeClr val="tx1"/>
                </a:solidFill>
              </a:rPr>
              <a:t>Vivekanand</a:t>
            </a:r>
            <a:r>
              <a:rPr lang="en-US" sz="2000" b="1" dirty="0">
                <a:solidFill>
                  <a:schemeClr val="tx1"/>
                </a:solidFill>
              </a:rPr>
              <a:t> </a:t>
            </a:r>
            <a:r>
              <a:rPr lang="en-US" sz="2000" b="1" dirty="0" err="1">
                <a:solidFill>
                  <a:schemeClr val="tx1"/>
                </a:solidFill>
              </a:rPr>
              <a:t>Kushwaha</a:t>
            </a:r>
            <a:endParaRPr lang="en-US" sz="2000" dirty="0">
              <a:solidFill>
                <a:schemeClr val="tx1"/>
              </a:solidFill>
            </a:endParaRPr>
          </a:p>
        </p:txBody>
      </p:sp>
      <p:sp>
        <p:nvSpPr>
          <p:cNvPr id="3" name="Rectangle 2"/>
          <p:cNvSpPr/>
          <p:nvPr/>
        </p:nvSpPr>
        <p:spPr>
          <a:xfrm>
            <a:off x="810352" y="533400"/>
            <a:ext cx="1475648" cy="78970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dirty="0" err="1" smtClean="0">
                <a:solidFill>
                  <a:schemeClr val="tx1"/>
                </a:solidFill>
              </a:rPr>
              <a:t>Vivek</a:t>
            </a:r>
            <a:r>
              <a:rPr lang="en-IN" sz="1400" dirty="0" smtClean="0">
                <a:solidFill>
                  <a:schemeClr val="tx1"/>
                </a:solidFill>
              </a:rPr>
              <a:t> (WB)</a:t>
            </a:r>
          </a:p>
          <a:p>
            <a:pPr algn="ctr"/>
            <a:r>
              <a:rPr lang="en-IN" sz="1400" dirty="0" smtClean="0">
                <a:solidFill>
                  <a:schemeClr val="tx1"/>
                </a:solidFill>
              </a:rPr>
              <a:t>Sold goods</a:t>
            </a:r>
            <a:endParaRPr lang="en-IN" sz="1400" dirty="0">
              <a:solidFill>
                <a:schemeClr val="tx1"/>
              </a:solidFill>
            </a:endParaRPr>
          </a:p>
        </p:txBody>
      </p:sp>
      <p:sp>
        <p:nvSpPr>
          <p:cNvPr id="6" name="Down Arrow 5"/>
          <p:cNvSpPr/>
          <p:nvPr/>
        </p:nvSpPr>
        <p:spPr>
          <a:xfrm>
            <a:off x="838200" y="1405370"/>
            <a:ext cx="1634871" cy="1411431"/>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smtClean="0">
              <a:solidFill>
                <a:schemeClr val="tx1"/>
              </a:solidFill>
            </a:endParaRPr>
          </a:p>
          <a:p>
            <a:pPr algn="ctr"/>
            <a:endParaRPr lang="en-IN" dirty="0">
              <a:solidFill>
                <a:schemeClr val="tx1"/>
              </a:solidFill>
            </a:endParaRPr>
          </a:p>
          <a:p>
            <a:pPr algn="ctr"/>
            <a:r>
              <a:rPr lang="en-IN" sz="1400" dirty="0" smtClean="0">
                <a:solidFill>
                  <a:schemeClr val="tx1"/>
                </a:solidFill>
              </a:rPr>
              <a:t>IGST Rs17+Rs1 </a:t>
            </a:r>
            <a:r>
              <a:rPr lang="en-IN" sz="1400" dirty="0" err="1" smtClean="0">
                <a:solidFill>
                  <a:schemeClr val="tx1"/>
                </a:solidFill>
              </a:rPr>
              <a:t>addl</a:t>
            </a:r>
            <a:r>
              <a:rPr lang="en-IN" sz="1400" dirty="0" smtClean="0">
                <a:solidFill>
                  <a:schemeClr val="tx1"/>
                </a:solidFill>
              </a:rPr>
              <a:t> tax</a:t>
            </a:r>
            <a:endParaRPr lang="en-IN" sz="1400" dirty="0">
              <a:solidFill>
                <a:schemeClr val="tx1"/>
              </a:solidFill>
            </a:endParaRPr>
          </a:p>
          <a:p>
            <a:pPr algn="ctr"/>
            <a:endParaRPr lang="en-IN" dirty="0">
              <a:solidFill>
                <a:schemeClr val="tx1"/>
              </a:solidFill>
            </a:endParaRPr>
          </a:p>
        </p:txBody>
      </p:sp>
      <p:sp>
        <p:nvSpPr>
          <p:cNvPr id="7" name="Rectangle 6"/>
          <p:cNvSpPr/>
          <p:nvPr/>
        </p:nvSpPr>
        <p:spPr>
          <a:xfrm>
            <a:off x="762000" y="2912918"/>
            <a:ext cx="1828800" cy="838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dirty="0" err="1" smtClean="0">
                <a:solidFill>
                  <a:schemeClr val="tx1"/>
                </a:solidFill>
              </a:rPr>
              <a:t>Sujit</a:t>
            </a:r>
            <a:r>
              <a:rPr lang="en-IN" sz="1600" dirty="0" smtClean="0">
                <a:solidFill>
                  <a:schemeClr val="tx1"/>
                </a:solidFill>
              </a:rPr>
              <a:t>(Gujrat) sold</a:t>
            </a:r>
            <a:endParaRPr lang="en-IN" sz="1600" dirty="0">
              <a:solidFill>
                <a:schemeClr val="tx1"/>
              </a:solidFill>
            </a:endParaRPr>
          </a:p>
        </p:txBody>
      </p:sp>
      <p:sp>
        <p:nvSpPr>
          <p:cNvPr id="8" name="Rectangle 7"/>
          <p:cNvSpPr/>
          <p:nvPr/>
        </p:nvSpPr>
        <p:spPr>
          <a:xfrm>
            <a:off x="568036" y="5437909"/>
            <a:ext cx="1981200" cy="1143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err="1" smtClean="0">
                <a:solidFill>
                  <a:schemeClr val="tx1"/>
                </a:solidFill>
              </a:rPr>
              <a:t>Subrata</a:t>
            </a:r>
            <a:r>
              <a:rPr lang="en-IN" dirty="0" smtClean="0">
                <a:solidFill>
                  <a:schemeClr val="tx1"/>
                </a:solidFill>
              </a:rPr>
              <a:t>(Gujrat)</a:t>
            </a:r>
            <a:endParaRPr lang="en-IN" dirty="0">
              <a:solidFill>
                <a:schemeClr val="tx1"/>
              </a:solidFill>
            </a:endParaRPr>
          </a:p>
        </p:txBody>
      </p:sp>
      <p:sp>
        <p:nvSpPr>
          <p:cNvPr id="11" name="Oval Callout 10"/>
          <p:cNvSpPr/>
          <p:nvPr/>
        </p:nvSpPr>
        <p:spPr>
          <a:xfrm rot="1981584">
            <a:off x="1969851" y="191923"/>
            <a:ext cx="2232500" cy="1157345"/>
          </a:xfrm>
          <a:prstGeom prst="wedgeEllipse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Input (local purchase)</a:t>
            </a:r>
          </a:p>
          <a:p>
            <a:pPr algn="ctr"/>
            <a:r>
              <a:rPr lang="en-IN" dirty="0" smtClean="0">
                <a:solidFill>
                  <a:schemeClr val="tx1"/>
                </a:solidFill>
              </a:rPr>
              <a:t>SGST-Rs.8</a:t>
            </a:r>
          </a:p>
          <a:p>
            <a:pPr algn="ctr"/>
            <a:r>
              <a:rPr lang="en-IN" dirty="0" smtClean="0">
                <a:solidFill>
                  <a:schemeClr val="tx1"/>
                </a:solidFill>
              </a:rPr>
              <a:t>CGST-Rs.7</a:t>
            </a:r>
            <a:endParaRPr lang="en-IN" dirty="0">
              <a:solidFill>
                <a:schemeClr val="tx1"/>
              </a:solidFill>
            </a:endParaRPr>
          </a:p>
        </p:txBody>
      </p:sp>
      <p:sp>
        <p:nvSpPr>
          <p:cNvPr id="12" name="Oval 11"/>
          <p:cNvSpPr/>
          <p:nvPr/>
        </p:nvSpPr>
        <p:spPr>
          <a:xfrm>
            <a:off x="5361850" y="-75485"/>
            <a:ext cx="2438400" cy="1480855"/>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Central</a:t>
            </a:r>
          </a:p>
          <a:p>
            <a:pPr algn="ctr"/>
            <a:r>
              <a:rPr lang="en-IN" dirty="0" smtClean="0">
                <a:solidFill>
                  <a:schemeClr val="tx1"/>
                </a:solidFill>
              </a:rPr>
              <a:t>Tax(7+2+8-9)</a:t>
            </a:r>
          </a:p>
          <a:p>
            <a:pPr algn="ctr"/>
            <a:r>
              <a:rPr lang="en-IN" dirty="0" smtClean="0">
                <a:solidFill>
                  <a:schemeClr val="tx1"/>
                </a:solidFill>
              </a:rPr>
              <a:t>=</a:t>
            </a:r>
            <a:r>
              <a:rPr lang="en-IN" dirty="0" err="1" smtClean="0">
                <a:solidFill>
                  <a:schemeClr val="tx1"/>
                </a:solidFill>
              </a:rPr>
              <a:t>Rs</a:t>
            </a:r>
            <a:r>
              <a:rPr lang="en-IN" dirty="0" smtClean="0">
                <a:solidFill>
                  <a:schemeClr val="tx1"/>
                </a:solidFill>
              </a:rPr>
              <a:t> 8</a:t>
            </a:r>
            <a:endParaRPr lang="en-IN" dirty="0">
              <a:solidFill>
                <a:schemeClr val="tx1"/>
              </a:solidFill>
            </a:endParaRPr>
          </a:p>
        </p:txBody>
      </p:sp>
      <p:sp>
        <p:nvSpPr>
          <p:cNvPr id="13" name="Oval 12"/>
          <p:cNvSpPr/>
          <p:nvPr/>
        </p:nvSpPr>
        <p:spPr>
          <a:xfrm>
            <a:off x="5791200" y="3933824"/>
            <a:ext cx="2590800" cy="1428751"/>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Gujrat</a:t>
            </a:r>
          </a:p>
          <a:p>
            <a:pPr algn="ctr"/>
            <a:r>
              <a:rPr lang="en-IN" dirty="0" smtClean="0">
                <a:solidFill>
                  <a:schemeClr val="tx1"/>
                </a:solidFill>
              </a:rPr>
              <a:t>Tax-(1+9)=</a:t>
            </a:r>
            <a:r>
              <a:rPr lang="en-IN" dirty="0" err="1" smtClean="0">
                <a:solidFill>
                  <a:schemeClr val="tx1"/>
                </a:solidFill>
              </a:rPr>
              <a:t>Rs</a:t>
            </a:r>
            <a:r>
              <a:rPr lang="en-IN" dirty="0" smtClean="0">
                <a:solidFill>
                  <a:schemeClr val="tx1"/>
                </a:solidFill>
              </a:rPr>
              <a:t> 10</a:t>
            </a:r>
            <a:endParaRPr lang="en-IN" dirty="0">
              <a:solidFill>
                <a:schemeClr val="tx1"/>
              </a:solidFill>
            </a:endParaRPr>
          </a:p>
        </p:txBody>
      </p:sp>
      <p:cxnSp>
        <p:nvCxnSpPr>
          <p:cNvPr id="16" name="Straight Arrow Connector 15"/>
          <p:cNvCxnSpPr>
            <a:stCxn id="6" idx="3"/>
          </p:cNvCxnSpPr>
          <p:nvPr/>
        </p:nvCxnSpPr>
        <p:spPr>
          <a:xfrm flipV="1">
            <a:off x="2473071" y="1218655"/>
            <a:ext cx="3079455" cy="89243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Rounded Rectangular Callout 18"/>
          <p:cNvSpPr/>
          <p:nvPr/>
        </p:nvSpPr>
        <p:spPr>
          <a:xfrm>
            <a:off x="4114800" y="304800"/>
            <a:ext cx="1247050" cy="1100570"/>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1400" dirty="0" smtClean="0">
                <a:solidFill>
                  <a:schemeClr val="tx1"/>
                </a:solidFill>
              </a:rPr>
              <a:t>IGST-Rs 17</a:t>
            </a:r>
          </a:p>
          <a:p>
            <a:r>
              <a:rPr lang="en-IN" sz="1400" dirty="0">
                <a:solidFill>
                  <a:schemeClr val="tx1"/>
                </a:solidFill>
              </a:rPr>
              <a:t>(</a:t>
            </a:r>
            <a:r>
              <a:rPr lang="en-IN" sz="1400" dirty="0" smtClean="0">
                <a:solidFill>
                  <a:schemeClr val="tx1"/>
                </a:solidFill>
              </a:rPr>
              <a:t>SGST-Rs 8)</a:t>
            </a:r>
          </a:p>
          <a:p>
            <a:r>
              <a:rPr lang="en-IN" sz="1400" dirty="0" smtClean="0">
                <a:solidFill>
                  <a:schemeClr val="tx1"/>
                </a:solidFill>
              </a:rPr>
              <a:t>(CGST-Rs.7)</a:t>
            </a:r>
          </a:p>
          <a:p>
            <a:r>
              <a:rPr lang="en-IN" sz="1400" dirty="0" smtClean="0">
                <a:solidFill>
                  <a:schemeClr val="tx1"/>
                </a:solidFill>
              </a:rPr>
              <a:t>(Cash-</a:t>
            </a:r>
            <a:r>
              <a:rPr lang="en-IN" sz="1400" dirty="0" err="1" smtClean="0">
                <a:solidFill>
                  <a:schemeClr val="tx1"/>
                </a:solidFill>
              </a:rPr>
              <a:t>Rs</a:t>
            </a:r>
            <a:r>
              <a:rPr lang="en-IN" sz="1400" dirty="0" smtClean="0">
                <a:solidFill>
                  <a:schemeClr val="tx1"/>
                </a:solidFill>
              </a:rPr>
              <a:t> 2)</a:t>
            </a:r>
            <a:endParaRPr lang="en-IN" sz="1400" dirty="0">
              <a:solidFill>
                <a:schemeClr val="tx1"/>
              </a:solidFill>
            </a:endParaRPr>
          </a:p>
        </p:txBody>
      </p:sp>
      <p:sp>
        <p:nvSpPr>
          <p:cNvPr id="22" name="Oval 21"/>
          <p:cNvSpPr/>
          <p:nvPr/>
        </p:nvSpPr>
        <p:spPr>
          <a:xfrm>
            <a:off x="4393904" y="2699510"/>
            <a:ext cx="2006896" cy="919124"/>
          </a:xfrm>
          <a:prstGeom prst="ellipse">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WB</a:t>
            </a:r>
          </a:p>
          <a:p>
            <a:pPr algn="ctr"/>
            <a:r>
              <a:rPr lang="en-IN" dirty="0" smtClean="0">
                <a:solidFill>
                  <a:schemeClr val="tx1"/>
                </a:solidFill>
              </a:rPr>
              <a:t>Tax-(8+1-8)=Rs1</a:t>
            </a:r>
            <a:endParaRPr lang="en-IN" dirty="0">
              <a:solidFill>
                <a:schemeClr val="tx1"/>
              </a:solidFill>
            </a:endParaRPr>
          </a:p>
        </p:txBody>
      </p:sp>
      <p:cxnSp>
        <p:nvCxnSpPr>
          <p:cNvPr id="24" name="Straight Arrow Connector 23"/>
          <p:cNvCxnSpPr>
            <a:stCxn id="6" idx="3"/>
            <a:endCxn id="22" idx="2"/>
          </p:cNvCxnSpPr>
          <p:nvPr/>
        </p:nvCxnSpPr>
        <p:spPr>
          <a:xfrm>
            <a:off x="2473071" y="2111086"/>
            <a:ext cx="1920833" cy="104798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5" name="Rounded Rectangular Callout 24"/>
          <p:cNvSpPr/>
          <p:nvPr/>
        </p:nvSpPr>
        <p:spPr>
          <a:xfrm>
            <a:off x="3485424" y="2244436"/>
            <a:ext cx="948167" cy="455074"/>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Cash Rs1</a:t>
            </a:r>
            <a:endParaRPr lang="en-IN" dirty="0">
              <a:solidFill>
                <a:schemeClr val="tx1"/>
              </a:solidFill>
            </a:endParaRPr>
          </a:p>
        </p:txBody>
      </p:sp>
      <p:cxnSp>
        <p:nvCxnSpPr>
          <p:cNvPr id="31" name="Straight Arrow Connector 30"/>
          <p:cNvCxnSpPr>
            <a:stCxn id="22" idx="7"/>
          </p:cNvCxnSpPr>
          <p:nvPr/>
        </p:nvCxnSpPr>
        <p:spPr>
          <a:xfrm flipV="1">
            <a:off x="6106897" y="1405370"/>
            <a:ext cx="474153" cy="142874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2" name="Rounded Rectangular Callout 31"/>
          <p:cNvSpPr/>
          <p:nvPr/>
        </p:nvSpPr>
        <p:spPr>
          <a:xfrm rot="17713859">
            <a:off x="5417068" y="1572846"/>
            <a:ext cx="914400" cy="796306"/>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SGST-Rs 8</a:t>
            </a:r>
            <a:endParaRPr lang="en-IN" dirty="0">
              <a:solidFill>
                <a:schemeClr val="tx1"/>
              </a:solidFill>
            </a:endParaRPr>
          </a:p>
        </p:txBody>
      </p:sp>
      <p:sp>
        <p:nvSpPr>
          <p:cNvPr id="33" name="Down Arrow 32"/>
          <p:cNvSpPr/>
          <p:nvPr/>
        </p:nvSpPr>
        <p:spPr>
          <a:xfrm>
            <a:off x="762000" y="3751118"/>
            <a:ext cx="1524000" cy="1664163"/>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SGST-Rs. 10</a:t>
            </a:r>
          </a:p>
          <a:p>
            <a:pPr algn="ctr"/>
            <a:r>
              <a:rPr lang="en-IN" dirty="0" smtClean="0">
                <a:solidFill>
                  <a:schemeClr val="tx1"/>
                </a:solidFill>
              </a:rPr>
              <a:t>CGST-Rs. 8</a:t>
            </a:r>
            <a:endParaRPr lang="en-IN" dirty="0">
              <a:solidFill>
                <a:schemeClr val="tx1"/>
              </a:solidFill>
            </a:endParaRPr>
          </a:p>
        </p:txBody>
      </p:sp>
      <p:cxnSp>
        <p:nvCxnSpPr>
          <p:cNvPr id="35" name="Straight Arrow Connector 34"/>
          <p:cNvCxnSpPr>
            <a:endCxn id="13" idx="2"/>
          </p:cNvCxnSpPr>
          <p:nvPr/>
        </p:nvCxnSpPr>
        <p:spPr>
          <a:xfrm flipV="1">
            <a:off x="2118810" y="4648200"/>
            <a:ext cx="3672390" cy="11170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7" name="Rounded Rectangular Callout 36"/>
          <p:cNvSpPr/>
          <p:nvPr/>
        </p:nvSpPr>
        <p:spPr>
          <a:xfrm>
            <a:off x="4054086" y="3873448"/>
            <a:ext cx="1664859" cy="774751"/>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SGST-Rs 10</a:t>
            </a:r>
          </a:p>
          <a:p>
            <a:pPr algn="ctr"/>
            <a:r>
              <a:rPr lang="en-IN" dirty="0" smtClean="0">
                <a:solidFill>
                  <a:schemeClr val="tx1"/>
                </a:solidFill>
              </a:rPr>
              <a:t>(IGST-Rs 9)</a:t>
            </a:r>
          </a:p>
          <a:p>
            <a:pPr algn="ctr"/>
            <a:r>
              <a:rPr lang="en-IN" dirty="0" smtClean="0">
                <a:solidFill>
                  <a:schemeClr val="tx1"/>
                </a:solidFill>
              </a:rPr>
              <a:t>(Cash-</a:t>
            </a:r>
            <a:r>
              <a:rPr lang="en-IN" dirty="0" err="1" smtClean="0">
                <a:solidFill>
                  <a:schemeClr val="tx1"/>
                </a:solidFill>
              </a:rPr>
              <a:t>Rs</a:t>
            </a:r>
            <a:r>
              <a:rPr lang="en-IN" dirty="0" smtClean="0">
                <a:solidFill>
                  <a:schemeClr val="tx1"/>
                </a:solidFill>
              </a:rPr>
              <a:t> 1)</a:t>
            </a:r>
            <a:endParaRPr lang="en-IN" dirty="0">
              <a:solidFill>
                <a:schemeClr val="tx1"/>
              </a:solidFill>
            </a:endParaRPr>
          </a:p>
        </p:txBody>
      </p:sp>
      <p:cxnSp>
        <p:nvCxnSpPr>
          <p:cNvPr id="39" name="Straight Arrow Connector 38"/>
          <p:cNvCxnSpPr>
            <a:endCxn id="12" idx="3"/>
          </p:cNvCxnSpPr>
          <p:nvPr/>
        </p:nvCxnSpPr>
        <p:spPr>
          <a:xfrm flipV="1">
            <a:off x="2118810" y="1188504"/>
            <a:ext cx="3600135" cy="345969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0" name="Rounded Rectangular Callout 39"/>
          <p:cNvSpPr/>
          <p:nvPr/>
        </p:nvSpPr>
        <p:spPr>
          <a:xfrm rot="8337581">
            <a:off x="2377631" y="3762876"/>
            <a:ext cx="1690601" cy="561976"/>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CGST-Rs 8</a:t>
            </a:r>
          </a:p>
          <a:p>
            <a:pPr algn="ctr"/>
            <a:r>
              <a:rPr lang="en-IN" dirty="0" smtClean="0">
                <a:solidFill>
                  <a:schemeClr val="tx1"/>
                </a:solidFill>
              </a:rPr>
              <a:t>(IGST-Rs8)</a:t>
            </a:r>
          </a:p>
        </p:txBody>
      </p:sp>
      <p:cxnSp>
        <p:nvCxnSpPr>
          <p:cNvPr id="42" name="Straight Arrow Connector 41"/>
          <p:cNvCxnSpPr>
            <a:endCxn id="13" idx="0"/>
          </p:cNvCxnSpPr>
          <p:nvPr/>
        </p:nvCxnSpPr>
        <p:spPr>
          <a:xfrm flipH="1">
            <a:off x="7086600" y="1218655"/>
            <a:ext cx="152400" cy="271516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Rounded Rectangular Callout 42"/>
          <p:cNvSpPr/>
          <p:nvPr/>
        </p:nvSpPr>
        <p:spPr>
          <a:xfrm rot="5400000">
            <a:off x="7235195" y="2317875"/>
            <a:ext cx="1143000" cy="1032477"/>
          </a:xfrm>
          <a:prstGeom prst="wedgeRoundRect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tx1"/>
                </a:solidFill>
              </a:rPr>
              <a:t>SGST-</a:t>
            </a:r>
          </a:p>
          <a:p>
            <a:pPr algn="ctr"/>
            <a:r>
              <a:rPr lang="en-IN" dirty="0" err="1" smtClean="0">
                <a:solidFill>
                  <a:schemeClr val="tx1"/>
                </a:solidFill>
              </a:rPr>
              <a:t>Rs</a:t>
            </a:r>
            <a:r>
              <a:rPr lang="en-IN" dirty="0" smtClean="0">
                <a:solidFill>
                  <a:schemeClr val="tx1"/>
                </a:solidFill>
              </a:rPr>
              <a:t> 9</a:t>
            </a:r>
            <a:endParaRPr lang="en-IN" dirty="0">
              <a:solidFill>
                <a:schemeClr val="tx1"/>
              </a:solidFill>
            </a:endParaRPr>
          </a:p>
        </p:txBody>
      </p:sp>
    </p:spTree>
    <p:extLst>
      <p:ext uri="{BB962C8B-B14F-4D97-AF65-F5344CB8AC3E}">
        <p14:creationId xmlns:p14="http://schemas.microsoft.com/office/powerpoint/2010/main" val="1933550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457200"/>
            <a:ext cx="7543800" cy="841375"/>
          </a:xfrm>
        </p:spPr>
        <p:txBody>
          <a:bodyPr/>
          <a:lstStyle/>
          <a:p>
            <a:pPr algn="ctr"/>
            <a:r>
              <a:rPr lang="en-IN" sz="2800" dirty="0">
                <a:effectLst>
                  <a:glow rad="228600">
                    <a:schemeClr val="accent4">
                      <a:satMod val="175000"/>
                      <a:alpha val="40000"/>
                    </a:schemeClr>
                  </a:glow>
                </a:effectLst>
              </a:rPr>
              <a:t>FOQ</a:t>
            </a:r>
            <a:r>
              <a:rPr lang="en-IN" dirty="0" smtClean="0"/>
              <a:t> </a:t>
            </a:r>
            <a:r>
              <a:rPr lang="en-IN" sz="2800" dirty="0">
                <a:effectLst>
                  <a:glow rad="228600">
                    <a:schemeClr val="accent4">
                      <a:satMod val="175000"/>
                      <a:alpha val="40000"/>
                    </a:schemeClr>
                  </a:glow>
                </a:effectLst>
              </a:rPr>
              <a:t>on</a:t>
            </a:r>
            <a:r>
              <a:rPr lang="en-IN" dirty="0" smtClean="0"/>
              <a:t> </a:t>
            </a:r>
            <a:r>
              <a:rPr lang="en-IN" sz="2800" dirty="0">
                <a:effectLst>
                  <a:glow rad="228600">
                    <a:schemeClr val="accent4">
                      <a:satMod val="175000"/>
                      <a:alpha val="40000"/>
                    </a:schemeClr>
                  </a:glow>
                </a:effectLst>
              </a:rPr>
              <a:t>GST</a:t>
            </a:r>
          </a:p>
        </p:txBody>
      </p:sp>
      <p:sp>
        <p:nvSpPr>
          <p:cNvPr id="3" name="Subtitle 2"/>
          <p:cNvSpPr>
            <a:spLocks noGrp="1"/>
          </p:cNvSpPr>
          <p:nvPr>
            <p:ph type="subTitle" idx="1"/>
          </p:nvPr>
        </p:nvSpPr>
        <p:spPr>
          <a:xfrm>
            <a:off x="152400" y="1298575"/>
            <a:ext cx="8077200" cy="5254625"/>
          </a:xfrm>
        </p:spPr>
        <p:txBody>
          <a:bodyPr/>
          <a:lstStyle/>
          <a:p>
            <a:r>
              <a:rPr lang="en-IN" dirty="0" smtClean="0"/>
              <a:t>Q1:Is GST will be applicable on stock transfer?</a:t>
            </a:r>
          </a:p>
          <a:p>
            <a:r>
              <a:rPr lang="en-IN" dirty="0" err="1" smtClean="0"/>
              <a:t>Ans</a:t>
            </a:r>
            <a:r>
              <a:rPr lang="en-IN" dirty="0" smtClean="0"/>
              <a:t>: GST will be applicable on inter-state stock transfer but not on intra-state stock transfer.</a:t>
            </a:r>
          </a:p>
          <a:p>
            <a:r>
              <a:rPr lang="en-IN" dirty="0" smtClean="0"/>
              <a:t>Q2:Is separate registration number will be issued for IGST,CGST &amp; SGST.</a:t>
            </a:r>
          </a:p>
          <a:p>
            <a:r>
              <a:rPr lang="en-IN" dirty="0" err="1" smtClean="0"/>
              <a:t>Ans</a:t>
            </a:r>
            <a:r>
              <a:rPr lang="en-IN" dirty="0" smtClean="0"/>
              <a:t>: No only one registration number applicable all over India</a:t>
            </a:r>
          </a:p>
          <a:p>
            <a:r>
              <a:rPr lang="en-IN" dirty="0" smtClean="0"/>
              <a:t>Q3: Is separate return to be filed for IGST,CGST &amp; SGST</a:t>
            </a:r>
          </a:p>
          <a:p>
            <a:r>
              <a:rPr lang="en-IN" dirty="0" err="1" smtClean="0"/>
              <a:t>Ans:No</a:t>
            </a:r>
            <a:r>
              <a:rPr lang="en-IN" dirty="0" smtClean="0"/>
              <a:t> only single return need to be filled for IGST,CGST &amp; SGST.</a:t>
            </a:r>
          </a:p>
          <a:p>
            <a:r>
              <a:rPr lang="en-IN" dirty="0" smtClean="0"/>
              <a:t>Q4:Who will administer the GST?</a:t>
            </a:r>
          </a:p>
          <a:p>
            <a:r>
              <a:rPr lang="en-IN" dirty="0" err="1" smtClean="0"/>
              <a:t>Ans</a:t>
            </a:r>
            <a:r>
              <a:rPr lang="en-IN" dirty="0" smtClean="0"/>
              <a:t>: Goods and service tax council.</a:t>
            </a:r>
          </a:p>
          <a:p>
            <a:r>
              <a:rPr lang="en-IN" dirty="0" smtClean="0"/>
              <a:t>Q5:What is the scope of composition and compounding scheme under GST?</a:t>
            </a:r>
          </a:p>
          <a:p>
            <a:r>
              <a:rPr lang="en-IN" dirty="0" err="1" smtClean="0"/>
              <a:t>Ans</a:t>
            </a:r>
            <a:r>
              <a:rPr lang="en-IN" dirty="0" smtClean="0"/>
              <a:t>:-composition and compounding scheme will be an important feature in GST to protect the interest of small trader and small industries. </a:t>
            </a:r>
            <a:r>
              <a:rPr lang="en-IN" dirty="0"/>
              <a:t>C</a:t>
            </a:r>
            <a:r>
              <a:rPr lang="en-IN" dirty="0" smtClean="0"/>
              <a:t>ompounding cut off may be with upper limit of </a:t>
            </a:r>
            <a:r>
              <a:rPr lang="en-IN" dirty="0" err="1" smtClean="0"/>
              <a:t>Rs</a:t>
            </a:r>
            <a:r>
              <a:rPr lang="en-IN" dirty="0" smtClean="0"/>
              <a:t> 50 lakhs and floor rate of tax of 0.5% across the state.</a:t>
            </a:r>
            <a:endParaRPr lang="en-IN" dirty="0"/>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a:solidFill>
                  <a:srgbClr val="00B050"/>
                </a:solidFill>
              </a:rPr>
              <a:t>K</a:t>
            </a:r>
            <a:r>
              <a:rPr lang="en-US" sz="2000" b="1" dirty="0">
                <a:solidFill>
                  <a:schemeClr val="tx1"/>
                </a:solidFill>
              </a:rPr>
              <a:t>nowledge</a:t>
            </a:r>
            <a:r>
              <a:rPr lang="en-US" sz="2000" b="1" dirty="0">
                <a:solidFill>
                  <a:srgbClr val="00B050"/>
                </a:solidFill>
              </a:rPr>
              <a:t>, T</a:t>
            </a:r>
            <a:r>
              <a:rPr lang="en-US" sz="2000" b="1" dirty="0">
                <a:solidFill>
                  <a:schemeClr val="tx1"/>
                </a:solidFill>
              </a:rPr>
              <a:t>houghts</a:t>
            </a:r>
            <a:r>
              <a:rPr lang="en-US" sz="2000" b="1" dirty="0">
                <a:solidFill>
                  <a:srgbClr val="00B050"/>
                </a:solidFill>
              </a:rPr>
              <a:t> </a:t>
            </a:r>
            <a:r>
              <a:rPr lang="en-US" sz="2000" b="1" dirty="0">
                <a:solidFill>
                  <a:schemeClr val="tx1"/>
                </a:solidFill>
              </a:rPr>
              <a:t>&amp;</a:t>
            </a:r>
            <a:r>
              <a:rPr lang="en-US" sz="2000" b="1" dirty="0">
                <a:solidFill>
                  <a:srgbClr val="00B050"/>
                </a:solidFill>
              </a:rPr>
              <a:t> S</a:t>
            </a:r>
            <a:r>
              <a:rPr lang="en-US" sz="2000" b="1" dirty="0">
                <a:solidFill>
                  <a:schemeClr val="tx1"/>
                </a:solidFill>
              </a:rPr>
              <a:t>uccess</a:t>
            </a:r>
            <a:r>
              <a:rPr lang="en-US" sz="2000" b="1" dirty="0">
                <a:solidFill>
                  <a:srgbClr val="00B050"/>
                </a:solidFill>
              </a:rPr>
              <a:t>-</a:t>
            </a:r>
            <a:r>
              <a:rPr lang="en-US" sz="2000" b="1" dirty="0" err="1">
                <a:solidFill>
                  <a:schemeClr val="tx1"/>
                </a:solidFill>
              </a:rPr>
              <a:t>Vivekanand</a:t>
            </a:r>
            <a:r>
              <a:rPr lang="en-US" sz="2000" b="1" dirty="0">
                <a:solidFill>
                  <a:schemeClr val="tx1"/>
                </a:solidFill>
              </a:rPr>
              <a:t> </a:t>
            </a:r>
            <a:r>
              <a:rPr lang="en-US" sz="2000" b="1" dirty="0" err="1">
                <a:solidFill>
                  <a:schemeClr val="tx1"/>
                </a:solidFill>
              </a:rPr>
              <a:t>Kushwaha</a:t>
            </a:r>
            <a:endParaRPr lang="en-US" sz="2000" dirty="0">
              <a:solidFill>
                <a:schemeClr val="tx1"/>
              </a:solidFill>
            </a:endParaRPr>
          </a:p>
        </p:txBody>
      </p:sp>
    </p:spTree>
    <p:extLst>
      <p:ext uri="{BB962C8B-B14F-4D97-AF65-F5344CB8AC3E}">
        <p14:creationId xmlns:p14="http://schemas.microsoft.com/office/powerpoint/2010/main" val="39963224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457200"/>
            <a:ext cx="7543800" cy="841375"/>
          </a:xfrm>
        </p:spPr>
        <p:txBody>
          <a:bodyPr/>
          <a:lstStyle/>
          <a:p>
            <a:pPr algn="ctr"/>
            <a:r>
              <a:rPr lang="en-IN" sz="2800" dirty="0">
                <a:effectLst>
                  <a:glow rad="228600">
                    <a:schemeClr val="accent4">
                      <a:satMod val="175000"/>
                      <a:alpha val="40000"/>
                    </a:schemeClr>
                  </a:glow>
                </a:effectLst>
              </a:rPr>
              <a:t>FOQ</a:t>
            </a:r>
            <a:r>
              <a:rPr lang="en-IN" dirty="0" smtClean="0"/>
              <a:t> </a:t>
            </a:r>
            <a:r>
              <a:rPr lang="en-IN" sz="2800" dirty="0">
                <a:effectLst>
                  <a:glow rad="228600">
                    <a:schemeClr val="accent4">
                      <a:satMod val="175000"/>
                      <a:alpha val="40000"/>
                    </a:schemeClr>
                  </a:glow>
                </a:effectLst>
              </a:rPr>
              <a:t>on</a:t>
            </a:r>
            <a:r>
              <a:rPr lang="en-IN" dirty="0" smtClean="0"/>
              <a:t> </a:t>
            </a:r>
            <a:r>
              <a:rPr lang="en-IN" sz="2800" dirty="0">
                <a:effectLst>
                  <a:glow rad="228600">
                    <a:schemeClr val="accent4">
                      <a:satMod val="175000"/>
                      <a:alpha val="40000"/>
                    </a:schemeClr>
                  </a:glow>
                </a:effectLst>
              </a:rPr>
              <a:t>GST</a:t>
            </a:r>
          </a:p>
        </p:txBody>
      </p:sp>
      <p:sp>
        <p:nvSpPr>
          <p:cNvPr id="3" name="Subtitle 2"/>
          <p:cNvSpPr>
            <a:spLocks noGrp="1"/>
          </p:cNvSpPr>
          <p:nvPr>
            <p:ph type="subTitle" idx="1"/>
          </p:nvPr>
        </p:nvSpPr>
        <p:spPr>
          <a:xfrm>
            <a:off x="152400" y="1298575"/>
            <a:ext cx="8077200" cy="5254625"/>
          </a:xfrm>
        </p:spPr>
        <p:txBody>
          <a:bodyPr/>
          <a:lstStyle/>
          <a:p>
            <a:r>
              <a:rPr lang="en-IN" dirty="0" smtClean="0"/>
              <a:t>Q6:Why amendment in constitution is required?</a:t>
            </a:r>
          </a:p>
          <a:p>
            <a:r>
              <a:rPr lang="en-IN" dirty="0" err="1" smtClean="0"/>
              <a:t>Ans</a:t>
            </a:r>
            <a:r>
              <a:rPr lang="en-IN" dirty="0" smtClean="0"/>
              <a:t>: Centre government has power to impose tax</a:t>
            </a:r>
          </a:p>
          <a:p>
            <a:pPr marL="342900" indent="-342900">
              <a:buFont typeface="Wingdings" panose="05000000000000000000" pitchFamily="2" charset="2"/>
              <a:buChar char="Ø"/>
            </a:pPr>
            <a:r>
              <a:rPr lang="en-IN" dirty="0" smtClean="0"/>
              <a:t>On supply of services</a:t>
            </a:r>
          </a:p>
          <a:p>
            <a:pPr marL="342900" indent="-342900">
              <a:buFont typeface="Wingdings" panose="05000000000000000000" pitchFamily="2" charset="2"/>
              <a:buChar char="Ø"/>
            </a:pPr>
            <a:r>
              <a:rPr lang="en-IN" dirty="0" smtClean="0"/>
              <a:t>On goods up to the production stage</a:t>
            </a:r>
          </a:p>
          <a:p>
            <a:pPr marL="342900" indent="-342900">
              <a:buFont typeface="Wingdings" panose="05000000000000000000" pitchFamily="2" charset="2"/>
              <a:buChar char="Ø"/>
            </a:pPr>
            <a:r>
              <a:rPr lang="en-IN" dirty="0" smtClean="0"/>
              <a:t>Import/export of goods</a:t>
            </a:r>
          </a:p>
          <a:p>
            <a:r>
              <a:rPr lang="en-IN" dirty="0" smtClean="0"/>
              <a:t>State Government has power to impose tax:</a:t>
            </a:r>
          </a:p>
          <a:p>
            <a:pPr marL="342900" indent="-342900">
              <a:buFont typeface="Wingdings" panose="05000000000000000000" pitchFamily="2" charset="2"/>
              <a:buChar char="Ø"/>
            </a:pPr>
            <a:r>
              <a:rPr lang="en-IN" dirty="0" smtClean="0"/>
              <a:t>On sale of goods</a:t>
            </a:r>
          </a:p>
          <a:p>
            <a:r>
              <a:rPr lang="en-IN" dirty="0" smtClean="0"/>
              <a:t>Thus the constitution doesn’t provide power to impose tax to both Central and State government to import tax on “supply of goods and services”. Therefore constitutional amendment is required to be change to provide power to both central government and state government to impose tax on “supply </a:t>
            </a:r>
            <a:r>
              <a:rPr lang="en-IN" dirty="0"/>
              <a:t>of goods and services”.</a:t>
            </a:r>
          </a:p>
        </p:txBody>
      </p:sp>
      <p:sp>
        <p:nvSpPr>
          <p:cNvPr id="4" name="Footer Placeholder 3"/>
          <p:cNvSpPr>
            <a:spLocks noGrp="1"/>
          </p:cNvSpPr>
          <p:nvPr>
            <p:ph type="ftr" sz="quarter" idx="11"/>
          </p:nvPr>
        </p:nvSpPr>
        <p:spPr>
          <a:xfrm rot="16200000">
            <a:off x="5372101" y="3086100"/>
            <a:ext cx="6858002" cy="685798"/>
          </a:xfrm>
        </p:spPr>
        <p:txBody>
          <a:bodyPr/>
          <a:lstStyle/>
          <a:p>
            <a:pPr algn="l"/>
            <a:r>
              <a:rPr lang="en-US" sz="2000" b="1" dirty="0">
                <a:solidFill>
                  <a:srgbClr val="00B050"/>
                </a:solidFill>
              </a:rPr>
              <a:t>K</a:t>
            </a:r>
            <a:r>
              <a:rPr lang="en-US" sz="2000" b="1" dirty="0">
                <a:solidFill>
                  <a:schemeClr val="tx1"/>
                </a:solidFill>
              </a:rPr>
              <a:t>nowledge</a:t>
            </a:r>
            <a:r>
              <a:rPr lang="en-US" sz="2000" b="1" dirty="0">
                <a:solidFill>
                  <a:srgbClr val="00B050"/>
                </a:solidFill>
              </a:rPr>
              <a:t>, T</a:t>
            </a:r>
            <a:r>
              <a:rPr lang="en-US" sz="2000" b="1" dirty="0">
                <a:solidFill>
                  <a:schemeClr val="tx1"/>
                </a:solidFill>
              </a:rPr>
              <a:t>houghts</a:t>
            </a:r>
            <a:r>
              <a:rPr lang="en-US" sz="2000" b="1" dirty="0">
                <a:solidFill>
                  <a:srgbClr val="00B050"/>
                </a:solidFill>
              </a:rPr>
              <a:t> </a:t>
            </a:r>
            <a:r>
              <a:rPr lang="en-US" sz="2000" b="1" dirty="0">
                <a:solidFill>
                  <a:schemeClr val="tx1"/>
                </a:solidFill>
              </a:rPr>
              <a:t>&amp;</a:t>
            </a:r>
            <a:r>
              <a:rPr lang="en-US" sz="2000" b="1" dirty="0">
                <a:solidFill>
                  <a:srgbClr val="00B050"/>
                </a:solidFill>
              </a:rPr>
              <a:t> S</a:t>
            </a:r>
            <a:r>
              <a:rPr lang="en-US" sz="2000" b="1" dirty="0">
                <a:solidFill>
                  <a:schemeClr val="tx1"/>
                </a:solidFill>
              </a:rPr>
              <a:t>uccess</a:t>
            </a:r>
            <a:r>
              <a:rPr lang="en-US" sz="2000" b="1" dirty="0">
                <a:solidFill>
                  <a:srgbClr val="00B050"/>
                </a:solidFill>
              </a:rPr>
              <a:t>-</a:t>
            </a:r>
            <a:r>
              <a:rPr lang="en-US" sz="2000" b="1" dirty="0" err="1">
                <a:solidFill>
                  <a:schemeClr val="tx1"/>
                </a:solidFill>
              </a:rPr>
              <a:t>Vivekanand</a:t>
            </a:r>
            <a:r>
              <a:rPr lang="en-US" sz="2000" b="1" dirty="0">
                <a:solidFill>
                  <a:schemeClr val="tx1"/>
                </a:solidFill>
              </a:rPr>
              <a:t> </a:t>
            </a:r>
            <a:r>
              <a:rPr lang="en-US" sz="2000" b="1" dirty="0" err="1">
                <a:solidFill>
                  <a:schemeClr val="tx1"/>
                </a:solidFill>
              </a:rPr>
              <a:t>Kushwaha</a:t>
            </a:r>
            <a:endParaRPr lang="en-US" sz="2000" dirty="0">
              <a:solidFill>
                <a:schemeClr val="tx1"/>
              </a:solidFill>
            </a:endParaRPr>
          </a:p>
        </p:txBody>
      </p:sp>
    </p:spTree>
    <p:extLst>
      <p:ext uri="{BB962C8B-B14F-4D97-AF65-F5344CB8AC3E}">
        <p14:creationId xmlns:p14="http://schemas.microsoft.com/office/powerpoint/2010/main" val="3339766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76400"/>
            <a:ext cx="7848600" cy="3886200"/>
          </a:xfrm>
        </p:spPr>
        <p:txBody>
          <a:bodyPr/>
          <a:lstStyle/>
          <a:p>
            <a:pPr algn="ctr"/>
            <a:r>
              <a:rPr lang="en-US" sz="5400" dirty="0">
                <a:effectLst>
                  <a:glow rad="228600">
                    <a:schemeClr val="accent4">
                      <a:satMod val="175000"/>
                      <a:alpha val="40000"/>
                    </a:schemeClr>
                  </a:glow>
                </a:effectLst>
              </a:rPr>
              <a:t>Thank</a:t>
            </a:r>
            <a:r>
              <a:rPr lang="en-US" sz="3200" dirty="0" smtClean="0">
                <a:latin typeface="Broadway" panose="04040905080B02020502" pitchFamily="82" charset="0"/>
                <a:cs typeface="Andalus" panose="02020603050405020304" pitchFamily="18" charset="-78"/>
              </a:rPr>
              <a:t> </a:t>
            </a:r>
            <a:r>
              <a:rPr lang="en-US" sz="4800" dirty="0">
                <a:effectLst>
                  <a:glow rad="228600">
                    <a:schemeClr val="accent4">
                      <a:satMod val="175000"/>
                      <a:alpha val="40000"/>
                    </a:schemeClr>
                  </a:glow>
                </a:effectLst>
                <a:latin typeface="AR BLANCA" panose="02000000000000000000" pitchFamily="2" charset="0"/>
              </a:rPr>
              <a:t>you</a:t>
            </a:r>
            <a:endParaRPr lang="en-IN" sz="4800" dirty="0">
              <a:effectLst>
                <a:glow rad="228600">
                  <a:schemeClr val="accent4">
                    <a:satMod val="175000"/>
                    <a:alpha val="40000"/>
                  </a:schemeClr>
                </a:glow>
              </a:effectLst>
              <a:latin typeface="AR BLANCA" panose="02000000000000000000" pitchFamily="2" charset="0"/>
            </a:endParaRPr>
          </a:p>
        </p:txBody>
      </p:sp>
      <p:sp>
        <p:nvSpPr>
          <p:cNvPr id="3" name="Footer Placeholder 2"/>
          <p:cNvSpPr>
            <a:spLocks noGrp="1"/>
          </p:cNvSpPr>
          <p:nvPr>
            <p:ph type="ftr" sz="quarter" idx="11"/>
          </p:nvPr>
        </p:nvSpPr>
        <p:spPr>
          <a:xfrm rot="16200000">
            <a:off x="5372100" y="3086098"/>
            <a:ext cx="6858002" cy="685801"/>
          </a:xfrm>
        </p:spPr>
        <p:txBody>
          <a:bodyPr/>
          <a:lstStyle/>
          <a:p>
            <a:pPr algn="l"/>
            <a:r>
              <a:rPr lang="en-US" sz="2000" b="1" dirty="0">
                <a:solidFill>
                  <a:srgbClr val="00B050"/>
                </a:solidFill>
              </a:rPr>
              <a:t>K</a:t>
            </a:r>
            <a:r>
              <a:rPr lang="en-US" sz="2000" b="1" dirty="0">
                <a:solidFill>
                  <a:schemeClr val="tx1"/>
                </a:solidFill>
              </a:rPr>
              <a:t>nowledge</a:t>
            </a:r>
            <a:r>
              <a:rPr lang="en-US" sz="2000" b="1" dirty="0">
                <a:solidFill>
                  <a:srgbClr val="00B050"/>
                </a:solidFill>
              </a:rPr>
              <a:t>, T</a:t>
            </a:r>
            <a:r>
              <a:rPr lang="en-US" sz="2000" b="1" dirty="0">
                <a:solidFill>
                  <a:schemeClr val="tx1"/>
                </a:solidFill>
              </a:rPr>
              <a:t>houghts</a:t>
            </a:r>
            <a:r>
              <a:rPr lang="en-US" sz="2000" b="1" dirty="0">
                <a:solidFill>
                  <a:srgbClr val="00B050"/>
                </a:solidFill>
              </a:rPr>
              <a:t> </a:t>
            </a:r>
            <a:r>
              <a:rPr lang="en-US" sz="2000" b="1" dirty="0">
                <a:solidFill>
                  <a:schemeClr val="tx1"/>
                </a:solidFill>
              </a:rPr>
              <a:t>&amp;</a:t>
            </a:r>
            <a:r>
              <a:rPr lang="en-US" sz="2000" b="1" dirty="0">
                <a:solidFill>
                  <a:srgbClr val="00B050"/>
                </a:solidFill>
              </a:rPr>
              <a:t> S</a:t>
            </a:r>
            <a:r>
              <a:rPr lang="en-US" sz="2000" b="1" dirty="0">
                <a:solidFill>
                  <a:schemeClr val="tx1"/>
                </a:solidFill>
              </a:rPr>
              <a:t>uccess</a:t>
            </a:r>
            <a:r>
              <a:rPr lang="en-US" sz="2000" b="1" dirty="0">
                <a:solidFill>
                  <a:srgbClr val="00B050"/>
                </a:solidFill>
              </a:rPr>
              <a:t>-</a:t>
            </a:r>
            <a:r>
              <a:rPr lang="en-US" sz="2000" b="1" dirty="0" err="1">
                <a:solidFill>
                  <a:schemeClr val="tx1"/>
                </a:solidFill>
              </a:rPr>
              <a:t>Vivekanand</a:t>
            </a:r>
            <a:r>
              <a:rPr lang="en-US" sz="2000" b="1" dirty="0">
                <a:solidFill>
                  <a:schemeClr val="tx1"/>
                </a:solidFill>
              </a:rPr>
              <a:t> </a:t>
            </a:r>
            <a:r>
              <a:rPr lang="en-US" sz="2000" b="1" dirty="0" err="1">
                <a:solidFill>
                  <a:schemeClr val="tx1"/>
                </a:solidFill>
              </a:rPr>
              <a:t>Kushwaha</a:t>
            </a:r>
            <a:endParaRPr lang="en-US" sz="2000" dirty="0">
              <a:solidFill>
                <a:schemeClr val="tx1"/>
              </a:solidFill>
            </a:endParaRPr>
          </a:p>
        </p:txBody>
      </p:sp>
    </p:spTree>
    <p:extLst>
      <p:ext uri="{BB962C8B-B14F-4D97-AF65-F5344CB8AC3E}">
        <p14:creationId xmlns:p14="http://schemas.microsoft.com/office/powerpoint/2010/main" val="3267883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b="1"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Present Indirect Tax Structure of India</a:t>
            </a:r>
            <a:endParaRPr lang="en-IN" sz="2800" b="1"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1025" name="Group 1024"/>
          <p:cNvGrpSpPr/>
          <p:nvPr/>
        </p:nvGrpSpPr>
        <p:grpSpPr>
          <a:xfrm>
            <a:off x="413838" y="1448846"/>
            <a:ext cx="7934585" cy="4019051"/>
            <a:chOff x="281306" y="1495575"/>
            <a:chExt cx="7934585" cy="4019051"/>
          </a:xfrm>
        </p:grpSpPr>
        <p:sp>
          <p:nvSpPr>
            <p:cNvPr id="8" name="Freeform 7"/>
            <p:cNvSpPr/>
            <p:nvPr/>
          </p:nvSpPr>
          <p:spPr>
            <a:xfrm>
              <a:off x="3528967" y="1495575"/>
              <a:ext cx="1289223" cy="859482"/>
            </a:xfrm>
            <a:custGeom>
              <a:avLst/>
              <a:gdLst>
                <a:gd name="connsiteX0" fmla="*/ 0 w 1289223"/>
                <a:gd name="connsiteY0" fmla="*/ 85948 h 859482"/>
                <a:gd name="connsiteX1" fmla="*/ 85948 w 1289223"/>
                <a:gd name="connsiteY1" fmla="*/ 0 h 859482"/>
                <a:gd name="connsiteX2" fmla="*/ 1203275 w 1289223"/>
                <a:gd name="connsiteY2" fmla="*/ 0 h 859482"/>
                <a:gd name="connsiteX3" fmla="*/ 1289223 w 1289223"/>
                <a:gd name="connsiteY3" fmla="*/ 85948 h 859482"/>
                <a:gd name="connsiteX4" fmla="*/ 1289223 w 1289223"/>
                <a:gd name="connsiteY4" fmla="*/ 773534 h 859482"/>
                <a:gd name="connsiteX5" fmla="*/ 1203275 w 1289223"/>
                <a:gd name="connsiteY5" fmla="*/ 859482 h 859482"/>
                <a:gd name="connsiteX6" fmla="*/ 85948 w 1289223"/>
                <a:gd name="connsiteY6" fmla="*/ 859482 h 859482"/>
                <a:gd name="connsiteX7" fmla="*/ 0 w 1289223"/>
                <a:gd name="connsiteY7" fmla="*/ 773534 h 859482"/>
                <a:gd name="connsiteX8" fmla="*/ 0 w 1289223"/>
                <a:gd name="connsiteY8" fmla="*/ 85948 h 85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223" h="859482">
                  <a:moveTo>
                    <a:pt x="0" y="85948"/>
                  </a:moveTo>
                  <a:cubicBezTo>
                    <a:pt x="0" y="38480"/>
                    <a:pt x="38480" y="0"/>
                    <a:pt x="85948" y="0"/>
                  </a:cubicBezTo>
                  <a:lnTo>
                    <a:pt x="1203275" y="0"/>
                  </a:lnTo>
                  <a:cubicBezTo>
                    <a:pt x="1250743" y="0"/>
                    <a:pt x="1289223" y="38480"/>
                    <a:pt x="1289223" y="85948"/>
                  </a:cubicBezTo>
                  <a:lnTo>
                    <a:pt x="1289223" y="773534"/>
                  </a:lnTo>
                  <a:cubicBezTo>
                    <a:pt x="1289223" y="821002"/>
                    <a:pt x="1250743" y="859482"/>
                    <a:pt x="1203275" y="859482"/>
                  </a:cubicBezTo>
                  <a:lnTo>
                    <a:pt x="85948" y="859482"/>
                  </a:lnTo>
                  <a:cubicBezTo>
                    <a:pt x="38480" y="859482"/>
                    <a:pt x="0" y="821002"/>
                    <a:pt x="0" y="773534"/>
                  </a:cubicBezTo>
                  <a:lnTo>
                    <a:pt x="0" y="85948"/>
                  </a:lnTo>
                  <a:close/>
                </a:path>
              </a:pathLst>
            </a:custGeom>
          </p:spPr>
          <p:style>
            <a:lnRef idx="2">
              <a:schemeClr val="accent2"/>
            </a:lnRef>
            <a:fillRef idx="1">
              <a:schemeClr val="lt1"/>
            </a:fillRef>
            <a:effectRef idx="0">
              <a:schemeClr val="accent2"/>
            </a:effectRef>
            <a:fontRef idx="minor">
              <a:schemeClr val="dk1"/>
            </a:fontRef>
          </p:style>
          <p:txBody>
            <a:bodyPr spcFirstLastPara="0" vert="horz" wrap="square" lIns="63273" tIns="63273" rIns="63273" bIns="63273" numCol="1" spcCol="1270" anchor="ctr" anchorCtr="0">
              <a:noAutofit/>
            </a:bodyPr>
            <a:lstStyle/>
            <a:p>
              <a:pPr lvl="0" algn="ctr" defTabSz="444500">
                <a:lnSpc>
                  <a:spcPct val="90000"/>
                </a:lnSpc>
                <a:spcBef>
                  <a:spcPct val="0"/>
                </a:spcBef>
                <a:spcAft>
                  <a:spcPct val="35000"/>
                </a:spcAft>
              </a:pPr>
              <a:r>
                <a:rPr lang="en-IN" dirty="0">
                  <a:solidFill>
                    <a:schemeClr val="tx1"/>
                  </a:solidFill>
                  <a:latin typeface="Bauhaus 93" panose="04030905020B02020C02" pitchFamily="82" charset="0"/>
                </a:rPr>
                <a:t>Major</a:t>
              </a:r>
              <a:r>
                <a:rPr lang="en-IN" sz="2000" b="1" kern="1200" dirty="0" smtClean="0">
                  <a:ln w="12700">
                    <a:solidFill>
                      <a:schemeClr val="tx2">
                        <a:satMod val="155000"/>
                      </a:schemeClr>
                    </a:solidFill>
                    <a:prstDash val="solid"/>
                  </a:ln>
                  <a:solidFill>
                    <a:schemeClr val="tx2">
                      <a:lumMod val="50000"/>
                    </a:schemeClr>
                  </a:solidFill>
                  <a:effectLst>
                    <a:outerShdw blurRad="41275" dist="20320" dir="1800000" algn="tl" rotWithShape="0">
                      <a:srgbClr val="000000">
                        <a:alpha val="40000"/>
                      </a:srgbClr>
                    </a:outerShdw>
                  </a:effectLst>
                </a:rPr>
                <a:t> </a:t>
              </a:r>
              <a:r>
                <a:rPr lang="en-IN" dirty="0">
                  <a:solidFill>
                    <a:schemeClr val="tx1"/>
                  </a:solidFill>
                  <a:latin typeface="Bauhaus 93" panose="04030905020B02020C02" pitchFamily="82" charset="0"/>
                </a:rPr>
                <a:t>Indirect</a:t>
              </a:r>
              <a:r>
                <a:rPr lang="en-IN" sz="2000" b="1" kern="1200" dirty="0" smtClean="0">
                  <a:ln w="12700">
                    <a:solidFill>
                      <a:schemeClr val="tx2">
                        <a:satMod val="155000"/>
                      </a:schemeClr>
                    </a:solidFill>
                    <a:prstDash val="solid"/>
                  </a:ln>
                  <a:solidFill>
                    <a:schemeClr val="tx2">
                      <a:lumMod val="50000"/>
                    </a:schemeClr>
                  </a:solidFill>
                  <a:effectLst>
                    <a:outerShdw blurRad="41275" dist="20320" dir="1800000" algn="tl" rotWithShape="0">
                      <a:srgbClr val="000000">
                        <a:alpha val="40000"/>
                      </a:srgbClr>
                    </a:outerShdw>
                  </a:effectLst>
                </a:rPr>
                <a:t> </a:t>
              </a:r>
              <a:r>
                <a:rPr lang="en-IN" dirty="0">
                  <a:solidFill>
                    <a:schemeClr val="tx1"/>
                  </a:solidFill>
                  <a:latin typeface="Bauhaus 93" panose="04030905020B02020C02" pitchFamily="82" charset="0"/>
                </a:rPr>
                <a:t>Taxes</a:t>
              </a:r>
            </a:p>
          </p:txBody>
        </p:sp>
        <p:sp>
          <p:nvSpPr>
            <p:cNvPr id="9" name="Freeform 8"/>
            <p:cNvSpPr/>
            <p:nvPr/>
          </p:nvSpPr>
          <p:spPr>
            <a:xfrm>
              <a:off x="867317" y="2355057"/>
              <a:ext cx="3351981" cy="343792"/>
            </a:xfrm>
            <a:custGeom>
              <a:avLst/>
              <a:gdLst/>
              <a:ahLst/>
              <a:cxnLst/>
              <a:rect l="0" t="0" r="0" b="0"/>
              <a:pathLst>
                <a:path>
                  <a:moveTo>
                    <a:pt x="3351981" y="0"/>
                  </a:moveTo>
                  <a:lnTo>
                    <a:pt x="3351981" y="171896"/>
                  </a:lnTo>
                  <a:lnTo>
                    <a:pt x="0" y="171896"/>
                  </a:lnTo>
                  <a:lnTo>
                    <a:pt x="0" y="34379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0" name="Freeform 9"/>
            <p:cNvSpPr/>
            <p:nvPr/>
          </p:nvSpPr>
          <p:spPr>
            <a:xfrm>
              <a:off x="281306" y="2698850"/>
              <a:ext cx="1172021" cy="859482"/>
            </a:xfrm>
            <a:custGeom>
              <a:avLst/>
              <a:gdLst>
                <a:gd name="connsiteX0" fmla="*/ 0 w 1289223"/>
                <a:gd name="connsiteY0" fmla="*/ 85948 h 859482"/>
                <a:gd name="connsiteX1" fmla="*/ 85948 w 1289223"/>
                <a:gd name="connsiteY1" fmla="*/ 0 h 859482"/>
                <a:gd name="connsiteX2" fmla="*/ 1203275 w 1289223"/>
                <a:gd name="connsiteY2" fmla="*/ 0 h 859482"/>
                <a:gd name="connsiteX3" fmla="*/ 1289223 w 1289223"/>
                <a:gd name="connsiteY3" fmla="*/ 85948 h 859482"/>
                <a:gd name="connsiteX4" fmla="*/ 1289223 w 1289223"/>
                <a:gd name="connsiteY4" fmla="*/ 773534 h 859482"/>
                <a:gd name="connsiteX5" fmla="*/ 1203275 w 1289223"/>
                <a:gd name="connsiteY5" fmla="*/ 859482 h 859482"/>
                <a:gd name="connsiteX6" fmla="*/ 85948 w 1289223"/>
                <a:gd name="connsiteY6" fmla="*/ 859482 h 859482"/>
                <a:gd name="connsiteX7" fmla="*/ 0 w 1289223"/>
                <a:gd name="connsiteY7" fmla="*/ 773534 h 859482"/>
                <a:gd name="connsiteX8" fmla="*/ 0 w 1289223"/>
                <a:gd name="connsiteY8" fmla="*/ 85948 h 85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223" h="859482">
                  <a:moveTo>
                    <a:pt x="0" y="85948"/>
                  </a:moveTo>
                  <a:cubicBezTo>
                    <a:pt x="0" y="38480"/>
                    <a:pt x="38480" y="0"/>
                    <a:pt x="85948" y="0"/>
                  </a:cubicBezTo>
                  <a:lnTo>
                    <a:pt x="1203275" y="0"/>
                  </a:lnTo>
                  <a:cubicBezTo>
                    <a:pt x="1250743" y="0"/>
                    <a:pt x="1289223" y="38480"/>
                    <a:pt x="1289223" y="85948"/>
                  </a:cubicBezTo>
                  <a:lnTo>
                    <a:pt x="1289223" y="773534"/>
                  </a:lnTo>
                  <a:cubicBezTo>
                    <a:pt x="1289223" y="821002"/>
                    <a:pt x="1250743" y="859482"/>
                    <a:pt x="1203275" y="859482"/>
                  </a:cubicBezTo>
                  <a:lnTo>
                    <a:pt x="85948" y="859482"/>
                  </a:lnTo>
                  <a:cubicBezTo>
                    <a:pt x="38480" y="859482"/>
                    <a:pt x="0" y="821002"/>
                    <a:pt x="0" y="773534"/>
                  </a:cubicBezTo>
                  <a:lnTo>
                    <a:pt x="0" y="85948"/>
                  </a:lnTo>
                  <a:close/>
                </a:path>
              </a:pathLst>
            </a:custGeom>
            <a:solidFill>
              <a:schemeClr val="bg1">
                <a:lumMod val="95000"/>
              </a:schemeClr>
            </a:solidFill>
          </p:spPr>
          <p:style>
            <a:lnRef idx="2">
              <a:schemeClr val="accent3"/>
            </a:lnRef>
            <a:fillRef idx="1">
              <a:schemeClr val="lt1"/>
            </a:fillRef>
            <a:effectRef idx="0">
              <a:schemeClr val="accent3"/>
            </a:effectRef>
            <a:fontRef idx="minor">
              <a:schemeClr val="dk1"/>
            </a:fontRef>
          </p:style>
          <p:txBody>
            <a:bodyPr spcFirstLastPara="0" vert="horz" wrap="square" lIns="63273" tIns="63273" rIns="63273" bIns="63273"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444500">
                <a:lnSpc>
                  <a:spcPct val="90000"/>
                </a:lnSpc>
                <a:spcBef>
                  <a:spcPct val="0"/>
                </a:spcBef>
                <a:spcAft>
                  <a:spcPct val="35000"/>
                </a:spcAft>
              </a:pPr>
              <a:r>
                <a:rPr lang="en-IN" dirty="0">
                  <a:solidFill>
                    <a:schemeClr val="tx1"/>
                  </a:solidFill>
                  <a:latin typeface="Bauhaus 93" panose="04030905020B02020C02" pitchFamily="82" charset="0"/>
                </a:rPr>
                <a:t>Excise</a:t>
              </a:r>
              <a:r>
                <a:rPr lang="en-IN" sz="1600" b="1" kern="1200" dirty="0" smtClean="0">
                  <a:ln w="11430"/>
                  <a:solidFill>
                    <a:schemeClr val="tx1"/>
                  </a:solidFill>
                  <a:effectLst>
                    <a:outerShdw blurRad="50800" dist="39000" dir="5460000" algn="tl">
                      <a:srgbClr val="000000">
                        <a:alpha val="38000"/>
                      </a:srgbClr>
                    </a:outerShdw>
                  </a:effectLst>
                </a:rPr>
                <a:t> </a:t>
              </a:r>
              <a:r>
                <a:rPr lang="en-IN" dirty="0">
                  <a:solidFill>
                    <a:schemeClr val="tx1"/>
                  </a:solidFill>
                  <a:latin typeface="Bauhaus 93" panose="04030905020B02020C02" pitchFamily="82" charset="0"/>
                </a:rPr>
                <a:t>Duty</a:t>
              </a:r>
            </a:p>
          </p:txBody>
        </p:sp>
        <p:sp>
          <p:nvSpPr>
            <p:cNvPr id="14" name="Freeform 13"/>
            <p:cNvSpPr/>
            <p:nvPr/>
          </p:nvSpPr>
          <p:spPr>
            <a:xfrm>
              <a:off x="281306" y="4589963"/>
              <a:ext cx="1289223" cy="859482"/>
            </a:xfrm>
            <a:custGeom>
              <a:avLst/>
              <a:gdLst>
                <a:gd name="connsiteX0" fmla="*/ 0 w 1289223"/>
                <a:gd name="connsiteY0" fmla="*/ 85948 h 859482"/>
                <a:gd name="connsiteX1" fmla="*/ 85948 w 1289223"/>
                <a:gd name="connsiteY1" fmla="*/ 0 h 859482"/>
                <a:gd name="connsiteX2" fmla="*/ 1203275 w 1289223"/>
                <a:gd name="connsiteY2" fmla="*/ 0 h 859482"/>
                <a:gd name="connsiteX3" fmla="*/ 1289223 w 1289223"/>
                <a:gd name="connsiteY3" fmla="*/ 85948 h 859482"/>
                <a:gd name="connsiteX4" fmla="*/ 1289223 w 1289223"/>
                <a:gd name="connsiteY4" fmla="*/ 773534 h 859482"/>
                <a:gd name="connsiteX5" fmla="*/ 1203275 w 1289223"/>
                <a:gd name="connsiteY5" fmla="*/ 859482 h 859482"/>
                <a:gd name="connsiteX6" fmla="*/ 85948 w 1289223"/>
                <a:gd name="connsiteY6" fmla="*/ 859482 h 859482"/>
                <a:gd name="connsiteX7" fmla="*/ 0 w 1289223"/>
                <a:gd name="connsiteY7" fmla="*/ 773534 h 859482"/>
                <a:gd name="connsiteX8" fmla="*/ 0 w 1289223"/>
                <a:gd name="connsiteY8" fmla="*/ 85948 h 85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223" h="859482">
                  <a:moveTo>
                    <a:pt x="0" y="85948"/>
                  </a:moveTo>
                  <a:cubicBezTo>
                    <a:pt x="0" y="38480"/>
                    <a:pt x="38480" y="0"/>
                    <a:pt x="85948" y="0"/>
                  </a:cubicBezTo>
                  <a:lnTo>
                    <a:pt x="1203275" y="0"/>
                  </a:lnTo>
                  <a:cubicBezTo>
                    <a:pt x="1250743" y="0"/>
                    <a:pt x="1289223" y="38480"/>
                    <a:pt x="1289223" y="85948"/>
                  </a:cubicBezTo>
                  <a:lnTo>
                    <a:pt x="1289223" y="773534"/>
                  </a:lnTo>
                  <a:cubicBezTo>
                    <a:pt x="1289223" y="821002"/>
                    <a:pt x="1250743" y="859482"/>
                    <a:pt x="1203275" y="859482"/>
                  </a:cubicBezTo>
                  <a:lnTo>
                    <a:pt x="85948" y="859482"/>
                  </a:lnTo>
                  <a:cubicBezTo>
                    <a:pt x="38480" y="859482"/>
                    <a:pt x="0" y="821002"/>
                    <a:pt x="0" y="773534"/>
                  </a:cubicBezTo>
                  <a:lnTo>
                    <a:pt x="0" y="85948"/>
                  </a:lnTo>
                  <a:close/>
                </a:path>
              </a:pathLst>
            </a:cu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273" tIns="63273" rIns="63273" bIns="63273" numCol="1" spcCol="1270" anchor="ctr" anchorCtr="0">
              <a:noAutofit/>
            </a:bodyPr>
            <a:lstStyle/>
            <a:p>
              <a:pPr lvl="0" algn="ctr" defTabSz="444500">
                <a:lnSpc>
                  <a:spcPct val="90000"/>
                </a:lnSpc>
                <a:spcBef>
                  <a:spcPct val="0"/>
                </a:spcBef>
                <a:spcAft>
                  <a:spcPct val="35000"/>
                </a:spcAft>
              </a:pPr>
              <a:r>
                <a:rPr lang="en-US" dirty="0">
                  <a:solidFill>
                    <a:schemeClr val="tx1"/>
                  </a:solidFill>
                  <a:latin typeface="Bauhaus 93" panose="04030905020B02020C02" pitchFamily="82" charset="0"/>
                </a:rPr>
                <a:t>Taxable</a:t>
              </a:r>
              <a:r>
                <a:rPr lang="en-US" sz="1100" kern="1200" dirty="0" smtClean="0">
                  <a:solidFill>
                    <a:schemeClr val="tx1"/>
                  </a:solidFill>
                  <a:latin typeface="Algerian" panose="04020705040A02060702" pitchFamily="82" charset="0"/>
                </a:rPr>
                <a:t> </a:t>
              </a:r>
              <a:r>
                <a:rPr lang="en-US" dirty="0">
                  <a:solidFill>
                    <a:schemeClr val="tx1"/>
                  </a:solidFill>
                  <a:latin typeface="Bauhaus 93" panose="04030905020B02020C02" pitchFamily="82" charset="0"/>
                </a:rPr>
                <a:t>event</a:t>
              </a:r>
              <a:r>
                <a:rPr lang="en-US" sz="1100" kern="1200" dirty="0" smtClean="0">
                  <a:solidFill>
                    <a:schemeClr val="tx1"/>
                  </a:solidFill>
                  <a:latin typeface="Algerian" panose="04020705040A02060702" pitchFamily="82" charset="0"/>
                </a:rPr>
                <a:t> is </a:t>
              </a:r>
              <a:r>
                <a:rPr lang="en-US" dirty="0">
                  <a:solidFill>
                    <a:schemeClr val="tx1"/>
                  </a:solidFill>
                  <a:latin typeface="Bauhaus 93" panose="04030905020B02020C02" pitchFamily="82" charset="0"/>
                </a:rPr>
                <a:t>Manufacturing</a:t>
              </a:r>
              <a:endParaRPr lang="en-IN" dirty="0">
                <a:solidFill>
                  <a:schemeClr val="tx1"/>
                </a:solidFill>
                <a:latin typeface="Bauhaus 93" panose="04030905020B02020C02" pitchFamily="82" charset="0"/>
              </a:endParaRPr>
            </a:p>
          </p:txBody>
        </p:sp>
        <p:sp>
          <p:nvSpPr>
            <p:cNvPr id="15" name="Freeform 14"/>
            <p:cNvSpPr/>
            <p:nvPr/>
          </p:nvSpPr>
          <p:spPr>
            <a:xfrm>
              <a:off x="2543308" y="2355057"/>
              <a:ext cx="1675990" cy="343792"/>
            </a:xfrm>
            <a:custGeom>
              <a:avLst/>
              <a:gdLst/>
              <a:ahLst/>
              <a:cxnLst/>
              <a:rect l="0" t="0" r="0" b="0"/>
              <a:pathLst>
                <a:path>
                  <a:moveTo>
                    <a:pt x="1675990" y="0"/>
                  </a:moveTo>
                  <a:lnTo>
                    <a:pt x="1675990" y="171896"/>
                  </a:lnTo>
                  <a:lnTo>
                    <a:pt x="0" y="171896"/>
                  </a:lnTo>
                  <a:lnTo>
                    <a:pt x="0" y="34379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1898696" y="2698850"/>
              <a:ext cx="1289223" cy="859482"/>
            </a:xfrm>
            <a:custGeom>
              <a:avLst/>
              <a:gdLst>
                <a:gd name="connsiteX0" fmla="*/ 0 w 1289223"/>
                <a:gd name="connsiteY0" fmla="*/ 85948 h 859482"/>
                <a:gd name="connsiteX1" fmla="*/ 85948 w 1289223"/>
                <a:gd name="connsiteY1" fmla="*/ 0 h 859482"/>
                <a:gd name="connsiteX2" fmla="*/ 1203275 w 1289223"/>
                <a:gd name="connsiteY2" fmla="*/ 0 h 859482"/>
                <a:gd name="connsiteX3" fmla="*/ 1289223 w 1289223"/>
                <a:gd name="connsiteY3" fmla="*/ 85948 h 859482"/>
                <a:gd name="connsiteX4" fmla="*/ 1289223 w 1289223"/>
                <a:gd name="connsiteY4" fmla="*/ 773534 h 859482"/>
                <a:gd name="connsiteX5" fmla="*/ 1203275 w 1289223"/>
                <a:gd name="connsiteY5" fmla="*/ 859482 h 859482"/>
                <a:gd name="connsiteX6" fmla="*/ 85948 w 1289223"/>
                <a:gd name="connsiteY6" fmla="*/ 859482 h 859482"/>
                <a:gd name="connsiteX7" fmla="*/ 0 w 1289223"/>
                <a:gd name="connsiteY7" fmla="*/ 773534 h 859482"/>
                <a:gd name="connsiteX8" fmla="*/ 0 w 1289223"/>
                <a:gd name="connsiteY8" fmla="*/ 85948 h 85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223" h="859482">
                  <a:moveTo>
                    <a:pt x="0" y="85948"/>
                  </a:moveTo>
                  <a:cubicBezTo>
                    <a:pt x="0" y="38480"/>
                    <a:pt x="38480" y="0"/>
                    <a:pt x="85948" y="0"/>
                  </a:cubicBezTo>
                  <a:lnTo>
                    <a:pt x="1203275" y="0"/>
                  </a:lnTo>
                  <a:cubicBezTo>
                    <a:pt x="1250743" y="0"/>
                    <a:pt x="1289223" y="38480"/>
                    <a:pt x="1289223" y="85948"/>
                  </a:cubicBezTo>
                  <a:lnTo>
                    <a:pt x="1289223" y="773534"/>
                  </a:lnTo>
                  <a:cubicBezTo>
                    <a:pt x="1289223" y="821002"/>
                    <a:pt x="1250743" y="859482"/>
                    <a:pt x="1203275" y="859482"/>
                  </a:cubicBezTo>
                  <a:lnTo>
                    <a:pt x="85948" y="859482"/>
                  </a:lnTo>
                  <a:cubicBezTo>
                    <a:pt x="38480" y="859482"/>
                    <a:pt x="0" y="821002"/>
                    <a:pt x="0" y="773534"/>
                  </a:cubicBezTo>
                  <a:lnTo>
                    <a:pt x="0" y="85948"/>
                  </a:lnTo>
                  <a:close/>
                </a:path>
              </a:pathLst>
            </a:cu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273" tIns="63273" rIns="63273" bIns="63273" numCol="1" spcCol="1270" anchor="ctr" anchorCtr="0">
              <a:noAutofit/>
            </a:bodyPr>
            <a:lstStyle/>
            <a:p>
              <a:pPr lvl="0" algn="ctr" defTabSz="444500">
                <a:lnSpc>
                  <a:spcPct val="90000"/>
                </a:lnSpc>
                <a:spcBef>
                  <a:spcPct val="0"/>
                </a:spcBef>
                <a:spcAft>
                  <a:spcPct val="35000"/>
                </a:spcAft>
              </a:pPr>
              <a:r>
                <a:rPr lang="en-IN" dirty="0">
                  <a:solidFill>
                    <a:schemeClr val="tx1"/>
                  </a:solidFill>
                  <a:latin typeface="Bauhaus 93" panose="04030905020B02020C02" pitchFamily="82" charset="0"/>
                </a:rPr>
                <a:t>Service</a:t>
              </a:r>
              <a:r>
                <a:rPr lang="en-IN" sz="1000" b="1" kern="1200" cap="all" dirty="0" smtClean="0">
                  <a:ln w="9000" cmpd="sng">
                    <a:solidFill>
                      <a:schemeClr val="accent4">
                        <a:shade val="50000"/>
                        <a:satMod val="120000"/>
                      </a:schemeClr>
                    </a:solidFill>
                    <a:prstDash val="solid"/>
                  </a:ln>
                  <a:solidFill>
                    <a:schemeClr val="tx1"/>
                  </a:solidFill>
                  <a:effectLst>
                    <a:reflection blurRad="12700" stA="28000" endPos="45000" dist="1000" dir="5400000" sy="-100000" algn="bl" rotWithShape="0"/>
                  </a:effectLst>
                </a:rPr>
                <a:t> </a:t>
              </a:r>
              <a:r>
                <a:rPr lang="en-IN" dirty="0">
                  <a:solidFill>
                    <a:schemeClr val="tx1"/>
                  </a:solidFill>
                  <a:latin typeface="Bauhaus 93" panose="04030905020B02020C02" pitchFamily="82" charset="0"/>
                </a:rPr>
                <a:t>Tax</a:t>
              </a:r>
            </a:p>
          </p:txBody>
        </p:sp>
        <p:sp>
          <p:nvSpPr>
            <p:cNvPr id="17" name="Freeform 16"/>
            <p:cNvSpPr/>
            <p:nvPr/>
          </p:nvSpPr>
          <p:spPr>
            <a:xfrm>
              <a:off x="2497588" y="3558332"/>
              <a:ext cx="91440" cy="343792"/>
            </a:xfrm>
            <a:custGeom>
              <a:avLst/>
              <a:gdLst/>
              <a:ahLst/>
              <a:cxnLst/>
              <a:rect l="0" t="0" r="0" b="0"/>
              <a:pathLst>
                <a:path>
                  <a:moveTo>
                    <a:pt x="45720" y="0"/>
                  </a:moveTo>
                  <a:lnTo>
                    <a:pt x="45720" y="343792"/>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19"/>
            <p:cNvSpPr/>
            <p:nvPr/>
          </p:nvSpPr>
          <p:spPr>
            <a:xfrm>
              <a:off x="1898695" y="4618728"/>
              <a:ext cx="1289224" cy="895897"/>
            </a:xfrm>
            <a:custGeom>
              <a:avLst/>
              <a:gdLst>
                <a:gd name="connsiteX0" fmla="*/ 0 w 1289223"/>
                <a:gd name="connsiteY0" fmla="*/ 85948 h 859482"/>
                <a:gd name="connsiteX1" fmla="*/ 85948 w 1289223"/>
                <a:gd name="connsiteY1" fmla="*/ 0 h 859482"/>
                <a:gd name="connsiteX2" fmla="*/ 1203275 w 1289223"/>
                <a:gd name="connsiteY2" fmla="*/ 0 h 859482"/>
                <a:gd name="connsiteX3" fmla="*/ 1289223 w 1289223"/>
                <a:gd name="connsiteY3" fmla="*/ 85948 h 859482"/>
                <a:gd name="connsiteX4" fmla="*/ 1289223 w 1289223"/>
                <a:gd name="connsiteY4" fmla="*/ 773534 h 859482"/>
                <a:gd name="connsiteX5" fmla="*/ 1203275 w 1289223"/>
                <a:gd name="connsiteY5" fmla="*/ 859482 h 859482"/>
                <a:gd name="connsiteX6" fmla="*/ 85948 w 1289223"/>
                <a:gd name="connsiteY6" fmla="*/ 859482 h 859482"/>
                <a:gd name="connsiteX7" fmla="*/ 0 w 1289223"/>
                <a:gd name="connsiteY7" fmla="*/ 773534 h 859482"/>
                <a:gd name="connsiteX8" fmla="*/ 0 w 1289223"/>
                <a:gd name="connsiteY8" fmla="*/ 85948 h 85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223" h="859482">
                  <a:moveTo>
                    <a:pt x="0" y="85948"/>
                  </a:moveTo>
                  <a:cubicBezTo>
                    <a:pt x="0" y="38480"/>
                    <a:pt x="38480" y="0"/>
                    <a:pt x="85948" y="0"/>
                  </a:cubicBezTo>
                  <a:lnTo>
                    <a:pt x="1203275" y="0"/>
                  </a:lnTo>
                  <a:cubicBezTo>
                    <a:pt x="1250743" y="0"/>
                    <a:pt x="1289223" y="38480"/>
                    <a:pt x="1289223" y="85948"/>
                  </a:cubicBezTo>
                  <a:lnTo>
                    <a:pt x="1289223" y="773534"/>
                  </a:lnTo>
                  <a:cubicBezTo>
                    <a:pt x="1289223" y="821002"/>
                    <a:pt x="1250743" y="859482"/>
                    <a:pt x="1203275" y="859482"/>
                  </a:cubicBezTo>
                  <a:lnTo>
                    <a:pt x="85948" y="859482"/>
                  </a:lnTo>
                  <a:cubicBezTo>
                    <a:pt x="38480" y="859482"/>
                    <a:pt x="0" y="821002"/>
                    <a:pt x="0" y="773534"/>
                  </a:cubicBezTo>
                  <a:lnTo>
                    <a:pt x="0" y="85948"/>
                  </a:lnTo>
                  <a:close/>
                </a:path>
              </a:pathLst>
            </a:cu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273" tIns="63273" rIns="63273" bIns="63273" numCol="1" spcCol="1270" anchor="ctr" anchorCtr="0">
              <a:noAutofit/>
            </a:bodyPr>
            <a:lstStyle/>
            <a:p>
              <a:pPr lvl="0" algn="ctr" defTabSz="444500">
                <a:lnSpc>
                  <a:spcPct val="90000"/>
                </a:lnSpc>
                <a:spcBef>
                  <a:spcPct val="0"/>
                </a:spcBef>
                <a:spcAft>
                  <a:spcPct val="35000"/>
                </a:spcAft>
              </a:pPr>
              <a:r>
                <a:rPr lang="en-US" dirty="0">
                  <a:solidFill>
                    <a:schemeClr val="tx1"/>
                  </a:solidFill>
                  <a:latin typeface="Bauhaus 93" panose="04030905020B02020C02" pitchFamily="82" charset="0"/>
                </a:rPr>
                <a:t>Taxable</a:t>
              </a:r>
              <a:r>
                <a:rPr lang="en-US" sz="1400" kern="1200" dirty="0" smtClean="0">
                  <a:solidFill>
                    <a:schemeClr val="tx1"/>
                  </a:solidFill>
                  <a:latin typeface="Baskerville Old Face" panose="02020602080505020303" pitchFamily="18" charset="0"/>
                </a:rPr>
                <a:t> </a:t>
              </a:r>
              <a:r>
                <a:rPr lang="en-US" dirty="0">
                  <a:solidFill>
                    <a:schemeClr val="tx1"/>
                  </a:solidFill>
                  <a:latin typeface="Bauhaus 93" panose="04030905020B02020C02" pitchFamily="82" charset="0"/>
                </a:rPr>
                <a:t>Event</a:t>
              </a:r>
              <a:r>
                <a:rPr lang="en-US" sz="1400" kern="1200" dirty="0" smtClean="0">
                  <a:solidFill>
                    <a:schemeClr val="tx1"/>
                  </a:solidFill>
                  <a:latin typeface="Baskerville Old Face" panose="02020602080505020303" pitchFamily="18" charset="0"/>
                </a:rPr>
                <a:t> is </a:t>
              </a:r>
              <a:r>
                <a:rPr lang="en-US" dirty="0">
                  <a:solidFill>
                    <a:schemeClr val="tx1"/>
                  </a:solidFill>
                  <a:latin typeface="Bauhaus 93" panose="04030905020B02020C02" pitchFamily="82" charset="0"/>
                </a:rPr>
                <a:t>Provision</a:t>
              </a:r>
              <a:r>
                <a:rPr lang="en-US" sz="1400" kern="1200" dirty="0" smtClean="0">
                  <a:solidFill>
                    <a:schemeClr val="tx1"/>
                  </a:solidFill>
                  <a:latin typeface="Baskerville Old Face" panose="02020602080505020303" pitchFamily="18" charset="0"/>
                </a:rPr>
                <a:t> of </a:t>
              </a:r>
              <a:r>
                <a:rPr lang="en-US" dirty="0">
                  <a:solidFill>
                    <a:schemeClr val="tx1"/>
                  </a:solidFill>
                  <a:latin typeface="Bauhaus 93" panose="04030905020B02020C02" pitchFamily="82" charset="0"/>
                </a:rPr>
                <a:t>Service</a:t>
              </a:r>
              <a:endParaRPr lang="en-IN" dirty="0">
                <a:solidFill>
                  <a:schemeClr val="tx1"/>
                </a:solidFill>
                <a:latin typeface="Bauhaus 93" panose="04030905020B02020C02" pitchFamily="82" charset="0"/>
              </a:endParaRPr>
            </a:p>
          </p:txBody>
        </p:sp>
        <p:sp>
          <p:nvSpPr>
            <p:cNvPr id="21" name="Freeform 20"/>
            <p:cNvSpPr/>
            <p:nvPr/>
          </p:nvSpPr>
          <p:spPr>
            <a:xfrm>
              <a:off x="4173579" y="2355057"/>
              <a:ext cx="91440" cy="343792"/>
            </a:xfrm>
            <a:custGeom>
              <a:avLst/>
              <a:gdLst/>
              <a:ahLst/>
              <a:cxnLst/>
              <a:rect l="0" t="0" r="0" b="0"/>
              <a:pathLst>
                <a:path>
                  <a:moveTo>
                    <a:pt x="45720" y="0"/>
                  </a:moveTo>
                  <a:lnTo>
                    <a:pt x="45720" y="34379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2" name="Freeform 21"/>
            <p:cNvSpPr/>
            <p:nvPr/>
          </p:nvSpPr>
          <p:spPr>
            <a:xfrm>
              <a:off x="3574687" y="2698850"/>
              <a:ext cx="1289223" cy="859482"/>
            </a:xfrm>
            <a:custGeom>
              <a:avLst/>
              <a:gdLst>
                <a:gd name="connsiteX0" fmla="*/ 0 w 1289223"/>
                <a:gd name="connsiteY0" fmla="*/ 85948 h 859482"/>
                <a:gd name="connsiteX1" fmla="*/ 85948 w 1289223"/>
                <a:gd name="connsiteY1" fmla="*/ 0 h 859482"/>
                <a:gd name="connsiteX2" fmla="*/ 1203275 w 1289223"/>
                <a:gd name="connsiteY2" fmla="*/ 0 h 859482"/>
                <a:gd name="connsiteX3" fmla="*/ 1289223 w 1289223"/>
                <a:gd name="connsiteY3" fmla="*/ 85948 h 859482"/>
                <a:gd name="connsiteX4" fmla="*/ 1289223 w 1289223"/>
                <a:gd name="connsiteY4" fmla="*/ 773534 h 859482"/>
                <a:gd name="connsiteX5" fmla="*/ 1203275 w 1289223"/>
                <a:gd name="connsiteY5" fmla="*/ 859482 h 859482"/>
                <a:gd name="connsiteX6" fmla="*/ 85948 w 1289223"/>
                <a:gd name="connsiteY6" fmla="*/ 859482 h 859482"/>
                <a:gd name="connsiteX7" fmla="*/ 0 w 1289223"/>
                <a:gd name="connsiteY7" fmla="*/ 773534 h 859482"/>
                <a:gd name="connsiteX8" fmla="*/ 0 w 1289223"/>
                <a:gd name="connsiteY8" fmla="*/ 85948 h 85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223" h="859482">
                  <a:moveTo>
                    <a:pt x="0" y="85948"/>
                  </a:moveTo>
                  <a:cubicBezTo>
                    <a:pt x="0" y="38480"/>
                    <a:pt x="38480" y="0"/>
                    <a:pt x="85948" y="0"/>
                  </a:cubicBezTo>
                  <a:lnTo>
                    <a:pt x="1203275" y="0"/>
                  </a:lnTo>
                  <a:cubicBezTo>
                    <a:pt x="1250743" y="0"/>
                    <a:pt x="1289223" y="38480"/>
                    <a:pt x="1289223" y="85948"/>
                  </a:cubicBezTo>
                  <a:lnTo>
                    <a:pt x="1289223" y="773534"/>
                  </a:lnTo>
                  <a:cubicBezTo>
                    <a:pt x="1289223" y="821002"/>
                    <a:pt x="1250743" y="859482"/>
                    <a:pt x="1203275" y="859482"/>
                  </a:cubicBezTo>
                  <a:lnTo>
                    <a:pt x="85948" y="859482"/>
                  </a:lnTo>
                  <a:cubicBezTo>
                    <a:pt x="38480" y="859482"/>
                    <a:pt x="0" y="821002"/>
                    <a:pt x="0" y="773534"/>
                  </a:cubicBezTo>
                  <a:lnTo>
                    <a:pt x="0" y="85948"/>
                  </a:lnTo>
                  <a:close/>
                </a:path>
              </a:pathLst>
            </a:cu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273" tIns="63273" rIns="63273" bIns="63273" numCol="1" spcCol="1270" anchor="ctr" anchorCtr="0">
              <a:noAutofit/>
            </a:bodyPr>
            <a:lstStyle/>
            <a:p>
              <a:pPr lvl="0" algn="ctr" defTabSz="444500">
                <a:lnSpc>
                  <a:spcPct val="90000"/>
                </a:lnSpc>
                <a:spcBef>
                  <a:spcPct val="0"/>
                </a:spcBef>
                <a:spcAft>
                  <a:spcPct val="35000"/>
                </a:spcAft>
              </a:pPr>
              <a:r>
                <a:rPr lang="en-IN" dirty="0">
                  <a:solidFill>
                    <a:schemeClr val="tx1"/>
                  </a:solidFill>
                  <a:latin typeface="Bauhaus 93" panose="04030905020B02020C02" pitchFamily="82" charset="0"/>
                </a:rPr>
                <a:t>Sales</a:t>
              </a:r>
              <a:r>
                <a:rPr lang="en-IN" b="1" kern="1200" dirty="0" smtClean="0">
                  <a:ln w="1905"/>
                  <a:solidFill>
                    <a:schemeClr val="tx1"/>
                  </a:solidFill>
                  <a:effectLst>
                    <a:innerShdw blurRad="69850" dist="43180" dir="5400000">
                      <a:srgbClr val="000000">
                        <a:alpha val="65000"/>
                      </a:srgbClr>
                    </a:innerShdw>
                  </a:effectLst>
                </a:rPr>
                <a:t> </a:t>
              </a:r>
              <a:r>
                <a:rPr lang="en-IN" dirty="0">
                  <a:solidFill>
                    <a:schemeClr val="tx1"/>
                  </a:solidFill>
                  <a:latin typeface="Bauhaus 93" panose="04030905020B02020C02" pitchFamily="82" charset="0"/>
                </a:rPr>
                <a:t>Tax</a:t>
              </a:r>
              <a:r>
                <a:rPr lang="en-IN" b="1" kern="1200" dirty="0" smtClean="0">
                  <a:ln w="1905"/>
                  <a:solidFill>
                    <a:schemeClr val="tx1"/>
                  </a:solidFill>
                  <a:effectLst>
                    <a:innerShdw blurRad="69850" dist="43180" dir="5400000">
                      <a:srgbClr val="000000">
                        <a:alpha val="65000"/>
                      </a:srgbClr>
                    </a:innerShdw>
                  </a:effectLst>
                </a:rPr>
                <a:t> /</a:t>
              </a:r>
            </a:p>
            <a:p>
              <a:pPr lvl="0" algn="ctr" defTabSz="444500">
                <a:lnSpc>
                  <a:spcPct val="90000"/>
                </a:lnSpc>
                <a:spcBef>
                  <a:spcPct val="0"/>
                </a:spcBef>
                <a:spcAft>
                  <a:spcPct val="35000"/>
                </a:spcAft>
              </a:pPr>
              <a:r>
                <a:rPr lang="en-IN" dirty="0">
                  <a:solidFill>
                    <a:schemeClr val="tx1"/>
                  </a:solidFill>
                  <a:latin typeface="Bauhaus 93" panose="04030905020B02020C02" pitchFamily="82" charset="0"/>
                </a:rPr>
                <a:t>VAT</a:t>
              </a:r>
              <a:r>
                <a:rPr lang="en-IN" b="1" kern="1200" dirty="0" smtClean="0">
                  <a:ln w="1905"/>
                  <a:solidFill>
                    <a:schemeClr val="tx1"/>
                  </a:solidFill>
                  <a:effectLst>
                    <a:innerShdw blurRad="69850" dist="43180" dir="5400000">
                      <a:srgbClr val="000000">
                        <a:alpha val="65000"/>
                      </a:srgbClr>
                    </a:innerShdw>
                  </a:effectLst>
                </a:rPr>
                <a:t>/ </a:t>
              </a:r>
              <a:r>
                <a:rPr lang="en-IN" dirty="0">
                  <a:solidFill>
                    <a:schemeClr val="tx1"/>
                  </a:solidFill>
                  <a:latin typeface="Bauhaus 93" panose="04030905020B02020C02" pitchFamily="82" charset="0"/>
                </a:rPr>
                <a:t>CST</a:t>
              </a:r>
            </a:p>
          </p:txBody>
        </p:sp>
        <p:sp>
          <p:nvSpPr>
            <p:cNvPr id="23" name="Freeform 22"/>
            <p:cNvSpPr/>
            <p:nvPr/>
          </p:nvSpPr>
          <p:spPr>
            <a:xfrm>
              <a:off x="4173579" y="3558332"/>
              <a:ext cx="91440" cy="343792"/>
            </a:xfrm>
            <a:custGeom>
              <a:avLst/>
              <a:gdLst/>
              <a:ahLst/>
              <a:cxnLst/>
              <a:rect l="0" t="0" r="0" b="0"/>
              <a:pathLst>
                <a:path>
                  <a:moveTo>
                    <a:pt x="45720" y="0"/>
                  </a:moveTo>
                  <a:lnTo>
                    <a:pt x="45720" y="343792"/>
                  </a:lnTo>
                </a:path>
              </a:pathLst>
            </a:custGeom>
            <a:noFill/>
          </p:spPr>
          <p:style>
            <a:lnRef idx="2">
              <a:schemeClr val="accent1">
                <a:shade val="8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6" name="Freeform 25"/>
            <p:cNvSpPr/>
            <p:nvPr/>
          </p:nvSpPr>
          <p:spPr>
            <a:xfrm>
              <a:off x="3620407" y="4604717"/>
              <a:ext cx="1289223" cy="909909"/>
            </a:xfrm>
            <a:custGeom>
              <a:avLst/>
              <a:gdLst>
                <a:gd name="connsiteX0" fmla="*/ 0 w 1289223"/>
                <a:gd name="connsiteY0" fmla="*/ 85948 h 859482"/>
                <a:gd name="connsiteX1" fmla="*/ 85948 w 1289223"/>
                <a:gd name="connsiteY1" fmla="*/ 0 h 859482"/>
                <a:gd name="connsiteX2" fmla="*/ 1203275 w 1289223"/>
                <a:gd name="connsiteY2" fmla="*/ 0 h 859482"/>
                <a:gd name="connsiteX3" fmla="*/ 1289223 w 1289223"/>
                <a:gd name="connsiteY3" fmla="*/ 85948 h 859482"/>
                <a:gd name="connsiteX4" fmla="*/ 1289223 w 1289223"/>
                <a:gd name="connsiteY4" fmla="*/ 773534 h 859482"/>
                <a:gd name="connsiteX5" fmla="*/ 1203275 w 1289223"/>
                <a:gd name="connsiteY5" fmla="*/ 859482 h 859482"/>
                <a:gd name="connsiteX6" fmla="*/ 85948 w 1289223"/>
                <a:gd name="connsiteY6" fmla="*/ 859482 h 859482"/>
                <a:gd name="connsiteX7" fmla="*/ 0 w 1289223"/>
                <a:gd name="connsiteY7" fmla="*/ 773534 h 859482"/>
                <a:gd name="connsiteX8" fmla="*/ 0 w 1289223"/>
                <a:gd name="connsiteY8" fmla="*/ 85948 h 85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223" h="859482">
                  <a:moveTo>
                    <a:pt x="0" y="85948"/>
                  </a:moveTo>
                  <a:cubicBezTo>
                    <a:pt x="0" y="38480"/>
                    <a:pt x="38480" y="0"/>
                    <a:pt x="85948" y="0"/>
                  </a:cubicBezTo>
                  <a:lnTo>
                    <a:pt x="1203275" y="0"/>
                  </a:lnTo>
                  <a:cubicBezTo>
                    <a:pt x="1250743" y="0"/>
                    <a:pt x="1289223" y="38480"/>
                    <a:pt x="1289223" y="85948"/>
                  </a:cubicBezTo>
                  <a:lnTo>
                    <a:pt x="1289223" y="773534"/>
                  </a:lnTo>
                  <a:cubicBezTo>
                    <a:pt x="1289223" y="821002"/>
                    <a:pt x="1250743" y="859482"/>
                    <a:pt x="1203275" y="859482"/>
                  </a:cubicBezTo>
                  <a:lnTo>
                    <a:pt x="85948" y="859482"/>
                  </a:lnTo>
                  <a:cubicBezTo>
                    <a:pt x="38480" y="859482"/>
                    <a:pt x="0" y="821002"/>
                    <a:pt x="0" y="773534"/>
                  </a:cubicBezTo>
                  <a:lnTo>
                    <a:pt x="0" y="85948"/>
                  </a:lnTo>
                  <a:close/>
                </a:path>
              </a:pathLst>
            </a:cu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273" tIns="63273" rIns="63273" bIns="63273" numCol="1" spcCol="1270" anchor="ctr" anchorCtr="0">
              <a:noAutofit/>
            </a:bodyPr>
            <a:lstStyle/>
            <a:p>
              <a:pPr lvl="0" algn="ctr" defTabSz="444500">
                <a:lnSpc>
                  <a:spcPct val="90000"/>
                </a:lnSpc>
                <a:spcBef>
                  <a:spcPct val="0"/>
                </a:spcBef>
                <a:spcAft>
                  <a:spcPct val="35000"/>
                </a:spcAft>
              </a:pPr>
              <a:r>
                <a:rPr lang="en-US" dirty="0">
                  <a:solidFill>
                    <a:schemeClr val="tx1"/>
                  </a:solidFill>
                  <a:latin typeface="Bauhaus 93" panose="04030905020B02020C02" pitchFamily="82" charset="0"/>
                </a:rPr>
                <a:t>Taxable</a:t>
              </a:r>
              <a:r>
                <a:rPr lang="en-US" sz="1400" kern="1200" dirty="0" smtClean="0">
                  <a:solidFill>
                    <a:schemeClr val="tx2">
                      <a:lumMod val="75000"/>
                    </a:schemeClr>
                  </a:solidFill>
                  <a:latin typeface="Aharoni" panose="02010803020104030203" pitchFamily="2" charset="-79"/>
                  <a:cs typeface="Aharoni" panose="02010803020104030203" pitchFamily="2" charset="-79"/>
                </a:rPr>
                <a:t> </a:t>
              </a:r>
              <a:r>
                <a:rPr lang="en-US" dirty="0">
                  <a:solidFill>
                    <a:schemeClr val="tx1"/>
                  </a:solidFill>
                  <a:latin typeface="Bauhaus 93" panose="04030905020B02020C02" pitchFamily="82" charset="0"/>
                </a:rPr>
                <a:t>Event</a:t>
              </a:r>
              <a:r>
                <a:rPr lang="en-US" sz="1400" kern="1200" dirty="0" smtClean="0">
                  <a:solidFill>
                    <a:schemeClr val="tx2">
                      <a:lumMod val="75000"/>
                    </a:schemeClr>
                  </a:solidFill>
                  <a:latin typeface="Aharoni" panose="02010803020104030203" pitchFamily="2" charset="-79"/>
                  <a:cs typeface="Aharoni" panose="02010803020104030203" pitchFamily="2" charset="-79"/>
                </a:rPr>
                <a:t> </a:t>
              </a:r>
              <a:r>
                <a:rPr lang="en-US" dirty="0">
                  <a:solidFill>
                    <a:schemeClr val="tx1"/>
                  </a:solidFill>
                  <a:latin typeface="Bauhaus 93" panose="04030905020B02020C02" pitchFamily="82" charset="0"/>
                </a:rPr>
                <a:t>is</a:t>
              </a:r>
              <a:r>
                <a:rPr lang="en-US" sz="1400" kern="1200" dirty="0" smtClean="0">
                  <a:solidFill>
                    <a:schemeClr val="tx2">
                      <a:lumMod val="75000"/>
                    </a:schemeClr>
                  </a:solidFill>
                  <a:latin typeface="Aharoni" panose="02010803020104030203" pitchFamily="2" charset="-79"/>
                  <a:cs typeface="Aharoni" panose="02010803020104030203" pitchFamily="2" charset="-79"/>
                </a:rPr>
                <a:t> </a:t>
              </a:r>
              <a:r>
                <a:rPr lang="en-US" dirty="0">
                  <a:solidFill>
                    <a:schemeClr val="tx1"/>
                  </a:solidFill>
                  <a:latin typeface="Bauhaus 93" panose="04030905020B02020C02" pitchFamily="82" charset="0"/>
                </a:rPr>
                <a:t>Sale</a:t>
              </a:r>
              <a:r>
                <a:rPr lang="en-US" sz="1400" kern="1200" dirty="0" smtClean="0">
                  <a:solidFill>
                    <a:schemeClr val="tx2">
                      <a:lumMod val="75000"/>
                    </a:schemeClr>
                  </a:solidFill>
                  <a:latin typeface="Aharoni" panose="02010803020104030203" pitchFamily="2" charset="-79"/>
                  <a:cs typeface="Aharoni" panose="02010803020104030203" pitchFamily="2" charset="-79"/>
                </a:rPr>
                <a:t> of </a:t>
              </a:r>
              <a:r>
                <a:rPr lang="en-US" dirty="0">
                  <a:solidFill>
                    <a:schemeClr val="tx1"/>
                  </a:solidFill>
                  <a:latin typeface="Bauhaus 93" panose="04030905020B02020C02" pitchFamily="82" charset="0"/>
                </a:rPr>
                <a:t>goods</a:t>
              </a:r>
              <a:endParaRPr lang="en-IN" dirty="0">
                <a:solidFill>
                  <a:schemeClr val="tx1"/>
                </a:solidFill>
                <a:latin typeface="Bauhaus 93" panose="04030905020B02020C02" pitchFamily="82" charset="0"/>
              </a:endParaRPr>
            </a:p>
          </p:txBody>
        </p:sp>
        <p:sp>
          <p:nvSpPr>
            <p:cNvPr id="27" name="Freeform 26"/>
            <p:cNvSpPr/>
            <p:nvPr/>
          </p:nvSpPr>
          <p:spPr>
            <a:xfrm>
              <a:off x="4219299" y="2355057"/>
              <a:ext cx="1675990" cy="343792"/>
            </a:xfrm>
            <a:custGeom>
              <a:avLst/>
              <a:gdLst/>
              <a:ahLst/>
              <a:cxnLst/>
              <a:rect l="0" t="0" r="0" b="0"/>
              <a:pathLst>
                <a:path>
                  <a:moveTo>
                    <a:pt x="0" y="0"/>
                  </a:moveTo>
                  <a:lnTo>
                    <a:pt x="0" y="171896"/>
                  </a:lnTo>
                  <a:lnTo>
                    <a:pt x="1675990" y="171896"/>
                  </a:lnTo>
                  <a:lnTo>
                    <a:pt x="1675990" y="34379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28" name="Freeform 27"/>
            <p:cNvSpPr/>
            <p:nvPr/>
          </p:nvSpPr>
          <p:spPr>
            <a:xfrm>
              <a:off x="5250677" y="2698850"/>
              <a:ext cx="1289223" cy="859482"/>
            </a:xfrm>
            <a:custGeom>
              <a:avLst/>
              <a:gdLst>
                <a:gd name="connsiteX0" fmla="*/ 0 w 1289223"/>
                <a:gd name="connsiteY0" fmla="*/ 85948 h 859482"/>
                <a:gd name="connsiteX1" fmla="*/ 85948 w 1289223"/>
                <a:gd name="connsiteY1" fmla="*/ 0 h 859482"/>
                <a:gd name="connsiteX2" fmla="*/ 1203275 w 1289223"/>
                <a:gd name="connsiteY2" fmla="*/ 0 h 859482"/>
                <a:gd name="connsiteX3" fmla="*/ 1289223 w 1289223"/>
                <a:gd name="connsiteY3" fmla="*/ 85948 h 859482"/>
                <a:gd name="connsiteX4" fmla="*/ 1289223 w 1289223"/>
                <a:gd name="connsiteY4" fmla="*/ 773534 h 859482"/>
                <a:gd name="connsiteX5" fmla="*/ 1203275 w 1289223"/>
                <a:gd name="connsiteY5" fmla="*/ 859482 h 859482"/>
                <a:gd name="connsiteX6" fmla="*/ 85948 w 1289223"/>
                <a:gd name="connsiteY6" fmla="*/ 859482 h 859482"/>
                <a:gd name="connsiteX7" fmla="*/ 0 w 1289223"/>
                <a:gd name="connsiteY7" fmla="*/ 773534 h 859482"/>
                <a:gd name="connsiteX8" fmla="*/ 0 w 1289223"/>
                <a:gd name="connsiteY8" fmla="*/ 85948 h 85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223" h="859482">
                  <a:moveTo>
                    <a:pt x="0" y="85948"/>
                  </a:moveTo>
                  <a:cubicBezTo>
                    <a:pt x="0" y="38480"/>
                    <a:pt x="38480" y="0"/>
                    <a:pt x="85948" y="0"/>
                  </a:cubicBezTo>
                  <a:lnTo>
                    <a:pt x="1203275" y="0"/>
                  </a:lnTo>
                  <a:cubicBezTo>
                    <a:pt x="1250743" y="0"/>
                    <a:pt x="1289223" y="38480"/>
                    <a:pt x="1289223" y="85948"/>
                  </a:cubicBezTo>
                  <a:lnTo>
                    <a:pt x="1289223" y="773534"/>
                  </a:lnTo>
                  <a:cubicBezTo>
                    <a:pt x="1289223" y="821002"/>
                    <a:pt x="1250743" y="859482"/>
                    <a:pt x="1203275" y="859482"/>
                  </a:cubicBezTo>
                  <a:lnTo>
                    <a:pt x="85948" y="859482"/>
                  </a:lnTo>
                  <a:cubicBezTo>
                    <a:pt x="38480" y="859482"/>
                    <a:pt x="0" y="821002"/>
                    <a:pt x="0" y="773534"/>
                  </a:cubicBezTo>
                  <a:lnTo>
                    <a:pt x="0" y="85948"/>
                  </a:lnTo>
                  <a:close/>
                </a:path>
              </a:pathLst>
            </a:custGeom>
            <a:solidFill>
              <a:schemeClr val="bg1">
                <a:lumMod val="95000"/>
              </a:schemeClr>
            </a:solidFill>
          </p:spPr>
          <p:style>
            <a:lnRef idx="2">
              <a:schemeClr val="accent4"/>
            </a:lnRef>
            <a:fillRef idx="1">
              <a:schemeClr val="lt1"/>
            </a:fillRef>
            <a:effectRef idx="0">
              <a:schemeClr val="accent4"/>
            </a:effectRef>
            <a:fontRef idx="minor">
              <a:schemeClr val="dk1"/>
            </a:fontRef>
          </p:style>
          <p:txBody>
            <a:bodyPr spcFirstLastPara="0" vert="horz" wrap="square" lIns="63273" tIns="63273" rIns="63273" bIns="63273" numCol="1" spcCol="1270" anchor="ctr" anchorCtr="0">
              <a:no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lvl="0" algn="ctr" defTabSz="444500">
                <a:lnSpc>
                  <a:spcPct val="90000"/>
                </a:lnSpc>
                <a:spcBef>
                  <a:spcPct val="0"/>
                </a:spcBef>
                <a:spcAft>
                  <a:spcPct val="35000"/>
                </a:spcAft>
              </a:pPr>
              <a:r>
                <a:rPr lang="en-US" dirty="0">
                  <a:solidFill>
                    <a:schemeClr val="tx1"/>
                  </a:solidFill>
                  <a:latin typeface="Bauhaus 93" panose="04030905020B02020C02" pitchFamily="82" charset="0"/>
                </a:rPr>
                <a:t>Custom</a:t>
              </a:r>
              <a:r>
                <a:rPr lang="en-US" sz="1600" b="1" kern="1200" spc="50" dirty="0" smtClean="0">
                  <a:ln w="11430"/>
                  <a:solidFill>
                    <a:schemeClr val="tx1"/>
                  </a:solidFill>
                  <a:effectLst>
                    <a:outerShdw blurRad="76200" dist="50800" dir="5400000" algn="tl" rotWithShape="0">
                      <a:srgbClr val="000000">
                        <a:alpha val="65000"/>
                      </a:srgbClr>
                    </a:outerShdw>
                  </a:effectLst>
                </a:rPr>
                <a:t> </a:t>
              </a:r>
              <a:r>
                <a:rPr lang="en-US" dirty="0">
                  <a:solidFill>
                    <a:schemeClr val="tx1"/>
                  </a:solidFill>
                  <a:latin typeface="Bauhaus 93" panose="04030905020B02020C02" pitchFamily="82" charset="0"/>
                </a:rPr>
                <a:t>Duty</a:t>
              </a:r>
              <a:endParaRPr lang="en-IN" dirty="0">
                <a:solidFill>
                  <a:schemeClr val="tx1"/>
                </a:solidFill>
                <a:latin typeface="Bauhaus 93" panose="04030905020B02020C02" pitchFamily="82" charset="0"/>
              </a:endParaRPr>
            </a:p>
          </p:txBody>
        </p:sp>
        <p:sp>
          <p:nvSpPr>
            <p:cNvPr id="29" name="Freeform 28"/>
            <p:cNvSpPr/>
            <p:nvPr/>
          </p:nvSpPr>
          <p:spPr>
            <a:xfrm>
              <a:off x="4219299" y="2355057"/>
              <a:ext cx="3351981" cy="343792"/>
            </a:xfrm>
            <a:custGeom>
              <a:avLst/>
              <a:gdLst/>
              <a:ahLst/>
              <a:cxnLst/>
              <a:rect l="0" t="0" r="0" b="0"/>
              <a:pathLst>
                <a:path>
                  <a:moveTo>
                    <a:pt x="0" y="0"/>
                  </a:moveTo>
                  <a:lnTo>
                    <a:pt x="0" y="171896"/>
                  </a:lnTo>
                  <a:lnTo>
                    <a:pt x="3351981" y="171896"/>
                  </a:lnTo>
                  <a:lnTo>
                    <a:pt x="3351981" y="343792"/>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30" name="Freeform 29"/>
            <p:cNvSpPr/>
            <p:nvPr/>
          </p:nvSpPr>
          <p:spPr>
            <a:xfrm>
              <a:off x="6926668" y="2698850"/>
              <a:ext cx="1289223" cy="859482"/>
            </a:xfrm>
            <a:custGeom>
              <a:avLst/>
              <a:gdLst>
                <a:gd name="connsiteX0" fmla="*/ 0 w 1289223"/>
                <a:gd name="connsiteY0" fmla="*/ 85948 h 859482"/>
                <a:gd name="connsiteX1" fmla="*/ 85948 w 1289223"/>
                <a:gd name="connsiteY1" fmla="*/ 0 h 859482"/>
                <a:gd name="connsiteX2" fmla="*/ 1203275 w 1289223"/>
                <a:gd name="connsiteY2" fmla="*/ 0 h 859482"/>
                <a:gd name="connsiteX3" fmla="*/ 1289223 w 1289223"/>
                <a:gd name="connsiteY3" fmla="*/ 85948 h 859482"/>
                <a:gd name="connsiteX4" fmla="*/ 1289223 w 1289223"/>
                <a:gd name="connsiteY4" fmla="*/ 773534 h 859482"/>
                <a:gd name="connsiteX5" fmla="*/ 1203275 w 1289223"/>
                <a:gd name="connsiteY5" fmla="*/ 859482 h 859482"/>
                <a:gd name="connsiteX6" fmla="*/ 85948 w 1289223"/>
                <a:gd name="connsiteY6" fmla="*/ 859482 h 859482"/>
                <a:gd name="connsiteX7" fmla="*/ 0 w 1289223"/>
                <a:gd name="connsiteY7" fmla="*/ 773534 h 859482"/>
                <a:gd name="connsiteX8" fmla="*/ 0 w 1289223"/>
                <a:gd name="connsiteY8" fmla="*/ 85948 h 859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89223" h="859482">
                  <a:moveTo>
                    <a:pt x="0" y="85948"/>
                  </a:moveTo>
                  <a:cubicBezTo>
                    <a:pt x="0" y="38480"/>
                    <a:pt x="38480" y="0"/>
                    <a:pt x="85948" y="0"/>
                  </a:cubicBezTo>
                  <a:lnTo>
                    <a:pt x="1203275" y="0"/>
                  </a:lnTo>
                  <a:cubicBezTo>
                    <a:pt x="1250743" y="0"/>
                    <a:pt x="1289223" y="38480"/>
                    <a:pt x="1289223" y="85948"/>
                  </a:cubicBezTo>
                  <a:lnTo>
                    <a:pt x="1289223" y="773534"/>
                  </a:lnTo>
                  <a:cubicBezTo>
                    <a:pt x="1289223" y="821002"/>
                    <a:pt x="1250743" y="859482"/>
                    <a:pt x="1203275" y="859482"/>
                  </a:cubicBezTo>
                  <a:lnTo>
                    <a:pt x="85948" y="859482"/>
                  </a:lnTo>
                  <a:cubicBezTo>
                    <a:pt x="38480" y="859482"/>
                    <a:pt x="0" y="821002"/>
                    <a:pt x="0" y="773534"/>
                  </a:cubicBezTo>
                  <a:lnTo>
                    <a:pt x="0" y="85948"/>
                  </a:lnTo>
                  <a:close/>
                </a:path>
              </a:pathLst>
            </a:custGeom>
            <a:solidFill>
              <a:schemeClr val="bg1">
                <a:lumMod val="9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273" tIns="63273" rIns="63273" bIns="63273" numCol="1" spcCol="1270" anchor="ctr"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ctr" defTabSz="444500">
                <a:lnSpc>
                  <a:spcPct val="90000"/>
                </a:lnSpc>
                <a:spcBef>
                  <a:spcPct val="0"/>
                </a:spcBef>
                <a:spcAft>
                  <a:spcPct val="35000"/>
                </a:spcAft>
              </a:pPr>
              <a:r>
                <a:rPr lang="en-US" dirty="0">
                  <a:solidFill>
                    <a:schemeClr val="tx1"/>
                  </a:solidFill>
                  <a:latin typeface="Bauhaus 93" panose="04030905020B02020C02" pitchFamily="82" charset="0"/>
                </a:rPr>
                <a:t>Entry</a:t>
              </a:r>
              <a:r>
                <a:rPr lang="en-US" sz="1600" b="1" kern="1200" dirty="0" smtClean="0">
                  <a:ln w="11430"/>
                  <a:solidFill>
                    <a:schemeClr val="tx1"/>
                  </a:solidFill>
                  <a:effectLst>
                    <a:outerShdw blurRad="50800" dist="39000" dir="5460000" algn="tl">
                      <a:srgbClr val="000000">
                        <a:alpha val="38000"/>
                      </a:srgbClr>
                    </a:outerShdw>
                  </a:effectLst>
                </a:rPr>
                <a:t> </a:t>
              </a:r>
              <a:r>
                <a:rPr lang="en-US" dirty="0">
                  <a:solidFill>
                    <a:schemeClr val="tx1"/>
                  </a:solidFill>
                  <a:latin typeface="Bauhaus 93" panose="04030905020B02020C02" pitchFamily="82" charset="0"/>
                </a:rPr>
                <a:t>Tax</a:t>
              </a:r>
              <a:endParaRPr lang="en-IN" dirty="0">
                <a:solidFill>
                  <a:schemeClr val="tx1"/>
                </a:solidFill>
                <a:latin typeface="Bauhaus 93" panose="04030905020B02020C02" pitchFamily="82" charset="0"/>
              </a:endParaRPr>
            </a:p>
          </p:txBody>
        </p:sp>
      </p:grpSp>
      <p:sp>
        <p:nvSpPr>
          <p:cNvPr id="1028" name="Down Arrow 1027"/>
          <p:cNvSpPr/>
          <p:nvPr/>
        </p:nvSpPr>
        <p:spPr>
          <a:xfrm>
            <a:off x="5702232" y="349815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29" name="Down Arrow 1028"/>
          <p:cNvSpPr/>
          <p:nvPr/>
        </p:nvSpPr>
        <p:spPr>
          <a:xfrm>
            <a:off x="4005457" y="349815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30" name="Down Arrow 1029"/>
          <p:cNvSpPr/>
          <p:nvPr/>
        </p:nvSpPr>
        <p:spPr>
          <a:xfrm>
            <a:off x="2395971" y="3498156"/>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31" name="Down Arrow 1030"/>
          <p:cNvSpPr/>
          <p:nvPr/>
        </p:nvSpPr>
        <p:spPr>
          <a:xfrm>
            <a:off x="757532" y="3535328"/>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32" name="Down Arrow 1031"/>
          <p:cNvSpPr/>
          <p:nvPr/>
        </p:nvSpPr>
        <p:spPr>
          <a:xfrm>
            <a:off x="7515553" y="3458507"/>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034" name="Rounded Rectangle 1033"/>
          <p:cNvSpPr/>
          <p:nvPr/>
        </p:nvSpPr>
        <p:spPr>
          <a:xfrm>
            <a:off x="5257800" y="4568433"/>
            <a:ext cx="1801399" cy="91440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auhaus 93" panose="04030905020B02020C02" pitchFamily="82" charset="0"/>
              </a:rPr>
              <a:t>Taxable</a:t>
            </a:r>
            <a:r>
              <a:rPr lang="en-US" dirty="0" smtClean="0">
                <a:solidFill>
                  <a:schemeClr val="tx1"/>
                </a:solidFill>
                <a:latin typeface="Baskerville Old Face" panose="02020602080505020303" pitchFamily="18" charset="0"/>
              </a:rPr>
              <a:t> </a:t>
            </a:r>
            <a:r>
              <a:rPr lang="en-US" dirty="0">
                <a:solidFill>
                  <a:schemeClr val="tx1"/>
                </a:solidFill>
                <a:latin typeface="Bauhaus 93" panose="04030905020B02020C02" pitchFamily="82" charset="0"/>
              </a:rPr>
              <a:t>Event</a:t>
            </a:r>
            <a:r>
              <a:rPr lang="en-US" dirty="0" smtClean="0">
                <a:solidFill>
                  <a:schemeClr val="tx1"/>
                </a:solidFill>
                <a:latin typeface="Baskerville Old Face" panose="02020602080505020303" pitchFamily="18" charset="0"/>
              </a:rPr>
              <a:t> is </a:t>
            </a:r>
            <a:r>
              <a:rPr lang="en-US" dirty="0">
                <a:solidFill>
                  <a:schemeClr val="tx1"/>
                </a:solidFill>
                <a:latin typeface="Bauhaus 93" panose="04030905020B02020C02" pitchFamily="82" charset="0"/>
              </a:rPr>
              <a:t>Import/Export</a:t>
            </a:r>
            <a:endParaRPr lang="en-IN" dirty="0">
              <a:solidFill>
                <a:schemeClr val="tx1"/>
              </a:solidFill>
              <a:latin typeface="Bauhaus 93" panose="04030905020B02020C02" pitchFamily="82" charset="0"/>
            </a:endParaRPr>
          </a:p>
        </p:txBody>
      </p:sp>
      <p:sp>
        <p:nvSpPr>
          <p:cNvPr id="1035" name="Rounded Rectangle 1034"/>
          <p:cNvSpPr/>
          <p:nvPr/>
        </p:nvSpPr>
        <p:spPr>
          <a:xfrm>
            <a:off x="7246612" y="4499326"/>
            <a:ext cx="914400" cy="914400"/>
          </a:xfrm>
          <a:prstGeom prst="round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Bauhaus 93" panose="04030905020B02020C02" pitchFamily="82" charset="0"/>
              </a:rPr>
              <a:t>Entry of Goods</a:t>
            </a:r>
            <a:endParaRPr lang="en-IN" dirty="0">
              <a:solidFill>
                <a:schemeClr val="tx1"/>
              </a:solidFill>
              <a:latin typeface="Bauhaus 93" panose="04030905020B02020C02" pitchFamily="82" charset="0"/>
            </a:endParaRPr>
          </a:p>
        </p:txBody>
      </p:sp>
      <p:sp>
        <p:nvSpPr>
          <p:cNvPr id="3" name="Footer Placeholder 2"/>
          <p:cNvSpPr>
            <a:spLocks noGrp="1"/>
          </p:cNvSpPr>
          <p:nvPr>
            <p:ph type="ftr" sz="quarter" idx="11"/>
          </p:nvPr>
        </p:nvSpPr>
        <p:spPr>
          <a:xfrm rot="16200000">
            <a:off x="5410201" y="3048000"/>
            <a:ext cx="67818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3872488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800" dirty="0">
                <a:effectLst>
                  <a:glow rad="228600">
                    <a:schemeClr val="accent4">
                      <a:satMod val="175000"/>
                      <a:alpha val="40000"/>
                    </a:schemeClr>
                  </a:glow>
                </a:effectLst>
              </a:rPr>
              <a:t>Proposed </a:t>
            </a:r>
            <a:r>
              <a:rPr lang="en-IN" sz="2800" dirty="0" smtClean="0">
                <a:effectLst>
                  <a:glow rad="228600">
                    <a:schemeClr val="accent4">
                      <a:satMod val="175000"/>
                      <a:alpha val="40000"/>
                    </a:schemeClr>
                  </a:glow>
                </a:effectLst>
              </a:rPr>
              <a:t> GST  Structure</a:t>
            </a:r>
            <a:endParaRPr lang="en-IN" sz="2800" dirty="0">
              <a:effectLst>
                <a:glow rad="228600">
                  <a:schemeClr val="accent4">
                    <a:satMod val="175000"/>
                    <a:alpha val="40000"/>
                  </a:schemeClr>
                </a:glo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8410076"/>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a:xfrm rot="16200000">
            <a:off x="5334001" y="3047999"/>
            <a:ext cx="6858002" cy="761999"/>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19177723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800" dirty="0">
                <a:effectLst>
                  <a:glow rad="228600">
                    <a:schemeClr val="accent4">
                      <a:satMod val="175000"/>
                      <a:alpha val="40000"/>
                    </a:schemeClr>
                  </a:glow>
                </a:effectLst>
              </a:rPr>
              <a:t>Proposed</a:t>
            </a:r>
            <a:r>
              <a:rPr lang="en-IN" sz="4000" dirty="0"/>
              <a:t> </a:t>
            </a:r>
            <a:r>
              <a:rPr lang="en-IN" sz="4000" dirty="0" smtClean="0"/>
              <a:t> </a:t>
            </a:r>
            <a:r>
              <a:rPr lang="en-IN" sz="2800" dirty="0">
                <a:effectLst>
                  <a:glow rad="228600">
                    <a:schemeClr val="accent4">
                      <a:satMod val="175000"/>
                      <a:alpha val="40000"/>
                    </a:schemeClr>
                  </a:glow>
                </a:effectLst>
              </a:rPr>
              <a:t>GST</a:t>
            </a:r>
            <a:r>
              <a:rPr lang="en-IN" sz="4000" dirty="0" smtClean="0"/>
              <a:t>  </a:t>
            </a:r>
            <a:r>
              <a:rPr lang="en-IN" sz="2800" dirty="0">
                <a:effectLst>
                  <a:glow rad="228600">
                    <a:schemeClr val="accent4">
                      <a:satMod val="175000"/>
                      <a:alpha val="40000"/>
                    </a:schemeClr>
                  </a:glow>
                </a:effectLst>
              </a:rPr>
              <a:t>Structure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44485467"/>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a:xfrm rot="16200000">
            <a:off x="5372100" y="3086099"/>
            <a:ext cx="6858001" cy="685799"/>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3305689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sz="2800" dirty="0">
                <a:effectLst>
                  <a:glow rad="228600">
                    <a:schemeClr val="accent4">
                      <a:satMod val="175000"/>
                      <a:alpha val="40000"/>
                    </a:schemeClr>
                  </a:glow>
                </a:effectLst>
              </a:rPr>
              <a:t>Proposed</a:t>
            </a:r>
            <a:r>
              <a:rPr lang="en-IN" sz="4000" dirty="0"/>
              <a:t> </a:t>
            </a:r>
            <a:r>
              <a:rPr lang="en-IN" sz="4000" dirty="0" smtClean="0"/>
              <a:t> </a:t>
            </a:r>
            <a:r>
              <a:rPr lang="en-IN" sz="2800" dirty="0">
                <a:effectLst>
                  <a:glow rad="228600">
                    <a:schemeClr val="accent4">
                      <a:satMod val="175000"/>
                      <a:alpha val="40000"/>
                    </a:schemeClr>
                  </a:glow>
                </a:effectLst>
              </a:rPr>
              <a:t>GST</a:t>
            </a:r>
            <a:r>
              <a:rPr lang="en-IN" sz="4000" dirty="0" smtClean="0"/>
              <a:t>  </a:t>
            </a:r>
            <a:r>
              <a:rPr lang="en-IN" sz="2800" dirty="0">
                <a:effectLst>
                  <a:glow rad="228600">
                    <a:schemeClr val="accent4">
                      <a:satMod val="175000"/>
                      <a:alpha val="40000"/>
                    </a:schemeClr>
                  </a:glow>
                </a:effectLst>
              </a:rPr>
              <a:t>Structure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25535380"/>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3851345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96065962"/>
              </p:ext>
            </p:extLst>
          </p:nvPr>
        </p:nvGraphicFramePr>
        <p:xfrm>
          <a:off x="457200" y="228600"/>
          <a:ext cx="76200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Footer Placeholder 1"/>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2768687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Taxes</a:t>
            </a:r>
            <a:r>
              <a:rPr lang="en-US" sz="2800" dirty="0" smtClean="0"/>
              <a:t> </a:t>
            </a:r>
            <a:r>
              <a:rPr lang="en-US" sz="2800" dirty="0">
                <a:effectLst>
                  <a:glow rad="228600">
                    <a:schemeClr val="accent4">
                      <a:satMod val="175000"/>
                      <a:alpha val="40000"/>
                    </a:schemeClr>
                  </a:glow>
                </a:effectLst>
              </a:rPr>
              <a:t>to</a:t>
            </a:r>
            <a:r>
              <a:rPr lang="en-US" sz="2800" dirty="0" smtClean="0"/>
              <a:t> </a:t>
            </a:r>
            <a:r>
              <a:rPr lang="en-US" sz="2800" dirty="0">
                <a:effectLst>
                  <a:glow rad="228600">
                    <a:schemeClr val="accent4">
                      <a:satMod val="175000"/>
                      <a:alpha val="40000"/>
                    </a:schemeClr>
                  </a:glow>
                </a:effectLst>
              </a:rPr>
              <a:t>be</a:t>
            </a:r>
            <a:r>
              <a:rPr lang="en-US" sz="2800" dirty="0" smtClean="0"/>
              <a:t> </a:t>
            </a:r>
            <a:r>
              <a:rPr lang="en-US" sz="2800" dirty="0">
                <a:effectLst>
                  <a:glow rad="228600">
                    <a:schemeClr val="accent4">
                      <a:satMod val="175000"/>
                      <a:alpha val="40000"/>
                    </a:schemeClr>
                  </a:glow>
                </a:effectLst>
              </a:rPr>
              <a:t>subsumed</a:t>
            </a:r>
            <a:endParaRPr lang="en-IN" sz="2800" dirty="0">
              <a:effectLst>
                <a:glow rad="228600">
                  <a:schemeClr val="accent4">
                    <a:satMod val="175000"/>
                    <a:alpha val="40000"/>
                  </a:schemeClr>
                </a:glow>
              </a:effectLst>
            </a:endParaRPr>
          </a:p>
        </p:txBody>
      </p:sp>
      <p:sp>
        <p:nvSpPr>
          <p:cNvPr id="3" name="Content Placeholder 2"/>
          <p:cNvSpPr>
            <a:spLocks noGrp="1"/>
          </p:cNvSpPr>
          <p:nvPr>
            <p:ph sz="half" idx="1"/>
          </p:nvPr>
        </p:nvSpPr>
        <p:spPr/>
        <p:txBody>
          <a:bodyPr>
            <a:normAutofit/>
          </a:bodyPr>
          <a:lstStyle/>
          <a:p>
            <a:pPr marL="114300" indent="0" algn="ctr">
              <a:buNone/>
            </a:pPr>
            <a:r>
              <a:rPr lang="en-US" sz="1800" b="1" u="sng" dirty="0">
                <a:latin typeface="Calisto MT" panose="02040603050505030304" pitchFamily="18" charset="0"/>
                <a:ea typeface="Cambria Math" panose="02040503050406030204" pitchFamily="18" charset="0"/>
              </a:rPr>
              <a:t>Central Taxes</a:t>
            </a:r>
          </a:p>
          <a:p>
            <a:pPr marL="114300" indent="0">
              <a:buNone/>
            </a:pPr>
            <a:r>
              <a:rPr lang="en-US" sz="1800" dirty="0">
                <a:latin typeface="Calisto MT" panose="02040603050505030304" pitchFamily="18" charset="0"/>
                <a:ea typeface="Cambria Math" panose="02040503050406030204" pitchFamily="18" charset="0"/>
              </a:rPr>
              <a:t>•Central Excise duty</a:t>
            </a:r>
          </a:p>
          <a:p>
            <a:pPr marL="114300" indent="0">
              <a:buNone/>
            </a:pPr>
            <a:r>
              <a:rPr lang="en-US" sz="1800" dirty="0">
                <a:latin typeface="Calisto MT" panose="02040603050505030304" pitchFamily="18" charset="0"/>
                <a:ea typeface="Cambria Math" panose="02040503050406030204" pitchFamily="18" charset="0"/>
              </a:rPr>
              <a:t>•</a:t>
            </a:r>
            <a:r>
              <a:rPr lang="en-IN" sz="1800" dirty="0">
                <a:latin typeface="Calisto MT" panose="02040603050505030304" pitchFamily="18" charset="0"/>
                <a:ea typeface="Cambria Math" panose="02040503050406030204" pitchFamily="18" charset="0"/>
              </a:rPr>
              <a:t>Additional duties of excise</a:t>
            </a:r>
          </a:p>
          <a:p>
            <a:pPr marL="114300" indent="0">
              <a:buNone/>
            </a:pPr>
            <a:r>
              <a:rPr lang="en-US" sz="1800" dirty="0">
                <a:latin typeface="Calisto MT" panose="02040603050505030304" pitchFamily="18" charset="0"/>
                <a:ea typeface="Cambria Math" panose="02040503050406030204" pitchFamily="18" charset="0"/>
              </a:rPr>
              <a:t>•</a:t>
            </a:r>
            <a:r>
              <a:rPr lang="en-IN" sz="1800" dirty="0">
                <a:latin typeface="Calisto MT" panose="02040603050505030304" pitchFamily="18" charset="0"/>
                <a:ea typeface="Cambria Math" panose="02040503050406030204" pitchFamily="18" charset="0"/>
              </a:rPr>
              <a:t>Service Tax</a:t>
            </a:r>
          </a:p>
          <a:p>
            <a:pPr marL="114300" indent="0">
              <a:buNone/>
            </a:pPr>
            <a:r>
              <a:rPr lang="en-US" sz="1800" dirty="0">
                <a:latin typeface="Calisto MT" panose="02040603050505030304" pitchFamily="18" charset="0"/>
                <a:ea typeface="Cambria Math" panose="02040503050406030204" pitchFamily="18" charset="0"/>
              </a:rPr>
              <a:t>•Surcharge and </a:t>
            </a:r>
            <a:r>
              <a:rPr lang="en-US" sz="1800" dirty="0" err="1">
                <a:latin typeface="Calisto MT" panose="02040603050505030304" pitchFamily="18" charset="0"/>
                <a:ea typeface="Cambria Math" panose="02040503050406030204" pitchFamily="18" charset="0"/>
              </a:rPr>
              <a:t>Cess</a:t>
            </a:r>
            <a:endParaRPr lang="en-US" sz="1800" dirty="0">
              <a:latin typeface="Calisto MT" panose="02040603050505030304" pitchFamily="18" charset="0"/>
              <a:ea typeface="Cambria Math" panose="02040503050406030204" pitchFamily="18" charset="0"/>
            </a:endParaRPr>
          </a:p>
          <a:p>
            <a:pPr marL="114300" indent="0">
              <a:buNone/>
            </a:pPr>
            <a:r>
              <a:rPr lang="en-IN" sz="1800" dirty="0">
                <a:latin typeface="Calisto MT" panose="02040603050505030304" pitchFamily="18" charset="0"/>
                <a:ea typeface="Cambria Math" panose="02040503050406030204" pitchFamily="18" charset="0"/>
              </a:rPr>
              <a:t>•CVD / SAD of Customs</a:t>
            </a:r>
          </a:p>
        </p:txBody>
      </p:sp>
      <p:sp>
        <p:nvSpPr>
          <p:cNvPr id="4" name="Content Placeholder 3"/>
          <p:cNvSpPr>
            <a:spLocks noGrp="1"/>
          </p:cNvSpPr>
          <p:nvPr>
            <p:ph sz="half" idx="2"/>
          </p:nvPr>
        </p:nvSpPr>
        <p:spPr>
          <a:xfrm>
            <a:off x="4419600" y="1447800"/>
            <a:ext cx="3657600" cy="4590288"/>
          </a:xfrm>
        </p:spPr>
        <p:txBody>
          <a:bodyPr>
            <a:normAutofit/>
          </a:bodyPr>
          <a:lstStyle/>
          <a:p>
            <a:pPr marL="114300" indent="0" algn="ctr">
              <a:buNone/>
            </a:pPr>
            <a:r>
              <a:rPr lang="en-US" sz="1800" b="1" u="sng" dirty="0">
                <a:latin typeface="Calisto MT" panose="02040603050505030304" pitchFamily="18" charset="0"/>
                <a:ea typeface="Cambria Math" panose="02040503050406030204" pitchFamily="18" charset="0"/>
              </a:rPr>
              <a:t>State Taxes</a:t>
            </a:r>
          </a:p>
          <a:p>
            <a:pPr marL="114300" indent="0">
              <a:buNone/>
            </a:pPr>
            <a:r>
              <a:rPr lang="en-US" sz="1800" dirty="0">
                <a:latin typeface="Calisto MT" panose="02040603050505030304" pitchFamily="18" charset="0"/>
                <a:ea typeface="Cambria Math" panose="02040503050406030204" pitchFamily="18" charset="0"/>
              </a:rPr>
              <a:t>•VAT/CST/Sales Tax</a:t>
            </a:r>
          </a:p>
          <a:p>
            <a:pPr marL="114300" indent="0">
              <a:buNone/>
            </a:pPr>
            <a:r>
              <a:rPr lang="en-US" sz="1800" dirty="0">
                <a:latin typeface="Calisto MT" panose="02040603050505030304" pitchFamily="18" charset="0"/>
                <a:ea typeface="Cambria Math" panose="02040503050406030204" pitchFamily="18" charset="0"/>
              </a:rPr>
              <a:t>• Purchase Tax</a:t>
            </a:r>
          </a:p>
          <a:p>
            <a:pPr marL="114300" indent="0">
              <a:buNone/>
            </a:pPr>
            <a:r>
              <a:rPr lang="en-US" sz="1800" dirty="0">
                <a:latin typeface="Calisto MT" panose="02040603050505030304" pitchFamily="18" charset="0"/>
                <a:ea typeface="Cambria Math" panose="02040503050406030204" pitchFamily="18" charset="0"/>
              </a:rPr>
              <a:t>• Entry Tax(All forms)/</a:t>
            </a:r>
            <a:r>
              <a:rPr lang="en-US" sz="1800" dirty="0" err="1">
                <a:latin typeface="Calisto MT" panose="02040603050505030304" pitchFamily="18" charset="0"/>
                <a:ea typeface="Cambria Math" panose="02040503050406030204" pitchFamily="18" charset="0"/>
              </a:rPr>
              <a:t>Octroi</a:t>
            </a:r>
            <a:endParaRPr lang="en-US" sz="1800" dirty="0">
              <a:latin typeface="Calisto MT" panose="02040603050505030304" pitchFamily="18" charset="0"/>
              <a:ea typeface="Cambria Math" panose="02040503050406030204" pitchFamily="18" charset="0"/>
            </a:endParaRPr>
          </a:p>
          <a:p>
            <a:pPr marL="114300" indent="0">
              <a:buNone/>
            </a:pPr>
            <a:r>
              <a:rPr lang="en-US" sz="1800" dirty="0">
                <a:latin typeface="Calisto MT" panose="02040603050505030304" pitchFamily="18" charset="0"/>
                <a:ea typeface="Cambria Math" panose="02040503050406030204" pitchFamily="18" charset="0"/>
              </a:rPr>
              <a:t>• Entertainment Tax(Not levied      </a:t>
            </a:r>
          </a:p>
          <a:p>
            <a:pPr marL="114300" indent="0">
              <a:buNone/>
            </a:pPr>
            <a:r>
              <a:rPr lang="en-US" sz="1800" dirty="0">
                <a:latin typeface="Calisto MT" panose="02040603050505030304" pitchFamily="18" charset="0"/>
                <a:ea typeface="Cambria Math" panose="02040503050406030204" pitchFamily="18" charset="0"/>
              </a:rPr>
              <a:t>     by local bodies)</a:t>
            </a:r>
          </a:p>
          <a:p>
            <a:pPr marL="114300" indent="0">
              <a:buNone/>
            </a:pPr>
            <a:r>
              <a:rPr lang="en-US" sz="1800" dirty="0">
                <a:latin typeface="Calisto MT" panose="02040603050505030304" pitchFamily="18" charset="0"/>
                <a:ea typeface="Cambria Math" panose="02040503050406030204" pitchFamily="18" charset="0"/>
              </a:rPr>
              <a:t>•  Luxury Tax</a:t>
            </a:r>
          </a:p>
          <a:p>
            <a:pPr marL="114300" indent="0">
              <a:buNone/>
            </a:pPr>
            <a:r>
              <a:rPr lang="en-US" sz="1800" dirty="0">
                <a:latin typeface="Calisto MT" panose="02040603050505030304" pitchFamily="18" charset="0"/>
                <a:ea typeface="Cambria Math" panose="02040503050406030204" pitchFamily="18" charset="0"/>
              </a:rPr>
              <a:t>• </a:t>
            </a:r>
            <a:r>
              <a:rPr lang="en-IN" sz="1800" dirty="0">
                <a:latin typeface="Calisto MT" panose="02040603050505030304" pitchFamily="18" charset="0"/>
                <a:ea typeface="Cambria Math" panose="02040503050406030204" pitchFamily="18" charset="0"/>
              </a:rPr>
              <a:t>Taxes on lottery, betting    </a:t>
            </a:r>
          </a:p>
          <a:p>
            <a:pPr marL="114300" indent="0">
              <a:buNone/>
            </a:pPr>
            <a:r>
              <a:rPr lang="en-IN" sz="1800" dirty="0">
                <a:latin typeface="Calisto MT" panose="02040603050505030304" pitchFamily="18" charset="0"/>
                <a:ea typeface="Cambria Math" panose="02040503050406030204" pitchFamily="18" charset="0"/>
              </a:rPr>
              <a:t>    &amp;gambling</a:t>
            </a:r>
          </a:p>
          <a:p>
            <a:pPr marL="114300" indent="0">
              <a:buNone/>
            </a:pPr>
            <a:r>
              <a:rPr lang="en-US" sz="1800" dirty="0">
                <a:latin typeface="Calisto MT" panose="02040603050505030304" pitchFamily="18" charset="0"/>
                <a:ea typeface="Cambria Math" panose="02040503050406030204" pitchFamily="18" charset="0"/>
              </a:rPr>
              <a:t>•Surcharge and </a:t>
            </a:r>
            <a:r>
              <a:rPr lang="en-US" sz="1800" dirty="0" err="1">
                <a:latin typeface="Calisto MT" panose="02040603050505030304" pitchFamily="18" charset="0"/>
                <a:ea typeface="Cambria Math" panose="02040503050406030204" pitchFamily="18" charset="0"/>
              </a:rPr>
              <a:t>Cess</a:t>
            </a:r>
            <a:endParaRPr lang="en-IN" sz="1800" dirty="0">
              <a:latin typeface="Calisto MT" panose="02040603050505030304" pitchFamily="18" charset="0"/>
              <a:ea typeface="Cambria Math" panose="02040503050406030204" pitchFamily="18" charset="0"/>
            </a:endParaRPr>
          </a:p>
        </p:txBody>
      </p:sp>
      <p:sp>
        <p:nvSpPr>
          <p:cNvPr id="5" name="Footer Placeholder 4"/>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20077387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800" dirty="0">
                <a:effectLst>
                  <a:glow rad="228600">
                    <a:schemeClr val="accent4">
                      <a:satMod val="175000"/>
                      <a:alpha val="40000"/>
                    </a:schemeClr>
                  </a:glow>
                </a:effectLst>
              </a:rPr>
              <a:t>Rates</a:t>
            </a:r>
            <a:r>
              <a:rPr lang="en-US" sz="2800" dirty="0" smtClean="0"/>
              <a:t> </a:t>
            </a:r>
            <a:r>
              <a:rPr lang="en-US" sz="2800" dirty="0">
                <a:effectLst>
                  <a:glow rad="228600">
                    <a:schemeClr val="accent4">
                      <a:satMod val="175000"/>
                      <a:alpha val="40000"/>
                    </a:schemeClr>
                  </a:glow>
                </a:effectLst>
              </a:rPr>
              <a:t>in</a:t>
            </a:r>
            <a:r>
              <a:rPr lang="en-US" sz="2800" dirty="0" smtClean="0"/>
              <a:t> </a:t>
            </a:r>
            <a:r>
              <a:rPr lang="en-US" sz="2800" dirty="0">
                <a:effectLst>
                  <a:glow rad="228600">
                    <a:schemeClr val="accent4">
                      <a:satMod val="175000"/>
                      <a:alpha val="40000"/>
                    </a:schemeClr>
                  </a:glow>
                </a:effectLst>
              </a:rPr>
              <a:t>GST-Based</a:t>
            </a:r>
            <a:r>
              <a:rPr lang="en-US" sz="2800" dirty="0" smtClean="0"/>
              <a:t> </a:t>
            </a:r>
            <a:r>
              <a:rPr lang="en-US" sz="2800" dirty="0">
                <a:effectLst>
                  <a:glow rad="228600">
                    <a:schemeClr val="accent4">
                      <a:satMod val="175000"/>
                      <a:alpha val="40000"/>
                    </a:schemeClr>
                  </a:glow>
                </a:effectLst>
              </a:rPr>
              <a:t>on</a:t>
            </a:r>
            <a:r>
              <a:rPr lang="en-US" sz="2800" dirty="0" smtClean="0"/>
              <a:t> </a:t>
            </a:r>
            <a:r>
              <a:rPr lang="en-US" sz="2800" dirty="0">
                <a:effectLst>
                  <a:glow rad="228600">
                    <a:schemeClr val="accent4">
                      <a:satMod val="175000"/>
                      <a:alpha val="40000"/>
                    </a:schemeClr>
                  </a:glow>
                </a:effectLst>
              </a:rPr>
              <a:t>Revenue</a:t>
            </a:r>
            <a:r>
              <a:rPr lang="en-US" sz="2800" dirty="0" smtClean="0"/>
              <a:t> </a:t>
            </a:r>
            <a:r>
              <a:rPr lang="en-US" sz="2800" dirty="0">
                <a:effectLst>
                  <a:glow rad="228600">
                    <a:schemeClr val="accent4">
                      <a:satMod val="175000"/>
                      <a:alpha val="40000"/>
                    </a:schemeClr>
                  </a:glow>
                </a:effectLst>
              </a:rPr>
              <a:t>Neutral</a:t>
            </a:r>
            <a:r>
              <a:rPr lang="en-US" sz="2800" dirty="0" smtClean="0"/>
              <a:t> </a:t>
            </a:r>
            <a:r>
              <a:rPr lang="en-US" sz="2800" dirty="0">
                <a:effectLst>
                  <a:glow rad="228600">
                    <a:schemeClr val="accent4">
                      <a:satMod val="175000"/>
                      <a:alpha val="40000"/>
                    </a:schemeClr>
                  </a:glow>
                </a:effectLst>
              </a:rPr>
              <a:t>Rate</a:t>
            </a:r>
            <a:r>
              <a:rPr lang="en-US" sz="2800" dirty="0" smtClean="0"/>
              <a:t>( </a:t>
            </a:r>
            <a:r>
              <a:rPr lang="en-US" sz="2800" dirty="0">
                <a:effectLst>
                  <a:glow rad="228600">
                    <a:schemeClr val="accent4">
                      <a:satMod val="175000"/>
                      <a:alpha val="40000"/>
                    </a:schemeClr>
                  </a:glow>
                </a:effectLst>
              </a:rPr>
              <a:t>RNR</a:t>
            </a:r>
            <a:r>
              <a:rPr lang="en-US" sz="2800" dirty="0" smtClean="0"/>
              <a:t>)</a:t>
            </a:r>
            <a:endParaRPr lang="en-IN" sz="2800"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97461664"/>
              </p:ext>
            </p:extLst>
          </p:nvPr>
        </p:nvGraphicFramePr>
        <p:xfrm>
          <a:off x="457200" y="1600200"/>
          <a:ext cx="76200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11"/>
          </p:nvPr>
        </p:nvSpPr>
        <p:spPr>
          <a:xfrm rot="16200000">
            <a:off x="5372101" y="3086100"/>
            <a:ext cx="6858002" cy="685798"/>
          </a:xfrm>
        </p:spPr>
        <p:txBody>
          <a:bodyPr/>
          <a:lstStyle/>
          <a:p>
            <a:pPr algn="l"/>
            <a:r>
              <a:rPr lang="en-US" sz="2000" b="1" dirty="0" smtClean="0">
                <a:solidFill>
                  <a:srgbClr val="00B050"/>
                </a:solidFill>
              </a:rPr>
              <a:t>K</a:t>
            </a:r>
            <a:r>
              <a:rPr lang="en-US" sz="2000" b="1" dirty="0" smtClean="0">
                <a:solidFill>
                  <a:schemeClr val="tx1"/>
                </a:solidFill>
              </a:rPr>
              <a:t>nowledge</a:t>
            </a:r>
            <a:r>
              <a:rPr lang="en-US" sz="2000" b="1" dirty="0" smtClean="0">
                <a:solidFill>
                  <a:srgbClr val="00B050"/>
                </a:solidFill>
              </a:rPr>
              <a:t>, T</a:t>
            </a:r>
            <a:r>
              <a:rPr lang="en-US" sz="2000" b="1" dirty="0" smtClean="0">
                <a:solidFill>
                  <a:schemeClr val="tx1"/>
                </a:solidFill>
              </a:rPr>
              <a:t>houghts</a:t>
            </a:r>
            <a:r>
              <a:rPr lang="en-US" sz="2000" b="1" dirty="0" smtClean="0">
                <a:solidFill>
                  <a:srgbClr val="00B050"/>
                </a:solidFill>
              </a:rPr>
              <a:t> </a:t>
            </a:r>
            <a:r>
              <a:rPr lang="en-US" sz="2000" b="1" dirty="0" smtClean="0">
                <a:solidFill>
                  <a:schemeClr val="tx1"/>
                </a:solidFill>
              </a:rPr>
              <a:t>&amp;</a:t>
            </a:r>
            <a:r>
              <a:rPr lang="en-US" sz="2000" b="1" dirty="0" smtClean="0">
                <a:solidFill>
                  <a:srgbClr val="00B050"/>
                </a:solidFill>
              </a:rPr>
              <a:t> S</a:t>
            </a:r>
            <a:r>
              <a:rPr lang="en-US" sz="2000" b="1" dirty="0" smtClean="0">
                <a:solidFill>
                  <a:schemeClr val="tx1"/>
                </a:solidFill>
              </a:rPr>
              <a:t>uccess</a:t>
            </a:r>
            <a:r>
              <a:rPr lang="en-US" sz="2000" b="1" dirty="0" smtClean="0">
                <a:solidFill>
                  <a:srgbClr val="00B050"/>
                </a:solidFill>
              </a:rPr>
              <a:t>-</a:t>
            </a:r>
            <a:r>
              <a:rPr lang="en-US" sz="2000" b="1" dirty="0" err="1" smtClean="0">
                <a:solidFill>
                  <a:schemeClr val="tx1"/>
                </a:solidFill>
              </a:rPr>
              <a:t>Vivekanand</a:t>
            </a:r>
            <a:r>
              <a:rPr lang="en-US" sz="2000" b="1" dirty="0" smtClean="0">
                <a:solidFill>
                  <a:schemeClr val="tx1"/>
                </a:solidFill>
              </a:rPr>
              <a:t> </a:t>
            </a:r>
            <a:r>
              <a:rPr lang="en-US" sz="2000" b="1" dirty="0" err="1">
                <a:solidFill>
                  <a:schemeClr val="tx1"/>
                </a:solidFill>
              </a:rPr>
              <a:t>K</a:t>
            </a:r>
            <a:r>
              <a:rPr lang="en-US" sz="2000" b="1" dirty="0" err="1" smtClean="0">
                <a:solidFill>
                  <a:schemeClr val="tx1"/>
                </a:solidFill>
              </a:rPr>
              <a:t>ushwaha</a:t>
            </a:r>
            <a:endParaRPr lang="en-US" sz="2000" dirty="0">
              <a:solidFill>
                <a:schemeClr val="tx1"/>
              </a:solidFill>
            </a:endParaRPr>
          </a:p>
        </p:txBody>
      </p:sp>
    </p:spTree>
    <p:extLst>
      <p:ext uri="{BB962C8B-B14F-4D97-AF65-F5344CB8AC3E}">
        <p14:creationId xmlns:p14="http://schemas.microsoft.com/office/powerpoint/2010/main" val="2037731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Adjacency</Template>
  <TotalTime>844</TotalTime>
  <Words>2036</Words>
  <Application>Microsoft Office PowerPoint</Application>
  <PresentationFormat>On-screen Show (4:3)</PresentationFormat>
  <Paragraphs>276</Paragraphs>
  <Slides>29</Slides>
  <Notes>1</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29</vt:i4>
      </vt:variant>
    </vt:vector>
  </HeadingPairs>
  <TitlesOfParts>
    <vt:vector size="47" baseType="lpstr">
      <vt:lpstr>Aharoni</vt:lpstr>
      <vt:lpstr>Algerian</vt:lpstr>
      <vt:lpstr>Andalus</vt:lpstr>
      <vt:lpstr>AR BLANCA</vt:lpstr>
      <vt:lpstr>Arial</vt:lpstr>
      <vt:lpstr>Baskerville Old Face</vt:lpstr>
      <vt:lpstr>Bauhaus 93</vt:lpstr>
      <vt:lpstr>Bell MT</vt:lpstr>
      <vt:lpstr>Book Antiqua</vt:lpstr>
      <vt:lpstr>Broadway</vt:lpstr>
      <vt:lpstr>Calibri</vt:lpstr>
      <vt:lpstr>Calisto MT</vt:lpstr>
      <vt:lpstr>Cambria</vt:lpstr>
      <vt:lpstr>Cambria Math</vt:lpstr>
      <vt:lpstr>Castellar</vt:lpstr>
      <vt:lpstr>Times New Roman</vt:lpstr>
      <vt:lpstr>Wingdings</vt:lpstr>
      <vt:lpstr>Adjacency</vt:lpstr>
      <vt:lpstr>                              </vt:lpstr>
      <vt:lpstr>Presentation Plan</vt:lpstr>
      <vt:lpstr>Present Indirect Tax Structure of India</vt:lpstr>
      <vt:lpstr>Proposed  GST  Structure</vt:lpstr>
      <vt:lpstr>Proposed  GST  Structure</vt:lpstr>
      <vt:lpstr>Proposed  GST  Structure</vt:lpstr>
      <vt:lpstr>PowerPoint Presentation</vt:lpstr>
      <vt:lpstr>Taxes to be subsumed</vt:lpstr>
      <vt:lpstr>Rates in GST-Based on Revenue Neutral Rate( RNR)</vt:lpstr>
      <vt:lpstr>Key Feature of GST</vt:lpstr>
      <vt:lpstr>Other important notes on GST</vt:lpstr>
      <vt:lpstr>Which items may not be covered in GST</vt:lpstr>
      <vt:lpstr>Input tax credit in GST scenario    </vt:lpstr>
      <vt:lpstr>Input tax credit in GST scenario    </vt:lpstr>
      <vt:lpstr>Input tax credit in GST scenario    </vt:lpstr>
      <vt:lpstr>Benefits to Tax payer</vt:lpstr>
      <vt:lpstr>Benefits to Government.</vt:lpstr>
      <vt:lpstr>Industry Expectation from GST</vt:lpstr>
      <vt:lpstr>Feature of Proposed GST</vt:lpstr>
      <vt:lpstr>Challenges in GST</vt:lpstr>
      <vt:lpstr>Impact of GST on Telecom Sector in India</vt:lpstr>
      <vt:lpstr>Impact of GST on Telecom Sector in India continued---</vt:lpstr>
      <vt:lpstr>Roadmap of GST</vt:lpstr>
      <vt:lpstr>Illustration of impact of GST</vt:lpstr>
      <vt:lpstr>Illustration for IGST Model</vt:lpstr>
      <vt:lpstr>PowerPoint Presentation</vt:lpstr>
      <vt:lpstr>FOQ on GST</vt:lpstr>
      <vt:lpstr>FOQ on GST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 Taxation, Vodafone India (External)</dc:creator>
  <cp:lastModifiedBy>KTS ASS0CIATES</cp:lastModifiedBy>
  <cp:revision>110</cp:revision>
  <dcterms:created xsi:type="dcterms:W3CDTF">2006-08-16T00:00:00Z</dcterms:created>
  <dcterms:modified xsi:type="dcterms:W3CDTF">2016-02-18T17:52:50Z</dcterms:modified>
</cp:coreProperties>
</file>