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8" r:id="rId18"/>
    <p:sldId id="279" r:id="rId19"/>
    <p:sldId id="280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13" autoAdjust="0"/>
    <p:restoredTop sz="90977" autoAdjust="0"/>
  </p:normalViewPr>
  <p:slideViewPr>
    <p:cSldViewPr>
      <p:cViewPr>
        <p:scale>
          <a:sx n="65" d="100"/>
          <a:sy n="65" d="100"/>
        </p:scale>
        <p:origin x="-114" y="5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9510F0-32FE-4F67-B9FF-7D3F00DDC0C0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2C129F1-65D5-4E6B-9CA9-DFA38C65980A}">
      <dgm:prSet phldrT="[Text]"/>
      <dgm:spPr/>
      <dgm:t>
        <a:bodyPr/>
        <a:lstStyle/>
        <a:p>
          <a:r>
            <a:rPr lang="en-US" dirty="0" smtClean="0"/>
            <a:t>Finance Act, 1994 </a:t>
          </a:r>
          <a:endParaRPr lang="en-US" dirty="0"/>
        </a:p>
      </dgm:t>
    </dgm:pt>
    <dgm:pt modelId="{5E4C632D-6523-4741-BC27-FA98ED5C661B}" type="parTrans" cxnId="{646DB23E-039B-43A4-B7D0-2742A74E2FF8}">
      <dgm:prSet/>
      <dgm:spPr/>
      <dgm:t>
        <a:bodyPr/>
        <a:lstStyle/>
        <a:p>
          <a:endParaRPr lang="en-US"/>
        </a:p>
      </dgm:t>
    </dgm:pt>
    <dgm:pt modelId="{405C4CF4-DF0E-433F-B3E8-7711BD0E2122}" type="sibTrans" cxnId="{646DB23E-039B-43A4-B7D0-2742A74E2FF8}">
      <dgm:prSet/>
      <dgm:spPr/>
      <dgm:t>
        <a:bodyPr/>
        <a:lstStyle/>
        <a:p>
          <a:endParaRPr lang="en-US"/>
        </a:p>
      </dgm:t>
    </dgm:pt>
    <dgm:pt modelId="{7710200E-3946-4977-96D1-0E8841F337E5}">
      <dgm:prSet phldrT="[Text]"/>
      <dgm:spPr/>
      <dgm:t>
        <a:bodyPr/>
        <a:lstStyle/>
        <a:p>
          <a:r>
            <a:rPr lang="en-US" dirty="0" smtClean="0"/>
            <a:t>Service Tax Rules, 1994 </a:t>
          </a:r>
          <a:endParaRPr lang="en-US" dirty="0"/>
        </a:p>
      </dgm:t>
    </dgm:pt>
    <dgm:pt modelId="{BE495FB2-045B-4447-9A46-1B3ECB03CAFA}" type="parTrans" cxnId="{1EDABFA2-5B24-490A-B372-A0C6D1D13074}">
      <dgm:prSet/>
      <dgm:spPr/>
      <dgm:t>
        <a:bodyPr/>
        <a:lstStyle/>
        <a:p>
          <a:endParaRPr lang="en-US"/>
        </a:p>
      </dgm:t>
    </dgm:pt>
    <dgm:pt modelId="{F3B4C372-E9F6-48DD-9802-A546A5433AA9}" type="sibTrans" cxnId="{1EDABFA2-5B24-490A-B372-A0C6D1D13074}">
      <dgm:prSet/>
      <dgm:spPr/>
      <dgm:t>
        <a:bodyPr/>
        <a:lstStyle/>
        <a:p>
          <a:endParaRPr lang="en-US"/>
        </a:p>
      </dgm:t>
    </dgm:pt>
    <dgm:pt modelId="{24F53A50-72B7-42F7-B1CC-D8196120273E}">
      <dgm:prSet phldrT="[Text]"/>
      <dgm:spPr/>
      <dgm:t>
        <a:bodyPr/>
        <a:lstStyle/>
        <a:p>
          <a:r>
            <a:rPr lang="en-US" dirty="0" smtClean="0"/>
            <a:t>Notifications issued by CBEC </a:t>
          </a:r>
          <a:endParaRPr lang="en-US" dirty="0"/>
        </a:p>
      </dgm:t>
    </dgm:pt>
    <dgm:pt modelId="{97FAD8BF-9469-4EF3-965D-332DED55CE04}" type="parTrans" cxnId="{37B4E83A-85FB-47F5-B72D-BB7F0F0553E3}">
      <dgm:prSet/>
      <dgm:spPr/>
      <dgm:t>
        <a:bodyPr/>
        <a:lstStyle/>
        <a:p>
          <a:endParaRPr lang="en-US"/>
        </a:p>
      </dgm:t>
    </dgm:pt>
    <dgm:pt modelId="{2BE0A3B1-53AD-428D-BD2C-01CA0C4387B1}" type="sibTrans" cxnId="{37B4E83A-85FB-47F5-B72D-BB7F0F0553E3}">
      <dgm:prSet/>
      <dgm:spPr/>
      <dgm:t>
        <a:bodyPr/>
        <a:lstStyle/>
        <a:p>
          <a:endParaRPr lang="en-US"/>
        </a:p>
      </dgm:t>
    </dgm:pt>
    <dgm:pt modelId="{78723CCC-7509-4D8D-A058-BD6D5CD26A1B}">
      <dgm:prSet phldrT="[Text]"/>
      <dgm:spPr/>
      <dgm:t>
        <a:bodyPr/>
        <a:lstStyle/>
        <a:p>
          <a:r>
            <a:rPr lang="en-US" dirty="0" smtClean="0"/>
            <a:t>Circulars issued by CBEC </a:t>
          </a:r>
          <a:endParaRPr lang="en-US" dirty="0"/>
        </a:p>
      </dgm:t>
    </dgm:pt>
    <dgm:pt modelId="{675E3410-4CE9-4C51-8ACE-12F6440C3363}" type="parTrans" cxnId="{F003DE8A-A868-4BB3-BEC4-C23EEB545660}">
      <dgm:prSet/>
      <dgm:spPr/>
      <dgm:t>
        <a:bodyPr/>
        <a:lstStyle/>
        <a:p>
          <a:endParaRPr lang="en-US"/>
        </a:p>
      </dgm:t>
    </dgm:pt>
    <dgm:pt modelId="{0D1C9460-72F3-43B4-B7BB-C22FB75AE4EE}" type="sibTrans" cxnId="{F003DE8A-A868-4BB3-BEC4-C23EEB545660}">
      <dgm:prSet/>
      <dgm:spPr/>
      <dgm:t>
        <a:bodyPr/>
        <a:lstStyle/>
        <a:p>
          <a:endParaRPr lang="en-US"/>
        </a:p>
      </dgm:t>
    </dgm:pt>
    <dgm:pt modelId="{CFE5060D-2A85-47AE-B596-C332C4C12D61}">
      <dgm:prSet phldrT="[Text]"/>
      <dgm:spPr/>
      <dgm:t>
        <a:bodyPr/>
        <a:lstStyle/>
        <a:p>
          <a:r>
            <a:rPr lang="en-US" dirty="0" smtClean="0"/>
            <a:t>CENVAT Credit Rules, 2004</a:t>
          </a:r>
          <a:endParaRPr lang="en-US" dirty="0"/>
        </a:p>
      </dgm:t>
    </dgm:pt>
    <dgm:pt modelId="{DA2047B9-27E3-45DE-94CC-D12D31199460}" type="parTrans" cxnId="{E89BEDB0-1F55-4C03-B74D-F1C1DD2C5814}">
      <dgm:prSet/>
      <dgm:spPr/>
      <dgm:t>
        <a:bodyPr/>
        <a:lstStyle/>
        <a:p>
          <a:endParaRPr lang="en-US"/>
        </a:p>
      </dgm:t>
    </dgm:pt>
    <dgm:pt modelId="{DD042842-3E0C-46FD-B717-AA98403ADA6C}" type="sibTrans" cxnId="{E89BEDB0-1F55-4C03-B74D-F1C1DD2C5814}">
      <dgm:prSet/>
      <dgm:spPr/>
      <dgm:t>
        <a:bodyPr/>
        <a:lstStyle/>
        <a:p>
          <a:endParaRPr lang="en-US"/>
        </a:p>
      </dgm:t>
    </dgm:pt>
    <dgm:pt modelId="{7A4A6160-C8CD-46B9-85EE-9B4C8D7BAB07}" type="pres">
      <dgm:prSet presAssocID="{699510F0-32FE-4F67-B9FF-7D3F00DDC0C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EDC79D4-6672-44B0-833C-AED3C195CC40}" type="pres">
      <dgm:prSet presAssocID="{42C129F1-65D5-4E6B-9CA9-DFA38C65980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079AE4-0CF4-446F-84A3-DF7C22008A68}" type="pres">
      <dgm:prSet presAssocID="{405C4CF4-DF0E-433F-B3E8-7711BD0E2122}" presName="sibTrans" presStyleCnt="0"/>
      <dgm:spPr/>
      <dgm:t>
        <a:bodyPr/>
        <a:lstStyle/>
        <a:p>
          <a:endParaRPr lang="en-US"/>
        </a:p>
      </dgm:t>
    </dgm:pt>
    <dgm:pt modelId="{74CA3929-1E7C-40B8-9247-652D050A7040}" type="pres">
      <dgm:prSet presAssocID="{7710200E-3946-4977-96D1-0E8841F337E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A33B99-A4B5-4BA5-A52E-9438162F7A9B}" type="pres">
      <dgm:prSet presAssocID="{F3B4C372-E9F6-48DD-9802-A546A5433AA9}" presName="sibTrans" presStyleCnt="0"/>
      <dgm:spPr/>
      <dgm:t>
        <a:bodyPr/>
        <a:lstStyle/>
        <a:p>
          <a:endParaRPr lang="en-US"/>
        </a:p>
      </dgm:t>
    </dgm:pt>
    <dgm:pt modelId="{B80E4417-F895-4836-B499-1514CD1295F2}" type="pres">
      <dgm:prSet presAssocID="{24F53A50-72B7-42F7-B1CC-D8196120273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F95CB7-DC03-466C-AB94-3BCE5C758378}" type="pres">
      <dgm:prSet presAssocID="{2BE0A3B1-53AD-428D-BD2C-01CA0C4387B1}" presName="sibTrans" presStyleCnt="0"/>
      <dgm:spPr/>
      <dgm:t>
        <a:bodyPr/>
        <a:lstStyle/>
        <a:p>
          <a:endParaRPr lang="en-US"/>
        </a:p>
      </dgm:t>
    </dgm:pt>
    <dgm:pt modelId="{9472E6EC-0E33-4675-AE07-50662559FC2C}" type="pres">
      <dgm:prSet presAssocID="{78723CCC-7509-4D8D-A058-BD6D5CD26A1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8AA9D4-71B4-4678-806D-7282982FEA92}" type="pres">
      <dgm:prSet presAssocID="{0D1C9460-72F3-43B4-B7BB-C22FB75AE4EE}" presName="sibTrans" presStyleCnt="0"/>
      <dgm:spPr/>
      <dgm:t>
        <a:bodyPr/>
        <a:lstStyle/>
        <a:p>
          <a:endParaRPr lang="en-US"/>
        </a:p>
      </dgm:t>
    </dgm:pt>
    <dgm:pt modelId="{15F3E465-B424-4275-BD22-43D8985D1CCA}" type="pres">
      <dgm:prSet presAssocID="{CFE5060D-2A85-47AE-B596-C332C4C12D6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C3E722F-B365-4793-9E35-BBD8462B722C}" type="presOf" srcId="{CFE5060D-2A85-47AE-B596-C332C4C12D61}" destId="{15F3E465-B424-4275-BD22-43D8985D1CCA}" srcOrd="0" destOrd="0" presId="urn:microsoft.com/office/officeart/2005/8/layout/default"/>
    <dgm:cxn modelId="{7C73DE9E-3B12-4016-BB6D-9D8A7B3AAED7}" type="presOf" srcId="{7710200E-3946-4977-96D1-0E8841F337E5}" destId="{74CA3929-1E7C-40B8-9247-652D050A7040}" srcOrd="0" destOrd="0" presId="urn:microsoft.com/office/officeart/2005/8/layout/default"/>
    <dgm:cxn modelId="{1EDABFA2-5B24-490A-B372-A0C6D1D13074}" srcId="{699510F0-32FE-4F67-B9FF-7D3F00DDC0C0}" destId="{7710200E-3946-4977-96D1-0E8841F337E5}" srcOrd="1" destOrd="0" parTransId="{BE495FB2-045B-4447-9A46-1B3ECB03CAFA}" sibTransId="{F3B4C372-E9F6-48DD-9802-A546A5433AA9}"/>
    <dgm:cxn modelId="{E89BEDB0-1F55-4C03-B74D-F1C1DD2C5814}" srcId="{699510F0-32FE-4F67-B9FF-7D3F00DDC0C0}" destId="{CFE5060D-2A85-47AE-B596-C332C4C12D61}" srcOrd="4" destOrd="0" parTransId="{DA2047B9-27E3-45DE-94CC-D12D31199460}" sibTransId="{DD042842-3E0C-46FD-B717-AA98403ADA6C}"/>
    <dgm:cxn modelId="{37B4E83A-85FB-47F5-B72D-BB7F0F0553E3}" srcId="{699510F0-32FE-4F67-B9FF-7D3F00DDC0C0}" destId="{24F53A50-72B7-42F7-B1CC-D8196120273E}" srcOrd="2" destOrd="0" parTransId="{97FAD8BF-9469-4EF3-965D-332DED55CE04}" sibTransId="{2BE0A3B1-53AD-428D-BD2C-01CA0C4387B1}"/>
    <dgm:cxn modelId="{88EFBD16-2753-4BE2-B4CE-C0BA0414AF7A}" type="presOf" srcId="{24F53A50-72B7-42F7-B1CC-D8196120273E}" destId="{B80E4417-F895-4836-B499-1514CD1295F2}" srcOrd="0" destOrd="0" presId="urn:microsoft.com/office/officeart/2005/8/layout/default"/>
    <dgm:cxn modelId="{09EBB3B6-4DDB-4269-998C-A2E4A44DF242}" type="presOf" srcId="{42C129F1-65D5-4E6B-9CA9-DFA38C65980A}" destId="{FEDC79D4-6672-44B0-833C-AED3C195CC40}" srcOrd="0" destOrd="0" presId="urn:microsoft.com/office/officeart/2005/8/layout/default"/>
    <dgm:cxn modelId="{6A5A1FA4-2675-4D76-9A21-23E462125DC6}" type="presOf" srcId="{78723CCC-7509-4D8D-A058-BD6D5CD26A1B}" destId="{9472E6EC-0E33-4675-AE07-50662559FC2C}" srcOrd="0" destOrd="0" presId="urn:microsoft.com/office/officeart/2005/8/layout/default"/>
    <dgm:cxn modelId="{F003DE8A-A868-4BB3-BEC4-C23EEB545660}" srcId="{699510F0-32FE-4F67-B9FF-7D3F00DDC0C0}" destId="{78723CCC-7509-4D8D-A058-BD6D5CD26A1B}" srcOrd="3" destOrd="0" parTransId="{675E3410-4CE9-4C51-8ACE-12F6440C3363}" sibTransId="{0D1C9460-72F3-43B4-B7BB-C22FB75AE4EE}"/>
    <dgm:cxn modelId="{C1ED1683-C588-4CAE-993E-FBBBA8F00E84}" type="presOf" srcId="{699510F0-32FE-4F67-B9FF-7D3F00DDC0C0}" destId="{7A4A6160-C8CD-46B9-85EE-9B4C8D7BAB07}" srcOrd="0" destOrd="0" presId="urn:microsoft.com/office/officeart/2005/8/layout/default"/>
    <dgm:cxn modelId="{646DB23E-039B-43A4-B7D0-2742A74E2FF8}" srcId="{699510F0-32FE-4F67-B9FF-7D3F00DDC0C0}" destId="{42C129F1-65D5-4E6B-9CA9-DFA38C65980A}" srcOrd="0" destOrd="0" parTransId="{5E4C632D-6523-4741-BC27-FA98ED5C661B}" sibTransId="{405C4CF4-DF0E-433F-B3E8-7711BD0E2122}"/>
    <dgm:cxn modelId="{6C1083AE-E3BC-4D05-9680-A639AFA77650}" type="presParOf" srcId="{7A4A6160-C8CD-46B9-85EE-9B4C8D7BAB07}" destId="{FEDC79D4-6672-44B0-833C-AED3C195CC40}" srcOrd="0" destOrd="0" presId="urn:microsoft.com/office/officeart/2005/8/layout/default"/>
    <dgm:cxn modelId="{C7687C8C-40A9-4C9E-9AAD-F605364E20EF}" type="presParOf" srcId="{7A4A6160-C8CD-46B9-85EE-9B4C8D7BAB07}" destId="{6A079AE4-0CF4-446F-84A3-DF7C22008A68}" srcOrd="1" destOrd="0" presId="urn:microsoft.com/office/officeart/2005/8/layout/default"/>
    <dgm:cxn modelId="{305D1074-C447-4269-8E12-0485419DD03B}" type="presParOf" srcId="{7A4A6160-C8CD-46B9-85EE-9B4C8D7BAB07}" destId="{74CA3929-1E7C-40B8-9247-652D050A7040}" srcOrd="2" destOrd="0" presId="urn:microsoft.com/office/officeart/2005/8/layout/default"/>
    <dgm:cxn modelId="{733FDE14-88F4-439B-BAA0-172EFE4EA061}" type="presParOf" srcId="{7A4A6160-C8CD-46B9-85EE-9B4C8D7BAB07}" destId="{B3A33B99-A4B5-4BA5-A52E-9438162F7A9B}" srcOrd="3" destOrd="0" presId="urn:microsoft.com/office/officeart/2005/8/layout/default"/>
    <dgm:cxn modelId="{7B007A4A-2588-4C63-AAEC-0CC90C1FDCDA}" type="presParOf" srcId="{7A4A6160-C8CD-46B9-85EE-9B4C8D7BAB07}" destId="{B80E4417-F895-4836-B499-1514CD1295F2}" srcOrd="4" destOrd="0" presId="urn:microsoft.com/office/officeart/2005/8/layout/default"/>
    <dgm:cxn modelId="{E3E15523-1AFC-464D-B933-98A9C3F8E71C}" type="presParOf" srcId="{7A4A6160-C8CD-46B9-85EE-9B4C8D7BAB07}" destId="{22F95CB7-DC03-466C-AB94-3BCE5C758378}" srcOrd="5" destOrd="0" presId="urn:microsoft.com/office/officeart/2005/8/layout/default"/>
    <dgm:cxn modelId="{3F460159-224B-49F3-980C-00BFF95DE963}" type="presParOf" srcId="{7A4A6160-C8CD-46B9-85EE-9B4C8D7BAB07}" destId="{9472E6EC-0E33-4675-AE07-50662559FC2C}" srcOrd="6" destOrd="0" presId="urn:microsoft.com/office/officeart/2005/8/layout/default"/>
    <dgm:cxn modelId="{2458E198-A4F3-4646-AB30-2EEBCB78BCBD}" type="presParOf" srcId="{7A4A6160-C8CD-46B9-85EE-9B4C8D7BAB07}" destId="{B28AA9D4-71B4-4678-806D-7282982FEA92}" srcOrd="7" destOrd="0" presId="urn:microsoft.com/office/officeart/2005/8/layout/default"/>
    <dgm:cxn modelId="{979CD924-E17F-4209-A721-56354CDA9613}" type="presParOf" srcId="{7A4A6160-C8CD-46B9-85EE-9B4C8D7BAB07}" destId="{15F3E465-B424-4275-BD22-43D8985D1CCA}" srcOrd="8" destOrd="0" presId="urn:microsoft.com/office/officeart/2005/8/layout/default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9FFF18-2A86-4A12-9E62-2B9744D14F32}" type="doc">
      <dgm:prSet loTypeId="urn:microsoft.com/office/officeart/2005/8/layout/chevron1" loCatId="process" qsTypeId="urn:microsoft.com/office/officeart/2005/8/quickstyle/simple1" qsCatId="simple" csTypeId="urn:microsoft.com/office/officeart/2005/8/colors/accent5_4" csCatId="accent5" phldr="1"/>
      <dgm:spPr/>
    </dgm:pt>
    <dgm:pt modelId="{0097824D-D614-46A5-97E3-898AEF9A9836}">
      <dgm:prSet phldrT="[Text]" custT="1"/>
      <dgm:spPr/>
      <dgm:t>
        <a:bodyPr/>
        <a:lstStyle/>
        <a:p>
          <a:r>
            <a:rPr lang="en-US" sz="1800" dirty="0" smtClean="0"/>
            <a:t>Education </a:t>
          </a:r>
          <a:r>
            <a:rPr lang="en-US" sz="1800" dirty="0" err="1" smtClean="0"/>
            <a:t>cess</a:t>
          </a:r>
          <a:r>
            <a:rPr lang="en-US" sz="1800" dirty="0" smtClean="0"/>
            <a:t> i.e.2%</a:t>
          </a:r>
          <a:endParaRPr lang="en-US" sz="1800" dirty="0"/>
        </a:p>
      </dgm:t>
    </dgm:pt>
    <dgm:pt modelId="{83AD67BD-8DC4-4070-9989-43DF2D385E34}" type="parTrans" cxnId="{5D449FA3-6F95-429C-A70F-9A4075A02201}">
      <dgm:prSet/>
      <dgm:spPr/>
      <dgm:t>
        <a:bodyPr/>
        <a:lstStyle/>
        <a:p>
          <a:endParaRPr lang="en-US"/>
        </a:p>
      </dgm:t>
    </dgm:pt>
    <dgm:pt modelId="{F1B74CB1-8748-4452-BA7E-FB93B37514C0}" type="sibTrans" cxnId="{5D449FA3-6F95-429C-A70F-9A4075A02201}">
      <dgm:prSet/>
      <dgm:spPr/>
      <dgm:t>
        <a:bodyPr/>
        <a:lstStyle/>
        <a:p>
          <a:endParaRPr lang="en-US"/>
        </a:p>
      </dgm:t>
    </dgm:pt>
    <dgm:pt modelId="{818A239D-3D23-4707-8B35-4522333FB5F1}">
      <dgm:prSet phldrT="[Text]" custT="1"/>
      <dgm:spPr/>
      <dgm:t>
        <a:bodyPr/>
        <a:lstStyle/>
        <a:p>
          <a:r>
            <a:rPr lang="en-US" sz="1800" dirty="0" smtClean="0"/>
            <a:t>Se</a:t>
          </a:r>
          <a:r>
            <a:rPr lang="en-US" sz="1800" i="1" dirty="0" smtClean="0"/>
            <a:t>c</a:t>
          </a:r>
          <a:r>
            <a:rPr lang="en-US" sz="1800" dirty="0" smtClean="0"/>
            <a:t>ondary and higher education </a:t>
          </a:r>
          <a:r>
            <a:rPr lang="en-US" sz="1800" dirty="0" err="1" smtClean="0"/>
            <a:t>cess</a:t>
          </a:r>
          <a:r>
            <a:rPr lang="en-US" sz="1800" dirty="0" smtClean="0"/>
            <a:t> i.e. 1%</a:t>
          </a:r>
          <a:endParaRPr lang="en-US" sz="1800" dirty="0"/>
        </a:p>
      </dgm:t>
    </dgm:pt>
    <dgm:pt modelId="{B1F6452C-8420-40AE-8754-62A5CB74105B}" type="parTrans" cxnId="{3370F7DD-0185-466F-B963-8FABF8FDCF54}">
      <dgm:prSet/>
      <dgm:spPr/>
      <dgm:t>
        <a:bodyPr/>
        <a:lstStyle/>
        <a:p>
          <a:endParaRPr lang="en-US"/>
        </a:p>
      </dgm:t>
    </dgm:pt>
    <dgm:pt modelId="{8A949ED9-B1BD-4367-B9A3-6A7373DAF5D5}" type="sibTrans" cxnId="{3370F7DD-0185-466F-B963-8FABF8FDCF54}">
      <dgm:prSet/>
      <dgm:spPr/>
      <dgm:t>
        <a:bodyPr/>
        <a:lstStyle/>
        <a:p>
          <a:endParaRPr lang="en-US"/>
        </a:p>
      </dgm:t>
    </dgm:pt>
    <dgm:pt modelId="{E429253C-4A81-4EF3-8A59-EF0040A6BE8A}">
      <dgm:prSet phldrT="[Text]" custT="1"/>
      <dgm:spPr/>
      <dgm:t>
        <a:bodyPr/>
        <a:lstStyle/>
        <a:p>
          <a:r>
            <a:rPr lang="en-US" sz="1800" dirty="0" smtClean="0"/>
            <a:t>Service tax i.e. 10%</a:t>
          </a:r>
          <a:endParaRPr lang="en-US" sz="1800" dirty="0"/>
        </a:p>
      </dgm:t>
    </dgm:pt>
    <dgm:pt modelId="{613D8CCA-ED32-4396-BAF7-FC21F4D26DD0}" type="sibTrans" cxnId="{0F0C89B8-7FE9-4920-9F62-8274718BFAD8}">
      <dgm:prSet/>
      <dgm:spPr/>
      <dgm:t>
        <a:bodyPr/>
        <a:lstStyle/>
        <a:p>
          <a:endParaRPr lang="en-US"/>
        </a:p>
      </dgm:t>
    </dgm:pt>
    <dgm:pt modelId="{B0A12A65-FB50-4F5F-8E35-F321291A5612}" type="parTrans" cxnId="{0F0C89B8-7FE9-4920-9F62-8274718BFAD8}">
      <dgm:prSet/>
      <dgm:spPr/>
      <dgm:t>
        <a:bodyPr/>
        <a:lstStyle/>
        <a:p>
          <a:endParaRPr lang="en-US"/>
        </a:p>
      </dgm:t>
    </dgm:pt>
    <dgm:pt modelId="{58081159-E965-4620-AF13-AAC1A1637727}" type="pres">
      <dgm:prSet presAssocID="{DF9FFF18-2A86-4A12-9E62-2B9744D14F32}" presName="Name0" presStyleCnt="0">
        <dgm:presLayoutVars>
          <dgm:dir/>
          <dgm:animLvl val="lvl"/>
          <dgm:resizeHandles val="exact"/>
        </dgm:presLayoutVars>
      </dgm:prSet>
      <dgm:spPr/>
    </dgm:pt>
    <dgm:pt modelId="{F0DE1647-A10D-4439-BCDF-BDAB48C524A9}" type="pres">
      <dgm:prSet presAssocID="{E429253C-4A81-4EF3-8A59-EF0040A6BE8A}" presName="parTxOnly" presStyleLbl="node1" presStyleIdx="0" presStyleCnt="3" custScaleX="63978" custScaleY="8692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3E8ABA-64D0-46A5-923C-B4D8C4B69E2F}" type="pres">
      <dgm:prSet presAssocID="{613D8CCA-ED32-4396-BAF7-FC21F4D26DD0}" presName="parTxOnlySpace" presStyleCnt="0"/>
      <dgm:spPr/>
    </dgm:pt>
    <dgm:pt modelId="{E5BB4605-213F-4E39-83D3-76940FB10BD2}" type="pres">
      <dgm:prSet presAssocID="{0097824D-D614-46A5-97E3-898AEF9A9836}" presName="parTxOnly" presStyleLbl="node1" presStyleIdx="1" presStyleCnt="3" custScaleX="89447" custScaleY="104437" custLinFactNeighborX="12149" custLinFactNeighborY="-9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4D5DBF-FD0F-4F71-9E42-E7F1E9CAB9DB}" type="pres">
      <dgm:prSet presAssocID="{F1B74CB1-8748-4452-BA7E-FB93B37514C0}" presName="parTxOnlySpace" presStyleCnt="0"/>
      <dgm:spPr/>
    </dgm:pt>
    <dgm:pt modelId="{DCADCC49-BDF9-4AFF-AF25-86369DB70A00}" type="pres">
      <dgm:prSet presAssocID="{818A239D-3D23-4707-8B35-4522333FB5F1}" presName="parTxOnly" presStyleLbl="node1" presStyleIdx="2" presStyleCnt="3" custScaleY="11299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1944E40-F1DF-4B36-B2BC-551367C45EF5}" type="presOf" srcId="{DF9FFF18-2A86-4A12-9E62-2B9744D14F32}" destId="{58081159-E965-4620-AF13-AAC1A1637727}" srcOrd="0" destOrd="0" presId="urn:microsoft.com/office/officeart/2005/8/layout/chevron1"/>
    <dgm:cxn modelId="{3A6C4E7F-FF3C-49C2-9325-F2EB2D72348D}" type="presOf" srcId="{E429253C-4A81-4EF3-8A59-EF0040A6BE8A}" destId="{F0DE1647-A10D-4439-BCDF-BDAB48C524A9}" srcOrd="0" destOrd="0" presId="urn:microsoft.com/office/officeart/2005/8/layout/chevron1"/>
    <dgm:cxn modelId="{0F0C89B8-7FE9-4920-9F62-8274718BFAD8}" srcId="{DF9FFF18-2A86-4A12-9E62-2B9744D14F32}" destId="{E429253C-4A81-4EF3-8A59-EF0040A6BE8A}" srcOrd="0" destOrd="0" parTransId="{B0A12A65-FB50-4F5F-8E35-F321291A5612}" sibTransId="{613D8CCA-ED32-4396-BAF7-FC21F4D26DD0}"/>
    <dgm:cxn modelId="{0CBC281F-7F41-4808-8DF6-9D768A0EA1D3}" type="presOf" srcId="{0097824D-D614-46A5-97E3-898AEF9A9836}" destId="{E5BB4605-213F-4E39-83D3-76940FB10BD2}" srcOrd="0" destOrd="0" presId="urn:microsoft.com/office/officeart/2005/8/layout/chevron1"/>
    <dgm:cxn modelId="{7B95F4CE-A19D-46B5-98B3-4F8366B1E6EB}" type="presOf" srcId="{818A239D-3D23-4707-8B35-4522333FB5F1}" destId="{DCADCC49-BDF9-4AFF-AF25-86369DB70A00}" srcOrd="0" destOrd="0" presId="urn:microsoft.com/office/officeart/2005/8/layout/chevron1"/>
    <dgm:cxn modelId="{3370F7DD-0185-466F-B963-8FABF8FDCF54}" srcId="{DF9FFF18-2A86-4A12-9E62-2B9744D14F32}" destId="{818A239D-3D23-4707-8B35-4522333FB5F1}" srcOrd="2" destOrd="0" parTransId="{B1F6452C-8420-40AE-8754-62A5CB74105B}" sibTransId="{8A949ED9-B1BD-4367-B9A3-6A7373DAF5D5}"/>
    <dgm:cxn modelId="{5D449FA3-6F95-429C-A70F-9A4075A02201}" srcId="{DF9FFF18-2A86-4A12-9E62-2B9744D14F32}" destId="{0097824D-D614-46A5-97E3-898AEF9A9836}" srcOrd="1" destOrd="0" parTransId="{83AD67BD-8DC4-4070-9989-43DF2D385E34}" sibTransId="{F1B74CB1-8748-4452-BA7E-FB93B37514C0}"/>
    <dgm:cxn modelId="{47C0D2C4-F170-4B2B-8144-2457111CFFC3}" type="presParOf" srcId="{58081159-E965-4620-AF13-AAC1A1637727}" destId="{F0DE1647-A10D-4439-BCDF-BDAB48C524A9}" srcOrd="0" destOrd="0" presId="urn:microsoft.com/office/officeart/2005/8/layout/chevron1"/>
    <dgm:cxn modelId="{00980F6F-0D92-452F-A580-D95247FD82E9}" type="presParOf" srcId="{58081159-E965-4620-AF13-AAC1A1637727}" destId="{7B3E8ABA-64D0-46A5-923C-B4D8C4B69E2F}" srcOrd="1" destOrd="0" presId="urn:microsoft.com/office/officeart/2005/8/layout/chevron1"/>
    <dgm:cxn modelId="{9E5C4E1B-4C21-4C93-AA95-C08615D845EB}" type="presParOf" srcId="{58081159-E965-4620-AF13-AAC1A1637727}" destId="{E5BB4605-213F-4E39-83D3-76940FB10BD2}" srcOrd="2" destOrd="0" presId="urn:microsoft.com/office/officeart/2005/8/layout/chevron1"/>
    <dgm:cxn modelId="{D29F3397-3DF8-4222-AB4F-A720FC24205F}" type="presParOf" srcId="{58081159-E965-4620-AF13-AAC1A1637727}" destId="{0E4D5DBF-FD0F-4F71-9E42-E7F1E9CAB9DB}" srcOrd="3" destOrd="0" presId="urn:microsoft.com/office/officeart/2005/8/layout/chevron1"/>
    <dgm:cxn modelId="{65C81BB2-E46B-475C-8F40-57A94BF12AFA}" type="presParOf" srcId="{58081159-E965-4620-AF13-AAC1A1637727}" destId="{DCADCC49-BDF9-4AFF-AF25-86369DB70A00}" srcOrd="4" destOrd="0" presId="urn:microsoft.com/office/officeart/2005/8/layout/chevron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B13651-1640-4040-91CE-C1FEACEC848B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4F5DB3-837D-496B-8237-6D0D2462C28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/>
          <p:cNvSpPr/>
          <p:nvPr/>
        </p:nvSpPr>
        <p:spPr>
          <a:xfrm rot="10800000">
            <a:off x="1" y="1520731"/>
            <a:ext cx="9144000" cy="3435579"/>
          </a:xfrm>
          <a:custGeom>
            <a:avLst/>
            <a:gdLst>
              <a:gd name="connsiteX0" fmla="*/ 0 w 21600"/>
              <a:gd name="connsiteY0" fmla="*/ 0 h 18805"/>
              <a:gd name="connsiteX1" fmla="*/ 21600 w 21600"/>
              <a:gd name="connsiteY1" fmla="*/ 0 h 18805"/>
              <a:gd name="connsiteX2" fmla="*/ 21600 w 21600"/>
              <a:gd name="connsiteY2" fmla="*/ 17322 h 18805"/>
              <a:gd name="connsiteX3" fmla="*/ 0 w 21600"/>
              <a:gd name="connsiteY3" fmla="*/ 18805 h 18805"/>
              <a:gd name="connsiteX4" fmla="*/ 0 w 21600"/>
              <a:gd name="connsiteY4" fmla="*/ 0 h 18805"/>
              <a:gd name="connsiteX0" fmla="*/ 0 w 21600"/>
              <a:gd name="connsiteY0" fmla="*/ 0 h 18805"/>
              <a:gd name="connsiteX1" fmla="*/ 21600 w 21600"/>
              <a:gd name="connsiteY1" fmla="*/ 0 h 18805"/>
              <a:gd name="connsiteX2" fmla="*/ 21600 w 21600"/>
              <a:gd name="connsiteY2" fmla="*/ 17322 h 18805"/>
              <a:gd name="connsiteX3" fmla="*/ 0 w 21600"/>
              <a:gd name="connsiteY3" fmla="*/ 18805 h 18805"/>
              <a:gd name="connsiteX4" fmla="*/ 0 w 21600"/>
              <a:gd name="connsiteY4" fmla="*/ 0 h 18805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9355"/>
              <a:gd name="connsiteX1" fmla="*/ 21600 w 21600"/>
              <a:gd name="connsiteY1" fmla="*/ 0 h 19355"/>
              <a:gd name="connsiteX2" fmla="*/ 21600 w 21600"/>
              <a:gd name="connsiteY2" fmla="*/ 17322 h 19355"/>
              <a:gd name="connsiteX3" fmla="*/ 0 w 21600"/>
              <a:gd name="connsiteY3" fmla="*/ 19355 h 19355"/>
              <a:gd name="connsiteX4" fmla="*/ 0 w 21600"/>
              <a:gd name="connsiteY4" fmla="*/ 0 h 19355"/>
              <a:gd name="connsiteX0" fmla="*/ 0 w 21600"/>
              <a:gd name="connsiteY0" fmla="*/ 0 h 19355"/>
              <a:gd name="connsiteX1" fmla="*/ 21600 w 21600"/>
              <a:gd name="connsiteY1" fmla="*/ 0 h 19355"/>
              <a:gd name="connsiteX2" fmla="*/ 21600 w 21600"/>
              <a:gd name="connsiteY2" fmla="*/ 17322 h 19355"/>
              <a:gd name="connsiteX3" fmla="*/ 0 w 21600"/>
              <a:gd name="connsiteY3" fmla="*/ 19355 h 19355"/>
              <a:gd name="connsiteX4" fmla="*/ 0 w 21600"/>
              <a:gd name="connsiteY4" fmla="*/ 0 h 19355"/>
              <a:gd name="connsiteX0" fmla="*/ 0 w 21600"/>
              <a:gd name="connsiteY0" fmla="*/ 0 h 19794"/>
              <a:gd name="connsiteX1" fmla="*/ 21600 w 21600"/>
              <a:gd name="connsiteY1" fmla="*/ 0 h 19794"/>
              <a:gd name="connsiteX2" fmla="*/ 21600 w 21600"/>
              <a:gd name="connsiteY2" fmla="*/ 17322 h 19794"/>
              <a:gd name="connsiteX3" fmla="*/ 0 w 21600"/>
              <a:gd name="connsiteY3" fmla="*/ 19794 h 19794"/>
              <a:gd name="connsiteX4" fmla="*/ 0 w 21600"/>
              <a:gd name="connsiteY4" fmla="*/ 0 h 19794"/>
              <a:gd name="connsiteX0" fmla="*/ 0 w 21600"/>
              <a:gd name="connsiteY0" fmla="*/ 0 h 19794"/>
              <a:gd name="connsiteX1" fmla="*/ 21600 w 21600"/>
              <a:gd name="connsiteY1" fmla="*/ 0 h 19794"/>
              <a:gd name="connsiteX2" fmla="*/ 21600 w 21600"/>
              <a:gd name="connsiteY2" fmla="*/ 17322 h 19794"/>
              <a:gd name="connsiteX3" fmla="*/ 0 w 21600"/>
              <a:gd name="connsiteY3" fmla="*/ 19794 h 19794"/>
              <a:gd name="connsiteX4" fmla="*/ 0 w 21600"/>
              <a:gd name="connsiteY4" fmla="*/ 0 h 19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19794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7466" y="25350"/>
                  <a:pt x="0" y="19794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28000"/>
                  <a:satMod val="2000000"/>
                  <a:alpha val="30000"/>
                </a:schemeClr>
              </a:gs>
              <a:gs pos="35000">
                <a:schemeClr val="bg2">
                  <a:shade val="100000"/>
                  <a:satMod val="600000"/>
                  <a:alpha val="0"/>
                </a:schemeClr>
              </a:gs>
            </a:gsLst>
            <a:lin ang="54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02920" y="2775745"/>
            <a:ext cx="8229600" cy="2167128"/>
          </a:xfrm>
        </p:spPr>
        <p:txBody>
          <a:bodyPr tIns="0" bIns="0" anchor="t"/>
          <a:lstStyle>
            <a:lvl1pPr>
              <a:defRPr sz="5000" cap="all" baseline="0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  <a:reflection blurRad="12000" stA="25000" endPos="49000" dist="5000" dir="5400000" sy="-100000" algn="bl" rotWithShape="0"/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00064" y="1559720"/>
            <a:ext cx="5105400" cy="1219200"/>
          </a:xfrm>
        </p:spPr>
        <p:txBody>
          <a:bodyPr lIns="0" tIns="0" rIns="0" bIns="0" anchor="b"/>
          <a:lstStyle>
            <a:lvl1pPr marL="0" indent="0" algn="l">
              <a:buNone/>
              <a:defRPr sz="19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990600"/>
            <a:ext cx="7772400" cy="1362456"/>
          </a:xfrm>
        </p:spPr>
        <p:txBody>
          <a:bodyPr>
            <a:noAutofit/>
          </a:bodyPr>
          <a:lstStyle>
            <a:lvl1pPr algn="l">
              <a:buNone/>
              <a:defRPr sz="48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352677"/>
            <a:ext cx="7772400" cy="1509712"/>
          </a:xfrm>
        </p:spPr>
        <p:txBody>
          <a:bodyPr anchor="t"/>
          <a:lstStyle>
            <a:lvl1pPr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 tIns="9144" bIns="9144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99800"/>
            <a:ext cx="4038600" cy="4160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99800"/>
            <a:ext cx="4038600" cy="4160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 tIns="9144" bIns="9144" anchor="b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12168"/>
            <a:ext cx="4040188" cy="502920"/>
          </a:xfrm>
        </p:spPr>
        <p:txBody>
          <a:bodyPr anchor="b">
            <a:noAutofit/>
          </a:bodyPr>
          <a:lstStyle>
            <a:lvl1pPr>
              <a:buNone/>
              <a:defRPr sz="2200" b="1">
                <a:effectLst>
                  <a:outerShdw blurRad="38000" dist="38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2112168"/>
            <a:ext cx="4041775" cy="502920"/>
          </a:xfrm>
        </p:spPr>
        <p:txBody>
          <a:bodyPr anchor="b">
            <a:noAutofit/>
          </a:bodyPr>
          <a:lstStyle>
            <a:lvl1pPr>
              <a:buNone/>
              <a:defRPr sz="2200" b="1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667000"/>
            <a:ext cx="4040188" cy="36576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667000"/>
            <a:ext cx="4041775" cy="36576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  <a:effectLst/>
        </p:spPr>
        <p:txBody>
          <a:bodyPr tIns="9144" bIns="9144" anchor="b"/>
          <a:lstStyle>
            <a:lvl1pPr>
              <a:defRPr sz="4800" cap="none" baseline="0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40"/>
            <a:ext cx="8229600" cy="914400"/>
          </a:xfrm>
        </p:spPr>
        <p:txBody>
          <a:bodyPr tIns="0" bIns="0" anchor="b"/>
          <a:lstStyle>
            <a:lvl1pPr algn="l">
              <a:buNone/>
              <a:defRPr sz="5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133856"/>
            <a:ext cx="2590800" cy="5181600"/>
          </a:xfrm>
        </p:spPr>
        <p:txBody>
          <a:bodyPr lIns="45720" tIns="45720" rIns="0"/>
          <a:lstStyle>
            <a:lvl1pPr marL="0" indent="0">
              <a:spcBef>
                <a:spcPts val="300"/>
              </a:spcBef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133472"/>
            <a:ext cx="5257800" cy="5191128"/>
          </a:xfrm>
        </p:spPr>
        <p:txBody>
          <a:bodyPr/>
          <a:lstStyle>
            <a:lvl1pPr algn="l">
              <a:defRPr sz="3000"/>
            </a:lvl1pPr>
            <a:lvl2pPr algn="l">
              <a:defRPr sz="2800"/>
            </a:lvl2pPr>
            <a:lvl3pPr algn="l">
              <a:defRPr sz="2400"/>
            </a:lvl3pPr>
            <a:lvl4pPr algn="l">
              <a:defRPr sz="2000"/>
            </a:lvl4pPr>
            <a:lvl5pPr algn="l"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240" y="1981200"/>
            <a:ext cx="3429000" cy="522288"/>
          </a:xfrm>
        </p:spPr>
        <p:txBody>
          <a:bodyPr tIns="0" bIns="0" anchor="b"/>
          <a:lstStyle>
            <a:lvl1pPr algn="r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93368" y="1066800"/>
            <a:ext cx="4572000" cy="4572000"/>
          </a:xfrm>
          <a:solidFill>
            <a:schemeClr val="bg2">
              <a:shade val="75000"/>
            </a:schemeClr>
          </a:solidFill>
          <a:ln w="60325">
            <a:solidFill>
              <a:srgbClr val="FFFFFF"/>
            </a:solidFill>
            <a:miter lim="800000"/>
          </a:ln>
          <a:effectLst>
            <a:outerShdw blurRad="36195" dist="10000" dir="5400000" algn="tl" rotWithShape="0">
              <a:srgbClr val="000000">
                <a:alpha val="75000"/>
              </a:srgbClr>
            </a:outerShdw>
            <a:reflection stA="21000" endA="500" endPos="10000" dist="20000" dir="5400000" sy="-100000" algn="bl" rotWithShape="0"/>
          </a:effectLst>
        </p:spPr>
        <p:txBody>
          <a:bodyPr/>
          <a:lstStyle>
            <a:lvl1pPr>
              <a:buNone/>
              <a:defRPr sz="32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6240" y="2543176"/>
            <a:ext cx="3429000" cy="914400"/>
          </a:xfrm>
        </p:spPr>
        <p:txBody>
          <a:bodyPr lIns="0" tIns="0" rIns="0" bIns="0" anchor="t"/>
          <a:lstStyle>
            <a:lvl1pPr indent="0" algn="r">
              <a:spcBef>
                <a:spcPts val="300"/>
              </a:spcBef>
              <a:buFontTx/>
              <a:buNone/>
              <a:defRPr sz="1400" baseline="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/>
          <p:cNvSpPr/>
          <p:nvPr/>
        </p:nvSpPr>
        <p:spPr>
          <a:xfrm rot="10800000">
            <a:off x="1" y="1142899"/>
            <a:ext cx="9144000" cy="5562705"/>
          </a:xfrm>
          <a:custGeom>
            <a:avLst/>
            <a:gdLst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20252"/>
              <a:gd name="connsiteX1" fmla="*/ 21600 w 21600"/>
              <a:gd name="connsiteY1" fmla="*/ 0 h 20252"/>
              <a:gd name="connsiteX2" fmla="*/ 21600 w 21600"/>
              <a:gd name="connsiteY2" fmla="*/ 17322 h 20252"/>
              <a:gd name="connsiteX3" fmla="*/ 0 w 21600"/>
              <a:gd name="connsiteY3" fmla="*/ 20252 h 20252"/>
              <a:gd name="connsiteX4" fmla="*/ 0 w 21600"/>
              <a:gd name="connsiteY4" fmla="*/ 0 h 20252"/>
              <a:gd name="connsiteX0" fmla="*/ 0 w 21600"/>
              <a:gd name="connsiteY0" fmla="*/ 0 h 20252"/>
              <a:gd name="connsiteX1" fmla="*/ 21600 w 21600"/>
              <a:gd name="connsiteY1" fmla="*/ 0 h 20252"/>
              <a:gd name="connsiteX2" fmla="*/ 21600 w 21600"/>
              <a:gd name="connsiteY2" fmla="*/ 17322 h 20252"/>
              <a:gd name="connsiteX3" fmla="*/ 0 w 21600"/>
              <a:gd name="connsiteY3" fmla="*/ 20252 h 20252"/>
              <a:gd name="connsiteX4" fmla="*/ 0 w 21600"/>
              <a:gd name="connsiteY4" fmla="*/ 0 h 2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0252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10056" y="24231"/>
                  <a:pt x="0" y="20252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55000"/>
                  <a:satMod val="1800000"/>
                  <a:alpha val="55000"/>
                </a:schemeClr>
              </a:gs>
              <a:gs pos="65000">
                <a:schemeClr val="bg2">
                  <a:shade val="100000"/>
                  <a:satMod val="600000"/>
                  <a:alpha val="0"/>
                </a:schemeClr>
              </a:gs>
            </a:gsLst>
            <a:lin ang="48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Flowchart: Document 7"/>
          <p:cNvSpPr/>
          <p:nvPr/>
        </p:nvSpPr>
        <p:spPr>
          <a:xfrm rot="10800000">
            <a:off x="1" y="1341133"/>
            <a:ext cx="9144000" cy="4480425"/>
          </a:xfrm>
          <a:custGeom>
            <a:avLst/>
            <a:gdLst>
              <a:gd name="connsiteX0" fmla="*/ 0 w 21600"/>
              <a:gd name="connsiteY0" fmla="*/ 0 h 18944"/>
              <a:gd name="connsiteX1" fmla="*/ 21600 w 21600"/>
              <a:gd name="connsiteY1" fmla="*/ 0 h 18944"/>
              <a:gd name="connsiteX2" fmla="*/ 21600 w 21600"/>
              <a:gd name="connsiteY2" fmla="*/ 17322 h 18944"/>
              <a:gd name="connsiteX3" fmla="*/ 0 w 21600"/>
              <a:gd name="connsiteY3" fmla="*/ 18944 h 18944"/>
              <a:gd name="connsiteX4" fmla="*/ 0 w 21600"/>
              <a:gd name="connsiteY4" fmla="*/ 0 h 18944"/>
              <a:gd name="connsiteX0" fmla="*/ 0 w 21600"/>
              <a:gd name="connsiteY0" fmla="*/ 0 h 18944"/>
              <a:gd name="connsiteX1" fmla="*/ 21600 w 21600"/>
              <a:gd name="connsiteY1" fmla="*/ 0 h 18944"/>
              <a:gd name="connsiteX2" fmla="*/ 21600 w 21600"/>
              <a:gd name="connsiteY2" fmla="*/ 17322 h 18944"/>
              <a:gd name="connsiteX3" fmla="*/ 0 w 21600"/>
              <a:gd name="connsiteY3" fmla="*/ 18944 h 18944"/>
              <a:gd name="connsiteX4" fmla="*/ 0 w 21600"/>
              <a:gd name="connsiteY4" fmla="*/ 0 h 18944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691"/>
              <a:gd name="connsiteX1" fmla="*/ 21600 w 21600"/>
              <a:gd name="connsiteY1" fmla="*/ 0 h 19691"/>
              <a:gd name="connsiteX2" fmla="*/ 21600 w 21600"/>
              <a:gd name="connsiteY2" fmla="*/ 17322 h 19691"/>
              <a:gd name="connsiteX3" fmla="*/ 0 w 21600"/>
              <a:gd name="connsiteY3" fmla="*/ 19691 h 19691"/>
              <a:gd name="connsiteX4" fmla="*/ 0 w 21600"/>
              <a:gd name="connsiteY4" fmla="*/ 0 h 19691"/>
              <a:gd name="connsiteX0" fmla="*/ 0 w 21600"/>
              <a:gd name="connsiteY0" fmla="*/ 0 h 19691"/>
              <a:gd name="connsiteX1" fmla="*/ 21600 w 21600"/>
              <a:gd name="connsiteY1" fmla="*/ 0 h 19691"/>
              <a:gd name="connsiteX2" fmla="*/ 21600 w 21600"/>
              <a:gd name="connsiteY2" fmla="*/ 17322 h 19691"/>
              <a:gd name="connsiteX3" fmla="*/ 0 w 21600"/>
              <a:gd name="connsiteY3" fmla="*/ 19691 h 19691"/>
              <a:gd name="connsiteX4" fmla="*/ 0 w 21600"/>
              <a:gd name="connsiteY4" fmla="*/ 0 h 19691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0032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8684" y="24776"/>
                  <a:pt x="0" y="20032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40000"/>
                  <a:satMod val="1900000"/>
                  <a:alpha val="30000"/>
                </a:schemeClr>
              </a:gs>
              <a:gs pos="65000">
                <a:schemeClr val="bg2">
                  <a:shade val="100000"/>
                  <a:satMod val="600000"/>
                  <a:alpha val="0"/>
                </a:schemeClr>
              </a:gs>
            </a:gsLst>
            <a:lin ang="48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524000"/>
          </a:xfrm>
          <a:prstGeom prst="rect">
            <a:avLst/>
          </a:prstGeom>
        </p:spPr>
        <p:txBody>
          <a:bodyPr vert="horz" lIns="0" tIns="9144" rIns="0" bIns="9144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2179637"/>
            <a:ext cx="8229600" cy="4114800"/>
          </a:xfrm>
          <a:prstGeom prst="rect">
            <a:avLst/>
          </a:prstGeom>
        </p:spPr>
        <p:txBody>
          <a:bodyPr vert="horz" lIns="9144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981200" cy="365125"/>
          </a:xfrm>
          <a:prstGeom prst="rect">
            <a:avLst/>
          </a:prstGeom>
        </p:spPr>
        <p:txBody>
          <a:bodyPr vert="horz" anchor="b"/>
          <a:lstStyle>
            <a:lvl1pPr algn="ctr">
              <a:defRPr sz="12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algn="ctr"/>
            <a:fld id="{25A51C10-CF7B-48C3-BCB3-1B551865B0A0}" type="datetimeFigureOut">
              <a:rPr lang="en-US" smtClean="0"/>
              <a:pPr algn="ctr"/>
              <a:t>9/17/2011</a:t>
            </a:fld>
            <a:endParaRPr lang="en-US" dirty="0">
              <a:solidFill>
                <a:schemeClr val="tx2">
                  <a:shade val="5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438400" y="6356350"/>
            <a:ext cx="2895600" cy="365125"/>
          </a:xfrm>
          <a:prstGeom prst="rect">
            <a:avLst/>
          </a:prstGeom>
        </p:spPr>
        <p:txBody>
          <a:bodyPr vert="horz" lIns="0" anchor="b"/>
          <a:lstStyle>
            <a:lvl1pPr algn="l">
              <a:defRPr sz="12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algn="l"/>
            <a:endParaRPr lang="en-US" dirty="0">
              <a:solidFill>
                <a:schemeClr val="tx2">
                  <a:shade val="5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533400" cy="365125"/>
          </a:xfrm>
          <a:prstGeom prst="rect">
            <a:avLst/>
          </a:prstGeom>
        </p:spPr>
        <p:txBody>
          <a:bodyPr vert="horz" lIns="91440" rIns="0" anchor="b"/>
          <a:lstStyle>
            <a:lvl1pPr algn="r">
              <a:defRPr sz="14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E69E788-8BCF-4189-85ED-687340EF9B0E}" type="slidenum">
              <a:rPr lang="en-US" smtClean="0"/>
              <a:pPr/>
              <a:t>‹#›</a:t>
            </a:fld>
            <a:endParaRPr lang="en-US" sz="1400" dirty="0">
              <a:solidFill>
                <a:schemeClr val="tx2">
                  <a:shade val="50000"/>
                </a:scheme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sz="4800" b="1" kern="1200">
          <a:ln w="500">
            <a:solidFill>
              <a:schemeClr val="tx2">
                <a:shade val="20000"/>
                <a:satMod val="350000"/>
              </a:schemeClr>
            </a:solidFill>
          </a:ln>
          <a:solidFill>
            <a:schemeClr val="tx2">
              <a:tint val="100000"/>
              <a:satMod val="250000"/>
            </a:schemeClr>
          </a:solidFill>
          <a:effectLst>
            <a:outerShdw blurRad="30000" dist="30000" dir="2700000" algn="tl" rotWithShape="0">
              <a:schemeClr val="bg2">
                <a:shade val="45000"/>
                <a:satMod val="150000"/>
                <a:alpha val="9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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30936" indent="-27432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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23544" indent="-274320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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2860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228600" algn="l" rtl="0" eaLnBrk="1" latinLnBrk="0" hangingPunct="1">
        <a:spcBef>
          <a:spcPct val="20000"/>
        </a:spcBef>
        <a:buClr>
          <a:schemeClr val="accent5"/>
        </a:buClr>
        <a:buFont typeface="Wingdings 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73352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11096" indent="-228600" algn="l" rtl="0" eaLnBrk="1" latinLnBrk="0" hangingPunct="1">
        <a:spcBef>
          <a:spcPct val="20000"/>
        </a:spcBef>
        <a:buClr>
          <a:schemeClr val="tx2"/>
        </a:buClr>
        <a:buFont typeface="Wingdings 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21408" indent="-182880" algn="l" rtl="0" eaLnBrk="1" latinLnBrk="0" hangingPunct="1">
        <a:spcBef>
          <a:spcPct val="20000"/>
        </a:spcBef>
        <a:buClr>
          <a:schemeClr val="tx2"/>
        </a:buClr>
        <a:buFont typeface="Wingdings 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22576" indent="-182880" algn="l" rtl="0" eaLnBrk="1" latinLnBrk="0" hangingPunct="1">
        <a:spcBef>
          <a:spcPct val="20000"/>
        </a:spcBef>
        <a:buClr>
          <a:schemeClr val="tx2"/>
        </a:buClr>
        <a:buFont typeface="Wingdings 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7.xml"/><Relationship Id="rId3" Type="http://schemas.openxmlformats.org/officeDocument/2006/relationships/slide" Target="slide10.xml"/><Relationship Id="rId7" Type="http://schemas.openxmlformats.org/officeDocument/2006/relationships/slide" Target="slide14.xml"/><Relationship Id="rId12" Type="http://schemas.openxmlformats.org/officeDocument/2006/relationships/slide" Target="slide6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11" Type="http://schemas.openxmlformats.org/officeDocument/2006/relationships/slide" Target="slide18.xml"/><Relationship Id="rId5" Type="http://schemas.openxmlformats.org/officeDocument/2006/relationships/slide" Target="slide12.xml"/><Relationship Id="rId15" Type="http://schemas.openxmlformats.org/officeDocument/2006/relationships/slide" Target="slide5.xml"/><Relationship Id="rId10" Type="http://schemas.openxmlformats.org/officeDocument/2006/relationships/slide" Target="slide17.xml"/><Relationship Id="rId4" Type="http://schemas.openxmlformats.org/officeDocument/2006/relationships/slide" Target="slide11.xml"/><Relationship Id="rId9" Type="http://schemas.openxmlformats.org/officeDocument/2006/relationships/slide" Target="slide16.xml"/><Relationship Id="rId14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43000" y="1600200"/>
            <a:ext cx="6324600" cy="273921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sz="3600" b="1" u="sng" dirty="0" smtClean="0">
              <a:latin typeface="AdobeGaramond" pitchFamily="34" charset="0"/>
            </a:endParaRPr>
          </a:p>
          <a:p>
            <a:pPr algn="ctr"/>
            <a:r>
              <a:rPr lang="en-US" sz="3600" b="1" u="sng" dirty="0" smtClean="0">
                <a:solidFill>
                  <a:srgbClr val="92D050"/>
                </a:solidFill>
                <a:latin typeface="AdobeGaramond" pitchFamily="34" charset="0"/>
              </a:rPr>
              <a:t>PROJECT REPORT </a:t>
            </a:r>
          </a:p>
          <a:p>
            <a:pPr algn="ctr"/>
            <a:r>
              <a:rPr lang="en-US" sz="3600" b="1" u="sng" dirty="0" smtClean="0">
                <a:solidFill>
                  <a:srgbClr val="92D050"/>
                </a:solidFill>
                <a:latin typeface="AdobeGaramond" pitchFamily="34" charset="0"/>
              </a:rPr>
              <a:t>ON</a:t>
            </a:r>
          </a:p>
          <a:p>
            <a:pPr algn="ctr"/>
            <a:r>
              <a:rPr lang="en-US" sz="3600" b="1" u="sng" dirty="0" smtClean="0">
                <a:solidFill>
                  <a:srgbClr val="92D050"/>
                </a:solidFill>
                <a:latin typeface="AdobeGaramond" pitchFamily="34" charset="0"/>
              </a:rPr>
              <a:t>SERVICE TAX</a:t>
            </a:r>
          </a:p>
          <a:p>
            <a:pPr algn="ctr"/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743200" y="2703016"/>
            <a:ext cx="666736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u="sng" dirty="0" smtClean="0">
              <a:latin typeface="AdobeGaramond" pitchFamily="34" charset="0"/>
            </a:endParaRPr>
          </a:p>
          <a:p>
            <a:endParaRPr lang="en-US" sz="2400" b="1" u="sng" dirty="0" smtClean="0">
              <a:latin typeface="AdobeGaramond" pitchFamily="34" charset="0"/>
            </a:endParaRPr>
          </a:p>
          <a:p>
            <a:r>
              <a:rPr lang="en-US" sz="2400" b="1" dirty="0" smtClean="0">
                <a:latin typeface="AdobeGaramond" pitchFamily="34" charset="0"/>
              </a:rPr>
              <a:t>        </a:t>
            </a:r>
          </a:p>
          <a:p>
            <a:endParaRPr lang="en-US" sz="2400" b="1" dirty="0" smtClean="0">
              <a:latin typeface="AdobeGaramond" pitchFamily="34" charset="0"/>
            </a:endParaRPr>
          </a:p>
          <a:p>
            <a:r>
              <a:rPr lang="en-US" sz="2400" b="1" dirty="0" smtClean="0">
                <a:latin typeface="AdobeGaramond" pitchFamily="34" charset="0"/>
              </a:rPr>
              <a:t>  </a:t>
            </a:r>
          </a:p>
          <a:p>
            <a:endParaRPr lang="en-US" sz="2400" b="1" u="sng" dirty="0" smtClean="0">
              <a:latin typeface="AdobeGaramond" pitchFamily="34" charset="0"/>
            </a:endParaRPr>
          </a:p>
          <a:p>
            <a:r>
              <a:rPr lang="en-US" sz="24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dobeGaramond" pitchFamily="34" charset="0"/>
              </a:rPr>
              <a:t>PREPARED BY</a:t>
            </a:r>
            <a:r>
              <a:rPr lang="en-US" sz="2400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dobeGaramond" pitchFamily="34" charset="0"/>
              </a:rPr>
              <a:t> </a:t>
            </a:r>
            <a:r>
              <a:rPr lang="en-US" sz="24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:-</a:t>
            </a:r>
          </a:p>
          <a:p>
            <a:r>
              <a:rPr lang="en-US" sz="24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		   </a:t>
            </a:r>
            <a:r>
              <a:rPr lang="en-US" sz="24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dobeGaramond" pitchFamily="34" charset="0"/>
              </a:rPr>
              <a:t> </a:t>
            </a:r>
            <a:r>
              <a:rPr lang="en-US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dobeGaramond" pitchFamily="34" charset="0"/>
              </a:rPr>
              <a:t>NAME         </a:t>
            </a:r>
            <a:r>
              <a:rPr lang="en-US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dobeGaramond" pitchFamily="34" charset="0"/>
              </a:rPr>
              <a:t>-</a:t>
            </a:r>
            <a:endParaRPr lang="en-US" sz="2400" b="1" dirty="0" smtClean="0">
              <a:solidFill>
                <a:schemeClr val="accent1">
                  <a:lumMod val="40000"/>
                  <a:lumOff val="60000"/>
                </a:schemeClr>
              </a:solidFill>
              <a:latin typeface="AdobeGaramond" pitchFamily="34" charset="0"/>
            </a:endParaRPr>
          </a:p>
          <a:p>
            <a:r>
              <a:rPr lang="en-US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dobeGaramond" pitchFamily="34" charset="0"/>
              </a:rPr>
              <a:t>	               REG. NO.   </a:t>
            </a:r>
            <a:r>
              <a:rPr lang="en-US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dobeGaramond" pitchFamily="34" charset="0"/>
              </a:rPr>
              <a:t>-</a:t>
            </a:r>
            <a:endParaRPr lang="en-US" sz="2400" b="1" dirty="0" smtClean="0">
              <a:solidFill>
                <a:schemeClr val="accent1">
                  <a:lumMod val="40000"/>
                  <a:lumOff val="60000"/>
                </a:schemeClr>
              </a:solidFill>
              <a:latin typeface="AdobeGaramond" pitchFamily="34" charset="0"/>
            </a:endParaRPr>
          </a:p>
          <a:p>
            <a:r>
              <a:rPr lang="en-US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dobeGaramond" pitchFamily="34" charset="0"/>
              </a:rPr>
              <a:t>	               BATCH NO</a:t>
            </a:r>
            <a:r>
              <a:rPr lang="en-US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dobeGaramond" pitchFamily="34" charset="0"/>
              </a:rPr>
              <a:t>.-</a:t>
            </a:r>
            <a:endParaRPr lang="en-US" sz="2400" b="1" dirty="0" smtClean="0">
              <a:solidFill>
                <a:schemeClr val="accent1">
                  <a:lumMod val="40000"/>
                  <a:lumOff val="60000"/>
                </a:schemeClr>
              </a:solidFill>
              <a:latin typeface="AdobeGaramond" pitchFamily="34" charset="0"/>
            </a:endParaRPr>
          </a:p>
          <a:p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33400" y="533401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solidFill>
                  <a:srgbClr val="FFC000"/>
                </a:solidFill>
              </a:rPr>
              <a:t>INFORMATION        TECHNOLOGY      PROGRAMME</a:t>
            </a:r>
            <a:endParaRPr lang="en-US" sz="2800" u="sng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9233" y="1143000"/>
            <a:ext cx="898476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As per Sec 68(1) every person who is providing a taxable service to another person is liable to </a:t>
            </a:r>
          </a:p>
          <a:p>
            <a:r>
              <a:rPr lang="en-US" dirty="0" smtClean="0"/>
              <a:t>pay service tax to the Government. </a:t>
            </a:r>
          </a:p>
          <a:p>
            <a:endParaRPr lang="en-US" dirty="0" smtClean="0"/>
          </a:p>
          <a:p>
            <a:r>
              <a:rPr lang="en-US" dirty="0" smtClean="0"/>
              <a:t>However Sub Section 2 of Section 68 empowers the Central Government to notify </a:t>
            </a:r>
          </a:p>
          <a:p>
            <a:r>
              <a:rPr lang="en-US" dirty="0" smtClean="0"/>
              <a:t>any other class of person or persons who shall be liable to pay service tax.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2819400"/>
            <a:ext cx="79462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Central Government has notified such class of persons in rule 2(1d) of the </a:t>
            </a:r>
          </a:p>
          <a:p>
            <a:r>
              <a:rPr lang="en-US" dirty="0" smtClean="0"/>
              <a:t>Service Tax Rules 1994. These notified persons are “Receivers of Taxable Services”.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 rot="16919732">
            <a:off x="2971800" y="14207192"/>
            <a:ext cx="11939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3505200"/>
            <a:ext cx="582928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dirty="0" smtClean="0"/>
              <a:t>a) General Insurance Business</a:t>
            </a:r>
            <a:br>
              <a:rPr lang="en-US" dirty="0" smtClean="0"/>
            </a:br>
            <a:r>
              <a:rPr lang="en-US" dirty="0" smtClean="0"/>
              <a:t>b) Insurance Auxiliary Service</a:t>
            </a:r>
            <a:br>
              <a:rPr lang="en-US" dirty="0" smtClean="0"/>
            </a:br>
            <a:r>
              <a:rPr lang="en-US" dirty="0" smtClean="0"/>
              <a:t>c) Transportation of goods by road</a:t>
            </a:r>
            <a:br>
              <a:rPr lang="en-US" dirty="0" smtClean="0"/>
            </a:br>
            <a:r>
              <a:rPr lang="en-US" dirty="0" smtClean="0"/>
              <a:t>d) Distribution of mutual fund in business auxiliary service</a:t>
            </a:r>
            <a:br>
              <a:rPr lang="en-US" dirty="0" smtClean="0"/>
            </a:br>
            <a:r>
              <a:rPr lang="en-US" dirty="0" smtClean="0"/>
              <a:t>e) Sponsorship Service</a:t>
            </a:r>
            <a:br>
              <a:rPr lang="en-US" dirty="0" smtClean="0"/>
            </a:br>
            <a:r>
              <a:rPr lang="en-US" dirty="0" smtClean="0"/>
              <a:t>f) Services provided from outside India and received in India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05000" y="457200"/>
            <a:ext cx="51664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u="sng" dirty="0" smtClean="0">
                <a:solidFill>
                  <a:srgbClr val="00B050"/>
                </a:solidFill>
              </a:rPr>
              <a:t>Who is liable for service tax?</a:t>
            </a:r>
            <a:endParaRPr lang="en-US" sz="3200" b="1" i="1" u="sng" dirty="0">
              <a:solidFill>
                <a:srgbClr val="00B050"/>
              </a:solidFill>
            </a:endParaRPr>
          </a:p>
        </p:txBody>
      </p:sp>
      <p:sp>
        <p:nvSpPr>
          <p:cNvPr id="8" name="Action Button: Back or Previous 7">
            <a:hlinkClick r:id="rId2" action="ppaction://hlinksldjump" highlightClick="1"/>
          </p:cNvPr>
          <p:cNvSpPr/>
          <p:nvPr/>
        </p:nvSpPr>
        <p:spPr>
          <a:xfrm>
            <a:off x="8686800" y="6477000"/>
            <a:ext cx="457200" cy="381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09600"/>
            <a:ext cx="7167347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When services are provided free of cost i.e. without receiving any </a:t>
            </a:r>
          </a:p>
          <a:p>
            <a:r>
              <a:rPr lang="en-US" sz="2000" dirty="0" smtClean="0"/>
              <a:t>consideration in cash or in kind no service tax is paid.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1600200"/>
            <a:ext cx="7269939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Service tax has to be paid only when the value of taxable service is </a:t>
            </a:r>
          </a:p>
          <a:p>
            <a:r>
              <a:rPr lang="en-US" sz="2000" dirty="0" smtClean="0"/>
              <a:t>realized by the service provider.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2667000"/>
            <a:ext cx="717215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service provider should pay service tax on advances received also.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381000"/>
            <a:ext cx="70310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u="sng" dirty="0" smtClean="0">
                <a:solidFill>
                  <a:srgbClr val="00B050"/>
                </a:solidFill>
              </a:rPr>
              <a:t>Other provisions relating to service tax</a:t>
            </a:r>
            <a:endParaRPr lang="en-US" sz="3200" b="1" i="1" u="sng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3810000"/>
            <a:ext cx="8701421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 Where any person has collected any amount as service tax which is not suppose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 to collect or where a person has collected an amount which is more than the tax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 that is charged then he should immediately pay the amount so collected to the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 credit of the Central Government.</a:t>
            </a:r>
            <a:endParaRPr lang="en-US" sz="2000" dirty="0"/>
          </a:p>
        </p:txBody>
      </p:sp>
      <p:sp>
        <p:nvSpPr>
          <p:cNvPr id="8" name="Action Button: Back or Previous 7">
            <a:hlinkClick r:id="rId2" action="ppaction://hlinksldjump" highlightClick="1"/>
          </p:cNvPr>
          <p:cNvSpPr/>
          <p:nvPr/>
        </p:nvSpPr>
        <p:spPr>
          <a:xfrm>
            <a:off x="8686800" y="6477000"/>
            <a:ext cx="457200" cy="381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447800"/>
            <a:ext cx="8389348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buFont typeface="Wingdings" pitchFamily="2" charset="2"/>
              <a:buChar char="ü"/>
            </a:pPr>
            <a:r>
              <a:rPr lang="en-US" sz="2400" dirty="0" smtClean="0"/>
              <a:t>If assesses is unable to correctly estimate the amount of tax </a:t>
            </a:r>
          </a:p>
          <a:p>
            <a:pPr lvl="0"/>
            <a:r>
              <a:rPr lang="en-US" sz="2400" dirty="0" smtClean="0"/>
              <a:t>    payable by him, he can request in writing to the commissioner </a:t>
            </a:r>
          </a:p>
          <a:p>
            <a:pPr lvl="0"/>
            <a:r>
              <a:rPr lang="en-US" sz="2400" dirty="0" smtClean="0"/>
              <a:t>    of CBSE for payment of service tax on provisional basis.</a:t>
            </a:r>
          </a:p>
          <a:p>
            <a:pPr lvl="0"/>
            <a:endParaRPr lang="en-US" sz="2400" dirty="0" smtClean="0"/>
          </a:p>
          <a:p>
            <a:pPr lvl="0"/>
            <a:endParaRPr lang="en-US" sz="2400" dirty="0" smtClean="0"/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In such cases, the assesses has to submit a memorandum</a:t>
            </a:r>
          </a:p>
          <a:p>
            <a:r>
              <a:rPr lang="en-US" sz="2400" dirty="0" smtClean="0"/>
              <a:t>    in form ST-3A giving detail of difference between service taxes</a:t>
            </a:r>
          </a:p>
          <a:p>
            <a:r>
              <a:rPr lang="en-US" sz="2400" dirty="0" smtClean="0"/>
              <a:t>   deposited and service tax to be paid for each month/Quarter.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33400" y="1295400"/>
            <a:ext cx="800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  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19200" y="533400"/>
            <a:ext cx="620035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u="sng" dirty="0" smtClean="0">
                <a:solidFill>
                  <a:srgbClr val="00B050"/>
                </a:solidFill>
              </a:rPr>
              <a:t>Provisional Payment of Service tax</a:t>
            </a:r>
          </a:p>
          <a:p>
            <a:endParaRPr lang="en-US" dirty="0"/>
          </a:p>
        </p:txBody>
      </p:sp>
      <p:sp>
        <p:nvSpPr>
          <p:cNvPr id="5" name="Action Button: Back or Previous 4">
            <a:hlinkClick r:id="rId2" action="ppaction://hlinksldjump" highlightClick="1"/>
          </p:cNvPr>
          <p:cNvSpPr/>
          <p:nvPr/>
        </p:nvSpPr>
        <p:spPr>
          <a:xfrm>
            <a:off x="8686800" y="6477000"/>
            <a:ext cx="457200" cy="381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57201"/>
            <a:ext cx="8305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685800"/>
            <a:ext cx="2311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62000" y="5105400"/>
            <a:ext cx="665438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 through Internet ,Banking the due date is 6th instead of 5th. </a:t>
            </a:r>
          </a:p>
          <a:p>
            <a:endParaRPr lang="en-US" sz="2000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Tax has to be paid by using a </a:t>
            </a:r>
            <a:r>
              <a:rPr lang="en-US" sz="2000" dirty="0" err="1" smtClean="0"/>
              <a:t>challan</a:t>
            </a:r>
            <a:r>
              <a:rPr lang="en-US" sz="2000" dirty="0" smtClean="0"/>
              <a:t> GAR-7. 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66800" y="228600"/>
            <a:ext cx="68291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u="sng" dirty="0" smtClean="0">
                <a:solidFill>
                  <a:srgbClr val="00B050"/>
                </a:solidFill>
              </a:rPr>
              <a:t>Due  dates for payment of service tax </a:t>
            </a:r>
            <a:endParaRPr lang="en-US" sz="3200" b="1" i="1" u="sng" dirty="0">
              <a:solidFill>
                <a:srgbClr val="00B050"/>
              </a:solidFill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1295400" y="1066800"/>
            <a:ext cx="2133600" cy="1295400"/>
          </a:xfrm>
          <a:prstGeom prst="wedgeRoundRectCallou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Assessee</a:t>
            </a:r>
            <a:r>
              <a:rPr lang="en-US" dirty="0" smtClean="0"/>
              <a:t> is individual, partnership or proprietorship firm</a:t>
            </a:r>
            <a:endParaRPr lang="en-US" dirty="0"/>
          </a:p>
        </p:txBody>
      </p:sp>
      <p:sp>
        <p:nvSpPr>
          <p:cNvPr id="14" name="Rounded Rectangular Callout 13"/>
          <p:cNvSpPr/>
          <p:nvPr/>
        </p:nvSpPr>
        <p:spPr>
          <a:xfrm>
            <a:off x="5715000" y="1066800"/>
            <a:ext cx="2133600" cy="1295400"/>
          </a:xfrm>
          <a:prstGeom prst="wedgeRoundRectCallou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Other than individual, partnership or proprietorship firm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990600" y="2590800"/>
            <a:ext cx="2590800" cy="762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5th of the month </a:t>
            </a:r>
          </a:p>
          <a:p>
            <a:r>
              <a:rPr lang="en-US" dirty="0" smtClean="0"/>
              <a:t>succeeding the quarter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334000" y="2590800"/>
            <a:ext cx="2590800" cy="762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5th of the month succeeding the month </a:t>
            </a:r>
            <a:endParaRPr lang="en-US" dirty="0"/>
          </a:p>
        </p:txBody>
      </p:sp>
      <p:sp>
        <p:nvSpPr>
          <p:cNvPr id="24" name="Curved Right Arrow 23"/>
          <p:cNvSpPr/>
          <p:nvPr/>
        </p:nvSpPr>
        <p:spPr>
          <a:xfrm>
            <a:off x="2667000" y="3352800"/>
            <a:ext cx="381000" cy="762000"/>
          </a:xfrm>
          <a:prstGeom prst="curv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Curved Left Arrow 26"/>
          <p:cNvSpPr/>
          <p:nvPr/>
        </p:nvSpPr>
        <p:spPr>
          <a:xfrm>
            <a:off x="5715000" y="3352800"/>
            <a:ext cx="457200" cy="762000"/>
          </a:xfrm>
          <a:prstGeom prst="curved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Double Wave 28"/>
          <p:cNvSpPr/>
          <p:nvPr/>
        </p:nvSpPr>
        <p:spPr>
          <a:xfrm>
            <a:off x="3048000" y="3581400"/>
            <a:ext cx="2667000" cy="1447800"/>
          </a:xfrm>
          <a:prstGeom prst="doubleWav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Last quarter &amp; month of March tax has to be paid by 31st March itself.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Action Button: Back or Previous 12">
            <a:hlinkClick r:id="rId2" action="ppaction://hlinksldjump" highlightClick="1"/>
          </p:cNvPr>
          <p:cNvSpPr/>
          <p:nvPr/>
        </p:nvSpPr>
        <p:spPr>
          <a:xfrm>
            <a:off x="8686800" y="6477000"/>
            <a:ext cx="457200" cy="381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14" grpId="0" animBg="1"/>
      <p:bldP spid="15" grpId="0" animBg="1"/>
      <p:bldP spid="16" grpId="0" animBg="1"/>
      <p:bldP spid="24" grpId="0" animBg="1"/>
      <p:bldP spid="27" grpId="0" animBg="1"/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1208" y="990601"/>
            <a:ext cx="879279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 Where tax is not paid on or before due date the </a:t>
            </a:r>
            <a:r>
              <a:rPr lang="en-US" sz="2000" dirty="0" err="1" smtClean="0"/>
              <a:t>assessee</a:t>
            </a:r>
            <a:r>
              <a:rPr lang="en-US" sz="2000" dirty="0" smtClean="0"/>
              <a:t> shall be liable to pay       interest from the date after the due date till the actual date of payment of tax. </a:t>
            </a:r>
          </a:p>
          <a:p>
            <a:endParaRPr lang="en-US" sz="2000" dirty="0" smtClean="0"/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 The current rate of interest is 13%. </a:t>
            </a:r>
            <a:br>
              <a:rPr lang="en-US" sz="2000" dirty="0" smtClean="0"/>
            </a:br>
            <a:endParaRPr lang="en-US" sz="2000" dirty="0" smtClean="0"/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62429" y="2895600"/>
            <a:ext cx="8884163" cy="3662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 If the </a:t>
            </a:r>
            <a:r>
              <a:rPr lang="en-US" sz="2000" dirty="0" err="1" smtClean="0"/>
              <a:t>assessee</a:t>
            </a:r>
            <a:r>
              <a:rPr lang="en-US" sz="2000" dirty="0" smtClean="0"/>
              <a:t> has paid excess service tax should that excess be refunded or can </a:t>
            </a:r>
          </a:p>
          <a:p>
            <a:r>
              <a:rPr lang="en-US" sz="2000" dirty="0" smtClean="0"/>
              <a:t>  the </a:t>
            </a:r>
            <a:r>
              <a:rPr lang="en-US" sz="2000" dirty="0" err="1" smtClean="0"/>
              <a:t>assessee</a:t>
            </a:r>
            <a:r>
              <a:rPr lang="en-US" sz="2000" dirty="0" smtClean="0"/>
              <a:t> adjust the excess  against future liabilities. 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 If the </a:t>
            </a:r>
            <a:r>
              <a:rPr lang="en-US" sz="2000" dirty="0" err="1" smtClean="0"/>
              <a:t>assessee</a:t>
            </a:r>
            <a:r>
              <a:rPr lang="en-US" sz="2000" dirty="0" smtClean="0"/>
              <a:t> has paid excess amount as service tax than what is required to pay </a:t>
            </a:r>
          </a:p>
          <a:p>
            <a:r>
              <a:rPr lang="en-US" sz="2000" dirty="0" smtClean="0"/>
              <a:t>then such excess can be adjusted only if the excess is due to return of the service</a:t>
            </a:r>
          </a:p>
          <a:p>
            <a:r>
              <a:rPr lang="en-US" sz="2000" dirty="0" smtClean="0"/>
              <a:t> provided.</a:t>
            </a:r>
            <a:br>
              <a:rPr lang="en-US" sz="2000" dirty="0" smtClean="0"/>
            </a:b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905000" y="762000"/>
            <a:ext cx="54345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u="sng" dirty="0" smtClean="0">
                <a:solidFill>
                  <a:srgbClr val="00B050"/>
                </a:solidFill>
              </a:rPr>
              <a:t>Default in  payment of service  tax</a:t>
            </a:r>
            <a:endParaRPr lang="en-US" sz="2800" b="1" i="1" u="sng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2600" y="3124200"/>
            <a:ext cx="4800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u="sng" dirty="0" smtClean="0">
                <a:solidFill>
                  <a:srgbClr val="00B050"/>
                </a:solidFill>
              </a:rPr>
              <a:t>Excess payment of service tax</a:t>
            </a:r>
            <a:endParaRPr lang="en-US" sz="2800" b="1" i="1" u="sng" dirty="0">
              <a:solidFill>
                <a:srgbClr val="00B050"/>
              </a:solidFill>
            </a:endParaRPr>
          </a:p>
        </p:txBody>
      </p:sp>
      <p:sp>
        <p:nvSpPr>
          <p:cNvPr id="7" name="Action Button: Back or Previous 6">
            <a:hlinkClick r:id="rId2" action="ppaction://hlinksldjump" highlightClick="1"/>
          </p:cNvPr>
          <p:cNvSpPr/>
          <p:nvPr/>
        </p:nvSpPr>
        <p:spPr>
          <a:xfrm>
            <a:off x="8686800" y="6477000"/>
            <a:ext cx="457200" cy="381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276600"/>
            <a:ext cx="855093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sz="2000" dirty="0" smtClean="0"/>
              <a:t>The service tax return has to be filed in form ST-3.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4419600"/>
            <a:ext cx="8670963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r>
              <a:rPr lang="en-US" sz="2000" dirty="0" smtClean="0"/>
              <a:t>If the </a:t>
            </a:r>
            <a:r>
              <a:rPr lang="en-US" sz="2000" dirty="0" err="1" smtClean="0"/>
              <a:t>assessee</a:t>
            </a:r>
            <a:r>
              <a:rPr lang="en-US" sz="2000" dirty="0" smtClean="0"/>
              <a:t> is providing more than one taxable service one return is sufficient </a:t>
            </a:r>
          </a:p>
          <a:p>
            <a:r>
              <a:rPr lang="en-US" sz="2000" dirty="0" smtClean="0"/>
              <a:t>For all taxable services. filing nil return is also a must.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590800" y="304800"/>
            <a:ext cx="46185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u="sng" dirty="0" smtClean="0">
                <a:solidFill>
                  <a:srgbClr val="00B050"/>
                </a:solidFill>
              </a:rPr>
              <a:t>When will return be filed?</a:t>
            </a:r>
            <a:endParaRPr lang="en-US" sz="3200" b="1" i="1" u="sng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838200"/>
            <a:ext cx="47083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 smtClean="0"/>
          </a:p>
          <a:p>
            <a:r>
              <a:rPr lang="en-US" sz="2000" dirty="0" smtClean="0"/>
              <a:t>The return has to be filed for each half year</a:t>
            </a:r>
            <a:endParaRPr lang="en-US" sz="2000" dirty="0"/>
          </a:p>
        </p:txBody>
      </p:sp>
      <p:sp>
        <p:nvSpPr>
          <p:cNvPr id="8" name="Cloud 7"/>
          <p:cNvSpPr/>
          <p:nvPr/>
        </p:nvSpPr>
        <p:spPr>
          <a:xfrm>
            <a:off x="457200" y="1828800"/>
            <a:ext cx="2514600" cy="1752600"/>
          </a:xfrm>
          <a:prstGeom prst="cloud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25  October  for </a:t>
            </a:r>
            <a:r>
              <a:rPr lang="en-US" dirty="0" err="1" smtClean="0"/>
              <a:t>april-september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Cloud 9"/>
          <p:cNvSpPr/>
          <p:nvPr/>
        </p:nvSpPr>
        <p:spPr>
          <a:xfrm>
            <a:off x="5105400" y="1752600"/>
            <a:ext cx="2514600" cy="1752600"/>
          </a:xfrm>
          <a:prstGeom prst="cloud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25 </a:t>
            </a:r>
            <a:r>
              <a:rPr lang="en-US" dirty="0" err="1" smtClean="0"/>
              <a:t>april</a:t>
            </a:r>
            <a:r>
              <a:rPr lang="en-US" dirty="0" smtClean="0"/>
              <a:t> for  </a:t>
            </a:r>
            <a:r>
              <a:rPr lang="en-US" dirty="0" err="1" smtClean="0"/>
              <a:t>october</a:t>
            </a:r>
            <a:r>
              <a:rPr lang="en-US" dirty="0" smtClean="0"/>
              <a:t> –</a:t>
            </a:r>
          </a:p>
          <a:p>
            <a:pPr algn="ctr"/>
            <a:r>
              <a:rPr lang="en-US" dirty="0" smtClean="0"/>
              <a:t>march</a:t>
            </a:r>
            <a:endParaRPr lang="en-US" dirty="0"/>
          </a:p>
        </p:txBody>
      </p:sp>
      <p:sp>
        <p:nvSpPr>
          <p:cNvPr id="9" name="Action Button: Back or Previous 8">
            <a:hlinkClick r:id="rId2" action="ppaction://hlinksldjump" highlightClick="1"/>
          </p:cNvPr>
          <p:cNvSpPr/>
          <p:nvPr/>
        </p:nvSpPr>
        <p:spPr>
          <a:xfrm>
            <a:off x="8686800" y="6477000"/>
            <a:ext cx="457200" cy="381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981200"/>
            <a:ext cx="846257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en-US" sz="2000" dirty="0" smtClean="0"/>
              <a:t>Where the </a:t>
            </a:r>
            <a:r>
              <a:rPr lang="en-US" sz="2000" dirty="0" err="1" smtClean="0"/>
              <a:t>assessee</a:t>
            </a:r>
            <a:r>
              <a:rPr lang="en-US" sz="2000" dirty="0" smtClean="0"/>
              <a:t> has not filed the return on or before the due date the return can be filed after paying late fee, which is prescribed by the Government.</a:t>
            </a:r>
          </a:p>
          <a:p>
            <a:pPr lvl="0"/>
            <a:endParaRPr lang="en-US" sz="2000" dirty="0" smtClean="0"/>
          </a:p>
          <a:p>
            <a:pPr lvl="0"/>
            <a:endParaRPr lang="en-US" sz="2000" dirty="0" smtClean="0"/>
          </a:p>
          <a:p>
            <a:pPr lvl="0">
              <a:buFont typeface="Wingdings" pitchFamily="2" charset="2"/>
              <a:buChar char="Ø"/>
            </a:pPr>
            <a:r>
              <a:rPr lang="en-US" sz="2000" dirty="0" smtClean="0"/>
              <a:t>Every return, which is filed, can be revised within 90 days from the date of filing. </a:t>
            </a:r>
          </a:p>
          <a:p>
            <a:pPr lvl="0"/>
            <a:endParaRPr lang="en-US" sz="2000" dirty="0" smtClean="0"/>
          </a:p>
          <a:p>
            <a:pPr lvl="0"/>
            <a:endParaRPr lang="en-US" sz="2000" dirty="0" smtClean="0"/>
          </a:p>
          <a:p>
            <a:pPr lvl="0">
              <a:buFont typeface="Wingdings" pitchFamily="2" charset="2"/>
              <a:buChar char="Ø"/>
            </a:pPr>
            <a:r>
              <a:rPr lang="en-US" sz="2000" dirty="0" smtClean="0"/>
              <a:t>Revised return cannot be filed  if the revision is on account of any classification, value or </a:t>
            </a:r>
            <a:r>
              <a:rPr lang="en-US" sz="2000" dirty="0" err="1" smtClean="0"/>
              <a:t>cenvat</a:t>
            </a:r>
            <a:r>
              <a:rPr lang="en-US" sz="2000" dirty="0" smtClean="0"/>
              <a:t> credit.</a:t>
            </a:r>
            <a:br>
              <a:rPr lang="en-US" sz="2000" dirty="0" smtClean="0"/>
            </a:br>
            <a:r>
              <a:rPr lang="en-US" sz="2000" dirty="0" smtClean="0"/>
              <a:t> </a:t>
            </a:r>
            <a:br>
              <a:rPr lang="en-US" sz="2000" dirty="0" smtClean="0"/>
            </a:br>
            <a:r>
              <a:rPr lang="en-US" sz="2000" dirty="0" smtClean="0"/>
              <a:t>   </a:t>
            </a:r>
          </a:p>
          <a:p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447800" y="533400"/>
            <a:ext cx="62456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u="sng" dirty="0" smtClean="0">
                <a:solidFill>
                  <a:srgbClr val="00B050"/>
                </a:solidFill>
              </a:rPr>
              <a:t>Other provisions relating to return</a:t>
            </a:r>
            <a:endParaRPr lang="en-US" sz="3200" b="1" i="1" u="sng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4724400"/>
            <a:ext cx="785503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filing the return is holiday the next working day will be treated as the due date.</a:t>
            </a:r>
          </a:p>
          <a:p>
            <a:endParaRPr lang="en-US" dirty="0"/>
          </a:p>
        </p:txBody>
      </p:sp>
      <p:sp>
        <p:nvSpPr>
          <p:cNvPr id="5" name="Action Button: Back or Previous 4">
            <a:hlinkClick r:id="rId2" action="ppaction://hlinksldjump" highlightClick="1"/>
          </p:cNvPr>
          <p:cNvSpPr/>
          <p:nvPr/>
        </p:nvSpPr>
        <p:spPr>
          <a:xfrm>
            <a:off x="8686800" y="6477000"/>
            <a:ext cx="457200" cy="381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1200" y="609600"/>
            <a:ext cx="420980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u="sng" dirty="0" smtClean="0">
                <a:solidFill>
                  <a:srgbClr val="00B050"/>
                </a:solidFill>
              </a:rPr>
              <a:t>Some important forms</a:t>
            </a:r>
          </a:p>
          <a:p>
            <a:endParaRPr lang="en-US" dirty="0"/>
          </a:p>
        </p:txBody>
      </p:sp>
      <p:sp>
        <p:nvSpPr>
          <p:cNvPr id="9" name="Double Wave 8"/>
          <p:cNvSpPr/>
          <p:nvPr/>
        </p:nvSpPr>
        <p:spPr>
          <a:xfrm>
            <a:off x="457200" y="1828800"/>
            <a:ext cx="3276600" cy="1066800"/>
          </a:xfrm>
          <a:prstGeom prst="doubleWave">
            <a:avLst/>
          </a:prstGeom>
          <a:solidFill>
            <a:schemeClr val="accent5">
              <a:lumMod val="75000"/>
            </a:schemeClr>
          </a:solidFill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 smtClean="0"/>
              <a:t>Form ST-1 (application form for registration under Section 69) </a:t>
            </a:r>
          </a:p>
          <a:p>
            <a:pPr algn="ctr"/>
            <a:endParaRPr lang="en-US" dirty="0"/>
          </a:p>
        </p:txBody>
      </p:sp>
      <p:sp>
        <p:nvSpPr>
          <p:cNvPr id="11" name="Double Wave 10"/>
          <p:cNvSpPr/>
          <p:nvPr/>
        </p:nvSpPr>
        <p:spPr>
          <a:xfrm>
            <a:off x="609600" y="4038600"/>
            <a:ext cx="3276600" cy="1066800"/>
          </a:xfrm>
          <a:prstGeom prst="doubleWave">
            <a:avLst/>
          </a:prstGeom>
          <a:solidFill>
            <a:schemeClr val="accent5">
              <a:lumMod val="50000"/>
            </a:schemeClr>
          </a:solidFill>
          <a:effectLst>
            <a:reflection blurRad="6350" stA="50000" endA="300" endPos="55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Form ST-3A (Memorandum for provisional deposit </a:t>
            </a:r>
            <a:endParaRPr lang="en-US" dirty="0"/>
          </a:p>
        </p:txBody>
      </p:sp>
      <p:sp>
        <p:nvSpPr>
          <p:cNvPr id="12" name="Double Wave 11"/>
          <p:cNvSpPr/>
          <p:nvPr/>
        </p:nvSpPr>
        <p:spPr>
          <a:xfrm>
            <a:off x="4953000" y="4038600"/>
            <a:ext cx="3276600" cy="1066800"/>
          </a:xfrm>
          <a:prstGeom prst="doubleWave">
            <a:avLst/>
          </a:prstGeom>
          <a:solidFill>
            <a:schemeClr val="accent6">
              <a:lumMod val="50000"/>
            </a:schemeClr>
          </a:solidFill>
          <a:effectLst>
            <a:reflection blurRad="6350" stA="50000" endA="300" endPos="55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 smtClean="0"/>
              <a:t>Form TR-6 (Service Tax Payment </a:t>
            </a:r>
            <a:r>
              <a:rPr lang="en-US" dirty="0" err="1" smtClean="0"/>
              <a:t>Challan</a:t>
            </a:r>
            <a:r>
              <a:rPr lang="en-US" dirty="0" smtClean="0"/>
              <a:t>)</a:t>
            </a:r>
          </a:p>
          <a:p>
            <a:pPr algn="ctr"/>
            <a:endParaRPr lang="en-US" dirty="0"/>
          </a:p>
        </p:txBody>
      </p:sp>
      <p:sp>
        <p:nvSpPr>
          <p:cNvPr id="13" name="Double Wave 12"/>
          <p:cNvSpPr/>
          <p:nvPr/>
        </p:nvSpPr>
        <p:spPr>
          <a:xfrm>
            <a:off x="4800600" y="1752600"/>
            <a:ext cx="3276600" cy="1066800"/>
          </a:xfrm>
          <a:prstGeom prst="doubleWave">
            <a:avLst/>
          </a:prstGeom>
          <a:solidFill>
            <a:schemeClr val="accent6">
              <a:lumMod val="75000"/>
            </a:schemeClr>
          </a:solidFill>
          <a:effectLst>
            <a:reflection blurRad="6350" stA="50000" endA="300" endPos="55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 smtClean="0"/>
              <a:t>Form ST-3 (return under Section 70)</a:t>
            </a:r>
          </a:p>
          <a:p>
            <a:pPr algn="ctr"/>
            <a:endParaRPr lang="en-US" dirty="0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2199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Action Button: Back or Previous 7">
            <a:hlinkClick r:id="rId2" action="ppaction://hlinksldjump" highlightClick="1"/>
          </p:cNvPr>
          <p:cNvSpPr/>
          <p:nvPr/>
        </p:nvSpPr>
        <p:spPr>
          <a:xfrm>
            <a:off x="8686800" y="6477000"/>
            <a:ext cx="457200" cy="381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11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990600"/>
            <a:ext cx="551266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b="1" i="1" u="sng" dirty="0" smtClean="0">
                <a:solidFill>
                  <a:srgbClr val="00B050"/>
                </a:solidFill>
              </a:rPr>
              <a:t>Penalty for late filing of return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828800" y="2209800"/>
            <a:ext cx="376878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2000" dirty="0" smtClean="0"/>
              <a:t>Overall maximum limit is Rs. 2000</a:t>
            </a:r>
          </a:p>
          <a:p>
            <a:endParaRPr lang="en-US" dirty="0"/>
          </a:p>
        </p:txBody>
      </p:sp>
      <p:sp>
        <p:nvSpPr>
          <p:cNvPr id="6" name="Flowchart: Data 5"/>
          <p:cNvSpPr/>
          <p:nvPr/>
        </p:nvSpPr>
        <p:spPr>
          <a:xfrm>
            <a:off x="762000" y="2743200"/>
            <a:ext cx="3200400" cy="457200"/>
          </a:xfrm>
          <a:prstGeom prst="flowChartInputOutp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Delay</a:t>
            </a:r>
            <a:endParaRPr lang="en-US" dirty="0"/>
          </a:p>
        </p:txBody>
      </p:sp>
      <p:sp>
        <p:nvSpPr>
          <p:cNvPr id="7" name="Flowchart: Data 6"/>
          <p:cNvSpPr/>
          <p:nvPr/>
        </p:nvSpPr>
        <p:spPr>
          <a:xfrm>
            <a:off x="4724400" y="2667000"/>
            <a:ext cx="3200400" cy="457200"/>
          </a:xfrm>
          <a:prstGeom prst="flowChartInputOutp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Penalty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" y="3581400"/>
            <a:ext cx="2209800" cy="3048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Up to 15 Days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14400" y="4191000"/>
            <a:ext cx="2209800" cy="3048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15 to 30 Days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4400" y="4648200"/>
            <a:ext cx="2286000" cy="1447800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31 Days and On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257800" y="3505200"/>
            <a:ext cx="2209800" cy="3048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Rs. 500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257800" y="4191000"/>
            <a:ext cx="2209800" cy="304800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Rs. 1000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181600" y="4648200"/>
            <a:ext cx="2362200" cy="13716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Rs. 1000 to Rs. 100/day from 31</a:t>
            </a:r>
            <a:r>
              <a:rPr lang="en-US" baseline="30000" dirty="0" smtClean="0"/>
              <a:t>st</a:t>
            </a:r>
            <a:r>
              <a:rPr lang="en-US" dirty="0" smtClean="0"/>
              <a:t> day onwards but the total penalty can not exceed Rs. 2000</a:t>
            </a:r>
            <a:endParaRPr lang="en-US" dirty="0"/>
          </a:p>
        </p:txBody>
      </p:sp>
      <p:sp>
        <p:nvSpPr>
          <p:cNvPr id="14" name="Striped Right Arrow 13"/>
          <p:cNvSpPr/>
          <p:nvPr/>
        </p:nvSpPr>
        <p:spPr>
          <a:xfrm>
            <a:off x="3581400" y="5029200"/>
            <a:ext cx="1066800" cy="457200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riped Right Arrow 14"/>
          <p:cNvSpPr/>
          <p:nvPr/>
        </p:nvSpPr>
        <p:spPr>
          <a:xfrm>
            <a:off x="3581400" y="4114800"/>
            <a:ext cx="1066800" cy="457200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riped Right Arrow 15"/>
          <p:cNvSpPr/>
          <p:nvPr/>
        </p:nvSpPr>
        <p:spPr>
          <a:xfrm>
            <a:off x="3581400" y="3505200"/>
            <a:ext cx="1066800" cy="457200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ction Button: Back or Previous 16">
            <a:hlinkClick r:id="rId2" action="ppaction://hlinksldjump" highlightClick="1"/>
          </p:cNvPr>
          <p:cNvSpPr/>
          <p:nvPr/>
        </p:nvSpPr>
        <p:spPr>
          <a:xfrm>
            <a:off x="8686800" y="6477000"/>
            <a:ext cx="457200" cy="381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533400"/>
            <a:ext cx="586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	</a:t>
            </a:r>
            <a:r>
              <a:rPr lang="en-US" sz="5400" b="1" u="sng" dirty="0" smtClean="0">
                <a:solidFill>
                  <a:srgbClr val="92D050"/>
                </a:solidFill>
                <a:latin typeface="AdobeGaramond" pitchFamily="34" charset="0"/>
              </a:rPr>
              <a:t>THANK YOU</a:t>
            </a:r>
            <a:endParaRPr lang="en-US" sz="5400" b="1" u="sng" dirty="0">
              <a:solidFill>
                <a:srgbClr val="92D050"/>
              </a:solidFill>
              <a:latin typeface="AdobeGaramon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29000" y="4953000"/>
            <a:ext cx="4572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dobeGaramond" pitchFamily="34" charset="0"/>
              </a:rPr>
              <a:t>FROM:-</a:t>
            </a:r>
          </a:p>
          <a:p>
            <a:r>
              <a:rPr lang="en-US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dobeGaramond" pitchFamily="34" charset="0"/>
              </a:rPr>
              <a:t>NAME	           </a:t>
            </a:r>
            <a:r>
              <a:rPr lang="en-US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dobeGaramond" pitchFamily="34" charset="0"/>
              </a:rPr>
              <a:t>-</a:t>
            </a:r>
            <a:endParaRPr lang="en-US" sz="2400" dirty="0" smtClean="0">
              <a:solidFill>
                <a:schemeClr val="accent2">
                  <a:lumMod val="60000"/>
                  <a:lumOff val="40000"/>
                </a:schemeClr>
              </a:solidFill>
              <a:latin typeface="AdobeGaramond" pitchFamily="34" charset="0"/>
            </a:endParaRPr>
          </a:p>
          <a:p>
            <a:r>
              <a:rPr lang="en-US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dobeGaramond" pitchFamily="34" charset="0"/>
              </a:rPr>
              <a:t>REG. NO.      </a:t>
            </a:r>
            <a:r>
              <a:rPr lang="en-US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dobeGaramond" pitchFamily="34" charset="0"/>
              </a:rPr>
              <a:t>-</a:t>
            </a:r>
            <a:endParaRPr lang="en-US" sz="2400" dirty="0" smtClean="0">
              <a:solidFill>
                <a:schemeClr val="accent2">
                  <a:lumMod val="60000"/>
                  <a:lumOff val="40000"/>
                </a:schemeClr>
              </a:solidFill>
              <a:latin typeface="AdobeGaramond" pitchFamily="34" charset="0"/>
            </a:endParaRPr>
          </a:p>
          <a:p>
            <a:r>
              <a:rPr lang="en-US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dobeGaramond" pitchFamily="34" charset="0"/>
              </a:rPr>
              <a:t>BATCH NO.   </a:t>
            </a:r>
            <a:r>
              <a:rPr lang="en-US" sz="240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dobeGaramond" pitchFamily="34" charset="0"/>
              </a:rPr>
              <a:t>-</a:t>
            </a:r>
            <a:endParaRPr lang="en-US" sz="2400" dirty="0" smtClean="0">
              <a:solidFill>
                <a:schemeClr val="accent2">
                  <a:lumMod val="60000"/>
                  <a:lumOff val="40000"/>
                </a:schemeClr>
              </a:solidFill>
              <a:latin typeface="AdobeGaramond" pitchFamily="34" charset="0"/>
            </a:endParaRPr>
          </a:p>
          <a:p>
            <a:endParaRPr lang="en-US" dirty="0">
              <a:latin typeface="AdobeGaramond" pitchFamily="34" charset="0"/>
            </a:endParaRPr>
          </a:p>
        </p:txBody>
      </p:sp>
      <p:pic>
        <p:nvPicPr>
          <p:cNvPr id="5" name="Picture 4" descr="9060CA_logo_icai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5600" y="2153990"/>
            <a:ext cx="3276600" cy="2492063"/>
          </a:xfrm>
          <a:prstGeom prst="rect">
            <a:avLst/>
          </a:prstGeom>
        </p:spPr>
      </p:pic>
      <p:sp>
        <p:nvSpPr>
          <p:cNvPr id="10" name="Action Button: Custom 9">
            <a:hlinkClick r:id="" action="ppaction://hlinkshowjump?jump=endshow" highlightClick="1"/>
          </p:cNvPr>
          <p:cNvSpPr/>
          <p:nvPr/>
        </p:nvSpPr>
        <p:spPr>
          <a:xfrm>
            <a:off x="8654844" y="0"/>
            <a:ext cx="457200" cy="3810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x</a:t>
            </a:r>
            <a:endParaRPr lang="en-US" sz="2000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990600"/>
            <a:ext cx="6096000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 HISTORICAL BACKGROUND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 APPLICABILITY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 WHO MUST OBTAIN REGISTRATION  &amp; TIME LIMIT</a:t>
            </a:r>
            <a:endParaRPr lang="en-US" sz="2000" i="1" u="sng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+mj-lt"/>
              </a:rPr>
              <a:t> GENERAL EXEMPTION FROM SERVICE TAX (SEC.93)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 TAX IS CALCULATED ON THE VALUE</a:t>
            </a:r>
            <a:endParaRPr lang="en-US" sz="2000" dirty="0" smtClean="0">
              <a:latin typeface="+mj-lt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 WHO IS LIABLE FOR SERVICE  TAX?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 OTHER PROVISIONS RELATING TO SERVICE TAX</a:t>
            </a:r>
          </a:p>
          <a:p>
            <a:pPr>
              <a:buFont typeface="Wingdings" pitchFamily="2" charset="2"/>
              <a:buChar char="Ø"/>
            </a:pPr>
            <a:r>
              <a:rPr lang="en-US" sz="2000" cap="all" dirty="0" smtClean="0"/>
              <a:t> Provisional Payment of Service tax</a:t>
            </a:r>
          </a:p>
          <a:p>
            <a:pPr>
              <a:buFont typeface="Wingdings" pitchFamily="2" charset="2"/>
              <a:buChar char="Ø"/>
            </a:pPr>
            <a:r>
              <a:rPr lang="en-US" sz="2000" cap="all" dirty="0" smtClean="0"/>
              <a:t> Due  dates for payment of service tax </a:t>
            </a:r>
          </a:p>
          <a:p>
            <a:pPr>
              <a:buFont typeface="Wingdings" pitchFamily="2" charset="2"/>
              <a:buChar char="Ø"/>
            </a:pPr>
            <a:r>
              <a:rPr lang="en-US" sz="2000" cap="all" dirty="0" smtClean="0"/>
              <a:t> DEFAULT &amp; EXCESS PAYMENT OF SERVICE TAX</a:t>
            </a:r>
          </a:p>
          <a:p>
            <a:pPr>
              <a:buFont typeface="Wingdings" pitchFamily="2" charset="2"/>
              <a:buChar char="Ø"/>
            </a:pPr>
            <a:r>
              <a:rPr lang="en-US" sz="2000" cap="all" dirty="0" smtClean="0"/>
              <a:t> When will return be filed?</a:t>
            </a:r>
          </a:p>
          <a:p>
            <a:pPr>
              <a:buFont typeface="Wingdings" pitchFamily="2" charset="2"/>
              <a:buChar char="Ø"/>
            </a:pPr>
            <a:r>
              <a:rPr lang="en-US" sz="2000" cap="all" dirty="0" smtClean="0"/>
              <a:t> Other provisions relating to return</a:t>
            </a:r>
          </a:p>
          <a:p>
            <a:pPr>
              <a:buFont typeface="Wingdings" pitchFamily="2" charset="2"/>
              <a:buChar char="Ø"/>
            </a:pPr>
            <a:r>
              <a:rPr lang="en-US" sz="2000" cap="all" dirty="0" smtClean="0"/>
              <a:t> Some important forms</a:t>
            </a:r>
          </a:p>
          <a:p>
            <a:pPr lvl="0">
              <a:buFont typeface="Wingdings" pitchFamily="2" charset="2"/>
              <a:buChar char="Ø"/>
            </a:pPr>
            <a:r>
              <a:rPr lang="en-US" sz="2000" cap="all" dirty="0" smtClean="0"/>
              <a:t> Penalty for late filing of return</a:t>
            </a:r>
          </a:p>
          <a:p>
            <a:endParaRPr lang="en-US" sz="2000" b="1" i="1" u="sng" dirty="0" smtClean="0"/>
          </a:p>
          <a:p>
            <a:pPr>
              <a:buFont typeface="Wingdings" pitchFamily="2" charset="2"/>
              <a:buChar char="Ø"/>
            </a:pPr>
            <a:endParaRPr lang="en-US" sz="2000" b="1" i="1" u="sng" dirty="0" smtClean="0"/>
          </a:p>
          <a:p>
            <a:pPr>
              <a:buFont typeface="Wingdings" pitchFamily="2" charset="2"/>
              <a:buChar char="Ø"/>
            </a:pPr>
            <a:endParaRPr lang="en-US" sz="2000" b="1" i="1" u="sng" dirty="0" smtClean="0"/>
          </a:p>
          <a:p>
            <a:pPr>
              <a:buFont typeface="Wingdings" pitchFamily="2" charset="2"/>
              <a:buChar char="Ø"/>
            </a:pPr>
            <a:endParaRPr lang="en-US" b="1" u="sng" dirty="0" smtClean="0">
              <a:latin typeface="+mj-lt"/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+mj-lt"/>
            </a:endParaRPr>
          </a:p>
          <a:p>
            <a:pPr>
              <a:buFont typeface="Wingdings" pitchFamily="2" charset="2"/>
              <a:buChar char="Ø"/>
            </a:pPr>
            <a:endParaRPr lang="en-US" i="1" u="sng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438400" y="457200"/>
            <a:ext cx="24429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u="sng" dirty="0" smtClean="0">
                <a:solidFill>
                  <a:srgbClr val="92D050"/>
                </a:solidFill>
              </a:rPr>
              <a:t>CONTENTS</a:t>
            </a:r>
            <a:endParaRPr lang="en-US" sz="3600" b="1" i="1" u="sng" dirty="0">
              <a:solidFill>
                <a:srgbClr val="92D050"/>
              </a:solidFill>
            </a:endParaRPr>
          </a:p>
        </p:txBody>
      </p:sp>
      <p:sp>
        <p:nvSpPr>
          <p:cNvPr id="4" name="Action Button: Forward or Next 3">
            <a:hlinkClick r:id="rId2" action="ppaction://hlinksldjump" highlightClick="1"/>
          </p:cNvPr>
          <p:cNvSpPr/>
          <p:nvPr/>
        </p:nvSpPr>
        <p:spPr>
          <a:xfrm>
            <a:off x="7620000" y="1676400"/>
            <a:ext cx="381000" cy="2261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ction Button: Forward or Next 4">
            <a:hlinkClick r:id="rId3" action="ppaction://hlinksldjump" highlightClick="1"/>
          </p:cNvPr>
          <p:cNvSpPr/>
          <p:nvPr/>
        </p:nvSpPr>
        <p:spPr>
          <a:xfrm>
            <a:off x="7620000" y="3200400"/>
            <a:ext cx="381000" cy="2261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Forward or Next 5">
            <a:hlinkClick r:id="rId4" action="ppaction://hlinksldjump" highlightClick="1"/>
          </p:cNvPr>
          <p:cNvSpPr/>
          <p:nvPr/>
        </p:nvSpPr>
        <p:spPr>
          <a:xfrm>
            <a:off x="7620000" y="3505200"/>
            <a:ext cx="381000" cy="2261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Forward or Next 6">
            <a:hlinkClick r:id="rId5" action="ppaction://hlinksldjump" highlightClick="1"/>
          </p:cNvPr>
          <p:cNvSpPr/>
          <p:nvPr/>
        </p:nvSpPr>
        <p:spPr>
          <a:xfrm>
            <a:off x="7620000" y="3810000"/>
            <a:ext cx="381000" cy="2261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Forward or Next 7">
            <a:hlinkClick r:id="rId6" action="ppaction://hlinksldjump" highlightClick="1"/>
          </p:cNvPr>
          <p:cNvSpPr/>
          <p:nvPr/>
        </p:nvSpPr>
        <p:spPr>
          <a:xfrm>
            <a:off x="7620000" y="4114800"/>
            <a:ext cx="381000" cy="2261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ction Button: Forward or Next 8">
            <a:hlinkClick r:id="rId7" action="ppaction://hlinksldjump" highlightClick="1"/>
          </p:cNvPr>
          <p:cNvSpPr/>
          <p:nvPr/>
        </p:nvSpPr>
        <p:spPr>
          <a:xfrm>
            <a:off x="7620000" y="4419600"/>
            <a:ext cx="381000" cy="2261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Forward or Next 9">
            <a:hlinkClick r:id="rId8" action="ppaction://hlinksldjump" highlightClick="1"/>
          </p:cNvPr>
          <p:cNvSpPr/>
          <p:nvPr/>
        </p:nvSpPr>
        <p:spPr>
          <a:xfrm>
            <a:off x="7620000" y="4724400"/>
            <a:ext cx="381000" cy="2261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Forward or Next 10">
            <a:hlinkClick r:id="rId9" action="ppaction://hlinksldjump" highlightClick="1"/>
          </p:cNvPr>
          <p:cNvSpPr/>
          <p:nvPr/>
        </p:nvSpPr>
        <p:spPr>
          <a:xfrm>
            <a:off x="7620000" y="5029200"/>
            <a:ext cx="381000" cy="2261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ction Button: Forward or Next 11">
            <a:hlinkClick r:id="rId10" action="ppaction://hlinksldjump" highlightClick="1"/>
          </p:cNvPr>
          <p:cNvSpPr/>
          <p:nvPr/>
        </p:nvSpPr>
        <p:spPr>
          <a:xfrm>
            <a:off x="7620000" y="5334000"/>
            <a:ext cx="381000" cy="2261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ction Button: Forward or Next 12">
            <a:hlinkClick r:id="rId11" action="ppaction://hlinksldjump" highlightClick="1"/>
          </p:cNvPr>
          <p:cNvSpPr/>
          <p:nvPr/>
        </p:nvSpPr>
        <p:spPr>
          <a:xfrm>
            <a:off x="7620000" y="5638800"/>
            <a:ext cx="381000" cy="2261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ction Button: Forward or Next 14">
            <a:hlinkClick r:id="rId12" action="ppaction://hlinksldjump" highlightClick="1"/>
          </p:cNvPr>
          <p:cNvSpPr/>
          <p:nvPr/>
        </p:nvSpPr>
        <p:spPr>
          <a:xfrm>
            <a:off x="7620000" y="2286000"/>
            <a:ext cx="381000" cy="2261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ction Button: Forward or Next 15">
            <a:hlinkClick r:id="rId13" action="ppaction://hlinksldjump" highlightClick="1"/>
          </p:cNvPr>
          <p:cNvSpPr/>
          <p:nvPr/>
        </p:nvSpPr>
        <p:spPr>
          <a:xfrm>
            <a:off x="7620000" y="2590800"/>
            <a:ext cx="381000" cy="2261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ction Button: Forward or Next 16">
            <a:hlinkClick r:id="rId14" action="ppaction://hlinksldjump" highlightClick="1"/>
          </p:cNvPr>
          <p:cNvSpPr/>
          <p:nvPr/>
        </p:nvSpPr>
        <p:spPr>
          <a:xfrm>
            <a:off x="7620000" y="2895600"/>
            <a:ext cx="381000" cy="2261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ction Button: Forward or Next 18">
            <a:hlinkClick r:id="rId15" action="ppaction://hlinksldjump" highlightClick="1"/>
          </p:cNvPr>
          <p:cNvSpPr/>
          <p:nvPr/>
        </p:nvSpPr>
        <p:spPr>
          <a:xfrm>
            <a:off x="7620000" y="1981200"/>
            <a:ext cx="381000" cy="228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762000"/>
            <a:ext cx="8528553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		</a:t>
            </a:r>
            <a:r>
              <a:rPr lang="en-US" sz="2800" b="1" i="1" u="sng" dirty="0" smtClean="0">
                <a:solidFill>
                  <a:srgbClr val="92D050"/>
                </a:solidFill>
              </a:rPr>
              <a:t>HISTORICAL BACKGROUND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Service Tax is an Indirect Tax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The provisions to levy tax on services are contained in the Financial Act, 1994.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82893" y="2362200"/>
            <a:ext cx="843448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Based on the recommendation of the Tax Reforms Committee headed</a:t>
            </a:r>
          </a:p>
          <a:p>
            <a:r>
              <a:rPr lang="en-US" sz="2000" dirty="0" smtClean="0"/>
              <a:t>     by Dr. Raja J. </a:t>
            </a:r>
            <a:r>
              <a:rPr lang="en-US" sz="2000" dirty="0" err="1" smtClean="0"/>
              <a:t>Chelliah</a:t>
            </a:r>
            <a:endParaRPr lang="en-US" sz="2000" dirty="0" smtClean="0"/>
          </a:p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sz="2000" dirty="0" smtClean="0"/>
              <a:t>It was introduced in 1994 by the 10th Finance Minister Dr. </a:t>
            </a:r>
            <a:r>
              <a:rPr lang="en-US" sz="2000" dirty="0" err="1" smtClean="0"/>
              <a:t>Manmohan</a:t>
            </a:r>
            <a:r>
              <a:rPr lang="en-US" sz="2000" dirty="0" smtClean="0"/>
              <a:t> Singh.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3505200"/>
            <a:ext cx="55354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Initially three services were identified and taxed. </a:t>
            </a:r>
            <a:endParaRPr lang="en-US" sz="2000" dirty="0"/>
          </a:p>
        </p:txBody>
      </p:sp>
      <p:sp>
        <p:nvSpPr>
          <p:cNvPr id="9" name="Rectangle 8"/>
          <p:cNvSpPr/>
          <p:nvPr/>
        </p:nvSpPr>
        <p:spPr>
          <a:xfrm>
            <a:off x="304800" y="4800600"/>
            <a:ext cx="1600200" cy="762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TELEPHONE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124200" y="4800600"/>
            <a:ext cx="1600200" cy="762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STOCK BROKING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6172200" y="4800600"/>
            <a:ext cx="1600200" cy="762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GENERAL INSURANCE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3886200" y="4343400"/>
            <a:ext cx="28956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0800000" flipV="1">
            <a:off x="1143000" y="4343400"/>
            <a:ext cx="2743200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6200000" flipH="1">
            <a:off x="3562350" y="4667250"/>
            <a:ext cx="685800" cy="38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1" name="Action Button: Back or Previous 10">
            <a:hlinkClick r:id="rId2" action="ppaction://hlinksldjump" highlightClick="1"/>
          </p:cNvPr>
          <p:cNvSpPr/>
          <p:nvPr/>
        </p:nvSpPr>
        <p:spPr>
          <a:xfrm>
            <a:off x="8686800" y="6447504"/>
            <a:ext cx="457200" cy="381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4800" y="1371600"/>
            <a:ext cx="49552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2000" dirty="0" smtClean="0"/>
              <a:t>The legislations relating to service tax are the</a:t>
            </a:r>
          </a:p>
        </p:txBody>
      </p:sp>
      <p:graphicFrame>
        <p:nvGraphicFramePr>
          <p:cNvPr id="10" name="Diagram 9"/>
          <p:cNvGraphicFramePr/>
          <p:nvPr/>
        </p:nvGraphicFramePr>
        <p:xfrm>
          <a:off x="609600" y="2057400"/>
          <a:ext cx="8077200" cy="251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ction Button: Back or Previous 3">
            <a:hlinkClick r:id="rId6" action="ppaction://hlinksldjump" highlightClick="1"/>
          </p:cNvPr>
          <p:cNvSpPr/>
          <p:nvPr/>
        </p:nvSpPr>
        <p:spPr>
          <a:xfrm>
            <a:off x="8686800" y="6477000"/>
            <a:ext cx="457200" cy="381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Graphic spid="10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533400"/>
            <a:ext cx="79172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Every person whether Individual or Sole Proprietor or Partnership or Company etc. are liable to pay service tax if provide any taxable services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1905000"/>
            <a:ext cx="72820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Sec 66 of the Finance Act, 1994 is the charging section.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3962400"/>
            <a:ext cx="7098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 from 24th February 2009 it is 10.3%. It is bifurcated by</a:t>
            </a:r>
            <a:endParaRPr lang="en-US" sz="2400" dirty="0"/>
          </a:p>
        </p:txBody>
      </p:sp>
      <p:graphicFrame>
        <p:nvGraphicFramePr>
          <p:cNvPr id="7" name="Diagram 6"/>
          <p:cNvGraphicFramePr/>
          <p:nvPr/>
        </p:nvGraphicFramePr>
        <p:xfrm>
          <a:off x="609600" y="3962400"/>
          <a:ext cx="7086600" cy="325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4800" y="2895600"/>
            <a:ext cx="78644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 Service Tax is levied to the whole of India except the state of</a:t>
            </a:r>
          </a:p>
          <a:p>
            <a:r>
              <a:rPr lang="en-US" sz="2400" dirty="0" smtClean="0"/>
              <a:t> Jammu  &amp; Kashmir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514600" y="304800"/>
            <a:ext cx="29915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u="sng" dirty="0" smtClean="0">
                <a:solidFill>
                  <a:srgbClr val="00B050"/>
                </a:solidFill>
              </a:rPr>
              <a:t>APPLICABILITY</a:t>
            </a:r>
            <a:endParaRPr lang="en-US" sz="3200" b="1" i="1" u="sng" dirty="0">
              <a:solidFill>
                <a:srgbClr val="00B050"/>
              </a:solidFill>
            </a:endParaRPr>
          </a:p>
        </p:txBody>
      </p:sp>
      <p:sp>
        <p:nvSpPr>
          <p:cNvPr id="9" name="Action Button: Back or Previous 8">
            <a:hlinkClick r:id="rId6" action="ppaction://hlinksldjump" highlightClick="1"/>
          </p:cNvPr>
          <p:cNvSpPr/>
          <p:nvPr/>
        </p:nvSpPr>
        <p:spPr>
          <a:xfrm>
            <a:off x="8686800" y="6477000"/>
            <a:ext cx="457200" cy="381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7" grpId="0">
        <p:bldAsOne/>
      </p:bldGraphic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685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600200" y="609600"/>
            <a:ext cx="624722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u="sng" dirty="0" smtClean="0">
                <a:solidFill>
                  <a:srgbClr val="00B050"/>
                </a:solidFill>
              </a:rPr>
              <a:t>Who must obtain registration &amp; time limit?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24200" y="6172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609600" y="1524000"/>
            <a:ext cx="3657600" cy="1066800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Person who liable to pay service tax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609600" y="3048000"/>
            <a:ext cx="3657600" cy="1066800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Input Service distributor</a:t>
            </a:r>
          </a:p>
          <a:p>
            <a:pPr algn="ctr"/>
            <a:endParaRPr lang="en-US" dirty="0"/>
          </a:p>
        </p:txBody>
      </p:sp>
      <p:sp>
        <p:nvSpPr>
          <p:cNvPr id="8" name="Right Arrow 7"/>
          <p:cNvSpPr/>
          <p:nvPr/>
        </p:nvSpPr>
        <p:spPr>
          <a:xfrm>
            <a:off x="533400" y="4572000"/>
            <a:ext cx="3657600" cy="1066800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Small Service Provider</a:t>
            </a:r>
            <a:endParaRPr lang="en-US" dirty="0"/>
          </a:p>
        </p:txBody>
      </p:sp>
      <p:sp>
        <p:nvSpPr>
          <p:cNvPr id="9" name="Flowchart: Document 8"/>
          <p:cNvSpPr/>
          <p:nvPr/>
        </p:nvSpPr>
        <p:spPr>
          <a:xfrm>
            <a:off x="4800600" y="1524000"/>
            <a:ext cx="3505200" cy="1143000"/>
          </a:xfrm>
          <a:prstGeom prst="flowChartDocumen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Within 30 days from the date on which charge of service tax is bought into force </a:t>
            </a:r>
            <a:endParaRPr lang="en-US" dirty="0"/>
          </a:p>
        </p:txBody>
      </p:sp>
      <p:sp>
        <p:nvSpPr>
          <p:cNvPr id="10" name="Flowchart: Document 9"/>
          <p:cNvSpPr/>
          <p:nvPr/>
        </p:nvSpPr>
        <p:spPr>
          <a:xfrm>
            <a:off x="4800600" y="3048000"/>
            <a:ext cx="3505200" cy="1143000"/>
          </a:xfrm>
          <a:prstGeom prst="flowChartDocumen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Within a period of 30 days of the commencement of business or 16</a:t>
            </a:r>
            <a:r>
              <a:rPr lang="en-US" baseline="30000" dirty="0" smtClean="0"/>
              <a:t>th</a:t>
            </a:r>
            <a:r>
              <a:rPr lang="en-US" dirty="0" smtClean="0"/>
              <a:t> June 2005 whichever is later</a:t>
            </a:r>
            <a:endParaRPr lang="en-US" dirty="0"/>
          </a:p>
        </p:txBody>
      </p:sp>
      <p:sp>
        <p:nvSpPr>
          <p:cNvPr id="11" name="Flowchart: Document 10"/>
          <p:cNvSpPr/>
          <p:nvPr/>
        </p:nvSpPr>
        <p:spPr>
          <a:xfrm>
            <a:off x="4800600" y="4572000"/>
            <a:ext cx="3505200" cy="1143000"/>
          </a:xfrm>
          <a:prstGeom prst="flowChartDocumen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Within a period of 30 days of the date in FY on which the aggregate value of service exceeds Rs. 9 </a:t>
            </a:r>
            <a:r>
              <a:rPr lang="en-US" dirty="0" err="1" smtClean="0"/>
              <a:t>Lakh</a:t>
            </a:r>
            <a:endParaRPr lang="en-US" dirty="0"/>
          </a:p>
        </p:txBody>
      </p:sp>
      <p:sp>
        <p:nvSpPr>
          <p:cNvPr id="12" name="Action Button: Back or Previous 11">
            <a:hlinkClick r:id="rId2" action="ppaction://hlinksldjump" highlightClick="1"/>
          </p:cNvPr>
          <p:cNvSpPr/>
          <p:nvPr/>
        </p:nvSpPr>
        <p:spPr>
          <a:xfrm>
            <a:off x="8686800" y="6477000"/>
            <a:ext cx="457200" cy="381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457200"/>
            <a:ext cx="693734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 dirty="0" smtClean="0">
                <a:solidFill>
                  <a:srgbClr val="00B050"/>
                </a:solidFill>
                <a:latin typeface="AdobeGaramond" pitchFamily="34" charset="0"/>
              </a:rPr>
              <a:t>General exemption from service tax (Sec. 93)</a:t>
            </a:r>
            <a:endParaRPr lang="en-US" sz="3200" dirty="0" smtClean="0">
              <a:solidFill>
                <a:srgbClr val="00B050"/>
              </a:solidFill>
              <a:latin typeface="AdobeGaramond" pitchFamily="34" charset="0"/>
            </a:endParaRP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1600200"/>
            <a:ext cx="803136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en-US" sz="2000" dirty="0" smtClean="0"/>
              <a:t>Services provided by united nation or an in international organizations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2057400"/>
            <a:ext cx="73391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endParaRPr lang="en-US" sz="2000" dirty="0" smtClean="0"/>
          </a:p>
          <a:p>
            <a:pPr marL="457200" lvl="0" indent="-457200"/>
            <a:r>
              <a:rPr lang="en-US" sz="2000" dirty="0" smtClean="0"/>
              <a:t>2.	Service provided to developer or units of special economic zone</a:t>
            </a:r>
          </a:p>
          <a:p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2743200"/>
            <a:ext cx="73673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endParaRPr lang="en-US" dirty="0" smtClean="0"/>
          </a:p>
          <a:p>
            <a:pPr lvl="0"/>
            <a:r>
              <a:rPr lang="en-US" sz="2000" dirty="0" smtClean="0"/>
              <a:t>3.     Goods &amp; materials sold by service provider to recipient of service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4191000"/>
            <a:ext cx="87211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endParaRPr lang="en-US" dirty="0" smtClean="0"/>
          </a:p>
          <a:p>
            <a:pPr marL="0" lvl="1"/>
            <a:r>
              <a:rPr lang="en-US" sz="2000" dirty="0" smtClean="0"/>
              <a:t>  5.     The service provider whose turnover is less than 10 </a:t>
            </a:r>
            <a:r>
              <a:rPr lang="en-US" sz="2000" dirty="0" err="1" smtClean="0"/>
              <a:t>lakh</a:t>
            </a:r>
            <a:r>
              <a:rPr lang="en-US" sz="2000" dirty="0" smtClean="0"/>
              <a:t> in the previous year </a:t>
            </a:r>
          </a:p>
          <a:p>
            <a:pPr marL="0" lvl="1"/>
            <a:r>
              <a:rPr lang="en-US" sz="2000" dirty="0" smtClean="0"/>
              <a:t>	will be exempt from service tax up to Rs 10 </a:t>
            </a:r>
            <a:r>
              <a:rPr lang="en-US" sz="2000" dirty="0" err="1" smtClean="0"/>
              <a:t>lakh</a:t>
            </a:r>
            <a:r>
              <a:rPr lang="en-US" sz="2000" dirty="0" smtClean="0"/>
              <a:t> in next FY. They called</a:t>
            </a:r>
          </a:p>
          <a:p>
            <a:pPr marL="0" lvl="1"/>
            <a:r>
              <a:rPr lang="en-US" sz="2000" dirty="0" smtClean="0"/>
              <a:t>  	small service providers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3429000"/>
            <a:ext cx="49569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endParaRPr lang="en-US" dirty="0" smtClean="0"/>
          </a:p>
          <a:p>
            <a:pPr lvl="0"/>
            <a:r>
              <a:rPr lang="en-US" sz="2000" dirty="0" smtClean="0"/>
              <a:t>4.     Service provided by reserve bank of India</a:t>
            </a:r>
          </a:p>
          <a:p>
            <a:endParaRPr lang="en-US" dirty="0"/>
          </a:p>
        </p:txBody>
      </p:sp>
      <p:sp>
        <p:nvSpPr>
          <p:cNvPr id="8" name="Action Button: Back or Previous 7">
            <a:hlinkClick r:id="rId2" action="ppaction://hlinksldjump" highlightClick="1"/>
          </p:cNvPr>
          <p:cNvSpPr/>
          <p:nvPr/>
        </p:nvSpPr>
        <p:spPr>
          <a:xfrm>
            <a:off x="8686800" y="6477000"/>
            <a:ext cx="457200" cy="381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90600"/>
            <a:ext cx="787080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dirty="0" smtClean="0"/>
              <a:t>Exemption is granted to incubates   subject to following condition</a:t>
            </a:r>
          </a:p>
          <a:p>
            <a:pPr lvl="1"/>
            <a:endParaRPr lang="en-US" sz="2000" dirty="0" smtClean="0"/>
          </a:p>
          <a:p>
            <a:pPr marL="1257300" lvl="2" indent="-342900">
              <a:buFont typeface="+mj-lt"/>
              <a:buAutoNum type="alphaLcParenR"/>
            </a:pPr>
            <a:r>
              <a:rPr lang="en-US" sz="2000" dirty="0" smtClean="0"/>
              <a:t>Incubates should be located within the premises of the incubator</a:t>
            </a:r>
          </a:p>
          <a:p>
            <a:pPr lvl="2"/>
            <a:endParaRPr lang="en-US" sz="2000" dirty="0" smtClean="0"/>
          </a:p>
          <a:p>
            <a:pPr lvl="2"/>
            <a:r>
              <a:rPr lang="en-US" sz="2000" dirty="0" smtClean="0"/>
              <a:t>b)Total business turnover of incubates entrepreneurship does not exceed Rs. 50 </a:t>
            </a:r>
            <a:r>
              <a:rPr lang="en-US" sz="2000" dirty="0" err="1" smtClean="0"/>
              <a:t>Lakh</a:t>
            </a:r>
            <a:r>
              <a:rPr lang="en-US" sz="2000" dirty="0" smtClean="0"/>
              <a:t> during the preceding financial year.</a:t>
            </a:r>
          </a:p>
          <a:p>
            <a:pPr lvl="2"/>
            <a:endParaRPr lang="en-US" sz="2000" dirty="0" smtClean="0"/>
          </a:p>
          <a:p>
            <a:pPr lvl="2"/>
            <a:r>
              <a:rPr lang="en-US" sz="2000" dirty="0" smtClean="0"/>
              <a:t>c)The exemption is avail to incubate for a period of 3 year.</a:t>
            </a:r>
          </a:p>
          <a:p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3733800"/>
            <a:ext cx="67928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dirty="0" smtClean="0"/>
              <a:t>	</a:t>
            </a:r>
          </a:p>
          <a:p>
            <a:pPr lvl="0"/>
            <a:r>
              <a:rPr lang="en-US" dirty="0" smtClean="0"/>
              <a:t>7.	</a:t>
            </a:r>
            <a:r>
              <a:rPr lang="en-US" sz="2000" dirty="0" smtClean="0"/>
              <a:t>Services provided by a digital cinema service provider.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5105400"/>
            <a:ext cx="77700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dirty="0" smtClean="0"/>
              <a:t>8.	</a:t>
            </a:r>
            <a:r>
              <a:rPr lang="en-US" sz="2000" dirty="0" smtClean="0"/>
              <a:t>Service provided by Residential welfare association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		Monthly contribution does not exceed Rs. 3000/Month</a:t>
            </a:r>
          </a:p>
          <a:p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6150114"/>
            <a:ext cx="39148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dirty="0" smtClean="0"/>
              <a:t>9.	</a:t>
            </a:r>
            <a:r>
              <a:rPr lang="en-US" sz="2000" dirty="0" smtClean="0"/>
              <a:t>Drug &amp; Medicine Produces</a:t>
            </a:r>
          </a:p>
          <a:p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381000"/>
            <a:ext cx="7913064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>
              <a:buAutoNum type="arabicPeriod" startAt="6"/>
            </a:pPr>
            <a:r>
              <a:rPr lang="en-US" sz="2000" dirty="0" smtClean="0"/>
              <a:t>Exemption to technology business Incubator, Science and Technology </a:t>
            </a:r>
          </a:p>
          <a:p>
            <a:pPr marL="342900" lvl="0" indent="-342900"/>
            <a:r>
              <a:rPr lang="en-US" sz="2000" dirty="0" smtClean="0"/>
              <a:t>	Entrepreneurship park (STEP) and Incubates</a:t>
            </a:r>
          </a:p>
          <a:p>
            <a:endParaRPr lang="en-US" dirty="0"/>
          </a:p>
        </p:txBody>
      </p:sp>
      <p:sp>
        <p:nvSpPr>
          <p:cNvPr id="7" name="Action Button: Back or Previous 6">
            <a:hlinkClick r:id="rId2" action="ppaction://hlinksldjump" highlightClick="1"/>
          </p:cNvPr>
          <p:cNvSpPr/>
          <p:nvPr/>
        </p:nvSpPr>
        <p:spPr>
          <a:xfrm>
            <a:off x="8686800" y="6477000"/>
            <a:ext cx="457200" cy="381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457200"/>
            <a:ext cx="80682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u="sng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The tax is calculated on the value. following provisions are:-</a:t>
            </a:r>
            <a:br>
              <a:rPr lang="en-US" sz="2400" b="1" i="1" u="sng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endParaRPr lang="en-US" sz="2400" b="1" i="1" u="sng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371601"/>
            <a:ext cx="74659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a)  </a:t>
            </a:r>
            <a:r>
              <a:rPr lang="en-US" sz="2000" dirty="0" smtClean="0"/>
              <a:t>If  consideration is charged in money then the amount charged is the value.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981200"/>
            <a:ext cx="94966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b)  If the consideration charged is either wholly or partly not in money then value shall be </a:t>
            </a:r>
          </a:p>
          <a:p>
            <a:r>
              <a:rPr lang="en-US" sz="2000" dirty="0" smtClean="0"/>
              <a:t>equal to that part which is not in money also calculated in money value which shall be</a:t>
            </a:r>
          </a:p>
          <a:p>
            <a:r>
              <a:rPr lang="en-US" sz="2000" dirty="0" smtClean="0"/>
              <a:t> deemed to be service tax.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3276600"/>
            <a:ext cx="851701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r>
              <a:rPr lang="en-US" sz="2000" dirty="0" smtClean="0"/>
              <a:t>)  A consideration is not ascertainable then the value on which the tax has to be</a:t>
            </a:r>
          </a:p>
          <a:p>
            <a:r>
              <a:rPr lang="en-US" sz="2000" dirty="0" smtClean="0"/>
              <a:t> charge shall be the amount as prescribed under</a:t>
            </a:r>
          </a:p>
          <a:p>
            <a:r>
              <a:rPr lang="en-US" sz="2000" dirty="0" smtClean="0"/>
              <a:t> Service Tax (Determination of Value) Rules 2006.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4267200"/>
            <a:ext cx="900022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 smtClean="0"/>
          </a:p>
          <a:p>
            <a:r>
              <a:rPr lang="en-US" sz="2000" dirty="0" smtClean="0"/>
              <a:t>d)  Where the amount charged by the service provider is inclusive of service tax then </a:t>
            </a:r>
          </a:p>
          <a:p>
            <a:r>
              <a:rPr lang="en-US" sz="2000" dirty="0" smtClean="0"/>
              <a:t>the values will be treated as inclusive of tax.</a:t>
            </a:r>
            <a:br>
              <a:rPr lang="en-US" sz="2000" dirty="0" smtClean="0"/>
            </a:b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5257800"/>
            <a:ext cx="8326447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e</a:t>
            </a:r>
            <a:r>
              <a:rPr lang="en-US" sz="2000" dirty="0" smtClean="0"/>
              <a:t>)  The gross amount charged shall  include any amount received  towards the </a:t>
            </a:r>
          </a:p>
          <a:p>
            <a:r>
              <a:rPr lang="en-US" sz="2000" dirty="0" smtClean="0"/>
              <a:t>taxable service either before or during or after providing such service. </a:t>
            </a:r>
            <a:endParaRPr lang="en-US" sz="2000" dirty="0"/>
          </a:p>
        </p:txBody>
      </p:sp>
      <p:sp>
        <p:nvSpPr>
          <p:cNvPr id="8" name="Action Button: Back or Previous 7">
            <a:hlinkClick r:id="rId2" action="ppaction://hlinksldjump" highlightClick="1"/>
          </p:cNvPr>
          <p:cNvSpPr/>
          <p:nvPr/>
        </p:nvSpPr>
        <p:spPr>
          <a:xfrm>
            <a:off x="8686800" y="6477000"/>
            <a:ext cx="457200" cy="381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Deluxe">
  <a:themeElements>
    <a:clrScheme name="Deluxe">
      <a:dk1>
        <a:sysClr val="windowText" lastClr="000000"/>
      </a:dk1>
      <a:lt1>
        <a:sysClr val="window" lastClr="FFFFFF"/>
      </a:lt1>
      <a:dk2>
        <a:srgbClr val="30356E"/>
      </a:dk2>
      <a:lt2>
        <a:srgbClr val="FFF9E5"/>
      </a:lt2>
      <a:accent1>
        <a:srgbClr val="CC4757"/>
      </a:accent1>
      <a:accent2>
        <a:srgbClr val="FF6F61"/>
      </a:accent2>
      <a:accent3>
        <a:srgbClr val="FF953E"/>
      </a:accent3>
      <a:accent4>
        <a:srgbClr val="F8BD52"/>
      </a:accent4>
      <a:accent5>
        <a:srgbClr val="46A6BD"/>
      </a:accent5>
      <a:accent6>
        <a:srgbClr val="5488BC"/>
      </a:accent6>
      <a:hlink>
        <a:srgbClr val="FA7D7A"/>
      </a:hlink>
      <a:folHlink>
        <a:srgbClr val="FFCF3E"/>
      </a:folHlink>
    </a:clrScheme>
    <a:fontScheme name="Deluxe">
      <a:majorFont>
        <a:latin typeface="Corbel"/>
        <a:ea typeface=""/>
        <a:cs typeface=""/>
        <a:font script="Jpan" typeface="HGｺﾞｼｯｸM"/>
        <a:font script="Hang" typeface="HY엽서L"/>
        <a:font script="Hans" typeface="华文新魏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新魏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Deluxe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280000"/>
              </a:schemeClr>
            </a:gs>
            <a:gs pos="14000">
              <a:schemeClr val="phClr">
                <a:tint val="37000"/>
                <a:satMod val="250000"/>
              </a:schemeClr>
            </a:gs>
            <a:gs pos="45000">
              <a:schemeClr val="phClr">
                <a:tint val="53000"/>
                <a:satMod val="220000"/>
              </a:schemeClr>
            </a:gs>
            <a:gs pos="65000">
              <a:schemeClr val="phClr">
                <a:tint val="53000"/>
                <a:satMod val="220000"/>
              </a:schemeClr>
            </a:gs>
            <a:gs pos="86000">
              <a:schemeClr val="phClr">
                <a:tint val="42000"/>
                <a:satMod val="240000"/>
              </a:schemeClr>
            </a:gs>
            <a:gs pos="100000">
              <a:schemeClr val="phClr">
                <a:tint val="20000"/>
                <a:satMod val="23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0000">
              <a:schemeClr val="phClr">
                <a:satMod val="150000"/>
              </a:schemeClr>
            </a:gs>
            <a:gs pos="100000">
              <a:schemeClr val="phClr">
                <a:tint val="75000"/>
                <a:satMod val="20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atMod val="14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prstMaterial="powder">
            <a:bevelT w="152400"/>
            <a:contourClr>
              <a:schemeClr val="phClr"/>
            </a:contourClr>
          </a:sp3d>
        </a:effectStyle>
        <a:effectStyle>
          <a:effectLst>
            <a:reflection blurRad="12700" stA="26000" endPos="28000" dist="38100" dir="5400000" sy="-100000"/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prstMaterial="powder">
            <a:bevelT w="190500" h="1016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3000"/>
                <a:satMod val="1550000"/>
              </a:schemeClr>
            </a:gs>
            <a:gs pos="1000">
              <a:schemeClr val="phClr">
                <a:tint val="48000"/>
                <a:satMod val="1550000"/>
              </a:schemeClr>
            </a:gs>
            <a:gs pos="90000">
              <a:schemeClr val="phClr">
                <a:shade val="18000"/>
                <a:satMod val="275000"/>
              </a:schemeClr>
            </a:gs>
          </a:gsLst>
          <a:path path="circle">
            <a:fillToRect r="210000" b="300000"/>
          </a:path>
        </a:gradFill>
        <a:gradFill rotWithShape="1">
          <a:gsLst>
            <a:gs pos="5000">
              <a:schemeClr val="phClr">
                <a:tint val="38000"/>
                <a:satMod val="1800000"/>
              </a:schemeClr>
            </a:gs>
            <a:gs pos="5000">
              <a:schemeClr val="phClr">
                <a:tint val="40000"/>
                <a:satMod val="1800000"/>
              </a:schemeClr>
            </a:gs>
            <a:gs pos="90000">
              <a:schemeClr val="phClr">
                <a:shade val="18000"/>
                <a:satMod val="275000"/>
              </a:schemeClr>
            </a:gs>
          </a:gsLst>
          <a:path path="circle">
            <a:fillToRect l="20000" t="30000" r="135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Deluxe</Template>
  <TotalTime>638</TotalTime>
  <Words>1373</Words>
  <Application>Microsoft Office PowerPoint</Application>
  <PresentationFormat>On-screen Show (4:3)</PresentationFormat>
  <Paragraphs>240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Deluxe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Pcs</dc:creator>
  <cp:lastModifiedBy>Pcs</cp:lastModifiedBy>
  <cp:revision>96</cp:revision>
  <dcterms:created xsi:type="dcterms:W3CDTF">2011-08-06T08:27:40Z</dcterms:created>
  <dcterms:modified xsi:type="dcterms:W3CDTF">2011-09-17T11:27:23Z</dcterms:modified>
</cp:coreProperties>
</file>