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35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caxbrlspecialist@gmail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9468" y="304800"/>
            <a:ext cx="7745069" cy="30162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XBRL</a:t>
            </a:r>
          </a:p>
          <a:p>
            <a:pPr algn="ctr"/>
            <a:r>
              <a:rPr lang="en-US" sz="1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Taxonomies</a:t>
            </a:r>
            <a:endParaRPr lang="en-US" sz="1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3886200"/>
            <a:ext cx="3353803" cy="21544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INDIAN</a:t>
            </a:r>
          </a:p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Taxonomy</a:t>
            </a:r>
            <a:endParaRPr lang="en-US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58396" y="4419600"/>
            <a:ext cx="10994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VS.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81551" y="3886200"/>
            <a:ext cx="3106300" cy="21544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US</a:t>
            </a:r>
          </a:p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Taxonomy</a:t>
            </a:r>
            <a:endParaRPr lang="en-US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24600" y="6324600"/>
            <a:ext cx="2743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2500" dirty="0" smtClean="0">
                <a:latin typeface="AngsanaUPC" pitchFamily="18" charset="-34"/>
                <a:cs typeface="AngsanaUPC" pitchFamily="18" charset="-34"/>
              </a:rPr>
              <a:t>caxbrlspecialist@gmail.com</a:t>
            </a:r>
            <a:endParaRPr lang="en-IN" sz="25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64966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823418"/>
            <a:ext cx="16764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838200" y="346364"/>
            <a:ext cx="1447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 smtClean="0">
                <a:latin typeface="Arial Rounded MT Bold" pitchFamily="34" charset="0"/>
              </a:rPr>
              <a:t>Basis</a:t>
            </a:r>
            <a:endParaRPr lang="en-IN" sz="2500" dirty="0">
              <a:latin typeface="Arial Rounded MT Bol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695979"/>
            <a:ext cx="1371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 dirty="0" smtClean="0">
                <a:solidFill>
                  <a:schemeClr val="bg1"/>
                </a:solidFill>
              </a:rPr>
              <a:t>IFRS</a:t>
            </a:r>
            <a:endParaRPr lang="en-IN" sz="3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8400" y="304800"/>
            <a:ext cx="2971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 smtClean="0">
                <a:latin typeface="Arial Rounded MT Bold" pitchFamily="34" charset="0"/>
              </a:rPr>
              <a:t>Indian Taxonomy</a:t>
            </a:r>
            <a:endParaRPr lang="en-IN" sz="2500" dirty="0">
              <a:latin typeface="Arial Rounded MT Bold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62200" y="823418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/>
          <p:cNvSpPr txBox="1"/>
          <p:nvPr/>
        </p:nvSpPr>
        <p:spPr>
          <a:xfrm>
            <a:off x="6019800" y="290018"/>
            <a:ext cx="2438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 smtClean="0">
                <a:latin typeface="Arial Rounded MT Bold" pitchFamily="34" charset="0"/>
              </a:rPr>
              <a:t>US Taxonomy</a:t>
            </a:r>
            <a:endParaRPr lang="en-IN" sz="2500" dirty="0">
              <a:latin typeface="Arial Rounded MT Bold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38800" y="808636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2438400" y="899618"/>
            <a:ext cx="2819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b="1" dirty="0">
                <a:solidFill>
                  <a:srgbClr val="C00000"/>
                </a:solidFill>
              </a:rPr>
              <a:t>Indian Taxonomy is based on IFRS platform. Gradually, Indian accounting in converging towards IFRS, so is the Taxonomy. 2012 Taxonomy saw a major shift towards IFRS.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15000" y="899618"/>
            <a:ext cx="2819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b="1" dirty="0">
                <a:solidFill>
                  <a:srgbClr val="C00000"/>
                </a:solidFill>
              </a:rPr>
              <a:t>US Taxonomy very different from IFRS. Every notes/schedules are very elaborative in nature.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3657600"/>
            <a:ext cx="16764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609600" y="4114800"/>
            <a:ext cx="1371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 dirty="0">
                <a:solidFill>
                  <a:schemeClr val="bg1"/>
                </a:solidFill>
              </a:rPr>
              <a:t>Output for users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362200" y="3657600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Rectangle 18"/>
          <p:cNvSpPr/>
          <p:nvPr/>
        </p:nvSpPr>
        <p:spPr>
          <a:xfrm>
            <a:off x="5638800" y="3642818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2438400" y="3733800"/>
            <a:ext cx="2819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b="1" dirty="0">
                <a:solidFill>
                  <a:srgbClr val="C00000"/>
                </a:solidFill>
              </a:rPr>
              <a:t>Output(Instance Document) is not available on regulators website. User of financial statement can not have information directly from MCA Website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15000" y="3733800"/>
            <a:ext cx="2819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b="1" dirty="0">
                <a:solidFill>
                  <a:srgbClr val="C00000"/>
                </a:solidFill>
              </a:rPr>
              <a:t>Output(Instance Document) is available on regulators website. Users if financial statement can have information directly from SEC website under Interactive data.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4600" y="6324600"/>
            <a:ext cx="2743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2500" dirty="0" smtClean="0">
                <a:latin typeface="AngsanaUPC" pitchFamily="18" charset="-34"/>
                <a:cs typeface="AngsanaUPC" pitchFamily="18" charset="-34"/>
              </a:rPr>
              <a:t>caxbrlspecialist@gmail.com</a:t>
            </a:r>
            <a:endParaRPr lang="en-IN" sz="25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81178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823418"/>
            <a:ext cx="16764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838200" y="346364"/>
            <a:ext cx="1447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 smtClean="0">
                <a:latin typeface="Arial Rounded MT Bold" pitchFamily="34" charset="0"/>
              </a:rPr>
              <a:t>Basis</a:t>
            </a:r>
            <a:endParaRPr lang="en-IN" sz="2500" dirty="0">
              <a:latin typeface="Arial Rounded MT Bol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695979"/>
            <a:ext cx="952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 dirty="0">
                <a:solidFill>
                  <a:schemeClr val="bg1"/>
                </a:solidFill>
              </a:rPr>
              <a:t>Vastness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8400" y="304800"/>
            <a:ext cx="2971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 smtClean="0">
                <a:latin typeface="Arial Rounded MT Bold" pitchFamily="34" charset="0"/>
              </a:rPr>
              <a:t>Indian Taxonomy</a:t>
            </a:r>
            <a:endParaRPr lang="en-IN" sz="2500" dirty="0">
              <a:latin typeface="Arial Rounded MT Bold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62200" y="823418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6019800" y="290018"/>
            <a:ext cx="2438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 smtClean="0">
                <a:latin typeface="Arial Rounded MT Bold" pitchFamily="34" charset="0"/>
              </a:rPr>
              <a:t>US Taxonomy</a:t>
            </a:r>
            <a:endParaRPr lang="en-IN" sz="2500" dirty="0">
              <a:latin typeface="Arial Rounded MT Bold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38800" y="808636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2438400" y="1419761"/>
            <a:ext cx="281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b="1" dirty="0">
                <a:solidFill>
                  <a:srgbClr val="C00000"/>
                </a:solidFill>
              </a:rPr>
              <a:t>Indian Taxonomy is narrow when compared to US Taxonomy. It contains 3568 elements.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0" y="1419761"/>
            <a:ext cx="2819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b="1" dirty="0">
                <a:solidFill>
                  <a:srgbClr val="C00000"/>
                </a:solidFill>
              </a:rPr>
              <a:t>US Taxonomy is very elaborative. It contains around 17000 elements.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3657600"/>
            <a:ext cx="16764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533400" y="4004608"/>
            <a:ext cx="152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 dirty="0">
                <a:solidFill>
                  <a:schemeClr val="bg1"/>
                </a:solidFill>
              </a:rPr>
              <a:t>Documentation/Definitions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362200" y="3657600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5638800" y="3642818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38400" y="3733800"/>
            <a:ext cx="2819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dirty="0">
                <a:solidFill>
                  <a:srgbClr val="C00000"/>
                </a:solidFill>
              </a:rPr>
              <a:t>2012 Taxonomy of India doesn't contain the Documentation i.e. definition of elements. If one gets confused about the meaning of an element, definitions are not available for reference and understanding.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5000" y="3733800"/>
            <a:ext cx="2819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dirty="0">
                <a:solidFill>
                  <a:srgbClr val="C00000"/>
                </a:solidFill>
              </a:rPr>
              <a:t>US Taxonomy contains the Documentation i.e. definition of elements. If one gets confused about the meaning of an element, definitions are available for reference and understanding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24600" y="6324600"/>
            <a:ext cx="2743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2500" dirty="0" smtClean="0">
                <a:latin typeface="AngsanaUPC" pitchFamily="18" charset="-34"/>
                <a:cs typeface="AngsanaUPC" pitchFamily="18" charset="-34"/>
              </a:rPr>
              <a:t>caxbrlspecialist@gmail.com</a:t>
            </a:r>
            <a:endParaRPr lang="en-IN" sz="25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45025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823418"/>
            <a:ext cx="16764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838200" y="346364"/>
            <a:ext cx="1447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 smtClean="0">
                <a:latin typeface="Arial Rounded MT Bold" pitchFamily="34" charset="0"/>
              </a:rPr>
              <a:t>Basis</a:t>
            </a:r>
            <a:endParaRPr lang="en-IN" sz="2500" dirty="0">
              <a:latin typeface="Arial Rounded MT Bol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1420505"/>
            <a:ext cx="15621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b="1" dirty="0">
                <a:solidFill>
                  <a:schemeClr val="bg1"/>
                </a:solidFill>
              </a:rPr>
              <a:t>Extension of Elements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8400" y="304800"/>
            <a:ext cx="2971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 smtClean="0">
                <a:latin typeface="Arial Rounded MT Bold" pitchFamily="34" charset="0"/>
              </a:rPr>
              <a:t>Indian Taxonomy</a:t>
            </a:r>
            <a:endParaRPr lang="en-IN" sz="2500" dirty="0">
              <a:latin typeface="Arial Rounded MT Bold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62200" y="823418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6019800" y="290018"/>
            <a:ext cx="2438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 smtClean="0">
                <a:latin typeface="Arial Rounded MT Bold" pitchFamily="34" charset="0"/>
              </a:rPr>
              <a:t>US Taxonomy</a:t>
            </a:r>
            <a:endParaRPr lang="en-IN" sz="2500" dirty="0">
              <a:latin typeface="Arial Rounded MT Bold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38800" y="808636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2438400" y="1340584"/>
            <a:ext cx="2819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b="1" dirty="0">
                <a:solidFill>
                  <a:srgbClr val="C00000"/>
                </a:solidFill>
              </a:rPr>
              <a:t>In Indian Taxonomy, Extension elements are not allowed. Only the defined elements can be used for mapping.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0" y="1066800"/>
            <a:ext cx="2819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b="1" dirty="0">
                <a:solidFill>
                  <a:srgbClr val="C00000"/>
                </a:solidFill>
              </a:rPr>
              <a:t>In US Taxonomy, Extension of elements are allowed. For a </a:t>
            </a:r>
            <a:r>
              <a:rPr lang="en-IN" sz="2000" b="1" dirty="0" err="1">
                <a:solidFill>
                  <a:srgbClr val="C00000"/>
                </a:solidFill>
              </a:rPr>
              <a:t>lineitem</a:t>
            </a:r>
            <a:r>
              <a:rPr lang="en-IN" sz="2000" b="1" dirty="0">
                <a:solidFill>
                  <a:srgbClr val="C00000"/>
                </a:solidFill>
              </a:rPr>
              <a:t>, if one is unable to find a tag, one can extend it with suitable attributes.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3657600"/>
            <a:ext cx="16764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533400" y="4396026"/>
            <a:ext cx="152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b="1" dirty="0">
                <a:solidFill>
                  <a:schemeClr val="bg1"/>
                </a:solidFill>
              </a:rPr>
              <a:t>Clubbing of values.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362200" y="3657600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5638800" y="3642818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38400" y="3925431"/>
            <a:ext cx="2819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b="1" dirty="0">
                <a:solidFill>
                  <a:srgbClr val="C00000"/>
                </a:solidFill>
              </a:rPr>
              <a:t>In Indian Taxonomy, if one is unable to find a suitable element, he/she can club them into one. This is generally applicable for OTHERS element.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5000" y="4159984"/>
            <a:ext cx="2819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b="1" dirty="0">
                <a:solidFill>
                  <a:srgbClr val="C00000"/>
                </a:solidFill>
              </a:rPr>
              <a:t>In US Taxonomy, There is no concept of clubbing. If one is unable to find the suitable element, he/she can extend.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24600" y="6324600"/>
            <a:ext cx="2743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2500" dirty="0" smtClean="0">
                <a:latin typeface="AngsanaUPC" pitchFamily="18" charset="-34"/>
                <a:cs typeface="AngsanaUPC" pitchFamily="18" charset="-34"/>
              </a:rPr>
              <a:t>caxbrlspecialist@gmail.com</a:t>
            </a:r>
            <a:endParaRPr lang="en-IN" sz="25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54588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823418"/>
            <a:ext cx="16764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838200" y="346364"/>
            <a:ext cx="1447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 smtClean="0">
                <a:latin typeface="Arial Rounded MT Bold" pitchFamily="34" charset="0"/>
              </a:rPr>
              <a:t>Basis</a:t>
            </a:r>
            <a:endParaRPr lang="en-IN" sz="2500" dirty="0">
              <a:latin typeface="Arial Rounded MT Bol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1729026"/>
            <a:ext cx="15621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b="1" dirty="0">
                <a:solidFill>
                  <a:schemeClr val="bg1"/>
                </a:solidFill>
              </a:rPr>
              <a:t>Capturing of data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8400" y="304800"/>
            <a:ext cx="2971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 smtClean="0">
                <a:latin typeface="Arial Rounded MT Bold" pitchFamily="34" charset="0"/>
              </a:rPr>
              <a:t>Indian Taxonomy</a:t>
            </a:r>
            <a:endParaRPr lang="en-IN" sz="2500" dirty="0">
              <a:latin typeface="Arial Rounded MT Bold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62200" y="823418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6019800" y="290018"/>
            <a:ext cx="2438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 smtClean="0">
                <a:latin typeface="Arial Rounded MT Bold" pitchFamily="34" charset="0"/>
              </a:rPr>
              <a:t>US Taxonomy</a:t>
            </a:r>
            <a:endParaRPr lang="en-IN" sz="2500" dirty="0">
              <a:latin typeface="Arial Rounded MT Bold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38800" y="808636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2438400" y="982176"/>
            <a:ext cx="2819400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1700" b="1" dirty="0">
                <a:solidFill>
                  <a:srgbClr val="C00000"/>
                </a:solidFill>
              </a:rPr>
              <a:t>MCA doesn't mandates the capture of each and every value. MCA has given a list of 177 Mandatory elements and another 380 elements are conditional mandatory. Other value/textual can be captured is found </a:t>
            </a:r>
            <a:r>
              <a:rPr lang="en-IN" sz="1700" b="1" dirty="0" smtClean="0">
                <a:solidFill>
                  <a:srgbClr val="C00000"/>
                </a:solidFill>
              </a:rPr>
              <a:t>important and </a:t>
            </a:r>
            <a:r>
              <a:rPr lang="en-IN" sz="1700" b="1" dirty="0">
                <a:solidFill>
                  <a:srgbClr val="C00000"/>
                </a:solidFill>
              </a:rPr>
              <a:t>suitable tag is available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0" y="1276796"/>
            <a:ext cx="2819400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1700" b="1" dirty="0">
                <a:solidFill>
                  <a:srgbClr val="C00000"/>
                </a:solidFill>
              </a:rPr>
              <a:t>SEC mandates to captures each and every value if related to financial of the entity. If for a value suitable element is not found, it can be captured under an extended element.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3657600"/>
            <a:ext cx="16764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457200" y="4114800"/>
            <a:ext cx="1600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b="1" dirty="0">
                <a:solidFill>
                  <a:schemeClr val="bg1"/>
                </a:solidFill>
              </a:rPr>
              <a:t>Disclosure related to corporate affairs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362200" y="3657600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5638800" y="3642818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38400" y="3739277"/>
            <a:ext cx="2819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dirty="0">
                <a:solidFill>
                  <a:srgbClr val="C00000"/>
                </a:solidFill>
              </a:rPr>
              <a:t>MCA mandates some disclosures related to company affairs such as - General Information about the </a:t>
            </a:r>
            <a:r>
              <a:rPr lang="en-IN" b="1" dirty="0" err="1" smtClean="0">
                <a:solidFill>
                  <a:srgbClr val="C00000"/>
                </a:solidFill>
              </a:rPr>
              <a:t>company,Remuneration</a:t>
            </a:r>
            <a:r>
              <a:rPr lang="en-IN" b="1" dirty="0" smtClean="0">
                <a:solidFill>
                  <a:srgbClr val="C00000"/>
                </a:solidFill>
              </a:rPr>
              <a:t> </a:t>
            </a:r>
            <a:r>
              <a:rPr lang="en-IN" b="1" dirty="0">
                <a:solidFill>
                  <a:srgbClr val="C00000"/>
                </a:solidFill>
              </a:rPr>
              <a:t>to directors, auditors report, directors report, directors singing the Balance Sheet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5000" y="4394537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dirty="0">
                <a:solidFill>
                  <a:srgbClr val="C00000"/>
                </a:solidFill>
              </a:rPr>
              <a:t>SEC doesn't Mandates to capture data related to corporate affairs.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24600" y="6324600"/>
            <a:ext cx="2743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2500" dirty="0" smtClean="0">
                <a:latin typeface="AngsanaUPC" pitchFamily="18" charset="-34"/>
                <a:cs typeface="AngsanaUPC" pitchFamily="18" charset="-34"/>
              </a:rPr>
              <a:t>caxbrlspecialist@gmail.com</a:t>
            </a:r>
            <a:endParaRPr lang="en-IN" sz="25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7314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823418"/>
            <a:ext cx="16764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838200" y="346364"/>
            <a:ext cx="1447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 smtClean="0">
                <a:latin typeface="Arial Rounded MT Bold" pitchFamily="34" charset="0"/>
              </a:rPr>
              <a:t>Basis</a:t>
            </a:r>
            <a:endParaRPr lang="en-IN" sz="2500" dirty="0">
              <a:latin typeface="Arial Rounded MT Bol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1185952"/>
            <a:ext cx="1600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300" b="1" dirty="0" smtClean="0">
                <a:solidFill>
                  <a:schemeClr val="bg1"/>
                </a:solidFill>
              </a:rPr>
              <a:t>Inter-Use </a:t>
            </a:r>
            <a:r>
              <a:rPr lang="en-IN" sz="2300" b="1" dirty="0">
                <a:solidFill>
                  <a:schemeClr val="bg1"/>
                </a:solidFill>
              </a:rPr>
              <a:t>of element under various disclosures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8400" y="304800"/>
            <a:ext cx="2971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 smtClean="0">
                <a:latin typeface="Arial Rounded MT Bold" pitchFamily="34" charset="0"/>
              </a:rPr>
              <a:t>Indian Taxonomy</a:t>
            </a:r>
            <a:endParaRPr lang="en-IN" sz="2500" dirty="0">
              <a:latin typeface="Arial Rounded MT Bold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62200" y="823418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6019800" y="290018"/>
            <a:ext cx="2438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 smtClean="0">
                <a:latin typeface="Arial Rounded MT Bold" pitchFamily="34" charset="0"/>
              </a:rPr>
              <a:t>US Taxonomy</a:t>
            </a:r>
            <a:endParaRPr lang="en-IN" sz="2500" dirty="0">
              <a:latin typeface="Arial Rounded MT Bold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38800" y="808636"/>
            <a:ext cx="30480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2438400" y="982176"/>
            <a:ext cx="2819400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1700" b="1" dirty="0">
                <a:solidFill>
                  <a:srgbClr val="C00000"/>
                </a:solidFill>
              </a:rPr>
              <a:t>In Indian Taxonomy, one can not use an element/member from one disclosure/</a:t>
            </a:r>
            <a:r>
              <a:rPr lang="en-IN" sz="1700" b="1" dirty="0" err="1">
                <a:solidFill>
                  <a:srgbClr val="C00000"/>
                </a:solidFill>
              </a:rPr>
              <a:t>linkbase</a:t>
            </a:r>
            <a:r>
              <a:rPr lang="en-IN" sz="1700" b="1" dirty="0">
                <a:solidFill>
                  <a:srgbClr val="C00000"/>
                </a:solidFill>
              </a:rPr>
              <a:t> under another. Means, it an element is defined under "[200100] Notes - Share Capital", it can not be used under any other </a:t>
            </a:r>
            <a:r>
              <a:rPr lang="en-IN" sz="1700" b="1" dirty="0" err="1">
                <a:solidFill>
                  <a:srgbClr val="C00000"/>
                </a:solidFill>
              </a:rPr>
              <a:t>disclusore</a:t>
            </a:r>
            <a:r>
              <a:rPr lang="en-IN" sz="1700" b="1" dirty="0">
                <a:solidFill>
                  <a:srgbClr val="C00000"/>
                </a:solidFill>
              </a:rPr>
              <a:t> if needed.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0" y="1276796"/>
            <a:ext cx="28194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1700" b="1" dirty="0">
                <a:solidFill>
                  <a:srgbClr val="C00000"/>
                </a:solidFill>
              </a:rPr>
              <a:t>In US Taxonomy, any element can be used anywhere, means one can use the element/member as per need and disclosures made by client.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48200" y="4114800"/>
            <a:ext cx="40801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2500" dirty="0" smtClean="0">
                <a:latin typeface="AngsanaUPC" pitchFamily="18" charset="-34"/>
                <a:cs typeface="AngsanaUPC" pitchFamily="18" charset="-34"/>
              </a:rPr>
              <a:t>For any query, contact</a:t>
            </a:r>
          </a:p>
          <a:p>
            <a:pPr algn="r"/>
            <a:r>
              <a:rPr lang="en-IN" sz="4000" dirty="0" smtClean="0">
                <a:latin typeface="AngsanaUPC" pitchFamily="18" charset="-34"/>
                <a:cs typeface="AngsanaUPC" pitchFamily="18" charset="-34"/>
                <a:hlinkClick r:id="rId2"/>
              </a:rPr>
              <a:t>caxbrlspecialist@gmail.com</a:t>
            </a:r>
            <a:endParaRPr lang="en-IN" sz="4000" dirty="0" smtClean="0">
              <a:latin typeface="AngsanaUPC" pitchFamily="18" charset="-34"/>
              <a:cs typeface="AngsanaUPC" pitchFamily="18" charset="-34"/>
            </a:endParaRPr>
          </a:p>
          <a:p>
            <a:pPr algn="r"/>
            <a:r>
              <a:rPr lang="en-IN" sz="2500" dirty="0" smtClean="0">
                <a:latin typeface="AngsanaUPC" pitchFamily="18" charset="-34"/>
                <a:cs typeface="AngsanaUPC" pitchFamily="18" charset="-34"/>
              </a:rPr>
              <a:t>Mob : 09718306191</a:t>
            </a:r>
          </a:p>
          <a:p>
            <a:pPr algn="r"/>
            <a:r>
              <a:rPr lang="en-IN" sz="2500" dirty="0" smtClean="0">
                <a:latin typeface="AngsanaUPC" pitchFamily="18" charset="-34"/>
                <a:cs typeface="AngsanaUPC" pitchFamily="18" charset="-34"/>
              </a:rPr>
              <a:t>We also provide assisted XBRL filings.</a:t>
            </a:r>
            <a:endParaRPr lang="en-IN" sz="2500" dirty="0">
              <a:latin typeface="AngsanaUPC" pitchFamily="18" charset="-34"/>
              <a:cs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44615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555</Words>
  <Application>Microsoft Office PowerPoint</Application>
  <PresentationFormat>On-screen Show (4:3)</PresentationFormat>
  <Paragraphs>58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uD</dc:creator>
  <cp:lastModifiedBy>uD</cp:lastModifiedBy>
  <cp:revision>16</cp:revision>
  <dcterms:created xsi:type="dcterms:W3CDTF">2006-08-16T00:00:00Z</dcterms:created>
  <dcterms:modified xsi:type="dcterms:W3CDTF">2013-07-11T15:45:07Z</dcterms:modified>
</cp:coreProperties>
</file>