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30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2" r:id="rId11"/>
    <p:sldId id="266" r:id="rId12"/>
    <p:sldId id="267" r:id="rId13"/>
    <p:sldId id="273" r:id="rId14"/>
    <p:sldId id="265" r:id="rId15"/>
    <p:sldId id="271" r:id="rId16"/>
    <p:sldId id="264" r:id="rId17"/>
    <p:sldId id="281" r:id="rId18"/>
    <p:sldId id="282" r:id="rId19"/>
    <p:sldId id="283" r:id="rId20"/>
    <p:sldId id="278" r:id="rId21"/>
    <p:sldId id="279" r:id="rId22"/>
    <p:sldId id="280" r:id="rId23"/>
    <p:sldId id="270" r:id="rId24"/>
    <p:sldId id="269" r:id="rId25"/>
    <p:sldId id="274" r:id="rId26"/>
    <p:sldId id="275" r:id="rId27"/>
    <p:sldId id="276" r:id="rId28"/>
    <p:sldId id="27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ront Matter" id="{15202A74-163D-4B71-BBA8-E2FCD164262F}">
          <p14:sldIdLst>
            <p14:sldId id="257"/>
            <p14:sldId id="258"/>
            <p14:sldId id="259"/>
            <p14:sldId id="260"/>
            <p14:sldId id="261"/>
          </p14:sldIdLst>
        </p14:section>
        <p14:section name="Group Member 1" id="{0860697E-8C4A-43F9-A7C0-C435911657B2}">
          <p14:sldIdLst>
            <p14:sldId id="262"/>
            <p14:sldId id="263"/>
            <p14:sldId id="268"/>
            <p14:sldId id="272"/>
          </p14:sldIdLst>
        </p14:section>
        <p14:section name="Group Member 2" id="{ED02CA79-8112-418E-8BC2-0FD9B68AECB3}">
          <p14:sldIdLst>
            <p14:sldId id="266"/>
            <p14:sldId id="267"/>
            <p14:sldId id="273"/>
            <p14:sldId id="265"/>
          </p14:sldIdLst>
        </p14:section>
        <p14:section name="Group Member 3" id="{0DAD77B1-60C5-4EB2-933E-C56E97A5B2A7}">
          <p14:sldIdLst>
            <p14:sldId id="270"/>
            <p14:sldId id="271"/>
            <p14:sldId id="264"/>
            <p14:sldId id="269"/>
          </p14:sldIdLst>
        </p14:section>
        <p14:section name="General Closing" id="{4AB6C702-EE4D-4283-ACB0-770710E41AE6}">
          <p14:sldIdLst>
            <p14:sldId id="274"/>
            <p14:sldId id="275"/>
            <p14:sldId id="2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15" autoAdjust="0"/>
    <p:restoredTop sz="92832" autoAdjust="0"/>
  </p:normalViewPr>
  <p:slideViewPr>
    <p:cSldViewPr snapToGrid="0">
      <p:cViewPr varScale="1">
        <p:scale>
          <a:sx n="68" d="100"/>
          <a:sy n="68" d="100"/>
        </p:scale>
        <p:origin x="-69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65" d="100"/>
          <a:sy n="65" d="100"/>
        </p:scale>
        <p:origin x="2796" y="6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75AAE-0936-40B9-ACF9-A981EEF95D23}" type="datetimeFigureOut">
              <a:rPr lang="en-US" smtClean="0"/>
              <a:pPr/>
              <a:t>6/10/2017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B1F30-39B2-4CE2-8EF3-91F3179569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designed this template so that each member of the project team has a set of slides with its own theme. Members, here’s how you add a new slide to just your set: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Mark where you want to add the slide: Select an existing one in the Thumbnails pane, click the New Slide button, then choose a layout. The new slide gets the same theme as the other slides in your set. </a:t>
            </a:r>
          </a:p>
          <a:p>
            <a:endParaRPr lang="en-US" dirty="0" smtClean="0"/>
          </a:p>
          <a:p>
            <a:r>
              <a:rPr lang="en-US" dirty="0" smtClean="0"/>
              <a:t>Careful! Don’t annoy your fellow presenters by accidentally changing their themes. That can happen if you choose a different theme from the Design tab, which changes all of the slides in the presentation to that look.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="" xmlns:p14="http://schemas.microsoft.com/office/powerpoint/2010/main" val="854613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410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118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5334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055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1506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0616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0722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7236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5512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7557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1861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3084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397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78409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7399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39100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2277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2232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1956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543147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840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701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42394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38369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459956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7304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3687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081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9847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9591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628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CA  MRIDUL BANSAL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2892916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Arrow Connector 23"/>
          <p:cNvCxnSpPr>
            <a:stCxn id="17" idx="3"/>
            <a:endCxn id="18" idx="1"/>
          </p:cNvCxnSpPr>
          <p:nvPr/>
        </p:nvCxnSpPr>
        <p:spPr>
          <a:xfrm>
            <a:off x="5416062" y="5927189"/>
            <a:ext cx="32121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  <a:endCxn id="11" idx="1"/>
          </p:cNvCxnSpPr>
          <p:nvPr/>
        </p:nvCxnSpPr>
        <p:spPr>
          <a:xfrm flipV="1">
            <a:off x="1852863" y="3133578"/>
            <a:ext cx="6617368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 txBox="1">
            <a:spLocks/>
          </p:cNvSpPr>
          <p:nvPr/>
        </p:nvSpPr>
        <p:spPr>
          <a:xfrm>
            <a:off x="469306" y="739160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/>
              <a:t>FORM AND MANNER OF FURNISHING DETAILS OF INWARD SUPPLIES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592972" y="900333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2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3218" y="2152357"/>
            <a:ext cx="1599645" cy="1962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FURNISH DETAILS U/SEC 38(2)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6379" y="2152356"/>
            <a:ext cx="3356810" cy="1962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PREPARE SUCH DETAILS AS SPECIFIED IN SEC 38(1) AND INCLUDE DETAILS OF SUCH OTHER INWARD SUPPLIES REQUIRED TO BE FURNISHED U/SEC 38(2)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49905" y="2152356"/>
            <a:ext cx="2040035" cy="1962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THE BASIS OF DETAILS CONTAINED IN PART A , PART B AND PART C OF FORM GSTR-2A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70231" y="2152356"/>
            <a:ext cx="2418163" cy="1962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FURNISH SUCH DETAILS IN FORM GSTR-2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>
            <a:stCxn id="14" idx="3"/>
            <a:endCxn id="15" idx="1"/>
          </p:cNvCxnSpPr>
          <p:nvPr/>
        </p:nvCxnSpPr>
        <p:spPr>
          <a:xfrm>
            <a:off x="5416063" y="4670660"/>
            <a:ext cx="321211" cy="586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53218" y="4354138"/>
            <a:ext cx="5162845" cy="633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FURNISH DETAILS U/SEC 38(5)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37274" y="4365859"/>
            <a:ext cx="5151121" cy="621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SUCH DETAILS IN FORM GSTR-2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132235" y="4379928"/>
            <a:ext cx="811237" cy="579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RULE 2(2)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3217" y="5291982"/>
            <a:ext cx="5162845" cy="1270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SHALL SPECIFY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37274" y="5291982"/>
            <a:ext cx="5162845" cy="1270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INWARD SUPPLIES FOR WHICH HE IS NOT ELIGIBLE FOR ITC WHERE SUCH ELIGIBILITY CAN BE DETERMINED AT INVOICE LEVEL.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132235" y="5291982"/>
            <a:ext cx="811237" cy="1270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RULE 2(3)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132234" y="2152356"/>
            <a:ext cx="811237" cy="1962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RULE 2(1)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08359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Arrow Connector 39"/>
          <p:cNvCxnSpPr>
            <a:stCxn id="19" idx="3"/>
            <a:endCxn id="20" idx="1"/>
          </p:cNvCxnSpPr>
          <p:nvPr/>
        </p:nvCxnSpPr>
        <p:spPr>
          <a:xfrm>
            <a:off x="4527331" y="3154095"/>
            <a:ext cx="51390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592972" y="900333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2(4)</a:t>
            </a:r>
          </a:p>
        </p:txBody>
      </p:sp>
      <p:cxnSp>
        <p:nvCxnSpPr>
          <p:cNvPr id="11" name="Straight Arrow Connector 10"/>
          <p:cNvCxnSpPr>
            <a:stCxn id="12" idx="3"/>
            <a:endCxn id="13" idx="1"/>
          </p:cNvCxnSpPr>
          <p:nvPr/>
        </p:nvCxnSpPr>
        <p:spPr>
          <a:xfrm>
            <a:off x="3261730" y="1284387"/>
            <a:ext cx="55746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69232" y="595594"/>
            <a:ext cx="2792498" cy="1377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SHALL DECLARE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9193" y="595594"/>
            <a:ext cx="5991726" cy="1377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INELIGIBLE ITC ON INWARD SUPPLIES WHICH IS RELATABLE TO NON-TAXABLE SUPPLIES OR FOR PURPOSE OTHER THAN BUSINESS AND CANNOT BE DETERMINED AT INVOICE LEVEL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9232" y="2464777"/>
            <a:ext cx="4058099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INVOICES FURNISHED BY A NON-RESIDENT TAXABLE PERSON IN HIS RETURN IN FORM GSTR-5 UNDER RULE 5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41232" y="2464777"/>
            <a:ext cx="4769687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MADE AVAILABLE TO THE RECIPIENT OF CREDIT IN PART A OF FORM GSTR-2A AND HE MAY INCLUDE SAME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9232" y="4429717"/>
            <a:ext cx="4058099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INVOICES FURNISHED BY ISD IN HIS RETURN IN FORM GSTR-6 UNDER RULE 7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41232" y="4429717"/>
            <a:ext cx="4769687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MADE AVAILABLE TO THE RECIPIENT OF CREDIT IN PART B OF FORM GSTR-2A AND HE MAY INCLUDE SAME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592972" y="4429718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0592972" y="2464777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0592972" y="4765091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2(5)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92972" y="2800151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2(4A)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527330" y="5092782"/>
            <a:ext cx="51390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988252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>
            <a:endCxn id="19" idx="0"/>
          </p:cNvCxnSpPr>
          <p:nvPr/>
        </p:nvCxnSpPr>
        <p:spPr>
          <a:xfrm>
            <a:off x="2634916" y="4991134"/>
            <a:ext cx="0" cy="3147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2(6)</a:t>
            </a:r>
          </a:p>
        </p:txBody>
      </p:sp>
      <p:sp>
        <p:nvSpPr>
          <p:cNvPr id="9" name="Rectangle 8"/>
          <p:cNvSpPr/>
          <p:nvPr/>
        </p:nvSpPr>
        <p:spPr>
          <a:xfrm>
            <a:off x="577517" y="627738"/>
            <a:ext cx="4058099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TDS FURNISHED BY DEDUCTOR U/SEC 39 IN FORM GSTR-7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49517" y="627738"/>
            <a:ext cx="4769687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MADE AVAILABLE TO THE DEDUCTEE IN PART C OF FORM GSTR-2A AND HE MAY INCLUDE SAME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35615" y="1290803"/>
            <a:ext cx="51390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3" idx="3"/>
            <a:endCxn id="14" idx="1"/>
          </p:cNvCxnSpPr>
          <p:nvPr/>
        </p:nvCxnSpPr>
        <p:spPr>
          <a:xfrm>
            <a:off x="4527331" y="3154095"/>
            <a:ext cx="51390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69232" y="2464777"/>
            <a:ext cx="4058099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TCS FURNISHED BY AN E-COMMERCE OPERATOR U/SEC 52 IN FORM GSTR-8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41232" y="2464777"/>
            <a:ext cx="4769687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MADE AVAILABLE TO THE DEDUCTEE IN PART C OF FORM GSTR-2A AND HE MAY INCLUDE SAME IN FORM GSTR-2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592972" y="2464777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592972" y="2800151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2(7)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9232" y="4385019"/>
            <a:ext cx="9341687" cy="606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INWARD SUPPLIES OF GOODS OR SERVICES OR BOTH FURNISHED IN FORM GSTR-2 SHALL INCLUDE: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9232" y="5305928"/>
            <a:ext cx="4331368" cy="1291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INVOICE WISE DETAILS OF ALL INTER STATE AND INTRA STATE SUPPLIES RECEIVED FROM REG. OR UNREG. PERSONS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592972" y="4385019"/>
            <a:ext cx="1599028" cy="2212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0592972" y="513724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2(8)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68010" y="5305926"/>
            <a:ext cx="2069431" cy="1291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IMPORT OF GOODS AND SERVICES MADE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04852" y="5305926"/>
            <a:ext cx="2206067" cy="1291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DEBIT, CREDIT NOTES, IF ANY RECEIVED FROM SUPPLIER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9232" y="5310616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604851" y="5320302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194218" y="5320302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6202725" y="4991132"/>
            <a:ext cx="0" cy="3147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707885" y="4991132"/>
            <a:ext cx="0" cy="3147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stCxn id="6" idx="2"/>
          </p:cNvCxnSpPr>
          <p:nvPr/>
        </p:nvCxnSpPr>
        <p:spPr>
          <a:xfrm>
            <a:off x="7433442" y="5567415"/>
            <a:ext cx="2074" cy="1959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2"/>
            <a:endCxn id="9" idx="0"/>
          </p:cNvCxnSpPr>
          <p:nvPr/>
        </p:nvCxnSpPr>
        <p:spPr>
          <a:xfrm flipH="1">
            <a:off x="10201236" y="5567415"/>
            <a:ext cx="1" cy="1959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" idx="3"/>
            <a:endCxn id="7" idx="1"/>
          </p:cNvCxnSpPr>
          <p:nvPr/>
        </p:nvCxnSpPr>
        <p:spPr>
          <a:xfrm flipV="1">
            <a:off x="4708521" y="3875249"/>
            <a:ext cx="3758625" cy="165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FURNISHING OF RETURNS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92791" y="2216157"/>
            <a:ext cx="4515730" cy="3351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82348" y="2199497"/>
            <a:ext cx="1702188" cy="3367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OR BEFORE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en-US" sz="20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OF MONTH SUCCEEDING SUCH CALENDER MONTH OR PART THEROF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7146" y="2183083"/>
            <a:ext cx="3468181" cy="3384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FURNISH, A RETURN, ELECTRONICALLY, OF: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INWARD AND OUTWARD SUPPLIES OF GOOD OR SERVICES OR BOTH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ITC AVAILED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 PAYABLE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 PAID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OTHER PARTICURALS AS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67145" y="5763315"/>
            <a:ext cx="3468181" cy="492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 PER RULES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39(1)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10851" y="2216157"/>
            <a:ext cx="1488887" cy="3351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 EVERY CALENDER MONTH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2791" y="5763315"/>
            <a:ext cx="8091745" cy="492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CAN BE FURTHER EXTENDED BY NOTIFICATION BY COMMISSIONER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96653" y="6255685"/>
            <a:ext cx="1840831" cy="301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SECTION 39(6)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FORM AND MANNER OF SUBMISSION OF MONTHLY RETURN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3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3061" y="2146988"/>
            <a:ext cx="4515730" cy="2449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PERSON IN SEC 14 OF IGST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81074" y="2128608"/>
            <a:ext cx="5414766" cy="2449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RETURN SPECIFIED U/SEC 39(1) IN FORM GSTR-3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3061" y="4908885"/>
            <a:ext cx="4515730" cy="1455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PART A OF THE RETURN UNDER RULE 3(1)  (i.e. PART A OF GSTR-3) SHALL BE ELECTRONICALLY GENEARTED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81074" y="4872126"/>
            <a:ext cx="5414766" cy="1492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THE BASIS OF INF. FURNISHED THROUGH FORM GSTR-1, GSTR-2 AND BASED ON OTHER LIABILITIES OF PRECEEDING TAX PERIODS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92972" y="490888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07040" y="524425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92972" y="2618514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607040" y="2953888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3(1)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275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12" idx="3"/>
            <a:endCxn id="9" idx="1"/>
          </p:cNvCxnSpPr>
          <p:nvPr/>
        </p:nvCxnSpPr>
        <p:spPr>
          <a:xfrm>
            <a:off x="5690937" y="5335604"/>
            <a:ext cx="42712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3"/>
            <a:endCxn id="16" idx="1"/>
          </p:cNvCxnSpPr>
          <p:nvPr/>
        </p:nvCxnSpPr>
        <p:spPr>
          <a:xfrm flipV="1">
            <a:off x="3717758" y="3370664"/>
            <a:ext cx="3797417" cy="516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3"/>
            <a:endCxn id="15" idx="1"/>
          </p:cNvCxnSpPr>
          <p:nvPr/>
        </p:nvCxnSpPr>
        <p:spPr>
          <a:xfrm>
            <a:off x="2298032" y="1300076"/>
            <a:ext cx="6075947" cy="802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9232" y="2691682"/>
            <a:ext cx="3248526" cy="136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CLAIMING REFUND OF ANY BALANCE IN ELECTRONIC CASH LEDGER AS PER SEC 49(6)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15577" y="2681346"/>
            <a:ext cx="2201779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MAY CLAIM SUCH REFUND IN PART B OF RETURN IN FORM GSTR-3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92972" y="2681346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592972" y="301672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3(4)</a:t>
            </a:r>
          </a:p>
        </p:txBody>
      </p:sp>
      <p:sp>
        <p:nvSpPr>
          <p:cNvPr id="8" name="Rectangle 7"/>
          <p:cNvSpPr/>
          <p:nvPr/>
        </p:nvSpPr>
        <p:spPr>
          <a:xfrm>
            <a:off x="469232" y="529391"/>
            <a:ext cx="1828800" cy="1541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FURNISHING RETURN UNDER RULE 3(1)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8059" y="4646286"/>
            <a:ext cx="3999666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RETURN IN FORM GSTR-3B IN LIEU OF FORM GSTR-3 MAY BE FURNISHED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592972" y="4646287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592972" y="49816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3</a:t>
            </a:r>
            <a:r>
              <a:rPr lang="en-US" sz="2000" b="1" dirty="0" smtClean="0">
                <a:solidFill>
                  <a:schemeClr val="bg1"/>
                </a:solidFill>
              </a:rPr>
              <a:t>(5)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9232" y="4646286"/>
            <a:ext cx="5221705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WHERE TIME LIMIT FOR FURNISHING OF DETAILS IN FORMS GSTR-1 U/SEC 37 AND FORM GSTR-2 U/S 38 HAS BEEN EXTENDED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98530" y="537413"/>
            <a:ext cx="2992406" cy="1541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DISCHARGE HIS LIABILITY TOWARDS TAX, INTEREST, PENALTY, FEES OR ANY AMOUNT PAYABLE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18057" y="537413"/>
            <a:ext cx="1828800" cy="1541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BY DEBITING ELECTRONIC CASH/CREDIT LEDGER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73979" y="537413"/>
            <a:ext cx="1828800" cy="1541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INCLUDE DETAILS IN PART B OF FORM GSTR-3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15175" y="2681346"/>
            <a:ext cx="2687605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SUCH RETURN SHALL BE DEEMED TO BE AN APP. FILED U/SEC 54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92972" y="942122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3(3)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/>
          <p:cNvCxnSpPr>
            <a:stCxn id="6" idx="1"/>
            <a:endCxn id="7" idx="3"/>
          </p:cNvCxnSpPr>
          <p:nvPr/>
        </p:nvCxnSpPr>
        <p:spPr>
          <a:xfrm rot="10800000">
            <a:off x="5148776" y="4832253"/>
            <a:ext cx="1447637" cy="36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6" idx="0"/>
          </p:cNvCxnSpPr>
          <p:nvPr/>
        </p:nvCxnSpPr>
        <p:spPr>
          <a:xfrm rot="5400000">
            <a:off x="7730351" y="3143307"/>
            <a:ext cx="604909" cy="164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8" idx="1"/>
          </p:cNvCxnSpPr>
          <p:nvPr/>
        </p:nvCxnSpPr>
        <p:spPr>
          <a:xfrm flipV="1">
            <a:off x="5190979" y="1642650"/>
            <a:ext cx="1366513" cy="1865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730328" y="470776"/>
            <a:ext cx="3460651" cy="2381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</a:t>
            </a:r>
            <a:r>
              <a:rPr lang="en-US" sz="2000" b="1" dirty="0" smtClean="0">
                <a:solidFill>
                  <a:schemeClr val="bg1"/>
                </a:solidFill>
              </a:rPr>
              <a:t>PAYING TAX U/SEC 10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(COMPOSITION SCHEME)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96412" y="3446583"/>
            <a:ext cx="2871144" cy="277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OR BEFORE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sz="20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AFTER THE END OF SUCH QUARTER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8126" y="3418449"/>
            <a:ext cx="3460649" cy="2827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FURNISH, A RETURN, ELECTRONICALLY, </a:t>
            </a:r>
            <a:r>
              <a:rPr lang="en-US" sz="2000" b="1" dirty="0" smtClean="0">
                <a:solidFill>
                  <a:schemeClr val="bg1"/>
                </a:solidFill>
              </a:rPr>
              <a:t>OF: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TURNOVER IN THE STATE/UT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INWARD SUPPLIES OF GOODS OR SERVICES OR BOTH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 PAYABLE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 PAID</a:t>
            </a:r>
          </a:p>
        </p:txBody>
      </p:sp>
      <p:sp>
        <p:nvSpPr>
          <p:cNvPr id="8" name="Rectangle 7"/>
          <p:cNvSpPr/>
          <p:nvPr/>
        </p:nvSpPr>
        <p:spPr>
          <a:xfrm>
            <a:off x="6557492" y="443626"/>
            <a:ext cx="2952268" cy="2398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 </a:t>
            </a:r>
            <a:r>
              <a:rPr lang="en-US" sz="2000" b="1" dirty="0" smtClean="0">
                <a:solidFill>
                  <a:schemeClr val="bg1"/>
                </a:solidFill>
              </a:rPr>
              <a:t>EVERY QUARTER </a:t>
            </a:r>
            <a:r>
              <a:rPr lang="en-US" sz="2000" b="1" dirty="0" smtClean="0">
                <a:solidFill>
                  <a:schemeClr val="bg1"/>
                </a:solidFill>
              </a:rPr>
              <a:t>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92972" y="91829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39(2)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/>
          <p:cNvCxnSpPr>
            <a:stCxn id="13" idx="3"/>
            <a:endCxn id="15" idx="1"/>
          </p:cNvCxnSpPr>
          <p:nvPr/>
        </p:nvCxnSpPr>
        <p:spPr>
          <a:xfrm flipV="1">
            <a:off x="2771335" y="5548086"/>
            <a:ext cx="4473527" cy="2011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3"/>
            <a:endCxn id="12" idx="1"/>
          </p:cNvCxnSpPr>
          <p:nvPr/>
        </p:nvCxnSpPr>
        <p:spPr>
          <a:xfrm>
            <a:off x="2743200" y="3169580"/>
            <a:ext cx="4458224" cy="370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753228"/>
            <a:ext cx="10452294" cy="108093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FORM AND MANNER OF SUBMISSION OF QUARTERLY RETURN BY THE COMPOSITION SUPPLIER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4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8821" y="2217326"/>
            <a:ext cx="2184379" cy="1904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REGISTERED PERSON PAYING TAX U/SEC 10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38206" y="2241151"/>
            <a:ext cx="3726828" cy="1880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THE BASIS OF DETAILS CONTAINED IN FORM GSTR-4A AND AFTER ADDING, DELETING OR CORRECTING DETAILS, IF ANY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92972" y="4838546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07040" y="5173920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</a:rPr>
              <a:t>(2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592972" y="249190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607040" y="282727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</a:rPr>
              <a:t>(1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01424" y="2238805"/>
            <a:ext cx="3178188" cy="1868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</a:t>
            </a:r>
            <a:r>
              <a:rPr lang="en-US" sz="2000" b="1" dirty="0" smtClean="0">
                <a:solidFill>
                  <a:schemeClr val="bg1"/>
                </a:solidFill>
              </a:rPr>
              <a:t>ATHE QUARTERLY RETURN FORM GSTR-4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3638" y="4718723"/>
            <a:ext cx="2217697" cy="1698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FURNISHING RETURN UNDER RULE </a:t>
            </a:r>
            <a:r>
              <a:rPr lang="en-US" sz="2000" b="1" dirty="0" smtClean="0">
                <a:solidFill>
                  <a:schemeClr val="bg1"/>
                </a:solidFill>
              </a:rPr>
              <a:t>4(1</a:t>
            </a:r>
            <a:r>
              <a:rPr lang="en-US" sz="2000" b="1" dirty="0" smtClean="0">
                <a:solidFill>
                  <a:schemeClr val="bg1"/>
                </a:solidFill>
              </a:rPr>
              <a:t>)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9298" y="4698609"/>
            <a:ext cx="3713872" cy="1698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DISCHARGE HIS LIABILITY TOWARDS TAX, INTEREST, PENALTY, FEES OR ANY AMOUNT PAYABLE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44862" y="4698609"/>
            <a:ext cx="3094891" cy="1698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BY DEBITING ELECTRONIC </a:t>
            </a:r>
            <a:r>
              <a:rPr lang="en-US" sz="2000" b="1" dirty="0" smtClean="0">
                <a:solidFill>
                  <a:schemeClr val="bg1"/>
                </a:solidFill>
              </a:rPr>
              <a:t>CASH </a:t>
            </a:r>
            <a:r>
              <a:rPr lang="en-US" sz="2000" b="1" dirty="0" smtClean="0">
                <a:solidFill>
                  <a:schemeClr val="bg1"/>
                </a:solidFill>
              </a:rPr>
              <a:t>LEDGER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stCxn id="9" idx="3"/>
            <a:endCxn id="11" idx="1"/>
          </p:cNvCxnSpPr>
          <p:nvPr/>
        </p:nvCxnSpPr>
        <p:spPr>
          <a:xfrm>
            <a:off x="2729132" y="5672457"/>
            <a:ext cx="3219157" cy="4019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3"/>
            <a:endCxn id="8" idx="1"/>
          </p:cNvCxnSpPr>
          <p:nvPr/>
        </p:nvCxnSpPr>
        <p:spPr>
          <a:xfrm>
            <a:off x="2278966" y="3239919"/>
            <a:ext cx="4642339" cy="1992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37624" y="346323"/>
            <a:ext cx="9889588" cy="385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RETURN FURNISHED UNDER RULE 4(1) SHALL INCLUDE: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1692" y="862517"/>
            <a:ext cx="6414867" cy="895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INVOICE WISE INTER STATE AND INTRA STATE INWARD SUPPLIES RECEIVED FROM REG. AND UNREG.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07236" y="874238"/>
            <a:ext cx="3359835" cy="827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CONSOLIDATED DETAILS OF OUTWARD SUPPLIES MADE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1874" y="1921905"/>
            <a:ext cx="1917092" cy="2636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REGISTERED PERSON WHO HAS OPTED TO PAY TAX U/SEC 10 FROM THE BEGINNING OF A FIN. YEAR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1430" y="1959798"/>
            <a:ext cx="2052773" cy="2640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DETAILS OF OUTWARD AND INWARD SUPPLIES AND RETURN UNDER RULE 1,2,3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8053" y="1943384"/>
            <a:ext cx="1858170" cy="2642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 PERIOD DURING WHICH PERSON WAS LIABLE TO FURNISH SUCH DETAILS AND RETURN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21305" y="1947696"/>
            <a:ext cx="3376246" cy="2624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TILL DUE DATE OF FURNISHING RETURN (FOR MONTH OF SEP. OF SUCCEEDINF FIN. YEAR) OR (ANNUAL RETURN OF PRECEEDING FIN. YEAR) WHICHEVER IS EARLIER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598" y="4676828"/>
            <a:ext cx="2355534" cy="1991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REGISTERED PERSON OPTING TO WITHDRAW OR WHERE OPTION IS WITHDRAWN BY PROPER OFFICER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95184" y="4728789"/>
            <a:ext cx="2674096" cy="1953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IN FORM GSTR-4, DETAILS FOR PERIOD PRIOR TO OPTING FOR PAYMENT OF TAX U/SEC 9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8289" y="4736124"/>
            <a:ext cx="4363329" cy="1953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TILL DUE DATE OF FURNISHING RETURN (FOR MONTH OF SEP. OF SUCCEEDINF FIN. YEAR) OR (ANNUAL RETURN OF PRECEEDING FIN. YEAR) WHICHEVER IS EARLIER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92972" y="4979223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07040" y="5314597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</a:rPr>
              <a:t>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92972" y="249190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607040" y="282727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</a:rPr>
              <a:t>(4)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4(3)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>
            <a:stCxn id="3" idx="3"/>
            <a:endCxn id="4" idx="1"/>
          </p:cNvCxnSpPr>
          <p:nvPr/>
        </p:nvCxnSpPr>
        <p:spPr>
          <a:xfrm flipV="1">
            <a:off x="6766559" y="1288215"/>
            <a:ext cx="140677" cy="2227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84826" y="837089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924544" y="860843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Arrow Connector 23"/>
          <p:cNvCxnSpPr>
            <a:stCxn id="5" idx="3"/>
            <a:endCxn id="6" idx="1"/>
          </p:cNvCxnSpPr>
          <p:nvPr/>
        </p:nvCxnSpPr>
        <p:spPr>
          <a:xfrm flipV="1">
            <a:off x="2349305" y="5459530"/>
            <a:ext cx="3587260" cy="172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 flipV="1">
            <a:off x="2302412" y="3330618"/>
            <a:ext cx="3587260" cy="172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  <a:endCxn id="10" idx="1"/>
          </p:cNvCxnSpPr>
          <p:nvPr/>
        </p:nvCxnSpPr>
        <p:spPr>
          <a:xfrm flipV="1">
            <a:off x="2290689" y="1208742"/>
            <a:ext cx="3587260" cy="172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592972" y="929302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39(3)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197" y="4550404"/>
            <a:ext cx="1998108" cy="185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</a:t>
            </a:r>
            <a:r>
              <a:rPr lang="en-US" sz="2000" b="1" dirty="0" smtClean="0">
                <a:solidFill>
                  <a:schemeClr val="bg1"/>
                </a:solidFill>
              </a:rPr>
              <a:t>NON RESIDENT TAXABLE PERSON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36565" y="4546395"/>
            <a:ext cx="4543866" cy="1826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(WITHIN 21 DAYS AFTER THE END OF CALENDER MONTH) OR (WITHIN 7 DAYS AFTER THE END OF PERIOD OF REG. AS SPECIFIED IN SEC 27(1))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WHICHEVER IS EARLIER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31688" y="4508202"/>
            <a:ext cx="3210276" cy="1866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RETURN, ELECTRONICALLY, FOR EVERY CALENDER MONTH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581" y="299616"/>
            <a:ext cx="1998108" cy="185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</a:t>
            </a:r>
            <a:r>
              <a:rPr lang="en-US" sz="2000" b="1" dirty="0" smtClean="0">
                <a:solidFill>
                  <a:schemeClr val="bg1"/>
                </a:solidFill>
              </a:rPr>
              <a:t>TAXABLE PERSON REG. AS ISD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77949" y="295607"/>
            <a:ext cx="4543866" cy="1826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WITHIN 13 DAYS AFTER THE END OF SUCH MONTH (i.e. ON OR BEFORE 13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DAY)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73072" y="257414"/>
            <a:ext cx="3210276" cy="1866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RETURN, ELECTRONICALLY, FOR EVERY CALENDER MONTH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304" y="2421492"/>
            <a:ext cx="1998108" cy="185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DEDUCT TAX AT SOURCE (TDS) U/SEC 51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89672" y="2417483"/>
            <a:ext cx="4543866" cy="1826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WITHIN 10 DAYS AFTER THE END OF SUCH MONTH (i.e. ON OR BEFORE 10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 </a:t>
            </a:r>
            <a:r>
              <a:rPr lang="en-US" sz="2000" b="1" dirty="0" smtClean="0">
                <a:solidFill>
                  <a:schemeClr val="bg1"/>
                </a:solidFill>
              </a:rPr>
              <a:t> DAY)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84795" y="2379290"/>
            <a:ext cx="3210276" cy="1866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RETURN, ELECTRONICALLY, FOR EVERY CALENDER MONTH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592972" y="4757929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607040" y="5093303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592972" y="2621371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607040" y="2956745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39(4)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97" y="2350940"/>
            <a:ext cx="10658237" cy="303698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OUTWARD SUPPLIES (SEC 37, RULE 1)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INWARD SUPPLIES (SEC 38, RULE 2)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FURNISHING A RETURN (SEC 39, RULE 3,4,5,5A,6,7,8)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ANNUAL RETURN (SEC 44, RULE 21)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FIRST RETURN, FINAL RETURN (SEC 40,45,46 , RULE 9,22,23)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LEVY OF LATE FEE (SEC 47)</a:t>
            </a:r>
            <a:endParaRPr lang="en-US" sz="2800" b="1" dirty="0" smtClean="0">
              <a:solidFill>
                <a:schemeClr val="bg1"/>
              </a:solidFill>
            </a:endParaRP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772565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>
            <a:stCxn id="8" idx="3"/>
            <a:endCxn id="9" idx="1"/>
          </p:cNvCxnSpPr>
          <p:nvPr/>
        </p:nvCxnSpPr>
        <p:spPr>
          <a:xfrm>
            <a:off x="5793544" y="6103035"/>
            <a:ext cx="269631" cy="94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  <a:endCxn id="7" idx="1"/>
          </p:cNvCxnSpPr>
          <p:nvPr/>
        </p:nvCxnSpPr>
        <p:spPr>
          <a:xfrm flipV="1">
            <a:off x="1772528" y="4353951"/>
            <a:ext cx="6254571" cy="1993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96948" y="2096087"/>
            <a:ext cx="5542670" cy="10410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ISD ON BASIS OF DETAILS CONTAINED IN FORM GSTR-6A AND AFTER ADDING, CORRECTING, DELETING DETAILES, IF ANY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49108" y="2143071"/>
            <a:ext cx="4360985" cy="965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</a:t>
            </a:r>
            <a:r>
              <a:rPr lang="en-US" sz="2000" b="1" dirty="0" smtClean="0">
                <a:solidFill>
                  <a:schemeClr val="bg1"/>
                </a:solidFill>
              </a:rPr>
              <a:t>RETURN IN FORM GSTR-6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8673" y="3331700"/>
            <a:ext cx="1563855" cy="2084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DEDUCT TAX (TDS) U/SEC 51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53062" y="3336480"/>
            <a:ext cx="2267246" cy="2037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</a:t>
            </a:r>
            <a:r>
              <a:rPr lang="en-US" sz="2000" b="1" dirty="0" smtClean="0">
                <a:solidFill>
                  <a:schemeClr val="bg1"/>
                </a:solidFill>
              </a:rPr>
              <a:t>RETURN IN FORM GSTR-7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8495" y="3348110"/>
            <a:ext cx="3465345" cy="2025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FURNISHED SHALL BE MADE AVAILABLE TO THE SUPPLIERS IN PARTC OF FORM GSTR-2A AND GSTR-4A AFTER DUE DATE OF FILING OF FORM GSTR-7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27099" y="3362179"/>
            <a:ext cx="2411129" cy="1983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CERTIFICATES REFERRED IN SEC 51(3) SHALL BE MADE AVAILABLE TO THE DEDUCTEE IN FORM GSTR-7A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874" y="5582530"/>
            <a:ext cx="5542670" cy="10410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NON TAXABLE PERSON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63175" y="5629514"/>
            <a:ext cx="4375053" cy="965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</a:t>
            </a:r>
            <a:r>
              <a:rPr lang="en-US" sz="2000" b="1" dirty="0" smtClean="0">
                <a:solidFill>
                  <a:schemeClr val="bg1"/>
                </a:solidFill>
              </a:rPr>
              <a:t>RETURN IN FORM GSTR-5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590844"/>
            <a:ext cx="10410091" cy="136456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FORM AND MANNER OF SUBMISSION OF RETURN BY</a:t>
            </a:r>
            <a:br>
              <a:rPr lang="en-US" sz="2800" dirty="0" smtClean="0"/>
            </a:br>
            <a:r>
              <a:rPr lang="en-US" sz="2800" dirty="0" smtClean="0"/>
              <a:t>ISD (RULE 6), PERSON REQ. TO DEDUCT TDS (RULE 7), REG. NON TAXABLE PERSON (RULE 5)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10592972" y="2143069"/>
            <a:ext cx="1599028" cy="951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6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592972" y="5629512"/>
            <a:ext cx="1599028" cy="951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5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92972" y="3364613"/>
            <a:ext cx="1599028" cy="19248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7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/>
          <p:cNvCxnSpPr>
            <a:stCxn id="2" idx="3"/>
            <a:endCxn id="3" idx="1"/>
          </p:cNvCxnSpPr>
          <p:nvPr/>
        </p:nvCxnSpPr>
        <p:spPr>
          <a:xfrm>
            <a:off x="5739618" y="2616592"/>
            <a:ext cx="309490" cy="94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/>
          <p:cNvCxnSpPr>
            <a:stCxn id="5" idx="3"/>
            <a:endCxn id="7" idx="1"/>
          </p:cNvCxnSpPr>
          <p:nvPr/>
        </p:nvCxnSpPr>
        <p:spPr>
          <a:xfrm flipV="1">
            <a:off x="1955409" y="5352756"/>
            <a:ext cx="5289453" cy="1403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3"/>
            <a:endCxn id="4" idx="1"/>
          </p:cNvCxnSpPr>
          <p:nvPr/>
        </p:nvCxnSpPr>
        <p:spPr>
          <a:xfrm>
            <a:off x="5514535" y="3017520"/>
            <a:ext cx="351693" cy="94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4912"/>
            <a:ext cx="10410091" cy="1364566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FORM AND MANNER OF SUBMISSION OF RETURN BY PERSONS PROVIDING ONLINE INF. AND DATABASE ACCESS (RULE 5A)</a:t>
            </a:r>
            <a:br>
              <a:rPr lang="en-US" sz="2400" dirty="0" smtClean="0"/>
            </a:br>
            <a:r>
              <a:rPr lang="en-US" sz="2400" dirty="0" smtClean="0"/>
              <a:t>STATEMENT OF SUPPLIES THROUGH AN E-COMMERCE OPERATOR (RULE 8)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96949" y="2096086"/>
            <a:ext cx="5317586" cy="1842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PROVIDING ONLINE INF. AND DATABASE ACCESS OR RETRIEVAL SERVICES FROM A PLACE OUTSIDE INDIA TO A PERSON IN INDIA OTHER THAN A 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6228" y="2143070"/>
            <a:ext cx="4543865" cy="1767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FILE RETURN IN FORM GSTR-5A ON OR BEFORE 20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DAY OF MONTH SUCCEEDING THE CALENDER MONTH OR PART THEREOF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9011" y="4274235"/>
            <a:ext cx="1676398" cy="2185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ELECTRONIC COMMERCE OPERATOR REQ. TO COLLECT TCS 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52356" y="4264946"/>
            <a:ext cx="2250832" cy="2178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</a:t>
            </a:r>
            <a:r>
              <a:rPr lang="en-US" sz="2000" b="1" dirty="0" smtClean="0">
                <a:solidFill>
                  <a:schemeClr val="bg1"/>
                </a:solidFill>
              </a:rPr>
              <a:t>A STATEMENT IN FORM GSTR-8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44862" y="4248441"/>
            <a:ext cx="3207432" cy="2208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FURNISHED SHALL BE MADE AVAILABLE TO THE SUPPLIERS IN PARTC OF FORM GSTR-2A AFTER DUE DATE OF FILING OF FORM GSTR-7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36785" y="4262510"/>
            <a:ext cx="2411129" cy="2212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CONTAINING DETAILS OF SUPPLIES EFFECTED AND TAX COLLECTED AS REQUIRES U/SEC 52(1)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92972" y="2560319"/>
            <a:ext cx="1599028" cy="81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5A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592972" y="4808805"/>
            <a:ext cx="1599028" cy="81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8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Arrow Connector 35"/>
          <p:cNvCxnSpPr>
            <a:stCxn id="12" idx="3"/>
            <a:endCxn id="14" idx="1"/>
          </p:cNvCxnSpPr>
          <p:nvPr/>
        </p:nvCxnSpPr>
        <p:spPr>
          <a:xfrm>
            <a:off x="3260558" y="2985682"/>
            <a:ext cx="3056022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9" idx="3"/>
            <a:endCxn id="11" idx="1"/>
          </p:cNvCxnSpPr>
          <p:nvPr/>
        </p:nvCxnSpPr>
        <p:spPr>
          <a:xfrm>
            <a:off x="3705726" y="1283245"/>
            <a:ext cx="3188368" cy="2613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3399" y="569248"/>
            <a:ext cx="3312327" cy="1427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IS REQUIRED TO FURNISH RETURN U/SEC 39(1), 39(2), 39(3), 39(5)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65116" y="621508"/>
            <a:ext cx="2269588" cy="1375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PAY TAX TO GOVT. AS PER SUCH RETURN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94094" y="621508"/>
            <a:ext cx="3312759" cy="1375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NOT LATER THAN LAST DATE ON WHICH HE IS REQUIRED TO FURNISH SUCH RETURN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3399" y="2297815"/>
            <a:ext cx="2867159" cy="1375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IS REQUIRED TO FURNISH RETURN U/SEC 39(1), 39(2)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3775" y="2297815"/>
            <a:ext cx="2269588" cy="1375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RETURN FOR EVERY TAX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16580" y="2297816"/>
            <a:ext cx="3890274" cy="1375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WHETHER OR NOT ANY SUPPLY OF GOODS OR SERVICES OR BOTH HAVE BEEN MADE DURING SUCH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>
            <a:stCxn id="16" idx="3"/>
            <a:endCxn id="19" idx="1"/>
          </p:cNvCxnSpPr>
          <p:nvPr/>
        </p:nvCxnSpPr>
        <p:spPr>
          <a:xfrm flipV="1">
            <a:off x="2658979" y="5306602"/>
            <a:ext cx="4245268" cy="493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93398" y="3917665"/>
            <a:ext cx="2265581" cy="2787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AFTER FURNISHING RETURN U/SEC 39(1),(2),(3),(4) OR (5), DISCOVER ANY OMISSION OR INCORRECT PARTICULARS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37411" y="3925872"/>
            <a:ext cx="1846253" cy="2815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RECTIFY SUCH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OMIISSION OR INCORRECT PARTICULARS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48030" y="3917418"/>
            <a:ext cx="1891851" cy="280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 RETURN TO BE FURNISHED DURING MONTH OR QUARTER DURING WHICH SUCH ERRORS ARE NOTICED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904247" y="3917418"/>
            <a:ext cx="3302606" cy="277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NO RECTIFICATION SHALL BE ALLOWED AFTER DUE DATE FOR FURNISHING OF (RETURN FOR SEP. OR  2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nd</a:t>
            </a:r>
            <a:r>
              <a:rPr lang="en-US" sz="2000" b="1" dirty="0" smtClean="0">
                <a:solidFill>
                  <a:schemeClr val="bg1"/>
                </a:solidFill>
              </a:rPr>
              <a:t> QUARTER FOLLOWING END OF FIN. YEAR) OR (ACTUAL DATE OF ANNUAL RETURN)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WHICHEVER IS EARLIER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592972" y="4518779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0607040" y="4854153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39(9)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592972" y="229781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0607040" y="263318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39(8)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592972" y="929302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39(7)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2253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>
            <a:stCxn id="11" idx="3"/>
            <a:endCxn id="14" idx="1"/>
          </p:cNvCxnSpPr>
          <p:nvPr/>
        </p:nvCxnSpPr>
        <p:spPr>
          <a:xfrm flipV="1">
            <a:off x="2025748" y="5545015"/>
            <a:ext cx="7174524" cy="3165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  <a:endCxn id="10" idx="1"/>
          </p:cNvCxnSpPr>
          <p:nvPr/>
        </p:nvCxnSpPr>
        <p:spPr>
          <a:xfrm flipV="1">
            <a:off x="4740813" y="3183988"/>
            <a:ext cx="4539172" cy="7268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ANNUAL RETURN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0592972" y="929302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44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5083" y="2166424"/>
            <a:ext cx="4515730" cy="2180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9947" y="2152354"/>
            <a:ext cx="1631849" cy="2152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OR BEFORE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r>
              <a:rPr lang="en-US" sz="20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DEC </a:t>
            </a:r>
            <a:r>
              <a:rPr lang="en-US" sz="2000" b="1" dirty="0" smtClean="0">
                <a:solidFill>
                  <a:schemeClr val="bg1"/>
                </a:solidFill>
              </a:rPr>
              <a:t>FOLLOWING THE END OF SUCH FIN. YEAR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77618" y="2150009"/>
            <a:ext cx="2295379" cy="2154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AN ANNUAL RETURN FOR EVERY FIN. YEAR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79985" y="2119533"/>
            <a:ext cx="1650611" cy="2128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 PER RULES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8673" y="4485250"/>
            <a:ext cx="1817075" cy="2182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IS REQUIRED TO GET HIS ACCOUNTS AUDITED U/SEC 35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03936" y="4496970"/>
            <a:ext cx="3563818" cy="2142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FURNISH, ELECTRONICALLY, ANNUAL RETURN U/SEC 44(1) ALONG WITH A COPY OF AUDITED ANNUAL ACCOUNTS AND A RECONCILIATION STATEMENT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29531" y="4480558"/>
            <a:ext cx="3172266" cy="2142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RECONCILING VALUE OF SUPPLIES DECLARED IN THE RETURN FURNISHED FOR THE FIN. YEAR WITH AUDITED ANNUAL FIN. STATEMENT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00272" y="4480560"/>
            <a:ext cx="1786596" cy="2128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SUCH OTHER PARTICULARS AS MAY BE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071274" y="2117189"/>
            <a:ext cx="1120726" cy="2128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44(1)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071274" y="4478216"/>
            <a:ext cx="1120726" cy="2128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44()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/>
          <p:cNvCxnSpPr>
            <a:stCxn id="13" idx="3"/>
            <a:endCxn id="15" idx="1"/>
          </p:cNvCxnSpPr>
          <p:nvPr/>
        </p:nvCxnSpPr>
        <p:spPr>
          <a:xfrm>
            <a:off x="3052689" y="5859044"/>
            <a:ext cx="2700997" cy="820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3"/>
            <a:endCxn id="12" idx="1"/>
          </p:cNvCxnSpPr>
          <p:nvPr/>
        </p:nvCxnSpPr>
        <p:spPr>
          <a:xfrm>
            <a:off x="4811151" y="4643361"/>
            <a:ext cx="337624" cy="703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  <a:endCxn id="10" idx="1"/>
          </p:cNvCxnSpPr>
          <p:nvPr/>
        </p:nvCxnSpPr>
        <p:spPr>
          <a:xfrm flipV="1">
            <a:off x="4783015" y="3162925"/>
            <a:ext cx="3079592" cy="207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ANNUAL RETURN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6" name="Rectangle 5"/>
          <p:cNvSpPr/>
          <p:nvPr/>
        </p:nvSpPr>
        <p:spPr>
          <a:xfrm>
            <a:off x="193060" y="2146989"/>
            <a:ext cx="4589955" cy="207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CASUAL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8023" y="2128609"/>
            <a:ext cx="2263787" cy="207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AN ANNUAL RETURN AS SPECIFIED IN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 44(1) ELECTRONICALLY IN FORM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GSTR-9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92972" y="236529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07040" y="270066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21(1)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62607" y="2126265"/>
            <a:ext cx="2547486" cy="207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PERSON PAYING TAX U/SEC 10 (COMPOSITION SCHEME) SHALL FURNISH ANNUAL RETURN IN FORM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GSTR-9A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5717" y="4320826"/>
            <a:ext cx="4615434" cy="64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ELECTRONIC COMMERCE OPERATOR REQUIRED TO COLLECT TAX U/SEC 52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8775" y="4320826"/>
            <a:ext cx="5261317" cy="65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ANNUAL STATEMENT REFFERED IN SEC 52(5) IN FORM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GSTR-9B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9644" y="5078137"/>
            <a:ext cx="2803045" cy="1561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WHOSE AGGREGATE TURNOVER DURING A FIN. YEAR EXCEEDS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CRORE RUPEES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569" y="5120640"/>
            <a:ext cx="2307101" cy="1505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GET HIS ACCOUNTS AUDITED AS SPECIFIED U/SEC 35(5)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53686" y="5080480"/>
            <a:ext cx="4670473" cy="1573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SHALL FURNISH A COPY OF AUDITED ANNUAL ACCOUNTS AND A RECONCILIATION STATEMENT, DULY CERTIFIED, IN FORM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GSTR-9C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592972" y="4318781"/>
            <a:ext cx="1599028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607040" y="4428651"/>
            <a:ext cx="158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21(2)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592972" y="5261316"/>
            <a:ext cx="1599028" cy="11953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607040" y="5507507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21(3)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653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/>
          <p:cNvCxnSpPr>
            <a:stCxn id="12" idx="3"/>
            <a:endCxn id="13" idx="1"/>
          </p:cNvCxnSpPr>
          <p:nvPr/>
        </p:nvCxnSpPr>
        <p:spPr>
          <a:xfrm flipV="1">
            <a:off x="3671668" y="5921327"/>
            <a:ext cx="4836941" cy="1172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3"/>
            <a:endCxn id="10" idx="1"/>
          </p:cNvCxnSpPr>
          <p:nvPr/>
        </p:nvCxnSpPr>
        <p:spPr>
          <a:xfrm>
            <a:off x="3657601" y="4351607"/>
            <a:ext cx="4825218" cy="23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3"/>
            <a:endCxn id="7" idx="1"/>
          </p:cNvCxnSpPr>
          <p:nvPr/>
        </p:nvCxnSpPr>
        <p:spPr>
          <a:xfrm flipV="1">
            <a:off x="2897945" y="2749060"/>
            <a:ext cx="4206240" cy="2110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441" y="711025"/>
            <a:ext cx="9613861" cy="108093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FIRST RETURN (SEC 40)  FINAL RETURN (SEC 45) NOTICE TO RETURN DEFAULTERS (SEC 46)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3137097" y="2180490"/>
            <a:ext cx="3770140" cy="1195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 THE PERIOD BETWEEN DATE ON WHICH HE BECAME LIABLE TO REG. TILL DATE ON WHICH REG. IS GRANTED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79" y="2178145"/>
            <a:ext cx="2562666" cy="1184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HAS MADE OUTWARD SUPPLIES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04185" y="2150009"/>
            <a:ext cx="3319975" cy="1198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DECLARE SAME IN FIRST RETURN FURNISHED BY HIM AFTER GRANT OF REGISTRATION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38954" y="3584917"/>
            <a:ext cx="4262511" cy="1507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A FINAL RETURN WITHIN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MONTHS</a:t>
            </a:r>
            <a:r>
              <a:rPr lang="en-US" sz="2000" b="1" dirty="0" smtClean="0">
                <a:solidFill>
                  <a:schemeClr val="bg1"/>
                </a:solidFill>
              </a:rPr>
              <a:t> OF DATE OF CANCELLATION OR DATE OF ORDER OF CANCELLATION, WHICHEVER IS LATER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934" y="3582572"/>
            <a:ext cx="3324667" cy="1538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IS REQUIRED TO FURNISH RETURN U/SEC 39(1) AND WHOSE REG. HAS BEEN CANCELLED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82819" y="3615397"/>
            <a:ext cx="1938996" cy="1477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 PER RULES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7089" y="5329308"/>
            <a:ext cx="4234375" cy="1195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NOTICE SHALL BE ISSUED REQUIRING HIM TO FURNISH SUCH RETURN WITHIN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DAYS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408" y="5341032"/>
            <a:ext cx="3240260" cy="1184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IF A REG. PERSON FAILS TO FURNISH A RETURN U/SEC 39 OR SEC44 OR SEC45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08609" y="5343378"/>
            <a:ext cx="1938996" cy="1155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 PER RULES PRESCRIBED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92972" y="3652019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592972" y="3987393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45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592972" y="5345723"/>
            <a:ext cx="1599028" cy="1125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592972" y="5628774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46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592972" y="2144429"/>
            <a:ext cx="1599028" cy="1161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592972" y="2381329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40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521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 flipV="1">
            <a:off x="2982351" y="5487572"/>
            <a:ext cx="4135902" cy="234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3"/>
            <a:endCxn id="9" idx="1"/>
          </p:cNvCxnSpPr>
          <p:nvPr/>
        </p:nvCxnSpPr>
        <p:spPr>
          <a:xfrm flipV="1">
            <a:off x="4808806" y="3724462"/>
            <a:ext cx="576776" cy="1285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5" idx="1"/>
          </p:cNvCxnSpPr>
          <p:nvPr/>
        </p:nvCxnSpPr>
        <p:spPr>
          <a:xfrm flipV="1">
            <a:off x="4797083" y="2629526"/>
            <a:ext cx="576776" cy="1285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8978"/>
            <a:ext cx="10410091" cy="139270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FINAL RETURN (RULE 22)</a:t>
            </a:r>
            <a:br>
              <a:rPr lang="en-US" sz="2800" dirty="0" smtClean="0"/>
            </a:br>
            <a:r>
              <a:rPr lang="en-US" sz="2800" dirty="0" smtClean="0"/>
              <a:t>NOTICE TO NON-FILERS OR RETURN (RULE 9)</a:t>
            </a:r>
            <a:br>
              <a:rPr lang="en-US" sz="2800" dirty="0" smtClean="0"/>
            </a:br>
            <a:r>
              <a:rPr lang="en-US" sz="2800" dirty="0" smtClean="0"/>
              <a:t>DETAILS OF INWARD SUPPLIES OF PERSON HAVING UIN (RULE 23)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5373859" y="2206284"/>
            <a:ext cx="5036234" cy="846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SUCH RETURN ELECTRONICALLY IN FORM GSTR-10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6662" y="2203940"/>
            <a:ext cx="4520421" cy="876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FURNISH A FINAL RETURN U/SEC 45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5582" y="3301220"/>
            <a:ext cx="5036234" cy="846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NOTICE IN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GSTR-3A </a:t>
            </a:r>
            <a:r>
              <a:rPr lang="en-US" sz="2000" b="1" dirty="0" smtClean="0">
                <a:solidFill>
                  <a:schemeClr val="bg1"/>
                </a:solidFill>
              </a:rPr>
              <a:t>SHALL BE ISSUED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8385" y="3298876"/>
            <a:ext cx="4520421" cy="876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IF A REG. PERSON FAILS TO FURNISH RETURN U/SEC 39/44/45/52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47295" y="4426635"/>
            <a:ext cx="3603672" cy="2138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(DETAILS OF SUCH SUPPLIES OF TAXABLE GOODS OR SERVICES OR BOTH) AND (APPLICATION FOR SUCH REFUND CLAIM) ELECTRONICALLY IN FORM GSTR-11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656" y="4382088"/>
            <a:ext cx="2637695" cy="2215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EVERY PERSON WHO HAS BEEN ISSUED A UNIQUE IDENTITY NUMBER AND CLAIMS REFUND OF TAXES PAID ON HIS INWARD SUPPLIES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8253" y="4379742"/>
            <a:ext cx="3305908" cy="2215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EVERY PERSON WHO HAS BEEN ISSUED A UNIQUE IDENTITY NUMBER FOR OTHER PURPOSE, SHALL ALSO FURNISH SUCH DETAILS IN FORM GSTR-11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92972" y="2236763"/>
            <a:ext cx="1599028" cy="81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22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592972" y="3303563"/>
            <a:ext cx="1599028" cy="81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9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592972" y="4398498"/>
            <a:ext cx="1599028" cy="2185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23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2050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>
            <a:stCxn id="9" idx="3"/>
            <a:endCxn id="8" idx="1"/>
          </p:cNvCxnSpPr>
          <p:nvPr/>
        </p:nvCxnSpPr>
        <p:spPr>
          <a:xfrm>
            <a:off x="4867421" y="5244904"/>
            <a:ext cx="506438" cy="820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3"/>
            <a:endCxn id="6" idx="1"/>
          </p:cNvCxnSpPr>
          <p:nvPr/>
        </p:nvCxnSpPr>
        <p:spPr>
          <a:xfrm>
            <a:off x="4895556" y="3030415"/>
            <a:ext cx="464235" cy="820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LEVY OF LATE FEE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592972" y="936860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47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9791" y="2194557"/>
            <a:ext cx="5050302" cy="1688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PAY A LATE FEE OF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RS</a:t>
            </a:r>
            <a:r>
              <a:rPr lang="en-US" sz="2000" b="1" dirty="0" smtClean="0">
                <a:solidFill>
                  <a:schemeClr val="bg1"/>
                </a:solidFill>
              </a:rPr>
              <a:t> FOR EVERY DAY DURING WHICH FAILURE CONTINUES, SUBJECT TO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 OF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5000 RS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684" y="2178145"/>
            <a:ext cx="4475872" cy="1704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FAILS TO FURNISH DETAILS OF OUTWARD OR INWARD SUPPLIES REQUIRED U/SEC 37/38 OR RETURNS REQUIRED U/SEC 39/45 BY THE DUE DATE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73859" y="4400840"/>
            <a:ext cx="5036233" cy="170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PAY A LATE FEE OF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100RS</a:t>
            </a:r>
            <a:r>
              <a:rPr lang="en-US" sz="2000" b="1" dirty="0" smtClean="0">
                <a:solidFill>
                  <a:schemeClr val="bg1"/>
                </a:solidFill>
              </a:rPr>
              <a:t> FOR EVERY DAY DURING WHICH FAILURE CONTINUES, SUBJECT TO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 </a:t>
            </a:r>
            <a:r>
              <a:rPr lang="en-US" sz="2000" b="1" dirty="0" smtClean="0">
                <a:solidFill>
                  <a:schemeClr val="bg1"/>
                </a:solidFill>
              </a:rPr>
              <a:t>OF AN AMOUNT CALCULATED AT ¼% OF HIS TURNOVER IN THE STATE/UT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611" y="4398496"/>
            <a:ext cx="4393810" cy="169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FAILS TO FURNISH RETURN REQUIRED U/SEC 44 BY THE DUE DATE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592972" y="4538285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592972" y="4873659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47(2)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92972" y="2439851"/>
            <a:ext cx="1599028" cy="1161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592972" y="2676751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47(1)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Elbow Connector 68"/>
          <p:cNvCxnSpPr>
            <a:endCxn id="59" idx="1"/>
          </p:cNvCxnSpPr>
          <p:nvPr/>
        </p:nvCxnSpPr>
        <p:spPr>
          <a:xfrm>
            <a:off x="9256542" y="4304714"/>
            <a:ext cx="562707" cy="429064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54" idx="3"/>
            <a:endCxn id="56" idx="1"/>
          </p:cNvCxnSpPr>
          <p:nvPr/>
        </p:nvCxnSpPr>
        <p:spPr>
          <a:xfrm flipV="1">
            <a:off x="4487593" y="5534465"/>
            <a:ext cx="2541564" cy="2227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3" idx="3"/>
            <a:endCxn id="50" idx="1"/>
          </p:cNvCxnSpPr>
          <p:nvPr/>
        </p:nvCxnSpPr>
        <p:spPr>
          <a:xfrm flipV="1">
            <a:off x="4740813" y="3226190"/>
            <a:ext cx="4975272" cy="3048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033" y="689318"/>
            <a:ext cx="9613863" cy="112541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FURNISHING DETAILS OF OUTWARD SUPPLIES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0550769" y="928466"/>
            <a:ext cx="164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37(1)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5083" y="2166424"/>
            <a:ext cx="4515730" cy="2180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08101" y="2166423"/>
            <a:ext cx="1702188" cy="2152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 OR BEFORE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20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OF EVERY MONTH SUCCEEDING THE TAX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75231" y="2150009"/>
            <a:ext cx="2421988" cy="2154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FURNISH, ELECTRONICALLY, DETAILS OF OUTWARD SUPPLIES OF GOODS OR SERVICES OR BOTH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716085" y="2161735"/>
            <a:ext cx="2086709" cy="2128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SUCH DETAILS SHALL BE COMMUNICATED TO THE RECIPIENT OF THE SAID SUPPLIES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852244" y="4684540"/>
            <a:ext cx="2635349" cy="1744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SHALL NOT BE ALLOWED TO FURNISH DETAILS OF OUTWARDS SUPPLIES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96263" y="4684541"/>
            <a:ext cx="2126567" cy="1730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FROM 11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– 15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DAY OF MONTH SUCCEEDING THE TAX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029157" y="4668129"/>
            <a:ext cx="2269588" cy="1732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CAN BE FURTHER EXTENDED BY NOTIFICATION BY COMMISSIONER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67287" y="4656406"/>
            <a:ext cx="1392702" cy="309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PROVISO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861452" y="4768948"/>
            <a:ext cx="30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819249" y="4487593"/>
            <a:ext cx="1885071" cy="492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PER RULES PRESCRIBED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1" name="Straight Arrow Connector 70"/>
          <p:cNvCxnSpPr>
            <a:stCxn id="50" idx="2"/>
            <a:endCxn id="59" idx="0"/>
          </p:cNvCxnSpPr>
          <p:nvPr/>
        </p:nvCxnSpPr>
        <p:spPr>
          <a:xfrm rot="16200000" flipH="1">
            <a:off x="10662138" y="4387946"/>
            <a:ext cx="196948" cy="23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692253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>
            <a:stCxn id="12" idx="3"/>
            <a:endCxn id="17" idx="1"/>
          </p:cNvCxnSpPr>
          <p:nvPr/>
        </p:nvCxnSpPr>
        <p:spPr>
          <a:xfrm>
            <a:off x="2785403" y="4205067"/>
            <a:ext cx="4178105" cy="2930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9" idx="1"/>
          </p:cNvCxnSpPr>
          <p:nvPr/>
        </p:nvCxnSpPr>
        <p:spPr>
          <a:xfrm flipV="1">
            <a:off x="3502855" y="1396219"/>
            <a:ext cx="4761914" cy="3165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578906" y="900331"/>
            <a:ext cx="1613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37(2)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491" y="393894"/>
            <a:ext cx="3193364" cy="20679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HAS BEEN COMMUNICATED DETAILS </a:t>
            </a:r>
            <a:r>
              <a:rPr lang="en-US" b="1" dirty="0" smtClean="0">
                <a:solidFill>
                  <a:schemeClr val="bg1"/>
                </a:solidFill>
              </a:rPr>
              <a:t>(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DETAILS OF SUPPLIES MODIFIED BY RECIPIENT, IF ANY</a:t>
            </a:r>
            <a:r>
              <a:rPr lang="en-US" b="1" dirty="0" smtClean="0">
                <a:solidFill>
                  <a:schemeClr val="bg1"/>
                </a:solidFill>
              </a:rPr>
              <a:t>) </a:t>
            </a:r>
            <a:r>
              <a:rPr lang="en-US" sz="2000" b="1" dirty="0" smtClean="0">
                <a:solidFill>
                  <a:schemeClr val="bg1"/>
                </a:solidFill>
              </a:rPr>
              <a:t>U/SEC 38(3) OR SEC 38(4)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24070" y="407963"/>
            <a:ext cx="1915548" cy="2025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EITHER ACCEPT OR REJECT DETAILS SO COMMUNIATED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16284" y="403273"/>
            <a:ext cx="1889759" cy="2016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BETWEEN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15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– 17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DAY OF MONTH SUUCCEEDING THE TAX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64769" y="400930"/>
            <a:ext cx="1863969" cy="1990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DETAILS PROVIDED BY HIM U/SEC 37(1) SHALL BE AMENDED ACCORDINGLY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592972" y="3390313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607040" y="3711524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37(3)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349" y="2811193"/>
            <a:ext cx="2436054" cy="2787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HAS FURNISHED DETAILS U/SEC 37(1) AND WHICH REMAINED UNMATCHED U/SEC 42 OR SEC 43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MATCHING OF ITC AND OUTPUT TAX 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77663" y="2825263"/>
            <a:ext cx="1678742" cy="2815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RECTIFY ANY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ERROR OR OMIISSION IF DISCOVERED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32255" y="2822917"/>
            <a:ext cx="1976510" cy="280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PAY TAX/INTEREST IN CASE THERE IS SHORT PAYMENT OF TAX BECAUSE OF ANY ERROR OR OMISSION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63508" y="2841674"/>
            <a:ext cx="3235570" cy="2785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NO RECTIFICATION SHALL BE ALLOWED AFTER DUE DATE FOR FURNISHING OF (RETURN FOR SEP. FOLLOWING END OF FIN. YEAR) OR (ANNUAL RETURN)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WHICHEVER IS EARLIER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5894364"/>
            <a:ext cx="11591778" cy="351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DETAILS OF OUTWARD SUPPLIES INCLUDES DETAILS OF INVOICES, DEBIT, CREDIT NOTES, REVISED INVOICES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5721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Elbow Connector 36"/>
          <p:cNvCxnSpPr>
            <a:stCxn id="10" idx="0"/>
            <a:endCxn id="11" idx="0"/>
          </p:cNvCxnSpPr>
          <p:nvPr/>
        </p:nvCxnSpPr>
        <p:spPr>
          <a:xfrm rot="5400000" flipH="1" flipV="1">
            <a:off x="2267829" y="3118925"/>
            <a:ext cx="1588" cy="2174630"/>
          </a:xfrm>
          <a:prstGeom prst="bentConnector3">
            <a:avLst>
              <a:gd name="adj1" fmla="val 14395466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6200000" flipH="1">
            <a:off x="6428936" y="3559125"/>
            <a:ext cx="253217" cy="281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8" idx="3"/>
          </p:cNvCxnSpPr>
          <p:nvPr/>
        </p:nvCxnSpPr>
        <p:spPr>
          <a:xfrm>
            <a:off x="8834512" y="3304736"/>
            <a:ext cx="2926079" cy="1154722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8" idx="1"/>
          </p:cNvCxnSpPr>
          <p:nvPr/>
        </p:nvCxnSpPr>
        <p:spPr>
          <a:xfrm rot="10800000" flipV="1">
            <a:off x="1561514" y="3304736"/>
            <a:ext cx="506438" cy="423202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8" idx="3"/>
            <a:endCxn id="9" idx="1"/>
          </p:cNvCxnSpPr>
          <p:nvPr/>
        </p:nvCxnSpPr>
        <p:spPr>
          <a:xfrm>
            <a:off x="5416062" y="2468881"/>
            <a:ext cx="321211" cy="586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9306" y="739160"/>
            <a:ext cx="9613861" cy="1080938"/>
          </a:xfrm>
        </p:spPr>
        <p:txBody>
          <a:bodyPr/>
          <a:lstStyle/>
          <a:p>
            <a:pPr algn="ctr"/>
            <a:r>
              <a:rPr lang="en-US" sz="3200" dirty="0" smtClean="0"/>
              <a:t>FORM AND MANNER OF FURNISHING DETAILS OF OUTWARD SUPPLIES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592972" y="900333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253217" y="2152359"/>
            <a:ext cx="5162845" cy="633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REQUIRED TO FURNISH DETAILS U/SEC 37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37273" y="2164080"/>
            <a:ext cx="5151121" cy="621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 SUCH DETAILS IN FORM GSTR-1 ELECTRONICALLY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5280" y="4206240"/>
            <a:ext cx="1690468" cy="2377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INTER STATE AND INTRA STATE SUPPLIES MADE TO 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35236" y="4206240"/>
            <a:ext cx="2039815" cy="2377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INTER STATE SUPPLIES WITH INVOICE VALUE &gt; 2,50,000 Rs MADE TO UNREG.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10550" y="4318781"/>
            <a:ext cx="1540414" cy="2293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INTER STATE SUPPLIES MADE TO UNREG.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81555" y="4318781"/>
            <a:ext cx="2187528" cy="2307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STATE WISE INTER STATE SUPPLIES WITH INVOICE VALUE &lt;= 2,50,000 Rs MADE TO UNREG. PERSON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124046" y="3671668"/>
            <a:ext cx="1692816" cy="2912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DEBIT, CREDIT NOTES IF ANY ISSUED DURING MONTH FOR INVOICES ISSUED PREVIOUSLY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9490" y="3713870"/>
            <a:ext cx="4079632" cy="281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INVOICE WISE DETAILS OF ALL: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01177" y="3699802"/>
            <a:ext cx="4096041" cy="281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CONSOLIDATED DETAILS OF ALL: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67952" y="3134752"/>
            <a:ext cx="6766560" cy="339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SUCH DETAILS SHALL INCLUDE: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7623" y="3713870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140460" y="3711525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298830" y="3709180"/>
            <a:ext cx="239151" cy="239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903741" y="3981157"/>
            <a:ext cx="3029244" cy="250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EACH RATE OF TAX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37624" y="3151163"/>
            <a:ext cx="1280160" cy="309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RULE 1(2)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132234" y="2178149"/>
            <a:ext cx="811237" cy="579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RULE 1(1)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30126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/>
          <p:cNvCxnSpPr>
            <a:stCxn id="7" idx="3"/>
            <a:endCxn id="11" idx="1"/>
          </p:cNvCxnSpPr>
          <p:nvPr/>
        </p:nvCxnSpPr>
        <p:spPr>
          <a:xfrm>
            <a:off x="2447778" y="5078437"/>
            <a:ext cx="7491047" cy="70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592972" y="900333"/>
            <a:ext cx="1599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379827" y="717452"/>
            <a:ext cx="4445391" cy="2096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OUTWARD SUPPLIES SHALL BE MADE AVAILABLE TO THE CONCERNED REG. PERSONS (i.e. RECIPIENTS)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72221" y="701039"/>
            <a:ext cx="4998722" cy="209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PART A OF FORM GSTR-2A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FORM GSTR- 4A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FORM GSTR- 6A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AFTER DUE DATE OF FILING OF FORM GSTR-1 (i.e. AFTER 10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OF EVERY MONTH)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5477" y="3854548"/>
            <a:ext cx="2002301" cy="24477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INWARD SUPPLIES ADDED, CORRECTED OR DELETED BY THE RECIPIENT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06504" y="3868613"/>
            <a:ext cx="1667023" cy="2443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 HIS FORM GSTR-2 U/SEC 38 OR FORM GSTR-4/GSTR-6 U/SEC 39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00246" y="3875649"/>
            <a:ext cx="2232074" cy="2384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MADE AVAILABLE TO THE SUPPLIER ELECTRONICALLY IN FORM  GSTR-1A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56698" y="3840480"/>
            <a:ext cx="2023402" cy="2405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SUCH SUPPLIER MAY EITHER ACCEPT OR REJECT THE MODIFICATIONS MADE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38825" y="3882683"/>
            <a:ext cx="1906172" cy="2405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FORM GSTR-1 FURNISHED BY THE SUPPLIER EARLIER SHALL BE AMENDED ACCORDINGLY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2031" y="196947"/>
            <a:ext cx="1491176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1(3)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3" name="Straight Arrow Connector 2"/>
          <p:cNvCxnSpPr>
            <a:stCxn id="5" idx="3"/>
            <a:endCxn id="6" idx="1"/>
          </p:cNvCxnSpPr>
          <p:nvPr/>
        </p:nvCxnSpPr>
        <p:spPr>
          <a:xfrm flipV="1">
            <a:off x="4825218" y="1750255"/>
            <a:ext cx="347003" cy="1524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4091" y="3247293"/>
            <a:ext cx="1491176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RULE 1(4)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914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stCxn id="13" idx="1"/>
            <a:endCxn id="14" idx="3"/>
          </p:cNvCxnSpPr>
          <p:nvPr/>
        </p:nvCxnSpPr>
        <p:spPr>
          <a:xfrm rot="10800000" flipV="1">
            <a:off x="5500468" y="5613007"/>
            <a:ext cx="1111349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2"/>
          </p:cNvCxnSpPr>
          <p:nvPr/>
        </p:nvCxnSpPr>
        <p:spPr>
          <a:xfrm rot="16200000" flipH="1">
            <a:off x="8855025" y="4648784"/>
            <a:ext cx="633049" cy="293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0" idx="3"/>
            <a:endCxn id="12" idx="1"/>
          </p:cNvCxnSpPr>
          <p:nvPr/>
        </p:nvCxnSpPr>
        <p:spPr>
          <a:xfrm>
            <a:off x="4740813" y="3256670"/>
            <a:ext cx="3134750" cy="128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FURNISHING DETAILS OF INWARD SUPPLIES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0550769" y="928466"/>
            <a:ext cx="164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38(1)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083" y="2166424"/>
            <a:ext cx="4515730" cy="2180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17590" y="2180490"/>
            <a:ext cx="1955408" cy="2152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VERIFY, VALIDATE, MODIFY, OR DELETE, IF REQUIRED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75563" y="2192213"/>
            <a:ext cx="2562664" cy="2154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RELATING TO OUTWARD SUPPLIES AND CREDIT /DEBIT NOTES COMMUNICATED U/SEC 37(1)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11816" y="4853350"/>
            <a:ext cx="3432516" cy="151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TO PREPARE DETAILS OF HIS INWARD SUPPLIES AND CREDIT/DEBIT NOTES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4106" y="4797082"/>
            <a:ext cx="3676361" cy="1631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MAY INCLUDE, DETAILS RECEIVED BY HIM THAT HAVE NOT BEEN DECLARED BY THE SUPPLIER U/SEC 37(1)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708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/>
          <p:cNvCxnSpPr>
            <a:endCxn id="12" idx="3"/>
          </p:cNvCxnSpPr>
          <p:nvPr/>
        </p:nvCxnSpPr>
        <p:spPr>
          <a:xfrm flipH="1">
            <a:off x="4825219" y="4591930"/>
            <a:ext cx="1130413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0" idx="2"/>
          </p:cNvCxnSpPr>
          <p:nvPr/>
        </p:nvCxnSpPr>
        <p:spPr>
          <a:xfrm rot="16200000" flipH="1">
            <a:off x="8510367" y="3038035"/>
            <a:ext cx="492374" cy="152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" idx="3"/>
            <a:endCxn id="10" idx="1"/>
          </p:cNvCxnSpPr>
          <p:nvPr/>
        </p:nvCxnSpPr>
        <p:spPr>
          <a:xfrm>
            <a:off x="4768949" y="1709224"/>
            <a:ext cx="2768993" cy="128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53219" y="618978"/>
            <a:ext cx="4515730" cy="2180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REGISTERED PERSON OTHER THAN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NON-RESIDENT TAXABLE PERSON </a:t>
            </a:r>
            <a:r>
              <a:rPr lang="en-US" dirty="0" smtClean="0">
                <a:solidFill>
                  <a:schemeClr val="bg1"/>
                </a:solidFill>
              </a:rPr>
              <a:t>PERSON PAYING TAX UNDER SECTION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10(COMPOSITION SCHEME)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51(TDS)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52(TCS)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50769" y="928466"/>
            <a:ext cx="164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38(2)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37942" y="644765"/>
            <a:ext cx="2421988" cy="2154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FURNISH, ELECTRONICALLY, DETAILS OF INWARD SUPPLIES OF GOODS OR SERVICES OR BOTH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92723" y="3287152"/>
            <a:ext cx="4337540" cy="2536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INCLUDING DETAILS ON WHICH: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 IS PAYABLE ON REVERSE CHARGE BASIS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TAXABLE UNDER IGST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IGST PAYABLE UNDER CUSTOM ACT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CREDIT AND DEBIT NOTES RECEIVED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5631" y="3303564"/>
            <a:ext cx="2269588" cy="2576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CAN BE FURTHER EXTENDED BY NOTIFICATION BY COMMISSIONER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89454" y="647113"/>
            <a:ext cx="1702188" cy="2152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BETWEEN 10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– 15</a:t>
            </a:r>
            <a:r>
              <a:rPr lang="en-US" sz="20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000" b="1" dirty="0" smtClean="0">
                <a:solidFill>
                  <a:schemeClr val="bg1"/>
                </a:solidFill>
              </a:rPr>
              <a:t> DAY OF MONTH SUCCEEDING THE TAX PERIOD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>
            <a:stCxn id="7" idx="3"/>
            <a:endCxn id="16" idx="1"/>
          </p:cNvCxnSpPr>
          <p:nvPr/>
        </p:nvCxnSpPr>
        <p:spPr>
          <a:xfrm>
            <a:off x="2665088" y="4602110"/>
            <a:ext cx="4199946" cy="4022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  <a:endCxn id="13" idx="1"/>
          </p:cNvCxnSpPr>
          <p:nvPr/>
        </p:nvCxnSpPr>
        <p:spPr>
          <a:xfrm>
            <a:off x="5162106" y="1365489"/>
            <a:ext cx="613053" cy="158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29034" y="3208236"/>
            <a:ext cx="2436054" cy="2787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REG. PERSON WHO HAS FURNISHED DETAILS U/SEC 38(2) AND WHICH REMAINED UNMATCHED U/SEC 42 OR SEC 43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MATCHING OF ITC AND OUTPUT TAX 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349" y="3208239"/>
            <a:ext cx="1678742" cy="2815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RECTIFY ANY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ERROR OR OMIISSION IF DISCOVERED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97872" y="3248095"/>
            <a:ext cx="1976510" cy="280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PAY TAX/INTEREST IN CASE THERE IS SHORT PAYMENT OF TAX BECAUSE OF ANY ERROR OR OMISSION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87789" y="765068"/>
            <a:ext cx="1604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38(3) &amp;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38(4)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9034" y="553263"/>
            <a:ext cx="4933072" cy="1624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DETAILS OF SUPPLIES MODIFIED, DELETED OR INCLUDED BY THE RECIPIENT IN THE RETURN FURNISHED U/SEC 38(2) OR SEC 39(2) OR SEC 39(4)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75159" y="553263"/>
            <a:ext cx="4241038" cy="1624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SHALL BE COMMUNICATED TO THE SUPPLIER AS PER RULES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92972" y="3727198"/>
            <a:ext cx="1599028" cy="137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607040" y="4048409"/>
            <a:ext cx="1584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SECTION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38(5)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65034" y="3249636"/>
            <a:ext cx="3235570" cy="2785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NO RECTIFICATION SHALL BE ALLOWED AFTER DUE DATE FOR FURNISHING OF (RETURN FOR SEP. FOLLOWING END OF FIN. YEAR) OR (ANNUAL RETURN)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WHICHEVER IS EARLIER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1_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B587E4A9-1405-4B4F-8BC3-512EE08D2EB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</TotalTime>
  <Words>3103</Words>
  <Application>Microsoft Office PowerPoint</Application>
  <PresentationFormat>Custom</PresentationFormat>
  <Paragraphs>418</Paragraphs>
  <Slides>27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Berlin</vt:lpstr>
      <vt:lpstr>1_Berlin</vt:lpstr>
      <vt:lpstr>GST</vt:lpstr>
      <vt:lpstr>TOPICS</vt:lpstr>
      <vt:lpstr>FURNISHING DETAILS OF OUTWARD SUPPLIES</vt:lpstr>
      <vt:lpstr>Slide 4</vt:lpstr>
      <vt:lpstr>FORM AND MANNER OF FURNISHING DETAILS OF OUTWARD SUPPLIES </vt:lpstr>
      <vt:lpstr>Slide 6</vt:lpstr>
      <vt:lpstr>FURNISHING DETAILS OF INWARD SUPPLIES</vt:lpstr>
      <vt:lpstr>Slide 8</vt:lpstr>
      <vt:lpstr>Slide 9</vt:lpstr>
      <vt:lpstr>Slide 10</vt:lpstr>
      <vt:lpstr>Slide 11</vt:lpstr>
      <vt:lpstr>Slide 12</vt:lpstr>
      <vt:lpstr>FURNISHING OF RETURNS</vt:lpstr>
      <vt:lpstr>FORM AND MANNER OF SUBMISSION OF MONTHLY RETURN</vt:lpstr>
      <vt:lpstr>Slide 15</vt:lpstr>
      <vt:lpstr>Slide 16</vt:lpstr>
      <vt:lpstr>FORM AND MANNER OF SUBMISSION OF QUARTERLY RETURN BY THE COMPOSITION SUPPLIER</vt:lpstr>
      <vt:lpstr>Slide 18</vt:lpstr>
      <vt:lpstr>Slide 19</vt:lpstr>
      <vt:lpstr>FORM AND MANNER OF SUBMISSION OF RETURN BY ISD (RULE 6), PERSON REQ. TO DEDUCT TDS (RULE 7), REG. NON TAXABLE PERSON (RULE 5)</vt:lpstr>
      <vt:lpstr>FORM AND MANNER OF SUBMISSION OF RETURN BY PERSONS PROVIDING ONLINE INF. AND DATABASE ACCESS (RULE 5A) STATEMENT OF SUPPLIES THROUGH AN E-COMMERCE OPERATOR (RULE 8)</vt:lpstr>
      <vt:lpstr>Slide 22</vt:lpstr>
      <vt:lpstr>ANNUAL RETURN</vt:lpstr>
      <vt:lpstr>ANNUAL RETURN</vt:lpstr>
      <vt:lpstr>FIRST RETURN (SEC 40)  FINAL RETURN (SEC 45) NOTICE TO RETURN DEFAULTERS (SEC 46)</vt:lpstr>
      <vt:lpstr>FINAL RETURN (RULE 22) NOTICE TO NON-FILERS OR RETURN (RULE 9) DETAILS OF INWARD SUPPLIES OF PERSON HAVING UIN (RULE 23)</vt:lpstr>
      <vt:lpstr>LEVY OF LATE FEE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pc</dc:creator>
  <cp:lastModifiedBy>pc</cp:lastModifiedBy>
  <cp:revision>96</cp:revision>
  <dcterms:created xsi:type="dcterms:W3CDTF">2014-04-17T23:07:25Z</dcterms:created>
  <dcterms:modified xsi:type="dcterms:W3CDTF">2017-06-10T10:42:48Z</dcterms:modified>
</cp:coreProperties>
</file>