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media/image7.jpg" ContentType="image/gif"/>
  <Override PartName="/ppt/media/image21.jpg" ContentType="image/png"/>
  <Override PartName="/ppt/media/image36.jpg" ContentType="image/pn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80" r:id="rId2"/>
  </p:sldMasterIdLst>
  <p:notesMasterIdLst>
    <p:notesMasterId r:id="rId49"/>
  </p:notesMasterIdLst>
  <p:handoutMasterIdLst>
    <p:handoutMasterId r:id="rId50"/>
  </p:handoutMasterIdLst>
  <p:sldIdLst>
    <p:sldId id="256" r:id="rId3"/>
    <p:sldId id="258" r:id="rId4"/>
    <p:sldId id="257" r:id="rId5"/>
    <p:sldId id="295" r:id="rId6"/>
    <p:sldId id="296" r:id="rId7"/>
    <p:sldId id="297" r:id="rId8"/>
    <p:sldId id="298" r:id="rId9"/>
    <p:sldId id="323" r:id="rId10"/>
    <p:sldId id="299" r:id="rId11"/>
    <p:sldId id="300" r:id="rId12"/>
    <p:sldId id="301" r:id="rId13"/>
    <p:sldId id="322" r:id="rId14"/>
    <p:sldId id="314" r:id="rId15"/>
    <p:sldId id="315" r:id="rId16"/>
    <p:sldId id="269" r:id="rId17"/>
    <p:sldId id="270" r:id="rId18"/>
    <p:sldId id="271" r:id="rId19"/>
    <p:sldId id="288" r:id="rId20"/>
    <p:sldId id="272" r:id="rId21"/>
    <p:sldId id="293" r:id="rId22"/>
    <p:sldId id="321" r:id="rId23"/>
    <p:sldId id="273" r:id="rId24"/>
    <p:sldId id="274" r:id="rId25"/>
    <p:sldId id="275" r:id="rId26"/>
    <p:sldId id="276" r:id="rId27"/>
    <p:sldId id="281" r:id="rId28"/>
    <p:sldId id="282" r:id="rId29"/>
    <p:sldId id="287" r:id="rId30"/>
    <p:sldId id="316" r:id="rId31"/>
    <p:sldId id="291" r:id="rId32"/>
    <p:sldId id="283" r:id="rId33"/>
    <p:sldId id="302" r:id="rId34"/>
    <p:sldId id="307" r:id="rId35"/>
    <p:sldId id="303" r:id="rId36"/>
    <p:sldId id="304" r:id="rId37"/>
    <p:sldId id="305" r:id="rId38"/>
    <p:sldId id="308" r:id="rId39"/>
    <p:sldId id="309" r:id="rId40"/>
    <p:sldId id="310" r:id="rId41"/>
    <p:sldId id="311" r:id="rId42"/>
    <p:sldId id="312" r:id="rId43"/>
    <p:sldId id="313" r:id="rId44"/>
    <p:sldId id="317" r:id="rId45"/>
    <p:sldId id="318" r:id="rId46"/>
    <p:sldId id="320" r:id="rId47"/>
    <p:sldId id="324"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78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0BF3E3-7E51-4119-84D4-CFA0257A0DC1}" type="datetimeFigureOut">
              <a:rPr lang="en-IN" smtClean="0"/>
              <a:t>10/02/2017</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Prepared by: Ankur Singhal</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3FB3D1-AD46-46D1-87A6-224A7C44A1E2}" type="slidenum">
              <a:rPr lang="en-IN" smtClean="0"/>
              <a:t>‹#›</a:t>
            </a:fld>
            <a:endParaRPr lang="en-IN"/>
          </a:p>
        </p:txBody>
      </p:sp>
    </p:spTree>
    <p:extLst>
      <p:ext uri="{BB962C8B-B14F-4D97-AF65-F5344CB8AC3E}">
        <p14:creationId xmlns:p14="http://schemas.microsoft.com/office/powerpoint/2010/main" val="3320006954"/>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4DB7D-6497-45FE-8245-744A1FD6FFA6}" type="datetimeFigureOut">
              <a:rPr lang="en-IN" smtClean="0"/>
              <a:t>10/02/2017</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IN"/>
              <a:t>Prepared by: Ankur Singhal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1E5C9C-2A8D-4B4F-9BAC-DFD8FFEB0DBA}" type="slidenum">
              <a:rPr lang="en-IN" smtClean="0"/>
              <a:t>‹#›</a:t>
            </a:fld>
            <a:endParaRPr lang="en-IN"/>
          </a:p>
        </p:txBody>
      </p:sp>
    </p:spTree>
    <p:extLst>
      <p:ext uri="{BB962C8B-B14F-4D97-AF65-F5344CB8AC3E}">
        <p14:creationId xmlns:p14="http://schemas.microsoft.com/office/powerpoint/2010/main" val="3403313003"/>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45A42EF8-5749-42C2-8AF1-BB084BFD09AC}" type="datetime1">
              <a:rPr lang="en-IN" smtClean="0"/>
              <a:t>10/02/2017</a:t>
            </a:fld>
            <a:endParaRPr lang="en-IN"/>
          </a:p>
        </p:txBody>
      </p:sp>
      <p:sp>
        <p:nvSpPr>
          <p:cNvPr id="5" name="Footer Placeholder 4"/>
          <p:cNvSpPr>
            <a:spLocks noGrp="1"/>
          </p:cNvSpPr>
          <p:nvPr>
            <p:ph type="ftr" sz="quarter" idx="11"/>
          </p:nvPr>
        </p:nvSpPr>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2282759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F59369FB-CFBF-4583-BFBB-0AD1D779BB37}" type="datetime1">
              <a:rPr lang="en-IN" smtClean="0"/>
              <a:t>10/02/2017</a:t>
            </a:fld>
            <a:endParaRPr lang="en-IN"/>
          </a:p>
        </p:txBody>
      </p:sp>
      <p:sp>
        <p:nvSpPr>
          <p:cNvPr id="5" name="Footer Placeholder 4"/>
          <p:cNvSpPr>
            <a:spLocks noGrp="1"/>
          </p:cNvSpPr>
          <p:nvPr>
            <p:ph type="ftr" sz="quarter" idx="11"/>
          </p:nvPr>
        </p:nvSpPr>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293412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526C2CB-8EA0-48AB-B503-C4AA54B8C838}" type="datetime1">
              <a:rPr lang="en-IN" smtClean="0"/>
              <a:t>10/02/2017</a:t>
            </a:fld>
            <a:endParaRPr lang="en-IN"/>
          </a:p>
        </p:txBody>
      </p:sp>
      <p:sp>
        <p:nvSpPr>
          <p:cNvPr id="5" name="Footer Placeholder 4"/>
          <p:cNvSpPr>
            <a:spLocks noGrp="1"/>
          </p:cNvSpPr>
          <p:nvPr>
            <p:ph type="ftr" sz="quarter" idx="11"/>
          </p:nvPr>
        </p:nvSpPr>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1497806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C01899-FFAC-4DA1-B1D2-BDBA2C78D7D6}" type="datetime1">
              <a:rPr lang="en-IN" smtClean="0"/>
              <a:t>10/02/2017</a:t>
            </a:fld>
            <a:endParaRPr lang="en-IN"/>
          </a:p>
        </p:txBody>
      </p:sp>
      <p:sp>
        <p:nvSpPr>
          <p:cNvPr id="5" name="Footer Placeholder 4"/>
          <p:cNvSpPr>
            <a:spLocks noGrp="1"/>
          </p:cNvSpPr>
          <p:nvPr>
            <p:ph type="ftr" sz="quarter" idx="11"/>
          </p:nvPr>
        </p:nvSpPr>
        <p:spPr>
          <a:xfrm>
            <a:off x="2416500" y="329307"/>
            <a:ext cx="4973915" cy="309201"/>
          </a:xfrm>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a:xfrm>
            <a:off x="1437664" y="798973"/>
            <a:ext cx="811019" cy="503578"/>
          </a:xfrm>
        </p:spPr>
        <p:txBody>
          <a:bodyPr/>
          <a:lstStyle/>
          <a:p>
            <a:fld id="{501E00E7-BB7C-4CA5-8088-41CC78CA8427}" type="slidenum">
              <a:rPr lang="en-IN" smtClean="0"/>
              <a:t>‹#›</a:t>
            </a:fld>
            <a:endParaRPr lang="en-IN"/>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1162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B95D3C-BB43-493E-95C4-680908298781}" type="datetime1">
              <a:rPr lang="en-IN" smtClean="0"/>
              <a:t>10/02/2017</a:t>
            </a:fld>
            <a:endParaRPr lang="en-IN"/>
          </a:p>
        </p:txBody>
      </p:sp>
      <p:sp>
        <p:nvSpPr>
          <p:cNvPr id="5" name="Footer Placeholder 4"/>
          <p:cNvSpPr>
            <a:spLocks noGrp="1"/>
          </p:cNvSpPr>
          <p:nvPr>
            <p:ph type="ftr" sz="quarter" idx="11"/>
          </p:nvPr>
        </p:nvSpPr>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p:txBody>
          <a:bodyPr/>
          <a:lstStyle/>
          <a:p>
            <a:fld id="{501E00E7-BB7C-4CA5-8088-41CC78CA8427}" type="slidenum">
              <a:rPr lang="en-IN" smtClean="0"/>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9260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EE1B67-D8E7-4708-ADAD-CCFC4D7955F4}" type="datetime1">
              <a:rPr lang="en-IN" smtClean="0"/>
              <a:t>10/02/2017</a:t>
            </a:fld>
            <a:endParaRPr lang="en-IN"/>
          </a:p>
        </p:txBody>
      </p:sp>
      <p:sp>
        <p:nvSpPr>
          <p:cNvPr id="5" name="Footer Placeholder 4"/>
          <p:cNvSpPr>
            <a:spLocks noGrp="1"/>
          </p:cNvSpPr>
          <p:nvPr>
            <p:ph type="ftr" sz="quarter" idx="11"/>
          </p:nvPr>
        </p:nvSpPr>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p:txBody>
          <a:bodyPr/>
          <a:lstStyle/>
          <a:p>
            <a:fld id="{501E00E7-BB7C-4CA5-8088-41CC78CA8427}" type="slidenum">
              <a:rPr lang="en-IN" smtClean="0"/>
              <a:t>‹#›</a:t>
            </a:fld>
            <a:endParaRPr lang="en-IN"/>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8666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C357CA-2357-44BB-8514-5EC8DDB3517F}" type="datetime1">
              <a:rPr lang="en-IN" smtClean="0"/>
              <a:t>10/02/2017</a:t>
            </a:fld>
            <a:endParaRPr lang="en-IN"/>
          </a:p>
        </p:txBody>
      </p:sp>
      <p:sp>
        <p:nvSpPr>
          <p:cNvPr id="6" name="Footer Placeholder 5"/>
          <p:cNvSpPr>
            <a:spLocks noGrp="1"/>
          </p:cNvSpPr>
          <p:nvPr>
            <p:ph type="ftr" sz="quarter" idx="11"/>
          </p:nvPr>
        </p:nvSpPr>
        <p:spPr/>
        <p:txBody>
          <a:bodyPr/>
          <a:lstStyle/>
          <a:p>
            <a:r>
              <a:rPr lang="en-IN"/>
              <a:t>Prepare by: Ankur Singhal Spl. In: Income Tax Cases &amp; Transfer Pricing</a:t>
            </a:r>
          </a:p>
        </p:txBody>
      </p:sp>
      <p:sp>
        <p:nvSpPr>
          <p:cNvPr id="7" name="Slide Number Placeholder 6"/>
          <p:cNvSpPr>
            <a:spLocks noGrp="1"/>
          </p:cNvSpPr>
          <p:nvPr>
            <p:ph type="sldNum" sz="quarter" idx="12"/>
          </p:nvPr>
        </p:nvSpPr>
        <p:spPr/>
        <p:txBody>
          <a:bodyPr/>
          <a:lstStyle/>
          <a:p>
            <a:fld id="{501E00E7-BB7C-4CA5-8088-41CC78CA8427}" type="slidenum">
              <a:rPr lang="en-IN" smtClean="0"/>
              <a:t>‹#›</a:t>
            </a:fld>
            <a:endParaRPr lang="en-IN"/>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254161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748B17-6C66-4007-A9FB-1E579B6FBC2C}" type="datetime1">
              <a:rPr lang="en-IN" smtClean="0"/>
              <a:t>10/02/2017</a:t>
            </a:fld>
            <a:endParaRPr lang="en-IN"/>
          </a:p>
        </p:txBody>
      </p:sp>
      <p:sp>
        <p:nvSpPr>
          <p:cNvPr id="8" name="Footer Placeholder 7"/>
          <p:cNvSpPr>
            <a:spLocks noGrp="1"/>
          </p:cNvSpPr>
          <p:nvPr>
            <p:ph type="ftr" sz="quarter" idx="11"/>
          </p:nvPr>
        </p:nvSpPr>
        <p:spPr/>
        <p:txBody>
          <a:bodyPr/>
          <a:lstStyle/>
          <a:p>
            <a:r>
              <a:rPr lang="en-IN"/>
              <a:t>Prepare by: Ankur Singhal Spl. In: Income Tax Cases &amp; Transfer Pricing</a:t>
            </a:r>
          </a:p>
        </p:txBody>
      </p:sp>
      <p:sp>
        <p:nvSpPr>
          <p:cNvPr id="9" name="Slide Number Placeholder 8"/>
          <p:cNvSpPr>
            <a:spLocks noGrp="1"/>
          </p:cNvSpPr>
          <p:nvPr>
            <p:ph type="sldNum" sz="quarter" idx="12"/>
          </p:nvPr>
        </p:nvSpPr>
        <p:spPr/>
        <p:txBody>
          <a:bodyPr/>
          <a:lstStyle/>
          <a:p>
            <a:fld id="{501E00E7-BB7C-4CA5-8088-41CC78CA8427}" type="slidenum">
              <a:rPr lang="en-IN" smtClean="0"/>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72035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14EA0A-880D-4501-BF11-216CD0FDC226}" type="datetime1">
              <a:rPr lang="en-IN" smtClean="0"/>
              <a:t>10/02/2017</a:t>
            </a:fld>
            <a:endParaRPr lang="en-IN"/>
          </a:p>
        </p:txBody>
      </p:sp>
      <p:sp>
        <p:nvSpPr>
          <p:cNvPr id="4" name="Footer Placeholder 3"/>
          <p:cNvSpPr>
            <a:spLocks noGrp="1"/>
          </p:cNvSpPr>
          <p:nvPr>
            <p:ph type="ftr" sz="quarter" idx="11"/>
          </p:nvPr>
        </p:nvSpPr>
        <p:spPr/>
        <p:txBody>
          <a:bodyPr/>
          <a:lstStyle/>
          <a:p>
            <a:r>
              <a:rPr lang="en-IN"/>
              <a:t>Prepare by: Ankur Singhal Spl. In: Income Tax Cases &amp; Transfer Pricing</a:t>
            </a:r>
          </a:p>
        </p:txBody>
      </p:sp>
      <p:sp>
        <p:nvSpPr>
          <p:cNvPr id="5" name="Slide Number Placeholder 4"/>
          <p:cNvSpPr>
            <a:spLocks noGrp="1"/>
          </p:cNvSpPr>
          <p:nvPr>
            <p:ph type="sldNum" sz="quarter" idx="12"/>
          </p:nvPr>
        </p:nvSpPr>
        <p:spPr/>
        <p:txBody>
          <a:bodyPr/>
          <a:lstStyle/>
          <a:p>
            <a:fld id="{501E00E7-BB7C-4CA5-8088-41CC78CA8427}" type="slidenum">
              <a:rPr lang="en-IN" smtClean="0"/>
              <a:t>‹#›</a:t>
            </a:fld>
            <a:endParaRPr lang="en-IN"/>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88027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B47AA-E561-4424-9FE2-3AC20D52F54D}" type="datetime1">
              <a:rPr lang="en-IN" smtClean="0"/>
              <a:t>10/02/2017</a:t>
            </a:fld>
            <a:endParaRPr lang="en-IN"/>
          </a:p>
        </p:txBody>
      </p:sp>
      <p:sp>
        <p:nvSpPr>
          <p:cNvPr id="3" name="Footer Placeholder 2"/>
          <p:cNvSpPr>
            <a:spLocks noGrp="1"/>
          </p:cNvSpPr>
          <p:nvPr>
            <p:ph type="ftr" sz="quarter" idx="11"/>
          </p:nvPr>
        </p:nvSpPr>
        <p:spPr/>
        <p:txBody>
          <a:bodyPr/>
          <a:lstStyle/>
          <a:p>
            <a:r>
              <a:rPr lang="en-IN"/>
              <a:t>Prepare by: Ankur Singhal Spl. In: Income Tax Cases &amp; Transfer Pricing</a:t>
            </a:r>
          </a:p>
        </p:txBody>
      </p:sp>
      <p:sp>
        <p:nvSpPr>
          <p:cNvPr id="4" name="Slide Number Placeholder 3"/>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27723816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451191-A3A9-49F7-82D0-B41227CB2818}" type="datetime1">
              <a:rPr lang="en-IN" smtClean="0"/>
              <a:t>10/02/2017</a:t>
            </a:fld>
            <a:endParaRPr lang="en-IN"/>
          </a:p>
        </p:txBody>
      </p:sp>
      <p:sp>
        <p:nvSpPr>
          <p:cNvPr id="6" name="Footer Placeholder 5"/>
          <p:cNvSpPr>
            <a:spLocks noGrp="1"/>
          </p:cNvSpPr>
          <p:nvPr>
            <p:ph type="ftr" sz="quarter" idx="11"/>
          </p:nvPr>
        </p:nvSpPr>
        <p:spPr/>
        <p:txBody>
          <a:bodyPr/>
          <a:lstStyle/>
          <a:p>
            <a:r>
              <a:rPr lang="en-IN"/>
              <a:t>Prepare by: Ankur Singhal Spl. In: Income Tax Cases &amp; Transfer Pricing</a:t>
            </a:r>
          </a:p>
        </p:txBody>
      </p:sp>
      <p:sp>
        <p:nvSpPr>
          <p:cNvPr id="7" name="Slide Number Placeholder 6"/>
          <p:cNvSpPr>
            <a:spLocks noGrp="1"/>
          </p:cNvSpPr>
          <p:nvPr>
            <p:ph type="sldNum" sz="quarter" idx="12"/>
          </p:nvPr>
        </p:nvSpPr>
        <p:spPr/>
        <p:txBody>
          <a:bodyPr/>
          <a:lstStyle/>
          <a:p>
            <a:fld id="{501E00E7-BB7C-4CA5-8088-41CC78CA8427}" type="slidenum">
              <a:rPr lang="en-IN" smtClean="0"/>
              <a:t>‹#›</a:t>
            </a:fld>
            <a:endParaRPr lang="en-IN"/>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5090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44057A5E-1B8F-4789-B694-837195A9566B}" type="datetime1">
              <a:rPr lang="en-IN" smtClean="0"/>
              <a:t>10/02/2017</a:t>
            </a:fld>
            <a:endParaRPr lang="en-IN"/>
          </a:p>
        </p:txBody>
      </p:sp>
      <p:sp>
        <p:nvSpPr>
          <p:cNvPr id="5" name="Footer Placeholder 4"/>
          <p:cNvSpPr>
            <a:spLocks noGrp="1"/>
          </p:cNvSpPr>
          <p:nvPr>
            <p:ph type="ftr" sz="quarter" idx="11"/>
          </p:nvPr>
        </p:nvSpPr>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25554842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C174998-DD8C-4E59-848D-763CA2282D28}" type="datetime1">
              <a:rPr lang="en-IN" smtClean="0"/>
              <a:t>10/02/2017</a:t>
            </a:fld>
            <a:endParaRPr lang="en-IN"/>
          </a:p>
        </p:txBody>
      </p:sp>
      <p:sp>
        <p:nvSpPr>
          <p:cNvPr id="6" name="Footer Placeholder 5"/>
          <p:cNvSpPr>
            <a:spLocks noGrp="1"/>
          </p:cNvSpPr>
          <p:nvPr>
            <p:ph type="ftr" sz="quarter" idx="11"/>
          </p:nvPr>
        </p:nvSpPr>
        <p:spPr>
          <a:xfrm>
            <a:off x="1447382" y="318640"/>
            <a:ext cx="5541004" cy="320931"/>
          </a:xfrm>
        </p:spPr>
        <p:txBody>
          <a:bodyPr/>
          <a:lstStyle/>
          <a:p>
            <a:r>
              <a:rPr lang="en-IN"/>
              <a:t>Prepare by: Ankur Singhal Spl. In: Income Tax Cases &amp; Transfer Pricing</a:t>
            </a:r>
          </a:p>
        </p:txBody>
      </p:sp>
      <p:sp>
        <p:nvSpPr>
          <p:cNvPr id="7" name="Slide Number Placeholder 6"/>
          <p:cNvSpPr>
            <a:spLocks noGrp="1"/>
          </p:cNvSpPr>
          <p:nvPr>
            <p:ph type="sldNum" sz="quarter" idx="12"/>
          </p:nvPr>
        </p:nvSpPr>
        <p:spPr/>
        <p:txBody>
          <a:bodyPr/>
          <a:lstStyle/>
          <a:p>
            <a:fld id="{501E00E7-BB7C-4CA5-8088-41CC78CA8427}" type="slidenum">
              <a:rPr lang="en-IN" smtClean="0"/>
              <a:t>‹#›</a:t>
            </a:fld>
            <a:endParaRPr lang="en-IN"/>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4418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11456-DDB0-482C-8E70-A60D49E1E1CB}" type="datetime1">
              <a:rPr lang="en-IN" smtClean="0"/>
              <a:t>10/02/2017</a:t>
            </a:fld>
            <a:endParaRPr lang="en-IN"/>
          </a:p>
        </p:txBody>
      </p:sp>
      <p:sp>
        <p:nvSpPr>
          <p:cNvPr id="5" name="Footer Placeholder 4"/>
          <p:cNvSpPr>
            <a:spLocks noGrp="1"/>
          </p:cNvSpPr>
          <p:nvPr>
            <p:ph type="ftr" sz="quarter" idx="11"/>
          </p:nvPr>
        </p:nvSpPr>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p:txBody>
          <a:bodyPr/>
          <a:lstStyle/>
          <a:p>
            <a:fld id="{501E00E7-BB7C-4CA5-8088-41CC78CA8427}" type="slidenum">
              <a:rPr lang="en-IN" smtClean="0"/>
              <a:t>‹#›</a:t>
            </a:fld>
            <a:endParaRPr lang="en-IN"/>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8136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B32E2-7FB2-4C5F-8372-C970A9E874F3}" type="datetime1">
              <a:rPr lang="en-IN" smtClean="0"/>
              <a:t>10/02/2017</a:t>
            </a:fld>
            <a:endParaRPr lang="en-IN"/>
          </a:p>
        </p:txBody>
      </p:sp>
      <p:sp>
        <p:nvSpPr>
          <p:cNvPr id="5" name="Footer Placeholder 4"/>
          <p:cNvSpPr>
            <a:spLocks noGrp="1"/>
          </p:cNvSpPr>
          <p:nvPr>
            <p:ph type="ftr" sz="quarter" idx="11"/>
          </p:nvPr>
        </p:nvSpPr>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p:txBody>
          <a:bodyPr/>
          <a:lstStyle/>
          <a:p>
            <a:fld id="{501E00E7-BB7C-4CA5-8088-41CC78CA8427}" type="slidenum">
              <a:rPr lang="en-IN" smtClean="0"/>
              <a:t>‹#›</a:t>
            </a:fld>
            <a:endParaRPr lang="en-IN"/>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85917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E21E64-CB7F-4C9E-8ECA-3B96300A50B3}" type="datetime1">
              <a:rPr lang="en-IN" smtClean="0"/>
              <a:t>10/02/2017</a:t>
            </a:fld>
            <a:endParaRPr lang="en-IN"/>
          </a:p>
        </p:txBody>
      </p:sp>
      <p:sp>
        <p:nvSpPr>
          <p:cNvPr id="5" name="Footer Placeholder 4"/>
          <p:cNvSpPr>
            <a:spLocks noGrp="1"/>
          </p:cNvSpPr>
          <p:nvPr>
            <p:ph type="ftr" sz="quarter" idx="11"/>
          </p:nvPr>
        </p:nvSpPr>
        <p:spPr/>
        <p:txBody>
          <a:bodyPr/>
          <a:lstStyle/>
          <a:p>
            <a:r>
              <a:rPr lang="en-IN"/>
              <a:t>Prepare by: Ankur Singhal Spl. In: Income Tax Cases &amp; Transfer Pricing</a:t>
            </a:r>
          </a:p>
        </p:txBody>
      </p:sp>
      <p:sp>
        <p:nvSpPr>
          <p:cNvPr id="6" name="Slide Number Placeholder 5"/>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82933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4B19B7C9-FF4F-41DC-A0D8-A6918DA6FAD0}" type="datetime1">
              <a:rPr lang="en-IN" smtClean="0"/>
              <a:t>10/02/2017</a:t>
            </a:fld>
            <a:endParaRPr lang="en-IN"/>
          </a:p>
        </p:txBody>
      </p:sp>
      <p:sp>
        <p:nvSpPr>
          <p:cNvPr id="6" name="Footer Placeholder 5"/>
          <p:cNvSpPr>
            <a:spLocks noGrp="1"/>
          </p:cNvSpPr>
          <p:nvPr>
            <p:ph type="ftr" sz="quarter" idx="11"/>
          </p:nvPr>
        </p:nvSpPr>
        <p:spPr/>
        <p:txBody>
          <a:bodyPr/>
          <a:lstStyle/>
          <a:p>
            <a:r>
              <a:rPr lang="en-IN"/>
              <a:t>Prepare by: Ankur Singhal Spl. In: Income Tax Cases &amp; Transfer Pricing</a:t>
            </a:r>
          </a:p>
        </p:txBody>
      </p:sp>
      <p:sp>
        <p:nvSpPr>
          <p:cNvPr id="7" name="Slide Number Placeholder 6"/>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966306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A7E381F4-45F2-4E3C-9ABD-521C69002FD0}" type="datetime1">
              <a:rPr lang="en-IN" smtClean="0"/>
              <a:t>10/02/2017</a:t>
            </a:fld>
            <a:endParaRPr lang="en-IN"/>
          </a:p>
        </p:txBody>
      </p:sp>
      <p:sp>
        <p:nvSpPr>
          <p:cNvPr id="8" name="Footer Placeholder 7"/>
          <p:cNvSpPr>
            <a:spLocks noGrp="1"/>
          </p:cNvSpPr>
          <p:nvPr>
            <p:ph type="ftr" sz="quarter" idx="11"/>
          </p:nvPr>
        </p:nvSpPr>
        <p:spPr/>
        <p:txBody>
          <a:bodyPr/>
          <a:lstStyle/>
          <a:p>
            <a:r>
              <a:rPr lang="en-IN"/>
              <a:t>Prepare by: Ankur Singhal Spl. In: Income Tax Cases &amp; Transfer Pricing</a:t>
            </a:r>
          </a:p>
        </p:txBody>
      </p:sp>
      <p:sp>
        <p:nvSpPr>
          <p:cNvPr id="9" name="Slide Number Placeholder 8"/>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3449424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16CCD3BA-27D2-4FC5-A7FC-340FFA274EE9}" type="datetime1">
              <a:rPr lang="en-IN" smtClean="0"/>
              <a:t>10/02/2017</a:t>
            </a:fld>
            <a:endParaRPr lang="en-IN"/>
          </a:p>
        </p:txBody>
      </p:sp>
      <p:sp>
        <p:nvSpPr>
          <p:cNvPr id="4" name="Footer Placeholder 3"/>
          <p:cNvSpPr>
            <a:spLocks noGrp="1"/>
          </p:cNvSpPr>
          <p:nvPr>
            <p:ph type="ftr" sz="quarter" idx="11"/>
          </p:nvPr>
        </p:nvSpPr>
        <p:spPr/>
        <p:txBody>
          <a:bodyPr/>
          <a:lstStyle/>
          <a:p>
            <a:r>
              <a:rPr lang="en-IN"/>
              <a:t>Prepare by: Ankur Singhal Spl. In: Income Tax Cases &amp; Transfer Pricing</a:t>
            </a:r>
          </a:p>
        </p:txBody>
      </p:sp>
      <p:sp>
        <p:nvSpPr>
          <p:cNvPr id="5" name="Slide Number Placeholder 4"/>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1694364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8040A6-1EAE-4042-A6E4-C354F81692CA}" type="datetime1">
              <a:rPr lang="en-IN" smtClean="0"/>
              <a:t>10/02/2017</a:t>
            </a:fld>
            <a:endParaRPr lang="en-IN"/>
          </a:p>
        </p:txBody>
      </p:sp>
      <p:sp>
        <p:nvSpPr>
          <p:cNvPr id="3" name="Footer Placeholder 2"/>
          <p:cNvSpPr>
            <a:spLocks noGrp="1"/>
          </p:cNvSpPr>
          <p:nvPr>
            <p:ph type="ftr" sz="quarter" idx="11"/>
          </p:nvPr>
        </p:nvSpPr>
        <p:spPr/>
        <p:txBody>
          <a:bodyPr/>
          <a:lstStyle/>
          <a:p>
            <a:r>
              <a:rPr lang="en-IN"/>
              <a:t>Prepare by: Ankur Singhal Spl. In: Income Tax Cases &amp; Transfer Pricing</a:t>
            </a:r>
          </a:p>
        </p:txBody>
      </p:sp>
      <p:sp>
        <p:nvSpPr>
          <p:cNvPr id="4" name="Slide Number Placeholder 3"/>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1408110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636E32-D5F5-415D-A399-1CE7289B5DDA}" type="datetime1">
              <a:rPr lang="en-IN" smtClean="0"/>
              <a:t>10/02/2017</a:t>
            </a:fld>
            <a:endParaRPr lang="en-IN"/>
          </a:p>
        </p:txBody>
      </p:sp>
      <p:sp>
        <p:nvSpPr>
          <p:cNvPr id="6" name="Footer Placeholder 5"/>
          <p:cNvSpPr>
            <a:spLocks noGrp="1"/>
          </p:cNvSpPr>
          <p:nvPr>
            <p:ph type="ftr" sz="quarter" idx="11"/>
          </p:nvPr>
        </p:nvSpPr>
        <p:spPr/>
        <p:txBody>
          <a:bodyPr/>
          <a:lstStyle/>
          <a:p>
            <a:r>
              <a:rPr lang="en-IN"/>
              <a:t>Prepare by: Ankur Singhal Spl. In: Income Tax Cases &amp; Transfer Pricing</a:t>
            </a:r>
          </a:p>
        </p:txBody>
      </p:sp>
      <p:sp>
        <p:nvSpPr>
          <p:cNvPr id="7" name="Slide Number Placeholder 6"/>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3452350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7BBAF10-F41A-4C2E-B584-643F090D1632}" type="datetime1">
              <a:rPr lang="en-IN" smtClean="0"/>
              <a:t>10/02/2017</a:t>
            </a:fld>
            <a:endParaRPr lang="en-IN"/>
          </a:p>
        </p:txBody>
      </p:sp>
      <p:sp>
        <p:nvSpPr>
          <p:cNvPr id="6" name="Footer Placeholder 5"/>
          <p:cNvSpPr>
            <a:spLocks noGrp="1"/>
          </p:cNvSpPr>
          <p:nvPr>
            <p:ph type="ftr" sz="quarter" idx="11"/>
          </p:nvPr>
        </p:nvSpPr>
        <p:spPr/>
        <p:txBody>
          <a:bodyPr/>
          <a:lstStyle/>
          <a:p>
            <a:r>
              <a:rPr lang="en-IN"/>
              <a:t>Prepare by: Ankur Singhal Spl. In: Income Tax Cases &amp; Transfer Pricing</a:t>
            </a:r>
          </a:p>
        </p:txBody>
      </p:sp>
      <p:sp>
        <p:nvSpPr>
          <p:cNvPr id="7" name="Slide Number Placeholder 6"/>
          <p:cNvSpPr>
            <a:spLocks noGrp="1"/>
          </p:cNvSpPr>
          <p:nvPr>
            <p:ph type="sldNum" sz="quarter" idx="12"/>
          </p:nvPr>
        </p:nvSpPr>
        <p:spPr/>
        <p:txBody>
          <a:bodyPr/>
          <a:lstStyle/>
          <a:p>
            <a:fld id="{501E00E7-BB7C-4CA5-8088-41CC78CA8427}" type="slidenum">
              <a:rPr lang="en-IN" smtClean="0"/>
              <a:t>‹#›</a:t>
            </a:fld>
            <a:endParaRPr lang="en-IN"/>
          </a:p>
        </p:txBody>
      </p:sp>
    </p:spTree>
    <p:extLst>
      <p:ext uri="{BB962C8B-B14F-4D97-AF65-F5344CB8AC3E}">
        <p14:creationId xmlns:p14="http://schemas.microsoft.com/office/powerpoint/2010/main" val="4189570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ECBAD-39D6-4FF0-B6C3-F7E1DD0E508C}" type="datetime1">
              <a:rPr lang="en-IN" smtClean="0"/>
              <a:t>10/02/2017</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a:t>Prepare by: Ankur Singhal Spl. In: Income Tax Cases &amp; Transfer Pricing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1E00E7-BB7C-4CA5-8088-41CC78CA8427}" type="slidenum">
              <a:rPr lang="en-IN" smtClean="0"/>
              <a:t>‹#›</a:t>
            </a:fld>
            <a:endParaRPr lang="en-IN"/>
          </a:p>
        </p:txBody>
      </p:sp>
    </p:spTree>
    <p:extLst>
      <p:ext uri="{BB962C8B-B14F-4D97-AF65-F5344CB8AC3E}">
        <p14:creationId xmlns:p14="http://schemas.microsoft.com/office/powerpoint/2010/main" val="43632088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6AB399C5-FED1-4764-B504-4414846443D7}" type="datetime1">
              <a:rPr lang="en-IN" smtClean="0"/>
              <a:t>10/02/2017</a:t>
            </a:fld>
            <a:endParaRPr lang="en-IN"/>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IN"/>
              <a:t>Prepare by: Ankur Singhal Spl. In: Income Tax Cases &amp; Transfer Pricing</a:t>
            </a: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501E00E7-BB7C-4CA5-8088-41CC78CA8427}" type="slidenum">
              <a:rPr lang="en-IN" smtClean="0"/>
              <a:t>‹#›</a:t>
            </a:fld>
            <a:endParaRPr lang="en-IN"/>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506831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taxguru.in/income-tax/molasses-produced-manufacturing-sugar-scrap-purpose-section-206c.html"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3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mailto:connect.ankursinghal@gmail.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14258"/>
          </a:xfrm>
          <a:prstGeom prst="rect">
            <a:avLst/>
          </a:prstGeom>
        </p:spPr>
      </p:pic>
      <p:sp>
        <p:nvSpPr>
          <p:cNvPr id="5" name="Footer Placeholder 4"/>
          <p:cNvSpPr>
            <a:spLocks noGrp="1"/>
          </p:cNvSpPr>
          <p:nvPr>
            <p:ph type="ftr" sz="quarter" idx="11"/>
          </p:nvPr>
        </p:nvSpPr>
        <p:spPr>
          <a:xfrm>
            <a:off x="8077200" y="6649133"/>
            <a:ext cx="4114800" cy="365125"/>
          </a:xfrm>
        </p:spPr>
        <p:txBody>
          <a:bodyPr/>
          <a:lstStyle/>
          <a:p>
            <a:pPr algn="r"/>
            <a:r>
              <a:rPr lang="en-IN" dirty="0"/>
              <a:t>Prepare by: Ankur Singhal</a:t>
            </a:r>
          </a:p>
          <a:p>
            <a:pPr algn="r"/>
            <a:r>
              <a:rPr lang="en-IN" dirty="0" err="1"/>
              <a:t>Spl</a:t>
            </a:r>
            <a:r>
              <a:rPr lang="en-IN" dirty="0"/>
              <a:t>. In: Income Tax Cases &amp; Transfer Pricing</a:t>
            </a:r>
          </a:p>
        </p:txBody>
      </p:sp>
    </p:spTree>
    <p:extLst>
      <p:ext uri="{BB962C8B-B14F-4D97-AF65-F5344CB8AC3E}">
        <p14:creationId xmlns:p14="http://schemas.microsoft.com/office/powerpoint/2010/main" val="99201133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1675"/>
          </a:xfrm>
        </p:spPr>
        <p:txBody>
          <a:bodyPr>
            <a:normAutofit/>
          </a:bodyPr>
          <a:lstStyle/>
          <a:p>
            <a:pPr algn="ctr"/>
            <a:r>
              <a:rPr lang="en-IN" sz="3600" u="sng" dirty="0"/>
              <a:t>Corporate Income Tax Rate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60800" y="1066800"/>
            <a:ext cx="4295775" cy="2219325"/>
          </a:xfrm>
        </p:spPr>
      </p:pic>
      <p:sp>
        <p:nvSpPr>
          <p:cNvPr id="5" name="TextBox 4"/>
          <p:cNvSpPr txBox="1"/>
          <p:nvPr/>
        </p:nvSpPr>
        <p:spPr>
          <a:xfrm>
            <a:off x="952500" y="3670300"/>
            <a:ext cx="10261600" cy="2246769"/>
          </a:xfrm>
          <a:prstGeom prst="rect">
            <a:avLst/>
          </a:prstGeom>
          <a:noFill/>
        </p:spPr>
        <p:txBody>
          <a:bodyPr wrap="square" rtlCol="0">
            <a:spAutoFit/>
          </a:bodyPr>
          <a:lstStyle/>
          <a:p>
            <a:pPr marL="285750" indent="-285750">
              <a:buFont typeface="Wingdings" panose="05000000000000000000" pitchFamily="2" charset="2"/>
              <a:buChar char="Ø"/>
            </a:pPr>
            <a:r>
              <a:rPr lang="en-IN" sz="2800" dirty="0"/>
              <a:t>In order to make Medium and Small Enterprises more viable and to encourage firms to migrate to company format, the corporate tax rate is proposed to reduce to </a:t>
            </a:r>
            <a:r>
              <a:rPr lang="en-IN" sz="2800" u="sng" dirty="0"/>
              <a:t>25%</a:t>
            </a:r>
            <a:r>
              <a:rPr lang="en-IN" sz="2800" dirty="0"/>
              <a:t> from </a:t>
            </a:r>
            <a:r>
              <a:rPr lang="en-IN" sz="2800" u="sng" dirty="0"/>
              <a:t>30%</a:t>
            </a:r>
            <a:r>
              <a:rPr lang="en-IN" sz="2800" dirty="0"/>
              <a:t> from A.Y. 2018-19 for Medium and Small Enterprises companies with annual turnover </a:t>
            </a:r>
            <a:r>
              <a:rPr lang="en-IN" sz="2800" dirty="0" err="1"/>
              <a:t>upto</a:t>
            </a:r>
            <a:r>
              <a:rPr lang="en-IN" sz="2800" dirty="0"/>
              <a:t> </a:t>
            </a:r>
            <a:r>
              <a:rPr lang="en-IN" sz="2800" u="sng" dirty="0" err="1"/>
              <a:t>Rs</a:t>
            </a:r>
            <a:r>
              <a:rPr lang="en-IN" sz="2800" u="sng" dirty="0"/>
              <a:t>. 50 crore</a:t>
            </a:r>
            <a:r>
              <a:rPr lang="en-IN" sz="2800" dirty="0"/>
              <a:t>.</a:t>
            </a:r>
          </a:p>
        </p:txBody>
      </p:sp>
      <p:sp>
        <p:nvSpPr>
          <p:cNvPr id="6"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9712629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a:bodyPr>
          <a:lstStyle/>
          <a:p>
            <a:pPr algn="ctr"/>
            <a:r>
              <a:rPr lang="en-IN" sz="3600" u="sng" dirty="0"/>
              <a:t>MAT &amp; AMT (Sec. 115JAA, 115JD &amp; 115JB)</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9150" y="1015999"/>
            <a:ext cx="4489450" cy="251460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8600" y="1016000"/>
            <a:ext cx="3998728" cy="2514602"/>
          </a:xfrm>
          <a:prstGeom prst="rect">
            <a:avLst/>
          </a:prstGeom>
        </p:spPr>
      </p:pic>
      <p:sp>
        <p:nvSpPr>
          <p:cNvPr id="6" name="TextBox 5"/>
          <p:cNvSpPr txBox="1"/>
          <p:nvPr/>
        </p:nvSpPr>
        <p:spPr>
          <a:xfrm>
            <a:off x="685800" y="3733800"/>
            <a:ext cx="11049000" cy="1661993"/>
          </a:xfrm>
          <a:prstGeom prst="rect">
            <a:avLst/>
          </a:prstGeom>
          <a:noFill/>
        </p:spPr>
        <p:txBody>
          <a:bodyPr wrap="square" rtlCol="0">
            <a:spAutoFit/>
          </a:bodyPr>
          <a:lstStyle/>
          <a:p>
            <a:endParaRPr lang="en-IN" dirty="0"/>
          </a:p>
          <a:p>
            <a:pPr marL="285750" indent="-285750">
              <a:buFont typeface="Wingdings" panose="05000000000000000000" pitchFamily="2" charset="2"/>
              <a:buChar char="Ø"/>
            </a:pPr>
            <a:r>
              <a:rPr lang="en-IN" sz="2800" dirty="0"/>
              <a:t>The period for carry forward of MAT &amp; AMT credit proposed to be increased – </a:t>
            </a:r>
            <a:r>
              <a:rPr lang="en-IN" sz="2800" u="sng" dirty="0"/>
              <a:t>From 10 Years to 15 Years.</a:t>
            </a:r>
          </a:p>
          <a:p>
            <a:pPr marL="285750" indent="-285750">
              <a:buFont typeface="Wingdings" panose="05000000000000000000" pitchFamily="2" charset="2"/>
              <a:buChar char="Ø"/>
            </a:pPr>
            <a:r>
              <a:rPr lang="en-IN" sz="2800" dirty="0"/>
              <a:t>Book Profit is calculated as per notified </a:t>
            </a:r>
            <a:r>
              <a:rPr lang="en-IN" sz="2800" dirty="0" err="1"/>
              <a:t>Ind</a:t>
            </a:r>
            <a:r>
              <a:rPr lang="en-IN" sz="2800" dirty="0"/>
              <a:t>-AS if applicable.*</a:t>
            </a:r>
          </a:p>
        </p:txBody>
      </p:sp>
      <p:sp>
        <p:nvSpPr>
          <p:cNvPr id="7"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3386170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7557"/>
            <a:ext cx="10515600" cy="490658"/>
          </a:xfrm>
        </p:spPr>
        <p:txBody>
          <a:bodyPr>
            <a:normAutofit fontScale="90000"/>
          </a:bodyPr>
          <a:lstStyle/>
          <a:p>
            <a:pPr algn="ctr"/>
            <a:r>
              <a:rPr lang="en-IN" sz="3600" u="sng" dirty="0"/>
              <a:t>*</a:t>
            </a:r>
            <a:r>
              <a:rPr lang="en-IN" sz="3200" u="sng" dirty="0"/>
              <a:t>Applicability of </a:t>
            </a:r>
            <a:r>
              <a:rPr lang="en-IN" sz="3200" u="sng" dirty="0" err="1"/>
              <a:t>Ind</a:t>
            </a:r>
            <a:r>
              <a:rPr lang="en-IN" sz="3200" u="sng" dirty="0"/>
              <a:t> AS</a:t>
            </a:r>
            <a:endParaRPr lang="en-IN" sz="3600" u="sng" dirty="0"/>
          </a:p>
        </p:txBody>
      </p:sp>
      <p:sp>
        <p:nvSpPr>
          <p:cNvPr id="3" name="Content Placeholder 2"/>
          <p:cNvSpPr>
            <a:spLocks noGrp="1"/>
          </p:cNvSpPr>
          <p:nvPr>
            <p:ph idx="1"/>
          </p:nvPr>
        </p:nvSpPr>
        <p:spPr>
          <a:xfrm>
            <a:off x="351692" y="668215"/>
            <a:ext cx="11582400" cy="6072555"/>
          </a:xfrm>
        </p:spPr>
        <p:txBody>
          <a:bodyPr>
            <a:normAutofit lnSpcReduction="10000"/>
          </a:bodyPr>
          <a:lstStyle/>
          <a:p>
            <a:pPr>
              <a:buFont typeface="Wingdings" panose="05000000000000000000" pitchFamily="2" charset="2"/>
              <a:buChar char="Ø"/>
            </a:pPr>
            <a:r>
              <a:rPr lang="en-IN" sz="2000" b="1" dirty="0"/>
              <a:t>The Indian Accounting Standards (</a:t>
            </a:r>
            <a:r>
              <a:rPr lang="en-IN" sz="2000" b="1" dirty="0" err="1"/>
              <a:t>Ind</a:t>
            </a:r>
            <a:r>
              <a:rPr lang="en-IN" sz="2000" b="1" dirty="0"/>
              <a:t> AS) shall be applicable to the companies as follows:</a:t>
            </a:r>
            <a:endParaRPr lang="en-IN" sz="2000" dirty="0"/>
          </a:p>
          <a:p>
            <a:pPr marL="514350" indent="-514350">
              <a:buFont typeface="+mj-lt"/>
              <a:buAutoNum type="romanLcPeriod"/>
            </a:pPr>
            <a:r>
              <a:rPr lang="en-IN" sz="2000" dirty="0"/>
              <a:t>On voluntary basis for financial statements for accounting periods beginning on or after April 1, 2015, with the comparatives for the periods ending 31st March, 2015 or thereafter; </a:t>
            </a:r>
          </a:p>
          <a:p>
            <a:pPr marL="514350" indent="-514350">
              <a:buFont typeface="+mj-lt"/>
              <a:buAutoNum type="romanLcPeriod"/>
            </a:pPr>
            <a:r>
              <a:rPr lang="en-IN" sz="2000" dirty="0"/>
              <a:t>On mandatory basis for the accounting periods beginning on or after April 1, 2016, with comparatives for the periods ending</a:t>
            </a:r>
            <a:r>
              <a:rPr lang="en-IN" sz="2400" dirty="0"/>
              <a:t> </a:t>
            </a:r>
            <a:r>
              <a:rPr lang="en-IN" sz="2000" dirty="0"/>
              <a:t>31st March, 2016, or thereafter, for the companies specified below:</a:t>
            </a:r>
            <a:endParaRPr lang="en-IN" sz="2400" dirty="0"/>
          </a:p>
          <a:p>
            <a:pPr marL="457200" indent="-457200">
              <a:buFont typeface="+mj-lt"/>
              <a:buAutoNum type="alphaLcParenR"/>
            </a:pPr>
            <a:r>
              <a:rPr lang="en-IN" sz="2000" dirty="0"/>
              <a:t>Companies whose equity and/or debt securities are listed or are in the process of listing on any stock exchange in India or outside India and having net worth of </a:t>
            </a:r>
            <a:r>
              <a:rPr lang="en-IN" sz="2000" dirty="0" err="1"/>
              <a:t>Rs</a:t>
            </a:r>
            <a:r>
              <a:rPr lang="en-IN" sz="2000" dirty="0"/>
              <a:t>. 500 Crore or more.</a:t>
            </a:r>
          </a:p>
          <a:p>
            <a:pPr marL="457200" indent="-457200">
              <a:buFont typeface="+mj-lt"/>
              <a:buAutoNum type="alphaLcParenR"/>
            </a:pPr>
            <a:r>
              <a:rPr lang="en-IN" sz="2000" u="sng" dirty="0"/>
              <a:t>Companies other than those covered in (ii) (a) above, having net worth of </a:t>
            </a:r>
            <a:r>
              <a:rPr lang="en-IN" sz="2000" u="sng" dirty="0" err="1"/>
              <a:t>Rs</a:t>
            </a:r>
            <a:r>
              <a:rPr lang="en-IN" sz="2000" u="sng" dirty="0"/>
              <a:t>. 500 Crore or more.</a:t>
            </a:r>
          </a:p>
          <a:p>
            <a:pPr marL="457200" indent="-457200">
              <a:buFont typeface="+mj-lt"/>
              <a:buAutoNum type="alphaLcParenR"/>
            </a:pPr>
            <a:r>
              <a:rPr lang="en-IN" sz="2000" u="sng" dirty="0"/>
              <a:t>Holding, subsidiary, joint venture or associate companies of companies covered under (ii) (a) and (ii) (b) above.</a:t>
            </a:r>
            <a:r>
              <a:rPr lang="en-IN" sz="2000" dirty="0"/>
              <a:t> </a:t>
            </a:r>
            <a:endParaRPr lang="en-IN" sz="2000" u="sng" dirty="0"/>
          </a:p>
          <a:p>
            <a:pPr marL="285750" indent="-285750">
              <a:buFont typeface="+mj-lt"/>
              <a:buAutoNum type="romanLcPeriod" startAt="3"/>
            </a:pPr>
            <a:r>
              <a:rPr lang="en-IN" sz="2000" dirty="0"/>
              <a:t>On mandatory basis for the accounting periods beginning on or after April 1, 2017, with comparatives for the periods ending 31st March, 2017, or thereafter, for the companies specified below:</a:t>
            </a:r>
          </a:p>
          <a:p>
            <a:pPr>
              <a:buFont typeface="+mj-lt"/>
              <a:buAutoNum type="alphaLcParenR"/>
            </a:pPr>
            <a:r>
              <a:rPr lang="en-IN" sz="2000" dirty="0"/>
              <a:t>Companies whose equity and/or debt securities are listed or are in the process of being listed on any stock exchange in India or outside India and having net worth of less than rupees 500 Crore.</a:t>
            </a:r>
          </a:p>
          <a:p>
            <a:pPr>
              <a:buFont typeface="+mj-lt"/>
              <a:buAutoNum type="alphaLcParenR"/>
            </a:pPr>
            <a:r>
              <a:rPr lang="en-IN" sz="2000" dirty="0"/>
              <a:t>Companies other than those covered in paragraph (ii) and paragraph (iii)(a) above that is unlisted companies having net worth of rupee 250 crore or more but less than rupees 500 Crore</a:t>
            </a:r>
          </a:p>
          <a:p>
            <a:pPr>
              <a:buFont typeface="+mj-lt"/>
              <a:buAutoNum type="alphaLcParenR"/>
            </a:pPr>
            <a:r>
              <a:rPr lang="en-IN" sz="2000" dirty="0"/>
              <a:t>Holding, subsidiary, joint venture or associate companies of companies covered under paragraph (iii) (a) and (iii) (b) above.</a:t>
            </a:r>
            <a:endParaRPr lang="en-IN" sz="500" b="1" dirty="0"/>
          </a:p>
        </p:txBody>
      </p:sp>
      <p:sp>
        <p:nvSpPr>
          <p:cNvPr id="5" name="Footer Placeholder 4"/>
          <p:cNvSpPr txBox="1">
            <a:spLocks/>
          </p:cNvSpPr>
          <p:nvPr/>
        </p:nvSpPr>
        <p:spPr>
          <a:xfrm>
            <a:off x="8077200" y="6385292"/>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5271765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50" dur="5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randombar(horizontal)">
                                      <p:cBhvr>
                                        <p:cTn id="55" dur="500"/>
                                        <p:tgtEl>
                                          <p:spTgt spid="3">
                                            <p:txEl>
                                              <p:pRg st="8" end="8"/>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randombar(horizontal)">
                                      <p:cBhvr>
                                        <p:cTn id="6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591175"/>
          </a:xfrm>
        </p:spPr>
        <p:txBody>
          <a:bodyPr/>
          <a:lstStyle/>
          <a:p>
            <a:pPr algn="ctr"/>
            <a:r>
              <a:rPr lang="en-IN" b="1" dirty="0">
                <a:solidFill>
                  <a:schemeClr val="accent2">
                    <a:lumMod val="75000"/>
                  </a:schemeClr>
                </a:solidFill>
              </a:rPr>
              <a:t>Penal Provisions</a:t>
            </a:r>
            <a:endParaRPr lang="en-IN" dirty="0"/>
          </a:p>
        </p:txBody>
      </p:sp>
      <p:sp>
        <p:nvSpPr>
          <p:cNvPr id="5" name="Footer Placeholder 4"/>
          <p:cNvSpPr txBox="1">
            <a:spLocks/>
          </p:cNvSpPr>
          <p:nvPr/>
        </p:nvSpPr>
        <p:spPr>
          <a:xfrm>
            <a:off x="7959969"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2183741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500" y="3932700"/>
            <a:ext cx="10515600" cy="609600"/>
          </a:xfrm>
        </p:spPr>
        <p:txBody>
          <a:bodyPr>
            <a:noAutofit/>
          </a:bodyPr>
          <a:lstStyle/>
          <a:p>
            <a:pPr algn="ctr"/>
            <a:r>
              <a:rPr lang="en-IN" sz="3600" u="sng" dirty="0"/>
              <a:t>Furnishing Incorrect Information (New Sec. 271J)</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4686300" cy="17018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6300" y="2"/>
            <a:ext cx="3733800" cy="170826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20100" y="1"/>
            <a:ext cx="3771900" cy="1753439"/>
          </a:xfrm>
          <a:prstGeom prst="rect">
            <a:avLst/>
          </a:prstGeom>
        </p:spPr>
      </p:pic>
      <p:sp>
        <p:nvSpPr>
          <p:cNvPr id="7" name="TextBox 6"/>
          <p:cNvSpPr txBox="1"/>
          <p:nvPr/>
        </p:nvSpPr>
        <p:spPr>
          <a:xfrm>
            <a:off x="558800" y="2363040"/>
            <a:ext cx="11137900" cy="1569660"/>
          </a:xfrm>
          <a:prstGeom prst="rect">
            <a:avLst/>
          </a:prstGeom>
          <a:noFill/>
        </p:spPr>
        <p:txBody>
          <a:bodyPr wrap="square" rtlCol="0">
            <a:spAutoFit/>
          </a:bodyPr>
          <a:lstStyle/>
          <a:p>
            <a:pPr marL="285750" indent="-285750" algn="just">
              <a:buFont typeface="Wingdings" panose="05000000000000000000" pitchFamily="2" charset="2"/>
              <a:buChar char="Ø"/>
            </a:pPr>
            <a:r>
              <a:rPr lang="en-IN" sz="2400" b="1" dirty="0" err="1"/>
              <a:t>Rs</a:t>
            </a:r>
            <a:r>
              <a:rPr lang="en-IN" sz="2400" b="1" dirty="0"/>
              <a:t>. 5,000</a:t>
            </a:r>
            <a:r>
              <a:rPr lang="en-IN" sz="2400" dirty="0"/>
              <a:t> would be levied for return filed after the due date but </a:t>
            </a:r>
            <a:r>
              <a:rPr lang="en-IN" sz="2400" b="1" dirty="0"/>
              <a:t>on or before the 31st day of December</a:t>
            </a:r>
            <a:r>
              <a:rPr lang="en-IN" sz="2400" dirty="0"/>
              <a:t> of the assessment year and </a:t>
            </a:r>
            <a:r>
              <a:rPr lang="en-IN" sz="2400" b="1" dirty="0" err="1"/>
              <a:t>Rs</a:t>
            </a:r>
            <a:r>
              <a:rPr lang="en-IN" sz="2400" b="1" dirty="0"/>
              <a:t>. 10,000</a:t>
            </a:r>
            <a:r>
              <a:rPr lang="en-IN" sz="2400" dirty="0"/>
              <a:t>, in any other case.</a:t>
            </a:r>
          </a:p>
          <a:p>
            <a:pPr marL="285750" indent="-285750" algn="just">
              <a:buFont typeface="Wingdings" panose="05000000000000000000" pitchFamily="2" charset="2"/>
              <a:buChar char="Ø"/>
            </a:pPr>
            <a:r>
              <a:rPr lang="en-IN" sz="2400" dirty="0"/>
              <a:t>However, where the total income does</a:t>
            </a:r>
            <a:r>
              <a:rPr lang="en-IN" sz="2400" b="1" dirty="0"/>
              <a:t> not exceed </a:t>
            </a:r>
            <a:r>
              <a:rPr lang="en-IN" sz="2400" b="1" dirty="0" err="1"/>
              <a:t>Rs</a:t>
            </a:r>
            <a:r>
              <a:rPr lang="en-IN" sz="2400" b="1" dirty="0"/>
              <a:t>. 5 lakh</a:t>
            </a:r>
            <a:r>
              <a:rPr lang="en-IN" sz="2400" dirty="0"/>
              <a:t>, the fee amount shall not exceed </a:t>
            </a:r>
            <a:r>
              <a:rPr lang="en-IN" sz="2400" b="1" dirty="0" err="1"/>
              <a:t>Rs</a:t>
            </a:r>
            <a:r>
              <a:rPr lang="en-IN" sz="2400" b="1" dirty="0"/>
              <a:t>. 1,000</a:t>
            </a:r>
            <a:r>
              <a:rPr lang="en-IN" sz="2400" dirty="0"/>
              <a:t>.</a:t>
            </a:r>
          </a:p>
        </p:txBody>
      </p:sp>
      <p:sp>
        <p:nvSpPr>
          <p:cNvPr id="9" name="Title 1"/>
          <p:cNvSpPr txBox="1">
            <a:spLocks/>
          </p:cNvSpPr>
          <p:nvPr/>
        </p:nvSpPr>
        <p:spPr>
          <a:xfrm>
            <a:off x="825500" y="1798615"/>
            <a:ext cx="10515600" cy="609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600" u="sng" dirty="0"/>
              <a:t>Late Filing of ITR (New Sec. 234F)</a:t>
            </a:r>
          </a:p>
        </p:txBody>
      </p:sp>
      <p:sp>
        <p:nvSpPr>
          <p:cNvPr id="10" name="TextBox 9"/>
          <p:cNvSpPr txBox="1"/>
          <p:nvPr/>
        </p:nvSpPr>
        <p:spPr>
          <a:xfrm>
            <a:off x="558800" y="4497125"/>
            <a:ext cx="11137900" cy="1200329"/>
          </a:xfrm>
          <a:prstGeom prst="rect">
            <a:avLst/>
          </a:prstGeom>
          <a:noFill/>
        </p:spPr>
        <p:txBody>
          <a:bodyPr wrap="square" rtlCol="0">
            <a:spAutoFit/>
          </a:bodyPr>
          <a:lstStyle/>
          <a:p>
            <a:pPr marL="285750" indent="-285750" algn="just">
              <a:buFont typeface="Wingdings" panose="05000000000000000000" pitchFamily="2" charset="2"/>
              <a:buChar char="Ø"/>
            </a:pPr>
            <a:r>
              <a:rPr lang="en-IN" sz="2400" dirty="0"/>
              <a:t>Penalty of </a:t>
            </a:r>
            <a:r>
              <a:rPr lang="en-IN" sz="2400" b="1" dirty="0" err="1"/>
              <a:t>Rs</a:t>
            </a:r>
            <a:r>
              <a:rPr lang="en-IN" sz="2400" b="1" dirty="0"/>
              <a:t>. 10,000</a:t>
            </a:r>
            <a:r>
              <a:rPr lang="en-IN" sz="2400" dirty="0"/>
              <a:t> would be levied, if an accountant or a merchant banker or a registered </a:t>
            </a:r>
            <a:r>
              <a:rPr lang="en-IN" sz="2400" dirty="0" err="1"/>
              <a:t>valuer</a:t>
            </a:r>
            <a:r>
              <a:rPr lang="en-IN" sz="2400" dirty="0"/>
              <a:t> furnishes </a:t>
            </a:r>
            <a:r>
              <a:rPr lang="en-IN" sz="2400" b="1" dirty="0"/>
              <a:t>incorrect information</a:t>
            </a:r>
            <a:r>
              <a:rPr lang="en-IN" sz="2400" dirty="0"/>
              <a:t> in a report or certificate under any provisions of the Act or the rules made thereunder.</a:t>
            </a:r>
          </a:p>
        </p:txBody>
      </p:sp>
      <p:sp>
        <p:nvSpPr>
          <p:cNvPr id="11"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14800058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9" dur="500"/>
                                        <p:tgtEl>
                                          <p:spTgt spid="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3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10075"/>
          </a:xfrm>
        </p:spPr>
        <p:txBody>
          <a:bodyPr/>
          <a:lstStyle/>
          <a:p>
            <a:pPr algn="ctr"/>
            <a:r>
              <a:rPr lang="en-IN" b="1" dirty="0">
                <a:solidFill>
                  <a:schemeClr val="accent2">
                    <a:lumMod val="75000"/>
                  </a:schemeClr>
                </a:solidFill>
              </a:rPr>
              <a:t>Capital Gain Taxation</a:t>
            </a:r>
            <a:endParaRPr lang="en-IN" dirty="0"/>
          </a:p>
        </p:txBody>
      </p:sp>
      <p:sp>
        <p:nvSpPr>
          <p:cNvPr id="5" name="Footer Placeholder 4"/>
          <p:cNvSpPr txBox="1">
            <a:spLocks/>
          </p:cNvSpPr>
          <p:nvPr/>
        </p:nvSpPr>
        <p:spPr>
          <a:xfrm>
            <a:off x="8077200" y="6367461"/>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5962616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6275"/>
          </a:xfrm>
        </p:spPr>
        <p:txBody>
          <a:bodyPr>
            <a:normAutofit/>
          </a:bodyPr>
          <a:lstStyle/>
          <a:p>
            <a:pPr algn="ctr"/>
            <a:r>
              <a:rPr lang="en-IN" sz="3600" u="sng" dirty="0"/>
              <a:t>Period of Holding of Immovable Property</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2037" y="1041400"/>
            <a:ext cx="9758363" cy="2349500"/>
          </a:xfrm>
        </p:spPr>
      </p:pic>
      <p:sp>
        <p:nvSpPr>
          <p:cNvPr id="5" name="TextBox 4"/>
          <p:cNvSpPr txBox="1"/>
          <p:nvPr/>
        </p:nvSpPr>
        <p:spPr>
          <a:xfrm>
            <a:off x="1062037" y="3657600"/>
            <a:ext cx="9885363" cy="1384995"/>
          </a:xfrm>
          <a:prstGeom prst="rect">
            <a:avLst/>
          </a:prstGeom>
          <a:noFill/>
        </p:spPr>
        <p:txBody>
          <a:bodyPr wrap="square" rtlCol="0">
            <a:spAutoFit/>
          </a:bodyPr>
          <a:lstStyle/>
          <a:p>
            <a:pPr marL="285750" indent="-285750">
              <a:buFont typeface="Wingdings" panose="05000000000000000000" pitchFamily="2" charset="2"/>
              <a:buChar char="Ø"/>
            </a:pPr>
            <a:r>
              <a:rPr lang="en-IN" sz="2800" dirty="0"/>
              <a:t>The period of holding for considering gain from </a:t>
            </a:r>
            <a:r>
              <a:rPr lang="en-IN" sz="2800" b="1" dirty="0"/>
              <a:t>immovable property</a:t>
            </a:r>
            <a:r>
              <a:rPr lang="en-IN" sz="2800" dirty="0"/>
              <a:t>, being land or building or both to be long term is proposed to be reduced – </a:t>
            </a:r>
            <a:r>
              <a:rPr lang="en-IN" sz="2800" u="sng" dirty="0"/>
              <a:t>From 3 Years to 2 Years</a:t>
            </a:r>
          </a:p>
        </p:txBody>
      </p:sp>
      <p:sp>
        <p:nvSpPr>
          <p:cNvPr id="6" name="Footer Placeholder 4"/>
          <p:cNvSpPr txBox="1">
            <a:spLocks/>
          </p:cNvSpPr>
          <p:nvPr/>
        </p:nvSpPr>
        <p:spPr>
          <a:xfrm>
            <a:off x="7995138"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5624422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0075"/>
          </a:xfrm>
        </p:spPr>
        <p:txBody>
          <a:bodyPr>
            <a:normAutofit/>
          </a:bodyPr>
          <a:lstStyle/>
          <a:p>
            <a:pPr algn="ctr"/>
            <a:r>
              <a:rPr lang="en-IN" sz="3600" u="sng" dirty="0"/>
              <a:t>Indexation of LTCA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4300" y="965200"/>
            <a:ext cx="4178300" cy="1781175"/>
          </a:xfrm>
        </p:spPr>
      </p:pic>
      <p:sp>
        <p:nvSpPr>
          <p:cNvPr id="5" name="TextBox 4"/>
          <p:cNvSpPr txBox="1"/>
          <p:nvPr/>
        </p:nvSpPr>
        <p:spPr>
          <a:xfrm>
            <a:off x="1155700" y="3098800"/>
            <a:ext cx="9855200" cy="1384995"/>
          </a:xfrm>
          <a:prstGeom prst="rect">
            <a:avLst/>
          </a:prstGeom>
          <a:noFill/>
        </p:spPr>
        <p:txBody>
          <a:bodyPr wrap="square" rtlCol="0">
            <a:spAutoFit/>
          </a:bodyPr>
          <a:lstStyle/>
          <a:p>
            <a:pPr marL="285750" indent="-285750">
              <a:buFont typeface="Wingdings" panose="05000000000000000000" pitchFamily="2" charset="2"/>
              <a:buChar char="Ø"/>
            </a:pPr>
            <a:r>
              <a:rPr lang="en-IN" sz="2800" dirty="0"/>
              <a:t>The base year for indexation proposed to be shifted for all classes of assets including immovable property – </a:t>
            </a:r>
            <a:r>
              <a:rPr lang="en-IN" sz="2800" u="sng" dirty="0"/>
              <a:t>From 1.4.1981 to 1.4.2001.</a:t>
            </a:r>
          </a:p>
        </p:txBody>
      </p:sp>
      <p:sp>
        <p:nvSpPr>
          <p:cNvPr id="6" name="Footer Placeholder 4"/>
          <p:cNvSpPr txBox="1">
            <a:spLocks/>
          </p:cNvSpPr>
          <p:nvPr/>
        </p:nvSpPr>
        <p:spPr>
          <a:xfrm>
            <a:off x="8077200" y="641911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40338859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6167"/>
          </a:xfrm>
        </p:spPr>
        <p:txBody>
          <a:bodyPr>
            <a:normAutofit/>
          </a:bodyPr>
          <a:lstStyle/>
          <a:p>
            <a:pPr algn="ctr"/>
            <a:r>
              <a:rPr lang="en-IN" sz="3600" u="sng" dirty="0"/>
              <a:t>No Exemption of Sec. 10(38) if no STT on acquisition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8380" y="961292"/>
            <a:ext cx="4397619" cy="196947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952500"/>
            <a:ext cx="4125058" cy="1978269"/>
          </a:xfrm>
          <a:prstGeom prst="rect">
            <a:avLst/>
          </a:prstGeom>
        </p:spPr>
      </p:pic>
      <p:sp>
        <p:nvSpPr>
          <p:cNvPr id="6" name="TextBox 5"/>
          <p:cNvSpPr txBox="1"/>
          <p:nvPr/>
        </p:nvSpPr>
        <p:spPr>
          <a:xfrm>
            <a:off x="656492" y="3176954"/>
            <a:ext cx="10937631" cy="2308324"/>
          </a:xfrm>
          <a:prstGeom prst="rect">
            <a:avLst/>
          </a:prstGeom>
          <a:noFill/>
        </p:spPr>
        <p:txBody>
          <a:bodyPr wrap="square" rtlCol="0">
            <a:spAutoFit/>
          </a:bodyPr>
          <a:lstStyle/>
          <a:p>
            <a:pPr marL="285750" indent="-285750">
              <a:buFont typeface="Wingdings" panose="05000000000000000000" pitchFamily="2" charset="2"/>
              <a:buChar char="Ø"/>
            </a:pPr>
            <a:r>
              <a:rPr lang="en-IN" sz="2400" dirty="0"/>
              <a:t>It is proposed to amend section 10(38) to provide that exemption under this section for income arising on transfer of equity share acquired or on after 1</a:t>
            </a:r>
            <a:r>
              <a:rPr lang="en-IN" sz="2400" baseline="30000" dirty="0"/>
              <a:t>st </a:t>
            </a:r>
            <a:r>
              <a:rPr lang="en-IN" sz="2400" dirty="0"/>
              <a:t>day of October, 2004 shall be available only if the acquisition of share is chargeable to Securities Transactions Tax.</a:t>
            </a:r>
          </a:p>
          <a:p>
            <a:pPr marL="285750" indent="-285750">
              <a:buFont typeface="Wingdings" panose="05000000000000000000" pitchFamily="2" charset="2"/>
              <a:buChar char="Ø"/>
            </a:pPr>
            <a:r>
              <a:rPr lang="en-IN" sz="2400" dirty="0"/>
              <a:t>This amendment will take effect from 1</a:t>
            </a:r>
            <a:r>
              <a:rPr lang="en-IN" sz="2400" baseline="30000" dirty="0"/>
              <a:t>st </a:t>
            </a:r>
            <a:r>
              <a:rPr lang="en-IN" sz="2400" dirty="0"/>
              <a:t>April, 2018 and will, accordingly, apply in relation to the assessment year 2018-19 and subsequent assessment years.</a:t>
            </a:r>
          </a:p>
        </p:txBody>
      </p:sp>
      <p:sp>
        <p:nvSpPr>
          <p:cNvPr id="7"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0515816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0075"/>
          </a:xfrm>
        </p:spPr>
        <p:txBody>
          <a:bodyPr>
            <a:normAutofit/>
          </a:bodyPr>
          <a:lstStyle/>
          <a:p>
            <a:pPr algn="ctr"/>
            <a:r>
              <a:rPr lang="en-IN" sz="3600" u="sng" dirty="0"/>
              <a:t>Investment in Bonds (Sec. 54EC)</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965200"/>
            <a:ext cx="3171825" cy="19812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0025" y="965201"/>
            <a:ext cx="3368675" cy="19812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2986" y="965200"/>
            <a:ext cx="3414713" cy="1981200"/>
          </a:xfrm>
          <a:prstGeom prst="rect">
            <a:avLst/>
          </a:prstGeom>
        </p:spPr>
      </p:pic>
      <p:sp>
        <p:nvSpPr>
          <p:cNvPr id="7" name="TextBox 6"/>
          <p:cNvSpPr txBox="1"/>
          <p:nvPr/>
        </p:nvSpPr>
        <p:spPr>
          <a:xfrm>
            <a:off x="550985" y="3200400"/>
            <a:ext cx="10980615" cy="3539430"/>
          </a:xfrm>
          <a:prstGeom prst="rect">
            <a:avLst/>
          </a:prstGeom>
          <a:noFill/>
        </p:spPr>
        <p:txBody>
          <a:bodyPr wrap="square" rtlCol="0">
            <a:spAutoFit/>
          </a:bodyPr>
          <a:lstStyle/>
          <a:p>
            <a:pPr marL="285750" indent="-285750" algn="just">
              <a:buFont typeface="Wingdings" panose="05000000000000000000" pitchFamily="2" charset="2"/>
              <a:buChar char="Ø"/>
            </a:pPr>
            <a:r>
              <a:rPr lang="en-IN" sz="2800" dirty="0"/>
              <a:t>Presently, investment in bond issued by the </a:t>
            </a:r>
            <a:r>
              <a:rPr lang="en-IN" sz="2800" b="1" dirty="0"/>
              <a:t>National Highways Authority of India </a:t>
            </a:r>
            <a:r>
              <a:rPr lang="en-IN" sz="2800" dirty="0"/>
              <a:t>or by </a:t>
            </a:r>
            <a:r>
              <a:rPr lang="en-IN" sz="2800" b="1" dirty="0"/>
              <a:t>the Rural Electrification Corporation Limited </a:t>
            </a:r>
            <a:r>
              <a:rPr lang="en-IN" sz="2800" dirty="0"/>
              <a:t>is eligible for exemption under section 54EC to the extent of </a:t>
            </a:r>
            <a:r>
              <a:rPr lang="en-IN" sz="2800" dirty="0" err="1"/>
              <a:t>Rs</a:t>
            </a:r>
            <a:r>
              <a:rPr lang="en-IN" sz="2800" dirty="0"/>
              <a:t>. 50 Lakhs. In order to widen the scope of the section for sectors which may raise fund by issue of bonds eligible for exemption, the said section proposed to be amended so as to provide that investment </a:t>
            </a:r>
            <a:r>
              <a:rPr lang="en-IN" sz="2800" b="1" u="sng" dirty="0"/>
              <a:t>in any notified bond redeemable after three years</a:t>
            </a:r>
            <a:r>
              <a:rPr lang="en-IN" sz="2800" dirty="0"/>
              <a:t> which has been notified by the Central Government in this behalf shall also be eligible for exemption.</a:t>
            </a:r>
          </a:p>
        </p:txBody>
      </p:sp>
      <p:sp>
        <p:nvSpPr>
          <p:cNvPr id="8" name="Footer Placeholder 4"/>
          <p:cNvSpPr txBox="1">
            <a:spLocks/>
          </p:cNvSpPr>
          <p:nvPr/>
        </p:nvSpPr>
        <p:spPr>
          <a:xfrm>
            <a:off x="8077200" y="641911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0991545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1430681"/>
          </a:xfrm>
        </p:spPr>
        <p:txBody>
          <a:bodyPr>
            <a:normAutofit/>
          </a:bodyPr>
          <a:lstStyle/>
          <a:p>
            <a:pPr algn="ctr"/>
            <a:r>
              <a:rPr lang="en-IN" sz="4000" dirty="0">
                <a:solidFill>
                  <a:schemeClr val="bg2">
                    <a:lumMod val="50000"/>
                  </a:schemeClr>
                </a:solidFill>
              </a:rPr>
              <a:t>Direct tax proposal - highlights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1578" y="2133600"/>
            <a:ext cx="5520722" cy="333216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2300" y="2133600"/>
            <a:ext cx="4082554" cy="3332163"/>
          </a:xfrm>
          <a:prstGeom prst="rect">
            <a:avLst/>
          </a:prstGeom>
        </p:spPr>
      </p:pic>
      <p:sp>
        <p:nvSpPr>
          <p:cNvPr id="3" name="Footer Placeholder 2"/>
          <p:cNvSpPr>
            <a:spLocks noGrp="1"/>
          </p:cNvSpPr>
          <p:nvPr>
            <p:ph type="ftr" sz="quarter" idx="11"/>
          </p:nvPr>
        </p:nvSpPr>
        <p:spPr/>
        <p:txBody>
          <a:bodyPr/>
          <a:lstStyle/>
          <a:p>
            <a:r>
              <a:rPr lang="en-IN"/>
              <a:t>Prepare by: Ankur Singhal Spl. In: Income Tax Cases &amp; Transfer Pricing</a:t>
            </a:r>
          </a:p>
        </p:txBody>
      </p:sp>
      <p:sp>
        <p:nvSpPr>
          <p:cNvPr id="6" name="Footer Placeholder 4"/>
          <p:cNvSpPr txBox="1">
            <a:spLocks/>
          </p:cNvSpPr>
          <p:nvPr/>
        </p:nvSpPr>
        <p:spPr>
          <a:xfrm>
            <a:off x="8077200" y="6492875"/>
            <a:ext cx="4114800"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9945054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0998"/>
          </a:xfrm>
        </p:spPr>
        <p:txBody>
          <a:bodyPr>
            <a:normAutofit fontScale="90000"/>
          </a:bodyPr>
          <a:lstStyle/>
          <a:p>
            <a:pPr algn="ctr"/>
            <a:r>
              <a:rPr lang="en-IN" sz="3600" b="1" u="sng" dirty="0"/>
              <a:t>Unquoted shares taxable at FMV (New Sec. 50CA)</a:t>
            </a:r>
            <a:endParaRPr lang="en-IN" sz="3600" u="sng" dirty="0"/>
          </a:p>
        </p:txBody>
      </p:sp>
      <p:sp>
        <p:nvSpPr>
          <p:cNvPr id="3" name="Content Placeholder 2"/>
          <p:cNvSpPr>
            <a:spLocks noGrp="1"/>
          </p:cNvSpPr>
          <p:nvPr>
            <p:ph idx="1"/>
          </p:nvPr>
        </p:nvSpPr>
        <p:spPr>
          <a:xfrm>
            <a:off x="838200" y="1055077"/>
            <a:ext cx="10515600" cy="2051538"/>
          </a:xfrm>
        </p:spPr>
        <p:txBody>
          <a:bodyPr/>
          <a:lstStyle/>
          <a:p>
            <a:pPr algn="just">
              <a:buFont typeface="Wingdings" panose="05000000000000000000" pitchFamily="2" charset="2"/>
              <a:buChar char="Ø"/>
            </a:pPr>
            <a:r>
              <a:rPr lang="en-IN" dirty="0"/>
              <a:t>The Finance Bill, 2017 proposed insertion of a new Section 50CA, to provide that where the consideration declared for transfer of unquoted shares of a company is less than the Fair Market Value of such share, the FMV of such shares shall be deemed to be the Full Value of Consideration for the purpose of computing the capital gains.</a:t>
            </a:r>
          </a:p>
        </p:txBody>
      </p:sp>
      <p:sp>
        <p:nvSpPr>
          <p:cNvPr id="6" name="TextBox 5"/>
          <p:cNvSpPr txBox="1"/>
          <p:nvPr/>
        </p:nvSpPr>
        <p:spPr>
          <a:xfrm>
            <a:off x="1019908" y="3106615"/>
            <a:ext cx="10175630" cy="584775"/>
          </a:xfrm>
          <a:prstGeom prst="rect">
            <a:avLst/>
          </a:prstGeom>
          <a:noFill/>
        </p:spPr>
        <p:txBody>
          <a:bodyPr wrap="square" rtlCol="0">
            <a:spAutoFit/>
          </a:bodyPr>
          <a:lstStyle/>
          <a:p>
            <a:pPr algn="ctr"/>
            <a:r>
              <a:rPr lang="en-IN" sz="3200" u="sng" dirty="0"/>
              <a:t>Conversion of preference shares to equity shares</a:t>
            </a:r>
            <a:endParaRPr lang="en-IN" sz="3200" dirty="0"/>
          </a:p>
        </p:txBody>
      </p:sp>
      <p:sp>
        <p:nvSpPr>
          <p:cNvPr id="7" name="TextBox 6"/>
          <p:cNvSpPr txBox="1"/>
          <p:nvPr/>
        </p:nvSpPr>
        <p:spPr>
          <a:xfrm>
            <a:off x="838200" y="3691390"/>
            <a:ext cx="10515600" cy="2954655"/>
          </a:xfrm>
          <a:prstGeom prst="rect">
            <a:avLst/>
          </a:prstGeom>
          <a:noFill/>
        </p:spPr>
        <p:txBody>
          <a:bodyPr wrap="square" rtlCol="0">
            <a:spAutoFit/>
          </a:bodyPr>
          <a:lstStyle/>
          <a:p>
            <a:pPr algn="just">
              <a:buFont typeface="Wingdings" panose="05000000000000000000" pitchFamily="2" charset="2"/>
              <a:buChar char="Ø"/>
            </a:pPr>
            <a:r>
              <a:rPr lang="en-IN" sz="2800" dirty="0"/>
              <a:t>It is proposed to amend section 47 to provide that the conversion of preference share of a company into its equity share shall not be regarded as transfer.</a:t>
            </a:r>
          </a:p>
          <a:p>
            <a:pPr algn="just">
              <a:buFont typeface="Wingdings" panose="05000000000000000000" pitchFamily="2" charset="2"/>
              <a:buChar char="Ø"/>
            </a:pPr>
            <a:r>
              <a:rPr lang="en-IN" sz="2800" dirty="0"/>
              <a:t>These amendments will take effect from 1</a:t>
            </a:r>
            <a:r>
              <a:rPr lang="en-IN" sz="2800" baseline="30000" dirty="0"/>
              <a:t>st </a:t>
            </a:r>
            <a:r>
              <a:rPr lang="en-IN" sz="2800" dirty="0"/>
              <a:t>April, 2018 and will, accordingly, apply in relation to the assessment year 2018-19 and subsequent years.</a:t>
            </a:r>
          </a:p>
          <a:p>
            <a:endParaRPr lang="en-IN" dirty="0"/>
          </a:p>
        </p:txBody>
      </p:sp>
      <p:sp>
        <p:nvSpPr>
          <p:cNvPr id="8" name="Footer Placeholder 4"/>
          <p:cNvSpPr txBox="1">
            <a:spLocks/>
          </p:cNvSpPr>
          <p:nvPr/>
        </p:nvSpPr>
        <p:spPr>
          <a:xfrm>
            <a:off x="8077200" y="6463482"/>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2950451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1" dur="500"/>
                                        <p:tgtEl>
                                          <p:spTgt spid="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randombar(horizontal)">
                                      <p:cBhvr>
                                        <p:cTn id="26"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0998"/>
          </a:xfrm>
        </p:spPr>
        <p:txBody>
          <a:bodyPr>
            <a:normAutofit fontScale="90000"/>
          </a:bodyPr>
          <a:lstStyle/>
          <a:p>
            <a:pPr algn="ctr"/>
            <a:r>
              <a:rPr lang="en-IN" sz="3600" b="1" u="sng" dirty="0"/>
              <a:t>Clarification on the rate of tax under section 112</a:t>
            </a:r>
            <a:endParaRPr lang="en-IN" sz="3600" u="sng" dirty="0"/>
          </a:p>
        </p:txBody>
      </p:sp>
      <p:sp>
        <p:nvSpPr>
          <p:cNvPr id="3" name="Content Placeholder 2"/>
          <p:cNvSpPr>
            <a:spLocks noGrp="1"/>
          </p:cNvSpPr>
          <p:nvPr>
            <p:ph idx="1"/>
          </p:nvPr>
        </p:nvSpPr>
        <p:spPr>
          <a:xfrm>
            <a:off x="838200" y="926124"/>
            <a:ext cx="10515600" cy="5287107"/>
          </a:xfrm>
        </p:spPr>
        <p:txBody>
          <a:bodyPr>
            <a:normAutofit/>
          </a:bodyPr>
          <a:lstStyle/>
          <a:p>
            <a:pPr algn="just">
              <a:buFont typeface="Wingdings" panose="05000000000000000000" pitchFamily="2" charset="2"/>
              <a:buChar char="Ø"/>
            </a:pPr>
            <a:r>
              <a:rPr lang="en-IN" dirty="0"/>
              <a:t>Section 112(1)(c) as amended by the Finance Act, 2012 provided concessional rate of tax at the rate of 10% for long-term capital gains arising from the transfer of unlisted securities. The ambiguity as to applicability of this provision to share of a private company was clarified by the Finance Act, 2016, </a:t>
            </a:r>
            <a:r>
              <a:rPr lang="en-IN" dirty="0" err="1"/>
              <a:t>w.e.f</a:t>
            </a:r>
            <a:r>
              <a:rPr lang="en-IN" dirty="0"/>
              <a:t>. 01-04-2017.</a:t>
            </a:r>
          </a:p>
          <a:p>
            <a:pPr algn="just">
              <a:buFont typeface="Wingdings" panose="05000000000000000000" pitchFamily="2" charset="2"/>
              <a:buChar char="Ø"/>
            </a:pPr>
            <a:r>
              <a:rPr lang="en-IN" dirty="0"/>
              <a:t>As the concessional rate in section 112(1)(c) was provided </a:t>
            </a:r>
            <a:r>
              <a:rPr lang="en-IN" dirty="0" err="1"/>
              <a:t>w.e.f</a:t>
            </a:r>
            <a:r>
              <a:rPr lang="en-IN" dirty="0"/>
              <a:t>. 1st April, 2013, there was uncertainty about the applicability of the amendment to the intervening period. With a view to resolve the above uncertainty, it is proposed that the effective date of amendment made to section 112(1)(c)(iii) vide Finance Act, 2016 shall be </a:t>
            </a:r>
            <a:r>
              <a:rPr lang="en-IN" dirty="0" err="1"/>
              <a:t>w.r.e.f</a:t>
            </a:r>
            <a:r>
              <a:rPr lang="en-IN" dirty="0"/>
              <a:t>. 01-04-2013 instead of </a:t>
            </a:r>
            <a:r>
              <a:rPr lang="en-IN" dirty="0" err="1"/>
              <a:t>w.e.f</a:t>
            </a:r>
            <a:r>
              <a:rPr lang="en-IN" dirty="0"/>
              <a:t>. 01-04-2017.</a:t>
            </a:r>
          </a:p>
        </p:txBody>
      </p:sp>
      <p:sp>
        <p:nvSpPr>
          <p:cNvPr id="5" name="Footer Placeholder 4"/>
          <p:cNvSpPr txBox="1">
            <a:spLocks/>
          </p:cNvSpPr>
          <p:nvPr/>
        </p:nvSpPr>
        <p:spPr>
          <a:xfrm>
            <a:off x="8077200" y="641911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41112095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60975"/>
          </a:xfrm>
        </p:spPr>
        <p:txBody>
          <a:bodyPr/>
          <a:lstStyle/>
          <a:p>
            <a:pPr algn="ctr"/>
            <a:r>
              <a:rPr lang="en-IN" b="1" dirty="0">
                <a:solidFill>
                  <a:schemeClr val="accent2">
                    <a:lumMod val="75000"/>
                  </a:schemeClr>
                </a:solidFill>
              </a:rPr>
              <a:t>Cash Proposal to reduce Cash Transactions and Promote Digital Economy</a:t>
            </a:r>
            <a:endParaRPr lang="en-IN" dirty="0"/>
          </a:p>
        </p:txBody>
      </p:sp>
      <p:sp>
        <p:nvSpPr>
          <p:cNvPr id="5" name="Footer Placeholder 4"/>
          <p:cNvSpPr txBox="1">
            <a:spLocks/>
          </p:cNvSpPr>
          <p:nvPr/>
        </p:nvSpPr>
        <p:spPr>
          <a:xfrm>
            <a:off x="8153400" y="6407394"/>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12537317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4675"/>
          </a:xfrm>
        </p:spPr>
        <p:txBody>
          <a:bodyPr>
            <a:normAutofit fontScale="90000"/>
          </a:bodyPr>
          <a:lstStyle/>
          <a:p>
            <a:pPr algn="ctr"/>
            <a:r>
              <a:rPr lang="en-IN" sz="3600" u="sng" dirty="0"/>
              <a:t>Deduction of Donation (Sec. 80G)</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079500"/>
            <a:ext cx="10515599" cy="2362199"/>
          </a:xfrm>
        </p:spPr>
      </p:pic>
      <p:sp>
        <p:nvSpPr>
          <p:cNvPr id="5" name="TextBox 4"/>
          <p:cNvSpPr txBox="1"/>
          <p:nvPr/>
        </p:nvSpPr>
        <p:spPr>
          <a:xfrm>
            <a:off x="838200" y="3759200"/>
            <a:ext cx="10515599" cy="1384995"/>
          </a:xfrm>
          <a:prstGeom prst="rect">
            <a:avLst/>
          </a:prstGeom>
          <a:noFill/>
        </p:spPr>
        <p:txBody>
          <a:bodyPr wrap="square" rtlCol="0">
            <a:spAutoFit/>
          </a:bodyPr>
          <a:lstStyle/>
          <a:p>
            <a:pPr marL="285750" indent="-285750">
              <a:buFont typeface="Wingdings" panose="05000000000000000000" pitchFamily="2" charset="2"/>
              <a:buChar char="Ø"/>
            </a:pPr>
            <a:r>
              <a:rPr lang="en-IN" sz="2800" dirty="0"/>
              <a:t>No deduction to be allowed under section 80G in respect of donation by any mode other than cash, if such amount of donation exceeds </a:t>
            </a:r>
            <a:r>
              <a:rPr lang="en-IN" sz="2800" dirty="0" err="1"/>
              <a:t>Rs</a:t>
            </a:r>
            <a:r>
              <a:rPr lang="en-IN" sz="2800" dirty="0"/>
              <a:t>. 2,000. The present limit is </a:t>
            </a:r>
            <a:r>
              <a:rPr lang="en-IN" sz="2800" dirty="0" err="1"/>
              <a:t>Rs</a:t>
            </a:r>
            <a:r>
              <a:rPr lang="en-IN" sz="2800" dirty="0"/>
              <a:t>. 10,000.</a:t>
            </a:r>
          </a:p>
        </p:txBody>
      </p:sp>
      <p:sp>
        <p:nvSpPr>
          <p:cNvPr id="6" name="Footer Placeholder 4"/>
          <p:cNvSpPr txBox="1">
            <a:spLocks/>
          </p:cNvSpPr>
          <p:nvPr/>
        </p:nvSpPr>
        <p:spPr>
          <a:xfrm>
            <a:off x="8077200" y="641911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17424175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6275"/>
          </a:xfrm>
        </p:spPr>
        <p:txBody>
          <a:bodyPr>
            <a:normAutofit/>
          </a:bodyPr>
          <a:lstStyle/>
          <a:p>
            <a:pPr algn="ctr"/>
            <a:r>
              <a:rPr lang="en-IN" sz="3600" u="sng" dirty="0" err="1"/>
              <a:t>Allowability</a:t>
            </a:r>
            <a:r>
              <a:rPr lang="en-IN" sz="3600" u="sng" dirty="0"/>
              <a:t> of Cash Expenditures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2200" y="1143001"/>
            <a:ext cx="5158383" cy="1816100"/>
          </a:xfrm>
        </p:spPr>
      </p:pic>
      <p:sp>
        <p:nvSpPr>
          <p:cNvPr id="5" name="TextBox 4"/>
          <p:cNvSpPr txBox="1"/>
          <p:nvPr/>
        </p:nvSpPr>
        <p:spPr>
          <a:xfrm>
            <a:off x="635000" y="3213100"/>
            <a:ext cx="10947400" cy="3416320"/>
          </a:xfrm>
          <a:prstGeom prst="rect">
            <a:avLst/>
          </a:prstGeom>
          <a:noFill/>
        </p:spPr>
        <p:txBody>
          <a:bodyPr wrap="square" rtlCol="0">
            <a:spAutoFit/>
          </a:bodyPr>
          <a:lstStyle/>
          <a:p>
            <a:pPr marL="285750" indent="-285750" algn="just">
              <a:buFont typeface="Wingdings" panose="05000000000000000000" pitchFamily="2" charset="2"/>
              <a:buChar char="Ø"/>
            </a:pPr>
            <a:r>
              <a:rPr lang="en-IN" sz="2400" dirty="0"/>
              <a:t>The threshold limit under section 40A(3) for </a:t>
            </a:r>
            <a:r>
              <a:rPr lang="en-IN" sz="2400" dirty="0" err="1"/>
              <a:t>allowability</a:t>
            </a:r>
            <a:r>
              <a:rPr lang="en-IN" sz="2400" dirty="0"/>
              <a:t> of revenue expenditure incurred in cash is proposed to be reduced </a:t>
            </a:r>
            <a:r>
              <a:rPr lang="en-IN" sz="2400" b="1" u="sng" dirty="0"/>
              <a:t>- From </a:t>
            </a:r>
            <a:r>
              <a:rPr lang="en-IN" sz="2400" b="1" u="sng" dirty="0" err="1"/>
              <a:t>Rs</a:t>
            </a:r>
            <a:r>
              <a:rPr lang="en-IN" sz="2400" b="1" u="sng" dirty="0"/>
              <a:t>. 20,000 to </a:t>
            </a:r>
            <a:r>
              <a:rPr lang="en-IN" sz="2400" b="1" u="sng" dirty="0" err="1"/>
              <a:t>Rs</a:t>
            </a:r>
            <a:r>
              <a:rPr lang="en-IN" sz="2400" b="1" u="sng" dirty="0"/>
              <a:t>. 10,000.</a:t>
            </a:r>
          </a:p>
          <a:p>
            <a:pPr algn="just"/>
            <a:endParaRPr lang="en-IN" sz="2400" dirty="0"/>
          </a:p>
          <a:p>
            <a:pPr marL="285750" indent="-285750" algn="just">
              <a:buFont typeface="Wingdings" panose="05000000000000000000" pitchFamily="2" charset="2"/>
              <a:buChar char="Ø"/>
            </a:pPr>
            <a:r>
              <a:rPr lang="en-IN" sz="2400" dirty="0"/>
              <a:t>In order to discourage cash transactions even for capital expenditure, limit of </a:t>
            </a:r>
            <a:r>
              <a:rPr lang="en-IN" sz="2400" dirty="0" err="1"/>
              <a:t>Rs</a:t>
            </a:r>
            <a:r>
              <a:rPr lang="en-IN" sz="2400" dirty="0"/>
              <a:t>. 10,000 is proposed. Accordingly, capital expenditure incurred in cash shall be ignored for the purposes of determination of actual cost under section 43, if such amount of expenditure exceeds </a:t>
            </a:r>
            <a:r>
              <a:rPr lang="en-IN" sz="2400" dirty="0" err="1"/>
              <a:t>Rs</a:t>
            </a:r>
            <a:r>
              <a:rPr lang="en-IN" sz="2400" dirty="0"/>
              <a:t>. 10,000. Further, no deduction would be allowable under section 35AD, in respect of such capital expenditure incurred in cash for an amount exceeding </a:t>
            </a:r>
            <a:r>
              <a:rPr lang="en-IN" sz="2400" dirty="0" err="1"/>
              <a:t>Rs</a:t>
            </a:r>
            <a:r>
              <a:rPr lang="en-IN" sz="2400" dirty="0"/>
              <a:t>. 10,000.</a:t>
            </a:r>
            <a:endParaRPr lang="en-IN" sz="2400" b="1" u="sng" dirty="0"/>
          </a:p>
        </p:txBody>
      </p:sp>
      <p:sp>
        <p:nvSpPr>
          <p:cNvPr id="6" name="Footer Placeholder 4"/>
          <p:cNvSpPr txBox="1">
            <a:spLocks/>
          </p:cNvSpPr>
          <p:nvPr/>
        </p:nvSpPr>
        <p:spPr>
          <a:xfrm>
            <a:off x="8077200" y="637395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8296635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6275"/>
          </a:xfrm>
        </p:spPr>
        <p:txBody>
          <a:bodyPr/>
          <a:lstStyle/>
          <a:p>
            <a:pPr algn="ctr"/>
            <a:r>
              <a:rPr lang="en-IN" sz="3600" u="sng" dirty="0"/>
              <a:t>Cash Receipt (New Sec. 269ST &amp; 271DA)</a:t>
            </a:r>
            <a:endParaRPr lang="en-IN" u="sng"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8400" y="1041400"/>
            <a:ext cx="4305300" cy="2324100"/>
          </a:xfrm>
        </p:spPr>
      </p:pic>
      <p:sp>
        <p:nvSpPr>
          <p:cNvPr id="5" name="TextBox 4"/>
          <p:cNvSpPr txBox="1"/>
          <p:nvPr/>
        </p:nvSpPr>
        <p:spPr>
          <a:xfrm>
            <a:off x="469900" y="3441680"/>
            <a:ext cx="10883900" cy="3416320"/>
          </a:xfrm>
          <a:prstGeom prst="rect">
            <a:avLst/>
          </a:prstGeom>
          <a:noFill/>
        </p:spPr>
        <p:txBody>
          <a:bodyPr wrap="square" rtlCol="0">
            <a:spAutoFit/>
          </a:bodyPr>
          <a:lstStyle/>
          <a:p>
            <a:pPr marL="285750" indent="-285750" algn="just">
              <a:buFont typeface="Wingdings" panose="05000000000000000000" pitchFamily="2" charset="2"/>
              <a:buChar char="Ø"/>
            </a:pPr>
            <a:r>
              <a:rPr lang="en-IN" sz="2400" dirty="0"/>
              <a:t>Section 269ST to be inserted, to provide that no person shall receive an amount of </a:t>
            </a:r>
            <a:r>
              <a:rPr lang="en-IN" sz="2400" b="1" u="sng" dirty="0" err="1"/>
              <a:t>Rs</a:t>
            </a:r>
            <a:r>
              <a:rPr lang="en-IN" sz="2400" b="1" u="sng" dirty="0"/>
              <a:t>. 3 lakh or more</a:t>
            </a:r>
            <a:r>
              <a:rPr lang="en-IN" sz="2400" dirty="0"/>
              <a:t>, in aggregate from a person in a day; in respect of a single transaction; or in respect of transactions relating to one event or occasion from a person, otherwise than by an account payee cheque or account payee bank draft or use of electronic clearing system through a bank account.</a:t>
            </a:r>
          </a:p>
          <a:p>
            <a:pPr algn="just"/>
            <a:endParaRPr lang="en-IN" sz="2400" dirty="0"/>
          </a:p>
          <a:p>
            <a:pPr marL="285750" indent="-285750" algn="just">
              <a:buFont typeface="Wingdings" panose="05000000000000000000" pitchFamily="2" charset="2"/>
              <a:buChar char="Ø"/>
            </a:pPr>
            <a:r>
              <a:rPr lang="en-IN" sz="2400" dirty="0"/>
              <a:t>Simultaneously, new section 271DA has also proposed to levy penalty of </a:t>
            </a:r>
            <a:r>
              <a:rPr lang="en-IN" sz="2400" b="1" u="sng" dirty="0"/>
              <a:t>sum equal to</a:t>
            </a:r>
            <a:r>
              <a:rPr lang="en-IN" sz="2400" dirty="0"/>
              <a:t> the amount of such receipt on a person who receives such sum in contravention of the provisions of the proposed section 269ST.</a:t>
            </a:r>
          </a:p>
        </p:txBody>
      </p:sp>
      <p:sp>
        <p:nvSpPr>
          <p:cNvPr id="6" name="Footer Placeholder 4"/>
          <p:cNvSpPr txBox="1">
            <a:spLocks/>
          </p:cNvSpPr>
          <p:nvPr/>
        </p:nvSpPr>
        <p:spPr>
          <a:xfrm>
            <a:off x="8077200" y="643253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6463693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10175"/>
          </a:xfrm>
        </p:spPr>
        <p:txBody>
          <a:bodyPr/>
          <a:lstStyle/>
          <a:p>
            <a:pPr algn="ctr"/>
            <a:r>
              <a:rPr lang="en-IN" b="1" dirty="0">
                <a:solidFill>
                  <a:schemeClr val="accent2">
                    <a:lumMod val="75000"/>
                  </a:schemeClr>
                </a:solidFill>
              </a:rPr>
              <a:t>Tax Deduction at Source</a:t>
            </a:r>
            <a:endParaRPr lang="en-IN" dirty="0"/>
          </a:p>
        </p:txBody>
      </p:sp>
      <p:sp>
        <p:nvSpPr>
          <p:cNvPr id="5" name="Footer Placeholder 4"/>
          <p:cNvSpPr txBox="1">
            <a:spLocks/>
          </p:cNvSpPr>
          <p:nvPr/>
        </p:nvSpPr>
        <p:spPr>
          <a:xfrm>
            <a:off x="8077200" y="6354761"/>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4107691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0075"/>
          </a:xfrm>
        </p:spPr>
        <p:txBody>
          <a:bodyPr>
            <a:normAutofit/>
          </a:bodyPr>
          <a:lstStyle/>
          <a:p>
            <a:pPr algn="ctr"/>
            <a:r>
              <a:rPr lang="en-IN" sz="3600" u="sng" dirty="0"/>
              <a:t>TDS on Rent Paid (New Sec. 194-IB)</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0967" y="965200"/>
            <a:ext cx="2540000" cy="17526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3667" y="965200"/>
            <a:ext cx="3237133" cy="1752600"/>
          </a:xfrm>
          <a:prstGeom prst="rect">
            <a:avLst/>
          </a:prstGeom>
        </p:spPr>
      </p:pic>
      <p:sp>
        <p:nvSpPr>
          <p:cNvPr id="6" name="TextBox 5"/>
          <p:cNvSpPr txBox="1"/>
          <p:nvPr/>
        </p:nvSpPr>
        <p:spPr>
          <a:xfrm>
            <a:off x="673100" y="2959100"/>
            <a:ext cx="10960100" cy="3108543"/>
          </a:xfrm>
          <a:prstGeom prst="rect">
            <a:avLst/>
          </a:prstGeom>
          <a:noFill/>
        </p:spPr>
        <p:txBody>
          <a:bodyPr wrap="square" rtlCol="0">
            <a:spAutoFit/>
          </a:bodyPr>
          <a:lstStyle/>
          <a:p>
            <a:pPr marL="285750" indent="-285750" algn="just">
              <a:buFont typeface="Wingdings" panose="05000000000000000000" pitchFamily="2" charset="2"/>
              <a:buChar char="Ø"/>
            </a:pPr>
            <a:r>
              <a:rPr lang="en-IN" sz="2800" dirty="0"/>
              <a:t>New section 194-IB, proposed to be inserted to provide for tax deduction at source @ 5% by an Individuals or a HUF (other than those covered under 44AB), while making payment of rent to a resident of an amount exceeding </a:t>
            </a:r>
            <a:r>
              <a:rPr lang="en-IN" sz="2800" dirty="0" err="1"/>
              <a:t>Rs</a:t>
            </a:r>
            <a:r>
              <a:rPr lang="en-IN" sz="2800" dirty="0"/>
              <a:t>. 50,000 per month or part of month. </a:t>
            </a:r>
          </a:p>
          <a:p>
            <a:pPr algn="just"/>
            <a:endParaRPr lang="en-IN" sz="2800" dirty="0"/>
          </a:p>
          <a:p>
            <a:pPr marL="285750" indent="-285750" algn="just">
              <a:buFont typeface="Wingdings" panose="05000000000000000000" pitchFamily="2" charset="2"/>
              <a:buChar char="Ø"/>
            </a:pPr>
            <a:r>
              <a:rPr lang="en-IN" sz="2800" dirty="0"/>
              <a:t>To reduce compliance burden, the </a:t>
            </a:r>
            <a:r>
              <a:rPr lang="en-IN" sz="2800" dirty="0" err="1"/>
              <a:t>deductor</a:t>
            </a:r>
            <a:r>
              <a:rPr lang="en-IN" sz="2800" dirty="0"/>
              <a:t> shall not be required to obtain TAN or file any separate TDS return for this purpose.</a:t>
            </a:r>
          </a:p>
        </p:txBody>
      </p:sp>
      <p:sp>
        <p:nvSpPr>
          <p:cNvPr id="7" name="Footer Placeholder 4"/>
          <p:cNvSpPr txBox="1">
            <a:spLocks/>
          </p:cNvSpPr>
          <p:nvPr/>
        </p:nvSpPr>
        <p:spPr>
          <a:xfrm>
            <a:off x="8096738" y="6383433"/>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669648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p:spPr>
        <p:txBody>
          <a:bodyPr>
            <a:normAutofit fontScale="90000"/>
          </a:bodyPr>
          <a:lstStyle/>
          <a:p>
            <a:pPr algn="ctr"/>
            <a:r>
              <a:rPr lang="en-IN" sz="3600" b="1" u="sng" dirty="0"/>
              <a:t>Strengthening of PAN quoting mechanism in the TCS regime (New Sec. 206CC)</a:t>
            </a:r>
            <a:endParaRPr lang="en-IN" sz="3600" u="sng" dirty="0"/>
          </a:p>
        </p:txBody>
      </p:sp>
      <p:sp>
        <p:nvSpPr>
          <p:cNvPr id="3" name="Content Placeholder 2"/>
          <p:cNvSpPr>
            <a:spLocks noGrp="1"/>
          </p:cNvSpPr>
          <p:nvPr>
            <p:ph idx="1"/>
          </p:nvPr>
        </p:nvSpPr>
        <p:spPr>
          <a:xfrm>
            <a:off x="838200" y="1371600"/>
            <a:ext cx="10515600" cy="5169877"/>
          </a:xfrm>
        </p:spPr>
        <p:txBody>
          <a:bodyPr>
            <a:normAutofit lnSpcReduction="10000"/>
          </a:bodyPr>
          <a:lstStyle/>
          <a:p>
            <a:pPr algn="just">
              <a:buFont typeface="Wingdings" panose="05000000000000000000" pitchFamily="2" charset="2"/>
              <a:buChar char="Ø"/>
            </a:pPr>
            <a:r>
              <a:rPr lang="en-IN" sz="2400" dirty="0"/>
              <a:t>Any person paying any sum or amount, on which tax is collectable at source shall furnish his PAN to the person responsible for collecting such tax, failing which tax shall be collected at the twice the rate or at the rate of five per cent. whichever is higher.</a:t>
            </a:r>
          </a:p>
          <a:p>
            <a:pPr algn="just">
              <a:buFont typeface="Wingdings" panose="05000000000000000000" pitchFamily="2" charset="2"/>
              <a:buChar char="Ø"/>
            </a:pPr>
            <a:r>
              <a:rPr lang="en-IN" sz="2400" dirty="0"/>
              <a:t>The declaration filed under sub section (1A) of </a:t>
            </a:r>
            <a:r>
              <a:rPr lang="en-IN" sz="2400" dirty="0">
                <a:hlinkClick r:id="rId2"/>
              </a:rPr>
              <a:t>section 206C</a:t>
            </a:r>
            <a:r>
              <a:rPr lang="en-IN" sz="2400" dirty="0"/>
              <a:t> shall not be valid unless the person filing the declaration furnishes his PAN in such declaration.</a:t>
            </a:r>
          </a:p>
          <a:p>
            <a:pPr algn="just">
              <a:buFont typeface="Wingdings" panose="05000000000000000000" pitchFamily="2" charset="2"/>
              <a:buChar char="Ø"/>
            </a:pPr>
            <a:r>
              <a:rPr lang="en-IN" sz="2400" dirty="0"/>
              <a:t>No certificate under sub section (9) of section 206C shall be granted unless it contains the Permanent Account Number of the applicant.</a:t>
            </a:r>
          </a:p>
          <a:p>
            <a:pPr algn="just">
              <a:buFont typeface="Wingdings" panose="05000000000000000000" pitchFamily="2" charset="2"/>
              <a:buChar char="Ø"/>
            </a:pPr>
            <a:r>
              <a:rPr lang="en-IN" sz="2400" dirty="0"/>
              <a:t>It is also proposed to provide for mandatory quoting of PAN of the </a:t>
            </a:r>
            <a:r>
              <a:rPr lang="en-IN" sz="2400" dirty="0" err="1"/>
              <a:t>collectee</a:t>
            </a:r>
            <a:r>
              <a:rPr lang="en-IN" sz="2400" dirty="0"/>
              <a:t> by both the collector and the </a:t>
            </a:r>
            <a:r>
              <a:rPr lang="en-IN" sz="2400" dirty="0" err="1"/>
              <a:t>collectee</a:t>
            </a:r>
            <a:r>
              <a:rPr lang="en-IN" sz="2400" dirty="0"/>
              <a:t> in all correspondence, bills and vouchers exchanged between them.</a:t>
            </a:r>
          </a:p>
          <a:p>
            <a:pPr algn="just">
              <a:buFont typeface="Wingdings" panose="05000000000000000000" pitchFamily="2" charset="2"/>
              <a:buChar char="Ø"/>
            </a:pPr>
            <a:r>
              <a:rPr lang="en-IN" sz="2400" dirty="0"/>
              <a:t>To exempt the non-resident who does not have permanent establishment in India from the provisions of this proposed section 206CC of the Act.</a:t>
            </a:r>
          </a:p>
          <a:p>
            <a:pPr algn="just">
              <a:buFont typeface="Wingdings" panose="05000000000000000000" pitchFamily="2" charset="2"/>
              <a:buChar char="Ø"/>
            </a:pPr>
            <a:r>
              <a:rPr lang="en-IN" sz="2400" dirty="0"/>
              <a:t>This amendment will take effect from 1</a:t>
            </a:r>
            <a:r>
              <a:rPr lang="en-IN" sz="2400" baseline="30000" dirty="0"/>
              <a:t>st </a:t>
            </a:r>
            <a:r>
              <a:rPr lang="en-IN" sz="2400" dirty="0"/>
              <a:t>April, 2017.</a:t>
            </a:r>
            <a:endParaRPr lang="en-IN" sz="1600" dirty="0"/>
          </a:p>
        </p:txBody>
      </p:sp>
      <p:sp>
        <p:nvSpPr>
          <p:cNvPr id="5" name="Footer Placeholder 4"/>
          <p:cNvSpPr txBox="1">
            <a:spLocks/>
          </p:cNvSpPr>
          <p:nvPr/>
        </p:nvSpPr>
        <p:spPr>
          <a:xfrm>
            <a:off x="8077200" y="6366853"/>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5578864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pPr algn="ctr"/>
            <a:r>
              <a:rPr lang="en-IN" u="sng" dirty="0"/>
              <a:t>Interest on Refund due to </a:t>
            </a:r>
            <a:r>
              <a:rPr lang="en-IN" u="sng" dirty="0" err="1"/>
              <a:t>Deductor</a:t>
            </a:r>
            <a:r>
              <a:rPr lang="en-IN" u="sng" dirty="0"/>
              <a:t> (Sec. 244A)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690688"/>
            <a:ext cx="2257425" cy="20193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709988"/>
            <a:ext cx="2257425" cy="1896403"/>
          </a:xfrm>
          <a:prstGeom prst="rect">
            <a:avLst/>
          </a:prstGeom>
        </p:spPr>
      </p:pic>
      <p:sp>
        <p:nvSpPr>
          <p:cNvPr id="7" name="TextBox 6"/>
          <p:cNvSpPr txBox="1"/>
          <p:nvPr/>
        </p:nvSpPr>
        <p:spPr>
          <a:xfrm>
            <a:off x="3763108" y="1690688"/>
            <a:ext cx="8042030" cy="3416320"/>
          </a:xfrm>
          <a:prstGeom prst="rect">
            <a:avLst/>
          </a:prstGeom>
          <a:noFill/>
        </p:spPr>
        <p:txBody>
          <a:bodyPr wrap="square" rtlCol="0">
            <a:spAutoFit/>
          </a:bodyPr>
          <a:lstStyle/>
          <a:p>
            <a:pPr marL="285750" indent="-285750" algn="just">
              <a:buFont typeface="Wingdings" panose="05000000000000000000" pitchFamily="2" charset="2"/>
              <a:buChar char="Ø"/>
            </a:pPr>
            <a:r>
              <a:rPr lang="en-IN" sz="2400" dirty="0"/>
              <a:t>It is proposed that, where refund is due to a </a:t>
            </a:r>
            <a:r>
              <a:rPr lang="en-IN" sz="2400" dirty="0" err="1"/>
              <a:t>deductor</a:t>
            </a:r>
            <a:r>
              <a:rPr lang="en-IN" sz="2400" dirty="0"/>
              <a:t>, he shall be entitled to receive simple interest on such refund, calculated at the rate of 0.5% per month or part of the month, for the period beginning from the date on which claim is made and ending on the date on which refund is granted.</a:t>
            </a:r>
          </a:p>
          <a:p>
            <a:pPr marL="285750" indent="-285750" algn="just">
              <a:buFont typeface="Wingdings" panose="05000000000000000000" pitchFamily="2" charset="2"/>
              <a:buChar char="Ø"/>
            </a:pPr>
            <a:r>
              <a:rPr lang="en-IN" sz="2400" dirty="0"/>
              <a:t>In case of an appeal, the interest shall be payable for the period beginning from the date on which tax is paid and ending on the date on which refund is granted.</a:t>
            </a:r>
          </a:p>
        </p:txBody>
      </p:sp>
      <p:sp>
        <p:nvSpPr>
          <p:cNvPr id="8"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9465459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419225"/>
            <a:ext cx="11176000" cy="4351338"/>
          </a:xfrm>
        </p:spPr>
        <p:txBody>
          <a:bodyPr/>
          <a:lstStyle/>
          <a:p>
            <a:pPr marL="355600" indent="-88900">
              <a:buFont typeface="Wingdings" panose="05000000000000000000" pitchFamily="2" charset="2"/>
              <a:buChar char="ü"/>
            </a:pPr>
            <a:r>
              <a:rPr lang="en-IN" dirty="0">
                <a:solidFill>
                  <a:schemeClr val="accent6">
                    <a:lumMod val="75000"/>
                  </a:schemeClr>
                </a:solidFill>
              </a:rPr>
              <a:t>Personal Taxation</a:t>
            </a:r>
          </a:p>
          <a:p>
            <a:pPr marL="533400" indent="-266700">
              <a:buFont typeface="Wingdings" panose="05000000000000000000" pitchFamily="2" charset="2"/>
              <a:buChar char="ü"/>
            </a:pPr>
            <a:r>
              <a:rPr lang="en-IN" dirty="0">
                <a:solidFill>
                  <a:schemeClr val="accent6">
                    <a:lumMod val="75000"/>
                  </a:schemeClr>
                </a:solidFill>
              </a:rPr>
              <a:t>Corporate Taxation</a:t>
            </a:r>
          </a:p>
          <a:p>
            <a:pPr marL="533400" indent="-266700">
              <a:buFont typeface="Wingdings" panose="05000000000000000000" pitchFamily="2" charset="2"/>
              <a:buChar char="ü"/>
            </a:pPr>
            <a:r>
              <a:rPr lang="en-IN" dirty="0">
                <a:solidFill>
                  <a:schemeClr val="accent6">
                    <a:lumMod val="75000"/>
                  </a:schemeClr>
                </a:solidFill>
              </a:rPr>
              <a:t>Penal Provisions</a:t>
            </a:r>
          </a:p>
          <a:p>
            <a:pPr marL="533400" indent="-266700">
              <a:buFont typeface="Wingdings" panose="05000000000000000000" pitchFamily="2" charset="2"/>
              <a:buChar char="ü"/>
            </a:pPr>
            <a:r>
              <a:rPr lang="en-IN" dirty="0">
                <a:solidFill>
                  <a:schemeClr val="accent6">
                    <a:lumMod val="75000"/>
                  </a:schemeClr>
                </a:solidFill>
              </a:rPr>
              <a:t>Capital Gain Taxation</a:t>
            </a:r>
          </a:p>
          <a:p>
            <a:pPr marL="533400" indent="-266700">
              <a:buFont typeface="Wingdings" panose="05000000000000000000" pitchFamily="2" charset="2"/>
              <a:buChar char="ü"/>
            </a:pPr>
            <a:r>
              <a:rPr lang="en-IN" dirty="0">
                <a:solidFill>
                  <a:schemeClr val="accent6">
                    <a:lumMod val="75000"/>
                  </a:schemeClr>
                </a:solidFill>
              </a:rPr>
              <a:t>Cash Proposal to reduce Cash Transactions and promote Digital Economy</a:t>
            </a:r>
          </a:p>
          <a:p>
            <a:pPr marL="533400" indent="-266700">
              <a:buFont typeface="Wingdings" panose="05000000000000000000" pitchFamily="2" charset="2"/>
              <a:buChar char="ü"/>
            </a:pPr>
            <a:r>
              <a:rPr lang="en-IN" dirty="0">
                <a:solidFill>
                  <a:schemeClr val="accent6">
                    <a:lumMod val="75000"/>
                  </a:schemeClr>
                </a:solidFill>
              </a:rPr>
              <a:t>Tax Deduction At Source (TDS)</a:t>
            </a:r>
          </a:p>
          <a:p>
            <a:pPr marL="533400" indent="-266700">
              <a:buFont typeface="Wingdings" panose="05000000000000000000" pitchFamily="2" charset="2"/>
              <a:buChar char="ü"/>
            </a:pPr>
            <a:r>
              <a:rPr lang="en-IN" dirty="0">
                <a:solidFill>
                  <a:schemeClr val="accent6">
                    <a:lumMod val="75000"/>
                  </a:schemeClr>
                </a:solidFill>
              </a:rPr>
              <a:t>Business Taxation</a:t>
            </a:r>
          </a:p>
        </p:txBody>
      </p:sp>
      <p:sp>
        <p:nvSpPr>
          <p:cNvPr id="5" name="Footer Placeholder 4"/>
          <p:cNvSpPr txBox="1">
            <a:spLocks/>
          </p:cNvSpPr>
          <p:nvPr/>
        </p:nvSpPr>
        <p:spPr>
          <a:xfrm>
            <a:off x="8077200" y="64928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41671281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2721"/>
          </a:xfrm>
        </p:spPr>
        <p:txBody>
          <a:bodyPr>
            <a:normAutofit fontScale="90000"/>
          </a:bodyPr>
          <a:lstStyle/>
          <a:p>
            <a:pPr algn="ctr"/>
            <a:r>
              <a:rPr lang="en-IN" sz="3600" u="sng" dirty="0"/>
              <a:t>Sec. 40(a)(</a:t>
            </a:r>
            <a:r>
              <a:rPr lang="en-IN" sz="3600" u="sng" dirty="0" err="1"/>
              <a:t>ia</a:t>
            </a:r>
            <a:r>
              <a:rPr lang="en-IN" sz="3600" u="sng" dirty="0"/>
              <a:t>) apply to Income from Other Sources also</a:t>
            </a:r>
          </a:p>
        </p:txBody>
      </p:sp>
      <p:sp>
        <p:nvSpPr>
          <p:cNvPr id="3" name="Content Placeholder 2"/>
          <p:cNvSpPr>
            <a:spLocks noGrp="1"/>
          </p:cNvSpPr>
          <p:nvPr>
            <p:ph idx="1"/>
          </p:nvPr>
        </p:nvSpPr>
        <p:spPr>
          <a:xfrm>
            <a:off x="838200" y="937846"/>
            <a:ext cx="10515600" cy="3212123"/>
          </a:xfrm>
        </p:spPr>
        <p:txBody>
          <a:bodyPr>
            <a:normAutofit/>
          </a:bodyPr>
          <a:lstStyle/>
          <a:p>
            <a:pPr algn="just">
              <a:buFont typeface="Wingdings" panose="05000000000000000000" pitchFamily="2" charset="2"/>
              <a:buChar char="Ø"/>
            </a:pPr>
            <a:r>
              <a:rPr lang="en-IN" sz="2400" dirty="0"/>
              <a:t>For computing income under the head “Profits and gains of business or profession”, a disallowance is made for non-deduction of tax from payment to resident.</a:t>
            </a:r>
          </a:p>
          <a:p>
            <a:pPr algn="just">
              <a:buFont typeface="Wingdings" panose="05000000000000000000" pitchFamily="2" charset="2"/>
              <a:buChar char="Ø"/>
            </a:pPr>
            <a:r>
              <a:rPr lang="en-IN" sz="2400" dirty="0"/>
              <a:t>With a view to improve compliance of provision relating to tax deduction at source (TDS), it is proposed to amend the said section so as to provide that provisions of section 40(a)(</a:t>
            </a:r>
            <a:r>
              <a:rPr lang="en-IN" sz="2400" dirty="0" err="1"/>
              <a:t>ia</a:t>
            </a:r>
            <a:r>
              <a:rPr lang="en-IN" sz="2400" dirty="0"/>
              <a:t>) shall, so far as they may be, apply in computing income chargeable under the head “</a:t>
            </a:r>
            <a:r>
              <a:rPr lang="en-IN" sz="2400" b="1" dirty="0"/>
              <a:t>Income from Other </a:t>
            </a:r>
            <a:r>
              <a:rPr lang="en-IN" sz="2400" b="1" dirty="0" err="1"/>
              <a:t>Sourches</a:t>
            </a:r>
            <a:r>
              <a:rPr lang="en-IN" sz="2400" b="1" dirty="0"/>
              <a:t>”</a:t>
            </a:r>
            <a:r>
              <a:rPr lang="en-IN" sz="2400" dirty="0"/>
              <a:t> as they apply in computing income chargeable under the head “Profit and gains of business or Profession”.</a:t>
            </a:r>
          </a:p>
        </p:txBody>
      </p:sp>
      <p:sp>
        <p:nvSpPr>
          <p:cNvPr id="5"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1551971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5475"/>
          </a:xfrm>
        </p:spPr>
        <p:txBody>
          <a:bodyPr>
            <a:normAutofit/>
          </a:bodyPr>
          <a:lstStyle/>
          <a:p>
            <a:pPr algn="ctr"/>
            <a:r>
              <a:rPr lang="en-IN" sz="3600" u="sng" dirty="0"/>
              <a:t>TDS on Professional &amp; Tech. Fees (Sec. 194J)</a:t>
            </a:r>
          </a:p>
        </p:txBody>
      </p:sp>
      <p:sp>
        <p:nvSpPr>
          <p:cNvPr id="3" name="Content Placeholder 2"/>
          <p:cNvSpPr>
            <a:spLocks noGrp="1"/>
          </p:cNvSpPr>
          <p:nvPr>
            <p:ph idx="1"/>
          </p:nvPr>
        </p:nvSpPr>
        <p:spPr>
          <a:xfrm>
            <a:off x="838200" y="1841500"/>
            <a:ext cx="10515600" cy="4335463"/>
          </a:xfrm>
        </p:spPr>
        <p:txBody>
          <a:bodyPr/>
          <a:lstStyle/>
          <a:p>
            <a:pPr>
              <a:buFont typeface="Wingdings" panose="05000000000000000000" pitchFamily="2" charset="2"/>
              <a:buChar char="Ø"/>
            </a:pPr>
            <a:r>
              <a:rPr lang="en-IN" dirty="0"/>
              <a:t>In order to promote ease of doing business, section 194J proposed to be amended to provide for lower the rate of deduction of tax from </a:t>
            </a:r>
            <a:r>
              <a:rPr lang="en-IN" b="1" u="sng" dirty="0"/>
              <a:t>10 % to 2% </a:t>
            </a:r>
            <a:r>
              <a:rPr lang="en-IN" dirty="0"/>
              <a:t>in case of payments made or credited to a person engaged only </a:t>
            </a:r>
            <a:r>
              <a:rPr lang="en-IN" b="1" u="sng" dirty="0"/>
              <a:t>in the business of operation of call centre</a:t>
            </a:r>
            <a:r>
              <a:rPr lang="en-IN" dirty="0"/>
              <a:t>.</a:t>
            </a:r>
          </a:p>
          <a:p>
            <a:pPr>
              <a:buFont typeface="Wingdings" panose="05000000000000000000" pitchFamily="2" charset="2"/>
              <a:buChar char="Ø"/>
            </a:pPr>
            <a:endParaRPr lang="en-IN" dirty="0"/>
          </a:p>
        </p:txBody>
      </p:sp>
      <p:sp>
        <p:nvSpPr>
          <p:cNvPr id="5" name="Footer Placeholder 4"/>
          <p:cNvSpPr txBox="1">
            <a:spLocks/>
          </p:cNvSpPr>
          <p:nvPr/>
        </p:nvSpPr>
        <p:spPr>
          <a:xfrm>
            <a:off x="8077200" y="643084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0050023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86275"/>
          </a:xfrm>
        </p:spPr>
        <p:txBody>
          <a:bodyPr/>
          <a:lstStyle/>
          <a:p>
            <a:pPr algn="ctr"/>
            <a:r>
              <a:rPr lang="en-IN" b="1" dirty="0">
                <a:solidFill>
                  <a:schemeClr val="accent2">
                    <a:lumMod val="75000"/>
                  </a:schemeClr>
                </a:solidFill>
              </a:rPr>
              <a:t>Business Taxation</a:t>
            </a:r>
          </a:p>
        </p:txBody>
      </p:sp>
      <p:sp>
        <p:nvSpPr>
          <p:cNvPr id="5"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966824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88975"/>
          </a:xfrm>
        </p:spPr>
        <p:txBody>
          <a:bodyPr>
            <a:normAutofit/>
          </a:bodyPr>
          <a:lstStyle/>
          <a:p>
            <a:pPr algn="ctr"/>
            <a:r>
              <a:rPr lang="en-IN" sz="3600" u="sng" dirty="0"/>
              <a:t>Revision of Income Tax Return [Sec. 139(5))]</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054100"/>
            <a:ext cx="10515600" cy="2819400"/>
          </a:xfrm>
        </p:spPr>
      </p:pic>
      <p:sp>
        <p:nvSpPr>
          <p:cNvPr id="6" name="TextBox 5"/>
          <p:cNvSpPr txBox="1"/>
          <p:nvPr/>
        </p:nvSpPr>
        <p:spPr>
          <a:xfrm>
            <a:off x="838200" y="4152900"/>
            <a:ext cx="10515600" cy="2062103"/>
          </a:xfrm>
          <a:prstGeom prst="rect">
            <a:avLst/>
          </a:prstGeom>
          <a:noFill/>
        </p:spPr>
        <p:txBody>
          <a:bodyPr wrap="square" rtlCol="0">
            <a:spAutoFit/>
          </a:bodyPr>
          <a:lstStyle/>
          <a:p>
            <a:pPr marL="285750" indent="-285750">
              <a:buFont typeface="Wingdings" panose="05000000000000000000" pitchFamily="2" charset="2"/>
              <a:buChar char="Ø"/>
            </a:pPr>
            <a:r>
              <a:rPr lang="en-IN" sz="2800" dirty="0"/>
              <a:t>The time period for revising a tax return:</a:t>
            </a:r>
          </a:p>
          <a:p>
            <a:pPr marL="285750" indent="-285750">
              <a:buFont typeface="Wingdings" panose="05000000000000000000" pitchFamily="2" charset="2"/>
              <a:buChar char="Ø"/>
            </a:pPr>
            <a:endParaRPr lang="en-IN" sz="2800" dirty="0"/>
          </a:p>
          <a:p>
            <a:pPr marL="285750" indent="-285750">
              <a:buFont typeface="Arial" panose="020B0604020202020204" pitchFamily="34" charset="0"/>
              <a:buChar char="•"/>
            </a:pPr>
            <a:r>
              <a:rPr lang="en-IN" sz="2400" dirty="0"/>
              <a:t>From “before the expiry of 1 year from the end of relevant </a:t>
            </a:r>
            <a:r>
              <a:rPr lang="en-IN" sz="2400" u="sng" dirty="0"/>
              <a:t>ASSESSMENT YEAR</a:t>
            </a:r>
          </a:p>
          <a:p>
            <a:endParaRPr lang="en-IN" sz="2400" u="sng" dirty="0"/>
          </a:p>
          <a:p>
            <a:pPr marL="285750" indent="-285750">
              <a:buFont typeface="Arial" panose="020B0604020202020204" pitchFamily="34" charset="0"/>
              <a:buChar char="•"/>
            </a:pPr>
            <a:r>
              <a:rPr lang="en-IN" sz="2400" dirty="0"/>
              <a:t>To “12 months from completion of </a:t>
            </a:r>
            <a:r>
              <a:rPr lang="en-IN" sz="2400" u="sng" dirty="0"/>
              <a:t>FINANCIAL YEAR</a:t>
            </a:r>
          </a:p>
        </p:txBody>
      </p:sp>
      <p:sp>
        <p:nvSpPr>
          <p:cNvPr id="7"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4877472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4" dur="500"/>
                                        <p:tgtEl>
                                          <p:spTgt spid="6">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9"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39775"/>
          </a:xfrm>
        </p:spPr>
        <p:txBody>
          <a:bodyPr>
            <a:normAutofit/>
          </a:bodyPr>
          <a:lstStyle/>
          <a:p>
            <a:pPr algn="ctr"/>
            <a:r>
              <a:rPr lang="en-IN" sz="3600" u="sng" dirty="0"/>
              <a:t>Presumptive Income Scheme (Sec. 44AD)</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1" y="1104900"/>
            <a:ext cx="3962400" cy="19716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1" y="1104899"/>
            <a:ext cx="3060700" cy="19716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1300" y="1104898"/>
            <a:ext cx="3492500" cy="1971676"/>
          </a:xfrm>
          <a:prstGeom prst="rect">
            <a:avLst/>
          </a:prstGeom>
        </p:spPr>
      </p:pic>
      <p:sp>
        <p:nvSpPr>
          <p:cNvPr id="7" name="TextBox 6"/>
          <p:cNvSpPr txBox="1"/>
          <p:nvPr/>
        </p:nvSpPr>
        <p:spPr>
          <a:xfrm>
            <a:off x="838200" y="3365500"/>
            <a:ext cx="10668000" cy="2369880"/>
          </a:xfrm>
          <a:prstGeom prst="rect">
            <a:avLst/>
          </a:prstGeom>
          <a:noFill/>
        </p:spPr>
        <p:txBody>
          <a:bodyPr wrap="square" rtlCol="0">
            <a:spAutoFit/>
          </a:bodyPr>
          <a:lstStyle/>
          <a:p>
            <a:pPr marL="285750" indent="-285750">
              <a:buFont typeface="Wingdings" panose="05000000000000000000" pitchFamily="2" charset="2"/>
              <a:buChar char="Ø"/>
            </a:pPr>
            <a:r>
              <a:rPr lang="en-IN" sz="2800" dirty="0"/>
              <a:t>Threshold limit for audit who opt for presumptive Income Scheme – </a:t>
            </a:r>
          </a:p>
          <a:p>
            <a:r>
              <a:rPr lang="en-IN" sz="2800" dirty="0"/>
              <a:t>    1 Cr. To 2 Cr</a:t>
            </a:r>
            <a:r>
              <a:rPr lang="en-IN" dirty="0"/>
              <a:t>.</a:t>
            </a:r>
          </a:p>
          <a:p>
            <a:pPr marL="285750" indent="-285750">
              <a:buFont typeface="Wingdings" panose="05000000000000000000" pitchFamily="2" charset="2"/>
              <a:buChar char="Ø"/>
            </a:pPr>
            <a:r>
              <a:rPr lang="en-IN" sz="2800" dirty="0"/>
              <a:t>Presumptive Tax Rate (in respect of those turnover or gross receipt for which digital payment accepted) – 8% to 6%</a:t>
            </a:r>
          </a:p>
          <a:p>
            <a:endParaRPr lang="en-IN" dirty="0"/>
          </a:p>
          <a:p>
            <a:pPr marL="285750" indent="-285750">
              <a:buFont typeface="Wingdings" panose="05000000000000000000" pitchFamily="2" charset="2"/>
              <a:buChar char="Ø"/>
            </a:pPr>
            <a:endParaRPr lang="en-IN" dirty="0"/>
          </a:p>
        </p:txBody>
      </p:sp>
      <p:sp>
        <p:nvSpPr>
          <p:cNvPr id="8"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9781542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1000"/>
                                        <p:tgtEl>
                                          <p:spTgt spid="7">
                                            <p:txEl>
                                              <p:pRg st="1" end="1"/>
                                            </p:txEl>
                                          </p:spTgt>
                                        </p:tgtEl>
                                      </p:cBhvr>
                                    </p:animEffect>
                                    <p:anim calcmode="lin" valueType="num">
                                      <p:cBhvr>
                                        <p:cTn id="2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Effect transition="in" filter="fade">
                                      <p:cBhvr>
                                        <p:cTn id="26" dur="1000"/>
                                        <p:tgtEl>
                                          <p:spTgt spid="7">
                                            <p:txEl>
                                              <p:pRg st="2" end="2"/>
                                            </p:txEl>
                                          </p:spTgt>
                                        </p:tgtEl>
                                      </p:cBhvr>
                                    </p:animEffect>
                                    <p:anim calcmode="lin" valueType="num">
                                      <p:cBhvr>
                                        <p:cTn id="27"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6275"/>
          </a:xfrm>
        </p:spPr>
        <p:txBody>
          <a:bodyPr>
            <a:normAutofit/>
          </a:bodyPr>
          <a:lstStyle/>
          <a:p>
            <a:pPr algn="ctr"/>
            <a:r>
              <a:rPr lang="en-IN" sz="3600" u="sng" dirty="0"/>
              <a:t>Maintenance of Books of Accounts (Sec. 44AA)</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8650" y="1041400"/>
            <a:ext cx="5607050" cy="2870200"/>
          </a:xfrm>
        </p:spPr>
      </p:pic>
      <p:sp>
        <p:nvSpPr>
          <p:cNvPr id="6" name="TextBox 5"/>
          <p:cNvSpPr txBox="1"/>
          <p:nvPr/>
        </p:nvSpPr>
        <p:spPr>
          <a:xfrm>
            <a:off x="838200" y="4203700"/>
            <a:ext cx="10795000" cy="1815882"/>
          </a:xfrm>
          <a:prstGeom prst="rect">
            <a:avLst/>
          </a:prstGeom>
          <a:noFill/>
        </p:spPr>
        <p:txBody>
          <a:bodyPr wrap="square" rtlCol="0">
            <a:spAutoFit/>
          </a:bodyPr>
          <a:lstStyle/>
          <a:p>
            <a:pPr marL="285750" indent="-285750">
              <a:buFont typeface="Wingdings" panose="05000000000000000000" pitchFamily="2" charset="2"/>
              <a:buChar char="Ø"/>
            </a:pPr>
            <a:r>
              <a:rPr lang="en-IN" sz="2800" dirty="0"/>
              <a:t>The threshold limit for maintenance of books for individuals and HUF carrying business or profession (except specified profession):</a:t>
            </a:r>
          </a:p>
          <a:p>
            <a:pPr marL="457200" indent="-457200">
              <a:buFont typeface="Courier New" panose="02070309020205020404" pitchFamily="49" charset="0"/>
              <a:buChar char="o"/>
            </a:pPr>
            <a:r>
              <a:rPr lang="en-IN" sz="2800" dirty="0"/>
              <a:t>Limit of total Income – </a:t>
            </a:r>
            <a:r>
              <a:rPr lang="en-IN" sz="2800" dirty="0" err="1"/>
              <a:t>Rs</a:t>
            </a:r>
            <a:r>
              <a:rPr lang="en-IN" sz="2800" dirty="0"/>
              <a:t>. 1.20 Lacs to </a:t>
            </a:r>
            <a:r>
              <a:rPr lang="en-IN" sz="2800" dirty="0" err="1"/>
              <a:t>Rs</a:t>
            </a:r>
            <a:r>
              <a:rPr lang="en-IN" sz="2800" dirty="0"/>
              <a:t>. 2.50 Lacs</a:t>
            </a:r>
          </a:p>
          <a:p>
            <a:pPr marL="457200" indent="-457200">
              <a:buFont typeface="Courier New" panose="02070309020205020404" pitchFamily="49" charset="0"/>
              <a:buChar char="o"/>
            </a:pPr>
            <a:r>
              <a:rPr lang="en-IN" sz="2800" dirty="0"/>
              <a:t>Limit of Turnover/Gross Receipt – </a:t>
            </a:r>
            <a:r>
              <a:rPr lang="en-IN" sz="2800" dirty="0" err="1"/>
              <a:t>Rs</a:t>
            </a:r>
            <a:r>
              <a:rPr lang="en-IN" sz="2800" dirty="0"/>
              <a:t>. 10 Lacs to </a:t>
            </a:r>
            <a:r>
              <a:rPr lang="en-IN" sz="2800" dirty="0" err="1"/>
              <a:t>Rs</a:t>
            </a:r>
            <a:r>
              <a:rPr lang="en-IN" sz="2800" dirty="0"/>
              <a:t>. 25 Lacs</a:t>
            </a:r>
          </a:p>
        </p:txBody>
      </p:sp>
      <p:sp>
        <p:nvSpPr>
          <p:cNvPr id="7" name="Footer Placeholder 4"/>
          <p:cNvSpPr txBox="1">
            <a:spLocks/>
          </p:cNvSpPr>
          <p:nvPr/>
        </p:nvSpPr>
        <p:spPr>
          <a:xfrm>
            <a:off x="7971693"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9047063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4" dur="5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9"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6275"/>
          </a:xfrm>
        </p:spPr>
        <p:txBody>
          <a:bodyPr>
            <a:normAutofit/>
          </a:bodyPr>
          <a:lstStyle/>
          <a:p>
            <a:pPr algn="ctr"/>
            <a:r>
              <a:rPr lang="en-IN" sz="3600" u="sng" dirty="0"/>
              <a:t>Domestic Transfer Pricing (Sec. 92BA)</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1055" y="1041401"/>
            <a:ext cx="9129889" cy="2222499"/>
          </a:xfrm>
        </p:spPr>
      </p:pic>
      <p:sp>
        <p:nvSpPr>
          <p:cNvPr id="7" name="TextBox 6"/>
          <p:cNvSpPr txBox="1"/>
          <p:nvPr/>
        </p:nvSpPr>
        <p:spPr>
          <a:xfrm>
            <a:off x="1041400" y="3263900"/>
            <a:ext cx="10579100" cy="3662541"/>
          </a:xfrm>
          <a:prstGeom prst="rect">
            <a:avLst/>
          </a:prstGeom>
          <a:noFill/>
        </p:spPr>
        <p:txBody>
          <a:bodyPr wrap="square" rtlCol="0">
            <a:spAutoFit/>
          </a:bodyPr>
          <a:lstStyle/>
          <a:p>
            <a:pPr marL="285750" indent="-285750" algn="just">
              <a:buFont typeface="Wingdings" panose="05000000000000000000" pitchFamily="2" charset="2"/>
              <a:buChar char="Ø"/>
            </a:pPr>
            <a:r>
              <a:rPr lang="en-IN" sz="2800" dirty="0"/>
              <a:t>The scope of domestic transfer pricing to be restricted to cases where </a:t>
            </a:r>
            <a:r>
              <a:rPr lang="en-IN" sz="2800" dirty="0" err="1"/>
              <a:t>atleast</a:t>
            </a:r>
            <a:r>
              <a:rPr lang="en-IN" sz="2800" dirty="0"/>
              <a:t> one of the entities involved in related party transaction enjoys specified profit-linked deduction.</a:t>
            </a:r>
          </a:p>
          <a:p>
            <a:pPr marL="285750" indent="-285750" algn="just">
              <a:buFont typeface="Wingdings" panose="05000000000000000000" pitchFamily="2" charset="2"/>
              <a:buChar char="Ø"/>
            </a:pPr>
            <a:r>
              <a:rPr lang="en-IN" sz="2800" dirty="0"/>
              <a:t>It is proposed to omit clause (</a:t>
            </a:r>
            <a:r>
              <a:rPr lang="en-IN" sz="2800" dirty="0" err="1"/>
              <a:t>i</a:t>
            </a:r>
            <a:r>
              <a:rPr lang="en-IN" sz="2800" dirty="0"/>
              <a:t>) to section 92BA to provide that expenditure in respect of which payment has been made by the </a:t>
            </a:r>
            <a:r>
              <a:rPr lang="en-IN" sz="2800" dirty="0" err="1"/>
              <a:t>assessee</a:t>
            </a:r>
            <a:r>
              <a:rPr lang="en-IN" sz="2800" dirty="0"/>
              <a:t> to a person referred to in under section 40A(2)(b) are to be excluded from the scope of section 92BA of the Act. </a:t>
            </a:r>
            <a:r>
              <a:rPr lang="en-IN" dirty="0"/>
              <a:t>This amendments will take effect from 1st April, 2017 and will, accordingly, apply in relation to the assessment year 2017- 18 and subsequent years. </a:t>
            </a:r>
            <a:endParaRPr lang="en-IN" sz="2800" dirty="0"/>
          </a:p>
        </p:txBody>
      </p:sp>
      <p:sp>
        <p:nvSpPr>
          <p:cNvPr id="8" name="Footer Placeholder 4"/>
          <p:cNvSpPr txBox="1">
            <a:spLocks/>
          </p:cNvSpPr>
          <p:nvPr/>
        </p:nvSpPr>
        <p:spPr>
          <a:xfrm>
            <a:off x="8077200" y="6458833"/>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0295447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78937"/>
          </a:xfrm>
        </p:spPr>
        <p:txBody>
          <a:bodyPr>
            <a:normAutofit fontScale="90000"/>
          </a:bodyPr>
          <a:lstStyle/>
          <a:p>
            <a:pPr algn="ctr"/>
            <a:r>
              <a:rPr lang="en-IN" sz="3200" u="sng" dirty="0"/>
              <a:t>Scrutiny Assessment [Sec. 143(3)]</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08425" y="844062"/>
            <a:ext cx="4079875" cy="1631461"/>
          </a:xfrm>
        </p:spPr>
      </p:pic>
      <p:sp>
        <p:nvSpPr>
          <p:cNvPr id="5" name="TextBox 4"/>
          <p:cNvSpPr txBox="1"/>
          <p:nvPr/>
        </p:nvSpPr>
        <p:spPr>
          <a:xfrm>
            <a:off x="1308100" y="2440133"/>
            <a:ext cx="9702800" cy="2185214"/>
          </a:xfrm>
          <a:prstGeom prst="rect">
            <a:avLst/>
          </a:prstGeom>
          <a:noFill/>
        </p:spPr>
        <p:txBody>
          <a:bodyPr wrap="square" rtlCol="0">
            <a:spAutoFit/>
          </a:bodyPr>
          <a:lstStyle/>
          <a:p>
            <a:pPr marL="285750" indent="-285750" algn="just">
              <a:buFont typeface="Wingdings" panose="05000000000000000000" pitchFamily="2" charset="2"/>
              <a:buChar char="Ø"/>
            </a:pPr>
            <a:r>
              <a:rPr lang="en-IN" sz="2400" dirty="0"/>
              <a:t>The time for completion of scrutiny assessments is also proposed to be compressed further:</a:t>
            </a:r>
          </a:p>
          <a:p>
            <a:pPr marL="285750" indent="-285750" algn="just">
              <a:buFont typeface="Wingdings" panose="05000000000000000000" pitchFamily="2" charset="2"/>
              <a:buChar char="ü"/>
            </a:pPr>
            <a:r>
              <a:rPr lang="en-IN" sz="2000" dirty="0"/>
              <a:t>For A.Y. 2018-19 – From 21 months to 18 months</a:t>
            </a:r>
          </a:p>
          <a:p>
            <a:pPr marL="285750" indent="-285750" algn="just">
              <a:buFont typeface="Wingdings" panose="05000000000000000000" pitchFamily="2" charset="2"/>
              <a:buChar char="ü"/>
            </a:pPr>
            <a:r>
              <a:rPr lang="en-IN" sz="2000" dirty="0"/>
              <a:t>For A.Y. 2019-20 and thereafter – to 12 months</a:t>
            </a:r>
          </a:p>
          <a:p>
            <a:pPr marL="285750" indent="-285750" algn="just">
              <a:buFont typeface="Wingdings" panose="05000000000000000000" pitchFamily="2" charset="2"/>
              <a:buChar char="Ø"/>
            </a:pPr>
            <a:r>
              <a:rPr lang="en-IN" sz="2400" dirty="0" err="1"/>
              <a:t>W.e.f</a:t>
            </a:r>
            <a:r>
              <a:rPr lang="en-IN" sz="2400" dirty="0"/>
              <a:t>. AY 2017-18, processing of return under section 143(1) is mandatory before passing of assessment order for Scrutiny Assessment.</a:t>
            </a:r>
            <a:endParaRPr lang="en-IN" sz="2800" dirty="0"/>
          </a:p>
        </p:txBody>
      </p:sp>
      <p:sp>
        <p:nvSpPr>
          <p:cNvPr id="3" name="TextBox 2"/>
          <p:cNvSpPr txBox="1"/>
          <p:nvPr/>
        </p:nvSpPr>
        <p:spPr>
          <a:xfrm>
            <a:off x="788377" y="4625347"/>
            <a:ext cx="10615246" cy="984885"/>
          </a:xfrm>
          <a:prstGeom prst="rect">
            <a:avLst/>
          </a:prstGeom>
          <a:noFill/>
        </p:spPr>
        <p:txBody>
          <a:bodyPr wrap="square" rtlCol="0">
            <a:spAutoFit/>
          </a:bodyPr>
          <a:lstStyle/>
          <a:p>
            <a:pPr algn="ctr"/>
            <a:r>
              <a:rPr lang="en-IN" sz="2900" u="sng" dirty="0">
                <a:latin typeface="+mj-lt"/>
                <a:ea typeface="+mj-ea"/>
                <a:cs typeface="+mj-cs"/>
              </a:rPr>
              <a:t>AO not disclose reason to believe to conduct a Search (New </a:t>
            </a:r>
            <a:r>
              <a:rPr lang="en-IN" sz="2900" u="sng" dirty="0" err="1">
                <a:latin typeface="+mj-lt"/>
                <a:ea typeface="+mj-ea"/>
                <a:cs typeface="+mj-cs"/>
              </a:rPr>
              <a:t>Expl</a:t>
            </a:r>
            <a:r>
              <a:rPr lang="en-IN" sz="2900" u="sng" dirty="0">
                <a:latin typeface="+mj-lt"/>
                <a:ea typeface="+mj-ea"/>
                <a:cs typeface="+mj-cs"/>
              </a:rPr>
              <a:t>. to Sec. 132(1), (1A) &amp; 132A(1)</a:t>
            </a:r>
          </a:p>
        </p:txBody>
      </p:sp>
      <p:sp>
        <p:nvSpPr>
          <p:cNvPr id="6" name="TextBox 5"/>
          <p:cNvSpPr txBox="1"/>
          <p:nvPr/>
        </p:nvSpPr>
        <p:spPr>
          <a:xfrm>
            <a:off x="1308101" y="5487195"/>
            <a:ext cx="9702800" cy="1200329"/>
          </a:xfrm>
          <a:prstGeom prst="rect">
            <a:avLst/>
          </a:prstGeom>
          <a:noFill/>
        </p:spPr>
        <p:txBody>
          <a:bodyPr wrap="square" rtlCol="0">
            <a:spAutoFit/>
          </a:bodyPr>
          <a:lstStyle/>
          <a:p>
            <a:pPr marL="285750" indent="-285750" algn="just">
              <a:buFont typeface="Wingdings" panose="05000000000000000000" pitchFamily="2" charset="2"/>
              <a:buChar char="Ø"/>
            </a:pPr>
            <a:r>
              <a:rPr lang="en-IN" sz="2400" dirty="0"/>
              <a:t>AO do not need to disclose the ‘reason to believe’ or ‘reason to suspect’, as the case may be, to any person or any authority or the Appellate Tribunal. Applicable retrospectively from 01-10-1975.</a:t>
            </a:r>
          </a:p>
        </p:txBody>
      </p:sp>
      <p:sp>
        <p:nvSpPr>
          <p:cNvPr id="8" name="Footer Placeholder 4"/>
          <p:cNvSpPr txBox="1">
            <a:spLocks/>
          </p:cNvSpPr>
          <p:nvPr/>
        </p:nvSpPr>
        <p:spPr>
          <a:xfrm>
            <a:off x="8077200" y="639810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5979201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4" dur="5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9" dur="500"/>
                                        <p:tgtEl>
                                          <p:spTgt spid="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fade">
                                      <p:cBhvr>
                                        <p:cTn id="24" dur="1000"/>
                                        <p:tgtEl>
                                          <p:spTgt spid="5">
                                            <p:txEl>
                                              <p:pRg st="3" end="3"/>
                                            </p:txEl>
                                          </p:spTgt>
                                        </p:tgtEl>
                                      </p:cBhvr>
                                    </p:animEffect>
                                    <p:anim calcmode="lin" valueType="num">
                                      <p:cBhvr>
                                        <p:cTn id="2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fade">
                                      <p:cBhvr>
                                        <p:cTn id="31" dur="1000"/>
                                        <p:tgtEl>
                                          <p:spTgt spid="3">
                                            <p:txEl>
                                              <p:pRg st="0" end="0"/>
                                            </p:txEl>
                                          </p:spTgt>
                                        </p:tgtEl>
                                      </p:cBhvr>
                                    </p:animEffect>
                                    <p:anim calcmode="lin" valueType="num">
                                      <p:cBhvr>
                                        <p:cTn id="3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Effect transition="in" filter="fade">
                                      <p:cBhvr>
                                        <p:cTn id="38" dur="1000"/>
                                        <p:tgtEl>
                                          <p:spTgt spid="6">
                                            <p:txEl>
                                              <p:pRg st="0" end="0"/>
                                            </p:txEl>
                                          </p:spTgt>
                                        </p:tgtEl>
                                      </p:cBhvr>
                                    </p:animEffect>
                                    <p:anim calcmode="lin" valueType="num">
                                      <p:cBhvr>
                                        <p:cTn id="3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4752"/>
          </a:xfrm>
        </p:spPr>
        <p:txBody>
          <a:bodyPr>
            <a:normAutofit fontScale="90000"/>
          </a:bodyPr>
          <a:lstStyle/>
          <a:p>
            <a:pPr algn="ctr"/>
            <a:r>
              <a:rPr lang="en-IN" sz="3600" u="sng" dirty="0"/>
              <a:t>FMV as full value of consideration in case of unquoted shares (New Sec. 50CA)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3918" y="1359879"/>
            <a:ext cx="9708173" cy="1559168"/>
          </a:xfrm>
        </p:spPr>
      </p:pic>
      <p:sp>
        <p:nvSpPr>
          <p:cNvPr id="5" name="TextBox 4"/>
          <p:cNvSpPr txBox="1"/>
          <p:nvPr/>
        </p:nvSpPr>
        <p:spPr>
          <a:xfrm>
            <a:off x="838200" y="3141785"/>
            <a:ext cx="10515600" cy="2677656"/>
          </a:xfrm>
          <a:prstGeom prst="rect">
            <a:avLst/>
          </a:prstGeom>
          <a:noFill/>
        </p:spPr>
        <p:txBody>
          <a:bodyPr wrap="square" rtlCol="0">
            <a:spAutoFit/>
          </a:bodyPr>
          <a:lstStyle/>
          <a:p>
            <a:pPr marL="285750" indent="-285750" algn="just">
              <a:buFont typeface="Wingdings" panose="05000000000000000000" pitchFamily="2" charset="2"/>
              <a:buChar char="Ø"/>
            </a:pPr>
            <a:r>
              <a:rPr lang="en-IN" sz="2400" dirty="0"/>
              <a:t>Where consideration for transfer of share of a company (other than quoted share) is less than the Fair Market Value (FMV) of such share determined in accordance with the prescribed manner, the FMV shall be deemed to be the full value of consideration for the purposes of computing income under the head “Capital gains”.</a:t>
            </a:r>
          </a:p>
          <a:p>
            <a:pPr marL="285750" indent="-285750" algn="just">
              <a:buFont typeface="Wingdings" panose="05000000000000000000" pitchFamily="2" charset="2"/>
              <a:buChar char="Ø"/>
            </a:pPr>
            <a:r>
              <a:rPr lang="en-IN" sz="2400" dirty="0"/>
              <a:t>This amendment will take effect from 1</a:t>
            </a:r>
            <a:r>
              <a:rPr lang="en-IN" sz="2400" baseline="30000" dirty="0"/>
              <a:t>st </a:t>
            </a:r>
            <a:r>
              <a:rPr lang="en-IN" sz="2400" dirty="0"/>
              <a:t>April, 2018 and will, accordingly, apply in relation to the assessment year 2018-19 and subsequent assessment years.</a:t>
            </a:r>
          </a:p>
        </p:txBody>
      </p:sp>
      <p:sp>
        <p:nvSpPr>
          <p:cNvPr id="6"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37810137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0998"/>
          </a:xfrm>
        </p:spPr>
        <p:txBody>
          <a:bodyPr>
            <a:noAutofit/>
          </a:bodyPr>
          <a:lstStyle/>
          <a:p>
            <a:pPr algn="ctr"/>
            <a:r>
              <a:rPr lang="en-IN" sz="3600" u="sng" dirty="0"/>
              <a:t>Mandatory Filing of ITR for Trust (Sec. 12A &amp; 12AA)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6986" y="926122"/>
            <a:ext cx="3810000" cy="194545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6986" y="926123"/>
            <a:ext cx="2904158" cy="1945459"/>
          </a:xfrm>
          <a:prstGeom prst="rect">
            <a:avLst/>
          </a:prstGeom>
        </p:spPr>
      </p:pic>
      <p:sp>
        <p:nvSpPr>
          <p:cNvPr id="6" name="TextBox 5"/>
          <p:cNvSpPr txBox="1"/>
          <p:nvPr/>
        </p:nvSpPr>
        <p:spPr>
          <a:xfrm>
            <a:off x="838200" y="2989385"/>
            <a:ext cx="10685585" cy="3970318"/>
          </a:xfrm>
          <a:prstGeom prst="rect">
            <a:avLst/>
          </a:prstGeom>
          <a:noFill/>
        </p:spPr>
        <p:txBody>
          <a:bodyPr wrap="square" rtlCol="0">
            <a:spAutoFit/>
          </a:bodyPr>
          <a:lstStyle/>
          <a:p>
            <a:pPr marL="285750" indent="-285750" algn="just">
              <a:buFont typeface="Wingdings" panose="05000000000000000000" pitchFamily="2" charset="2"/>
              <a:buChar char="Ø"/>
            </a:pPr>
            <a:r>
              <a:rPr lang="en-IN" sz="2800" dirty="0"/>
              <a:t>Return filing is proposed to be made mandatory for the trust registered under sections 12AA. Earlier, return filing was mandatory only when income of a trust before availing exemption under section 11 exceeds the basic exemption limit.</a:t>
            </a:r>
          </a:p>
          <a:p>
            <a:pPr marL="285750" indent="-285750" algn="just">
              <a:buFont typeface="Wingdings" panose="05000000000000000000" pitchFamily="2" charset="2"/>
              <a:buChar char="Ø"/>
            </a:pPr>
            <a:r>
              <a:rPr lang="en-IN" sz="2800" dirty="0"/>
              <a:t>Section 12A is proposed to be amended to provide that any trust or institution availing benefit of tax exemption under section 11 should inform the CIT within 30 days if there is any change in the object clause which do not conform to the conditions of the registration.</a:t>
            </a:r>
          </a:p>
          <a:p>
            <a:pPr marL="285750" indent="-285750" algn="just">
              <a:buFont typeface="Wingdings" panose="05000000000000000000" pitchFamily="2" charset="2"/>
              <a:buChar char="Ø"/>
            </a:pPr>
            <a:r>
              <a:rPr lang="en-IN" sz="2800" dirty="0"/>
              <a:t>Applicable from Assessment Year 2018-19</a:t>
            </a:r>
          </a:p>
        </p:txBody>
      </p:sp>
      <p:sp>
        <p:nvSpPr>
          <p:cNvPr id="7"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12970629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527675"/>
          </a:xfrm>
        </p:spPr>
        <p:txBody>
          <a:bodyPr/>
          <a:lstStyle/>
          <a:p>
            <a:pPr algn="ctr"/>
            <a:r>
              <a:rPr lang="en-IN" b="1" dirty="0">
                <a:solidFill>
                  <a:schemeClr val="accent2">
                    <a:lumMod val="75000"/>
                  </a:schemeClr>
                </a:solidFill>
              </a:rPr>
              <a:t>Personal Taxation</a:t>
            </a:r>
            <a:endParaRPr lang="en-IN" dirty="0"/>
          </a:p>
        </p:txBody>
      </p:sp>
      <p:sp>
        <p:nvSpPr>
          <p:cNvPr id="5" name="Footer Placeholder 4"/>
          <p:cNvSpPr txBox="1">
            <a:spLocks/>
          </p:cNvSpPr>
          <p:nvPr/>
        </p:nvSpPr>
        <p:spPr>
          <a:xfrm>
            <a:off x="8077200" y="64928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8156704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65090"/>
          </a:xfrm>
        </p:spPr>
        <p:txBody>
          <a:bodyPr>
            <a:normAutofit fontScale="90000"/>
          </a:bodyPr>
          <a:lstStyle/>
          <a:p>
            <a:pPr algn="ctr"/>
            <a:r>
              <a:rPr lang="en-IN" sz="3600" b="1" u="sng" dirty="0"/>
              <a:t>Widening scope of Income from other sources [Sec. with new clause 56(2)(x)]</a:t>
            </a:r>
            <a:endParaRPr lang="en-IN" sz="3600" u="sng" dirty="0"/>
          </a:p>
        </p:txBody>
      </p:sp>
      <p:sp>
        <p:nvSpPr>
          <p:cNvPr id="3" name="Content Placeholder 2"/>
          <p:cNvSpPr>
            <a:spLocks noGrp="1"/>
          </p:cNvSpPr>
          <p:nvPr>
            <p:ph idx="1"/>
          </p:nvPr>
        </p:nvSpPr>
        <p:spPr>
          <a:xfrm>
            <a:off x="838200" y="1430216"/>
            <a:ext cx="10515600" cy="4746747"/>
          </a:xfrm>
        </p:spPr>
        <p:txBody>
          <a:bodyPr>
            <a:normAutofit/>
          </a:bodyPr>
          <a:lstStyle/>
          <a:p>
            <a:pPr algn="just">
              <a:buFont typeface="Wingdings" panose="05000000000000000000" pitchFamily="2" charset="2"/>
              <a:buChar char="Ø"/>
            </a:pPr>
            <a:r>
              <a:rPr lang="en-IN" sz="2400" dirty="0"/>
              <a:t>It is proposed to insert a new clause (x) so as to provide that receipt of the sum of money or the property </a:t>
            </a:r>
            <a:r>
              <a:rPr lang="en-IN" sz="2400" b="1" u="sng" dirty="0"/>
              <a:t>by ANY PERSON</a:t>
            </a:r>
            <a:r>
              <a:rPr lang="en-IN" sz="2400" dirty="0"/>
              <a:t> (earlier only Individual/HUF) without consideration or for inadequate consideration in excess of </a:t>
            </a:r>
            <a:r>
              <a:rPr lang="en-IN" sz="2400" dirty="0" err="1"/>
              <a:t>Rs</a:t>
            </a:r>
            <a:r>
              <a:rPr lang="en-IN" sz="2400" dirty="0"/>
              <a:t>. 50,000 shall be chargeable to tax in the hands of the recipient under the head “Income from other sources”.</a:t>
            </a:r>
          </a:p>
          <a:p>
            <a:pPr algn="just">
              <a:buFont typeface="Wingdings" panose="05000000000000000000" pitchFamily="2" charset="2"/>
              <a:buChar char="Ø"/>
            </a:pPr>
            <a:r>
              <a:rPr lang="en-IN" sz="2400" dirty="0"/>
              <a:t>These amendments will take effect from 1</a:t>
            </a:r>
            <a:r>
              <a:rPr lang="en-IN" sz="2400" baseline="30000" dirty="0"/>
              <a:t>st </a:t>
            </a:r>
            <a:r>
              <a:rPr lang="en-IN" sz="2400" dirty="0"/>
              <a:t>April, 2017 and the said receipt of sum of money or property on or after 1</a:t>
            </a:r>
            <a:r>
              <a:rPr lang="en-IN" sz="2400" baseline="30000" dirty="0"/>
              <a:t>st </a:t>
            </a:r>
            <a:r>
              <a:rPr lang="en-IN" sz="2400" dirty="0"/>
              <a:t>April, 2017 shall be chargeable to tax in accordance with the provisions of proposed clause (x) of sub-section (2) of section 56.</a:t>
            </a:r>
            <a:endParaRPr lang="en-IN" sz="2000" dirty="0"/>
          </a:p>
        </p:txBody>
      </p:sp>
      <p:sp>
        <p:nvSpPr>
          <p:cNvPr id="5"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15033175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8200" y="310661"/>
            <a:ext cx="10515600" cy="3675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u="sng" dirty="0"/>
              <a:t>Extend applicability of Sec. 115BBDA</a:t>
            </a:r>
          </a:p>
        </p:txBody>
      </p:sp>
      <p:sp>
        <p:nvSpPr>
          <p:cNvPr id="6" name="Content Placeholder 2"/>
          <p:cNvSpPr txBox="1">
            <a:spLocks/>
          </p:cNvSpPr>
          <p:nvPr/>
        </p:nvSpPr>
        <p:spPr>
          <a:xfrm>
            <a:off x="838200" y="954847"/>
            <a:ext cx="10515600" cy="150885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r>
              <a:rPr lang="en-IN" sz="2000" dirty="0"/>
              <a:t>It is proposed to amend section 115BBDA so as to provide that the provisions of said section shall be applicable to all resident </a:t>
            </a:r>
            <a:r>
              <a:rPr lang="en-IN" sz="2000" dirty="0" err="1"/>
              <a:t>assessees</a:t>
            </a:r>
            <a:r>
              <a:rPr lang="en-IN" sz="2000" dirty="0"/>
              <a:t> except domestic company and certain funds, trusts, institutions, etc.</a:t>
            </a:r>
          </a:p>
          <a:p>
            <a:pPr algn="just">
              <a:buFont typeface="Wingdings" panose="05000000000000000000" pitchFamily="2" charset="2"/>
              <a:buChar char="Ø"/>
            </a:pPr>
            <a:r>
              <a:rPr lang="en-IN" sz="2000" dirty="0"/>
              <a:t>This amendment will take effect from 1</a:t>
            </a:r>
            <a:r>
              <a:rPr lang="en-IN" sz="2000" baseline="30000" dirty="0"/>
              <a:t>st </a:t>
            </a:r>
            <a:r>
              <a:rPr lang="en-IN" sz="2000" dirty="0"/>
              <a:t>April, 2018 and will, accordingly apply in relation to the assessment year 2018-19 and subsequent years.</a:t>
            </a:r>
            <a:endParaRPr lang="en-IN" sz="1800" dirty="0"/>
          </a:p>
        </p:txBody>
      </p:sp>
      <p:sp>
        <p:nvSpPr>
          <p:cNvPr id="7" name="Title 1"/>
          <p:cNvSpPr txBox="1">
            <a:spLocks/>
          </p:cNvSpPr>
          <p:nvPr/>
        </p:nvSpPr>
        <p:spPr>
          <a:xfrm>
            <a:off x="509954" y="2524312"/>
            <a:ext cx="11172092" cy="4320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70000"/>
              </a:lnSpc>
            </a:pPr>
            <a:r>
              <a:rPr lang="en-IN" sz="2800" u="sng" dirty="0"/>
              <a:t>Restriction on set-off of loss from House property [New sub sec. 71(3A)]</a:t>
            </a:r>
          </a:p>
        </p:txBody>
      </p:sp>
      <p:sp>
        <p:nvSpPr>
          <p:cNvPr id="8" name="TextBox 7"/>
          <p:cNvSpPr txBox="1"/>
          <p:nvPr/>
        </p:nvSpPr>
        <p:spPr>
          <a:xfrm>
            <a:off x="838200" y="3133785"/>
            <a:ext cx="10626969" cy="1938992"/>
          </a:xfrm>
          <a:prstGeom prst="rect">
            <a:avLst/>
          </a:prstGeom>
          <a:noFill/>
        </p:spPr>
        <p:txBody>
          <a:bodyPr wrap="square" rtlCol="0">
            <a:spAutoFit/>
          </a:bodyPr>
          <a:lstStyle/>
          <a:p>
            <a:pPr marL="285750" indent="-285750" algn="just">
              <a:buFont typeface="Wingdings" panose="05000000000000000000" pitchFamily="2" charset="2"/>
              <a:buChar char="Ø"/>
            </a:pPr>
            <a:r>
              <a:rPr lang="en-IN" sz="2000" dirty="0"/>
              <a:t>Set-off of loss under the head ”Income from House Property” against any other head of income shall be restricted to two lakh rupees for any assessment year.</a:t>
            </a:r>
          </a:p>
          <a:p>
            <a:pPr marL="285750" indent="-285750" algn="just">
              <a:buFont typeface="Wingdings" panose="05000000000000000000" pitchFamily="2" charset="2"/>
              <a:buChar char="Ø"/>
            </a:pPr>
            <a:r>
              <a:rPr lang="en-IN" sz="2000" dirty="0"/>
              <a:t>However, the unabsorbed loss shall be allowed to be carried forward for set-off in subsequent years in accordance with the existing provisions of the Act.</a:t>
            </a:r>
          </a:p>
          <a:p>
            <a:pPr marL="285750" indent="-285750" algn="just">
              <a:buFont typeface="Wingdings" panose="05000000000000000000" pitchFamily="2" charset="2"/>
              <a:buChar char="Ø"/>
            </a:pPr>
            <a:r>
              <a:rPr lang="en-IN" sz="2000" dirty="0"/>
              <a:t>This amendment will take effect from 1st April, 2018 and will, accordingly apply in relation to assessment year 2018-19 and subsequent years.</a:t>
            </a:r>
          </a:p>
        </p:txBody>
      </p:sp>
      <p:sp>
        <p:nvSpPr>
          <p:cNvPr id="9"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8157906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fade">
                                      <p:cBhvr>
                                        <p:cTn id="35" dur="1000"/>
                                        <p:tgtEl>
                                          <p:spTgt spid="8">
                                            <p:txEl>
                                              <p:pRg st="0" end="0"/>
                                            </p:txEl>
                                          </p:spTgt>
                                        </p:tgtEl>
                                      </p:cBhvr>
                                    </p:animEffect>
                                    <p:anim calcmode="lin" valueType="num">
                                      <p:cBhvr>
                                        <p:cTn id="3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xEl>
                                              <p:pRg st="1" end="1"/>
                                            </p:txEl>
                                          </p:spTgt>
                                        </p:tgtEl>
                                        <p:attrNameLst>
                                          <p:attrName>style.visibility</p:attrName>
                                        </p:attrNameLst>
                                      </p:cBhvr>
                                      <p:to>
                                        <p:strVal val="visible"/>
                                      </p:to>
                                    </p:set>
                                    <p:animEffect transition="in" filter="fade">
                                      <p:cBhvr>
                                        <p:cTn id="42" dur="1000"/>
                                        <p:tgtEl>
                                          <p:spTgt spid="8">
                                            <p:txEl>
                                              <p:pRg st="1" end="1"/>
                                            </p:txEl>
                                          </p:spTgt>
                                        </p:tgtEl>
                                      </p:cBhvr>
                                    </p:animEffect>
                                    <p:anim calcmode="lin" valueType="num">
                                      <p:cBhvr>
                                        <p:cTn id="4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xEl>
                                              <p:pRg st="2" end="2"/>
                                            </p:txEl>
                                          </p:spTgt>
                                        </p:tgtEl>
                                        <p:attrNameLst>
                                          <p:attrName>style.visibility</p:attrName>
                                        </p:attrNameLst>
                                      </p:cBhvr>
                                      <p:to>
                                        <p:strVal val="visible"/>
                                      </p:to>
                                    </p:set>
                                    <p:animEffect transition="in" filter="fade">
                                      <p:cBhvr>
                                        <p:cTn id="49" dur="1000"/>
                                        <p:tgtEl>
                                          <p:spTgt spid="8">
                                            <p:txEl>
                                              <p:pRg st="2" end="2"/>
                                            </p:txEl>
                                          </p:spTgt>
                                        </p:tgtEl>
                                      </p:cBhvr>
                                    </p:animEffect>
                                    <p:anim calcmode="lin" valueType="num">
                                      <p:cBhvr>
                                        <p:cTn id="5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8200" y="422030"/>
            <a:ext cx="10515600" cy="6313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600" b="1" u="sng" dirty="0"/>
              <a:t>Common Authority for Advance Ruling (Sec.155)</a:t>
            </a:r>
            <a:endParaRPr lang="en-IN" u="sng" dirty="0"/>
          </a:p>
        </p:txBody>
      </p:sp>
      <p:sp>
        <p:nvSpPr>
          <p:cNvPr id="5" name="Content Placeholder 2"/>
          <p:cNvSpPr txBox="1">
            <a:spLocks/>
          </p:cNvSpPr>
          <p:nvPr/>
        </p:nvSpPr>
        <p:spPr>
          <a:xfrm>
            <a:off x="838200" y="1276107"/>
            <a:ext cx="10515600" cy="12326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IN" sz="2400" dirty="0"/>
              <a:t>The Authority for Advance Ruling (AAR) for income-tax, central excise, customs duty and service tax shall be merged.</a:t>
            </a:r>
          </a:p>
          <a:p>
            <a:pPr>
              <a:buFont typeface="Wingdings" panose="05000000000000000000" pitchFamily="2" charset="2"/>
              <a:buChar char="Ø"/>
            </a:pPr>
            <a:r>
              <a:rPr lang="en-IN" sz="2400" dirty="0"/>
              <a:t>As a result, qualifications criteria for members and chairman have been revised.</a:t>
            </a:r>
          </a:p>
        </p:txBody>
      </p:sp>
      <p:sp>
        <p:nvSpPr>
          <p:cNvPr id="6" name="Footer Placeholder 4"/>
          <p:cNvSpPr txBox="1">
            <a:spLocks/>
          </p:cNvSpPr>
          <p:nvPr/>
        </p:nvSpPr>
        <p:spPr>
          <a:xfrm>
            <a:off x="8077200" y="641911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5056512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32290"/>
          </a:xfrm>
        </p:spPr>
        <p:txBody>
          <a:bodyPr/>
          <a:lstStyle/>
          <a:p>
            <a:pPr algn="ctr"/>
            <a:r>
              <a:rPr lang="en-IN" b="1" dirty="0">
                <a:solidFill>
                  <a:schemeClr val="accent2">
                    <a:lumMod val="75000"/>
                  </a:schemeClr>
                </a:solidFill>
              </a:rPr>
              <a:t>Donations</a:t>
            </a:r>
            <a:endParaRPr lang="en-IN" dirty="0"/>
          </a:p>
        </p:txBody>
      </p:sp>
      <p:sp>
        <p:nvSpPr>
          <p:cNvPr id="5" name="Footer Placeholder 4"/>
          <p:cNvSpPr txBox="1">
            <a:spLocks/>
          </p:cNvSpPr>
          <p:nvPr/>
        </p:nvSpPr>
        <p:spPr>
          <a:xfrm>
            <a:off x="8077200" y="643084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10298109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97169"/>
            <a:ext cx="10515600" cy="2520462"/>
          </a:xfrm>
        </p:spPr>
        <p:txBody>
          <a:bodyPr>
            <a:normAutofit lnSpcReduction="10000"/>
          </a:bodyPr>
          <a:lstStyle/>
          <a:p>
            <a:pPr algn="just">
              <a:buFont typeface="Wingdings" panose="05000000000000000000" pitchFamily="2" charset="2"/>
              <a:buChar char="Ø"/>
            </a:pPr>
            <a:r>
              <a:rPr lang="en-IN" sz="2400" dirty="0"/>
              <a:t>No deduction under section 80CCG shall be allowed from assessment year 2018-19 for investment made in listed equity shares or listed units of Equity oriented fund.</a:t>
            </a:r>
          </a:p>
          <a:p>
            <a:pPr algn="just">
              <a:buFont typeface="Wingdings" panose="05000000000000000000" pitchFamily="2" charset="2"/>
              <a:buChar char="Ø"/>
            </a:pPr>
            <a:r>
              <a:rPr lang="en-IN" sz="2400" dirty="0"/>
              <a:t>However, an </a:t>
            </a:r>
            <a:r>
              <a:rPr lang="en-IN" sz="2400" dirty="0" err="1"/>
              <a:t>assessee</a:t>
            </a:r>
            <a:r>
              <a:rPr lang="en-IN" sz="2400" dirty="0"/>
              <a:t> who has claimed deduction under this section for assessment year 2017-18 and earlier assessment years shall be allowed deduction under this section till the assessment year 2019-20 if he is otherwise eligible to claim the deduction as per the provisions of this section.</a:t>
            </a:r>
          </a:p>
          <a:p>
            <a:pPr marL="0" indent="0">
              <a:buNone/>
            </a:pPr>
            <a:endParaRPr lang="en-IN" dirty="0"/>
          </a:p>
        </p:txBody>
      </p:sp>
      <p:sp>
        <p:nvSpPr>
          <p:cNvPr id="4" name="Title 1"/>
          <p:cNvSpPr txBox="1">
            <a:spLocks/>
          </p:cNvSpPr>
          <p:nvPr/>
        </p:nvSpPr>
        <p:spPr>
          <a:xfrm>
            <a:off x="838200" y="365126"/>
            <a:ext cx="10515600" cy="4320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u="sng" dirty="0"/>
              <a:t>Discontinue of 80CCG Deduction</a:t>
            </a:r>
          </a:p>
        </p:txBody>
      </p:sp>
      <p:sp>
        <p:nvSpPr>
          <p:cNvPr id="5" name="TextBox 4"/>
          <p:cNvSpPr txBox="1"/>
          <p:nvPr/>
        </p:nvSpPr>
        <p:spPr>
          <a:xfrm>
            <a:off x="1113692" y="3094892"/>
            <a:ext cx="10240108" cy="1077218"/>
          </a:xfrm>
          <a:prstGeom prst="rect">
            <a:avLst/>
          </a:prstGeom>
          <a:noFill/>
        </p:spPr>
        <p:txBody>
          <a:bodyPr wrap="square" rtlCol="0">
            <a:spAutoFit/>
          </a:bodyPr>
          <a:lstStyle/>
          <a:p>
            <a:pPr algn="ctr"/>
            <a:r>
              <a:rPr lang="en-IN" sz="3200" u="sng" dirty="0">
                <a:latin typeface="+mj-lt"/>
                <a:ea typeface="+mj-ea"/>
                <a:cs typeface="+mj-cs"/>
              </a:rPr>
              <a:t>Self-employed individuals to get 20% deduction under NPS Scheme (Sec. 80CCG)</a:t>
            </a:r>
          </a:p>
        </p:txBody>
      </p:sp>
      <p:sp>
        <p:nvSpPr>
          <p:cNvPr id="6" name="TextBox 5"/>
          <p:cNvSpPr txBox="1"/>
          <p:nvPr/>
        </p:nvSpPr>
        <p:spPr>
          <a:xfrm>
            <a:off x="838200" y="4172110"/>
            <a:ext cx="10814538" cy="1200329"/>
          </a:xfrm>
          <a:prstGeom prst="rect">
            <a:avLst/>
          </a:prstGeom>
          <a:noFill/>
        </p:spPr>
        <p:txBody>
          <a:bodyPr wrap="square" rtlCol="0">
            <a:spAutoFit/>
          </a:bodyPr>
          <a:lstStyle/>
          <a:p>
            <a:pPr marL="285750" indent="-285750">
              <a:buFont typeface="Wingdings" panose="05000000000000000000" pitchFamily="2" charset="2"/>
              <a:buChar char="Ø"/>
            </a:pPr>
            <a:r>
              <a:rPr lang="en-IN" sz="2400" dirty="0"/>
              <a:t>In order to provide parity, it is proposed to amend Section 80CCD(1) so as to increase the upper limit of 10% to 20% of gross total income in case of other individuals.</a:t>
            </a:r>
          </a:p>
        </p:txBody>
      </p:sp>
      <p:sp>
        <p:nvSpPr>
          <p:cNvPr id="7"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42837681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8175"/>
          </a:xfrm>
        </p:spPr>
        <p:txBody>
          <a:bodyPr>
            <a:normAutofit/>
          </a:bodyPr>
          <a:lstStyle/>
          <a:p>
            <a:pPr algn="ctr"/>
            <a:r>
              <a:rPr lang="en-IN" sz="3600" u="sng" dirty="0"/>
              <a:t>Affordable Housing Scheme (Sec. 80 IBA)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4200" y="1107281"/>
            <a:ext cx="4762500" cy="210582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6700" y="1107281"/>
            <a:ext cx="3619048" cy="2105820"/>
          </a:xfrm>
          <a:prstGeom prst="rect">
            <a:avLst/>
          </a:prstGeom>
        </p:spPr>
      </p:pic>
      <p:sp>
        <p:nvSpPr>
          <p:cNvPr id="6" name="TextBox 5"/>
          <p:cNvSpPr txBox="1"/>
          <p:nvPr/>
        </p:nvSpPr>
        <p:spPr>
          <a:xfrm>
            <a:off x="1041400" y="3581400"/>
            <a:ext cx="10096500" cy="1815882"/>
          </a:xfrm>
          <a:prstGeom prst="rect">
            <a:avLst/>
          </a:prstGeom>
          <a:noFill/>
        </p:spPr>
        <p:txBody>
          <a:bodyPr wrap="square" rtlCol="0">
            <a:spAutoFit/>
          </a:bodyPr>
          <a:lstStyle/>
          <a:p>
            <a:pPr marL="285750" indent="-285750" algn="just">
              <a:buFont typeface="Wingdings" panose="05000000000000000000" pitchFamily="2" charset="2"/>
              <a:buChar char="Ø"/>
            </a:pPr>
            <a:r>
              <a:rPr lang="en-IN" sz="2800" dirty="0"/>
              <a:t>Restrict CARPET AREA to 30 and 60 </a:t>
            </a:r>
            <a:r>
              <a:rPr lang="en-IN" sz="2800" dirty="0" err="1"/>
              <a:t>sq.mtr</a:t>
            </a:r>
            <a:r>
              <a:rPr lang="en-IN" sz="2800" dirty="0"/>
              <a:t>. in the place of restriction of BUILT UP AREA to 30 and 60 </a:t>
            </a:r>
            <a:r>
              <a:rPr lang="en-IN" sz="2800" dirty="0" err="1"/>
              <a:t>sq.mtr</a:t>
            </a:r>
            <a:r>
              <a:rPr lang="en-IN" sz="2800" dirty="0"/>
              <a:t>.</a:t>
            </a:r>
          </a:p>
          <a:p>
            <a:pPr marL="285750" indent="-285750" algn="just">
              <a:buFont typeface="Wingdings" panose="05000000000000000000" pitchFamily="2" charset="2"/>
              <a:buChar char="Ø"/>
            </a:pPr>
            <a:r>
              <a:rPr lang="en-IN" sz="2800" dirty="0"/>
              <a:t>The project can now be completed in 5 years after commencement (in the place of 3 years).</a:t>
            </a:r>
          </a:p>
        </p:txBody>
      </p:sp>
      <p:sp>
        <p:nvSpPr>
          <p:cNvPr id="7" name="Footer Placeholder 4"/>
          <p:cNvSpPr txBox="1">
            <a:spLocks/>
          </p:cNvSpPr>
          <p:nvPr/>
        </p:nvSpPr>
        <p:spPr>
          <a:xfrm>
            <a:off x="80772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41743507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THANK YOU</a:t>
            </a:r>
          </a:p>
        </p:txBody>
      </p:sp>
      <p:sp>
        <p:nvSpPr>
          <p:cNvPr id="3" name="Content Placeholder 2"/>
          <p:cNvSpPr>
            <a:spLocks noGrp="1"/>
          </p:cNvSpPr>
          <p:nvPr>
            <p:ph idx="1"/>
          </p:nvPr>
        </p:nvSpPr>
        <p:spPr/>
        <p:txBody>
          <a:bodyPr/>
          <a:lstStyle/>
          <a:p>
            <a:pPr marL="0" indent="0" algn="ctr">
              <a:buNone/>
            </a:pPr>
            <a:r>
              <a:rPr lang="en-IN" dirty="0"/>
              <a:t>ANKUR SINGHAL</a:t>
            </a:r>
          </a:p>
          <a:p>
            <a:pPr marL="0" indent="0" algn="ctr">
              <a:buNone/>
            </a:pPr>
            <a:r>
              <a:rPr lang="en-IN" dirty="0"/>
              <a:t>SPL. IN: INCOME TAX CASES &amp; TRANSFER PRICING</a:t>
            </a:r>
          </a:p>
          <a:p>
            <a:pPr marL="0" indent="0" algn="ctr">
              <a:buNone/>
            </a:pPr>
            <a:r>
              <a:rPr lang="en-IN" dirty="0"/>
              <a:t>FOR ANY QUERIES – </a:t>
            </a:r>
          </a:p>
          <a:p>
            <a:pPr marL="0" indent="0" algn="ctr">
              <a:buNone/>
            </a:pPr>
            <a:r>
              <a:rPr lang="en-IN" dirty="0"/>
              <a:t>CALL: 8010325881</a:t>
            </a:r>
          </a:p>
          <a:p>
            <a:pPr marL="0" indent="0" algn="ctr">
              <a:buNone/>
            </a:pPr>
            <a:r>
              <a:rPr lang="en-IN" dirty="0"/>
              <a:t>E-MAIL: </a:t>
            </a:r>
            <a:r>
              <a:rPr lang="en-IN" dirty="0">
                <a:hlinkClick r:id="rId2"/>
              </a:rPr>
              <a:t>connect.ankursinghal@gmail.com</a:t>
            </a:r>
            <a:endParaRPr lang="en-IN" dirty="0"/>
          </a:p>
          <a:p>
            <a:pPr marL="0" indent="0" algn="ctr">
              <a:buNone/>
            </a:pPr>
            <a:endParaRPr lang="en-IN" dirty="0"/>
          </a:p>
        </p:txBody>
      </p:sp>
    </p:spTree>
    <p:extLst>
      <p:ext uri="{BB962C8B-B14F-4D97-AF65-F5344CB8AC3E}">
        <p14:creationId xmlns:p14="http://schemas.microsoft.com/office/powerpoint/2010/main" val="133997071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4675"/>
          </a:xfrm>
        </p:spPr>
        <p:txBody>
          <a:bodyPr>
            <a:normAutofit fontScale="90000"/>
          </a:bodyPr>
          <a:lstStyle/>
          <a:p>
            <a:pPr algn="ctr"/>
            <a:r>
              <a:rPr lang="en-IN" sz="3600" u="sng" dirty="0"/>
              <a:t>Income Tax Slab</a:t>
            </a:r>
            <a:endParaRPr lang="en-IN" u="sng" dirty="0"/>
          </a:p>
        </p:txBody>
      </p:sp>
      <p:graphicFrame>
        <p:nvGraphicFramePr>
          <p:cNvPr id="4" name="Content Placeholder 3"/>
          <p:cNvGraphicFramePr>
            <a:graphicFrameLocks noGrp="1"/>
          </p:cNvGraphicFramePr>
          <p:nvPr>
            <p:ph idx="1"/>
            <p:extLst/>
          </p:nvPr>
        </p:nvGraphicFramePr>
        <p:xfrm>
          <a:off x="285750" y="1294844"/>
          <a:ext cx="11620500" cy="1854200"/>
        </p:xfrm>
        <a:graphic>
          <a:graphicData uri="http://schemas.openxmlformats.org/drawingml/2006/table">
            <a:tbl>
              <a:tblPr firstRow="1" bandRow="1">
                <a:tableStyleId>{073A0DAA-6AF3-43AB-8588-CEC1D06C72B9}</a:tableStyleId>
              </a:tblPr>
              <a:tblGrid>
                <a:gridCol w="546100">
                  <a:extLst>
                    <a:ext uri="{9D8B030D-6E8A-4147-A177-3AD203B41FA5}">
                      <a16:colId xmlns:a16="http://schemas.microsoft.com/office/drawing/2014/main" val="1018821930"/>
                    </a:ext>
                  </a:extLst>
                </a:gridCol>
                <a:gridCol w="5918200">
                  <a:extLst>
                    <a:ext uri="{9D8B030D-6E8A-4147-A177-3AD203B41FA5}">
                      <a16:colId xmlns:a16="http://schemas.microsoft.com/office/drawing/2014/main" val="2402967378"/>
                    </a:ext>
                  </a:extLst>
                </a:gridCol>
                <a:gridCol w="5156200">
                  <a:extLst>
                    <a:ext uri="{9D8B030D-6E8A-4147-A177-3AD203B41FA5}">
                      <a16:colId xmlns:a16="http://schemas.microsoft.com/office/drawing/2014/main" val="363910069"/>
                    </a:ext>
                  </a:extLst>
                </a:gridCol>
              </a:tblGrid>
              <a:tr h="370840">
                <a:tc gridSpan="2">
                  <a:txBody>
                    <a:bodyPr/>
                    <a:lstStyle/>
                    <a:p>
                      <a:r>
                        <a:rPr lang="en-IN" dirty="0">
                          <a:solidFill>
                            <a:schemeClr val="tx1"/>
                          </a:solidFill>
                        </a:rPr>
                        <a:t>Income</a:t>
                      </a:r>
                      <a:r>
                        <a:rPr lang="en-IN" baseline="0" dirty="0">
                          <a:solidFill>
                            <a:schemeClr val="tx1"/>
                          </a:solidFill>
                        </a:rPr>
                        <a:t> Slab</a:t>
                      </a:r>
                      <a:endParaRPr lang="en-IN" dirty="0">
                        <a:solidFill>
                          <a:schemeClr val="tx1"/>
                        </a:solidFill>
                      </a:endParaRPr>
                    </a:p>
                  </a:txBody>
                  <a:tcPr>
                    <a:noFill/>
                  </a:tcPr>
                </a:tc>
                <a:tc hMerge="1">
                  <a:txBody>
                    <a:bodyPr/>
                    <a:lstStyle/>
                    <a:p>
                      <a:endParaRPr lang="en-IN" dirty="0"/>
                    </a:p>
                  </a:txBody>
                  <a:tcPr>
                    <a:noFill/>
                  </a:tcPr>
                </a:tc>
                <a:tc>
                  <a:txBody>
                    <a:bodyPr/>
                    <a:lstStyle/>
                    <a:p>
                      <a:r>
                        <a:rPr lang="en-IN" dirty="0">
                          <a:solidFill>
                            <a:schemeClr val="tx1"/>
                          </a:solidFill>
                        </a:rPr>
                        <a:t>Tax</a:t>
                      </a:r>
                      <a:r>
                        <a:rPr lang="en-IN" baseline="0" dirty="0">
                          <a:solidFill>
                            <a:schemeClr val="tx1"/>
                          </a:solidFill>
                        </a:rPr>
                        <a:t> Rates</a:t>
                      </a:r>
                      <a:endParaRPr lang="en-IN" dirty="0">
                        <a:solidFill>
                          <a:schemeClr val="tx1"/>
                        </a:solidFill>
                      </a:endParaRPr>
                    </a:p>
                  </a:txBody>
                  <a:tcPr>
                    <a:noFill/>
                  </a:tcPr>
                </a:tc>
                <a:extLst>
                  <a:ext uri="{0D108BD9-81ED-4DB2-BD59-A6C34878D82A}">
                    <a16:rowId xmlns:a16="http://schemas.microsoft.com/office/drawing/2014/main" val="4287005683"/>
                  </a:ext>
                </a:extLst>
              </a:tr>
              <a:tr h="370840">
                <a:tc>
                  <a:txBody>
                    <a:bodyPr/>
                    <a:lstStyle/>
                    <a:p>
                      <a:r>
                        <a:rPr lang="en-IN" dirty="0" err="1"/>
                        <a:t>i</a:t>
                      </a:r>
                      <a:r>
                        <a:rPr lang="en-IN" dirty="0"/>
                        <a:t>.</a:t>
                      </a:r>
                    </a:p>
                  </a:txBody>
                  <a:tcPr>
                    <a:noFill/>
                  </a:tcPr>
                </a:tc>
                <a:tc>
                  <a:txBody>
                    <a:bodyPr/>
                    <a:lstStyle/>
                    <a:p>
                      <a:r>
                        <a:rPr lang="en-IN" dirty="0" err="1"/>
                        <a:t>Upto</a:t>
                      </a:r>
                      <a:r>
                        <a:rPr lang="en-IN" dirty="0"/>
                        <a:t> </a:t>
                      </a:r>
                      <a:r>
                        <a:rPr lang="en-IN" dirty="0" err="1"/>
                        <a:t>Rs</a:t>
                      </a:r>
                      <a:r>
                        <a:rPr lang="en-IN" dirty="0"/>
                        <a:t>. 2.5 Lakhs</a:t>
                      </a:r>
                    </a:p>
                  </a:txBody>
                  <a:tcPr>
                    <a:noFill/>
                  </a:tcPr>
                </a:tc>
                <a:tc>
                  <a:txBody>
                    <a:bodyPr/>
                    <a:lstStyle/>
                    <a:p>
                      <a:r>
                        <a:rPr lang="en-IN" dirty="0"/>
                        <a:t>Nil</a:t>
                      </a:r>
                    </a:p>
                  </a:txBody>
                  <a:tcPr>
                    <a:noFill/>
                  </a:tcPr>
                </a:tc>
                <a:extLst>
                  <a:ext uri="{0D108BD9-81ED-4DB2-BD59-A6C34878D82A}">
                    <a16:rowId xmlns:a16="http://schemas.microsoft.com/office/drawing/2014/main" val="1374864784"/>
                  </a:ext>
                </a:extLst>
              </a:tr>
              <a:tr h="370840">
                <a:tc>
                  <a:txBody>
                    <a:bodyPr/>
                    <a:lstStyle/>
                    <a:p>
                      <a:r>
                        <a:rPr lang="en-IN" dirty="0"/>
                        <a:t>ii.</a:t>
                      </a:r>
                    </a:p>
                  </a:txBody>
                  <a:tcPr>
                    <a:noFill/>
                  </a:tcPr>
                </a:tc>
                <a:tc>
                  <a:txBody>
                    <a:bodyPr/>
                    <a:lstStyle/>
                    <a:p>
                      <a:r>
                        <a:rPr lang="en-IN" dirty="0" err="1"/>
                        <a:t>Rs</a:t>
                      </a:r>
                      <a:r>
                        <a:rPr lang="en-IN" dirty="0"/>
                        <a:t>.</a:t>
                      </a:r>
                      <a:r>
                        <a:rPr lang="en-IN" baseline="0" dirty="0"/>
                        <a:t> 2.5 Lakhs to </a:t>
                      </a:r>
                      <a:r>
                        <a:rPr lang="en-IN" baseline="0" dirty="0" err="1"/>
                        <a:t>Rs</a:t>
                      </a:r>
                      <a:r>
                        <a:rPr lang="en-IN" baseline="0" dirty="0"/>
                        <a:t>. 5 Lakhs</a:t>
                      </a:r>
                      <a:endParaRPr lang="en-IN" dirty="0"/>
                    </a:p>
                  </a:txBody>
                  <a:tcPr>
                    <a:noFill/>
                  </a:tcPr>
                </a:tc>
                <a:tc>
                  <a:txBody>
                    <a:bodyPr/>
                    <a:lstStyle/>
                    <a:p>
                      <a:r>
                        <a:rPr lang="en-IN" dirty="0"/>
                        <a:t>5%</a:t>
                      </a:r>
                    </a:p>
                  </a:txBody>
                  <a:tcPr>
                    <a:noFill/>
                  </a:tcPr>
                </a:tc>
                <a:extLst>
                  <a:ext uri="{0D108BD9-81ED-4DB2-BD59-A6C34878D82A}">
                    <a16:rowId xmlns:a16="http://schemas.microsoft.com/office/drawing/2014/main" val="1977696642"/>
                  </a:ext>
                </a:extLst>
              </a:tr>
              <a:tr h="370840">
                <a:tc>
                  <a:txBody>
                    <a:bodyPr/>
                    <a:lstStyle/>
                    <a:p>
                      <a:r>
                        <a:rPr lang="en-IN" dirty="0"/>
                        <a:t>iii.</a:t>
                      </a:r>
                    </a:p>
                  </a:txBody>
                  <a:tcPr>
                    <a:noFill/>
                  </a:tcPr>
                </a:tc>
                <a:tc>
                  <a:txBody>
                    <a:bodyPr/>
                    <a:lstStyle/>
                    <a:p>
                      <a:r>
                        <a:rPr lang="en-IN" dirty="0" err="1"/>
                        <a:t>Rs</a:t>
                      </a:r>
                      <a:r>
                        <a:rPr lang="en-IN" dirty="0"/>
                        <a:t>. 5 Lakhs to </a:t>
                      </a:r>
                      <a:r>
                        <a:rPr lang="en-IN" dirty="0" err="1"/>
                        <a:t>Rs</a:t>
                      </a:r>
                      <a:r>
                        <a:rPr lang="en-IN" dirty="0"/>
                        <a:t>.</a:t>
                      </a:r>
                      <a:r>
                        <a:rPr lang="en-IN" baseline="0" dirty="0"/>
                        <a:t> 10 Lakhs</a:t>
                      </a:r>
                      <a:endParaRPr lang="en-IN" dirty="0"/>
                    </a:p>
                  </a:txBody>
                  <a:tcPr>
                    <a:noFill/>
                  </a:tcPr>
                </a:tc>
                <a:tc>
                  <a:txBody>
                    <a:bodyPr/>
                    <a:lstStyle/>
                    <a:p>
                      <a:r>
                        <a:rPr lang="en-IN" dirty="0"/>
                        <a:t>20%</a:t>
                      </a:r>
                    </a:p>
                  </a:txBody>
                  <a:tcPr>
                    <a:noFill/>
                  </a:tcPr>
                </a:tc>
                <a:extLst>
                  <a:ext uri="{0D108BD9-81ED-4DB2-BD59-A6C34878D82A}">
                    <a16:rowId xmlns:a16="http://schemas.microsoft.com/office/drawing/2014/main" val="839010655"/>
                  </a:ext>
                </a:extLst>
              </a:tr>
              <a:tr h="370840">
                <a:tc>
                  <a:txBody>
                    <a:bodyPr/>
                    <a:lstStyle/>
                    <a:p>
                      <a:r>
                        <a:rPr lang="en-IN" dirty="0"/>
                        <a:t>iv.</a:t>
                      </a:r>
                    </a:p>
                  </a:txBody>
                  <a:tcPr>
                    <a:noFill/>
                  </a:tcPr>
                </a:tc>
                <a:tc>
                  <a:txBody>
                    <a:bodyPr/>
                    <a:lstStyle/>
                    <a:p>
                      <a:r>
                        <a:rPr lang="en-IN" dirty="0"/>
                        <a:t>More than </a:t>
                      </a:r>
                      <a:r>
                        <a:rPr lang="en-IN" dirty="0" err="1"/>
                        <a:t>Rs</a:t>
                      </a:r>
                      <a:r>
                        <a:rPr lang="en-IN" dirty="0"/>
                        <a:t>. 10 Lakhs</a:t>
                      </a:r>
                    </a:p>
                  </a:txBody>
                  <a:tcPr>
                    <a:noFill/>
                  </a:tcPr>
                </a:tc>
                <a:tc>
                  <a:txBody>
                    <a:bodyPr/>
                    <a:lstStyle/>
                    <a:p>
                      <a:r>
                        <a:rPr lang="en-IN" dirty="0"/>
                        <a:t>30%</a:t>
                      </a:r>
                    </a:p>
                  </a:txBody>
                  <a:tcPr>
                    <a:noFill/>
                  </a:tcPr>
                </a:tc>
                <a:extLst>
                  <a:ext uri="{0D108BD9-81ED-4DB2-BD59-A6C34878D82A}">
                    <a16:rowId xmlns:a16="http://schemas.microsoft.com/office/drawing/2014/main" val="1251556285"/>
                  </a:ext>
                </a:extLst>
              </a:tr>
            </a:tbl>
          </a:graphicData>
        </a:graphic>
      </p:graphicFrame>
      <p:sp>
        <p:nvSpPr>
          <p:cNvPr id="5" name="TextBox 4"/>
          <p:cNvSpPr txBox="1"/>
          <p:nvPr/>
        </p:nvSpPr>
        <p:spPr>
          <a:xfrm>
            <a:off x="285750" y="925512"/>
            <a:ext cx="6724650" cy="369332"/>
          </a:xfrm>
          <a:prstGeom prst="rect">
            <a:avLst/>
          </a:prstGeom>
          <a:noFill/>
        </p:spPr>
        <p:txBody>
          <a:bodyPr wrap="square" rtlCol="0">
            <a:spAutoFit/>
          </a:bodyPr>
          <a:lstStyle/>
          <a:p>
            <a:r>
              <a:rPr lang="en-IN" b="1" dirty="0"/>
              <a:t>Individual resident aged below 60 years</a:t>
            </a:r>
          </a:p>
        </p:txBody>
      </p:sp>
      <p:sp>
        <p:nvSpPr>
          <p:cNvPr id="6" name="TextBox 5"/>
          <p:cNvSpPr txBox="1"/>
          <p:nvPr/>
        </p:nvSpPr>
        <p:spPr>
          <a:xfrm>
            <a:off x="285750" y="3149044"/>
            <a:ext cx="6724650" cy="369332"/>
          </a:xfrm>
          <a:prstGeom prst="rect">
            <a:avLst/>
          </a:prstGeom>
          <a:noFill/>
        </p:spPr>
        <p:txBody>
          <a:bodyPr wrap="square" rtlCol="0">
            <a:spAutoFit/>
          </a:bodyPr>
          <a:lstStyle/>
          <a:p>
            <a:r>
              <a:rPr lang="en-IN" b="1" dirty="0"/>
              <a:t>Senior Citizens</a:t>
            </a:r>
          </a:p>
        </p:txBody>
      </p:sp>
      <p:graphicFrame>
        <p:nvGraphicFramePr>
          <p:cNvPr id="7" name="Content Placeholder 3"/>
          <p:cNvGraphicFramePr>
            <a:graphicFrameLocks/>
          </p:cNvGraphicFramePr>
          <p:nvPr>
            <p:extLst/>
          </p:nvPr>
        </p:nvGraphicFramePr>
        <p:xfrm>
          <a:off x="285750" y="3518376"/>
          <a:ext cx="11620500" cy="1483360"/>
        </p:xfrm>
        <a:graphic>
          <a:graphicData uri="http://schemas.openxmlformats.org/drawingml/2006/table">
            <a:tbl>
              <a:tblPr firstRow="1" bandRow="1">
                <a:tableStyleId>{073A0DAA-6AF3-43AB-8588-CEC1D06C72B9}</a:tableStyleId>
              </a:tblPr>
              <a:tblGrid>
                <a:gridCol w="546100">
                  <a:extLst>
                    <a:ext uri="{9D8B030D-6E8A-4147-A177-3AD203B41FA5}">
                      <a16:colId xmlns:a16="http://schemas.microsoft.com/office/drawing/2014/main" val="1018821930"/>
                    </a:ext>
                  </a:extLst>
                </a:gridCol>
                <a:gridCol w="5918200">
                  <a:extLst>
                    <a:ext uri="{9D8B030D-6E8A-4147-A177-3AD203B41FA5}">
                      <a16:colId xmlns:a16="http://schemas.microsoft.com/office/drawing/2014/main" val="2402967378"/>
                    </a:ext>
                  </a:extLst>
                </a:gridCol>
                <a:gridCol w="5156200">
                  <a:extLst>
                    <a:ext uri="{9D8B030D-6E8A-4147-A177-3AD203B41FA5}">
                      <a16:colId xmlns:a16="http://schemas.microsoft.com/office/drawing/2014/main" val="363910069"/>
                    </a:ext>
                  </a:extLst>
                </a:gridCol>
              </a:tblGrid>
              <a:tr h="370840">
                <a:tc gridSpan="2">
                  <a:txBody>
                    <a:bodyPr/>
                    <a:lstStyle/>
                    <a:p>
                      <a:r>
                        <a:rPr lang="en-IN" dirty="0">
                          <a:solidFill>
                            <a:schemeClr val="tx1"/>
                          </a:solidFill>
                        </a:rPr>
                        <a:t>Income</a:t>
                      </a:r>
                      <a:r>
                        <a:rPr lang="en-IN" baseline="0" dirty="0">
                          <a:solidFill>
                            <a:schemeClr val="tx1"/>
                          </a:solidFill>
                        </a:rPr>
                        <a:t> Slab</a:t>
                      </a:r>
                      <a:endParaRPr lang="en-IN" dirty="0">
                        <a:solidFill>
                          <a:schemeClr val="tx1"/>
                        </a:solidFill>
                      </a:endParaRPr>
                    </a:p>
                  </a:txBody>
                  <a:tcPr>
                    <a:noFill/>
                  </a:tcPr>
                </a:tc>
                <a:tc hMerge="1">
                  <a:txBody>
                    <a:bodyPr/>
                    <a:lstStyle/>
                    <a:p>
                      <a:endParaRPr lang="en-IN" dirty="0"/>
                    </a:p>
                  </a:txBody>
                  <a:tcPr>
                    <a:noFill/>
                  </a:tcPr>
                </a:tc>
                <a:tc>
                  <a:txBody>
                    <a:bodyPr/>
                    <a:lstStyle/>
                    <a:p>
                      <a:r>
                        <a:rPr lang="en-IN" dirty="0">
                          <a:solidFill>
                            <a:schemeClr val="tx1"/>
                          </a:solidFill>
                        </a:rPr>
                        <a:t>Tax</a:t>
                      </a:r>
                      <a:r>
                        <a:rPr lang="en-IN" baseline="0" dirty="0">
                          <a:solidFill>
                            <a:schemeClr val="tx1"/>
                          </a:solidFill>
                        </a:rPr>
                        <a:t> Rates</a:t>
                      </a:r>
                      <a:endParaRPr lang="en-IN" dirty="0">
                        <a:solidFill>
                          <a:schemeClr val="tx1"/>
                        </a:solidFill>
                      </a:endParaRPr>
                    </a:p>
                  </a:txBody>
                  <a:tcPr>
                    <a:noFill/>
                  </a:tcPr>
                </a:tc>
                <a:extLst>
                  <a:ext uri="{0D108BD9-81ED-4DB2-BD59-A6C34878D82A}">
                    <a16:rowId xmlns:a16="http://schemas.microsoft.com/office/drawing/2014/main" val="4287005683"/>
                  </a:ext>
                </a:extLst>
              </a:tr>
              <a:tr h="370840">
                <a:tc>
                  <a:txBody>
                    <a:bodyPr/>
                    <a:lstStyle/>
                    <a:p>
                      <a:r>
                        <a:rPr lang="en-IN" dirty="0" err="1"/>
                        <a:t>i</a:t>
                      </a:r>
                      <a:r>
                        <a:rPr lang="en-IN" dirty="0"/>
                        <a:t>.</a:t>
                      </a:r>
                    </a:p>
                  </a:txBody>
                  <a:tcPr>
                    <a:noFill/>
                  </a:tcPr>
                </a:tc>
                <a:tc>
                  <a:txBody>
                    <a:bodyPr/>
                    <a:lstStyle/>
                    <a:p>
                      <a:r>
                        <a:rPr lang="en-IN" dirty="0" err="1"/>
                        <a:t>Upto</a:t>
                      </a:r>
                      <a:r>
                        <a:rPr lang="en-IN" dirty="0"/>
                        <a:t> </a:t>
                      </a:r>
                      <a:r>
                        <a:rPr lang="en-IN" dirty="0" err="1"/>
                        <a:t>Rs</a:t>
                      </a:r>
                      <a:r>
                        <a:rPr lang="en-IN" dirty="0"/>
                        <a:t>. 3 Lakhs</a:t>
                      </a:r>
                    </a:p>
                  </a:txBody>
                  <a:tcPr>
                    <a:noFill/>
                  </a:tcPr>
                </a:tc>
                <a:tc>
                  <a:txBody>
                    <a:bodyPr/>
                    <a:lstStyle/>
                    <a:p>
                      <a:r>
                        <a:rPr lang="en-IN" dirty="0"/>
                        <a:t>Nil</a:t>
                      </a:r>
                    </a:p>
                  </a:txBody>
                  <a:tcPr>
                    <a:noFill/>
                  </a:tcPr>
                </a:tc>
                <a:extLst>
                  <a:ext uri="{0D108BD9-81ED-4DB2-BD59-A6C34878D82A}">
                    <a16:rowId xmlns:a16="http://schemas.microsoft.com/office/drawing/2014/main" val="1374864784"/>
                  </a:ext>
                </a:extLst>
              </a:tr>
              <a:tr h="370840">
                <a:tc>
                  <a:txBody>
                    <a:bodyPr/>
                    <a:lstStyle/>
                    <a:p>
                      <a:r>
                        <a:rPr lang="en-IN" dirty="0"/>
                        <a:t>ii.</a:t>
                      </a:r>
                    </a:p>
                  </a:txBody>
                  <a:tcPr>
                    <a:noFill/>
                  </a:tcPr>
                </a:tc>
                <a:tc>
                  <a:txBody>
                    <a:bodyPr/>
                    <a:lstStyle/>
                    <a:p>
                      <a:r>
                        <a:rPr lang="en-IN" dirty="0" err="1"/>
                        <a:t>Rs</a:t>
                      </a:r>
                      <a:r>
                        <a:rPr lang="en-IN" dirty="0"/>
                        <a:t>.</a:t>
                      </a:r>
                      <a:r>
                        <a:rPr lang="en-IN" baseline="0" dirty="0"/>
                        <a:t> 3 Lakhs to </a:t>
                      </a:r>
                      <a:r>
                        <a:rPr lang="en-IN" baseline="0" dirty="0" err="1"/>
                        <a:t>Rs</a:t>
                      </a:r>
                      <a:r>
                        <a:rPr lang="en-IN" baseline="0" dirty="0"/>
                        <a:t>. 5 Lakhs</a:t>
                      </a:r>
                      <a:endParaRPr lang="en-IN" dirty="0"/>
                    </a:p>
                  </a:txBody>
                  <a:tcPr>
                    <a:noFill/>
                  </a:tcPr>
                </a:tc>
                <a:tc>
                  <a:txBody>
                    <a:bodyPr/>
                    <a:lstStyle/>
                    <a:p>
                      <a:r>
                        <a:rPr lang="en-IN" dirty="0"/>
                        <a:t>5%</a:t>
                      </a:r>
                    </a:p>
                  </a:txBody>
                  <a:tcPr>
                    <a:noFill/>
                  </a:tcPr>
                </a:tc>
                <a:extLst>
                  <a:ext uri="{0D108BD9-81ED-4DB2-BD59-A6C34878D82A}">
                    <a16:rowId xmlns:a16="http://schemas.microsoft.com/office/drawing/2014/main" val="1977696642"/>
                  </a:ext>
                </a:extLst>
              </a:tr>
              <a:tr h="370840">
                <a:tc>
                  <a:txBody>
                    <a:bodyPr/>
                    <a:lstStyle/>
                    <a:p>
                      <a:endParaRPr lang="en-IN" dirty="0"/>
                    </a:p>
                  </a:txBody>
                  <a:tcPr>
                    <a:noFill/>
                  </a:tcPr>
                </a:tc>
                <a:tc gridSpan="2">
                  <a:txBody>
                    <a:bodyPr/>
                    <a:lstStyle/>
                    <a:p>
                      <a:r>
                        <a:rPr lang="en-IN" i="1" dirty="0"/>
                        <a:t>(Remaining Same as above)</a:t>
                      </a:r>
                    </a:p>
                  </a:txBody>
                  <a:tcPr>
                    <a:noFill/>
                  </a:tcPr>
                </a:tc>
                <a:tc hMerge="1">
                  <a:txBody>
                    <a:bodyPr/>
                    <a:lstStyle/>
                    <a:p>
                      <a:endParaRPr lang="en-IN" dirty="0"/>
                    </a:p>
                  </a:txBody>
                  <a:tcPr>
                    <a:noFill/>
                  </a:tcPr>
                </a:tc>
                <a:extLst>
                  <a:ext uri="{0D108BD9-81ED-4DB2-BD59-A6C34878D82A}">
                    <a16:rowId xmlns:a16="http://schemas.microsoft.com/office/drawing/2014/main" val="839010655"/>
                  </a:ext>
                </a:extLst>
              </a:tr>
            </a:tbl>
          </a:graphicData>
        </a:graphic>
      </p:graphicFrame>
      <p:sp>
        <p:nvSpPr>
          <p:cNvPr id="8" name="TextBox 7"/>
          <p:cNvSpPr txBox="1"/>
          <p:nvPr/>
        </p:nvSpPr>
        <p:spPr>
          <a:xfrm>
            <a:off x="285750" y="5001736"/>
            <a:ext cx="6724650" cy="369332"/>
          </a:xfrm>
          <a:prstGeom prst="rect">
            <a:avLst/>
          </a:prstGeom>
          <a:noFill/>
        </p:spPr>
        <p:txBody>
          <a:bodyPr wrap="square" rtlCol="0">
            <a:spAutoFit/>
          </a:bodyPr>
          <a:lstStyle/>
          <a:p>
            <a:r>
              <a:rPr lang="en-IN" b="1" dirty="0"/>
              <a:t>Super Senior Citizens</a:t>
            </a:r>
          </a:p>
        </p:txBody>
      </p:sp>
      <p:graphicFrame>
        <p:nvGraphicFramePr>
          <p:cNvPr id="9" name="Content Placeholder 3"/>
          <p:cNvGraphicFramePr>
            <a:graphicFrameLocks/>
          </p:cNvGraphicFramePr>
          <p:nvPr>
            <p:extLst/>
          </p:nvPr>
        </p:nvGraphicFramePr>
        <p:xfrm>
          <a:off x="285750" y="5371068"/>
          <a:ext cx="11620500" cy="1112520"/>
        </p:xfrm>
        <a:graphic>
          <a:graphicData uri="http://schemas.openxmlformats.org/drawingml/2006/table">
            <a:tbl>
              <a:tblPr firstRow="1" bandRow="1">
                <a:tableStyleId>{073A0DAA-6AF3-43AB-8588-CEC1D06C72B9}</a:tableStyleId>
              </a:tblPr>
              <a:tblGrid>
                <a:gridCol w="546100">
                  <a:extLst>
                    <a:ext uri="{9D8B030D-6E8A-4147-A177-3AD203B41FA5}">
                      <a16:colId xmlns:a16="http://schemas.microsoft.com/office/drawing/2014/main" val="1018821930"/>
                    </a:ext>
                  </a:extLst>
                </a:gridCol>
                <a:gridCol w="5918200">
                  <a:extLst>
                    <a:ext uri="{9D8B030D-6E8A-4147-A177-3AD203B41FA5}">
                      <a16:colId xmlns:a16="http://schemas.microsoft.com/office/drawing/2014/main" val="2402967378"/>
                    </a:ext>
                  </a:extLst>
                </a:gridCol>
                <a:gridCol w="5156200">
                  <a:extLst>
                    <a:ext uri="{9D8B030D-6E8A-4147-A177-3AD203B41FA5}">
                      <a16:colId xmlns:a16="http://schemas.microsoft.com/office/drawing/2014/main" val="363910069"/>
                    </a:ext>
                  </a:extLst>
                </a:gridCol>
              </a:tblGrid>
              <a:tr h="370840">
                <a:tc gridSpan="2">
                  <a:txBody>
                    <a:bodyPr/>
                    <a:lstStyle/>
                    <a:p>
                      <a:r>
                        <a:rPr lang="en-IN" dirty="0">
                          <a:solidFill>
                            <a:schemeClr val="tx1"/>
                          </a:solidFill>
                        </a:rPr>
                        <a:t>Income</a:t>
                      </a:r>
                      <a:r>
                        <a:rPr lang="en-IN" baseline="0" dirty="0">
                          <a:solidFill>
                            <a:schemeClr val="tx1"/>
                          </a:solidFill>
                        </a:rPr>
                        <a:t> Slab</a:t>
                      </a:r>
                      <a:endParaRPr lang="en-IN" dirty="0">
                        <a:solidFill>
                          <a:schemeClr val="tx1"/>
                        </a:solidFill>
                      </a:endParaRPr>
                    </a:p>
                  </a:txBody>
                  <a:tcPr>
                    <a:noFill/>
                  </a:tcPr>
                </a:tc>
                <a:tc hMerge="1">
                  <a:txBody>
                    <a:bodyPr/>
                    <a:lstStyle/>
                    <a:p>
                      <a:endParaRPr lang="en-IN" dirty="0"/>
                    </a:p>
                  </a:txBody>
                  <a:tcPr>
                    <a:noFill/>
                  </a:tcPr>
                </a:tc>
                <a:tc>
                  <a:txBody>
                    <a:bodyPr/>
                    <a:lstStyle/>
                    <a:p>
                      <a:r>
                        <a:rPr lang="en-IN" dirty="0">
                          <a:solidFill>
                            <a:schemeClr val="tx1"/>
                          </a:solidFill>
                        </a:rPr>
                        <a:t>Tax</a:t>
                      </a:r>
                      <a:r>
                        <a:rPr lang="en-IN" baseline="0" dirty="0">
                          <a:solidFill>
                            <a:schemeClr val="tx1"/>
                          </a:solidFill>
                        </a:rPr>
                        <a:t> Rates</a:t>
                      </a:r>
                      <a:endParaRPr lang="en-IN" dirty="0">
                        <a:solidFill>
                          <a:schemeClr val="tx1"/>
                        </a:solidFill>
                      </a:endParaRPr>
                    </a:p>
                  </a:txBody>
                  <a:tcPr>
                    <a:noFill/>
                  </a:tcPr>
                </a:tc>
                <a:extLst>
                  <a:ext uri="{0D108BD9-81ED-4DB2-BD59-A6C34878D82A}">
                    <a16:rowId xmlns:a16="http://schemas.microsoft.com/office/drawing/2014/main" val="4287005683"/>
                  </a:ext>
                </a:extLst>
              </a:tr>
              <a:tr h="370840">
                <a:tc>
                  <a:txBody>
                    <a:bodyPr/>
                    <a:lstStyle/>
                    <a:p>
                      <a:r>
                        <a:rPr lang="en-IN" dirty="0" err="1"/>
                        <a:t>i</a:t>
                      </a:r>
                      <a:r>
                        <a:rPr lang="en-IN" dirty="0"/>
                        <a:t>.</a:t>
                      </a:r>
                    </a:p>
                  </a:txBody>
                  <a:tcPr>
                    <a:noFill/>
                  </a:tcPr>
                </a:tc>
                <a:tc>
                  <a:txBody>
                    <a:bodyPr/>
                    <a:lstStyle/>
                    <a:p>
                      <a:r>
                        <a:rPr lang="en-IN" dirty="0" err="1"/>
                        <a:t>Upto</a:t>
                      </a:r>
                      <a:r>
                        <a:rPr lang="en-IN" dirty="0"/>
                        <a:t> </a:t>
                      </a:r>
                      <a:r>
                        <a:rPr lang="en-IN" dirty="0" err="1"/>
                        <a:t>Rs</a:t>
                      </a:r>
                      <a:r>
                        <a:rPr lang="en-IN" dirty="0"/>
                        <a:t>. 5 Lakhs</a:t>
                      </a:r>
                    </a:p>
                  </a:txBody>
                  <a:tcPr>
                    <a:noFill/>
                  </a:tcPr>
                </a:tc>
                <a:tc>
                  <a:txBody>
                    <a:bodyPr/>
                    <a:lstStyle/>
                    <a:p>
                      <a:r>
                        <a:rPr lang="en-IN" dirty="0"/>
                        <a:t>Nil</a:t>
                      </a:r>
                    </a:p>
                  </a:txBody>
                  <a:tcPr>
                    <a:noFill/>
                  </a:tcPr>
                </a:tc>
                <a:extLst>
                  <a:ext uri="{0D108BD9-81ED-4DB2-BD59-A6C34878D82A}">
                    <a16:rowId xmlns:a16="http://schemas.microsoft.com/office/drawing/2014/main" val="1374864784"/>
                  </a:ext>
                </a:extLst>
              </a:tr>
              <a:tr h="370840">
                <a:tc>
                  <a:txBody>
                    <a:bodyPr/>
                    <a:lstStyle/>
                    <a:p>
                      <a:endParaRPr lang="en-IN" dirty="0"/>
                    </a:p>
                  </a:txBody>
                  <a:tcPr>
                    <a:noFill/>
                  </a:tcPr>
                </a:tc>
                <a:tc gridSpan="2">
                  <a:txBody>
                    <a:bodyPr/>
                    <a:lstStyle/>
                    <a:p>
                      <a:r>
                        <a:rPr lang="en-IN" i="1" dirty="0"/>
                        <a:t>(Remaining Same as above)</a:t>
                      </a:r>
                    </a:p>
                  </a:txBody>
                  <a:tcPr>
                    <a:noFill/>
                  </a:tcPr>
                </a:tc>
                <a:tc hMerge="1">
                  <a:txBody>
                    <a:bodyPr/>
                    <a:lstStyle/>
                    <a:p>
                      <a:endParaRPr lang="en-IN" dirty="0"/>
                    </a:p>
                  </a:txBody>
                  <a:tcPr>
                    <a:noFill/>
                  </a:tcPr>
                </a:tc>
                <a:extLst>
                  <a:ext uri="{0D108BD9-81ED-4DB2-BD59-A6C34878D82A}">
                    <a16:rowId xmlns:a16="http://schemas.microsoft.com/office/drawing/2014/main" val="1977696642"/>
                  </a:ext>
                </a:extLst>
              </a:tr>
            </a:tbl>
          </a:graphicData>
        </a:graphic>
      </p:graphicFrame>
      <p:sp>
        <p:nvSpPr>
          <p:cNvPr id="10" name="Footer Placeholder 4"/>
          <p:cNvSpPr txBox="1">
            <a:spLocks/>
          </p:cNvSpPr>
          <p:nvPr/>
        </p:nvSpPr>
        <p:spPr>
          <a:xfrm>
            <a:off x="8077200" y="648358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7922795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randombar(horizontal)">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2775"/>
          </a:xfrm>
        </p:spPr>
        <p:txBody>
          <a:bodyPr>
            <a:normAutofit/>
          </a:bodyPr>
          <a:lstStyle/>
          <a:p>
            <a:pPr algn="ctr"/>
            <a:r>
              <a:rPr lang="en-IN" sz="3600" u="sng" dirty="0"/>
              <a:t>Rebate in Income Tax (Sec. 87A)</a:t>
            </a:r>
          </a:p>
        </p:txBody>
      </p:sp>
      <p:sp>
        <p:nvSpPr>
          <p:cNvPr id="5" name="Content Placeholder 4"/>
          <p:cNvSpPr>
            <a:spLocks noGrp="1"/>
          </p:cNvSpPr>
          <p:nvPr>
            <p:ph idx="1"/>
          </p:nvPr>
        </p:nvSpPr>
        <p:spPr/>
        <p:txBody>
          <a:bodyPr/>
          <a:lstStyle/>
          <a:p>
            <a:pPr>
              <a:buFont typeface="Wingdings" panose="05000000000000000000" pitchFamily="2" charset="2"/>
              <a:buChar char="Ø"/>
            </a:pPr>
            <a:r>
              <a:rPr lang="en-IN" dirty="0"/>
              <a:t>The rebate of </a:t>
            </a:r>
            <a:r>
              <a:rPr lang="en-IN" dirty="0" err="1"/>
              <a:t>Rs</a:t>
            </a:r>
            <a:r>
              <a:rPr lang="en-IN" dirty="0"/>
              <a:t>. 5,000 currently available under section 87A in case of an individual resident in India whose total income does not exceed </a:t>
            </a:r>
            <a:r>
              <a:rPr lang="en-IN" dirty="0" err="1"/>
              <a:t>Rs</a:t>
            </a:r>
            <a:r>
              <a:rPr lang="en-IN" dirty="0"/>
              <a:t>. 5,00,000,</a:t>
            </a:r>
          </a:p>
          <a:p>
            <a:pPr>
              <a:buFont typeface="Wingdings" panose="05000000000000000000" pitchFamily="2" charset="2"/>
              <a:buChar char="Ø"/>
            </a:pPr>
            <a:r>
              <a:rPr lang="en-IN" dirty="0"/>
              <a:t>is proposed to be reduced to </a:t>
            </a:r>
            <a:r>
              <a:rPr lang="en-IN" dirty="0" err="1"/>
              <a:t>Rs</a:t>
            </a:r>
            <a:r>
              <a:rPr lang="en-IN" dirty="0"/>
              <a:t>. 2,500, where the total income does not exceed </a:t>
            </a:r>
            <a:r>
              <a:rPr lang="en-IN" dirty="0" err="1"/>
              <a:t>Rs</a:t>
            </a:r>
            <a:r>
              <a:rPr lang="en-IN" dirty="0"/>
              <a:t>. 3,50,000 from A.Y. 2018-19. </a:t>
            </a:r>
          </a:p>
        </p:txBody>
      </p:sp>
      <p:sp>
        <p:nvSpPr>
          <p:cNvPr id="6" name="Footer Placeholder 4"/>
          <p:cNvSpPr txBox="1">
            <a:spLocks/>
          </p:cNvSpPr>
          <p:nvPr/>
        </p:nvSpPr>
        <p:spPr>
          <a:xfrm>
            <a:off x="8077200" y="64928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40285084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8175"/>
          </a:xfrm>
        </p:spPr>
        <p:txBody>
          <a:bodyPr>
            <a:normAutofit/>
          </a:bodyPr>
          <a:lstStyle/>
          <a:p>
            <a:pPr algn="ctr"/>
            <a:r>
              <a:rPr lang="en-IN" sz="3600" u="sng" dirty="0"/>
              <a:t>Surcharge on Income Tax</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07614" y="1003300"/>
            <a:ext cx="6374486" cy="2133600"/>
          </a:xfrm>
        </p:spPr>
      </p:pic>
      <p:sp>
        <p:nvSpPr>
          <p:cNvPr id="5" name="TextBox 4"/>
          <p:cNvSpPr txBox="1"/>
          <p:nvPr/>
        </p:nvSpPr>
        <p:spPr>
          <a:xfrm>
            <a:off x="1041400" y="3136900"/>
            <a:ext cx="10223500" cy="2246769"/>
          </a:xfrm>
          <a:prstGeom prst="rect">
            <a:avLst/>
          </a:prstGeom>
          <a:noFill/>
        </p:spPr>
        <p:txBody>
          <a:bodyPr wrap="square" rtlCol="0">
            <a:spAutoFit/>
          </a:bodyPr>
          <a:lstStyle/>
          <a:p>
            <a:pPr marL="285750" indent="-285750" algn="just">
              <a:buFont typeface="Wingdings" panose="05000000000000000000" pitchFamily="2" charset="2"/>
              <a:buChar char="Ø"/>
            </a:pPr>
            <a:r>
              <a:rPr lang="en-IN" sz="2800" dirty="0"/>
              <a:t>Surcharge @ 10% of tax payable is proposed to be levied on </a:t>
            </a:r>
            <a:r>
              <a:rPr lang="en-IN" sz="2800" b="1" dirty="0"/>
              <a:t>individuals/HUFs</a:t>
            </a:r>
            <a:r>
              <a:rPr lang="en-IN" sz="2800" dirty="0"/>
              <a:t> </a:t>
            </a:r>
            <a:r>
              <a:rPr lang="en-IN" sz="2800" b="1" dirty="0"/>
              <a:t>or AOPs or BOIs </a:t>
            </a:r>
            <a:r>
              <a:rPr lang="en-IN" sz="2800" dirty="0"/>
              <a:t>whose total income exceeds </a:t>
            </a:r>
            <a:r>
              <a:rPr lang="en-IN" sz="2800" dirty="0" err="1"/>
              <a:t>Rs</a:t>
            </a:r>
            <a:r>
              <a:rPr lang="en-IN" sz="2800" dirty="0"/>
              <a:t>. 50 lakhs but does not exceeds </a:t>
            </a:r>
            <a:r>
              <a:rPr lang="en-IN" sz="2800" dirty="0" err="1"/>
              <a:t>Rs</a:t>
            </a:r>
            <a:r>
              <a:rPr lang="en-IN" sz="2800" dirty="0"/>
              <a:t>. 1 crore. </a:t>
            </a:r>
          </a:p>
          <a:p>
            <a:pPr marL="285750" indent="-285750" algn="just">
              <a:buFont typeface="Wingdings" panose="05000000000000000000" pitchFamily="2" charset="2"/>
              <a:buChar char="Ø"/>
            </a:pPr>
            <a:r>
              <a:rPr lang="en-IN" sz="2800" dirty="0"/>
              <a:t>Thereafter, surcharge @15% would continue to be applicable on total income exceeding </a:t>
            </a:r>
            <a:r>
              <a:rPr lang="en-IN" sz="2800" dirty="0" err="1"/>
              <a:t>Rs</a:t>
            </a:r>
            <a:r>
              <a:rPr lang="en-IN" sz="2800" dirty="0"/>
              <a:t>. 1 crore.</a:t>
            </a:r>
          </a:p>
        </p:txBody>
      </p:sp>
      <p:sp>
        <p:nvSpPr>
          <p:cNvPr id="6" name="Footer Placeholder 4"/>
          <p:cNvSpPr txBox="1">
            <a:spLocks/>
          </p:cNvSpPr>
          <p:nvPr/>
        </p:nvSpPr>
        <p:spPr>
          <a:xfrm>
            <a:off x="8153400" y="64928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7581703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138" y="201003"/>
            <a:ext cx="10515600" cy="490660"/>
          </a:xfrm>
        </p:spPr>
        <p:txBody>
          <a:bodyPr>
            <a:normAutofit fontScale="90000"/>
          </a:bodyPr>
          <a:lstStyle/>
          <a:p>
            <a:pPr algn="ctr"/>
            <a:r>
              <a:rPr lang="en-IN" sz="3200" b="1" u="sng" dirty="0"/>
              <a:t>No Change in Tax Rates</a:t>
            </a:r>
          </a:p>
        </p:txBody>
      </p:sp>
      <p:sp>
        <p:nvSpPr>
          <p:cNvPr id="3" name="Content Placeholder 2"/>
          <p:cNvSpPr>
            <a:spLocks noGrp="1"/>
          </p:cNvSpPr>
          <p:nvPr>
            <p:ph idx="1"/>
          </p:nvPr>
        </p:nvSpPr>
        <p:spPr>
          <a:xfrm>
            <a:off x="328247" y="691663"/>
            <a:ext cx="11617568" cy="6049106"/>
          </a:xfrm>
        </p:spPr>
        <p:txBody>
          <a:bodyPr>
            <a:normAutofit lnSpcReduction="10000"/>
          </a:bodyPr>
          <a:lstStyle/>
          <a:p>
            <a:pPr>
              <a:buFont typeface="Wingdings" panose="05000000000000000000" pitchFamily="2" charset="2"/>
              <a:buChar char="Ø"/>
            </a:pPr>
            <a:r>
              <a:rPr lang="en-IN" sz="2000" u="sng" dirty="0"/>
              <a:t>Firm/Local Authority:</a:t>
            </a:r>
            <a:endParaRPr lang="en-IN" sz="2000" dirty="0"/>
          </a:p>
          <a:p>
            <a:pPr>
              <a:buFont typeface="Wingdings" panose="05000000000000000000" pitchFamily="2" charset="2"/>
              <a:buChar char="ü"/>
            </a:pPr>
            <a:r>
              <a:rPr lang="en-IN" sz="2000" b="1" dirty="0"/>
              <a:t>Tax Rate</a:t>
            </a:r>
            <a:r>
              <a:rPr lang="en-IN" sz="2000" dirty="0"/>
              <a:t> – 30%</a:t>
            </a:r>
          </a:p>
          <a:p>
            <a:pPr>
              <a:buFont typeface="Wingdings" panose="05000000000000000000" pitchFamily="2" charset="2"/>
              <a:buChar char="ü"/>
            </a:pPr>
            <a:r>
              <a:rPr lang="en-IN" sz="2000" b="1" dirty="0"/>
              <a:t>Plus:</a:t>
            </a:r>
            <a:r>
              <a:rPr lang="en-IN" sz="2000" dirty="0"/>
              <a:t> </a:t>
            </a:r>
          </a:p>
          <a:p>
            <a:pPr marL="269875" indent="0">
              <a:buNone/>
            </a:pPr>
            <a:r>
              <a:rPr lang="en-IN" sz="2000" dirty="0"/>
              <a:t>Surcharge - 12% of the Income Tax if taxable income exceeds ₹ 1 crore.</a:t>
            </a:r>
          </a:p>
          <a:p>
            <a:pPr marL="269875" indent="0">
              <a:buNone/>
            </a:pPr>
            <a:r>
              <a:rPr lang="en-IN" sz="2000" dirty="0"/>
              <a:t>Education Cess - 3% of the total of Income Tax and Surcharge.</a:t>
            </a:r>
          </a:p>
          <a:p>
            <a:pPr>
              <a:buFont typeface="Wingdings" panose="05000000000000000000" pitchFamily="2" charset="2"/>
              <a:buChar char="Ø"/>
            </a:pPr>
            <a:r>
              <a:rPr lang="en-IN" sz="2000" u="sng" dirty="0" err="1"/>
              <a:t>Demestic</a:t>
            </a:r>
            <a:r>
              <a:rPr lang="en-IN" sz="2000" u="sng" dirty="0"/>
              <a:t> Company:</a:t>
            </a:r>
          </a:p>
          <a:p>
            <a:pPr>
              <a:buFont typeface="Wingdings" panose="05000000000000000000" pitchFamily="2" charset="2"/>
              <a:buChar char="ü"/>
            </a:pPr>
            <a:r>
              <a:rPr lang="en-IN" sz="2000" b="1" dirty="0"/>
              <a:t>Tax Rate </a:t>
            </a:r>
            <a:r>
              <a:rPr lang="en-IN" sz="2000" dirty="0"/>
              <a:t>– 30%*</a:t>
            </a:r>
          </a:p>
          <a:p>
            <a:pPr>
              <a:buFont typeface="Wingdings" panose="05000000000000000000" pitchFamily="2" charset="2"/>
              <a:buChar char="ü"/>
            </a:pPr>
            <a:r>
              <a:rPr lang="en-IN" sz="2000" b="1" dirty="0"/>
              <a:t>Plus:</a:t>
            </a:r>
          </a:p>
          <a:p>
            <a:pPr marL="269875" indent="0">
              <a:buNone/>
            </a:pPr>
            <a:r>
              <a:rPr lang="en-IN" sz="2000" dirty="0"/>
              <a:t>Surcharge - 7% of the Income-tax if taxable income exceeds ₹ 1 crore and 12% of the income-tax if taxable income exceeds ₹ 10 crores.</a:t>
            </a:r>
          </a:p>
          <a:p>
            <a:pPr marL="269875" indent="0">
              <a:buNone/>
            </a:pPr>
            <a:r>
              <a:rPr lang="en-IN" sz="2000" dirty="0"/>
              <a:t>Education Cess - 3% of the total of Income Tax and Surcharge.</a:t>
            </a:r>
          </a:p>
          <a:p>
            <a:pPr>
              <a:buFont typeface="Wingdings" panose="05000000000000000000" pitchFamily="2" charset="2"/>
              <a:buChar char="Ø"/>
            </a:pPr>
            <a:r>
              <a:rPr lang="en-IN" sz="2000" u="sng" dirty="0"/>
              <a:t>Foreign Company:</a:t>
            </a:r>
            <a:endParaRPr lang="en-IN" sz="2000" dirty="0"/>
          </a:p>
          <a:p>
            <a:pPr>
              <a:buFont typeface="Wingdings" panose="05000000000000000000" pitchFamily="2" charset="2"/>
              <a:buChar char="ü"/>
            </a:pPr>
            <a:r>
              <a:rPr lang="en-IN" sz="2000" b="1" dirty="0"/>
              <a:t>Tax Rate </a:t>
            </a:r>
            <a:r>
              <a:rPr lang="en-IN" sz="2000" dirty="0"/>
              <a:t>– 40%</a:t>
            </a:r>
          </a:p>
          <a:p>
            <a:pPr>
              <a:buFont typeface="Wingdings" panose="05000000000000000000" pitchFamily="2" charset="2"/>
              <a:buChar char="ü"/>
            </a:pPr>
            <a:r>
              <a:rPr lang="en-IN" sz="2000" b="1" dirty="0"/>
              <a:t>Plus:</a:t>
            </a:r>
          </a:p>
          <a:p>
            <a:pPr marL="269875" indent="0">
              <a:buNone/>
            </a:pPr>
            <a:r>
              <a:rPr lang="en-IN" sz="2000" dirty="0" err="1"/>
              <a:t>Surchage</a:t>
            </a:r>
            <a:r>
              <a:rPr lang="en-IN" sz="2000" dirty="0"/>
              <a:t> - 2% of the Income-tax if taxable income exceeds ` 1 crore and</a:t>
            </a:r>
            <a:r>
              <a:rPr lang="en-IN" sz="1600" dirty="0"/>
              <a:t> </a:t>
            </a:r>
            <a:r>
              <a:rPr lang="en-IN" sz="2000" dirty="0"/>
              <a:t>5% of the income-tax if taxable income exceeds ` 10 crores.</a:t>
            </a:r>
            <a:endParaRPr lang="en-IN" sz="1200" dirty="0"/>
          </a:p>
          <a:p>
            <a:pPr marL="269875" indent="0">
              <a:buNone/>
            </a:pPr>
            <a:r>
              <a:rPr lang="en-IN" sz="2000" dirty="0"/>
              <a:t>Education Cess - 3% of the total of Income Tax and Surcharge.</a:t>
            </a:r>
          </a:p>
        </p:txBody>
      </p:sp>
      <p:sp>
        <p:nvSpPr>
          <p:cNvPr id="5" name="Footer Placeholder 4"/>
          <p:cNvSpPr txBox="1">
            <a:spLocks/>
          </p:cNvSpPr>
          <p:nvPr/>
        </p:nvSpPr>
        <p:spPr>
          <a:xfrm>
            <a:off x="8077200" y="6385291"/>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dirty="0"/>
              <a:t>Prepare by: Ankur Singhal</a:t>
            </a:r>
          </a:p>
          <a:p>
            <a:pPr algn="r"/>
            <a:r>
              <a:rPr lang="en-IN" dirty="0" err="1"/>
              <a:t>Spl</a:t>
            </a:r>
            <a:r>
              <a:rPr lang="en-IN" dirty="0"/>
              <a:t>. In: Income Tax Cases &amp; Transfer Pricing</a:t>
            </a:r>
          </a:p>
        </p:txBody>
      </p:sp>
    </p:spTree>
    <p:extLst>
      <p:ext uri="{BB962C8B-B14F-4D97-AF65-F5344CB8AC3E}">
        <p14:creationId xmlns:p14="http://schemas.microsoft.com/office/powerpoint/2010/main" val="369385660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876675"/>
          </a:xfrm>
        </p:spPr>
        <p:txBody>
          <a:bodyPr/>
          <a:lstStyle/>
          <a:p>
            <a:pPr algn="ctr"/>
            <a:r>
              <a:rPr lang="en-IN" b="1" dirty="0">
                <a:solidFill>
                  <a:schemeClr val="accent2">
                    <a:lumMod val="75000"/>
                  </a:schemeClr>
                </a:solidFill>
              </a:rPr>
              <a:t>Corporate Taxation</a:t>
            </a:r>
            <a:endParaRPr lang="en-IN" dirty="0"/>
          </a:p>
        </p:txBody>
      </p:sp>
      <p:sp>
        <p:nvSpPr>
          <p:cNvPr id="5" name="Footer Placeholder 4"/>
          <p:cNvSpPr txBox="1">
            <a:spLocks/>
          </p:cNvSpPr>
          <p:nvPr/>
        </p:nvSpPr>
        <p:spPr>
          <a:xfrm>
            <a:off x="8077200" y="643084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a:t>Prepare by: Ankur Singhal</a:t>
            </a:r>
          </a:p>
          <a:p>
            <a:pPr algn="r"/>
            <a:r>
              <a:rPr lang="en-IN"/>
              <a:t>Spl. In: Income Tax Cases &amp; Transfer Pricing</a:t>
            </a:r>
            <a:endParaRPr lang="en-IN" dirty="0"/>
          </a:p>
        </p:txBody>
      </p:sp>
    </p:spTree>
    <p:extLst>
      <p:ext uri="{BB962C8B-B14F-4D97-AF65-F5344CB8AC3E}">
        <p14:creationId xmlns:p14="http://schemas.microsoft.com/office/powerpoint/2010/main" val="26221860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916</TotalTime>
  <Words>3869</Words>
  <Application>Microsoft Office PowerPoint</Application>
  <PresentationFormat>Widescreen</PresentationFormat>
  <Paragraphs>288</Paragraphs>
  <Slides>46</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46</vt:i4>
      </vt:variant>
    </vt:vector>
  </HeadingPairs>
  <TitlesOfParts>
    <vt:vector size="54" baseType="lpstr">
      <vt:lpstr>Arial</vt:lpstr>
      <vt:lpstr>Calibri</vt:lpstr>
      <vt:lpstr>Calibri Light</vt:lpstr>
      <vt:lpstr>Courier New</vt:lpstr>
      <vt:lpstr>Gill Sans MT</vt:lpstr>
      <vt:lpstr>Wingdings</vt:lpstr>
      <vt:lpstr>Office Theme</vt:lpstr>
      <vt:lpstr>Gallery</vt:lpstr>
      <vt:lpstr>PowerPoint Presentation</vt:lpstr>
      <vt:lpstr>Direct tax proposal - highlights</vt:lpstr>
      <vt:lpstr>PowerPoint Presentation</vt:lpstr>
      <vt:lpstr>Personal Taxation</vt:lpstr>
      <vt:lpstr>Income Tax Slab</vt:lpstr>
      <vt:lpstr>Rebate in Income Tax (Sec. 87A)</vt:lpstr>
      <vt:lpstr>Surcharge on Income Tax</vt:lpstr>
      <vt:lpstr>No Change in Tax Rates</vt:lpstr>
      <vt:lpstr>Corporate Taxation</vt:lpstr>
      <vt:lpstr>Corporate Income Tax Rate</vt:lpstr>
      <vt:lpstr>MAT &amp; AMT (Sec. 115JAA, 115JD &amp; 115JB)</vt:lpstr>
      <vt:lpstr>*Applicability of Ind AS</vt:lpstr>
      <vt:lpstr>Penal Provisions</vt:lpstr>
      <vt:lpstr>Furnishing Incorrect Information (New Sec. 271J)</vt:lpstr>
      <vt:lpstr>Capital Gain Taxation</vt:lpstr>
      <vt:lpstr>Period of Holding of Immovable Property</vt:lpstr>
      <vt:lpstr>Indexation of LTCA</vt:lpstr>
      <vt:lpstr>No Exemption of Sec. 10(38) if no STT on acquisition</vt:lpstr>
      <vt:lpstr>Investment in Bonds (Sec. 54EC)</vt:lpstr>
      <vt:lpstr>Unquoted shares taxable at FMV (New Sec. 50CA)</vt:lpstr>
      <vt:lpstr>Clarification on the rate of tax under section 112</vt:lpstr>
      <vt:lpstr>Cash Proposal to reduce Cash Transactions and Promote Digital Economy</vt:lpstr>
      <vt:lpstr>Deduction of Donation (Sec. 80G)</vt:lpstr>
      <vt:lpstr>Allowability of Cash Expenditures</vt:lpstr>
      <vt:lpstr>Cash Receipt (New Sec. 269ST &amp; 271DA)</vt:lpstr>
      <vt:lpstr>Tax Deduction at Source</vt:lpstr>
      <vt:lpstr>TDS on Rent Paid (New Sec. 194-IB)</vt:lpstr>
      <vt:lpstr>Strengthening of PAN quoting mechanism in the TCS regime (New Sec. 206CC)</vt:lpstr>
      <vt:lpstr>Interest on Refund due to Deductor (Sec. 244A)</vt:lpstr>
      <vt:lpstr>Sec. 40(a)(ia) apply to Income from Other Sources also</vt:lpstr>
      <vt:lpstr>TDS on Professional &amp; Tech. Fees (Sec. 194J)</vt:lpstr>
      <vt:lpstr>Business Taxation</vt:lpstr>
      <vt:lpstr>Revision of Income Tax Return [Sec. 139(5))]</vt:lpstr>
      <vt:lpstr>Presumptive Income Scheme (Sec. 44AD)</vt:lpstr>
      <vt:lpstr>Maintenance of Books of Accounts (Sec. 44AA)</vt:lpstr>
      <vt:lpstr>Domestic Transfer Pricing (Sec. 92BA)</vt:lpstr>
      <vt:lpstr>Scrutiny Assessment [Sec. 143(3)]</vt:lpstr>
      <vt:lpstr>FMV as full value of consideration in case of unquoted shares (New Sec. 50CA)</vt:lpstr>
      <vt:lpstr>Mandatory Filing of ITR for Trust (Sec. 12A &amp; 12AA)</vt:lpstr>
      <vt:lpstr>Widening scope of Income from other sources [Sec. with new clause 56(2)(x)]</vt:lpstr>
      <vt:lpstr>PowerPoint Presentation</vt:lpstr>
      <vt:lpstr>PowerPoint Presentation</vt:lpstr>
      <vt:lpstr>Donations</vt:lpstr>
      <vt:lpstr>PowerPoint Presentation</vt:lpstr>
      <vt:lpstr>Affordable Housing Scheme (Sec. 80 IBA)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Ankur Singhal</dc:creator>
  <cp:lastModifiedBy>Ankur Singhal</cp:lastModifiedBy>
  <cp:revision>91</cp:revision>
  <dcterms:created xsi:type="dcterms:W3CDTF">2017-02-03T03:41:55Z</dcterms:created>
  <dcterms:modified xsi:type="dcterms:W3CDTF">2017-02-10T09:34:37Z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