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notesMasterIdLst>
    <p:notesMasterId r:id="rId18"/>
  </p:notesMasterIdLst>
  <p:sldIdLst>
    <p:sldId id="287" r:id="rId2"/>
    <p:sldId id="289" r:id="rId3"/>
    <p:sldId id="288" r:id="rId4"/>
    <p:sldId id="257" r:id="rId5"/>
    <p:sldId id="279" r:id="rId6"/>
    <p:sldId id="285" r:id="rId7"/>
    <p:sldId id="258" r:id="rId8"/>
    <p:sldId id="273" r:id="rId9"/>
    <p:sldId id="274" r:id="rId10"/>
    <p:sldId id="275" r:id="rId11"/>
    <p:sldId id="265" r:id="rId12"/>
    <p:sldId id="276" r:id="rId13"/>
    <p:sldId id="277" r:id="rId14"/>
    <p:sldId id="282" r:id="rId15"/>
    <p:sldId id="281" r:id="rId16"/>
    <p:sldId id="286"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333300"/>
    <a:srgbClr val="FFCC66"/>
    <a:srgbClr val="66CCFF"/>
    <a:srgbClr val="99FFCC"/>
    <a:srgbClr val="7B541F"/>
    <a:srgbClr val="C70590"/>
    <a:srgbClr val="AEAE1E"/>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259" autoAdjust="0"/>
    <p:restoredTop sz="95079" autoAdjust="0"/>
  </p:normalViewPr>
  <p:slideViewPr>
    <p:cSldViewPr snapToObjects="1">
      <p:cViewPr>
        <p:scale>
          <a:sx n="75" d="100"/>
          <a:sy n="75" d="100"/>
        </p:scale>
        <p:origin x="-360" y="12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55" d="100"/>
          <a:sy n="55" d="100"/>
        </p:scale>
        <p:origin x="-2838"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44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2344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2345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345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45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2345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FD80E78-A95F-4032-8AD6-0AB35D4B1ED3}"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26306" name="Group 2"/>
          <p:cNvGrpSpPr>
            <a:grpSpLocks/>
          </p:cNvGrpSpPr>
          <p:nvPr/>
        </p:nvGrpSpPr>
        <p:grpSpPr bwMode="auto">
          <a:xfrm>
            <a:off x="-6350" y="20638"/>
            <a:ext cx="9144000" cy="6858000"/>
            <a:chOff x="0" y="0"/>
            <a:chExt cx="5760" cy="4320"/>
          </a:xfrm>
        </p:grpSpPr>
        <p:sp>
          <p:nvSpPr>
            <p:cNvPr id="22630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en-US"/>
            </a:p>
          </p:txBody>
        </p:sp>
        <p:sp>
          <p:nvSpPr>
            <p:cNvPr id="22630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endParaRPr lang="en-US"/>
            </a:p>
          </p:txBody>
        </p:sp>
      </p:grpSp>
      <p:sp>
        <p:nvSpPr>
          <p:cNvPr id="226309"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endParaRPr lang="en-US"/>
          </a:p>
        </p:txBody>
      </p:sp>
      <p:grpSp>
        <p:nvGrpSpPr>
          <p:cNvPr id="226310" name="Group 6"/>
          <p:cNvGrpSpPr>
            <a:grpSpLocks/>
          </p:cNvGrpSpPr>
          <p:nvPr/>
        </p:nvGrpSpPr>
        <p:grpSpPr bwMode="auto">
          <a:xfrm>
            <a:off x="-1588" y="6034088"/>
            <a:ext cx="7845426" cy="850900"/>
            <a:chOff x="0" y="3792"/>
            <a:chExt cx="4942" cy="536"/>
          </a:xfrm>
        </p:grpSpPr>
        <p:sp>
          <p:nvSpPr>
            <p:cNvPr id="22631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endParaRPr lang="en-US"/>
            </a:p>
          </p:txBody>
        </p:sp>
        <p:grpSp>
          <p:nvGrpSpPr>
            <p:cNvPr id="226312" name="Group 8"/>
            <p:cNvGrpSpPr>
              <a:grpSpLocks/>
            </p:cNvGrpSpPr>
            <p:nvPr userDrawn="1"/>
          </p:nvGrpSpPr>
          <p:grpSpPr bwMode="auto">
            <a:xfrm>
              <a:off x="2486" y="3792"/>
              <a:ext cx="2456" cy="536"/>
              <a:chOff x="2486" y="3792"/>
              <a:chExt cx="2456" cy="536"/>
            </a:xfrm>
          </p:grpSpPr>
          <p:sp>
            <p:nvSpPr>
              <p:cNvPr id="226313"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endParaRPr lang="en-US"/>
              </a:p>
            </p:txBody>
          </p:sp>
          <p:sp>
            <p:nvSpPr>
              <p:cNvPr id="22631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endParaRPr lang="en-US"/>
              </a:p>
            </p:txBody>
          </p:sp>
          <p:sp>
            <p:nvSpPr>
              <p:cNvPr id="22631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endParaRPr lang="en-US"/>
              </a:p>
            </p:txBody>
          </p:sp>
          <p:sp>
            <p:nvSpPr>
              <p:cNvPr id="22631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endParaRPr lang="en-US"/>
              </a:p>
            </p:txBody>
          </p:sp>
          <p:sp>
            <p:nvSpPr>
              <p:cNvPr id="22631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endParaRPr lang="en-US"/>
              </a:p>
            </p:txBody>
          </p:sp>
        </p:grpSp>
        <p:sp>
          <p:nvSpPr>
            <p:cNvPr id="22631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endParaRPr lang="en-US"/>
            </a:p>
          </p:txBody>
        </p:sp>
      </p:grpSp>
      <p:grpSp>
        <p:nvGrpSpPr>
          <p:cNvPr id="226319" name="Group 15"/>
          <p:cNvGrpSpPr>
            <a:grpSpLocks/>
          </p:cNvGrpSpPr>
          <p:nvPr/>
        </p:nvGrpSpPr>
        <p:grpSpPr bwMode="auto">
          <a:xfrm>
            <a:off x="627063" y="6021388"/>
            <a:ext cx="5684837" cy="849312"/>
            <a:chOff x="395" y="3793"/>
            <a:chExt cx="3581" cy="535"/>
          </a:xfrm>
        </p:grpSpPr>
        <p:sp>
          <p:nvSpPr>
            <p:cNvPr id="226320"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endParaRPr lang="en-US"/>
            </a:p>
          </p:txBody>
        </p:sp>
        <p:sp>
          <p:nvSpPr>
            <p:cNvPr id="226321"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endParaRPr lang="en-US"/>
            </a:p>
          </p:txBody>
        </p:sp>
        <p:sp>
          <p:nvSpPr>
            <p:cNvPr id="226322"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endParaRPr lang="en-US"/>
            </a:p>
          </p:txBody>
        </p:sp>
        <p:sp>
          <p:nvSpPr>
            <p:cNvPr id="226323"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endParaRPr lang="en-US"/>
            </a:p>
          </p:txBody>
        </p:sp>
        <p:sp>
          <p:nvSpPr>
            <p:cNvPr id="226324"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endParaRPr lang="en-US"/>
            </a:p>
          </p:txBody>
        </p:sp>
        <p:sp>
          <p:nvSpPr>
            <p:cNvPr id="226325"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endParaRPr lang="en-US"/>
            </a:p>
          </p:txBody>
        </p:sp>
      </p:grpSp>
      <p:sp>
        <p:nvSpPr>
          <p:cNvPr id="226326"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226327"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26328" name="Rectangle 24"/>
          <p:cNvSpPr>
            <a:spLocks noGrp="1" noChangeArrowheads="1"/>
          </p:cNvSpPr>
          <p:nvPr>
            <p:ph type="dt" sz="quarter" idx="2"/>
          </p:nvPr>
        </p:nvSpPr>
        <p:spPr/>
        <p:txBody>
          <a:bodyPr/>
          <a:lstStyle>
            <a:lvl1pPr>
              <a:defRPr/>
            </a:lvl1pPr>
          </a:lstStyle>
          <a:p>
            <a:endParaRPr lang="en-US"/>
          </a:p>
        </p:txBody>
      </p:sp>
      <p:sp>
        <p:nvSpPr>
          <p:cNvPr id="226329" name="Rectangle 25"/>
          <p:cNvSpPr>
            <a:spLocks noGrp="1" noChangeArrowheads="1"/>
          </p:cNvSpPr>
          <p:nvPr>
            <p:ph type="sldNum" sz="quarter" idx="4"/>
          </p:nvPr>
        </p:nvSpPr>
        <p:spPr/>
        <p:txBody>
          <a:bodyPr/>
          <a:lstStyle>
            <a:lvl1pPr>
              <a:defRPr/>
            </a:lvl1pPr>
          </a:lstStyle>
          <a:p>
            <a:fld id="{85659352-ECB9-48B6-B5BC-F96FBC4513A7}" type="slidenum">
              <a:rPr lang="en-US"/>
              <a:pPr/>
              <a:t>‹#›</a:t>
            </a:fld>
            <a:endParaRPr lang="en-US"/>
          </a:p>
        </p:txBody>
      </p:sp>
      <p:sp>
        <p:nvSpPr>
          <p:cNvPr id="226330" name="Rectangle 26"/>
          <p:cNvSpPr>
            <a:spLocks noGrp="1" noChangeArrowheads="1"/>
          </p:cNvSpPr>
          <p:nvPr>
            <p:ph type="ftr" sz="quarter" idx="3"/>
          </p:nvPr>
        </p:nvSpPr>
        <p:spPr/>
        <p:txBody>
          <a:bodyPr/>
          <a:lstStyle>
            <a:lvl1pPr>
              <a:defRPr/>
            </a:lvl1pPr>
          </a:lstStyle>
          <a:p>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2997059-7349-4919-B769-49F6908ECBE9}"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2A0698C-4A99-4CD0-89A4-B6519DC78FC7}"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495800"/>
          </a:xfrm>
        </p:spPr>
        <p:txBody>
          <a:bodyPr/>
          <a:lstStyle/>
          <a:p>
            <a:endParaRPr lang="en-US"/>
          </a:p>
        </p:txBody>
      </p:sp>
      <p:sp>
        <p:nvSpPr>
          <p:cNvPr id="4" name="Date Placeholder 3"/>
          <p:cNvSpPr>
            <a:spLocks noGrp="1"/>
          </p:cNvSpPr>
          <p:nvPr>
            <p:ph type="dt" sz="half" idx="10"/>
          </p:nvPr>
        </p:nvSpPr>
        <p:spPr>
          <a:xfrm>
            <a:off x="457200" y="6248400"/>
            <a:ext cx="2133600" cy="457200"/>
          </a:xfrm>
        </p:spPr>
        <p:txBody>
          <a:bodyPr/>
          <a:lstStyle>
            <a:lvl1pPr>
              <a:defRPr/>
            </a:lvl1pPr>
          </a:lstStyle>
          <a:p>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fld id="{51102577-D0E2-44AC-813C-2587C108AA97}"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587F499-FDDC-48A6-A8ED-BC60406EA68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5B112C9-C894-48C2-A81B-B61C5D2623EF}"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A6E72ED-4323-4FD6-815E-A200E581CB64}"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F1DC59C6-580C-49C7-9B02-12D18476EB77}"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EC5B4A3-9812-4BA3-9592-E786A3B7FCBE}"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6B0BBCB2-D056-4EAD-85F6-CE193C9D5686}"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45BBF7F-B4FC-48B3-9358-EC41932422BD}"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DCEF60D-8B7E-48DE-B2CD-EAB3F8B0E621}"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225282" name="Group 2"/>
          <p:cNvGrpSpPr>
            <a:grpSpLocks/>
          </p:cNvGrpSpPr>
          <p:nvPr/>
        </p:nvGrpSpPr>
        <p:grpSpPr bwMode="auto">
          <a:xfrm>
            <a:off x="0" y="0"/>
            <a:ext cx="9144000" cy="6858000"/>
            <a:chOff x="0" y="0"/>
            <a:chExt cx="5760" cy="4320"/>
          </a:xfrm>
        </p:grpSpPr>
        <p:sp>
          <p:nvSpPr>
            <p:cNvPr id="225283"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en-US"/>
            </a:p>
          </p:txBody>
        </p:sp>
        <p:sp>
          <p:nvSpPr>
            <p:cNvPr id="225284"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endParaRPr lang="en-US"/>
            </a:p>
          </p:txBody>
        </p:sp>
      </p:grpSp>
      <p:sp>
        <p:nvSpPr>
          <p:cNvPr id="225285"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endParaRPr lang="en-US"/>
          </a:p>
        </p:txBody>
      </p:sp>
      <p:grpSp>
        <p:nvGrpSpPr>
          <p:cNvPr id="225286" name="Group 6"/>
          <p:cNvGrpSpPr>
            <a:grpSpLocks/>
          </p:cNvGrpSpPr>
          <p:nvPr/>
        </p:nvGrpSpPr>
        <p:grpSpPr bwMode="auto">
          <a:xfrm>
            <a:off x="0" y="6019800"/>
            <a:ext cx="7848600" cy="857250"/>
            <a:chOff x="0" y="3792"/>
            <a:chExt cx="4944" cy="540"/>
          </a:xfrm>
        </p:grpSpPr>
        <p:sp>
          <p:nvSpPr>
            <p:cNvPr id="225287"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endParaRPr lang="en-US"/>
            </a:p>
          </p:txBody>
        </p:sp>
        <p:grpSp>
          <p:nvGrpSpPr>
            <p:cNvPr id="225288" name="Group 8"/>
            <p:cNvGrpSpPr>
              <a:grpSpLocks/>
            </p:cNvGrpSpPr>
            <p:nvPr userDrawn="1"/>
          </p:nvGrpSpPr>
          <p:grpSpPr bwMode="auto">
            <a:xfrm>
              <a:off x="2486" y="3792"/>
              <a:ext cx="2458" cy="540"/>
              <a:chOff x="2486" y="3792"/>
              <a:chExt cx="2458" cy="540"/>
            </a:xfrm>
          </p:grpSpPr>
          <p:sp>
            <p:nvSpPr>
              <p:cNvPr id="225289"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en-US"/>
              </a:p>
            </p:txBody>
          </p:sp>
          <p:sp>
            <p:nvSpPr>
              <p:cNvPr id="225290"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endParaRPr lang="en-US"/>
              </a:p>
            </p:txBody>
          </p:sp>
          <p:sp>
            <p:nvSpPr>
              <p:cNvPr id="225291"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endParaRPr lang="en-US"/>
              </a:p>
            </p:txBody>
          </p:sp>
          <p:sp>
            <p:nvSpPr>
              <p:cNvPr id="225292"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endParaRPr lang="en-US"/>
              </a:p>
            </p:txBody>
          </p:sp>
          <p:sp>
            <p:nvSpPr>
              <p:cNvPr id="225293"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endParaRPr lang="en-US"/>
              </a:p>
            </p:txBody>
          </p:sp>
        </p:grpSp>
        <p:sp>
          <p:nvSpPr>
            <p:cNvPr id="225294"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endParaRPr lang="en-US"/>
            </a:p>
          </p:txBody>
        </p:sp>
      </p:grpSp>
      <p:grpSp>
        <p:nvGrpSpPr>
          <p:cNvPr id="225295" name="Group 15"/>
          <p:cNvGrpSpPr>
            <a:grpSpLocks/>
          </p:cNvGrpSpPr>
          <p:nvPr/>
        </p:nvGrpSpPr>
        <p:grpSpPr bwMode="auto">
          <a:xfrm>
            <a:off x="627063" y="6021388"/>
            <a:ext cx="5684837" cy="849312"/>
            <a:chOff x="395" y="3793"/>
            <a:chExt cx="3581" cy="535"/>
          </a:xfrm>
        </p:grpSpPr>
        <p:sp>
          <p:nvSpPr>
            <p:cNvPr id="225296"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endParaRPr lang="en-US"/>
            </a:p>
          </p:txBody>
        </p:sp>
        <p:sp>
          <p:nvSpPr>
            <p:cNvPr id="225297"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endParaRPr lang="en-US"/>
            </a:p>
          </p:txBody>
        </p:sp>
        <p:sp>
          <p:nvSpPr>
            <p:cNvPr id="225298"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endParaRPr lang="en-US"/>
            </a:p>
          </p:txBody>
        </p:sp>
        <p:sp>
          <p:nvSpPr>
            <p:cNvPr id="225299"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endParaRPr lang="en-US"/>
            </a:p>
          </p:txBody>
        </p:sp>
        <p:sp>
          <p:nvSpPr>
            <p:cNvPr id="225300"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endParaRPr lang="en-US"/>
            </a:p>
          </p:txBody>
        </p:sp>
        <p:sp>
          <p:nvSpPr>
            <p:cNvPr id="225301"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endParaRPr lang="en-US"/>
            </a:p>
          </p:txBody>
        </p:sp>
      </p:grpSp>
      <p:sp>
        <p:nvSpPr>
          <p:cNvPr id="225302"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25303"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5304"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endParaRPr lang="en-US"/>
          </a:p>
        </p:txBody>
      </p:sp>
      <p:sp>
        <p:nvSpPr>
          <p:cNvPr id="225305"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endParaRPr lang="en-US"/>
          </a:p>
        </p:txBody>
      </p:sp>
      <p:sp>
        <p:nvSpPr>
          <p:cNvPr id="225306"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fld id="{134BB1C3-2B39-4DDF-91CF-0C8811DD95E6}"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timing>
    <p:tnLst>
      <p:par>
        <p:cTn id="1" dur="indefinite" restart="never" nodeType="tmRoot"/>
      </p:par>
    </p:tn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fontAlgn="base">
        <a:spcBef>
          <a:spcPct val="20000"/>
        </a:spcBef>
        <a:spcAft>
          <a:spcPct val="0"/>
        </a:spcAft>
        <a:buClr>
          <a:schemeClr val="tx2"/>
        </a:buClr>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lr>
          <a:schemeClr val="tx2"/>
        </a:buClr>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85800" y="1066800"/>
            <a:ext cx="7772400" cy="13716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0" cap="none" spc="0" normalizeH="0" baseline="0" noProof="0" dirty="0" smtClean="0">
                <a:ln>
                  <a:noFill/>
                </a:ln>
                <a:solidFill>
                  <a:schemeClr val="tx2"/>
                </a:solidFill>
                <a:effectLst>
                  <a:outerShdw blurRad="38100" dist="38100" dir="2700000" algn="tl">
                    <a:srgbClr val="000000"/>
                  </a:outerShdw>
                </a:effectLst>
                <a:uLnTx/>
                <a:uFillTx/>
                <a:latin typeface="+mj-lt"/>
                <a:ea typeface="+mj-ea"/>
                <a:cs typeface="+mj-cs"/>
              </a:rPr>
              <a:t>Hacking</a:t>
            </a:r>
            <a:r>
              <a:rPr kumimoji="0" lang="en-US" sz="4400" b="0" i="0" u="none" strike="noStrike" kern="0" cap="none" spc="0" normalizeH="0" baseline="0" noProof="0" dirty="0" smtClean="0">
                <a:ln>
                  <a:noFill/>
                </a:ln>
                <a:solidFill>
                  <a:schemeClr val="tx2"/>
                </a:solidFill>
                <a:effectLst>
                  <a:outerShdw blurRad="38100" dist="38100" dir="2700000" algn="tl">
                    <a:srgbClr val="000000"/>
                  </a:outerShdw>
                </a:effectLst>
                <a:uLnTx/>
                <a:uFillTx/>
                <a:latin typeface="+mj-lt"/>
                <a:ea typeface="+mj-ea"/>
                <a:cs typeface="+mj-cs"/>
              </a:rPr>
              <a:t> </a:t>
            </a:r>
            <a:endParaRPr kumimoji="0" lang="en-US" sz="4400" b="0" i="0" u="none" strike="noStrike" kern="0" cap="none" spc="0" normalizeH="0" baseline="0" noProof="0" dirty="0" smtClean="0">
              <a:ln>
                <a:noFill/>
              </a:ln>
              <a:solidFill>
                <a:schemeClr val="tx2"/>
              </a:solidFill>
              <a:effectLst>
                <a:outerShdw blurRad="38100" dist="38100" dir="2700000" algn="tl">
                  <a:srgbClr val="000000"/>
                </a:outerShdw>
              </a:effectLst>
              <a:uLnTx/>
              <a:uFillTx/>
              <a:latin typeface="+mj-lt"/>
              <a:ea typeface="+mj-ea"/>
              <a:cs typeface="+mj-cs"/>
            </a:endParaRPr>
          </a:p>
        </p:txBody>
      </p:sp>
      <p:sp>
        <p:nvSpPr>
          <p:cNvPr id="3" name="TextBox 2"/>
          <p:cNvSpPr txBox="1"/>
          <p:nvPr/>
        </p:nvSpPr>
        <p:spPr>
          <a:xfrm>
            <a:off x="381000" y="3429000"/>
            <a:ext cx="3429000" cy="923330"/>
          </a:xfrm>
          <a:prstGeom prst="rect">
            <a:avLst/>
          </a:prstGeom>
          <a:noFill/>
        </p:spPr>
        <p:txBody>
          <a:bodyPr wrap="square" rtlCol="0">
            <a:spAutoFit/>
          </a:bodyPr>
          <a:lstStyle/>
          <a:p>
            <a:r>
              <a:rPr lang="en-US" dirty="0" smtClean="0"/>
              <a:t>Presented</a:t>
            </a:r>
            <a:r>
              <a:rPr lang="en-US" dirty="0" smtClean="0"/>
              <a:t> </a:t>
            </a:r>
            <a:r>
              <a:rPr lang="en-US" dirty="0" smtClean="0"/>
              <a:t>by:- Arpit Verma</a:t>
            </a:r>
          </a:p>
          <a:p>
            <a:endParaRPr lang="en-US" dirty="0"/>
          </a:p>
          <a:p>
            <a:r>
              <a:rPr lang="en-US" dirty="0" smtClean="0"/>
              <a:t>Reg. No.:- </a:t>
            </a:r>
            <a:r>
              <a:rPr lang="en-US" dirty="0" smtClean="0"/>
              <a:t>CRO</a:t>
            </a:r>
            <a:r>
              <a:rPr lang="en-US" dirty="0" smtClean="0"/>
              <a:t>0422316</a:t>
            </a:r>
            <a:endParaRPr lang="en-US" dirty="0" smtClean="0"/>
          </a:p>
        </p:txBody>
      </p:sp>
      <p:sp>
        <p:nvSpPr>
          <p:cNvPr id="4" name="TextBox 3"/>
          <p:cNvSpPr txBox="1"/>
          <p:nvPr/>
        </p:nvSpPr>
        <p:spPr>
          <a:xfrm>
            <a:off x="5181600" y="3429000"/>
            <a:ext cx="3276600" cy="646331"/>
          </a:xfrm>
          <a:prstGeom prst="rect">
            <a:avLst/>
          </a:prstGeom>
          <a:noFill/>
        </p:spPr>
        <p:txBody>
          <a:bodyPr wrap="square" rtlCol="0">
            <a:spAutoFit/>
          </a:bodyPr>
          <a:lstStyle/>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lstStyle/>
          <a:p>
            <a:r>
              <a:rPr lang="en-US" sz="8000" dirty="0">
                <a:solidFill>
                  <a:srgbClr val="D2533C"/>
                </a:solidFill>
              </a:rPr>
              <a:t>Grey hat Hackers</a:t>
            </a:r>
          </a:p>
        </p:txBody>
      </p:sp>
      <p:sp>
        <p:nvSpPr>
          <p:cNvPr id="206851" name="Rectangle 3"/>
          <p:cNvSpPr>
            <a:spLocks noGrp="1" noChangeArrowheads="1"/>
          </p:cNvSpPr>
          <p:nvPr>
            <p:ph type="body" idx="1"/>
          </p:nvPr>
        </p:nvSpPr>
        <p:spPr>
          <a:xfrm>
            <a:off x="152400" y="2362200"/>
            <a:ext cx="4267200" cy="2667000"/>
          </a:xfrm>
        </p:spPr>
        <p:txBody>
          <a:bodyPr/>
          <a:lstStyle/>
          <a:p>
            <a:pPr lvl="2"/>
            <a:r>
              <a:rPr lang="en-US" dirty="0"/>
              <a:t>A </a:t>
            </a:r>
            <a:r>
              <a:rPr lang="en-US" b="1" dirty="0"/>
              <a:t>grey hat</a:t>
            </a:r>
            <a:r>
              <a:rPr lang="en-US" dirty="0"/>
              <a:t>, in the hacking community, refers to a skilled hacker who is somewhere in between white and black hat hackers</a:t>
            </a:r>
          </a:p>
          <a:p>
            <a:endParaRPr lang="en-US" dirty="0"/>
          </a:p>
          <a:p>
            <a:endParaRPr lang="en-US" dirty="0"/>
          </a:p>
        </p:txBody>
      </p:sp>
      <p:pic>
        <p:nvPicPr>
          <p:cNvPr id="206852" name="Picture 4"/>
          <p:cNvPicPr>
            <a:picLocks noChangeAspect="1" noChangeArrowheads="1"/>
          </p:cNvPicPr>
          <p:nvPr/>
        </p:nvPicPr>
        <p:blipFill>
          <a:blip r:embed="rId2" cstate="print"/>
          <a:srcRect/>
          <a:stretch>
            <a:fillRect/>
          </a:stretch>
        </p:blipFill>
        <p:spPr bwMode="auto">
          <a:xfrm>
            <a:off x="5105400" y="1905000"/>
            <a:ext cx="3581400" cy="3398838"/>
          </a:xfrm>
          <a:prstGeom prst="rect">
            <a:avLst/>
          </a:prstGeom>
          <a:solidFill>
            <a:srgbClr val="EDEDED"/>
          </a:solidFill>
          <a:ln w="9525">
            <a:noFill/>
            <a:round/>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7396" name="Rectangle 4"/>
          <p:cNvSpPr>
            <a:spLocks noChangeArrowheads="1"/>
          </p:cNvSpPr>
          <p:nvPr/>
        </p:nvSpPr>
        <p:spPr bwMode="auto">
          <a:xfrm>
            <a:off x="228600" y="914399"/>
            <a:ext cx="8686800" cy="4967514"/>
          </a:xfrm>
          <a:prstGeom prst="rect">
            <a:avLst/>
          </a:prstGeom>
          <a:noFill/>
          <a:ln w="9525" algn="ctr">
            <a:noFill/>
            <a:miter lim="800000"/>
            <a:headEnd/>
            <a:tailEnd/>
          </a:ln>
          <a:effectLst/>
        </p:spPr>
        <p:txBody>
          <a:bodyPr wrap="square">
            <a:spAutoFit/>
          </a:bodyPr>
          <a:lstStyle/>
          <a:p>
            <a:pPr marL="342900" indent="-342900" algn="just">
              <a:spcBef>
                <a:spcPct val="20000"/>
              </a:spcBef>
              <a:buClr>
                <a:schemeClr val="hlink"/>
              </a:buClr>
              <a:buSzPct val="120000"/>
              <a:buFontTx/>
              <a:buChar char="•"/>
            </a:pPr>
            <a:r>
              <a:rPr lang="en-US" sz="2000" b="1" dirty="0">
                <a:effectLst>
                  <a:outerShdw blurRad="38100" dist="38100" dir="2700000" algn="tl">
                    <a:srgbClr val="000000"/>
                  </a:outerShdw>
                </a:effectLst>
                <a:latin typeface="Tahoma" pitchFamily="34" charset="0"/>
              </a:rPr>
              <a:t>Routers:</a:t>
            </a:r>
            <a:r>
              <a:rPr lang="en-US" sz="2000" dirty="0">
                <a:effectLst>
                  <a:outerShdw blurRad="38100" dist="38100" dir="2700000" algn="tl">
                    <a:srgbClr val="000000"/>
                  </a:outerShdw>
                </a:effectLst>
                <a:latin typeface="Tahoma" pitchFamily="34" charset="0"/>
              </a:rPr>
              <a:t>  knowledge of routers, routing protocols, and access control lists</a:t>
            </a:r>
          </a:p>
          <a:p>
            <a:pPr marL="342900" indent="-342900" algn="just">
              <a:spcBef>
                <a:spcPct val="20000"/>
              </a:spcBef>
              <a:buClr>
                <a:schemeClr val="hlink"/>
              </a:buClr>
              <a:buSzPct val="120000"/>
              <a:buFontTx/>
              <a:buChar char="•"/>
            </a:pPr>
            <a:r>
              <a:rPr lang="en-US" sz="2000" b="1" dirty="0">
                <a:effectLst>
                  <a:outerShdw blurRad="38100" dist="38100" dir="2700000" algn="tl">
                    <a:srgbClr val="000000"/>
                  </a:outerShdw>
                </a:effectLst>
                <a:latin typeface="Tahoma" pitchFamily="34" charset="0"/>
              </a:rPr>
              <a:t>Microsoft:</a:t>
            </a:r>
            <a:r>
              <a:rPr lang="en-US" sz="2000" dirty="0">
                <a:effectLst>
                  <a:outerShdw blurRad="38100" dist="38100" dir="2700000" algn="tl">
                    <a:srgbClr val="000000"/>
                  </a:outerShdw>
                </a:effectLst>
                <a:latin typeface="Tahoma" pitchFamily="34" charset="0"/>
              </a:rPr>
              <a:t>  skills in operation, configuration and management.</a:t>
            </a:r>
          </a:p>
          <a:p>
            <a:pPr marL="342900" indent="-342900" algn="just">
              <a:spcBef>
                <a:spcPct val="20000"/>
              </a:spcBef>
              <a:buClr>
                <a:schemeClr val="hlink"/>
              </a:buClr>
              <a:buSzPct val="120000"/>
              <a:buFontTx/>
              <a:buChar char="•"/>
            </a:pPr>
            <a:r>
              <a:rPr lang="en-US" sz="2000" b="1" dirty="0">
                <a:effectLst>
                  <a:outerShdw blurRad="38100" dist="38100" dir="2700000" algn="tl">
                    <a:srgbClr val="000000"/>
                  </a:outerShdw>
                </a:effectLst>
                <a:latin typeface="Tahoma" pitchFamily="34" charset="0"/>
              </a:rPr>
              <a:t>Linux:</a:t>
            </a:r>
            <a:r>
              <a:rPr lang="en-US" sz="2000" dirty="0">
                <a:effectLst>
                  <a:outerShdw blurRad="38100" dist="38100" dir="2700000" algn="tl">
                    <a:srgbClr val="000000"/>
                  </a:outerShdw>
                </a:effectLst>
                <a:latin typeface="Tahoma" pitchFamily="34" charset="0"/>
              </a:rPr>
              <a:t>  knowledge of Linux/Unix; security setting, configuration, and services.</a:t>
            </a:r>
          </a:p>
          <a:p>
            <a:pPr marL="342900" indent="-342900" algn="just">
              <a:spcBef>
                <a:spcPct val="20000"/>
              </a:spcBef>
              <a:buClr>
                <a:schemeClr val="hlink"/>
              </a:buClr>
              <a:buSzPct val="120000"/>
              <a:buFontTx/>
              <a:buChar char="•"/>
            </a:pPr>
            <a:r>
              <a:rPr lang="en-US" sz="2000" b="1" dirty="0">
                <a:effectLst>
                  <a:outerShdw blurRad="38100" dist="38100" dir="2700000" algn="tl">
                    <a:srgbClr val="000000"/>
                  </a:outerShdw>
                </a:effectLst>
                <a:latin typeface="Tahoma" pitchFamily="34" charset="0"/>
              </a:rPr>
              <a:t>Firewalls:</a:t>
            </a:r>
            <a:r>
              <a:rPr lang="en-US" sz="2000" dirty="0">
                <a:effectLst>
                  <a:outerShdw blurRad="38100" dist="38100" dir="2700000" algn="tl">
                    <a:srgbClr val="000000"/>
                  </a:outerShdw>
                </a:effectLst>
                <a:latin typeface="Tahoma" pitchFamily="34" charset="0"/>
              </a:rPr>
              <a:t>  configurations, and operation of intrusion detection systems.</a:t>
            </a:r>
          </a:p>
          <a:p>
            <a:pPr marL="342900" indent="-342900" algn="just">
              <a:spcBef>
                <a:spcPct val="20000"/>
              </a:spcBef>
              <a:buClr>
                <a:schemeClr val="hlink"/>
              </a:buClr>
              <a:buSzPct val="120000"/>
              <a:buFontTx/>
              <a:buChar char="•"/>
            </a:pPr>
            <a:r>
              <a:rPr lang="en-US" sz="2000" b="1" dirty="0">
                <a:effectLst>
                  <a:outerShdw blurRad="38100" dist="38100" dir="2700000" algn="tl">
                    <a:srgbClr val="000000"/>
                  </a:outerShdw>
                </a:effectLst>
                <a:latin typeface="Tahoma" pitchFamily="34" charset="0"/>
              </a:rPr>
              <a:t>Mainframes</a:t>
            </a:r>
          </a:p>
          <a:p>
            <a:pPr marL="342900" indent="-342900" algn="just">
              <a:spcBef>
                <a:spcPct val="20000"/>
              </a:spcBef>
              <a:buClr>
                <a:schemeClr val="hlink"/>
              </a:buClr>
              <a:buSzPct val="120000"/>
              <a:buFontTx/>
              <a:buChar char="•"/>
            </a:pPr>
            <a:r>
              <a:rPr lang="en-US" sz="2000" b="1" dirty="0">
                <a:effectLst>
                  <a:outerShdw blurRad="38100" dist="38100" dir="2700000" algn="tl">
                    <a:srgbClr val="000000"/>
                  </a:outerShdw>
                </a:effectLst>
                <a:latin typeface="Tahoma" pitchFamily="34" charset="0"/>
              </a:rPr>
              <a:t>Network Protocols:</a:t>
            </a:r>
            <a:r>
              <a:rPr lang="en-US" sz="2000" dirty="0">
                <a:effectLst>
                  <a:outerShdw blurRad="38100" dist="38100" dir="2700000" algn="tl">
                    <a:srgbClr val="000000"/>
                  </a:outerShdw>
                </a:effectLst>
                <a:latin typeface="Tahoma" pitchFamily="34" charset="0"/>
              </a:rPr>
              <a:t>  TCP/IP; how they function and can be manipulated.</a:t>
            </a:r>
          </a:p>
          <a:p>
            <a:pPr marL="342900" indent="-342900" algn="just">
              <a:spcBef>
                <a:spcPct val="20000"/>
              </a:spcBef>
              <a:buClr>
                <a:schemeClr val="hlink"/>
              </a:buClr>
              <a:buSzPct val="120000"/>
              <a:buFontTx/>
              <a:buChar char="•"/>
            </a:pPr>
            <a:r>
              <a:rPr lang="en-US" sz="2000" b="1" dirty="0">
                <a:effectLst>
                  <a:outerShdw blurRad="38100" dist="38100" dir="2700000" algn="tl">
                    <a:srgbClr val="000000"/>
                  </a:outerShdw>
                </a:effectLst>
                <a:latin typeface="Tahoma" pitchFamily="34" charset="0"/>
              </a:rPr>
              <a:t>Project Management:</a:t>
            </a:r>
            <a:r>
              <a:rPr lang="en-US" sz="2000" dirty="0">
                <a:effectLst>
                  <a:outerShdw blurRad="38100" dist="38100" dir="2700000" algn="tl">
                    <a:srgbClr val="000000"/>
                  </a:outerShdw>
                </a:effectLst>
                <a:latin typeface="Tahoma" pitchFamily="34" charset="0"/>
              </a:rPr>
              <a:t>  knowledge of leading, planning, organizing, and controlling a penetration testing team.</a:t>
            </a:r>
          </a:p>
          <a:p>
            <a:pPr marL="342900" indent="-342900">
              <a:spcBef>
                <a:spcPct val="20000"/>
              </a:spcBef>
              <a:buClr>
                <a:schemeClr val="hlink"/>
              </a:buClr>
              <a:buSzPct val="120000"/>
              <a:buFontTx/>
              <a:buChar char="•"/>
            </a:pPr>
            <a:endParaRPr lang="en-US" dirty="0">
              <a:effectLst>
                <a:outerShdw blurRad="38100" dist="38100" dir="2700000" algn="tl">
                  <a:srgbClr val="000000"/>
                </a:outerShdw>
              </a:effectLst>
              <a:latin typeface="Tahoma" pitchFamily="34" charset="0"/>
            </a:endParaRPr>
          </a:p>
          <a:p>
            <a:pPr marL="342900" indent="-342900">
              <a:lnSpc>
                <a:spcPct val="80000"/>
              </a:lnSpc>
              <a:spcBef>
                <a:spcPct val="50000"/>
              </a:spcBef>
              <a:buClr>
                <a:schemeClr val="hlink"/>
              </a:buClr>
              <a:buSzPct val="60000"/>
              <a:buFont typeface="Wingdings" pitchFamily="2" charset="2"/>
              <a:buChar char="n"/>
            </a:pPr>
            <a:endParaRPr lang="en-US" sz="2400" dirty="0">
              <a:effectLst>
                <a:outerShdw blurRad="38100" dist="38100" dir="2700000" algn="tl">
                  <a:srgbClr val="000000"/>
                </a:outerShdw>
              </a:effectLst>
              <a:latin typeface="Verdana" pitchFamily="34" charset="0"/>
            </a:endParaRPr>
          </a:p>
        </p:txBody>
      </p:sp>
      <p:sp>
        <p:nvSpPr>
          <p:cNvPr id="187397" name="Rectangle 5"/>
          <p:cNvSpPr>
            <a:spLocks noChangeArrowheads="1"/>
          </p:cNvSpPr>
          <p:nvPr/>
        </p:nvSpPr>
        <p:spPr bwMode="auto">
          <a:xfrm>
            <a:off x="1066800" y="3200400"/>
            <a:ext cx="8229600" cy="4114800"/>
          </a:xfrm>
          <a:prstGeom prst="rect">
            <a:avLst/>
          </a:prstGeom>
          <a:noFill/>
          <a:ln w="9525">
            <a:noFill/>
            <a:miter lim="800000"/>
            <a:headEnd/>
            <a:tailEnd/>
          </a:ln>
          <a:effectLst/>
        </p:spPr>
        <p:txBody>
          <a:bodyPr/>
          <a:lstStyle/>
          <a:p>
            <a:pPr marL="342900" indent="-342900">
              <a:spcBef>
                <a:spcPct val="20000"/>
              </a:spcBef>
              <a:buClr>
                <a:schemeClr val="tx2"/>
              </a:buClr>
              <a:buFontTx/>
              <a:buChar char="•"/>
            </a:pPr>
            <a:endParaRPr lang="en-US" sz="3200"/>
          </a:p>
        </p:txBody>
      </p:sp>
      <p:sp>
        <p:nvSpPr>
          <p:cNvPr id="187398" name="Rectangle 6"/>
          <p:cNvSpPr>
            <a:spLocks noGrp="1" noChangeArrowheads="1"/>
          </p:cNvSpPr>
          <p:nvPr>
            <p:ph type="title"/>
          </p:nvPr>
        </p:nvSpPr>
        <p:spPr/>
        <p:txBody>
          <a:bodyPr/>
          <a:lstStyle/>
          <a:p>
            <a:r>
              <a:rPr lang="en-US" sz="4000" b="1" dirty="0"/>
              <a:t>Skill of a hacker</a:t>
            </a:r>
            <a:br>
              <a:rPr lang="en-US" sz="4000" b="1" dirty="0"/>
            </a:br>
            <a:endParaRPr lang="en-US" sz="4000" b="1"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p:txBody>
          <a:bodyPr/>
          <a:lstStyle/>
          <a:p>
            <a:r>
              <a:rPr lang="en-US" b="1"/>
              <a:t>ADVANTAGES OF HACKING</a:t>
            </a:r>
          </a:p>
        </p:txBody>
      </p:sp>
      <p:sp>
        <p:nvSpPr>
          <p:cNvPr id="207875" name="Rectangle 3"/>
          <p:cNvSpPr>
            <a:spLocks noGrp="1" noChangeArrowheads="1"/>
          </p:cNvSpPr>
          <p:nvPr>
            <p:ph type="body" idx="1"/>
          </p:nvPr>
        </p:nvSpPr>
        <p:spPr/>
        <p:txBody>
          <a:bodyPr/>
          <a:lstStyle/>
          <a:p>
            <a:pPr marL="457200" indent="-457200" algn="just">
              <a:lnSpc>
                <a:spcPct val="80000"/>
              </a:lnSpc>
            </a:pPr>
            <a:r>
              <a:rPr lang="en-US" sz="2000" b="1" dirty="0">
                <a:solidFill>
                  <a:schemeClr val="bg2">
                    <a:lumMod val="10000"/>
                    <a:lumOff val="90000"/>
                  </a:schemeClr>
                </a:solidFill>
              </a:rPr>
              <a:t>CAN BE USED TO RECOVER LOST INFORMATION WHERE THE COMPUTER PASSWORD HAS BEEN LOST. </a:t>
            </a:r>
            <a:endParaRPr lang="en-US" sz="2000" b="1" dirty="0" smtClean="0">
              <a:solidFill>
                <a:schemeClr val="bg2">
                  <a:lumMod val="10000"/>
                  <a:lumOff val="90000"/>
                </a:schemeClr>
              </a:solidFill>
            </a:endParaRPr>
          </a:p>
          <a:p>
            <a:pPr marL="457200" indent="-457200" algn="just">
              <a:lnSpc>
                <a:spcPct val="80000"/>
              </a:lnSpc>
            </a:pPr>
            <a:endParaRPr lang="en-US" sz="2000" b="1" dirty="0">
              <a:solidFill>
                <a:schemeClr val="bg2">
                  <a:lumMod val="10000"/>
                  <a:lumOff val="90000"/>
                </a:schemeClr>
              </a:solidFill>
            </a:endParaRPr>
          </a:p>
          <a:p>
            <a:pPr marL="457200" indent="-457200" algn="just">
              <a:lnSpc>
                <a:spcPct val="80000"/>
              </a:lnSpc>
            </a:pPr>
            <a:r>
              <a:rPr lang="en-US" sz="2000" b="1" dirty="0" smtClean="0">
                <a:solidFill>
                  <a:schemeClr val="bg2">
                    <a:lumMod val="10000"/>
                    <a:lumOff val="90000"/>
                  </a:schemeClr>
                </a:solidFill>
              </a:rPr>
              <a:t>TEACHES </a:t>
            </a:r>
            <a:r>
              <a:rPr lang="en-US" sz="2000" b="1" dirty="0">
                <a:solidFill>
                  <a:schemeClr val="bg2">
                    <a:lumMod val="10000"/>
                    <a:lumOff val="90000"/>
                  </a:schemeClr>
                </a:solidFill>
              </a:rPr>
              <a:t>U THAT NO TECHNOLOGY IS 100% </a:t>
            </a:r>
            <a:r>
              <a:rPr lang="en-US" sz="2000" b="1" dirty="0" smtClean="0">
                <a:solidFill>
                  <a:schemeClr val="bg2">
                    <a:lumMod val="10000"/>
                    <a:lumOff val="90000"/>
                  </a:schemeClr>
                </a:solidFill>
              </a:rPr>
              <a:t>SECURE</a:t>
            </a:r>
          </a:p>
          <a:p>
            <a:pPr marL="457200" indent="-457200" algn="just">
              <a:lnSpc>
                <a:spcPct val="80000"/>
              </a:lnSpc>
            </a:pPr>
            <a:r>
              <a:rPr lang="en-US" sz="2000" b="1" dirty="0" smtClean="0">
                <a:solidFill>
                  <a:schemeClr val="bg2">
                    <a:lumMod val="10000"/>
                    <a:lumOff val="90000"/>
                  </a:schemeClr>
                </a:solidFill>
              </a:rPr>
              <a:t> </a:t>
            </a:r>
            <a:endParaRPr lang="en-US" sz="2000" b="1" dirty="0">
              <a:solidFill>
                <a:schemeClr val="bg2">
                  <a:lumMod val="10000"/>
                  <a:lumOff val="90000"/>
                </a:schemeClr>
              </a:solidFill>
            </a:endParaRPr>
          </a:p>
          <a:p>
            <a:pPr marL="457200" indent="-457200" algn="just">
              <a:lnSpc>
                <a:spcPct val="80000"/>
              </a:lnSpc>
            </a:pPr>
            <a:r>
              <a:rPr lang="en-US" sz="2000" b="1" dirty="0" smtClean="0">
                <a:solidFill>
                  <a:schemeClr val="bg2">
                    <a:lumMod val="10000"/>
                    <a:lumOff val="90000"/>
                  </a:schemeClr>
                </a:solidFill>
              </a:rPr>
              <a:t>TO </a:t>
            </a:r>
            <a:r>
              <a:rPr lang="en-US" sz="2000" b="1" dirty="0">
                <a:solidFill>
                  <a:schemeClr val="bg2">
                    <a:lumMod val="10000"/>
                    <a:lumOff val="90000"/>
                  </a:schemeClr>
                </a:solidFill>
              </a:rPr>
              <a:t>TEST HOW GOOD SECURITY IS ON YOUR OWN NETWORK. ;) </a:t>
            </a:r>
            <a:endParaRPr lang="en-US" sz="2000" b="1" dirty="0" smtClean="0">
              <a:solidFill>
                <a:schemeClr val="bg2">
                  <a:lumMod val="10000"/>
                  <a:lumOff val="90000"/>
                </a:schemeClr>
              </a:solidFill>
            </a:endParaRPr>
          </a:p>
          <a:p>
            <a:pPr marL="457200" indent="-457200" algn="just">
              <a:lnSpc>
                <a:spcPct val="80000"/>
              </a:lnSpc>
            </a:pPr>
            <a:endParaRPr lang="en-US" sz="2000" b="1" dirty="0">
              <a:solidFill>
                <a:schemeClr val="bg2">
                  <a:lumMod val="10000"/>
                  <a:lumOff val="90000"/>
                </a:schemeClr>
              </a:solidFill>
            </a:endParaRPr>
          </a:p>
          <a:p>
            <a:pPr marL="457200" indent="-457200" algn="just">
              <a:lnSpc>
                <a:spcPct val="80000"/>
              </a:lnSpc>
            </a:pPr>
            <a:r>
              <a:rPr lang="en-US" sz="2000" b="1" dirty="0">
                <a:solidFill>
                  <a:schemeClr val="bg2">
                    <a:lumMod val="10000"/>
                    <a:lumOff val="90000"/>
                  </a:schemeClr>
                </a:solidFill>
              </a:rPr>
              <a:t>THEY CALL IT WHITE HAT COMPUTER HACKING</a:t>
            </a:r>
            <a:r>
              <a:rPr lang="en-US" sz="2000" b="1" dirty="0" smtClean="0">
                <a:solidFill>
                  <a:schemeClr val="bg2">
                    <a:lumMod val="10000"/>
                    <a:lumOff val="90000"/>
                  </a:schemeClr>
                </a:solidFill>
              </a:rPr>
              <a:t>.</a:t>
            </a:r>
          </a:p>
          <a:p>
            <a:pPr marL="457200" indent="-457200" algn="just">
              <a:lnSpc>
                <a:spcPct val="80000"/>
              </a:lnSpc>
            </a:pPr>
            <a:endParaRPr lang="en-US" sz="2000" b="1" dirty="0">
              <a:solidFill>
                <a:schemeClr val="bg2">
                  <a:lumMod val="10000"/>
                  <a:lumOff val="90000"/>
                </a:schemeClr>
              </a:solidFill>
            </a:endParaRPr>
          </a:p>
          <a:p>
            <a:pPr marL="457200" indent="-457200" algn="just">
              <a:lnSpc>
                <a:spcPct val="80000"/>
              </a:lnSpc>
            </a:pPr>
            <a:r>
              <a:rPr lang="en-US" sz="2000" b="1" dirty="0" smtClean="0">
                <a:solidFill>
                  <a:schemeClr val="bg2">
                    <a:lumMod val="10000"/>
                    <a:lumOff val="90000"/>
                  </a:schemeClr>
                </a:solidFill>
              </a:rPr>
              <a:t>HACKING </a:t>
            </a:r>
            <a:r>
              <a:rPr lang="en-US" sz="2000" b="1" dirty="0">
                <a:solidFill>
                  <a:schemeClr val="bg2">
                    <a:lumMod val="10000"/>
                    <a:lumOff val="90000"/>
                  </a:schemeClr>
                </a:solidFill>
              </a:rPr>
              <a:t>IS GOOD WITH GAMES ESPECIALLY WHEN YOU ARE ONLINE BUT THE ONLY PROBLEM IS </a:t>
            </a:r>
            <a:br>
              <a:rPr lang="en-US" sz="2000" b="1" dirty="0">
                <a:solidFill>
                  <a:schemeClr val="bg2">
                    <a:lumMod val="10000"/>
                    <a:lumOff val="90000"/>
                  </a:schemeClr>
                </a:solidFill>
              </a:rPr>
            </a:br>
            <a:r>
              <a:rPr lang="en-US" sz="2000" b="1" dirty="0">
                <a:solidFill>
                  <a:schemeClr val="bg2">
                    <a:lumMod val="10000"/>
                    <a:lumOff val="90000"/>
                  </a:schemeClr>
                </a:solidFill>
              </a:rPr>
              <a:t>IF THE GAMING SERVER FINDS OUT THAT YOU HAVE BEEN HACKING THEN YOU COULD GET CHUCKED OFF THE GAMING SERVER SO WATCH OUT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r>
              <a:rPr lang="en-US" sz="4000" b="1"/>
              <a:t>DISADVANTAGES OF HACKING</a:t>
            </a:r>
          </a:p>
        </p:txBody>
      </p:sp>
      <p:sp>
        <p:nvSpPr>
          <p:cNvPr id="208899" name="Rectangle 3"/>
          <p:cNvSpPr>
            <a:spLocks noGrp="1" noChangeArrowheads="1"/>
          </p:cNvSpPr>
          <p:nvPr>
            <p:ph type="body" idx="1"/>
          </p:nvPr>
        </p:nvSpPr>
        <p:spPr/>
        <p:txBody>
          <a:bodyPr/>
          <a:lstStyle/>
          <a:p>
            <a:pPr algn="just"/>
            <a:r>
              <a:rPr lang="en-US" sz="2400" b="1" dirty="0">
                <a:solidFill>
                  <a:srgbClr val="99FFCC"/>
                </a:solidFill>
              </a:rPr>
              <a:t>CRIMINALS CAN USE IT TO THEIR ADVANTAGE</a:t>
            </a:r>
            <a:r>
              <a:rPr lang="en-US" sz="2400" b="1" dirty="0" smtClean="0">
                <a:solidFill>
                  <a:srgbClr val="99FFCC"/>
                </a:solidFill>
              </a:rPr>
              <a:t>.</a:t>
            </a:r>
          </a:p>
          <a:p>
            <a:pPr algn="just"/>
            <a:endParaRPr lang="en-US" sz="2400" b="1" dirty="0" smtClean="0">
              <a:solidFill>
                <a:srgbClr val="99FFCC"/>
              </a:solidFill>
            </a:endParaRPr>
          </a:p>
          <a:p>
            <a:pPr algn="just"/>
            <a:r>
              <a:rPr lang="en-US" sz="2400" b="1" dirty="0" smtClean="0">
                <a:solidFill>
                  <a:srgbClr val="99FFCC"/>
                </a:solidFill>
              </a:rPr>
              <a:t>IT </a:t>
            </a:r>
            <a:r>
              <a:rPr lang="en-US" sz="2400" b="1" dirty="0">
                <a:solidFill>
                  <a:srgbClr val="99FFCC"/>
                </a:solidFill>
              </a:rPr>
              <a:t>CAN HARM SOMEONE'S </a:t>
            </a:r>
            <a:r>
              <a:rPr lang="en-US" sz="2400" b="1" dirty="0" smtClean="0">
                <a:solidFill>
                  <a:srgbClr val="99FFCC"/>
                </a:solidFill>
              </a:rPr>
              <a:t>PRIVACY.</a:t>
            </a:r>
          </a:p>
          <a:p>
            <a:pPr algn="just"/>
            <a:endParaRPr lang="en-US" sz="2400" b="1" dirty="0">
              <a:solidFill>
                <a:srgbClr val="99FFCC"/>
              </a:solidFill>
            </a:endParaRPr>
          </a:p>
          <a:p>
            <a:pPr algn="just"/>
            <a:r>
              <a:rPr lang="en-US" sz="2400" b="1" dirty="0" smtClean="0">
                <a:solidFill>
                  <a:srgbClr val="99FFCC"/>
                </a:solidFill>
              </a:rPr>
              <a:t>IT'S </a:t>
            </a:r>
            <a:r>
              <a:rPr lang="en-US" sz="2400" b="1" dirty="0">
                <a:solidFill>
                  <a:srgbClr val="99FFCC"/>
                </a:solidFill>
              </a:rPr>
              <a:t>ILLEGAL</a:t>
            </a:r>
            <a:r>
              <a:rPr lang="en-US" sz="2400" b="1" dirty="0" smtClean="0">
                <a:solidFill>
                  <a:srgbClr val="99FFCC"/>
                </a:solidFill>
              </a:rPr>
              <a:t>.</a:t>
            </a:r>
          </a:p>
          <a:p>
            <a:pPr algn="just"/>
            <a:endParaRPr lang="en-US" sz="2400" b="1" dirty="0">
              <a:solidFill>
                <a:srgbClr val="99FFCC"/>
              </a:solidFill>
            </a:endParaRPr>
          </a:p>
          <a:p>
            <a:pPr algn="just"/>
            <a:r>
              <a:rPr lang="en-US" sz="2400" b="1" dirty="0" smtClean="0">
                <a:solidFill>
                  <a:srgbClr val="99FFCC"/>
                </a:solidFill>
              </a:rPr>
              <a:t>IT </a:t>
            </a:r>
            <a:r>
              <a:rPr lang="en-US" sz="2400" b="1" dirty="0">
                <a:solidFill>
                  <a:srgbClr val="99FFCC"/>
                </a:solidFill>
              </a:rPr>
              <a:t>DESTROYS OTHER </a:t>
            </a:r>
            <a:r>
              <a:rPr lang="en-US" sz="2400" b="1" dirty="0" smtClean="0">
                <a:solidFill>
                  <a:srgbClr val="99FFCC"/>
                </a:solidFill>
              </a:rPr>
              <a:t>WORKS.</a:t>
            </a:r>
            <a:endParaRPr lang="en-US" sz="2400" b="1" dirty="0">
              <a:solidFill>
                <a:srgbClr val="99FFCC"/>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a:xfrm>
            <a:off x="0" y="152400"/>
            <a:ext cx="8229600" cy="850900"/>
          </a:xfrm>
        </p:spPr>
        <p:txBody>
          <a:bodyPr/>
          <a:lstStyle/>
          <a:p>
            <a:r>
              <a:rPr lang="en-US" sz="2400" dirty="0"/>
              <a:t>How to save computer </a:t>
            </a:r>
            <a:r>
              <a:rPr lang="en-US" sz="2800" dirty="0"/>
              <a:t>from</a:t>
            </a:r>
            <a:r>
              <a:rPr lang="en-US" sz="2400" dirty="0"/>
              <a:t> hackers</a:t>
            </a:r>
          </a:p>
        </p:txBody>
      </p:sp>
      <p:sp>
        <p:nvSpPr>
          <p:cNvPr id="188419" name="Rectangle 3"/>
          <p:cNvSpPr>
            <a:spLocks noGrp="1" noChangeArrowheads="1"/>
          </p:cNvSpPr>
          <p:nvPr>
            <p:ph type="body" idx="1"/>
          </p:nvPr>
        </p:nvSpPr>
        <p:spPr>
          <a:xfrm>
            <a:off x="228600" y="838200"/>
            <a:ext cx="8229600" cy="5181600"/>
          </a:xfrm>
        </p:spPr>
        <p:txBody>
          <a:bodyPr/>
          <a:lstStyle/>
          <a:p>
            <a:pPr>
              <a:lnSpc>
                <a:spcPct val="90000"/>
              </a:lnSpc>
            </a:pPr>
            <a:r>
              <a:rPr lang="en-US" sz="2400" b="1" dirty="0"/>
              <a:t>Protect Your Computer: Avoid Computer Holes/Vulnerabilities</a:t>
            </a:r>
          </a:p>
          <a:p>
            <a:pPr>
              <a:lnSpc>
                <a:spcPct val="90000"/>
              </a:lnSpc>
            </a:pPr>
            <a:endParaRPr lang="en-US" sz="2400" dirty="0"/>
          </a:p>
          <a:p>
            <a:pPr>
              <a:lnSpc>
                <a:spcPct val="90000"/>
              </a:lnSpc>
            </a:pPr>
            <a:r>
              <a:rPr lang="en-US" sz="2400" dirty="0">
                <a:solidFill>
                  <a:srgbClr val="66CCFF"/>
                </a:solidFill>
              </a:rPr>
              <a:t>Install only trusted software and delete unknown emails .</a:t>
            </a:r>
          </a:p>
          <a:p>
            <a:pPr>
              <a:lnSpc>
                <a:spcPct val="90000"/>
              </a:lnSpc>
            </a:pPr>
            <a:r>
              <a:rPr lang="en-US" sz="2400" dirty="0"/>
              <a:t> </a:t>
            </a:r>
            <a:r>
              <a:rPr lang="en-US" sz="2400" dirty="0">
                <a:solidFill>
                  <a:srgbClr val="FFCC66"/>
                </a:solidFill>
              </a:rPr>
              <a:t>If you have any doubt about a piece of software's function, do not install it.</a:t>
            </a:r>
            <a:r>
              <a:rPr lang="en-US" sz="2400" dirty="0"/>
              <a:t> </a:t>
            </a:r>
          </a:p>
          <a:p>
            <a:pPr>
              <a:lnSpc>
                <a:spcPct val="90000"/>
              </a:lnSpc>
            </a:pPr>
            <a:r>
              <a:rPr lang="en-US" sz="2400" dirty="0">
                <a:solidFill>
                  <a:srgbClr val="66CCFF"/>
                </a:solidFill>
              </a:rPr>
              <a:t>Avoid adult web sites, a hacker's paradise</a:t>
            </a:r>
            <a:r>
              <a:rPr lang="en-US" sz="2400" dirty="0"/>
              <a:t>.</a:t>
            </a:r>
          </a:p>
          <a:p>
            <a:pPr>
              <a:lnSpc>
                <a:spcPct val="90000"/>
              </a:lnSpc>
            </a:pPr>
            <a:r>
              <a:rPr lang="en-US" sz="2400" dirty="0">
                <a:solidFill>
                  <a:srgbClr val="FFCC66"/>
                </a:solidFill>
              </a:rPr>
              <a:t>Whether in your e-mail or online, do not click on ads. If the ad is of interest, find the site. Be careful with what you physically put into your computer. This is especially true for shared R/W CDs, USB hard disks, or flash drives. This is an easy path for a virus to follow from computer to computer</a:t>
            </a:r>
            <a:r>
              <a:rPr lang="en-US" sz="2400"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84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84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841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841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84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1143000"/>
            <a:ext cx="5562600" cy="923330"/>
          </a:xfrm>
          <a:prstGeom prst="rect">
            <a:avLst/>
          </a:prstGeom>
          <a:noFill/>
        </p:spPr>
        <p:txBody>
          <a:bodyPr wrap="square" rtlCol="0">
            <a:prstTxWarp prst="textPlain">
              <a:avLst/>
            </a:prstTxWarp>
            <a:spAutoFit/>
            <a:scene3d>
              <a:camera prst="perspectiveLeft"/>
              <a:lightRig rig="threePt" dir="t"/>
            </a:scene3d>
            <a:sp3d extrusionH="57150">
              <a:bevelT w="38100" h="38100"/>
            </a:sp3d>
          </a:bodyPr>
          <a:lstStyle/>
          <a:p>
            <a:r>
              <a:rPr lang="en-US" sz="5400" i="1" dirty="0" smtClean="0">
                <a:ln w="18415" cmpd="sng">
                  <a:solidFill>
                    <a:srgbClr val="FFFFFF"/>
                  </a:solidFill>
                  <a:prstDash val="solid"/>
                </a:ln>
                <a:solidFill>
                  <a:srgbClr val="FFFFFF"/>
                </a:solidFill>
                <a:effectLst>
                  <a:innerShdw blurRad="63500" dist="50800" dir="13500000">
                    <a:prstClr val="black">
                      <a:alpha val="50000"/>
                    </a:prstClr>
                  </a:innerShdw>
                  <a:reflection blurRad="6350" stA="60000" endA="900" endPos="58000" dir="5400000" sy="-100000" algn="bl" rotWithShape="0"/>
                </a:effectLst>
              </a:rPr>
              <a:t>Thank You</a:t>
            </a:r>
            <a:endParaRPr lang="en-US" sz="5400" i="1" dirty="0">
              <a:ln w="18415" cmpd="sng">
                <a:solidFill>
                  <a:srgbClr val="FFFFFF"/>
                </a:solidFill>
                <a:prstDash val="solid"/>
              </a:ln>
              <a:solidFill>
                <a:srgbClr val="FFFFFF"/>
              </a:solidFill>
              <a:effectLst>
                <a:innerShdw blurRad="63500" dist="50800" dir="13500000">
                  <a:prstClr val="black">
                    <a:alpha val="50000"/>
                  </a:prstClr>
                </a:innerShdw>
                <a:reflection blurRad="6350" stA="60000" endA="900" endPos="58000" dir="5400000" sy="-100000" algn="bl" rotWithShape="0"/>
              </a:effectLst>
            </a:endParaRPr>
          </a:p>
        </p:txBody>
      </p:sp>
      <p:sp>
        <p:nvSpPr>
          <p:cNvPr id="3" name="TextBox 2"/>
          <p:cNvSpPr txBox="1"/>
          <p:nvPr/>
        </p:nvSpPr>
        <p:spPr>
          <a:xfrm>
            <a:off x="609600" y="3429000"/>
            <a:ext cx="4038600" cy="1200329"/>
          </a:xfrm>
          <a:prstGeom prst="rect">
            <a:avLst/>
          </a:prstGeom>
          <a:noFill/>
        </p:spPr>
        <p:txBody>
          <a:bodyPr wrap="square" rtlCol="0">
            <a:spAutoFit/>
          </a:bodyPr>
          <a:lstStyle/>
          <a:p>
            <a:r>
              <a:rPr lang="en-US" dirty="0" err="1" smtClean="0"/>
              <a:t>e.mail</a:t>
            </a:r>
            <a:r>
              <a:rPr lang="en-US" dirty="0" smtClean="0"/>
              <a:t> </a:t>
            </a:r>
            <a:r>
              <a:rPr lang="en-US" dirty="0" err="1" smtClean="0"/>
              <a:t>i.d</a:t>
            </a:r>
            <a:r>
              <a:rPr lang="en-US" dirty="0" err="1" smtClean="0"/>
              <a:t>.</a:t>
            </a:r>
            <a:r>
              <a:rPr lang="en-US" dirty="0" smtClean="0"/>
              <a:t>- arpit.akiko@gmail.com</a:t>
            </a:r>
          </a:p>
          <a:p>
            <a:endParaRPr lang="en-US" dirty="0" smtClean="0"/>
          </a:p>
          <a:p>
            <a:r>
              <a:rPr lang="en-US" dirty="0" smtClean="0"/>
              <a:t>Mob. No.- +91 9540688557</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143000" y="190500"/>
            <a:ext cx="6781800" cy="6858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0" cap="none" spc="0" normalizeH="0" baseline="0" noProof="0" dirty="0" smtClean="0">
                <a:ln>
                  <a:noFill/>
                </a:ln>
                <a:solidFill>
                  <a:schemeClr val="tx2"/>
                </a:solidFill>
                <a:effectLst>
                  <a:outerShdw blurRad="38100" dist="38100" dir="2700000" algn="tl">
                    <a:srgbClr val="000000"/>
                  </a:outerShdw>
                </a:effectLst>
                <a:uLnTx/>
                <a:uFillTx/>
                <a:latin typeface="+mj-lt"/>
                <a:ea typeface="+mj-ea"/>
                <a:cs typeface="+mj-cs"/>
              </a:rPr>
              <a:t> Contents</a:t>
            </a:r>
            <a:r>
              <a:rPr kumimoji="0" lang="en-US" sz="4400" b="0" i="0" u="none" strike="noStrike" kern="0" cap="none" spc="0" normalizeH="0" baseline="0" noProof="0" dirty="0" smtClean="0">
                <a:ln>
                  <a:noFill/>
                </a:ln>
                <a:solidFill>
                  <a:schemeClr val="tx2"/>
                </a:solidFill>
                <a:effectLst>
                  <a:outerShdw blurRad="38100" dist="38100" dir="2700000" algn="tl">
                    <a:srgbClr val="000000"/>
                  </a:outerShdw>
                </a:effectLst>
                <a:uLnTx/>
                <a:uFillTx/>
                <a:latin typeface="+mj-lt"/>
                <a:ea typeface="+mj-ea"/>
                <a:cs typeface="+mj-cs"/>
              </a:rPr>
              <a:t> </a:t>
            </a:r>
          </a:p>
        </p:txBody>
      </p:sp>
      <p:sp>
        <p:nvSpPr>
          <p:cNvPr id="3" name="TextBox 2"/>
          <p:cNvSpPr txBox="1"/>
          <p:nvPr/>
        </p:nvSpPr>
        <p:spPr>
          <a:xfrm>
            <a:off x="685800" y="876300"/>
            <a:ext cx="7620000" cy="4708981"/>
          </a:xfrm>
          <a:prstGeom prst="rect">
            <a:avLst/>
          </a:prstGeom>
          <a:noFill/>
        </p:spPr>
        <p:txBody>
          <a:bodyPr wrap="square" rtlCol="0">
            <a:spAutoFit/>
          </a:bodyPr>
          <a:lstStyle/>
          <a:p>
            <a:pPr marL="342900" indent="-342900">
              <a:buAutoNum type="arabicPeriod"/>
            </a:pPr>
            <a:r>
              <a:rPr lang="en-US" sz="2000" dirty="0" smtClean="0"/>
              <a:t>What is hacking?</a:t>
            </a:r>
          </a:p>
          <a:p>
            <a:pPr marL="342900" indent="-342900">
              <a:buAutoNum type="arabicPeriod"/>
            </a:pPr>
            <a:endParaRPr lang="en-US" sz="2000" dirty="0" smtClean="0"/>
          </a:p>
          <a:p>
            <a:pPr marL="342900" indent="-342900">
              <a:buAutoNum type="arabicPeriod"/>
            </a:pPr>
            <a:r>
              <a:rPr lang="en-US" sz="2000" dirty="0" smtClean="0"/>
              <a:t>Who are hacker?</a:t>
            </a:r>
          </a:p>
          <a:p>
            <a:pPr marL="342900" indent="-342900">
              <a:buAutoNum type="arabicPeriod"/>
            </a:pPr>
            <a:endParaRPr lang="en-US" sz="2000" dirty="0" smtClean="0"/>
          </a:p>
          <a:p>
            <a:pPr marL="342900" indent="-342900">
              <a:buAutoNum type="arabicPeriod"/>
            </a:pPr>
            <a:r>
              <a:rPr lang="en-US" sz="2000" dirty="0" smtClean="0"/>
              <a:t>Hacker Categories?</a:t>
            </a:r>
          </a:p>
          <a:p>
            <a:pPr marL="342900" indent="-342900">
              <a:buAutoNum type="arabicPeriod"/>
            </a:pPr>
            <a:endParaRPr lang="en-US" sz="2000" dirty="0" smtClean="0"/>
          </a:p>
          <a:p>
            <a:pPr marL="342900" indent="-342900">
              <a:buAutoNum type="arabicPeriod"/>
            </a:pPr>
            <a:r>
              <a:rPr lang="en-US" sz="2000" dirty="0" smtClean="0"/>
              <a:t>Types of Hacker?</a:t>
            </a:r>
          </a:p>
          <a:p>
            <a:pPr marL="342900" indent="-342900">
              <a:buAutoNum type="arabicPeriod"/>
            </a:pPr>
            <a:endParaRPr lang="en-US" sz="2000" dirty="0" smtClean="0"/>
          </a:p>
          <a:p>
            <a:pPr marL="342900" indent="-342900">
              <a:buAutoNum type="arabicPeriod"/>
            </a:pPr>
            <a:r>
              <a:rPr lang="en-US" sz="2000" dirty="0" smtClean="0"/>
              <a:t>Skill of hackers?</a:t>
            </a:r>
          </a:p>
          <a:p>
            <a:pPr marL="342900" indent="-342900">
              <a:buAutoNum type="arabicPeriod"/>
            </a:pPr>
            <a:endParaRPr lang="en-US" sz="2000" dirty="0" smtClean="0"/>
          </a:p>
          <a:p>
            <a:pPr marL="342900" indent="-342900">
              <a:buAutoNum type="arabicPeriod"/>
            </a:pPr>
            <a:r>
              <a:rPr lang="en-US" sz="2000" dirty="0" smtClean="0"/>
              <a:t>Advantages &amp; Disadvantages?</a:t>
            </a:r>
          </a:p>
          <a:p>
            <a:pPr marL="342900" indent="-342900">
              <a:buAutoNum type="arabicPeriod"/>
            </a:pPr>
            <a:endParaRPr lang="en-US" sz="2000" dirty="0" smtClean="0"/>
          </a:p>
          <a:p>
            <a:pPr marL="342900" indent="-342900">
              <a:buAutoNum type="arabicPeriod"/>
            </a:pPr>
            <a:r>
              <a:rPr lang="en-US" sz="2000" dirty="0" smtClean="0"/>
              <a:t>How to save computer </a:t>
            </a:r>
            <a:r>
              <a:rPr lang="en-US" sz="2400" dirty="0" smtClean="0"/>
              <a:t>from</a:t>
            </a:r>
            <a:r>
              <a:rPr lang="en-US" sz="2000" dirty="0" smtClean="0"/>
              <a:t> hackers</a:t>
            </a:r>
          </a:p>
          <a:p>
            <a:pPr marL="342900" indent="-342900">
              <a:buAutoNum type="arabicPeriod"/>
            </a:pPr>
            <a:endParaRPr lang="en-US" dirty="0" smtClean="0"/>
          </a:p>
          <a:p>
            <a:pPr marL="342900" indent="-342900">
              <a:buAutoNum type="arabicPeriod"/>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4866" name="Rectangle 2"/>
          <p:cNvSpPr>
            <a:spLocks noGrp="1" noChangeArrowheads="1"/>
          </p:cNvSpPr>
          <p:nvPr>
            <p:ph type="ctrTitle"/>
          </p:nvPr>
        </p:nvSpPr>
        <p:spPr>
          <a:xfrm>
            <a:off x="685800" y="609600"/>
            <a:ext cx="7772400" cy="1371600"/>
          </a:xfrm>
        </p:spPr>
        <p:txBody>
          <a:bodyPr/>
          <a:lstStyle/>
          <a:p>
            <a:r>
              <a:rPr lang="en-US" b="1" dirty="0"/>
              <a:t>What is Hacking?</a:t>
            </a:r>
            <a:r>
              <a:rPr lang="en-US" dirty="0"/>
              <a:t> </a:t>
            </a:r>
          </a:p>
        </p:txBody>
      </p:sp>
      <p:sp>
        <p:nvSpPr>
          <p:cNvPr id="164867" name="Rectangle 3"/>
          <p:cNvSpPr>
            <a:spLocks noGrp="1" noChangeArrowheads="1"/>
          </p:cNvSpPr>
          <p:nvPr>
            <p:ph type="subTitle" idx="1"/>
          </p:nvPr>
        </p:nvSpPr>
        <p:spPr>
          <a:xfrm>
            <a:off x="990600" y="2133600"/>
            <a:ext cx="7620000" cy="3581400"/>
          </a:xfrm>
        </p:spPr>
        <p:txBody>
          <a:bodyPr/>
          <a:lstStyle/>
          <a:p>
            <a:pPr marL="228600" indent="-228600" algn="just">
              <a:buFontTx/>
              <a:buChar char="•"/>
            </a:pPr>
            <a:r>
              <a:rPr lang="en-US" sz="2600" dirty="0" smtClean="0"/>
              <a:t>Hacking </a:t>
            </a:r>
            <a:r>
              <a:rPr lang="en-US" sz="2600" dirty="0"/>
              <a:t>is the act of breaking in to a computer system and is a criminal offence under the computer misuse</a:t>
            </a:r>
          </a:p>
          <a:p>
            <a:pPr marL="228600" indent="-228600"/>
            <a:r>
              <a:rPr lang="en-US" sz="2600" dirty="0" smtClean="0"/>
              <a:t>Or</a:t>
            </a:r>
            <a:endParaRPr lang="en-US" sz="2600" dirty="0"/>
          </a:p>
          <a:p>
            <a:pPr marL="228600" indent="-228600" algn="just">
              <a:buFontTx/>
              <a:buChar char="•"/>
            </a:pPr>
            <a:r>
              <a:rPr lang="en-US" sz="2600" dirty="0" smtClean="0">
                <a:effectLst/>
              </a:rPr>
              <a:t>The </a:t>
            </a:r>
            <a:r>
              <a:rPr lang="en-US" sz="2600" dirty="0">
                <a:effectLst/>
              </a:rPr>
              <a:t>really simple definition of hacking: is gaining an unauthorized access to a </a:t>
            </a:r>
            <a:r>
              <a:rPr lang="en-US" sz="2600" dirty="0" smtClean="0">
                <a:effectLst/>
              </a:rPr>
              <a:t>computer system</a:t>
            </a:r>
            <a:r>
              <a:rPr lang="en-US" sz="2600" dirty="0">
                <a:effectLst/>
              </a:rPr>
              <a:t/>
            </a:r>
            <a:br>
              <a:rPr lang="en-US" sz="2600" dirty="0">
                <a:effectLst/>
              </a:rPr>
            </a:br>
            <a:endParaRPr lang="en-US" sz="2600" dirty="0">
              <a:effectLst/>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r>
              <a:rPr lang="en-US"/>
              <a:t>Who is Hacker ?</a:t>
            </a:r>
          </a:p>
        </p:txBody>
      </p:sp>
      <p:sp>
        <p:nvSpPr>
          <p:cNvPr id="165891" name="Rectangle 3"/>
          <p:cNvSpPr>
            <a:spLocks noGrp="1" noChangeArrowheads="1"/>
          </p:cNvSpPr>
          <p:nvPr>
            <p:ph type="body" idx="1"/>
          </p:nvPr>
        </p:nvSpPr>
        <p:spPr/>
        <p:txBody>
          <a:bodyPr/>
          <a:lstStyle/>
          <a:p>
            <a:pPr>
              <a:buFontTx/>
              <a:buNone/>
            </a:pPr>
            <a:r>
              <a:rPr lang="en-US"/>
              <a:t>The person who is consistently engaging in hacking activities, and has accepted hacking as a lifestyle and philosophy of their choice, is called a </a:t>
            </a:r>
            <a:r>
              <a:rPr lang="en-US" b="1"/>
              <a:t>Hacker</a:t>
            </a:r>
            <a:r>
              <a:rPr lang="en-US"/>
              <a:t> </a:t>
            </a:r>
          </a:p>
        </p:txBody>
      </p:sp>
      <p:pic>
        <p:nvPicPr>
          <p:cNvPr id="165892" name="Picture 4" descr="MCj03657980000[1]"/>
          <p:cNvPicPr>
            <a:picLocks noChangeAspect="1" noChangeArrowheads="1"/>
          </p:cNvPicPr>
          <p:nvPr/>
        </p:nvPicPr>
        <p:blipFill>
          <a:blip r:embed="rId2" cstate="print"/>
          <a:srcRect/>
          <a:stretch>
            <a:fillRect/>
          </a:stretch>
        </p:blipFill>
        <p:spPr bwMode="auto">
          <a:xfrm>
            <a:off x="2209800" y="3962400"/>
            <a:ext cx="4068763" cy="2501900"/>
          </a:xfrm>
          <a:prstGeom prst="rect">
            <a:avLst/>
          </a:prstGeom>
          <a:noFill/>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457200" y="800100"/>
            <a:ext cx="8229600" cy="1143000"/>
          </a:xfrm>
        </p:spPr>
        <p:txBody>
          <a:bodyPr/>
          <a:lstStyle/>
          <a:p>
            <a:r>
              <a:rPr lang="en-US" u="sng" dirty="0">
                <a:solidFill>
                  <a:schemeClr val="accent3">
                    <a:lumMod val="20000"/>
                    <a:lumOff val="80000"/>
                  </a:schemeClr>
                </a:solidFill>
              </a:rPr>
              <a:t>HACKER CATEGORIES</a:t>
            </a:r>
            <a:r>
              <a:rPr lang="en-US" u="sng" dirty="0">
                <a:solidFill>
                  <a:srgbClr val="000000"/>
                </a:solidFill>
                <a:effectLst>
                  <a:outerShdw blurRad="38100" dist="38100" dir="2700000" algn="tl">
                    <a:srgbClr val="FFFFFF"/>
                  </a:outerShdw>
                </a:effectLst>
              </a:rPr>
              <a:t/>
            </a:r>
            <a:br>
              <a:rPr lang="en-US" u="sng" dirty="0">
                <a:solidFill>
                  <a:srgbClr val="000000"/>
                </a:solidFill>
                <a:effectLst>
                  <a:outerShdw blurRad="38100" dist="38100" dir="2700000" algn="tl">
                    <a:srgbClr val="FFFFFF"/>
                  </a:outerShdw>
                </a:effectLst>
              </a:rPr>
            </a:br>
            <a:r>
              <a:rPr lang="en-US" sz="2400" u="sng" dirty="0">
                <a:solidFill>
                  <a:srgbClr val="000000"/>
                </a:solidFill>
                <a:effectLst>
                  <a:outerShdw blurRad="38100" dist="38100" dir="2700000" algn="tl">
                    <a:srgbClr val="FFFFFF"/>
                  </a:outerShdw>
                </a:effectLst>
              </a:rPr>
              <a:t/>
            </a:r>
            <a:br>
              <a:rPr lang="en-US" sz="2400" u="sng" dirty="0">
                <a:solidFill>
                  <a:srgbClr val="000000"/>
                </a:solidFill>
                <a:effectLst>
                  <a:outerShdw blurRad="38100" dist="38100" dir="2700000" algn="tl">
                    <a:srgbClr val="FFFFFF"/>
                  </a:outerShdw>
                </a:effectLst>
              </a:rPr>
            </a:br>
            <a:endParaRPr lang="en-US" sz="2400" u="sng" dirty="0">
              <a:solidFill>
                <a:srgbClr val="000000"/>
              </a:solidFill>
              <a:effectLst>
                <a:outerShdw blurRad="38100" dist="38100" dir="2700000" algn="tl">
                  <a:srgbClr val="FFFFFF"/>
                </a:outerShdw>
              </a:effectLst>
            </a:endParaRPr>
          </a:p>
        </p:txBody>
      </p:sp>
      <p:sp>
        <p:nvSpPr>
          <p:cNvPr id="211971" name="Rectangle 3"/>
          <p:cNvSpPr>
            <a:spLocks noGrp="1" noChangeArrowheads="1"/>
          </p:cNvSpPr>
          <p:nvPr>
            <p:ph type="body" idx="1"/>
          </p:nvPr>
        </p:nvSpPr>
        <p:spPr>
          <a:xfrm>
            <a:off x="457200" y="1676400"/>
            <a:ext cx="8229600" cy="5181600"/>
          </a:xfrm>
        </p:spPr>
        <p:txBody>
          <a:bodyPr/>
          <a:lstStyle/>
          <a:p>
            <a:pPr algn="just">
              <a:lnSpc>
                <a:spcPct val="80000"/>
              </a:lnSpc>
              <a:spcBef>
                <a:spcPct val="0"/>
              </a:spcBef>
              <a:buClr>
                <a:srgbClr val="000000"/>
              </a:buClr>
              <a:buSzPct val="90000"/>
              <a:buNone/>
            </a:pPr>
            <a:r>
              <a:rPr lang="en-US" sz="2400" b="1" dirty="0" smtClean="0">
                <a:solidFill>
                  <a:schemeClr val="bg2">
                    <a:lumMod val="10000"/>
                    <a:lumOff val="90000"/>
                  </a:schemeClr>
                </a:solidFill>
                <a:effectLst>
                  <a:outerShdw blurRad="38100" dist="38100" dir="2700000" algn="tl">
                    <a:srgbClr val="000000">
                      <a:alpha val="43137"/>
                    </a:srgbClr>
                  </a:outerShdw>
                </a:effectLst>
              </a:rPr>
              <a:t>1. </a:t>
            </a:r>
            <a:r>
              <a:rPr lang="en-US" sz="2400" b="1" dirty="0" smtClean="0">
                <a:solidFill>
                  <a:srgbClr val="FF9900"/>
                </a:solidFill>
                <a:effectLst>
                  <a:outerShdw blurRad="38100" dist="38100" dir="2700000" algn="tl">
                    <a:srgbClr val="000000">
                      <a:alpha val="43137"/>
                    </a:srgbClr>
                  </a:outerShdw>
                </a:effectLst>
              </a:rPr>
              <a:t>Semi-Professional </a:t>
            </a:r>
            <a:r>
              <a:rPr lang="en-US" sz="2400" b="1" dirty="0">
                <a:solidFill>
                  <a:srgbClr val="FF9900"/>
                </a:solidFill>
                <a:effectLst>
                  <a:outerShdw blurRad="38100" dist="38100" dir="2700000" algn="tl">
                    <a:srgbClr val="000000">
                      <a:alpha val="43137"/>
                    </a:srgbClr>
                  </a:outerShdw>
                </a:effectLst>
              </a:rPr>
              <a:t>Hacking</a:t>
            </a:r>
            <a:r>
              <a:rPr lang="en-US" sz="2400" b="1" dirty="0">
                <a:solidFill>
                  <a:schemeClr val="accent3">
                    <a:lumMod val="20000"/>
                    <a:lumOff val="80000"/>
                  </a:schemeClr>
                </a:solidFill>
              </a:rPr>
              <a:t>.</a:t>
            </a:r>
            <a:r>
              <a:rPr lang="en-US" sz="2400" dirty="0">
                <a:solidFill>
                  <a:schemeClr val="accent3">
                    <a:lumMod val="20000"/>
                    <a:lumOff val="80000"/>
                  </a:schemeClr>
                </a:solidFill>
              </a:rPr>
              <a:t> Performed part-time and does not provide an income.   They fit the classical hacker characteristics.. they work and play on the edge of society, have a gang mentality, strong negative responses to threats against his/her self-esteem, can have narcissistic personality disorders</a:t>
            </a:r>
            <a:r>
              <a:rPr lang="en-US" sz="2400" dirty="0" smtClean="0">
                <a:solidFill>
                  <a:schemeClr val="accent3">
                    <a:lumMod val="20000"/>
                    <a:lumOff val="80000"/>
                  </a:schemeClr>
                </a:solidFill>
              </a:rPr>
              <a:t>.</a:t>
            </a:r>
          </a:p>
          <a:p>
            <a:pPr algn="just">
              <a:lnSpc>
                <a:spcPct val="80000"/>
              </a:lnSpc>
              <a:spcBef>
                <a:spcPct val="0"/>
              </a:spcBef>
              <a:buClr>
                <a:srgbClr val="000000"/>
              </a:buClr>
              <a:buSzPct val="90000"/>
              <a:buFont typeface="Monotype Sorts" pitchFamily="2" charset="2"/>
              <a:buAutoNum type="arabicPeriod"/>
            </a:pPr>
            <a:endParaRPr lang="en-US" sz="2400" dirty="0">
              <a:solidFill>
                <a:schemeClr val="accent3">
                  <a:lumMod val="20000"/>
                  <a:lumOff val="80000"/>
                </a:schemeClr>
              </a:solidFill>
            </a:endParaRPr>
          </a:p>
          <a:p>
            <a:pPr algn="just">
              <a:lnSpc>
                <a:spcPct val="80000"/>
              </a:lnSpc>
              <a:spcBef>
                <a:spcPct val="0"/>
              </a:spcBef>
              <a:buClr>
                <a:srgbClr val="000000"/>
              </a:buClr>
              <a:buSzPct val="90000"/>
              <a:buFont typeface="Monotype Sorts" pitchFamily="2" charset="2"/>
              <a:buAutoNum type="arabicPeriod"/>
            </a:pPr>
            <a:endParaRPr lang="en-US" sz="2400" dirty="0">
              <a:solidFill>
                <a:schemeClr val="accent3">
                  <a:lumMod val="20000"/>
                  <a:lumOff val="80000"/>
                </a:schemeClr>
              </a:solidFill>
            </a:endParaRPr>
          </a:p>
          <a:p>
            <a:pPr algn="just">
              <a:lnSpc>
                <a:spcPct val="80000"/>
              </a:lnSpc>
              <a:spcBef>
                <a:spcPct val="0"/>
              </a:spcBef>
              <a:buClr>
                <a:srgbClr val="000000"/>
              </a:buClr>
              <a:buSzPct val="90000"/>
              <a:buNone/>
            </a:pPr>
            <a:r>
              <a:rPr lang="en-US" sz="2400" b="1" dirty="0" smtClean="0">
                <a:solidFill>
                  <a:schemeClr val="accent3">
                    <a:lumMod val="20000"/>
                    <a:lumOff val="80000"/>
                  </a:schemeClr>
                </a:solidFill>
              </a:rPr>
              <a:t>2. </a:t>
            </a:r>
            <a:r>
              <a:rPr lang="en-US" sz="2400" b="1" dirty="0" smtClean="0">
                <a:solidFill>
                  <a:srgbClr val="FF9900"/>
                </a:solidFill>
              </a:rPr>
              <a:t>Inter-City </a:t>
            </a:r>
            <a:r>
              <a:rPr lang="en-US" sz="2400" b="1" dirty="0">
                <a:solidFill>
                  <a:srgbClr val="FF9900"/>
                </a:solidFill>
              </a:rPr>
              <a:t>Hacking</a:t>
            </a:r>
            <a:r>
              <a:rPr lang="en-US" sz="2400" b="1" dirty="0">
                <a:solidFill>
                  <a:schemeClr val="accent3">
                    <a:lumMod val="20000"/>
                    <a:lumOff val="80000"/>
                  </a:schemeClr>
                </a:solidFill>
              </a:rPr>
              <a:t>.</a:t>
            </a:r>
            <a:r>
              <a:rPr lang="en-US" sz="2400" dirty="0">
                <a:solidFill>
                  <a:schemeClr val="accent3">
                    <a:lumMod val="20000"/>
                    <a:lumOff val="80000"/>
                  </a:schemeClr>
                </a:solidFill>
              </a:rPr>
              <a:t> Inner-city residence (any race, color, religion, creed, etc,), exhibits anger at social condition, exhibits no social conscience, jail is not a deterrent.  Hacking gives them a sense of power and allows them to make their own rules.</a:t>
            </a:r>
          </a:p>
          <a:p>
            <a:pPr>
              <a:lnSpc>
                <a:spcPct val="80000"/>
              </a:lnSpc>
              <a:spcBef>
                <a:spcPct val="0"/>
              </a:spcBef>
              <a:buClr>
                <a:srgbClr val="000000"/>
              </a:buClr>
              <a:buSzPct val="90000"/>
              <a:buFont typeface="Monotype Sorts" pitchFamily="2" charset="2"/>
              <a:buAutoNum type="arabicPeriod"/>
            </a:pPr>
            <a:endParaRPr lang="en-US" sz="2000" b="1" dirty="0">
              <a:solidFill>
                <a:schemeClr val="accent3">
                  <a:lumMod val="20000"/>
                  <a:lumOff val="80000"/>
                </a:schemeClr>
              </a:solidFill>
            </a:endParaRPr>
          </a:p>
          <a:p>
            <a:pPr>
              <a:lnSpc>
                <a:spcPct val="80000"/>
              </a:lnSpc>
              <a:buNone/>
            </a:pPr>
            <a:endParaRPr lang="en-US" sz="2000" dirty="0">
              <a:solidFill>
                <a:srgbClr val="AEAE1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19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19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457200" y="800100"/>
            <a:ext cx="8229600" cy="1143000"/>
          </a:xfrm>
        </p:spPr>
        <p:txBody>
          <a:bodyPr/>
          <a:lstStyle/>
          <a:p>
            <a:r>
              <a:rPr lang="en-US" u="sng" dirty="0">
                <a:solidFill>
                  <a:schemeClr val="accent3">
                    <a:lumMod val="20000"/>
                    <a:lumOff val="80000"/>
                  </a:schemeClr>
                </a:solidFill>
              </a:rPr>
              <a:t>HACKER CATEGORIES</a:t>
            </a:r>
            <a:r>
              <a:rPr lang="en-US" u="sng" dirty="0">
                <a:solidFill>
                  <a:srgbClr val="000000"/>
                </a:solidFill>
                <a:effectLst>
                  <a:outerShdw blurRad="38100" dist="38100" dir="2700000" algn="tl">
                    <a:srgbClr val="FFFFFF"/>
                  </a:outerShdw>
                </a:effectLst>
              </a:rPr>
              <a:t/>
            </a:r>
            <a:br>
              <a:rPr lang="en-US" u="sng" dirty="0">
                <a:solidFill>
                  <a:srgbClr val="000000"/>
                </a:solidFill>
                <a:effectLst>
                  <a:outerShdw blurRad="38100" dist="38100" dir="2700000" algn="tl">
                    <a:srgbClr val="FFFFFF"/>
                  </a:outerShdw>
                </a:effectLst>
              </a:rPr>
            </a:br>
            <a:r>
              <a:rPr lang="en-US" sz="2400" u="sng" dirty="0">
                <a:solidFill>
                  <a:srgbClr val="000000"/>
                </a:solidFill>
                <a:effectLst>
                  <a:outerShdw blurRad="38100" dist="38100" dir="2700000" algn="tl">
                    <a:srgbClr val="FFFFFF"/>
                  </a:outerShdw>
                </a:effectLst>
              </a:rPr>
              <a:t/>
            </a:r>
            <a:br>
              <a:rPr lang="en-US" sz="2400" u="sng" dirty="0">
                <a:solidFill>
                  <a:srgbClr val="000000"/>
                </a:solidFill>
                <a:effectLst>
                  <a:outerShdw blurRad="38100" dist="38100" dir="2700000" algn="tl">
                    <a:srgbClr val="FFFFFF"/>
                  </a:outerShdw>
                </a:effectLst>
              </a:rPr>
            </a:br>
            <a:endParaRPr lang="en-US" sz="2400" u="sng" dirty="0">
              <a:solidFill>
                <a:srgbClr val="000000"/>
              </a:solidFill>
              <a:effectLst>
                <a:outerShdw blurRad="38100" dist="38100" dir="2700000" algn="tl">
                  <a:srgbClr val="FFFFFF"/>
                </a:outerShdw>
              </a:effectLst>
            </a:endParaRPr>
          </a:p>
        </p:txBody>
      </p:sp>
      <p:sp>
        <p:nvSpPr>
          <p:cNvPr id="211971" name="Rectangle 3"/>
          <p:cNvSpPr>
            <a:spLocks noGrp="1" noChangeArrowheads="1"/>
          </p:cNvSpPr>
          <p:nvPr>
            <p:ph type="body" idx="1"/>
          </p:nvPr>
        </p:nvSpPr>
        <p:spPr>
          <a:xfrm>
            <a:off x="457200" y="1676400"/>
            <a:ext cx="8229600" cy="5181600"/>
          </a:xfrm>
        </p:spPr>
        <p:txBody>
          <a:bodyPr/>
          <a:lstStyle/>
          <a:p>
            <a:pPr>
              <a:lnSpc>
                <a:spcPct val="80000"/>
              </a:lnSpc>
              <a:spcBef>
                <a:spcPct val="0"/>
              </a:spcBef>
              <a:buClr>
                <a:srgbClr val="000000"/>
              </a:buClr>
              <a:buSzPct val="90000"/>
              <a:buFont typeface="Monotype Sorts" pitchFamily="2" charset="2"/>
              <a:buAutoNum type="arabicPeriod"/>
            </a:pPr>
            <a:endParaRPr lang="en-US" sz="2000" b="1" dirty="0">
              <a:solidFill>
                <a:schemeClr val="accent3">
                  <a:lumMod val="20000"/>
                  <a:lumOff val="80000"/>
                </a:schemeClr>
              </a:solidFill>
            </a:endParaRPr>
          </a:p>
          <a:p>
            <a:pPr marL="457200" indent="-457200" algn="just">
              <a:lnSpc>
                <a:spcPct val="80000"/>
              </a:lnSpc>
              <a:spcBef>
                <a:spcPct val="0"/>
              </a:spcBef>
              <a:buClr>
                <a:srgbClr val="000000"/>
              </a:buClr>
              <a:buSzPct val="90000"/>
              <a:buNone/>
            </a:pPr>
            <a:r>
              <a:rPr lang="en-US" sz="2400" b="1" dirty="0" smtClean="0">
                <a:solidFill>
                  <a:schemeClr val="bg2">
                    <a:lumMod val="10000"/>
                    <a:lumOff val="90000"/>
                  </a:schemeClr>
                </a:solidFill>
              </a:rPr>
              <a:t>3. </a:t>
            </a:r>
            <a:r>
              <a:rPr lang="en-US" sz="2400" b="1" dirty="0" smtClean="0">
                <a:solidFill>
                  <a:srgbClr val="FF9900"/>
                </a:solidFill>
              </a:rPr>
              <a:t>Euro </a:t>
            </a:r>
            <a:r>
              <a:rPr lang="en-US" sz="2400" b="1" dirty="0">
                <a:solidFill>
                  <a:srgbClr val="FF9900"/>
                </a:solidFill>
              </a:rPr>
              <a:t>hacking</a:t>
            </a:r>
            <a:r>
              <a:rPr lang="en-US" sz="2400" b="1" dirty="0">
                <a:solidFill>
                  <a:schemeClr val="accent3">
                    <a:lumMod val="20000"/>
                    <a:lumOff val="80000"/>
                  </a:schemeClr>
                </a:solidFill>
              </a:rPr>
              <a:t>.</a:t>
            </a:r>
            <a:r>
              <a:rPr lang="en-US" sz="2400" dirty="0">
                <a:solidFill>
                  <a:schemeClr val="accent3">
                    <a:lumMod val="20000"/>
                    <a:lumOff val="80000"/>
                  </a:schemeClr>
                </a:solidFill>
              </a:rPr>
              <a:t> More worldly , enlightened then US hackers and are generally motivated by philosophical or political concerns.  Generally thought of as a way of life and not a crime, thinks hacking is treating technology without respect; thinks its great sport to spin up intelligence communities</a:t>
            </a:r>
            <a:r>
              <a:rPr lang="en-US" sz="2400" dirty="0" smtClean="0">
                <a:solidFill>
                  <a:schemeClr val="accent3">
                    <a:lumMod val="20000"/>
                    <a:lumOff val="80000"/>
                  </a:schemeClr>
                </a:solidFill>
              </a:rPr>
              <a:t>.</a:t>
            </a:r>
          </a:p>
          <a:p>
            <a:pPr marL="457200" indent="-457200" algn="just">
              <a:lnSpc>
                <a:spcPct val="80000"/>
              </a:lnSpc>
              <a:spcBef>
                <a:spcPct val="0"/>
              </a:spcBef>
              <a:buClr>
                <a:srgbClr val="000000"/>
              </a:buClr>
              <a:buSzPct val="90000"/>
              <a:buAutoNum type="arabicPeriod" startAt="3"/>
            </a:pPr>
            <a:endParaRPr lang="en-US" sz="2400" dirty="0">
              <a:solidFill>
                <a:schemeClr val="accent3">
                  <a:lumMod val="20000"/>
                  <a:lumOff val="80000"/>
                </a:schemeClr>
              </a:solidFill>
            </a:endParaRPr>
          </a:p>
          <a:p>
            <a:pPr algn="just">
              <a:lnSpc>
                <a:spcPct val="80000"/>
              </a:lnSpc>
              <a:spcBef>
                <a:spcPct val="0"/>
              </a:spcBef>
              <a:buClr>
                <a:srgbClr val="000000"/>
              </a:buClr>
              <a:buSzPct val="90000"/>
              <a:buFont typeface="Monotype Sorts" pitchFamily="2" charset="2"/>
              <a:buAutoNum type="arabicPeriod"/>
            </a:pPr>
            <a:endParaRPr lang="en-US" sz="2400" dirty="0">
              <a:solidFill>
                <a:schemeClr val="accent3">
                  <a:lumMod val="20000"/>
                  <a:lumOff val="80000"/>
                </a:schemeClr>
              </a:solidFill>
            </a:endParaRPr>
          </a:p>
          <a:p>
            <a:pPr algn="just">
              <a:lnSpc>
                <a:spcPct val="80000"/>
              </a:lnSpc>
              <a:spcBef>
                <a:spcPct val="0"/>
              </a:spcBef>
              <a:buClr>
                <a:srgbClr val="000000"/>
              </a:buClr>
              <a:buSzPct val="90000"/>
              <a:buNone/>
            </a:pPr>
            <a:r>
              <a:rPr lang="en-US" sz="2400" b="1" dirty="0" smtClean="0">
                <a:solidFill>
                  <a:schemeClr val="bg2">
                    <a:lumMod val="10000"/>
                    <a:lumOff val="90000"/>
                  </a:schemeClr>
                </a:solidFill>
              </a:rPr>
              <a:t>4. </a:t>
            </a:r>
            <a:r>
              <a:rPr lang="en-US" sz="2400" b="1" dirty="0" smtClean="0">
                <a:solidFill>
                  <a:srgbClr val="FF9900"/>
                </a:solidFill>
              </a:rPr>
              <a:t>Professional </a:t>
            </a:r>
            <a:r>
              <a:rPr lang="en-US" sz="2400" b="1" dirty="0">
                <a:solidFill>
                  <a:srgbClr val="FF9900"/>
                </a:solidFill>
              </a:rPr>
              <a:t>Hacking</a:t>
            </a:r>
            <a:r>
              <a:rPr lang="en-US" sz="2400" b="1" dirty="0">
                <a:solidFill>
                  <a:schemeClr val="accent3">
                    <a:lumMod val="20000"/>
                    <a:lumOff val="80000"/>
                  </a:schemeClr>
                </a:solidFill>
              </a:rPr>
              <a:t>. </a:t>
            </a:r>
            <a:r>
              <a:rPr lang="en-US" sz="2400" dirty="0">
                <a:solidFill>
                  <a:schemeClr val="accent3">
                    <a:lumMod val="20000"/>
                    <a:lumOff val="80000"/>
                  </a:schemeClr>
                </a:solidFill>
              </a:rPr>
              <a:t>This encompasses any for profit activity such as spies, industrial espionage, </a:t>
            </a:r>
            <a:r>
              <a:rPr lang="en-US" sz="2400" dirty="0" err="1">
                <a:solidFill>
                  <a:schemeClr val="accent3">
                    <a:lumMod val="20000"/>
                    <a:lumOff val="80000"/>
                  </a:schemeClr>
                </a:solidFill>
              </a:rPr>
              <a:t>Narco</a:t>
            </a:r>
            <a:r>
              <a:rPr lang="en-US" sz="2400" dirty="0">
                <a:solidFill>
                  <a:schemeClr val="accent3">
                    <a:lumMod val="20000"/>
                    <a:lumOff val="80000"/>
                  </a:schemeClr>
                </a:solidFill>
              </a:rPr>
              <a:t> terrorist, White Collar criminals, etc.  </a:t>
            </a:r>
          </a:p>
          <a:p>
            <a:pPr>
              <a:lnSpc>
                <a:spcPct val="80000"/>
              </a:lnSpc>
              <a:buFontTx/>
              <a:buAutoNum type="arabicPeriod"/>
            </a:pPr>
            <a:endParaRPr lang="en-US" sz="2000" dirty="0">
              <a:solidFill>
                <a:srgbClr val="AEAE1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197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19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8180" name="Text Box 4"/>
          <p:cNvSpPr txBox="1">
            <a:spLocks noGrp="1" noChangeArrowheads="1"/>
          </p:cNvSpPr>
          <p:nvPr>
            <p:ph type="body" idx="1"/>
          </p:nvPr>
        </p:nvSpPr>
        <p:spPr>
          <a:xfrm>
            <a:off x="0" y="1905000"/>
            <a:ext cx="9144000" cy="4953000"/>
          </a:xfrm>
          <a:gradFill rotWithShape="0">
            <a:gsLst>
              <a:gs pos="0">
                <a:srgbClr val="2E5F99"/>
              </a:gs>
              <a:gs pos="100000">
                <a:srgbClr val="397BCA"/>
              </a:gs>
            </a:gsLst>
            <a:lin ang="16200000" scaled="1"/>
          </a:gradFill>
          <a:ln w="9360">
            <a:solidFill>
              <a:srgbClr val="4A7EBB"/>
            </a:solidFill>
            <a:round/>
          </a:ln>
        </p:spPr>
        <p:txBody>
          <a:bodyPr/>
          <a:lstStyle/>
          <a:p>
            <a:pPr defTabSz="457200">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b="1" dirty="0" smtClean="0">
              <a:solidFill>
                <a:schemeClr val="accent3">
                  <a:lumMod val="20000"/>
                  <a:lumOff val="80000"/>
                </a:schemeClr>
              </a:solidFill>
              <a:effectLst>
                <a:outerShdw blurRad="38100" dist="38100" dir="2700000" algn="tl">
                  <a:srgbClr val="000000">
                    <a:alpha val="43137"/>
                  </a:srgbClr>
                </a:outerShdw>
              </a:effectLst>
            </a:endParaRPr>
          </a:p>
          <a:p>
            <a:pPr defTabSz="457200">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b="1" dirty="0" smtClean="0">
                <a:solidFill>
                  <a:schemeClr val="accent3">
                    <a:lumMod val="20000"/>
                    <a:lumOff val="80000"/>
                  </a:schemeClr>
                </a:solidFill>
                <a:effectLst>
                  <a:outerShdw blurRad="38100" dist="38100" dir="2700000" algn="tl">
                    <a:srgbClr val="000000">
                      <a:alpha val="43137"/>
                    </a:srgbClr>
                  </a:outerShdw>
                </a:effectLst>
              </a:rPr>
              <a:t>White hat</a:t>
            </a:r>
          </a:p>
          <a:p>
            <a:pPr defTabSz="457200">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b="1" dirty="0">
              <a:solidFill>
                <a:schemeClr val="accent3">
                  <a:lumMod val="20000"/>
                  <a:lumOff val="80000"/>
                </a:schemeClr>
              </a:solidFill>
              <a:effectLst>
                <a:outerShdw blurRad="38100" dist="38100" dir="2700000" algn="tl">
                  <a:srgbClr val="000000">
                    <a:alpha val="43137"/>
                  </a:srgbClr>
                </a:outerShdw>
              </a:effectLst>
            </a:endParaRPr>
          </a:p>
          <a:p>
            <a:pPr defTabSz="457200">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b="1" dirty="0">
                <a:solidFill>
                  <a:schemeClr val="accent3">
                    <a:lumMod val="20000"/>
                    <a:lumOff val="80000"/>
                  </a:schemeClr>
                </a:solidFill>
                <a:effectLst>
                  <a:outerShdw blurRad="38100" dist="38100" dir="2700000" algn="tl">
                    <a:srgbClr val="000000">
                      <a:alpha val="43137"/>
                    </a:srgbClr>
                  </a:outerShdw>
                </a:effectLst>
              </a:rPr>
              <a:t>Black </a:t>
            </a:r>
            <a:r>
              <a:rPr lang="en-US" b="1" dirty="0" smtClean="0">
                <a:solidFill>
                  <a:schemeClr val="accent3">
                    <a:lumMod val="20000"/>
                    <a:lumOff val="80000"/>
                  </a:schemeClr>
                </a:solidFill>
                <a:effectLst>
                  <a:outerShdw blurRad="38100" dist="38100" dir="2700000" algn="tl">
                    <a:srgbClr val="000000">
                      <a:alpha val="43137"/>
                    </a:srgbClr>
                  </a:outerShdw>
                </a:effectLst>
              </a:rPr>
              <a:t>hat</a:t>
            </a:r>
          </a:p>
          <a:p>
            <a:pPr defTabSz="457200">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b="1" dirty="0">
              <a:solidFill>
                <a:schemeClr val="accent3">
                  <a:lumMod val="20000"/>
                  <a:lumOff val="80000"/>
                </a:schemeClr>
              </a:solidFill>
              <a:effectLst>
                <a:outerShdw blurRad="38100" dist="38100" dir="2700000" algn="tl">
                  <a:srgbClr val="000000">
                    <a:alpha val="43137"/>
                  </a:srgbClr>
                </a:outerShdw>
              </a:effectLst>
            </a:endParaRPr>
          </a:p>
          <a:p>
            <a:pPr defTabSz="457200">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b="1" dirty="0">
                <a:solidFill>
                  <a:schemeClr val="accent3">
                    <a:lumMod val="20000"/>
                    <a:lumOff val="80000"/>
                  </a:schemeClr>
                </a:solidFill>
                <a:effectLst>
                  <a:outerShdw blurRad="38100" dist="38100" dir="2700000" algn="tl">
                    <a:srgbClr val="000000">
                      <a:alpha val="43137"/>
                    </a:srgbClr>
                  </a:outerShdw>
                </a:effectLst>
              </a:rPr>
              <a:t>Grey hat</a:t>
            </a:r>
          </a:p>
          <a:p>
            <a:pPr defTabSz="457200">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dirty="0">
              <a:solidFill>
                <a:srgbClr val="FF3399"/>
              </a:solidFill>
            </a:endParaRPr>
          </a:p>
          <a:p>
            <a:pPr defTabSz="457200">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dirty="0">
              <a:solidFill>
                <a:srgbClr val="FF3399"/>
              </a:solidFill>
            </a:endParaRPr>
          </a:p>
        </p:txBody>
      </p:sp>
      <p:sp>
        <p:nvSpPr>
          <p:cNvPr id="178181" name="Rectangle 5"/>
          <p:cNvSpPr>
            <a:spLocks noGrp="1" noChangeArrowheads="1"/>
          </p:cNvSpPr>
          <p:nvPr>
            <p:ph type="title"/>
          </p:nvPr>
        </p:nvSpPr>
        <p:spPr>
          <a:xfrm>
            <a:off x="0" y="0"/>
            <a:ext cx="9144000" cy="1905000"/>
          </a:xfrm>
          <a:gradFill rotWithShape="0">
            <a:gsLst>
              <a:gs pos="0">
                <a:srgbClr val="FCA4FF"/>
              </a:gs>
              <a:gs pos="100000">
                <a:srgbClr val="FFE5FF"/>
              </a:gs>
            </a:gsLst>
            <a:lin ang="16200000" scaled="1"/>
          </a:gradFill>
          <a:ln w="9360">
            <a:solidFill>
              <a:srgbClr val="BB48BE"/>
            </a:solidFill>
            <a:round/>
          </a:ln>
        </p:spPr>
        <p:txBody>
          <a:bodyPr/>
          <a:lstStyle/>
          <a:p>
            <a:pPr defTabSz="457200">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solidFill>
                  <a:schemeClr val="hlink"/>
                </a:solidFill>
              </a:rPr>
              <a:t>Type of hacker</a:t>
            </a:r>
          </a:p>
        </p:txBody>
      </p:sp>
      <p:pic>
        <p:nvPicPr>
          <p:cNvPr id="178183" name="Picture 7"/>
          <p:cNvPicPr>
            <a:picLocks noChangeAspect="1" noChangeArrowheads="1"/>
          </p:cNvPicPr>
          <p:nvPr/>
        </p:nvPicPr>
        <p:blipFill>
          <a:blip r:embed="rId2" cstate="print"/>
          <a:srcRect/>
          <a:stretch>
            <a:fillRect/>
          </a:stretch>
        </p:blipFill>
        <p:spPr bwMode="auto">
          <a:xfrm>
            <a:off x="2743200" y="1905000"/>
            <a:ext cx="6400800" cy="495300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lstStyle/>
          <a:p>
            <a:r>
              <a:rPr lang="en-US" sz="7200" dirty="0">
                <a:solidFill>
                  <a:srgbClr val="D2533C"/>
                </a:solidFill>
              </a:rPr>
              <a:t>White-hat Hackers</a:t>
            </a:r>
          </a:p>
        </p:txBody>
      </p:sp>
      <p:sp>
        <p:nvSpPr>
          <p:cNvPr id="204803" name="Rectangle 3"/>
          <p:cNvSpPr>
            <a:spLocks noGrp="1" noChangeArrowheads="1"/>
          </p:cNvSpPr>
          <p:nvPr>
            <p:ph type="body" idx="1"/>
          </p:nvPr>
        </p:nvSpPr>
        <p:spPr>
          <a:xfrm>
            <a:off x="457200" y="1600200"/>
            <a:ext cx="3048000" cy="4495800"/>
          </a:xfrm>
        </p:spPr>
        <p:txBody>
          <a:bodyPr/>
          <a:lstStyle/>
          <a:p>
            <a:pPr>
              <a:spcBef>
                <a:spcPts val="488"/>
              </a:spcBef>
              <a:spcAft>
                <a:spcPts val="1425"/>
              </a:spcAft>
              <a:buClr>
                <a:srgbClr val="93A299"/>
              </a:buClr>
              <a:buSzPct val="85000"/>
              <a:buFont typeface="Arial" charset="0"/>
              <a:buChar char="•"/>
            </a:pPr>
            <a:r>
              <a:rPr lang="en-US" sz="2800" dirty="0">
                <a:solidFill>
                  <a:srgbClr val="339966"/>
                </a:solidFill>
              </a:rPr>
              <a:t>The good guys who identify the security weakness of the system or network and inform the owner about them</a:t>
            </a:r>
            <a:r>
              <a:rPr lang="en-US" sz="2800" dirty="0">
                <a:solidFill>
                  <a:schemeClr val="bg2"/>
                </a:solidFill>
              </a:rPr>
              <a:t> </a:t>
            </a:r>
          </a:p>
          <a:p>
            <a:endParaRPr lang="en-US" sz="2800" dirty="0">
              <a:solidFill>
                <a:schemeClr val="bg2"/>
              </a:solidFill>
            </a:endParaRPr>
          </a:p>
        </p:txBody>
      </p:sp>
      <p:pic>
        <p:nvPicPr>
          <p:cNvPr id="204804" name="Picture 4"/>
          <p:cNvPicPr>
            <a:picLocks noChangeAspect="1" noChangeArrowheads="1"/>
          </p:cNvPicPr>
          <p:nvPr/>
        </p:nvPicPr>
        <p:blipFill>
          <a:blip r:embed="rId2" cstate="print"/>
          <a:srcRect/>
          <a:stretch>
            <a:fillRect/>
          </a:stretch>
        </p:blipFill>
        <p:spPr bwMode="auto">
          <a:xfrm>
            <a:off x="3505200" y="2362200"/>
            <a:ext cx="5181600" cy="3049588"/>
          </a:xfrm>
          <a:prstGeom prst="rect">
            <a:avLst/>
          </a:prstGeom>
          <a:solidFill>
            <a:srgbClr val="EDEDED"/>
          </a:solidFill>
          <a:ln w="9525">
            <a:noFill/>
            <a:round/>
            <a:headEnd/>
            <a:tailEnd/>
          </a:ln>
          <a:effec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lstStyle/>
          <a:p>
            <a:r>
              <a:rPr lang="en-US" sz="7200" dirty="0">
                <a:solidFill>
                  <a:srgbClr val="D2533C"/>
                </a:solidFill>
              </a:rPr>
              <a:t>Black Hat Hackers</a:t>
            </a:r>
          </a:p>
        </p:txBody>
      </p:sp>
      <p:sp>
        <p:nvSpPr>
          <p:cNvPr id="205827" name="Rectangle 3"/>
          <p:cNvSpPr>
            <a:spLocks noGrp="1" noChangeArrowheads="1"/>
          </p:cNvSpPr>
          <p:nvPr>
            <p:ph type="body" idx="1"/>
          </p:nvPr>
        </p:nvSpPr>
        <p:spPr>
          <a:xfrm>
            <a:off x="457200" y="2057400"/>
            <a:ext cx="4953000" cy="4114800"/>
          </a:xfrm>
        </p:spPr>
        <p:txBody>
          <a:bodyPr/>
          <a:lstStyle/>
          <a:p>
            <a:pPr lvl="1">
              <a:buFontTx/>
              <a:buNone/>
            </a:pPr>
            <a:r>
              <a:rPr lang="en-US" dirty="0">
                <a:solidFill>
                  <a:srgbClr val="99FFCC"/>
                </a:solidFill>
              </a:rPr>
              <a:t>A </a:t>
            </a:r>
            <a:r>
              <a:rPr lang="en-US" b="1" dirty="0">
                <a:solidFill>
                  <a:srgbClr val="99FFCC"/>
                </a:solidFill>
              </a:rPr>
              <a:t>black hat</a:t>
            </a:r>
            <a:r>
              <a:rPr lang="en-US" dirty="0">
                <a:solidFill>
                  <a:srgbClr val="99FFCC"/>
                </a:solidFill>
              </a:rPr>
              <a:t> is the villain or </a:t>
            </a:r>
            <a:r>
              <a:rPr lang="en-US" i="1" dirty="0">
                <a:solidFill>
                  <a:srgbClr val="99FFCC"/>
                </a:solidFill>
              </a:rPr>
              <a:t>bad guy</a:t>
            </a:r>
            <a:r>
              <a:rPr lang="en-US" dirty="0">
                <a:solidFill>
                  <a:srgbClr val="99FFCC"/>
                </a:solidFill>
              </a:rPr>
              <a:t>, who crash into victim’s security to steal information and destroy the victims security network.</a:t>
            </a:r>
          </a:p>
          <a:p>
            <a:pPr lvl="1">
              <a:buFontTx/>
              <a:buNone/>
            </a:pPr>
            <a:r>
              <a:rPr lang="en-US" dirty="0">
                <a:solidFill>
                  <a:srgbClr val="99FFCC"/>
                </a:solidFill>
              </a:rPr>
              <a:t>Also known as ‘cracker’.</a:t>
            </a:r>
          </a:p>
          <a:p>
            <a:pPr>
              <a:buFontTx/>
              <a:buNone/>
            </a:pPr>
            <a:endParaRPr lang="en-US" dirty="0">
              <a:solidFill>
                <a:srgbClr val="99FFCC"/>
              </a:solidFill>
            </a:endParaRPr>
          </a:p>
          <a:p>
            <a:endParaRPr lang="en-US" dirty="0">
              <a:solidFill>
                <a:srgbClr val="99FFCC"/>
              </a:solidFill>
            </a:endParaRPr>
          </a:p>
        </p:txBody>
      </p:sp>
      <p:pic>
        <p:nvPicPr>
          <p:cNvPr id="205828" name="Picture 4"/>
          <p:cNvPicPr>
            <a:picLocks noChangeAspect="1" noChangeArrowheads="1"/>
          </p:cNvPicPr>
          <p:nvPr/>
        </p:nvPicPr>
        <p:blipFill>
          <a:blip r:embed="rId2" cstate="print"/>
          <a:srcRect/>
          <a:stretch>
            <a:fillRect/>
          </a:stretch>
        </p:blipFill>
        <p:spPr bwMode="auto">
          <a:xfrm>
            <a:off x="5829300" y="2209800"/>
            <a:ext cx="2667000" cy="3044825"/>
          </a:xfrm>
          <a:prstGeom prst="rect">
            <a:avLst/>
          </a:prstGeom>
          <a:solidFill>
            <a:srgbClr val="EDEDED"/>
          </a:solidFill>
          <a:ln w="9525">
            <a:noFill/>
            <a:round/>
            <a:headEnd/>
            <a:tailEnd/>
          </a:ln>
          <a:effec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Globe</Template>
  <TotalTime>340</TotalTime>
  <Words>683</Words>
  <Application>Microsoft Office PowerPoint</Application>
  <PresentationFormat>On-screen Show (4:3)</PresentationFormat>
  <Paragraphs>86</Paragraphs>
  <Slides>16</Slides>
  <Notes>0</Notes>
  <HiddenSlides>1</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Mountain Top</vt:lpstr>
      <vt:lpstr>Slide 1</vt:lpstr>
      <vt:lpstr>Slide 2</vt:lpstr>
      <vt:lpstr>What is Hacking? </vt:lpstr>
      <vt:lpstr>Who is Hacker ?</vt:lpstr>
      <vt:lpstr>HACKER CATEGORIES  </vt:lpstr>
      <vt:lpstr>HACKER CATEGORIES  </vt:lpstr>
      <vt:lpstr>Type of hacker</vt:lpstr>
      <vt:lpstr>White-hat Hackers</vt:lpstr>
      <vt:lpstr>Black Hat Hackers</vt:lpstr>
      <vt:lpstr>Grey hat Hackers</vt:lpstr>
      <vt:lpstr>Skill of a hacker </vt:lpstr>
      <vt:lpstr>ADVANTAGES OF HACKING</vt:lpstr>
      <vt:lpstr>DISADVANTAGES OF HACKING</vt:lpstr>
      <vt:lpstr>How to save computer from hackers</vt:lpstr>
      <vt:lpstr>Slide 15</vt:lpstr>
      <vt:lpstr>Slide 16</vt:lpstr>
    </vt:vector>
  </TitlesOfParts>
  <Company>JBB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Hacking?</dc:title>
  <dc:creator>Mayank</dc:creator>
  <cp:lastModifiedBy>user1</cp:lastModifiedBy>
  <cp:revision>33</cp:revision>
  <cp:lastPrinted>1601-01-01T00:00:00Z</cp:lastPrinted>
  <dcterms:created xsi:type="dcterms:W3CDTF">2013-09-05T13:22:08Z</dcterms:created>
  <dcterms:modified xsi:type="dcterms:W3CDTF">2015-12-16T06:09:12Z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9</vt:i4>
  </property>
</Properties>
</file>