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2" r:id="rId4"/>
    <p:sldId id="267" r:id="rId5"/>
    <p:sldId id="268" r:id="rId6"/>
    <p:sldId id="269" r:id="rId7"/>
    <p:sldId id="286" r:id="rId8"/>
    <p:sldId id="287" r:id="rId9"/>
    <p:sldId id="271" r:id="rId10"/>
    <p:sldId id="272" r:id="rId11"/>
    <p:sldId id="274" r:id="rId12"/>
    <p:sldId id="275" r:id="rId13"/>
    <p:sldId id="276" r:id="rId14"/>
    <p:sldId id="277" r:id="rId15"/>
    <p:sldId id="278" r:id="rId16"/>
    <p:sldId id="279" r:id="rId17"/>
    <p:sldId id="280" r:id="rId18"/>
    <p:sldId id="281" r:id="rId19"/>
    <p:sldId id="283" r:id="rId20"/>
    <p:sldId id="284" r:id="rId21"/>
    <p:sldId id="273" r:id="rId22"/>
    <p:sldId id="285" r:id="rId23"/>
    <p:sldId id="26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7062" autoAdjust="0"/>
    <p:restoredTop sz="94660" autoAdjust="0"/>
  </p:normalViewPr>
  <p:slideViewPr>
    <p:cSldViewPr>
      <p:cViewPr>
        <p:scale>
          <a:sx n="66" d="100"/>
          <a:sy n="66" d="100"/>
        </p:scale>
        <p:origin x="-2142" y="-270"/>
      </p:cViewPr>
      <p:guideLst>
        <p:guide orient="horz" pos="2160"/>
        <p:guide pos="2880"/>
      </p:guideLst>
    </p:cSldViewPr>
  </p:slideViewPr>
  <p:outlineViewPr>
    <p:cViewPr>
      <p:scale>
        <a:sx n="33" d="100"/>
        <a:sy n="33" d="100"/>
      </p:scale>
      <p:origin x="0" y="1158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10-Jun-16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10-Jun-16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10-Jun-16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10-Jun-16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10-Jun-16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10-Jun-16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10-Jun-16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10-Jun-16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10-Jun-16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10-Jun-16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10-Jun-16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10-Jun-16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819400"/>
            <a:ext cx="6477000" cy="2057400"/>
          </a:xfrm>
        </p:spPr>
        <p:txBody>
          <a:bodyPr>
            <a:normAutofit/>
          </a:bodyPr>
          <a:lstStyle/>
          <a:p>
            <a:pPr algn="r"/>
            <a:r>
              <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rPr>
              <a:t>By</a:t>
            </a:r>
          </a:p>
          <a:p>
            <a:pPr algn="r"/>
            <a:r>
              <a:rPr lang="en-IN" cap="none"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CA.Prashanth</a:t>
            </a:r>
            <a:r>
              <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rPr>
              <a:t> Karanth and Ajay</a:t>
            </a:r>
          </a:p>
          <a:p>
            <a:pPr algn="r"/>
            <a:r>
              <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Ramesh Ashwin &amp; Karanth</a:t>
            </a:r>
          </a:p>
          <a:p>
            <a:pPr algn="r"/>
            <a:r>
              <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rPr>
              <a:t>No 102, Premier Presidency,</a:t>
            </a:r>
          </a:p>
          <a:p>
            <a:pPr algn="r"/>
            <a:r>
              <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rPr>
              <a:t>Langford </a:t>
            </a:r>
            <a:r>
              <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rPr>
              <a:t>Road,Bangalore-560025</a:t>
            </a:r>
          </a:p>
          <a:p>
            <a:pPr algn="r"/>
            <a:r>
              <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rPr>
              <a:t>Phone: 9886282946</a:t>
            </a:r>
            <a:br>
              <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IN" cap="none"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Email:prashanth.karanth@rakca.in</a:t>
            </a:r>
            <a:endPar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r"/>
            <a:endParaRPr lang="en-IN" cap="none"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ctrTitle"/>
          </p:nvPr>
        </p:nvSpPr>
        <p:spPr/>
        <p:txBody>
          <a:bodyPr>
            <a:normAutofit/>
          </a:bodyPr>
          <a:lstStyle/>
          <a:p>
            <a:r>
              <a:rPr lang="en-US" sz="4000" b="1" dirty="0">
                <a:solidFill>
                  <a:srgbClr val="7030A0"/>
                </a:solidFill>
                <a:latin typeface="Verdana" panose="020B0604030504040204" pitchFamily="34" charset="0"/>
                <a:ea typeface="Verdana" panose="020B0604030504040204" pitchFamily="34" charset="0"/>
                <a:cs typeface="Verdana" panose="020B0604030504040204" pitchFamily="34" charset="0"/>
              </a:rPr>
              <a:t>Tax Collection at Source (TCS) [Sec.206C]</a:t>
            </a:r>
            <a:endParaRPr lang="en-IN" sz="4000"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632940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000" dirty="0" err="1" smtClean="0">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000" dirty="0" smtClean="0">
                <a:solidFill>
                  <a:srgbClr val="7030A0"/>
                </a:solidFill>
                <a:latin typeface="Verdana" panose="020B0604030504040204" pitchFamily="34" charset="0"/>
                <a:ea typeface="Verdana" panose="020B0604030504040204" pitchFamily="34" charset="0"/>
                <a:cs typeface="Verdana" panose="020B0604030504040204" pitchFamily="34" charset="0"/>
              </a:rPr>
              <a:t>…..,</a:t>
            </a:r>
            <a:endParaRPr lang="en-IN" sz="3000"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p:txBody>
          <a:bodyPr>
            <a:normAutofit/>
          </a:bodyPr>
          <a:lstStyle/>
          <a:p>
            <a:pPr marL="0" indent="0" algn="just">
              <a:buNone/>
            </a:pPr>
            <a:r>
              <a:rPr lang="en-US" sz="2500" b="1" dirty="0">
                <a:latin typeface="Verdana" panose="020B0604030504040204" pitchFamily="34" charset="0"/>
                <a:ea typeface="Verdana" panose="020B0604030504040204" pitchFamily="34" charset="0"/>
                <a:cs typeface="Verdana" panose="020B0604030504040204" pitchFamily="34" charset="0"/>
              </a:rPr>
              <a:t>Seller: </a:t>
            </a:r>
            <a:endParaRPr lang="en-US" sz="25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en-US" sz="2000" dirty="0" smtClean="0">
                <a:latin typeface="Verdana" panose="020B0604030504040204" pitchFamily="34" charset="0"/>
                <a:ea typeface="Verdana" panose="020B0604030504040204" pitchFamily="34" charset="0"/>
                <a:cs typeface="Verdana" panose="020B0604030504040204" pitchFamily="34" charset="0"/>
              </a:rPr>
              <a:t>“</a:t>
            </a:r>
            <a:r>
              <a:rPr lang="en-US" sz="2000" dirty="0">
                <a:latin typeface="Verdana" panose="020B0604030504040204" pitchFamily="34" charset="0"/>
                <a:ea typeface="Verdana" panose="020B0604030504040204" pitchFamily="34" charset="0"/>
                <a:cs typeface="Verdana" panose="020B0604030504040204" pitchFamily="34" charset="0"/>
              </a:rPr>
              <a:t>Seller” means any person, including an Individual or a Hindu Undivided Family, Whose     accounts are subject to Tax Audit u/s 44AB during the preceding Financial Year in which specified goods are sold</a:t>
            </a:r>
            <a:r>
              <a:rPr lang="en-US" sz="2000" dirty="0" smtClean="0">
                <a:latin typeface="Verdana" panose="020B0604030504040204" pitchFamily="34" charset="0"/>
                <a:ea typeface="Verdana" panose="020B0604030504040204" pitchFamily="34" charset="0"/>
                <a:cs typeface="Verdana" panose="020B0604030504040204" pitchFamily="34" charset="0"/>
              </a:rPr>
              <a:t>.</a:t>
            </a:r>
          </a:p>
          <a:p>
            <a:pPr algn="just"/>
            <a:endParaRPr lang="en-IN" sz="2000" dirty="0">
              <a:latin typeface="Verdana" panose="020B0604030504040204" pitchFamily="34" charset="0"/>
              <a:ea typeface="Verdana" panose="020B0604030504040204" pitchFamily="34" charset="0"/>
              <a:cs typeface="Verdana" panose="020B0604030504040204" pitchFamily="34" charset="0"/>
            </a:endParaRPr>
          </a:p>
          <a:p>
            <a:pPr algn="just"/>
            <a:r>
              <a:rPr lang="en-US" sz="2000" i="1" dirty="0">
                <a:latin typeface="Verdana" panose="020B0604030504040204" pitchFamily="34" charset="0"/>
                <a:ea typeface="Verdana" panose="020B0604030504040204" pitchFamily="34" charset="0"/>
                <a:cs typeface="Verdana" panose="020B0604030504040204" pitchFamily="34" charset="0"/>
              </a:rPr>
              <a:t>The DEFINITION OF “person” also includes state Govt. as contemplated u/s 206C, and hence it is liable to collect TCS from leaseholders and deposits.</a:t>
            </a:r>
            <a:endParaRPr lang="en-IN" sz="2000" dirty="0">
              <a:latin typeface="Verdana" panose="020B0604030504040204" pitchFamily="34" charset="0"/>
              <a:ea typeface="Verdana" panose="020B0604030504040204" pitchFamily="34" charset="0"/>
              <a:cs typeface="Verdana" panose="020B0604030504040204" pitchFamily="34" charset="0"/>
            </a:endParaRPr>
          </a:p>
          <a:p>
            <a:pPr lvl="0" algn="just"/>
            <a:endParaRPr lang="en-IN" sz="2000"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79948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000" dirty="0" err="1">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000" dirty="0">
                <a:solidFill>
                  <a:srgbClr val="7030A0"/>
                </a:solidFill>
                <a:latin typeface="Verdana" panose="020B0604030504040204" pitchFamily="34" charset="0"/>
                <a:ea typeface="Verdana" panose="020B0604030504040204" pitchFamily="34" charset="0"/>
                <a:cs typeface="Verdana" panose="020B0604030504040204" pitchFamily="34" charset="0"/>
              </a:rPr>
              <a:t>…..,</a:t>
            </a:r>
          </a:p>
        </p:txBody>
      </p:sp>
      <p:sp>
        <p:nvSpPr>
          <p:cNvPr id="3" name="Content Placeholder 2"/>
          <p:cNvSpPr>
            <a:spLocks noGrp="1"/>
          </p:cNvSpPr>
          <p:nvPr>
            <p:ph sz="quarter" idx="1"/>
          </p:nvPr>
        </p:nvSpPr>
        <p:spPr/>
        <p:txBody>
          <a:bodyPr>
            <a:noAutofit/>
          </a:bodyPr>
          <a:lstStyle/>
          <a:p>
            <a:pPr marL="0" lvl="0" indent="0" algn="just">
              <a:buNone/>
            </a:pPr>
            <a:r>
              <a:rPr lang="en-US" sz="2500" b="1" dirty="0" smtClean="0">
                <a:latin typeface="Verdana" panose="020B0604030504040204" pitchFamily="34" charset="0"/>
                <a:ea typeface="Verdana" panose="020B0604030504040204" pitchFamily="34" charset="0"/>
                <a:cs typeface="Verdana" panose="020B0604030504040204" pitchFamily="34" charset="0"/>
              </a:rPr>
              <a:t>Buyer for the purpose of Section 206C(1) :</a:t>
            </a:r>
          </a:p>
          <a:p>
            <a:pPr lvl="0" algn="just"/>
            <a:r>
              <a:rPr lang="en-US" sz="2000" dirty="0" smtClean="0">
                <a:latin typeface="Verdana" panose="020B0604030504040204" pitchFamily="34" charset="0"/>
                <a:ea typeface="Verdana" panose="020B0604030504040204" pitchFamily="34" charset="0"/>
                <a:cs typeface="Verdana" panose="020B0604030504040204" pitchFamily="34" charset="0"/>
              </a:rPr>
              <a:t> “Buyer” means a person who obtains in any sale, by way of auction, tender, or any other mode, goods of the nature specified in the Table u/s 206C(1) or the right to receive any such goods.</a:t>
            </a:r>
          </a:p>
          <a:p>
            <a:pPr marL="0" lvl="0" indent="0" algn="just">
              <a:buNone/>
            </a:pPr>
            <a:r>
              <a:rPr lang="en-US" sz="2500" b="1" i="1" dirty="0" smtClean="0">
                <a:latin typeface="Verdana" panose="020B0604030504040204" pitchFamily="34" charset="0"/>
                <a:ea typeface="Verdana" panose="020B0604030504040204" pitchFamily="34" charset="0"/>
                <a:cs typeface="Verdana" panose="020B0604030504040204" pitchFamily="34" charset="0"/>
              </a:rPr>
              <a:t>Exceptions :</a:t>
            </a:r>
          </a:p>
          <a:p>
            <a:pPr lvl="0" algn="just"/>
            <a:r>
              <a:rPr lang="en-US" sz="2000" i="1" dirty="0" smtClean="0">
                <a:latin typeface="Verdana" panose="020B0604030504040204" pitchFamily="34" charset="0"/>
                <a:ea typeface="Verdana" panose="020B0604030504040204" pitchFamily="34" charset="0"/>
                <a:cs typeface="Verdana" panose="020B0604030504040204" pitchFamily="34" charset="0"/>
              </a:rPr>
              <a:t>The following are excluded from the definition of Buyer.</a:t>
            </a:r>
          </a:p>
          <a:p>
            <a:pPr lvl="0" algn="just"/>
            <a:r>
              <a:rPr lang="en-US" sz="2000" i="1" dirty="0" smtClean="0">
                <a:latin typeface="Verdana" panose="020B0604030504040204" pitchFamily="34" charset="0"/>
                <a:ea typeface="Verdana" panose="020B0604030504040204" pitchFamily="34" charset="0"/>
                <a:cs typeface="Verdana" panose="020B0604030504040204" pitchFamily="34" charset="0"/>
              </a:rPr>
              <a:t>Public sector company, Central Govt. a state Govt. and an Embassy, a High commission, Legation, Commission, Consulate and the trade representation of a foreign state and a club.</a:t>
            </a:r>
          </a:p>
          <a:p>
            <a:pPr lvl="0" algn="just"/>
            <a:r>
              <a:rPr lang="en-US" sz="2000" i="1" dirty="0" smtClean="0">
                <a:latin typeface="Verdana" panose="020B0604030504040204" pitchFamily="34" charset="0"/>
                <a:ea typeface="Verdana" panose="020B0604030504040204" pitchFamily="34" charset="0"/>
                <a:cs typeface="Verdana" panose="020B0604030504040204" pitchFamily="34" charset="0"/>
              </a:rPr>
              <a:t>A Buyer in the retail sale of such goods purchased by him for personal consumption.</a:t>
            </a:r>
          </a:p>
          <a:p>
            <a:pPr lvl="0" algn="just"/>
            <a:endParaRPr lang="en-IN" sz="2000"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41111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000" dirty="0" err="1">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000" dirty="0">
                <a:solidFill>
                  <a:srgbClr val="7030A0"/>
                </a:solidFill>
                <a:latin typeface="Verdana" panose="020B0604030504040204" pitchFamily="34" charset="0"/>
                <a:ea typeface="Verdana" panose="020B0604030504040204" pitchFamily="34" charset="0"/>
                <a:cs typeface="Verdana" panose="020B0604030504040204" pitchFamily="34" charset="0"/>
              </a:rPr>
              <a:t>…..,</a:t>
            </a:r>
          </a:p>
        </p:txBody>
      </p:sp>
      <p:sp>
        <p:nvSpPr>
          <p:cNvPr id="3" name="Content Placeholder 2"/>
          <p:cNvSpPr>
            <a:spLocks noGrp="1"/>
          </p:cNvSpPr>
          <p:nvPr>
            <p:ph sz="quarter" idx="1"/>
          </p:nvPr>
        </p:nvSpPr>
        <p:spPr/>
        <p:txBody>
          <a:bodyPr>
            <a:noAutofit/>
          </a:bodyPr>
          <a:lstStyle/>
          <a:p>
            <a:pPr marL="0" lvl="0" indent="0" algn="just">
              <a:buNone/>
            </a:pPr>
            <a:r>
              <a:rPr lang="en-US" sz="2500" b="1" dirty="0" smtClean="0">
                <a:latin typeface="Verdana" panose="020B0604030504040204" pitchFamily="34" charset="0"/>
                <a:ea typeface="Verdana" panose="020B0604030504040204" pitchFamily="34" charset="0"/>
                <a:cs typeface="Verdana" panose="020B0604030504040204" pitchFamily="34" charset="0"/>
              </a:rPr>
              <a:t>Buyer in the Subsequent Sale :</a:t>
            </a:r>
            <a:r>
              <a:rPr lang="en-US" sz="2000" dirty="0" smtClean="0">
                <a:latin typeface="Verdana" panose="020B0604030504040204" pitchFamily="34" charset="0"/>
                <a:ea typeface="Verdana" panose="020B0604030504040204" pitchFamily="34" charset="0"/>
                <a:cs typeface="Verdana" panose="020B0604030504040204" pitchFamily="34" charset="0"/>
              </a:rPr>
              <a:t> </a:t>
            </a:r>
          </a:p>
          <a:p>
            <a:pPr marL="0" lvl="0" indent="0" algn="just">
              <a:buNone/>
            </a:pP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en-US" sz="2000" dirty="0"/>
              <a:t>Buyer of the specified goods as mentioned in Section 206C(1D</a:t>
            </a:r>
            <a:r>
              <a:rPr lang="en-US" sz="2000" dirty="0" smtClean="0"/>
              <a:t>) and Section 206(1F) </a:t>
            </a:r>
            <a:r>
              <a:rPr lang="en-US" sz="2000" dirty="0"/>
              <a:t>means person who obtains in any sale, goods of the nature specified in the said sub </a:t>
            </a:r>
            <a:r>
              <a:rPr lang="en-US" sz="2000" dirty="0" smtClean="0"/>
              <a:t>section shall </a:t>
            </a:r>
            <a:r>
              <a:rPr lang="en-US" sz="2000" dirty="0"/>
              <a:t>have to pay tax at every stage of sale.</a:t>
            </a:r>
            <a:endParaRPr lang="en-IN" sz="2000" dirty="0"/>
          </a:p>
          <a:p>
            <a:pPr marL="0" lvl="0" indent="0" algn="just">
              <a:buNone/>
            </a:pPr>
            <a:r>
              <a:rPr lang="en-US" sz="2000" dirty="0" smtClean="0">
                <a:latin typeface="Verdana" panose="020B0604030504040204" pitchFamily="34" charset="0"/>
                <a:ea typeface="Verdana" panose="020B0604030504040204" pitchFamily="34" charset="0"/>
                <a:cs typeface="Verdana" panose="020B0604030504040204" pitchFamily="34" charset="0"/>
              </a:rPr>
              <a:t> </a:t>
            </a:r>
          </a:p>
          <a:p>
            <a:pPr lvl="0" algn="just"/>
            <a:r>
              <a:rPr lang="en-US" sz="2000" dirty="0" err="1"/>
              <a:t>W.e.f</a:t>
            </a:r>
            <a:r>
              <a:rPr lang="en-US" sz="2000" dirty="0"/>
              <a:t> 01.07.2012, “Buyer” with respect to Bullion / </a:t>
            </a:r>
            <a:r>
              <a:rPr lang="en-US" sz="2000" dirty="0" err="1"/>
              <a:t>Jewellery</a:t>
            </a:r>
            <a:r>
              <a:rPr lang="en-US" sz="2000" dirty="0"/>
              <a:t> means a person who obtains in any sale, goods of the nature specified u/s 206 C </a:t>
            </a:r>
            <a:endParaRPr lang="en-IN" sz="2000" dirty="0"/>
          </a:p>
        </p:txBody>
      </p:sp>
    </p:spTree>
    <p:extLst>
      <p:ext uri="{BB962C8B-B14F-4D97-AF65-F5344CB8AC3E}">
        <p14:creationId xmlns:p14="http://schemas.microsoft.com/office/powerpoint/2010/main" val="22740842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1143000"/>
          </a:xfrm>
        </p:spPr>
        <p:txBody>
          <a:bodyPr>
            <a:noAutofit/>
          </a:bodyPr>
          <a:lstStyle/>
          <a:p>
            <a:r>
              <a:rPr lang="en-US" sz="3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Govt. issued Licenses for Liquor Business</a:t>
            </a:r>
            <a:endParaRPr lang="en-IN" sz="3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p:txBody>
          <a:bodyPr>
            <a:noAutofit/>
          </a:bodyPr>
          <a:lstStyle/>
          <a:p>
            <a:pPr lvl="0" algn="just"/>
            <a:r>
              <a:rPr lang="en-US" sz="2000" dirty="0" smtClean="0">
                <a:latin typeface="Verdana" panose="020B0604030504040204" pitchFamily="34" charset="0"/>
                <a:ea typeface="Verdana" panose="020B0604030504040204" pitchFamily="34" charset="0"/>
                <a:cs typeface="Verdana" panose="020B0604030504040204" pitchFamily="34" charset="0"/>
              </a:rPr>
              <a:t>For the purpose of section 206 C , Buyer means, a person who by view of payment, gets a right to receive specific goods and not merely a person who acquires a license to carry on the business on such goods.</a:t>
            </a:r>
          </a:p>
          <a:p>
            <a:pPr lvl="0" algn="just"/>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lvl="0" algn="just"/>
            <a:r>
              <a:rPr lang="en-US" sz="2000" dirty="0" smtClean="0">
                <a:latin typeface="Verdana" panose="020B0604030504040204" pitchFamily="34" charset="0"/>
                <a:ea typeface="Verdana" panose="020B0604030504040204" pitchFamily="34" charset="0"/>
                <a:cs typeface="Verdana" panose="020B0604030504040204" pitchFamily="34" charset="0"/>
              </a:rPr>
              <a:t>The licenses issued by the Government permitting the Licensee to carry out liquor trade, does not attract the provisions of section 206C, as the licensee does not fall within the definition of “Buyer” under that section.</a:t>
            </a:r>
          </a:p>
          <a:p>
            <a:pPr marL="0" lvl="0" indent="0" algn="just">
              <a:buNone/>
            </a:pPr>
            <a:r>
              <a:rPr lang="en-US" sz="2000" dirty="0" smtClean="0">
                <a:latin typeface="Verdana" panose="020B0604030504040204" pitchFamily="34" charset="0"/>
                <a:ea typeface="Verdana" panose="020B0604030504040204" pitchFamily="34" charset="0"/>
                <a:cs typeface="Verdana" panose="020B0604030504040204" pitchFamily="34" charset="0"/>
              </a:rPr>
              <a:t>   [UOI vs Om Prakash SS &amp; Co.248 ITR 105 (SC)]</a:t>
            </a:r>
            <a:endParaRPr lang="en-IN"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51529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Purchase Price	</a:t>
            </a:r>
            <a:endParaRPr lang="en-IN" sz="3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a:xfrm>
            <a:off x="228600" y="1447800"/>
            <a:ext cx="8503920" cy="4572000"/>
          </a:xfrm>
        </p:spPr>
        <p:txBody>
          <a:bodyPr>
            <a:noAutofit/>
          </a:bodyPr>
          <a:lstStyle/>
          <a:p>
            <a:pPr lvl="0" algn="just"/>
            <a:r>
              <a:rPr lang="en-US" sz="2000" dirty="0" smtClean="0"/>
              <a:t>Generally, as per the sales Tax Law, Sales price includes any duty, freight and insurance charges, packing and forwarding charges and any other expenses incurred by the seller.</a:t>
            </a:r>
          </a:p>
          <a:p>
            <a:pPr marL="0" lvl="0" indent="0" algn="just">
              <a:buNone/>
            </a:pPr>
            <a:endParaRPr lang="en-US" sz="2000" dirty="0" smtClean="0"/>
          </a:p>
          <a:p>
            <a:pPr lvl="0" algn="just"/>
            <a:r>
              <a:rPr lang="en-US" sz="2000" dirty="0" smtClean="0"/>
              <a:t>U/s 206(1), the tax is to be collected either at the time of debiting the account of the buyer for the amount payable or at the time of receipt. The words “debiting of the amount payable by the buyer to the account of the buyer” means and includes all taxes and duties incurred on such goods.</a:t>
            </a:r>
          </a:p>
          <a:p>
            <a:pPr marL="0" lvl="0" indent="0" algn="just">
              <a:buNone/>
            </a:pPr>
            <a:endParaRPr lang="en-US" sz="2000" dirty="0" smtClean="0"/>
          </a:p>
          <a:p>
            <a:pPr lvl="0" algn="just"/>
            <a:r>
              <a:rPr lang="en-US" sz="2000" dirty="0" smtClean="0"/>
              <a:t>Tax will be recoverable u/s 206C on actual price paid by  Buyer inclusive of tax and Excise duty.</a:t>
            </a:r>
            <a:endParaRPr lang="en-IN" sz="2000" dirty="0"/>
          </a:p>
        </p:txBody>
      </p:sp>
    </p:spTree>
    <p:extLst>
      <p:ext uri="{BB962C8B-B14F-4D97-AF65-F5344CB8AC3E}">
        <p14:creationId xmlns:p14="http://schemas.microsoft.com/office/powerpoint/2010/main" val="1811498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838200"/>
          </a:xfrm>
        </p:spPr>
        <p:txBody>
          <a:bodyPr>
            <a:noAutofit/>
          </a:bodyPr>
          <a:lstStyle/>
          <a:p>
            <a:r>
              <a:rPr lang="en-US" sz="3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Collection, Remittance and Return</a:t>
            </a:r>
            <a:endParaRPr lang="en-IN" sz="3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a:xfrm>
            <a:off x="228600" y="1447800"/>
            <a:ext cx="8610600" cy="5029200"/>
          </a:xfrm>
        </p:spPr>
        <p:txBody>
          <a:bodyPr>
            <a:noAutofit/>
          </a:bodyPr>
          <a:lstStyle/>
          <a:p>
            <a:pPr lvl="0" algn="just"/>
            <a:r>
              <a:rPr lang="en-IN" sz="2000" dirty="0" smtClean="0"/>
              <a:t>TCS shall be collected either at the time of debiting of the account of the buyer or at the time of receipt of amount from the said buyer in cash or by the issue of cheques or draft or by any other mode, </a:t>
            </a:r>
            <a:r>
              <a:rPr lang="en-IN" sz="2000" b="1" dirty="0" smtClean="0"/>
              <a:t>whichever is earlier.</a:t>
            </a:r>
          </a:p>
          <a:p>
            <a:pPr lvl="0" algn="just"/>
            <a:r>
              <a:rPr lang="en-IN" sz="2000" b="1" dirty="0" smtClean="0"/>
              <a:t>No collection in case of Declaration by Resident buyer</a:t>
            </a:r>
            <a:r>
              <a:rPr lang="en-IN" sz="2000" dirty="0" smtClean="0"/>
              <a:t>: The Conditions are –</a:t>
            </a:r>
          </a:p>
          <a:p>
            <a:pPr marL="457200" indent="-457200" algn="just">
              <a:buFont typeface="+mj-lt"/>
              <a:buAutoNum type="arabicPeriod"/>
            </a:pPr>
            <a:r>
              <a:rPr lang="en-IN" sz="2000" dirty="0" smtClean="0"/>
              <a:t>The Buyer should be resident in India.</a:t>
            </a:r>
          </a:p>
          <a:p>
            <a:pPr marL="457200" indent="-457200" algn="just">
              <a:buFont typeface="+mj-lt"/>
              <a:buAutoNum type="arabicPeriod"/>
            </a:pPr>
            <a:r>
              <a:rPr lang="en-IN" sz="2000" dirty="0" smtClean="0"/>
              <a:t>The buyer of goods intends to purchase goods specified in section 206C(1) of the Act</a:t>
            </a:r>
          </a:p>
          <a:p>
            <a:pPr marL="457200" indent="-457200" algn="just">
              <a:buFont typeface="+mj-lt"/>
              <a:buAutoNum type="arabicPeriod"/>
            </a:pPr>
            <a:r>
              <a:rPr lang="en-IN" sz="2000" dirty="0" smtClean="0"/>
              <a:t>He has to furnish a self-declaration in writing, in duplicate, in Form No.27C and verified in the prescribed manner.</a:t>
            </a:r>
          </a:p>
          <a:p>
            <a:pPr marL="457200" indent="-457200" algn="just">
              <a:buFont typeface="+mj-lt"/>
              <a:buAutoNum type="arabicPeriod"/>
            </a:pPr>
            <a:r>
              <a:rPr lang="en-IN" sz="2000" dirty="0" smtClean="0"/>
              <a:t>Declaration should be state that the goods mentioned in the Table are to be utilised for the purpose of manufacturing, processing or producing articles or things or </a:t>
            </a:r>
            <a:r>
              <a:rPr lang="en-IN" sz="2000" dirty="0" err="1" smtClean="0"/>
              <a:t>w.e.f</a:t>
            </a:r>
            <a:r>
              <a:rPr lang="en-IN" sz="2000" dirty="0" smtClean="0"/>
              <a:t> 01.07.2012 for the purpose of generation of power and not for trading purpose.</a:t>
            </a:r>
            <a:endParaRPr lang="en-IN" sz="2000" u="sng" dirty="0"/>
          </a:p>
        </p:txBody>
      </p:sp>
    </p:spTree>
    <p:extLst>
      <p:ext uri="{BB962C8B-B14F-4D97-AF65-F5344CB8AC3E}">
        <p14:creationId xmlns:p14="http://schemas.microsoft.com/office/powerpoint/2010/main" val="264661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685800"/>
          </a:xfrm>
        </p:spPr>
        <p:txBody>
          <a:bodyPr>
            <a:noAutofit/>
          </a:bodyPr>
          <a:lstStyle/>
          <a:p>
            <a:r>
              <a:rPr lang="en-IN" sz="3000" dirty="0" err="1">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000" dirty="0">
                <a:solidFill>
                  <a:srgbClr val="7030A0"/>
                </a:solidFill>
                <a:latin typeface="Verdana" panose="020B0604030504040204" pitchFamily="34" charset="0"/>
                <a:ea typeface="Verdana" panose="020B0604030504040204" pitchFamily="34" charset="0"/>
                <a:cs typeface="Verdana" panose="020B0604030504040204" pitchFamily="34" charset="0"/>
              </a:rPr>
              <a:t>…..,</a:t>
            </a:r>
            <a:endParaRPr lang="en-IN" sz="3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a:xfrm>
            <a:off x="228600" y="1447800"/>
            <a:ext cx="8503920" cy="4572000"/>
          </a:xfrm>
        </p:spPr>
        <p:txBody>
          <a:bodyPr>
            <a:noAutofit/>
          </a:bodyPr>
          <a:lstStyle/>
          <a:p>
            <a:pPr lvl="0" algn="just"/>
            <a:r>
              <a:rPr lang="en-IN" sz="2000" dirty="0" smtClean="0">
                <a:latin typeface="Verdana" panose="020B0604030504040204" pitchFamily="34" charset="0"/>
                <a:ea typeface="Verdana" panose="020B0604030504040204" pitchFamily="34" charset="0"/>
                <a:cs typeface="Verdana" panose="020B0604030504040204" pitchFamily="34" charset="0"/>
              </a:rPr>
              <a:t>The receiver of the Declaration </a:t>
            </a:r>
            <a:r>
              <a:rPr lang="en-IN" sz="2000" dirty="0" err="1" smtClean="0">
                <a:latin typeface="Verdana" panose="020B0604030504040204" pitchFamily="34" charset="0"/>
                <a:ea typeface="Verdana" panose="020B0604030504040204" pitchFamily="34" charset="0"/>
                <a:cs typeface="Verdana" panose="020B0604030504040204" pitchFamily="34" charset="0"/>
              </a:rPr>
              <a:t>i.e</a:t>
            </a:r>
            <a:r>
              <a:rPr lang="en-IN" sz="2000" dirty="0" smtClean="0">
                <a:latin typeface="Verdana" panose="020B0604030504040204" pitchFamily="34" charset="0"/>
                <a:ea typeface="Verdana" panose="020B0604030504040204" pitchFamily="34" charset="0"/>
                <a:cs typeface="Verdana" panose="020B0604030504040204" pitchFamily="34" charset="0"/>
              </a:rPr>
              <a:t> the Seller shall submit the copy of the Declaration to the concerned PCCIT / CCIT / PCIT / CIT within 7</a:t>
            </a:r>
            <a:r>
              <a:rPr lang="en-IN" sz="2000" baseline="30000" dirty="0" smtClean="0">
                <a:latin typeface="Verdana" panose="020B0604030504040204" pitchFamily="34" charset="0"/>
                <a:ea typeface="Verdana" panose="020B0604030504040204" pitchFamily="34" charset="0"/>
                <a:cs typeface="Verdana" panose="020B0604030504040204" pitchFamily="34" charset="0"/>
              </a:rPr>
              <a:t>th</a:t>
            </a:r>
            <a:r>
              <a:rPr lang="en-IN" sz="2000" dirty="0" smtClean="0">
                <a:latin typeface="Verdana" panose="020B0604030504040204" pitchFamily="34" charset="0"/>
                <a:ea typeface="Verdana" panose="020B0604030504040204" pitchFamily="34" charset="0"/>
                <a:cs typeface="Verdana" panose="020B0604030504040204" pitchFamily="34" charset="0"/>
              </a:rPr>
              <a:t> of the following month in which such declaration was filed to him.</a:t>
            </a:r>
          </a:p>
          <a:p>
            <a:pPr lvl="0" algn="just"/>
            <a:endParaRPr lang="en-IN" sz="2000" dirty="0">
              <a:latin typeface="Verdana" panose="020B0604030504040204" pitchFamily="34" charset="0"/>
              <a:ea typeface="Verdana" panose="020B0604030504040204" pitchFamily="34" charset="0"/>
              <a:cs typeface="Verdana" panose="020B0604030504040204" pitchFamily="34" charset="0"/>
            </a:endParaRPr>
          </a:p>
          <a:p>
            <a:pPr lvl="0" algn="just"/>
            <a:r>
              <a:rPr lang="en-IN" sz="2500" b="1" dirty="0" smtClean="0">
                <a:latin typeface="Verdana" panose="020B0604030504040204" pitchFamily="34" charset="0"/>
                <a:ea typeface="Verdana" panose="020B0604030504040204" pitchFamily="34" charset="0"/>
                <a:cs typeface="Verdana" panose="020B0604030504040204" pitchFamily="34" charset="0"/>
              </a:rPr>
              <a:t>Remittance : </a:t>
            </a:r>
            <a:r>
              <a:rPr lang="en-IN" sz="2000" dirty="0" smtClean="0">
                <a:latin typeface="Verdana" panose="020B0604030504040204" pitchFamily="34" charset="0"/>
                <a:ea typeface="Verdana" panose="020B0604030504040204" pitchFamily="34" charset="0"/>
                <a:cs typeface="Verdana" panose="020B0604030504040204" pitchFamily="34" charset="0"/>
              </a:rPr>
              <a:t>All sums collected shall be paid to the credit of the Central Govt. within one week from the last day of the month in which the collection was made.</a:t>
            </a:r>
            <a:endParaRPr lang="en-IN"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70388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685800"/>
          </a:xfrm>
        </p:spPr>
        <p:txBody>
          <a:bodyPr>
            <a:noAutofit/>
          </a:bodyPr>
          <a:lstStyle/>
          <a:p>
            <a:r>
              <a:rPr lang="en-US" sz="3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Collection, Remittance and Return</a:t>
            </a:r>
            <a:endParaRPr lang="en-IN" sz="3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a:xfrm>
            <a:off x="228600" y="1447800"/>
            <a:ext cx="8503920" cy="4572000"/>
          </a:xfrm>
        </p:spPr>
        <p:txBody>
          <a:bodyPr>
            <a:noAutofit/>
          </a:bodyPr>
          <a:lstStyle/>
          <a:p>
            <a:pPr lvl="0" algn="just"/>
            <a:r>
              <a:rPr lang="en-IN" sz="2500" b="1" dirty="0" smtClean="0">
                <a:latin typeface="Verdana" panose="020B0604030504040204" pitchFamily="34" charset="0"/>
                <a:ea typeface="Verdana" panose="020B0604030504040204" pitchFamily="34" charset="0"/>
                <a:cs typeface="Verdana" panose="020B0604030504040204" pitchFamily="34" charset="0"/>
              </a:rPr>
              <a:t>Returns : </a:t>
            </a:r>
            <a:endParaRPr lang="en-IN" sz="2500" b="1" dirty="0">
              <a:latin typeface="Verdana" panose="020B0604030504040204" pitchFamily="34" charset="0"/>
              <a:ea typeface="Verdana" panose="020B0604030504040204" pitchFamily="34" charset="0"/>
              <a:cs typeface="Verdana" panose="020B0604030504040204" pitchFamily="34" charset="0"/>
            </a:endParaRPr>
          </a:p>
          <a:p>
            <a:pPr lvl="0" algn="just"/>
            <a:r>
              <a:rPr lang="en-IN" sz="2000" dirty="0" smtClean="0">
                <a:latin typeface="Verdana" panose="020B0604030504040204" pitchFamily="34" charset="0"/>
                <a:ea typeface="Verdana" panose="020B0604030504040204" pitchFamily="34" charset="0"/>
                <a:cs typeface="Verdana" panose="020B0604030504040204" pitchFamily="34" charset="0"/>
              </a:rPr>
              <a:t>The procedure for filing e_TCS returns, is similar to filing e_TDS returns</a:t>
            </a:r>
          </a:p>
          <a:p>
            <a:pPr lvl="0" algn="just"/>
            <a:r>
              <a:rPr lang="en-IN" sz="2500" b="1" dirty="0" smtClean="0">
                <a:latin typeface="Verdana" panose="020B0604030504040204" pitchFamily="34" charset="0"/>
                <a:ea typeface="Verdana" panose="020B0604030504040204" pitchFamily="34" charset="0"/>
                <a:cs typeface="Verdana" panose="020B0604030504040204" pitchFamily="34" charset="0"/>
              </a:rPr>
              <a:t>Statement of TCS : </a:t>
            </a:r>
            <a:r>
              <a:rPr lang="en-IN" sz="2000" dirty="0" smtClean="0">
                <a:latin typeface="Verdana" panose="020B0604030504040204" pitchFamily="34" charset="0"/>
                <a:ea typeface="Verdana" panose="020B0604030504040204" pitchFamily="34" charset="0"/>
                <a:cs typeface="Verdana" panose="020B0604030504040204" pitchFamily="34" charset="0"/>
              </a:rPr>
              <a:t>Quarterly statement of TCS should be filed in Form 26EQ in computer media [pen drive, CD </a:t>
            </a:r>
            <a:r>
              <a:rPr lang="en-IN" sz="2000" dirty="0" err="1" smtClean="0">
                <a:latin typeface="Verdana" panose="020B0604030504040204" pitchFamily="34" charset="0"/>
                <a:ea typeface="Verdana" panose="020B0604030504040204" pitchFamily="34" charset="0"/>
                <a:cs typeface="Verdana" panose="020B0604030504040204" pitchFamily="34" charset="0"/>
              </a:rPr>
              <a:t>ect</a:t>
            </a:r>
            <a:r>
              <a:rPr lang="en-IN" sz="2000" dirty="0" smtClean="0">
                <a:latin typeface="Verdana" panose="020B0604030504040204" pitchFamily="34" charset="0"/>
                <a:ea typeface="Verdana" panose="020B0604030504040204" pitchFamily="34" charset="0"/>
                <a:cs typeface="Verdana" panose="020B0604030504040204" pitchFamily="34" charset="0"/>
              </a:rPr>
              <a:t>,.] accompanied by declaration in Form 27B as under -</a:t>
            </a:r>
          </a:p>
          <a:p>
            <a:pPr lvl="0" algn="just"/>
            <a:endParaRPr lang="en-IN" sz="2000" dirty="0">
              <a:latin typeface="Verdana" panose="020B0604030504040204" pitchFamily="34" charset="0"/>
              <a:ea typeface="Verdana" panose="020B0604030504040204" pitchFamily="34" charset="0"/>
              <a:cs typeface="Verdana" panose="020B0604030504040204" pitchFamily="34" charset="0"/>
            </a:endParaRPr>
          </a:p>
          <a:p>
            <a:pPr lvl="0" algn="just"/>
            <a:endParaRPr lang="en-IN" sz="2000" dirty="0" smtClean="0">
              <a:latin typeface="Verdana" panose="020B0604030504040204" pitchFamily="34" charset="0"/>
              <a:ea typeface="Verdana" panose="020B0604030504040204" pitchFamily="34" charset="0"/>
              <a:cs typeface="Verdana" panose="020B0604030504040204" pitchFamily="34" charset="0"/>
            </a:endParaRPr>
          </a:p>
          <a:p>
            <a:pPr marL="0" lvl="0" indent="0" algn="just">
              <a:buNone/>
            </a:pPr>
            <a:endParaRPr lang="en-IN" sz="2000" dirty="0" smtClean="0">
              <a:latin typeface="Verdana" panose="020B0604030504040204" pitchFamily="34" charset="0"/>
              <a:ea typeface="Verdana" panose="020B0604030504040204" pitchFamily="34" charset="0"/>
              <a:cs typeface="Verdana" panose="020B0604030504040204" pitchFamily="34" charset="0"/>
            </a:endParaRPr>
          </a:p>
          <a:p>
            <a:pPr lvl="0" algn="just"/>
            <a:r>
              <a:rPr lang="en-IN" sz="2000" dirty="0" smtClean="0">
                <a:latin typeface="Verdana" panose="020B0604030504040204" pitchFamily="34" charset="0"/>
                <a:ea typeface="Verdana" panose="020B0604030504040204" pitchFamily="34" charset="0"/>
                <a:cs typeface="Verdana" panose="020B0604030504040204" pitchFamily="34" charset="0"/>
              </a:rPr>
              <a:t>The above return should be furnished to DGIT (systems) or persons authorised by him.</a:t>
            </a:r>
            <a:endParaRPr lang="en-IN" sz="20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814945728"/>
              </p:ext>
            </p:extLst>
          </p:nvPr>
        </p:nvGraphicFramePr>
        <p:xfrm>
          <a:off x="533400" y="3810000"/>
          <a:ext cx="8305800" cy="741680"/>
        </p:xfrm>
        <a:graphic>
          <a:graphicData uri="http://schemas.openxmlformats.org/drawingml/2006/table">
            <a:tbl>
              <a:tblPr firstRow="1" bandRow="1">
                <a:tableStyleId>{5C22544A-7EE6-4342-B048-85BDC9FD1C3A}</a:tableStyleId>
              </a:tblPr>
              <a:tblGrid>
                <a:gridCol w="2438400"/>
                <a:gridCol w="1752600"/>
                <a:gridCol w="1676400"/>
                <a:gridCol w="1295400"/>
                <a:gridCol w="1143000"/>
              </a:tblGrid>
              <a:tr h="370840">
                <a:tc>
                  <a:txBody>
                    <a:bodyPr/>
                    <a:lstStyle/>
                    <a:p>
                      <a:r>
                        <a:rPr lang="en-IN" dirty="0" smtClean="0"/>
                        <a:t>Quarter Ending</a:t>
                      </a:r>
                      <a:endParaRPr lang="en-IN" dirty="0"/>
                    </a:p>
                  </a:txBody>
                  <a:tcPr/>
                </a:tc>
                <a:tc>
                  <a:txBody>
                    <a:bodyPr/>
                    <a:lstStyle/>
                    <a:p>
                      <a:r>
                        <a:rPr lang="en-IN" dirty="0" smtClean="0"/>
                        <a:t>31</a:t>
                      </a:r>
                      <a:r>
                        <a:rPr lang="en-IN" baseline="30000" dirty="0" smtClean="0"/>
                        <a:t>st</a:t>
                      </a:r>
                      <a:r>
                        <a:rPr lang="en-IN" dirty="0" smtClean="0"/>
                        <a:t> March</a:t>
                      </a:r>
                      <a:endParaRPr lang="en-IN" dirty="0"/>
                    </a:p>
                  </a:txBody>
                  <a:tcPr/>
                </a:tc>
                <a:tc>
                  <a:txBody>
                    <a:bodyPr/>
                    <a:lstStyle/>
                    <a:p>
                      <a:r>
                        <a:rPr lang="en-IN" dirty="0" smtClean="0"/>
                        <a:t>30</a:t>
                      </a:r>
                      <a:r>
                        <a:rPr lang="en-IN" baseline="30000" dirty="0" smtClean="0"/>
                        <a:t>th</a:t>
                      </a:r>
                      <a:r>
                        <a:rPr lang="en-IN" dirty="0" smtClean="0"/>
                        <a:t> June</a:t>
                      </a:r>
                      <a:endParaRPr lang="en-IN" dirty="0"/>
                    </a:p>
                  </a:txBody>
                  <a:tcPr/>
                </a:tc>
                <a:tc>
                  <a:txBody>
                    <a:bodyPr/>
                    <a:lstStyle/>
                    <a:p>
                      <a:r>
                        <a:rPr lang="en-IN" dirty="0" smtClean="0"/>
                        <a:t>30</a:t>
                      </a:r>
                      <a:r>
                        <a:rPr lang="en-IN" baseline="30000" dirty="0" smtClean="0"/>
                        <a:t>th</a:t>
                      </a:r>
                      <a:r>
                        <a:rPr lang="en-IN" dirty="0" smtClean="0"/>
                        <a:t> Sep</a:t>
                      </a:r>
                      <a:endParaRPr lang="en-IN" dirty="0"/>
                    </a:p>
                  </a:txBody>
                  <a:tcPr/>
                </a:tc>
                <a:tc>
                  <a:txBody>
                    <a:bodyPr/>
                    <a:lstStyle/>
                    <a:p>
                      <a:r>
                        <a:rPr lang="en-IN" dirty="0" smtClean="0"/>
                        <a:t>31</a:t>
                      </a:r>
                      <a:r>
                        <a:rPr lang="en-IN" baseline="30000" dirty="0" smtClean="0"/>
                        <a:t>st</a:t>
                      </a:r>
                      <a:r>
                        <a:rPr lang="en-IN" dirty="0" smtClean="0"/>
                        <a:t> Dec</a:t>
                      </a:r>
                      <a:endParaRPr lang="en-IN" dirty="0"/>
                    </a:p>
                  </a:txBody>
                  <a:tcPr/>
                </a:tc>
              </a:tr>
              <a:tr h="370840">
                <a:tc>
                  <a:txBody>
                    <a:bodyPr/>
                    <a:lstStyle/>
                    <a:p>
                      <a:r>
                        <a:rPr lang="en-IN" dirty="0" smtClean="0"/>
                        <a:t>Due Date</a:t>
                      </a:r>
                      <a:endParaRPr lang="en-IN" dirty="0"/>
                    </a:p>
                  </a:txBody>
                  <a:tcPr/>
                </a:tc>
                <a:tc>
                  <a:txBody>
                    <a:bodyPr/>
                    <a:lstStyle/>
                    <a:p>
                      <a:r>
                        <a:rPr lang="en-IN" dirty="0" smtClean="0"/>
                        <a:t>15</a:t>
                      </a:r>
                      <a:r>
                        <a:rPr lang="en-IN" baseline="30000" dirty="0" smtClean="0"/>
                        <a:t>th</a:t>
                      </a:r>
                      <a:r>
                        <a:rPr lang="en-IN" baseline="0" dirty="0" smtClean="0"/>
                        <a:t> May</a:t>
                      </a:r>
                      <a:endParaRPr lang="en-IN" dirty="0"/>
                    </a:p>
                  </a:txBody>
                  <a:tcPr/>
                </a:tc>
                <a:tc>
                  <a:txBody>
                    <a:bodyPr/>
                    <a:lstStyle/>
                    <a:p>
                      <a:r>
                        <a:rPr lang="en-IN" dirty="0" smtClean="0"/>
                        <a:t>15</a:t>
                      </a:r>
                      <a:r>
                        <a:rPr lang="en-IN" baseline="30000" dirty="0" smtClean="0"/>
                        <a:t>th</a:t>
                      </a:r>
                      <a:r>
                        <a:rPr lang="en-IN" baseline="0" dirty="0" smtClean="0"/>
                        <a:t> July</a:t>
                      </a:r>
                      <a:endParaRPr lang="en-IN" dirty="0"/>
                    </a:p>
                  </a:txBody>
                  <a:tcPr/>
                </a:tc>
                <a:tc>
                  <a:txBody>
                    <a:bodyPr/>
                    <a:lstStyle/>
                    <a:p>
                      <a:r>
                        <a:rPr lang="en-IN" dirty="0" smtClean="0"/>
                        <a:t>15</a:t>
                      </a:r>
                      <a:r>
                        <a:rPr lang="en-IN" baseline="30000" dirty="0" smtClean="0"/>
                        <a:t>th</a:t>
                      </a:r>
                      <a:r>
                        <a:rPr lang="en-IN" baseline="0" dirty="0" smtClean="0"/>
                        <a:t> Oct </a:t>
                      </a:r>
                      <a:endParaRPr lang="en-IN" dirty="0"/>
                    </a:p>
                  </a:txBody>
                  <a:tcPr/>
                </a:tc>
                <a:tc>
                  <a:txBody>
                    <a:bodyPr/>
                    <a:lstStyle/>
                    <a:p>
                      <a:r>
                        <a:rPr lang="en-IN" dirty="0" smtClean="0"/>
                        <a:t>15</a:t>
                      </a:r>
                      <a:r>
                        <a:rPr lang="en-IN" baseline="30000" dirty="0" smtClean="0"/>
                        <a:t>th</a:t>
                      </a:r>
                      <a:r>
                        <a:rPr lang="en-IN" dirty="0" smtClean="0"/>
                        <a:t> Jan</a:t>
                      </a:r>
                      <a:endParaRPr lang="en-IN" dirty="0"/>
                    </a:p>
                  </a:txBody>
                  <a:tcPr/>
                </a:tc>
              </a:tr>
            </a:tbl>
          </a:graphicData>
        </a:graphic>
      </p:graphicFrame>
    </p:spTree>
    <p:extLst>
      <p:ext uri="{BB962C8B-B14F-4D97-AF65-F5344CB8AC3E}">
        <p14:creationId xmlns:p14="http://schemas.microsoft.com/office/powerpoint/2010/main" val="34417705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 Certificates 	</a:t>
            </a:r>
            <a:endParaRPr lang="en-IN" sz="3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p:txBody>
          <a:bodyPr>
            <a:normAutofit/>
          </a:bodyPr>
          <a:lstStyle/>
          <a:p>
            <a:pPr algn="just"/>
            <a:r>
              <a:rPr lang="en-IN" sz="2000" dirty="0" smtClean="0">
                <a:latin typeface="Verdana" panose="020B0604030504040204" pitchFamily="34" charset="0"/>
                <a:ea typeface="Verdana" panose="020B0604030504040204" pitchFamily="34" charset="0"/>
                <a:cs typeface="Verdana" panose="020B0604030504040204" pitchFamily="34" charset="0"/>
              </a:rPr>
              <a:t>The certificate for collection of Tax at source shall be in Form 27D, furnished within a period of 15 days from the due date of furnishing the statement of TCS</a:t>
            </a:r>
          </a:p>
          <a:p>
            <a:pPr algn="just"/>
            <a:r>
              <a:rPr lang="en-IN" sz="2000" dirty="0" smtClean="0">
                <a:latin typeface="Verdana" panose="020B0604030504040204" pitchFamily="34" charset="0"/>
                <a:ea typeface="Verdana" panose="020B0604030504040204" pitchFamily="34" charset="0"/>
                <a:cs typeface="Verdana" panose="020B0604030504040204" pitchFamily="34" charset="0"/>
              </a:rPr>
              <a:t>A consolidated certificate may be issued for the period ending 30</a:t>
            </a:r>
            <a:r>
              <a:rPr lang="en-IN" sz="2000" baseline="30000" dirty="0" smtClean="0">
                <a:latin typeface="Verdana" panose="020B0604030504040204" pitchFamily="34" charset="0"/>
                <a:ea typeface="Verdana" panose="020B0604030504040204" pitchFamily="34" charset="0"/>
                <a:cs typeface="Verdana" panose="020B0604030504040204" pitchFamily="34" charset="0"/>
              </a:rPr>
              <a:t>th</a:t>
            </a:r>
            <a:r>
              <a:rPr lang="en-IN" sz="2000" dirty="0" smtClean="0">
                <a:latin typeface="Verdana" panose="020B0604030504040204" pitchFamily="34" charset="0"/>
                <a:ea typeface="Verdana" panose="020B0604030504040204" pitchFamily="34" charset="0"/>
                <a:cs typeface="Verdana" panose="020B0604030504040204" pitchFamily="34" charset="0"/>
              </a:rPr>
              <a:t> Sep, and 31</a:t>
            </a:r>
            <a:r>
              <a:rPr lang="en-IN" sz="2000" baseline="30000" dirty="0" smtClean="0">
                <a:latin typeface="Verdana" panose="020B0604030504040204" pitchFamily="34" charset="0"/>
                <a:ea typeface="Verdana" panose="020B0604030504040204" pitchFamily="34" charset="0"/>
                <a:cs typeface="Verdana" panose="020B0604030504040204" pitchFamily="34" charset="0"/>
              </a:rPr>
              <a:t>st</a:t>
            </a:r>
            <a:r>
              <a:rPr lang="en-IN" sz="2000" dirty="0" smtClean="0">
                <a:latin typeface="Verdana" panose="020B0604030504040204" pitchFamily="34" charset="0"/>
                <a:ea typeface="Verdana" panose="020B0604030504040204" pitchFamily="34" charset="0"/>
                <a:cs typeface="Verdana" panose="020B0604030504040204" pitchFamily="34" charset="0"/>
              </a:rPr>
              <a:t> March in each FY within 1 month from the end of such period.</a:t>
            </a:r>
          </a:p>
          <a:p>
            <a:pPr marL="0" indent="0" algn="just">
              <a:buNone/>
            </a:pPr>
            <a:r>
              <a:rPr lang="en-IN" sz="2500" b="1" dirty="0" smtClean="0">
                <a:latin typeface="Verdana" panose="020B0604030504040204" pitchFamily="34" charset="0"/>
                <a:ea typeface="Verdana" panose="020B0604030504040204" pitchFamily="34" charset="0"/>
                <a:cs typeface="Verdana" panose="020B0604030504040204" pitchFamily="34" charset="0"/>
              </a:rPr>
              <a:t>In case of loss of TCS Certificates:</a:t>
            </a:r>
          </a:p>
          <a:p>
            <a:pPr algn="just"/>
            <a:r>
              <a:rPr lang="en-IN" sz="2000" dirty="0" smtClean="0">
                <a:latin typeface="Verdana" panose="020B0604030504040204" pitchFamily="34" charset="0"/>
                <a:ea typeface="Verdana" panose="020B0604030504040204" pitchFamily="34" charset="0"/>
                <a:cs typeface="Verdana" panose="020B0604030504040204" pitchFamily="34" charset="0"/>
              </a:rPr>
              <a:t>The seller may issue a duplicate certificate of collection of Tax at sources on a plain paper, giving the necessary details as contained in Form no 27D</a:t>
            </a:r>
          </a:p>
          <a:p>
            <a:pPr algn="just"/>
            <a:r>
              <a:rPr lang="en-IN" sz="2000" dirty="0" smtClean="0">
                <a:latin typeface="Verdana" panose="020B0604030504040204" pitchFamily="34" charset="0"/>
                <a:ea typeface="Verdana" panose="020B0604030504040204" pitchFamily="34" charset="0"/>
                <a:cs typeface="Verdana" panose="020B0604030504040204" pitchFamily="34" charset="0"/>
              </a:rPr>
              <a:t>The Assessing officer , before giving credit, shall get the payment certified from the designated AO, and also obtaining an indemnity bond from the </a:t>
            </a:r>
            <a:r>
              <a:rPr lang="en-IN" sz="2000" dirty="0" err="1" smtClean="0">
                <a:latin typeface="Verdana" panose="020B0604030504040204" pitchFamily="34" charset="0"/>
                <a:ea typeface="Verdana" panose="020B0604030504040204" pitchFamily="34" charset="0"/>
                <a:cs typeface="Verdana" panose="020B0604030504040204" pitchFamily="34" charset="0"/>
              </a:rPr>
              <a:t>Assessee</a:t>
            </a:r>
            <a:r>
              <a:rPr lang="en-IN" sz="2000" dirty="0" smtClean="0">
                <a:latin typeface="Verdana" panose="020B0604030504040204" pitchFamily="34" charset="0"/>
                <a:ea typeface="Verdana" panose="020B0604030504040204" pitchFamily="34" charset="0"/>
                <a:cs typeface="Verdana" panose="020B0604030504040204" pitchFamily="34" charset="0"/>
              </a:rPr>
              <a:t>.  </a:t>
            </a:r>
          </a:p>
          <a:p>
            <a:pPr algn="just"/>
            <a:endParaRPr lang="en-IN" sz="2000" b="1" dirty="0">
              <a:latin typeface="Verdana" panose="020B0604030504040204" pitchFamily="34" charset="0"/>
              <a:ea typeface="Verdana" panose="020B0604030504040204" pitchFamily="34" charset="0"/>
              <a:cs typeface="Verdana" panose="020B0604030504040204" pitchFamily="34" charset="0"/>
            </a:endParaRPr>
          </a:p>
          <a:p>
            <a:pPr algn="just"/>
            <a:endParaRPr lang="en-IN"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910300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52400"/>
            <a:ext cx="8534400" cy="1219200"/>
          </a:xfrm>
        </p:spPr>
        <p:txBody>
          <a:bodyPr>
            <a:noAutofit/>
          </a:bodyPr>
          <a:lstStyle/>
          <a:p>
            <a:r>
              <a:rPr lang="en-IN" sz="2900" dirty="0" smtClean="0"/>
              <a:t>TCS on cash payment for goods or Services invoicing exceeding Rs. 2 Lacs</a:t>
            </a:r>
            <a:endParaRPr lang="en-IN" sz="2900" dirty="0"/>
          </a:p>
        </p:txBody>
      </p:sp>
      <p:sp>
        <p:nvSpPr>
          <p:cNvPr id="3" name="Content Placeholder 2"/>
          <p:cNvSpPr>
            <a:spLocks noGrp="1"/>
          </p:cNvSpPr>
          <p:nvPr>
            <p:ph sz="quarter" idx="1"/>
          </p:nvPr>
        </p:nvSpPr>
        <p:spPr/>
        <p:txBody>
          <a:bodyPr/>
          <a:lstStyle/>
          <a:p>
            <a:pPr algn="just"/>
            <a:r>
              <a:rPr lang="en-IN" dirty="0" smtClean="0"/>
              <a:t>Seller of the goods or provider of service have to deduct TCS at the rate of 1% </a:t>
            </a:r>
            <a:r>
              <a:rPr lang="en-IN" dirty="0" err="1" smtClean="0"/>
              <a:t>w.e.f</a:t>
            </a:r>
            <a:r>
              <a:rPr lang="en-IN" dirty="0" smtClean="0"/>
              <a:t> 01.06.2016 if invoice amount is more than Rs. 2 lacs (single Bill) or any payment for that invoice is received in cash (even a single rupee)</a:t>
            </a:r>
          </a:p>
          <a:p>
            <a:pPr algn="just"/>
            <a:r>
              <a:rPr lang="en-IN" dirty="0" smtClean="0"/>
              <a:t>Example ;</a:t>
            </a:r>
          </a:p>
          <a:p>
            <a:pPr marL="0" indent="0" algn="just">
              <a:buNone/>
            </a:pPr>
            <a:r>
              <a:rPr lang="en-IN" dirty="0" smtClean="0"/>
              <a:t>        Distributor sells the goods for Rs. 8 lacs on 10.06.2016 for which payment of Rs. 795000/- has been made by cheque/RTGS on 11.06.2016. Balance Rs.5000/- has been paid in cash on 12.06.2016</a:t>
            </a:r>
          </a:p>
          <a:p>
            <a:pPr algn="just"/>
            <a:endParaRPr lang="en-IN" dirty="0"/>
          </a:p>
        </p:txBody>
      </p:sp>
    </p:spTree>
    <p:extLst>
      <p:ext uri="{BB962C8B-B14F-4D97-AF65-F5344CB8AC3E}">
        <p14:creationId xmlns:p14="http://schemas.microsoft.com/office/powerpoint/2010/main" val="17759604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000" dirty="0" smtClean="0">
                <a:solidFill>
                  <a:srgbClr val="7030A0"/>
                </a:solidFill>
                <a:latin typeface="Verdana" panose="020B0604030504040204" pitchFamily="34" charset="0"/>
                <a:ea typeface="Verdana" panose="020B0604030504040204" pitchFamily="34" charset="0"/>
                <a:cs typeface="Verdana" panose="020B0604030504040204" pitchFamily="34" charset="0"/>
              </a:rPr>
              <a:t>Introduction</a:t>
            </a:r>
            <a:endParaRPr lang="en-IN" sz="3000"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a:xfrm>
            <a:off x="335280" y="1527048"/>
            <a:ext cx="8503920" cy="4572000"/>
          </a:xfrm>
        </p:spPr>
        <p:txBody>
          <a:bodyPr>
            <a:noAutofit/>
          </a:bodyPr>
          <a:lstStyle/>
          <a:p>
            <a:pPr algn="just"/>
            <a:r>
              <a:rPr lang="en-IN" sz="2000" dirty="0">
                <a:latin typeface="Verdana" panose="020B0604030504040204" pitchFamily="34" charset="0"/>
                <a:ea typeface="Verdana" panose="020B0604030504040204" pitchFamily="34" charset="0"/>
                <a:cs typeface="Verdana" panose="020B0604030504040204" pitchFamily="34" charset="0"/>
              </a:rPr>
              <a:t>Every person, being a seller shall, at the time of debiting of the amount payable by the buyer to the account of the buyer or at the time of receipt of such amount from the said buyer in cash or by the issue of a cheque or draft or by any other mode, whichever is earlier, collect  TCS from the buyer of any </a:t>
            </a:r>
            <a:r>
              <a:rPr lang="en-IN" sz="2000" dirty="0" smtClean="0">
                <a:latin typeface="Verdana" panose="020B0604030504040204" pitchFamily="34" charset="0"/>
                <a:ea typeface="Verdana" panose="020B0604030504040204" pitchFamily="34" charset="0"/>
                <a:cs typeface="Verdana" panose="020B0604030504040204" pitchFamily="34" charset="0"/>
              </a:rPr>
              <a:t>goods.</a:t>
            </a:r>
          </a:p>
          <a:p>
            <a:pPr algn="just"/>
            <a:r>
              <a:rPr lang="en-US" sz="2000" b="1" dirty="0">
                <a:latin typeface="Verdana" panose="020B0604030504040204" pitchFamily="34" charset="0"/>
                <a:ea typeface="Verdana" panose="020B0604030504040204" pitchFamily="34" charset="0"/>
                <a:cs typeface="Verdana" panose="020B0604030504040204" pitchFamily="34" charset="0"/>
              </a:rPr>
              <a:t>Finance Act, 2016 </a:t>
            </a:r>
            <a:r>
              <a:rPr lang="en-US" sz="2000" dirty="0">
                <a:latin typeface="Verdana" panose="020B0604030504040204" pitchFamily="34" charset="0"/>
                <a:ea typeface="Verdana" panose="020B0604030504040204" pitchFamily="34" charset="0"/>
                <a:cs typeface="Verdana" panose="020B0604030504040204" pitchFamily="34" charset="0"/>
              </a:rPr>
              <a:t>imposed TCS on sale of goods or services on receiving consideration in cash with effect from 2016, June 1. Finance Act 2016 has made the following amendments in section 206C of the Act : –</a:t>
            </a:r>
            <a:endParaRPr lang="en-IN" sz="2000" dirty="0">
              <a:latin typeface="Verdana" panose="020B0604030504040204" pitchFamily="34" charset="0"/>
              <a:ea typeface="Verdana" panose="020B0604030504040204" pitchFamily="34" charset="0"/>
              <a:cs typeface="Verdana" panose="020B0604030504040204" pitchFamily="34" charset="0"/>
            </a:endParaRPr>
          </a:p>
          <a:p>
            <a:pPr algn="just"/>
            <a:r>
              <a:rPr lang="en-US" sz="2000" dirty="0" smtClean="0">
                <a:latin typeface="Verdana" panose="020B0604030504040204" pitchFamily="34" charset="0"/>
                <a:ea typeface="Verdana" panose="020B0604030504040204" pitchFamily="34" charset="0"/>
                <a:cs typeface="Verdana" panose="020B0604030504040204" pitchFamily="34" charset="0"/>
              </a:rPr>
              <a:t>In order to reduce the quantum of cash transaction in sale of any goods and services and for curbing the flow of unaccounted money in the trading system and to bring high value transactions within the tax net, it is proposed to amend</a:t>
            </a:r>
            <a:endParaRPr lang="en-IN"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360555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600" dirty="0" err="1">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600" dirty="0">
                <a:solidFill>
                  <a:srgbClr val="7030A0"/>
                </a:solidFill>
                <a:latin typeface="Verdana" panose="020B0604030504040204" pitchFamily="34" charset="0"/>
                <a:ea typeface="Verdana" panose="020B0604030504040204" pitchFamily="34" charset="0"/>
                <a:cs typeface="Verdana" panose="020B0604030504040204" pitchFamily="34" charset="0"/>
              </a:rPr>
              <a:t>…..,</a:t>
            </a:r>
            <a:endParaRPr lang="en-IN" dirty="0"/>
          </a:p>
        </p:txBody>
      </p:sp>
      <p:sp>
        <p:nvSpPr>
          <p:cNvPr id="3" name="Content Placeholder 2"/>
          <p:cNvSpPr>
            <a:spLocks noGrp="1"/>
          </p:cNvSpPr>
          <p:nvPr>
            <p:ph sz="quarter" idx="1"/>
          </p:nvPr>
        </p:nvSpPr>
        <p:spPr/>
        <p:txBody>
          <a:bodyPr/>
          <a:lstStyle/>
          <a:p>
            <a:pPr algn="just"/>
            <a:r>
              <a:rPr lang="en-IN" dirty="0" smtClean="0"/>
              <a:t>Please note that seller has to collect TCS at 1% on the total invoice amount of Rs.8 lacs. So the amount of TCS in Rs. 8000/-</a:t>
            </a:r>
          </a:p>
          <a:p>
            <a:pPr algn="just"/>
            <a:r>
              <a:rPr lang="en-IN" dirty="0" smtClean="0"/>
              <a:t>TCS provisions are applicable regardless of fact whether goods are purchased for resale or for personal consumption.</a:t>
            </a:r>
          </a:p>
          <a:p>
            <a:pPr algn="just"/>
            <a:r>
              <a:rPr lang="en-IN" dirty="0" smtClean="0"/>
              <a:t>In case of sale of cars if consideration is exceeding Rs. 10 Lacs either in cash or cheque 1% TCS will be collected. </a:t>
            </a:r>
          </a:p>
          <a:p>
            <a:pPr algn="just"/>
            <a:r>
              <a:rPr lang="en-IN" dirty="0" smtClean="0"/>
              <a:t> </a:t>
            </a:r>
            <a:endParaRPr lang="en-IN" dirty="0"/>
          </a:p>
        </p:txBody>
      </p:sp>
    </p:spTree>
    <p:extLst>
      <p:ext uri="{BB962C8B-B14F-4D97-AF65-F5344CB8AC3E}">
        <p14:creationId xmlns:p14="http://schemas.microsoft.com/office/powerpoint/2010/main" val="31240033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a:solidFill>
                  <a:srgbClr val="7030A0"/>
                </a:solidFill>
                <a:latin typeface="Verdana" panose="020B0604030504040204" pitchFamily="34" charset="0"/>
                <a:ea typeface="Verdana" panose="020B0604030504040204" pitchFamily="34" charset="0"/>
                <a:cs typeface="Verdana" panose="020B0604030504040204" pitchFamily="34" charset="0"/>
              </a:rPr>
              <a:t>SECTION 206 AA OF THE IT ACT </a:t>
            </a:r>
            <a:r>
              <a:rPr lang="en-US" sz="3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1961	</a:t>
            </a:r>
            <a:endParaRPr lang="en-IN" sz="3000"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p:txBody>
          <a:bodyPr>
            <a:noAutofit/>
          </a:bodyPr>
          <a:lstStyle/>
          <a:p>
            <a:pPr marL="0" lvl="0" indent="0" algn="just">
              <a:buNone/>
            </a:pPr>
            <a:r>
              <a:rPr lang="en-US" sz="2500" b="1" dirty="0">
                <a:latin typeface="Verdana" panose="020B0604030504040204" pitchFamily="34" charset="0"/>
                <a:ea typeface="Verdana" panose="020B0604030504040204" pitchFamily="34" charset="0"/>
                <a:cs typeface="Verdana" panose="020B0604030504040204" pitchFamily="34" charset="0"/>
              </a:rPr>
              <a:t>Requirement to furnish </a:t>
            </a:r>
            <a:r>
              <a:rPr lang="en-US" sz="2500" b="1" dirty="0" smtClean="0">
                <a:latin typeface="Verdana" panose="020B0604030504040204" pitchFamily="34" charset="0"/>
                <a:ea typeface="Verdana" panose="020B0604030504040204" pitchFamily="34" charset="0"/>
                <a:cs typeface="Verdana" panose="020B0604030504040204" pitchFamily="34" charset="0"/>
              </a:rPr>
              <a:t>PAN</a:t>
            </a:r>
          </a:p>
          <a:p>
            <a:pPr algn="just"/>
            <a:r>
              <a:rPr lang="en-IN" sz="2000" dirty="0">
                <a:latin typeface="Verdana" panose="020B0604030504040204" pitchFamily="34" charset="0"/>
                <a:ea typeface="Verdana" panose="020B0604030504040204" pitchFamily="34" charset="0"/>
                <a:cs typeface="Verdana" panose="020B0604030504040204" pitchFamily="34" charset="0"/>
              </a:rPr>
              <a:t>Notwithstanding anything contained in any other provisions of this Act, any person entitled to receive any sum or income or amount, on which tax is deductible under Chapter XVIIB (hereafter referred to as </a:t>
            </a:r>
            <a:r>
              <a:rPr lang="en-IN" sz="2000" dirty="0" err="1" smtClean="0">
                <a:latin typeface="Verdana" panose="020B0604030504040204" pitchFamily="34" charset="0"/>
                <a:ea typeface="Verdana" panose="020B0604030504040204" pitchFamily="34" charset="0"/>
                <a:cs typeface="Verdana" panose="020B0604030504040204" pitchFamily="34" charset="0"/>
              </a:rPr>
              <a:t>deductees</a:t>
            </a:r>
            <a:r>
              <a:rPr lang="en-IN" sz="2000" dirty="0" smtClean="0">
                <a:latin typeface="Verdana" panose="020B0604030504040204" pitchFamily="34" charset="0"/>
                <a:ea typeface="Verdana" panose="020B0604030504040204" pitchFamily="34" charset="0"/>
                <a:cs typeface="Verdana" panose="020B0604030504040204" pitchFamily="34" charset="0"/>
              </a:rPr>
              <a:t>) </a:t>
            </a:r>
            <a:r>
              <a:rPr lang="en-IN" sz="2000" dirty="0">
                <a:latin typeface="Verdana" panose="020B0604030504040204" pitchFamily="34" charset="0"/>
                <a:ea typeface="Verdana" panose="020B0604030504040204" pitchFamily="34" charset="0"/>
                <a:cs typeface="Verdana" panose="020B0604030504040204" pitchFamily="34" charset="0"/>
              </a:rPr>
              <a:t>shall furnish his PAN to the person responsible for deducting such tax (hereafter referred to as </a:t>
            </a:r>
            <a:r>
              <a:rPr lang="en-IN" sz="2000" dirty="0" err="1">
                <a:latin typeface="Verdana" panose="020B0604030504040204" pitchFamily="34" charset="0"/>
                <a:ea typeface="Verdana" panose="020B0604030504040204" pitchFamily="34" charset="0"/>
                <a:cs typeface="Verdana" panose="020B0604030504040204" pitchFamily="34" charset="0"/>
              </a:rPr>
              <a:t>deductor</a:t>
            </a:r>
            <a:r>
              <a:rPr lang="en-IN" sz="2000" dirty="0">
                <a:latin typeface="Verdana" panose="020B0604030504040204" pitchFamily="34" charset="0"/>
                <a:ea typeface="Verdana" panose="020B0604030504040204" pitchFamily="34" charset="0"/>
                <a:cs typeface="Verdana" panose="020B0604030504040204" pitchFamily="34" charset="0"/>
              </a:rPr>
              <a:t>), failing which tax shall be deducted at the higher of the following rates, namely</a:t>
            </a:r>
            <a:r>
              <a:rPr lang="en-IN" sz="2000" dirty="0" smtClean="0">
                <a:latin typeface="Verdana" panose="020B0604030504040204" pitchFamily="34" charset="0"/>
                <a:ea typeface="Verdana" panose="020B0604030504040204" pitchFamily="34" charset="0"/>
                <a:cs typeface="Verdana" panose="020B0604030504040204" pitchFamily="34" charset="0"/>
              </a:rPr>
              <a:t>:—</a:t>
            </a:r>
          </a:p>
          <a:p>
            <a:pPr marL="0" indent="0" algn="just">
              <a:buNone/>
            </a:pPr>
            <a:endParaRPr lang="en-IN" sz="2000" dirty="0">
              <a:latin typeface="Verdana" panose="020B0604030504040204" pitchFamily="34" charset="0"/>
              <a:ea typeface="Verdana" panose="020B0604030504040204" pitchFamily="34" charset="0"/>
              <a:cs typeface="Verdana" panose="020B0604030504040204" pitchFamily="34" charset="0"/>
            </a:endParaRPr>
          </a:p>
          <a:p>
            <a:pPr lvl="4"/>
            <a:r>
              <a:rPr lang="en-IN" sz="2000" dirty="0">
                <a:latin typeface="Verdana" panose="020B0604030504040204" pitchFamily="34" charset="0"/>
                <a:ea typeface="Verdana" panose="020B0604030504040204" pitchFamily="34" charset="0"/>
                <a:cs typeface="Verdana" panose="020B0604030504040204" pitchFamily="34" charset="0"/>
              </a:rPr>
              <a:t>at the rate specified in the relevant provision of this Act; or</a:t>
            </a:r>
          </a:p>
          <a:p>
            <a:pPr lvl="4"/>
            <a:r>
              <a:rPr lang="en-IN" sz="2000" dirty="0">
                <a:latin typeface="Verdana" panose="020B0604030504040204" pitchFamily="34" charset="0"/>
                <a:ea typeface="Verdana" panose="020B0604030504040204" pitchFamily="34" charset="0"/>
                <a:cs typeface="Verdana" panose="020B0604030504040204" pitchFamily="34" charset="0"/>
              </a:rPr>
              <a:t>at the rate or rates in force; or</a:t>
            </a:r>
          </a:p>
          <a:p>
            <a:pPr lvl="4"/>
            <a:r>
              <a:rPr lang="en-IN" sz="2000" dirty="0">
                <a:latin typeface="Verdana" panose="020B0604030504040204" pitchFamily="34" charset="0"/>
                <a:ea typeface="Verdana" panose="020B0604030504040204" pitchFamily="34" charset="0"/>
                <a:cs typeface="Verdana" panose="020B0604030504040204" pitchFamily="34" charset="0"/>
              </a:rPr>
              <a:t> at the rate of 20%</a:t>
            </a:r>
          </a:p>
          <a:p>
            <a:pPr lvl="0"/>
            <a:endParaRPr lang="en-IN" sz="2000"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686045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CHAPTER XVIIB VS CHAPTER XVIIBB</a:t>
            </a:r>
            <a:endParaRPr lang="en-IN" dirty="0"/>
          </a:p>
        </p:txBody>
      </p:sp>
      <p:sp>
        <p:nvSpPr>
          <p:cNvPr id="3" name="Content Placeholder 2"/>
          <p:cNvSpPr>
            <a:spLocks noGrp="1"/>
          </p:cNvSpPr>
          <p:nvPr>
            <p:ph sz="quarter" idx="1"/>
          </p:nvPr>
        </p:nvSpPr>
        <p:spPr/>
        <p:txBody>
          <a:bodyPr/>
          <a:lstStyle/>
          <a:p>
            <a:pPr algn="just"/>
            <a:r>
              <a:rPr lang="en-IN" dirty="0" smtClean="0"/>
              <a:t>Please note that section 206AA (</a:t>
            </a:r>
            <a:r>
              <a:rPr lang="en-IN" dirty="0" err="1" smtClean="0"/>
              <a:t>i.e</a:t>
            </a:r>
            <a:r>
              <a:rPr lang="en-IN" dirty="0" smtClean="0"/>
              <a:t> higher rate of TDS in case of non availability of PAN) is not applicable in case of TCS u/s 206C. This section covers only the provisions under chapter XVIIB of Income Tax Act,1961. TCS fall under the chapter XVIIBB. So any tax collected through TCS provision, does not necessitate higher rate determination for PAN deficiency. </a:t>
            </a:r>
            <a:endParaRPr lang="en-IN" dirty="0"/>
          </a:p>
        </p:txBody>
      </p:sp>
    </p:spTree>
    <p:extLst>
      <p:ext uri="{BB962C8B-B14F-4D97-AF65-F5344CB8AC3E}">
        <p14:creationId xmlns:p14="http://schemas.microsoft.com/office/powerpoint/2010/main" val="24623519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438400"/>
            <a:ext cx="3879588" cy="1015663"/>
          </a:xfrm>
          <a:prstGeom prst="rect">
            <a:avLst/>
          </a:prstGeom>
        </p:spPr>
        <p:txBody>
          <a:bodyPr wrap="none">
            <a:spAutoFit/>
          </a:bodyPr>
          <a:lstStyle/>
          <a:p>
            <a:pPr algn="ctr"/>
            <a:r>
              <a:rPr lang="en-US" sz="6000" dirty="0" smtClean="0">
                <a:solidFill>
                  <a:srgbClr val="0070C0"/>
                </a:solidFill>
              </a:rPr>
              <a:t>Thank You</a:t>
            </a:r>
            <a:endParaRPr lang="en-IN" sz="6000" dirty="0">
              <a:solidFill>
                <a:srgbClr val="0070C0"/>
              </a:solidFill>
            </a:endParaRPr>
          </a:p>
        </p:txBody>
      </p:sp>
    </p:spTree>
    <p:extLst>
      <p:ext uri="{BB962C8B-B14F-4D97-AF65-F5344CB8AC3E}">
        <p14:creationId xmlns:p14="http://schemas.microsoft.com/office/powerpoint/2010/main" val="1537989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600" dirty="0" err="1">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600" dirty="0">
                <a:solidFill>
                  <a:srgbClr val="7030A0"/>
                </a:solidFill>
                <a:latin typeface="Verdana" panose="020B0604030504040204" pitchFamily="34" charset="0"/>
                <a:ea typeface="Verdana" panose="020B0604030504040204" pitchFamily="34" charset="0"/>
                <a:cs typeface="Verdana" panose="020B0604030504040204" pitchFamily="34" charset="0"/>
              </a:rPr>
              <a:t>…..,</a:t>
            </a:r>
            <a:endParaRPr lang="en-IN" dirty="0"/>
          </a:p>
        </p:txBody>
      </p:sp>
      <p:sp>
        <p:nvSpPr>
          <p:cNvPr id="3" name="Content Placeholder 2"/>
          <p:cNvSpPr>
            <a:spLocks noGrp="1"/>
          </p:cNvSpPr>
          <p:nvPr>
            <p:ph sz="quarter" idx="1"/>
          </p:nvPr>
        </p:nvSpPr>
        <p:spPr/>
        <p:txBody>
          <a:bodyPr>
            <a:normAutofit/>
          </a:bodyPr>
          <a:lstStyle/>
          <a:p>
            <a:pPr marL="0" indent="0" algn="just">
              <a:buNone/>
            </a:pPr>
            <a:r>
              <a:rPr lang="en-US" sz="2000" dirty="0">
                <a:latin typeface="Verdana" panose="020B0604030504040204" pitchFamily="34" charset="0"/>
                <a:ea typeface="Verdana" panose="020B0604030504040204" pitchFamily="34" charset="0"/>
                <a:cs typeface="Verdana" panose="020B0604030504040204" pitchFamily="34" charset="0"/>
              </a:rPr>
              <a:t>the Section 206C of Income Tax Act,1961 to provide that the seller </a:t>
            </a:r>
            <a:r>
              <a:rPr lang="en-IN" sz="2000" dirty="0">
                <a:latin typeface="Verdana" panose="020B0604030504040204" pitchFamily="34" charset="0"/>
                <a:ea typeface="Verdana" panose="020B0604030504040204" pitchFamily="34" charset="0"/>
                <a:cs typeface="Verdana" panose="020B0604030504040204" pitchFamily="34" charset="0"/>
              </a:rPr>
              <a:t>shall collect the tax at the rate of one per cent(i.e. 1% of sale value) from the purchaser on </a:t>
            </a:r>
            <a:r>
              <a:rPr lang="en-IN" sz="2000" dirty="0" smtClean="0">
                <a:latin typeface="Verdana" panose="020B0604030504040204" pitchFamily="34" charset="0"/>
                <a:ea typeface="Verdana" panose="020B0604030504040204" pitchFamily="34" charset="0"/>
                <a:cs typeface="Verdana" panose="020B0604030504040204" pitchFamily="34" charset="0"/>
              </a:rPr>
              <a:t>–</a:t>
            </a:r>
          </a:p>
          <a:p>
            <a:pPr marL="0" indent="0" algn="just">
              <a:buNone/>
            </a:pPr>
            <a:endParaRPr lang="en-IN" sz="2000" dirty="0">
              <a:latin typeface="Verdana" panose="020B0604030504040204" pitchFamily="34" charset="0"/>
              <a:ea typeface="Verdana" panose="020B0604030504040204" pitchFamily="34" charset="0"/>
              <a:cs typeface="Verdana" panose="020B0604030504040204" pitchFamily="34" charset="0"/>
            </a:endParaRPr>
          </a:p>
          <a:p>
            <a:pPr algn="just"/>
            <a:r>
              <a:rPr lang="en-IN" sz="2000" dirty="0" smtClean="0">
                <a:latin typeface="Verdana" panose="020B0604030504040204" pitchFamily="34" charset="0"/>
                <a:ea typeface="Verdana" panose="020B0604030504040204" pitchFamily="34" charset="0"/>
                <a:cs typeface="Verdana" panose="020B0604030504040204" pitchFamily="34" charset="0"/>
              </a:rPr>
              <a:t>Sale </a:t>
            </a:r>
            <a:r>
              <a:rPr lang="en-IN" sz="2000" dirty="0">
                <a:latin typeface="Verdana" panose="020B0604030504040204" pitchFamily="34" charset="0"/>
                <a:ea typeface="Verdana" panose="020B0604030504040204" pitchFamily="34" charset="0"/>
                <a:cs typeface="Verdana" panose="020B0604030504040204" pitchFamily="34" charset="0"/>
              </a:rPr>
              <a:t>of motor vehicle of the value exceeding ten lakh rupees (Where amount is received by cash, cheque or any other mode); or</a:t>
            </a:r>
          </a:p>
          <a:p>
            <a:pPr algn="just"/>
            <a:r>
              <a:rPr lang="en-IN" sz="2000" dirty="0" smtClean="0">
                <a:latin typeface="Verdana" panose="020B0604030504040204" pitchFamily="34" charset="0"/>
                <a:ea typeface="Verdana" panose="020B0604030504040204" pitchFamily="34" charset="0"/>
                <a:cs typeface="Verdana" panose="020B0604030504040204" pitchFamily="34" charset="0"/>
              </a:rPr>
              <a:t>Sale </a:t>
            </a:r>
            <a:r>
              <a:rPr lang="en-IN" sz="2000" dirty="0">
                <a:latin typeface="Verdana" panose="020B0604030504040204" pitchFamily="34" charset="0"/>
                <a:ea typeface="Verdana" panose="020B0604030504040204" pitchFamily="34" charset="0"/>
                <a:cs typeface="Verdana" panose="020B0604030504040204" pitchFamily="34" charset="0"/>
              </a:rPr>
              <a:t>in cash of any goods (other than bullion and jewellery), or providing of any services (other than payments on which tax is deducted at source under Chapter XVII-B) exceeding two lakh rupees.( Amount of consideration is received in cash or partly in cash).</a:t>
            </a:r>
          </a:p>
          <a:p>
            <a:pPr algn="just"/>
            <a:endParaRPr lang="en-IN"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62785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534400" cy="758952"/>
          </a:xfrm>
        </p:spPr>
        <p:txBody>
          <a:bodyPr>
            <a:noAutofit/>
          </a:bodyPr>
          <a:lstStyle/>
          <a:p>
            <a:r>
              <a:rPr lang="en-US" sz="3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Scope</a:t>
            </a:r>
            <a:endParaRPr lang="en-IN" sz="3000"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p:txBody>
          <a:bodyPr>
            <a:normAutofit/>
          </a:bodyPr>
          <a:lstStyle/>
          <a:p>
            <a:pPr marL="0" lvl="1" indent="0" algn="just">
              <a:buClr>
                <a:schemeClr val="accent1"/>
              </a:buClr>
              <a:buSzPct val="85000"/>
              <a:buNone/>
            </a:pPr>
            <a:r>
              <a:rPr lang="en-US" sz="2000" b="1" dirty="0">
                <a:solidFill>
                  <a:schemeClr val="tx1"/>
                </a:solidFill>
                <a:latin typeface="Verdana" panose="020B0604030504040204" pitchFamily="34" charset="0"/>
                <a:ea typeface="Verdana" panose="020B0604030504040204" pitchFamily="34" charset="0"/>
                <a:cs typeface="Verdana" panose="020B0604030504040204" pitchFamily="34" charset="0"/>
              </a:rPr>
              <a:t>TCS is applicable in respect </a:t>
            </a:r>
            <a:r>
              <a:rPr lang="en-US"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of-</a:t>
            </a:r>
          </a:p>
          <a:p>
            <a:pPr marL="342900" lvl="1" indent="-342900" algn="just">
              <a:buClr>
                <a:schemeClr val="accent1"/>
              </a:buClr>
              <a:buSzPct val="85000"/>
              <a:buFont typeface="Arial" panose="020B0604020202020204" pitchFamily="34" charset="0"/>
              <a:buChar char="•"/>
            </a:pPr>
            <a:r>
              <a:rPr lang="en-US"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Alcoholic </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Liquor for Human Consumption,</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lvl="1" indent="-342900" algn="just">
              <a:buClr>
                <a:schemeClr val="accent1"/>
              </a:buClr>
              <a:buSzPct val="85000"/>
              <a:buFont typeface="Arial" panose="020B0604020202020204" pitchFamily="34" charset="0"/>
              <a:buChar char="•"/>
            </a:pPr>
            <a:r>
              <a:rPr lang="en-US" sz="2000" dirty="0" err="1">
                <a:solidFill>
                  <a:schemeClr val="tx1"/>
                </a:solidFill>
                <a:latin typeface="Verdana" panose="020B0604030504040204" pitchFamily="34" charset="0"/>
                <a:ea typeface="Verdana" panose="020B0604030504040204" pitchFamily="34" charset="0"/>
                <a:cs typeface="Verdana" panose="020B0604030504040204" pitchFamily="34" charset="0"/>
              </a:rPr>
              <a:t>Tendu</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Leaves,</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lvl="1" indent="-342900" algn="just">
              <a:buClr>
                <a:schemeClr val="accent1"/>
              </a:buClr>
              <a:buSzPct val="850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Timber obtained under a Forest Lease or any other mode,</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lvl="1" indent="-342900" algn="just">
              <a:buClr>
                <a:schemeClr val="accent1"/>
              </a:buClr>
              <a:buSzPct val="850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Any other Forest Produce (not being Timber or </a:t>
            </a:r>
            <a:r>
              <a:rPr lang="en-US" sz="2000" dirty="0" err="1">
                <a:solidFill>
                  <a:schemeClr val="tx1"/>
                </a:solidFill>
                <a:latin typeface="Verdana" panose="020B0604030504040204" pitchFamily="34" charset="0"/>
                <a:ea typeface="Verdana" panose="020B0604030504040204" pitchFamily="34" charset="0"/>
                <a:cs typeface="Verdana" panose="020B0604030504040204" pitchFamily="34" charset="0"/>
              </a:rPr>
              <a:t>Tendu</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Leaves),</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lvl="1" indent="-342900" algn="just">
              <a:buClr>
                <a:schemeClr val="accent1"/>
              </a:buClr>
              <a:buSzPct val="850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Scrap,</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lvl="1" indent="-342900" algn="just">
              <a:buClr>
                <a:schemeClr val="accent1"/>
              </a:buClr>
              <a:buSzPct val="850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w. e. f. 01.07.2012, Minerals, being Coal or Lignite or Iron Ore,</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lvl="1" indent="-342900" algn="just">
              <a:buClr>
                <a:schemeClr val="accent1"/>
              </a:buClr>
              <a:buSzPct val="85000"/>
              <a:buFont typeface="Arial" panose="020B0604020202020204" pitchFamily="34" charset="0"/>
              <a:buChar char="•"/>
            </a:pPr>
            <a:r>
              <a:rPr lang="en-US" sz="2000" dirty="0" err="1">
                <a:solidFill>
                  <a:schemeClr val="tx1"/>
                </a:solidFill>
                <a:latin typeface="Verdana" panose="020B0604030504040204" pitchFamily="34" charset="0"/>
                <a:ea typeface="Verdana" panose="020B0604030504040204" pitchFamily="34" charset="0"/>
                <a:cs typeface="Verdana" panose="020B0604030504040204" pitchFamily="34" charset="0"/>
              </a:rPr>
              <a:t>w.e.f</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01.06.2016, Motor vehicle, value exceeding Rs. 10 L at the time of receipt of consideration  u/ s  206C(1F)</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buFont typeface="Arial" panose="020B0604020202020204" pitchFamily="34" charset="0"/>
              <a:buChar char="•"/>
            </a:pPr>
            <a:endParaRPr lang="en-IN"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320409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274320" lvl="1" algn="just">
              <a:buClr>
                <a:schemeClr val="accent1"/>
              </a:buClr>
              <a:buSzPct val="85000"/>
              <a:buFont typeface="Wingdings 2"/>
              <a:buChar cha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Parking Lot, Toll Plaza, Mining and </a:t>
            </a:r>
            <a:r>
              <a:rPr lang="en-US"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Quarrying</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274320" lvl="1" algn="just">
              <a:buClr>
                <a:schemeClr val="accent1"/>
              </a:buClr>
              <a:buSzPct val="85000"/>
              <a:buFont typeface="Wingdings 2"/>
              <a:buChar cha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Sale of Bullion/ </a:t>
            </a:r>
            <a:r>
              <a:rPr lang="en-US" sz="2000" dirty="0" err="1">
                <a:solidFill>
                  <a:schemeClr val="tx1"/>
                </a:solidFill>
                <a:latin typeface="Verdana" panose="020B0604030504040204" pitchFamily="34" charset="0"/>
                <a:ea typeface="Verdana" panose="020B0604030504040204" pitchFamily="34" charset="0"/>
                <a:cs typeface="Verdana" panose="020B0604030504040204" pitchFamily="34" charset="0"/>
              </a:rPr>
              <a:t>Jewellery</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if sale consideration exceeds-(</a:t>
            </a:r>
            <a:r>
              <a:rPr lang="en-US" sz="2000" dirty="0" err="1">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Rs 2, 00,000 for  Billion, &amp; (ii) Rs 5, 00,000 for </a:t>
            </a:r>
            <a:r>
              <a:rPr lang="en-US" sz="2000" dirty="0" err="1">
                <a:solidFill>
                  <a:schemeClr val="tx1"/>
                </a:solidFill>
                <a:latin typeface="Verdana" panose="020B0604030504040204" pitchFamily="34" charset="0"/>
                <a:ea typeface="Verdana" panose="020B0604030504040204" pitchFamily="34" charset="0"/>
                <a:cs typeface="Verdana" panose="020B0604030504040204" pitchFamily="34" charset="0"/>
              </a:rPr>
              <a:t>Jewellery</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and goods (other than Bullion or </a:t>
            </a:r>
            <a:r>
              <a:rPr lang="en-US" sz="2000" dirty="0" err="1">
                <a:solidFill>
                  <a:schemeClr val="tx1"/>
                </a:solidFill>
                <a:latin typeface="Verdana" panose="020B0604030504040204" pitchFamily="34" charset="0"/>
                <a:ea typeface="Verdana" panose="020B0604030504040204" pitchFamily="34" charset="0"/>
                <a:cs typeface="Verdana" panose="020B0604030504040204" pitchFamily="34" charset="0"/>
              </a:rPr>
              <a:t>Jewellery</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or any services Rs.2,00,000</a:t>
            </a:r>
            <a:endParaRPr lang="en-IN"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endParaRPr lang="en-IN" sz="2000" dirty="0">
              <a:latin typeface="Verdana" panose="020B0604030504040204" pitchFamily="34" charset="0"/>
              <a:ea typeface="Verdana" panose="020B0604030504040204" pitchFamily="34" charset="0"/>
              <a:cs typeface="Verdana" panose="020B0604030504040204" pitchFamily="34" charset="0"/>
            </a:endParaRPr>
          </a:p>
        </p:txBody>
      </p:sp>
      <p:sp>
        <p:nvSpPr>
          <p:cNvPr id="4" name="Title 3"/>
          <p:cNvSpPr>
            <a:spLocks noGrp="1"/>
          </p:cNvSpPr>
          <p:nvPr>
            <p:ph type="title"/>
          </p:nvPr>
        </p:nvSpPr>
        <p:spPr/>
        <p:txBody>
          <a:bodyPr/>
          <a:lstStyle/>
          <a:p>
            <a:r>
              <a:rPr lang="en-IN" sz="3600" dirty="0" err="1">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600" dirty="0">
                <a:solidFill>
                  <a:srgbClr val="7030A0"/>
                </a:solidFill>
                <a:latin typeface="Verdana" panose="020B0604030504040204" pitchFamily="34" charset="0"/>
                <a:ea typeface="Verdana" panose="020B0604030504040204" pitchFamily="34" charset="0"/>
                <a:cs typeface="Verdana" panose="020B0604030504040204" pitchFamily="34" charset="0"/>
              </a:rPr>
              <a:t>…..,</a:t>
            </a:r>
            <a:endParaRPr lang="en-IN" dirty="0"/>
          </a:p>
        </p:txBody>
      </p:sp>
    </p:spTree>
    <p:extLst>
      <p:ext uri="{BB962C8B-B14F-4D97-AF65-F5344CB8AC3E}">
        <p14:creationId xmlns:p14="http://schemas.microsoft.com/office/powerpoint/2010/main" val="54466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Rates of TCS	</a:t>
            </a:r>
            <a:endParaRPr lang="en-IN" sz="3000"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903793636"/>
              </p:ext>
            </p:extLst>
          </p:nvPr>
        </p:nvGraphicFramePr>
        <p:xfrm>
          <a:off x="152400" y="1447800"/>
          <a:ext cx="8766175" cy="3226816"/>
        </p:xfrm>
        <a:graphic>
          <a:graphicData uri="http://schemas.openxmlformats.org/drawingml/2006/table">
            <a:tbl>
              <a:tblPr firstRow="1" bandRow="1">
                <a:tableStyleId>{5C22544A-7EE6-4342-B048-85BDC9FD1C3A}</a:tableStyleId>
              </a:tblPr>
              <a:tblGrid>
                <a:gridCol w="7470775"/>
                <a:gridCol w="1295400"/>
              </a:tblGrid>
              <a:tr h="370840">
                <a:tc>
                  <a:txBody>
                    <a:bodyPr/>
                    <a:lstStyle/>
                    <a:p>
                      <a:r>
                        <a:rPr kumimoji="0" lang="en-US" sz="1800" b="1" kern="1200" dirty="0" smtClean="0">
                          <a:solidFill>
                            <a:schemeClr val="lt1"/>
                          </a:solidFill>
                          <a:effectLst/>
                          <a:latin typeface="+mn-lt"/>
                          <a:ea typeface="+mn-ea"/>
                          <a:cs typeface="+mn-cs"/>
                        </a:rPr>
                        <a:t>NATURE OF GOODS </a:t>
                      </a:r>
                      <a:r>
                        <a:rPr kumimoji="0" lang="en-US" sz="1800" b="1" kern="1200" baseline="0" dirty="0" smtClean="0">
                          <a:solidFill>
                            <a:schemeClr val="lt1"/>
                          </a:solidFill>
                          <a:effectLst/>
                          <a:latin typeface="+mn-lt"/>
                          <a:ea typeface="+mn-ea"/>
                          <a:cs typeface="+mn-cs"/>
                        </a:rPr>
                        <a:t> AS SPECIFIED IN SECTION 206C(1)</a:t>
                      </a:r>
                      <a:endParaRPr lang="en-IN" dirty="0"/>
                    </a:p>
                  </a:txBody>
                  <a:tcPr/>
                </a:tc>
                <a:tc>
                  <a:txBody>
                    <a:bodyPr/>
                    <a:lstStyle/>
                    <a:p>
                      <a:pPr marL="457200" algn="just">
                        <a:lnSpc>
                          <a:spcPct val="115000"/>
                        </a:lnSpc>
                        <a:spcAft>
                          <a:spcPts val="0"/>
                        </a:spcAft>
                      </a:pPr>
                      <a:r>
                        <a:rPr kumimoji="0" lang="en-US" sz="1800" b="1" kern="1200" dirty="0" smtClean="0">
                          <a:solidFill>
                            <a:schemeClr val="lt1"/>
                          </a:solidFill>
                          <a:effectLst/>
                          <a:latin typeface="+mn-lt"/>
                          <a:ea typeface="+mn-ea"/>
                          <a:cs typeface="+mn-cs"/>
                        </a:rPr>
                        <a:t>Rates (%)</a:t>
                      </a:r>
                      <a:endParaRPr kumimoji="0" lang="en-IN" sz="1800" b="1" kern="1200" dirty="0">
                        <a:solidFill>
                          <a:schemeClr val="lt1"/>
                        </a:solidFill>
                        <a:effectLst/>
                        <a:latin typeface="+mn-lt"/>
                        <a:ea typeface="+mn-ea"/>
                        <a:cs typeface="+mn-cs"/>
                      </a:endParaRPr>
                    </a:p>
                  </a:txBody>
                  <a:tcPr marL="68580" marR="68580" marT="0" marB="0"/>
                </a:tc>
              </a:tr>
              <a:tr h="370840">
                <a:tc>
                  <a:txBody>
                    <a:bodyPr/>
                    <a:lstStyle/>
                    <a:p>
                      <a:r>
                        <a:rPr kumimoji="0" lang="en-IN" sz="1800" kern="1200" dirty="0" smtClean="0">
                          <a:solidFill>
                            <a:schemeClr val="dk1"/>
                          </a:solidFill>
                          <a:effectLst/>
                          <a:latin typeface="+mn-lt"/>
                          <a:ea typeface="+mn-ea"/>
                          <a:cs typeface="+mn-cs"/>
                        </a:rPr>
                        <a:t>Alcoholic Liquor for human consumption</a:t>
                      </a:r>
                      <a:endParaRPr lang="en-IN" dirty="0"/>
                    </a:p>
                  </a:txBody>
                  <a:tcPr/>
                </a:tc>
                <a:tc>
                  <a:txBody>
                    <a:bodyPr/>
                    <a:lstStyle/>
                    <a:p>
                      <a:pPr marL="457200" algn="just">
                        <a:lnSpc>
                          <a:spcPct val="115000"/>
                        </a:lnSpc>
                        <a:spcAft>
                          <a:spcPts val="0"/>
                        </a:spcAft>
                      </a:pPr>
                      <a:r>
                        <a:rPr kumimoji="0" lang="en-US" sz="1800" kern="1200" dirty="0" smtClean="0">
                          <a:solidFill>
                            <a:schemeClr val="dk1"/>
                          </a:solidFill>
                          <a:effectLst/>
                          <a:latin typeface="+mn-lt"/>
                          <a:ea typeface="+mn-ea"/>
                          <a:cs typeface="+mn-cs"/>
                        </a:rPr>
                        <a:t>1</a:t>
                      </a:r>
                      <a:endParaRPr kumimoji="0" lang="en-IN" sz="1800" kern="1200" dirty="0">
                        <a:solidFill>
                          <a:schemeClr val="dk1"/>
                        </a:solidFill>
                        <a:effectLst/>
                        <a:latin typeface="+mn-lt"/>
                        <a:ea typeface="+mn-ea"/>
                        <a:cs typeface="+mn-cs"/>
                      </a:endParaRPr>
                    </a:p>
                  </a:txBody>
                  <a:tcPr marL="68580" marR="68580" marT="0" marB="0"/>
                </a:tc>
              </a:tr>
              <a:tr h="370840">
                <a:tc>
                  <a:txBody>
                    <a:bodyPr/>
                    <a:lstStyle/>
                    <a:p>
                      <a:r>
                        <a:rPr kumimoji="0" lang="en-IN" sz="1800" kern="1200" dirty="0" err="1" smtClean="0">
                          <a:solidFill>
                            <a:schemeClr val="dk1"/>
                          </a:solidFill>
                          <a:effectLst/>
                          <a:latin typeface="+mn-lt"/>
                          <a:ea typeface="+mn-ea"/>
                          <a:cs typeface="+mn-cs"/>
                        </a:rPr>
                        <a:t>Tendu</a:t>
                      </a:r>
                      <a:r>
                        <a:rPr kumimoji="0" lang="en-IN" sz="1800" kern="1200" dirty="0" smtClean="0">
                          <a:solidFill>
                            <a:schemeClr val="dk1"/>
                          </a:solidFill>
                          <a:effectLst/>
                          <a:latin typeface="+mn-lt"/>
                          <a:ea typeface="+mn-ea"/>
                          <a:cs typeface="+mn-cs"/>
                        </a:rPr>
                        <a:t> leaves</a:t>
                      </a:r>
                      <a:endParaRPr lang="en-IN" dirty="0"/>
                    </a:p>
                  </a:txBody>
                  <a:tcPr/>
                </a:tc>
                <a:tc>
                  <a:txBody>
                    <a:bodyPr/>
                    <a:lstStyle/>
                    <a:p>
                      <a:pPr marL="457200" algn="just">
                        <a:lnSpc>
                          <a:spcPct val="115000"/>
                        </a:lnSpc>
                        <a:spcAft>
                          <a:spcPts val="0"/>
                        </a:spcAft>
                      </a:pPr>
                      <a:r>
                        <a:rPr kumimoji="0" lang="en-US" sz="1800" kern="1200" dirty="0" smtClean="0">
                          <a:solidFill>
                            <a:schemeClr val="dk1"/>
                          </a:solidFill>
                          <a:effectLst/>
                          <a:latin typeface="+mn-lt"/>
                          <a:ea typeface="+mn-ea"/>
                          <a:cs typeface="+mn-cs"/>
                        </a:rPr>
                        <a:t>5</a:t>
                      </a:r>
                      <a:endParaRPr kumimoji="0" lang="en-IN" sz="1800" kern="1200" dirty="0">
                        <a:solidFill>
                          <a:schemeClr val="dk1"/>
                        </a:solidFill>
                        <a:effectLst/>
                        <a:latin typeface="+mn-lt"/>
                        <a:ea typeface="+mn-ea"/>
                        <a:cs typeface="+mn-cs"/>
                      </a:endParaRPr>
                    </a:p>
                  </a:txBody>
                  <a:tcPr marL="68580" marR="68580" marT="0" marB="0"/>
                </a:tc>
              </a:tr>
              <a:tr h="370840">
                <a:tc>
                  <a:txBody>
                    <a:bodyPr/>
                    <a:lstStyle/>
                    <a:p>
                      <a:r>
                        <a:rPr kumimoji="0" lang="en-IN" sz="1800" kern="1200" dirty="0" smtClean="0">
                          <a:solidFill>
                            <a:schemeClr val="dk1"/>
                          </a:solidFill>
                          <a:effectLst/>
                          <a:latin typeface="+mn-lt"/>
                          <a:ea typeface="+mn-ea"/>
                          <a:cs typeface="+mn-cs"/>
                        </a:rPr>
                        <a:t>Timber obtained under a forest lease</a:t>
                      </a:r>
                      <a:endParaRPr lang="en-IN" dirty="0"/>
                    </a:p>
                  </a:txBody>
                  <a:tcPr/>
                </a:tc>
                <a:tc>
                  <a:txBody>
                    <a:bodyPr/>
                    <a:lstStyle/>
                    <a:p>
                      <a:pPr marL="457200" algn="just">
                        <a:lnSpc>
                          <a:spcPct val="115000"/>
                        </a:lnSpc>
                        <a:spcAft>
                          <a:spcPts val="0"/>
                        </a:spcAft>
                      </a:pPr>
                      <a:r>
                        <a:rPr kumimoji="0" lang="en-US" sz="1800" kern="1200" dirty="0" smtClean="0">
                          <a:solidFill>
                            <a:schemeClr val="dk1"/>
                          </a:solidFill>
                          <a:effectLst/>
                          <a:latin typeface="+mn-lt"/>
                          <a:ea typeface="+mn-ea"/>
                          <a:cs typeface="+mn-cs"/>
                        </a:rPr>
                        <a:t>2.5</a:t>
                      </a:r>
                      <a:endParaRPr kumimoji="0" lang="en-IN" sz="1800" kern="1200" dirty="0">
                        <a:solidFill>
                          <a:schemeClr val="dk1"/>
                        </a:solidFill>
                        <a:effectLst/>
                        <a:latin typeface="+mn-lt"/>
                        <a:ea typeface="+mn-ea"/>
                        <a:cs typeface="+mn-cs"/>
                      </a:endParaRPr>
                    </a:p>
                  </a:txBody>
                  <a:tcPr marL="68580" marR="68580" marT="0" marB="0"/>
                </a:tc>
              </a:tr>
              <a:tr h="370840">
                <a:tc>
                  <a:txBody>
                    <a:bodyPr/>
                    <a:lstStyle/>
                    <a:p>
                      <a:r>
                        <a:rPr kumimoji="0" lang="en-IN" sz="1800" kern="1200" dirty="0" smtClean="0">
                          <a:solidFill>
                            <a:schemeClr val="dk1"/>
                          </a:solidFill>
                          <a:effectLst/>
                          <a:latin typeface="+mn-lt"/>
                          <a:ea typeface="+mn-ea"/>
                          <a:cs typeface="+mn-cs"/>
                        </a:rPr>
                        <a:t>Timber obtained by any mode other than under a forest lease</a:t>
                      </a:r>
                      <a:endParaRPr lang="en-IN" dirty="0"/>
                    </a:p>
                  </a:txBody>
                  <a:tcPr/>
                </a:tc>
                <a:tc>
                  <a:txBody>
                    <a:bodyPr/>
                    <a:lstStyle/>
                    <a:p>
                      <a:pPr marL="457200" algn="just">
                        <a:lnSpc>
                          <a:spcPct val="115000"/>
                        </a:lnSpc>
                        <a:spcAft>
                          <a:spcPts val="0"/>
                        </a:spcAft>
                      </a:pPr>
                      <a:r>
                        <a:rPr kumimoji="0" lang="en-US" sz="1800" kern="1200" dirty="0" smtClean="0">
                          <a:solidFill>
                            <a:schemeClr val="dk1"/>
                          </a:solidFill>
                          <a:effectLst/>
                          <a:latin typeface="+mn-lt"/>
                          <a:ea typeface="+mn-ea"/>
                          <a:cs typeface="+mn-cs"/>
                        </a:rPr>
                        <a:t>2.5</a:t>
                      </a:r>
                      <a:endParaRPr kumimoji="0" lang="en-IN" sz="1800" kern="1200" dirty="0">
                        <a:solidFill>
                          <a:schemeClr val="dk1"/>
                        </a:solidFill>
                        <a:effectLst/>
                        <a:latin typeface="+mn-lt"/>
                        <a:ea typeface="+mn-ea"/>
                        <a:cs typeface="+mn-cs"/>
                      </a:endParaRPr>
                    </a:p>
                  </a:txBody>
                  <a:tcPr marL="68580" marR="68580" marT="0" marB="0"/>
                </a:tc>
              </a:tr>
              <a:tr h="370840">
                <a:tc>
                  <a:txBody>
                    <a:bodyPr/>
                    <a:lstStyle/>
                    <a:p>
                      <a:r>
                        <a:rPr kumimoji="0" lang="en-IN" sz="1800" kern="1200" dirty="0" smtClean="0">
                          <a:solidFill>
                            <a:schemeClr val="dk1"/>
                          </a:solidFill>
                          <a:effectLst/>
                          <a:latin typeface="+mn-lt"/>
                          <a:ea typeface="+mn-ea"/>
                          <a:cs typeface="+mn-cs"/>
                        </a:rPr>
                        <a:t>Any other forest produce not being timber or </a:t>
                      </a:r>
                      <a:r>
                        <a:rPr kumimoji="0" lang="en-IN" sz="1800" kern="1200" dirty="0" err="1" smtClean="0">
                          <a:solidFill>
                            <a:schemeClr val="dk1"/>
                          </a:solidFill>
                          <a:effectLst/>
                          <a:latin typeface="+mn-lt"/>
                          <a:ea typeface="+mn-ea"/>
                          <a:cs typeface="+mn-cs"/>
                        </a:rPr>
                        <a:t>tendu</a:t>
                      </a:r>
                      <a:r>
                        <a:rPr kumimoji="0" lang="en-IN" sz="1800" kern="1200" dirty="0" smtClean="0">
                          <a:solidFill>
                            <a:schemeClr val="dk1"/>
                          </a:solidFill>
                          <a:effectLst/>
                          <a:latin typeface="+mn-lt"/>
                          <a:ea typeface="+mn-ea"/>
                          <a:cs typeface="+mn-cs"/>
                        </a:rPr>
                        <a:t> leaves</a:t>
                      </a:r>
                      <a:endParaRPr lang="en-IN" dirty="0"/>
                    </a:p>
                  </a:txBody>
                  <a:tcPr/>
                </a:tc>
                <a:tc>
                  <a:txBody>
                    <a:bodyPr/>
                    <a:lstStyle/>
                    <a:p>
                      <a:pPr marL="457200" algn="just">
                        <a:lnSpc>
                          <a:spcPct val="115000"/>
                        </a:lnSpc>
                        <a:spcAft>
                          <a:spcPts val="0"/>
                        </a:spcAft>
                      </a:pPr>
                      <a:r>
                        <a:rPr kumimoji="0" lang="en-US" sz="1800" kern="1200" dirty="0" smtClean="0">
                          <a:solidFill>
                            <a:schemeClr val="dk1"/>
                          </a:solidFill>
                          <a:effectLst/>
                          <a:latin typeface="+mn-lt"/>
                          <a:ea typeface="+mn-ea"/>
                          <a:cs typeface="+mn-cs"/>
                        </a:rPr>
                        <a:t>2.5</a:t>
                      </a:r>
                      <a:endParaRPr kumimoji="0" lang="en-IN" sz="1800" kern="1200" dirty="0">
                        <a:solidFill>
                          <a:schemeClr val="dk1"/>
                        </a:solidFill>
                        <a:effectLst/>
                        <a:latin typeface="+mn-lt"/>
                        <a:ea typeface="+mn-ea"/>
                        <a:cs typeface="+mn-cs"/>
                      </a:endParaRPr>
                    </a:p>
                  </a:txBody>
                  <a:tcPr marL="68580" marR="68580" marT="0" marB="0"/>
                </a:tc>
              </a:tr>
              <a:tr h="370840">
                <a:tc>
                  <a:txBody>
                    <a:bodyPr/>
                    <a:lstStyle/>
                    <a:p>
                      <a:r>
                        <a:rPr kumimoji="0" lang="en-IN" sz="1800" kern="1200" dirty="0" smtClean="0">
                          <a:solidFill>
                            <a:schemeClr val="dk1"/>
                          </a:solidFill>
                          <a:effectLst/>
                          <a:latin typeface="+mn-lt"/>
                          <a:ea typeface="+mn-ea"/>
                          <a:cs typeface="+mn-cs"/>
                        </a:rPr>
                        <a:t>Scrap</a:t>
                      </a:r>
                      <a:endParaRPr lang="en-IN" dirty="0"/>
                    </a:p>
                  </a:txBody>
                  <a:tcPr/>
                </a:tc>
                <a:tc>
                  <a:txBody>
                    <a:bodyPr/>
                    <a:lstStyle/>
                    <a:p>
                      <a:pPr marL="457200" algn="just">
                        <a:lnSpc>
                          <a:spcPct val="115000"/>
                        </a:lnSpc>
                        <a:spcAft>
                          <a:spcPts val="0"/>
                        </a:spcAft>
                      </a:pPr>
                      <a:r>
                        <a:rPr kumimoji="0" lang="en-US" sz="1800" kern="1200" dirty="0" smtClean="0">
                          <a:solidFill>
                            <a:schemeClr val="dk1"/>
                          </a:solidFill>
                          <a:effectLst/>
                          <a:latin typeface="+mn-lt"/>
                          <a:ea typeface="+mn-ea"/>
                          <a:cs typeface="+mn-cs"/>
                        </a:rPr>
                        <a:t>1</a:t>
                      </a:r>
                      <a:endParaRPr kumimoji="0" lang="en-IN" sz="1800" kern="1200" dirty="0">
                        <a:solidFill>
                          <a:schemeClr val="dk1"/>
                        </a:solidFill>
                        <a:effectLst/>
                        <a:latin typeface="+mn-lt"/>
                        <a:ea typeface="+mn-ea"/>
                        <a:cs typeface="+mn-cs"/>
                      </a:endParaRPr>
                    </a:p>
                  </a:txBody>
                  <a:tcPr marL="68580" marR="68580" marT="0" marB="0"/>
                </a:tc>
              </a:tr>
              <a:tr h="370840">
                <a:tc>
                  <a:txBody>
                    <a:bodyPr/>
                    <a:lstStyle/>
                    <a:p>
                      <a:r>
                        <a:rPr kumimoji="0" lang="en-IN" sz="1800" kern="1200" dirty="0" smtClean="0">
                          <a:solidFill>
                            <a:schemeClr val="dk1"/>
                          </a:solidFill>
                          <a:effectLst/>
                          <a:latin typeface="+mn-lt"/>
                          <a:ea typeface="+mn-ea"/>
                          <a:cs typeface="+mn-cs"/>
                        </a:rPr>
                        <a:t>Minerals, being coal or lignite or iron ore</a:t>
                      </a:r>
                      <a:endParaRPr lang="en-IN" dirty="0"/>
                    </a:p>
                  </a:txBody>
                  <a:tcPr/>
                </a:tc>
                <a:tc>
                  <a:txBody>
                    <a:bodyPr/>
                    <a:lstStyle/>
                    <a:p>
                      <a:pPr marL="457200" algn="just">
                        <a:lnSpc>
                          <a:spcPct val="115000"/>
                        </a:lnSpc>
                        <a:spcAft>
                          <a:spcPts val="0"/>
                        </a:spcAft>
                      </a:pPr>
                      <a:r>
                        <a:rPr kumimoji="0" lang="en-US" sz="1800" kern="1200" dirty="0" smtClean="0">
                          <a:solidFill>
                            <a:schemeClr val="dk1"/>
                          </a:solidFill>
                          <a:effectLst/>
                          <a:latin typeface="+mn-lt"/>
                          <a:ea typeface="+mn-ea"/>
                          <a:cs typeface="+mn-cs"/>
                        </a:rPr>
                        <a:t>1</a:t>
                      </a:r>
                      <a:endParaRPr kumimoji="0" lang="en-IN" sz="1800" kern="1200" dirty="0">
                        <a:solidFill>
                          <a:schemeClr val="dk1"/>
                        </a:solidFill>
                        <a:effectLst/>
                        <a:latin typeface="+mn-lt"/>
                        <a:ea typeface="+mn-ea"/>
                        <a:cs typeface="+mn-cs"/>
                      </a:endParaRPr>
                    </a:p>
                  </a:txBody>
                  <a:tcPr marL="68580" marR="68580" marT="0" marB="0"/>
                </a:tc>
              </a:tr>
            </a:tbl>
          </a:graphicData>
        </a:graphic>
      </p:graphicFrame>
    </p:spTree>
    <p:extLst>
      <p:ext uri="{BB962C8B-B14F-4D97-AF65-F5344CB8AC3E}">
        <p14:creationId xmlns:p14="http://schemas.microsoft.com/office/powerpoint/2010/main" val="11351952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200" dirty="0" err="1">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200" dirty="0">
                <a:solidFill>
                  <a:srgbClr val="7030A0"/>
                </a:solidFill>
                <a:latin typeface="Verdana" panose="020B0604030504040204" pitchFamily="34" charset="0"/>
                <a:ea typeface="Verdana" panose="020B0604030504040204" pitchFamily="34" charset="0"/>
                <a:cs typeface="Verdana" panose="020B0604030504040204" pitchFamily="34" charset="0"/>
              </a:rPr>
              <a:t>…..,</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933215616"/>
              </p:ext>
            </p:extLst>
          </p:nvPr>
        </p:nvGraphicFramePr>
        <p:xfrm>
          <a:off x="152400" y="1527175"/>
          <a:ext cx="8839200" cy="1752600"/>
        </p:xfrm>
        <a:graphic>
          <a:graphicData uri="http://schemas.openxmlformats.org/drawingml/2006/table">
            <a:tbl>
              <a:tblPr firstRow="1" bandRow="1">
                <a:tableStyleId>{5C22544A-7EE6-4342-B048-85BDC9FD1C3A}</a:tableStyleId>
              </a:tblPr>
              <a:tblGrid>
                <a:gridCol w="7772400"/>
                <a:gridCol w="1066800"/>
              </a:tblGrid>
              <a:tr h="370840">
                <a:tc>
                  <a:txBody>
                    <a:bodyPr/>
                    <a:lstStyle/>
                    <a:p>
                      <a:r>
                        <a:rPr kumimoji="0" lang="en-US" sz="1800" b="1" kern="1200" dirty="0" smtClean="0">
                          <a:solidFill>
                            <a:schemeClr val="lt1"/>
                          </a:solidFill>
                          <a:effectLst/>
                          <a:latin typeface="+mn-lt"/>
                          <a:ea typeface="+mn-ea"/>
                          <a:cs typeface="+mn-cs"/>
                        </a:rPr>
                        <a:t>NATURE OF SERVICE </a:t>
                      </a:r>
                      <a:r>
                        <a:rPr kumimoji="0" lang="en-US" sz="1800" b="1" kern="1200" baseline="0" dirty="0" smtClean="0">
                          <a:solidFill>
                            <a:schemeClr val="lt1"/>
                          </a:solidFill>
                          <a:effectLst/>
                          <a:latin typeface="+mn-lt"/>
                          <a:ea typeface="+mn-ea"/>
                          <a:cs typeface="+mn-cs"/>
                        </a:rPr>
                        <a:t> AS SPECIFIED IN SECTION 206C(1C)</a:t>
                      </a:r>
                      <a:endParaRPr lang="en-IN" dirty="0"/>
                    </a:p>
                  </a:txBody>
                  <a:tcPr/>
                </a:tc>
                <a:tc>
                  <a:txBody>
                    <a:bodyPr/>
                    <a:lstStyle/>
                    <a:p>
                      <a:r>
                        <a:rPr lang="en-IN" dirty="0" smtClean="0"/>
                        <a:t>Rate</a:t>
                      </a:r>
                      <a:r>
                        <a:rPr lang="en-IN" baseline="0" dirty="0" smtClean="0"/>
                        <a:t> (%)</a:t>
                      </a:r>
                      <a:endParaRPr lang="en-IN" dirty="0"/>
                    </a:p>
                  </a:txBody>
                  <a:tcPr/>
                </a:tc>
              </a:tr>
              <a:tr h="370840">
                <a:tc>
                  <a:txBody>
                    <a:bodyPr/>
                    <a:lstStyle/>
                    <a:p>
                      <a:r>
                        <a:rPr lang="en-IN" dirty="0"/>
                        <a:t>Parking lot</a:t>
                      </a:r>
                    </a:p>
                  </a:txBody>
                  <a:tcPr marL="38100" marR="38100" marT="38100" marB="38100"/>
                </a:tc>
                <a:tc>
                  <a:txBody>
                    <a:bodyPr/>
                    <a:lstStyle/>
                    <a:p>
                      <a:r>
                        <a:rPr lang="en-IN" dirty="0" smtClean="0"/>
                        <a:t>2</a:t>
                      </a:r>
                      <a:endParaRPr lang="en-IN" dirty="0"/>
                    </a:p>
                  </a:txBody>
                  <a:tcPr/>
                </a:tc>
              </a:tr>
              <a:tr h="370840">
                <a:tc>
                  <a:txBody>
                    <a:bodyPr/>
                    <a:lstStyle/>
                    <a:p>
                      <a:r>
                        <a:rPr lang="en-IN" dirty="0"/>
                        <a:t>Toll plaza</a:t>
                      </a:r>
                    </a:p>
                  </a:txBody>
                  <a:tcPr marL="38100" marR="38100" marT="38100" marB="38100"/>
                </a:tc>
                <a:tc>
                  <a:txBody>
                    <a:bodyPr/>
                    <a:lstStyle/>
                    <a:p>
                      <a:r>
                        <a:rPr lang="en-IN" dirty="0" smtClean="0"/>
                        <a:t>2</a:t>
                      </a:r>
                      <a:endParaRPr lang="en-IN" dirty="0"/>
                    </a:p>
                  </a:txBody>
                  <a:tcPr/>
                </a:tc>
              </a:tr>
              <a:tr h="370840">
                <a:tc>
                  <a:txBody>
                    <a:bodyPr/>
                    <a:lstStyle/>
                    <a:p>
                      <a:r>
                        <a:rPr lang="en-IN" dirty="0">
                          <a:effectLst/>
                        </a:rPr>
                        <a:t>Mining and quarrying</a:t>
                      </a:r>
                    </a:p>
                  </a:txBody>
                  <a:tcPr marL="38100" marR="38100" marT="38100" marB="38100"/>
                </a:tc>
                <a:tc>
                  <a:txBody>
                    <a:bodyPr/>
                    <a:lstStyle/>
                    <a:p>
                      <a:r>
                        <a:rPr lang="en-IN" dirty="0" smtClean="0"/>
                        <a:t>2</a:t>
                      </a:r>
                      <a:endParaRPr lang="en-IN"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608380504"/>
              </p:ext>
            </p:extLst>
          </p:nvPr>
        </p:nvGraphicFramePr>
        <p:xfrm>
          <a:off x="152400" y="4038600"/>
          <a:ext cx="8839200" cy="1524000"/>
        </p:xfrm>
        <a:graphic>
          <a:graphicData uri="http://schemas.openxmlformats.org/drawingml/2006/table">
            <a:tbl>
              <a:tblPr firstRow="1" bandRow="1">
                <a:tableStyleId>{5C22544A-7EE6-4342-B048-85BDC9FD1C3A}</a:tableStyleId>
              </a:tblPr>
              <a:tblGrid>
                <a:gridCol w="7848600"/>
                <a:gridCol w="990600"/>
              </a:tblGrid>
              <a:tr h="457200">
                <a:tc>
                  <a:txBody>
                    <a:bodyPr/>
                    <a:lstStyle/>
                    <a:p>
                      <a:pPr algn="just"/>
                      <a:r>
                        <a:rPr kumimoji="0" lang="en-US" sz="1800" b="1" kern="1200" dirty="0" smtClean="0">
                          <a:solidFill>
                            <a:schemeClr val="lt1"/>
                          </a:solidFill>
                          <a:effectLst/>
                          <a:latin typeface="+mn-lt"/>
                          <a:ea typeface="+mn-ea"/>
                          <a:cs typeface="+mn-cs"/>
                        </a:rPr>
                        <a:t>NATURE OF</a:t>
                      </a:r>
                      <a:r>
                        <a:rPr kumimoji="0" lang="en-US" sz="1800" b="1" kern="1200" baseline="0" dirty="0" smtClean="0">
                          <a:solidFill>
                            <a:schemeClr val="lt1"/>
                          </a:solidFill>
                          <a:effectLst/>
                          <a:latin typeface="+mn-lt"/>
                          <a:ea typeface="+mn-ea"/>
                          <a:cs typeface="+mn-cs"/>
                        </a:rPr>
                        <a:t> GOODS</a:t>
                      </a:r>
                      <a:r>
                        <a:rPr kumimoji="0" lang="en-US" sz="1800" b="1" kern="1200" dirty="0" smtClean="0">
                          <a:solidFill>
                            <a:schemeClr val="lt1"/>
                          </a:solidFill>
                          <a:effectLst/>
                          <a:latin typeface="+mn-lt"/>
                          <a:ea typeface="+mn-ea"/>
                          <a:cs typeface="+mn-cs"/>
                        </a:rPr>
                        <a:t> </a:t>
                      </a:r>
                      <a:r>
                        <a:rPr kumimoji="0" lang="en-US" sz="1800" b="1" kern="1200" baseline="0" dirty="0" smtClean="0">
                          <a:solidFill>
                            <a:schemeClr val="lt1"/>
                          </a:solidFill>
                          <a:effectLst/>
                          <a:latin typeface="+mn-lt"/>
                          <a:ea typeface="+mn-ea"/>
                          <a:cs typeface="+mn-cs"/>
                        </a:rPr>
                        <a:t> AS SPECIFIED IN SECTION 206C(1D)</a:t>
                      </a:r>
                      <a:endParaRPr lang="en-IN" dirty="0"/>
                    </a:p>
                  </a:txBody>
                  <a:tcPr/>
                </a:tc>
                <a:tc>
                  <a:txBody>
                    <a:bodyPr/>
                    <a:lstStyle/>
                    <a:p>
                      <a:pPr algn="just"/>
                      <a:r>
                        <a:rPr lang="en-IN" dirty="0" smtClean="0"/>
                        <a:t>Rate</a:t>
                      </a:r>
                      <a:r>
                        <a:rPr lang="en-IN" baseline="0" dirty="0" smtClean="0"/>
                        <a:t> (%)</a:t>
                      </a:r>
                      <a:endParaRPr lang="en-IN" dirty="0"/>
                    </a:p>
                  </a:txBody>
                  <a:tcPr/>
                </a:tc>
              </a:tr>
              <a:tr h="883920">
                <a:tc>
                  <a:txBody>
                    <a:bodyPr/>
                    <a:lstStyle/>
                    <a:p>
                      <a:pPr marL="0" algn="just" rtl="0" eaLnBrk="1" fontAlgn="b" latinLnBrk="0" hangingPunct="1"/>
                      <a:r>
                        <a:rPr kumimoji="0" lang="en-IN" kern="1200" dirty="0">
                          <a:solidFill>
                            <a:schemeClr val="dk1"/>
                          </a:solidFill>
                          <a:effectLst/>
                          <a:latin typeface="+mn-lt"/>
                          <a:ea typeface="+mn-ea"/>
                          <a:cs typeface="+mn-cs"/>
                        </a:rPr>
                        <a:t>Sale of Bullion/ Jewellery, if sale consideration exceeds-(</a:t>
                      </a:r>
                      <a:r>
                        <a:rPr kumimoji="0" lang="en-IN" kern="1200" dirty="0" err="1">
                          <a:solidFill>
                            <a:schemeClr val="dk1"/>
                          </a:solidFill>
                          <a:effectLst/>
                          <a:latin typeface="+mn-lt"/>
                          <a:ea typeface="+mn-ea"/>
                          <a:cs typeface="+mn-cs"/>
                        </a:rPr>
                        <a:t>i</a:t>
                      </a:r>
                      <a:r>
                        <a:rPr kumimoji="0" lang="en-IN" kern="1200" dirty="0">
                          <a:solidFill>
                            <a:schemeClr val="dk1"/>
                          </a:solidFill>
                          <a:effectLst/>
                          <a:latin typeface="+mn-lt"/>
                          <a:ea typeface="+mn-ea"/>
                          <a:cs typeface="+mn-cs"/>
                        </a:rPr>
                        <a:t>) Rs 2, 00,000 for  Billion, &amp; (ii) Rs 5, 00,000 for Jewellery and goods (other than Bullion or Jewellery) or any services Rs.2,00,000</a:t>
                      </a:r>
                    </a:p>
                  </a:txBody>
                  <a:tcPr marL="9525" marR="9525" marT="9525" marB="0" anchor="b"/>
                </a:tc>
                <a:tc>
                  <a:txBody>
                    <a:bodyPr/>
                    <a:lstStyle/>
                    <a:p>
                      <a:pPr algn="just"/>
                      <a:r>
                        <a:rPr lang="en-IN" dirty="0" smtClean="0"/>
                        <a:t>1</a:t>
                      </a:r>
                      <a:endParaRPr lang="en-IN" dirty="0"/>
                    </a:p>
                  </a:txBody>
                  <a:tcPr/>
                </a:tc>
              </a:tr>
            </a:tbl>
          </a:graphicData>
        </a:graphic>
      </p:graphicFrame>
    </p:spTree>
    <p:extLst>
      <p:ext uri="{BB962C8B-B14F-4D97-AF65-F5344CB8AC3E}">
        <p14:creationId xmlns:p14="http://schemas.microsoft.com/office/powerpoint/2010/main" val="20995361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52400"/>
            <a:ext cx="8534400" cy="758952"/>
          </a:xfrm>
        </p:spPr>
        <p:txBody>
          <a:bodyPr/>
          <a:lstStyle/>
          <a:p>
            <a:r>
              <a:rPr lang="en-IN" sz="3600" dirty="0" err="1">
                <a:solidFill>
                  <a:srgbClr val="7030A0"/>
                </a:solidFill>
                <a:latin typeface="Verdana" panose="020B0604030504040204" pitchFamily="34" charset="0"/>
                <a:ea typeface="Verdana" panose="020B0604030504040204" pitchFamily="34" charset="0"/>
                <a:cs typeface="Verdana" panose="020B0604030504040204" pitchFamily="34" charset="0"/>
              </a:rPr>
              <a:t>Cont</a:t>
            </a:r>
            <a:r>
              <a:rPr lang="en-IN" sz="3600" dirty="0">
                <a:solidFill>
                  <a:srgbClr val="7030A0"/>
                </a:solidFill>
                <a:latin typeface="Verdana" panose="020B0604030504040204" pitchFamily="34" charset="0"/>
                <a:ea typeface="Verdana" panose="020B0604030504040204" pitchFamily="34" charset="0"/>
                <a:cs typeface="Verdana" panose="020B0604030504040204" pitchFamily="34" charset="0"/>
              </a:rPr>
              <a:t>…..,</a:t>
            </a:r>
            <a:endParaRPr lang="en-IN" dirty="0"/>
          </a:p>
        </p:txBody>
      </p:sp>
      <p:sp>
        <p:nvSpPr>
          <p:cNvPr id="3" name="Content Placeholder 2"/>
          <p:cNvSpPr>
            <a:spLocks noGrp="1"/>
          </p:cNvSpPr>
          <p:nvPr>
            <p:ph sz="quarter" idx="1"/>
          </p:nvPr>
        </p:nvSpPr>
        <p:spPr>
          <a:xfrm>
            <a:off x="301752" y="1447800"/>
            <a:ext cx="8613648" cy="4876800"/>
          </a:xfrm>
        </p:spPr>
        <p:txBody>
          <a:bodyPr>
            <a:normAutofit/>
          </a:bodyPr>
          <a:lstStyle/>
          <a:p>
            <a:pPr algn="just"/>
            <a:r>
              <a:rPr lang="en-US" sz="2300" dirty="0" smtClean="0"/>
              <a:t>Provided </a:t>
            </a:r>
            <a:r>
              <a:rPr lang="en-US" sz="2300" dirty="0"/>
              <a:t>that no tax shall be collected at source under this sub section on any amount on which tax has been deducted by the payer under Chapter XVIIB.  For </a:t>
            </a:r>
            <a:r>
              <a:rPr lang="en-US" sz="2300" dirty="0" err="1"/>
              <a:t>eg</a:t>
            </a:r>
            <a:r>
              <a:rPr lang="en-US" sz="2300" dirty="0"/>
              <a:t>, XYZ Limited has received Rs. </a:t>
            </a:r>
            <a:r>
              <a:rPr lang="en-US" sz="2300" dirty="0" smtClean="0"/>
              <a:t>2,50,000/- </a:t>
            </a:r>
            <a:r>
              <a:rPr lang="en-US" sz="2300" dirty="0"/>
              <a:t>towards professional fees from ABC Limited. Such transaction attracts TCS  u/s 206C(1D).But ABC limited has deducted TDS u/s 194 J from XYZ Limited on this transaction. In such case  no TCS is required to be collected by ABC limited under the section 206C(1D). </a:t>
            </a:r>
            <a:endParaRPr lang="en-US" sz="2300" dirty="0" smtClean="0"/>
          </a:p>
          <a:p>
            <a:pPr algn="just"/>
            <a:r>
              <a:rPr lang="en-US" sz="2300" dirty="0" smtClean="0"/>
              <a:t> </a:t>
            </a:r>
            <a:endParaRPr lang="en-IN" sz="2300" dirty="0"/>
          </a:p>
          <a:p>
            <a:pPr algn="just"/>
            <a:endParaRPr lang="en-IN" sz="2300" dirty="0"/>
          </a:p>
        </p:txBody>
      </p:sp>
      <p:graphicFrame>
        <p:nvGraphicFramePr>
          <p:cNvPr id="5" name="Table 4"/>
          <p:cNvGraphicFramePr>
            <a:graphicFrameLocks noGrp="1"/>
          </p:cNvGraphicFramePr>
          <p:nvPr>
            <p:extLst>
              <p:ext uri="{D42A27DB-BD31-4B8C-83A1-F6EECF244321}">
                <p14:modId xmlns:p14="http://schemas.microsoft.com/office/powerpoint/2010/main" val="1937750666"/>
              </p:ext>
            </p:extLst>
          </p:nvPr>
        </p:nvGraphicFramePr>
        <p:xfrm>
          <a:off x="228600" y="4572000"/>
          <a:ext cx="8763000" cy="1219200"/>
        </p:xfrm>
        <a:graphic>
          <a:graphicData uri="http://schemas.openxmlformats.org/drawingml/2006/table">
            <a:tbl>
              <a:tblPr firstRow="1" bandRow="1">
                <a:tableStyleId>{5C22544A-7EE6-4342-B048-85BDC9FD1C3A}</a:tableStyleId>
              </a:tblPr>
              <a:tblGrid>
                <a:gridCol w="7543800"/>
                <a:gridCol w="1219200"/>
              </a:tblGrid>
              <a:tr h="441960">
                <a:tc>
                  <a:txBody>
                    <a:bodyPr/>
                    <a:lstStyle/>
                    <a:p>
                      <a:pPr algn="l" fontAlgn="b"/>
                      <a:r>
                        <a:rPr kumimoji="0" lang="en-IN" sz="1800" b="1" kern="1200" dirty="0">
                          <a:solidFill>
                            <a:schemeClr val="bg1"/>
                          </a:solidFill>
                          <a:latin typeface="+mn-lt"/>
                          <a:ea typeface="+mn-ea"/>
                          <a:cs typeface="+mn-cs"/>
                        </a:rPr>
                        <a:t>NATURE OF GOODS  AS SPECIFIED IN SECTION </a:t>
                      </a:r>
                      <a:r>
                        <a:rPr kumimoji="0" lang="en-IN" sz="1800" kern="1200" dirty="0" smtClean="0">
                          <a:solidFill>
                            <a:schemeClr val="bg1"/>
                          </a:solidFill>
                          <a:latin typeface="+mn-lt"/>
                          <a:ea typeface="+mn-ea"/>
                          <a:cs typeface="+mn-cs"/>
                        </a:rPr>
                        <a:t>206C(1</a:t>
                      </a:r>
                      <a:r>
                        <a:rPr kumimoji="0" lang="en-IN" sz="1800" b="1" kern="1200" dirty="0" smtClean="0">
                          <a:solidFill>
                            <a:schemeClr val="bg1"/>
                          </a:solidFill>
                          <a:latin typeface="+mn-lt"/>
                          <a:ea typeface="+mn-ea"/>
                          <a:cs typeface="+mn-cs"/>
                        </a:rPr>
                        <a:t>F)</a:t>
                      </a:r>
                      <a:endParaRPr kumimoji="0" lang="en-IN" sz="1800" b="1" kern="1200" dirty="0">
                        <a:solidFill>
                          <a:schemeClr val="bg1"/>
                        </a:solidFill>
                        <a:latin typeface="+mn-lt"/>
                        <a:ea typeface="+mn-ea"/>
                        <a:cs typeface="+mn-cs"/>
                      </a:endParaRPr>
                    </a:p>
                  </a:txBody>
                  <a:tcPr marL="9525" marR="9525" marT="9525" marB="0" anchor="b"/>
                </a:tc>
                <a:tc>
                  <a:txBody>
                    <a:bodyPr/>
                    <a:lstStyle/>
                    <a:p>
                      <a:r>
                        <a:rPr lang="en-IN" sz="1800" dirty="0" smtClean="0">
                          <a:solidFill>
                            <a:schemeClr val="bg1"/>
                          </a:solidFill>
                        </a:rPr>
                        <a:t>Rate %</a:t>
                      </a:r>
                      <a:endParaRPr lang="en-IN" sz="1800" dirty="0">
                        <a:solidFill>
                          <a:schemeClr val="bg1"/>
                        </a:solidFill>
                      </a:endParaRPr>
                    </a:p>
                  </a:txBody>
                  <a:tcPr/>
                </a:tc>
              </a:tr>
              <a:tr h="777240">
                <a:tc>
                  <a:txBody>
                    <a:bodyPr/>
                    <a:lstStyle/>
                    <a:p>
                      <a:pPr marL="0" algn="l" rtl="0" eaLnBrk="1" fontAlgn="b" latinLnBrk="0" hangingPunct="1"/>
                      <a:r>
                        <a:rPr kumimoji="0" lang="en-IN" sz="1800" kern="1200" dirty="0" err="1">
                          <a:solidFill>
                            <a:schemeClr val="tx1"/>
                          </a:solidFill>
                          <a:effectLst/>
                          <a:latin typeface="+mn-lt"/>
                          <a:ea typeface="+mn-ea"/>
                          <a:cs typeface="+mn-cs"/>
                        </a:rPr>
                        <a:t>W.e.f</a:t>
                      </a:r>
                      <a:r>
                        <a:rPr kumimoji="0" lang="en-IN" sz="1800" kern="1200" dirty="0">
                          <a:solidFill>
                            <a:schemeClr val="tx1"/>
                          </a:solidFill>
                          <a:effectLst/>
                          <a:latin typeface="+mn-lt"/>
                          <a:ea typeface="+mn-ea"/>
                          <a:cs typeface="+mn-cs"/>
                        </a:rPr>
                        <a:t> 01.06.2016, Motor vehicle, value exceeding Rs. 10 L at the time of receipt of consideration</a:t>
                      </a:r>
                    </a:p>
                  </a:txBody>
                  <a:tcPr marL="9525" marR="9525" marT="9525" marB="0" anchor="b"/>
                </a:tc>
                <a:tc>
                  <a:txBody>
                    <a:bodyPr/>
                    <a:lstStyle/>
                    <a:p>
                      <a:r>
                        <a:rPr lang="en-IN" sz="1800" dirty="0" smtClean="0">
                          <a:solidFill>
                            <a:schemeClr val="tx1"/>
                          </a:solidFill>
                        </a:rPr>
                        <a:t>1</a:t>
                      </a:r>
                      <a:endParaRPr lang="en-IN" sz="1800" dirty="0">
                        <a:solidFill>
                          <a:schemeClr val="tx1"/>
                        </a:solidFill>
                      </a:endParaRPr>
                    </a:p>
                  </a:txBody>
                  <a:tcPr/>
                </a:tc>
              </a:tr>
            </a:tbl>
          </a:graphicData>
        </a:graphic>
      </p:graphicFrame>
    </p:spTree>
    <p:extLst>
      <p:ext uri="{BB962C8B-B14F-4D97-AF65-F5344CB8AC3E}">
        <p14:creationId xmlns:p14="http://schemas.microsoft.com/office/powerpoint/2010/main" val="36298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76200"/>
            <a:ext cx="8534400" cy="838200"/>
          </a:xfrm>
        </p:spPr>
        <p:txBody>
          <a:bodyPr>
            <a:noAutofit/>
          </a:bodyPr>
          <a:lstStyle/>
          <a:p>
            <a:r>
              <a:rPr lang="en-US" sz="3000" b="1" dirty="0">
                <a:solidFill>
                  <a:srgbClr val="7030A0"/>
                </a:solidFill>
                <a:latin typeface="Verdana" panose="020B0604030504040204" pitchFamily="34" charset="0"/>
                <a:ea typeface="Verdana" panose="020B0604030504040204" pitchFamily="34" charset="0"/>
                <a:cs typeface="Verdana" panose="020B0604030504040204" pitchFamily="34" charset="0"/>
              </a:rPr>
              <a:t>Meaning of Specified Terms</a:t>
            </a:r>
            <a:endParaRPr lang="en-IN" sz="3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sz="quarter" idx="1"/>
          </p:nvPr>
        </p:nvSpPr>
        <p:spPr/>
        <p:txBody>
          <a:bodyPr>
            <a:normAutofit lnSpcReduction="10000"/>
          </a:bodyPr>
          <a:lstStyle/>
          <a:p>
            <a:pPr marL="0" lvl="0" indent="0" algn="just">
              <a:buNone/>
            </a:pPr>
            <a:r>
              <a:rPr lang="en-US" sz="2500" b="1" dirty="0" smtClean="0">
                <a:latin typeface="Verdana" panose="020B0604030504040204" pitchFamily="34" charset="0"/>
                <a:ea typeface="Verdana" panose="020B0604030504040204" pitchFamily="34" charset="0"/>
                <a:cs typeface="Verdana" panose="020B0604030504040204" pitchFamily="34" charset="0"/>
              </a:rPr>
              <a:t>Scrap:</a:t>
            </a:r>
            <a:r>
              <a:rPr lang="en-US" sz="2500" dirty="0" smtClean="0">
                <a:latin typeface="Verdana" panose="020B0604030504040204" pitchFamily="34" charset="0"/>
                <a:ea typeface="Verdana" panose="020B0604030504040204" pitchFamily="34" charset="0"/>
                <a:cs typeface="Verdana" panose="020B0604030504040204" pitchFamily="34" charset="0"/>
              </a:rPr>
              <a:t> </a:t>
            </a:r>
          </a:p>
          <a:p>
            <a:pPr marL="0" lvl="0" indent="0" algn="just">
              <a:buNone/>
            </a:pP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lvl="0" algn="just"/>
            <a:r>
              <a:rPr lang="en-US" sz="2000" dirty="0" smtClean="0">
                <a:latin typeface="Verdana" panose="020B0604030504040204" pitchFamily="34" charset="0"/>
                <a:ea typeface="Verdana" panose="020B0604030504040204" pitchFamily="34" charset="0"/>
                <a:cs typeface="Verdana" panose="020B0604030504040204" pitchFamily="34" charset="0"/>
              </a:rPr>
              <a:t>Scrap </a:t>
            </a:r>
            <a:r>
              <a:rPr lang="en-US" sz="2000" dirty="0">
                <a:latin typeface="Verdana" panose="020B0604030504040204" pitchFamily="34" charset="0"/>
                <a:ea typeface="Verdana" panose="020B0604030504040204" pitchFamily="34" charset="0"/>
                <a:cs typeface="Verdana" panose="020B0604030504040204" pitchFamily="34" charset="0"/>
              </a:rPr>
              <a:t>means waste and scrape from the manufacture of mechanical working of materials, which is definitely not usable as such because of breakage, cutting up, wear and tear and other reasons.</a:t>
            </a:r>
            <a:endParaRPr lang="en-IN" sz="2000" dirty="0">
              <a:latin typeface="Verdana" panose="020B0604030504040204" pitchFamily="34" charset="0"/>
              <a:ea typeface="Verdana" panose="020B0604030504040204" pitchFamily="34" charset="0"/>
              <a:cs typeface="Verdana" panose="020B0604030504040204" pitchFamily="34" charset="0"/>
            </a:endParaRPr>
          </a:p>
          <a:p>
            <a:pPr algn="just"/>
            <a:r>
              <a:rPr lang="en-IN" sz="2000" i="1" dirty="0" err="1">
                <a:latin typeface="Verdana" panose="020B0604030504040204" pitchFamily="34" charset="0"/>
                <a:ea typeface="Verdana" panose="020B0604030504040204" pitchFamily="34" charset="0"/>
                <a:cs typeface="Verdana" panose="020B0604030504040204" pitchFamily="34" charset="0"/>
              </a:rPr>
              <a:t>Assessee</a:t>
            </a:r>
            <a:r>
              <a:rPr lang="en-IN" sz="2000" i="1" dirty="0">
                <a:latin typeface="Verdana" panose="020B0604030504040204" pitchFamily="34" charset="0"/>
                <a:ea typeface="Verdana" panose="020B0604030504040204" pitchFamily="34" charset="0"/>
                <a:cs typeface="Verdana" panose="020B0604030504040204" pitchFamily="34" charset="0"/>
              </a:rPr>
              <a:t> sold certain scrap which consists of plastic, drums, wooden scrap, plastic materials, used oil, electrical cables, </a:t>
            </a:r>
            <a:r>
              <a:rPr lang="en-IN" sz="2000" i="1" dirty="0" err="1">
                <a:latin typeface="Verdana" panose="020B0604030504040204" pitchFamily="34" charset="0"/>
                <a:ea typeface="Verdana" panose="020B0604030504040204" pitchFamily="34" charset="0"/>
                <a:cs typeface="Verdana" panose="020B0604030504040204" pitchFamily="34" charset="0"/>
              </a:rPr>
              <a:t>ect</a:t>
            </a:r>
            <a:r>
              <a:rPr lang="en-IN" sz="2000" i="1" dirty="0">
                <a:latin typeface="Verdana" panose="020B0604030504040204" pitchFamily="34" charset="0"/>
                <a:ea typeface="Verdana" panose="020B0604030504040204" pitchFamily="34" charset="0"/>
                <a:cs typeface="Verdana" panose="020B0604030504040204" pitchFamily="34" charset="0"/>
              </a:rPr>
              <a:t>. And  had not collected TCS at the time of receipt of sale proceeds. The scrap sold by the </a:t>
            </a:r>
            <a:r>
              <a:rPr lang="en-IN" sz="2000" i="1" dirty="0" err="1">
                <a:latin typeface="Verdana" panose="020B0604030504040204" pitchFamily="34" charset="0"/>
                <a:ea typeface="Verdana" panose="020B0604030504040204" pitchFamily="34" charset="0"/>
                <a:cs typeface="Verdana" panose="020B0604030504040204" pitchFamily="34" charset="0"/>
              </a:rPr>
              <a:t>assessee</a:t>
            </a:r>
            <a:r>
              <a:rPr lang="en-IN" sz="2000" i="1" dirty="0">
                <a:latin typeface="Verdana" panose="020B0604030504040204" pitchFamily="34" charset="0"/>
                <a:ea typeface="Verdana" panose="020B0604030504040204" pitchFamily="34" charset="0"/>
                <a:cs typeface="Verdana" panose="020B0604030504040204" pitchFamily="34" charset="0"/>
              </a:rPr>
              <a:t> was not result of manufacture or mechanical working of materials and the item sold does not fall within the meaning of ‘scrap’ as per sec 206C and hence not liable (NAVINE FLUORINE INTERNATIONAL LTD (AHM.) 2011</a:t>
            </a:r>
          </a:p>
        </p:txBody>
      </p:sp>
    </p:spTree>
    <p:extLst>
      <p:ext uri="{BB962C8B-B14F-4D97-AF65-F5344CB8AC3E}">
        <p14:creationId xmlns:p14="http://schemas.microsoft.com/office/powerpoint/2010/main" val="17272550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329</TotalTime>
  <Words>2049</Words>
  <Application>Microsoft Office PowerPoint</Application>
  <PresentationFormat>On-screen Show (4:3)</PresentationFormat>
  <Paragraphs>153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Civic</vt:lpstr>
      <vt:lpstr>Tax Collection at Source (TCS) [Sec.206C]</vt:lpstr>
      <vt:lpstr>Introduction</vt:lpstr>
      <vt:lpstr>Cont…..,</vt:lpstr>
      <vt:lpstr>Scope</vt:lpstr>
      <vt:lpstr>Cont…..,</vt:lpstr>
      <vt:lpstr>Rates of TCS </vt:lpstr>
      <vt:lpstr>Cont…..,</vt:lpstr>
      <vt:lpstr>Cont…..,</vt:lpstr>
      <vt:lpstr>Meaning of Specified Terms</vt:lpstr>
      <vt:lpstr>Cont…..,</vt:lpstr>
      <vt:lpstr>Cont…..,</vt:lpstr>
      <vt:lpstr>Cont…..,</vt:lpstr>
      <vt:lpstr>Govt. issued Licenses for Liquor Business</vt:lpstr>
      <vt:lpstr>Purchase Price </vt:lpstr>
      <vt:lpstr>Collection, Remittance and Return</vt:lpstr>
      <vt:lpstr>Cont…..,</vt:lpstr>
      <vt:lpstr>Collection, Remittance and Return</vt:lpstr>
      <vt:lpstr> Certificates  </vt:lpstr>
      <vt:lpstr>TCS on cash payment for goods or Services invoicing exceeding Rs. 2 Lacs</vt:lpstr>
      <vt:lpstr>Cont…..,</vt:lpstr>
      <vt:lpstr>SECTION 206 AA OF THE IT ACT 1961 </vt:lpstr>
      <vt:lpstr>CHAPTER XVIIB VS CHAPTER XVIIBB</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STARTUP INDIA</dc:title>
  <dc:creator>shrikrishna</dc:creator>
  <cp:lastModifiedBy>Prashanth</cp:lastModifiedBy>
  <cp:revision>46</cp:revision>
  <dcterms:created xsi:type="dcterms:W3CDTF">2006-08-16T00:00:00Z</dcterms:created>
  <dcterms:modified xsi:type="dcterms:W3CDTF">2016-06-10T07:29:28Z</dcterms:modified>
</cp:coreProperties>
</file>