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notesMasterIdLst>
    <p:notesMasterId r:id="rId19"/>
  </p:notesMasterIdLst>
  <p:handoutMasterIdLst>
    <p:handoutMasterId r:id="rId20"/>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1" r:id="rId15"/>
    <p:sldId id="270" r:id="rId16"/>
    <p:sldId id="272" r:id="rId17"/>
    <p:sldId id="273" r:id="rId1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Garamond" pitchFamily="18" charset="0"/>
        <a:ea typeface="+mn-ea"/>
        <a:cs typeface="Arial" charset="0"/>
      </a:defRPr>
    </a:lvl1pPr>
    <a:lvl2pPr marL="457200" algn="l" rtl="0" fontAlgn="base">
      <a:spcBef>
        <a:spcPct val="0"/>
      </a:spcBef>
      <a:spcAft>
        <a:spcPct val="0"/>
      </a:spcAft>
      <a:defRPr kern="1200">
        <a:solidFill>
          <a:schemeClr val="tx1"/>
        </a:solidFill>
        <a:latin typeface="Garamond" pitchFamily="18" charset="0"/>
        <a:ea typeface="+mn-ea"/>
        <a:cs typeface="Arial" charset="0"/>
      </a:defRPr>
    </a:lvl2pPr>
    <a:lvl3pPr marL="914400" algn="l" rtl="0" fontAlgn="base">
      <a:spcBef>
        <a:spcPct val="0"/>
      </a:spcBef>
      <a:spcAft>
        <a:spcPct val="0"/>
      </a:spcAft>
      <a:defRPr kern="1200">
        <a:solidFill>
          <a:schemeClr val="tx1"/>
        </a:solidFill>
        <a:latin typeface="Garamond" pitchFamily="18" charset="0"/>
        <a:ea typeface="+mn-ea"/>
        <a:cs typeface="Arial" charset="0"/>
      </a:defRPr>
    </a:lvl3pPr>
    <a:lvl4pPr marL="1371600" algn="l" rtl="0" fontAlgn="base">
      <a:spcBef>
        <a:spcPct val="0"/>
      </a:spcBef>
      <a:spcAft>
        <a:spcPct val="0"/>
      </a:spcAft>
      <a:defRPr kern="1200">
        <a:solidFill>
          <a:schemeClr val="tx1"/>
        </a:solidFill>
        <a:latin typeface="Garamond" pitchFamily="18" charset="0"/>
        <a:ea typeface="+mn-ea"/>
        <a:cs typeface="Arial" charset="0"/>
      </a:defRPr>
    </a:lvl4pPr>
    <a:lvl5pPr marL="1828800" algn="l" rtl="0" fontAlgn="base">
      <a:spcBef>
        <a:spcPct val="0"/>
      </a:spcBef>
      <a:spcAft>
        <a:spcPct val="0"/>
      </a:spcAft>
      <a:defRPr kern="1200">
        <a:solidFill>
          <a:schemeClr val="tx1"/>
        </a:solidFill>
        <a:latin typeface="Garamond" pitchFamily="18" charset="0"/>
        <a:ea typeface="+mn-ea"/>
        <a:cs typeface="Arial" charset="0"/>
      </a:defRPr>
    </a:lvl5pPr>
    <a:lvl6pPr marL="2286000" algn="l" defTabSz="914400" rtl="0" eaLnBrk="1" latinLnBrk="0" hangingPunct="1">
      <a:defRPr kern="1200">
        <a:solidFill>
          <a:schemeClr val="tx1"/>
        </a:solidFill>
        <a:latin typeface="Garamond" pitchFamily="18" charset="0"/>
        <a:ea typeface="+mn-ea"/>
        <a:cs typeface="Arial" charset="0"/>
      </a:defRPr>
    </a:lvl6pPr>
    <a:lvl7pPr marL="2743200" algn="l" defTabSz="914400" rtl="0" eaLnBrk="1" latinLnBrk="0" hangingPunct="1">
      <a:defRPr kern="1200">
        <a:solidFill>
          <a:schemeClr val="tx1"/>
        </a:solidFill>
        <a:latin typeface="Garamond" pitchFamily="18" charset="0"/>
        <a:ea typeface="+mn-ea"/>
        <a:cs typeface="Arial" charset="0"/>
      </a:defRPr>
    </a:lvl7pPr>
    <a:lvl8pPr marL="3200400" algn="l" defTabSz="914400" rtl="0" eaLnBrk="1" latinLnBrk="0" hangingPunct="1">
      <a:defRPr kern="1200">
        <a:solidFill>
          <a:schemeClr val="tx1"/>
        </a:solidFill>
        <a:latin typeface="Garamond" pitchFamily="18" charset="0"/>
        <a:ea typeface="+mn-ea"/>
        <a:cs typeface="Arial" charset="0"/>
      </a:defRPr>
    </a:lvl8pPr>
    <a:lvl9pPr marL="3657600" algn="l" defTabSz="914400" rtl="0" eaLnBrk="1" latinLnBrk="0" hangingPunct="1">
      <a:defRPr kern="1200">
        <a:solidFill>
          <a:schemeClr val="tx1"/>
        </a:solidFill>
        <a:latin typeface="Garamond"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autoAdjust="0"/>
    <p:restoredTop sz="94658" autoAdjust="0"/>
  </p:normalViewPr>
  <p:slideViewPr>
    <p:cSldViewPr>
      <p:cViewPr varScale="1">
        <p:scale>
          <a:sx n="74" d="100"/>
          <a:sy n="74" d="100"/>
        </p:scale>
        <p:origin x="-1044" y="-102"/>
      </p:cViewPr>
      <p:guideLst>
        <p:guide orient="horz" pos="2160"/>
        <p:guide pos="2880"/>
      </p:guideLst>
    </p:cSldViewPr>
  </p:slideViewPr>
  <p:outlineViewPr>
    <p:cViewPr>
      <p:scale>
        <a:sx n="33" d="100"/>
        <a:sy n="33" d="100"/>
      </p:scale>
      <p:origin x="48" y="10404"/>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C51F1AF3-8E03-4A83-B506-0A7E16224AA5}" type="datetimeFigureOut">
              <a:rPr lang="en-US"/>
              <a:pPr>
                <a:defRPr/>
              </a:pPr>
              <a:t>12/01/2010</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20A81C68-D1D4-4EA8-8EA4-56CEFDEC5966}"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22532"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6182A228-77CB-4939-A087-22DCA4E67F1F}" type="slidenum">
              <a:rPr lang="en-US"/>
              <a:pPr>
                <a:defRPr/>
              </a:pPr>
              <a:t>‹#›</a:t>
            </a:fld>
            <a:endParaRPr lang="en-US" dirty="0"/>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a:ln/>
        </p:spPr>
        <p:txBody>
          <a:bodyPr/>
          <a:lstStyle/>
          <a:p>
            <a:pPr eaLnBrk="1" hangingPunct="1"/>
            <a:endParaRPr lang="en-US" smtClean="0"/>
          </a:p>
        </p:txBody>
      </p:sp>
      <p:sp>
        <p:nvSpPr>
          <p:cNvPr id="23556" name="Slide Number Placeholder 3"/>
          <p:cNvSpPr>
            <a:spLocks noGrp="1"/>
          </p:cNvSpPr>
          <p:nvPr>
            <p:ph type="sldNum" sz="quarter" idx="5"/>
          </p:nvPr>
        </p:nvSpPr>
        <p:spPr>
          <a:noFill/>
        </p:spPr>
        <p:txBody>
          <a:bodyPr/>
          <a:lstStyle/>
          <a:p>
            <a:fld id="{388B794F-59B7-4C84-A77C-7A4EE733B92E}" type="slidenum">
              <a:rPr lang="en-US"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0239DE9D-3549-426F-A8CA-8800D3924E83}" type="slidenum">
              <a:rPr lang="en-US" smtClean="0"/>
              <a:pPr/>
              <a:t>3</a:t>
            </a:fld>
            <a:endParaRPr lang="en-US" smtClean="0"/>
          </a:p>
        </p:txBody>
      </p:sp>
      <p:sp>
        <p:nvSpPr>
          <p:cNvPr id="24579" name="Rectangle 2"/>
          <p:cNvSpPr>
            <a:spLocks noRo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r>
              <a:rPr lang="en-US" smtClean="0"/>
              <a:t>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29"/>
          <p:cNvSpPr>
            <a:spLocks noGrp="1"/>
          </p:cNvSpPr>
          <p:nvPr>
            <p:ph type="dt" sz="half" idx="10"/>
          </p:nvPr>
        </p:nvSpPr>
        <p:spPr/>
        <p:txBody>
          <a:bodyPr/>
          <a:lstStyle>
            <a:lvl1pPr>
              <a:defRPr/>
            </a:lvl1pPr>
          </a:lstStyle>
          <a:p>
            <a:pPr>
              <a:defRPr/>
            </a:pPr>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lvl1pPr>
          </a:lstStyle>
          <a:p>
            <a:pPr>
              <a:defRPr/>
            </a:pPr>
            <a:fld id="{601DA19F-F2C2-4F94-A338-400FDFC883E2}"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C777076-E74E-4BEB-9355-7F59B6D11589}"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355535B0-6AA8-49B9-AC96-59F3A4611067}"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9"/>
          <p:cNvSpPr>
            <a:spLocks noGrp="1"/>
          </p:cNvSpPr>
          <p:nvPr>
            <p:ph type="dt" sz="half" idx="10"/>
          </p:nvPr>
        </p:nvSpPr>
        <p:spPr/>
        <p:txBody>
          <a:bodyPr/>
          <a:lstStyle>
            <a:lvl1pPr>
              <a:defRPr/>
            </a:lvl1pPr>
          </a:lstStyle>
          <a:p>
            <a:pPr>
              <a:defRPr/>
            </a:pPr>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pPr>
              <a:defRPr/>
            </a:pPr>
            <a:fld id="{F66100D0-C83B-4AC2-9193-0D7C6FBC74D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A6B10EC-16A7-4A8F-A1BB-C1C13BD0B204}"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842A5CAD-BF56-477E-8878-E20157333397}"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9"/>
          <p:cNvSpPr>
            <a:spLocks noGrp="1"/>
          </p:cNvSpPr>
          <p:nvPr>
            <p:ph type="dt" sz="half" idx="10"/>
          </p:nvPr>
        </p:nvSpPr>
        <p:spPr/>
        <p:txBody>
          <a:bodyPr/>
          <a:lstStyle>
            <a:lvl1pPr>
              <a:defRPr/>
            </a:lvl1pPr>
          </a:lstStyle>
          <a:p>
            <a:pPr>
              <a:defRPr/>
            </a:pPr>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pPr>
              <a:defRPr/>
            </a:pPr>
            <a:fld id="{2482A89E-A3B8-4739-9D27-C31D9AD87A00}"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Date Placeholder 9"/>
          <p:cNvSpPr>
            <a:spLocks noGrp="1"/>
          </p:cNvSpPr>
          <p:nvPr>
            <p:ph type="dt" sz="half" idx="10"/>
          </p:nvPr>
        </p:nvSpPr>
        <p:spPr/>
        <p:txBody>
          <a:bodyPr/>
          <a:lstStyle>
            <a:lvl1pPr>
              <a:defRPr/>
            </a:lvl1pPr>
          </a:lstStyle>
          <a:p>
            <a:pPr>
              <a:defRPr/>
            </a:pPr>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pPr>
              <a:defRPr/>
            </a:pPr>
            <a:fld id="{C4EFC094-B268-42B4-9DAD-FC723FAD4970}"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pPr>
              <a:defRPr/>
            </a:pPr>
            <a:fld id="{CA00510B-CE06-42E6-B2C7-645CAE8CC53D}"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9"/>
          <p:cNvSpPr>
            <a:spLocks noGrp="1"/>
          </p:cNvSpPr>
          <p:nvPr>
            <p:ph type="dt" sz="half" idx="10"/>
          </p:nvPr>
        </p:nvSpPr>
        <p:spPr/>
        <p:txBody>
          <a:bodyPr/>
          <a:lstStyle>
            <a:lvl1pPr>
              <a:defRPr/>
            </a:lvl1pPr>
          </a:lstStyle>
          <a:p>
            <a:pPr>
              <a:defRPr/>
            </a:pPr>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pPr>
              <a:defRPr/>
            </a:pPr>
            <a:fld id="{56F49148-9BF7-4E84-AE99-772DFA22C90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ight Triangle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Freeform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Freeform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smtClean="0"/>
              <a:t>Click to edit Master title style</a:t>
            </a:r>
            <a:endParaRPr lang="en-US"/>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pPr>
              <a:defRPr/>
            </a:pPr>
            <a:fld id="{9D4BABFA-933A-43A8-8F80-9038D3A2B2E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en-US" smtClean="0"/>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smtClean="0">
                <a:solidFill>
                  <a:schemeClr val="tx2">
                    <a:shade val="90000"/>
                  </a:schemeClr>
                </a:solidFill>
              </a:defRPr>
            </a:lvl1pPr>
          </a:lstStyle>
          <a:p>
            <a:pPr>
              <a:defRPr/>
            </a:pPr>
            <a:fld id="{1A659114-1894-46AA-9D05-AECA076AC746}" type="slidenum">
              <a:rPr lang="en-US"/>
              <a:pPr>
                <a:defRPr/>
              </a:pPr>
              <a:t>‹#›</a:t>
            </a:fld>
            <a:endParaRPr lang="en-US" dirty="0"/>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a:defRPr/>
              </a:pPr>
              <a:endParaRPr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a:defRPr/>
              </a:pPr>
              <a:endParaRPr lang="en-US"/>
            </a:p>
          </p:txBody>
        </p:sp>
      </p:grpSp>
    </p:spTree>
  </p:cSld>
  <p:clrMap bg1="lt1" tx1="dk1" bg2="lt2" tx2="dk2" accent1="accent1" accent2="accent2" accent3="accent3" accent4="accent4" accent5="accent5" accent6="accent6" hlink="hlink" folHlink="folHlink"/>
  <p:sldLayoutIdLst>
    <p:sldLayoutId id="2147483785" r:id="rId1"/>
    <p:sldLayoutId id="2147483777" r:id="rId2"/>
    <p:sldLayoutId id="2147483786" r:id="rId3"/>
    <p:sldLayoutId id="2147483778" r:id="rId4"/>
    <p:sldLayoutId id="2147483779" r:id="rId5"/>
    <p:sldLayoutId id="2147483780" r:id="rId6"/>
    <p:sldLayoutId id="2147483781" r:id="rId7"/>
    <p:sldLayoutId id="2147483782" r:id="rId8"/>
    <p:sldLayoutId id="2147483787" r:id="rId9"/>
    <p:sldLayoutId id="2147483783" r:id="rId10"/>
    <p:sldLayoutId id="2147483784"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itchFamily="34" charset="0"/>
        </a:defRPr>
      </a:lvl2pPr>
      <a:lvl3pPr algn="l" rtl="0" fontAlgn="base">
        <a:spcBef>
          <a:spcPct val="0"/>
        </a:spcBef>
        <a:spcAft>
          <a:spcPct val="0"/>
        </a:spcAft>
        <a:defRPr sz="5000">
          <a:solidFill>
            <a:schemeClr val="tx2"/>
          </a:solidFill>
          <a:latin typeface="Calibri" pitchFamily="34" charset="0"/>
        </a:defRPr>
      </a:lvl3pPr>
      <a:lvl4pPr algn="l" rtl="0" fontAlgn="base">
        <a:spcBef>
          <a:spcPct val="0"/>
        </a:spcBef>
        <a:spcAft>
          <a:spcPct val="0"/>
        </a:spcAft>
        <a:defRPr sz="5000">
          <a:solidFill>
            <a:schemeClr val="tx2"/>
          </a:solidFill>
          <a:latin typeface="Calibri" pitchFamily="34" charset="0"/>
        </a:defRPr>
      </a:lvl4pPr>
      <a:lvl5pPr algn="l" rtl="0" fontAlgn="base">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fontAlgn="base">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381000" y="1524000"/>
            <a:ext cx="8305800" cy="1143000"/>
          </a:xfrm>
        </p:spPr>
        <p:txBody>
          <a:bodyPr>
            <a:normAutofit fontScale="90000"/>
          </a:bodyPr>
          <a:lstStyle/>
          <a:p>
            <a:pPr algn="ctr" fontAlgn="auto">
              <a:spcAft>
                <a:spcPts val="0"/>
              </a:spcAft>
              <a:defRPr/>
            </a:pPr>
            <a:r>
              <a:rPr lang="en-US" sz="8000" i="1" dirty="0" smtClean="0">
                <a:latin typeface="Times New Roman" pitchFamily="18" charset="0"/>
              </a:rPr>
              <a:t> </a:t>
            </a:r>
            <a:r>
              <a:rPr lang="en-US" sz="8000" i="1" dirty="0" smtClean="0">
                <a:latin typeface="Times New Roman" pitchFamily="18" charset="0"/>
              </a:rPr>
              <a:t>Works Contract </a:t>
            </a:r>
            <a:r>
              <a:rPr lang="en-US" sz="8000" i="1" dirty="0" smtClean="0">
                <a:latin typeface="Times New Roman" pitchFamily="18" charset="0"/>
              </a:rPr>
              <a:t>Service</a:t>
            </a:r>
            <a:r>
              <a:rPr lang="en-US" sz="5400" dirty="0" smtClean="0"/>
              <a:t> </a:t>
            </a:r>
            <a:endParaRPr lang="en-US" sz="5400" dirty="0" smtClean="0"/>
          </a:p>
        </p:txBody>
      </p:sp>
      <p:sp>
        <p:nvSpPr>
          <p:cNvPr id="3076" name="Slide Number Placeholder 5"/>
          <p:cNvSpPr>
            <a:spLocks noGrp="1"/>
          </p:cNvSpPr>
          <p:nvPr>
            <p:ph type="sldNum" sz="quarter" idx="12"/>
          </p:nvPr>
        </p:nvSpPr>
        <p:spPr/>
        <p:txBody>
          <a:bodyPr/>
          <a:lstStyle/>
          <a:p>
            <a:pPr>
              <a:defRPr/>
            </a:pPr>
            <a:fld id="{BC2887B1-ACF4-47FC-905A-4C3E2D96FFEB}" type="slidenum">
              <a:rPr lang="en-US"/>
              <a:pPr>
                <a:defRPr/>
              </a:pPr>
              <a:t>1</a:t>
            </a:fld>
            <a:endParaRPr lang="en-US"/>
          </a:p>
        </p:txBody>
      </p:sp>
      <p:sp>
        <p:nvSpPr>
          <p:cNvPr id="5123" name="Rectangle 3"/>
          <p:cNvSpPr>
            <a:spLocks noGrp="1" noChangeArrowheads="1"/>
          </p:cNvSpPr>
          <p:nvPr>
            <p:ph type="subTitle" idx="4294967295"/>
          </p:nvPr>
        </p:nvSpPr>
        <p:spPr>
          <a:xfrm>
            <a:off x="0" y="3228975"/>
            <a:ext cx="7854950" cy="1752600"/>
          </a:xfrm>
        </p:spPr>
        <p:txBody>
          <a:bodyPr/>
          <a:lstStyle/>
          <a:p>
            <a:pPr marR="0" algn="ctr"/>
            <a:r>
              <a:rPr lang="en-US" sz="6600" i="1" dirty="0" smtClean="0">
                <a:latin typeface="Times New Roman" pitchFamily="18" charset="0"/>
              </a:rPr>
              <a:t>An Over view</a:t>
            </a:r>
          </a:p>
        </p:txBody>
      </p:sp>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rrowheads="1"/>
          </p:cNvSpPr>
          <p:nvPr>
            <p:ph type="title"/>
          </p:nvPr>
        </p:nvSpPr>
        <p:spPr>
          <a:ln>
            <a:solidFill>
              <a:srgbClr val="FFFFFF"/>
            </a:solidFill>
          </a:ln>
        </p:spPr>
        <p:txBody>
          <a:bodyPr/>
          <a:lstStyle/>
          <a:p>
            <a:r>
              <a:rPr lang="en-US" smtClean="0"/>
              <a:t>Builder Vs Developer</a:t>
            </a:r>
          </a:p>
        </p:txBody>
      </p:sp>
      <p:sp>
        <p:nvSpPr>
          <p:cNvPr id="14339" name="Rectangle 3"/>
          <p:cNvSpPr>
            <a:spLocks noGrp="1" noChangeArrowheads="1"/>
          </p:cNvSpPr>
          <p:nvPr>
            <p:ph idx="1"/>
          </p:nvPr>
        </p:nvSpPr>
        <p:spPr/>
        <p:txBody>
          <a:bodyPr/>
          <a:lstStyle/>
          <a:p>
            <a:r>
              <a:rPr lang="en-US" sz="2800" smtClean="0"/>
              <a:t>A Builder enters into a contract for sale within the meaning of Transfer of Property  Act. before construction. After construction  is complete , he executes a contract for sale of flat/commercial unit. The contract is not a construction contract</a:t>
            </a:r>
          </a:p>
          <a:p>
            <a:r>
              <a:rPr lang="en-US" sz="2800" smtClean="0"/>
              <a:t>A Developer constructs on behalf of intended purchaser. Thus, it is basically contract for construction and not contract for sale of any immovable property </a:t>
            </a:r>
          </a:p>
        </p:txBody>
      </p:sp>
      <p:sp>
        <p:nvSpPr>
          <p:cNvPr id="12292" name="Slide Number Placeholder 5"/>
          <p:cNvSpPr>
            <a:spLocks noGrp="1"/>
          </p:cNvSpPr>
          <p:nvPr>
            <p:ph type="sldNum" sz="quarter" idx="12"/>
          </p:nvPr>
        </p:nvSpPr>
        <p:spPr/>
        <p:txBody>
          <a:bodyPr/>
          <a:lstStyle/>
          <a:p>
            <a:pPr>
              <a:defRPr/>
            </a:pPr>
            <a:fld id="{60576EEC-DC37-4466-80D1-5337AC3D8538}" type="slidenum">
              <a:rPr lang="en-US"/>
              <a:pPr>
                <a:defRPr/>
              </a:pPr>
              <a:t>10</a:t>
            </a:fld>
            <a:endParaRPr lang="en-US"/>
          </a:p>
        </p:txBody>
      </p:sp>
    </p:spTree>
  </p:cSld>
  <p:clrMapOvr>
    <a:masterClrMapping/>
  </p:clrMapOvr>
  <p:transition>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ln>
            <a:solidFill>
              <a:srgbClr val="FFFFFF"/>
            </a:solidFill>
          </a:ln>
        </p:spPr>
        <p:txBody>
          <a:bodyPr/>
          <a:lstStyle/>
          <a:p>
            <a:r>
              <a:rPr lang="en-US" dirty="0" smtClean="0"/>
              <a:t>Which is not Works contract</a:t>
            </a:r>
          </a:p>
        </p:txBody>
      </p:sp>
      <p:sp>
        <p:nvSpPr>
          <p:cNvPr id="21507" name="Rectangle 3"/>
          <p:cNvSpPr>
            <a:spLocks noGrp="1" noChangeArrowheads="1"/>
          </p:cNvSpPr>
          <p:nvPr>
            <p:ph idx="1"/>
          </p:nvPr>
        </p:nvSpPr>
        <p:spPr>
          <a:xfrm>
            <a:off x="533400" y="1905000"/>
            <a:ext cx="8229600" cy="4114800"/>
          </a:xfrm>
        </p:spPr>
        <p:txBody>
          <a:bodyPr>
            <a:normAutofit fontScale="92500" lnSpcReduction="10000"/>
          </a:bodyPr>
          <a:lstStyle/>
          <a:p>
            <a:pPr marL="274320" indent="-274320" fontAlgn="auto">
              <a:spcAft>
                <a:spcPts val="0"/>
              </a:spcAft>
              <a:buClr>
                <a:schemeClr val="accent3"/>
              </a:buClr>
              <a:buFont typeface="Wingdings 2"/>
              <a:buChar char=""/>
              <a:defRPr/>
            </a:pPr>
            <a:r>
              <a:rPr lang="en-US" sz="2000" dirty="0" smtClean="0"/>
              <a:t>Activity done for self service is not works contract</a:t>
            </a:r>
          </a:p>
          <a:p>
            <a:pPr marL="274320" indent="-274320" fontAlgn="auto">
              <a:spcAft>
                <a:spcPts val="0"/>
              </a:spcAft>
              <a:buClr>
                <a:schemeClr val="accent3"/>
              </a:buClr>
              <a:buFont typeface="Wingdings" pitchFamily="2" charset="2"/>
              <a:buNone/>
              <a:defRPr/>
            </a:pPr>
            <a:r>
              <a:rPr lang="en-US" sz="2000" dirty="0" smtClean="0"/>
              <a:t>	Circular No.96/7/2007-ST DT:23-8-07 provides that if the builder/developer/promoter any such person under takes construction work on his own without engaging the services of any other person , then in such cases</a:t>
            </a:r>
          </a:p>
          <a:p>
            <a:pPr marL="274320" indent="-274320" fontAlgn="auto">
              <a:spcAft>
                <a:spcPts val="0"/>
              </a:spcAft>
              <a:buClr>
                <a:schemeClr val="accent3"/>
              </a:buClr>
              <a:buFont typeface="Wingdings" pitchFamily="2" charset="2"/>
              <a:buNone/>
              <a:defRPr/>
            </a:pPr>
            <a:r>
              <a:rPr lang="en-US" sz="2000" dirty="0" smtClean="0"/>
              <a:t>    	(</a:t>
            </a:r>
            <a:r>
              <a:rPr lang="en-US" sz="2000" dirty="0" err="1" smtClean="0"/>
              <a:t>i</a:t>
            </a:r>
            <a:r>
              <a:rPr lang="en-US" sz="2000" dirty="0" smtClean="0"/>
              <a:t>)  Service Provider and Service recipient relationship dose not exist  and </a:t>
            </a:r>
          </a:p>
          <a:p>
            <a:pPr marL="274320" indent="-274320" fontAlgn="auto">
              <a:spcAft>
                <a:spcPts val="0"/>
              </a:spcAft>
              <a:buClr>
                <a:schemeClr val="accent3"/>
              </a:buClr>
              <a:buFont typeface="Wingdings" pitchFamily="2" charset="2"/>
              <a:buNone/>
              <a:defRPr/>
            </a:pPr>
            <a:r>
              <a:rPr lang="en-US" sz="2000" dirty="0" smtClean="0"/>
              <a:t>	(ii) Services provided are in the nature of Self-supply services.</a:t>
            </a:r>
          </a:p>
          <a:p>
            <a:pPr marL="274320" indent="-274320" fontAlgn="auto">
              <a:spcAft>
                <a:spcPts val="0"/>
              </a:spcAft>
              <a:buClr>
                <a:schemeClr val="accent3"/>
              </a:buClr>
              <a:buFont typeface="Wingdings" pitchFamily="2" charset="2"/>
              <a:buNone/>
              <a:defRPr/>
            </a:pPr>
            <a:r>
              <a:rPr lang="en-US" sz="2000" dirty="0" smtClean="0"/>
              <a:t>	Hence, in the absence of service provider and service recipient relationship, the services provided are in the nature of self supply  of services  and the question of providing taxable service to any person by any other person does not arise</a:t>
            </a:r>
          </a:p>
          <a:p>
            <a:pPr marL="274320" indent="-274320" fontAlgn="auto">
              <a:spcAft>
                <a:spcPts val="0"/>
              </a:spcAft>
              <a:buClr>
                <a:schemeClr val="accent3"/>
              </a:buClr>
              <a:buFont typeface="Wingdings" pitchFamily="2" charset="2"/>
              <a:buNone/>
              <a:defRPr/>
            </a:pPr>
            <a:endParaRPr lang="en-US" sz="2800" dirty="0" smtClean="0"/>
          </a:p>
          <a:p>
            <a:pPr marL="274320" indent="-274320" fontAlgn="auto">
              <a:spcAft>
                <a:spcPts val="0"/>
              </a:spcAft>
              <a:buClr>
                <a:schemeClr val="accent3"/>
              </a:buClr>
              <a:buFont typeface="Wingdings" pitchFamily="2" charset="2"/>
              <a:buNone/>
              <a:defRPr/>
            </a:pPr>
            <a:r>
              <a:rPr lang="en-US" sz="2800" dirty="0" smtClean="0"/>
              <a:t>     </a:t>
            </a:r>
          </a:p>
        </p:txBody>
      </p:sp>
      <p:sp>
        <p:nvSpPr>
          <p:cNvPr id="13316" name="Slide Number Placeholder 5"/>
          <p:cNvSpPr>
            <a:spLocks noGrp="1"/>
          </p:cNvSpPr>
          <p:nvPr>
            <p:ph type="sldNum" sz="quarter" idx="12"/>
          </p:nvPr>
        </p:nvSpPr>
        <p:spPr/>
        <p:txBody>
          <a:bodyPr/>
          <a:lstStyle/>
          <a:p>
            <a:pPr>
              <a:defRPr/>
            </a:pPr>
            <a:fld id="{3ABBD3EE-1CA7-4C91-9E21-AF57519EA76E}" type="slidenum">
              <a:rPr lang="en-US"/>
              <a:pPr>
                <a:defRPr/>
              </a:pPr>
              <a:t>11</a:t>
            </a:fld>
            <a:endParaRPr lang="en-US"/>
          </a:p>
        </p:txBody>
      </p:sp>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04800"/>
            <a:ext cx="8229600" cy="762000"/>
          </a:xfrm>
        </p:spPr>
        <p:txBody>
          <a:bodyPr>
            <a:normAutofit fontScale="90000"/>
          </a:bodyPr>
          <a:lstStyle/>
          <a:p>
            <a:pPr algn="ctr" fontAlgn="auto">
              <a:spcAft>
                <a:spcPts val="0"/>
              </a:spcAft>
              <a:defRPr/>
            </a:pPr>
            <a:r>
              <a:rPr lang="en-US" sz="6000" i="1" dirty="0" smtClean="0"/>
              <a:t/>
            </a:r>
            <a:br>
              <a:rPr lang="en-US" sz="6000" i="1" dirty="0" smtClean="0"/>
            </a:br>
            <a:r>
              <a:rPr lang="en-US" sz="6000" i="1" dirty="0" smtClean="0"/>
              <a:t/>
            </a:r>
            <a:br>
              <a:rPr lang="en-US" sz="6000" i="1" dirty="0" smtClean="0"/>
            </a:br>
            <a:r>
              <a:rPr lang="en-US" sz="6000" i="1" dirty="0" smtClean="0"/>
              <a:t/>
            </a:r>
            <a:br>
              <a:rPr lang="en-US" sz="6000" i="1" dirty="0" smtClean="0"/>
            </a:br>
            <a:r>
              <a:rPr lang="en-US" sz="6000" i="1" dirty="0" smtClean="0"/>
              <a:t/>
            </a:r>
            <a:br>
              <a:rPr lang="en-US" sz="6000" i="1" dirty="0" smtClean="0"/>
            </a:br>
            <a:r>
              <a:rPr lang="en-US" sz="6000" i="1" dirty="0" smtClean="0"/>
              <a:t/>
            </a:r>
            <a:br>
              <a:rPr lang="en-US" sz="6000" i="1" dirty="0" smtClean="0"/>
            </a:br>
            <a:r>
              <a:rPr lang="en-US" sz="6000" i="1" dirty="0" smtClean="0"/>
              <a:t>								</a:t>
            </a:r>
            <a:br>
              <a:rPr lang="en-US" sz="6000" i="1" dirty="0" smtClean="0"/>
            </a:br>
            <a:r>
              <a:rPr lang="en-US" sz="6000" dirty="0" smtClean="0"/>
              <a:t/>
            </a:r>
            <a:br>
              <a:rPr lang="en-US" sz="6000" dirty="0" smtClean="0"/>
            </a:br>
            <a:r>
              <a:rPr lang="en-US" sz="6000" i="1" dirty="0" smtClean="0"/>
              <a:t> Valuation</a:t>
            </a:r>
            <a:endParaRPr lang="en-US" sz="6000" dirty="0"/>
          </a:p>
        </p:txBody>
      </p:sp>
      <p:sp>
        <p:nvSpPr>
          <p:cNvPr id="3" name="Content Placeholder 2"/>
          <p:cNvSpPr>
            <a:spLocks noGrp="1"/>
          </p:cNvSpPr>
          <p:nvPr>
            <p:ph idx="1"/>
          </p:nvPr>
        </p:nvSpPr>
        <p:spPr>
          <a:xfrm>
            <a:off x="381000" y="1219200"/>
            <a:ext cx="8229600" cy="5029200"/>
          </a:xfrm>
        </p:spPr>
        <p:txBody>
          <a:bodyPr>
            <a:normAutofit lnSpcReduction="10000"/>
          </a:bodyPr>
          <a:lstStyle/>
          <a:p>
            <a:pPr marL="274320" indent="-274320" fontAlgn="auto">
              <a:spcAft>
                <a:spcPts val="0"/>
              </a:spcAft>
              <a:buClr>
                <a:schemeClr val="accent3"/>
              </a:buClr>
              <a:buFont typeface="Wingdings 2"/>
              <a:buChar char=""/>
              <a:defRPr/>
            </a:pPr>
            <a:r>
              <a:rPr lang="en-US" sz="2400" dirty="0" smtClean="0"/>
              <a:t>Broadly, two options are available to service provider – </a:t>
            </a:r>
          </a:p>
          <a:p>
            <a:pPr marL="274320" indent="-274320" fontAlgn="auto">
              <a:spcAft>
                <a:spcPts val="0"/>
              </a:spcAft>
              <a:buClr>
                <a:schemeClr val="accent3"/>
              </a:buClr>
              <a:buFont typeface="Wingdings 2"/>
              <a:buChar char=""/>
              <a:defRPr/>
            </a:pPr>
            <a:r>
              <a:rPr lang="en-US" sz="2400" dirty="0" smtClean="0"/>
              <a:t>(a) Calculate value of service as per rule 2A of Service Tax (Determination of Value) Rules, 2006 (in short ‘Valuation Rules) and pay service tax at normal rate  on such ‘value’. In such case, </a:t>
            </a:r>
            <a:r>
              <a:rPr lang="en-US" sz="2400" dirty="0" err="1" smtClean="0"/>
              <a:t>assessee</a:t>
            </a:r>
            <a:r>
              <a:rPr lang="en-US" sz="2400" dirty="0" smtClean="0"/>
              <a:t> can avail </a:t>
            </a:r>
            <a:r>
              <a:rPr lang="en-US" sz="2400" dirty="0" err="1" smtClean="0"/>
              <a:t>Cenvat</a:t>
            </a:r>
            <a:r>
              <a:rPr lang="en-US" sz="2400" dirty="0" smtClean="0"/>
              <a:t> credit of input services, inputs and capital goods </a:t>
            </a:r>
          </a:p>
          <a:p>
            <a:pPr marL="274320" indent="-274320" fontAlgn="auto">
              <a:spcAft>
                <a:spcPts val="0"/>
              </a:spcAft>
              <a:buClr>
                <a:schemeClr val="accent3"/>
              </a:buClr>
              <a:buFont typeface="Wingdings 2"/>
              <a:buChar char=""/>
              <a:defRPr/>
            </a:pPr>
            <a:r>
              <a:rPr lang="en-US" sz="2400" dirty="0" smtClean="0"/>
              <a:t>(b) Pay service tax under ‘composition scheme’ at 4.12% of ‘gross amount charged for works contract’ (inclusive of education </a:t>
            </a:r>
            <a:r>
              <a:rPr lang="en-US" sz="2400" dirty="0" err="1" smtClean="0"/>
              <a:t>cess</a:t>
            </a:r>
            <a:r>
              <a:rPr lang="en-US" sz="2400" dirty="0" smtClean="0"/>
              <a:t> and SAH education </a:t>
            </a:r>
            <a:r>
              <a:rPr lang="en-US" sz="2400" dirty="0" err="1" smtClean="0"/>
              <a:t>cess</a:t>
            </a:r>
            <a:r>
              <a:rPr lang="en-US" sz="2400" dirty="0" smtClean="0"/>
              <a:t>), under ‘Works Contract (Composition Scheme for Payment of Service tax) Rules, 2007’. As per rule 3(2) of Composition Scheme, the </a:t>
            </a:r>
            <a:r>
              <a:rPr lang="en-US" sz="2400" dirty="0" err="1" smtClean="0"/>
              <a:t>assessee</a:t>
            </a:r>
            <a:r>
              <a:rPr lang="en-US" sz="2400" dirty="0" smtClean="0"/>
              <a:t> cannot avail </a:t>
            </a:r>
            <a:r>
              <a:rPr lang="en-US" sz="2400" dirty="0" err="1" smtClean="0"/>
              <a:t>Cenvat</a:t>
            </a:r>
            <a:r>
              <a:rPr lang="en-US" sz="2400" dirty="0" smtClean="0"/>
              <a:t> credit of inputs. Thus, the </a:t>
            </a:r>
            <a:r>
              <a:rPr lang="en-US" sz="2400" dirty="0" err="1" smtClean="0"/>
              <a:t>assessee</a:t>
            </a:r>
            <a:r>
              <a:rPr lang="en-US" sz="2400" dirty="0" smtClean="0"/>
              <a:t> can avail </a:t>
            </a:r>
            <a:r>
              <a:rPr lang="en-US" sz="2400" dirty="0" err="1" smtClean="0"/>
              <a:t>Cenvat</a:t>
            </a:r>
            <a:r>
              <a:rPr lang="en-US" sz="2400" dirty="0" smtClean="0"/>
              <a:t> credit of input services and capital goods.</a:t>
            </a:r>
          </a:p>
          <a:p>
            <a:pPr marL="274320" indent="-274320" fontAlgn="auto">
              <a:spcAft>
                <a:spcPts val="0"/>
              </a:spcAft>
              <a:buClr>
                <a:schemeClr val="accent3"/>
              </a:buClr>
              <a:buFont typeface="Wingdings" pitchFamily="2" charset="2"/>
              <a:buNone/>
              <a:defRPr/>
            </a:pPr>
            <a:endParaRPr lang="en-US" dirty="0"/>
          </a:p>
        </p:txBody>
      </p:sp>
      <p:sp>
        <p:nvSpPr>
          <p:cNvPr id="14340" name="Slide Number Placeholder 3"/>
          <p:cNvSpPr>
            <a:spLocks noGrp="1"/>
          </p:cNvSpPr>
          <p:nvPr>
            <p:ph type="sldNum" sz="quarter" idx="12"/>
          </p:nvPr>
        </p:nvSpPr>
        <p:spPr/>
        <p:txBody>
          <a:bodyPr/>
          <a:lstStyle/>
          <a:p>
            <a:pPr>
              <a:defRPr/>
            </a:pPr>
            <a:fld id="{5FC93DCF-4007-4C1D-B649-0BFD5473A477}" type="slidenum">
              <a:rPr lang="en-US"/>
              <a:pPr>
                <a:defRPr/>
              </a:pPr>
              <a:t>12</a:t>
            </a:fld>
            <a:endParaRPr lang="en-US"/>
          </a:p>
        </p:txBody>
      </p:sp>
    </p:spTree>
  </p:cSld>
  <p:clrMapOvr>
    <a:masterClrMapping/>
  </p:clrMapOvr>
  <p:transition>
    <p:whee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FFFFFF"/>
            </a:solidFill>
          </a:ln>
        </p:spPr>
        <p:txBody>
          <a:bodyPr>
            <a:normAutofit fontScale="90000"/>
          </a:bodyPr>
          <a:lstStyle/>
          <a:p>
            <a:pPr fontAlgn="auto">
              <a:spcAft>
                <a:spcPts val="0"/>
              </a:spcAft>
              <a:defRPr/>
            </a:pPr>
            <a:r>
              <a:rPr lang="en-US" dirty="0" smtClean="0"/>
              <a:t>Petty contractor can avail exemption limit</a:t>
            </a:r>
            <a:endParaRPr lang="en-US" dirty="0"/>
          </a:p>
        </p:txBody>
      </p:sp>
      <p:sp>
        <p:nvSpPr>
          <p:cNvPr id="17411" name="Content Placeholder 2"/>
          <p:cNvSpPr>
            <a:spLocks noGrp="1"/>
          </p:cNvSpPr>
          <p:nvPr>
            <p:ph idx="1"/>
          </p:nvPr>
        </p:nvSpPr>
        <p:spPr/>
        <p:txBody>
          <a:bodyPr/>
          <a:lstStyle/>
          <a:p>
            <a:r>
              <a:rPr lang="en-US" smtClean="0"/>
              <a:t>Para 1 of Circular No.332/35/2006-TRU,dated 1-8-2006, has clarified that if the builder/Promoter/developer/engages petty contractors whose total bill dose not exceed exemption limit available to small service providers, the petty contractors will be exempt if their annual bill less than exemption limit.</a:t>
            </a:r>
          </a:p>
        </p:txBody>
      </p:sp>
      <p:sp>
        <p:nvSpPr>
          <p:cNvPr id="15364" name="Slide Number Placeholder 3"/>
          <p:cNvSpPr>
            <a:spLocks noGrp="1"/>
          </p:cNvSpPr>
          <p:nvPr>
            <p:ph type="sldNum" sz="quarter" idx="12"/>
          </p:nvPr>
        </p:nvSpPr>
        <p:spPr/>
        <p:txBody>
          <a:bodyPr/>
          <a:lstStyle/>
          <a:p>
            <a:pPr>
              <a:defRPr/>
            </a:pPr>
            <a:fld id="{8C0DDA01-55F5-4E4F-879E-6E14582C974E}" type="slidenum">
              <a:rPr lang="en-US"/>
              <a:pPr>
                <a:defRPr/>
              </a:pPr>
              <a:t>13</a:t>
            </a:fld>
            <a:endParaRPr lang="en-US"/>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FFFFFF"/>
            </a:solidFill>
          </a:ln>
        </p:spPr>
        <p:txBody>
          <a:bodyPr>
            <a:normAutofit fontScale="90000"/>
          </a:bodyPr>
          <a:lstStyle/>
          <a:p>
            <a:pPr fontAlgn="auto">
              <a:spcAft>
                <a:spcPts val="0"/>
              </a:spcAft>
              <a:defRPr/>
            </a:pPr>
            <a:r>
              <a:rPr lang="en-US" dirty="0" smtClean="0"/>
              <a:t>Meaning of Composition Scheme</a:t>
            </a:r>
            <a:endParaRPr lang="en-US" dirty="0"/>
          </a:p>
        </p:txBody>
      </p:sp>
      <p:sp>
        <p:nvSpPr>
          <p:cNvPr id="18435" name="Content Placeholder 2"/>
          <p:cNvSpPr>
            <a:spLocks noGrp="1"/>
          </p:cNvSpPr>
          <p:nvPr>
            <p:ph idx="1"/>
          </p:nvPr>
        </p:nvSpPr>
        <p:spPr/>
        <p:txBody>
          <a:bodyPr/>
          <a:lstStyle/>
          <a:p>
            <a:pPr>
              <a:buFont typeface="Wingdings" pitchFamily="2" charset="2"/>
              <a:buNone/>
            </a:pPr>
            <a:r>
              <a:rPr lang="en-US" smtClean="0"/>
              <a:t> 		Composition scheme is devised for administrative convenience as a simplified scheme for tax administration. It is convenient, hassle-free and simple method, which is ‘rough and ready’ method. The scheme is invariably an optional scheme. Scheme like taxation on presumptive basis fall under this category</a:t>
            </a:r>
          </a:p>
        </p:txBody>
      </p:sp>
      <p:sp>
        <p:nvSpPr>
          <p:cNvPr id="16388" name="Slide Number Placeholder 3"/>
          <p:cNvSpPr>
            <a:spLocks noGrp="1"/>
          </p:cNvSpPr>
          <p:nvPr>
            <p:ph type="sldNum" sz="quarter" idx="12"/>
          </p:nvPr>
        </p:nvSpPr>
        <p:spPr/>
        <p:txBody>
          <a:bodyPr/>
          <a:lstStyle/>
          <a:p>
            <a:pPr>
              <a:defRPr/>
            </a:pPr>
            <a:fld id="{0C47EA72-F7F2-434A-8645-18664B29EA6B}" type="slidenum">
              <a:rPr lang="en-US"/>
              <a:pPr>
                <a:defRPr/>
              </a:pPr>
              <a:t>14</a:t>
            </a:fld>
            <a:endParaRPr lang="en-US"/>
          </a:p>
        </p:txBody>
      </p:sp>
    </p:spTree>
  </p:cSld>
  <p:clrMapOvr>
    <a:masterClrMapping/>
  </p:clrMapOvr>
  <p:transition>
    <p:diamon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274638"/>
            <a:ext cx="8229600" cy="868362"/>
          </a:xfrm>
          <a:ln>
            <a:solidFill>
              <a:srgbClr val="FFFFFF"/>
            </a:solidFill>
          </a:ln>
        </p:spPr>
        <p:txBody>
          <a:bodyPr/>
          <a:lstStyle/>
          <a:p>
            <a:r>
              <a:rPr lang="en-US" smtClean="0"/>
              <a:t>Composition Scheme</a:t>
            </a:r>
          </a:p>
        </p:txBody>
      </p:sp>
      <p:sp>
        <p:nvSpPr>
          <p:cNvPr id="19459" name="Content Placeholder 2"/>
          <p:cNvSpPr>
            <a:spLocks noGrp="1"/>
          </p:cNvSpPr>
          <p:nvPr>
            <p:ph idx="1"/>
          </p:nvPr>
        </p:nvSpPr>
        <p:spPr>
          <a:xfrm>
            <a:off x="457200" y="1143000"/>
            <a:ext cx="8229600" cy="4983163"/>
          </a:xfrm>
        </p:spPr>
        <p:txBody>
          <a:bodyPr/>
          <a:lstStyle/>
          <a:p>
            <a:pPr>
              <a:buFont typeface="Wingdings" pitchFamily="2" charset="2"/>
              <a:buNone/>
            </a:pPr>
            <a:r>
              <a:rPr lang="en-US" sz="2000" smtClean="0"/>
              <a:t>     Taxable value under this service is that part of the value of works contract which is relatable to services provided in the execution of a works contract. Such value is to be determined on the actual basis based on the records maintained by the assessee. How ever, it is  proposed  to give an option to an assessee  to opt for a composition scheme. Under the composition scheme , the assessee is required to pay 2 %  of the total value of the works contract as service tax. Assessee opting for the composition scheme is not entitle to avail cenvat credit of capital  goods, inputs or input services required for use in the works contract. Valuation of works contract and details of the composition scheme will be notified separately – Circular DOF.334/1/2007-TRU,dt:28.2.2007</a:t>
            </a:r>
          </a:p>
          <a:p>
            <a:pPr>
              <a:buFont typeface="Wingdings" pitchFamily="2" charset="2"/>
              <a:buNone/>
            </a:pPr>
            <a:r>
              <a:rPr lang="en-US" sz="2000" smtClean="0"/>
              <a:t>	But  later Circular No.96/7/2007-ST Dt:23.8.2007 clarified  “ He can avail  Cenvat credit  of input services and capital goods except Cenvat on inputs.</a:t>
            </a:r>
          </a:p>
        </p:txBody>
      </p:sp>
      <p:sp>
        <p:nvSpPr>
          <p:cNvPr id="17412" name="Slide Number Placeholder 3"/>
          <p:cNvSpPr>
            <a:spLocks noGrp="1"/>
          </p:cNvSpPr>
          <p:nvPr>
            <p:ph type="sldNum" sz="quarter" idx="12"/>
          </p:nvPr>
        </p:nvSpPr>
        <p:spPr/>
        <p:txBody>
          <a:bodyPr/>
          <a:lstStyle/>
          <a:p>
            <a:pPr>
              <a:defRPr/>
            </a:pPr>
            <a:fld id="{3AB807D1-EAEE-42B1-9655-2CB389A02CBD}" type="slidenum">
              <a:rPr lang="en-US"/>
              <a:pPr>
                <a:defRPr/>
              </a:pPr>
              <a:t>15</a:t>
            </a:fld>
            <a:endParaRPr lang="en-US"/>
          </a:p>
        </p:txBody>
      </p:sp>
    </p:spTree>
  </p:cSld>
  <p:clrMapOvr>
    <a:masterClrMapping/>
  </p:clrMapOvr>
  <p:transition>
    <p:newsflash/>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ln>
            <a:solidFill>
              <a:srgbClr val="FFFFFF"/>
            </a:solidFill>
          </a:ln>
        </p:spPr>
        <p:txBody>
          <a:bodyPr>
            <a:normAutofit fontScale="90000"/>
          </a:bodyPr>
          <a:lstStyle/>
          <a:p>
            <a:pPr fontAlgn="auto">
              <a:spcAft>
                <a:spcPts val="0"/>
              </a:spcAft>
              <a:defRPr/>
            </a:pPr>
            <a:r>
              <a:rPr lang="en-US" dirty="0" smtClean="0"/>
              <a:t>Composition Rules -Implications</a:t>
            </a:r>
            <a:endParaRPr lang="en-US" dirty="0"/>
          </a:p>
        </p:txBody>
      </p:sp>
      <p:sp>
        <p:nvSpPr>
          <p:cNvPr id="20483" name="Content Placeholder 2"/>
          <p:cNvSpPr>
            <a:spLocks noGrp="1"/>
          </p:cNvSpPr>
          <p:nvPr>
            <p:ph idx="1"/>
          </p:nvPr>
        </p:nvSpPr>
        <p:spPr/>
        <p:txBody>
          <a:bodyPr/>
          <a:lstStyle/>
          <a:p>
            <a:r>
              <a:rPr lang="en-US" smtClean="0"/>
              <a:t>Option can be exercised for each works contract separately</a:t>
            </a:r>
          </a:p>
          <a:p>
            <a:r>
              <a:rPr lang="en-US" smtClean="0"/>
              <a:t>No specific provision has been made for intimation of such option to the department presumably such intimation can be given at the time of filing of return.</a:t>
            </a:r>
          </a:p>
          <a:p>
            <a:r>
              <a:rPr lang="en-US" smtClean="0"/>
              <a:t>Option once exercised is irrevocable (for that works contract).</a:t>
            </a:r>
          </a:p>
        </p:txBody>
      </p:sp>
      <p:sp>
        <p:nvSpPr>
          <p:cNvPr id="18436" name="Slide Number Placeholder 3"/>
          <p:cNvSpPr>
            <a:spLocks noGrp="1"/>
          </p:cNvSpPr>
          <p:nvPr>
            <p:ph type="sldNum" sz="quarter" idx="12"/>
          </p:nvPr>
        </p:nvSpPr>
        <p:spPr/>
        <p:txBody>
          <a:bodyPr/>
          <a:lstStyle/>
          <a:p>
            <a:pPr>
              <a:defRPr/>
            </a:pPr>
            <a:fld id="{4B286AE9-1A0F-4FE8-98F1-1EEC5BB7009F}" type="slidenum">
              <a:rPr lang="en-US"/>
              <a:pPr>
                <a:defRPr/>
              </a:pPr>
              <a:t>16</a:t>
            </a:fld>
            <a:endParaRPr lang="en-US"/>
          </a:p>
        </p:txBody>
      </p:sp>
    </p:spTree>
  </p:cSld>
  <p:clrMapOvr>
    <a:masterClrMapping/>
  </p:clrMapOvr>
  <p:transition>
    <p:zoom dir="in"/>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fontAlgn="auto">
              <a:spcAft>
                <a:spcPts val="0"/>
              </a:spcAft>
              <a:defRPr/>
            </a:pPr>
            <a:r>
              <a:rPr lang="en-US" dirty="0" smtClean="0"/>
              <a:t>Thank You</a:t>
            </a:r>
            <a:endParaRPr lang="en-US" dirty="0"/>
          </a:p>
        </p:txBody>
      </p:sp>
      <p:sp>
        <p:nvSpPr>
          <p:cNvPr id="21507" name="Subtitle 2"/>
          <p:cNvSpPr>
            <a:spLocks noGrp="1"/>
          </p:cNvSpPr>
          <p:nvPr>
            <p:ph type="subTitle" idx="1"/>
          </p:nvPr>
        </p:nvSpPr>
        <p:spPr>
          <a:xfrm>
            <a:off x="533400" y="3228975"/>
            <a:ext cx="7854950" cy="1752600"/>
          </a:xfrm>
        </p:spPr>
        <p:txBody>
          <a:bodyPr/>
          <a:lstStyle/>
          <a:p>
            <a:pPr marR="0"/>
            <a:r>
              <a:rPr lang="en-US" smtClean="0"/>
              <a:t>CMA.Ramesh Krishnan</a:t>
            </a:r>
          </a:p>
        </p:txBody>
      </p:sp>
      <p:sp>
        <p:nvSpPr>
          <p:cNvPr id="19461" name="Slide Number Placeholder 4"/>
          <p:cNvSpPr>
            <a:spLocks noGrp="1"/>
          </p:cNvSpPr>
          <p:nvPr>
            <p:ph type="sldNum" sz="quarter" idx="12"/>
          </p:nvPr>
        </p:nvSpPr>
        <p:spPr/>
        <p:txBody>
          <a:bodyPr/>
          <a:lstStyle/>
          <a:p>
            <a:pPr>
              <a:defRPr/>
            </a:pPr>
            <a:fld id="{3F0E4D94-F4C7-4AC4-B2DB-560B0DF3400F}" type="slidenum">
              <a:rPr lang="en-US"/>
              <a:pPr>
                <a:defRPr/>
              </a:pPr>
              <a:t>17</a:t>
            </a:fld>
            <a:endParaRPr lang="en-US"/>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Slide Number Placeholder 5"/>
          <p:cNvSpPr>
            <a:spLocks noGrp="1"/>
          </p:cNvSpPr>
          <p:nvPr>
            <p:ph type="sldNum" sz="quarter" idx="12"/>
          </p:nvPr>
        </p:nvSpPr>
        <p:spPr/>
        <p:txBody>
          <a:bodyPr/>
          <a:lstStyle/>
          <a:p>
            <a:pPr>
              <a:defRPr/>
            </a:pPr>
            <a:fld id="{298828E6-5190-4956-9DF4-E6116B7C91E1}" type="slidenum">
              <a:rPr lang="en-US"/>
              <a:pPr>
                <a:defRPr/>
              </a:pPr>
              <a:t>2</a:t>
            </a:fld>
            <a:endParaRPr lang="en-US"/>
          </a:p>
        </p:txBody>
      </p:sp>
      <p:sp>
        <p:nvSpPr>
          <p:cNvPr id="3077" name="Rectangle 5"/>
          <p:cNvSpPr>
            <a:spLocks noGrp="1" noChangeArrowheads="1"/>
          </p:cNvSpPr>
          <p:nvPr>
            <p:ph type="ctrTitle" idx="4294967295"/>
          </p:nvPr>
        </p:nvSpPr>
        <p:spPr>
          <a:xfrm>
            <a:off x="762000" y="228600"/>
            <a:ext cx="7772400" cy="1524000"/>
          </a:xfrm>
          <a:ln>
            <a:solidFill>
              <a:schemeClr val="tx1"/>
            </a:solidFill>
          </a:ln>
        </p:spPr>
        <p:txBody>
          <a:bodyPr/>
          <a:lstStyle/>
          <a:p>
            <a:pPr fontAlgn="auto">
              <a:spcAft>
                <a:spcPts val="0"/>
              </a:spcAft>
              <a:defRPr/>
            </a:pPr>
            <a:r>
              <a:rPr lang="en-US" sz="5400" dirty="0" smtClean="0">
                <a:solidFill>
                  <a:schemeClr val="tx1"/>
                </a:solidFill>
              </a:rPr>
              <a:t>Meaning of Taxable Service</a:t>
            </a:r>
          </a:p>
        </p:txBody>
      </p:sp>
      <p:sp>
        <p:nvSpPr>
          <p:cNvPr id="6147" name="Rectangle 6"/>
          <p:cNvSpPr>
            <a:spLocks noGrp="1" noChangeArrowheads="1"/>
          </p:cNvSpPr>
          <p:nvPr>
            <p:ph type="subTitle" idx="4294967295"/>
          </p:nvPr>
        </p:nvSpPr>
        <p:spPr>
          <a:xfrm>
            <a:off x="990600" y="2057400"/>
            <a:ext cx="7086600" cy="3962400"/>
          </a:xfrm>
        </p:spPr>
        <p:txBody>
          <a:bodyPr/>
          <a:lstStyle/>
          <a:p>
            <a:pPr marR="0"/>
            <a:r>
              <a:rPr lang="en-US" dirty="0" smtClean="0"/>
              <a:t>As per Sub clause (</a:t>
            </a:r>
            <a:r>
              <a:rPr lang="en-US" dirty="0" err="1" smtClean="0"/>
              <a:t>zzzza</a:t>
            </a:r>
            <a:r>
              <a:rPr lang="en-US" dirty="0" smtClean="0"/>
              <a:t>) of section 65(105) of the Act, the taxable services as any service  provided or to be provided to any person  by any other person in relation to the execution of a works contract, excluding works contract in respect of roads, airport ports, railways, transport terminals, bridges, tunnels and dams.</a:t>
            </a:r>
          </a:p>
        </p:txBody>
      </p:sp>
    </p:spTree>
  </p:cSld>
  <p:clrMapOvr>
    <a:masterClrMapping/>
  </p:clrMapOvr>
  <p:transition>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4"/>
          <p:cNvSpPr>
            <a:spLocks noGrp="1" noRot="1" noChangeArrowheads="1"/>
          </p:cNvSpPr>
          <p:nvPr>
            <p:ph type="title"/>
          </p:nvPr>
        </p:nvSpPr>
        <p:spPr>
          <a:xfrm>
            <a:off x="457200" y="304800"/>
            <a:ext cx="8305800" cy="1143000"/>
          </a:xfrm>
          <a:ln>
            <a:solidFill>
              <a:srgbClr val="FFFFFF"/>
            </a:solidFill>
          </a:ln>
        </p:spPr>
        <p:txBody>
          <a:bodyPr/>
          <a:lstStyle/>
          <a:p>
            <a:pPr fontAlgn="auto">
              <a:spcAft>
                <a:spcPts val="0"/>
              </a:spcAft>
              <a:defRPr/>
            </a:pPr>
            <a:r>
              <a:rPr lang="en-US" sz="4000" dirty="0" smtClean="0"/>
              <a:t>Meaning of Works Contract Explanation</a:t>
            </a:r>
          </a:p>
        </p:txBody>
      </p:sp>
      <p:sp>
        <p:nvSpPr>
          <p:cNvPr id="5124" name="Slide Number Placeholder 5"/>
          <p:cNvSpPr>
            <a:spLocks noGrp="1"/>
          </p:cNvSpPr>
          <p:nvPr>
            <p:ph type="sldNum" sz="quarter" idx="12"/>
          </p:nvPr>
        </p:nvSpPr>
        <p:spPr/>
        <p:txBody>
          <a:bodyPr/>
          <a:lstStyle/>
          <a:p>
            <a:pPr>
              <a:defRPr/>
            </a:pPr>
            <a:fld id="{E1A28C45-0FB0-4D5C-8B94-41D3D7FCDFD8}" type="slidenum">
              <a:rPr lang="en-US"/>
              <a:pPr>
                <a:defRPr/>
              </a:pPr>
              <a:t>3</a:t>
            </a:fld>
            <a:endParaRPr lang="en-US"/>
          </a:p>
        </p:txBody>
      </p:sp>
      <p:sp>
        <p:nvSpPr>
          <p:cNvPr id="6149" name="Rectangle 5"/>
          <p:cNvSpPr>
            <a:spLocks noGrp="1" noChangeArrowheads="1"/>
          </p:cNvSpPr>
          <p:nvPr>
            <p:ph type="body" idx="4294967295"/>
          </p:nvPr>
        </p:nvSpPr>
        <p:spPr>
          <a:xfrm>
            <a:off x="609600" y="1447800"/>
            <a:ext cx="8229600" cy="4800600"/>
          </a:xfrm>
        </p:spPr>
        <p:txBody>
          <a:bodyPr>
            <a:normAutofit fontScale="92500" lnSpcReduction="10000"/>
          </a:bodyPr>
          <a:lstStyle/>
          <a:p>
            <a:pPr marL="274320" indent="-274320" fontAlgn="auto">
              <a:spcAft>
                <a:spcPts val="0"/>
              </a:spcAft>
              <a:buClr>
                <a:schemeClr val="accent3"/>
              </a:buClr>
              <a:buFont typeface="Wingdings" pitchFamily="2" charset="2"/>
              <a:buNone/>
              <a:defRPr/>
            </a:pPr>
            <a:r>
              <a:rPr lang="en-US" sz="1800" dirty="0" smtClean="0"/>
              <a:t>1.	Transfer of property in goods involved in the execution of such contract is </a:t>
            </a:r>
            <a:r>
              <a:rPr lang="en-US" sz="1800" dirty="0" err="1" smtClean="0"/>
              <a:t>leivable</a:t>
            </a:r>
            <a:r>
              <a:rPr lang="en-US" sz="1800" dirty="0" smtClean="0"/>
              <a:t> to tax as sale of  goods and </a:t>
            </a:r>
          </a:p>
          <a:p>
            <a:pPr marL="274320" indent="-274320" fontAlgn="auto">
              <a:spcAft>
                <a:spcPts val="0"/>
              </a:spcAft>
              <a:buClr>
                <a:schemeClr val="accent3"/>
              </a:buClr>
              <a:buFont typeface="Wingdings" pitchFamily="2" charset="2"/>
              <a:buNone/>
              <a:defRPr/>
            </a:pPr>
            <a:r>
              <a:rPr lang="en-US" sz="1800" dirty="0" smtClean="0"/>
              <a:t>2.	Such contract is for the purpose of  carrying out-</a:t>
            </a:r>
          </a:p>
          <a:p>
            <a:pPr marL="274320" indent="-274320" fontAlgn="auto">
              <a:spcAft>
                <a:spcPts val="0"/>
              </a:spcAft>
              <a:buClr>
                <a:schemeClr val="accent3"/>
              </a:buClr>
              <a:buFont typeface="Wingdings" pitchFamily="2" charset="2"/>
              <a:buNone/>
              <a:defRPr/>
            </a:pPr>
            <a:r>
              <a:rPr lang="en-US" sz="1800" dirty="0" smtClean="0"/>
              <a:t>      a .Erection, commissioning or installation of plant ,machinery equipment or structures, whether pre-fabricated or otherwise, installation of electrical and electronic devices, plumbing, drain laying or other installations or transport of fluids. heating ,ventilation on air-conditioning related pipe work, duct work and sheet metal work, thermal insulation, sound insulation, fire proofing or water proofing, lift and escalator ,fire escape staircases or elevators or</a:t>
            </a:r>
          </a:p>
          <a:p>
            <a:pPr marL="274320" indent="-274320" fontAlgn="auto">
              <a:spcAft>
                <a:spcPts val="0"/>
              </a:spcAft>
              <a:buClr>
                <a:schemeClr val="accent3"/>
              </a:buClr>
              <a:buFont typeface="Wingdings" pitchFamily="2" charset="2"/>
              <a:buNone/>
              <a:defRPr/>
            </a:pPr>
            <a:r>
              <a:rPr lang="en-US" sz="1800" dirty="0" smtClean="0"/>
              <a:t>	b. Construction of a new building or a civil structure or a part thereof or of a pipeline or conduit ,primary for the purpose of commercial or industry or</a:t>
            </a:r>
          </a:p>
          <a:p>
            <a:pPr marL="274320" indent="-274320" fontAlgn="auto">
              <a:spcAft>
                <a:spcPts val="0"/>
              </a:spcAft>
              <a:buClr>
                <a:schemeClr val="accent3"/>
              </a:buClr>
              <a:buFont typeface="Wingdings" pitchFamily="2" charset="2"/>
              <a:buNone/>
              <a:defRPr/>
            </a:pPr>
            <a:r>
              <a:rPr lang="en-US" sz="1800" dirty="0" smtClean="0"/>
              <a:t>	c. Construction of a new residential complex or a part thereof or</a:t>
            </a:r>
          </a:p>
          <a:p>
            <a:pPr marL="274320" indent="-274320" fontAlgn="auto">
              <a:spcAft>
                <a:spcPts val="0"/>
              </a:spcAft>
              <a:buClr>
                <a:schemeClr val="accent3"/>
              </a:buClr>
              <a:buFont typeface="Wingdings" pitchFamily="2" charset="2"/>
              <a:buNone/>
              <a:defRPr/>
            </a:pPr>
            <a:r>
              <a:rPr lang="en-US" sz="1800" dirty="0" smtClean="0"/>
              <a:t>	d. Completion and finishing services, repairs, alteration, renovation or restoration of or similar services in relation to (b) and (c)</a:t>
            </a:r>
          </a:p>
          <a:p>
            <a:pPr marL="274320" indent="-274320" fontAlgn="auto">
              <a:spcAft>
                <a:spcPts val="0"/>
              </a:spcAft>
              <a:buClr>
                <a:schemeClr val="accent3"/>
              </a:buClr>
              <a:buFont typeface="Wingdings" pitchFamily="2" charset="2"/>
              <a:buNone/>
              <a:defRPr/>
            </a:pPr>
            <a:r>
              <a:rPr lang="en-US" sz="1800" dirty="0" smtClean="0"/>
              <a:t>	e. Turnkey projects including, engineering, procurement and construction or commissioning (EPC) projects</a:t>
            </a:r>
            <a:r>
              <a:rPr lang="en-US" sz="1600" dirty="0" smtClean="0"/>
              <a:t>.</a:t>
            </a:r>
          </a:p>
          <a:p>
            <a:pPr marL="274320" indent="-274320" fontAlgn="auto">
              <a:spcAft>
                <a:spcPts val="0"/>
              </a:spcAft>
              <a:buClr>
                <a:schemeClr val="accent3"/>
              </a:buClr>
              <a:buFont typeface="Wingdings" pitchFamily="2" charset="2"/>
              <a:buNone/>
              <a:defRPr/>
            </a:pPr>
            <a:endParaRPr lang="en-US" sz="1600" dirty="0" smtClean="0"/>
          </a:p>
          <a:p>
            <a:pPr marL="274320" indent="-274320" fontAlgn="auto">
              <a:spcAft>
                <a:spcPts val="0"/>
              </a:spcAft>
              <a:buClr>
                <a:schemeClr val="accent3"/>
              </a:buClr>
              <a:buFont typeface="Wingdings" pitchFamily="2" charset="2"/>
              <a:buNone/>
              <a:defRPr/>
            </a:pPr>
            <a:r>
              <a:rPr lang="en-US" dirty="0" smtClean="0"/>
              <a:t>	 </a:t>
            </a:r>
          </a:p>
        </p:txBody>
      </p:sp>
    </p:spTree>
  </p:cSld>
  <p:clrMapOvr>
    <a:masterClrMapping/>
  </p:clrMapOvr>
  <p:transition>
    <p:newsflash/>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rrowheads="1"/>
          </p:cNvSpPr>
          <p:nvPr>
            <p:ph type="title"/>
          </p:nvPr>
        </p:nvSpPr>
        <p:spPr>
          <a:ln>
            <a:solidFill>
              <a:srgbClr val="FFFFFF"/>
            </a:solidFill>
          </a:ln>
        </p:spPr>
        <p:txBody>
          <a:bodyPr/>
          <a:lstStyle/>
          <a:p>
            <a:r>
              <a:rPr lang="en-US" smtClean="0"/>
              <a:t>Essential  ingredients </a:t>
            </a:r>
          </a:p>
        </p:txBody>
      </p:sp>
      <p:sp>
        <p:nvSpPr>
          <p:cNvPr id="10243" name="Rectangle 3"/>
          <p:cNvSpPr>
            <a:spLocks noGrp="1" noChangeArrowheads="1"/>
          </p:cNvSpPr>
          <p:nvPr>
            <p:ph idx="1"/>
          </p:nvPr>
        </p:nvSpPr>
        <p:spPr/>
        <p:txBody>
          <a:bodyPr/>
          <a:lstStyle/>
          <a:p>
            <a:r>
              <a:rPr lang="en-US" smtClean="0"/>
              <a:t>Service shall be provided to any person by any other person</a:t>
            </a:r>
          </a:p>
          <a:p>
            <a:r>
              <a:rPr lang="en-US" smtClean="0"/>
              <a:t>Service shall be in relation to execution of work contracts which specified in the explanation (1)</a:t>
            </a:r>
          </a:p>
          <a:p>
            <a:r>
              <a:rPr lang="en-US" smtClean="0"/>
              <a:t>The contract is for the purpose of carrying out the works specified in the explanation 2 (a to e)</a:t>
            </a:r>
          </a:p>
          <a:p>
            <a:endParaRPr lang="en-US" smtClean="0"/>
          </a:p>
          <a:p>
            <a:endParaRPr lang="en-US" smtClean="0"/>
          </a:p>
        </p:txBody>
      </p:sp>
      <p:sp>
        <p:nvSpPr>
          <p:cNvPr id="6148" name="Slide Number Placeholder 5"/>
          <p:cNvSpPr>
            <a:spLocks noGrp="1"/>
          </p:cNvSpPr>
          <p:nvPr>
            <p:ph type="sldNum" sz="quarter" idx="12"/>
          </p:nvPr>
        </p:nvSpPr>
        <p:spPr/>
        <p:txBody>
          <a:bodyPr/>
          <a:lstStyle/>
          <a:p>
            <a:pPr>
              <a:defRPr/>
            </a:pPr>
            <a:fld id="{DCFF2554-483B-4488-8485-F27C8818FE02}" type="slidenum">
              <a:rPr lang="en-US"/>
              <a:pPr>
                <a:defRPr/>
              </a:pPr>
              <a:t>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box(in)">
                                      <p:cBhvr>
                                        <p:cTn id="7" dur="5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box(in)">
                                      <p:cBhvr>
                                        <p:cTn id="12" dur="5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box(in)">
                                      <p:cBhvr>
                                        <p:cTn id="17" dur="500"/>
                                        <p:tgtEl>
                                          <p:spTgt spid="102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4"/>
          <p:cNvSpPr>
            <a:spLocks noGrp="1" noRot="1" noChangeArrowheads="1"/>
          </p:cNvSpPr>
          <p:nvPr>
            <p:ph type="title"/>
          </p:nvPr>
        </p:nvSpPr>
        <p:spPr>
          <a:ln>
            <a:solidFill>
              <a:srgbClr val="FFFFFF"/>
            </a:solidFill>
          </a:ln>
        </p:spPr>
        <p:txBody>
          <a:bodyPr/>
          <a:lstStyle/>
          <a:p>
            <a:pPr fontAlgn="auto">
              <a:spcAft>
                <a:spcPts val="0"/>
              </a:spcAft>
              <a:defRPr/>
            </a:pPr>
            <a:r>
              <a:rPr lang="en-US" sz="2400" dirty="0" smtClean="0"/>
              <a:t>Works Contract Service Vs Erection, Commissioning and Installation service </a:t>
            </a:r>
          </a:p>
        </p:txBody>
      </p:sp>
      <p:sp>
        <p:nvSpPr>
          <p:cNvPr id="7173" name="Slide Number Placeholder 6"/>
          <p:cNvSpPr>
            <a:spLocks noGrp="1"/>
          </p:cNvSpPr>
          <p:nvPr>
            <p:ph type="sldNum" sz="quarter" idx="12"/>
          </p:nvPr>
        </p:nvSpPr>
        <p:spPr/>
        <p:txBody>
          <a:bodyPr/>
          <a:lstStyle/>
          <a:p>
            <a:pPr>
              <a:defRPr/>
            </a:pPr>
            <a:fld id="{96D951AD-C93D-4957-BDC5-584B21239D44}" type="slidenum">
              <a:rPr lang="en-US"/>
              <a:pPr>
                <a:defRPr/>
              </a:pPr>
              <a:t>5</a:t>
            </a:fld>
            <a:endParaRPr lang="en-US"/>
          </a:p>
        </p:txBody>
      </p:sp>
      <p:sp>
        <p:nvSpPr>
          <p:cNvPr id="12293" name="Rectangle 5"/>
          <p:cNvSpPr>
            <a:spLocks noGrp="1" noChangeArrowheads="1"/>
          </p:cNvSpPr>
          <p:nvPr>
            <p:ph type="body" sz="half" idx="4294967295"/>
          </p:nvPr>
        </p:nvSpPr>
        <p:spPr>
          <a:xfrm>
            <a:off x="0" y="2057400"/>
            <a:ext cx="8839200" cy="3048000"/>
          </a:xfrm>
        </p:spPr>
        <p:txBody>
          <a:bodyPr/>
          <a:lstStyle/>
          <a:p>
            <a:r>
              <a:rPr lang="en-US" sz="2400" dirty="0" smtClean="0"/>
              <a:t>If the Specified contract is “works contract” on which VAT/Sales tax is payable the service will be taxable under Works contract  Service (Section 65(105)(</a:t>
            </a:r>
            <a:r>
              <a:rPr lang="en-US" sz="2400" dirty="0" err="1" smtClean="0"/>
              <a:t>zzzza</a:t>
            </a:r>
            <a:r>
              <a:rPr lang="en-US" sz="2400" dirty="0" smtClean="0"/>
              <a:t>)</a:t>
            </a:r>
          </a:p>
          <a:p>
            <a:r>
              <a:rPr lang="en-US" sz="2400" dirty="0" smtClean="0"/>
              <a:t>If the Contract is a simple service contract i.e. no material is involved or even if some material is involved, VAT/Sales tax is not payable the service go under Erection, Commissioning, Installation Service (Section 65(105)(</a:t>
            </a:r>
            <a:r>
              <a:rPr lang="en-US" sz="2400" dirty="0" err="1" smtClean="0"/>
              <a:t>zzd</a:t>
            </a:r>
            <a:r>
              <a:rPr lang="en-US" sz="2400" dirty="0" smtClean="0"/>
              <a:t>)</a:t>
            </a:r>
          </a:p>
        </p:txBody>
      </p:sp>
      <p:sp>
        <p:nvSpPr>
          <p:cNvPr id="9221" name="Rectangle 6"/>
          <p:cNvSpPr>
            <a:spLocks noGrp="1" noChangeArrowheads="1"/>
          </p:cNvSpPr>
          <p:nvPr>
            <p:ph type="body" sz="half" idx="4294967295"/>
          </p:nvPr>
        </p:nvSpPr>
        <p:spPr>
          <a:xfrm>
            <a:off x="5105400" y="1600200"/>
            <a:ext cx="4038600" cy="4525963"/>
          </a:xfrm>
        </p:spPr>
        <p:txBody>
          <a:bodyPr/>
          <a:lstStyle/>
          <a:p>
            <a:pPr>
              <a:buFont typeface="Wingdings" pitchFamily="2" charset="2"/>
              <a:buNone/>
            </a:pPr>
            <a:r>
              <a:rPr lang="en-US" sz="280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2293">
                                            <p:txEl>
                                              <p:pRg st="0" end="0"/>
                                            </p:txEl>
                                          </p:spTgt>
                                        </p:tgtEl>
                                        <p:attrNameLst>
                                          <p:attrName>style.visibility</p:attrName>
                                        </p:attrNameLst>
                                      </p:cBhvr>
                                      <p:to>
                                        <p:strVal val="visible"/>
                                      </p:to>
                                    </p:set>
                                    <p:animEffect transition="in" filter="diamond(in)">
                                      <p:cBhvr>
                                        <p:cTn id="7" dur="2000"/>
                                        <p:tgtEl>
                                          <p:spTgt spid="1229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2293">
                                            <p:txEl>
                                              <p:pRg st="1" end="1"/>
                                            </p:txEl>
                                          </p:spTgt>
                                        </p:tgtEl>
                                        <p:attrNameLst>
                                          <p:attrName>style.visibility</p:attrName>
                                        </p:attrNameLst>
                                      </p:cBhvr>
                                      <p:to>
                                        <p:strVal val="visible"/>
                                      </p:to>
                                    </p:set>
                                    <p:animEffect transition="in" filter="diamond(in)">
                                      <p:cBhvr>
                                        <p:cTn id="12" dur="2000"/>
                                        <p:tgtEl>
                                          <p:spTgt spid="1229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rrowheads="1"/>
          </p:cNvSpPr>
          <p:nvPr>
            <p:ph type="title"/>
          </p:nvPr>
        </p:nvSpPr>
        <p:spPr>
          <a:ln>
            <a:solidFill>
              <a:srgbClr val="FFFFFF"/>
            </a:solidFill>
          </a:ln>
        </p:spPr>
        <p:txBody>
          <a:bodyPr/>
          <a:lstStyle/>
          <a:p>
            <a:r>
              <a:rPr lang="en-US" sz="2800" smtClean="0"/>
              <a:t>Works Contract Service Vs Commercial or Industrial Construction Service</a:t>
            </a:r>
          </a:p>
        </p:txBody>
      </p:sp>
      <p:sp>
        <p:nvSpPr>
          <p:cNvPr id="10243" name="Rectangle 3"/>
          <p:cNvSpPr>
            <a:spLocks noGrp="1" noChangeArrowheads="1"/>
          </p:cNvSpPr>
          <p:nvPr>
            <p:ph idx="1"/>
          </p:nvPr>
        </p:nvSpPr>
        <p:spPr/>
        <p:txBody>
          <a:bodyPr/>
          <a:lstStyle/>
          <a:p>
            <a:r>
              <a:rPr lang="en-US" sz="2800" smtClean="0"/>
              <a:t>If the Specified contract is “works contract” on which VAT/Sales tax is payable the service will be taxable under Works contract  Service (Section 65(105)(zzzza)</a:t>
            </a:r>
          </a:p>
          <a:p>
            <a:r>
              <a:rPr lang="en-US" sz="2800" smtClean="0"/>
              <a:t>If the Contract is a simple service contract i.e. no material is involved or even if some material is involved, VAT/Sales tax is not payable the service go under Commercial or Industrial Construction Service (Section 65(105)(zzq)</a:t>
            </a:r>
          </a:p>
          <a:p>
            <a:endParaRPr lang="en-US" smtClean="0"/>
          </a:p>
        </p:txBody>
      </p:sp>
      <p:sp>
        <p:nvSpPr>
          <p:cNvPr id="8196" name="Slide Number Placeholder 5"/>
          <p:cNvSpPr>
            <a:spLocks noGrp="1"/>
          </p:cNvSpPr>
          <p:nvPr>
            <p:ph type="sldNum" sz="quarter" idx="12"/>
          </p:nvPr>
        </p:nvSpPr>
        <p:spPr/>
        <p:txBody>
          <a:bodyPr/>
          <a:lstStyle/>
          <a:p>
            <a:pPr>
              <a:defRPr/>
            </a:pPr>
            <a:fld id="{680249F4-176D-408C-B069-E98DE49F58FE}" type="slidenum">
              <a:rPr lang="en-US"/>
              <a:pPr>
                <a:defRPr/>
              </a:pPr>
              <a:t>6</a:t>
            </a:fld>
            <a:endParaRPr lang="en-US"/>
          </a:p>
        </p:txBody>
      </p:sp>
    </p:spTree>
  </p:cSld>
  <p:clrMapOvr>
    <a:masterClrMapping/>
  </p:clrMapOvr>
  <p:transition>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p:nvPr>
        </p:nvSpPr>
        <p:spPr>
          <a:ln>
            <a:solidFill>
              <a:srgbClr val="FFFFFF"/>
            </a:solidFill>
          </a:ln>
        </p:spPr>
        <p:txBody>
          <a:bodyPr/>
          <a:lstStyle/>
          <a:p>
            <a:r>
              <a:rPr lang="en-US" sz="2800" smtClean="0"/>
              <a:t>Works Contract Service Vs Construction of Complex service</a:t>
            </a:r>
          </a:p>
        </p:txBody>
      </p:sp>
      <p:sp>
        <p:nvSpPr>
          <p:cNvPr id="11267" name="Rectangle 3"/>
          <p:cNvSpPr>
            <a:spLocks noGrp="1" noChangeArrowheads="1"/>
          </p:cNvSpPr>
          <p:nvPr>
            <p:ph idx="1"/>
          </p:nvPr>
        </p:nvSpPr>
        <p:spPr/>
        <p:txBody>
          <a:bodyPr/>
          <a:lstStyle/>
          <a:p>
            <a:r>
              <a:rPr lang="en-US" sz="2800" smtClean="0"/>
              <a:t>If the Specified contract is “works contract” on which VAT/Sales tax is payable the service will be taxable under Works contract  Service (Section 65(105)(zzzza)</a:t>
            </a:r>
          </a:p>
          <a:p>
            <a:r>
              <a:rPr lang="en-US" sz="2800" smtClean="0"/>
              <a:t>If the Contract is a simple service contract i.e. no material is involved or even if some material is involved, VAT/Sales tax is not payable the service go under Construction of Complex service  (Section 65(105)(zzzh)</a:t>
            </a:r>
          </a:p>
        </p:txBody>
      </p:sp>
      <p:sp>
        <p:nvSpPr>
          <p:cNvPr id="9220" name="Slide Number Placeholder 5"/>
          <p:cNvSpPr>
            <a:spLocks noGrp="1"/>
          </p:cNvSpPr>
          <p:nvPr>
            <p:ph type="sldNum" sz="quarter" idx="12"/>
          </p:nvPr>
        </p:nvSpPr>
        <p:spPr/>
        <p:txBody>
          <a:bodyPr/>
          <a:lstStyle/>
          <a:p>
            <a:pPr>
              <a:defRPr/>
            </a:pPr>
            <a:fld id="{4294F4AB-B003-4FB8-BC6C-398D85A3F152}" type="slidenum">
              <a:rPr lang="en-US"/>
              <a:pPr>
                <a:defRPr/>
              </a:pPr>
              <a:t>7</a:t>
            </a:fld>
            <a:endParaRPr lang="en-US"/>
          </a:p>
        </p:txBody>
      </p:sp>
    </p:spTree>
  </p:cSld>
  <p:clrMapOvr>
    <a:masterClrMapping/>
  </p:clrMapOvr>
  <p:transition>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rrowheads="1"/>
          </p:cNvSpPr>
          <p:nvPr>
            <p:ph type="title"/>
          </p:nvPr>
        </p:nvSpPr>
        <p:spPr>
          <a:ln>
            <a:solidFill>
              <a:srgbClr val="FFFFFF"/>
            </a:solidFill>
          </a:ln>
        </p:spPr>
        <p:txBody>
          <a:bodyPr/>
          <a:lstStyle/>
          <a:p>
            <a:r>
              <a:rPr lang="en-US" smtClean="0"/>
              <a:t>Cumulative Two Conditions </a:t>
            </a:r>
          </a:p>
        </p:txBody>
      </p:sp>
      <p:sp>
        <p:nvSpPr>
          <p:cNvPr id="18435" name="Rectangle 3"/>
          <p:cNvSpPr>
            <a:spLocks noGrp="1" noChangeArrowheads="1"/>
          </p:cNvSpPr>
          <p:nvPr>
            <p:ph idx="1"/>
          </p:nvPr>
        </p:nvSpPr>
        <p:spPr/>
        <p:txBody>
          <a:bodyPr/>
          <a:lstStyle/>
          <a:p>
            <a:r>
              <a:rPr lang="en-US" smtClean="0"/>
              <a:t>There must be transfer of property in goods involved in the execution of specified works contracts.</a:t>
            </a:r>
          </a:p>
          <a:p>
            <a:r>
              <a:rPr lang="en-US" smtClean="0"/>
              <a:t>Such transfer is leviable to tax as sales of goods.</a:t>
            </a:r>
          </a:p>
        </p:txBody>
      </p:sp>
      <p:sp>
        <p:nvSpPr>
          <p:cNvPr id="10244" name="Slide Number Placeholder 5"/>
          <p:cNvSpPr>
            <a:spLocks noGrp="1"/>
          </p:cNvSpPr>
          <p:nvPr>
            <p:ph type="sldNum" sz="quarter" idx="12"/>
          </p:nvPr>
        </p:nvSpPr>
        <p:spPr/>
        <p:txBody>
          <a:bodyPr/>
          <a:lstStyle/>
          <a:p>
            <a:pPr>
              <a:defRPr/>
            </a:pPr>
            <a:fld id="{8F522A7D-2F8A-48FC-B005-F311D1A66953}" type="slidenum">
              <a:rPr lang="en-US"/>
              <a:pPr>
                <a:defRPr/>
              </a:pPr>
              <a:t>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18435">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grpId="0" nodeType="clickEffect">
                                  <p:stCondLst>
                                    <p:cond delay="0"/>
                                  </p:stCondLst>
                                  <p:iterate type="lt">
                                    <p:tmPct val="4000"/>
                                  </p:iterate>
                                  <p:childTnLst>
                                    <p:set>
                                      <p:cBhvr override="childStyle">
                                        <p:cTn id="10" dur="500" fill="hold"/>
                                        <p:tgtEl>
                                          <p:spTgt spid="18435">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rrowheads="1"/>
          </p:cNvSpPr>
          <p:nvPr>
            <p:ph type="title"/>
          </p:nvPr>
        </p:nvSpPr>
        <p:spPr>
          <a:ln>
            <a:solidFill>
              <a:srgbClr val="FFFFFF"/>
            </a:solidFill>
          </a:ln>
        </p:spPr>
        <p:txBody>
          <a:bodyPr/>
          <a:lstStyle/>
          <a:p>
            <a:r>
              <a:rPr lang="en-US" smtClean="0"/>
              <a:t>Turnkey Projects/ EPC Projects</a:t>
            </a:r>
          </a:p>
        </p:txBody>
      </p:sp>
      <p:sp>
        <p:nvSpPr>
          <p:cNvPr id="20483" name="Rectangle 3"/>
          <p:cNvSpPr>
            <a:spLocks noGrp="1" noChangeArrowheads="1"/>
          </p:cNvSpPr>
          <p:nvPr>
            <p:ph idx="1"/>
          </p:nvPr>
        </p:nvSpPr>
        <p:spPr/>
        <p:txBody>
          <a:bodyPr/>
          <a:lstStyle/>
          <a:p>
            <a:r>
              <a:rPr lang="en-US" smtClean="0"/>
              <a:t>EPC Projects- Engineering, Procurement &amp; Construction contract also termed as Turnkey project</a:t>
            </a:r>
          </a:p>
          <a:p>
            <a:pPr>
              <a:buFont typeface="Wingdings" pitchFamily="2" charset="2"/>
              <a:buNone/>
            </a:pPr>
            <a:r>
              <a:rPr lang="en-US" smtClean="0"/>
              <a:t>       A contract in which an independent agent undertakes to furnish for a fixed price all materials and labour, and to do all the work needed to complete a project </a:t>
            </a:r>
          </a:p>
        </p:txBody>
      </p:sp>
      <p:sp>
        <p:nvSpPr>
          <p:cNvPr id="11268" name="Slide Number Placeholder 5"/>
          <p:cNvSpPr>
            <a:spLocks noGrp="1"/>
          </p:cNvSpPr>
          <p:nvPr>
            <p:ph type="sldNum" sz="quarter" idx="12"/>
          </p:nvPr>
        </p:nvSpPr>
        <p:spPr/>
        <p:txBody>
          <a:bodyPr/>
          <a:lstStyle/>
          <a:p>
            <a:pPr>
              <a:defRPr/>
            </a:pPr>
            <a:fld id="{B83B6E3B-5F03-4176-B07B-ED6BF6DBD388}" type="slidenum">
              <a:rPr lang="en-US"/>
              <a:pPr>
                <a:defRPr/>
              </a:pPr>
              <a:t>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mph" presetSubtype="0" fill="hold" grpId="0" nodeType="clickEffect">
                                  <p:stCondLst>
                                    <p:cond delay="0"/>
                                  </p:stCondLst>
                                  <p:iterate type="lt">
                                    <p:tmPct val="4000"/>
                                  </p:iterate>
                                  <p:childTnLst>
                                    <p:set>
                                      <p:cBhvr override="childStyle">
                                        <p:cTn id="6" dur="500" fill="hold"/>
                                        <p:tgtEl>
                                          <p:spTgt spid="20483">
                                            <p:txEl>
                                              <p:pRg st="0" end="0"/>
                                            </p:txEl>
                                          </p:spTgt>
                                        </p:tgtEl>
                                        <p:attrNameLst>
                                          <p:attrName>style.textDecorationUnderline</p:attrName>
                                        </p:attrNameLst>
                                      </p:cBhvr>
                                      <p:to>
                                        <p:strVal val="true"/>
                                      </p:to>
                                    </p:set>
                                  </p:childTnLst>
                                </p:cTn>
                              </p:par>
                            </p:childTnLst>
                          </p:cTn>
                        </p:par>
                      </p:childTnLst>
                    </p:cTn>
                  </p:par>
                  <p:par>
                    <p:cTn id="7" fill="hold">
                      <p:stCondLst>
                        <p:cond delay="indefinite"/>
                      </p:stCondLst>
                      <p:childTnLst>
                        <p:par>
                          <p:cTn id="8" fill="hold">
                            <p:stCondLst>
                              <p:cond delay="0"/>
                            </p:stCondLst>
                            <p:childTnLst>
                              <p:par>
                                <p:cTn id="9" presetID="18" presetClass="emph" presetSubtype="0" fill="hold" grpId="0" nodeType="clickEffect">
                                  <p:stCondLst>
                                    <p:cond delay="0"/>
                                  </p:stCondLst>
                                  <p:iterate type="lt">
                                    <p:tmPct val="4000"/>
                                  </p:iterate>
                                  <p:childTnLst>
                                    <p:set>
                                      <p:cBhvr override="childStyle">
                                        <p:cTn id="10" dur="500" fill="hold"/>
                                        <p:tgtEl>
                                          <p:spTgt spid="20483">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276</TotalTime>
  <Words>862</Words>
  <Application>Microsoft Office PowerPoint</Application>
  <PresentationFormat>On-screen Show (4:3)</PresentationFormat>
  <Paragraphs>82</Paragraphs>
  <Slides>17</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Garamond</vt:lpstr>
      <vt:lpstr>Arial</vt:lpstr>
      <vt:lpstr>Calibri</vt:lpstr>
      <vt:lpstr>Constantia</vt:lpstr>
      <vt:lpstr>Wingdings 2</vt:lpstr>
      <vt:lpstr>Times New Roman</vt:lpstr>
      <vt:lpstr>Wingdings</vt:lpstr>
      <vt:lpstr>Flow</vt:lpstr>
      <vt:lpstr> Works Contract Service </vt:lpstr>
      <vt:lpstr>Meaning of Taxable Service</vt:lpstr>
      <vt:lpstr>Meaning of Works Contract Explanation</vt:lpstr>
      <vt:lpstr>Essential  ingredients </vt:lpstr>
      <vt:lpstr>Works Contract Service Vs Erection, Commissioning and Installation service </vt:lpstr>
      <vt:lpstr>Works Contract Service Vs Commercial or Industrial Construction Service</vt:lpstr>
      <vt:lpstr>Works Contract Service Vs Construction of Complex service</vt:lpstr>
      <vt:lpstr>Cumulative Two Conditions </vt:lpstr>
      <vt:lpstr>Turnkey Projects/ EPC Projects</vt:lpstr>
      <vt:lpstr>Builder Vs Developer</vt:lpstr>
      <vt:lpstr>Which is not Works contract</vt:lpstr>
      <vt:lpstr>                Valuation</vt:lpstr>
      <vt:lpstr>Petty contractor can avail exemption limit</vt:lpstr>
      <vt:lpstr>Meaning of Composition Scheme</vt:lpstr>
      <vt:lpstr>Composition Scheme</vt:lpstr>
      <vt:lpstr>Composition Rules -Implications</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 Contract Service </dc:title>
  <dc:creator>Ramesh Krishnan</dc:creator>
  <cp:lastModifiedBy>User</cp:lastModifiedBy>
  <cp:revision>66</cp:revision>
  <dcterms:created xsi:type="dcterms:W3CDTF">2010-01-03T17:53:10Z</dcterms:created>
  <dcterms:modified xsi:type="dcterms:W3CDTF">2010-01-12T06:47:25Z</dcterms:modified>
</cp:coreProperties>
</file>