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8" r:id="rId1"/>
    <p:sldMasterId id="2147483901" r:id="rId2"/>
  </p:sldMasterIdLst>
  <p:notesMasterIdLst>
    <p:notesMasterId r:id="rId35"/>
  </p:notesMasterIdLst>
  <p:handoutMasterIdLst>
    <p:handoutMasterId r:id="rId36"/>
  </p:handoutMasterIdLst>
  <p:sldIdLst>
    <p:sldId id="271" r:id="rId3"/>
    <p:sldId id="272" r:id="rId4"/>
    <p:sldId id="273" r:id="rId5"/>
    <p:sldId id="274" r:id="rId6"/>
    <p:sldId id="275" r:id="rId7"/>
    <p:sldId id="287" r:id="rId8"/>
    <p:sldId id="286" r:id="rId9"/>
    <p:sldId id="288" r:id="rId10"/>
    <p:sldId id="276" r:id="rId11"/>
    <p:sldId id="284" r:id="rId12"/>
    <p:sldId id="283" r:id="rId13"/>
    <p:sldId id="282" r:id="rId14"/>
    <p:sldId id="281" r:id="rId15"/>
    <p:sldId id="289" r:id="rId16"/>
    <p:sldId id="277" r:id="rId17"/>
    <p:sldId id="278" r:id="rId18"/>
    <p:sldId id="279" r:id="rId19"/>
    <p:sldId id="280" r:id="rId20"/>
    <p:sldId id="256" r:id="rId21"/>
    <p:sldId id="257" r:id="rId22"/>
    <p:sldId id="258" r:id="rId23"/>
    <p:sldId id="259" r:id="rId24"/>
    <p:sldId id="261" r:id="rId25"/>
    <p:sldId id="267" r:id="rId26"/>
    <p:sldId id="262" r:id="rId27"/>
    <p:sldId id="263" r:id="rId28"/>
    <p:sldId id="264" r:id="rId29"/>
    <p:sldId id="285" r:id="rId30"/>
    <p:sldId id="265" r:id="rId31"/>
    <p:sldId id="268" r:id="rId32"/>
    <p:sldId id="269" r:id="rId33"/>
    <p:sldId id="270"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snapVertSplitter="1" vertBarState="minimized" horzBarState="maximized">
    <p:restoredLeft sz="34578" autoAdjust="0"/>
    <p:restoredTop sz="86323" autoAdjust="0"/>
  </p:normalViewPr>
  <p:slideViewPr>
    <p:cSldViewPr>
      <p:cViewPr varScale="1">
        <p:scale>
          <a:sx n="93" d="100"/>
          <a:sy n="93" d="100"/>
        </p:scale>
        <p:origin x="-1398" y="-90"/>
      </p:cViewPr>
      <p:guideLst>
        <p:guide orient="horz" pos="2160"/>
        <p:guide pos="2880"/>
      </p:guideLst>
    </p:cSldViewPr>
  </p:slideViewPr>
  <p:outlineViewPr>
    <p:cViewPr>
      <p:scale>
        <a:sx n="33" d="100"/>
        <a:sy n="33" d="100"/>
      </p:scale>
      <p:origin x="216" y="0"/>
    </p:cViewPr>
  </p:outlineViewPr>
  <p:notesTextViewPr>
    <p:cViewPr>
      <p:scale>
        <a:sx n="100" d="100"/>
        <a:sy n="100" d="100"/>
      </p:scale>
      <p:origin x="0" y="0"/>
    </p:cViewPr>
  </p:notesTextViewPr>
  <p:sorterViewPr>
    <p:cViewPr>
      <p:scale>
        <a:sx n="100" d="100"/>
        <a:sy n="100" d="100"/>
      </p:scale>
      <p:origin x="0" y="5886"/>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US" smtClean="0"/>
              <a:t>M/S Nangia &amp; Company,Chartered Accountants</a:t>
            </a: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19A6E8A-6ACD-4E11-9982-F6BC911C2486}" type="datetimeFigureOut">
              <a:rPr lang="en-US" smtClean="0"/>
              <a:pPr/>
              <a:t>25-Apr-09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5400787-2A74-424D-9E31-1BAA71B2B163}" type="slidenum">
              <a:rPr lang="en-US" smtClean="0"/>
              <a:pPr/>
              <a:t>‹#›</a:t>
            </a:fld>
            <a:endParaRPr lang="en-US"/>
          </a:p>
        </p:txBody>
      </p:sp>
    </p:spTree>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US" smtClean="0"/>
              <a:t>M/S Nangia &amp; Company,Chartered Accountants</a:t>
            </a: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61EB909-CFFE-48DC-B20B-49182169AD74}" type="datetimeFigureOut">
              <a:rPr lang="en-US" smtClean="0"/>
              <a:pPr/>
              <a:t>25-Apr-09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FEDFF45-5F1D-40C2-ACAC-45F4E473258C}" type="slidenum">
              <a:rPr lang="en-US" smtClean="0"/>
              <a:pPr/>
              <a:t>‹#›</a:t>
            </a:fld>
            <a:endParaRPr lang="en-US"/>
          </a:p>
        </p:txBody>
      </p:sp>
    </p:spTree>
  </p:cSld>
  <p:clrMap bg1="lt1" tx1="dk1" bg2="lt2" tx2="dk2" accent1="accent1" accent2="accent2" accent3="accent3" accent4="accent4" accent5="accent5" accent6="accent6" hlink="hlink" folHlink="folHlink"/>
  <p:hf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r>
              <a:rPr lang="en-US" smtClean="0"/>
              <a:t>M/S Nangia &amp; Company,Chartered Accountants</a:t>
            </a:r>
            <a:endParaRPr lang="en-US"/>
          </a:p>
        </p:txBody>
      </p:sp>
      <p:sp>
        <p:nvSpPr>
          <p:cNvPr id="5" name="Slide Number Placeholder 4"/>
          <p:cNvSpPr>
            <a:spLocks noGrp="1"/>
          </p:cNvSpPr>
          <p:nvPr>
            <p:ph type="sldNum" sz="quarter" idx="11"/>
          </p:nvPr>
        </p:nvSpPr>
        <p:spPr/>
        <p:txBody>
          <a:bodyPr/>
          <a:lstStyle/>
          <a:p>
            <a:fld id="{4FEDFF45-5F1D-40C2-ACAC-45F4E473258C}" type="slidenum">
              <a:rPr lang="en-US" smtClean="0"/>
              <a:pPr/>
              <a:t>16</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FEDFF45-5F1D-40C2-ACAC-45F4E473258C}" type="slidenum">
              <a:rPr lang="en-US" smtClean="0"/>
              <a:pPr/>
              <a:t>19</a:t>
            </a:fld>
            <a:endParaRPr lang="en-US"/>
          </a:p>
        </p:txBody>
      </p:sp>
      <p:sp>
        <p:nvSpPr>
          <p:cNvPr id="5" name="Header Placeholder 4"/>
          <p:cNvSpPr>
            <a:spLocks noGrp="1"/>
          </p:cNvSpPr>
          <p:nvPr>
            <p:ph type="hdr" sz="quarter" idx="11"/>
          </p:nvPr>
        </p:nvSpPr>
        <p:spPr/>
        <p:txBody>
          <a:bodyPr/>
          <a:lstStyle/>
          <a:p>
            <a:r>
              <a:rPr lang="en-US" smtClean="0"/>
              <a:t>M/S Nangia &amp; Company,Chartered Accountants</a:t>
            </a:r>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r>
              <a:rPr lang="en-US" smtClean="0"/>
              <a:t>M/S Nangia &amp; Company,Chartered Accountants</a:t>
            </a:r>
            <a:endParaRPr lang="en-US"/>
          </a:p>
        </p:txBody>
      </p:sp>
      <p:sp>
        <p:nvSpPr>
          <p:cNvPr id="5" name="Slide Number Placeholder 4"/>
          <p:cNvSpPr>
            <a:spLocks noGrp="1"/>
          </p:cNvSpPr>
          <p:nvPr>
            <p:ph type="sldNum" sz="quarter" idx="11"/>
          </p:nvPr>
        </p:nvSpPr>
        <p:spPr/>
        <p:txBody>
          <a:bodyPr/>
          <a:lstStyle/>
          <a:p>
            <a:fld id="{4FEDFF45-5F1D-40C2-ACAC-45F4E473258C}" type="slidenum">
              <a:rPr lang="en-US" smtClean="0"/>
              <a:pPr/>
              <a:t>27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D8C71811-0BE2-4AB4-B035-F9870A4CCE2B}" type="datetime1">
              <a:rPr lang="en-US" smtClean="0"/>
              <a:pPr/>
              <a:t>25-Apr-09</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r>
              <a:rPr lang="en-US" smtClean="0"/>
              <a:t>PREPARED BY:-  CA. ARVIND RAWAT.  ACA,LL.B, CS/F ,B.COM   </a:t>
            </a:r>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E2B60F69-A391-4BAD-A5FD-3AF9A82A1C3F}"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transition spd="slow" advTm="297">
    <p:pull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1B44E393-E348-4F59-A362-FD0996931C20}" type="datetime1">
              <a:rPr lang="en-US" smtClean="0"/>
              <a:pPr/>
              <a:t>25-Apr-09</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E2B60F69-A391-4BAD-A5FD-3AF9A82A1C3F}" type="slidenum">
              <a:rPr lang="en-US" smtClean="0"/>
              <a:pPr/>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r>
              <a:rPr lang="en-US" smtClean="0"/>
              <a:t>PREPARED BY:-  CA. ARVIND RAWAT.  ACA,LL.B, CS/F ,B.COM   </a:t>
            </a:r>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transition spd="slow" advTm="297">
    <p:pull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0A354EF-8216-482F-8AB2-261822417D69}" type="datetime1">
              <a:rPr lang="en-US" smtClean="0"/>
              <a:pPr/>
              <a:t>25-Apr-09</a:t>
            </a:fld>
            <a:endParaRPr lang="en-US"/>
          </a:p>
        </p:txBody>
      </p:sp>
      <p:sp>
        <p:nvSpPr>
          <p:cNvPr id="5" name="Footer Placeholder 4"/>
          <p:cNvSpPr>
            <a:spLocks noGrp="1"/>
          </p:cNvSpPr>
          <p:nvPr>
            <p:ph type="ftr" sz="quarter" idx="11"/>
          </p:nvPr>
        </p:nvSpPr>
        <p:spPr/>
        <p:txBody>
          <a:bodyPr/>
          <a:lstStyle/>
          <a:p>
            <a:r>
              <a:rPr lang="en-US" smtClean="0"/>
              <a:t>PREPARED BY:-  CA. ARVIND RAWAT.  ACA,LL.B, CS/F ,B.COM   </a:t>
            </a:r>
            <a:endParaRPr lang="en-US"/>
          </a:p>
        </p:txBody>
      </p:sp>
      <p:sp>
        <p:nvSpPr>
          <p:cNvPr id="6" name="Slide Number Placeholder 5"/>
          <p:cNvSpPr>
            <a:spLocks noGrp="1"/>
          </p:cNvSpPr>
          <p:nvPr>
            <p:ph type="sldNum" sz="quarter" idx="12"/>
          </p:nvPr>
        </p:nvSpPr>
        <p:spPr/>
        <p:txBody>
          <a:bodyPr/>
          <a:lstStyle/>
          <a:p>
            <a:fld id="{E2B60F69-A391-4BAD-A5FD-3AF9A82A1C3F}" type="slidenum">
              <a:rPr lang="en-US" smtClean="0"/>
              <a:pPr/>
              <a:t>‹#›</a:t>
            </a:fld>
            <a:endParaRPr lang="en-US"/>
          </a:p>
        </p:txBody>
      </p:sp>
    </p:spTree>
  </p:cSld>
  <p:clrMapOvr>
    <a:masterClrMapping/>
  </p:clrMapOvr>
  <p:transition spd="slow" advTm="297">
    <p:pull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CBA37411-311F-43A5-9393-E28D81D5D691}" type="datetime1">
              <a:rPr lang="en-US" smtClean="0"/>
              <a:pPr/>
              <a:t>25-Apr-09</a:t>
            </a:fld>
            <a:endParaRPr lang="en-US"/>
          </a:p>
        </p:txBody>
      </p:sp>
      <p:sp>
        <p:nvSpPr>
          <p:cNvPr id="5" name="Footer Placeholder 4"/>
          <p:cNvSpPr>
            <a:spLocks noGrp="1"/>
          </p:cNvSpPr>
          <p:nvPr>
            <p:ph type="ftr" sz="quarter" idx="11"/>
          </p:nvPr>
        </p:nvSpPr>
        <p:spPr>
          <a:xfrm>
            <a:off x="457201" y="6248207"/>
            <a:ext cx="5573483" cy="365125"/>
          </a:xfrm>
        </p:spPr>
        <p:txBody>
          <a:bodyPr/>
          <a:lstStyle/>
          <a:p>
            <a:r>
              <a:rPr lang="en-US" smtClean="0"/>
              <a:t>PREPARED BY:-  CA. ARVIND RAWAT.  ACA,LL.B, CS/F ,B.COM   </a:t>
            </a:r>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E2B60F69-A391-4BAD-A5FD-3AF9A82A1C3F}"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transition spd="slow" advTm="297">
    <p:pull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F337737-BDF8-46D6-A3F7-DB9211F433C8}" type="datetime1">
              <a:rPr lang="en-US" smtClean="0"/>
              <a:pPr/>
              <a:t>25-Apr-09</a:t>
            </a:fld>
            <a:endParaRPr lang="en-US"/>
          </a:p>
        </p:txBody>
      </p:sp>
      <p:sp>
        <p:nvSpPr>
          <p:cNvPr id="5" name="Footer Placeholder 4"/>
          <p:cNvSpPr>
            <a:spLocks noGrp="1"/>
          </p:cNvSpPr>
          <p:nvPr>
            <p:ph type="ftr" sz="quarter" idx="11"/>
          </p:nvPr>
        </p:nvSpPr>
        <p:spPr/>
        <p:txBody>
          <a:bodyPr/>
          <a:lstStyle/>
          <a:p>
            <a:r>
              <a:rPr lang="en-US" smtClean="0"/>
              <a:t>PREPARED BY:-  CA. ARVIND RAWAT.  ACA,LL.B, CS/F ,B.COM   </a:t>
            </a:r>
            <a:endParaRPr lang="en-US"/>
          </a:p>
        </p:txBody>
      </p:sp>
      <p:sp>
        <p:nvSpPr>
          <p:cNvPr id="6" name="Slide Number Placeholder 5"/>
          <p:cNvSpPr>
            <a:spLocks noGrp="1"/>
          </p:cNvSpPr>
          <p:nvPr>
            <p:ph type="sldNum" sz="quarter" idx="12"/>
          </p:nvPr>
        </p:nvSpPr>
        <p:spPr/>
        <p:txBody>
          <a:bodyPr/>
          <a:lstStyle/>
          <a:p>
            <a:fld id="{D44A1D27-BC95-48B4-A6C8-EEF83AB00B24}" type="slidenum">
              <a:rPr lang="en-US" smtClean="0"/>
              <a:pPr/>
              <a:t>‹#›</a:t>
            </a:fld>
            <a:endParaRPr lang="en-US"/>
          </a:p>
        </p:txBody>
      </p:sp>
    </p:spTree>
  </p:cSld>
  <p:clrMapOvr>
    <a:masterClrMapping/>
  </p:clrMapOvr>
  <p:transition spd="slow" advTm="297">
    <p:pull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813C07A-71AE-4044-BB2A-B44FD0130406}" type="datetime1">
              <a:rPr lang="en-US" smtClean="0"/>
              <a:pPr/>
              <a:t>25-Apr-09</a:t>
            </a:fld>
            <a:endParaRPr lang="en-US"/>
          </a:p>
        </p:txBody>
      </p:sp>
      <p:sp>
        <p:nvSpPr>
          <p:cNvPr id="5" name="Footer Placeholder 4"/>
          <p:cNvSpPr>
            <a:spLocks noGrp="1"/>
          </p:cNvSpPr>
          <p:nvPr>
            <p:ph type="ftr" sz="quarter" idx="11"/>
          </p:nvPr>
        </p:nvSpPr>
        <p:spPr/>
        <p:txBody>
          <a:bodyPr/>
          <a:lstStyle/>
          <a:p>
            <a:r>
              <a:rPr lang="en-US" smtClean="0"/>
              <a:t>PREPARED BY:-  CA. ARVIND RAWAT.  ACA,LL.B, CS/F ,B.COM   </a:t>
            </a:r>
            <a:endParaRPr lang="en-US"/>
          </a:p>
        </p:txBody>
      </p:sp>
      <p:sp>
        <p:nvSpPr>
          <p:cNvPr id="6" name="Slide Number Placeholder 5"/>
          <p:cNvSpPr>
            <a:spLocks noGrp="1"/>
          </p:cNvSpPr>
          <p:nvPr>
            <p:ph type="sldNum" sz="quarter" idx="12"/>
          </p:nvPr>
        </p:nvSpPr>
        <p:spPr/>
        <p:txBody>
          <a:bodyPr/>
          <a:lstStyle/>
          <a:p>
            <a:fld id="{D44A1D27-BC95-48B4-A6C8-EEF83AB00B24}" type="slidenum">
              <a:rPr lang="en-US" smtClean="0"/>
              <a:pPr/>
              <a:t>‹#›</a:t>
            </a:fld>
            <a:endParaRPr lang="en-US"/>
          </a:p>
        </p:txBody>
      </p:sp>
    </p:spTree>
  </p:cSld>
  <p:clrMapOvr>
    <a:masterClrMapping/>
  </p:clrMapOvr>
  <p:transition spd="slow" advTm="297">
    <p:pull dir="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3ACE815-F8C7-4489-82FF-2D3B638F74F8}" type="datetime1">
              <a:rPr lang="en-US" smtClean="0"/>
              <a:pPr/>
              <a:t>25-Apr-09</a:t>
            </a:fld>
            <a:endParaRPr lang="en-US"/>
          </a:p>
        </p:txBody>
      </p:sp>
      <p:sp>
        <p:nvSpPr>
          <p:cNvPr id="5" name="Footer Placeholder 4"/>
          <p:cNvSpPr>
            <a:spLocks noGrp="1"/>
          </p:cNvSpPr>
          <p:nvPr>
            <p:ph type="ftr" sz="quarter" idx="11"/>
          </p:nvPr>
        </p:nvSpPr>
        <p:spPr/>
        <p:txBody>
          <a:bodyPr/>
          <a:lstStyle/>
          <a:p>
            <a:r>
              <a:rPr lang="en-US" smtClean="0"/>
              <a:t>PREPARED BY:-  CA. ARVIND RAWAT.  ACA,LL.B, CS/F ,B.COM   </a:t>
            </a:r>
            <a:endParaRPr lang="en-US"/>
          </a:p>
        </p:txBody>
      </p:sp>
      <p:sp>
        <p:nvSpPr>
          <p:cNvPr id="6" name="Slide Number Placeholder 5"/>
          <p:cNvSpPr>
            <a:spLocks noGrp="1"/>
          </p:cNvSpPr>
          <p:nvPr>
            <p:ph type="sldNum" sz="quarter" idx="12"/>
          </p:nvPr>
        </p:nvSpPr>
        <p:spPr/>
        <p:txBody>
          <a:bodyPr/>
          <a:lstStyle/>
          <a:p>
            <a:fld id="{D44A1D27-BC95-48B4-A6C8-EEF83AB00B24}" type="slidenum">
              <a:rPr lang="en-US" smtClean="0"/>
              <a:pPr/>
              <a:t>‹#›</a:t>
            </a:fld>
            <a:endParaRPr lang="en-US"/>
          </a:p>
        </p:txBody>
      </p:sp>
    </p:spTree>
  </p:cSld>
  <p:clrMapOvr>
    <a:masterClrMapping/>
  </p:clrMapOvr>
  <p:transition spd="slow" advTm="297">
    <p:pull dir="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CA68741-DAF2-4E75-9051-3FAEDC88CC8E}" type="datetime1">
              <a:rPr lang="en-US" smtClean="0"/>
              <a:pPr/>
              <a:t>25-Apr-09</a:t>
            </a:fld>
            <a:endParaRPr lang="en-US"/>
          </a:p>
        </p:txBody>
      </p:sp>
      <p:sp>
        <p:nvSpPr>
          <p:cNvPr id="6" name="Footer Placeholder 5"/>
          <p:cNvSpPr>
            <a:spLocks noGrp="1"/>
          </p:cNvSpPr>
          <p:nvPr>
            <p:ph type="ftr" sz="quarter" idx="11"/>
          </p:nvPr>
        </p:nvSpPr>
        <p:spPr/>
        <p:txBody>
          <a:bodyPr/>
          <a:lstStyle/>
          <a:p>
            <a:r>
              <a:rPr lang="en-US" smtClean="0"/>
              <a:t>PREPARED BY:-  CA. ARVIND RAWAT.  ACA,LL.B, CS/F ,B.COM   </a:t>
            </a:r>
            <a:endParaRPr lang="en-US"/>
          </a:p>
        </p:txBody>
      </p:sp>
      <p:sp>
        <p:nvSpPr>
          <p:cNvPr id="7" name="Slide Number Placeholder 6"/>
          <p:cNvSpPr>
            <a:spLocks noGrp="1"/>
          </p:cNvSpPr>
          <p:nvPr>
            <p:ph type="sldNum" sz="quarter" idx="12"/>
          </p:nvPr>
        </p:nvSpPr>
        <p:spPr/>
        <p:txBody>
          <a:bodyPr/>
          <a:lstStyle/>
          <a:p>
            <a:fld id="{D44A1D27-BC95-48B4-A6C8-EEF83AB00B24}" type="slidenum">
              <a:rPr lang="en-US" smtClean="0"/>
              <a:pPr/>
              <a:t>‹#›</a:t>
            </a:fld>
            <a:endParaRPr lang="en-US"/>
          </a:p>
        </p:txBody>
      </p:sp>
    </p:spTree>
  </p:cSld>
  <p:clrMapOvr>
    <a:masterClrMapping/>
  </p:clrMapOvr>
  <p:transition spd="slow" advTm="297">
    <p:pull dir="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A2294F3-E2E1-41F8-9316-BB9401001493}" type="datetime1">
              <a:rPr lang="en-US" smtClean="0"/>
              <a:pPr/>
              <a:t>25-Apr-09</a:t>
            </a:fld>
            <a:endParaRPr lang="en-US"/>
          </a:p>
        </p:txBody>
      </p:sp>
      <p:sp>
        <p:nvSpPr>
          <p:cNvPr id="8" name="Footer Placeholder 7"/>
          <p:cNvSpPr>
            <a:spLocks noGrp="1"/>
          </p:cNvSpPr>
          <p:nvPr>
            <p:ph type="ftr" sz="quarter" idx="11"/>
          </p:nvPr>
        </p:nvSpPr>
        <p:spPr/>
        <p:txBody>
          <a:bodyPr/>
          <a:lstStyle/>
          <a:p>
            <a:r>
              <a:rPr lang="en-US" smtClean="0"/>
              <a:t>PREPARED BY:-  CA. ARVIND RAWAT.  ACA,LL.B, CS/F ,B.COM   </a:t>
            </a:r>
            <a:endParaRPr lang="en-US"/>
          </a:p>
        </p:txBody>
      </p:sp>
      <p:sp>
        <p:nvSpPr>
          <p:cNvPr id="9" name="Slide Number Placeholder 8"/>
          <p:cNvSpPr>
            <a:spLocks noGrp="1"/>
          </p:cNvSpPr>
          <p:nvPr>
            <p:ph type="sldNum" sz="quarter" idx="12"/>
          </p:nvPr>
        </p:nvSpPr>
        <p:spPr/>
        <p:txBody>
          <a:bodyPr/>
          <a:lstStyle/>
          <a:p>
            <a:fld id="{D44A1D27-BC95-48B4-A6C8-EEF83AB00B24}" type="slidenum">
              <a:rPr lang="en-US" smtClean="0"/>
              <a:pPr/>
              <a:t>‹#›</a:t>
            </a:fld>
            <a:endParaRPr lang="en-US"/>
          </a:p>
        </p:txBody>
      </p:sp>
    </p:spTree>
  </p:cSld>
  <p:clrMapOvr>
    <a:masterClrMapping/>
  </p:clrMapOvr>
  <p:transition spd="slow" advTm="297">
    <p:pull dir="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5F262AE-7D85-4C93-87C6-FF412B5D62A0}" type="datetime1">
              <a:rPr lang="en-US" smtClean="0"/>
              <a:pPr/>
              <a:t>25-Apr-09</a:t>
            </a:fld>
            <a:endParaRPr lang="en-US"/>
          </a:p>
        </p:txBody>
      </p:sp>
      <p:sp>
        <p:nvSpPr>
          <p:cNvPr id="4" name="Footer Placeholder 3"/>
          <p:cNvSpPr>
            <a:spLocks noGrp="1"/>
          </p:cNvSpPr>
          <p:nvPr>
            <p:ph type="ftr" sz="quarter" idx="11"/>
          </p:nvPr>
        </p:nvSpPr>
        <p:spPr/>
        <p:txBody>
          <a:bodyPr/>
          <a:lstStyle/>
          <a:p>
            <a:r>
              <a:rPr lang="en-US" smtClean="0"/>
              <a:t>PREPARED BY:-  CA. ARVIND RAWAT.  ACA,LL.B, CS/F ,B.COM   </a:t>
            </a:r>
            <a:endParaRPr lang="en-US"/>
          </a:p>
        </p:txBody>
      </p:sp>
      <p:sp>
        <p:nvSpPr>
          <p:cNvPr id="5" name="Slide Number Placeholder 4"/>
          <p:cNvSpPr>
            <a:spLocks noGrp="1"/>
          </p:cNvSpPr>
          <p:nvPr>
            <p:ph type="sldNum" sz="quarter" idx="12"/>
          </p:nvPr>
        </p:nvSpPr>
        <p:spPr/>
        <p:txBody>
          <a:bodyPr/>
          <a:lstStyle/>
          <a:p>
            <a:fld id="{D44A1D27-BC95-48B4-A6C8-EEF83AB00B24}" type="slidenum">
              <a:rPr lang="en-US" smtClean="0"/>
              <a:pPr/>
              <a:t>‹#›</a:t>
            </a:fld>
            <a:endParaRPr lang="en-US"/>
          </a:p>
        </p:txBody>
      </p:sp>
    </p:spTree>
  </p:cSld>
  <p:clrMapOvr>
    <a:masterClrMapping/>
  </p:clrMapOvr>
  <p:transition spd="slow" advTm="297">
    <p:pull dir="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7F3458-330E-46C5-BA0F-21567AA02078}" type="datetime1">
              <a:rPr lang="en-US" smtClean="0"/>
              <a:pPr/>
              <a:t>25-Apr-09</a:t>
            </a:fld>
            <a:endParaRPr lang="en-US"/>
          </a:p>
        </p:txBody>
      </p:sp>
      <p:sp>
        <p:nvSpPr>
          <p:cNvPr id="3" name="Footer Placeholder 2"/>
          <p:cNvSpPr>
            <a:spLocks noGrp="1"/>
          </p:cNvSpPr>
          <p:nvPr>
            <p:ph type="ftr" sz="quarter" idx="11"/>
          </p:nvPr>
        </p:nvSpPr>
        <p:spPr/>
        <p:txBody>
          <a:bodyPr/>
          <a:lstStyle/>
          <a:p>
            <a:r>
              <a:rPr lang="en-US" smtClean="0"/>
              <a:t>PREPARED BY:-  CA. ARVIND RAWAT.  ACA,LL.B, CS/F ,B.COM   </a:t>
            </a:r>
            <a:endParaRPr lang="en-US"/>
          </a:p>
        </p:txBody>
      </p:sp>
      <p:sp>
        <p:nvSpPr>
          <p:cNvPr id="4" name="Slide Number Placeholder 3"/>
          <p:cNvSpPr>
            <a:spLocks noGrp="1"/>
          </p:cNvSpPr>
          <p:nvPr>
            <p:ph type="sldNum" sz="quarter" idx="12"/>
          </p:nvPr>
        </p:nvSpPr>
        <p:spPr/>
        <p:txBody>
          <a:bodyPr/>
          <a:lstStyle/>
          <a:p>
            <a:fld id="{D44A1D27-BC95-48B4-A6C8-EEF83AB00B24}" type="slidenum">
              <a:rPr lang="en-US" smtClean="0"/>
              <a:pPr/>
              <a:t>‹#›</a:t>
            </a:fld>
            <a:endParaRPr lang="en-US"/>
          </a:p>
        </p:txBody>
      </p:sp>
    </p:spTree>
  </p:cSld>
  <p:clrMapOvr>
    <a:masterClrMapping/>
  </p:clrMapOvr>
  <p:transition spd="slow" advTm="297">
    <p:pull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3B977F8F-2982-4496-8B46-346B5DBA1C07}" type="datetime1">
              <a:rPr lang="en-US" smtClean="0"/>
              <a:pPr/>
              <a:t>25-Apr-09</a:t>
            </a:fld>
            <a:endParaRPr lang="en-US"/>
          </a:p>
        </p:txBody>
      </p:sp>
      <p:sp>
        <p:nvSpPr>
          <p:cNvPr id="5" name="Footer Placeholder 4"/>
          <p:cNvSpPr>
            <a:spLocks noGrp="1"/>
          </p:cNvSpPr>
          <p:nvPr>
            <p:ph type="ftr" sz="quarter" idx="11"/>
          </p:nvPr>
        </p:nvSpPr>
        <p:spPr/>
        <p:txBody>
          <a:bodyPr/>
          <a:lstStyle/>
          <a:p>
            <a:r>
              <a:rPr lang="en-US" smtClean="0"/>
              <a:t>PREPARED BY:-  CA. ARVIND RAWAT.  ACA,LL.B, CS/F ,B.COM   </a:t>
            </a:r>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E2B60F69-A391-4BAD-A5FD-3AF9A82A1C3F}" type="slidenum">
              <a:rPr lang="en-US" smtClean="0"/>
              <a:pPr/>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spd="slow" advTm="297">
    <p:pull dir="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AF26E2-C932-4DEB-A2C3-59E4DDBBCD71}" type="datetime1">
              <a:rPr lang="en-US" smtClean="0"/>
              <a:pPr/>
              <a:t>25-Apr-09</a:t>
            </a:fld>
            <a:endParaRPr lang="en-US"/>
          </a:p>
        </p:txBody>
      </p:sp>
      <p:sp>
        <p:nvSpPr>
          <p:cNvPr id="6" name="Footer Placeholder 5"/>
          <p:cNvSpPr>
            <a:spLocks noGrp="1"/>
          </p:cNvSpPr>
          <p:nvPr>
            <p:ph type="ftr" sz="quarter" idx="11"/>
          </p:nvPr>
        </p:nvSpPr>
        <p:spPr/>
        <p:txBody>
          <a:bodyPr/>
          <a:lstStyle/>
          <a:p>
            <a:r>
              <a:rPr lang="en-US" smtClean="0"/>
              <a:t>PREPARED BY:-  CA. ARVIND RAWAT.  ACA,LL.B, CS/F ,B.COM   </a:t>
            </a:r>
            <a:endParaRPr lang="en-US"/>
          </a:p>
        </p:txBody>
      </p:sp>
      <p:sp>
        <p:nvSpPr>
          <p:cNvPr id="7" name="Slide Number Placeholder 6"/>
          <p:cNvSpPr>
            <a:spLocks noGrp="1"/>
          </p:cNvSpPr>
          <p:nvPr>
            <p:ph type="sldNum" sz="quarter" idx="12"/>
          </p:nvPr>
        </p:nvSpPr>
        <p:spPr/>
        <p:txBody>
          <a:bodyPr/>
          <a:lstStyle/>
          <a:p>
            <a:fld id="{D44A1D27-BC95-48B4-A6C8-EEF83AB00B24}" type="slidenum">
              <a:rPr lang="en-US" smtClean="0"/>
              <a:pPr/>
              <a:t>‹#›</a:t>
            </a:fld>
            <a:endParaRPr lang="en-US"/>
          </a:p>
        </p:txBody>
      </p:sp>
    </p:spTree>
  </p:cSld>
  <p:clrMapOvr>
    <a:masterClrMapping/>
  </p:clrMapOvr>
  <p:transition spd="slow" advTm="297">
    <p:pull dir="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C69210C-F7BD-4D7A-AC11-155C3D48B034}" type="datetime1">
              <a:rPr lang="en-US" smtClean="0"/>
              <a:pPr/>
              <a:t>25-Apr-09</a:t>
            </a:fld>
            <a:endParaRPr lang="en-US"/>
          </a:p>
        </p:txBody>
      </p:sp>
      <p:sp>
        <p:nvSpPr>
          <p:cNvPr id="6" name="Footer Placeholder 5"/>
          <p:cNvSpPr>
            <a:spLocks noGrp="1"/>
          </p:cNvSpPr>
          <p:nvPr>
            <p:ph type="ftr" sz="quarter" idx="11"/>
          </p:nvPr>
        </p:nvSpPr>
        <p:spPr/>
        <p:txBody>
          <a:bodyPr/>
          <a:lstStyle/>
          <a:p>
            <a:r>
              <a:rPr lang="en-US" smtClean="0"/>
              <a:t>PREPARED BY:-  CA. ARVIND RAWAT.  ACA,LL.B, CS/F ,B.COM   </a:t>
            </a:r>
            <a:endParaRPr lang="en-US"/>
          </a:p>
        </p:txBody>
      </p:sp>
      <p:sp>
        <p:nvSpPr>
          <p:cNvPr id="7" name="Slide Number Placeholder 6"/>
          <p:cNvSpPr>
            <a:spLocks noGrp="1"/>
          </p:cNvSpPr>
          <p:nvPr>
            <p:ph type="sldNum" sz="quarter" idx="12"/>
          </p:nvPr>
        </p:nvSpPr>
        <p:spPr/>
        <p:txBody>
          <a:bodyPr/>
          <a:lstStyle/>
          <a:p>
            <a:fld id="{D44A1D27-BC95-48B4-A6C8-EEF83AB00B24}" type="slidenum">
              <a:rPr lang="en-US" smtClean="0"/>
              <a:pPr/>
              <a:t>‹#›</a:t>
            </a:fld>
            <a:endParaRPr lang="en-US"/>
          </a:p>
        </p:txBody>
      </p:sp>
    </p:spTree>
  </p:cSld>
  <p:clrMapOvr>
    <a:masterClrMapping/>
  </p:clrMapOvr>
  <p:transition spd="slow" advTm="297">
    <p:pull dir="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99B965-F882-4C44-9F20-E52FB44FED56}" type="datetime1">
              <a:rPr lang="en-US" smtClean="0"/>
              <a:pPr/>
              <a:t>25-Apr-09</a:t>
            </a:fld>
            <a:endParaRPr lang="en-US"/>
          </a:p>
        </p:txBody>
      </p:sp>
      <p:sp>
        <p:nvSpPr>
          <p:cNvPr id="5" name="Footer Placeholder 4"/>
          <p:cNvSpPr>
            <a:spLocks noGrp="1"/>
          </p:cNvSpPr>
          <p:nvPr>
            <p:ph type="ftr" sz="quarter" idx="11"/>
          </p:nvPr>
        </p:nvSpPr>
        <p:spPr/>
        <p:txBody>
          <a:bodyPr/>
          <a:lstStyle/>
          <a:p>
            <a:r>
              <a:rPr lang="en-US" smtClean="0"/>
              <a:t>PREPARED BY:-  CA. ARVIND RAWAT.  ACA,LL.B, CS/F ,B.COM   </a:t>
            </a:r>
            <a:endParaRPr lang="en-US"/>
          </a:p>
        </p:txBody>
      </p:sp>
      <p:sp>
        <p:nvSpPr>
          <p:cNvPr id="6" name="Slide Number Placeholder 5"/>
          <p:cNvSpPr>
            <a:spLocks noGrp="1"/>
          </p:cNvSpPr>
          <p:nvPr>
            <p:ph type="sldNum" sz="quarter" idx="12"/>
          </p:nvPr>
        </p:nvSpPr>
        <p:spPr/>
        <p:txBody>
          <a:bodyPr/>
          <a:lstStyle/>
          <a:p>
            <a:fld id="{D44A1D27-BC95-48B4-A6C8-EEF83AB00B24}" type="slidenum">
              <a:rPr lang="en-US" smtClean="0"/>
              <a:pPr/>
              <a:t>‹#›</a:t>
            </a:fld>
            <a:endParaRPr lang="en-US"/>
          </a:p>
        </p:txBody>
      </p:sp>
    </p:spTree>
  </p:cSld>
  <p:clrMapOvr>
    <a:masterClrMapping/>
  </p:clrMapOvr>
  <p:transition spd="slow" advTm="297">
    <p:pull dir="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C21D244-3159-433B-9705-C1840E6BF835}" type="datetime1">
              <a:rPr lang="en-US" smtClean="0"/>
              <a:pPr/>
              <a:t>25-Apr-09</a:t>
            </a:fld>
            <a:endParaRPr lang="en-US"/>
          </a:p>
        </p:txBody>
      </p:sp>
      <p:sp>
        <p:nvSpPr>
          <p:cNvPr id="5" name="Footer Placeholder 4"/>
          <p:cNvSpPr>
            <a:spLocks noGrp="1"/>
          </p:cNvSpPr>
          <p:nvPr>
            <p:ph type="ftr" sz="quarter" idx="11"/>
          </p:nvPr>
        </p:nvSpPr>
        <p:spPr/>
        <p:txBody>
          <a:bodyPr/>
          <a:lstStyle/>
          <a:p>
            <a:r>
              <a:rPr lang="en-US" smtClean="0"/>
              <a:t>PREPARED BY:-  CA. ARVIND RAWAT.  ACA,LL.B, CS/F ,B.COM   </a:t>
            </a:r>
            <a:endParaRPr lang="en-US"/>
          </a:p>
        </p:txBody>
      </p:sp>
      <p:sp>
        <p:nvSpPr>
          <p:cNvPr id="6" name="Slide Number Placeholder 5"/>
          <p:cNvSpPr>
            <a:spLocks noGrp="1"/>
          </p:cNvSpPr>
          <p:nvPr>
            <p:ph type="sldNum" sz="quarter" idx="12"/>
          </p:nvPr>
        </p:nvSpPr>
        <p:spPr/>
        <p:txBody>
          <a:bodyPr/>
          <a:lstStyle/>
          <a:p>
            <a:fld id="{D44A1D27-BC95-48B4-A6C8-EEF83AB00B24}" type="slidenum">
              <a:rPr lang="en-US" smtClean="0"/>
              <a:pPr/>
              <a:t>‹#›</a:t>
            </a:fld>
            <a:endParaRPr lang="en-US"/>
          </a:p>
        </p:txBody>
      </p:sp>
    </p:spTree>
  </p:cSld>
  <p:clrMapOvr>
    <a:masterClrMapping/>
  </p:clrMapOvr>
  <p:transition spd="slow" advTm="297">
    <p:pull dir="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75C2860-6125-4261-865D-0EC8217424A4}" type="datetime1">
              <a:rPr lang="en-US" smtClean="0"/>
              <a:pPr/>
              <a:t>25-Apr-09</a:t>
            </a:fld>
            <a:endParaRPr lang="en-US"/>
          </a:p>
        </p:txBody>
      </p:sp>
      <p:sp>
        <p:nvSpPr>
          <p:cNvPr id="4" name="Footer Placeholder 3"/>
          <p:cNvSpPr>
            <a:spLocks noGrp="1"/>
          </p:cNvSpPr>
          <p:nvPr>
            <p:ph type="ftr" sz="quarter" idx="11"/>
          </p:nvPr>
        </p:nvSpPr>
        <p:spPr/>
        <p:txBody>
          <a:bodyPr/>
          <a:lstStyle/>
          <a:p>
            <a:r>
              <a:rPr lang="en-US" smtClean="0"/>
              <a:t>PREPARED BY:-  CA. ARVIND RAWAT.  ACA,LL.B, CS/F ,B.COM   </a:t>
            </a:r>
            <a:endParaRPr lang="en-US"/>
          </a:p>
        </p:txBody>
      </p:sp>
      <p:sp>
        <p:nvSpPr>
          <p:cNvPr id="5" name="Slide Number Placeholder 4"/>
          <p:cNvSpPr>
            <a:spLocks noGrp="1"/>
          </p:cNvSpPr>
          <p:nvPr>
            <p:ph type="sldNum" sz="quarter" idx="12"/>
          </p:nvPr>
        </p:nvSpPr>
        <p:spPr/>
        <p:txBody>
          <a:bodyPr/>
          <a:lstStyle/>
          <a:p>
            <a:fld id="{D44A1D27-BC95-48B4-A6C8-EEF83AB00B24}" type="slidenum">
              <a:rPr lang="en-US" smtClean="0"/>
              <a:pPr/>
              <a:t>‹#›</a:t>
            </a:fld>
            <a:endParaRPr lang="en-US"/>
          </a:p>
        </p:txBody>
      </p:sp>
    </p:spTree>
  </p:cSld>
  <p:clrMapOvr>
    <a:masterClrMapping/>
  </p:clrMapOvr>
  <p:transition spd="slow" advTm="297">
    <p:pull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fld id="{2FBC5D7D-BC16-4958-A46E-97591A60009F}" type="datetime1">
              <a:rPr lang="en-US" smtClean="0"/>
              <a:pPr/>
              <a:t>25-Apr-09</a:t>
            </a:fld>
            <a:endParaRPr lang="en-US"/>
          </a:p>
        </p:txBody>
      </p:sp>
      <p:sp>
        <p:nvSpPr>
          <p:cNvPr id="7" name="Slide Number Placeholder 6"/>
          <p:cNvSpPr>
            <a:spLocks noGrp="1"/>
          </p:cNvSpPr>
          <p:nvPr>
            <p:ph type="sldNum" sz="quarter" idx="11"/>
          </p:nvPr>
        </p:nvSpPr>
        <p:spPr/>
        <p:txBody>
          <a:bodyPr/>
          <a:lstStyle/>
          <a:p>
            <a:fld id="{E2B60F69-A391-4BAD-A5FD-3AF9A82A1C3F}" type="slidenum">
              <a:rPr lang="en-US" smtClean="0"/>
              <a:pPr/>
              <a:t>‹#›</a:t>
            </a:fld>
            <a:endParaRPr lang="en-US"/>
          </a:p>
        </p:txBody>
      </p:sp>
      <p:sp>
        <p:nvSpPr>
          <p:cNvPr id="8" name="Footer Placeholder 7"/>
          <p:cNvSpPr>
            <a:spLocks noGrp="1"/>
          </p:cNvSpPr>
          <p:nvPr>
            <p:ph type="ftr" sz="quarter" idx="12"/>
          </p:nvPr>
        </p:nvSpPr>
        <p:spPr/>
        <p:txBody>
          <a:bodyPr/>
          <a:lstStyle/>
          <a:p>
            <a:r>
              <a:rPr lang="en-US" smtClean="0"/>
              <a:t>PREPARED BY:-  CA. ARVIND RAWAT.  ACA,LL.B, CS/F ,B.COM   </a:t>
            </a:r>
            <a:endParaRPr lang="en-US"/>
          </a:p>
        </p:txBody>
      </p:sp>
      <p:sp>
        <p:nvSpPr>
          <p:cNvPr id="9" name="Title 8"/>
          <p:cNvSpPr>
            <a:spLocks noGrp="1"/>
          </p:cNvSpPr>
          <p:nvPr>
            <p:ph type="title"/>
          </p:nvPr>
        </p:nvSpPr>
        <p:spPr/>
        <p:txBody>
          <a:bodyPr/>
          <a:lstStyle/>
          <a:p>
            <a:r>
              <a:rPr lang="en-US" smtClean="0"/>
              <a:t>Click to edit Master title style</a:t>
            </a:r>
            <a:endParaRPr lang="en-US"/>
          </a:p>
        </p:txBody>
      </p:sp>
    </p:spTree>
  </p:cSld>
  <p:clrMapOvr>
    <a:masterClrMapping/>
  </p:clrMapOvr>
  <p:transition spd="slow" advTm="297">
    <p:pull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25A9EE3B-0EDB-451F-B2C6-19C5C09EDDD9}" type="datetime1">
              <a:rPr lang="en-US" smtClean="0"/>
              <a:pPr/>
              <a:t>25-Apr-09</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E2B60F69-A391-4BAD-A5FD-3AF9A82A1C3F}" type="slidenum">
              <a:rPr lang="en-US" smtClean="0"/>
              <a:pPr/>
              <a:t>‹#›</a:t>
            </a:fld>
            <a:endParaRPr lang="en-US"/>
          </a:p>
        </p:txBody>
      </p:sp>
      <p:sp>
        <p:nvSpPr>
          <p:cNvPr id="14" name="Footer Placeholder 13"/>
          <p:cNvSpPr>
            <a:spLocks noGrp="1"/>
          </p:cNvSpPr>
          <p:nvPr>
            <p:ph type="ftr" sz="quarter" idx="12"/>
          </p:nvPr>
        </p:nvSpPr>
        <p:spPr/>
        <p:txBody>
          <a:bodyPr/>
          <a:lstStyle/>
          <a:p>
            <a:r>
              <a:rPr lang="en-US" smtClean="0"/>
              <a:t>PREPARED BY:-  CA. ARVIND RAWAT.  ACA,LL.B, CS/F ,B.COM   </a:t>
            </a:r>
            <a:endParaRPr lang="en-US"/>
          </a:p>
        </p:txBody>
      </p:sp>
    </p:spTree>
  </p:cSld>
  <p:clrMapOvr>
    <a:overrideClrMapping bg1="lt1" tx1="dk1" bg2="lt2" tx2="dk2" accent1="accent1" accent2="accent2" accent3="accent3" accent4="accent4" accent5="accent5" accent6="accent6" hlink="hlink" folHlink="folHlink"/>
  </p:clrMapOvr>
  <p:transition spd="slow" advTm="297">
    <p:pull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6B7A4539-5587-47E2-B921-BB38052054FE}" type="datetime1">
              <a:rPr lang="en-US" smtClean="0"/>
              <a:pPr/>
              <a:t>25-Apr-09</a:t>
            </a:fld>
            <a:endParaRPr lang="en-US"/>
          </a:p>
        </p:txBody>
      </p:sp>
      <p:sp>
        <p:nvSpPr>
          <p:cNvPr id="10" name="Slide Number Placeholder 9"/>
          <p:cNvSpPr>
            <a:spLocks noGrp="1"/>
          </p:cNvSpPr>
          <p:nvPr>
            <p:ph type="sldNum" sz="quarter" idx="16"/>
          </p:nvPr>
        </p:nvSpPr>
        <p:spPr/>
        <p:txBody>
          <a:bodyPr rtlCol="0"/>
          <a:lstStyle/>
          <a:p>
            <a:fld id="{E2B60F69-A391-4BAD-A5FD-3AF9A82A1C3F}" type="slidenum">
              <a:rPr lang="en-US" smtClean="0"/>
              <a:pPr/>
              <a:t>‹#›</a:t>
            </a:fld>
            <a:endParaRPr lang="en-US"/>
          </a:p>
        </p:txBody>
      </p:sp>
      <p:sp>
        <p:nvSpPr>
          <p:cNvPr id="12" name="Footer Placeholder 11"/>
          <p:cNvSpPr>
            <a:spLocks noGrp="1"/>
          </p:cNvSpPr>
          <p:nvPr>
            <p:ph type="ftr" sz="quarter" idx="17"/>
          </p:nvPr>
        </p:nvSpPr>
        <p:spPr/>
        <p:txBody>
          <a:bodyPr rtlCol="0"/>
          <a:lstStyle/>
          <a:p>
            <a:r>
              <a:rPr lang="en-US" smtClean="0"/>
              <a:t>PREPARED BY:-  CA. ARVIND RAWAT.  ACA,LL.B, CS/F ,B.COM   </a:t>
            </a:r>
            <a:endParaRPr lang="en-US"/>
          </a:p>
        </p:txBody>
      </p:sp>
    </p:spTree>
  </p:cSld>
  <p:clrMapOvr>
    <a:masterClrMapping/>
  </p:clrMapOvr>
  <p:transition spd="slow" advTm="297">
    <p:pull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008A5F1C-5D08-4CD3-AB13-00AB040242E0}" type="datetime1">
              <a:rPr lang="en-US" smtClean="0"/>
              <a:pPr/>
              <a:t>25-Apr-09</a:t>
            </a:fld>
            <a:endParaRPr lang="en-US"/>
          </a:p>
        </p:txBody>
      </p:sp>
      <p:sp>
        <p:nvSpPr>
          <p:cNvPr id="12" name="Slide Number Placeholder 11"/>
          <p:cNvSpPr>
            <a:spLocks noGrp="1"/>
          </p:cNvSpPr>
          <p:nvPr>
            <p:ph type="sldNum" sz="quarter" idx="16"/>
          </p:nvPr>
        </p:nvSpPr>
        <p:spPr/>
        <p:txBody>
          <a:bodyPr rtlCol="0"/>
          <a:lstStyle/>
          <a:p>
            <a:fld id="{E2B60F69-A391-4BAD-A5FD-3AF9A82A1C3F}" type="slidenum">
              <a:rPr lang="en-US" smtClean="0"/>
              <a:pPr/>
              <a:t>‹#›</a:t>
            </a:fld>
            <a:endParaRPr lang="en-US"/>
          </a:p>
        </p:txBody>
      </p:sp>
      <p:sp>
        <p:nvSpPr>
          <p:cNvPr id="14" name="Footer Placeholder 13"/>
          <p:cNvSpPr>
            <a:spLocks noGrp="1"/>
          </p:cNvSpPr>
          <p:nvPr>
            <p:ph type="ftr" sz="quarter" idx="17"/>
          </p:nvPr>
        </p:nvSpPr>
        <p:spPr/>
        <p:txBody>
          <a:bodyPr rtlCol="0"/>
          <a:lstStyle/>
          <a:p>
            <a:r>
              <a:rPr lang="en-US" smtClean="0"/>
              <a:t>PREPARED BY:-  CA. ARVIND RAWAT.  ACA,LL.B, CS/F ,B.COM   </a:t>
            </a:r>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transition spd="slow" advTm="297">
    <p:pull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6D1FD3A7-1941-445F-B5C8-5338EEBCAFB9}" type="datetime1">
              <a:rPr lang="en-US" smtClean="0"/>
              <a:pPr/>
              <a:t>25-Apr-09</a:t>
            </a:fld>
            <a:endParaRPr lang="en-US"/>
          </a:p>
        </p:txBody>
      </p:sp>
      <p:sp>
        <p:nvSpPr>
          <p:cNvPr id="4" name="Footer Placeholder 3"/>
          <p:cNvSpPr>
            <a:spLocks noGrp="1"/>
          </p:cNvSpPr>
          <p:nvPr>
            <p:ph type="ftr" sz="quarter" idx="11"/>
          </p:nvPr>
        </p:nvSpPr>
        <p:spPr/>
        <p:txBody>
          <a:bodyPr/>
          <a:lstStyle/>
          <a:p>
            <a:r>
              <a:rPr lang="en-US" smtClean="0"/>
              <a:t>PREPARED BY:-  CA. ARVIND RAWAT.  ACA,LL.B, CS/F ,B.COM   </a:t>
            </a:r>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E2B60F69-A391-4BAD-A5FD-3AF9A82A1C3F}" type="slidenum">
              <a:rPr lang="en-US" smtClean="0"/>
              <a:pPr/>
              <a:t>‹#›</a:t>
            </a:fld>
            <a:endParaRPr lang="en-US"/>
          </a:p>
        </p:txBody>
      </p:sp>
    </p:spTree>
  </p:cSld>
  <p:clrMapOvr>
    <a:masterClrMapping/>
  </p:clrMapOvr>
  <p:transition spd="slow" advTm="297">
    <p:pull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B6B5F4-6683-4220-9A5B-9753190A0C66}" type="datetime1">
              <a:rPr lang="en-US" smtClean="0"/>
              <a:pPr/>
              <a:t>25-Apr-09</a:t>
            </a:fld>
            <a:endParaRPr lang="en-US"/>
          </a:p>
        </p:txBody>
      </p:sp>
      <p:sp>
        <p:nvSpPr>
          <p:cNvPr id="3" name="Footer Placeholder 2"/>
          <p:cNvSpPr>
            <a:spLocks noGrp="1"/>
          </p:cNvSpPr>
          <p:nvPr>
            <p:ph type="ftr" sz="quarter" idx="11"/>
          </p:nvPr>
        </p:nvSpPr>
        <p:spPr/>
        <p:txBody>
          <a:bodyPr/>
          <a:lstStyle/>
          <a:p>
            <a:r>
              <a:rPr lang="en-US" smtClean="0"/>
              <a:t>PREPARED BY:-  CA. ARVIND RAWAT.  ACA,LL.B, CS/F ,B.COM   </a:t>
            </a:r>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E2B60F69-A391-4BAD-A5FD-3AF9A82A1C3F}" type="slidenum">
              <a:rPr lang="en-US" smtClean="0"/>
              <a:pPr/>
              <a:t>‹#›</a:t>
            </a:fld>
            <a:endParaRPr lang="en-US"/>
          </a:p>
        </p:txBody>
      </p:sp>
    </p:spTree>
  </p:cSld>
  <p:clrMapOvr>
    <a:masterClrMapping/>
  </p:clrMapOvr>
  <p:transition spd="slow" advTm="297">
    <p:pull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F90B8C1-EFAB-48AB-97BE-3E8A880265D6}" type="datetime1">
              <a:rPr lang="en-US" smtClean="0"/>
              <a:pPr/>
              <a:t>25-Apr-09</a:t>
            </a:fld>
            <a:endParaRPr lang="en-US"/>
          </a:p>
        </p:txBody>
      </p:sp>
      <p:sp>
        <p:nvSpPr>
          <p:cNvPr id="6" name="Footer Placeholder 5"/>
          <p:cNvSpPr>
            <a:spLocks noGrp="1"/>
          </p:cNvSpPr>
          <p:nvPr>
            <p:ph type="ftr" sz="quarter" idx="11"/>
          </p:nvPr>
        </p:nvSpPr>
        <p:spPr/>
        <p:txBody>
          <a:bodyPr/>
          <a:lstStyle/>
          <a:p>
            <a:r>
              <a:rPr lang="en-US" smtClean="0"/>
              <a:t>PREPARED BY:-  CA. ARVIND RAWAT.  ACA,LL.B, CS/F ,B.COM   </a:t>
            </a:r>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E2B60F69-A391-4BAD-A5FD-3AF9A82A1C3F}" type="slidenum">
              <a:rPr lang="en-US" smtClean="0"/>
              <a:pPr/>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spd="slow" advTm="297">
    <p:pull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9B6F4CE6-C5BF-402C-B987-7F8F6A6C6035}" type="datetime1">
              <a:rPr lang="en-US" smtClean="0"/>
              <a:pPr/>
              <a:t>25-Apr-09</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r>
              <a:rPr lang="en-US" smtClean="0"/>
              <a:t>PREPARED BY:-  CA. ARVIND RAWAT.  ACA,LL.B, CS/F ,B.COM   </a:t>
            </a:r>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E2B60F69-A391-4BAD-A5FD-3AF9A82A1C3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89" r:id="rId1"/>
    <p:sldLayoutId id="2147483890" r:id="rId2"/>
    <p:sldLayoutId id="2147483900" r:id="rId3"/>
    <p:sldLayoutId id="2147483891" r:id="rId4"/>
    <p:sldLayoutId id="2147483892" r:id="rId5"/>
    <p:sldLayoutId id="2147483893" r:id="rId6"/>
    <p:sldLayoutId id="2147483894" r:id="rId7"/>
    <p:sldLayoutId id="2147483895" r:id="rId8"/>
    <p:sldLayoutId id="2147483896" r:id="rId9"/>
    <p:sldLayoutId id="2147483897" r:id="rId10"/>
    <p:sldLayoutId id="2147483898" r:id="rId11"/>
    <p:sldLayoutId id="2147483899" r:id="rId12"/>
  </p:sldLayoutIdLst>
  <p:transition spd="slow" advTm="297">
    <p:pull dir="r"/>
  </p:transition>
  <p:hf hdr="0" dt="0"/>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26BC0E-C80C-49D3-9D0C-59181BD0BDE5}" type="datetime1">
              <a:rPr lang="en-US" smtClean="0"/>
              <a:pPr/>
              <a:t>25-Apr-09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PREPARED BY:-  CA. ARVIND RAWAT.  ACA,LL.B, CS/F ,B.COM   </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4A1D27-BC95-48B4-A6C8-EEF83AB00B2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902" r:id="rId1"/>
    <p:sldLayoutId id="2147483903" r:id="rId2"/>
    <p:sldLayoutId id="2147483904" r:id="rId3"/>
    <p:sldLayoutId id="2147483905" r:id="rId4"/>
    <p:sldLayoutId id="2147483906" r:id="rId5"/>
    <p:sldLayoutId id="2147483907" r:id="rId6"/>
    <p:sldLayoutId id="2147483908" r:id="rId7"/>
    <p:sldLayoutId id="2147483909" r:id="rId8"/>
    <p:sldLayoutId id="2147483910" r:id="rId9"/>
    <p:sldLayoutId id="2147483911" r:id="rId10"/>
    <p:sldLayoutId id="2147483912" r:id="rId11"/>
    <p:sldLayoutId id="2147483913" r:id="rId12"/>
  </p:sldLayoutIdLst>
  <p:transition spd="slow" advTm="297">
    <p:pull dir="r"/>
  </p:transition>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PREPARED BY:-  CA. ARVIND RAWAT.  ACA,LL.B, CS/F ,B.COM   </a:t>
            </a:r>
            <a:endParaRPr lang="en-US" dirty="0"/>
          </a:p>
        </p:txBody>
      </p:sp>
      <p:sp>
        <p:nvSpPr>
          <p:cNvPr id="3" name="Slide Number Placeholder 2"/>
          <p:cNvSpPr>
            <a:spLocks noGrp="1"/>
          </p:cNvSpPr>
          <p:nvPr>
            <p:ph type="sldNum" sz="quarter" idx="12"/>
          </p:nvPr>
        </p:nvSpPr>
        <p:spPr/>
        <p:txBody>
          <a:bodyPr/>
          <a:lstStyle/>
          <a:p>
            <a:fld id="{E2B60F69-A391-4BAD-A5FD-3AF9A82A1C3F}" type="slidenum">
              <a:rPr lang="en-US" smtClean="0"/>
              <a:pPr/>
              <a:t>1</a:t>
            </a:fld>
            <a:endParaRPr lang="en-US"/>
          </a:p>
        </p:txBody>
      </p:sp>
      <p:sp>
        <p:nvSpPr>
          <p:cNvPr id="1025" name="Rectangle 1"/>
          <p:cNvSpPr>
            <a:spLocks noChangeArrowheads="1"/>
          </p:cNvSpPr>
          <p:nvPr/>
        </p:nvSpPr>
        <p:spPr bwMode="auto">
          <a:xfrm>
            <a:off x="990600" y="1905000"/>
            <a:ext cx="7162800" cy="22775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l" defTabSz="914400" rtl="0" eaLnBrk="1" fontAlgn="base" latinLnBrk="0" hangingPunct="1">
              <a:lnSpc>
                <a:spcPct val="100000"/>
              </a:lnSpc>
              <a:spcBef>
                <a:spcPct val="0"/>
              </a:spcBef>
              <a:spcAft>
                <a:spcPct val="0"/>
              </a:spcAft>
              <a:buClrTx/>
              <a:buSzTx/>
              <a:buFontTx/>
              <a:buNone/>
              <a:tabLst/>
            </a:pPr>
            <a:endParaRPr lang="en-US" sz="3400" dirty="0" smtClean="0">
              <a:latin typeface="Arial" pitchFamily="34" charset="0"/>
              <a:ea typeface="Times New Roman" pitchFamily="18" charset="0"/>
            </a:endParaRPr>
          </a:p>
          <a:p>
            <a:pPr marL="0" marR="0" lvl="0" indent="457200" algn="l" defTabSz="914400" rtl="0" eaLnBrk="1" fontAlgn="base" latinLnBrk="0" hangingPunct="1">
              <a:lnSpc>
                <a:spcPct val="100000"/>
              </a:lnSpc>
              <a:spcBef>
                <a:spcPct val="0"/>
              </a:spcBef>
              <a:spcAft>
                <a:spcPct val="0"/>
              </a:spcAft>
              <a:buClrTx/>
              <a:buSzTx/>
              <a:buFontTx/>
              <a:buNone/>
              <a:tabLst/>
            </a:pPr>
            <a:r>
              <a:rPr lang="en-US" sz="3600" b="1" dirty="0" smtClean="0">
                <a:latin typeface="Arial" pitchFamily="34" charset="0"/>
                <a:ea typeface="Times New Roman" pitchFamily="18" charset="0"/>
              </a:rPr>
              <a:t>I</a:t>
            </a:r>
            <a:r>
              <a:rPr kumimoji="0" lang="en-US" sz="3600" b="1" i="0" u="none" strike="noStrike" cap="none" normalizeH="0" baseline="0" dirty="0" smtClean="0">
                <a:ln>
                  <a:noFill/>
                </a:ln>
                <a:solidFill>
                  <a:schemeClr val="tx1"/>
                </a:solidFill>
                <a:effectLst/>
                <a:latin typeface="Arial" pitchFamily="34" charset="0"/>
                <a:ea typeface="Times New Roman" pitchFamily="18" charset="0"/>
              </a:rPr>
              <a:t>NTRODUCTION</a:t>
            </a:r>
            <a:r>
              <a:rPr kumimoji="0" lang="en-US" sz="3600" b="0" i="0" u="none" strike="noStrike" cap="none" normalizeH="0" baseline="0" dirty="0" smtClean="0">
                <a:ln>
                  <a:noFill/>
                </a:ln>
                <a:solidFill>
                  <a:schemeClr val="tx1"/>
                </a:solidFill>
                <a:effectLst/>
                <a:latin typeface="Arial" pitchFamily="34" charset="0"/>
                <a:ea typeface="Times New Roman" pitchFamily="18" charset="0"/>
              </a:rPr>
              <a:t> </a:t>
            </a:r>
            <a:endParaRPr kumimoji="0" lang="en-US" sz="3600" b="0" i="0" u="none" strike="noStrike" cap="none" normalizeH="0" baseline="0" dirty="0" smtClean="0">
              <a:ln>
                <a:noFill/>
              </a:ln>
              <a:solidFill>
                <a:schemeClr val="tx1"/>
              </a:solidFill>
              <a:effectLst/>
              <a:latin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3600" b="0" i="0" u="none" strike="noStrike" cap="none" normalizeH="0" baseline="0" dirty="0" smtClean="0">
                <a:ln>
                  <a:noFill/>
                </a:ln>
                <a:solidFill>
                  <a:schemeClr val="tx1"/>
                </a:solidFill>
                <a:effectLst/>
                <a:latin typeface="Arial" pitchFamily="34" charset="0"/>
                <a:ea typeface="Times New Roman" pitchFamily="18" charset="0"/>
              </a:rPr>
              <a:t>OF </a:t>
            </a:r>
            <a:endParaRPr kumimoji="0" lang="en-US" sz="3600" b="0" i="0" u="none" strike="noStrike" cap="none" normalizeH="0" baseline="0" dirty="0" smtClean="0">
              <a:ln>
                <a:noFill/>
              </a:ln>
              <a:solidFill>
                <a:schemeClr val="tx1"/>
              </a:solidFill>
              <a:effectLst/>
              <a:latin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3600" b="1" i="0" u="none" strike="noStrike" cap="none" normalizeH="0" baseline="0" dirty="0" smtClean="0">
                <a:ln>
                  <a:noFill/>
                </a:ln>
                <a:solidFill>
                  <a:schemeClr val="tx1"/>
                </a:solidFill>
                <a:effectLst/>
                <a:latin typeface="Arial" pitchFamily="34" charset="0"/>
                <a:ea typeface="Times New Roman" pitchFamily="18" charset="0"/>
              </a:rPr>
              <a:t>ACCOUNTING STANDARDS</a:t>
            </a:r>
            <a:endParaRPr kumimoji="0" lang="en-US" sz="3600" b="0" i="0" u="none" strike="noStrike" cap="none" normalizeH="0" baseline="0" dirty="0" smtClean="0">
              <a:ln>
                <a:noFill/>
              </a:ln>
              <a:solidFill>
                <a:schemeClr val="tx1"/>
              </a:solidFill>
              <a:effectLst/>
              <a:latin typeface="Arial" pitchFamily="34" charset="0"/>
            </a:endParaRPr>
          </a:p>
        </p:txBody>
      </p:sp>
    </p:spTree>
  </p:cSld>
  <p:clrMapOvr>
    <a:masterClrMapping/>
  </p:clrMapOvr>
  <p:transition spd="slow" advTm="297">
    <p:pull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t>APPLICABILITY OF ACCOUNTING STANDARDS</a:t>
            </a:r>
            <a:endParaRPr lang="en-US" sz="3200" b="1" dirty="0"/>
          </a:p>
        </p:txBody>
      </p:sp>
      <p:sp>
        <p:nvSpPr>
          <p:cNvPr id="3" name="Footer Placeholder 2"/>
          <p:cNvSpPr>
            <a:spLocks noGrp="1"/>
          </p:cNvSpPr>
          <p:nvPr>
            <p:ph type="ftr" sz="quarter" idx="11"/>
          </p:nvPr>
        </p:nvSpPr>
        <p:spPr/>
        <p:txBody>
          <a:bodyPr/>
          <a:lstStyle/>
          <a:p>
            <a:r>
              <a:rPr lang="en-US" smtClean="0"/>
              <a:t>PREPARED BY:-  CA. ARVIND RAWAT.  ACA,LL.B, CS/F ,B.COM   </a:t>
            </a:r>
            <a:endParaRPr lang="en-US"/>
          </a:p>
        </p:txBody>
      </p:sp>
      <p:sp>
        <p:nvSpPr>
          <p:cNvPr id="4" name="Slide Number Placeholder 3"/>
          <p:cNvSpPr>
            <a:spLocks noGrp="1"/>
          </p:cNvSpPr>
          <p:nvPr>
            <p:ph type="sldNum" sz="quarter" idx="12"/>
          </p:nvPr>
        </p:nvSpPr>
        <p:spPr/>
        <p:txBody>
          <a:bodyPr>
            <a:normAutofit fontScale="85000" lnSpcReduction="20000"/>
          </a:bodyPr>
          <a:lstStyle/>
          <a:p>
            <a:fld id="{E2B60F69-A391-4BAD-A5FD-3AF9A82A1C3F}" type="slidenum">
              <a:rPr lang="en-US" smtClean="0"/>
              <a:pPr/>
              <a:t>10</a:t>
            </a:fld>
            <a:endParaRPr lang="en-US"/>
          </a:p>
        </p:txBody>
      </p:sp>
      <p:sp>
        <p:nvSpPr>
          <p:cNvPr id="5" name="Content Placeholder 4"/>
          <p:cNvSpPr>
            <a:spLocks noGrp="1"/>
          </p:cNvSpPr>
          <p:nvPr>
            <p:ph sz="quarter" idx="1"/>
          </p:nvPr>
        </p:nvSpPr>
        <p:spPr/>
        <p:txBody>
          <a:bodyPr>
            <a:normAutofit/>
          </a:bodyPr>
          <a:lstStyle/>
          <a:p>
            <a:r>
              <a:rPr lang="en-US" sz="3200" dirty="0" smtClean="0"/>
              <a:t> </a:t>
            </a:r>
            <a:r>
              <a:rPr lang="en-US" sz="3200" b="1" u="sng" dirty="0" smtClean="0"/>
              <a:t>Level 1 enterprises</a:t>
            </a:r>
            <a:r>
              <a:rPr lang="en-US" sz="3200" b="1" dirty="0" smtClean="0"/>
              <a:t> </a:t>
            </a:r>
            <a:r>
              <a:rPr lang="en-US" sz="3200" dirty="0" smtClean="0"/>
              <a:t>: All the 31 accounting standards are fully applicable </a:t>
            </a:r>
          </a:p>
          <a:p>
            <a:pPr>
              <a:buNone/>
            </a:pPr>
            <a:r>
              <a:rPr lang="en-US" sz="3200" dirty="0" smtClean="0"/>
              <a:t> </a:t>
            </a:r>
          </a:p>
          <a:p>
            <a:r>
              <a:rPr lang="en-US" sz="3200" b="1" u="sng" dirty="0" smtClean="0"/>
              <a:t>Level 2 &amp; 3 enterprises(SME)</a:t>
            </a:r>
            <a:r>
              <a:rPr lang="en-US" sz="3200" dirty="0" smtClean="0"/>
              <a:t> : </a:t>
            </a:r>
          </a:p>
          <a:p>
            <a:pPr>
              <a:buNone/>
            </a:pPr>
            <a:r>
              <a:rPr lang="en-US" sz="3200" dirty="0" smtClean="0"/>
              <a:t>   </a:t>
            </a:r>
            <a:r>
              <a:rPr lang="en-US" sz="2400" dirty="0" smtClean="0"/>
              <a:t>Fully applicable accounting standards 1,2,4,5,6,7,8,9,10,11,13,14,15,16,22,26,28 </a:t>
            </a:r>
          </a:p>
          <a:p>
            <a:pPr>
              <a:buNone/>
            </a:pPr>
            <a:r>
              <a:rPr lang="en-US" sz="2400" dirty="0" smtClean="0"/>
              <a:t>	Accounting standards applicable but relaxation from certain disclosure requirement 19,20,29</a:t>
            </a:r>
          </a:p>
          <a:p>
            <a:endParaRPr lang="en-US" sz="2400" b="1" u="sng" dirty="0" smtClean="0"/>
          </a:p>
          <a:p>
            <a:endParaRPr lang="en-US" dirty="0" smtClean="0"/>
          </a:p>
          <a:p>
            <a:endParaRPr lang="en-US" dirty="0"/>
          </a:p>
        </p:txBody>
      </p:sp>
    </p:spTree>
  </p:cSld>
  <p:clrMapOvr>
    <a:masterClrMapping/>
  </p:clrMapOvr>
  <p:transition spd="slow" advTm="297">
    <p:pull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dirty="0" smtClean="0"/>
              <a:t>LEVEL-3- ENTERPRISES(SME)</a:t>
            </a:r>
            <a:endParaRPr lang="en-US" sz="3200" b="1" dirty="0"/>
          </a:p>
        </p:txBody>
      </p:sp>
      <p:sp>
        <p:nvSpPr>
          <p:cNvPr id="3" name="Footer Placeholder 2"/>
          <p:cNvSpPr>
            <a:spLocks noGrp="1"/>
          </p:cNvSpPr>
          <p:nvPr>
            <p:ph type="ftr" sz="quarter" idx="11"/>
          </p:nvPr>
        </p:nvSpPr>
        <p:spPr/>
        <p:txBody>
          <a:bodyPr/>
          <a:lstStyle/>
          <a:p>
            <a:r>
              <a:rPr lang="en-US" smtClean="0"/>
              <a:t>PREPARED BY:-  CA. ARVIND RAWAT.  ACA,LL.B, CS/F ,B.COM   </a:t>
            </a:r>
            <a:endParaRPr lang="en-US"/>
          </a:p>
        </p:txBody>
      </p:sp>
      <p:sp>
        <p:nvSpPr>
          <p:cNvPr id="4" name="Slide Number Placeholder 3"/>
          <p:cNvSpPr>
            <a:spLocks noGrp="1"/>
          </p:cNvSpPr>
          <p:nvPr>
            <p:ph type="sldNum" sz="quarter" idx="12"/>
          </p:nvPr>
        </p:nvSpPr>
        <p:spPr/>
        <p:txBody>
          <a:bodyPr>
            <a:normAutofit fontScale="85000" lnSpcReduction="20000"/>
          </a:bodyPr>
          <a:lstStyle/>
          <a:p>
            <a:fld id="{E2B60F69-A391-4BAD-A5FD-3AF9A82A1C3F}" type="slidenum">
              <a:rPr lang="en-US" smtClean="0"/>
              <a:pPr/>
              <a:t>11</a:t>
            </a:fld>
            <a:endParaRPr lang="en-US"/>
          </a:p>
        </p:txBody>
      </p:sp>
      <p:sp>
        <p:nvSpPr>
          <p:cNvPr id="5" name="Content Placeholder 4"/>
          <p:cNvSpPr>
            <a:spLocks noGrp="1"/>
          </p:cNvSpPr>
          <p:nvPr>
            <p:ph sz="quarter" idx="1"/>
          </p:nvPr>
        </p:nvSpPr>
        <p:spPr/>
        <p:txBody>
          <a:bodyPr/>
          <a:lstStyle/>
          <a:p>
            <a:pPr>
              <a:buNone/>
            </a:pPr>
            <a:r>
              <a:rPr lang="en-US" sz="3200" dirty="0" smtClean="0"/>
              <a:t>Enterprises which are not covered in level 1 and level 2 are considered as level 3 enterprises.</a:t>
            </a:r>
            <a:endParaRPr lang="en-US" dirty="0"/>
          </a:p>
        </p:txBody>
      </p:sp>
    </p:spTree>
  </p:cSld>
  <p:clrMapOvr>
    <a:masterClrMapping/>
  </p:clrMapOvr>
  <p:transition spd="slow" advTm="297">
    <p:pull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t>LEVEL-2- ENTERPRISES(SME)</a:t>
            </a:r>
            <a:endParaRPr lang="en-US" sz="3200" b="1" dirty="0"/>
          </a:p>
        </p:txBody>
      </p:sp>
      <p:sp>
        <p:nvSpPr>
          <p:cNvPr id="3" name="Footer Placeholder 2"/>
          <p:cNvSpPr>
            <a:spLocks noGrp="1"/>
          </p:cNvSpPr>
          <p:nvPr>
            <p:ph type="ftr" sz="quarter" idx="11"/>
          </p:nvPr>
        </p:nvSpPr>
        <p:spPr/>
        <p:txBody>
          <a:bodyPr/>
          <a:lstStyle/>
          <a:p>
            <a:r>
              <a:rPr lang="en-US" smtClean="0"/>
              <a:t>PREPARED BY:-  CA. ARVIND RAWAT.  ACA,LL.B, CS/F ,B.COM   </a:t>
            </a:r>
            <a:endParaRPr lang="en-US"/>
          </a:p>
        </p:txBody>
      </p:sp>
      <p:sp>
        <p:nvSpPr>
          <p:cNvPr id="4" name="Slide Number Placeholder 3"/>
          <p:cNvSpPr>
            <a:spLocks noGrp="1"/>
          </p:cNvSpPr>
          <p:nvPr>
            <p:ph type="sldNum" sz="quarter" idx="12"/>
          </p:nvPr>
        </p:nvSpPr>
        <p:spPr/>
        <p:txBody>
          <a:bodyPr>
            <a:normAutofit fontScale="85000" lnSpcReduction="20000"/>
          </a:bodyPr>
          <a:lstStyle/>
          <a:p>
            <a:fld id="{E2B60F69-A391-4BAD-A5FD-3AF9A82A1C3F}" type="slidenum">
              <a:rPr lang="en-US" smtClean="0"/>
              <a:pPr/>
              <a:t>12</a:t>
            </a:fld>
            <a:endParaRPr lang="en-US"/>
          </a:p>
        </p:txBody>
      </p:sp>
      <p:sp>
        <p:nvSpPr>
          <p:cNvPr id="5" name="Content Placeholder 4"/>
          <p:cNvSpPr>
            <a:spLocks noGrp="1"/>
          </p:cNvSpPr>
          <p:nvPr>
            <p:ph sz="quarter" idx="1"/>
          </p:nvPr>
        </p:nvSpPr>
        <p:spPr/>
        <p:txBody>
          <a:bodyPr>
            <a:normAutofit fontScale="77500" lnSpcReduction="20000"/>
          </a:bodyPr>
          <a:lstStyle/>
          <a:p>
            <a:pPr>
              <a:buNone/>
            </a:pPr>
            <a:r>
              <a:rPr lang="en-US" sz="3200" dirty="0" smtClean="0"/>
              <a:t>Enterprises which are not level 1 enterprises or fall under any one of the following categories are classified as level 2 enterprises.</a:t>
            </a:r>
          </a:p>
          <a:p>
            <a:pPr marL="514350" indent="-514350">
              <a:buFont typeface="+mj-lt"/>
              <a:buAutoNum type="arabicPeriod"/>
            </a:pPr>
            <a:endParaRPr lang="en-US" sz="3200" dirty="0" smtClean="0"/>
          </a:p>
          <a:p>
            <a:pPr marL="514350" indent="-514350">
              <a:buFont typeface="+mj-lt"/>
              <a:buAutoNum type="arabicPeriod"/>
            </a:pPr>
            <a:r>
              <a:rPr lang="en-US" sz="3200" dirty="0" smtClean="0"/>
              <a:t>All commercial, industrial and business reporting enterprises, whose turnover for the immediately preceding accounting period on the basis of audited financial statement exceeds Rs. 40 lack but does not exceeds 50 </a:t>
            </a:r>
            <a:r>
              <a:rPr lang="en-US" sz="3200" dirty="0" err="1" smtClean="0"/>
              <a:t>crore</a:t>
            </a:r>
            <a:r>
              <a:rPr lang="en-US" sz="3200" dirty="0" smtClean="0"/>
              <a:t>. (note : turnover not includes the other income.)</a:t>
            </a:r>
          </a:p>
          <a:p>
            <a:pPr marL="514350" indent="-514350">
              <a:buFont typeface="+mj-lt"/>
              <a:buAutoNum type="arabicPeriod"/>
            </a:pPr>
            <a:r>
              <a:rPr lang="en-US" sz="3200" dirty="0" smtClean="0"/>
              <a:t>All commercial, industrial and business reporting enterprises, having borrowing including public deposits in excess of Rs. 1 </a:t>
            </a:r>
            <a:r>
              <a:rPr lang="en-US" sz="3200" dirty="0" err="1" smtClean="0"/>
              <a:t>crore</a:t>
            </a:r>
            <a:r>
              <a:rPr lang="en-US" sz="3200" dirty="0" smtClean="0"/>
              <a:t> but not in excess of Rs. 10 </a:t>
            </a:r>
            <a:r>
              <a:rPr lang="en-US" sz="3200" dirty="0" err="1" smtClean="0"/>
              <a:t>crore</a:t>
            </a:r>
            <a:r>
              <a:rPr lang="en-US" sz="3200" dirty="0" smtClean="0"/>
              <a:t>. at any time during the accounting period</a:t>
            </a:r>
          </a:p>
          <a:p>
            <a:endParaRPr lang="en-US" dirty="0"/>
          </a:p>
        </p:txBody>
      </p:sp>
    </p:spTree>
  </p:cSld>
  <p:clrMapOvr>
    <a:masterClrMapping/>
  </p:clrMapOvr>
  <p:transition spd="slow" advTm="297">
    <p:pull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t>LEVEL-1-ENTERPRISES</a:t>
            </a:r>
            <a:endParaRPr lang="en-US" sz="3200" b="1" dirty="0"/>
          </a:p>
        </p:txBody>
      </p:sp>
      <p:sp>
        <p:nvSpPr>
          <p:cNvPr id="3" name="Footer Placeholder 2"/>
          <p:cNvSpPr>
            <a:spLocks noGrp="1"/>
          </p:cNvSpPr>
          <p:nvPr>
            <p:ph type="ftr" sz="quarter" idx="11"/>
          </p:nvPr>
        </p:nvSpPr>
        <p:spPr/>
        <p:txBody>
          <a:bodyPr/>
          <a:lstStyle/>
          <a:p>
            <a:r>
              <a:rPr lang="en-US" smtClean="0"/>
              <a:t>PREPARED BY:-  CA. ARVIND RAWAT.  ACA,LL.B, CS/F ,B.COM   </a:t>
            </a:r>
            <a:endParaRPr lang="en-US"/>
          </a:p>
        </p:txBody>
      </p:sp>
      <p:sp>
        <p:nvSpPr>
          <p:cNvPr id="4" name="Slide Number Placeholder 3"/>
          <p:cNvSpPr>
            <a:spLocks noGrp="1"/>
          </p:cNvSpPr>
          <p:nvPr>
            <p:ph type="sldNum" sz="quarter" idx="12"/>
          </p:nvPr>
        </p:nvSpPr>
        <p:spPr/>
        <p:txBody>
          <a:bodyPr>
            <a:normAutofit fontScale="85000" lnSpcReduction="20000"/>
          </a:bodyPr>
          <a:lstStyle/>
          <a:p>
            <a:fld id="{E2B60F69-A391-4BAD-A5FD-3AF9A82A1C3F}" type="slidenum">
              <a:rPr lang="en-US" smtClean="0"/>
              <a:pPr/>
              <a:t>13</a:t>
            </a:fld>
            <a:endParaRPr lang="en-US"/>
          </a:p>
        </p:txBody>
      </p:sp>
      <p:sp>
        <p:nvSpPr>
          <p:cNvPr id="5" name="Content Placeholder 4"/>
          <p:cNvSpPr>
            <a:spLocks noGrp="1"/>
          </p:cNvSpPr>
          <p:nvPr>
            <p:ph sz="quarter" idx="1"/>
          </p:nvPr>
        </p:nvSpPr>
        <p:spPr>
          <a:xfrm>
            <a:off x="228600" y="1371600"/>
            <a:ext cx="8537448" cy="4800600"/>
          </a:xfrm>
        </p:spPr>
        <p:txBody>
          <a:bodyPr>
            <a:noAutofit/>
          </a:bodyPr>
          <a:lstStyle/>
          <a:p>
            <a:pPr>
              <a:buNone/>
            </a:pPr>
            <a:endParaRPr lang="en-US" sz="1800" dirty="0" smtClean="0"/>
          </a:p>
          <a:p>
            <a:pPr>
              <a:buNone/>
            </a:pPr>
            <a:r>
              <a:rPr lang="en-US" sz="2400" dirty="0" smtClean="0"/>
              <a:t>	Enterprises which fall in any one or more of the following categories at any time during the accounting period are classified as level 1 enterprises</a:t>
            </a:r>
          </a:p>
          <a:p>
            <a:pPr>
              <a:buNone/>
            </a:pPr>
            <a:endParaRPr lang="en-US" sz="2400" dirty="0" smtClean="0"/>
          </a:p>
          <a:p>
            <a:pPr marL="514350" lvl="0" indent="-514350">
              <a:buFont typeface="Wingdings" pitchFamily="2" charset="2"/>
              <a:buChar char="ü"/>
            </a:pPr>
            <a:r>
              <a:rPr lang="en-US" sz="2400" dirty="0" smtClean="0"/>
              <a:t>Enterprise who is listed in India or outside India.</a:t>
            </a:r>
          </a:p>
          <a:p>
            <a:pPr marL="514350" lvl="0" indent="-514350">
              <a:buFont typeface="Wingdings" pitchFamily="2" charset="2"/>
              <a:buChar char="ü"/>
            </a:pPr>
            <a:r>
              <a:rPr lang="en-US" sz="2400" dirty="0" smtClean="0"/>
              <a:t>Enterprise which are in process of listing their equity and debt.</a:t>
            </a:r>
          </a:p>
          <a:p>
            <a:pPr marL="514350" lvl="0" indent="-514350">
              <a:buFont typeface="Wingdings" pitchFamily="2" charset="2"/>
              <a:buChar char="ü"/>
            </a:pPr>
            <a:r>
              <a:rPr lang="en-US" sz="2400" dirty="0" smtClean="0"/>
              <a:t>Bank including cooperative bank.</a:t>
            </a:r>
          </a:p>
          <a:p>
            <a:pPr marL="514350" lvl="0" indent="-514350">
              <a:buFont typeface="Wingdings" pitchFamily="2" charset="2"/>
              <a:buChar char="ü"/>
            </a:pPr>
            <a:r>
              <a:rPr lang="en-US" sz="2400" dirty="0" smtClean="0"/>
              <a:t>Financial institutions.</a:t>
            </a:r>
          </a:p>
          <a:p>
            <a:pPr marL="514350" lvl="0" indent="-514350">
              <a:buFont typeface="Wingdings" pitchFamily="2" charset="2"/>
              <a:buChar char="ü"/>
            </a:pPr>
            <a:r>
              <a:rPr lang="en-US" sz="2400" dirty="0" smtClean="0"/>
              <a:t>Enterprises carrying on insurance business.</a:t>
            </a:r>
          </a:p>
        </p:txBody>
      </p:sp>
    </p:spTree>
  </p:cSld>
  <p:clrMapOvr>
    <a:masterClrMapping/>
  </p:clrMapOvr>
  <p:transition spd="slow" advTm="297">
    <p:pull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PREPARED BY:-  CA. ARVIND RAWAT.  ACA,LL.B, CS/F ,B.COM   </a:t>
            </a:r>
            <a:endParaRPr lang="en-US"/>
          </a:p>
        </p:txBody>
      </p:sp>
      <p:sp>
        <p:nvSpPr>
          <p:cNvPr id="3" name="Slide Number Placeholder 2"/>
          <p:cNvSpPr>
            <a:spLocks noGrp="1"/>
          </p:cNvSpPr>
          <p:nvPr>
            <p:ph type="sldNum" sz="quarter" idx="12"/>
          </p:nvPr>
        </p:nvSpPr>
        <p:spPr/>
        <p:txBody>
          <a:bodyPr/>
          <a:lstStyle/>
          <a:p>
            <a:fld id="{E2B60F69-A391-4BAD-A5FD-3AF9A82A1C3F}" type="slidenum">
              <a:rPr lang="en-US" smtClean="0"/>
              <a:pPr/>
              <a:t>14</a:t>
            </a:fld>
            <a:endParaRPr lang="en-US"/>
          </a:p>
        </p:txBody>
      </p:sp>
      <p:sp>
        <p:nvSpPr>
          <p:cNvPr id="4" name="Rectangle 3"/>
          <p:cNvSpPr/>
          <p:nvPr/>
        </p:nvSpPr>
        <p:spPr>
          <a:xfrm>
            <a:off x="838200" y="1443841"/>
            <a:ext cx="7696200" cy="4893647"/>
          </a:xfrm>
          <a:prstGeom prst="rect">
            <a:avLst/>
          </a:prstGeom>
        </p:spPr>
        <p:txBody>
          <a:bodyPr wrap="square">
            <a:spAutoFit/>
          </a:bodyPr>
          <a:lstStyle/>
          <a:p>
            <a:pPr marL="514350" lvl="0" indent="-514350"/>
            <a:r>
              <a:rPr lang="en-US" sz="2400" dirty="0" smtClean="0"/>
              <a:t>Cont.</a:t>
            </a:r>
          </a:p>
          <a:p>
            <a:pPr marL="514350" lvl="0" indent="-514350">
              <a:buFont typeface="+mj-lt"/>
              <a:buAutoNum type="arabicPeriod"/>
            </a:pPr>
            <a:endParaRPr lang="en-US" sz="2400" dirty="0" smtClean="0"/>
          </a:p>
          <a:p>
            <a:pPr marL="514350" lvl="0" indent="-514350">
              <a:buFont typeface="Wingdings" pitchFamily="2" charset="2"/>
              <a:buChar char="ü"/>
            </a:pPr>
            <a:r>
              <a:rPr lang="en-US" sz="2400" dirty="0" smtClean="0"/>
              <a:t>All commercial, industrial and business reporting enterprises, whose turnover for the immediately preceding accounting period on the basis of audited financial statement exceeds Rs. 50 </a:t>
            </a:r>
            <a:r>
              <a:rPr lang="en-US" sz="2400" dirty="0" err="1" smtClean="0"/>
              <a:t>crore</a:t>
            </a:r>
            <a:r>
              <a:rPr lang="en-US" sz="2400" dirty="0" smtClean="0"/>
              <a:t>. (note : turnover not includes the other income.)</a:t>
            </a:r>
          </a:p>
          <a:p>
            <a:pPr marL="514350" lvl="0" indent="-514350">
              <a:buFont typeface="Wingdings" pitchFamily="2" charset="2"/>
              <a:buChar char="ü"/>
            </a:pPr>
            <a:r>
              <a:rPr lang="en-US" sz="2400" dirty="0" smtClean="0"/>
              <a:t>All commercial, industrial and business reporting enterprises, having borrowing including public deposits in excess of Rs. 10 </a:t>
            </a:r>
            <a:r>
              <a:rPr lang="en-US" sz="2400" dirty="0" err="1" smtClean="0"/>
              <a:t>crore</a:t>
            </a:r>
            <a:r>
              <a:rPr lang="en-US" sz="2400" dirty="0" smtClean="0"/>
              <a:t>. at any time during the accounting period</a:t>
            </a:r>
          </a:p>
          <a:p>
            <a:pPr marL="514350" lvl="0" indent="-514350">
              <a:buFont typeface="Wingdings" pitchFamily="2" charset="2"/>
              <a:buChar char="ü"/>
            </a:pPr>
            <a:r>
              <a:rPr lang="en-US" sz="2400" dirty="0" smtClean="0"/>
              <a:t>Holding and subsidiary enterprise of any one of the above at any time during the accounting period.</a:t>
            </a:r>
            <a:endParaRPr lang="en-US" sz="2400" dirty="0"/>
          </a:p>
        </p:txBody>
      </p:sp>
    </p:spTree>
  </p:cSld>
  <p:clrMapOvr>
    <a:masterClrMapping/>
  </p:clrMapOvr>
  <p:transition spd="slow" advTm="297">
    <p:pull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100" b="1" dirty="0" smtClean="0"/>
              <a:t>APPLICABLE OF ACCOUNTING STANDARDS IN SOME SPECIFIC ENTITIES</a:t>
            </a:r>
            <a:r>
              <a:rPr lang="en-US" dirty="0" smtClean="0"/>
              <a:t/>
            </a:r>
            <a:br>
              <a:rPr lang="en-US" dirty="0" smtClean="0"/>
            </a:br>
            <a:endParaRPr lang="en-US" dirty="0"/>
          </a:p>
        </p:txBody>
      </p:sp>
      <p:sp>
        <p:nvSpPr>
          <p:cNvPr id="3" name="Footer Placeholder 2"/>
          <p:cNvSpPr>
            <a:spLocks noGrp="1"/>
          </p:cNvSpPr>
          <p:nvPr>
            <p:ph type="ftr" sz="quarter" idx="11"/>
          </p:nvPr>
        </p:nvSpPr>
        <p:spPr/>
        <p:txBody>
          <a:bodyPr/>
          <a:lstStyle/>
          <a:p>
            <a:r>
              <a:rPr lang="en-US" smtClean="0"/>
              <a:t>PREPARED BY:-  CA. ARVIND RAWAT.  ACA,LL.B, CS/F ,B.COM   </a:t>
            </a:r>
            <a:endParaRPr lang="en-US"/>
          </a:p>
        </p:txBody>
      </p:sp>
      <p:sp>
        <p:nvSpPr>
          <p:cNvPr id="4" name="Slide Number Placeholder 3"/>
          <p:cNvSpPr>
            <a:spLocks noGrp="1"/>
          </p:cNvSpPr>
          <p:nvPr>
            <p:ph type="sldNum" sz="quarter" idx="12"/>
          </p:nvPr>
        </p:nvSpPr>
        <p:spPr/>
        <p:txBody>
          <a:bodyPr>
            <a:normAutofit fontScale="85000" lnSpcReduction="20000"/>
          </a:bodyPr>
          <a:lstStyle/>
          <a:p>
            <a:fld id="{E2B60F69-A391-4BAD-A5FD-3AF9A82A1C3F}" type="slidenum">
              <a:rPr lang="en-US" smtClean="0"/>
              <a:pPr/>
              <a:t>15</a:t>
            </a:fld>
            <a:endParaRPr lang="en-US"/>
          </a:p>
        </p:txBody>
      </p:sp>
      <p:sp>
        <p:nvSpPr>
          <p:cNvPr id="5" name="Content Placeholder 4"/>
          <p:cNvSpPr>
            <a:spLocks noGrp="1"/>
          </p:cNvSpPr>
          <p:nvPr>
            <p:ph sz="quarter" idx="1"/>
          </p:nvPr>
        </p:nvSpPr>
        <p:spPr/>
        <p:txBody>
          <a:bodyPr/>
          <a:lstStyle/>
          <a:p>
            <a:endParaRPr lang="en-US" dirty="0" smtClean="0"/>
          </a:p>
          <a:p>
            <a:r>
              <a:rPr lang="en-US" dirty="0" smtClean="0"/>
              <a:t>CO-OPERATIVE SOCIETY</a:t>
            </a:r>
          </a:p>
          <a:p>
            <a:endParaRPr lang="en-US" dirty="0" smtClean="0"/>
          </a:p>
          <a:p>
            <a:r>
              <a:rPr lang="en-US" dirty="0" smtClean="0"/>
              <a:t>CHARITABLE ENTITY</a:t>
            </a:r>
          </a:p>
          <a:p>
            <a:endParaRPr lang="en-US" dirty="0" smtClean="0"/>
          </a:p>
          <a:p>
            <a:r>
              <a:rPr lang="en-US" dirty="0" smtClean="0"/>
              <a:t>PARTNERSHIP AND PROPRIETERSHIPS</a:t>
            </a:r>
            <a:endParaRPr lang="en-US" dirty="0"/>
          </a:p>
        </p:txBody>
      </p:sp>
    </p:spTree>
  </p:cSld>
  <p:clrMapOvr>
    <a:masterClrMapping/>
  </p:clrMapOvr>
  <p:transition spd="slow" advTm="297">
    <p:pull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t>CO-OPERATIVE SOCIETY</a:t>
            </a:r>
            <a:endParaRPr lang="en-US" sz="3200" b="1" dirty="0"/>
          </a:p>
        </p:txBody>
      </p:sp>
      <p:sp>
        <p:nvSpPr>
          <p:cNvPr id="3" name="Footer Placeholder 2"/>
          <p:cNvSpPr>
            <a:spLocks noGrp="1"/>
          </p:cNvSpPr>
          <p:nvPr>
            <p:ph type="ftr" sz="quarter" idx="11"/>
          </p:nvPr>
        </p:nvSpPr>
        <p:spPr/>
        <p:txBody>
          <a:bodyPr/>
          <a:lstStyle/>
          <a:p>
            <a:r>
              <a:rPr lang="en-US" smtClean="0"/>
              <a:t>PREPARED BY:-  CA. ARVIND RAWAT.  ACA,LL.B, CS/F ,B.COM   </a:t>
            </a:r>
            <a:endParaRPr lang="en-US"/>
          </a:p>
        </p:txBody>
      </p:sp>
      <p:sp>
        <p:nvSpPr>
          <p:cNvPr id="4" name="Slide Number Placeholder 3"/>
          <p:cNvSpPr>
            <a:spLocks noGrp="1"/>
          </p:cNvSpPr>
          <p:nvPr>
            <p:ph type="sldNum" sz="quarter" idx="12"/>
          </p:nvPr>
        </p:nvSpPr>
        <p:spPr/>
        <p:txBody>
          <a:bodyPr>
            <a:normAutofit fontScale="85000" lnSpcReduction="20000"/>
          </a:bodyPr>
          <a:lstStyle/>
          <a:p>
            <a:fld id="{E2B60F69-A391-4BAD-A5FD-3AF9A82A1C3F}" type="slidenum">
              <a:rPr lang="en-US" smtClean="0"/>
              <a:pPr/>
              <a:t>16</a:t>
            </a:fld>
            <a:endParaRPr lang="en-US"/>
          </a:p>
        </p:txBody>
      </p:sp>
      <p:sp>
        <p:nvSpPr>
          <p:cNvPr id="5" name="Content Placeholder 4"/>
          <p:cNvSpPr>
            <a:spLocks noGrp="1"/>
          </p:cNvSpPr>
          <p:nvPr>
            <p:ph sz="quarter" idx="1"/>
          </p:nvPr>
        </p:nvSpPr>
        <p:spPr>
          <a:xfrm>
            <a:off x="612648" y="1371600"/>
            <a:ext cx="8153400" cy="4953000"/>
          </a:xfrm>
        </p:spPr>
        <p:txBody>
          <a:bodyPr>
            <a:normAutofit fontScale="77500" lnSpcReduction="20000"/>
          </a:bodyPr>
          <a:lstStyle/>
          <a:p>
            <a:pPr lvl="0"/>
            <a:endParaRPr lang="en-US" dirty="0" smtClean="0"/>
          </a:p>
          <a:p>
            <a:pPr lvl="0"/>
            <a:r>
              <a:rPr lang="en-US" dirty="0" smtClean="0"/>
              <a:t> The </a:t>
            </a:r>
            <a:r>
              <a:rPr lang="en-US" b="1" dirty="0" smtClean="0"/>
              <a:t>Institute</a:t>
            </a:r>
            <a:r>
              <a:rPr lang="en-US" dirty="0" smtClean="0"/>
              <a:t> of chartered  of India has explained that the accounting standard issued by the institute shall apply in respect of financial statement of cooperative society, which carry on commercial industrial or business activities and are subject to attest function of the member of the institute.</a:t>
            </a:r>
          </a:p>
          <a:p>
            <a:pPr lvl="0"/>
            <a:endParaRPr lang="en-US" dirty="0" smtClean="0"/>
          </a:p>
          <a:p>
            <a:pPr lvl="0"/>
            <a:r>
              <a:rPr lang="en-US" dirty="0" smtClean="0"/>
              <a:t> AS made mandatory by the institute as specified in respectable standards or made mandatory by separate announcements, are also mandatory in respect of co-operative society. </a:t>
            </a:r>
            <a:r>
              <a:rPr lang="en-US" b="1" dirty="0" smtClean="0"/>
              <a:t>The institute further clarifies that even if a small proportion of the cooperative society is considered to be commercial industrial or business in nature then it cannot claim exemption from the application of accounting</a:t>
            </a:r>
            <a:r>
              <a:rPr lang="en-US" dirty="0" smtClean="0"/>
              <a:t> </a:t>
            </a:r>
            <a:r>
              <a:rPr lang="en-US" b="1" dirty="0" smtClean="0"/>
              <a:t>standards </a:t>
            </a:r>
            <a:r>
              <a:rPr lang="en-US" dirty="0" smtClean="0"/>
              <a:t>the accounting standard would apply to all its activities including those which are not in commercial industrial or business in nature.</a:t>
            </a:r>
          </a:p>
          <a:p>
            <a:endParaRPr lang="en-US" dirty="0"/>
          </a:p>
        </p:txBody>
      </p:sp>
    </p:spTree>
  </p:cSld>
  <p:clrMapOvr>
    <a:masterClrMapping/>
  </p:clrMapOvr>
  <p:transition spd="slow" advTm="297">
    <p:pull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t>CHARITABLE ENTITIES</a:t>
            </a:r>
            <a:endParaRPr lang="en-US" sz="3200" b="1" dirty="0"/>
          </a:p>
        </p:txBody>
      </p:sp>
      <p:sp>
        <p:nvSpPr>
          <p:cNvPr id="3" name="Footer Placeholder 2"/>
          <p:cNvSpPr>
            <a:spLocks noGrp="1"/>
          </p:cNvSpPr>
          <p:nvPr>
            <p:ph type="ftr" sz="quarter" idx="11"/>
          </p:nvPr>
        </p:nvSpPr>
        <p:spPr/>
        <p:txBody>
          <a:bodyPr/>
          <a:lstStyle/>
          <a:p>
            <a:r>
              <a:rPr lang="en-US" smtClean="0"/>
              <a:t>PREPARED BY:-  CA. ARVIND RAWAT.  ACA,LL.B, CS/F ,B.COM   </a:t>
            </a:r>
            <a:endParaRPr lang="en-US"/>
          </a:p>
        </p:txBody>
      </p:sp>
      <p:sp>
        <p:nvSpPr>
          <p:cNvPr id="4" name="Slide Number Placeholder 3"/>
          <p:cNvSpPr>
            <a:spLocks noGrp="1"/>
          </p:cNvSpPr>
          <p:nvPr>
            <p:ph type="sldNum" sz="quarter" idx="12"/>
          </p:nvPr>
        </p:nvSpPr>
        <p:spPr/>
        <p:txBody>
          <a:bodyPr>
            <a:normAutofit fontScale="85000" lnSpcReduction="20000"/>
          </a:bodyPr>
          <a:lstStyle/>
          <a:p>
            <a:fld id="{E2B60F69-A391-4BAD-A5FD-3AF9A82A1C3F}" type="slidenum">
              <a:rPr lang="en-US" smtClean="0"/>
              <a:pPr/>
              <a:t>17</a:t>
            </a:fld>
            <a:endParaRPr lang="en-US"/>
          </a:p>
        </p:txBody>
      </p:sp>
      <p:sp>
        <p:nvSpPr>
          <p:cNvPr id="5" name="Content Placeholder 4"/>
          <p:cNvSpPr>
            <a:spLocks noGrp="1"/>
          </p:cNvSpPr>
          <p:nvPr>
            <p:ph sz="quarter" idx="1"/>
          </p:nvPr>
        </p:nvSpPr>
        <p:spPr/>
        <p:txBody>
          <a:bodyPr/>
          <a:lstStyle/>
          <a:p>
            <a:pPr lvl="0">
              <a:buNone/>
            </a:pPr>
            <a:r>
              <a:rPr lang="en-US" dirty="0" smtClean="0"/>
              <a:t> </a:t>
            </a:r>
          </a:p>
          <a:p>
            <a:pPr lvl="0">
              <a:buNone/>
            </a:pPr>
            <a:r>
              <a:rPr lang="en-US" dirty="0" smtClean="0"/>
              <a:t>	The standard applies to the commercial, industrial or business enterprise they do not apply to purely charitable entity however the charitable entity engage in commercial and industrial entities howsoever insignificant than accounting standards would apply to its entire activities, charitable and non charitable.</a:t>
            </a:r>
          </a:p>
          <a:p>
            <a:endParaRPr lang="en-US" dirty="0"/>
          </a:p>
        </p:txBody>
      </p:sp>
    </p:spTree>
  </p:cSld>
  <p:clrMapOvr>
    <a:masterClrMapping/>
  </p:clrMapOvr>
  <p:transition spd="slow" advTm="297">
    <p:pull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t>PARTNERSHIP AND PROPRIETORSHIP</a:t>
            </a:r>
            <a:endParaRPr lang="en-US" sz="3200" b="1" dirty="0"/>
          </a:p>
        </p:txBody>
      </p:sp>
      <p:sp>
        <p:nvSpPr>
          <p:cNvPr id="3" name="Footer Placeholder 2"/>
          <p:cNvSpPr>
            <a:spLocks noGrp="1"/>
          </p:cNvSpPr>
          <p:nvPr>
            <p:ph type="ftr" sz="quarter" idx="11"/>
          </p:nvPr>
        </p:nvSpPr>
        <p:spPr/>
        <p:txBody>
          <a:bodyPr/>
          <a:lstStyle/>
          <a:p>
            <a:r>
              <a:rPr lang="en-US" smtClean="0"/>
              <a:t>PREPARED BY:-  CA. ARVIND RAWAT.  ACA,LL.B, CS/F ,B.COM   </a:t>
            </a:r>
            <a:endParaRPr lang="en-US"/>
          </a:p>
        </p:txBody>
      </p:sp>
      <p:sp>
        <p:nvSpPr>
          <p:cNvPr id="4" name="Slide Number Placeholder 3"/>
          <p:cNvSpPr>
            <a:spLocks noGrp="1"/>
          </p:cNvSpPr>
          <p:nvPr>
            <p:ph type="sldNum" sz="quarter" idx="12"/>
          </p:nvPr>
        </p:nvSpPr>
        <p:spPr/>
        <p:txBody>
          <a:bodyPr>
            <a:normAutofit fontScale="85000" lnSpcReduction="20000"/>
          </a:bodyPr>
          <a:lstStyle/>
          <a:p>
            <a:fld id="{E2B60F69-A391-4BAD-A5FD-3AF9A82A1C3F}" type="slidenum">
              <a:rPr lang="en-US" smtClean="0"/>
              <a:pPr/>
              <a:t>18</a:t>
            </a:fld>
            <a:endParaRPr lang="en-US"/>
          </a:p>
        </p:txBody>
      </p:sp>
      <p:sp>
        <p:nvSpPr>
          <p:cNvPr id="5" name="Content Placeholder 4"/>
          <p:cNvSpPr>
            <a:spLocks noGrp="1"/>
          </p:cNvSpPr>
          <p:nvPr>
            <p:ph sz="quarter" idx="1"/>
          </p:nvPr>
        </p:nvSpPr>
        <p:spPr/>
        <p:txBody>
          <a:bodyPr>
            <a:normAutofit fontScale="77500" lnSpcReduction="20000"/>
          </a:bodyPr>
          <a:lstStyle/>
          <a:p>
            <a:r>
              <a:rPr lang="en-US" dirty="0" smtClean="0"/>
              <a:t>The preface to the accounting standard clarifies that the AS are issued for use in presentation of general purpose financial statement to the public by such commercial industrial or business enterprises.</a:t>
            </a:r>
          </a:p>
          <a:p>
            <a:r>
              <a:rPr lang="en-US" dirty="0" smtClean="0"/>
              <a:t> As may be specified by the institute from time to time and subject to the attest function of its members the term general purpose financial statements include balance sheet, statement of profit and loss and other statements and explanatory notes which form part thereof thus the compliance with accounting standards is required to be examine by an auditor in an audit of financial statement of individual and non corporate enterprise (sole </a:t>
            </a:r>
            <a:r>
              <a:rPr lang="en-US" dirty="0" err="1" smtClean="0"/>
              <a:t>proprietory</a:t>
            </a:r>
            <a:r>
              <a:rPr lang="en-US" dirty="0" smtClean="0"/>
              <a:t> concerns, partnership firms, society, trust, HUF, AOP.)</a:t>
            </a:r>
          </a:p>
          <a:p>
            <a:pPr>
              <a:buNone/>
            </a:pPr>
            <a:r>
              <a:rPr lang="en-US" dirty="0" smtClean="0"/>
              <a:t> Therefore the accounting standards are not applicable only to limited companies but also to partnership firms and proprietors.</a:t>
            </a:r>
            <a:endParaRPr lang="en-US" dirty="0"/>
          </a:p>
        </p:txBody>
      </p:sp>
    </p:spTree>
  </p:cSld>
  <p:clrMapOvr>
    <a:masterClrMapping/>
  </p:clrMapOvr>
  <p:transition spd="slow" advTm="297">
    <p:pull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152401"/>
            <a:ext cx="8839200" cy="3448050"/>
          </a:xfrm>
        </p:spPr>
        <p:txBody>
          <a:bodyPr>
            <a:normAutofit fontScale="90000"/>
          </a:bodyPr>
          <a:lstStyle/>
          <a:p>
            <a:r>
              <a:rPr lang="en-US" b="1" u="sng" dirty="0" smtClean="0"/>
              <a:t/>
            </a:r>
            <a:br>
              <a:rPr lang="en-US" b="1" u="sng" dirty="0" smtClean="0"/>
            </a:br>
            <a:r>
              <a:rPr lang="en-US" b="1" u="sng" dirty="0" smtClean="0"/>
              <a:t/>
            </a:r>
            <a:br>
              <a:rPr lang="en-US" b="1" u="sng" dirty="0" smtClean="0"/>
            </a:br>
            <a:r>
              <a:rPr lang="en-US" b="1" u="sng" dirty="0" smtClean="0"/>
              <a:t/>
            </a:r>
            <a:br>
              <a:rPr lang="en-US" b="1" u="sng" dirty="0" smtClean="0"/>
            </a:br>
            <a:r>
              <a:rPr lang="en-US" b="1" u="sng" dirty="0" smtClean="0"/>
              <a:t/>
            </a:r>
            <a:br>
              <a:rPr lang="en-US" b="1" u="sng" dirty="0" smtClean="0"/>
            </a:br>
            <a:r>
              <a:rPr lang="en-US" b="1" u="sng" dirty="0" smtClean="0"/>
              <a:t/>
            </a:r>
            <a:br>
              <a:rPr lang="en-US" b="1" u="sng" dirty="0" smtClean="0"/>
            </a:br>
            <a:r>
              <a:rPr lang="en-US" b="1" u="sng" dirty="0" smtClean="0"/>
              <a:t/>
            </a:r>
            <a:br>
              <a:rPr lang="en-US" b="1" u="sng" dirty="0" smtClean="0"/>
            </a:br>
            <a:r>
              <a:rPr lang="en-US" dirty="0"/>
              <a:t/>
            </a:r>
            <a:br>
              <a:rPr lang="en-US" dirty="0"/>
            </a:br>
            <a:r>
              <a:rPr lang="en-US" b="1" dirty="0"/>
              <a:t> </a:t>
            </a:r>
            <a:r>
              <a:rPr lang="en-US" dirty="0"/>
              <a:t/>
            </a:r>
            <a:br>
              <a:rPr lang="en-US" dirty="0"/>
            </a:br>
            <a:endParaRPr lang="en-US" dirty="0"/>
          </a:p>
        </p:txBody>
      </p:sp>
      <p:sp>
        <p:nvSpPr>
          <p:cNvPr id="4" name="Footer Placeholder 3"/>
          <p:cNvSpPr>
            <a:spLocks noGrp="1"/>
          </p:cNvSpPr>
          <p:nvPr>
            <p:ph type="ftr" sz="quarter" idx="11"/>
          </p:nvPr>
        </p:nvSpPr>
        <p:spPr>
          <a:xfrm>
            <a:off x="2898648" y="5867400"/>
            <a:ext cx="3474720" cy="853440"/>
          </a:xfrm>
        </p:spPr>
        <p:txBody>
          <a:bodyPr/>
          <a:lstStyle/>
          <a:p>
            <a:r>
              <a:rPr lang="en-US" smtClean="0"/>
              <a:t>PREPARED BY:-  CA. ARVIND RAWAT.  ACA,LL.B, CS/F ,B.COM   </a:t>
            </a:r>
            <a:endParaRPr lang="en-US"/>
          </a:p>
        </p:txBody>
      </p:sp>
      <p:sp>
        <p:nvSpPr>
          <p:cNvPr id="5" name="Slide Number Placeholder 4"/>
          <p:cNvSpPr>
            <a:spLocks noGrp="1"/>
          </p:cNvSpPr>
          <p:nvPr>
            <p:ph type="sldNum" sz="quarter" idx="12"/>
          </p:nvPr>
        </p:nvSpPr>
        <p:spPr>
          <a:xfrm>
            <a:off x="0" y="228600"/>
            <a:ext cx="9144000" cy="762000"/>
          </a:xfrm>
        </p:spPr>
        <p:txBody>
          <a:bodyPr/>
          <a:lstStyle/>
          <a:p>
            <a:r>
              <a:rPr lang="en-US" sz="4000" dirty="0" smtClean="0"/>
              <a:t>RELATED PARTY DISCLOSURE (AS – 18)</a:t>
            </a:r>
            <a:endParaRPr lang="en-US" sz="4000" dirty="0"/>
          </a:p>
        </p:txBody>
      </p:sp>
    </p:spTree>
  </p:cSld>
  <p:clrMapOvr>
    <a:masterClrMapping/>
  </p:clrMapOvr>
  <p:transition spd="slow" advTm="297">
    <p:pull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8600"/>
            <a:ext cx="8153400" cy="990600"/>
          </a:xfrm>
        </p:spPr>
        <p:txBody>
          <a:bodyPr/>
          <a:lstStyle/>
          <a:p>
            <a:r>
              <a:rPr lang="en-US" sz="4000" b="1" dirty="0" smtClean="0"/>
              <a:t>INTRODUCTION</a:t>
            </a:r>
            <a:endParaRPr lang="en-US" sz="4000" b="1" dirty="0"/>
          </a:p>
        </p:txBody>
      </p:sp>
      <p:sp>
        <p:nvSpPr>
          <p:cNvPr id="3" name="Footer Placeholder 2"/>
          <p:cNvSpPr>
            <a:spLocks noGrp="1"/>
          </p:cNvSpPr>
          <p:nvPr>
            <p:ph type="ftr" sz="quarter" idx="11"/>
          </p:nvPr>
        </p:nvSpPr>
        <p:spPr/>
        <p:txBody>
          <a:bodyPr/>
          <a:lstStyle/>
          <a:p>
            <a:r>
              <a:rPr lang="en-US" smtClean="0"/>
              <a:t>PREPARED BY:-  CA. ARVIND RAWAT.  ACA,LL.B, CS/F ,B.COM   </a:t>
            </a:r>
            <a:endParaRPr lang="en-US"/>
          </a:p>
        </p:txBody>
      </p:sp>
      <p:sp>
        <p:nvSpPr>
          <p:cNvPr id="4" name="Slide Number Placeholder 3"/>
          <p:cNvSpPr>
            <a:spLocks noGrp="1"/>
          </p:cNvSpPr>
          <p:nvPr>
            <p:ph type="sldNum" sz="quarter" idx="12"/>
          </p:nvPr>
        </p:nvSpPr>
        <p:spPr/>
        <p:txBody>
          <a:bodyPr>
            <a:normAutofit fontScale="85000" lnSpcReduction="20000"/>
          </a:bodyPr>
          <a:lstStyle/>
          <a:p>
            <a:fld id="{E2B60F69-A391-4BAD-A5FD-3AF9A82A1C3F}" type="slidenum">
              <a:rPr lang="en-US" smtClean="0"/>
              <a:pPr/>
              <a:t>2</a:t>
            </a:fld>
            <a:endParaRPr lang="en-US"/>
          </a:p>
        </p:txBody>
      </p:sp>
      <p:sp>
        <p:nvSpPr>
          <p:cNvPr id="5" name="Content Placeholder 4"/>
          <p:cNvSpPr>
            <a:spLocks noGrp="1"/>
          </p:cNvSpPr>
          <p:nvPr>
            <p:ph sz="quarter" idx="1"/>
          </p:nvPr>
        </p:nvSpPr>
        <p:spPr/>
        <p:txBody>
          <a:bodyPr/>
          <a:lstStyle/>
          <a:p>
            <a:r>
              <a:rPr lang="en-US" dirty="0" smtClean="0"/>
              <a:t>Accounting standards are the written documents, policy documents issued by expert accounting body ”ICAI” or by Government or other regulatory body covering the aspect of recognition, measurement, treatment, presentation and disclosure of accounting transaction in the financial statement..</a:t>
            </a:r>
            <a:endParaRPr lang="en-US" dirty="0"/>
          </a:p>
        </p:txBody>
      </p:sp>
    </p:spTree>
  </p:cSld>
  <p:clrMapOvr>
    <a:masterClrMapping/>
  </p:clrMapOvr>
  <p:transition spd="slow" advTm="297">
    <p:pull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smtClean="0"/>
              <a:t/>
            </a:r>
            <a:br>
              <a:rPr lang="en-US" sz="3600" b="1" dirty="0" smtClean="0"/>
            </a:br>
            <a:r>
              <a:rPr lang="en-US" sz="3600" b="1" dirty="0" smtClean="0"/>
              <a:t/>
            </a:r>
            <a:br>
              <a:rPr lang="en-US" sz="3600" b="1" dirty="0" smtClean="0"/>
            </a:br>
            <a:r>
              <a:rPr lang="en-US" sz="3600" b="1" dirty="0" smtClean="0"/>
              <a:t>NEED </a:t>
            </a:r>
            <a:r>
              <a:rPr lang="en-US" sz="3600" b="1" dirty="0"/>
              <a:t>AND OBJECTIVE</a:t>
            </a:r>
            <a:r>
              <a:rPr lang="en-US" dirty="0"/>
              <a:t/>
            </a:r>
            <a:br>
              <a:rPr lang="en-US" dirty="0"/>
            </a:br>
            <a:endParaRPr lang="en-US" dirty="0"/>
          </a:p>
        </p:txBody>
      </p:sp>
      <p:sp>
        <p:nvSpPr>
          <p:cNvPr id="4" name="Footer Placeholder 3"/>
          <p:cNvSpPr>
            <a:spLocks noGrp="1"/>
          </p:cNvSpPr>
          <p:nvPr>
            <p:ph type="ftr" sz="quarter" idx="11"/>
          </p:nvPr>
        </p:nvSpPr>
        <p:spPr/>
        <p:txBody>
          <a:bodyPr/>
          <a:lstStyle/>
          <a:p>
            <a:r>
              <a:rPr lang="en-US" smtClean="0"/>
              <a:t>PREPARED BY:-  CA. ARVIND RAWAT.  ACA,LL.B, CS/F ,B.COM   </a:t>
            </a:r>
            <a:endParaRPr lang="en-US"/>
          </a:p>
        </p:txBody>
      </p:sp>
      <p:sp>
        <p:nvSpPr>
          <p:cNvPr id="5" name="Slide Number Placeholder 4"/>
          <p:cNvSpPr>
            <a:spLocks noGrp="1"/>
          </p:cNvSpPr>
          <p:nvPr>
            <p:ph type="sldNum" sz="quarter" idx="12"/>
          </p:nvPr>
        </p:nvSpPr>
        <p:spPr/>
        <p:txBody>
          <a:bodyPr>
            <a:normAutofit fontScale="85000" lnSpcReduction="20000"/>
          </a:bodyPr>
          <a:lstStyle/>
          <a:p>
            <a:fld id="{E2B60F69-A391-4BAD-A5FD-3AF9A82A1C3F}" type="slidenum">
              <a:rPr lang="en-US" smtClean="0"/>
              <a:pPr/>
              <a:t>20</a:t>
            </a:fld>
            <a:endParaRPr lang="en-US"/>
          </a:p>
        </p:txBody>
      </p:sp>
      <p:sp>
        <p:nvSpPr>
          <p:cNvPr id="3" name="Content Placeholder 2"/>
          <p:cNvSpPr>
            <a:spLocks noGrp="1"/>
          </p:cNvSpPr>
          <p:nvPr>
            <p:ph sz="quarter" idx="1"/>
          </p:nvPr>
        </p:nvSpPr>
        <p:spPr/>
        <p:txBody>
          <a:bodyPr>
            <a:normAutofit/>
          </a:bodyPr>
          <a:lstStyle/>
          <a:p>
            <a:r>
              <a:rPr lang="en-US" dirty="0" smtClean="0"/>
              <a:t> </a:t>
            </a:r>
            <a:r>
              <a:rPr lang="en-US" dirty="0"/>
              <a:t>Sometimes business transactions between related parties lose the feature and character of the arms length transactions. Related party relationship affects the volume and decision of business of one enterprise for the benefit of the other enterprise. Hence disclosure of related transaction is essential for proper understanding of financial performance and financial position of enterprise.</a:t>
            </a:r>
          </a:p>
          <a:p>
            <a:endParaRPr lang="en-US" dirty="0"/>
          </a:p>
        </p:txBody>
      </p:sp>
    </p:spTree>
  </p:cSld>
  <p:clrMapOvr>
    <a:masterClrMapping/>
  </p:clrMapOvr>
  <p:transition spd="slow" advTm="297">
    <p:pull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a:t>RELATED PARTY.</a:t>
            </a:r>
            <a:r>
              <a:rPr lang="en-US" dirty="0"/>
              <a:t/>
            </a:r>
            <a:br>
              <a:rPr lang="en-US" dirty="0"/>
            </a:br>
            <a:endParaRPr lang="en-US" dirty="0"/>
          </a:p>
        </p:txBody>
      </p:sp>
      <p:sp>
        <p:nvSpPr>
          <p:cNvPr id="4" name="Footer Placeholder 3"/>
          <p:cNvSpPr>
            <a:spLocks noGrp="1"/>
          </p:cNvSpPr>
          <p:nvPr>
            <p:ph type="ftr" sz="quarter" idx="11"/>
          </p:nvPr>
        </p:nvSpPr>
        <p:spPr/>
        <p:txBody>
          <a:bodyPr/>
          <a:lstStyle/>
          <a:p>
            <a:r>
              <a:rPr lang="en-US" smtClean="0"/>
              <a:t>PREPARED BY:-  CA. ARVIND RAWAT.  ACA,LL.B, CS/F ,B.COM   </a:t>
            </a:r>
            <a:endParaRPr lang="en-US"/>
          </a:p>
        </p:txBody>
      </p:sp>
      <p:sp>
        <p:nvSpPr>
          <p:cNvPr id="5" name="Slide Number Placeholder 4"/>
          <p:cNvSpPr>
            <a:spLocks noGrp="1"/>
          </p:cNvSpPr>
          <p:nvPr>
            <p:ph type="sldNum" sz="quarter" idx="12"/>
          </p:nvPr>
        </p:nvSpPr>
        <p:spPr/>
        <p:txBody>
          <a:bodyPr>
            <a:normAutofit fontScale="85000" lnSpcReduction="20000"/>
          </a:bodyPr>
          <a:lstStyle/>
          <a:p>
            <a:fld id="{E2B60F69-A391-4BAD-A5FD-3AF9A82A1C3F}" type="slidenum">
              <a:rPr lang="en-US" smtClean="0"/>
              <a:pPr/>
              <a:t>21</a:t>
            </a:fld>
            <a:endParaRPr lang="en-US"/>
          </a:p>
        </p:txBody>
      </p:sp>
      <p:sp>
        <p:nvSpPr>
          <p:cNvPr id="3" name="Content Placeholder 2"/>
          <p:cNvSpPr>
            <a:spLocks noGrp="1"/>
          </p:cNvSpPr>
          <p:nvPr>
            <p:ph sz="quarter" idx="1"/>
          </p:nvPr>
        </p:nvSpPr>
        <p:spPr/>
        <p:txBody>
          <a:bodyPr>
            <a:normAutofit/>
          </a:bodyPr>
          <a:lstStyle/>
          <a:p>
            <a:pPr>
              <a:buNone/>
            </a:pPr>
            <a:r>
              <a:rPr lang="en-US" dirty="0" smtClean="0"/>
              <a:t> </a:t>
            </a:r>
            <a:r>
              <a:rPr lang="en-US" dirty="0" smtClean="0"/>
              <a:t>  A </a:t>
            </a:r>
            <a:r>
              <a:rPr lang="en-US" dirty="0"/>
              <a:t>related party is essentially any party that controls or can significantly influence the management or operating policies of the company during the reporting </a:t>
            </a:r>
            <a:r>
              <a:rPr lang="en-US" dirty="0" smtClean="0"/>
              <a:t>period. </a:t>
            </a:r>
          </a:p>
          <a:p>
            <a:pPr>
              <a:buNone/>
            </a:pPr>
            <a:r>
              <a:rPr lang="en-US" dirty="0" smtClean="0"/>
              <a:t>   </a:t>
            </a:r>
            <a:r>
              <a:rPr lang="en-US" dirty="0" smtClean="0"/>
              <a:t>AS-18 </a:t>
            </a:r>
            <a:r>
              <a:rPr lang="en-US" dirty="0"/>
              <a:t>deals only with the following related party relationship.</a:t>
            </a:r>
          </a:p>
          <a:p>
            <a:endParaRPr lang="en-US" dirty="0"/>
          </a:p>
        </p:txBody>
      </p:sp>
    </p:spTree>
  </p:cSld>
  <p:clrMapOvr>
    <a:masterClrMapping/>
  </p:clrMapOvr>
  <p:transition spd="slow" advTm="297">
    <p:pull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dirty="0" smtClean="0"/>
              <a:t>TYPE OF RELATED PARTY</a:t>
            </a:r>
            <a:endParaRPr lang="en-US" sz="3200" b="1" dirty="0"/>
          </a:p>
        </p:txBody>
      </p:sp>
      <p:sp>
        <p:nvSpPr>
          <p:cNvPr id="4" name="Footer Placeholder 3"/>
          <p:cNvSpPr>
            <a:spLocks noGrp="1"/>
          </p:cNvSpPr>
          <p:nvPr>
            <p:ph type="ftr" sz="quarter" idx="11"/>
          </p:nvPr>
        </p:nvSpPr>
        <p:spPr/>
        <p:txBody>
          <a:bodyPr/>
          <a:lstStyle/>
          <a:p>
            <a:r>
              <a:rPr lang="en-US" smtClean="0"/>
              <a:t>PREPARED BY:-  CA. ARVIND RAWAT.  ACA,LL.B, CS/F ,B.COM   </a:t>
            </a:r>
            <a:endParaRPr lang="en-US" dirty="0"/>
          </a:p>
        </p:txBody>
      </p:sp>
      <p:sp>
        <p:nvSpPr>
          <p:cNvPr id="5" name="Slide Number Placeholder 4"/>
          <p:cNvSpPr>
            <a:spLocks noGrp="1"/>
          </p:cNvSpPr>
          <p:nvPr>
            <p:ph type="sldNum" sz="quarter" idx="12"/>
          </p:nvPr>
        </p:nvSpPr>
        <p:spPr/>
        <p:txBody>
          <a:bodyPr>
            <a:normAutofit fontScale="85000" lnSpcReduction="20000"/>
          </a:bodyPr>
          <a:lstStyle/>
          <a:p>
            <a:fld id="{E2B60F69-A391-4BAD-A5FD-3AF9A82A1C3F}" type="slidenum">
              <a:rPr lang="en-US" smtClean="0"/>
              <a:pPr/>
              <a:t>22</a:t>
            </a:fld>
            <a:endParaRPr lang="en-US"/>
          </a:p>
        </p:txBody>
      </p:sp>
      <p:sp>
        <p:nvSpPr>
          <p:cNvPr id="3" name="Content Placeholder 2"/>
          <p:cNvSpPr>
            <a:spLocks noGrp="1"/>
          </p:cNvSpPr>
          <p:nvPr>
            <p:ph sz="quarter" idx="1"/>
          </p:nvPr>
        </p:nvSpPr>
        <p:spPr/>
        <p:txBody>
          <a:bodyPr>
            <a:normAutofit fontScale="62500" lnSpcReduction="20000"/>
          </a:bodyPr>
          <a:lstStyle/>
          <a:p>
            <a:pPr marL="514350" lvl="0" indent="-514350">
              <a:buFont typeface="+mj-lt"/>
              <a:buAutoNum type="arabicPeriod"/>
            </a:pPr>
            <a:r>
              <a:rPr lang="en-US" dirty="0"/>
              <a:t>Enterprise </a:t>
            </a:r>
            <a:r>
              <a:rPr lang="en-US" b="1" dirty="0"/>
              <a:t>that</a:t>
            </a:r>
            <a:r>
              <a:rPr lang="en-US" dirty="0"/>
              <a:t> directly, or indirectly through one or more intermediaries, control, or are controlled by, or are under common control with the reporting enterprise (this includes holding companies, subsidiaries and fellow subsidiaries);</a:t>
            </a:r>
          </a:p>
          <a:p>
            <a:pPr marL="514350" lvl="0" indent="-514350">
              <a:buFont typeface="+mj-lt"/>
              <a:buAutoNum type="arabicPeriod"/>
            </a:pPr>
            <a:r>
              <a:rPr lang="en-US" dirty="0"/>
              <a:t>Associates and joint ventures of the reporting enterprise and the investing party or venture in respect of which the reporting enterprise is an associate or a joint venture;</a:t>
            </a:r>
          </a:p>
          <a:p>
            <a:pPr marL="514350" lvl="0" indent="-514350">
              <a:buFont typeface="+mj-lt"/>
              <a:buAutoNum type="arabicPeriod"/>
            </a:pPr>
            <a:r>
              <a:rPr lang="en-US" dirty="0"/>
              <a:t>Individuals owing, directly or indirectly, an interest in the voting power of the reporting enterprise that gives them control or significant influence over the enterprise and relatives of any such individual. “Relative” means the spouse, son, daughter, brother, sister, father and mother who may be expected to influence, or be influenced by that individual in his/her dealings with the reporting enterprise.</a:t>
            </a:r>
          </a:p>
          <a:p>
            <a:pPr marL="514350" lvl="0" indent="-514350">
              <a:buFont typeface="+mj-lt"/>
              <a:buAutoNum type="arabicPeriod"/>
            </a:pPr>
            <a:r>
              <a:rPr lang="en-US" dirty="0"/>
              <a:t>Key management personnel and relatives of such personnel are those persons who have authority and responsibility for planning directing and controlling the activities of the reporting enterprise and enterprise over which individual or key management personnel described as above is able to exercise significant influence. This includes enterprises owned by directors or major shareholders of the reporting enterprise.</a:t>
            </a:r>
          </a:p>
          <a:p>
            <a:pPr marL="514350" indent="-514350">
              <a:buFont typeface="+mj-lt"/>
              <a:buAutoNum type="arabicPeriod"/>
            </a:pPr>
            <a:endParaRPr lang="en-US" dirty="0"/>
          </a:p>
        </p:txBody>
      </p:sp>
    </p:spTree>
  </p:cSld>
  <p:clrMapOvr>
    <a:masterClrMapping/>
  </p:clrMapOvr>
  <p:transition spd="slow" advTm="297">
    <p:pull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smtClean="0"/>
              <a:t>CLASSIFICATION OF RELATED PARTY</a:t>
            </a:r>
            <a:r>
              <a:rPr lang="en-US" dirty="0"/>
              <a:t/>
            </a:r>
            <a:br>
              <a:rPr lang="en-US" dirty="0"/>
            </a:br>
            <a:endParaRPr lang="en-US" dirty="0"/>
          </a:p>
        </p:txBody>
      </p:sp>
      <p:sp>
        <p:nvSpPr>
          <p:cNvPr id="4" name="Footer Placeholder 3"/>
          <p:cNvSpPr>
            <a:spLocks noGrp="1"/>
          </p:cNvSpPr>
          <p:nvPr>
            <p:ph type="ftr" sz="quarter" idx="11"/>
          </p:nvPr>
        </p:nvSpPr>
        <p:spPr/>
        <p:txBody>
          <a:bodyPr/>
          <a:lstStyle/>
          <a:p>
            <a:r>
              <a:rPr lang="en-US" smtClean="0"/>
              <a:t>PREPARED BY:-  CA. ARVIND RAWAT.  ACA,LL.B, CS/F ,B.COM   </a:t>
            </a:r>
            <a:endParaRPr lang="en-US"/>
          </a:p>
        </p:txBody>
      </p:sp>
      <p:sp>
        <p:nvSpPr>
          <p:cNvPr id="5" name="Slide Number Placeholder 4"/>
          <p:cNvSpPr>
            <a:spLocks noGrp="1"/>
          </p:cNvSpPr>
          <p:nvPr>
            <p:ph type="sldNum" sz="quarter" idx="12"/>
          </p:nvPr>
        </p:nvSpPr>
        <p:spPr/>
        <p:txBody>
          <a:bodyPr>
            <a:normAutofit fontScale="85000" lnSpcReduction="20000"/>
          </a:bodyPr>
          <a:lstStyle/>
          <a:p>
            <a:fld id="{E2B60F69-A391-4BAD-A5FD-3AF9A82A1C3F}" type="slidenum">
              <a:rPr lang="en-US" smtClean="0"/>
              <a:pPr/>
              <a:t>23</a:t>
            </a:fld>
            <a:endParaRPr lang="en-US"/>
          </a:p>
        </p:txBody>
      </p:sp>
      <p:sp>
        <p:nvSpPr>
          <p:cNvPr id="3" name="Content Placeholder 2"/>
          <p:cNvSpPr>
            <a:spLocks noGrp="1"/>
          </p:cNvSpPr>
          <p:nvPr>
            <p:ph sz="quarter" idx="1"/>
          </p:nvPr>
        </p:nvSpPr>
        <p:spPr/>
        <p:txBody>
          <a:bodyPr>
            <a:normAutofit/>
          </a:bodyPr>
          <a:lstStyle/>
          <a:p>
            <a:pPr>
              <a:buNone/>
            </a:pPr>
            <a:r>
              <a:rPr lang="en-US" dirty="0" smtClean="0"/>
              <a:t> </a:t>
            </a:r>
            <a:r>
              <a:rPr lang="en-US" dirty="0"/>
              <a:t>The concept and definition of related parties is based on the following basis:</a:t>
            </a:r>
          </a:p>
          <a:p>
            <a:endParaRPr lang="en-US" dirty="0" smtClean="0"/>
          </a:p>
          <a:p>
            <a:pPr marL="514350" indent="-514350">
              <a:buFont typeface="+mj-lt"/>
              <a:buAutoNum type="arabicPeriod"/>
            </a:pPr>
            <a:r>
              <a:rPr lang="en-US" dirty="0" smtClean="0"/>
              <a:t>On the control concept basis</a:t>
            </a:r>
          </a:p>
          <a:p>
            <a:pPr marL="514350" indent="-514350">
              <a:buFont typeface="+mj-lt"/>
              <a:buAutoNum type="arabicPeriod"/>
            </a:pPr>
            <a:r>
              <a:rPr lang="en-US" dirty="0" smtClean="0"/>
              <a:t>On the Influence basis</a:t>
            </a:r>
            <a:endParaRPr lang="en-US" dirty="0"/>
          </a:p>
        </p:txBody>
      </p:sp>
    </p:spTree>
  </p:cSld>
  <p:clrMapOvr>
    <a:masterClrMapping/>
  </p:clrMapOvr>
  <p:transition spd="slow" advTm="297">
    <p:pull dir="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dirty="0" smtClean="0"/>
              <a:t>CONTROL CONCEPT</a:t>
            </a:r>
            <a:endParaRPr lang="en-US" sz="3200" b="1" dirty="0"/>
          </a:p>
        </p:txBody>
      </p:sp>
      <p:sp>
        <p:nvSpPr>
          <p:cNvPr id="3" name="Footer Placeholder 2"/>
          <p:cNvSpPr>
            <a:spLocks noGrp="1"/>
          </p:cNvSpPr>
          <p:nvPr>
            <p:ph type="ftr" sz="quarter" idx="11"/>
          </p:nvPr>
        </p:nvSpPr>
        <p:spPr/>
        <p:txBody>
          <a:bodyPr/>
          <a:lstStyle/>
          <a:p>
            <a:r>
              <a:rPr lang="en-US" smtClean="0"/>
              <a:t>PREPARED BY:-  CA. ARVIND RAWAT.  ACA,LL.B, CS/F ,B.COM   </a:t>
            </a:r>
            <a:endParaRPr lang="en-US"/>
          </a:p>
        </p:txBody>
      </p:sp>
      <p:sp>
        <p:nvSpPr>
          <p:cNvPr id="5" name="Slide Number Placeholder 4"/>
          <p:cNvSpPr>
            <a:spLocks noGrp="1"/>
          </p:cNvSpPr>
          <p:nvPr>
            <p:ph type="sldNum" sz="quarter" idx="12"/>
          </p:nvPr>
        </p:nvSpPr>
        <p:spPr/>
        <p:txBody>
          <a:bodyPr>
            <a:normAutofit fontScale="85000" lnSpcReduction="20000"/>
          </a:bodyPr>
          <a:lstStyle/>
          <a:p>
            <a:fld id="{E2B60F69-A391-4BAD-A5FD-3AF9A82A1C3F}" type="slidenum">
              <a:rPr lang="en-US" smtClean="0"/>
              <a:pPr/>
              <a:t>24</a:t>
            </a:fld>
            <a:endParaRPr lang="en-US"/>
          </a:p>
        </p:txBody>
      </p:sp>
      <p:sp>
        <p:nvSpPr>
          <p:cNvPr id="4" name="Content Placeholder 3"/>
          <p:cNvSpPr>
            <a:spLocks noGrp="1"/>
          </p:cNvSpPr>
          <p:nvPr>
            <p:ph sz="quarter" idx="1"/>
          </p:nvPr>
        </p:nvSpPr>
        <p:spPr/>
        <p:txBody>
          <a:bodyPr>
            <a:normAutofit lnSpcReduction="10000"/>
          </a:bodyPr>
          <a:lstStyle/>
          <a:p>
            <a:pPr>
              <a:buNone/>
            </a:pPr>
            <a:r>
              <a:rPr lang="en-US" dirty="0" smtClean="0"/>
              <a:t> One </a:t>
            </a:r>
            <a:r>
              <a:rPr lang="en-US" b="1" dirty="0" smtClean="0"/>
              <a:t>party</a:t>
            </a:r>
            <a:r>
              <a:rPr lang="en-US" dirty="0" smtClean="0"/>
              <a:t> has the ability to control the other party in following ways-</a:t>
            </a:r>
          </a:p>
          <a:p>
            <a:pPr marL="514350" lvl="0" indent="-514350">
              <a:buFont typeface="+mj-lt"/>
              <a:buAutoNum type="arabicPeriod"/>
            </a:pPr>
            <a:r>
              <a:rPr lang="en-US" dirty="0" smtClean="0"/>
              <a:t>Control by ownership (directly or indirectly) more than 50% of voting power of an enterprise.</a:t>
            </a:r>
          </a:p>
          <a:p>
            <a:pPr marL="514350" lvl="0" indent="-514350">
              <a:buFont typeface="+mj-lt"/>
              <a:buAutoNum type="arabicPeriod"/>
            </a:pPr>
            <a:r>
              <a:rPr lang="en-US" dirty="0" smtClean="0"/>
              <a:t>Control over composition of board of directors or other government body.</a:t>
            </a:r>
          </a:p>
          <a:p>
            <a:pPr marL="514350" lvl="0" indent="-514350">
              <a:buFont typeface="+mj-lt"/>
              <a:buAutoNum type="arabicPeriod"/>
            </a:pPr>
            <a:r>
              <a:rPr lang="en-US" dirty="0" smtClean="0"/>
              <a:t>Control of substantial interest in the voting power and power direct the financial or operating policies of the enterprise – for examples associate and joint venture companies.</a:t>
            </a:r>
          </a:p>
          <a:p>
            <a:endParaRPr lang="en-US" dirty="0"/>
          </a:p>
        </p:txBody>
      </p:sp>
    </p:spTree>
  </p:cSld>
  <p:clrMapOvr>
    <a:masterClrMapping/>
  </p:clrMapOvr>
  <p:transition spd="slow" advClick="0" advTm="11000">
    <p:pull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dirty="0" smtClean="0"/>
              <a:t>SIGNIFICANT INFLUENCE</a:t>
            </a:r>
            <a:endParaRPr lang="en-US" sz="3200" dirty="0"/>
          </a:p>
        </p:txBody>
      </p:sp>
      <p:sp>
        <p:nvSpPr>
          <p:cNvPr id="4" name="Footer Placeholder 3"/>
          <p:cNvSpPr>
            <a:spLocks noGrp="1"/>
          </p:cNvSpPr>
          <p:nvPr>
            <p:ph type="ftr" sz="quarter" idx="11"/>
          </p:nvPr>
        </p:nvSpPr>
        <p:spPr/>
        <p:txBody>
          <a:bodyPr/>
          <a:lstStyle/>
          <a:p>
            <a:r>
              <a:rPr lang="en-US" smtClean="0"/>
              <a:t>PREPARED BY:-  CA. ARVIND RAWAT.  ACA,LL.B, CS/F ,B.COM   </a:t>
            </a:r>
            <a:endParaRPr lang="en-US"/>
          </a:p>
        </p:txBody>
      </p:sp>
      <p:sp>
        <p:nvSpPr>
          <p:cNvPr id="5" name="Slide Number Placeholder 4"/>
          <p:cNvSpPr>
            <a:spLocks noGrp="1"/>
          </p:cNvSpPr>
          <p:nvPr>
            <p:ph type="sldNum" sz="quarter" idx="12"/>
          </p:nvPr>
        </p:nvSpPr>
        <p:spPr/>
        <p:txBody>
          <a:bodyPr>
            <a:normAutofit fontScale="85000" lnSpcReduction="20000"/>
          </a:bodyPr>
          <a:lstStyle/>
          <a:p>
            <a:fld id="{E2B60F69-A391-4BAD-A5FD-3AF9A82A1C3F}" type="slidenum">
              <a:rPr lang="en-US" smtClean="0"/>
              <a:pPr/>
              <a:t>25</a:t>
            </a:fld>
            <a:endParaRPr lang="en-US"/>
          </a:p>
        </p:txBody>
      </p:sp>
      <p:sp>
        <p:nvSpPr>
          <p:cNvPr id="3" name="Content Placeholder 2"/>
          <p:cNvSpPr>
            <a:spLocks noGrp="1"/>
          </p:cNvSpPr>
          <p:nvPr>
            <p:ph sz="quarter" idx="1"/>
          </p:nvPr>
        </p:nvSpPr>
        <p:spPr/>
        <p:txBody>
          <a:bodyPr>
            <a:normAutofit/>
          </a:bodyPr>
          <a:lstStyle/>
          <a:p>
            <a:pPr>
              <a:buNone/>
            </a:pPr>
            <a:r>
              <a:rPr lang="en-US" b="1" dirty="0" smtClean="0"/>
              <a:t> </a:t>
            </a:r>
          </a:p>
          <a:p>
            <a:pPr marL="514350" indent="-514350">
              <a:buNone/>
            </a:pPr>
            <a:r>
              <a:rPr lang="en-US" dirty="0" smtClean="0"/>
              <a:t>Significant </a:t>
            </a:r>
            <a:r>
              <a:rPr lang="en-US" dirty="0"/>
              <a:t>influence can be </a:t>
            </a:r>
            <a:r>
              <a:rPr lang="en-US" dirty="0" smtClean="0"/>
              <a:t>exercised </a:t>
            </a:r>
            <a:r>
              <a:rPr lang="en-US" dirty="0"/>
              <a:t>in many ways</a:t>
            </a:r>
            <a:r>
              <a:rPr lang="en-US" dirty="0" smtClean="0"/>
              <a:t>.</a:t>
            </a:r>
          </a:p>
          <a:p>
            <a:pPr marL="514350" indent="-514350">
              <a:buNone/>
            </a:pPr>
            <a:r>
              <a:rPr lang="en-US" dirty="0" smtClean="0"/>
              <a:t> </a:t>
            </a:r>
            <a:r>
              <a:rPr lang="en-US" dirty="0"/>
              <a:t>For example:</a:t>
            </a:r>
          </a:p>
          <a:p>
            <a:pPr marL="514350" lvl="0" indent="-514350">
              <a:buFont typeface="+mj-lt"/>
              <a:buAutoNum type="arabicPeriod"/>
            </a:pPr>
            <a:r>
              <a:rPr lang="en-US" dirty="0"/>
              <a:t>By representation of the Board of directors.</a:t>
            </a:r>
          </a:p>
          <a:p>
            <a:pPr marL="514350" lvl="0" indent="-514350">
              <a:buFont typeface="+mj-lt"/>
              <a:buAutoNum type="arabicPeriod"/>
            </a:pPr>
            <a:r>
              <a:rPr lang="en-US" dirty="0"/>
              <a:t>Participation in policy – making process.</a:t>
            </a:r>
          </a:p>
          <a:p>
            <a:pPr marL="514350" lvl="0" indent="-514350">
              <a:buFont typeface="+mj-lt"/>
              <a:buAutoNum type="arabicPeriod"/>
            </a:pPr>
            <a:r>
              <a:rPr lang="en-US" dirty="0"/>
              <a:t>Material inter – company transactions.</a:t>
            </a:r>
          </a:p>
          <a:p>
            <a:pPr marL="514350" lvl="0" indent="-514350">
              <a:buFont typeface="+mj-lt"/>
              <a:buAutoNum type="arabicPeriod"/>
            </a:pPr>
            <a:r>
              <a:rPr lang="en-US" dirty="0"/>
              <a:t>Inter – change of managerial personnel</a:t>
            </a:r>
          </a:p>
          <a:p>
            <a:pPr marL="514350" lvl="0" indent="-514350">
              <a:buFont typeface="+mj-lt"/>
              <a:buAutoNum type="arabicPeriod"/>
            </a:pPr>
            <a:r>
              <a:rPr lang="en-US" dirty="0"/>
              <a:t>Dependence on technical information.</a:t>
            </a:r>
          </a:p>
          <a:p>
            <a:pPr marL="514350" indent="-514350">
              <a:buFont typeface="+mj-lt"/>
              <a:buAutoNum type="arabicPeriod"/>
            </a:pPr>
            <a:endParaRPr lang="en-US" dirty="0"/>
          </a:p>
        </p:txBody>
      </p:sp>
    </p:spTree>
  </p:cSld>
  <p:clrMapOvr>
    <a:masterClrMapping/>
  </p:clrMapOvr>
  <p:transition spd="slow" advTm="297">
    <p:pull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smtClean="0"/>
              <a:t/>
            </a:r>
            <a:br>
              <a:rPr lang="en-US" sz="3600" b="1" dirty="0" smtClean="0"/>
            </a:br>
            <a:r>
              <a:rPr lang="en-US" sz="3600" b="1" dirty="0" smtClean="0"/>
              <a:t/>
            </a:r>
            <a:br>
              <a:rPr lang="en-US" sz="3600" b="1" dirty="0" smtClean="0"/>
            </a:br>
            <a:r>
              <a:rPr lang="en-US" sz="3600" b="1" dirty="0" smtClean="0"/>
              <a:t>EXECEPTION OF RELATED PARTY</a:t>
            </a:r>
            <a:r>
              <a:rPr lang="en-US" dirty="0"/>
              <a:t/>
            </a:r>
            <a:br>
              <a:rPr lang="en-US" dirty="0"/>
            </a:br>
            <a:endParaRPr lang="en-US" dirty="0"/>
          </a:p>
        </p:txBody>
      </p:sp>
      <p:sp>
        <p:nvSpPr>
          <p:cNvPr id="4" name="Footer Placeholder 3"/>
          <p:cNvSpPr>
            <a:spLocks noGrp="1"/>
          </p:cNvSpPr>
          <p:nvPr>
            <p:ph type="ftr" sz="quarter" idx="11"/>
          </p:nvPr>
        </p:nvSpPr>
        <p:spPr/>
        <p:txBody>
          <a:bodyPr/>
          <a:lstStyle/>
          <a:p>
            <a:r>
              <a:rPr lang="en-US" smtClean="0"/>
              <a:t>PREPARED BY:-  CA. ARVIND RAWAT.  ACA,LL.B, CS/F ,B.COM   </a:t>
            </a:r>
            <a:endParaRPr lang="en-US"/>
          </a:p>
        </p:txBody>
      </p:sp>
      <p:sp>
        <p:nvSpPr>
          <p:cNvPr id="5" name="Slide Number Placeholder 4"/>
          <p:cNvSpPr>
            <a:spLocks noGrp="1"/>
          </p:cNvSpPr>
          <p:nvPr>
            <p:ph type="sldNum" sz="quarter" idx="12"/>
          </p:nvPr>
        </p:nvSpPr>
        <p:spPr/>
        <p:txBody>
          <a:bodyPr>
            <a:normAutofit fontScale="85000" lnSpcReduction="20000"/>
          </a:bodyPr>
          <a:lstStyle/>
          <a:p>
            <a:fld id="{E2B60F69-A391-4BAD-A5FD-3AF9A82A1C3F}" type="slidenum">
              <a:rPr lang="en-US" smtClean="0"/>
              <a:pPr/>
              <a:t>26</a:t>
            </a:fld>
            <a:endParaRPr lang="en-US"/>
          </a:p>
        </p:txBody>
      </p:sp>
      <p:sp>
        <p:nvSpPr>
          <p:cNvPr id="3" name="Content Placeholder 2"/>
          <p:cNvSpPr>
            <a:spLocks noGrp="1"/>
          </p:cNvSpPr>
          <p:nvPr>
            <p:ph sz="quarter" idx="1"/>
          </p:nvPr>
        </p:nvSpPr>
        <p:spPr/>
        <p:txBody>
          <a:bodyPr>
            <a:normAutofit fontScale="77500" lnSpcReduction="20000"/>
          </a:bodyPr>
          <a:lstStyle/>
          <a:p>
            <a:pPr>
              <a:buNone/>
            </a:pPr>
            <a:r>
              <a:rPr lang="en-US" dirty="0"/>
              <a:t> Following relationship will not be deemed as related party</a:t>
            </a:r>
            <a:r>
              <a:rPr lang="en-US" dirty="0" smtClean="0"/>
              <a:t>:</a:t>
            </a:r>
          </a:p>
          <a:p>
            <a:pPr>
              <a:buNone/>
            </a:pPr>
            <a:endParaRPr lang="en-US" dirty="0"/>
          </a:p>
          <a:p>
            <a:pPr marL="514350" lvl="0" indent="-514350">
              <a:buFont typeface="+mj-lt"/>
              <a:buAutoNum type="arabicPeriod"/>
            </a:pPr>
            <a:r>
              <a:rPr lang="en-US" dirty="0"/>
              <a:t>Two companies have a director in common but director is not able to influence the mutual dealing between the companies.</a:t>
            </a:r>
          </a:p>
          <a:p>
            <a:pPr marL="514350" lvl="0" indent="-514350">
              <a:buFont typeface="+mj-lt"/>
              <a:buAutoNum type="arabicPeriod"/>
            </a:pPr>
            <a:r>
              <a:rPr lang="en-US" dirty="0"/>
              <a:t>A single customer or supplier or franchiser or distribution or general agent with whom enterprise’s transaction are in significant volume.</a:t>
            </a:r>
          </a:p>
          <a:p>
            <a:pPr marL="514350" lvl="0" indent="-514350">
              <a:buFont typeface="+mj-lt"/>
              <a:buAutoNum type="arabicPeriod"/>
            </a:pPr>
            <a:r>
              <a:rPr lang="en-US" dirty="0"/>
              <a:t>Provider of finance.</a:t>
            </a:r>
          </a:p>
          <a:p>
            <a:pPr marL="514350" lvl="0" indent="-514350">
              <a:buFont typeface="+mj-lt"/>
              <a:buAutoNum type="arabicPeriod"/>
            </a:pPr>
            <a:r>
              <a:rPr lang="en-US" dirty="0"/>
              <a:t>Trade union</a:t>
            </a:r>
          </a:p>
          <a:p>
            <a:pPr marL="514350" lvl="0" indent="-514350">
              <a:buFont typeface="+mj-lt"/>
              <a:buAutoNum type="arabicPeriod"/>
            </a:pPr>
            <a:r>
              <a:rPr lang="en-US" dirty="0"/>
              <a:t>Government departments and agencies.</a:t>
            </a:r>
          </a:p>
          <a:p>
            <a:pPr marL="514350" lvl="0" indent="-514350">
              <a:buFont typeface="+mj-lt"/>
              <a:buAutoNum type="arabicPeriod"/>
            </a:pPr>
            <a:r>
              <a:rPr lang="en-US" dirty="0"/>
              <a:t>State controlled enterprises as regards related party relationship with other State controlled enterprises.</a:t>
            </a:r>
          </a:p>
          <a:p>
            <a:endParaRPr lang="en-US" dirty="0"/>
          </a:p>
        </p:txBody>
      </p:sp>
    </p:spTree>
  </p:cSld>
  <p:clrMapOvr>
    <a:masterClrMapping/>
  </p:clrMapOvr>
  <p:transition spd="slow" advTm="297">
    <p:pull dir="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a:t>RELATED PARTY TRANSACTIONS</a:t>
            </a:r>
            <a:r>
              <a:rPr lang="en-US" dirty="0"/>
              <a:t/>
            </a:r>
            <a:br>
              <a:rPr lang="en-US" dirty="0"/>
            </a:br>
            <a:endParaRPr lang="en-US" dirty="0"/>
          </a:p>
        </p:txBody>
      </p:sp>
      <p:sp>
        <p:nvSpPr>
          <p:cNvPr id="4" name="Footer Placeholder 3"/>
          <p:cNvSpPr>
            <a:spLocks noGrp="1"/>
          </p:cNvSpPr>
          <p:nvPr>
            <p:ph type="ftr" sz="quarter" idx="11"/>
          </p:nvPr>
        </p:nvSpPr>
        <p:spPr/>
        <p:txBody>
          <a:bodyPr/>
          <a:lstStyle/>
          <a:p>
            <a:r>
              <a:rPr lang="en-US" smtClean="0"/>
              <a:t>PREPARED BY:-  CA. ARVIND RAWAT.  ACA,LL.B, CS/F ,B.COM   </a:t>
            </a:r>
            <a:endParaRPr lang="en-US"/>
          </a:p>
        </p:txBody>
      </p:sp>
      <p:sp>
        <p:nvSpPr>
          <p:cNvPr id="5" name="Slide Number Placeholder 4"/>
          <p:cNvSpPr>
            <a:spLocks noGrp="1"/>
          </p:cNvSpPr>
          <p:nvPr>
            <p:ph type="sldNum" sz="quarter" idx="12"/>
          </p:nvPr>
        </p:nvSpPr>
        <p:spPr/>
        <p:txBody>
          <a:bodyPr>
            <a:normAutofit fontScale="85000" lnSpcReduction="20000"/>
          </a:bodyPr>
          <a:lstStyle/>
          <a:p>
            <a:fld id="{E2B60F69-A391-4BAD-A5FD-3AF9A82A1C3F}" type="slidenum">
              <a:rPr lang="en-US" smtClean="0"/>
              <a:pPr/>
              <a:t>27</a:t>
            </a:fld>
            <a:endParaRPr lang="en-US"/>
          </a:p>
        </p:txBody>
      </p:sp>
      <p:sp>
        <p:nvSpPr>
          <p:cNvPr id="3" name="Content Placeholder 2"/>
          <p:cNvSpPr>
            <a:spLocks noGrp="1"/>
          </p:cNvSpPr>
          <p:nvPr>
            <p:ph sz="quarter" idx="1"/>
          </p:nvPr>
        </p:nvSpPr>
        <p:spPr/>
        <p:txBody>
          <a:bodyPr>
            <a:normAutofit/>
          </a:bodyPr>
          <a:lstStyle/>
          <a:p>
            <a:r>
              <a:rPr lang="en-US" dirty="0" smtClean="0"/>
              <a:t>It </a:t>
            </a:r>
            <a:r>
              <a:rPr lang="en-US" dirty="0"/>
              <a:t>means a transfer of recourse or obligations between related parties regardless of whether or not a price is charged</a:t>
            </a:r>
            <a:r>
              <a:rPr lang="en-US" dirty="0" smtClean="0"/>
              <a:t>.</a:t>
            </a:r>
            <a:endParaRPr lang="en-US" dirty="0"/>
          </a:p>
        </p:txBody>
      </p:sp>
    </p:spTree>
  </p:cSld>
  <p:clrMapOvr>
    <a:masterClrMapping/>
  </p:clrMapOvr>
  <p:transition spd="slow" advTm="297">
    <p:pull dir="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smtClean="0"/>
              <a:t>Examples of related party transactions .</a:t>
            </a:r>
            <a:endParaRPr lang="en-US" dirty="0"/>
          </a:p>
        </p:txBody>
      </p:sp>
      <p:sp>
        <p:nvSpPr>
          <p:cNvPr id="3" name="Footer Placeholder 2"/>
          <p:cNvSpPr>
            <a:spLocks noGrp="1"/>
          </p:cNvSpPr>
          <p:nvPr>
            <p:ph type="ftr" sz="quarter" idx="11"/>
          </p:nvPr>
        </p:nvSpPr>
        <p:spPr/>
        <p:txBody>
          <a:bodyPr/>
          <a:lstStyle/>
          <a:p>
            <a:r>
              <a:rPr lang="en-US" smtClean="0"/>
              <a:t>PREPARED BY:-  CA. ARVIND RAWAT.  ACA,LL.B, CS/F ,B.COM   </a:t>
            </a:r>
            <a:endParaRPr lang="en-US"/>
          </a:p>
        </p:txBody>
      </p:sp>
      <p:sp>
        <p:nvSpPr>
          <p:cNvPr id="4" name="Slide Number Placeholder 3"/>
          <p:cNvSpPr>
            <a:spLocks noGrp="1"/>
          </p:cNvSpPr>
          <p:nvPr>
            <p:ph type="sldNum" sz="quarter" idx="12"/>
          </p:nvPr>
        </p:nvSpPr>
        <p:spPr/>
        <p:txBody>
          <a:bodyPr>
            <a:normAutofit fontScale="85000" lnSpcReduction="20000"/>
          </a:bodyPr>
          <a:lstStyle/>
          <a:p>
            <a:fld id="{E2B60F69-A391-4BAD-A5FD-3AF9A82A1C3F}" type="slidenum">
              <a:rPr lang="en-US" smtClean="0"/>
              <a:pPr/>
              <a:t>28</a:t>
            </a:fld>
            <a:endParaRPr lang="en-US"/>
          </a:p>
        </p:txBody>
      </p:sp>
      <p:sp>
        <p:nvSpPr>
          <p:cNvPr id="5" name="Content Placeholder 4"/>
          <p:cNvSpPr>
            <a:spLocks noGrp="1"/>
          </p:cNvSpPr>
          <p:nvPr>
            <p:ph sz="quarter" idx="1"/>
          </p:nvPr>
        </p:nvSpPr>
        <p:spPr/>
        <p:txBody>
          <a:bodyPr>
            <a:normAutofit fontScale="92500" lnSpcReduction="20000"/>
          </a:bodyPr>
          <a:lstStyle/>
          <a:p>
            <a:pPr marL="514350" lvl="0" indent="-514350">
              <a:buFont typeface="+mj-lt"/>
              <a:buAutoNum type="arabicPeriod"/>
            </a:pPr>
            <a:r>
              <a:rPr lang="en-US" dirty="0" smtClean="0"/>
              <a:t>Purchase of sales of goods (finished or unfinished).</a:t>
            </a:r>
          </a:p>
          <a:p>
            <a:pPr marL="514350" lvl="0" indent="-514350">
              <a:buFont typeface="+mj-lt"/>
              <a:buAutoNum type="arabicPeriod"/>
            </a:pPr>
            <a:r>
              <a:rPr lang="en-US" dirty="0" smtClean="0"/>
              <a:t>Purchase or sales of fixed assets.</a:t>
            </a:r>
          </a:p>
          <a:p>
            <a:pPr marL="514350" lvl="0" indent="-514350">
              <a:buFont typeface="+mj-lt"/>
              <a:buAutoNum type="arabicPeriod"/>
            </a:pPr>
            <a:r>
              <a:rPr lang="en-US" dirty="0" smtClean="0"/>
              <a:t>Rendering or receiving of services.</a:t>
            </a:r>
          </a:p>
          <a:p>
            <a:pPr marL="514350" lvl="0" indent="-514350">
              <a:buFont typeface="+mj-lt"/>
              <a:buAutoNum type="arabicPeriod"/>
            </a:pPr>
            <a:r>
              <a:rPr lang="en-US" dirty="0" smtClean="0"/>
              <a:t>Leasing or hire purchase arrangements.</a:t>
            </a:r>
          </a:p>
          <a:p>
            <a:pPr marL="514350" lvl="0" indent="-514350">
              <a:buFont typeface="+mj-lt"/>
              <a:buAutoNum type="arabicPeriod"/>
            </a:pPr>
            <a:r>
              <a:rPr lang="en-US" dirty="0" smtClean="0"/>
              <a:t>Transfer of research and development.</a:t>
            </a:r>
          </a:p>
          <a:p>
            <a:pPr marL="514350" lvl="0" indent="-514350">
              <a:buFont typeface="+mj-lt"/>
              <a:buAutoNum type="arabicPeriod"/>
            </a:pPr>
            <a:r>
              <a:rPr lang="en-US" dirty="0" smtClean="0"/>
              <a:t>License agreements.</a:t>
            </a:r>
          </a:p>
          <a:p>
            <a:pPr marL="514350" lvl="0" indent="-514350">
              <a:buFont typeface="+mj-lt"/>
              <a:buAutoNum type="arabicPeriod"/>
            </a:pPr>
            <a:r>
              <a:rPr lang="en-US" dirty="0" smtClean="0"/>
              <a:t>Finance (including loan and equity contribution.) </a:t>
            </a:r>
          </a:p>
          <a:p>
            <a:pPr marL="514350" lvl="0" indent="-514350">
              <a:buFont typeface="+mj-lt"/>
              <a:buAutoNum type="arabicPeriod"/>
            </a:pPr>
            <a:r>
              <a:rPr lang="en-US" dirty="0" smtClean="0"/>
              <a:t>Guarantees and collaterals.</a:t>
            </a:r>
          </a:p>
          <a:p>
            <a:pPr marL="514350" lvl="0" indent="-514350">
              <a:buFont typeface="+mj-lt"/>
              <a:buAutoNum type="arabicPeriod"/>
            </a:pPr>
            <a:r>
              <a:rPr lang="en-US" dirty="0" smtClean="0"/>
              <a:t>Management contracts including for deputation of employees.</a:t>
            </a:r>
          </a:p>
          <a:p>
            <a:endParaRPr lang="en-US" dirty="0"/>
          </a:p>
        </p:txBody>
      </p:sp>
    </p:spTree>
  </p:cSld>
  <p:clrMapOvr>
    <a:masterClrMapping/>
  </p:clrMapOvr>
  <p:transition spd="slow" advTm="297">
    <p:pull dir="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t>DISCLOSURE  IN NOTES TO ACCOUNTS</a:t>
            </a:r>
            <a:endParaRPr lang="en-US" sz="3200" b="1" dirty="0"/>
          </a:p>
        </p:txBody>
      </p:sp>
      <p:sp>
        <p:nvSpPr>
          <p:cNvPr id="6" name="Footer Placeholder 5"/>
          <p:cNvSpPr>
            <a:spLocks noGrp="1"/>
          </p:cNvSpPr>
          <p:nvPr>
            <p:ph type="ftr" sz="quarter" idx="11"/>
          </p:nvPr>
        </p:nvSpPr>
        <p:spPr/>
        <p:txBody>
          <a:bodyPr/>
          <a:lstStyle/>
          <a:p>
            <a:r>
              <a:rPr lang="en-US" smtClean="0"/>
              <a:t>PREPARED BY:-  CA. ARVIND RAWAT.  ACA,LL.B, CS/F ,B.COM   </a:t>
            </a:r>
            <a:endParaRPr lang="en-US"/>
          </a:p>
        </p:txBody>
      </p:sp>
      <p:sp>
        <p:nvSpPr>
          <p:cNvPr id="7" name="Slide Number Placeholder 6"/>
          <p:cNvSpPr>
            <a:spLocks noGrp="1"/>
          </p:cNvSpPr>
          <p:nvPr>
            <p:ph type="sldNum" sz="quarter" idx="12"/>
          </p:nvPr>
        </p:nvSpPr>
        <p:spPr/>
        <p:txBody>
          <a:bodyPr>
            <a:normAutofit fontScale="85000" lnSpcReduction="20000"/>
          </a:bodyPr>
          <a:lstStyle/>
          <a:p>
            <a:fld id="{E2B60F69-A391-4BAD-A5FD-3AF9A82A1C3F}" type="slidenum">
              <a:rPr lang="en-US" smtClean="0"/>
              <a:pPr/>
              <a:t>29</a:t>
            </a:fld>
            <a:endParaRPr lang="en-US"/>
          </a:p>
        </p:txBody>
      </p:sp>
      <p:sp>
        <p:nvSpPr>
          <p:cNvPr id="3" name="Content Placeholder 2"/>
          <p:cNvSpPr>
            <a:spLocks noGrp="1"/>
          </p:cNvSpPr>
          <p:nvPr>
            <p:ph sz="quarter" idx="1"/>
          </p:nvPr>
        </p:nvSpPr>
        <p:spPr/>
        <p:txBody>
          <a:bodyPr>
            <a:normAutofit fontScale="77500" lnSpcReduction="20000"/>
          </a:bodyPr>
          <a:lstStyle/>
          <a:p>
            <a:pPr>
              <a:buNone/>
            </a:pPr>
            <a:r>
              <a:rPr lang="en-US" dirty="0" smtClean="0"/>
              <a:t> According to accounting standard, following facts should be disclosed:</a:t>
            </a:r>
          </a:p>
          <a:p>
            <a:pPr marL="514350" lvl="0" indent="-514350">
              <a:buFont typeface="+mj-lt"/>
              <a:buAutoNum type="alphaUcPeriod"/>
            </a:pPr>
            <a:r>
              <a:rPr lang="en-US" dirty="0" smtClean="0"/>
              <a:t>Related party relationship.</a:t>
            </a:r>
          </a:p>
          <a:p>
            <a:pPr marL="514350" lvl="0" indent="-514350">
              <a:buFont typeface="+mj-lt"/>
              <a:buAutoNum type="alphaUcPeriod"/>
            </a:pPr>
            <a:r>
              <a:rPr lang="en-US" dirty="0" smtClean="0"/>
              <a:t>Transactions between a reporting enterprise and its related parties.</a:t>
            </a:r>
          </a:p>
          <a:p>
            <a:endParaRPr lang="en-US" dirty="0" smtClean="0"/>
          </a:p>
          <a:p>
            <a:pPr>
              <a:buNone/>
            </a:pPr>
            <a:r>
              <a:rPr lang="en-US" dirty="0" smtClean="0"/>
              <a:t> For the purpose of disclosure related parties relationship can be categorized as under:</a:t>
            </a:r>
          </a:p>
          <a:p>
            <a:pPr marL="514350" indent="-514350">
              <a:buFont typeface="+mj-lt"/>
              <a:buAutoNum type="arabicPeriod"/>
            </a:pPr>
            <a:endParaRPr lang="en-US" dirty="0" smtClean="0"/>
          </a:p>
          <a:p>
            <a:pPr marL="514350" indent="-514350">
              <a:buFont typeface="+mj-lt"/>
              <a:buAutoNum type="arabicPeriod"/>
            </a:pPr>
            <a:r>
              <a:rPr lang="en-US" dirty="0" smtClean="0"/>
              <a:t>Control Concept.</a:t>
            </a:r>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r>
              <a:rPr lang="en-US" dirty="0" smtClean="0"/>
              <a:t>Influence Concept.</a:t>
            </a:r>
          </a:p>
          <a:p>
            <a:endParaRPr lang="en-US" dirty="0" smtClean="0"/>
          </a:p>
          <a:p>
            <a:endParaRPr lang="en-US" dirty="0"/>
          </a:p>
        </p:txBody>
      </p:sp>
    </p:spTree>
  </p:cSld>
  <p:clrMapOvr>
    <a:masterClrMapping/>
  </p:clrMapOvr>
  <p:transition spd="slow" advTm="297">
    <p:pull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t>OBJECT OF ACCOUNTING STANDARD</a:t>
            </a:r>
            <a:endParaRPr lang="en-US" sz="3200" b="1" dirty="0"/>
          </a:p>
        </p:txBody>
      </p:sp>
      <p:sp>
        <p:nvSpPr>
          <p:cNvPr id="3" name="Footer Placeholder 2"/>
          <p:cNvSpPr>
            <a:spLocks noGrp="1"/>
          </p:cNvSpPr>
          <p:nvPr>
            <p:ph type="ftr" sz="quarter" idx="11"/>
          </p:nvPr>
        </p:nvSpPr>
        <p:spPr/>
        <p:txBody>
          <a:bodyPr/>
          <a:lstStyle/>
          <a:p>
            <a:r>
              <a:rPr lang="en-US" smtClean="0"/>
              <a:t>PREPARED BY:-  CA. ARVIND RAWAT.  ACA,LL.B, CS/F ,B.COM   </a:t>
            </a:r>
            <a:endParaRPr lang="en-US" dirty="0"/>
          </a:p>
        </p:txBody>
      </p:sp>
      <p:sp>
        <p:nvSpPr>
          <p:cNvPr id="4" name="Slide Number Placeholder 3"/>
          <p:cNvSpPr>
            <a:spLocks noGrp="1"/>
          </p:cNvSpPr>
          <p:nvPr>
            <p:ph type="sldNum" sz="quarter" idx="12"/>
          </p:nvPr>
        </p:nvSpPr>
        <p:spPr/>
        <p:txBody>
          <a:bodyPr>
            <a:normAutofit fontScale="85000" lnSpcReduction="20000"/>
          </a:bodyPr>
          <a:lstStyle/>
          <a:p>
            <a:fld id="{E2B60F69-A391-4BAD-A5FD-3AF9A82A1C3F}" type="slidenum">
              <a:rPr lang="en-US" smtClean="0"/>
              <a:pPr/>
              <a:t>3</a:t>
            </a:fld>
            <a:endParaRPr lang="en-US"/>
          </a:p>
        </p:txBody>
      </p:sp>
      <p:sp>
        <p:nvSpPr>
          <p:cNvPr id="5" name="Content Placeholder 4"/>
          <p:cNvSpPr>
            <a:spLocks noGrp="1"/>
          </p:cNvSpPr>
          <p:nvPr>
            <p:ph sz="quarter" idx="1"/>
          </p:nvPr>
        </p:nvSpPr>
        <p:spPr/>
        <p:txBody>
          <a:bodyPr/>
          <a:lstStyle/>
          <a:p>
            <a:pPr>
              <a:buNone/>
            </a:pPr>
            <a:r>
              <a:rPr lang="en-US" dirty="0" smtClean="0"/>
              <a:t>   Object of Accounting standard is to standardizes the diverse accounting polices and practice  with view to eliminate  to the extent  possible the non –comparability of financial statement and add the reliability  to the financial statements.</a:t>
            </a:r>
          </a:p>
          <a:p>
            <a:endParaRPr lang="en-US" dirty="0"/>
          </a:p>
        </p:txBody>
      </p:sp>
    </p:spTree>
  </p:cSld>
  <p:clrMapOvr>
    <a:masterClrMapping/>
  </p:clrMapOvr>
  <p:transition spd="slow" advTm="297">
    <p:pull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100" b="1" dirty="0" smtClean="0"/>
              <a:t>DISCLOSURE IN THE CASE OF CONTROL CONCEPT</a:t>
            </a:r>
            <a:r>
              <a:rPr lang="en-US" b="1" dirty="0" smtClean="0"/>
              <a:t>.</a:t>
            </a:r>
            <a:endParaRPr lang="en-US" b="1" dirty="0"/>
          </a:p>
        </p:txBody>
      </p:sp>
      <p:sp>
        <p:nvSpPr>
          <p:cNvPr id="3" name="Footer Placeholder 2"/>
          <p:cNvSpPr>
            <a:spLocks noGrp="1"/>
          </p:cNvSpPr>
          <p:nvPr>
            <p:ph type="ftr" sz="quarter" idx="11"/>
          </p:nvPr>
        </p:nvSpPr>
        <p:spPr/>
        <p:txBody>
          <a:bodyPr/>
          <a:lstStyle/>
          <a:p>
            <a:r>
              <a:rPr lang="en-US" smtClean="0"/>
              <a:t>PREPARED BY:-  CA. ARVIND RAWAT.  ACA,LL.B, CS/F ,B.COM   </a:t>
            </a:r>
            <a:endParaRPr lang="en-US"/>
          </a:p>
        </p:txBody>
      </p:sp>
      <p:sp>
        <p:nvSpPr>
          <p:cNvPr id="5" name="Slide Number Placeholder 4"/>
          <p:cNvSpPr>
            <a:spLocks noGrp="1"/>
          </p:cNvSpPr>
          <p:nvPr>
            <p:ph type="sldNum" sz="quarter" idx="12"/>
          </p:nvPr>
        </p:nvSpPr>
        <p:spPr/>
        <p:txBody>
          <a:bodyPr>
            <a:normAutofit fontScale="85000" lnSpcReduction="20000"/>
          </a:bodyPr>
          <a:lstStyle/>
          <a:p>
            <a:fld id="{E2B60F69-A391-4BAD-A5FD-3AF9A82A1C3F}" type="slidenum">
              <a:rPr lang="en-US" smtClean="0"/>
              <a:pPr/>
              <a:t>30</a:t>
            </a:fld>
            <a:endParaRPr lang="en-US"/>
          </a:p>
        </p:txBody>
      </p:sp>
      <p:sp>
        <p:nvSpPr>
          <p:cNvPr id="4" name="Content Placeholder 3"/>
          <p:cNvSpPr>
            <a:spLocks noGrp="1"/>
          </p:cNvSpPr>
          <p:nvPr>
            <p:ph sz="quarter" idx="1"/>
          </p:nvPr>
        </p:nvSpPr>
        <p:spPr/>
        <p:txBody>
          <a:bodyPr>
            <a:normAutofit/>
          </a:bodyPr>
          <a:lstStyle/>
          <a:p>
            <a:pPr>
              <a:buNone/>
            </a:pPr>
            <a:r>
              <a:rPr lang="en-US" dirty="0" smtClean="0"/>
              <a:t>   When the existence of relationship is due to the    control even when there are no transactions between the related parties, still the following disclosure is needed:</a:t>
            </a:r>
          </a:p>
          <a:p>
            <a:pPr>
              <a:buNone/>
            </a:pPr>
            <a:endParaRPr lang="en-US" dirty="0" smtClean="0"/>
          </a:p>
          <a:p>
            <a:pPr lvl="0"/>
            <a:r>
              <a:rPr lang="en-US" dirty="0" smtClean="0"/>
              <a:t>Name of the related party should be disclosed and</a:t>
            </a:r>
          </a:p>
          <a:p>
            <a:pPr lvl="0"/>
            <a:r>
              <a:rPr lang="en-US" dirty="0" smtClean="0"/>
              <a:t>Nature of the related party relationship should be disclosed.</a:t>
            </a:r>
          </a:p>
          <a:p>
            <a:endParaRPr lang="en-US" dirty="0"/>
          </a:p>
        </p:txBody>
      </p:sp>
    </p:spTree>
  </p:cSld>
  <p:clrMapOvr>
    <a:masterClrMapping/>
  </p:clrMapOvr>
  <p:transition spd="slow" advTm="297">
    <p:pull dir="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200" b="1" dirty="0" smtClean="0"/>
              <a:t>DISCLOSURE IN CASE OF SIGNIFICANT INFLUENCE.</a:t>
            </a:r>
            <a:endParaRPr lang="en-US" sz="3200" b="1" dirty="0"/>
          </a:p>
        </p:txBody>
      </p:sp>
      <p:sp>
        <p:nvSpPr>
          <p:cNvPr id="3" name="Footer Placeholder 2"/>
          <p:cNvSpPr>
            <a:spLocks noGrp="1"/>
          </p:cNvSpPr>
          <p:nvPr>
            <p:ph type="ftr" sz="quarter" idx="11"/>
          </p:nvPr>
        </p:nvSpPr>
        <p:spPr/>
        <p:txBody>
          <a:bodyPr/>
          <a:lstStyle/>
          <a:p>
            <a:r>
              <a:rPr lang="en-US" smtClean="0"/>
              <a:t>PREPARED BY:-  CA. ARVIND RAWAT.  ACA,LL.B, CS/F ,B.COM   </a:t>
            </a:r>
            <a:endParaRPr lang="en-US"/>
          </a:p>
        </p:txBody>
      </p:sp>
      <p:sp>
        <p:nvSpPr>
          <p:cNvPr id="5" name="Slide Number Placeholder 4"/>
          <p:cNvSpPr>
            <a:spLocks noGrp="1"/>
          </p:cNvSpPr>
          <p:nvPr>
            <p:ph type="sldNum" sz="quarter" idx="12"/>
          </p:nvPr>
        </p:nvSpPr>
        <p:spPr/>
        <p:txBody>
          <a:bodyPr>
            <a:normAutofit fontScale="85000" lnSpcReduction="20000"/>
          </a:bodyPr>
          <a:lstStyle/>
          <a:p>
            <a:fld id="{E2B60F69-A391-4BAD-A5FD-3AF9A82A1C3F}" type="slidenum">
              <a:rPr lang="en-US" smtClean="0"/>
              <a:pPr/>
              <a:t>31</a:t>
            </a:fld>
            <a:endParaRPr lang="en-US"/>
          </a:p>
        </p:txBody>
      </p:sp>
      <p:sp>
        <p:nvSpPr>
          <p:cNvPr id="4" name="Content Placeholder 3"/>
          <p:cNvSpPr>
            <a:spLocks noGrp="1"/>
          </p:cNvSpPr>
          <p:nvPr>
            <p:ph sz="quarter" idx="1"/>
          </p:nvPr>
        </p:nvSpPr>
        <p:spPr/>
        <p:txBody>
          <a:bodyPr>
            <a:normAutofit fontScale="92500"/>
          </a:bodyPr>
          <a:lstStyle/>
          <a:p>
            <a:pPr>
              <a:buNone/>
            </a:pPr>
            <a:r>
              <a:rPr lang="en-US" dirty="0" smtClean="0"/>
              <a:t>  When the existence of relationship is due to significant influence, then no disclosure is required if there are no transactions during this year between related parties.</a:t>
            </a:r>
          </a:p>
          <a:p>
            <a:endParaRPr lang="en-US" dirty="0" smtClean="0"/>
          </a:p>
          <a:p>
            <a:r>
              <a:rPr lang="en-US" dirty="0" smtClean="0"/>
              <a:t>If there are related party transactions –</a:t>
            </a:r>
          </a:p>
          <a:p>
            <a:pPr>
              <a:buNone/>
            </a:pPr>
            <a:r>
              <a:rPr lang="en-US" dirty="0" smtClean="0"/>
              <a:t>   following details should be disclosed in both the cases whether relationship is of control or of influence:</a:t>
            </a:r>
          </a:p>
          <a:p>
            <a:pPr lvl="0"/>
            <a:endParaRPr lang="en-US" dirty="0" smtClean="0"/>
          </a:p>
          <a:p>
            <a:pPr lvl="0"/>
            <a:r>
              <a:rPr lang="en-US" dirty="0" smtClean="0"/>
              <a:t>Name of the related party</a:t>
            </a:r>
          </a:p>
          <a:p>
            <a:endParaRPr lang="en-US" dirty="0"/>
          </a:p>
        </p:txBody>
      </p:sp>
    </p:spTree>
  </p:cSld>
  <p:clrMapOvr>
    <a:masterClrMapping/>
  </p:clrMapOvr>
  <p:transition spd="slow" advTm="297">
    <p:pull dir="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alpha val="78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sz="8900" dirty="0" smtClean="0"/>
              <a:t>   </a:t>
            </a:r>
            <a:br>
              <a:rPr lang="en-US" sz="8900" dirty="0" smtClean="0"/>
            </a:br>
            <a:r>
              <a:rPr lang="en-US" sz="8900" dirty="0" smtClean="0"/>
              <a:t/>
            </a:r>
            <a:br>
              <a:rPr lang="en-US" sz="8900" dirty="0" smtClean="0"/>
            </a:br>
            <a:r>
              <a:rPr lang="en-US" sz="8900" dirty="0" smtClean="0"/>
              <a:t/>
            </a:r>
            <a:br>
              <a:rPr lang="en-US" sz="8900" dirty="0" smtClean="0"/>
            </a:br>
            <a:r>
              <a:rPr lang="en-US" sz="8900" dirty="0" smtClean="0"/>
              <a:t/>
            </a:r>
            <a:br>
              <a:rPr lang="en-US" sz="8900" dirty="0" smtClean="0"/>
            </a:br>
            <a:r>
              <a:rPr lang="en-US" sz="8900" dirty="0" smtClean="0"/>
              <a:t/>
            </a:r>
            <a:br>
              <a:rPr lang="en-US" sz="8900" dirty="0" smtClean="0"/>
            </a:br>
            <a:r>
              <a:rPr lang="en-US" sz="8900" dirty="0" smtClean="0"/>
              <a:t/>
            </a:r>
            <a:br>
              <a:rPr lang="en-US" sz="8900" dirty="0" smtClean="0"/>
            </a:br>
            <a:r>
              <a:rPr lang="en-US" sz="8900" dirty="0" smtClean="0"/>
              <a:t>     THANK  YOU</a:t>
            </a:r>
            <a:endParaRPr lang="en-US" sz="8900" dirty="0"/>
          </a:p>
        </p:txBody>
      </p:sp>
      <p:sp>
        <p:nvSpPr>
          <p:cNvPr id="3" name="Footer Placeholder 2"/>
          <p:cNvSpPr>
            <a:spLocks noGrp="1"/>
          </p:cNvSpPr>
          <p:nvPr>
            <p:ph type="ftr" sz="quarter" idx="11"/>
          </p:nvPr>
        </p:nvSpPr>
        <p:spPr/>
        <p:txBody>
          <a:bodyPr/>
          <a:lstStyle/>
          <a:p>
            <a:r>
              <a:rPr lang="en-US" smtClean="0"/>
              <a:t>PREPARED BY:-  CA. ARVIND RAWAT.  ACA,LL.B, CS/F ,B.COM   </a:t>
            </a:r>
            <a:endParaRPr lang="en-US"/>
          </a:p>
        </p:txBody>
      </p:sp>
      <p:sp>
        <p:nvSpPr>
          <p:cNvPr id="4" name="Slide Number Placeholder 3"/>
          <p:cNvSpPr>
            <a:spLocks noGrp="1"/>
          </p:cNvSpPr>
          <p:nvPr>
            <p:ph type="sldNum" sz="quarter" idx="12"/>
          </p:nvPr>
        </p:nvSpPr>
        <p:spPr/>
        <p:txBody>
          <a:bodyPr>
            <a:normAutofit fontScale="85000" lnSpcReduction="20000"/>
          </a:bodyPr>
          <a:lstStyle/>
          <a:p>
            <a:fld id="{E2B60F69-A391-4BAD-A5FD-3AF9A82A1C3F}" type="slidenum">
              <a:rPr lang="en-US" smtClean="0"/>
              <a:pPr/>
              <a:t>32</a:t>
            </a:fld>
            <a:endParaRPr lang="en-US"/>
          </a:p>
        </p:txBody>
      </p:sp>
      <p:pic>
        <p:nvPicPr>
          <p:cNvPr id="6" name="Picture 7" descr="250720072561"/>
          <p:cNvPicPr>
            <a:picLocks noGrp="1" noChangeAspect="1" noChangeArrowheads="1"/>
          </p:cNvPicPr>
          <p:nvPr>
            <p:ph sz="quarter" idx="1"/>
          </p:nvPr>
        </p:nvPicPr>
        <p:blipFill>
          <a:blip r:embed="rId2">
            <a:duotone>
              <a:prstClr val="black"/>
              <a:srgbClr val="0070C0">
                <a:tint val="45000"/>
                <a:satMod val="400000"/>
              </a:srgbClr>
            </a:duotone>
          </a:blip>
          <a:stretch>
            <a:fillRect/>
          </a:stretch>
        </p:blipFill>
        <p:spPr bwMode="auto">
          <a:xfrm>
            <a:off x="800100" y="1752600"/>
            <a:ext cx="7543800" cy="304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slow" advTm="297">
    <p:pull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990600"/>
          </a:xfrm>
        </p:spPr>
        <p:txBody>
          <a:bodyPr>
            <a:normAutofit fontScale="90000"/>
          </a:bodyPr>
          <a:lstStyle/>
          <a:p>
            <a:r>
              <a:rPr lang="en-US" sz="3100" b="1" dirty="0" smtClean="0"/>
              <a:t>COMPLIANCE WITH THE ACCOUNTUNG  STANDARDS</a:t>
            </a:r>
            <a:r>
              <a:rPr lang="en-US" sz="3100" dirty="0" smtClean="0"/>
              <a:t/>
            </a:r>
            <a:br>
              <a:rPr lang="en-US" sz="3100" dirty="0" smtClean="0"/>
            </a:br>
            <a:endParaRPr lang="en-US" sz="3100" dirty="0"/>
          </a:p>
        </p:txBody>
      </p:sp>
      <p:sp>
        <p:nvSpPr>
          <p:cNvPr id="3" name="Footer Placeholder 2"/>
          <p:cNvSpPr>
            <a:spLocks noGrp="1"/>
          </p:cNvSpPr>
          <p:nvPr>
            <p:ph type="ftr" sz="quarter" idx="11"/>
          </p:nvPr>
        </p:nvSpPr>
        <p:spPr/>
        <p:txBody>
          <a:bodyPr/>
          <a:lstStyle/>
          <a:p>
            <a:r>
              <a:rPr lang="en-US" smtClean="0"/>
              <a:t>PREPARED BY:-  CA. ARVIND RAWAT.  ACA,LL.B, CS/F ,B.COM   </a:t>
            </a:r>
            <a:endParaRPr lang="en-US"/>
          </a:p>
        </p:txBody>
      </p:sp>
      <p:sp>
        <p:nvSpPr>
          <p:cNvPr id="4" name="Slide Number Placeholder 3"/>
          <p:cNvSpPr>
            <a:spLocks noGrp="1"/>
          </p:cNvSpPr>
          <p:nvPr>
            <p:ph type="sldNum" sz="quarter" idx="12"/>
          </p:nvPr>
        </p:nvSpPr>
        <p:spPr/>
        <p:txBody>
          <a:bodyPr>
            <a:normAutofit fontScale="85000" lnSpcReduction="20000"/>
          </a:bodyPr>
          <a:lstStyle/>
          <a:p>
            <a:fld id="{E2B60F69-A391-4BAD-A5FD-3AF9A82A1C3F}" type="slidenum">
              <a:rPr lang="en-US" smtClean="0"/>
              <a:pPr/>
              <a:t>4</a:t>
            </a:fld>
            <a:endParaRPr lang="en-US"/>
          </a:p>
        </p:txBody>
      </p:sp>
      <p:sp>
        <p:nvSpPr>
          <p:cNvPr id="5" name="Content Placeholder 4"/>
          <p:cNvSpPr>
            <a:spLocks noGrp="1"/>
          </p:cNvSpPr>
          <p:nvPr>
            <p:ph sz="quarter" idx="1"/>
          </p:nvPr>
        </p:nvSpPr>
        <p:spPr/>
        <p:txBody>
          <a:bodyPr>
            <a:normAutofit fontScale="77500" lnSpcReduction="20000"/>
          </a:bodyPr>
          <a:lstStyle/>
          <a:p>
            <a:r>
              <a:rPr lang="en-US" dirty="0" smtClean="0"/>
              <a:t>The Accounting standard will be mandatory from the respective date mentioned in the accounting standard. </a:t>
            </a:r>
          </a:p>
          <a:p>
            <a:r>
              <a:rPr lang="en-US" dirty="0" smtClean="0"/>
              <a:t>The mandatory  status of an accounting standard implies that while discharging their attest function it will the duty of the members of the institute to examine weather the accounting standard is compiled with in the presentation of financial statement covered by their audit in the event of any deviation from the accounting standard, it will their duty to make adequate disclosure in the audit report so that the user of the financial statement may be aware of such deviation. </a:t>
            </a:r>
          </a:p>
          <a:p>
            <a:endParaRPr lang="en-US" dirty="0" smtClean="0"/>
          </a:p>
          <a:p>
            <a:r>
              <a:rPr lang="en-US" dirty="0" smtClean="0"/>
              <a:t>Ensuring the compliance with accounting standard is the responsibility of the management of the enterprise. Statue governing certain enterprise require of the enterprises that the financial statement should be prepared in the compliance with the accounting standards. For </a:t>
            </a:r>
            <a:r>
              <a:rPr lang="en-US" dirty="0" err="1" smtClean="0"/>
              <a:t>eg</a:t>
            </a:r>
            <a:r>
              <a:rPr lang="en-US" dirty="0" smtClean="0"/>
              <a:t>. The companies act, IRDA etc. </a:t>
            </a:r>
          </a:p>
          <a:p>
            <a:endParaRPr lang="en-US" dirty="0"/>
          </a:p>
        </p:txBody>
      </p:sp>
    </p:spTree>
  </p:cSld>
  <p:clrMapOvr>
    <a:masterClrMapping/>
  </p:clrMapOvr>
  <p:transition spd="slow" advTm="297">
    <p:pull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t>SCOPE OF ACCOUNTING STANDARDS</a:t>
            </a:r>
            <a:r>
              <a:rPr lang="en-US" sz="2800" dirty="0" smtClean="0"/>
              <a:t/>
            </a:r>
            <a:br>
              <a:rPr lang="en-US" sz="2800" dirty="0" smtClean="0"/>
            </a:br>
            <a:endParaRPr lang="en-US" sz="2800" dirty="0"/>
          </a:p>
        </p:txBody>
      </p:sp>
      <p:sp>
        <p:nvSpPr>
          <p:cNvPr id="3" name="Footer Placeholder 2"/>
          <p:cNvSpPr>
            <a:spLocks noGrp="1"/>
          </p:cNvSpPr>
          <p:nvPr>
            <p:ph type="ftr" sz="quarter" idx="11"/>
          </p:nvPr>
        </p:nvSpPr>
        <p:spPr/>
        <p:txBody>
          <a:bodyPr/>
          <a:lstStyle/>
          <a:p>
            <a:r>
              <a:rPr lang="en-US" dirty="0" smtClean="0"/>
              <a:t>PREPARED BY:-  CA. ARVIND RAWAT.  ACA,LL.B, CS/F ,B.COM   </a:t>
            </a:r>
            <a:endParaRPr lang="en-US" dirty="0"/>
          </a:p>
        </p:txBody>
      </p:sp>
      <p:sp>
        <p:nvSpPr>
          <p:cNvPr id="4" name="Slide Number Placeholder 3"/>
          <p:cNvSpPr>
            <a:spLocks noGrp="1"/>
          </p:cNvSpPr>
          <p:nvPr>
            <p:ph type="sldNum" sz="quarter" idx="12"/>
          </p:nvPr>
        </p:nvSpPr>
        <p:spPr/>
        <p:txBody>
          <a:bodyPr>
            <a:normAutofit fontScale="85000" lnSpcReduction="20000"/>
          </a:bodyPr>
          <a:lstStyle/>
          <a:p>
            <a:fld id="{E2B60F69-A391-4BAD-A5FD-3AF9A82A1C3F}" type="slidenum">
              <a:rPr lang="en-US" smtClean="0"/>
              <a:pPr/>
              <a:t>5</a:t>
            </a:fld>
            <a:endParaRPr lang="en-US"/>
          </a:p>
        </p:txBody>
      </p:sp>
      <p:sp>
        <p:nvSpPr>
          <p:cNvPr id="5" name="Content Placeholder 4"/>
          <p:cNvSpPr>
            <a:spLocks noGrp="1"/>
          </p:cNvSpPr>
          <p:nvPr>
            <p:ph sz="quarter" idx="1"/>
          </p:nvPr>
        </p:nvSpPr>
        <p:spPr/>
        <p:txBody>
          <a:bodyPr>
            <a:noAutofit/>
          </a:bodyPr>
          <a:lstStyle/>
          <a:p>
            <a:endParaRPr lang="en-US" sz="2400" dirty="0" smtClean="0"/>
          </a:p>
          <a:p>
            <a:pPr marL="457200" indent="-457200">
              <a:buFont typeface="Wingdings" pitchFamily="2" charset="2"/>
              <a:buChar char="Ø"/>
            </a:pPr>
            <a:r>
              <a:rPr lang="en-US" sz="2400" dirty="0" smtClean="0"/>
              <a:t>Efforts will be made to issue accounting standards which are in conformity with provisions of applicable law, customs usage and business environment in India however, if a particular accounting standard found not in conformity with law, the provision of the said law will prevail and the financial statement should be prepared in conformity with such law.</a:t>
            </a:r>
          </a:p>
          <a:p>
            <a:pPr>
              <a:buNone/>
            </a:pPr>
            <a:endParaRPr lang="en-US" sz="2400" dirty="0" smtClean="0"/>
          </a:p>
        </p:txBody>
      </p:sp>
    </p:spTree>
  </p:cSld>
  <p:clrMapOvr>
    <a:masterClrMapping/>
  </p:clrMapOvr>
  <p:transition spd="slow" advTm="297">
    <p:pull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PREPARED BY:-  CA. ARVIND RAWAT.  ACA,LL.B, CS/F ,B.COM   </a:t>
            </a:r>
            <a:endParaRPr lang="en-US"/>
          </a:p>
        </p:txBody>
      </p:sp>
      <p:sp>
        <p:nvSpPr>
          <p:cNvPr id="3" name="Slide Number Placeholder 2"/>
          <p:cNvSpPr>
            <a:spLocks noGrp="1"/>
          </p:cNvSpPr>
          <p:nvPr>
            <p:ph type="sldNum" sz="quarter" idx="12"/>
          </p:nvPr>
        </p:nvSpPr>
        <p:spPr/>
        <p:txBody>
          <a:bodyPr/>
          <a:lstStyle/>
          <a:p>
            <a:fld id="{E2B60F69-A391-4BAD-A5FD-3AF9A82A1C3F}" type="slidenum">
              <a:rPr lang="en-US" smtClean="0"/>
              <a:pPr/>
              <a:t>6</a:t>
            </a:fld>
            <a:endParaRPr lang="en-US"/>
          </a:p>
        </p:txBody>
      </p:sp>
      <p:sp>
        <p:nvSpPr>
          <p:cNvPr id="4" name="Rectangle 3"/>
          <p:cNvSpPr/>
          <p:nvPr/>
        </p:nvSpPr>
        <p:spPr>
          <a:xfrm>
            <a:off x="609600" y="1720840"/>
            <a:ext cx="8305800" cy="4154984"/>
          </a:xfrm>
          <a:prstGeom prst="rect">
            <a:avLst/>
          </a:prstGeom>
        </p:spPr>
        <p:txBody>
          <a:bodyPr wrap="square">
            <a:spAutoFit/>
          </a:bodyPr>
          <a:lstStyle/>
          <a:p>
            <a:pPr>
              <a:buFont typeface="Wingdings" pitchFamily="2" charset="2"/>
              <a:buChar char="Ø"/>
            </a:pPr>
            <a:r>
              <a:rPr lang="en-US" sz="2400" dirty="0" smtClean="0"/>
              <a:t> Accounting standard by their very nature cannot and do not      override the local regulation which govern the preparation 	and presentation of financial statement in the country 	however the ICAI determine the extent of the disclosure to made in financial statement and the auditor report thereon such disclosure may be by way of appropriate notes 	explaining the treatment of particular item. </a:t>
            </a:r>
          </a:p>
          <a:p>
            <a:endParaRPr lang="en-US" sz="2400" dirty="0" smtClean="0"/>
          </a:p>
          <a:p>
            <a:r>
              <a:rPr lang="en-US" sz="2400" dirty="0" smtClean="0"/>
              <a:t>Such explanatory notes will be in the nature of clarification and therefore need not be treated as adverse comments on the related financial statement.</a:t>
            </a:r>
          </a:p>
        </p:txBody>
      </p:sp>
    </p:spTree>
  </p:cSld>
  <p:clrMapOvr>
    <a:masterClrMapping/>
  </p:clrMapOvr>
  <p:transition spd="slow" advTm="297">
    <p:pull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PREPARED BY:-  CA. ARVIND RAWAT.  ACA,LL.B, CS/F ,B.COM   </a:t>
            </a:r>
            <a:endParaRPr lang="en-US"/>
          </a:p>
        </p:txBody>
      </p:sp>
      <p:sp>
        <p:nvSpPr>
          <p:cNvPr id="3" name="Slide Number Placeholder 2"/>
          <p:cNvSpPr>
            <a:spLocks noGrp="1"/>
          </p:cNvSpPr>
          <p:nvPr>
            <p:ph type="sldNum" sz="quarter" idx="12"/>
          </p:nvPr>
        </p:nvSpPr>
        <p:spPr/>
        <p:txBody>
          <a:bodyPr/>
          <a:lstStyle/>
          <a:p>
            <a:fld id="{E2B60F69-A391-4BAD-A5FD-3AF9A82A1C3F}" type="slidenum">
              <a:rPr lang="en-US" smtClean="0"/>
              <a:pPr/>
              <a:t>7</a:t>
            </a:fld>
            <a:endParaRPr lang="en-US"/>
          </a:p>
        </p:txBody>
      </p:sp>
      <p:sp>
        <p:nvSpPr>
          <p:cNvPr id="4" name="Rectangle 3"/>
          <p:cNvSpPr/>
          <p:nvPr/>
        </p:nvSpPr>
        <p:spPr>
          <a:xfrm>
            <a:off x="381000" y="1676400"/>
            <a:ext cx="8153400" cy="3046988"/>
          </a:xfrm>
          <a:prstGeom prst="rect">
            <a:avLst/>
          </a:prstGeom>
        </p:spPr>
        <p:txBody>
          <a:bodyPr wrap="square">
            <a:spAutoFit/>
          </a:bodyPr>
          <a:lstStyle/>
          <a:p>
            <a:pPr algn="just">
              <a:buFont typeface="Wingdings" pitchFamily="2" charset="2"/>
              <a:buChar char="Ø"/>
            </a:pPr>
            <a:r>
              <a:rPr lang="en-US" sz="2400" dirty="0" smtClean="0"/>
              <a:t> Accounting standards are intended to apply only to items which are materials. Any limitation with regards to 	applicability of the specific accounting standards will be 	made clear by ICAI from time to time. The date from Which a particular standard will come into effect, as well as class of enterprise to which it will apply will also be specified by ICAI. However no standard will have 	retrospective unless otherwise static</a:t>
            </a:r>
          </a:p>
          <a:p>
            <a:pPr algn="just"/>
            <a:endParaRPr lang="en-US" sz="2400" dirty="0" smtClean="0"/>
          </a:p>
        </p:txBody>
      </p:sp>
    </p:spTree>
  </p:cSld>
  <p:clrMapOvr>
    <a:masterClrMapping/>
  </p:clrMapOvr>
  <p:transition spd="slow" advTm="297">
    <p:pull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PREPARED BY:-  CA. ARVIND RAWAT.  ACA,LL.B, CS/F ,B.COM   </a:t>
            </a:r>
            <a:endParaRPr lang="en-US"/>
          </a:p>
        </p:txBody>
      </p:sp>
      <p:sp>
        <p:nvSpPr>
          <p:cNvPr id="3" name="Slide Number Placeholder 2"/>
          <p:cNvSpPr>
            <a:spLocks noGrp="1"/>
          </p:cNvSpPr>
          <p:nvPr>
            <p:ph type="sldNum" sz="quarter" idx="12"/>
          </p:nvPr>
        </p:nvSpPr>
        <p:spPr/>
        <p:txBody>
          <a:bodyPr/>
          <a:lstStyle/>
          <a:p>
            <a:fld id="{E2B60F69-A391-4BAD-A5FD-3AF9A82A1C3F}" type="slidenum">
              <a:rPr lang="en-US" smtClean="0"/>
              <a:pPr/>
              <a:t>8</a:t>
            </a:fld>
            <a:endParaRPr lang="en-US"/>
          </a:p>
        </p:txBody>
      </p:sp>
      <p:sp>
        <p:nvSpPr>
          <p:cNvPr id="4" name="Rectangle 3"/>
          <p:cNvSpPr/>
          <p:nvPr/>
        </p:nvSpPr>
        <p:spPr>
          <a:xfrm>
            <a:off x="304800" y="2551837"/>
            <a:ext cx="8839200" cy="2246769"/>
          </a:xfrm>
          <a:prstGeom prst="rect">
            <a:avLst/>
          </a:prstGeom>
        </p:spPr>
        <p:txBody>
          <a:bodyPr wrap="square">
            <a:spAutoFit/>
          </a:bodyPr>
          <a:lstStyle/>
          <a:p>
            <a:r>
              <a:rPr lang="en-US" sz="2800" dirty="0" smtClean="0"/>
              <a:t>The institute will use its best endeavor to pursue the government appropriate authority industrial and business community to adopt the accounting standard in order to achieve the uniformity in the preparation and presentation of the financial statement. </a:t>
            </a:r>
          </a:p>
        </p:txBody>
      </p:sp>
    </p:spTree>
  </p:cSld>
  <p:clrMapOvr>
    <a:masterClrMapping/>
  </p:clrMapOvr>
  <p:transition spd="slow" advTm="297">
    <p:pull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smtClean="0"/>
              <a:t/>
            </a:r>
            <a:br>
              <a:rPr lang="en-US" sz="3200" b="1" dirty="0" smtClean="0"/>
            </a:br>
            <a:r>
              <a:rPr lang="en-US" sz="3200" b="1" dirty="0" smtClean="0"/>
              <a:t>CLASSIFICATION OF ENTERPRISES</a:t>
            </a:r>
            <a:endParaRPr lang="en-US" sz="3200" b="1" dirty="0"/>
          </a:p>
        </p:txBody>
      </p:sp>
      <p:sp>
        <p:nvSpPr>
          <p:cNvPr id="3" name="Footer Placeholder 2"/>
          <p:cNvSpPr>
            <a:spLocks noGrp="1"/>
          </p:cNvSpPr>
          <p:nvPr>
            <p:ph type="ftr" sz="quarter" idx="11"/>
          </p:nvPr>
        </p:nvSpPr>
        <p:spPr/>
        <p:txBody>
          <a:bodyPr/>
          <a:lstStyle/>
          <a:p>
            <a:r>
              <a:rPr lang="en-US" smtClean="0"/>
              <a:t>PREPARED BY:-  CA. ARVIND RAWAT.  ACA,LL.B, CS/F ,B.COM   </a:t>
            </a:r>
            <a:endParaRPr lang="en-US"/>
          </a:p>
        </p:txBody>
      </p:sp>
      <p:sp>
        <p:nvSpPr>
          <p:cNvPr id="4" name="Slide Number Placeholder 3"/>
          <p:cNvSpPr>
            <a:spLocks noGrp="1"/>
          </p:cNvSpPr>
          <p:nvPr>
            <p:ph type="sldNum" sz="quarter" idx="12"/>
          </p:nvPr>
        </p:nvSpPr>
        <p:spPr/>
        <p:txBody>
          <a:bodyPr>
            <a:normAutofit fontScale="85000" lnSpcReduction="20000"/>
          </a:bodyPr>
          <a:lstStyle/>
          <a:p>
            <a:fld id="{E2B60F69-A391-4BAD-A5FD-3AF9A82A1C3F}" type="slidenum">
              <a:rPr lang="en-US" smtClean="0"/>
              <a:pPr/>
              <a:t>9</a:t>
            </a:fld>
            <a:endParaRPr lang="en-US"/>
          </a:p>
        </p:txBody>
      </p:sp>
      <p:sp>
        <p:nvSpPr>
          <p:cNvPr id="5" name="Content Placeholder 4"/>
          <p:cNvSpPr>
            <a:spLocks noGrp="1"/>
          </p:cNvSpPr>
          <p:nvPr>
            <p:ph sz="quarter" idx="1"/>
          </p:nvPr>
        </p:nvSpPr>
        <p:spPr/>
        <p:txBody>
          <a:bodyPr>
            <a:normAutofit fontScale="32500" lnSpcReduction="20000"/>
          </a:bodyPr>
          <a:lstStyle/>
          <a:p>
            <a:pPr>
              <a:buNone/>
            </a:pPr>
            <a:r>
              <a:rPr lang="en-US" sz="11200" dirty="0" smtClean="0"/>
              <a:t>   For the purpose of application of  accounting standards the enterprises are classified into three categories. </a:t>
            </a:r>
          </a:p>
          <a:p>
            <a:endParaRPr lang="en-US" sz="11200" dirty="0" smtClean="0"/>
          </a:p>
          <a:p>
            <a:r>
              <a:rPr lang="en-US" sz="11200" dirty="0" smtClean="0"/>
              <a:t> </a:t>
            </a:r>
            <a:r>
              <a:rPr lang="en-US" sz="9600" dirty="0" smtClean="0"/>
              <a:t>Level 1 enterprises :</a:t>
            </a:r>
          </a:p>
          <a:p>
            <a:r>
              <a:rPr lang="en-US" sz="9600" dirty="0" smtClean="0"/>
              <a:t> Level 2 enterprises :  </a:t>
            </a:r>
          </a:p>
          <a:p>
            <a:r>
              <a:rPr lang="en-US" sz="9600" dirty="0" smtClean="0"/>
              <a:t>Level 3 Enterprises :</a:t>
            </a:r>
          </a:p>
          <a:p>
            <a:pPr>
              <a:buNone/>
            </a:pPr>
            <a:endParaRPr lang="en-US" sz="9600" dirty="0" smtClean="0"/>
          </a:p>
        </p:txBody>
      </p:sp>
    </p:spTree>
  </p:cSld>
  <p:clrMapOvr>
    <a:masterClrMapping/>
  </p:clrMapOvr>
  <p:transition spd="slow" advTm="297">
    <p:pull dir="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258</TotalTime>
  <Words>2192</Words>
  <Application>Microsoft Office PowerPoint</Application>
  <PresentationFormat>On-screen Show (4:3)</PresentationFormat>
  <Paragraphs>219</Paragraphs>
  <Slides>32</Slides>
  <Notes>3</Notes>
  <HiddenSlides>0</HiddenSlides>
  <MMClips>0</MMClips>
  <ScaleCrop>false</ScaleCrop>
  <HeadingPairs>
    <vt:vector size="4" baseType="variant">
      <vt:variant>
        <vt:lpstr>Theme</vt:lpstr>
      </vt:variant>
      <vt:variant>
        <vt:i4>2</vt:i4>
      </vt:variant>
      <vt:variant>
        <vt:lpstr>Slide Titles</vt:lpstr>
      </vt:variant>
      <vt:variant>
        <vt:i4>32</vt:i4>
      </vt:variant>
    </vt:vector>
  </HeadingPairs>
  <TitlesOfParts>
    <vt:vector size="34" baseType="lpstr">
      <vt:lpstr>Median</vt:lpstr>
      <vt:lpstr>Custom Design</vt:lpstr>
      <vt:lpstr>Slide 1</vt:lpstr>
      <vt:lpstr>INTRODUCTION</vt:lpstr>
      <vt:lpstr>OBJECT OF ACCOUNTING STANDARD</vt:lpstr>
      <vt:lpstr>COMPLIANCE WITH THE ACCOUNTUNG  STANDARDS </vt:lpstr>
      <vt:lpstr>SCOPE OF ACCOUNTING STANDARDS </vt:lpstr>
      <vt:lpstr>Slide 6</vt:lpstr>
      <vt:lpstr>Slide 7</vt:lpstr>
      <vt:lpstr>Slide 8</vt:lpstr>
      <vt:lpstr> CLASSIFICATION OF ENTERPRISES</vt:lpstr>
      <vt:lpstr>APPLICABILITY OF ACCOUNTING STANDARDS</vt:lpstr>
      <vt:lpstr>LEVEL-3- ENTERPRISES(SME)</vt:lpstr>
      <vt:lpstr>LEVEL-2- ENTERPRISES(SME)</vt:lpstr>
      <vt:lpstr>LEVEL-1-ENTERPRISES</vt:lpstr>
      <vt:lpstr>Slide 14</vt:lpstr>
      <vt:lpstr>APPLICABLE OF ACCOUNTING STANDARDS IN SOME SPECIFIC ENTITIES </vt:lpstr>
      <vt:lpstr>CO-OPERATIVE SOCIETY</vt:lpstr>
      <vt:lpstr>CHARITABLE ENTITIES</vt:lpstr>
      <vt:lpstr>PARTNERSHIP AND PROPRIETORSHIP</vt:lpstr>
      <vt:lpstr>         </vt:lpstr>
      <vt:lpstr>  NEED AND OBJECTIVE </vt:lpstr>
      <vt:lpstr>RELATED PARTY. </vt:lpstr>
      <vt:lpstr>TYPE OF RELATED PARTY</vt:lpstr>
      <vt:lpstr>CLASSIFICATION OF RELATED PARTY </vt:lpstr>
      <vt:lpstr>CONTROL CONCEPT</vt:lpstr>
      <vt:lpstr>SIGNIFICANT INFLUENCE</vt:lpstr>
      <vt:lpstr>  EXECEPTION OF RELATED PARTY </vt:lpstr>
      <vt:lpstr>RELATED PARTY TRANSACTIONS </vt:lpstr>
      <vt:lpstr>Examples of related party transactions .</vt:lpstr>
      <vt:lpstr>DISCLOSURE  IN NOTES TO ACCOUNTS</vt:lpstr>
      <vt:lpstr>DISCLOSURE IN THE CASE OF CONTROL CONCEPT.</vt:lpstr>
      <vt:lpstr>DISCLOSURE IN CASE OF SIGNIFICANT INFLUENCE.</vt:lpstr>
      <vt:lpstr>                              THANK  YOU</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RELATED PARTY DISCLOSURE (AS – 18)   </dc:title>
  <dc:creator>Sunil</dc:creator>
  <cp:lastModifiedBy>arvind.singh</cp:lastModifiedBy>
  <cp:revision>47</cp:revision>
  <dcterms:created xsi:type="dcterms:W3CDTF">2009-03-10T18:34:28Z</dcterms:created>
  <dcterms:modified xsi:type="dcterms:W3CDTF">2009-04-25T09:37:26Z</dcterms:modified>
</cp:coreProperties>
</file>