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7" r:id="rId1"/>
  </p:sldMasterIdLst>
  <p:notesMasterIdLst>
    <p:notesMasterId r:id="rId24"/>
  </p:notesMasterIdLst>
  <p:sldIdLst>
    <p:sldId id="474" r:id="rId2"/>
    <p:sldId id="467" r:id="rId3"/>
    <p:sldId id="468" r:id="rId4"/>
    <p:sldId id="463" r:id="rId5"/>
    <p:sldId id="462" r:id="rId6"/>
    <p:sldId id="471" r:id="rId7"/>
    <p:sldId id="472" r:id="rId8"/>
    <p:sldId id="469" r:id="rId9"/>
    <p:sldId id="470" r:id="rId10"/>
    <p:sldId id="438" r:id="rId11"/>
    <p:sldId id="439" r:id="rId12"/>
    <p:sldId id="440" r:id="rId13"/>
    <p:sldId id="446" r:id="rId14"/>
    <p:sldId id="473" r:id="rId15"/>
    <p:sldId id="435" r:id="rId16"/>
    <p:sldId id="436" r:id="rId17"/>
    <p:sldId id="437" r:id="rId18"/>
    <p:sldId id="421" r:id="rId19"/>
    <p:sldId id="441" r:id="rId20"/>
    <p:sldId id="427" r:id="rId21"/>
    <p:sldId id="466" r:id="rId22"/>
    <p:sldId id="396" r:id="rId23"/>
  </p:sldIdLst>
  <p:sldSz cx="10515600" cy="6858000"/>
  <p:notesSz cx="6858000" cy="9144000"/>
  <p:custDataLst>
    <p:tags r:id="rId2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32" autoAdjust="0"/>
    <p:restoredTop sz="94602" autoAdjust="0"/>
  </p:normalViewPr>
  <p:slideViewPr>
    <p:cSldViewPr>
      <p:cViewPr>
        <p:scale>
          <a:sx n="60" d="100"/>
          <a:sy n="60" d="100"/>
        </p:scale>
        <p:origin x="-2706" y="-1176"/>
      </p:cViewPr>
      <p:guideLst>
        <p:guide orient="horz" pos="2160"/>
        <p:guide pos="331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685800"/>
            <a:ext cx="52578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480BC3FF-81CD-4C15-AB32-0EB75DE07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988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2" y="2130429"/>
            <a:ext cx="8938261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7341" y="3886200"/>
            <a:ext cx="73609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52C25-A5D2-473A-99BB-4BCF5F29795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78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B40132-4F09-4683-BB25-7F95392F477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06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3811" y="274642"/>
            <a:ext cx="2366009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5780" y="274642"/>
            <a:ext cx="692277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FB7F2D-BECC-4A94-9690-202E6D02CE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7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661" y="4406904"/>
            <a:ext cx="893826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661" y="2906713"/>
            <a:ext cx="893826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D9A7A4-6AC6-4618-AE22-43FF5A6A2BD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642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5781" y="1600204"/>
            <a:ext cx="46443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5430" y="1600204"/>
            <a:ext cx="46443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C47E8-E406-443D-BE6A-F2B2465900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51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82" y="1535113"/>
            <a:ext cx="464621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2" y="2174875"/>
            <a:ext cx="464621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41780" y="1535113"/>
            <a:ext cx="464804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41780" y="2174875"/>
            <a:ext cx="464804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15522-52A5-4BB1-8856-7C4F841482A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3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C59ED-4A07-449F-8BBB-689A85A817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7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EDE367-3831-4BB0-90F6-D67E867076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5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1" y="273050"/>
            <a:ext cx="34595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1307" y="273054"/>
            <a:ext cx="587851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1" y="1435103"/>
            <a:ext cx="34595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99700-0746-49D4-9402-87A5C922E5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0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1131" y="4800600"/>
            <a:ext cx="63093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61131" y="612775"/>
            <a:ext cx="63093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1131" y="5367338"/>
            <a:ext cx="63093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1D23D-B6CB-4DB2-961F-29CF8F3E49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3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5781" y="274638"/>
            <a:ext cx="94640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81" y="1600204"/>
            <a:ext cx="94640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5780" y="6356354"/>
            <a:ext cx="2453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92830" y="6356354"/>
            <a:ext cx="3329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36180" y="6356354"/>
            <a:ext cx="2453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5166B1-ACFD-4CA4-A19B-6552713FC8D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719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685800"/>
            <a:ext cx="9525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6300" b="1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Dispute Avoidance- GST  </a:t>
            </a:r>
          </a:p>
          <a:p>
            <a:pPr algn="ctr" eaLnBrk="1" hangingPunct="1"/>
            <a:r>
              <a:rPr lang="en-US" sz="6300" b="1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-  Best Practices?</a:t>
            </a:r>
          </a:p>
        </p:txBody>
      </p:sp>
      <p:sp>
        <p:nvSpPr>
          <p:cNvPr id="4" name="Rectangle 3"/>
          <p:cNvSpPr/>
          <p:nvPr/>
        </p:nvSpPr>
        <p:spPr>
          <a:xfrm>
            <a:off x="2541270" y="4191000"/>
            <a:ext cx="7010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1" hangingPunct="1">
              <a:spcBef>
                <a:spcPts val="0"/>
              </a:spcBef>
              <a:buClr>
                <a:srgbClr val="F9F9F9"/>
              </a:buClr>
              <a:buSzPct val="65000"/>
              <a:defRPr/>
            </a:pPr>
            <a:r>
              <a:rPr lang="en-US" sz="3600" b="1" dirty="0" smtClean="0">
                <a:solidFill>
                  <a:srgbClr val="575F6D"/>
                </a:solidFill>
                <a:latin typeface="+mj-lt"/>
              </a:rPr>
              <a:t>By: Madhukar N Hiregange  </a:t>
            </a:r>
          </a:p>
          <a:p>
            <a:pPr lvl="0" algn="r" eaLnBrk="1" hangingPunct="1">
              <a:spcBef>
                <a:spcPts val="0"/>
              </a:spcBef>
              <a:buClr>
                <a:srgbClr val="F9F9F9"/>
              </a:buClr>
              <a:buSzPct val="65000"/>
              <a:defRPr/>
            </a:pPr>
            <a:r>
              <a:rPr lang="en-US" sz="3600" b="1" dirty="0" smtClean="0">
                <a:solidFill>
                  <a:srgbClr val="575F6D"/>
                </a:solidFill>
                <a:latin typeface="+mj-lt"/>
              </a:rPr>
              <a:t>Chartered Accountant</a:t>
            </a:r>
          </a:p>
          <a:p>
            <a:pPr lvl="0" algn="r" eaLnBrk="1" hangingPunct="1">
              <a:spcBef>
                <a:spcPts val="0"/>
              </a:spcBef>
              <a:buClr>
                <a:srgbClr val="F9F9F9"/>
              </a:buClr>
              <a:buSzPct val="65000"/>
              <a:defRPr/>
            </a:pPr>
            <a:endParaRPr lang="en-US" sz="3600" b="1" dirty="0" smtClean="0">
              <a:solidFill>
                <a:srgbClr val="575F6D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EDE367-3831-4BB0-90F6-D67E8670762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74638"/>
            <a:ext cx="9464040" cy="792162"/>
          </a:xfrm>
        </p:spPr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Objection Causes- Mitigation</a:t>
            </a:r>
            <a:endParaRPr lang="en-US" sz="5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1"/>
            <a:ext cx="9753600" cy="5715000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40000"/>
              </a:lnSpc>
            </a:pPr>
            <a:r>
              <a:rPr lang="en-US" altLang="en-US" sz="2900" dirty="0"/>
              <a:t>Lack of clarity of the </a:t>
            </a:r>
            <a:r>
              <a:rPr lang="en-US" altLang="en-US" sz="2900" dirty="0" smtClean="0"/>
              <a:t>GST law </a:t>
            </a:r>
            <a:r>
              <a:rPr lang="en-US" altLang="en-US" sz="2900" dirty="0"/>
              <a:t>&amp; </a:t>
            </a:r>
            <a:r>
              <a:rPr lang="en-US" altLang="en-US" sz="2900" dirty="0" smtClean="0"/>
              <a:t>provisions, frequent amendments in the law – Regular updates/ training / complicated issues advice in writing/ confirmation from dept. </a:t>
            </a:r>
            <a:endParaRPr lang="en-US" altLang="en-US" sz="2900" dirty="0"/>
          </a:p>
          <a:p>
            <a:pPr lvl="0" algn="just">
              <a:lnSpc>
                <a:spcPct val="140000"/>
              </a:lnSpc>
            </a:pPr>
            <a:r>
              <a:rPr lang="en-US" altLang="en-US" sz="2900" dirty="0"/>
              <a:t>Department is yet to explore the loopholes in the </a:t>
            </a:r>
            <a:r>
              <a:rPr lang="en-US" altLang="en-US" sz="2900" dirty="0" smtClean="0"/>
              <a:t>GST Law/provisions – Clarify in writing/ no arguments/ make representations thru assn.</a:t>
            </a:r>
          </a:p>
          <a:p>
            <a:pPr lvl="0" algn="just">
              <a:lnSpc>
                <a:spcPct val="140000"/>
              </a:lnSpc>
            </a:pPr>
            <a:r>
              <a:rPr lang="en-US" altLang="en-US" sz="2900" dirty="0" smtClean="0"/>
              <a:t>Decisions from SC/HC quashing the levy – clients objected to pay tax &amp; retrospective amendment by CG – Intimate the dept. of understanding of the decision / pmt under protest / Taxation clause in PO</a:t>
            </a:r>
            <a:endParaRPr lang="en-US" altLang="en-US" sz="2900" dirty="0"/>
          </a:p>
          <a:p>
            <a:pPr lvl="0" algn="just"/>
            <a:endParaRPr lang="en-US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74638"/>
            <a:ext cx="9464040" cy="792162"/>
          </a:xfrm>
        </p:spPr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Possible Causes - Mitigation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9761220" cy="5486400"/>
          </a:xfrm>
        </p:spPr>
        <p:txBody>
          <a:bodyPr>
            <a:normAutofit fontScale="92500"/>
          </a:bodyPr>
          <a:lstStyle/>
          <a:p>
            <a:pPr lvl="0" algn="just">
              <a:lnSpc>
                <a:spcPct val="130000"/>
              </a:lnSpc>
            </a:pPr>
            <a:r>
              <a:rPr lang="en-US" altLang="en-US" sz="2900" dirty="0" err="1" smtClean="0"/>
              <a:t>Assessee</a:t>
            </a:r>
            <a:r>
              <a:rPr lang="en-US" altLang="en-US" sz="2900" dirty="0" smtClean="0"/>
              <a:t> hesitates to interact with the department and due to such communication gap – Consultants can fill this gap in drafting replies/ opinions.</a:t>
            </a:r>
          </a:p>
          <a:p>
            <a:pPr algn="just">
              <a:lnSpc>
                <a:spcPct val="130000"/>
              </a:lnSpc>
            </a:pPr>
            <a:r>
              <a:rPr lang="en-US" altLang="en-US" sz="2900" dirty="0" smtClean="0"/>
              <a:t>No uniformity in taxation policy, change in mgmt of the assessee – SOP for major areas of GST, Proper qualified persons in charge, sufficient manpower, adequate handing over, filing [ index + numbered] Fixing responsibilities / Right man for Right Job</a:t>
            </a:r>
          </a:p>
          <a:p>
            <a:pPr lvl="0" algn="just">
              <a:lnSpc>
                <a:spcPct val="130000"/>
              </a:lnSpc>
            </a:pPr>
            <a:r>
              <a:rPr lang="en-US" altLang="en-US" sz="2900" dirty="0" smtClean="0"/>
              <a:t>Wrong information provided by the assessee.- Rectify in writing/ explain, ensure only competent persons interact.</a:t>
            </a:r>
          </a:p>
          <a:p>
            <a:pPr algn="just"/>
            <a:endParaRPr lang="en-US" i="1" dirty="0" smtClean="0"/>
          </a:p>
          <a:p>
            <a:pPr algn="just"/>
            <a:endParaRPr lang="en-US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5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Possible Causes - Mitigation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1"/>
            <a:ext cx="9761220" cy="5410199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endParaRPr lang="en-US" dirty="0" smtClean="0"/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en-US" dirty="0" smtClean="0"/>
              <a:t>Books of accounts of the assessee not true and fair as far as IDT concerned –</a:t>
            </a:r>
            <a:r>
              <a:rPr lang="en-US" i="1" dirty="0" smtClean="0"/>
              <a:t> Get due diligence – internal audit of GST (IDT), in scope of IA get added, MIS Reports to Mgmt on IDT</a:t>
            </a:r>
            <a:endParaRPr lang="en-US" dirty="0" smtClean="0"/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en-US" dirty="0" smtClean="0"/>
              <a:t>Non / Wrong disclosure in the returns filed with department – </a:t>
            </a:r>
            <a:r>
              <a:rPr lang="en-US" i="1" dirty="0" smtClean="0"/>
              <a:t>Proper training on prior reconciliation and disclosure in the returns </a:t>
            </a:r>
          </a:p>
          <a:p>
            <a:pPr algn="just">
              <a:lnSpc>
                <a:spcPct val="170000"/>
              </a:lnSpc>
              <a:spcBef>
                <a:spcPts val="0"/>
              </a:spcBef>
            </a:pPr>
            <a:r>
              <a:rPr lang="en-US" dirty="0" smtClean="0"/>
              <a:t>Delay in filing of returns &amp; payment of taxes – </a:t>
            </a:r>
            <a:r>
              <a:rPr lang="en-US" i="1" dirty="0" smtClean="0"/>
              <a:t>Timely filing of returns &amp; payment within the due date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Possible Causes - Mitigation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4"/>
            <a:ext cx="9685021" cy="45259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Non submission of adequate information to dept. emails/ letters / during audit / Dept may issue SCN based on assumptions– </a:t>
            </a:r>
            <a:r>
              <a:rPr lang="en-US" i="1" dirty="0" smtClean="0"/>
              <a:t>Timely reply to dept letter in writing, providing clarification in depth of the transaction</a:t>
            </a:r>
          </a:p>
          <a:p>
            <a:pPr algn="just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57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Review/ Statutory GST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4"/>
            <a:ext cx="9685021" cy="5029196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en-US" altLang="en-US" dirty="0" smtClean="0"/>
              <a:t>Many audits on behalf of management considering the focus areas: compliance, ITC, due diligence, valuation, transition compliance…</a:t>
            </a:r>
          </a:p>
          <a:p>
            <a:pPr algn="just">
              <a:lnSpc>
                <a:spcPct val="130000"/>
              </a:lnSpc>
            </a:pPr>
            <a:r>
              <a:rPr lang="en-US" altLang="en-US" dirty="0" smtClean="0"/>
              <a:t>Section 35 (5) - Annual return, Reconciliation b/n financial &amp; returns, Others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83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9753600" cy="990600"/>
          </a:xfrm>
        </p:spPr>
        <p:txBody>
          <a:bodyPr>
            <a:noAutofit/>
          </a:bodyPr>
          <a:lstStyle/>
          <a:p>
            <a:r>
              <a:rPr lang="en-US" sz="4200" b="1" dirty="0" smtClean="0">
                <a:solidFill>
                  <a:schemeClr val="accent1"/>
                </a:solidFill>
              </a:rPr>
              <a:t>Dispute Avoidance- Oral Communication</a:t>
            </a:r>
            <a:endParaRPr lang="en-US" sz="42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9761220" cy="59436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Note down the date of such oral communication – Can be used for proceedings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Have good relation with the officer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Be straight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Suggestion  / demand made by officer in oral- Revert as review the  same and would be decided by mgmt / consultant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Ask in writing for oral demand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2800" dirty="0" smtClean="0"/>
              <a:t>After oral communication  – Intimate in writing to the official – for important matters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532621" cy="1143000"/>
          </a:xfrm>
        </p:spPr>
        <p:txBody>
          <a:bodyPr>
            <a:noAutofit/>
          </a:bodyPr>
          <a:lstStyle/>
          <a:p>
            <a:r>
              <a:rPr lang="en-US" sz="4200" b="1" dirty="0" smtClean="0">
                <a:solidFill>
                  <a:schemeClr val="accent1"/>
                </a:solidFill>
              </a:rPr>
              <a:t>Dispute Avoidance- Visits to / by Dept.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1"/>
            <a:ext cx="9685020" cy="533399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Avoid visits to dept– Only in case of necessity of physical presence – Can use RPAD / Speed Post for intimation &amp; filing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Use help desk- take screen shots, follow up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Discuss the purpose of the visit – Be straight &amp; clear in communication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After visit – Intimate the important suggestion if any provided by officer and understanding of the same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4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200" b="1" dirty="0" smtClean="0">
                <a:solidFill>
                  <a:schemeClr val="accent1"/>
                </a:solidFill>
              </a:rPr>
              <a:t>Dispute Avoidance- Letters to / by Dept.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9906000" cy="539432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300" dirty="0" smtClean="0"/>
              <a:t>Ask the authorization for visits by dept. officer and seek additional time if required- keep copy</a:t>
            </a:r>
          </a:p>
          <a:p>
            <a:pPr algn="just">
              <a:lnSpc>
                <a:spcPct val="150000"/>
              </a:lnSpc>
            </a:pPr>
            <a:r>
              <a:rPr lang="en-US" sz="3300" dirty="0" smtClean="0"/>
              <a:t>Provide the required information asked by the officer</a:t>
            </a:r>
          </a:p>
          <a:p>
            <a:pPr algn="just">
              <a:lnSpc>
                <a:spcPct val="150000"/>
              </a:lnSpc>
            </a:pPr>
            <a:r>
              <a:rPr lang="en-US" sz="3300" dirty="0" smtClean="0"/>
              <a:t>Record the submission of information / documents in writing</a:t>
            </a:r>
          </a:p>
          <a:p>
            <a:pPr algn="just">
              <a:lnSpc>
                <a:spcPct val="150000"/>
              </a:lnSpc>
            </a:pPr>
            <a:r>
              <a:rPr lang="en-US" sz="3300" dirty="0" smtClean="0"/>
              <a:t>For any suggestions / demand – ask in writing</a:t>
            </a:r>
          </a:p>
          <a:p>
            <a:pPr algn="just">
              <a:lnSpc>
                <a:spcPct val="150000"/>
              </a:lnSpc>
            </a:pPr>
            <a:r>
              <a:rPr lang="en-US" sz="3300" dirty="0" smtClean="0"/>
              <a:t>Don’t pay the taxes for </a:t>
            </a:r>
            <a:r>
              <a:rPr lang="en-US" sz="3300" dirty="0" err="1" smtClean="0"/>
              <a:t>litigatable</a:t>
            </a:r>
            <a:r>
              <a:rPr lang="en-US" sz="3300" dirty="0" smtClean="0"/>
              <a:t> issues until demanded in the letter &amp; after taking approval from mgmt / consultant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92830" y="6416675"/>
            <a:ext cx="332994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 Madhukar N Hiregange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47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9464040" cy="1143000"/>
          </a:xfrm>
        </p:spPr>
        <p:txBody>
          <a:bodyPr>
            <a:norm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Dispute Avoidance- Pre Audit</a:t>
            </a:r>
            <a:endParaRPr lang="en-US" sz="5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9906000" cy="5867400"/>
          </a:xfrm>
        </p:spPr>
        <p:txBody>
          <a:bodyPr>
            <a:normAutofit fontScale="55000" lnSpcReduction="20000"/>
          </a:bodyPr>
          <a:lstStyle/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Timely filing of returns &amp; timely pmt of taxes</a:t>
            </a:r>
          </a:p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Intimation to the dept of </a:t>
            </a:r>
            <a:r>
              <a:rPr lang="en-US" sz="4700" dirty="0" err="1" smtClean="0"/>
              <a:t>litigatable</a:t>
            </a:r>
            <a:r>
              <a:rPr lang="en-US" sz="4700" dirty="0" smtClean="0"/>
              <a:t> issues/ decision taken by virtue of decision of SC / HC</a:t>
            </a:r>
          </a:p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Seek sufficient time for audit </a:t>
            </a:r>
          </a:p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Reply to the dept email / letter in time (some may not give much importance to this)</a:t>
            </a:r>
          </a:p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Comply on project basis</a:t>
            </a:r>
          </a:p>
          <a:p>
            <a:pPr lvl="1" indent="-458788" algn="just"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4700" dirty="0" smtClean="0"/>
              <a:t>Pay Taxes with interest if found liable –Avoid low hanging fruits during audit</a:t>
            </a:r>
          </a:p>
          <a:p>
            <a:pPr marL="136525" indent="0">
              <a:buNone/>
            </a:pP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2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Dispute Avoidance- During Audit</a:t>
            </a:r>
            <a:endParaRPr lang="en-US" sz="5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1"/>
            <a:ext cx="9749790" cy="5394325"/>
          </a:xfrm>
        </p:spPr>
        <p:txBody>
          <a:bodyPr>
            <a:normAutofit lnSpcReduction="10000"/>
          </a:bodyPr>
          <a:lstStyle/>
          <a:p>
            <a:pPr lvl="1" indent="-569913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Submission of complete information in the assessee profile – reduction of depth and frequency of audits</a:t>
            </a:r>
          </a:p>
          <a:p>
            <a:pPr lvl="1" indent="-569913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Replying all the queries to the audit team in writing</a:t>
            </a:r>
          </a:p>
          <a:p>
            <a:pPr lvl="1" indent="-569913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Be clear in facts and documentation during the audit - Right man for handling audit</a:t>
            </a:r>
          </a:p>
          <a:p>
            <a:pPr lvl="1" indent="-569913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 smtClean="0"/>
              <a:t>Avoid long conversation – Ego problem – Explain in brief &amp; submit in writing – Mention as view as per our consultant – Show opinions if taken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en-US" sz="2800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Coverage Today</a:t>
            </a:r>
            <a:endParaRPr lang="en-US" sz="5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1" y="1600204"/>
            <a:ext cx="9464040" cy="495299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Shift Needed – changing environment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Provision of Information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Major issues focus areas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Understanding causes of disputes &amp; mitigation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Avoidance of disputes – suggestions- different stages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Q/A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0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9464040" cy="1143000"/>
          </a:xfrm>
        </p:spPr>
        <p:txBody>
          <a:bodyPr>
            <a:no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Dispute Avoidance- After Audit</a:t>
            </a:r>
            <a:endParaRPr lang="en-US" sz="50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9906000" cy="5715000"/>
          </a:xfrm>
        </p:spPr>
        <p:txBody>
          <a:bodyPr>
            <a:normAutofit fontScale="70000" lnSpcReduction="20000"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endParaRPr lang="en-US" sz="2400" b="1" u="sng" dirty="0"/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Receipt of audit note (many assessee would not ask for the same)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Reply to the audit note in depth and in time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Pay Taxes with interest – if audit observations genuine</a:t>
            </a:r>
          </a:p>
          <a:p>
            <a:pPr lvl="0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b="1" u="sng" dirty="0" smtClean="0"/>
              <a:t>Other </a:t>
            </a:r>
            <a:r>
              <a:rPr lang="en-US" sz="3600" b="1" u="sng" dirty="0"/>
              <a:t>points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Submit case laws and legal understanding to the audit team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Expert opinion / confirmation from senior for reversing / paying duty during audits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Adjustment of available credits, credits missed out in relevant period</a:t>
            </a:r>
          </a:p>
          <a:p>
            <a:pPr lvl="1" indent="-458788" algn="just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3600" dirty="0" smtClean="0"/>
              <a:t>Option of pmt. under protest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0515600" cy="518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6"/>
          <p:cNvSpPr>
            <a:spLocks noChangeArrowheads="1"/>
          </p:cNvSpPr>
          <p:nvPr/>
        </p:nvSpPr>
        <p:spPr bwMode="auto">
          <a:xfrm>
            <a:off x="438150" y="5165725"/>
            <a:ext cx="9288780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400" i="1">
                <a:solidFill>
                  <a:srgbClr val="FF0066"/>
                </a:solidFill>
                <a:latin typeface="Bookman Old Style" pitchFamily="18" charset="0"/>
              </a:rPr>
              <a:t>“We must build dikes of courage to </a:t>
            </a:r>
          </a:p>
          <a:p>
            <a:pPr algn="ctr" eaLnBrk="1" hangingPunct="1"/>
            <a:r>
              <a:rPr lang="en-US" altLang="en-US" sz="3400" i="1">
                <a:solidFill>
                  <a:srgbClr val="FF0066"/>
                </a:solidFill>
                <a:latin typeface="Bookman Old Style" pitchFamily="18" charset="0"/>
              </a:rPr>
              <a:t>hold back the flood of fear.” </a:t>
            </a:r>
          </a:p>
          <a:p>
            <a:pPr algn="ctr" eaLnBrk="1" hangingPunct="1"/>
            <a:r>
              <a:rPr lang="en-US" altLang="en-US" sz="3400" i="1">
                <a:solidFill>
                  <a:srgbClr val="FF0066"/>
                </a:solidFill>
                <a:latin typeface="Bookman Old Style" pitchFamily="18" charset="0"/>
              </a:rPr>
              <a:t>  - Martin Luther King, Jr.</a:t>
            </a:r>
          </a:p>
        </p:txBody>
      </p:sp>
      <p:sp>
        <p:nvSpPr>
          <p:cNvPr id="19460" name="Rectangle 7"/>
          <p:cNvSpPr>
            <a:spLocks noGrp="1" noChangeArrowheads="1"/>
          </p:cNvSpPr>
          <p:nvPr>
            <p:ph type="title"/>
          </p:nvPr>
        </p:nvSpPr>
        <p:spPr>
          <a:xfrm>
            <a:off x="438150" y="1"/>
            <a:ext cx="9464040" cy="1401763"/>
          </a:xfrm>
        </p:spPr>
        <p:txBody>
          <a:bodyPr/>
          <a:lstStyle/>
          <a:p>
            <a:pPr algn="l" eaLnBrk="1" hangingPunct="1"/>
            <a:r>
              <a:rPr lang="en-US" altLang="en-US" sz="6600" i="1" smtClean="0">
                <a:solidFill>
                  <a:srgbClr val="EE0060"/>
                </a:solidFill>
                <a:latin typeface="Bookman Old Style" pitchFamily="18" charset="0"/>
              </a:rPr>
              <a:t>  Courage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C59ED-4A07-449F-8BBB-689A85A8174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7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981200"/>
            <a:ext cx="100774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For any further queries please feel free to revert. </a:t>
            </a:r>
          </a:p>
        </p:txBody>
      </p:sp>
      <p:sp>
        <p:nvSpPr>
          <p:cNvPr id="7" name="Rectangle 6"/>
          <p:cNvSpPr/>
          <p:nvPr/>
        </p:nvSpPr>
        <p:spPr>
          <a:xfrm>
            <a:off x="87630" y="3124201"/>
            <a:ext cx="100774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pic>
        <p:nvPicPr>
          <p:cNvPr id="6146" name="Picture 2" descr="http://www.belladomain.com/wp-content/uploads/2010/01/thank-yo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210800" cy="60198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25780" y="6143644"/>
            <a:ext cx="9551670" cy="714356"/>
          </a:xfrm>
        </p:spPr>
        <p:txBody>
          <a:bodyPr>
            <a:normAutofit fontScale="90000"/>
          </a:bodyPr>
          <a:lstStyle/>
          <a:p>
            <a:r>
              <a:rPr lang="en-US" sz="4100" b="1" dirty="0" smtClean="0"/>
              <a:t>madhukar@hiregange.com</a:t>
            </a:r>
            <a:endParaRPr lang="en-US" sz="4100" b="1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C59ED-4A07-449F-8BBB-689A85A8174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1" y="274638"/>
            <a:ext cx="9464040" cy="944562"/>
          </a:xfrm>
        </p:spPr>
        <p:txBody>
          <a:bodyPr>
            <a:norm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Environment Tomorrow?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9753600" cy="5181600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More Transparency in system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More Accountability for CAs + Tax Officers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Electronic Interface increasing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Tax Harmonisation in India + World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Less tolerance for unethical activities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Profession/ Professionals to play bigger role in addressing concerns of fraud, money laundering, corruption and enhancing governance 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41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25781" y="274638"/>
            <a:ext cx="9464040" cy="8683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5000" b="1" dirty="0" smtClean="0">
                <a:solidFill>
                  <a:schemeClr val="accent1"/>
                </a:solidFill>
              </a:rPr>
              <a:t>Shift in Methods/ Focus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9532621" cy="5029196"/>
          </a:xfrm>
        </p:spPr>
        <p:txBody>
          <a:bodyPr>
            <a:noAutofit/>
          </a:bodyPr>
          <a:lstStyle/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Review of the Financials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Trend Analysis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Reconciliation ( Credit, supplies, tax credit, RCM, inward supply etc)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Risk Analysis- Inherent, Control, Detection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Revenue leakage analysis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Value addition – product / service wise</a:t>
            </a:r>
          </a:p>
          <a:p>
            <a:pPr algn="just">
              <a:lnSpc>
                <a:spcPct val="130000"/>
              </a:lnSpc>
              <a:defRPr/>
            </a:pPr>
            <a:r>
              <a:rPr lang="en-US" altLang="en-US" dirty="0" smtClean="0"/>
              <a:t>Consumption of major raw material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6400800" y="6492875"/>
            <a:ext cx="332994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 Madhukar N Hiregange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46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62891" y="274638"/>
            <a:ext cx="9726931" cy="868362"/>
          </a:xfrm>
        </p:spPr>
        <p:txBody>
          <a:bodyPr>
            <a:noAutofit/>
          </a:bodyPr>
          <a:lstStyle/>
          <a:p>
            <a:r>
              <a:rPr lang="en-US" altLang="en-US" sz="5000" b="1" dirty="0" smtClean="0">
                <a:solidFill>
                  <a:schemeClr val="accent1"/>
                </a:solidFill>
              </a:rPr>
              <a:t>Sharing of Confidential Information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9685021" cy="5257800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en-US" altLang="en-US" sz="3500" dirty="0" smtClean="0"/>
              <a:t>Proprietary / confidential information may not be forthcoming.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3500" dirty="0" smtClean="0"/>
              <a:t>Agreements/ contracts maybe long and difficult to pin point main object- form and substance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3500" dirty="0" smtClean="0"/>
              <a:t>Management reports not statutory such as internal audit/ excise audit/ ST audit/ review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altLang="en-US" sz="3500" dirty="0" smtClean="0"/>
              <a:t>Legal Opinion maybe correspondence b/n the </a:t>
            </a:r>
            <a:r>
              <a:rPr lang="en-US" altLang="en-US" sz="3500" dirty="0" err="1" smtClean="0"/>
              <a:t>assessee</a:t>
            </a:r>
            <a:r>
              <a:rPr lang="en-US" altLang="en-US" sz="3500" dirty="0" smtClean="0"/>
              <a:t> and council  therefore cannot be forced to be provided under IPC as privileged communication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78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5000" b="1" dirty="0" err="1" smtClean="0">
                <a:solidFill>
                  <a:schemeClr val="accent1"/>
                </a:solidFill>
              </a:rPr>
              <a:t>Computerisation</a:t>
            </a:r>
            <a:endParaRPr lang="en-US" altLang="en-US" sz="5000" b="1" dirty="0" smtClean="0">
              <a:solidFill>
                <a:schemeClr val="accent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4"/>
            <a:ext cx="9761221" cy="5029196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en-US" altLang="en-US" sz="2800" dirty="0" smtClean="0"/>
              <a:t>Many of the ERPs do not address the GST angle – special reports maybe needed to verify</a:t>
            </a:r>
          </a:p>
          <a:p>
            <a:pPr algn="just">
              <a:lnSpc>
                <a:spcPct val="130000"/>
              </a:lnSpc>
            </a:pPr>
            <a:r>
              <a:rPr lang="en-US" altLang="en-US" sz="2800" dirty="0" smtClean="0"/>
              <a:t>There maybe recording separately outside the same, therefore the controls cannot be relied on.</a:t>
            </a:r>
          </a:p>
          <a:p>
            <a:pPr algn="just">
              <a:lnSpc>
                <a:spcPct val="130000"/>
              </a:lnSpc>
            </a:pPr>
            <a:r>
              <a:rPr lang="en-US" altLang="en-US" sz="2800" dirty="0" smtClean="0"/>
              <a:t>Excel or separate programs maybe in use which cannot be authenticated- not integrated</a:t>
            </a:r>
          </a:p>
          <a:p>
            <a:pPr algn="just">
              <a:lnSpc>
                <a:spcPct val="130000"/>
              </a:lnSpc>
            </a:pPr>
            <a:r>
              <a:rPr lang="en-US" altLang="en-US" sz="2800" dirty="0" smtClean="0"/>
              <a:t>Uncertified tools in market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51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5000" b="1" dirty="0" smtClean="0">
                <a:solidFill>
                  <a:schemeClr val="accent1"/>
                </a:solidFill>
              </a:rPr>
              <a:t>Internal Audit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25781" y="1447800"/>
            <a:ext cx="9464040" cy="5029200"/>
          </a:xfrm>
        </p:spPr>
        <p:txBody>
          <a:bodyPr/>
          <a:lstStyle/>
          <a:p>
            <a:pPr algn="just">
              <a:lnSpc>
                <a:spcPct val="130000"/>
              </a:lnSpc>
            </a:pPr>
            <a:r>
              <a:rPr lang="en-US" altLang="en-US" dirty="0" smtClean="0"/>
              <a:t>Provides details on internal control</a:t>
            </a:r>
          </a:p>
          <a:p>
            <a:pPr algn="just">
              <a:lnSpc>
                <a:spcPct val="130000"/>
              </a:lnSpc>
            </a:pPr>
            <a:r>
              <a:rPr lang="en-US" altLang="en-US" dirty="0" smtClean="0"/>
              <a:t>Non compliance under other laws ( Co Act, IT, ST)</a:t>
            </a:r>
          </a:p>
          <a:p>
            <a:pPr algn="just">
              <a:lnSpc>
                <a:spcPct val="130000"/>
              </a:lnSpc>
            </a:pPr>
            <a:r>
              <a:rPr lang="en-US" altLang="en-US" dirty="0" smtClean="0"/>
              <a:t>Some companies may have specialised health checks, due diligence. If of consultative nature may be privileged information.</a:t>
            </a:r>
          </a:p>
          <a:p>
            <a:pPr algn="just">
              <a:lnSpc>
                <a:spcPct val="130000"/>
              </a:lnSpc>
            </a:pPr>
            <a:r>
              <a:rPr lang="en-US" altLang="en-US" dirty="0" smtClean="0"/>
              <a:t>GST – full, only ITC, due diligence </a:t>
            </a:r>
            <a:r>
              <a:rPr lang="en-US" altLang="en-US" dirty="0" err="1" smtClean="0"/>
              <a:t>etc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21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1" y="152400"/>
            <a:ext cx="9464040" cy="715962"/>
          </a:xfrm>
        </p:spPr>
        <p:txBody>
          <a:bodyPr>
            <a:normAutofit fontScale="90000"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New Focus Areas In GST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9753600" cy="5791200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Registration: Aggregate TO? When to register? ITC Impact? Supply at later year?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Supply: Normal + Deemed with / w/o consideration, Whether a supply of goods or services? Not a supply, Composite, non- composite and mixed? 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Reverse Charge: Import of services, Forward instead?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Classification: Correct Rate- Liability if erring on safety?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Exemption: Due care, Strict interpretation</a:t>
            </a:r>
          </a:p>
          <a:p>
            <a:pPr marL="514350" indent="-514350" algn="just">
              <a:lnSpc>
                <a:spcPct val="150000"/>
              </a:lnSpc>
              <a:spcBef>
                <a:spcPts val="0"/>
              </a:spcBef>
              <a:buAutoNum type="arabicPeriod"/>
            </a:pPr>
            <a:r>
              <a:rPr lang="en-US" sz="2650" dirty="0" smtClean="0"/>
              <a:t>Place of supply:  Demand for incorrect, Credit issues for customer?</a:t>
            </a:r>
            <a:endParaRPr lang="en-US" sz="26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409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b="1" dirty="0" smtClean="0">
                <a:solidFill>
                  <a:schemeClr val="accent1"/>
                </a:solidFill>
              </a:rPr>
              <a:t>New Focus Areas In GST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9829800" cy="53340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lnSpc>
                <a:spcPct val="150000"/>
              </a:lnSpc>
              <a:buNone/>
            </a:pPr>
            <a:r>
              <a:rPr lang="en-US" dirty="0" smtClean="0"/>
              <a:t>7.  Input Tax Credit: 4 times levy – Cost accounting for common, ineligibility?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dirty="0" smtClean="0"/>
              <a:t>8.  Filing </a:t>
            </a:r>
            <a:r>
              <a:rPr lang="en-US" dirty="0"/>
              <a:t>returns – GSTR </a:t>
            </a:r>
            <a:r>
              <a:rPr lang="en-US" dirty="0" smtClean="0"/>
              <a:t>3B: What is missed is gone</a:t>
            </a:r>
            <a:endParaRPr lang="en-US" dirty="0"/>
          </a:p>
          <a:p>
            <a:pPr marL="514350" indent="-514350">
              <a:lnSpc>
                <a:spcPct val="150000"/>
              </a:lnSpc>
              <a:buAutoNum type="arabicPeriod" startAt="9"/>
            </a:pPr>
            <a:r>
              <a:rPr lang="en-US" dirty="0" smtClean="0"/>
              <a:t>Reconciliation </a:t>
            </a:r>
            <a:r>
              <a:rPr lang="en-US" dirty="0"/>
              <a:t>before filing </a:t>
            </a:r>
            <a:r>
              <a:rPr lang="en-US" dirty="0" smtClean="0"/>
              <a:t>GSTR-1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 startAt="9"/>
            </a:pPr>
            <a:r>
              <a:rPr lang="en-US" dirty="0" smtClean="0"/>
              <a:t>Refund: Is it eligible? Received in time? Option of IGST explored? </a:t>
            </a:r>
          </a:p>
          <a:p>
            <a:pPr marL="514350" indent="-514350">
              <a:lnSpc>
                <a:spcPct val="150000"/>
              </a:lnSpc>
              <a:buNone/>
            </a:pPr>
            <a:r>
              <a:rPr lang="en-US" dirty="0" smtClean="0"/>
              <a:t>11.Provisional/ scrutiny/ summary assessment: Avoid and provide info on record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D9D214-F048-4A84-B546-0FCA31B22E0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 Madhukar N Hiregange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623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4101</TotalTime>
  <Words>1394</Words>
  <Application>Microsoft Office PowerPoint</Application>
  <PresentationFormat>Custom</PresentationFormat>
  <Paragraphs>166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Theme1</vt:lpstr>
      <vt:lpstr>PowerPoint Presentation</vt:lpstr>
      <vt:lpstr>Coverage Today</vt:lpstr>
      <vt:lpstr>Environment Tomorrow?</vt:lpstr>
      <vt:lpstr>Shift in Methods/ Focus</vt:lpstr>
      <vt:lpstr>Sharing of Confidential Information</vt:lpstr>
      <vt:lpstr>Computerisation</vt:lpstr>
      <vt:lpstr>Internal Audit</vt:lpstr>
      <vt:lpstr>New Focus Areas In GST </vt:lpstr>
      <vt:lpstr>New Focus Areas In GST </vt:lpstr>
      <vt:lpstr>Objection Causes- Mitigation</vt:lpstr>
      <vt:lpstr>Possible Causes - Mitigation</vt:lpstr>
      <vt:lpstr>Possible Causes - Mitigation</vt:lpstr>
      <vt:lpstr>Possible Causes - Mitigation</vt:lpstr>
      <vt:lpstr>Review/ Statutory GST </vt:lpstr>
      <vt:lpstr>Dispute Avoidance- Oral Communication</vt:lpstr>
      <vt:lpstr>Dispute Avoidance- Visits to / by Dept.</vt:lpstr>
      <vt:lpstr>Dispute Avoidance- Letters to / by Dept.</vt:lpstr>
      <vt:lpstr>Dispute Avoidance- Pre Audit</vt:lpstr>
      <vt:lpstr>Dispute Avoidance- During Audit</vt:lpstr>
      <vt:lpstr>Dispute Avoidance- After Audit</vt:lpstr>
      <vt:lpstr>  Courage</vt:lpstr>
      <vt:lpstr>madhukar@hiregange.com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Others</dc:creator>
  <cp:lastModifiedBy>Madhukar</cp:lastModifiedBy>
  <cp:revision>275</cp:revision>
  <dcterms:created xsi:type="dcterms:W3CDTF">2008-12-26T07:29:17Z</dcterms:created>
  <dcterms:modified xsi:type="dcterms:W3CDTF">2018-07-20T12:29:41Z</dcterms:modified>
</cp:coreProperties>
</file>