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95" r:id="rId2"/>
    <p:sldId id="305" r:id="rId3"/>
    <p:sldId id="322" r:id="rId4"/>
    <p:sldId id="319" r:id="rId5"/>
    <p:sldId id="321" r:id="rId6"/>
    <p:sldId id="323" r:id="rId7"/>
    <p:sldId id="324" r:id="rId8"/>
    <p:sldId id="329" r:id="rId9"/>
    <p:sldId id="325" r:id="rId10"/>
    <p:sldId id="311" r:id="rId11"/>
    <p:sldId id="306" r:id="rId12"/>
    <p:sldId id="327" r:id="rId13"/>
    <p:sldId id="326" r:id="rId14"/>
    <p:sldId id="317" r:id="rId15"/>
  </p:sldIdLst>
  <p:sldSz cx="9144000" cy="6858000" type="screen4x3"/>
  <p:notesSz cx="6858000" cy="9144000"/>
  <p:photoAlbum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CC66FF"/>
    <a:srgbClr val="CC99FF"/>
    <a:srgbClr val="FFFF99"/>
    <a:srgbClr val="FFFFCC"/>
    <a:srgbClr val="000066"/>
    <a:srgbClr val="FFCC66"/>
    <a:srgbClr val="D60093"/>
    <a:srgbClr val="FF9900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7" autoAdjust="0"/>
    <p:restoredTop sz="94575" autoAdjust="0"/>
  </p:normalViewPr>
  <p:slideViewPr>
    <p:cSldViewPr snapToGrid="0">
      <p:cViewPr varScale="1">
        <p:scale>
          <a:sx n="62" d="100"/>
          <a:sy n="62" d="100"/>
        </p:scale>
        <p:origin x="-8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10"/>
    </p:cViewPr>
  </p:sorterViewPr>
  <p:notesViewPr>
    <p:cSldViewPr snapToGrid="0">
      <p:cViewPr varScale="1">
        <p:scale>
          <a:sx n="53" d="100"/>
          <a:sy n="53" d="100"/>
        </p:scale>
        <p:origin x="-1722" y="-7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fr-FR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fr-FR"/>
          </a:p>
        </p:txBody>
      </p:sp>
      <p:sp>
        <p:nvSpPr>
          <p:cNvPr id="645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fr-FR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BC2E527B-D449-4CDA-BE1E-E116317C7FDB}" type="slidenum">
              <a:rPr lang="fr-FR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9D15F7-0951-4385-A8A4-29123B417223}" type="slidenum">
              <a:rPr lang="fr-FR"/>
              <a:pPr/>
              <a:t>2</a:t>
            </a:fld>
            <a:endParaRPr lang="fr-FR"/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C66FF"/>
                </a:solidFill>
                <a:latin typeface="Papyrus" pitchFamily="66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CC66FF"/>
                </a:solidFill>
                <a:latin typeface="Papyrus" pitchFamily="66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6" descr="TIS_310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835" y="197134"/>
            <a:ext cx="422275" cy="457200"/>
          </a:xfrm>
          <a:prstGeom prst="rect">
            <a:avLst/>
          </a:prstGeom>
          <a:noFill/>
        </p:spPr>
      </p:pic>
      <p:pic>
        <p:nvPicPr>
          <p:cNvPr id="5" name="Picture 6" descr="TIS_310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64835" y="159034"/>
            <a:ext cx="422275" cy="457200"/>
          </a:xfrm>
          <a:prstGeom prst="rect">
            <a:avLst/>
          </a:prstGeom>
          <a:noFill/>
        </p:spPr>
      </p:pic>
      <p:pic>
        <p:nvPicPr>
          <p:cNvPr id="6" name="Picture 6" descr="TIS_310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735" y="6216934"/>
            <a:ext cx="422275" cy="457200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icon to add table</a:t>
            </a:r>
            <a:endParaRPr lang="en-U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C66FF"/>
                </a:solidFill>
                <a:latin typeface="Papyrus" pitchFamily="66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C66FF"/>
                </a:solidFill>
                <a:latin typeface="Papyrus" pitchFamily="66" charset="0"/>
              </a:defRPr>
            </a:lvl1pPr>
            <a:lvl2pPr>
              <a:defRPr>
                <a:solidFill>
                  <a:srgbClr val="CC66FF"/>
                </a:solidFill>
                <a:latin typeface="Papyrus" pitchFamily="66" charset="0"/>
              </a:defRPr>
            </a:lvl2pPr>
            <a:lvl3pPr>
              <a:defRPr>
                <a:solidFill>
                  <a:srgbClr val="CC66FF"/>
                </a:solidFill>
                <a:latin typeface="Papyrus" pitchFamily="66" charset="0"/>
              </a:defRPr>
            </a:lvl3pPr>
            <a:lvl4pPr>
              <a:defRPr>
                <a:solidFill>
                  <a:srgbClr val="CC66FF"/>
                </a:solidFill>
                <a:latin typeface="Papyrus" pitchFamily="66" charset="0"/>
              </a:defRPr>
            </a:lvl4pPr>
            <a:lvl5pPr>
              <a:defRPr>
                <a:solidFill>
                  <a:srgbClr val="CC66FF"/>
                </a:solidFill>
                <a:latin typeface="Papyrus" pitchFamily="66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rgbClr val="CC66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C66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CC66FF"/>
                </a:solidFill>
              </a:defRPr>
            </a:lvl1pPr>
            <a:lvl2pPr>
              <a:defRPr sz="2400">
                <a:solidFill>
                  <a:srgbClr val="CC66FF"/>
                </a:solidFill>
              </a:defRPr>
            </a:lvl2pPr>
            <a:lvl3pPr>
              <a:defRPr sz="2000">
                <a:solidFill>
                  <a:srgbClr val="CC66FF"/>
                </a:solidFill>
              </a:defRPr>
            </a:lvl3pPr>
            <a:lvl4pPr>
              <a:defRPr sz="1800">
                <a:solidFill>
                  <a:srgbClr val="CC66FF"/>
                </a:solidFill>
              </a:defRPr>
            </a:lvl4pPr>
            <a:lvl5pPr>
              <a:defRPr sz="1800">
                <a:solidFill>
                  <a:srgbClr val="CC66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CC66FF"/>
                </a:solidFill>
              </a:defRPr>
            </a:lvl1pPr>
            <a:lvl2pPr>
              <a:defRPr sz="2400">
                <a:solidFill>
                  <a:srgbClr val="CC66FF"/>
                </a:solidFill>
              </a:defRPr>
            </a:lvl2pPr>
            <a:lvl3pPr>
              <a:defRPr sz="2000">
                <a:solidFill>
                  <a:srgbClr val="CC66FF"/>
                </a:solidFill>
              </a:defRPr>
            </a:lvl3pPr>
            <a:lvl4pPr>
              <a:defRPr sz="1800">
                <a:solidFill>
                  <a:srgbClr val="CC66FF"/>
                </a:solidFill>
              </a:defRPr>
            </a:lvl4pPr>
            <a:lvl5pPr>
              <a:defRPr sz="1800">
                <a:solidFill>
                  <a:srgbClr val="CC66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C66FF"/>
                </a:solidFill>
                <a:latin typeface="Papyrus" pitchFamily="66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CC66FF"/>
                </a:solidFill>
                <a:latin typeface="Papyrus" pitchFamily="66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CC66FF"/>
                </a:solidFill>
                <a:latin typeface="Papyrus" pitchFamily="66" charset="0"/>
              </a:defRPr>
            </a:lvl1pPr>
            <a:lvl2pPr>
              <a:defRPr sz="2000">
                <a:solidFill>
                  <a:srgbClr val="CC66FF"/>
                </a:solidFill>
                <a:latin typeface="Papyrus" pitchFamily="66" charset="0"/>
              </a:defRPr>
            </a:lvl2pPr>
            <a:lvl3pPr>
              <a:defRPr sz="1800">
                <a:solidFill>
                  <a:srgbClr val="CC66FF"/>
                </a:solidFill>
                <a:latin typeface="Papyrus" pitchFamily="66" charset="0"/>
              </a:defRPr>
            </a:lvl3pPr>
            <a:lvl4pPr>
              <a:defRPr sz="1600">
                <a:solidFill>
                  <a:srgbClr val="CC66FF"/>
                </a:solidFill>
                <a:latin typeface="Papyrus" pitchFamily="66" charset="0"/>
              </a:defRPr>
            </a:lvl4pPr>
            <a:lvl5pPr>
              <a:defRPr sz="1600">
                <a:solidFill>
                  <a:srgbClr val="CC66FF"/>
                </a:solidFill>
                <a:latin typeface="Papyrus" pitchFamily="66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CC66FF"/>
                </a:solidFill>
                <a:latin typeface="Papyrus" pitchFamily="66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CC66FF"/>
                </a:solidFill>
                <a:latin typeface="Papyrus" pitchFamily="66" charset="0"/>
              </a:defRPr>
            </a:lvl1pPr>
            <a:lvl2pPr>
              <a:defRPr sz="2000">
                <a:solidFill>
                  <a:srgbClr val="CC66FF"/>
                </a:solidFill>
                <a:latin typeface="Papyrus" pitchFamily="66" charset="0"/>
              </a:defRPr>
            </a:lvl2pPr>
            <a:lvl3pPr>
              <a:defRPr sz="1800">
                <a:solidFill>
                  <a:srgbClr val="CC66FF"/>
                </a:solidFill>
                <a:latin typeface="Papyrus" pitchFamily="66" charset="0"/>
              </a:defRPr>
            </a:lvl3pPr>
            <a:lvl4pPr>
              <a:defRPr sz="1600">
                <a:solidFill>
                  <a:srgbClr val="CC66FF"/>
                </a:solidFill>
                <a:latin typeface="Papyrus" pitchFamily="66" charset="0"/>
              </a:defRPr>
            </a:lvl4pPr>
            <a:lvl5pPr>
              <a:defRPr sz="1600">
                <a:solidFill>
                  <a:srgbClr val="CC66FF"/>
                </a:solidFill>
                <a:latin typeface="Papyrus" pitchFamily="66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C66FF"/>
                </a:solidFill>
                <a:latin typeface="Papyrus" pitchFamily="66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TIS_310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47935" y="197134"/>
            <a:ext cx="422275" cy="457200"/>
          </a:xfrm>
          <a:prstGeom prst="rect">
            <a:avLst/>
          </a:prstGeom>
          <a:noFill/>
        </p:spPr>
      </p:pic>
      <p:pic>
        <p:nvPicPr>
          <p:cNvPr id="3" name="Picture 6" descr="TIS_310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84435" y="6216934"/>
            <a:ext cx="422275" cy="457200"/>
          </a:xfrm>
          <a:prstGeom prst="rect">
            <a:avLst/>
          </a:prstGeom>
          <a:noFill/>
        </p:spPr>
      </p:pic>
      <p:pic>
        <p:nvPicPr>
          <p:cNvPr id="4" name="Picture 6" descr="TIS_310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439435" y="6153434"/>
            <a:ext cx="422275" cy="457200"/>
          </a:xfrm>
          <a:prstGeom prst="rect">
            <a:avLst/>
          </a:prstGeom>
          <a:noFill/>
        </p:spPr>
      </p:pic>
      <p:pic>
        <p:nvPicPr>
          <p:cNvPr id="5" name="Picture 6" descr="TIS_310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452135" y="165100"/>
            <a:ext cx="422275" cy="457200"/>
          </a:xfrm>
          <a:prstGeom prst="rect">
            <a:avLst/>
          </a:prstGeom>
          <a:noFill/>
        </p:spPr>
      </p:pic>
      <p:sp>
        <p:nvSpPr>
          <p:cNvPr id="30721" name="Rectangle 1"/>
          <p:cNvSpPr>
            <a:spLocks noChangeArrowheads="1"/>
          </p:cNvSpPr>
          <p:nvPr userDrawn="1"/>
        </p:nvSpPr>
        <p:spPr bwMode="auto">
          <a:xfrm>
            <a:off x="0" y="6515100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b="1" kern="1200" spc="170" baseline="0" dirty="0" smtClean="0">
                <a:solidFill>
                  <a:srgbClr val="FF66FF"/>
                </a:solidFill>
                <a:latin typeface="Papyrus" pitchFamily="66" charset="0"/>
                <a:ea typeface="+mn-ea"/>
                <a:cs typeface="+mn-cs"/>
                <a:sym typeface="Wingdings"/>
              </a:rPr>
              <a:t></a:t>
            </a:r>
            <a:r>
              <a:rPr lang="en-US" sz="1800" b="1" i="1" kern="1200" spc="170" baseline="0" dirty="0" smtClean="0">
                <a:solidFill>
                  <a:srgbClr val="FF66FF"/>
                </a:solidFill>
                <a:latin typeface="Papyrus" pitchFamily="66" charset="0"/>
                <a:ea typeface="+mn-ea"/>
                <a:cs typeface="+mn-cs"/>
              </a:rPr>
              <a:t> “ if  it  is  to  be,  it  is  up  to  me” </a:t>
            </a:r>
            <a:r>
              <a:rPr lang="en-US" sz="1800" b="1" kern="1200" spc="170" baseline="0" dirty="0" smtClean="0">
                <a:solidFill>
                  <a:srgbClr val="FF66FF"/>
                </a:solidFill>
                <a:latin typeface="Papyrus" pitchFamily="66" charset="0"/>
                <a:ea typeface="+mn-ea"/>
                <a:cs typeface="+mn-cs"/>
                <a:sym typeface="Wingdings"/>
              </a:rPr>
              <a:t></a:t>
            </a:r>
            <a:endParaRPr lang="en-US" sz="1800" b="1" kern="1200" spc="170" baseline="0" dirty="0">
              <a:solidFill>
                <a:srgbClr val="FF66FF"/>
              </a:solidFill>
              <a:latin typeface="Papyrus" pitchFamily="66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74" r:id="rId12"/>
  </p:sldLayoutIdLst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hyperlink" Target="http://www.swetoosonu.com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robeni\My Documents\Ontario Training Centre\Time Management\stopwatch2.jpg"/>
          <p:cNvPicPr>
            <a:picLocks noChangeAspect="1" noChangeArrowheads="1"/>
          </p:cNvPicPr>
          <p:nvPr/>
        </p:nvPicPr>
        <p:blipFill>
          <a:blip r:embed="rId3">
            <a:lum contrast="14000"/>
          </a:blip>
          <a:srcRect/>
          <a:stretch>
            <a:fillRect/>
          </a:stretch>
        </p:blipFill>
        <p:spPr bwMode="auto">
          <a:xfrm>
            <a:off x="0" y="0"/>
            <a:ext cx="6567274" cy="60732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Rounded Rectangle 8"/>
          <p:cNvSpPr/>
          <p:nvPr/>
        </p:nvSpPr>
        <p:spPr>
          <a:xfrm>
            <a:off x="4517409" y="1787856"/>
            <a:ext cx="4339988" cy="139207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CC66FF"/>
                </a:solidFill>
                <a:latin typeface="Papyrus" pitchFamily="66" charset="0"/>
              </a:rPr>
              <a:t>Time Management</a:t>
            </a:r>
            <a:endParaRPr lang="en-US" sz="4400" b="1" dirty="0">
              <a:solidFill>
                <a:srgbClr val="CC66FF"/>
              </a:solidFill>
              <a:latin typeface="Papyrus" pitchFamily="66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118778" y="6260489"/>
            <a:ext cx="28068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CC99FF"/>
                </a:solidFill>
                <a:latin typeface="Papyrus" pitchFamily="66" charset="0"/>
              </a:rPr>
              <a:t>By- Rameshwar Patel</a:t>
            </a:r>
          </a:p>
        </p:txBody>
      </p:sp>
      <p:pic>
        <p:nvPicPr>
          <p:cNvPr id="15" name="Picture 6" descr="TIS_3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4717" y="177421"/>
            <a:ext cx="422275" cy="4572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ndAc>
      <p:stSnd loop="1">
        <p:snd r:embed="rId2" name="156 sec Ern Cortazar - Even through the distanc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 hidden="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7" name="Picture 6" descr="time_management_matri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3642" y="1350340"/>
            <a:ext cx="4921085" cy="4838378"/>
          </a:xfrm>
          <a:prstGeom prst="rect">
            <a:avLst/>
          </a:prstGeom>
          <a:ln w="38100" cap="sq">
            <a:solidFill>
              <a:srgbClr val="CC99FF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3257978" y="338901"/>
            <a:ext cx="278886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400" b="1" dirty="0" smtClean="0">
                <a:solidFill>
                  <a:srgbClr val="CC66FF"/>
                </a:solidFill>
                <a:latin typeface="Papyrus" pitchFamily="66" charset="0"/>
              </a:rPr>
              <a:t>Prioritize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 hidden="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4" name="Picture 3" descr="yy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848" y="470442"/>
            <a:ext cx="7359752" cy="577550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533400" y="609600"/>
            <a:ext cx="8077200" cy="1143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4400" b="1" dirty="0" smtClean="0">
                <a:solidFill>
                  <a:srgbClr val="CC66FF"/>
                </a:solidFill>
                <a:latin typeface="Papyrus" pitchFamily="66" charset="0"/>
                <a:ea typeface="+mj-ea"/>
                <a:cs typeface="+mj-cs"/>
              </a:rPr>
              <a:t>Consider  your personal prime time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875071" y="2492477"/>
            <a:ext cx="3819759" cy="234991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3600" b="1" i="0" u="none" strike="noStrike" kern="0" cap="none" spc="100" normalizeH="0" noProof="0" dirty="0" smtClean="0">
                <a:ln>
                  <a:noFill/>
                </a:ln>
                <a:solidFill>
                  <a:srgbClr val="FF66FF"/>
                </a:solidFill>
                <a:effectLst/>
                <a:uLnTx/>
                <a:uFillTx/>
                <a:latin typeface="Papyrus" pitchFamily="66" charset="0"/>
              </a:rPr>
              <a:t>Early Morning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3600" b="1" i="0" u="none" strike="noStrike" kern="0" cap="none" spc="100" normalizeH="0" noProof="0" dirty="0" smtClean="0">
                <a:ln>
                  <a:noFill/>
                </a:ln>
                <a:solidFill>
                  <a:srgbClr val="FF66FF"/>
                </a:solidFill>
                <a:effectLst/>
                <a:uLnTx/>
                <a:uFillTx/>
                <a:latin typeface="Papyrus" pitchFamily="66" charset="0"/>
              </a:rPr>
              <a:t>Evening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3600" b="1" i="0" u="none" strike="noStrike" kern="0" cap="none" spc="100" normalizeH="0" noProof="0" dirty="0" smtClean="0">
                <a:ln>
                  <a:noFill/>
                </a:ln>
                <a:solidFill>
                  <a:srgbClr val="FF66FF"/>
                </a:solidFill>
                <a:effectLst/>
                <a:uLnTx/>
                <a:uFillTx/>
                <a:latin typeface="Papyrus" pitchFamily="66" charset="0"/>
              </a:rPr>
              <a:t>Late night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sz="3600" b="1" kern="0" spc="100" dirty="0" smtClean="0">
                <a:solidFill>
                  <a:srgbClr val="FF66FF"/>
                </a:solidFill>
                <a:latin typeface="Papyrus" pitchFamily="66" charset="0"/>
              </a:rPr>
              <a:t>……?.?</a:t>
            </a:r>
            <a:endParaRPr kumimoji="0" lang="en-US" sz="3600" b="1" i="0" u="none" strike="noStrike" kern="0" cap="none" spc="100" normalizeH="0" noProof="0" dirty="0" smtClean="0">
              <a:ln>
                <a:noFill/>
              </a:ln>
              <a:solidFill>
                <a:srgbClr val="FF66FF"/>
              </a:solidFill>
              <a:effectLst/>
              <a:uLnTx/>
              <a:uFillTx/>
              <a:latin typeface="Papyrus" pitchFamily="66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0" y="2418734"/>
            <a:ext cx="2855913" cy="2743201"/>
          </a:xfrm>
          <a:prstGeom prst="rect">
            <a:avLst/>
          </a:prstGeom>
          <a:ln w="190500" cap="sq">
            <a:solidFill>
              <a:srgbClr val="F76DFA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Other Strategies..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66FF"/>
                </a:solidFill>
              </a:rPr>
              <a:t>Learn when to say “NO”</a:t>
            </a:r>
          </a:p>
          <a:p>
            <a:r>
              <a:rPr lang="en-US" b="1" dirty="0" smtClean="0">
                <a:solidFill>
                  <a:srgbClr val="FF66FF"/>
                </a:solidFill>
              </a:rPr>
              <a:t>Use your waiting time</a:t>
            </a:r>
          </a:p>
          <a:p>
            <a:r>
              <a:rPr lang="en-CA" b="1" dirty="0" smtClean="0">
                <a:solidFill>
                  <a:srgbClr val="FF66FF"/>
                </a:solidFill>
              </a:rPr>
              <a:t>Apply the 80/20 rule of “</a:t>
            </a:r>
            <a:r>
              <a:rPr lang="en-CA" b="1" dirty="0" err="1" smtClean="0">
                <a:solidFill>
                  <a:srgbClr val="FF66FF"/>
                </a:solidFill>
              </a:rPr>
              <a:t>Perito</a:t>
            </a:r>
            <a:r>
              <a:rPr lang="en-CA" b="1" dirty="0" smtClean="0">
                <a:solidFill>
                  <a:srgbClr val="FF66FF"/>
                </a:solidFill>
              </a:rPr>
              <a:t>” to everything.</a:t>
            </a:r>
            <a:r>
              <a:rPr lang="en-US" b="1" dirty="0" smtClean="0">
                <a:solidFill>
                  <a:srgbClr val="FF66FF"/>
                </a:solidFill>
              </a:rPr>
              <a:t> </a:t>
            </a:r>
          </a:p>
          <a:p>
            <a:r>
              <a:rPr lang="en-US" b="1" dirty="0" smtClean="0">
                <a:solidFill>
                  <a:srgbClr val="FF66FF"/>
                </a:solidFill>
              </a:rPr>
              <a:t>Concentrate on the task at hand</a:t>
            </a:r>
            <a:endParaRPr lang="en-CA" b="1" dirty="0" smtClean="0">
              <a:solidFill>
                <a:srgbClr val="FF66FF"/>
              </a:solidFill>
            </a:endParaRPr>
          </a:p>
          <a:p>
            <a:r>
              <a:rPr lang="en-CA" b="1" dirty="0" smtClean="0">
                <a:solidFill>
                  <a:srgbClr val="FF66FF"/>
                </a:solidFill>
              </a:rPr>
              <a:t>Plan every day in advance.</a:t>
            </a:r>
          </a:p>
          <a:p>
            <a:r>
              <a:rPr lang="en-CA" b="1" dirty="0" smtClean="0">
                <a:solidFill>
                  <a:srgbClr val="FF66FF"/>
                </a:solidFill>
              </a:rPr>
              <a:t>Get an extra hour every day </a:t>
            </a:r>
          </a:p>
          <a:p>
            <a:pPr>
              <a:buNone/>
            </a:pPr>
            <a:r>
              <a:rPr lang="en-CA" b="1" dirty="0" smtClean="0">
                <a:solidFill>
                  <a:srgbClr val="FF66FF"/>
                </a:solidFill>
              </a:rPr>
              <a:t>(1Hour= </a:t>
            </a:r>
            <a:r>
              <a:rPr lang="en-CA" b="1" smtClean="0">
                <a:solidFill>
                  <a:srgbClr val="FF66FF"/>
                </a:solidFill>
              </a:rPr>
              <a:t>57.6  Minutes Theory)</a:t>
            </a:r>
            <a:endParaRPr lang="en-CA" b="1" dirty="0" smtClean="0">
              <a:solidFill>
                <a:srgbClr val="FF66FF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J O I N T O P M A S A L A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8297" y="592394"/>
            <a:ext cx="4724400" cy="1235075"/>
          </a:xfrm>
          <a:prstGeom prst="rect">
            <a:avLst/>
          </a:prstGeom>
          <a:noFill/>
        </p:spPr>
      </p:pic>
      <p:pic>
        <p:nvPicPr>
          <p:cNvPr id="67597" name="Picture 13" descr="J O I N T O P M A S A L A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49246" y="4395020"/>
            <a:ext cx="4724400" cy="1235075"/>
          </a:xfrm>
          <a:prstGeom prst="rect">
            <a:avLst/>
          </a:prstGeom>
          <a:noFill/>
        </p:spPr>
      </p:pic>
      <p:sp>
        <p:nvSpPr>
          <p:cNvPr id="14" name="Rounded Rectangle 13"/>
          <p:cNvSpPr/>
          <p:nvPr/>
        </p:nvSpPr>
        <p:spPr>
          <a:xfrm>
            <a:off x="2020529" y="2212258"/>
            <a:ext cx="4970206" cy="181405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CC66FF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Papyrus" pitchFamily="66" charset="0"/>
              </a:rPr>
              <a:t>Thank  U</a:t>
            </a:r>
            <a:endParaRPr lang="en-US" sz="72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CC66FF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Papyrus" pitchFamily="66" charset="0"/>
            </a:endParaRPr>
          </a:p>
        </p:txBody>
      </p: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1049593" y="6002080"/>
            <a:ext cx="685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rgbClr val="CC99FF"/>
              </a:buClr>
              <a:buSzPct val="60000"/>
            </a:pPr>
            <a:r>
              <a:rPr lang="en-US" sz="3200" b="1" dirty="0" smtClean="0">
                <a:solidFill>
                  <a:srgbClr val="CC66FF"/>
                </a:solidFill>
                <a:latin typeface="Papyrus" pitchFamily="66" charset="0"/>
              </a:rPr>
              <a:t>www.rameshwarpatel.blogspot.com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158 -0.05069 C -0.27847 -0.04352 -0.24097 -0.03611 -0.22031 -0.02338 C -0.19983 -0.01065 -0.21893 0.02755 -0.19219 0.02593 C -0.16511 0.02431 -0.10955 -0.02037 -0.05955 -0.03403 C -0.00955 -0.04745 0.06753 -0.06018 0.10729 -0.05509 C 0.14774 -0.0493 0.16198 -0.0169 0.18142 -0.00023 C 0.20121 0.0162 0.25486 0.03958 0.225 0.04514 C 0.19531 0.0507 0.0993 0.04144 0.0033 0.03241 " pathEditMode="relative" rAng="0" ptsTypes="aaaaaa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5" y="4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" dur="3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Why Time Management..??</a:t>
            </a:r>
            <a:endParaRPr lang="en-US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66FF"/>
                </a:solidFill>
              </a:rPr>
              <a:t>It has Value (Can U Measure..?)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rgbClr val="FF66FF"/>
                </a:solidFill>
              </a:rPr>
              <a:t>Year 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rgbClr val="FF66FF"/>
                </a:solidFill>
              </a:rPr>
              <a:t>Month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rgbClr val="FF66FF"/>
                </a:solidFill>
              </a:rPr>
              <a:t>Day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rgbClr val="FF66FF"/>
                </a:solidFill>
              </a:rPr>
              <a:t>Hour 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rgbClr val="FF66FF"/>
                </a:solidFill>
              </a:rPr>
              <a:t>Minute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rgbClr val="FF66FF"/>
                </a:solidFill>
              </a:rPr>
              <a:t>Second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>
                <a:solidFill>
                  <a:srgbClr val="FF66FF"/>
                </a:solidFill>
              </a:rPr>
              <a:t>Mili</a:t>
            </a:r>
            <a:r>
              <a:rPr lang="en-US" b="1" dirty="0" smtClean="0">
                <a:solidFill>
                  <a:srgbClr val="FF66FF"/>
                </a:solidFill>
              </a:rPr>
              <a:t>-second</a:t>
            </a:r>
          </a:p>
          <a:p>
            <a:endParaRPr lang="en-US" dirty="0"/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85725" y="206375"/>
            <a:ext cx="6847338" cy="631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70000"/>
              </a:lnSpc>
            </a:pPr>
            <a:endParaRPr lang="cs-CZ" sz="2000" b="1" dirty="0">
              <a:solidFill>
                <a:srgbClr val="CC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8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WINNT\Profiles\tpietras\Application Data\Microsoft\Media Catalog\Downloaded Clips\cl45\j0174435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9200" y="1905000"/>
            <a:ext cx="1135063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304800" y="2133600"/>
            <a:ext cx="4495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har char="•"/>
            </a:pPr>
            <a:r>
              <a:rPr lang="en-US" sz="3200" b="1" dirty="0" smtClean="0">
                <a:solidFill>
                  <a:srgbClr val="FF66FF"/>
                </a:solidFill>
                <a:latin typeface="Papyrus" pitchFamily="66" charset="0"/>
              </a:rPr>
              <a:t>Unclear objectives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1981200" y="3733800"/>
            <a:ext cx="3962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har char="•"/>
            </a:pPr>
            <a:r>
              <a:rPr lang="en-US" sz="3200" b="1" dirty="0" smtClean="0">
                <a:solidFill>
                  <a:srgbClr val="FF66FF"/>
                </a:solidFill>
                <a:latin typeface="Papyrus" pitchFamily="66" charset="0"/>
              </a:rPr>
              <a:t>Disorganization </a:t>
            </a:r>
          </a:p>
        </p:txBody>
      </p:sp>
      <p:pic>
        <p:nvPicPr>
          <p:cNvPr id="7" name="Picture 9" descr="C:\WINNT\Profiles\tpietras\Application Data\Microsoft\Media Catalog\Downloaded Clips\cl31\j0124285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3200400"/>
            <a:ext cx="2463800" cy="161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381000" y="5257800"/>
            <a:ext cx="4572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har char="•"/>
            </a:pPr>
            <a:r>
              <a:rPr lang="en-US" sz="3200" b="1" dirty="0" smtClean="0">
                <a:solidFill>
                  <a:srgbClr val="FF66FF"/>
                </a:solidFill>
                <a:latin typeface="Papyrus" pitchFamily="66" charset="0"/>
              </a:rPr>
              <a:t>Inability to say “no” </a:t>
            </a:r>
          </a:p>
        </p:txBody>
      </p:sp>
      <p:pic>
        <p:nvPicPr>
          <p:cNvPr id="9" name="Picture 12" descr="C:\WINNT\Profiles\tpietras\Application Data\Microsoft\Media Catalog\Downloaded Clips\cl0\BS01707_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76800" y="4648200"/>
            <a:ext cx="1833563" cy="188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US" sz="4400" b="1" dirty="0" smtClean="0">
                <a:solidFill>
                  <a:srgbClr val="CC66FF"/>
                </a:solidFill>
                <a:latin typeface="Papyrus" pitchFamily="66" charset="0"/>
                <a:ea typeface="+mj-ea"/>
                <a:cs typeface="+mj-cs"/>
              </a:rPr>
              <a:t>Obstacles to effective time management</a:t>
            </a:r>
            <a:endParaRPr lang="en-US" sz="4400" b="1" dirty="0">
              <a:solidFill>
                <a:srgbClr val="CC66FF"/>
              </a:solidFill>
              <a:latin typeface="Papyru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autoUpdateAnimBg="0"/>
      <p:bldP spid="8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CC66FF"/>
                </a:solidFill>
                <a:effectLst/>
                <a:uLnTx/>
                <a:uFillTx/>
                <a:latin typeface="Papyrus" pitchFamily="66" charset="0"/>
                <a:ea typeface="+mj-ea"/>
                <a:cs typeface="+mj-cs"/>
              </a:rPr>
              <a:t>Cont…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04800" y="2270078"/>
            <a:ext cx="3733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har char="•"/>
            </a:pPr>
            <a:r>
              <a:rPr lang="en-US" sz="3200" b="1" dirty="0" smtClean="0">
                <a:solidFill>
                  <a:srgbClr val="FF66FF"/>
                </a:solidFill>
                <a:latin typeface="Papyrus" pitchFamily="66" charset="0"/>
              </a:rPr>
              <a:t>Interruptions</a:t>
            </a:r>
          </a:p>
        </p:txBody>
      </p:sp>
      <p:pic>
        <p:nvPicPr>
          <p:cNvPr id="7" name="Picture 6" descr="C:\WINNT\Profiles\tpietras\Application Data\Microsoft\Media Catalog\Downloaded Clips\cl0\BS01040_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08695" y="1986886"/>
            <a:ext cx="129222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997123" y="3920319"/>
            <a:ext cx="4419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har char="•"/>
            </a:pPr>
            <a:r>
              <a:rPr lang="en-US" sz="3200" b="1" dirty="0" smtClean="0">
                <a:solidFill>
                  <a:srgbClr val="FF66FF"/>
                </a:solidFill>
                <a:latin typeface="Papyrus" pitchFamily="66" charset="0"/>
              </a:rPr>
              <a:t>More interruptions</a:t>
            </a:r>
          </a:p>
        </p:txBody>
      </p:sp>
      <p:pic>
        <p:nvPicPr>
          <p:cNvPr id="9" name="Picture 8" descr="C:\WINNT\Profiles\tpietras\Application Data\Microsoft\Media Catalog\Downloaded Clips\cl0\PE01538_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0400" y="3027529"/>
            <a:ext cx="1185863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8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</p:spPr>
        <p:txBody>
          <a:bodyPr/>
          <a:lstStyle/>
          <a:p>
            <a:pPr algn="ctr"/>
            <a:r>
              <a:rPr lang="en-US" sz="4400" b="1" kern="0" dirty="0" smtClean="0">
                <a:solidFill>
                  <a:srgbClr val="CC66FF"/>
                </a:solidFill>
                <a:latin typeface="Papyrus" pitchFamily="66" charset="0"/>
                <a:ea typeface="+mj-ea"/>
                <a:cs typeface="+mj-cs"/>
              </a:rPr>
              <a:t>Cont…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928048" y="2133600"/>
            <a:ext cx="562515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har char="•"/>
            </a:pPr>
            <a:r>
              <a:rPr lang="en-US" sz="3200" b="1" dirty="0" smtClean="0">
                <a:solidFill>
                  <a:srgbClr val="FF66FF"/>
                </a:solidFill>
                <a:latin typeface="Papyrus" pitchFamily="66" charset="0"/>
              </a:rPr>
              <a:t>Too many things at once</a:t>
            </a:r>
          </a:p>
        </p:txBody>
      </p:sp>
      <p:pic>
        <p:nvPicPr>
          <p:cNvPr id="5" name="Picture 5" descr="C:\WINNT\Profiles\tpietras\Application Data\Microsoft\Media Catalog\Downloaded Clips\cl1f\j0078626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05600" y="1524000"/>
            <a:ext cx="1444625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0" y="3505200"/>
            <a:ext cx="4038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har char="•"/>
            </a:pPr>
            <a:r>
              <a:rPr lang="en-US" sz="3200" b="1" dirty="0" smtClean="0">
                <a:solidFill>
                  <a:srgbClr val="FF66FF"/>
                </a:solidFill>
                <a:latin typeface="Papyrus" pitchFamily="66" charset="0"/>
              </a:rPr>
              <a:t>Stress and fatigue</a:t>
            </a:r>
          </a:p>
        </p:txBody>
      </p:sp>
      <p:pic>
        <p:nvPicPr>
          <p:cNvPr id="7" name="Picture 7" descr="C:\WINNT\Profiles\tpietras\Application Data\Microsoft\Media Catalog\Downloaded Clips\cl2\PE06127_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38600" y="3048000"/>
            <a:ext cx="1814513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990600" y="5181600"/>
            <a:ext cx="4724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har char="•"/>
            </a:pPr>
            <a:r>
              <a:rPr lang="en-US" sz="3200" b="1" dirty="0" smtClean="0">
                <a:solidFill>
                  <a:srgbClr val="FF66FF"/>
                </a:solidFill>
                <a:latin typeface="Papyrus" pitchFamily="66" charset="0"/>
              </a:rPr>
              <a:t>All work and no play</a:t>
            </a:r>
          </a:p>
        </p:txBody>
      </p:sp>
      <p:pic>
        <p:nvPicPr>
          <p:cNvPr id="9" name="Picture 9" descr="C:\WINNT\Profiles\tpietras\Application Data\Microsoft\Media Catalog\Downloaded Clips\cl25\j0093779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14615" y="4310418"/>
            <a:ext cx="1509713" cy="209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6" grpId="0" autoUpdateAnimBg="0"/>
      <p:bldP spid="8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What can we do..??</a:t>
            </a:r>
            <a:endParaRPr lang="en-US" b="1" dirty="0"/>
          </a:p>
        </p:txBody>
      </p:sp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990600" y="3962400"/>
            <a:ext cx="685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CC99FF"/>
              </a:buClr>
              <a:buSzPct val="60000"/>
              <a:buFont typeface="Wingdings" pitchFamily="2" charset="2"/>
              <a:buChar char="q"/>
            </a:pPr>
            <a:r>
              <a:rPr lang="en-US" sz="3200" b="1" dirty="0" smtClean="0">
                <a:solidFill>
                  <a:srgbClr val="FF66FF"/>
                </a:solidFill>
                <a:latin typeface="Papyrus" pitchFamily="66" charset="0"/>
              </a:rPr>
              <a:t> Recognize that obstacles exist</a:t>
            </a: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996287" y="4724400"/>
            <a:ext cx="69285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rgbClr val="CC99FF"/>
              </a:buClr>
              <a:buSzPct val="60000"/>
              <a:buFont typeface="Wingdings" pitchFamily="2" charset="2"/>
              <a:buChar char="q"/>
            </a:pPr>
            <a:r>
              <a:rPr lang="en-US" sz="3200" b="1" dirty="0" smtClean="0">
                <a:solidFill>
                  <a:srgbClr val="CC66FF"/>
                </a:solidFill>
                <a:latin typeface="Papyrus" pitchFamily="66" charset="0"/>
              </a:rPr>
              <a:t> </a:t>
            </a:r>
            <a:r>
              <a:rPr lang="en-US" sz="3200" b="1" dirty="0" smtClean="0">
                <a:solidFill>
                  <a:srgbClr val="FF66FF"/>
                </a:solidFill>
                <a:latin typeface="Papyrus" pitchFamily="66" charset="0"/>
              </a:rPr>
              <a:t>Identify them</a:t>
            </a:r>
          </a:p>
        </p:txBody>
      </p:sp>
      <p:sp>
        <p:nvSpPr>
          <p:cNvPr id="7" name="Text Box 13"/>
          <p:cNvSpPr txBox="1">
            <a:spLocks noChangeArrowheads="1"/>
          </p:cNvSpPr>
          <p:nvPr/>
        </p:nvSpPr>
        <p:spPr bwMode="auto">
          <a:xfrm>
            <a:off x="914400" y="5486400"/>
            <a:ext cx="685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CC99FF"/>
              </a:buClr>
              <a:buSzPct val="60000"/>
              <a:buFont typeface="Wingdings" pitchFamily="2" charset="2"/>
              <a:buChar char="q"/>
            </a:pPr>
            <a:r>
              <a:rPr lang="en-US" sz="3200" b="1" dirty="0" smtClean="0">
                <a:solidFill>
                  <a:srgbClr val="CC66FF"/>
                </a:solidFill>
                <a:latin typeface="Papyrus" pitchFamily="66" charset="0"/>
              </a:rPr>
              <a:t> </a:t>
            </a:r>
            <a:r>
              <a:rPr lang="en-US" sz="3200" b="1" dirty="0" smtClean="0">
                <a:solidFill>
                  <a:srgbClr val="FF66FF"/>
                </a:solidFill>
                <a:latin typeface="Papyrus" pitchFamily="66" charset="0"/>
              </a:rPr>
              <a:t>Employ strategies to overcome</a:t>
            </a:r>
          </a:p>
        </p:txBody>
      </p:sp>
      <p:sp>
        <p:nvSpPr>
          <p:cNvPr id="9" name="Rectangle 8"/>
          <p:cNvSpPr/>
          <p:nvPr/>
        </p:nvSpPr>
        <p:spPr>
          <a:xfrm>
            <a:off x="6672214" y="596669"/>
            <a:ext cx="1023037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600" dirty="0" smtClean="0">
                <a:solidFill>
                  <a:srgbClr val="CC66FF"/>
                </a:solidFill>
                <a:latin typeface="Papyrus" pitchFamily="66" charset="0"/>
              </a:rPr>
              <a:t>?</a:t>
            </a:r>
            <a:endParaRPr lang="en-US" sz="16600" dirty="0"/>
          </a:p>
        </p:txBody>
      </p:sp>
      <p:sp>
        <p:nvSpPr>
          <p:cNvPr id="10" name="Rectangle 9"/>
          <p:cNvSpPr/>
          <p:nvPr/>
        </p:nvSpPr>
        <p:spPr>
          <a:xfrm>
            <a:off x="5569021" y="2072903"/>
            <a:ext cx="1023037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600" dirty="0" smtClean="0">
                <a:solidFill>
                  <a:srgbClr val="CC66FF"/>
                </a:solidFill>
                <a:latin typeface="Papyrus" pitchFamily="66" charset="0"/>
              </a:rPr>
              <a:t>?</a:t>
            </a:r>
            <a:endParaRPr lang="en-US" sz="166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autoUpdateAnimBg="0"/>
      <p:bldP spid="7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Set  </a:t>
            </a:r>
            <a:r>
              <a:rPr lang="en-US" b="1" baseline="-25000" dirty="0" smtClean="0"/>
              <a:t>“SMART”  </a:t>
            </a:r>
            <a:r>
              <a:rPr lang="en-US" b="1" dirty="0" smtClean="0"/>
              <a:t>goals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3600" b="1" dirty="0" smtClean="0"/>
              <a:t>Specific</a:t>
            </a:r>
          </a:p>
          <a:p>
            <a:r>
              <a:rPr lang="en-US" sz="3600" b="1" dirty="0" smtClean="0"/>
              <a:t>Measurable</a:t>
            </a:r>
          </a:p>
          <a:p>
            <a:r>
              <a:rPr lang="en-US" sz="3600" b="1" dirty="0" smtClean="0"/>
              <a:t>Achievable </a:t>
            </a:r>
          </a:p>
          <a:p>
            <a:r>
              <a:rPr lang="en-US" sz="3600" b="1" dirty="0" smtClean="0"/>
              <a:t>Realistic</a:t>
            </a:r>
          </a:p>
          <a:p>
            <a:r>
              <a:rPr lang="en-US" sz="3600" b="1" dirty="0" smtClean="0"/>
              <a:t>Time-based</a:t>
            </a:r>
          </a:p>
          <a:p>
            <a:endParaRPr lang="en-US" dirty="0"/>
          </a:p>
        </p:txBody>
      </p:sp>
      <p:pic>
        <p:nvPicPr>
          <p:cNvPr id="5" name="Picture 4" descr="C:\WINNT\Profiles\tpietras\Application Data\Microsoft\Media Catalog\Downloaded Clips\cl45\j0174435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39265" y="1904999"/>
            <a:ext cx="2766259" cy="371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RPM-Philosophy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66FF"/>
                </a:solidFill>
              </a:rPr>
              <a:t>Resulted- Target</a:t>
            </a:r>
          </a:p>
          <a:p>
            <a:r>
              <a:rPr lang="en-US" b="1" dirty="0" smtClean="0">
                <a:solidFill>
                  <a:srgbClr val="FF66FF"/>
                </a:solidFill>
              </a:rPr>
              <a:t>Purpose</a:t>
            </a:r>
          </a:p>
          <a:p>
            <a:r>
              <a:rPr lang="en-US" b="1" dirty="0" smtClean="0">
                <a:solidFill>
                  <a:srgbClr val="FF66FF"/>
                </a:solidFill>
              </a:rPr>
              <a:t>Map Plan (Action Plan)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rgbClr val="FF66FF"/>
                </a:solidFill>
              </a:rPr>
              <a:t>It makes Difference B/W Success &amp; Failure</a:t>
            </a:r>
            <a:endParaRPr lang="en-US" dirty="0">
              <a:solidFill>
                <a:srgbClr val="FF66FF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smtClean="0">
                <a:solidFill>
                  <a:srgbClr val="CC66FF"/>
                </a:solidFill>
                <a:latin typeface="Papyrus" pitchFamily="66" charset="0"/>
                <a:ea typeface="+mj-ea"/>
                <a:cs typeface="+mj-cs"/>
              </a:rPr>
              <a:t>Prioritize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378974" y="1951703"/>
            <a:ext cx="3810000" cy="41148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FF66FF"/>
                </a:solidFill>
                <a:effectLst/>
                <a:uLnTx/>
                <a:uFillTx/>
                <a:latin typeface="Papyrus" pitchFamily="66" charset="0"/>
              </a:rPr>
              <a:t>Do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FF66FF"/>
                </a:solidFill>
                <a:effectLst/>
                <a:uLnTx/>
                <a:uFillTx/>
                <a:latin typeface="Papyrus" pitchFamily="66" charset="0"/>
              </a:rPr>
              <a:t>Delegate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FF66FF"/>
                </a:solidFill>
                <a:effectLst/>
                <a:uLnTx/>
                <a:uFillTx/>
                <a:latin typeface="Papyrus" pitchFamily="66" charset="0"/>
              </a:rPr>
              <a:t>Delay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FF66FF"/>
                </a:solidFill>
                <a:effectLst/>
                <a:uLnTx/>
                <a:uFillTx/>
                <a:latin typeface="Papyrus" pitchFamily="66" charset="0"/>
              </a:rPr>
              <a:t>Delete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4620" y="1710813"/>
            <a:ext cx="2713038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utoUpdateAnimBg="0"/>
    </p:bldLst>
  </p:timing>
</p:sld>
</file>

<file path=ppt/theme/theme1.xml><?xml version="1.0" encoding="utf-8"?>
<a:theme xmlns:a="http://schemas.openxmlformats.org/drawingml/2006/main" name="life-1196460184100439-3">
  <a:themeElements>
    <a:clrScheme name="LIF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IF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IF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life-1196460184100439-3</Template>
  <TotalTime>231</TotalTime>
  <Words>176</Words>
  <Application>Microsoft PowerPoint</Application>
  <PresentationFormat>On-screen Show (4:3)</PresentationFormat>
  <Paragraphs>66</Paragraphs>
  <Slides>14</Slides>
  <Notes>1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life-1196460184100439-3</vt:lpstr>
      <vt:lpstr>Slide 1</vt:lpstr>
      <vt:lpstr>Why Time Management..??</vt:lpstr>
      <vt:lpstr>Slide 3</vt:lpstr>
      <vt:lpstr>Slide 4</vt:lpstr>
      <vt:lpstr>Slide 5</vt:lpstr>
      <vt:lpstr>What can we do..??</vt:lpstr>
      <vt:lpstr>Set  “SMART”  goals</vt:lpstr>
      <vt:lpstr>RPM-Philosophy</vt:lpstr>
      <vt:lpstr>Slide 9</vt:lpstr>
      <vt:lpstr>Slide 10</vt:lpstr>
      <vt:lpstr>Slide 11</vt:lpstr>
      <vt:lpstr>Slide 12</vt:lpstr>
      <vt:lpstr>Other Strategies..</vt:lpstr>
      <vt:lpstr>Slide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Time Management</dc:title>
  <dc:creator>Rameshwar Patel</dc:creator>
  <dc:description>WWW.rameshwarpatel.blogspot.com,</dc:description>
  <cp:lastModifiedBy>ABC</cp:lastModifiedBy>
  <cp:revision>83</cp:revision>
  <dcterms:created xsi:type="dcterms:W3CDTF">2010-08-04T11:03:52Z</dcterms:created>
  <dcterms:modified xsi:type="dcterms:W3CDTF">2010-10-17T09:51:56Z</dcterms:modified>
  <cp:category>Presentation</cp:category>
</cp:coreProperties>
</file>