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67" r:id="rId4"/>
    <p:sldId id="258" r:id="rId5"/>
    <p:sldId id="259" r:id="rId6"/>
    <p:sldId id="260" r:id="rId7"/>
    <p:sldId id="261" r:id="rId8"/>
    <p:sldId id="270" r:id="rId9"/>
    <p:sldId id="271" r:id="rId10"/>
    <p:sldId id="269" r:id="rId11"/>
    <p:sldId id="268" r:id="rId12"/>
    <p:sldId id="272"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98" y="-96"/>
      </p:cViewPr>
      <p:guideLst>
        <p:guide orient="horz" pos="2160"/>
        <p:guide pos="2880"/>
      </p:guideLst>
    </p:cSldViewPr>
  </p:slideViewPr>
  <p:notesTextViewPr>
    <p:cViewPr>
      <p:scale>
        <a:sx n="1" d="1"/>
        <a:sy n="1" d="1"/>
      </p:scale>
      <p:origin x="0" y="0"/>
    </p:cViewPr>
  </p:notesTextViewPr>
  <p:notesViewPr>
    <p:cSldViewPr>
      <p:cViewPr varScale="1">
        <p:scale>
          <a:sx n="58" d="100"/>
          <a:sy n="58" d="100"/>
        </p:scale>
        <p:origin x="-2484"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6D40DA-3152-462F-8989-A0269E9ADFA9}" type="datetimeFigureOut">
              <a:rPr lang="en-IN" smtClean="0"/>
              <a:t>19-03-2012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DDE6E3-044F-40D1-AC89-4D8A15E15BAC}" type="slidenum">
              <a:rPr lang="en-IN" smtClean="0"/>
              <a:t>‹#›</a:t>
            </a:fld>
            <a:endParaRPr lang="en-IN"/>
          </a:p>
        </p:txBody>
      </p:sp>
    </p:spTree>
    <p:extLst>
      <p:ext uri="{BB962C8B-B14F-4D97-AF65-F5344CB8AC3E}">
        <p14:creationId xmlns:p14="http://schemas.microsoft.com/office/powerpoint/2010/main" val="3303778683"/>
      </p:ext>
    </p:extLst>
  </p:cSld>
  <p:clrMap bg1="dk1" tx1="lt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F267FAD-F2C8-4D1B-B7EB-637430412D94}" type="datetimeFigureOut">
              <a:rPr lang="en-IN" smtClean="0"/>
              <a:t>19-03-2012</a:t>
            </a:fld>
            <a:endParaRPr lang="en-IN"/>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IN"/>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1AA02046-0F65-4328-B498-B680EE5A0A47}" type="slidenum">
              <a:rPr lang="en-IN" smtClean="0"/>
              <a:t>‹#›</a:t>
            </a:fld>
            <a:endParaRPr lang="en-IN"/>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267FAD-F2C8-4D1B-B7EB-637430412D94}" type="datetimeFigureOut">
              <a:rPr lang="en-IN" smtClean="0"/>
              <a:t>19-03-2012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A02046-0F65-4328-B498-B680EE5A0A47}" type="slidenum">
              <a:rPr lang="en-IN" smtClean="0"/>
              <a:t>‹#›</a:t>
            </a:fld>
            <a:endParaRPr lang="en-IN"/>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267FAD-F2C8-4D1B-B7EB-637430412D94}" type="datetimeFigureOut">
              <a:rPr lang="en-IN" smtClean="0"/>
              <a:t>19-03-2012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A02046-0F65-4328-B498-B680EE5A0A47}" type="slidenum">
              <a:rPr lang="en-IN" smtClean="0"/>
              <a:t>‹#›</a:t>
            </a:fld>
            <a:endParaRPr lang="en-IN"/>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267FAD-F2C8-4D1B-B7EB-637430412D94}" type="datetimeFigureOut">
              <a:rPr lang="en-IN" smtClean="0"/>
              <a:t>19-03-2012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A02046-0F65-4328-B498-B680EE5A0A47}" type="slidenum">
              <a:rPr lang="en-IN" smtClean="0"/>
              <a:t>‹#›</a:t>
            </a:fld>
            <a:endParaRPr lang="en-IN"/>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267FAD-F2C8-4D1B-B7EB-637430412D94}" type="datetimeFigureOut">
              <a:rPr lang="en-IN" smtClean="0"/>
              <a:t>19-03-2012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A02046-0F65-4328-B498-B680EE5A0A47}"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F267FAD-F2C8-4D1B-B7EB-637430412D94}" type="datetimeFigureOut">
              <a:rPr lang="en-IN" smtClean="0"/>
              <a:t>19-03-2012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A02046-0F65-4328-B498-B680EE5A0A47}" type="slidenum">
              <a:rPr lang="en-IN" smtClean="0"/>
              <a:t>‹#›</a:t>
            </a:fld>
            <a:endParaRPr lang="en-IN"/>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267FAD-F2C8-4D1B-B7EB-637430412D94}" type="datetimeFigureOut">
              <a:rPr lang="en-IN" smtClean="0"/>
              <a:t>19-03-2012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AA02046-0F65-4328-B498-B680EE5A0A47}" type="slidenum">
              <a:rPr lang="en-IN" smtClean="0"/>
              <a:t>‹#›</a:t>
            </a:fld>
            <a:endParaRPr lang="en-IN"/>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F267FAD-F2C8-4D1B-B7EB-637430412D94}" type="datetimeFigureOut">
              <a:rPr lang="en-IN" smtClean="0"/>
              <a:t>19-03-2012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AA02046-0F65-4328-B498-B680EE5A0A47}" type="slidenum">
              <a:rPr lang="en-IN" smtClean="0"/>
              <a:t>‹#›</a:t>
            </a:fld>
            <a:endParaRPr lang="en-IN"/>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267FAD-F2C8-4D1B-B7EB-637430412D94}" type="datetimeFigureOut">
              <a:rPr lang="en-IN" smtClean="0"/>
              <a:t>19-03-2012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AA02046-0F65-4328-B498-B680EE5A0A47}"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267FAD-F2C8-4D1B-B7EB-637430412D94}" type="datetimeFigureOut">
              <a:rPr lang="en-IN" smtClean="0"/>
              <a:t>19-03-2012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A02046-0F65-4328-B498-B680EE5A0A47}"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267FAD-F2C8-4D1B-B7EB-637430412D94}" type="datetimeFigureOut">
              <a:rPr lang="en-IN" smtClean="0"/>
              <a:t>19-03-2012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A02046-0F65-4328-B498-B680EE5A0A47}"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F267FAD-F2C8-4D1B-B7EB-637430412D94}" type="datetimeFigureOut">
              <a:rPr lang="en-IN" smtClean="0"/>
              <a:t>19-03-2012</a:t>
            </a:fld>
            <a:endParaRPr lang="en-IN"/>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IN"/>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1AA02046-0F65-4328-B498-B680EE5A0A47}"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1.wav"/><Relationship Id="rId1" Type="http://schemas.openxmlformats.org/officeDocument/2006/relationships/slideLayout" Target="../slideLayouts/slideLayout6.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9593" y="2996952"/>
            <a:ext cx="7704856" cy="1800200"/>
          </a:xfrm>
        </p:spPr>
        <p:txBody>
          <a:bodyPr>
            <a:normAutofit fontScale="90000"/>
          </a:bodyPr>
          <a:lstStyle/>
          <a:p>
            <a:r>
              <a:rPr lang="en-IN" sz="6600" b="1" dirty="0">
                <a:solidFill>
                  <a:schemeClr val="bg1"/>
                </a:solidFill>
              </a:rPr>
              <a:t>Prevention of Money Laundering </a:t>
            </a:r>
            <a:r>
              <a:rPr lang="en-IN" sz="6600" b="1" dirty="0" smtClean="0">
                <a:solidFill>
                  <a:schemeClr val="bg1"/>
                </a:solidFill>
              </a:rPr>
              <a:t>Act</a:t>
            </a:r>
            <a:endParaRPr lang="en-IN" sz="6600" dirty="0">
              <a:solidFill>
                <a:schemeClr val="bg1"/>
              </a:solidFill>
            </a:endParaRPr>
          </a:p>
        </p:txBody>
      </p:sp>
    </p:spTree>
    <p:extLst>
      <p:ext uri="{BB962C8B-B14F-4D97-AF65-F5344CB8AC3E}">
        <p14:creationId xmlns:p14="http://schemas.microsoft.com/office/powerpoint/2010/main" val="2212730657"/>
      </p:ext>
    </p:extLst>
  </p:cSld>
  <p:clrMapOvr>
    <a:masterClrMapping/>
  </p:clrMapOvr>
  <p:transition spd="slow">
    <p:push dir="u"/>
    <p:sndAc>
      <p:stSnd>
        <p:snd r:embed="rId2" name="laser.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barn(out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mph" presetSubtype="0" fill="hold" grpId="1"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2"/>
                                        </p:tgtEl>
                                        <p:attrNameLst>
                                          <p:attrName>ppt_x</p:attrName>
                                          <p:attrName>ppt_y</p:attrName>
                                        </p:attrNameLst>
                                      </p:cBhvr>
                                    </p:animMotion>
                                    <p:animRot by="1500000">
                                      <p:cBhvr>
                                        <p:cTn id="12" dur="125" fill="hold">
                                          <p:stCondLst>
                                            <p:cond delay="0"/>
                                          </p:stCondLst>
                                        </p:cTn>
                                        <p:tgtEl>
                                          <p:spTgt spid="2"/>
                                        </p:tgtEl>
                                        <p:attrNameLst>
                                          <p:attrName>r</p:attrName>
                                        </p:attrNameLst>
                                      </p:cBhvr>
                                    </p:animRot>
                                    <p:animRot by="-1500000">
                                      <p:cBhvr>
                                        <p:cTn id="13" dur="125" fill="hold">
                                          <p:stCondLst>
                                            <p:cond delay="125"/>
                                          </p:stCondLst>
                                        </p:cTn>
                                        <p:tgtEl>
                                          <p:spTgt spid="2"/>
                                        </p:tgtEl>
                                        <p:attrNameLst>
                                          <p:attrName>r</p:attrName>
                                        </p:attrNameLst>
                                      </p:cBhvr>
                                    </p:animRot>
                                    <p:animRot by="-1500000">
                                      <p:cBhvr>
                                        <p:cTn id="14" dur="125" fill="hold">
                                          <p:stCondLst>
                                            <p:cond delay="250"/>
                                          </p:stCondLst>
                                        </p:cTn>
                                        <p:tgtEl>
                                          <p:spTgt spid="2"/>
                                        </p:tgtEl>
                                        <p:attrNameLst>
                                          <p:attrName>r</p:attrName>
                                        </p:attrNameLst>
                                      </p:cBhvr>
                                    </p:animRot>
                                    <p:animRot by="1500000">
                                      <p:cBhvr>
                                        <p:cTn id="15"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IN" dirty="0" smtClean="0"/>
              <a:t>C. Govt </a:t>
            </a:r>
            <a:r>
              <a:rPr lang="en-IN" dirty="0"/>
              <a:t>will appoint special authorities to investigate the crimes under the Act. </a:t>
            </a:r>
          </a:p>
          <a:p>
            <a:pPr lvl="0"/>
            <a:r>
              <a:rPr lang="en-IN" dirty="0"/>
              <a:t>The department will be headed by Director who will be </a:t>
            </a:r>
            <a:r>
              <a:rPr lang="en-IN" dirty="0" smtClean="0"/>
              <a:t>asst. </a:t>
            </a:r>
            <a:r>
              <a:rPr lang="en-IN" dirty="0"/>
              <a:t>by Deputy Director, Assistant </a:t>
            </a:r>
            <a:r>
              <a:rPr lang="en-IN" dirty="0" smtClean="0"/>
              <a:t>Director etc</a:t>
            </a:r>
            <a:r>
              <a:rPr lang="en-IN" dirty="0"/>
              <a:t>.</a:t>
            </a:r>
          </a:p>
          <a:p>
            <a:pPr lvl="0"/>
            <a:r>
              <a:rPr lang="en-IN" dirty="0"/>
              <a:t>The Director will have powers of  Civil Court while trying a suit.</a:t>
            </a:r>
          </a:p>
          <a:p>
            <a:pPr lvl="0"/>
            <a:r>
              <a:rPr lang="en-IN" dirty="0"/>
              <a:t>The director, joint director etc. Have power to summon any person. </a:t>
            </a:r>
          </a:p>
        </p:txBody>
      </p:sp>
      <p:sp>
        <p:nvSpPr>
          <p:cNvPr id="2" name="Title 1"/>
          <p:cNvSpPr>
            <a:spLocks noGrp="1"/>
          </p:cNvSpPr>
          <p:nvPr>
            <p:ph type="title"/>
          </p:nvPr>
        </p:nvSpPr>
        <p:spPr/>
        <p:txBody>
          <a:bodyPr>
            <a:normAutofit fontScale="90000"/>
          </a:bodyPr>
          <a:lstStyle/>
          <a:p>
            <a:r>
              <a:rPr lang="en-IN" b="1" u="sng" dirty="0" smtClean="0"/>
              <a:t>Authorities under the Act</a:t>
            </a:r>
            <a:endParaRPr lang="en-IN" dirty="0"/>
          </a:p>
        </p:txBody>
      </p:sp>
    </p:spTree>
    <p:extLst>
      <p:ext uri="{BB962C8B-B14F-4D97-AF65-F5344CB8AC3E}">
        <p14:creationId xmlns:p14="http://schemas.microsoft.com/office/powerpoint/2010/main" val="858950897"/>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laser.wav"/>
          </p:stSnd>
        </p:sndAc>
      </p:transition>
    </mc:Choice>
    <mc:Fallback xmlns="">
      <p:transition spd="slow">
        <p:blinds dir="vert"/>
        <p:sndAc>
          <p:stSnd>
            <p:snd r:embed="rId3"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247" y="2248347"/>
            <a:ext cx="7905201" cy="3877815"/>
          </a:xfrm>
        </p:spPr>
        <p:txBody>
          <a:bodyPr>
            <a:normAutofit fontScale="92500" lnSpcReduction="20000"/>
          </a:bodyPr>
          <a:lstStyle/>
          <a:p>
            <a:pPr lvl="0"/>
            <a:r>
              <a:rPr lang="en-IN" dirty="0" smtClean="0">
                <a:latin typeface="Arial" pitchFamily="34" charset="0"/>
                <a:cs typeface="Arial" pitchFamily="34" charset="0"/>
              </a:rPr>
              <a:t>The </a:t>
            </a:r>
            <a:r>
              <a:rPr lang="en-IN" dirty="0">
                <a:latin typeface="Arial" pitchFamily="34" charset="0"/>
                <a:cs typeface="Arial" pitchFamily="34" charset="0"/>
              </a:rPr>
              <a:t>bank, FI and intermediary should maintain record of all transactions of nature and value as prescribed, whether such transactions comprise of a single transaction or a series of transactions integrally connected to each other when such series of transactions take place within a month. The information should be informed to Director (authority under the Act) within prescribed time.</a:t>
            </a:r>
          </a:p>
          <a:p>
            <a:pPr lvl="0"/>
            <a:r>
              <a:rPr lang="en-IN" dirty="0">
                <a:latin typeface="Arial" pitchFamily="34" charset="0"/>
                <a:cs typeface="Arial" pitchFamily="34" charset="0"/>
              </a:rPr>
              <a:t>The records should be maintained and identity of clients should be verified</a:t>
            </a:r>
            <a:r>
              <a:rPr lang="en-IN" dirty="0" smtClean="0">
                <a:latin typeface="Arial" pitchFamily="34" charset="0"/>
                <a:cs typeface="Arial" pitchFamily="34" charset="0"/>
              </a:rPr>
              <a:t>.</a:t>
            </a:r>
          </a:p>
          <a:p>
            <a:pPr lvl="0"/>
            <a:r>
              <a:rPr lang="en-IN" dirty="0" smtClean="0">
                <a:latin typeface="Arial" pitchFamily="34" charset="0"/>
                <a:cs typeface="Arial" pitchFamily="34" charset="0"/>
              </a:rPr>
              <a:t>The records should be maintained for 10 years. </a:t>
            </a:r>
          </a:p>
          <a:p>
            <a:pPr lvl="0"/>
            <a:r>
              <a:rPr lang="en-IN" dirty="0" smtClean="0">
                <a:latin typeface="Arial" pitchFamily="34" charset="0"/>
                <a:cs typeface="Arial" pitchFamily="34" charset="0"/>
              </a:rPr>
              <a:t>Manner and procedure of furnishing information will be prescribed by CG. </a:t>
            </a:r>
          </a:p>
        </p:txBody>
      </p:sp>
      <p:sp>
        <p:nvSpPr>
          <p:cNvPr id="2" name="Title 1"/>
          <p:cNvSpPr>
            <a:spLocks noGrp="1"/>
          </p:cNvSpPr>
          <p:nvPr>
            <p:ph type="title"/>
          </p:nvPr>
        </p:nvSpPr>
        <p:spPr/>
        <p:txBody>
          <a:bodyPr>
            <a:normAutofit fontScale="90000"/>
          </a:bodyPr>
          <a:lstStyle/>
          <a:p>
            <a:r>
              <a:rPr lang="en-IN" dirty="0" smtClean="0"/>
              <a:t>Keeping records and informing authority </a:t>
            </a:r>
            <a:endParaRPr lang="en-IN" dirty="0"/>
          </a:p>
        </p:txBody>
      </p:sp>
    </p:spTree>
    <p:extLst>
      <p:ext uri="{BB962C8B-B14F-4D97-AF65-F5344CB8AC3E}">
        <p14:creationId xmlns:p14="http://schemas.microsoft.com/office/powerpoint/2010/main" val="858950897"/>
      </p:ext>
    </p:extLst>
  </p:cSld>
  <p:clrMapOvr>
    <a:masterClrMapping/>
  </p:clrMapOvr>
  <mc:AlternateContent xmlns:mc="http://schemas.openxmlformats.org/markup-compatibility/2006" xmlns:p14="http://schemas.microsoft.com/office/powerpoint/2010/main">
    <mc:Choice Requires="p14">
      <p:transition spd="slow" p14:dur="800">
        <p14:flythrough/>
        <p:sndAc>
          <p:stSnd>
            <p:snd r:embed="rId2" name="laser.wav"/>
          </p:stSnd>
        </p:sndAc>
      </p:transition>
    </mc:Choice>
    <mc:Fallback xmlns="">
      <p:transition spd="slow">
        <p:fade/>
        <p:sndAc>
          <p:stSnd>
            <p:snd r:embed="rId3"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lvl="0"/>
            <a:r>
              <a:rPr lang="en-IN" dirty="0" smtClean="0"/>
              <a:t>He </a:t>
            </a:r>
            <a:r>
              <a:rPr lang="en-IN" dirty="0"/>
              <a:t>will be examined and the proceeding will be deemed to be judicial proceeding.</a:t>
            </a:r>
          </a:p>
          <a:p>
            <a:pPr lvl="0"/>
            <a:r>
              <a:rPr lang="en-IN" dirty="0"/>
              <a:t>They can impound the records produced before them. </a:t>
            </a:r>
          </a:p>
          <a:p>
            <a:pPr lvl="0"/>
            <a:r>
              <a:rPr lang="en-IN" dirty="0"/>
              <a:t>The jurisdiction of officers will be decided by </a:t>
            </a:r>
            <a:r>
              <a:rPr lang="en-IN" dirty="0" smtClean="0"/>
              <a:t>C.Govt. </a:t>
            </a:r>
            <a:endParaRPr lang="en-IN" dirty="0"/>
          </a:p>
          <a:p>
            <a:pPr lvl="0"/>
            <a:r>
              <a:rPr lang="en-IN" dirty="0"/>
              <a:t>Officers of other departments are empowered and required to assist the authorities under the Act</a:t>
            </a:r>
            <a:r>
              <a:rPr lang="en-IN" dirty="0" smtClean="0"/>
              <a:t>.</a:t>
            </a:r>
            <a:endParaRPr lang="en-IN" dirty="0"/>
          </a:p>
        </p:txBody>
      </p:sp>
      <p:sp>
        <p:nvSpPr>
          <p:cNvPr id="2" name="Title 1"/>
          <p:cNvSpPr>
            <a:spLocks noGrp="1"/>
          </p:cNvSpPr>
          <p:nvPr>
            <p:ph type="title"/>
          </p:nvPr>
        </p:nvSpPr>
        <p:spPr/>
        <p:txBody>
          <a:bodyPr>
            <a:normAutofit fontScale="90000"/>
          </a:bodyPr>
          <a:lstStyle/>
          <a:p>
            <a:r>
              <a:rPr lang="en-IN" b="1" u="sng" dirty="0" smtClean="0"/>
              <a:t>Authorities under the Act</a:t>
            </a:r>
            <a:endParaRPr lang="en-IN" dirty="0"/>
          </a:p>
        </p:txBody>
      </p:sp>
    </p:spTree>
    <p:extLst>
      <p:ext uri="{BB962C8B-B14F-4D97-AF65-F5344CB8AC3E}">
        <p14:creationId xmlns:p14="http://schemas.microsoft.com/office/powerpoint/2010/main" val="858950897"/>
      </p:ext>
    </p:extLst>
  </p:cSld>
  <p:clrMapOvr>
    <a:masterClrMapping/>
  </p:clrMapOvr>
  <mc:AlternateContent xmlns:mc="http://schemas.openxmlformats.org/markup-compatibility/2006" xmlns:p14="http://schemas.microsoft.com/office/powerpoint/2010/main">
    <mc:Choice Requires="p14">
      <p:transition spd="slow" p14:dur="900">
        <p14:warp dir="in"/>
        <p:sndAc>
          <p:stSnd>
            <p:snd r:embed="rId2" name="laser.wav"/>
          </p:stSnd>
        </p:sndAc>
      </p:transition>
    </mc:Choice>
    <mc:Fallback xmlns="">
      <p:transition spd="slow">
        <p:fade/>
        <p:sndAc>
          <p:stSnd>
            <p:snd r:embed="rId3"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9552" y="2708920"/>
            <a:ext cx="8229600" cy="1143000"/>
          </a:xfrm>
        </p:spPr>
        <p:txBody>
          <a:bodyPr/>
          <a:lstStyle/>
          <a:p>
            <a:r>
              <a:rPr lang="en-US" dirty="0" smtClean="0"/>
              <a:t>Thank u</a:t>
            </a:r>
            <a:endParaRPr lang="en-IN" dirty="0"/>
          </a:p>
        </p:txBody>
      </p:sp>
    </p:spTree>
    <p:extLst>
      <p:ext uri="{BB962C8B-B14F-4D97-AF65-F5344CB8AC3E}">
        <p14:creationId xmlns:p14="http://schemas.microsoft.com/office/powerpoint/2010/main" val="3225241221"/>
      </p:ext>
    </p:extLst>
  </p:cSld>
  <p:clrMapOvr>
    <a:masterClrMapping/>
  </p:clrMapOvr>
  <mc:AlternateContent xmlns:mc="http://schemas.openxmlformats.org/markup-compatibility/2006" xmlns:p14="http://schemas.microsoft.com/office/powerpoint/2010/main">
    <mc:Choice Requires="p14">
      <p:transition p14:dur="100">
        <p:cut/>
        <p:sndAc>
          <p:stSnd>
            <p:snd r:embed="rId2" name="laser.wav"/>
          </p:stSnd>
        </p:sndAc>
      </p:transition>
    </mc:Choice>
    <mc:Fallback xmlns="">
      <p:transition>
        <p:cut/>
        <p:sndAc>
          <p:stSnd>
            <p:snd r:embed="rId4"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iterate type="lt">
                                    <p:tmPct val="10000"/>
                                  </p:iterate>
                                  <p:childTnLst>
                                    <p:animMotion origin="layout" path="M 0.01059 0.33958 L 0.01059 0.05324 L 0.06198 0.31991 L -0.13507 0.13171 L 0.11198 0.11597 L 0.00625 0.32963 " pathEditMode="relative" rAng="0" ptsTypes="AAAAAA">
                                      <p:cBhvr>
                                        <p:cTn id="6" dur="2000" fill="hold"/>
                                        <p:tgtEl>
                                          <p:spTgt spid="4"/>
                                        </p:tgtEl>
                                        <p:attrNameLst>
                                          <p:attrName>ppt_x</p:attrName>
                                          <p:attrName>ppt_y</p:attrName>
                                        </p:attrNameLst>
                                      </p:cBhvr>
                                      <p:rCtr x="-2222" y="-14329"/>
                                    </p:animMotion>
                                  </p:childTnLst>
                                  <p:subTnLst>
                                    <p:animClr clrSpc="rgb" dir="cw">
                                      <p:cBhvr override="childStyle">
                                        <p:cTn dur="1" fill="hold" display="0" masterRel="nextClick" afterEffect="1"/>
                                        <p:tgtEl>
                                          <p:spTgt spid="4"/>
                                        </p:tgtEl>
                                        <p:attrNameLst>
                                          <p:attrName>ppt_c</p:attrName>
                                        </p:attrNameLst>
                                      </p:cBhvr>
                                      <p:to>
                                        <a:schemeClr val="accent2"/>
                                      </p:to>
                                    </p:animClr>
                                    <p:audio>
                                      <p:cMediaNode vol="20000">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204864"/>
            <a:ext cx="8229600" cy="4032448"/>
          </a:xfrm>
        </p:spPr>
        <p:txBody>
          <a:bodyPr>
            <a:normAutofit/>
          </a:bodyPr>
          <a:lstStyle/>
          <a:p>
            <a:pPr lvl="0"/>
            <a:r>
              <a:rPr lang="en-IN" sz="2800" dirty="0" smtClean="0"/>
              <a:t>The </a:t>
            </a:r>
            <a:r>
              <a:rPr lang="en-IN" sz="2800" dirty="0"/>
              <a:t>Act is to prevent money laundering.</a:t>
            </a:r>
          </a:p>
          <a:p>
            <a:pPr lvl="0"/>
            <a:r>
              <a:rPr lang="en-IN" sz="2800" dirty="0"/>
              <a:t>Money is generated in a very large scale due to crimes. </a:t>
            </a:r>
          </a:p>
          <a:p>
            <a:pPr lvl="0"/>
            <a:r>
              <a:rPr lang="en-IN" sz="2800" dirty="0"/>
              <a:t>These cover trade in narcotics, smuggling, trade in banned/prohibited articles, antics, corruption, counterfeiting currency, gambling, trade in prohibited arms/ammunition, selling national secrets etc. </a:t>
            </a:r>
          </a:p>
        </p:txBody>
      </p:sp>
      <p:sp>
        <p:nvSpPr>
          <p:cNvPr id="2" name="Title 1"/>
          <p:cNvSpPr>
            <a:spLocks noGrp="1"/>
          </p:cNvSpPr>
          <p:nvPr>
            <p:ph type="title"/>
          </p:nvPr>
        </p:nvSpPr>
        <p:spPr/>
        <p:txBody>
          <a:bodyPr>
            <a:normAutofit/>
          </a:bodyPr>
          <a:lstStyle/>
          <a:p>
            <a:r>
              <a:rPr lang="en-IN" b="1" u="sng" dirty="0" smtClean="0"/>
              <a:t>Objective of the act:</a:t>
            </a:r>
            <a:endParaRPr lang="en-IN" dirty="0"/>
          </a:p>
        </p:txBody>
      </p:sp>
    </p:spTree>
    <p:extLst>
      <p:ext uri="{BB962C8B-B14F-4D97-AF65-F5344CB8AC3E}">
        <p14:creationId xmlns:p14="http://schemas.microsoft.com/office/powerpoint/2010/main" val="3629776685"/>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laser.wav"/>
          </p:stSnd>
        </p:sndAc>
      </p:transition>
    </mc:Choice>
    <mc:Fallback xmlns="">
      <p:transition spd="slow">
        <p:split orient="vert"/>
        <p:sndAc>
          <p:stSnd>
            <p:snd r:embed="rId4"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3"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IN" sz="2800" dirty="0" smtClean="0"/>
              <a:t>This </a:t>
            </a:r>
            <a:r>
              <a:rPr lang="en-IN" sz="2800" dirty="0"/>
              <a:t>money is required to be converted into untainted money so that it can be used. </a:t>
            </a:r>
            <a:r>
              <a:rPr lang="en-IN" sz="2800" dirty="0" smtClean="0"/>
              <a:t> [</a:t>
            </a:r>
            <a:r>
              <a:rPr lang="en-IN" sz="2800" dirty="0"/>
              <a:t>In common terminology it is called converting black money into white money or Number Two money </a:t>
            </a:r>
            <a:r>
              <a:rPr lang="en-IN" sz="2800" dirty="0" smtClean="0"/>
              <a:t>into  </a:t>
            </a:r>
            <a:r>
              <a:rPr lang="en-IN" sz="2800" dirty="0"/>
              <a:t>Number One money]. </a:t>
            </a:r>
          </a:p>
          <a:p>
            <a:r>
              <a:rPr lang="en-IN" sz="2800" dirty="0"/>
              <a:t>In brief, converting tainted money into untainted money is called ‘money laundering’.</a:t>
            </a:r>
          </a:p>
        </p:txBody>
      </p:sp>
      <p:sp>
        <p:nvSpPr>
          <p:cNvPr id="2" name="Title 1"/>
          <p:cNvSpPr>
            <a:spLocks noGrp="1"/>
          </p:cNvSpPr>
          <p:nvPr>
            <p:ph type="title"/>
          </p:nvPr>
        </p:nvSpPr>
        <p:spPr/>
        <p:txBody>
          <a:bodyPr>
            <a:normAutofit/>
          </a:bodyPr>
          <a:lstStyle/>
          <a:p>
            <a:r>
              <a:rPr lang="en-IN" b="1" u="sng" dirty="0" smtClean="0"/>
              <a:t>Objective of the act:</a:t>
            </a:r>
            <a:endParaRPr lang="en-IN" dirty="0"/>
          </a:p>
        </p:txBody>
      </p:sp>
    </p:spTree>
    <p:extLst>
      <p:ext uri="{BB962C8B-B14F-4D97-AF65-F5344CB8AC3E}">
        <p14:creationId xmlns:p14="http://schemas.microsoft.com/office/powerpoint/2010/main" val="3629776685"/>
      </p:ext>
    </p:extLst>
  </p:cSld>
  <p:clrMapOvr>
    <a:masterClrMapping/>
  </p:clrMapOvr>
  <p:transition spd="slow">
    <p:pull/>
    <p:sndAc>
      <p:stSnd>
        <p:snd r:embed="rId2" name="laser.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r>
              <a:rPr lang="en-IN" sz="3600" dirty="0" smtClean="0"/>
              <a:t>Whosoever </a:t>
            </a:r>
            <a:r>
              <a:rPr lang="en-IN" sz="3600" dirty="0"/>
              <a:t>directly or indirectly attempts to indulge or knowingly assists or knowingly is a party or is actually involved in any process or activity connected with the proceeds of crime and projecting it as untainted property shall be guilty of offence of money-laundering.</a:t>
            </a:r>
          </a:p>
          <a:p>
            <a:pPr marL="0" indent="0">
              <a:buNone/>
            </a:pPr>
            <a:endParaRPr lang="en-IN" dirty="0"/>
          </a:p>
        </p:txBody>
      </p:sp>
      <p:sp>
        <p:nvSpPr>
          <p:cNvPr id="2" name="Title 1"/>
          <p:cNvSpPr>
            <a:spLocks noGrp="1"/>
          </p:cNvSpPr>
          <p:nvPr>
            <p:ph type="title"/>
          </p:nvPr>
        </p:nvSpPr>
        <p:spPr/>
        <p:txBody>
          <a:bodyPr/>
          <a:lstStyle/>
          <a:p>
            <a:r>
              <a:rPr lang="en-IN" sz="4800" b="1" u="sng" dirty="0" smtClean="0"/>
              <a:t>What is money laundering</a:t>
            </a:r>
            <a:r>
              <a:rPr lang="en-IN" sz="4800" dirty="0" smtClean="0"/>
              <a:t> </a:t>
            </a:r>
            <a:endParaRPr lang="en-IN" sz="4800" dirty="0"/>
          </a:p>
        </p:txBody>
      </p:sp>
    </p:spTree>
    <p:extLst>
      <p:ext uri="{BB962C8B-B14F-4D97-AF65-F5344CB8AC3E}">
        <p14:creationId xmlns:p14="http://schemas.microsoft.com/office/powerpoint/2010/main" val="2516869299"/>
      </p:ext>
    </p:extLst>
  </p:cSld>
  <p:clrMapOvr>
    <a:masterClrMapping/>
  </p:clrMapOvr>
  <p:transition spd="slow">
    <p:wheel spokes="1"/>
    <p:sndAc>
      <p:stSnd>
        <p:snd r:embed="rId2" name="laser.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IN" sz="2800" dirty="0" smtClean="0"/>
              <a:t>Interestingly, a person may be held guilty even if he unknowingly assists a party in money laundering.</a:t>
            </a:r>
          </a:p>
          <a:p>
            <a:pPr lvl="0"/>
            <a:r>
              <a:rPr lang="en-IN" sz="2800" dirty="0" smtClean="0"/>
              <a:t>‘Proceeds of crime’ </a:t>
            </a:r>
            <a:r>
              <a:rPr lang="en-IN" sz="2800" u="sng" dirty="0" smtClean="0"/>
              <a:t>means</a:t>
            </a:r>
            <a:r>
              <a:rPr lang="en-IN" sz="2800" dirty="0" smtClean="0"/>
              <a:t> any property derived or obtained, directly or indirectly, by any person as a result of criminal activity relating to a scheduled offence, or the value of such property</a:t>
            </a:r>
          </a:p>
        </p:txBody>
      </p:sp>
    </p:spTree>
    <p:extLst>
      <p:ext uri="{BB962C8B-B14F-4D97-AF65-F5344CB8AC3E}">
        <p14:creationId xmlns:p14="http://schemas.microsoft.com/office/powerpoint/2010/main" val="1432251729"/>
      </p:ext>
    </p:extLst>
  </p:cSld>
  <p:clrMapOvr>
    <a:masterClrMapping/>
  </p:clrMapOvr>
  <p:transition spd="slow">
    <p:randomBar dir="vert"/>
    <p:sndAc>
      <p:stSnd>
        <p:snd r:embed="rId2" name="laser.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IN" dirty="0" smtClean="0"/>
              <a:t>The definition of ‘proceeds to crime’ applies when criminal activity is relating to ‘scheduled offence’. </a:t>
            </a:r>
          </a:p>
          <a:p>
            <a:pPr marL="0" lvl="0" indent="0">
              <a:buNone/>
            </a:pPr>
            <a:r>
              <a:rPr lang="en-IN" dirty="0" smtClean="0"/>
              <a:t>‘Scheduled Offence’ means:</a:t>
            </a:r>
          </a:p>
          <a:p>
            <a:pPr lvl="0"/>
            <a:r>
              <a:rPr lang="en-IN" dirty="0" smtClean="0"/>
              <a:t>Offences specified under Part A of Schedule to the Act</a:t>
            </a:r>
          </a:p>
          <a:p>
            <a:pPr lvl="0"/>
            <a:r>
              <a:rPr lang="en-IN" dirty="0" smtClean="0"/>
              <a:t>Offenses specified under Part B of Schedule to the Act if the total value involved in such offense is  </a:t>
            </a:r>
            <a:r>
              <a:rPr lang="en-IN" dirty="0" smtClean="0">
                <a:latin typeface="Rupee Foradian" pitchFamily="34" charset="0"/>
              </a:rPr>
              <a:t>`</a:t>
            </a:r>
            <a:r>
              <a:rPr lang="en-IN" dirty="0" smtClean="0"/>
              <a:t>30,00,000 or more.</a:t>
            </a:r>
          </a:p>
        </p:txBody>
      </p:sp>
      <p:sp>
        <p:nvSpPr>
          <p:cNvPr id="2" name="Title 1"/>
          <p:cNvSpPr>
            <a:spLocks noGrp="1"/>
          </p:cNvSpPr>
          <p:nvPr>
            <p:ph type="title"/>
          </p:nvPr>
        </p:nvSpPr>
        <p:spPr/>
        <p:txBody>
          <a:bodyPr/>
          <a:lstStyle/>
          <a:p>
            <a:r>
              <a:rPr lang="en-IN" dirty="0" smtClean="0"/>
              <a:t>Schedules offense </a:t>
            </a:r>
            <a:endParaRPr lang="en-IN" dirty="0"/>
          </a:p>
        </p:txBody>
      </p:sp>
    </p:spTree>
    <p:extLst>
      <p:ext uri="{BB962C8B-B14F-4D97-AF65-F5344CB8AC3E}">
        <p14:creationId xmlns:p14="http://schemas.microsoft.com/office/powerpoint/2010/main" val="3946558050"/>
      </p:ext>
    </p:extLst>
  </p:cSld>
  <p:clrMapOvr>
    <a:masterClrMapping/>
  </p:clrMapOvr>
  <mc:AlternateContent xmlns:mc="http://schemas.openxmlformats.org/markup-compatibility/2006" xmlns:p14="http://schemas.microsoft.com/office/powerpoint/2010/main">
    <mc:Choice Requires="p14">
      <p:transition spd="slow" p14:dur="900">
        <p14:warp dir="in"/>
        <p:sndAc>
          <p:stSnd>
            <p:snd r:embed="rId2" name="laser.wav"/>
          </p:stSnd>
        </p:sndAc>
      </p:transition>
    </mc:Choice>
    <mc:Fallback xmlns="">
      <p:transition spd="slow">
        <p:fade/>
        <p:sndAc>
          <p:stSnd>
            <p:snd r:embed="rId3"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IN" sz="3200" dirty="0" smtClean="0"/>
              <a:t>The </a:t>
            </a:r>
            <a:r>
              <a:rPr lang="en-IN" sz="3200" dirty="0"/>
              <a:t>punishment for offence of money laundering shall be imprisonment upto 7 years (10 years in case of offenses relating to narcotics drugs) &amp; fine up</a:t>
            </a:r>
            <a:r>
              <a:rPr lang="en-IN" sz="3200" dirty="0">
                <a:latin typeface="+mj-lt"/>
              </a:rPr>
              <a:t> to  </a:t>
            </a:r>
            <a:r>
              <a:rPr lang="en-IN" sz="3200" dirty="0">
                <a:latin typeface="Rupee Foradian" pitchFamily="34" charset="0"/>
              </a:rPr>
              <a:t>`</a:t>
            </a:r>
            <a:r>
              <a:rPr lang="en-IN" sz="3200" dirty="0"/>
              <a:t>5 lakhs.</a:t>
            </a:r>
          </a:p>
          <a:p>
            <a:pPr lvl="0"/>
            <a:r>
              <a:rPr lang="en-IN" sz="3200" dirty="0"/>
              <a:t>In addition, the tainted property is confiscated by C.G. </a:t>
            </a:r>
          </a:p>
        </p:txBody>
      </p:sp>
      <p:sp>
        <p:nvSpPr>
          <p:cNvPr id="2" name="Title 1"/>
          <p:cNvSpPr>
            <a:spLocks noGrp="1"/>
          </p:cNvSpPr>
          <p:nvPr>
            <p:ph type="title"/>
          </p:nvPr>
        </p:nvSpPr>
        <p:spPr/>
        <p:txBody>
          <a:bodyPr>
            <a:normAutofit/>
          </a:bodyPr>
          <a:lstStyle/>
          <a:p>
            <a:r>
              <a:rPr lang="en-IN" b="1" u="sng" dirty="0" smtClean="0"/>
              <a:t>Punishment for offense</a:t>
            </a:r>
            <a:endParaRPr lang="en-IN" dirty="0"/>
          </a:p>
        </p:txBody>
      </p:sp>
    </p:spTree>
    <p:extLst>
      <p:ext uri="{BB962C8B-B14F-4D97-AF65-F5344CB8AC3E}">
        <p14:creationId xmlns:p14="http://schemas.microsoft.com/office/powerpoint/2010/main" val="858950897"/>
      </p:ext>
    </p:extLst>
  </p:cSld>
  <p:clrMapOvr>
    <a:masterClrMapping/>
  </p:clrMapOvr>
  <mc:AlternateContent xmlns:mc="http://schemas.openxmlformats.org/markup-compatibility/2006" xmlns:p14="http://schemas.microsoft.com/office/powerpoint/2010/main">
    <mc:Choice Requires="p14">
      <p:transition spd="slow" p14:dur="1400">
        <p14:doors dir="vert"/>
        <p:sndAc>
          <p:stSnd>
            <p:snd r:embed="rId2" name="laser.wav"/>
          </p:stSnd>
        </p:sndAc>
      </p:transition>
    </mc:Choice>
    <mc:Fallback xmlns="">
      <p:transition spd="slow">
        <p:fade/>
        <p:sndAc>
          <p:stSnd>
            <p:snd r:embed="rId3" name="laser.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sz="3200" dirty="0" smtClean="0"/>
              <a:t>Note </a:t>
            </a:r>
            <a:r>
              <a:rPr lang="en-IN" sz="3200" dirty="0"/>
              <a:t>that the person who has actually committed the offense will be punished as per provisions of the particular Act. The punishment specified in this Act is only to person who was involved or who assisted in converting tainted money into untainted money</a:t>
            </a:r>
            <a:r>
              <a:rPr lang="en-IN" sz="3200" dirty="0" smtClean="0"/>
              <a:t>.</a:t>
            </a:r>
            <a:endParaRPr lang="en-IN" sz="3200" dirty="0"/>
          </a:p>
        </p:txBody>
      </p:sp>
      <p:sp>
        <p:nvSpPr>
          <p:cNvPr id="2" name="Title 1"/>
          <p:cNvSpPr>
            <a:spLocks noGrp="1"/>
          </p:cNvSpPr>
          <p:nvPr>
            <p:ph type="title"/>
          </p:nvPr>
        </p:nvSpPr>
        <p:spPr/>
        <p:txBody>
          <a:bodyPr>
            <a:normAutofit/>
          </a:bodyPr>
          <a:lstStyle/>
          <a:p>
            <a:r>
              <a:rPr lang="en-IN" b="1" u="sng" dirty="0" smtClean="0"/>
              <a:t>Punishment for offense</a:t>
            </a:r>
            <a:endParaRPr lang="en-IN" dirty="0"/>
          </a:p>
        </p:txBody>
      </p:sp>
    </p:spTree>
    <p:extLst>
      <p:ext uri="{BB962C8B-B14F-4D97-AF65-F5344CB8AC3E}">
        <p14:creationId xmlns:p14="http://schemas.microsoft.com/office/powerpoint/2010/main" val="858950897"/>
      </p:ext>
    </p:extLst>
  </p:cSld>
  <p:clrMapOvr>
    <a:masterClrMapping/>
  </p:clrMapOvr>
  <mc:AlternateContent xmlns:mc="http://schemas.openxmlformats.org/markup-compatibility/2006" xmlns:p14="http://schemas.microsoft.com/office/powerpoint/2010/main">
    <mc:Choice Requires="p14">
      <p:transition spd="slow" p14:dur="1200">
        <p:dissolve/>
        <p:sndAc>
          <p:stSnd>
            <p:snd r:embed="rId2" name="laser.wav"/>
          </p:stSnd>
        </p:sndAc>
      </p:transition>
    </mc:Choice>
    <mc:Fallback xmlns="">
      <p:transition spd="slow">
        <p:dissolve/>
        <p:sndAc>
          <p:stSnd>
            <p:snd r:embed="rId3"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a:buNone/>
            </a:pPr>
            <a:r>
              <a:rPr lang="en-IN" sz="3200" dirty="0" smtClean="0"/>
              <a:t>Money laundering will naturally are done through banking company, financial institutions or intermediary of share market. Hence, responsibility has been cast on them to keep prescribed records and inform doubtful transactions to ‘Authority’ under the Act.</a:t>
            </a:r>
          </a:p>
        </p:txBody>
      </p:sp>
      <p:sp>
        <p:nvSpPr>
          <p:cNvPr id="2" name="Title 1"/>
          <p:cNvSpPr>
            <a:spLocks noGrp="1"/>
          </p:cNvSpPr>
          <p:nvPr>
            <p:ph type="title"/>
          </p:nvPr>
        </p:nvSpPr>
        <p:spPr/>
        <p:txBody>
          <a:bodyPr>
            <a:noAutofit/>
          </a:bodyPr>
          <a:lstStyle/>
          <a:p>
            <a:r>
              <a:rPr lang="en-IN" sz="4000" dirty="0" smtClean="0"/>
              <a:t>Obligations of banking companies, FI and intermediary </a:t>
            </a:r>
            <a:endParaRPr lang="en-IN" sz="4000" dirty="0"/>
          </a:p>
        </p:txBody>
      </p:sp>
    </p:spTree>
    <p:extLst>
      <p:ext uri="{BB962C8B-B14F-4D97-AF65-F5344CB8AC3E}">
        <p14:creationId xmlns:p14="http://schemas.microsoft.com/office/powerpoint/2010/main" val="444813148"/>
      </p:ext>
    </p:extLst>
  </p:cSld>
  <p:clrMapOvr>
    <a:masterClrMapping/>
  </p:clrMapOvr>
  <mc:AlternateContent xmlns:mc="http://schemas.openxmlformats.org/markup-compatibility/2006" xmlns:p14="http://schemas.microsoft.com/office/powerpoint/2010/main">
    <mc:Choice Requires="p14">
      <p:transition spd="slow" p14:dur="3000">
        <p14:shred/>
        <p:sndAc>
          <p:stSnd>
            <p:snd r:embed="rId2" name="laser.wav"/>
          </p:stSnd>
        </p:sndAc>
      </p:transition>
    </mc:Choice>
    <mc:Fallback xmlns="">
      <p:transition spd="slow">
        <p:fade/>
        <p:sndAc>
          <p:stSnd>
            <p:snd r:embed="rId3"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39</TotalTime>
  <Words>657</Words>
  <Application>Microsoft Office PowerPoint</Application>
  <PresentationFormat>On-screen Show (4:3)</PresentationFormat>
  <Paragraphs>40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Hardcover</vt:lpstr>
      <vt:lpstr>Prevention of Money Laundering Act</vt:lpstr>
      <vt:lpstr>Objective of the act:</vt:lpstr>
      <vt:lpstr>Objective of the act:</vt:lpstr>
      <vt:lpstr>What is money laundering </vt:lpstr>
      <vt:lpstr>PowerPoint Presentation</vt:lpstr>
      <vt:lpstr>Schedules offense </vt:lpstr>
      <vt:lpstr>Punishment for offense</vt:lpstr>
      <vt:lpstr>Punishment for offense</vt:lpstr>
      <vt:lpstr>Obligations of banking companies, FI and intermediary </vt:lpstr>
      <vt:lpstr>Authorities under the Act</vt:lpstr>
      <vt:lpstr>Keeping records and informing authority </vt:lpstr>
      <vt:lpstr>Authorities under the Act</vt:lpstr>
      <vt:lpstr>Thank 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of Money Laundering Act</dc:title>
  <dc:creator>lakshmi</dc:creator>
  <cp:lastModifiedBy>lakshmi</cp:lastModifiedBy>
  <cp:revision>8</cp:revision>
  <dcterms:created xsi:type="dcterms:W3CDTF">2012-03-17T10:51:18Z</dcterms:created>
  <dcterms:modified xsi:type="dcterms:W3CDTF">2012-03-19T00:57:56Z</dcterms:modified>
</cp:coreProperties>
</file>