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68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B479-823D-4273-9020-05C695A36939}" type="datetimeFigureOut">
              <a:rPr lang="en-US" smtClean="0"/>
              <a:t>31/01/2017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4B118-2C33-45E7-A0B1-B92CDCC26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B479-823D-4273-9020-05C695A36939}" type="datetimeFigureOut">
              <a:rPr lang="en-US" smtClean="0"/>
              <a:t>31/01/2017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4B118-2C33-45E7-A0B1-B92CDCC26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675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B479-823D-4273-9020-05C695A36939}" type="datetimeFigureOut">
              <a:rPr lang="en-US" smtClean="0"/>
              <a:t>31/01/2017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4B118-2C33-45E7-A0B1-B92CDCC2611E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26082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B479-823D-4273-9020-05C695A36939}" type="datetimeFigureOut">
              <a:rPr lang="en-US" smtClean="0"/>
              <a:t>31/01/2017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4B118-2C33-45E7-A0B1-B92CDCC26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1847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B479-823D-4273-9020-05C695A36939}" type="datetimeFigureOut">
              <a:rPr lang="en-US" smtClean="0"/>
              <a:t>31/01/2017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4B118-2C33-45E7-A0B1-B92CDCC2611E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024374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B479-823D-4273-9020-05C695A36939}" type="datetimeFigureOut">
              <a:rPr lang="en-US" smtClean="0"/>
              <a:t>31/01/2017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4B118-2C33-45E7-A0B1-B92CDCC26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9847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B479-823D-4273-9020-05C695A36939}" type="datetimeFigureOut">
              <a:rPr lang="en-US" smtClean="0"/>
              <a:t>31/01/2017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4B118-2C33-45E7-A0B1-B92CDCC26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4420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B479-823D-4273-9020-05C695A36939}" type="datetimeFigureOut">
              <a:rPr lang="en-US" smtClean="0"/>
              <a:t>31/01/2017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4B118-2C33-45E7-A0B1-B92CDCC26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424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B479-823D-4273-9020-05C695A36939}" type="datetimeFigureOut">
              <a:rPr lang="en-US" smtClean="0"/>
              <a:t>31/01/2017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4B118-2C33-45E7-A0B1-B92CDCC26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258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B479-823D-4273-9020-05C695A36939}" type="datetimeFigureOut">
              <a:rPr lang="en-US" smtClean="0"/>
              <a:t>31/01/2017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4B118-2C33-45E7-A0B1-B92CDCC26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228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B479-823D-4273-9020-05C695A36939}" type="datetimeFigureOut">
              <a:rPr lang="en-US" smtClean="0"/>
              <a:t>31/01/2017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4B118-2C33-45E7-A0B1-B92CDCC26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655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B479-823D-4273-9020-05C695A36939}" type="datetimeFigureOut">
              <a:rPr lang="en-US" smtClean="0"/>
              <a:t>31/01/2017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4B118-2C33-45E7-A0B1-B92CDCC26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209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B479-823D-4273-9020-05C695A36939}" type="datetimeFigureOut">
              <a:rPr lang="en-US" smtClean="0"/>
              <a:t>31/01/2017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4B118-2C33-45E7-A0B1-B92CDCC26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918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B479-823D-4273-9020-05C695A36939}" type="datetimeFigureOut">
              <a:rPr lang="en-US" smtClean="0"/>
              <a:t>31/01/2017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4B118-2C33-45E7-A0B1-B92CDCC26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900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B479-823D-4273-9020-05C695A36939}" type="datetimeFigureOut">
              <a:rPr lang="en-US" smtClean="0"/>
              <a:t>31/01/2017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4B118-2C33-45E7-A0B1-B92CDCC26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78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B479-823D-4273-9020-05C695A36939}" type="datetimeFigureOut">
              <a:rPr lang="en-US" smtClean="0"/>
              <a:t>31/01/2017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4B118-2C33-45E7-A0B1-B92CDCC26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523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BB479-823D-4273-9020-05C695A36939}" type="datetimeFigureOut">
              <a:rPr lang="en-US" smtClean="0"/>
              <a:t>31/01/2017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1F4B118-2C33-45E7-A0B1-B92CDCC26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72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TAX PLANNING FOR SALARIED INDIVIDUALS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28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scheme normally follow the principle of exempt-exempt-tax of exempt-exempt-exempt at the stage of contribution –accumulation-withdrawal –respectively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432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Section 80C Products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Bank Deposit : </a:t>
            </a:r>
            <a:r>
              <a:rPr lang="en-US" dirty="0" smtClean="0"/>
              <a:t>Term deposit in a schedule bank with a minimum period of  five years notified under the bank term deposit scheme,2006 not only give a fixed and assured return but also a tax advantages .</a:t>
            </a:r>
          </a:p>
          <a:p>
            <a:r>
              <a:rPr lang="en-US" dirty="0" smtClean="0"/>
              <a:t>But remember that the entire interest income from such deposit is taxable .</a:t>
            </a:r>
          </a:p>
          <a:p>
            <a:r>
              <a:rPr lang="en-US" dirty="0" smtClean="0"/>
              <a:t>  </a:t>
            </a:r>
            <a:r>
              <a:rPr lang="en-US" b="1" dirty="0" smtClean="0"/>
              <a:t>Employee Provident Fund:</a:t>
            </a:r>
            <a:r>
              <a:rPr lang="en-US" dirty="0" smtClean="0"/>
              <a:t> This is a forced saving for employees and help them save for retirement.</a:t>
            </a:r>
          </a:p>
          <a:p>
            <a:r>
              <a:rPr lang="en-US" dirty="0" smtClean="0"/>
              <a:t>Every month 12% of your basic salary is deducted and put inti kitty maintained either by government or companies trust.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439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Public Provident Fund : </a:t>
            </a:r>
            <a:r>
              <a:rPr lang="en-US" dirty="0" smtClean="0"/>
              <a:t>This is a self directed investment option. It is essentially a 15 Yrs Investment that gives a tax free return .</a:t>
            </a:r>
          </a:p>
          <a:p>
            <a:r>
              <a:rPr lang="en-US" b="1" dirty="0" smtClean="0"/>
              <a:t>Repayment of Home Loans </a:t>
            </a:r>
            <a:r>
              <a:rPr lang="en-US" dirty="0" smtClean="0"/>
              <a:t>: Repayment of home loans ,principal components only .</a:t>
            </a:r>
          </a:p>
          <a:p>
            <a:r>
              <a:rPr lang="en-US" b="1" dirty="0" smtClean="0"/>
              <a:t>Children Fees : </a:t>
            </a:r>
            <a:r>
              <a:rPr lang="en-US" dirty="0" smtClean="0"/>
              <a:t>Parents can claim a deduction for tuition fees for a maximum of two children within the overall limit . </a:t>
            </a:r>
          </a:p>
          <a:p>
            <a:r>
              <a:rPr lang="en-US" dirty="0" smtClean="0"/>
              <a:t>However payment towards development and any other fee or donation to institution not consider under 80C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0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Life Insurance :</a:t>
            </a:r>
            <a:r>
              <a:rPr lang="en-US" dirty="0" smtClean="0"/>
              <a:t>  Your life cover premium is eligible for a tax deduction within specified limit under 80C .</a:t>
            </a:r>
          </a:p>
          <a:p>
            <a:r>
              <a:rPr lang="en-US" b="1" dirty="0" smtClean="0"/>
              <a:t>Pension Plan: </a:t>
            </a:r>
            <a:r>
              <a:rPr lang="en-US" dirty="0" smtClean="0"/>
              <a:t>If any investment is made under this section ,then the qualifying amount under section 80C stands reduces to that extent.</a:t>
            </a:r>
          </a:p>
          <a:p>
            <a:r>
              <a:rPr lang="en-US" dirty="0" smtClean="0"/>
              <a:t>Investment in insurance and mutual fund pension plan also comes under this section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2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National Savings Certificate : </a:t>
            </a:r>
            <a:r>
              <a:rPr lang="en-US" dirty="0" smtClean="0"/>
              <a:t>These are for those who are less averse to risk.</a:t>
            </a:r>
          </a:p>
          <a:p>
            <a:r>
              <a:rPr lang="en-US" dirty="0" smtClean="0"/>
              <a:t>This govt. backed security is available at post offices .</a:t>
            </a:r>
          </a:p>
          <a:p>
            <a:r>
              <a:rPr lang="en-US" dirty="0" smtClean="0"/>
              <a:t>The Interest rate is entirely taxable </a:t>
            </a:r>
          </a:p>
          <a:p>
            <a:r>
              <a:rPr lang="en-US" dirty="0" smtClean="0"/>
              <a:t>NSCs are good for those in lower tax slabs with an investment horizon of six years.</a:t>
            </a:r>
          </a:p>
          <a:p>
            <a:r>
              <a:rPr lang="en-US" b="1" dirty="0" smtClean="0"/>
              <a:t>Equity linked Saving Scheme: </a:t>
            </a:r>
            <a:r>
              <a:rPr lang="en-US" dirty="0" smtClean="0"/>
              <a:t>These are mutual fund product and carry market risks </a:t>
            </a:r>
          </a:p>
          <a:p>
            <a:r>
              <a:rPr lang="en-US" dirty="0" smtClean="0"/>
              <a:t>Under the IT act , investor investing in an ELSS claim benefit under 80C.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75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Section 80D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Deduction allow under 80D is Rs25,000.00 and Rs 30,000.00 for Senior citizen 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538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Section 80E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interest on loan taken for higher education is also eligible for deduction from your total income under section 80E.</a:t>
            </a:r>
          </a:p>
          <a:p>
            <a:r>
              <a:rPr lang="en-US" dirty="0" smtClean="0"/>
              <a:t>There is no monetary ceiling on the interest you can claim as a deduction .</a:t>
            </a:r>
          </a:p>
          <a:p>
            <a:r>
              <a:rPr lang="en-US" dirty="0" smtClean="0"/>
              <a:t>The Loan most have been taken from a financial institution or an approved educational institute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1581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Section 80G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Charity: To avail tax benefit under section 80G,donation must be made only to specified trust.</a:t>
            </a:r>
          </a:p>
          <a:p>
            <a:r>
              <a:rPr lang="en-US" dirty="0" smtClean="0"/>
              <a:t>The tax breaks vary according to the trust to trust which you have donated 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876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80DD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Any expenditure for medical treatment (including nursing) of a handicapped person, training and rehabilitation of person suffering from a permanent physical disability(Including blindness) or from mental retardation ,</a:t>
            </a:r>
          </a:p>
          <a:p>
            <a:r>
              <a:rPr lang="en-US" dirty="0"/>
              <a:t>It is essential to note that person must not suffer less than 40% of any of the above disabilities</a:t>
            </a:r>
            <a:r>
              <a:rPr lang="en-US" dirty="0" smtClean="0"/>
              <a:t>.</a:t>
            </a:r>
          </a:p>
          <a:p>
            <a:r>
              <a:rPr lang="en-US" dirty="0"/>
              <a:t>he income tax deduction which is allowed, under section 80DD is Rs. </a:t>
            </a:r>
            <a:r>
              <a:rPr lang="en-US" dirty="0" smtClean="0"/>
              <a:t>75,000 (</a:t>
            </a:r>
            <a:r>
              <a:rPr lang="en-US" dirty="0"/>
              <a:t>40% and over disability</a:t>
            </a:r>
            <a:r>
              <a:rPr lang="en-US" dirty="0" smtClean="0"/>
              <a:t>)</a:t>
            </a:r>
          </a:p>
          <a:p>
            <a:r>
              <a:rPr lang="en-US" dirty="0"/>
              <a:t>The income tax deduction which is allowed, under section 80DD is Rs. </a:t>
            </a:r>
            <a:r>
              <a:rPr lang="en-US" dirty="0" smtClean="0"/>
              <a:t>1,25,000 (</a:t>
            </a:r>
            <a:r>
              <a:rPr lang="en-US" dirty="0"/>
              <a:t>80% and over disability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6906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Questions for Revision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Give 5 ways that you would structure your salary to save tax </a:t>
            </a:r>
          </a:p>
          <a:p>
            <a:r>
              <a:rPr lang="en-US" dirty="0" smtClean="0"/>
              <a:t>What investment would you make to save tax and why ?Make your portfolio of tax savings investment? What is the tax savings from your portfolio 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88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Conceptually, tax planning for salaried assesses can be divided in to two broad category namely 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42949"/>
            <a:ext cx="10515600" cy="3734014"/>
          </a:xfrm>
        </p:spPr>
        <p:txBody>
          <a:bodyPr/>
          <a:lstStyle/>
          <a:p>
            <a:r>
              <a:rPr lang="en-US" dirty="0" smtClean="0"/>
              <a:t>Salary Restructuring ; and </a:t>
            </a:r>
          </a:p>
          <a:p>
            <a:r>
              <a:rPr lang="en-US" dirty="0" smtClean="0"/>
              <a:t>Investment in Tax saving devices.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6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Thank You ,</a:t>
            </a:r>
          </a:p>
          <a:p>
            <a:pPr marL="0" indent="0" algn="ctr">
              <a:buNone/>
            </a:pPr>
            <a:r>
              <a:rPr lang="en-US" dirty="0"/>
              <a:t>Krushna Prasad Samantaray</a:t>
            </a:r>
          </a:p>
        </p:txBody>
      </p:sp>
    </p:spTree>
    <p:extLst>
      <p:ext uri="{BB962C8B-B14F-4D97-AF65-F5344CB8AC3E}">
        <p14:creationId xmlns:p14="http://schemas.microsoft.com/office/powerpoint/2010/main" val="200185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Salary Restructuring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Employee can structure or restructure his salary so as to reduce the tax outgo on his total salary by availing of exempt allowances ,benefits and reimbursement.</a:t>
            </a:r>
          </a:p>
          <a:p>
            <a:r>
              <a:rPr lang="en-US" dirty="0" smtClean="0"/>
              <a:t>There are certain allowances ,benefit and reimbursement that are either exempt from tax or valued at a lower rate depending on </a:t>
            </a:r>
            <a:r>
              <a:rPr lang="en-US" dirty="0" err="1" smtClean="0"/>
              <a:t>certion</a:t>
            </a:r>
            <a:r>
              <a:rPr lang="en-US" dirty="0" smtClean="0"/>
              <a:t> condition.</a:t>
            </a:r>
          </a:p>
          <a:p>
            <a:r>
              <a:rPr lang="en-US" dirty="0" smtClean="0"/>
              <a:t>The salary can be restructure in a way as to separate the allowance ,benefits and actual reimbursements from the salary components and avail the tax benefits allowed on these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01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Normally Employer pays the salary and the employee makes the expenditure out of that.</a:t>
            </a:r>
          </a:p>
          <a:p>
            <a:r>
              <a:rPr lang="en-US" dirty="0" smtClean="0"/>
              <a:t>However there are certain expenditures for which the employer makes a specific payment ,there are tax benefits associated with such payments .</a:t>
            </a:r>
          </a:p>
          <a:p>
            <a:r>
              <a:rPr lang="en-US" dirty="0" smtClean="0"/>
              <a:t>There fore if an employee is likely to incur such expenditure that </a:t>
            </a:r>
          </a:p>
          <a:p>
            <a:r>
              <a:rPr lang="en-US" dirty="0" smtClean="0"/>
              <a:t>If taken in the form of an earmarked payment separate from the salary and paid by the employer ,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90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Provides Tax benefit, he could utilized the tax benefit by taking payment for such expenditure as a benefit, allowance or a reimbursement .</a:t>
            </a:r>
          </a:p>
          <a:p>
            <a:r>
              <a:rPr lang="en-US" dirty="0" smtClean="0"/>
              <a:t>And separate it from the salary components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35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Examples of such earmarked benefits(Separate from the salary) ara below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Rent Free Accommodation or House rent allowance  </a:t>
            </a:r>
            <a:r>
              <a:rPr lang="en-US" dirty="0"/>
              <a:t>can be availed in case the taxable income is low .</a:t>
            </a:r>
          </a:p>
          <a:p>
            <a:r>
              <a:rPr lang="en-US" dirty="0" smtClean="0"/>
              <a:t>If the taxable income is high the valuation of the perquisites could be high resulting in greater tax outgo.</a:t>
            </a:r>
          </a:p>
          <a:p>
            <a:r>
              <a:rPr lang="en-US" dirty="0" smtClean="0"/>
              <a:t>Transport  allowance are exempt up to Rs.1,600.00 p.m. against medical allowance which is fully taxable u/s 10(14)(ii)  .(Granted to Employees meet his expenditure for the purpose of commuting between office and residence)</a:t>
            </a:r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24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Uniform Allowance : Expenses on Purchase and Maintenance of Employees uniform can be paid or reimbursed by the employer .</a:t>
            </a:r>
          </a:p>
          <a:p>
            <a:r>
              <a:rPr lang="en-US" dirty="0" smtClean="0"/>
              <a:t>Uniform allowance is not consider as a perquisites u/s 10(14)</a:t>
            </a:r>
          </a:p>
          <a:p>
            <a:r>
              <a:rPr lang="en-US" dirty="0" smtClean="0"/>
              <a:t>This however needs to be a uniform and any civil dress.</a:t>
            </a:r>
          </a:p>
          <a:p>
            <a:r>
              <a:rPr lang="en-US" dirty="0" smtClean="0"/>
              <a:t>Education Allowances : If any allowance is received for education and hostel stay of employee’s children from the employer ,exemption can be claimed u/s 10(14)(ii)(Rs100.00 p.m. for education and Rs 300.00 for hostel satay per child up to a maximum of 2 child)</a:t>
            </a:r>
          </a:p>
          <a:p>
            <a:r>
              <a:rPr lang="en-US" dirty="0" smtClean="0"/>
              <a:t>Telephone facility received by an employee at his resident is not taxable in the hands of employee as against telephone allowance is fully taxable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47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Employee can avail the facility of a company car (as also its maintenance and running expenses ) from the employer </a:t>
            </a:r>
          </a:p>
          <a:p>
            <a:r>
              <a:rPr lang="en-US" dirty="0" smtClean="0"/>
              <a:t>The perquisites volume is nominal considering actual expenses on car</a:t>
            </a:r>
          </a:p>
          <a:p>
            <a:r>
              <a:rPr lang="en-US" dirty="0" smtClean="0"/>
              <a:t>Medical reimbursement are exempt up to Rs.15,000.00 p.a. against medical allowance which is fully taxable  .</a:t>
            </a:r>
          </a:p>
          <a:p>
            <a:r>
              <a:rPr lang="en-US" dirty="0" smtClean="0"/>
              <a:t>These Could be structured as a salary 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95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Investment in Tax Saving Device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Second method of tax planning is by way of investment in designated schemes. </a:t>
            </a:r>
          </a:p>
          <a:p>
            <a:r>
              <a:rPr lang="en-US" dirty="0" smtClean="0"/>
              <a:t>There are many scheme that are listed by the income tax department and these are to be found in section 80 of the Income Tax .</a:t>
            </a:r>
          </a:p>
          <a:p>
            <a:r>
              <a:rPr lang="en-US" dirty="0" smtClean="0"/>
              <a:t>The largest in section 80C.There is an over all ceiling for the total investment under 80C, Which is currently is Rs 150,000.00</a:t>
            </a:r>
          </a:p>
          <a:p>
            <a:r>
              <a:rPr lang="en-US" dirty="0" smtClean="0"/>
              <a:t>Similarly for section 80D,the ceiling is Rs 25,000.00</a:t>
            </a:r>
          </a:p>
          <a:p>
            <a:r>
              <a:rPr lang="en-US" dirty="0" smtClean="0"/>
              <a:t>If you make an investment in scheme mention in these section, the amount so invested  is allowed as a deduction from your total income before computing the tax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9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221</TotalTime>
  <Words>1169</Words>
  <Application>Microsoft Office PowerPoint</Application>
  <PresentationFormat>Widescreen</PresentationFormat>
  <Paragraphs>75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Trebuchet MS</vt:lpstr>
      <vt:lpstr>Wingdings 3</vt:lpstr>
      <vt:lpstr>Facet</vt:lpstr>
      <vt:lpstr>TAX PLANNING FOR SALARIED INDIVIDUALS</vt:lpstr>
      <vt:lpstr>Conceptually, tax planning for salaried assesses can be divided in to two broad category namely :</vt:lpstr>
      <vt:lpstr>Salary Restructuring </vt:lpstr>
      <vt:lpstr>PowerPoint Presentation</vt:lpstr>
      <vt:lpstr>PowerPoint Presentation</vt:lpstr>
      <vt:lpstr>Examples of such earmarked benefits(Separate from the salary) ara below </vt:lpstr>
      <vt:lpstr>PowerPoint Presentation</vt:lpstr>
      <vt:lpstr>PowerPoint Presentation</vt:lpstr>
      <vt:lpstr>Investment in Tax Saving Device </vt:lpstr>
      <vt:lpstr>PowerPoint Presentation</vt:lpstr>
      <vt:lpstr>Section 80C Products </vt:lpstr>
      <vt:lpstr>PowerPoint Presentation</vt:lpstr>
      <vt:lpstr>PowerPoint Presentation</vt:lpstr>
      <vt:lpstr>PowerPoint Presentation</vt:lpstr>
      <vt:lpstr>Section 80D  </vt:lpstr>
      <vt:lpstr>Section 80E </vt:lpstr>
      <vt:lpstr>Section 80G</vt:lpstr>
      <vt:lpstr>Section 80DD</vt:lpstr>
      <vt:lpstr>Questions for Revision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TAX PLANNING FOR SALARIED INDIVIDUALS</dc:title>
  <dc:creator>Krushna Prasad</dc:creator>
  <cp:lastModifiedBy>Krushna Prasad</cp:lastModifiedBy>
  <cp:revision>30</cp:revision>
  <dcterms:created xsi:type="dcterms:W3CDTF">2017-01-31T12:09:43Z</dcterms:created>
  <dcterms:modified xsi:type="dcterms:W3CDTF">2017-01-31T18:28:22Z</dcterms:modified>
</cp:coreProperties>
</file>