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96" r:id="rId1"/>
  </p:sldMasterIdLst>
  <p:notesMasterIdLst>
    <p:notesMasterId r:id="rId27"/>
  </p:notesMasterIdLst>
  <p:sldIdLst>
    <p:sldId id="289" r:id="rId2"/>
    <p:sldId id="257" r:id="rId3"/>
    <p:sldId id="258" r:id="rId4"/>
    <p:sldId id="259" r:id="rId5"/>
    <p:sldId id="290" r:id="rId6"/>
    <p:sldId id="295" r:id="rId7"/>
    <p:sldId id="291" r:id="rId8"/>
    <p:sldId id="286" r:id="rId9"/>
    <p:sldId id="279" r:id="rId10"/>
    <p:sldId id="282" r:id="rId11"/>
    <p:sldId id="301" r:id="rId12"/>
    <p:sldId id="296" r:id="rId13"/>
    <p:sldId id="297" r:id="rId14"/>
    <p:sldId id="299" r:id="rId15"/>
    <p:sldId id="298" r:id="rId16"/>
    <p:sldId id="292" r:id="rId17"/>
    <p:sldId id="300" r:id="rId18"/>
    <p:sldId id="288" r:id="rId19"/>
    <p:sldId id="264" r:id="rId20"/>
    <p:sldId id="277" r:id="rId21"/>
    <p:sldId id="283" r:id="rId22"/>
    <p:sldId id="267" r:id="rId23"/>
    <p:sldId id="268" r:id="rId24"/>
    <p:sldId id="270" r:id="rId25"/>
    <p:sldId id="273"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7279" autoAdjust="0"/>
    <p:restoredTop sz="97691" autoAdjust="0"/>
  </p:normalViewPr>
  <p:slideViewPr>
    <p:cSldViewPr>
      <p:cViewPr varScale="1">
        <p:scale>
          <a:sx n="71" d="100"/>
          <a:sy n="71" d="100"/>
        </p:scale>
        <p:origin x="-1284"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87F884C-4436-4720-9BD1-BA2A81B70A82}" type="doc">
      <dgm:prSet loTypeId="urn:microsoft.com/office/officeart/2005/8/layout/hierarchy3" loCatId="relationship" qsTypeId="urn:microsoft.com/office/officeart/2005/8/quickstyle/simple1" qsCatId="simple" csTypeId="urn:microsoft.com/office/officeart/2005/8/colors/accent6_5" csCatId="accent6" phldr="1"/>
      <dgm:spPr/>
      <dgm:t>
        <a:bodyPr/>
        <a:lstStyle/>
        <a:p>
          <a:endParaRPr lang="en-US"/>
        </a:p>
      </dgm:t>
    </dgm:pt>
    <dgm:pt modelId="{5362D8FE-FA91-4DE7-A65F-67EAE4B2DBD8}">
      <dgm:prSet phldrT="[Text]">
        <dgm:style>
          <a:lnRef idx="0">
            <a:schemeClr val="accent4"/>
          </a:lnRef>
          <a:fillRef idx="3">
            <a:schemeClr val="accent4"/>
          </a:fillRef>
          <a:effectRef idx="3">
            <a:schemeClr val="accent4"/>
          </a:effectRef>
          <a:fontRef idx="minor">
            <a:schemeClr val="lt1"/>
          </a:fontRef>
        </dgm:style>
      </dgm:prSet>
      <dgm:spPr/>
      <dgm:t>
        <a:bodyPr/>
        <a:lstStyle/>
        <a:p>
          <a:r>
            <a:rPr lang="en-US" b="0" cap="none" spc="0" dirty="0" smtClean="0">
              <a:ln w="17780" cmpd="sng">
                <a:prstDash val="solid"/>
                <a:miter lim="800000"/>
              </a:ln>
              <a:effectLst>
                <a:outerShdw blurRad="50800" algn="tl" rotWithShape="0">
                  <a:srgbClr val="000000"/>
                </a:outerShdw>
              </a:effectLst>
              <a:latin typeface="+mj-lt"/>
            </a:rPr>
            <a:t>Companies Act, 1956</a:t>
          </a:r>
          <a:endParaRPr lang="en-US" b="0" cap="none" spc="0" dirty="0">
            <a:ln w="17780" cmpd="sng">
              <a:prstDash val="solid"/>
              <a:miter lim="800000"/>
            </a:ln>
            <a:effectLst>
              <a:outerShdw blurRad="50800" algn="tl" rotWithShape="0">
                <a:srgbClr val="000000"/>
              </a:outerShdw>
            </a:effectLst>
            <a:latin typeface="+mj-lt"/>
          </a:endParaRPr>
        </a:p>
      </dgm:t>
    </dgm:pt>
    <dgm:pt modelId="{DC02AEBB-B1DE-4F71-8A13-2FD9A1E1E071}" type="parTrans" cxnId="{2A112B73-B450-4D9F-ACDF-764DEA89FCF5}">
      <dgm:prSet/>
      <dgm:spPr/>
      <dgm:t>
        <a:bodyPr/>
        <a:lstStyle/>
        <a:p>
          <a:endParaRPr lang="en-US" b="1" cap="none" spc="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dgm:t>
    </dgm:pt>
    <dgm:pt modelId="{19068E97-8FC8-4913-B294-6D362CE47158}" type="sibTrans" cxnId="{2A112B73-B450-4D9F-ACDF-764DEA89FCF5}">
      <dgm:prSet/>
      <dgm:spPr/>
      <dgm:t>
        <a:bodyPr/>
        <a:lstStyle/>
        <a:p>
          <a:endParaRPr lang="en-US" b="1" cap="none" spc="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dgm:t>
    </dgm:pt>
    <dgm:pt modelId="{E451902A-ECC0-4F12-85E9-707DC627E468}">
      <dgm:prSet phldrT="[Text]">
        <dgm:style>
          <a:lnRef idx="1">
            <a:schemeClr val="accent4"/>
          </a:lnRef>
          <a:fillRef idx="2">
            <a:schemeClr val="accent4"/>
          </a:fillRef>
          <a:effectRef idx="1">
            <a:schemeClr val="accent4"/>
          </a:effectRef>
          <a:fontRef idx="minor">
            <a:schemeClr val="dk1"/>
          </a:fontRef>
        </dgm:style>
      </dgm:prSet>
      <dgm:spPr/>
      <dgm:t>
        <a:bodyPr/>
        <a:lstStyle/>
        <a:p>
          <a:r>
            <a:rPr lang="en-US" b="1" cap="none" spc="0" dirty="0" smtClean="0">
              <a:ln w="17780" cmpd="sng">
                <a:prstDash val="solid"/>
                <a:miter lim="800000"/>
              </a:ln>
              <a:effectLst>
                <a:outerShdw blurRad="50800" algn="tl" rotWithShape="0">
                  <a:srgbClr val="000000"/>
                </a:outerShdw>
              </a:effectLst>
            </a:rPr>
            <a:t>13 Parts</a:t>
          </a:r>
          <a:endParaRPr lang="en-US" b="1" cap="none" spc="0" dirty="0">
            <a:ln w="17780" cmpd="sng">
              <a:prstDash val="solid"/>
              <a:miter lim="800000"/>
            </a:ln>
            <a:effectLst>
              <a:outerShdw blurRad="50800" algn="tl" rotWithShape="0">
                <a:srgbClr val="000000"/>
              </a:outerShdw>
            </a:effectLst>
          </a:endParaRPr>
        </a:p>
      </dgm:t>
    </dgm:pt>
    <dgm:pt modelId="{DF477B8F-7399-44DA-A254-D7CB9B081CAD}" type="parTrans" cxnId="{CD8A0EBC-595F-4E93-93F1-CEF679680390}">
      <dgm:prSet/>
      <dgm:spPr/>
      <dgm:t>
        <a:bodyPr/>
        <a:lstStyle/>
        <a:p>
          <a:endParaRPr lang="en-US" b="1" cap="none" spc="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dgm:t>
    </dgm:pt>
    <dgm:pt modelId="{493C2AD6-9A3F-43F0-BF02-8C8132E47898}" type="sibTrans" cxnId="{CD8A0EBC-595F-4E93-93F1-CEF679680390}">
      <dgm:prSet/>
      <dgm:spPr/>
      <dgm:t>
        <a:bodyPr/>
        <a:lstStyle/>
        <a:p>
          <a:endParaRPr lang="en-US" b="1" cap="none" spc="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dgm:t>
    </dgm:pt>
    <dgm:pt modelId="{2247BB05-9D04-4B6B-B885-8F7A42B2544D}">
      <dgm:prSet phldrT="[Text]">
        <dgm:style>
          <a:lnRef idx="1">
            <a:schemeClr val="accent4"/>
          </a:lnRef>
          <a:fillRef idx="2">
            <a:schemeClr val="accent4"/>
          </a:fillRef>
          <a:effectRef idx="1">
            <a:schemeClr val="accent4"/>
          </a:effectRef>
          <a:fontRef idx="minor">
            <a:schemeClr val="dk1"/>
          </a:fontRef>
        </dgm:style>
      </dgm:prSet>
      <dgm:spPr/>
      <dgm:t>
        <a:bodyPr/>
        <a:lstStyle/>
        <a:p>
          <a:r>
            <a:rPr lang="en-US" b="1" cap="none" spc="0" dirty="0" smtClean="0">
              <a:ln w="17780" cmpd="sng">
                <a:prstDash val="solid"/>
                <a:miter lim="800000"/>
              </a:ln>
              <a:effectLst>
                <a:outerShdw blurRad="50800" algn="tl" rotWithShape="0">
                  <a:srgbClr val="000000"/>
                </a:outerShdw>
              </a:effectLst>
            </a:rPr>
            <a:t>658 Sections</a:t>
          </a:r>
          <a:endParaRPr lang="en-US" b="1" cap="none" spc="0" dirty="0">
            <a:ln w="17780" cmpd="sng">
              <a:prstDash val="solid"/>
              <a:miter lim="800000"/>
            </a:ln>
            <a:effectLst>
              <a:outerShdw blurRad="50800" algn="tl" rotWithShape="0">
                <a:srgbClr val="000000"/>
              </a:outerShdw>
            </a:effectLst>
          </a:endParaRPr>
        </a:p>
      </dgm:t>
    </dgm:pt>
    <dgm:pt modelId="{78F28E43-0C84-4149-AA29-2C6AFDB824B3}" type="parTrans" cxnId="{65AD6BAB-8C7F-4C59-90A3-7E6C83A12FB3}">
      <dgm:prSet/>
      <dgm:spPr/>
      <dgm:t>
        <a:bodyPr/>
        <a:lstStyle/>
        <a:p>
          <a:endParaRPr lang="en-US" b="1" cap="none" spc="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dgm:t>
    </dgm:pt>
    <dgm:pt modelId="{D552AF83-C3D0-458E-BD42-A494BB83E024}" type="sibTrans" cxnId="{65AD6BAB-8C7F-4C59-90A3-7E6C83A12FB3}">
      <dgm:prSet/>
      <dgm:spPr/>
      <dgm:t>
        <a:bodyPr/>
        <a:lstStyle/>
        <a:p>
          <a:endParaRPr lang="en-US" b="1" cap="none" spc="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dgm:t>
    </dgm:pt>
    <dgm:pt modelId="{42AEEA06-1F13-40B4-91C8-9E6484E7F26A}">
      <dgm:prSet phldrT="[Text]">
        <dgm:style>
          <a:lnRef idx="0">
            <a:schemeClr val="accent2"/>
          </a:lnRef>
          <a:fillRef idx="3">
            <a:schemeClr val="accent2"/>
          </a:fillRef>
          <a:effectRef idx="3">
            <a:schemeClr val="accent2"/>
          </a:effectRef>
          <a:fontRef idx="minor">
            <a:schemeClr val="lt1"/>
          </a:fontRef>
        </dgm:style>
      </dgm:prSet>
      <dgm:spPr/>
      <dgm:t>
        <a:bodyPr/>
        <a:lstStyle/>
        <a:p>
          <a:r>
            <a:rPr lang="en-US" b="1" cap="none" spc="0" dirty="0" smtClean="0">
              <a:ln w="17780" cmpd="sng">
                <a:prstDash val="solid"/>
                <a:miter lim="800000"/>
              </a:ln>
              <a:effectLst>
                <a:outerShdw blurRad="50800" algn="tl" rotWithShape="0">
                  <a:srgbClr val="000000"/>
                </a:outerShdw>
              </a:effectLst>
            </a:rPr>
            <a:t>Companies Act, 2013</a:t>
          </a:r>
          <a:endParaRPr lang="en-US" b="1" cap="none" spc="0" dirty="0">
            <a:ln w="17780" cmpd="sng">
              <a:prstDash val="solid"/>
              <a:miter lim="800000"/>
            </a:ln>
            <a:effectLst>
              <a:outerShdw blurRad="50800" algn="tl" rotWithShape="0">
                <a:srgbClr val="000000"/>
              </a:outerShdw>
            </a:effectLst>
          </a:endParaRPr>
        </a:p>
      </dgm:t>
    </dgm:pt>
    <dgm:pt modelId="{90961400-4475-416D-8285-F9B597F4747E}" type="parTrans" cxnId="{9E600D75-13C4-4F01-8221-A47C65692980}">
      <dgm:prSet/>
      <dgm:spPr/>
      <dgm:t>
        <a:bodyPr/>
        <a:lstStyle/>
        <a:p>
          <a:endParaRPr lang="en-US" b="1" cap="none" spc="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dgm:t>
    </dgm:pt>
    <dgm:pt modelId="{9F284912-274D-4794-9702-750D30E8D4E9}" type="sibTrans" cxnId="{9E600D75-13C4-4F01-8221-A47C65692980}">
      <dgm:prSet/>
      <dgm:spPr/>
      <dgm:t>
        <a:bodyPr/>
        <a:lstStyle/>
        <a:p>
          <a:endParaRPr lang="en-US" b="1" cap="none" spc="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dgm:t>
    </dgm:pt>
    <dgm:pt modelId="{A3635AE2-6B1F-45E6-9B15-DDFE00F4645E}">
      <dgm:prSet phldrT="[Text]">
        <dgm:style>
          <a:lnRef idx="1">
            <a:schemeClr val="accent2"/>
          </a:lnRef>
          <a:fillRef idx="2">
            <a:schemeClr val="accent2"/>
          </a:fillRef>
          <a:effectRef idx="1">
            <a:schemeClr val="accent2"/>
          </a:effectRef>
          <a:fontRef idx="minor">
            <a:schemeClr val="dk1"/>
          </a:fontRef>
        </dgm:style>
      </dgm:prSet>
      <dgm:spPr/>
      <dgm:t>
        <a:bodyPr/>
        <a:lstStyle/>
        <a:p>
          <a:r>
            <a:rPr lang="en-US" b="1" cap="none" spc="0" dirty="0" smtClean="0">
              <a:ln w="17780" cmpd="sng">
                <a:prstDash val="solid"/>
                <a:miter lim="800000"/>
              </a:ln>
              <a:effectLst>
                <a:outerShdw blurRad="50800" algn="tl" rotWithShape="0">
                  <a:srgbClr val="000000"/>
                </a:outerShdw>
              </a:effectLst>
            </a:rPr>
            <a:t>29 Chapters</a:t>
          </a:r>
          <a:endParaRPr lang="en-US" b="1" cap="none" spc="0" dirty="0">
            <a:ln w="17780" cmpd="sng">
              <a:prstDash val="solid"/>
              <a:miter lim="800000"/>
            </a:ln>
            <a:effectLst>
              <a:outerShdw blurRad="50800" algn="tl" rotWithShape="0">
                <a:srgbClr val="000000"/>
              </a:outerShdw>
            </a:effectLst>
          </a:endParaRPr>
        </a:p>
      </dgm:t>
    </dgm:pt>
    <dgm:pt modelId="{84364538-77CD-4EA9-9EA6-174E66B58ED8}" type="parTrans" cxnId="{385D143C-4451-41F8-80A8-F5ADF5C93352}">
      <dgm:prSet/>
      <dgm:spPr/>
      <dgm:t>
        <a:bodyPr/>
        <a:lstStyle/>
        <a:p>
          <a:endParaRPr lang="en-US" b="1" cap="none" spc="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dgm:t>
    </dgm:pt>
    <dgm:pt modelId="{049FDA6C-7839-42A6-BB2B-07754C356A80}" type="sibTrans" cxnId="{385D143C-4451-41F8-80A8-F5ADF5C93352}">
      <dgm:prSet/>
      <dgm:spPr/>
      <dgm:t>
        <a:bodyPr/>
        <a:lstStyle/>
        <a:p>
          <a:endParaRPr lang="en-US" b="1" cap="none" spc="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dgm:t>
    </dgm:pt>
    <dgm:pt modelId="{E8B48332-FBA1-47BF-A589-7FE6ECAB25A3}">
      <dgm:prSet phldrT="[Text]">
        <dgm:style>
          <a:lnRef idx="1">
            <a:schemeClr val="accent2"/>
          </a:lnRef>
          <a:fillRef idx="2">
            <a:schemeClr val="accent2"/>
          </a:fillRef>
          <a:effectRef idx="1">
            <a:schemeClr val="accent2"/>
          </a:effectRef>
          <a:fontRef idx="minor">
            <a:schemeClr val="dk1"/>
          </a:fontRef>
        </dgm:style>
      </dgm:prSet>
      <dgm:spPr/>
      <dgm:t>
        <a:bodyPr/>
        <a:lstStyle/>
        <a:p>
          <a:r>
            <a:rPr lang="en-US" b="1" cap="none" spc="0" dirty="0" smtClean="0">
              <a:ln w="17780" cmpd="sng">
                <a:prstDash val="solid"/>
                <a:miter lim="800000"/>
              </a:ln>
              <a:effectLst>
                <a:outerShdw blurRad="50800" algn="tl" rotWithShape="0">
                  <a:srgbClr val="000000"/>
                </a:outerShdw>
              </a:effectLst>
            </a:rPr>
            <a:t>470 Sections</a:t>
          </a:r>
          <a:endParaRPr lang="en-US" b="1" cap="none" spc="0" dirty="0">
            <a:ln w="17780" cmpd="sng">
              <a:prstDash val="solid"/>
              <a:miter lim="800000"/>
            </a:ln>
            <a:effectLst>
              <a:outerShdw blurRad="50800" algn="tl" rotWithShape="0">
                <a:srgbClr val="000000"/>
              </a:outerShdw>
            </a:effectLst>
          </a:endParaRPr>
        </a:p>
      </dgm:t>
    </dgm:pt>
    <dgm:pt modelId="{29CF312D-FFA6-47E4-8D51-988FB58091BD}" type="parTrans" cxnId="{D8A16C61-6CCD-43F1-AC31-9E6A1826CFE6}">
      <dgm:prSet/>
      <dgm:spPr/>
      <dgm:t>
        <a:bodyPr/>
        <a:lstStyle/>
        <a:p>
          <a:endParaRPr lang="en-US" b="1" cap="none" spc="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dgm:t>
    </dgm:pt>
    <dgm:pt modelId="{1CBBEE44-893B-4831-A897-7C7BC5A8E4B9}" type="sibTrans" cxnId="{D8A16C61-6CCD-43F1-AC31-9E6A1826CFE6}">
      <dgm:prSet/>
      <dgm:spPr/>
      <dgm:t>
        <a:bodyPr/>
        <a:lstStyle/>
        <a:p>
          <a:endParaRPr lang="en-US" b="1" cap="none" spc="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dgm:t>
    </dgm:pt>
    <dgm:pt modelId="{B5BD9662-8C23-490A-B08F-A79C0E6E0B70}">
      <dgm:prSet>
        <dgm:style>
          <a:lnRef idx="1">
            <a:schemeClr val="accent4"/>
          </a:lnRef>
          <a:fillRef idx="2">
            <a:schemeClr val="accent4"/>
          </a:fillRef>
          <a:effectRef idx="1">
            <a:schemeClr val="accent4"/>
          </a:effectRef>
          <a:fontRef idx="minor">
            <a:schemeClr val="dk1"/>
          </a:fontRef>
        </dgm:style>
      </dgm:prSet>
      <dgm:spPr/>
      <dgm:t>
        <a:bodyPr/>
        <a:lstStyle/>
        <a:p>
          <a:r>
            <a:rPr lang="en-US" b="1" cap="none" spc="0" dirty="0" smtClean="0">
              <a:ln w="17780" cmpd="sng">
                <a:prstDash val="solid"/>
                <a:miter lim="800000"/>
              </a:ln>
              <a:effectLst>
                <a:outerShdw blurRad="50800" algn="tl" rotWithShape="0">
                  <a:srgbClr val="000000"/>
                </a:outerShdw>
              </a:effectLst>
            </a:rPr>
            <a:t>15 Schedules</a:t>
          </a:r>
          <a:endParaRPr lang="en-US" b="1" cap="none" spc="0" dirty="0">
            <a:ln w="17780" cmpd="sng">
              <a:prstDash val="solid"/>
              <a:miter lim="800000"/>
            </a:ln>
            <a:effectLst>
              <a:outerShdw blurRad="50800" algn="tl" rotWithShape="0">
                <a:srgbClr val="000000"/>
              </a:outerShdw>
            </a:effectLst>
          </a:endParaRPr>
        </a:p>
      </dgm:t>
    </dgm:pt>
    <dgm:pt modelId="{6DB78E23-FF5E-434C-BB97-EE591738B3F1}" type="parTrans" cxnId="{F47F5EE1-A597-4744-882A-0512514626FF}">
      <dgm:prSet/>
      <dgm:spPr/>
      <dgm:t>
        <a:bodyPr/>
        <a:lstStyle/>
        <a:p>
          <a:endParaRPr lang="en-US" b="1" cap="none" spc="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dgm:t>
    </dgm:pt>
    <dgm:pt modelId="{2056F7EE-9F16-4FBF-BA25-5D6CB8898CEF}" type="sibTrans" cxnId="{F47F5EE1-A597-4744-882A-0512514626FF}">
      <dgm:prSet/>
      <dgm:spPr/>
      <dgm:t>
        <a:bodyPr/>
        <a:lstStyle/>
        <a:p>
          <a:endParaRPr lang="en-US" b="1" cap="none" spc="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dgm:t>
    </dgm:pt>
    <dgm:pt modelId="{AE20F8D1-4777-41AB-81C7-0E98E18714C0}">
      <dgm:prSet>
        <dgm:style>
          <a:lnRef idx="1">
            <a:schemeClr val="accent2"/>
          </a:lnRef>
          <a:fillRef idx="2">
            <a:schemeClr val="accent2"/>
          </a:fillRef>
          <a:effectRef idx="1">
            <a:schemeClr val="accent2"/>
          </a:effectRef>
          <a:fontRef idx="minor">
            <a:schemeClr val="dk1"/>
          </a:fontRef>
        </dgm:style>
      </dgm:prSet>
      <dgm:spPr/>
      <dgm:t>
        <a:bodyPr/>
        <a:lstStyle/>
        <a:p>
          <a:r>
            <a:rPr lang="en-US" b="1" cap="none" spc="0" dirty="0" smtClean="0">
              <a:ln w="17780" cmpd="sng">
                <a:prstDash val="solid"/>
                <a:miter lim="800000"/>
              </a:ln>
              <a:effectLst>
                <a:outerShdw blurRad="50800" algn="tl" rotWithShape="0">
                  <a:srgbClr val="000000"/>
                </a:outerShdw>
              </a:effectLst>
            </a:rPr>
            <a:t>7 Schedules</a:t>
          </a:r>
          <a:endParaRPr lang="en-US" b="1" cap="none" spc="0" dirty="0">
            <a:ln w="17780" cmpd="sng">
              <a:prstDash val="solid"/>
              <a:miter lim="800000"/>
            </a:ln>
            <a:effectLst>
              <a:outerShdw blurRad="50800" algn="tl" rotWithShape="0">
                <a:srgbClr val="000000"/>
              </a:outerShdw>
            </a:effectLst>
          </a:endParaRPr>
        </a:p>
      </dgm:t>
    </dgm:pt>
    <dgm:pt modelId="{2AF2C349-ACE3-4975-9BE2-29EA6C64DDF3}" type="parTrans" cxnId="{73B230ED-431A-4588-9C60-30519409B231}">
      <dgm:prSet/>
      <dgm:spPr/>
      <dgm:t>
        <a:bodyPr/>
        <a:lstStyle/>
        <a:p>
          <a:endParaRPr lang="en-US" b="1" cap="none" spc="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dgm:t>
    </dgm:pt>
    <dgm:pt modelId="{2F9DC9FD-D8BB-4C1E-BD7D-E017E05BECBF}" type="sibTrans" cxnId="{73B230ED-431A-4588-9C60-30519409B231}">
      <dgm:prSet/>
      <dgm:spPr/>
      <dgm:t>
        <a:bodyPr/>
        <a:lstStyle/>
        <a:p>
          <a:endParaRPr lang="en-US" b="1" cap="none" spc="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dgm:t>
    </dgm:pt>
    <dgm:pt modelId="{C70A9572-05F4-43CB-AB56-2B9F0C9CF85B}" type="pres">
      <dgm:prSet presAssocID="{D87F884C-4436-4720-9BD1-BA2A81B70A82}" presName="diagram" presStyleCnt="0">
        <dgm:presLayoutVars>
          <dgm:chPref val="1"/>
          <dgm:dir/>
          <dgm:animOne val="branch"/>
          <dgm:animLvl val="lvl"/>
          <dgm:resizeHandles/>
        </dgm:presLayoutVars>
      </dgm:prSet>
      <dgm:spPr/>
      <dgm:t>
        <a:bodyPr/>
        <a:lstStyle/>
        <a:p>
          <a:endParaRPr lang="en-US"/>
        </a:p>
      </dgm:t>
    </dgm:pt>
    <dgm:pt modelId="{F7294B72-1E4F-42CA-BA93-4CA7CBFC126E}" type="pres">
      <dgm:prSet presAssocID="{5362D8FE-FA91-4DE7-A65F-67EAE4B2DBD8}" presName="root" presStyleCnt="0"/>
      <dgm:spPr/>
      <dgm:t>
        <a:bodyPr/>
        <a:lstStyle/>
        <a:p>
          <a:endParaRPr lang="en-US"/>
        </a:p>
      </dgm:t>
    </dgm:pt>
    <dgm:pt modelId="{E8335E9D-A4A1-43F3-96D0-B6CA9DBB2CC2}" type="pres">
      <dgm:prSet presAssocID="{5362D8FE-FA91-4DE7-A65F-67EAE4B2DBD8}" presName="rootComposite" presStyleCnt="0"/>
      <dgm:spPr/>
      <dgm:t>
        <a:bodyPr/>
        <a:lstStyle/>
        <a:p>
          <a:endParaRPr lang="en-US"/>
        </a:p>
      </dgm:t>
    </dgm:pt>
    <dgm:pt modelId="{674D868F-3111-4C1B-999E-FB2A67B591C4}" type="pres">
      <dgm:prSet presAssocID="{5362D8FE-FA91-4DE7-A65F-67EAE4B2DBD8}" presName="rootText" presStyleLbl="node1" presStyleIdx="0" presStyleCnt="2" custScaleX="157005" custScaleY="83998"/>
      <dgm:spPr/>
      <dgm:t>
        <a:bodyPr/>
        <a:lstStyle/>
        <a:p>
          <a:endParaRPr lang="en-US"/>
        </a:p>
      </dgm:t>
    </dgm:pt>
    <dgm:pt modelId="{5AD84813-D559-4B1B-BF5B-7DF192F288B4}" type="pres">
      <dgm:prSet presAssocID="{5362D8FE-FA91-4DE7-A65F-67EAE4B2DBD8}" presName="rootConnector" presStyleLbl="node1" presStyleIdx="0" presStyleCnt="2"/>
      <dgm:spPr/>
      <dgm:t>
        <a:bodyPr/>
        <a:lstStyle/>
        <a:p>
          <a:endParaRPr lang="en-US"/>
        </a:p>
      </dgm:t>
    </dgm:pt>
    <dgm:pt modelId="{17EBA6AA-876A-46A2-A004-87D014E300C9}" type="pres">
      <dgm:prSet presAssocID="{5362D8FE-FA91-4DE7-A65F-67EAE4B2DBD8}" presName="childShape" presStyleCnt="0"/>
      <dgm:spPr/>
      <dgm:t>
        <a:bodyPr/>
        <a:lstStyle/>
        <a:p>
          <a:endParaRPr lang="en-US"/>
        </a:p>
      </dgm:t>
    </dgm:pt>
    <dgm:pt modelId="{1A8AF193-A519-44B6-9456-06600D2FB81F}" type="pres">
      <dgm:prSet presAssocID="{DF477B8F-7399-44DA-A254-D7CB9B081CAD}" presName="Name13" presStyleLbl="parChTrans1D2" presStyleIdx="0" presStyleCnt="6"/>
      <dgm:spPr/>
      <dgm:t>
        <a:bodyPr/>
        <a:lstStyle/>
        <a:p>
          <a:endParaRPr lang="en-US"/>
        </a:p>
      </dgm:t>
    </dgm:pt>
    <dgm:pt modelId="{875F78A7-EBF4-4151-BFD6-09256D822219}" type="pres">
      <dgm:prSet presAssocID="{E451902A-ECC0-4F12-85E9-707DC627E468}" presName="childText" presStyleLbl="bgAcc1" presStyleIdx="0" presStyleCnt="6">
        <dgm:presLayoutVars>
          <dgm:bulletEnabled val="1"/>
        </dgm:presLayoutVars>
      </dgm:prSet>
      <dgm:spPr/>
      <dgm:t>
        <a:bodyPr/>
        <a:lstStyle/>
        <a:p>
          <a:endParaRPr lang="en-US"/>
        </a:p>
      </dgm:t>
    </dgm:pt>
    <dgm:pt modelId="{CC4537F5-0C51-4CF9-AF11-1683CF0D82A1}" type="pres">
      <dgm:prSet presAssocID="{78F28E43-0C84-4149-AA29-2C6AFDB824B3}" presName="Name13" presStyleLbl="parChTrans1D2" presStyleIdx="1" presStyleCnt="6"/>
      <dgm:spPr/>
      <dgm:t>
        <a:bodyPr/>
        <a:lstStyle/>
        <a:p>
          <a:endParaRPr lang="en-US"/>
        </a:p>
      </dgm:t>
    </dgm:pt>
    <dgm:pt modelId="{2CEF9599-1D9D-4BE0-B395-3B0B76E448C9}" type="pres">
      <dgm:prSet presAssocID="{2247BB05-9D04-4B6B-B885-8F7A42B2544D}" presName="childText" presStyleLbl="bgAcc1" presStyleIdx="1" presStyleCnt="6">
        <dgm:presLayoutVars>
          <dgm:bulletEnabled val="1"/>
        </dgm:presLayoutVars>
      </dgm:prSet>
      <dgm:spPr/>
      <dgm:t>
        <a:bodyPr/>
        <a:lstStyle/>
        <a:p>
          <a:endParaRPr lang="en-US"/>
        </a:p>
      </dgm:t>
    </dgm:pt>
    <dgm:pt modelId="{C2A9FC5B-421A-4F3D-A022-B327F3DD94FF}" type="pres">
      <dgm:prSet presAssocID="{6DB78E23-FF5E-434C-BB97-EE591738B3F1}" presName="Name13" presStyleLbl="parChTrans1D2" presStyleIdx="2" presStyleCnt="6"/>
      <dgm:spPr/>
      <dgm:t>
        <a:bodyPr/>
        <a:lstStyle/>
        <a:p>
          <a:endParaRPr lang="en-US"/>
        </a:p>
      </dgm:t>
    </dgm:pt>
    <dgm:pt modelId="{4D9CB8DC-ABFF-428F-8F57-568CECF26201}" type="pres">
      <dgm:prSet presAssocID="{B5BD9662-8C23-490A-B08F-A79C0E6E0B70}" presName="childText" presStyleLbl="bgAcc1" presStyleIdx="2" presStyleCnt="6">
        <dgm:presLayoutVars>
          <dgm:bulletEnabled val="1"/>
        </dgm:presLayoutVars>
      </dgm:prSet>
      <dgm:spPr/>
      <dgm:t>
        <a:bodyPr/>
        <a:lstStyle/>
        <a:p>
          <a:endParaRPr lang="en-US"/>
        </a:p>
      </dgm:t>
    </dgm:pt>
    <dgm:pt modelId="{E433DA55-EF89-4B8D-976B-572713ECC72F}" type="pres">
      <dgm:prSet presAssocID="{42AEEA06-1F13-40B4-91C8-9E6484E7F26A}" presName="root" presStyleCnt="0"/>
      <dgm:spPr/>
      <dgm:t>
        <a:bodyPr/>
        <a:lstStyle/>
        <a:p>
          <a:endParaRPr lang="en-US"/>
        </a:p>
      </dgm:t>
    </dgm:pt>
    <dgm:pt modelId="{81D46C9C-36E3-49C9-94BE-A0C16F662DB1}" type="pres">
      <dgm:prSet presAssocID="{42AEEA06-1F13-40B4-91C8-9E6484E7F26A}" presName="rootComposite" presStyleCnt="0"/>
      <dgm:spPr/>
      <dgm:t>
        <a:bodyPr/>
        <a:lstStyle/>
        <a:p>
          <a:endParaRPr lang="en-US"/>
        </a:p>
      </dgm:t>
    </dgm:pt>
    <dgm:pt modelId="{7EB3F3F6-443B-44CB-BB7A-CF8A142DA7FF}" type="pres">
      <dgm:prSet presAssocID="{42AEEA06-1F13-40B4-91C8-9E6484E7F26A}" presName="rootText" presStyleLbl="node1" presStyleIdx="1" presStyleCnt="2" custScaleX="135011" custScaleY="79675"/>
      <dgm:spPr/>
      <dgm:t>
        <a:bodyPr/>
        <a:lstStyle/>
        <a:p>
          <a:endParaRPr lang="en-US"/>
        </a:p>
      </dgm:t>
    </dgm:pt>
    <dgm:pt modelId="{1474B547-6A34-4BA3-A984-76F62FD31B1F}" type="pres">
      <dgm:prSet presAssocID="{42AEEA06-1F13-40B4-91C8-9E6484E7F26A}" presName="rootConnector" presStyleLbl="node1" presStyleIdx="1" presStyleCnt="2"/>
      <dgm:spPr/>
      <dgm:t>
        <a:bodyPr/>
        <a:lstStyle/>
        <a:p>
          <a:endParaRPr lang="en-US"/>
        </a:p>
      </dgm:t>
    </dgm:pt>
    <dgm:pt modelId="{4A8ECD84-442D-4C50-AB67-115B18592BF1}" type="pres">
      <dgm:prSet presAssocID="{42AEEA06-1F13-40B4-91C8-9E6484E7F26A}" presName="childShape" presStyleCnt="0"/>
      <dgm:spPr/>
      <dgm:t>
        <a:bodyPr/>
        <a:lstStyle/>
        <a:p>
          <a:endParaRPr lang="en-US"/>
        </a:p>
      </dgm:t>
    </dgm:pt>
    <dgm:pt modelId="{60199E7E-8FB7-4597-A164-65CD93625447}" type="pres">
      <dgm:prSet presAssocID="{84364538-77CD-4EA9-9EA6-174E66B58ED8}" presName="Name13" presStyleLbl="parChTrans1D2" presStyleIdx="3" presStyleCnt="6"/>
      <dgm:spPr/>
      <dgm:t>
        <a:bodyPr/>
        <a:lstStyle/>
        <a:p>
          <a:endParaRPr lang="en-US"/>
        </a:p>
      </dgm:t>
    </dgm:pt>
    <dgm:pt modelId="{01B83E39-B240-420E-A86D-94406C21E717}" type="pres">
      <dgm:prSet presAssocID="{A3635AE2-6B1F-45E6-9B15-DDFE00F4645E}" presName="childText" presStyleLbl="bgAcc1" presStyleIdx="3" presStyleCnt="6">
        <dgm:presLayoutVars>
          <dgm:bulletEnabled val="1"/>
        </dgm:presLayoutVars>
      </dgm:prSet>
      <dgm:spPr/>
      <dgm:t>
        <a:bodyPr/>
        <a:lstStyle/>
        <a:p>
          <a:endParaRPr lang="en-US"/>
        </a:p>
      </dgm:t>
    </dgm:pt>
    <dgm:pt modelId="{53C73EB0-DCAB-4A74-B406-298CE18E45F4}" type="pres">
      <dgm:prSet presAssocID="{29CF312D-FFA6-47E4-8D51-988FB58091BD}" presName="Name13" presStyleLbl="parChTrans1D2" presStyleIdx="4" presStyleCnt="6"/>
      <dgm:spPr/>
      <dgm:t>
        <a:bodyPr/>
        <a:lstStyle/>
        <a:p>
          <a:endParaRPr lang="en-US"/>
        </a:p>
      </dgm:t>
    </dgm:pt>
    <dgm:pt modelId="{A231A605-C77A-44AE-AF12-6583ED69E74F}" type="pres">
      <dgm:prSet presAssocID="{E8B48332-FBA1-47BF-A589-7FE6ECAB25A3}" presName="childText" presStyleLbl="bgAcc1" presStyleIdx="4" presStyleCnt="6">
        <dgm:presLayoutVars>
          <dgm:bulletEnabled val="1"/>
        </dgm:presLayoutVars>
      </dgm:prSet>
      <dgm:spPr/>
      <dgm:t>
        <a:bodyPr/>
        <a:lstStyle/>
        <a:p>
          <a:endParaRPr lang="en-US"/>
        </a:p>
      </dgm:t>
    </dgm:pt>
    <dgm:pt modelId="{15727809-21AA-44C2-9465-146012C97973}" type="pres">
      <dgm:prSet presAssocID="{2AF2C349-ACE3-4975-9BE2-29EA6C64DDF3}" presName="Name13" presStyleLbl="parChTrans1D2" presStyleIdx="5" presStyleCnt="6"/>
      <dgm:spPr/>
      <dgm:t>
        <a:bodyPr/>
        <a:lstStyle/>
        <a:p>
          <a:endParaRPr lang="en-US"/>
        </a:p>
      </dgm:t>
    </dgm:pt>
    <dgm:pt modelId="{7E1C664B-D6CC-48CE-8B12-FFA1F2D5BC45}" type="pres">
      <dgm:prSet presAssocID="{AE20F8D1-4777-41AB-81C7-0E98E18714C0}" presName="childText" presStyleLbl="bgAcc1" presStyleIdx="5" presStyleCnt="6">
        <dgm:presLayoutVars>
          <dgm:bulletEnabled val="1"/>
        </dgm:presLayoutVars>
      </dgm:prSet>
      <dgm:spPr/>
      <dgm:t>
        <a:bodyPr/>
        <a:lstStyle/>
        <a:p>
          <a:endParaRPr lang="en-US"/>
        </a:p>
      </dgm:t>
    </dgm:pt>
  </dgm:ptLst>
  <dgm:cxnLst>
    <dgm:cxn modelId="{41DDDF5B-468F-476D-83DB-0686DB9A6D00}" type="presOf" srcId="{29CF312D-FFA6-47E4-8D51-988FB58091BD}" destId="{53C73EB0-DCAB-4A74-B406-298CE18E45F4}" srcOrd="0" destOrd="0" presId="urn:microsoft.com/office/officeart/2005/8/layout/hierarchy3"/>
    <dgm:cxn modelId="{385D143C-4451-41F8-80A8-F5ADF5C93352}" srcId="{42AEEA06-1F13-40B4-91C8-9E6484E7F26A}" destId="{A3635AE2-6B1F-45E6-9B15-DDFE00F4645E}" srcOrd="0" destOrd="0" parTransId="{84364538-77CD-4EA9-9EA6-174E66B58ED8}" sibTransId="{049FDA6C-7839-42A6-BB2B-07754C356A80}"/>
    <dgm:cxn modelId="{8DEB3AC3-B1A8-4A18-87C1-A6F5B77545A5}" type="presOf" srcId="{E451902A-ECC0-4F12-85E9-707DC627E468}" destId="{875F78A7-EBF4-4151-BFD6-09256D822219}" srcOrd="0" destOrd="0" presId="urn:microsoft.com/office/officeart/2005/8/layout/hierarchy3"/>
    <dgm:cxn modelId="{2A112B73-B450-4D9F-ACDF-764DEA89FCF5}" srcId="{D87F884C-4436-4720-9BD1-BA2A81B70A82}" destId="{5362D8FE-FA91-4DE7-A65F-67EAE4B2DBD8}" srcOrd="0" destOrd="0" parTransId="{DC02AEBB-B1DE-4F71-8A13-2FD9A1E1E071}" sibTransId="{19068E97-8FC8-4913-B294-6D362CE47158}"/>
    <dgm:cxn modelId="{1F774791-21C6-4BFA-BFB4-66FA73509AB4}" type="presOf" srcId="{D87F884C-4436-4720-9BD1-BA2A81B70A82}" destId="{C70A9572-05F4-43CB-AB56-2B9F0C9CF85B}" srcOrd="0" destOrd="0" presId="urn:microsoft.com/office/officeart/2005/8/layout/hierarchy3"/>
    <dgm:cxn modelId="{74FA2813-5FBC-4D29-9C37-1BA83C8398BC}" type="presOf" srcId="{AE20F8D1-4777-41AB-81C7-0E98E18714C0}" destId="{7E1C664B-D6CC-48CE-8B12-FFA1F2D5BC45}" srcOrd="0" destOrd="0" presId="urn:microsoft.com/office/officeart/2005/8/layout/hierarchy3"/>
    <dgm:cxn modelId="{96CF65B0-1E17-4736-BA97-4D5B5FE38431}" type="presOf" srcId="{42AEEA06-1F13-40B4-91C8-9E6484E7F26A}" destId="{7EB3F3F6-443B-44CB-BB7A-CF8A142DA7FF}" srcOrd="0" destOrd="0" presId="urn:microsoft.com/office/officeart/2005/8/layout/hierarchy3"/>
    <dgm:cxn modelId="{2621F22A-D0AD-4E41-B745-0E54EE64D74C}" type="presOf" srcId="{B5BD9662-8C23-490A-B08F-A79C0E6E0B70}" destId="{4D9CB8DC-ABFF-428F-8F57-568CECF26201}" srcOrd="0" destOrd="0" presId="urn:microsoft.com/office/officeart/2005/8/layout/hierarchy3"/>
    <dgm:cxn modelId="{F47F5EE1-A597-4744-882A-0512514626FF}" srcId="{5362D8FE-FA91-4DE7-A65F-67EAE4B2DBD8}" destId="{B5BD9662-8C23-490A-B08F-A79C0E6E0B70}" srcOrd="2" destOrd="0" parTransId="{6DB78E23-FF5E-434C-BB97-EE591738B3F1}" sibTransId="{2056F7EE-9F16-4FBF-BA25-5D6CB8898CEF}"/>
    <dgm:cxn modelId="{73B230ED-431A-4588-9C60-30519409B231}" srcId="{42AEEA06-1F13-40B4-91C8-9E6484E7F26A}" destId="{AE20F8D1-4777-41AB-81C7-0E98E18714C0}" srcOrd="2" destOrd="0" parTransId="{2AF2C349-ACE3-4975-9BE2-29EA6C64DDF3}" sibTransId="{2F9DC9FD-D8BB-4C1E-BD7D-E017E05BECBF}"/>
    <dgm:cxn modelId="{D15D145E-1935-444D-9CEE-A95F7B63C0C4}" type="presOf" srcId="{E8B48332-FBA1-47BF-A589-7FE6ECAB25A3}" destId="{A231A605-C77A-44AE-AF12-6583ED69E74F}" srcOrd="0" destOrd="0" presId="urn:microsoft.com/office/officeart/2005/8/layout/hierarchy3"/>
    <dgm:cxn modelId="{E2C376CC-6FB6-448D-AABA-88167C6F03CE}" type="presOf" srcId="{78F28E43-0C84-4149-AA29-2C6AFDB824B3}" destId="{CC4537F5-0C51-4CF9-AF11-1683CF0D82A1}" srcOrd="0" destOrd="0" presId="urn:microsoft.com/office/officeart/2005/8/layout/hierarchy3"/>
    <dgm:cxn modelId="{CD8A0EBC-595F-4E93-93F1-CEF679680390}" srcId="{5362D8FE-FA91-4DE7-A65F-67EAE4B2DBD8}" destId="{E451902A-ECC0-4F12-85E9-707DC627E468}" srcOrd="0" destOrd="0" parTransId="{DF477B8F-7399-44DA-A254-D7CB9B081CAD}" sibTransId="{493C2AD6-9A3F-43F0-BF02-8C8132E47898}"/>
    <dgm:cxn modelId="{65AD6BAB-8C7F-4C59-90A3-7E6C83A12FB3}" srcId="{5362D8FE-FA91-4DE7-A65F-67EAE4B2DBD8}" destId="{2247BB05-9D04-4B6B-B885-8F7A42B2544D}" srcOrd="1" destOrd="0" parTransId="{78F28E43-0C84-4149-AA29-2C6AFDB824B3}" sibTransId="{D552AF83-C3D0-458E-BD42-A494BB83E024}"/>
    <dgm:cxn modelId="{CF3CF2B9-A5B6-4DD5-8553-29C24E32FCE1}" type="presOf" srcId="{DF477B8F-7399-44DA-A254-D7CB9B081CAD}" destId="{1A8AF193-A519-44B6-9456-06600D2FB81F}" srcOrd="0" destOrd="0" presId="urn:microsoft.com/office/officeart/2005/8/layout/hierarchy3"/>
    <dgm:cxn modelId="{60186835-13C8-413E-935B-17D5876D1A59}" type="presOf" srcId="{6DB78E23-FF5E-434C-BB97-EE591738B3F1}" destId="{C2A9FC5B-421A-4F3D-A022-B327F3DD94FF}" srcOrd="0" destOrd="0" presId="urn:microsoft.com/office/officeart/2005/8/layout/hierarchy3"/>
    <dgm:cxn modelId="{731939C9-51D5-45A2-BC9A-CCEB82361993}" type="presOf" srcId="{42AEEA06-1F13-40B4-91C8-9E6484E7F26A}" destId="{1474B547-6A34-4BA3-A984-76F62FD31B1F}" srcOrd="1" destOrd="0" presId="urn:microsoft.com/office/officeart/2005/8/layout/hierarchy3"/>
    <dgm:cxn modelId="{C4106C21-49C5-470A-8BC6-DD16D12C5934}" type="presOf" srcId="{5362D8FE-FA91-4DE7-A65F-67EAE4B2DBD8}" destId="{5AD84813-D559-4B1B-BF5B-7DF192F288B4}" srcOrd="1" destOrd="0" presId="urn:microsoft.com/office/officeart/2005/8/layout/hierarchy3"/>
    <dgm:cxn modelId="{6342AF10-7CC8-4455-9068-8A3BFD01E328}" type="presOf" srcId="{84364538-77CD-4EA9-9EA6-174E66B58ED8}" destId="{60199E7E-8FB7-4597-A164-65CD93625447}" srcOrd="0" destOrd="0" presId="urn:microsoft.com/office/officeart/2005/8/layout/hierarchy3"/>
    <dgm:cxn modelId="{D8A16C61-6CCD-43F1-AC31-9E6A1826CFE6}" srcId="{42AEEA06-1F13-40B4-91C8-9E6484E7F26A}" destId="{E8B48332-FBA1-47BF-A589-7FE6ECAB25A3}" srcOrd="1" destOrd="0" parTransId="{29CF312D-FFA6-47E4-8D51-988FB58091BD}" sibTransId="{1CBBEE44-893B-4831-A897-7C7BC5A8E4B9}"/>
    <dgm:cxn modelId="{89215A4B-F85F-4F8C-AC69-15FD874EC529}" type="presOf" srcId="{A3635AE2-6B1F-45E6-9B15-DDFE00F4645E}" destId="{01B83E39-B240-420E-A86D-94406C21E717}" srcOrd="0" destOrd="0" presId="urn:microsoft.com/office/officeart/2005/8/layout/hierarchy3"/>
    <dgm:cxn modelId="{D99975DC-F0CD-49F9-BD3A-063E312B8413}" type="presOf" srcId="{2AF2C349-ACE3-4975-9BE2-29EA6C64DDF3}" destId="{15727809-21AA-44C2-9465-146012C97973}" srcOrd="0" destOrd="0" presId="urn:microsoft.com/office/officeart/2005/8/layout/hierarchy3"/>
    <dgm:cxn modelId="{CDE3E50C-C012-4E53-9C0E-1F8F48774C19}" type="presOf" srcId="{2247BB05-9D04-4B6B-B885-8F7A42B2544D}" destId="{2CEF9599-1D9D-4BE0-B395-3B0B76E448C9}" srcOrd="0" destOrd="0" presId="urn:microsoft.com/office/officeart/2005/8/layout/hierarchy3"/>
    <dgm:cxn modelId="{9E600D75-13C4-4F01-8221-A47C65692980}" srcId="{D87F884C-4436-4720-9BD1-BA2A81B70A82}" destId="{42AEEA06-1F13-40B4-91C8-9E6484E7F26A}" srcOrd="1" destOrd="0" parTransId="{90961400-4475-416D-8285-F9B597F4747E}" sibTransId="{9F284912-274D-4794-9702-750D30E8D4E9}"/>
    <dgm:cxn modelId="{83AE5611-8EF9-429F-ABF6-542BA976B0C5}" type="presOf" srcId="{5362D8FE-FA91-4DE7-A65F-67EAE4B2DBD8}" destId="{674D868F-3111-4C1B-999E-FB2A67B591C4}" srcOrd="0" destOrd="0" presId="urn:microsoft.com/office/officeart/2005/8/layout/hierarchy3"/>
    <dgm:cxn modelId="{222E2604-94AE-4F14-80D1-FA9257F22293}" type="presParOf" srcId="{C70A9572-05F4-43CB-AB56-2B9F0C9CF85B}" destId="{F7294B72-1E4F-42CA-BA93-4CA7CBFC126E}" srcOrd="0" destOrd="0" presId="urn:microsoft.com/office/officeart/2005/8/layout/hierarchy3"/>
    <dgm:cxn modelId="{45EA7EA1-93BC-4A61-8EBC-B38EE5D4C51F}" type="presParOf" srcId="{F7294B72-1E4F-42CA-BA93-4CA7CBFC126E}" destId="{E8335E9D-A4A1-43F3-96D0-B6CA9DBB2CC2}" srcOrd="0" destOrd="0" presId="urn:microsoft.com/office/officeart/2005/8/layout/hierarchy3"/>
    <dgm:cxn modelId="{CCA79066-3E48-41F8-BBC2-6B8BCA175C61}" type="presParOf" srcId="{E8335E9D-A4A1-43F3-96D0-B6CA9DBB2CC2}" destId="{674D868F-3111-4C1B-999E-FB2A67B591C4}" srcOrd="0" destOrd="0" presId="urn:microsoft.com/office/officeart/2005/8/layout/hierarchy3"/>
    <dgm:cxn modelId="{7879D0D4-0562-4377-A4EF-86EFEA93B9D8}" type="presParOf" srcId="{E8335E9D-A4A1-43F3-96D0-B6CA9DBB2CC2}" destId="{5AD84813-D559-4B1B-BF5B-7DF192F288B4}" srcOrd="1" destOrd="0" presId="urn:microsoft.com/office/officeart/2005/8/layout/hierarchy3"/>
    <dgm:cxn modelId="{D17E599E-825D-42BB-9F25-06FAD3C77935}" type="presParOf" srcId="{F7294B72-1E4F-42CA-BA93-4CA7CBFC126E}" destId="{17EBA6AA-876A-46A2-A004-87D014E300C9}" srcOrd="1" destOrd="0" presId="urn:microsoft.com/office/officeart/2005/8/layout/hierarchy3"/>
    <dgm:cxn modelId="{D5B214B7-0644-4E26-AE4F-E101633293ED}" type="presParOf" srcId="{17EBA6AA-876A-46A2-A004-87D014E300C9}" destId="{1A8AF193-A519-44B6-9456-06600D2FB81F}" srcOrd="0" destOrd="0" presId="urn:microsoft.com/office/officeart/2005/8/layout/hierarchy3"/>
    <dgm:cxn modelId="{32BDFF19-B270-4DA3-9AC8-04AE718DB232}" type="presParOf" srcId="{17EBA6AA-876A-46A2-A004-87D014E300C9}" destId="{875F78A7-EBF4-4151-BFD6-09256D822219}" srcOrd="1" destOrd="0" presId="urn:microsoft.com/office/officeart/2005/8/layout/hierarchy3"/>
    <dgm:cxn modelId="{258C9777-2BF5-43DB-BF9F-F55E48A9FCE1}" type="presParOf" srcId="{17EBA6AA-876A-46A2-A004-87D014E300C9}" destId="{CC4537F5-0C51-4CF9-AF11-1683CF0D82A1}" srcOrd="2" destOrd="0" presId="urn:microsoft.com/office/officeart/2005/8/layout/hierarchy3"/>
    <dgm:cxn modelId="{A756B947-4359-40AC-AF2D-DF704F4C92D8}" type="presParOf" srcId="{17EBA6AA-876A-46A2-A004-87D014E300C9}" destId="{2CEF9599-1D9D-4BE0-B395-3B0B76E448C9}" srcOrd="3" destOrd="0" presId="urn:microsoft.com/office/officeart/2005/8/layout/hierarchy3"/>
    <dgm:cxn modelId="{3C5A4007-D7C8-4EE5-B70A-29E80BB34CF8}" type="presParOf" srcId="{17EBA6AA-876A-46A2-A004-87D014E300C9}" destId="{C2A9FC5B-421A-4F3D-A022-B327F3DD94FF}" srcOrd="4" destOrd="0" presId="urn:microsoft.com/office/officeart/2005/8/layout/hierarchy3"/>
    <dgm:cxn modelId="{1C309732-BF65-472B-A36C-C4B7A9CDCC39}" type="presParOf" srcId="{17EBA6AA-876A-46A2-A004-87D014E300C9}" destId="{4D9CB8DC-ABFF-428F-8F57-568CECF26201}" srcOrd="5" destOrd="0" presId="urn:microsoft.com/office/officeart/2005/8/layout/hierarchy3"/>
    <dgm:cxn modelId="{E86EBA6E-62F2-4E5C-A064-630DD9857B0F}" type="presParOf" srcId="{C70A9572-05F4-43CB-AB56-2B9F0C9CF85B}" destId="{E433DA55-EF89-4B8D-976B-572713ECC72F}" srcOrd="1" destOrd="0" presId="urn:microsoft.com/office/officeart/2005/8/layout/hierarchy3"/>
    <dgm:cxn modelId="{0818BADE-5BC2-499D-8CF1-D110AA043814}" type="presParOf" srcId="{E433DA55-EF89-4B8D-976B-572713ECC72F}" destId="{81D46C9C-36E3-49C9-94BE-A0C16F662DB1}" srcOrd="0" destOrd="0" presId="urn:microsoft.com/office/officeart/2005/8/layout/hierarchy3"/>
    <dgm:cxn modelId="{C2287FFB-304C-47E5-AEFB-B019151654D3}" type="presParOf" srcId="{81D46C9C-36E3-49C9-94BE-A0C16F662DB1}" destId="{7EB3F3F6-443B-44CB-BB7A-CF8A142DA7FF}" srcOrd="0" destOrd="0" presId="urn:microsoft.com/office/officeart/2005/8/layout/hierarchy3"/>
    <dgm:cxn modelId="{C86A11AE-4C49-41FD-87B9-460D559F9748}" type="presParOf" srcId="{81D46C9C-36E3-49C9-94BE-A0C16F662DB1}" destId="{1474B547-6A34-4BA3-A984-76F62FD31B1F}" srcOrd="1" destOrd="0" presId="urn:microsoft.com/office/officeart/2005/8/layout/hierarchy3"/>
    <dgm:cxn modelId="{7C8F8081-B3EB-4630-AAFF-FB74D43C99A7}" type="presParOf" srcId="{E433DA55-EF89-4B8D-976B-572713ECC72F}" destId="{4A8ECD84-442D-4C50-AB67-115B18592BF1}" srcOrd="1" destOrd="0" presId="urn:microsoft.com/office/officeart/2005/8/layout/hierarchy3"/>
    <dgm:cxn modelId="{7E85B8A7-787B-4ECF-AB00-2CEB64E1ED66}" type="presParOf" srcId="{4A8ECD84-442D-4C50-AB67-115B18592BF1}" destId="{60199E7E-8FB7-4597-A164-65CD93625447}" srcOrd="0" destOrd="0" presId="urn:microsoft.com/office/officeart/2005/8/layout/hierarchy3"/>
    <dgm:cxn modelId="{5F43F25C-A135-4C64-9DFE-91A6A630722C}" type="presParOf" srcId="{4A8ECD84-442D-4C50-AB67-115B18592BF1}" destId="{01B83E39-B240-420E-A86D-94406C21E717}" srcOrd="1" destOrd="0" presId="urn:microsoft.com/office/officeart/2005/8/layout/hierarchy3"/>
    <dgm:cxn modelId="{CF5C1507-A8C9-4AF3-A4B5-C8110BD4FEE2}" type="presParOf" srcId="{4A8ECD84-442D-4C50-AB67-115B18592BF1}" destId="{53C73EB0-DCAB-4A74-B406-298CE18E45F4}" srcOrd="2" destOrd="0" presId="urn:microsoft.com/office/officeart/2005/8/layout/hierarchy3"/>
    <dgm:cxn modelId="{E38CBB3F-8D7C-4CC7-95B8-CD19ACDAA8ED}" type="presParOf" srcId="{4A8ECD84-442D-4C50-AB67-115B18592BF1}" destId="{A231A605-C77A-44AE-AF12-6583ED69E74F}" srcOrd="3" destOrd="0" presId="urn:microsoft.com/office/officeart/2005/8/layout/hierarchy3"/>
    <dgm:cxn modelId="{C4104091-782D-4782-9F65-C0DABFC22240}" type="presParOf" srcId="{4A8ECD84-442D-4C50-AB67-115B18592BF1}" destId="{15727809-21AA-44C2-9465-146012C97973}" srcOrd="4" destOrd="0" presId="urn:microsoft.com/office/officeart/2005/8/layout/hierarchy3"/>
    <dgm:cxn modelId="{D0BBFE6E-BE61-4E41-93EE-77C4EF2F642B}" type="presParOf" srcId="{4A8ECD84-442D-4C50-AB67-115B18592BF1}" destId="{7E1C664B-D6CC-48CE-8B12-FFA1F2D5BC45}" srcOrd="5" destOrd="0" presId="urn:microsoft.com/office/officeart/2005/8/layout/hierarchy3"/>
  </dgm:cxnLst>
  <dgm:bg/>
  <dgm:whole>
    <a:ln>
      <a:noFill/>
    </a:ln>
  </dgm:whole>
  <dgm:extLst>
    <a:ext uri="http://schemas.microsoft.com/office/drawing/2008/diagram">
      <dsp:dataModelExt xmlns=""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74D868F-3111-4C1B-999E-FB2A67B591C4}">
      <dsp:nvSpPr>
        <dsp:cNvPr id="0" name=""/>
        <dsp:cNvSpPr/>
      </dsp:nvSpPr>
      <dsp:spPr>
        <a:xfrm>
          <a:off x="990598" y="1262"/>
          <a:ext cx="3094576" cy="827802"/>
        </a:xfrm>
        <a:prstGeom prst="roundRect">
          <a:avLst>
            <a:gd name="adj" fmla="val 10000"/>
          </a:avLst>
        </a:prstGeom>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4"/>
        </a:lnRef>
        <a:fillRef idx="3">
          <a:schemeClr val="accent4"/>
        </a:fillRef>
        <a:effectRef idx="3">
          <a:schemeClr val="accent4"/>
        </a:effectRef>
        <a:fontRef idx="minor">
          <a:schemeClr val="lt1"/>
        </a:fontRef>
      </dsp:style>
      <dsp:txBody>
        <a:bodyPr spcFirstLastPara="0" vert="horz" wrap="square" lIns="41910" tIns="27940" rIns="41910" bIns="27940" numCol="1" spcCol="1270" anchor="ctr" anchorCtr="0">
          <a:noAutofit/>
        </a:bodyPr>
        <a:lstStyle/>
        <a:p>
          <a:pPr lvl="0" algn="ctr" defTabSz="977900">
            <a:lnSpc>
              <a:spcPct val="90000"/>
            </a:lnSpc>
            <a:spcBef>
              <a:spcPct val="0"/>
            </a:spcBef>
            <a:spcAft>
              <a:spcPct val="35000"/>
            </a:spcAft>
          </a:pPr>
          <a:r>
            <a:rPr lang="en-US" sz="2200" b="0" kern="1200" cap="none" spc="0" dirty="0" smtClean="0">
              <a:ln w="17780" cmpd="sng">
                <a:prstDash val="solid"/>
                <a:miter lim="800000"/>
              </a:ln>
              <a:effectLst>
                <a:outerShdw blurRad="50800" algn="tl" rotWithShape="0">
                  <a:srgbClr val="000000"/>
                </a:outerShdw>
              </a:effectLst>
              <a:latin typeface="+mj-lt"/>
            </a:rPr>
            <a:t>Companies Act, 1956</a:t>
          </a:r>
          <a:endParaRPr lang="en-US" sz="2200" b="0" kern="1200" cap="none" spc="0" dirty="0">
            <a:ln w="17780" cmpd="sng">
              <a:prstDash val="solid"/>
              <a:miter lim="800000"/>
            </a:ln>
            <a:effectLst>
              <a:outerShdw blurRad="50800" algn="tl" rotWithShape="0">
                <a:srgbClr val="000000"/>
              </a:outerShdw>
            </a:effectLst>
            <a:latin typeface="+mj-lt"/>
          </a:endParaRPr>
        </a:p>
      </dsp:txBody>
      <dsp:txXfrm>
        <a:off x="990598" y="1262"/>
        <a:ext cx="3094576" cy="827802"/>
      </dsp:txXfrm>
    </dsp:sp>
    <dsp:sp modelId="{1A8AF193-A519-44B6-9456-06600D2FB81F}">
      <dsp:nvSpPr>
        <dsp:cNvPr id="0" name=""/>
        <dsp:cNvSpPr/>
      </dsp:nvSpPr>
      <dsp:spPr>
        <a:xfrm>
          <a:off x="1300056" y="829065"/>
          <a:ext cx="309457" cy="739126"/>
        </a:xfrm>
        <a:custGeom>
          <a:avLst/>
          <a:gdLst/>
          <a:ahLst/>
          <a:cxnLst/>
          <a:rect l="0" t="0" r="0" b="0"/>
          <a:pathLst>
            <a:path>
              <a:moveTo>
                <a:pt x="0" y="0"/>
              </a:moveTo>
              <a:lnTo>
                <a:pt x="0" y="739126"/>
              </a:lnTo>
              <a:lnTo>
                <a:pt x="309457" y="739126"/>
              </a:lnTo>
            </a:path>
          </a:pathLst>
        </a:custGeom>
        <a:noFill/>
        <a:ln w="28575" cap="flat" cmpd="sng" algn="ctr">
          <a:solidFill>
            <a:schemeClr val="accent6">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75F78A7-EBF4-4151-BFD6-09256D822219}">
      <dsp:nvSpPr>
        <dsp:cNvPr id="0" name=""/>
        <dsp:cNvSpPr/>
      </dsp:nvSpPr>
      <dsp:spPr>
        <a:xfrm>
          <a:off x="1609514" y="1075440"/>
          <a:ext cx="1576804" cy="985502"/>
        </a:xfrm>
        <a:prstGeom prst="roundRect">
          <a:avLst>
            <a:gd name="adj" fmla="val 10000"/>
          </a:avLst>
        </a:prstGeom>
        <a:gradFill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6200000" scaled="1"/>
        </a:gradFill>
        <a:ln w="9525" cap="flat" cmpd="sng" algn="ctr">
          <a:solidFill>
            <a:schemeClr val="accent4">
              <a:shade val="95000"/>
              <a:satMod val="105000"/>
            </a:schemeClr>
          </a:solid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1" kern="1200" cap="none" spc="0" dirty="0" smtClean="0">
              <a:ln w="17780" cmpd="sng">
                <a:prstDash val="solid"/>
                <a:miter lim="800000"/>
              </a:ln>
              <a:effectLst>
                <a:outerShdw blurRad="50800" algn="tl" rotWithShape="0">
                  <a:srgbClr val="000000"/>
                </a:outerShdw>
              </a:effectLst>
            </a:rPr>
            <a:t>13 Parts</a:t>
          </a:r>
          <a:endParaRPr lang="en-US" sz="2400" b="1" kern="1200" cap="none" spc="0" dirty="0">
            <a:ln w="17780" cmpd="sng">
              <a:prstDash val="solid"/>
              <a:miter lim="800000"/>
            </a:ln>
            <a:effectLst>
              <a:outerShdw blurRad="50800" algn="tl" rotWithShape="0">
                <a:srgbClr val="000000"/>
              </a:outerShdw>
            </a:effectLst>
          </a:endParaRPr>
        </a:p>
      </dsp:txBody>
      <dsp:txXfrm>
        <a:off x="1609514" y="1075440"/>
        <a:ext cx="1576804" cy="985502"/>
      </dsp:txXfrm>
    </dsp:sp>
    <dsp:sp modelId="{CC4537F5-0C51-4CF9-AF11-1683CF0D82A1}">
      <dsp:nvSpPr>
        <dsp:cNvPr id="0" name=""/>
        <dsp:cNvSpPr/>
      </dsp:nvSpPr>
      <dsp:spPr>
        <a:xfrm>
          <a:off x="1300056" y="829065"/>
          <a:ext cx="309457" cy="1971005"/>
        </a:xfrm>
        <a:custGeom>
          <a:avLst/>
          <a:gdLst/>
          <a:ahLst/>
          <a:cxnLst/>
          <a:rect l="0" t="0" r="0" b="0"/>
          <a:pathLst>
            <a:path>
              <a:moveTo>
                <a:pt x="0" y="0"/>
              </a:moveTo>
              <a:lnTo>
                <a:pt x="0" y="1971005"/>
              </a:lnTo>
              <a:lnTo>
                <a:pt x="309457" y="1971005"/>
              </a:lnTo>
            </a:path>
          </a:pathLst>
        </a:custGeom>
        <a:noFill/>
        <a:ln w="28575" cap="flat" cmpd="sng" algn="ctr">
          <a:solidFill>
            <a:schemeClr val="accent6">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CEF9599-1D9D-4BE0-B395-3B0B76E448C9}">
      <dsp:nvSpPr>
        <dsp:cNvPr id="0" name=""/>
        <dsp:cNvSpPr/>
      </dsp:nvSpPr>
      <dsp:spPr>
        <a:xfrm>
          <a:off x="1609514" y="2307319"/>
          <a:ext cx="1576804" cy="985502"/>
        </a:xfrm>
        <a:prstGeom prst="roundRect">
          <a:avLst>
            <a:gd name="adj" fmla="val 10000"/>
          </a:avLst>
        </a:prstGeom>
        <a:gradFill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6200000" scaled="1"/>
        </a:gradFill>
        <a:ln w="9525" cap="flat" cmpd="sng" algn="ctr">
          <a:solidFill>
            <a:schemeClr val="accent4">
              <a:shade val="95000"/>
              <a:satMod val="105000"/>
            </a:schemeClr>
          </a:solid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1" kern="1200" cap="none" spc="0" dirty="0" smtClean="0">
              <a:ln w="17780" cmpd="sng">
                <a:prstDash val="solid"/>
                <a:miter lim="800000"/>
              </a:ln>
              <a:effectLst>
                <a:outerShdw blurRad="50800" algn="tl" rotWithShape="0">
                  <a:srgbClr val="000000"/>
                </a:outerShdw>
              </a:effectLst>
            </a:rPr>
            <a:t>658 Sections</a:t>
          </a:r>
          <a:endParaRPr lang="en-US" sz="2400" b="1" kern="1200" cap="none" spc="0" dirty="0">
            <a:ln w="17780" cmpd="sng">
              <a:prstDash val="solid"/>
              <a:miter lim="800000"/>
            </a:ln>
            <a:effectLst>
              <a:outerShdw blurRad="50800" algn="tl" rotWithShape="0">
                <a:srgbClr val="000000"/>
              </a:outerShdw>
            </a:effectLst>
          </a:endParaRPr>
        </a:p>
      </dsp:txBody>
      <dsp:txXfrm>
        <a:off x="1609514" y="2307319"/>
        <a:ext cx="1576804" cy="985502"/>
      </dsp:txXfrm>
    </dsp:sp>
    <dsp:sp modelId="{C2A9FC5B-421A-4F3D-A022-B327F3DD94FF}">
      <dsp:nvSpPr>
        <dsp:cNvPr id="0" name=""/>
        <dsp:cNvSpPr/>
      </dsp:nvSpPr>
      <dsp:spPr>
        <a:xfrm>
          <a:off x="1300056" y="829065"/>
          <a:ext cx="309457" cy="3202883"/>
        </a:xfrm>
        <a:custGeom>
          <a:avLst/>
          <a:gdLst/>
          <a:ahLst/>
          <a:cxnLst/>
          <a:rect l="0" t="0" r="0" b="0"/>
          <a:pathLst>
            <a:path>
              <a:moveTo>
                <a:pt x="0" y="0"/>
              </a:moveTo>
              <a:lnTo>
                <a:pt x="0" y="3202883"/>
              </a:lnTo>
              <a:lnTo>
                <a:pt x="309457" y="3202883"/>
              </a:lnTo>
            </a:path>
          </a:pathLst>
        </a:custGeom>
        <a:noFill/>
        <a:ln w="28575" cap="flat" cmpd="sng" algn="ctr">
          <a:solidFill>
            <a:schemeClr val="accent6">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D9CB8DC-ABFF-428F-8F57-568CECF26201}">
      <dsp:nvSpPr>
        <dsp:cNvPr id="0" name=""/>
        <dsp:cNvSpPr/>
      </dsp:nvSpPr>
      <dsp:spPr>
        <a:xfrm>
          <a:off x="1609514" y="3539197"/>
          <a:ext cx="1576804" cy="985502"/>
        </a:xfrm>
        <a:prstGeom prst="roundRect">
          <a:avLst>
            <a:gd name="adj" fmla="val 10000"/>
          </a:avLst>
        </a:prstGeom>
        <a:gradFill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6200000" scaled="1"/>
        </a:gradFill>
        <a:ln w="9525" cap="flat" cmpd="sng" algn="ctr">
          <a:solidFill>
            <a:schemeClr val="accent4">
              <a:shade val="95000"/>
              <a:satMod val="105000"/>
            </a:schemeClr>
          </a:solid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1" kern="1200" cap="none" spc="0" dirty="0" smtClean="0">
              <a:ln w="17780" cmpd="sng">
                <a:prstDash val="solid"/>
                <a:miter lim="800000"/>
              </a:ln>
              <a:effectLst>
                <a:outerShdw blurRad="50800" algn="tl" rotWithShape="0">
                  <a:srgbClr val="000000"/>
                </a:outerShdw>
              </a:effectLst>
            </a:rPr>
            <a:t>15 Schedules</a:t>
          </a:r>
          <a:endParaRPr lang="en-US" sz="2400" b="1" kern="1200" cap="none" spc="0" dirty="0">
            <a:ln w="17780" cmpd="sng">
              <a:prstDash val="solid"/>
              <a:miter lim="800000"/>
            </a:ln>
            <a:effectLst>
              <a:outerShdw blurRad="50800" algn="tl" rotWithShape="0">
                <a:srgbClr val="000000"/>
              </a:outerShdw>
            </a:effectLst>
          </a:endParaRPr>
        </a:p>
      </dsp:txBody>
      <dsp:txXfrm>
        <a:off x="1609514" y="3539197"/>
        <a:ext cx="1576804" cy="985502"/>
      </dsp:txXfrm>
    </dsp:sp>
    <dsp:sp modelId="{7EB3F3F6-443B-44CB-BB7A-CF8A142DA7FF}">
      <dsp:nvSpPr>
        <dsp:cNvPr id="0" name=""/>
        <dsp:cNvSpPr/>
      </dsp:nvSpPr>
      <dsp:spPr>
        <a:xfrm>
          <a:off x="4577927" y="1262"/>
          <a:ext cx="2661073" cy="785199"/>
        </a:xfrm>
        <a:prstGeom prst="roundRect">
          <a:avLst>
            <a:gd name="adj" fmla="val 10000"/>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2"/>
        </a:lnRef>
        <a:fillRef idx="3">
          <a:schemeClr val="accent2"/>
        </a:fillRef>
        <a:effectRef idx="3">
          <a:schemeClr val="accent2"/>
        </a:effectRef>
        <a:fontRef idx="minor">
          <a:schemeClr val="lt1"/>
        </a:fontRef>
      </dsp:style>
      <dsp:txBody>
        <a:bodyPr spcFirstLastPara="0" vert="horz" wrap="square" lIns="41910" tIns="27940" rIns="41910" bIns="27940" numCol="1" spcCol="1270" anchor="ctr" anchorCtr="0">
          <a:noAutofit/>
        </a:bodyPr>
        <a:lstStyle/>
        <a:p>
          <a:pPr lvl="0" algn="ctr" defTabSz="977900">
            <a:lnSpc>
              <a:spcPct val="90000"/>
            </a:lnSpc>
            <a:spcBef>
              <a:spcPct val="0"/>
            </a:spcBef>
            <a:spcAft>
              <a:spcPct val="35000"/>
            </a:spcAft>
          </a:pPr>
          <a:r>
            <a:rPr lang="en-US" sz="2200" b="1" kern="1200" cap="none" spc="0" dirty="0" smtClean="0">
              <a:ln w="17780" cmpd="sng">
                <a:prstDash val="solid"/>
                <a:miter lim="800000"/>
              </a:ln>
              <a:effectLst>
                <a:outerShdw blurRad="50800" algn="tl" rotWithShape="0">
                  <a:srgbClr val="000000"/>
                </a:outerShdw>
              </a:effectLst>
            </a:rPr>
            <a:t>Companies Act, 2013</a:t>
          </a:r>
          <a:endParaRPr lang="en-US" sz="2200" b="1" kern="1200" cap="none" spc="0" dirty="0">
            <a:ln w="17780" cmpd="sng">
              <a:prstDash val="solid"/>
              <a:miter lim="800000"/>
            </a:ln>
            <a:effectLst>
              <a:outerShdw blurRad="50800" algn="tl" rotWithShape="0">
                <a:srgbClr val="000000"/>
              </a:outerShdw>
            </a:effectLst>
          </a:endParaRPr>
        </a:p>
      </dsp:txBody>
      <dsp:txXfrm>
        <a:off x="4577927" y="1262"/>
        <a:ext cx="2661073" cy="785199"/>
      </dsp:txXfrm>
    </dsp:sp>
    <dsp:sp modelId="{60199E7E-8FB7-4597-A164-65CD93625447}">
      <dsp:nvSpPr>
        <dsp:cNvPr id="0" name=""/>
        <dsp:cNvSpPr/>
      </dsp:nvSpPr>
      <dsp:spPr>
        <a:xfrm>
          <a:off x="4844034" y="786462"/>
          <a:ext cx="266107" cy="739126"/>
        </a:xfrm>
        <a:custGeom>
          <a:avLst/>
          <a:gdLst/>
          <a:ahLst/>
          <a:cxnLst/>
          <a:rect l="0" t="0" r="0" b="0"/>
          <a:pathLst>
            <a:path>
              <a:moveTo>
                <a:pt x="0" y="0"/>
              </a:moveTo>
              <a:lnTo>
                <a:pt x="0" y="739126"/>
              </a:lnTo>
              <a:lnTo>
                <a:pt x="266107" y="739126"/>
              </a:lnTo>
            </a:path>
          </a:pathLst>
        </a:custGeom>
        <a:noFill/>
        <a:ln w="28575" cap="flat" cmpd="sng" algn="ctr">
          <a:solidFill>
            <a:schemeClr val="accent6">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1B83E39-B240-420E-A86D-94406C21E717}">
      <dsp:nvSpPr>
        <dsp:cNvPr id="0" name=""/>
        <dsp:cNvSpPr/>
      </dsp:nvSpPr>
      <dsp:spPr>
        <a:xfrm>
          <a:off x="5110141" y="1032837"/>
          <a:ext cx="1576804" cy="985502"/>
        </a:xfrm>
        <a:prstGeom prst="roundRect">
          <a:avLst>
            <a:gd name="adj" fmla="val 10000"/>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1" kern="1200" cap="none" spc="0" dirty="0" smtClean="0">
              <a:ln w="17780" cmpd="sng">
                <a:prstDash val="solid"/>
                <a:miter lim="800000"/>
              </a:ln>
              <a:effectLst>
                <a:outerShdw blurRad="50800" algn="tl" rotWithShape="0">
                  <a:srgbClr val="000000"/>
                </a:outerShdw>
              </a:effectLst>
            </a:rPr>
            <a:t>29 Chapters</a:t>
          </a:r>
          <a:endParaRPr lang="en-US" sz="2400" b="1" kern="1200" cap="none" spc="0" dirty="0">
            <a:ln w="17780" cmpd="sng">
              <a:prstDash val="solid"/>
              <a:miter lim="800000"/>
            </a:ln>
            <a:effectLst>
              <a:outerShdw blurRad="50800" algn="tl" rotWithShape="0">
                <a:srgbClr val="000000"/>
              </a:outerShdw>
            </a:effectLst>
          </a:endParaRPr>
        </a:p>
      </dsp:txBody>
      <dsp:txXfrm>
        <a:off x="5110141" y="1032837"/>
        <a:ext cx="1576804" cy="985502"/>
      </dsp:txXfrm>
    </dsp:sp>
    <dsp:sp modelId="{53C73EB0-DCAB-4A74-B406-298CE18E45F4}">
      <dsp:nvSpPr>
        <dsp:cNvPr id="0" name=""/>
        <dsp:cNvSpPr/>
      </dsp:nvSpPr>
      <dsp:spPr>
        <a:xfrm>
          <a:off x="4844034" y="786462"/>
          <a:ext cx="266107" cy="1971005"/>
        </a:xfrm>
        <a:custGeom>
          <a:avLst/>
          <a:gdLst/>
          <a:ahLst/>
          <a:cxnLst/>
          <a:rect l="0" t="0" r="0" b="0"/>
          <a:pathLst>
            <a:path>
              <a:moveTo>
                <a:pt x="0" y="0"/>
              </a:moveTo>
              <a:lnTo>
                <a:pt x="0" y="1971005"/>
              </a:lnTo>
              <a:lnTo>
                <a:pt x="266107" y="1971005"/>
              </a:lnTo>
            </a:path>
          </a:pathLst>
        </a:custGeom>
        <a:noFill/>
        <a:ln w="28575" cap="flat" cmpd="sng" algn="ctr">
          <a:solidFill>
            <a:schemeClr val="accent6">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231A605-C77A-44AE-AF12-6583ED69E74F}">
      <dsp:nvSpPr>
        <dsp:cNvPr id="0" name=""/>
        <dsp:cNvSpPr/>
      </dsp:nvSpPr>
      <dsp:spPr>
        <a:xfrm>
          <a:off x="5110141" y="2264715"/>
          <a:ext cx="1576804" cy="985502"/>
        </a:xfrm>
        <a:prstGeom prst="roundRect">
          <a:avLst>
            <a:gd name="adj" fmla="val 10000"/>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1" kern="1200" cap="none" spc="0" dirty="0" smtClean="0">
              <a:ln w="17780" cmpd="sng">
                <a:prstDash val="solid"/>
                <a:miter lim="800000"/>
              </a:ln>
              <a:effectLst>
                <a:outerShdw blurRad="50800" algn="tl" rotWithShape="0">
                  <a:srgbClr val="000000"/>
                </a:outerShdw>
              </a:effectLst>
            </a:rPr>
            <a:t>470 Sections</a:t>
          </a:r>
          <a:endParaRPr lang="en-US" sz="2400" b="1" kern="1200" cap="none" spc="0" dirty="0">
            <a:ln w="17780" cmpd="sng">
              <a:prstDash val="solid"/>
              <a:miter lim="800000"/>
            </a:ln>
            <a:effectLst>
              <a:outerShdw blurRad="50800" algn="tl" rotWithShape="0">
                <a:srgbClr val="000000"/>
              </a:outerShdw>
            </a:effectLst>
          </a:endParaRPr>
        </a:p>
      </dsp:txBody>
      <dsp:txXfrm>
        <a:off x="5110141" y="2264715"/>
        <a:ext cx="1576804" cy="985502"/>
      </dsp:txXfrm>
    </dsp:sp>
    <dsp:sp modelId="{15727809-21AA-44C2-9465-146012C97973}">
      <dsp:nvSpPr>
        <dsp:cNvPr id="0" name=""/>
        <dsp:cNvSpPr/>
      </dsp:nvSpPr>
      <dsp:spPr>
        <a:xfrm>
          <a:off x="4844034" y="786462"/>
          <a:ext cx="266107" cy="3202883"/>
        </a:xfrm>
        <a:custGeom>
          <a:avLst/>
          <a:gdLst/>
          <a:ahLst/>
          <a:cxnLst/>
          <a:rect l="0" t="0" r="0" b="0"/>
          <a:pathLst>
            <a:path>
              <a:moveTo>
                <a:pt x="0" y="0"/>
              </a:moveTo>
              <a:lnTo>
                <a:pt x="0" y="3202883"/>
              </a:lnTo>
              <a:lnTo>
                <a:pt x="266107" y="3202883"/>
              </a:lnTo>
            </a:path>
          </a:pathLst>
        </a:custGeom>
        <a:noFill/>
        <a:ln w="28575" cap="flat" cmpd="sng" algn="ctr">
          <a:solidFill>
            <a:schemeClr val="accent6">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E1C664B-D6CC-48CE-8B12-FFA1F2D5BC45}">
      <dsp:nvSpPr>
        <dsp:cNvPr id="0" name=""/>
        <dsp:cNvSpPr/>
      </dsp:nvSpPr>
      <dsp:spPr>
        <a:xfrm>
          <a:off x="5110141" y="3496594"/>
          <a:ext cx="1576804" cy="985502"/>
        </a:xfrm>
        <a:prstGeom prst="roundRect">
          <a:avLst>
            <a:gd name="adj" fmla="val 10000"/>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1" kern="1200" cap="none" spc="0" dirty="0" smtClean="0">
              <a:ln w="17780" cmpd="sng">
                <a:prstDash val="solid"/>
                <a:miter lim="800000"/>
              </a:ln>
              <a:effectLst>
                <a:outerShdw blurRad="50800" algn="tl" rotWithShape="0">
                  <a:srgbClr val="000000"/>
                </a:outerShdw>
              </a:effectLst>
            </a:rPr>
            <a:t>7 Schedules</a:t>
          </a:r>
          <a:endParaRPr lang="en-US" sz="2400" b="1" kern="1200" cap="none" spc="0" dirty="0">
            <a:ln w="17780" cmpd="sng">
              <a:prstDash val="solid"/>
              <a:miter lim="800000"/>
            </a:ln>
            <a:effectLst>
              <a:outerShdw blurRad="50800" algn="tl" rotWithShape="0">
                <a:srgbClr val="000000"/>
              </a:outerShdw>
            </a:effectLst>
          </a:endParaRPr>
        </a:p>
      </dsp:txBody>
      <dsp:txXfrm>
        <a:off x="5110141" y="3496594"/>
        <a:ext cx="1576804" cy="98550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9F5DC6F-5CEB-452F-A557-23394AC5AC2C}" type="datetimeFigureOut">
              <a:rPr lang="en-US" smtClean="0"/>
              <a:pPr/>
              <a:t>09/01/2016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32D9703-4F59-4F7C-A652-6E1C1668A582}" type="slidenum">
              <a:rPr lang="en-US" smtClean="0"/>
              <a:pPr/>
              <a:t>‹#›</a:t>
            </a:fld>
            <a:endParaRPr lang="en-US"/>
          </a:p>
        </p:txBody>
      </p:sp>
    </p:spTree>
    <p:extLst>
      <p:ext uri="{BB962C8B-B14F-4D97-AF65-F5344CB8AC3E}">
        <p14:creationId xmlns="" xmlns:p14="http://schemas.microsoft.com/office/powerpoint/2010/main" val="14513258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09/01/2016</a:t>
            </a:fld>
            <a:endParaRPr lang="en-US"/>
          </a:p>
        </p:txBody>
      </p:sp>
      <p:sp>
        <p:nvSpPr>
          <p:cNvPr id="8" name="Slide Number Placeholder 7"/>
          <p:cNvSpPr>
            <a:spLocks noGrp="1"/>
          </p:cNvSpPr>
          <p:nvPr>
            <p:ph type="sldNum" sz="quarter" idx="11"/>
          </p:nvPr>
        </p:nvSpPr>
        <p:spPr/>
        <p:txBody>
          <a:bodyPr/>
          <a:lstStyle/>
          <a:p>
            <a:fld id="{B6F15528-21DE-4FAA-801E-634DDDAF4B2B}" type="slidenum">
              <a:rPr lang="en-US" smtClean="0"/>
              <a:pPr/>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09/01/2016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09/01/2016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fld id="{1D8BD707-D9CF-40AE-B4C6-C98DA3205C09}" type="datetimeFigureOut">
              <a:rPr lang="en-US" smtClean="0"/>
              <a:pPr/>
              <a:t>09/01/2016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09/01/2016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Date Placeholder 4"/>
          <p:cNvSpPr>
            <a:spLocks noGrp="1"/>
          </p:cNvSpPr>
          <p:nvPr>
            <p:ph type="dt" sz="half" idx="10"/>
          </p:nvPr>
        </p:nvSpPr>
        <p:spPr/>
        <p:txBody>
          <a:bodyPr/>
          <a:lstStyle/>
          <a:p>
            <a:fld id="{1D8BD707-D9CF-40AE-B4C6-C98DA3205C09}" type="datetimeFigureOut">
              <a:rPr lang="en-US" smtClean="0"/>
              <a:pPr/>
              <a:t>09/01/2016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3"/>
          </p:nvPr>
        </p:nvSpPr>
        <p:spPr>
          <a:xfrm>
            <a:off x="365760" y="1600200"/>
            <a:ext cx="4041648" cy="45262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09/01/2016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13"/>
          </p:nvPr>
        </p:nvSpPr>
        <p:spPr>
          <a:xfrm>
            <a:off x="457200" y="2212848"/>
            <a:ext cx="4041648"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09/01/2016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09/01/2016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09/01/2016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09/01/2016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1200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1D8BD707-D9CF-40AE-B4C6-C98DA3205C09}" type="datetimeFigureOut">
              <a:rPr lang="en-US" smtClean="0"/>
              <a:pPr/>
              <a:t>09/01/2016</a:t>
            </a:fld>
            <a:endParaRPr lang="en-US"/>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en-US"/>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B6F15528-21DE-4FAA-801E-634DDDAF4B2B}" type="slidenum">
              <a:rPr lang="en-US" smtClean="0"/>
              <a:pPr/>
              <a:t>‹#›</a:t>
            </a:fld>
            <a:endParaRPr lang="en-US"/>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4297" r:id="rId1"/>
    <p:sldLayoutId id="2147484298" r:id="rId2"/>
    <p:sldLayoutId id="2147484299" r:id="rId3"/>
    <p:sldLayoutId id="2147484300" r:id="rId4"/>
    <p:sldLayoutId id="2147484301" r:id="rId5"/>
    <p:sldLayoutId id="2147484302" r:id="rId6"/>
    <p:sldLayoutId id="2147484303" r:id="rId7"/>
    <p:sldLayoutId id="2147484304" r:id="rId8"/>
    <p:sldLayoutId id="2147484305" r:id="rId9"/>
    <p:sldLayoutId id="2147484306" r:id="rId10"/>
    <p:sldLayoutId id="2147484307"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52400" y="76200"/>
            <a:ext cx="4114800" cy="6670699"/>
          </a:xfrm>
          <a:prstGeom prst="rect">
            <a:avLst/>
          </a:prstGeom>
        </p:spPr>
      </p:pic>
      <p:sp>
        <p:nvSpPr>
          <p:cNvPr id="13" name="Rectangle 12"/>
          <p:cNvSpPr/>
          <p:nvPr/>
        </p:nvSpPr>
        <p:spPr>
          <a:xfrm>
            <a:off x="4191000" y="458450"/>
            <a:ext cx="5181600" cy="1446550"/>
          </a:xfrm>
          <a:prstGeom prst="rect">
            <a:avLst/>
          </a:prstGeom>
          <a:noFill/>
        </p:spPr>
        <p:txBody>
          <a:bodyPr wrap="square" lIns="91440" tIns="45720" rIns="91440" bIns="45720">
            <a:spAutoFit/>
          </a:bodyPr>
          <a:lstStyle/>
          <a:p>
            <a:pPr algn="ctr"/>
            <a:r>
              <a:rPr lang="en-US" sz="4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The Companies Act 2013</a:t>
            </a:r>
            <a:endParaRPr lang="en-US" sz="4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p:txBody>
      </p:sp>
      <p:sp>
        <p:nvSpPr>
          <p:cNvPr id="15" name="TextBox 14"/>
          <p:cNvSpPr txBox="1"/>
          <p:nvPr/>
        </p:nvSpPr>
        <p:spPr>
          <a:xfrm>
            <a:off x="5410200" y="5257800"/>
            <a:ext cx="3581400" cy="954107"/>
          </a:xfrm>
          <a:prstGeom prst="rect">
            <a:avLst/>
          </a:prstGeom>
          <a:noFill/>
        </p:spPr>
        <p:txBody>
          <a:bodyPr wrap="square" rtlCol="0">
            <a:spAutoFit/>
          </a:bodyPr>
          <a:lstStyle/>
          <a:p>
            <a:r>
              <a:rPr lang="en-US" sz="2800" b="1" i="1" dirty="0" smtClean="0">
                <a:ln>
                  <a:solidFill>
                    <a:schemeClr val="accent3">
                      <a:lumMod val="50000"/>
                    </a:schemeClr>
                  </a:solidFill>
                </a:ln>
                <a:solidFill>
                  <a:schemeClr val="tx2">
                    <a:lumMod val="60000"/>
                    <a:lumOff val="40000"/>
                  </a:schemeClr>
                </a:solidFill>
              </a:rPr>
              <a:t>Presentation By:</a:t>
            </a:r>
          </a:p>
          <a:p>
            <a:r>
              <a:rPr lang="en-US" sz="2800" b="1" i="1" dirty="0" smtClean="0">
                <a:ln>
                  <a:solidFill>
                    <a:schemeClr val="accent3">
                      <a:lumMod val="50000"/>
                    </a:schemeClr>
                  </a:solidFill>
                </a:ln>
                <a:solidFill>
                  <a:schemeClr val="tx2">
                    <a:lumMod val="60000"/>
                    <a:lumOff val="40000"/>
                  </a:schemeClr>
                </a:solidFill>
              </a:rPr>
              <a:t>CA. Sanjay Assudani </a:t>
            </a:r>
          </a:p>
        </p:txBody>
      </p:sp>
    </p:spTree>
    <p:extLst>
      <p:ext uri="{BB962C8B-B14F-4D97-AF65-F5344CB8AC3E}">
        <p14:creationId xmlns="" xmlns:p14="http://schemas.microsoft.com/office/powerpoint/2010/main" val="14292557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09600"/>
          </a:xfrm>
        </p:spPr>
        <p:style>
          <a:lnRef idx="2">
            <a:schemeClr val="accent6">
              <a:shade val="50000"/>
            </a:schemeClr>
          </a:lnRef>
          <a:fillRef idx="1">
            <a:schemeClr val="accent6"/>
          </a:fillRef>
          <a:effectRef idx="0">
            <a:schemeClr val="accent6"/>
          </a:effectRef>
          <a:fontRef idx="minor">
            <a:schemeClr val="lt1"/>
          </a:fontRef>
        </p:style>
        <p:txBody>
          <a:bodyPr vert="horz" lIns="91440" tIns="45720" rIns="91440" bIns="45720" rtlCol="0" anchor="b">
            <a:noAutofit/>
          </a:bodyPr>
          <a:lstStyle/>
          <a:p>
            <a:r>
              <a:rPr lang="en-US" sz="3200" b="1" dirty="0">
                <a:ln w="12700">
                  <a:solidFill>
                    <a:schemeClr val="tx2">
                      <a:satMod val="155000"/>
                    </a:schemeClr>
                  </a:solidFill>
                  <a:prstDash val="solid"/>
                </a:ln>
                <a:solidFill>
                  <a:schemeClr val="bg1"/>
                </a:solidFill>
                <a:effectLst>
                  <a:outerShdw blurRad="50800" dist="38100" dir="10800000" algn="r" rotWithShape="0">
                    <a:prstClr val="black">
                      <a:alpha val="40000"/>
                    </a:prstClr>
                  </a:outerShdw>
                </a:effectLst>
              </a:rPr>
              <a:t>National Company law Tribunal ( NCLT )</a:t>
            </a:r>
          </a:p>
        </p:txBody>
      </p:sp>
      <p:sp>
        <p:nvSpPr>
          <p:cNvPr id="3" name="Content Placeholder 2"/>
          <p:cNvSpPr>
            <a:spLocks noGrp="1"/>
          </p:cNvSpPr>
          <p:nvPr>
            <p:ph idx="1"/>
          </p:nvPr>
        </p:nvSpPr>
        <p:spPr>
          <a:xfrm>
            <a:off x="228600" y="1219203"/>
            <a:ext cx="5334000" cy="3200398"/>
          </a:xfrm>
        </p:spPr>
        <p:txBody>
          <a:bodyPr vert="horz" lIns="91440" tIns="45720" rIns="91440" bIns="45720" numCol="1" spcCol="365760" rtlCol="0">
            <a:noAutofit/>
          </a:bodyPr>
          <a:lstStyle/>
          <a:p>
            <a:pPr marL="285750" indent="-285750" algn="just">
              <a:buFont typeface="Wingdings" pitchFamily="2" charset="2"/>
              <a:buChar char="v"/>
            </a:pPr>
            <a:r>
              <a:rPr lang="en-US" sz="1600" b="1" dirty="0">
                <a:solidFill>
                  <a:schemeClr val="tx1"/>
                </a:solidFill>
                <a:latin typeface="+mn-lt"/>
              </a:rPr>
              <a:t>2013 Act replaces the High court with a tribunal to be known as NCLT, which will consists of judicial and technical members, as Central Government may deem fit, to exercise and discharge the powers and functions conferred including approval of merger, corporate recognizition, capital reduction, extension of financial year etc.</a:t>
            </a:r>
          </a:p>
          <a:p>
            <a:pPr marL="285750" indent="-285750" algn="just">
              <a:buFont typeface="Wingdings" pitchFamily="2" charset="2"/>
              <a:buChar char="v"/>
            </a:pPr>
            <a:endParaRPr lang="en-US" sz="1600" b="1" dirty="0">
              <a:solidFill>
                <a:schemeClr val="tx1"/>
              </a:solidFill>
              <a:latin typeface="+mn-lt"/>
            </a:endParaRPr>
          </a:p>
          <a:p>
            <a:pPr marL="285750" indent="-285750" algn="just">
              <a:buFont typeface="Wingdings" pitchFamily="2" charset="2"/>
              <a:buChar char="v"/>
            </a:pPr>
            <a:r>
              <a:rPr lang="en-US" sz="1600" b="1" dirty="0">
                <a:solidFill>
                  <a:schemeClr val="tx1"/>
                </a:solidFill>
                <a:latin typeface="+mn-lt"/>
              </a:rPr>
              <a:t>Consists of President and such number of Judicial and technical members as CG may thinks fit.</a:t>
            </a:r>
          </a:p>
          <a:p>
            <a:pPr marL="285750" indent="-285750" algn="just">
              <a:buFont typeface="Wingdings" pitchFamily="2" charset="2"/>
              <a:buChar char="v"/>
            </a:pPr>
            <a:endParaRPr lang="en-US" sz="1600" b="1" dirty="0">
              <a:solidFill>
                <a:schemeClr val="tx1"/>
              </a:solidFill>
              <a:latin typeface="+mn-lt"/>
            </a:endParaRPr>
          </a:p>
          <a:p>
            <a:pPr marL="285750" indent="-285750" algn="just">
              <a:buFont typeface="Wingdings" pitchFamily="2" charset="2"/>
              <a:buChar char="v"/>
            </a:pPr>
            <a:r>
              <a:rPr lang="en-US" sz="1600" b="1" dirty="0">
                <a:solidFill>
                  <a:schemeClr val="tx1"/>
                </a:solidFill>
                <a:latin typeface="+mn-lt"/>
              </a:rPr>
              <a:t>President shall be the judge of High court for atleast 5 years.</a:t>
            </a:r>
          </a:p>
          <a:p>
            <a:pPr marL="285750" indent="-285750" algn="just">
              <a:buFont typeface="Wingdings" pitchFamily="2" charset="2"/>
              <a:buChar char="v"/>
            </a:pPr>
            <a:endParaRPr lang="en-US" sz="1600" b="1" dirty="0">
              <a:solidFill>
                <a:schemeClr val="tx1"/>
              </a:solidFill>
              <a:latin typeface="+mn-lt"/>
            </a:endParaRPr>
          </a:p>
          <a:p>
            <a:pPr marL="285750" indent="-285750" algn="just">
              <a:buFont typeface="Wingdings" pitchFamily="2" charset="2"/>
              <a:buChar char="v"/>
            </a:pPr>
            <a:r>
              <a:rPr lang="en-US" sz="1600" b="1" dirty="0">
                <a:solidFill>
                  <a:schemeClr val="tx1"/>
                </a:solidFill>
                <a:latin typeface="+mn-lt"/>
              </a:rPr>
              <a:t>CA, CMA, CS in practice for atleast 15 years are eligible to appoint as technical member of NCLT.</a:t>
            </a:r>
          </a:p>
          <a:p>
            <a:pPr marL="285750" indent="-285750" algn="just">
              <a:buFont typeface="Wingdings" pitchFamily="2" charset="2"/>
              <a:buChar char="v"/>
            </a:pPr>
            <a:endParaRPr lang="en-US" sz="1600" b="1" dirty="0">
              <a:solidFill>
                <a:schemeClr val="tx1"/>
              </a:solidFill>
              <a:latin typeface="+mn-lt"/>
            </a:endParaRPr>
          </a:p>
          <a:p>
            <a:pPr marL="285750" indent="-285750" algn="just">
              <a:buFont typeface="Wingdings" pitchFamily="2" charset="2"/>
              <a:buChar char="v"/>
            </a:pPr>
            <a:r>
              <a:rPr lang="en-US" sz="1600" b="1" dirty="0">
                <a:solidFill>
                  <a:schemeClr val="tx1"/>
                </a:solidFill>
                <a:latin typeface="+mn-lt"/>
              </a:rPr>
              <a:t>All cases pending on CLB will be transferred to NCLT after its constitution. </a:t>
            </a:r>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5791200" y="1295400"/>
            <a:ext cx="2971800" cy="2133600"/>
          </a:xfrm>
          <a:prstGeom prst="rect">
            <a:avLst/>
          </a:prstGeom>
        </p:spPr>
      </p:pic>
      <p:pic>
        <p:nvPicPr>
          <p:cNvPr id="5" name="Picture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791200" y="4191000"/>
            <a:ext cx="2971800" cy="2028825"/>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8"/>
            <a:ext cx="8229600" cy="563562"/>
          </a:xfrm>
        </p:spPr>
        <p:style>
          <a:lnRef idx="2">
            <a:schemeClr val="accent6">
              <a:shade val="50000"/>
            </a:schemeClr>
          </a:lnRef>
          <a:fillRef idx="1">
            <a:schemeClr val="accent6"/>
          </a:fillRef>
          <a:effectRef idx="0">
            <a:schemeClr val="accent6"/>
          </a:effectRef>
          <a:fontRef idx="minor">
            <a:schemeClr val="lt1"/>
          </a:fontRef>
        </p:style>
        <p:txBody>
          <a:bodyPr vert="horz" lIns="91440" tIns="45720" rIns="91440" bIns="45720" rtlCol="0" anchor="b">
            <a:noAutofit/>
          </a:bodyPr>
          <a:lstStyle/>
          <a:p>
            <a:r>
              <a:rPr lang="en-US" sz="3200" b="1" dirty="0" smtClean="0">
                <a:ln w="12700">
                  <a:solidFill>
                    <a:schemeClr val="tx2">
                      <a:satMod val="155000"/>
                    </a:schemeClr>
                  </a:solidFill>
                  <a:prstDash val="solid"/>
                </a:ln>
                <a:solidFill>
                  <a:schemeClr val="bg1"/>
                </a:solidFill>
                <a:effectLst>
                  <a:outerShdw blurRad="50800" dist="38100" dir="10800000" algn="r" rotWithShape="0">
                    <a:prstClr val="black">
                      <a:alpha val="40000"/>
                    </a:prstClr>
                  </a:outerShdw>
                </a:effectLst>
              </a:rPr>
              <a:t>INTERNAL AUDIT ( Sec. 138 )</a:t>
            </a:r>
            <a:endParaRPr lang="en-US" sz="3200" b="1" dirty="0">
              <a:ln w="12700">
                <a:solidFill>
                  <a:schemeClr val="tx2">
                    <a:satMod val="155000"/>
                  </a:schemeClr>
                </a:solidFill>
                <a:prstDash val="solid"/>
              </a:ln>
              <a:solidFill>
                <a:schemeClr val="bg1"/>
              </a:solidFill>
              <a:effectLst>
                <a:outerShdw blurRad="50800" dist="38100" dir="10800000" algn="r" rotWithShape="0">
                  <a:prstClr val="black">
                    <a:alpha val="40000"/>
                  </a:prstClr>
                </a:outerShdw>
              </a:effectLst>
            </a:endParaRPr>
          </a:p>
        </p:txBody>
      </p:sp>
      <p:sp>
        <p:nvSpPr>
          <p:cNvPr id="7" name="Rounded Rectangle 6"/>
          <p:cNvSpPr/>
          <p:nvPr/>
        </p:nvSpPr>
        <p:spPr>
          <a:xfrm>
            <a:off x="304800" y="1219200"/>
            <a:ext cx="1676400" cy="45720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dirty="0" smtClean="0"/>
              <a:t>Internal Audit</a:t>
            </a:r>
            <a:endParaRPr lang="en-US" dirty="0"/>
          </a:p>
        </p:txBody>
      </p:sp>
      <p:cxnSp>
        <p:nvCxnSpPr>
          <p:cNvPr id="23" name="Straight Connector 22"/>
          <p:cNvCxnSpPr>
            <a:stCxn id="7" idx="2"/>
          </p:cNvCxnSpPr>
          <p:nvPr/>
        </p:nvCxnSpPr>
        <p:spPr>
          <a:xfrm>
            <a:off x="1143000" y="1676400"/>
            <a:ext cx="0" cy="2667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1143000" y="4343400"/>
            <a:ext cx="13716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6" name="Flowchart: Terminator 25"/>
          <p:cNvSpPr/>
          <p:nvPr/>
        </p:nvSpPr>
        <p:spPr>
          <a:xfrm>
            <a:off x="2514600" y="3962400"/>
            <a:ext cx="1905000" cy="1066800"/>
          </a:xfrm>
          <a:prstGeom prst="flowChartTerminator">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smtClean="0"/>
              <a:t>Outstanding loans &amp; borrowings &gt; 25 crores</a:t>
            </a:r>
            <a:endParaRPr lang="en-US" dirty="0"/>
          </a:p>
        </p:txBody>
      </p:sp>
      <p:sp>
        <p:nvSpPr>
          <p:cNvPr id="27" name="Flowchart: Terminator 26"/>
          <p:cNvSpPr/>
          <p:nvPr/>
        </p:nvSpPr>
        <p:spPr>
          <a:xfrm>
            <a:off x="2438400" y="1752600"/>
            <a:ext cx="1828800" cy="685800"/>
          </a:xfrm>
          <a:prstGeom prst="flowChartTerminator">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smtClean="0"/>
              <a:t>Every Listed Company</a:t>
            </a:r>
            <a:endParaRPr lang="en-US" dirty="0"/>
          </a:p>
        </p:txBody>
      </p:sp>
      <p:sp>
        <p:nvSpPr>
          <p:cNvPr id="28" name="Flowchart: Terminator 27"/>
          <p:cNvSpPr/>
          <p:nvPr/>
        </p:nvSpPr>
        <p:spPr>
          <a:xfrm>
            <a:off x="2514600" y="2743200"/>
            <a:ext cx="1752600" cy="914400"/>
          </a:xfrm>
          <a:prstGeom prst="flowChartTerminator">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smtClean="0"/>
              <a:t>Paid up capital &gt; 10 crores</a:t>
            </a:r>
            <a:endParaRPr lang="en-US" dirty="0"/>
          </a:p>
        </p:txBody>
      </p:sp>
      <p:sp>
        <p:nvSpPr>
          <p:cNvPr id="29" name="Flowchart: Terminator 28"/>
          <p:cNvSpPr/>
          <p:nvPr/>
        </p:nvSpPr>
        <p:spPr>
          <a:xfrm>
            <a:off x="2590800" y="5486400"/>
            <a:ext cx="1828800" cy="838200"/>
          </a:xfrm>
          <a:prstGeom prst="flowChartTerminator">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smtClean="0"/>
              <a:t>Accepted Deposits &gt; 25 crores</a:t>
            </a:r>
            <a:endParaRPr lang="en-US" dirty="0"/>
          </a:p>
        </p:txBody>
      </p:sp>
      <p:sp>
        <p:nvSpPr>
          <p:cNvPr id="34" name="Oval 33"/>
          <p:cNvSpPr/>
          <p:nvPr/>
        </p:nvSpPr>
        <p:spPr>
          <a:xfrm>
            <a:off x="6324600" y="1143000"/>
            <a:ext cx="2590800" cy="525780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smtClean="0"/>
              <a:t>Internal Auditor being:</a:t>
            </a:r>
          </a:p>
          <a:p>
            <a:pPr algn="ctr"/>
            <a:endParaRPr lang="en-US" dirty="0" smtClean="0"/>
          </a:p>
          <a:p>
            <a:pPr algn="ctr"/>
            <a:r>
              <a:rPr lang="en-US" dirty="0" smtClean="0"/>
              <a:t>Chartered Accountant</a:t>
            </a:r>
          </a:p>
          <a:p>
            <a:pPr algn="ctr"/>
            <a:endParaRPr lang="en-US" dirty="0" smtClean="0"/>
          </a:p>
          <a:p>
            <a:pPr algn="ctr"/>
            <a:r>
              <a:rPr lang="en-US" dirty="0" smtClean="0"/>
              <a:t>OR</a:t>
            </a:r>
          </a:p>
          <a:p>
            <a:pPr algn="ctr"/>
            <a:endParaRPr lang="en-US" dirty="0" smtClean="0"/>
          </a:p>
          <a:p>
            <a:pPr algn="ctr"/>
            <a:r>
              <a:rPr lang="en-US" dirty="0" smtClean="0"/>
              <a:t>Cost Accountant</a:t>
            </a:r>
          </a:p>
          <a:p>
            <a:pPr algn="ctr"/>
            <a:endParaRPr lang="en-US" dirty="0" smtClean="0"/>
          </a:p>
          <a:p>
            <a:pPr algn="ctr"/>
            <a:r>
              <a:rPr lang="en-US" dirty="0" smtClean="0"/>
              <a:t>OR</a:t>
            </a:r>
          </a:p>
          <a:p>
            <a:pPr algn="ctr"/>
            <a:endParaRPr lang="en-US" dirty="0" smtClean="0"/>
          </a:p>
          <a:p>
            <a:pPr algn="ctr"/>
            <a:r>
              <a:rPr lang="en-US" dirty="0" smtClean="0"/>
              <a:t>Any other professional decided by the board</a:t>
            </a:r>
            <a:endParaRPr lang="en-US" dirty="0"/>
          </a:p>
        </p:txBody>
      </p:sp>
    </p:spTree>
    <p:extLst>
      <p:ext uri="{BB962C8B-B14F-4D97-AF65-F5344CB8AC3E}">
        <p14:creationId xmlns:p14="http://schemas.microsoft.com/office/powerpoint/2010/main" xmlns="" val="28485802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152400"/>
            <a:ext cx="8229600" cy="563562"/>
          </a:xfrm>
        </p:spPr>
        <p:style>
          <a:lnRef idx="2">
            <a:schemeClr val="accent6">
              <a:shade val="50000"/>
            </a:schemeClr>
          </a:lnRef>
          <a:fillRef idx="1">
            <a:schemeClr val="accent6"/>
          </a:fillRef>
          <a:effectRef idx="0">
            <a:schemeClr val="accent6"/>
          </a:effectRef>
          <a:fontRef idx="minor">
            <a:schemeClr val="lt1"/>
          </a:fontRef>
        </p:style>
        <p:txBody>
          <a:bodyPr vert="horz" lIns="91440" tIns="45720" rIns="91440" bIns="45720" rtlCol="0" anchor="b">
            <a:noAutofit/>
          </a:bodyPr>
          <a:lstStyle/>
          <a:p>
            <a:r>
              <a:rPr lang="en-US" sz="3200" b="1" dirty="0" smtClean="0">
                <a:ln w="12700">
                  <a:solidFill>
                    <a:schemeClr val="tx2">
                      <a:satMod val="155000"/>
                    </a:schemeClr>
                  </a:solidFill>
                  <a:prstDash val="solid"/>
                </a:ln>
                <a:solidFill>
                  <a:schemeClr val="bg1"/>
                </a:solidFill>
                <a:effectLst>
                  <a:outerShdw blurRad="50800" dist="38100" dir="10800000" algn="r" rotWithShape="0">
                    <a:prstClr val="black">
                      <a:alpha val="40000"/>
                    </a:prstClr>
                  </a:outerShdw>
                </a:effectLst>
              </a:rPr>
              <a:t>Annual General </a:t>
            </a:r>
            <a:r>
              <a:rPr lang="en-US" sz="3200" b="1" dirty="0">
                <a:ln w="12700">
                  <a:solidFill>
                    <a:schemeClr val="tx2">
                      <a:satMod val="155000"/>
                    </a:schemeClr>
                  </a:solidFill>
                  <a:prstDash val="solid"/>
                </a:ln>
                <a:solidFill>
                  <a:schemeClr val="bg1"/>
                </a:solidFill>
                <a:effectLst>
                  <a:outerShdw blurRad="50800" dist="38100" dir="10800000" algn="r" rotWithShape="0">
                    <a:prstClr val="black">
                      <a:alpha val="40000"/>
                    </a:prstClr>
                  </a:outerShdw>
                </a:effectLst>
              </a:rPr>
              <a:t>Meeting</a:t>
            </a:r>
          </a:p>
        </p:txBody>
      </p:sp>
      <p:sp>
        <p:nvSpPr>
          <p:cNvPr id="5" name="Content Placeholder 2"/>
          <p:cNvSpPr>
            <a:spLocks noGrp="1"/>
          </p:cNvSpPr>
          <p:nvPr>
            <p:ph idx="1"/>
          </p:nvPr>
        </p:nvSpPr>
        <p:spPr>
          <a:xfrm>
            <a:off x="228600" y="914400"/>
            <a:ext cx="8534400" cy="4343400"/>
          </a:xfrm>
        </p:spPr>
        <p:txBody>
          <a:bodyPr vert="horz" lIns="91440" tIns="45720" rIns="91440" bIns="45720" numCol="2" spcCol="365760" rtlCol="0">
            <a:noAutofit/>
          </a:bodyPr>
          <a:lstStyle/>
          <a:p>
            <a:pPr marL="285750" indent="-285750" algn="just">
              <a:buFont typeface="Wingdings" pitchFamily="2" charset="2"/>
              <a:buChar char="v"/>
            </a:pPr>
            <a:r>
              <a:rPr lang="en-US" sz="1600" b="1" dirty="0">
                <a:solidFill>
                  <a:schemeClr val="tx1"/>
                </a:solidFill>
                <a:latin typeface="+mn-lt"/>
              </a:rPr>
              <a:t>One person company is not required to hold Annual general meeting.</a:t>
            </a:r>
          </a:p>
          <a:p>
            <a:pPr marL="285750" indent="-285750" algn="just">
              <a:buFont typeface="Wingdings" pitchFamily="2" charset="2"/>
              <a:buChar char="v"/>
            </a:pPr>
            <a:endParaRPr lang="en-US" sz="1600" b="1" dirty="0">
              <a:solidFill>
                <a:schemeClr val="tx1"/>
              </a:solidFill>
              <a:latin typeface="+mn-lt"/>
            </a:endParaRPr>
          </a:p>
          <a:p>
            <a:pPr marL="285750" indent="-285750" algn="just">
              <a:buFont typeface="Wingdings" pitchFamily="2" charset="2"/>
              <a:buChar char="v"/>
            </a:pPr>
            <a:r>
              <a:rPr lang="en-US" sz="1600" b="1" dirty="0">
                <a:solidFill>
                  <a:schemeClr val="tx1"/>
                </a:solidFill>
                <a:latin typeface="+mn-lt"/>
              </a:rPr>
              <a:t>May conduct on Sunday ( except national holiday )</a:t>
            </a:r>
          </a:p>
          <a:p>
            <a:pPr marL="285750" indent="-285750" algn="just">
              <a:buFont typeface="Wingdings" pitchFamily="2" charset="2"/>
              <a:buChar char="v"/>
            </a:pPr>
            <a:endParaRPr lang="en-US" sz="1600" b="1" dirty="0">
              <a:solidFill>
                <a:schemeClr val="tx1"/>
              </a:solidFill>
              <a:latin typeface="+mn-lt"/>
            </a:endParaRPr>
          </a:p>
          <a:p>
            <a:pPr marL="285750" indent="-285750" algn="just">
              <a:buFont typeface="Wingdings" pitchFamily="2" charset="2"/>
              <a:buChar char="v"/>
            </a:pPr>
            <a:r>
              <a:rPr lang="en-US" sz="1600" b="1" dirty="0">
                <a:solidFill>
                  <a:schemeClr val="tx1"/>
                </a:solidFill>
                <a:latin typeface="+mn-lt"/>
              </a:rPr>
              <a:t>First AGM within 9 months of the closure of first accounts.</a:t>
            </a:r>
          </a:p>
          <a:p>
            <a:pPr marL="285750" indent="-285750" algn="just">
              <a:buFont typeface="Wingdings" pitchFamily="2" charset="2"/>
              <a:buChar char="v"/>
            </a:pPr>
            <a:endParaRPr lang="en-US" sz="1600" b="1" dirty="0">
              <a:solidFill>
                <a:schemeClr val="tx1"/>
              </a:solidFill>
              <a:latin typeface="+mn-lt"/>
            </a:endParaRPr>
          </a:p>
          <a:p>
            <a:pPr marL="285750" indent="-285750" algn="just">
              <a:buFont typeface="Wingdings" pitchFamily="2" charset="2"/>
              <a:buChar char="v"/>
            </a:pPr>
            <a:r>
              <a:rPr lang="en-US" sz="1600" b="1" dirty="0">
                <a:solidFill>
                  <a:schemeClr val="tx1"/>
                </a:solidFill>
                <a:latin typeface="+mn-lt"/>
              </a:rPr>
              <a:t>Subsequent AGMs within 6 months from the date of closing of financial year.</a:t>
            </a:r>
          </a:p>
          <a:p>
            <a:pPr marL="285750" indent="-285750" algn="just">
              <a:buFont typeface="Wingdings" pitchFamily="2" charset="2"/>
              <a:buChar char="v"/>
            </a:pPr>
            <a:endParaRPr lang="en-US" sz="1600" b="1" dirty="0">
              <a:solidFill>
                <a:schemeClr val="tx1"/>
              </a:solidFill>
              <a:latin typeface="+mn-lt"/>
            </a:endParaRPr>
          </a:p>
          <a:p>
            <a:pPr marL="285750" indent="-285750" algn="just">
              <a:buFont typeface="Wingdings" pitchFamily="2" charset="2"/>
              <a:buChar char="v"/>
            </a:pPr>
            <a:r>
              <a:rPr lang="en-US" sz="1600" b="1" dirty="0">
                <a:solidFill>
                  <a:schemeClr val="tx1"/>
                </a:solidFill>
                <a:latin typeface="+mn-lt"/>
              </a:rPr>
              <a:t>15 months shall not elapse between two subsequent AGMs.</a:t>
            </a:r>
          </a:p>
          <a:p>
            <a:pPr algn="just">
              <a:buFont typeface="Wingdings" pitchFamily="2" charset="2"/>
              <a:buChar char="v"/>
            </a:pPr>
            <a:r>
              <a:rPr lang="en-US" sz="1600" b="1" dirty="0" smtClean="0">
                <a:solidFill>
                  <a:schemeClr val="tx1"/>
                </a:solidFill>
                <a:latin typeface="+mn-lt"/>
              </a:rPr>
              <a:t>AGM </a:t>
            </a:r>
            <a:r>
              <a:rPr lang="en-US" sz="1600" b="1" dirty="0">
                <a:solidFill>
                  <a:schemeClr val="tx1"/>
                </a:solidFill>
                <a:latin typeface="+mn-lt"/>
              </a:rPr>
              <a:t>should be conducted during business hours ( 9 a.m. to 6 p.m. )</a:t>
            </a:r>
          </a:p>
          <a:p>
            <a:pPr marL="285750" indent="-285750" algn="just">
              <a:buFont typeface="Wingdings" pitchFamily="2" charset="2"/>
              <a:buChar char="v"/>
            </a:pPr>
            <a:endParaRPr lang="en-US" sz="1600" b="1" dirty="0">
              <a:solidFill>
                <a:schemeClr val="tx1"/>
              </a:solidFill>
              <a:latin typeface="+mn-lt"/>
            </a:endParaRPr>
          </a:p>
          <a:p>
            <a:pPr marL="285750" indent="-285750" algn="just">
              <a:buFont typeface="Wingdings" pitchFamily="2" charset="2"/>
              <a:buChar char="v"/>
            </a:pPr>
            <a:r>
              <a:rPr lang="en-US" sz="1600" b="1" dirty="0">
                <a:solidFill>
                  <a:schemeClr val="tx1"/>
                </a:solidFill>
                <a:latin typeface="+mn-lt"/>
              </a:rPr>
              <a:t>Lack of quorum within half an hour will be reason of adjournment and members present on adjourned meeting will be quorum.</a:t>
            </a:r>
          </a:p>
          <a:p>
            <a:pPr marL="285750" indent="-285750" algn="just">
              <a:buFont typeface="Wingdings" pitchFamily="2" charset="2"/>
              <a:buChar char="v"/>
            </a:pPr>
            <a:endParaRPr lang="en-US" sz="1600" b="1" dirty="0">
              <a:solidFill>
                <a:schemeClr val="tx1"/>
              </a:solidFill>
              <a:latin typeface="+mn-lt"/>
            </a:endParaRPr>
          </a:p>
          <a:p>
            <a:pPr marL="285750" indent="-285750" algn="just">
              <a:buFont typeface="Wingdings" pitchFamily="2" charset="2"/>
              <a:buChar char="v"/>
            </a:pPr>
            <a:r>
              <a:rPr lang="en-US" sz="1600" b="1" dirty="0">
                <a:solidFill>
                  <a:schemeClr val="tx1"/>
                </a:solidFill>
                <a:latin typeface="+mn-lt"/>
              </a:rPr>
              <a:t>Members may exercise their votes at meetings by electronic </a:t>
            </a:r>
            <a:r>
              <a:rPr lang="en-US" sz="1600" b="1" dirty="0" smtClean="0">
                <a:solidFill>
                  <a:schemeClr val="tx1"/>
                </a:solidFill>
                <a:latin typeface="+mn-lt"/>
              </a:rPr>
              <a:t>means.</a:t>
            </a:r>
            <a:endParaRPr lang="en-US" sz="1600" b="1" dirty="0">
              <a:solidFill>
                <a:schemeClr val="tx1"/>
              </a:solidFill>
              <a:latin typeface="+mn-lt"/>
            </a:endParaRPr>
          </a:p>
          <a:p>
            <a:pPr marL="0" indent="0" algn="just">
              <a:buNone/>
            </a:pPr>
            <a:endParaRPr lang="en-US" sz="1600" b="1" dirty="0">
              <a:solidFill>
                <a:schemeClr val="tx1"/>
              </a:solidFill>
              <a:latin typeface="+mn-lt"/>
            </a:endParaRPr>
          </a:p>
        </p:txBody>
      </p:sp>
      <p:pic>
        <p:nvPicPr>
          <p:cNvPr id="6" name="Picture 5"/>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4800600" y="3810000"/>
            <a:ext cx="3886200" cy="2514600"/>
          </a:xfrm>
          <a:prstGeom prst="rect">
            <a:avLst/>
          </a:prstGeom>
        </p:spPr>
      </p:pic>
    </p:spTree>
    <p:extLst>
      <p:ext uri="{BB962C8B-B14F-4D97-AF65-F5344CB8AC3E}">
        <p14:creationId xmlns="" xmlns:p14="http://schemas.microsoft.com/office/powerpoint/2010/main" val="13562821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304800"/>
            <a:ext cx="8229600" cy="56356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horz" lIns="91440" tIns="45720" rIns="91440" bIns="45720" rtlCol="0" anchor="b">
            <a:noAutofit/>
          </a:bodyPr>
          <a:lstStyle>
            <a:lvl1pPr algn="ctr">
              <a:lnSpc>
                <a:spcPts val="5800"/>
              </a:lnSpc>
              <a:spcBef>
                <a:spcPct val="0"/>
              </a:spcBef>
              <a:buNone/>
              <a:defRPr sz="3200" b="1">
                <a:ln w="12700">
                  <a:solidFill>
                    <a:schemeClr val="tx2">
                      <a:satMod val="155000"/>
                    </a:schemeClr>
                  </a:solidFill>
                  <a:prstDash val="solid"/>
                </a:ln>
                <a:solidFill>
                  <a:schemeClr val="bg1"/>
                </a:solidFill>
                <a:effectLst>
                  <a:outerShdw blurRad="50800" dist="38100" dir="10800000" algn="r" rotWithShape="0">
                    <a:prstClr val="black">
                      <a:alpha val="40000"/>
                    </a:prstClr>
                  </a:outerShdw>
                </a:effectLst>
              </a:defRPr>
            </a:lvl1pPr>
          </a:lstStyle>
          <a:p>
            <a:r>
              <a:rPr lang="en-US" dirty="0"/>
              <a:t>Quorum For General Meeting</a:t>
            </a:r>
          </a:p>
        </p:txBody>
      </p:sp>
      <p:sp>
        <p:nvSpPr>
          <p:cNvPr id="5" name="Content Placeholder 2"/>
          <p:cNvSpPr txBox="1">
            <a:spLocks/>
          </p:cNvSpPr>
          <p:nvPr/>
        </p:nvSpPr>
        <p:spPr>
          <a:xfrm>
            <a:off x="228600" y="1173162"/>
            <a:ext cx="3200400" cy="2255838"/>
          </a:xfrm>
          <a:prstGeom prst="rect">
            <a:avLst/>
          </a:prstGeom>
        </p:spPr>
        <p:txBody>
          <a:bodyPr vert="horz" lIns="91440" tIns="45720" rIns="91440" bIns="45720" numCol="1" spcCol="365760" rtlCol="0">
            <a:noAutofit/>
          </a:bodyPr>
          <a:lstStyle>
            <a:lvl1pPr marL="285750" indent="-285750" algn="just">
              <a:spcBef>
                <a:spcPct val="20000"/>
              </a:spcBef>
              <a:buFont typeface="Wingdings" pitchFamily="2" charset="2"/>
              <a:buChar char="v"/>
              <a:defRPr sz="1600" b="1"/>
            </a:lvl1pPr>
            <a:lvl2pPr marL="742950" indent="-285750">
              <a:spcBef>
                <a:spcPct val="20000"/>
              </a:spcBef>
              <a:buFont typeface="Courier New" pitchFamily="49" charset="0"/>
              <a:buChar char="o"/>
              <a:defRPr sz="1600">
                <a:solidFill>
                  <a:schemeClr val="tx1">
                    <a:lumMod val="50000"/>
                    <a:lumOff val="50000"/>
                  </a:schemeClr>
                </a:solidFill>
                <a:latin typeface="+mj-lt"/>
              </a:defRPr>
            </a:lvl2pPr>
            <a:lvl3pPr marL="1143000" indent="-228600">
              <a:spcBef>
                <a:spcPct val="20000"/>
              </a:spcBef>
              <a:buFont typeface="Arial" pitchFamily="34" charset="0"/>
              <a:buChar char="•"/>
              <a:defRPr sz="1600">
                <a:solidFill>
                  <a:schemeClr val="tx1">
                    <a:lumMod val="50000"/>
                    <a:lumOff val="50000"/>
                  </a:schemeClr>
                </a:solidFill>
                <a:latin typeface="+mj-lt"/>
              </a:defRPr>
            </a:lvl3pPr>
            <a:lvl4pPr marL="1600200" indent="-228600">
              <a:spcBef>
                <a:spcPct val="20000"/>
              </a:spcBef>
              <a:buFont typeface="Courier New" pitchFamily="49" charset="0"/>
              <a:buChar char="o"/>
              <a:defRPr sz="1600">
                <a:solidFill>
                  <a:schemeClr val="tx1">
                    <a:lumMod val="50000"/>
                    <a:lumOff val="50000"/>
                  </a:schemeClr>
                </a:solidFill>
                <a:latin typeface="+mj-lt"/>
              </a:defRPr>
            </a:lvl4pPr>
            <a:lvl5pPr marL="2057400" indent="-228600">
              <a:spcBef>
                <a:spcPct val="20000"/>
              </a:spcBef>
              <a:buFont typeface="Arial" pitchFamily="34" charset="0"/>
              <a:buChar char="•"/>
              <a:defRPr sz="1600">
                <a:solidFill>
                  <a:schemeClr val="tx1">
                    <a:lumMod val="50000"/>
                    <a:lumOff val="50000"/>
                  </a:schemeClr>
                </a:solidFill>
                <a:latin typeface="+mj-lt"/>
              </a:defRPr>
            </a:lvl5pPr>
            <a:lvl6pPr marL="2514600" indent="-228600">
              <a:spcBef>
                <a:spcPct val="20000"/>
              </a:spcBef>
              <a:buFont typeface="Courier New" pitchFamily="49" charset="0"/>
              <a:buChar char="o"/>
              <a:defRPr sz="1600">
                <a:solidFill>
                  <a:schemeClr val="tx1">
                    <a:lumMod val="50000"/>
                    <a:lumOff val="50000"/>
                  </a:schemeClr>
                </a:solidFill>
                <a:latin typeface="+mj-lt"/>
              </a:defRPr>
            </a:lvl6pPr>
            <a:lvl7pPr marL="2971800" indent="-228600">
              <a:spcBef>
                <a:spcPct val="20000"/>
              </a:spcBef>
              <a:buFont typeface="Arial" pitchFamily="34" charset="0"/>
              <a:buChar char="•"/>
              <a:defRPr sz="1600">
                <a:solidFill>
                  <a:schemeClr val="tx1">
                    <a:lumMod val="50000"/>
                    <a:lumOff val="50000"/>
                  </a:schemeClr>
                </a:solidFill>
                <a:latin typeface="+mj-lt"/>
              </a:defRPr>
            </a:lvl7pPr>
            <a:lvl8pPr marL="3429000" indent="-228600">
              <a:spcBef>
                <a:spcPct val="20000"/>
              </a:spcBef>
              <a:buFont typeface="Courier New" pitchFamily="49" charset="0"/>
              <a:buChar char="o"/>
              <a:defRPr sz="1600">
                <a:solidFill>
                  <a:schemeClr val="tx1">
                    <a:lumMod val="50000"/>
                    <a:lumOff val="50000"/>
                  </a:schemeClr>
                </a:solidFill>
                <a:latin typeface="+mj-lt"/>
              </a:defRPr>
            </a:lvl8pPr>
            <a:lvl9pPr marL="3886200" indent="-228600">
              <a:spcBef>
                <a:spcPct val="20000"/>
              </a:spcBef>
              <a:buFont typeface="Arial" pitchFamily="34" charset="0"/>
              <a:buChar char="•"/>
              <a:defRPr sz="1600">
                <a:solidFill>
                  <a:schemeClr val="tx1">
                    <a:lumMod val="50000"/>
                    <a:lumOff val="50000"/>
                  </a:schemeClr>
                </a:solidFill>
                <a:latin typeface="+mj-lt"/>
              </a:defRPr>
            </a:lvl9pPr>
          </a:lstStyle>
          <a:p>
            <a:r>
              <a:rPr lang="en-US" dirty="0"/>
              <a:t>Quorum for a private company shall be 2 members personally present.</a:t>
            </a:r>
          </a:p>
          <a:p>
            <a:r>
              <a:rPr lang="en-US" dirty="0"/>
              <a:t>Quorum for public company is depended on the number of members in the company as shown below:</a:t>
            </a:r>
          </a:p>
          <a:p>
            <a:pPr>
              <a:buNone/>
            </a:pPr>
            <a:endParaRPr lang="en-US" dirty="0"/>
          </a:p>
        </p:txBody>
      </p:sp>
      <p:graphicFrame>
        <p:nvGraphicFramePr>
          <p:cNvPr id="6" name="Table 5"/>
          <p:cNvGraphicFramePr>
            <a:graphicFrameLocks noGrp="1"/>
          </p:cNvGraphicFramePr>
          <p:nvPr>
            <p:extLst>
              <p:ext uri="{D42A27DB-BD31-4B8C-83A1-F6EECF244321}">
                <p14:modId xmlns="" xmlns:p14="http://schemas.microsoft.com/office/powerpoint/2010/main" val="522521498"/>
              </p:ext>
            </p:extLst>
          </p:nvPr>
        </p:nvGraphicFramePr>
        <p:xfrm>
          <a:off x="3657600" y="1088410"/>
          <a:ext cx="4953000" cy="2340590"/>
        </p:xfrm>
        <a:graphic>
          <a:graphicData uri="http://schemas.openxmlformats.org/drawingml/2006/table">
            <a:tbl>
              <a:tblPr firstRow="1" bandRow="1">
                <a:tableStyleId>{073A0DAA-6AF3-43AB-8588-CEC1D06C72B9}</a:tableStyleId>
              </a:tblPr>
              <a:tblGrid>
                <a:gridCol w="2822058"/>
                <a:gridCol w="2130942"/>
              </a:tblGrid>
              <a:tr h="574685">
                <a:tc>
                  <a:txBody>
                    <a:bodyPr/>
                    <a:lstStyle/>
                    <a:p>
                      <a:pPr algn="ctr"/>
                      <a:r>
                        <a:rPr lang="en-US" dirty="0" smtClean="0"/>
                        <a:t>Total Number</a:t>
                      </a:r>
                      <a:r>
                        <a:rPr lang="en-US" baseline="0" dirty="0" smtClean="0"/>
                        <a:t> of members</a:t>
                      </a:r>
                      <a:endParaRPr lang="en-US" dirty="0"/>
                    </a:p>
                  </a:txBody>
                  <a:tcPr/>
                </a:tc>
                <a:tc>
                  <a:txBody>
                    <a:bodyPr/>
                    <a:lstStyle/>
                    <a:p>
                      <a:pPr algn="ctr"/>
                      <a:r>
                        <a:rPr lang="en-US" dirty="0" smtClean="0"/>
                        <a:t>Quorum</a:t>
                      </a:r>
                      <a:endParaRPr lang="en-US" dirty="0"/>
                    </a:p>
                  </a:txBody>
                  <a:tcPr/>
                </a:tc>
              </a:tr>
              <a:tr h="530215">
                <a:tc>
                  <a:txBody>
                    <a:bodyPr/>
                    <a:lstStyle/>
                    <a:p>
                      <a:pPr algn="ctr"/>
                      <a:r>
                        <a:rPr lang="en-US" dirty="0" smtClean="0"/>
                        <a:t>Upto 1000 members</a:t>
                      </a:r>
                      <a:endParaRPr lang="en-US" dirty="0"/>
                    </a:p>
                  </a:txBody>
                  <a:tcPr/>
                </a:tc>
                <a:tc>
                  <a:txBody>
                    <a:bodyPr/>
                    <a:lstStyle/>
                    <a:p>
                      <a:pPr algn="ctr"/>
                      <a:r>
                        <a:rPr lang="en-US" dirty="0" smtClean="0"/>
                        <a:t>5</a:t>
                      </a:r>
                      <a:endParaRPr lang="en-US" dirty="0"/>
                    </a:p>
                  </a:txBody>
                  <a:tcPr/>
                </a:tc>
              </a:tr>
              <a:tr h="574685">
                <a:tc>
                  <a:txBody>
                    <a:bodyPr/>
                    <a:lstStyle/>
                    <a:p>
                      <a:pPr algn="ctr"/>
                      <a:r>
                        <a:rPr lang="en-US" dirty="0" smtClean="0"/>
                        <a:t>Between 1000 to 5000 members </a:t>
                      </a:r>
                      <a:endParaRPr lang="en-US" dirty="0"/>
                    </a:p>
                  </a:txBody>
                  <a:tcPr/>
                </a:tc>
                <a:tc>
                  <a:txBody>
                    <a:bodyPr/>
                    <a:lstStyle/>
                    <a:p>
                      <a:pPr algn="ctr"/>
                      <a:r>
                        <a:rPr lang="en-US" dirty="0" smtClean="0"/>
                        <a:t>15</a:t>
                      </a:r>
                      <a:endParaRPr lang="en-US" dirty="0"/>
                    </a:p>
                  </a:txBody>
                  <a:tcPr/>
                </a:tc>
              </a:tr>
              <a:tr h="530215">
                <a:tc>
                  <a:txBody>
                    <a:bodyPr/>
                    <a:lstStyle/>
                    <a:p>
                      <a:pPr algn="ctr"/>
                      <a:r>
                        <a:rPr lang="en-US" dirty="0" smtClean="0"/>
                        <a:t>More than 5000 members</a:t>
                      </a:r>
                      <a:endParaRPr lang="en-US" dirty="0"/>
                    </a:p>
                  </a:txBody>
                  <a:tcPr/>
                </a:tc>
                <a:tc>
                  <a:txBody>
                    <a:bodyPr/>
                    <a:lstStyle/>
                    <a:p>
                      <a:pPr algn="ctr"/>
                      <a:r>
                        <a:rPr lang="en-US" dirty="0" smtClean="0"/>
                        <a:t>30</a:t>
                      </a:r>
                      <a:endParaRPr lang="en-US" dirty="0"/>
                    </a:p>
                  </a:txBody>
                  <a:tcPr/>
                </a:tc>
              </a:tr>
            </a:tbl>
          </a:graphicData>
        </a:graphic>
      </p:graphicFrame>
      <p:sp>
        <p:nvSpPr>
          <p:cNvPr id="8" name="Title 4"/>
          <p:cNvSpPr>
            <a:spLocks noGrp="1"/>
          </p:cNvSpPr>
          <p:nvPr>
            <p:ph type="title"/>
          </p:nvPr>
        </p:nvSpPr>
        <p:spPr>
          <a:xfrm>
            <a:off x="381000" y="3733800"/>
            <a:ext cx="8305800" cy="609600"/>
          </a:xfrm>
        </p:spPr>
        <p:style>
          <a:lnRef idx="2">
            <a:schemeClr val="accent6">
              <a:shade val="50000"/>
            </a:schemeClr>
          </a:lnRef>
          <a:fillRef idx="1">
            <a:schemeClr val="accent6"/>
          </a:fillRef>
          <a:effectRef idx="0">
            <a:schemeClr val="accent6"/>
          </a:effectRef>
          <a:fontRef idx="minor">
            <a:schemeClr val="lt1"/>
          </a:fontRef>
        </p:style>
        <p:txBody>
          <a:bodyPr vert="horz" lIns="91440" tIns="45720" rIns="91440" bIns="45720" rtlCol="0" anchor="b">
            <a:noAutofit/>
          </a:bodyPr>
          <a:lstStyle/>
          <a:p>
            <a:r>
              <a:rPr lang="en-US" sz="3600" b="1" dirty="0">
                <a:ln w="12700">
                  <a:solidFill>
                    <a:schemeClr val="tx2">
                      <a:satMod val="155000"/>
                    </a:schemeClr>
                  </a:solidFill>
                  <a:prstDash val="solid"/>
                </a:ln>
                <a:solidFill>
                  <a:schemeClr val="bg1"/>
                </a:solidFill>
                <a:effectLst>
                  <a:outerShdw blurRad="50800" dist="38100" dir="10800000" algn="r" rotWithShape="0">
                    <a:prstClr val="black">
                      <a:alpha val="40000"/>
                    </a:prstClr>
                  </a:outerShdw>
                </a:effectLst>
              </a:rPr>
              <a:t>Registered </a:t>
            </a:r>
            <a:r>
              <a:rPr lang="en-US" sz="3600" b="1" dirty="0" smtClean="0">
                <a:ln w="12700">
                  <a:solidFill>
                    <a:schemeClr val="tx2">
                      <a:satMod val="155000"/>
                    </a:schemeClr>
                  </a:solidFill>
                  <a:prstDash val="solid"/>
                </a:ln>
                <a:solidFill>
                  <a:schemeClr val="bg1"/>
                </a:solidFill>
                <a:effectLst>
                  <a:outerShdw blurRad="50800" dist="38100" dir="10800000" algn="r" rotWithShape="0">
                    <a:prstClr val="black">
                      <a:alpha val="40000"/>
                    </a:prstClr>
                  </a:outerShdw>
                </a:effectLst>
              </a:rPr>
              <a:t>Valuer</a:t>
            </a:r>
            <a:endParaRPr lang="en-US" sz="3600" b="1" dirty="0">
              <a:ln w="12700">
                <a:solidFill>
                  <a:schemeClr val="tx2">
                    <a:satMod val="155000"/>
                  </a:schemeClr>
                </a:solidFill>
                <a:prstDash val="solid"/>
              </a:ln>
              <a:solidFill>
                <a:schemeClr val="bg1"/>
              </a:solidFill>
              <a:effectLst>
                <a:outerShdw blurRad="50800" dist="38100" dir="10800000" algn="r" rotWithShape="0">
                  <a:prstClr val="black">
                    <a:alpha val="40000"/>
                  </a:prstClr>
                </a:outerShdw>
              </a:effectLst>
            </a:endParaRPr>
          </a:p>
        </p:txBody>
      </p:sp>
      <p:sp>
        <p:nvSpPr>
          <p:cNvPr id="9" name="Content Placeholder 2"/>
          <p:cNvSpPr>
            <a:spLocks noGrp="1"/>
          </p:cNvSpPr>
          <p:nvPr>
            <p:ph idx="1"/>
          </p:nvPr>
        </p:nvSpPr>
        <p:spPr>
          <a:xfrm>
            <a:off x="304800" y="4648201"/>
            <a:ext cx="8305800" cy="1981199"/>
          </a:xfrm>
        </p:spPr>
        <p:txBody>
          <a:bodyPr vert="horz" lIns="91440" tIns="45720" rIns="91440" bIns="45720" rtlCol="0">
            <a:noAutofit/>
          </a:bodyPr>
          <a:lstStyle/>
          <a:p>
            <a:pPr marL="285750" indent="-285750" algn="just">
              <a:buFont typeface="Wingdings" pitchFamily="2" charset="2"/>
              <a:buChar char="v"/>
            </a:pPr>
            <a:r>
              <a:rPr lang="en-US" sz="1600" b="1" dirty="0">
                <a:solidFill>
                  <a:schemeClr val="tx1"/>
                </a:solidFill>
                <a:latin typeface="+mn-lt"/>
              </a:rPr>
              <a:t>Appointed by the audit committee or in its absence by the Board of Directors of that company.</a:t>
            </a:r>
          </a:p>
          <a:p>
            <a:pPr marL="285750" indent="-285750" algn="just">
              <a:buFont typeface="Wingdings" pitchFamily="2" charset="2"/>
              <a:buChar char="v"/>
            </a:pPr>
            <a:r>
              <a:rPr lang="en-US" sz="1600" b="1" dirty="0">
                <a:solidFill>
                  <a:schemeClr val="tx1"/>
                </a:solidFill>
                <a:latin typeface="+mn-lt"/>
              </a:rPr>
              <a:t>Functions: Valuation of shares, net worth, assets, liabilities, goodwill etc</a:t>
            </a:r>
            <a:r>
              <a:rPr lang="en-US" sz="1600" b="1" dirty="0" smtClean="0">
                <a:solidFill>
                  <a:schemeClr val="tx1"/>
                </a:solidFill>
                <a:latin typeface="+mn-lt"/>
              </a:rPr>
              <a:t>.</a:t>
            </a:r>
          </a:p>
          <a:p>
            <a:pPr algn="just">
              <a:buFont typeface="Wingdings" pitchFamily="2" charset="2"/>
              <a:buChar char="v"/>
            </a:pPr>
            <a:r>
              <a:rPr lang="en-US" sz="1600" b="1" dirty="0" smtClean="0">
                <a:solidFill>
                  <a:schemeClr val="tx1"/>
                </a:solidFill>
                <a:latin typeface="+mn-lt"/>
              </a:rPr>
              <a:t>Valuer </a:t>
            </a:r>
            <a:r>
              <a:rPr lang="en-US" sz="1600" b="1" dirty="0">
                <a:solidFill>
                  <a:schemeClr val="tx1"/>
                </a:solidFill>
                <a:latin typeface="+mn-lt"/>
              </a:rPr>
              <a:t>on committing default shall be liable to refund the remuneration received by him to the company and pay for damages caused by such company or person due to misleading statements in his report.</a:t>
            </a:r>
          </a:p>
          <a:p>
            <a:pPr marL="285750" indent="-285750" algn="just">
              <a:buFont typeface="Wingdings" pitchFamily="2" charset="2"/>
              <a:buChar char="v"/>
            </a:pPr>
            <a:endParaRPr lang="en-US" sz="1600" b="1" dirty="0">
              <a:solidFill>
                <a:schemeClr val="tx1"/>
              </a:solidFill>
              <a:latin typeface="+mn-lt"/>
            </a:endParaRPr>
          </a:p>
          <a:p>
            <a:pPr marL="285750" indent="-285750" algn="just">
              <a:buFont typeface="Wingdings" pitchFamily="2" charset="2"/>
              <a:buChar char="v"/>
            </a:pPr>
            <a:endParaRPr lang="en-US" sz="1600" b="1" dirty="0">
              <a:solidFill>
                <a:schemeClr val="tx1"/>
              </a:solidFill>
              <a:latin typeface="+mn-lt"/>
            </a:endParaRPr>
          </a:p>
          <a:p>
            <a:pPr marL="285750" indent="-285750" algn="just">
              <a:buFont typeface="Wingdings" pitchFamily="2" charset="2"/>
              <a:buChar char="v"/>
            </a:pPr>
            <a:endParaRPr lang="en-US" sz="1600" b="1" dirty="0">
              <a:solidFill>
                <a:schemeClr val="tx1"/>
              </a:solidFill>
              <a:latin typeface="+mn-lt"/>
            </a:endParaRPr>
          </a:p>
        </p:txBody>
      </p:sp>
    </p:spTree>
    <p:extLst>
      <p:ext uri="{BB962C8B-B14F-4D97-AF65-F5344CB8AC3E}">
        <p14:creationId xmlns="" xmlns:p14="http://schemas.microsoft.com/office/powerpoint/2010/main" val="16713819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8"/>
            <a:ext cx="8229600" cy="563562"/>
          </a:xfrm>
        </p:spPr>
        <p:style>
          <a:lnRef idx="2">
            <a:schemeClr val="accent6">
              <a:shade val="50000"/>
            </a:schemeClr>
          </a:lnRef>
          <a:fillRef idx="1">
            <a:schemeClr val="accent6"/>
          </a:fillRef>
          <a:effectRef idx="0">
            <a:schemeClr val="accent6"/>
          </a:effectRef>
          <a:fontRef idx="minor">
            <a:schemeClr val="lt1"/>
          </a:fontRef>
        </p:style>
        <p:txBody>
          <a:bodyPr vert="horz" lIns="91440" tIns="45720" rIns="91440" bIns="45720" rtlCol="0" anchor="b">
            <a:noAutofit/>
          </a:bodyPr>
          <a:lstStyle/>
          <a:p>
            <a:r>
              <a:rPr lang="en-US" sz="3200" b="1" dirty="0">
                <a:ln w="12700">
                  <a:solidFill>
                    <a:schemeClr val="tx2">
                      <a:satMod val="155000"/>
                    </a:schemeClr>
                  </a:solidFill>
                  <a:prstDash val="solid"/>
                </a:ln>
                <a:solidFill>
                  <a:schemeClr val="bg1"/>
                </a:solidFill>
                <a:effectLst>
                  <a:outerShdw blurRad="50800" dist="38100" dir="10800000" algn="r" rotWithShape="0">
                    <a:prstClr val="black">
                      <a:alpha val="40000"/>
                    </a:prstClr>
                  </a:outerShdw>
                </a:effectLst>
              </a:rPr>
              <a:t>What’s new for Auditors</a:t>
            </a:r>
          </a:p>
        </p:txBody>
      </p:sp>
      <p:sp>
        <p:nvSpPr>
          <p:cNvPr id="5" name="Content Placeholder 2"/>
          <p:cNvSpPr>
            <a:spLocks noGrp="1"/>
          </p:cNvSpPr>
          <p:nvPr>
            <p:ph idx="1"/>
          </p:nvPr>
        </p:nvSpPr>
        <p:spPr>
          <a:xfrm>
            <a:off x="457200" y="914400"/>
            <a:ext cx="5715000" cy="4267200"/>
          </a:xfrm>
        </p:spPr>
        <p:txBody>
          <a:bodyPr vert="horz" lIns="91440" tIns="45720" rIns="91440" bIns="45720" numCol="1" spcCol="365760" rtlCol="0">
            <a:noAutofit/>
          </a:bodyPr>
          <a:lstStyle/>
          <a:p>
            <a:pPr marL="285750" indent="-285750" algn="just">
              <a:buFont typeface="Wingdings" pitchFamily="2" charset="2"/>
              <a:buChar char="v"/>
            </a:pPr>
            <a:r>
              <a:rPr lang="en-US" sz="1600" b="1" dirty="0">
                <a:solidFill>
                  <a:schemeClr val="tx1"/>
                </a:solidFill>
                <a:latin typeface="+mn-lt"/>
              </a:rPr>
              <a:t>Every company is required at its first annual general meeting ( AGM ) to appoint an individual or a firm as an auditor who shall be Chartered Accountant(s).</a:t>
            </a:r>
          </a:p>
          <a:p>
            <a:pPr marL="285750" indent="-285750" algn="just">
              <a:buFont typeface="Wingdings" pitchFamily="2" charset="2"/>
              <a:buChar char="v"/>
            </a:pPr>
            <a:endParaRPr lang="en-US" sz="1600" b="1" dirty="0">
              <a:solidFill>
                <a:schemeClr val="tx1"/>
              </a:solidFill>
              <a:latin typeface="+mn-lt"/>
            </a:endParaRPr>
          </a:p>
          <a:p>
            <a:pPr marL="285750" indent="-285750" algn="just">
              <a:buFont typeface="Wingdings" pitchFamily="2" charset="2"/>
              <a:buChar char="v"/>
            </a:pPr>
            <a:r>
              <a:rPr lang="en-US" sz="1600" b="1" dirty="0" smtClean="0">
                <a:solidFill>
                  <a:schemeClr val="tx1"/>
                </a:solidFill>
                <a:latin typeface="+mn-lt"/>
              </a:rPr>
              <a:t>Individual </a:t>
            </a:r>
            <a:r>
              <a:rPr lang="en-US" sz="1600" b="1" dirty="0">
                <a:solidFill>
                  <a:schemeClr val="tx1"/>
                </a:solidFill>
                <a:latin typeface="+mn-lt"/>
              </a:rPr>
              <a:t>Auditors are to be compulsorily rotated every 5 years and audit firm every 10 years in listed companies and certain other classes of companies, as may be prescribed.</a:t>
            </a:r>
          </a:p>
          <a:p>
            <a:pPr marL="285750" indent="-285750" algn="just">
              <a:buFont typeface="Wingdings" pitchFamily="2" charset="2"/>
              <a:buChar char="v"/>
            </a:pPr>
            <a:endParaRPr lang="en-US" sz="1600" b="1" dirty="0">
              <a:solidFill>
                <a:schemeClr val="tx1"/>
              </a:solidFill>
              <a:latin typeface="+mn-lt"/>
            </a:endParaRPr>
          </a:p>
          <a:p>
            <a:pPr marL="285750" indent="-285750" algn="just">
              <a:buFont typeface="Wingdings" pitchFamily="2" charset="2"/>
              <a:buChar char="v"/>
            </a:pPr>
            <a:r>
              <a:rPr lang="en-US" sz="1600" b="1" dirty="0">
                <a:solidFill>
                  <a:schemeClr val="tx1"/>
                </a:solidFill>
                <a:latin typeface="+mn-lt"/>
              </a:rPr>
              <a:t>Statutory Auditors are restricted from rendering other services like bookkeeping, accounting, Internal Audit, Actuarial services, Investment banking services etc. directly or indirectly to the company or its holding or subsidiary company.</a:t>
            </a:r>
          </a:p>
          <a:p>
            <a:pPr marL="285750" indent="-285750" algn="just">
              <a:buFont typeface="Wingdings" pitchFamily="2" charset="2"/>
              <a:buChar char="v"/>
            </a:pPr>
            <a:endParaRPr lang="en-US" sz="1600" b="1" dirty="0">
              <a:solidFill>
                <a:schemeClr val="tx1"/>
              </a:solidFill>
              <a:latin typeface="+mn-lt"/>
            </a:endParaRPr>
          </a:p>
          <a:p>
            <a:pPr marL="285750" indent="-285750" algn="just">
              <a:buFont typeface="Wingdings" pitchFamily="2" charset="2"/>
              <a:buChar char="v"/>
            </a:pPr>
            <a:r>
              <a:rPr lang="en-US" sz="1600" b="1" dirty="0">
                <a:solidFill>
                  <a:schemeClr val="tx1"/>
                </a:solidFill>
                <a:latin typeface="+mn-lt"/>
              </a:rPr>
              <a:t>Auditor can audit maximum 20 companies.</a:t>
            </a:r>
          </a:p>
          <a:p>
            <a:pPr marL="285750" indent="-285750" algn="just">
              <a:buFont typeface="Wingdings" pitchFamily="2" charset="2"/>
              <a:buChar char="v"/>
            </a:pPr>
            <a:endParaRPr lang="en-US" sz="1600" b="1" dirty="0">
              <a:solidFill>
                <a:schemeClr val="tx1"/>
              </a:solidFill>
              <a:latin typeface="+mn-lt"/>
            </a:endParaRPr>
          </a:p>
          <a:p>
            <a:pPr marL="285750" indent="-285750" algn="just">
              <a:buFont typeface="Wingdings" pitchFamily="2" charset="2"/>
              <a:buChar char="v"/>
            </a:pPr>
            <a:r>
              <a:rPr lang="en-US" sz="1600" b="1" dirty="0">
                <a:solidFill>
                  <a:schemeClr val="tx1"/>
                </a:solidFill>
                <a:latin typeface="+mn-lt"/>
              </a:rPr>
              <a:t>All the AGMs shall now be mandatorily attended by the auditor or through his representative</a:t>
            </a:r>
          </a:p>
          <a:p>
            <a:pPr marL="0" indent="0" algn="just">
              <a:buNone/>
            </a:pPr>
            <a:endParaRPr lang="en-US" sz="1600" b="1" dirty="0">
              <a:solidFill>
                <a:schemeClr val="tx1"/>
              </a:solidFill>
              <a:latin typeface="+mn-lt"/>
            </a:endParaRPr>
          </a:p>
        </p:txBody>
      </p:sp>
      <p:pic>
        <p:nvPicPr>
          <p:cNvPr id="6" name="Picture 5"/>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6400800" y="1066800"/>
            <a:ext cx="2352675" cy="5181600"/>
          </a:xfrm>
          <a:prstGeom prst="rect">
            <a:avLst/>
          </a:prstGeom>
        </p:spPr>
      </p:pic>
    </p:spTree>
    <p:extLst>
      <p:ext uri="{BB962C8B-B14F-4D97-AF65-F5344CB8AC3E}">
        <p14:creationId xmlns="" xmlns:p14="http://schemas.microsoft.com/office/powerpoint/2010/main" val="28485802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990600"/>
            <a:ext cx="8229600" cy="6149376"/>
          </a:xfrm>
          <a:prstGeom prst="rect">
            <a:avLst/>
          </a:prstGeom>
        </p:spPr>
        <p:txBody>
          <a:bodyPr vert="horz" lIns="91440" tIns="45720" rIns="91440" bIns="45720" numCol="1" spcCol="365760" rtlCol="0">
            <a:noAutofit/>
          </a:bodyPr>
          <a:lstStyle/>
          <a:p>
            <a:pPr marL="285750" indent="-285750" algn="just">
              <a:spcBef>
                <a:spcPct val="20000"/>
              </a:spcBef>
              <a:buFont typeface="Wingdings" pitchFamily="2" charset="2"/>
              <a:buChar char="v"/>
            </a:pPr>
            <a:r>
              <a:rPr lang="en-US" sz="1600" b="1" dirty="0"/>
              <a:t>In case of appointment of auditor, the company has to intimate both, the auditor and the registrar within 15 days of the appointment…as against the provisions of Companies Act, 1956 wherein the onus of intimation of appointment was upon the auditor.</a:t>
            </a:r>
          </a:p>
          <a:p>
            <a:pPr algn="just">
              <a:spcBef>
                <a:spcPct val="20000"/>
              </a:spcBef>
            </a:pPr>
            <a:endParaRPr lang="en-US" sz="1600" b="1" dirty="0"/>
          </a:p>
          <a:p>
            <a:pPr marL="285750" indent="-285750" algn="just">
              <a:spcBef>
                <a:spcPct val="20000"/>
              </a:spcBef>
              <a:buFont typeface="Wingdings" pitchFamily="2" charset="2"/>
              <a:buChar char="v"/>
            </a:pPr>
            <a:r>
              <a:rPr lang="en-US" sz="1600" b="1" dirty="0"/>
              <a:t>First auditor of the company ( except Govt. co. ) shall be appointed by the board within 30 days of its incorporation and in case of failure, the members shall appoint the same within 90 days of incorporation.</a:t>
            </a:r>
          </a:p>
          <a:p>
            <a:pPr marL="285750" indent="-285750" algn="just">
              <a:spcBef>
                <a:spcPct val="20000"/>
              </a:spcBef>
              <a:buFont typeface="Wingdings" pitchFamily="2" charset="2"/>
              <a:buChar char="v"/>
            </a:pPr>
            <a:endParaRPr lang="en-US" sz="1600" b="1" dirty="0"/>
          </a:p>
          <a:p>
            <a:pPr marL="285750" indent="-285750" algn="just">
              <a:spcBef>
                <a:spcPct val="20000"/>
              </a:spcBef>
              <a:buFont typeface="Wingdings" pitchFamily="2" charset="2"/>
              <a:buChar char="v"/>
            </a:pPr>
            <a:r>
              <a:rPr lang="en-US" sz="1600" b="1" dirty="0"/>
              <a:t>In case of Govt. companies, the first auditor shall be appointed by the C&amp;AG within 60 days of from incorporation.</a:t>
            </a:r>
          </a:p>
          <a:p>
            <a:pPr marL="285750" indent="-285750" algn="just">
              <a:spcBef>
                <a:spcPct val="20000"/>
              </a:spcBef>
              <a:buFont typeface="Wingdings" pitchFamily="2" charset="2"/>
              <a:buChar char="v"/>
            </a:pPr>
            <a:endParaRPr lang="en-US" sz="1600" b="1" dirty="0"/>
          </a:p>
          <a:p>
            <a:pPr marL="285750" indent="-285750" algn="just">
              <a:spcBef>
                <a:spcPct val="20000"/>
              </a:spcBef>
              <a:buFont typeface="Wingdings" pitchFamily="2" charset="2"/>
              <a:buChar char="v"/>
            </a:pPr>
            <a:r>
              <a:rPr lang="en-US" sz="1600" b="1" dirty="0"/>
              <a:t>Along with the approval of CG, the permission of the shareholders by way of Special resolution is also required for the removal of auditor.</a:t>
            </a:r>
          </a:p>
          <a:p>
            <a:pPr marL="285750" indent="-285750" algn="just">
              <a:spcBef>
                <a:spcPct val="20000"/>
              </a:spcBef>
              <a:buFont typeface="Wingdings" pitchFamily="2" charset="2"/>
              <a:buChar char="v"/>
            </a:pPr>
            <a:endParaRPr lang="en-US" sz="1600" b="1" dirty="0"/>
          </a:p>
          <a:p>
            <a:pPr marL="285750" indent="-285750" algn="just">
              <a:spcBef>
                <a:spcPct val="20000"/>
              </a:spcBef>
              <a:buFont typeface="Wingdings" pitchFamily="2" charset="2"/>
              <a:buChar char="v"/>
            </a:pPr>
            <a:r>
              <a:rPr lang="en-US" sz="1600" b="1" dirty="0"/>
              <a:t>Auditors during the course of performance of its duties, are required to immediately report to the Central Government, any offence involving fraud that is being or has been committed against the company by its officers or employees</a:t>
            </a:r>
          </a:p>
        </p:txBody>
      </p:sp>
      <p:sp>
        <p:nvSpPr>
          <p:cNvPr id="5" name="Title 1"/>
          <p:cNvSpPr>
            <a:spLocks noGrp="1"/>
          </p:cNvSpPr>
          <p:nvPr>
            <p:ph type="title"/>
          </p:nvPr>
        </p:nvSpPr>
        <p:spPr>
          <a:xfrm>
            <a:off x="457200" y="274638"/>
            <a:ext cx="8229600" cy="563562"/>
          </a:xfrm>
        </p:spPr>
        <p:style>
          <a:lnRef idx="2">
            <a:schemeClr val="accent6">
              <a:shade val="50000"/>
            </a:schemeClr>
          </a:lnRef>
          <a:fillRef idx="1">
            <a:schemeClr val="accent6"/>
          </a:fillRef>
          <a:effectRef idx="0">
            <a:schemeClr val="accent6"/>
          </a:effectRef>
          <a:fontRef idx="minor">
            <a:schemeClr val="lt1"/>
          </a:fontRef>
        </p:style>
        <p:txBody>
          <a:bodyPr vert="horz" lIns="91440" tIns="45720" rIns="91440" bIns="45720" rtlCol="0" anchor="b">
            <a:noAutofit/>
          </a:bodyPr>
          <a:lstStyle/>
          <a:p>
            <a:r>
              <a:rPr lang="en-US" sz="3200" b="1" dirty="0">
                <a:ln w="12700">
                  <a:solidFill>
                    <a:schemeClr val="tx2">
                      <a:satMod val="155000"/>
                    </a:schemeClr>
                  </a:solidFill>
                  <a:prstDash val="solid"/>
                </a:ln>
                <a:solidFill>
                  <a:schemeClr val="bg1"/>
                </a:solidFill>
                <a:effectLst>
                  <a:outerShdw blurRad="50800" dist="38100" dir="10800000" algn="r" rotWithShape="0">
                    <a:prstClr val="black">
                      <a:alpha val="40000"/>
                    </a:prstClr>
                  </a:outerShdw>
                </a:effectLst>
              </a:rPr>
              <a:t>What’s new for Auditors</a:t>
            </a:r>
          </a:p>
        </p:txBody>
      </p:sp>
    </p:spTree>
    <p:extLst>
      <p:ext uri="{BB962C8B-B14F-4D97-AF65-F5344CB8AC3E}">
        <p14:creationId xmlns="" xmlns:p14="http://schemas.microsoft.com/office/powerpoint/2010/main" val="39426734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1"/>
          <p:cNvSpPr txBox="1">
            <a:spLocks/>
          </p:cNvSpPr>
          <p:nvPr/>
        </p:nvSpPr>
        <p:spPr>
          <a:xfrm>
            <a:off x="457200" y="228600"/>
            <a:ext cx="8229600" cy="56110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horz" lIns="91440" tIns="45720" rIns="91440" bIns="45720" rtlCol="0" anchor="b">
            <a:noAutofit/>
          </a:bodyPr>
          <a:lstStyle>
            <a:lvl1pPr algn="ctr">
              <a:lnSpc>
                <a:spcPts val="5800"/>
              </a:lnSpc>
              <a:spcBef>
                <a:spcPct val="0"/>
              </a:spcBef>
              <a:buNone/>
              <a:defRPr sz="3200" b="1">
                <a:ln w="12700">
                  <a:solidFill>
                    <a:schemeClr val="tx2">
                      <a:satMod val="155000"/>
                    </a:schemeClr>
                  </a:solidFill>
                  <a:prstDash val="solid"/>
                </a:ln>
                <a:solidFill>
                  <a:schemeClr val="bg1"/>
                </a:solidFill>
                <a:effectLst>
                  <a:outerShdw blurRad="50800" dist="38100" dir="10800000" algn="r" rotWithShape="0">
                    <a:prstClr val="black">
                      <a:alpha val="40000"/>
                    </a:prstClr>
                  </a:outerShdw>
                </a:effectLst>
              </a:defRPr>
            </a:lvl1pPr>
          </a:lstStyle>
          <a:p>
            <a:r>
              <a:rPr lang="en-US" dirty="0"/>
              <a:t>Miscellaneous</a:t>
            </a:r>
          </a:p>
        </p:txBody>
      </p:sp>
      <p:sp>
        <p:nvSpPr>
          <p:cNvPr id="5" name="Content Placeholder 2"/>
          <p:cNvSpPr txBox="1">
            <a:spLocks/>
          </p:cNvSpPr>
          <p:nvPr/>
        </p:nvSpPr>
        <p:spPr>
          <a:xfrm>
            <a:off x="228600" y="1447800"/>
            <a:ext cx="8686800" cy="2438400"/>
          </a:xfrm>
          <a:prstGeom prst="rect">
            <a:avLst/>
          </a:prstGeom>
        </p:spPr>
        <p:txBody>
          <a:bodyPr vert="horz" lIns="91440" tIns="45720" rIns="91440" bIns="45720" numCol="1" spcCol="365760" rtlCol="0">
            <a:noAutofit/>
          </a:bodyPr>
          <a:lstStyle>
            <a:lvl1pPr marL="285750" indent="-285750" algn="just">
              <a:spcBef>
                <a:spcPct val="20000"/>
              </a:spcBef>
              <a:buClrTx/>
              <a:buSzTx/>
              <a:buFont typeface="Wingdings" pitchFamily="2" charset="2"/>
              <a:buChar char="v"/>
              <a:defRPr kumimoji="0"/>
            </a:lvl1pPr>
            <a:lvl2pPr marL="740664" indent="-285750">
              <a:spcBef>
                <a:spcPct val="20000"/>
              </a:spcBef>
              <a:buClr>
                <a:schemeClr val="accent2"/>
              </a:buClr>
              <a:buSzPct val="90000"/>
              <a:buFont typeface="Wingdings"/>
              <a:buChar char=""/>
              <a:defRPr kumimoji="0" sz="2600"/>
            </a:lvl2pPr>
            <a:lvl3pPr marL="996696" indent="-228600">
              <a:spcBef>
                <a:spcPct val="20000"/>
              </a:spcBef>
              <a:buClr>
                <a:schemeClr val="accent2"/>
              </a:buClr>
              <a:buFont typeface="Wingdings 2"/>
              <a:buChar char=""/>
              <a:defRPr kumimoji="0" sz="2400"/>
            </a:lvl3pPr>
            <a:lvl4pPr marL="1261872" indent="-228600">
              <a:spcBef>
                <a:spcPct val="20000"/>
              </a:spcBef>
              <a:buClr>
                <a:schemeClr val="accent3"/>
              </a:buClr>
              <a:buFont typeface="Wingdings 3"/>
              <a:buChar char=""/>
              <a:defRPr kumimoji="0" sz="2200"/>
            </a:lvl4pPr>
            <a:lvl5pPr marL="1481328" indent="-210312">
              <a:spcBef>
                <a:spcPct val="20000"/>
              </a:spcBef>
              <a:buClr>
                <a:schemeClr val="accent3"/>
              </a:buClr>
              <a:buFont typeface="Wingdings 2"/>
              <a:buChar char=""/>
              <a:defRPr kumimoji="0" sz="2000"/>
            </a:lvl5pPr>
            <a:lvl6pPr marL="1709928" indent="-210312">
              <a:spcBef>
                <a:spcPct val="20000"/>
              </a:spcBef>
              <a:buClr>
                <a:schemeClr val="accent3"/>
              </a:buClr>
              <a:buFont typeface="Wingdings 2"/>
              <a:buChar char=""/>
              <a:defRPr kumimoji="0"/>
            </a:lvl6pPr>
            <a:lvl7pPr marL="1901952" indent="-182880">
              <a:spcBef>
                <a:spcPct val="20000"/>
              </a:spcBef>
              <a:buClr>
                <a:schemeClr val="accent4"/>
              </a:buClr>
              <a:buFont typeface="Wingdings 2"/>
              <a:buChar char=""/>
              <a:defRPr kumimoji="0" sz="1600"/>
            </a:lvl7pPr>
            <a:lvl8pPr marL="2093976" indent="-182880">
              <a:spcBef>
                <a:spcPct val="20000"/>
              </a:spcBef>
              <a:buClr>
                <a:schemeClr val="accent4"/>
              </a:buClr>
              <a:buFont typeface="Wingdings 2"/>
              <a:buChar char=""/>
              <a:defRPr kumimoji="0" sz="1600"/>
            </a:lvl8pPr>
            <a:lvl9pPr marL="2286000" indent="-182880">
              <a:spcBef>
                <a:spcPct val="20000"/>
              </a:spcBef>
              <a:buClr>
                <a:schemeClr val="accent4"/>
              </a:buClr>
              <a:buFont typeface="Wingdings 2"/>
              <a:buChar char=""/>
              <a:defRPr kumimoji="0" sz="1600"/>
            </a:lvl9pPr>
            <a:extLst/>
          </a:lstStyle>
          <a:p>
            <a:r>
              <a:rPr lang="en-US" dirty="0"/>
              <a:t>Uniform financial year for all the companies, i.e. April to March (Companies formed on or after 1st January of a year, the period ending on 31st day of March of the following year</a:t>
            </a:r>
            <a:r>
              <a:rPr lang="en-US" dirty="0" smtClean="0"/>
              <a:t>).</a:t>
            </a:r>
          </a:p>
          <a:p>
            <a:pPr marL="0" indent="0">
              <a:buNone/>
            </a:pPr>
            <a:endParaRPr lang="en-US" dirty="0"/>
          </a:p>
          <a:p>
            <a:r>
              <a:rPr lang="en-US" dirty="0"/>
              <a:t>Minimum number of members for private company is 2 and Maximum number of members in a private company increased from 50 to 200</a:t>
            </a:r>
            <a:r>
              <a:rPr lang="en-US" dirty="0" smtClean="0"/>
              <a:t>.</a:t>
            </a:r>
          </a:p>
          <a:p>
            <a:endParaRPr lang="en-US" dirty="0"/>
          </a:p>
          <a:p>
            <a:r>
              <a:rPr lang="en-US" dirty="0"/>
              <a:t>Objects clause in the Memorandum of Association of company not required to be divided into main, ancillary and other objects. Only the objects for which the company is incorporated along with matters considered necessary for its furtherance to be mentioned</a:t>
            </a:r>
            <a:r>
              <a:rPr lang="en-US" dirty="0" smtClean="0"/>
              <a:t>.</a:t>
            </a:r>
          </a:p>
          <a:p>
            <a:pPr marL="0" indent="0">
              <a:buNone/>
            </a:pPr>
            <a:endParaRPr lang="en-US" dirty="0"/>
          </a:p>
          <a:p>
            <a:r>
              <a:rPr lang="en-US" dirty="0"/>
              <a:t>Amount transferred to unpaid dividend account is required to be shown on the company’s website within 90 days of such transfer.</a:t>
            </a:r>
          </a:p>
          <a:p>
            <a:endParaRPr lang="en-US" dirty="0"/>
          </a:p>
          <a:p>
            <a:endParaRPr lang="en-US" dirty="0"/>
          </a:p>
          <a:p>
            <a:endParaRPr lang="en-US" dirty="0"/>
          </a:p>
        </p:txBody>
      </p:sp>
    </p:spTree>
    <p:extLst>
      <p:ext uri="{BB962C8B-B14F-4D97-AF65-F5344CB8AC3E}">
        <p14:creationId xmlns="" xmlns:p14="http://schemas.microsoft.com/office/powerpoint/2010/main" val="28859420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62200" y="304800"/>
            <a:ext cx="4782079" cy="923330"/>
          </a:xfrm>
          <a:prstGeom prst="rect">
            <a:avLst/>
          </a:prstGeom>
          <a:noFill/>
        </p:spPr>
        <p:txBody>
          <a:bodyPr wrap="none" lIns="91440" tIns="45720" rIns="91440" bIns="45720">
            <a:spAutoFit/>
          </a:bodyPr>
          <a:lstStyle/>
          <a:p>
            <a:pPr algn="ctr"/>
            <a:r>
              <a:rPr lang="en-US"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 Comparison</a:t>
            </a: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5" name="Rectangle 4"/>
          <p:cNvSpPr/>
          <p:nvPr/>
        </p:nvSpPr>
        <p:spPr>
          <a:xfrm>
            <a:off x="1447800" y="1819870"/>
            <a:ext cx="6571030" cy="923330"/>
          </a:xfrm>
          <a:prstGeom prst="rect">
            <a:avLst/>
          </a:prstGeom>
          <a:noFill/>
        </p:spPr>
        <p:txBody>
          <a:bodyPr wrap="none" lIns="91440" tIns="45720" rIns="91440" bIns="45720">
            <a:spAutoFit/>
          </a:bodyPr>
          <a:lstStyle/>
          <a:p>
            <a:pPr algn="ctr"/>
            <a:r>
              <a:rPr lang="en-US" sz="54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1">
                    <a:lumMod val="60000"/>
                    <a:lumOff val="40000"/>
                  </a:schemeClr>
                </a:solidFill>
                <a:effectLst>
                  <a:outerShdw blurRad="50800" dist="40000" dir="5400000" algn="tl" rotWithShape="0">
                    <a:srgbClr val="000000">
                      <a:shade val="5000"/>
                      <a:satMod val="120000"/>
                      <a:alpha val="33000"/>
                    </a:srgbClr>
                  </a:outerShdw>
                </a:effectLst>
              </a:rPr>
              <a:t>Companies Act 1956</a:t>
            </a:r>
            <a:endParaRPr lang="en-US" sz="5400" b="1" cap="none" spc="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1">
                  <a:lumMod val="60000"/>
                  <a:lumOff val="40000"/>
                </a:schemeClr>
              </a:solidFill>
              <a:effectLst>
                <a:outerShdw blurRad="50800" dist="40000" dir="5400000" algn="tl" rotWithShape="0">
                  <a:srgbClr val="000000">
                    <a:shade val="5000"/>
                    <a:satMod val="120000"/>
                    <a:alpha val="33000"/>
                  </a:srgbClr>
                </a:outerShdw>
              </a:effectLst>
            </a:endParaRPr>
          </a:p>
        </p:txBody>
      </p:sp>
      <p:sp>
        <p:nvSpPr>
          <p:cNvPr id="6" name="Rectangle 5"/>
          <p:cNvSpPr/>
          <p:nvPr/>
        </p:nvSpPr>
        <p:spPr>
          <a:xfrm>
            <a:off x="3810000" y="3124200"/>
            <a:ext cx="1396537"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and</a:t>
            </a:r>
            <a:endParaRPr 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7" name="Rectangle 6"/>
          <p:cNvSpPr/>
          <p:nvPr/>
        </p:nvSpPr>
        <p:spPr>
          <a:xfrm>
            <a:off x="1524000" y="4572000"/>
            <a:ext cx="6571031" cy="923330"/>
          </a:xfrm>
          <a:prstGeom prst="rect">
            <a:avLst/>
          </a:prstGeom>
          <a:noFill/>
        </p:spPr>
        <p:txBody>
          <a:bodyPr wrap="none" lIns="91440" tIns="45720" rIns="91440" bIns="45720">
            <a:spAutoFit/>
          </a:bodyPr>
          <a:lstStyle/>
          <a:p>
            <a:pPr algn="ctr"/>
            <a:r>
              <a:rPr lang="en-US" sz="5400" b="1" cap="none" spc="0" dirty="0" smtClean="0">
                <a:ln w="18000">
                  <a:solidFill>
                    <a:schemeClr val="accent2">
                      <a:satMod val="140000"/>
                    </a:schemeClr>
                  </a:solidFill>
                  <a:prstDash val="solid"/>
                  <a:miter lim="800000"/>
                </a:ln>
                <a:solidFill>
                  <a:schemeClr val="accent2">
                    <a:lumMod val="60000"/>
                    <a:lumOff val="40000"/>
                  </a:schemeClr>
                </a:solidFill>
                <a:effectLst>
                  <a:outerShdw blurRad="25500" dist="23000" dir="7020000" algn="tl">
                    <a:srgbClr val="000000">
                      <a:alpha val="50000"/>
                    </a:srgbClr>
                  </a:outerShdw>
                </a:effectLst>
              </a:rPr>
              <a:t>Companies Act 2013</a:t>
            </a:r>
            <a:endParaRPr lang="en-US" sz="5400" b="1" cap="none" spc="0" dirty="0">
              <a:ln w="18000">
                <a:solidFill>
                  <a:schemeClr val="accent2">
                    <a:satMod val="140000"/>
                  </a:schemeClr>
                </a:solidFill>
                <a:prstDash val="solid"/>
                <a:miter lim="800000"/>
              </a:ln>
              <a:solidFill>
                <a:schemeClr val="accent2">
                  <a:lumMod val="60000"/>
                  <a:lumOff val="40000"/>
                </a:schemeClr>
              </a:solidFill>
              <a:effectLst>
                <a:outerShdw blurRad="25500" dist="23000" dir="7020000" algn="tl">
                  <a:srgbClr val="000000">
                    <a:alpha val="50000"/>
                  </a:srgbClr>
                </a:outerShdw>
              </a:effectLst>
            </a:endParaRPr>
          </a:p>
        </p:txBody>
      </p:sp>
    </p:spTree>
    <p:extLst>
      <p:ext uri="{BB962C8B-B14F-4D97-AF65-F5344CB8AC3E}">
        <p14:creationId xmlns="" xmlns:p14="http://schemas.microsoft.com/office/powerpoint/2010/main" val="19048379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 xmlns:p14="http://schemas.microsoft.com/office/powerpoint/2010/main" val="2348587536"/>
              </p:ext>
            </p:extLst>
          </p:nvPr>
        </p:nvGraphicFramePr>
        <p:xfrm>
          <a:off x="0" y="30480"/>
          <a:ext cx="9144000" cy="6675120"/>
        </p:xfrm>
        <a:graphic>
          <a:graphicData uri="http://schemas.openxmlformats.org/drawingml/2006/table">
            <a:tbl>
              <a:tblPr firstRow="1" bandRow="1">
                <a:tableStyleId>{7DF18680-E054-41AD-8BC1-D1AEF772440D}</a:tableStyleId>
              </a:tblPr>
              <a:tblGrid>
                <a:gridCol w="1280386"/>
                <a:gridCol w="3848150"/>
                <a:gridCol w="4015464"/>
              </a:tblGrid>
              <a:tr h="174854">
                <a:tc>
                  <a:txBody>
                    <a:bodyPr/>
                    <a:lstStyle/>
                    <a:p>
                      <a:r>
                        <a:rPr lang="en-US" sz="1100" b="1" dirty="0" smtClean="0"/>
                        <a:t>Particulars</a:t>
                      </a:r>
                      <a:endParaRPr lang="en-US" sz="1100" b="1" dirty="0">
                        <a:latin typeface="Calibri" pitchFamily="34" charset="0"/>
                      </a:endParaRPr>
                    </a:p>
                  </a:txBody>
                  <a:tcPr/>
                </a:tc>
                <a:tc>
                  <a:txBody>
                    <a:bodyPr/>
                    <a:lstStyle/>
                    <a:p>
                      <a:pPr algn="just"/>
                      <a:r>
                        <a:rPr lang="en-US" sz="1100" b="1" dirty="0" smtClean="0"/>
                        <a:t>Companies</a:t>
                      </a:r>
                      <a:r>
                        <a:rPr lang="en-US" sz="1100" b="1" baseline="0" dirty="0" smtClean="0"/>
                        <a:t> Act 1956</a:t>
                      </a:r>
                      <a:endParaRPr lang="en-US" sz="1100" b="1" dirty="0">
                        <a:latin typeface="Calibri" pitchFamily="34" charset="0"/>
                      </a:endParaRPr>
                    </a:p>
                  </a:txBody>
                  <a:tcPr/>
                </a:tc>
                <a:tc>
                  <a:txBody>
                    <a:bodyPr/>
                    <a:lstStyle/>
                    <a:p>
                      <a:r>
                        <a:rPr lang="en-US" sz="1100" b="1" dirty="0" smtClean="0"/>
                        <a:t>Companies Act</a:t>
                      </a:r>
                      <a:r>
                        <a:rPr lang="en-US" sz="1100" b="1" baseline="0" dirty="0" smtClean="0"/>
                        <a:t> </a:t>
                      </a:r>
                      <a:r>
                        <a:rPr lang="en-US" sz="1100" b="1" dirty="0" smtClean="0"/>
                        <a:t>2013</a:t>
                      </a:r>
                      <a:endParaRPr lang="en-US" sz="1100" b="1" dirty="0">
                        <a:latin typeface="Calibri" pitchFamily="34" charset="0"/>
                      </a:endParaRPr>
                    </a:p>
                  </a:txBody>
                  <a:tcPr/>
                </a:tc>
              </a:tr>
              <a:tr h="174854">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b="1" dirty="0" smtClean="0"/>
                        <a:t>DIVIDEND</a:t>
                      </a:r>
                      <a:endParaRPr lang="en-US" sz="1100" b="1" dirty="0">
                        <a:solidFill>
                          <a:srgbClr val="002060"/>
                        </a:solidFill>
                        <a:latin typeface="Calibri" pitchFamily="34" charset="0"/>
                      </a:endParaRPr>
                    </a:p>
                  </a:txBody>
                  <a:tcPr/>
                </a:tc>
                <a:tc hMerge="1">
                  <a:txBody>
                    <a:bodyPr/>
                    <a:lstStyle/>
                    <a:p>
                      <a:pPr marL="0" marR="0" indent="0" algn="just" defTabSz="914400" rtl="0" eaLnBrk="1" fontAlgn="auto" latinLnBrk="0" hangingPunct="1">
                        <a:lnSpc>
                          <a:spcPct val="100000"/>
                        </a:lnSpc>
                        <a:spcBef>
                          <a:spcPts val="0"/>
                        </a:spcBef>
                        <a:spcAft>
                          <a:spcPts val="0"/>
                        </a:spcAft>
                        <a:buClrTx/>
                        <a:buSzTx/>
                        <a:buFontTx/>
                        <a:buNone/>
                        <a:tabLst/>
                        <a:defRPr/>
                      </a:pPr>
                      <a:endParaRPr lang="en-US" sz="1200" dirty="0" smtClean="0">
                        <a:latin typeface="Calibri" pitchFamily="34" charset="0"/>
                      </a:endParaRPr>
                    </a:p>
                  </a:txBody>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latin typeface="Calibri" pitchFamily="34" charset="0"/>
                      </a:endParaRPr>
                    </a:p>
                  </a:txBody>
                  <a:tcPr/>
                </a:tc>
              </a:tr>
              <a:tr h="627419">
                <a:tc>
                  <a:txBody>
                    <a:bodyPr/>
                    <a:lstStyle/>
                    <a:p>
                      <a:pPr algn="ctr"/>
                      <a:r>
                        <a:rPr kumimoji="0" lang="en-US" sz="1100" b="1" kern="1200" dirty="0" smtClean="0"/>
                        <a:t>Transfer to Reserves</a:t>
                      </a:r>
                    </a:p>
                    <a:p>
                      <a:pPr algn="ctr"/>
                      <a:endParaRPr kumimoji="0" lang="en-US" sz="1100" b="1" kern="1200" dirty="0" smtClean="0">
                        <a:solidFill>
                          <a:srgbClr val="002060"/>
                        </a:solidFill>
                        <a:latin typeface="Calibri" pitchFamily="34" charset="0"/>
                        <a:ea typeface="+mn-ea"/>
                        <a:cs typeface="+mn-cs"/>
                      </a:endParaRPr>
                    </a:p>
                  </a:txBody>
                  <a:tcPr/>
                </a:tc>
                <a:tc>
                  <a:txBody>
                    <a:bodyPr/>
                    <a:lstStyle/>
                    <a:p>
                      <a:pPr algn="just"/>
                      <a:r>
                        <a:rPr kumimoji="0" lang="en-US" sz="1100" kern="1200" dirty="0" smtClean="0"/>
                        <a:t>No dividend can be declared for any F.Y. out of the profits </a:t>
                      </a:r>
                      <a:r>
                        <a:rPr kumimoji="0" lang="en-US" sz="1100" u="none" strike="noStrike" cap="none" normalizeH="0" baseline="0" dirty="0" smtClean="0">
                          <a:ln>
                            <a:noFill/>
                          </a:ln>
                          <a:effectLst/>
                        </a:rPr>
                        <a:t>of the Company for that F.Y., except after the transfer to the reserves such portion of profits of the Company for that F.Y., not exceeding 10% of its profits. </a:t>
                      </a:r>
                      <a:endParaRPr kumimoji="0" lang="en-US" sz="1100" kern="1200" dirty="0" smtClean="0">
                        <a:solidFill>
                          <a:srgbClr val="002060"/>
                        </a:solidFill>
                        <a:latin typeface="Calibri" pitchFamily="34" charset="0"/>
                        <a:ea typeface="+mn-ea"/>
                        <a:cs typeface="+mn-cs"/>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100" dirty="0" smtClean="0"/>
                        <a:t>A company </a:t>
                      </a:r>
                      <a:r>
                        <a:rPr kumimoji="0" lang="en-US" sz="1100" u="none" strike="noStrike" cap="none" normalizeH="0" baseline="0" dirty="0" smtClean="0">
                          <a:ln>
                            <a:noFill/>
                          </a:ln>
                          <a:effectLst/>
                        </a:rPr>
                        <a:t>to transfer voluntarily a portion of its profits to the reserves as considered appropriate, before declaration of any dividend. Mandatory transfer to reserves done away.</a:t>
                      </a:r>
                      <a:endParaRPr lang="en-US" sz="1100" dirty="0" smtClean="0">
                        <a:solidFill>
                          <a:srgbClr val="002060"/>
                        </a:solidFill>
                        <a:latin typeface="Calibri" pitchFamily="34" charset="0"/>
                      </a:endParaRPr>
                    </a:p>
                  </a:txBody>
                  <a:tcPr/>
                </a:tc>
              </a:tr>
              <a:tr h="96684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b="1" dirty="0" smtClean="0"/>
                        <a:t>Declaration of dividend</a:t>
                      </a:r>
                      <a:r>
                        <a:rPr lang="en-US" sz="1100" b="1" baseline="0" dirty="0" smtClean="0"/>
                        <a:t> in case of inadequate profits </a:t>
                      </a:r>
                      <a:endParaRPr lang="en-US" sz="1100" b="1" dirty="0" smtClean="0">
                        <a:latin typeface="Calibri" pitchFamily="34" charset="0"/>
                      </a:endParaRPr>
                    </a:p>
                  </a:txBody>
                  <a:tcPr/>
                </a:tc>
                <a:tc>
                  <a:txBody>
                    <a:bodyPr/>
                    <a:lstStyle/>
                    <a:p>
                      <a:pPr marL="0" indent="0" algn="just">
                        <a:buFont typeface="Arial" pitchFamily="34" charset="0"/>
                        <a:buNone/>
                      </a:pPr>
                      <a:r>
                        <a:rPr kumimoji="0" lang="en-US" sz="1100" kern="1200" dirty="0" smtClean="0"/>
                        <a:t>In case of  </a:t>
                      </a:r>
                      <a:r>
                        <a:rPr kumimoji="0" lang="en-US" sz="1100" u="none" strike="noStrike" cap="none" normalizeH="0" baseline="0" dirty="0" smtClean="0">
                          <a:ln>
                            <a:noFill/>
                          </a:ln>
                          <a:effectLst/>
                        </a:rPr>
                        <a:t>inadequacy or absence of profits in any F.Y., the company can declare dividend out of the reserves only after complying with the Companies (Declaration of Dividend out of Reserves) Rules,1975, wherein the maximum rate of dividend is prescribed as 10%.</a:t>
                      </a:r>
                      <a:endParaRPr kumimoji="0" lang="en-US" sz="1100" kern="1200" dirty="0" smtClean="0"/>
                    </a:p>
                    <a:p>
                      <a:pPr algn="just"/>
                      <a:endParaRPr kumimoji="0" lang="en-US" sz="1100" kern="1200" dirty="0" smtClean="0">
                        <a:solidFill>
                          <a:srgbClr val="002060"/>
                        </a:solidFill>
                        <a:latin typeface="Calibri" pitchFamily="34" charset="0"/>
                        <a:ea typeface="+mn-ea"/>
                        <a:cs typeface="+mn-cs"/>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 typeface="Arial" pitchFamily="34" charset="0"/>
                        <a:buNone/>
                        <a:tabLst/>
                        <a:defRPr/>
                      </a:pPr>
                      <a:r>
                        <a:rPr lang="en-US" sz="1100" dirty="0" smtClean="0"/>
                        <a:t>In case </a:t>
                      </a:r>
                      <a:r>
                        <a:rPr kumimoji="0" lang="en-US" sz="1100" u="none" strike="noStrike" cap="none" normalizeH="0" baseline="0" dirty="0" smtClean="0">
                          <a:ln>
                            <a:noFill/>
                          </a:ln>
                          <a:effectLst/>
                        </a:rPr>
                        <a:t>of inadequacy or absence of profits in any F.Y., the company can declare dividend out of the accumulated profits transferred to reserves in accordance with the rules to be prescribed. </a:t>
                      </a:r>
                      <a:endParaRPr lang="en-US" sz="1100" dirty="0" smtClean="0">
                        <a:solidFill>
                          <a:srgbClr val="002060"/>
                        </a:solidFill>
                        <a:latin typeface="Calibri" pitchFamily="34" charset="0"/>
                      </a:endParaRPr>
                    </a:p>
                  </a:txBody>
                  <a:tcPr/>
                </a:tc>
              </a:tr>
              <a:tr h="187197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1100" b="1" dirty="0" smtClean="0"/>
                        <a:t>Restrictions  </a:t>
                      </a:r>
                      <a:r>
                        <a:rPr kumimoji="0" lang="en-US" sz="1100" b="1" u="none" strike="noStrike" cap="none" normalizeH="0" baseline="0" dirty="0" smtClean="0">
                          <a:ln>
                            <a:noFill/>
                          </a:ln>
                          <a:effectLst/>
                        </a:rPr>
                        <a:t> on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1" u="none" strike="noStrike" cap="none" normalizeH="0" baseline="0" dirty="0" smtClean="0">
                          <a:ln>
                            <a:noFill/>
                          </a:ln>
                          <a:effectLst/>
                        </a:rPr>
                        <a:t>Declaration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1" u="none" strike="noStrike" cap="none" normalizeH="0" baseline="0" dirty="0" smtClean="0">
                          <a:ln>
                            <a:noFill/>
                          </a:ln>
                          <a:effectLst/>
                        </a:rPr>
                        <a:t>of Dividend/</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1" u="none" strike="noStrike" cap="none" normalizeH="0" baseline="0" dirty="0" smtClean="0">
                          <a:ln>
                            <a:noFill/>
                          </a:ln>
                          <a:effectLst/>
                        </a:rPr>
                        <a:t>Interim Dividend</a:t>
                      </a:r>
                    </a:p>
                    <a:p>
                      <a:pPr marL="0" marR="0" indent="0" algn="ctr" defTabSz="914400" rtl="0" eaLnBrk="1" fontAlgn="auto" latinLnBrk="0" hangingPunct="1">
                        <a:lnSpc>
                          <a:spcPct val="100000"/>
                        </a:lnSpc>
                        <a:spcBef>
                          <a:spcPts val="0"/>
                        </a:spcBef>
                        <a:spcAft>
                          <a:spcPts val="0"/>
                        </a:spcAft>
                        <a:buClrTx/>
                        <a:buSzTx/>
                        <a:buFontTx/>
                        <a:buNone/>
                        <a:tabLst/>
                        <a:defRPr/>
                      </a:pPr>
                      <a:endParaRPr lang="en-US" sz="1100" b="1" dirty="0" smtClean="0">
                        <a:latin typeface="Calibri" pitchFamily="34" charset="0"/>
                      </a:endParaRPr>
                    </a:p>
                  </a:txBody>
                  <a:tcPr/>
                </a:tc>
                <a:tc>
                  <a:txBody>
                    <a:bodyPr/>
                    <a:lstStyle/>
                    <a:p>
                      <a:pPr marL="0" indent="0" algn="just">
                        <a:buFont typeface="Arial" pitchFamily="34" charset="0"/>
                        <a:buNone/>
                      </a:pPr>
                      <a:r>
                        <a:rPr kumimoji="0" lang="en-US" sz="1100" kern="1200" dirty="0" smtClean="0"/>
                        <a:t>No</a:t>
                      </a:r>
                      <a:r>
                        <a:rPr kumimoji="0" lang="en-US" sz="1100" kern="1200" baseline="0" dirty="0" smtClean="0"/>
                        <a:t> declarations </a:t>
                      </a:r>
                      <a:r>
                        <a:rPr kumimoji="0" lang="en-US" sz="1100" u="none" strike="noStrike" cap="none" normalizeH="0" baseline="0" dirty="0" smtClean="0">
                          <a:ln>
                            <a:noFill/>
                          </a:ln>
                          <a:effectLst/>
                        </a:rPr>
                        <a:t>are provided for declaring  interim Dividend.</a:t>
                      </a:r>
                      <a:endParaRPr kumimoji="0" lang="en-US" sz="1100" kern="1200" dirty="0" smtClean="0"/>
                    </a:p>
                  </a:txBody>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100" u="none" strike="noStrike" cap="none" normalizeH="0" baseline="0" dirty="0" smtClean="0">
                          <a:ln>
                            <a:noFill/>
                          </a:ln>
                          <a:effectLst/>
                        </a:rPr>
                        <a:t>Interim Dividend may be declared out of the surplus in the Profit &amp; Loss A/c as well as profits of the financial year in which dividend is sought to be declared. In case company has incurred loss up to the preceding quarter of the current financial year, then interim dividend shall not be declared at a rate higher than the average dividends declared by the company during the immediately 3 preceding financial years.</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1100" u="none" strike="noStrike" cap="none" normalizeH="0" baseline="0" dirty="0" smtClean="0">
                          <a:ln>
                            <a:noFill/>
                          </a:ln>
                          <a:effectLst/>
                        </a:rPr>
                        <a:t>Failure to comply with provisions relating to acceptance and repayment of deposits will bar the company to declare any dividend during the period of non-compliance.</a:t>
                      </a:r>
                      <a:endParaRPr lang="en-US" sz="1100" baseline="0" dirty="0" smtClean="0"/>
                    </a:p>
                    <a:p>
                      <a:pPr marL="236538" marR="0" indent="-236538" algn="just" defTabSz="914400" rtl="0" eaLnBrk="1" fontAlgn="auto" latinLnBrk="0" hangingPunct="1">
                        <a:lnSpc>
                          <a:spcPct val="100000"/>
                        </a:lnSpc>
                        <a:spcBef>
                          <a:spcPts val="0"/>
                        </a:spcBef>
                        <a:spcAft>
                          <a:spcPts val="0"/>
                        </a:spcAft>
                        <a:buClrTx/>
                        <a:buSzTx/>
                        <a:buFont typeface="Arial" pitchFamily="34" charset="0"/>
                        <a:buChar char="•"/>
                        <a:tabLst/>
                        <a:defRPr/>
                      </a:pPr>
                      <a:endParaRPr lang="en-US" sz="1100" baseline="0" dirty="0" smtClean="0"/>
                    </a:p>
                    <a:p>
                      <a:pPr marL="236538" marR="0" indent="-236538" algn="just" defTabSz="914400" rtl="0" eaLnBrk="1" fontAlgn="auto" latinLnBrk="0" hangingPunct="1">
                        <a:lnSpc>
                          <a:spcPct val="100000"/>
                        </a:lnSpc>
                        <a:spcBef>
                          <a:spcPts val="0"/>
                        </a:spcBef>
                        <a:spcAft>
                          <a:spcPts val="0"/>
                        </a:spcAft>
                        <a:buClrTx/>
                        <a:buSzTx/>
                        <a:buFont typeface="Arial" pitchFamily="34" charset="0"/>
                        <a:buChar char="•"/>
                        <a:tabLst/>
                        <a:defRPr/>
                      </a:pPr>
                      <a:endParaRPr lang="en-US" sz="1100" dirty="0" smtClean="0"/>
                    </a:p>
                    <a:p>
                      <a:pPr marL="236538" marR="0" indent="-236538" algn="just" defTabSz="914400" rtl="0" eaLnBrk="1" fontAlgn="auto" latinLnBrk="0" hangingPunct="1">
                        <a:lnSpc>
                          <a:spcPct val="100000"/>
                        </a:lnSpc>
                        <a:spcBef>
                          <a:spcPts val="0"/>
                        </a:spcBef>
                        <a:spcAft>
                          <a:spcPts val="0"/>
                        </a:spcAft>
                        <a:buClrTx/>
                        <a:buSzTx/>
                        <a:buFont typeface="Arial" pitchFamily="34" charset="0"/>
                        <a:buChar char="•"/>
                        <a:tabLst/>
                        <a:defRPr/>
                      </a:pPr>
                      <a:endParaRPr lang="en-US" sz="1100" dirty="0" smtClean="0">
                        <a:solidFill>
                          <a:srgbClr val="002060"/>
                        </a:solidFill>
                        <a:latin typeface="Calibri" pitchFamily="34" charset="0"/>
                      </a:endParaRPr>
                    </a:p>
                  </a:txBody>
                  <a:tcPr/>
                </a:tc>
              </a:tr>
              <a:tr h="174854">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b="1" dirty="0" smtClean="0"/>
                        <a:t>CONSOLIDATION</a:t>
                      </a:r>
                      <a:r>
                        <a:rPr lang="en-US" sz="1100" b="1" baseline="0" dirty="0" smtClean="0"/>
                        <a:t> OF FINANCIAL STATEMENTS</a:t>
                      </a:r>
                      <a:endParaRPr lang="en-US" sz="1100" b="1" dirty="0" smtClean="0">
                        <a:latin typeface="Calibri" pitchFamily="34" charset="0"/>
                      </a:endParaRPr>
                    </a:p>
                  </a:txBody>
                  <a:tcPr/>
                </a:tc>
                <a:tc hMerge="1">
                  <a:txBody>
                    <a:bodyPr/>
                    <a:lstStyle/>
                    <a:p>
                      <a:pPr marL="0" indent="0" algn="just">
                        <a:buFont typeface="Arial" pitchFamily="34" charset="0"/>
                        <a:buNone/>
                      </a:pPr>
                      <a:endParaRPr kumimoji="0" lang="en-US" sz="1200" kern="1200" dirty="0" smtClean="0"/>
                    </a:p>
                  </a:txBody>
                  <a:tcPr/>
                </a:tc>
                <a:tc hMerge="1">
                  <a:txBody>
                    <a:bodyPr/>
                    <a:lstStyle/>
                    <a:p>
                      <a:pPr marL="236538" marR="0" indent="-236538" algn="just" defTabSz="914400" rtl="0" eaLnBrk="1" fontAlgn="auto" latinLnBrk="0" hangingPunct="1">
                        <a:lnSpc>
                          <a:spcPct val="100000"/>
                        </a:lnSpc>
                        <a:spcBef>
                          <a:spcPts val="0"/>
                        </a:spcBef>
                        <a:spcAft>
                          <a:spcPts val="0"/>
                        </a:spcAft>
                        <a:buClrTx/>
                        <a:buSzTx/>
                        <a:buFont typeface="Arial" pitchFamily="34" charset="0"/>
                        <a:buChar char="•"/>
                        <a:tabLst/>
                        <a:defRPr/>
                      </a:pPr>
                      <a:endParaRPr lang="en-US" sz="1200" dirty="0" smtClean="0">
                        <a:solidFill>
                          <a:srgbClr val="002060"/>
                        </a:solidFill>
                        <a:latin typeface="Calibri" pitchFamily="34" charset="0"/>
                      </a:endParaRPr>
                    </a:p>
                  </a:txBody>
                  <a:tcPr/>
                </a:tc>
              </a:tr>
              <a:tr h="141940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b="1" dirty="0" smtClean="0"/>
                        <a:t>Consolidation of financial statements</a:t>
                      </a:r>
                      <a:endParaRPr lang="en-US" sz="1100" b="1" dirty="0" smtClean="0">
                        <a:latin typeface="Calibri" pitchFamily="34" charset="0"/>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 typeface="Arial" pitchFamily="34" charset="0"/>
                        <a:buNone/>
                        <a:tabLst/>
                        <a:defRPr/>
                      </a:pPr>
                      <a:r>
                        <a:rPr kumimoji="0" lang="en-US" sz="1100" u="none" strike="noStrike" cap="none" normalizeH="0" baseline="0" dirty="0" smtClean="0">
                          <a:ln>
                            <a:noFill/>
                          </a:ln>
                          <a:effectLst/>
                        </a:rPr>
                        <a:t>No existing provisions</a:t>
                      </a:r>
                    </a:p>
                    <a:p>
                      <a:pPr marL="0" indent="0" algn="just">
                        <a:buFont typeface="Arial" pitchFamily="34" charset="0"/>
                        <a:buNone/>
                      </a:pPr>
                      <a:endParaRPr kumimoji="0" lang="en-US" sz="1100" kern="1200" dirty="0" smtClean="0"/>
                    </a:p>
                  </a:txBody>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100" u="none" strike="noStrike" cap="none" normalizeH="0" baseline="0" dirty="0" smtClean="0">
                          <a:ln>
                            <a:noFill/>
                          </a:ln>
                          <a:effectLst/>
                        </a:rPr>
                        <a:t>In case a company has one or more subsidiaries, it shall in addition to stand-alone financials, prepare a consolidated financial statement of all the subsidiaries in the same form and manner as that of its own which shall also be laid before the AGM of the Company.</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1100" u="none" strike="noStrike" cap="none" normalizeH="0" baseline="0" dirty="0" smtClean="0">
                          <a:ln>
                            <a:noFill/>
                          </a:ln>
                          <a:effectLst/>
                        </a:rPr>
                        <a:t>Further, such companies shall also attach along with its financial statement, a separate statement containing the salient features of the financial statement of its subsidiaries in such form as may be prescribed.</a:t>
                      </a:r>
                    </a:p>
                    <a:p>
                      <a:pPr marL="236538" marR="0" indent="-236538" algn="just" defTabSz="914400" rtl="0" eaLnBrk="1" fontAlgn="auto" latinLnBrk="0" hangingPunct="1">
                        <a:lnSpc>
                          <a:spcPct val="100000"/>
                        </a:lnSpc>
                        <a:spcBef>
                          <a:spcPts val="0"/>
                        </a:spcBef>
                        <a:spcAft>
                          <a:spcPts val="0"/>
                        </a:spcAft>
                        <a:buClrTx/>
                        <a:buSzTx/>
                        <a:buFont typeface="Arial" pitchFamily="34" charset="0"/>
                        <a:buChar char="•"/>
                        <a:tabLst/>
                        <a:defRPr/>
                      </a:pPr>
                      <a:endParaRPr lang="en-US" sz="1100" dirty="0" smtClean="0">
                        <a:solidFill>
                          <a:srgbClr val="002060"/>
                        </a:solidFill>
                        <a:latin typeface="Calibri" pitchFamily="34" charset="0"/>
                      </a:endParaRPr>
                    </a:p>
                  </a:txBody>
                  <a:tcPr/>
                </a:tc>
              </a:tr>
            </a:tbl>
          </a:graphicData>
        </a:graphic>
      </p:graphicFrame>
      <p:sp>
        <p:nvSpPr>
          <p:cNvPr id="53272" name="Slide Number Placeholder 4"/>
          <p:cNvSpPr>
            <a:spLocks noGrp="1"/>
          </p:cNvSpPr>
          <p:nvPr>
            <p:ph type="sldNum" sz="quarter" idx="12"/>
          </p:nvPr>
        </p:nvSpPr>
        <p:spPr bwMode="auto">
          <a:ln>
            <a:miter lim="800000"/>
            <a:headEnd/>
            <a:tailEnd/>
          </a:ln>
        </p:spPr>
        <p:txBody>
          <a:bodyPr wrap="square" tIns="45720" bIns="45720" numCol="1" anchorCtr="0" compatLnSpc="1">
            <a:prstTxWarp prst="textNoShape">
              <a:avLst/>
            </a:prstTxWarp>
            <a:normAutofit/>
          </a:bodyPr>
          <a:lstStyle/>
          <a:p>
            <a:pPr fontAlgn="base">
              <a:spcBef>
                <a:spcPct val="0"/>
              </a:spcBef>
              <a:spcAft>
                <a:spcPct val="0"/>
              </a:spcAft>
              <a:defRPr/>
            </a:pPr>
            <a:fld id="{9D660A1E-69F7-4DDF-8610-51FA3B962BE3}" type="slidenum">
              <a:rPr lang="en-US" smtClean="0">
                <a:solidFill>
                  <a:srgbClr val="002060"/>
                </a:solidFill>
              </a:rPr>
              <a:pPr fontAlgn="base">
                <a:spcBef>
                  <a:spcPct val="0"/>
                </a:spcBef>
                <a:spcAft>
                  <a:spcPct val="0"/>
                </a:spcAft>
                <a:defRPr/>
              </a:pPr>
              <a:t>18</a:t>
            </a:fld>
            <a:endParaRPr lang="en-US" dirty="0" smtClean="0">
              <a:solidFill>
                <a:srgbClr val="00206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 xmlns:p14="http://schemas.microsoft.com/office/powerpoint/2010/main" val="618661374"/>
              </p:ext>
            </p:extLst>
          </p:nvPr>
        </p:nvGraphicFramePr>
        <p:xfrm>
          <a:off x="152400" y="45720"/>
          <a:ext cx="8839200" cy="7437120"/>
        </p:xfrm>
        <a:graphic>
          <a:graphicData uri="http://schemas.openxmlformats.org/drawingml/2006/table">
            <a:tbl>
              <a:tblPr firstRow="1" bandRow="1">
                <a:tableStyleId>{7DF18680-E054-41AD-8BC1-D1AEF772440D}</a:tableStyleId>
              </a:tblPr>
              <a:tblGrid>
                <a:gridCol w="1172737"/>
                <a:gridCol w="3751673"/>
                <a:gridCol w="3914790"/>
              </a:tblGrid>
              <a:tr h="253078">
                <a:tc>
                  <a:txBody>
                    <a:bodyPr/>
                    <a:lstStyle/>
                    <a:p>
                      <a:r>
                        <a:rPr lang="en-US" sz="1200" dirty="0" smtClean="0"/>
                        <a:t>Particulars</a:t>
                      </a:r>
                      <a:endParaRPr lang="en-US" sz="1200" dirty="0">
                        <a:latin typeface="Calibri" pitchFamily="34" charset="0"/>
                      </a:endParaRPr>
                    </a:p>
                  </a:txBody>
                  <a:tcPr/>
                </a:tc>
                <a:tc>
                  <a:txBody>
                    <a:bodyPr/>
                    <a:lstStyle/>
                    <a:p>
                      <a:pPr algn="just"/>
                      <a:r>
                        <a:rPr lang="en-US" sz="1200" dirty="0" smtClean="0"/>
                        <a:t>Companies</a:t>
                      </a:r>
                      <a:r>
                        <a:rPr lang="en-US" sz="1200" baseline="0" dirty="0" smtClean="0"/>
                        <a:t> Act 1956</a:t>
                      </a:r>
                      <a:endParaRPr lang="en-US" sz="1200" dirty="0">
                        <a:latin typeface="Calibri" pitchFamily="34" charset="0"/>
                      </a:endParaRPr>
                    </a:p>
                  </a:txBody>
                  <a:tcPr/>
                </a:tc>
                <a:tc>
                  <a:txBody>
                    <a:bodyPr/>
                    <a:lstStyle/>
                    <a:p>
                      <a:r>
                        <a:rPr lang="en-US" sz="1200" dirty="0" smtClean="0"/>
                        <a:t>Companies Act</a:t>
                      </a:r>
                      <a:r>
                        <a:rPr lang="en-US" sz="1200" baseline="0" dirty="0" smtClean="0"/>
                        <a:t> </a:t>
                      </a:r>
                      <a:r>
                        <a:rPr lang="en-US" sz="1200" dirty="0" smtClean="0"/>
                        <a:t>2013</a:t>
                      </a:r>
                      <a:endParaRPr lang="en-US" sz="1200" dirty="0">
                        <a:latin typeface="Calibri" pitchFamily="34" charset="0"/>
                      </a:endParaRPr>
                    </a:p>
                  </a:txBody>
                  <a:tcPr/>
                </a:tc>
              </a:tr>
              <a:tr h="281198">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smtClean="0"/>
                        <a:t>RELATED PARTY TRANSACTIONS</a:t>
                      </a:r>
                      <a:endParaRPr lang="en-US" sz="1400" b="1" dirty="0">
                        <a:solidFill>
                          <a:srgbClr val="002060"/>
                        </a:solidFill>
                        <a:latin typeface="Calibri" pitchFamily="34" charset="0"/>
                      </a:endParaRPr>
                    </a:p>
                  </a:txBody>
                  <a:tcPr/>
                </a:tc>
                <a:tc hMerge="1">
                  <a:txBody>
                    <a:bodyPr/>
                    <a:lstStyle/>
                    <a:p>
                      <a:pPr marL="0" marR="0" indent="0" algn="just" defTabSz="914400" rtl="0" eaLnBrk="1" fontAlgn="auto" latinLnBrk="0" hangingPunct="1">
                        <a:lnSpc>
                          <a:spcPct val="100000"/>
                        </a:lnSpc>
                        <a:spcBef>
                          <a:spcPts val="0"/>
                        </a:spcBef>
                        <a:spcAft>
                          <a:spcPts val="0"/>
                        </a:spcAft>
                        <a:buClrTx/>
                        <a:buSzTx/>
                        <a:buFontTx/>
                        <a:buNone/>
                        <a:tabLst/>
                        <a:defRPr/>
                      </a:pPr>
                      <a:endParaRPr lang="en-US" sz="1200" dirty="0" smtClean="0">
                        <a:latin typeface="Calibri" pitchFamily="34" charset="0"/>
                      </a:endParaRPr>
                    </a:p>
                  </a:txBody>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latin typeface="Calibri" pitchFamily="34" charset="0"/>
                      </a:endParaRPr>
                    </a:p>
                  </a:txBody>
                  <a:tcPr/>
                </a:tc>
              </a:tr>
              <a:tr h="1940268">
                <a:tc>
                  <a:txBody>
                    <a:bodyPr/>
                    <a:lstStyle/>
                    <a:p>
                      <a:pPr algn="ctr"/>
                      <a:r>
                        <a:rPr kumimoji="0" lang="en-US" sz="1200" b="1" kern="1200" dirty="0" smtClean="0"/>
                        <a:t>Scope of Section</a:t>
                      </a:r>
                    </a:p>
                    <a:p>
                      <a:pPr algn="ctr"/>
                      <a:endParaRPr kumimoji="0" lang="en-US" sz="1200" b="1" kern="1200" dirty="0" smtClean="0">
                        <a:solidFill>
                          <a:srgbClr val="002060"/>
                        </a:solidFill>
                        <a:latin typeface="Calibri" pitchFamily="34" charset="0"/>
                        <a:ea typeface="+mn-ea"/>
                        <a:cs typeface="+mn-cs"/>
                      </a:endParaRPr>
                    </a:p>
                  </a:txBody>
                  <a:tcPr/>
                </a:tc>
                <a:tc>
                  <a:txBody>
                    <a:bodyPr/>
                    <a:lstStyle/>
                    <a:p>
                      <a:pPr algn="just"/>
                      <a:r>
                        <a:rPr kumimoji="0" lang="en-US" sz="1200" kern="1200" dirty="0" smtClean="0"/>
                        <a:t>A company cannot enter into the contracts relating to- </a:t>
                      </a:r>
                    </a:p>
                    <a:p>
                      <a:pPr marL="231775" indent="-231775" algn="just">
                        <a:buFont typeface="Arial" pitchFamily="34" charset="0"/>
                        <a:buChar char="•"/>
                      </a:pPr>
                      <a:r>
                        <a:rPr kumimoji="0" lang="en-US" sz="1200" kern="1200" dirty="0" smtClean="0"/>
                        <a:t>Sale, purchase or supply of any goods or materials; </a:t>
                      </a:r>
                    </a:p>
                    <a:p>
                      <a:pPr marL="231775" indent="-231775" algn="just">
                        <a:buFont typeface="Arial" pitchFamily="34" charset="0"/>
                        <a:buChar char="•"/>
                      </a:pPr>
                      <a:r>
                        <a:rPr kumimoji="0" lang="en-US" sz="1200" kern="1200" dirty="0" smtClean="0"/>
                        <a:t>Sale, purchase or supply of any services; </a:t>
                      </a:r>
                    </a:p>
                    <a:p>
                      <a:pPr marL="231775" indent="-231775" algn="just">
                        <a:buFont typeface="Arial" pitchFamily="34" charset="0"/>
                        <a:buChar char="•"/>
                      </a:pPr>
                      <a:r>
                        <a:rPr kumimoji="0" lang="en-US" sz="1200" kern="1200" dirty="0" smtClean="0"/>
                        <a:t>Underwriting the subscription of any shares, debentures of a co.</a:t>
                      </a:r>
                      <a:endParaRPr kumimoji="0" lang="en-US" sz="1200" kern="1200" dirty="0" smtClean="0">
                        <a:solidFill>
                          <a:srgbClr val="002060"/>
                        </a:solidFill>
                        <a:latin typeface="Calibri" pitchFamily="34" charset="0"/>
                        <a:ea typeface="+mn-ea"/>
                        <a:cs typeface="+mn-cs"/>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200" dirty="0" smtClean="0"/>
                        <a:t>A company cannot enter into contracts relating to-</a:t>
                      </a:r>
                    </a:p>
                    <a:p>
                      <a:pPr marL="236538" marR="0" indent="-236538" algn="just" defTabSz="914400" rtl="0" eaLnBrk="1" fontAlgn="auto" latinLnBrk="0" hangingPunct="1">
                        <a:lnSpc>
                          <a:spcPct val="100000"/>
                        </a:lnSpc>
                        <a:spcBef>
                          <a:spcPts val="0"/>
                        </a:spcBef>
                        <a:spcAft>
                          <a:spcPts val="0"/>
                        </a:spcAft>
                        <a:buClrTx/>
                        <a:buSzTx/>
                        <a:buFont typeface="Arial" pitchFamily="34" charset="0"/>
                        <a:buChar char="•"/>
                        <a:tabLst/>
                        <a:defRPr/>
                      </a:pPr>
                      <a:r>
                        <a:rPr lang="en-US" sz="1200" dirty="0" smtClean="0"/>
                        <a:t>Sale, purchase or supply of any goods or materials;</a:t>
                      </a:r>
                    </a:p>
                    <a:p>
                      <a:pPr marL="236538" marR="0" indent="-236538" algn="just" defTabSz="914400" rtl="0" eaLnBrk="1" fontAlgn="auto" latinLnBrk="0" hangingPunct="1">
                        <a:lnSpc>
                          <a:spcPct val="100000"/>
                        </a:lnSpc>
                        <a:spcBef>
                          <a:spcPts val="0"/>
                        </a:spcBef>
                        <a:spcAft>
                          <a:spcPts val="0"/>
                        </a:spcAft>
                        <a:buClrTx/>
                        <a:buSzTx/>
                        <a:buFont typeface="Arial" pitchFamily="34" charset="0"/>
                        <a:buChar char="•"/>
                        <a:tabLst/>
                        <a:defRPr/>
                      </a:pPr>
                      <a:r>
                        <a:rPr lang="en-US" sz="1200" dirty="0" smtClean="0"/>
                        <a:t>Selling or disposing of ,or buying, property of any kind;</a:t>
                      </a:r>
                    </a:p>
                    <a:p>
                      <a:pPr marL="236538" marR="0" indent="-236538" algn="just" defTabSz="914400" rtl="0" eaLnBrk="1" fontAlgn="auto" latinLnBrk="0" hangingPunct="1">
                        <a:lnSpc>
                          <a:spcPct val="100000"/>
                        </a:lnSpc>
                        <a:spcBef>
                          <a:spcPts val="0"/>
                        </a:spcBef>
                        <a:spcAft>
                          <a:spcPts val="0"/>
                        </a:spcAft>
                        <a:buClrTx/>
                        <a:buSzTx/>
                        <a:buFont typeface="Arial" pitchFamily="34" charset="0"/>
                        <a:buChar char="•"/>
                        <a:tabLst/>
                        <a:defRPr/>
                      </a:pPr>
                      <a:r>
                        <a:rPr lang="en-US" sz="1200" dirty="0" smtClean="0"/>
                        <a:t>Leasing of property of any kind;</a:t>
                      </a:r>
                    </a:p>
                    <a:p>
                      <a:pPr marL="236538" marR="0" indent="-236538" algn="just" defTabSz="914400" rtl="0" eaLnBrk="1" fontAlgn="auto" latinLnBrk="0" hangingPunct="1">
                        <a:lnSpc>
                          <a:spcPct val="100000"/>
                        </a:lnSpc>
                        <a:spcBef>
                          <a:spcPts val="0"/>
                        </a:spcBef>
                        <a:spcAft>
                          <a:spcPts val="0"/>
                        </a:spcAft>
                        <a:buClrTx/>
                        <a:buSzTx/>
                        <a:buFont typeface="Arial" pitchFamily="34" charset="0"/>
                        <a:buChar char="•"/>
                        <a:tabLst/>
                        <a:defRPr/>
                      </a:pPr>
                      <a:r>
                        <a:rPr lang="en-US" sz="1200" dirty="0" smtClean="0"/>
                        <a:t>Availing or rendering of any services;</a:t>
                      </a:r>
                    </a:p>
                    <a:p>
                      <a:pPr marL="236538" marR="0" indent="-236538" algn="just" defTabSz="914400" rtl="0" eaLnBrk="1" fontAlgn="auto" latinLnBrk="0" hangingPunct="1">
                        <a:lnSpc>
                          <a:spcPct val="100000"/>
                        </a:lnSpc>
                        <a:spcBef>
                          <a:spcPts val="0"/>
                        </a:spcBef>
                        <a:spcAft>
                          <a:spcPts val="0"/>
                        </a:spcAft>
                        <a:buClrTx/>
                        <a:buSzTx/>
                        <a:buFont typeface="Arial" pitchFamily="34" charset="0"/>
                        <a:buChar char="•"/>
                        <a:tabLst/>
                        <a:defRPr/>
                      </a:pPr>
                      <a:r>
                        <a:rPr lang="en-US" sz="1200" dirty="0" smtClean="0"/>
                        <a:t>Appointment of any agents for purchase or sale of goods, materials, services or property;</a:t>
                      </a:r>
                    </a:p>
                    <a:p>
                      <a:pPr marL="236538" marR="0" indent="-236538" algn="just" defTabSz="914400" rtl="0" eaLnBrk="1" fontAlgn="auto" latinLnBrk="0" hangingPunct="1">
                        <a:lnSpc>
                          <a:spcPct val="100000"/>
                        </a:lnSpc>
                        <a:spcBef>
                          <a:spcPts val="0"/>
                        </a:spcBef>
                        <a:spcAft>
                          <a:spcPts val="0"/>
                        </a:spcAft>
                        <a:buClrTx/>
                        <a:buSzTx/>
                        <a:buFont typeface="Arial" pitchFamily="34" charset="0"/>
                        <a:buChar char="•"/>
                        <a:tabLst/>
                        <a:defRPr/>
                      </a:pPr>
                      <a:r>
                        <a:rPr lang="en-US" sz="1200" dirty="0" smtClean="0"/>
                        <a:t>Appointment to any office or place of profit in the company, its subsidiary co. or associate co.;</a:t>
                      </a:r>
                    </a:p>
                    <a:p>
                      <a:pPr marL="236538" marR="0" indent="-236538" algn="just" defTabSz="914400" rtl="0" eaLnBrk="1" fontAlgn="auto" latinLnBrk="0" hangingPunct="1">
                        <a:lnSpc>
                          <a:spcPct val="100000"/>
                        </a:lnSpc>
                        <a:spcBef>
                          <a:spcPts val="0"/>
                        </a:spcBef>
                        <a:spcAft>
                          <a:spcPts val="0"/>
                        </a:spcAft>
                        <a:buClrTx/>
                        <a:buSzTx/>
                        <a:buFont typeface="Arial" pitchFamily="34" charset="0"/>
                        <a:buChar char="•"/>
                        <a:tabLst/>
                        <a:defRPr/>
                      </a:pPr>
                      <a:r>
                        <a:rPr lang="en-US" sz="1200" dirty="0" smtClean="0"/>
                        <a:t>Underwriting the subscription of any securities or derivatives thereof , of the co.</a:t>
                      </a:r>
                      <a:endParaRPr lang="en-US" sz="1200" dirty="0" smtClean="0">
                        <a:solidFill>
                          <a:srgbClr val="002060"/>
                        </a:solidFill>
                        <a:latin typeface="Calibri" pitchFamily="34" charset="0"/>
                      </a:endParaRPr>
                    </a:p>
                  </a:txBody>
                  <a:tcPr/>
                </a:tc>
              </a:tr>
              <a:tr h="92795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1" dirty="0" smtClean="0"/>
                        <a:t>Approval required</a:t>
                      </a:r>
                      <a:endParaRPr lang="en-US" sz="1200" b="1" dirty="0" smtClean="0">
                        <a:latin typeface="Calibri" pitchFamily="34" charset="0"/>
                      </a:endParaRPr>
                    </a:p>
                  </a:txBody>
                  <a:tcPr/>
                </a:tc>
                <a:tc>
                  <a:txBody>
                    <a:bodyPr/>
                    <a:lstStyle/>
                    <a:p>
                      <a:pPr marL="236538" indent="-236538" algn="just">
                        <a:buFont typeface="Arial" pitchFamily="34" charset="0"/>
                        <a:buChar char="•"/>
                      </a:pPr>
                      <a:r>
                        <a:rPr kumimoji="0" lang="en-US" sz="1200" kern="1200" dirty="0" smtClean="0"/>
                        <a:t>Prior consent of the BOD by resolution passed at Board meeting</a:t>
                      </a:r>
                    </a:p>
                    <a:p>
                      <a:pPr marL="236538" indent="-236538" algn="just">
                        <a:buFont typeface="Arial" pitchFamily="34" charset="0"/>
                        <a:buChar char="•"/>
                      </a:pPr>
                      <a:r>
                        <a:rPr kumimoji="0" lang="en-US" sz="1200" kern="1200" dirty="0" smtClean="0"/>
                        <a:t>Prior approval of Regional Director, in case the paid-up capital of company is exceeding Rs.1 crores.</a:t>
                      </a:r>
                    </a:p>
                    <a:p>
                      <a:pPr algn="just"/>
                      <a:endParaRPr kumimoji="0" lang="en-US" sz="1200" kern="1200" dirty="0" smtClean="0">
                        <a:solidFill>
                          <a:srgbClr val="002060"/>
                        </a:solidFill>
                        <a:latin typeface="Calibri" pitchFamily="34" charset="0"/>
                        <a:ea typeface="+mn-ea"/>
                        <a:cs typeface="+mn-cs"/>
                      </a:endParaRPr>
                    </a:p>
                  </a:txBody>
                  <a:tcPr/>
                </a:tc>
                <a:tc>
                  <a:txBody>
                    <a:bodyPr/>
                    <a:lstStyle/>
                    <a:p>
                      <a:pPr marL="236538" marR="0" indent="-236538" algn="just" defTabSz="914400" rtl="0" eaLnBrk="1" fontAlgn="auto" latinLnBrk="0" hangingPunct="1">
                        <a:lnSpc>
                          <a:spcPct val="100000"/>
                        </a:lnSpc>
                        <a:spcBef>
                          <a:spcPts val="0"/>
                        </a:spcBef>
                        <a:spcAft>
                          <a:spcPts val="0"/>
                        </a:spcAft>
                        <a:buClrTx/>
                        <a:buSzTx/>
                        <a:buFont typeface="Arial" pitchFamily="34" charset="0"/>
                        <a:buChar char="•"/>
                        <a:tabLst/>
                        <a:defRPr/>
                      </a:pPr>
                      <a:r>
                        <a:rPr lang="en-US" sz="1200" dirty="0" smtClean="0"/>
                        <a:t>Prior consent of the BOD by resolution passed at Board meeting</a:t>
                      </a:r>
                    </a:p>
                    <a:p>
                      <a:pPr marL="236538" marR="0" indent="-236538" algn="just" defTabSz="914400" rtl="0" eaLnBrk="1" fontAlgn="auto" latinLnBrk="0" hangingPunct="1">
                        <a:lnSpc>
                          <a:spcPct val="100000"/>
                        </a:lnSpc>
                        <a:spcBef>
                          <a:spcPts val="0"/>
                        </a:spcBef>
                        <a:spcAft>
                          <a:spcPts val="0"/>
                        </a:spcAft>
                        <a:buClrTx/>
                        <a:buSzTx/>
                        <a:buFont typeface="Arial" pitchFamily="34" charset="0"/>
                        <a:buChar char="•"/>
                        <a:tabLst/>
                        <a:defRPr/>
                      </a:pPr>
                      <a:r>
                        <a:rPr lang="en-US" sz="1200" dirty="0" smtClean="0"/>
                        <a:t>Prior approval of Shareholders, in case the paid-up capital of co. or transaction amount exceeds prescribed limit.</a:t>
                      </a:r>
                      <a:endParaRPr lang="en-US" sz="1200" dirty="0" smtClean="0">
                        <a:solidFill>
                          <a:srgbClr val="002060"/>
                        </a:solidFill>
                        <a:latin typeface="Calibri" pitchFamily="34" charset="0"/>
                      </a:endParaRPr>
                    </a:p>
                  </a:txBody>
                  <a:tcPr/>
                </a:tc>
              </a:tr>
              <a:tr h="295258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1" dirty="0" smtClean="0"/>
                        <a:t>Specified persons with whom contracts are covered</a:t>
                      </a:r>
                      <a:endParaRPr lang="en-US" sz="1200" b="1" dirty="0" smtClean="0">
                        <a:latin typeface="Calibri" pitchFamily="34" charset="0"/>
                      </a:endParaRPr>
                    </a:p>
                  </a:txBody>
                  <a:tcPr/>
                </a:tc>
                <a:tc>
                  <a:txBody>
                    <a:bodyPr/>
                    <a:lstStyle/>
                    <a:p>
                      <a:pPr marL="236538" indent="-236538" algn="just">
                        <a:buFont typeface="Arial" pitchFamily="34" charset="0"/>
                        <a:buChar char="•"/>
                      </a:pPr>
                      <a:r>
                        <a:rPr kumimoji="0" lang="en-US" sz="1200" kern="1200" dirty="0" smtClean="0"/>
                        <a:t>Director of the Company</a:t>
                      </a:r>
                    </a:p>
                    <a:p>
                      <a:pPr marL="236538" indent="-236538" algn="just">
                        <a:buFont typeface="Arial" pitchFamily="34" charset="0"/>
                        <a:buChar char="•"/>
                      </a:pPr>
                      <a:r>
                        <a:rPr kumimoji="0" lang="en-US" sz="1200" kern="1200" dirty="0" smtClean="0"/>
                        <a:t>Relative of such Director</a:t>
                      </a:r>
                    </a:p>
                    <a:p>
                      <a:pPr marL="236538" indent="-236538" algn="just">
                        <a:buFont typeface="Arial" pitchFamily="34" charset="0"/>
                        <a:buChar char="•"/>
                      </a:pPr>
                      <a:r>
                        <a:rPr kumimoji="0" lang="en-US" sz="1200" kern="1200" dirty="0" smtClean="0"/>
                        <a:t>A firm in which such Director or Relative is a partner</a:t>
                      </a:r>
                    </a:p>
                    <a:p>
                      <a:pPr marL="236538" indent="-236538" algn="just">
                        <a:buFont typeface="Arial" pitchFamily="34" charset="0"/>
                        <a:buChar char="•"/>
                      </a:pPr>
                      <a:r>
                        <a:rPr kumimoji="0" lang="en-US" sz="1200" kern="1200" dirty="0" smtClean="0"/>
                        <a:t>Any other partner of such firm in which Director or Relative is a partner</a:t>
                      </a:r>
                    </a:p>
                    <a:p>
                      <a:pPr marL="236538" indent="-236538" algn="just">
                        <a:buFont typeface="Arial" pitchFamily="34" charset="0"/>
                        <a:buChar char="•"/>
                      </a:pPr>
                      <a:r>
                        <a:rPr kumimoji="0" lang="en-US" sz="1200" kern="1200" dirty="0" smtClean="0"/>
                        <a:t>Private co. in which such director is a director or member</a:t>
                      </a:r>
                    </a:p>
                  </a:txBody>
                  <a:tcPr/>
                </a:tc>
                <a:tc>
                  <a:txBody>
                    <a:bodyPr/>
                    <a:lstStyle/>
                    <a:p>
                      <a:pPr marL="236538" marR="0" indent="-236538" algn="just" defTabSz="914400" rtl="0" eaLnBrk="1" fontAlgn="auto" latinLnBrk="0" hangingPunct="1">
                        <a:lnSpc>
                          <a:spcPct val="100000"/>
                        </a:lnSpc>
                        <a:spcBef>
                          <a:spcPts val="0"/>
                        </a:spcBef>
                        <a:spcAft>
                          <a:spcPts val="0"/>
                        </a:spcAft>
                        <a:buClrTx/>
                        <a:buSzTx/>
                        <a:buFont typeface="Arial" pitchFamily="34" charset="0"/>
                        <a:buChar char="•"/>
                        <a:tabLst/>
                        <a:defRPr/>
                      </a:pPr>
                      <a:r>
                        <a:rPr lang="en-US" sz="1200" dirty="0" smtClean="0"/>
                        <a:t>Director or his relative</a:t>
                      </a:r>
                    </a:p>
                    <a:p>
                      <a:pPr marL="236538" marR="0" indent="-236538" algn="just" defTabSz="914400" rtl="0" eaLnBrk="1" fontAlgn="auto" latinLnBrk="0" hangingPunct="1">
                        <a:lnSpc>
                          <a:spcPct val="100000"/>
                        </a:lnSpc>
                        <a:spcBef>
                          <a:spcPts val="0"/>
                        </a:spcBef>
                        <a:spcAft>
                          <a:spcPts val="0"/>
                        </a:spcAft>
                        <a:buClrTx/>
                        <a:buSzTx/>
                        <a:buFont typeface="Arial" pitchFamily="34" charset="0"/>
                        <a:buChar char="•"/>
                        <a:tabLst/>
                        <a:defRPr/>
                      </a:pPr>
                      <a:r>
                        <a:rPr lang="en-US" sz="1200" dirty="0" smtClean="0"/>
                        <a:t>Firm,</a:t>
                      </a:r>
                      <a:r>
                        <a:rPr lang="en-US" sz="1200" baseline="0" dirty="0" smtClean="0"/>
                        <a:t> in which director, manager or his relative is a partner</a:t>
                      </a:r>
                    </a:p>
                    <a:p>
                      <a:pPr marL="236538" marR="0" indent="-236538" algn="just"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aseline="0" dirty="0" smtClean="0"/>
                        <a:t>Private Company in which director or manager is a member or director.</a:t>
                      </a:r>
                    </a:p>
                    <a:p>
                      <a:pPr marL="236538" marR="0" indent="-236538" algn="just"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aseline="0" dirty="0" smtClean="0"/>
                        <a:t>Public company in which a director or manager  is a director or holds along with his relatives, more than 2% of its paid up share capital.</a:t>
                      </a:r>
                    </a:p>
                    <a:p>
                      <a:pPr marL="236538" marR="0" indent="-236538" algn="just"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1200" kern="1200" dirty="0" smtClean="0"/>
                        <a:t>Any body corporate whose BoD, MD, or manager is accustomed to act in accordance with the advice, directions or instructions of a director or manager</a:t>
                      </a:r>
                    </a:p>
                    <a:p>
                      <a:pPr marL="236538" marR="0" indent="-236538" algn="just"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1200" kern="1200" dirty="0" smtClean="0"/>
                        <a:t>Any person under whose advice, directions or instructions, a director or manager is accustomed to act</a:t>
                      </a:r>
                    </a:p>
                    <a:p>
                      <a:pPr marL="236538" marR="0" indent="-236538" algn="just" defTabSz="914400" rtl="0" eaLnBrk="1" fontAlgn="auto" latinLnBrk="0" hangingPunct="1">
                        <a:lnSpc>
                          <a:spcPct val="100000"/>
                        </a:lnSpc>
                        <a:spcBef>
                          <a:spcPts val="0"/>
                        </a:spcBef>
                        <a:spcAft>
                          <a:spcPts val="0"/>
                        </a:spcAft>
                        <a:buClrTx/>
                        <a:buSzTx/>
                        <a:buFont typeface="Arial" pitchFamily="34" charset="0"/>
                        <a:buChar char="•"/>
                        <a:tabLst/>
                        <a:defRPr/>
                      </a:pPr>
                      <a:endParaRPr lang="en-US" sz="1200" baseline="0" dirty="0" smtClean="0"/>
                    </a:p>
                    <a:p>
                      <a:pPr marL="236538" marR="0" indent="-236538" algn="just" defTabSz="914400" rtl="0" eaLnBrk="1" fontAlgn="auto" latinLnBrk="0" hangingPunct="1">
                        <a:lnSpc>
                          <a:spcPct val="100000"/>
                        </a:lnSpc>
                        <a:spcBef>
                          <a:spcPts val="0"/>
                        </a:spcBef>
                        <a:spcAft>
                          <a:spcPts val="0"/>
                        </a:spcAft>
                        <a:buClrTx/>
                        <a:buSzTx/>
                        <a:buFont typeface="Arial" pitchFamily="34" charset="0"/>
                        <a:buChar char="•"/>
                        <a:tabLst/>
                        <a:defRPr/>
                      </a:pPr>
                      <a:endParaRPr lang="en-US" sz="1200" baseline="0" dirty="0" smtClean="0"/>
                    </a:p>
                    <a:p>
                      <a:pPr marL="236538" marR="0" indent="-236538" algn="just" defTabSz="914400" rtl="0" eaLnBrk="1" fontAlgn="auto" latinLnBrk="0" hangingPunct="1">
                        <a:lnSpc>
                          <a:spcPct val="100000"/>
                        </a:lnSpc>
                        <a:spcBef>
                          <a:spcPts val="0"/>
                        </a:spcBef>
                        <a:spcAft>
                          <a:spcPts val="0"/>
                        </a:spcAft>
                        <a:buClrTx/>
                        <a:buSzTx/>
                        <a:buFont typeface="Arial" pitchFamily="34" charset="0"/>
                        <a:buChar char="•"/>
                        <a:tabLst/>
                        <a:defRPr/>
                      </a:pPr>
                      <a:endParaRPr lang="en-US" sz="1200" dirty="0" smtClean="0"/>
                    </a:p>
                    <a:p>
                      <a:pPr marL="236538" marR="0" indent="-236538" algn="just" defTabSz="914400" rtl="0" eaLnBrk="1" fontAlgn="auto" latinLnBrk="0" hangingPunct="1">
                        <a:lnSpc>
                          <a:spcPct val="100000"/>
                        </a:lnSpc>
                        <a:spcBef>
                          <a:spcPts val="0"/>
                        </a:spcBef>
                        <a:spcAft>
                          <a:spcPts val="0"/>
                        </a:spcAft>
                        <a:buClrTx/>
                        <a:buSzTx/>
                        <a:buFont typeface="Arial" pitchFamily="34" charset="0"/>
                        <a:buChar char="•"/>
                        <a:tabLst/>
                        <a:defRPr/>
                      </a:pPr>
                      <a:endParaRPr lang="en-US" sz="1200" dirty="0" smtClean="0">
                        <a:solidFill>
                          <a:srgbClr val="002060"/>
                        </a:solidFill>
                        <a:latin typeface="Calibri" pitchFamily="34" charset="0"/>
                      </a:endParaRPr>
                    </a:p>
                  </a:txBody>
                  <a:tcPr/>
                </a:tc>
              </a:tr>
            </a:tbl>
          </a:graphicData>
        </a:graphic>
      </p:graphicFrame>
      <p:sp>
        <p:nvSpPr>
          <p:cNvPr id="53272" name="Slide Number Placeholder 4"/>
          <p:cNvSpPr>
            <a:spLocks noGrp="1"/>
          </p:cNvSpPr>
          <p:nvPr>
            <p:ph type="sldNum" sz="quarter" idx="12"/>
          </p:nvPr>
        </p:nvSpPr>
        <p:spPr bwMode="auto">
          <a:ln>
            <a:miter lim="800000"/>
            <a:headEnd/>
            <a:tailEnd/>
          </a:ln>
        </p:spPr>
        <p:txBody>
          <a:bodyPr wrap="square" tIns="45720" bIns="45720" numCol="1" anchorCtr="0" compatLnSpc="1">
            <a:prstTxWarp prst="textNoShape">
              <a:avLst/>
            </a:prstTxWarp>
            <a:normAutofit/>
          </a:bodyPr>
          <a:lstStyle/>
          <a:p>
            <a:pPr fontAlgn="base">
              <a:spcBef>
                <a:spcPct val="0"/>
              </a:spcBef>
              <a:spcAft>
                <a:spcPct val="0"/>
              </a:spcAft>
              <a:defRPr/>
            </a:pPr>
            <a:fld id="{9D660A1E-69F7-4DDF-8610-51FA3B962BE3}" type="slidenum">
              <a:rPr lang="en-US" smtClean="0">
                <a:solidFill>
                  <a:srgbClr val="002060"/>
                </a:solidFill>
              </a:rPr>
              <a:pPr fontAlgn="base">
                <a:spcBef>
                  <a:spcPct val="0"/>
                </a:spcBef>
                <a:spcAft>
                  <a:spcPct val="0"/>
                </a:spcAft>
                <a:defRPr/>
              </a:pPr>
              <a:t>19</a:t>
            </a:fld>
            <a:endParaRPr lang="en-US" dirty="0" smtClean="0">
              <a:solidFill>
                <a:srgbClr val="00206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524000"/>
            <a:ext cx="7924800" cy="4572000"/>
          </a:xfrm>
        </p:spPr>
        <p:txBody>
          <a:bodyPr numCol="2">
            <a:noAutofit/>
          </a:bodyPr>
          <a:lstStyle/>
          <a:p>
            <a:pPr algn="just">
              <a:buFont typeface="Wingdings" pitchFamily="2" charset="2"/>
              <a:buChar char="v"/>
            </a:pPr>
            <a:endParaRPr lang="en-US" sz="1400" b="1" dirty="0" smtClean="0">
              <a:solidFill>
                <a:schemeClr val="tx2">
                  <a:lumMod val="50000"/>
                </a:schemeClr>
              </a:solidFill>
              <a:latin typeface="+mj-lt"/>
              <a:cs typeface="Times New Roman" pitchFamily="18" charset="0"/>
            </a:endParaRPr>
          </a:p>
          <a:p>
            <a:pPr algn="just">
              <a:buFont typeface="Wingdings" pitchFamily="2" charset="2"/>
              <a:buChar char="v"/>
            </a:pPr>
            <a:r>
              <a:rPr lang="en-US" sz="1800" b="1" dirty="0" smtClean="0">
                <a:solidFill>
                  <a:schemeClr val="tx2">
                    <a:lumMod val="50000"/>
                  </a:schemeClr>
                </a:solidFill>
                <a:latin typeface="+mj-lt"/>
                <a:cs typeface="Times New Roman" pitchFamily="18" charset="0"/>
              </a:rPr>
              <a:t>The 2013 Act replaces the Companies Act,1956.</a:t>
            </a:r>
          </a:p>
          <a:p>
            <a:pPr algn="just">
              <a:buFont typeface="Wingdings" pitchFamily="2" charset="2"/>
              <a:buChar char="v"/>
            </a:pPr>
            <a:endParaRPr lang="en-US" sz="1800" b="1" dirty="0" smtClean="0">
              <a:solidFill>
                <a:schemeClr val="tx2">
                  <a:lumMod val="50000"/>
                </a:schemeClr>
              </a:solidFill>
              <a:latin typeface="+mj-lt"/>
              <a:cs typeface="Times New Roman" pitchFamily="18" charset="0"/>
            </a:endParaRPr>
          </a:p>
          <a:p>
            <a:pPr algn="just">
              <a:buFont typeface="Wingdings" pitchFamily="2" charset="2"/>
              <a:buChar char="v"/>
            </a:pPr>
            <a:r>
              <a:rPr lang="en-US" sz="1800" b="1" dirty="0" smtClean="0">
                <a:solidFill>
                  <a:schemeClr val="tx2">
                    <a:lumMod val="50000"/>
                  </a:schemeClr>
                </a:solidFill>
                <a:latin typeface="+mj-lt"/>
                <a:cs typeface="Times New Roman" pitchFamily="18" charset="0"/>
              </a:rPr>
              <a:t>The Indian Parliament has passed the Companies Bill, 2013 on 8</a:t>
            </a:r>
            <a:r>
              <a:rPr lang="en-US" sz="1800" b="1" baseline="30000" dirty="0" smtClean="0">
                <a:solidFill>
                  <a:schemeClr val="tx2">
                    <a:lumMod val="50000"/>
                  </a:schemeClr>
                </a:solidFill>
                <a:latin typeface="+mj-lt"/>
                <a:cs typeface="Times New Roman" pitchFamily="18" charset="0"/>
              </a:rPr>
              <a:t>th</a:t>
            </a:r>
            <a:r>
              <a:rPr lang="en-US" sz="1800" b="1" dirty="0" smtClean="0">
                <a:solidFill>
                  <a:schemeClr val="tx2">
                    <a:lumMod val="50000"/>
                  </a:schemeClr>
                </a:solidFill>
                <a:latin typeface="+mj-lt"/>
                <a:cs typeface="Times New Roman" pitchFamily="18" charset="0"/>
              </a:rPr>
              <a:t> August 2013.</a:t>
            </a:r>
          </a:p>
          <a:p>
            <a:pPr algn="just">
              <a:buFont typeface="Wingdings" pitchFamily="2" charset="2"/>
              <a:buChar char="v"/>
            </a:pPr>
            <a:endParaRPr lang="en-US" sz="1800" b="1" dirty="0" smtClean="0">
              <a:solidFill>
                <a:schemeClr val="tx2">
                  <a:lumMod val="50000"/>
                </a:schemeClr>
              </a:solidFill>
              <a:latin typeface="+mj-lt"/>
              <a:cs typeface="Times New Roman" pitchFamily="18" charset="0"/>
            </a:endParaRPr>
          </a:p>
          <a:p>
            <a:pPr algn="just">
              <a:buFont typeface="Wingdings" pitchFamily="2" charset="2"/>
              <a:buChar char="v"/>
            </a:pPr>
            <a:r>
              <a:rPr lang="en-US" sz="1800" b="1" dirty="0" smtClean="0">
                <a:solidFill>
                  <a:schemeClr val="tx2">
                    <a:lumMod val="50000"/>
                  </a:schemeClr>
                </a:solidFill>
                <a:latin typeface="+mj-lt"/>
                <a:cs typeface="Times New Roman" pitchFamily="18" charset="0"/>
              </a:rPr>
              <a:t>Assent given by the President on 29</a:t>
            </a:r>
            <a:r>
              <a:rPr lang="en-US" sz="1800" b="1" baseline="30000" dirty="0" smtClean="0">
                <a:solidFill>
                  <a:schemeClr val="tx2">
                    <a:lumMod val="50000"/>
                  </a:schemeClr>
                </a:solidFill>
                <a:latin typeface="+mj-lt"/>
                <a:cs typeface="Times New Roman" pitchFamily="18" charset="0"/>
              </a:rPr>
              <a:t>th</a:t>
            </a:r>
            <a:r>
              <a:rPr lang="en-US" sz="1800" b="1" dirty="0" smtClean="0">
                <a:solidFill>
                  <a:schemeClr val="tx2">
                    <a:lumMod val="50000"/>
                  </a:schemeClr>
                </a:solidFill>
                <a:latin typeface="+mj-lt"/>
                <a:cs typeface="Times New Roman" pitchFamily="18" charset="0"/>
              </a:rPr>
              <a:t> August 2013.</a:t>
            </a:r>
          </a:p>
          <a:p>
            <a:pPr algn="just">
              <a:buFont typeface="Wingdings" pitchFamily="2" charset="2"/>
              <a:buChar char="v"/>
            </a:pPr>
            <a:endParaRPr lang="en-US" sz="1800" b="1" dirty="0" smtClean="0">
              <a:solidFill>
                <a:schemeClr val="tx2">
                  <a:lumMod val="50000"/>
                </a:schemeClr>
              </a:solidFill>
              <a:latin typeface="+mj-lt"/>
              <a:cs typeface="Times New Roman" pitchFamily="18" charset="0"/>
            </a:endParaRPr>
          </a:p>
          <a:p>
            <a:pPr algn="just">
              <a:buFont typeface="Wingdings" pitchFamily="2" charset="2"/>
              <a:buChar char="v"/>
            </a:pPr>
            <a:r>
              <a:rPr lang="en-US" sz="1800" b="1" dirty="0" smtClean="0">
                <a:solidFill>
                  <a:schemeClr val="tx2">
                    <a:lumMod val="50000"/>
                  </a:schemeClr>
                </a:solidFill>
                <a:latin typeface="+mj-lt"/>
                <a:cs typeface="Times New Roman" pitchFamily="18" charset="0"/>
              </a:rPr>
              <a:t>Notified in official gazette on 30</a:t>
            </a:r>
            <a:r>
              <a:rPr lang="en-US" sz="1800" b="1" baseline="30000" dirty="0" smtClean="0">
                <a:solidFill>
                  <a:schemeClr val="tx2">
                    <a:lumMod val="50000"/>
                  </a:schemeClr>
                </a:solidFill>
                <a:latin typeface="+mj-lt"/>
                <a:cs typeface="Times New Roman" pitchFamily="18" charset="0"/>
              </a:rPr>
              <a:t>th</a:t>
            </a:r>
            <a:r>
              <a:rPr lang="en-US" sz="1800" b="1" dirty="0" smtClean="0">
                <a:solidFill>
                  <a:schemeClr val="tx2">
                    <a:lumMod val="50000"/>
                  </a:schemeClr>
                </a:solidFill>
                <a:latin typeface="+mj-lt"/>
                <a:cs typeface="Times New Roman" pitchFamily="18" charset="0"/>
              </a:rPr>
              <a:t> August 2013.</a:t>
            </a:r>
          </a:p>
          <a:p>
            <a:pPr algn="just">
              <a:buFont typeface="Wingdings" pitchFamily="2" charset="2"/>
              <a:buChar char="v"/>
            </a:pPr>
            <a:endParaRPr lang="en-US" sz="1800" b="1" dirty="0" smtClean="0">
              <a:solidFill>
                <a:schemeClr val="tx2">
                  <a:lumMod val="50000"/>
                </a:schemeClr>
              </a:solidFill>
              <a:latin typeface="+mj-lt"/>
              <a:cs typeface="Times New Roman" pitchFamily="18" charset="0"/>
            </a:endParaRPr>
          </a:p>
          <a:p>
            <a:pPr marL="0" indent="0" algn="just">
              <a:buNone/>
            </a:pPr>
            <a:r>
              <a:rPr lang="en-US" sz="1400" b="1" dirty="0" smtClean="0">
                <a:solidFill>
                  <a:schemeClr val="tx2">
                    <a:lumMod val="50000"/>
                  </a:schemeClr>
                </a:solidFill>
                <a:latin typeface="+mj-lt"/>
                <a:cs typeface="Times New Roman" pitchFamily="18" charset="0"/>
              </a:rPr>
              <a:t>. </a:t>
            </a:r>
            <a:endParaRPr lang="en-US" sz="1400" b="1" dirty="0">
              <a:solidFill>
                <a:schemeClr val="tx2">
                  <a:lumMod val="50000"/>
                </a:schemeClr>
              </a:solidFill>
              <a:latin typeface="+mj-lt"/>
              <a:cs typeface="Times New Roman" pitchFamily="18" charset="0"/>
            </a:endParaRPr>
          </a:p>
        </p:txBody>
      </p:sp>
      <p:sp>
        <p:nvSpPr>
          <p:cNvPr id="5" name="TextBox 4"/>
          <p:cNvSpPr txBox="1"/>
          <p:nvPr/>
        </p:nvSpPr>
        <p:spPr>
          <a:xfrm>
            <a:off x="685800" y="381000"/>
            <a:ext cx="7086600" cy="830997"/>
          </a:xfrm>
          <a:prstGeom prst="rect">
            <a:avLst/>
          </a:prstGeom>
          <a:solidFill>
            <a:schemeClr val="bg2">
              <a:lumMod val="5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en-US" sz="4800" b="1" dirty="0" smtClean="0">
                <a:effectLst>
                  <a:glow rad="139700">
                    <a:schemeClr val="accent6">
                      <a:satMod val="175000"/>
                      <a:alpha val="40000"/>
                    </a:schemeClr>
                  </a:glow>
                  <a:outerShdw blurRad="38100" dist="38100" dir="2700000" algn="tl">
                    <a:srgbClr val="000000">
                      <a:alpha val="43137"/>
                    </a:srgbClr>
                  </a:outerShdw>
                </a:effectLst>
              </a:rPr>
              <a:t>INTRODUCTION</a:t>
            </a:r>
            <a:endParaRPr lang="en-US" sz="4800" b="1" dirty="0">
              <a:effectLst>
                <a:glow rad="139700">
                  <a:schemeClr val="accent6">
                    <a:satMod val="175000"/>
                    <a:alpha val="40000"/>
                  </a:schemeClr>
                </a:glow>
                <a:outerShdw blurRad="38100" dist="38100" dir="2700000" algn="tl">
                  <a:srgbClr val="000000">
                    <a:alpha val="43137"/>
                  </a:srgbClr>
                </a:outerShdw>
              </a:effectLst>
            </a:endParaRPr>
          </a:p>
        </p:txBody>
      </p:sp>
      <p:pic>
        <p:nvPicPr>
          <p:cNvPr id="7" name="Picture 6"/>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5257800" y="1828800"/>
            <a:ext cx="3124200" cy="4024313"/>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76200" y="304800"/>
          <a:ext cx="8915401" cy="6140942"/>
        </p:xfrm>
        <a:graphic>
          <a:graphicData uri="http://schemas.openxmlformats.org/drawingml/2006/table">
            <a:tbl>
              <a:tblPr firstRow="1" bandRow="1">
                <a:tableStyleId>{7DF18680-E054-41AD-8BC1-D1AEF772440D}</a:tableStyleId>
              </a:tblPr>
              <a:tblGrid>
                <a:gridCol w="1182847"/>
                <a:gridCol w="3784015"/>
                <a:gridCol w="3948539"/>
              </a:tblGrid>
              <a:tr h="361291">
                <a:tc>
                  <a:txBody>
                    <a:bodyPr/>
                    <a:lstStyle/>
                    <a:p>
                      <a:r>
                        <a:rPr lang="en-US" sz="1200" dirty="0" smtClean="0"/>
                        <a:t>Particulars</a:t>
                      </a:r>
                      <a:endParaRPr lang="en-US" sz="1200" dirty="0">
                        <a:latin typeface="Calibri" pitchFamily="34" charset="0"/>
                      </a:endParaRPr>
                    </a:p>
                  </a:txBody>
                  <a:tcPr/>
                </a:tc>
                <a:tc>
                  <a:txBody>
                    <a:bodyPr/>
                    <a:lstStyle/>
                    <a:p>
                      <a:pPr algn="just"/>
                      <a:r>
                        <a:rPr lang="en-US" sz="1200" dirty="0" smtClean="0"/>
                        <a:t>Companies</a:t>
                      </a:r>
                      <a:r>
                        <a:rPr lang="en-US" sz="1200" baseline="0" dirty="0" smtClean="0"/>
                        <a:t> Act 1956</a:t>
                      </a:r>
                      <a:endParaRPr lang="en-US" sz="1200" dirty="0">
                        <a:latin typeface="Calibri" pitchFamily="34" charset="0"/>
                      </a:endParaRPr>
                    </a:p>
                  </a:txBody>
                  <a:tcPr/>
                </a:tc>
                <a:tc>
                  <a:txBody>
                    <a:bodyPr/>
                    <a:lstStyle/>
                    <a:p>
                      <a:r>
                        <a:rPr lang="en-US" sz="1200" dirty="0" smtClean="0"/>
                        <a:t>Companies Act</a:t>
                      </a:r>
                      <a:r>
                        <a:rPr lang="en-US" sz="1200" baseline="0" dirty="0" smtClean="0"/>
                        <a:t> </a:t>
                      </a:r>
                      <a:r>
                        <a:rPr lang="en-US" sz="1200" dirty="0" smtClean="0"/>
                        <a:t>2013</a:t>
                      </a:r>
                      <a:endParaRPr lang="en-US" sz="1200" dirty="0">
                        <a:latin typeface="Calibri" pitchFamily="34" charset="0"/>
                      </a:endParaRPr>
                    </a:p>
                  </a:txBody>
                  <a:tcPr/>
                </a:tc>
              </a:tr>
              <a:tr h="308368">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smtClean="0"/>
                        <a:t>RELATED PARTY TRANSACTIONS</a:t>
                      </a:r>
                      <a:endParaRPr lang="en-US" sz="1400" b="1" dirty="0">
                        <a:solidFill>
                          <a:srgbClr val="002060"/>
                        </a:solidFill>
                        <a:latin typeface="Calibri" pitchFamily="34" charset="0"/>
                      </a:endParaRPr>
                    </a:p>
                  </a:txBody>
                  <a:tcPr/>
                </a:tc>
                <a:tc hMerge="1">
                  <a:txBody>
                    <a:bodyPr/>
                    <a:lstStyle/>
                    <a:p>
                      <a:pPr marL="0" marR="0" indent="0" algn="just" defTabSz="914400" rtl="0" eaLnBrk="1" fontAlgn="auto" latinLnBrk="0" hangingPunct="1">
                        <a:lnSpc>
                          <a:spcPct val="100000"/>
                        </a:lnSpc>
                        <a:spcBef>
                          <a:spcPts val="0"/>
                        </a:spcBef>
                        <a:spcAft>
                          <a:spcPts val="0"/>
                        </a:spcAft>
                        <a:buClrTx/>
                        <a:buSzTx/>
                        <a:buFontTx/>
                        <a:buNone/>
                        <a:tabLst/>
                        <a:defRPr/>
                      </a:pPr>
                      <a:endParaRPr lang="en-US" sz="1200" dirty="0" smtClean="0">
                        <a:latin typeface="Calibri" pitchFamily="34" charset="0"/>
                      </a:endParaRPr>
                    </a:p>
                  </a:txBody>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latin typeface="Calibri" pitchFamily="34" charset="0"/>
                      </a:endParaRPr>
                    </a:p>
                  </a:txBody>
                  <a:tcPr/>
                </a:tc>
              </a:tr>
              <a:tr h="1110485">
                <a:tc>
                  <a:txBody>
                    <a:bodyPr/>
                    <a:lstStyle/>
                    <a:p>
                      <a:pPr algn="ctr"/>
                      <a:r>
                        <a:rPr kumimoji="0" lang="en-US" sz="1200" kern="1200" dirty="0" smtClean="0"/>
                        <a:t>Exemptions</a:t>
                      </a:r>
                    </a:p>
                    <a:p>
                      <a:pPr algn="ctr"/>
                      <a:endParaRPr kumimoji="0" lang="en-US" sz="1200" kern="1200" dirty="0" smtClean="0">
                        <a:solidFill>
                          <a:srgbClr val="002060"/>
                        </a:solidFill>
                        <a:latin typeface="Calibri" pitchFamily="34" charset="0"/>
                        <a:ea typeface="+mn-ea"/>
                        <a:cs typeface="+mn-cs"/>
                      </a:endParaRPr>
                    </a:p>
                  </a:txBody>
                  <a:tcPr/>
                </a:tc>
                <a:tc>
                  <a:txBody>
                    <a:bodyPr/>
                    <a:lstStyle/>
                    <a:p>
                      <a:pPr algn="just"/>
                      <a:r>
                        <a:rPr kumimoji="0" lang="en-US" sz="1200" kern="1200" dirty="0" smtClean="0"/>
                        <a:t>Purchase/Sale of goods and materials for cash at prevailing market price. Purchase/Sale of goods and materials or services, the cost of which does not exceed Rs.5000/- in any year during the period of contract. Any transaction of banking/insurance company in the ordinary course of such company.</a:t>
                      </a:r>
                      <a:endParaRPr kumimoji="0" lang="en-US" sz="1200" kern="1200" dirty="0" smtClean="0">
                        <a:solidFill>
                          <a:srgbClr val="002060"/>
                        </a:solidFill>
                        <a:latin typeface="Calibri" pitchFamily="34" charset="0"/>
                        <a:ea typeface="+mn-ea"/>
                        <a:cs typeface="+mn-cs"/>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kumimoji="0" lang="en-US" sz="1200" kern="1200" dirty="0" smtClean="0"/>
                        <a:t>Any transaction entered by company in its ordinary course of business other than transactions which are not an arm’s length basis.</a:t>
                      </a:r>
                    </a:p>
                  </a:txBody>
                  <a:tcPr/>
                </a:tc>
              </a:tr>
              <a:tr h="308368">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smtClean="0"/>
                        <a:t>LOAN TO</a:t>
                      </a:r>
                      <a:r>
                        <a:rPr lang="en-US" sz="1400" b="1" baseline="0" dirty="0" smtClean="0"/>
                        <a:t> DIRECTORS</a:t>
                      </a:r>
                      <a:endParaRPr lang="en-US" sz="1200" b="1" dirty="0" smtClean="0">
                        <a:latin typeface="Calibri" pitchFamily="34" charset="0"/>
                      </a:endParaRPr>
                    </a:p>
                  </a:txBody>
                  <a:tcPr/>
                </a:tc>
                <a:tc hMerge="1">
                  <a:txBody>
                    <a:bodyPr/>
                    <a:lstStyle/>
                    <a:p>
                      <a:pPr algn="just"/>
                      <a:endParaRPr kumimoji="0" lang="en-US" sz="1200" kern="1200" dirty="0" smtClean="0">
                        <a:solidFill>
                          <a:srgbClr val="002060"/>
                        </a:solidFill>
                        <a:latin typeface="Calibri" pitchFamily="34" charset="0"/>
                        <a:ea typeface="+mn-ea"/>
                        <a:cs typeface="+mn-cs"/>
                      </a:endParaRPr>
                    </a:p>
                  </a:txBody>
                  <a:tcPr/>
                </a:tc>
                <a:tc hMerge="1">
                  <a:txBody>
                    <a:bodyPr/>
                    <a:lstStyle/>
                    <a:p>
                      <a:pPr marL="236538" marR="0" indent="-236538" algn="just" defTabSz="914400" rtl="0" eaLnBrk="1" fontAlgn="auto" latinLnBrk="0" hangingPunct="1">
                        <a:lnSpc>
                          <a:spcPct val="100000"/>
                        </a:lnSpc>
                        <a:spcBef>
                          <a:spcPts val="0"/>
                        </a:spcBef>
                        <a:spcAft>
                          <a:spcPts val="0"/>
                        </a:spcAft>
                        <a:buClrTx/>
                        <a:buSzTx/>
                        <a:buFont typeface="Arial" pitchFamily="34" charset="0"/>
                        <a:buChar char="•"/>
                        <a:tabLst/>
                        <a:defRPr/>
                      </a:pPr>
                      <a:endParaRPr lang="en-US" sz="1200" dirty="0" smtClean="0">
                        <a:solidFill>
                          <a:srgbClr val="002060"/>
                        </a:solidFill>
                        <a:latin typeface="Calibri" pitchFamily="34" charset="0"/>
                      </a:endParaRPr>
                    </a:p>
                  </a:txBody>
                  <a:tcPr/>
                </a:tc>
              </a:tr>
              <a:tr h="505806">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200" dirty="0" smtClean="0"/>
                        <a:t>Applicability of section</a:t>
                      </a:r>
                      <a:endParaRPr lang="en-US" sz="1200" dirty="0" smtClean="0">
                        <a:latin typeface="Calibri" pitchFamily="34" charset="0"/>
                      </a:endParaRPr>
                    </a:p>
                  </a:txBody>
                  <a:tcPr/>
                </a:tc>
                <a:tc>
                  <a:txBody>
                    <a:bodyPr/>
                    <a:lstStyle/>
                    <a:p>
                      <a:pPr algn="just"/>
                      <a:r>
                        <a:rPr kumimoji="0" lang="en-US" sz="1200" kern="1200" dirty="0" smtClean="0"/>
                        <a:t>Public Companies</a:t>
                      </a:r>
                      <a:endParaRPr kumimoji="0" lang="en-US" sz="1200" kern="1200" dirty="0" smtClean="0">
                        <a:solidFill>
                          <a:schemeClr val="tx1"/>
                        </a:solidFill>
                        <a:latin typeface="Calibri" pitchFamily="34" charset="0"/>
                        <a:ea typeface="+mn-ea"/>
                        <a:cs typeface="+mn-cs"/>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 typeface="Arial" pitchFamily="34" charset="0"/>
                        <a:buNone/>
                        <a:tabLst>
                          <a:tab pos="0" algn="l"/>
                        </a:tabLst>
                        <a:defRPr/>
                      </a:pPr>
                      <a:r>
                        <a:rPr lang="en-US" sz="1200" dirty="0" smtClean="0"/>
                        <a:t>Public and Private Companies</a:t>
                      </a:r>
                      <a:endParaRPr lang="en-US" sz="1200" dirty="0" smtClean="0">
                        <a:solidFill>
                          <a:schemeClr val="tx1"/>
                        </a:solidFill>
                        <a:latin typeface="Calibri" pitchFamily="34" charset="0"/>
                      </a:endParaRPr>
                    </a:p>
                  </a:txBody>
                  <a:tcPr/>
                </a:tc>
              </a:tr>
              <a:tr h="1083872">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200" dirty="0" smtClean="0"/>
                        <a:t>Scope of Section</a:t>
                      </a:r>
                      <a:endParaRPr lang="en-US" sz="1200" dirty="0" smtClean="0">
                        <a:latin typeface="Calibri" pitchFamily="34" charset="0"/>
                      </a:endParaRPr>
                    </a:p>
                  </a:txBody>
                  <a:tcPr/>
                </a:tc>
                <a:tc>
                  <a:txBody>
                    <a:bodyPr/>
                    <a:lstStyle/>
                    <a:p>
                      <a:pPr algn="just"/>
                      <a:r>
                        <a:rPr kumimoji="0" lang="en-US" sz="1200" kern="1200" dirty="0" smtClean="0"/>
                        <a:t>No public company shall directly or indirectly make any loan or give any guarantee or provide any security to its directors except with the approval of Central</a:t>
                      </a:r>
                      <a:r>
                        <a:rPr kumimoji="0" lang="en-US" sz="1200" kern="1200" baseline="0" dirty="0" smtClean="0"/>
                        <a:t> Government.</a:t>
                      </a:r>
                      <a:endParaRPr kumimoji="0" lang="en-US" sz="1200" kern="1200" dirty="0" smtClean="0">
                        <a:solidFill>
                          <a:schemeClr val="tx1"/>
                        </a:solidFill>
                        <a:latin typeface="Calibri" pitchFamily="34" charset="0"/>
                        <a:ea typeface="+mn-ea"/>
                        <a:cs typeface="+mn-cs"/>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 typeface="Arial" pitchFamily="34" charset="0"/>
                        <a:buNone/>
                        <a:tabLst>
                          <a:tab pos="0" algn="l"/>
                        </a:tabLst>
                        <a:defRPr/>
                      </a:pPr>
                      <a:r>
                        <a:rPr lang="en-US" sz="1200" dirty="0" smtClean="0"/>
                        <a:t>No Public Co. shall</a:t>
                      </a:r>
                      <a:r>
                        <a:rPr lang="en-US" sz="1200" baseline="0" dirty="0" smtClean="0"/>
                        <a:t> directly or indirectly make any loan including book debt or give any guarantee or provide any security to its directors or to any other persons in whom the director is interested.</a:t>
                      </a:r>
                      <a:endParaRPr lang="en-US" sz="1200" dirty="0" smtClean="0">
                        <a:solidFill>
                          <a:schemeClr val="tx1"/>
                        </a:solidFill>
                        <a:latin typeface="Calibri" pitchFamily="34" charset="0"/>
                      </a:endParaRPr>
                    </a:p>
                  </a:txBody>
                  <a:tcPr/>
                </a:tc>
              </a:tr>
              <a:tr h="2384517">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200" dirty="0" smtClean="0"/>
                        <a:t>Exemptions</a:t>
                      </a:r>
                      <a:endParaRPr lang="en-US" sz="1200" dirty="0" smtClean="0">
                        <a:latin typeface="Calibri" pitchFamily="34" charset="0"/>
                      </a:endParaRPr>
                    </a:p>
                  </a:txBody>
                  <a:tcPr/>
                </a:tc>
                <a:tc>
                  <a:txBody>
                    <a:bodyPr/>
                    <a:lstStyle/>
                    <a:p>
                      <a:pPr algn="just"/>
                      <a:r>
                        <a:rPr kumimoji="0" lang="en-US" sz="1200" kern="1200" dirty="0" smtClean="0"/>
                        <a:t>This</a:t>
                      </a:r>
                      <a:r>
                        <a:rPr kumimoji="0" lang="en-US" sz="1200" kern="1200" baseline="0" dirty="0" smtClean="0"/>
                        <a:t> Section does not apply to – </a:t>
                      </a:r>
                    </a:p>
                    <a:p>
                      <a:pPr algn="just">
                        <a:buFont typeface="Arial" pitchFamily="34" charset="0"/>
                        <a:buChar char="•"/>
                      </a:pPr>
                      <a:r>
                        <a:rPr kumimoji="0" lang="en-US" sz="1200" kern="1200" dirty="0" smtClean="0"/>
                        <a:t> Private Companies</a:t>
                      </a:r>
                    </a:p>
                    <a:p>
                      <a:pPr algn="just">
                        <a:buFont typeface="Arial" pitchFamily="34" charset="0"/>
                        <a:buChar char="•"/>
                      </a:pPr>
                      <a:r>
                        <a:rPr kumimoji="0" lang="en-US" sz="1200" kern="1200" dirty="0" smtClean="0"/>
                        <a:t> Holding</a:t>
                      </a:r>
                      <a:r>
                        <a:rPr kumimoji="0" lang="en-US" sz="1200" kern="1200" baseline="0" dirty="0" smtClean="0"/>
                        <a:t> to its Subsidiary</a:t>
                      </a:r>
                    </a:p>
                    <a:p>
                      <a:pPr algn="just">
                        <a:buFont typeface="Arial" pitchFamily="34" charset="0"/>
                        <a:buChar char="•"/>
                      </a:pPr>
                      <a:r>
                        <a:rPr kumimoji="0" lang="en-US" sz="1200" kern="1200" baseline="0" dirty="0" smtClean="0"/>
                        <a:t> Banking companies</a:t>
                      </a:r>
                      <a:endParaRPr kumimoji="0" lang="en-US" sz="1200" kern="1200" dirty="0" smtClean="0">
                        <a:solidFill>
                          <a:schemeClr val="tx1"/>
                        </a:solidFill>
                        <a:latin typeface="Calibri" pitchFamily="34" charset="0"/>
                        <a:ea typeface="+mn-ea"/>
                        <a:cs typeface="+mn-cs"/>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 typeface="Arial" pitchFamily="34" charset="0"/>
                        <a:buNone/>
                        <a:tabLst>
                          <a:tab pos="0" algn="l"/>
                        </a:tabLst>
                        <a:defRPr/>
                      </a:pPr>
                      <a:r>
                        <a:rPr lang="en-US" sz="1200" dirty="0" smtClean="0"/>
                        <a:t>This  Section does not apply to – </a:t>
                      </a:r>
                    </a:p>
                    <a:p>
                      <a:pPr marL="0" marR="0" indent="0" algn="just" defTabSz="914400" rtl="0" eaLnBrk="1" fontAlgn="auto" latinLnBrk="0" hangingPunct="1">
                        <a:lnSpc>
                          <a:spcPct val="100000"/>
                        </a:lnSpc>
                        <a:spcBef>
                          <a:spcPts val="0"/>
                        </a:spcBef>
                        <a:spcAft>
                          <a:spcPts val="0"/>
                        </a:spcAft>
                        <a:buClrTx/>
                        <a:buSzTx/>
                        <a:buFont typeface="Arial" pitchFamily="34" charset="0"/>
                        <a:buChar char="•"/>
                        <a:tabLst>
                          <a:tab pos="0" algn="l"/>
                        </a:tabLst>
                        <a:defRPr/>
                      </a:pPr>
                      <a:r>
                        <a:rPr lang="en-US" sz="1200" dirty="0" smtClean="0"/>
                        <a:t> Loan to Managing</a:t>
                      </a:r>
                      <a:r>
                        <a:rPr lang="en-US" sz="1200" baseline="0" dirty="0" smtClean="0"/>
                        <a:t> Director / Whole Time Director</a:t>
                      </a:r>
                    </a:p>
                    <a:p>
                      <a:pPr marL="0" marR="0" indent="0" algn="just" defTabSz="914400" rtl="0" eaLnBrk="1" fontAlgn="auto" latinLnBrk="0" hangingPunct="1">
                        <a:lnSpc>
                          <a:spcPct val="100000"/>
                        </a:lnSpc>
                        <a:spcBef>
                          <a:spcPts val="0"/>
                        </a:spcBef>
                        <a:spcAft>
                          <a:spcPts val="0"/>
                        </a:spcAft>
                        <a:buClrTx/>
                        <a:buSzTx/>
                        <a:buFont typeface="Arial" pitchFamily="34" charset="0"/>
                        <a:buChar char="•"/>
                        <a:tabLst>
                          <a:tab pos="0" algn="l"/>
                        </a:tabLst>
                        <a:defRPr/>
                      </a:pPr>
                      <a:r>
                        <a:rPr lang="en-US" sz="1200" baseline="0" dirty="0" smtClean="0"/>
                        <a:t> As a part of contract of services extended to all its employees </a:t>
                      </a:r>
                    </a:p>
                    <a:p>
                      <a:pPr marL="0" marR="0" indent="0" algn="just" defTabSz="914400" rtl="0" eaLnBrk="1" fontAlgn="auto" latinLnBrk="0" hangingPunct="1">
                        <a:lnSpc>
                          <a:spcPct val="100000"/>
                        </a:lnSpc>
                        <a:spcBef>
                          <a:spcPts val="0"/>
                        </a:spcBef>
                        <a:spcAft>
                          <a:spcPts val="0"/>
                        </a:spcAft>
                        <a:buClrTx/>
                        <a:buSzTx/>
                        <a:buFont typeface="Arial" pitchFamily="34" charset="0"/>
                        <a:buChar char="•"/>
                        <a:tabLst>
                          <a:tab pos="114300" algn="l"/>
                        </a:tabLst>
                        <a:defRPr/>
                      </a:pPr>
                      <a:r>
                        <a:rPr lang="en-US" sz="1200" baseline="0" dirty="0" smtClean="0"/>
                        <a:t> Pursuant to scheme approved by members by special resolution.</a:t>
                      </a:r>
                    </a:p>
                    <a:p>
                      <a:pPr marL="0" marR="0" indent="0" algn="just" defTabSz="914400" rtl="0" eaLnBrk="1" fontAlgn="auto" latinLnBrk="0" hangingPunct="1">
                        <a:lnSpc>
                          <a:spcPct val="100000"/>
                        </a:lnSpc>
                        <a:spcBef>
                          <a:spcPts val="0"/>
                        </a:spcBef>
                        <a:spcAft>
                          <a:spcPts val="0"/>
                        </a:spcAft>
                        <a:buClrTx/>
                        <a:buSzTx/>
                        <a:buFont typeface="Arial" pitchFamily="34" charset="0"/>
                        <a:buChar char="•"/>
                        <a:tabLst>
                          <a:tab pos="114300" algn="l"/>
                        </a:tabLst>
                        <a:defRPr/>
                      </a:pPr>
                      <a:r>
                        <a:rPr lang="en-US" sz="1200" baseline="0" dirty="0" smtClean="0"/>
                        <a:t> A company which in the ordinary course of its business provide loan, guarantee  or security for due repayment of any loan and charges interest thereon being not less than bank rate declared by RBI.</a:t>
                      </a:r>
                    </a:p>
                    <a:p>
                      <a:pPr marL="0" marR="0" indent="0" algn="just" defTabSz="914400" rtl="0" eaLnBrk="1" fontAlgn="auto" latinLnBrk="0" hangingPunct="1">
                        <a:lnSpc>
                          <a:spcPct val="100000"/>
                        </a:lnSpc>
                        <a:spcBef>
                          <a:spcPts val="0"/>
                        </a:spcBef>
                        <a:spcAft>
                          <a:spcPts val="0"/>
                        </a:spcAft>
                        <a:buClrTx/>
                        <a:buSzTx/>
                        <a:buFont typeface="Arial" pitchFamily="34" charset="0"/>
                        <a:buChar char="•"/>
                        <a:tabLst>
                          <a:tab pos="0" algn="l"/>
                        </a:tabLst>
                        <a:defRPr/>
                      </a:pPr>
                      <a:endParaRPr lang="en-US" sz="1200" baseline="0" dirty="0" smtClean="0"/>
                    </a:p>
                    <a:p>
                      <a:pPr marL="0" marR="0" indent="0" algn="just" defTabSz="914400" rtl="0" eaLnBrk="1" fontAlgn="auto" latinLnBrk="0" hangingPunct="1">
                        <a:lnSpc>
                          <a:spcPct val="100000"/>
                        </a:lnSpc>
                        <a:spcBef>
                          <a:spcPts val="0"/>
                        </a:spcBef>
                        <a:spcAft>
                          <a:spcPts val="0"/>
                        </a:spcAft>
                        <a:buClrTx/>
                        <a:buSzTx/>
                        <a:buFont typeface="Arial" pitchFamily="34" charset="0"/>
                        <a:buChar char="•"/>
                        <a:tabLst>
                          <a:tab pos="0" algn="l"/>
                        </a:tabLst>
                        <a:defRPr/>
                      </a:pPr>
                      <a:endParaRPr lang="en-US" sz="1200" dirty="0" smtClean="0">
                        <a:solidFill>
                          <a:schemeClr val="tx1"/>
                        </a:solidFill>
                        <a:latin typeface="Calibri" pitchFamily="34" charset="0"/>
                      </a:endParaRPr>
                    </a:p>
                  </a:txBody>
                  <a:tcPr/>
                </a:tc>
              </a:tr>
            </a:tbl>
          </a:graphicData>
        </a:graphic>
      </p:graphicFrame>
      <p:sp>
        <p:nvSpPr>
          <p:cNvPr id="53272" name="Slide Number Placeholder 4"/>
          <p:cNvSpPr>
            <a:spLocks noGrp="1"/>
          </p:cNvSpPr>
          <p:nvPr>
            <p:ph type="sldNum" sz="quarter" idx="12"/>
          </p:nvPr>
        </p:nvSpPr>
        <p:spPr bwMode="auto">
          <a:ln>
            <a:miter lim="800000"/>
            <a:headEnd/>
            <a:tailEnd/>
          </a:ln>
        </p:spPr>
        <p:txBody>
          <a:bodyPr wrap="square" tIns="45720" bIns="45720" numCol="1" anchorCtr="0" compatLnSpc="1">
            <a:prstTxWarp prst="textNoShape">
              <a:avLst/>
            </a:prstTxWarp>
            <a:normAutofit/>
          </a:bodyPr>
          <a:lstStyle/>
          <a:p>
            <a:pPr fontAlgn="base">
              <a:spcBef>
                <a:spcPct val="0"/>
              </a:spcBef>
              <a:spcAft>
                <a:spcPct val="0"/>
              </a:spcAft>
              <a:defRPr/>
            </a:pPr>
            <a:fld id="{9D660A1E-69F7-4DDF-8610-51FA3B962BE3}" type="slidenum">
              <a:rPr lang="en-US" smtClean="0">
                <a:solidFill>
                  <a:srgbClr val="002060"/>
                </a:solidFill>
              </a:rPr>
              <a:pPr fontAlgn="base">
                <a:spcBef>
                  <a:spcPct val="0"/>
                </a:spcBef>
                <a:spcAft>
                  <a:spcPct val="0"/>
                </a:spcAft>
                <a:defRPr/>
              </a:pPr>
              <a:t>20</a:t>
            </a:fld>
            <a:endParaRPr lang="en-US" dirty="0" smtClean="0">
              <a:solidFill>
                <a:srgbClr val="002060"/>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 xmlns:p14="http://schemas.microsoft.com/office/powerpoint/2010/main" val="1484277716"/>
              </p:ext>
            </p:extLst>
          </p:nvPr>
        </p:nvGraphicFramePr>
        <p:xfrm>
          <a:off x="152399" y="304800"/>
          <a:ext cx="8915401" cy="4342581"/>
        </p:xfrm>
        <a:graphic>
          <a:graphicData uri="http://schemas.openxmlformats.org/drawingml/2006/table">
            <a:tbl>
              <a:tblPr firstRow="1" bandRow="1">
                <a:tableStyleId>{7DF18680-E054-41AD-8BC1-D1AEF772440D}</a:tableStyleId>
              </a:tblPr>
              <a:tblGrid>
                <a:gridCol w="1182847"/>
                <a:gridCol w="3784015"/>
                <a:gridCol w="3948539"/>
              </a:tblGrid>
              <a:tr h="457200">
                <a:tc>
                  <a:txBody>
                    <a:bodyPr/>
                    <a:lstStyle/>
                    <a:p>
                      <a:r>
                        <a:rPr lang="en-US" sz="1200" dirty="0" smtClean="0"/>
                        <a:t>Particulars</a:t>
                      </a:r>
                      <a:endParaRPr lang="en-US" sz="1200" dirty="0">
                        <a:latin typeface="Calibri" pitchFamily="34" charset="0"/>
                      </a:endParaRPr>
                    </a:p>
                  </a:txBody>
                  <a:tcPr/>
                </a:tc>
                <a:tc>
                  <a:txBody>
                    <a:bodyPr/>
                    <a:lstStyle/>
                    <a:p>
                      <a:pPr algn="just"/>
                      <a:r>
                        <a:rPr lang="en-US" sz="1200" dirty="0" smtClean="0"/>
                        <a:t>Companies</a:t>
                      </a:r>
                      <a:r>
                        <a:rPr lang="en-US" sz="1200" baseline="0" dirty="0" smtClean="0"/>
                        <a:t> Act 1956</a:t>
                      </a:r>
                      <a:endParaRPr lang="en-US" sz="1200" dirty="0">
                        <a:latin typeface="Calibri" pitchFamily="34" charset="0"/>
                      </a:endParaRPr>
                    </a:p>
                  </a:txBody>
                  <a:tcPr/>
                </a:tc>
                <a:tc>
                  <a:txBody>
                    <a:bodyPr/>
                    <a:lstStyle/>
                    <a:p>
                      <a:r>
                        <a:rPr lang="en-US" sz="1200" dirty="0" smtClean="0"/>
                        <a:t>Companies Act</a:t>
                      </a:r>
                      <a:r>
                        <a:rPr lang="en-US" sz="1200" baseline="0" dirty="0" smtClean="0"/>
                        <a:t> </a:t>
                      </a:r>
                      <a:r>
                        <a:rPr lang="en-US" sz="1200" dirty="0" smtClean="0"/>
                        <a:t>2013</a:t>
                      </a:r>
                      <a:endParaRPr lang="en-US" sz="1200" dirty="0">
                        <a:latin typeface="Calibri" pitchFamily="34" charset="0"/>
                      </a:endParaRPr>
                    </a:p>
                  </a:txBody>
                  <a:tcPr/>
                </a:tc>
              </a:tr>
              <a:tr h="316061">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t>BOARD MEETINGS</a:t>
                      </a:r>
                      <a:endParaRPr lang="en-US" sz="1400" b="1" dirty="0">
                        <a:solidFill>
                          <a:srgbClr val="002060"/>
                        </a:solidFill>
                        <a:latin typeface="Calibri" pitchFamily="34" charset="0"/>
                      </a:endParaRPr>
                    </a:p>
                  </a:txBody>
                  <a:tcPr/>
                </a:tc>
                <a:tc hMerge="1">
                  <a:txBody>
                    <a:bodyPr/>
                    <a:lstStyle/>
                    <a:p>
                      <a:pPr marL="0" marR="0" indent="0" algn="just" defTabSz="914400" rtl="0" eaLnBrk="1" fontAlgn="auto" latinLnBrk="0" hangingPunct="1">
                        <a:lnSpc>
                          <a:spcPct val="100000"/>
                        </a:lnSpc>
                        <a:spcBef>
                          <a:spcPts val="0"/>
                        </a:spcBef>
                        <a:spcAft>
                          <a:spcPts val="0"/>
                        </a:spcAft>
                        <a:buClrTx/>
                        <a:buSzTx/>
                        <a:buFontTx/>
                        <a:buNone/>
                        <a:tabLst/>
                        <a:defRPr/>
                      </a:pPr>
                      <a:endParaRPr lang="en-US" sz="1200" dirty="0" smtClean="0">
                        <a:latin typeface="Calibri" pitchFamily="34" charset="0"/>
                      </a:endParaRPr>
                    </a:p>
                  </a:txBody>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latin typeface="Calibri" pitchFamily="34" charset="0"/>
                      </a:endParaRPr>
                    </a:p>
                  </a:txBody>
                  <a:tcPr/>
                </a:tc>
              </a:tr>
              <a:tr h="822960">
                <a:tc>
                  <a:txBody>
                    <a:bodyPr/>
                    <a:lstStyle/>
                    <a:p>
                      <a:pPr algn="ctr"/>
                      <a:r>
                        <a:rPr kumimoji="0" lang="en-US" sz="1200" kern="1200" dirty="0" smtClean="0"/>
                        <a:t>First Board Meeting</a:t>
                      </a:r>
                    </a:p>
                    <a:p>
                      <a:pPr algn="ctr"/>
                      <a:endParaRPr kumimoji="0" lang="en-US" sz="1200" kern="1200" dirty="0" smtClean="0">
                        <a:solidFill>
                          <a:srgbClr val="002060"/>
                        </a:solidFill>
                        <a:latin typeface="Calibri" pitchFamily="34" charset="0"/>
                        <a:ea typeface="+mn-ea"/>
                        <a:cs typeface="+mn-cs"/>
                      </a:endParaRPr>
                    </a:p>
                  </a:txBody>
                  <a:tcPr/>
                </a:tc>
                <a:tc>
                  <a:txBody>
                    <a:bodyPr/>
                    <a:lstStyle/>
                    <a:p>
                      <a:pPr algn="just"/>
                      <a:r>
                        <a:rPr kumimoji="0" lang="en-US" sz="1200" kern="1200" dirty="0" smtClean="0"/>
                        <a:t>No specific time stipulated for holding first board meeting .</a:t>
                      </a:r>
                      <a:endParaRPr kumimoji="0" lang="en-US" sz="1200" kern="1200" dirty="0" smtClean="0">
                        <a:solidFill>
                          <a:srgbClr val="002060"/>
                        </a:solidFill>
                        <a:latin typeface="Calibri" pitchFamily="34" charset="0"/>
                        <a:ea typeface="+mn-ea"/>
                        <a:cs typeface="+mn-cs"/>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kumimoji="0" lang="en-US" sz="1200" kern="1200" dirty="0" smtClean="0"/>
                        <a:t>Every Company shall hold the first meeting of the Board</a:t>
                      </a:r>
                      <a:r>
                        <a:rPr kumimoji="0" lang="en-US" sz="1200" kern="1200" baseline="0" dirty="0" smtClean="0"/>
                        <a:t> of  Directors within 30 days of the date of its incorporation.</a:t>
                      </a:r>
                      <a:endParaRPr kumimoji="0" lang="en-US" sz="1200" kern="1200" dirty="0" smtClean="0"/>
                    </a:p>
                  </a:txBody>
                  <a:tcPr/>
                </a:tc>
              </a:tr>
              <a:tr h="64008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200" dirty="0" smtClean="0"/>
                        <a:t>Length of Notice</a:t>
                      </a:r>
                      <a:endParaRPr lang="en-US" sz="1200" dirty="0" smtClean="0">
                        <a:latin typeface="Calibri" pitchFamily="34" charset="0"/>
                      </a:endParaRPr>
                    </a:p>
                  </a:txBody>
                  <a:tcPr/>
                </a:tc>
                <a:tc>
                  <a:txBody>
                    <a:bodyPr/>
                    <a:lstStyle/>
                    <a:p>
                      <a:pPr algn="just"/>
                      <a:r>
                        <a:rPr kumimoji="0" lang="en-US" sz="1200" kern="1200" dirty="0" smtClean="0"/>
                        <a:t>No specific length of the notice specified.</a:t>
                      </a:r>
                      <a:endParaRPr kumimoji="0" lang="en-US" sz="1200" kern="1200" dirty="0" smtClean="0">
                        <a:solidFill>
                          <a:schemeClr val="tx1"/>
                        </a:solidFill>
                        <a:latin typeface="Calibri" pitchFamily="34" charset="0"/>
                        <a:ea typeface="+mn-ea"/>
                        <a:cs typeface="+mn-cs"/>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 typeface="Arial" pitchFamily="34" charset="0"/>
                        <a:buNone/>
                        <a:tabLst>
                          <a:tab pos="0" algn="l"/>
                        </a:tabLst>
                        <a:defRPr/>
                      </a:pPr>
                      <a:r>
                        <a:rPr lang="en-US" sz="1200" dirty="0" smtClean="0"/>
                        <a:t>Meeting</a:t>
                      </a:r>
                      <a:r>
                        <a:rPr lang="en-US" sz="1200" baseline="0" dirty="0" smtClean="0"/>
                        <a:t>s of the board shall be called by giving not less than seven days notice.</a:t>
                      </a:r>
                      <a:endParaRPr lang="en-US" sz="1200" dirty="0" smtClean="0">
                        <a:solidFill>
                          <a:schemeClr val="tx1"/>
                        </a:solidFill>
                        <a:latin typeface="Calibri" pitchFamily="34" charset="0"/>
                      </a:endParaRPr>
                    </a:p>
                  </a:txBody>
                  <a:tcPr/>
                </a:tc>
              </a:tr>
              <a:tr h="118872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200" dirty="0" smtClean="0"/>
                        <a:t>Penalty</a:t>
                      </a:r>
                      <a:endParaRPr lang="en-US" sz="1200" dirty="0" smtClean="0">
                        <a:latin typeface="Calibri" pitchFamily="34" charset="0"/>
                      </a:endParaRPr>
                    </a:p>
                  </a:txBody>
                  <a:tcPr/>
                </a:tc>
                <a:tc>
                  <a:txBody>
                    <a:bodyPr/>
                    <a:lstStyle/>
                    <a:p>
                      <a:pPr algn="just"/>
                      <a:r>
                        <a:rPr kumimoji="0" lang="en-US" sz="1200" kern="1200" dirty="0" smtClean="0"/>
                        <a:t>Every officer of the company whose duty is to give notice as aforesaid and who fails to do so shall be</a:t>
                      </a:r>
                      <a:r>
                        <a:rPr kumimoji="0" lang="en-US" sz="1200" kern="1200" baseline="0" dirty="0" smtClean="0"/>
                        <a:t> punishable with fine which may be extend to one thousand rupees.</a:t>
                      </a:r>
                      <a:endParaRPr kumimoji="0" lang="en-US" sz="1200" kern="1200" dirty="0" smtClean="0">
                        <a:solidFill>
                          <a:schemeClr val="tx1"/>
                        </a:solidFill>
                        <a:latin typeface="Calibri" pitchFamily="34" charset="0"/>
                        <a:ea typeface="+mn-ea"/>
                        <a:cs typeface="+mn-cs"/>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 typeface="Arial" pitchFamily="34" charset="0"/>
                        <a:buNone/>
                        <a:tabLst>
                          <a:tab pos="0" algn="l"/>
                        </a:tabLst>
                        <a:defRPr/>
                      </a:pPr>
                      <a:r>
                        <a:rPr lang="en-US" sz="1200" dirty="0" smtClean="0"/>
                        <a:t>Every officer of the company whose duty is to give notice under this</a:t>
                      </a:r>
                      <a:r>
                        <a:rPr lang="en-US" sz="1200" baseline="0" dirty="0" smtClean="0"/>
                        <a:t> section who fails to do so shall be liable to a penalty of twenty – five thousand rupees.</a:t>
                      </a:r>
                      <a:endParaRPr lang="en-US" sz="1200" dirty="0" smtClean="0">
                        <a:solidFill>
                          <a:schemeClr val="tx1"/>
                        </a:solidFill>
                        <a:latin typeface="Calibri" pitchFamily="34" charset="0"/>
                      </a:endParaRPr>
                    </a:p>
                  </a:txBody>
                  <a:tcPr/>
                </a:tc>
              </a:tr>
              <a:tr h="91756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200" dirty="0" smtClean="0"/>
                        <a:t>Time Gap between </a:t>
                      </a:r>
                      <a:r>
                        <a:rPr lang="en-US" sz="1200" baseline="0" dirty="0" smtClean="0"/>
                        <a:t> two meetings</a:t>
                      </a:r>
                      <a:endParaRPr lang="en-US" sz="1200" dirty="0" smtClean="0">
                        <a:latin typeface="Calibri" pitchFamily="34" charset="0"/>
                      </a:endParaRPr>
                    </a:p>
                  </a:txBody>
                  <a:tcPr/>
                </a:tc>
                <a:tc>
                  <a:txBody>
                    <a:bodyPr/>
                    <a:lstStyle/>
                    <a:p>
                      <a:pPr algn="just"/>
                      <a:r>
                        <a:rPr kumimoji="0" lang="en-US" sz="1200" kern="1200" dirty="0" smtClean="0"/>
                        <a:t>Atleast one meeting to be held in every quarter.</a:t>
                      </a:r>
                      <a:endParaRPr kumimoji="0" lang="en-US" sz="1200" kern="1200" dirty="0" smtClean="0">
                        <a:solidFill>
                          <a:schemeClr val="tx1"/>
                        </a:solidFill>
                        <a:latin typeface="Calibri" pitchFamily="34" charset="0"/>
                        <a:ea typeface="+mn-ea"/>
                        <a:cs typeface="+mn-cs"/>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 typeface="Arial" pitchFamily="34" charset="0"/>
                        <a:buNone/>
                        <a:tabLst>
                          <a:tab pos="0" algn="l"/>
                        </a:tabLst>
                        <a:defRPr/>
                      </a:pPr>
                      <a:r>
                        <a:rPr lang="en-US" sz="1200" dirty="0" smtClean="0"/>
                        <a:t>Not more</a:t>
                      </a:r>
                      <a:r>
                        <a:rPr lang="en-US" sz="1200" baseline="0" dirty="0" smtClean="0"/>
                        <a:t> than one hundred and twenty days shall intervene between two consecutive meetings of the board.</a:t>
                      </a:r>
                    </a:p>
                    <a:p>
                      <a:pPr marL="0" marR="0" indent="0" algn="just" defTabSz="914400" rtl="0" eaLnBrk="1" fontAlgn="auto" latinLnBrk="0" hangingPunct="1">
                        <a:lnSpc>
                          <a:spcPct val="100000"/>
                        </a:lnSpc>
                        <a:spcBef>
                          <a:spcPts val="0"/>
                        </a:spcBef>
                        <a:spcAft>
                          <a:spcPts val="0"/>
                        </a:spcAft>
                        <a:buClrTx/>
                        <a:buSzTx/>
                        <a:buFont typeface="Arial" pitchFamily="34" charset="0"/>
                        <a:buNone/>
                        <a:tabLst>
                          <a:tab pos="0" algn="l"/>
                        </a:tabLst>
                        <a:defRPr/>
                      </a:pPr>
                      <a:endParaRPr lang="en-US" sz="1200" dirty="0" smtClean="0">
                        <a:solidFill>
                          <a:schemeClr val="tx1"/>
                        </a:solidFill>
                        <a:latin typeface="Calibri" pitchFamily="34" charset="0"/>
                      </a:endParaRPr>
                    </a:p>
                  </a:txBody>
                  <a:tcPr/>
                </a:tc>
              </a:tr>
            </a:tbl>
          </a:graphicData>
        </a:graphic>
      </p:graphicFrame>
      <p:sp>
        <p:nvSpPr>
          <p:cNvPr id="53272" name="Slide Number Placeholder 4"/>
          <p:cNvSpPr>
            <a:spLocks noGrp="1"/>
          </p:cNvSpPr>
          <p:nvPr>
            <p:ph type="sldNum" sz="quarter" idx="12"/>
          </p:nvPr>
        </p:nvSpPr>
        <p:spPr bwMode="auto">
          <a:ln>
            <a:miter lim="800000"/>
            <a:headEnd/>
            <a:tailEnd/>
          </a:ln>
        </p:spPr>
        <p:txBody>
          <a:bodyPr wrap="square" tIns="45720" bIns="45720" numCol="1" anchorCtr="0" compatLnSpc="1">
            <a:prstTxWarp prst="textNoShape">
              <a:avLst/>
            </a:prstTxWarp>
            <a:normAutofit/>
          </a:bodyPr>
          <a:lstStyle/>
          <a:p>
            <a:pPr fontAlgn="base">
              <a:spcBef>
                <a:spcPct val="0"/>
              </a:spcBef>
              <a:spcAft>
                <a:spcPct val="0"/>
              </a:spcAft>
              <a:defRPr/>
            </a:pPr>
            <a:fld id="{9D660A1E-69F7-4DDF-8610-51FA3B962BE3}" type="slidenum">
              <a:rPr lang="en-US" smtClean="0">
                <a:solidFill>
                  <a:srgbClr val="002060"/>
                </a:solidFill>
              </a:rPr>
              <a:pPr fontAlgn="base">
                <a:spcBef>
                  <a:spcPct val="0"/>
                </a:spcBef>
                <a:spcAft>
                  <a:spcPct val="0"/>
                </a:spcAft>
                <a:defRPr/>
              </a:pPr>
              <a:t>21</a:t>
            </a:fld>
            <a:endParaRPr lang="en-US" dirty="0" smtClean="0">
              <a:solidFill>
                <a:srgbClr val="002060"/>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a:bodyPr>
          <a:lstStyle/>
          <a:p>
            <a:pPr>
              <a:defRPr/>
            </a:pPr>
            <a:fld id="{9D7918AF-93DD-4EE7-B73A-F116DD8ADE0B}" type="slidenum">
              <a:rPr lang="en-US" smtClean="0">
                <a:solidFill>
                  <a:srgbClr val="002060"/>
                </a:solidFill>
              </a:rPr>
              <a:pPr>
                <a:defRPr/>
              </a:pPr>
              <a:t>22</a:t>
            </a:fld>
            <a:endParaRPr lang="en-US" dirty="0" smtClean="0">
              <a:solidFill>
                <a:srgbClr val="002060"/>
              </a:solidFill>
            </a:endParaRPr>
          </a:p>
        </p:txBody>
      </p:sp>
      <p:graphicFrame>
        <p:nvGraphicFramePr>
          <p:cNvPr id="5" name="Group 56"/>
          <p:cNvGraphicFramePr>
            <a:graphicFrameLocks noGrp="1"/>
          </p:cNvGraphicFramePr>
          <p:nvPr>
            <p:extLst>
              <p:ext uri="{D42A27DB-BD31-4B8C-83A1-F6EECF244321}">
                <p14:modId xmlns="" xmlns:p14="http://schemas.microsoft.com/office/powerpoint/2010/main" val="3288663376"/>
              </p:ext>
            </p:extLst>
          </p:nvPr>
        </p:nvGraphicFramePr>
        <p:xfrm>
          <a:off x="381000" y="1143000"/>
          <a:ext cx="8382000" cy="2829287"/>
        </p:xfrm>
        <a:graphic>
          <a:graphicData uri="http://schemas.openxmlformats.org/drawingml/2006/table">
            <a:tbl>
              <a:tblPr>
                <a:tableStyleId>{22838BEF-8BB2-4498-84A7-C5851F593DF1}</a:tableStyleId>
              </a:tblPr>
              <a:tblGrid>
                <a:gridCol w="533400"/>
                <a:gridCol w="7848600"/>
              </a:tblGrid>
              <a:tr h="386729">
                <a:tc gridSpan="2">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US" sz="1800" b="1" kern="1200" baseline="0" dirty="0" smtClean="0"/>
                        <a:t>Related Party Transactions</a:t>
                      </a:r>
                      <a:endParaRPr kumimoji="0" lang="en-US" sz="1800" b="1" kern="1200" baseline="0" dirty="0" smtClean="0">
                        <a:solidFill>
                          <a:schemeClr val="tx1"/>
                        </a:solidFill>
                        <a:latin typeface="+mn-lt"/>
                        <a:ea typeface="+mn-ea"/>
                        <a:cs typeface="+mn-cs"/>
                      </a:endParaRPr>
                    </a:p>
                  </a:txBody>
                  <a:tcPr horzOverflow="overflow"/>
                </a:tc>
                <a:tc hMerge="1">
                  <a:txBody>
                    <a:bodyPr/>
                    <a:lstStyle/>
                    <a:p>
                      <a:pPr marL="0" marR="0" lvl="0" indent="0" algn="ctr" defTabSz="914400" rtl="0" eaLnBrk="1" fontAlgn="base" latinLnBrk="0" hangingPunct="1">
                        <a:lnSpc>
                          <a:spcPct val="150000"/>
                        </a:lnSpc>
                        <a:spcBef>
                          <a:spcPct val="0"/>
                        </a:spcBef>
                        <a:spcAft>
                          <a:spcPct val="0"/>
                        </a:spcAft>
                        <a:buClrTx/>
                        <a:buSzTx/>
                        <a:buFontTx/>
                        <a:buNone/>
                        <a:tabLst/>
                      </a:pPr>
                      <a:endParaRPr kumimoji="0" lang="en-US" sz="1800" b="1" kern="1200" baseline="0" dirty="0" smtClean="0">
                        <a:solidFill>
                          <a:schemeClr val="tx1"/>
                        </a:solidFill>
                        <a:latin typeface="+mn-lt"/>
                        <a:ea typeface="+mn-ea"/>
                        <a:cs typeface="+mn-cs"/>
                      </a:endParaRPr>
                    </a:p>
                  </a:txBody>
                  <a:tcPr horzOverflow="overflow"/>
                </a:tc>
              </a:tr>
              <a:tr h="513896">
                <a:tc>
                  <a:txBody>
                    <a:bodyPr/>
                    <a:lstStyle/>
                    <a:p>
                      <a:pPr marL="0" marR="0" lvl="0" indent="0" algn="ctr" defTabSz="914400" rtl="0" eaLnBrk="1" fontAlgn="base" latinLnBrk="0" hangingPunct="1">
                        <a:lnSpc>
                          <a:spcPct val="150000"/>
                        </a:lnSpc>
                        <a:spcBef>
                          <a:spcPct val="0"/>
                        </a:spcBef>
                        <a:spcAft>
                          <a:spcPct val="0"/>
                        </a:spcAft>
                        <a:buClrTx/>
                        <a:buSzTx/>
                        <a:buFont typeface="Wingdings" pitchFamily="2" charset="2"/>
                        <a:buChar char="ü"/>
                        <a:tabLst/>
                      </a:pPr>
                      <a:r>
                        <a:rPr kumimoji="0" lang="en-US" sz="1200" u="none" strike="noStrike" cap="none" normalizeH="0" baseline="0" dirty="0" smtClean="0">
                          <a:ln>
                            <a:noFill/>
                          </a:ln>
                          <a:effectLst/>
                        </a:rPr>
                        <a:t> </a:t>
                      </a:r>
                      <a:endParaRPr kumimoji="0" lang="en-US" sz="1200" b="1" i="0" u="none" strike="noStrike" cap="none" normalizeH="0" baseline="0" dirty="0" smtClean="0">
                        <a:ln>
                          <a:noFill/>
                        </a:ln>
                        <a:solidFill>
                          <a:srgbClr val="002060"/>
                        </a:solidFill>
                        <a:effectLst/>
                        <a:latin typeface="+mn-lt"/>
                      </a:endParaRPr>
                    </a:p>
                  </a:txBody>
                  <a:tcPr horzOverflow="overflow"/>
                </a:tc>
                <a:tc>
                  <a:txBody>
                    <a:bodyPr/>
                    <a:lstStyle/>
                    <a:p>
                      <a:pPr algn="ctr">
                        <a:lnSpc>
                          <a:spcPct val="150000"/>
                        </a:lnSpc>
                      </a:pPr>
                      <a:r>
                        <a:rPr kumimoji="0" lang="en-US" sz="1200" kern="1200" baseline="0" dirty="0" smtClean="0"/>
                        <a:t>Every Contract / Arrangement with a Related Party to be referred</a:t>
                      </a:r>
                    </a:p>
                    <a:p>
                      <a:pPr algn="ctr">
                        <a:lnSpc>
                          <a:spcPct val="150000"/>
                        </a:lnSpc>
                      </a:pPr>
                      <a:r>
                        <a:rPr kumimoji="0" lang="en-US" sz="1200" kern="1200" baseline="0" dirty="0" smtClean="0"/>
                        <a:t>to in the Board's Report along with the Justification</a:t>
                      </a:r>
                      <a:endParaRPr kumimoji="0" lang="en-US" sz="1200" b="1" i="0" u="none" strike="noStrike" cap="none" normalizeH="0" baseline="0" dirty="0" smtClean="0">
                        <a:ln>
                          <a:noFill/>
                        </a:ln>
                        <a:solidFill>
                          <a:srgbClr val="002060"/>
                        </a:solidFill>
                        <a:effectLst/>
                        <a:latin typeface="+mn-lt"/>
                      </a:endParaRPr>
                    </a:p>
                  </a:txBody>
                  <a:tcPr horzOverflow="overflow"/>
                </a:tc>
              </a:tr>
              <a:tr h="580182">
                <a:tc>
                  <a:txBody>
                    <a:bodyPr/>
                    <a:lstStyle/>
                    <a:p>
                      <a:pPr marL="0" marR="0" lvl="0" indent="0" algn="ctr" defTabSz="914400" rtl="0" eaLnBrk="1" fontAlgn="base" latinLnBrk="0" hangingPunct="1">
                        <a:lnSpc>
                          <a:spcPct val="150000"/>
                        </a:lnSpc>
                        <a:spcBef>
                          <a:spcPct val="0"/>
                        </a:spcBef>
                        <a:spcAft>
                          <a:spcPct val="0"/>
                        </a:spcAft>
                        <a:buClrTx/>
                        <a:buSzTx/>
                        <a:buFont typeface="Wingdings" pitchFamily="2" charset="2"/>
                        <a:buChar char="ü"/>
                        <a:tabLst/>
                      </a:pPr>
                      <a:r>
                        <a:rPr kumimoji="0" lang="en-US" sz="1200" u="none" strike="noStrike" cap="none" normalizeH="0" baseline="0" dirty="0" smtClean="0">
                          <a:ln>
                            <a:noFill/>
                          </a:ln>
                          <a:effectLst/>
                        </a:rPr>
                        <a:t> </a:t>
                      </a:r>
                      <a:endParaRPr kumimoji="0" lang="en-US" sz="1200" b="1" i="0" u="none" strike="noStrike" cap="none" normalizeH="0" baseline="0" dirty="0" smtClean="0">
                        <a:ln>
                          <a:noFill/>
                        </a:ln>
                        <a:solidFill>
                          <a:srgbClr val="002060"/>
                        </a:solidFill>
                        <a:effectLst/>
                        <a:latin typeface="+mn-lt"/>
                      </a:endParaRPr>
                    </a:p>
                  </a:txBody>
                  <a:tcPr horzOverflow="overflow"/>
                </a:tc>
                <a:tc>
                  <a:txBody>
                    <a:bodyPr/>
                    <a:lstStyle/>
                    <a:p>
                      <a:pPr algn="ctr">
                        <a:lnSpc>
                          <a:spcPct val="150000"/>
                        </a:lnSpc>
                      </a:pPr>
                      <a:r>
                        <a:rPr kumimoji="0" lang="en-US" sz="1200" kern="1200" baseline="0" dirty="0" smtClean="0"/>
                        <a:t>Arrangement between a Company and its Directors in respect of Acquisition of Assets for Consideration other than Cash to require General Resolution</a:t>
                      </a:r>
                      <a:endParaRPr kumimoji="0" lang="en-US" sz="1200" b="1" i="0" u="none" strike="noStrike" cap="none" normalizeH="0" baseline="0" dirty="0" smtClean="0">
                        <a:ln>
                          <a:noFill/>
                        </a:ln>
                        <a:solidFill>
                          <a:srgbClr val="002060"/>
                        </a:solidFill>
                        <a:effectLst/>
                        <a:latin typeface="+mn-lt"/>
                      </a:endParaRPr>
                    </a:p>
                  </a:txBody>
                  <a:tcPr horzOverflow="overflow"/>
                </a:tc>
              </a:tr>
              <a:tr h="406127">
                <a:tc>
                  <a:txBody>
                    <a:bodyPr/>
                    <a:lstStyle/>
                    <a:p>
                      <a:pPr marL="0" marR="0" lvl="0" indent="0" algn="ctr" defTabSz="914400" rtl="0" eaLnBrk="1" fontAlgn="base" latinLnBrk="0" hangingPunct="1">
                        <a:lnSpc>
                          <a:spcPct val="150000"/>
                        </a:lnSpc>
                        <a:spcBef>
                          <a:spcPct val="0"/>
                        </a:spcBef>
                        <a:spcAft>
                          <a:spcPct val="0"/>
                        </a:spcAft>
                        <a:buClrTx/>
                        <a:buSzTx/>
                        <a:buFont typeface="Wingdings" pitchFamily="2" charset="2"/>
                        <a:buChar char="ü"/>
                        <a:tabLst/>
                      </a:pPr>
                      <a:r>
                        <a:rPr kumimoji="0" lang="en-US" sz="1200" u="none" strike="noStrike" cap="none" normalizeH="0" baseline="0" dirty="0" smtClean="0">
                          <a:ln>
                            <a:noFill/>
                          </a:ln>
                          <a:effectLst/>
                        </a:rPr>
                        <a:t> </a:t>
                      </a:r>
                      <a:endParaRPr kumimoji="0" lang="en-US" sz="1200" b="1" i="0" u="none" strike="noStrike" cap="none" normalizeH="0" baseline="0" dirty="0" smtClean="0">
                        <a:ln>
                          <a:noFill/>
                        </a:ln>
                        <a:solidFill>
                          <a:srgbClr val="002060"/>
                        </a:solidFill>
                        <a:effectLst/>
                        <a:latin typeface="+mn-lt"/>
                      </a:endParaRPr>
                    </a:p>
                  </a:txBody>
                  <a:tcPr horzOverflow="overflow"/>
                </a:tc>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kumimoji="0" lang="en-US" sz="1200" kern="1200" baseline="0" dirty="0" smtClean="0"/>
                        <a:t>The One Person Company to inform the ROC about Every Contract entered into  with the Sole Member</a:t>
                      </a:r>
                      <a:endParaRPr kumimoji="0" lang="en-US" sz="1200" b="1" i="0" u="none" strike="noStrike" cap="none" normalizeH="0" baseline="0" dirty="0" smtClean="0">
                        <a:ln>
                          <a:noFill/>
                        </a:ln>
                        <a:solidFill>
                          <a:srgbClr val="002060"/>
                        </a:solidFill>
                        <a:effectLst/>
                        <a:latin typeface="+mn-lt"/>
                      </a:endParaRPr>
                    </a:p>
                  </a:txBody>
                  <a:tcPr horzOverflow="overflow"/>
                </a:tc>
              </a:tr>
              <a:tr h="513896">
                <a:tc>
                  <a:txBody>
                    <a:bodyPr/>
                    <a:lstStyle/>
                    <a:p>
                      <a:pPr marL="0" marR="0" lvl="0" indent="0" algn="ctr" defTabSz="914400" rtl="0" eaLnBrk="1" fontAlgn="base" latinLnBrk="0" hangingPunct="1">
                        <a:lnSpc>
                          <a:spcPct val="150000"/>
                        </a:lnSpc>
                        <a:spcBef>
                          <a:spcPct val="0"/>
                        </a:spcBef>
                        <a:spcAft>
                          <a:spcPct val="0"/>
                        </a:spcAft>
                        <a:buClrTx/>
                        <a:buSzTx/>
                        <a:buFont typeface="Wingdings" pitchFamily="2" charset="2"/>
                        <a:buChar char="ü"/>
                        <a:tabLst/>
                      </a:pPr>
                      <a:r>
                        <a:rPr kumimoji="0" lang="en-US" sz="1200" u="none" strike="noStrike" cap="none" normalizeH="0" baseline="0" dirty="0" smtClean="0">
                          <a:ln>
                            <a:noFill/>
                          </a:ln>
                          <a:effectLst/>
                        </a:rPr>
                        <a:t> </a:t>
                      </a:r>
                      <a:endParaRPr kumimoji="0" lang="en-US" sz="1200" b="1" i="0" u="none" strike="noStrike" cap="none" normalizeH="0" baseline="0" dirty="0" smtClean="0">
                        <a:ln>
                          <a:noFill/>
                        </a:ln>
                        <a:solidFill>
                          <a:srgbClr val="002060"/>
                        </a:solidFill>
                        <a:effectLst/>
                        <a:latin typeface="+mn-lt"/>
                      </a:endParaRPr>
                    </a:p>
                  </a:txBody>
                  <a:tcPr horzOverflow="overflow"/>
                </a:tc>
                <a:tc>
                  <a:txBody>
                    <a:bodyPr/>
                    <a:lstStyle/>
                    <a:p>
                      <a:pPr algn="ctr">
                        <a:lnSpc>
                          <a:spcPct val="150000"/>
                        </a:lnSpc>
                      </a:pPr>
                      <a:r>
                        <a:rPr kumimoji="0" lang="en-US" sz="1200" kern="1200" baseline="0" dirty="0" smtClean="0"/>
                        <a:t>One Person Company to ensure that the </a:t>
                      </a:r>
                    </a:p>
                    <a:p>
                      <a:pPr algn="ctr">
                        <a:lnSpc>
                          <a:spcPct val="150000"/>
                        </a:lnSpc>
                      </a:pPr>
                      <a:r>
                        <a:rPr kumimoji="0" lang="en-US" sz="1200" kern="1200" baseline="0" dirty="0" smtClean="0"/>
                        <a:t>Terms of the Contract are Contained in the Memorandum or are Recorded in the Minutes </a:t>
                      </a:r>
                      <a:endParaRPr kumimoji="0" lang="en-US" sz="1200" b="0" i="0" u="none" strike="noStrike" cap="none" normalizeH="0" baseline="0" dirty="0" smtClean="0">
                        <a:ln>
                          <a:noFill/>
                        </a:ln>
                        <a:solidFill>
                          <a:srgbClr val="002060"/>
                        </a:solidFill>
                        <a:effectLst/>
                        <a:latin typeface="+mn-lt"/>
                      </a:endParaRPr>
                    </a:p>
                  </a:txBody>
                  <a:tcPr horzOverflow="overflow"/>
                </a:tc>
              </a:tr>
            </a:tbl>
          </a:graphicData>
        </a:graphic>
      </p:graphicFrame>
      <p:sp>
        <p:nvSpPr>
          <p:cNvPr id="6" name="Rectangle 5"/>
          <p:cNvSpPr/>
          <p:nvPr/>
        </p:nvSpPr>
        <p:spPr>
          <a:xfrm>
            <a:off x="228600" y="152400"/>
            <a:ext cx="8763000" cy="5715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horz" lIns="91440" tIns="45720" rIns="91440" bIns="45720" rtlCol="0" anchor="b">
            <a:noAutofit/>
          </a:bodyPr>
          <a:lstStyle/>
          <a:p>
            <a:pPr algn="ctr">
              <a:lnSpc>
                <a:spcPts val="5800"/>
              </a:lnSpc>
              <a:spcBef>
                <a:spcPct val="0"/>
              </a:spcBef>
            </a:pPr>
            <a:r>
              <a:rPr lang="en-US" sz="2400" b="1" dirty="0">
                <a:ln w="12700">
                  <a:solidFill>
                    <a:schemeClr val="tx2">
                      <a:satMod val="155000"/>
                    </a:schemeClr>
                  </a:solidFill>
                  <a:prstDash val="solid"/>
                </a:ln>
                <a:solidFill>
                  <a:schemeClr val="bg1"/>
                </a:solidFill>
                <a:effectLst>
                  <a:outerShdw blurRad="50800" dist="38100" dir="10800000" algn="r" rotWithShape="0">
                    <a:prstClr val="black">
                      <a:alpha val="40000"/>
                    </a:prstClr>
                  </a:outerShdw>
                </a:effectLst>
              </a:rPr>
              <a:t>How Would the Companies Act 2013 affect the Corporates</a:t>
            </a:r>
          </a:p>
        </p:txBody>
      </p:sp>
      <p:graphicFrame>
        <p:nvGraphicFramePr>
          <p:cNvPr id="8" name="Group 56"/>
          <p:cNvGraphicFramePr>
            <a:graphicFrameLocks noGrp="1"/>
          </p:cNvGraphicFramePr>
          <p:nvPr>
            <p:extLst>
              <p:ext uri="{D42A27DB-BD31-4B8C-83A1-F6EECF244321}">
                <p14:modId xmlns="" xmlns:p14="http://schemas.microsoft.com/office/powerpoint/2010/main" val="3855038074"/>
              </p:ext>
            </p:extLst>
          </p:nvPr>
        </p:nvGraphicFramePr>
        <p:xfrm>
          <a:off x="381000" y="4114800"/>
          <a:ext cx="8382000" cy="2593923"/>
        </p:xfrm>
        <a:graphic>
          <a:graphicData uri="http://schemas.openxmlformats.org/drawingml/2006/table">
            <a:tbl>
              <a:tblPr>
                <a:tableStyleId>{22838BEF-8BB2-4498-84A7-C5851F593DF1}</a:tableStyleId>
              </a:tblPr>
              <a:tblGrid>
                <a:gridCol w="533400"/>
                <a:gridCol w="7848600"/>
              </a:tblGrid>
              <a:tr h="394216">
                <a:tc gridSpan="2">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US" sz="1800" b="1" kern="1200" baseline="0" dirty="0" smtClean="0"/>
                        <a:t>Investor Protection Measures</a:t>
                      </a:r>
                      <a:endParaRPr kumimoji="0" lang="en-US" sz="1800" b="1" kern="1200" baseline="0" dirty="0" smtClean="0">
                        <a:solidFill>
                          <a:schemeClr val="tx1"/>
                        </a:solidFill>
                        <a:latin typeface="+mn-lt"/>
                        <a:ea typeface="+mn-ea"/>
                        <a:cs typeface="+mn-cs"/>
                      </a:endParaRPr>
                    </a:p>
                  </a:txBody>
                  <a:tcPr horzOverflow="overflow"/>
                </a:tc>
                <a:tc hMerge="1">
                  <a:txBody>
                    <a:bodyPr/>
                    <a:lstStyle/>
                    <a:p>
                      <a:pPr marL="0" marR="0" lvl="0" indent="0" algn="ctr" defTabSz="914400" rtl="0" eaLnBrk="1" fontAlgn="base" latinLnBrk="0" hangingPunct="1">
                        <a:lnSpc>
                          <a:spcPct val="150000"/>
                        </a:lnSpc>
                        <a:spcBef>
                          <a:spcPct val="0"/>
                        </a:spcBef>
                        <a:spcAft>
                          <a:spcPct val="0"/>
                        </a:spcAft>
                        <a:buClrTx/>
                        <a:buSzTx/>
                        <a:buFontTx/>
                        <a:buNone/>
                        <a:tabLst/>
                      </a:pPr>
                      <a:endParaRPr kumimoji="0" lang="en-US" sz="1800" b="1" kern="1200" baseline="0" dirty="0" smtClean="0">
                        <a:solidFill>
                          <a:schemeClr val="tx1"/>
                        </a:solidFill>
                        <a:latin typeface="+mn-lt"/>
                        <a:ea typeface="+mn-ea"/>
                        <a:cs typeface="+mn-cs"/>
                      </a:endParaRPr>
                    </a:p>
                  </a:txBody>
                  <a:tcPr horzOverflow="overflow"/>
                </a:tc>
              </a:tr>
              <a:tr h="377824">
                <a:tc>
                  <a:txBody>
                    <a:bodyPr/>
                    <a:lstStyle/>
                    <a:p>
                      <a:pPr marL="0" marR="0" lvl="0" indent="0" algn="ctr" defTabSz="914400" rtl="0" eaLnBrk="1" fontAlgn="base" latinLnBrk="0" hangingPunct="1">
                        <a:lnSpc>
                          <a:spcPct val="150000"/>
                        </a:lnSpc>
                        <a:spcBef>
                          <a:spcPct val="0"/>
                        </a:spcBef>
                        <a:spcAft>
                          <a:spcPct val="0"/>
                        </a:spcAft>
                        <a:buClrTx/>
                        <a:buSzTx/>
                        <a:buFont typeface="Wingdings" pitchFamily="2" charset="2"/>
                        <a:buChar char="ü"/>
                        <a:tabLst/>
                      </a:pPr>
                      <a:r>
                        <a:rPr kumimoji="0" lang="en-US" sz="1200" u="none" strike="noStrike" cap="none" normalizeH="0" baseline="0" dirty="0" smtClean="0">
                          <a:ln>
                            <a:noFill/>
                          </a:ln>
                          <a:effectLst/>
                        </a:rPr>
                        <a:t> </a:t>
                      </a:r>
                      <a:endParaRPr kumimoji="0" lang="en-US" sz="1200" b="1" i="0" u="none" strike="noStrike" cap="none" normalizeH="0" baseline="0" dirty="0" smtClean="0">
                        <a:ln>
                          <a:noFill/>
                        </a:ln>
                        <a:solidFill>
                          <a:srgbClr val="002060"/>
                        </a:solidFill>
                        <a:effectLst/>
                        <a:latin typeface="+mn-lt"/>
                      </a:endParaRPr>
                    </a:p>
                  </a:txBody>
                  <a:tcPr horzOverflow="overflow"/>
                </a:tc>
                <a:tc>
                  <a:txBody>
                    <a:bodyPr/>
                    <a:lstStyle/>
                    <a:p>
                      <a:pPr>
                        <a:lnSpc>
                          <a:spcPct val="150000"/>
                        </a:lnSpc>
                      </a:pPr>
                      <a:r>
                        <a:rPr kumimoji="0" lang="en-US" sz="1200" kern="1200" baseline="0" dirty="0" smtClean="0"/>
                        <a:t>Issue and Transfer of Securities and Non Payment of Dividend by Listed Companies shall be administered by SEBI</a:t>
                      </a:r>
                      <a:endParaRPr kumimoji="0" lang="en-US" sz="1200" b="1" i="0" u="none" strike="noStrike" cap="none" normalizeH="0" baseline="0" dirty="0" smtClean="0">
                        <a:ln>
                          <a:noFill/>
                        </a:ln>
                        <a:solidFill>
                          <a:srgbClr val="002060"/>
                        </a:solidFill>
                        <a:effectLst/>
                        <a:latin typeface="+mn-lt"/>
                      </a:endParaRPr>
                    </a:p>
                  </a:txBody>
                  <a:tcPr horzOverflow="overflow"/>
                </a:tc>
              </a:tr>
              <a:tr h="667928">
                <a:tc>
                  <a:txBody>
                    <a:bodyPr/>
                    <a:lstStyle/>
                    <a:p>
                      <a:pPr marL="0" marR="0" lvl="0" indent="0" algn="ctr" defTabSz="914400" rtl="0" eaLnBrk="1" fontAlgn="base" latinLnBrk="0" hangingPunct="1">
                        <a:lnSpc>
                          <a:spcPct val="150000"/>
                        </a:lnSpc>
                        <a:spcBef>
                          <a:spcPct val="0"/>
                        </a:spcBef>
                        <a:spcAft>
                          <a:spcPct val="0"/>
                        </a:spcAft>
                        <a:buClrTx/>
                        <a:buSzTx/>
                        <a:buFont typeface="Wingdings" pitchFamily="2" charset="2"/>
                        <a:buChar char="ü"/>
                        <a:tabLst/>
                      </a:pPr>
                      <a:r>
                        <a:rPr kumimoji="0" lang="en-US" sz="1200" u="none" strike="noStrike" cap="none" normalizeH="0" baseline="0" dirty="0" smtClean="0">
                          <a:ln>
                            <a:noFill/>
                          </a:ln>
                          <a:effectLst/>
                        </a:rPr>
                        <a:t> </a:t>
                      </a:r>
                      <a:endParaRPr kumimoji="0" lang="en-US" sz="1200" b="1" i="0" u="none" strike="noStrike" cap="none" normalizeH="0" baseline="0" dirty="0" smtClean="0">
                        <a:ln>
                          <a:noFill/>
                        </a:ln>
                        <a:solidFill>
                          <a:srgbClr val="002060"/>
                        </a:solidFill>
                        <a:effectLst/>
                        <a:latin typeface="+mn-lt"/>
                      </a:endParaRPr>
                    </a:p>
                  </a:txBody>
                  <a:tcPr horzOverflow="overflow"/>
                </a:tc>
                <a:tc>
                  <a:txBody>
                    <a:bodyPr/>
                    <a:lstStyle/>
                    <a:p>
                      <a:pPr>
                        <a:lnSpc>
                          <a:spcPct val="150000"/>
                        </a:lnSpc>
                      </a:pPr>
                      <a:r>
                        <a:rPr kumimoji="0" lang="en-US" sz="1200" kern="1200" baseline="0" dirty="0" smtClean="0"/>
                        <a:t>Fraudulent Inducement of Persons to Invest Money is punishable with Imprisonment for a Term which may extend to Ten Years and with Fine which shall not be less than Three Times the Amount involved</a:t>
                      </a:r>
                      <a:endParaRPr kumimoji="0" lang="en-US" sz="1200" b="1" i="0" u="none" strike="noStrike" cap="none" normalizeH="0" baseline="0" dirty="0" smtClean="0">
                        <a:ln>
                          <a:noFill/>
                        </a:ln>
                        <a:solidFill>
                          <a:srgbClr val="002060"/>
                        </a:solidFill>
                        <a:effectLst/>
                        <a:latin typeface="+mn-lt"/>
                      </a:endParaRPr>
                    </a:p>
                  </a:txBody>
                  <a:tcPr horzOverflow="overflow"/>
                </a:tc>
              </a:tr>
              <a:tr h="782995">
                <a:tc>
                  <a:txBody>
                    <a:bodyPr/>
                    <a:lstStyle/>
                    <a:p>
                      <a:pPr marL="0" marR="0" lvl="0" indent="0" algn="ctr" defTabSz="914400" rtl="0" eaLnBrk="1" fontAlgn="base" latinLnBrk="0" hangingPunct="1">
                        <a:lnSpc>
                          <a:spcPct val="150000"/>
                        </a:lnSpc>
                        <a:spcBef>
                          <a:spcPct val="0"/>
                        </a:spcBef>
                        <a:spcAft>
                          <a:spcPct val="0"/>
                        </a:spcAft>
                        <a:buClrTx/>
                        <a:buSzTx/>
                        <a:buFont typeface="Wingdings" pitchFamily="2" charset="2"/>
                        <a:buChar char="ü"/>
                        <a:tabLst/>
                      </a:pPr>
                      <a:r>
                        <a:rPr kumimoji="0" lang="en-US" sz="1200" u="none" strike="noStrike" cap="none" normalizeH="0" baseline="0" dirty="0" smtClean="0">
                          <a:ln>
                            <a:noFill/>
                          </a:ln>
                          <a:effectLst/>
                        </a:rPr>
                        <a:t> </a:t>
                      </a:r>
                      <a:endParaRPr kumimoji="0" lang="en-US" sz="1200" b="1" i="0" u="none" strike="noStrike" cap="none" normalizeH="0" baseline="0" dirty="0" smtClean="0">
                        <a:ln>
                          <a:noFill/>
                        </a:ln>
                        <a:solidFill>
                          <a:srgbClr val="002060"/>
                        </a:solidFill>
                        <a:effectLst/>
                        <a:latin typeface="+mn-lt"/>
                      </a:endParaRPr>
                    </a:p>
                  </a:txBody>
                  <a:tcPr horzOverflow="overflow"/>
                </a:tc>
                <a:tc>
                  <a:txBody>
                    <a:bodyPr/>
                    <a:lstStyle/>
                    <a:p>
                      <a:pPr>
                        <a:lnSpc>
                          <a:spcPct val="150000"/>
                        </a:lnSpc>
                      </a:pPr>
                      <a:r>
                        <a:rPr kumimoji="0" lang="en-US" sz="1200" kern="1200" baseline="0" dirty="0" smtClean="0"/>
                        <a:t>Suit may be filed by a person who is affected by any Misleading Statement in the Prospectus or who has invested money by fraudulent inducement</a:t>
                      </a:r>
                      <a:endParaRPr kumimoji="0" lang="en-US" sz="1200" b="1" i="0" u="none" strike="noStrike" cap="none" normalizeH="0" baseline="0" dirty="0" smtClean="0">
                        <a:ln>
                          <a:noFill/>
                        </a:ln>
                        <a:solidFill>
                          <a:srgbClr val="002060"/>
                        </a:solidFill>
                        <a:effectLst/>
                        <a:latin typeface="+mn-lt"/>
                      </a:endParaRPr>
                    </a:p>
                  </a:txBody>
                  <a:tcPr horzOverflow="overflow"/>
                </a:tc>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a:bodyPr>
          <a:lstStyle/>
          <a:p>
            <a:pPr>
              <a:defRPr/>
            </a:pPr>
            <a:fld id="{2F27F030-4F10-45C2-A19D-AC011711BF6F}" type="slidenum">
              <a:rPr lang="en-US" smtClean="0">
                <a:solidFill>
                  <a:srgbClr val="002060"/>
                </a:solidFill>
              </a:rPr>
              <a:pPr>
                <a:defRPr/>
              </a:pPr>
              <a:t>23</a:t>
            </a:fld>
            <a:endParaRPr lang="en-US" dirty="0" smtClean="0">
              <a:solidFill>
                <a:srgbClr val="002060"/>
              </a:solidFill>
            </a:endParaRPr>
          </a:p>
        </p:txBody>
      </p:sp>
      <p:graphicFrame>
        <p:nvGraphicFramePr>
          <p:cNvPr id="6" name="Group 56"/>
          <p:cNvGraphicFramePr>
            <a:graphicFrameLocks noGrp="1"/>
          </p:cNvGraphicFramePr>
          <p:nvPr>
            <p:extLst>
              <p:ext uri="{D42A27DB-BD31-4B8C-83A1-F6EECF244321}">
                <p14:modId xmlns="" xmlns:p14="http://schemas.microsoft.com/office/powerpoint/2010/main" val="3430693058"/>
              </p:ext>
            </p:extLst>
          </p:nvPr>
        </p:nvGraphicFramePr>
        <p:xfrm>
          <a:off x="381000" y="990600"/>
          <a:ext cx="8382000" cy="4892040"/>
        </p:xfrm>
        <a:graphic>
          <a:graphicData uri="http://schemas.openxmlformats.org/drawingml/2006/table">
            <a:tbl>
              <a:tblPr>
                <a:tableStyleId>{22838BEF-8BB2-4498-84A7-C5851F593DF1}</a:tableStyleId>
              </a:tblPr>
              <a:tblGrid>
                <a:gridCol w="533400"/>
                <a:gridCol w="7848600"/>
              </a:tblGrid>
              <a:tr h="502920">
                <a:tc gridSpan="2">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US" sz="1800" b="1" kern="1200" baseline="0" dirty="0" smtClean="0"/>
                        <a:t>Deposits</a:t>
                      </a:r>
                      <a:endParaRPr kumimoji="0" lang="en-US" sz="1800" b="1" kern="1200" baseline="0" dirty="0" smtClean="0">
                        <a:solidFill>
                          <a:schemeClr val="tx1"/>
                        </a:solidFill>
                        <a:latin typeface="+mn-lt"/>
                        <a:ea typeface="+mn-ea"/>
                        <a:cs typeface="+mn-cs"/>
                      </a:endParaRPr>
                    </a:p>
                  </a:txBody>
                  <a:tcPr horzOverflow="overflow"/>
                </a:tc>
                <a:tc hMerge="1">
                  <a:txBody>
                    <a:bodyPr/>
                    <a:lstStyle/>
                    <a:p>
                      <a:pPr marL="0" marR="0" lvl="0" indent="0" algn="ctr" defTabSz="914400" rtl="0" eaLnBrk="1" fontAlgn="base" latinLnBrk="0" hangingPunct="1">
                        <a:lnSpc>
                          <a:spcPct val="150000"/>
                        </a:lnSpc>
                        <a:spcBef>
                          <a:spcPct val="0"/>
                        </a:spcBef>
                        <a:spcAft>
                          <a:spcPct val="0"/>
                        </a:spcAft>
                        <a:buClrTx/>
                        <a:buSzTx/>
                        <a:buFontTx/>
                        <a:buNone/>
                        <a:tabLst/>
                      </a:pPr>
                      <a:endParaRPr kumimoji="0" lang="en-US" sz="1200" b="1" kern="1200" baseline="0" dirty="0" smtClean="0">
                        <a:solidFill>
                          <a:schemeClr val="tx1"/>
                        </a:solidFill>
                        <a:latin typeface="+mn-lt"/>
                        <a:ea typeface="+mn-ea"/>
                        <a:cs typeface="+mn-cs"/>
                      </a:endParaRPr>
                    </a:p>
                  </a:txBody>
                  <a:tcPr horzOverflow="overflow"/>
                </a:tc>
              </a:tr>
              <a:tr h="2087880">
                <a:tc>
                  <a:txBody>
                    <a:bodyPr/>
                    <a:lstStyle/>
                    <a:p>
                      <a:pPr marL="0" marR="0" lvl="0" indent="0" algn="ctr" defTabSz="914400" rtl="0" eaLnBrk="1" fontAlgn="base" latinLnBrk="0" hangingPunct="1">
                        <a:lnSpc>
                          <a:spcPct val="150000"/>
                        </a:lnSpc>
                        <a:spcBef>
                          <a:spcPct val="0"/>
                        </a:spcBef>
                        <a:spcAft>
                          <a:spcPct val="0"/>
                        </a:spcAft>
                        <a:buClrTx/>
                        <a:buSzTx/>
                        <a:buFont typeface="Wingdings" pitchFamily="2" charset="2"/>
                        <a:buChar char="ü"/>
                        <a:tabLst/>
                      </a:pPr>
                      <a:r>
                        <a:rPr kumimoji="0" lang="en-US" sz="1200" u="none" strike="noStrike" cap="none" normalizeH="0" baseline="0" dirty="0" smtClean="0">
                          <a:ln>
                            <a:noFill/>
                          </a:ln>
                          <a:effectLst/>
                        </a:rPr>
                        <a:t> </a:t>
                      </a:r>
                      <a:endParaRPr kumimoji="0" lang="en-US" sz="1200" b="1" i="0" u="none" strike="noStrike" cap="none" normalizeH="0" baseline="0" dirty="0" smtClean="0">
                        <a:ln>
                          <a:noFill/>
                        </a:ln>
                        <a:solidFill>
                          <a:srgbClr val="002060"/>
                        </a:solidFill>
                        <a:effectLst/>
                        <a:latin typeface="+mn-lt"/>
                      </a:endParaRPr>
                    </a:p>
                  </a:txBody>
                  <a:tcPr horzOverflow="overflow"/>
                </a:tc>
                <a:tc>
                  <a:txBody>
                    <a:bodyPr/>
                    <a:lstStyle/>
                    <a:p>
                      <a:pPr>
                        <a:lnSpc>
                          <a:spcPct val="150000"/>
                        </a:lnSpc>
                      </a:pPr>
                      <a:r>
                        <a:rPr kumimoji="0" lang="en-US" sz="1200" kern="1200" baseline="0" dirty="0" smtClean="0"/>
                        <a:t>Company may accept deposits from its members subject to fulfillment of the following specified conditions</a:t>
                      </a:r>
                    </a:p>
                    <a:p>
                      <a:pPr marL="342900" indent="-342900">
                        <a:lnSpc>
                          <a:spcPct val="150000"/>
                        </a:lnSpc>
                        <a:buAutoNum type="arabicPeriod"/>
                      </a:pPr>
                      <a:r>
                        <a:rPr kumimoji="0" lang="en-US" sz="1200" kern="1200" baseline="0" dirty="0" smtClean="0"/>
                        <a:t>passing of resolution in a general meeting</a:t>
                      </a:r>
                    </a:p>
                    <a:p>
                      <a:pPr marL="342900" indent="-342900">
                        <a:lnSpc>
                          <a:spcPct val="150000"/>
                        </a:lnSpc>
                        <a:buAutoNum type="arabicPeriod"/>
                      </a:pPr>
                      <a:r>
                        <a:rPr kumimoji="0" lang="en-US" sz="1200" kern="1200" baseline="0" dirty="0" smtClean="0"/>
                        <a:t>issue of circular to members</a:t>
                      </a:r>
                    </a:p>
                    <a:p>
                      <a:pPr marL="342900" indent="-342900">
                        <a:lnSpc>
                          <a:spcPct val="150000"/>
                        </a:lnSpc>
                        <a:buAutoNum type="arabicPeriod"/>
                      </a:pPr>
                      <a:r>
                        <a:rPr kumimoji="0" lang="en-US" sz="1200" kern="1200" baseline="0" dirty="0" smtClean="0"/>
                        <a:t>filing a copy of the circular along with the registrar</a:t>
                      </a:r>
                    </a:p>
                    <a:p>
                      <a:pPr marL="342900" indent="-342900">
                        <a:lnSpc>
                          <a:spcPct val="150000"/>
                        </a:lnSpc>
                        <a:buAutoNum type="arabicPeriod"/>
                      </a:pPr>
                      <a:r>
                        <a:rPr kumimoji="0" lang="en-US" sz="1200" kern="1200" baseline="0" dirty="0" smtClean="0"/>
                        <a:t>Providing deposit insurance</a:t>
                      </a:r>
                    </a:p>
                    <a:p>
                      <a:pPr marL="342900" indent="-342900">
                        <a:lnSpc>
                          <a:spcPct val="150000"/>
                        </a:lnSpc>
                        <a:buAutoNum type="arabicPeriod"/>
                      </a:pPr>
                      <a:r>
                        <a:rPr kumimoji="0" lang="en-US" sz="1200" kern="1200" baseline="0" dirty="0" smtClean="0"/>
                        <a:t>Certification by the Company that it hasn’t defaulted in the repayment of Deposits</a:t>
                      </a:r>
                    </a:p>
                    <a:p>
                      <a:pPr marL="342900" indent="-342900">
                        <a:lnSpc>
                          <a:spcPct val="150000"/>
                        </a:lnSpc>
                        <a:buAutoNum type="arabicPeriod"/>
                      </a:pPr>
                      <a:r>
                        <a:rPr kumimoji="0" lang="en-US" sz="1200" kern="1200" baseline="0" dirty="0" smtClean="0"/>
                        <a:t>Provision of security in respect of deposit and interest and creation of charge</a:t>
                      </a:r>
                      <a:endParaRPr kumimoji="0" lang="en-US" sz="1200" b="1" i="0" u="none" strike="noStrike" cap="none" normalizeH="0" baseline="0" dirty="0" smtClean="0">
                        <a:ln>
                          <a:noFill/>
                        </a:ln>
                        <a:solidFill>
                          <a:srgbClr val="002060"/>
                        </a:solidFill>
                        <a:effectLst/>
                        <a:latin typeface="+mn-lt"/>
                      </a:endParaRPr>
                    </a:p>
                  </a:txBody>
                  <a:tcPr horzOverflow="overflow"/>
                </a:tc>
              </a:tr>
              <a:tr h="838200">
                <a:tc>
                  <a:txBody>
                    <a:bodyPr/>
                    <a:lstStyle/>
                    <a:p>
                      <a:pPr marL="0" marR="0" lvl="0" indent="0" algn="ctr" defTabSz="914400" rtl="0" eaLnBrk="1" fontAlgn="base" latinLnBrk="0" hangingPunct="1">
                        <a:lnSpc>
                          <a:spcPct val="150000"/>
                        </a:lnSpc>
                        <a:spcBef>
                          <a:spcPct val="0"/>
                        </a:spcBef>
                        <a:spcAft>
                          <a:spcPct val="0"/>
                        </a:spcAft>
                        <a:buClrTx/>
                        <a:buSzTx/>
                        <a:buFont typeface="Wingdings" pitchFamily="2" charset="2"/>
                        <a:buChar char="ü"/>
                        <a:tabLst/>
                      </a:pPr>
                      <a:r>
                        <a:rPr kumimoji="0" lang="en-US" sz="1200" u="none" strike="noStrike" cap="none" normalizeH="0" baseline="0" dirty="0" smtClean="0">
                          <a:ln>
                            <a:noFill/>
                          </a:ln>
                          <a:effectLst/>
                        </a:rPr>
                        <a:t> </a:t>
                      </a:r>
                      <a:endParaRPr kumimoji="0" lang="en-US" sz="1200" b="1" i="0" u="none" strike="noStrike" cap="none" normalizeH="0" baseline="0" dirty="0" smtClean="0">
                        <a:ln>
                          <a:noFill/>
                        </a:ln>
                        <a:solidFill>
                          <a:srgbClr val="002060"/>
                        </a:solidFill>
                        <a:effectLst/>
                        <a:latin typeface="+mn-lt"/>
                      </a:endParaRPr>
                    </a:p>
                  </a:txBody>
                  <a:tcPr horzOverflow="overflow"/>
                </a:tc>
                <a:tc>
                  <a:txBody>
                    <a:bodyPr/>
                    <a:lstStyle/>
                    <a:p>
                      <a:pPr>
                        <a:lnSpc>
                          <a:spcPct val="150000"/>
                        </a:lnSpc>
                      </a:pPr>
                      <a:r>
                        <a:rPr kumimoji="0" lang="en-US" sz="1200" kern="1200" baseline="0" dirty="0" smtClean="0"/>
                        <a:t>public company having prescribed net worth or turnover may accept deposits from persons other than its members subject to compliance of rules as may be prescribed by Central Government</a:t>
                      </a:r>
                      <a:endParaRPr kumimoji="0" lang="en-US" sz="1200" b="1" i="0" u="none" strike="noStrike" cap="none" normalizeH="0" baseline="0" dirty="0" smtClean="0">
                        <a:ln>
                          <a:noFill/>
                        </a:ln>
                        <a:solidFill>
                          <a:srgbClr val="002060"/>
                        </a:solidFill>
                        <a:effectLst/>
                        <a:latin typeface="+mn-lt"/>
                      </a:endParaRPr>
                    </a:p>
                  </a:txBody>
                  <a:tcPr horzOverflow="overflow"/>
                </a:tc>
              </a:tr>
              <a:tr h="1463040">
                <a:tc>
                  <a:txBody>
                    <a:bodyPr/>
                    <a:lstStyle/>
                    <a:p>
                      <a:pPr marL="0" marR="0" lvl="0" indent="0" algn="ctr" defTabSz="914400" rtl="0" eaLnBrk="1" fontAlgn="base" latinLnBrk="0" hangingPunct="1">
                        <a:lnSpc>
                          <a:spcPct val="150000"/>
                        </a:lnSpc>
                        <a:spcBef>
                          <a:spcPct val="0"/>
                        </a:spcBef>
                        <a:spcAft>
                          <a:spcPct val="0"/>
                        </a:spcAft>
                        <a:buClrTx/>
                        <a:buSzTx/>
                        <a:buFont typeface="Wingdings" pitchFamily="2" charset="2"/>
                        <a:buChar char="ü"/>
                        <a:tabLst/>
                      </a:pPr>
                      <a:r>
                        <a:rPr kumimoji="0" lang="en-US" sz="1200" u="none" strike="noStrike" cap="none" normalizeH="0" baseline="0" dirty="0" smtClean="0">
                          <a:ln>
                            <a:noFill/>
                          </a:ln>
                          <a:effectLst/>
                        </a:rPr>
                        <a:t> </a:t>
                      </a:r>
                      <a:endParaRPr kumimoji="0" lang="en-US" sz="1200" b="1" i="0" u="none" strike="noStrike" cap="none" normalizeH="0" baseline="0" dirty="0" smtClean="0">
                        <a:ln>
                          <a:noFill/>
                        </a:ln>
                        <a:solidFill>
                          <a:srgbClr val="002060"/>
                        </a:solidFill>
                        <a:effectLst/>
                        <a:latin typeface="+mn-lt"/>
                      </a:endParaRPr>
                    </a:p>
                  </a:txBody>
                  <a:tcPr horzOverflow="overflow"/>
                </a:tc>
                <a:tc>
                  <a:txBody>
                    <a:bodyPr/>
                    <a:lstStyle/>
                    <a:p>
                      <a:pPr>
                        <a:lnSpc>
                          <a:spcPct val="150000"/>
                        </a:lnSpc>
                      </a:pPr>
                      <a:r>
                        <a:rPr kumimoji="0" lang="en-US" sz="1200" kern="1200" baseline="0" dirty="0" smtClean="0"/>
                        <a:t>Where a Company fails to repay the deposit and it is proved that the deposits had been accepted with intent to defraud the depositors or for any fraudulent purpose, every officer shall be personally responsible, without</a:t>
                      </a:r>
                    </a:p>
                    <a:p>
                      <a:pPr>
                        <a:lnSpc>
                          <a:spcPct val="150000"/>
                        </a:lnSpc>
                      </a:pPr>
                      <a:r>
                        <a:rPr kumimoji="0" lang="en-US" sz="1200" kern="1200" baseline="0" dirty="0" smtClean="0"/>
                        <a:t>any limitation of liability, for all or any of the losses or damages</a:t>
                      </a:r>
                      <a:endParaRPr kumimoji="0" lang="en-US" sz="1200" b="1" i="0" u="none" strike="noStrike" cap="none" normalizeH="0" baseline="0" dirty="0" smtClean="0">
                        <a:ln>
                          <a:noFill/>
                        </a:ln>
                        <a:solidFill>
                          <a:srgbClr val="002060"/>
                        </a:solidFill>
                        <a:effectLst/>
                        <a:latin typeface="+mn-lt"/>
                      </a:endParaRPr>
                    </a:p>
                  </a:txBody>
                  <a:tcPr horzOverflow="overflow"/>
                </a:tc>
              </a:tr>
            </a:tbl>
          </a:graphicData>
        </a:graphic>
      </p:graphicFrame>
      <p:sp>
        <p:nvSpPr>
          <p:cNvPr id="7" name="Rectangle 6"/>
          <p:cNvSpPr/>
          <p:nvPr/>
        </p:nvSpPr>
        <p:spPr>
          <a:xfrm>
            <a:off x="228600" y="228601"/>
            <a:ext cx="8686800" cy="5334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horz" lIns="91440" tIns="45720" rIns="91440" bIns="45720" rtlCol="0" anchor="b">
            <a:noAutofit/>
          </a:bodyPr>
          <a:lstStyle/>
          <a:p>
            <a:pPr algn="ctr">
              <a:lnSpc>
                <a:spcPts val="5800"/>
              </a:lnSpc>
              <a:spcBef>
                <a:spcPct val="0"/>
              </a:spcBef>
            </a:pPr>
            <a:r>
              <a:rPr lang="en-US" sz="2400" b="1" dirty="0">
                <a:ln w="12700">
                  <a:solidFill>
                    <a:schemeClr val="tx2">
                      <a:satMod val="155000"/>
                    </a:schemeClr>
                  </a:solidFill>
                  <a:prstDash val="solid"/>
                </a:ln>
                <a:solidFill>
                  <a:schemeClr val="bg1"/>
                </a:solidFill>
                <a:effectLst>
                  <a:outerShdw blurRad="50800" dist="38100" dir="10800000" algn="r" rotWithShape="0">
                    <a:prstClr val="black">
                      <a:alpha val="40000"/>
                    </a:prstClr>
                  </a:outerShdw>
                </a:effectLst>
              </a:rPr>
              <a:t>How Would the Companies </a:t>
            </a:r>
            <a:r>
              <a:rPr lang="en-US" sz="2400" b="1" dirty="0" smtClean="0">
                <a:ln w="12700">
                  <a:solidFill>
                    <a:schemeClr val="tx2">
                      <a:satMod val="155000"/>
                    </a:schemeClr>
                  </a:solidFill>
                  <a:prstDash val="solid"/>
                </a:ln>
                <a:solidFill>
                  <a:schemeClr val="bg1"/>
                </a:solidFill>
                <a:effectLst>
                  <a:outerShdw blurRad="50800" dist="38100" dir="10800000" algn="r" rotWithShape="0">
                    <a:prstClr val="black">
                      <a:alpha val="40000"/>
                    </a:prstClr>
                  </a:outerShdw>
                </a:effectLst>
              </a:rPr>
              <a:t>Act </a:t>
            </a:r>
            <a:r>
              <a:rPr lang="en-US" sz="2400" b="1" dirty="0">
                <a:ln w="12700">
                  <a:solidFill>
                    <a:schemeClr val="tx2">
                      <a:satMod val="155000"/>
                    </a:schemeClr>
                  </a:solidFill>
                  <a:prstDash val="solid"/>
                </a:ln>
                <a:solidFill>
                  <a:schemeClr val="bg1"/>
                </a:solidFill>
                <a:effectLst>
                  <a:outerShdw blurRad="50800" dist="38100" dir="10800000" algn="r" rotWithShape="0">
                    <a:prstClr val="black">
                      <a:alpha val="40000"/>
                    </a:prstClr>
                  </a:outerShdw>
                </a:effectLst>
              </a:rPr>
              <a:t>2013 affect the Corporates</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rmAutofit/>
          </a:bodyPr>
          <a:lstStyle/>
          <a:p>
            <a:pPr>
              <a:defRPr/>
            </a:pPr>
            <a:fld id="{2694C49C-CBCF-4077-A183-A9831B1575A0}" type="slidenum">
              <a:rPr lang="en-US" smtClean="0">
                <a:solidFill>
                  <a:srgbClr val="002060"/>
                </a:solidFill>
              </a:rPr>
              <a:pPr>
                <a:defRPr/>
              </a:pPr>
              <a:t>24</a:t>
            </a:fld>
            <a:endParaRPr lang="en-US" dirty="0" smtClean="0">
              <a:solidFill>
                <a:srgbClr val="002060"/>
              </a:solidFill>
            </a:endParaRPr>
          </a:p>
        </p:txBody>
      </p:sp>
      <p:graphicFrame>
        <p:nvGraphicFramePr>
          <p:cNvPr id="8" name="Group 56"/>
          <p:cNvGraphicFramePr>
            <a:graphicFrameLocks noGrp="1"/>
          </p:cNvGraphicFramePr>
          <p:nvPr>
            <p:extLst>
              <p:ext uri="{D42A27DB-BD31-4B8C-83A1-F6EECF244321}">
                <p14:modId xmlns="" xmlns:p14="http://schemas.microsoft.com/office/powerpoint/2010/main" val="1064178604"/>
              </p:ext>
            </p:extLst>
          </p:nvPr>
        </p:nvGraphicFramePr>
        <p:xfrm>
          <a:off x="381000" y="990600"/>
          <a:ext cx="8382000" cy="3246120"/>
        </p:xfrm>
        <a:graphic>
          <a:graphicData uri="http://schemas.openxmlformats.org/drawingml/2006/table">
            <a:tbl>
              <a:tblPr>
                <a:tableStyleId>{22838BEF-8BB2-4498-84A7-C5851F593DF1}</a:tableStyleId>
              </a:tblPr>
              <a:tblGrid>
                <a:gridCol w="533400"/>
                <a:gridCol w="7848600"/>
              </a:tblGrid>
              <a:tr h="502920">
                <a:tc gridSpan="2">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US" sz="1800" b="1" kern="1200" baseline="0" dirty="0" smtClean="0"/>
                        <a:t>Class Action Suits</a:t>
                      </a:r>
                      <a:endParaRPr kumimoji="0" lang="en-US" sz="1800" b="1" kern="1200" baseline="0" dirty="0" smtClean="0">
                        <a:solidFill>
                          <a:schemeClr val="tx1"/>
                        </a:solidFill>
                        <a:latin typeface="+mn-lt"/>
                        <a:ea typeface="+mn-ea"/>
                        <a:cs typeface="+mn-cs"/>
                      </a:endParaRPr>
                    </a:p>
                  </a:txBody>
                  <a:tcPr horzOverflow="overflow"/>
                </a:tc>
                <a:tc hMerge="1">
                  <a:txBody>
                    <a:bodyPr/>
                    <a:lstStyle/>
                    <a:p>
                      <a:pPr marL="0" marR="0" lvl="0" indent="0" algn="ctr" defTabSz="914400" rtl="0" eaLnBrk="1" fontAlgn="base" latinLnBrk="0" hangingPunct="1">
                        <a:lnSpc>
                          <a:spcPct val="150000"/>
                        </a:lnSpc>
                        <a:spcBef>
                          <a:spcPct val="0"/>
                        </a:spcBef>
                        <a:spcAft>
                          <a:spcPct val="0"/>
                        </a:spcAft>
                        <a:buClrTx/>
                        <a:buSzTx/>
                        <a:buFontTx/>
                        <a:buNone/>
                        <a:tabLst/>
                      </a:pPr>
                      <a:endParaRPr kumimoji="0" lang="en-US" sz="1800" b="1" kern="1200" baseline="0" dirty="0" smtClean="0">
                        <a:solidFill>
                          <a:schemeClr val="tx1"/>
                        </a:solidFill>
                        <a:latin typeface="+mn-lt"/>
                        <a:ea typeface="+mn-ea"/>
                        <a:cs typeface="+mn-cs"/>
                      </a:endParaRPr>
                    </a:p>
                  </a:txBody>
                  <a:tcPr horzOverflow="overflow"/>
                </a:tc>
              </a:tr>
              <a:tr h="640080">
                <a:tc>
                  <a:txBody>
                    <a:bodyPr/>
                    <a:lstStyle/>
                    <a:p>
                      <a:pPr marL="0" marR="0" lvl="0" indent="0" algn="ctr" defTabSz="914400" rtl="0" eaLnBrk="1" fontAlgn="base" latinLnBrk="0" hangingPunct="1">
                        <a:lnSpc>
                          <a:spcPct val="150000"/>
                        </a:lnSpc>
                        <a:spcBef>
                          <a:spcPct val="0"/>
                        </a:spcBef>
                        <a:spcAft>
                          <a:spcPct val="0"/>
                        </a:spcAft>
                        <a:buClrTx/>
                        <a:buSzTx/>
                        <a:buFont typeface="Wingdings" pitchFamily="2" charset="2"/>
                        <a:buChar char="ü"/>
                        <a:tabLst/>
                      </a:pPr>
                      <a:r>
                        <a:rPr kumimoji="0" lang="en-US" sz="1200" u="none" strike="noStrike" cap="none" normalizeH="0" baseline="0" dirty="0" smtClean="0">
                          <a:ln>
                            <a:noFill/>
                          </a:ln>
                          <a:effectLst/>
                        </a:rPr>
                        <a:t> </a:t>
                      </a:r>
                      <a:endParaRPr kumimoji="0" lang="en-US" sz="1200" b="1" i="0" u="none" strike="noStrike" cap="none" normalizeH="0" baseline="0" dirty="0" smtClean="0">
                        <a:ln>
                          <a:noFill/>
                        </a:ln>
                        <a:solidFill>
                          <a:srgbClr val="002060"/>
                        </a:solidFill>
                        <a:effectLst/>
                        <a:latin typeface="+mn-lt"/>
                      </a:endParaRPr>
                    </a:p>
                  </a:txBody>
                  <a:tcPr horzOverflow="overflow"/>
                </a:tc>
                <a:tc>
                  <a:txBody>
                    <a:bodyPr/>
                    <a:lstStyle/>
                    <a:p>
                      <a:pPr>
                        <a:lnSpc>
                          <a:spcPct val="150000"/>
                        </a:lnSpc>
                      </a:pPr>
                      <a:r>
                        <a:rPr kumimoji="0" lang="en-US" sz="1200" kern="1200" baseline="0" dirty="0" smtClean="0"/>
                        <a:t>Specified No. of Members, Depositors or any Class of them may file an application before the Tribunal</a:t>
                      </a:r>
                      <a:endParaRPr kumimoji="0" lang="en-US" sz="1200" b="1" i="0" u="none" strike="noStrike" cap="none" normalizeH="0" baseline="0" dirty="0" smtClean="0">
                        <a:ln>
                          <a:noFill/>
                        </a:ln>
                        <a:solidFill>
                          <a:srgbClr val="002060"/>
                        </a:solidFill>
                        <a:effectLst/>
                        <a:latin typeface="+mn-lt"/>
                      </a:endParaRPr>
                    </a:p>
                  </a:txBody>
                  <a:tcPr horzOverflow="overflow"/>
                </a:tc>
              </a:tr>
              <a:tr h="1463040">
                <a:tc>
                  <a:txBody>
                    <a:bodyPr/>
                    <a:lstStyle/>
                    <a:p>
                      <a:pPr marL="0" marR="0" lvl="0" indent="0" algn="ctr" defTabSz="914400" rtl="0" eaLnBrk="1" fontAlgn="base" latinLnBrk="0" hangingPunct="1">
                        <a:lnSpc>
                          <a:spcPct val="150000"/>
                        </a:lnSpc>
                        <a:spcBef>
                          <a:spcPct val="0"/>
                        </a:spcBef>
                        <a:spcAft>
                          <a:spcPct val="0"/>
                        </a:spcAft>
                        <a:buClrTx/>
                        <a:buSzTx/>
                        <a:buFont typeface="Wingdings" pitchFamily="2" charset="2"/>
                        <a:buChar char="ü"/>
                        <a:tabLst/>
                      </a:pPr>
                      <a:r>
                        <a:rPr kumimoji="0" lang="en-US" sz="1200" u="none" strike="noStrike" cap="none" normalizeH="0" baseline="0" dirty="0" smtClean="0">
                          <a:ln>
                            <a:noFill/>
                          </a:ln>
                          <a:effectLst/>
                        </a:rPr>
                        <a:t> </a:t>
                      </a:r>
                      <a:endParaRPr kumimoji="0" lang="en-US" sz="1200" b="1" i="0" u="none" strike="noStrike" cap="none" normalizeH="0" baseline="0" dirty="0" smtClean="0">
                        <a:ln>
                          <a:noFill/>
                        </a:ln>
                        <a:solidFill>
                          <a:srgbClr val="002060"/>
                        </a:solidFill>
                        <a:effectLst/>
                        <a:latin typeface="+mn-lt"/>
                      </a:endParaRPr>
                    </a:p>
                  </a:txBody>
                  <a:tcPr horzOverflow="overflow"/>
                </a:tc>
                <a:tc>
                  <a:txBody>
                    <a:bodyPr/>
                    <a:lstStyle/>
                    <a:p>
                      <a:pPr>
                        <a:lnSpc>
                          <a:spcPct val="150000"/>
                        </a:lnSpc>
                      </a:pPr>
                      <a:r>
                        <a:rPr kumimoji="0" lang="en-US" sz="1200" kern="1200" baseline="0" dirty="0" smtClean="0"/>
                        <a:t>Where the Members or Depositors seek any Damages or demand any other suitable action from or against an audit firm, the liability shall be of the firm as well as of each partner who was involved in making any improper statement of particulars in the audit report or who acted in a fraudulent, unlawful or wrongful manner</a:t>
                      </a:r>
                      <a:endParaRPr kumimoji="0" lang="en-US" sz="1200" b="1" i="0" u="none" strike="noStrike" cap="none" normalizeH="0" baseline="0" dirty="0" smtClean="0">
                        <a:ln>
                          <a:noFill/>
                        </a:ln>
                        <a:solidFill>
                          <a:srgbClr val="002060"/>
                        </a:solidFill>
                        <a:effectLst/>
                        <a:latin typeface="+mn-lt"/>
                      </a:endParaRPr>
                    </a:p>
                  </a:txBody>
                  <a:tcPr horzOverflow="overflow"/>
                </a:tc>
              </a:tr>
              <a:tr h="640080">
                <a:tc>
                  <a:txBody>
                    <a:bodyPr/>
                    <a:lstStyle/>
                    <a:p>
                      <a:pPr marL="0" marR="0" lvl="0" indent="0" algn="ctr" defTabSz="914400" rtl="0" eaLnBrk="1" fontAlgn="base" latinLnBrk="0" hangingPunct="1">
                        <a:lnSpc>
                          <a:spcPct val="150000"/>
                        </a:lnSpc>
                        <a:spcBef>
                          <a:spcPct val="0"/>
                        </a:spcBef>
                        <a:spcAft>
                          <a:spcPct val="0"/>
                        </a:spcAft>
                        <a:buClrTx/>
                        <a:buSzTx/>
                        <a:buFont typeface="Wingdings" pitchFamily="2" charset="2"/>
                        <a:buChar char="ü"/>
                        <a:tabLst/>
                      </a:pPr>
                      <a:r>
                        <a:rPr kumimoji="0" lang="en-US" sz="1200" u="none" strike="noStrike" cap="none" normalizeH="0" baseline="0" dirty="0" smtClean="0">
                          <a:ln>
                            <a:noFill/>
                          </a:ln>
                          <a:effectLst/>
                        </a:rPr>
                        <a:t> </a:t>
                      </a:r>
                      <a:endParaRPr kumimoji="0" lang="en-US" sz="1200" b="1" i="0" u="none" strike="noStrike" cap="none" normalizeH="0" baseline="0" dirty="0" smtClean="0">
                        <a:ln>
                          <a:noFill/>
                        </a:ln>
                        <a:solidFill>
                          <a:srgbClr val="002060"/>
                        </a:solidFill>
                        <a:effectLst/>
                        <a:latin typeface="+mn-lt"/>
                      </a:endParaRPr>
                    </a:p>
                  </a:txBody>
                  <a:tcPr horzOverflow="overflow"/>
                </a:tc>
                <a:tc>
                  <a:txBody>
                    <a:bodyPr/>
                    <a:lstStyle/>
                    <a:p>
                      <a:pPr>
                        <a:lnSpc>
                          <a:spcPct val="150000"/>
                        </a:lnSpc>
                      </a:pPr>
                      <a:r>
                        <a:rPr kumimoji="0" lang="en-US" sz="1200" kern="1200" baseline="0" dirty="0" smtClean="0"/>
                        <a:t>The order passed by the Tribunal shall be binding on the company and all its Members, Depositors and Auditors</a:t>
                      </a:r>
                      <a:endParaRPr kumimoji="0" lang="en-US" sz="1200" b="1" i="0" u="none" strike="noStrike" cap="none" normalizeH="0" baseline="0" dirty="0" smtClean="0">
                        <a:ln>
                          <a:noFill/>
                        </a:ln>
                        <a:solidFill>
                          <a:srgbClr val="002060"/>
                        </a:solidFill>
                        <a:effectLst/>
                        <a:latin typeface="+mn-lt"/>
                      </a:endParaRPr>
                    </a:p>
                  </a:txBody>
                  <a:tcPr horzOverflow="overflow"/>
                </a:tc>
              </a:tr>
            </a:tbl>
          </a:graphicData>
        </a:graphic>
      </p:graphicFrame>
      <p:graphicFrame>
        <p:nvGraphicFramePr>
          <p:cNvPr id="7" name="Group 56"/>
          <p:cNvGraphicFramePr>
            <a:graphicFrameLocks noGrp="1"/>
          </p:cNvGraphicFramePr>
          <p:nvPr>
            <p:extLst>
              <p:ext uri="{D42A27DB-BD31-4B8C-83A1-F6EECF244321}">
                <p14:modId xmlns="" xmlns:p14="http://schemas.microsoft.com/office/powerpoint/2010/main" val="1033619671"/>
              </p:ext>
            </p:extLst>
          </p:nvPr>
        </p:nvGraphicFramePr>
        <p:xfrm>
          <a:off x="381000" y="4495800"/>
          <a:ext cx="8382000" cy="2057400"/>
        </p:xfrm>
        <a:graphic>
          <a:graphicData uri="http://schemas.openxmlformats.org/drawingml/2006/table">
            <a:tbl>
              <a:tblPr>
                <a:tableStyleId>{22838BEF-8BB2-4498-84A7-C5851F593DF1}</a:tableStyleId>
              </a:tblPr>
              <a:tblGrid>
                <a:gridCol w="533400"/>
                <a:gridCol w="7848600"/>
              </a:tblGrid>
              <a:tr h="502920">
                <a:tc>
                  <a:txBody>
                    <a:bodyPr/>
                    <a:lstStyle/>
                    <a:p>
                      <a:pPr marL="0" marR="0" lvl="0" indent="0" algn="ctr" defTabSz="914400" rtl="0" eaLnBrk="1" fontAlgn="base" latinLnBrk="0" hangingPunct="1">
                        <a:lnSpc>
                          <a:spcPct val="150000"/>
                        </a:lnSpc>
                        <a:spcBef>
                          <a:spcPct val="0"/>
                        </a:spcBef>
                        <a:spcAft>
                          <a:spcPct val="0"/>
                        </a:spcAft>
                        <a:buClrTx/>
                        <a:buSzTx/>
                        <a:buFont typeface="Wingdings" pitchFamily="2" charset="2"/>
                        <a:buNone/>
                        <a:tabLst/>
                      </a:pPr>
                      <a:endParaRPr kumimoji="0" lang="en-US" sz="1200" b="1" i="0" u="none" strike="noStrike" cap="none" normalizeH="0" baseline="0" dirty="0" smtClean="0">
                        <a:ln>
                          <a:noFill/>
                        </a:ln>
                        <a:solidFill>
                          <a:srgbClr val="002060"/>
                        </a:solidFill>
                        <a:effectLst/>
                        <a:latin typeface="+mn-lt"/>
                      </a:endParaRPr>
                    </a:p>
                  </a:txBody>
                  <a:tcPr horzOverflow="overflow"/>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US" sz="1800" b="1" kern="1200" baseline="0" dirty="0" smtClean="0"/>
                        <a:t>Prohibition of Insider Trading</a:t>
                      </a:r>
                      <a:endParaRPr kumimoji="0" lang="en-US" sz="1800" b="1" kern="1200" baseline="0" dirty="0" smtClean="0">
                        <a:solidFill>
                          <a:schemeClr val="tx1"/>
                        </a:solidFill>
                        <a:latin typeface="+mn-lt"/>
                        <a:ea typeface="+mn-ea"/>
                        <a:cs typeface="+mn-cs"/>
                      </a:endParaRPr>
                    </a:p>
                  </a:txBody>
                  <a:tcPr horzOverflow="overflow"/>
                </a:tc>
              </a:tr>
              <a:tr h="914400">
                <a:tc>
                  <a:txBody>
                    <a:bodyPr/>
                    <a:lstStyle/>
                    <a:p>
                      <a:pPr marL="0" marR="0" lvl="0" indent="0" algn="ctr" defTabSz="914400" rtl="0" eaLnBrk="1" fontAlgn="base" latinLnBrk="0" hangingPunct="1">
                        <a:lnSpc>
                          <a:spcPct val="150000"/>
                        </a:lnSpc>
                        <a:spcBef>
                          <a:spcPct val="0"/>
                        </a:spcBef>
                        <a:spcAft>
                          <a:spcPct val="0"/>
                        </a:spcAft>
                        <a:buClrTx/>
                        <a:buSzTx/>
                        <a:buFont typeface="Wingdings" pitchFamily="2" charset="2"/>
                        <a:buChar char="ü"/>
                        <a:tabLst/>
                      </a:pPr>
                      <a:r>
                        <a:rPr kumimoji="0" lang="en-US" sz="1200" u="none" strike="noStrike" cap="none" normalizeH="0" baseline="0" dirty="0" smtClean="0">
                          <a:ln>
                            <a:noFill/>
                          </a:ln>
                          <a:effectLst/>
                        </a:rPr>
                        <a:t> </a:t>
                      </a:r>
                      <a:endParaRPr kumimoji="0" lang="en-US" sz="1200" b="1" i="0" u="none" strike="noStrike" cap="none" normalizeH="0" baseline="0" dirty="0" smtClean="0">
                        <a:ln>
                          <a:noFill/>
                        </a:ln>
                        <a:solidFill>
                          <a:srgbClr val="002060"/>
                        </a:solidFill>
                        <a:effectLst/>
                        <a:latin typeface="+mn-lt"/>
                      </a:endParaRPr>
                    </a:p>
                  </a:txBody>
                  <a:tcPr horzOverflow="overflow"/>
                </a:tc>
                <a:tc>
                  <a:txBody>
                    <a:bodyPr/>
                    <a:lstStyle/>
                    <a:p>
                      <a:pPr>
                        <a:lnSpc>
                          <a:spcPct val="150000"/>
                        </a:lnSpc>
                      </a:pPr>
                      <a:r>
                        <a:rPr kumimoji="0" lang="en-US" sz="1200" kern="1200" baseline="0" dirty="0" smtClean="0"/>
                        <a:t>New clause has been introduced with respect to prohibition of insider trading of securities. The definition of price sensitive information has also been included</a:t>
                      </a:r>
                      <a:endParaRPr kumimoji="0" lang="en-US" sz="1200" b="1" i="0" u="none" strike="noStrike" cap="none" normalizeH="0" baseline="0" dirty="0" smtClean="0">
                        <a:ln>
                          <a:noFill/>
                        </a:ln>
                        <a:solidFill>
                          <a:srgbClr val="002060"/>
                        </a:solidFill>
                        <a:effectLst/>
                        <a:latin typeface="+mn-lt"/>
                      </a:endParaRPr>
                    </a:p>
                  </a:txBody>
                  <a:tcPr horzOverflow="overflow"/>
                </a:tc>
              </a:tr>
              <a:tr h="640080">
                <a:tc>
                  <a:txBody>
                    <a:bodyPr/>
                    <a:lstStyle/>
                    <a:p>
                      <a:pPr marL="0" marR="0" lvl="0" indent="0" algn="ctr" defTabSz="914400" rtl="0" eaLnBrk="1" fontAlgn="base" latinLnBrk="0" hangingPunct="1">
                        <a:lnSpc>
                          <a:spcPct val="150000"/>
                        </a:lnSpc>
                        <a:spcBef>
                          <a:spcPct val="0"/>
                        </a:spcBef>
                        <a:spcAft>
                          <a:spcPct val="0"/>
                        </a:spcAft>
                        <a:buClrTx/>
                        <a:buSzTx/>
                        <a:buFont typeface="Wingdings" pitchFamily="2" charset="2"/>
                        <a:buChar char="ü"/>
                        <a:tabLst/>
                      </a:pPr>
                      <a:r>
                        <a:rPr kumimoji="0" lang="en-US" sz="1200" u="none" strike="noStrike" cap="none" normalizeH="0" baseline="0" dirty="0" smtClean="0">
                          <a:ln>
                            <a:noFill/>
                          </a:ln>
                          <a:effectLst/>
                        </a:rPr>
                        <a:t> </a:t>
                      </a:r>
                      <a:endParaRPr kumimoji="0" lang="en-US" sz="1200" b="1" i="0" u="none" strike="noStrike" cap="none" normalizeH="0" baseline="0" dirty="0" smtClean="0">
                        <a:ln>
                          <a:noFill/>
                        </a:ln>
                        <a:solidFill>
                          <a:srgbClr val="002060"/>
                        </a:solidFill>
                        <a:effectLst/>
                        <a:latin typeface="+mn-lt"/>
                      </a:endParaRPr>
                    </a:p>
                  </a:txBody>
                  <a:tcPr horzOverflow="overflow"/>
                </a:tc>
                <a:tc>
                  <a:txBody>
                    <a:bodyPr/>
                    <a:lstStyle/>
                    <a:p>
                      <a:pPr>
                        <a:lnSpc>
                          <a:spcPct val="150000"/>
                        </a:lnSpc>
                      </a:pPr>
                      <a:r>
                        <a:rPr kumimoji="0" lang="en-US" sz="1200" kern="1200" baseline="0" dirty="0" smtClean="0"/>
                        <a:t>Directors and the key managerial personnel of a company are prohibited from forward dealings in securities of the company</a:t>
                      </a:r>
                      <a:endParaRPr kumimoji="0" lang="en-US" sz="1200" b="1" i="0" u="none" strike="noStrike" cap="none" normalizeH="0" baseline="0" dirty="0" smtClean="0">
                        <a:ln>
                          <a:noFill/>
                        </a:ln>
                        <a:solidFill>
                          <a:srgbClr val="002060"/>
                        </a:solidFill>
                        <a:effectLst/>
                        <a:latin typeface="+mn-lt"/>
                      </a:endParaRPr>
                    </a:p>
                  </a:txBody>
                  <a:tcPr horzOverflow="overflow"/>
                </a:tc>
              </a:tr>
            </a:tbl>
          </a:graphicData>
        </a:graphic>
      </p:graphicFrame>
      <p:sp>
        <p:nvSpPr>
          <p:cNvPr id="9" name="Rectangle 8"/>
          <p:cNvSpPr/>
          <p:nvPr/>
        </p:nvSpPr>
        <p:spPr>
          <a:xfrm>
            <a:off x="152400" y="152401"/>
            <a:ext cx="8839200" cy="53339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horz" lIns="91440" tIns="45720" rIns="91440" bIns="45720" rtlCol="0" anchor="b">
            <a:noAutofit/>
          </a:bodyPr>
          <a:lstStyle/>
          <a:p>
            <a:pPr algn="ctr">
              <a:lnSpc>
                <a:spcPts val="5800"/>
              </a:lnSpc>
              <a:spcBef>
                <a:spcPct val="0"/>
              </a:spcBef>
            </a:pPr>
            <a:r>
              <a:rPr lang="en-US" sz="2400" b="1" dirty="0">
                <a:ln w="12700">
                  <a:solidFill>
                    <a:schemeClr val="tx2">
                      <a:satMod val="155000"/>
                    </a:schemeClr>
                  </a:solidFill>
                  <a:prstDash val="solid"/>
                </a:ln>
                <a:solidFill>
                  <a:schemeClr val="bg1"/>
                </a:solidFill>
                <a:effectLst>
                  <a:outerShdw blurRad="50800" dist="38100" dir="10800000" algn="r" rotWithShape="0">
                    <a:prstClr val="black">
                      <a:alpha val="40000"/>
                    </a:prstClr>
                  </a:outerShdw>
                </a:effectLst>
              </a:rPr>
              <a:t>How Would the Companies </a:t>
            </a:r>
            <a:r>
              <a:rPr lang="en-US" sz="2400" b="1" dirty="0" smtClean="0">
                <a:ln w="12700">
                  <a:solidFill>
                    <a:schemeClr val="tx2">
                      <a:satMod val="155000"/>
                    </a:schemeClr>
                  </a:solidFill>
                  <a:prstDash val="solid"/>
                </a:ln>
                <a:solidFill>
                  <a:schemeClr val="bg1"/>
                </a:solidFill>
                <a:effectLst>
                  <a:outerShdw blurRad="50800" dist="38100" dir="10800000" algn="r" rotWithShape="0">
                    <a:prstClr val="black">
                      <a:alpha val="40000"/>
                    </a:prstClr>
                  </a:outerShdw>
                </a:effectLst>
              </a:rPr>
              <a:t>Act </a:t>
            </a:r>
            <a:r>
              <a:rPr lang="en-US" sz="2400" b="1" dirty="0">
                <a:ln w="12700">
                  <a:solidFill>
                    <a:schemeClr val="tx2">
                      <a:satMod val="155000"/>
                    </a:schemeClr>
                  </a:solidFill>
                  <a:prstDash val="solid"/>
                </a:ln>
                <a:solidFill>
                  <a:schemeClr val="bg1"/>
                </a:solidFill>
                <a:effectLst>
                  <a:outerShdw blurRad="50800" dist="38100" dir="10800000" algn="r" rotWithShape="0">
                    <a:prstClr val="black">
                      <a:alpha val="40000"/>
                    </a:prstClr>
                  </a:outerShdw>
                </a:effectLst>
              </a:rPr>
              <a:t>2013 affect the Corporates</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4362451" y="1006476"/>
            <a:ext cx="457200" cy="441325"/>
          </a:xfrm>
        </p:spPr>
        <p:txBody>
          <a:bodyPr/>
          <a:lstStyle/>
          <a:p>
            <a:pPr>
              <a:defRPr/>
            </a:pPr>
            <a:fld id="{C1370FD5-295B-4A9E-883A-6F7F604BF6CB}" type="slidenum">
              <a:rPr lang="en-US" smtClean="0">
                <a:solidFill>
                  <a:srgbClr val="002060"/>
                </a:solidFill>
              </a:rPr>
              <a:pPr>
                <a:defRPr/>
              </a:pPr>
              <a:t>25</a:t>
            </a:fld>
            <a:endParaRPr lang="en-US" dirty="0" smtClean="0">
              <a:solidFill>
                <a:srgbClr val="002060"/>
              </a:solidFill>
            </a:endParaRPr>
          </a:p>
        </p:txBody>
      </p:sp>
      <p:pic>
        <p:nvPicPr>
          <p:cNvPr id="2" name="Picture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81000" y="304800"/>
            <a:ext cx="8382000" cy="617220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503238"/>
            <a:ext cx="7315200" cy="868362"/>
          </a:xfrm>
          <a:noFill/>
          <a:ln>
            <a:noFill/>
          </a:ln>
        </p:spPr>
        <p:txBody>
          <a:bodyPr>
            <a:normAutofit fontScale="90000"/>
          </a:bodyPr>
          <a:lstStyle/>
          <a:p>
            <a:r>
              <a:rPr lang="en-US" sz="5400" b="1" dirty="0" smtClean="0">
                <a:ln w="17780" cmpd="sng">
                  <a:noFill/>
                  <a:prstDash val="solid"/>
                  <a:miter lim="800000"/>
                </a:ln>
                <a:solidFill>
                  <a:schemeClr val="tx1"/>
                </a:solidFill>
                <a:effectLst>
                  <a:glow rad="139700">
                    <a:schemeClr val="accent2">
                      <a:satMod val="175000"/>
                      <a:alpha val="40000"/>
                    </a:schemeClr>
                  </a:glow>
                </a:effectLst>
              </a:rPr>
              <a:t>Structural Comparison</a:t>
            </a:r>
            <a:endParaRPr lang="en-US" sz="5400" b="1" dirty="0">
              <a:ln w="17780" cmpd="sng">
                <a:noFill/>
                <a:prstDash val="solid"/>
                <a:miter lim="800000"/>
              </a:ln>
              <a:solidFill>
                <a:schemeClr val="tx1"/>
              </a:solidFill>
              <a:effectLst>
                <a:glow rad="139700">
                  <a:schemeClr val="accent2">
                    <a:satMod val="175000"/>
                    <a:alpha val="40000"/>
                  </a:schemeClr>
                </a:glow>
              </a:effectLst>
            </a:endParaRPr>
          </a:p>
        </p:txBody>
      </p:sp>
      <p:graphicFrame>
        <p:nvGraphicFramePr>
          <p:cNvPr id="7" name="Content Placeholder 6"/>
          <p:cNvGraphicFramePr>
            <a:graphicFrameLocks noGrp="1"/>
          </p:cNvGraphicFramePr>
          <p:nvPr>
            <p:ph idx="1"/>
            <p:extLst>
              <p:ext uri="{D42A27DB-BD31-4B8C-83A1-F6EECF244321}">
                <p14:modId xmlns="" xmlns:p14="http://schemas.microsoft.com/office/powerpoint/2010/main" val="1557656855"/>
              </p:ext>
            </p:extLst>
          </p:nvPr>
        </p:nvGraphicFramePr>
        <p:xfrm>
          <a:off x="381000" y="1676401"/>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4"/>
          <p:cNvSpPr>
            <a:spLocks noGrp="1"/>
          </p:cNvSpPr>
          <p:nvPr>
            <p:ph type="title"/>
          </p:nvPr>
        </p:nvSpPr>
        <p:spPr>
          <a:xfrm>
            <a:off x="228600" y="274638"/>
            <a:ext cx="8458200" cy="639762"/>
          </a:xfrm>
        </p:spPr>
        <p:style>
          <a:lnRef idx="2">
            <a:schemeClr val="accent6">
              <a:shade val="50000"/>
            </a:schemeClr>
          </a:lnRef>
          <a:fillRef idx="1">
            <a:schemeClr val="accent6"/>
          </a:fillRef>
          <a:effectRef idx="0">
            <a:schemeClr val="accent6"/>
          </a:effectRef>
          <a:fontRef idx="minor">
            <a:schemeClr val="lt1"/>
          </a:fontRef>
        </p:style>
        <p:txBody>
          <a:bodyPr>
            <a:normAutofit fontScale="90000"/>
          </a:bodyPr>
          <a:lstStyle/>
          <a:p>
            <a:pPr algn="ctr"/>
            <a:r>
              <a:rPr lang="en-US" sz="4000" b="1" spc="0" dirty="0" smtClean="0">
                <a:ln w="12700">
                  <a:solidFill>
                    <a:schemeClr val="tx2">
                      <a:satMod val="155000"/>
                    </a:schemeClr>
                  </a:solidFill>
                  <a:prstDash val="solid"/>
                </a:ln>
                <a:solidFill>
                  <a:schemeClr val="bg1"/>
                </a:solidFill>
                <a:effectLst>
                  <a:outerShdw blurRad="50800" dist="38100" dir="10800000" algn="r" rotWithShape="0">
                    <a:prstClr val="black">
                      <a:alpha val="40000"/>
                    </a:prstClr>
                  </a:outerShdw>
                </a:effectLst>
              </a:rPr>
              <a:t>One Person Company</a:t>
            </a:r>
            <a:endParaRPr lang="en-US" b="1" spc="0" dirty="0">
              <a:ln w="12700">
                <a:solidFill>
                  <a:schemeClr val="tx2">
                    <a:satMod val="155000"/>
                  </a:schemeClr>
                </a:solidFill>
                <a:prstDash val="solid"/>
              </a:ln>
              <a:solidFill>
                <a:schemeClr val="bg1"/>
              </a:solidFill>
              <a:effectLst>
                <a:outerShdw blurRad="50800" dist="38100" dir="10800000" algn="r" rotWithShape="0">
                  <a:prstClr val="black">
                    <a:alpha val="40000"/>
                  </a:prstClr>
                </a:outerShdw>
              </a:effectLst>
            </a:endParaRPr>
          </a:p>
        </p:txBody>
      </p:sp>
      <p:sp>
        <p:nvSpPr>
          <p:cNvPr id="3" name="Content Placeholder 2"/>
          <p:cNvSpPr>
            <a:spLocks noGrp="1"/>
          </p:cNvSpPr>
          <p:nvPr>
            <p:ph idx="1"/>
          </p:nvPr>
        </p:nvSpPr>
        <p:spPr>
          <a:xfrm>
            <a:off x="304800" y="838202"/>
            <a:ext cx="8534400" cy="5333998"/>
          </a:xfrm>
        </p:spPr>
        <p:txBody>
          <a:bodyPr>
            <a:noAutofit/>
          </a:bodyPr>
          <a:lstStyle/>
          <a:p>
            <a:pPr marL="68580" indent="0" algn="just">
              <a:buNone/>
            </a:pPr>
            <a:r>
              <a:rPr lang="en-US" sz="1600" b="1" dirty="0" smtClean="0">
                <a:solidFill>
                  <a:schemeClr val="tx1"/>
                </a:solidFill>
              </a:rPr>
              <a:t> </a:t>
            </a:r>
          </a:p>
          <a:p>
            <a:pPr marL="68580" indent="0" algn="just">
              <a:buNone/>
            </a:pPr>
            <a:r>
              <a:rPr lang="en-US" sz="1600" b="1" dirty="0" smtClean="0">
                <a:solidFill>
                  <a:schemeClr val="tx1"/>
                </a:solidFill>
              </a:rPr>
              <a:t>Clause 2(62) </a:t>
            </a:r>
          </a:p>
          <a:p>
            <a:pPr marL="852488" algn="just">
              <a:buFont typeface="Wingdings" pitchFamily="2" charset="2"/>
              <a:buChar char="Ø"/>
            </a:pPr>
            <a:endParaRPr lang="en-US" sz="1600" b="1" dirty="0" smtClean="0">
              <a:solidFill>
                <a:schemeClr val="tx1"/>
              </a:solidFill>
            </a:endParaRPr>
          </a:p>
          <a:p>
            <a:pPr marL="852488" algn="just">
              <a:buFont typeface="Wingdings" pitchFamily="2" charset="2"/>
              <a:buChar char="Ø"/>
            </a:pPr>
            <a:r>
              <a:rPr lang="en-US" sz="1600" b="1" dirty="0" smtClean="0">
                <a:solidFill>
                  <a:schemeClr val="tx1"/>
                </a:solidFill>
              </a:rPr>
              <a:t>One Person company is a private company subscribed by one person.</a:t>
            </a:r>
          </a:p>
          <a:p>
            <a:pPr marL="852488" algn="just">
              <a:buFont typeface="Wingdings" pitchFamily="2" charset="2"/>
              <a:buChar char="Ø"/>
            </a:pPr>
            <a:endParaRPr lang="en-US" sz="1600" b="1" dirty="0" smtClean="0">
              <a:solidFill>
                <a:schemeClr val="tx1"/>
              </a:solidFill>
            </a:endParaRPr>
          </a:p>
          <a:p>
            <a:pPr marL="852488" algn="just">
              <a:buFont typeface="Wingdings" pitchFamily="2" charset="2"/>
              <a:buChar char="Ø"/>
            </a:pPr>
            <a:r>
              <a:rPr lang="en-US" sz="1600" b="1" dirty="0" smtClean="0">
                <a:solidFill>
                  <a:schemeClr val="tx1"/>
                </a:solidFill>
              </a:rPr>
              <a:t>Promoter shall be a natural person, Indian citizen and resident in India (182 days during the previous year)</a:t>
            </a:r>
          </a:p>
          <a:p>
            <a:pPr marL="852488" algn="just">
              <a:buFont typeface="Wingdings" pitchFamily="2" charset="2"/>
              <a:buChar char="Ø"/>
            </a:pPr>
            <a:endParaRPr lang="en-US" sz="1600" b="1" dirty="0" smtClean="0">
              <a:solidFill>
                <a:schemeClr val="tx1"/>
              </a:solidFill>
            </a:endParaRPr>
          </a:p>
          <a:p>
            <a:pPr marL="852488" algn="just">
              <a:buFont typeface="Wingdings" pitchFamily="2" charset="2"/>
              <a:buChar char="Ø"/>
            </a:pPr>
            <a:r>
              <a:rPr lang="en-US" sz="1600" b="1" dirty="0" smtClean="0">
                <a:solidFill>
                  <a:schemeClr val="tx1"/>
                </a:solidFill>
              </a:rPr>
              <a:t>Has to appoint a nominee with his consent and he shall be natural person, Indian citizen and resident in India and in any event of death etc of the member, nominee becomes member.</a:t>
            </a:r>
          </a:p>
          <a:p>
            <a:pPr marL="852488" algn="just">
              <a:buFont typeface="Wingdings" pitchFamily="2" charset="2"/>
              <a:buChar char="Ø"/>
            </a:pPr>
            <a:endParaRPr lang="en-US" sz="1600" b="1" dirty="0" smtClean="0">
              <a:solidFill>
                <a:schemeClr val="tx1"/>
              </a:solidFill>
            </a:endParaRPr>
          </a:p>
          <a:p>
            <a:pPr marL="852488" algn="just">
              <a:buFont typeface="Wingdings" pitchFamily="2" charset="2"/>
              <a:buChar char="Ø"/>
            </a:pPr>
            <a:r>
              <a:rPr lang="en-US" sz="1600" b="1" dirty="0" smtClean="0">
                <a:solidFill>
                  <a:schemeClr val="tx1"/>
                </a:solidFill>
              </a:rPr>
              <a:t>No person shall incorporate more than five OPC.</a:t>
            </a:r>
          </a:p>
          <a:p>
            <a:pPr marL="852488" algn="just">
              <a:buFont typeface="Wingdings" pitchFamily="2" charset="2"/>
              <a:buChar char="Ø"/>
            </a:pPr>
            <a:endParaRPr lang="en-US" sz="1600" b="1" dirty="0" smtClean="0">
              <a:solidFill>
                <a:schemeClr val="tx1"/>
              </a:solidFill>
            </a:endParaRPr>
          </a:p>
          <a:p>
            <a:pPr marL="852488" algn="just">
              <a:buFont typeface="Wingdings" pitchFamily="2" charset="2"/>
              <a:buChar char="Ø"/>
            </a:pPr>
            <a:r>
              <a:rPr lang="en-US" sz="1600" b="1" dirty="0" smtClean="0">
                <a:solidFill>
                  <a:schemeClr val="tx1"/>
                </a:solidFill>
              </a:rPr>
              <a:t>OPC can be Sec.8  company ( Not for Profit company )</a:t>
            </a:r>
          </a:p>
          <a:p>
            <a:pPr marL="852488" algn="just">
              <a:buFont typeface="Wingdings" pitchFamily="2" charset="2"/>
              <a:buChar char="Ø"/>
            </a:pPr>
            <a:endParaRPr lang="en-US" sz="1600" b="1" dirty="0" smtClean="0">
              <a:solidFill>
                <a:schemeClr val="tx1"/>
              </a:solidFill>
            </a:endParaRPr>
          </a:p>
          <a:p>
            <a:pPr marL="852488" algn="just">
              <a:buFont typeface="Wingdings" pitchFamily="2" charset="2"/>
              <a:buChar char="Ø"/>
            </a:pPr>
            <a:r>
              <a:rPr lang="en-US" sz="1600" b="1" dirty="0" smtClean="0">
                <a:solidFill>
                  <a:schemeClr val="tx1"/>
                </a:solidFill>
              </a:rPr>
              <a:t>Board Meeting once in 6 months and No general meetings requirement.</a:t>
            </a:r>
          </a:p>
          <a:p>
            <a:pPr marL="852488" algn="just">
              <a:buNone/>
            </a:pPr>
            <a:endParaRPr lang="en-US" sz="1600" b="1" dirty="0" smtClean="0">
              <a:solidFill>
                <a:schemeClr val="tx1"/>
              </a:solidFill>
            </a:endParaRPr>
          </a:p>
          <a:p>
            <a:pPr algn="just"/>
            <a:endParaRPr lang="en-US" sz="1600" b="1" dirty="0" smtClean="0">
              <a:solidFill>
                <a:schemeClr val="tx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p:cNvSpPr txBox="1"/>
          <p:nvPr/>
        </p:nvSpPr>
        <p:spPr>
          <a:xfrm>
            <a:off x="304800" y="381000"/>
            <a:ext cx="8610600" cy="70788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horz" lIns="91440" tIns="45720" rIns="91440" bIns="45720" rtlCol="0" anchor="b">
            <a:noAutofit/>
          </a:bodyPr>
          <a:lstStyle>
            <a:lvl1pPr algn="ctr">
              <a:lnSpc>
                <a:spcPts val="5800"/>
              </a:lnSpc>
              <a:spcBef>
                <a:spcPct val="0"/>
              </a:spcBef>
              <a:buNone/>
              <a:defRPr sz="4000" b="1" spc="0">
                <a:ln w="12700">
                  <a:solidFill>
                    <a:schemeClr val="tx2">
                      <a:satMod val="155000"/>
                    </a:schemeClr>
                  </a:solidFill>
                  <a:prstDash val="solid"/>
                </a:ln>
                <a:solidFill>
                  <a:schemeClr val="bg1"/>
                </a:solidFill>
                <a:effectLst>
                  <a:outerShdw blurRad="50800" dist="38100" dir="10800000" algn="r" rotWithShape="0">
                    <a:prstClr val="black">
                      <a:alpha val="40000"/>
                    </a:prstClr>
                  </a:outerShdw>
                </a:effectLst>
              </a:defRPr>
            </a:lvl1pPr>
          </a:lstStyle>
          <a:p>
            <a:r>
              <a:rPr lang="en-US" sz="3600" dirty="0"/>
              <a:t>Corporate Social Responsibility</a:t>
            </a:r>
          </a:p>
        </p:txBody>
      </p:sp>
      <p:sp>
        <p:nvSpPr>
          <p:cNvPr id="5" name="Content Placeholder 2"/>
          <p:cNvSpPr txBox="1">
            <a:spLocks/>
          </p:cNvSpPr>
          <p:nvPr/>
        </p:nvSpPr>
        <p:spPr>
          <a:xfrm>
            <a:off x="457200" y="1295400"/>
            <a:ext cx="4495800" cy="5105400"/>
          </a:xfrm>
          <a:prstGeom prst="rect">
            <a:avLst/>
          </a:prstGeom>
        </p:spPr>
        <p:txBody>
          <a:bodyPr vert="horz" lIns="91440" tIns="45720" rIns="91440" bIns="45720" rtlCol="0">
            <a:noAutofit/>
          </a:bodyPr>
          <a:lstStyle/>
          <a:p>
            <a:pPr marL="285750" indent="-285750" algn="just">
              <a:spcBef>
                <a:spcPct val="20000"/>
              </a:spcBef>
              <a:buFont typeface="Wingdings" pitchFamily="2" charset="2"/>
              <a:buChar char="v"/>
              <a:defRPr/>
            </a:pPr>
            <a:r>
              <a:rPr lang="en-US" sz="1600" b="1" dirty="0"/>
              <a:t>Corporate Social Responsibility</a:t>
            </a:r>
            <a:r>
              <a:rPr lang="en-US" sz="1600" dirty="0"/>
              <a:t> (</a:t>
            </a:r>
            <a:r>
              <a:rPr lang="en-US" sz="1600" b="1" dirty="0"/>
              <a:t>CSR) is defined as the voluntary activities undertaken by a company to operate in an economic, social and environmentally sustainable manner.</a:t>
            </a:r>
          </a:p>
          <a:p>
            <a:pPr algn="just">
              <a:spcBef>
                <a:spcPct val="20000"/>
              </a:spcBef>
              <a:defRPr/>
            </a:pPr>
            <a:endParaRPr kumimoji="0" lang="en-US" sz="1600" b="1" i="0" u="none" strike="noStrike" kern="1200" cap="none" spc="0" normalizeH="0" baseline="0" noProof="0" dirty="0" smtClean="0">
              <a:ln>
                <a:noFill/>
              </a:ln>
              <a:solidFill>
                <a:schemeClr val="tx1"/>
              </a:solidFill>
              <a:effectLst/>
              <a:uLnTx/>
              <a:uFillTx/>
            </a:endParaRPr>
          </a:p>
          <a:p>
            <a:pPr marL="285750" marR="0" lvl="0" indent="-285750" algn="just" defTabSz="914400" rtl="0" eaLnBrk="1" fontAlgn="auto" latinLnBrk="0" hangingPunct="1">
              <a:lnSpc>
                <a:spcPct val="100000"/>
              </a:lnSpc>
              <a:spcBef>
                <a:spcPct val="20000"/>
              </a:spcBef>
              <a:spcAft>
                <a:spcPts val="0"/>
              </a:spcAft>
              <a:buClrTx/>
              <a:buSzTx/>
              <a:buFont typeface="Wingdings" pitchFamily="2" charset="2"/>
              <a:buChar char="v"/>
              <a:tabLst/>
              <a:defRPr/>
            </a:pPr>
            <a:r>
              <a:rPr kumimoji="0" lang="en-US" sz="1600" b="1" i="0" u="none" strike="noStrike" kern="1200" cap="none" spc="0" normalizeH="0" baseline="0" noProof="0" dirty="0" smtClean="0">
                <a:ln>
                  <a:noFill/>
                </a:ln>
                <a:solidFill>
                  <a:schemeClr val="tx1"/>
                </a:solidFill>
                <a:effectLst/>
                <a:uLnTx/>
                <a:uFillTx/>
              </a:rPr>
              <a:t>2 % of average net profits of last 3 years to be mandatorily spent on CSR by companies having :</a:t>
            </a:r>
          </a:p>
          <a:p>
            <a:pPr marL="628650" marR="0" lvl="0" indent="-285750" algn="just" defTabSz="914400" rtl="0" eaLnBrk="1" fontAlgn="auto" latinLnBrk="0" hangingPunct="1">
              <a:lnSpc>
                <a:spcPct val="100000"/>
              </a:lnSpc>
              <a:spcBef>
                <a:spcPct val="20000"/>
              </a:spcBef>
              <a:spcAft>
                <a:spcPts val="0"/>
              </a:spcAft>
              <a:buClrTx/>
              <a:buSzTx/>
              <a:buFont typeface="Wingdings" pitchFamily="2" charset="2"/>
              <a:buChar char="Ø"/>
              <a:tabLst>
                <a:tab pos="685800" algn="l"/>
              </a:tabLst>
              <a:defRPr/>
            </a:pPr>
            <a:r>
              <a:rPr lang="en-US" sz="1600" b="1" dirty="0" smtClean="0"/>
              <a:t>Net worth of Rs. 5 billion or more; or</a:t>
            </a:r>
          </a:p>
          <a:p>
            <a:pPr marL="628650" marR="0" lvl="0" indent="-285750" algn="just" defTabSz="914400" rtl="0" eaLnBrk="1" fontAlgn="auto" latinLnBrk="0" hangingPunct="1">
              <a:lnSpc>
                <a:spcPct val="100000"/>
              </a:lnSpc>
              <a:spcBef>
                <a:spcPct val="20000"/>
              </a:spcBef>
              <a:spcAft>
                <a:spcPts val="0"/>
              </a:spcAft>
              <a:buClrTx/>
              <a:buSzTx/>
              <a:buFont typeface="Wingdings" pitchFamily="2" charset="2"/>
              <a:buChar char="Ø"/>
              <a:tabLst>
                <a:tab pos="685800" algn="l"/>
              </a:tabLst>
              <a:defRPr/>
            </a:pPr>
            <a:r>
              <a:rPr kumimoji="0" lang="en-US" sz="1600" b="1" i="0" u="none" strike="noStrike" kern="1200" cap="none" spc="0" normalizeH="0" baseline="0" noProof="0" dirty="0" smtClean="0">
                <a:ln>
                  <a:noFill/>
                </a:ln>
                <a:solidFill>
                  <a:schemeClr val="tx1"/>
                </a:solidFill>
                <a:effectLst/>
                <a:uLnTx/>
                <a:uFillTx/>
              </a:rPr>
              <a:t>Turnover</a:t>
            </a:r>
            <a:r>
              <a:rPr kumimoji="0" lang="en-US" sz="1600" b="1" i="0" u="none" strike="noStrike" kern="1200" cap="none" spc="0" normalizeH="0" noProof="0" dirty="0" smtClean="0">
                <a:ln>
                  <a:noFill/>
                </a:ln>
                <a:solidFill>
                  <a:schemeClr val="tx1"/>
                </a:solidFill>
                <a:effectLst/>
                <a:uLnTx/>
                <a:uFillTx/>
              </a:rPr>
              <a:t> of Rs. 10 billion or more; or</a:t>
            </a:r>
          </a:p>
          <a:p>
            <a:pPr marL="628650" marR="0" lvl="0" indent="-285750" algn="just" defTabSz="914400" rtl="0" eaLnBrk="1" fontAlgn="auto" latinLnBrk="0" hangingPunct="1">
              <a:lnSpc>
                <a:spcPct val="100000"/>
              </a:lnSpc>
              <a:spcBef>
                <a:spcPct val="20000"/>
              </a:spcBef>
              <a:spcAft>
                <a:spcPts val="0"/>
              </a:spcAft>
              <a:buClrTx/>
              <a:buSzTx/>
              <a:buFont typeface="Wingdings" pitchFamily="2" charset="2"/>
              <a:buChar char="Ø"/>
              <a:tabLst>
                <a:tab pos="685800" algn="l"/>
              </a:tabLst>
              <a:defRPr/>
            </a:pPr>
            <a:r>
              <a:rPr lang="en-US" sz="1600" b="1" baseline="0" dirty="0" smtClean="0"/>
              <a:t>Net profit of Rs. 50 million or more</a:t>
            </a:r>
          </a:p>
          <a:p>
            <a:pPr marL="57150" marR="0" lvl="0" algn="just" defTabSz="914400" rtl="0" eaLnBrk="1" fontAlgn="auto" latinLnBrk="0" hangingPunct="1">
              <a:lnSpc>
                <a:spcPct val="100000"/>
              </a:lnSpc>
              <a:spcBef>
                <a:spcPct val="20000"/>
              </a:spcBef>
              <a:spcAft>
                <a:spcPts val="0"/>
              </a:spcAft>
              <a:buClrTx/>
              <a:buSzTx/>
              <a:tabLst>
                <a:tab pos="685800" algn="l"/>
              </a:tabLst>
              <a:defRPr/>
            </a:pPr>
            <a:endParaRPr lang="en-US" sz="1600" b="1" dirty="0"/>
          </a:p>
          <a:p>
            <a:pPr marL="342900" marR="0" lvl="0" indent="-285750" algn="just" defTabSz="914400" rtl="0" eaLnBrk="1" fontAlgn="auto" latinLnBrk="0" hangingPunct="1">
              <a:lnSpc>
                <a:spcPct val="100000"/>
              </a:lnSpc>
              <a:spcBef>
                <a:spcPct val="20000"/>
              </a:spcBef>
              <a:spcAft>
                <a:spcPts val="0"/>
              </a:spcAft>
              <a:buClrTx/>
              <a:buSzTx/>
              <a:buFont typeface="Wingdings" pitchFamily="2" charset="2"/>
              <a:buChar char="v"/>
              <a:tabLst>
                <a:tab pos="685800" algn="l"/>
              </a:tabLst>
              <a:defRPr/>
            </a:pPr>
            <a:r>
              <a:rPr lang="en-US" sz="1600" b="1" dirty="0" smtClean="0"/>
              <a:t>It should consists of minimum 3 directors and atleast 1 director being an independent director.</a:t>
            </a:r>
            <a:endParaRPr lang="en-US" sz="1600" b="1" baseline="0" dirty="0" smtClean="0"/>
          </a:p>
          <a:p>
            <a:pPr marL="342900" marR="0" lvl="0" indent="342900" algn="just" defTabSz="914400" rtl="0" eaLnBrk="1" fontAlgn="auto" latinLnBrk="0" hangingPunct="1">
              <a:lnSpc>
                <a:spcPct val="100000"/>
              </a:lnSpc>
              <a:spcBef>
                <a:spcPct val="20000"/>
              </a:spcBef>
              <a:spcAft>
                <a:spcPts val="0"/>
              </a:spcAft>
              <a:buClrTx/>
              <a:buSzTx/>
              <a:tabLst>
                <a:tab pos="685800" algn="l"/>
              </a:tabLst>
              <a:defRPr/>
            </a:pPr>
            <a:endParaRPr kumimoji="0" lang="en-US" sz="20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2" name="Picture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5181600" y="1600200"/>
            <a:ext cx="3581400" cy="4267200"/>
          </a:xfrm>
          <a:prstGeom prst="rect">
            <a:avLst/>
          </a:prstGeom>
        </p:spPr>
      </p:pic>
    </p:spTree>
    <p:extLst>
      <p:ext uri="{BB962C8B-B14F-4D97-AF65-F5344CB8AC3E}">
        <p14:creationId xmlns="" xmlns:p14="http://schemas.microsoft.com/office/powerpoint/2010/main" val="6380135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599" y="152400"/>
            <a:ext cx="8607287" cy="6858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horz" lIns="91440" tIns="45720" rIns="91440" bIns="45720" rtlCol="0" anchor="b">
            <a:noAutofit/>
          </a:bodyPr>
          <a:lstStyle>
            <a:lvl1pPr algn="ctr">
              <a:lnSpc>
                <a:spcPts val="5800"/>
              </a:lnSpc>
              <a:spcBef>
                <a:spcPct val="0"/>
              </a:spcBef>
              <a:buNone/>
              <a:defRPr sz="3600" b="1">
                <a:ln w="12700">
                  <a:solidFill>
                    <a:schemeClr val="tx2">
                      <a:satMod val="155000"/>
                    </a:schemeClr>
                  </a:solidFill>
                  <a:prstDash val="solid"/>
                </a:ln>
                <a:solidFill>
                  <a:schemeClr val="bg1"/>
                </a:solidFill>
                <a:effectLst>
                  <a:outerShdw blurRad="50800" dist="38100" dir="10800000" algn="r" rotWithShape="0">
                    <a:prstClr val="black">
                      <a:alpha val="40000"/>
                    </a:prstClr>
                  </a:outerShdw>
                </a:effectLst>
              </a:defRPr>
            </a:lvl1pPr>
          </a:lstStyle>
          <a:p>
            <a:r>
              <a:rPr lang="en-US" sz="3200" dirty="0"/>
              <a:t>Serious Fraud Investigation Office (SFIO</a:t>
            </a:r>
            <a:r>
              <a:rPr lang="en-US" dirty="0"/>
              <a:t>)</a:t>
            </a:r>
          </a:p>
        </p:txBody>
      </p:sp>
      <p:sp>
        <p:nvSpPr>
          <p:cNvPr id="5" name="Content Placeholder 2"/>
          <p:cNvSpPr txBox="1">
            <a:spLocks/>
          </p:cNvSpPr>
          <p:nvPr/>
        </p:nvSpPr>
        <p:spPr>
          <a:xfrm>
            <a:off x="301487" y="914400"/>
            <a:ext cx="3813313" cy="4343400"/>
          </a:xfrm>
          <a:prstGeom prst="rect">
            <a:avLst/>
          </a:prstGeom>
        </p:spPr>
        <p:txBody>
          <a:bodyPr vert="horz" lIns="91440" tIns="45720" rIns="91440" bIns="45720" numCol="1" rtlCol="0">
            <a:noAutofit/>
          </a:bodyPr>
          <a:lstStyle>
            <a:lvl1pPr marL="285750" indent="-285750" algn="just">
              <a:spcBef>
                <a:spcPct val="20000"/>
              </a:spcBef>
              <a:buFont typeface="Wingdings" pitchFamily="2" charset="2"/>
              <a:buChar char="v"/>
              <a:defRPr sz="1600" b="1"/>
            </a:lvl1pPr>
            <a:lvl2pPr marL="742950" indent="-285750">
              <a:spcBef>
                <a:spcPct val="20000"/>
              </a:spcBef>
              <a:buFont typeface="Courier New" pitchFamily="49" charset="0"/>
              <a:buChar char="o"/>
              <a:defRPr sz="1600">
                <a:solidFill>
                  <a:schemeClr val="tx1">
                    <a:lumMod val="50000"/>
                    <a:lumOff val="50000"/>
                  </a:schemeClr>
                </a:solidFill>
                <a:latin typeface="+mj-lt"/>
              </a:defRPr>
            </a:lvl2pPr>
            <a:lvl3pPr marL="1143000" indent="-228600">
              <a:spcBef>
                <a:spcPct val="20000"/>
              </a:spcBef>
              <a:buFont typeface="Arial" pitchFamily="34" charset="0"/>
              <a:buChar char="•"/>
              <a:defRPr sz="1600">
                <a:solidFill>
                  <a:schemeClr val="tx1">
                    <a:lumMod val="50000"/>
                    <a:lumOff val="50000"/>
                  </a:schemeClr>
                </a:solidFill>
                <a:latin typeface="+mj-lt"/>
              </a:defRPr>
            </a:lvl3pPr>
            <a:lvl4pPr marL="1600200" indent="-228600">
              <a:spcBef>
                <a:spcPct val="20000"/>
              </a:spcBef>
              <a:buFont typeface="Courier New" pitchFamily="49" charset="0"/>
              <a:buChar char="o"/>
              <a:defRPr sz="1600">
                <a:solidFill>
                  <a:schemeClr val="tx1">
                    <a:lumMod val="50000"/>
                    <a:lumOff val="50000"/>
                  </a:schemeClr>
                </a:solidFill>
                <a:latin typeface="+mj-lt"/>
              </a:defRPr>
            </a:lvl4pPr>
            <a:lvl5pPr marL="2057400" indent="-228600">
              <a:spcBef>
                <a:spcPct val="20000"/>
              </a:spcBef>
              <a:buFont typeface="Arial" pitchFamily="34" charset="0"/>
              <a:buChar char="•"/>
              <a:defRPr sz="1600">
                <a:solidFill>
                  <a:schemeClr val="tx1">
                    <a:lumMod val="50000"/>
                    <a:lumOff val="50000"/>
                  </a:schemeClr>
                </a:solidFill>
                <a:latin typeface="+mj-lt"/>
              </a:defRPr>
            </a:lvl5pPr>
            <a:lvl6pPr marL="2514600" indent="-228600">
              <a:spcBef>
                <a:spcPct val="20000"/>
              </a:spcBef>
              <a:buFont typeface="Courier New" pitchFamily="49" charset="0"/>
              <a:buChar char="o"/>
              <a:defRPr sz="1600">
                <a:solidFill>
                  <a:schemeClr val="tx1">
                    <a:lumMod val="50000"/>
                    <a:lumOff val="50000"/>
                  </a:schemeClr>
                </a:solidFill>
                <a:latin typeface="+mj-lt"/>
              </a:defRPr>
            </a:lvl6pPr>
            <a:lvl7pPr marL="2971800" indent="-228600">
              <a:spcBef>
                <a:spcPct val="20000"/>
              </a:spcBef>
              <a:buFont typeface="Arial" pitchFamily="34" charset="0"/>
              <a:buChar char="•"/>
              <a:defRPr sz="1600">
                <a:solidFill>
                  <a:schemeClr val="tx1">
                    <a:lumMod val="50000"/>
                    <a:lumOff val="50000"/>
                  </a:schemeClr>
                </a:solidFill>
                <a:latin typeface="+mj-lt"/>
              </a:defRPr>
            </a:lvl7pPr>
            <a:lvl8pPr marL="3429000" indent="-228600">
              <a:spcBef>
                <a:spcPct val="20000"/>
              </a:spcBef>
              <a:buFont typeface="Courier New" pitchFamily="49" charset="0"/>
              <a:buChar char="o"/>
              <a:defRPr sz="1600">
                <a:solidFill>
                  <a:schemeClr val="tx1">
                    <a:lumMod val="50000"/>
                    <a:lumOff val="50000"/>
                  </a:schemeClr>
                </a:solidFill>
                <a:latin typeface="+mj-lt"/>
              </a:defRPr>
            </a:lvl8pPr>
            <a:lvl9pPr marL="3886200" indent="-228600">
              <a:spcBef>
                <a:spcPct val="20000"/>
              </a:spcBef>
              <a:buFont typeface="Arial" pitchFamily="34" charset="0"/>
              <a:buChar char="•"/>
              <a:defRPr sz="1600">
                <a:solidFill>
                  <a:schemeClr val="tx1">
                    <a:lumMod val="50000"/>
                    <a:lumOff val="50000"/>
                  </a:schemeClr>
                </a:solidFill>
                <a:latin typeface="+mj-lt"/>
              </a:defRPr>
            </a:lvl9pPr>
          </a:lstStyle>
          <a:p>
            <a:endParaRPr lang="en-US" dirty="0" smtClean="0"/>
          </a:p>
          <a:p>
            <a:r>
              <a:rPr lang="en-US" dirty="0" smtClean="0"/>
              <a:t>Central </a:t>
            </a:r>
            <a:r>
              <a:rPr lang="en-US" dirty="0"/>
              <a:t>Government should constitute SFIO</a:t>
            </a:r>
            <a:r>
              <a:rPr lang="en-US" dirty="0" smtClean="0"/>
              <a:t>.</a:t>
            </a:r>
          </a:p>
          <a:p>
            <a:endParaRPr lang="en-US" dirty="0"/>
          </a:p>
          <a:p>
            <a:r>
              <a:rPr lang="en-US" dirty="0"/>
              <a:t>Headed by director and will consists experts from various fields</a:t>
            </a:r>
            <a:r>
              <a:rPr lang="en-US" dirty="0" smtClean="0"/>
              <a:t>.</a:t>
            </a:r>
          </a:p>
          <a:p>
            <a:endParaRPr lang="en-US" dirty="0"/>
          </a:p>
          <a:p>
            <a:r>
              <a:rPr lang="en-US" dirty="0"/>
              <a:t>For the </a:t>
            </a:r>
            <a:r>
              <a:rPr lang="en-US" dirty="0">
                <a:solidFill>
                  <a:schemeClr val="accent2"/>
                </a:solidFill>
              </a:rPr>
              <a:t>investigation of frauds </a:t>
            </a:r>
            <a:r>
              <a:rPr lang="en-US" dirty="0"/>
              <a:t>related to the companies</a:t>
            </a:r>
            <a:r>
              <a:rPr lang="en-US" dirty="0" smtClean="0"/>
              <a:t>.</a:t>
            </a:r>
          </a:p>
          <a:p>
            <a:endParaRPr lang="en-US" dirty="0"/>
          </a:p>
          <a:p>
            <a:r>
              <a:rPr lang="en-US" dirty="0"/>
              <a:t>No other investigation agency or central or state government proceed with investigation if it is assigned to SFIO</a:t>
            </a:r>
            <a:r>
              <a:rPr lang="en-US" dirty="0" smtClean="0"/>
              <a:t>.</a:t>
            </a:r>
          </a:p>
          <a:p>
            <a:endParaRPr lang="en-US" dirty="0"/>
          </a:p>
          <a:p>
            <a:r>
              <a:rPr lang="en-US" dirty="0"/>
              <a:t>Submit the investigation report to Central Government</a:t>
            </a:r>
            <a:r>
              <a:rPr lang="en-US" dirty="0" smtClean="0"/>
              <a:t>.</a:t>
            </a:r>
          </a:p>
          <a:p>
            <a:endParaRPr lang="en-US" dirty="0"/>
          </a:p>
          <a:p>
            <a:endParaRPr lang="en-US" dirty="0"/>
          </a:p>
          <a:p>
            <a:endParaRPr lang="en-US" dirty="0"/>
          </a:p>
        </p:txBody>
      </p:sp>
      <p:pic>
        <p:nvPicPr>
          <p:cNvPr id="6" name="Picture 5"/>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4648200" y="4114800"/>
            <a:ext cx="4187686" cy="2211457"/>
          </a:xfrm>
          <a:prstGeom prst="rect">
            <a:avLst/>
          </a:prstGeom>
        </p:spPr>
      </p:pic>
      <p:pic>
        <p:nvPicPr>
          <p:cNvPr id="7" name="Picture 6"/>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4648200" y="1219200"/>
            <a:ext cx="4187686" cy="2514600"/>
          </a:xfrm>
          <a:prstGeom prst="rect">
            <a:avLst/>
          </a:prstGeom>
        </p:spPr>
      </p:pic>
    </p:spTree>
    <p:extLst>
      <p:ext uri="{BB962C8B-B14F-4D97-AF65-F5344CB8AC3E}">
        <p14:creationId xmlns="" xmlns:p14="http://schemas.microsoft.com/office/powerpoint/2010/main" val="39865611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p:cNvSpPr txBox="1"/>
          <p:nvPr/>
        </p:nvSpPr>
        <p:spPr>
          <a:xfrm>
            <a:off x="228600" y="228600"/>
            <a:ext cx="8686800" cy="58477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horz" lIns="91440" tIns="45720" rIns="91440" bIns="45720" rtlCol="0" anchor="b">
            <a:noAutofit/>
          </a:bodyPr>
          <a:lstStyle>
            <a:defPPr>
              <a:defRPr lang="en-US"/>
            </a:defPPr>
            <a:lvl1pPr algn="ctr">
              <a:lnSpc>
                <a:spcPts val="5800"/>
              </a:lnSpc>
              <a:spcBef>
                <a:spcPct val="0"/>
              </a:spcBef>
              <a:buNone/>
              <a:defRPr sz="3200" b="1">
                <a:ln w="12700">
                  <a:solidFill>
                    <a:schemeClr val="tx2">
                      <a:satMod val="155000"/>
                    </a:schemeClr>
                  </a:solidFill>
                  <a:prstDash val="solid"/>
                </a:ln>
                <a:solidFill>
                  <a:schemeClr val="bg1"/>
                </a:solidFill>
                <a:effectLst>
                  <a:outerShdw blurRad="50800" dist="38100" dir="10800000" algn="r" rotWithShape="0">
                    <a:prstClr val="black">
                      <a:alpha val="40000"/>
                    </a:prstClr>
                  </a:outerShdw>
                </a:effectLst>
              </a:defRPr>
            </a:lvl1pPr>
          </a:lstStyle>
          <a:p>
            <a:r>
              <a:rPr lang="en-US" dirty="0"/>
              <a:t>Number of Directorship</a:t>
            </a:r>
          </a:p>
        </p:txBody>
      </p:sp>
      <p:sp>
        <p:nvSpPr>
          <p:cNvPr id="5" name="Content Placeholder 2"/>
          <p:cNvSpPr txBox="1">
            <a:spLocks/>
          </p:cNvSpPr>
          <p:nvPr/>
        </p:nvSpPr>
        <p:spPr>
          <a:xfrm>
            <a:off x="533400" y="1087583"/>
            <a:ext cx="4038600" cy="2036617"/>
          </a:xfrm>
          <a:prstGeom prst="rect">
            <a:avLst/>
          </a:prstGeom>
        </p:spPr>
        <p:txBody>
          <a:bodyPr vert="horz" lIns="91440" tIns="45720" rIns="91440" bIns="45720" numCol="1" rtlCol="0">
            <a:noAutofit/>
          </a:bodyPr>
          <a:lstStyle>
            <a:defPPr>
              <a:defRPr lang="en-US"/>
            </a:defPPr>
            <a:lvl1pPr marL="285750" indent="-285750" algn="just">
              <a:spcBef>
                <a:spcPct val="20000"/>
              </a:spcBef>
              <a:buFont typeface="Wingdings" pitchFamily="2" charset="2"/>
              <a:buChar char="v"/>
              <a:defRPr sz="1600" b="1"/>
            </a:lvl1pPr>
            <a:lvl2pPr marL="742950" indent="-285750">
              <a:spcBef>
                <a:spcPct val="20000"/>
              </a:spcBef>
              <a:buFont typeface="Courier New" pitchFamily="49" charset="0"/>
              <a:buChar char="o"/>
              <a:defRPr sz="1600">
                <a:solidFill>
                  <a:schemeClr val="tx1">
                    <a:lumMod val="50000"/>
                    <a:lumOff val="50000"/>
                  </a:schemeClr>
                </a:solidFill>
                <a:latin typeface="+mj-lt"/>
              </a:defRPr>
            </a:lvl2pPr>
            <a:lvl3pPr marL="1143000" indent="-228600">
              <a:spcBef>
                <a:spcPct val="20000"/>
              </a:spcBef>
              <a:buFont typeface="Arial" pitchFamily="34" charset="0"/>
              <a:buChar char="•"/>
              <a:defRPr sz="1600">
                <a:solidFill>
                  <a:schemeClr val="tx1">
                    <a:lumMod val="50000"/>
                    <a:lumOff val="50000"/>
                  </a:schemeClr>
                </a:solidFill>
                <a:latin typeface="+mj-lt"/>
              </a:defRPr>
            </a:lvl3pPr>
            <a:lvl4pPr marL="1600200" indent="-228600">
              <a:spcBef>
                <a:spcPct val="20000"/>
              </a:spcBef>
              <a:buFont typeface="Courier New" pitchFamily="49" charset="0"/>
              <a:buChar char="o"/>
              <a:defRPr sz="1600">
                <a:solidFill>
                  <a:schemeClr val="tx1">
                    <a:lumMod val="50000"/>
                    <a:lumOff val="50000"/>
                  </a:schemeClr>
                </a:solidFill>
                <a:latin typeface="+mj-lt"/>
              </a:defRPr>
            </a:lvl4pPr>
            <a:lvl5pPr marL="2057400" indent="-228600">
              <a:spcBef>
                <a:spcPct val="20000"/>
              </a:spcBef>
              <a:buFont typeface="Arial" pitchFamily="34" charset="0"/>
              <a:buChar char="•"/>
              <a:defRPr sz="1600">
                <a:solidFill>
                  <a:schemeClr val="tx1">
                    <a:lumMod val="50000"/>
                    <a:lumOff val="50000"/>
                  </a:schemeClr>
                </a:solidFill>
                <a:latin typeface="+mj-lt"/>
              </a:defRPr>
            </a:lvl5pPr>
            <a:lvl6pPr marL="2514600" indent="-228600">
              <a:spcBef>
                <a:spcPct val="20000"/>
              </a:spcBef>
              <a:buFont typeface="Courier New" pitchFamily="49" charset="0"/>
              <a:buChar char="o"/>
              <a:defRPr sz="1600">
                <a:solidFill>
                  <a:schemeClr val="tx1">
                    <a:lumMod val="50000"/>
                    <a:lumOff val="50000"/>
                  </a:schemeClr>
                </a:solidFill>
                <a:latin typeface="+mj-lt"/>
              </a:defRPr>
            </a:lvl6pPr>
            <a:lvl7pPr marL="2971800" indent="-228600">
              <a:spcBef>
                <a:spcPct val="20000"/>
              </a:spcBef>
              <a:buFont typeface="Arial" pitchFamily="34" charset="0"/>
              <a:buChar char="•"/>
              <a:defRPr sz="1600">
                <a:solidFill>
                  <a:schemeClr val="tx1">
                    <a:lumMod val="50000"/>
                    <a:lumOff val="50000"/>
                  </a:schemeClr>
                </a:solidFill>
                <a:latin typeface="+mj-lt"/>
              </a:defRPr>
            </a:lvl7pPr>
            <a:lvl8pPr marL="3429000" indent="-228600">
              <a:spcBef>
                <a:spcPct val="20000"/>
              </a:spcBef>
              <a:buFont typeface="Courier New" pitchFamily="49" charset="0"/>
              <a:buChar char="o"/>
              <a:defRPr sz="1600">
                <a:solidFill>
                  <a:schemeClr val="tx1">
                    <a:lumMod val="50000"/>
                    <a:lumOff val="50000"/>
                  </a:schemeClr>
                </a:solidFill>
                <a:latin typeface="+mj-lt"/>
              </a:defRPr>
            </a:lvl8pPr>
            <a:lvl9pPr marL="3886200" indent="-228600">
              <a:spcBef>
                <a:spcPct val="20000"/>
              </a:spcBef>
              <a:buFont typeface="Arial" pitchFamily="34" charset="0"/>
              <a:buChar char="•"/>
              <a:defRPr sz="1600">
                <a:solidFill>
                  <a:schemeClr val="tx1">
                    <a:lumMod val="50000"/>
                    <a:lumOff val="50000"/>
                  </a:schemeClr>
                </a:solidFill>
                <a:latin typeface="+mj-lt"/>
              </a:defRPr>
            </a:lvl9pPr>
          </a:lstStyle>
          <a:p>
            <a:r>
              <a:rPr lang="en-US" dirty="0"/>
              <a:t>Not more than 20 </a:t>
            </a:r>
            <a:r>
              <a:rPr lang="en-US" dirty="0" smtClean="0"/>
              <a:t>companies</a:t>
            </a:r>
          </a:p>
          <a:p>
            <a:pPr marL="0" indent="0">
              <a:buNone/>
            </a:pPr>
            <a:endParaRPr lang="en-US" dirty="0"/>
          </a:p>
          <a:p>
            <a:r>
              <a:rPr lang="en-US" dirty="0"/>
              <a:t>Maximum number of public companies in which a person can be appointed as a director shall not exceed 10.</a:t>
            </a:r>
          </a:p>
          <a:p>
            <a:endParaRPr lang="en-US" dirty="0"/>
          </a:p>
          <a:p>
            <a:endParaRPr lang="en-US" dirty="0"/>
          </a:p>
        </p:txBody>
      </p:sp>
      <p:sp>
        <p:nvSpPr>
          <p:cNvPr id="6" name="Title 4"/>
          <p:cNvSpPr>
            <a:spLocks noGrp="1"/>
          </p:cNvSpPr>
          <p:nvPr>
            <p:ph type="title"/>
          </p:nvPr>
        </p:nvSpPr>
        <p:spPr>
          <a:xfrm>
            <a:off x="228600" y="3276600"/>
            <a:ext cx="8686800" cy="533400"/>
          </a:xfrm>
        </p:spPr>
        <p:style>
          <a:lnRef idx="2">
            <a:schemeClr val="accent6">
              <a:shade val="50000"/>
            </a:schemeClr>
          </a:lnRef>
          <a:fillRef idx="1">
            <a:schemeClr val="accent6"/>
          </a:fillRef>
          <a:effectRef idx="0">
            <a:schemeClr val="accent6"/>
          </a:effectRef>
          <a:fontRef idx="minor">
            <a:schemeClr val="lt1"/>
          </a:fontRef>
        </p:style>
        <p:txBody>
          <a:bodyPr vert="horz" lIns="91440" tIns="45720" rIns="91440" bIns="45720" rtlCol="0" anchor="b">
            <a:noAutofit/>
          </a:bodyPr>
          <a:lstStyle/>
          <a:p>
            <a:r>
              <a:rPr lang="en-US" sz="3200" b="1" dirty="0">
                <a:ln w="12700">
                  <a:solidFill>
                    <a:schemeClr val="tx2">
                      <a:satMod val="155000"/>
                    </a:schemeClr>
                  </a:solidFill>
                  <a:prstDash val="solid"/>
                </a:ln>
                <a:solidFill>
                  <a:schemeClr val="bg1"/>
                </a:solidFill>
                <a:effectLst>
                  <a:outerShdw blurRad="50800" dist="38100" dir="10800000" algn="r" rotWithShape="0">
                    <a:prstClr val="black">
                      <a:alpha val="40000"/>
                    </a:prstClr>
                  </a:outerShdw>
                </a:effectLst>
              </a:rPr>
              <a:t>Share Capital</a:t>
            </a:r>
          </a:p>
        </p:txBody>
      </p:sp>
      <p:sp>
        <p:nvSpPr>
          <p:cNvPr id="7" name="Content Placeholder 2"/>
          <p:cNvSpPr>
            <a:spLocks noGrp="1"/>
          </p:cNvSpPr>
          <p:nvPr>
            <p:ph idx="1"/>
          </p:nvPr>
        </p:nvSpPr>
        <p:spPr>
          <a:xfrm>
            <a:off x="304800" y="4114801"/>
            <a:ext cx="4953000" cy="2362200"/>
          </a:xfrm>
        </p:spPr>
        <p:txBody>
          <a:bodyPr vert="horz" lIns="91440" tIns="45720" rIns="91440" bIns="45720" numCol="1" rtlCol="0">
            <a:noAutofit/>
          </a:bodyPr>
          <a:lstStyle/>
          <a:p>
            <a:pPr marL="285750" indent="-285750" algn="just">
              <a:buFont typeface="Wingdings" pitchFamily="2" charset="2"/>
              <a:buChar char="v"/>
            </a:pPr>
            <a:r>
              <a:rPr lang="en-US" sz="1600" b="1" dirty="0">
                <a:solidFill>
                  <a:schemeClr val="tx1"/>
                </a:solidFill>
                <a:latin typeface="+mn-lt"/>
              </a:rPr>
              <a:t>For defined infrastructural projects, preference shares can be issued for a period exceeding 20 years</a:t>
            </a:r>
            <a:r>
              <a:rPr lang="en-US" sz="1600" b="1" dirty="0" smtClean="0">
                <a:solidFill>
                  <a:schemeClr val="tx1"/>
                </a:solidFill>
                <a:latin typeface="+mn-lt"/>
              </a:rPr>
              <a:t>.</a:t>
            </a:r>
          </a:p>
          <a:p>
            <a:pPr marL="0" indent="0" algn="just">
              <a:buNone/>
            </a:pPr>
            <a:endParaRPr lang="en-US" sz="1600" b="1" dirty="0">
              <a:solidFill>
                <a:schemeClr val="tx1"/>
              </a:solidFill>
              <a:latin typeface="+mn-lt"/>
            </a:endParaRPr>
          </a:p>
          <a:p>
            <a:pPr marL="285750" indent="-285750" algn="just">
              <a:buFont typeface="Wingdings" pitchFamily="2" charset="2"/>
              <a:buChar char="v"/>
            </a:pPr>
            <a:r>
              <a:rPr lang="en-US" sz="1600" b="1" dirty="0">
                <a:solidFill>
                  <a:schemeClr val="tx1"/>
                </a:solidFill>
                <a:latin typeface="+mn-lt"/>
              </a:rPr>
              <a:t>Shares cannot be issued at discount except sweat equity shares</a:t>
            </a:r>
            <a:r>
              <a:rPr lang="en-US" sz="1600" b="1" dirty="0" smtClean="0">
                <a:solidFill>
                  <a:schemeClr val="tx1"/>
                </a:solidFill>
                <a:latin typeface="+mn-lt"/>
              </a:rPr>
              <a:t>.</a:t>
            </a:r>
          </a:p>
          <a:p>
            <a:pPr marL="285750" indent="-285750" algn="just">
              <a:buFont typeface="Wingdings" pitchFamily="2" charset="2"/>
              <a:buChar char="v"/>
            </a:pPr>
            <a:endParaRPr lang="en-US" sz="1600" b="1" dirty="0">
              <a:solidFill>
                <a:schemeClr val="tx1"/>
              </a:solidFill>
              <a:latin typeface="+mn-lt"/>
            </a:endParaRPr>
          </a:p>
          <a:p>
            <a:pPr marL="285750" indent="-285750" algn="just">
              <a:buFont typeface="Wingdings" pitchFamily="2" charset="2"/>
              <a:buChar char="v"/>
            </a:pPr>
            <a:r>
              <a:rPr lang="en-US" sz="1600" b="1" dirty="0">
                <a:solidFill>
                  <a:schemeClr val="tx1"/>
                </a:solidFill>
                <a:latin typeface="+mn-lt"/>
              </a:rPr>
              <a:t>Time gap between 2 buy backs shall be minimum 1 year. </a:t>
            </a:r>
          </a:p>
          <a:p>
            <a:pPr marL="285750" indent="-285750" algn="just">
              <a:buFont typeface="Wingdings" pitchFamily="2" charset="2"/>
              <a:buChar char="v"/>
            </a:pPr>
            <a:endParaRPr lang="en-US" sz="1600" b="1" dirty="0">
              <a:solidFill>
                <a:schemeClr val="tx1"/>
              </a:solidFill>
              <a:latin typeface="+mn-lt"/>
            </a:endParaRPr>
          </a:p>
          <a:p>
            <a:pPr marL="285750" indent="-285750" algn="just">
              <a:buFont typeface="Wingdings" pitchFamily="2" charset="2"/>
              <a:buChar char="v"/>
            </a:pPr>
            <a:endParaRPr lang="en-US" sz="1600" b="1" dirty="0">
              <a:solidFill>
                <a:schemeClr val="tx1"/>
              </a:solidFill>
              <a:latin typeface="+mn-lt"/>
            </a:endParaRPr>
          </a:p>
          <a:p>
            <a:pPr marL="285750" indent="-285750" algn="just">
              <a:buFont typeface="Wingdings" pitchFamily="2" charset="2"/>
              <a:buChar char="v"/>
            </a:pPr>
            <a:endParaRPr lang="en-US" sz="1600" b="1" dirty="0">
              <a:solidFill>
                <a:schemeClr val="tx1"/>
              </a:solidFill>
              <a:latin typeface="+mn-lt"/>
            </a:endParaRPr>
          </a:p>
        </p:txBody>
      </p:sp>
      <p:pic>
        <p:nvPicPr>
          <p:cNvPr id="2" name="Picture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5153025" y="990600"/>
            <a:ext cx="3533775" cy="1970809"/>
          </a:xfrm>
          <a:prstGeom prst="rect">
            <a:avLst/>
          </a:prstGeom>
        </p:spPr>
      </p:pic>
      <p:pic>
        <p:nvPicPr>
          <p:cNvPr id="3" name="Picture 2"/>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419725" y="4038600"/>
            <a:ext cx="3267075" cy="2362200"/>
          </a:xfrm>
          <a:prstGeom prst="rect">
            <a:avLst/>
          </a:prstGeom>
        </p:spPr>
      </p:pic>
    </p:spTree>
    <p:extLst>
      <p:ext uri="{BB962C8B-B14F-4D97-AF65-F5344CB8AC3E}">
        <p14:creationId xmlns="" xmlns:p14="http://schemas.microsoft.com/office/powerpoint/2010/main" val="40880753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extBox 6"/>
          <p:cNvSpPr txBox="1"/>
          <p:nvPr/>
        </p:nvSpPr>
        <p:spPr>
          <a:xfrm>
            <a:off x="304800" y="228600"/>
            <a:ext cx="8610600" cy="58477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horz" lIns="91440" tIns="45720" rIns="91440" bIns="45720" rtlCol="0" anchor="b">
            <a:noAutofit/>
          </a:bodyPr>
          <a:lstStyle>
            <a:defPPr>
              <a:defRPr lang="en-US"/>
            </a:defPPr>
            <a:lvl1pPr algn="ctr">
              <a:lnSpc>
                <a:spcPts val="5800"/>
              </a:lnSpc>
              <a:spcBef>
                <a:spcPct val="0"/>
              </a:spcBef>
              <a:buNone/>
              <a:defRPr sz="3200" b="1">
                <a:ln w="12700">
                  <a:solidFill>
                    <a:schemeClr val="tx2">
                      <a:satMod val="155000"/>
                    </a:schemeClr>
                  </a:solidFill>
                  <a:prstDash val="solid"/>
                </a:ln>
                <a:solidFill>
                  <a:schemeClr val="bg1"/>
                </a:solidFill>
                <a:effectLst>
                  <a:outerShdw blurRad="50800" dist="38100" dir="10800000" algn="r" rotWithShape="0">
                    <a:prstClr val="black">
                      <a:alpha val="40000"/>
                    </a:prstClr>
                  </a:outerShdw>
                </a:effectLst>
              </a:defRPr>
            </a:lvl1pPr>
          </a:lstStyle>
          <a:p>
            <a:r>
              <a:rPr lang="en-US" dirty="0"/>
              <a:t>Management and Administration</a:t>
            </a:r>
          </a:p>
        </p:txBody>
      </p:sp>
      <p:sp>
        <p:nvSpPr>
          <p:cNvPr id="12" name="Content Placeholder 2"/>
          <p:cNvSpPr txBox="1">
            <a:spLocks/>
          </p:cNvSpPr>
          <p:nvPr/>
        </p:nvSpPr>
        <p:spPr>
          <a:xfrm>
            <a:off x="304800" y="1066800"/>
            <a:ext cx="8534400" cy="5105400"/>
          </a:xfrm>
          <a:prstGeom prst="rect">
            <a:avLst/>
          </a:prstGeom>
        </p:spPr>
        <p:txBody>
          <a:bodyPr vert="horz" lIns="91440" tIns="45720" rIns="91440" bIns="45720" numCol="2" spcCol="365760" rtlCol="0">
            <a:noAutofit/>
          </a:bodyPr>
          <a:lstStyle>
            <a:defPPr>
              <a:defRPr lang="en-US"/>
            </a:defPPr>
            <a:lvl1pPr marL="285750" indent="-285750" algn="just">
              <a:spcBef>
                <a:spcPct val="20000"/>
              </a:spcBef>
              <a:buFont typeface="Wingdings" pitchFamily="2" charset="2"/>
              <a:buChar char="v"/>
              <a:defRPr sz="1600" b="1"/>
            </a:lvl1pPr>
            <a:lvl2pPr marL="742950" indent="-285750">
              <a:spcBef>
                <a:spcPct val="20000"/>
              </a:spcBef>
              <a:buFont typeface="Courier New" pitchFamily="49" charset="0"/>
              <a:buChar char="o"/>
              <a:defRPr sz="1600">
                <a:solidFill>
                  <a:schemeClr val="tx1">
                    <a:lumMod val="50000"/>
                    <a:lumOff val="50000"/>
                  </a:schemeClr>
                </a:solidFill>
                <a:latin typeface="+mj-lt"/>
              </a:defRPr>
            </a:lvl2pPr>
            <a:lvl3pPr marL="1143000" indent="-228600">
              <a:spcBef>
                <a:spcPct val="20000"/>
              </a:spcBef>
              <a:buFont typeface="Arial" pitchFamily="34" charset="0"/>
              <a:buChar char="•"/>
              <a:defRPr sz="1600">
                <a:solidFill>
                  <a:schemeClr val="tx1">
                    <a:lumMod val="50000"/>
                    <a:lumOff val="50000"/>
                  </a:schemeClr>
                </a:solidFill>
                <a:latin typeface="+mj-lt"/>
              </a:defRPr>
            </a:lvl3pPr>
            <a:lvl4pPr marL="1600200" indent="-228600">
              <a:spcBef>
                <a:spcPct val="20000"/>
              </a:spcBef>
              <a:buFont typeface="Courier New" pitchFamily="49" charset="0"/>
              <a:buChar char="o"/>
              <a:defRPr sz="1600">
                <a:solidFill>
                  <a:schemeClr val="tx1">
                    <a:lumMod val="50000"/>
                    <a:lumOff val="50000"/>
                  </a:schemeClr>
                </a:solidFill>
                <a:latin typeface="+mj-lt"/>
              </a:defRPr>
            </a:lvl4pPr>
            <a:lvl5pPr marL="2057400" indent="-228600">
              <a:spcBef>
                <a:spcPct val="20000"/>
              </a:spcBef>
              <a:buFont typeface="Arial" pitchFamily="34" charset="0"/>
              <a:buChar char="•"/>
              <a:defRPr sz="1600">
                <a:solidFill>
                  <a:schemeClr val="tx1">
                    <a:lumMod val="50000"/>
                    <a:lumOff val="50000"/>
                  </a:schemeClr>
                </a:solidFill>
                <a:latin typeface="+mj-lt"/>
              </a:defRPr>
            </a:lvl5pPr>
            <a:lvl6pPr marL="2514600" indent="-228600">
              <a:spcBef>
                <a:spcPct val="20000"/>
              </a:spcBef>
              <a:buFont typeface="Courier New" pitchFamily="49" charset="0"/>
              <a:buChar char="o"/>
              <a:defRPr sz="1600">
                <a:solidFill>
                  <a:schemeClr val="tx1">
                    <a:lumMod val="50000"/>
                    <a:lumOff val="50000"/>
                  </a:schemeClr>
                </a:solidFill>
                <a:latin typeface="+mj-lt"/>
              </a:defRPr>
            </a:lvl6pPr>
            <a:lvl7pPr marL="2971800" indent="-228600">
              <a:spcBef>
                <a:spcPct val="20000"/>
              </a:spcBef>
              <a:buFont typeface="Arial" pitchFamily="34" charset="0"/>
              <a:buChar char="•"/>
              <a:defRPr sz="1600">
                <a:solidFill>
                  <a:schemeClr val="tx1">
                    <a:lumMod val="50000"/>
                    <a:lumOff val="50000"/>
                  </a:schemeClr>
                </a:solidFill>
                <a:latin typeface="+mj-lt"/>
              </a:defRPr>
            </a:lvl7pPr>
            <a:lvl8pPr marL="3429000" indent="-228600">
              <a:spcBef>
                <a:spcPct val="20000"/>
              </a:spcBef>
              <a:buFont typeface="Courier New" pitchFamily="49" charset="0"/>
              <a:buChar char="o"/>
              <a:defRPr sz="1600">
                <a:solidFill>
                  <a:schemeClr val="tx1">
                    <a:lumMod val="50000"/>
                    <a:lumOff val="50000"/>
                  </a:schemeClr>
                </a:solidFill>
                <a:latin typeface="+mj-lt"/>
              </a:defRPr>
            </a:lvl8pPr>
            <a:lvl9pPr marL="3886200" indent="-228600">
              <a:spcBef>
                <a:spcPct val="20000"/>
              </a:spcBef>
              <a:buFont typeface="Arial" pitchFamily="34" charset="0"/>
              <a:buChar char="•"/>
              <a:defRPr sz="1600">
                <a:solidFill>
                  <a:schemeClr val="tx1">
                    <a:lumMod val="50000"/>
                    <a:lumOff val="50000"/>
                  </a:schemeClr>
                </a:solidFill>
                <a:latin typeface="+mj-lt"/>
              </a:defRPr>
            </a:lvl9pPr>
          </a:lstStyle>
          <a:p>
            <a:r>
              <a:rPr lang="en-US" dirty="0"/>
              <a:t>Atleast one director of a company shall be a person who has stayed in India for 182 days or more in a previous calendar year. </a:t>
            </a:r>
            <a:endParaRPr lang="en-US" dirty="0" smtClean="0"/>
          </a:p>
          <a:p>
            <a:r>
              <a:rPr lang="en-US" dirty="0" smtClean="0"/>
              <a:t>Listed companies </a:t>
            </a:r>
            <a:r>
              <a:rPr lang="en-US" dirty="0"/>
              <a:t>to have atleast 1 woman director</a:t>
            </a:r>
            <a:r>
              <a:rPr lang="en-US" dirty="0" smtClean="0"/>
              <a:t>.</a:t>
            </a:r>
          </a:p>
          <a:p>
            <a:r>
              <a:rPr lang="en-US" dirty="0" smtClean="0"/>
              <a:t>Existing </a:t>
            </a:r>
            <a:r>
              <a:rPr lang="en-US" dirty="0"/>
              <a:t>companies to comply with the above provisions within 1 year from the date of commencement of 2013 Act</a:t>
            </a:r>
            <a:r>
              <a:rPr lang="en-US" dirty="0" smtClean="0"/>
              <a:t>.</a:t>
            </a:r>
          </a:p>
          <a:p>
            <a:r>
              <a:rPr lang="en-US" dirty="0" smtClean="0"/>
              <a:t>Following </a:t>
            </a:r>
            <a:r>
              <a:rPr lang="en-US" dirty="0"/>
              <a:t>committees of the board made mandatory for listed and prescribed class of companies :</a:t>
            </a:r>
          </a:p>
          <a:p>
            <a:pPr>
              <a:buFont typeface="Wingdings" pitchFamily="2" charset="2"/>
              <a:buChar char="ü"/>
            </a:pPr>
            <a:r>
              <a:rPr lang="en-US" b="0" dirty="0"/>
              <a:t>Audit Committee</a:t>
            </a:r>
          </a:p>
          <a:p>
            <a:pPr>
              <a:buFont typeface="Wingdings" pitchFamily="2" charset="2"/>
              <a:buChar char="ü"/>
            </a:pPr>
            <a:r>
              <a:rPr lang="en-US" b="0" dirty="0"/>
              <a:t>Stakeholder relationship </a:t>
            </a:r>
            <a:r>
              <a:rPr lang="en-US" b="0" dirty="0" smtClean="0"/>
              <a:t>committee </a:t>
            </a:r>
            <a:endParaRPr lang="en-US" dirty="0"/>
          </a:p>
          <a:p>
            <a:pPr>
              <a:buFont typeface="Wingdings" pitchFamily="2" charset="2"/>
              <a:buChar char="ü"/>
            </a:pPr>
            <a:r>
              <a:rPr lang="en-US" b="0" dirty="0"/>
              <a:t>Nomination and Remuneration committee</a:t>
            </a:r>
          </a:p>
          <a:p>
            <a:pPr>
              <a:buFont typeface="Wingdings" pitchFamily="2" charset="2"/>
              <a:buChar char="ü"/>
            </a:pPr>
            <a:r>
              <a:rPr lang="en-US" b="0" dirty="0"/>
              <a:t>Corporate social </a:t>
            </a:r>
            <a:r>
              <a:rPr lang="en-US" b="0" dirty="0" smtClean="0"/>
              <a:t>responsibility committee</a:t>
            </a:r>
          </a:p>
          <a:p>
            <a:r>
              <a:rPr lang="en-US" dirty="0" smtClean="0"/>
              <a:t>Director </a:t>
            </a:r>
            <a:r>
              <a:rPr lang="en-US" dirty="0"/>
              <a:t>to vacate office on remaining absent from all the meetings of the Board of Directors held during 12 months with or without obtaining leave of balances</a:t>
            </a:r>
            <a:r>
              <a:rPr lang="en-US" dirty="0" smtClean="0"/>
              <a:t>.</a:t>
            </a:r>
          </a:p>
          <a:p>
            <a:r>
              <a:rPr lang="en-US" dirty="0" smtClean="0"/>
              <a:t>Contents </a:t>
            </a:r>
            <a:r>
              <a:rPr lang="en-US" dirty="0"/>
              <a:t>of Directors report elaborated. Directors of listed companies to </a:t>
            </a:r>
            <a:r>
              <a:rPr lang="en-US" dirty="0" smtClean="0"/>
              <a:t>annually </a:t>
            </a:r>
            <a:r>
              <a:rPr lang="en-US" dirty="0"/>
              <a:t>report on the existence and effective operations of systems on internal financial controls. Directors of all companies to annually report on the compliance with all applicable laws.</a:t>
            </a:r>
          </a:p>
          <a:p>
            <a:endParaRPr lang="en-US" dirty="0"/>
          </a:p>
          <a:p>
            <a:endParaRPr lang="en-US" dirty="0"/>
          </a:p>
          <a:p>
            <a:endParaRPr lang="en-US" dirty="0"/>
          </a:p>
          <a:p>
            <a:pPr marL="0" indent="0">
              <a:buNone/>
            </a:pPr>
            <a:endParaRPr lang="en-US" dirty="0"/>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228600" y="838200"/>
            <a:ext cx="8686800" cy="5867400"/>
          </a:xfrm>
        </p:spPr>
        <p:txBody>
          <a:bodyPr vert="horz" lIns="91440" tIns="45720" rIns="91440" bIns="45720" numCol="2" spcCol="365760" rtlCol="0">
            <a:noAutofit/>
          </a:bodyPr>
          <a:lstStyle/>
          <a:p>
            <a:pPr marL="285750" indent="-285750" algn="just">
              <a:buFont typeface="Wingdings" pitchFamily="2" charset="2"/>
              <a:buChar char="v"/>
            </a:pPr>
            <a:r>
              <a:rPr lang="en-US" sz="1600" b="1" dirty="0" smtClean="0">
                <a:solidFill>
                  <a:schemeClr val="tx1"/>
                </a:solidFill>
                <a:latin typeface="+mn-lt"/>
              </a:rPr>
              <a:t>The 2013 </a:t>
            </a:r>
            <a:r>
              <a:rPr lang="en-US" sz="1600" b="1" dirty="0">
                <a:solidFill>
                  <a:schemeClr val="tx1"/>
                </a:solidFill>
                <a:latin typeface="+mn-lt"/>
              </a:rPr>
              <a:t>Act defines the term “ Financial Statement “ in relation to a company to include:</a:t>
            </a:r>
          </a:p>
          <a:p>
            <a:pPr algn="just">
              <a:buFont typeface="Wingdings" pitchFamily="2" charset="2"/>
              <a:buChar char="ü"/>
            </a:pPr>
            <a:r>
              <a:rPr lang="en-US" sz="1600" b="1" dirty="0">
                <a:solidFill>
                  <a:schemeClr val="tx1"/>
                </a:solidFill>
                <a:latin typeface="+mn-lt"/>
              </a:rPr>
              <a:t> </a:t>
            </a:r>
            <a:r>
              <a:rPr lang="en-US" sz="1600" i="1" dirty="0">
                <a:solidFill>
                  <a:schemeClr val="tx1"/>
                </a:solidFill>
                <a:latin typeface="+mn-lt"/>
              </a:rPr>
              <a:t>A balance sheet as at the end of FY;</a:t>
            </a:r>
          </a:p>
          <a:p>
            <a:pPr algn="just">
              <a:buFont typeface="Wingdings" pitchFamily="2" charset="2"/>
              <a:buChar char="ü"/>
            </a:pPr>
            <a:r>
              <a:rPr lang="en-US" sz="1600" i="1" dirty="0">
                <a:solidFill>
                  <a:schemeClr val="tx1"/>
                </a:solidFill>
                <a:latin typeface="+mn-lt"/>
              </a:rPr>
              <a:t> A profit and loss account, or in the case of a company carrying on any activity not for profit, an income and expenditure account for the FY;</a:t>
            </a:r>
          </a:p>
          <a:p>
            <a:pPr algn="just">
              <a:buFont typeface="Wingdings" pitchFamily="2" charset="2"/>
              <a:buChar char="ü"/>
            </a:pPr>
            <a:r>
              <a:rPr lang="en-US" sz="1600" i="1" dirty="0">
                <a:solidFill>
                  <a:schemeClr val="tx1"/>
                </a:solidFill>
                <a:latin typeface="+mn-lt"/>
              </a:rPr>
              <a:t> Cash flow statement for the FY;</a:t>
            </a:r>
          </a:p>
          <a:p>
            <a:pPr algn="just">
              <a:buFont typeface="Wingdings" pitchFamily="2" charset="2"/>
              <a:buChar char="ü"/>
            </a:pPr>
            <a:r>
              <a:rPr lang="en-US" sz="1600" i="1" dirty="0">
                <a:solidFill>
                  <a:schemeClr val="tx1"/>
                </a:solidFill>
                <a:latin typeface="+mn-lt"/>
              </a:rPr>
              <a:t> A statement of changes in equity; if applicable; and </a:t>
            </a:r>
          </a:p>
          <a:p>
            <a:pPr algn="just">
              <a:buFont typeface="Wingdings" pitchFamily="2" charset="2"/>
              <a:buChar char="ü"/>
            </a:pPr>
            <a:r>
              <a:rPr lang="en-US" sz="1600" i="1" dirty="0">
                <a:solidFill>
                  <a:schemeClr val="tx1"/>
                </a:solidFill>
                <a:latin typeface="+mn-lt"/>
              </a:rPr>
              <a:t> Any explanatory note annexed to, or forming part of, any document referred to above.</a:t>
            </a:r>
          </a:p>
          <a:p>
            <a:pPr marL="285750" indent="-285750" algn="just">
              <a:buFont typeface="Wingdings" pitchFamily="2" charset="2"/>
              <a:buChar char="v"/>
            </a:pPr>
            <a:r>
              <a:rPr lang="en-US" sz="1600" b="1" dirty="0">
                <a:solidFill>
                  <a:schemeClr val="tx1"/>
                </a:solidFill>
                <a:latin typeface="+mn-lt"/>
              </a:rPr>
              <a:t>The Books of account and other relevant papers are to be kept at the registered office or such other place in India as Board of Directors may decide and such books can also be kept in electronic mode in the manner to be prescribed.</a:t>
            </a:r>
          </a:p>
          <a:p>
            <a:pPr marL="285750" indent="-285750" algn="just">
              <a:buFont typeface="Wingdings" pitchFamily="2" charset="2"/>
              <a:buChar char="v"/>
            </a:pPr>
            <a:r>
              <a:rPr lang="en-US" sz="1600" b="1" dirty="0">
                <a:solidFill>
                  <a:schemeClr val="tx1"/>
                </a:solidFill>
                <a:latin typeface="+mn-lt"/>
              </a:rPr>
              <a:t>Consolidation of financial statements of </a:t>
            </a:r>
            <a:r>
              <a:rPr lang="en-US" sz="1600" b="1" dirty="0" smtClean="0">
                <a:solidFill>
                  <a:schemeClr val="tx1"/>
                </a:solidFill>
                <a:latin typeface="+mn-lt"/>
              </a:rPr>
              <a:t>subsidiaries (Whether </a:t>
            </a:r>
            <a:r>
              <a:rPr lang="en-US" sz="1600" b="1" dirty="0">
                <a:solidFill>
                  <a:schemeClr val="tx1"/>
                </a:solidFill>
                <a:latin typeface="+mn-lt"/>
              </a:rPr>
              <a:t>in India or </a:t>
            </a:r>
            <a:r>
              <a:rPr lang="en-US" sz="1600" b="1" dirty="0" smtClean="0">
                <a:solidFill>
                  <a:schemeClr val="tx1"/>
                </a:solidFill>
                <a:latin typeface="+mn-lt"/>
              </a:rPr>
              <a:t>abroad) </a:t>
            </a:r>
            <a:r>
              <a:rPr lang="en-US" sz="1600" b="1" dirty="0">
                <a:solidFill>
                  <a:schemeClr val="tx1"/>
                </a:solidFill>
                <a:latin typeface="+mn-lt"/>
              </a:rPr>
              <a:t>is applicable to all the companies.</a:t>
            </a:r>
          </a:p>
          <a:p>
            <a:pPr marL="285750" indent="-285750" algn="just">
              <a:buFont typeface="Wingdings" pitchFamily="2" charset="2"/>
              <a:buChar char="v"/>
            </a:pPr>
            <a:r>
              <a:rPr lang="en-US" sz="1600" b="1" dirty="0">
                <a:solidFill>
                  <a:schemeClr val="tx1"/>
                </a:solidFill>
                <a:latin typeface="+mn-lt"/>
              </a:rPr>
              <a:t>CG may direct maintaining of books of accounts of a company for a period of more than 8 years where any investigation has been ordered.</a:t>
            </a:r>
          </a:p>
          <a:p>
            <a:pPr marL="285750" indent="-285750" algn="just">
              <a:buFont typeface="Wingdings" pitchFamily="2" charset="2"/>
              <a:buChar char="v"/>
            </a:pPr>
            <a:r>
              <a:rPr lang="en-US" sz="1600" b="1" dirty="0">
                <a:solidFill>
                  <a:schemeClr val="tx1"/>
                </a:solidFill>
                <a:latin typeface="+mn-lt"/>
              </a:rPr>
              <a:t>CFO made responsible and liable for penalty and / or prosecution for non compliance with various provisions such as maintenance of books of accounts, preparation &amp; filling of annual accounts, disclosure of financial information in offer document, risk management, internal control etc.</a:t>
            </a:r>
          </a:p>
        </p:txBody>
      </p:sp>
      <p:sp>
        <p:nvSpPr>
          <p:cNvPr id="4" name="TextBox 3"/>
          <p:cNvSpPr txBox="1"/>
          <p:nvPr/>
        </p:nvSpPr>
        <p:spPr>
          <a:xfrm>
            <a:off x="152400" y="152400"/>
            <a:ext cx="8686800" cy="53339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horz" lIns="91440" tIns="45720" rIns="91440" bIns="45720" rtlCol="0" anchor="b">
            <a:noAutofit/>
          </a:bodyPr>
          <a:lstStyle>
            <a:defPPr>
              <a:defRPr lang="en-US"/>
            </a:defPPr>
            <a:lvl1pPr algn="ctr">
              <a:lnSpc>
                <a:spcPts val="5800"/>
              </a:lnSpc>
              <a:spcBef>
                <a:spcPct val="0"/>
              </a:spcBef>
              <a:buNone/>
              <a:defRPr sz="3200" b="1">
                <a:ln w="12700">
                  <a:solidFill>
                    <a:schemeClr val="tx2">
                      <a:satMod val="155000"/>
                    </a:schemeClr>
                  </a:solidFill>
                  <a:prstDash val="solid"/>
                </a:ln>
                <a:solidFill>
                  <a:schemeClr val="bg1"/>
                </a:solidFill>
                <a:effectLst>
                  <a:outerShdw blurRad="50800" dist="38100" dir="10800000" algn="r" rotWithShape="0">
                    <a:prstClr val="black">
                      <a:alpha val="40000"/>
                    </a:prstClr>
                  </a:outerShdw>
                </a:effectLst>
              </a:defRPr>
            </a:lvl1pPr>
          </a:lstStyle>
          <a:p>
            <a:r>
              <a:rPr lang="en-US" dirty="0"/>
              <a:t>Financial Statements</a:t>
            </a:r>
          </a:p>
        </p:txBody>
      </p:sp>
      <p:pic>
        <p:nvPicPr>
          <p:cNvPr id="2" name="Picture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5029200" y="4572000"/>
            <a:ext cx="3810000" cy="2057400"/>
          </a:xfrm>
          <a:prstGeom prst="rect">
            <a:avLst/>
          </a:prstGeo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2286</TotalTime>
  <Words>3268</Words>
  <Application>Microsoft Office PowerPoint</Application>
  <PresentationFormat>On-screen Show (4:3)</PresentationFormat>
  <Paragraphs>340</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Executive</vt:lpstr>
      <vt:lpstr>Slide 1</vt:lpstr>
      <vt:lpstr>Slide 2</vt:lpstr>
      <vt:lpstr>Structural Comparison</vt:lpstr>
      <vt:lpstr>One Person Company</vt:lpstr>
      <vt:lpstr>Slide 5</vt:lpstr>
      <vt:lpstr>Slide 6</vt:lpstr>
      <vt:lpstr>Share Capital</vt:lpstr>
      <vt:lpstr>Slide 8</vt:lpstr>
      <vt:lpstr>Slide 9</vt:lpstr>
      <vt:lpstr>National Company law Tribunal ( NCLT )</vt:lpstr>
      <vt:lpstr>INTERNAL AUDIT ( Sec. 138 )</vt:lpstr>
      <vt:lpstr>Annual General Meeting</vt:lpstr>
      <vt:lpstr>Registered Valuer</vt:lpstr>
      <vt:lpstr>What’s new for Auditors</vt:lpstr>
      <vt:lpstr>What’s new for Auditors</vt:lpstr>
      <vt:lpstr>Slide 16</vt:lpstr>
      <vt:lpstr>Slide 17</vt:lpstr>
      <vt:lpstr>Slide 18</vt:lpstr>
      <vt:lpstr>Slide 19</vt:lpstr>
      <vt:lpstr>Slide 20</vt:lpstr>
      <vt:lpstr>Slide 21</vt:lpstr>
      <vt:lpstr>Slide 22</vt:lpstr>
      <vt:lpstr>Slide 23</vt:lpstr>
      <vt:lpstr>Slide 24</vt:lpstr>
      <vt:lpstr>Slide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Mahajan &amp; Aibara Chartered Accountants</dc:title>
  <dc:creator>Mahajan &amp; Aibara</dc:creator>
  <cp:lastModifiedBy>ankush</cp:lastModifiedBy>
  <cp:revision>47</cp:revision>
  <dcterms:created xsi:type="dcterms:W3CDTF">2006-08-16T00:00:00Z</dcterms:created>
  <dcterms:modified xsi:type="dcterms:W3CDTF">2016-01-09T17:32:46Z</dcterms:modified>
</cp:coreProperties>
</file>