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60" r:id="rId3"/>
    <p:sldId id="262" r:id="rId4"/>
    <p:sldId id="263" r:id="rId5"/>
    <p:sldId id="264" r:id="rId6"/>
    <p:sldId id="265" r:id="rId7"/>
    <p:sldId id="266" r:id="rId8"/>
    <p:sldId id="267" r:id="rId9"/>
    <p:sldId id="268" r:id="rId10"/>
    <p:sldId id="269" r:id="rId11"/>
    <p:sldId id="274" r:id="rId1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5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9513550D-02D8-4C28-85B8-4C583C17B521}" type="datetimeFigureOut">
              <a:rPr lang="en-US" smtClean="0"/>
              <a:pPr/>
              <a:t>3/17/2012</a:t>
            </a:fld>
            <a:endParaRPr lang="en-US" dirty="0"/>
          </a:p>
        </p:txBody>
      </p:sp>
      <p:sp>
        <p:nvSpPr>
          <p:cNvPr id="2" name="Footer Placeholder 1"/>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a:xfrm>
            <a:off x="8229600" y="6473952"/>
            <a:ext cx="758952" cy="246888"/>
          </a:xfrm>
        </p:spPr>
        <p:txBody>
          <a:bodyPr/>
          <a:lstStyle/>
          <a:p>
            <a:fld id="{3882701E-4414-4DA3-B78C-05C7090B4E0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13550D-02D8-4C28-85B8-4C583C17B521}" type="datetimeFigureOut">
              <a:rPr lang="en-US" smtClean="0"/>
              <a:pPr/>
              <a:t>3/17/2012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82701E-4414-4DA3-B78C-05C7090B4E0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13550D-02D8-4C28-85B8-4C583C17B521}" type="datetimeFigureOut">
              <a:rPr lang="en-US" smtClean="0"/>
              <a:pPr/>
              <a:t>3/17/2012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82701E-4414-4DA3-B78C-05C7090B4E0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9513550D-02D8-4C28-85B8-4C583C17B521}" type="datetimeFigureOut">
              <a:rPr lang="en-US" smtClean="0"/>
              <a:pPr/>
              <a:t>3/17/2012</a:t>
            </a:fld>
            <a:endParaRPr lang="en-US" dirty="0"/>
          </a:p>
        </p:txBody>
      </p:sp>
      <p:sp>
        <p:nvSpPr>
          <p:cNvPr id="19" name="Footer Placeholder 18"/>
          <p:cNvSpPr>
            <a:spLocks noGrp="1"/>
          </p:cNvSpPr>
          <p:nvPr>
            <p:ph type="ftr" sz="quarter" idx="11"/>
          </p:nvPr>
        </p:nvSpPr>
        <p:spPr>
          <a:xfrm>
            <a:off x="3581400" y="76200"/>
            <a:ext cx="2895600" cy="288925"/>
          </a:xfrm>
        </p:spPr>
        <p:txBody>
          <a:bodyPr/>
          <a:lstStyle/>
          <a:p>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fld id="{3882701E-4414-4DA3-B78C-05C7090B4E0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9513550D-02D8-4C28-85B8-4C583C17B521}" type="datetimeFigureOut">
              <a:rPr lang="en-US" smtClean="0"/>
              <a:pPr/>
              <a:t>3/17/2012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3882701E-4414-4DA3-B78C-05C7090B4E06}" type="slidenum">
              <a:rPr lang="en-US" smtClean="0"/>
              <a:pPr/>
              <a:t>‹#›</a:t>
            </a:fld>
            <a:endParaRPr lang="en-US" dirty="0"/>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9513550D-02D8-4C28-85B8-4C583C17B521}" type="datetimeFigureOut">
              <a:rPr lang="en-US" smtClean="0"/>
              <a:pPr/>
              <a:t>3/17/2012</a:t>
            </a:fld>
            <a:endParaRPr lang="en-US" dirty="0"/>
          </a:p>
        </p:txBody>
      </p:sp>
      <p:sp>
        <p:nvSpPr>
          <p:cNvPr id="10" name="Footer Placeholder 9"/>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3882701E-4414-4DA3-B78C-05C7090B4E0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9513550D-02D8-4C28-85B8-4C583C17B521}" type="datetimeFigureOut">
              <a:rPr lang="en-US" smtClean="0"/>
              <a:pPr/>
              <a:t>3/17/2012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229600" y="6477000"/>
            <a:ext cx="762000" cy="246888"/>
          </a:xfrm>
        </p:spPr>
        <p:txBody>
          <a:bodyPr/>
          <a:lstStyle/>
          <a:p>
            <a:fld id="{3882701E-4414-4DA3-B78C-05C7090B4E06}" type="slidenum">
              <a:rPr lang="en-US" smtClean="0"/>
              <a:pPr/>
              <a:t>‹#›</a:t>
            </a:fld>
            <a:endParaRPr lang="en-US"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9513550D-02D8-4C28-85B8-4C583C17B521}" type="datetimeFigureOut">
              <a:rPr lang="en-US" smtClean="0"/>
              <a:pPr/>
              <a:t>3/17/2012</a:t>
            </a:fld>
            <a:endParaRPr lang="en-US" dirty="0"/>
          </a:p>
        </p:txBody>
      </p:sp>
      <p:sp>
        <p:nvSpPr>
          <p:cNvPr id="21" name="Footer Placeholder 20"/>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82701E-4414-4DA3-B78C-05C7090B4E0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513550D-02D8-4C28-85B8-4C583C17B521}" type="datetimeFigureOut">
              <a:rPr lang="en-US" smtClean="0"/>
              <a:pPr/>
              <a:t>3/17/2012</a:t>
            </a:fld>
            <a:endParaRPr lang="en-US" dirty="0"/>
          </a:p>
        </p:txBody>
      </p:sp>
      <p:sp>
        <p:nvSpPr>
          <p:cNvPr id="24" name="Footer Placeholder 23"/>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82701E-4414-4DA3-B78C-05C7090B4E0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9513550D-02D8-4C28-85B8-4C583C17B521}" type="datetimeFigureOut">
              <a:rPr lang="en-US" smtClean="0"/>
              <a:pPr/>
              <a:t>3/17/2012</a:t>
            </a:fld>
            <a:endParaRPr lang="en-US" dirty="0"/>
          </a:p>
        </p:txBody>
      </p:sp>
      <p:sp>
        <p:nvSpPr>
          <p:cNvPr id="29" name="Footer Placeholder 28"/>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82701E-4414-4DA3-B78C-05C7090B4E0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9513550D-02D8-4C28-85B8-4C583C17B521}" type="datetimeFigureOut">
              <a:rPr lang="en-US" smtClean="0"/>
              <a:pPr/>
              <a:t>3/17/2012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3882701E-4414-4DA3-B78C-05C7090B4E06}" type="slidenum">
              <a:rPr lang="en-US" smtClean="0"/>
              <a:pPr/>
              <a:t>‹#›</a:t>
            </a:fld>
            <a:endParaRPr lang="en-US" dirty="0"/>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9513550D-02D8-4C28-85B8-4C583C17B521}" type="datetimeFigureOut">
              <a:rPr lang="en-US" smtClean="0"/>
              <a:pPr/>
              <a:t>3/17/2012</a:t>
            </a:fld>
            <a:endParaRPr lang="en-US"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dirty="0"/>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882701E-4414-4DA3-B78C-05C7090B4E06}" type="slidenum">
              <a:rPr lang="en-US" smtClean="0"/>
              <a:pPr/>
              <a:t>‹#›</a:t>
            </a:fld>
            <a:endParaRPr lang="en-US"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676400"/>
            <a:ext cx="8458200" cy="2722986"/>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6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BUDGET 2012-13</a:t>
            </a:r>
            <a:br>
              <a:rPr lang="en-US" sz="6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excise &amp; service tax</a:t>
            </a:r>
            <a:endParaRPr lang="en-US" sz="6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664111"/>
            <a:ext cx="8305800" cy="59708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sz="2000" b="1" dirty="0" smtClean="0">
              <a:solidFill>
                <a:srgbClr val="0000FF"/>
              </a:solidFill>
              <a:latin typeface="Tahoma" pitchFamily="34" charset="0"/>
              <a:cs typeface="Tahoma" pitchFamily="34" charset="0"/>
            </a:endParaRPr>
          </a:p>
          <a:p>
            <a:r>
              <a:rPr lang="en-US" sz="2000" b="1" dirty="0" smtClean="0">
                <a:solidFill>
                  <a:srgbClr val="0000FF"/>
                </a:solidFill>
                <a:latin typeface="Tahoma" pitchFamily="34" charset="0"/>
                <a:cs typeface="Tahoma" pitchFamily="34" charset="0"/>
              </a:rPr>
              <a:t>CENVAT </a:t>
            </a:r>
            <a:r>
              <a:rPr lang="en-US" sz="2000" b="1" dirty="0">
                <a:solidFill>
                  <a:srgbClr val="0000FF"/>
                </a:solidFill>
                <a:latin typeface="Tahoma" pitchFamily="34" charset="0"/>
                <a:cs typeface="Tahoma" pitchFamily="34" charset="0"/>
              </a:rPr>
              <a:t>Credit Rules, </a:t>
            </a:r>
            <a:r>
              <a:rPr lang="en-US" sz="2000" b="1" dirty="0" smtClean="0">
                <a:solidFill>
                  <a:srgbClr val="0000FF"/>
                </a:solidFill>
                <a:latin typeface="Tahoma" pitchFamily="34" charset="0"/>
                <a:cs typeface="Tahoma" pitchFamily="34" charset="0"/>
              </a:rPr>
              <a:t>2004 (</a:t>
            </a:r>
            <a:r>
              <a:rPr lang="en-US" sz="2000" b="1" u="sng" dirty="0" smtClean="0">
                <a:solidFill>
                  <a:srgbClr val="0000FF"/>
                </a:solidFill>
                <a:latin typeface="Tahoma" pitchFamily="34" charset="0"/>
                <a:cs typeface="Tahoma" pitchFamily="34" charset="0"/>
              </a:rPr>
              <a:t>Effective </a:t>
            </a:r>
            <a:r>
              <a:rPr lang="en-US" sz="2000" b="1" u="sng" dirty="0">
                <a:solidFill>
                  <a:srgbClr val="0000FF"/>
                </a:solidFill>
                <a:latin typeface="Tahoma" pitchFamily="34" charset="0"/>
                <a:cs typeface="Tahoma" pitchFamily="34" charset="0"/>
              </a:rPr>
              <a:t>from </a:t>
            </a:r>
            <a:r>
              <a:rPr lang="en-US" sz="2000" b="1" u="sng" dirty="0" smtClean="0">
                <a:solidFill>
                  <a:srgbClr val="0000FF"/>
                </a:solidFill>
                <a:latin typeface="Tahoma" pitchFamily="34" charset="0"/>
                <a:cs typeface="Tahoma" pitchFamily="34" charset="0"/>
              </a:rPr>
              <a:t>01.04.2012)</a:t>
            </a:r>
          </a:p>
          <a:p>
            <a:endParaRPr lang="en-US" b="1" u="sng" dirty="0" smtClean="0">
              <a:solidFill>
                <a:srgbClr val="0000FF"/>
              </a:solidFill>
              <a:latin typeface="Tahoma" pitchFamily="34" charset="0"/>
              <a:cs typeface="Tahoma" pitchFamily="34" charset="0"/>
            </a:endParaRPr>
          </a:p>
          <a:p>
            <a:pPr marL="457200" indent="-457200" algn="just">
              <a:buFont typeface="+mj-lt"/>
              <a:buAutoNum type="alphaLcParenR" startAt="6"/>
            </a:pPr>
            <a:r>
              <a:rPr lang="en-US" sz="2000" dirty="0" smtClean="0">
                <a:solidFill>
                  <a:srgbClr val="0000FF"/>
                </a:solidFill>
                <a:latin typeface="Tahoma" pitchFamily="34" charset="0"/>
                <a:cs typeface="Tahoma" pitchFamily="34" charset="0"/>
              </a:rPr>
              <a:t>Input Service Credit shall be distributed on the basis of basis of the turnover of the respective unit. If any service is exclusively pertains to only one unit then  it should not be distributed to that unit only.</a:t>
            </a:r>
          </a:p>
          <a:p>
            <a:pPr marL="457200" indent="-457200" algn="just">
              <a:buFont typeface="+mj-lt"/>
              <a:buAutoNum type="alphaLcParenR" startAt="6"/>
            </a:pPr>
            <a:endParaRPr lang="en-US" b="1" u="sng" dirty="0">
              <a:solidFill>
                <a:srgbClr val="0000FF"/>
              </a:solidFill>
              <a:latin typeface="Tahoma" pitchFamily="34" charset="0"/>
              <a:cs typeface="Tahoma" pitchFamily="34" charset="0"/>
            </a:endParaRPr>
          </a:p>
          <a:p>
            <a:pPr marL="457200" lvl="0" indent="-457200" algn="just">
              <a:buFont typeface="+mj-lt"/>
              <a:buAutoNum type="alphaLcParenR" startAt="6"/>
            </a:pPr>
            <a:r>
              <a:rPr lang="en-US" sz="2000" dirty="0">
                <a:solidFill>
                  <a:srgbClr val="0000FF"/>
                </a:solidFill>
                <a:latin typeface="Tahoma" pitchFamily="34" charset="0"/>
                <a:cs typeface="Tahoma" pitchFamily="34" charset="0"/>
              </a:rPr>
              <a:t>Transfer of Cenvat Credit of </a:t>
            </a:r>
            <a:r>
              <a:rPr lang="en-US" sz="2000" dirty="0" smtClean="0">
                <a:solidFill>
                  <a:srgbClr val="0000FF"/>
                </a:solidFill>
                <a:latin typeface="Tahoma" pitchFamily="34" charset="0"/>
                <a:cs typeface="Tahoma" pitchFamily="34" charset="0"/>
              </a:rPr>
              <a:t>Special Additional Duty allowed from </a:t>
            </a:r>
            <a:r>
              <a:rPr lang="en-US" sz="2000" dirty="0">
                <a:solidFill>
                  <a:srgbClr val="0000FF"/>
                </a:solidFill>
                <a:latin typeface="Tahoma" pitchFamily="34" charset="0"/>
                <a:cs typeface="Tahoma" pitchFamily="34" charset="0"/>
              </a:rPr>
              <a:t>one unit to another unit of </a:t>
            </a:r>
            <a:r>
              <a:rPr lang="en-US" sz="2000" dirty="0" smtClean="0">
                <a:solidFill>
                  <a:srgbClr val="0000FF"/>
                </a:solidFill>
                <a:latin typeface="Tahoma" pitchFamily="34" charset="0"/>
                <a:cs typeface="Tahoma" pitchFamily="34" charset="0"/>
              </a:rPr>
              <a:t>the same </a:t>
            </a:r>
            <a:r>
              <a:rPr lang="en-US" sz="2000" dirty="0">
                <a:solidFill>
                  <a:srgbClr val="0000FF"/>
                </a:solidFill>
                <a:latin typeface="Tahoma" pitchFamily="34" charset="0"/>
                <a:cs typeface="Tahoma" pitchFamily="34" charset="0"/>
              </a:rPr>
              <a:t>manufacturer or service provider having a common </a:t>
            </a:r>
            <a:r>
              <a:rPr lang="en-US" sz="2000" dirty="0" smtClean="0">
                <a:solidFill>
                  <a:srgbClr val="0000FF"/>
                </a:solidFill>
                <a:latin typeface="Tahoma" pitchFamily="34" charset="0"/>
                <a:cs typeface="Tahoma" pitchFamily="34" charset="0"/>
              </a:rPr>
              <a:t>income tax permanent </a:t>
            </a:r>
            <a:r>
              <a:rPr lang="en-US" sz="2000" dirty="0">
                <a:solidFill>
                  <a:srgbClr val="0000FF"/>
                </a:solidFill>
                <a:latin typeface="Tahoma" pitchFamily="34" charset="0"/>
                <a:cs typeface="Tahoma" pitchFamily="34" charset="0"/>
              </a:rPr>
              <a:t>account number</a:t>
            </a:r>
            <a:r>
              <a:rPr lang="en-US" sz="2000" dirty="0" smtClean="0">
                <a:solidFill>
                  <a:srgbClr val="0000FF"/>
                </a:solidFill>
                <a:latin typeface="Tahoma" pitchFamily="34" charset="0"/>
                <a:cs typeface="Tahoma" pitchFamily="34" charset="0"/>
              </a:rPr>
              <a:t>.</a:t>
            </a:r>
          </a:p>
          <a:p>
            <a:pPr marL="457200" lvl="0" indent="-457200" algn="just">
              <a:buFont typeface="+mj-lt"/>
              <a:buAutoNum type="alphaLcParenR" startAt="6"/>
            </a:pPr>
            <a:endParaRPr lang="en-US" sz="1400" dirty="0">
              <a:solidFill>
                <a:srgbClr val="0000FF"/>
              </a:solidFill>
              <a:latin typeface="Tahoma" pitchFamily="34" charset="0"/>
              <a:cs typeface="Tahoma" pitchFamily="34" charset="0"/>
            </a:endParaRPr>
          </a:p>
          <a:p>
            <a:pPr marL="457200" lvl="0" indent="-457200" algn="just">
              <a:buFont typeface="+mj-lt"/>
              <a:buAutoNum type="alphaLcParenR" startAt="6"/>
            </a:pPr>
            <a:r>
              <a:rPr lang="en-US" sz="2000" dirty="0">
                <a:solidFill>
                  <a:srgbClr val="0000FF"/>
                </a:solidFill>
                <a:latin typeface="Tahoma" pitchFamily="34" charset="0"/>
                <a:cs typeface="Tahoma" pitchFamily="34" charset="0"/>
              </a:rPr>
              <a:t>Rule 14 </a:t>
            </a:r>
            <a:r>
              <a:rPr lang="en-US" sz="2000" dirty="0" smtClean="0">
                <a:solidFill>
                  <a:srgbClr val="0000FF"/>
                </a:solidFill>
                <a:latin typeface="Tahoma" pitchFamily="34" charset="0"/>
                <a:cs typeface="Tahoma" pitchFamily="34" charset="0"/>
              </a:rPr>
              <a:t>amended with Cenvat </a:t>
            </a:r>
            <a:r>
              <a:rPr lang="en-US" sz="2000" dirty="0">
                <a:solidFill>
                  <a:srgbClr val="0000FF"/>
                </a:solidFill>
                <a:latin typeface="Tahoma" pitchFamily="34" charset="0"/>
                <a:cs typeface="Tahoma" pitchFamily="34" charset="0"/>
              </a:rPr>
              <a:t>Credit </a:t>
            </a:r>
            <a:r>
              <a:rPr lang="en-US" sz="2000" dirty="0" smtClean="0">
                <a:solidFill>
                  <a:srgbClr val="0000FF"/>
                </a:solidFill>
                <a:latin typeface="Tahoma" pitchFamily="34" charset="0"/>
                <a:cs typeface="Tahoma" pitchFamily="34" charset="0"/>
              </a:rPr>
              <a:t>taken “and”</a:t>
            </a:r>
            <a:r>
              <a:rPr lang="en-US" sz="2000" dirty="0">
                <a:solidFill>
                  <a:srgbClr val="0000FF"/>
                </a:solidFill>
                <a:latin typeface="Tahoma" pitchFamily="34" charset="0"/>
                <a:cs typeface="Tahoma" pitchFamily="34" charset="0"/>
              </a:rPr>
              <a:t> </a:t>
            </a:r>
            <a:r>
              <a:rPr lang="en-US" sz="2000" dirty="0" err="1" smtClean="0">
                <a:solidFill>
                  <a:srgbClr val="0000FF"/>
                </a:solidFill>
                <a:latin typeface="Tahoma" pitchFamily="34" charset="0"/>
                <a:cs typeface="Tahoma" pitchFamily="34" charset="0"/>
              </a:rPr>
              <a:t>utilised</a:t>
            </a:r>
            <a:r>
              <a:rPr lang="en-US" sz="2000" dirty="0" smtClean="0">
                <a:solidFill>
                  <a:srgbClr val="0000FF"/>
                </a:solidFill>
                <a:latin typeface="Tahoma" pitchFamily="34" charset="0"/>
                <a:cs typeface="Tahoma" pitchFamily="34" charset="0"/>
              </a:rPr>
              <a:t> wrongly, which </a:t>
            </a:r>
            <a:r>
              <a:rPr lang="en-US" sz="2000" dirty="0">
                <a:solidFill>
                  <a:srgbClr val="0000FF"/>
                </a:solidFill>
                <a:latin typeface="Tahoma" pitchFamily="34" charset="0"/>
                <a:cs typeface="Tahoma" pitchFamily="34" charset="0"/>
              </a:rPr>
              <a:t>was </a:t>
            </a:r>
            <a:r>
              <a:rPr lang="en-US" sz="2000" dirty="0" smtClean="0">
                <a:solidFill>
                  <a:srgbClr val="0000FF"/>
                </a:solidFill>
                <a:latin typeface="Tahoma" pitchFamily="34" charset="0"/>
                <a:cs typeface="Tahoma" pitchFamily="34" charset="0"/>
              </a:rPr>
              <a:t>up till now </a:t>
            </a:r>
            <a:r>
              <a:rPr lang="en-US" sz="2000" dirty="0" smtClean="0">
                <a:solidFill>
                  <a:srgbClr val="0000FF"/>
                </a:solidFill>
                <a:latin typeface="Tahoma" pitchFamily="34" charset="0"/>
                <a:cs typeface="Tahoma" pitchFamily="34" charset="0"/>
              </a:rPr>
              <a:t>Cenvat </a:t>
            </a:r>
            <a:r>
              <a:rPr lang="en-US" sz="2000" dirty="0">
                <a:solidFill>
                  <a:srgbClr val="0000FF"/>
                </a:solidFill>
                <a:latin typeface="Tahoma" pitchFamily="34" charset="0"/>
                <a:cs typeface="Tahoma" pitchFamily="34" charset="0"/>
              </a:rPr>
              <a:t>Credit taken “or” </a:t>
            </a:r>
            <a:r>
              <a:rPr lang="en-US" sz="2000" dirty="0" err="1" smtClean="0">
                <a:solidFill>
                  <a:srgbClr val="0000FF"/>
                </a:solidFill>
                <a:latin typeface="Tahoma" pitchFamily="34" charset="0"/>
                <a:cs typeface="Tahoma" pitchFamily="34" charset="0"/>
              </a:rPr>
              <a:t>utilised</a:t>
            </a:r>
            <a:r>
              <a:rPr lang="en-US" sz="2000" dirty="0" smtClean="0">
                <a:solidFill>
                  <a:srgbClr val="0000FF"/>
                </a:solidFill>
                <a:latin typeface="Tahoma" pitchFamily="34" charset="0"/>
                <a:cs typeface="Tahoma" pitchFamily="34" charset="0"/>
              </a:rPr>
              <a:t> </a:t>
            </a:r>
            <a:r>
              <a:rPr lang="en-US" sz="2000" dirty="0" smtClean="0">
                <a:solidFill>
                  <a:srgbClr val="0000FF"/>
                </a:solidFill>
                <a:latin typeface="Tahoma" pitchFamily="34" charset="0"/>
                <a:cs typeface="Tahoma" pitchFamily="34" charset="0"/>
              </a:rPr>
              <a:t>wrongly </a:t>
            </a:r>
            <a:r>
              <a:rPr lang="en-US" sz="2000" dirty="0" smtClean="0">
                <a:solidFill>
                  <a:srgbClr val="0000FF"/>
                </a:solidFill>
                <a:latin typeface="Tahoma" pitchFamily="34" charset="0"/>
                <a:cs typeface="Tahoma" pitchFamily="34" charset="0"/>
              </a:rPr>
              <a:t>by this govt. corrected rules prospectively, the the effect of Supreme </a:t>
            </a:r>
            <a:r>
              <a:rPr lang="en-US" sz="2000" dirty="0" smtClean="0">
                <a:solidFill>
                  <a:srgbClr val="0000FF"/>
                </a:solidFill>
                <a:latin typeface="Tahoma" pitchFamily="34" charset="0"/>
                <a:cs typeface="Tahoma" pitchFamily="34" charset="0"/>
              </a:rPr>
              <a:t>court </a:t>
            </a:r>
            <a:r>
              <a:rPr lang="en-US" sz="2000" dirty="0" smtClean="0">
                <a:solidFill>
                  <a:srgbClr val="0000FF"/>
                </a:solidFill>
                <a:latin typeface="Tahoma" pitchFamily="34" charset="0"/>
                <a:cs typeface="Tahoma" pitchFamily="34" charset="0"/>
              </a:rPr>
              <a:t>judgment </a:t>
            </a:r>
            <a:r>
              <a:rPr lang="en-US" sz="2000" dirty="0" smtClean="0">
                <a:solidFill>
                  <a:srgbClr val="0000FF"/>
                </a:solidFill>
                <a:latin typeface="Tahoma" pitchFamily="34" charset="0"/>
                <a:cs typeface="Tahoma" pitchFamily="34" charset="0"/>
              </a:rPr>
              <a:t>in case of Ind swift laboratories.</a:t>
            </a:r>
          </a:p>
          <a:p>
            <a:pPr marL="457200" lvl="0" indent="-457200" algn="just">
              <a:buFont typeface="+mj-lt"/>
              <a:buAutoNum type="alphaLcParenR" startAt="6"/>
            </a:pPr>
            <a:endParaRPr lang="en-US" sz="1400" dirty="0">
              <a:solidFill>
                <a:srgbClr val="0000FF"/>
              </a:solidFill>
              <a:latin typeface="Tahoma" pitchFamily="34" charset="0"/>
              <a:cs typeface="Tahoma" pitchFamily="34" charset="0"/>
            </a:endParaRPr>
          </a:p>
          <a:p>
            <a:pPr marL="457200" lvl="0" indent="-457200" algn="just">
              <a:buFont typeface="+mj-lt"/>
              <a:buAutoNum type="alphaLcParenR" startAt="6"/>
            </a:pPr>
            <a:r>
              <a:rPr lang="en-US" sz="2000" dirty="0">
                <a:solidFill>
                  <a:srgbClr val="0000FF"/>
                </a:solidFill>
                <a:latin typeface="Tahoma" pitchFamily="34" charset="0"/>
                <a:cs typeface="Tahoma" pitchFamily="34" charset="0"/>
              </a:rPr>
              <a:t>Sub-rule 6A has been </a:t>
            </a:r>
            <a:r>
              <a:rPr lang="en-US" sz="2000" dirty="0" smtClean="0">
                <a:solidFill>
                  <a:srgbClr val="0000FF"/>
                </a:solidFill>
                <a:latin typeface="Tahoma" pitchFamily="34" charset="0"/>
                <a:cs typeface="Tahoma" pitchFamily="34" charset="0"/>
              </a:rPr>
              <a:t>amended with retrospective </a:t>
            </a:r>
            <a:r>
              <a:rPr lang="en-US" sz="2000" dirty="0">
                <a:solidFill>
                  <a:srgbClr val="0000FF"/>
                </a:solidFill>
                <a:latin typeface="Tahoma" pitchFamily="34" charset="0"/>
                <a:cs typeface="Tahoma" pitchFamily="34" charset="0"/>
              </a:rPr>
              <a:t>effect from 10.02.2006 </a:t>
            </a:r>
            <a:r>
              <a:rPr lang="en-US" sz="2000" dirty="0" smtClean="0">
                <a:solidFill>
                  <a:srgbClr val="0000FF"/>
                </a:solidFill>
                <a:latin typeface="Tahoma" pitchFamily="34" charset="0"/>
                <a:cs typeface="Tahoma" pitchFamily="34" charset="0"/>
              </a:rPr>
              <a:t>so as settle the dispute relating to </a:t>
            </a:r>
            <a:r>
              <a:rPr lang="en-US" sz="2000" dirty="0">
                <a:solidFill>
                  <a:srgbClr val="0000FF"/>
                </a:solidFill>
                <a:latin typeface="Tahoma" pitchFamily="34" charset="0"/>
                <a:cs typeface="Tahoma" pitchFamily="34" charset="0"/>
              </a:rPr>
              <a:t>reversal of Cenvat credit for taxable services rendered to SEZ </a:t>
            </a:r>
            <a:r>
              <a:rPr lang="en-US" sz="2000" dirty="0" smtClean="0">
                <a:solidFill>
                  <a:srgbClr val="0000FF"/>
                </a:solidFill>
                <a:latin typeface="Tahoma" pitchFamily="34" charset="0"/>
                <a:cs typeface="Tahoma" pitchFamily="34" charset="0"/>
              </a:rPr>
              <a:t>units.</a:t>
            </a:r>
          </a:p>
          <a:p>
            <a:pPr marL="457200" lvl="0" indent="-457200" algn="just">
              <a:buFont typeface="+mj-lt"/>
              <a:buAutoNum type="alphaLcParenR" startAt="6"/>
            </a:pPr>
            <a:endParaRPr lang="en-US" dirty="0">
              <a:solidFill>
                <a:srgbClr val="0000FF"/>
              </a:solidFill>
              <a:latin typeface="Tahoma" pitchFamily="34" charset="0"/>
              <a:cs typeface="Tahoma" pitchFamily="34" charset="0"/>
            </a:endParaRPr>
          </a:p>
        </p:txBody>
      </p:sp>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752600"/>
            <a:ext cx="5562600" cy="2743200"/>
          </a:xfrm>
        </p:spPr>
        <p:txBody>
          <a:bodyPr>
            <a:normAutofit/>
          </a:bodyPr>
          <a:lstStyle/>
          <a:p>
            <a:r>
              <a:rPr lang="en-US" sz="4800" dirty="0" smtClean="0">
                <a:solidFill>
                  <a:srgbClr val="0000FF"/>
                </a:solidFill>
              </a:rPr>
              <a:t>THANKING YOU</a:t>
            </a:r>
            <a:endParaRPr lang="en-US" sz="4800" dirty="0">
              <a:solidFill>
                <a:srgbClr val="0000FF"/>
              </a:solidFill>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990600"/>
            <a:ext cx="7620000" cy="5505353"/>
          </a:xfrm>
          <a:prstGeom prst="rect">
            <a:avLst/>
          </a:prstGeom>
        </p:spPr>
        <p:txBody>
          <a:bodyPr wrap="square">
            <a:spAutoFit/>
          </a:bodyPr>
          <a:lstStyle/>
          <a:p>
            <a:pPr lvl="0" algn="just" fontAlgn="base">
              <a:spcBef>
                <a:spcPct val="0"/>
              </a:spcBef>
              <a:spcAft>
                <a:spcPct val="0"/>
              </a:spcAft>
            </a:pPr>
            <a:endParaRPr lang="en-US" b="1" dirty="0" smtClean="0">
              <a:solidFill>
                <a:srgbClr val="0000FF"/>
              </a:solidFill>
              <a:latin typeface="Tahoma" pitchFamily="34" charset="0"/>
              <a:ea typeface="Calibri" pitchFamily="34" charset="0"/>
              <a:cs typeface="Tahoma" pitchFamily="34" charset="0"/>
            </a:endParaRPr>
          </a:p>
          <a:p>
            <a:pPr lvl="0" algn="just" fontAlgn="base">
              <a:lnSpc>
                <a:spcPct val="150000"/>
              </a:lnSpc>
              <a:spcBef>
                <a:spcPct val="0"/>
              </a:spcBef>
              <a:spcAft>
                <a:spcPct val="0"/>
              </a:spcAft>
            </a:pPr>
            <a:r>
              <a:rPr lang="en-US" b="1" dirty="0" smtClean="0">
                <a:solidFill>
                  <a:srgbClr val="0000FF"/>
                </a:solidFill>
                <a:latin typeface="Tahoma" pitchFamily="34" charset="0"/>
                <a:ea typeface="Calibri" pitchFamily="34" charset="0"/>
                <a:cs typeface="Tahoma" pitchFamily="34" charset="0"/>
              </a:rPr>
              <a:t>A - Rate of Service Tax:</a:t>
            </a:r>
          </a:p>
          <a:p>
            <a:pPr lvl="0" algn="just" fontAlgn="base">
              <a:lnSpc>
                <a:spcPct val="150000"/>
              </a:lnSpc>
              <a:spcBef>
                <a:spcPct val="0"/>
              </a:spcBef>
              <a:spcAft>
                <a:spcPct val="0"/>
              </a:spcAft>
            </a:pPr>
            <a:endParaRPr lang="en-US" sz="1400" b="1" dirty="0" smtClean="0">
              <a:solidFill>
                <a:srgbClr val="0000FF"/>
              </a:solidFill>
              <a:latin typeface="Tahoma" pitchFamily="34" charset="0"/>
              <a:cs typeface="Tahoma" pitchFamily="34" charset="0"/>
            </a:endParaRPr>
          </a:p>
          <a:p>
            <a:pPr lvl="0" algn="just" eaLnBrk="0" fontAlgn="base" hangingPunct="0">
              <a:lnSpc>
                <a:spcPct val="150000"/>
              </a:lnSpc>
              <a:spcBef>
                <a:spcPct val="0"/>
              </a:spcBef>
              <a:spcAft>
                <a:spcPct val="0"/>
              </a:spcAft>
              <a:buFontTx/>
              <a:buChar char="•"/>
            </a:pPr>
            <a:r>
              <a:rPr lang="en-US" dirty="0" smtClean="0">
                <a:solidFill>
                  <a:srgbClr val="0000FF"/>
                </a:solidFill>
                <a:latin typeface="Tahoma" pitchFamily="34" charset="0"/>
                <a:ea typeface="Calibri" pitchFamily="34" charset="0"/>
                <a:cs typeface="Tahoma" pitchFamily="34" charset="0"/>
              </a:rPr>
              <a:t>The </a:t>
            </a:r>
            <a:r>
              <a:rPr lang="en-US" dirty="0" smtClean="0">
                <a:solidFill>
                  <a:srgbClr val="0000FF"/>
                </a:solidFill>
                <a:latin typeface="Tahoma" pitchFamily="34" charset="0"/>
                <a:ea typeface="Calibri" pitchFamily="34" charset="0"/>
                <a:cs typeface="Tahoma" pitchFamily="34" charset="0"/>
              </a:rPr>
              <a:t>Rate of Service tax </a:t>
            </a:r>
            <a:r>
              <a:rPr lang="en-US" dirty="0" smtClean="0">
                <a:solidFill>
                  <a:srgbClr val="0000FF"/>
                </a:solidFill>
                <a:latin typeface="Tahoma" pitchFamily="34" charset="0"/>
                <a:ea typeface="Calibri" pitchFamily="34" charset="0"/>
                <a:cs typeface="Tahoma" pitchFamily="34" charset="0"/>
              </a:rPr>
              <a:t>increased </a:t>
            </a:r>
            <a:r>
              <a:rPr lang="en-US" dirty="0" smtClean="0">
                <a:solidFill>
                  <a:srgbClr val="0000FF"/>
                </a:solidFill>
                <a:latin typeface="Tahoma" pitchFamily="34" charset="0"/>
                <a:ea typeface="Calibri" pitchFamily="34" charset="0"/>
                <a:cs typeface="Tahoma" pitchFamily="34" charset="0"/>
              </a:rPr>
              <a:t>from 10% to 12% effective from 01</a:t>
            </a:r>
            <a:r>
              <a:rPr lang="en-US" baseline="30000" dirty="0" smtClean="0">
                <a:solidFill>
                  <a:srgbClr val="0000FF"/>
                </a:solidFill>
                <a:latin typeface="Tahoma" pitchFamily="34" charset="0"/>
                <a:ea typeface="Calibri" pitchFamily="34" charset="0"/>
                <a:cs typeface="Tahoma" pitchFamily="34" charset="0"/>
              </a:rPr>
              <a:t>st</a:t>
            </a:r>
            <a:r>
              <a:rPr lang="en-US" dirty="0" smtClean="0">
                <a:solidFill>
                  <a:srgbClr val="0000FF"/>
                </a:solidFill>
                <a:latin typeface="Tahoma" pitchFamily="34" charset="0"/>
                <a:ea typeface="Calibri" pitchFamily="34" charset="0"/>
                <a:cs typeface="Tahoma" pitchFamily="34" charset="0"/>
              </a:rPr>
              <a:t> April </a:t>
            </a:r>
            <a:r>
              <a:rPr lang="en-US" dirty="0" smtClean="0">
                <a:solidFill>
                  <a:srgbClr val="0000FF"/>
                </a:solidFill>
                <a:latin typeface="Tahoma" pitchFamily="34" charset="0"/>
                <a:ea typeface="Calibri" pitchFamily="34" charset="0"/>
                <a:cs typeface="Tahoma" pitchFamily="34" charset="0"/>
              </a:rPr>
              <a:t>2012, this was by way of exemption notification no. 08/2009 dated 24.02.2009.</a:t>
            </a:r>
            <a:endParaRPr lang="en-US" dirty="0" smtClean="0">
              <a:solidFill>
                <a:srgbClr val="0000FF"/>
              </a:solidFill>
              <a:latin typeface="Tahoma" pitchFamily="34" charset="0"/>
              <a:ea typeface="Calibri" pitchFamily="34" charset="0"/>
              <a:cs typeface="Tahoma" pitchFamily="34" charset="0"/>
            </a:endParaRPr>
          </a:p>
          <a:p>
            <a:pPr lvl="0" algn="just" eaLnBrk="0" fontAlgn="base" hangingPunct="0">
              <a:lnSpc>
                <a:spcPct val="150000"/>
              </a:lnSpc>
              <a:spcBef>
                <a:spcPct val="0"/>
              </a:spcBef>
              <a:spcAft>
                <a:spcPct val="0"/>
              </a:spcAft>
              <a:buFontTx/>
              <a:buChar char="•"/>
            </a:pPr>
            <a:endParaRPr lang="en-US" sz="1050" dirty="0" smtClean="0">
              <a:solidFill>
                <a:srgbClr val="0000FF"/>
              </a:solidFill>
              <a:latin typeface="Tahoma" pitchFamily="34" charset="0"/>
              <a:cs typeface="Tahoma" pitchFamily="34" charset="0"/>
            </a:endParaRPr>
          </a:p>
          <a:p>
            <a:pPr lvl="0" algn="just" eaLnBrk="0" fontAlgn="base" hangingPunct="0">
              <a:lnSpc>
                <a:spcPct val="150000"/>
              </a:lnSpc>
              <a:spcBef>
                <a:spcPct val="0"/>
              </a:spcBef>
              <a:spcAft>
                <a:spcPct val="0"/>
              </a:spcAft>
              <a:buFontTx/>
              <a:buChar char="•"/>
            </a:pPr>
            <a:r>
              <a:rPr lang="en-US" dirty="0" smtClean="0">
                <a:solidFill>
                  <a:srgbClr val="0000FF"/>
                </a:solidFill>
                <a:latin typeface="Tahoma" pitchFamily="34" charset="0"/>
                <a:ea typeface="Calibri" pitchFamily="34" charset="0"/>
                <a:cs typeface="Tahoma" pitchFamily="34" charset="0"/>
              </a:rPr>
              <a:t>In line with the above increase the tax rate slabs of Service tax on Money Changing </a:t>
            </a:r>
            <a:r>
              <a:rPr lang="en-US" dirty="0" smtClean="0">
                <a:solidFill>
                  <a:srgbClr val="0000FF"/>
                </a:solidFill>
                <a:latin typeface="Tahoma" pitchFamily="34" charset="0"/>
                <a:ea typeface="Calibri" pitchFamily="34" charset="0"/>
                <a:cs typeface="Tahoma" pitchFamily="34" charset="0"/>
              </a:rPr>
              <a:t>Transactions, Life Insurance Distributing or Selling agent of lotteries also increased.</a:t>
            </a:r>
            <a:endParaRPr lang="en-US" dirty="0" smtClean="0">
              <a:solidFill>
                <a:srgbClr val="0000FF"/>
              </a:solidFill>
              <a:latin typeface="Tahoma" pitchFamily="34" charset="0"/>
              <a:ea typeface="Calibri" pitchFamily="34" charset="0"/>
              <a:cs typeface="Tahoma" pitchFamily="34" charset="0"/>
            </a:endParaRPr>
          </a:p>
          <a:p>
            <a:pPr lvl="0" algn="just" eaLnBrk="0" fontAlgn="base" hangingPunct="0">
              <a:lnSpc>
                <a:spcPct val="150000"/>
              </a:lnSpc>
              <a:spcBef>
                <a:spcPct val="0"/>
              </a:spcBef>
              <a:spcAft>
                <a:spcPct val="0"/>
              </a:spcAft>
              <a:buFontTx/>
              <a:buChar char="•"/>
            </a:pPr>
            <a:endParaRPr lang="en-US" sz="1200" dirty="0" smtClean="0">
              <a:solidFill>
                <a:srgbClr val="0000FF"/>
              </a:solidFill>
              <a:latin typeface="Tahoma" pitchFamily="34" charset="0"/>
              <a:cs typeface="Tahoma" pitchFamily="34" charset="0"/>
            </a:endParaRPr>
          </a:p>
          <a:p>
            <a:pPr lvl="0" algn="just" eaLnBrk="0" fontAlgn="base" hangingPunct="0">
              <a:lnSpc>
                <a:spcPct val="150000"/>
              </a:lnSpc>
              <a:spcBef>
                <a:spcPct val="0"/>
              </a:spcBef>
              <a:spcAft>
                <a:spcPct val="0"/>
              </a:spcAft>
              <a:buFontTx/>
              <a:buChar char="•"/>
            </a:pPr>
            <a:r>
              <a:rPr lang="en-US" dirty="0" smtClean="0">
                <a:solidFill>
                  <a:srgbClr val="0000FF"/>
                </a:solidFill>
                <a:latin typeface="Tahoma" pitchFamily="34" charset="0"/>
                <a:ea typeface="Calibri" pitchFamily="34" charset="0"/>
                <a:cs typeface="Tahoma" pitchFamily="34" charset="0"/>
              </a:rPr>
              <a:t>Similarly Service Tax on Composition scheme for Works Contract Services is also increased from 4% to 4.8% </a:t>
            </a:r>
          </a:p>
          <a:p>
            <a:pPr lvl="0" algn="just" eaLnBrk="0" fontAlgn="base" hangingPunct="0">
              <a:lnSpc>
                <a:spcPct val="150000"/>
              </a:lnSpc>
              <a:spcBef>
                <a:spcPct val="0"/>
              </a:spcBef>
              <a:spcAft>
                <a:spcPct val="0"/>
              </a:spcAft>
              <a:buFontTx/>
              <a:buChar char="•"/>
              <a:tabLst>
                <a:tab pos="457200" algn="l"/>
              </a:tabLst>
            </a:pPr>
            <a:endParaRPr kumimoji="0" lang="en-US" sz="2400" b="0" i="0" u="none" strike="noStrike" cap="none" normalizeH="0" baseline="0" dirty="0" smtClean="0">
              <a:ln>
                <a:noFill/>
              </a:ln>
              <a:solidFill>
                <a:srgbClr val="0000FF"/>
              </a:solidFill>
              <a:effectLst/>
              <a:latin typeface="Arial" pitchFamily="34" charset="0"/>
            </a:endParaRPr>
          </a:p>
        </p:txBody>
      </p:sp>
      <p:sp>
        <p:nvSpPr>
          <p:cNvPr id="6" name="Title 1"/>
          <p:cNvSpPr>
            <a:spLocks noGrp="1"/>
          </p:cNvSpPr>
          <p:nvPr>
            <p:ph type="title"/>
          </p:nvPr>
        </p:nvSpPr>
        <p:spPr>
          <a:xfrm>
            <a:off x="304800" y="152400"/>
            <a:ext cx="8229600" cy="685800"/>
          </a:xfrm>
        </p:spPr>
        <p:txBody>
          <a:bodyPr>
            <a:normAutofit/>
          </a:bodyPr>
          <a:lstStyle/>
          <a:p>
            <a:pPr algn="l"/>
            <a:r>
              <a:rPr lang="en-US" sz="2800" dirty="0" smtClean="0"/>
              <a:t>SERVICE TAX</a:t>
            </a:r>
            <a:endParaRPr lang="en-US" sz="2800" dirty="0"/>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685800"/>
          </a:xfrm>
        </p:spPr>
        <p:txBody>
          <a:bodyPr>
            <a:normAutofit/>
          </a:bodyPr>
          <a:lstStyle/>
          <a:p>
            <a:pPr algn="l"/>
            <a:r>
              <a:rPr lang="en-US" sz="2800" dirty="0" smtClean="0"/>
              <a:t>SERVICE TAX</a:t>
            </a:r>
            <a:endParaRPr lang="en-US" sz="2800" dirty="0"/>
          </a:p>
        </p:txBody>
      </p:sp>
      <p:sp>
        <p:nvSpPr>
          <p:cNvPr id="18433" name="Rectangle 1"/>
          <p:cNvSpPr>
            <a:spLocks noChangeArrowheads="1"/>
          </p:cNvSpPr>
          <p:nvPr/>
        </p:nvSpPr>
        <p:spPr bwMode="auto">
          <a:xfrm>
            <a:off x="381000" y="1278909"/>
            <a:ext cx="7924800"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50000"/>
              </a:lnSpc>
            </a:pPr>
            <a:r>
              <a:rPr lang="en-US" sz="2000" b="1" dirty="0" smtClean="0">
                <a:solidFill>
                  <a:srgbClr val="0000FF"/>
                </a:solidFill>
                <a:latin typeface="Tahoma" pitchFamily="34" charset="0"/>
                <a:cs typeface="Tahoma" pitchFamily="34" charset="0"/>
              </a:rPr>
              <a:t>B </a:t>
            </a:r>
            <a:r>
              <a:rPr lang="en-US" sz="2000" b="1" dirty="0">
                <a:solidFill>
                  <a:srgbClr val="0000FF"/>
                </a:solidFill>
                <a:latin typeface="Tahoma" pitchFamily="34" charset="0"/>
                <a:cs typeface="Tahoma" pitchFamily="34" charset="0"/>
              </a:rPr>
              <a:t>– Negative List of Services </a:t>
            </a:r>
            <a:endParaRPr lang="en-US" sz="2000" b="1" dirty="0" smtClean="0">
              <a:solidFill>
                <a:srgbClr val="0000FF"/>
              </a:solidFill>
              <a:latin typeface="Tahoma" pitchFamily="34" charset="0"/>
              <a:cs typeface="Tahoma" pitchFamily="34" charset="0"/>
            </a:endParaRPr>
          </a:p>
          <a:p>
            <a:pPr>
              <a:lnSpc>
                <a:spcPct val="150000"/>
              </a:lnSpc>
            </a:pPr>
            <a:endParaRPr lang="en-US" sz="1000" b="1" dirty="0">
              <a:solidFill>
                <a:srgbClr val="0000FF"/>
              </a:solidFill>
              <a:latin typeface="Tahoma" pitchFamily="34" charset="0"/>
              <a:cs typeface="Tahoma" pitchFamily="34" charset="0"/>
            </a:endParaRPr>
          </a:p>
          <a:p>
            <a:pPr>
              <a:lnSpc>
                <a:spcPct val="150000"/>
              </a:lnSpc>
              <a:buFont typeface="Arial" pitchFamily="34" charset="0"/>
              <a:buChar char="•"/>
            </a:pPr>
            <a:r>
              <a:rPr lang="en-US" sz="2000" dirty="0">
                <a:solidFill>
                  <a:srgbClr val="0000FF"/>
                </a:solidFill>
                <a:latin typeface="Tahoma" pitchFamily="34" charset="0"/>
                <a:cs typeface="Tahoma" pitchFamily="34" charset="0"/>
              </a:rPr>
              <a:t>To be effective from the date to be notified </a:t>
            </a:r>
            <a:r>
              <a:rPr lang="en-US" sz="2000" dirty="0" smtClean="0">
                <a:solidFill>
                  <a:srgbClr val="0000FF"/>
                </a:solidFill>
                <a:latin typeface="Tahoma" pitchFamily="34" charset="0"/>
                <a:cs typeface="Tahoma" pitchFamily="34" charset="0"/>
              </a:rPr>
              <a:t>subsequently</a:t>
            </a:r>
            <a:endParaRPr lang="en-US" sz="2000" dirty="0" smtClean="0">
              <a:solidFill>
                <a:srgbClr val="0000FF"/>
              </a:solidFill>
              <a:latin typeface="Tahoma" pitchFamily="34" charset="0"/>
              <a:cs typeface="Tahoma" pitchFamily="34" charset="0"/>
            </a:endParaRPr>
          </a:p>
          <a:p>
            <a:pPr>
              <a:lnSpc>
                <a:spcPct val="150000"/>
              </a:lnSpc>
              <a:buFont typeface="Arial" pitchFamily="34" charset="0"/>
              <a:buChar char="•"/>
            </a:pPr>
            <a:endParaRPr lang="en-US" sz="1100" dirty="0">
              <a:solidFill>
                <a:srgbClr val="0000FF"/>
              </a:solidFill>
              <a:latin typeface="Tahoma" pitchFamily="34" charset="0"/>
              <a:cs typeface="Tahoma" pitchFamily="34" charset="0"/>
            </a:endParaRPr>
          </a:p>
          <a:p>
            <a:pPr lvl="0" algn="just">
              <a:lnSpc>
                <a:spcPct val="150000"/>
              </a:lnSpc>
              <a:buFont typeface="Arial" pitchFamily="34" charset="0"/>
              <a:buChar char="•"/>
            </a:pPr>
            <a:r>
              <a:rPr lang="en-US" sz="2000" dirty="0">
                <a:solidFill>
                  <a:srgbClr val="0000FF"/>
                </a:solidFill>
                <a:latin typeface="Tahoma" pitchFamily="34" charset="0"/>
                <a:cs typeface="Tahoma" pitchFamily="34" charset="0"/>
              </a:rPr>
              <a:t>It is proposed to </a:t>
            </a:r>
            <a:r>
              <a:rPr lang="en-US" sz="2000" dirty="0" smtClean="0">
                <a:solidFill>
                  <a:srgbClr val="0000FF"/>
                </a:solidFill>
                <a:latin typeface="Tahoma" pitchFamily="34" charset="0"/>
                <a:cs typeface="Tahoma" pitchFamily="34" charset="0"/>
              </a:rPr>
              <a:t>do away with various defined list </a:t>
            </a:r>
            <a:r>
              <a:rPr lang="en-US" sz="2000" dirty="0">
                <a:solidFill>
                  <a:srgbClr val="0000FF"/>
                </a:solidFill>
                <a:latin typeface="Tahoma" pitchFamily="34" charset="0"/>
                <a:cs typeface="Tahoma" pitchFamily="34" charset="0"/>
              </a:rPr>
              <a:t>of Services so that all the services will become taxable except </a:t>
            </a:r>
            <a:r>
              <a:rPr lang="en-US" sz="2000" dirty="0" smtClean="0">
                <a:solidFill>
                  <a:srgbClr val="0000FF"/>
                </a:solidFill>
                <a:latin typeface="Tahoma" pitchFamily="34" charset="0"/>
                <a:cs typeface="Tahoma" pitchFamily="34" charset="0"/>
              </a:rPr>
              <a:t>17 heads </a:t>
            </a:r>
            <a:r>
              <a:rPr lang="en-US" sz="2000" dirty="0">
                <a:solidFill>
                  <a:srgbClr val="0000FF"/>
                </a:solidFill>
                <a:latin typeface="Tahoma" pitchFamily="34" charset="0"/>
                <a:cs typeface="Tahoma" pitchFamily="34" charset="0"/>
              </a:rPr>
              <a:t>of services </a:t>
            </a:r>
            <a:r>
              <a:rPr lang="en-US" sz="2000" dirty="0" smtClean="0">
                <a:solidFill>
                  <a:srgbClr val="0000FF"/>
                </a:solidFill>
                <a:latin typeface="Tahoma" pitchFamily="34" charset="0"/>
                <a:cs typeface="Tahoma" pitchFamily="34" charset="0"/>
              </a:rPr>
              <a:t>given under Negative list under Section </a:t>
            </a:r>
            <a:r>
              <a:rPr lang="en-US" sz="2000" dirty="0" smtClean="0">
                <a:solidFill>
                  <a:srgbClr val="0000FF"/>
                </a:solidFill>
                <a:latin typeface="Tahoma" pitchFamily="34" charset="0"/>
                <a:cs typeface="Tahoma" pitchFamily="34" charset="0"/>
              </a:rPr>
              <a:t>66D</a:t>
            </a:r>
          </a:p>
          <a:p>
            <a:pPr lvl="0" algn="just">
              <a:lnSpc>
                <a:spcPct val="150000"/>
              </a:lnSpc>
              <a:buFont typeface="Arial" pitchFamily="34" charset="0"/>
              <a:buChar char="•"/>
            </a:pPr>
            <a:endParaRPr lang="en-US" sz="1100" dirty="0">
              <a:solidFill>
                <a:srgbClr val="0000FF"/>
              </a:solidFill>
              <a:latin typeface="Tahoma" pitchFamily="34" charset="0"/>
              <a:cs typeface="Tahoma" pitchFamily="34" charset="0"/>
            </a:endParaRPr>
          </a:p>
          <a:p>
            <a:pPr lvl="0" algn="just">
              <a:lnSpc>
                <a:spcPct val="150000"/>
              </a:lnSpc>
              <a:buFont typeface="Arial" pitchFamily="34" charset="0"/>
              <a:buChar char="•"/>
            </a:pPr>
            <a:r>
              <a:rPr lang="en-US" sz="2000" dirty="0">
                <a:solidFill>
                  <a:srgbClr val="0000FF"/>
                </a:solidFill>
                <a:latin typeface="Tahoma" pitchFamily="34" charset="0"/>
                <a:cs typeface="Tahoma" pitchFamily="34" charset="0"/>
              </a:rPr>
              <a:t>Declared Services: Certain services </a:t>
            </a:r>
            <a:r>
              <a:rPr lang="en-US" sz="2000" dirty="0" smtClean="0">
                <a:solidFill>
                  <a:srgbClr val="0000FF"/>
                </a:solidFill>
                <a:latin typeface="Tahoma" pitchFamily="34" charset="0"/>
                <a:cs typeface="Tahoma" pitchFamily="34" charset="0"/>
              </a:rPr>
              <a:t>like renting of immovable property, construction of complex etc., which </a:t>
            </a:r>
            <a:r>
              <a:rPr lang="en-US" sz="2000" dirty="0">
                <a:solidFill>
                  <a:srgbClr val="0000FF"/>
                </a:solidFill>
                <a:latin typeface="Tahoma" pitchFamily="34" charset="0"/>
                <a:cs typeface="Tahoma" pitchFamily="34" charset="0"/>
              </a:rPr>
              <a:t>per se are not covered within the definition of services are specifically defined to be deemed services </a:t>
            </a:r>
            <a:r>
              <a:rPr lang="en-US" sz="2000" dirty="0" smtClean="0">
                <a:solidFill>
                  <a:srgbClr val="0000FF"/>
                </a:solidFill>
                <a:latin typeface="Tahoma" pitchFamily="34" charset="0"/>
                <a:cs typeface="Tahoma" pitchFamily="34" charset="0"/>
              </a:rPr>
              <a:t>under Section </a:t>
            </a:r>
            <a:r>
              <a:rPr lang="en-US" sz="2000" dirty="0" smtClean="0">
                <a:solidFill>
                  <a:srgbClr val="0000FF"/>
                </a:solidFill>
                <a:latin typeface="Tahoma" pitchFamily="34" charset="0"/>
                <a:cs typeface="Tahoma" pitchFamily="34" charset="0"/>
              </a:rPr>
              <a:t>66E</a:t>
            </a:r>
            <a:endParaRPr kumimoji="0" lang="en-US" sz="1800" b="0" i="0" u="none" strike="noStrike" cap="none" normalizeH="0" baseline="0" dirty="0" smtClean="0">
              <a:ln>
                <a:noFill/>
              </a:ln>
              <a:solidFill>
                <a:srgbClr val="0000FF"/>
              </a:solidFill>
              <a:effectLst/>
              <a:latin typeface="Arial" pitchFamily="34" charset="0"/>
            </a:endParaRP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457200" y="1022295"/>
            <a:ext cx="8229600" cy="56477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sz="2000" b="1" i="0" u="sng" strike="noStrike" cap="none" normalizeH="0" baseline="0" dirty="0" smtClean="0">
                <a:ln>
                  <a:noFill/>
                </a:ln>
                <a:solidFill>
                  <a:srgbClr val="0000FF"/>
                </a:solidFill>
                <a:effectLst/>
                <a:latin typeface="Tahoma" pitchFamily="34" charset="0"/>
                <a:ea typeface="Calibri" pitchFamily="34" charset="0"/>
                <a:cs typeface="Tahoma" pitchFamily="34" charset="0"/>
              </a:rPr>
              <a:t>Effective after </a:t>
            </a:r>
            <a:r>
              <a:rPr kumimoji="0" lang="en-US" sz="2000" b="1" i="0" u="sng" strike="noStrike" cap="none" normalizeH="0" baseline="0" dirty="0" smtClean="0">
                <a:ln>
                  <a:noFill/>
                </a:ln>
                <a:solidFill>
                  <a:srgbClr val="0000FF"/>
                </a:solidFill>
                <a:effectLst/>
                <a:latin typeface="Tahoma" pitchFamily="34" charset="0"/>
                <a:ea typeface="Calibri" pitchFamily="34" charset="0"/>
                <a:cs typeface="Tahoma" pitchFamily="34" charset="0"/>
              </a:rPr>
              <a:t>enactment of Finance </a:t>
            </a:r>
            <a:r>
              <a:rPr kumimoji="0" lang="en-US" sz="2000" b="1" i="0" u="sng" strike="noStrike" cap="none" normalizeH="0" baseline="0" dirty="0" smtClean="0">
                <a:ln>
                  <a:noFill/>
                </a:ln>
                <a:solidFill>
                  <a:srgbClr val="0000FF"/>
                </a:solidFill>
                <a:effectLst/>
                <a:latin typeface="Tahoma" pitchFamily="34" charset="0"/>
                <a:ea typeface="Calibri" pitchFamily="34" charset="0"/>
                <a:cs typeface="Tahoma" pitchFamily="34" charset="0"/>
              </a:rPr>
              <a:t>Bill 2012</a:t>
            </a:r>
            <a:endParaRPr kumimoji="0" lang="en-US" sz="2000" b="1" i="0" u="sng" strike="noStrike" cap="none" normalizeH="0" baseline="0" dirty="0" smtClean="0">
              <a:ln>
                <a:noFill/>
              </a:ln>
              <a:solidFill>
                <a:srgbClr val="0000FF"/>
              </a:solidFill>
              <a:effectLst/>
              <a:latin typeface="Tahoma" pitchFamily="34" charset="0"/>
              <a:ea typeface="Calibri" pitchFamily="34" charset="0"/>
              <a:cs typeface="Tahoma"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kumimoji="0" lang="en-US" sz="1200" b="0" i="0" u="none" strike="noStrike" cap="none" normalizeH="0" baseline="0" dirty="0" smtClean="0">
              <a:ln>
                <a:noFill/>
              </a:ln>
              <a:solidFill>
                <a:srgbClr val="0000FF"/>
              </a:solidFill>
              <a:effectLst/>
              <a:latin typeface="Arial" pitchFamily="34" charset="0"/>
            </a:endParaRPr>
          </a:p>
          <a:p>
            <a:pPr marL="457200" marR="0" lvl="0" indent="-457200" algn="just" defTabSz="914400" rtl="0" eaLnBrk="0" fontAlgn="base" latinLnBrk="0" hangingPunct="0">
              <a:lnSpc>
                <a:spcPct val="150000"/>
              </a:lnSpc>
              <a:spcBef>
                <a:spcPct val="0"/>
              </a:spcBef>
              <a:spcAft>
                <a:spcPct val="0"/>
              </a:spcAft>
              <a:buClrTx/>
              <a:buSzTx/>
              <a:buFont typeface="+mj-lt"/>
              <a:buAutoNum type="alphaLcParenR"/>
              <a:tabLst/>
            </a:pP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Due to negative list of Services, The service specific Exemption</a:t>
            </a:r>
            <a:r>
              <a:rPr kumimoji="0" lang="en-US" sz="2000" b="0" i="0" u="none" strike="noStrike" cap="none" normalizeH="0" dirty="0" smtClean="0">
                <a:ln>
                  <a:noFill/>
                </a:ln>
                <a:solidFill>
                  <a:srgbClr val="0000FF"/>
                </a:solidFill>
                <a:effectLst/>
                <a:latin typeface="Tahoma" pitchFamily="34" charset="0"/>
                <a:ea typeface="Calibri" pitchFamily="34" charset="0"/>
                <a:cs typeface="Tahoma" pitchFamily="34" charset="0"/>
              </a:rPr>
              <a:t> notification No.1/2006, will be superseded with 12/2012.</a:t>
            </a:r>
            <a:endPar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endParaRPr>
          </a:p>
          <a:p>
            <a:pPr marL="228600" marR="0" lvl="0" indent="-228600" algn="just" defTabSz="914400" rtl="0" eaLnBrk="0" fontAlgn="base" latinLnBrk="0" hangingPunct="0">
              <a:lnSpc>
                <a:spcPct val="150000"/>
              </a:lnSpc>
              <a:spcBef>
                <a:spcPct val="0"/>
              </a:spcBef>
              <a:spcAft>
                <a:spcPct val="0"/>
              </a:spcAft>
              <a:buClrTx/>
              <a:buSzTx/>
              <a:buFont typeface="+mj-lt"/>
              <a:buAutoNum type="alphaLcParenR"/>
              <a:tabLst/>
            </a:pPr>
            <a:endParaRPr kumimoji="0" lang="en-US" sz="1100" b="0" i="0" u="none" strike="noStrike" cap="none" normalizeH="0" baseline="0" dirty="0" smtClean="0">
              <a:ln>
                <a:noFill/>
              </a:ln>
              <a:solidFill>
                <a:srgbClr val="0000FF"/>
              </a:solidFill>
              <a:effectLst/>
              <a:latin typeface="Arial" pitchFamily="34" charset="0"/>
            </a:endParaRPr>
          </a:p>
          <a:p>
            <a:pPr marL="457200" lvl="0" indent="-457200" algn="just" eaLnBrk="0" fontAlgn="base" hangingPunct="0">
              <a:lnSpc>
                <a:spcPct val="150000"/>
              </a:lnSpc>
              <a:spcBef>
                <a:spcPct val="0"/>
              </a:spcBef>
              <a:spcAft>
                <a:spcPct val="0"/>
              </a:spcAft>
              <a:buFont typeface="+mj-lt"/>
              <a:buAutoNum type="alphaLcParenR"/>
            </a:pP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New section 72A is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being inserted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to introduce provisions relating to special audit by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Cost Accountants </a:t>
            </a:r>
            <a:r>
              <a:rPr lang="en-US" sz="2000" dirty="0" smtClean="0">
                <a:solidFill>
                  <a:srgbClr val="0000FF"/>
                </a:solidFill>
                <a:latin typeface="Tahoma" pitchFamily="34" charset="0"/>
                <a:ea typeface="Calibri" pitchFamily="34" charset="0"/>
                <a:cs typeface="Tahoma" pitchFamily="34" charset="0"/>
              </a:rPr>
              <a:t>and Chartered </a:t>
            </a:r>
            <a:r>
              <a:rPr lang="en-US" sz="2000" dirty="0" smtClean="0">
                <a:solidFill>
                  <a:srgbClr val="0000FF"/>
                </a:solidFill>
                <a:latin typeface="Tahoma" pitchFamily="34" charset="0"/>
                <a:ea typeface="Calibri" pitchFamily="34" charset="0"/>
                <a:cs typeface="Tahoma" pitchFamily="34" charset="0"/>
              </a:rPr>
              <a:t>Accountants </a:t>
            </a:r>
            <a:r>
              <a:rPr lang="en-US" sz="2000" dirty="0" smtClean="0">
                <a:solidFill>
                  <a:srgbClr val="0000FF"/>
                </a:solidFill>
                <a:latin typeface="Tahoma" pitchFamily="34" charset="0"/>
                <a:ea typeface="Calibri" pitchFamily="34" charset="0"/>
                <a:cs typeface="Tahoma" pitchFamily="34" charset="0"/>
              </a:rPr>
              <a:t>in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the service tax law on the lines of section 14A and section 14AA of the Central Excise Act, 1944.</a:t>
            </a:r>
          </a:p>
          <a:p>
            <a:pPr marL="342900" marR="0" lvl="0" indent="-342900" algn="just" defTabSz="914400" rtl="0" eaLnBrk="0" fontAlgn="base" latinLnBrk="0" hangingPunct="0">
              <a:lnSpc>
                <a:spcPct val="150000"/>
              </a:lnSpc>
              <a:spcBef>
                <a:spcPct val="0"/>
              </a:spcBef>
              <a:spcAft>
                <a:spcPct val="0"/>
              </a:spcAft>
              <a:buClrTx/>
              <a:buSzTx/>
              <a:buFont typeface="+mj-lt"/>
              <a:buAutoNum type="alphaLcParenR"/>
              <a:tabLst/>
            </a:pPr>
            <a:endParaRPr kumimoji="0" lang="en-US" sz="1100" b="0" i="0" u="none" strike="noStrike" cap="none" normalizeH="0" baseline="0" dirty="0" smtClean="0">
              <a:ln>
                <a:noFill/>
              </a:ln>
              <a:solidFill>
                <a:srgbClr val="0000FF"/>
              </a:solidFill>
              <a:effectLst/>
              <a:latin typeface="Arial" pitchFamily="34" charset="0"/>
            </a:endParaRPr>
          </a:p>
          <a:p>
            <a:pPr marL="457200" marR="0" lvl="0" indent="-457200" algn="just" defTabSz="914400" rtl="0" eaLnBrk="0" fontAlgn="base" latinLnBrk="0" hangingPunct="0">
              <a:lnSpc>
                <a:spcPct val="150000"/>
              </a:lnSpc>
              <a:spcBef>
                <a:spcPct val="0"/>
              </a:spcBef>
              <a:spcAft>
                <a:spcPct val="0"/>
              </a:spcAft>
              <a:buClrTx/>
              <a:buSzTx/>
              <a:buFont typeface="+mj-lt"/>
              <a:buAutoNum type="alphaLcParenR"/>
              <a:tabLst/>
            </a:pP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Time Limit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to issue Show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Cause Notice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increased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from 12 Months to 18 Months.</a:t>
            </a:r>
          </a:p>
          <a:p>
            <a:pPr marL="228600" marR="0" lvl="0" indent="-228600" algn="just" defTabSz="914400" rtl="0" eaLnBrk="0" fontAlgn="base" latinLnBrk="0" hangingPunct="0">
              <a:lnSpc>
                <a:spcPct val="100000"/>
              </a:lnSpc>
              <a:spcBef>
                <a:spcPct val="0"/>
              </a:spcBef>
              <a:spcAft>
                <a:spcPct val="0"/>
              </a:spcAft>
              <a:buClrTx/>
              <a:buSzTx/>
              <a:buFont typeface="+mj-lt"/>
              <a:buAutoNum type="alphaLcParenR"/>
              <a:tabLst/>
            </a:pPr>
            <a:endParaRPr kumimoji="0" lang="en-US" sz="1200" b="0" i="0" u="none" strike="noStrike" cap="none" normalizeH="0" baseline="0" dirty="0" smtClean="0">
              <a:ln>
                <a:noFill/>
              </a:ln>
              <a:solidFill>
                <a:srgbClr val="0000FF"/>
              </a:solidFill>
              <a:effectLst/>
              <a:latin typeface="Arial" pitchFamily="34" charset="0"/>
            </a:endParaRPr>
          </a:p>
          <a:p>
            <a:pPr marL="457200" marR="0" lvl="0" indent="-457200" algn="just" defTabSz="914400" rtl="0" eaLnBrk="0" fontAlgn="base" latinLnBrk="0" hangingPunct="0">
              <a:lnSpc>
                <a:spcPct val="100000"/>
              </a:lnSpc>
              <a:spcBef>
                <a:spcPct val="0"/>
              </a:spcBef>
              <a:spcAft>
                <a:spcPct val="0"/>
              </a:spcAft>
              <a:buClrTx/>
              <a:buSzTx/>
              <a:tabLst/>
            </a:pPr>
            <a:endParaRPr kumimoji="0" lang="en-US" sz="2800" b="0" i="0" u="none" strike="noStrike" cap="none" normalizeH="0" baseline="0" dirty="0" smtClean="0">
              <a:ln>
                <a:noFill/>
              </a:ln>
              <a:solidFill>
                <a:srgbClr val="0000FF"/>
              </a:solidFill>
              <a:effectLst/>
              <a:latin typeface="Arial" pitchFamily="34" charset="0"/>
            </a:endParaRPr>
          </a:p>
        </p:txBody>
      </p:sp>
      <p:sp>
        <p:nvSpPr>
          <p:cNvPr id="6" name="Title 1"/>
          <p:cNvSpPr>
            <a:spLocks noGrp="1"/>
          </p:cNvSpPr>
          <p:nvPr>
            <p:ph type="title"/>
          </p:nvPr>
        </p:nvSpPr>
        <p:spPr>
          <a:xfrm>
            <a:off x="304800" y="152400"/>
            <a:ext cx="8229600" cy="685800"/>
          </a:xfrm>
        </p:spPr>
        <p:txBody>
          <a:bodyPr>
            <a:normAutofit/>
          </a:bodyPr>
          <a:lstStyle/>
          <a:p>
            <a:pPr algn="l"/>
            <a:r>
              <a:rPr lang="en-US" sz="2800" dirty="0" smtClean="0"/>
              <a:t>SERVICE TAX</a:t>
            </a:r>
            <a:endParaRPr lang="en-US" sz="2800" dirty="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1148439"/>
            <a:ext cx="8534400" cy="50090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0" fontAlgn="base" latinLnBrk="0" hangingPunct="0">
              <a:lnSpc>
                <a:spcPct val="150000"/>
              </a:lnSpc>
              <a:spcBef>
                <a:spcPct val="0"/>
              </a:spcBef>
              <a:spcAft>
                <a:spcPct val="0"/>
              </a:spcAft>
              <a:buClrTx/>
              <a:buSzTx/>
              <a:buFont typeface="+mj-lt"/>
              <a:buAutoNum type="alphaLcParenR" startAt="5"/>
              <a:tabLst/>
            </a:pP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Filing of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appeal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before the Commission (Appeal)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has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been made </a:t>
            </a:r>
            <a:r>
              <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rPr>
              <a:t>at par with Excise. </a:t>
            </a:r>
            <a:endParaRPr kumimoji="0" lang="en-US" sz="2000" b="0" i="0" u="none" strike="noStrike" cap="none" normalizeH="0" baseline="0" dirty="0" smtClean="0">
              <a:ln>
                <a:noFill/>
              </a:ln>
              <a:solidFill>
                <a:srgbClr val="0000FF"/>
              </a:solidFill>
              <a:effectLst/>
              <a:latin typeface="Tahoma" pitchFamily="34" charset="0"/>
              <a:ea typeface="Calibri" pitchFamily="34" charset="0"/>
              <a:cs typeface="Tahoma" pitchFamily="34" charset="0"/>
            </a:endParaRPr>
          </a:p>
          <a:p>
            <a:pPr marL="457200" marR="0" lvl="0" indent="-457200" algn="just" defTabSz="914400" rtl="0" eaLnBrk="0" fontAlgn="base" latinLnBrk="0" hangingPunct="0">
              <a:lnSpc>
                <a:spcPct val="150000"/>
              </a:lnSpc>
              <a:spcBef>
                <a:spcPct val="0"/>
              </a:spcBef>
              <a:spcAft>
                <a:spcPct val="0"/>
              </a:spcAft>
              <a:buClrTx/>
              <a:buSzTx/>
              <a:buFont typeface="+mj-lt"/>
              <a:buAutoNum type="alphaLcParenR" startAt="5"/>
              <a:tabLst/>
            </a:pPr>
            <a:endParaRPr kumimoji="0" lang="en-US" sz="200" b="0" i="0" u="none" strike="noStrike" cap="none" normalizeH="0" baseline="0" dirty="0" smtClean="0">
              <a:ln>
                <a:noFill/>
              </a:ln>
              <a:solidFill>
                <a:srgbClr val="0000FF"/>
              </a:solidFill>
              <a:effectLst/>
              <a:latin typeface="Arial" pitchFamily="34" charset="0"/>
            </a:endParaRPr>
          </a:p>
          <a:p>
            <a:pPr marL="457200" lvl="0" indent="-457200">
              <a:lnSpc>
                <a:spcPct val="150000"/>
              </a:lnSpc>
              <a:buFont typeface="+mj-lt"/>
              <a:buAutoNum type="alphaLcParenR" startAt="5"/>
            </a:pPr>
            <a:r>
              <a:rPr lang="en-US" sz="2000" dirty="0" smtClean="0">
                <a:solidFill>
                  <a:srgbClr val="0000FF"/>
                </a:solidFill>
                <a:latin typeface="Tahoma" pitchFamily="34" charset="0"/>
                <a:cs typeface="Tahoma" pitchFamily="34" charset="0"/>
              </a:rPr>
              <a:t>Valuation for Works </a:t>
            </a:r>
            <a:r>
              <a:rPr lang="en-US" sz="2000" dirty="0">
                <a:solidFill>
                  <a:srgbClr val="0000FF"/>
                </a:solidFill>
                <a:latin typeface="Tahoma" pitchFamily="34" charset="0"/>
                <a:cs typeface="Tahoma" pitchFamily="34" charset="0"/>
              </a:rPr>
              <a:t>Contract </a:t>
            </a:r>
            <a:r>
              <a:rPr lang="en-US" sz="2000" dirty="0" smtClean="0">
                <a:solidFill>
                  <a:srgbClr val="0000FF"/>
                </a:solidFill>
                <a:latin typeface="Tahoma" pitchFamily="34" charset="0"/>
                <a:cs typeface="Tahoma" pitchFamily="34" charset="0"/>
              </a:rPr>
              <a:t>Services changed.</a:t>
            </a:r>
            <a:endParaRPr lang="en-US" sz="2000" dirty="0" smtClean="0">
              <a:solidFill>
                <a:srgbClr val="0000FF"/>
              </a:solidFill>
              <a:latin typeface="Tahoma" pitchFamily="34" charset="0"/>
              <a:cs typeface="Tahoma" pitchFamily="34" charset="0"/>
            </a:endParaRPr>
          </a:p>
          <a:p>
            <a:pPr marL="457200" lvl="0" indent="-457200">
              <a:lnSpc>
                <a:spcPct val="150000"/>
              </a:lnSpc>
              <a:buFont typeface="+mj-lt"/>
              <a:buAutoNum type="alphaLcParenR" startAt="5"/>
            </a:pPr>
            <a:endParaRPr lang="en-US" sz="400" dirty="0">
              <a:solidFill>
                <a:srgbClr val="0000FF"/>
              </a:solidFill>
              <a:latin typeface="Tahoma" pitchFamily="34" charset="0"/>
              <a:cs typeface="Tahoma" pitchFamily="34" charset="0"/>
            </a:endParaRPr>
          </a:p>
          <a:p>
            <a:pPr marL="457200" lvl="0" indent="-457200" algn="just">
              <a:lnSpc>
                <a:spcPct val="150000"/>
              </a:lnSpc>
              <a:buFont typeface="+mj-lt"/>
              <a:buAutoNum type="alphaLcParenR" startAt="5"/>
            </a:pPr>
            <a:r>
              <a:rPr lang="en-US" sz="2000" dirty="0" smtClean="0">
                <a:solidFill>
                  <a:srgbClr val="0000FF"/>
                </a:solidFill>
                <a:latin typeface="Tahoma" pitchFamily="34" charset="0"/>
                <a:cs typeface="Tahoma" pitchFamily="34" charset="0"/>
              </a:rPr>
              <a:t>Amount received </a:t>
            </a:r>
            <a:r>
              <a:rPr lang="en-US" sz="2000" dirty="0">
                <a:solidFill>
                  <a:srgbClr val="0000FF"/>
                </a:solidFill>
                <a:latin typeface="Tahoma" pitchFamily="34" charset="0"/>
                <a:cs typeface="Tahoma" pitchFamily="34" charset="0"/>
              </a:rPr>
              <a:t>as Demurrage or by any </a:t>
            </a:r>
            <a:r>
              <a:rPr lang="en-US" sz="2000" dirty="0" smtClean="0">
                <a:solidFill>
                  <a:srgbClr val="0000FF"/>
                </a:solidFill>
                <a:latin typeface="Tahoma" pitchFamily="34" charset="0"/>
                <a:cs typeface="Tahoma" pitchFamily="34" charset="0"/>
              </a:rPr>
              <a:t>other nomenclature in </a:t>
            </a:r>
            <a:r>
              <a:rPr lang="en-US" sz="2000" dirty="0">
                <a:solidFill>
                  <a:srgbClr val="0000FF"/>
                </a:solidFill>
                <a:latin typeface="Tahoma" pitchFamily="34" charset="0"/>
                <a:cs typeface="Tahoma" pitchFamily="34" charset="0"/>
              </a:rPr>
              <a:t>relation to provision of service </a:t>
            </a:r>
            <a:r>
              <a:rPr lang="en-US" sz="2000" dirty="0" smtClean="0">
                <a:solidFill>
                  <a:srgbClr val="0000FF"/>
                </a:solidFill>
                <a:latin typeface="Tahoma" pitchFamily="34" charset="0"/>
                <a:cs typeface="Tahoma" pitchFamily="34" charset="0"/>
              </a:rPr>
              <a:t>would become part of value of taxable service.</a:t>
            </a:r>
            <a:endParaRPr lang="en-US" sz="2000" dirty="0" smtClean="0">
              <a:solidFill>
                <a:srgbClr val="0000FF"/>
              </a:solidFill>
              <a:latin typeface="Tahoma" pitchFamily="34" charset="0"/>
              <a:cs typeface="Tahoma" pitchFamily="34" charset="0"/>
            </a:endParaRPr>
          </a:p>
          <a:p>
            <a:pPr marL="457200" lvl="0" indent="-457200">
              <a:lnSpc>
                <a:spcPct val="150000"/>
              </a:lnSpc>
              <a:buFont typeface="+mj-lt"/>
              <a:buAutoNum type="alphaLcParenR" startAt="5"/>
            </a:pPr>
            <a:endParaRPr lang="en-US" sz="500" dirty="0">
              <a:solidFill>
                <a:srgbClr val="0000FF"/>
              </a:solidFill>
              <a:latin typeface="Tahoma" pitchFamily="34" charset="0"/>
              <a:cs typeface="Tahoma" pitchFamily="34" charset="0"/>
            </a:endParaRPr>
          </a:p>
          <a:p>
            <a:pPr marL="457200" lvl="0" indent="-457200" algn="just">
              <a:lnSpc>
                <a:spcPct val="150000"/>
              </a:lnSpc>
              <a:buFont typeface="+mj-lt"/>
              <a:buAutoNum type="alphaLcParenR" startAt="5"/>
            </a:pPr>
            <a:r>
              <a:rPr lang="en-US" sz="2000" dirty="0">
                <a:solidFill>
                  <a:srgbClr val="0000FF"/>
                </a:solidFill>
                <a:latin typeface="Tahoma" pitchFamily="34" charset="0"/>
                <a:cs typeface="Tahoma" pitchFamily="34" charset="0"/>
              </a:rPr>
              <a:t>Services such as, Hire of Motor Vehicle for transport of passengers, Manpower Supply and Works Contract will be partially brought under reverse charge mechanism vide Notif. No. 15/2012-ST dated 17.03.12 on enactment of Finance Act</a:t>
            </a:r>
            <a:r>
              <a:rPr lang="en-US" sz="2000" dirty="0" smtClean="0">
                <a:solidFill>
                  <a:srgbClr val="0000FF"/>
                </a:solidFill>
                <a:latin typeface="Tahoma" pitchFamily="34" charset="0"/>
                <a:cs typeface="Tahoma" pitchFamily="34" charset="0"/>
              </a:rPr>
              <a:t>.</a:t>
            </a:r>
            <a:endParaRPr lang="en-US" sz="2000" dirty="0">
              <a:solidFill>
                <a:srgbClr val="0000FF"/>
              </a:solidFill>
              <a:latin typeface="Tahoma" pitchFamily="34" charset="0"/>
              <a:cs typeface="Tahoma" pitchFamily="34" charset="0"/>
            </a:endParaRPr>
          </a:p>
        </p:txBody>
      </p:sp>
      <p:sp>
        <p:nvSpPr>
          <p:cNvPr id="5" name="Title 1"/>
          <p:cNvSpPr>
            <a:spLocks noGrp="1"/>
          </p:cNvSpPr>
          <p:nvPr>
            <p:ph type="title"/>
          </p:nvPr>
        </p:nvSpPr>
        <p:spPr>
          <a:xfrm>
            <a:off x="304800" y="152400"/>
            <a:ext cx="8229600" cy="685800"/>
          </a:xfrm>
        </p:spPr>
        <p:txBody>
          <a:bodyPr>
            <a:normAutofit/>
          </a:bodyPr>
          <a:lstStyle/>
          <a:p>
            <a:pPr algn="l"/>
            <a:r>
              <a:rPr lang="en-US" sz="2800" dirty="0" smtClean="0"/>
              <a:t>SERVICE TAX</a:t>
            </a:r>
            <a:endParaRPr lang="en-US" sz="2800" dirty="0"/>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685800" y="1207412"/>
            <a:ext cx="8001000" cy="41383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lvl="0" indent="-457200">
              <a:lnSpc>
                <a:spcPct val="150000"/>
              </a:lnSpc>
              <a:buFont typeface="+mj-lt"/>
              <a:buAutoNum type="alphaLcParenR" startAt="10"/>
            </a:pPr>
            <a:r>
              <a:rPr lang="en-US" sz="2000" dirty="0" smtClean="0">
                <a:solidFill>
                  <a:srgbClr val="0000FF"/>
                </a:solidFill>
                <a:latin typeface="Tahoma" pitchFamily="34" charset="0"/>
                <a:cs typeface="Tahoma" pitchFamily="34" charset="0"/>
              </a:rPr>
              <a:t>Single </a:t>
            </a:r>
            <a:r>
              <a:rPr lang="en-US" sz="2000" dirty="0">
                <a:solidFill>
                  <a:srgbClr val="0000FF"/>
                </a:solidFill>
                <a:latin typeface="Tahoma" pitchFamily="34" charset="0"/>
                <a:cs typeface="Tahoma" pitchFamily="34" charset="0"/>
              </a:rPr>
              <a:t>Coding mechanism for Payment of Excise and Service Tax to be introduced</a:t>
            </a:r>
            <a:r>
              <a:rPr lang="en-US" sz="2000" dirty="0" smtClean="0">
                <a:solidFill>
                  <a:srgbClr val="0000FF"/>
                </a:solidFill>
                <a:latin typeface="Tahoma" pitchFamily="34" charset="0"/>
                <a:cs typeface="Tahoma" pitchFamily="34" charset="0"/>
              </a:rPr>
              <a:t>.</a:t>
            </a:r>
          </a:p>
          <a:p>
            <a:pPr marL="457200" lvl="0" indent="-457200">
              <a:lnSpc>
                <a:spcPct val="150000"/>
              </a:lnSpc>
              <a:buFont typeface="+mj-lt"/>
              <a:buAutoNum type="alphaLcParenR" startAt="10"/>
            </a:pPr>
            <a:endParaRPr lang="en-US" sz="1200" dirty="0">
              <a:solidFill>
                <a:srgbClr val="0000FF"/>
              </a:solidFill>
              <a:latin typeface="Tahoma" pitchFamily="34" charset="0"/>
              <a:cs typeface="Tahoma" pitchFamily="34" charset="0"/>
            </a:endParaRPr>
          </a:p>
          <a:p>
            <a:pPr marL="457200" lvl="0" indent="-457200" algn="just">
              <a:lnSpc>
                <a:spcPct val="150000"/>
              </a:lnSpc>
              <a:buFont typeface="+mj-lt"/>
              <a:buAutoNum type="alphaLcParenR" startAt="10"/>
            </a:pPr>
            <a:r>
              <a:rPr lang="en-US" sz="2000" dirty="0">
                <a:solidFill>
                  <a:srgbClr val="0000FF"/>
                </a:solidFill>
                <a:latin typeface="Tahoma" pitchFamily="34" charset="0"/>
                <a:cs typeface="Tahoma" pitchFamily="34" charset="0"/>
              </a:rPr>
              <a:t>New form of EST-1 for filling Excise and Service Tax return to be introduced after inviting feedback. Individual and Partnership firms are required to file returns on Quarterly basis and others whose service tax payment is more than 25 lacs pa is required to file return on Monthly basis.</a:t>
            </a:r>
          </a:p>
          <a:p>
            <a:pPr>
              <a:lnSpc>
                <a:spcPct val="150000"/>
              </a:lnSpc>
            </a:pPr>
            <a:r>
              <a:rPr lang="en-US" sz="2000" dirty="0">
                <a:solidFill>
                  <a:srgbClr val="0000FF"/>
                </a:solidFill>
                <a:latin typeface="Tahoma" pitchFamily="34" charset="0"/>
                <a:cs typeface="Tahoma" pitchFamily="34" charset="0"/>
              </a:rPr>
              <a:t> </a:t>
            </a: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685800" y="685800"/>
            <a:ext cx="80010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000" b="1" dirty="0" smtClean="0">
                <a:solidFill>
                  <a:srgbClr val="0000FF"/>
                </a:solidFill>
                <a:latin typeface="Tahoma" pitchFamily="34" charset="0"/>
                <a:cs typeface="Tahoma" pitchFamily="34" charset="0"/>
              </a:rPr>
              <a:t>Service Tax Rules 1994 </a:t>
            </a:r>
            <a:r>
              <a:rPr lang="en-US" sz="2000" b="1" u="sng" dirty="0" smtClean="0">
                <a:solidFill>
                  <a:srgbClr val="0000FF"/>
                </a:solidFill>
                <a:latin typeface="Tahoma" pitchFamily="34" charset="0"/>
                <a:cs typeface="Tahoma" pitchFamily="34" charset="0"/>
              </a:rPr>
              <a:t>(Effective from 01.04.2012)</a:t>
            </a:r>
          </a:p>
          <a:p>
            <a:endParaRPr lang="en-US" sz="2000" b="1" u="sng" dirty="0" smtClean="0">
              <a:solidFill>
                <a:srgbClr val="0000FF"/>
              </a:solidFill>
              <a:latin typeface="Tahoma" pitchFamily="34" charset="0"/>
              <a:cs typeface="Tahoma" pitchFamily="34" charset="0"/>
            </a:endParaRPr>
          </a:p>
          <a:p>
            <a:pPr marL="457200" lvl="0" indent="-457200" algn="just">
              <a:buFont typeface="+mj-lt"/>
              <a:buAutoNum type="alphaLcParenR"/>
            </a:pPr>
            <a:r>
              <a:rPr lang="en-US" sz="2000" dirty="0" smtClean="0">
                <a:solidFill>
                  <a:srgbClr val="0000FF"/>
                </a:solidFill>
                <a:latin typeface="Tahoma" pitchFamily="34" charset="0"/>
                <a:cs typeface="Tahoma" pitchFamily="34" charset="0"/>
              </a:rPr>
              <a:t>The time limit for </a:t>
            </a:r>
            <a:r>
              <a:rPr lang="en-US" sz="2000" dirty="0" smtClean="0">
                <a:solidFill>
                  <a:srgbClr val="0000FF"/>
                </a:solidFill>
                <a:latin typeface="Tahoma" pitchFamily="34" charset="0"/>
                <a:cs typeface="Tahoma" pitchFamily="34" charset="0"/>
              </a:rPr>
              <a:t>issue </a:t>
            </a:r>
            <a:r>
              <a:rPr lang="en-US" sz="2000" dirty="0" smtClean="0">
                <a:solidFill>
                  <a:srgbClr val="0000FF"/>
                </a:solidFill>
                <a:latin typeface="Tahoma" pitchFamily="34" charset="0"/>
                <a:cs typeface="Tahoma" pitchFamily="34" charset="0"/>
              </a:rPr>
              <a:t>of invoice under Rule 4A </a:t>
            </a:r>
            <a:r>
              <a:rPr lang="en-US" sz="2000" dirty="0" smtClean="0">
                <a:solidFill>
                  <a:srgbClr val="0000FF"/>
                </a:solidFill>
                <a:latin typeface="Tahoma" pitchFamily="34" charset="0"/>
                <a:cs typeface="Tahoma" pitchFamily="34" charset="0"/>
              </a:rPr>
              <a:t>increased </a:t>
            </a:r>
            <a:r>
              <a:rPr lang="en-US" sz="2000" dirty="0" smtClean="0">
                <a:solidFill>
                  <a:srgbClr val="0000FF"/>
                </a:solidFill>
                <a:latin typeface="Tahoma" pitchFamily="34" charset="0"/>
                <a:cs typeface="Tahoma" pitchFamily="34" charset="0"/>
              </a:rPr>
              <a:t>from 14 days to 30 days. However in case of new </a:t>
            </a:r>
            <a:r>
              <a:rPr lang="en-US" sz="2000" dirty="0" smtClean="0">
                <a:solidFill>
                  <a:srgbClr val="0000FF"/>
                </a:solidFill>
                <a:latin typeface="Tahoma" pitchFamily="34" charset="0"/>
                <a:cs typeface="Tahoma" pitchFamily="34" charset="0"/>
              </a:rPr>
              <a:t>levy, the </a:t>
            </a:r>
            <a:r>
              <a:rPr lang="en-US" sz="2000" dirty="0" smtClean="0">
                <a:solidFill>
                  <a:srgbClr val="0000FF"/>
                </a:solidFill>
                <a:latin typeface="Tahoma" pitchFamily="34" charset="0"/>
                <a:cs typeface="Tahoma" pitchFamily="34" charset="0"/>
              </a:rPr>
              <a:t>invoice should be raised within 14 days of the payment </a:t>
            </a:r>
            <a:r>
              <a:rPr lang="en-US" sz="2000" dirty="0" smtClean="0">
                <a:solidFill>
                  <a:srgbClr val="0000FF"/>
                </a:solidFill>
                <a:latin typeface="Tahoma" pitchFamily="34" charset="0"/>
                <a:cs typeface="Tahoma" pitchFamily="34" charset="0"/>
              </a:rPr>
              <a:t>if advance </a:t>
            </a:r>
            <a:r>
              <a:rPr lang="en-US" sz="2000" dirty="0" smtClean="0">
                <a:solidFill>
                  <a:srgbClr val="0000FF"/>
                </a:solidFill>
                <a:latin typeface="Tahoma" pitchFamily="34" charset="0"/>
                <a:cs typeface="Tahoma" pitchFamily="34" charset="0"/>
              </a:rPr>
              <a:t>is received prior to new </a:t>
            </a:r>
            <a:r>
              <a:rPr lang="en-US" sz="2000" dirty="0" smtClean="0">
                <a:solidFill>
                  <a:srgbClr val="0000FF"/>
                </a:solidFill>
                <a:latin typeface="Tahoma" pitchFamily="34" charset="0"/>
                <a:cs typeface="Tahoma" pitchFamily="34" charset="0"/>
              </a:rPr>
              <a:t>levy</a:t>
            </a:r>
            <a:r>
              <a:rPr lang="en-US" sz="2000" dirty="0" smtClean="0">
                <a:solidFill>
                  <a:srgbClr val="0000FF"/>
                </a:solidFill>
                <a:latin typeface="Tahoma" pitchFamily="34" charset="0"/>
                <a:cs typeface="Tahoma" pitchFamily="34" charset="0"/>
              </a:rPr>
              <a:t>.</a:t>
            </a:r>
          </a:p>
          <a:p>
            <a:pPr marL="457200" lvl="0" indent="-457200" algn="just">
              <a:buFont typeface="+mj-lt"/>
              <a:buAutoNum type="alphaLcParenR"/>
            </a:pPr>
            <a:endParaRPr lang="en-US" sz="1100" dirty="0" smtClean="0">
              <a:solidFill>
                <a:srgbClr val="0000FF"/>
              </a:solidFill>
              <a:latin typeface="Tahoma" pitchFamily="34" charset="0"/>
              <a:cs typeface="Tahoma" pitchFamily="34" charset="0"/>
            </a:endParaRPr>
          </a:p>
          <a:p>
            <a:pPr marL="457200" indent="-457200" algn="just">
              <a:buFont typeface="+mj-lt"/>
              <a:buAutoNum type="alphaLcParenR"/>
            </a:pPr>
            <a:r>
              <a:rPr lang="en-US" sz="2000" dirty="0" smtClean="0">
                <a:solidFill>
                  <a:srgbClr val="0000FF"/>
                </a:solidFill>
                <a:latin typeface="Tahoma" pitchFamily="34" charset="0"/>
                <a:cs typeface="Tahoma" pitchFamily="34" charset="0"/>
              </a:rPr>
              <a:t>Restriction of Rs. 2 Lacs for adjustment of service tax have been removed. Thus any amount of adjustment is permissible under Rule 6(4A). Also the requirement of intimation to department about such adjustment is also dispensed with.</a:t>
            </a:r>
          </a:p>
          <a:p>
            <a:pPr marL="457200" indent="-457200" algn="just">
              <a:buFont typeface="+mj-lt"/>
              <a:buAutoNum type="alphaLcParenR"/>
            </a:pPr>
            <a:endParaRPr lang="en-US" sz="1100" dirty="0" smtClean="0">
              <a:solidFill>
                <a:srgbClr val="0000FF"/>
              </a:solidFill>
              <a:latin typeface="Tahoma" pitchFamily="34" charset="0"/>
              <a:cs typeface="Tahoma" pitchFamily="34" charset="0"/>
            </a:endParaRPr>
          </a:p>
          <a:p>
            <a:pPr marL="457200" lvl="0" indent="-457200" algn="just">
              <a:buFont typeface="+mj-lt"/>
              <a:buAutoNum type="alphaLcParenR" startAt="3"/>
            </a:pPr>
            <a:r>
              <a:rPr lang="en-US" sz="2000" dirty="0">
                <a:solidFill>
                  <a:srgbClr val="0000FF"/>
                </a:solidFill>
                <a:latin typeface="Tahoma" pitchFamily="34" charset="0"/>
                <a:cs typeface="Tahoma" pitchFamily="34" charset="0"/>
              </a:rPr>
              <a:t>In case of Exporters the period </a:t>
            </a:r>
            <a:r>
              <a:rPr lang="en-US" sz="2000" dirty="0" smtClean="0">
                <a:solidFill>
                  <a:srgbClr val="0000FF"/>
                </a:solidFill>
                <a:latin typeface="Tahoma" pitchFamily="34" charset="0"/>
                <a:cs typeface="Tahoma" pitchFamily="34" charset="0"/>
              </a:rPr>
              <a:t>extended by the </a:t>
            </a:r>
            <a:r>
              <a:rPr lang="en-US" sz="2000" dirty="0">
                <a:solidFill>
                  <a:srgbClr val="0000FF"/>
                </a:solidFill>
                <a:latin typeface="Tahoma" pitchFamily="34" charset="0"/>
                <a:cs typeface="Tahoma" pitchFamily="34" charset="0"/>
              </a:rPr>
              <a:t>RBI on specific request is also being included in the period for which the tax liability is allowed to be </a:t>
            </a:r>
            <a:r>
              <a:rPr lang="en-US" sz="2000" dirty="0" smtClean="0">
                <a:solidFill>
                  <a:srgbClr val="0000FF"/>
                </a:solidFill>
                <a:latin typeface="Tahoma" pitchFamily="34" charset="0"/>
                <a:cs typeface="Tahoma" pitchFamily="34" charset="0"/>
              </a:rPr>
              <a:t>deferred, normally it is six months.</a:t>
            </a:r>
            <a:endParaRPr lang="en-US" sz="2000" dirty="0" smtClean="0">
              <a:solidFill>
                <a:srgbClr val="0000FF"/>
              </a:solidFill>
              <a:latin typeface="Tahoma" pitchFamily="34" charset="0"/>
              <a:cs typeface="Tahoma" pitchFamily="34" charset="0"/>
            </a:endParaRPr>
          </a:p>
          <a:p>
            <a:pPr marL="457200" lvl="0" indent="-457200" algn="just">
              <a:buFont typeface="+mj-lt"/>
              <a:buAutoNum type="alphaLcParenR" startAt="3"/>
            </a:pPr>
            <a:endParaRPr lang="en-US" sz="1200" dirty="0">
              <a:solidFill>
                <a:srgbClr val="0000FF"/>
              </a:solidFill>
              <a:latin typeface="Tahoma" pitchFamily="34" charset="0"/>
              <a:cs typeface="Tahoma" pitchFamily="34" charset="0"/>
            </a:endParaRPr>
          </a:p>
          <a:p>
            <a:pPr marL="457200" lvl="0" indent="-457200" algn="just">
              <a:buFont typeface="+mj-lt"/>
              <a:buAutoNum type="alphaLcParenR" startAt="3"/>
            </a:pPr>
            <a:r>
              <a:rPr lang="en-US" sz="2000" dirty="0">
                <a:solidFill>
                  <a:srgbClr val="0000FF"/>
                </a:solidFill>
                <a:latin typeface="Tahoma" pitchFamily="34" charset="0"/>
                <a:cs typeface="Tahoma" pitchFamily="34" charset="0"/>
              </a:rPr>
              <a:t>For individuals and partnership firms having turnover upto Rs. 50 Lacs need to discharge service tax on actual receipt of money and not on raising of the invoices in addition to the eight specified services</a:t>
            </a:r>
            <a:r>
              <a:rPr lang="en-US" sz="2000" dirty="0" smtClean="0">
                <a:solidFill>
                  <a:srgbClr val="0000FF"/>
                </a:solidFill>
                <a:latin typeface="Tahoma" pitchFamily="34" charset="0"/>
                <a:cs typeface="Tahoma" pitchFamily="34" charset="0"/>
              </a:rPr>
              <a:t>.</a:t>
            </a:r>
            <a:endParaRPr lang="en-US" sz="2000" dirty="0">
              <a:solidFill>
                <a:srgbClr val="0000FF"/>
              </a:solidFill>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455981"/>
            <a:ext cx="8305800" cy="61555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000" b="1" dirty="0" smtClean="0">
                <a:solidFill>
                  <a:srgbClr val="0000FF"/>
                </a:solidFill>
              </a:rPr>
              <a:t>Point </a:t>
            </a:r>
            <a:r>
              <a:rPr lang="en-US" sz="2000" b="1" dirty="0">
                <a:solidFill>
                  <a:srgbClr val="0000FF"/>
                </a:solidFill>
              </a:rPr>
              <a:t>of Taxation Rules, </a:t>
            </a:r>
            <a:r>
              <a:rPr lang="en-US" sz="2000" b="1" dirty="0" smtClean="0">
                <a:solidFill>
                  <a:srgbClr val="0000FF"/>
                </a:solidFill>
              </a:rPr>
              <a:t>2011 (</a:t>
            </a:r>
            <a:r>
              <a:rPr lang="en-US" sz="2000" b="1" u="sng" dirty="0" smtClean="0">
                <a:solidFill>
                  <a:srgbClr val="0000FF"/>
                </a:solidFill>
                <a:latin typeface="Tahoma" pitchFamily="34" charset="0"/>
                <a:cs typeface="Tahoma" pitchFamily="34" charset="0"/>
              </a:rPr>
              <a:t>Effective </a:t>
            </a:r>
            <a:r>
              <a:rPr lang="en-US" sz="2000" b="1" u="sng" dirty="0">
                <a:solidFill>
                  <a:srgbClr val="0000FF"/>
                </a:solidFill>
                <a:latin typeface="Tahoma" pitchFamily="34" charset="0"/>
                <a:cs typeface="Tahoma" pitchFamily="34" charset="0"/>
              </a:rPr>
              <a:t>from </a:t>
            </a:r>
            <a:r>
              <a:rPr lang="en-US" sz="2000" b="1" u="sng" dirty="0" smtClean="0">
                <a:solidFill>
                  <a:srgbClr val="0000FF"/>
                </a:solidFill>
                <a:latin typeface="Tahoma" pitchFamily="34" charset="0"/>
                <a:cs typeface="Tahoma" pitchFamily="34" charset="0"/>
              </a:rPr>
              <a:t>01.04.2012) :- </a:t>
            </a:r>
          </a:p>
          <a:p>
            <a:endParaRPr lang="en-US" b="1" u="sng" dirty="0" smtClean="0">
              <a:solidFill>
                <a:srgbClr val="0000FF"/>
              </a:solidFill>
              <a:latin typeface="Tahoma" pitchFamily="34" charset="0"/>
              <a:cs typeface="Tahoma" pitchFamily="34" charset="0"/>
            </a:endParaRPr>
          </a:p>
          <a:p>
            <a:pPr marL="457200" lvl="0" indent="-457200" algn="just">
              <a:buFont typeface="+mj-lt"/>
              <a:buAutoNum type="alphaLcParenR"/>
            </a:pPr>
            <a:r>
              <a:rPr lang="en-US" sz="2000" dirty="0" smtClean="0">
                <a:solidFill>
                  <a:srgbClr val="0000FF"/>
                </a:solidFill>
                <a:latin typeface="Tahoma" pitchFamily="34" charset="0"/>
                <a:cs typeface="Tahoma" pitchFamily="34" charset="0"/>
              </a:rPr>
              <a:t>The Continuous </a:t>
            </a:r>
            <a:r>
              <a:rPr lang="en-US" sz="2000" dirty="0">
                <a:solidFill>
                  <a:srgbClr val="0000FF"/>
                </a:solidFill>
                <a:latin typeface="Tahoma" pitchFamily="34" charset="0"/>
                <a:cs typeface="Tahoma" pitchFamily="34" charset="0"/>
              </a:rPr>
              <a:t>Supply of </a:t>
            </a:r>
            <a:r>
              <a:rPr lang="en-US" sz="2000" dirty="0" smtClean="0">
                <a:solidFill>
                  <a:srgbClr val="0000FF"/>
                </a:solidFill>
                <a:latin typeface="Tahoma" pitchFamily="34" charset="0"/>
                <a:cs typeface="Tahoma" pitchFamily="34" charset="0"/>
              </a:rPr>
              <a:t>Service definition </a:t>
            </a:r>
            <a:r>
              <a:rPr lang="en-US" sz="2000" dirty="0">
                <a:solidFill>
                  <a:srgbClr val="0000FF"/>
                </a:solidFill>
                <a:latin typeface="Tahoma" pitchFamily="34" charset="0"/>
                <a:cs typeface="Tahoma" pitchFamily="34" charset="0"/>
              </a:rPr>
              <a:t>has been changed to </a:t>
            </a:r>
            <a:r>
              <a:rPr lang="en-US" sz="2000" dirty="0" smtClean="0">
                <a:solidFill>
                  <a:srgbClr val="0000FF"/>
                </a:solidFill>
                <a:latin typeface="Tahoma" pitchFamily="34" charset="0"/>
                <a:cs typeface="Tahoma" pitchFamily="34" charset="0"/>
              </a:rPr>
              <a:t>attract repetitive nature </a:t>
            </a:r>
            <a:r>
              <a:rPr lang="en-US" sz="2000" dirty="0">
                <a:solidFill>
                  <a:srgbClr val="0000FF"/>
                </a:solidFill>
                <a:latin typeface="Tahoma" pitchFamily="34" charset="0"/>
                <a:cs typeface="Tahoma" pitchFamily="34" charset="0"/>
              </a:rPr>
              <a:t>of services and the obligation for payment periodically or from time to time</a:t>
            </a:r>
            <a:r>
              <a:rPr lang="en-US" sz="2000" dirty="0" smtClean="0">
                <a:solidFill>
                  <a:srgbClr val="0000FF"/>
                </a:solidFill>
                <a:latin typeface="Tahoma" pitchFamily="34" charset="0"/>
                <a:cs typeface="Tahoma" pitchFamily="34" charset="0"/>
              </a:rPr>
              <a:t>.</a:t>
            </a:r>
          </a:p>
          <a:p>
            <a:pPr marL="457200" lvl="0" indent="-457200" algn="just">
              <a:buFont typeface="+mj-lt"/>
              <a:buAutoNum type="alphaLcParenR"/>
            </a:pPr>
            <a:endParaRPr lang="en-US" sz="1200" dirty="0">
              <a:solidFill>
                <a:srgbClr val="0000FF"/>
              </a:solidFill>
              <a:latin typeface="Tahoma" pitchFamily="34" charset="0"/>
              <a:cs typeface="Tahoma" pitchFamily="34" charset="0"/>
            </a:endParaRPr>
          </a:p>
          <a:p>
            <a:pPr marL="457200" lvl="0" indent="-457200" algn="just">
              <a:buFont typeface="+mj-lt"/>
              <a:buAutoNum type="alphaLcParenR"/>
            </a:pPr>
            <a:r>
              <a:rPr lang="en-US" sz="2000" dirty="0">
                <a:solidFill>
                  <a:srgbClr val="0000FF"/>
                </a:solidFill>
                <a:latin typeface="Tahoma" pitchFamily="34" charset="0"/>
                <a:cs typeface="Tahoma" pitchFamily="34" charset="0"/>
              </a:rPr>
              <a:t>Rule 6 for Continuous Supply of Service is </a:t>
            </a:r>
            <a:r>
              <a:rPr lang="en-US" sz="2000" dirty="0" smtClean="0">
                <a:solidFill>
                  <a:srgbClr val="0000FF"/>
                </a:solidFill>
                <a:latin typeface="Tahoma" pitchFamily="34" charset="0"/>
                <a:cs typeface="Tahoma" pitchFamily="34" charset="0"/>
              </a:rPr>
              <a:t>deleted </a:t>
            </a:r>
            <a:r>
              <a:rPr lang="en-US" sz="2000" dirty="0">
                <a:solidFill>
                  <a:srgbClr val="0000FF"/>
                </a:solidFill>
                <a:latin typeface="Tahoma" pitchFamily="34" charset="0"/>
                <a:cs typeface="Tahoma" pitchFamily="34" charset="0"/>
              </a:rPr>
              <a:t>and </a:t>
            </a:r>
            <a:r>
              <a:rPr lang="en-US" sz="2000" dirty="0" smtClean="0">
                <a:solidFill>
                  <a:srgbClr val="0000FF"/>
                </a:solidFill>
                <a:latin typeface="Tahoma" pitchFamily="34" charset="0"/>
                <a:cs typeface="Tahoma" pitchFamily="34" charset="0"/>
              </a:rPr>
              <a:t>effect given under Rule 3 itself </a:t>
            </a:r>
            <a:r>
              <a:rPr lang="en-US" sz="2000" dirty="0">
                <a:solidFill>
                  <a:srgbClr val="0000FF"/>
                </a:solidFill>
                <a:latin typeface="Tahoma" pitchFamily="34" charset="0"/>
                <a:cs typeface="Tahoma" pitchFamily="34" charset="0"/>
              </a:rPr>
              <a:t>and </a:t>
            </a:r>
            <a:r>
              <a:rPr lang="en-US" sz="2000" dirty="0" smtClean="0">
                <a:solidFill>
                  <a:srgbClr val="0000FF"/>
                </a:solidFill>
                <a:latin typeface="Tahoma" pitchFamily="34" charset="0"/>
                <a:cs typeface="Tahoma" pitchFamily="34" charset="0"/>
              </a:rPr>
              <a:t>accordingly </a:t>
            </a:r>
            <a:r>
              <a:rPr lang="en-US" sz="2000" dirty="0">
                <a:solidFill>
                  <a:srgbClr val="0000FF"/>
                </a:solidFill>
                <a:latin typeface="Tahoma" pitchFamily="34" charset="0"/>
                <a:cs typeface="Tahoma" pitchFamily="34" charset="0"/>
              </a:rPr>
              <a:t>Rule 4 and 5 </a:t>
            </a:r>
            <a:r>
              <a:rPr lang="en-US" sz="2000" dirty="0" smtClean="0">
                <a:solidFill>
                  <a:srgbClr val="0000FF"/>
                </a:solidFill>
                <a:latin typeface="Tahoma" pitchFamily="34" charset="0"/>
                <a:cs typeface="Tahoma" pitchFamily="34" charset="0"/>
              </a:rPr>
              <a:t>covering </a:t>
            </a:r>
            <a:r>
              <a:rPr lang="en-US" sz="2000" dirty="0">
                <a:solidFill>
                  <a:srgbClr val="0000FF"/>
                </a:solidFill>
                <a:latin typeface="Tahoma" pitchFamily="34" charset="0"/>
                <a:cs typeface="Tahoma" pitchFamily="34" charset="0"/>
              </a:rPr>
              <a:t>change in effective rate of tax and taxation of new services, shall now be applicable to continuous supply of services also</a:t>
            </a:r>
            <a:r>
              <a:rPr lang="en-US" sz="2000" dirty="0" smtClean="0">
                <a:solidFill>
                  <a:srgbClr val="0000FF"/>
                </a:solidFill>
                <a:latin typeface="Tahoma" pitchFamily="34" charset="0"/>
                <a:cs typeface="Tahoma" pitchFamily="34" charset="0"/>
              </a:rPr>
              <a:t>;</a:t>
            </a:r>
          </a:p>
          <a:p>
            <a:pPr marL="457200" lvl="0" indent="-457200" algn="just">
              <a:buFont typeface="+mj-lt"/>
              <a:buAutoNum type="alphaLcParenR"/>
            </a:pPr>
            <a:endParaRPr lang="en-US" sz="1200" dirty="0">
              <a:solidFill>
                <a:srgbClr val="0000FF"/>
              </a:solidFill>
              <a:latin typeface="Tahoma" pitchFamily="34" charset="0"/>
              <a:cs typeface="Tahoma" pitchFamily="34" charset="0"/>
            </a:endParaRPr>
          </a:p>
          <a:p>
            <a:pPr marL="457200" lvl="0" indent="-457200" algn="just">
              <a:buFont typeface="+mj-lt"/>
              <a:buAutoNum type="alphaLcParenR"/>
            </a:pPr>
            <a:r>
              <a:rPr lang="en-US" sz="2000" dirty="0">
                <a:solidFill>
                  <a:srgbClr val="0000FF"/>
                </a:solidFill>
                <a:latin typeface="Tahoma" pitchFamily="34" charset="0"/>
                <a:cs typeface="Tahoma" pitchFamily="34" charset="0"/>
              </a:rPr>
              <a:t>All </a:t>
            </a:r>
            <a:r>
              <a:rPr lang="en-US" sz="2000" dirty="0" smtClean="0">
                <a:solidFill>
                  <a:srgbClr val="0000FF"/>
                </a:solidFill>
                <a:latin typeface="Tahoma" pitchFamily="34" charset="0"/>
                <a:cs typeface="Tahoma" pitchFamily="34" charset="0"/>
              </a:rPr>
              <a:t>Annual </a:t>
            </a:r>
            <a:r>
              <a:rPr lang="en-US" sz="2000" dirty="0">
                <a:solidFill>
                  <a:srgbClr val="0000FF"/>
                </a:solidFill>
                <a:latin typeface="Tahoma" pitchFamily="34" charset="0"/>
                <a:cs typeface="Tahoma" pitchFamily="34" charset="0"/>
              </a:rPr>
              <a:t>Contracts </a:t>
            </a:r>
            <a:r>
              <a:rPr lang="en-US" sz="2000" dirty="0" smtClean="0">
                <a:solidFill>
                  <a:srgbClr val="0000FF"/>
                </a:solidFill>
                <a:latin typeface="Tahoma" pitchFamily="34" charset="0"/>
                <a:cs typeface="Tahoma" pitchFamily="34" charset="0"/>
              </a:rPr>
              <a:t>are to be </a:t>
            </a:r>
            <a:r>
              <a:rPr lang="en-US" sz="2000" dirty="0">
                <a:solidFill>
                  <a:srgbClr val="0000FF"/>
                </a:solidFill>
                <a:latin typeface="Tahoma" pitchFamily="34" charset="0"/>
                <a:cs typeface="Tahoma" pitchFamily="34" charset="0"/>
              </a:rPr>
              <a:t>treated </a:t>
            </a:r>
            <a:r>
              <a:rPr lang="en-US" sz="2000" dirty="0" smtClean="0">
                <a:solidFill>
                  <a:srgbClr val="0000FF"/>
                </a:solidFill>
                <a:latin typeface="Tahoma" pitchFamily="34" charset="0"/>
                <a:cs typeface="Tahoma" pitchFamily="34" charset="0"/>
              </a:rPr>
              <a:t>as Continuous </a:t>
            </a:r>
            <a:r>
              <a:rPr lang="en-US" sz="2000" dirty="0">
                <a:solidFill>
                  <a:srgbClr val="0000FF"/>
                </a:solidFill>
                <a:latin typeface="Tahoma" pitchFamily="34" charset="0"/>
                <a:cs typeface="Tahoma" pitchFamily="34" charset="0"/>
              </a:rPr>
              <a:t>Supply of Service </a:t>
            </a:r>
            <a:r>
              <a:rPr lang="en-US" sz="2000" dirty="0" smtClean="0">
                <a:solidFill>
                  <a:srgbClr val="0000FF"/>
                </a:solidFill>
                <a:latin typeface="Tahoma" pitchFamily="34" charset="0"/>
                <a:cs typeface="Tahoma" pitchFamily="34" charset="0"/>
              </a:rPr>
              <a:t>only for the purpose of POT rules;</a:t>
            </a:r>
          </a:p>
          <a:p>
            <a:pPr marL="457200" lvl="0" indent="-457200" algn="just">
              <a:buFont typeface="+mj-lt"/>
              <a:buAutoNum type="alphaLcParenR"/>
            </a:pPr>
            <a:endParaRPr lang="en-US" sz="1200" dirty="0">
              <a:solidFill>
                <a:srgbClr val="0000FF"/>
              </a:solidFill>
              <a:latin typeface="Tahoma" pitchFamily="34" charset="0"/>
              <a:cs typeface="Tahoma" pitchFamily="34" charset="0"/>
            </a:endParaRPr>
          </a:p>
          <a:p>
            <a:pPr marL="457200" lvl="0" indent="-457200" algn="just">
              <a:buFont typeface="+mj-lt"/>
              <a:buAutoNum type="alphaLcParenR"/>
            </a:pPr>
            <a:r>
              <a:rPr lang="en-US" sz="2000" dirty="0">
                <a:solidFill>
                  <a:srgbClr val="0000FF"/>
                </a:solidFill>
                <a:latin typeface="Tahoma" pitchFamily="34" charset="0"/>
                <a:cs typeface="Tahoma" pitchFamily="34" charset="0"/>
              </a:rPr>
              <a:t>Date of Payment </a:t>
            </a:r>
            <a:r>
              <a:rPr lang="en-US" sz="2000" dirty="0" smtClean="0">
                <a:solidFill>
                  <a:srgbClr val="0000FF"/>
                </a:solidFill>
                <a:latin typeface="Tahoma" pitchFamily="34" charset="0"/>
                <a:cs typeface="Tahoma" pitchFamily="34" charset="0"/>
              </a:rPr>
              <a:t>defined </a:t>
            </a:r>
            <a:r>
              <a:rPr lang="en-US" sz="2000" dirty="0">
                <a:solidFill>
                  <a:srgbClr val="0000FF"/>
                </a:solidFill>
                <a:latin typeface="Tahoma" pitchFamily="34" charset="0"/>
                <a:cs typeface="Tahoma" pitchFamily="34" charset="0"/>
              </a:rPr>
              <a:t>as </a:t>
            </a:r>
            <a:r>
              <a:rPr lang="en-US" sz="2000" dirty="0" smtClean="0">
                <a:solidFill>
                  <a:srgbClr val="0000FF"/>
                </a:solidFill>
                <a:latin typeface="Tahoma" pitchFamily="34" charset="0"/>
                <a:cs typeface="Tahoma" pitchFamily="34" charset="0"/>
              </a:rPr>
              <a:t>the date </a:t>
            </a:r>
            <a:r>
              <a:rPr lang="en-US" sz="2000" dirty="0">
                <a:solidFill>
                  <a:srgbClr val="0000FF"/>
                </a:solidFill>
                <a:latin typeface="Tahoma" pitchFamily="34" charset="0"/>
                <a:cs typeface="Tahoma" pitchFamily="34" charset="0"/>
              </a:rPr>
              <a:t>on which the payment is entered </a:t>
            </a:r>
            <a:r>
              <a:rPr lang="en-US" sz="2000" dirty="0" smtClean="0">
                <a:solidFill>
                  <a:srgbClr val="0000FF"/>
                </a:solidFill>
                <a:latin typeface="Tahoma" pitchFamily="34" charset="0"/>
                <a:cs typeface="Tahoma" pitchFamily="34" charset="0"/>
              </a:rPr>
              <a:t>in books </a:t>
            </a:r>
            <a:r>
              <a:rPr lang="en-US" sz="2000" dirty="0">
                <a:solidFill>
                  <a:srgbClr val="0000FF"/>
                </a:solidFill>
                <a:latin typeface="Tahoma" pitchFamily="34" charset="0"/>
                <a:cs typeface="Tahoma" pitchFamily="34" charset="0"/>
              </a:rPr>
              <a:t>of accounts or </a:t>
            </a:r>
            <a:r>
              <a:rPr lang="en-US" sz="2000" dirty="0" smtClean="0">
                <a:solidFill>
                  <a:srgbClr val="0000FF"/>
                </a:solidFill>
                <a:latin typeface="Tahoma" pitchFamily="34" charset="0"/>
                <a:cs typeface="Tahoma" pitchFamily="34" charset="0"/>
              </a:rPr>
              <a:t>credited into bank account </a:t>
            </a:r>
            <a:r>
              <a:rPr lang="en-US" sz="2000" dirty="0">
                <a:solidFill>
                  <a:srgbClr val="0000FF"/>
                </a:solidFill>
                <a:latin typeface="Tahoma" pitchFamily="34" charset="0"/>
                <a:cs typeface="Tahoma" pitchFamily="34" charset="0"/>
              </a:rPr>
              <a:t>of the person liable for service </a:t>
            </a:r>
            <a:r>
              <a:rPr lang="en-US" sz="2000" dirty="0" smtClean="0">
                <a:solidFill>
                  <a:srgbClr val="0000FF"/>
                </a:solidFill>
                <a:latin typeface="Tahoma" pitchFamily="34" charset="0"/>
                <a:cs typeface="Tahoma" pitchFamily="34" charset="0"/>
              </a:rPr>
              <a:t>tax whichever is earliest.</a:t>
            </a:r>
          </a:p>
          <a:p>
            <a:pPr marL="457200" lvl="0" indent="-457200" algn="just">
              <a:buFont typeface="+mj-lt"/>
              <a:buAutoNum type="alphaLcParenR"/>
            </a:pPr>
            <a:endParaRPr lang="en-US" sz="1200" dirty="0">
              <a:solidFill>
                <a:srgbClr val="0000FF"/>
              </a:solidFill>
              <a:latin typeface="Tahoma" pitchFamily="34" charset="0"/>
              <a:cs typeface="Tahoma" pitchFamily="34" charset="0"/>
            </a:endParaRPr>
          </a:p>
          <a:p>
            <a:pPr marL="457200" lvl="0" indent="-457200" algn="just">
              <a:buFont typeface="+mj-lt"/>
              <a:buAutoNum type="alphaLcParenR"/>
            </a:pPr>
            <a:r>
              <a:rPr lang="en-US" sz="2000" dirty="0" smtClean="0">
                <a:solidFill>
                  <a:srgbClr val="0000FF"/>
                </a:solidFill>
                <a:latin typeface="Tahoma" pitchFamily="34" charset="0"/>
                <a:cs typeface="Tahoma" pitchFamily="34" charset="0"/>
              </a:rPr>
              <a:t>New Rule introduced for POT, where </a:t>
            </a:r>
            <a:r>
              <a:rPr lang="en-US" sz="2000" dirty="0">
                <a:solidFill>
                  <a:srgbClr val="0000FF"/>
                </a:solidFill>
                <a:latin typeface="Tahoma" pitchFamily="34" charset="0"/>
                <a:cs typeface="Tahoma" pitchFamily="34" charset="0"/>
              </a:rPr>
              <a:t>point of taxation is not </a:t>
            </a:r>
            <a:r>
              <a:rPr lang="en-US" sz="2000" dirty="0" smtClean="0">
                <a:solidFill>
                  <a:srgbClr val="0000FF"/>
                </a:solidFill>
                <a:latin typeface="Tahoma" pitchFamily="34" charset="0"/>
                <a:cs typeface="Tahoma" pitchFamily="34" charset="0"/>
              </a:rPr>
              <a:t>ascertainable </a:t>
            </a:r>
            <a:r>
              <a:rPr lang="en-US" sz="2000" dirty="0">
                <a:solidFill>
                  <a:srgbClr val="0000FF"/>
                </a:solidFill>
                <a:latin typeface="Tahoma" pitchFamily="34" charset="0"/>
                <a:cs typeface="Tahoma" pitchFamily="34" charset="0"/>
              </a:rPr>
              <a:t>the same will be determined by applying Best </a:t>
            </a:r>
            <a:r>
              <a:rPr lang="en-US" sz="2000" dirty="0" smtClean="0">
                <a:solidFill>
                  <a:srgbClr val="0000FF"/>
                </a:solidFill>
                <a:latin typeface="Tahoma" pitchFamily="34" charset="0"/>
                <a:cs typeface="Tahoma" pitchFamily="34" charset="0"/>
              </a:rPr>
              <a:t>Judgment </a:t>
            </a:r>
            <a:r>
              <a:rPr lang="en-US" sz="2000" dirty="0">
                <a:solidFill>
                  <a:srgbClr val="0000FF"/>
                </a:solidFill>
                <a:latin typeface="Tahoma" pitchFamily="34" charset="0"/>
                <a:cs typeface="Tahoma" pitchFamily="34" charset="0"/>
              </a:rPr>
              <a:t>principle by the Central Excise Officials.</a:t>
            </a: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52628"/>
            <a:ext cx="83058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sz="2000" b="1" dirty="0" smtClean="0">
              <a:solidFill>
                <a:srgbClr val="0000FF"/>
              </a:solidFill>
              <a:latin typeface="Tahoma" pitchFamily="34" charset="0"/>
              <a:cs typeface="Tahoma" pitchFamily="34" charset="0"/>
            </a:endParaRPr>
          </a:p>
          <a:p>
            <a:r>
              <a:rPr lang="en-US" sz="2000" b="1" dirty="0" smtClean="0">
                <a:solidFill>
                  <a:srgbClr val="0000FF"/>
                </a:solidFill>
                <a:latin typeface="Tahoma" pitchFamily="34" charset="0"/>
                <a:cs typeface="Tahoma" pitchFamily="34" charset="0"/>
              </a:rPr>
              <a:t>CENVAT </a:t>
            </a:r>
            <a:r>
              <a:rPr lang="en-US" sz="2000" b="1" dirty="0">
                <a:solidFill>
                  <a:srgbClr val="0000FF"/>
                </a:solidFill>
                <a:latin typeface="Tahoma" pitchFamily="34" charset="0"/>
                <a:cs typeface="Tahoma" pitchFamily="34" charset="0"/>
              </a:rPr>
              <a:t>Credit Rules, </a:t>
            </a:r>
            <a:r>
              <a:rPr lang="en-US" sz="2000" b="1" dirty="0" smtClean="0">
                <a:solidFill>
                  <a:srgbClr val="0000FF"/>
                </a:solidFill>
                <a:latin typeface="Tahoma" pitchFamily="34" charset="0"/>
                <a:cs typeface="Tahoma" pitchFamily="34" charset="0"/>
              </a:rPr>
              <a:t>2004 (</a:t>
            </a:r>
            <a:r>
              <a:rPr lang="en-US" sz="2000" b="1" u="sng" dirty="0" smtClean="0">
                <a:solidFill>
                  <a:srgbClr val="0000FF"/>
                </a:solidFill>
                <a:latin typeface="Tahoma" pitchFamily="34" charset="0"/>
                <a:cs typeface="Tahoma" pitchFamily="34" charset="0"/>
              </a:rPr>
              <a:t>Effective </a:t>
            </a:r>
            <a:r>
              <a:rPr lang="en-US" sz="2000" b="1" u="sng" dirty="0">
                <a:solidFill>
                  <a:srgbClr val="0000FF"/>
                </a:solidFill>
                <a:latin typeface="Tahoma" pitchFamily="34" charset="0"/>
                <a:cs typeface="Tahoma" pitchFamily="34" charset="0"/>
              </a:rPr>
              <a:t>from </a:t>
            </a:r>
            <a:r>
              <a:rPr lang="en-US" sz="2000" b="1" u="sng" dirty="0" smtClean="0">
                <a:solidFill>
                  <a:srgbClr val="0000FF"/>
                </a:solidFill>
                <a:latin typeface="Tahoma" pitchFamily="34" charset="0"/>
                <a:cs typeface="Tahoma" pitchFamily="34" charset="0"/>
              </a:rPr>
              <a:t>01.04.2012)</a:t>
            </a:r>
          </a:p>
          <a:p>
            <a:endParaRPr lang="en-US" sz="2000" b="1" u="sng" dirty="0">
              <a:solidFill>
                <a:srgbClr val="0000FF"/>
              </a:solidFill>
              <a:latin typeface="Tahoma" pitchFamily="34" charset="0"/>
              <a:cs typeface="Tahoma" pitchFamily="34" charset="0"/>
            </a:endParaRPr>
          </a:p>
          <a:p>
            <a:pPr marL="457200" lvl="0" indent="-457200" algn="just">
              <a:buFont typeface="+mj-lt"/>
              <a:buAutoNum type="alphaLcParenR"/>
            </a:pPr>
            <a:r>
              <a:rPr lang="en-US" sz="2000" dirty="0">
                <a:solidFill>
                  <a:srgbClr val="0000FF"/>
                </a:solidFill>
                <a:latin typeface="Tahoma" pitchFamily="34" charset="0"/>
                <a:cs typeface="Tahoma" pitchFamily="34" charset="0"/>
              </a:rPr>
              <a:t>Rule 5 for refund of unutilised Cenvat Credit has been substituted </a:t>
            </a:r>
            <a:r>
              <a:rPr lang="en-US" sz="2000" dirty="0" smtClean="0">
                <a:solidFill>
                  <a:srgbClr val="0000FF"/>
                </a:solidFill>
                <a:latin typeface="Tahoma" pitchFamily="34" charset="0"/>
                <a:cs typeface="Tahoma" pitchFamily="34" charset="0"/>
              </a:rPr>
              <a:t>the </a:t>
            </a:r>
            <a:r>
              <a:rPr lang="en-US" sz="2000" dirty="0">
                <a:solidFill>
                  <a:srgbClr val="0000FF"/>
                </a:solidFill>
                <a:latin typeface="Tahoma" pitchFamily="34" charset="0"/>
                <a:cs typeface="Tahoma" pitchFamily="34" charset="0"/>
              </a:rPr>
              <a:t>new provision </a:t>
            </a:r>
            <a:r>
              <a:rPr lang="en-US" sz="2000" dirty="0" smtClean="0">
                <a:solidFill>
                  <a:srgbClr val="0000FF"/>
                </a:solidFill>
                <a:latin typeface="Tahoma" pitchFamily="34" charset="0"/>
                <a:cs typeface="Tahoma" pitchFamily="34" charset="0"/>
              </a:rPr>
              <a:t>provides refund </a:t>
            </a:r>
            <a:r>
              <a:rPr lang="en-US" sz="2000" dirty="0">
                <a:solidFill>
                  <a:srgbClr val="0000FF"/>
                </a:solidFill>
                <a:latin typeface="Tahoma" pitchFamily="34" charset="0"/>
                <a:cs typeface="Tahoma" pitchFamily="34" charset="0"/>
              </a:rPr>
              <a:t>of total Cenvat credit in </a:t>
            </a:r>
            <a:r>
              <a:rPr lang="en-US" sz="2000" dirty="0" smtClean="0">
                <a:solidFill>
                  <a:srgbClr val="0000FF"/>
                </a:solidFill>
                <a:latin typeface="Tahoma" pitchFamily="34" charset="0"/>
                <a:cs typeface="Tahoma" pitchFamily="34" charset="0"/>
              </a:rPr>
              <a:t>proportionate Export </a:t>
            </a:r>
            <a:r>
              <a:rPr lang="en-US" sz="2000" dirty="0">
                <a:solidFill>
                  <a:srgbClr val="0000FF"/>
                </a:solidFill>
                <a:latin typeface="Tahoma" pitchFamily="34" charset="0"/>
                <a:cs typeface="Tahoma" pitchFamily="34" charset="0"/>
              </a:rPr>
              <a:t>Turnover to Total Turnover </a:t>
            </a:r>
            <a:r>
              <a:rPr lang="en-US" sz="2000" dirty="0" smtClean="0">
                <a:solidFill>
                  <a:srgbClr val="0000FF"/>
                </a:solidFill>
                <a:latin typeface="Tahoma" pitchFamily="34" charset="0"/>
                <a:cs typeface="Tahoma" pitchFamily="34" charset="0"/>
              </a:rPr>
              <a:t>of.</a:t>
            </a:r>
          </a:p>
          <a:p>
            <a:pPr marL="457200" lvl="0" indent="-457200" algn="just">
              <a:buFont typeface="+mj-lt"/>
              <a:buAutoNum type="alphaLcParenR"/>
            </a:pPr>
            <a:endParaRPr lang="en-US" dirty="0">
              <a:solidFill>
                <a:srgbClr val="0000FF"/>
              </a:solidFill>
              <a:latin typeface="Tahoma" pitchFamily="34" charset="0"/>
              <a:cs typeface="Tahoma" pitchFamily="34" charset="0"/>
            </a:endParaRPr>
          </a:p>
          <a:p>
            <a:pPr marL="457200" lvl="0" indent="-457200" algn="just">
              <a:buFont typeface="+mj-lt"/>
              <a:buAutoNum type="alphaLcParenR"/>
            </a:pPr>
            <a:r>
              <a:rPr lang="en-US" sz="2000" dirty="0" smtClean="0">
                <a:solidFill>
                  <a:srgbClr val="0000FF"/>
                </a:solidFill>
                <a:latin typeface="Tahoma" pitchFamily="34" charset="0"/>
                <a:cs typeface="Tahoma" pitchFamily="34" charset="0"/>
              </a:rPr>
              <a:t>Refund </a:t>
            </a:r>
            <a:r>
              <a:rPr lang="en-US" sz="2000" dirty="0">
                <a:solidFill>
                  <a:srgbClr val="0000FF"/>
                </a:solidFill>
                <a:latin typeface="Tahoma" pitchFamily="34" charset="0"/>
                <a:cs typeface="Tahoma" pitchFamily="34" charset="0"/>
              </a:rPr>
              <a:t>of Input Service Tax </a:t>
            </a:r>
            <a:r>
              <a:rPr lang="en-US" sz="2000" dirty="0" smtClean="0">
                <a:solidFill>
                  <a:srgbClr val="0000FF"/>
                </a:solidFill>
                <a:latin typeface="Tahoma" pitchFamily="34" charset="0"/>
                <a:cs typeface="Tahoma" pitchFamily="34" charset="0"/>
              </a:rPr>
              <a:t>credit available to all Categories </a:t>
            </a:r>
            <a:r>
              <a:rPr lang="en-US" sz="2000" dirty="0">
                <a:solidFill>
                  <a:srgbClr val="0000FF"/>
                </a:solidFill>
                <a:latin typeface="Tahoma" pitchFamily="34" charset="0"/>
                <a:cs typeface="Tahoma" pitchFamily="34" charset="0"/>
              </a:rPr>
              <a:t>as against </a:t>
            </a:r>
            <a:r>
              <a:rPr lang="en-US" sz="2000" dirty="0" smtClean="0">
                <a:solidFill>
                  <a:srgbClr val="0000FF"/>
                </a:solidFill>
                <a:latin typeface="Tahoma" pitchFamily="34" charset="0"/>
                <a:cs typeface="Tahoma" pitchFamily="34" charset="0"/>
              </a:rPr>
              <a:t>restricted Categories of services.</a:t>
            </a:r>
          </a:p>
          <a:p>
            <a:pPr marL="457200" lvl="0" indent="-457200" algn="just">
              <a:buFont typeface="+mj-lt"/>
              <a:buAutoNum type="alphaLcParenR"/>
            </a:pPr>
            <a:endParaRPr lang="en-US" dirty="0">
              <a:solidFill>
                <a:srgbClr val="0000FF"/>
              </a:solidFill>
              <a:latin typeface="Tahoma" pitchFamily="34" charset="0"/>
              <a:cs typeface="Tahoma" pitchFamily="34" charset="0"/>
            </a:endParaRPr>
          </a:p>
          <a:p>
            <a:pPr marL="457200" lvl="0" indent="-457200" algn="just">
              <a:buFont typeface="+mj-lt"/>
              <a:buAutoNum type="alphaLcParenR"/>
            </a:pPr>
            <a:r>
              <a:rPr lang="en-US" sz="2000" dirty="0">
                <a:solidFill>
                  <a:srgbClr val="0000FF"/>
                </a:solidFill>
                <a:latin typeface="Tahoma" pitchFamily="34" charset="0"/>
                <a:cs typeface="Tahoma" pitchFamily="34" charset="0"/>
              </a:rPr>
              <a:t>Cenvat Credit </a:t>
            </a:r>
            <a:r>
              <a:rPr lang="en-US" sz="2000" dirty="0" smtClean="0">
                <a:solidFill>
                  <a:srgbClr val="0000FF"/>
                </a:solidFill>
                <a:latin typeface="Tahoma" pitchFamily="34" charset="0"/>
                <a:cs typeface="Tahoma" pitchFamily="34" charset="0"/>
              </a:rPr>
              <a:t>on Motor Vehicles &amp; component Spares thereof, other than those falling under Chapter 8702, 8703, 8704, &amp; 8711 (these being used for conveyance of passengers) has </a:t>
            </a:r>
            <a:r>
              <a:rPr lang="en-US" sz="2000" dirty="0">
                <a:solidFill>
                  <a:srgbClr val="0000FF"/>
                </a:solidFill>
                <a:latin typeface="Tahoma" pitchFamily="34" charset="0"/>
                <a:cs typeface="Tahoma" pitchFamily="34" charset="0"/>
              </a:rPr>
              <a:t>been </a:t>
            </a:r>
            <a:r>
              <a:rPr lang="en-US" sz="2000" dirty="0" smtClean="0">
                <a:solidFill>
                  <a:srgbClr val="0000FF"/>
                </a:solidFill>
                <a:latin typeface="Tahoma" pitchFamily="34" charset="0"/>
                <a:cs typeface="Tahoma" pitchFamily="34" charset="0"/>
              </a:rPr>
              <a:t>allowed.</a:t>
            </a:r>
          </a:p>
          <a:p>
            <a:pPr marL="457200" lvl="0" indent="-457200" algn="just">
              <a:buFont typeface="+mj-lt"/>
              <a:buAutoNum type="alphaLcParenR"/>
            </a:pPr>
            <a:endParaRPr lang="en-US" dirty="0">
              <a:solidFill>
                <a:srgbClr val="0000FF"/>
              </a:solidFill>
              <a:latin typeface="Tahoma" pitchFamily="34" charset="0"/>
              <a:cs typeface="Tahoma" pitchFamily="34" charset="0"/>
            </a:endParaRPr>
          </a:p>
          <a:p>
            <a:pPr marL="457200" lvl="0" indent="-457200" algn="just">
              <a:buFont typeface="+mj-lt"/>
              <a:buAutoNum type="alphaLcParenR"/>
            </a:pPr>
            <a:r>
              <a:rPr lang="en-US" sz="2000" dirty="0" smtClean="0">
                <a:solidFill>
                  <a:srgbClr val="0000FF"/>
                </a:solidFill>
                <a:latin typeface="Tahoma" pitchFamily="34" charset="0"/>
                <a:cs typeface="Tahoma" pitchFamily="34" charset="0"/>
              </a:rPr>
              <a:t>Service Provider allowed </a:t>
            </a:r>
            <a:r>
              <a:rPr lang="en-US" sz="2000" dirty="0">
                <a:solidFill>
                  <a:srgbClr val="0000FF"/>
                </a:solidFill>
                <a:latin typeface="Tahoma" pitchFamily="34" charset="0"/>
                <a:cs typeface="Tahoma" pitchFamily="34" charset="0"/>
              </a:rPr>
              <a:t>to take credit of inputs </a:t>
            </a:r>
            <a:r>
              <a:rPr lang="en-US" sz="2000" dirty="0" smtClean="0">
                <a:solidFill>
                  <a:srgbClr val="0000FF"/>
                </a:solidFill>
                <a:latin typeface="Tahoma" pitchFamily="34" charset="0"/>
                <a:cs typeface="Tahoma" pitchFamily="34" charset="0"/>
              </a:rPr>
              <a:t>&amp; </a:t>
            </a:r>
            <a:r>
              <a:rPr lang="en-US" sz="2000" dirty="0">
                <a:solidFill>
                  <a:srgbClr val="0000FF"/>
                </a:solidFill>
                <a:latin typeface="Tahoma" pitchFamily="34" charset="0"/>
                <a:cs typeface="Tahoma" pitchFamily="34" charset="0"/>
              </a:rPr>
              <a:t>capital goods </a:t>
            </a:r>
            <a:r>
              <a:rPr lang="en-US" sz="2000" dirty="0" smtClean="0">
                <a:solidFill>
                  <a:srgbClr val="0000FF"/>
                </a:solidFill>
                <a:latin typeface="Tahoma" pitchFamily="34" charset="0"/>
                <a:cs typeface="Tahoma" pitchFamily="34" charset="0"/>
              </a:rPr>
              <a:t>even if  </a:t>
            </a:r>
            <a:r>
              <a:rPr lang="en-US" sz="2000" dirty="0">
                <a:solidFill>
                  <a:srgbClr val="0000FF"/>
                </a:solidFill>
                <a:latin typeface="Tahoma" pitchFamily="34" charset="0"/>
                <a:cs typeface="Tahoma" pitchFamily="34" charset="0"/>
              </a:rPr>
              <a:t>the goods are delivered </a:t>
            </a:r>
            <a:r>
              <a:rPr lang="en-US" sz="2000" dirty="0" smtClean="0">
                <a:solidFill>
                  <a:srgbClr val="0000FF"/>
                </a:solidFill>
                <a:latin typeface="Tahoma" pitchFamily="34" charset="0"/>
                <a:cs typeface="Tahoma" pitchFamily="34" charset="0"/>
              </a:rPr>
              <a:t>at a place other </a:t>
            </a:r>
            <a:r>
              <a:rPr lang="en-US" sz="2000" dirty="0">
                <a:solidFill>
                  <a:srgbClr val="0000FF"/>
                </a:solidFill>
                <a:latin typeface="Tahoma" pitchFamily="34" charset="0"/>
                <a:cs typeface="Tahoma" pitchFamily="34" charset="0"/>
              </a:rPr>
              <a:t>than registered premises subject to </a:t>
            </a:r>
            <a:r>
              <a:rPr lang="en-US" sz="2000" dirty="0" smtClean="0">
                <a:solidFill>
                  <a:srgbClr val="0000FF"/>
                </a:solidFill>
                <a:latin typeface="Tahoma" pitchFamily="34" charset="0"/>
                <a:cs typeface="Tahoma" pitchFamily="34" charset="0"/>
              </a:rPr>
              <a:t>documentary </a:t>
            </a:r>
            <a:r>
              <a:rPr lang="en-US" sz="2000" dirty="0">
                <a:solidFill>
                  <a:srgbClr val="0000FF"/>
                </a:solidFill>
                <a:latin typeface="Tahoma" pitchFamily="34" charset="0"/>
                <a:cs typeface="Tahoma" pitchFamily="34" charset="0"/>
              </a:rPr>
              <a:t>evidences</a:t>
            </a:r>
            <a:r>
              <a:rPr lang="en-US" sz="2000" dirty="0" smtClean="0">
                <a:solidFill>
                  <a:srgbClr val="0000FF"/>
                </a:solidFill>
                <a:latin typeface="Tahoma" pitchFamily="34" charset="0"/>
                <a:cs typeface="Tahoma" pitchFamily="34" charset="0"/>
              </a:rPr>
              <a:t>.</a:t>
            </a:r>
          </a:p>
          <a:p>
            <a:pPr marL="457200" lvl="0" indent="-457200" algn="just">
              <a:buFont typeface="+mj-lt"/>
              <a:buAutoNum type="alphaLcParenR"/>
            </a:pPr>
            <a:endParaRPr lang="en-US" dirty="0">
              <a:solidFill>
                <a:srgbClr val="0000FF"/>
              </a:solidFill>
              <a:latin typeface="Tahoma" pitchFamily="34" charset="0"/>
              <a:cs typeface="Tahoma" pitchFamily="34" charset="0"/>
            </a:endParaRPr>
          </a:p>
          <a:p>
            <a:pPr marL="457200" lvl="0" indent="-457200" algn="just">
              <a:buFont typeface="+mj-lt"/>
              <a:buAutoNum type="alphaLcParenR"/>
            </a:pPr>
            <a:r>
              <a:rPr lang="en-US" sz="2000" dirty="0">
                <a:solidFill>
                  <a:srgbClr val="0000FF"/>
                </a:solidFill>
                <a:latin typeface="Tahoma" pitchFamily="34" charset="0"/>
                <a:cs typeface="Tahoma" pitchFamily="34" charset="0"/>
              </a:rPr>
              <a:t>Service Provider </a:t>
            </a:r>
            <a:r>
              <a:rPr lang="en-US" sz="2000" dirty="0" smtClean="0">
                <a:solidFill>
                  <a:srgbClr val="0000FF"/>
                </a:solidFill>
                <a:latin typeface="Tahoma" pitchFamily="34" charset="0"/>
                <a:cs typeface="Tahoma" pitchFamily="34" charset="0"/>
              </a:rPr>
              <a:t>allowed </a:t>
            </a:r>
            <a:r>
              <a:rPr lang="en-US" sz="2000" dirty="0">
                <a:solidFill>
                  <a:srgbClr val="0000FF"/>
                </a:solidFill>
                <a:latin typeface="Tahoma" pitchFamily="34" charset="0"/>
                <a:cs typeface="Tahoma" pitchFamily="34" charset="0"/>
              </a:rPr>
              <a:t>to remove the capital goods as waste and scrap</a:t>
            </a:r>
            <a:r>
              <a:rPr lang="en-US" sz="2000" dirty="0" smtClean="0">
                <a:solidFill>
                  <a:srgbClr val="0000FF"/>
                </a:solidFill>
                <a:latin typeface="Tahoma" pitchFamily="34" charset="0"/>
                <a:cs typeface="Tahoma" pitchFamily="34" charset="0"/>
              </a:rPr>
              <a:t>.</a:t>
            </a:r>
            <a:endParaRPr lang="en-US" sz="2000" dirty="0">
              <a:solidFill>
                <a:srgbClr val="0000FF"/>
              </a:solidFill>
              <a:latin typeface="Tahoma" pitchFamily="34" charset="0"/>
              <a:cs typeface="Tahoma" pitchFamily="34" charset="0"/>
            </a:endParaRPr>
          </a:p>
        </p:txBody>
      </p:sp>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170</TotalTime>
  <Words>981</Words>
  <Application>Microsoft Office PowerPoint</Application>
  <PresentationFormat>On-screen Show (4:3)</PresentationFormat>
  <Paragraphs>81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Trek</vt:lpstr>
      <vt:lpstr>BUDGET 2012-13 excise &amp; service tax</vt:lpstr>
      <vt:lpstr>SERVICE TAX</vt:lpstr>
      <vt:lpstr>SERVICE TAX</vt:lpstr>
      <vt:lpstr>SERVICE TAX</vt:lpstr>
      <vt:lpstr>SERVICE TAX</vt:lpstr>
      <vt:lpstr>Slide 6</vt:lpstr>
      <vt:lpstr>Slide 7</vt:lpstr>
      <vt:lpstr>Slide 8</vt:lpstr>
      <vt:lpstr>Slide 9</vt:lpstr>
      <vt:lpstr>Slide 10</vt:lpstr>
      <vt:lpstr>THANKING YOU</vt:lpstr>
    </vt:vector>
  </TitlesOfParts>
  <Company>Reliance Industries Limited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2012-13</dc:title>
  <dc:creator>hemant.joshi</dc:creator>
  <cp:lastModifiedBy>hemant.joshi</cp:lastModifiedBy>
  <cp:revision>40</cp:revision>
  <dcterms:created xsi:type="dcterms:W3CDTF">2012-03-17T08:32:14Z</dcterms:created>
  <dcterms:modified xsi:type="dcterms:W3CDTF">2012-03-17T14:52:21Z</dcterms:modified>
</cp:coreProperties>
</file>