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92" r:id="rId2"/>
    <p:sldId id="404" r:id="rId3"/>
    <p:sldId id="523" r:id="rId4"/>
    <p:sldId id="425" r:id="rId5"/>
    <p:sldId id="513" r:id="rId6"/>
    <p:sldId id="516" r:id="rId7"/>
    <p:sldId id="426" r:id="rId8"/>
    <p:sldId id="407" r:id="rId9"/>
    <p:sldId id="408" r:id="rId10"/>
    <p:sldId id="409" r:id="rId11"/>
    <p:sldId id="427" r:id="rId12"/>
    <p:sldId id="411" r:id="rId13"/>
    <p:sldId id="522" r:id="rId14"/>
    <p:sldId id="412" r:id="rId15"/>
    <p:sldId id="514" r:id="rId16"/>
    <p:sldId id="517" r:id="rId17"/>
    <p:sldId id="518" r:id="rId18"/>
    <p:sldId id="519" r:id="rId19"/>
    <p:sldId id="491" r:id="rId20"/>
    <p:sldId id="520" r:id="rId21"/>
    <p:sldId id="521" r:id="rId22"/>
    <p:sldId id="51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321" userDrawn="1">
          <p15:clr>
            <a:srgbClr val="A4A3A4"/>
          </p15:clr>
        </p15:guide>
        <p15:guide id="2" pos="6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FD5E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7206" autoAdjust="0"/>
    <p:restoredTop sz="97843" autoAdjust="0"/>
  </p:normalViewPr>
  <p:slideViewPr>
    <p:cSldViewPr snapToGrid="0">
      <p:cViewPr>
        <p:scale>
          <a:sx n="66" d="100"/>
          <a:sy n="66" d="100"/>
        </p:scale>
        <p:origin x="-1134" y="-402"/>
      </p:cViewPr>
      <p:guideLst>
        <p:guide orient="horz" pos="1321"/>
        <p:guide pos="6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857CB-4E5A-43EC-B31B-7FADE4BCD487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DE4E8-E080-438E-B852-B50131B05CE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CCA83-B414-4959-9B9E-71B0E3F0AC32}" type="datetimeFigureOut">
              <a:rPr lang="en-IN" smtClean="0"/>
              <a:pPr/>
              <a:t>21-09-2017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2D6D3-B633-427F-8588-2FDD5162AEB1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6787625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2D6D3-B633-427F-8588-2FDD5162AEB1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89229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2D6D3-B633-427F-8588-2FDD5162AEB1}" type="slidenum">
              <a:rPr lang="en-IN" smtClean="0"/>
              <a:pPr/>
              <a:t>2</a:t>
            </a:fld>
            <a:endParaRPr lang="en-I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2D6D3-B633-427F-8588-2FDD5162AEB1}" type="slidenum">
              <a:rPr lang="en-IN" smtClean="0"/>
              <a:pPr/>
              <a:t>5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FE9A-FDF4-4C9E-ABCF-88733BF258E7}" type="datetime1">
              <a:rPr lang="en-IN" smtClean="0"/>
              <a:t>21-09-2017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39003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E9F81-78E4-40E0-934B-F490D9C27A54}" type="datetime1">
              <a:rPr lang="en-IN" smtClean="0"/>
              <a:t>21-09-2017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053133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4C6EE-2682-49A3-8396-4893DD357E84}" type="datetime1">
              <a:rPr lang="en-IN" smtClean="0"/>
              <a:t>21-09-2017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864627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7A10C-CE23-40C2-AB99-B715E819C9D7}" type="datetime1">
              <a:rPr lang="en-IN" smtClean="0"/>
              <a:t>21-09-2017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65451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FB57C-5F71-4FC0-835C-1120D237F0FF}" type="datetime1">
              <a:rPr lang="en-IN" smtClean="0"/>
              <a:t>21-09-2017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120857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2D51D-92E1-47E7-AFCD-FE5863E794A2}" type="datetime1">
              <a:rPr lang="en-IN" smtClean="0"/>
              <a:t>21-09-2017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759882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8969C-820F-4C0E-8C61-43F33660A1E6}" type="datetime1">
              <a:rPr lang="en-IN" smtClean="0"/>
              <a:t>21-09-2017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960502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4982E-6C5D-47B4-B332-8987E068CA72}" type="datetime1">
              <a:rPr lang="en-IN" smtClean="0"/>
              <a:t>21-09-2017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814535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FD65-C680-4B1A-B1FE-B6C4464E6913}" type="datetime1">
              <a:rPr lang="en-IN" smtClean="0"/>
              <a:t>21-09-2017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541745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3C6C7-591D-4530-9228-5697FBA4E448}" type="datetime1">
              <a:rPr lang="en-IN" smtClean="0"/>
              <a:t>21-09-2017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172147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A0E6-A1F7-4CAC-B685-818E0853431C}" type="datetime1">
              <a:rPr lang="en-IN" smtClean="0"/>
              <a:t>21-09-2017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708978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86E5D-0279-4B12-8A8F-37988389DE76}" type="datetime1">
              <a:rPr lang="en-IN" smtClean="0"/>
              <a:t>21-09-2017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CA ASHISH SINGHAL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0C198-6BF8-4078-B63A-1BE8B16C3B9E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539865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9.xml"/><Relationship Id="rId18" Type="http://schemas.openxmlformats.org/officeDocument/2006/relationships/slide" Target="slide21.xml"/><Relationship Id="rId3" Type="http://schemas.openxmlformats.org/officeDocument/2006/relationships/slide" Target="slide3.xml"/><Relationship Id="rId7" Type="http://schemas.openxmlformats.org/officeDocument/2006/relationships/slide" Target="slide15.xml"/><Relationship Id="rId12" Type="http://schemas.openxmlformats.org/officeDocument/2006/relationships/slide" Target="slide18.xml"/><Relationship Id="rId17" Type="http://schemas.openxmlformats.org/officeDocument/2006/relationships/slide" Target="slide11.xml"/><Relationship Id="rId2" Type="http://schemas.openxmlformats.org/officeDocument/2006/relationships/notesSlide" Target="../notesSlides/notesSlide2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slide" Target="slide17.xml"/><Relationship Id="rId5" Type="http://schemas.openxmlformats.org/officeDocument/2006/relationships/slide" Target="slide4.xml"/><Relationship Id="rId15" Type="http://schemas.openxmlformats.org/officeDocument/2006/relationships/slide" Target="slide10.xml"/><Relationship Id="rId10" Type="http://schemas.openxmlformats.org/officeDocument/2006/relationships/slide" Target="slide7.xml"/><Relationship Id="rId4" Type="http://schemas.openxmlformats.org/officeDocument/2006/relationships/slide" Target="slide13.xml"/><Relationship Id="rId9" Type="http://schemas.openxmlformats.org/officeDocument/2006/relationships/slide" Target="slide16.xml"/><Relationship Id="rId14" Type="http://schemas.openxmlformats.org/officeDocument/2006/relationships/slide" Target="slide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28799"/>
            <a:ext cx="9144000" cy="2310715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4900" b="1" kern="0" dirty="0" smtClean="0">
                <a:ea typeface="+mn-ea"/>
                <a:cs typeface="+mn-cs"/>
              </a:rPr>
              <a:t>Refund </a:t>
            </a:r>
            <a:br>
              <a:rPr lang="en-US" sz="4900" b="1" kern="0" dirty="0" smtClean="0">
                <a:ea typeface="+mn-ea"/>
                <a:cs typeface="+mn-cs"/>
              </a:rPr>
            </a:br>
            <a:r>
              <a:rPr lang="en-US" sz="4900" b="1" kern="0" dirty="0" smtClean="0">
                <a:ea typeface="+mn-ea"/>
                <a:cs typeface="+mn-cs"/>
              </a:rPr>
              <a:t>Under GST Regime</a:t>
            </a:r>
            <a:br>
              <a:rPr lang="en-US" sz="4900" b="1" kern="0" dirty="0" smtClean="0">
                <a:ea typeface="+mn-ea"/>
                <a:cs typeface="+mn-cs"/>
              </a:rPr>
            </a:br>
            <a:endParaRPr lang="en-IN" sz="4900" b="1" kern="0" dirty="0"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1</a:t>
            </a:fld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0" y="4697849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 smtClean="0">
                <a:ea typeface="+mj-ea"/>
                <a:cs typeface="Aharoni" pitchFamily="2" charset="-79"/>
              </a:rPr>
              <a:t>03</a:t>
            </a:r>
            <a:r>
              <a:rPr lang="en-IN" b="1" baseline="30000" dirty="0" smtClean="0">
                <a:ea typeface="+mj-ea"/>
                <a:cs typeface="Aharoni" pitchFamily="2" charset="-79"/>
              </a:rPr>
              <a:t>rd</a:t>
            </a:r>
            <a:r>
              <a:rPr lang="en-IN" b="1" dirty="0" smtClean="0">
                <a:ea typeface="+mj-ea"/>
                <a:cs typeface="Aharoni" pitchFamily="2" charset="-79"/>
              </a:rPr>
              <a:t> of September, 2017</a:t>
            </a:r>
            <a:r>
              <a:rPr lang="en-IN" b="1" dirty="0">
                <a:solidFill>
                  <a:srgbClr val="0054A6"/>
                </a:solidFill>
                <a:ea typeface="+mj-ea"/>
                <a:cs typeface="Aharoni" pitchFamily="2" charset="-79"/>
              </a:rPr>
              <a:t/>
            </a:r>
            <a:br>
              <a:rPr lang="en-IN" b="1" dirty="0">
                <a:solidFill>
                  <a:srgbClr val="0054A6"/>
                </a:solidFill>
                <a:ea typeface="+mj-ea"/>
                <a:cs typeface="Aharoni" pitchFamily="2" charset="-79"/>
              </a:rPr>
            </a:br>
            <a:endParaRPr lang="en-IN" b="1" dirty="0">
              <a:solidFill>
                <a:srgbClr val="0054A6"/>
              </a:solidFill>
              <a:ea typeface="+mj-ea"/>
              <a:cs typeface="Aharoni" pitchFamily="2" charset="-79"/>
            </a:endParaRPr>
          </a:p>
          <a:p>
            <a:pPr algn="r"/>
            <a:r>
              <a:rPr lang="en-IN" sz="1600" b="1" dirty="0" smtClean="0">
                <a:ea typeface="+mj-ea"/>
                <a:cs typeface="Aharoni" pitchFamily="2" charset="-79"/>
              </a:rPr>
              <a:t>CA  </a:t>
            </a:r>
            <a:r>
              <a:rPr lang="en-IN" sz="1600" b="1" dirty="0" err="1" smtClean="0">
                <a:ea typeface="+mj-ea"/>
                <a:cs typeface="Aharoni" pitchFamily="2" charset="-79"/>
              </a:rPr>
              <a:t>Ashish</a:t>
            </a:r>
            <a:r>
              <a:rPr lang="en-IN" sz="1600" b="1" dirty="0" smtClean="0">
                <a:ea typeface="+mj-ea"/>
                <a:cs typeface="Aharoni" pitchFamily="2" charset="-79"/>
              </a:rPr>
              <a:t> </a:t>
            </a:r>
            <a:r>
              <a:rPr lang="en-IN" sz="1600" b="1" dirty="0" err="1" smtClean="0">
                <a:ea typeface="+mj-ea"/>
                <a:cs typeface="Aharoni" pitchFamily="2" charset="-79"/>
              </a:rPr>
              <a:t>Singhal</a:t>
            </a:r>
            <a:endParaRPr lang="en-IN" sz="1600" b="1" dirty="0">
              <a:ea typeface="+mj-ea"/>
              <a:cs typeface="Aharoni" pitchFamily="2" charset="-79"/>
            </a:endParaRPr>
          </a:p>
          <a:p>
            <a:pPr algn="r"/>
            <a:r>
              <a:rPr lang="en-IN" sz="1600" b="1" dirty="0" err="1" smtClean="0">
                <a:ea typeface="+mj-ea"/>
                <a:cs typeface="Aharoni" pitchFamily="2" charset="-79"/>
              </a:rPr>
              <a:t>B.Com</a:t>
            </a:r>
            <a:r>
              <a:rPr lang="en-IN" sz="1600" b="1" dirty="0" smtClean="0">
                <a:ea typeface="+mj-ea"/>
                <a:cs typeface="Aharoni" pitchFamily="2" charset="-79"/>
              </a:rPr>
              <a:t>(H), </a:t>
            </a:r>
            <a:r>
              <a:rPr lang="en-IN" sz="1600" b="1" dirty="0">
                <a:ea typeface="+mj-ea"/>
                <a:cs typeface="Aharoni" pitchFamily="2" charset="-79"/>
              </a:rPr>
              <a:t>CA, CMA, </a:t>
            </a:r>
            <a:r>
              <a:rPr lang="en-IN" sz="1600" b="1" dirty="0" smtClean="0">
                <a:ea typeface="+mj-ea"/>
                <a:cs typeface="Aharoni" pitchFamily="2" charset="-79"/>
              </a:rPr>
              <a:t>CS</a:t>
            </a:r>
          </a:p>
          <a:p>
            <a:pPr algn="r"/>
            <a:r>
              <a:rPr lang="en-IN" sz="1600" b="1" dirty="0" smtClean="0">
                <a:ea typeface="+mj-ea"/>
                <a:cs typeface="Aharoni" pitchFamily="2" charset="-79"/>
              </a:rPr>
              <a:t>AAO,DDA</a:t>
            </a:r>
            <a:endParaRPr lang="en-IN" sz="1600" b="1" dirty="0">
              <a:ea typeface="+mj-ea"/>
              <a:cs typeface="Aharoni" pitchFamily="2" charset="-79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77169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590842" y="974799"/>
            <a:ext cx="11113477" cy="542600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 algn="just">
              <a:lnSpc>
                <a:spcPct val="85000"/>
              </a:lnSpc>
              <a:tabLst>
                <a:tab pos="0" algn="l"/>
              </a:tabLst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r>
              <a:rPr lang="en-US" sz="2600" b="1" dirty="0" smtClean="0">
                <a:solidFill>
                  <a:schemeClr val="tx1"/>
                </a:solidFill>
              </a:rPr>
              <a:t>Provisional refund</a:t>
            </a:r>
            <a:r>
              <a:rPr lang="en-US" sz="2600" dirty="0" smtClean="0">
                <a:solidFill>
                  <a:schemeClr val="tx1"/>
                </a:solidFill>
              </a:rPr>
              <a:t> @ </a:t>
            </a:r>
            <a:r>
              <a:rPr lang="en-US" sz="2600" b="1" dirty="0" smtClean="0">
                <a:solidFill>
                  <a:schemeClr val="tx1"/>
                </a:solidFill>
              </a:rPr>
              <a:t>90%</a:t>
            </a:r>
            <a:r>
              <a:rPr lang="en-US" sz="2600" dirty="0" smtClean="0">
                <a:solidFill>
                  <a:schemeClr val="tx1"/>
                </a:solidFill>
              </a:rPr>
              <a:t> shall be allowed in case of </a:t>
            </a:r>
            <a:r>
              <a:rPr lang="en-US" sz="2600" b="1" dirty="0" smtClean="0">
                <a:solidFill>
                  <a:schemeClr val="tx1"/>
                </a:solidFill>
              </a:rPr>
              <a:t>Zero rated supplies (</a:t>
            </a:r>
            <a:r>
              <a:rPr lang="en-US" sz="2600" dirty="0" smtClean="0">
                <a:solidFill>
                  <a:schemeClr val="tx1"/>
                </a:solidFill>
              </a:rPr>
              <a:t>i.e. Exports/SEZ</a:t>
            </a:r>
            <a:r>
              <a:rPr lang="en-US" sz="2600" b="1" dirty="0" smtClean="0">
                <a:solidFill>
                  <a:schemeClr val="tx1"/>
                </a:solidFill>
              </a:rPr>
              <a:t>) &lt; 7 days </a:t>
            </a:r>
          </a:p>
          <a:p>
            <a:pPr marL="342900" indent="-342900" algn="just">
              <a:lnSpc>
                <a:spcPct val="85000"/>
              </a:lnSpc>
              <a:tabLst>
                <a:tab pos="0" algn="l"/>
              </a:tabLst>
            </a:pPr>
            <a:r>
              <a:rPr lang="en-US" sz="2600" dirty="0" smtClean="0">
                <a:solidFill>
                  <a:schemeClr val="tx1"/>
                </a:solidFill>
              </a:rPr>
              <a:t>		(</a:t>
            </a:r>
            <a:r>
              <a:rPr lang="en-US" sz="2600" b="1" i="1" dirty="0" smtClean="0">
                <a:solidFill>
                  <a:schemeClr val="tx1"/>
                </a:solidFill>
              </a:rPr>
              <a:t>Excluding </a:t>
            </a:r>
            <a:r>
              <a:rPr lang="en-US" sz="2600" i="1" dirty="0" smtClean="0">
                <a:solidFill>
                  <a:schemeClr val="tx1"/>
                </a:solidFill>
              </a:rPr>
              <a:t>the amount of ITC </a:t>
            </a:r>
            <a:r>
              <a:rPr lang="en-US" sz="2600" b="1" i="1" dirty="0" smtClean="0">
                <a:solidFill>
                  <a:schemeClr val="tx1"/>
                </a:solidFill>
              </a:rPr>
              <a:t>provisionally accepted</a:t>
            </a:r>
            <a:r>
              <a:rPr lang="en-US" sz="2600" i="1" dirty="0" smtClean="0">
                <a:solidFill>
                  <a:schemeClr val="tx1"/>
                </a:solidFill>
              </a:rPr>
              <a:t> under </a:t>
            </a:r>
            <a:r>
              <a:rPr lang="en-US" sz="2600" i="1" dirty="0" smtClean="0">
                <a:solidFill>
                  <a:schemeClr val="accent1">
                    <a:lumMod val="75000"/>
                  </a:schemeClr>
                </a:solidFill>
              </a:rPr>
              <a:t>Section 41</a:t>
            </a:r>
            <a:r>
              <a:rPr lang="en-US" sz="2600" i="1" dirty="0" smtClean="0">
                <a:solidFill>
                  <a:schemeClr val="tx1"/>
                </a:solidFill>
              </a:rPr>
              <a:t> of return provisions</a:t>
            </a:r>
            <a:r>
              <a:rPr lang="en-US" sz="2600" dirty="0" smtClean="0">
                <a:solidFill>
                  <a:schemeClr val="tx1"/>
                </a:solidFill>
              </a:rPr>
              <a:t>) </a:t>
            </a: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1084263" indent="-342900" algn="just">
              <a:lnSpc>
                <a:spcPct val="85000"/>
              </a:lnSpc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600" b="1" dirty="0" smtClean="0">
                <a:solidFill>
                  <a:schemeClr val="tx1"/>
                </a:solidFill>
              </a:rPr>
              <a:t>without </a:t>
            </a:r>
            <a:r>
              <a:rPr lang="en-US" sz="2600" dirty="0" smtClean="0">
                <a:solidFill>
                  <a:schemeClr val="tx1"/>
                </a:solidFill>
              </a:rPr>
              <a:t>going to check as to who has born the incidence of payment &amp;</a:t>
            </a: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1084263" indent="-342900" algn="just">
              <a:lnSpc>
                <a:spcPct val="85000"/>
              </a:lnSpc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600" dirty="0" smtClean="0">
                <a:solidFill>
                  <a:schemeClr val="tx1"/>
                </a:solidFill>
              </a:rPr>
              <a:t>If </a:t>
            </a:r>
            <a:r>
              <a:rPr lang="en-US" sz="2600" b="1" dirty="0" smtClean="0">
                <a:solidFill>
                  <a:schemeClr val="tx1"/>
                </a:solidFill>
              </a:rPr>
              <a:t>not been prosecuted</a:t>
            </a:r>
            <a:r>
              <a:rPr lang="en-US" sz="2600" dirty="0" smtClean="0">
                <a:solidFill>
                  <a:schemeClr val="tx1"/>
                </a:solidFill>
              </a:rPr>
              <a:t> for any offence </a:t>
            </a:r>
            <a:r>
              <a:rPr lang="en-US" sz="2600" b="1" dirty="0" smtClean="0">
                <a:solidFill>
                  <a:schemeClr val="tx1"/>
                </a:solidFill>
              </a:rPr>
              <a:t>&gt; two hundred and fifty </a:t>
            </a:r>
            <a:r>
              <a:rPr lang="en-US" sz="2600" b="1" dirty="0" err="1" smtClean="0">
                <a:solidFill>
                  <a:schemeClr val="tx1"/>
                </a:solidFill>
              </a:rPr>
              <a:t>lacs</a:t>
            </a:r>
            <a:r>
              <a:rPr lang="en-US" sz="2600" dirty="0" smtClean="0">
                <a:solidFill>
                  <a:schemeClr val="tx1"/>
                </a:solidFill>
              </a:rPr>
              <a:t> during preceding</a:t>
            </a:r>
            <a:r>
              <a:rPr lang="en-US" sz="2600" b="1" dirty="0" smtClean="0">
                <a:solidFill>
                  <a:schemeClr val="tx1"/>
                </a:solidFill>
              </a:rPr>
              <a:t> 5 years</a:t>
            </a:r>
            <a:r>
              <a:rPr lang="en-US" sz="26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r>
              <a:rPr lang="en-US" sz="2600" b="1" dirty="0" smtClean="0">
                <a:solidFill>
                  <a:schemeClr val="tx1"/>
                </a:solidFill>
              </a:rPr>
              <a:t>Advance tax</a:t>
            </a:r>
            <a:r>
              <a:rPr lang="en-US" sz="2600" dirty="0" smtClean="0">
                <a:solidFill>
                  <a:schemeClr val="tx1"/>
                </a:solidFill>
              </a:rPr>
              <a:t> by </a:t>
            </a:r>
            <a:r>
              <a:rPr lang="en-US" sz="2600" b="1" dirty="0" smtClean="0">
                <a:solidFill>
                  <a:schemeClr val="tx1"/>
                </a:solidFill>
              </a:rPr>
              <a:t>CTP/ NR</a:t>
            </a:r>
            <a:r>
              <a:rPr lang="en-US" sz="2600" dirty="0" smtClean="0">
                <a:solidFill>
                  <a:schemeClr val="tx1"/>
                </a:solidFill>
              </a:rPr>
              <a:t> shall refunded (in last return) only after </a:t>
            </a:r>
            <a:r>
              <a:rPr lang="en-US" sz="2600" b="1" dirty="0" smtClean="0">
                <a:solidFill>
                  <a:schemeClr val="tx1"/>
                </a:solidFill>
              </a:rPr>
              <a:t>adjustment </a:t>
            </a:r>
            <a:r>
              <a:rPr lang="en-US" sz="2600" dirty="0" smtClean="0">
                <a:solidFill>
                  <a:schemeClr val="tx1"/>
                </a:solidFill>
              </a:rPr>
              <a:t>of dues and after filling </a:t>
            </a:r>
            <a:r>
              <a:rPr lang="en-US" sz="2600" b="1" dirty="0" smtClean="0">
                <a:solidFill>
                  <a:schemeClr val="tx1"/>
                </a:solidFill>
              </a:rPr>
              <a:t>all the returns</a:t>
            </a:r>
            <a:r>
              <a:rPr lang="en-US" sz="26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endParaRPr lang="en-US" sz="260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r>
              <a:rPr lang="en-US" sz="2600" b="1" dirty="0" smtClean="0">
                <a:solidFill>
                  <a:schemeClr val="tx1"/>
                </a:solidFill>
              </a:rPr>
              <a:t>No refund</a:t>
            </a:r>
            <a:r>
              <a:rPr lang="en-US" sz="2600" dirty="0" smtClean="0">
                <a:solidFill>
                  <a:schemeClr val="tx1"/>
                </a:solidFill>
              </a:rPr>
              <a:t> shall be allowed, if amount is </a:t>
            </a:r>
            <a:r>
              <a:rPr lang="en-US" sz="2600" b="1" dirty="0" smtClean="0">
                <a:solidFill>
                  <a:schemeClr val="tx1"/>
                </a:solidFill>
              </a:rPr>
              <a:t>&lt; Rs 1000</a:t>
            </a: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10</a:t>
            </a:fld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78228"/>
            <a:ext cx="11465169" cy="886900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N" sz="3500" kern="0" dirty="0" smtClean="0">
                <a:solidFill>
                  <a:schemeClr val="bg1"/>
                </a:solidFill>
                <a:latin typeface="+mj-lt"/>
              </a:rPr>
              <a:t>Section 54 – Refund of tax     (Cont …)</a:t>
            </a:r>
            <a:endParaRPr lang="en-IN" sz="3500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15710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461554" y="769172"/>
            <a:ext cx="11324046" cy="580579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algn="just">
              <a:lnSpc>
                <a:spcPct val="85000"/>
              </a:lnSpc>
              <a:tabLst>
                <a:tab pos="0" algn="l"/>
              </a:tabLst>
            </a:pPr>
            <a:endParaRPr lang="en-US" sz="2375" dirty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r>
              <a:rPr lang="en-US" sz="2375" dirty="0" smtClean="0">
                <a:solidFill>
                  <a:schemeClr val="tx1"/>
                </a:solidFill>
              </a:rPr>
              <a:t>Specialized agency of </a:t>
            </a:r>
            <a:r>
              <a:rPr lang="en-US" sz="2375" b="1" dirty="0" smtClean="0">
                <a:solidFill>
                  <a:schemeClr val="tx1"/>
                </a:solidFill>
              </a:rPr>
              <a:t>UN / MFI / Embassy / Consulates / </a:t>
            </a:r>
            <a:r>
              <a:rPr lang="en-US" sz="2250" b="1" dirty="0" smtClean="0">
                <a:solidFill>
                  <a:schemeClr val="tx1"/>
                </a:solidFill>
              </a:rPr>
              <a:t>Any other person notified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375" dirty="0" smtClean="0">
                <a:solidFill>
                  <a:schemeClr val="tx1"/>
                </a:solidFill>
              </a:rPr>
              <a:t>etc.</a:t>
            </a:r>
          </a:p>
          <a:p>
            <a:pPr marL="793750" indent="-285750" algn="just" defTabSz="798513">
              <a:lnSpc>
                <a:spcPct val="85000"/>
              </a:lnSpc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375" i="1" dirty="0" smtClean="0">
                <a:solidFill>
                  <a:schemeClr val="tx1"/>
                </a:solidFill>
              </a:rPr>
              <a:t>Like </a:t>
            </a:r>
            <a:r>
              <a:rPr lang="en-US" sz="2375" b="1" i="1" dirty="0" smtClean="0">
                <a:solidFill>
                  <a:schemeClr val="tx1"/>
                </a:solidFill>
              </a:rPr>
              <a:t>50% refund</a:t>
            </a:r>
            <a:r>
              <a:rPr lang="en-US" sz="2375" i="1" dirty="0" smtClean="0">
                <a:solidFill>
                  <a:schemeClr val="tx1"/>
                </a:solidFill>
              </a:rPr>
              <a:t> on all </a:t>
            </a:r>
            <a:r>
              <a:rPr lang="en-US" sz="2375" b="1" i="1" dirty="0" smtClean="0">
                <a:solidFill>
                  <a:schemeClr val="tx1"/>
                </a:solidFill>
              </a:rPr>
              <a:t>inward supplies</a:t>
            </a:r>
            <a:r>
              <a:rPr lang="en-US" sz="2375" i="1" dirty="0" smtClean="0">
                <a:solidFill>
                  <a:schemeClr val="tx1"/>
                </a:solidFill>
              </a:rPr>
              <a:t> to </a:t>
            </a:r>
            <a:r>
              <a:rPr lang="en-US" sz="2375" b="1" i="1" dirty="0" smtClean="0">
                <a:solidFill>
                  <a:schemeClr val="tx1"/>
                </a:solidFill>
              </a:rPr>
              <a:t>CSD canteens</a:t>
            </a:r>
            <a:r>
              <a:rPr lang="en-US" sz="2375" i="1" dirty="0" smtClean="0">
                <a:solidFill>
                  <a:schemeClr val="tx1"/>
                </a:solidFill>
              </a:rPr>
              <a:t> vide </a:t>
            </a:r>
            <a:r>
              <a:rPr lang="en-US" sz="2375" b="1" i="1" dirty="0" smtClean="0">
                <a:solidFill>
                  <a:schemeClr val="accent1">
                    <a:lumMod val="75000"/>
                  </a:schemeClr>
                </a:solidFill>
              </a:rPr>
              <a:t>Notification No</a:t>
            </a:r>
            <a:r>
              <a:rPr lang="en-US" sz="2375" i="1" dirty="0" smtClean="0">
                <a:solidFill>
                  <a:schemeClr val="tx1"/>
                </a:solidFill>
              </a:rPr>
              <a:t>. </a:t>
            </a:r>
            <a:r>
              <a:rPr lang="en-US" sz="2000" i="1" dirty="0" smtClean="0">
                <a:solidFill>
                  <a:schemeClr val="tx1"/>
                </a:solidFill>
              </a:rPr>
              <a:t>06/2017</a:t>
            </a:r>
            <a:endParaRPr lang="en-US" sz="2375" i="1" dirty="0" smtClean="0">
              <a:solidFill>
                <a:schemeClr val="tx1"/>
              </a:solidFill>
            </a:endParaRPr>
          </a:p>
          <a:p>
            <a:pPr marL="1025525" indent="-342900" algn="just">
              <a:lnSpc>
                <a:spcPct val="85000"/>
              </a:lnSpc>
              <a:tabLst>
                <a:tab pos="0" algn="l"/>
              </a:tabLst>
            </a:pPr>
            <a:endParaRPr lang="en-US" sz="2375" i="1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r>
              <a:rPr lang="en-US" sz="2375" dirty="0" smtClean="0">
                <a:solidFill>
                  <a:schemeClr val="tx1"/>
                </a:solidFill>
              </a:rPr>
              <a:t>May claim refund (</a:t>
            </a:r>
            <a:r>
              <a:rPr lang="en-US" sz="2400" b="1" i="1" dirty="0" smtClean="0">
                <a:solidFill>
                  <a:schemeClr val="tx1"/>
                </a:solidFill>
              </a:rPr>
              <a:t>RFD-10, quarterly</a:t>
            </a:r>
            <a:r>
              <a:rPr lang="en-US" sz="2375" dirty="0" smtClean="0">
                <a:solidFill>
                  <a:schemeClr val="tx1"/>
                </a:solidFill>
              </a:rPr>
              <a:t>) on Notified Supplies. </a:t>
            </a: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r>
              <a:rPr lang="en-US" sz="2375" dirty="0" smtClean="0">
                <a:solidFill>
                  <a:schemeClr val="tx1"/>
                </a:solidFill>
              </a:rPr>
              <a:t>Along with </a:t>
            </a:r>
            <a:r>
              <a:rPr lang="en-US" sz="2375" b="1" i="1" dirty="0" smtClean="0">
                <a:solidFill>
                  <a:schemeClr val="tx1"/>
                </a:solidFill>
              </a:rPr>
              <a:t>Statement of Inward supplies</a:t>
            </a:r>
            <a:r>
              <a:rPr lang="en-US" sz="2375" dirty="0" smtClean="0">
                <a:solidFill>
                  <a:schemeClr val="tx1"/>
                </a:solidFill>
              </a:rPr>
              <a:t> (in </a:t>
            </a:r>
            <a:r>
              <a:rPr lang="en-US" sz="2375" b="1" dirty="0" smtClean="0">
                <a:solidFill>
                  <a:schemeClr val="tx1"/>
                </a:solidFill>
              </a:rPr>
              <a:t>GSTR-11</a:t>
            </a:r>
            <a:r>
              <a:rPr lang="en-US" sz="2375" dirty="0" smtClean="0">
                <a:solidFill>
                  <a:schemeClr val="tx1"/>
                </a:solidFill>
              </a:rPr>
              <a:t>) prepared on the basis of </a:t>
            </a:r>
            <a:r>
              <a:rPr lang="en-US" sz="2375" b="1" dirty="0" smtClean="0">
                <a:solidFill>
                  <a:schemeClr val="tx1"/>
                </a:solidFill>
              </a:rPr>
              <a:t>GSTR-1 of supplier </a:t>
            </a:r>
            <a:r>
              <a:rPr lang="en-US" sz="2375" dirty="0" smtClean="0">
                <a:solidFill>
                  <a:schemeClr val="tx1"/>
                </a:solidFill>
              </a:rPr>
              <a:t>if,</a:t>
            </a: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endParaRPr lang="en-US" sz="2375" dirty="0" smtClean="0">
              <a:solidFill>
                <a:schemeClr val="tx1"/>
              </a:solidFill>
            </a:endParaRPr>
          </a:p>
          <a:p>
            <a:pPr marL="1141413" indent="-342900" algn="just" defTabSz="1089025">
              <a:lnSpc>
                <a:spcPct val="85000"/>
              </a:lnSpc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37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If supply from registered taxable person &amp; single Tax </a:t>
            </a:r>
            <a:r>
              <a:rPr lang="en-US" sz="2375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invoice</a:t>
            </a:r>
            <a:r>
              <a:rPr lang="en-US" sz="237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value </a:t>
            </a:r>
            <a:r>
              <a:rPr lang="en-US" sz="2375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&gt; Rs. 5000/-</a:t>
            </a:r>
          </a:p>
          <a:p>
            <a:pPr marL="1141413" indent="-342900" algn="just">
              <a:lnSpc>
                <a:spcPct val="85000"/>
              </a:lnSpc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37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If </a:t>
            </a:r>
            <a:r>
              <a:rPr lang="en-US" sz="2375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Name</a:t>
            </a:r>
            <a:r>
              <a:rPr lang="en-US" sz="237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</a:t>
            </a:r>
            <a:r>
              <a:rPr lang="en-US" sz="2375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GSTN/UIN</a:t>
            </a:r>
            <a:r>
              <a:rPr lang="en-US" sz="237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in mentioned on the invoice</a:t>
            </a: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endParaRPr lang="en-US" sz="2375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r>
              <a:rPr lang="en-US" sz="237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All provisions of Rule 92 shall apply here also.</a:t>
            </a: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r>
              <a:rPr lang="en-US" sz="237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 case of contradiction, Treaty or International agreement will </a:t>
            </a:r>
            <a:r>
              <a:rPr lang="en-US" sz="2375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prevail</a:t>
            </a:r>
            <a:r>
              <a:rPr lang="en-US" sz="2375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over this chapter</a:t>
            </a: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endParaRPr lang="en-US" sz="2375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r>
              <a:rPr lang="en-US" sz="2375" b="1" dirty="0" smtClean="0">
                <a:solidFill>
                  <a:schemeClr val="accent1">
                    <a:lumMod val="75000"/>
                  </a:schemeClr>
                </a:solidFill>
              </a:rPr>
              <a:t>Section – 56    </a:t>
            </a:r>
            <a:r>
              <a:rPr lang="en-US" sz="2375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Interest on delayed refund </a:t>
            </a:r>
            <a:r>
              <a:rPr lang="en-US" sz="2375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beyond 60 days  (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From application date</a:t>
            </a:r>
            <a:r>
              <a:rPr lang="en-US" sz="2375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342900" indent="-342900" algn="just">
              <a:lnSpc>
                <a:spcPct val="80000"/>
              </a:lnSpc>
              <a:buFontTx/>
              <a:buChar char="-"/>
              <a:tabLst>
                <a:tab pos="0" algn="l"/>
              </a:tabLst>
            </a:pPr>
            <a:endParaRPr lang="en-US" sz="2375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 algn="just">
              <a:lnSpc>
                <a:spcPct val="80000"/>
              </a:lnSpc>
              <a:buFontTx/>
              <a:buChar char="-"/>
              <a:tabLst>
                <a:tab pos="0" algn="l"/>
              </a:tabLst>
            </a:pPr>
            <a:r>
              <a:rPr lang="en-US" sz="2375" dirty="0" smtClean="0">
                <a:solidFill>
                  <a:schemeClr val="tx1"/>
                </a:solidFill>
              </a:rPr>
              <a:t>Interest @ 6% is payable in </a:t>
            </a:r>
            <a:r>
              <a:rPr lang="en-US" sz="2375" b="1" dirty="0" smtClean="0">
                <a:solidFill>
                  <a:schemeClr val="tx1"/>
                </a:solidFill>
              </a:rPr>
              <a:t>normal</a:t>
            </a:r>
            <a:r>
              <a:rPr lang="en-US" sz="2375" dirty="0" smtClean="0">
                <a:solidFill>
                  <a:schemeClr val="tx1"/>
                </a:solidFill>
              </a:rPr>
              <a:t> cases</a:t>
            </a:r>
          </a:p>
          <a:p>
            <a:pPr marL="342900" indent="-342900" algn="just">
              <a:lnSpc>
                <a:spcPct val="80000"/>
              </a:lnSpc>
              <a:buFontTx/>
              <a:buChar char="-"/>
              <a:tabLst>
                <a:tab pos="0" algn="l"/>
              </a:tabLst>
            </a:pPr>
            <a:r>
              <a:rPr lang="en-US" sz="2375" dirty="0" smtClean="0">
                <a:solidFill>
                  <a:schemeClr val="tx1"/>
                </a:solidFill>
              </a:rPr>
              <a:t>Interest @ 9% is payable if claim arises from </a:t>
            </a:r>
            <a:r>
              <a:rPr lang="en-US" sz="2375" b="1" dirty="0" smtClean="0">
                <a:solidFill>
                  <a:schemeClr val="tx1"/>
                </a:solidFill>
              </a:rPr>
              <a:t>order</a:t>
            </a:r>
            <a:r>
              <a:rPr lang="en-US" sz="2375" dirty="0" smtClean="0">
                <a:solidFill>
                  <a:schemeClr val="tx1"/>
                </a:solidFill>
              </a:rPr>
              <a:t> of </a:t>
            </a:r>
            <a:r>
              <a:rPr lang="en-US" sz="2375" b="1" dirty="0" smtClean="0">
                <a:solidFill>
                  <a:schemeClr val="tx1"/>
                </a:solidFill>
              </a:rPr>
              <a:t>Appellate Authority/Tribunal</a:t>
            </a:r>
          </a:p>
          <a:p>
            <a:pPr marL="342900" indent="-342900" algn="just">
              <a:lnSpc>
                <a:spcPct val="85000"/>
              </a:lnSpc>
              <a:buFontTx/>
              <a:buChar char="-"/>
              <a:tabLst>
                <a:tab pos="0" algn="l"/>
              </a:tabLst>
            </a:pPr>
            <a:endParaRPr lang="en-US" sz="2375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929908" y="6240238"/>
            <a:ext cx="2743200" cy="365125"/>
          </a:xfrm>
        </p:spPr>
        <p:txBody>
          <a:bodyPr/>
          <a:lstStyle/>
          <a:p>
            <a:fld id="{4ED0C198-6BF8-4078-B63A-1BE8B16C3B9E}" type="slidenum">
              <a:rPr lang="en-IN" sz="1400" b="1" smtClean="0"/>
              <a:pPr/>
              <a:t>11</a:t>
            </a:fld>
            <a:endParaRPr lang="en-IN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50984"/>
            <a:ext cx="11493305" cy="792447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500" dirty="0" smtClean="0"/>
              <a:t>Section – 55 &amp; Rule-95  Refund in certain cases</a:t>
            </a:r>
            <a:endParaRPr lang="en-IN" sz="3500" b="1" kern="0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56571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711029" y="966094"/>
            <a:ext cx="10851236" cy="545569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>
              <a:lnSpc>
                <a:spcPct val="85000"/>
              </a:lnSpc>
              <a:buFont typeface="+mj-lt"/>
              <a:buAutoNum type="arabicParenR" startAt="6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85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Upon </a:t>
            </a:r>
            <a:r>
              <a:rPr lang="en-US" sz="2400" b="1" dirty="0" smtClean="0">
                <a:solidFill>
                  <a:schemeClr val="tx1"/>
                </a:solidFill>
              </a:rPr>
              <a:t>application </a:t>
            </a:r>
            <a:r>
              <a:rPr lang="en-US" sz="2400" dirty="0" smtClean="0">
                <a:solidFill>
                  <a:schemeClr val="tx1"/>
                </a:solidFill>
              </a:rPr>
              <a:t>by applicant, if </a:t>
            </a:r>
            <a:r>
              <a:rPr lang="en-US" sz="2400" b="1" dirty="0" smtClean="0">
                <a:solidFill>
                  <a:schemeClr val="tx1"/>
                </a:solidFill>
              </a:rPr>
              <a:t>Proper Officer</a:t>
            </a:r>
            <a:r>
              <a:rPr lang="en-US" sz="2400" dirty="0" smtClean="0">
                <a:solidFill>
                  <a:schemeClr val="tx1"/>
                </a:solidFill>
              </a:rPr>
              <a:t> considers the amount as refundable</a:t>
            </a:r>
          </a:p>
          <a:p>
            <a:pPr marL="342900" indent="-342900">
              <a:lnSpc>
                <a:spcPct val="85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then amount so determined shall be </a:t>
            </a:r>
            <a:r>
              <a:rPr lang="en-US" sz="2400" b="1" dirty="0" smtClean="0">
                <a:solidFill>
                  <a:schemeClr val="tx1"/>
                </a:solidFill>
              </a:rPr>
              <a:t>credited to the Fund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lnSpc>
                <a:spcPct val="85000"/>
              </a:lnSpc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85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Amount credited to fund, </a:t>
            </a:r>
            <a:r>
              <a:rPr lang="en-US" sz="2400" b="1" dirty="0" smtClean="0">
                <a:solidFill>
                  <a:schemeClr val="tx1"/>
                </a:solidFill>
              </a:rPr>
              <a:t>ordered </a:t>
            </a:r>
            <a:r>
              <a:rPr lang="en-US" sz="2400" dirty="0" smtClean="0">
                <a:solidFill>
                  <a:schemeClr val="tx1"/>
                </a:solidFill>
              </a:rPr>
              <a:t>or directed as payable to any claimant by orders of the PO, appellate authority or Appellate Tribunal or court shall be </a:t>
            </a:r>
            <a:r>
              <a:rPr lang="en-US" sz="2400" b="1" dirty="0" smtClean="0">
                <a:solidFill>
                  <a:schemeClr val="tx1"/>
                </a:solidFill>
              </a:rPr>
              <a:t>paid from the fund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lnSpc>
                <a:spcPct val="85000"/>
              </a:lnSpc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85000"/>
              </a:lnSpc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Govt</a:t>
            </a:r>
            <a:r>
              <a:rPr lang="en-US" sz="2400" dirty="0" smtClean="0">
                <a:solidFill>
                  <a:schemeClr val="tx1"/>
                </a:solidFill>
              </a:rPr>
              <a:t>  shall, by an order, </a:t>
            </a:r>
            <a:r>
              <a:rPr lang="en-US" sz="2400" b="1" dirty="0" smtClean="0">
                <a:solidFill>
                  <a:schemeClr val="tx1"/>
                </a:solidFill>
              </a:rPr>
              <a:t>constitute </a:t>
            </a:r>
            <a:r>
              <a:rPr lang="en-US" sz="2400" dirty="0" smtClean="0">
                <a:solidFill>
                  <a:schemeClr val="tx1"/>
                </a:solidFill>
              </a:rPr>
              <a:t>a standing </a:t>
            </a:r>
            <a:r>
              <a:rPr lang="en-US" sz="2400" b="1" dirty="0" smtClean="0">
                <a:solidFill>
                  <a:schemeClr val="tx1"/>
                </a:solidFill>
              </a:rPr>
              <a:t>committee</a:t>
            </a:r>
            <a:r>
              <a:rPr lang="en-US" sz="2400" dirty="0" smtClean="0">
                <a:solidFill>
                  <a:schemeClr val="tx1"/>
                </a:solidFill>
              </a:rPr>
              <a:t> with a Chairman</a:t>
            </a:r>
          </a:p>
          <a:p>
            <a:pPr marL="342900" indent="-342900">
              <a:lnSpc>
                <a:spcPct val="85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Committee may require any applicant to </a:t>
            </a:r>
            <a:r>
              <a:rPr lang="en-US" sz="2400" b="1" dirty="0" smtClean="0">
                <a:solidFill>
                  <a:schemeClr val="tx1"/>
                </a:solidFill>
              </a:rPr>
              <a:t>produce</a:t>
            </a:r>
            <a:r>
              <a:rPr lang="en-US" sz="2400" dirty="0" smtClean="0">
                <a:solidFill>
                  <a:schemeClr val="tx1"/>
                </a:solidFill>
              </a:rPr>
              <a:t> before it </a:t>
            </a:r>
            <a:r>
              <a:rPr lang="en-US" sz="2400" b="1" dirty="0" smtClean="0">
                <a:solidFill>
                  <a:schemeClr val="tx1"/>
                </a:solidFill>
              </a:rPr>
              <a:t>books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b="1" dirty="0" smtClean="0">
                <a:solidFill>
                  <a:schemeClr val="tx1"/>
                </a:solidFill>
              </a:rPr>
              <a:t>accounts </a:t>
            </a:r>
            <a:r>
              <a:rPr lang="en-US" sz="2400" dirty="0" smtClean="0">
                <a:solidFill>
                  <a:schemeClr val="tx1"/>
                </a:solidFill>
              </a:rPr>
              <a:t>etc in custody and control of the applicant, as necessary for the </a:t>
            </a:r>
            <a:r>
              <a:rPr lang="en-US" sz="2400" b="1" dirty="0" smtClean="0">
                <a:solidFill>
                  <a:schemeClr val="tx1"/>
                </a:solidFill>
              </a:rPr>
              <a:t>proper evaluation</a:t>
            </a:r>
            <a:r>
              <a:rPr lang="en-US" sz="2400" dirty="0" smtClean="0">
                <a:solidFill>
                  <a:schemeClr val="tx1"/>
                </a:solidFill>
              </a:rPr>
              <a:t> of the application.</a:t>
            </a:r>
          </a:p>
          <a:p>
            <a:pPr marL="342900" indent="-342900">
              <a:lnSpc>
                <a:spcPct val="85000"/>
              </a:lnSpc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85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To require any applicant to </a:t>
            </a:r>
            <a:r>
              <a:rPr lang="en-US" sz="2400" b="1" dirty="0" smtClean="0">
                <a:solidFill>
                  <a:schemeClr val="tx1"/>
                </a:solidFill>
              </a:rPr>
              <a:t>allow entry </a:t>
            </a:r>
            <a:r>
              <a:rPr lang="en-US" sz="2400" dirty="0" smtClean="0">
                <a:solidFill>
                  <a:schemeClr val="tx1"/>
                </a:solidFill>
              </a:rPr>
              <a:t>and inspection of any premises.</a:t>
            </a:r>
          </a:p>
          <a:p>
            <a:pPr marL="342900" indent="-342900">
              <a:lnSpc>
                <a:spcPct val="85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To get </a:t>
            </a:r>
            <a:r>
              <a:rPr lang="en-US" sz="2400" b="1" dirty="0" smtClean="0">
                <a:solidFill>
                  <a:schemeClr val="tx1"/>
                </a:solidFill>
              </a:rPr>
              <a:t>accounts audited</a:t>
            </a:r>
            <a:r>
              <a:rPr lang="en-US" sz="2400" dirty="0" smtClean="0">
                <a:solidFill>
                  <a:schemeClr val="tx1"/>
                </a:solidFill>
              </a:rPr>
              <a:t> for ensuring proper utilization of grant</a:t>
            </a:r>
          </a:p>
          <a:p>
            <a:pPr marL="342900" indent="-342900">
              <a:lnSpc>
                <a:spcPct val="85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Such other </a:t>
            </a:r>
            <a:r>
              <a:rPr lang="en-US" sz="2400" b="1" dirty="0" smtClean="0">
                <a:solidFill>
                  <a:schemeClr val="tx1"/>
                </a:solidFill>
              </a:rPr>
              <a:t>necessary activities</a:t>
            </a:r>
            <a:r>
              <a:rPr lang="en-US" sz="2400" dirty="0" smtClean="0">
                <a:solidFill>
                  <a:schemeClr val="tx1"/>
                </a:solidFill>
              </a:rPr>
              <a:t> and steps.</a:t>
            </a:r>
          </a:p>
          <a:p>
            <a:pPr marL="342900" indent="-342900">
              <a:lnSpc>
                <a:spcPct val="85000"/>
              </a:lnSpc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85000"/>
              </a:lnSpc>
              <a:buFontTx/>
              <a:buChar char="-"/>
            </a:pPr>
            <a:endParaRPr lang="en-US" sz="2400" dirty="0" smtClean="0"/>
          </a:p>
          <a:p>
            <a:pPr marL="342900" indent="-342900">
              <a:lnSpc>
                <a:spcPct val="85000"/>
              </a:lnSpc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85000"/>
              </a:lnSpc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85000"/>
              </a:lnSpc>
              <a:buFontTx/>
              <a:buChar char="-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23813" algn="just">
              <a:lnSpc>
                <a:spcPct val="85000"/>
              </a:lnSpc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12</a:t>
            </a:fld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234" y="280718"/>
            <a:ext cx="11296357" cy="788426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N" sz="3200" kern="0" dirty="0" smtClean="0">
                <a:solidFill>
                  <a:schemeClr val="bg1"/>
                </a:solidFill>
                <a:latin typeface="+mj-lt"/>
              </a:rPr>
              <a:t>Section – 57, 58 &amp; Rule 97 – Consumer Welfare Fund </a:t>
            </a:r>
            <a:endParaRPr lang="en-IN" sz="3200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76987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711029" y="446470"/>
            <a:ext cx="10851236" cy="611398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>
              <a:buFont typeface="+mj-lt"/>
              <a:buAutoNum type="arabicParenR" startAt="6"/>
            </a:pPr>
            <a:endParaRPr lang="en-US" sz="2350" dirty="0">
              <a:solidFill>
                <a:schemeClr val="tx1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350" b="1" u="sng" dirty="0" smtClean="0">
                <a:solidFill>
                  <a:schemeClr val="accent1">
                    <a:lumMod val="75000"/>
                  </a:schemeClr>
                </a:solidFill>
              </a:rPr>
              <a:t>Section 54(3)</a:t>
            </a:r>
          </a:p>
          <a:p>
            <a:pPr marL="342900" indent="-342900">
              <a:buFontTx/>
              <a:buChar char="-"/>
            </a:pPr>
            <a:r>
              <a:rPr lang="en-US" sz="2350" dirty="0" smtClean="0">
                <a:solidFill>
                  <a:schemeClr val="tx1"/>
                </a:solidFill>
              </a:rPr>
              <a:t>UITC in case of </a:t>
            </a:r>
            <a:r>
              <a:rPr lang="en-US" sz="2350" b="1" dirty="0" smtClean="0">
                <a:solidFill>
                  <a:schemeClr val="tx1"/>
                </a:solidFill>
              </a:rPr>
              <a:t>Zero rated supplies</a:t>
            </a:r>
            <a:r>
              <a:rPr lang="en-US" sz="2350" dirty="0" smtClean="0">
                <a:solidFill>
                  <a:schemeClr val="tx1"/>
                </a:solidFill>
              </a:rPr>
              <a:t> (</a:t>
            </a:r>
            <a:r>
              <a:rPr lang="en-US" sz="2350" i="1" dirty="0" smtClean="0">
                <a:solidFill>
                  <a:schemeClr val="tx1"/>
                </a:solidFill>
              </a:rPr>
              <a:t>Exports/SEZ made without payment of tax</a:t>
            </a:r>
            <a:r>
              <a:rPr lang="en-US" sz="2350" dirty="0" smtClean="0">
                <a:solidFill>
                  <a:schemeClr val="tx1"/>
                </a:solidFill>
              </a:rPr>
              <a:t>) and  		      </a:t>
            </a:r>
            <a:r>
              <a:rPr lang="en-US" sz="2350" b="1" dirty="0" smtClean="0">
                <a:solidFill>
                  <a:schemeClr val="tx1"/>
                </a:solidFill>
              </a:rPr>
              <a:t>Inverted duty Structure </a:t>
            </a:r>
            <a:r>
              <a:rPr lang="en-US" sz="2350" dirty="0" smtClean="0">
                <a:solidFill>
                  <a:schemeClr val="tx1"/>
                </a:solidFill>
              </a:rPr>
              <a:t>shall be allowed.</a:t>
            </a:r>
          </a:p>
          <a:p>
            <a:pPr marL="342900" indent="-342900">
              <a:buFontTx/>
              <a:buChar char="-"/>
            </a:pPr>
            <a:r>
              <a:rPr lang="en-US" sz="2350" dirty="0" smtClean="0">
                <a:solidFill>
                  <a:schemeClr val="tx1"/>
                </a:solidFill>
              </a:rPr>
              <a:t>UITC shall </a:t>
            </a:r>
            <a:r>
              <a:rPr lang="en-US" sz="2350" b="1" dirty="0" smtClean="0">
                <a:solidFill>
                  <a:schemeClr val="tx1"/>
                </a:solidFill>
              </a:rPr>
              <a:t>NOT </a:t>
            </a:r>
            <a:r>
              <a:rPr lang="en-US" sz="2350" dirty="0" smtClean="0">
                <a:solidFill>
                  <a:schemeClr val="tx1"/>
                </a:solidFill>
              </a:rPr>
              <a:t>be allowed for </a:t>
            </a:r>
            <a:r>
              <a:rPr lang="en-US" sz="2350" b="1" dirty="0" smtClean="0">
                <a:solidFill>
                  <a:schemeClr val="tx1"/>
                </a:solidFill>
              </a:rPr>
              <a:t>NIL </a:t>
            </a:r>
            <a:r>
              <a:rPr lang="en-US" sz="2350" dirty="0" smtClean="0">
                <a:solidFill>
                  <a:schemeClr val="tx1"/>
                </a:solidFill>
              </a:rPr>
              <a:t>rated and </a:t>
            </a:r>
            <a:r>
              <a:rPr lang="en-US" sz="2350" b="1" dirty="0" smtClean="0">
                <a:solidFill>
                  <a:schemeClr val="tx1"/>
                </a:solidFill>
              </a:rPr>
              <a:t>EXEMPTED </a:t>
            </a:r>
            <a:r>
              <a:rPr lang="en-US" sz="2350" dirty="0" smtClean="0">
                <a:solidFill>
                  <a:schemeClr val="tx1"/>
                </a:solidFill>
              </a:rPr>
              <a:t>supplies.</a:t>
            </a:r>
          </a:p>
          <a:p>
            <a:pPr marL="342900" indent="-342900">
              <a:buFontTx/>
              <a:buChar char="-"/>
            </a:pPr>
            <a:r>
              <a:rPr lang="en-US" sz="2350" dirty="0" smtClean="0">
                <a:solidFill>
                  <a:schemeClr val="tx1"/>
                </a:solidFill>
              </a:rPr>
              <a:t>UITC shall </a:t>
            </a:r>
            <a:r>
              <a:rPr lang="en-US" sz="2350" b="1" dirty="0" smtClean="0">
                <a:solidFill>
                  <a:schemeClr val="tx1"/>
                </a:solidFill>
              </a:rPr>
              <a:t>NOT </a:t>
            </a:r>
            <a:r>
              <a:rPr lang="en-US" sz="2350" dirty="0" smtClean="0">
                <a:solidFill>
                  <a:schemeClr val="tx1"/>
                </a:solidFill>
              </a:rPr>
              <a:t>be allowed if </a:t>
            </a:r>
            <a:r>
              <a:rPr lang="en-US" sz="2350" b="1" dirty="0" smtClean="0">
                <a:solidFill>
                  <a:schemeClr val="tx1"/>
                </a:solidFill>
              </a:rPr>
              <a:t>default </a:t>
            </a:r>
            <a:r>
              <a:rPr lang="en-US" sz="2350" dirty="0" smtClean="0">
                <a:solidFill>
                  <a:schemeClr val="tx1"/>
                </a:solidFill>
              </a:rPr>
              <a:t>in furnishing </a:t>
            </a:r>
            <a:r>
              <a:rPr lang="en-US" sz="2350" b="1" dirty="0" smtClean="0">
                <a:solidFill>
                  <a:schemeClr val="tx1"/>
                </a:solidFill>
              </a:rPr>
              <a:t>return </a:t>
            </a:r>
            <a:r>
              <a:rPr lang="en-US" sz="2350" dirty="0" smtClean="0">
                <a:solidFill>
                  <a:schemeClr val="tx1"/>
                </a:solidFill>
              </a:rPr>
              <a:t>or if he is </a:t>
            </a:r>
            <a:r>
              <a:rPr lang="en-US" sz="2350" b="1" dirty="0" smtClean="0">
                <a:solidFill>
                  <a:schemeClr val="tx1"/>
                </a:solidFill>
              </a:rPr>
              <a:t>required to pay</a:t>
            </a:r>
            <a:r>
              <a:rPr lang="en-US" sz="2350" dirty="0" smtClean="0">
                <a:solidFill>
                  <a:schemeClr val="tx1"/>
                </a:solidFill>
              </a:rPr>
              <a:t> (tax/interest) and the same is </a:t>
            </a:r>
            <a:r>
              <a:rPr lang="en-US" sz="2350" b="1" dirty="0" smtClean="0">
                <a:solidFill>
                  <a:schemeClr val="tx1"/>
                </a:solidFill>
              </a:rPr>
              <a:t>not stayed,</a:t>
            </a:r>
            <a:r>
              <a:rPr lang="en-US" sz="2350" dirty="0" smtClean="0">
                <a:solidFill>
                  <a:schemeClr val="tx1"/>
                </a:solidFill>
              </a:rPr>
              <a:t> then PO may </a:t>
            </a:r>
            <a:r>
              <a:rPr lang="en-US" sz="2350" b="1" dirty="0" smtClean="0">
                <a:solidFill>
                  <a:schemeClr val="tx1"/>
                </a:solidFill>
              </a:rPr>
              <a:t>withhold </a:t>
            </a:r>
            <a:r>
              <a:rPr lang="en-US" sz="2350" dirty="0" smtClean="0">
                <a:solidFill>
                  <a:schemeClr val="tx1"/>
                </a:solidFill>
              </a:rPr>
              <a:t>or </a:t>
            </a:r>
            <a:r>
              <a:rPr lang="en-US" sz="2350" b="1" dirty="0" smtClean="0">
                <a:solidFill>
                  <a:schemeClr val="tx1"/>
                </a:solidFill>
              </a:rPr>
              <a:t>deduct </a:t>
            </a:r>
            <a:r>
              <a:rPr lang="en-US" sz="2350" dirty="0" smtClean="0">
                <a:solidFill>
                  <a:schemeClr val="tx1"/>
                </a:solidFill>
              </a:rPr>
              <a:t>from refund due.</a:t>
            </a:r>
          </a:p>
          <a:p>
            <a:pPr marL="342900" indent="-342900">
              <a:buFontTx/>
              <a:buChar char="-"/>
            </a:pPr>
            <a:r>
              <a:rPr lang="en-US" sz="2350" dirty="0" smtClean="0">
                <a:solidFill>
                  <a:schemeClr val="tx1"/>
                </a:solidFill>
              </a:rPr>
              <a:t>UITC shall </a:t>
            </a:r>
            <a:r>
              <a:rPr lang="en-US" sz="2350" b="1" dirty="0" smtClean="0">
                <a:solidFill>
                  <a:schemeClr val="tx1"/>
                </a:solidFill>
              </a:rPr>
              <a:t>NOT </a:t>
            </a:r>
            <a:r>
              <a:rPr lang="en-US" sz="2350" dirty="0" smtClean="0">
                <a:solidFill>
                  <a:schemeClr val="tx1"/>
                </a:solidFill>
              </a:rPr>
              <a:t>be allowed if goods exported are </a:t>
            </a:r>
            <a:r>
              <a:rPr lang="en-US" sz="2350" b="1" dirty="0" smtClean="0">
                <a:solidFill>
                  <a:schemeClr val="tx1"/>
                </a:solidFill>
              </a:rPr>
              <a:t>subjected</a:t>
            </a:r>
            <a:r>
              <a:rPr lang="en-US" sz="2350" dirty="0" smtClean="0">
                <a:solidFill>
                  <a:schemeClr val="tx1"/>
                </a:solidFill>
              </a:rPr>
              <a:t> to </a:t>
            </a:r>
            <a:r>
              <a:rPr lang="en-US" sz="2350" b="1" dirty="0" smtClean="0">
                <a:solidFill>
                  <a:schemeClr val="tx1"/>
                </a:solidFill>
              </a:rPr>
              <a:t>export duty</a:t>
            </a:r>
          </a:p>
          <a:p>
            <a:pPr marL="342900" indent="-342900">
              <a:buFontTx/>
              <a:buChar char="-"/>
            </a:pPr>
            <a:r>
              <a:rPr lang="en-US" sz="2350" dirty="0" smtClean="0">
                <a:solidFill>
                  <a:schemeClr val="tx1"/>
                </a:solidFill>
              </a:rPr>
              <a:t>UITC shall </a:t>
            </a:r>
            <a:r>
              <a:rPr lang="en-US" sz="2350" b="1" dirty="0" smtClean="0">
                <a:solidFill>
                  <a:schemeClr val="tx1"/>
                </a:solidFill>
              </a:rPr>
              <a:t>NOT</a:t>
            </a:r>
            <a:r>
              <a:rPr lang="en-US" sz="2350" dirty="0" smtClean="0">
                <a:solidFill>
                  <a:schemeClr val="tx1"/>
                </a:solidFill>
              </a:rPr>
              <a:t> be allowed if supplier avails </a:t>
            </a:r>
            <a:r>
              <a:rPr lang="en-US" sz="2350" b="1" dirty="0" smtClean="0">
                <a:solidFill>
                  <a:schemeClr val="tx1"/>
                </a:solidFill>
              </a:rPr>
              <a:t>drawback </a:t>
            </a:r>
            <a:r>
              <a:rPr lang="en-US" sz="2350" dirty="0" smtClean="0">
                <a:solidFill>
                  <a:schemeClr val="tx1"/>
                </a:solidFill>
              </a:rPr>
              <a:t>or claim refund of </a:t>
            </a:r>
            <a:r>
              <a:rPr lang="en-US" sz="2350" b="1" dirty="0" smtClean="0">
                <a:solidFill>
                  <a:schemeClr val="tx1"/>
                </a:solidFill>
              </a:rPr>
              <a:t>IGST.</a:t>
            </a:r>
            <a:endParaRPr lang="en-US" sz="2350" dirty="0" smtClean="0">
              <a:solidFill>
                <a:schemeClr val="tx1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350" u="sng" dirty="0" smtClean="0">
                <a:solidFill>
                  <a:schemeClr val="tx1"/>
                </a:solidFill>
              </a:rPr>
              <a:t>UITC shall </a:t>
            </a:r>
            <a:r>
              <a:rPr lang="en-US" sz="2350" b="1" u="sng" dirty="0" smtClean="0">
                <a:solidFill>
                  <a:schemeClr val="tx1"/>
                </a:solidFill>
              </a:rPr>
              <a:t>NOT</a:t>
            </a:r>
            <a:r>
              <a:rPr lang="en-US" sz="2350" u="sng" dirty="0" smtClean="0">
                <a:solidFill>
                  <a:schemeClr val="tx1"/>
                </a:solidFill>
              </a:rPr>
              <a:t> be allowed for </a:t>
            </a:r>
            <a:r>
              <a:rPr lang="en-US" sz="2350" b="1" u="sng" dirty="0" smtClean="0">
                <a:solidFill>
                  <a:schemeClr val="tx1"/>
                </a:solidFill>
              </a:rPr>
              <a:t>notified</a:t>
            </a:r>
            <a:r>
              <a:rPr lang="en-US" sz="2350" u="sng" dirty="0" smtClean="0">
                <a:solidFill>
                  <a:schemeClr val="tx1"/>
                </a:solidFill>
              </a:rPr>
              <a:t> supplies by GOI</a:t>
            </a:r>
          </a:p>
          <a:p>
            <a:pPr marL="750888" indent="-242888">
              <a:buFont typeface="Arial" pitchFamily="34" charset="0"/>
              <a:buChar char="•"/>
            </a:pPr>
            <a:r>
              <a:rPr lang="en-US" sz="2350" dirty="0" smtClean="0">
                <a:solidFill>
                  <a:schemeClr val="tx1"/>
                </a:solidFill>
              </a:rPr>
              <a:t>Like </a:t>
            </a:r>
            <a:r>
              <a:rPr lang="en-US" sz="2350" b="1" dirty="0" smtClean="0">
                <a:solidFill>
                  <a:schemeClr val="accent1">
                    <a:lumMod val="75000"/>
                  </a:schemeClr>
                </a:solidFill>
              </a:rPr>
              <a:t>Notification No</a:t>
            </a:r>
            <a:r>
              <a:rPr lang="en-US" sz="235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n-US" sz="2350" dirty="0" smtClean="0">
                <a:solidFill>
                  <a:schemeClr val="tx1"/>
                </a:solidFill>
              </a:rPr>
              <a:t> </a:t>
            </a:r>
            <a:r>
              <a:rPr lang="en-US" sz="2350" dirty="0" smtClean="0">
                <a:solidFill>
                  <a:schemeClr val="accent1">
                    <a:lumMod val="75000"/>
                  </a:schemeClr>
                </a:solidFill>
              </a:rPr>
              <a:t>15/2017</a:t>
            </a:r>
            <a:r>
              <a:rPr lang="en-US" sz="2350" dirty="0" smtClean="0">
                <a:solidFill>
                  <a:schemeClr val="tx1"/>
                </a:solidFill>
              </a:rPr>
              <a:t> Central Tax Rate –Supply of </a:t>
            </a:r>
            <a:r>
              <a:rPr lang="en-US" sz="2350" b="1" dirty="0" err="1" smtClean="0">
                <a:solidFill>
                  <a:schemeClr val="tx1"/>
                </a:solidFill>
              </a:rPr>
              <a:t>Scdl</a:t>
            </a:r>
            <a:r>
              <a:rPr lang="en-US" sz="2350" b="1" dirty="0" smtClean="0">
                <a:solidFill>
                  <a:schemeClr val="tx1"/>
                </a:solidFill>
              </a:rPr>
              <a:t>-II Item5(b)</a:t>
            </a:r>
            <a:r>
              <a:rPr lang="en-US" sz="2350" dirty="0" smtClean="0">
                <a:solidFill>
                  <a:schemeClr val="tx1"/>
                </a:solidFill>
              </a:rPr>
              <a:t>- 					</a:t>
            </a:r>
            <a:r>
              <a:rPr lang="en-US" sz="2350" b="1" dirty="0" smtClean="0">
                <a:solidFill>
                  <a:schemeClr val="tx1"/>
                </a:solidFill>
              </a:rPr>
              <a:t>Construction</a:t>
            </a:r>
            <a:r>
              <a:rPr lang="en-US" sz="2350" dirty="0" smtClean="0">
                <a:solidFill>
                  <a:schemeClr val="tx1"/>
                </a:solidFill>
              </a:rPr>
              <a:t> of complex, Building , Civil structure etc</a:t>
            </a:r>
          </a:p>
          <a:p>
            <a:pPr marL="750888" indent="-242888">
              <a:buFont typeface="Arial" pitchFamily="34" charset="0"/>
              <a:buChar char="•"/>
            </a:pPr>
            <a:r>
              <a:rPr lang="en-US" sz="2350" dirty="0" smtClean="0">
                <a:solidFill>
                  <a:schemeClr val="tx1"/>
                </a:solidFill>
              </a:rPr>
              <a:t>Like </a:t>
            </a:r>
            <a:r>
              <a:rPr lang="en-US" sz="2350" b="1" dirty="0" smtClean="0">
                <a:solidFill>
                  <a:schemeClr val="accent1">
                    <a:lumMod val="75000"/>
                  </a:schemeClr>
                </a:solidFill>
              </a:rPr>
              <a:t>Notification No.</a:t>
            </a:r>
            <a:r>
              <a:rPr lang="en-US" sz="2350" dirty="0" smtClean="0">
                <a:solidFill>
                  <a:schemeClr val="tx1"/>
                </a:solidFill>
              </a:rPr>
              <a:t> </a:t>
            </a:r>
            <a:r>
              <a:rPr lang="en-US" sz="2350" dirty="0" smtClean="0">
                <a:solidFill>
                  <a:schemeClr val="accent1">
                    <a:lumMod val="75000"/>
                  </a:schemeClr>
                </a:solidFill>
              </a:rPr>
              <a:t>05/2017</a:t>
            </a:r>
            <a:r>
              <a:rPr lang="en-US" sz="2350" dirty="0" smtClean="0">
                <a:solidFill>
                  <a:schemeClr val="tx1"/>
                </a:solidFill>
              </a:rPr>
              <a:t> Central Tax  Rate – cases of </a:t>
            </a:r>
            <a:r>
              <a:rPr lang="en-US" sz="2350" b="1" dirty="0" smtClean="0">
                <a:solidFill>
                  <a:schemeClr val="tx1"/>
                </a:solidFill>
              </a:rPr>
              <a:t>Inverted Duty 					</a:t>
            </a:r>
            <a:r>
              <a:rPr lang="en-US" sz="2350" dirty="0" smtClean="0">
                <a:solidFill>
                  <a:schemeClr val="tx1"/>
                </a:solidFill>
              </a:rPr>
              <a:t>Structure, </a:t>
            </a:r>
            <a:r>
              <a:rPr lang="en-US" sz="2350" b="1" dirty="0" smtClean="0">
                <a:solidFill>
                  <a:schemeClr val="tx1"/>
                </a:solidFill>
              </a:rPr>
              <a:t>6 Woven </a:t>
            </a:r>
            <a:r>
              <a:rPr lang="en-US" sz="2350" dirty="0" smtClean="0">
                <a:solidFill>
                  <a:schemeClr val="tx1"/>
                </a:solidFill>
              </a:rPr>
              <a:t>fabrics and </a:t>
            </a:r>
            <a:r>
              <a:rPr lang="en-US" sz="2350" b="1" dirty="0" smtClean="0">
                <a:solidFill>
                  <a:schemeClr val="tx1"/>
                </a:solidFill>
              </a:rPr>
              <a:t>9 Railway</a:t>
            </a:r>
            <a:r>
              <a:rPr lang="en-US" sz="2350" dirty="0" smtClean="0">
                <a:solidFill>
                  <a:schemeClr val="tx1"/>
                </a:solidFill>
              </a:rPr>
              <a:t> items</a:t>
            </a:r>
          </a:p>
          <a:p>
            <a:pPr marL="750888" indent="-342900">
              <a:buFont typeface="Arial" pitchFamily="34" charset="0"/>
              <a:buChar char="•"/>
            </a:pPr>
            <a:endParaRPr lang="en-US" sz="2350" dirty="0" smtClean="0">
              <a:solidFill>
                <a:schemeClr val="tx1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350" dirty="0" smtClean="0">
                <a:solidFill>
                  <a:schemeClr val="tx1"/>
                </a:solidFill>
              </a:rPr>
              <a:t>Relevant date (</a:t>
            </a:r>
            <a:r>
              <a:rPr lang="en-US" sz="2000" i="1" dirty="0" smtClean="0">
                <a:solidFill>
                  <a:schemeClr val="tx1"/>
                </a:solidFill>
              </a:rPr>
              <a:t>for 2 years</a:t>
            </a:r>
            <a:r>
              <a:rPr lang="en-US" sz="2350" dirty="0" smtClean="0">
                <a:solidFill>
                  <a:schemeClr val="tx1"/>
                </a:solidFill>
              </a:rPr>
              <a:t>) in case of UITC is the </a:t>
            </a:r>
            <a:r>
              <a:rPr lang="en-US" sz="2350" b="1" dirty="0" smtClean="0">
                <a:solidFill>
                  <a:schemeClr val="tx1"/>
                </a:solidFill>
              </a:rPr>
              <a:t>end of F/Y </a:t>
            </a:r>
            <a:r>
              <a:rPr lang="en-US" sz="2350" dirty="0" smtClean="0">
                <a:solidFill>
                  <a:schemeClr val="tx1"/>
                </a:solidFill>
              </a:rPr>
              <a:t>in which such claim arises.</a:t>
            </a:r>
          </a:p>
          <a:p>
            <a:pPr marL="342900" indent="-342900">
              <a:buFontTx/>
              <a:buChar char="-"/>
            </a:pPr>
            <a:r>
              <a:rPr lang="en-US" sz="2350" dirty="0" smtClean="0">
                <a:solidFill>
                  <a:schemeClr val="tx1"/>
                </a:solidFill>
              </a:rPr>
              <a:t>In case of </a:t>
            </a:r>
            <a:r>
              <a:rPr lang="en-US" sz="2350" b="1" dirty="0" smtClean="0">
                <a:solidFill>
                  <a:schemeClr val="tx1"/>
                </a:solidFill>
              </a:rPr>
              <a:t>Zero rated</a:t>
            </a:r>
            <a:r>
              <a:rPr lang="en-US" sz="2350" dirty="0" smtClean="0">
                <a:solidFill>
                  <a:schemeClr val="tx1"/>
                </a:solidFill>
              </a:rPr>
              <a:t> (Exports/SEZ) </a:t>
            </a:r>
            <a:r>
              <a:rPr lang="en-US" sz="2350" b="1" dirty="0" smtClean="0">
                <a:solidFill>
                  <a:schemeClr val="tx1"/>
                </a:solidFill>
              </a:rPr>
              <a:t>90% </a:t>
            </a:r>
            <a:r>
              <a:rPr lang="en-US" sz="2350" dirty="0" smtClean="0">
                <a:solidFill>
                  <a:schemeClr val="tx1"/>
                </a:solidFill>
              </a:rPr>
              <a:t>refund on </a:t>
            </a:r>
            <a:r>
              <a:rPr lang="en-US" sz="2350" b="1" dirty="0" smtClean="0">
                <a:solidFill>
                  <a:schemeClr val="tx1"/>
                </a:solidFill>
              </a:rPr>
              <a:t>provisional basis</a:t>
            </a:r>
            <a:r>
              <a:rPr lang="en-US" sz="2350" dirty="0" smtClean="0">
                <a:solidFill>
                  <a:schemeClr val="tx1"/>
                </a:solidFill>
              </a:rPr>
              <a:t> shall be allowed </a:t>
            </a:r>
            <a:r>
              <a:rPr lang="en-US" sz="2350" b="1" dirty="0" smtClean="0">
                <a:solidFill>
                  <a:schemeClr val="tx1"/>
                </a:solidFill>
              </a:rPr>
              <a:t>if NOT prosecuted</a:t>
            </a:r>
            <a:r>
              <a:rPr lang="en-US" sz="2350" dirty="0" smtClean="0">
                <a:solidFill>
                  <a:schemeClr val="tx1"/>
                </a:solidFill>
              </a:rPr>
              <a:t> during </a:t>
            </a:r>
            <a:r>
              <a:rPr lang="en-US" sz="2350" dirty="0" err="1" smtClean="0">
                <a:solidFill>
                  <a:schemeClr val="tx1"/>
                </a:solidFill>
              </a:rPr>
              <a:t>prec</a:t>
            </a:r>
            <a:r>
              <a:rPr lang="en-US" sz="2350" dirty="0" smtClean="0">
                <a:solidFill>
                  <a:schemeClr val="tx1"/>
                </a:solidFill>
              </a:rPr>
              <a:t> </a:t>
            </a:r>
            <a:r>
              <a:rPr lang="en-US" sz="2350" b="1" dirty="0" smtClean="0">
                <a:solidFill>
                  <a:schemeClr val="tx1"/>
                </a:solidFill>
              </a:rPr>
              <a:t>5 years</a:t>
            </a:r>
            <a:r>
              <a:rPr lang="en-US" sz="2350" dirty="0" smtClean="0">
                <a:solidFill>
                  <a:schemeClr val="tx1"/>
                </a:solidFill>
              </a:rPr>
              <a:t> for amount </a:t>
            </a:r>
            <a:r>
              <a:rPr lang="en-US" sz="2350" b="1" dirty="0" smtClean="0">
                <a:solidFill>
                  <a:schemeClr val="tx1"/>
                </a:solidFill>
              </a:rPr>
              <a:t>&gt; 250 </a:t>
            </a:r>
            <a:r>
              <a:rPr lang="en-US" sz="2350" b="1" dirty="0" err="1" smtClean="0">
                <a:solidFill>
                  <a:schemeClr val="tx1"/>
                </a:solidFill>
              </a:rPr>
              <a:t>lakhs</a:t>
            </a:r>
            <a:r>
              <a:rPr lang="en-US" sz="2350" b="1" dirty="0" smtClean="0">
                <a:solidFill>
                  <a:schemeClr val="tx1"/>
                </a:solidFill>
              </a:rPr>
              <a:t>.</a:t>
            </a:r>
            <a:endParaRPr lang="en-US" sz="235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13</a:t>
            </a:fld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234" y="94712"/>
            <a:ext cx="11296357" cy="704022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N" sz="3200" kern="0" dirty="0" smtClean="0">
                <a:solidFill>
                  <a:schemeClr val="bg1"/>
                </a:solidFill>
                <a:latin typeface="+mj-lt"/>
              </a:rPr>
              <a:t>Unutilised Input Tax Credit (UITC)</a:t>
            </a:r>
            <a:endParaRPr lang="en-IN" sz="3200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76987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520504" y="811780"/>
            <a:ext cx="11197883" cy="578630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sz="2400" b="1" dirty="0">
              <a:solidFill>
                <a:schemeClr val="tx1"/>
              </a:solidFill>
            </a:endParaRPr>
          </a:p>
          <a:p>
            <a:pPr marL="227013" indent="-227013" algn="just"/>
            <a:r>
              <a:rPr lang="en-US" sz="2400" b="1" dirty="0" smtClean="0">
                <a:solidFill>
                  <a:schemeClr val="tx1"/>
                </a:solidFill>
              </a:rPr>
              <a:t>	</a:t>
            </a:r>
            <a:r>
              <a:rPr lang="en-US" sz="2400" b="1" u="sng" dirty="0" smtClean="0">
                <a:solidFill>
                  <a:schemeClr val="tx1"/>
                </a:solidFill>
              </a:rPr>
              <a:t>Zero rated supply namely</a:t>
            </a:r>
          </a:p>
          <a:p>
            <a:pPr marL="568325" lvl="1" indent="-342900" algn="just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</a:rPr>
              <a:t>Export</a:t>
            </a:r>
            <a:r>
              <a:rPr lang="en-US" sz="2400" dirty="0" smtClean="0">
                <a:solidFill>
                  <a:schemeClr val="tx1"/>
                </a:solidFill>
              </a:rPr>
              <a:t> of Goods/Services</a:t>
            </a:r>
          </a:p>
          <a:p>
            <a:pPr marL="568325" lvl="1" indent="-342900"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Supply of Goods/Service to </a:t>
            </a:r>
            <a:r>
              <a:rPr lang="en-US" sz="2400" b="1" dirty="0" smtClean="0">
                <a:solidFill>
                  <a:schemeClr val="tx1"/>
                </a:solidFill>
              </a:rPr>
              <a:t>SEZ</a:t>
            </a:r>
            <a:r>
              <a:rPr lang="en-US" sz="2400" dirty="0" smtClean="0">
                <a:solidFill>
                  <a:schemeClr val="tx1"/>
                </a:solidFill>
              </a:rPr>
              <a:t> Unit/Developer</a:t>
            </a:r>
          </a:p>
          <a:p>
            <a:pPr marL="568325" lvl="1" indent="-342900"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Subject to negative list (</a:t>
            </a:r>
            <a:r>
              <a:rPr lang="en-US" dirty="0" smtClean="0">
                <a:solidFill>
                  <a:schemeClr val="tx1"/>
                </a:solidFill>
              </a:rPr>
              <a:t>17 (5)</a:t>
            </a:r>
            <a:r>
              <a:rPr lang="en-US" sz="2400" dirty="0" smtClean="0">
                <a:solidFill>
                  <a:schemeClr val="tx1"/>
                </a:solidFill>
              </a:rPr>
              <a:t>) of ITC, ITC may be allowed </a:t>
            </a:r>
            <a:r>
              <a:rPr lang="en-US" sz="2400" b="1" dirty="0" smtClean="0">
                <a:solidFill>
                  <a:schemeClr val="tx1"/>
                </a:solidFill>
              </a:rPr>
              <a:t>even if exempted supply</a:t>
            </a:r>
          </a:p>
          <a:p>
            <a:pPr marL="1090613" lvl="1" indent="-342900" algn="just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may supply under </a:t>
            </a:r>
            <a:r>
              <a:rPr lang="en-US" sz="2400" b="1" dirty="0" smtClean="0">
                <a:solidFill>
                  <a:schemeClr val="tx1"/>
                </a:solidFill>
              </a:rPr>
              <a:t>BOND/LUT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i="1" u="sng" dirty="0" smtClean="0">
                <a:solidFill>
                  <a:schemeClr val="tx1"/>
                </a:solidFill>
              </a:rPr>
              <a:t>without</a:t>
            </a:r>
            <a:r>
              <a:rPr lang="en-US" sz="2400" dirty="0" smtClean="0">
                <a:solidFill>
                  <a:schemeClr val="tx1"/>
                </a:solidFill>
              </a:rPr>
              <a:t> payment of </a:t>
            </a:r>
            <a:r>
              <a:rPr lang="en-US" sz="2400" b="1" dirty="0" smtClean="0">
                <a:solidFill>
                  <a:schemeClr val="tx1"/>
                </a:solidFill>
              </a:rPr>
              <a:t>IGST</a:t>
            </a:r>
            <a:r>
              <a:rPr lang="en-US" sz="2400" dirty="0" smtClean="0">
                <a:solidFill>
                  <a:schemeClr val="tx1"/>
                </a:solidFill>
              </a:rPr>
              <a:t> and </a:t>
            </a:r>
            <a:r>
              <a:rPr lang="en-US" sz="2400" b="1" dirty="0" smtClean="0">
                <a:solidFill>
                  <a:schemeClr val="tx1"/>
                </a:solidFill>
              </a:rPr>
              <a:t>claim refund</a:t>
            </a:r>
            <a:r>
              <a:rPr lang="en-US" sz="2400" dirty="0" smtClean="0">
                <a:solidFill>
                  <a:schemeClr val="tx1"/>
                </a:solidFill>
              </a:rPr>
              <a:t> of unutilized ITC (</a:t>
            </a:r>
            <a:r>
              <a:rPr lang="en-US" sz="2400" i="1" dirty="0" smtClean="0">
                <a:solidFill>
                  <a:schemeClr val="tx1"/>
                </a:solidFill>
              </a:rPr>
              <a:t>with some formula in rules</a:t>
            </a:r>
            <a:r>
              <a:rPr lang="en-US" sz="2400" dirty="0" smtClean="0">
                <a:solidFill>
                  <a:schemeClr val="tx1"/>
                </a:solidFill>
              </a:rPr>
              <a:t>)   - </a:t>
            </a:r>
            <a:r>
              <a:rPr lang="en-US" sz="2000" i="1" dirty="0" smtClean="0">
                <a:solidFill>
                  <a:srgbClr val="FF0000"/>
                </a:solidFill>
              </a:rPr>
              <a:t>Separate slide is also there</a:t>
            </a:r>
            <a:endParaRPr lang="en-US" sz="2400" i="1" dirty="0" smtClean="0">
              <a:solidFill>
                <a:srgbClr val="FF0000"/>
              </a:solidFill>
            </a:endParaRPr>
          </a:p>
          <a:p>
            <a:pPr marL="1090613" lvl="1" indent="-342900" algn="just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may supply on </a:t>
            </a:r>
            <a:r>
              <a:rPr lang="en-US" sz="2400" b="1" dirty="0" smtClean="0">
                <a:solidFill>
                  <a:schemeClr val="tx1"/>
                </a:solidFill>
              </a:rPr>
              <a:t>payment of IGST</a:t>
            </a:r>
            <a:r>
              <a:rPr lang="en-US" sz="2400" dirty="0" smtClean="0">
                <a:solidFill>
                  <a:schemeClr val="tx1"/>
                </a:solidFill>
              </a:rPr>
              <a:t> and </a:t>
            </a:r>
            <a:r>
              <a:rPr lang="en-US" sz="2400" b="1" dirty="0" smtClean="0">
                <a:solidFill>
                  <a:schemeClr val="tx1"/>
                </a:solidFill>
              </a:rPr>
              <a:t>claim refund</a:t>
            </a:r>
            <a:r>
              <a:rPr lang="en-US" sz="2400" dirty="0" smtClean="0">
                <a:solidFill>
                  <a:schemeClr val="tx1"/>
                </a:solidFill>
              </a:rPr>
              <a:t> under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Section 54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800100" lvl="1" indent="-342900" algn="just"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561975" lvl="1" indent="-342900" algn="just"/>
            <a:r>
              <a:rPr lang="en-US" sz="2400" b="1" u="sng" dirty="0" smtClean="0">
                <a:solidFill>
                  <a:schemeClr val="tx1"/>
                </a:solidFill>
              </a:rPr>
              <a:t>Refund  (</a:t>
            </a:r>
            <a:r>
              <a:rPr lang="en-US" sz="2400" b="1" u="sng" dirty="0" smtClean="0">
                <a:solidFill>
                  <a:schemeClr val="accent1">
                    <a:lumMod val="75000"/>
                  </a:schemeClr>
                </a:solidFill>
              </a:rPr>
              <a:t>Section-54</a:t>
            </a:r>
            <a:r>
              <a:rPr lang="en-US" sz="2400" b="1" u="sng" dirty="0" smtClean="0">
                <a:solidFill>
                  <a:schemeClr val="tx1"/>
                </a:solidFill>
              </a:rPr>
              <a:t>) &amp; relevant provisions from Rules</a:t>
            </a:r>
          </a:p>
          <a:p>
            <a:pPr marL="625475" lvl="1" indent="-342900"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Refund related to </a:t>
            </a:r>
            <a:r>
              <a:rPr lang="en-US" sz="2400" b="1" dirty="0" smtClean="0">
                <a:solidFill>
                  <a:schemeClr val="tx1"/>
                </a:solidFill>
              </a:rPr>
              <a:t>Zero rated supply </a:t>
            </a:r>
            <a:r>
              <a:rPr lang="en-US" sz="2400" dirty="0" smtClean="0">
                <a:solidFill>
                  <a:schemeClr val="tx1"/>
                </a:solidFill>
              </a:rPr>
              <a:t>is allowed.</a:t>
            </a:r>
          </a:p>
          <a:p>
            <a:pPr marL="625475" lvl="1" indent="-342900"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Refund of </a:t>
            </a:r>
            <a:r>
              <a:rPr lang="en-US" sz="2400" b="1" dirty="0" smtClean="0">
                <a:solidFill>
                  <a:schemeClr val="tx1"/>
                </a:solidFill>
              </a:rPr>
              <a:t>unutilized ITC</a:t>
            </a:r>
            <a:r>
              <a:rPr lang="en-US" sz="2400" dirty="0" smtClean="0">
                <a:solidFill>
                  <a:schemeClr val="tx1"/>
                </a:solidFill>
              </a:rPr>
              <a:t> is also allowed on </a:t>
            </a:r>
            <a:r>
              <a:rPr lang="en-US" sz="2400" b="1" dirty="0" smtClean="0">
                <a:solidFill>
                  <a:schemeClr val="tx1"/>
                </a:solidFill>
              </a:rPr>
              <a:t>zero rated supplies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625475" lvl="1" indent="-342900"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Refund will be sanctioned (without transferring to fund).</a:t>
            </a:r>
          </a:p>
          <a:p>
            <a:pPr marL="625475" lvl="1" indent="-342900"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In </a:t>
            </a:r>
            <a:r>
              <a:rPr lang="en-US" sz="2400" b="1" dirty="0" smtClean="0">
                <a:solidFill>
                  <a:schemeClr val="tx1"/>
                </a:solidFill>
              </a:rPr>
              <a:t>case of SEZ</a:t>
            </a:r>
            <a:r>
              <a:rPr lang="en-US" sz="2400" dirty="0" smtClean="0">
                <a:solidFill>
                  <a:schemeClr val="tx1"/>
                </a:solidFill>
              </a:rPr>
              <a:t>, refund shall be filed by </a:t>
            </a:r>
            <a:r>
              <a:rPr lang="en-US" sz="2400" b="1" dirty="0" smtClean="0">
                <a:solidFill>
                  <a:schemeClr val="tx1"/>
                </a:solidFill>
              </a:rPr>
              <a:t>supplier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i="1" u="sng" dirty="0" smtClean="0">
                <a:solidFill>
                  <a:schemeClr val="tx1"/>
                </a:solidFill>
              </a:rPr>
              <a:t>after</a:t>
            </a:r>
            <a:r>
              <a:rPr lang="en-US" sz="2400" b="1" i="1" dirty="0" smtClean="0">
                <a:solidFill>
                  <a:schemeClr val="tx1"/>
                </a:solidFill>
              </a:rPr>
              <a:t>  </a:t>
            </a:r>
            <a:r>
              <a:rPr lang="en-US" sz="2400" dirty="0" smtClean="0">
                <a:solidFill>
                  <a:schemeClr val="tx1"/>
                </a:solidFill>
              </a:rPr>
              <a:t>goods have been </a:t>
            </a:r>
            <a:r>
              <a:rPr lang="en-US" sz="2400" b="1" dirty="0" smtClean="0">
                <a:solidFill>
                  <a:schemeClr val="tx1"/>
                </a:solidFill>
              </a:rPr>
              <a:t>admitted</a:t>
            </a:r>
            <a:r>
              <a:rPr lang="en-US" sz="2400" dirty="0" smtClean="0">
                <a:solidFill>
                  <a:schemeClr val="tx1"/>
                </a:solidFill>
              </a:rPr>
              <a:t> in full for authorized operations </a:t>
            </a:r>
            <a:r>
              <a:rPr lang="en-US" sz="2400" b="1" dirty="0" smtClean="0">
                <a:solidFill>
                  <a:schemeClr val="tx1"/>
                </a:solidFill>
              </a:rPr>
              <a:t>and/or</a:t>
            </a:r>
            <a:r>
              <a:rPr lang="en-US" sz="2400" dirty="0" smtClean="0">
                <a:solidFill>
                  <a:schemeClr val="tx1"/>
                </a:solidFill>
              </a:rPr>
              <a:t> with </a:t>
            </a:r>
            <a:r>
              <a:rPr lang="en-US" sz="2400" b="1" dirty="0" smtClean="0">
                <a:solidFill>
                  <a:schemeClr val="tx1"/>
                </a:solidFill>
              </a:rPr>
              <a:t>evidence </a:t>
            </a:r>
            <a:r>
              <a:rPr lang="en-US" sz="2400" dirty="0" smtClean="0">
                <a:solidFill>
                  <a:schemeClr val="tx1"/>
                </a:solidFill>
              </a:rPr>
              <a:t>regarding </a:t>
            </a:r>
            <a:r>
              <a:rPr lang="en-US" sz="2400" b="1" dirty="0" smtClean="0">
                <a:solidFill>
                  <a:schemeClr val="tx1"/>
                </a:solidFill>
              </a:rPr>
              <a:t>receipt of service</a:t>
            </a:r>
            <a:r>
              <a:rPr lang="en-US" sz="2400" dirty="0" smtClean="0">
                <a:solidFill>
                  <a:schemeClr val="tx1"/>
                </a:solidFill>
              </a:rPr>
              <a:t> – </a:t>
            </a:r>
            <a:r>
              <a:rPr lang="en-US" sz="2000" i="1" dirty="0" smtClean="0">
                <a:solidFill>
                  <a:srgbClr val="FF0000"/>
                </a:solidFill>
              </a:rPr>
              <a:t>Separate Slide for documents</a:t>
            </a:r>
            <a:endParaRPr lang="en-US" sz="2400" b="1" i="1" dirty="0" smtClean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948220" y="6314146"/>
            <a:ext cx="2743200" cy="365125"/>
          </a:xfrm>
        </p:spPr>
        <p:txBody>
          <a:bodyPr/>
          <a:lstStyle/>
          <a:p>
            <a:fld id="{4ED0C198-6BF8-4078-B63A-1BE8B16C3B9E}" type="slidenum">
              <a:rPr lang="en-IN" b="1" smtClean="0"/>
              <a:pPr/>
              <a:t>14</a:t>
            </a:fld>
            <a:endParaRPr lang="en-IN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62" y="119406"/>
            <a:ext cx="11408899" cy="838538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kern="0" dirty="0" smtClean="0">
                <a:solidFill>
                  <a:schemeClr val="bg1"/>
                </a:solidFill>
                <a:latin typeface="+mj-lt"/>
              </a:rPr>
              <a:t>Section – 16  Zero rated supply  (IGST Act, 2017)</a:t>
            </a:r>
            <a:endParaRPr lang="en-IN" sz="3200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33407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844" y="725797"/>
            <a:ext cx="11057206" cy="5762091"/>
          </a:xfrm>
          <a:solidFill>
            <a:schemeClr val="bg2"/>
          </a:solidFill>
        </p:spPr>
        <p:txBody>
          <a:bodyPr>
            <a:noAutofit/>
          </a:bodyPr>
          <a:lstStyle/>
          <a:p>
            <a:pPr>
              <a:lnSpc>
                <a:spcPct val="85000"/>
              </a:lnSpc>
              <a:buNone/>
            </a:pPr>
            <a:endParaRPr lang="en-US" sz="2500" dirty="0" smtClean="0"/>
          </a:p>
          <a:p>
            <a:pPr>
              <a:lnSpc>
                <a:spcPct val="93000"/>
              </a:lnSpc>
              <a:buFontTx/>
              <a:buChar char="-"/>
            </a:pPr>
            <a:r>
              <a:rPr lang="en-US" sz="2500" b="1" dirty="0" smtClean="0"/>
              <a:t>Shipping bill</a:t>
            </a:r>
            <a:r>
              <a:rPr lang="en-US" sz="2500" dirty="0" smtClean="0"/>
              <a:t> shall be </a:t>
            </a:r>
            <a:r>
              <a:rPr lang="en-US" sz="2500" b="1" dirty="0" smtClean="0"/>
              <a:t>deemed</a:t>
            </a:r>
            <a:r>
              <a:rPr lang="en-US" sz="2500" dirty="0" smtClean="0"/>
              <a:t> to an </a:t>
            </a:r>
            <a:r>
              <a:rPr lang="en-US" sz="2500" b="1" dirty="0" smtClean="0"/>
              <a:t>application</a:t>
            </a:r>
            <a:r>
              <a:rPr lang="en-US" sz="2500" dirty="0" smtClean="0"/>
              <a:t> of refund</a:t>
            </a:r>
          </a:p>
          <a:p>
            <a:pPr>
              <a:lnSpc>
                <a:spcPct val="93000"/>
              </a:lnSpc>
              <a:buFontTx/>
              <a:buChar char="-"/>
            </a:pPr>
            <a:r>
              <a:rPr lang="en-US" sz="2500" dirty="0" smtClean="0"/>
              <a:t>Such application shall be deemed to filed when</a:t>
            </a:r>
          </a:p>
          <a:p>
            <a:pPr lvl="1">
              <a:lnSpc>
                <a:spcPct val="93000"/>
              </a:lnSpc>
              <a:buFontTx/>
              <a:buChar char="-"/>
            </a:pPr>
            <a:r>
              <a:rPr lang="en-US" sz="2500" b="1" dirty="0" smtClean="0"/>
              <a:t>Export manifest</a:t>
            </a:r>
            <a:r>
              <a:rPr lang="en-US" sz="2500" dirty="0" smtClean="0"/>
              <a:t> or </a:t>
            </a:r>
            <a:r>
              <a:rPr lang="en-US" sz="2500" b="1" dirty="0" smtClean="0"/>
              <a:t>Export report</a:t>
            </a:r>
            <a:r>
              <a:rPr lang="en-US" sz="2500" dirty="0" smtClean="0"/>
              <a:t> filed by person in charge &amp; </a:t>
            </a:r>
            <a:r>
              <a:rPr lang="en-US" sz="2500" b="1" dirty="0" smtClean="0"/>
              <a:t>Return </a:t>
            </a:r>
            <a:r>
              <a:rPr lang="en-US" sz="2500" dirty="0" smtClean="0"/>
              <a:t>has been filed (GSTR3/3B)</a:t>
            </a:r>
          </a:p>
          <a:p>
            <a:pPr marL="228600" lvl="1">
              <a:lnSpc>
                <a:spcPct val="93000"/>
              </a:lnSpc>
              <a:spcBef>
                <a:spcPts val="1000"/>
              </a:spcBef>
              <a:buFontTx/>
              <a:buChar char="-"/>
            </a:pPr>
            <a:r>
              <a:rPr lang="en-US" sz="2500" dirty="0" smtClean="0"/>
              <a:t>Details of export invoiced uploaded in GSTR-1 shall be </a:t>
            </a:r>
            <a:r>
              <a:rPr lang="en-US" sz="2500" b="1" dirty="0" smtClean="0"/>
              <a:t>automatically</a:t>
            </a:r>
            <a:r>
              <a:rPr lang="en-US" sz="2500" dirty="0" smtClean="0"/>
              <a:t> cross checked by </a:t>
            </a:r>
            <a:r>
              <a:rPr lang="en-US" sz="2500" b="1" dirty="0" smtClean="0"/>
              <a:t>system </a:t>
            </a:r>
            <a:r>
              <a:rPr lang="en-US" sz="2500" dirty="0" smtClean="0"/>
              <a:t>with the system of custom.</a:t>
            </a:r>
          </a:p>
          <a:p>
            <a:pPr marL="228600" lvl="1">
              <a:lnSpc>
                <a:spcPct val="93000"/>
              </a:lnSpc>
              <a:spcBef>
                <a:spcPts val="1000"/>
              </a:spcBef>
              <a:buFontTx/>
              <a:buChar char="-"/>
            </a:pPr>
            <a:r>
              <a:rPr lang="en-US" sz="2500" u="sng" dirty="0" smtClean="0"/>
              <a:t>Claim for refund may be </a:t>
            </a:r>
            <a:r>
              <a:rPr lang="en-US" sz="2500" b="1" u="sng" dirty="0" smtClean="0"/>
              <a:t>withheld</a:t>
            </a:r>
            <a:r>
              <a:rPr lang="en-US" sz="2500" u="sng" dirty="0" smtClean="0"/>
              <a:t> by Commissioner.</a:t>
            </a:r>
          </a:p>
          <a:p>
            <a:pPr marL="1143000" lvl="3">
              <a:lnSpc>
                <a:spcPct val="93000"/>
              </a:lnSpc>
              <a:spcBef>
                <a:spcPts val="1000"/>
              </a:spcBef>
              <a:buFontTx/>
              <a:buChar char="-"/>
            </a:pPr>
            <a:r>
              <a:rPr lang="en-US" sz="2500" dirty="0" smtClean="0"/>
              <a:t>if goods exported in </a:t>
            </a:r>
            <a:r>
              <a:rPr lang="en-US" sz="2500" b="1" dirty="0" smtClean="0"/>
              <a:t>violation</a:t>
            </a:r>
            <a:r>
              <a:rPr lang="en-US" sz="2500" dirty="0" smtClean="0"/>
              <a:t> of custom Act</a:t>
            </a:r>
          </a:p>
          <a:p>
            <a:pPr marL="1143000" lvl="3">
              <a:lnSpc>
                <a:spcPct val="93000"/>
              </a:lnSpc>
              <a:spcBef>
                <a:spcPts val="1000"/>
              </a:spcBef>
              <a:buFontTx/>
              <a:buChar char="-"/>
            </a:pPr>
            <a:r>
              <a:rPr lang="en-US" sz="2500" dirty="0" smtClean="0"/>
              <a:t>if  order giving rise to refund is </a:t>
            </a:r>
            <a:r>
              <a:rPr lang="en-US" sz="2500" b="1" dirty="0" smtClean="0"/>
              <a:t>subject</a:t>
            </a:r>
            <a:r>
              <a:rPr lang="en-US" sz="2500" dirty="0" smtClean="0"/>
              <a:t> </a:t>
            </a:r>
            <a:r>
              <a:rPr lang="en-US" sz="2500" b="1" dirty="0" smtClean="0"/>
              <a:t>matter of Appeal</a:t>
            </a:r>
            <a:r>
              <a:rPr lang="en-US" sz="2500" dirty="0" smtClean="0"/>
              <a:t>/ </a:t>
            </a:r>
            <a:r>
              <a:rPr lang="en-US" sz="2500" b="1" dirty="0" smtClean="0"/>
              <a:t>Proceedings </a:t>
            </a:r>
            <a:r>
              <a:rPr lang="en-US" sz="2500" dirty="0" smtClean="0"/>
              <a:t>under the act</a:t>
            </a:r>
          </a:p>
          <a:p>
            <a:pPr marL="228600" lvl="1">
              <a:lnSpc>
                <a:spcPct val="93000"/>
              </a:lnSpc>
              <a:spcBef>
                <a:spcPts val="1000"/>
              </a:spcBef>
              <a:buFontTx/>
              <a:buChar char="-"/>
            </a:pPr>
            <a:r>
              <a:rPr lang="en-US" sz="2500" dirty="0" smtClean="0"/>
              <a:t>The CG may pay </a:t>
            </a:r>
            <a:r>
              <a:rPr lang="en-US" sz="2500" b="1" dirty="0" smtClean="0"/>
              <a:t>refund of IGST</a:t>
            </a:r>
            <a:r>
              <a:rPr lang="en-US" sz="2500" dirty="0" smtClean="0"/>
              <a:t> to </a:t>
            </a:r>
            <a:r>
              <a:rPr lang="en-US" sz="2500" dirty="0" err="1" smtClean="0"/>
              <a:t>Govt</a:t>
            </a:r>
            <a:r>
              <a:rPr lang="en-US" sz="2500" dirty="0" smtClean="0"/>
              <a:t> of Bhutan on export to Bhutan.</a:t>
            </a:r>
          </a:p>
          <a:p>
            <a:pPr marL="228600" lvl="1">
              <a:lnSpc>
                <a:spcPct val="93000"/>
              </a:lnSpc>
              <a:spcBef>
                <a:spcPts val="1000"/>
              </a:spcBef>
              <a:buFontTx/>
              <a:buChar char="-"/>
            </a:pPr>
            <a:r>
              <a:rPr lang="en-US" sz="2500" dirty="0" smtClean="0"/>
              <a:t>for such class of goods, then </a:t>
            </a:r>
            <a:r>
              <a:rPr lang="en-US" sz="2500" b="1" dirty="0" smtClean="0"/>
              <a:t>no refund to exporter</a:t>
            </a:r>
            <a:r>
              <a:rPr lang="en-US" sz="25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211210"/>
            <a:ext cx="2743200" cy="365125"/>
          </a:xfrm>
        </p:spPr>
        <p:txBody>
          <a:bodyPr/>
          <a:lstStyle/>
          <a:p>
            <a:fld id="{4ED0C198-6BF8-4078-B63A-1BE8B16C3B9E}" type="slidenum">
              <a:rPr lang="en-IN" smtClean="0"/>
              <a:pPr/>
              <a:t>15</a:t>
            </a:fld>
            <a:endParaRPr lang="en-IN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9828" y="174172"/>
            <a:ext cx="11394830" cy="905916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/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3600" dirty="0" smtClean="0">
                <a:solidFill>
                  <a:schemeClr val="bg1"/>
                </a:solidFill>
              </a:rPr>
              <a:t>Rule 96  Refund of IGST paid on goods Exported</a:t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3600" dirty="0" smtClean="0">
                <a:solidFill>
                  <a:schemeClr val="bg1"/>
                </a:solidFill>
              </a:rPr>
              <a:t>(</a:t>
            </a:r>
            <a:r>
              <a:rPr lang="en-US" sz="2800" dirty="0" smtClean="0">
                <a:solidFill>
                  <a:schemeClr val="bg1"/>
                </a:solidFill>
              </a:rPr>
              <a:t>Read with Section 16 of IGST Act</a:t>
            </a:r>
            <a:r>
              <a:rPr lang="en-US" sz="3600" dirty="0" smtClean="0">
                <a:solidFill>
                  <a:schemeClr val="bg1"/>
                </a:solidFill>
              </a:rPr>
              <a:t>)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IN" sz="3500" b="1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475489" y="705550"/>
            <a:ext cx="11204448" cy="615244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sz="2000" b="1" dirty="0">
              <a:solidFill>
                <a:schemeClr val="tx1"/>
              </a:solidFill>
            </a:endParaRPr>
          </a:p>
          <a:p>
            <a:pPr marL="282575" indent="-282575" algn="just">
              <a:lnSpc>
                <a:spcPct val="75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Registered person (Exporter) is </a:t>
            </a:r>
            <a:r>
              <a:rPr lang="en-US" sz="2400" b="1" dirty="0" smtClean="0">
                <a:solidFill>
                  <a:schemeClr val="tx1"/>
                </a:solidFill>
              </a:rPr>
              <a:t>eligible</a:t>
            </a:r>
            <a:r>
              <a:rPr lang="en-US" sz="2400" dirty="0" smtClean="0">
                <a:solidFill>
                  <a:schemeClr val="tx1"/>
                </a:solidFill>
              </a:rPr>
              <a:t> for submission of </a:t>
            </a:r>
            <a:r>
              <a:rPr lang="en-US" sz="2400" b="1" dirty="0" smtClean="0">
                <a:solidFill>
                  <a:schemeClr val="tx1"/>
                </a:solidFill>
              </a:rPr>
              <a:t>LUT  (</a:t>
            </a:r>
            <a:r>
              <a:rPr lang="en-US" sz="2400" i="1" dirty="0" smtClean="0">
                <a:solidFill>
                  <a:schemeClr val="tx1"/>
                </a:solidFill>
              </a:rPr>
              <a:t>instead of BOND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</a:p>
          <a:p>
            <a:pPr marL="282575" indent="-282575" algn="just">
              <a:lnSpc>
                <a:spcPct val="75000"/>
              </a:lnSpc>
            </a:pPr>
            <a:r>
              <a:rPr lang="en-US" sz="2400" b="1" dirty="0" smtClean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( vide </a:t>
            </a:r>
            <a:r>
              <a:rPr lang="en-US" sz="2400" i="1" dirty="0" smtClean="0">
                <a:solidFill>
                  <a:schemeClr val="accent1">
                    <a:lumMod val="75000"/>
                  </a:schemeClr>
                </a:solidFill>
              </a:rPr>
              <a:t>Notification No. 16/2017</a:t>
            </a:r>
            <a:r>
              <a:rPr lang="en-US" sz="2400" i="1" dirty="0" smtClean="0">
                <a:solidFill>
                  <a:schemeClr val="tx1"/>
                </a:solidFill>
              </a:rPr>
              <a:t>, Central Tax</a:t>
            </a:r>
            <a:r>
              <a:rPr lang="en-US" sz="2400" dirty="0" smtClean="0">
                <a:solidFill>
                  <a:schemeClr val="tx1"/>
                </a:solidFill>
              </a:rPr>
              <a:t>) </a:t>
            </a:r>
            <a:r>
              <a:rPr lang="en-US" sz="2400" b="1" dirty="0" smtClean="0">
                <a:solidFill>
                  <a:schemeClr val="tx1"/>
                </a:solidFill>
              </a:rPr>
              <a:t>if a person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</a:p>
          <a:p>
            <a:pPr marL="342900" indent="-342900" algn="just">
              <a:lnSpc>
                <a:spcPct val="75000"/>
              </a:lnSpc>
              <a:buFontTx/>
              <a:buChar char="-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1025525" indent="-342900" algn="just">
              <a:lnSpc>
                <a:spcPct val="75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who is a </a:t>
            </a:r>
            <a:r>
              <a:rPr lang="en-US" sz="2400" b="1" dirty="0" smtClean="0">
                <a:solidFill>
                  <a:schemeClr val="tx1"/>
                </a:solidFill>
              </a:rPr>
              <a:t>Status Holder </a:t>
            </a:r>
            <a:r>
              <a:rPr lang="en-US" sz="2400" dirty="0" smtClean="0">
                <a:solidFill>
                  <a:schemeClr val="tx1"/>
                </a:solidFill>
              </a:rPr>
              <a:t>( </a:t>
            </a:r>
            <a:r>
              <a:rPr lang="en-US" sz="2400" i="1" dirty="0" smtClean="0">
                <a:solidFill>
                  <a:schemeClr val="tx1"/>
                </a:solidFill>
              </a:rPr>
              <a:t>Foreign Trade policy 2015-20</a:t>
            </a:r>
            <a:r>
              <a:rPr lang="en-US" sz="2400" dirty="0" smtClean="0">
                <a:solidFill>
                  <a:schemeClr val="tx1"/>
                </a:solidFill>
              </a:rPr>
              <a:t>) or,</a:t>
            </a:r>
          </a:p>
          <a:p>
            <a:pPr marL="1025525" indent="-342900" algn="just">
              <a:lnSpc>
                <a:spcPct val="75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who has </a:t>
            </a:r>
            <a:r>
              <a:rPr lang="en-US" sz="2400" b="1" dirty="0" smtClean="0">
                <a:solidFill>
                  <a:schemeClr val="tx1"/>
                </a:solidFill>
              </a:rPr>
              <a:t>received 10% </a:t>
            </a:r>
            <a:r>
              <a:rPr lang="en-US" sz="2400" dirty="0" smtClean="0">
                <a:solidFill>
                  <a:schemeClr val="tx1"/>
                </a:solidFill>
              </a:rPr>
              <a:t>foreign inward </a:t>
            </a:r>
            <a:r>
              <a:rPr lang="en-US" sz="2400" b="1" dirty="0" smtClean="0">
                <a:solidFill>
                  <a:schemeClr val="tx1"/>
                </a:solidFill>
              </a:rPr>
              <a:t>remittance</a:t>
            </a:r>
            <a:r>
              <a:rPr lang="en-US" sz="2400" dirty="0" smtClean="0">
                <a:solidFill>
                  <a:schemeClr val="tx1"/>
                </a:solidFill>
              </a:rPr>
              <a:t> &amp; </a:t>
            </a:r>
            <a:r>
              <a:rPr lang="en-US" sz="2400" b="1" dirty="0" smtClean="0">
                <a:solidFill>
                  <a:schemeClr val="tx1"/>
                </a:solidFill>
              </a:rPr>
              <a:t>&gt;= Rs 1 </a:t>
            </a:r>
            <a:r>
              <a:rPr lang="en-US" sz="2400" b="1" dirty="0" err="1" smtClean="0">
                <a:solidFill>
                  <a:schemeClr val="tx1"/>
                </a:solidFill>
              </a:rPr>
              <a:t>Crore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in Prec. F/Y</a:t>
            </a:r>
          </a:p>
          <a:p>
            <a:pPr marL="1025525" indent="-342900" algn="just">
              <a:lnSpc>
                <a:spcPct val="75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He has </a:t>
            </a:r>
            <a:r>
              <a:rPr lang="en-US" sz="2400" b="1" dirty="0" smtClean="0">
                <a:solidFill>
                  <a:schemeClr val="tx1"/>
                </a:solidFill>
              </a:rPr>
              <a:t>not been prosecuted</a:t>
            </a:r>
            <a:r>
              <a:rPr lang="en-US" sz="2400" dirty="0" smtClean="0">
                <a:solidFill>
                  <a:schemeClr val="tx1"/>
                </a:solidFill>
              </a:rPr>
              <a:t> in Prec. F/Y for tax evasion &gt; Rs.250 </a:t>
            </a:r>
            <a:r>
              <a:rPr lang="en-US" sz="2400" dirty="0" err="1" smtClean="0">
                <a:solidFill>
                  <a:schemeClr val="tx1"/>
                </a:solidFill>
              </a:rPr>
              <a:t>lakh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 marL="1025525" indent="-342900" algn="just">
              <a:lnSpc>
                <a:spcPct val="75000"/>
              </a:lnSpc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1025525" indent="-342900" algn="just">
              <a:lnSpc>
                <a:spcPct val="75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The aforesaid LUT shall be valid for </a:t>
            </a:r>
            <a:r>
              <a:rPr lang="en-US" sz="2400" b="1" dirty="0" smtClean="0">
                <a:solidFill>
                  <a:schemeClr val="tx1"/>
                </a:solidFill>
              </a:rPr>
              <a:t>12 months. </a:t>
            </a:r>
            <a:r>
              <a:rPr lang="en-US" sz="2400" dirty="0" smtClean="0">
                <a:solidFill>
                  <a:schemeClr val="tx1"/>
                </a:solidFill>
              </a:rPr>
              <a:t>(</a:t>
            </a:r>
            <a:r>
              <a:rPr lang="en-US" sz="2400" i="1" dirty="0" smtClean="0">
                <a:solidFill>
                  <a:schemeClr val="tx1"/>
                </a:solidFill>
              </a:rPr>
              <a:t>vide </a:t>
            </a:r>
            <a:r>
              <a:rPr lang="en-US" sz="2400" i="1" dirty="0" smtClean="0">
                <a:solidFill>
                  <a:schemeClr val="accent1">
                    <a:lumMod val="75000"/>
                  </a:schemeClr>
                </a:solidFill>
              </a:rPr>
              <a:t>Circular No. 4/2017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marL="1025525" indent="-342900" algn="just">
              <a:buFontTx/>
              <a:buChar char="-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Registered person </a:t>
            </a:r>
            <a:r>
              <a:rPr lang="en-US" sz="2400" b="1" dirty="0" smtClean="0">
                <a:solidFill>
                  <a:schemeClr val="tx1"/>
                </a:solidFill>
              </a:rPr>
              <a:t>ineligible above, </a:t>
            </a:r>
            <a:r>
              <a:rPr lang="en-US" sz="2400" dirty="0" smtClean="0">
                <a:solidFill>
                  <a:schemeClr val="tx1"/>
                </a:solidFill>
              </a:rPr>
              <a:t>has to export goods by executing </a:t>
            </a:r>
            <a:r>
              <a:rPr lang="en-US" sz="2400" b="1" dirty="0" smtClean="0">
                <a:solidFill>
                  <a:schemeClr val="tx1"/>
                </a:solidFill>
              </a:rPr>
              <a:t>BOND </a:t>
            </a:r>
            <a:r>
              <a:rPr lang="en-US" sz="2400" dirty="0" smtClean="0">
                <a:solidFill>
                  <a:schemeClr val="tx1"/>
                </a:solidFill>
              </a:rPr>
              <a:t>where,</a:t>
            </a:r>
          </a:p>
          <a:p>
            <a:pPr marL="1025525" indent="-342900" algn="just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</a:rPr>
              <a:t>Bank Guarantee</a:t>
            </a:r>
            <a:r>
              <a:rPr lang="en-US" sz="2400" dirty="0" smtClean="0">
                <a:solidFill>
                  <a:schemeClr val="tx1"/>
                </a:solidFill>
              </a:rPr>
              <a:t> (</a:t>
            </a:r>
            <a:r>
              <a:rPr lang="en-US" sz="2400" b="1" dirty="0" smtClean="0">
                <a:solidFill>
                  <a:schemeClr val="tx1"/>
                </a:solidFill>
              </a:rPr>
              <a:t>maximum 15%</a:t>
            </a:r>
            <a:r>
              <a:rPr lang="en-US" sz="2400" dirty="0" smtClean="0">
                <a:solidFill>
                  <a:schemeClr val="tx1"/>
                </a:solidFill>
              </a:rPr>
              <a:t>) based on the track record.</a:t>
            </a:r>
          </a:p>
          <a:p>
            <a:pPr marL="1025525" indent="-342900" algn="just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</a:rPr>
              <a:t>Running Bond</a:t>
            </a:r>
            <a:r>
              <a:rPr lang="en-US" sz="2400" dirty="0" smtClean="0">
                <a:solidFill>
                  <a:schemeClr val="tx1"/>
                </a:solidFill>
              </a:rPr>
              <a:t> with debit and credit facility for all consignment.</a:t>
            </a:r>
          </a:p>
          <a:p>
            <a:pPr marL="342900" indent="-342900" algn="just">
              <a:buFontTx/>
              <a:buChar char="-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</a:rPr>
              <a:t>Shipping Bill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along with </a:t>
            </a:r>
            <a:r>
              <a:rPr lang="en-US" sz="2400" b="1" dirty="0" smtClean="0">
                <a:solidFill>
                  <a:schemeClr val="tx1"/>
                </a:solidFill>
              </a:rPr>
              <a:t>Export manifest </a:t>
            </a:r>
            <a:r>
              <a:rPr lang="en-US" sz="2000" b="1" dirty="0" smtClean="0">
                <a:solidFill>
                  <a:schemeClr val="tx1"/>
                </a:solidFill>
              </a:rPr>
              <a:t>(</a:t>
            </a:r>
            <a:r>
              <a:rPr lang="en-US" sz="2000" dirty="0" smtClean="0">
                <a:solidFill>
                  <a:schemeClr val="tx1"/>
                </a:solidFill>
              </a:rPr>
              <a:t>by person </a:t>
            </a:r>
            <a:r>
              <a:rPr lang="en-US" sz="2000" dirty="0" err="1" smtClean="0">
                <a:solidFill>
                  <a:schemeClr val="tx1"/>
                </a:solidFill>
              </a:rPr>
              <a:t>incharge</a:t>
            </a:r>
            <a:r>
              <a:rPr lang="en-US" sz="2000" b="1" dirty="0" smtClean="0">
                <a:solidFill>
                  <a:schemeClr val="tx1"/>
                </a:solidFill>
              </a:rPr>
              <a:t>)</a:t>
            </a:r>
            <a:r>
              <a:rPr lang="en-US" sz="2000" dirty="0" smtClean="0">
                <a:solidFill>
                  <a:schemeClr val="tx1"/>
                </a:solidFill>
              </a:rPr>
              <a:t> shall be </a:t>
            </a:r>
            <a:r>
              <a:rPr lang="en-US" sz="2400" b="1" dirty="0" smtClean="0">
                <a:solidFill>
                  <a:schemeClr val="tx1"/>
                </a:solidFill>
              </a:rPr>
              <a:t>deemed </a:t>
            </a:r>
            <a:r>
              <a:rPr lang="en-US" sz="2000" dirty="0" smtClean="0">
                <a:solidFill>
                  <a:schemeClr val="tx1"/>
                </a:solidFill>
              </a:rPr>
              <a:t>to be Refund application (</a:t>
            </a:r>
            <a:r>
              <a:rPr lang="en-US" sz="2000" i="1" dirty="0" smtClean="0">
                <a:solidFill>
                  <a:schemeClr val="tx1"/>
                </a:solidFill>
              </a:rPr>
              <a:t>Rule 96</a:t>
            </a:r>
            <a:r>
              <a:rPr lang="en-US" sz="2000" dirty="0" smtClean="0">
                <a:solidFill>
                  <a:schemeClr val="tx1"/>
                </a:solidFill>
              </a:rPr>
              <a:t>)</a:t>
            </a:r>
          </a:p>
          <a:p>
            <a:pPr marL="342900" indent="-342900" algn="just">
              <a:buFontTx/>
              <a:buChar char="-"/>
            </a:pPr>
            <a:r>
              <a:rPr lang="en-US" sz="2000" b="1" dirty="0" smtClean="0">
                <a:solidFill>
                  <a:schemeClr val="tx1"/>
                </a:solidFill>
              </a:rPr>
              <a:t>Prior </a:t>
            </a:r>
            <a:r>
              <a:rPr lang="en-US" sz="2000" dirty="0" smtClean="0">
                <a:solidFill>
                  <a:schemeClr val="tx1"/>
                </a:solidFill>
              </a:rPr>
              <a:t>to Export Bond/ LUT in </a:t>
            </a:r>
            <a:r>
              <a:rPr lang="en-US" sz="2000" b="1" dirty="0" smtClean="0">
                <a:solidFill>
                  <a:schemeClr val="tx1"/>
                </a:solidFill>
              </a:rPr>
              <a:t>RFD-11 </a:t>
            </a:r>
            <a:r>
              <a:rPr lang="en-US" sz="2000" dirty="0" smtClean="0">
                <a:solidFill>
                  <a:schemeClr val="tx1"/>
                </a:solidFill>
              </a:rPr>
              <a:t>is required to be filled (</a:t>
            </a:r>
            <a:r>
              <a:rPr lang="en-US" sz="2000" i="1" dirty="0" smtClean="0">
                <a:solidFill>
                  <a:schemeClr val="tx1"/>
                </a:solidFill>
              </a:rPr>
              <a:t>Rule 96A</a:t>
            </a:r>
            <a:r>
              <a:rPr lang="en-US" sz="2000" dirty="0" smtClean="0">
                <a:solidFill>
                  <a:schemeClr val="tx1"/>
                </a:solidFill>
              </a:rPr>
              <a:t>).</a:t>
            </a:r>
          </a:p>
          <a:p>
            <a:pPr marL="342900" indent="-342900" algn="just">
              <a:buFontTx/>
              <a:buChar char="-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en-US" sz="2000" dirty="0" smtClean="0">
                <a:solidFill>
                  <a:schemeClr val="tx1"/>
                </a:solidFill>
              </a:rPr>
              <a:t>Registered Person shall </a:t>
            </a:r>
            <a:r>
              <a:rPr lang="en-US" sz="2000" b="1" dirty="0" smtClean="0">
                <a:solidFill>
                  <a:schemeClr val="tx1"/>
                </a:solidFill>
              </a:rPr>
              <a:t>bind </a:t>
            </a:r>
            <a:r>
              <a:rPr lang="en-US" sz="2000" dirty="0" smtClean="0">
                <a:solidFill>
                  <a:schemeClr val="tx1"/>
                </a:solidFill>
              </a:rPr>
              <a:t>himself to pay </a:t>
            </a:r>
            <a:r>
              <a:rPr lang="en-US" sz="2000" b="1" dirty="0" smtClean="0">
                <a:solidFill>
                  <a:schemeClr val="tx1"/>
                </a:solidFill>
              </a:rPr>
              <a:t>Interest @18% </a:t>
            </a:r>
            <a:r>
              <a:rPr lang="en-US" sz="2000" dirty="0" smtClean="0">
                <a:solidFill>
                  <a:schemeClr val="tx1"/>
                </a:solidFill>
              </a:rPr>
              <a:t>&lt; </a:t>
            </a:r>
            <a:r>
              <a:rPr lang="en-US" sz="2000" b="1" dirty="0" smtClean="0">
                <a:solidFill>
                  <a:schemeClr val="tx1"/>
                </a:solidFill>
              </a:rPr>
              <a:t>15 days </a:t>
            </a:r>
            <a:r>
              <a:rPr lang="en-US" sz="2000" dirty="0" smtClean="0">
                <a:solidFill>
                  <a:schemeClr val="tx1"/>
                </a:solidFill>
              </a:rPr>
              <a:t>(</a:t>
            </a:r>
            <a:r>
              <a:rPr lang="en-US" sz="2000" i="1" dirty="0" smtClean="0">
                <a:solidFill>
                  <a:schemeClr val="tx1"/>
                </a:solidFill>
              </a:rPr>
              <a:t>Rule96A</a:t>
            </a:r>
            <a:r>
              <a:rPr lang="en-US" sz="2000" dirty="0" smtClean="0">
                <a:solidFill>
                  <a:schemeClr val="tx1"/>
                </a:solidFill>
              </a:rPr>
              <a:t>)</a:t>
            </a:r>
          </a:p>
          <a:p>
            <a:pPr marL="1025525" indent="-342900" algn="just">
              <a:buFontTx/>
              <a:buChar char="-"/>
            </a:pPr>
            <a:r>
              <a:rPr lang="en-US" sz="2000" dirty="0" smtClean="0">
                <a:solidFill>
                  <a:schemeClr val="tx1"/>
                </a:solidFill>
              </a:rPr>
              <a:t>If </a:t>
            </a:r>
            <a:r>
              <a:rPr lang="en-US" sz="2000" b="1" dirty="0" smtClean="0">
                <a:solidFill>
                  <a:schemeClr val="tx1"/>
                </a:solidFill>
              </a:rPr>
              <a:t>GOODS </a:t>
            </a:r>
            <a:r>
              <a:rPr lang="en-US" sz="2000" dirty="0" smtClean="0">
                <a:solidFill>
                  <a:schemeClr val="tx1"/>
                </a:solidFill>
              </a:rPr>
              <a:t>are </a:t>
            </a:r>
            <a:r>
              <a:rPr lang="en-US" sz="2000" b="1" dirty="0" smtClean="0">
                <a:solidFill>
                  <a:schemeClr val="tx1"/>
                </a:solidFill>
              </a:rPr>
              <a:t>NOT exported</a:t>
            </a:r>
            <a:r>
              <a:rPr lang="en-US" sz="2000" dirty="0" smtClean="0">
                <a:solidFill>
                  <a:schemeClr val="tx1"/>
                </a:solidFill>
              </a:rPr>
              <a:t> &lt; </a:t>
            </a:r>
            <a:r>
              <a:rPr lang="en-US" sz="2000" b="1" dirty="0" smtClean="0">
                <a:solidFill>
                  <a:schemeClr val="tx1"/>
                </a:solidFill>
              </a:rPr>
              <a:t>3 </a:t>
            </a:r>
            <a:r>
              <a:rPr lang="en-US" sz="2000" dirty="0" smtClean="0">
                <a:solidFill>
                  <a:schemeClr val="tx1"/>
                </a:solidFill>
              </a:rPr>
              <a:t>months from invoice</a:t>
            </a:r>
          </a:p>
          <a:p>
            <a:pPr marL="1025525" indent="-342900" algn="just">
              <a:buFontTx/>
              <a:buChar char="-"/>
            </a:pPr>
            <a:r>
              <a:rPr lang="en-US" sz="2000" dirty="0" smtClean="0">
                <a:solidFill>
                  <a:schemeClr val="tx1"/>
                </a:solidFill>
              </a:rPr>
              <a:t>If </a:t>
            </a:r>
            <a:r>
              <a:rPr lang="en-US" sz="2000" b="1" dirty="0" smtClean="0">
                <a:solidFill>
                  <a:schemeClr val="tx1"/>
                </a:solidFill>
              </a:rPr>
              <a:t>SERVICES </a:t>
            </a:r>
            <a:r>
              <a:rPr lang="en-US" sz="2000" dirty="0" smtClean="0">
                <a:solidFill>
                  <a:schemeClr val="tx1"/>
                </a:solidFill>
              </a:rPr>
              <a:t>payment is </a:t>
            </a:r>
            <a:r>
              <a:rPr lang="en-US" sz="2000" b="1" dirty="0" smtClean="0">
                <a:solidFill>
                  <a:schemeClr val="tx1"/>
                </a:solidFill>
              </a:rPr>
              <a:t>NOT received </a:t>
            </a:r>
            <a:r>
              <a:rPr lang="en-US" sz="2000" dirty="0" smtClean="0">
                <a:solidFill>
                  <a:schemeClr val="tx1"/>
                </a:solidFill>
              </a:rPr>
              <a:t>in </a:t>
            </a:r>
            <a:r>
              <a:rPr lang="en-US" sz="2000" b="1" dirty="0" smtClean="0">
                <a:solidFill>
                  <a:schemeClr val="tx1"/>
                </a:solidFill>
              </a:rPr>
              <a:t>FOREX </a:t>
            </a:r>
            <a:r>
              <a:rPr lang="en-US" sz="2000" dirty="0" smtClean="0">
                <a:solidFill>
                  <a:schemeClr val="tx1"/>
                </a:solidFill>
              </a:rPr>
              <a:t>&lt; </a:t>
            </a:r>
            <a:r>
              <a:rPr lang="en-US" sz="2000" b="1" dirty="0" smtClean="0">
                <a:solidFill>
                  <a:schemeClr val="tx1"/>
                </a:solidFill>
              </a:rPr>
              <a:t>1</a:t>
            </a:r>
            <a:r>
              <a:rPr lang="en-US" sz="2000" dirty="0" smtClean="0">
                <a:solidFill>
                  <a:schemeClr val="tx1"/>
                </a:solidFill>
              </a:rPr>
              <a:t> year from invoice</a:t>
            </a:r>
          </a:p>
          <a:p>
            <a:pPr marL="342900" indent="-342900" algn="just">
              <a:buFontTx/>
              <a:buChar char="-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800100" lvl="1" indent="-342900" algn="just"/>
            <a:endParaRPr lang="en-US" sz="2000" dirty="0" smtClean="0">
              <a:solidFill>
                <a:schemeClr val="tx1"/>
              </a:solidFill>
            </a:endParaRPr>
          </a:p>
          <a:p>
            <a:pPr marL="800100" lvl="1" indent="-342900" algn="just">
              <a:buFontTx/>
              <a:buChar char="-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800100" lvl="1" indent="-342900" algn="just">
              <a:buFontTx/>
              <a:buChar char="-"/>
            </a:pPr>
            <a:endParaRPr lang="en-US" sz="2000" dirty="0" smtClean="0"/>
          </a:p>
          <a:p>
            <a:pPr marL="800100" lvl="1" indent="-342900" algn="just">
              <a:buFontTx/>
              <a:buChar char="-"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84" y="121286"/>
            <a:ext cx="11472672" cy="764086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kern="0" dirty="0" smtClean="0">
                <a:solidFill>
                  <a:schemeClr val="bg1"/>
                </a:solidFill>
                <a:latin typeface="+mj-lt"/>
              </a:rPr>
              <a:t>Export under Bond / LUT without payment of IGST</a:t>
            </a:r>
            <a:endParaRPr lang="en-IN" sz="3200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897988" y="6356350"/>
            <a:ext cx="2743200" cy="365125"/>
          </a:xfrm>
        </p:spPr>
        <p:txBody>
          <a:bodyPr/>
          <a:lstStyle/>
          <a:p>
            <a:fld id="{4ED0C198-6BF8-4078-B63A-1BE8B16C3B9E}" type="slidenum">
              <a:rPr lang="en-IN" smtClean="0"/>
              <a:pPr/>
              <a:t>16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33407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76774" y="849525"/>
            <a:ext cx="11141613" cy="56383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sz="2000" b="1" dirty="0">
              <a:solidFill>
                <a:schemeClr val="tx1"/>
              </a:solidFill>
            </a:endParaRPr>
          </a:p>
          <a:p>
            <a:pPr marL="342900" indent="-342900" algn="just">
              <a:buFontTx/>
              <a:buChar char="-"/>
              <a:tabLst>
                <a:tab pos="280988" algn="l"/>
              </a:tabLst>
            </a:pPr>
            <a:r>
              <a:rPr lang="en-US" sz="2400" dirty="0" smtClean="0">
                <a:solidFill>
                  <a:schemeClr val="tx1"/>
                </a:solidFill>
              </a:rPr>
              <a:t>In case person is eligible for submission of </a:t>
            </a:r>
            <a:r>
              <a:rPr lang="en-US" sz="2400" b="1" dirty="0" smtClean="0">
                <a:solidFill>
                  <a:schemeClr val="tx1"/>
                </a:solidFill>
              </a:rPr>
              <a:t>LUT without </a:t>
            </a:r>
            <a:r>
              <a:rPr lang="en-US" sz="2400" dirty="0" smtClean="0">
                <a:solidFill>
                  <a:schemeClr val="tx1"/>
                </a:solidFill>
              </a:rPr>
              <a:t>payment of </a:t>
            </a:r>
            <a:r>
              <a:rPr lang="en-US" sz="2400" b="1" dirty="0" smtClean="0">
                <a:solidFill>
                  <a:schemeClr val="tx1"/>
                </a:solidFill>
              </a:rPr>
              <a:t>IGST</a:t>
            </a:r>
            <a:r>
              <a:rPr lang="en-US" sz="2400" dirty="0" smtClean="0">
                <a:solidFill>
                  <a:schemeClr val="tx1"/>
                </a:solidFill>
              </a:rPr>
              <a:t>( </a:t>
            </a:r>
            <a:r>
              <a:rPr lang="en-US" sz="2400" i="1" dirty="0" smtClean="0">
                <a:solidFill>
                  <a:schemeClr val="tx1"/>
                </a:solidFill>
              </a:rPr>
              <a:t>in terms of </a:t>
            </a:r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Notification 16/2017</a:t>
            </a:r>
            <a:r>
              <a:rPr lang="en-US" sz="2400" dirty="0" smtClean="0">
                <a:solidFill>
                  <a:schemeClr val="tx1"/>
                </a:solidFill>
              </a:rPr>
              <a:t>).</a:t>
            </a:r>
          </a:p>
          <a:p>
            <a:pPr marL="342900" indent="-342900" algn="just">
              <a:buFontTx/>
              <a:buChar char="-"/>
            </a:pPr>
            <a:endParaRPr lang="en-US" sz="2100" dirty="0" smtClean="0">
              <a:solidFill>
                <a:schemeClr val="tx1"/>
              </a:solidFill>
            </a:endParaRPr>
          </a:p>
          <a:p>
            <a:pPr marL="2171700" lvl="4" indent="-793750" algn="just"/>
            <a:r>
              <a:rPr lang="en-US" sz="2100" dirty="0" smtClean="0">
                <a:solidFill>
                  <a:schemeClr val="tx1"/>
                </a:solidFill>
              </a:rPr>
              <a:t>-       Formula Shall be </a:t>
            </a:r>
          </a:p>
          <a:p>
            <a:pPr marL="342900" indent="-342900" algn="just">
              <a:buFontTx/>
              <a:buChar char="-"/>
            </a:pPr>
            <a:endParaRPr lang="en-US" sz="2100" dirty="0" smtClean="0">
              <a:solidFill>
                <a:schemeClr val="tx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en-US" sz="2100" dirty="0" smtClean="0">
                <a:solidFill>
                  <a:schemeClr val="tx1"/>
                </a:solidFill>
              </a:rPr>
              <a:t>In case of </a:t>
            </a:r>
            <a:r>
              <a:rPr lang="en-US" sz="2100" b="1" dirty="0" smtClean="0">
                <a:solidFill>
                  <a:schemeClr val="tx1"/>
                </a:solidFill>
              </a:rPr>
              <a:t>Inverted Duty Structure</a:t>
            </a:r>
            <a:r>
              <a:rPr lang="en-US" sz="2100" dirty="0" smtClean="0">
                <a:solidFill>
                  <a:schemeClr val="tx1"/>
                </a:solidFill>
              </a:rPr>
              <a:t> (</a:t>
            </a:r>
            <a:r>
              <a:rPr lang="en-US" sz="2100" i="1" dirty="0" smtClean="0">
                <a:solidFill>
                  <a:schemeClr val="tx1"/>
                </a:solidFill>
              </a:rPr>
              <a:t>Where Rate of Tax on I/P is more than O/P</a:t>
            </a:r>
            <a:r>
              <a:rPr lang="en-US" sz="2100" dirty="0" smtClean="0">
                <a:solidFill>
                  <a:schemeClr val="tx1"/>
                </a:solidFill>
              </a:rPr>
              <a:t>)</a:t>
            </a:r>
          </a:p>
          <a:p>
            <a:pPr marL="800100" lvl="1" indent="-342900" algn="just"/>
            <a:endParaRPr lang="en-US" sz="2100" dirty="0" smtClean="0">
              <a:solidFill>
                <a:schemeClr val="tx1"/>
              </a:solidFill>
            </a:endParaRPr>
          </a:p>
          <a:p>
            <a:pPr marL="1714500" lvl="3" indent="-342900" algn="just">
              <a:buFontTx/>
              <a:buChar char="-"/>
            </a:pPr>
            <a:r>
              <a:rPr lang="en-US" sz="2100" dirty="0" smtClean="0">
                <a:solidFill>
                  <a:schemeClr val="tx1"/>
                </a:solidFill>
              </a:rPr>
              <a:t>  Formula Shall be  </a:t>
            </a:r>
          </a:p>
          <a:p>
            <a:pPr marL="800100" lvl="1" indent="-342900" algn="just">
              <a:buFontTx/>
              <a:buChar char="-"/>
            </a:pPr>
            <a:endParaRPr lang="en-US" sz="2100" dirty="0" smtClean="0"/>
          </a:p>
          <a:p>
            <a:pPr marL="342900" lvl="1" indent="-342900"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In case of Zero rated supplies </a:t>
            </a:r>
            <a:r>
              <a:rPr lang="en-US" sz="2400" b="1" dirty="0" smtClean="0">
                <a:solidFill>
                  <a:schemeClr val="tx1"/>
                </a:solidFill>
              </a:rPr>
              <a:t>with Payment</a:t>
            </a:r>
            <a:r>
              <a:rPr lang="en-US" sz="2400" dirty="0" smtClean="0">
                <a:solidFill>
                  <a:schemeClr val="tx1"/>
                </a:solidFill>
              </a:rPr>
              <a:t> of </a:t>
            </a:r>
            <a:r>
              <a:rPr lang="en-US" sz="2400" b="1" dirty="0" smtClean="0">
                <a:solidFill>
                  <a:schemeClr val="tx1"/>
                </a:solidFill>
              </a:rPr>
              <a:t>IGST </a:t>
            </a:r>
            <a:r>
              <a:rPr lang="en-US" sz="2400" dirty="0" smtClean="0">
                <a:solidFill>
                  <a:schemeClr val="tx1"/>
                </a:solidFill>
              </a:rPr>
              <a:t>tax </a:t>
            </a:r>
          </a:p>
          <a:p>
            <a:pPr marL="1830388" lvl="1" indent="-342900" algn="just">
              <a:buFontTx/>
              <a:buChar char="-"/>
            </a:pPr>
            <a:endParaRPr lang="en-US" sz="2100" dirty="0" smtClean="0">
              <a:solidFill>
                <a:schemeClr val="tx1"/>
              </a:solidFill>
            </a:endParaRPr>
          </a:p>
          <a:p>
            <a:pPr marL="1830388" lvl="1" indent="-342900"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Refund of </a:t>
            </a:r>
            <a:r>
              <a:rPr lang="en-US" sz="2400" b="1" dirty="0" smtClean="0">
                <a:solidFill>
                  <a:schemeClr val="tx1"/>
                </a:solidFill>
              </a:rPr>
              <a:t>entire IGST</a:t>
            </a:r>
            <a:r>
              <a:rPr lang="en-US" sz="2400" dirty="0" smtClean="0">
                <a:solidFill>
                  <a:schemeClr val="tx1"/>
                </a:solidFill>
              </a:rPr>
              <a:t> tax shall be available.</a:t>
            </a:r>
          </a:p>
          <a:p>
            <a:pPr marL="1830388" lvl="1" indent="-342900" algn="just">
              <a:buFontTx/>
              <a:buChar char="-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342900" lvl="1" indent="-342900" algn="just">
              <a:buFontTx/>
              <a:buChar char="-"/>
            </a:pPr>
            <a:r>
              <a:rPr lang="en-US" sz="2000" dirty="0" smtClean="0">
                <a:solidFill>
                  <a:schemeClr val="tx1"/>
                </a:solidFill>
              </a:rPr>
              <a:t>Where, </a:t>
            </a:r>
          </a:p>
          <a:p>
            <a:pPr marL="342900" lvl="1" indent="-342900" algn="just">
              <a:buFontTx/>
              <a:buChar char="-"/>
            </a:pPr>
            <a:r>
              <a:rPr lang="en-US" sz="2000" dirty="0" smtClean="0">
                <a:solidFill>
                  <a:schemeClr val="tx1"/>
                </a:solidFill>
              </a:rPr>
              <a:t>*</a:t>
            </a:r>
            <a:r>
              <a:rPr lang="en-US" sz="2000" b="1" i="1" dirty="0" smtClean="0">
                <a:solidFill>
                  <a:schemeClr val="tx1"/>
                </a:solidFill>
              </a:rPr>
              <a:t>Net ITC</a:t>
            </a:r>
            <a:r>
              <a:rPr lang="en-US" sz="2000" i="1" dirty="0" smtClean="0">
                <a:solidFill>
                  <a:schemeClr val="tx1"/>
                </a:solidFill>
              </a:rPr>
              <a:t> means ITC </a:t>
            </a:r>
            <a:r>
              <a:rPr lang="en-US" sz="2000" b="1" i="1" dirty="0" smtClean="0">
                <a:solidFill>
                  <a:schemeClr val="tx1"/>
                </a:solidFill>
              </a:rPr>
              <a:t>availed </a:t>
            </a:r>
            <a:r>
              <a:rPr lang="en-US" sz="2000" i="1" dirty="0" smtClean="0">
                <a:solidFill>
                  <a:schemeClr val="tx1"/>
                </a:solidFill>
              </a:rPr>
              <a:t>on input/input service </a:t>
            </a:r>
          </a:p>
          <a:p>
            <a:pPr marL="342900" lvl="1" indent="-342900" algn="just">
              <a:buFontTx/>
              <a:buChar char="-"/>
            </a:pPr>
            <a:r>
              <a:rPr lang="en-US" sz="2000" i="1" dirty="0" smtClean="0">
                <a:solidFill>
                  <a:schemeClr val="tx1"/>
                </a:solidFill>
              </a:rPr>
              <a:t>*</a:t>
            </a:r>
            <a:r>
              <a:rPr lang="en-US" sz="2000" b="1" i="1" dirty="0" smtClean="0">
                <a:solidFill>
                  <a:schemeClr val="tx1"/>
                </a:solidFill>
              </a:rPr>
              <a:t>Adjusted total turnover </a:t>
            </a:r>
            <a:r>
              <a:rPr lang="en-US" sz="2000" i="1" dirty="0" smtClean="0">
                <a:solidFill>
                  <a:schemeClr val="tx1"/>
                </a:solidFill>
              </a:rPr>
              <a:t>means turnover in state or UT excluding the value of Exempt supplies other than Zero rated.</a:t>
            </a:r>
          </a:p>
          <a:p>
            <a:pPr marL="342900" lvl="1" indent="-342900" algn="just">
              <a:buFontTx/>
              <a:buChar char="-"/>
            </a:pPr>
            <a:endParaRPr lang="en-US" sz="2000" dirty="0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401312" y="1936212"/>
            <a:ext cx="4925568" cy="707886"/>
            <a:chOff x="2889504" y="2255520"/>
            <a:chExt cx="4925568" cy="707886"/>
          </a:xfrm>
        </p:grpSpPr>
        <p:sp>
          <p:nvSpPr>
            <p:cNvPr id="6" name="TextBox 5"/>
            <p:cNvSpPr txBox="1"/>
            <p:nvPr/>
          </p:nvSpPr>
          <p:spPr>
            <a:xfrm>
              <a:off x="2889504" y="2255520"/>
              <a:ext cx="70713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Net</a:t>
              </a:r>
            </a:p>
            <a:p>
              <a:r>
                <a:rPr lang="en-US" sz="2000" dirty="0" smtClean="0"/>
                <a:t>ITC</a:t>
              </a:r>
              <a:endParaRPr lang="en-US" sz="2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73424" y="2273808"/>
              <a:ext cx="40416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u="sng" dirty="0" smtClean="0"/>
                <a:t>Turnover of Zero rated supplies</a:t>
              </a:r>
              <a:endParaRPr lang="en-US" sz="2000" u="sng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840480" y="2548128"/>
              <a:ext cx="29382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Adjusted Total Turnover</a:t>
              </a:r>
              <a:endParaRPr lang="en-US" sz="2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50336" y="2401824"/>
              <a:ext cx="5486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X</a:t>
              </a:r>
              <a:endParaRPr lang="en-US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346448" y="3010804"/>
            <a:ext cx="6797040" cy="1072896"/>
            <a:chOff x="4346448" y="3214000"/>
            <a:chExt cx="6797040" cy="1072896"/>
          </a:xfrm>
        </p:grpSpPr>
        <p:grpSp>
          <p:nvGrpSpPr>
            <p:cNvPr id="17" name="Group 16"/>
            <p:cNvGrpSpPr/>
            <p:nvPr/>
          </p:nvGrpSpPr>
          <p:grpSpPr>
            <a:xfrm>
              <a:off x="4346448" y="3395004"/>
              <a:ext cx="4925568" cy="759938"/>
              <a:chOff x="4346448" y="3395004"/>
              <a:chExt cx="4925568" cy="759938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4346448" y="3447056"/>
                <a:ext cx="7071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Net</a:t>
                </a:r>
              </a:p>
              <a:p>
                <a:r>
                  <a:rPr lang="en-US" sz="2000" dirty="0" smtClean="0"/>
                  <a:t>ITC</a:t>
                </a:r>
                <a:endParaRPr lang="en-US" sz="2000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230368" y="3395004"/>
                <a:ext cx="40416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u="sng" dirty="0" smtClean="0"/>
                  <a:t>Turnover of Inverted rated supplies</a:t>
                </a:r>
                <a:endParaRPr lang="en-US" sz="2000" u="sng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5297424" y="3669324"/>
                <a:ext cx="293827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Adjusted Total Turnover</a:t>
                </a:r>
                <a:endParaRPr lang="en-US" sz="2000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907280" y="3537088"/>
                <a:ext cx="5486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X</a:t>
                </a:r>
                <a:endParaRPr lang="en-US" dirty="0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973312" y="3218688"/>
              <a:ext cx="40233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/>
                <a:t>-</a:t>
              </a:r>
              <a:endParaRPr lang="en-US" sz="2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24416" y="3221504"/>
              <a:ext cx="17190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Tax payable on Inverted rated supplies</a:t>
              </a:r>
              <a:endParaRPr lang="en-US" sz="2000" dirty="0"/>
            </a:p>
          </p:txBody>
        </p:sp>
        <p:sp>
          <p:nvSpPr>
            <p:cNvPr id="22" name="Double Bracket 21"/>
            <p:cNvSpPr/>
            <p:nvPr/>
          </p:nvSpPr>
          <p:spPr>
            <a:xfrm>
              <a:off x="9387840" y="3214000"/>
              <a:ext cx="1743456" cy="1072896"/>
            </a:xfrm>
            <a:prstGeom prst="bracketPair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709064" y="6314146"/>
            <a:ext cx="2743200" cy="365125"/>
          </a:xfrm>
        </p:spPr>
        <p:txBody>
          <a:bodyPr/>
          <a:lstStyle/>
          <a:p>
            <a:fld id="{4ED0C198-6BF8-4078-B63A-1BE8B16C3B9E}" type="slidenum">
              <a:rPr lang="en-IN" sz="1600" b="1" smtClean="0"/>
              <a:pPr/>
              <a:t>17</a:t>
            </a:fld>
            <a:endParaRPr lang="en-IN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895" y="173893"/>
            <a:ext cx="11408900" cy="879397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kern="0" dirty="0" smtClean="0">
                <a:solidFill>
                  <a:schemeClr val="bg1"/>
                </a:solidFill>
                <a:latin typeface="+mj-lt"/>
              </a:rPr>
              <a:t>Input Tax Credit in </a:t>
            </a:r>
            <a:r>
              <a:rPr lang="en-US" sz="3200" i="1" u="sng" kern="0" dirty="0" smtClean="0">
                <a:solidFill>
                  <a:schemeClr val="bg1"/>
                </a:solidFill>
                <a:latin typeface="+mj-lt"/>
              </a:rPr>
              <a:t>Export </a:t>
            </a:r>
            <a:r>
              <a:rPr lang="en-US" sz="3200" kern="0" dirty="0" smtClean="0">
                <a:solidFill>
                  <a:schemeClr val="bg1"/>
                </a:solidFill>
                <a:latin typeface="+mj-lt"/>
              </a:rPr>
              <a:t>&amp; </a:t>
            </a:r>
            <a:r>
              <a:rPr lang="en-US" sz="3200" i="1" u="sng" kern="0" dirty="0" smtClean="0">
                <a:solidFill>
                  <a:schemeClr val="bg1"/>
                </a:solidFill>
                <a:latin typeface="+mj-lt"/>
              </a:rPr>
              <a:t>Inverted Duty Str</a:t>
            </a:r>
            <a:r>
              <a:rPr lang="en-US" sz="3200" kern="0" dirty="0" smtClean="0">
                <a:solidFill>
                  <a:schemeClr val="bg1"/>
                </a:solidFill>
                <a:latin typeface="+mj-lt"/>
              </a:rPr>
              <a:t>.  - </a:t>
            </a:r>
            <a:r>
              <a:rPr lang="en-US" sz="2800" kern="0" dirty="0" smtClean="0">
                <a:solidFill>
                  <a:schemeClr val="bg1"/>
                </a:solidFill>
                <a:latin typeface="+mj-lt"/>
              </a:rPr>
              <a:t>Rule 89 (4)</a:t>
            </a:r>
            <a:endParaRPr lang="en-IN" sz="2800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33407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562708" y="529549"/>
            <a:ext cx="11071274" cy="605993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>
              <a:lnSpc>
                <a:spcPct val="80000"/>
              </a:lnSpc>
              <a:buFont typeface="+mj-lt"/>
              <a:buAutoNum type="arabicParenR" startAt="6"/>
            </a:pPr>
            <a:endParaRPr lang="en-US" sz="2050" dirty="0">
              <a:solidFill>
                <a:schemeClr val="tx1"/>
              </a:solidFill>
            </a:endParaRPr>
          </a:p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Refund of IGST paid on supplies to </a:t>
            </a:r>
            <a:r>
              <a:rPr lang="en-US" sz="2800" b="1" dirty="0" smtClean="0">
                <a:solidFill>
                  <a:schemeClr val="tx1"/>
                </a:solidFill>
              </a:rPr>
              <a:t>tourist </a:t>
            </a:r>
            <a:r>
              <a:rPr lang="en-US" sz="2400" dirty="0" smtClean="0">
                <a:solidFill>
                  <a:schemeClr val="tx1"/>
                </a:solidFill>
              </a:rPr>
              <a:t>(</a:t>
            </a:r>
            <a:r>
              <a:rPr lang="en-US" sz="2400" i="1" dirty="0" smtClean="0">
                <a:solidFill>
                  <a:schemeClr val="tx1"/>
                </a:solidFill>
              </a:rPr>
              <a:t>stay of &lt;= for </a:t>
            </a:r>
            <a:r>
              <a:rPr lang="en-US" sz="2400" b="1" i="1" dirty="0" smtClean="0">
                <a:solidFill>
                  <a:schemeClr val="tx1"/>
                </a:solidFill>
              </a:rPr>
              <a:t>legitimate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smtClean="0">
                <a:solidFill>
                  <a:schemeClr val="tx1"/>
                </a:solidFill>
              </a:rPr>
              <a:t>non-immigrant</a:t>
            </a:r>
            <a:r>
              <a:rPr lang="en-US" sz="2400" dirty="0" smtClean="0">
                <a:solidFill>
                  <a:schemeClr val="tx1"/>
                </a:solidFill>
              </a:rPr>
              <a:t>) leaving India (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Section 15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endParaRPr lang="en-US" sz="205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050" dirty="0" smtClean="0">
                <a:solidFill>
                  <a:schemeClr val="tx1"/>
                </a:solidFill>
              </a:rPr>
              <a:t>When the </a:t>
            </a:r>
            <a:r>
              <a:rPr lang="en-US" sz="2050" b="1" dirty="0" smtClean="0">
                <a:solidFill>
                  <a:schemeClr val="tx1"/>
                </a:solidFill>
              </a:rPr>
              <a:t>recipient </a:t>
            </a:r>
            <a:r>
              <a:rPr lang="en-US" sz="2050" dirty="0" smtClean="0">
                <a:solidFill>
                  <a:schemeClr val="tx1"/>
                </a:solidFill>
              </a:rPr>
              <a:t>declares the details of </a:t>
            </a:r>
            <a:r>
              <a:rPr lang="en-US" sz="2400" b="1" dirty="0" smtClean="0">
                <a:solidFill>
                  <a:schemeClr val="tx1"/>
                </a:solidFill>
              </a:rPr>
              <a:t>Credit note </a:t>
            </a:r>
            <a:r>
              <a:rPr lang="en-US" sz="2050" dirty="0" smtClean="0">
                <a:solidFill>
                  <a:schemeClr val="tx1"/>
                </a:solidFill>
              </a:rPr>
              <a:t>in his valid return then </a:t>
            </a:r>
            <a:r>
              <a:rPr lang="en-US" sz="2050" b="1" dirty="0" smtClean="0">
                <a:solidFill>
                  <a:schemeClr val="tx1"/>
                </a:solidFill>
              </a:rPr>
              <a:t>interest </a:t>
            </a:r>
            <a:r>
              <a:rPr lang="en-US" sz="2050" dirty="0" smtClean="0">
                <a:solidFill>
                  <a:schemeClr val="tx1"/>
                </a:solidFill>
              </a:rPr>
              <a:t>charged </a:t>
            </a:r>
            <a:r>
              <a:rPr lang="en-US" sz="2050" b="1" dirty="0" smtClean="0">
                <a:solidFill>
                  <a:schemeClr val="tx1"/>
                </a:solidFill>
              </a:rPr>
              <a:t>earlier</a:t>
            </a:r>
            <a:r>
              <a:rPr lang="en-US" sz="2050" dirty="0" smtClean="0">
                <a:solidFill>
                  <a:schemeClr val="tx1"/>
                </a:solidFill>
              </a:rPr>
              <a:t> shall be </a:t>
            </a:r>
            <a:r>
              <a:rPr lang="en-US" sz="2050" b="1" dirty="0" smtClean="0">
                <a:solidFill>
                  <a:schemeClr val="tx1"/>
                </a:solidFill>
              </a:rPr>
              <a:t>REFUNDED </a:t>
            </a:r>
            <a:r>
              <a:rPr lang="en-US" sz="2050" dirty="0" smtClean="0">
                <a:solidFill>
                  <a:schemeClr val="tx1"/>
                </a:solidFill>
              </a:rPr>
              <a:t>in terms of </a:t>
            </a:r>
            <a:r>
              <a:rPr lang="en-US" sz="2050" dirty="0" smtClean="0">
                <a:solidFill>
                  <a:schemeClr val="accent1">
                    <a:lumMod val="75000"/>
                  </a:schemeClr>
                </a:solidFill>
              </a:rPr>
              <a:t>Section 42 (9)</a:t>
            </a:r>
            <a:r>
              <a:rPr lang="en-US" sz="2050" dirty="0" smtClean="0">
                <a:solidFill>
                  <a:schemeClr val="tx1"/>
                </a:solidFill>
              </a:rPr>
              <a:t>, (</a:t>
            </a:r>
            <a:r>
              <a:rPr lang="en-US" sz="2050" i="1" dirty="0" smtClean="0">
                <a:solidFill>
                  <a:schemeClr val="tx1"/>
                </a:solidFill>
              </a:rPr>
              <a:t>and not in terms of Section 54</a:t>
            </a:r>
            <a:r>
              <a:rPr lang="en-US" sz="2050" dirty="0" smtClean="0">
                <a:solidFill>
                  <a:schemeClr val="tx1"/>
                </a:solidFill>
              </a:rPr>
              <a:t>).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endParaRPr lang="en-US" sz="205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050" dirty="0" smtClean="0">
                <a:solidFill>
                  <a:schemeClr val="tx1"/>
                </a:solidFill>
              </a:rPr>
              <a:t>Refund of excess collection of </a:t>
            </a:r>
            <a:r>
              <a:rPr lang="en-US" sz="2400" b="1" dirty="0" smtClean="0">
                <a:solidFill>
                  <a:schemeClr val="tx1"/>
                </a:solidFill>
              </a:rPr>
              <a:t>TDS </a:t>
            </a:r>
            <a:r>
              <a:rPr lang="en-US" sz="2050" dirty="0" smtClean="0">
                <a:solidFill>
                  <a:schemeClr val="tx1"/>
                </a:solidFill>
              </a:rPr>
              <a:t>under </a:t>
            </a:r>
            <a:r>
              <a:rPr lang="en-US" sz="2050" b="1" dirty="0" smtClean="0">
                <a:solidFill>
                  <a:schemeClr val="accent1">
                    <a:lumMod val="75000"/>
                  </a:schemeClr>
                </a:solidFill>
              </a:rPr>
              <a:t>Section 51</a:t>
            </a:r>
            <a:r>
              <a:rPr lang="en-US" sz="2050" b="1" dirty="0" smtClean="0">
                <a:solidFill>
                  <a:schemeClr val="tx1"/>
                </a:solidFill>
              </a:rPr>
              <a:t>, </a:t>
            </a:r>
            <a:r>
              <a:rPr lang="en-US" sz="2050" dirty="0" smtClean="0">
                <a:solidFill>
                  <a:schemeClr val="tx1"/>
                </a:solidFill>
              </a:rPr>
              <a:t>the refund shall be allowed either to </a:t>
            </a:r>
            <a:r>
              <a:rPr lang="en-US" sz="2050" dirty="0" err="1" smtClean="0">
                <a:solidFill>
                  <a:schemeClr val="tx1"/>
                </a:solidFill>
              </a:rPr>
              <a:t>deductor</a:t>
            </a:r>
            <a:r>
              <a:rPr lang="en-US" sz="2050" dirty="0" smtClean="0">
                <a:solidFill>
                  <a:schemeClr val="tx1"/>
                </a:solidFill>
              </a:rPr>
              <a:t> or to </a:t>
            </a:r>
            <a:r>
              <a:rPr lang="en-US" sz="2050" dirty="0" err="1" smtClean="0">
                <a:solidFill>
                  <a:schemeClr val="tx1"/>
                </a:solidFill>
              </a:rPr>
              <a:t>deductee</a:t>
            </a:r>
            <a:r>
              <a:rPr lang="en-US" sz="2050" dirty="0" smtClean="0">
                <a:solidFill>
                  <a:schemeClr val="tx1"/>
                </a:solidFill>
              </a:rPr>
              <a:t>. But if the amount is </a:t>
            </a:r>
            <a:r>
              <a:rPr lang="en-US" sz="2050" b="1" dirty="0" smtClean="0">
                <a:solidFill>
                  <a:schemeClr val="tx1"/>
                </a:solidFill>
              </a:rPr>
              <a:t>credited </a:t>
            </a:r>
            <a:r>
              <a:rPr lang="en-US" sz="2050" dirty="0" smtClean="0">
                <a:solidFill>
                  <a:schemeClr val="tx1"/>
                </a:solidFill>
              </a:rPr>
              <a:t>to the ECL of </a:t>
            </a:r>
            <a:r>
              <a:rPr lang="en-US" sz="2050" b="1" dirty="0" err="1" smtClean="0">
                <a:solidFill>
                  <a:schemeClr val="tx1"/>
                </a:solidFill>
              </a:rPr>
              <a:t>deductee</a:t>
            </a:r>
            <a:r>
              <a:rPr lang="en-US" sz="2050" dirty="0" smtClean="0">
                <a:solidFill>
                  <a:schemeClr val="tx1"/>
                </a:solidFill>
              </a:rPr>
              <a:t> then </a:t>
            </a:r>
            <a:r>
              <a:rPr lang="en-US" sz="2050" b="1" dirty="0" err="1" smtClean="0">
                <a:solidFill>
                  <a:schemeClr val="tx1"/>
                </a:solidFill>
              </a:rPr>
              <a:t>deductor</a:t>
            </a:r>
            <a:r>
              <a:rPr lang="en-US" sz="2050" b="1" dirty="0" smtClean="0">
                <a:solidFill>
                  <a:schemeClr val="tx1"/>
                </a:solidFill>
              </a:rPr>
              <a:t> cannot claim</a:t>
            </a:r>
            <a:r>
              <a:rPr lang="en-US" sz="205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endParaRPr lang="en-US" sz="2050" b="1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050" b="1" dirty="0" smtClean="0">
                <a:solidFill>
                  <a:schemeClr val="tx1"/>
                </a:solidFill>
              </a:rPr>
              <a:t>Person in charge</a:t>
            </a:r>
            <a:r>
              <a:rPr lang="en-US" sz="2050" dirty="0" smtClean="0">
                <a:solidFill>
                  <a:schemeClr val="tx1"/>
                </a:solidFill>
              </a:rPr>
              <a:t> of business premises shall </a:t>
            </a:r>
            <a:r>
              <a:rPr lang="en-US" sz="2050" b="1" dirty="0" smtClean="0">
                <a:solidFill>
                  <a:schemeClr val="tx1"/>
                </a:solidFill>
              </a:rPr>
              <a:t>refund</a:t>
            </a:r>
            <a:r>
              <a:rPr lang="en-US" sz="2050" dirty="0" smtClean="0">
                <a:solidFill>
                  <a:schemeClr val="tx1"/>
                </a:solidFill>
              </a:rPr>
              <a:t> the amount so paid and </a:t>
            </a:r>
            <a:r>
              <a:rPr lang="en-US" sz="2400" b="1" dirty="0" smtClean="0">
                <a:solidFill>
                  <a:schemeClr val="tx1"/>
                </a:solidFill>
              </a:rPr>
              <a:t>cancel </a:t>
            </a:r>
            <a:r>
              <a:rPr lang="en-US" sz="2050" dirty="0" smtClean="0">
                <a:solidFill>
                  <a:schemeClr val="tx1"/>
                </a:solidFill>
              </a:rPr>
              <a:t>the Tax Invoice or Bill of Supply issued earlier under </a:t>
            </a:r>
            <a:r>
              <a:rPr lang="en-US" sz="2050" b="1" dirty="0" smtClean="0">
                <a:solidFill>
                  <a:schemeClr val="accent1">
                    <a:lumMod val="75000"/>
                  </a:schemeClr>
                </a:solidFill>
              </a:rPr>
              <a:t>Section 67(12)</a:t>
            </a:r>
            <a:r>
              <a:rPr lang="en-US" sz="2050" dirty="0" smtClean="0">
                <a:solidFill>
                  <a:schemeClr val="tx1"/>
                </a:solidFill>
              </a:rPr>
              <a:t> of Inspection, Search, Seizer and Arrest cases.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endParaRPr lang="en-US" sz="205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</a:rPr>
              <a:t>Erroneous refund</a:t>
            </a:r>
            <a:r>
              <a:rPr lang="en-US" sz="2050" dirty="0" smtClean="0">
                <a:solidFill>
                  <a:schemeClr val="tx1"/>
                </a:solidFill>
              </a:rPr>
              <a:t> paid by GOI shall be </a:t>
            </a:r>
            <a:r>
              <a:rPr lang="en-US" sz="2050" b="1" dirty="0" smtClean="0">
                <a:solidFill>
                  <a:schemeClr val="tx1"/>
                </a:solidFill>
              </a:rPr>
              <a:t>recovered</a:t>
            </a:r>
            <a:r>
              <a:rPr lang="en-US" sz="2050" dirty="0" smtClean="0">
                <a:solidFill>
                  <a:schemeClr val="tx1"/>
                </a:solidFill>
              </a:rPr>
              <a:t> by GOI within </a:t>
            </a:r>
            <a:r>
              <a:rPr lang="en-US" sz="2050" b="1" dirty="0" smtClean="0">
                <a:solidFill>
                  <a:schemeClr val="tx1"/>
                </a:solidFill>
              </a:rPr>
              <a:t>3/5 years</a:t>
            </a:r>
            <a:r>
              <a:rPr lang="en-US" sz="2050" dirty="0" smtClean="0">
                <a:solidFill>
                  <a:schemeClr val="tx1"/>
                </a:solidFill>
              </a:rPr>
              <a:t> in Normal</a:t>
            </a:r>
            <a:r>
              <a:rPr lang="en-US" sz="2050" b="1" dirty="0" smtClean="0">
                <a:solidFill>
                  <a:schemeClr val="tx1"/>
                </a:solidFill>
              </a:rPr>
              <a:t>/</a:t>
            </a:r>
            <a:r>
              <a:rPr lang="en-US" sz="2050" dirty="0" smtClean="0">
                <a:solidFill>
                  <a:schemeClr val="tx1"/>
                </a:solidFill>
              </a:rPr>
              <a:t>fraud cases under </a:t>
            </a:r>
            <a:r>
              <a:rPr lang="en-US" sz="2050" b="1" dirty="0" smtClean="0">
                <a:solidFill>
                  <a:schemeClr val="accent1">
                    <a:lumMod val="75000"/>
                  </a:schemeClr>
                </a:solidFill>
              </a:rPr>
              <a:t>Section 73/74</a:t>
            </a:r>
            <a:r>
              <a:rPr lang="en-US" sz="205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50" dirty="0" smtClean="0">
                <a:solidFill>
                  <a:schemeClr val="tx1"/>
                </a:solidFill>
              </a:rPr>
              <a:t>of  Demand and Recovery provisions.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endParaRPr lang="en-US" sz="205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050" dirty="0" smtClean="0">
                <a:solidFill>
                  <a:schemeClr val="tx1"/>
                </a:solidFill>
              </a:rPr>
              <a:t>The </a:t>
            </a:r>
            <a:r>
              <a:rPr lang="en-US" sz="2400" b="1" dirty="0" smtClean="0">
                <a:solidFill>
                  <a:schemeClr val="tx1"/>
                </a:solidFill>
              </a:rPr>
              <a:t>surplus left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050" dirty="0" smtClean="0">
                <a:solidFill>
                  <a:schemeClr val="tx1"/>
                </a:solidFill>
              </a:rPr>
              <a:t>after adjustment under Sub section (9), shall either be credited to fund </a:t>
            </a:r>
            <a:r>
              <a:rPr lang="en-US" sz="2050" b="1" dirty="0" smtClean="0">
                <a:solidFill>
                  <a:schemeClr val="tx1"/>
                </a:solidFill>
              </a:rPr>
              <a:t>or refunded to the person who has born the incidence of such amount </a:t>
            </a:r>
            <a:r>
              <a:rPr lang="en-US" sz="2050" dirty="0" smtClean="0">
                <a:solidFill>
                  <a:schemeClr val="tx1"/>
                </a:solidFill>
              </a:rPr>
              <a:t>under </a:t>
            </a:r>
            <a:r>
              <a:rPr lang="en-US" sz="2050" b="1" dirty="0" smtClean="0">
                <a:solidFill>
                  <a:schemeClr val="accent1">
                    <a:lumMod val="75000"/>
                  </a:schemeClr>
                </a:solidFill>
              </a:rPr>
              <a:t>Section 76 (10) </a:t>
            </a:r>
            <a:r>
              <a:rPr lang="en-US" sz="2050" dirty="0" smtClean="0">
                <a:solidFill>
                  <a:schemeClr val="tx1"/>
                </a:solidFill>
              </a:rPr>
              <a:t>of Demand and Recovery provisions. Person may apply for such refund as per provisions of Section 54.</a:t>
            </a:r>
            <a:endParaRPr lang="en-US" sz="2050" b="1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80000"/>
              </a:lnSpc>
              <a:buFontTx/>
              <a:buChar char="-"/>
            </a:pPr>
            <a:endParaRPr lang="en-US" sz="2050" dirty="0" smtClean="0"/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</a:rPr>
              <a:t>Interest </a:t>
            </a:r>
            <a:r>
              <a:rPr lang="en-US" sz="2050" dirty="0" smtClean="0">
                <a:solidFill>
                  <a:schemeClr val="tx1"/>
                </a:solidFill>
              </a:rPr>
              <a:t>on </a:t>
            </a:r>
            <a:r>
              <a:rPr lang="en-US" sz="2050" b="1" dirty="0" smtClean="0">
                <a:solidFill>
                  <a:schemeClr val="tx1"/>
                </a:solidFill>
              </a:rPr>
              <a:t>refund</a:t>
            </a:r>
            <a:r>
              <a:rPr lang="en-US" sz="2050" dirty="0" smtClean="0">
                <a:solidFill>
                  <a:schemeClr val="tx1"/>
                </a:solidFill>
              </a:rPr>
              <a:t> of amount </a:t>
            </a:r>
            <a:r>
              <a:rPr lang="en-US" sz="2050" b="1" dirty="0" smtClean="0">
                <a:solidFill>
                  <a:schemeClr val="tx1"/>
                </a:solidFill>
              </a:rPr>
              <a:t>paid for </a:t>
            </a:r>
            <a:r>
              <a:rPr lang="en-US" sz="2400" b="1" dirty="0" smtClean="0">
                <a:solidFill>
                  <a:schemeClr val="tx1"/>
                </a:solidFill>
              </a:rPr>
              <a:t>admission of appeal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050" dirty="0" smtClean="0">
                <a:solidFill>
                  <a:schemeClr val="tx1"/>
                </a:solidFill>
              </a:rPr>
              <a:t>under </a:t>
            </a:r>
            <a:r>
              <a:rPr lang="en-US" sz="2050" b="1" dirty="0" smtClean="0">
                <a:solidFill>
                  <a:schemeClr val="accent1">
                    <a:lumMod val="75000"/>
                  </a:schemeClr>
                </a:solidFill>
              </a:rPr>
              <a:t>Section 115</a:t>
            </a:r>
            <a:r>
              <a:rPr lang="en-US" sz="205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50" dirty="0" smtClean="0">
                <a:solidFill>
                  <a:schemeClr val="tx1"/>
                </a:solidFill>
              </a:rPr>
              <a:t>of Appeal and revision provisions.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endParaRPr lang="en-US" sz="205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80000"/>
              </a:lnSpc>
              <a:buFontTx/>
              <a:buChar char="-"/>
            </a:pPr>
            <a:endParaRPr lang="en-US" sz="2050" dirty="0">
              <a:solidFill>
                <a:schemeClr val="tx1"/>
              </a:solidFill>
            </a:endParaRPr>
          </a:p>
          <a:p>
            <a:pPr marL="342900" indent="23813" algn="just">
              <a:lnSpc>
                <a:spcPct val="80000"/>
              </a:lnSpc>
            </a:pPr>
            <a:endParaRPr lang="en-US" sz="205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18</a:t>
            </a:fld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828" y="72517"/>
            <a:ext cx="11408898" cy="695579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N" sz="3200" kern="0" dirty="0" smtClean="0">
                <a:solidFill>
                  <a:schemeClr val="bg1"/>
                </a:solidFill>
                <a:latin typeface="+mj-lt"/>
              </a:rPr>
              <a:t>Other Misc. provisions relating to Refund</a:t>
            </a:r>
            <a:endParaRPr lang="en-IN" sz="3200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76987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030" y="165943"/>
            <a:ext cx="11366695" cy="985373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kern="0" dirty="0" smtClean="0">
                <a:solidFill>
                  <a:prstClr val="white"/>
                </a:solidFill>
                <a:latin typeface="Calibri Light" panose="020F0302020204030204"/>
              </a:rPr>
              <a:t>Documentary Evidences              </a:t>
            </a:r>
            <a:br>
              <a:rPr lang="en-US" sz="3600" kern="0" dirty="0" smtClean="0">
                <a:solidFill>
                  <a:prstClr val="white"/>
                </a:solidFill>
                <a:latin typeface="Calibri Light" panose="020F0302020204030204"/>
              </a:rPr>
            </a:br>
            <a:r>
              <a:rPr lang="en-US" sz="2000" kern="0" dirty="0" smtClean="0">
                <a:solidFill>
                  <a:prstClr val="white"/>
                </a:solidFill>
                <a:latin typeface="Calibri Light" panose="020F0302020204030204"/>
              </a:rPr>
              <a:t>(Section 54 (4) &amp; Rule 89 (2)  </a:t>
            </a:r>
            <a:endParaRPr lang="en-IN" sz="2000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11029" y="1562096"/>
            <a:ext cx="10851236" cy="447744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38138" algn="just"/>
            <a:endParaRPr lang="en-US" sz="2000" dirty="0" smtClean="0">
              <a:solidFill>
                <a:schemeClr val="tx1"/>
              </a:solidFill>
            </a:endParaRPr>
          </a:p>
          <a:p>
            <a:pPr marL="338138" algn="just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19</a:t>
            </a:fld>
            <a:endParaRPr lang="en-IN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43712" y="1269864"/>
          <a:ext cx="10777728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8864"/>
                <a:gridCol w="538886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Scenarios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Documents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Pre –deposit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Ref.</a:t>
                      </a:r>
                      <a:r>
                        <a:rPr lang="en-US" sz="2400" baseline="0" dirty="0" smtClean="0"/>
                        <a:t> No. of order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Goods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Ship Bills</a:t>
                      </a:r>
                    </a:p>
                    <a:p>
                      <a:r>
                        <a:rPr lang="en-US" sz="2400" dirty="0" smtClean="0"/>
                        <a:t>Export invoices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Services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BRC/</a:t>
                      </a:r>
                      <a:r>
                        <a:rPr lang="en-US" sz="2400" baseline="0" dirty="0" smtClean="0"/>
                        <a:t> IFRC</a:t>
                      </a:r>
                    </a:p>
                    <a:p>
                      <a:r>
                        <a:rPr lang="en-US" sz="2400" baseline="0" dirty="0" smtClean="0"/>
                        <a:t>Invoices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SEZ Goods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Invoices</a:t>
                      </a:r>
                    </a:p>
                    <a:p>
                      <a:r>
                        <a:rPr lang="en-US" sz="2400" dirty="0" smtClean="0"/>
                        <a:t>Endorsement</a:t>
                      </a:r>
                    </a:p>
                    <a:p>
                      <a:r>
                        <a:rPr lang="en-US" sz="2400" dirty="0" smtClean="0"/>
                        <a:t>Declaration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SEZ</a:t>
                      </a:r>
                      <a:r>
                        <a:rPr lang="en-US" sz="2400" baseline="0" dirty="0" smtClean="0"/>
                        <a:t> Services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-Invoice</a:t>
                      </a:r>
                    </a:p>
                    <a:p>
                      <a:r>
                        <a:rPr lang="en-US" sz="2400" dirty="0" smtClean="0"/>
                        <a:t>-Endorsement</a:t>
                      </a:r>
                    </a:p>
                    <a:p>
                      <a:r>
                        <a:rPr lang="en-US" sz="2400" dirty="0" smtClean="0"/>
                        <a:t>-Authorized</a:t>
                      </a:r>
                      <a:r>
                        <a:rPr lang="en-US" sz="2400" baseline="0" dirty="0" smtClean="0"/>
                        <a:t> operations </a:t>
                      </a:r>
                      <a:endParaRPr lang="en-US" sz="2400" dirty="0" smtClean="0"/>
                    </a:p>
                    <a:p>
                      <a:r>
                        <a:rPr lang="en-US" sz="2400" dirty="0" smtClean="0"/>
                        <a:t>-Declaration that no ITC has been claimed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2"/>
          <p:cNvSpPr txBox="1">
            <a:spLocks/>
          </p:cNvSpPr>
          <p:nvPr/>
        </p:nvSpPr>
        <p:spPr>
          <a:xfrm>
            <a:off x="9038766" y="63055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D0C198-6BF8-4078-B63A-1BE8B16C3B9E}" type="slidenum">
              <a:rPr kumimoji="0" lang="en-IN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IN" sz="1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0774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57" y="96078"/>
            <a:ext cx="11535508" cy="691709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kern="0" dirty="0" smtClean="0">
                <a:solidFill>
                  <a:schemeClr val="bg1"/>
                </a:solidFill>
              </a:rPr>
              <a:t>Index</a:t>
            </a:r>
            <a:endParaRPr lang="en-IN" kern="0" dirty="0">
              <a:solidFill>
                <a:schemeClr val="bg1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11029" y="1563687"/>
            <a:ext cx="10851236" cy="512131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400" b="1" dirty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400" dirty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2</a:t>
            </a:fld>
            <a:endParaRPr lang="en-IN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65760" y="858116"/>
          <a:ext cx="11451104" cy="573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811"/>
                <a:gridCol w="5007429"/>
                <a:gridCol w="769257"/>
                <a:gridCol w="49516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Slide</a:t>
                      </a:r>
                      <a:r>
                        <a:rPr lang="en-US" sz="2000" baseline="0" dirty="0" smtClean="0"/>
                        <a:t> No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Particulars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Slide  No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Particulars</a:t>
                      </a:r>
                      <a:endParaRPr lang="en-US" sz="2200" dirty="0"/>
                    </a:p>
                  </a:txBody>
                  <a:tcPr/>
                </a:tc>
              </a:tr>
              <a:tr h="203717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/>
                        <a:t>3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solidFill>
                            <a:schemeClr val="tx1"/>
                          </a:solidFill>
                          <a:hlinkClick r:id="rId3" action="ppaction://hlinksldjump"/>
                        </a:rPr>
                        <a:t>Situations of</a:t>
                      </a:r>
                      <a:r>
                        <a:rPr lang="en-US" sz="2300" baseline="0" dirty="0" smtClean="0">
                          <a:solidFill>
                            <a:schemeClr val="tx1"/>
                          </a:solidFill>
                          <a:hlinkClick r:id="rId3" action="ppaction://hlinksldjump"/>
                        </a:rPr>
                        <a:t> Refund</a:t>
                      </a:r>
                      <a:endParaRPr lang="en-US" sz="23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solidFill>
                            <a:schemeClr val="tx1"/>
                          </a:solidFill>
                          <a:hlinkClick r:id="rId4" action="ppaction://hlinksldjump"/>
                        </a:rPr>
                        <a:t>Unutilized Input</a:t>
                      </a:r>
                      <a:r>
                        <a:rPr lang="en-US" sz="2300" baseline="0" dirty="0" smtClean="0">
                          <a:solidFill>
                            <a:schemeClr val="tx1"/>
                          </a:solidFill>
                          <a:hlinkClick r:id="rId4" action="ppaction://hlinksldjump"/>
                        </a:rPr>
                        <a:t> Tax Credit (UITC)</a:t>
                      </a:r>
                      <a:endParaRPr lang="en-US" sz="23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/>
                        <a:t>4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solidFill>
                            <a:schemeClr val="tx1"/>
                          </a:solidFill>
                          <a:hlinkClick r:id="rId5" action="ppaction://hlinksldjump"/>
                        </a:rPr>
                        <a:t>Statutory Provisions for Refund</a:t>
                      </a:r>
                      <a:endParaRPr lang="en-US" sz="23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solidFill>
                            <a:schemeClr val="tx1"/>
                          </a:solidFill>
                          <a:hlinkClick r:id="" action="ppaction://noaction"/>
                        </a:rPr>
                        <a:t>Section 16 Zero Rated Supply</a:t>
                      </a:r>
                      <a:endParaRPr lang="en-US" sz="23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/>
                        <a:t>5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solidFill>
                            <a:schemeClr val="tx1"/>
                          </a:solidFill>
                          <a:hlinkClick r:id="rId6" action="ppaction://hlinksldjump"/>
                        </a:rPr>
                        <a:t>Statutory Provision</a:t>
                      </a:r>
                      <a:r>
                        <a:rPr lang="en-US" sz="2300" baseline="0" dirty="0" smtClean="0">
                          <a:solidFill>
                            <a:schemeClr val="tx1"/>
                          </a:solidFill>
                          <a:hlinkClick r:id="rId6" action="ppaction://hlinksldjump"/>
                        </a:rPr>
                        <a:t> for refund (Cont…)</a:t>
                      </a:r>
                      <a:endParaRPr lang="en-US" sz="23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  <a:hlinkClick r:id="" action="ppaction://noaction"/>
                        </a:rPr>
                        <a:t> 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hlinkClick r:id="rId7" action="ppaction://hlinksldjump"/>
                        </a:rPr>
                        <a:t>Rule</a:t>
                      </a: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  <a:hlinkClick r:id="rId7" action="ppaction://hlinksldjump"/>
                        </a:rPr>
                        <a:t>-96 Refund of Goods Exported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/>
                        <a:t>6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solidFill>
                            <a:schemeClr val="tx1"/>
                          </a:solidFill>
                          <a:hlinkClick r:id="rId8" action="ppaction://hlinksldjump"/>
                        </a:rPr>
                        <a:t>Principal</a:t>
                      </a:r>
                      <a:r>
                        <a:rPr lang="en-US" sz="2300" baseline="0" dirty="0" smtClean="0">
                          <a:solidFill>
                            <a:schemeClr val="tx1"/>
                          </a:solidFill>
                          <a:hlinkClick r:id="rId8" action="ppaction://hlinksldjump"/>
                        </a:rPr>
                        <a:t> of ‘’Unjust Enrichment’’</a:t>
                      </a:r>
                      <a:endParaRPr lang="en-US" sz="23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  <a:hlinkClick r:id="rId9" action="ppaction://hlinksldjump"/>
                        </a:rPr>
                        <a:t>Export under Bond / LUT without payment of IGST Tax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/>
                        <a:t>7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solidFill>
                            <a:schemeClr val="tx1"/>
                          </a:solidFill>
                          <a:hlinkClick r:id="rId10" action="ppaction://hlinksldjump"/>
                        </a:rPr>
                        <a:t>Most important – Time limitation  (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hlinkClick r:id="rId10" action="ppaction://hlinksldjump"/>
                        </a:rPr>
                        <a:t>2 years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hlinkClick r:id="rId10" action="ppaction://hlinksldjump"/>
                        </a:rPr>
                        <a:t>)</a:t>
                      </a:r>
                      <a:endParaRPr lang="en-US" sz="22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  <a:hlinkClick r:id="rId11" action="ppaction://hlinksldjump"/>
                        </a:rPr>
                        <a:t>ITC in</a:t>
                      </a: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  <a:hlinkClick r:id="rId11" action="ppaction://hlinksldjump"/>
                        </a:rPr>
                        <a:t> E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  <a:hlinkClick r:id="rId11" action="ppaction://hlinksldjump"/>
                        </a:rPr>
                        <a:t>xport &amp; IDS  (Rule</a:t>
                      </a: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  <a:hlinkClick r:id="rId11" action="ppaction://hlinksldjump"/>
                        </a:rPr>
                        <a:t> 89 (4))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/>
                        <a:t>8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solidFill>
                            <a:schemeClr val="tx1"/>
                          </a:solidFill>
                          <a:hlinkClick r:id="" action="ppaction://noaction"/>
                        </a:rPr>
                        <a:t>Section-54  Refund of Tax</a:t>
                      </a:r>
                      <a:endParaRPr lang="en-US" sz="23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  <a:hlinkClick r:id="rId12" action="ppaction://hlinksldjump"/>
                        </a:rPr>
                        <a:t>Other Misc.</a:t>
                      </a: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  <a:hlinkClick r:id="rId12" action="ppaction://hlinksldjump"/>
                        </a:rPr>
                        <a:t> provisions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/>
                        <a:t>9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hlinkClick r:id="rId13" action="ppaction://hlinksldjump"/>
                        </a:rPr>
                        <a:t>Section-54  Refund of Tax</a:t>
                      </a:r>
                      <a:r>
                        <a:rPr lang="en-US" sz="23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hlinkClick r:id="rId13" action="ppaction://hlinksldjump"/>
                        </a:rPr>
                        <a:t>  (Cont….</a:t>
                      </a:r>
                      <a:r>
                        <a:rPr lang="en-US" sz="23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)</a:t>
                      </a:r>
                      <a:endParaRPr lang="en-US" sz="2300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  <a:hlinkClick r:id="rId14" action="ppaction://hlinksldjump"/>
                        </a:rPr>
                        <a:t> Documentary Evidence Sec 54 (4) &amp; Rule</a:t>
                      </a: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  <a:hlinkClick r:id="rId14" action="ppaction://hlinksldjump"/>
                        </a:rPr>
                        <a:t> 89 (2)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/>
                        <a:t>10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hlinkClick r:id="rId15" action="ppaction://hlinksldjump"/>
                        </a:rPr>
                        <a:t>Section-54  Refund of Tax</a:t>
                      </a:r>
                      <a:r>
                        <a:rPr lang="en-US" sz="23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hlinkClick r:id="rId15" action="ppaction://hlinksldjump"/>
                        </a:rPr>
                        <a:t> (Cont……</a:t>
                      </a:r>
                      <a:r>
                        <a:rPr lang="en-US" sz="23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)</a:t>
                      </a:r>
                      <a:endParaRPr lang="en-US" sz="2300" dirty="0" smtClean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solidFill>
                            <a:schemeClr val="tx1"/>
                          </a:solidFill>
                          <a:hlinkClick r:id="rId16" action="ppaction://hlinksldjump"/>
                        </a:rPr>
                        <a:t>Relevant</a:t>
                      </a:r>
                      <a:r>
                        <a:rPr lang="en-US" sz="2300" baseline="0" dirty="0" smtClean="0">
                          <a:solidFill>
                            <a:schemeClr val="tx1"/>
                          </a:solidFill>
                          <a:hlinkClick r:id="rId16" action="ppaction://hlinksldjump"/>
                        </a:rPr>
                        <a:t> Refund Forms</a:t>
                      </a:r>
                      <a:endParaRPr lang="en-US" sz="23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/>
                        <a:t>11 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hlinkClick r:id="rId17" action="ppaction://hlinksldjump"/>
                        </a:rPr>
                        <a:t>Section -55 &amp; Rule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hlinkClick r:id="rId17" action="ppaction://hlinksldjump"/>
                        </a:rPr>
                        <a:t> 95 Refund in certain cases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>
                          <a:solidFill>
                            <a:schemeClr val="tx1"/>
                          </a:solidFill>
                          <a:hlinkClick r:id="rId18" action="ppaction://hlinksldjump"/>
                        </a:rPr>
                        <a:t>Transitional issues (Refund related)</a:t>
                      </a:r>
                      <a:endParaRPr lang="en-US" sz="23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/>
                        <a:t>12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hlinkClick r:id="" action="ppaction://noaction"/>
                        </a:rPr>
                        <a:t>Sec.57,58 &amp; Rule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hlinkClick r:id="" action="ppaction://noaction"/>
                        </a:rPr>
                        <a:t> 97 Consumer Welfare Fund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19069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711029" y="1239584"/>
            <a:ext cx="10851236" cy="541724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23813" algn="just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20</a:t>
            </a:fld>
            <a:endParaRPr lang="en-IN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67658" y="762200"/>
          <a:ext cx="10929256" cy="5956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6481"/>
                <a:gridCol w="2578161"/>
                <a:gridCol w="7554614"/>
              </a:tblGrid>
              <a:tr h="404410">
                <a:tc>
                  <a:txBody>
                    <a:bodyPr/>
                    <a:lstStyle/>
                    <a:p>
                      <a:r>
                        <a:rPr lang="en-US" sz="1850" b="1" dirty="0" err="1" smtClean="0"/>
                        <a:t>Sl</a:t>
                      </a:r>
                      <a:r>
                        <a:rPr lang="en-US" sz="1850" b="1" dirty="0" smtClean="0"/>
                        <a:t> No.</a:t>
                      </a:r>
                      <a:endParaRPr lang="en-US" sz="18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50" b="1" dirty="0" smtClean="0"/>
                        <a:t>Form Number (GST)</a:t>
                      </a:r>
                      <a:endParaRPr lang="en-US" sz="18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50" dirty="0" smtClean="0"/>
                        <a:t>Content</a:t>
                      </a:r>
                      <a:endParaRPr lang="en-US" sz="1850" dirty="0"/>
                    </a:p>
                  </a:txBody>
                  <a:tcPr/>
                </a:tc>
              </a:tr>
              <a:tr h="404410">
                <a:tc>
                  <a:txBody>
                    <a:bodyPr/>
                    <a:lstStyle/>
                    <a:p>
                      <a:pPr algn="ctr"/>
                      <a:r>
                        <a:rPr lang="en-US" sz="1850" b="0" dirty="0" smtClean="0"/>
                        <a:t>1.</a:t>
                      </a:r>
                      <a:endParaRPr lang="en-US" sz="185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RFD-01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Application</a:t>
                      </a:r>
                      <a:r>
                        <a:rPr lang="en-US" sz="2000" b="0" baseline="0" dirty="0" smtClean="0"/>
                        <a:t> Form (&lt; 2 years)</a:t>
                      </a:r>
                    </a:p>
                    <a:p>
                      <a:r>
                        <a:rPr lang="en-US" sz="2000" b="0" dirty="0" smtClean="0"/>
                        <a:t>                -Annexure-1 Details of Goods</a:t>
                      </a:r>
                    </a:p>
                    <a:p>
                      <a:r>
                        <a:rPr lang="en-US" sz="2000" b="0" dirty="0" smtClean="0"/>
                        <a:t>                -Annexure-2 Certificate by CA</a:t>
                      </a:r>
                      <a:endParaRPr lang="en-US" sz="2000" b="0" dirty="0"/>
                    </a:p>
                  </a:txBody>
                  <a:tcPr/>
                </a:tc>
              </a:tr>
              <a:tr h="404410">
                <a:tc>
                  <a:txBody>
                    <a:bodyPr/>
                    <a:lstStyle/>
                    <a:p>
                      <a:pPr algn="ctr"/>
                      <a:r>
                        <a:rPr lang="en-US" sz="1850" b="1" dirty="0" smtClean="0"/>
                        <a:t>2.</a:t>
                      </a:r>
                      <a:endParaRPr lang="en-US" sz="18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RFD-02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Acknowledgement</a:t>
                      </a:r>
                      <a:endParaRPr lang="en-US" sz="2000" b="1" dirty="0"/>
                    </a:p>
                  </a:txBody>
                  <a:tcPr/>
                </a:tc>
              </a:tr>
              <a:tr h="404410">
                <a:tc>
                  <a:txBody>
                    <a:bodyPr/>
                    <a:lstStyle/>
                    <a:p>
                      <a:pPr algn="ctr"/>
                      <a:r>
                        <a:rPr lang="en-US" sz="1850" dirty="0" smtClean="0"/>
                        <a:t>3.</a:t>
                      </a:r>
                      <a:endParaRPr lang="en-US" sz="18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RFD-03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Notification for Deficiency on application for refund</a:t>
                      </a:r>
                      <a:endParaRPr lang="en-US" sz="2000" dirty="0"/>
                    </a:p>
                  </a:txBody>
                  <a:tcPr/>
                </a:tc>
              </a:tr>
              <a:tr h="404410">
                <a:tc>
                  <a:txBody>
                    <a:bodyPr/>
                    <a:lstStyle/>
                    <a:p>
                      <a:pPr algn="ctr"/>
                      <a:r>
                        <a:rPr lang="en-US" sz="1850" b="1" dirty="0" smtClean="0"/>
                        <a:t>4.</a:t>
                      </a:r>
                      <a:endParaRPr lang="en-US" sz="18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RFD-04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Provisional Refund Sanction order</a:t>
                      </a:r>
                      <a:endParaRPr lang="en-US" sz="2000" b="1" dirty="0"/>
                    </a:p>
                  </a:txBody>
                  <a:tcPr/>
                </a:tc>
              </a:tr>
              <a:tr h="404410">
                <a:tc>
                  <a:txBody>
                    <a:bodyPr/>
                    <a:lstStyle/>
                    <a:p>
                      <a:pPr algn="ctr"/>
                      <a:r>
                        <a:rPr lang="en-US" sz="1850" b="0" dirty="0" smtClean="0"/>
                        <a:t>5.</a:t>
                      </a:r>
                      <a:endParaRPr lang="en-US" sz="185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RFD-05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Payment Advice</a:t>
                      </a:r>
                    </a:p>
                  </a:txBody>
                  <a:tcPr/>
                </a:tc>
              </a:tr>
              <a:tr h="404410">
                <a:tc>
                  <a:txBody>
                    <a:bodyPr/>
                    <a:lstStyle/>
                    <a:p>
                      <a:pPr algn="ctr"/>
                      <a:r>
                        <a:rPr lang="en-US" sz="1850" b="1" dirty="0" smtClean="0"/>
                        <a:t>6.</a:t>
                      </a:r>
                      <a:endParaRPr lang="en-US" sz="18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RFD-06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Refund Sanction/Rejection order</a:t>
                      </a:r>
                      <a:endParaRPr lang="en-US" sz="2000" b="1" dirty="0"/>
                    </a:p>
                  </a:txBody>
                  <a:tcPr/>
                </a:tc>
              </a:tr>
              <a:tr h="404410">
                <a:tc>
                  <a:txBody>
                    <a:bodyPr/>
                    <a:lstStyle/>
                    <a:p>
                      <a:pPr algn="ctr"/>
                      <a:r>
                        <a:rPr lang="en-US" sz="1850" b="0" dirty="0" smtClean="0"/>
                        <a:t>7.</a:t>
                      </a:r>
                      <a:endParaRPr lang="en-US" sz="185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RFD-07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Order for complete adjustment of claimed refund</a:t>
                      </a:r>
                      <a:endParaRPr lang="en-US" sz="2000" b="0" dirty="0"/>
                    </a:p>
                  </a:txBody>
                  <a:tcPr/>
                </a:tc>
              </a:tr>
              <a:tr h="404410">
                <a:tc>
                  <a:txBody>
                    <a:bodyPr/>
                    <a:lstStyle/>
                    <a:p>
                      <a:pPr algn="ctr"/>
                      <a:r>
                        <a:rPr lang="en-US" sz="1850" b="1" dirty="0" smtClean="0"/>
                        <a:t>8.</a:t>
                      </a:r>
                      <a:endParaRPr lang="en-US" sz="18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RFD-08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SCN for rejecting of refund application</a:t>
                      </a:r>
                      <a:endParaRPr lang="en-US" sz="2000" b="1" dirty="0"/>
                    </a:p>
                  </a:txBody>
                  <a:tcPr/>
                </a:tc>
              </a:tr>
              <a:tr h="404410">
                <a:tc>
                  <a:txBody>
                    <a:bodyPr/>
                    <a:lstStyle/>
                    <a:p>
                      <a:pPr algn="ctr"/>
                      <a:r>
                        <a:rPr lang="en-US" sz="1850" b="0" dirty="0" smtClean="0"/>
                        <a:t>9.</a:t>
                      </a:r>
                      <a:endParaRPr lang="en-US" sz="185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RFD-09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Reply to SCN (&lt; 15 days)</a:t>
                      </a:r>
                      <a:endParaRPr lang="en-US" sz="2000" b="0" dirty="0"/>
                    </a:p>
                  </a:txBody>
                  <a:tcPr/>
                </a:tc>
              </a:tr>
              <a:tr h="404410">
                <a:tc>
                  <a:txBody>
                    <a:bodyPr/>
                    <a:lstStyle/>
                    <a:p>
                      <a:pPr algn="ctr"/>
                      <a:r>
                        <a:rPr lang="en-US" sz="1850" b="1" dirty="0" smtClean="0"/>
                        <a:t>10.</a:t>
                      </a:r>
                      <a:endParaRPr lang="en-US" sz="18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RFD-10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50" b="1" dirty="0" smtClean="0"/>
                        <a:t>Application by UN/ Consulate/ Embassy / Any other</a:t>
                      </a:r>
                      <a:r>
                        <a:rPr lang="en-US" sz="1850" b="1" baseline="0" dirty="0" smtClean="0"/>
                        <a:t> </a:t>
                      </a:r>
                      <a:r>
                        <a:rPr lang="en-US" sz="1850" b="1" dirty="0" smtClean="0"/>
                        <a:t>(</a:t>
                      </a:r>
                      <a:r>
                        <a:rPr lang="en-US" sz="1800" b="0" i="1" dirty="0" smtClean="0"/>
                        <a:t>Once in every quarter</a:t>
                      </a:r>
                      <a:r>
                        <a:rPr lang="en-US" sz="1850" b="1" dirty="0" smtClean="0"/>
                        <a:t>)</a:t>
                      </a:r>
                    </a:p>
                    <a:p>
                      <a:r>
                        <a:rPr lang="en-US" sz="1850" b="0" dirty="0" smtClean="0"/>
                        <a:t>Along with</a:t>
                      </a:r>
                      <a:r>
                        <a:rPr lang="en-US" sz="1850" b="1" dirty="0" smtClean="0"/>
                        <a:t> Statement of Inward Supplies </a:t>
                      </a:r>
                      <a:r>
                        <a:rPr lang="en-US" sz="1850" b="0" dirty="0" smtClean="0"/>
                        <a:t>(in GSTR-11)</a:t>
                      </a:r>
                      <a:endParaRPr lang="en-US" sz="1850" b="1" dirty="0"/>
                    </a:p>
                  </a:txBody>
                  <a:tcPr/>
                </a:tc>
              </a:tr>
              <a:tr h="404410">
                <a:tc>
                  <a:txBody>
                    <a:bodyPr/>
                    <a:lstStyle/>
                    <a:p>
                      <a:pPr algn="ctr"/>
                      <a:r>
                        <a:rPr lang="en-US" sz="1850" b="0" dirty="0" smtClean="0"/>
                        <a:t>11.</a:t>
                      </a:r>
                      <a:endParaRPr lang="en-US" sz="185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RFD-11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50" b="0" dirty="0" smtClean="0"/>
                        <a:t>Statement of </a:t>
                      </a:r>
                      <a:r>
                        <a:rPr lang="en-US" sz="1850" b="1" dirty="0" smtClean="0"/>
                        <a:t>Inward Supply</a:t>
                      </a:r>
                      <a:r>
                        <a:rPr lang="en-US" sz="1850" b="0" dirty="0" smtClean="0"/>
                        <a:t> for</a:t>
                      </a:r>
                      <a:r>
                        <a:rPr lang="en-US" sz="1850" b="0" baseline="0" dirty="0" smtClean="0"/>
                        <a:t> any </a:t>
                      </a:r>
                      <a:r>
                        <a:rPr lang="en-US" sz="1850" b="1" baseline="0" dirty="0" smtClean="0"/>
                        <a:t>UN</a:t>
                      </a:r>
                      <a:r>
                        <a:rPr lang="en-US" sz="1850" b="0" baseline="0" dirty="0" smtClean="0"/>
                        <a:t>/ Consulate/ Embassy etc.</a:t>
                      </a:r>
                    </a:p>
                    <a:p>
                      <a:r>
                        <a:rPr lang="en-US" sz="1850" b="0" baseline="0" dirty="0" smtClean="0"/>
                        <a:t>Exports under </a:t>
                      </a:r>
                      <a:r>
                        <a:rPr lang="en-US" sz="1850" b="1" baseline="0" dirty="0" smtClean="0"/>
                        <a:t>Bond / LUT without</a:t>
                      </a:r>
                      <a:r>
                        <a:rPr lang="en-US" sz="1850" b="0" baseline="0" dirty="0" smtClean="0"/>
                        <a:t> payment of IGST tax.</a:t>
                      </a:r>
                      <a:endParaRPr lang="en-US" sz="185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692" y="63230"/>
            <a:ext cx="11521440" cy="618942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N" sz="3200" b="1" kern="0" dirty="0" smtClean="0">
                <a:solidFill>
                  <a:schemeClr val="bg1"/>
                </a:solidFill>
                <a:latin typeface="+mj-lt"/>
              </a:rPr>
              <a:t>Relevant refund Forms</a:t>
            </a:r>
            <a:endParaRPr lang="en-IN" sz="3200" b="1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>
          <a:xfrm>
            <a:off x="8850084" y="64361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D0C198-6BF8-4078-B63A-1BE8B16C3B9E}" type="slidenum">
              <a:rPr kumimoji="0" lang="en-IN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IN" sz="1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276987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34572" y="837241"/>
            <a:ext cx="11141612" cy="545571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sz="2400" b="1" dirty="0">
              <a:solidFill>
                <a:schemeClr val="tx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</a:rPr>
              <a:t>Refund under existing law (Pre-GST) shall be allowed in the following cases</a:t>
            </a:r>
          </a:p>
          <a:p>
            <a:pPr marL="342900" indent="-342900" algn="just"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744538" indent="-342900"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When </a:t>
            </a:r>
            <a:r>
              <a:rPr lang="en-US" sz="2400" b="1" dirty="0" smtClean="0">
                <a:solidFill>
                  <a:schemeClr val="tx1"/>
                </a:solidFill>
              </a:rPr>
              <a:t>duty paid goods</a:t>
            </a:r>
            <a:r>
              <a:rPr lang="en-US" sz="2400" dirty="0" smtClean="0">
                <a:solidFill>
                  <a:schemeClr val="tx1"/>
                </a:solidFill>
              </a:rPr>
              <a:t> (</a:t>
            </a:r>
            <a:r>
              <a:rPr lang="en-US" sz="2000" i="1" dirty="0" smtClean="0">
                <a:solidFill>
                  <a:schemeClr val="tx1"/>
                </a:solidFill>
              </a:rPr>
              <a:t>not being earlier than 6m</a:t>
            </a:r>
            <a:r>
              <a:rPr lang="en-US" sz="2400" dirty="0" smtClean="0">
                <a:solidFill>
                  <a:schemeClr val="tx1"/>
                </a:solidFill>
              </a:rPr>
              <a:t>) </a:t>
            </a:r>
            <a:r>
              <a:rPr lang="en-US" sz="2400" b="1" dirty="0" smtClean="0">
                <a:solidFill>
                  <a:schemeClr val="tx1"/>
                </a:solidFill>
              </a:rPr>
              <a:t>returned &lt; 6m</a:t>
            </a:r>
            <a:r>
              <a:rPr lang="en-US" sz="2400" dirty="0" smtClean="0">
                <a:solidFill>
                  <a:schemeClr val="tx1"/>
                </a:solidFill>
              </a:rPr>
              <a:t> from appointed date. (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Section140(1)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 marL="744538" indent="-342900" algn="just"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744538" indent="-342900" algn="just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</a:rPr>
              <a:t>Refund </a:t>
            </a:r>
            <a:r>
              <a:rPr lang="en-US" sz="2400" dirty="0" smtClean="0">
                <a:solidFill>
                  <a:schemeClr val="tx1"/>
                </a:solidFill>
              </a:rPr>
              <a:t>filled </a:t>
            </a:r>
            <a:r>
              <a:rPr lang="en-US" sz="2400" b="1" dirty="0" smtClean="0">
                <a:solidFill>
                  <a:schemeClr val="tx1"/>
                </a:solidFill>
              </a:rPr>
              <a:t>before on</a:t>
            </a:r>
            <a:r>
              <a:rPr lang="en-US" sz="2400" dirty="0" smtClean="0">
                <a:solidFill>
                  <a:schemeClr val="tx1"/>
                </a:solidFill>
              </a:rPr>
              <a:t> or </a:t>
            </a:r>
            <a:r>
              <a:rPr lang="en-US" sz="2400" b="1" dirty="0" smtClean="0">
                <a:solidFill>
                  <a:schemeClr val="tx1"/>
                </a:solidFill>
              </a:rPr>
              <a:t>after </a:t>
            </a:r>
            <a:r>
              <a:rPr lang="en-US" sz="2400" dirty="0" smtClean="0">
                <a:solidFill>
                  <a:schemeClr val="tx1"/>
                </a:solidFill>
              </a:rPr>
              <a:t>appointed day under existing law. (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140(3)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 marL="744538" indent="-342900" algn="just"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744538" indent="-342900"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Refund filed after &gt; appointed day for refund of duty/tax paid under existing law in respect of supplies exported before &lt; or after &gt; the appointed day. (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140(5)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 marL="744538" indent="-342900" algn="just"/>
            <a:endParaRPr lang="en-US" sz="2400" dirty="0" smtClean="0">
              <a:solidFill>
                <a:schemeClr val="tx1"/>
              </a:solidFill>
            </a:endParaRPr>
          </a:p>
          <a:p>
            <a:pPr marL="744538" indent="-342900"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In pursuance of an </a:t>
            </a:r>
            <a:r>
              <a:rPr lang="en-US" sz="2400" b="1" dirty="0" smtClean="0">
                <a:solidFill>
                  <a:schemeClr val="tx1"/>
                </a:solidFill>
              </a:rPr>
              <a:t>assessment / adjudication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smtClean="0">
                <a:solidFill>
                  <a:schemeClr val="tx1"/>
                </a:solidFill>
              </a:rPr>
              <a:t>instituted</a:t>
            </a:r>
            <a:r>
              <a:rPr lang="en-US" sz="2400" dirty="0" smtClean="0">
                <a:solidFill>
                  <a:schemeClr val="tx1"/>
                </a:solidFill>
              </a:rPr>
              <a:t> whether </a:t>
            </a:r>
            <a:r>
              <a:rPr lang="en-US" sz="2400" b="1" dirty="0" smtClean="0">
                <a:solidFill>
                  <a:schemeClr val="tx1"/>
                </a:solidFill>
              </a:rPr>
              <a:t>before, on or after</a:t>
            </a:r>
            <a:r>
              <a:rPr lang="en-US" sz="2400" dirty="0" smtClean="0">
                <a:solidFill>
                  <a:schemeClr val="tx1"/>
                </a:solidFill>
              </a:rPr>
              <a:t> appointed day, under existing law. (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140(8)(b)</a:t>
            </a:r>
            <a:r>
              <a:rPr lang="en-US" sz="2400" dirty="0" smtClean="0">
                <a:solidFill>
                  <a:schemeClr val="tx1"/>
                </a:solidFill>
              </a:rPr>
              <a:t>).</a:t>
            </a:r>
          </a:p>
          <a:p>
            <a:pPr marL="744538" indent="-342900" algn="just"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744538" indent="-342900" algn="just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</a:rPr>
              <a:t>Return</a:t>
            </a:r>
            <a:r>
              <a:rPr lang="en-US" sz="2400" dirty="0" smtClean="0">
                <a:solidFill>
                  <a:schemeClr val="tx1"/>
                </a:solidFill>
              </a:rPr>
              <a:t> furnished under </a:t>
            </a:r>
            <a:r>
              <a:rPr lang="en-US" sz="2400" b="1" dirty="0" smtClean="0">
                <a:solidFill>
                  <a:schemeClr val="tx1"/>
                </a:solidFill>
              </a:rPr>
              <a:t>existing law</a:t>
            </a:r>
            <a:r>
              <a:rPr lang="en-US" sz="2400" dirty="0" smtClean="0">
                <a:solidFill>
                  <a:schemeClr val="tx1"/>
                </a:solidFill>
              </a:rPr>
              <a:t>, is revised after appointed day but with in time limit specified for such revision under the existing law. (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140(9)(b)</a:t>
            </a:r>
            <a:r>
              <a:rPr lang="en-US" sz="2400" dirty="0" smtClean="0">
                <a:solidFill>
                  <a:schemeClr val="tx1"/>
                </a:solidFill>
              </a:rPr>
              <a:t>).</a:t>
            </a:r>
          </a:p>
          <a:p>
            <a:pPr marL="342900" indent="-342900" algn="just">
              <a:buFontTx/>
              <a:buChar char="-"/>
            </a:pPr>
            <a:endParaRPr lang="en-US" sz="2000" dirty="0" smtClean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807540" y="6356350"/>
            <a:ext cx="2743200" cy="365125"/>
          </a:xfrm>
        </p:spPr>
        <p:txBody>
          <a:bodyPr/>
          <a:lstStyle/>
          <a:p>
            <a:fld id="{4ED0C198-6BF8-4078-B63A-1BE8B16C3B9E}" type="slidenum">
              <a:rPr lang="en-IN" sz="1600" b="1" smtClean="0"/>
              <a:pPr/>
              <a:t>21</a:t>
            </a:fld>
            <a:endParaRPr lang="en-IN" sz="16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828" y="175677"/>
            <a:ext cx="11465169" cy="865329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kern="0" dirty="0" smtClean="0">
                <a:solidFill>
                  <a:schemeClr val="bg1"/>
                </a:solidFill>
                <a:latin typeface="+mj-lt"/>
              </a:rPr>
              <a:t>Transitional Issues (</a:t>
            </a:r>
            <a:r>
              <a:rPr lang="en-US" sz="3200" kern="0" smtClean="0">
                <a:solidFill>
                  <a:schemeClr val="bg1"/>
                </a:solidFill>
                <a:latin typeface="+mj-lt"/>
              </a:rPr>
              <a:t>Refund related) </a:t>
            </a:r>
            <a:r>
              <a:rPr lang="en-US" sz="3200" kern="0" dirty="0" smtClean="0">
                <a:solidFill>
                  <a:schemeClr val="bg1"/>
                </a:solidFill>
                <a:latin typeface="+mj-lt"/>
              </a:rPr>
              <a:t>Section 140.</a:t>
            </a:r>
            <a:endParaRPr lang="en-IN" sz="3200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33407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29" y="2705989"/>
            <a:ext cx="10851236" cy="1325563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kern="0" dirty="0" smtClean="0">
                <a:solidFill>
                  <a:prstClr val="white"/>
                </a:solidFill>
                <a:latin typeface="Calibri Light" panose="020F0302020204030204"/>
              </a:rPr>
              <a:t>THANK YOU</a:t>
            </a:r>
            <a:endParaRPr lang="en-IN" sz="3600" b="1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22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0774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551542" y="1113753"/>
            <a:ext cx="11146971" cy="563538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400" b="1" dirty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500" b="1" dirty="0" smtClean="0">
                <a:solidFill>
                  <a:schemeClr val="tx1"/>
                </a:solidFill>
              </a:rPr>
              <a:t>Export </a:t>
            </a:r>
            <a:r>
              <a:rPr lang="en-US" sz="2500" dirty="0" smtClean="0">
                <a:solidFill>
                  <a:schemeClr val="tx1"/>
                </a:solidFill>
              </a:rPr>
              <a:t>of Goods </a:t>
            </a:r>
            <a:r>
              <a:rPr lang="en-US" sz="2500" b="1" dirty="0" smtClean="0">
                <a:solidFill>
                  <a:schemeClr val="tx1"/>
                </a:solidFill>
              </a:rPr>
              <a:t>/ </a:t>
            </a:r>
            <a:r>
              <a:rPr lang="en-US" sz="2500" dirty="0" smtClean="0">
                <a:solidFill>
                  <a:schemeClr val="tx1"/>
                </a:solidFill>
              </a:rPr>
              <a:t>Service </a:t>
            </a:r>
            <a:r>
              <a:rPr lang="en-US" sz="2500" b="1" dirty="0" smtClean="0">
                <a:solidFill>
                  <a:schemeClr val="tx1"/>
                </a:solidFill>
              </a:rPr>
              <a:t>/ Deemed Exports / </a:t>
            </a:r>
            <a:r>
              <a:rPr lang="en-US" sz="2500" dirty="0" smtClean="0">
                <a:solidFill>
                  <a:schemeClr val="tx1"/>
                </a:solidFill>
              </a:rPr>
              <a:t>supplies to </a:t>
            </a:r>
            <a:r>
              <a:rPr lang="en-US" sz="2500" b="1" dirty="0" smtClean="0">
                <a:solidFill>
                  <a:schemeClr val="tx1"/>
                </a:solidFill>
              </a:rPr>
              <a:t>SEZ (</a:t>
            </a:r>
            <a:r>
              <a:rPr lang="en-US" sz="2000" dirty="0" smtClean="0">
                <a:solidFill>
                  <a:schemeClr val="tx1"/>
                </a:solidFill>
              </a:rPr>
              <a:t>Units </a:t>
            </a:r>
            <a:r>
              <a:rPr lang="en-US" sz="2000" b="1" dirty="0" smtClean="0">
                <a:solidFill>
                  <a:schemeClr val="tx1"/>
                </a:solidFill>
              </a:rPr>
              <a:t>/ </a:t>
            </a:r>
            <a:r>
              <a:rPr lang="en-US" sz="2000" dirty="0" smtClean="0">
                <a:solidFill>
                  <a:schemeClr val="tx1"/>
                </a:solidFill>
              </a:rPr>
              <a:t>Developers</a:t>
            </a:r>
            <a:r>
              <a:rPr lang="en-US" sz="2500" b="1" dirty="0" smtClean="0">
                <a:solidFill>
                  <a:schemeClr val="tx1"/>
                </a:solidFill>
              </a:rPr>
              <a:t>)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500" b="1" dirty="0" smtClean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600" b="1" dirty="0" smtClean="0">
                <a:solidFill>
                  <a:schemeClr val="tx1"/>
                </a:solidFill>
              </a:rPr>
              <a:t>Refund to UN / </a:t>
            </a:r>
            <a:r>
              <a:rPr lang="en-US" sz="2600" dirty="0" smtClean="0">
                <a:solidFill>
                  <a:schemeClr val="tx1"/>
                </a:solidFill>
              </a:rPr>
              <a:t>Embassies</a:t>
            </a:r>
            <a:r>
              <a:rPr lang="en-US" sz="2600" b="1" dirty="0" smtClean="0">
                <a:solidFill>
                  <a:schemeClr val="tx1"/>
                </a:solidFill>
              </a:rPr>
              <a:t> / International Tourist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600" b="1" dirty="0" smtClean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600" b="1" dirty="0" smtClean="0">
                <a:solidFill>
                  <a:schemeClr val="tx1"/>
                </a:solidFill>
              </a:rPr>
              <a:t>Excess Payment / </a:t>
            </a:r>
            <a:r>
              <a:rPr lang="en-US" sz="2600" dirty="0" smtClean="0">
                <a:solidFill>
                  <a:schemeClr val="tx1"/>
                </a:solidFill>
              </a:rPr>
              <a:t>Wrongfully paid under wrong head (</a:t>
            </a:r>
            <a:r>
              <a:rPr lang="en-US" sz="2600" dirty="0" smtClean="0">
                <a:solidFill>
                  <a:schemeClr val="accent1">
                    <a:lumMod val="75000"/>
                  </a:schemeClr>
                </a:solidFill>
              </a:rPr>
              <a:t>Sec. 77</a:t>
            </a:r>
            <a:r>
              <a:rPr lang="en-US" sz="2600" dirty="0" smtClean="0">
                <a:solidFill>
                  <a:schemeClr val="tx1"/>
                </a:solidFill>
              </a:rPr>
              <a:t>)</a:t>
            </a:r>
            <a:r>
              <a:rPr lang="en-US" sz="2600" b="1" dirty="0" smtClean="0">
                <a:solidFill>
                  <a:schemeClr val="tx1"/>
                </a:solidFill>
              </a:rPr>
              <a:t> / Pre deposit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600" b="1" dirty="0" smtClean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600" b="1" dirty="0" smtClean="0">
                <a:solidFill>
                  <a:schemeClr val="tx1"/>
                </a:solidFill>
              </a:rPr>
              <a:t>Refund on finalization of Provisional Assessment (</a:t>
            </a: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</a:rPr>
              <a:t>Section 60</a:t>
            </a:r>
            <a:r>
              <a:rPr lang="en-US" sz="2600" b="1" dirty="0" smtClean="0">
                <a:solidFill>
                  <a:schemeClr val="tx1"/>
                </a:solidFill>
              </a:rPr>
              <a:t>)</a:t>
            </a:r>
          </a:p>
          <a:p>
            <a:pPr marL="406400" indent="-406400" algn="just"/>
            <a:endParaRPr lang="en-US" sz="2600" b="1" dirty="0" smtClean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600" b="1" dirty="0" smtClean="0">
                <a:solidFill>
                  <a:schemeClr val="tx1"/>
                </a:solidFill>
              </a:rPr>
              <a:t>Accumulated ITC </a:t>
            </a:r>
            <a:r>
              <a:rPr lang="en-US" sz="2600" dirty="0" smtClean="0">
                <a:solidFill>
                  <a:schemeClr val="tx1"/>
                </a:solidFill>
              </a:rPr>
              <a:t>on a/c of </a:t>
            </a:r>
            <a:r>
              <a:rPr lang="en-US" sz="2600" b="1" dirty="0" smtClean="0">
                <a:solidFill>
                  <a:schemeClr val="tx1"/>
                </a:solidFill>
              </a:rPr>
              <a:t>Inverted duty structure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600" b="1" dirty="0" smtClean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600" b="1" dirty="0" smtClean="0">
                <a:solidFill>
                  <a:schemeClr val="tx1"/>
                </a:solidFill>
              </a:rPr>
              <a:t>Refund </a:t>
            </a:r>
            <a:r>
              <a:rPr lang="en-US" sz="2600" dirty="0" smtClean="0">
                <a:solidFill>
                  <a:schemeClr val="tx1"/>
                </a:solidFill>
              </a:rPr>
              <a:t>on a/c of various </a:t>
            </a:r>
            <a:r>
              <a:rPr lang="en-US" sz="2600" b="1" dirty="0" smtClean="0">
                <a:solidFill>
                  <a:schemeClr val="tx1"/>
                </a:solidFill>
              </a:rPr>
              <a:t>court orders / </a:t>
            </a:r>
            <a:r>
              <a:rPr lang="en-US" sz="2600" dirty="0" smtClean="0">
                <a:solidFill>
                  <a:schemeClr val="tx1"/>
                </a:solidFill>
              </a:rPr>
              <a:t>Judgments </a:t>
            </a:r>
            <a:r>
              <a:rPr lang="en-US" sz="2600" b="1" dirty="0" smtClean="0">
                <a:solidFill>
                  <a:schemeClr val="tx1"/>
                </a:solidFill>
              </a:rPr>
              <a:t>/ decree  or </a:t>
            </a:r>
            <a:r>
              <a:rPr lang="en-US" sz="2600" dirty="0" smtClean="0">
                <a:solidFill>
                  <a:schemeClr val="tx1"/>
                </a:solidFill>
              </a:rPr>
              <a:t>directions</a:t>
            </a:r>
            <a:r>
              <a:rPr lang="en-US" sz="2600" b="1" dirty="0" smtClean="0">
                <a:solidFill>
                  <a:schemeClr val="tx1"/>
                </a:solidFill>
              </a:rPr>
              <a:t>.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600" b="1" dirty="0" smtClean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600" b="1" dirty="0" smtClean="0">
                <a:solidFill>
                  <a:schemeClr val="tx1"/>
                </a:solidFill>
              </a:rPr>
              <a:t>Refund</a:t>
            </a:r>
            <a:r>
              <a:rPr lang="en-US" sz="2600" dirty="0" smtClean="0">
                <a:solidFill>
                  <a:schemeClr val="tx1"/>
                </a:solidFill>
              </a:rPr>
              <a:t> on a/c of </a:t>
            </a:r>
            <a:r>
              <a:rPr lang="en-US" sz="2600" b="1" dirty="0" smtClean="0">
                <a:solidFill>
                  <a:schemeClr val="tx1"/>
                </a:solidFill>
              </a:rPr>
              <a:t>no supply / Refund vouchers </a:t>
            </a:r>
            <a:r>
              <a:rPr lang="en-US" sz="2600" dirty="0" smtClean="0">
                <a:solidFill>
                  <a:schemeClr val="tx1"/>
                </a:solidFill>
              </a:rPr>
              <a:t>issued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400" dirty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3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57" y="163742"/>
            <a:ext cx="11535508" cy="968374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kern="0" dirty="0" smtClean="0">
                <a:solidFill>
                  <a:schemeClr val="bg1"/>
                </a:solidFill>
              </a:rPr>
              <a:t>“Situations” of Refund</a:t>
            </a:r>
            <a:endParaRPr lang="en-IN" kern="0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19069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/>
          <p:cNvSpPr txBox="1">
            <a:spLocks/>
          </p:cNvSpPr>
          <p:nvPr/>
        </p:nvSpPr>
        <p:spPr>
          <a:xfrm>
            <a:off x="696513" y="725700"/>
            <a:ext cx="10851236" cy="60167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406400" indent="-406400" algn="just"/>
            <a:r>
              <a:rPr lang="en-US" sz="2400" b="1" u="sng" dirty="0" smtClean="0">
                <a:solidFill>
                  <a:schemeClr val="tx1"/>
                </a:solidFill>
              </a:rPr>
              <a:t>CGST Act 2017 – Chapter XI- Refund   ‘’</a:t>
            </a:r>
            <a:r>
              <a:rPr lang="en-US" sz="2400" u="sng" dirty="0" smtClean="0">
                <a:solidFill>
                  <a:schemeClr val="tx1"/>
                </a:solidFill>
              </a:rPr>
              <a:t>General Provisions</a:t>
            </a:r>
            <a:r>
              <a:rPr lang="en-US" sz="2400" b="1" u="sng" dirty="0" smtClean="0">
                <a:solidFill>
                  <a:schemeClr val="tx1"/>
                </a:solidFill>
              </a:rPr>
              <a:t>’’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Section 54</a:t>
            </a:r>
            <a:r>
              <a:rPr lang="en-US" sz="2400" b="1" dirty="0" smtClean="0">
                <a:solidFill>
                  <a:schemeClr val="tx1"/>
                </a:solidFill>
              </a:rPr>
              <a:t>. Refund of tax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Section 55</a:t>
            </a:r>
            <a:r>
              <a:rPr lang="en-US" sz="2400" b="1" dirty="0" smtClean="0">
                <a:solidFill>
                  <a:schemeClr val="tx1"/>
                </a:solidFill>
              </a:rPr>
              <a:t>. Refund in certain cases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Section 56</a:t>
            </a:r>
            <a:r>
              <a:rPr lang="en-US" sz="2400" b="1" dirty="0" smtClean="0">
                <a:solidFill>
                  <a:schemeClr val="tx1"/>
                </a:solidFill>
              </a:rPr>
              <a:t>. Interest on delayed refunds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Section 57</a:t>
            </a:r>
            <a:r>
              <a:rPr lang="en-US" sz="2400" b="1" dirty="0" smtClean="0">
                <a:solidFill>
                  <a:schemeClr val="tx1"/>
                </a:solidFill>
              </a:rPr>
              <a:t>. Consumer welfare fund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Section 58</a:t>
            </a:r>
            <a:r>
              <a:rPr lang="en-US" sz="2400" b="1" dirty="0" smtClean="0">
                <a:solidFill>
                  <a:schemeClr val="tx1"/>
                </a:solidFill>
              </a:rPr>
              <a:t>. Utilization of fund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marL="406400" indent="-406400" algn="just"/>
            <a:r>
              <a:rPr lang="en-US" sz="2400" b="1" u="sng" dirty="0" smtClean="0">
                <a:solidFill>
                  <a:schemeClr val="tx1"/>
                </a:solidFill>
              </a:rPr>
              <a:t>CGST Act 2017-</a:t>
            </a:r>
            <a:r>
              <a:rPr lang="en-US" sz="2400" u="sng" dirty="0" smtClean="0">
                <a:solidFill>
                  <a:schemeClr val="tx1"/>
                </a:solidFill>
              </a:rPr>
              <a:t>Chapter XV  &amp; XVIII </a:t>
            </a:r>
            <a:r>
              <a:rPr lang="en-US" sz="2400" b="1" u="sng" dirty="0" smtClean="0">
                <a:solidFill>
                  <a:schemeClr val="tx1"/>
                </a:solidFill>
              </a:rPr>
              <a:t>   ‘’</a:t>
            </a:r>
            <a:r>
              <a:rPr lang="en-US" sz="2400" u="sng" dirty="0" smtClean="0">
                <a:solidFill>
                  <a:schemeClr val="tx1"/>
                </a:solidFill>
              </a:rPr>
              <a:t>Other </a:t>
            </a:r>
            <a:r>
              <a:rPr lang="en-US" sz="2400" b="1" u="sng" dirty="0" smtClean="0">
                <a:solidFill>
                  <a:schemeClr val="tx1"/>
                </a:solidFill>
              </a:rPr>
              <a:t>case specific </a:t>
            </a:r>
            <a:r>
              <a:rPr lang="en-US" sz="2400" u="sng" dirty="0" smtClean="0">
                <a:solidFill>
                  <a:schemeClr val="tx1"/>
                </a:solidFill>
              </a:rPr>
              <a:t>provisions</a:t>
            </a:r>
            <a:r>
              <a:rPr lang="en-US" sz="2400" b="1" u="sng" dirty="0" smtClean="0">
                <a:solidFill>
                  <a:schemeClr val="tx1"/>
                </a:solidFill>
              </a:rPr>
              <a:t>’’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Section 73/74</a:t>
            </a:r>
            <a:r>
              <a:rPr lang="en-US" sz="2400" b="1" dirty="0" smtClean="0">
                <a:solidFill>
                  <a:schemeClr val="tx1"/>
                </a:solidFill>
              </a:rPr>
              <a:t>.  Erroneous refund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Section        77</a:t>
            </a:r>
            <a:r>
              <a:rPr lang="en-US" sz="2400" b="1" dirty="0" smtClean="0">
                <a:solidFill>
                  <a:schemeClr val="tx1"/>
                </a:solidFill>
              </a:rPr>
              <a:t>.  Tax wrongfully paid under wrong head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Section      115</a:t>
            </a:r>
            <a:r>
              <a:rPr lang="en-US" sz="2400" b="1" dirty="0" smtClean="0">
                <a:solidFill>
                  <a:schemeClr val="tx1"/>
                </a:solidFill>
              </a:rPr>
              <a:t>.  Interest on refund of amount paid for admission of appeal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marL="406400" indent="-406400" algn="just"/>
            <a:r>
              <a:rPr lang="en-US" sz="2400" b="1" u="sng" dirty="0" smtClean="0">
                <a:solidFill>
                  <a:schemeClr val="tx1"/>
                </a:solidFill>
              </a:rPr>
              <a:t>IGST Act 2017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Section 16</a:t>
            </a:r>
            <a:r>
              <a:rPr lang="en-US" sz="2400" b="1" dirty="0" smtClean="0">
                <a:solidFill>
                  <a:schemeClr val="tx1"/>
                </a:solidFill>
              </a:rPr>
              <a:t>. Zero rated supply 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Section 15</a:t>
            </a:r>
            <a:r>
              <a:rPr lang="en-US" sz="2400" b="1" dirty="0" smtClean="0">
                <a:solidFill>
                  <a:schemeClr val="tx1"/>
                </a:solidFill>
              </a:rPr>
              <a:t>. IGST refund to tourist 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marL="406400" indent="-406400" algn="just"/>
            <a:r>
              <a:rPr lang="en-US" sz="2400" b="1" u="sng" dirty="0" smtClean="0">
                <a:solidFill>
                  <a:schemeClr val="tx1"/>
                </a:solidFill>
              </a:rPr>
              <a:t> GST (Compensation to States) 2017</a:t>
            </a:r>
          </a:p>
          <a:p>
            <a:pPr marL="406400" indent="-406400" algn="just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Section 9</a:t>
            </a:r>
            <a:r>
              <a:rPr lang="en-US" sz="2400" b="1" dirty="0" smtClean="0">
                <a:solidFill>
                  <a:schemeClr val="tx1"/>
                </a:solidFill>
              </a:rPr>
              <a:t>. Returns, Payments and Refunds (</a:t>
            </a:r>
            <a:r>
              <a:rPr lang="en-US" sz="2000" i="1" dirty="0" smtClean="0">
                <a:solidFill>
                  <a:schemeClr val="tx1"/>
                </a:solidFill>
              </a:rPr>
              <a:t>Refers to the provisions of CGST Act</a:t>
            </a:r>
            <a:r>
              <a:rPr lang="en-US" sz="2400" b="1" dirty="0" smtClean="0">
                <a:solidFill>
                  <a:schemeClr val="tx1"/>
                </a:solidFill>
              </a:rPr>
              <a:t>)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692" y="113782"/>
            <a:ext cx="11535508" cy="655475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kern="0" dirty="0" smtClean="0">
                <a:solidFill>
                  <a:schemeClr val="bg1"/>
                </a:solidFill>
              </a:rPr>
              <a:t>Statutory provisions for refund</a:t>
            </a:r>
            <a:endParaRPr lang="en-IN" kern="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10600" y="6298294"/>
            <a:ext cx="2743200" cy="365125"/>
          </a:xfrm>
        </p:spPr>
        <p:txBody>
          <a:bodyPr/>
          <a:lstStyle/>
          <a:p>
            <a:fld id="{4ED0C198-6BF8-4078-B63A-1BE8B16C3B9E}" type="slidenum">
              <a:rPr lang="en-IN" sz="2000" b="1" smtClean="0"/>
              <a:pPr/>
              <a:t>4</a:t>
            </a:fld>
            <a:endParaRPr lang="en-IN" sz="20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7315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6602" y="1303325"/>
            <a:ext cx="10758714" cy="5067554"/>
          </a:xfrm>
          <a:solidFill>
            <a:schemeClr val="bg2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en-US" sz="2500" u="sng" dirty="0" smtClean="0"/>
              <a:t>CGST Rules 2017</a:t>
            </a:r>
          </a:p>
          <a:p>
            <a:pPr>
              <a:buFont typeface="Wingdings" pitchFamily="2" charset="2"/>
              <a:buChar char="q"/>
            </a:pPr>
            <a:r>
              <a:rPr lang="en-US" sz="2500" b="1" dirty="0" smtClean="0"/>
              <a:t> Rule 89.  Application for refund </a:t>
            </a:r>
          </a:p>
          <a:p>
            <a:pPr>
              <a:buFont typeface="Wingdings" pitchFamily="2" charset="2"/>
              <a:buChar char="q"/>
            </a:pPr>
            <a:r>
              <a:rPr lang="en-US" sz="2500" dirty="0" smtClean="0"/>
              <a:t> Rule 90.  Acknowledgement  (</a:t>
            </a:r>
            <a:r>
              <a:rPr lang="en-US" sz="2500" dirty="0" smtClean="0">
                <a:solidFill>
                  <a:schemeClr val="accent1">
                    <a:lumMod val="75000"/>
                  </a:schemeClr>
                </a:solidFill>
              </a:rPr>
              <a:t>RFD-02</a:t>
            </a:r>
            <a:r>
              <a:rPr lang="en-US" sz="2500" dirty="0" smtClean="0"/>
              <a:t>, </a:t>
            </a:r>
            <a:r>
              <a:rPr lang="en-US" sz="2000" i="1" dirty="0" smtClean="0"/>
              <a:t>Normal</a:t>
            </a:r>
            <a:r>
              <a:rPr lang="en-US" sz="2500" dirty="0" smtClean="0"/>
              <a:t>  / </a:t>
            </a:r>
            <a:r>
              <a:rPr lang="en-US" sz="2500" dirty="0" smtClean="0">
                <a:solidFill>
                  <a:schemeClr val="accent1">
                    <a:lumMod val="75000"/>
                  </a:schemeClr>
                </a:solidFill>
              </a:rPr>
              <a:t>RFD-03</a:t>
            </a:r>
            <a:r>
              <a:rPr lang="en-US" sz="2500" dirty="0" smtClean="0"/>
              <a:t>,</a:t>
            </a:r>
            <a:r>
              <a:rPr lang="en-US" sz="2000" i="1" dirty="0" smtClean="0"/>
              <a:t>deficiencies)</a:t>
            </a:r>
            <a:endParaRPr lang="en-US" sz="2500" i="1" dirty="0" smtClean="0"/>
          </a:p>
          <a:p>
            <a:pPr>
              <a:buFont typeface="Wingdings" pitchFamily="2" charset="2"/>
              <a:buChar char="q"/>
            </a:pPr>
            <a:r>
              <a:rPr lang="en-US" sz="2500" b="1" dirty="0" smtClean="0"/>
              <a:t> Rule 91.  Grant of Provisional refund</a:t>
            </a:r>
          </a:p>
          <a:p>
            <a:pPr>
              <a:buFont typeface="Wingdings" pitchFamily="2" charset="2"/>
              <a:buChar char="q"/>
            </a:pPr>
            <a:r>
              <a:rPr lang="en-US" sz="2500" dirty="0" smtClean="0"/>
              <a:t> Rule 92.  Order sanctioning refund (</a:t>
            </a:r>
            <a:r>
              <a:rPr lang="en-US" sz="2500" dirty="0" smtClean="0">
                <a:solidFill>
                  <a:schemeClr val="accent1">
                    <a:lumMod val="75000"/>
                  </a:schemeClr>
                </a:solidFill>
              </a:rPr>
              <a:t>RFD-05</a:t>
            </a:r>
            <a:r>
              <a:rPr lang="en-US" sz="2500" dirty="0" smtClean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en-US" sz="2500" b="1" dirty="0" smtClean="0"/>
              <a:t> Rule 93.  Credit of the amount of rejected refund claim</a:t>
            </a:r>
          </a:p>
          <a:p>
            <a:pPr>
              <a:buFont typeface="Wingdings" pitchFamily="2" charset="2"/>
              <a:buChar char="q"/>
            </a:pPr>
            <a:r>
              <a:rPr lang="en-US" sz="2500" dirty="0" smtClean="0"/>
              <a:t> Rule 94.  Order sanctioning refund on delayed refund (</a:t>
            </a:r>
            <a:r>
              <a:rPr lang="en-US" sz="2500" dirty="0" smtClean="0">
                <a:solidFill>
                  <a:schemeClr val="accent1">
                    <a:lumMod val="75000"/>
                  </a:schemeClr>
                </a:solidFill>
              </a:rPr>
              <a:t>RFD-05</a:t>
            </a:r>
            <a:r>
              <a:rPr lang="en-US" sz="2500" dirty="0" smtClean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en-US" sz="2500" b="1" dirty="0" smtClean="0"/>
              <a:t> Rule 95.   Refund of Tax to certain Persons  (</a:t>
            </a:r>
            <a:r>
              <a:rPr lang="en-US" sz="2500" dirty="0" smtClean="0">
                <a:solidFill>
                  <a:schemeClr val="accent1">
                    <a:lumMod val="75000"/>
                  </a:schemeClr>
                </a:solidFill>
              </a:rPr>
              <a:t>RFD-10</a:t>
            </a:r>
            <a:r>
              <a:rPr lang="en-US" sz="2400" dirty="0" smtClean="0"/>
              <a:t>,</a:t>
            </a:r>
            <a:r>
              <a:rPr lang="en-US" sz="2000" i="1" dirty="0" smtClean="0"/>
              <a:t>once in a quarter</a:t>
            </a:r>
            <a:r>
              <a:rPr lang="en-US" sz="2500" b="1" dirty="0" smtClean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en-US" sz="2500" dirty="0" smtClean="0"/>
              <a:t> Rule 96.   Refund of  IGST paid on </a:t>
            </a:r>
            <a:r>
              <a:rPr lang="en-US" sz="2500" b="1" dirty="0" smtClean="0">
                <a:solidFill>
                  <a:schemeClr val="accent1">
                    <a:lumMod val="75000"/>
                  </a:schemeClr>
                </a:solidFill>
              </a:rPr>
              <a:t>goods</a:t>
            </a:r>
            <a:r>
              <a:rPr lang="en-US" sz="2500" dirty="0" smtClean="0"/>
              <a:t> exported out of India</a:t>
            </a:r>
          </a:p>
          <a:p>
            <a:pPr>
              <a:buFont typeface="Wingdings" pitchFamily="2" charset="2"/>
              <a:buChar char="q"/>
            </a:pPr>
            <a:r>
              <a:rPr lang="en-US" sz="2500" b="1" dirty="0" smtClean="0"/>
              <a:t> Rule 96A. Refund of IGST on export of </a:t>
            </a:r>
            <a:r>
              <a:rPr lang="en-US" sz="2500" b="1" dirty="0" smtClean="0">
                <a:solidFill>
                  <a:schemeClr val="accent1">
                    <a:lumMod val="75000"/>
                  </a:schemeClr>
                </a:solidFill>
              </a:rPr>
              <a:t>goods </a:t>
            </a:r>
            <a:r>
              <a:rPr lang="en-US" sz="2500" b="1" dirty="0" smtClean="0"/>
              <a:t>or </a:t>
            </a:r>
            <a:r>
              <a:rPr lang="en-US" sz="2500" b="1" dirty="0" smtClean="0">
                <a:solidFill>
                  <a:schemeClr val="accent1">
                    <a:lumMod val="75000"/>
                  </a:schemeClr>
                </a:solidFill>
              </a:rPr>
              <a:t>service</a:t>
            </a:r>
            <a:r>
              <a:rPr lang="en-US" sz="2500" b="1" dirty="0" smtClean="0"/>
              <a:t> under BOND/LUT</a:t>
            </a:r>
          </a:p>
          <a:p>
            <a:pPr>
              <a:buNone/>
            </a:pPr>
            <a:r>
              <a:rPr lang="en-US" sz="2500" u="sng" dirty="0" smtClean="0">
                <a:solidFill>
                  <a:schemeClr val="accent1">
                    <a:lumMod val="75000"/>
                  </a:schemeClr>
                </a:solidFill>
              </a:rPr>
              <a:t>Notifications</a:t>
            </a:r>
            <a:r>
              <a:rPr lang="en-US" sz="2500" u="sng" dirty="0" smtClean="0"/>
              <a:t> and </a:t>
            </a:r>
            <a:r>
              <a:rPr lang="en-US" sz="2500" u="sng" dirty="0" smtClean="0">
                <a:solidFill>
                  <a:schemeClr val="accent1">
                    <a:lumMod val="75000"/>
                  </a:schemeClr>
                </a:solidFill>
              </a:rPr>
              <a:t>Circulars</a:t>
            </a:r>
            <a:r>
              <a:rPr lang="en-US" sz="25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500" dirty="0" smtClean="0"/>
              <a:t>(</a:t>
            </a:r>
            <a:r>
              <a:rPr lang="en-US" sz="2500" i="1" dirty="0" smtClean="0"/>
              <a:t>as issued by GOI/ MOF/ DOR/ CBEC to facilitate trade</a:t>
            </a:r>
            <a:r>
              <a:rPr lang="en-US" sz="2500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5</a:t>
            </a:fld>
            <a:endParaRPr lang="en-IN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3556" y="265710"/>
            <a:ext cx="11479237" cy="930044"/>
          </a:xfrm>
          <a:prstGeom prst="rect">
            <a:avLst/>
          </a:prstGeom>
          <a:solidFill>
            <a:srgbClr val="334A7C">
              <a:alpha val="90000"/>
            </a:srgb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Statutory provisions for refund 	(Cont…)</a:t>
            </a:r>
            <a:endParaRPr kumimoji="0" lang="en-IN" sz="4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478971" y="785171"/>
            <a:ext cx="11248572" cy="587688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200" b="1" dirty="0">
              <a:solidFill>
                <a:schemeClr val="tx1"/>
              </a:solidFill>
            </a:endParaRPr>
          </a:p>
          <a:p>
            <a:pPr marL="406400" indent="-406400" algn="just">
              <a:lnSpc>
                <a:spcPct val="85000"/>
              </a:lnSpc>
              <a:buFont typeface="Wingdings" panose="05000000000000000000" pitchFamily="2" charset="2"/>
              <a:buChar char="q"/>
            </a:pPr>
            <a:r>
              <a:rPr lang="en-US" sz="2600" dirty="0" smtClean="0">
                <a:solidFill>
                  <a:schemeClr val="tx1"/>
                </a:solidFill>
              </a:rPr>
              <a:t>Refund </a:t>
            </a:r>
            <a:r>
              <a:rPr lang="en-US" sz="2600" b="1" dirty="0" smtClean="0">
                <a:solidFill>
                  <a:schemeClr val="tx1"/>
                </a:solidFill>
              </a:rPr>
              <a:t>mechanism</a:t>
            </a:r>
            <a:r>
              <a:rPr lang="en-US" sz="2600" dirty="0" smtClean="0">
                <a:solidFill>
                  <a:schemeClr val="tx1"/>
                </a:solidFill>
              </a:rPr>
              <a:t> is always </a:t>
            </a:r>
            <a:r>
              <a:rPr lang="en-US" sz="2600" b="1" dirty="0" smtClean="0">
                <a:solidFill>
                  <a:schemeClr val="tx1"/>
                </a:solidFill>
              </a:rPr>
              <a:t>based </a:t>
            </a:r>
            <a:r>
              <a:rPr lang="en-US" sz="2600" dirty="0" smtClean="0">
                <a:solidFill>
                  <a:schemeClr val="tx1"/>
                </a:solidFill>
              </a:rPr>
              <a:t>on the principal of Unjust Enrichment</a:t>
            </a:r>
          </a:p>
          <a:p>
            <a:pPr marL="406400" indent="-406400" algn="just">
              <a:lnSpc>
                <a:spcPct val="85000"/>
              </a:lnSpc>
              <a:buFont typeface="Wingdings" panose="05000000000000000000" pitchFamily="2" charset="2"/>
              <a:buChar char="q"/>
            </a:pPr>
            <a:endParaRPr lang="en-US" sz="2600" b="1" dirty="0" smtClean="0">
              <a:solidFill>
                <a:schemeClr val="tx1"/>
              </a:solidFill>
            </a:endParaRPr>
          </a:p>
          <a:p>
            <a:pPr marL="406400" indent="-406400" algn="just">
              <a:lnSpc>
                <a:spcPct val="85000"/>
              </a:lnSpc>
              <a:buFont typeface="Wingdings" panose="05000000000000000000" pitchFamily="2" charset="2"/>
              <a:buChar char="q"/>
            </a:pPr>
            <a:r>
              <a:rPr lang="en-US" sz="2600" dirty="0" smtClean="0">
                <a:solidFill>
                  <a:schemeClr val="tx1"/>
                </a:solidFill>
              </a:rPr>
              <a:t>Principal states that a </a:t>
            </a:r>
            <a:r>
              <a:rPr lang="en-US" sz="2600" b="1" dirty="0" smtClean="0">
                <a:solidFill>
                  <a:schemeClr val="tx1"/>
                </a:solidFill>
              </a:rPr>
              <a:t>person</a:t>
            </a:r>
            <a:r>
              <a:rPr lang="en-US" sz="2600" dirty="0" smtClean="0">
                <a:solidFill>
                  <a:schemeClr val="tx1"/>
                </a:solidFill>
              </a:rPr>
              <a:t> who has been </a:t>
            </a:r>
            <a:r>
              <a:rPr lang="en-US" sz="2600" b="1" dirty="0" smtClean="0">
                <a:solidFill>
                  <a:schemeClr val="tx1"/>
                </a:solidFill>
              </a:rPr>
              <a:t>unjustly enriched </a:t>
            </a:r>
            <a:r>
              <a:rPr lang="en-US" sz="2600" dirty="0" smtClean="0">
                <a:solidFill>
                  <a:schemeClr val="tx1"/>
                </a:solidFill>
              </a:rPr>
              <a:t>at the </a:t>
            </a:r>
          </a:p>
          <a:p>
            <a:pPr marL="406400" indent="-406400" algn="just">
              <a:lnSpc>
                <a:spcPct val="85000"/>
              </a:lnSpc>
            </a:pPr>
            <a:r>
              <a:rPr lang="en-US" sz="2600" dirty="0" smtClean="0">
                <a:solidFill>
                  <a:schemeClr val="tx1"/>
                </a:solidFill>
              </a:rPr>
              <a:t>	</a:t>
            </a:r>
            <a:r>
              <a:rPr lang="en-US" sz="2600" b="1" dirty="0" smtClean="0">
                <a:solidFill>
                  <a:schemeClr val="tx1"/>
                </a:solidFill>
              </a:rPr>
              <a:t>expense of another </a:t>
            </a:r>
            <a:r>
              <a:rPr lang="en-US" sz="2600" dirty="0" smtClean="0">
                <a:solidFill>
                  <a:schemeClr val="tx1"/>
                </a:solidFill>
              </a:rPr>
              <a:t>is required to make </a:t>
            </a:r>
            <a:r>
              <a:rPr lang="en-US" sz="2600" b="1" dirty="0" smtClean="0">
                <a:solidFill>
                  <a:schemeClr val="tx1"/>
                </a:solidFill>
              </a:rPr>
              <a:t>restitution </a:t>
            </a:r>
            <a:r>
              <a:rPr lang="en-US" sz="2600" dirty="0" smtClean="0">
                <a:solidFill>
                  <a:schemeClr val="tx1"/>
                </a:solidFill>
              </a:rPr>
              <a:t>to the other</a:t>
            </a:r>
          </a:p>
          <a:p>
            <a:pPr marL="406400" indent="-406400" algn="just">
              <a:lnSpc>
                <a:spcPct val="85000"/>
              </a:lnSpc>
            </a:pPr>
            <a:endParaRPr lang="en-US" sz="2600" b="1" dirty="0" smtClean="0">
              <a:solidFill>
                <a:schemeClr val="tx1"/>
              </a:solidFill>
            </a:endParaRPr>
          </a:p>
          <a:p>
            <a:pPr marL="406400" indent="-406400" algn="just">
              <a:lnSpc>
                <a:spcPct val="85000"/>
              </a:lnSpc>
              <a:buFont typeface="Wingdings" panose="05000000000000000000" pitchFamily="2" charset="2"/>
              <a:buChar char="q"/>
            </a:pPr>
            <a:r>
              <a:rPr lang="en-US" sz="2600" dirty="0" smtClean="0">
                <a:solidFill>
                  <a:schemeClr val="tx1"/>
                </a:solidFill>
              </a:rPr>
              <a:t>In other words, it’s a mechanism to check whether the </a:t>
            </a:r>
            <a:r>
              <a:rPr lang="en-US" sz="2600" b="1" dirty="0" smtClean="0">
                <a:solidFill>
                  <a:schemeClr val="tx1"/>
                </a:solidFill>
              </a:rPr>
              <a:t>incidence</a:t>
            </a:r>
            <a:r>
              <a:rPr lang="en-US" sz="2600" dirty="0" smtClean="0">
                <a:solidFill>
                  <a:schemeClr val="tx1"/>
                </a:solidFill>
              </a:rPr>
              <a:t> of tax</a:t>
            </a:r>
          </a:p>
          <a:p>
            <a:pPr marL="747713" indent="-406400" algn="just">
              <a:lnSpc>
                <a:spcPct val="85000"/>
              </a:lnSpc>
            </a:pPr>
            <a:r>
              <a:rPr lang="en-US" sz="2600" dirty="0" smtClean="0">
                <a:solidFill>
                  <a:schemeClr val="tx1"/>
                </a:solidFill>
              </a:rPr>
              <a:t> has been passed on to any another person while seeking refund</a:t>
            </a:r>
          </a:p>
          <a:p>
            <a:pPr marL="406400" indent="-406400" algn="just">
              <a:lnSpc>
                <a:spcPct val="85000"/>
              </a:lnSpc>
            </a:pPr>
            <a:endParaRPr lang="en-US" sz="2600" b="1" dirty="0" smtClean="0">
              <a:solidFill>
                <a:schemeClr val="tx1"/>
              </a:solidFill>
            </a:endParaRPr>
          </a:p>
          <a:p>
            <a:pPr marL="406400" indent="-406400" algn="just">
              <a:lnSpc>
                <a:spcPct val="85000"/>
              </a:lnSpc>
              <a:buFont typeface="Wingdings" panose="05000000000000000000" pitchFamily="2" charset="2"/>
              <a:buChar char="q"/>
            </a:pPr>
            <a:r>
              <a:rPr lang="en-US" sz="2600" dirty="0" smtClean="0">
                <a:solidFill>
                  <a:schemeClr val="tx1"/>
                </a:solidFill>
              </a:rPr>
              <a:t>Under </a:t>
            </a:r>
            <a:r>
              <a:rPr lang="en-US" sz="2800" b="1" dirty="0" smtClean="0">
                <a:solidFill>
                  <a:schemeClr val="tx1"/>
                </a:solidFill>
              </a:rPr>
              <a:t>GST regime</a:t>
            </a:r>
            <a:r>
              <a:rPr lang="en-US" sz="2600" dirty="0" smtClean="0">
                <a:solidFill>
                  <a:schemeClr val="tx1"/>
                </a:solidFill>
              </a:rPr>
              <a:t> also, this principal holds </a:t>
            </a:r>
            <a:r>
              <a:rPr lang="en-US" sz="2600" b="1" dirty="0" smtClean="0">
                <a:solidFill>
                  <a:schemeClr val="tx1"/>
                </a:solidFill>
              </a:rPr>
              <a:t>true </a:t>
            </a:r>
            <a:r>
              <a:rPr lang="en-US" sz="2600" dirty="0" smtClean="0">
                <a:solidFill>
                  <a:schemeClr val="tx1"/>
                </a:solidFill>
              </a:rPr>
              <a:t>and </a:t>
            </a:r>
            <a:r>
              <a:rPr lang="en-US" sz="2600" b="1" dirty="0" smtClean="0">
                <a:solidFill>
                  <a:schemeClr val="tx1"/>
                </a:solidFill>
              </a:rPr>
              <a:t>applicable </a:t>
            </a:r>
          </a:p>
          <a:p>
            <a:pPr marL="406400" indent="-406400" algn="just">
              <a:lnSpc>
                <a:spcPct val="80000"/>
              </a:lnSpc>
            </a:pPr>
            <a:endParaRPr lang="en-US" sz="2200" b="1" dirty="0" smtClean="0">
              <a:solidFill>
                <a:schemeClr val="tx1"/>
              </a:solidFill>
            </a:endParaRPr>
          </a:p>
          <a:p>
            <a:pPr marL="406400" indent="-406400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sz="2200" dirty="0" smtClean="0">
                <a:solidFill>
                  <a:schemeClr val="tx1"/>
                </a:solidFill>
              </a:rPr>
              <a:t>As, in terms of </a:t>
            </a:r>
            <a:r>
              <a:rPr lang="en-US" sz="2200" b="1" dirty="0" smtClean="0">
                <a:solidFill>
                  <a:schemeClr val="accent1">
                    <a:lumMod val="75000"/>
                  </a:schemeClr>
                </a:solidFill>
              </a:rPr>
              <a:t>Section 54 (4)(b)</a:t>
            </a:r>
          </a:p>
          <a:p>
            <a:pPr marL="406400" indent="-406400" algn="just">
              <a:lnSpc>
                <a:spcPct val="80000"/>
              </a:lnSpc>
            </a:pPr>
            <a:r>
              <a:rPr lang="en-US" sz="2200" i="1" dirty="0" smtClean="0">
                <a:solidFill>
                  <a:schemeClr val="tx1"/>
                </a:solidFill>
              </a:rPr>
              <a:t>	‘’Such </a:t>
            </a:r>
            <a:r>
              <a:rPr lang="en-US" sz="2200" b="1" i="1" dirty="0" smtClean="0">
                <a:solidFill>
                  <a:schemeClr val="tx1"/>
                </a:solidFill>
              </a:rPr>
              <a:t>documentary</a:t>
            </a:r>
            <a:r>
              <a:rPr lang="en-US" sz="2200" i="1" dirty="0" smtClean="0">
                <a:solidFill>
                  <a:schemeClr val="tx1"/>
                </a:solidFill>
              </a:rPr>
              <a:t> or other </a:t>
            </a:r>
            <a:r>
              <a:rPr lang="en-US" sz="2200" b="1" i="1" dirty="0" smtClean="0">
                <a:solidFill>
                  <a:schemeClr val="tx1"/>
                </a:solidFill>
              </a:rPr>
              <a:t>evidence </a:t>
            </a:r>
            <a:r>
              <a:rPr lang="en-US" sz="2200" i="1" dirty="0" smtClean="0">
                <a:solidFill>
                  <a:schemeClr val="tx1"/>
                </a:solidFill>
              </a:rPr>
              <a:t>(including the documents referred to in section 33) as the applicant may furnish to establish </a:t>
            </a:r>
            <a:r>
              <a:rPr lang="en-US" sz="2200" b="1" i="1" dirty="0" smtClean="0">
                <a:solidFill>
                  <a:schemeClr val="tx1"/>
                </a:solidFill>
              </a:rPr>
              <a:t>that</a:t>
            </a:r>
            <a:r>
              <a:rPr lang="en-US" sz="2200" i="1" dirty="0" smtClean="0">
                <a:solidFill>
                  <a:schemeClr val="tx1"/>
                </a:solidFill>
              </a:rPr>
              <a:t> the amount of tax and interest, if any, paid on such tax or any other amount paid in relation to which such refund is claimed was collected from, or </a:t>
            </a:r>
            <a:r>
              <a:rPr lang="en-US" sz="2200" b="1" i="1" dirty="0" smtClean="0">
                <a:solidFill>
                  <a:schemeClr val="tx1"/>
                </a:solidFill>
              </a:rPr>
              <a:t>paid</a:t>
            </a:r>
            <a:r>
              <a:rPr lang="en-US" sz="2200" i="1" dirty="0" smtClean="0">
                <a:solidFill>
                  <a:schemeClr val="tx1"/>
                </a:solidFill>
              </a:rPr>
              <a:t> by, him </a:t>
            </a:r>
            <a:r>
              <a:rPr lang="en-US" sz="2450" b="1" i="1" dirty="0" smtClean="0">
                <a:solidFill>
                  <a:schemeClr val="tx1"/>
                </a:solidFill>
              </a:rPr>
              <a:t>and the incidence of such tax and interest had not been passed on to any other person</a:t>
            </a:r>
            <a:r>
              <a:rPr lang="en-US" sz="2450" i="1" dirty="0" smtClean="0">
                <a:solidFill>
                  <a:schemeClr val="tx1"/>
                </a:solidFill>
              </a:rPr>
              <a:t>:</a:t>
            </a:r>
            <a:r>
              <a:rPr lang="en-US" sz="2200" i="1" dirty="0" smtClean="0">
                <a:solidFill>
                  <a:schemeClr val="tx1"/>
                </a:solidFill>
              </a:rPr>
              <a:t>’’</a:t>
            </a:r>
            <a:endParaRPr lang="en-US" sz="2200" b="1" dirty="0" smtClean="0">
              <a:solidFill>
                <a:schemeClr val="tx1"/>
              </a:solidFill>
            </a:endParaRPr>
          </a:p>
          <a:p>
            <a:pPr marL="406400" indent="-406400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endParaRPr lang="en-US" sz="2200" b="1" dirty="0" smtClean="0">
              <a:solidFill>
                <a:schemeClr val="tx1"/>
              </a:solidFill>
            </a:endParaRPr>
          </a:p>
          <a:p>
            <a:pPr marL="406400" indent="-406400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n-US" sz="2320" b="1" dirty="0" smtClean="0">
                <a:solidFill>
                  <a:schemeClr val="tx1"/>
                </a:solidFill>
              </a:rPr>
              <a:t>Barring few exceptions under Section </a:t>
            </a:r>
            <a:r>
              <a:rPr lang="en-US" sz="2320" b="1" dirty="0" smtClean="0">
                <a:solidFill>
                  <a:schemeClr val="accent1">
                    <a:lumMod val="75000"/>
                  </a:schemeClr>
                </a:solidFill>
              </a:rPr>
              <a:t>54 (6) &amp; (8), </a:t>
            </a:r>
            <a:r>
              <a:rPr lang="en-US" sz="2000" i="1" dirty="0" smtClean="0">
                <a:solidFill>
                  <a:schemeClr val="tx1"/>
                </a:solidFill>
              </a:rPr>
              <a:t>Here no need to check incidence of tax.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769096" y="6187534"/>
            <a:ext cx="2743200" cy="365125"/>
          </a:xfrm>
        </p:spPr>
        <p:txBody>
          <a:bodyPr/>
          <a:lstStyle/>
          <a:p>
            <a:fld id="{4ED0C198-6BF8-4078-B63A-1BE8B16C3B9E}" type="slidenum">
              <a:rPr lang="en-IN" sz="1600" b="1" smtClean="0"/>
              <a:pPr/>
              <a:t>6</a:t>
            </a:fld>
            <a:endParaRPr lang="en-IN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488" y="127403"/>
            <a:ext cx="11577711" cy="801511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kern="0" dirty="0" smtClean="0">
                <a:solidFill>
                  <a:schemeClr val="bg1"/>
                </a:solidFill>
              </a:rPr>
              <a:t>       Principal of ‘’Unjust Enrichment’’</a:t>
            </a:r>
            <a:endParaRPr lang="en-IN" kern="0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19069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478302" y="942964"/>
            <a:ext cx="2785403" cy="15188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-  </a:t>
            </a:r>
            <a:r>
              <a:rPr lang="en-US" sz="2400" dirty="0" smtClean="0">
                <a:solidFill>
                  <a:schemeClr val="tx1"/>
                </a:solidFill>
              </a:rPr>
              <a:t>Apply for Refund</a:t>
            </a:r>
          </a:p>
          <a:p>
            <a:pPr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 With in 2 years</a:t>
            </a:r>
          </a:p>
          <a:p>
            <a:pPr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 From </a:t>
            </a:r>
          </a:p>
          <a:p>
            <a:pPr algn="just">
              <a:buFontTx/>
              <a:buChar char="-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Relevant Date</a:t>
            </a:r>
          </a:p>
          <a:p>
            <a:pPr marL="342900" indent="406400" algn="just"/>
            <a:endParaRPr lang="en-US" sz="4000" dirty="0" smtClean="0">
              <a:solidFill>
                <a:schemeClr val="tx1"/>
              </a:solidFill>
            </a:endParaRPr>
          </a:p>
          <a:p>
            <a:pPr marL="342900" indent="406400" algn="just"/>
            <a:endParaRPr lang="en-US" sz="2800" dirty="0" smtClean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800" dirty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mtClean="0"/>
              <a:pPr/>
              <a:t>7</a:t>
            </a:fld>
            <a:endParaRPr lang="en-IN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174835" y="797474"/>
          <a:ext cx="8683602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1801"/>
                <a:gridCol w="4341801"/>
              </a:tblGrid>
              <a:tr h="37266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Situation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Relevant Date</a:t>
                      </a:r>
                      <a:endParaRPr lang="en-US" sz="20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2669">
                <a:tc>
                  <a:txBody>
                    <a:bodyPr/>
                    <a:lstStyle/>
                    <a:p>
                      <a:r>
                        <a:rPr lang="en-US" sz="2100" baseline="0" dirty="0" smtClean="0"/>
                        <a:t> Excess payment</a:t>
                      </a:r>
                      <a:endParaRPr lang="en-US" sz="2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baseline="0" dirty="0" smtClean="0"/>
                        <a:t> Date of payment</a:t>
                      </a:r>
                      <a:endParaRPr lang="en-US" sz="2100" dirty="0"/>
                    </a:p>
                  </a:txBody>
                  <a:tcPr/>
                </a:tc>
              </a:tr>
              <a:tr h="1072063">
                <a:tc>
                  <a:txBody>
                    <a:bodyPr/>
                    <a:lstStyle/>
                    <a:p>
                      <a:r>
                        <a:rPr lang="en-US" sz="2100" b="1" dirty="0" smtClean="0"/>
                        <a:t> Export</a:t>
                      </a:r>
                      <a:r>
                        <a:rPr lang="en-US" sz="2100" b="1" baseline="0" dirty="0" smtClean="0"/>
                        <a:t> of Goods</a:t>
                      </a:r>
                    </a:p>
                    <a:p>
                      <a:r>
                        <a:rPr lang="en-US" sz="2100" b="1" baseline="0" dirty="0" smtClean="0"/>
                        <a:t>    - By Sea or Air</a:t>
                      </a:r>
                    </a:p>
                    <a:p>
                      <a:r>
                        <a:rPr lang="en-US" sz="2100" b="1" baseline="0" dirty="0" smtClean="0"/>
                        <a:t>    - By Post</a:t>
                      </a:r>
                    </a:p>
                    <a:p>
                      <a:r>
                        <a:rPr lang="en-US" sz="2100" b="1" baseline="0" dirty="0" smtClean="0"/>
                        <a:t>    - By Land</a:t>
                      </a:r>
                      <a:endParaRPr lang="en-US" sz="21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b="1" dirty="0" smtClean="0"/>
                        <a:t> Let</a:t>
                      </a:r>
                      <a:r>
                        <a:rPr lang="en-US" sz="2100" b="1" baseline="0" dirty="0" smtClean="0"/>
                        <a:t> Export Order (LEO)</a:t>
                      </a:r>
                    </a:p>
                    <a:p>
                      <a:r>
                        <a:rPr lang="en-US" sz="2100" b="1" baseline="0" dirty="0" smtClean="0"/>
                        <a:t>  -Loaded / Leave India</a:t>
                      </a:r>
                    </a:p>
                    <a:p>
                      <a:r>
                        <a:rPr lang="en-US" sz="2100" b="1" baseline="0" dirty="0" smtClean="0"/>
                        <a:t>  - Pass the frontier</a:t>
                      </a:r>
                    </a:p>
                    <a:p>
                      <a:r>
                        <a:rPr lang="en-US" sz="2100" b="1" baseline="0" dirty="0" smtClean="0"/>
                        <a:t>  -Dispatch of goods</a:t>
                      </a:r>
                      <a:endParaRPr lang="en-US" sz="2100" b="1" dirty="0"/>
                    </a:p>
                  </a:txBody>
                  <a:tcPr/>
                </a:tc>
              </a:tr>
              <a:tr h="827020"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Export of Service where,</a:t>
                      </a:r>
                    </a:p>
                    <a:p>
                      <a:r>
                        <a:rPr lang="en-US" sz="2100" dirty="0" smtClean="0"/>
                        <a:t>  Supply</a:t>
                      </a:r>
                      <a:r>
                        <a:rPr lang="en-US" sz="2100" baseline="0" dirty="0" smtClean="0"/>
                        <a:t> completed (&lt;) prior Payment</a:t>
                      </a:r>
                    </a:p>
                    <a:p>
                      <a:r>
                        <a:rPr lang="en-US" sz="2100" baseline="0" dirty="0" smtClean="0"/>
                        <a:t>  Advance received (&lt;) Prior to Invoice</a:t>
                      </a:r>
                      <a:endParaRPr lang="en-US" sz="2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 Date of BRC</a:t>
                      </a:r>
                    </a:p>
                    <a:p>
                      <a:r>
                        <a:rPr lang="en-US" sz="2100" dirty="0" smtClean="0"/>
                        <a:t> Receipt of Convertible</a:t>
                      </a:r>
                      <a:r>
                        <a:rPr lang="en-US" sz="2100" baseline="0" dirty="0" smtClean="0"/>
                        <a:t> FOREX</a:t>
                      </a:r>
                    </a:p>
                    <a:p>
                      <a:r>
                        <a:rPr lang="en-US" sz="2100" baseline="0" dirty="0" smtClean="0"/>
                        <a:t> Issue of Invoice</a:t>
                      </a:r>
                      <a:endParaRPr lang="en-US" sz="2100" dirty="0"/>
                    </a:p>
                  </a:txBody>
                  <a:tcPr/>
                </a:tc>
              </a:tr>
              <a:tr h="372669">
                <a:tc>
                  <a:txBody>
                    <a:bodyPr/>
                    <a:lstStyle/>
                    <a:p>
                      <a:r>
                        <a:rPr lang="en-US" sz="2100" b="1" dirty="0" smtClean="0"/>
                        <a:t>Deemed Export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b="1" dirty="0" smtClean="0"/>
                        <a:t> Date of</a:t>
                      </a:r>
                      <a:r>
                        <a:rPr lang="en-US" sz="2100" b="1" baseline="0" dirty="0" smtClean="0"/>
                        <a:t> r</a:t>
                      </a:r>
                      <a:r>
                        <a:rPr lang="en-US" sz="2100" b="1" dirty="0" smtClean="0"/>
                        <a:t>eturn filling</a:t>
                      </a:r>
                      <a:endParaRPr lang="en-US" sz="2100" b="1" dirty="0"/>
                    </a:p>
                  </a:txBody>
                  <a:tcPr/>
                </a:tc>
              </a:tr>
              <a:tr h="372669"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 Provisional Assessment (</a:t>
                      </a:r>
                      <a:r>
                        <a:rPr lang="en-US" sz="2100" baseline="0" dirty="0" smtClean="0"/>
                        <a:t> Finalization)</a:t>
                      </a:r>
                      <a:endParaRPr lang="en-US" sz="2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 Date of order</a:t>
                      </a:r>
                      <a:endParaRPr lang="en-US" sz="2100" dirty="0"/>
                    </a:p>
                  </a:txBody>
                  <a:tcPr/>
                </a:tc>
              </a:tr>
              <a:tr h="372669">
                <a:tc>
                  <a:txBody>
                    <a:bodyPr/>
                    <a:lstStyle/>
                    <a:p>
                      <a:r>
                        <a:rPr lang="en-US" sz="2100" b="1" dirty="0" smtClean="0"/>
                        <a:t> Appellate </a:t>
                      </a:r>
                      <a:r>
                        <a:rPr lang="en-US" sz="2100" b="1" baseline="0" dirty="0" smtClean="0"/>
                        <a:t> Authority’s Order</a:t>
                      </a:r>
                      <a:endParaRPr lang="en-US" sz="21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b="1" dirty="0" smtClean="0"/>
                        <a:t> Date of communication</a:t>
                      </a:r>
                      <a:endParaRPr lang="en-US" sz="2100" b="1" dirty="0"/>
                    </a:p>
                  </a:txBody>
                  <a:tcPr/>
                </a:tc>
              </a:tr>
              <a:tr h="372669"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 Unutilized ITC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dirty="0" smtClean="0"/>
                        <a:t> End of F/Y</a:t>
                      </a:r>
                      <a:endParaRPr lang="en-US" sz="2100" dirty="0"/>
                    </a:p>
                  </a:txBody>
                  <a:tcPr/>
                </a:tc>
              </a:tr>
              <a:tr h="372669">
                <a:tc>
                  <a:txBody>
                    <a:bodyPr/>
                    <a:lstStyle/>
                    <a:p>
                      <a:r>
                        <a:rPr lang="en-US" sz="2100" b="1" dirty="0" smtClean="0"/>
                        <a:t> Person other than supplier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100" b="1" dirty="0" smtClean="0"/>
                        <a:t> Date of receipt of Goods/Services</a:t>
                      </a:r>
                      <a:endParaRPr lang="en-US" sz="2100" b="1" dirty="0"/>
                    </a:p>
                  </a:txBody>
                  <a:tcPr/>
                </a:tc>
              </a:tr>
              <a:tr h="37266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Any other 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Date of payment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2"/>
          <p:cNvSpPr txBox="1">
            <a:spLocks/>
          </p:cNvSpPr>
          <p:nvPr/>
        </p:nvSpPr>
        <p:spPr>
          <a:xfrm>
            <a:off x="9165336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D0C198-6BF8-4078-B63A-1BE8B16C3B9E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1519310" y="2630658"/>
            <a:ext cx="337625" cy="2124222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19682" y="4851520"/>
            <a:ext cx="2785403" cy="15188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2 years is given</a:t>
            </a:r>
          </a:p>
          <a:p>
            <a:pPr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Under</a:t>
            </a:r>
          </a:p>
          <a:p>
            <a:pPr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Section 54 Only</a:t>
            </a:r>
            <a:endParaRPr lang="en-US" sz="2400" dirty="0" smtClean="0">
              <a:solidFill>
                <a:srgbClr val="FF0000"/>
              </a:solidFill>
            </a:endParaRPr>
          </a:p>
          <a:p>
            <a:pPr marL="342900" indent="406400" algn="just"/>
            <a:endParaRPr lang="en-US" sz="4000" dirty="0" smtClean="0">
              <a:solidFill>
                <a:schemeClr val="tx1"/>
              </a:solidFill>
            </a:endParaRPr>
          </a:p>
          <a:p>
            <a:pPr marL="342900" indent="406400" algn="just"/>
            <a:endParaRPr lang="en-US" sz="2800" dirty="0" smtClean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800" dirty="0">
              <a:solidFill>
                <a:schemeClr val="tx1"/>
              </a:solidFill>
            </a:endParaRPr>
          </a:p>
          <a:p>
            <a:pPr marL="406400" indent="-406400" algn="just">
              <a:buFont typeface="Wingdings" panose="05000000000000000000" pitchFamily="2" charset="2"/>
              <a:buChar char="q"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896" y="70707"/>
            <a:ext cx="11479237" cy="660111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N" sz="3600" kern="0" dirty="0" smtClean="0">
                <a:solidFill>
                  <a:schemeClr val="bg1"/>
                </a:solidFill>
                <a:latin typeface="+mj-lt"/>
              </a:rPr>
              <a:t>Most important - Time limitation (2 years)</a:t>
            </a:r>
            <a:endParaRPr lang="en-IN" sz="3600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019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488" y="154106"/>
            <a:ext cx="11493305" cy="789323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kern="0" dirty="0" smtClean="0">
                <a:solidFill>
                  <a:schemeClr val="bg1"/>
                </a:solidFill>
              </a:rPr>
              <a:t>Section – 54 Refund of tax (CGST ACT, 2017)</a:t>
            </a:r>
            <a:endParaRPr lang="en-IN" sz="3600" kern="0" dirty="0">
              <a:solidFill>
                <a:schemeClr val="bg1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90843" y="1055070"/>
            <a:ext cx="11169748" cy="558488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Make a refund application </a:t>
            </a:r>
            <a:r>
              <a:rPr lang="en-US" sz="2400" b="1" dirty="0" smtClean="0">
                <a:solidFill>
                  <a:schemeClr val="tx1"/>
                </a:solidFill>
              </a:rPr>
              <a:t>&lt; 2 years </a:t>
            </a:r>
            <a:r>
              <a:rPr lang="en-US" sz="2400" dirty="0" smtClean="0">
                <a:solidFill>
                  <a:schemeClr val="tx1"/>
                </a:solidFill>
              </a:rPr>
              <a:t>From relevant date</a:t>
            </a: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Refund claim of </a:t>
            </a:r>
            <a:r>
              <a:rPr lang="en-US" sz="2400" b="1" dirty="0" smtClean="0">
                <a:solidFill>
                  <a:schemeClr val="tx1"/>
                </a:solidFill>
              </a:rPr>
              <a:t>balance</a:t>
            </a:r>
            <a:r>
              <a:rPr lang="en-US" sz="2400" dirty="0" smtClean="0">
                <a:solidFill>
                  <a:schemeClr val="tx1"/>
                </a:solidFill>
              </a:rPr>
              <a:t> in </a:t>
            </a:r>
            <a:r>
              <a:rPr lang="en-US" sz="2400" b="1" dirty="0" smtClean="0">
                <a:solidFill>
                  <a:schemeClr val="tx1"/>
                </a:solidFill>
              </a:rPr>
              <a:t>Electronic Cash ledger</a:t>
            </a:r>
            <a:r>
              <a:rPr lang="en-US" sz="2400" dirty="0" smtClean="0">
                <a:solidFill>
                  <a:schemeClr val="tx1"/>
                </a:solidFill>
              </a:rPr>
              <a:t> can also be made through returns (GSTR-3/4/7).</a:t>
            </a: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</a:rPr>
              <a:t>UN</a:t>
            </a:r>
            <a:r>
              <a:rPr lang="en-US" sz="2400" dirty="0" smtClean="0">
                <a:solidFill>
                  <a:schemeClr val="tx1"/>
                </a:solidFill>
              </a:rPr>
              <a:t>/ Consulates/ Embassy etc  apply for refund </a:t>
            </a:r>
            <a:r>
              <a:rPr lang="en-US" sz="2400" b="1" dirty="0" smtClean="0">
                <a:solidFill>
                  <a:schemeClr val="tx1"/>
                </a:solidFill>
              </a:rPr>
              <a:t>&lt; 6m</a:t>
            </a:r>
            <a:r>
              <a:rPr lang="en-US" sz="2400" dirty="0" smtClean="0">
                <a:solidFill>
                  <a:schemeClr val="tx1"/>
                </a:solidFill>
              </a:rPr>
              <a:t> from </a:t>
            </a:r>
            <a:r>
              <a:rPr lang="en-US" sz="2400" b="1" dirty="0" smtClean="0">
                <a:solidFill>
                  <a:schemeClr val="tx1"/>
                </a:solidFill>
              </a:rPr>
              <a:t>last day of quarter </a:t>
            </a: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Claim unutilized ITC in the case of </a:t>
            </a:r>
            <a:r>
              <a:rPr lang="en-US" sz="2400" b="1" dirty="0" smtClean="0">
                <a:solidFill>
                  <a:schemeClr val="tx1"/>
                </a:solidFill>
              </a:rPr>
              <a:t>Zero rated Supplies </a:t>
            </a:r>
            <a:r>
              <a:rPr lang="en-US" sz="2400" dirty="0" smtClean="0">
                <a:solidFill>
                  <a:schemeClr val="tx1"/>
                </a:solidFill>
              </a:rPr>
              <a:t>&amp; </a:t>
            </a:r>
            <a:r>
              <a:rPr lang="en-US" sz="2400" b="1" dirty="0" smtClean="0">
                <a:solidFill>
                  <a:schemeClr val="tx1"/>
                </a:solidFill>
              </a:rPr>
              <a:t>Inverted duty</a:t>
            </a:r>
            <a:r>
              <a:rPr lang="en-US" sz="2400" dirty="0" smtClean="0">
                <a:solidFill>
                  <a:schemeClr val="tx1"/>
                </a:solidFill>
              </a:rPr>
              <a:t> structure </a:t>
            </a:r>
            <a:r>
              <a:rPr lang="en-US" sz="2400" i="1" dirty="0" smtClean="0">
                <a:solidFill>
                  <a:schemeClr val="tx1"/>
                </a:solidFill>
              </a:rPr>
              <a:t>(by applying some formula specified in Rule 89) – </a:t>
            </a:r>
            <a:r>
              <a:rPr lang="en-US" sz="2400" i="1" dirty="0" smtClean="0">
                <a:solidFill>
                  <a:srgbClr val="FF0000"/>
                </a:solidFill>
              </a:rPr>
              <a:t>separate slide is there</a:t>
            </a: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The unutilized ITC in the case of </a:t>
            </a:r>
            <a:r>
              <a:rPr lang="en-US" sz="2400" b="1" dirty="0" smtClean="0">
                <a:solidFill>
                  <a:schemeClr val="tx1"/>
                </a:solidFill>
              </a:rPr>
              <a:t>Zero rated supplies</a:t>
            </a:r>
            <a:r>
              <a:rPr lang="en-US" sz="2400" dirty="0" smtClean="0">
                <a:solidFill>
                  <a:schemeClr val="tx1"/>
                </a:solidFill>
              </a:rPr>
              <a:t> or </a:t>
            </a:r>
            <a:r>
              <a:rPr lang="en-US" sz="2400" b="1" dirty="0" smtClean="0">
                <a:solidFill>
                  <a:schemeClr val="tx1"/>
                </a:solidFill>
              </a:rPr>
              <a:t>Inverted duty</a:t>
            </a:r>
            <a:r>
              <a:rPr lang="en-US" sz="2400" dirty="0" smtClean="0">
                <a:solidFill>
                  <a:schemeClr val="tx1"/>
                </a:solidFill>
              </a:rPr>
              <a:t> structure shall be </a:t>
            </a:r>
            <a:r>
              <a:rPr lang="en-US" sz="2400" b="1" dirty="0" smtClean="0">
                <a:solidFill>
                  <a:schemeClr val="tx1"/>
                </a:solidFill>
              </a:rPr>
              <a:t>withheld /deducted </a:t>
            </a:r>
            <a:r>
              <a:rPr lang="en-US" sz="2400" dirty="0" smtClean="0">
                <a:solidFill>
                  <a:schemeClr val="tx1"/>
                </a:solidFill>
              </a:rPr>
              <a:t>for those who has </a:t>
            </a:r>
            <a:r>
              <a:rPr lang="en-US" sz="2400" b="1" dirty="0" smtClean="0">
                <a:solidFill>
                  <a:schemeClr val="tx1"/>
                </a:solidFill>
              </a:rPr>
              <a:t>defaulted in Returns / Payments (</a:t>
            </a:r>
            <a:r>
              <a:rPr lang="en-US" sz="2000" i="1" dirty="0" smtClean="0">
                <a:solidFill>
                  <a:schemeClr val="tx1"/>
                </a:solidFill>
              </a:rPr>
              <a:t>Tax etc.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Commissioner may </a:t>
            </a:r>
            <a:r>
              <a:rPr lang="en-US" sz="2400" b="1" dirty="0" smtClean="0">
                <a:solidFill>
                  <a:schemeClr val="tx1"/>
                </a:solidFill>
              </a:rPr>
              <a:t>also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withheld</a:t>
            </a:r>
            <a:r>
              <a:rPr lang="en-US" sz="2400" dirty="0" smtClean="0">
                <a:solidFill>
                  <a:schemeClr val="tx1"/>
                </a:solidFill>
              </a:rPr>
              <a:t> the refund if in his opinion it will </a:t>
            </a:r>
            <a:r>
              <a:rPr lang="en-US" sz="2400" b="1" dirty="0" smtClean="0">
                <a:solidFill>
                  <a:schemeClr val="tx1"/>
                </a:solidFill>
              </a:rPr>
              <a:t>adversely</a:t>
            </a:r>
            <a:r>
              <a:rPr lang="en-US" sz="2400" dirty="0" smtClean="0">
                <a:solidFill>
                  <a:schemeClr val="tx1"/>
                </a:solidFill>
              </a:rPr>
              <a:t> affect the revenue</a:t>
            </a:r>
          </a:p>
          <a:p>
            <a:pPr marL="342900" indent="-342900" algn="just">
              <a:lnSpc>
                <a:spcPct val="78000"/>
              </a:lnSpc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if applicant becomes </a:t>
            </a:r>
            <a:r>
              <a:rPr lang="en-US" sz="2400" b="1" dirty="0" smtClean="0">
                <a:solidFill>
                  <a:schemeClr val="tx1"/>
                </a:solidFill>
              </a:rPr>
              <a:t>entitled</a:t>
            </a:r>
            <a:r>
              <a:rPr lang="en-US" sz="2400" dirty="0" smtClean="0">
                <a:solidFill>
                  <a:schemeClr val="tx1"/>
                </a:solidFill>
              </a:rPr>
              <a:t> to refund, then </a:t>
            </a:r>
            <a:r>
              <a:rPr lang="en-US" sz="2400" b="1" dirty="0" smtClean="0">
                <a:solidFill>
                  <a:schemeClr val="tx1"/>
                </a:solidFill>
              </a:rPr>
              <a:t>Interest @6%</a:t>
            </a:r>
            <a:r>
              <a:rPr lang="en-US" sz="2400" dirty="0" smtClean="0">
                <a:solidFill>
                  <a:schemeClr val="tx1"/>
                </a:solidFill>
              </a:rPr>
              <a:t> on the above withheld amount is payable.</a:t>
            </a: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</a:rPr>
              <a:t>No refund of </a:t>
            </a:r>
            <a:r>
              <a:rPr lang="en-US" sz="2400" dirty="0" smtClean="0">
                <a:solidFill>
                  <a:schemeClr val="tx1"/>
                </a:solidFill>
              </a:rPr>
              <a:t>unutilized ITC is allowed for </a:t>
            </a:r>
            <a:r>
              <a:rPr lang="en-US" sz="2400" b="1" dirty="0" smtClean="0">
                <a:solidFill>
                  <a:schemeClr val="tx1"/>
                </a:solidFill>
              </a:rPr>
              <a:t>NIL </a:t>
            </a:r>
            <a:r>
              <a:rPr lang="en-US" sz="2400" dirty="0" smtClean="0">
                <a:solidFill>
                  <a:schemeClr val="tx1"/>
                </a:solidFill>
              </a:rPr>
              <a:t>rated or </a:t>
            </a:r>
            <a:r>
              <a:rPr lang="en-US" sz="2400" b="1" dirty="0" smtClean="0">
                <a:solidFill>
                  <a:schemeClr val="tx1"/>
                </a:solidFill>
              </a:rPr>
              <a:t>Fully exempt </a:t>
            </a:r>
            <a:r>
              <a:rPr lang="en-US" sz="2400" dirty="0" smtClean="0">
                <a:solidFill>
                  <a:schemeClr val="tx1"/>
                </a:solidFill>
              </a:rPr>
              <a:t>supplies </a:t>
            </a:r>
          </a:p>
          <a:p>
            <a:pPr marL="342900" indent="-342900" algn="just">
              <a:lnSpc>
                <a:spcPct val="80000"/>
              </a:lnSpc>
            </a:pPr>
            <a:r>
              <a:rPr lang="en-US" sz="2400" dirty="0" smtClean="0">
                <a:solidFill>
                  <a:schemeClr val="tx1"/>
                </a:solidFill>
              </a:rPr>
              <a:t>	(</a:t>
            </a:r>
            <a:r>
              <a:rPr lang="en-US" sz="1940" i="1" dirty="0" smtClean="0">
                <a:solidFill>
                  <a:schemeClr val="tx1"/>
                </a:solidFill>
              </a:rPr>
              <a:t>as in terms of </a:t>
            </a:r>
            <a:r>
              <a:rPr lang="en-US" sz="1940" b="1" i="1" dirty="0" smtClean="0">
                <a:solidFill>
                  <a:schemeClr val="tx1"/>
                </a:solidFill>
              </a:rPr>
              <a:t>Section 17 (2)</a:t>
            </a:r>
            <a:r>
              <a:rPr lang="en-US" sz="1940" i="1" dirty="0" smtClean="0">
                <a:solidFill>
                  <a:schemeClr val="tx1"/>
                </a:solidFill>
              </a:rPr>
              <a:t> ITC will not be available in respect of supplies that have ‘’0’’ / NIL rate of Tax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</a:rPr>
              <a:t>No </a:t>
            </a:r>
            <a:r>
              <a:rPr lang="en-US" sz="2400" dirty="0" smtClean="0">
                <a:solidFill>
                  <a:schemeClr val="tx1"/>
                </a:solidFill>
              </a:rPr>
              <a:t>refund of unutilized ITC is allowed when export is </a:t>
            </a:r>
            <a:r>
              <a:rPr lang="en-US" sz="2400" b="1" dirty="0" smtClean="0">
                <a:solidFill>
                  <a:schemeClr val="tx1"/>
                </a:solidFill>
              </a:rPr>
              <a:t>subject</a:t>
            </a:r>
            <a:r>
              <a:rPr lang="en-US" sz="2400" dirty="0" smtClean="0">
                <a:solidFill>
                  <a:schemeClr val="tx1"/>
                </a:solidFill>
              </a:rPr>
              <a:t> to </a:t>
            </a:r>
            <a:r>
              <a:rPr lang="en-US" sz="2400" b="1" dirty="0" smtClean="0">
                <a:solidFill>
                  <a:schemeClr val="tx1"/>
                </a:solidFill>
              </a:rPr>
              <a:t>export duty</a:t>
            </a: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</a:rPr>
              <a:t>No </a:t>
            </a:r>
            <a:r>
              <a:rPr lang="en-US" sz="2400" dirty="0" smtClean="0">
                <a:solidFill>
                  <a:schemeClr val="tx1"/>
                </a:solidFill>
              </a:rPr>
              <a:t>refund of unutilized ITC, if supplier avails </a:t>
            </a:r>
            <a:r>
              <a:rPr lang="en-US" sz="2400" b="1" dirty="0" smtClean="0">
                <a:solidFill>
                  <a:schemeClr val="tx1"/>
                </a:solidFill>
              </a:rPr>
              <a:t>drawback </a:t>
            </a:r>
            <a:r>
              <a:rPr lang="en-US" sz="2400" dirty="0" smtClean="0">
                <a:solidFill>
                  <a:schemeClr val="tx1"/>
                </a:solidFill>
              </a:rPr>
              <a:t>or if </a:t>
            </a:r>
            <a:r>
              <a:rPr lang="en-US" sz="2400" b="1" dirty="0" smtClean="0">
                <a:solidFill>
                  <a:schemeClr val="tx1"/>
                </a:solidFill>
              </a:rPr>
              <a:t>claims</a:t>
            </a:r>
            <a:r>
              <a:rPr lang="en-US" sz="2400" dirty="0" smtClean="0">
                <a:solidFill>
                  <a:schemeClr val="tx1"/>
                </a:solidFill>
              </a:rPr>
              <a:t> refund of </a:t>
            </a:r>
            <a:r>
              <a:rPr lang="en-US" sz="2400" b="1" dirty="0" smtClean="0">
                <a:solidFill>
                  <a:schemeClr val="tx1"/>
                </a:solidFill>
              </a:rPr>
              <a:t>IGST.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406400" indent="-406400" algn="just">
              <a:lnSpc>
                <a:spcPct val="80000"/>
              </a:lnSpc>
              <a:buFont typeface="Wingdings" panose="05000000000000000000" pitchFamily="2" charset="2"/>
              <a:buChar char="q"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0C198-6BF8-4078-B63A-1BE8B16C3B9E}" type="slidenum">
              <a:rPr lang="en-IN" sz="1800" b="1" smtClean="0"/>
              <a:pPr/>
              <a:t>8</a:t>
            </a:fld>
            <a:endParaRPr lang="en-IN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33170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478302" y="702101"/>
            <a:ext cx="11268221" cy="583882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b="0" kern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92100" lvl="1" indent="-292100" algn="just"/>
            <a:endParaRPr lang="en-US" sz="2000" dirty="0">
              <a:solidFill>
                <a:schemeClr val="tx1"/>
              </a:solidFill>
            </a:endParaRPr>
          </a:p>
          <a:p>
            <a:pPr marL="292100" lvl="1" indent="-292100" algn="just">
              <a:buFontTx/>
              <a:buChar char="-"/>
            </a:pPr>
            <a:r>
              <a:rPr lang="en-US" sz="2200" dirty="0" smtClean="0">
                <a:solidFill>
                  <a:schemeClr val="tx1"/>
                </a:solidFill>
              </a:rPr>
              <a:t>If Refund claim </a:t>
            </a:r>
            <a:r>
              <a:rPr lang="en-US" sz="2200" b="1" dirty="0" smtClean="0">
                <a:solidFill>
                  <a:schemeClr val="tx1"/>
                </a:solidFill>
              </a:rPr>
              <a:t>&gt; Rs. 2,00,000/-</a:t>
            </a:r>
            <a:r>
              <a:rPr lang="en-US" sz="2200" dirty="0" smtClean="0">
                <a:solidFill>
                  <a:schemeClr val="tx1"/>
                </a:solidFill>
              </a:rPr>
              <a:t> CA Certificate &amp; </a:t>
            </a:r>
            <a:r>
              <a:rPr lang="en-US" sz="2200" b="1" dirty="0" smtClean="0">
                <a:solidFill>
                  <a:schemeClr val="tx1"/>
                </a:solidFill>
              </a:rPr>
              <a:t>Documentary</a:t>
            </a:r>
            <a:r>
              <a:rPr lang="en-US" sz="2200" dirty="0" smtClean="0">
                <a:solidFill>
                  <a:schemeClr val="tx1"/>
                </a:solidFill>
              </a:rPr>
              <a:t> evidence  ( order / Shipping bill / BOE/ BRC/IFRC) that no incidence of tax and interest has been passed. –   </a:t>
            </a:r>
            <a:r>
              <a:rPr lang="en-US" sz="2200" i="1" dirty="0" smtClean="0">
                <a:solidFill>
                  <a:srgbClr val="FF0000"/>
                </a:solidFill>
              </a:rPr>
              <a:t>Separate slide is there</a:t>
            </a:r>
          </a:p>
          <a:p>
            <a:pPr marL="292100" lvl="1" indent="-292100" algn="just"/>
            <a:endParaRPr lang="en-US" sz="2200" dirty="0" smtClean="0">
              <a:solidFill>
                <a:schemeClr val="tx1"/>
              </a:solidFill>
            </a:endParaRPr>
          </a:p>
          <a:p>
            <a:pPr marL="292100" lvl="1" indent="-292100" algn="just">
              <a:buFontTx/>
              <a:buChar char="-"/>
            </a:pPr>
            <a:r>
              <a:rPr lang="en-US" sz="2200" dirty="0" smtClean="0">
                <a:solidFill>
                  <a:schemeClr val="tx1"/>
                </a:solidFill>
              </a:rPr>
              <a:t>If Refund claim </a:t>
            </a:r>
            <a:r>
              <a:rPr lang="en-US" sz="2200" b="1" dirty="0" smtClean="0">
                <a:solidFill>
                  <a:schemeClr val="tx1"/>
                </a:solidFill>
              </a:rPr>
              <a:t>&lt; Rs 2,00,000</a:t>
            </a:r>
            <a:r>
              <a:rPr lang="en-US" sz="2200" dirty="0" smtClean="0">
                <a:solidFill>
                  <a:schemeClr val="tx1"/>
                </a:solidFill>
              </a:rPr>
              <a:t>/- ONLY </a:t>
            </a:r>
            <a:r>
              <a:rPr lang="en-US" sz="2200" b="1" dirty="0" smtClean="0">
                <a:solidFill>
                  <a:schemeClr val="tx1"/>
                </a:solidFill>
              </a:rPr>
              <a:t>self declaration </a:t>
            </a:r>
            <a:r>
              <a:rPr lang="en-US" sz="2200" dirty="0" smtClean="0">
                <a:solidFill>
                  <a:schemeClr val="tx1"/>
                </a:solidFill>
              </a:rPr>
              <a:t>that no incidence has been passed on.</a:t>
            </a:r>
          </a:p>
          <a:p>
            <a:pPr marL="292100" lvl="1" indent="-292100" algn="just"/>
            <a:r>
              <a:rPr lang="en-US" sz="2200" dirty="0" smtClean="0">
                <a:solidFill>
                  <a:schemeClr val="tx1"/>
                </a:solidFill>
              </a:rPr>
              <a:t>	(</a:t>
            </a:r>
            <a:r>
              <a:rPr lang="en-US" sz="2200" i="1" dirty="0" smtClean="0">
                <a:solidFill>
                  <a:schemeClr val="tx1"/>
                </a:solidFill>
              </a:rPr>
              <a:t>However </a:t>
            </a:r>
            <a:r>
              <a:rPr lang="en-US" sz="2200" b="1" i="1" dirty="0" smtClean="0">
                <a:solidFill>
                  <a:schemeClr val="tx1"/>
                </a:solidFill>
              </a:rPr>
              <a:t>No Declaration </a:t>
            </a:r>
            <a:r>
              <a:rPr lang="en-US" sz="2200" i="1" dirty="0" smtClean="0">
                <a:solidFill>
                  <a:schemeClr val="tx1"/>
                </a:solidFill>
              </a:rPr>
              <a:t>/ </a:t>
            </a:r>
            <a:r>
              <a:rPr lang="en-US" sz="2200" b="1" i="1" dirty="0" smtClean="0">
                <a:solidFill>
                  <a:schemeClr val="tx1"/>
                </a:solidFill>
              </a:rPr>
              <a:t>Certificate </a:t>
            </a:r>
            <a:r>
              <a:rPr lang="en-US" sz="2200" i="1" dirty="0" smtClean="0">
                <a:solidFill>
                  <a:schemeClr val="tx1"/>
                </a:solidFill>
              </a:rPr>
              <a:t>/ </a:t>
            </a:r>
            <a:r>
              <a:rPr lang="en-US" sz="2200" b="1" i="1" dirty="0" smtClean="0">
                <a:solidFill>
                  <a:schemeClr val="tx1"/>
                </a:solidFill>
              </a:rPr>
              <a:t>Unjust Enrichment</a:t>
            </a:r>
            <a:r>
              <a:rPr lang="en-US" sz="2200" i="1" dirty="0" smtClean="0">
                <a:solidFill>
                  <a:schemeClr val="tx1"/>
                </a:solidFill>
              </a:rPr>
              <a:t> will apply in following cases</a:t>
            </a:r>
            <a:r>
              <a:rPr lang="en-US" sz="2200" dirty="0" smtClean="0">
                <a:solidFill>
                  <a:schemeClr val="tx1"/>
                </a:solidFill>
              </a:rPr>
              <a:t>) </a:t>
            </a:r>
          </a:p>
          <a:p>
            <a:pPr marL="292100" lvl="1" indent="-292100" algn="just">
              <a:buFontTx/>
              <a:buChar char="-"/>
            </a:pPr>
            <a:endParaRPr lang="en-US" sz="2200" dirty="0" smtClean="0">
              <a:solidFill>
                <a:schemeClr val="tx1"/>
              </a:solidFill>
            </a:endParaRPr>
          </a:p>
          <a:p>
            <a:pPr marL="292100" lvl="1" indent="-292100" algn="just">
              <a:buFontTx/>
              <a:buChar char="-"/>
            </a:pPr>
            <a:r>
              <a:rPr lang="en-US" sz="2200" dirty="0" smtClean="0">
                <a:solidFill>
                  <a:schemeClr val="tx1"/>
                </a:solidFill>
              </a:rPr>
              <a:t>The refund will be </a:t>
            </a:r>
            <a:r>
              <a:rPr lang="en-US" sz="2200" b="1" dirty="0" smtClean="0">
                <a:solidFill>
                  <a:schemeClr val="tx1"/>
                </a:solidFill>
              </a:rPr>
              <a:t>SANCTIONED</a:t>
            </a:r>
            <a:r>
              <a:rPr lang="en-US" sz="2200" dirty="0" smtClean="0">
                <a:solidFill>
                  <a:schemeClr val="tx1"/>
                </a:solidFill>
              </a:rPr>
              <a:t> in the followed cases.</a:t>
            </a:r>
          </a:p>
          <a:p>
            <a:pPr marL="855663" lvl="1" indent="-292100" algn="just">
              <a:buFont typeface="+mj-lt"/>
              <a:buAutoNum type="arabicParenR"/>
            </a:pPr>
            <a:r>
              <a:rPr lang="en-US" sz="2200" dirty="0" smtClean="0">
                <a:solidFill>
                  <a:schemeClr val="tx1"/>
                </a:solidFill>
              </a:rPr>
              <a:t>Refund related to </a:t>
            </a:r>
            <a:r>
              <a:rPr lang="en-US" sz="2200" b="1" dirty="0" smtClean="0">
                <a:solidFill>
                  <a:schemeClr val="tx1"/>
                </a:solidFill>
              </a:rPr>
              <a:t>zero rated supplies</a:t>
            </a:r>
          </a:p>
          <a:p>
            <a:pPr marL="855663" lvl="1" indent="-292100" algn="just">
              <a:buFont typeface="+mj-lt"/>
              <a:buAutoNum type="arabicParenR"/>
            </a:pPr>
            <a:r>
              <a:rPr lang="en-US" sz="2200" dirty="0" smtClean="0">
                <a:solidFill>
                  <a:schemeClr val="tx1"/>
                </a:solidFill>
              </a:rPr>
              <a:t>Unutilized ITC on </a:t>
            </a:r>
            <a:r>
              <a:rPr lang="en-US" sz="2200" b="1" dirty="0" smtClean="0">
                <a:solidFill>
                  <a:schemeClr val="tx1"/>
                </a:solidFill>
              </a:rPr>
              <a:t>zero rated supplies</a:t>
            </a:r>
          </a:p>
          <a:p>
            <a:pPr marL="855663" lvl="1" indent="-292100" algn="just">
              <a:buFont typeface="+mj-lt"/>
              <a:buAutoNum type="arabicParenR"/>
            </a:pPr>
            <a:r>
              <a:rPr lang="en-US" sz="2200" dirty="0" smtClean="0">
                <a:solidFill>
                  <a:schemeClr val="tx1"/>
                </a:solidFill>
              </a:rPr>
              <a:t>Taxes paid for which </a:t>
            </a:r>
            <a:r>
              <a:rPr lang="en-US" sz="2200" b="1" dirty="0" smtClean="0">
                <a:solidFill>
                  <a:schemeClr val="tx1"/>
                </a:solidFill>
              </a:rPr>
              <a:t>No supply</a:t>
            </a:r>
            <a:r>
              <a:rPr lang="en-US" sz="2200" dirty="0" smtClean="0">
                <a:solidFill>
                  <a:schemeClr val="tx1"/>
                </a:solidFill>
              </a:rPr>
              <a:t> was made</a:t>
            </a:r>
            <a:r>
              <a:rPr lang="en-US" sz="2200" b="1" dirty="0" smtClean="0">
                <a:solidFill>
                  <a:schemeClr val="tx1"/>
                </a:solidFill>
              </a:rPr>
              <a:t> </a:t>
            </a:r>
            <a:r>
              <a:rPr lang="en-US" sz="2200" dirty="0" smtClean="0">
                <a:solidFill>
                  <a:schemeClr val="tx1"/>
                </a:solidFill>
              </a:rPr>
              <a:t>(or if refund voucher is issued)</a:t>
            </a:r>
          </a:p>
          <a:p>
            <a:pPr marL="855663" lvl="1" indent="-292100" algn="just">
              <a:buFont typeface="+mj-lt"/>
              <a:buAutoNum type="arabicParenR"/>
            </a:pPr>
            <a:r>
              <a:rPr lang="en-US" sz="2200" b="1" dirty="0" smtClean="0">
                <a:solidFill>
                  <a:schemeClr val="tx1"/>
                </a:solidFill>
              </a:rPr>
              <a:t>Wrong</a:t>
            </a:r>
            <a:r>
              <a:rPr lang="en-US" sz="2200" dirty="0" smtClean="0">
                <a:solidFill>
                  <a:schemeClr val="tx1"/>
                </a:solidFill>
              </a:rPr>
              <a:t> head taxes paid ( CGST/SGST paid as IGST) or ( IGST paid as CGST/SGST).</a:t>
            </a:r>
          </a:p>
          <a:p>
            <a:pPr marL="855663" lvl="1" indent="-292100" algn="just">
              <a:buFont typeface="+mj-lt"/>
              <a:buAutoNum type="arabicParenR"/>
            </a:pPr>
            <a:r>
              <a:rPr lang="en-US" sz="2200" dirty="0" smtClean="0">
                <a:solidFill>
                  <a:schemeClr val="tx1"/>
                </a:solidFill>
              </a:rPr>
              <a:t>Tax/ interest if </a:t>
            </a:r>
            <a:r>
              <a:rPr lang="en-US" sz="2200" b="1" dirty="0" smtClean="0">
                <a:solidFill>
                  <a:schemeClr val="tx1"/>
                </a:solidFill>
              </a:rPr>
              <a:t>incidence has not</a:t>
            </a:r>
            <a:r>
              <a:rPr lang="en-US" sz="2200" dirty="0" smtClean="0">
                <a:solidFill>
                  <a:schemeClr val="tx1"/>
                </a:solidFill>
              </a:rPr>
              <a:t> been passed (Like Pre-deposit).</a:t>
            </a:r>
          </a:p>
          <a:p>
            <a:pPr marL="855663" lvl="1" indent="-292100" algn="just">
              <a:buFont typeface="+mj-lt"/>
              <a:buAutoNum type="arabicParenR"/>
            </a:pPr>
            <a:r>
              <a:rPr lang="en-US" sz="2200" dirty="0" smtClean="0">
                <a:solidFill>
                  <a:schemeClr val="tx1"/>
                </a:solidFill>
              </a:rPr>
              <a:t>Tax / Interest born by other class (as recommend by </a:t>
            </a:r>
            <a:r>
              <a:rPr lang="en-US" sz="2200" dirty="0" err="1" smtClean="0">
                <a:solidFill>
                  <a:schemeClr val="tx1"/>
                </a:solidFill>
              </a:rPr>
              <a:t>Govt</a:t>
            </a:r>
            <a:r>
              <a:rPr lang="en-US" sz="2200" dirty="0" smtClean="0">
                <a:solidFill>
                  <a:schemeClr val="tx1"/>
                </a:solidFill>
              </a:rPr>
              <a:t>).</a:t>
            </a:r>
          </a:p>
          <a:p>
            <a:pPr marL="292100" lvl="1" indent="-292100" algn="just">
              <a:buFont typeface="Arial" pitchFamily="34" charset="0"/>
              <a:buChar char="•"/>
            </a:pPr>
            <a:endParaRPr lang="en-US" sz="2200" dirty="0" smtClean="0">
              <a:solidFill>
                <a:schemeClr val="tx1"/>
              </a:solidFill>
            </a:endParaRPr>
          </a:p>
          <a:p>
            <a:pPr marL="292100" lvl="1" indent="-292100" algn="just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In </a:t>
            </a:r>
            <a:r>
              <a:rPr lang="en-US" sz="2400" b="1" dirty="0" smtClean="0">
                <a:solidFill>
                  <a:schemeClr val="tx1"/>
                </a:solidFill>
              </a:rPr>
              <a:t>all other </a:t>
            </a:r>
            <a:r>
              <a:rPr lang="en-US" sz="2400" dirty="0" smtClean="0">
                <a:solidFill>
                  <a:schemeClr val="tx1"/>
                </a:solidFill>
              </a:rPr>
              <a:t>cases Proper Officer may credit the </a:t>
            </a:r>
            <a:r>
              <a:rPr lang="en-US" sz="2400" b="1" dirty="0" smtClean="0">
                <a:solidFill>
                  <a:schemeClr val="tx1"/>
                </a:solidFill>
              </a:rPr>
              <a:t>funds</a:t>
            </a:r>
            <a:r>
              <a:rPr lang="en-US" sz="2400" dirty="0" smtClean="0">
                <a:solidFill>
                  <a:schemeClr val="tx1"/>
                </a:solidFill>
              </a:rPr>
              <a:t> to CWF (</a:t>
            </a:r>
            <a:r>
              <a:rPr lang="en-US" sz="2400" b="1" dirty="0" smtClean="0">
                <a:solidFill>
                  <a:schemeClr val="tx1"/>
                </a:solidFill>
              </a:rPr>
              <a:t>&lt;60  days</a:t>
            </a:r>
            <a:r>
              <a:rPr lang="en-US" sz="2400" dirty="0" smtClean="0">
                <a:solidFill>
                  <a:schemeClr val="tx1"/>
                </a:solidFill>
              </a:rPr>
              <a:t>) if upon application, amount is refundable.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948232" y="6356350"/>
            <a:ext cx="2743200" cy="365125"/>
          </a:xfrm>
        </p:spPr>
        <p:txBody>
          <a:bodyPr/>
          <a:lstStyle/>
          <a:p>
            <a:fld id="{4ED0C198-6BF8-4078-B63A-1BE8B16C3B9E}" type="slidenum">
              <a:rPr lang="en-IN" sz="1800" b="1" smtClean="0"/>
              <a:pPr/>
              <a:t>9</a:t>
            </a:fld>
            <a:endParaRPr lang="en-IN" sz="18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45670"/>
            <a:ext cx="11479237" cy="810933"/>
          </a:xfrm>
          <a:solidFill>
            <a:srgbClr val="334A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N" sz="3600" kern="0" dirty="0" smtClean="0">
                <a:solidFill>
                  <a:schemeClr val="bg1"/>
                </a:solidFill>
                <a:latin typeface="+mj-lt"/>
              </a:rPr>
              <a:t>Section 54 – Refund of tax  (Cont …)</a:t>
            </a:r>
            <a:endParaRPr lang="en-IN" sz="3600" kern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CA ASHISH SINGHAL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34515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7573</TotalTime>
  <Words>2271</Words>
  <Application>Microsoft Macintosh PowerPoint</Application>
  <PresentationFormat>Custom</PresentationFormat>
  <Paragraphs>473</Paragraphs>
  <Slides>22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Refund  Under GST Regime </vt:lpstr>
      <vt:lpstr>Index</vt:lpstr>
      <vt:lpstr>“Situations” of Refund</vt:lpstr>
      <vt:lpstr>Statutory provisions for refund</vt:lpstr>
      <vt:lpstr>Slide 5</vt:lpstr>
      <vt:lpstr>       Principal of ‘’Unjust Enrichment’’</vt:lpstr>
      <vt:lpstr>Most important - Time limitation (2 years)</vt:lpstr>
      <vt:lpstr>Section – 54 Refund of tax (CGST ACT, 2017)</vt:lpstr>
      <vt:lpstr>Section 54 – Refund of tax  (Cont …)</vt:lpstr>
      <vt:lpstr>Section 54 – Refund of tax     (Cont …)</vt:lpstr>
      <vt:lpstr>Section – 55 &amp; Rule-95  Refund in certain cases</vt:lpstr>
      <vt:lpstr>Section – 57, 58 &amp; Rule 97 – Consumer Welfare Fund </vt:lpstr>
      <vt:lpstr>Unutilised Input Tax Credit (UITC)</vt:lpstr>
      <vt:lpstr>Section – 16  Zero rated supply  (IGST Act, 2017)</vt:lpstr>
      <vt:lpstr> Rule 96  Refund of IGST paid on goods Exported (Read with Section 16 of IGST Act) </vt:lpstr>
      <vt:lpstr>Export under Bond / LUT without payment of IGST</vt:lpstr>
      <vt:lpstr>Input Tax Credit in Export &amp; Inverted Duty Str.  - Rule 89 (4)</vt:lpstr>
      <vt:lpstr>Other Misc. provisions relating to Refund</vt:lpstr>
      <vt:lpstr>Documentary Evidences               (Section 54 (4) &amp; Rule 89 (2)  </vt:lpstr>
      <vt:lpstr>Relevant refund Forms</vt:lpstr>
      <vt:lpstr>Transitional Issues (Refund related) Section 140.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RashmiK</dc:creator>
  <cp:lastModifiedBy>C3-311</cp:lastModifiedBy>
  <cp:revision>1878</cp:revision>
  <dcterms:created xsi:type="dcterms:W3CDTF">2017-03-21T09:06:29Z</dcterms:created>
  <dcterms:modified xsi:type="dcterms:W3CDTF">2017-09-21T08:49:26Z</dcterms:modified>
</cp:coreProperties>
</file>