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70" r:id="rId4"/>
    <p:sldId id="258" r:id="rId5"/>
    <p:sldId id="259" r:id="rId6"/>
    <p:sldId id="271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C783A-41F4-42B5-9274-2A312A76098B}" type="datetimeFigureOut">
              <a:rPr lang="en-US" smtClean="0"/>
              <a:pPr/>
              <a:t>2/6/2013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E5F95-943C-497E-8120-70E5EB796F2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C36E9-B00F-4969-A10E-C0F11217F3FD}" type="datetimeFigureOut">
              <a:rPr lang="en-US" smtClean="0"/>
              <a:pPr/>
              <a:t>2/6/2013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C6C90-5CD4-406E-B6D9-12A68C6D8C2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8E10-FADD-452D-AE41-685A37DAFC6A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D9A0-504D-4488-A93E-293A2D9144E4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89ED-EB2C-4765-91D2-BF6E5FC86E88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704C-F82E-4859-B159-256716FBD81E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987C-E302-47F9-B170-7A0161095AAB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C32-B577-45B3-8DB0-E020A4CB4E67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2C0B-CCDB-4913-8A57-CC6A6EAFB3DC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10280-BD26-412E-92C2-3C4DAEAEB4BA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8978F-EB07-433F-AE34-CC152C99A8FE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CC0BE-B30B-4EAE-AA6F-E33A5CC9544D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E6AC-4E6D-4951-BD62-26BB32C13EC0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1E066D-674C-4450-886D-28DE955EEBA0}" type="datetime1">
              <a:rPr lang="en-US" smtClean="0"/>
              <a:pPr/>
              <a:t>2/6/2013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CBF3B75-6173-4136-A5B5-601A12B1EB42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roject\arti\8287_f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33600"/>
            <a:ext cx="3200400" cy="47244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7000"/>
            <a:ext cx="8077200" cy="1371600"/>
          </a:xfrm>
        </p:spPr>
        <p:txBody>
          <a:bodyPr>
            <a:noAutofit/>
          </a:bodyPr>
          <a:lstStyle/>
          <a:p>
            <a:r>
              <a:rPr lang="en-US" sz="6000" dirty="0" smtClean="0"/>
              <a:t>CA  ARTICLESHIP</a:t>
            </a:r>
            <a:endParaRPr lang="en-GB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4419600"/>
            <a:ext cx="7848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400" b="1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Presented by -  </a:t>
            </a:r>
          </a:p>
          <a:p>
            <a:pPr algn="r"/>
            <a:r>
              <a:rPr lang="en-US" sz="3400" b="1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Jignesh</a:t>
            </a:r>
            <a:r>
              <a:rPr lang="en-US" sz="3400" b="1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3400" b="1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D. </a:t>
            </a:r>
            <a:r>
              <a:rPr lang="en-US" sz="3400" b="1" dirty="0" err="1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Narola</a:t>
            </a:r>
            <a:endParaRPr lang="en-US" sz="3400" b="1" dirty="0" smtClean="0">
              <a:solidFill>
                <a:schemeClr val="tx1">
                  <a:lumMod val="9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Picture 2" descr="E:\Project\arti\ICA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5525"/>
            <a:ext cx="8229600" cy="1000126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Taxation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84048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Procedural compliance under various :</a:t>
            </a:r>
          </a:p>
          <a:p>
            <a:pPr marL="880110" lvl="1" indent="-514350">
              <a:buClrTx/>
              <a:buFont typeface="+mj-lt"/>
              <a:buAutoNum type="alphaLcPeriod"/>
            </a:pPr>
            <a:r>
              <a:rPr lang="en-US" dirty="0" smtClean="0">
                <a:latin typeface="Comic Sans MS" pitchFamily="66" charset="0"/>
              </a:rPr>
              <a:t>Direct Taxes</a:t>
            </a:r>
          </a:p>
          <a:p>
            <a:pPr marL="880110" lvl="1" indent="-514350">
              <a:buClrTx/>
              <a:buFont typeface="+mj-lt"/>
              <a:buAutoNum type="alphaLcPeriod"/>
            </a:pPr>
            <a:r>
              <a:rPr lang="en-US" dirty="0" smtClean="0">
                <a:latin typeface="Comic Sans MS" pitchFamily="66" charset="0"/>
              </a:rPr>
              <a:t>Indirect Taxes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67000" y="6379171"/>
            <a:ext cx="3352800" cy="319484"/>
          </a:xfrm>
        </p:spPr>
        <p:txBody>
          <a:bodyPr/>
          <a:lstStyle/>
          <a:p>
            <a:r>
              <a:rPr lang="en-GB" sz="1400" smtClean="0">
                <a:latin typeface="Comic Sans MS" pitchFamily="66" charset="0"/>
              </a:rPr>
              <a:t>CA Articleship</a:t>
            </a:r>
            <a:endParaRPr lang="en-GB" sz="1400">
              <a:latin typeface="Comic Sans MS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24800" y="6379171"/>
            <a:ext cx="762000" cy="319484"/>
          </a:xfrm>
        </p:spPr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10</a:t>
            </a:fld>
            <a:endParaRPr lang="en-GB" sz="1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5682"/>
            <a:ext cx="8229600" cy="1039812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Information Technology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88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Use of Accounting packages</a:t>
            </a:r>
          </a:p>
          <a:p>
            <a:r>
              <a:rPr lang="en-US" dirty="0" smtClean="0">
                <a:latin typeface="Comic Sans MS" pitchFamily="66" charset="0"/>
              </a:rPr>
              <a:t>Developing &amp; maintaining databases</a:t>
            </a:r>
          </a:p>
          <a:p>
            <a:r>
              <a:rPr lang="en-US" dirty="0" smtClean="0">
                <a:latin typeface="Comic Sans MS" pitchFamily="66" charset="0"/>
              </a:rPr>
              <a:t>E-commerce</a:t>
            </a:r>
          </a:p>
          <a:p>
            <a:r>
              <a:rPr lang="en-US" dirty="0" smtClean="0">
                <a:latin typeface="Comic Sans MS" pitchFamily="66" charset="0"/>
              </a:rPr>
              <a:t>Information Security</a:t>
            </a:r>
          </a:p>
          <a:p>
            <a:r>
              <a:rPr lang="en-US" dirty="0" smtClean="0">
                <a:latin typeface="Comic Sans MS" pitchFamily="66" charset="0"/>
              </a:rPr>
              <a:t>Information Systems audit</a:t>
            </a:r>
          </a:p>
          <a:p>
            <a:r>
              <a:rPr lang="en-US" dirty="0" smtClean="0">
                <a:latin typeface="Comic Sans MS" pitchFamily="66" charset="0"/>
              </a:rPr>
              <a:t>Cyber laws</a:t>
            </a:r>
          </a:p>
          <a:p>
            <a:endParaRPr lang="en-US" dirty="0" smtClean="0">
              <a:latin typeface="Comic Sans MS" pitchFamily="66" charset="0"/>
            </a:endParaRPr>
          </a:p>
          <a:p>
            <a:endParaRPr lang="en-GB" dirty="0">
              <a:latin typeface="Comic Sans MS" pitchFamily="66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67000" y="6372832"/>
            <a:ext cx="3352800" cy="332162"/>
          </a:xfrm>
        </p:spPr>
        <p:txBody>
          <a:bodyPr/>
          <a:lstStyle/>
          <a:p>
            <a:r>
              <a:rPr lang="en-GB" sz="1400" smtClean="0">
                <a:latin typeface="Comic Sans MS" pitchFamily="66" charset="0"/>
              </a:rPr>
              <a:t>CA Articleship</a:t>
            </a:r>
            <a:endParaRPr lang="en-GB" sz="1400">
              <a:latin typeface="Comic Sans MS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24800" y="6372832"/>
            <a:ext cx="762000" cy="332162"/>
          </a:xfrm>
        </p:spPr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11</a:t>
            </a:fld>
            <a:endParaRPr lang="en-GB" sz="1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5838"/>
            <a:ext cx="8229600" cy="111125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Management Consultancy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Preparation of Project Reports</a:t>
            </a:r>
          </a:p>
          <a:p>
            <a:r>
              <a:rPr lang="en-US" dirty="0" smtClean="0">
                <a:latin typeface="Comic Sans MS" pitchFamily="66" charset="0"/>
              </a:rPr>
              <a:t>Projection of Working Capital requirements</a:t>
            </a:r>
          </a:p>
          <a:p>
            <a:r>
              <a:rPr lang="en-US" dirty="0" smtClean="0">
                <a:latin typeface="Comic Sans MS" pitchFamily="66" charset="0"/>
              </a:rPr>
              <a:t>Amalgamation &amp; Merger schemes</a:t>
            </a:r>
          </a:p>
          <a:p>
            <a:r>
              <a:rPr lang="en-US" dirty="0" smtClean="0">
                <a:latin typeface="Comic Sans MS" pitchFamily="66" charset="0"/>
              </a:rPr>
              <a:t>Planning Capital structure</a:t>
            </a:r>
          </a:p>
          <a:p>
            <a:r>
              <a:rPr lang="en-US" dirty="0" smtClean="0">
                <a:latin typeface="Comic Sans MS" pitchFamily="66" charset="0"/>
              </a:rPr>
              <a:t>Drafting of Memorandum &amp; Articles of Association</a:t>
            </a:r>
          </a:p>
          <a:p>
            <a:r>
              <a:rPr lang="en-US" dirty="0" smtClean="0">
                <a:latin typeface="Comic Sans MS" pitchFamily="66" charset="0"/>
              </a:rPr>
              <a:t>Preparation &amp; Analysis of Prospectus</a:t>
            </a:r>
          </a:p>
          <a:p>
            <a:r>
              <a:rPr lang="en-US" dirty="0" smtClean="0">
                <a:latin typeface="Comic Sans MS" pitchFamily="66" charset="0"/>
              </a:rPr>
              <a:t>Drafting of Minutes</a:t>
            </a:r>
          </a:p>
          <a:p>
            <a:r>
              <a:rPr lang="en-US" dirty="0" smtClean="0">
                <a:latin typeface="Comic Sans MS" pitchFamily="66" charset="0"/>
              </a:rPr>
              <a:t>Insolvency/Liquidation proceedings</a:t>
            </a:r>
          </a:p>
          <a:p>
            <a:endParaRPr lang="en-GB" dirty="0">
              <a:latin typeface="Comic Sans MS" pitchFamily="66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67000" y="6366492"/>
            <a:ext cx="3352800" cy="354983"/>
          </a:xfrm>
        </p:spPr>
        <p:txBody>
          <a:bodyPr/>
          <a:lstStyle/>
          <a:p>
            <a:r>
              <a:rPr lang="en-GB" sz="1400" smtClean="0">
                <a:latin typeface="Comic Sans MS" pitchFamily="66" charset="0"/>
              </a:rPr>
              <a:t>CA Articleship</a:t>
            </a:r>
            <a:endParaRPr lang="en-GB" sz="1400">
              <a:latin typeface="Comic Sans MS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24800" y="6366492"/>
            <a:ext cx="762000" cy="354983"/>
          </a:xfrm>
        </p:spPr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12</a:t>
            </a:fld>
            <a:endParaRPr lang="en-GB" sz="1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Stipend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dirty="0" smtClean="0">
                <a:latin typeface="Comic Sans MS" pitchFamily="66" charset="0"/>
              </a:rPr>
              <a:t>CA </a:t>
            </a:r>
            <a:r>
              <a:rPr lang="en-GB" sz="1400" dirty="0" err="1" smtClean="0">
                <a:latin typeface="Comic Sans MS" pitchFamily="66" charset="0"/>
              </a:rPr>
              <a:t>Articleship</a:t>
            </a:r>
            <a:endParaRPr lang="en-GB" sz="1400" dirty="0">
              <a:latin typeface="Comic Sans MS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13</a:t>
            </a:fld>
            <a:endParaRPr lang="en-GB" sz="1400">
              <a:latin typeface="Comic Sans MS" pitchFamily="66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4800" y="2133600"/>
          <a:ext cx="8610600" cy="422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650"/>
                <a:gridCol w="2152650"/>
                <a:gridCol w="2152650"/>
                <a:gridCol w="2152650"/>
              </a:tblGrid>
              <a:tr h="10566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Comic Sans MS" pitchFamily="66" charset="0"/>
                        </a:rPr>
                        <a:t>City</a:t>
                      </a:r>
                      <a:endParaRPr lang="en-GB" sz="28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Comic Sans MS" pitchFamily="66" charset="0"/>
                        </a:rPr>
                        <a:t>1</a:t>
                      </a:r>
                      <a:r>
                        <a:rPr lang="en-US" sz="2800" baseline="30000" dirty="0" smtClean="0">
                          <a:latin typeface="Comic Sans MS" pitchFamily="66" charset="0"/>
                        </a:rPr>
                        <a:t>st</a:t>
                      </a:r>
                      <a:r>
                        <a:rPr lang="en-US" sz="2800" baseline="0" dirty="0" smtClean="0">
                          <a:latin typeface="Comic Sans MS" pitchFamily="66" charset="0"/>
                        </a:rPr>
                        <a:t> year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Comic Sans MS" pitchFamily="66" charset="0"/>
                        </a:rPr>
                        <a:t>2</a:t>
                      </a:r>
                      <a:r>
                        <a:rPr lang="en-US" sz="2800" baseline="30000" dirty="0" smtClean="0">
                          <a:latin typeface="Comic Sans MS" pitchFamily="66" charset="0"/>
                        </a:rPr>
                        <a:t>nd</a:t>
                      </a:r>
                      <a:r>
                        <a:rPr lang="en-US" sz="2800" dirty="0" smtClean="0">
                          <a:latin typeface="Comic Sans MS" pitchFamily="66" charset="0"/>
                        </a:rPr>
                        <a:t> year</a:t>
                      </a:r>
                      <a:endParaRPr lang="en-GB" sz="28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Comic Sans MS" pitchFamily="66" charset="0"/>
                        </a:rPr>
                        <a:t>3</a:t>
                      </a:r>
                      <a:r>
                        <a:rPr lang="en-US" sz="2800" baseline="30000" dirty="0" smtClean="0">
                          <a:latin typeface="Comic Sans MS" pitchFamily="66" charset="0"/>
                        </a:rPr>
                        <a:t>rd</a:t>
                      </a:r>
                      <a:r>
                        <a:rPr lang="en-US" sz="2800" dirty="0" smtClean="0">
                          <a:latin typeface="Comic Sans MS" pitchFamily="66" charset="0"/>
                        </a:rPr>
                        <a:t> year</a:t>
                      </a:r>
                      <a:endParaRPr lang="en-GB" sz="280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10566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 pitchFamily="66" charset="0"/>
                        </a:rPr>
                        <a:t>Population –</a:t>
                      </a:r>
                      <a:r>
                        <a:rPr lang="en-US" baseline="0" dirty="0" smtClean="0">
                          <a:latin typeface="Comic Sans MS" pitchFamily="66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baseline="0" dirty="0" smtClean="0">
                          <a:latin typeface="Comic Sans MS" pitchFamily="66" charset="0"/>
                        </a:rPr>
                        <a:t>20 lakhs &amp; more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kern="1200" dirty="0" smtClean="0">
                          <a:solidFill>
                            <a:schemeClr val="dk1"/>
                          </a:solidFill>
                          <a:latin typeface="Rupee Foradian" pitchFamily="34" charset="0"/>
                          <a:ea typeface="+mn-ea"/>
                          <a:cs typeface="+mn-cs"/>
                        </a:rPr>
                        <a:t>Rs. </a:t>
                      </a:r>
                      <a:r>
                        <a:rPr kumimoji="0" lang="en-GB" sz="1800" kern="1200" dirty="0" smtClean="0">
                          <a:solidFill>
                            <a:schemeClr val="dk1"/>
                          </a:solidFill>
                          <a:latin typeface="Rupee Foradian" pitchFamily="34" charset="0"/>
                          <a:ea typeface="+mn-ea"/>
                          <a:cs typeface="+mn-cs"/>
                        </a:rPr>
                        <a:t>1,000</a:t>
                      </a:r>
                    </a:p>
                    <a:p>
                      <a:pPr algn="ctr"/>
                      <a:endParaRPr lang="en-GB" dirty="0">
                        <a:latin typeface="Rupee Foradian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Rupee Foradian" pitchFamily="34" charset="0"/>
                        </a:rPr>
                        <a:t>Rs.</a:t>
                      </a:r>
                      <a:r>
                        <a:rPr lang="en-US" baseline="0" dirty="0" smtClean="0">
                          <a:latin typeface="Rupee Foradian" pitchFamily="34" charset="0"/>
                        </a:rPr>
                        <a:t> </a:t>
                      </a:r>
                      <a:r>
                        <a:rPr lang="en-US" baseline="0" dirty="0" smtClean="0">
                          <a:latin typeface="Rupee Foradian" pitchFamily="34" charset="0"/>
                        </a:rPr>
                        <a:t>1,250</a:t>
                      </a:r>
                      <a:endParaRPr lang="en-GB" dirty="0">
                        <a:latin typeface="Rupee Foradian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Rupee Foradian" pitchFamily="34" charset="0"/>
                        </a:rPr>
                        <a:t>Rs. </a:t>
                      </a:r>
                      <a:r>
                        <a:rPr lang="en-US" dirty="0" smtClean="0">
                          <a:latin typeface="Rupee Foradian" pitchFamily="34" charset="0"/>
                        </a:rPr>
                        <a:t>1,500</a:t>
                      </a:r>
                      <a:endParaRPr lang="en-GB" dirty="0">
                        <a:latin typeface="Rupee Foradian" pitchFamily="34" charset="0"/>
                      </a:endParaRPr>
                    </a:p>
                  </a:txBody>
                  <a:tcPr anchor="ctr"/>
                </a:tc>
              </a:tr>
              <a:tr h="10566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 pitchFamily="66" charset="0"/>
                        </a:rPr>
                        <a:t>Population between 4 lakhs &amp; 20 lakhs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Rupee Foradian" pitchFamily="34" charset="0"/>
                        </a:rPr>
                        <a:t>Rs. </a:t>
                      </a:r>
                      <a:r>
                        <a:rPr lang="en-US" dirty="0" smtClean="0">
                          <a:latin typeface="Rupee Foradian" pitchFamily="34" charset="0"/>
                        </a:rPr>
                        <a:t>750</a:t>
                      </a:r>
                      <a:endParaRPr lang="en-GB" dirty="0">
                        <a:latin typeface="Rupee Foradian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Rupee Foradian" pitchFamily="34" charset="0"/>
                        </a:rPr>
                        <a:t>Rs. </a:t>
                      </a:r>
                      <a:r>
                        <a:rPr lang="en-US" dirty="0" smtClean="0">
                          <a:latin typeface="Rupee Foradian" pitchFamily="34" charset="0"/>
                        </a:rPr>
                        <a:t>1,000</a:t>
                      </a:r>
                      <a:endParaRPr lang="en-GB" dirty="0">
                        <a:latin typeface="Rupee Foradian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Rupee Foradian" pitchFamily="34" charset="0"/>
                        </a:rPr>
                        <a:t>Rs. </a:t>
                      </a:r>
                      <a:r>
                        <a:rPr lang="en-US" dirty="0" smtClean="0">
                          <a:latin typeface="Rupee Foradian" pitchFamily="34" charset="0"/>
                        </a:rPr>
                        <a:t>1,250</a:t>
                      </a:r>
                      <a:endParaRPr lang="en-GB" dirty="0">
                        <a:latin typeface="Rupee Foradian" pitchFamily="34" charset="0"/>
                      </a:endParaRPr>
                    </a:p>
                  </a:txBody>
                  <a:tcPr anchor="ctr"/>
                </a:tc>
              </a:tr>
              <a:tr h="10566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omic Sans MS" pitchFamily="66" charset="0"/>
                        </a:rPr>
                        <a:t>Population less than 4 lakhs</a:t>
                      </a:r>
                      <a:endParaRPr lang="en-GB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Rupee Foradian" pitchFamily="34" charset="0"/>
                        </a:rPr>
                        <a:t>Rs. </a:t>
                      </a:r>
                      <a:r>
                        <a:rPr lang="en-US" dirty="0" smtClean="0">
                          <a:latin typeface="Rupee Foradian" pitchFamily="34" charset="0"/>
                        </a:rPr>
                        <a:t>500</a:t>
                      </a:r>
                      <a:endParaRPr lang="en-GB" dirty="0">
                        <a:latin typeface="Rupee Foradian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Rupee Foradian" pitchFamily="34" charset="0"/>
                        </a:rPr>
                        <a:t>Rs. </a:t>
                      </a:r>
                      <a:r>
                        <a:rPr lang="en-US" dirty="0" smtClean="0">
                          <a:latin typeface="Rupee Foradian" pitchFamily="34" charset="0"/>
                        </a:rPr>
                        <a:t>750</a:t>
                      </a:r>
                      <a:endParaRPr lang="en-GB" dirty="0">
                        <a:latin typeface="Rupee Foradian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Rupee Foradian" pitchFamily="34" charset="0"/>
                        </a:rPr>
                        <a:t>Rs. </a:t>
                      </a:r>
                      <a:r>
                        <a:rPr lang="en-US" dirty="0" smtClean="0">
                          <a:latin typeface="Rupee Foradian" pitchFamily="34" charset="0"/>
                        </a:rPr>
                        <a:t>1,000</a:t>
                      </a:r>
                      <a:endParaRPr lang="en-GB" dirty="0">
                        <a:latin typeface="Rupee Foradian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477000" y="17526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(minimum per month)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PHOTOS\FLOWERS FRAMES\Copy (2) of Spring_Lily_10051_1152_8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dirty="0" smtClean="0">
                <a:latin typeface="Comic Sans MS" pitchFamily="66" charset="0"/>
              </a:rPr>
              <a:t>CA </a:t>
            </a:r>
            <a:r>
              <a:rPr lang="en-GB" sz="1400" dirty="0" err="1" smtClean="0">
                <a:latin typeface="Comic Sans MS" pitchFamily="66" charset="0"/>
              </a:rPr>
              <a:t>Articleship</a:t>
            </a:r>
            <a:endParaRPr lang="en-GB" sz="1400" dirty="0">
              <a:latin typeface="Comic Sans MS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14</a:t>
            </a:fld>
            <a:endParaRPr lang="en-GB" sz="140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2514600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Thank You</a:t>
            </a:r>
            <a:endParaRPr lang="en-GB" sz="72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omic Sans MS" pitchFamily="66" charset="0"/>
              </a:rPr>
              <a:t>Objectives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Acquisition of adequate theoretical knowledge</a:t>
            </a:r>
          </a:p>
          <a:p>
            <a:r>
              <a:rPr lang="en-US" dirty="0" smtClean="0">
                <a:latin typeface="Comic Sans MS" pitchFamily="66" charset="0"/>
              </a:rPr>
              <a:t>Developing skills in applying theoretical knowledge to practical situations</a:t>
            </a:r>
          </a:p>
          <a:p>
            <a:r>
              <a:rPr lang="en-US" dirty="0" smtClean="0">
                <a:latin typeface="Comic Sans MS" pitchFamily="66" charset="0"/>
              </a:rPr>
              <a:t>Inculcating a disciplined attitude</a:t>
            </a:r>
          </a:p>
          <a:p>
            <a:r>
              <a:rPr lang="en-US" dirty="0" smtClean="0">
                <a:latin typeface="Comic Sans MS" pitchFamily="66" charset="0"/>
              </a:rPr>
              <a:t>Imbibing due professional orientation</a:t>
            </a:r>
          </a:p>
          <a:p>
            <a:r>
              <a:rPr lang="en-US" dirty="0" smtClean="0">
                <a:latin typeface="Comic Sans MS" pitchFamily="66" charset="0"/>
              </a:rPr>
              <a:t>Developing ethical values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latin typeface="Comic Sans MS" pitchFamily="66" charset="0"/>
              </a:rPr>
              <a:t>CA </a:t>
            </a:r>
            <a:r>
              <a:rPr lang="en-GB" sz="1400" dirty="0" err="1" smtClean="0">
                <a:latin typeface="Comic Sans MS" pitchFamily="66" charset="0"/>
              </a:rPr>
              <a:t>Articleship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2</a:t>
            </a:fld>
            <a:endParaRPr lang="en-GB" sz="1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Requirements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9100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Passed Group I of IPCC.</a:t>
            </a:r>
          </a:p>
          <a:p>
            <a:r>
              <a:rPr lang="en-US" dirty="0" smtClean="0">
                <a:latin typeface="Comic Sans MS" pitchFamily="66" charset="0"/>
              </a:rPr>
              <a:t>Total period – 3 years</a:t>
            </a:r>
          </a:p>
          <a:p>
            <a:r>
              <a:rPr lang="en-US" dirty="0" smtClean="0">
                <a:latin typeface="Comic Sans MS" pitchFamily="66" charset="0"/>
              </a:rPr>
              <a:t>Working hours 35 hours in a week (ex. Lunch break)</a:t>
            </a:r>
          </a:p>
          <a:p>
            <a:r>
              <a:rPr lang="en-US" dirty="0" smtClean="0">
                <a:latin typeface="Comic Sans MS" pitchFamily="66" charset="0"/>
              </a:rPr>
              <a:t>Normal working hours shall not start after 11.00 AM or end before 5.00 PM</a:t>
            </a:r>
          </a:p>
          <a:p>
            <a:r>
              <a:rPr lang="en-US" dirty="0" smtClean="0">
                <a:latin typeface="Comic Sans MS" pitchFamily="66" charset="0"/>
              </a:rPr>
              <a:t>Permission to pursue other courses to be obtained by submitting Form No. 112</a:t>
            </a:r>
          </a:p>
          <a:p>
            <a:r>
              <a:rPr lang="en-US" dirty="0" smtClean="0">
                <a:latin typeface="Comic Sans MS" pitchFamily="66" charset="0"/>
              </a:rPr>
              <a:t>Not to engage in any other occupation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dirty="0" smtClean="0">
                <a:latin typeface="Comic Sans MS" pitchFamily="66" charset="0"/>
              </a:rPr>
              <a:t>CA </a:t>
            </a:r>
            <a:r>
              <a:rPr lang="en-GB" sz="1400" dirty="0" err="1" smtClean="0">
                <a:latin typeface="Comic Sans MS" pitchFamily="66" charset="0"/>
              </a:rPr>
              <a:t>Articleship</a:t>
            </a:r>
            <a:endParaRPr lang="en-GB" sz="1400" dirty="0">
              <a:latin typeface="Comic Sans MS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3</a:t>
            </a:fld>
            <a:endParaRPr lang="en-GB" sz="1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Comic Sans MS" pitchFamily="66" charset="0"/>
              </a:rPr>
              <a:t>Common troubles to articles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971800"/>
            <a:ext cx="8229600" cy="3429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3200" dirty="0" smtClean="0">
                <a:solidFill>
                  <a:srgbClr val="FF0000"/>
                </a:solidFill>
                <a:latin typeface="Comic Sans MS" pitchFamily="66" charset="0"/>
              </a:rPr>
              <a:t>Why is the </a:t>
            </a:r>
            <a:r>
              <a:rPr lang="en-GB" sz="3200" dirty="0" err="1" smtClean="0">
                <a:solidFill>
                  <a:srgbClr val="FF0000"/>
                </a:solidFill>
                <a:latin typeface="Comic Sans MS" pitchFamily="66" charset="0"/>
              </a:rPr>
              <a:t>Articleship</a:t>
            </a:r>
            <a:r>
              <a:rPr lang="en-GB" sz="3200" dirty="0" smtClean="0">
                <a:solidFill>
                  <a:srgbClr val="FF0000"/>
                </a:solidFill>
                <a:latin typeface="Comic Sans MS" pitchFamily="66" charset="0"/>
              </a:rPr>
              <a:t> training so long ?</a:t>
            </a:r>
          </a:p>
          <a:p>
            <a:pPr>
              <a:lnSpc>
                <a:spcPct val="150000"/>
              </a:lnSpc>
            </a:pPr>
            <a:r>
              <a:rPr lang="en-GB" sz="3200" dirty="0" smtClean="0">
                <a:solidFill>
                  <a:srgbClr val="FF0000"/>
                </a:solidFill>
                <a:latin typeface="Comic Sans MS" pitchFamily="66" charset="0"/>
              </a:rPr>
              <a:t>Why is it needed or required ?</a:t>
            </a:r>
          </a:p>
          <a:p>
            <a:pPr>
              <a:lnSpc>
                <a:spcPct val="150000"/>
              </a:lnSpc>
            </a:pPr>
            <a:r>
              <a:rPr lang="en-GB" sz="3200" dirty="0" smtClean="0">
                <a:solidFill>
                  <a:srgbClr val="FF0000"/>
                </a:solidFill>
                <a:latin typeface="Comic Sans MS" pitchFamily="66" charset="0"/>
              </a:rPr>
              <a:t>Mental torture..</a:t>
            </a:r>
            <a:endParaRPr lang="en-GB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smtClean="0">
                <a:latin typeface="Comic Sans MS" pitchFamily="66" charset="0"/>
              </a:rPr>
              <a:t>CA Articleship</a:t>
            </a:r>
            <a:endParaRPr lang="en-GB" sz="140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4</a:t>
            </a:fld>
            <a:endParaRPr lang="en-GB" sz="1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>
            <a:normAutofit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2800" dirty="0" smtClean="0">
                <a:latin typeface="Comic Sans MS" pitchFamily="66" charset="0"/>
              </a:rPr>
              <a:t>Practical Point of View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2800" dirty="0" smtClean="0">
                <a:latin typeface="Comic Sans MS" pitchFamily="66" charset="0"/>
              </a:rPr>
              <a:t>Expand Knowledge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2800" dirty="0" smtClean="0">
                <a:latin typeface="Comic Sans MS" pitchFamily="66" charset="0"/>
              </a:rPr>
              <a:t>Confidence Level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2800" dirty="0" smtClean="0">
                <a:latin typeface="Comic Sans MS" pitchFamily="66" charset="0"/>
              </a:rPr>
              <a:t>Specialization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2800" dirty="0" smtClean="0">
                <a:latin typeface="Comic Sans MS" pitchFamily="66" charset="0"/>
              </a:rPr>
              <a:t>Communication Skills and Dressing Sense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2800" dirty="0" smtClean="0">
                <a:latin typeface="Comic Sans MS" pitchFamily="66" charset="0"/>
              </a:rPr>
              <a:t>Personality Improvement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n-GB" sz="2800" dirty="0" smtClean="0">
                <a:latin typeface="Comic Sans MS" pitchFamily="66" charset="0"/>
              </a:rPr>
              <a:t>Dealing with the </a:t>
            </a:r>
            <a:r>
              <a:rPr lang="en-GB" sz="2800" dirty="0" err="1" smtClean="0">
                <a:latin typeface="Comic Sans MS" pitchFamily="66" charset="0"/>
              </a:rPr>
              <a:t>Babus</a:t>
            </a:r>
            <a:endParaRPr lang="en-GB" sz="2800" dirty="0" smtClean="0">
              <a:latin typeface="Comic Sans MS" pitchFamily="66" charset="0"/>
            </a:endParaRPr>
          </a:p>
          <a:p>
            <a:endParaRPr lang="en-GB" dirty="0">
              <a:latin typeface="Comic Sans MS" pitchFamily="66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smtClean="0">
                <a:latin typeface="Comic Sans MS" pitchFamily="66" charset="0"/>
              </a:rPr>
              <a:t>CA Articleship</a:t>
            </a:r>
            <a:endParaRPr lang="en-GB" sz="140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5</a:t>
            </a:fld>
            <a:endParaRPr lang="en-GB" sz="1400">
              <a:latin typeface="Comic Sans MS" pitchFamily="66" charset="0"/>
            </a:endParaRPr>
          </a:p>
        </p:txBody>
      </p:sp>
      <p:pic>
        <p:nvPicPr>
          <p:cNvPr id="2050" name="Picture 2" descr="E:\Project\arti\importance-of-articleship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763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 Articleship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F3B75-6173-4136-A5B5-601A12B1EB42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3075" name="Picture 3" descr="E:\Project\arti\WORK AREAS OF 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1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5682"/>
            <a:ext cx="8229600" cy="1091406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Work Areas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9100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Accounting</a:t>
            </a:r>
          </a:p>
          <a:p>
            <a:r>
              <a:rPr lang="en-US" dirty="0" smtClean="0">
                <a:latin typeface="Comic Sans MS" pitchFamily="66" charset="0"/>
              </a:rPr>
              <a:t>Auditing</a:t>
            </a:r>
          </a:p>
          <a:p>
            <a:r>
              <a:rPr lang="en-US" dirty="0" smtClean="0">
                <a:latin typeface="Comic Sans MS" pitchFamily="66" charset="0"/>
              </a:rPr>
              <a:t>Taxation</a:t>
            </a:r>
          </a:p>
          <a:p>
            <a:r>
              <a:rPr lang="en-US" dirty="0" smtClean="0">
                <a:latin typeface="Comic Sans MS" pitchFamily="66" charset="0"/>
              </a:rPr>
              <a:t>Information Technology</a:t>
            </a:r>
          </a:p>
          <a:p>
            <a:r>
              <a:rPr lang="en-US" dirty="0" smtClean="0">
                <a:latin typeface="Comic Sans MS" pitchFamily="66" charset="0"/>
              </a:rPr>
              <a:t>Management Services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667000" y="6372831"/>
            <a:ext cx="3352800" cy="348644"/>
          </a:xfrm>
        </p:spPr>
        <p:txBody>
          <a:bodyPr/>
          <a:lstStyle/>
          <a:p>
            <a:r>
              <a:rPr lang="en-GB" sz="1400" smtClean="0">
                <a:latin typeface="Comic Sans MS" pitchFamily="66" charset="0"/>
              </a:rPr>
              <a:t>CA Articleship</a:t>
            </a:r>
            <a:endParaRPr lang="en-GB" sz="140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72831"/>
            <a:ext cx="762000" cy="348644"/>
          </a:xfrm>
        </p:spPr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7</a:t>
            </a:fld>
            <a:endParaRPr lang="en-GB" sz="1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5682"/>
            <a:ext cx="8229600" cy="1039812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Accounting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88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Maintaining of books of Accounts</a:t>
            </a:r>
          </a:p>
          <a:p>
            <a:r>
              <a:rPr lang="en-US" dirty="0" smtClean="0">
                <a:latin typeface="Comic Sans MS" pitchFamily="66" charset="0"/>
              </a:rPr>
              <a:t>Preparing Final Accounts</a:t>
            </a:r>
          </a:p>
          <a:p>
            <a:r>
              <a:rPr lang="en-US" dirty="0" smtClean="0">
                <a:latin typeface="Comic Sans MS" pitchFamily="66" charset="0"/>
              </a:rPr>
              <a:t>Analysis &amp; interpretation of Financial statements</a:t>
            </a:r>
          </a:p>
          <a:p>
            <a:r>
              <a:rPr lang="en-US" dirty="0" smtClean="0">
                <a:latin typeface="Comic Sans MS" pitchFamily="66" charset="0"/>
              </a:rPr>
              <a:t>Preparing &amp; reviewing Budgets</a:t>
            </a:r>
          </a:p>
          <a:p>
            <a:r>
              <a:rPr lang="en-US" dirty="0" smtClean="0">
                <a:latin typeface="Comic Sans MS" pitchFamily="66" charset="0"/>
              </a:rPr>
              <a:t>Preparing &amp; reviewing Fund flows &amp; Cash flows statements.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667000" y="6372832"/>
            <a:ext cx="3352800" cy="332162"/>
          </a:xfrm>
        </p:spPr>
        <p:txBody>
          <a:bodyPr/>
          <a:lstStyle/>
          <a:p>
            <a:r>
              <a:rPr lang="en-GB" sz="1400" smtClean="0">
                <a:latin typeface="Comic Sans MS" pitchFamily="66" charset="0"/>
              </a:rPr>
              <a:t>CA Articleship</a:t>
            </a:r>
            <a:endParaRPr lang="en-GB" sz="140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72832"/>
            <a:ext cx="762000" cy="332162"/>
          </a:xfrm>
        </p:spPr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8</a:t>
            </a:fld>
            <a:endParaRPr lang="en-GB" sz="1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5682"/>
            <a:ext cx="8229600" cy="103981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omic Sans MS" pitchFamily="66" charset="0"/>
              </a:rPr>
              <a:t>Auditing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880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Statutory  Audits</a:t>
            </a:r>
          </a:p>
          <a:p>
            <a:r>
              <a:rPr lang="en-US" dirty="0" smtClean="0">
                <a:latin typeface="Comic Sans MS" pitchFamily="66" charset="0"/>
              </a:rPr>
              <a:t>Tax Audits</a:t>
            </a:r>
          </a:p>
          <a:p>
            <a:r>
              <a:rPr lang="en-US" dirty="0" smtClean="0">
                <a:latin typeface="Comic Sans MS" pitchFamily="66" charset="0"/>
              </a:rPr>
              <a:t>EDP Audits</a:t>
            </a:r>
          </a:p>
          <a:p>
            <a:r>
              <a:rPr lang="en-US" dirty="0" smtClean="0">
                <a:latin typeface="Comic Sans MS" pitchFamily="66" charset="0"/>
              </a:rPr>
              <a:t>Internal Audits</a:t>
            </a:r>
          </a:p>
          <a:p>
            <a:r>
              <a:rPr lang="en-US" dirty="0" smtClean="0">
                <a:latin typeface="Comic Sans MS" pitchFamily="66" charset="0"/>
              </a:rPr>
              <a:t>Operational Audits</a:t>
            </a:r>
          </a:p>
          <a:p>
            <a:r>
              <a:rPr lang="en-US" dirty="0" smtClean="0">
                <a:latin typeface="Comic Sans MS" pitchFamily="66" charset="0"/>
              </a:rPr>
              <a:t>Management Audits</a:t>
            </a:r>
          </a:p>
          <a:p>
            <a:r>
              <a:rPr lang="en-US" dirty="0" smtClean="0">
                <a:latin typeface="Comic Sans MS" pitchFamily="66" charset="0"/>
              </a:rPr>
              <a:t>Certification works</a:t>
            </a:r>
          </a:p>
          <a:p>
            <a:endParaRPr lang="en-GB" dirty="0">
              <a:latin typeface="Comic Sans MS" pitchFamily="66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667000" y="6372832"/>
            <a:ext cx="3352800" cy="332162"/>
          </a:xfrm>
        </p:spPr>
        <p:txBody>
          <a:bodyPr/>
          <a:lstStyle/>
          <a:p>
            <a:r>
              <a:rPr lang="en-GB" sz="1400" smtClean="0">
                <a:latin typeface="Comic Sans MS" pitchFamily="66" charset="0"/>
              </a:rPr>
              <a:t>CA Articleship</a:t>
            </a:r>
            <a:endParaRPr lang="en-GB" sz="140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72832"/>
            <a:ext cx="762000" cy="332162"/>
          </a:xfrm>
        </p:spPr>
        <p:txBody>
          <a:bodyPr/>
          <a:lstStyle/>
          <a:p>
            <a:fld id="{5CBF3B75-6173-4136-A5B5-601A12B1EB42}" type="slidenum">
              <a:rPr lang="en-GB" sz="1400" smtClean="0">
                <a:latin typeface="Comic Sans MS" pitchFamily="66" charset="0"/>
              </a:rPr>
              <a:pPr/>
              <a:t>9</a:t>
            </a:fld>
            <a:endParaRPr lang="en-GB" sz="1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163</TotalTime>
  <Words>352</Words>
  <Application>Microsoft Office PowerPoint</Application>
  <PresentationFormat>On-screen Show (4:3)</PresentationFormat>
  <Paragraphs>113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CA  ARTICLESHIP</vt:lpstr>
      <vt:lpstr>Objectives</vt:lpstr>
      <vt:lpstr>Requirements</vt:lpstr>
      <vt:lpstr>Common troubles to articles</vt:lpstr>
      <vt:lpstr>Slide 5</vt:lpstr>
      <vt:lpstr>Slide 6</vt:lpstr>
      <vt:lpstr>Work Areas</vt:lpstr>
      <vt:lpstr>Accounting</vt:lpstr>
      <vt:lpstr>Auditing</vt:lpstr>
      <vt:lpstr>Taxation</vt:lpstr>
      <vt:lpstr>Information Technology</vt:lpstr>
      <vt:lpstr>Management Consultancy</vt:lpstr>
      <vt:lpstr>Stipend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Jignesh Narola</dc:creator>
  <cp:lastModifiedBy>Shree</cp:lastModifiedBy>
  <cp:revision>26</cp:revision>
  <dcterms:created xsi:type="dcterms:W3CDTF">2013-02-20T13:19:53Z</dcterms:created>
  <dcterms:modified xsi:type="dcterms:W3CDTF">2013-02-06T05:05:50Z</dcterms:modified>
</cp:coreProperties>
</file>