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DBD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A3E8AB-9C5C-40A9-97F8-9A662AF12871}" type="datetimeFigureOut">
              <a:rPr lang="en-US" smtClean="0"/>
              <a:pPr/>
              <a:t>3/14/2010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82608F-BB92-4C70-A58E-ECEE806DD87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2608F-BB92-4C70-A58E-ECEE806DD87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6E72C-F918-4C1F-B6F3-99E9C70BFABB}" type="datetimeFigureOut">
              <a:rPr lang="en-US" smtClean="0"/>
              <a:pPr/>
              <a:t>3/14/2010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A3E0E-3B6F-44E8-A042-26A6B7E4BE9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6E72C-F918-4C1F-B6F3-99E9C70BFABB}" type="datetimeFigureOut">
              <a:rPr lang="en-US" smtClean="0"/>
              <a:pPr/>
              <a:t>3/14/2010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A3E0E-3B6F-44E8-A042-26A6B7E4BE9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6E72C-F918-4C1F-B6F3-99E9C70BFABB}" type="datetimeFigureOut">
              <a:rPr lang="en-US" smtClean="0"/>
              <a:pPr/>
              <a:t>3/14/2010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A3E0E-3B6F-44E8-A042-26A6B7E4BE9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6E72C-F918-4C1F-B6F3-99E9C70BFABB}" type="datetimeFigureOut">
              <a:rPr lang="en-US" smtClean="0"/>
              <a:pPr/>
              <a:t>3/14/2010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A3E0E-3B6F-44E8-A042-26A6B7E4BE9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6E72C-F918-4C1F-B6F3-99E9C70BFABB}" type="datetimeFigureOut">
              <a:rPr lang="en-US" smtClean="0"/>
              <a:pPr/>
              <a:t>3/14/2010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A3E0E-3B6F-44E8-A042-26A6B7E4BE9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6E72C-F918-4C1F-B6F3-99E9C70BFABB}" type="datetimeFigureOut">
              <a:rPr lang="en-US" smtClean="0"/>
              <a:pPr/>
              <a:t>3/14/2010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A3E0E-3B6F-44E8-A042-26A6B7E4BE9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6E72C-F918-4C1F-B6F3-99E9C70BFABB}" type="datetimeFigureOut">
              <a:rPr lang="en-US" smtClean="0"/>
              <a:pPr/>
              <a:t>3/14/2010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A3E0E-3B6F-44E8-A042-26A6B7E4BE9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6E72C-F918-4C1F-B6F3-99E9C70BFABB}" type="datetimeFigureOut">
              <a:rPr lang="en-US" smtClean="0"/>
              <a:pPr/>
              <a:t>3/14/2010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A3E0E-3B6F-44E8-A042-26A6B7E4BE9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6E72C-F918-4C1F-B6F3-99E9C70BFABB}" type="datetimeFigureOut">
              <a:rPr lang="en-US" smtClean="0"/>
              <a:pPr/>
              <a:t>3/14/2010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A3E0E-3B6F-44E8-A042-26A6B7E4BE9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6E72C-F918-4C1F-B6F3-99E9C70BFABB}" type="datetimeFigureOut">
              <a:rPr lang="en-US" smtClean="0"/>
              <a:pPr/>
              <a:t>3/14/2010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A3E0E-3B6F-44E8-A042-26A6B7E4BE9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6E72C-F918-4C1F-B6F3-99E9C70BFABB}" type="datetimeFigureOut">
              <a:rPr lang="en-US" smtClean="0"/>
              <a:pPr/>
              <a:t>3/14/2010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A3E0E-3B6F-44E8-A042-26A6B7E4BE9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6E72C-F918-4C1F-B6F3-99E9C70BFABB}" type="datetimeFigureOut">
              <a:rPr lang="en-US" smtClean="0"/>
              <a:pPr/>
              <a:t>3/14/2010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A3E0E-3B6F-44E8-A042-26A6B7E4BE9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52400"/>
            <a:ext cx="8153400" cy="838200"/>
          </a:xfr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rgbClr val="002060"/>
                </a:solidFill>
              </a:rPr>
              <a:t>Material : Definition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1219200"/>
            <a:ext cx="8305800" cy="563880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pPr algn="l"/>
            <a:endParaRPr lang="en-US" sz="2600" dirty="0" smtClean="0">
              <a:solidFill>
                <a:schemeClr val="tx1"/>
              </a:solidFill>
            </a:endParaRPr>
          </a:p>
          <a:p>
            <a:pPr algn="l"/>
            <a:r>
              <a:rPr lang="en-US" sz="2600" dirty="0" smtClean="0">
                <a:solidFill>
                  <a:schemeClr val="tx1"/>
                </a:solidFill>
              </a:rPr>
              <a:t>Material refers to all commodities those are consumed in the process of manufacture.</a:t>
            </a:r>
          </a:p>
          <a:p>
            <a:pPr algn="l"/>
            <a:endParaRPr lang="en-US" sz="2600" dirty="0" smtClean="0">
              <a:solidFill>
                <a:schemeClr val="tx1"/>
              </a:solidFill>
            </a:endParaRPr>
          </a:p>
          <a:p>
            <a:pPr algn="l"/>
            <a:r>
              <a:rPr lang="en-US" sz="2800" dirty="0" smtClean="0">
                <a:solidFill>
                  <a:schemeClr val="tx1"/>
                </a:solidFill>
              </a:rPr>
              <a:t>Material can be categorised into two:</a:t>
            </a:r>
          </a:p>
          <a:p>
            <a:pPr lvl="1" algn="l"/>
            <a:endParaRPr lang="en-US" dirty="0" smtClean="0">
              <a:solidFill>
                <a:schemeClr val="tx1"/>
              </a:solidFill>
            </a:endParaRPr>
          </a:p>
          <a:p>
            <a:pPr marL="1028700" lvl="1" indent="-571500" algn="l">
              <a:buFont typeface="+mj-lt"/>
              <a:buAutoNum type="alphaLcPeriod"/>
            </a:pPr>
            <a:r>
              <a:rPr lang="en-US" b="1" dirty="0" smtClean="0">
                <a:solidFill>
                  <a:schemeClr val="tx1"/>
                </a:solidFill>
              </a:rPr>
              <a:t>Direct Material : </a:t>
            </a:r>
            <a:r>
              <a:rPr lang="en-US" dirty="0" smtClean="0">
                <a:solidFill>
                  <a:schemeClr val="tx1"/>
                </a:solidFill>
              </a:rPr>
              <a:t>The Materials , which can be identified with the </a:t>
            </a:r>
          </a:p>
          <a:p>
            <a:pPr marL="1028700" lvl="1" indent="-571500" algn="l"/>
            <a:r>
              <a:rPr lang="en-US" dirty="0" smtClean="0">
                <a:solidFill>
                  <a:schemeClr val="tx1"/>
                </a:solidFill>
              </a:rPr>
              <a:t> Individual units, are known as ‘Direct Material’.</a:t>
            </a:r>
          </a:p>
          <a:p>
            <a:pPr marL="1028700" lvl="1" indent="-571500" algn="l"/>
            <a:endParaRPr lang="en-US" dirty="0" smtClean="0">
              <a:solidFill>
                <a:schemeClr val="tx1"/>
              </a:solidFill>
            </a:endParaRPr>
          </a:p>
          <a:p>
            <a:pPr marL="1028700" lvl="1" indent="-571500" algn="l"/>
            <a:r>
              <a:rPr lang="en-US" dirty="0" smtClean="0">
                <a:solidFill>
                  <a:schemeClr val="tx1"/>
                </a:solidFill>
              </a:rPr>
              <a:t> This material </a:t>
            </a:r>
            <a:r>
              <a:rPr lang="en-US" smtClean="0">
                <a:solidFill>
                  <a:schemeClr val="tx1"/>
                </a:solidFill>
              </a:rPr>
              <a:t>is directly </a:t>
            </a:r>
            <a:r>
              <a:rPr lang="en-US" smtClean="0">
                <a:solidFill>
                  <a:schemeClr val="tx1"/>
                </a:solidFill>
              </a:rPr>
              <a:t>identifiable </a:t>
            </a:r>
            <a:r>
              <a:rPr lang="en-US" dirty="0" smtClean="0">
                <a:solidFill>
                  <a:schemeClr val="tx1"/>
                </a:solidFill>
              </a:rPr>
              <a:t>as a part of the final product. </a:t>
            </a:r>
          </a:p>
          <a:p>
            <a:pPr marL="1028700" lvl="1" indent="-571500" algn="l"/>
            <a:r>
              <a:rPr lang="en-US" dirty="0" smtClean="0">
                <a:solidFill>
                  <a:schemeClr val="tx1"/>
                </a:solidFill>
              </a:rPr>
              <a:t> Eg : Woods in a Furniture, Leather in Shoes </a:t>
            </a:r>
            <a:endParaRPr lang="en-US" dirty="0" smtClean="0">
              <a:solidFill>
                <a:schemeClr val="tx1"/>
              </a:solidFill>
            </a:endParaRPr>
          </a:p>
          <a:p>
            <a:pPr marL="1028700" lvl="1" indent="-571500" algn="l"/>
            <a:endParaRPr lang="en-US" dirty="0" smtClean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eriod" startAt="2"/>
            </a:pPr>
            <a:r>
              <a:rPr lang="en-US" b="1" dirty="0" smtClean="0">
                <a:solidFill>
                  <a:schemeClr val="tx1"/>
                </a:solidFill>
              </a:rPr>
              <a:t>Indirect Material : </a:t>
            </a:r>
            <a:r>
              <a:rPr lang="en-US" dirty="0" smtClean="0">
                <a:solidFill>
                  <a:schemeClr val="tx1"/>
                </a:solidFill>
              </a:rPr>
              <a:t>Indirect </a:t>
            </a:r>
            <a:r>
              <a:rPr lang="en-US" dirty="0">
                <a:solidFill>
                  <a:schemeClr val="tx1"/>
                </a:solidFill>
              </a:rPr>
              <a:t>Material is considered </a:t>
            </a:r>
            <a:r>
              <a:rPr lang="en-US" dirty="0" smtClean="0">
                <a:solidFill>
                  <a:schemeClr val="tx1"/>
                </a:solidFill>
              </a:rPr>
              <a:t>as an object that </a:t>
            </a:r>
          </a:p>
          <a:p>
            <a:pPr marL="971550" lvl="1" indent="-514350" algn="l"/>
            <a:r>
              <a:rPr lang="en-US" dirty="0" smtClean="0">
                <a:solidFill>
                  <a:schemeClr val="tx1"/>
                </a:solidFill>
              </a:rPr>
              <a:t> uses in </a:t>
            </a:r>
            <a:r>
              <a:rPr lang="en-US" dirty="0">
                <a:solidFill>
                  <a:schemeClr val="tx1"/>
                </a:solidFill>
              </a:rPr>
              <a:t>the creation of </a:t>
            </a:r>
            <a:r>
              <a:rPr lang="en-US" dirty="0" smtClean="0">
                <a:solidFill>
                  <a:schemeClr val="tx1"/>
                </a:solidFill>
              </a:rPr>
              <a:t>product </a:t>
            </a:r>
            <a:r>
              <a:rPr lang="en-US" dirty="0">
                <a:solidFill>
                  <a:schemeClr val="tx1"/>
                </a:solidFill>
              </a:rPr>
              <a:t>but does not </a:t>
            </a:r>
            <a:r>
              <a:rPr lang="en-US" dirty="0" smtClean="0">
                <a:solidFill>
                  <a:schemeClr val="tx1"/>
                </a:solidFill>
              </a:rPr>
              <a:t>become part </a:t>
            </a:r>
            <a:r>
              <a:rPr lang="en-US" dirty="0">
                <a:solidFill>
                  <a:schemeClr val="tx1"/>
                </a:solidFill>
              </a:rPr>
              <a:t>of </a:t>
            </a:r>
            <a:r>
              <a:rPr lang="en-US" dirty="0" smtClean="0">
                <a:solidFill>
                  <a:schemeClr val="tx1"/>
                </a:solidFill>
              </a:rPr>
              <a:t>the</a:t>
            </a:r>
          </a:p>
          <a:p>
            <a:pPr marL="971550" lvl="1" indent="-514350" algn="l"/>
            <a:r>
              <a:rPr lang="en-US" dirty="0" smtClean="0">
                <a:solidFill>
                  <a:schemeClr val="tx1"/>
                </a:solidFill>
              </a:rPr>
              <a:t> finished product. </a:t>
            </a:r>
          </a:p>
          <a:p>
            <a:pPr marL="971550" lvl="1" indent="-514350" algn="l"/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/>
            <a:r>
              <a:rPr lang="en-US" sz="2800" dirty="0" smtClean="0">
                <a:solidFill>
                  <a:schemeClr val="tx1"/>
                </a:solidFill>
              </a:rPr>
              <a:t>	Indirect material cost is the cost of material that is not used in  making a product but, uses in other core operations of the production house to enable the production. Eg : Consumable Stores, Cleaning chemicals.</a:t>
            </a:r>
          </a:p>
          <a:p>
            <a:pPr marL="1028700" lvl="1" indent="-571500" algn="l"/>
            <a:endParaRPr lang="en-US" sz="2000" dirty="0" smtClean="0"/>
          </a:p>
          <a:p>
            <a:pPr marL="1028700" lvl="1" indent="-571500" algn="l">
              <a:buFont typeface="+mj-lt"/>
              <a:buAutoNum type="romanUcPeriod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924800" cy="841375"/>
          </a:xfr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</a:rPr>
              <a:t>Important issues in Material Procurement</a:t>
            </a:r>
            <a:endParaRPr lang="en-US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828800"/>
            <a:ext cx="7772400" cy="3810000"/>
          </a:xfrm>
        </p:spPr>
        <p:txBody>
          <a:bodyPr/>
          <a:lstStyle/>
          <a:p>
            <a:pPr algn="l">
              <a:buFont typeface="Arial" pitchFamily="34" charset="0"/>
              <a:buChar char="•"/>
            </a:pPr>
            <a:r>
              <a:rPr lang="en-US" sz="3600" dirty="0" smtClean="0">
                <a:solidFill>
                  <a:schemeClr val="tx1"/>
                </a:solidFill>
              </a:rPr>
              <a:t> Economic Order Quantity</a:t>
            </a:r>
          </a:p>
          <a:p>
            <a:pPr algn="l">
              <a:buFont typeface="Arial" pitchFamily="34" charset="0"/>
              <a:buChar char="•"/>
            </a:pPr>
            <a:r>
              <a:rPr lang="en-US" sz="3600" dirty="0" smtClean="0">
                <a:solidFill>
                  <a:schemeClr val="tx1"/>
                </a:solidFill>
              </a:rPr>
              <a:t> Fixation of Maximum Level</a:t>
            </a:r>
          </a:p>
          <a:p>
            <a:pPr algn="l">
              <a:buFont typeface="Arial" pitchFamily="34" charset="0"/>
              <a:buChar char="•"/>
            </a:pPr>
            <a:r>
              <a:rPr lang="en-US" sz="3600" dirty="0" smtClean="0">
                <a:solidFill>
                  <a:schemeClr val="tx1"/>
                </a:solidFill>
              </a:rPr>
              <a:t> Fixation of Minimum Level</a:t>
            </a:r>
          </a:p>
          <a:p>
            <a:pPr algn="l">
              <a:buFont typeface="Arial" pitchFamily="34" charset="0"/>
              <a:buChar char="•"/>
            </a:pPr>
            <a:r>
              <a:rPr lang="en-US" sz="3600" dirty="0" smtClean="0">
                <a:solidFill>
                  <a:schemeClr val="tx1"/>
                </a:solidFill>
              </a:rPr>
              <a:t> Fixation of Re-order Level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914400" y="1676400"/>
            <a:ext cx="8229600" cy="495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1295400"/>
            <a:ext cx="8382000" cy="5105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</a:pPr>
            <a:endParaRPr lang="en-US" sz="2000" dirty="0" smtClean="0"/>
          </a:p>
          <a:p>
            <a:pPr>
              <a:spcBef>
                <a:spcPct val="0"/>
              </a:spcBef>
            </a:pPr>
            <a:endParaRPr lang="en-US" sz="2000" dirty="0" smtClean="0"/>
          </a:p>
          <a:p>
            <a:pPr>
              <a:spcBef>
                <a:spcPct val="0"/>
              </a:spcBef>
            </a:pPr>
            <a:endParaRPr lang="en-US" sz="2000" dirty="0" smtClean="0"/>
          </a:p>
          <a:p>
            <a:pPr>
              <a:spcBef>
                <a:spcPct val="0"/>
              </a:spcBef>
            </a:pPr>
            <a:endParaRPr lang="en-US" sz="2000" dirty="0" smtClean="0"/>
          </a:p>
          <a:p>
            <a:pPr>
              <a:spcBef>
                <a:spcPct val="0"/>
              </a:spcBef>
            </a:pPr>
            <a:endParaRPr lang="en-US" sz="2000" dirty="0" smtClean="0"/>
          </a:p>
          <a:p>
            <a:pPr>
              <a:spcBef>
                <a:spcPct val="0"/>
              </a:spcBef>
            </a:pPr>
            <a:endParaRPr lang="en-US" sz="2000" dirty="0" smtClean="0"/>
          </a:p>
          <a:p>
            <a:pPr>
              <a:spcBef>
                <a:spcPct val="0"/>
              </a:spcBef>
            </a:pPr>
            <a:endParaRPr lang="en-US" sz="2000" dirty="0" smtClean="0"/>
          </a:p>
          <a:p>
            <a:pPr>
              <a:spcBef>
                <a:spcPct val="0"/>
              </a:spcBef>
            </a:pPr>
            <a:endParaRPr lang="en-US" sz="2000" dirty="0" smtClean="0"/>
          </a:p>
          <a:p>
            <a:pPr>
              <a:spcBef>
                <a:spcPct val="0"/>
              </a:spcBef>
            </a:pPr>
            <a:endParaRPr lang="en-US" sz="2000" dirty="0" smtClean="0"/>
          </a:p>
          <a:p>
            <a:pPr>
              <a:spcBef>
                <a:spcPct val="0"/>
              </a:spcBef>
            </a:pPr>
            <a:endParaRPr lang="en-US" sz="2000" dirty="0" smtClean="0"/>
          </a:p>
          <a:p>
            <a:pPr>
              <a:spcBef>
                <a:spcPct val="0"/>
              </a:spcBef>
            </a:pPr>
            <a:endParaRPr lang="en-US" sz="2000" dirty="0" smtClean="0"/>
          </a:p>
          <a:p>
            <a:pPr>
              <a:spcBef>
                <a:spcPct val="0"/>
              </a:spcBef>
            </a:pPr>
            <a:endParaRPr lang="en-US" sz="2000" dirty="0" smtClean="0"/>
          </a:p>
          <a:p>
            <a:pPr>
              <a:spcBef>
                <a:spcPct val="0"/>
              </a:spcBef>
            </a:pPr>
            <a:endParaRPr lang="en-US" sz="2000" dirty="0" smtClean="0"/>
          </a:p>
          <a:p>
            <a:pPr>
              <a:spcBef>
                <a:spcPct val="0"/>
              </a:spcBef>
            </a:pPr>
            <a:endParaRPr lang="en-US" sz="2000" dirty="0" smtClean="0"/>
          </a:p>
          <a:p>
            <a:pPr>
              <a:spcBef>
                <a:spcPct val="0"/>
              </a:spcBef>
            </a:pPr>
            <a:endParaRPr lang="en-US" sz="2000" dirty="0" smtClean="0"/>
          </a:p>
          <a:p>
            <a:pPr>
              <a:spcBef>
                <a:spcPct val="0"/>
              </a:spcBef>
            </a:pPr>
            <a:endParaRPr lang="en-US" sz="2000" dirty="0" smtClean="0"/>
          </a:p>
          <a:p>
            <a:pPr>
              <a:spcBef>
                <a:spcPct val="0"/>
              </a:spcBef>
            </a:pPr>
            <a:endParaRPr lang="en-US" sz="2000" dirty="0" smtClean="0"/>
          </a:p>
          <a:p>
            <a:pPr>
              <a:spcBef>
                <a:spcPct val="0"/>
              </a:spcBef>
            </a:pPr>
            <a:endParaRPr lang="en-US" sz="2000" dirty="0" smtClean="0"/>
          </a:p>
          <a:p>
            <a:pPr>
              <a:spcBef>
                <a:spcPct val="0"/>
              </a:spcBef>
            </a:pPr>
            <a:endParaRPr lang="en-US" sz="2000" dirty="0" smtClean="0"/>
          </a:p>
          <a:p>
            <a:pPr>
              <a:spcBef>
                <a:spcPct val="0"/>
              </a:spcBef>
            </a:pPr>
            <a:r>
              <a:rPr lang="en-US" sz="2400" dirty="0" smtClean="0"/>
              <a:t>Purchased material is sent to stores, before it is issued for production. Storekeeper is in charge of the stores, who should performs important functions as follows: </a:t>
            </a:r>
          </a:p>
          <a:p>
            <a:pPr>
              <a:spcBef>
                <a:spcPct val="0"/>
              </a:spcBef>
            </a:pPr>
            <a:endParaRPr lang="en-US" sz="2400" dirty="0" smtClean="0"/>
          </a:p>
          <a:p>
            <a:pPr>
              <a:spcBef>
                <a:spcPct val="0"/>
              </a:spcBef>
              <a:buFont typeface="Arial" pitchFamily="34" charset="0"/>
              <a:buChar char="•"/>
            </a:pPr>
            <a:r>
              <a:rPr lang="en-US" sz="2400" dirty="0" smtClean="0"/>
              <a:t>Receive material after verifying them. </a:t>
            </a:r>
          </a:p>
          <a:p>
            <a:pPr>
              <a:spcBef>
                <a:spcPct val="0"/>
              </a:spcBef>
              <a:buFont typeface="Arial" pitchFamily="34" charset="0"/>
              <a:buChar char="•"/>
            </a:pPr>
            <a:r>
              <a:rPr lang="en-US" sz="2400" dirty="0" smtClean="0"/>
              <a:t>Store the material in allotted places.</a:t>
            </a:r>
          </a:p>
          <a:p>
            <a:pPr>
              <a:spcBef>
                <a:spcPct val="0"/>
              </a:spcBef>
              <a:buFont typeface="Arial" pitchFamily="34" charset="0"/>
              <a:buChar char="•"/>
            </a:pPr>
            <a:r>
              <a:rPr lang="en-US" sz="2400" dirty="0" smtClean="0"/>
              <a:t>Maintain the record of receipt, issue and balance. </a:t>
            </a:r>
          </a:p>
          <a:p>
            <a:pPr>
              <a:spcBef>
                <a:spcPct val="0"/>
              </a:spcBef>
              <a:buFont typeface="Arial" pitchFamily="34" charset="0"/>
              <a:buChar char="•"/>
            </a:pPr>
            <a:r>
              <a:rPr lang="en-US" sz="2400" dirty="0" smtClean="0"/>
              <a:t>Minimize the cost of storage.</a:t>
            </a:r>
          </a:p>
          <a:p>
            <a:pPr>
              <a:spcBef>
                <a:spcPct val="0"/>
              </a:spcBef>
              <a:buFont typeface="Arial" pitchFamily="34" charset="0"/>
              <a:buChar char="•"/>
            </a:pPr>
            <a:r>
              <a:rPr lang="en-US" sz="2400" dirty="0" smtClean="0"/>
              <a:t>Economical utilization of space.</a:t>
            </a:r>
          </a:p>
          <a:p>
            <a:pPr>
              <a:spcBef>
                <a:spcPct val="0"/>
              </a:spcBef>
              <a:buFont typeface="Arial" pitchFamily="34" charset="0"/>
              <a:buChar char="•"/>
            </a:pPr>
            <a:r>
              <a:rPr lang="en-US" sz="2400" dirty="0" smtClean="0"/>
              <a:t>Protect the material from loses due to fire,theft,evoparation, </a:t>
            </a:r>
          </a:p>
          <a:p>
            <a:pPr>
              <a:spcBef>
                <a:spcPct val="0"/>
              </a:spcBef>
            </a:pPr>
            <a:r>
              <a:rPr lang="en-US" sz="2400" dirty="0" smtClean="0"/>
              <a:t>  obsolesce etc.</a:t>
            </a:r>
          </a:p>
          <a:p>
            <a:pPr>
              <a:spcBef>
                <a:spcPct val="0"/>
              </a:spcBef>
              <a:buFont typeface="Arial" pitchFamily="34" charset="0"/>
              <a:buChar char="•"/>
            </a:pPr>
            <a:endParaRPr lang="en-US" sz="2400" dirty="0" smtClean="0"/>
          </a:p>
          <a:p>
            <a:pPr>
              <a:spcBef>
                <a:spcPct val="0"/>
              </a:spcBef>
              <a:buFont typeface="Arial" pitchFamily="34" charset="0"/>
              <a:buChar char="•"/>
            </a:pPr>
            <a:endParaRPr lang="en-US" sz="2000" dirty="0" smtClean="0"/>
          </a:p>
          <a:p>
            <a:pPr>
              <a:spcBef>
                <a:spcPct val="0"/>
              </a:spcBef>
              <a:buFont typeface="Arial" pitchFamily="34" charset="0"/>
              <a:buChar char="•"/>
            </a:pPr>
            <a:endParaRPr lang="en-US" sz="2000" dirty="0" smtClean="0"/>
          </a:p>
          <a:p>
            <a:pPr>
              <a:spcBef>
                <a:spcPct val="0"/>
              </a:spcBef>
              <a:buFont typeface="Arial" pitchFamily="34" charset="0"/>
              <a:buChar char="•"/>
            </a:pPr>
            <a:endParaRPr lang="en-US" sz="2000" dirty="0" smtClean="0"/>
          </a:p>
          <a:p>
            <a:pPr>
              <a:spcBef>
                <a:spcPct val="0"/>
              </a:spcBef>
              <a:buFont typeface="Arial" pitchFamily="34" charset="0"/>
              <a:buChar char="•"/>
            </a:pPr>
            <a:endParaRPr lang="en-US" sz="2000" dirty="0" smtClean="0"/>
          </a:p>
          <a:p>
            <a:pPr>
              <a:spcBef>
                <a:spcPct val="0"/>
              </a:spcBef>
              <a:buFont typeface="Arial" pitchFamily="34" charset="0"/>
              <a:buChar char="•"/>
            </a:pPr>
            <a:endParaRPr lang="en-US" sz="2000" dirty="0" smtClean="0"/>
          </a:p>
          <a:p>
            <a:pPr>
              <a:spcBef>
                <a:spcPct val="0"/>
              </a:spcBef>
              <a:buFont typeface="Arial" pitchFamily="34" charset="0"/>
              <a:buChar char="•"/>
            </a:pPr>
            <a:endParaRPr lang="en-US" sz="2000" dirty="0" smtClean="0"/>
          </a:p>
          <a:p>
            <a:pPr>
              <a:spcBef>
                <a:spcPct val="0"/>
              </a:spcBef>
              <a:buFont typeface="Arial" pitchFamily="34" charset="0"/>
              <a:buChar char="•"/>
            </a:pPr>
            <a:endParaRPr lang="en-US" sz="2000" dirty="0" smtClean="0"/>
          </a:p>
          <a:p>
            <a:pPr>
              <a:spcBef>
                <a:spcPct val="0"/>
              </a:spcBef>
              <a:buFont typeface="Arial" pitchFamily="34" charset="0"/>
              <a:buChar char="•"/>
            </a:pPr>
            <a:endParaRPr lang="en-US" sz="2000" dirty="0" smtClean="0"/>
          </a:p>
          <a:p>
            <a:pPr>
              <a:spcBef>
                <a:spcPct val="0"/>
              </a:spcBef>
              <a:buFont typeface="Arial" pitchFamily="34" charset="0"/>
              <a:buChar char="•"/>
            </a:pPr>
            <a:endParaRPr lang="en-US" sz="2000" dirty="0" smtClean="0"/>
          </a:p>
          <a:p>
            <a:pPr>
              <a:spcBef>
                <a:spcPct val="0"/>
              </a:spcBef>
            </a:pPr>
            <a:endParaRPr lang="en-US" sz="2000" dirty="0" smtClean="0"/>
          </a:p>
          <a:p>
            <a:pPr>
              <a:spcBef>
                <a:spcPct val="0"/>
              </a:spcBef>
            </a:pPr>
            <a:endParaRPr lang="en-US" sz="2000" dirty="0" smtClean="0"/>
          </a:p>
          <a:p>
            <a:pPr>
              <a:spcBef>
                <a:spcPct val="0"/>
              </a:spcBef>
            </a:pPr>
            <a:endParaRPr lang="en-US" sz="2000" dirty="0" smtClean="0"/>
          </a:p>
          <a:p>
            <a:pPr>
              <a:spcBef>
                <a:spcPct val="0"/>
              </a:spcBef>
            </a:pPr>
            <a:endParaRPr lang="en-US" sz="2000" dirty="0" smtClean="0"/>
          </a:p>
          <a:p>
            <a:pPr>
              <a:spcBef>
                <a:spcPct val="0"/>
              </a:spcBef>
            </a:pPr>
            <a:endParaRPr lang="en-US" sz="2000" dirty="0" smtClean="0"/>
          </a:p>
          <a:p>
            <a:pPr>
              <a:spcBef>
                <a:spcPct val="0"/>
              </a:spcBef>
            </a:pPr>
            <a:endParaRPr lang="en-US" sz="2000" dirty="0" smtClean="0"/>
          </a:p>
          <a:p>
            <a:pPr>
              <a:spcBef>
                <a:spcPct val="0"/>
              </a:spcBef>
            </a:pPr>
            <a:endParaRPr lang="en-US" sz="2000" dirty="0" smtClean="0"/>
          </a:p>
          <a:p>
            <a:pPr>
              <a:spcBef>
                <a:spcPct val="0"/>
              </a:spcBef>
            </a:pPr>
            <a:endParaRPr lang="en-US" sz="2000" dirty="0" smtClean="0"/>
          </a:p>
          <a:p>
            <a:pPr>
              <a:spcBef>
                <a:spcPct val="0"/>
              </a:spcBef>
            </a:pPr>
            <a:endParaRPr lang="en-US" sz="200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tx2">
                    <a:lumMod val="75000"/>
                  </a:schemeClr>
                </a:solidFill>
              </a:rPr>
              <a:t>Storing of Material </a:t>
            </a:r>
            <a:endParaRPr lang="en-US" sz="4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Techniques of Material Storing 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There are different techniques of material</a:t>
            </a:r>
          </a:p>
          <a:p>
            <a:pPr>
              <a:buNone/>
            </a:pPr>
            <a:r>
              <a:rPr lang="en-US" dirty="0" smtClean="0"/>
              <a:t>storing and they differ by concern to concern</a:t>
            </a:r>
          </a:p>
          <a:p>
            <a:pPr>
              <a:buNone/>
            </a:pPr>
            <a:r>
              <a:rPr lang="en-US" dirty="0" smtClean="0"/>
              <a:t>as per the requirement.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ABC System</a:t>
            </a:r>
          </a:p>
          <a:p>
            <a:r>
              <a:rPr lang="en-US" dirty="0" smtClean="0"/>
              <a:t>JIT Inventory</a:t>
            </a:r>
          </a:p>
          <a:p>
            <a:r>
              <a:rPr lang="en-US" dirty="0" smtClean="0"/>
              <a:t>VED Analysis</a:t>
            </a:r>
          </a:p>
          <a:p>
            <a:r>
              <a:rPr lang="en-US" dirty="0" smtClean="0"/>
              <a:t>FSND Analysis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Issue Control 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dirty="0" smtClean="0"/>
              <a:t>Material should be Issued with the utmost care. Following points should be </a:t>
            </a:r>
          </a:p>
          <a:p>
            <a:pPr>
              <a:buNone/>
            </a:pPr>
            <a:r>
              <a:rPr lang="en-US" dirty="0" smtClean="0"/>
              <a:t>Considered while issuing the material:</a:t>
            </a:r>
          </a:p>
          <a:p>
            <a:pPr>
              <a:buNone/>
            </a:pPr>
            <a:endParaRPr lang="en-US" sz="3500" dirty="0" smtClean="0"/>
          </a:p>
          <a:p>
            <a:r>
              <a:rPr lang="en-US" sz="3500" dirty="0" smtClean="0"/>
              <a:t>Without authorization material cannot be issued.</a:t>
            </a:r>
          </a:p>
          <a:p>
            <a:r>
              <a:rPr lang="en-US" sz="3500" dirty="0" smtClean="0"/>
              <a:t>Material requisition note should be obtained.</a:t>
            </a:r>
          </a:p>
          <a:p>
            <a:r>
              <a:rPr lang="en-US" sz="3500" dirty="0" smtClean="0"/>
              <a:t>Material requisition note should mention quality, quantity and, requiring date.</a:t>
            </a:r>
          </a:p>
          <a:p>
            <a:r>
              <a:rPr lang="en-US" sz="3500" dirty="0" smtClean="0"/>
              <a:t>If material is directly transferred from one site to another without returning to the store, then material transfer note should be prepared.</a:t>
            </a:r>
          </a:p>
          <a:p>
            <a:r>
              <a:rPr lang="en-US" sz="3500" dirty="0" smtClean="0"/>
              <a:t>Pricing of the issue should be noted by a proper method like as FIFO, LIFO, HIFO, Simple Average Method, Weighted Average Method etc.</a:t>
            </a:r>
          </a:p>
          <a:p>
            <a:r>
              <a:rPr lang="en-US" sz="3500" dirty="0" smtClean="0"/>
              <a:t>Pricing method should be followed by - production process/nature of material/market rates/ accounting practices/ level of normal loss etc.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02362"/>
          </a:xfr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88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Thank you !!!</a:t>
            </a:r>
            <a:endParaRPr lang="en-US" sz="88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Arial" pitchFamily="34" charset="0"/>
              </a:rPr>
              <a:t>Why Material Control is required? </a:t>
            </a:r>
            <a:endParaRPr lang="en-US" sz="4000" dirty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Material cost constitutes a prime part of the total cost of production of maufacring firms. They normally account nearly 60% of the cost of production.</a:t>
            </a:r>
          </a:p>
          <a:p>
            <a:endParaRPr lang="en-US" dirty="0" smtClean="0"/>
          </a:p>
          <a:p>
            <a:r>
              <a:rPr lang="en-US" dirty="0" smtClean="0"/>
              <a:t>Hence, it is necessary to put some constraints over the material, in order to get the production in desired form.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Material Control means “ the regulation of the function related to procurement, storage and usage of the materials “.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tx2">
                    <a:lumMod val="75000"/>
                  </a:schemeClr>
                </a:solidFill>
              </a:rPr>
              <a:t>Objectives of Material control system</a:t>
            </a:r>
            <a:endParaRPr lang="en-US" sz="4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4102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sz="2900" dirty="0" smtClean="0"/>
              <a:t>All types of materials should be available through out in desired quantity/quality.</a:t>
            </a:r>
          </a:p>
          <a:p>
            <a:r>
              <a:rPr lang="en-US" sz="2900" dirty="0" smtClean="0"/>
              <a:t>Purchase should me made in the most economical quantities. There should be neither  under stocking which hamper the production nor over stocking which involves the high cash involvement.</a:t>
            </a:r>
          </a:p>
          <a:p>
            <a:r>
              <a:rPr lang="en-US" sz="2900" dirty="0" smtClean="0"/>
              <a:t>Purchase should be made of the right quality consistent with the standard prescribed in respect of finished goods.</a:t>
            </a:r>
          </a:p>
          <a:p>
            <a:r>
              <a:rPr lang="en-US" sz="2900" dirty="0" smtClean="0"/>
              <a:t>Purchase should be made at  the most favourable prices.</a:t>
            </a:r>
          </a:p>
          <a:p>
            <a:r>
              <a:rPr lang="en-US" sz="2900" dirty="0" smtClean="0"/>
              <a:t>Proper storage conditions should be provided to different types of raw material in order to minimize the loss of material.</a:t>
            </a:r>
          </a:p>
          <a:p>
            <a:r>
              <a:rPr lang="en-US" sz="2900" dirty="0" smtClean="0"/>
              <a:t>Issue of material should be properly authorized and accounted for.</a:t>
            </a:r>
          </a:p>
          <a:p>
            <a:r>
              <a:rPr lang="en-US" sz="2900" dirty="0" smtClean="0"/>
              <a:t>There should be a system to give complete and up to date accounting information about purchase/storage/issue/availability of material.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1"/>
            <a:ext cx="7772400" cy="838200"/>
          </a:xfr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tx2">
                    <a:lumMod val="75000"/>
                  </a:schemeClr>
                </a:solidFill>
              </a:rPr>
              <a:t>Material Control Stages </a:t>
            </a:r>
            <a:endParaRPr lang="en-US" sz="4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600200"/>
            <a:ext cx="7848600" cy="5105400"/>
          </a:xfrm>
        </p:spPr>
        <p:txBody>
          <a:bodyPr>
            <a:normAutofit fontScale="92500"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Material control can be implemented in 4 Stages:</a:t>
            </a:r>
          </a:p>
          <a:p>
            <a:pPr algn="l"/>
            <a:endParaRPr lang="en-US" sz="2800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Ordering /Purchase control</a:t>
            </a:r>
          </a:p>
          <a:p>
            <a:pPr algn="l">
              <a:buFont typeface="Arial" pitchFamily="34" charset="0"/>
              <a:buChar char="•"/>
            </a:pPr>
            <a:endParaRPr lang="en-US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Storage control </a:t>
            </a:r>
          </a:p>
          <a:p>
            <a:pPr algn="l">
              <a:buFont typeface="Arial" pitchFamily="34" charset="0"/>
              <a:buChar char="•"/>
            </a:pPr>
            <a:endParaRPr lang="en-US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Control while Issue the material</a:t>
            </a:r>
          </a:p>
          <a:p>
            <a:pPr algn="l">
              <a:buFont typeface="Arial" pitchFamily="34" charset="0"/>
              <a:buChar char="•"/>
            </a:pPr>
            <a:endParaRPr lang="en-US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Control Over losses</a:t>
            </a:r>
          </a:p>
          <a:p>
            <a:pPr algn="l">
              <a:buFont typeface="Arial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1"/>
            <a:ext cx="7772400" cy="838200"/>
          </a:xfr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Controlling the purchase procedure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371600"/>
            <a:ext cx="8001000" cy="51054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Purchasing procedure differs from one concern to another. Following are usual steps which should be followed in effective purchasing and receiving the material.</a:t>
            </a:r>
          </a:p>
          <a:p>
            <a:pPr marL="571500" indent="-571500" algn="l">
              <a:buFont typeface="+mj-lt"/>
              <a:buAutoNum type="romanUcPeriod"/>
            </a:pPr>
            <a:r>
              <a:rPr lang="en-US" b="1" dirty="0" smtClean="0">
                <a:solidFill>
                  <a:schemeClr val="tx1"/>
                </a:solidFill>
              </a:rPr>
              <a:t>Purchase Requisition : </a:t>
            </a:r>
            <a:r>
              <a:rPr lang="en-US" dirty="0" smtClean="0">
                <a:solidFill>
                  <a:schemeClr val="tx1"/>
                </a:solidFill>
              </a:rPr>
              <a:t>a purchase requisition form is commonly used as a formal request to the purchasing department to buy specified material therein.</a:t>
            </a:r>
          </a:p>
          <a:p>
            <a:pPr marL="571500" indent="-571500" algn="l"/>
            <a:r>
              <a:rPr lang="en-US" dirty="0" smtClean="0">
                <a:solidFill>
                  <a:schemeClr val="tx1"/>
                </a:solidFill>
              </a:rPr>
              <a:t>	Such request should received from certain authorized person as, storekeeper, purchase planner, plant engineer or department head</a:t>
            </a:r>
            <a:r>
              <a:rPr lang="en-US" dirty="0" smtClean="0"/>
              <a:t>.</a:t>
            </a:r>
          </a:p>
          <a:p>
            <a:pPr marL="571500" indent="-571500" algn="l"/>
            <a:endParaRPr lang="en-US" dirty="0" smtClean="0"/>
          </a:p>
          <a:p>
            <a:pPr marL="571500" indent="-571500" algn="l">
              <a:buFont typeface="+mj-lt"/>
              <a:buAutoNum type="romanUcPeriod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914400"/>
            <a:ext cx="6858000" cy="518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09600"/>
            <a:ext cx="7772400" cy="5791200"/>
          </a:xfrm>
        </p:spPr>
        <p:txBody>
          <a:bodyPr>
            <a:normAutofit/>
          </a:bodyPr>
          <a:lstStyle/>
          <a:p>
            <a:pPr marL="571500" indent="-571500" algn="l">
              <a:buFont typeface="+mj-lt"/>
              <a:buAutoNum type="romanLcPeriod" startAt="2"/>
            </a:pPr>
            <a:r>
              <a:rPr lang="en-US" b="1" dirty="0" smtClean="0">
                <a:solidFill>
                  <a:schemeClr val="tx1"/>
                </a:solidFill>
              </a:rPr>
              <a:t>Selecting the Supplier :</a:t>
            </a:r>
            <a:r>
              <a:rPr lang="en-US" dirty="0" smtClean="0">
                <a:solidFill>
                  <a:schemeClr val="tx1"/>
                </a:solidFill>
              </a:rPr>
              <a:t>When purchasing department receives the purchase requisition it should – </a:t>
            </a:r>
          </a:p>
          <a:p>
            <a:pPr marL="571500" indent="-571500" algn="l">
              <a:buFont typeface="+mj-lt"/>
              <a:buAutoNum type="romanLcPeriod" startAt="2"/>
            </a:pPr>
            <a:endParaRPr lang="en-US" dirty="0" smtClean="0">
              <a:solidFill>
                <a:schemeClr val="tx1"/>
              </a:solidFill>
            </a:endParaRPr>
          </a:p>
          <a:p>
            <a:pPr lvl="1" algn="l">
              <a:buFont typeface="Arial" pitchFamily="34" charset="0"/>
              <a:buChar char="•"/>
            </a:pPr>
            <a:r>
              <a:rPr lang="en-US" sz="3200" dirty="0" smtClean="0">
                <a:solidFill>
                  <a:schemeClr val="tx1"/>
                </a:solidFill>
              </a:rPr>
              <a:t>Invite the tender</a:t>
            </a:r>
          </a:p>
          <a:p>
            <a:pPr lvl="1" algn="l">
              <a:buFont typeface="Arial" pitchFamily="34" charset="0"/>
              <a:buChar char="•"/>
            </a:pPr>
            <a:r>
              <a:rPr lang="en-US" sz="3200" dirty="0" smtClean="0">
                <a:solidFill>
                  <a:schemeClr val="tx1"/>
                </a:solidFill>
              </a:rPr>
              <a:t>Compare the quotations</a:t>
            </a:r>
          </a:p>
          <a:p>
            <a:pPr lvl="1" algn="l">
              <a:buFont typeface="Arial" pitchFamily="34" charset="0"/>
              <a:buChar char="•"/>
            </a:pPr>
            <a:r>
              <a:rPr lang="en-US" sz="3200" dirty="0" smtClean="0">
                <a:solidFill>
                  <a:schemeClr val="tx1"/>
                </a:solidFill>
              </a:rPr>
              <a:t>Ensure for best quality, lowest possible     price, delivery time lag and, other terms of purchase </a:t>
            </a:r>
          </a:p>
          <a:p>
            <a:pPr lvl="1" algn="l">
              <a:buFont typeface="Arial" pitchFamily="34" charset="0"/>
              <a:buChar char="•"/>
            </a:pPr>
            <a:r>
              <a:rPr lang="en-US" sz="3200" dirty="0" smtClean="0">
                <a:solidFill>
                  <a:schemeClr val="tx1"/>
                </a:solidFill>
              </a:rPr>
              <a:t>Place the order to suitable supplier 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857250" indent="-857250" algn="l">
              <a:buFont typeface="+mj-lt"/>
              <a:buAutoNum type="romanLcPeriod" startAt="3"/>
            </a:pPr>
            <a:r>
              <a:rPr lang="en-US" sz="2400" b="1" dirty="0" smtClean="0"/>
              <a:t>Purchase Order </a:t>
            </a:r>
            <a:r>
              <a:rPr lang="en-US" sz="2400" dirty="0" smtClean="0"/>
              <a:t>: Purchase order should include following particulars:</a:t>
            </a:r>
            <a:endParaRPr lang="en-US" sz="24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219201"/>
            <a:ext cx="7579550" cy="3809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5029200"/>
            <a:ext cx="82296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857250" marR="0" lvl="0" indent="-8572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dirty="0" smtClean="0">
                <a:latin typeface="+mj-lt"/>
                <a:ea typeface="+mj-ea"/>
                <a:cs typeface="+mj-cs"/>
              </a:rPr>
              <a:t>The numbers of copies of the purchase order depends on the</a:t>
            </a:r>
          </a:p>
          <a:p>
            <a:pPr marL="857250" marR="0" lvl="0" indent="-8572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dirty="0" smtClean="0">
                <a:latin typeface="+mj-lt"/>
                <a:ea typeface="+mj-ea"/>
                <a:cs typeface="+mj-cs"/>
              </a:rPr>
              <a:t>size of the organisation. A bigger concern usually issues 5 copies.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81000" y="304800"/>
            <a:ext cx="8229600" cy="6477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/>
          <a:p>
            <a:pPr marL="857250" marR="0" lvl="0" indent="-8572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romanLcPeriod" startAt="3"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Receiving the Material &amp; Payment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: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This is the function of </a:t>
            </a:r>
          </a:p>
          <a:p>
            <a:pPr marL="857250" marR="0" lvl="0" indent="-8572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	receiving department. </a:t>
            </a:r>
            <a:r>
              <a:rPr lang="en-US" sz="3600" dirty="0" smtClean="0">
                <a:latin typeface="+mj-lt"/>
                <a:ea typeface="+mj-ea"/>
                <a:cs typeface="+mj-cs"/>
              </a:rPr>
              <a:t>Receiving officials should -</a:t>
            </a:r>
            <a:endParaRPr kumimoji="0" lang="en-US" sz="360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857250" marR="0" lvl="0" indent="-8572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4000" b="1" dirty="0" smtClean="0">
              <a:latin typeface="+mj-lt"/>
              <a:ea typeface="+mj-ea"/>
              <a:cs typeface="+mj-cs"/>
            </a:endParaRPr>
          </a:p>
          <a:p>
            <a:pPr marL="857250" marR="0" lvl="0" indent="-8572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3600" dirty="0" smtClean="0">
                <a:latin typeface="+mj-lt"/>
                <a:ea typeface="+mj-ea"/>
                <a:cs typeface="+mj-cs"/>
              </a:rPr>
              <a:t>Ensure that good is as proper as per the requisition.</a:t>
            </a:r>
          </a:p>
          <a:p>
            <a:pPr marL="857250" marR="0" lvl="0" indent="-8572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3600" dirty="0" smtClean="0">
                <a:latin typeface="+mj-lt"/>
                <a:ea typeface="+mj-ea"/>
                <a:cs typeface="+mj-cs"/>
              </a:rPr>
              <a:t>Entre all the details of goods in a goods received note.</a:t>
            </a:r>
          </a:p>
          <a:p>
            <a:pPr marL="857250" marR="0" lvl="0" indent="-8572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3600" dirty="0" smtClean="0">
                <a:latin typeface="+mj-lt"/>
                <a:ea typeface="+mj-ea"/>
                <a:cs typeface="+mj-cs"/>
              </a:rPr>
              <a:t>Make and forward copies of the note to all departments to whom purchase order was sent.</a:t>
            </a:r>
          </a:p>
          <a:p>
            <a:pPr marL="857250" marR="0" lvl="0" indent="-8572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3600" dirty="0" smtClean="0">
                <a:latin typeface="+mj-lt"/>
                <a:ea typeface="+mj-ea"/>
                <a:cs typeface="+mj-cs"/>
              </a:rPr>
              <a:t>If purchase manager finds the note in order, he will sign it and  passes  to accounts for the payment.</a:t>
            </a:r>
          </a:p>
          <a:p>
            <a:pPr marL="857250" marR="0" lvl="0" indent="-8572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2400" b="1" dirty="0" smtClean="0">
              <a:latin typeface="+mj-lt"/>
              <a:ea typeface="+mj-ea"/>
              <a:cs typeface="+mj-cs"/>
            </a:endParaRPr>
          </a:p>
          <a:p>
            <a:pPr marL="857250" marR="0" lvl="0" indent="-8572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2400" b="1" dirty="0" smtClean="0">
              <a:latin typeface="+mj-lt"/>
              <a:ea typeface="+mj-ea"/>
              <a:cs typeface="+mj-cs"/>
            </a:endParaRPr>
          </a:p>
          <a:p>
            <a:pPr marL="857250" marR="0" lvl="0" indent="-8572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857250" marR="0" lvl="0" indent="-8572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romanLcPeriod" startAt="3"/>
              <a:tabLst/>
              <a:defRPr/>
            </a:pPr>
            <a:endParaRPr lang="en-US" sz="2400" b="1" dirty="0" smtClean="0">
              <a:latin typeface="+mj-lt"/>
              <a:ea typeface="+mj-ea"/>
              <a:cs typeface="+mj-cs"/>
            </a:endParaRPr>
          </a:p>
          <a:p>
            <a:pPr marL="857250" marR="0" lvl="0" indent="-8572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romanLcPeriod" startAt="3"/>
              <a:tabLst/>
              <a:defRPr/>
            </a:pPr>
            <a:endParaRPr kumimoji="0" lang="en-US" sz="24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857250" marR="0" lvl="0" indent="-8572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romanLcPeriod" startAt="3"/>
              <a:tabLst/>
              <a:defRPr/>
            </a:pPr>
            <a:endParaRPr lang="en-US" sz="2400" b="1" dirty="0" smtClean="0">
              <a:latin typeface="+mj-lt"/>
              <a:ea typeface="+mj-ea"/>
              <a:cs typeface="+mj-cs"/>
            </a:endParaRPr>
          </a:p>
          <a:p>
            <a:pPr marL="857250" marR="0" lvl="0" indent="-8572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romanLcPeriod" startAt="3"/>
              <a:tabLst/>
              <a:defRPr/>
            </a:pPr>
            <a:endParaRPr kumimoji="0" lang="en-US" sz="24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857250" marR="0" lvl="0" indent="-8572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romanLcPeriod" startAt="3"/>
              <a:tabLst/>
              <a:defRPr/>
            </a:pPr>
            <a:endParaRPr lang="en-US" sz="2400" b="1" dirty="0" smtClean="0">
              <a:latin typeface="+mj-lt"/>
              <a:ea typeface="+mj-ea"/>
              <a:cs typeface="+mj-cs"/>
            </a:endParaRPr>
          </a:p>
          <a:p>
            <a:pPr marL="857250" marR="0" lvl="0" indent="-8572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romanLcPeriod" startAt="3"/>
              <a:tabLst/>
              <a:defRPr/>
            </a:pPr>
            <a:endParaRPr kumimoji="0" lang="en-US" sz="24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857250" marR="0" lvl="0" indent="-8572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romanLcPeriod" startAt="3"/>
              <a:tabLst/>
              <a:defRPr/>
            </a:pPr>
            <a:endParaRPr lang="en-US" sz="2400" b="1" dirty="0" smtClean="0">
              <a:latin typeface="+mj-lt"/>
              <a:ea typeface="+mj-ea"/>
              <a:cs typeface="+mj-cs"/>
            </a:endParaRPr>
          </a:p>
          <a:p>
            <a:pPr marL="857250" marR="0" lvl="0" indent="-8572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romanLcPeriod" startAt="3"/>
              <a:tabLst/>
              <a:defRPr/>
            </a:pPr>
            <a:endParaRPr kumimoji="0" lang="en-US" sz="24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857250" marR="0" lvl="0" indent="-8572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romanLcPeriod" startAt="3"/>
              <a:tabLst/>
              <a:defRPr/>
            </a:pPr>
            <a:endParaRPr lang="en-US" sz="2400" b="1" dirty="0" smtClean="0">
              <a:latin typeface="+mj-lt"/>
              <a:ea typeface="+mj-ea"/>
              <a:cs typeface="+mj-cs"/>
            </a:endParaRPr>
          </a:p>
          <a:p>
            <a:pPr marL="857250" marR="0" lvl="0" indent="-8572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romanLcPeriod" startAt="3"/>
              <a:tabLst/>
              <a:defRPr/>
            </a:pPr>
            <a:endParaRPr kumimoji="0" lang="en-US" sz="24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857250" marR="0" lvl="0" indent="-8572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romanLcPeriod" startAt="3"/>
              <a:tabLst/>
              <a:defRPr/>
            </a:pPr>
            <a:endParaRPr lang="en-US" sz="2400" b="1" dirty="0" smtClean="0">
              <a:latin typeface="+mj-lt"/>
              <a:ea typeface="+mj-ea"/>
              <a:cs typeface="+mj-cs"/>
            </a:endParaRPr>
          </a:p>
          <a:p>
            <a:pPr marL="857250" marR="0" lvl="0" indent="-8572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romanLcPeriod" startAt="3"/>
              <a:tabLst/>
              <a:defRPr/>
            </a:pPr>
            <a:endParaRPr kumimoji="0" lang="en-US" sz="24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857250" marR="0" lvl="0" indent="-8572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romanLcPeriod" startAt="3"/>
              <a:tabLst/>
              <a:defRPr/>
            </a:pPr>
            <a:endParaRPr lang="en-US" sz="2400" b="1" dirty="0" smtClean="0">
              <a:latin typeface="+mj-lt"/>
              <a:ea typeface="+mj-ea"/>
              <a:cs typeface="+mj-cs"/>
            </a:endParaRPr>
          </a:p>
          <a:p>
            <a:pPr marL="857250" marR="0" lvl="0" indent="-8572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romanLcPeriod" startAt="3"/>
              <a:tabLst/>
              <a:defRPr/>
            </a:pPr>
            <a:endParaRPr kumimoji="0" lang="en-US" sz="24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857250" marR="0" lvl="0" indent="-8572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romanLcPeriod" startAt="3"/>
              <a:tabLst/>
              <a:defRPr/>
            </a:pPr>
            <a:endParaRPr kumimoji="0" lang="en-US" sz="24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857250" marR="0" lvl="0" indent="-8572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b="1" dirty="0" smtClean="0">
              <a:latin typeface="+mj-lt"/>
              <a:ea typeface="+mj-ea"/>
              <a:cs typeface="+mj-cs"/>
            </a:endParaRPr>
          </a:p>
          <a:p>
            <a:pPr marL="857250" marR="0" lvl="0" indent="-8572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857250" marR="0" lvl="0" indent="-8572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b="1" dirty="0" smtClean="0">
              <a:latin typeface="+mj-lt"/>
              <a:ea typeface="+mj-ea"/>
              <a:cs typeface="+mj-cs"/>
            </a:endParaRPr>
          </a:p>
          <a:p>
            <a:pPr marL="857250" marR="0" lvl="0" indent="-8572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3048000"/>
            <a:ext cx="79629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449</TotalTime>
  <Words>729</Words>
  <Application>Microsoft Office PowerPoint</Application>
  <PresentationFormat>On-screen Show (4:3)</PresentationFormat>
  <Paragraphs>165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 Material : Definition </vt:lpstr>
      <vt:lpstr>Why Material Control is required? </vt:lpstr>
      <vt:lpstr>Objectives of Material control system</vt:lpstr>
      <vt:lpstr>Material Control Stages </vt:lpstr>
      <vt:lpstr> Controlling the purchase procedure  </vt:lpstr>
      <vt:lpstr>Slide 6</vt:lpstr>
      <vt:lpstr>Slide 7</vt:lpstr>
      <vt:lpstr>Purchase Order : Purchase order should include following particulars:</vt:lpstr>
      <vt:lpstr>Slide 9</vt:lpstr>
      <vt:lpstr>Important issues in Material Procurement</vt:lpstr>
      <vt:lpstr>Storing of Material </vt:lpstr>
      <vt:lpstr>Techniques of Material Storing </vt:lpstr>
      <vt:lpstr>Issue Control </vt:lpstr>
      <vt:lpstr>Thank you !!!</vt:lpstr>
    </vt:vector>
  </TitlesOfParts>
  <Company>Admin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Material  </dc:title>
  <dc:creator>Admin</dc:creator>
  <cp:lastModifiedBy>Admin</cp:lastModifiedBy>
  <cp:revision>60</cp:revision>
  <dcterms:created xsi:type="dcterms:W3CDTF">2010-03-13T04:44:00Z</dcterms:created>
  <dcterms:modified xsi:type="dcterms:W3CDTF">2010-03-14T02:07:53Z</dcterms:modified>
</cp:coreProperties>
</file>