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2" r:id="rId3"/>
    <p:sldMasterId id="2147483678" r:id="rId4"/>
    <p:sldMasterId id="2147483684" r:id="rId5"/>
  </p:sldMasterIdLst>
  <p:notesMasterIdLst>
    <p:notesMasterId r:id="rId79"/>
  </p:notesMasterIdLst>
  <p:sldIdLst>
    <p:sldId id="324" r:id="rId6"/>
    <p:sldId id="325" r:id="rId7"/>
    <p:sldId id="326" r:id="rId8"/>
    <p:sldId id="327" r:id="rId9"/>
    <p:sldId id="328" r:id="rId10"/>
    <p:sldId id="329" r:id="rId11"/>
    <p:sldId id="330" r:id="rId12"/>
    <p:sldId id="331" r:id="rId13"/>
    <p:sldId id="332" r:id="rId14"/>
    <p:sldId id="334" r:id="rId15"/>
    <p:sldId id="336" r:id="rId16"/>
    <p:sldId id="275" r:id="rId17"/>
    <p:sldId id="258" r:id="rId18"/>
    <p:sldId id="259" r:id="rId19"/>
    <p:sldId id="260" r:id="rId20"/>
    <p:sldId id="261" r:id="rId21"/>
    <p:sldId id="262" r:id="rId22"/>
    <p:sldId id="263" r:id="rId23"/>
    <p:sldId id="264" r:id="rId24"/>
    <p:sldId id="265" r:id="rId25"/>
    <p:sldId id="266" r:id="rId26"/>
    <p:sldId id="267" r:id="rId27"/>
    <p:sldId id="268" r:id="rId28"/>
    <p:sldId id="269" r:id="rId29"/>
    <p:sldId id="270" r:id="rId30"/>
    <p:sldId id="271" r:id="rId31"/>
    <p:sldId id="272" r:id="rId32"/>
    <p:sldId id="337" r:id="rId33"/>
    <p:sldId id="278" r:id="rId34"/>
    <p:sldId id="279" r:id="rId35"/>
    <p:sldId id="280" r:id="rId36"/>
    <p:sldId id="281" r:id="rId37"/>
    <p:sldId id="282" r:id="rId38"/>
    <p:sldId id="283" r:id="rId39"/>
    <p:sldId id="284" r:id="rId40"/>
    <p:sldId id="285" r:id="rId41"/>
    <p:sldId id="286" r:id="rId42"/>
    <p:sldId id="287" r:id="rId43"/>
    <p:sldId id="288" r:id="rId44"/>
    <p:sldId id="289" r:id="rId45"/>
    <p:sldId id="290" r:id="rId46"/>
    <p:sldId id="291" r:id="rId47"/>
    <p:sldId id="292" r:id="rId48"/>
    <p:sldId id="293" r:id="rId49"/>
    <p:sldId id="294" r:id="rId50"/>
    <p:sldId id="295" r:id="rId51"/>
    <p:sldId id="296" r:id="rId52"/>
    <p:sldId id="297" r:id="rId53"/>
    <p:sldId id="298" r:id="rId54"/>
    <p:sldId id="299" r:id="rId55"/>
    <p:sldId id="300" r:id="rId56"/>
    <p:sldId id="301" r:id="rId57"/>
    <p:sldId id="302" r:id="rId58"/>
    <p:sldId id="303" r:id="rId59"/>
    <p:sldId id="304" r:id="rId60"/>
    <p:sldId id="305" r:id="rId61"/>
    <p:sldId id="306" r:id="rId62"/>
    <p:sldId id="307" r:id="rId63"/>
    <p:sldId id="308" r:id="rId64"/>
    <p:sldId id="309" r:id="rId65"/>
    <p:sldId id="310" r:id="rId66"/>
    <p:sldId id="311" r:id="rId67"/>
    <p:sldId id="312" r:id="rId68"/>
    <p:sldId id="314" r:id="rId69"/>
    <p:sldId id="315" r:id="rId70"/>
    <p:sldId id="316" r:id="rId71"/>
    <p:sldId id="317" r:id="rId72"/>
    <p:sldId id="318" r:id="rId73"/>
    <p:sldId id="319" r:id="rId74"/>
    <p:sldId id="320" r:id="rId75"/>
    <p:sldId id="321" r:id="rId76"/>
    <p:sldId id="322" r:id="rId77"/>
    <p:sldId id="323" r:id="rId78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82" Type="http://schemas.openxmlformats.org/officeDocument/2006/relationships/theme" Target="theme/theme1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slide" Target="slides/slide7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430440-C450-4B19-927A-0141B1901619}" type="datetimeFigureOut">
              <a:rPr lang="en-IN" smtClean="0"/>
              <a:t>18-07-2020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FEB358-6D79-49C0-93D9-843102BB6B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79793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_87Ki1d-RfI" TargetMode="External"/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b="0" i="0" u="none" strike="noStrike" dirty="0" smtClean="0">
                <a:solidFill>
                  <a:srgbClr val="FFFFFF"/>
                </a:solidFill>
                <a:effectLst/>
                <a:latin typeface="YouTube Noto"/>
                <a:hlinkClick r:id="rId3"/>
              </a:rPr>
              <a:t>https://youtu.be/_87Ki1d-RfI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EB358-6D79-49C0-93D9-843102BB6B06}" type="slidenum">
              <a:rPr lang="en-IN" smtClean="0"/>
              <a:t>73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0761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15-J</a:t>
            </a:r>
            <a:r>
              <a:rPr spc="5" dirty="0"/>
              <a:t>u</a:t>
            </a:r>
            <a:r>
              <a:rPr dirty="0"/>
              <a:t>l-19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pPr marL="38100">
                <a:lnSpc>
                  <a:spcPts val="1240"/>
                </a:lnSpc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2802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228600" y="691895"/>
            <a:ext cx="8763000" cy="14462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653539" y="388620"/>
            <a:ext cx="5971032" cy="2438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252725" y="688670"/>
            <a:ext cx="4638548" cy="1366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800" b="1" i="1">
                <a:solidFill>
                  <a:srgbClr val="6F2F9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3599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6F2F9F"/>
                </a:solidFill>
                <a:latin typeface="Bookman Old Style"/>
                <a:cs typeface="Bookman Old Styl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C0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309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6F2F9F"/>
                </a:solidFill>
                <a:latin typeface="Bookman Old Style"/>
                <a:cs typeface="Bookman Old Styl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2336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6F2F9F"/>
                </a:solidFill>
                <a:latin typeface="Bookman Old Style"/>
                <a:cs typeface="Bookman Old Styl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6581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675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66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1860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5255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991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000" b="0" i="1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3268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0590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154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893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294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41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000" b="0" i="1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000" b="0" i="1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15-J</a:t>
            </a:r>
            <a:r>
              <a:rPr spc="5" dirty="0"/>
              <a:t>u</a:t>
            </a:r>
            <a:r>
              <a:rPr dirty="0"/>
              <a:t>l-19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pPr marL="38100">
                <a:lnSpc>
                  <a:spcPts val="1240"/>
                </a:lnSpc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5151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15-J</a:t>
            </a:r>
            <a:r>
              <a:rPr spc="5" dirty="0"/>
              <a:t>u</a:t>
            </a:r>
            <a:r>
              <a:rPr dirty="0"/>
              <a:t>l-19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pPr marL="38100">
                <a:lnSpc>
                  <a:spcPts val="1240"/>
                </a:lnSpc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69348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20327" y="667854"/>
            <a:ext cx="6930400" cy="5441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993004" y="2184349"/>
            <a:ext cx="3184525" cy="36055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1F5F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15-J</a:t>
            </a:r>
            <a:r>
              <a:rPr spc="5" dirty="0"/>
              <a:t>u</a:t>
            </a:r>
            <a:r>
              <a:rPr dirty="0"/>
              <a:t>l-19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pPr marL="38100">
                <a:lnSpc>
                  <a:spcPts val="1240"/>
                </a:lnSpc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43075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15-J</a:t>
            </a:r>
            <a:r>
              <a:rPr spc="5" dirty="0"/>
              <a:t>u</a:t>
            </a:r>
            <a:r>
              <a:rPr dirty="0"/>
              <a:t>l-19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pPr marL="38100">
                <a:lnSpc>
                  <a:spcPts val="1240"/>
                </a:lnSpc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66057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6.jp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6.jp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992187" y="0"/>
            <a:ext cx="1600200" cy="6858000"/>
          </a:xfrm>
          <a:custGeom>
            <a:avLst/>
            <a:gdLst/>
            <a:ahLst/>
            <a:cxnLst/>
            <a:rect l="l" t="t" r="r" b="b"/>
            <a:pathLst>
              <a:path w="1600200" h="6858000">
                <a:moveTo>
                  <a:pt x="1600200" y="0"/>
                </a:moveTo>
                <a:lnTo>
                  <a:pt x="0" y="0"/>
                </a:lnTo>
                <a:lnTo>
                  <a:pt x="0" y="6858000"/>
                </a:lnTo>
                <a:lnTo>
                  <a:pt x="1600200" y="6858000"/>
                </a:lnTo>
                <a:lnTo>
                  <a:pt x="1600200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7787" y="0"/>
            <a:ext cx="990600" cy="6858000"/>
          </a:xfrm>
          <a:custGeom>
            <a:avLst/>
            <a:gdLst/>
            <a:ahLst/>
            <a:cxnLst/>
            <a:rect l="l" t="t" r="r" b="b"/>
            <a:pathLst>
              <a:path w="990600" h="6858000">
                <a:moveTo>
                  <a:pt x="990600" y="0"/>
                </a:moveTo>
                <a:lnTo>
                  <a:pt x="457200" y="0"/>
                </a:lnTo>
                <a:lnTo>
                  <a:pt x="228600" y="0"/>
                </a:lnTo>
                <a:lnTo>
                  <a:pt x="0" y="0"/>
                </a:lnTo>
                <a:lnTo>
                  <a:pt x="0" y="6858000"/>
                </a:lnTo>
                <a:lnTo>
                  <a:pt x="228600" y="6858000"/>
                </a:lnTo>
                <a:lnTo>
                  <a:pt x="457200" y="6858000"/>
                </a:lnTo>
                <a:lnTo>
                  <a:pt x="990600" y="6858000"/>
                </a:lnTo>
                <a:lnTo>
                  <a:pt x="990600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414525" y="0"/>
            <a:ext cx="1600200" cy="6858000"/>
          </a:xfrm>
          <a:custGeom>
            <a:avLst/>
            <a:gdLst/>
            <a:ahLst/>
            <a:cxnLst/>
            <a:rect l="l" t="t" r="r" b="b"/>
            <a:pathLst>
              <a:path w="1600200" h="6858000">
                <a:moveTo>
                  <a:pt x="1600200" y="0"/>
                </a:moveTo>
                <a:lnTo>
                  <a:pt x="0" y="0"/>
                </a:lnTo>
                <a:lnTo>
                  <a:pt x="0" y="6858000"/>
                </a:lnTo>
                <a:lnTo>
                  <a:pt x="1600200" y="6858000"/>
                </a:lnTo>
                <a:lnTo>
                  <a:pt x="1600200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500062" y="0"/>
            <a:ext cx="990600" cy="6858000"/>
          </a:xfrm>
          <a:custGeom>
            <a:avLst/>
            <a:gdLst/>
            <a:ahLst/>
            <a:cxnLst/>
            <a:rect l="l" t="t" r="r" b="b"/>
            <a:pathLst>
              <a:path w="990600" h="6858000">
                <a:moveTo>
                  <a:pt x="990600" y="0"/>
                </a:moveTo>
                <a:lnTo>
                  <a:pt x="457200" y="0"/>
                </a:lnTo>
                <a:lnTo>
                  <a:pt x="228600" y="0"/>
                </a:lnTo>
                <a:lnTo>
                  <a:pt x="0" y="0"/>
                </a:lnTo>
                <a:lnTo>
                  <a:pt x="0" y="6858000"/>
                </a:lnTo>
                <a:lnTo>
                  <a:pt x="228600" y="6858000"/>
                </a:lnTo>
                <a:lnTo>
                  <a:pt x="457200" y="6858000"/>
                </a:lnTo>
                <a:lnTo>
                  <a:pt x="990600" y="6858000"/>
                </a:lnTo>
                <a:lnTo>
                  <a:pt x="990600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6707251" y="0"/>
            <a:ext cx="1600200" cy="6858000"/>
          </a:xfrm>
          <a:custGeom>
            <a:avLst/>
            <a:gdLst/>
            <a:ahLst/>
            <a:cxnLst/>
            <a:rect l="l" t="t" r="r" b="b"/>
            <a:pathLst>
              <a:path w="1600200" h="6858000">
                <a:moveTo>
                  <a:pt x="1600200" y="0"/>
                </a:moveTo>
                <a:lnTo>
                  <a:pt x="0" y="0"/>
                </a:lnTo>
                <a:lnTo>
                  <a:pt x="0" y="6858000"/>
                </a:lnTo>
                <a:lnTo>
                  <a:pt x="1600200" y="6858000"/>
                </a:lnTo>
                <a:lnTo>
                  <a:pt x="1600200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231251" y="0"/>
            <a:ext cx="913130" cy="6858000"/>
          </a:xfrm>
          <a:custGeom>
            <a:avLst/>
            <a:gdLst/>
            <a:ahLst/>
            <a:cxnLst/>
            <a:rect l="l" t="t" r="r" b="b"/>
            <a:pathLst>
              <a:path w="913129" h="6858000">
                <a:moveTo>
                  <a:pt x="912749" y="0"/>
                </a:moveTo>
                <a:lnTo>
                  <a:pt x="762000" y="0"/>
                </a:lnTo>
                <a:lnTo>
                  <a:pt x="533400" y="0"/>
                </a:lnTo>
                <a:lnTo>
                  <a:pt x="0" y="0"/>
                </a:lnTo>
                <a:lnTo>
                  <a:pt x="0" y="6858000"/>
                </a:lnTo>
                <a:lnTo>
                  <a:pt x="533400" y="6858000"/>
                </a:lnTo>
                <a:lnTo>
                  <a:pt x="762000" y="6858000"/>
                </a:lnTo>
                <a:lnTo>
                  <a:pt x="912749" y="6858000"/>
                </a:lnTo>
                <a:lnTo>
                  <a:pt x="912749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3887851" y="0"/>
            <a:ext cx="2819400" cy="6858000"/>
          </a:xfrm>
          <a:custGeom>
            <a:avLst/>
            <a:gdLst/>
            <a:ahLst/>
            <a:cxnLst/>
            <a:rect l="l" t="t" r="r" b="b"/>
            <a:pathLst>
              <a:path w="2819400" h="6858000">
                <a:moveTo>
                  <a:pt x="2819400" y="0"/>
                </a:moveTo>
                <a:lnTo>
                  <a:pt x="0" y="0"/>
                </a:lnTo>
                <a:lnTo>
                  <a:pt x="0" y="6858000"/>
                </a:lnTo>
                <a:lnTo>
                  <a:pt x="2819400" y="6858000"/>
                </a:lnTo>
                <a:lnTo>
                  <a:pt x="2819400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2973451" y="0"/>
            <a:ext cx="990600" cy="6858000"/>
          </a:xfrm>
          <a:custGeom>
            <a:avLst/>
            <a:gdLst/>
            <a:ahLst/>
            <a:cxnLst/>
            <a:rect l="l" t="t" r="r" b="b"/>
            <a:pathLst>
              <a:path w="990600" h="6858000">
                <a:moveTo>
                  <a:pt x="990600" y="0"/>
                </a:moveTo>
                <a:lnTo>
                  <a:pt x="457200" y="0"/>
                </a:lnTo>
                <a:lnTo>
                  <a:pt x="228600" y="0"/>
                </a:lnTo>
                <a:lnTo>
                  <a:pt x="0" y="0"/>
                </a:lnTo>
                <a:lnTo>
                  <a:pt x="0" y="6858000"/>
                </a:lnTo>
                <a:lnTo>
                  <a:pt x="228600" y="6858000"/>
                </a:lnTo>
                <a:lnTo>
                  <a:pt x="457200" y="6858000"/>
                </a:lnTo>
                <a:lnTo>
                  <a:pt x="990600" y="6858000"/>
                </a:lnTo>
                <a:lnTo>
                  <a:pt x="990600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53975" y="3486378"/>
            <a:ext cx="9090025" cy="3366135"/>
          </a:xfrm>
          <a:custGeom>
            <a:avLst/>
            <a:gdLst/>
            <a:ahLst/>
            <a:cxnLst/>
            <a:rect l="l" t="t" r="r" b="b"/>
            <a:pathLst>
              <a:path w="9090025" h="3366134">
                <a:moveTo>
                  <a:pt x="11112" y="2664587"/>
                </a:moveTo>
                <a:lnTo>
                  <a:pt x="56018" y="2667282"/>
                </a:lnTo>
                <a:lnTo>
                  <a:pt x="100956" y="2669971"/>
                </a:lnTo>
                <a:lnTo>
                  <a:pt x="145958" y="2672646"/>
                </a:lnTo>
                <a:lnTo>
                  <a:pt x="191057" y="2675301"/>
                </a:lnTo>
                <a:lnTo>
                  <a:pt x="236285" y="2677927"/>
                </a:lnTo>
                <a:lnTo>
                  <a:pt x="281674" y="2680519"/>
                </a:lnTo>
                <a:lnTo>
                  <a:pt x="327256" y="2683069"/>
                </a:lnTo>
                <a:lnTo>
                  <a:pt x="373064" y="2685571"/>
                </a:lnTo>
                <a:lnTo>
                  <a:pt x="419129" y="2688017"/>
                </a:lnTo>
                <a:lnTo>
                  <a:pt x="465485" y="2690401"/>
                </a:lnTo>
                <a:lnTo>
                  <a:pt x="512162" y="2692716"/>
                </a:lnTo>
                <a:lnTo>
                  <a:pt x="559194" y="2694954"/>
                </a:lnTo>
                <a:lnTo>
                  <a:pt x="606613" y="2697109"/>
                </a:lnTo>
                <a:lnTo>
                  <a:pt x="654451" y="2699174"/>
                </a:lnTo>
                <a:lnTo>
                  <a:pt x="702739" y="2701142"/>
                </a:lnTo>
                <a:lnTo>
                  <a:pt x="751511" y="2703006"/>
                </a:lnTo>
                <a:lnTo>
                  <a:pt x="800799" y="2704758"/>
                </a:lnTo>
                <a:lnTo>
                  <a:pt x="850634" y="2706393"/>
                </a:lnTo>
                <a:lnTo>
                  <a:pt x="901049" y="2707904"/>
                </a:lnTo>
                <a:lnTo>
                  <a:pt x="952076" y="2709282"/>
                </a:lnTo>
                <a:lnTo>
                  <a:pt x="1003748" y="2710522"/>
                </a:lnTo>
                <a:lnTo>
                  <a:pt x="1056096" y="2711616"/>
                </a:lnTo>
                <a:lnTo>
                  <a:pt x="1109153" y="2712558"/>
                </a:lnTo>
                <a:lnTo>
                  <a:pt x="1162951" y="2713340"/>
                </a:lnTo>
                <a:lnTo>
                  <a:pt x="1217523" y="2713956"/>
                </a:lnTo>
                <a:lnTo>
                  <a:pt x="1272900" y="2714398"/>
                </a:lnTo>
                <a:lnTo>
                  <a:pt x="1329114" y="2714660"/>
                </a:lnTo>
                <a:lnTo>
                  <a:pt x="1386199" y="2714735"/>
                </a:lnTo>
                <a:lnTo>
                  <a:pt x="1444185" y="2714616"/>
                </a:lnTo>
                <a:lnTo>
                  <a:pt x="1503106" y="2714296"/>
                </a:lnTo>
                <a:lnTo>
                  <a:pt x="1562994" y="2713768"/>
                </a:lnTo>
                <a:lnTo>
                  <a:pt x="1623880" y="2713024"/>
                </a:lnTo>
                <a:lnTo>
                  <a:pt x="1685798" y="2712059"/>
                </a:lnTo>
                <a:lnTo>
                  <a:pt x="1728934" y="2711314"/>
                </a:lnTo>
                <a:lnTo>
                  <a:pt x="1772474" y="2710559"/>
                </a:lnTo>
                <a:lnTo>
                  <a:pt x="1816411" y="2709791"/>
                </a:lnTo>
                <a:lnTo>
                  <a:pt x="1860742" y="2709005"/>
                </a:lnTo>
                <a:lnTo>
                  <a:pt x="1905462" y="2708197"/>
                </a:lnTo>
                <a:lnTo>
                  <a:pt x="1950567" y="2707363"/>
                </a:lnTo>
                <a:lnTo>
                  <a:pt x="1996052" y="2706499"/>
                </a:lnTo>
                <a:lnTo>
                  <a:pt x="2041913" y="2705601"/>
                </a:lnTo>
                <a:lnTo>
                  <a:pt x="2088144" y="2704664"/>
                </a:lnTo>
                <a:lnTo>
                  <a:pt x="2134742" y="2703684"/>
                </a:lnTo>
                <a:lnTo>
                  <a:pt x="2181702" y="2702657"/>
                </a:lnTo>
                <a:lnTo>
                  <a:pt x="2229020" y="2701579"/>
                </a:lnTo>
                <a:lnTo>
                  <a:pt x="2276691" y="2700446"/>
                </a:lnTo>
                <a:lnTo>
                  <a:pt x="2324710" y="2699253"/>
                </a:lnTo>
                <a:lnTo>
                  <a:pt x="2373074" y="2697996"/>
                </a:lnTo>
                <a:lnTo>
                  <a:pt x="2421777" y="2696672"/>
                </a:lnTo>
                <a:lnTo>
                  <a:pt x="2470815" y="2695275"/>
                </a:lnTo>
                <a:lnTo>
                  <a:pt x="2520183" y="2693802"/>
                </a:lnTo>
                <a:lnTo>
                  <a:pt x="2569878" y="2692249"/>
                </a:lnTo>
                <a:lnTo>
                  <a:pt x="2619894" y="2690611"/>
                </a:lnTo>
                <a:lnTo>
                  <a:pt x="2670227" y="2688884"/>
                </a:lnTo>
                <a:lnTo>
                  <a:pt x="2720872" y="2687064"/>
                </a:lnTo>
                <a:lnTo>
                  <a:pt x="2771826" y="2685147"/>
                </a:lnTo>
                <a:lnTo>
                  <a:pt x="2823083" y="2683129"/>
                </a:lnTo>
                <a:lnTo>
                  <a:pt x="2874638" y="2681005"/>
                </a:lnTo>
                <a:lnTo>
                  <a:pt x="2926489" y="2678771"/>
                </a:lnTo>
                <a:lnTo>
                  <a:pt x="2978629" y="2676423"/>
                </a:lnTo>
                <a:lnTo>
                  <a:pt x="3031055" y="2673957"/>
                </a:lnTo>
                <a:lnTo>
                  <a:pt x="3083762" y="2671369"/>
                </a:lnTo>
                <a:lnTo>
                  <a:pt x="3136745" y="2668655"/>
                </a:lnTo>
                <a:lnTo>
                  <a:pt x="3190000" y="2665809"/>
                </a:lnTo>
                <a:lnTo>
                  <a:pt x="3243523" y="2662829"/>
                </a:lnTo>
                <a:lnTo>
                  <a:pt x="3297309" y="2659710"/>
                </a:lnTo>
                <a:lnTo>
                  <a:pt x="3351353" y="2656448"/>
                </a:lnTo>
                <a:lnTo>
                  <a:pt x="3405651" y="2653038"/>
                </a:lnTo>
                <a:lnTo>
                  <a:pt x="3460198" y="2649476"/>
                </a:lnTo>
                <a:lnTo>
                  <a:pt x="3514990" y="2645759"/>
                </a:lnTo>
                <a:lnTo>
                  <a:pt x="3570023" y="2641882"/>
                </a:lnTo>
                <a:lnTo>
                  <a:pt x="3625291" y="2637841"/>
                </a:lnTo>
                <a:lnTo>
                  <a:pt x="3680791" y="2633631"/>
                </a:lnTo>
                <a:lnTo>
                  <a:pt x="3736518" y="2629249"/>
                </a:lnTo>
                <a:lnTo>
                  <a:pt x="3792467" y="2624690"/>
                </a:lnTo>
                <a:lnTo>
                  <a:pt x="3848634" y="2619950"/>
                </a:lnTo>
                <a:lnTo>
                  <a:pt x="3905014" y="2615025"/>
                </a:lnTo>
                <a:lnTo>
                  <a:pt x="3961604" y="2609911"/>
                </a:lnTo>
                <a:lnTo>
                  <a:pt x="4018397" y="2604603"/>
                </a:lnTo>
                <a:lnTo>
                  <a:pt x="4075391" y="2599098"/>
                </a:lnTo>
                <a:lnTo>
                  <a:pt x="4132579" y="2593390"/>
                </a:lnTo>
                <a:lnTo>
                  <a:pt x="4177960" y="2588756"/>
                </a:lnTo>
                <a:lnTo>
                  <a:pt x="4223935" y="2583995"/>
                </a:lnTo>
                <a:lnTo>
                  <a:pt x="4270481" y="2579111"/>
                </a:lnTo>
                <a:lnTo>
                  <a:pt x="4317576" y="2574106"/>
                </a:lnTo>
                <a:lnTo>
                  <a:pt x="4365198" y="2568982"/>
                </a:lnTo>
                <a:lnTo>
                  <a:pt x="4413325" y="2563740"/>
                </a:lnTo>
                <a:lnTo>
                  <a:pt x="4461934" y="2558382"/>
                </a:lnTo>
                <a:lnTo>
                  <a:pt x="4511002" y="2552911"/>
                </a:lnTo>
                <a:lnTo>
                  <a:pt x="4560509" y="2547330"/>
                </a:lnTo>
                <a:lnTo>
                  <a:pt x="4610430" y="2541638"/>
                </a:lnTo>
                <a:lnTo>
                  <a:pt x="4660745" y="2535840"/>
                </a:lnTo>
                <a:lnTo>
                  <a:pt x="4711431" y="2529937"/>
                </a:lnTo>
                <a:lnTo>
                  <a:pt x="4762465" y="2523930"/>
                </a:lnTo>
                <a:lnTo>
                  <a:pt x="4813825" y="2517823"/>
                </a:lnTo>
                <a:lnTo>
                  <a:pt x="4865490" y="2511616"/>
                </a:lnTo>
                <a:lnTo>
                  <a:pt x="4917435" y="2505313"/>
                </a:lnTo>
                <a:lnTo>
                  <a:pt x="4969641" y="2498914"/>
                </a:lnTo>
                <a:lnTo>
                  <a:pt x="5022083" y="2492423"/>
                </a:lnTo>
                <a:lnTo>
                  <a:pt x="5074740" y="2485840"/>
                </a:lnTo>
                <a:lnTo>
                  <a:pt x="5127589" y="2479169"/>
                </a:lnTo>
                <a:lnTo>
                  <a:pt x="5180609" y="2472411"/>
                </a:lnTo>
                <a:lnTo>
                  <a:pt x="5233776" y="2465569"/>
                </a:lnTo>
                <a:lnTo>
                  <a:pt x="5287069" y="2458644"/>
                </a:lnTo>
                <a:lnTo>
                  <a:pt x="5340466" y="2451638"/>
                </a:lnTo>
                <a:lnTo>
                  <a:pt x="5393943" y="2444553"/>
                </a:lnTo>
                <a:lnTo>
                  <a:pt x="5447479" y="2437392"/>
                </a:lnTo>
                <a:lnTo>
                  <a:pt x="5501051" y="2430156"/>
                </a:lnTo>
                <a:lnTo>
                  <a:pt x="5554638" y="2422848"/>
                </a:lnTo>
                <a:lnTo>
                  <a:pt x="5608216" y="2415469"/>
                </a:lnTo>
                <a:lnTo>
                  <a:pt x="5661764" y="2408022"/>
                </a:lnTo>
                <a:lnTo>
                  <a:pt x="5715260" y="2400508"/>
                </a:lnTo>
                <a:lnTo>
                  <a:pt x="5768680" y="2392930"/>
                </a:lnTo>
                <a:lnTo>
                  <a:pt x="5822003" y="2385290"/>
                </a:lnTo>
                <a:lnTo>
                  <a:pt x="5875206" y="2377589"/>
                </a:lnTo>
                <a:lnTo>
                  <a:pt x="5928267" y="2369831"/>
                </a:lnTo>
                <a:lnTo>
                  <a:pt x="5981164" y="2362016"/>
                </a:lnTo>
                <a:lnTo>
                  <a:pt x="6033875" y="2354147"/>
                </a:lnTo>
                <a:lnTo>
                  <a:pt x="6086377" y="2346225"/>
                </a:lnTo>
                <a:lnTo>
                  <a:pt x="6138648" y="2338254"/>
                </a:lnTo>
                <a:lnTo>
                  <a:pt x="6190665" y="2330235"/>
                </a:lnTo>
                <a:lnTo>
                  <a:pt x="6242407" y="2322169"/>
                </a:lnTo>
                <a:lnTo>
                  <a:pt x="6293850" y="2314060"/>
                </a:lnTo>
                <a:lnTo>
                  <a:pt x="6344974" y="2305908"/>
                </a:lnTo>
                <a:lnTo>
                  <a:pt x="6395755" y="2297717"/>
                </a:lnTo>
                <a:lnTo>
                  <a:pt x="6446171" y="2289488"/>
                </a:lnTo>
                <a:lnTo>
                  <a:pt x="6496200" y="2281223"/>
                </a:lnTo>
                <a:lnTo>
                  <a:pt x="6545820" y="2272925"/>
                </a:lnTo>
                <a:lnTo>
                  <a:pt x="6595008" y="2264594"/>
                </a:lnTo>
                <a:lnTo>
                  <a:pt x="6643742" y="2256234"/>
                </a:lnTo>
                <a:lnTo>
                  <a:pt x="6692000" y="2247846"/>
                </a:lnTo>
                <a:lnTo>
                  <a:pt x="6739759" y="2239433"/>
                </a:lnTo>
                <a:lnTo>
                  <a:pt x="6786997" y="2230996"/>
                </a:lnTo>
                <a:lnTo>
                  <a:pt x="6833692" y="2222538"/>
                </a:lnTo>
                <a:lnTo>
                  <a:pt x="6879822" y="2214060"/>
                </a:lnTo>
                <a:lnTo>
                  <a:pt x="6925364" y="2205564"/>
                </a:lnTo>
                <a:lnTo>
                  <a:pt x="6970296" y="2197053"/>
                </a:lnTo>
                <a:lnTo>
                  <a:pt x="7014595" y="2188529"/>
                </a:lnTo>
                <a:lnTo>
                  <a:pt x="7058240" y="2179993"/>
                </a:lnTo>
                <a:lnTo>
                  <a:pt x="7101208" y="2171448"/>
                </a:lnTo>
                <a:lnTo>
                  <a:pt x="7143477" y="2162896"/>
                </a:lnTo>
                <a:lnTo>
                  <a:pt x="7185025" y="2154339"/>
                </a:lnTo>
                <a:lnTo>
                  <a:pt x="7246327" y="2141427"/>
                </a:lnTo>
                <a:lnTo>
                  <a:pt x="7307647" y="2128167"/>
                </a:lnTo>
                <a:lnTo>
                  <a:pt x="7368934" y="2114579"/>
                </a:lnTo>
                <a:lnTo>
                  <a:pt x="7430134" y="2100683"/>
                </a:lnTo>
                <a:lnTo>
                  <a:pt x="7491195" y="2086499"/>
                </a:lnTo>
                <a:lnTo>
                  <a:pt x="7552065" y="2072045"/>
                </a:lnTo>
                <a:lnTo>
                  <a:pt x="7612693" y="2057343"/>
                </a:lnTo>
                <a:lnTo>
                  <a:pt x="7673025" y="2042410"/>
                </a:lnTo>
                <a:lnTo>
                  <a:pt x="7733011" y="2027267"/>
                </a:lnTo>
                <a:lnTo>
                  <a:pt x="7792596" y="2011934"/>
                </a:lnTo>
                <a:lnTo>
                  <a:pt x="7851730" y="1996430"/>
                </a:lnTo>
                <a:lnTo>
                  <a:pt x="7910359" y="1980774"/>
                </a:lnTo>
                <a:lnTo>
                  <a:pt x="7968432" y="1964987"/>
                </a:lnTo>
                <a:lnTo>
                  <a:pt x="8025897" y="1949088"/>
                </a:lnTo>
                <a:lnTo>
                  <a:pt x="8082702" y="1933096"/>
                </a:lnTo>
                <a:lnTo>
                  <a:pt x="8138793" y="1917032"/>
                </a:lnTo>
                <a:lnTo>
                  <a:pt x="8194120" y="1900915"/>
                </a:lnTo>
                <a:lnTo>
                  <a:pt x="8248629" y="1884764"/>
                </a:lnTo>
                <a:lnTo>
                  <a:pt x="8302268" y="1868599"/>
                </a:lnTo>
                <a:lnTo>
                  <a:pt x="8354986" y="1852440"/>
                </a:lnTo>
                <a:lnTo>
                  <a:pt x="8406731" y="1836306"/>
                </a:lnTo>
                <a:lnTo>
                  <a:pt x="8457449" y="1820217"/>
                </a:lnTo>
                <a:lnTo>
                  <a:pt x="8507088" y="1804193"/>
                </a:lnTo>
                <a:lnTo>
                  <a:pt x="8555598" y="1788253"/>
                </a:lnTo>
                <a:lnTo>
                  <a:pt x="8602924" y="1772416"/>
                </a:lnTo>
                <a:lnTo>
                  <a:pt x="8649016" y="1756703"/>
                </a:lnTo>
                <a:lnTo>
                  <a:pt x="8693820" y="1741134"/>
                </a:lnTo>
                <a:lnTo>
                  <a:pt x="8737285" y="1725727"/>
                </a:lnTo>
                <a:lnTo>
                  <a:pt x="8779359" y="1710502"/>
                </a:lnTo>
                <a:lnTo>
                  <a:pt x="8819989" y="1695479"/>
                </a:lnTo>
                <a:lnTo>
                  <a:pt x="8859123" y="1680678"/>
                </a:lnTo>
                <a:lnTo>
                  <a:pt x="8896709" y="1666118"/>
                </a:lnTo>
                <a:lnTo>
                  <a:pt x="8932694" y="1651819"/>
                </a:lnTo>
                <a:lnTo>
                  <a:pt x="8999655" y="1624082"/>
                </a:lnTo>
                <a:lnTo>
                  <a:pt x="9059588" y="1597624"/>
                </a:lnTo>
                <a:lnTo>
                  <a:pt x="9086789" y="1584923"/>
                </a:lnTo>
                <a:lnTo>
                  <a:pt x="9090025" y="1583346"/>
                </a:lnTo>
              </a:path>
              <a:path w="9090025" h="3366134">
                <a:moveTo>
                  <a:pt x="11112" y="871372"/>
                </a:moveTo>
                <a:lnTo>
                  <a:pt x="47031" y="852340"/>
                </a:lnTo>
                <a:lnTo>
                  <a:pt x="83095" y="833312"/>
                </a:lnTo>
                <a:lnTo>
                  <a:pt x="119446" y="814288"/>
                </a:lnTo>
                <a:lnTo>
                  <a:pt x="156229" y="795270"/>
                </a:lnTo>
                <a:lnTo>
                  <a:pt x="193588" y="776260"/>
                </a:lnTo>
                <a:lnTo>
                  <a:pt x="231666" y="757258"/>
                </a:lnTo>
                <a:lnTo>
                  <a:pt x="270607" y="738268"/>
                </a:lnTo>
                <a:lnTo>
                  <a:pt x="310556" y="719289"/>
                </a:lnTo>
                <a:lnTo>
                  <a:pt x="351655" y="700324"/>
                </a:lnTo>
                <a:lnTo>
                  <a:pt x="394050" y="681374"/>
                </a:lnTo>
                <a:lnTo>
                  <a:pt x="437883" y="662441"/>
                </a:lnTo>
                <a:lnTo>
                  <a:pt x="483298" y="643526"/>
                </a:lnTo>
                <a:lnTo>
                  <a:pt x="530441" y="624630"/>
                </a:lnTo>
                <a:lnTo>
                  <a:pt x="579453" y="605756"/>
                </a:lnTo>
                <a:lnTo>
                  <a:pt x="630479" y="586904"/>
                </a:lnTo>
                <a:lnTo>
                  <a:pt x="683664" y="568077"/>
                </a:lnTo>
                <a:lnTo>
                  <a:pt x="739150" y="549274"/>
                </a:lnTo>
                <a:lnTo>
                  <a:pt x="797082" y="530500"/>
                </a:lnTo>
                <a:lnTo>
                  <a:pt x="857604" y="511753"/>
                </a:lnTo>
                <a:lnTo>
                  <a:pt x="920859" y="493037"/>
                </a:lnTo>
                <a:lnTo>
                  <a:pt x="986991" y="474352"/>
                </a:lnTo>
                <a:lnTo>
                  <a:pt x="1056144" y="455701"/>
                </a:lnTo>
                <a:lnTo>
                  <a:pt x="1093550" y="445844"/>
                </a:lnTo>
                <a:lnTo>
                  <a:pt x="1131686" y="435788"/>
                </a:lnTo>
                <a:lnTo>
                  <a:pt x="1170539" y="425547"/>
                </a:lnTo>
                <a:lnTo>
                  <a:pt x="1210099" y="415139"/>
                </a:lnTo>
                <a:lnTo>
                  <a:pt x="1250353" y="404578"/>
                </a:lnTo>
                <a:lnTo>
                  <a:pt x="1291290" y="393882"/>
                </a:lnTo>
                <a:lnTo>
                  <a:pt x="1332899" y="383065"/>
                </a:lnTo>
                <a:lnTo>
                  <a:pt x="1375168" y="372143"/>
                </a:lnTo>
                <a:lnTo>
                  <a:pt x="1418085" y="361133"/>
                </a:lnTo>
                <a:lnTo>
                  <a:pt x="1461638" y="350050"/>
                </a:lnTo>
                <a:lnTo>
                  <a:pt x="1505818" y="338911"/>
                </a:lnTo>
                <a:lnTo>
                  <a:pt x="1550610" y="327730"/>
                </a:lnTo>
                <a:lnTo>
                  <a:pt x="1596005" y="316524"/>
                </a:lnTo>
                <a:lnTo>
                  <a:pt x="1641991" y="305310"/>
                </a:lnTo>
                <a:lnTo>
                  <a:pt x="1688556" y="294101"/>
                </a:lnTo>
                <a:lnTo>
                  <a:pt x="1735688" y="282915"/>
                </a:lnTo>
                <a:lnTo>
                  <a:pt x="1783375" y="271768"/>
                </a:lnTo>
                <a:lnTo>
                  <a:pt x="1831608" y="260675"/>
                </a:lnTo>
                <a:lnTo>
                  <a:pt x="1880373" y="249651"/>
                </a:lnTo>
                <a:lnTo>
                  <a:pt x="1929659" y="238714"/>
                </a:lnTo>
                <a:lnTo>
                  <a:pt x="1979455" y="227879"/>
                </a:lnTo>
                <a:lnTo>
                  <a:pt x="2029749" y="217161"/>
                </a:lnTo>
                <a:lnTo>
                  <a:pt x="2080529" y="206577"/>
                </a:lnTo>
                <a:lnTo>
                  <a:pt x="2131785" y="196143"/>
                </a:lnTo>
                <a:lnTo>
                  <a:pt x="2183504" y="185873"/>
                </a:lnTo>
                <a:lnTo>
                  <a:pt x="2235674" y="175785"/>
                </a:lnTo>
                <a:lnTo>
                  <a:pt x="2288285" y="165894"/>
                </a:lnTo>
                <a:lnTo>
                  <a:pt x="2341325" y="156216"/>
                </a:lnTo>
                <a:lnTo>
                  <a:pt x="2394782" y="146767"/>
                </a:lnTo>
                <a:lnTo>
                  <a:pt x="2448644" y="137562"/>
                </a:lnTo>
                <a:lnTo>
                  <a:pt x="2502901" y="128618"/>
                </a:lnTo>
                <a:lnTo>
                  <a:pt x="2557540" y="119951"/>
                </a:lnTo>
                <a:lnTo>
                  <a:pt x="2612549" y="111575"/>
                </a:lnTo>
                <a:lnTo>
                  <a:pt x="2667919" y="103508"/>
                </a:lnTo>
                <a:lnTo>
                  <a:pt x="2723636" y="95765"/>
                </a:lnTo>
                <a:lnTo>
                  <a:pt x="2779689" y="88361"/>
                </a:lnTo>
                <a:lnTo>
                  <a:pt x="2836067" y="81314"/>
                </a:lnTo>
                <a:lnTo>
                  <a:pt x="2892758" y="74638"/>
                </a:lnTo>
                <a:lnTo>
                  <a:pt x="2949750" y="68350"/>
                </a:lnTo>
                <a:lnTo>
                  <a:pt x="3007033" y="62465"/>
                </a:lnTo>
                <a:lnTo>
                  <a:pt x="3064594" y="56999"/>
                </a:lnTo>
                <a:lnTo>
                  <a:pt x="3122422" y="51968"/>
                </a:lnTo>
                <a:lnTo>
                  <a:pt x="3166859" y="48359"/>
                </a:lnTo>
                <a:lnTo>
                  <a:pt x="3211635" y="44877"/>
                </a:lnTo>
                <a:lnTo>
                  <a:pt x="3256746" y="41521"/>
                </a:lnTo>
                <a:lnTo>
                  <a:pt x="3302186" y="38292"/>
                </a:lnTo>
                <a:lnTo>
                  <a:pt x="3347949" y="35191"/>
                </a:lnTo>
                <a:lnTo>
                  <a:pt x="3394029" y="32217"/>
                </a:lnTo>
                <a:lnTo>
                  <a:pt x="3440422" y="29372"/>
                </a:lnTo>
                <a:lnTo>
                  <a:pt x="3487120" y="26655"/>
                </a:lnTo>
                <a:lnTo>
                  <a:pt x="3534120" y="24067"/>
                </a:lnTo>
                <a:lnTo>
                  <a:pt x="3581415" y="21609"/>
                </a:lnTo>
                <a:lnTo>
                  <a:pt x="3628999" y="19281"/>
                </a:lnTo>
                <a:lnTo>
                  <a:pt x="3676868" y="17084"/>
                </a:lnTo>
                <a:lnTo>
                  <a:pt x="3725015" y="15017"/>
                </a:lnTo>
                <a:lnTo>
                  <a:pt x="3773435" y="13081"/>
                </a:lnTo>
                <a:lnTo>
                  <a:pt x="3822123" y="11277"/>
                </a:lnTo>
                <a:lnTo>
                  <a:pt x="3871073" y="9605"/>
                </a:lnTo>
                <a:lnTo>
                  <a:pt x="3920279" y="8066"/>
                </a:lnTo>
                <a:lnTo>
                  <a:pt x="3969735" y="6659"/>
                </a:lnTo>
                <a:lnTo>
                  <a:pt x="4019437" y="5386"/>
                </a:lnTo>
                <a:lnTo>
                  <a:pt x="4069379" y="4247"/>
                </a:lnTo>
                <a:lnTo>
                  <a:pt x="4119554" y="3241"/>
                </a:lnTo>
                <a:lnTo>
                  <a:pt x="4169958" y="2371"/>
                </a:lnTo>
                <a:lnTo>
                  <a:pt x="4220585" y="1636"/>
                </a:lnTo>
                <a:lnTo>
                  <a:pt x="4271429" y="1036"/>
                </a:lnTo>
                <a:lnTo>
                  <a:pt x="4322486" y="572"/>
                </a:lnTo>
                <a:lnTo>
                  <a:pt x="4373748" y="244"/>
                </a:lnTo>
                <a:lnTo>
                  <a:pt x="4425211" y="53"/>
                </a:lnTo>
                <a:lnTo>
                  <a:pt x="4476869" y="0"/>
                </a:lnTo>
                <a:lnTo>
                  <a:pt x="4528717" y="83"/>
                </a:lnTo>
                <a:lnTo>
                  <a:pt x="4580749" y="305"/>
                </a:lnTo>
                <a:lnTo>
                  <a:pt x="4632959" y="666"/>
                </a:lnTo>
                <a:lnTo>
                  <a:pt x="4685342" y="1165"/>
                </a:lnTo>
                <a:lnTo>
                  <a:pt x="4737892" y="1804"/>
                </a:lnTo>
                <a:lnTo>
                  <a:pt x="4790604" y="2583"/>
                </a:lnTo>
                <a:lnTo>
                  <a:pt x="4843472" y="3501"/>
                </a:lnTo>
                <a:lnTo>
                  <a:pt x="4896491" y="4560"/>
                </a:lnTo>
                <a:lnTo>
                  <a:pt x="4949655" y="5761"/>
                </a:lnTo>
                <a:lnTo>
                  <a:pt x="5002958" y="7102"/>
                </a:lnTo>
                <a:lnTo>
                  <a:pt x="5056395" y="8586"/>
                </a:lnTo>
                <a:lnTo>
                  <a:pt x="5109960" y="10212"/>
                </a:lnTo>
                <a:lnTo>
                  <a:pt x="5163648" y="11981"/>
                </a:lnTo>
                <a:lnTo>
                  <a:pt x="5217454" y="13893"/>
                </a:lnTo>
                <a:lnTo>
                  <a:pt x="5271371" y="15948"/>
                </a:lnTo>
                <a:lnTo>
                  <a:pt x="5325394" y="18147"/>
                </a:lnTo>
                <a:lnTo>
                  <a:pt x="5379518" y="20491"/>
                </a:lnTo>
                <a:lnTo>
                  <a:pt x="5433736" y="22980"/>
                </a:lnTo>
                <a:lnTo>
                  <a:pt x="5488044" y="25614"/>
                </a:lnTo>
                <a:lnTo>
                  <a:pt x="5542436" y="28394"/>
                </a:lnTo>
                <a:lnTo>
                  <a:pt x="5596906" y="31320"/>
                </a:lnTo>
                <a:lnTo>
                  <a:pt x="5651449" y="34392"/>
                </a:lnTo>
                <a:lnTo>
                  <a:pt x="5706058" y="37612"/>
                </a:lnTo>
                <a:lnTo>
                  <a:pt x="5760730" y="40979"/>
                </a:lnTo>
                <a:lnTo>
                  <a:pt x="5815457" y="44493"/>
                </a:lnTo>
                <a:lnTo>
                  <a:pt x="5870235" y="48156"/>
                </a:lnTo>
                <a:lnTo>
                  <a:pt x="5925058" y="51968"/>
                </a:lnTo>
                <a:lnTo>
                  <a:pt x="5972673" y="55463"/>
                </a:lnTo>
                <a:lnTo>
                  <a:pt x="6021230" y="59261"/>
                </a:lnTo>
                <a:lnTo>
                  <a:pt x="6070688" y="63352"/>
                </a:lnTo>
                <a:lnTo>
                  <a:pt x="6121004" y="67727"/>
                </a:lnTo>
                <a:lnTo>
                  <a:pt x="6172139" y="72376"/>
                </a:lnTo>
                <a:lnTo>
                  <a:pt x="6224051" y="77290"/>
                </a:lnTo>
                <a:lnTo>
                  <a:pt x="6276699" y="82458"/>
                </a:lnTo>
                <a:lnTo>
                  <a:pt x="6330041" y="87870"/>
                </a:lnTo>
                <a:lnTo>
                  <a:pt x="6384037" y="93517"/>
                </a:lnTo>
                <a:lnTo>
                  <a:pt x="6438645" y="99389"/>
                </a:lnTo>
                <a:lnTo>
                  <a:pt x="6493824" y="105477"/>
                </a:lnTo>
                <a:lnTo>
                  <a:pt x="6549532" y="111770"/>
                </a:lnTo>
                <a:lnTo>
                  <a:pt x="6605730" y="118258"/>
                </a:lnTo>
                <a:lnTo>
                  <a:pt x="6662375" y="124933"/>
                </a:lnTo>
                <a:lnTo>
                  <a:pt x="6719426" y="131783"/>
                </a:lnTo>
                <a:lnTo>
                  <a:pt x="6776843" y="138800"/>
                </a:lnTo>
                <a:lnTo>
                  <a:pt x="6834583" y="145974"/>
                </a:lnTo>
                <a:lnTo>
                  <a:pt x="6892606" y="153294"/>
                </a:lnTo>
                <a:lnTo>
                  <a:pt x="6950871" y="160751"/>
                </a:lnTo>
                <a:lnTo>
                  <a:pt x="7009336" y="168336"/>
                </a:lnTo>
                <a:lnTo>
                  <a:pt x="7067961" y="176038"/>
                </a:lnTo>
                <a:lnTo>
                  <a:pt x="7126704" y="183847"/>
                </a:lnTo>
                <a:lnTo>
                  <a:pt x="7185523" y="191755"/>
                </a:lnTo>
                <a:lnTo>
                  <a:pt x="7244379" y="199750"/>
                </a:lnTo>
                <a:lnTo>
                  <a:pt x="7303229" y="207824"/>
                </a:lnTo>
                <a:lnTo>
                  <a:pt x="7362032" y="215966"/>
                </a:lnTo>
                <a:lnTo>
                  <a:pt x="7420747" y="224167"/>
                </a:lnTo>
                <a:lnTo>
                  <a:pt x="7479334" y="232416"/>
                </a:lnTo>
                <a:lnTo>
                  <a:pt x="7537750" y="240705"/>
                </a:lnTo>
                <a:lnTo>
                  <a:pt x="7595955" y="249024"/>
                </a:lnTo>
                <a:lnTo>
                  <a:pt x="7653908" y="257361"/>
                </a:lnTo>
                <a:lnTo>
                  <a:pt x="7711566" y="265709"/>
                </a:lnTo>
                <a:lnTo>
                  <a:pt x="7768890" y="274057"/>
                </a:lnTo>
                <a:lnTo>
                  <a:pt x="7825838" y="282395"/>
                </a:lnTo>
                <a:lnTo>
                  <a:pt x="7882369" y="290713"/>
                </a:lnTo>
                <a:lnTo>
                  <a:pt x="7938441" y="299002"/>
                </a:lnTo>
                <a:lnTo>
                  <a:pt x="7994014" y="307251"/>
                </a:lnTo>
                <a:lnTo>
                  <a:pt x="8049046" y="315452"/>
                </a:lnTo>
                <a:lnTo>
                  <a:pt x="8103496" y="323595"/>
                </a:lnTo>
                <a:lnTo>
                  <a:pt x="8157323" y="331668"/>
                </a:lnTo>
                <a:lnTo>
                  <a:pt x="8210486" y="339664"/>
                </a:lnTo>
                <a:lnTo>
                  <a:pt x="8262943" y="347571"/>
                </a:lnTo>
                <a:lnTo>
                  <a:pt x="8314654" y="355380"/>
                </a:lnTo>
                <a:lnTo>
                  <a:pt x="8365576" y="363082"/>
                </a:lnTo>
                <a:lnTo>
                  <a:pt x="8415670" y="370667"/>
                </a:lnTo>
                <a:lnTo>
                  <a:pt x="8464894" y="378124"/>
                </a:lnTo>
                <a:lnTo>
                  <a:pt x="8513206" y="385444"/>
                </a:lnTo>
                <a:lnTo>
                  <a:pt x="8560565" y="392618"/>
                </a:lnTo>
                <a:lnTo>
                  <a:pt x="8606931" y="399635"/>
                </a:lnTo>
                <a:lnTo>
                  <a:pt x="8652263" y="406485"/>
                </a:lnTo>
                <a:lnTo>
                  <a:pt x="8696518" y="413160"/>
                </a:lnTo>
                <a:lnTo>
                  <a:pt x="8739655" y="419648"/>
                </a:lnTo>
                <a:lnTo>
                  <a:pt x="8781635" y="425941"/>
                </a:lnTo>
                <a:lnTo>
                  <a:pt x="8822415" y="432029"/>
                </a:lnTo>
                <a:lnTo>
                  <a:pt x="8861954" y="437901"/>
                </a:lnTo>
                <a:lnTo>
                  <a:pt x="8900211" y="443548"/>
                </a:lnTo>
                <a:lnTo>
                  <a:pt x="8972714" y="454128"/>
                </a:lnTo>
                <a:lnTo>
                  <a:pt x="9039596" y="463691"/>
                </a:lnTo>
                <a:lnTo>
                  <a:pt x="9070825" y="468066"/>
                </a:lnTo>
                <a:lnTo>
                  <a:pt x="9090025" y="470711"/>
                </a:lnTo>
              </a:path>
              <a:path w="9090025" h="3366134">
                <a:moveTo>
                  <a:pt x="0" y="2154009"/>
                </a:moveTo>
                <a:lnTo>
                  <a:pt x="51721" y="2177526"/>
                </a:lnTo>
                <a:lnTo>
                  <a:pt x="103435" y="2201036"/>
                </a:lnTo>
                <a:lnTo>
                  <a:pt x="155136" y="2224534"/>
                </a:lnTo>
                <a:lnTo>
                  <a:pt x="206816" y="2248011"/>
                </a:lnTo>
                <a:lnTo>
                  <a:pt x="258467" y="2271461"/>
                </a:lnTo>
                <a:lnTo>
                  <a:pt x="310084" y="2294877"/>
                </a:lnTo>
                <a:lnTo>
                  <a:pt x="361659" y="2318253"/>
                </a:lnTo>
                <a:lnTo>
                  <a:pt x="413185" y="2341582"/>
                </a:lnTo>
                <a:lnTo>
                  <a:pt x="464655" y="2364858"/>
                </a:lnTo>
                <a:lnTo>
                  <a:pt x="516061" y="2388072"/>
                </a:lnTo>
                <a:lnTo>
                  <a:pt x="567398" y="2411220"/>
                </a:lnTo>
                <a:lnTo>
                  <a:pt x="618658" y="2434293"/>
                </a:lnTo>
                <a:lnTo>
                  <a:pt x="669835" y="2457286"/>
                </a:lnTo>
                <a:lnTo>
                  <a:pt x="720920" y="2480191"/>
                </a:lnTo>
                <a:lnTo>
                  <a:pt x="771907" y="2503003"/>
                </a:lnTo>
                <a:lnTo>
                  <a:pt x="822789" y="2525713"/>
                </a:lnTo>
                <a:lnTo>
                  <a:pt x="873559" y="2548315"/>
                </a:lnTo>
                <a:lnTo>
                  <a:pt x="924211" y="2570804"/>
                </a:lnTo>
                <a:lnTo>
                  <a:pt x="974736" y="2593171"/>
                </a:lnTo>
                <a:lnTo>
                  <a:pt x="1025128" y="2615410"/>
                </a:lnTo>
                <a:lnTo>
                  <a:pt x="1075380" y="2637515"/>
                </a:lnTo>
                <a:lnTo>
                  <a:pt x="1125486" y="2659479"/>
                </a:lnTo>
                <a:lnTo>
                  <a:pt x="1175437" y="2681295"/>
                </a:lnTo>
                <a:lnTo>
                  <a:pt x="1225227" y="2702955"/>
                </a:lnTo>
                <a:lnTo>
                  <a:pt x="1274850" y="2724455"/>
                </a:lnTo>
                <a:lnTo>
                  <a:pt x="1324297" y="2745786"/>
                </a:lnTo>
                <a:lnTo>
                  <a:pt x="1373563" y="2766943"/>
                </a:lnTo>
                <a:lnTo>
                  <a:pt x="1422639" y="2787917"/>
                </a:lnTo>
                <a:lnTo>
                  <a:pt x="1471519" y="2808704"/>
                </a:lnTo>
                <a:lnTo>
                  <a:pt x="1520197" y="2829295"/>
                </a:lnTo>
                <a:lnTo>
                  <a:pt x="1568664" y="2849685"/>
                </a:lnTo>
                <a:lnTo>
                  <a:pt x="1616914" y="2869866"/>
                </a:lnTo>
                <a:lnTo>
                  <a:pt x="1664941" y="2889831"/>
                </a:lnTo>
                <a:lnTo>
                  <a:pt x="1712736" y="2909575"/>
                </a:lnTo>
                <a:lnTo>
                  <a:pt x="1760293" y="2929090"/>
                </a:lnTo>
                <a:lnTo>
                  <a:pt x="1807605" y="2948370"/>
                </a:lnTo>
                <a:lnTo>
                  <a:pt x="1854666" y="2967407"/>
                </a:lnTo>
                <a:lnTo>
                  <a:pt x="1901467" y="2986195"/>
                </a:lnTo>
                <a:lnTo>
                  <a:pt x="1948002" y="3004728"/>
                </a:lnTo>
                <a:lnTo>
                  <a:pt x="1994264" y="3022999"/>
                </a:lnTo>
                <a:lnTo>
                  <a:pt x="2040246" y="3041000"/>
                </a:lnTo>
                <a:lnTo>
                  <a:pt x="2085941" y="3058726"/>
                </a:lnTo>
                <a:lnTo>
                  <a:pt x="2131342" y="3076169"/>
                </a:lnTo>
                <a:lnTo>
                  <a:pt x="2176442" y="3093323"/>
                </a:lnTo>
                <a:lnTo>
                  <a:pt x="2221234" y="3110180"/>
                </a:lnTo>
                <a:lnTo>
                  <a:pt x="2265711" y="3126735"/>
                </a:lnTo>
                <a:lnTo>
                  <a:pt x="2309866" y="3142981"/>
                </a:lnTo>
                <a:lnTo>
                  <a:pt x="2353692" y="3158911"/>
                </a:lnTo>
                <a:lnTo>
                  <a:pt x="2397182" y="3174517"/>
                </a:lnTo>
                <a:lnTo>
                  <a:pt x="2440328" y="3189794"/>
                </a:lnTo>
                <a:lnTo>
                  <a:pt x="2483125" y="3204734"/>
                </a:lnTo>
                <a:lnTo>
                  <a:pt x="2525564" y="3219332"/>
                </a:lnTo>
                <a:lnTo>
                  <a:pt x="2567640" y="3233579"/>
                </a:lnTo>
                <a:lnTo>
                  <a:pt x="2609344" y="3247471"/>
                </a:lnTo>
                <a:lnTo>
                  <a:pt x="2650671" y="3260998"/>
                </a:lnTo>
                <a:lnTo>
                  <a:pt x="2691612" y="3274156"/>
                </a:lnTo>
                <a:lnTo>
                  <a:pt x="2732161" y="3286937"/>
                </a:lnTo>
                <a:lnTo>
                  <a:pt x="2772311" y="3299335"/>
                </a:lnTo>
                <a:lnTo>
                  <a:pt x="2812055" y="3311342"/>
                </a:lnTo>
                <a:lnTo>
                  <a:pt x="2851386" y="3322953"/>
                </a:lnTo>
                <a:lnTo>
                  <a:pt x="2890297" y="3334160"/>
                </a:lnTo>
                <a:lnTo>
                  <a:pt x="2928780" y="3344956"/>
                </a:lnTo>
                <a:lnTo>
                  <a:pt x="2966830" y="3355336"/>
                </a:lnTo>
                <a:lnTo>
                  <a:pt x="3004439" y="3365291"/>
                </a:lnTo>
              </a:path>
              <a:path w="9090025" h="3366134">
                <a:moveTo>
                  <a:pt x="11112" y="1798472"/>
                </a:moveTo>
                <a:lnTo>
                  <a:pt x="48436" y="1811513"/>
                </a:lnTo>
                <a:lnTo>
                  <a:pt x="85881" y="1824575"/>
                </a:lnTo>
                <a:lnTo>
                  <a:pt x="123569" y="1837681"/>
                </a:lnTo>
                <a:lnTo>
                  <a:pt x="161622" y="1850853"/>
                </a:lnTo>
                <a:lnTo>
                  <a:pt x="200161" y="1864113"/>
                </a:lnTo>
                <a:lnTo>
                  <a:pt x="239308" y="1877483"/>
                </a:lnTo>
                <a:lnTo>
                  <a:pt x="279184" y="1890984"/>
                </a:lnTo>
                <a:lnTo>
                  <a:pt x="319911" y="1904638"/>
                </a:lnTo>
                <a:lnTo>
                  <a:pt x="361610" y="1918468"/>
                </a:lnTo>
                <a:lnTo>
                  <a:pt x="404402" y="1932496"/>
                </a:lnTo>
                <a:lnTo>
                  <a:pt x="448410" y="1946742"/>
                </a:lnTo>
                <a:lnTo>
                  <a:pt x="493754" y="1961230"/>
                </a:lnTo>
                <a:lnTo>
                  <a:pt x="540557" y="1975982"/>
                </a:lnTo>
                <a:lnTo>
                  <a:pt x="588940" y="1991018"/>
                </a:lnTo>
                <a:lnTo>
                  <a:pt x="639023" y="2006361"/>
                </a:lnTo>
                <a:lnTo>
                  <a:pt x="690930" y="2022034"/>
                </a:lnTo>
                <a:lnTo>
                  <a:pt x="744780" y="2038057"/>
                </a:lnTo>
                <a:lnTo>
                  <a:pt x="800696" y="2054453"/>
                </a:lnTo>
                <a:lnTo>
                  <a:pt x="858800" y="2071244"/>
                </a:lnTo>
                <a:lnTo>
                  <a:pt x="919212" y="2088452"/>
                </a:lnTo>
                <a:lnTo>
                  <a:pt x="982055" y="2106098"/>
                </a:lnTo>
                <a:lnTo>
                  <a:pt x="1047449" y="2124205"/>
                </a:lnTo>
                <a:lnTo>
                  <a:pt x="1115517" y="2142794"/>
                </a:lnTo>
                <a:lnTo>
                  <a:pt x="1153991" y="2153244"/>
                </a:lnTo>
                <a:lnTo>
                  <a:pt x="1193337" y="2163945"/>
                </a:lnTo>
                <a:lnTo>
                  <a:pt x="1233531" y="2174885"/>
                </a:lnTo>
                <a:lnTo>
                  <a:pt x="1274547" y="2186054"/>
                </a:lnTo>
                <a:lnTo>
                  <a:pt x="1316362" y="2197438"/>
                </a:lnTo>
                <a:lnTo>
                  <a:pt x="1358953" y="2209028"/>
                </a:lnTo>
                <a:lnTo>
                  <a:pt x="1402295" y="2220810"/>
                </a:lnTo>
                <a:lnTo>
                  <a:pt x="1446363" y="2232775"/>
                </a:lnTo>
                <a:lnTo>
                  <a:pt x="1491135" y="2244909"/>
                </a:lnTo>
                <a:lnTo>
                  <a:pt x="1536586" y="2257202"/>
                </a:lnTo>
                <a:lnTo>
                  <a:pt x="1582691" y="2269643"/>
                </a:lnTo>
                <a:lnTo>
                  <a:pt x="1629427" y="2282219"/>
                </a:lnTo>
                <a:lnTo>
                  <a:pt x="1676770" y="2294919"/>
                </a:lnTo>
                <a:lnTo>
                  <a:pt x="1724696" y="2307731"/>
                </a:lnTo>
                <a:lnTo>
                  <a:pt x="1773181" y="2320645"/>
                </a:lnTo>
                <a:lnTo>
                  <a:pt x="1822200" y="2333648"/>
                </a:lnTo>
                <a:lnTo>
                  <a:pt x="1871730" y="2346728"/>
                </a:lnTo>
                <a:lnTo>
                  <a:pt x="1921746" y="2359875"/>
                </a:lnTo>
                <a:lnTo>
                  <a:pt x="1972225" y="2373077"/>
                </a:lnTo>
                <a:lnTo>
                  <a:pt x="2023143" y="2386323"/>
                </a:lnTo>
                <a:lnTo>
                  <a:pt x="2074475" y="2399600"/>
                </a:lnTo>
                <a:lnTo>
                  <a:pt x="2126197" y="2412897"/>
                </a:lnTo>
                <a:lnTo>
                  <a:pt x="2178286" y="2426202"/>
                </a:lnTo>
                <a:lnTo>
                  <a:pt x="2230717" y="2439505"/>
                </a:lnTo>
                <a:lnTo>
                  <a:pt x="2283466" y="2452794"/>
                </a:lnTo>
                <a:lnTo>
                  <a:pt x="2336510" y="2466056"/>
                </a:lnTo>
                <a:lnTo>
                  <a:pt x="2389824" y="2479281"/>
                </a:lnTo>
                <a:lnTo>
                  <a:pt x="2443384" y="2492457"/>
                </a:lnTo>
                <a:lnTo>
                  <a:pt x="2497166" y="2505573"/>
                </a:lnTo>
                <a:lnTo>
                  <a:pt x="2551146" y="2518616"/>
                </a:lnTo>
                <a:lnTo>
                  <a:pt x="2605300" y="2531576"/>
                </a:lnTo>
                <a:lnTo>
                  <a:pt x="2659604" y="2544440"/>
                </a:lnTo>
                <a:lnTo>
                  <a:pt x="2714034" y="2557198"/>
                </a:lnTo>
                <a:lnTo>
                  <a:pt x="2768566" y="2569837"/>
                </a:lnTo>
                <a:lnTo>
                  <a:pt x="2823176" y="2582347"/>
                </a:lnTo>
                <a:lnTo>
                  <a:pt x="2877840" y="2594715"/>
                </a:lnTo>
                <a:lnTo>
                  <a:pt x="2932534" y="2606931"/>
                </a:lnTo>
                <a:lnTo>
                  <a:pt x="2987233" y="2618982"/>
                </a:lnTo>
                <a:lnTo>
                  <a:pt x="3041914" y="2630857"/>
                </a:lnTo>
                <a:lnTo>
                  <a:pt x="3096552" y="2642544"/>
                </a:lnTo>
                <a:lnTo>
                  <a:pt x="3151125" y="2654033"/>
                </a:lnTo>
                <a:lnTo>
                  <a:pt x="3205607" y="2665311"/>
                </a:lnTo>
                <a:lnTo>
                  <a:pt x="3251565" y="2674699"/>
                </a:lnTo>
                <a:lnTo>
                  <a:pt x="3297989" y="2684098"/>
                </a:lnTo>
                <a:lnTo>
                  <a:pt x="3344858" y="2693504"/>
                </a:lnTo>
                <a:lnTo>
                  <a:pt x="3392151" y="2702915"/>
                </a:lnTo>
                <a:lnTo>
                  <a:pt x="3439851" y="2712326"/>
                </a:lnTo>
                <a:lnTo>
                  <a:pt x="3487937" y="2721734"/>
                </a:lnTo>
                <a:lnTo>
                  <a:pt x="3536389" y="2731136"/>
                </a:lnTo>
                <a:lnTo>
                  <a:pt x="3585188" y="2740528"/>
                </a:lnTo>
                <a:lnTo>
                  <a:pt x="3634314" y="2749907"/>
                </a:lnTo>
                <a:lnTo>
                  <a:pt x="3683747" y="2759270"/>
                </a:lnTo>
                <a:lnTo>
                  <a:pt x="3733468" y="2768612"/>
                </a:lnTo>
                <a:lnTo>
                  <a:pt x="3783458" y="2777931"/>
                </a:lnTo>
                <a:lnTo>
                  <a:pt x="3833696" y="2787224"/>
                </a:lnTo>
                <a:lnTo>
                  <a:pt x="3884162" y="2796486"/>
                </a:lnTo>
                <a:lnTo>
                  <a:pt x="3934838" y="2805714"/>
                </a:lnTo>
                <a:lnTo>
                  <a:pt x="3985704" y="2814906"/>
                </a:lnTo>
                <a:lnTo>
                  <a:pt x="4036739" y="2824057"/>
                </a:lnTo>
                <a:lnTo>
                  <a:pt x="4087924" y="2833164"/>
                </a:lnTo>
                <a:lnTo>
                  <a:pt x="4139240" y="2842223"/>
                </a:lnTo>
                <a:lnTo>
                  <a:pt x="4190667" y="2851232"/>
                </a:lnTo>
                <a:lnTo>
                  <a:pt x="4242185" y="2860187"/>
                </a:lnTo>
                <a:lnTo>
                  <a:pt x="4293775" y="2869084"/>
                </a:lnTo>
                <a:lnTo>
                  <a:pt x="4345417" y="2877921"/>
                </a:lnTo>
                <a:lnTo>
                  <a:pt x="4397091" y="2886692"/>
                </a:lnTo>
                <a:lnTo>
                  <a:pt x="4448778" y="2895396"/>
                </a:lnTo>
                <a:lnTo>
                  <a:pt x="4500457" y="2904029"/>
                </a:lnTo>
                <a:lnTo>
                  <a:pt x="4552110" y="2912587"/>
                </a:lnTo>
                <a:lnTo>
                  <a:pt x="4603717" y="2921067"/>
                </a:lnTo>
                <a:lnTo>
                  <a:pt x="4655258" y="2929465"/>
                </a:lnTo>
                <a:lnTo>
                  <a:pt x="4706713" y="2937779"/>
                </a:lnTo>
                <a:lnTo>
                  <a:pt x="4758063" y="2946004"/>
                </a:lnTo>
                <a:lnTo>
                  <a:pt x="4809288" y="2954137"/>
                </a:lnTo>
                <a:lnTo>
                  <a:pt x="4860368" y="2962175"/>
                </a:lnTo>
                <a:lnTo>
                  <a:pt x="4911284" y="2970115"/>
                </a:lnTo>
                <a:lnTo>
                  <a:pt x="4962016" y="2977952"/>
                </a:lnTo>
                <a:lnTo>
                  <a:pt x="5012545" y="2985684"/>
                </a:lnTo>
                <a:lnTo>
                  <a:pt x="5062850" y="2993307"/>
                </a:lnTo>
                <a:lnTo>
                  <a:pt x="5112913" y="3000818"/>
                </a:lnTo>
                <a:lnTo>
                  <a:pt x="5162713" y="3008213"/>
                </a:lnTo>
                <a:lnTo>
                  <a:pt x="5212231" y="3015489"/>
                </a:lnTo>
                <a:lnTo>
                  <a:pt x="5261447" y="3022643"/>
                </a:lnTo>
                <a:lnTo>
                  <a:pt x="5310342" y="3029670"/>
                </a:lnTo>
                <a:lnTo>
                  <a:pt x="5358895" y="3036568"/>
                </a:lnTo>
                <a:lnTo>
                  <a:pt x="5407088" y="3043333"/>
                </a:lnTo>
                <a:lnTo>
                  <a:pt x="5454900" y="3049962"/>
                </a:lnTo>
                <a:lnTo>
                  <a:pt x="5502312" y="3056451"/>
                </a:lnTo>
                <a:lnTo>
                  <a:pt x="5549305" y="3062798"/>
                </a:lnTo>
                <a:lnTo>
                  <a:pt x="5595858" y="3068997"/>
                </a:lnTo>
                <a:lnTo>
                  <a:pt x="5641952" y="3075047"/>
                </a:lnTo>
                <a:lnTo>
                  <a:pt x="5687568" y="3080943"/>
                </a:lnTo>
                <a:lnTo>
                  <a:pt x="5742987" y="3087938"/>
                </a:lnTo>
                <a:lnTo>
                  <a:pt x="5798585" y="3094731"/>
                </a:lnTo>
                <a:lnTo>
                  <a:pt x="5854327" y="3101328"/>
                </a:lnTo>
                <a:lnTo>
                  <a:pt x="5910178" y="3107732"/>
                </a:lnTo>
                <a:lnTo>
                  <a:pt x="5966105" y="3113948"/>
                </a:lnTo>
                <a:lnTo>
                  <a:pt x="6022073" y="3119980"/>
                </a:lnTo>
                <a:lnTo>
                  <a:pt x="6078049" y="3125832"/>
                </a:lnTo>
                <a:lnTo>
                  <a:pt x="6133998" y="3131508"/>
                </a:lnTo>
                <a:lnTo>
                  <a:pt x="6189887" y="3137013"/>
                </a:lnTo>
                <a:lnTo>
                  <a:pt x="6245680" y="3142349"/>
                </a:lnTo>
                <a:lnTo>
                  <a:pt x="6301344" y="3147522"/>
                </a:lnTo>
                <a:lnTo>
                  <a:pt x="6356845" y="3152536"/>
                </a:lnTo>
                <a:lnTo>
                  <a:pt x="6412148" y="3157395"/>
                </a:lnTo>
                <a:lnTo>
                  <a:pt x="6467220" y="3162102"/>
                </a:lnTo>
                <a:lnTo>
                  <a:pt x="6522026" y="3166662"/>
                </a:lnTo>
                <a:lnTo>
                  <a:pt x="6576532" y="3171080"/>
                </a:lnTo>
                <a:lnTo>
                  <a:pt x="6630704" y="3175359"/>
                </a:lnTo>
                <a:lnTo>
                  <a:pt x="6684509" y="3179503"/>
                </a:lnTo>
                <a:lnTo>
                  <a:pt x="6737911" y="3183517"/>
                </a:lnTo>
                <a:lnTo>
                  <a:pt x="6790876" y="3187405"/>
                </a:lnTo>
                <a:lnTo>
                  <a:pt x="6843372" y="3191171"/>
                </a:lnTo>
                <a:lnTo>
                  <a:pt x="6895362" y="3194818"/>
                </a:lnTo>
                <a:lnTo>
                  <a:pt x="6946814" y="3198352"/>
                </a:lnTo>
                <a:lnTo>
                  <a:pt x="6997693" y="3201776"/>
                </a:lnTo>
                <a:lnTo>
                  <a:pt x="7047965" y="3205094"/>
                </a:lnTo>
                <a:lnTo>
                  <a:pt x="7097596" y="3208311"/>
                </a:lnTo>
                <a:lnTo>
                  <a:pt x="7146552" y="3211430"/>
                </a:lnTo>
                <a:lnTo>
                  <a:pt x="7194799" y="3214457"/>
                </a:lnTo>
                <a:lnTo>
                  <a:pt x="7242301" y="3217394"/>
                </a:lnTo>
                <a:lnTo>
                  <a:pt x="7289027" y="3220246"/>
                </a:lnTo>
                <a:lnTo>
                  <a:pt x="7334940" y="3223018"/>
                </a:lnTo>
                <a:lnTo>
                  <a:pt x="7380008" y="3225712"/>
                </a:lnTo>
                <a:lnTo>
                  <a:pt x="7424195" y="3228335"/>
                </a:lnTo>
                <a:lnTo>
                  <a:pt x="7467469" y="3230888"/>
                </a:lnTo>
                <a:lnTo>
                  <a:pt x="7509794" y="3233378"/>
                </a:lnTo>
                <a:lnTo>
                  <a:pt x="7551137" y="3235808"/>
                </a:lnTo>
                <a:lnTo>
                  <a:pt x="7591463" y="3238181"/>
                </a:lnTo>
                <a:lnTo>
                  <a:pt x="7630738" y="3240503"/>
                </a:lnTo>
                <a:lnTo>
                  <a:pt x="7668929" y="3242777"/>
                </a:lnTo>
                <a:lnTo>
                  <a:pt x="7706001" y="3245007"/>
                </a:lnTo>
                <a:lnTo>
                  <a:pt x="7741920" y="3247198"/>
                </a:lnTo>
                <a:lnTo>
                  <a:pt x="7823528" y="3251996"/>
                </a:lnTo>
                <a:lnTo>
                  <a:pt x="7898271" y="3255955"/>
                </a:lnTo>
                <a:lnTo>
                  <a:pt x="7966722" y="3259141"/>
                </a:lnTo>
                <a:lnTo>
                  <a:pt x="8029452" y="3261619"/>
                </a:lnTo>
                <a:lnTo>
                  <a:pt x="8087036" y="3263453"/>
                </a:lnTo>
                <a:lnTo>
                  <a:pt x="8140046" y="3264710"/>
                </a:lnTo>
                <a:lnTo>
                  <a:pt x="8189054" y="3265454"/>
                </a:lnTo>
                <a:lnTo>
                  <a:pt x="8234634" y="3265752"/>
                </a:lnTo>
                <a:lnTo>
                  <a:pt x="8277358" y="3265667"/>
                </a:lnTo>
                <a:lnTo>
                  <a:pt x="8317799" y="3265266"/>
                </a:lnTo>
                <a:lnTo>
                  <a:pt x="8356529" y="3264613"/>
                </a:lnTo>
                <a:lnTo>
                  <a:pt x="8431151" y="3262815"/>
                </a:lnTo>
                <a:lnTo>
                  <a:pt x="8468187" y="3261800"/>
                </a:lnTo>
                <a:lnTo>
                  <a:pt x="8505804" y="3260794"/>
                </a:lnTo>
                <a:lnTo>
                  <a:pt x="8544575" y="3259864"/>
                </a:lnTo>
                <a:lnTo>
                  <a:pt x="8585073" y="3259074"/>
                </a:lnTo>
                <a:lnTo>
                  <a:pt x="8647680" y="3257709"/>
                </a:lnTo>
                <a:lnTo>
                  <a:pt x="8707208" y="3255809"/>
                </a:lnTo>
                <a:lnTo>
                  <a:pt x="8763964" y="3253427"/>
                </a:lnTo>
                <a:lnTo>
                  <a:pt x="8818255" y="3250618"/>
                </a:lnTo>
                <a:lnTo>
                  <a:pt x="8870391" y="3247433"/>
                </a:lnTo>
                <a:lnTo>
                  <a:pt x="8920678" y="3243927"/>
                </a:lnTo>
                <a:lnTo>
                  <a:pt x="8969426" y="3240153"/>
                </a:lnTo>
                <a:lnTo>
                  <a:pt x="9016941" y="3236165"/>
                </a:lnTo>
                <a:lnTo>
                  <a:pt x="9063533" y="3232016"/>
                </a:lnTo>
                <a:lnTo>
                  <a:pt x="9090025" y="3229564"/>
                </a:lnTo>
              </a:path>
              <a:path w="9090025" h="3366134">
                <a:moveTo>
                  <a:pt x="2160651" y="3365951"/>
                </a:moveTo>
                <a:lnTo>
                  <a:pt x="2193106" y="3329340"/>
                </a:lnTo>
                <a:lnTo>
                  <a:pt x="2225669" y="3292755"/>
                </a:lnTo>
                <a:lnTo>
                  <a:pt x="2258448" y="3256223"/>
                </a:lnTo>
                <a:lnTo>
                  <a:pt x="2291545" y="3219770"/>
                </a:lnTo>
                <a:lnTo>
                  <a:pt x="2325068" y="3183422"/>
                </a:lnTo>
                <a:lnTo>
                  <a:pt x="2359122" y="3147207"/>
                </a:lnTo>
                <a:lnTo>
                  <a:pt x="2393812" y="3111150"/>
                </a:lnTo>
                <a:lnTo>
                  <a:pt x="2429243" y="3075277"/>
                </a:lnTo>
                <a:lnTo>
                  <a:pt x="2465521" y="3039616"/>
                </a:lnTo>
                <a:lnTo>
                  <a:pt x="2502751" y="3004193"/>
                </a:lnTo>
                <a:lnTo>
                  <a:pt x="2541039" y="2969034"/>
                </a:lnTo>
                <a:lnTo>
                  <a:pt x="2580490" y="2934165"/>
                </a:lnTo>
                <a:lnTo>
                  <a:pt x="2621210" y="2899613"/>
                </a:lnTo>
                <a:lnTo>
                  <a:pt x="2663304" y="2865405"/>
                </a:lnTo>
                <a:lnTo>
                  <a:pt x="2706878" y="2831566"/>
                </a:lnTo>
                <a:lnTo>
                  <a:pt x="2744579" y="2803411"/>
                </a:lnTo>
                <a:lnTo>
                  <a:pt x="2783718" y="2775072"/>
                </a:lnTo>
                <a:lnTo>
                  <a:pt x="2824153" y="2746623"/>
                </a:lnTo>
                <a:lnTo>
                  <a:pt x="2865745" y="2718138"/>
                </a:lnTo>
                <a:lnTo>
                  <a:pt x="2908351" y="2689689"/>
                </a:lnTo>
                <a:lnTo>
                  <a:pt x="2951832" y="2661350"/>
                </a:lnTo>
                <a:lnTo>
                  <a:pt x="2996047" y="2633194"/>
                </a:lnTo>
                <a:lnTo>
                  <a:pt x="3040855" y="2605296"/>
                </a:lnTo>
                <a:lnTo>
                  <a:pt x="3086115" y="2577727"/>
                </a:lnTo>
                <a:lnTo>
                  <a:pt x="3131687" y="2550561"/>
                </a:lnTo>
                <a:lnTo>
                  <a:pt x="3177430" y="2523872"/>
                </a:lnTo>
                <a:lnTo>
                  <a:pt x="3223203" y="2497732"/>
                </a:lnTo>
                <a:lnTo>
                  <a:pt x="3268866" y="2472216"/>
                </a:lnTo>
                <a:lnTo>
                  <a:pt x="3314277" y="2447396"/>
                </a:lnTo>
                <a:lnTo>
                  <a:pt x="3359296" y="2423346"/>
                </a:lnTo>
                <a:lnTo>
                  <a:pt x="3403782" y="2400139"/>
                </a:lnTo>
                <a:lnTo>
                  <a:pt x="3447596" y="2377849"/>
                </a:lnTo>
                <a:lnTo>
                  <a:pt x="3490595" y="2356548"/>
                </a:lnTo>
                <a:lnTo>
                  <a:pt x="3537389" y="2333955"/>
                </a:lnTo>
                <a:lnTo>
                  <a:pt x="3582270" y="2312828"/>
                </a:lnTo>
                <a:lnTo>
                  <a:pt x="3625648" y="2293012"/>
                </a:lnTo>
                <a:lnTo>
                  <a:pt x="3667930" y="2274350"/>
                </a:lnTo>
                <a:lnTo>
                  <a:pt x="3709527" y="2256685"/>
                </a:lnTo>
                <a:lnTo>
                  <a:pt x="3750846" y="2239862"/>
                </a:lnTo>
                <a:lnTo>
                  <a:pt x="3792297" y="2223723"/>
                </a:lnTo>
                <a:lnTo>
                  <a:pt x="3834288" y="2208112"/>
                </a:lnTo>
                <a:lnTo>
                  <a:pt x="3877229" y="2192873"/>
                </a:lnTo>
                <a:lnTo>
                  <a:pt x="3921529" y="2177849"/>
                </a:lnTo>
                <a:lnTo>
                  <a:pt x="3967596" y="2162883"/>
                </a:lnTo>
                <a:lnTo>
                  <a:pt x="4015839" y="2147820"/>
                </a:lnTo>
                <a:lnTo>
                  <a:pt x="4066667" y="2132503"/>
                </a:lnTo>
                <a:lnTo>
                  <a:pt x="4120489" y="2116775"/>
                </a:lnTo>
                <a:lnTo>
                  <a:pt x="4177714" y="2100479"/>
                </a:lnTo>
                <a:lnTo>
                  <a:pt x="4238752" y="2083460"/>
                </a:lnTo>
                <a:lnTo>
                  <a:pt x="4278767" y="2072559"/>
                </a:lnTo>
                <a:lnTo>
                  <a:pt x="4321049" y="2061361"/>
                </a:lnTo>
                <a:lnTo>
                  <a:pt x="4365403" y="2049904"/>
                </a:lnTo>
                <a:lnTo>
                  <a:pt x="4411633" y="2038223"/>
                </a:lnTo>
                <a:lnTo>
                  <a:pt x="4459544" y="2026355"/>
                </a:lnTo>
                <a:lnTo>
                  <a:pt x="4508943" y="2014336"/>
                </a:lnTo>
                <a:lnTo>
                  <a:pt x="4559635" y="2002204"/>
                </a:lnTo>
                <a:lnTo>
                  <a:pt x="4611424" y="1989993"/>
                </a:lnTo>
                <a:lnTo>
                  <a:pt x="4664116" y="1977741"/>
                </a:lnTo>
                <a:lnTo>
                  <a:pt x="4717517" y="1965483"/>
                </a:lnTo>
                <a:lnTo>
                  <a:pt x="4771431" y="1953257"/>
                </a:lnTo>
                <a:lnTo>
                  <a:pt x="4825665" y="1941099"/>
                </a:lnTo>
                <a:lnTo>
                  <a:pt x="4880022" y="1929044"/>
                </a:lnTo>
                <a:lnTo>
                  <a:pt x="4934309" y="1917130"/>
                </a:lnTo>
                <a:lnTo>
                  <a:pt x="4988331" y="1905392"/>
                </a:lnTo>
                <a:lnTo>
                  <a:pt x="5041893" y="1893868"/>
                </a:lnTo>
                <a:lnTo>
                  <a:pt x="5094801" y="1882593"/>
                </a:lnTo>
                <a:lnTo>
                  <a:pt x="5146859" y="1871603"/>
                </a:lnTo>
                <a:lnTo>
                  <a:pt x="5197873" y="1860936"/>
                </a:lnTo>
                <a:lnTo>
                  <a:pt x="5247649" y="1850628"/>
                </a:lnTo>
                <a:lnTo>
                  <a:pt x="5295991" y="1840715"/>
                </a:lnTo>
                <a:lnTo>
                  <a:pt x="5342705" y="1831233"/>
                </a:lnTo>
                <a:lnTo>
                  <a:pt x="5387596" y="1822218"/>
                </a:lnTo>
                <a:lnTo>
                  <a:pt x="5430470" y="1813708"/>
                </a:lnTo>
                <a:lnTo>
                  <a:pt x="5471132" y="1805738"/>
                </a:lnTo>
                <a:lnTo>
                  <a:pt x="5509387" y="1798345"/>
                </a:lnTo>
                <a:lnTo>
                  <a:pt x="5578805" y="1785274"/>
                </a:lnTo>
                <a:lnTo>
                  <a:pt x="5639975" y="1774209"/>
                </a:lnTo>
                <a:lnTo>
                  <a:pt x="5694274" y="1764907"/>
                </a:lnTo>
                <a:lnTo>
                  <a:pt x="5743081" y="1757125"/>
                </a:lnTo>
                <a:lnTo>
                  <a:pt x="5787773" y="1750619"/>
                </a:lnTo>
                <a:lnTo>
                  <a:pt x="5829729" y="1745145"/>
                </a:lnTo>
                <a:lnTo>
                  <a:pt x="5870327" y="1740460"/>
                </a:lnTo>
                <a:lnTo>
                  <a:pt x="5910943" y="1736321"/>
                </a:lnTo>
                <a:lnTo>
                  <a:pt x="5952957" y="1732484"/>
                </a:lnTo>
                <a:lnTo>
                  <a:pt x="5997747" y="1728705"/>
                </a:lnTo>
                <a:lnTo>
                  <a:pt x="6046690" y="1724742"/>
                </a:lnTo>
                <a:lnTo>
                  <a:pt x="6101164" y="1720351"/>
                </a:lnTo>
                <a:lnTo>
                  <a:pt x="6162548" y="1715287"/>
                </a:lnTo>
                <a:lnTo>
                  <a:pt x="6204073" y="1711882"/>
                </a:lnTo>
                <a:lnTo>
                  <a:pt x="6247640" y="1708462"/>
                </a:lnTo>
                <a:lnTo>
                  <a:pt x="6293057" y="1705037"/>
                </a:lnTo>
                <a:lnTo>
                  <a:pt x="6340131" y="1701619"/>
                </a:lnTo>
                <a:lnTo>
                  <a:pt x="6388671" y="1698220"/>
                </a:lnTo>
                <a:lnTo>
                  <a:pt x="6438483" y="1694851"/>
                </a:lnTo>
                <a:lnTo>
                  <a:pt x="6489375" y="1691524"/>
                </a:lnTo>
                <a:lnTo>
                  <a:pt x="6541155" y="1688251"/>
                </a:lnTo>
                <a:lnTo>
                  <a:pt x="6593632" y="1685043"/>
                </a:lnTo>
                <a:lnTo>
                  <a:pt x="6646612" y="1681911"/>
                </a:lnTo>
                <a:lnTo>
                  <a:pt x="6699903" y="1678868"/>
                </a:lnTo>
                <a:lnTo>
                  <a:pt x="6753313" y="1675925"/>
                </a:lnTo>
                <a:lnTo>
                  <a:pt x="6806650" y="1673094"/>
                </a:lnTo>
                <a:lnTo>
                  <a:pt x="6859721" y="1670385"/>
                </a:lnTo>
                <a:lnTo>
                  <a:pt x="6912334" y="1667812"/>
                </a:lnTo>
                <a:lnTo>
                  <a:pt x="6964298" y="1665385"/>
                </a:lnTo>
                <a:lnTo>
                  <a:pt x="7015418" y="1663116"/>
                </a:lnTo>
                <a:lnTo>
                  <a:pt x="7065504" y="1661016"/>
                </a:lnTo>
                <a:lnTo>
                  <a:pt x="7114363" y="1659098"/>
                </a:lnTo>
                <a:lnTo>
                  <a:pt x="7161803" y="1657372"/>
                </a:lnTo>
                <a:lnTo>
                  <a:pt x="7207631" y="1655851"/>
                </a:lnTo>
                <a:lnTo>
                  <a:pt x="7472140" y="1651672"/>
                </a:lnTo>
                <a:lnTo>
                  <a:pt x="7747222" y="1652136"/>
                </a:lnTo>
                <a:lnTo>
                  <a:pt x="7963296" y="1654458"/>
                </a:lnTo>
                <a:lnTo>
                  <a:pt x="8050783" y="1655851"/>
                </a:lnTo>
                <a:lnTo>
                  <a:pt x="8656447" y="1655851"/>
                </a:lnTo>
                <a:lnTo>
                  <a:pt x="8718743" y="1657799"/>
                </a:lnTo>
                <a:lnTo>
                  <a:pt x="8779055" y="1660455"/>
                </a:lnTo>
                <a:lnTo>
                  <a:pt x="8836686" y="1663611"/>
                </a:lnTo>
                <a:lnTo>
                  <a:pt x="8890936" y="1667059"/>
                </a:lnTo>
                <a:lnTo>
                  <a:pt x="8941109" y="1670590"/>
                </a:lnTo>
                <a:lnTo>
                  <a:pt x="8986506" y="1673996"/>
                </a:lnTo>
                <a:lnTo>
                  <a:pt x="9026429" y="1677069"/>
                </a:lnTo>
                <a:lnTo>
                  <a:pt x="9060180" y="1679600"/>
                </a:lnTo>
                <a:lnTo>
                  <a:pt x="9090025" y="168187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3176777" y="2749930"/>
            <a:ext cx="1395095" cy="1607820"/>
          </a:xfrm>
          <a:custGeom>
            <a:avLst/>
            <a:gdLst/>
            <a:ahLst/>
            <a:cxnLst/>
            <a:rect l="l" t="t" r="r" b="b"/>
            <a:pathLst>
              <a:path w="1395095" h="1607820">
                <a:moveTo>
                  <a:pt x="694563" y="0"/>
                </a:moveTo>
                <a:lnTo>
                  <a:pt x="3937" y="403225"/>
                </a:lnTo>
                <a:lnTo>
                  <a:pt x="0" y="1202944"/>
                </a:lnTo>
                <a:lnTo>
                  <a:pt x="700532" y="1607312"/>
                </a:lnTo>
                <a:lnTo>
                  <a:pt x="1391158" y="1204087"/>
                </a:lnTo>
                <a:lnTo>
                  <a:pt x="1394968" y="404368"/>
                </a:lnTo>
                <a:lnTo>
                  <a:pt x="694563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3176777" y="2749930"/>
            <a:ext cx="2118995" cy="2874645"/>
          </a:xfrm>
          <a:custGeom>
            <a:avLst/>
            <a:gdLst/>
            <a:ahLst/>
            <a:cxnLst/>
            <a:rect l="l" t="t" r="r" b="b"/>
            <a:pathLst>
              <a:path w="2118995" h="2874645">
                <a:moveTo>
                  <a:pt x="3937" y="403225"/>
                </a:moveTo>
                <a:lnTo>
                  <a:pt x="694563" y="0"/>
                </a:lnTo>
                <a:lnTo>
                  <a:pt x="1394968" y="404368"/>
                </a:lnTo>
                <a:lnTo>
                  <a:pt x="1391158" y="1204087"/>
                </a:lnTo>
                <a:lnTo>
                  <a:pt x="700532" y="1607312"/>
                </a:lnTo>
                <a:lnTo>
                  <a:pt x="0" y="1202944"/>
                </a:lnTo>
                <a:lnTo>
                  <a:pt x="3937" y="403225"/>
                </a:lnTo>
                <a:close/>
              </a:path>
              <a:path w="2118995" h="2874645">
                <a:moveTo>
                  <a:pt x="727837" y="1670050"/>
                </a:moveTo>
                <a:lnTo>
                  <a:pt x="1418463" y="1266825"/>
                </a:lnTo>
                <a:lnTo>
                  <a:pt x="2118868" y="1671193"/>
                </a:lnTo>
                <a:lnTo>
                  <a:pt x="2115058" y="2470912"/>
                </a:lnTo>
                <a:lnTo>
                  <a:pt x="1424432" y="2874187"/>
                </a:lnTo>
                <a:lnTo>
                  <a:pt x="723900" y="2469769"/>
                </a:lnTo>
                <a:lnTo>
                  <a:pt x="727837" y="167005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3910203" y="1483105"/>
            <a:ext cx="1395095" cy="1607820"/>
          </a:xfrm>
          <a:custGeom>
            <a:avLst/>
            <a:gdLst/>
            <a:ahLst/>
            <a:cxnLst/>
            <a:rect l="l" t="t" r="r" b="b"/>
            <a:pathLst>
              <a:path w="1395095" h="1607820">
                <a:moveTo>
                  <a:pt x="694563" y="0"/>
                </a:moveTo>
                <a:lnTo>
                  <a:pt x="3937" y="403225"/>
                </a:lnTo>
                <a:lnTo>
                  <a:pt x="0" y="1202944"/>
                </a:lnTo>
                <a:lnTo>
                  <a:pt x="700532" y="1607312"/>
                </a:lnTo>
                <a:lnTo>
                  <a:pt x="1391158" y="1204087"/>
                </a:lnTo>
                <a:lnTo>
                  <a:pt x="1394968" y="404368"/>
                </a:lnTo>
                <a:lnTo>
                  <a:pt x="694563" y="0"/>
                </a:lnTo>
                <a:close/>
              </a:path>
            </a:pathLst>
          </a:custGeom>
          <a:solidFill>
            <a:srgbClr val="FFFFFF">
              <a:alpha val="70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3910203" y="1483105"/>
            <a:ext cx="1395095" cy="1607820"/>
          </a:xfrm>
          <a:custGeom>
            <a:avLst/>
            <a:gdLst/>
            <a:ahLst/>
            <a:cxnLst/>
            <a:rect l="l" t="t" r="r" b="b"/>
            <a:pathLst>
              <a:path w="1395095" h="1607820">
                <a:moveTo>
                  <a:pt x="3937" y="403225"/>
                </a:moveTo>
                <a:lnTo>
                  <a:pt x="694563" y="0"/>
                </a:lnTo>
                <a:lnTo>
                  <a:pt x="1394968" y="404368"/>
                </a:lnTo>
                <a:lnTo>
                  <a:pt x="1391158" y="1204087"/>
                </a:lnTo>
                <a:lnTo>
                  <a:pt x="700532" y="1607312"/>
                </a:lnTo>
                <a:lnTo>
                  <a:pt x="0" y="1202944"/>
                </a:lnTo>
                <a:lnTo>
                  <a:pt x="3937" y="403225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3157727" y="216281"/>
            <a:ext cx="1395095" cy="1607820"/>
          </a:xfrm>
          <a:custGeom>
            <a:avLst/>
            <a:gdLst/>
            <a:ahLst/>
            <a:cxnLst/>
            <a:rect l="l" t="t" r="r" b="b"/>
            <a:pathLst>
              <a:path w="1395095" h="1607820">
                <a:moveTo>
                  <a:pt x="694563" y="0"/>
                </a:moveTo>
                <a:lnTo>
                  <a:pt x="3937" y="403225"/>
                </a:lnTo>
                <a:lnTo>
                  <a:pt x="0" y="1202944"/>
                </a:lnTo>
                <a:lnTo>
                  <a:pt x="700532" y="1607312"/>
                </a:lnTo>
                <a:lnTo>
                  <a:pt x="1391158" y="1204087"/>
                </a:lnTo>
                <a:lnTo>
                  <a:pt x="1394968" y="404368"/>
                </a:lnTo>
                <a:lnTo>
                  <a:pt x="694563" y="0"/>
                </a:lnTo>
                <a:close/>
              </a:path>
            </a:pathLst>
          </a:custGeom>
          <a:solidFill>
            <a:srgbClr val="FFFFFF">
              <a:alpha val="392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3157727" y="216281"/>
            <a:ext cx="1395095" cy="1607820"/>
          </a:xfrm>
          <a:custGeom>
            <a:avLst/>
            <a:gdLst/>
            <a:ahLst/>
            <a:cxnLst/>
            <a:rect l="l" t="t" r="r" b="b"/>
            <a:pathLst>
              <a:path w="1395095" h="1607820">
                <a:moveTo>
                  <a:pt x="3937" y="403225"/>
                </a:moveTo>
                <a:lnTo>
                  <a:pt x="694563" y="0"/>
                </a:lnTo>
                <a:lnTo>
                  <a:pt x="1394968" y="404368"/>
                </a:lnTo>
                <a:lnTo>
                  <a:pt x="1391158" y="1204087"/>
                </a:lnTo>
                <a:lnTo>
                  <a:pt x="700532" y="1607312"/>
                </a:lnTo>
                <a:lnTo>
                  <a:pt x="0" y="1202944"/>
                </a:lnTo>
                <a:lnTo>
                  <a:pt x="3937" y="403225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4643628" y="5274055"/>
            <a:ext cx="1395095" cy="1584325"/>
          </a:xfrm>
          <a:custGeom>
            <a:avLst/>
            <a:gdLst/>
            <a:ahLst/>
            <a:cxnLst/>
            <a:rect l="l" t="t" r="r" b="b"/>
            <a:pathLst>
              <a:path w="1395095" h="1584325">
                <a:moveTo>
                  <a:pt x="694563" y="0"/>
                </a:moveTo>
                <a:lnTo>
                  <a:pt x="3937" y="403237"/>
                </a:lnTo>
                <a:lnTo>
                  <a:pt x="0" y="1202969"/>
                </a:lnTo>
                <a:lnTo>
                  <a:pt x="659950" y="1583942"/>
                </a:lnTo>
                <a:lnTo>
                  <a:pt x="740655" y="1583942"/>
                </a:lnTo>
                <a:lnTo>
                  <a:pt x="1391158" y="1204137"/>
                </a:lnTo>
                <a:lnTo>
                  <a:pt x="1394968" y="404406"/>
                </a:lnTo>
                <a:lnTo>
                  <a:pt x="694563" y="0"/>
                </a:lnTo>
                <a:close/>
              </a:path>
            </a:pathLst>
          </a:custGeom>
          <a:solidFill>
            <a:srgbClr val="FFFFFF">
              <a:alpha val="588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4643628" y="5274055"/>
            <a:ext cx="1395095" cy="1584325"/>
          </a:xfrm>
          <a:custGeom>
            <a:avLst/>
            <a:gdLst/>
            <a:ahLst/>
            <a:cxnLst/>
            <a:rect l="l" t="t" r="r" b="b"/>
            <a:pathLst>
              <a:path w="1395095" h="1584325">
                <a:moveTo>
                  <a:pt x="3937" y="403237"/>
                </a:moveTo>
                <a:lnTo>
                  <a:pt x="694563" y="0"/>
                </a:lnTo>
                <a:lnTo>
                  <a:pt x="1394968" y="404406"/>
                </a:lnTo>
                <a:lnTo>
                  <a:pt x="1391158" y="1204137"/>
                </a:lnTo>
                <a:lnTo>
                  <a:pt x="740655" y="1583942"/>
                </a:lnTo>
              </a:path>
              <a:path w="1395095" h="1584325">
                <a:moveTo>
                  <a:pt x="659950" y="1583942"/>
                </a:moveTo>
                <a:lnTo>
                  <a:pt x="0" y="1202969"/>
                </a:lnTo>
                <a:lnTo>
                  <a:pt x="3937" y="403237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74061" y="4007739"/>
            <a:ext cx="802005" cy="1607185"/>
          </a:xfrm>
          <a:custGeom>
            <a:avLst/>
            <a:gdLst/>
            <a:ahLst/>
            <a:cxnLst/>
            <a:rect l="l" t="t" r="r" b="b"/>
            <a:pathLst>
              <a:path w="802005" h="1607185">
                <a:moveTo>
                  <a:pt x="101351" y="0"/>
                </a:moveTo>
                <a:lnTo>
                  <a:pt x="0" y="62865"/>
                </a:lnTo>
                <a:lnTo>
                  <a:pt x="3426" y="1546098"/>
                </a:lnTo>
                <a:lnTo>
                  <a:pt x="107751" y="1606664"/>
                </a:lnTo>
                <a:lnTo>
                  <a:pt x="797984" y="1203706"/>
                </a:lnTo>
                <a:lnTo>
                  <a:pt x="801870" y="404368"/>
                </a:lnTo>
                <a:lnTo>
                  <a:pt x="101351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74061" y="4007739"/>
            <a:ext cx="802005" cy="1607185"/>
          </a:xfrm>
          <a:custGeom>
            <a:avLst/>
            <a:gdLst/>
            <a:ahLst/>
            <a:cxnLst/>
            <a:rect l="l" t="t" r="r" b="b"/>
            <a:pathLst>
              <a:path w="802005" h="1607185">
                <a:moveTo>
                  <a:pt x="0" y="62865"/>
                </a:moveTo>
                <a:lnTo>
                  <a:pt x="101351" y="0"/>
                </a:lnTo>
                <a:lnTo>
                  <a:pt x="801870" y="404368"/>
                </a:lnTo>
                <a:lnTo>
                  <a:pt x="797984" y="1203706"/>
                </a:lnTo>
                <a:lnTo>
                  <a:pt x="107751" y="1606664"/>
                </a:lnTo>
                <a:lnTo>
                  <a:pt x="3426" y="1546098"/>
                </a:lnTo>
                <a:lnTo>
                  <a:pt x="0" y="62865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36"/>
          <p:cNvSpPr/>
          <p:nvPr/>
        </p:nvSpPr>
        <p:spPr>
          <a:xfrm>
            <a:off x="205003" y="5293105"/>
            <a:ext cx="1395095" cy="1565275"/>
          </a:xfrm>
          <a:custGeom>
            <a:avLst/>
            <a:gdLst/>
            <a:ahLst/>
            <a:cxnLst/>
            <a:rect l="l" t="t" r="r" b="b"/>
            <a:pathLst>
              <a:path w="1395095" h="1565275">
                <a:moveTo>
                  <a:pt x="3898" y="403237"/>
                </a:moveTo>
                <a:lnTo>
                  <a:pt x="694537" y="0"/>
                </a:lnTo>
                <a:lnTo>
                  <a:pt x="1394942" y="404406"/>
                </a:lnTo>
                <a:lnTo>
                  <a:pt x="1391132" y="1204137"/>
                </a:lnTo>
                <a:lnTo>
                  <a:pt x="773200" y="1564892"/>
                </a:lnTo>
              </a:path>
              <a:path w="1395095" h="1565275">
                <a:moveTo>
                  <a:pt x="626871" y="1564892"/>
                </a:moveTo>
                <a:lnTo>
                  <a:pt x="0" y="1202969"/>
                </a:lnTo>
                <a:lnTo>
                  <a:pt x="3898" y="403237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g object 37"/>
          <p:cNvSpPr/>
          <p:nvPr/>
        </p:nvSpPr>
        <p:spPr>
          <a:xfrm>
            <a:off x="233578" y="2740405"/>
            <a:ext cx="1395095" cy="1607820"/>
          </a:xfrm>
          <a:custGeom>
            <a:avLst/>
            <a:gdLst/>
            <a:ahLst/>
            <a:cxnLst/>
            <a:rect l="l" t="t" r="r" b="b"/>
            <a:pathLst>
              <a:path w="1395095" h="1607820">
                <a:moveTo>
                  <a:pt x="694537" y="0"/>
                </a:moveTo>
                <a:lnTo>
                  <a:pt x="3898" y="403225"/>
                </a:lnTo>
                <a:lnTo>
                  <a:pt x="0" y="1202944"/>
                </a:lnTo>
                <a:lnTo>
                  <a:pt x="700443" y="1607312"/>
                </a:lnTo>
                <a:lnTo>
                  <a:pt x="1391132" y="1204087"/>
                </a:lnTo>
                <a:lnTo>
                  <a:pt x="1394942" y="404368"/>
                </a:lnTo>
                <a:lnTo>
                  <a:pt x="694537" y="0"/>
                </a:lnTo>
                <a:close/>
              </a:path>
            </a:pathLst>
          </a:custGeom>
          <a:solidFill>
            <a:srgbClr val="FFFFFF">
              <a:alpha val="70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g object 38"/>
          <p:cNvSpPr/>
          <p:nvPr/>
        </p:nvSpPr>
        <p:spPr>
          <a:xfrm>
            <a:off x="233578" y="2740405"/>
            <a:ext cx="1395095" cy="1607820"/>
          </a:xfrm>
          <a:custGeom>
            <a:avLst/>
            <a:gdLst/>
            <a:ahLst/>
            <a:cxnLst/>
            <a:rect l="l" t="t" r="r" b="b"/>
            <a:pathLst>
              <a:path w="1395095" h="1607820">
                <a:moveTo>
                  <a:pt x="3898" y="403225"/>
                </a:moveTo>
                <a:lnTo>
                  <a:pt x="694537" y="0"/>
                </a:lnTo>
                <a:lnTo>
                  <a:pt x="1394942" y="404368"/>
                </a:lnTo>
                <a:lnTo>
                  <a:pt x="1391132" y="1204087"/>
                </a:lnTo>
                <a:lnTo>
                  <a:pt x="700443" y="1607312"/>
                </a:lnTo>
                <a:lnTo>
                  <a:pt x="0" y="1202944"/>
                </a:lnTo>
                <a:lnTo>
                  <a:pt x="3898" y="403225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g object 39"/>
          <p:cNvSpPr/>
          <p:nvPr/>
        </p:nvSpPr>
        <p:spPr>
          <a:xfrm>
            <a:off x="957478" y="4016755"/>
            <a:ext cx="1395095" cy="1607820"/>
          </a:xfrm>
          <a:custGeom>
            <a:avLst/>
            <a:gdLst/>
            <a:ahLst/>
            <a:cxnLst/>
            <a:rect l="l" t="t" r="r" b="b"/>
            <a:pathLst>
              <a:path w="1395095" h="1607820">
                <a:moveTo>
                  <a:pt x="3898" y="403225"/>
                </a:moveTo>
                <a:lnTo>
                  <a:pt x="694537" y="0"/>
                </a:lnTo>
                <a:lnTo>
                  <a:pt x="1394942" y="404368"/>
                </a:lnTo>
                <a:lnTo>
                  <a:pt x="1391132" y="1204087"/>
                </a:lnTo>
                <a:lnTo>
                  <a:pt x="700506" y="1607362"/>
                </a:lnTo>
                <a:lnTo>
                  <a:pt x="0" y="1202944"/>
                </a:lnTo>
                <a:lnTo>
                  <a:pt x="3898" y="403225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g object 40"/>
          <p:cNvSpPr/>
          <p:nvPr/>
        </p:nvSpPr>
        <p:spPr>
          <a:xfrm>
            <a:off x="1690877" y="5302630"/>
            <a:ext cx="1395095" cy="1555750"/>
          </a:xfrm>
          <a:custGeom>
            <a:avLst/>
            <a:gdLst/>
            <a:ahLst/>
            <a:cxnLst/>
            <a:rect l="l" t="t" r="r" b="b"/>
            <a:pathLst>
              <a:path w="1395095" h="1555750">
                <a:moveTo>
                  <a:pt x="3937" y="403237"/>
                </a:moveTo>
                <a:lnTo>
                  <a:pt x="694563" y="0"/>
                </a:lnTo>
                <a:lnTo>
                  <a:pt x="1394968" y="404406"/>
                </a:lnTo>
                <a:lnTo>
                  <a:pt x="1391158" y="1204137"/>
                </a:lnTo>
                <a:lnTo>
                  <a:pt x="789596" y="1555367"/>
                </a:lnTo>
              </a:path>
              <a:path w="1395095" h="1555750">
                <a:moveTo>
                  <a:pt x="610450" y="1555367"/>
                </a:moveTo>
                <a:lnTo>
                  <a:pt x="0" y="1202969"/>
                </a:lnTo>
                <a:lnTo>
                  <a:pt x="3937" y="403237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1709927" y="2749930"/>
            <a:ext cx="1395095" cy="1607820"/>
          </a:xfrm>
          <a:custGeom>
            <a:avLst/>
            <a:gdLst/>
            <a:ahLst/>
            <a:cxnLst/>
            <a:rect l="l" t="t" r="r" b="b"/>
            <a:pathLst>
              <a:path w="1395095" h="1607820">
                <a:moveTo>
                  <a:pt x="694563" y="0"/>
                </a:moveTo>
                <a:lnTo>
                  <a:pt x="3937" y="403225"/>
                </a:lnTo>
                <a:lnTo>
                  <a:pt x="0" y="1202944"/>
                </a:lnTo>
                <a:lnTo>
                  <a:pt x="700532" y="1607312"/>
                </a:lnTo>
                <a:lnTo>
                  <a:pt x="1391158" y="1204087"/>
                </a:lnTo>
                <a:lnTo>
                  <a:pt x="1394968" y="404368"/>
                </a:lnTo>
                <a:lnTo>
                  <a:pt x="694563" y="0"/>
                </a:lnTo>
                <a:close/>
              </a:path>
            </a:pathLst>
          </a:custGeom>
          <a:solidFill>
            <a:srgbClr val="FFFFFF">
              <a:alpha val="70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g object 42"/>
          <p:cNvSpPr/>
          <p:nvPr/>
        </p:nvSpPr>
        <p:spPr>
          <a:xfrm>
            <a:off x="1709927" y="2749930"/>
            <a:ext cx="1395095" cy="1607820"/>
          </a:xfrm>
          <a:custGeom>
            <a:avLst/>
            <a:gdLst/>
            <a:ahLst/>
            <a:cxnLst/>
            <a:rect l="l" t="t" r="r" b="b"/>
            <a:pathLst>
              <a:path w="1395095" h="1607820">
                <a:moveTo>
                  <a:pt x="3937" y="403225"/>
                </a:moveTo>
                <a:lnTo>
                  <a:pt x="694563" y="0"/>
                </a:lnTo>
                <a:lnTo>
                  <a:pt x="1394968" y="404368"/>
                </a:lnTo>
                <a:lnTo>
                  <a:pt x="1391158" y="1204087"/>
                </a:lnTo>
                <a:lnTo>
                  <a:pt x="700532" y="1607312"/>
                </a:lnTo>
                <a:lnTo>
                  <a:pt x="0" y="1202944"/>
                </a:lnTo>
                <a:lnTo>
                  <a:pt x="3937" y="403225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g object 43"/>
          <p:cNvSpPr/>
          <p:nvPr/>
        </p:nvSpPr>
        <p:spPr>
          <a:xfrm>
            <a:off x="976528" y="1454530"/>
            <a:ext cx="1395095" cy="1607820"/>
          </a:xfrm>
          <a:custGeom>
            <a:avLst/>
            <a:gdLst/>
            <a:ahLst/>
            <a:cxnLst/>
            <a:rect l="l" t="t" r="r" b="b"/>
            <a:pathLst>
              <a:path w="1395095" h="1607820">
                <a:moveTo>
                  <a:pt x="3898" y="403225"/>
                </a:moveTo>
                <a:lnTo>
                  <a:pt x="694537" y="0"/>
                </a:lnTo>
                <a:lnTo>
                  <a:pt x="1394942" y="404368"/>
                </a:lnTo>
                <a:lnTo>
                  <a:pt x="1391132" y="1204087"/>
                </a:lnTo>
                <a:lnTo>
                  <a:pt x="700506" y="1607312"/>
                </a:lnTo>
                <a:lnTo>
                  <a:pt x="0" y="1202944"/>
                </a:lnTo>
                <a:lnTo>
                  <a:pt x="3898" y="403225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g object 44"/>
          <p:cNvSpPr/>
          <p:nvPr/>
        </p:nvSpPr>
        <p:spPr>
          <a:xfrm>
            <a:off x="6988302" y="4036186"/>
            <a:ext cx="1393825" cy="1607185"/>
          </a:xfrm>
          <a:custGeom>
            <a:avLst/>
            <a:gdLst/>
            <a:ahLst/>
            <a:cxnLst/>
            <a:rect l="l" t="t" r="r" b="b"/>
            <a:pathLst>
              <a:path w="1393825" h="1607185">
                <a:moveTo>
                  <a:pt x="694563" y="0"/>
                </a:moveTo>
                <a:lnTo>
                  <a:pt x="3937" y="403225"/>
                </a:lnTo>
                <a:lnTo>
                  <a:pt x="0" y="1202944"/>
                </a:lnTo>
                <a:lnTo>
                  <a:pt x="699007" y="1606588"/>
                </a:lnTo>
                <a:lnTo>
                  <a:pt x="1389633" y="1203325"/>
                </a:lnTo>
                <a:lnTo>
                  <a:pt x="1393571" y="403606"/>
                </a:lnTo>
                <a:lnTo>
                  <a:pt x="694563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g object 45"/>
          <p:cNvSpPr/>
          <p:nvPr/>
        </p:nvSpPr>
        <p:spPr>
          <a:xfrm>
            <a:off x="6988302" y="4036186"/>
            <a:ext cx="1393825" cy="1607185"/>
          </a:xfrm>
          <a:custGeom>
            <a:avLst/>
            <a:gdLst/>
            <a:ahLst/>
            <a:cxnLst/>
            <a:rect l="l" t="t" r="r" b="b"/>
            <a:pathLst>
              <a:path w="1393825" h="1607185">
                <a:moveTo>
                  <a:pt x="3937" y="403225"/>
                </a:moveTo>
                <a:lnTo>
                  <a:pt x="694563" y="0"/>
                </a:lnTo>
                <a:lnTo>
                  <a:pt x="1393571" y="403606"/>
                </a:lnTo>
                <a:lnTo>
                  <a:pt x="1389633" y="1203325"/>
                </a:lnTo>
                <a:lnTo>
                  <a:pt x="699007" y="1606588"/>
                </a:lnTo>
                <a:lnTo>
                  <a:pt x="0" y="1202944"/>
                </a:lnTo>
                <a:lnTo>
                  <a:pt x="3937" y="403225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g object 46"/>
          <p:cNvSpPr/>
          <p:nvPr/>
        </p:nvSpPr>
        <p:spPr>
          <a:xfrm>
            <a:off x="7731252" y="5312536"/>
            <a:ext cx="1393825" cy="1545590"/>
          </a:xfrm>
          <a:custGeom>
            <a:avLst/>
            <a:gdLst/>
            <a:ahLst/>
            <a:cxnLst/>
            <a:rect l="l" t="t" r="r" b="b"/>
            <a:pathLst>
              <a:path w="1393825" h="1545590">
                <a:moveTo>
                  <a:pt x="3937" y="403250"/>
                </a:moveTo>
                <a:lnTo>
                  <a:pt x="694563" y="0"/>
                </a:lnTo>
                <a:lnTo>
                  <a:pt x="1393571" y="403631"/>
                </a:lnTo>
                <a:lnTo>
                  <a:pt x="1389633" y="1203363"/>
                </a:lnTo>
                <a:lnTo>
                  <a:pt x="803706" y="1545461"/>
                </a:lnTo>
              </a:path>
              <a:path w="1393825" h="1545590">
                <a:moveTo>
                  <a:pt x="593138" y="1545461"/>
                </a:moveTo>
                <a:lnTo>
                  <a:pt x="0" y="1202982"/>
                </a:lnTo>
                <a:lnTo>
                  <a:pt x="3937" y="40325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g object 47"/>
          <p:cNvSpPr/>
          <p:nvPr/>
        </p:nvSpPr>
        <p:spPr>
          <a:xfrm>
            <a:off x="7731252" y="2759836"/>
            <a:ext cx="1393825" cy="1606550"/>
          </a:xfrm>
          <a:custGeom>
            <a:avLst/>
            <a:gdLst/>
            <a:ahLst/>
            <a:cxnLst/>
            <a:rect l="l" t="t" r="r" b="b"/>
            <a:pathLst>
              <a:path w="1393825" h="1606550">
                <a:moveTo>
                  <a:pt x="694563" y="0"/>
                </a:moveTo>
                <a:lnTo>
                  <a:pt x="3937" y="403225"/>
                </a:lnTo>
                <a:lnTo>
                  <a:pt x="0" y="1202944"/>
                </a:lnTo>
                <a:lnTo>
                  <a:pt x="699007" y="1606550"/>
                </a:lnTo>
                <a:lnTo>
                  <a:pt x="1389633" y="1203325"/>
                </a:lnTo>
                <a:lnTo>
                  <a:pt x="1393571" y="403605"/>
                </a:lnTo>
                <a:lnTo>
                  <a:pt x="694563" y="0"/>
                </a:lnTo>
                <a:close/>
              </a:path>
            </a:pathLst>
          </a:custGeom>
          <a:solidFill>
            <a:srgbClr val="FFFFFF">
              <a:alpha val="70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g object 48"/>
          <p:cNvSpPr/>
          <p:nvPr/>
        </p:nvSpPr>
        <p:spPr>
          <a:xfrm>
            <a:off x="7731252" y="2759836"/>
            <a:ext cx="1393825" cy="1606550"/>
          </a:xfrm>
          <a:custGeom>
            <a:avLst/>
            <a:gdLst/>
            <a:ahLst/>
            <a:cxnLst/>
            <a:rect l="l" t="t" r="r" b="b"/>
            <a:pathLst>
              <a:path w="1393825" h="1606550">
                <a:moveTo>
                  <a:pt x="3937" y="403225"/>
                </a:moveTo>
                <a:lnTo>
                  <a:pt x="694563" y="0"/>
                </a:lnTo>
                <a:lnTo>
                  <a:pt x="1393571" y="403605"/>
                </a:lnTo>
                <a:lnTo>
                  <a:pt x="1389633" y="1203325"/>
                </a:lnTo>
                <a:lnTo>
                  <a:pt x="699007" y="1606550"/>
                </a:lnTo>
                <a:lnTo>
                  <a:pt x="0" y="1202944"/>
                </a:lnTo>
                <a:lnTo>
                  <a:pt x="3937" y="403225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g object 49"/>
          <p:cNvSpPr/>
          <p:nvPr/>
        </p:nvSpPr>
        <p:spPr>
          <a:xfrm>
            <a:off x="8464422" y="4044893"/>
            <a:ext cx="680085" cy="1586230"/>
          </a:xfrm>
          <a:custGeom>
            <a:avLst/>
            <a:gdLst/>
            <a:ahLst/>
            <a:cxnLst/>
            <a:rect l="l" t="t" r="r" b="b"/>
            <a:pathLst>
              <a:path w="680084" h="1586229">
                <a:moveTo>
                  <a:pt x="679576" y="0"/>
                </a:moveTo>
                <a:lnTo>
                  <a:pt x="3809" y="394518"/>
                </a:lnTo>
                <a:lnTo>
                  <a:pt x="0" y="1193729"/>
                </a:lnTo>
                <a:lnTo>
                  <a:pt x="679576" y="1586146"/>
                </a:lnTo>
                <a:lnTo>
                  <a:pt x="679576" y="0"/>
                </a:lnTo>
                <a:close/>
              </a:path>
            </a:pathLst>
          </a:custGeom>
          <a:solidFill>
            <a:srgbClr val="FFFFFF">
              <a:alpha val="392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8464295" y="1501083"/>
            <a:ext cx="680085" cy="4130040"/>
          </a:xfrm>
          <a:custGeom>
            <a:avLst/>
            <a:gdLst/>
            <a:ahLst/>
            <a:cxnLst/>
            <a:rect l="l" t="t" r="r" b="b"/>
            <a:pathLst>
              <a:path w="680084" h="4130040">
                <a:moveTo>
                  <a:pt x="3936" y="2938328"/>
                </a:moveTo>
                <a:lnTo>
                  <a:pt x="679703" y="2543810"/>
                </a:lnTo>
              </a:path>
              <a:path w="680084" h="4130040">
                <a:moveTo>
                  <a:pt x="679703" y="4129956"/>
                </a:moveTo>
                <a:lnTo>
                  <a:pt x="126" y="3737539"/>
                </a:lnTo>
                <a:lnTo>
                  <a:pt x="3936" y="2938328"/>
                </a:lnTo>
              </a:path>
              <a:path w="680084" h="4130040">
                <a:moveTo>
                  <a:pt x="3936" y="394518"/>
                </a:moveTo>
                <a:lnTo>
                  <a:pt x="679703" y="0"/>
                </a:lnTo>
              </a:path>
              <a:path w="680084" h="4130040">
                <a:moveTo>
                  <a:pt x="679703" y="1586202"/>
                </a:moveTo>
                <a:lnTo>
                  <a:pt x="0" y="1193856"/>
                </a:lnTo>
                <a:lnTo>
                  <a:pt x="3936" y="394518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457200" y="333311"/>
            <a:ext cx="8229600" cy="6186805"/>
          </a:xfrm>
          <a:custGeom>
            <a:avLst/>
            <a:gdLst/>
            <a:ahLst/>
            <a:cxnLst/>
            <a:rect l="l" t="t" r="r" b="b"/>
            <a:pathLst>
              <a:path w="8229600" h="6186805">
                <a:moveTo>
                  <a:pt x="8229600" y="0"/>
                </a:moveTo>
                <a:lnTo>
                  <a:pt x="0" y="0"/>
                </a:lnTo>
                <a:lnTo>
                  <a:pt x="0" y="344614"/>
                </a:lnTo>
                <a:lnTo>
                  <a:pt x="0" y="6186551"/>
                </a:lnTo>
                <a:lnTo>
                  <a:pt x="8229600" y="6186551"/>
                </a:lnTo>
                <a:lnTo>
                  <a:pt x="8229600" y="344614"/>
                </a:lnTo>
                <a:lnTo>
                  <a:pt x="82296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g object 52"/>
          <p:cNvSpPr/>
          <p:nvPr/>
        </p:nvSpPr>
        <p:spPr>
          <a:xfrm>
            <a:off x="457200" y="333311"/>
            <a:ext cx="8229600" cy="6186805"/>
          </a:xfrm>
          <a:custGeom>
            <a:avLst/>
            <a:gdLst/>
            <a:ahLst/>
            <a:cxnLst/>
            <a:rect l="l" t="t" r="r" b="b"/>
            <a:pathLst>
              <a:path w="8229600" h="6186805">
                <a:moveTo>
                  <a:pt x="0" y="6186551"/>
                </a:moveTo>
                <a:lnTo>
                  <a:pt x="8229600" y="6186551"/>
                </a:lnTo>
                <a:lnTo>
                  <a:pt x="8229600" y="0"/>
                </a:lnTo>
                <a:lnTo>
                  <a:pt x="0" y="0"/>
                </a:lnTo>
                <a:lnTo>
                  <a:pt x="0" y="6186551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bg object 53"/>
          <p:cNvSpPr/>
          <p:nvPr/>
        </p:nvSpPr>
        <p:spPr>
          <a:xfrm>
            <a:off x="4560951" y="0"/>
            <a:ext cx="3679825" cy="678180"/>
          </a:xfrm>
          <a:custGeom>
            <a:avLst/>
            <a:gdLst/>
            <a:ahLst/>
            <a:cxnLst/>
            <a:rect l="l" t="t" r="r" b="b"/>
            <a:pathLst>
              <a:path w="3679825" h="678180">
                <a:moveTo>
                  <a:pt x="0" y="677926"/>
                </a:moveTo>
                <a:lnTo>
                  <a:pt x="3679825" y="677926"/>
                </a:lnTo>
                <a:lnTo>
                  <a:pt x="3679825" y="0"/>
                </a:lnTo>
                <a:lnTo>
                  <a:pt x="0" y="0"/>
                </a:lnTo>
                <a:lnTo>
                  <a:pt x="0" y="677926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bg object 54"/>
          <p:cNvSpPr/>
          <p:nvPr/>
        </p:nvSpPr>
        <p:spPr>
          <a:xfrm>
            <a:off x="4560951" y="0"/>
            <a:ext cx="3679825" cy="678180"/>
          </a:xfrm>
          <a:custGeom>
            <a:avLst/>
            <a:gdLst/>
            <a:ahLst/>
            <a:cxnLst/>
            <a:rect l="l" t="t" r="r" b="b"/>
            <a:pathLst>
              <a:path w="3679825" h="678180">
                <a:moveTo>
                  <a:pt x="0" y="677926"/>
                </a:moveTo>
                <a:lnTo>
                  <a:pt x="3679825" y="677926"/>
                </a:lnTo>
                <a:lnTo>
                  <a:pt x="3679825" y="0"/>
                </a:lnTo>
              </a:path>
              <a:path w="3679825" h="678180">
                <a:moveTo>
                  <a:pt x="0" y="0"/>
                </a:moveTo>
                <a:lnTo>
                  <a:pt x="0" y="677926"/>
                </a:lnTo>
              </a:path>
            </a:pathLst>
          </a:custGeom>
          <a:ln w="15875">
            <a:solidFill>
              <a:srgbClr val="74A40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bg object 55"/>
          <p:cNvSpPr/>
          <p:nvPr/>
        </p:nvSpPr>
        <p:spPr>
          <a:xfrm>
            <a:off x="4649851" y="0"/>
            <a:ext cx="3505200" cy="601980"/>
          </a:xfrm>
          <a:custGeom>
            <a:avLst/>
            <a:gdLst/>
            <a:ahLst/>
            <a:cxnLst/>
            <a:rect l="l" t="t" r="r" b="b"/>
            <a:pathLst>
              <a:path w="3505200" h="601980">
                <a:moveTo>
                  <a:pt x="0" y="601726"/>
                </a:moveTo>
                <a:lnTo>
                  <a:pt x="3505200" y="601726"/>
                </a:lnTo>
                <a:lnTo>
                  <a:pt x="3505200" y="0"/>
                </a:lnTo>
                <a:lnTo>
                  <a:pt x="0" y="0"/>
                </a:lnTo>
                <a:lnTo>
                  <a:pt x="0" y="601726"/>
                </a:lnTo>
                <a:close/>
              </a:path>
            </a:pathLst>
          </a:custGeom>
          <a:solidFill>
            <a:srgbClr val="7068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37919" y="436829"/>
            <a:ext cx="6576695" cy="12458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0" i="1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68222" y="2324227"/>
            <a:ext cx="6607555" cy="29521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05206" y="733501"/>
            <a:ext cx="8133587" cy="100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4642" y="1691005"/>
            <a:ext cx="8414715" cy="2495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35940" y="6464909"/>
            <a:ext cx="59563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15-J</a:t>
            </a:r>
            <a:r>
              <a:rPr spc="5" dirty="0"/>
              <a:t>u</a:t>
            </a:r>
            <a:r>
              <a:rPr dirty="0"/>
              <a:t>l-19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401557" y="6464909"/>
            <a:ext cx="23177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pPr marL="38100">
                <a:lnSpc>
                  <a:spcPts val="1240"/>
                </a:lnSpc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26859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19550" y="691642"/>
            <a:ext cx="2104898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6F2F9F"/>
                </a:solidFill>
                <a:latin typeface="Bookman Old Style"/>
                <a:cs typeface="Bookman Old Styl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7340" y="1797868"/>
            <a:ext cx="8455025" cy="1855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C0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30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18510" y="2702179"/>
            <a:ext cx="2506979" cy="696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1036" y="2679319"/>
            <a:ext cx="8821927" cy="43065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082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18510" y="2702179"/>
            <a:ext cx="2506979" cy="696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1036" y="2679319"/>
            <a:ext cx="8821927" cy="43065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911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Fishing_in_India" TargetMode="External"/><Relationship Id="rId3" Type="http://schemas.openxmlformats.org/officeDocument/2006/relationships/hyperlink" Target="http://en.wikipedia.org/wiki/India" TargetMode="External"/><Relationship Id="rId7" Type="http://schemas.openxmlformats.org/officeDocument/2006/relationships/hyperlink" Target="http://en.wikipedia.org/wiki/Forestry_in_India" TargetMode="External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Agriculture" TargetMode="External"/><Relationship Id="rId5" Type="http://schemas.openxmlformats.org/officeDocument/2006/relationships/hyperlink" Target="http://en.wikipedia.org/wiki/List_of_countries_by_GDP_sector_composition" TargetMode="External"/><Relationship Id="rId4" Type="http://schemas.openxmlformats.org/officeDocument/2006/relationships/hyperlink" Target="http://en.wikipedia.org/wiki/History_of_agriculture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3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45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n.wikipedia.org/wiki/Greenhouse_effect" TargetMode="External"/><Relationship Id="rId5" Type="http://schemas.openxmlformats.org/officeDocument/2006/relationships/hyperlink" Target="https://en.wikipedia.org/wiki/Convective_heat_transfer" TargetMode="External"/><Relationship Id="rId4" Type="http://schemas.openxmlformats.org/officeDocument/2006/relationships/hyperlink" Target="https://en.wikipedia.org/wiki/Solar_radiation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jpg"/><Relationship Id="rId4" Type="http://schemas.openxmlformats.org/officeDocument/2006/relationships/image" Target="../media/image6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jpg"/><Relationship Id="rId5" Type="http://schemas.openxmlformats.org/officeDocument/2006/relationships/image" Target="../media/image45.png"/><Relationship Id="rId4" Type="http://schemas.openxmlformats.org/officeDocument/2006/relationships/image" Target="../media/image7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5" Type="http://schemas.openxmlformats.org/officeDocument/2006/relationships/image" Target="../media/image45.png"/><Relationship Id="rId4" Type="http://schemas.openxmlformats.org/officeDocument/2006/relationships/image" Target="../media/image8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jpg"/><Relationship Id="rId7" Type="http://schemas.openxmlformats.org/officeDocument/2006/relationships/image" Target="../media/image87.jp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6.png"/><Relationship Id="rId11" Type="http://schemas.openxmlformats.org/officeDocument/2006/relationships/image" Target="../media/image91.jpg"/><Relationship Id="rId5" Type="http://schemas.openxmlformats.org/officeDocument/2006/relationships/image" Target="../media/image85.jpg"/><Relationship Id="rId10" Type="http://schemas.openxmlformats.org/officeDocument/2006/relationships/image" Target="../media/image90.png"/><Relationship Id="rId4" Type="http://schemas.openxmlformats.org/officeDocument/2006/relationships/image" Target="../media/image84.png"/><Relationship Id="rId9" Type="http://schemas.openxmlformats.org/officeDocument/2006/relationships/image" Target="../media/image89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jp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13" Type="http://schemas.openxmlformats.org/officeDocument/2006/relationships/image" Target="../media/image115.png"/><Relationship Id="rId18" Type="http://schemas.openxmlformats.org/officeDocument/2006/relationships/image" Target="../media/image120.png"/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12" Type="http://schemas.openxmlformats.org/officeDocument/2006/relationships/image" Target="../media/image114.png"/><Relationship Id="rId17" Type="http://schemas.openxmlformats.org/officeDocument/2006/relationships/image" Target="../media/image119.png"/><Relationship Id="rId2" Type="http://schemas.openxmlformats.org/officeDocument/2006/relationships/image" Target="../media/image104.png"/><Relationship Id="rId16" Type="http://schemas.openxmlformats.org/officeDocument/2006/relationships/image" Target="../media/image1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png"/><Relationship Id="rId11" Type="http://schemas.openxmlformats.org/officeDocument/2006/relationships/image" Target="../media/image113.png"/><Relationship Id="rId5" Type="http://schemas.openxmlformats.org/officeDocument/2006/relationships/image" Target="../media/image107.png"/><Relationship Id="rId15" Type="http://schemas.openxmlformats.org/officeDocument/2006/relationships/image" Target="../media/image117.png"/><Relationship Id="rId10" Type="http://schemas.openxmlformats.org/officeDocument/2006/relationships/image" Target="../media/image112.png"/><Relationship Id="rId19" Type="http://schemas.openxmlformats.org/officeDocument/2006/relationships/image" Target="../media/image45.png"/><Relationship Id="rId4" Type="http://schemas.openxmlformats.org/officeDocument/2006/relationships/image" Target="../media/image106.png"/><Relationship Id="rId9" Type="http://schemas.openxmlformats.org/officeDocument/2006/relationships/image" Target="../media/image111.png"/><Relationship Id="rId14" Type="http://schemas.openxmlformats.org/officeDocument/2006/relationships/image" Target="../media/image11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image" Target="../media/image125.jpg"/><Relationship Id="rId7" Type="http://schemas.openxmlformats.org/officeDocument/2006/relationships/image" Target="../media/image4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Relationship Id="rId9" Type="http://schemas.openxmlformats.org/officeDocument/2006/relationships/image" Target="../media/image130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13" Type="http://schemas.openxmlformats.org/officeDocument/2006/relationships/image" Target="../media/image143.png"/><Relationship Id="rId3" Type="http://schemas.openxmlformats.org/officeDocument/2006/relationships/image" Target="../media/image134.png"/><Relationship Id="rId7" Type="http://schemas.openxmlformats.org/officeDocument/2006/relationships/image" Target="../media/image137.png"/><Relationship Id="rId12" Type="http://schemas.openxmlformats.org/officeDocument/2006/relationships/image" Target="../media/image142.png"/><Relationship Id="rId2" Type="http://schemas.openxmlformats.org/officeDocument/2006/relationships/image" Target="../media/image133.png"/><Relationship Id="rId16" Type="http://schemas.openxmlformats.org/officeDocument/2006/relationships/image" Target="../media/image1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6.png"/><Relationship Id="rId11" Type="http://schemas.openxmlformats.org/officeDocument/2006/relationships/image" Target="../media/image141.png"/><Relationship Id="rId5" Type="http://schemas.openxmlformats.org/officeDocument/2006/relationships/image" Target="../media/image135.png"/><Relationship Id="rId15" Type="http://schemas.openxmlformats.org/officeDocument/2006/relationships/image" Target="../media/image145.png"/><Relationship Id="rId10" Type="http://schemas.openxmlformats.org/officeDocument/2006/relationships/image" Target="../media/image140.png"/><Relationship Id="rId4" Type="http://schemas.openxmlformats.org/officeDocument/2006/relationships/image" Target="../media/image45.png"/><Relationship Id="rId9" Type="http://schemas.openxmlformats.org/officeDocument/2006/relationships/image" Target="../media/image139.png"/><Relationship Id="rId14" Type="http://schemas.openxmlformats.org/officeDocument/2006/relationships/image" Target="../media/image14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g"/><Relationship Id="rId7" Type="http://schemas.openxmlformats.org/officeDocument/2006/relationships/image" Target="../media/image152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1.png"/><Relationship Id="rId5" Type="http://schemas.openxmlformats.org/officeDocument/2006/relationships/image" Target="../media/image150.png"/><Relationship Id="rId4" Type="http://schemas.openxmlformats.org/officeDocument/2006/relationships/image" Target="../media/image14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6.jpg"/><Relationship Id="rId4" Type="http://schemas.openxmlformats.org/officeDocument/2006/relationships/image" Target="../media/image15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9.jp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60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5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10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jpg"/><Relationship Id="rId1" Type="http://schemas.openxmlformats.org/officeDocument/2006/relationships/slideLayout" Target="../slideLayouts/slideLayout10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1.jp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jpg"/><Relationship Id="rId1" Type="http://schemas.openxmlformats.org/officeDocument/2006/relationships/slideLayout" Target="../slideLayouts/slideLayout9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jpg"/><Relationship Id="rId1" Type="http://schemas.openxmlformats.org/officeDocument/2006/relationships/slideLayout" Target="../slideLayouts/slideLayout9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5" Type="http://schemas.openxmlformats.org/officeDocument/2006/relationships/hyperlink" Target="https://youtu.be/_87Ki1d-RfI" TargetMode="External"/><Relationship Id="rId4" Type="http://schemas.openxmlformats.org/officeDocument/2006/relationships/image" Target="../media/image18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96511" y="5451347"/>
            <a:ext cx="4059936" cy="11018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30344" y="5853900"/>
            <a:ext cx="3140202" cy="6005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00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95575" y="257175"/>
            <a:ext cx="4962525" cy="990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41696" y="2064842"/>
            <a:ext cx="3285490" cy="40259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6515" marR="5080" indent="-44450">
              <a:spcBef>
                <a:spcPts val="105"/>
              </a:spcBef>
            </a:pPr>
            <a:r>
              <a:rPr sz="3200" spc="-10" dirty="0">
                <a:solidFill>
                  <a:prstClr val="black"/>
                </a:solidFill>
                <a:cs typeface="Calibri"/>
              </a:rPr>
              <a:t>Assisting </a:t>
            </a:r>
            <a:r>
              <a:rPr sz="3200" spc="-5" dirty="0">
                <a:solidFill>
                  <a:prstClr val="black"/>
                </a:solidFill>
                <a:cs typeface="Calibri"/>
              </a:rPr>
              <a:t>with </a:t>
            </a:r>
            <a:r>
              <a:rPr sz="3200" spc="-15" dirty="0">
                <a:solidFill>
                  <a:prstClr val="black"/>
                </a:solidFill>
                <a:cs typeface="Calibri"/>
              </a:rPr>
              <a:t>farm  </a:t>
            </a:r>
            <a:r>
              <a:rPr sz="3200" spc="-5" dirty="0">
                <a:solidFill>
                  <a:prstClr val="black"/>
                </a:solidFill>
                <a:cs typeface="Calibri"/>
              </a:rPr>
              <a:t>inputs </a:t>
            </a:r>
            <a:r>
              <a:rPr sz="3200" dirty="0">
                <a:solidFill>
                  <a:prstClr val="black"/>
                </a:solidFill>
                <a:cs typeface="Calibri"/>
              </a:rPr>
              <a:t>and </a:t>
            </a:r>
            <a:r>
              <a:rPr sz="3200" spc="-10" dirty="0">
                <a:solidFill>
                  <a:prstClr val="black"/>
                </a:solidFill>
                <a:cs typeface="Calibri"/>
              </a:rPr>
              <a:t>weather  </a:t>
            </a:r>
            <a:r>
              <a:rPr sz="3200" spc="-20" dirty="0">
                <a:solidFill>
                  <a:prstClr val="black"/>
                </a:solidFill>
                <a:cs typeface="Calibri"/>
              </a:rPr>
              <a:t>patterns </a:t>
            </a:r>
            <a:r>
              <a:rPr sz="3200" spc="-25" dirty="0">
                <a:solidFill>
                  <a:prstClr val="black"/>
                </a:solidFill>
                <a:cs typeface="Calibri"/>
              </a:rPr>
              <a:t>to market  </a:t>
            </a:r>
            <a:r>
              <a:rPr sz="3200" spc="-15" dirty="0">
                <a:solidFill>
                  <a:prstClr val="black"/>
                </a:solidFill>
                <a:cs typeface="Calibri"/>
              </a:rPr>
              <a:t>information </a:t>
            </a:r>
            <a:r>
              <a:rPr sz="3200" dirty="0">
                <a:solidFill>
                  <a:prstClr val="black"/>
                </a:solidFill>
                <a:cs typeface="Calibri"/>
              </a:rPr>
              <a:t>and  global</a:t>
            </a:r>
            <a:r>
              <a:rPr sz="32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3200" spc="-5" dirty="0">
                <a:solidFill>
                  <a:prstClr val="black"/>
                </a:solidFill>
                <a:cs typeface="Calibri"/>
              </a:rPr>
              <a:t>prices,</a:t>
            </a:r>
            <a:endParaRPr sz="3200" dirty="0">
              <a:solidFill>
                <a:prstClr val="black"/>
              </a:solidFill>
              <a:cs typeface="Calibri"/>
            </a:endParaRPr>
          </a:p>
          <a:p>
            <a:pPr marL="56515" marR="17780" indent="-44450">
              <a:spcBef>
                <a:spcPts val="770"/>
              </a:spcBef>
            </a:pPr>
            <a:r>
              <a:rPr sz="3200" spc="-15" dirty="0">
                <a:solidFill>
                  <a:prstClr val="black"/>
                </a:solidFill>
                <a:cs typeface="Calibri"/>
              </a:rPr>
              <a:t>Computers are  </a:t>
            </a:r>
            <a:r>
              <a:rPr sz="3200" spc="-10" dirty="0">
                <a:solidFill>
                  <a:prstClr val="black"/>
                </a:solidFill>
                <a:cs typeface="Calibri"/>
              </a:rPr>
              <a:t>becoming powerful  </a:t>
            </a:r>
            <a:r>
              <a:rPr sz="3200" spc="-15" dirty="0">
                <a:solidFill>
                  <a:prstClr val="black"/>
                </a:solidFill>
                <a:cs typeface="Calibri"/>
              </a:rPr>
              <a:t>tools.</a:t>
            </a:r>
            <a:endParaRPr sz="32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1981200"/>
            <a:ext cx="4929251" cy="48767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68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14400" y="0"/>
            <a:ext cx="1600200" cy="6858000"/>
          </a:xfrm>
          <a:custGeom>
            <a:avLst/>
            <a:gdLst/>
            <a:ahLst/>
            <a:cxnLst/>
            <a:rect l="l" t="t" r="r" b="b"/>
            <a:pathLst>
              <a:path w="1600200" h="6858000">
                <a:moveTo>
                  <a:pt x="1600200" y="0"/>
                </a:moveTo>
                <a:lnTo>
                  <a:pt x="0" y="0"/>
                </a:lnTo>
                <a:lnTo>
                  <a:pt x="0" y="6858000"/>
                </a:lnTo>
                <a:lnTo>
                  <a:pt x="1600200" y="6858000"/>
                </a:lnTo>
                <a:lnTo>
                  <a:pt x="1600200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90600" cy="6858000"/>
          </a:xfrm>
          <a:custGeom>
            <a:avLst/>
            <a:gdLst/>
            <a:ahLst/>
            <a:cxnLst/>
            <a:rect l="l" t="t" r="r" b="b"/>
            <a:pathLst>
              <a:path w="990600" h="6858000">
                <a:moveTo>
                  <a:pt x="990600" y="0"/>
                </a:moveTo>
                <a:lnTo>
                  <a:pt x="457200" y="0"/>
                </a:lnTo>
                <a:lnTo>
                  <a:pt x="228600" y="0"/>
                </a:lnTo>
                <a:lnTo>
                  <a:pt x="0" y="0"/>
                </a:lnTo>
                <a:lnTo>
                  <a:pt x="0" y="6858000"/>
                </a:lnTo>
                <a:lnTo>
                  <a:pt x="228600" y="6858000"/>
                </a:lnTo>
                <a:lnTo>
                  <a:pt x="457200" y="6858000"/>
                </a:lnTo>
                <a:lnTo>
                  <a:pt x="990600" y="6858000"/>
                </a:lnTo>
                <a:lnTo>
                  <a:pt x="990600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36675" y="0"/>
            <a:ext cx="1600200" cy="6858000"/>
          </a:xfrm>
          <a:custGeom>
            <a:avLst/>
            <a:gdLst/>
            <a:ahLst/>
            <a:cxnLst/>
            <a:rect l="l" t="t" r="r" b="b"/>
            <a:pathLst>
              <a:path w="1600200" h="6858000">
                <a:moveTo>
                  <a:pt x="1600200" y="0"/>
                </a:moveTo>
                <a:lnTo>
                  <a:pt x="0" y="0"/>
                </a:lnTo>
                <a:lnTo>
                  <a:pt x="0" y="6858000"/>
                </a:lnTo>
                <a:lnTo>
                  <a:pt x="1600200" y="6858000"/>
                </a:lnTo>
                <a:lnTo>
                  <a:pt x="1600200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22275" y="0"/>
            <a:ext cx="990600" cy="6858000"/>
          </a:xfrm>
          <a:custGeom>
            <a:avLst/>
            <a:gdLst/>
            <a:ahLst/>
            <a:cxnLst/>
            <a:rect l="l" t="t" r="r" b="b"/>
            <a:pathLst>
              <a:path w="990600" h="6858000">
                <a:moveTo>
                  <a:pt x="990600" y="0"/>
                </a:moveTo>
                <a:lnTo>
                  <a:pt x="457200" y="0"/>
                </a:lnTo>
                <a:lnTo>
                  <a:pt x="228600" y="0"/>
                </a:lnTo>
                <a:lnTo>
                  <a:pt x="0" y="0"/>
                </a:lnTo>
                <a:lnTo>
                  <a:pt x="0" y="6858000"/>
                </a:lnTo>
                <a:lnTo>
                  <a:pt x="228600" y="6858000"/>
                </a:lnTo>
                <a:lnTo>
                  <a:pt x="457200" y="6858000"/>
                </a:lnTo>
                <a:lnTo>
                  <a:pt x="990600" y="6858000"/>
                </a:lnTo>
                <a:lnTo>
                  <a:pt x="990600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629400" y="0"/>
            <a:ext cx="1600200" cy="6858000"/>
          </a:xfrm>
          <a:custGeom>
            <a:avLst/>
            <a:gdLst/>
            <a:ahLst/>
            <a:cxnLst/>
            <a:rect l="l" t="t" r="r" b="b"/>
            <a:pathLst>
              <a:path w="1600200" h="6858000">
                <a:moveTo>
                  <a:pt x="1600200" y="0"/>
                </a:moveTo>
                <a:lnTo>
                  <a:pt x="0" y="0"/>
                </a:lnTo>
                <a:lnTo>
                  <a:pt x="0" y="6858000"/>
                </a:lnTo>
                <a:lnTo>
                  <a:pt x="1600200" y="6858000"/>
                </a:lnTo>
                <a:lnTo>
                  <a:pt x="1600200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153400" y="0"/>
            <a:ext cx="990600" cy="6858000"/>
          </a:xfrm>
          <a:custGeom>
            <a:avLst/>
            <a:gdLst/>
            <a:ahLst/>
            <a:cxnLst/>
            <a:rect l="l" t="t" r="r" b="b"/>
            <a:pathLst>
              <a:path w="990600" h="6858000">
                <a:moveTo>
                  <a:pt x="990600" y="0"/>
                </a:moveTo>
                <a:lnTo>
                  <a:pt x="762000" y="0"/>
                </a:lnTo>
                <a:lnTo>
                  <a:pt x="533400" y="0"/>
                </a:lnTo>
                <a:lnTo>
                  <a:pt x="0" y="0"/>
                </a:lnTo>
                <a:lnTo>
                  <a:pt x="0" y="6858000"/>
                </a:lnTo>
                <a:lnTo>
                  <a:pt x="533400" y="6858000"/>
                </a:lnTo>
                <a:lnTo>
                  <a:pt x="762000" y="6858000"/>
                </a:lnTo>
                <a:lnTo>
                  <a:pt x="990600" y="6858000"/>
                </a:lnTo>
                <a:lnTo>
                  <a:pt x="990600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10000" y="0"/>
            <a:ext cx="2819400" cy="6858000"/>
          </a:xfrm>
          <a:custGeom>
            <a:avLst/>
            <a:gdLst/>
            <a:ahLst/>
            <a:cxnLst/>
            <a:rect l="l" t="t" r="r" b="b"/>
            <a:pathLst>
              <a:path w="2819400" h="6858000">
                <a:moveTo>
                  <a:pt x="2819400" y="0"/>
                </a:moveTo>
                <a:lnTo>
                  <a:pt x="0" y="0"/>
                </a:lnTo>
                <a:lnTo>
                  <a:pt x="0" y="6858000"/>
                </a:lnTo>
                <a:lnTo>
                  <a:pt x="2819400" y="6858000"/>
                </a:lnTo>
                <a:lnTo>
                  <a:pt x="2819400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95600" y="0"/>
            <a:ext cx="990600" cy="6858000"/>
          </a:xfrm>
          <a:custGeom>
            <a:avLst/>
            <a:gdLst/>
            <a:ahLst/>
            <a:cxnLst/>
            <a:rect l="l" t="t" r="r" b="b"/>
            <a:pathLst>
              <a:path w="990600" h="6858000">
                <a:moveTo>
                  <a:pt x="990600" y="0"/>
                </a:moveTo>
                <a:lnTo>
                  <a:pt x="457200" y="0"/>
                </a:lnTo>
                <a:lnTo>
                  <a:pt x="228600" y="0"/>
                </a:lnTo>
                <a:lnTo>
                  <a:pt x="0" y="0"/>
                </a:lnTo>
                <a:lnTo>
                  <a:pt x="0" y="6858000"/>
                </a:lnTo>
                <a:lnTo>
                  <a:pt x="228600" y="6858000"/>
                </a:lnTo>
                <a:lnTo>
                  <a:pt x="457200" y="6858000"/>
                </a:lnTo>
                <a:lnTo>
                  <a:pt x="990600" y="6858000"/>
                </a:lnTo>
                <a:lnTo>
                  <a:pt x="990600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-6350" y="0"/>
            <a:ext cx="9156700" cy="6872605"/>
            <a:chOff x="-6350" y="0"/>
            <a:chExt cx="9156700" cy="6872605"/>
          </a:xfrm>
        </p:grpSpPr>
        <p:sp>
          <p:nvSpPr>
            <p:cNvPr id="12" name="object 12"/>
            <p:cNvSpPr/>
            <p:nvPr/>
          </p:nvSpPr>
          <p:spPr>
            <a:xfrm>
              <a:off x="-6350" y="209931"/>
              <a:ext cx="9156700" cy="665441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60951" y="0"/>
              <a:ext cx="3679825" cy="6250305"/>
            </a:xfrm>
            <a:custGeom>
              <a:avLst/>
              <a:gdLst/>
              <a:ahLst/>
              <a:cxnLst/>
              <a:rect l="l" t="t" r="r" b="b"/>
              <a:pathLst>
                <a:path w="3679825" h="6250305">
                  <a:moveTo>
                    <a:pt x="0" y="6249987"/>
                  </a:moveTo>
                  <a:lnTo>
                    <a:pt x="3679825" y="6249987"/>
                  </a:lnTo>
                  <a:lnTo>
                    <a:pt x="3679825" y="0"/>
                  </a:lnTo>
                  <a:lnTo>
                    <a:pt x="0" y="0"/>
                  </a:lnTo>
                  <a:lnTo>
                    <a:pt x="0" y="6249987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60951" y="0"/>
              <a:ext cx="3679825" cy="6250305"/>
            </a:xfrm>
            <a:custGeom>
              <a:avLst/>
              <a:gdLst/>
              <a:ahLst/>
              <a:cxnLst/>
              <a:rect l="l" t="t" r="r" b="b"/>
              <a:pathLst>
                <a:path w="3679825" h="6250305">
                  <a:moveTo>
                    <a:pt x="0" y="6249987"/>
                  </a:moveTo>
                  <a:lnTo>
                    <a:pt x="3679825" y="6249987"/>
                  </a:lnTo>
                  <a:lnTo>
                    <a:pt x="3679825" y="0"/>
                  </a:lnTo>
                </a:path>
                <a:path w="3679825" h="6250305">
                  <a:moveTo>
                    <a:pt x="0" y="0"/>
                  </a:moveTo>
                  <a:lnTo>
                    <a:pt x="0" y="6249987"/>
                  </a:lnTo>
                </a:path>
              </a:pathLst>
            </a:custGeom>
            <a:ln w="15875">
              <a:solidFill>
                <a:srgbClr val="74A40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649851" y="0"/>
              <a:ext cx="3505200" cy="2291080"/>
            </a:xfrm>
            <a:custGeom>
              <a:avLst/>
              <a:gdLst/>
              <a:ahLst/>
              <a:cxnLst/>
              <a:rect l="l" t="t" r="r" b="b"/>
              <a:pathLst>
                <a:path w="3505200" h="2291080">
                  <a:moveTo>
                    <a:pt x="0" y="2290826"/>
                  </a:moveTo>
                  <a:lnTo>
                    <a:pt x="3505200" y="2290826"/>
                  </a:lnTo>
                  <a:lnTo>
                    <a:pt x="3505200" y="0"/>
                  </a:lnTo>
                  <a:lnTo>
                    <a:pt x="0" y="0"/>
                  </a:lnTo>
                  <a:lnTo>
                    <a:pt x="0" y="2290826"/>
                  </a:lnTo>
                  <a:close/>
                </a:path>
              </a:pathLst>
            </a:custGeom>
            <a:solidFill>
              <a:srgbClr val="7068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651375" y="6088062"/>
              <a:ext cx="3505200" cy="82550"/>
            </a:xfrm>
            <a:custGeom>
              <a:avLst/>
              <a:gdLst/>
              <a:ahLst/>
              <a:cxnLst/>
              <a:rect l="l" t="t" r="r" b="b"/>
              <a:pathLst>
                <a:path w="3505200" h="82550">
                  <a:moveTo>
                    <a:pt x="3505200" y="0"/>
                  </a:moveTo>
                  <a:lnTo>
                    <a:pt x="0" y="0"/>
                  </a:lnTo>
                  <a:lnTo>
                    <a:pt x="0" y="82550"/>
                  </a:lnTo>
                  <a:lnTo>
                    <a:pt x="3505200" y="82550"/>
                  </a:lnTo>
                  <a:lnTo>
                    <a:pt x="3505200" y="0"/>
                  </a:lnTo>
                  <a:close/>
                </a:path>
              </a:pathLst>
            </a:custGeom>
            <a:solidFill>
              <a:srgbClr val="93C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764540" y="748029"/>
            <a:ext cx="7317740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spc="1180" dirty="0">
                <a:solidFill>
                  <a:srgbClr val="93C500"/>
                </a:solidFill>
              </a:rPr>
              <a:t>AGRICULTURE</a:t>
            </a:r>
            <a:endParaRPr sz="6600"/>
          </a:p>
        </p:txBody>
      </p:sp>
      <p:grpSp>
        <p:nvGrpSpPr>
          <p:cNvPr id="18" name="object 18"/>
          <p:cNvGrpSpPr/>
          <p:nvPr/>
        </p:nvGrpSpPr>
        <p:grpSpPr>
          <a:xfrm>
            <a:off x="836675" y="92075"/>
            <a:ext cx="7496809" cy="6641465"/>
            <a:chOff x="836675" y="92075"/>
            <a:chExt cx="7496809" cy="6641465"/>
          </a:xfrm>
        </p:grpSpPr>
        <p:sp>
          <p:nvSpPr>
            <p:cNvPr id="19" name="object 19"/>
            <p:cNvSpPr/>
            <p:nvPr/>
          </p:nvSpPr>
          <p:spPr>
            <a:xfrm>
              <a:off x="862583" y="1853183"/>
              <a:ext cx="7470648" cy="4879848"/>
            </a:xfrm>
            <a:prstGeom prst="rect">
              <a:avLst/>
            </a:prstGeom>
            <a:blipFill>
              <a:blip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36675" y="1827276"/>
              <a:ext cx="7470648" cy="4879848"/>
            </a:xfrm>
            <a:prstGeom prst="rect">
              <a:avLst/>
            </a:prstGeom>
            <a:blipFill>
              <a:blip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315199" y="92075"/>
              <a:ext cx="609600" cy="6096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59854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7" t="-1" r="13135" b="-1066"/>
          <a:stretch/>
        </p:blipFill>
        <p:spPr bwMode="auto">
          <a:xfrm>
            <a:off x="-3048" y="0"/>
            <a:ext cx="9078014" cy="6931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193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3119" y="687070"/>
            <a:ext cx="235331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i="0" spc="470" dirty="0">
                <a:solidFill>
                  <a:srgbClr val="93C500"/>
                </a:solidFill>
                <a:latin typeface="Arial"/>
                <a:cs typeface="Arial"/>
              </a:rPr>
              <a:t></a:t>
            </a:r>
            <a:r>
              <a:rPr sz="3300" spc="165" dirty="0">
                <a:solidFill>
                  <a:srgbClr val="74A40F"/>
                </a:solidFill>
                <a:latin typeface="Arial"/>
                <a:cs typeface="Arial"/>
              </a:rPr>
              <a:t>Agri</a:t>
            </a:r>
            <a:r>
              <a:rPr sz="3300" spc="195" dirty="0">
                <a:solidFill>
                  <a:srgbClr val="74A40F"/>
                </a:solidFill>
                <a:latin typeface="Arial"/>
                <a:cs typeface="Arial"/>
              </a:rPr>
              <a:t>c</a:t>
            </a:r>
            <a:r>
              <a:rPr sz="3300" spc="-95" dirty="0">
                <a:solidFill>
                  <a:srgbClr val="74A40F"/>
                </a:solidFill>
                <a:latin typeface="Arial"/>
                <a:cs typeface="Arial"/>
              </a:rPr>
              <a:t>ulture</a:t>
            </a:r>
            <a:endParaRPr sz="33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14069" y="3926204"/>
            <a:ext cx="304800" cy="320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33119" y="1241805"/>
            <a:ext cx="7403465" cy="487299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i="1" spc="-70" dirty="0">
                <a:solidFill>
                  <a:srgbClr val="3D3C2C"/>
                </a:solidFill>
                <a:latin typeface="Arial"/>
                <a:cs typeface="Arial"/>
              </a:rPr>
              <a:t>The </a:t>
            </a:r>
            <a:r>
              <a:rPr sz="2400" i="1" spc="-250" dirty="0">
                <a:solidFill>
                  <a:srgbClr val="3D3C2C"/>
                </a:solidFill>
                <a:latin typeface="Arial"/>
                <a:cs typeface="Arial"/>
              </a:rPr>
              <a:t>science </a:t>
            </a:r>
            <a:r>
              <a:rPr sz="2400" i="1" spc="-190" dirty="0">
                <a:solidFill>
                  <a:srgbClr val="3D3C2C"/>
                </a:solidFill>
                <a:latin typeface="Arial"/>
                <a:cs typeface="Arial"/>
              </a:rPr>
              <a:t>and </a:t>
            </a:r>
            <a:r>
              <a:rPr sz="2400" i="1" dirty="0">
                <a:solidFill>
                  <a:srgbClr val="3D3C2C"/>
                </a:solidFill>
                <a:latin typeface="Arial"/>
                <a:cs typeface="Arial"/>
              </a:rPr>
              <a:t>art </a:t>
            </a:r>
            <a:r>
              <a:rPr sz="2400" i="1" spc="-105" dirty="0">
                <a:solidFill>
                  <a:srgbClr val="3D3C2C"/>
                </a:solidFill>
                <a:latin typeface="Arial"/>
                <a:cs typeface="Arial"/>
              </a:rPr>
              <a:t>of cultivation </a:t>
            </a:r>
            <a:r>
              <a:rPr sz="2400" i="1" spc="-240" dirty="0">
                <a:solidFill>
                  <a:srgbClr val="3D3C2C"/>
                </a:solidFill>
                <a:latin typeface="Arial"/>
                <a:cs typeface="Arial"/>
              </a:rPr>
              <a:t>on </a:t>
            </a:r>
            <a:r>
              <a:rPr sz="2400" i="1" spc="-155" dirty="0">
                <a:solidFill>
                  <a:srgbClr val="3D3C2C"/>
                </a:solidFill>
                <a:latin typeface="Arial"/>
                <a:cs typeface="Arial"/>
              </a:rPr>
              <a:t>the </a:t>
            </a:r>
            <a:r>
              <a:rPr sz="2400" i="1" spc="-114" dirty="0">
                <a:solidFill>
                  <a:srgbClr val="3D3C2C"/>
                </a:solidFill>
                <a:latin typeface="Arial"/>
                <a:cs typeface="Arial"/>
              </a:rPr>
              <a:t>soil, </a:t>
            </a:r>
            <a:r>
              <a:rPr sz="2400" i="1" spc="-90" dirty="0">
                <a:solidFill>
                  <a:srgbClr val="3D3C2C"/>
                </a:solidFill>
                <a:latin typeface="Arial"/>
                <a:cs typeface="Arial"/>
              </a:rPr>
              <a:t>raising </a:t>
            </a:r>
            <a:r>
              <a:rPr sz="2400" i="1" spc="-225" dirty="0">
                <a:solidFill>
                  <a:srgbClr val="3D3C2C"/>
                </a:solidFill>
                <a:latin typeface="Arial"/>
                <a:cs typeface="Arial"/>
              </a:rPr>
              <a:t>crops </a:t>
            </a:r>
            <a:r>
              <a:rPr sz="2400" i="1" spc="-190" dirty="0">
                <a:solidFill>
                  <a:srgbClr val="3D3C2C"/>
                </a:solidFill>
                <a:latin typeface="Arial"/>
                <a:cs typeface="Arial"/>
              </a:rPr>
              <a:t>and  </a:t>
            </a:r>
            <a:r>
              <a:rPr sz="2400" i="1" spc="-85" dirty="0">
                <a:solidFill>
                  <a:srgbClr val="3D3C2C"/>
                </a:solidFill>
                <a:latin typeface="Arial"/>
                <a:cs typeface="Arial"/>
              </a:rPr>
              <a:t>rearing </a:t>
            </a:r>
            <a:r>
              <a:rPr sz="2400" i="1" spc="-190" dirty="0">
                <a:solidFill>
                  <a:srgbClr val="3D3C2C"/>
                </a:solidFill>
                <a:latin typeface="Arial"/>
                <a:cs typeface="Arial"/>
              </a:rPr>
              <a:t>livestock </a:t>
            </a:r>
            <a:r>
              <a:rPr sz="2400" i="1" spc="-70" dirty="0">
                <a:solidFill>
                  <a:srgbClr val="3D3C2C"/>
                </a:solidFill>
                <a:latin typeface="Arial"/>
                <a:cs typeface="Arial"/>
              </a:rPr>
              <a:t>. </a:t>
            </a:r>
            <a:r>
              <a:rPr sz="2400" i="1" spc="395" dirty="0">
                <a:solidFill>
                  <a:srgbClr val="3D3C2C"/>
                </a:solidFill>
                <a:latin typeface="Arial"/>
                <a:cs typeface="Arial"/>
              </a:rPr>
              <a:t>It </a:t>
            </a:r>
            <a:r>
              <a:rPr sz="2400" i="1" spc="-125" dirty="0">
                <a:solidFill>
                  <a:srgbClr val="3D3C2C"/>
                </a:solidFill>
                <a:latin typeface="Arial"/>
                <a:cs typeface="Arial"/>
              </a:rPr>
              <a:t>is </a:t>
            </a:r>
            <a:r>
              <a:rPr sz="2400" i="1" spc="-210" dirty="0">
                <a:solidFill>
                  <a:srgbClr val="3D3C2C"/>
                </a:solidFill>
                <a:latin typeface="Arial"/>
                <a:cs typeface="Arial"/>
              </a:rPr>
              <a:t>also </a:t>
            </a:r>
            <a:r>
              <a:rPr sz="2400" i="1" spc="-155" dirty="0">
                <a:solidFill>
                  <a:srgbClr val="3D3C2C"/>
                </a:solidFill>
                <a:latin typeface="Arial"/>
                <a:cs typeface="Arial"/>
              </a:rPr>
              <a:t>called</a:t>
            </a:r>
            <a:r>
              <a:rPr sz="2400" i="1" spc="-180" dirty="0">
                <a:solidFill>
                  <a:srgbClr val="3D3C2C"/>
                </a:solidFill>
                <a:latin typeface="Arial"/>
                <a:cs typeface="Arial"/>
              </a:rPr>
              <a:t> </a:t>
            </a:r>
            <a:r>
              <a:rPr sz="2400" i="1" spc="-65" dirty="0">
                <a:solidFill>
                  <a:srgbClr val="3D3C2C"/>
                </a:solidFill>
                <a:latin typeface="Arial"/>
                <a:cs typeface="Arial"/>
              </a:rPr>
              <a:t>farming.</a:t>
            </a:r>
            <a:endParaRPr sz="2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45"/>
              </a:spcBef>
            </a:pPr>
            <a:r>
              <a:rPr sz="2500" spc="-55" dirty="0">
                <a:solidFill>
                  <a:srgbClr val="93C500"/>
                </a:solidFill>
                <a:latin typeface="Arial"/>
                <a:cs typeface="Arial"/>
              </a:rPr>
              <a:t></a:t>
            </a:r>
            <a:r>
              <a:rPr sz="3300" i="1" spc="-55" dirty="0">
                <a:solidFill>
                  <a:srgbClr val="74A40F"/>
                </a:solidFill>
                <a:latin typeface="Arial"/>
                <a:cs typeface="Arial"/>
              </a:rPr>
              <a:t>Sericulture</a:t>
            </a:r>
            <a:endParaRPr sz="3300" dirty="0">
              <a:latin typeface="Arial"/>
              <a:cs typeface="Arial"/>
            </a:endParaRPr>
          </a:p>
          <a:p>
            <a:pPr marL="12700" marR="732790">
              <a:lnSpc>
                <a:spcPts val="2590"/>
              </a:lnSpc>
              <a:spcBef>
                <a:spcPts val="735"/>
              </a:spcBef>
            </a:pPr>
            <a:r>
              <a:rPr sz="2400" i="1" spc="-165" dirty="0">
                <a:solidFill>
                  <a:srgbClr val="0D0D0D"/>
                </a:solidFill>
                <a:latin typeface="Arial"/>
                <a:cs typeface="Arial"/>
              </a:rPr>
              <a:t>Comercial </a:t>
            </a:r>
            <a:r>
              <a:rPr sz="2400" i="1" spc="-85" dirty="0">
                <a:solidFill>
                  <a:srgbClr val="0D0D0D"/>
                </a:solidFill>
                <a:latin typeface="Arial"/>
                <a:cs typeface="Arial"/>
              </a:rPr>
              <a:t>rearing </a:t>
            </a:r>
            <a:r>
              <a:rPr sz="2400" i="1" spc="-105" dirty="0">
                <a:solidFill>
                  <a:srgbClr val="0D0D0D"/>
                </a:solidFill>
                <a:latin typeface="Arial"/>
                <a:cs typeface="Arial"/>
              </a:rPr>
              <a:t>of </a:t>
            </a:r>
            <a:r>
              <a:rPr sz="2400" i="1" spc="-80" dirty="0">
                <a:solidFill>
                  <a:srgbClr val="0D0D0D"/>
                </a:solidFill>
                <a:latin typeface="Arial"/>
                <a:cs typeface="Arial"/>
              </a:rPr>
              <a:t>silk </a:t>
            </a:r>
            <a:r>
              <a:rPr sz="2400" i="1" spc="-229" dirty="0">
                <a:solidFill>
                  <a:srgbClr val="0D0D0D"/>
                </a:solidFill>
                <a:latin typeface="Arial"/>
                <a:cs typeface="Arial"/>
              </a:rPr>
              <a:t>worms </a:t>
            </a:r>
            <a:r>
              <a:rPr sz="2400" i="1" spc="-70" dirty="0">
                <a:solidFill>
                  <a:srgbClr val="0D0D0D"/>
                </a:solidFill>
                <a:latin typeface="Arial"/>
                <a:cs typeface="Arial"/>
              </a:rPr>
              <a:t>. </a:t>
            </a:r>
            <a:r>
              <a:rPr sz="2400" i="1" spc="395" dirty="0" smtClean="0">
                <a:solidFill>
                  <a:srgbClr val="0D0D0D"/>
                </a:solidFill>
                <a:latin typeface="Arial"/>
                <a:cs typeface="Arial"/>
              </a:rPr>
              <a:t>It</a:t>
            </a:r>
            <a:r>
              <a:rPr lang="en-IN" sz="2400" i="1" spc="395" dirty="0" smtClean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400" i="1" spc="-215" dirty="0" smtClean="0">
                <a:solidFill>
                  <a:srgbClr val="0D0D0D"/>
                </a:solidFill>
                <a:latin typeface="Arial"/>
                <a:cs typeface="Arial"/>
              </a:rPr>
              <a:t>may </a:t>
            </a:r>
            <a:r>
              <a:rPr sz="2400" i="1" spc="-220" dirty="0">
                <a:solidFill>
                  <a:srgbClr val="0D0D0D"/>
                </a:solidFill>
                <a:latin typeface="Arial"/>
                <a:cs typeface="Arial"/>
              </a:rPr>
              <a:t>supplement </a:t>
            </a:r>
            <a:r>
              <a:rPr sz="2400" i="1" spc="-155" dirty="0">
                <a:solidFill>
                  <a:srgbClr val="0D0D0D"/>
                </a:solidFill>
                <a:latin typeface="Arial"/>
                <a:cs typeface="Arial"/>
              </a:rPr>
              <a:t>the  </a:t>
            </a:r>
            <a:r>
              <a:rPr sz="2400" i="1" spc="-215" dirty="0">
                <a:solidFill>
                  <a:srgbClr val="0D0D0D"/>
                </a:solidFill>
                <a:latin typeface="Arial"/>
                <a:cs typeface="Arial"/>
              </a:rPr>
              <a:t>income </a:t>
            </a:r>
            <a:r>
              <a:rPr sz="2400" i="1" spc="-105" dirty="0">
                <a:solidFill>
                  <a:srgbClr val="0D0D0D"/>
                </a:solidFill>
                <a:latin typeface="Arial"/>
                <a:cs typeface="Arial"/>
              </a:rPr>
              <a:t>of </a:t>
            </a:r>
            <a:r>
              <a:rPr sz="2400" i="1" spc="-155" dirty="0">
                <a:solidFill>
                  <a:srgbClr val="0D0D0D"/>
                </a:solidFill>
                <a:latin typeface="Arial"/>
                <a:cs typeface="Arial"/>
              </a:rPr>
              <a:t>the</a:t>
            </a:r>
            <a:r>
              <a:rPr sz="2400" i="1" spc="10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400" i="1" spc="-65" dirty="0">
                <a:solidFill>
                  <a:srgbClr val="0D0D0D"/>
                </a:solidFill>
                <a:latin typeface="Arial"/>
                <a:cs typeface="Arial"/>
              </a:rPr>
              <a:t>farmer</a:t>
            </a:r>
            <a:endParaRPr sz="2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2500" spc="-50" dirty="0">
                <a:solidFill>
                  <a:srgbClr val="93C500"/>
                </a:solidFill>
                <a:latin typeface="Arial"/>
                <a:cs typeface="Arial"/>
              </a:rPr>
              <a:t></a:t>
            </a:r>
            <a:r>
              <a:rPr sz="3300" i="1" spc="-50" dirty="0">
                <a:solidFill>
                  <a:srgbClr val="74A40F"/>
                </a:solidFill>
                <a:latin typeface="Arial"/>
                <a:cs typeface="Arial"/>
              </a:rPr>
              <a:t>Pisciculture</a:t>
            </a:r>
            <a:endParaRPr sz="3300" dirty="0">
              <a:latin typeface="Arial"/>
              <a:cs typeface="Arial"/>
            </a:endParaRPr>
          </a:p>
          <a:p>
            <a:pPr marL="273050">
              <a:lnSpc>
                <a:spcPct val="100000"/>
              </a:lnSpc>
              <a:spcBef>
                <a:spcPts val="409"/>
              </a:spcBef>
            </a:pPr>
            <a:r>
              <a:rPr sz="2400" i="1" spc="-155" dirty="0">
                <a:solidFill>
                  <a:srgbClr val="0D0D0D"/>
                </a:solidFill>
                <a:latin typeface="Arial"/>
                <a:cs typeface="Arial"/>
              </a:rPr>
              <a:t>reeding </a:t>
            </a:r>
            <a:r>
              <a:rPr sz="2400" i="1" spc="-105" dirty="0">
                <a:solidFill>
                  <a:srgbClr val="0D0D0D"/>
                </a:solidFill>
                <a:latin typeface="Arial"/>
                <a:cs typeface="Arial"/>
              </a:rPr>
              <a:t>of </a:t>
            </a:r>
            <a:r>
              <a:rPr sz="2400" i="1" spc="-60" dirty="0">
                <a:solidFill>
                  <a:srgbClr val="0D0D0D"/>
                </a:solidFill>
                <a:latin typeface="Arial"/>
                <a:cs typeface="Arial"/>
              </a:rPr>
              <a:t>fish </a:t>
            </a:r>
            <a:r>
              <a:rPr sz="2400" i="1" spc="-10" dirty="0">
                <a:solidFill>
                  <a:srgbClr val="0D0D0D"/>
                </a:solidFill>
                <a:latin typeface="Arial"/>
                <a:cs typeface="Arial"/>
              </a:rPr>
              <a:t>in </a:t>
            </a:r>
            <a:r>
              <a:rPr sz="2400" i="1" spc="-160" dirty="0">
                <a:solidFill>
                  <a:srgbClr val="0D0D0D"/>
                </a:solidFill>
                <a:latin typeface="Arial"/>
                <a:cs typeface="Arial"/>
              </a:rPr>
              <a:t>specially </a:t>
            </a:r>
            <a:r>
              <a:rPr sz="2400" i="1" spc="-175" dirty="0">
                <a:solidFill>
                  <a:srgbClr val="0D0D0D"/>
                </a:solidFill>
                <a:latin typeface="Arial"/>
                <a:cs typeface="Arial"/>
              </a:rPr>
              <a:t>constructed </a:t>
            </a:r>
            <a:r>
              <a:rPr sz="2400" i="1" spc="-170" dirty="0">
                <a:solidFill>
                  <a:srgbClr val="0D0D0D"/>
                </a:solidFill>
                <a:latin typeface="Arial"/>
                <a:cs typeface="Arial"/>
              </a:rPr>
              <a:t>tanks </a:t>
            </a:r>
            <a:r>
              <a:rPr sz="2400" i="1" spc="-185" dirty="0">
                <a:solidFill>
                  <a:srgbClr val="0D0D0D"/>
                </a:solidFill>
                <a:latin typeface="Arial"/>
                <a:cs typeface="Arial"/>
              </a:rPr>
              <a:t>and </a:t>
            </a:r>
            <a:r>
              <a:rPr sz="2400" i="1" spc="-265" dirty="0">
                <a:solidFill>
                  <a:srgbClr val="0D0D0D"/>
                </a:solidFill>
                <a:latin typeface="Arial"/>
                <a:cs typeface="Arial"/>
              </a:rPr>
              <a:t>ponds</a:t>
            </a:r>
            <a:r>
              <a:rPr sz="2400" i="1" spc="-5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200" i="1" spc="-65" dirty="0">
                <a:solidFill>
                  <a:srgbClr val="0D0D0D"/>
                </a:solidFill>
                <a:latin typeface="Arial"/>
                <a:cs typeface="Arial"/>
              </a:rPr>
              <a:t>.</a:t>
            </a:r>
            <a:endParaRPr sz="2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2500" spc="40" dirty="0">
                <a:solidFill>
                  <a:srgbClr val="93C500"/>
                </a:solidFill>
                <a:latin typeface="Arial"/>
                <a:cs typeface="Arial"/>
              </a:rPr>
              <a:t></a:t>
            </a:r>
            <a:r>
              <a:rPr sz="3300" i="1" spc="40" dirty="0">
                <a:solidFill>
                  <a:srgbClr val="74A40F"/>
                </a:solidFill>
                <a:latin typeface="Arial"/>
                <a:cs typeface="Arial"/>
              </a:rPr>
              <a:t>Viticulture</a:t>
            </a:r>
            <a:endParaRPr sz="33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2400" i="1" spc="-110" dirty="0">
                <a:solidFill>
                  <a:srgbClr val="0D0D0D"/>
                </a:solidFill>
                <a:latin typeface="Arial"/>
                <a:cs typeface="Arial"/>
              </a:rPr>
              <a:t>Cultivation </a:t>
            </a:r>
            <a:r>
              <a:rPr sz="2400" i="1" spc="-105" dirty="0">
                <a:solidFill>
                  <a:srgbClr val="0D0D0D"/>
                </a:solidFill>
                <a:latin typeface="Arial"/>
                <a:cs typeface="Arial"/>
              </a:rPr>
              <a:t>of </a:t>
            </a:r>
            <a:r>
              <a:rPr sz="2400" i="1" spc="-225" dirty="0">
                <a:solidFill>
                  <a:srgbClr val="0D0D0D"/>
                </a:solidFill>
                <a:latin typeface="Arial"/>
                <a:cs typeface="Arial"/>
              </a:rPr>
              <a:t>crops</a:t>
            </a:r>
            <a:r>
              <a:rPr sz="2400" i="1" spc="2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400" i="1" spc="-70" dirty="0">
                <a:solidFill>
                  <a:srgbClr val="0D0D0D"/>
                </a:solidFill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2500" spc="40" dirty="0">
                <a:solidFill>
                  <a:srgbClr val="93C500"/>
                </a:solidFill>
                <a:latin typeface="Arial"/>
                <a:cs typeface="Arial"/>
              </a:rPr>
              <a:t></a:t>
            </a:r>
            <a:r>
              <a:rPr sz="3300" i="1" spc="40" dirty="0">
                <a:solidFill>
                  <a:srgbClr val="74A40F"/>
                </a:solidFill>
                <a:latin typeface="Arial"/>
                <a:cs typeface="Arial"/>
              </a:rPr>
              <a:t>Horticulture</a:t>
            </a:r>
            <a:endParaRPr sz="33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sz="2400" i="1" spc="-130" dirty="0">
                <a:solidFill>
                  <a:srgbClr val="0D0D0D"/>
                </a:solidFill>
                <a:latin typeface="Arial"/>
                <a:cs typeface="Arial"/>
              </a:rPr>
              <a:t>Growing </a:t>
            </a:r>
            <a:r>
              <a:rPr sz="2400" i="1" spc="-265" dirty="0">
                <a:solidFill>
                  <a:srgbClr val="0D0D0D"/>
                </a:solidFill>
                <a:latin typeface="Arial"/>
                <a:cs typeface="Arial"/>
              </a:rPr>
              <a:t>vegetables </a:t>
            </a:r>
            <a:r>
              <a:rPr sz="2400" i="1" spc="-140" dirty="0">
                <a:solidFill>
                  <a:srgbClr val="0D0D0D"/>
                </a:solidFill>
                <a:latin typeface="Arial"/>
                <a:cs typeface="Arial"/>
              </a:rPr>
              <a:t>,flowers </a:t>
            </a:r>
            <a:r>
              <a:rPr sz="2400" i="1" spc="-190" dirty="0">
                <a:solidFill>
                  <a:srgbClr val="0D0D0D"/>
                </a:solidFill>
                <a:latin typeface="Arial"/>
                <a:cs typeface="Arial"/>
              </a:rPr>
              <a:t>and </a:t>
            </a:r>
            <a:r>
              <a:rPr sz="2400" i="1" spc="-10" dirty="0">
                <a:solidFill>
                  <a:srgbClr val="0D0D0D"/>
                </a:solidFill>
                <a:latin typeface="Arial"/>
                <a:cs typeface="Arial"/>
              </a:rPr>
              <a:t>fruits for </a:t>
            </a:r>
            <a:r>
              <a:rPr sz="2400" i="1" spc="-170" dirty="0">
                <a:solidFill>
                  <a:srgbClr val="0D0D0D"/>
                </a:solidFill>
                <a:latin typeface="Arial"/>
                <a:cs typeface="Arial"/>
              </a:rPr>
              <a:t>commercial </a:t>
            </a:r>
            <a:r>
              <a:rPr sz="2400" i="1" spc="-310" dirty="0">
                <a:solidFill>
                  <a:srgbClr val="0D0D0D"/>
                </a:solidFill>
                <a:latin typeface="Arial"/>
                <a:cs typeface="Arial"/>
              </a:rPr>
              <a:t>use</a:t>
            </a:r>
            <a:r>
              <a:rPr sz="2400" i="1" spc="-2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2400" i="1" spc="-70" dirty="0">
                <a:solidFill>
                  <a:srgbClr val="0D0D0D"/>
                </a:solidFill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21765" y="912316"/>
            <a:ext cx="651510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1435" dirty="0">
                <a:solidFill>
                  <a:srgbClr val="93C500"/>
                </a:solidFill>
              </a:rPr>
              <a:t>Farm</a:t>
            </a:r>
            <a:r>
              <a:rPr sz="7200" spc="505" dirty="0">
                <a:solidFill>
                  <a:srgbClr val="93C500"/>
                </a:solidFill>
              </a:rPr>
              <a:t> </a:t>
            </a:r>
            <a:r>
              <a:rPr sz="7200" spc="1155" dirty="0">
                <a:solidFill>
                  <a:srgbClr val="93C500"/>
                </a:solidFill>
              </a:rPr>
              <a:t>System</a:t>
            </a:r>
            <a:endParaRPr sz="7200"/>
          </a:p>
        </p:txBody>
      </p:sp>
      <p:sp>
        <p:nvSpPr>
          <p:cNvPr id="3" name="object 3"/>
          <p:cNvSpPr txBox="1"/>
          <p:nvPr/>
        </p:nvSpPr>
        <p:spPr>
          <a:xfrm>
            <a:off x="1190345" y="2324227"/>
            <a:ext cx="6537325" cy="2952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355725" algn="l"/>
                <a:tab pos="2595245" algn="l"/>
                <a:tab pos="4225290" algn="l"/>
              </a:tabLst>
            </a:pPr>
            <a:r>
              <a:rPr sz="2400" i="1" spc="380" dirty="0">
                <a:solidFill>
                  <a:srgbClr val="6E9400"/>
                </a:solidFill>
                <a:latin typeface="Times New Roman"/>
                <a:cs typeface="Times New Roman"/>
              </a:rPr>
              <a:t>Agriculture </a:t>
            </a:r>
            <a:r>
              <a:rPr sz="2400" i="1" spc="305" dirty="0">
                <a:solidFill>
                  <a:srgbClr val="6E9400"/>
                </a:solidFill>
                <a:latin typeface="Times New Roman"/>
                <a:cs typeface="Times New Roman"/>
              </a:rPr>
              <a:t>or </a:t>
            </a:r>
            <a:r>
              <a:rPr sz="2400" i="1" spc="409" dirty="0">
                <a:solidFill>
                  <a:srgbClr val="6E9400"/>
                </a:solidFill>
                <a:latin typeface="Times New Roman"/>
                <a:cs typeface="Times New Roman"/>
              </a:rPr>
              <a:t>farming </a:t>
            </a:r>
            <a:r>
              <a:rPr sz="2400" i="1" spc="380" dirty="0">
                <a:solidFill>
                  <a:srgbClr val="6E9400"/>
                </a:solidFill>
                <a:latin typeface="Times New Roman"/>
                <a:cs typeface="Times New Roman"/>
              </a:rPr>
              <a:t>can </a:t>
            </a:r>
            <a:r>
              <a:rPr sz="2400" i="1" spc="250" dirty="0">
                <a:solidFill>
                  <a:srgbClr val="6E9400"/>
                </a:solidFill>
                <a:latin typeface="Times New Roman"/>
                <a:cs typeface="Times New Roman"/>
              </a:rPr>
              <a:t>be </a:t>
            </a:r>
            <a:r>
              <a:rPr sz="2400" i="1" spc="270" dirty="0">
                <a:solidFill>
                  <a:srgbClr val="6E9400"/>
                </a:solidFill>
                <a:latin typeface="Times New Roman"/>
                <a:cs typeface="Times New Roman"/>
              </a:rPr>
              <a:t>looked  </a:t>
            </a:r>
            <a:r>
              <a:rPr sz="2400" i="1" spc="415" dirty="0">
                <a:solidFill>
                  <a:srgbClr val="6E9400"/>
                </a:solidFill>
                <a:latin typeface="Times New Roman"/>
                <a:cs typeface="Times New Roman"/>
              </a:rPr>
              <a:t>at </a:t>
            </a:r>
            <a:r>
              <a:rPr sz="2400" i="1" spc="275" dirty="0">
                <a:solidFill>
                  <a:srgbClr val="6E9400"/>
                </a:solidFill>
                <a:latin typeface="Times New Roman"/>
                <a:cs typeface="Times New Roman"/>
              </a:rPr>
              <a:t>as</a:t>
            </a:r>
            <a:r>
              <a:rPr sz="2400" i="1" spc="-3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400" i="1" spc="400" dirty="0">
                <a:solidFill>
                  <a:srgbClr val="6E9400"/>
                </a:solidFill>
                <a:latin typeface="Times New Roman"/>
                <a:cs typeface="Times New Roman"/>
              </a:rPr>
              <a:t>a</a:t>
            </a:r>
            <a:r>
              <a:rPr sz="2400" i="1" spc="20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400" i="1" spc="330" dirty="0">
                <a:solidFill>
                  <a:srgbClr val="6E9400"/>
                </a:solidFill>
                <a:latin typeface="Times New Roman"/>
                <a:cs typeface="Times New Roman"/>
              </a:rPr>
              <a:t>system.	</a:t>
            </a:r>
            <a:r>
              <a:rPr sz="2400" i="1" spc="335" dirty="0">
                <a:solidFill>
                  <a:srgbClr val="6E9400"/>
                </a:solidFill>
                <a:latin typeface="Times New Roman"/>
                <a:cs typeface="Times New Roman"/>
              </a:rPr>
              <a:t>The </a:t>
            </a:r>
            <a:r>
              <a:rPr sz="2400" i="1" spc="415" dirty="0">
                <a:solidFill>
                  <a:srgbClr val="6E9400"/>
                </a:solidFill>
                <a:latin typeface="Times New Roman"/>
                <a:cs typeface="Times New Roman"/>
              </a:rPr>
              <a:t>important </a:t>
            </a:r>
            <a:r>
              <a:rPr sz="2400" i="1" spc="405" dirty="0">
                <a:solidFill>
                  <a:srgbClr val="6E9400"/>
                </a:solidFill>
                <a:latin typeface="Times New Roman"/>
                <a:cs typeface="Times New Roman"/>
              </a:rPr>
              <a:t>input  </a:t>
            </a:r>
            <a:r>
              <a:rPr sz="2400" i="1" spc="350" dirty="0">
                <a:solidFill>
                  <a:srgbClr val="6E9400"/>
                </a:solidFill>
                <a:latin typeface="Times New Roman"/>
                <a:cs typeface="Times New Roman"/>
              </a:rPr>
              <a:t>are </a:t>
            </a:r>
            <a:r>
              <a:rPr sz="2400" i="1" spc="200" dirty="0">
                <a:solidFill>
                  <a:srgbClr val="6E9400"/>
                </a:solidFill>
                <a:latin typeface="Times New Roman"/>
                <a:cs typeface="Times New Roman"/>
              </a:rPr>
              <a:t>seeds, </a:t>
            </a:r>
            <a:r>
              <a:rPr sz="2400" i="1" spc="250" dirty="0">
                <a:solidFill>
                  <a:srgbClr val="6E9400"/>
                </a:solidFill>
                <a:latin typeface="Times New Roman"/>
                <a:cs typeface="Times New Roman"/>
              </a:rPr>
              <a:t>fertilisers, </a:t>
            </a:r>
            <a:r>
              <a:rPr sz="2400" i="1" spc="415" dirty="0">
                <a:solidFill>
                  <a:srgbClr val="6E9400"/>
                </a:solidFill>
                <a:latin typeface="Times New Roman"/>
                <a:cs typeface="Times New Roman"/>
              </a:rPr>
              <a:t>machinery </a:t>
            </a:r>
            <a:r>
              <a:rPr sz="2400" i="1" spc="434" dirty="0">
                <a:solidFill>
                  <a:srgbClr val="6E9400"/>
                </a:solidFill>
                <a:latin typeface="Times New Roman"/>
                <a:cs typeface="Times New Roman"/>
              </a:rPr>
              <a:t>and  </a:t>
            </a:r>
            <a:r>
              <a:rPr sz="2400" i="1" spc="285" dirty="0">
                <a:solidFill>
                  <a:srgbClr val="6E9400"/>
                </a:solidFill>
                <a:latin typeface="Times New Roman"/>
                <a:cs typeface="Times New Roman"/>
              </a:rPr>
              <a:t>labour.	</a:t>
            </a:r>
            <a:r>
              <a:rPr sz="2400" i="1" spc="335" dirty="0">
                <a:solidFill>
                  <a:srgbClr val="6E9400"/>
                </a:solidFill>
                <a:latin typeface="Times New Roman"/>
                <a:cs typeface="Times New Roman"/>
              </a:rPr>
              <a:t>Some </a:t>
            </a:r>
            <a:r>
              <a:rPr sz="2400" i="1" spc="260" dirty="0">
                <a:solidFill>
                  <a:srgbClr val="6E9400"/>
                </a:solidFill>
                <a:latin typeface="Times New Roman"/>
                <a:cs typeface="Times New Roman"/>
              </a:rPr>
              <a:t>of </a:t>
            </a:r>
            <a:r>
              <a:rPr sz="2400" i="1" spc="350" dirty="0">
                <a:solidFill>
                  <a:srgbClr val="6E9400"/>
                </a:solidFill>
                <a:latin typeface="Times New Roman"/>
                <a:cs typeface="Times New Roman"/>
              </a:rPr>
              <a:t>the </a:t>
            </a:r>
            <a:r>
              <a:rPr sz="2400" i="1" spc="315" dirty="0">
                <a:solidFill>
                  <a:srgbClr val="6E9400"/>
                </a:solidFill>
                <a:latin typeface="Times New Roman"/>
                <a:cs typeface="Times New Roman"/>
              </a:rPr>
              <a:t>operations</a:t>
            </a:r>
            <a:r>
              <a:rPr sz="2400" i="1" spc="-204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400" i="1" spc="365" dirty="0">
                <a:solidFill>
                  <a:srgbClr val="6E9400"/>
                </a:solidFill>
                <a:latin typeface="Times New Roman"/>
                <a:cs typeface="Times New Roman"/>
              </a:rPr>
              <a:t>involved  </a:t>
            </a:r>
            <a:r>
              <a:rPr sz="2400" i="1" spc="350" dirty="0">
                <a:solidFill>
                  <a:srgbClr val="6E9400"/>
                </a:solidFill>
                <a:latin typeface="Times New Roman"/>
                <a:cs typeface="Times New Roman"/>
              </a:rPr>
              <a:t>are </a:t>
            </a:r>
            <a:r>
              <a:rPr sz="2400" i="1" spc="295" dirty="0">
                <a:solidFill>
                  <a:srgbClr val="6E9400"/>
                </a:solidFill>
                <a:latin typeface="Times New Roman"/>
                <a:cs typeface="Times New Roman"/>
              </a:rPr>
              <a:t>ploughing, sowing, </a:t>
            </a:r>
            <a:r>
              <a:rPr sz="2400" i="1" spc="305" dirty="0">
                <a:solidFill>
                  <a:srgbClr val="6E9400"/>
                </a:solidFill>
                <a:latin typeface="Times New Roman"/>
                <a:cs typeface="Times New Roman"/>
              </a:rPr>
              <a:t>irrigation,  </a:t>
            </a:r>
            <a:r>
              <a:rPr sz="2400" i="1" spc="365" dirty="0">
                <a:solidFill>
                  <a:srgbClr val="6E9400"/>
                </a:solidFill>
                <a:latin typeface="Times New Roman"/>
                <a:cs typeface="Times New Roman"/>
              </a:rPr>
              <a:t>weeding</a:t>
            </a:r>
            <a:r>
              <a:rPr sz="2400" i="1" spc="204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400" i="1" spc="430" dirty="0">
                <a:solidFill>
                  <a:srgbClr val="6E9400"/>
                </a:solidFill>
                <a:latin typeface="Times New Roman"/>
                <a:cs typeface="Times New Roman"/>
              </a:rPr>
              <a:t>and</a:t>
            </a:r>
            <a:r>
              <a:rPr sz="2400" i="1" spc="204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400" i="1" spc="340" dirty="0">
                <a:solidFill>
                  <a:srgbClr val="6E9400"/>
                </a:solidFill>
                <a:latin typeface="Times New Roman"/>
                <a:cs typeface="Times New Roman"/>
              </a:rPr>
              <a:t>harvesting.	</a:t>
            </a:r>
            <a:r>
              <a:rPr sz="2400" i="1" spc="335" dirty="0">
                <a:solidFill>
                  <a:srgbClr val="6E9400"/>
                </a:solidFill>
                <a:latin typeface="Times New Roman"/>
                <a:cs typeface="Times New Roman"/>
              </a:rPr>
              <a:t>The </a:t>
            </a:r>
            <a:r>
              <a:rPr sz="2400" i="1" spc="355" dirty="0">
                <a:solidFill>
                  <a:srgbClr val="6E9400"/>
                </a:solidFill>
                <a:latin typeface="Times New Roman"/>
                <a:cs typeface="Times New Roman"/>
              </a:rPr>
              <a:t>outputs  </a:t>
            </a:r>
            <a:r>
              <a:rPr sz="2400" i="1" spc="415" dirty="0">
                <a:solidFill>
                  <a:srgbClr val="6E9400"/>
                </a:solidFill>
                <a:latin typeface="Times New Roman"/>
                <a:cs typeface="Times New Roman"/>
              </a:rPr>
              <a:t>from </a:t>
            </a:r>
            <a:r>
              <a:rPr sz="2400" i="1" spc="350" dirty="0">
                <a:solidFill>
                  <a:srgbClr val="6E9400"/>
                </a:solidFill>
                <a:latin typeface="Times New Roman"/>
                <a:cs typeface="Times New Roman"/>
              </a:rPr>
              <a:t>the </a:t>
            </a:r>
            <a:r>
              <a:rPr sz="2400" i="1" spc="375" dirty="0">
                <a:solidFill>
                  <a:srgbClr val="6E9400"/>
                </a:solidFill>
                <a:latin typeface="Times New Roman"/>
                <a:cs typeface="Times New Roman"/>
              </a:rPr>
              <a:t>system </a:t>
            </a:r>
            <a:r>
              <a:rPr sz="2400" i="1" spc="315" dirty="0">
                <a:solidFill>
                  <a:srgbClr val="6E9400"/>
                </a:solidFill>
                <a:latin typeface="Times New Roman"/>
                <a:cs typeface="Times New Roman"/>
              </a:rPr>
              <a:t>include </a:t>
            </a:r>
            <a:r>
              <a:rPr sz="2400" i="1" spc="245" dirty="0">
                <a:solidFill>
                  <a:srgbClr val="6E9400"/>
                </a:solidFill>
                <a:latin typeface="Times New Roman"/>
                <a:cs typeface="Times New Roman"/>
              </a:rPr>
              <a:t>crops, </a:t>
            </a:r>
            <a:r>
              <a:rPr sz="2400" i="1" spc="254" dirty="0">
                <a:solidFill>
                  <a:srgbClr val="6E9400"/>
                </a:solidFill>
                <a:latin typeface="Times New Roman"/>
                <a:cs typeface="Times New Roman"/>
              </a:rPr>
              <a:t>wool,  </a:t>
            </a:r>
            <a:r>
              <a:rPr sz="2400" i="1" spc="409" dirty="0">
                <a:solidFill>
                  <a:srgbClr val="6E9400"/>
                </a:solidFill>
                <a:latin typeface="Times New Roman"/>
                <a:cs typeface="Times New Roman"/>
              </a:rPr>
              <a:t>diary </a:t>
            </a:r>
            <a:r>
              <a:rPr sz="2400" i="1" spc="434" dirty="0">
                <a:solidFill>
                  <a:srgbClr val="6E9400"/>
                </a:solidFill>
                <a:latin typeface="Times New Roman"/>
                <a:cs typeface="Times New Roman"/>
              </a:rPr>
              <a:t>and </a:t>
            </a:r>
            <a:r>
              <a:rPr sz="2400" i="1" spc="375" dirty="0">
                <a:solidFill>
                  <a:srgbClr val="6E9400"/>
                </a:solidFill>
                <a:latin typeface="Times New Roman"/>
                <a:cs typeface="Times New Roman"/>
              </a:rPr>
              <a:t>poultry</a:t>
            </a:r>
            <a:r>
              <a:rPr sz="2400" i="1" spc="-30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400" i="1" spc="305" dirty="0">
                <a:solidFill>
                  <a:srgbClr val="6E9400"/>
                </a:solidFill>
                <a:latin typeface="Times New Roman"/>
                <a:cs typeface="Times New Roman"/>
              </a:rPr>
              <a:t>products.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540" y="446024"/>
            <a:ext cx="46831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280" dirty="0">
                <a:solidFill>
                  <a:srgbClr val="93C500"/>
                </a:solidFill>
              </a:rPr>
              <a:t>The</a:t>
            </a:r>
            <a:r>
              <a:rPr sz="2000" spc="125" dirty="0">
                <a:solidFill>
                  <a:srgbClr val="93C500"/>
                </a:solidFill>
              </a:rPr>
              <a:t> </a:t>
            </a:r>
            <a:r>
              <a:rPr sz="2000" spc="390" dirty="0">
                <a:solidFill>
                  <a:srgbClr val="93C500"/>
                </a:solidFill>
              </a:rPr>
              <a:t>farm</a:t>
            </a:r>
            <a:r>
              <a:rPr sz="2000" spc="145" dirty="0">
                <a:solidFill>
                  <a:srgbClr val="93C500"/>
                </a:solidFill>
              </a:rPr>
              <a:t> </a:t>
            </a:r>
            <a:r>
              <a:rPr sz="2000" spc="310" dirty="0">
                <a:solidFill>
                  <a:srgbClr val="93C500"/>
                </a:solidFill>
              </a:rPr>
              <a:t>system</a:t>
            </a:r>
            <a:r>
              <a:rPr sz="2000" spc="160" dirty="0">
                <a:solidFill>
                  <a:srgbClr val="93C500"/>
                </a:solidFill>
              </a:rPr>
              <a:t> </a:t>
            </a:r>
            <a:r>
              <a:rPr sz="2000" spc="210" dirty="0">
                <a:solidFill>
                  <a:srgbClr val="93C500"/>
                </a:solidFill>
              </a:rPr>
              <a:t>of</a:t>
            </a:r>
            <a:r>
              <a:rPr sz="2000" spc="145" dirty="0">
                <a:solidFill>
                  <a:srgbClr val="93C500"/>
                </a:solidFill>
              </a:rPr>
              <a:t> </a:t>
            </a:r>
            <a:r>
              <a:rPr sz="2000" spc="375" dirty="0">
                <a:solidFill>
                  <a:srgbClr val="93C500"/>
                </a:solidFill>
              </a:rPr>
              <a:t>an</a:t>
            </a:r>
            <a:r>
              <a:rPr sz="2000" spc="165" dirty="0">
                <a:solidFill>
                  <a:srgbClr val="93C500"/>
                </a:solidFill>
              </a:rPr>
              <a:t> </a:t>
            </a:r>
            <a:r>
              <a:rPr sz="2000" spc="260" dirty="0">
                <a:solidFill>
                  <a:srgbClr val="93C500"/>
                </a:solidFill>
              </a:rPr>
              <a:t>arable</a:t>
            </a:r>
            <a:r>
              <a:rPr sz="2000" spc="114" dirty="0">
                <a:solidFill>
                  <a:srgbClr val="93C500"/>
                </a:solidFill>
              </a:rPr>
              <a:t> </a:t>
            </a:r>
            <a:r>
              <a:rPr sz="2000" spc="305" dirty="0">
                <a:solidFill>
                  <a:srgbClr val="93C500"/>
                </a:solidFill>
              </a:rPr>
              <a:t>land</a:t>
            </a:r>
            <a:endParaRPr sz="2000"/>
          </a:p>
        </p:txBody>
      </p:sp>
      <p:sp>
        <p:nvSpPr>
          <p:cNvPr id="4" name="object 4"/>
          <p:cNvSpPr/>
          <p:nvPr/>
        </p:nvSpPr>
        <p:spPr>
          <a:xfrm>
            <a:off x="457200" y="838200"/>
            <a:ext cx="8229600" cy="5715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403605"/>
            <a:ext cx="562927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spc="325" dirty="0">
                <a:solidFill>
                  <a:srgbClr val="93C500"/>
                </a:solidFill>
              </a:rPr>
              <a:t>Physical</a:t>
            </a:r>
            <a:r>
              <a:rPr sz="2500" spc="185" dirty="0">
                <a:solidFill>
                  <a:srgbClr val="93C500"/>
                </a:solidFill>
              </a:rPr>
              <a:t> </a:t>
            </a:r>
            <a:r>
              <a:rPr sz="2500" spc="450" dirty="0">
                <a:solidFill>
                  <a:srgbClr val="93C500"/>
                </a:solidFill>
              </a:rPr>
              <a:t>and</a:t>
            </a:r>
            <a:r>
              <a:rPr sz="2500" spc="195" dirty="0">
                <a:solidFill>
                  <a:srgbClr val="93C500"/>
                </a:solidFill>
              </a:rPr>
              <a:t> </a:t>
            </a:r>
            <a:r>
              <a:rPr sz="2500" spc="509" dirty="0">
                <a:solidFill>
                  <a:srgbClr val="93C500"/>
                </a:solidFill>
              </a:rPr>
              <a:t>human</a:t>
            </a:r>
            <a:r>
              <a:rPr sz="2500" spc="200" dirty="0">
                <a:solidFill>
                  <a:srgbClr val="93C500"/>
                </a:solidFill>
              </a:rPr>
              <a:t> </a:t>
            </a:r>
            <a:r>
              <a:rPr sz="2500" spc="480" dirty="0">
                <a:solidFill>
                  <a:srgbClr val="93C500"/>
                </a:solidFill>
              </a:rPr>
              <a:t>farm</a:t>
            </a:r>
            <a:r>
              <a:rPr sz="2500" spc="210" dirty="0">
                <a:solidFill>
                  <a:srgbClr val="93C500"/>
                </a:solidFill>
              </a:rPr>
              <a:t> </a:t>
            </a:r>
            <a:r>
              <a:rPr sz="2500" spc="370" dirty="0">
                <a:solidFill>
                  <a:srgbClr val="93C500"/>
                </a:solidFill>
              </a:rPr>
              <a:t>inputs</a:t>
            </a:r>
            <a:endParaRPr sz="2500" dirty="0"/>
          </a:p>
        </p:txBody>
      </p:sp>
      <p:sp>
        <p:nvSpPr>
          <p:cNvPr id="4" name="object 4"/>
          <p:cNvSpPr/>
          <p:nvPr/>
        </p:nvSpPr>
        <p:spPr>
          <a:xfrm>
            <a:off x="457200" y="838200"/>
            <a:ext cx="8229600" cy="5715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74977" y="665734"/>
            <a:ext cx="590486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700" dirty="0">
                <a:solidFill>
                  <a:srgbClr val="93C500"/>
                </a:solidFill>
              </a:rPr>
              <a:t>Types </a:t>
            </a:r>
            <a:r>
              <a:rPr sz="4800" spc="455" dirty="0">
                <a:solidFill>
                  <a:srgbClr val="93C500"/>
                </a:solidFill>
              </a:rPr>
              <a:t>Of</a:t>
            </a:r>
            <a:r>
              <a:rPr sz="4800" spc="30" dirty="0">
                <a:solidFill>
                  <a:srgbClr val="93C500"/>
                </a:solidFill>
              </a:rPr>
              <a:t> </a:t>
            </a:r>
            <a:r>
              <a:rPr sz="4800" spc="830" dirty="0">
                <a:solidFill>
                  <a:srgbClr val="93C500"/>
                </a:solidFill>
              </a:rPr>
              <a:t>Farming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604519" y="1497837"/>
            <a:ext cx="44545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i="1" spc="-135" dirty="0">
                <a:solidFill>
                  <a:srgbClr val="C00000"/>
                </a:solidFill>
                <a:latin typeface="Arial"/>
                <a:cs typeface="Arial"/>
              </a:rPr>
              <a:t>Primitive </a:t>
            </a:r>
            <a:r>
              <a:rPr sz="2800" b="1" i="1" spc="-350" dirty="0">
                <a:solidFill>
                  <a:srgbClr val="C00000"/>
                </a:solidFill>
                <a:latin typeface="Arial"/>
                <a:cs typeface="Arial"/>
              </a:rPr>
              <a:t>Subsistence</a:t>
            </a:r>
            <a:r>
              <a:rPr sz="2800" b="1" i="1" spc="-1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b="1" i="1" spc="-125" dirty="0">
                <a:solidFill>
                  <a:srgbClr val="C00000"/>
                </a:solidFill>
                <a:latin typeface="Arial"/>
                <a:cs typeface="Arial"/>
              </a:rPr>
              <a:t>Farming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4519" y="2012950"/>
            <a:ext cx="7933690" cy="4141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089660" algn="l"/>
                <a:tab pos="2001520" algn="l"/>
                <a:tab pos="3057525" algn="l"/>
                <a:tab pos="3209925" algn="l"/>
                <a:tab pos="3447415" algn="l"/>
                <a:tab pos="3797300" algn="l"/>
                <a:tab pos="4709795" algn="l"/>
                <a:tab pos="5243195" algn="l"/>
                <a:tab pos="5366385" algn="l"/>
                <a:tab pos="6023610" algn="l"/>
                <a:tab pos="6360160" algn="l"/>
                <a:tab pos="6715759" algn="l"/>
                <a:tab pos="6739255" algn="l"/>
                <a:tab pos="7176134" algn="l"/>
                <a:tab pos="7273290" algn="l"/>
              </a:tabLst>
            </a:pPr>
            <a:r>
              <a:rPr sz="1800" i="1" spc="215" dirty="0">
                <a:solidFill>
                  <a:srgbClr val="6E9400"/>
                </a:solidFill>
                <a:latin typeface="Times New Roman"/>
                <a:cs typeface="Times New Roman"/>
              </a:rPr>
              <a:t>This </a:t>
            </a:r>
            <a:r>
              <a:rPr sz="1800" i="1" spc="310" dirty="0">
                <a:solidFill>
                  <a:srgbClr val="6E9400"/>
                </a:solidFill>
                <a:latin typeface="Times New Roman"/>
                <a:cs typeface="Times New Roman"/>
              </a:rPr>
              <a:t>type </a:t>
            </a:r>
            <a:r>
              <a:rPr sz="1800" i="1" spc="185" dirty="0">
                <a:solidFill>
                  <a:srgbClr val="6E9400"/>
                </a:solidFill>
                <a:latin typeface="Times New Roman"/>
                <a:cs typeface="Times New Roman"/>
              </a:rPr>
              <a:t>of </a:t>
            </a:r>
            <a:r>
              <a:rPr sz="1800" i="1" spc="305" dirty="0">
                <a:solidFill>
                  <a:srgbClr val="6E9400"/>
                </a:solidFill>
                <a:latin typeface="Times New Roman"/>
                <a:cs typeface="Times New Roman"/>
              </a:rPr>
              <a:t>farming </a:t>
            </a:r>
            <a:r>
              <a:rPr sz="1800" i="1" spc="140" dirty="0">
                <a:solidFill>
                  <a:srgbClr val="6E9400"/>
                </a:solidFill>
                <a:latin typeface="Times New Roman"/>
                <a:cs typeface="Times New Roman"/>
              </a:rPr>
              <a:t>is </a:t>
            </a:r>
            <a:r>
              <a:rPr sz="1800" i="1" spc="160" dirty="0">
                <a:solidFill>
                  <a:srgbClr val="6E9400"/>
                </a:solidFill>
                <a:latin typeface="Times New Roman"/>
                <a:cs typeface="Times New Roman"/>
              </a:rPr>
              <a:t>still </a:t>
            </a:r>
            <a:r>
              <a:rPr sz="1800" i="1" spc="235" dirty="0">
                <a:solidFill>
                  <a:srgbClr val="6E9400"/>
                </a:solidFill>
                <a:latin typeface="Times New Roman"/>
                <a:cs typeface="Times New Roman"/>
              </a:rPr>
              <a:t>practised </a:t>
            </a:r>
            <a:r>
              <a:rPr sz="1800" i="1" spc="275" dirty="0">
                <a:solidFill>
                  <a:srgbClr val="6E9400"/>
                </a:solidFill>
                <a:latin typeface="Times New Roman"/>
                <a:cs typeface="Times New Roman"/>
              </a:rPr>
              <a:t>in </a:t>
            </a:r>
            <a:r>
              <a:rPr sz="1800" i="1" spc="300" dirty="0">
                <a:solidFill>
                  <a:srgbClr val="6E9400"/>
                </a:solidFill>
                <a:latin typeface="Times New Roman"/>
                <a:cs typeface="Times New Roman"/>
              </a:rPr>
              <a:t>few </a:t>
            </a:r>
            <a:r>
              <a:rPr sz="1800" i="1" spc="220" dirty="0">
                <a:solidFill>
                  <a:srgbClr val="6E9400"/>
                </a:solidFill>
                <a:latin typeface="Times New Roman"/>
                <a:cs typeface="Times New Roman"/>
              </a:rPr>
              <a:t>pockets </a:t>
            </a:r>
            <a:r>
              <a:rPr sz="1800" i="1" spc="185" dirty="0">
                <a:solidFill>
                  <a:srgbClr val="6E9400"/>
                </a:solidFill>
                <a:latin typeface="Times New Roman"/>
                <a:cs typeface="Times New Roman"/>
              </a:rPr>
              <a:t>of </a:t>
            </a:r>
            <a:r>
              <a:rPr sz="1800" i="1" spc="235" dirty="0">
                <a:solidFill>
                  <a:srgbClr val="6E9400"/>
                </a:solidFill>
                <a:latin typeface="Times New Roman"/>
                <a:cs typeface="Times New Roman"/>
              </a:rPr>
              <a:t>India.  </a:t>
            </a:r>
            <a:r>
              <a:rPr sz="1800" i="1" spc="285" dirty="0">
                <a:solidFill>
                  <a:srgbClr val="6E9400"/>
                </a:solidFill>
                <a:latin typeface="Times New Roman"/>
                <a:cs typeface="Times New Roman"/>
              </a:rPr>
              <a:t>Primitive</a:t>
            </a:r>
            <a:r>
              <a:rPr sz="1800" i="1" spc="14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204" dirty="0">
                <a:solidFill>
                  <a:srgbClr val="6E9400"/>
                </a:solidFill>
                <a:latin typeface="Times New Roman"/>
                <a:cs typeface="Times New Roman"/>
              </a:rPr>
              <a:t>subsistence</a:t>
            </a:r>
            <a:r>
              <a:rPr sz="1800" i="1" spc="15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250" dirty="0">
                <a:solidFill>
                  <a:srgbClr val="6E9400"/>
                </a:solidFill>
                <a:latin typeface="Times New Roman"/>
                <a:cs typeface="Times New Roman"/>
              </a:rPr>
              <a:t>agriculture</a:t>
            </a:r>
            <a:r>
              <a:rPr sz="1800" i="1" spc="16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140" dirty="0">
                <a:solidFill>
                  <a:srgbClr val="6E9400"/>
                </a:solidFill>
                <a:latin typeface="Times New Roman"/>
                <a:cs typeface="Times New Roman"/>
              </a:rPr>
              <a:t>is</a:t>
            </a:r>
            <a:r>
              <a:rPr sz="1800" i="1" spc="15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235" dirty="0">
                <a:solidFill>
                  <a:srgbClr val="6E9400"/>
                </a:solidFill>
                <a:latin typeface="Times New Roman"/>
                <a:cs typeface="Times New Roman"/>
              </a:rPr>
              <a:t>practised</a:t>
            </a:r>
            <a:r>
              <a:rPr sz="1800" i="1" spc="17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260" dirty="0">
                <a:solidFill>
                  <a:srgbClr val="6E9400"/>
                </a:solidFill>
                <a:latin typeface="Times New Roman"/>
                <a:cs typeface="Times New Roman"/>
              </a:rPr>
              <a:t>on</a:t>
            </a:r>
            <a:r>
              <a:rPr sz="1800" i="1" spc="15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229" dirty="0">
                <a:solidFill>
                  <a:srgbClr val="6E9400"/>
                </a:solidFill>
                <a:latin typeface="Times New Roman"/>
                <a:cs typeface="Times New Roman"/>
              </a:rPr>
              <a:t>small</a:t>
            </a:r>
            <a:r>
              <a:rPr sz="1800" i="1" spc="14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235" dirty="0">
                <a:solidFill>
                  <a:srgbClr val="6E9400"/>
                </a:solidFill>
                <a:latin typeface="Times New Roman"/>
                <a:cs typeface="Times New Roman"/>
              </a:rPr>
              <a:t>patches</a:t>
            </a:r>
            <a:r>
              <a:rPr sz="1800" i="1" spc="16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185" dirty="0">
                <a:solidFill>
                  <a:srgbClr val="6E9400"/>
                </a:solidFill>
                <a:latin typeface="Times New Roman"/>
                <a:cs typeface="Times New Roman"/>
              </a:rPr>
              <a:t>of  </a:t>
            </a:r>
            <a:r>
              <a:rPr sz="1800" i="1" spc="270" dirty="0">
                <a:solidFill>
                  <a:srgbClr val="6E9400"/>
                </a:solidFill>
                <a:latin typeface="Times New Roman"/>
                <a:cs typeface="Times New Roman"/>
              </a:rPr>
              <a:t>land </a:t>
            </a:r>
            <a:r>
              <a:rPr sz="1800" i="1" spc="320" dirty="0">
                <a:solidFill>
                  <a:srgbClr val="6E9400"/>
                </a:solidFill>
                <a:latin typeface="Times New Roman"/>
                <a:cs typeface="Times New Roman"/>
              </a:rPr>
              <a:t>with </a:t>
            </a:r>
            <a:r>
              <a:rPr sz="1800" i="1" spc="260" dirty="0">
                <a:solidFill>
                  <a:srgbClr val="6E9400"/>
                </a:solidFill>
                <a:latin typeface="Times New Roman"/>
                <a:cs typeface="Times New Roman"/>
              </a:rPr>
              <a:t>the </a:t>
            </a:r>
            <a:r>
              <a:rPr sz="1800" i="1" spc="215" dirty="0">
                <a:solidFill>
                  <a:srgbClr val="6E9400"/>
                </a:solidFill>
                <a:latin typeface="Times New Roman"/>
                <a:cs typeface="Times New Roman"/>
              </a:rPr>
              <a:t>help </a:t>
            </a:r>
            <a:r>
              <a:rPr sz="1800" i="1" spc="190" dirty="0">
                <a:solidFill>
                  <a:srgbClr val="6E9400"/>
                </a:solidFill>
                <a:latin typeface="Times New Roman"/>
                <a:cs typeface="Times New Roman"/>
              </a:rPr>
              <a:t>of </a:t>
            </a:r>
            <a:r>
              <a:rPr sz="1800" i="1" spc="285" dirty="0">
                <a:solidFill>
                  <a:srgbClr val="6E9400"/>
                </a:solidFill>
                <a:latin typeface="Times New Roman"/>
                <a:cs typeface="Times New Roman"/>
              </a:rPr>
              <a:t>primitive </a:t>
            </a:r>
            <a:r>
              <a:rPr sz="1800" i="1" spc="160" dirty="0">
                <a:solidFill>
                  <a:srgbClr val="6E9400"/>
                </a:solidFill>
                <a:latin typeface="Times New Roman"/>
                <a:cs typeface="Times New Roman"/>
              </a:rPr>
              <a:t>tools </a:t>
            </a:r>
            <a:r>
              <a:rPr sz="1800" i="1" spc="195" dirty="0">
                <a:solidFill>
                  <a:srgbClr val="6E9400"/>
                </a:solidFill>
                <a:latin typeface="Times New Roman"/>
                <a:cs typeface="Times New Roman"/>
              </a:rPr>
              <a:t>like </a:t>
            </a:r>
            <a:r>
              <a:rPr sz="1800" i="1" spc="165" dirty="0">
                <a:solidFill>
                  <a:srgbClr val="6E9400"/>
                </a:solidFill>
                <a:latin typeface="Times New Roman"/>
                <a:cs typeface="Times New Roman"/>
              </a:rPr>
              <a:t>hoe, </a:t>
            </a:r>
            <a:r>
              <a:rPr sz="1800" i="1" spc="245" dirty="0">
                <a:solidFill>
                  <a:srgbClr val="6E9400"/>
                </a:solidFill>
                <a:latin typeface="Times New Roman"/>
                <a:cs typeface="Times New Roman"/>
              </a:rPr>
              <a:t>dao </a:t>
            </a:r>
            <a:r>
              <a:rPr sz="1800" i="1" spc="325" dirty="0">
                <a:solidFill>
                  <a:srgbClr val="6E9400"/>
                </a:solidFill>
                <a:latin typeface="Times New Roman"/>
                <a:cs typeface="Times New Roman"/>
              </a:rPr>
              <a:t>and </a:t>
            </a:r>
            <a:r>
              <a:rPr sz="1800" i="1" spc="229" dirty="0">
                <a:solidFill>
                  <a:srgbClr val="6E9400"/>
                </a:solidFill>
                <a:latin typeface="Times New Roman"/>
                <a:cs typeface="Times New Roman"/>
              </a:rPr>
              <a:t>digging  </a:t>
            </a:r>
            <a:r>
              <a:rPr sz="1800" i="1" spc="180" dirty="0">
                <a:solidFill>
                  <a:srgbClr val="6E9400"/>
                </a:solidFill>
                <a:latin typeface="Times New Roman"/>
                <a:cs typeface="Times New Roman"/>
              </a:rPr>
              <a:t>sticks, </a:t>
            </a:r>
            <a:r>
              <a:rPr sz="1800" i="1" spc="325" dirty="0">
                <a:solidFill>
                  <a:srgbClr val="6E9400"/>
                </a:solidFill>
                <a:latin typeface="Times New Roman"/>
                <a:cs typeface="Times New Roman"/>
              </a:rPr>
              <a:t>and </a:t>
            </a:r>
            <a:r>
              <a:rPr sz="1800" i="1" spc="335" dirty="0">
                <a:solidFill>
                  <a:srgbClr val="6E9400"/>
                </a:solidFill>
                <a:latin typeface="Times New Roman"/>
                <a:cs typeface="Times New Roman"/>
              </a:rPr>
              <a:t>family/community </a:t>
            </a:r>
            <a:r>
              <a:rPr sz="1800" i="1" spc="204" dirty="0">
                <a:solidFill>
                  <a:srgbClr val="6E9400"/>
                </a:solidFill>
                <a:latin typeface="Times New Roman"/>
                <a:cs typeface="Times New Roman"/>
              </a:rPr>
              <a:t>labour. </a:t>
            </a:r>
            <a:r>
              <a:rPr sz="1800" i="1" spc="215" dirty="0">
                <a:solidFill>
                  <a:srgbClr val="6E9400"/>
                </a:solidFill>
                <a:latin typeface="Times New Roman"/>
                <a:cs typeface="Times New Roman"/>
              </a:rPr>
              <a:t>This </a:t>
            </a:r>
            <a:r>
              <a:rPr sz="1800" i="1" spc="310" dirty="0">
                <a:solidFill>
                  <a:srgbClr val="6E9400"/>
                </a:solidFill>
                <a:latin typeface="Times New Roman"/>
                <a:cs typeface="Times New Roman"/>
              </a:rPr>
              <a:t>type </a:t>
            </a:r>
            <a:r>
              <a:rPr sz="1800" i="1" spc="185" dirty="0">
                <a:solidFill>
                  <a:srgbClr val="6E9400"/>
                </a:solidFill>
                <a:latin typeface="Times New Roman"/>
                <a:cs typeface="Times New Roman"/>
              </a:rPr>
              <a:t>of </a:t>
            </a:r>
            <a:r>
              <a:rPr sz="1800" i="1" spc="305" dirty="0">
                <a:solidFill>
                  <a:srgbClr val="6E9400"/>
                </a:solidFill>
                <a:latin typeface="Times New Roman"/>
                <a:cs typeface="Times New Roman"/>
              </a:rPr>
              <a:t>farming  </a:t>
            </a:r>
            <a:r>
              <a:rPr sz="1800" i="1" spc="245" dirty="0">
                <a:solidFill>
                  <a:srgbClr val="6E9400"/>
                </a:solidFill>
                <a:latin typeface="Times New Roman"/>
                <a:cs typeface="Times New Roman"/>
              </a:rPr>
              <a:t>depends </a:t>
            </a:r>
            <a:r>
              <a:rPr sz="1800" i="1" spc="290" dirty="0">
                <a:solidFill>
                  <a:srgbClr val="6E9400"/>
                </a:solidFill>
                <a:latin typeface="Times New Roman"/>
                <a:cs typeface="Times New Roman"/>
              </a:rPr>
              <a:t>upon </a:t>
            </a:r>
            <a:r>
              <a:rPr sz="1800" i="1" spc="235" dirty="0">
                <a:solidFill>
                  <a:srgbClr val="6E9400"/>
                </a:solidFill>
                <a:latin typeface="Times New Roman"/>
                <a:cs typeface="Times New Roman"/>
              </a:rPr>
              <a:t>monsoon, </a:t>
            </a:r>
            <a:r>
              <a:rPr sz="1800" i="1" spc="290" dirty="0">
                <a:solidFill>
                  <a:srgbClr val="6E9400"/>
                </a:solidFill>
                <a:latin typeface="Times New Roman"/>
                <a:cs typeface="Times New Roman"/>
              </a:rPr>
              <a:t>natural </a:t>
            </a:r>
            <a:r>
              <a:rPr sz="1800" i="1" spc="245" dirty="0">
                <a:solidFill>
                  <a:srgbClr val="6E9400"/>
                </a:solidFill>
                <a:latin typeface="Times New Roman"/>
                <a:cs typeface="Times New Roman"/>
              </a:rPr>
              <a:t>fertility </a:t>
            </a:r>
            <a:r>
              <a:rPr sz="1800" i="1" spc="185" dirty="0">
                <a:solidFill>
                  <a:srgbClr val="6E9400"/>
                </a:solidFill>
                <a:latin typeface="Times New Roman"/>
                <a:cs typeface="Times New Roman"/>
              </a:rPr>
              <a:t>of </a:t>
            </a:r>
            <a:r>
              <a:rPr sz="1800" i="1" spc="260" dirty="0">
                <a:solidFill>
                  <a:srgbClr val="6E9400"/>
                </a:solidFill>
                <a:latin typeface="Times New Roman"/>
                <a:cs typeface="Times New Roman"/>
              </a:rPr>
              <a:t>the </a:t>
            </a:r>
            <a:r>
              <a:rPr sz="1800" i="1" spc="130" dirty="0">
                <a:solidFill>
                  <a:srgbClr val="6E9400"/>
                </a:solidFill>
                <a:latin typeface="Times New Roman"/>
                <a:cs typeface="Times New Roman"/>
              </a:rPr>
              <a:t>soil </a:t>
            </a:r>
            <a:r>
              <a:rPr sz="1800" i="1" spc="320" dirty="0">
                <a:solidFill>
                  <a:srgbClr val="6E9400"/>
                </a:solidFill>
                <a:latin typeface="Times New Roman"/>
                <a:cs typeface="Times New Roman"/>
              </a:rPr>
              <a:t>and  </a:t>
            </a:r>
            <a:r>
              <a:rPr sz="1800" i="1" spc="240" dirty="0">
                <a:solidFill>
                  <a:srgbClr val="6E9400"/>
                </a:solidFill>
                <a:latin typeface="Times New Roman"/>
                <a:cs typeface="Times New Roman"/>
              </a:rPr>
              <a:t>suitability</a:t>
            </a:r>
            <a:r>
              <a:rPr sz="1800" i="1" spc="15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185" dirty="0">
                <a:solidFill>
                  <a:srgbClr val="6E9400"/>
                </a:solidFill>
                <a:latin typeface="Times New Roman"/>
                <a:cs typeface="Times New Roman"/>
              </a:rPr>
              <a:t>of</a:t>
            </a:r>
            <a:r>
              <a:rPr sz="1800" i="1" spc="16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245" dirty="0">
                <a:solidFill>
                  <a:srgbClr val="6E9400"/>
                </a:solidFill>
                <a:latin typeface="Times New Roman"/>
                <a:cs typeface="Times New Roman"/>
              </a:rPr>
              <a:t>other</a:t>
            </a:r>
            <a:r>
              <a:rPr sz="1800" i="1" spc="16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295" dirty="0">
                <a:solidFill>
                  <a:srgbClr val="6E9400"/>
                </a:solidFill>
                <a:latin typeface="Times New Roman"/>
                <a:cs typeface="Times New Roman"/>
              </a:rPr>
              <a:t>environmental</a:t>
            </a:r>
            <a:r>
              <a:rPr sz="1800" i="1" spc="12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225" dirty="0">
                <a:solidFill>
                  <a:srgbClr val="6E9400"/>
                </a:solidFill>
                <a:latin typeface="Times New Roman"/>
                <a:cs typeface="Times New Roman"/>
              </a:rPr>
              <a:t>conditions</a:t>
            </a:r>
            <a:r>
              <a:rPr sz="1800" i="1" spc="17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229" dirty="0">
                <a:solidFill>
                  <a:srgbClr val="6E9400"/>
                </a:solidFill>
                <a:latin typeface="Times New Roman"/>
                <a:cs typeface="Times New Roman"/>
              </a:rPr>
              <a:t>to</a:t>
            </a:r>
            <a:r>
              <a:rPr sz="1800" i="1" spc="15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260" dirty="0">
                <a:solidFill>
                  <a:srgbClr val="6E9400"/>
                </a:solidFill>
                <a:latin typeface="Times New Roman"/>
                <a:cs typeface="Times New Roman"/>
              </a:rPr>
              <a:t>the</a:t>
            </a:r>
            <a:r>
              <a:rPr sz="1800" i="1" spc="16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204" dirty="0">
                <a:solidFill>
                  <a:srgbClr val="6E9400"/>
                </a:solidFill>
                <a:latin typeface="Times New Roman"/>
                <a:cs typeface="Times New Roman"/>
              </a:rPr>
              <a:t>crops</a:t>
            </a:r>
            <a:r>
              <a:rPr sz="1800" i="1" spc="16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265" dirty="0">
                <a:solidFill>
                  <a:srgbClr val="6E9400"/>
                </a:solidFill>
                <a:latin typeface="Times New Roman"/>
                <a:cs typeface="Times New Roman"/>
              </a:rPr>
              <a:t>grown.  It</a:t>
            </a:r>
            <a:r>
              <a:rPr sz="1800" i="1" spc="14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140" dirty="0">
                <a:solidFill>
                  <a:srgbClr val="6E9400"/>
                </a:solidFill>
                <a:latin typeface="Times New Roman"/>
                <a:cs typeface="Times New Roman"/>
              </a:rPr>
              <a:t>is</a:t>
            </a:r>
            <a:r>
              <a:rPr sz="1800" i="1" spc="15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300" dirty="0">
                <a:solidFill>
                  <a:srgbClr val="6E9400"/>
                </a:solidFill>
                <a:latin typeface="Times New Roman"/>
                <a:cs typeface="Times New Roman"/>
              </a:rPr>
              <a:t>a</a:t>
            </a:r>
            <a:r>
              <a:rPr sz="1800" i="1" spc="16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130" dirty="0">
                <a:solidFill>
                  <a:srgbClr val="6E9400"/>
                </a:solidFill>
                <a:latin typeface="Times New Roman"/>
                <a:cs typeface="Times New Roman"/>
              </a:rPr>
              <a:t>‘slash</a:t>
            </a:r>
            <a:r>
              <a:rPr sz="1800" i="1" spc="14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325" dirty="0">
                <a:solidFill>
                  <a:srgbClr val="6E9400"/>
                </a:solidFill>
                <a:latin typeface="Times New Roman"/>
                <a:cs typeface="Times New Roman"/>
              </a:rPr>
              <a:t>and</a:t>
            </a:r>
            <a:r>
              <a:rPr sz="1800" i="1" spc="15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220" dirty="0">
                <a:solidFill>
                  <a:srgbClr val="6E9400"/>
                </a:solidFill>
                <a:latin typeface="Times New Roman"/>
                <a:cs typeface="Times New Roman"/>
              </a:rPr>
              <a:t>burn’</a:t>
            </a:r>
            <a:r>
              <a:rPr sz="1800" i="1" spc="14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229" dirty="0">
                <a:solidFill>
                  <a:srgbClr val="6E9400"/>
                </a:solidFill>
                <a:latin typeface="Times New Roman"/>
                <a:cs typeface="Times New Roman"/>
              </a:rPr>
              <a:t>agriculture.</a:t>
            </a:r>
            <a:r>
              <a:rPr sz="1800" i="1" spc="17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285" dirty="0">
                <a:solidFill>
                  <a:srgbClr val="6E9400"/>
                </a:solidFill>
                <a:latin typeface="Times New Roman"/>
                <a:cs typeface="Times New Roman"/>
              </a:rPr>
              <a:t>Farmers</a:t>
            </a:r>
            <a:r>
              <a:rPr sz="1800" i="1" spc="15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210" dirty="0">
                <a:solidFill>
                  <a:srgbClr val="6E9400"/>
                </a:solidFill>
                <a:latin typeface="Times New Roman"/>
                <a:cs typeface="Times New Roman"/>
              </a:rPr>
              <a:t>clear</a:t>
            </a:r>
            <a:r>
              <a:rPr sz="1800" i="1" spc="16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300" dirty="0">
                <a:solidFill>
                  <a:srgbClr val="6E9400"/>
                </a:solidFill>
                <a:latin typeface="Times New Roman"/>
                <a:cs typeface="Times New Roman"/>
              </a:rPr>
              <a:t>a</a:t>
            </a:r>
            <a:r>
              <a:rPr sz="1800" i="1" spc="15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275" dirty="0">
                <a:solidFill>
                  <a:srgbClr val="6E9400"/>
                </a:solidFill>
                <a:latin typeface="Times New Roman"/>
                <a:cs typeface="Times New Roman"/>
              </a:rPr>
              <a:t>patch	</a:t>
            </a:r>
            <a:r>
              <a:rPr sz="1800" i="1" spc="190" dirty="0">
                <a:solidFill>
                  <a:srgbClr val="6E9400"/>
                </a:solidFill>
                <a:latin typeface="Times New Roman"/>
                <a:cs typeface="Times New Roman"/>
              </a:rPr>
              <a:t>of  </a:t>
            </a:r>
            <a:r>
              <a:rPr sz="1800" i="1" spc="270" dirty="0">
                <a:solidFill>
                  <a:srgbClr val="6E9400"/>
                </a:solidFill>
                <a:latin typeface="Times New Roman"/>
                <a:cs typeface="Times New Roman"/>
              </a:rPr>
              <a:t>land </a:t>
            </a:r>
            <a:r>
              <a:rPr sz="1800" i="1" spc="325" dirty="0">
                <a:solidFill>
                  <a:srgbClr val="6E9400"/>
                </a:solidFill>
                <a:latin typeface="Times New Roman"/>
                <a:cs typeface="Times New Roman"/>
              </a:rPr>
              <a:t>and</a:t>
            </a:r>
            <a:r>
              <a:rPr sz="1800" i="1" spc="1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250" dirty="0">
                <a:solidFill>
                  <a:srgbClr val="6E9400"/>
                </a:solidFill>
                <a:latin typeface="Times New Roman"/>
                <a:cs typeface="Times New Roman"/>
              </a:rPr>
              <a:t>produce</a:t>
            </a:r>
            <a:r>
              <a:rPr sz="1800" i="1" spc="15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190" dirty="0">
                <a:solidFill>
                  <a:srgbClr val="6E9400"/>
                </a:solidFill>
                <a:latin typeface="Times New Roman"/>
                <a:cs typeface="Times New Roman"/>
              </a:rPr>
              <a:t>cereals		</a:t>
            </a:r>
            <a:r>
              <a:rPr sz="1800" i="1" spc="325" dirty="0">
                <a:solidFill>
                  <a:srgbClr val="6E9400"/>
                </a:solidFill>
                <a:latin typeface="Times New Roman"/>
                <a:cs typeface="Times New Roman"/>
              </a:rPr>
              <a:t>and </a:t>
            </a:r>
            <a:r>
              <a:rPr sz="1800" i="1" spc="245" dirty="0">
                <a:solidFill>
                  <a:srgbClr val="6E9400"/>
                </a:solidFill>
                <a:latin typeface="Times New Roman"/>
                <a:cs typeface="Times New Roman"/>
              </a:rPr>
              <a:t>other </a:t>
            </a:r>
            <a:r>
              <a:rPr sz="1800" i="1" spc="204" dirty="0">
                <a:solidFill>
                  <a:srgbClr val="6E9400"/>
                </a:solidFill>
                <a:latin typeface="Times New Roman"/>
                <a:cs typeface="Times New Roman"/>
              </a:rPr>
              <a:t>food crops </a:t>
            </a:r>
            <a:r>
              <a:rPr sz="1800" i="1" spc="229" dirty="0">
                <a:solidFill>
                  <a:srgbClr val="6E9400"/>
                </a:solidFill>
                <a:latin typeface="Times New Roman"/>
                <a:cs typeface="Times New Roman"/>
              </a:rPr>
              <a:t>to </a:t>
            </a:r>
            <a:r>
              <a:rPr sz="1800" i="1" spc="245" dirty="0">
                <a:solidFill>
                  <a:srgbClr val="6E9400"/>
                </a:solidFill>
                <a:latin typeface="Times New Roman"/>
                <a:cs typeface="Times New Roman"/>
              </a:rPr>
              <a:t>sustain </a:t>
            </a:r>
            <a:r>
              <a:rPr sz="1800" i="1" spc="250" dirty="0">
                <a:solidFill>
                  <a:srgbClr val="6E9400"/>
                </a:solidFill>
                <a:latin typeface="Times New Roman"/>
                <a:cs typeface="Times New Roman"/>
              </a:rPr>
              <a:t>their  </a:t>
            </a:r>
            <a:r>
              <a:rPr sz="1800" i="1" spc="265" dirty="0">
                <a:solidFill>
                  <a:srgbClr val="6E9400"/>
                </a:solidFill>
                <a:latin typeface="Times New Roman"/>
                <a:cs typeface="Times New Roman"/>
              </a:rPr>
              <a:t>family. </a:t>
            </a:r>
            <a:r>
              <a:rPr sz="1800" i="1" spc="355" dirty="0">
                <a:solidFill>
                  <a:srgbClr val="6E9400"/>
                </a:solidFill>
                <a:latin typeface="Times New Roman"/>
                <a:cs typeface="Times New Roman"/>
              </a:rPr>
              <a:t>When </a:t>
            </a:r>
            <a:r>
              <a:rPr sz="1800" i="1" spc="260" dirty="0">
                <a:solidFill>
                  <a:srgbClr val="6E9400"/>
                </a:solidFill>
                <a:latin typeface="Times New Roman"/>
                <a:cs typeface="Times New Roman"/>
              </a:rPr>
              <a:t>the </a:t>
            </a:r>
            <a:r>
              <a:rPr sz="1800" i="1" spc="130" dirty="0">
                <a:solidFill>
                  <a:srgbClr val="6E9400"/>
                </a:solidFill>
                <a:latin typeface="Times New Roman"/>
                <a:cs typeface="Times New Roman"/>
              </a:rPr>
              <a:t>soil </a:t>
            </a:r>
            <a:r>
              <a:rPr sz="1800" i="1" spc="245" dirty="0">
                <a:solidFill>
                  <a:srgbClr val="6E9400"/>
                </a:solidFill>
                <a:latin typeface="Times New Roman"/>
                <a:cs typeface="Times New Roman"/>
              </a:rPr>
              <a:t>fertility </a:t>
            </a:r>
            <a:r>
              <a:rPr sz="1800" i="1" spc="185" dirty="0">
                <a:solidFill>
                  <a:srgbClr val="6E9400"/>
                </a:solidFill>
                <a:latin typeface="Times New Roman"/>
                <a:cs typeface="Times New Roman"/>
              </a:rPr>
              <a:t>decreases, </a:t>
            </a:r>
            <a:r>
              <a:rPr sz="1800" i="1" spc="260" dirty="0">
                <a:solidFill>
                  <a:srgbClr val="6E9400"/>
                </a:solidFill>
                <a:latin typeface="Times New Roman"/>
                <a:cs typeface="Times New Roman"/>
              </a:rPr>
              <a:t>the </a:t>
            </a:r>
            <a:r>
              <a:rPr sz="1800" i="1" spc="280" dirty="0">
                <a:solidFill>
                  <a:srgbClr val="6E9400"/>
                </a:solidFill>
                <a:latin typeface="Times New Roman"/>
                <a:cs typeface="Times New Roman"/>
              </a:rPr>
              <a:t>farmers </a:t>
            </a:r>
            <a:r>
              <a:rPr sz="1800" i="1" spc="225" dirty="0">
                <a:solidFill>
                  <a:srgbClr val="6E9400"/>
                </a:solidFill>
                <a:latin typeface="Times New Roman"/>
                <a:cs typeface="Times New Roman"/>
              </a:rPr>
              <a:t>shift </a:t>
            </a:r>
            <a:r>
              <a:rPr sz="1800" i="1" spc="320" dirty="0">
                <a:solidFill>
                  <a:srgbClr val="6E9400"/>
                </a:solidFill>
                <a:latin typeface="Times New Roman"/>
                <a:cs typeface="Times New Roman"/>
              </a:rPr>
              <a:t>and  </a:t>
            </a:r>
            <a:r>
              <a:rPr sz="1800" i="1" spc="210" dirty="0">
                <a:solidFill>
                  <a:srgbClr val="6E9400"/>
                </a:solidFill>
                <a:latin typeface="Times New Roman"/>
                <a:cs typeface="Times New Roman"/>
              </a:rPr>
              <a:t>clear </a:t>
            </a:r>
            <a:r>
              <a:rPr sz="1800" i="1" spc="300" dirty="0">
                <a:solidFill>
                  <a:srgbClr val="6E9400"/>
                </a:solidFill>
                <a:latin typeface="Times New Roman"/>
                <a:cs typeface="Times New Roman"/>
              </a:rPr>
              <a:t>a </a:t>
            </a:r>
            <a:r>
              <a:rPr sz="1800" i="1" spc="220" dirty="0">
                <a:solidFill>
                  <a:srgbClr val="6E9400"/>
                </a:solidFill>
                <a:latin typeface="Times New Roman"/>
                <a:cs typeface="Times New Roman"/>
              </a:rPr>
              <a:t>fresh </a:t>
            </a:r>
            <a:r>
              <a:rPr sz="1800" i="1" spc="275" dirty="0">
                <a:solidFill>
                  <a:srgbClr val="6E9400"/>
                </a:solidFill>
                <a:latin typeface="Times New Roman"/>
                <a:cs typeface="Times New Roman"/>
              </a:rPr>
              <a:t>patch </a:t>
            </a:r>
            <a:r>
              <a:rPr sz="1800" i="1" spc="185" dirty="0">
                <a:solidFill>
                  <a:srgbClr val="6E9400"/>
                </a:solidFill>
                <a:latin typeface="Times New Roman"/>
                <a:cs typeface="Times New Roman"/>
              </a:rPr>
              <a:t>of</a:t>
            </a:r>
            <a:r>
              <a:rPr sz="1800" i="1" spc="-17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270" dirty="0">
                <a:solidFill>
                  <a:srgbClr val="6E9400"/>
                </a:solidFill>
                <a:latin typeface="Times New Roman"/>
                <a:cs typeface="Times New Roman"/>
              </a:rPr>
              <a:t>land</a:t>
            </a:r>
            <a:r>
              <a:rPr sz="1800" i="1" spc="15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225" dirty="0">
                <a:solidFill>
                  <a:srgbClr val="6E9400"/>
                </a:solidFill>
                <a:latin typeface="Times New Roman"/>
                <a:cs typeface="Times New Roman"/>
              </a:rPr>
              <a:t>for	</a:t>
            </a:r>
            <a:r>
              <a:rPr sz="1800" i="1" spc="245" dirty="0">
                <a:solidFill>
                  <a:srgbClr val="6E9400"/>
                </a:solidFill>
                <a:latin typeface="Times New Roman"/>
                <a:cs typeface="Times New Roman"/>
              </a:rPr>
              <a:t>cultivation.		</a:t>
            </a:r>
            <a:r>
              <a:rPr sz="1800" i="1" spc="215" dirty="0">
                <a:solidFill>
                  <a:srgbClr val="6E9400"/>
                </a:solidFill>
                <a:latin typeface="Times New Roman"/>
                <a:cs typeface="Times New Roman"/>
              </a:rPr>
              <a:t>This	</a:t>
            </a:r>
            <a:r>
              <a:rPr sz="1800" i="1" spc="310" dirty="0">
                <a:solidFill>
                  <a:srgbClr val="6E9400"/>
                </a:solidFill>
                <a:latin typeface="Times New Roman"/>
                <a:cs typeface="Times New Roman"/>
              </a:rPr>
              <a:t>type	</a:t>
            </a:r>
            <a:r>
              <a:rPr sz="1800" i="1" spc="190" dirty="0">
                <a:solidFill>
                  <a:srgbClr val="6E9400"/>
                </a:solidFill>
                <a:latin typeface="Times New Roman"/>
                <a:cs typeface="Times New Roman"/>
              </a:rPr>
              <a:t>of  </a:t>
            </a:r>
            <a:r>
              <a:rPr sz="1800" i="1" spc="229" dirty="0">
                <a:solidFill>
                  <a:srgbClr val="6E9400"/>
                </a:solidFill>
                <a:latin typeface="Times New Roman"/>
                <a:cs typeface="Times New Roman"/>
              </a:rPr>
              <a:t>shifting	</a:t>
            </a:r>
            <a:r>
              <a:rPr sz="1800" i="1" spc="210" dirty="0">
                <a:solidFill>
                  <a:srgbClr val="6E9400"/>
                </a:solidFill>
                <a:latin typeface="Times New Roman"/>
                <a:cs typeface="Times New Roman"/>
              </a:rPr>
              <a:t>allows	</a:t>
            </a:r>
            <a:r>
              <a:rPr sz="1800" i="1" spc="350" dirty="0">
                <a:solidFill>
                  <a:srgbClr val="6E9400"/>
                </a:solidFill>
                <a:latin typeface="Times New Roman"/>
                <a:cs typeface="Times New Roman"/>
              </a:rPr>
              <a:t>Nature	</a:t>
            </a:r>
            <a:r>
              <a:rPr sz="1800" i="1" spc="229" dirty="0">
                <a:solidFill>
                  <a:srgbClr val="6E9400"/>
                </a:solidFill>
                <a:latin typeface="Times New Roman"/>
                <a:cs typeface="Times New Roman"/>
              </a:rPr>
              <a:t>to	</a:t>
            </a:r>
            <a:r>
              <a:rPr sz="1800" i="1" spc="225" dirty="0">
                <a:solidFill>
                  <a:srgbClr val="6E9400"/>
                </a:solidFill>
                <a:latin typeface="Times New Roman"/>
                <a:cs typeface="Times New Roman"/>
              </a:rPr>
              <a:t>replenish	</a:t>
            </a:r>
            <a:r>
              <a:rPr sz="1800" i="1" spc="260" dirty="0">
                <a:solidFill>
                  <a:srgbClr val="6E9400"/>
                </a:solidFill>
                <a:latin typeface="Times New Roman"/>
                <a:cs typeface="Times New Roman"/>
              </a:rPr>
              <a:t>the	</a:t>
            </a:r>
            <a:r>
              <a:rPr sz="1800" i="1" spc="245" dirty="0">
                <a:solidFill>
                  <a:srgbClr val="6E9400"/>
                </a:solidFill>
                <a:latin typeface="Times New Roman"/>
                <a:cs typeface="Times New Roman"/>
              </a:rPr>
              <a:t>fertility	</a:t>
            </a:r>
            <a:r>
              <a:rPr sz="1800" i="1" spc="190" dirty="0">
                <a:solidFill>
                  <a:srgbClr val="6E9400"/>
                </a:solidFill>
                <a:latin typeface="Times New Roman"/>
                <a:cs typeface="Times New Roman"/>
              </a:rPr>
              <a:t>of		</a:t>
            </a:r>
            <a:r>
              <a:rPr sz="1800" i="1" spc="260" dirty="0">
                <a:solidFill>
                  <a:srgbClr val="6E9400"/>
                </a:solidFill>
                <a:latin typeface="Times New Roman"/>
                <a:cs typeface="Times New Roman"/>
              </a:rPr>
              <a:t>the		</a:t>
            </a:r>
            <a:r>
              <a:rPr sz="1800" i="1" spc="130" dirty="0">
                <a:solidFill>
                  <a:srgbClr val="6E9400"/>
                </a:solidFill>
                <a:latin typeface="Times New Roman"/>
                <a:cs typeface="Times New Roman"/>
              </a:rPr>
              <a:t>soil  </a:t>
            </a:r>
            <a:r>
              <a:rPr sz="1800" i="1" spc="270" dirty="0">
                <a:solidFill>
                  <a:srgbClr val="6E9400"/>
                </a:solidFill>
                <a:latin typeface="Times New Roman"/>
                <a:cs typeface="Times New Roman"/>
              </a:rPr>
              <a:t>through </a:t>
            </a:r>
            <a:r>
              <a:rPr sz="1800" i="1" spc="295" dirty="0">
                <a:solidFill>
                  <a:srgbClr val="6E9400"/>
                </a:solidFill>
                <a:latin typeface="Times New Roman"/>
                <a:cs typeface="Times New Roman"/>
              </a:rPr>
              <a:t>natural </a:t>
            </a:r>
            <a:r>
              <a:rPr sz="1800" i="1" spc="145" dirty="0">
                <a:solidFill>
                  <a:srgbClr val="6E9400"/>
                </a:solidFill>
                <a:latin typeface="Times New Roman"/>
                <a:cs typeface="Times New Roman"/>
              </a:rPr>
              <a:t>processes; </a:t>
            </a:r>
            <a:r>
              <a:rPr sz="1800" i="1" spc="270" dirty="0">
                <a:solidFill>
                  <a:srgbClr val="6E9400"/>
                </a:solidFill>
                <a:latin typeface="Times New Roman"/>
                <a:cs typeface="Times New Roman"/>
              </a:rPr>
              <a:t>land </a:t>
            </a:r>
            <a:r>
              <a:rPr sz="1800" i="1" spc="290" dirty="0">
                <a:solidFill>
                  <a:srgbClr val="6E9400"/>
                </a:solidFill>
                <a:latin typeface="Times New Roman"/>
                <a:cs typeface="Times New Roman"/>
              </a:rPr>
              <a:t>productivity </a:t>
            </a:r>
            <a:r>
              <a:rPr sz="1800" i="1" spc="275" dirty="0">
                <a:solidFill>
                  <a:srgbClr val="6E9400"/>
                </a:solidFill>
                <a:latin typeface="Times New Roman"/>
                <a:cs typeface="Times New Roman"/>
              </a:rPr>
              <a:t>in </a:t>
            </a:r>
            <a:r>
              <a:rPr sz="1800" i="1" spc="225" dirty="0">
                <a:solidFill>
                  <a:srgbClr val="6E9400"/>
                </a:solidFill>
                <a:latin typeface="Times New Roman"/>
                <a:cs typeface="Times New Roman"/>
              </a:rPr>
              <a:t>this </a:t>
            </a:r>
            <a:r>
              <a:rPr sz="1800" i="1" spc="310" dirty="0">
                <a:solidFill>
                  <a:srgbClr val="6E9400"/>
                </a:solidFill>
                <a:latin typeface="Times New Roman"/>
                <a:cs typeface="Times New Roman"/>
              </a:rPr>
              <a:t>type </a:t>
            </a:r>
            <a:r>
              <a:rPr sz="1800" i="1" spc="185" dirty="0">
                <a:solidFill>
                  <a:srgbClr val="6E9400"/>
                </a:solidFill>
                <a:latin typeface="Times New Roman"/>
                <a:cs typeface="Times New Roman"/>
              </a:rPr>
              <a:t>of  </a:t>
            </a:r>
            <a:r>
              <a:rPr sz="1800" i="1" spc="250" dirty="0">
                <a:solidFill>
                  <a:srgbClr val="6E9400"/>
                </a:solidFill>
                <a:latin typeface="Times New Roman"/>
                <a:cs typeface="Times New Roman"/>
              </a:rPr>
              <a:t>agriculture </a:t>
            </a:r>
            <a:r>
              <a:rPr sz="1800" i="1" spc="140" dirty="0">
                <a:solidFill>
                  <a:srgbClr val="6E9400"/>
                </a:solidFill>
                <a:latin typeface="Times New Roman"/>
                <a:cs typeface="Times New Roman"/>
              </a:rPr>
              <a:t>is </a:t>
            </a:r>
            <a:r>
              <a:rPr sz="1800" i="1" spc="250" dirty="0">
                <a:solidFill>
                  <a:srgbClr val="6E9400"/>
                </a:solidFill>
                <a:latin typeface="Times New Roman"/>
                <a:cs typeface="Times New Roman"/>
              </a:rPr>
              <a:t>low </a:t>
            </a:r>
            <a:r>
              <a:rPr sz="1800" i="1" spc="204" dirty="0">
                <a:solidFill>
                  <a:srgbClr val="6E9400"/>
                </a:solidFill>
                <a:latin typeface="Times New Roman"/>
                <a:cs typeface="Times New Roman"/>
              </a:rPr>
              <a:t>as </a:t>
            </a:r>
            <a:r>
              <a:rPr sz="1800" i="1" spc="260" dirty="0">
                <a:solidFill>
                  <a:srgbClr val="6E9400"/>
                </a:solidFill>
                <a:latin typeface="Times New Roman"/>
                <a:cs typeface="Times New Roman"/>
              </a:rPr>
              <a:t>the </a:t>
            </a:r>
            <a:r>
              <a:rPr sz="1800" i="1" spc="310" dirty="0">
                <a:solidFill>
                  <a:srgbClr val="6E9400"/>
                </a:solidFill>
                <a:latin typeface="Times New Roman"/>
                <a:cs typeface="Times New Roman"/>
              </a:rPr>
              <a:t>farmer </a:t>
            </a:r>
            <a:r>
              <a:rPr sz="1800" i="1" spc="180" dirty="0">
                <a:solidFill>
                  <a:srgbClr val="6E9400"/>
                </a:solidFill>
                <a:latin typeface="Times New Roman"/>
                <a:cs typeface="Times New Roman"/>
              </a:rPr>
              <a:t>does </a:t>
            </a:r>
            <a:r>
              <a:rPr sz="1800" i="1" spc="280" dirty="0">
                <a:solidFill>
                  <a:srgbClr val="6E9400"/>
                </a:solidFill>
                <a:latin typeface="Times New Roman"/>
                <a:cs typeface="Times New Roman"/>
              </a:rPr>
              <a:t>not </a:t>
            </a:r>
            <a:r>
              <a:rPr sz="1800" i="1" spc="210" dirty="0">
                <a:solidFill>
                  <a:srgbClr val="6E9400"/>
                </a:solidFill>
                <a:latin typeface="Times New Roman"/>
                <a:cs typeface="Times New Roman"/>
              </a:rPr>
              <a:t>use </a:t>
            </a:r>
            <a:r>
              <a:rPr sz="1800" i="1" spc="195" dirty="0">
                <a:solidFill>
                  <a:srgbClr val="6E9400"/>
                </a:solidFill>
                <a:latin typeface="Times New Roman"/>
                <a:cs typeface="Times New Roman"/>
              </a:rPr>
              <a:t>fertilisers </a:t>
            </a:r>
            <a:r>
              <a:rPr sz="1800" i="1" spc="225" dirty="0">
                <a:solidFill>
                  <a:srgbClr val="6E9400"/>
                </a:solidFill>
                <a:latin typeface="Times New Roman"/>
                <a:cs typeface="Times New Roman"/>
              </a:rPr>
              <a:t>or </a:t>
            </a:r>
            <a:r>
              <a:rPr sz="1800" i="1" spc="245" dirty="0">
                <a:solidFill>
                  <a:srgbClr val="6E9400"/>
                </a:solidFill>
                <a:latin typeface="Times New Roman"/>
                <a:cs typeface="Times New Roman"/>
              </a:rPr>
              <a:t>other  </a:t>
            </a:r>
            <a:r>
              <a:rPr sz="1800" i="1" spc="305" dirty="0">
                <a:solidFill>
                  <a:srgbClr val="6E9400"/>
                </a:solidFill>
                <a:latin typeface="Times New Roman"/>
                <a:cs typeface="Times New Roman"/>
              </a:rPr>
              <a:t>modern</a:t>
            </a:r>
            <a:r>
              <a:rPr sz="1800" i="1" spc="13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240" dirty="0">
                <a:solidFill>
                  <a:srgbClr val="6E9400"/>
                </a:solidFill>
                <a:latin typeface="Times New Roman"/>
                <a:cs typeface="Times New Roman"/>
              </a:rPr>
              <a:t>inputs.</a:t>
            </a:r>
            <a:r>
              <a:rPr sz="1800" i="1" spc="14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265" dirty="0">
                <a:solidFill>
                  <a:srgbClr val="6E9400"/>
                </a:solidFill>
                <a:latin typeface="Times New Roman"/>
                <a:cs typeface="Times New Roman"/>
              </a:rPr>
              <a:t>It</a:t>
            </a:r>
            <a:r>
              <a:rPr sz="1800" i="1" spc="16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140" dirty="0">
                <a:solidFill>
                  <a:srgbClr val="6E9400"/>
                </a:solidFill>
                <a:latin typeface="Times New Roman"/>
                <a:cs typeface="Times New Roman"/>
              </a:rPr>
              <a:t>is</a:t>
            </a:r>
            <a:r>
              <a:rPr sz="1800" i="1" spc="15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345" dirty="0">
                <a:solidFill>
                  <a:srgbClr val="6E9400"/>
                </a:solidFill>
                <a:latin typeface="Times New Roman"/>
                <a:cs typeface="Times New Roman"/>
              </a:rPr>
              <a:t>known</a:t>
            </a:r>
            <a:r>
              <a:rPr sz="1800" i="1" spc="13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325" dirty="0">
                <a:solidFill>
                  <a:srgbClr val="6E9400"/>
                </a:solidFill>
                <a:latin typeface="Times New Roman"/>
                <a:cs typeface="Times New Roman"/>
              </a:rPr>
              <a:t>by</a:t>
            </a:r>
            <a:r>
              <a:rPr sz="1800" i="1" spc="16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250" dirty="0">
                <a:solidFill>
                  <a:srgbClr val="6E9400"/>
                </a:solidFill>
                <a:latin typeface="Times New Roman"/>
                <a:cs typeface="Times New Roman"/>
              </a:rPr>
              <a:t>different</a:t>
            </a:r>
            <a:r>
              <a:rPr sz="1800" i="1" spc="17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300" dirty="0">
                <a:solidFill>
                  <a:srgbClr val="6E9400"/>
                </a:solidFill>
                <a:latin typeface="Times New Roman"/>
                <a:cs typeface="Times New Roman"/>
              </a:rPr>
              <a:t>names</a:t>
            </a:r>
            <a:r>
              <a:rPr sz="1800" i="1" spc="13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275" dirty="0">
                <a:solidFill>
                  <a:srgbClr val="6E9400"/>
                </a:solidFill>
                <a:latin typeface="Times New Roman"/>
                <a:cs typeface="Times New Roman"/>
              </a:rPr>
              <a:t>in</a:t>
            </a:r>
            <a:r>
              <a:rPr sz="1800" i="1" spc="15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250" dirty="0">
                <a:solidFill>
                  <a:srgbClr val="6E9400"/>
                </a:solidFill>
                <a:latin typeface="Times New Roman"/>
                <a:cs typeface="Times New Roman"/>
              </a:rPr>
              <a:t>different</a:t>
            </a:r>
            <a:r>
              <a:rPr sz="1800" i="1" spc="17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260" dirty="0">
                <a:solidFill>
                  <a:srgbClr val="6E9400"/>
                </a:solidFill>
                <a:latin typeface="Times New Roman"/>
                <a:cs typeface="Times New Roman"/>
              </a:rPr>
              <a:t>parts  </a:t>
            </a:r>
            <a:r>
              <a:rPr sz="1800" i="1" spc="185" dirty="0">
                <a:solidFill>
                  <a:srgbClr val="6E9400"/>
                </a:solidFill>
                <a:latin typeface="Times New Roman"/>
                <a:cs typeface="Times New Roman"/>
              </a:rPr>
              <a:t>of </a:t>
            </a:r>
            <a:r>
              <a:rPr sz="1800" i="1" spc="254" dirty="0">
                <a:solidFill>
                  <a:srgbClr val="6E9400"/>
                </a:solidFill>
                <a:latin typeface="Times New Roman"/>
                <a:cs typeface="Times New Roman"/>
              </a:rPr>
              <a:t>the</a:t>
            </a:r>
            <a:r>
              <a:rPr sz="1800" i="1" spc="114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1800" i="1" spc="270" dirty="0">
                <a:solidFill>
                  <a:srgbClr val="6E9400"/>
                </a:solidFill>
                <a:latin typeface="Times New Roman"/>
                <a:cs typeface="Times New Roman"/>
              </a:rPr>
              <a:t>country.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0719" y="659637"/>
            <a:ext cx="43961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220" dirty="0">
                <a:solidFill>
                  <a:srgbClr val="C00000"/>
                </a:solidFill>
                <a:latin typeface="Arial"/>
                <a:cs typeface="Arial"/>
              </a:rPr>
              <a:t>Intensive </a:t>
            </a:r>
            <a:r>
              <a:rPr sz="2800" b="1" spc="-350" dirty="0">
                <a:solidFill>
                  <a:srgbClr val="C00000"/>
                </a:solidFill>
                <a:latin typeface="Arial"/>
                <a:cs typeface="Arial"/>
              </a:rPr>
              <a:t>Subsistence</a:t>
            </a:r>
            <a:r>
              <a:rPr sz="2800" b="1" spc="-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b="1" spc="-125" dirty="0">
                <a:solidFill>
                  <a:srgbClr val="C00000"/>
                </a:solidFill>
                <a:latin typeface="Arial"/>
                <a:cs typeface="Arial"/>
              </a:rPr>
              <a:t>Farming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0719" y="1185417"/>
            <a:ext cx="7618095" cy="4488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6210">
              <a:lnSpc>
                <a:spcPct val="100000"/>
              </a:lnSpc>
              <a:spcBef>
                <a:spcPts val="100"/>
              </a:spcBef>
              <a:tabLst>
                <a:tab pos="687070" algn="l"/>
                <a:tab pos="2130425" algn="l"/>
                <a:tab pos="2448560" algn="l"/>
                <a:tab pos="3216275" algn="l"/>
                <a:tab pos="3355975" algn="l"/>
                <a:tab pos="4182745" algn="l"/>
                <a:tab pos="4411980" algn="l"/>
                <a:tab pos="5322570" algn="l"/>
                <a:tab pos="5992495" algn="l"/>
                <a:tab pos="6347460" algn="l"/>
                <a:tab pos="6735445" algn="l"/>
              </a:tabLst>
            </a:pPr>
            <a:r>
              <a:rPr sz="2400" i="1" spc="290" dirty="0">
                <a:solidFill>
                  <a:srgbClr val="6E9400"/>
                </a:solidFill>
                <a:latin typeface="Times New Roman"/>
                <a:cs typeface="Times New Roman"/>
              </a:rPr>
              <a:t>This </a:t>
            </a:r>
            <a:r>
              <a:rPr sz="2400" i="1" spc="409" dirty="0">
                <a:solidFill>
                  <a:srgbClr val="6E9400"/>
                </a:solidFill>
                <a:latin typeface="Times New Roman"/>
                <a:cs typeface="Times New Roman"/>
              </a:rPr>
              <a:t>type </a:t>
            </a:r>
            <a:r>
              <a:rPr sz="2400" i="1" spc="254" dirty="0">
                <a:solidFill>
                  <a:srgbClr val="6E9400"/>
                </a:solidFill>
                <a:latin typeface="Times New Roman"/>
                <a:cs typeface="Times New Roman"/>
              </a:rPr>
              <a:t>of </a:t>
            </a:r>
            <a:r>
              <a:rPr sz="2400" i="1" spc="409" dirty="0">
                <a:solidFill>
                  <a:srgbClr val="6E9400"/>
                </a:solidFill>
                <a:latin typeface="Times New Roman"/>
                <a:cs typeface="Times New Roman"/>
              </a:rPr>
              <a:t>farming </a:t>
            </a:r>
            <a:r>
              <a:rPr sz="2400" i="1" spc="190" dirty="0">
                <a:solidFill>
                  <a:srgbClr val="6E9400"/>
                </a:solidFill>
                <a:latin typeface="Times New Roman"/>
                <a:cs typeface="Times New Roman"/>
              </a:rPr>
              <a:t>is </a:t>
            </a:r>
            <a:r>
              <a:rPr sz="2400" i="1" spc="315" dirty="0">
                <a:solidFill>
                  <a:srgbClr val="6E9400"/>
                </a:solidFill>
                <a:latin typeface="Times New Roman"/>
                <a:cs typeface="Times New Roman"/>
              </a:rPr>
              <a:t>practised </a:t>
            </a:r>
            <a:r>
              <a:rPr sz="2400" i="1" spc="365" dirty="0">
                <a:solidFill>
                  <a:srgbClr val="6E9400"/>
                </a:solidFill>
                <a:latin typeface="Times New Roman"/>
                <a:cs typeface="Times New Roman"/>
              </a:rPr>
              <a:t>in </a:t>
            </a:r>
            <a:r>
              <a:rPr sz="2400" i="1" spc="320" dirty="0">
                <a:solidFill>
                  <a:srgbClr val="6E9400"/>
                </a:solidFill>
                <a:latin typeface="Times New Roman"/>
                <a:cs typeface="Times New Roman"/>
              </a:rPr>
              <a:t>areas </a:t>
            </a:r>
            <a:r>
              <a:rPr sz="2400" i="1" spc="254" dirty="0">
                <a:solidFill>
                  <a:srgbClr val="6E9400"/>
                </a:solidFill>
                <a:latin typeface="Times New Roman"/>
                <a:cs typeface="Times New Roman"/>
              </a:rPr>
              <a:t>of  </a:t>
            </a:r>
            <a:r>
              <a:rPr sz="2400" i="1" spc="320" dirty="0">
                <a:solidFill>
                  <a:srgbClr val="6E9400"/>
                </a:solidFill>
                <a:latin typeface="Times New Roman"/>
                <a:cs typeface="Times New Roman"/>
              </a:rPr>
              <a:t>high </a:t>
            </a:r>
            <a:r>
              <a:rPr sz="2400" i="1" spc="330" dirty="0">
                <a:solidFill>
                  <a:srgbClr val="6E9400"/>
                </a:solidFill>
                <a:latin typeface="Times New Roman"/>
                <a:cs typeface="Times New Roman"/>
              </a:rPr>
              <a:t>population </a:t>
            </a:r>
            <a:r>
              <a:rPr sz="2400" i="1" spc="300" dirty="0">
                <a:solidFill>
                  <a:srgbClr val="6E9400"/>
                </a:solidFill>
                <a:latin typeface="Times New Roman"/>
                <a:cs typeface="Times New Roman"/>
              </a:rPr>
              <a:t>pressure </a:t>
            </a:r>
            <a:r>
              <a:rPr sz="2400" i="1" spc="350" dirty="0">
                <a:solidFill>
                  <a:srgbClr val="6E9400"/>
                </a:solidFill>
                <a:latin typeface="Times New Roman"/>
                <a:cs typeface="Times New Roman"/>
              </a:rPr>
              <a:t>on </a:t>
            </a:r>
            <a:r>
              <a:rPr sz="2400" i="1" spc="305" dirty="0">
                <a:solidFill>
                  <a:srgbClr val="6E9400"/>
                </a:solidFill>
                <a:latin typeface="Times New Roman"/>
                <a:cs typeface="Times New Roman"/>
              </a:rPr>
              <a:t>land. </a:t>
            </a:r>
            <a:r>
              <a:rPr sz="2400" i="1" spc="355" dirty="0">
                <a:solidFill>
                  <a:srgbClr val="6E9400"/>
                </a:solidFill>
                <a:latin typeface="Times New Roman"/>
                <a:cs typeface="Times New Roman"/>
              </a:rPr>
              <a:t>It </a:t>
            </a:r>
            <a:r>
              <a:rPr sz="2400" i="1" spc="190" dirty="0">
                <a:solidFill>
                  <a:srgbClr val="6E9400"/>
                </a:solidFill>
                <a:latin typeface="Times New Roman"/>
                <a:cs typeface="Times New Roman"/>
              </a:rPr>
              <a:t>is </a:t>
            </a:r>
            <a:r>
              <a:rPr sz="2400" i="1" spc="315" dirty="0">
                <a:solidFill>
                  <a:srgbClr val="6E9400"/>
                </a:solidFill>
                <a:latin typeface="Times New Roman"/>
                <a:cs typeface="Times New Roman"/>
              </a:rPr>
              <a:t>labour  </a:t>
            </a:r>
            <a:r>
              <a:rPr sz="2400" i="1" spc="345" dirty="0">
                <a:solidFill>
                  <a:srgbClr val="6E9400"/>
                </a:solidFill>
                <a:latin typeface="Times New Roman"/>
                <a:cs typeface="Times New Roman"/>
              </a:rPr>
              <a:t>intensive</a:t>
            </a:r>
            <a:r>
              <a:rPr sz="2400" i="1" spc="21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400" i="1" spc="370" dirty="0">
                <a:solidFill>
                  <a:srgbClr val="6E9400"/>
                </a:solidFill>
                <a:latin typeface="Times New Roman"/>
                <a:cs typeface="Times New Roman"/>
              </a:rPr>
              <a:t>farming,	</a:t>
            </a:r>
            <a:r>
              <a:rPr sz="2400" i="1" spc="385" dirty="0">
                <a:solidFill>
                  <a:srgbClr val="6E9400"/>
                </a:solidFill>
                <a:latin typeface="Times New Roman"/>
                <a:cs typeface="Times New Roman"/>
              </a:rPr>
              <a:t>where	</a:t>
            </a:r>
            <a:r>
              <a:rPr sz="2400" i="1" spc="320" dirty="0">
                <a:solidFill>
                  <a:srgbClr val="6E9400"/>
                </a:solidFill>
                <a:latin typeface="Times New Roman"/>
                <a:cs typeface="Times New Roman"/>
              </a:rPr>
              <a:t>high	</a:t>
            </a:r>
            <a:r>
              <a:rPr sz="2400" i="1" spc="225" dirty="0">
                <a:solidFill>
                  <a:srgbClr val="6E9400"/>
                </a:solidFill>
                <a:latin typeface="Times New Roman"/>
                <a:cs typeface="Times New Roman"/>
              </a:rPr>
              <a:t>doses	</a:t>
            </a:r>
            <a:r>
              <a:rPr sz="2400" i="1" spc="254" dirty="0">
                <a:solidFill>
                  <a:srgbClr val="6E9400"/>
                </a:solidFill>
                <a:latin typeface="Times New Roman"/>
                <a:cs typeface="Times New Roman"/>
              </a:rPr>
              <a:t>of  </a:t>
            </a:r>
            <a:r>
              <a:rPr sz="2400" i="1" spc="300" dirty="0">
                <a:solidFill>
                  <a:srgbClr val="6E9400"/>
                </a:solidFill>
                <a:latin typeface="Times New Roman"/>
                <a:cs typeface="Times New Roman"/>
              </a:rPr>
              <a:t>biochemical</a:t>
            </a:r>
            <a:r>
              <a:rPr sz="2400" i="1" dirty="0">
                <a:solidFill>
                  <a:srgbClr val="6E9400"/>
                </a:solidFill>
                <a:latin typeface="Times New Roman"/>
                <a:cs typeface="Times New Roman"/>
              </a:rPr>
              <a:t>	</a:t>
            </a:r>
            <a:r>
              <a:rPr sz="2400" i="1" spc="360" dirty="0">
                <a:solidFill>
                  <a:srgbClr val="6E9400"/>
                </a:solidFill>
                <a:latin typeface="Times New Roman"/>
                <a:cs typeface="Times New Roman"/>
              </a:rPr>
              <a:t>input</a:t>
            </a:r>
            <a:r>
              <a:rPr sz="2400" i="1" spc="345" dirty="0">
                <a:solidFill>
                  <a:srgbClr val="6E9400"/>
                </a:solidFill>
                <a:latin typeface="Times New Roman"/>
                <a:cs typeface="Times New Roman"/>
              </a:rPr>
              <a:t>s</a:t>
            </a:r>
            <a:r>
              <a:rPr sz="2400" i="1" dirty="0">
                <a:solidFill>
                  <a:srgbClr val="6E9400"/>
                </a:solidFill>
                <a:latin typeface="Times New Roman"/>
                <a:cs typeface="Times New Roman"/>
              </a:rPr>
              <a:t>		</a:t>
            </a:r>
            <a:r>
              <a:rPr sz="2400" i="1" spc="430" dirty="0">
                <a:solidFill>
                  <a:srgbClr val="6E9400"/>
                </a:solidFill>
                <a:latin typeface="Times New Roman"/>
                <a:cs typeface="Times New Roman"/>
              </a:rPr>
              <a:t>an</a:t>
            </a:r>
            <a:r>
              <a:rPr sz="2400" i="1" spc="434" dirty="0">
                <a:solidFill>
                  <a:srgbClr val="6E9400"/>
                </a:solidFill>
                <a:latin typeface="Times New Roman"/>
                <a:cs typeface="Times New Roman"/>
              </a:rPr>
              <a:t>d</a:t>
            </a:r>
            <a:r>
              <a:rPr sz="2400" i="1" dirty="0">
                <a:solidFill>
                  <a:srgbClr val="6E9400"/>
                </a:solidFill>
                <a:latin typeface="Times New Roman"/>
                <a:cs typeface="Times New Roman"/>
              </a:rPr>
              <a:t>	</a:t>
            </a:r>
            <a:r>
              <a:rPr sz="2400" i="1" spc="330" dirty="0">
                <a:solidFill>
                  <a:srgbClr val="6E9400"/>
                </a:solidFill>
                <a:latin typeface="Times New Roman"/>
                <a:cs typeface="Times New Roman"/>
              </a:rPr>
              <a:t>ir</a:t>
            </a:r>
            <a:r>
              <a:rPr sz="2400" i="1" spc="395" dirty="0">
                <a:solidFill>
                  <a:srgbClr val="6E9400"/>
                </a:solidFill>
                <a:latin typeface="Times New Roman"/>
                <a:cs typeface="Times New Roman"/>
              </a:rPr>
              <a:t>r</a:t>
            </a:r>
            <a:r>
              <a:rPr sz="2400" i="1" spc="305" dirty="0">
                <a:solidFill>
                  <a:srgbClr val="6E9400"/>
                </a:solidFill>
                <a:latin typeface="Times New Roman"/>
                <a:cs typeface="Times New Roman"/>
              </a:rPr>
              <a:t>igatio</a:t>
            </a:r>
            <a:r>
              <a:rPr sz="2400" i="1" spc="400" dirty="0">
                <a:solidFill>
                  <a:srgbClr val="6E9400"/>
                </a:solidFill>
                <a:latin typeface="Times New Roman"/>
                <a:cs typeface="Times New Roman"/>
              </a:rPr>
              <a:t>n</a:t>
            </a:r>
            <a:r>
              <a:rPr sz="2400" i="1" dirty="0">
                <a:solidFill>
                  <a:srgbClr val="6E9400"/>
                </a:solidFill>
                <a:latin typeface="Times New Roman"/>
                <a:cs typeface="Times New Roman"/>
              </a:rPr>
              <a:t>	</a:t>
            </a:r>
            <a:r>
              <a:rPr sz="2400" i="1" spc="455" dirty="0">
                <a:solidFill>
                  <a:srgbClr val="6E9400"/>
                </a:solidFill>
                <a:latin typeface="Times New Roman"/>
                <a:cs typeface="Times New Roman"/>
              </a:rPr>
              <a:t>a</a:t>
            </a:r>
            <a:r>
              <a:rPr sz="2400" i="1" spc="360" dirty="0">
                <a:solidFill>
                  <a:srgbClr val="6E9400"/>
                </a:solidFill>
                <a:latin typeface="Times New Roman"/>
                <a:cs typeface="Times New Roman"/>
              </a:rPr>
              <a:t>r</a:t>
            </a:r>
            <a:r>
              <a:rPr sz="2400" i="1" spc="229" dirty="0">
                <a:solidFill>
                  <a:srgbClr val="6E9400"/>
                </a:solidFill>
                <a:latin typeface="Times New Roman"/>
                <a:cs typeface="Times New Roman"/>
              </a:rPr>
              <a:t>e</a:t>
            </a:r>
            <a:r>
              <a:rPr sz="2400" i="1" dirty="0">
                <a:solidFill>
                  <a:srgbClr val="6E9400"/>
                </a:solidFill>
                <a:latin typeface="Times New Roman"/>
                <a:cs typeface="Times New Roman"/>
              </a:rPr>
              <a:t>	</a:t>
            </a:r>
            <a:r>
              <a:rPr sz="2400" i="1" spc="340" dirty="0">
                <a:solidFill>
                  <a:srgbClr val="6E9400"/>
                </a:solidFill>
                <a:latin typeface="Times New Roman"/>
                <a:cs typeface="Times New Roman"/>
              </a:rPr>
              <a:t>u</a:t>
            </a:r>
            <a:r>
              <a:rPr sz="2400" i="1" spc="260" dirty="0">
                <a:solidFill>
                  <a:srgbClr val="6E9400"/>
                </a:solidFill>
                <a:latin typeface="Times New Roman"/>
                <a:cs typeface="Times New Roman"/>
              </a:rPr>
              <a:t>s</a:t>
            </a:r>
            <a:r>
              <a:rPr sz="2400" i="1" spc="240" dirty="0">
                <a:solidFill>
                  <a:srgbClr val="6E9400"/>
                </a:solidFill>
                <a:latin typeface="Times New Roman"/>
                <a:cs typeface="Times New Roman"/>
              </a:rPr>
              <a:t>ed  </a:t>
            </a:r>
            <a:r>
              <a:rPr sz="2400" i="1" spc="310" dirty="0">
                <a:solidFill>
                  <a:srgbClr val="6E9400"/>
                </a:solidFill>
                <a:latin typeface="Times New Roman"/>
                <a:cs typeface="Times New Roman"/>
              </a:rPr>
              <a:t>for	</a:t>
            </a:r>
            <a:r>
              <a:rPr sz="2400" i="1" spc="335" dirty="0">
                <a:solidFill>
                  <a:srgbClr val="6E9400"/>
                </a:solidFill>
                <a:latin typeface="Times New Roman"/>
                <a:cs typeface="Times New Roman"/>
              </a:rPr>
              <a:t>obtaining	</a:t>
            </a:r>
            <a:r>
              <a:rPr sz="2400" i="1" spc="320" dirty="0">
                <a:solidFill>
                  <a:srgbClr val="6E9400"/>
                </a:solidFill>
                <a:latin typeface="Times New Roman"/>
                <a:cs typeface="Times New Roman"/>
              </a:rPr>
              <a:t>higher</a:t>
            </a:r>
            <a:r>
              <a:rPr sz="2400" i="1" spc="20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400" i="1" spc="320" dirty="0">
                <a:solidFill>
                  <a:srgbClr val="6E9400"/>
                </a:solidFill>
                <a:latin typeface="Times New Roman"/>
                <a:cs typeface="Times New Roman"/>
              </a:rPr>
              <a:t>production.</a:t>
            </a:r>
            <a:endParaRPr sz="240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580"/>
              </a:spcBef>
            </a:pPr>
            <a:r>
              <a:rPr sz="2400" i="1" spc="350" dirty="0">
                <a:solidFill>
                  <a:srgbClr val="6E9400"/>
                </a:solidFill>
                <a:latin typeface="Times New Roman"/>
                <a:cs typeface="Times New Roman"/>
              </a:rPr>
              <a:t>Though</a:t>
            </a:r>
            <a:r>
              <a:rPr sz="2400" i="1" spc="19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400" i="1" spc="345" dirty="0">
                <a:solidFill>
                  <a:srgbClr val="6E9400"/>
                </a:solidFill>
                <a:latin typeface="Times New Roman"/>
                <a:cs typeface="Times New Roman"/>
              </a:rPr>
              <a:t>the</a:t>
            </a:r>
            <a:r>
              <a:rPr sz="2400" i="1" spc="19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400" i="1" spc="260" dirty="0">
                <a:solidFill>
                  <a:srgbClr val="6E9400"/>
                </a:solidFill>
                <a:latin typeface="Times New Roman"/>
                <a:cs typeface="Times New Roman"/>
              </a:rPr>
              <a:t>‘right</a:t>
            </a:r>
            <a:r>
              <a:rPr sz="2400" i="1" spc="19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400" i="1" spc="254" dirty="0">
                <a:solidFill>
                  <a:srgbClr val="6E9400"/>
                </a:solidFill>
                <a:latin typeface="Times New Roman"/>
                <a:cs typeface="Times New Roman"/>
              </a:rPr>
              <a:t>of</a:t>
            </a:r>
            <a:r>
              <a:rPr sz="2400" i="1" spc="19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400" i="1" spc="300" dirty="0">
                <a:solidFill>
                  <a:srgbClr val="6E9400"/>
                </a:solidFill>
                <a:latin typeface="Times New Roman"/>
                <a:cs typeface="Times New Roman"/>
              </a:rPr>
              <a:t>inheritance’</a:t>
            </a:r>
            <a:r>
              <a:rPr sz="2400" i="1" spc="21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400" i="1" spc="310" dirty="0">
                <a:solidFill>
                  <a:srgbClr val="6E9400"/>
                </a:solidFill>
                <a:latin typeface="Times New Roman"/>
                <a:cs typeface="Times New Roman"/>
              </a:rPr>
              <a:t>leading</a:t>
            </a:r>
            <a:r>
              <a:rPr sz="2400" i="1" spc="18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400" i="1" spc="310" dirty="0">
                <a:solidFill>
                  <a:srgbClr val="6E9400"/>
                </a:solidFill>
                <a:latin typeface="Times New Roman"/>
                <a:cs typeface="Times New Roman"/>
              </a:rPr>
              <a:t>to</a:t>
            </a:r>
            <a:r>
              <a:rPr sz="2400" i="1" spc="19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400" i="1" spc="350" dirty="0">
                <a:solidFill>
                  <a:srgbClr val="6E9400"/>
                </a:solidFill>
                <a:latin typeface="Times New Roman"/>
                <a:cs typeface="Times New Roman"/>
              </a:rPr>
              <a:t>the  </a:t>
            </a:r>
            <a:r>
              <a:rPr sz="2400" i="1" spc="320" dirty="0">
                <a:solidFill>
                  <a:srgbClr val="6E9400"/>
                </a:solidFill>
                <a:latin typeface="Times New Roman"/>
                <a:cs typeface="Times New Roman"/>
              </a:rPr>
              <a:t>division </a:t>
            </a:r>
            <a:r>
              <a:rPr sz="2400" i="1" spc="254" dirty="0">
                <a:solidFill>
                  <a:srgbClr val="6E9400"/>
                </a:solidFill>
                <a:latin typeface="Times New Roman"/>
                <a:cs typeface="Times New Roman"/>
              </a:rPr>
              <a:t>of </a:t>
            </a:r>
            <a:r>
              <a:rPr sz="2400" i="1" spc="360" dirty="0">
                <a:solidFill>
                  <a:srgbClr val="6E9400"/>
                </a:solidFill>
                <a:latin typeface="Times New Roman"/>
                <a:cs typeface="Times New Roman"/>
              </a:rPr>
              <a:t>land </a:t>
            </a:r>
            <a:r>
              <a:rPr sz="2400" i="1" spc="420" dirty="0">
                <a:solidFill>
                  <a:srgbClr val="6E9400"/>
                </a:solidFill>
                <a:latin typeface="Times New Roman"/>
                <a:cs typeface="Times New Roman"/>
              </a:rPr>
              <a:t>among </a:t>
            </a:r>
            <a:r>
              <a:rPr sz="2400" i="1" spc="265" dirty="0">
                <a:solidFill>
                  <a:srgbClr val="6E9400"/>
                </a:solidFill>
                <a:latin typeface="Times New Roman"/>
                <a:cs typeface="Times New Roman"/>
              </a:rPr>
              <a:t>successive </a:t>
            </a:r>
            <a:r>
              <a:rPr sz="2400" i="1" spc="320" dirty="0">
                <a:solidFill>
                  <a:srgbClr val="6E9400"/>
                </a:solidFill>
                <a:latin typeface="Times New Roman"/>
                <a:cs typeface="Times New Roman"/>
              </a:rPr>
              <a:t>generations  </a:t>
            </a:r>
            <a:r>
              <a:rPr sz="2400" i="1" spc="310" dirty="0">
                <a:solidFill>
                  <a:srgbClr val="6E9400"/>
                </a:solidFill>
                <a:latin typeface="Times New Roman"/>
                <a:cs typeface="Times New Roman"/>
              </a:rPr>
              <a:t>has </a:t>
            </a:r>
            <a:r>
              <a:rPr sz="2400" i="1" spc="355" dirty="0">
                <a:solidFill>
                  <a:srgbClr val="6E9400"/>
                </a:solidFill>
                <a:latin typeface="Times New Roman"/>
                <a:cs typeface="Times New Roman"/>
              </a:rPr>
              <a:t>rendered </a:t>
            </a:r>
            <a:r>
              <a:rPr sz="2400" i="1" spc="295" dirty="0">
                <a:solidFill>
                  <a:srgbClr val="6E9400"/>
                </a:solidFill>
                <a:latin typeface="Times New Roman"/>
                <a:cs typeface="Times New Roman"/>
              </a:rPr>
              <a:t>land-holding </a:t>
            </a:r>
            <a:r>
              <a:rPr sz="2400" i="1" spc="280" dirty="0">
                <a:solidFill>
                  <a:srgbClr val="6E9400"/>
                </a:solidFill>
                <a:latin typeface="Times New Roman"/>
                <a:cs typeface="Times New Roman"/>
              </a:rPr>
              <a:t>size </a:t>
            </a:r>
            <a:r>
              <a:rPr sz="2400" i="1" spc="315" dirty="0">
                <a:solidFill>
                  <a:srgbClr val="6E9400"/>
                </a:solidFill>
                <a:latin typeface="Times New Roman"/>
                <a:cs typeface="Times New Roman"/>
              </a:rPr>
              <a:t>uneconomical,  </a:t>
            </a:r>
            <a:r>
              <a:rPr sz="2400" i="1" spc="350" dirty="0">
                <a:solidFill>
                  <a:srgbClr val="6E9400"/>
                </a:solidFill>
                <a:latin typeface="Times New Roman"/>
                <a:cs typeface="Times New Roman"/>
              </a:rPr>
              <a:t>the</a:t>
            </a:r>
            <a:r>
              <a:rPr sz="2400" i="1" spc="18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400" i="1" spc="380" dirty="0">
                <a:solidFill>
                  <a:srgbClr val="6E9400"/>
                </a:solidFill>
                <a:latin typeface="Times New Roman"/>
                <a:cs typeface="Times New Roman"/>
              </a:rPr>
              <a:t>farmers</a:t>
            </a:r>
            <a:r>
              <a:rPr sz="2400" i="1" spc="17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400" i="1" spc="345" dirty="0">
                <a:solidFill>
                  <a:srgbClr val="6E9400"/>
                </a:solidFill>
                <a:latin typeface="Times New Roman"/>
                <a:cs typeface="Times New Roman"/>
              </a:rPr>
              <a:t>continue</a:t>
            </a:r>
            <a:r>
              <a:rPr sz="2400" i="1" spc="22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400" i="1" spc="310" dirty="0">
                <a:solidFill>
                  <a:srgbClr val="6E9400"/>
                </a:solidFill>
                <a:latin typeface="Times New Roman"/>
                <a:cs typeface="Times New Roman"/>
              </a:rPr>
              <a:t>to</a:t>
            </a:r>
            <a:r>
              <a:rPr sz="2400" i="1" spc="19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400" i="1" spc="375" dirty="0">
                <a:solidFill>
                  <a:srgbClr val="6E9400"/>
                </a:solidFill>
                <a:latin typeface="Times New Roman"/>
                <a:cs typeface="Times New Roman"/>
              </a:rPr>
              <a:t>take</a:t>
            </a:r>
            <a:r>
              <a:rPr sz="2400" i="1" spc="18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400" i="1" spc="560" dirty="0">
                <a:solidFill>
                  <a:srgbClr val="6E9400"/>
                </a:solidFill>
                <a:latin typeface="Times New Roman"/>
                <a:cs typeface="Times New Roman"/>
              </a:rPr>
              <a:t>maximum</a:t>
            </a:r>
            <a:r>
              <a:rPr sz="2400" i="1" spc="20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400" i="1" spc="395" dirty="0">
                <a:solidFill>
                  <a:srgbClr val="6E9400"/>
                </a:solidFill>
                <a:latin typeface="Times New Roman"/>
                <a:cs typeface="Times New Roman"/>
              </a:rPr>
              <a:t>output  </a:t>
            </a:r>
            <a:r>
              <a:rPr sz="2400" i="1" spc="409" dirty="0">
                <a:solidFill>
                  <a:srgbClr val="6E9400"/>
                </a:solidFill>
                <a:latin typeface="Times New Roman"/>
                <a:cs typeface="Times New Roman"/>
              </a:rPr>
              <a:t>from </a:t>
            </a:r>
            <a:r>
              <a:rPr sz="2400" i="1" spc="350" dirty="0">
                <a:solidFill>
                  <a:srgbClr val="6E9400"/>
                </a:solidFill>
                <a:latin typeface="Times New Roman"/>
                <a:cs typeface="Times New Roman"/>
              </a:rPr>
              <a:t>the </a:t>
            </a:r>
            <a:r>
              <a:rPr sz="2400" i="1" spc="335" dirty="0">
                <a:solidFill>
                  <a:srgbClr val="6E9400"/>
                </a:solidFill>
                <a:latin typeface="Times New Roman"/>
                <a:cs typeface="Times New Roman"/>
              </a:rPr>
              <a:t>limited </a:t>
            </a:r>
            <a:r>
              <a:rPr sz="2400" i="1" spc="360" dirty="0">
                <a:solidFill>
                  <a:srgbClr val="6E9400"/>
                </a:solidFill>
                <a:latin typeface="Times New Roman"/>
                <a:cs typeface="Times New Roman"/>
              </a:rPr>
              <a:t>land </a:t>
            </a:r>
            <a:r>
              <a:rPr sz="2400" i="1" spc="365" dirty="0">
                <a:solidFill>
                  <a:srgbClr val="6E9400"/>
                </a:solidFill>
                <a:latin typeface="Times New Roman"/>
                <a:cs typeface="Times New Roman"/>
              </a:rPr>
              <a:t>in </a:t>
            </a:r>
            <a:r>
              <a:rPr sz="2400" i="1" spc="350" dirty="0">
                <a:solidFill>
                  <a:srgbClr val="6E9400"/>
                </a:solidFill>
                <a:latin typeface="Times New Roman"/>
                <a:cs typeface="Times New Roman"/>
              </a:rPr>
              <a:t>the </a:t>
            </a:r>
            <a:r>
              <a:rPr sz="2400" i="1" spc="290" dirty="0">
                <a:solidFill>
                  <a:srgbClr val="6E9400"/>
                </a:solidFill>
                <a:latin typeface="Times New Roman"/>
                <a:cs typeface="Times New Roman"/>
              </a:rPr>
              <a:t>absence </a:t>
            </a:r>
            <a:r>
              <a:rPr sz="2400" i="1" spc="254" dirty="0">
                <a:solidFill>
                  <a:srgbClr val="6E9400"/>
                </a:solidFill>
                <a:latin typeface="Times New Roman"/>
                <a:cs typeface="Times New Roman"/>
              </a:rPr>
              <a:t>of  </a:t>
            </a:r>
            <a:r>
              <a:rPr sz="2400" i="1" spc="365" dirty="0">
                <a:solidFill>
                  <a:srgbClr val="6E9400"/>
                </a:solidFill>
                <a:latin typeface="Times New Roman"/>
                <a:cs typeface="Times New Roman"/>
              </a:rPr>
              <a:t>alternative </a:t>
            </a:r>
            <a:r>
              <a:rPr sz="2400" i="1" spc="280" dirty="0">
                <a:solidFill>
                  <a:srgbClr val="6E9400"/>
                </a:solidFill>
                <a:latin typeface="Times New Roman"/>
                <a:cs typeface="Times New Roman"/>
              </a:rPr>
              <a:t>source </a:t>
            </a:r>
            <a:r>
              <a:rPr sz="2400" i="1" spc="254" dirty="0">
                <a:solidFill>
                  <a:srgbClr val="6E9400"/>
                </a:solidFill>
                <a:latin typeface="Times New Roman"/>
                <a:cs typeface="Times New Roman"/>
              </a:rPr>
              <a:t>of </a:t>
            </a:r>
            <a:r>
              <a:rPr sz="2400" i="1" spc="260" dirty="0">
                <a:solidFill>
                  <a:srgbClr val="6E9400"/>
                </a:solidFill>
                <a:latin typeface="Times New Roman"/>
                <a:cs typeface="Times New Roman"/>
              </a:rPr>
              <a:t>livelihood. </a:t>
            </a:r>
            <a:r>
              <a:rPr sz="2400" i="1" spc="295" dirty="0">
                <a:solidFill>
                  <a:srgbClr val="6E9400"/>
                </a:solidFill>
                <a:latin typeface="Times New Roman"/>
                <a:cs typeface="Times New Roman"/>
              </a:rPr>
              <a:t>Thus, </a:t>
            </a:r>
            <a:r>
              <a:rPr sz="2400" i="1" spc="340" dirty="0">
                <a:solidFill>
                  <a:srgbClr val="6E9400"/>
                </a:solidFill>
                <a:latin typeface="Times New Roman"/>
                <a:cs typeface="Times New Roman"/>
              </a:rPr>
              <a:t>there </a:t>
            </a:r>
            <a:r>
              <a:rPr sz="2400" i="1" spc="185" dirty="0">
                <a:solidFill>
                  <a:srgbClr val="6E9400"/>
                </a:solidFill>
                <a:latin typeface="Times New Roman"/>
                <a:cs typeface="Times New Roman"/>
              </a:rPr>
              <a:t>is  </a:t>
            </a:r>
            <a:r>
              <a:rPr sz="2400" i="1" spc="360" dirty="0">
                <a:solidFill>
                  <a:srgbClr val="6E9400"/>
                </a:solidFill>
                <a:latin typeface="Times New Roman"/>
                <a:cs typeface="Times New Roman"/>
              </a:rPr>
              <a:t>enormous </a:t>
            </a:r>
            <a:r>
              <a:rPr sz="2400" i="1" spc="300" dirty="0">
                <a:solidFill>
                  <a:srgbClr val="6E9400"/>
                </a:solidFill>
                <a:latin typeface="Times New Roman"/>
                <a:cs typeface="Times New Roman"/>
              </a:rPr>
              <a:t>pressure </a:t>
            </a:r>
            <a:r>
              <a:rPr sz="2400" i="1" spc="350" dirty="0">
                <a:solidFill>
                  <a:srgbClr val="6E9400"/>
                </a:solidFill>
                <a:latin typeface="Times New Roman"/>
                <a:cs typeface="Times New Roman"/>
              </a:rPr>
              <a:t>on </a:t>
            </a:r>
            <a:r>
              <a:rPr sz="2400" i="1" spc="335" dirty="0">
                <a:solidFill>
                  <a:srgbClr val="6E9400"/>
                </a:solidFill>
                <a:latin typeface="Times New Roman"/>
                <a:cs typeface="Times New Roman"/>
              </a:rPr>
              <a:t>agricultural</a:t>
            </a:r>
            <a:r>
              <a:rPr sz="2400" i="1" spc="-23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400" i="1" spc="300" dirty="0">
                <a:solidFill>
                  <a:srgbClr val="6E9400"/>
                </a:solidFill>
                <a:latin typeface="Times New Roman"/>
                <a:cs typeface="Times New Roman"/>
              </a:rPr>
              <a:t>land.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4519" y="610870"/>
            <a:ext cx="359473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b="1" spc="-360" dirty="0">
                <a:solidFill>
                  <a:srgbClr val="C00000"/>
                </a:solidFill>
                <a:latin typeface="Arial"/>
                <a:cs typeface="Arial"/>
              </a:rPr>
              <a:t>Commercial</a:t>
            </a:r>
            <a:r>
              <a:rPr sz="3300" b="1" spc="-2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3300" b="1" spc="-150" dirty="0">
                <a:solidFill>
                  <a:srgbClr val="C00000"/>
                </a:solidFill>
                <a:latin typeface="Arial"/>
                <a:cs typeface="Arial"/>
              </a:rPr>
              <a:t>Farming</a:t>
            </a:r>
            <a:endParaRPr sz="33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4519" y="1183894"/>
            <a:ext cx="7987030" cy="5019675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2700" marR="240665">
              <a:lnSpc>
                <a:spcPts val="2810"/>
              </a:lnSpc>
              <a:spcBef>
                <a:spcPts val="455"/>
              </a:spcBef>
            </a:pPr>
            <a:r>
              <a:rPr sz="2600" i="1" spc="365" dirty="0">
                <a:solidFill>
                  <a:srgbClr val="6E9400"/>
                </a:solidFill>
                <a:latin typeface="Times New Roman"/>
                <a:cs typeface="Times New Roman"/>
              </a:rPr>
              <a:t>The </a:t>
            </a:r>
            <a:r>
              <a:rPr sz="2600" i="1" spc="505" dirty="0">
                <a:solidFill>
                  <a:srgbClr val="6E9400"/>
                </a:solidFill>
                <a:latin typeface="Times New Roman"/>
                <a:cs typeface="Times New Roman"/>
              </a:rPr>
              <a:t>main </a:t>
            </a:r>
            <a:r>
              <a:rPr sz="2600" i="1" spc="345" dirty="0">
                <a:solidFill>
                  <a:srgbClr val="6E9400"/>
                </a:solidFill>
                <a:latin typeface="Times New Roman"/>
                <a:cs typeface="Times New Roman"/>
              </a:rPr>
              <a:t>characteristic </a:t>
            </a:r>
            <a:r>
              <a:rPr sz="2600" i="1" spc="275" dirty="0">
                <a:solidFill>
                  <a:srgbClr val="6E9400"/>
                </a:solidFill>
                <a:latin typeface="Times New Roman"/>
                <a:cs typeface="Times New Roman"/>
              </a:rPr>
              <a:t>of </a:t>
            </a:r>
            <a:r>
              <a:rPr sz="2600" i="1" spc="325" dirty="0">
                <a:solidFill>
                  <a:srgbClr val="6E9400"/>
                </a:solidFill>
                <a:latin typeface="Times New Roman"/>
                <a:cs typeface="Times New Roman"/>
              </a:rPr>
              <a:t>this </a:t>
            </a:r>
            <a:r>
              <a:rPr sz="2600" i="1" spc="445" dirty="0">
                <a:solidFill>
                  <a:srgbClr val="6E9400"/>
                </a:solidFill>
                <a:latin typeface="Times New Roman"/>
                <a:cs typeface="Times New Roman"/>
              </a:rPr>
              <a:t>type </a:t>
            </a:r>
            <a:r>
              <a:rPr sz="2600" i="1" spc="275" dirty="0">
                <a:solidFill>
                  <a:srgbClr val="6E9400"/>
                </a:solidFill>
                <a:latin typeface="Times New Roman"/>
                <a:cs typeface="Times New Roman"/>
              </a:rPr>
              <a:t>of  </a:t>
            </a:r>
            <a:r>
              <a:rPr sz="2600" i="1" spc="445" dirty="0">
                <a:solidFill>
                  <a:srgbClr val="6E9400"/>
                </a:solidFill>
                <a:latin typeface="Times New Roman"/>
                <a:cs typeface="Times New Roman"/>
              </a:rPr>
              <a:t>farming</a:t>
            </a:r>
            <a:r>
              <a:rPr sz="2600" i="1" spc="19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600" i="1" spc="204" dirty="0">
                <a:solidFill>
                  <a:srgbClr val="6E9400"/>
                </a:solidFill>
                <a:latin typeface="Times New Roman"/>
                <a:cs typeface="Times New Roman"/>
              </a:rPr>
              <a:t>is</a:t>
            </a:r>
            <a:r>
              <a:rPr sz="2600" i="1" spc="21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600" i="1" spc="380" dirty="0">
                <a:solidFill>
                  <a:srgbClr val="6E9400"/>
                </a:solidFill>
                <a:latin typeface="Times New Roman"/>
                <a:cs typeface="Times New Roman"/>
              </a:rPr>
              <a:t>the</a:t>
            </a:r>
            <a:r>
              <a:rPr sz="2600" i="1" spc="20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600" i="1" spc="305" dirty="0">
                <a:solidFill>
                  <a:srgbClr val="6E9400"/>
                </a:solidFill>
                <a:latin typeface="Times New Roman"/>
                <a:cs typeface="Times New Roman"/>
              </a:rPr>
              <a:t>use</a:t>
            </a:r>
            <a:r>
              <a:rPr sz="2600" i="1" spc="21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600" i="1" spc="275" dirty="0">
                <a:solidFill>
                  <a:srgbClr val="6E9400"/>
                </a:solidFill>
                <a:latin typeface="Times New Roman"/>
                <a:cs typeface="Times New Roman"/>
              </a:rPr>
              <a:t>of</a:t>
            </a:r>
            <a:r>
              <a:rPr sz="2600" i="1" spc="20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600" i="1" spc="350" dirty="0">
                <a:solidFill>
                  <a:srgbClr val="6E9400"/>
                </a:solidFill>
                <a:latin typeface="Times New Roman"/>
                <a:cs typeface="Times New Roman"/>
              </a:rPr>
              <a:t>higher</a:t>
            </a:r>
            <a:r>
              <a:rPr sz="2600" i="1" spc="20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600" i="1" spc="245" dirty="0">
                <a:solidFill>
                  <a:srgbClr val="6E9400"/>
                </a:solidFill>
                <a:latin typeface="Times New Roman"/>
                <a:cs typeface="Times New Roman"/>
              </a:rPr>
              <a:t>doses</a:t>
            </a:r>
            <a:r>
              <a:rPr sz="2600" i="1" spc="20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600" i="1" spc="275" dirty="0">
                <a:solidFill>
                  <a:srgbClr val="6E9400"/>
                </a:solidFill>
                <a:latin typeface="Times New Roman"/>
                <a:cs typeface="Times New Roman"/>
              </a:rPr>
              <a:t>of</a:t>
            </a:r>
            <a:r>
              <a:rPr sz="2600" i="1" spc="20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600" i="1" spc="445" dirty="0">
                <a:solidFill>
                  <a:srgbClr val="6E9400"/>
                </a:solidFill>
                <a:latin typeface="Times New Roman"/>
                <a:cs typeface="Times New Roman"/>
              </a:rPr>
              <a:t>modern  </a:t>
            </a:r>
            <a:r>
              <a:rPr sz="2600" i="1" spc="345" dirty="0">
                <a:solidFill>
                  <a:srgbClr val="6E9400"/>
                </a:solidFill>
                <a:latin typeface="Times New Roman"/>
                <a:cs typeface="Times New Roman"/>
              </a:rPr>
              <a:t>inputs,</a:t>
            </a:r>
            <a:r>
              <a:rPr sz="2600" i="1" spc="17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600" i="1" spc="180" dirty="0">
                <a:solidFill>
                  <a:srgbClr val="6E9400"/>
                </a:solidFill>
                <a:latin typeface="Times New Roman"/>
                <a:cs typeface="Times New Roman"/>
              </a:rPr>
              <a:t>e.g.</a:t>
            </a:r>
            <a:endParaRPr sz="2600">
              <a:latin typeface="Times New Roman"/>
              <a:cs typeface="Times New Roman"/>
            </a:endParaRPr>
          </a:p>
          <a:p>
            <a:pPr marL="12700" marR="1313815">
              <a:lnSpc>
                <a:spcPts val="2810"/>
              </a:lnSpc>
              <a:spcBef>
                <a:spcPts val="620"/>
              </a:spcBef>
              <a:tabLst>
                <a:tab pos="995680" algn="l"/>
                <a:tab pos="1786255" algn="l"/>
                <a:tab pos="1905635" algn="l"/>
                <a:tab pos="2482850" algn="l"/>
                <a:tab pos="2640965" algn="l"/>
                <a:tab pos="3665854" algn="l"/>
                <a:tab pos="3774440" algn="l"/>
                <a:tab pos="4183379" algn="l"/>
                <a:tab pos="5538470" algn="l"/>
                <a:tab pos="5988050" algn="l"/>
              </a:tabLst>
            </a:pPr>
            <a:r>
              <a:rPr sz="2600" i="1" spc="350" dirty="0">
                <a:solidFill>
                  <a:srgbClr val="6E9400"/>
                </a:solidFill>
                <a:latin typeface="Times New Roman"/>
                <a:cs typeface="Times New Roman"/>
              </a:rPr>
              <a:t>high	</a:t>
            </a:r>
            <a:r>
              <a:rPr sz="2600" i="1" spc="355" dirty="0">
                <a:solidFill>
                  <a:srgbClr val="6E9400"/>
                </a:solidFill>
                <a:latin typeface="Times New Roman"/>
                <a:cs typeface="Times New Roman"/>
              </a:rPr>
              <a:t>yielding		</a:t>
            </a:r>
            <a:r>
              <a:rPr sz="2600" i="1" spc="455" dirty="0">
                <a:solidFill>
                  <a:srgbClr val="6E9400"/>
                </a:solidFill>
                <a:latin typeface="Times New Roman"/>
                <a:cs typeface="Times New Roman"/>
              </a:rPr>
              <a:t>variety	</a:t>
            </a:r>
            <a:r>
              <a:rPr sz="2600" i="1" spc="465" dirty="0">
                <a:solidFill>
                  <a:srgbClr val="6E9400"/>
                </a:solidFill>
                <a:latin typeface="Times New Roman"/>
                <a:cs typeface="Times New Roman"/>
              </a:rPr>
              <a:t>(HYV)	</a:t>
            </a:r>
            <a:r>
              <a:rPr sz="2600" i="1" spc="225" dirty="0">
                <a:solidFill>
                  <a:srgbClr val="6E9400"/>
                </a:solidFill>
                <a:latin typeface="Times New Roman"/>
                <a:cs typeface="Times New Roman"/>
              </a:rPr>
              <a:t>seeds,  </a:t>
            </a:r>
            <a:r>
              <a:rPr sz="2600" i="1" spc="315" dirty="0">
                <a:solidFill>
                  <a:srgbClr val="6E9400"/>
                </a:solidFill>
                <a:latin typeface="Times New Roman"/>
                <a:cs typeface="Times New Roman"/>
              </a:rPr>
              <a:t>ch</a:t>
            </a:r>
            <a:r>
              <a:rPr sz="2600" i="1" spc="310" dirty="0">
                <a:solidFill>
                  <a:srgbClr val="6E9400"/>
                </a:solidFill>
                <a:latin typeface="Times New Roman"/>
                <a:cs typeface="Times New Roman"/>
              </a:rPr>
              <a:t>e</a:t>
            </a:r>
            <a:r>
              <a:rPr sz="2600" i="1" spc="455" dirty="0">
                <a:solidFill>
                  <a:srgbClr val="6E9400"/>
                </a:solidFill>
                <a:latin typeface="Times New Roman"/>
                <a:cs typeface="Times New Roman"/>
              </a:rPr>
              <a:t>mi</a:t>
            </a:r>
            <a:r>
              <a:rPr sz="2600" i="1" spc="405" dirty="0">
                <a:solidFill>
                  <a:srgbClr val="6E9400"/>
                </a:solidFill>
                <a:latin typeface="Times New Roman"/>
                <a:cs typeface="Times New Roman"/>
              </a:rPr>
              <a:t>c</a:t>
            </a:r>
            <a:r>
              <a:rPr sz="2600" i="1" spc="380" dirty="0">
                <a:solidFill>
                  <a:srgbClr val="6E9400"/>
                </a:solidFill>
                <a:latin typeface="Times New Roman"/>
                <a:cs typeface="Times New Roman"/>
              </a:rPr>
              <a:t>a</a:t>
            </a:r>
            <a:r>
              <a:rPr sz="2600" i="1" spc="215" dirty="0">
                <a:solidFill>
                  <a:srgbClr val="6E9400"/>
                </a:solidFill>
                <a:latin typeface="Times New Roman"/>
                <a:cs typeface="Times New Roman"/>
              </a:rPr>
              <a:t>l</a:t>
            </a:r>
            <a:r>
              <a:rPr sz="2600" i="1" dirty="0">
                <a:solidFill>
                  <a:srgbClr val="6E9400"/>
                </a:solidFill>
                <a:latin typeface="Times New Roman"/>
                <a:cs typeface="Times New Roman"/>
              </a:rPr>
              <a:t>	</a:t>
            </a:r>
            <a:r>
              <a:rPr sz="2600" i="1" spc="365" dirty="0">
                <a:solidFill>
                  <a:srgbClr val="6E9400"/>
                </a:solidFill>
                <a:latin typeface="Times New Roman"/>
                <a:cs typeface="Times New Roman"/>
              </a:rPr>
              <a:t>fert</a:t>
            </a:r>
            <a:r>
              <a:rPr sz="2600" i="1" spc="300" dirty="0">
                <a:solidFill>
                  <a:srgbClr val="6E9400"/>
                </a:solidFill>
                <a:latin typeface="Times New Roman"/>
                <a:cs typeface="Times New Roman"/>
              </a:rPr>
              <a:t>i</a:t>
            </a:r>
            <a:r>
              <a:rPr sz="2600" i="1" spc="200" dirty="0">
                <a:solidFill>
                  <a:srgbClr val="6E9400"/>
                </a:solidFill>
                <a:latin typeface="Times New Roman"/>
                <a:cs typeface="Times New Roman"/>
              </a:rPr>
              <a:t>l</a:t>
            </a:r>
            <a:r>
              <a:rPr sz="2600" i="1" spc="210" dirty="0">
                <a:solidFill>
                  <a:srgbClr val="6E9400"/>
                </a:solidFill>
                <a:latin typeface="Times New Roman"/>
                <a:cs typeface="Times New Roman"/>
              </a:rPr>
              <a:t>i</a:t>
            </a:r>
            <a:r>
              <a:rPr sz="2600" i="1" spc="254" dirty="0">
                <a:solidFill>
                  <a:srgbClr val="6E9400"/>
                </a:solidFill>
                <a:latin typeface="Times New Roman"/>
                <a:cs typeface="Times New Roman"/>
              </a:rPr>
              <a:t>ser</a:t>
            </a:r>
            <a:r>
              <a:rPr sz="2600" i="1" spc="260" dirty="0">
                <a:solidFill>
                  <a:srgbClr val="6E9400"/>
                </a:solidFill>
                <a:latin typeface="Times New Roman"/>
                <a:cs typeface="Times New Roman"/>
              </a:rPr>
              <a:t>s</a:t>
            </a:r>
            <a:r>
              <a:rPr sz="2600" i="1" spc="85" dirty="0">
                <a:solidFill>
                  <a:srgbClr val="6E9400"/>
                </a:solidFill>
                <a:latin typeface="Times New Roman"/>
                <a:cs typeface="Times New Roman"/>
              </a:rPr>
              <a:t>,</a:t>
            </a:r>
            <a:r>
              <a:rPr sz="2600" i="1" dirty="0">
                <a:solidFill>
                  <a:srgbClr val="6E9400"/>
                </a:solidFill>
                <a:latin typeface="Times New Roman"/>
                <a:cs typeface="Times New Roman"/>
              </a:rPr>
              <a:t>		</a:t>
            </a:r>
            <a:r>
              <a:rPr sz="2600" i="1" spc="285" dirty="0">
                <a:solidFill>
                  <a:srgbClr val="6E9400"/>
                </a:solidFill>
                <a:latin typeface="Times New Roman"/>
                <a:cs typeface="Times New Roman"/>
              </a:rPr>
              <a:t>inse</a:t>
            </a:r>
            <a:r>
              <a:rPr sz="2600" i="1" spc="325" dirty="0">
                <a:solidFill>
                  <a:srgbClr val="6E9400"/>
                </a:solidFill>
                <a:latin typeface="Times New Roman"/>
                <a:cs typeface="Times New Roman"/>
              </a:rPr>
              <a:t>c</a:t>
            </a:r>
            <a:r>
              <a:rPr sz="2600" i="1" spc="275" dirty="0">
                <a:solidFill>
                  <a:srgbClr val="6E9400"/>
                </a:solidFill>
                <a:latin typeface="Times New Roman"/>
                <a:cs typeface="Times New Roman"/>
              </a:rPr>
              <a:t>ti</a:t>
            </a:r>
            <a:r>
              <a:rPr sz="2600" i="1" spc="440" dirty="0">
                <a:solidFill>
                  <a:srgbClr val="6E9400"/>
                </a:solidFill>
                <a:latin typeface="Times New Roman"/>
                <a:cs typeface="Times New Roman"/>
              </a:rPr>
              <a:t>c</a:t>
            </a:r>
            <a:r>
              <a:rPr sz="2600" i="1" spc="295" dirty="0">
                <a:solidFill>
                  <a:srgbClr val="6E9400"/>
                </a:solidFill>
                <a:latin typeface="Times New Roman"/>
                <a:cs typeface="Times New Roman"/>
              </a:rPr>
              <a:t>id</a:t>
            </a:r>
            <a:r>
              <a:rPr sz="2600" i="1" spc="350" dirty="0">
                <a:solidFill>
                  <a:srgbClr val="6E9400"/>
                </a:solidFill>
                <a:latin typeface="Times New Roman"/>
                <a:cs typeface="Times New Roman"/>
              </a:rPr>
              <a:t>e</a:t>
            </a:r>
            <a:r>
              <a:rPr sz="2600" i="1" spc="160" dirty="0">
                <a:solidFill>
                  <a:srgbClr val="6E9400"/>
                </a:solidFill>
                <a:latin typeface="Times New Roman"/>
                <a:cs typeface="Times New Roman"/>
              </a:rPr>
              <a:t>s</a:t>
            </a:r>
            <a:r>
              <a:rPr sz="2600" i="1" dirty="0">
                <a:solidFill>
                  <a:srgbClr val="6E9400"/>
                </a:solidFill>
                <a:latin typeface="Times New Roman"/>
                <a:cs typeface="Times New Roman"/>
              </a:rPr>
              <a:t>	</a:t>
            </a:r>
            <a:r>
              <a:rPr sz="2600" i="1" spc="375" dirty="0">
                <a:solidFill>
                  <a:srgbClr val="6E9400"/>
                </a:solidFill>
                <a:latin typeface="Times New Roman"/>
                <a:cs typeface="Times New Roman"/>
              </a:rPr>
              <a:t>and  </a:t>
            </a:r>
            <a:r>
              <a:rPr sz="2600" i="1" spc="290" dirty="0">
                <a:solidFill>
                  <a:srgbClr val="6E9400"/>
                </a:solidFill>
                <a:latin typeface="Times New Roman"/>
                <a:cs typeface="Times New Roman"/>
              </a:rPr>
              <a:t>pesticides		</a:t>
            </a:r>
            <a:r>
              <a:rPr sz="2600" i="1" spc="400" dirty="0">
                <a:solidFill>
                  <a:srgbClr val="6E9400"/>
                </a:solidFill>
                <a:latin typeface="Times New Roman"/>
                <a:cs typeface="Times New Roman"/>
              </a:rPr>
              <a:t>in	</a:t>
            </a:r>
            <a:r>
              <a:rPr sz="2600" i="1" spc="360" dirty="0">
                <a:solidFill>
                  <a:srgbClr val="6E9400"/>
                </a:solidFill>
                <a:latin typeface="Times New Roman"/>
                <a:cs typeface="Times New Roman"/>
              </a:rPr>
              <a:t>order	</a:t>
            </a:r>
            <a:r>
              <a:rPr sz="2600" i="1" spc="340" dirty="0">
                <a:solidFill>
                  <a:srgbClr val="6E9400"/>
                </a:solidFill>
                <a:latin typeface="Times New Roman"/>
                <a:cs typeface="Times New Roman"/>
              </a:rPr>
              <a:t>to</a:t>
            </a:r>
            <a:endParaRPr sz="2600">
              <a:latin typeface="Times New Roman"/>
              <a:cs typeface="Times New Roman"/>
            </a:endParaRPr>
          </a:p>
          <a:p>
            <a:pPr marL="12700" marR="5080">
              <a:lnSpc>
                <a:spcPct val="90000"/>
              </a:lnSpc>
              <a:spcBef>
                <a:spcPts val="580"/>
              </a:spcBef>
            </a:pPr>
            <a:r>
              <a:rPr sz="2600" i="1" spc="370" dirty="0">
                <a:solidFill>
                  <a:srgbClr val="6E9400"/>
                </a:solidFill>
                <a:latin typeface="Times New Roman"/>
                <a:cs typeface="Times New Roman"/>
              </a:rPr>
              <a:t>obtain </a:t>
            </a:r>
            <a:r>
              <a:rPr sz="2600" i="1" spc="350" dirty="0">
                <a:solidFill>
                  <a:srgbClr val="6E9400"/>
                </a:solidFill>
                <a:latin typeface="Times New Roman"/>
                <a:cs typeface="Times New Roman"/>
              </a:rPr>
              <a:t>higher </a:t>
            </a:r>
            <a:r>
              <a:rPr sz="2600" i="1" spc="395" dirty="0">
                <a:solidFill>
                  <a:srgbClr val="6E9400"/>
                </a:solidFill>
                <a:latin typeface="Times New Roman"/>
                <a:cs typeface="Times New Roman"/>
              </a:rPr>
              <a:t>productivity. </a:t>
            </a:r>
            <a:r>
              <a:rPr sz="2600" i="1" spc="365" dirty="0">
                <a:solidFill>
                  <a:srgbClr val="6E9400"/>
                </a:solidFill>
                <a:latin typeface="Times New Roman"/>
                <a:cs typeface="Times New Roman"/>
              </a:rPr>
              <a:t>The </a:t>
            </a:r>
            <a:r>
              <a:rPr sz="2600" i="1" spc="325" dirty="0">
                <a:solidFill>
                  <a:srgbClr val="6E9400"/>
                </a:solidFill>
                <a:latin typeface="Times New Roman"/>
                <a:cs typeface="Times New Roman"/>
              </a:rPr>
              <a:t>degree </a:t>
            </a:r>
            <a:r>
              <a:rPr sz="2600" i="1" spc="275" dirty="0">
                <a:solidFill>
                  <a:srgbClr val="6E9400"/>
                </a:solidFill>
                <a:latin typeface="Times New Roman"/>
                <a:cs typeface="Times New Roman"/>
              </a:rPr>
              <a:t>of  </a:t>
            </a:r>
            <a:r>
              <a:rPr sz="2600" i="1" spc="360" dirty="0">
                <a:solidFill>
                  <a:srgbClr val="6E9400"/>
                </a:solidFill>
                <a:latin typeface="Times New Roman"/>
                <a:cs typeface="Times New Roman"/>
              </a:rPr>
              <a:t>commercialisation </a:t>
            </a:r>
            <a:r>
              <a:rPr sz="2600" i="1" spc="275" dirty="0">
                <a:solidFill>
                  <a:srgbClr val="6E9400"/>
                </a:solidFill>
                <a:latin typeface="Times New Roman"/>
                <a:cs typeface="Times New Roman"/>
              </a:rPr>
              <a:t>of </a:t>
            </a:r>
            <a:r>
              <a:rPr sz="2600" i="1" spc="365" dirty="0">
                <a:solidFill>
                  <a:srgbClr val="6E9400"/>
                </a:solidFill>
                <a:latin typeface="Times New Roman"/>
                <a:cs typeface="Times New Roman"/>
              </a:rPr>
              <a:t>agriculture </a:t>
            </a:r>
            <a:r>
              <a:rPr sz="2600" i="1" spc="375" dirty="0">
                <a:solidFill>
                  <a:srgbClr val="6E9400"/>
                </a:solidFill>
                <a:latin typeface="Times New Roman"/>
                <a:cs typeface="Times New Roman"/>
              </a:rPr>
              <a:t>varies</a:t>
            </a:r>
            <a:r>
              <a:rPr sz="2600" i="1" spc="-21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600" i="1" spc="450" dirty="0">
                <a:solidFill>
                  <a:srgbClr val="6E9400"/>
                </a:solidFill>
                <a:latin typeface="Times New Roman"/>
                <a:cs typeface="Times New Roman"/>
              </a:rPr>
              <a:t>from  </a:t>
            </a:r>
            <a:r>
              <a:rPr sz="2600" i="1" spc="335" dirty="0">
                <a:solidFill>
                  <a:srgbClr val="6E9400"/>
                </a:solidFill>
                <a:latin typeface="Times New Roman"/>
                <a:cs typeface="Times New Roman"/>
              </a:rPr>
              <a:t>one</a:t>
            </a:r>
            <a:r>
              <a:rPr sz="2600" i="1" spc="20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600" i="1" spc="335" dirty="0">
                <a:solidFill>
                  <a:srgbClr val="6E9400"/>
                </a:solidFill>
                <a:latin typeface="Times New Roman"/>
                <a:cs typeface="Times New Roman"/>
              </a:rPr>
              <a:t>region</a:t>
            </a:r>
            <a:endParaRPr sz="2600">
              <a:latin typeface="Times New Roman"/>
              <a:cs typeface="Times New Roman"/>
            </a:endParaRPr>
          </a:p>
          <a:p>
            <a:pPr marL="12700" marR="563880">
              <a:lnSpc>
                <a:spcPct val="90000"/>
              </a:lnSpc>
              <a:spcBef>
                <a:spcPts val="620"/>
              </a:spcBef>
            </a:pPr>
            <a:r>
              <a:rPr sz="2600" i="1" spc="340" dirty="0">
                <a:solidFill>
                  <a:srgbClr val="6E9400"/>
                </a:solidFill>
                <a:latin typeface="Times New Roman"/>
                <a:cs typeface="Times New Roman"/>
              </a:rPr>
              <a:t>to </a:t>
            </a:r>
            <a:r>
              <a:rPr sz="2600" i="1" spc="360" dirty="0">
                <a:solidFill>
                  <a:srgbClr val="6E9400"/>
                </a:solidFill>
                <a:latin typeface="Times New Roman"/>
                <a:cs typeface="Times New Roman"/>
              </a:rPr>
              <a:t>another. </a:t>
            </a:r>
            <a:r>
              <a:rPr sz="2600" i="1" spc="350" dirty="0">
                <a:solidFill>
                  <a:srgbClr val="6E9400"/>
                </a:solidFill>
                <a:latin typeface="Times New Roman"/>
                <a:cs typeface="Times New Roman"/>
              </a:rPr>
              <a:t>For </a:t>
            </a:r>
            <a:r>
              <a:rPr sz="2600" i="1" spc="385" dirty="0">
                <a:solidFill>
                  <a:srgbClr val="6E9400"/>
                </a:solidFill>
                <a:latin typeface="Times New Roman"/>
                <a:cs typeface="Times New Roman"/>
              </a:rPr>
              <a:t>example, </a:t>
            </a:r>
            <a:r>
              <a:rPr sz="2600" i="1" spc="310" dirty="0">
                <a:solidFill>
                  <a:srgbClr val="6E9400"/>
                </a:solidFill>
                <a:latin typeface="Times New Roman"/>
                <a:cs typeface="Times New Roman"/>
              </a:rPr>
              <a:t>rice </a:t>
            </a:r>
            <a:r>
              <a:rPr sz="2600" i="1" spc="204" dirty="0">
                <a:solidFill>
                  <a:srgbClr val="6E9400"/>
                </a:solidFill>
                <a:latin typeface="Times New Roman"/>
                <a:cs typeface="Times New Roman"/>
              </a:rPr>
              <a:t>is </a:t>
            </a:r>
            <a:r>
              <a:rPr sz="2600" i="1" spc="440" dirty="0">
                <a:solidFill>
                  <a:srgbClr val="6E9400"/>
                </a:solidFill>
                <a:latin typeface="Times New Roman"/>
                <a:cs typeface="Times New Roman"/>
              </a:rPr>
              <a:t>a  </a:t>
            </a:r>
            <a:r>
              <a:rPr sz="2600" i="1" spc="385" dirty="0">
                <a:solidFill>
                  <a:srgbClr val="6E9400"/>
                </a:solidFill>
                <a:latin typeface="Times New Roman"/>
                <a:cs typeface="Times New Roman"/>
              </a:rPr>
              <a:t>commercial</a:t>
            </a:r>
            <a:r>
              <a:rPr sz="2600" i="1" spc="17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600" i="1" spc="335" dirty="0">
                <a:solidFill>
                  <a:srgbClr val="6E9400"/>
                </a:solidFill>
                <a:latin typeface="Times New Roman"/>
                <a:cs typeface="Times New Roman"/>
              </a:rPr>
              <a:t>crop</a:t>
            </a:r>
            <a:r>
              <a:rPr sz="2600" i="1" spc="19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600" i="1" spc="400" dirty="0">
                <a:solidFill>
                  <a:srgbClr val="6E9400"/>
                </a:solidFill>
                <a:latin typeface="Times New Roman"/>
                <a:cs typeface="Times New Roman"/>
              </a:rPr>
              <a:t>in</a:t>
            </a:r>
            <a:r>
              <a:rPr sz="2600" i="1" spc="20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600" i="1" spc="530" dirty="0">
                <a:solidFill>
                  <a:srgbClr val="6E9400"/>
                </a:solidFill>
                <a:latin typeface="Times New Roman"/>
                <a:cs typeface="Times New Roman"/>
              </a:rPr>
              <a:t>Haryana</a:t>
            </a:r>
            <a:r>
              <a:rPr sz="2600" i="1" spc="204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600" i="1" spc="470" dirty="0">
                <a:solidFill>
                  <a:srgbClr val="6E9400"/>
                </a:solidFill>
                <a:latin typeface="Times New Roman"/>
                <a:cs typeface="Times New Roman"/>
              </a:rPr>
              <a:t>and</a:t>
            </a:r>
            <a:r>
              <a:rPr sz="2600" i="1" spc="19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600" i="1" spc="340" dirty="0">
                <a:solidFill>
                  <a:srgbClr val="6E9400"/>
                </a:solidFill>
                <a:latin typeface="Times New Roman"/>
                <a:cs typeface="Times New Roman"/>
              </a:rPr>
              <a:t>Punjab,  </a:t>
            </a:r>
            <a:r>
              <a:rPr sz="2600" i="1" spc="420" dirty="0">
                <a:solidFill>
                  <a:srgbClr val="6E9400"/>
                </a:solidFill>
                <a:latin typeface="Times New Roman"/>
                <a:cs typeface="Times New Roman"/>
              </a:rPr>
              <a:t>but </a:t>
            </a:r>
            <a:r>
              <a:rPr sz="2600" i="1" spc="400" dirty="0">
                <a:solidFill>
                  <a:srgbClr val="6E9400"/>
                </a:solidFill>
                <a:latin typeface="Times New Roman"/>
                <a:cs typeface="Times New Roman"/>
              </a:rPr>
              <a:t>in </a:t>
            </a:r>
            <a:r>
              <a:rPr sz="2600" i="1" spc="240" dirty="0">
                <a:solidFill>
                  <a:srgbClr val="6E9400"/>
                </a:solidFill>
                <a:latin typeface="Times New Roman"/>
                <a:cs typeface="Times New Roman"/>
              </a:rPr>
              <a:t>Orissa, </a:t>
            </a:r>
            <a:r>
              <a:rPr sz="2600" i="1" spc="355" dirty="0">
                <a:solidFill>
                  <a:srgbClr val="6E9400"/>
                </a:solidFill>
                <a:latin typeface="Times New Roman"/>
                <a:cs typeface="Times New Roman"/>
              </a:rPr>
              <a:t>it</a:t>
            </a:r>
            <a:r>
              <a:rPr sz="2600" i="1" spc="-254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600" i="1" spc="204" dirty="0">
                <a:solidFill>
                  <a:srgbClr val="6E9400"/>
                </a:solidFill>
                <a:latin typeface="Times New Roman"/>
                <a:cs typeface="Times New Roman"/>
              </a:rPr>
              <a:t>is </a:t>
            </a:r>
            <a:r>
              <a:rPr sz="2600" i="1" spc="440" dirty="0">
                <a:solidFill>
                  <a:srgbClr val="6E9400"/>
                </a:solidFill>
                <a:latin typeface="Times New Roman"/>
                <a:cs typeface="Times New Roman"/>
              </a:rPr>
              <a:t>a</a:t>
            </a: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2600" i="1" spc="300" dirty="0">
                <a:solidFill>
                  <a:srgbClr val="6E9400"/>
                </a:solidFill>
                <a:latin typeface="Times New Roman"/>
                <a:cs typeface="Times New Roman"/>
              </a:rPr>
              <a:t>subsistence</a:t>
            </a:r>
            <a:r>
              <a:rPr sz="2600" i="1" spc="19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600" i="1" spc="285" dirty="0">
                <a:solidFill>
                  <a:srgbClr val="6E9400"/>
                </a:solidFill>
                <a:latin typeface="Times New Roman"/>
                <a:cs typeface="Times New Roman"/>
              </a:rPr>
              <a:t>crop.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2836" y="1766061"/>
            <a:ext cx="7962265" cy="3333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1310" marR="916305" indent="-283845">
              <a:spcBef>
                <a:spcPts val="100"/>
              </a:spcBef>
              <a:buSzPct val="79166"/>
              <a:buFont typeface="Wingdings 2"/>
              <a:buChar char=""/>
              <a:tabLst>
                <a:tab pos="321310" algn="l"/>
                <a:tab pos="321945" algn="l"/>
                <a:tab pos="6140450" algn="l"/>
              </a:tabLst>
            </a:pPr>
            <a:r>
              <a:rPr sz="2400" dirty="0">
                <a:solidFill>
                  <a:prstClr val="black"/>
                </a:solidFill>
                <a:cs typeface="Calibri"/>
              </a:rPr>
              <a:t>About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75% people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are </a:t>
            </a:r>
            <a:r>
              <a:rPr sz="2400" dirty="0">
                <a:solidFill>
                  <a:prstClr val="black"/>
                </a:solidFill>
                <a:cs typeface="Calibri"/>
              </a:rPr>
              <a:t>living in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rural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areas</a:t>
            </a:r>
            <a:r>
              <a:rPr sz="2400" dirty="0">
                <a:solidFill>
                  <a:prstClr val="black"/>
                </a:solidFill>
                <a:cs typeface="Calibri"/>
              </a:rPr>
              <a:t> and	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are</a:t>
            </a:r>
            <a:r>
              <a:rPr sz="2400" spc="-8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still 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dependent on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Agriculture.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321310" marR="30480" indent="-283845">
              <a:spcBef>
                <a:spcPts val="600"/>
              </a:spcBef>
              <a:buSzPct val="79166"/>
              <a:buFont typeface="Wingdings 2"/>
              <a:buChar char=""/>
              <a:tabLst>
                <a:tab pos="321310" algn="l"/>
                <a:tab pos="321945" algn="l"/>
              </a:tabLst>
            </a:pPr>
            <a:r>
              <a:rPr sz="2400" dirty="0">
                <a:solidFill>
                  <a:prstClr val="black"/>
                </a:solidFill>
                <a:cs typeface="Calibri"/>
              </a:rPr>
              <a:t>About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43% of </a:t>
            </a:r>
            <a:r>
              <a:rPr sz="2400" spc="-25" dirty="0">
                <a:solidFill>
                  <a:prstClr val="black"/>
                </a:solidFill>
                <a:cs typeface="Calibri"/>
              </a:rPr>
              <a:t>India’s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geographical area </a:t>
            </a:r>
            <a:r>
              <a:rPr sz="2400" dirty="0">
                <a:solidFill>
                  <a:prstClr val="black"/>
                </a:solidFill>
                <a:cs typeface="Calibri"/>
              </a:rPr>
              <a:t>is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used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for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agricultural 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activity.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321310" indent="-283845">
              <a:spcBef>
                <a:spcPts val="600"/>
              </a:spcBef>
              <a:buSzPct val="79166"/>
              <a:buFont typeface="Wingdings 2"/>
              <a:buChar char=""/>
              <a:tabLst>
                <a:tab pos="321310" algn="l"/>
                <a:tab pos="321945" algn="l"/>
              </a:tabLst>
            </a:pPr>
            <a:r>
              <a:rPr sz="2400" spc="-5" dirty="0">
                <a:solidFill>
                  <a:prstClr val="black"/>
                </a:solidFill>
                <a:cs typeface="Calibri"/>
              </a:rPr>
              <a:t>Agriculture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continues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to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play </a:t>
            </a:r>
            <a:r>
              <a:rPr sz="2400" dirty="0">
                <a:solidFill>
                  <a:prstClr val="black"/>
                </a:solidFill>
                <a:cs typeface="Calibri"/>
              </a:rPr>
              <a:t>a major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role </a:t>
            </a:r>
            <a:r>
              <a:rPr sz="2400" dirty="0">
                <a:solidFill>
                  <a:prstClr val="black"/>
                </a:solidFill>
                <a:cs typeface="Calibri"/>
              </a:rPr>
              <a:t>in Indian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40" dirty="0">
                <a:solidFill>
                  <a:prstClr val="black"/>
                </a:solidFill>
                <a:cs typeface="Calibri"/>
              </a:rPr>
              <a:t>Economy.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321310" indent="-283845">
              <a:spcBef>
                <a:spcPts val="605"/>
              </a:spcBef>
              <a:buSzPct val="79166"/>
              <a:buFont typeface="Wingdings 2"/>
              <a:buChar char=""/>
              <a:tabLst>
                <a:tab pos="321310" algn="l"/>
                <a:tab pos="321945" algn="l"/>
              </a:tabLst>
            </a:pPr>
            <a:r>
              <a:rPr sz="2400" spc="-10" dirty="0">
                <a:solidFill>
                  <a:prstClr val="black"/>
                </a:solidFill>
                <a:cs typeface="Calibri"/>
              </a:rPr>
              <a:t>Provides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food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to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more </a:t>
            </a:r>
            <a:r>
              <a:rPr sz="2400" dirty="0">
                <a:solidFill>
                  <a:prstClr val="black"/>
                </a:solidFill>
                <a:cs typeface="Calibri"/>
              </a:rPr>
              <a:t>than 1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billion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people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321310" indent="-283845">
              <a:spcBef>
                <a:spcPts val="600"/>
              </a:spcBef>
              <a:buSzPct val="79166"/>
              <a:buFont typeface="Wingdings 2"/>
              <a:buChar char=""/>
              <a:tabLst>
                <a:tab pos="321310" algn="l"/>
                <a:tab pos="321945" algn="l"/>
              </a:tabLst>
            </a:pPr>
            <a:r>
              <a:rPr sz="2400" spc="-10" dirty="0">
                <a:solidFill>
                  <a:prstClr val="black"/>
                </a:solidFill>
                <a:cs typeface="Calibri"/>
              </a:rPr>
              <a:t>Produces </a:t>
            </a:r>
            <a:r>
              <a:rPr sz="2400" dirty="0">
                <a:solidFill>
                  <a:prstClr val="black"/>
                </a:solidFill>
                <a:cs typeface="Calibri"/>
              </a:rPr>
              <a:t>51 major</a:t>
            </a:r>
            <a:r>
              <a:rPr sz="2400" spc="-4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crops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321310" indent="-283845">
              <a:spcBef>
                <a:spcPts val="600"/>
              </a:spcBef>
              <a:buSzPct val="79166"/>
              <a:buFont typeface="Wingdings 2"/>
              <a:buChar char=""/>
              <a:tabLst>
                <a:tab pos="321310" algn="l"/>
                <a:tab pos="321945" algn="l"/>
              </a:tabLst>
            </a:pPr>
            <a:r>
              <a:rPr sz="2400" spc="-10" dirty="0">
                <a:solidFill>
                  <a:prstClr val="black"/>
                </a:solidFill>
                <a:cs typeface="Calibri"/>
              </a:rPr>
              <a:t>Contributes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to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1/6</a:t>
            </a:r>
            <a:r>
              <a:rPr sz="2400" spc="-15" baseline="24305" dirty="0">
                <a:solidFill>
                  <a:prstClr val="black"/>
                </a:solidFill>
                <a:cs typeface="Calibri"/>
              </a:rPr>
              <a:t>th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Export</a:t>
            </a:r>
            <a:r>
              <a:rPr sz="2400" spc="-2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Earnings</a:t>
            </a:r>
            <a:endParaRPr sz="2400">
              <a:solidFill>
                <a:prstClr val="black"/>
              </a:solidFill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5257800"/>
            <a:ext cx="9143999" cy="16001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09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0719" y="559053"/>
            <a:ext cx="19888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60" dirty="0">
                <a:solidFill>
                  <a:srgbClr val="C00000"/>
                </a:solidFill>
                <a:latin typeface="Arial"/>
                <a:cs typeface="Arial"/>
              </a:rPr>
              <a:t>Plantation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0719" y="1144269"/>
            <a:ext cx="7644765" cy="485711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620"/>
              </a:spcBef>
            </a:pPr>
            <a:r>
              <a:rPr sz="2200" i="1" spc="320" dirty="0">
                <a:solidFill>
                  <a:srgbClr val="6E9400"/>
                </a:solidFill>
                <a:latin typeface="Times New Roman"/>
                <a:cs typeface="Times New Roman"/>
              </a:rPr>
              <a:t>Plantation</a:t>
            </a:r>
            <a:r>
              <a:rPr sz="2200" i="1" spc="21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170" dirty="0">
                <a:solidFill>
                  <a:srgbClr val="6E9400"/>
                </a:solidFill>
                <a:latin typeface="Times New Roman"/>
                <a:cs typeface="Times New Roman"/>
              </a:rPr>
              <a:t>is</a:t>
            </a:r>
            <a:r>
              <a:rPr sz="2200" i="1" spc="16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200" dirty="0">
                <a:solidFill>
                  <a:srgbClr val="6E9400"/>
                </a:solidFill>
                <a:latin typeface="Times New Roman"/>
                <a:cs typeface="Times New Roman"/>
              </a:rPr>
              <a:t>also</a:t>
            </a:r>
            <a:r>
              <a:rPr sz="2200" i="1" spc="18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65" dirty="0">
                <a:solidFill>
                  <a:srgbClr val="6E9400"/>
                </a:solidFill>
                <a:latin typeface="Times New Roman"/>
                <a:cs typeface="Times New Roman"/>
              </a:rPr>
              <a:t>a</a:t>
            </a:r>
            <a:r>
              <a:rPr sz="2200" i="1" spc="18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75" dirty="0">
                <a:solidFill>
                  <a:srgbClr val="6E9400"/>
                </a:solidFill>
                <a:latin typeface="Times New Roman"/>
                <a:cs typeface="Times New Roman"/>
              </a:rPr>
              <a:t>type</a:t>
            </a:r>
            <a:r>
              <a:rPr sz="2200" i="1" spc="16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229" dirty="0">
                <a:solidFill>
                  <a:srgbClr val="6E9400"/>
                </a:solidFill>
                <a:latin typeface="Times New Roman"/>
                <a:cs typeface="Times New Roman"/>
              </a:rPr>
              <a:t>of</a:t>
            </a:r>
            <a:r>
              <a:rPr sz="2200" i="1" spc="18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20" dirty="0">
                <a:solidFill>
                  <a:srgbClr val="6E9400"/>
                </a:solidFill>
                <a:latin typeface="Times New Roman"/>
                <a:cs typeface="Times New Roman"/>
              </a:rPr>
              <a:t>commercial</a:t>
            </a:r>
            <a:r>
              <a:rPr sz="2200" i="1" spc="20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35" dirty="0">
                <a:solidFill>
                  <a:srgbClr val="6E9400"/>
                </a:solidFill>
                <a:latin typeface="Times New Roman"/>
                <a:cs typeface="Times New Roman"/>
              </a:rPr>
              <a:t>farming.</a:t>
            </a:r>
            <a:r>
              <a:rPr sz="2200" i="1" spc="20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60" dirty="0">
                <a:solidFill>
                  <a:srgbClr val="6E9400"/>
                </a:solidFill>
                <a:latin typeface="Times New Roman"/>
                <a:cs typeface="Times New Roman"/>
              </a:rPr>
              <a:t>In  </a:t>
            </a:r>
            <a:r>
              <a:rPr sz="2200" i="1" spc="270" dirty="0">
                <a:solidFill>
                  <a:srgbClr val="6E9400"/>
                </a:solidFill>
                <a:latin typeface="Times New Roman"/>
                <a:cs typeface="Times New Roman"/>
              </a:rPr>
              <a:t>this</a:t>
            </a:r>
            <a:r>
              <a:rPr sz="2200" i="1" spc="16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75" dirty="0">
                <a:solidFill>
                  <a:srgbClr val="6E9400"/>
                </a:solidFill>
                <a:latin typeface="Times New Roman"/>
                <a:cs typeface="Times New Roman"/>
              </a:rPr>
              <a:t>type</a:t>
            </a:r>
            <a:r>
              <a:rPr sz="2200" i="1" spc="16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229" dirty="0">
                <a:solidFill>
                  <a:srgbClr val="6E9400"/>
                </a:solidFill>
                <a:latin typeface="Times New Roman"/>
                <a:cs typeface="Times New Roman"/>
              </a:rPr>
              <a:t>of</a:t>
            </a:r>
            <a:r>
              <a:rPr sz="2200" i="1" spc="18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35" dirty="0">
                <a:solidFill>
                  <a:srgbClr val="6E9400"/>
                </a:solidFill>
                <a:latin typeface="Times New Roman"/>
                <a:cs typeface="Times New Roman"/>
              </a:rPr>
              <a:t>farming,</a:t>
            </a:r>
            <a:r>
              <a:rPr sz="2200" i="1" spc="20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65" dirty="0">
                <a:solidFill>
                  <a:srgbClr val="6E9400"/>
                </a:solidFill>
                <a:latin typeface="Times New Roman"/>
                <a:cs typeface="Times New Roman"/>
              </a:rPr>
              <a:t>a</a:t>
            </a:r>
            <a:r>
              <a:rPr sz="2200" i="1" spc="17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229" dirty="0">
                <a:solidFill>
                  <a:srgbClr val="6E9400"/>
                </a:solidFill>
                <a:latin typeface="Times New Roman"/>
                <a:cs typeface="Times New Roman"/>
              </a:rPr>
              <a:t>single</a:t>
            </a:r>
            <a:r>
              <a:rPr sz="2200" i="1" spc="17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280" dirty="0">
                <a:solidFill>
                  <a:srgbClr val="6E9400"/>
                </a:solidFill>
                <a:latin typeface="Times New Roman"/>
                <a:cs typeface="Times New Roman"/>
              </a:rPr>
              <a:t>crop</a:t>
            </a:r>
            <a:r>
              <a:rPr sz="2200" i="1" spc="17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170" dirty="0">
                <a:solidFill>
                  <a:srgbClr val="6E9400"/>
                </a:solidFill>
                <a:latin typeface="Times New Roman"/>
                <a:cs typeface="Times New Roman"/>
              </a:rPr>
              <a:t>is</a:t>
            </a:r>
            <a:r>
              <a:rPr sz="2200" i="1" spc="17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70" dirty="0">
                <a:solidFill>
                  <a:srgbClr val="6E9400"/>
                </a:solidFill>
                <a:latin typeface="Times New Roman"/>
                <a:cs typeface="Times New Roman"/>
              </a:rPr>
              <a:t>grown</a:t>
            </a:r>
            <a:r>
              <a:rPr sz="2200" i="1" spc="17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20" dirty="0">
                <a:solidFill>
                  <a:srgbClr val="6E9400"/>
                </a:solidFill>
                <a:latin typeface="Times New Roman"/>
                <a:cs typeface="Times New Roman"/>
              </a:rPr>
              <a:t>on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ts val="2380"/>
              </a:lnSpc>
            </a:pPr>
            <a:r>
              <a:rPr sz="2200" i="1" spc="365" dirty="0">
                <a:solidFill>
                  <a:srgbClr val="6E9400"/>
                </a:solidFill>
                <a:latin typeface="Times New Roman"/>
                <a:cs typeface="Times New Roman"/>
              </a:rPr>
              <a:t>a</a:t>
            </a:r>
            <a:r>
              <a:rPr sz="2200" i="1" spc="16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260" dirty="0">
                <a:solidFill>
                  <a:srgbClr val="6E9400"/>
                </a:solidFill>
                <a:latin typeface="Times New Roman"/>
                <a:cs typeface="Times New Roman"/>
              </a:rPr>
              <a:t>large</a:t>
            </a:r>
            <a:r>
              <a:rPr sz="2200" i="1" spc="20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275" dirty="0">
                <a:solidFill>
                  <a:srgbClr val="6E9400"/>
                </a:solidFill>
                <a:latin typeface="Times New Roman"/>
                <a:cs typeface="Times New Roman"/>
              </a:rPr>
              <a:t>area.</a:t>
            </a:r>
            <a:r>
              <a:rPr sz="2200" i="1" spc="19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05" dirty="0">
                <a:solidFill>
                  <a:srgbClr val="6E9400"/>
                </a:solidFill>
                <a:latin typeface="Times New Roman"/>
                <a:cs typeface="Times New Roman"/>
              </a:rPr>
              <a:t>The</a:t>
            </a:r>
            <a:r>
              <a:rPr sz="2200" i="1" spc="17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25" dirty="0">
                <a:solidFill>
                  <a:srgbClr val="6E9400"/>
                </a:solidFill>
                <a:latin typeface="Times New Roman"/>
                <a:cs typeface="Times New Roman"/>
              </a:rPr>
              <a:t>plantation</a:t>
            </a:r>
            <a:r>
              <a:rPr sz="2200" i="1" spc="204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280" dirty="0">
                <a:solidFill>
                  <a:srgbClr val="6E9400"/>
                </a:solidFill>
                <a:latin typeface="Times New Roman"/>
                <a:cs typeface="Times New Roman"/>
              </a:rPr>
              <a:t>has</a:t>
            </a:r>
            <a:r>
              <a:rPr sz="2200" i="1" spc="18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409" dirty="0">
                <a:solidFill>
                  <a:srgbClr val="6E9400"/>
                </a:solidFill>
                <a:latin typeface="Times New Roman"/>
                <a:cs typeface="Times New Roman"/>
              </a:rPr>
              <a:t>an</a:t>
            </a:r>
            <a:r>
              <a:rPr sz="2200" i="1" spc="17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00" dirty="0">
                <a:solidFill>
                  <a:srgbClr val="6E9400"/>
                </a:solidFill>
                <a:latin typeface="Times New Roman"/>
                <a:cs typeface="Times New Roman"/>
              </a:rPr>
              <a:t>interface</a:t>
            </a:r>
            <a:r>
              <a:rPr sz="2200" i="1" spc="18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229" dirty="0">
                <a:solidFill>
                  <a:srgbClr val="6E9400"/>
                </a:solidFill>
                <a:latin typeface="Times New Roman"/>
                <a:cs typeface="Times New Roman"/>
              </a:rPr>
              <a:t>of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ts val="2380"/>
              </a:lnSpc>
            </a:pPr>
            <a:r>
              <a:rPr sz="2200" i="1" spc="305" dirty="0">
                <a:solidFill>
                  <a:srgbClr val="6E9400"/>
                </a:solidFill>
                <a:latin typeface="Times New Roman"/>
                <a:cs typeface="Times New Roman"/>
              </a:rPr>
              <a:t>agriculture </a:t>
            </a:r>
            <a:r>
              <a:rPr sz="2200" i="1" spc="395" dirty="0">
                <a:solidFill>
                  <a:srgbClr val="6E9400"/>
                </a:solidFill>
                <a:latin typeface="Times New Roman"/>
                <a:cs typeface="Times New Roman"/>
              </a:rPr>
              <a:t>and</a:t>
            </a:r>
            <a:r>
              <a:rPr sz="2200" i="1" spc="-29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25" dirty="0">
                <a:solidFill>
                  <a:srgbClr val="6E9400"/>
                </a:solidFill>
                <a:latin typeface="Times New Roman"/>
                <a:cs typeface="Times New Roman"/>
              </a:rPr>
              <a:t>industry. </a:t>
            </a:r>
            <a:r>
              <a:rPr sz="2200" i="1" spc="305" dirty="0">
                <a:solidFill>
                  <a:srgbClr val="6E9400"/>
                </a:solidFill>
                <a:latin typeface="Times New Roman"/>
                <a:cs typeface="Times New Roman"/>
              </a:rPr>
              <a:t>Plantations </a:t>
            </a:r>
            <a:r>
              <a:rPr sz="2200" i="1" spc="310" dirty="0">
                <a:solidFill>
                  <a:srgbClr val="6E9400"/>
                </a:solidFill>
                <a:latin typeface="Times New Roman"/>
                <a:cs typeface="Times New Roman"/>
              </a:rPr>
              <a:t>cover </a:t>
            </a:r>
            <a:r>
              <a:rPr sz="2200" i="1" spc="265" dirty="0">
                <a:solidFill>
                  <a:srgbClr val="6E9400"/>
                </a:solidFill>
                <a:latin typeface="Times New Roman"/>
                <a:cs typeface="Times New Roman"/>
              </a:rPr>
              <a:t>large</a:t>
            </a:r>
            <a:endParaRPr sz="2200">
              <a:latin typeface="Times New Roman"/>
              <a:cs typeface="Times New Roman"/>
            </a:endParaRPr>
          </a:p>
          <a:p>
            <a:pPr marL="12700" marR="193675">
              <a:lnSpc>
                <a:spcPct val="90000"/>
              </a:lnSpc>
              <a:spcBef>
                <a:spcPts val="265"/>
              </a:spcBef>
            </a:pPr>
            <a:r>
              <a:rPr sz="2200" i="1" spc="310" dirty="0">
                <a:solidFill>
                  <a:srgbClr val="6E9400"/>
                </a:solidFill>
                <a:latin typeface="Times New Roman"/>
                <a:cs typeface="Times New Roman"/>
              </a:rPr>
              <a:t>tracts</a:t>
            </a:r>
            <a:r>
              <a:rPr sz="2200" i="1" spc="16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229" dirty="0">
                <a:solidFill>
                  <a:srgbClr val="6E9400"/>
                </a:solidFill>
                <a:latin typeface="Times New Roman"/>
                <a:cs typeface="Times New Roman"/>
              </a:rPr>
              <a:t>of</a:t>
            </a:r>
            <a:r>
              <a:rPr sz="2200" i="1" spc="18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275" dirty="0">
                <a:solidFill>
                  <a:srgbClr val="6E9400"/>
                </a:solidFill>
                <a:latin typeface="Times New Roman"/>
                <a:cs typeface="Times New Roman"/>
              </a:rPr>
              <a:t>land,</a:t>
            </a:r>
            <a:r>
              <a:rPr sz="2200" i="1" spc="20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295" dirty="0">
                <a:solidFill>
                  <a:srgbClr val="6E9400"/>
                </a:solidFill>
                <a:latin typeface="Times New Roman"/>
                <a:cs typeface="Times New Roman"/>
              </a:rPr>
              <a:t>using</a:t>
            </a:r>
            <a:r>
              <a:rPr sz="2200" i="1" spc="15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285" dirty="0">
                <a:solidFill>
                  <a:srgbClr val="6E9400"/>
                </a:solidFill>
                <a:latin typeface="Times New Roman"/>
                <a:cs typeface="Times New Roman"/>
              </a:rPr>
              <a:t>capital</a:t>
            </a:r>
            <a:r>
              <a:rPr sz="2200" i="1" spc="19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15" dirty="0">
                <a:solidFill>
                  <a:srgbClr val="6E9400"/>
                </a:solidFill>
                <a:latin typeface="Times New Roman"/>
                <a:cs typeface="Times New Roman"/>
              </a:rPr>
              <a:t>intensive</a:t>
            </a:r>
            <a:r>
              <a:rPr sz="2200" i="1" spc="17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290" dirty="0">
                <a:solidFill>
                  <a:srgbClr val="6E9400"/>
                </a:solidFill>
                <a:latin typeface="Times New Roman"/>
                <a:cs typeface="Times New Roman"/>
              </a:rPr>
              <a:t>inputs,</a:t>
            </a:r>
            <a:r>
              <a:rPr sz="2200" i="1" spc="18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90" dirty="0">
                <a:solidFill>
                  <a:srgbClr val="6E9400"/>
                </a:solidFill>
                <a:latin typeface="Times New Roman"/>
                <a:cs typeface="Times New Roman"/>
              </a:rPr>
              <a:t>with  </a:t>
            </a:r>
            <a:r>
              <a:rPr sz="2200" i="1" spc="320" dirty="0">
                <a:solidFill>
                  <a:srgbClr val="6E9400"/>
                </a:solidFill>
                <a:latin typeface="Times New Roman"/>
                <a:cs typeface="Times New Roman"/>
              </a:rPr>
              <a:t>the </a:t>
            </a:r>
            <a:r>
              <a:rPr sz="2200" i="1" spc="260" dirty="0">
                <a:solidFill>
                  <a:srgbClr val="6E9400"/>
                </a:solidFill>
                <a:latin typeface="Times New Roman"/>
                <a:cs typeface="Times New Roman"/>
              </a:rPr>
              <a:t>help </a:t>
            </a:r>
            <a:r>
              <a:rPr sz="2200" i="1" spc="229" dirty="0">
                <a:solidFill>
                  <a:srgbClr val="6E9400"/>
                </a:solidFill>
                <a:latin typeface="Times New Roman"/>
                <a:cs typeface="Times New Roman"/>
              </a:rPr>
              <a:t>of </a:t>
            </a:r>
            <a:r>
              <a:rPr sz="2200" i="1" spc="385" dirty="0">
                <a:solidFill>
                  <a:srgbClr val="6E9400"/>
                </a:solidFill>
                <a:latin typeface="Times New Roman"/>
                <a:cs typeface="Times New Roman"/>
              </a:rPr>
              <a:t>migrant </a:t>
            </a:r>
            <a:r>
              <a:rPr sz="2200" i="1" spc="250" dirty="0">
                <a:solidFill>
                  <a:srgbClr val="6E9400"/>
                </a:solidFill>
                <a:latin typeface="Times New Roman"/>
                <a:cs typeface="Times New Roman"/>
              </a:rPr>
              <a:t>labourers. </a:t>
            </a:r>
            <a:r>
              <a:rPr sz="2200" i="1" spc="350" dirty="0">
                <a:solidFill>
                  <a:srgbClr val="6E9400"/>
                </a:solidFill>
                <a:latin typeface="Times New Roman"/>
                <a:cs typeface="Times New Roman"/>
              </a:rPr>
              <a:t>All </a:t>
            </a:r>
            <a:r>
              <a:rPr sz="2200" i="1" spc="320" dirty="0">
                <a:solidFill>
                  <a:srgbClr val="6E9400"/>
                </a:solidFill>
                <a:latin typeface="Times New Roman"/>
                <a:cs typeface="Times New Roman"/>
              </a:rPr>
              <a:t>the </a:t>
            </a:r>
            <a:r>
              <a:rPr sz="2200" i="1" spc="305" dirty="0">
                <a:solidFill>
                  <a:srgbClr val="6E9400"/>
                </a:solidFill>
                <a:latin typeface="Times New Roman"/>
                <a:cs typeface="Times New Roman"/>
              </a:rPr>
              <a:t>produce </a:t>
            </a:r>
            <a:r>
              <a:rPr sz="2200" i="1" spc="170" dirty="0">
                <a:solidFill>
                  <a:srgbClr val="6E9400"/>
                </a:solidFill>
                <a:latin typeface="Times New Roman"/>
                <a:cs typeface="Times New Roman"/>
              </a:rPr>
              <a:t>is  </a:t>
            </a:r>
            <a:r>
              <a:rPr sz="2200" i="1" spc="285" dirty="0">
                <a:solidFill>
                  <a:srgbClr val="6E9400"/>
                </a:solidFill>
                <a:latin typeface="Times New Roman"/>
                <a:cs typeface="Times New Roman"/>
              </a:rPr>
              <a:t>used</a:t>
            </a:r>
            <a:r>
              <a:rPr sz="2200" i="1" spc="16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245" dirty="0">
                <a:solidFill>
                  <a:srgbClr val="6E9400"/>
                </a:solidFill>
                <a:latin typeface="Times New Roman"/>
                <a:cs typeface="Times New Roman"/>
              </a:rPr>
              <a:t>as</a:t>
            </a:r>
            <a:r>
              <a:rPr sz="2200" i="1" spc="17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445" dirty="0">
                <a:solidFill>
                  <a:srgbClr val="6E9400"/>
                </a:solidFill>
                <a:latin typeface="Times New Roman"/>
                <a:cs typeface="Times New Roman"/>
              </a:rPr>
              <a:t>raw</a:t>
            </a:r>
            <a:r>
              <a:rPr sz="2200" i="1" spc="18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35" dirty="0">
                <a:solidFill>
                  <a:srgbClr val="6E9400"/>
                </a:solidFill>
                <a:latin typeface="Times New Roman"/>
                <a:cs typeface="Times New Roman"/>
              </a:rPr>
              <a:t>material</a:t>
            </a:r>
            <a:r>
              <a:rPr sz="2200" i="1" spc="20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35" dirty="0">
                <a:solidFill>
                  <a:srgbClr val="6E9400"/>
                </a:solidFill>
                <a:latin typeface="Times New Roman"/>
                <a:cs typeface="Times New Roman"/>
              </a:rPr>
              <a:t>in</a:t>
            </a:r>
            <a:r>
              <a:rPr sz="2200" i="1" spc="18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285" dirty="0">
                <a:solidFill>
                  <a:srgbClr val="6E9400"/>
                </a:solidFill>
                <a:latin typeface="Times New Roman"/>
                <a:cs typeface="Times New Roman"/>
              </a:rPr>
              <a:t>respective</a:t>
            </a:r>
            <a:r>
              <a:rPr sz="2200" i="1" spc="15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270" dirty="0">
                <a:solidFill>
                  <a:srgbClr val="6E9400"/>
                </a:solidFill>
                <a:latin typeface="Times New Roman"/>
                <a:cs typeface="Times New Roman"/>
              </a:rPr>
              <a:t>industries.</a:t>
            </a:r>
            <a:r>
              <a:rPr sz="2200" i="1" spc="18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60" dirty="0">
                <a:solidFill>
                  <a:srgbClr val="6E9400"/>
                </a:solidFill>
                <a:latin typeface="Times New Roman"/>
                <a:cs typeface="Times New Roman"/>
              </a:rPr>
              <a:t>In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ts val="2110"/>
              </a:lnSpc>
            </a:pPr>
            <a:r>
              <a:rPr sz="2200" i="1" spc="290" dirty="0">
                <a:solidFill>
                  <a:srgbClr val="6E9400"/>
                </a:solidFill>
                <a:latin typeface="Times New Roman"/>
                <a:cs typeface="Times New Roman"/>
              </a:rPr>
              <a:t>India, </a:t>
            </a:r>
            <a:r>
              <a:rPr sz="2200" i="1" spc="260" dirty="0">
                <a:solidFill>
                  <a:srgbClr val="6E9400"/>
                </a:solidFill>
                <a:latin typeface="Times New Roman"/>
                <a:cs typeface="Times New Roman"/>
              </a:rPr>
              <a:t>tea, </a:t>
            </a:r>
            <a:r>
              <a:rPr sz="2200" i="1" spc="204" dirty="0">
                <a:solidFill>
                  <a:srgbClr val="6E9400"/>
                </a:solidFill>
                <a:latin typeface="Times New Roman"/>
                <a:cs typeface="Times New Roman"/>
              </a:rPr>
              <a:t>coffee, </a:t>
            </a:r>
            <a:r>
              <a:rPr sz="2200" i="1" spc="280" dirty="0">
                <a:solidFill>
                  <a:srgbClr val="6E9400"/>
                </a:solidFill>
                <a:latin typeface="Times New Roman"/>
                <a:cs typeface="Times New Roman"/>
              </a:rPr>
              <a:t>rubber, </a:t>
            </a:r>
            <a:r>
              <a:rPr sz="2200" i="1" spc="285" dirty="0">
                <a:solidFill>
                  <a:srgbClr val="6E9400"/>
                </a:solidFill>
                <a:latin typeface="Times New Roman"/>
                <a:cs typeface="Times New Roman"/>
              </a:rPr>
              <a:t>sugarcane,</a:t>
            </a:r>
            <a:r>
              <a:rPr sz="2200" i="1" spc="-12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30" dirty="0">
                <a:solidFill>
                  <a:srgbClr val="6E9400"/>
                </a:solidFill>
                <a:latin typeface="Times New Roman"/>
                <a:cs typeface="Times New Roman"/>
              </a:rPr>
              <a:t>banana,</a:t>
            </a:r>
            <a:endParaRPr sz="2200">
              <a:latin typeface="Times New Roman"/>
              <a:cs typeface="Times New Roman"/>
            </a:endParaRPr>
          </a:p>
          <a:p>
            <a:pPr marL="12700" marR="85725">
              <a:lnSpc>
                <a:spcPts val="2110"/>
              </a:lnSpc>
              <a:spcBef>
                <a:spcPts val="515"/>
              </a:spcBef>
            </a:pPr>
            <a:r>
              <a:rPr sz="2200" i="1" spc="185" dirty="0">
                <a:solidFill>
                  <a:srgbClr val="6E9400"/>
                </a:solidFill>
                <a:latin typeface="Times New Roman"/>
                <a:cs typeface="Times New Roman"/>
              </a:rPr>
              <a:t>etc..</a:t>
            </a:r>
            <a:r>
              <a:rPr sz="2200" i="1" spc="17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15" dirty="0">
                <a:solidFill>
                  <a:srgbClr val="6E9400"/>
                </a:solidFill>
                <a:latin typeface="Times New Roman"/>
                <a:cs typeface="Times New Roman"/>
              </a:rPr>
              <a:t>are</a:t>
            </a:r>
            <a:r>
              <a:rPr sz="2200" i="1" spc="16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75" dirty="0">
                <a:solidFill>
                  <a:srgbClr val="6E9400"/>
                </a:solidFill>
                <a:latin typeface="Times New Roman"/>
                <a:cs typeface="Times New Roman"/>
              </a:rPr>
              <a:t>important</a:t>
            </a:r>
            <a:r>
              <a:rPr sz="2200" i="1" spc="20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25" dirty="0">
                <a:solidFill>
                  <a:srgbClr val="6E9400"/>
                </a:solidFill>
                <a:latin typeface="Times New Roman"/>
                <a:cs typeface="Times New Roman"/>
              </a:rPr>
              <a:t>plantation</a:t>
            </a:r>
            <a:r>
              <a:rPr sz="2200" i="1" spc="21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220" dirty="0">
                <a:solidFill>
                  <a:srgbClr val="6E9400"/>
                </a:solidFill>
                <a:latin typeface="Times New Roman"/>
                <a:cs typeface="Times New Roman"/>
              </a:rPr>
              <a:t>crops.</a:t>
            </a:r>
            <a:r>
              <a:rPr sz="2200" i="1" spc="17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05" dirty="0">
                <a:solidFill>
                  <a:srgbClr val="6E9400"/>
                </a:solidFill>
                <a:latin typeface="Times New Roman"/>
                <a:cs typeface="Times New Roman"/>
              </a:rPr>
              <a:t>Tea</a:t>
            </a:r>
            <a:r>
              <a:rPr sz="2200" i="1" spc="18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35" dirty="0">
                <a:solidFill>
                  <a:srgbClr val="6E9400"/>
                </a:solidFill>
                <a:latin typeface="Times New Roman"/>
                <a:cs typeface="Times New Roman"/>
              </a:rPr>
              <a:t>in</a:t>
            </a:r>
            <a:r>
              <a:rPr sz="2200" i="1" spc="17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415" dirty="0">
                <a:solidFill>
                  <a:srgbClr val="6E9400"/>
                </a:solidFill>
                <a:latin typeface="Times New Roman"/>
                <a:cs typeface="Times New Roman"/>
              </a:rPr>
              <a:t>Assam  </a:t>
            </a:r>
            <a:r>
              <a:rPr sz="2200" i="1" spc="395" dirty="0">
                <a:solidFill>
                  <a:srgbClr val="6E9400"/>
                </a:solidFill>
                <a:latin typeface="Times New Roman"/>
                <a:cs typeface="Times New Roman"/>
              </a:rPr>
              <a:t>and</a:t>
            </a:r>
            <a:r>
              <a:rPr sz="2200" i="1" spc="16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420" dirty="0">
                <a:solidFill>
                  <a:srgbClr val="6E9400"/>
                </a:solidFill>
                <a:latin typeface="Times New Roman"/>
                <a:cs typeface="Times New Roman"/>
              </a:rPr>
              <a:t>North</a:t>
            </a:r>
            <a:r>
              <a:rPr sz="2200" i="1" spc="18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295" dirty="0">
                <a:solidFill>
                  <a:srgbClr val="6E9400"/>
                </a:solidFill>
                <a:latin typeface="Times New Roman"/>
                <a:cs typeface="Times New Roman"/>
              </a:rPr>
              <a:t>Bengal</a:t>
            </a:r>
            <a:r>
              <a:rPr sz="2200" i="1" spc="18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229" dirty="0">
                <a:solidFill>
                  <a:srgbClr val="6E9400"/>
                </a:solidFill>
                <a:latin typeface="Times New Roman"/>
                <a:cs typeface="Times New Roman"/>
              </a:rPr>
              <a:t>coffee</a:t>
            </a:r>
            <a:r>
              <a:rPr sz="2200" i="1" spc="17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35" dirty="0">
                <a:solidFill>
                  <a:srgbClr val="6E9400"/>
                </a:solidFill>
                <a:latin typeface="Times New Roman"/>
                <a:cs typeface="Times New Roman"/>
              </a:rPr>
              <a:t>in</a:t>
            </a:r>
            <a:r>
              <a:rPr sz="2200" i="1" spc="16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420" dirty="0">
                <a:solidFill>
                  <a:srgbClr val="6E9400"/>
                </a:solidFill>
                <a:latin typeface="Times New Roman"/>
                <a:cs typeface="Times New Roman"/>
              </a:rPr>
              <a:t>Karnataka</a:t>
            </a:r>
            <a:r>
              <a:rPr sz="2200" i="1" spc="204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15" dirty="0">
                <a:solidFill>
                  <a:srgbClr val="6E9400"/>
                </a:solidFill>
                <a:latin typeface="Times New Roman"/>
                <a:cs typeface="Times New Roman"/>
              </a:rPr>
              <a:t>are</a:t>
            </a:r>
            <a:r>
              <a:rPr sz="2200" i="1" spc="17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295" dirty="0">
                <a:solidFill>
                  <a:srgbClr val="6E9400"/>
                </a:solidFill>
                <a:latin typeface="Times New Roman"/>
                <a:cs typeface="Times New Roman"/>
              </a:rPr>
              <a:t>some</a:t>
            </a:r>
            <a:endParaRPr sz="2200">
              <a:latin typeface="Times New Roman"/>
              <a:cs typeface="Times New Roman"/>
            </a:endParaRPr>
          </a:p>
          <a:p>
            <a:pPr marL="12700" marR="299720" algn="just">
              <a:lnSpc>
                <a:spcPct val="90000"/>
              </a:lnSpc>
              <a:spcBef>
                <a:spcPts val="285"/>
              </a:spcBef>
            </a:pPr>
            <a:r>
              <a:rPr sz="2200" i="1" spc="229" dirty="0">
                <a:solidFill>
                  <a:srgbClr val="6E9400"/>
                </a:solidFill>
                <a:latin typeface="Times New Roman"/>
                <a:cs typeface="Times New Roman"/>
              </a:rPr>
              <a:t>of</a:t>
            </a:r>
            <a:r>
              <a:rPr sz="2200" i="1" spc="17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15" dirty="0">
                <a:solidFill>
                  <a:srgbClr val="6E9400"/>
                </a:solidFill>
                <a:latin typeface="Times New Roman"/>
                <a:cs typeface="Times New Roman"/>
              </a:rPr>
              <a:t>the</a:t>
            </a:r>
            <a:r>
              <a:rPr sz="2200" i="1" spc="17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75" dirty="0">
                <a:solidFill>
                  <a:srgbClr val="6E9400"/>
                </a:solidFill>
                <a:latin typeface="Times New Roman"/>
                <a:cs typeface="Times New Roman"/>
              </a:rPr>
              <a:t>important</a:t>
            </a:r>
            <a:r>
              <a:rPr sz="2200" i="1" spc="19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25" dirty="0">
                <a:solidFill>
                  <a:srgbClr val="6E9400"/>
                </a:solidFill>
                <a:latin typeface="Times New Roman"/>
                <a:cs typeface="Times New Roman"/>
              </a:rPr>
              <a:t>plantation</a:t>
            </a:r>
            <a:r>
              <a:rPr sz="2200" i="1" spc="21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250" dirty="0">
                <a:solidFill>
                  <a:srgbClr val="6E9400"/>
                </a:solidFill>
                <a:latin typeface="Times New Roman"/>
                <a:cs typeface="Times New Roman"/>
              </a:rPr>
              <a:t>crops</a:t>
            </a:r>
            <a:r>
              <a:rPr sz="2200" i="1" spc="17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70" dirty="0">
                <a:solidFill>
                  <a:srgbClr val="6E9400"/>
                </a:solidFill>
                <a:latin typeface="Times New Roman"/>
                <a:cs typeface="Times New Roman"/>
              </a:rPr>
              <a:t>grown</a:t>
            </a:r>
            <a:r>
              <a:rPr sz="2200" i="1" spc="17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40" dirty="0">
                <a:solidFill>
                  <a:srgbClr val="6E9400"/>
                </a:solidFill>
                <a:latin typeface="Times New Roman"/>
                <a:cs typeface="Times New Roman"/>
              </a:rPr>
              <a:t>in</a:t>
            </a:r>
            <a:r>
              <a:rPr sz="2200" i="1" spc="17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260" dirty="0">
                <a:solidFill>
                  <a:srgbClr val="6E9400"/>
                </a:solidFill>
                <a:latin typeface="Times New Roman"/>
                <a:cs typeface="Times New Roman"/>
              </a:rPr>
              <a:t>these  </a:t>
            </a:r>
            <a:r>
              <a:rPr sz="2200" i="1" spc="235" dirty="0">
                <a:solidFill>
                  <a:srgbClr val="6E9400"/>
                </a:solidFill>
                <a:latin typeface="Times New Roman"/>
                <a:cs typeface="Times New Roman"/>
              </a:rPr>
              <a:t>states. </a:t>
            </a:r>
            <a:r>
              <a:rPr sz="2200" i="1" spc="250" dirty="0">
                <a:solidFill>
                  <a:srgbClr val="6E9400"/>
                </a:solidFill>
                <a:latin typeface="Times New Roman"/>
                <a:cs typeface="Times New Roman"/>
              </a:rPr>
              <a:t>Since </a:t>
            </a:r>
            <a:r>
              <a:rPr sz="2200" i="1" spc="320" dirty="0">
                <a:solidFill>
                  <a:srgbClr val="6E9400"/>
                </a:solidFill>
                <a:latin typeface="Times New Roman"/>
                <a:cs typeface="Times New Roman"/>
              </a:rPr>
              <a:t>the </a:t>
            </a:r>
            <a:r>
              <a:rPr sz="2200" i="1" spc="315" dirty="0">
                <a:solidFill>
                  <a:srgbClr val="6E9400"/>
                </a:solidFill>
                <a:latin typeface="Times New Roman"/>
                <a:cs typeface="Times New Roman"/>
              </a:rPr>
              <a:t>production </a:t>
            </a:r>
            <a:r>
              <a:rPr sz="2200" i="1" spc="170" dirty="0">
                <a:solidFill>
                  <a:srgbClr val="6E9400"/>
                </a:solidFill>
                <a:latin typeface="Times New Roman"/>
                <a:cs typeface="Times New Roman"/>
              </a:rPr>
              <a:t>is </a:t>
            </a:r>
            <a:r>
              <a:rPr sz="2200" i="1" spc="390" dirty="0">
                <a:solidFill>
                  <a:srgbClr val="6E9400"/>
                </a:solidFill>
                <a:latin typeface="Times New Roman"/>
                <a:cs typeface="Times New Roman"/>
              </a:rPr>
              <a:t>mainly</a:t>
            </a:r>
            <a:r>
              <a:rPr sz="2200" i="1" spc="-27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280" dirty="0">
                <a:solidFill>
                  <a:srgbClr val="6E9400"/>
                </a:solidFill>
                <a:latin typeface="Times New Roman"/>
                <a:cs typeface="Times New Roman"/>
              </a:rPr>
              <a:t>for </a:t>
            </a:r>
            <a:r>
              <a:rPr sz="2200" i="1" spc="350" dirty="0">
                <a:solidFill>
                  <a:srgbClr val="6E9400"/>
                </a:solidFill>
                <a:latin typeface="Times New Roman"/>
                <a:cs typeface="Times New Roman"/>
              </a:rPr>
              <a:t>market,  </a:t>
            </a:r>
            <a:r>
              <a:rPr sz="2200" i="1" spc="365" dirty="0">
                <a:solidFill>
                  <a:srgbClr val="6E9400"/>
                </a:solidFill>
                <a:latin typeface="Times New Roman"/>
                <a:cs typeface="Times New Roman"/>
              </a:rPr>
              <a:t>a </a:t>
            </a:r>
            <a:r>
              <a:rPr sz="2200" i="1" spc="270" dirty="0">
                <a:solidFill>
                  <a:srgbClr val="6E9400"/>
                </a:solidFill>
                <a:latin typeface="Times New Roman"/>
                <a:cs typeface="Times New Roman"/>
              </a:rPr>
              <a:t>well </a:t>
            </a:r>
            <a:r>
              <a:rPr sz="2200" i="1" spc="285" dirty="0">
                <a:solidFill>
                  <a:srgbClr val="6E9400"/>
                </a:solidFill>
                <a:latin typeface="Times New Roman"/>
                <a:cs typeface="Times New Roman"/>
              </a:rPr>
              <a:t>developed </a:t>
            </a:r>
            <a:r>
              <a:rPr sz="2200" i="1" spc="375" dirty="0">
                <a:solidFill>
                  <a:srgbClr val="6E9400"/>
                </a:solidFill>
                <a:latin typeface="Times New Roman"/>
                <a:cs typeface="Times New Roman"/>
              </a:rPr>
              <a:t>network </a:t>
            </a:r>
            <a:r>
              <a:rPr sz="2200" i="1" spc="229" dirty="0">
                <a:solidFill>
                  <a:srgbClr val="6E9400"/>
                </a:solidFill>
                <a:latin typeface="Times New Roman"/>
                <a:cs typeface="Times New Roman"/>
              </a:rPr>
              <a:t>of </a:t>
            </a:r>
            <a:r>
              <a:rPr sz="2200" i="1" spc="335" dirty="0">
                <a:solidFill>
                  <a:srgbClr val="6E9400"/>
                </a:solidFill>
                <a:latin typeface="Times New Roman"/>
                <a:cs typeface="Times New Roman"/>
              </a:rPr>
              <a:t>transport</a:t>
            </a:r>
            <a:r>
              <a:rPr sz="2200" i="1" spc="61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90" dirty="0">
                <a:solidFill>
                  <a:srgbClr val="6E9400"/>
                </a:solidFill>
                <a:latin typeface="Times New Roman"/>
                <a:cs typeface="Times New Roman"/>
              </a:rPr>
              <a:t>and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ts val="2110"/>
              </a:lnSpc>
              <a:tabLst>
                <a:tab pos="2511425" algn="l"/>
                <a:tab pos="4311650" algn="l"/>
                <a:tab pos="4959350" algn="l"/>
                <a:tab pos="6718934" algn="l"/>
              </a:tabLst>
            </a:pPr>
            <a:r>
              <a:rPr sz="2200" i="1" spc="350" dirty="0">
                <a:solidFill>
                  <a:srgbClr val="6E9400"/>
                </a:solidFill>
                <a:latin typeface="Times New Roman"/>
                <a:cs typeface="Times New Roman"/>
              </a:rPr>
              <a:t>communication	</a:t>
            </a:r>
            <a:r>
              <a:rPr sz="2200" i="1" spc="305" dirty="0">
                <a:solidFill>
                  <a:srgbClr val="6E9400"/>
                </a:solidFill>
                <a:latin typeface="Times New Roman"/>
                <a:cs typeface="Times New Roman"/>
              </a:rPr>
              <a:t>connecting	</a:t>
            </a:r>
            <a:r>
              <a:rPr sz="2200" i="1" spc="320" dirty="0">
                <a:solidFill>
                  <a:srgbClr val="6E9400"/>
                </a:solidFill>
                <a:latin typeface="Times New Roman"/>
                <a:cs typeface="Times New Roman"/>
              </a:rPr>
              <a:t>the	</a:t>
            </a:r>
            <a:r>
              <a:rPr sz="2200" i="1" spc="325" dirty="0">
                <a:solidFill>
                  <a:srgbClr val="6E9400"/>
                </a:solidFill>
                <a:latin typeface="Times New Roman"/>
                <a:cs typeface="Times New Roman"/>
              </a:rPr>
              <a:t>plantation	</a:t>
            </a:r>
            <a:r>
              <a:rPr sz="2200" i="1" spc="250" dirty="0">
                <a:solidFill>
                  <a:srgbClr val="6E9400"/>
                </a:solidFill>
                <a:latin typeface="Times New Roman"/>
                <a:cs typeface="Times New Roman"/>
              </a:rPr>
              <a:t>areas,</a:t>
            </a:r>
            <a:endParaRPr sz="2200">
              <a:latin typeface="Times New Roman"/>
              <a:cs typeface="Times New Roman"/>
            </a:endParaRPr>
          </a:p>
          <a:p>
            <a:pPr marL="12700" marR="257175">
              <a:lnSpc>
                <a:spcPts val="2140"/>
              </a:lnSpc>
              <a:spcBef>
                <a:spcPts val="490"/>
              </a:spcBef>
            </a:pPr>
            <a:r>
              <a:rPr sz="2200" i="1" spc="250" dirty="0">
                <a:solidFill>
                  <a:srgbClr val="6E9400"/>
                </a:solidFill>
                <a:latin typeface="Times New Roman"/>
                <a:cs typeface="Times New Roman"/>
              </a:rPr>
              <a:t>processing </a:t>
            </a:r>
            <a:r>
              <a:rPr sz="2200" i="1" spc="290" dirty="0">
                <a:solidFill>
                  <a:srgbClr val="6E9400"/>
                </a:solidFill>
                <a:latin typeface="Times New Roman"/>
                <a:cs typeface="Times New Roman"/>
              </a:rPr>
              <a:t>industries </a:t>
            </a:r>
            <a:r>
              <a:rPr sz="2200" i="1" spc="395" dirty="0">
                <a:solidFill>
                  <a:srgbClr val="6E9400"/>
                </a:solidFill>
                <a:latin typeface="Times New Roman"/>
                <a:cs typeface="Times New Roman"/>
              </a:rPr>
              <a:t>and </a:t>
            </a:r>
            <a:r>
              <a:rPr sz="2200" i="1" spc="360" dirty="0">
                <a:solidFill>
                  <a:srgbClr val="6E9400"/>
                </a:solidFill>
                <a:latin typeface="Times New Roman"/>
                <a:cs typeface="Times New Roman"/>
              </a:rPr>
              <a:t>markets </a:t>
            </a:r>
            <a:r>
              <a:rPr sz="2200" i="1" spc="300" dirty="0">
                <a:solidFill>
                  <a:srgbClr val="6E9400"/>
                </a:solidFill>
                <a:latin typeface="Times New Roman"/>
                <a:cs typeface="Times New Roman"/>
              </a:rPr>
              <a:t>plays </a:t>
            </a:r>
            <a:r>
              <a:rPr sz="2200" i="1" spc="405" dirty="0">
                <a:solidFill>
                  <a:srgbClr val="6E9400"/>
                </a:solidFill>
                <a:latin typeface="Times New Roman"/>
                <a:cs typeface="Times New Roman"/>
              </a:rPr>
              <a:t>an  </a:t>
            </a:r>
            <a:r>
              <a:rPr sz="2200" i="1" spc="375" dirty="0">
                <a:solidFill>
                  <a:srgbClr val="6E9400"/>
                </a:solidFill>
                <a:latin typeface="Times New Roman"/>
                <a:cs typeface="Times New Roman"/>
              </a:rPr>
              <a:t>important</a:t>
            </a:r>
            <a:r>
              <a:rPr sz="2200" i="1" spc="17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225" dirty="0">
                <a:solidFill>
                  <a:srgbClr val="6E9400"/>
                </a:solidFill>
                <a:latin typeface="Times New Roman"/>
                <a:cs typeface="Times New Roman"/>
              </a:rPr>
              <a:t>role</a:t>
            </a:r>
            <a:r>
              <a:rPr sz="2200" i="1" spc="17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35" dirty="0">
                <a:solidFill>
                  <a:srgbClr val="6E9400"/>
                </a:solidFill>
                <a:latin typeface="Times New Roman"/>
                <a:cs typeface="Times New Roman"/>
              </a:rPr>
              <a:t>in</a:t>
            </a:r>
            <a:r>
              <a:rPr sz="2200" i="1" spc="16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15" dirty="0">
                <a:solidFill>
                  <a:srgbClr val="6E9400"/>
                </a:solidFill>
                <a:latin typeface="Times New Roman"/>
                <a:cs typeface="Times New Roman"/>
              </a:rPr>
              <a:t>the</a:t>
            </a:r>
            <a:r>
              <a:rPr sz="2200" i="1" spc="17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340" dirty="0">
                <a:solidFill>
                  <a:srgbClr val="6E9400"/>
                </a:solidFill>
                <a:latin typeface="Times New Roman"/>
                <a:cs typeface="Times New Roman"/>
              </a:rPr>
              <a:t>development</a:t>
            </a:r>
            <a:r>
              <a:rPr sz="2200" i="1" spc="185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229" dirty="0">
                <a:solidFill>
                  <a:srgbClr val="6E9400"/>
                </a:solidFill>
                <a:latin typeface="Times New Roman"/>
                <a:cs typeface="Times New Roman"/>
              </a:rPr>
              <a:t>of</a:t>
            </a:r>
            <a:r>
              <a:rPr sz="2200" i="1" spc="180" dirty="0">
                <a:solidFill>
                  <a:srgbClr val="6E9400"/>
                </a:solidFill>
                <a:latin typeface="Times New Roman"/>
                <a:cs typeface="Times New Roman"/>
              </a:rPr>
              <a:t> </a:t>
            </a:r>
            <a:r>
              <a:rPr sz="2200" i="1" spc="285" dirty="0">
                <a:solidFill>
                  <a:srgbClr val="6E9400"/>
                </a:solidFill>
                <a:latin typeface="Times New Roman"/>
                <a:cs typeface="Times New Roman"/>
              </a:rPr>
              <a:t>plantations</a:t>
            </a:r>
            <a:r>
              <a:rPr sz="2200" spc="285" dirty="0">
                <a:solidFill>
                  <a:srgbClr val="3D3C2C"/>
                </a:solidFill>
                <a:latin typeface="Arial"/>
                <a:cs typeface="Arial"/>
              </a:rPr>
              <a:t>.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92187" y="0"/>
            <a:ext cx="1600200" cy="6858000"/>
          </a:xfrm>
          <a:custGeom>
            <a:avLst/>
            <a:gdLst/>
            <a:ahLst/>
            <a:cxnLst/>
            <a:rect l="l" t="t" r="r" b="b"/>
            <a:pathLst>
              <a:path w="1600200" h="6858000">
                <a:moveTo>
                  <a:pt x="1600200" y="0"/>
                </a:moveTo>
                <a:lnTo>
                  <a:pt x="0" y="0"/>
                </a:lnTo>
                <a:lnTo>
                  <a:pt x="0" y="6858000"/>
                </a:lnTo>
                <a:lnTo>
                  <a:pt x="1600200" y="6858000"/>
                </a:lnTo>
                <a:lnTo>
                  <a:pt x="1600200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787" y="0"/>
            <a:ext cx="990600" cy="6858000"/>
          </a:xfrm>
          <a:custGeom>
            <a:avLst/>
            <a:gdLst/>
            <a:ahLst/>
            <a:cxnLst/>
            <a:rect l="l" t="t" r="r" b="b"/>
            <a:pathLst>
              <a:path w="990600" h="6858000">
                <a:moveTo>
                  <a:pt x="990600" y="0"/>
                </a:moveTo>
                <a:lnTo>
                  <a:pt x="457200" y="0"/>
                </a:lnTo>
                <a:lnTo>
                  <a:pt x="228600" y="0"/>
                </a:lnTo>
                <a:lnTo>
                  <a:pt x="0" y="0"/>
                </a:lnTo>
                <a:lnTo>
                  <a:pt x="0" y="6858000"/>
                </a:lnTo>
                <a:lnTo>
                  <a:pt x="228600" y="6858000"/>
                </a:lnTo>
                <a:lnTo>
                  <a:pt x="457200" y="6858000"/>
                </a:lnTo>
                <a:lnTo>
                  <a:pt x="990600" y="6858000"/>
                </a:lnTo>
                <a:lnTo>
                  <a:pt x="990600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14525" y="0"/>
            <a:ext cx="1600200" cy="6858000"/>
          </a:xfrm>
          <a:custGeom>
            <a:avLst/>
            <a:gdLst/>
            <a:ahLst/>
            <a:cxnLst/>
            <a:rect l="l" t="t" r="r" b="b"/>
            <a:pathLst>
              <a:path w="1600200" h="6858000">
                <a:moveTo>
                  <a:pt x="1600200" y="0"/>
                </a:moveTo>
                <a:lnTo>
                  <a:pt x="0" y="0"/>
                </a:lnTo>
                <a:lnTo>
                  <a:pt x="0" y="6858000"/>
                </a:lnTo>
                <a:lnTo>
                  <a:pt x="1600200" y="6858000"/>
                </a:lnTo>
                <a:lnTo>
                  <a:pt x="1600200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0062" y="0"/>
            <a:ext cx="990600" cy="6858000"/>
          </a:xfrm>
          <a:custGeom>
            <a:avLst/>
            <a:gdLst/>
            <a:ahLst/>
            <a:cxnLst/>
            <a:rect l="l" t="t" r="r" b="b"/>
            <a:pathLst>
              <a:path w="990600" h="6858000">
                <a:moveTo>
                  <a:pt x="990600" y="0"/>
                </a:moveTo>
                <a:lnTo>
                  <a:pt x="457200" y="0"/>
                </a:lnTo>
                <a:lnTo>
                  <a:pt x="228600" y="0"/>
                </a:lnTo>
                <a:lnTo>
                  <a:pt x="0" y="0"/>
                </a:lnTo>
                <a:lnTo>
                  <a:pt x="0" y="6858000"/>
                </a:lnTo>
                <a:lnTo>
                  <a:pt x="228600" y="6858000"/>
                </a:lnTo>
                <a:lnTo>
                  <a:pt x="457200" y="6858000"/>
                </a:lnTo>
                <a:lnTo>
                  <a:pt x="990600" y="6858000"/>
                </a:lnTo>
                <a:lnTo>
                  <a:pt x="990600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707251" y="0"/>
            <a:ext cx="1600200" cy="6858000"/>
          </a:xfrm>
          <a:custGeom>
            <a:avLst/>
            <a:gdLst/>
            <a:ahLst/>
            <a:cxnLst/>
            <a:rect l="l" t="t" r="r" b="b"/>
            <a:pathLst>
              <a:path w="1600200" h="6858000">
                <a:moveTo>
                  <a:pt x="1600200" y="0"/>
                </a:moveTo>
                <a:lnTo>
                  <a:pt x="0" y="0"/>
                </a:lnTo>
                <a:lnTo>
                  <a:pt x="0" y="6858000"/>
                </a:lnTo>
                <a:lnTo>
                  <a:pt x="1600200" y="6858000"/>
                </a:lnTo>
                <a:lnTo>
                  <a:pt x="1600200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231251" y="0"/>
            <a:ext cx="913130" cy="6858000"/>
          </a:xfrm>
          <a:custGeom>
            <a:avLst/>
            <a:gdLst/>
            <a:ahLst/>
            <a:cxnLst/>
            <a:rect l="l" t="t" r="r" b="b"/>
            <a:pathLst>
              <a:path w="913129" h="6858000">
                <a:moveTo>
                  <a:pt x="912749" y="0"/>
                </a:moveTo>
                <a:lnTo>
                  <a:pt x="762000" y="0"/>
                </a:lnTo>
                <a:lnTo>
                  <a:pt x="533400" y="0"/>
                </a:lnTo>
                <a:lnTo>
                  <a:pt x="0" y="0"/>
                </a:lnTo>
                <a:lnTo>
                  <a:pt x="0" y="6858000"/>
                </a:lnTo>
                <a:lnTo>
                  <a:pt x="533400" y="6858000"/>
                </a:lnTo>
                <a:lnTo>
                  <a:pt x="762000" y="6858000"/>
                </a:lnTo>
                <a:lnTo>
                  <a:pt x="912749" y="6858000"/>
                </a:lnTo>
                <a:lnTo>
                  <a:pt x="912749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87851" y="0"/>
            <a:ext cx="2819400" cy="6858000"/>
          </a:xfrm>
          <a:custGeom>
            <a:avLst/>
            <a:gdLst/>
            <a:ahLst/>
            <a:cxnLst/>
            <a:rect l="l" t="t" r="r" b="b"/>
            <a:pathLst>
              <a:path w="2819400" h="6858000">
                <a:moveTo>
                  <a:pt x="2819400" y="0"/>
                </a:moveTo>
                <a:lnTo>
                  <a:pt x="0" y="0"/>
                </a:lnTo>
                <a:lnTo>
                  <a:pt x="0" y="6858000"/>
                </a:lnTo>
                <a:lnTo>
                  <a:pt x="2819400" y="6858000"/>
                </a:lnTo>
                <a:lnTo>
                  <a:pt x="2819400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23812" y="0"/>
            <a:ext cx="9126855" cy="6872605"/>
            <a:chOff x="23812" y="0"/>
            <a:chExt cx="9126855" cy="6872605"/>
          </a:xfrm>
        </p:grpSpPr>
        <p:sp>
          <p:nvSpPr>
            <p:cNvPr id="11" name="object 11"/>
            <p:cNvSpPr/>
            <p:nvPr/>
          </p:nvSpPr>
          <p:spPr>
            <a:xfrm>
              <a:off x="2973451" y="0"/>
              <a:ext cx="990600" cy="6858000"/>
            </a:xfrm>
            <a:custGeom>
              <a:avLst/>
              <a:gdLst/>
              <a:ahLst/>
              <a:cxnLst/>
              <a:rect l="l" t="t" r="r" b="b"/>
              <a:pathLst>
                <a:path w="990600" h="6858000">
                  <a:moveTo>
                    <a:pt x="990600" y="0"/>
                  </a:moveTo>
                  <a:lnTo>
                    <a:pt x="457200" y="0"/>
                  </a:lnTo>
                  <a:lnTo>
                    <a:pt x="228600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228600" y="6858000"/>
                  </a:lnTo>
                  <a:lnTo>
                    <a:pt x="457200" y="6858000"/>
                  </a:lnTo>
                  <a:lnTo>
                    <a:pt x="990600" y="6858000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rgbClr val="FFFFFF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3975" y="3486378"/>
              <a:ext cx="9090025" cy="3366135"/>
            </a:xfrm>
            <a:custGeom>
              <a:avLst/>
              <a:gdLst/>
              <a:ahLst/>
              <a:cxnLst/>
              <a:rect l="l" t="t" r="r" b="b"/>
              <a:pathLst>
                <a:path w="9090025" h="3366134">
                  <a:moveTo>
                    <a:pt x="11112" y="2664587"/>
                  </a:moveTo>
                  <a:lnTo>
                    <a:pt x="56018" y="2667282"/>
                  </a:lnTo>
                  <a:lnTo>
                    <a:pt x="100956" y="2669971"/>
                  </a:lnTo>
                  <a:lnTo>
                    <a:pt x="145958" y="2672646"/>
                  </a:lnTo>
                  <a:lnTo>
                    <a:pt x="191057" y="2675301"/>
                  </a:lnTo>
                  <a:lnTo>
                    <a:pt x="236285" y="2677927"/>
                  </a:lnTo>
                  <a:lnTo>
                    <a:pt x="281674" y="2680519"/>
                  </a:lnTo>
                  <a:lnTo>
                    <a:pt x="327256" y="2683069"/>
                  </a:lnTo>
                  <a:lnTo>
                    <a:pt x="373064" y="2685571"/>
                  </a:lnTo>
                  <a:lnTo>
                    <a:pt x="419129" y="2688017"/>
                  </a:lnTo>
                  <a:lnTo>
                    <a:pt x="465485" y="2690401"/>
                  </a:lnTo>
                  <a:lnTo>
                    <a:pt x="512162" y="2692716"/>
                  </a:lnTo>
                  <a:lnTo>
                    <a:pt x="559194" y="2694954"/>
                  </a:lnTo>
                  <a:lnTo>
                    <a:pt x="606613" y="2697109"/>
                  </a:lnTo>
                  <a:lnTo>
                    <a:pt x="654451" y="2699174"/>
                  </a:lnTo>
                  <a:lnTo>
                    <a:pt x="702739" y="2701142"/>
                  </a:lnTo>
                  <a:lnTo>
                    <a:pt x="751511" y="2703006"/>
                  </a:lnTo>
                  <a:lnTo>
                    <a:pt x="800799" y="2704758"/>
                  </a:lnTo>
                  <a:lnTo>
                    <a:pt x="850634" y="2706393"/>
                  </a:lnTo>
                  <a:lnTo>
                    <a:pt x="901049" y="2707904"/>
                  </a:lnTo>
                  <a:lnTo>
                    <a:pt x="952076" y="2709282"/>
                  </a:lnTo>
                  <a:lnTo>
                    <a:pt x="1003748" y="2710522"/>
                  </a:lnTo>
                  <a:lnTo>
                    <a:pt x="1056096" y="2711616"/>
                  </a:lnTo>
                  <a:lnTo>
                    <a:pt x="1109153" y="2712558"/>
                  </a:lnTo>
                  <a:lnTo>
                    <a:pt x="1162951" y="2713340"/>
                  </a:lnTo>
                  <a:lnTo>
                    <a:pt x="1217523" y="2713956"/>
                  </a:lnTo>
                  <a:lnTo>
                    <a:pt x="1272900" y="2714398"/>
                  </a:lnTo>
                  <a:lnTo>
                    <a:pt x="1329114" y="2714660"/>
                  </a:lnTo>
                  <a:lnTo>
                    <a:pt x="1386199" y="2714735"/>
                  </a:lnTo>
                  <a:lnTo>
                    <a:pt x="1444185" y="2714616"/>
                  </a:lnTo>
                  <a:lnTo>
                    <a:pt x="1503106" y="2714296"/>
                  </a:lnTo>
                  <a:lnTo>
                    <a:pt x="1562994" y="2713768"/>
                  </a:lnTo>
                  <a:lnTo>
                    <a:pt x="1623880" y="2713024"/>
                  </a:lnTo>
                  <a:lnTo>
                    <a:pt x="1685798" y="2712059"/>
                  </a:lnTo>
                  <a:lnTo>
                    <a:pt x="1728934" y="2711314"/>
                  </a:lnTo>
                  <a:lnTo>
                    <a:pt x="1772474" y="2710559"/>
                  </a:lnTo>
                  <a:lnTo>
                    <a:pt x="1816411" y="2709791"/>
                  </a:lnTo>
                  <a:lnTo>
                    <a:pt x="1860742" y="2709005"/>
                  </a:lnTo>
                  <a:lnTo>
                    <a:pt x="1905462" y="2708197"/>
                  </a:lnTo>
                  <a:lnTo>
                    <a:pt x="1950567" y="2707363"/>
                  </a:lnTo>
                  <a:lnTo>
                    <a:pt x="1996052" y="2706499"/>
                  </a:lnTo>
                  <a:lnTo>
                    <a:pt x="2041913" y="2705601"/>
                  </a:lnTo>
                  <a:lnTo>
                    <a:pt x="2088144" y="2704664"/>
                  </a:lnTo>
                  <a:lnTo>
                    <a:pt x="2134742" y="2703684"/>
                  </a:lnTo>
                  <a:lnTo>
                    <a:pt x="2181702" y="2702657"/>
                  </a:lnTo>
                  <a:lnTo>
                    <a:pt x="2229020" y="2701579"/>
                  </a:lnTo>
                  <a:lnTo>
                    <a:pt x="2276691" y="2700446"/>
                  </a:lnTo>
                  <a:lnTo>
                    <a:pt x="2324710" y="2699253"/>
                  </a:lnTo>
                  <a:lnTo>
                    <a:pt x="2373074" y="2697996"/>
                  </a:lnTo>
                  <a:lnTo>
                    <a:pt x="2421777" y="2696672"/>
                  </a:lnTo>
                  <a:lnTo>
                    <a:pt x="2470815" y="2695275"/>
                  </a:lnTo>
                  <a:lnTo>
                    <a:pt x="2520183" y="2693802"/>
                  </a:lnTo>
                  <a:lnTo>
                    <a:pt x="2569878" y="2692249"/>
                  </a:lnTo>
                  <a:lnTo>
                    <a:pt x="2619894" y="2690611"/>
                  </a:lnTo>
                  <a:lnTo>
                    <a:pt x="2670227" y="2688884"/>
                  </a:lnTo>
                  <a:lnTo>
                    <a:pt x="2720872" y="2687064"/>
                  </a:lnTo>
                  <a:lnTo>
                    <a:pt x="2771826" y="2685147"/>
                  </a:lnTo>
                  <a:lnTo>
                    <a:pt x="2823083" y="2683129"/>
                  </a:lnTo>
                  <a:lnTo>
                    <a:pt x="2874638" y="2681005"/>
                  </a:lnTo>
                  <a:lnTo>
                    <a:pt x="2926489" y="2678771"/>
                  </a:lnTo>
                  <a:lnTo>
                    <a:pt x="2978629" y="2676423"/>
                  </a:lnTo>
                  <a:lnTo>
                    <a:pt x="3031055" y="2673957"/>
                  </a:lnTo>
                  <a:lnTo>
                    <a:pt x="3083762" y="2671369"/>
                  </a:lnTo>
                  <a:lnTo>
                    <a:pt x="3136745" y="2668655"/>
                  </a:lnTo>
                  <a:lnTo>
                    <a:pt x="3190000" y="2665809"/>
                  </a:lnTo>
                  <a:lnTo>
                    <a:pt x="3243523" y="2662829"/>
                  </a:lnTo>
                  <a:lnTo>
                    <a:pt x="3297309" y="2659710"/>
                  </a:lnTo>
                  <a:lnTo>
                    <a:pt x="3351353" y="2656448"/>
                  </a:lnTo>
                  <a:lnTo>
                    <a:pt x="3405651" y="2653038"/>
                  </a:lnTo>
                  <a:lnTo>
                    <a:pt x="3460198" y="2649476"/>
                  </a:lnTo>
                  <a:lnTo>
                    <a:pt x="3514990" y="2645759"/>
                  </a:lnTo>
                  <a:lnTo>
                    <a:pt x="3570023" y="2641882"/>
                  </a:lnTo>
                  <a:lnTo>
                    <a:pt x="3625291" y="2637841"/>
                  </a:lnTo>
                  <a:lnTo>
                    <a:pt x="3680791" y="2633631"/>
                  </a:lnTo>
                  <a:lnTo>
                    <a:pt x="3736518" y="2629249"/>
                  </a:lnTo>
                  <a:lnTo>
                    <a:pt x="3792467" y="2624690"/>
                  </a:lnTo>
                  <a:lnTo>
                    <a:pt x="3848634" y="2619950"/>
                  </a:lnTo>
                  <a:lnTo>
                    <a:pt x="3905014" y="2615025"/>
                  </a:lnTo>
                  <a:lnTo>
                    <a:pt x="3961604" y="2609911"/>
                  </a:lnTo>
                  <a:lnTo>
                    <a:pt x="4018397" y="2604603"/>
                  </a:lnTo>
                  <a:lnTo>
                    <a:pt x="4075391" y="2599098"/>
                  </a:lnTo>
                  <a:lnTo>
                    <a:pt x="4132579" y="2593390"/>
                  </a:lnTo>
                  <a:lnTo>
                    <a:pt x="4177960" y="2588756"/>
                  </a:lnTo>
                  <a:lnTo>
                    <a:pt x="4223935" y="2583995"/>
                  </a:lnTo>
                  <a:lnTo>
                    <a:pt x="4270481" y="2579111"/>
                  </a:lnTo>
                  <a:lnTo>
                    <a:pt x="4317576" y="2574106"/>
                  </a:lnTo>
                  <a:lnTo>
                    <a:pt x="4365198" y="2568982"/>
                  </a:lnTo>
                  <a:lnTo>
                    <a:pt x="4413325" y="2563740"/>
                  </a:lnTo>
                  <a:lnTo>
                    <a:pt x="4461934" y="2558382"/>
                  </a:lnTo>
                  <a:lnTo>
                    <a:pt x="4511002" y="2552911"/>
                  </a:lnTo>
                  <a:lnTo>
                    <a:pt x="4560509" y="2547330"/>
                  </a:lnTo>
                  <a:lnTo>
                    <a:pt x="4610430" y="2541638"/>
                  </a:lnTo>
                  <a:lnTo>
                    <a:pt x="4660745" y="2535840"/>
                  </a:lnTo>
                  <a:lnTo>
                    <a:pt x="4711431" y="2529937"/>
                  </a:lnTo>
                  <a:lnTo>
                    <a:pt x="4762465" y="2523930"/>
                  </a:lnTo>
                  <a:lnTo>
                    <a:pt x="4813825" y="2517823"/>
                  </a:lnTo>
                  <a:lnTo>
                    <a:pt x="4865490" y="2511616"/>
                  </a:lnTo>
                  <a:lnTo>
                    <a:pt x="4917435" y="2505313"/>
                  </a:lnTo>
                  <a:lnTo>
                    <a:pt x="4969641" y="2498914"/>
                  </a:lnTo>
                  <a:lnTo>
                    <a:pt x="5022083" y="2492423"/>
                  </a:lnTo>
                  <a:lnTo>
                    <a:pt x="5074740" y="2485840"/>
                  </a:lnTo>
                  <a:lnTo>
                    <a:pt x="5127589" y="2479169"/>
                  </a:lnTo>
                  <a:lnTo>
                    <a:pt x="5180609" y="2472411"/>
                  </a:lnTo>
                  <a:lnTo>
                    <a:pt x="5233776" y="2465569"/>
                  </a:lnTo>
                  <a:lnTo>
                    <a:pt x="5287069" y="2458644"/>
                  </a:lnTo>
                  <a:lnTo>
                    <a:pt x="5340466" y="2451638"/>
                  </a:lnTo>
                  <a:lnTo>
                    <a:pt x="5393943" y="2444553"/>
                  </a:lnTo>
                  <a:lnTo>
                    <a:pt x="5447479" y="2437392"/>
                  </a:lnTo>
                  <a:lnTo>
                    <a:pt x="5501051" y="2430156"/>
                  </a:lnTo>
                  <a:lnTo>
                    <a:pt x="5554638" y="2422848"/>
                  </a:lnTo>
                  <a:lnTo>
                    <a:pt x="5608216" y="2415469"/>
                  </a:lnTo>
                  <a:lnTo>
                    <a:pt x="5661764" y="2408022"/>
                  </a:lnTo>
                  <a:lnTo>
                    <a:pt x="5715260" y="2400508"/>
                  </a:lnTo>
                  <a:lnTo>
                    <a:pt x="5768680" y="2392930"/>
                  </a:lnTo>
                  <a:lnTo>
                    <a:pt x="5822003" y="2385290"/>
                  </a:lnTo>
                  <a:lnTo>
                    <a:pt x="5875206" y="2377589"/>
                  </a:lnTo>
                  <a:lnTo>
                    <a:pt x="5928267" y="2369831"/>
                  </a:lnTo>
                  <a:lnTo>
                    <a:pt x="5981164" y="2362016"/>
                  </a:lnTo>
                  <a:lnTo>
                    <a:pt x="6033875" y="2354147"/>
                  </a:lnTo>
                  <a:lnTo>
                    <a:pt x="6086377" y="2346225"/>
                  </a:lnTo>
                  <a:lnTo>
                    <a:pt x="6138648" y="2338254"/>
                  </a:lnTo>
                  <a:lnTo>
                    <a:pt x="6190665" y="2330235"/>
                  </a:lnTo>
                  <a:lnTo>
                    <a:pt x="6242407" y="2322169"/>
                  </a:lnTo>
                  <a:lnTo>
                    <a:pt x="6293850" y="2314060"/>
                  </a:lnTo>
                  <a:lnTo>
                    <a:pt x="6344974" y="2305908"/>
                  </a:lnTo>
                  <a:lnTo>
                    <a:pt x="6395755" y="2297717"/>
                  </a:lnTo>
                  <a:lnTo>
                    <a:pt x="6446171" y="2289488"/>
                  </a:lnTo>
                  <a:lnTo>
                    <a:pt x="6496200" y="2281223"/>
                  </a:lnTo>
                  <a:lnTo>
                    <a:pt x="6545820" y="2272925"/>
                  </a:lnTo>
                  <a:lnTo>
                    <a:pt x="6595008" y="2264594"/>
                  </a:lnTo>
                  <a:lnTo>
                    <a:pt x="6643742" y="2256234"/>
                  </a:lnTo>
                  <a:lnTo>
                    <a:pt x="6692000" y="2247846"/>
                  </a:lnTo>
                  <a:lnTo>
                    <a:pt x="6739759" y="2239433"/>
                  </a:lnTo>
                  <a:lnTo>
                    <a:pt x="6786997" y="2230996"/>
                  </a:lnTo>
                  <a:lnTo>
                    <a:pt x="6833692" y="2222538"/>
                  </a:lnTo>
                  <a:lnTo>
                    <a:pt x="6879822" y="2214060"/>
                  </a:lnTo>
                  <a:lnTo>
                    <a:pt x="6925364" y="2205564"/>
                  </a:lnTo>
                  <a:lnTo>
                    <a:pt x="6970296" y="2197053"/>
                  </a:lnTo>
                  <a:lnTo>
                    <a:pt x="7014595" y="2188529"/>
                  </a:lnTo>
                  <a:lnTo>
                    <a:pt x="7058240" y="2179993"/>
                  </a:lnTo>
                  <a:lnTo>
                    <a:pt x="7101208" y="2171448"/>
                  </a:lnTo>
                  <a:lnTo>
                    <a:pt x="7143477" y="2162896"/>
                  </a:lnTo>
                  <a:lnTo>
                    <a:pt x="7185025" y="2154339"/>
                  </a:lnTo>
                  <a:lnTo>
                    <a:pt x="7246327" y="2141427"/>
                  </a:lnTo>
                  <a:lnTo>
                    <a:pt x="7307647" y="2128167"/>
                  </a:lnTo>
                  <a:lnTo>
                    <a:pt x="7368934" y="2114579"/>
                  </a:lnTo>
                  <a:lnTo>
                    <a:pt x="7430134" y="2100683"/>
                  </a:lnTo>
                  <a:lnTo>
                    <a:pt x="7491195" y="2086499"/>
                  </a:lnTo>
                  <a:lnTo>
                    <a:pt x="7552065" y="2072045"/>
                  </a:lnTo>
                  <a:lnTo>
                    <a:pt x="7612693" y="2057343"/>
                  </a:lnTo>
                  <a:lnTo>
                    <a:pt x="7673025" y="2042410"/>
                  </a:lnTo>
                  <a:lnTo>
                    <a:pt x="7733011" y="2027267"/>
                  </a:lnTo>
                  <a:lnTo>
                    <a:pt x="7792596" y="2011934"/>
                  </a:lnTo>
                  <a:lnTo>
                    <a:pt x="7851730" y="1996430"/>
                  </a:lnTo>
                  <a:lnTo>
                    <a:pt x="7910359" y="1980774"/>
                  </a:lnTo>
                  <a:lnTo>
                    <a:pt x="7968432" y="1964987"/>
                  </a:lnTo>
                  <a:lnTo>
                    <a:pt x="8025897" y="1949088"/>
                  </a:lnTo>
                  <a:lnTo>
                    <a:pt x="8082702" y="1933096"/>
                  </a:lnTo>
                  <a:lnTo>
                    <a:pt x="8138793" y="1917032"/>
                  </a:lnTo>
                  <a:lnTo>
                    <a:pt x="8194120" y="1900915"/>
                  </a:lnTo>
                  <a:lnTo>
                    <a:pt x="8248629" y="1884764"/>
                  </a:lnTo>
                  <a:lnTo>
                    <a:pt x="8302268" y="1868599"/>
                  </a:lnTo>
                  <a:lnTo>
                    <a:pt x="8354986" y="1852440"/>
                  </a:lnTo>
                  <a:lnTo>
                    <a:pt x="8406731" y="1836306"/>
                  </a:lnTo>
                  <a:lnTo>
                    <a:pt x="8457449" y="1820217"/>
                  </a:lnTo>
                  <a:lnTo>
                    <a:pt x="8507088" y="1804193"/>
                  </a:lnTo>
                  <a:lnTo>
                    <a:pt x="8555598" y="1788253"/>
                  </a:lnTo>
                  <a:lnTo>
                    <a:pt x="8602924" y="1772416"/>
                  </a:lnTo>
                  <a:lnTo>
                    <a:pt x="8649016" y="1756703"/>
                  </a:lnTo>
                  <a:lnTo>
                    <a:pt x="8693820" y="1741134"/>
                  </a:lnTo>
                  <a:lnTo>
                    <a:pt x="8737285" y="1725727"/>
                  </a:lnTo>
                  <a:lnTo>
                    <a:pt x="8779359" y="1710502"/>
                  </a:lnTo>
                  <a:lnTo>
                    <a:pt x="8819989" y="1695479"/>
                  </a:lnTo>
                  <a:lnTo>
                    <a:pt x="8859123" y="1680678"/>
                  </a:lnTo>
                  <a:lnTo>
                    <a:pt x="8896709" y="1666118"/>
                  </a:lnTo>
                  <a:lnTo>
                    <a:pt x="8932694" y="1651819"/>
                  </a:lnTo>
                  <a:lnTo>
                    <a:pt x="8999655" y="1624082"/>
                  </a:lnTo>
                  <a:lnTo>
                    <a:pt x="9059588" y="1597624"/>
                  </a:lnTo>
                  <a:lnTo>
                    <a:pt x="9086789" y="1584923"/>
                  </a:lnTo>
                  <a:lnTo>
                    <a:pt x="9090025" y="1583346"/>
                  </a:lnTo>
                </a:path>
                <a:path w="9090025" h="3366134">
                  <a:moveTo>
                    <a:pt x="11112" y="871372"/>
                  </a:moveTo>
                  <a:lnTo>
                    <a:pt x="47031" y="852340"/>
                  </a:lnTo>
                  <a:lnTo>
                    <a:pt x="83095" y="833312"/>
                  </a:lnTo>
                  <a:lnTo>
                    <a:pt x="119446" y="814288"/>
                  </a:lnTo>
                  <a:lnTo>
                    <a:pt x="156229" y="795270"/>
                  </a:lnTo>
                  <a:lnTo>
                    <a:pt x="193588" y="776260"/>
                  </a:lnTo>
                  <a:lnTo>
                    <a:pt x="231666" y="757258"/>
                  </a:lnTo>
                  <a:lnTo>
                    <a:pt x="270607" y="738268"/>
                  </a:lnTo>
                  <a:lnTo>
                    <a:pt x="310556" y="719289"/>
                  </a:lnTo>
                  <a:lnTo>
                    <a:pt x="351655" y="700324"/>
                  </a:lnTo>
                  <a:lnTo>
                    <a:pt x="394050" y="681374"/>
                  </a:lnTo>
                  <a:lnTo>
                    <a:pt x="437883" y="662441"/>
                  </a:lnTo>
                  <a:lnTo>
                    <a:pt x="483298" y="643526"/>
                  </a:lnTo>
                  <a:lnTo>
                    <a:pt x="530441" y="624630"/>
                  </a:lnTo>
                  <a:lnTo>
                    <a:pt x="579453" y="605756"/>
                  </a:lnTo>
                  <a:lnTo>
                    <a:pt x="630479" y="586904"/>
                  </a:lnTo>
                  <a:lnTo>
                    <a:pt x="683664" y="568077"/>
                  </a:lnTo>
                  <a:lnTo>
                    <a:pt x="739150" y="549274"/>
                  </a:lnTo>
                  <a:lnTo>
                    <a:pt x="797082" y="530500"/>
                  </a:lnTo>
                  <a:lnTo>
                    <a:pt x="857604" y="511753"/>
                  </a:lnTo>
                  <a:lnTo>
                    <a:pt x="920859" y="493037"/>
                  </a:lnTo>
                  <a:lnTo>
                    <a:pt x="986991" y="474352"/>
                  </a:lnTo>
                  <a:lnTo>
                    <a:pt x="1056144" y="455701"/>
                  </a:lnTo>
                  <a:lnTo>
                    <a:pt x="1093550" y="445844"/>
                  </a:lnTo>
                  <a:lnTo>
                    <a:pt x="1131686" y="435788"/>
                  </a:lnTo>
                  <a:lnTo>
                    <a:pt x="1170539" y="425547"/>
                  </a:lnTo>
                  <a:lnTo>
                    <a:pt x="1210099" y="415139"/>
                  </a:lnTo>
                  <a:lnTo>
                    <a:pt x="1250353" y="404578"/>
                  </a:lnTo>
                  <a:lnTo>
                    <a:pt x="1291290" y="393882"/>
                  </a:lnTo>
                  <a:lnTo>
                    <a:pt x="1332899" y="383065"/>
                  </a:lnTo>
                  <a:lnTo>
                    <a:pt x="1375168" y="372143"/>
                  </a:lnTo>
                  <a:lnTo>
                    <a:pt x="1418085" y="361133"/>
                  </a:lnTo>
                  <a:lnTo>
                    <a:pt x="1461638" y="350050"/>
                  </a:lnTo>
                  <a:lnTo>
                    <a:pt x="1505818" y="338911"/>
                  </a:lnTo>
                  <a:lnTo>
                    <a:pt x="1550610" y="327730"/>
                  </a:lnTo>
                  <a:lnTo>
                    <a:pt x="1596005" y="316524"/>
                  </a:lnTo>
                  <a:lnTo>
                    <a:pt x="1641991" y="305310"/>
                  </a:lnTo>
                  <a:lnTo>
                    <a:pt x="1688556" y="294101"/>
                  </a:lnTo>
                  <a:lnTo>
                    <a:pt x="1735688" y="282915"/>
                  </a:lnTo>
                  <a:lnTo>
                    <a:pt x="1783375" y="271768"/>
                  </a:lnTo>
                  <a:lnTo>
                    <a:pt x="1831608" y="260675"/>
                  </a:lnTo>
                  <a:lnTo>
                    <a:pt x="1880373" y="249651"/>
                  </a:lnTo>
                  <a:lnTo>
                    <a:pt x="1929659" y="238714"/>
                  </a:lnTo>
                  <a:lnTo>
                    <a:pt x="1979455" y="227879"/>
                  </a:lnTo>
                  <a:lnTo>
                    <a:pt x="2029749" y="217161"/>
                  </a:lnTo>
                  <a:lnTo>
                    <a:pt x="2080529" y="206577"/>
                  </a:lnTo>
                  <a:lnTo>
                    <a:pt x="2131785" y="196143"/>
                  </a:lnTo>
                  <a:lnTo>
                    <a:pt x="2183504" y="185873"/>
                  </a:lnTo>
                  <a:lnTo>
                    <a:pt x="2235674" y="175785"/>
                  </a:lnTo>
                  <a:lnTo>
                    <a:pt x="2288285" y="165894"/>
                  </a:lnTo>
                  <a:lnTo>
                    <a:pt x="2341325" y="156216"/>
                  </a:lnTo>
                  <a:lnTo>
                    <a:pt x="2394782" y="146767"/>
                  </a:lnTo>
                  <a:lnTo>
                    <a:pt x="2448644" y="137562"/>
                  </a:lnTo>
                  <a:lnTo>
                    <a:pt x="2502901" y="128618"/>
                  </a:lnTo>
                  <a:lnTo>
                    <a:pt x="2557540" y="119951"/>
                  </a:lnTo>
                  <a:lnTo>
                    <a:pt x="2612549" y="111575"/>
                  </a:lnTo>
                  <a:lnTo>
                    <a:pt x="2667919" y="103508"/>
                  </a:lnTo>
                  <a:lnTo>
                    <a:pt x="2723636" y="95765"/>
                  </a:lnTo>
                  <a:lnTo>
                    <a:pt x="2779689" y="88361"/>
                  </a:lnTo>
                  <a:lnTo>
                    <a:pt x="2836067" y="81314"/>
                  </a:lnTo>
                  <a:lnTo>
                    <a:pt x="2892758" y="74638"/>
                  </a:lnTo>
                  <a:lnTo>
                    <a:pt x="2949750" y="68350"/>
                  </a:lnTo>
                  <a:lnTo>
                    <a:pt x="3007033" y="62465"/>
                  </a:lnTo>
                  <a:lnTo>
                    <a:pt x="3064594" y="56999"/>
                  </a:lnTo>
                  <a:lnTo>
                    <a:pt x="3122422" y="51968"/>
                  </a:lnTo>
                  <a:lnTo>
                    <a:pt x="3166859" y="48359"/>
                  </a:lnTo>
                  <a:lnTo>
                    <a:pt x="3211635" y="44877"/>
                  </a:lnTo>
                  <a:lnTo>
                    <a:pt x="3256746" y="41521"/>
                  </a:lnTo>
                  <a:lnTo>
                    <a:pt x="3302186" y="38292"/>
                  </a:lnTo>
                  <a:lnTo>
                    <a:pt x="3347949" y="35191"/>
                  </a:lnTo>
                  <a:lnTo>
                    <a:pt x="3394029" y="32217"/>
                  </a:lnTo>
                  <a:lnTo>
                    <a:pt x="3440422" y="29372"/>
                  </a:lnTo>
                  <a:lnTo>
                    <a:pt x="3487120" y="26655"/>
                  </a:lnTo>
                  <a:lnTo>
                    <a:pt x="3534120" y="24067"/>
                  </a:lnTo>
                  <a:lnTo>
                    <a:pt x="3581415" y="21609"/>
                  </a:lnTo>
                  <a:lnTo>
                    <a:pt x="3628999" y="19281"/>
                  </a:lnTo>
                  <a:lnTo>
                    <a:pt x="3676868" y="17084"/>
                  </a:lnTo>
                  <a:lnTo>
                    <a:pt x="3725015" y="15017"/>
                  </a:lnTo>
                  <a:lnTo>
                    <a:pt x="3773435" y="13081"/>
                  </a:lnTo>
                  <a:lnTo>
                    <a:pt x="3822123" y="11277"/>
                  </a:lnTo>
                  <a:lnTo>
                    <a:pt x="3871073" y="9605"/>
                  </a:lnTo>
                  <a:lnTo>
                    <a:pt x="3920279" y="8066"/>
                  </a:lnTo>
                  <a:lnTo>
                    <a:pt x="3969735" y="6659"/>
                  </a:lnTo>
                  <a:lnTo>
                    <a:pt x="4019437" y="5386"/>
                  </a:lnTo>
                  <a:lnTo>
                    <a:pt x="4069379" y="4247"/>
                  </a:lnTo>
                  <a:lnTo>
                    <a:pt x="4119554" y="3241"/>
                  </a:lnTo>
                  <a:lnTo>
                    <a:pt x="4169958" y="2371"/>
                  </a:lnTo>
                  <a:lnTo>
                    <a:pt x="4220585" y="1636"/>
                  </a:lnTo>
                  <a:lnTo>
                    <a:pt x="4271429" y="1036"/>
                  </a:lnTo>
                  <a:lnTo>
                    <a:pt x="4322486" y="572"/>
                  </a:lnTo>
                  <a:lnTo>
                    <a:pt x="4373748" y="244"/>
                  </a:lnTo>
                  <a:lnTo>
                    <a:pt x="4425211" y="53"/>
                  </a:lnTo>
                  <a:lnTo>
                    <a:pt x="4476869" y="0"/>
                  </a:lnTo>
                  <a:lnTo>
                    <a:pt x="4528717" y="83"/>
                  </a:lnTo>
                  <a:lnTo>
                    <a:pt x="4580749" y="305"/>
                  </a:lnTo>
                  <a:lnTo>
                    <a:pt x="4632959" y="666"/>
                  </a:lnTo>
                  <a:lnTo>
                    <a:pt x="4685342" y="1165"/>
                  </a:lnTo>
                  <a:lnTo>
                    <a:pt x="4737892" y="1804"/>
                  </a:lnTo>
                  <a:lnTo>
                    <a:pt x="4790604" y="2583"/>
                  </a:lnTo>
                  <a:lnTo>
                    <a:pt x="4843472" y="3501"/>
                  </a:lnTo>
                  <a:lnTo>
                    <a:pt x="4896491" y="4560"/>
                  </a:lnTo>
                  <a:lnTo>
                    <a:pt x="4949655" y="5761"/>
                  </a:lnTo>
                  <a:lnTo>
                    <a:pt x="5002958" y="7102"/>
                  </a:lnTo>
                  <a:lnTo>
                    <a:pt x="5056395" y="8586"/>
                  </a:lnTo>
                  <a:lnTo>
                    <a:pt x="5109960" y="10212"/>
                  </a:lnTo>
                  <a:lnTo>
                    <a:pt x="5163648" y="11981"/>
                  </a:lnTo>
                  <a:lnTo>
                    <a:pt x="5217454" y="13893"/>
                  </a:lnTo>
                  <a:lnTo>
                    <a:pt x="5271371" y="15948"/>
                  </a:lnTo>
                  <a:lnTo>
                    <a:pt x="5325394" y="18147"/>
                  </a:lnTo>
                  <a:lnTo>
                    <a:pt x="5379518" y="20491"/>
                  </a:lnTo>
                  <a:lnTo>
                    <a:pt x="5433736" y="22980"/>
                  </a:lnTo>
                  <a:lnTo>
                    <a:pt x="5488044" y="25614"/>
                  </a:lnTo>
                  <a:lnTo>
                    <a:pt x="5542436" y="28394"/>
                  </a:lnTo>
                  <a:lnTo>
                    <a:pt x="5596906" y="31320"/>
                  </a:lnTo>
                  <a:lnTo>
                    <a:pt x="5651449" y="34392"/>
                  </a:lnTo>
                  <a:lnTo>
                    <a:pt x="5706058" y="37612"/>
                  </a:lnTo>
                  <a:lnTo>
                    <a:pt x="5760730" y="40979"/>
                  </a:lnTo>
                  <a:lnTo>
                    <a:pt x="5815457" y="44493"/>
                  </a:lnTo>
                  <a:lnTo>
                    <a:pt x="5870235" y="48156"/>
                  </a:lnTo>
                  <a:lnTo>
                    <a:pt x="5925058" y="51968"/>
                  </a:lnTo>
                  <a:lnTo>
                    <a:pt x="5972673" y="55463"/>
                  </a:lnTo>
                  <a:lnTo>
                    <a:pt x="6021230" y="59261"/>
                  </a:lnTo>
                  <a:lnTo>
                    <a:pt x="6070688" y="63352"/>
                  </a:lnTo>
                  <a:lnTo>
                    <a:pt x="6121004" y="67727"/>
                  </a:lnTo>
                  <a:lnTo>
                    <a:pt x="6172139" y="72376"/>
                  </a:lnTo>
                  <a:lnTo>
                    <a:pt x="6224051" y="77290"/>
                  </a:lnTo>
                  <a:lnTo>
                    <a:pt x="6276699" y="82458"/>
                  </a:lnTo>
                  <a:lnTo>
                    <a:pt x="6330041" y="87870"/>
                  </a:lnTo>
                  <a:lnTo>
                    <a:pt x="6384037" y="93517"/>
                  </a:lnTo>
                  <a:lnTo>
                    <a:pt x="6438645" y="99389"/>
                  </a:lnTo>
                  <a:lnTo>
                    <a:pt x="6493824" y="105477"/>
                  </a:lnTo>
                  <a:lnTo>
                    <a:pt x="6549532" y="111770"/>
                  </a:lnTo>
                  <a:lnTo>
                    <a:pt x="6605730" y="118258"/>
                  </a:lnTo>
                  <a:lnTo>
                    <a:pt x="6662375" y="124933"/>
                  </a:lnTo>
                  <a:lnTo>
                    <a:pt x="6719426" y="131783"/>
                  </a:lnTo>
                  <a:lnTo>
                    <a:pt x="6776843" y="138800"/>
                  </a:lnTo>
                  <a:lnTo>
                    <a:pt x="6834583" y="145974"/>
                  </a:lnTo>
                  <a:lnTo>
                    <a:pt x="6892606" y="153294"/>
                  </a:lnTo>
                  <a:lnTo>
                    <a:pt x="6950871" y="160751"/>
                  </a:lnTo>
                  <a:lnTo>
                    <a:pt x="7009336" y="168336"/>
                  </a:lnTo>
                  <a:lnTo>
                    <a:pt x="7067961" y="176038"/>
                  </a:lnTo>
                  <a:lnTo>
                    <a:pt x="7126704" y="183847"/>
                  </a:lnTo>
                  <a:lnTo>
                    <a:pt x="7185523" y="191755"/>
                  </a:lnTo>
                  <a:lnTo>
                    <a:pt x="7244379" y="199750"/>
                  </a:lnTo>
                  <a:lnTo>
                    <a:pt x="7303229" y="207824"/>
                  </a:lnTo>
                  <a:lnTo>
                    <a:pt x="7362032" y="215966"/>
                  </a:lnTo>
                  <a:lnTo>
                    <a:pt x="7420747" y="224167"/>
                  </a:lnTo>
                  <a:lnTo>
                    <a:pt x="7479334" y="232416"/>
                  </a:lnTo>
                  <a:lnTo>
                    <a:pt x="7537750" y="240705"/>
                  </a:lnTo>
                  <a:lnTo>
                    <a:pt x="7595955" y="249024"/>
                  </a:lnTo>
                  <a:lnTo>
                    <a:pt x="7653908" y="257361"/>
                  </a:lnTo>
                  <a:lnTo>
                    <a:pt x="7711566" y="265709"/>
                  </a:lnTo>
                  <a:lnTo>
                    <a:pt x="7768890" y="274057"/>
                  </a:lnTo>
                  <a:lnTo>
                    <a:pt x="7825838" y="282395"/>
                  </a:lnTo>
                  <a:lnTo>
                    <a:pt x="7882369" y="290713"/>
                  </a:lnTo>
                  <a:lnTo>
                    <a:pt x="7938441" y="299002"/>
                  </a:lnTo>
                  <a:lnTo>
                    <a:pt x="7994014" y="307251"/>
                  </a:lnTo>
                  <a:lnTo>
                    <a:pt x="8049046" y="315452"/>
                  </a:lnTo>
                  <a:lnTo>
                    <a:pt x="8103496" y="323595"/>
                  </a:lnTo>
                  <a:lnTo>
                    <a:pt x="8157323" y="331668"/>
                  </a:lnTo>
                  <a:lnTo>
                    <a:pt x="8210486" y="339664"/>
                  </a:lnTo>
                  <a:lnTo>
                    <a:pt x="8262943" y="347571"/>
                  </a:lnTo>
                  <a:lnTo>
                    <a:pt x="8314654" y="355380"/>
                  </a:lnTo>
                  <a:lnTo>
                    <a:pt x="8365576" y="363082"/>
                  </a:lnTo>
                  <a:lnTo>
                    <a:pt x="8415670" y="370667"/>
                  </a:lnTo>
                  <a:lnTo>
                    <a:pt x="8464894" y="378124"/>
                  </a:lnTo>
                  <a:lnTo>
                    <a:pt x="8513206" y="385444"/>
                  </a:lnTo>
                  <a:lnTo>
                    <a:pt x="8560565" y="392618"/>
                  </a:lnTo>
                  <a:lnTo>
                    <a:pt x="8606931" y="399635"/>
                  </a:lnTo>
                  <a:lnTo>
                    <a:pt x="8652263" y="406485"/>
                  </a:lnTo>
                  <a:lnTo>
                    <a:pt x="8696518" y="413160"/>
                  </a:lnTo>
                  <a:lnTo>
                    <a:pt x="8739655" y="419648"/>
                  </a:lnTo>
                  <a:lnTo>
                    <a:pt x="8781635" y="425941"/>
                  </a:lnTo>
                  <a:lnTo>
                    <a:pt x="8822415" y="432029"/>
                  </a:lnTo>
                  <a:lnTo>
                    <a:pt x="8861954" y="437901"/>
                  </a:lnTo>
                  <a:lnTo>
                    <a:pt x="8900211" y="443548"/>
                  </a:lnTo>
                  <a:lnTo>
                    <a:pt x="8972714" y="454128"/>
                  </a:lnTo>
                  <a:lnTo>
                    <a:pt x="9039596" y="463691"/>
                  </a:lnTo>
                  <a:lnTo>
                    <a:pt x="9070825" y="468066"/>
                  </a:lnTo>
                  <a:lnTo>
                    <a:pt x="9090025" y="470711"/>
                  </a:lnTo>
                </a:path>
                <a:path w="9090025" h="3366134">
                  <a:moveTo>
                    <a:pt x="0" y="2154009"/>
                  </a:moveTo>
                  <a:lnTo>
                    <a:pt x="51721" y="2177526"/>
                  </a:lnTo>
                  <a:lnTo>
                    <a:pt x="103435" y="2201036"/>
                  </a:lnTo>
                  <a:lnTo>
                    <a:pt x="155136" y="2224534"/>
                  </a:lnTo>
                  <a:lnTo>
                    <a:pt x="206816" y="2248011"/>
                  </a:lnTo>
                  <a:lnTo>
                    <a:pt x="258467" y="2271461"/>
                  </a:lnTo>
                  <a:lnTo>
                    <a:pt x="310084" y="2294877"/>
                  </a:lnTo>
                  <a:lnTo>
                    <a:pt x="361659" y="2318253"/>
                  </a:lnTo>
                  <a:lnTo>
                    <a:pt x="413185" y="2341582"/>
                  </a:lnTo>
                  <a:lnTo>
                    <a:pt x="464655" y="2364858"/>
                  </a:lnTo>
                  <a:lnTo>
                    <a:pt x="516061" y="2388072"/>
                  </a:lnTo>
                  <a:lnTo>
                    <a:pt x="567398" y="2411220"/>
                  </a:lnTo>
                  <a:lnTo>
                    <a:pt x="618658" y="2434293"/>
                  </a:lnTo>
                  <a:lnTo>
                    <a:pt x="669835" y="2457286"/>
                  </a:lnTo>
                  <a:lnTo>
                    <a:pt x="720920" y="2480191"/>
                  </a:lnTo>
                  <a:lnTo>
                    <a:pt x="771907" y="2503003"/>
                  </a:lnTo>
                  <a:lnTo>
                    <a:pt x="822789" y="2525713"/>
                  </a:lnTo>
                  <a:lnTo>
                    <a:pt x="873559" y="2548315"/>
                  </a:lnTo>
                  <a:lnTo>
                    <a:pt x="924211" y="2570804"/>
                  </a:lnTo>
                  <a:lnTo>
                    <a:pt x="974736" y="2593171"/>
                  </a:lnTo>
                  <a:lnTo>
                    <a:pt x="1025128" y="2615410"/>
                  </a:lnTo>
                  <a:lnTo>
                    <a:pt x="1075380" y="2637515"/>
                  </a:lnTo>
                  <a:lnTo>
                    <a:pt x="1125486" y="2659479"/>
                  </a:lnTo>
                  <a:lnTo>
                    <a:pt x="1175437" y="2681295"/>
                  </a:lnTo>
                  <a:lnTo>
                    <a:pt x="1225227" y="2702955"/>
                  </a:lnTo>
                  <a:lnTo>
                    <a:pt x="1274850" y="2724455"/>
                  </a:lnTo>
                  <a:lnTo>
                    <a:pt x="1324297" y="2745786"/>
                  </a:lnTo>
                  <a:lnTo>
                    <a:pt x="1373563" y="2766943"/>
                  </a:lnTo>
                  <a:lnTo>
                    <a:pt x="1422639" y="2787917"/>
                  </a:lnTo>
                  <a:lnTo>
                    <a:pt x="1471519" y="2808704"/>
                  </a:lnTo>
                  <a:lnTo>
                    <a:pt x="1520197" y="2829295"/>
                  </a:lnTo>
                  <a:lnTo>
                    <a:pt x="1568664" y="2849685"/>
                  </a:lnTo>
                  <a:lnTo>
                    <a:pt x="1616914" y="2869866"/>
                  </a:lnTo>
                  <a:lnTo>
                    <a:pt x="1664941" y="2889831"/>
                  </a:lnTo>
                  <a:lnTo>
                    <a:pt x="1712736" y="2909575"/>
                  </a:lnTo>
                  <a:lnTo>
                    <a:pt x="1760293" y="2929090"/>
                  </a:lnTo>
                  <a:lnTo>
                    <a:pt x="1807605" y="2948370"/>
                  </a:lnTo>
                  <a:lnTo>
                    <a:pt x="1854666" y="2967407"/>
                  </a:lnTo>
                  <a:lnTo>
                    <a:pt x="1901467" y="2986195"/>
                  </a:lnTo>
                  <a:lnTo>
                    <a:pt x="1948002" y="3004728"/>
                  </a:lnTo>
                  <a:lnTo>
                    <a:pt x="1994264" y="3022999"/>
                  </a:lnTo>
                  <a:lnTo>
                    <a:pt x="2040246" y="3041000"/>
                  </a:lnTo>
                  <a:lnTo>
                    <a:pt x="2085941" y="3058726"/>
                  </a:lnTo>
                  <a:lnTo>
                    <a:pt x="2131342" y="3076169"/>
                  </a:lnTo>
                  <a:lnTo>
                    <a:pt x="2176442" y="3093323"/>
                  </a:lnTo>
                  <a:lnTo>
                    <a:pt x="2221234" y="3110180"/>
                  </a:lnTo>
                  <a:lnTo>
                    <a:pt x="2265711" y="3126735"/>
                  </a:lnTo>
                  <a:lnTo>
                    <a:pt x="2309866" y="3142981"/>
                  </a:lnTo>
                  <a:lnTo>
                    <a:pt x="2353692" y="3158911"/>
                  </a:lnTo>
                  <a:lnTo>
                    <a:pt x="2397182" y="3174517"/>
                  </a:lnTo>
                  <a:lnTo>
                    <a:pt x="2440328" y="3189794"/>
                  </a:lnTo>
                  <a:lnTo>
                    <a:pt x="2483125" y="3204734"/>
                  </a:lnTo>
                  <a:lnTo>
                    <a:pt x="2525564" y="3219332"/>
                  </a:lnTo>
                  <a:lnTo>
                    <a:pt x="2567640" y="3233579"/>
                  </a:lnTo>
                  <a:lnTo>
                    <a:pt x="2609344" y="3247471"/>
                  </a:lnTo>
                  <a:lnTo>
                    <a:pt x="2650671" y="3260998"/>
                  </a:lnTo>
                  <a:lnTo>
                    <a:pt x="2691612" y="3274156"/>
                  </a:lnTo>
                  <a:lnTo>
                    <a:pt x="2732161" y="3286937"/>
                  </a:lnTo>
                  <a:lnTo>
                    <a:pt x="2772311" y="3299335"/>
                  </a:lnTo>
                  <a:lnTo>
                    <a:pt x="2812055" y="3311342"/>
                  </a:lnTo>
                  <a:lnTo>
                    <a:pt x="2851386" y="3322953"/>
                  </a:lnTo>
                  <a:lnTo>
                    <a:pt x="2890297" y="3334160"/>
                  </a:lnTo>
                  <a:lnTo>
                    <a:pt x="2928780" y="3344956"/>
                  </a:lnTo>
                  <a:lnTo>
                    <a:pt x="2966830" y="3355336"/>
                  </a:lnTo>
                  <a:lnTo>
                    <a:pt x="3004439" y="3365291"/>
                  </a:lnTo>
                </a:path>
                <a:path w="9090025" h="3366134">
                  <a:moveTo>
                    <a:pt x="11112" y="1798472"/>
                  </a:moveTo>
                  <a:lnTo>
                    <a:pt x="48436" y="1811513"/>
                  </a:lnTo>
                  <a:lnTo>
                    <a:pt x="85881" y="1824575"/>
                  </a:lnTo>
                  <a:lnTo>
                    <a:pt x="123569" y="1837681"/>
                  </a:lnTo>
                  <a:lnTo>
                    <a:pt x="161622" y="1850853"/>
                  </a:lnTo>
                  <a:lnTo>
                    <a:pt x="200161" y="1864113"/>
                  </a:lnTo>
                  <a:lnTo>
                    <a:pt x="239308" y="1877483"/>
                  </a:lnTo>
                  <a:lnTo>
                    <a:pt x="279184" y="1890984"/>
                  </a:lnTo>
                  <a:lnTo>
                    <a:pt x="319911" y="1904638"/>
                  </a:lnTo>
                  <a:lnTo>
                    <a:pt x="361610" y="1918468"/>
                  </a:lnTo>
                  <a:lnTo>
                    <a:pt x="404402" y="1932496"/>
                  </a:lnTo>
                  <a:lnTo>
                    <a:pt x="448410" y="1946742"/>
                  </a:lnTo>
                  <a:lnTo>
                    <a:pt x="493754" y="1961230"/>
                  </a:lnTo>
                  <a:lnTo>
                    <a:pt x="540557" y="1975982"/>
                  </a:lnTo>
                  <a:lnTo>
                    <a:pt x="588940" y="1991018"/>
                  </a:lnTo>
                  <a:lnTo>
                    <a:pt x="639023" y="2006361"/>
                  </a:lnTo>
                  <a:lnTo>
                    <a:pt x="690930" y="2022034"/>
                  </a:lnTo>
                  <a:lnTo>
                    <a:pt x="744780" y="2038057"/>
                  </a:lnTo>
                  <a:lnTo>
                    <a:pt x="800696" y="2054453"/>
                  </a:lnTo>
                  <a:lnTo>
                    <a:pt x="858800" y="2071244"/>
                  </a:lnTo>
                  <a:lnTo>
                    <a:pt x="919212" y="2088452"/>
                  </a:lnTo>
                  <a:lnTo>
                    <a:pt x="982055" y="2106098"/>
                  </a:lnTo>
                  <a:lnTo>
                    <a:pt x="1047449" y="2124205"/>
                  </a:lnTo>
                  <a:lnTo>
                    <a:pt x="1115517" y="2142794"/>
                  </a:lnTo>
                  <a:lnTo>
                    <a:pt x="1153991" y="2153244"/>
                  </a:lnTo>
                  <a:lnTo>
                    <a:pt x="1193337" y="2163945"/>
                  </a:lnTo>
                  <a:lnTo>
                    <a:pt x="1233531" y="2174885"/>
                  </a:lnTo>
                  <a:lnTo>
                    <a:pt x="1274547" y="2186054"/>
                  </a:lnTo>
                  <a:lnTo>
                    <a:pt x="1316362" y="2197438"/>
                  </a:lnTo>
                  <a:lnTo>
                    <a:pt x="1358953" y="2209028"/>
                  </a:lnTo>
                  <a:lnTo>
                    <a:pt x="1402295" y="2220810"/>
                  </a:lnTo>
                  <a:lnTo>
                    <a:pt x="1446363" y="2232775"/>
                  </a:lnTo>
                  <a:lnTo>
                    <a:pt x="1491135" y="2244909"/>
                  </a:lnTo>
                  <a:lnTo>
                    <a:pt x="1536586" y="2257202"/>
                  </a:lnTo>
                  <a:lnTo>
                    <a:pt x="1582691" y="2269643"/>
                  </a:lnTo>
                  <a:lnTo>
                    <a:pt x="1629427" y="2282219"/>
                  </a:lnTo>
                  <a:lnTo>
                    <a:pt x="1676770" y="2294919"/>
                  </a:lnTo>
                  <a:lnTo>
                    <a:pt x="1724696" y="2307731"/>
                  </a:lnTo>
                  <a:lnTo>
                    <a:pt x="1773181" y="2320645"/>
                  </a:lnTo>
                  <a:lnTo>
                    <a:pt x="1822200" y="2333648"/>
                  </a:lnTo>
                  <a:lnTo>
                    <a:pt x="1871730" y="2346728"/>
                  </a:lnTo>
                  <a:lnTo>
                    <a:pt x="1921746" y="2359875"/>
                  </a:lnTo>
                  <a:lnTo>
                    <a:pt x="1972225" y="2373077"/>
                  </a:lnTo>
                  <a:lnTo>
                    <a:pt x="2023143" y="2386323"/>
                  </a:lnTo>
                  <a:lnTo>
                    <a:pt x="2074475" y="2399600"/>
                  </a:lnTo>
                  <a:lnTo>
                    <a:pt x="2126197" y="2412897"/>
                  </a:lnTo>
                  <a:lnTo>
                    <a:pt x="2178286" y="2426202"/>
                  </a:lnTo>
                  <a:lnTo>
                    <a:pt x="2230717" y="2439505"/>
                  </a:lnTo>
                  <a:lnTo>
                    <a:pt x="2283466" y="2452794"/>
                  </a:lnTo>
                  <a:lnTo>
                    <a:pt x="2336510" y="2466056"/>
                  </a:lnTo>
                  <a:lnTo>
                    <a:pt x="2389824" y="2479281"/>
                  </a:lnTo>
                  <a:lnTo>
                    <a:pt x="2443384" y="2492457"/>
                  </a:lnTo>
                  <a:lnTo>
                    <a:pt x="2497166" y="2505573"/>
                  </a:lnTo>
                  <a:lnTo>
                    <a:pt x="2551146" y="2518616"/>
                  </a:lnTo>
                  <a:lnTo>
                    <a:pt x="2605300" y="2531576"/>
                  </a:lnTo>
                  <a:lnTo>
                    <a:pt x="2659604" y="2544440"/>
                  </a:lnTo>
                  <a:lnTo>
                    <a:pt x="2714034" y="2557198"/>
                  </a:lnTo>
                  <a:lnTo>
                    <a:pt x="2768566" y="2569837"/>
                  </a:lnTo>
                  <a:lnTo>
                    <a:pt x="2823176" y="2582347"/>
                  </a:lnTo>
                  <a:lnTo>
                    <a:pt x="2877840" y="2594715"/>
                  </a:lnTo>
                  <a:lnTo>
                    <a:pt x="2932534" y="2606931"/>
                  </a:lnTo>
                  <a:lnTo>
                    <a:pt x="2987233" y="2618982"/>
                  </a:lnTo>
                  <a:lnTo>
                    <a:pt x="3041914" y="2630857"/>
                  </a:lnTo>
                  <a:lnTo>
                    <a:pt x="3096552" y="2642544"/>
                  </a:lnTo>
                  <a:lnTo>
                    <a:pt x="3151125" y="2654033"/>
                  </a:lnTo>
                  <a:lnTo>
                    <a:pt x="3205607" y="2665311"/>
                  </a:lnTo>
                  <a:lnTo>
                    <a:pt x="3251565" y="2674699"/>
                  </a:lnTo>
                  <a:lnTo>
                    <a:pt x="3297989" y="2684098"/>
                  </a:lnTo>
                  <a:lnTo>
                    <a:pt x="3344858" y="2693504"/>
                  </a:lnTo>
                  <a:lnTo>
                    <a:pt x="3392151" y="2702915"/>
                  </a:lnTo>
                  <a:lnTo>
                    <a:pt x="3439851" y="2712326"/>
                  </a:lnTo>
                  <a:lnTo>
                    <a:pt x="3487937" y="2721734"/>
                  </a:lnTo>
                  <a:lnTo>
                    <a:pt x="3536389" y="2731136"/>
                  </a:lnTo>
                  <a:lnTo>
                    <a:pt x="3585188" y="2740528"/>
                  </a:lnTo>
                  <a:lnTo>
                    <a:pt x="3634314" y="2749907"/>
                  </a:lnTo>
                  <a:lnTo>
                    <a:pt x="3683747" y="2759270"/>
                  </a:lnTo>
                  <a:lnTo>
                    <a:pt x="3733468" y="2768612"/>
                  </a:lnTo>
                  <a:lnTo>
                    <a:pt x="3783458" y="2777931"/>
                  </a:lnTo>
                  <a:lnTo>
                    <a:pt x="3833696" y="2787224"/>
                  </a:lnTo>
                  <a:lnTo>
                    <a:pt x="3884162" y="2796486"/>
                  </a:lnTo>
                  <a:lnTo>
                    <a:pt x="3934838" y="2805714"/>
                  </a:lnTo>
                  <a:lnTo>
                    <a:pt x="3985704" y="2814906"/>
                  </a:lnTo>
                  <a:lnTo>
                    <a:pt x="4036739" y="2824057"/>
                  </a:lnTo>
                  <a:lnTo>
                    <a:pt x="4087924" y="2833164"/>
                  </a:lnTo>
                  <a:lnTo>
                    <a:pt x="4139240" y="2842223"/>
                  </a:lnTo>
                  <a:lnTo>
                    <a:pt x="4190667" y="2851232"/>
                  </a:lnTo>
                  <a:lnTo>
                    <a:pt x="4242185" y="2860187"/>
                  </a:lnTo>
                  <a:lnTo>
                    <a:pt x="4293775" y="2869084"/>
                  </a:lnTo>
                  <a:lnTo>
                    <a:pt x="4345417" y="2877921"/>
                  </a:lnTo>
                  <a:lnTo>
                    <a:pt x="4397091" y="2886692"/>
                  </a:lnTo>
                  <a:lnTo>
                    <a:pt x="4448778" y="2895396"/>
                  </a:lnTo>
                  <a:lnTo>
                    <a:pt x="4500457" y="2904029"/>
                  </a:lnTo>
                  <a:lnTo>
                    <a:pt x="4552110" y="2912587"/>
                  </a:lnTo>
                  <a:lnTo>
                    <a:pt x="4603717" y="2921067"/>
                  </a:lnTo>
                  <a:lnTo>
                    <a:pt x="4655258" y="2929465"/>
                  </a:lnTo>
                  <a:lnTo>
                    <a:pt x="4706713" y="2937779"/>
                  </a:lnTo>
                  <a:lnTo>
                    <a:pt x="4758063" y="2946004"/>
                  </a:lnTo>
                  <a:lnTo>
                    <a:pt x="4809288" y="2954137"/>
                  </a:lnTo>
                  <a:lnTo>
                    <a:pt x="4860368" y="2962175"/>
                  </a:lnTo>
                  <a:lnTo>
                    <a:pt x="4911284" y="2970115"/>
                  </a:lnTo>
                  <a:lnTo>
                    <a:pt x="4962016" y="2977952"/>
                  </a:lnTo>
                  <a:lnTo>
                    <a:pt x="5012545" y="2985684"/>
                  </a:lnTo>
                  <a:lnTo>
                    <a:pt x="5062850" y="2993307"/>
                  </a:lnTo>
                  <a:lnTo>
                    <a:pt x="5112913" y="3000818"/>
                  </a:lnTo>
                  <a:lnTo>
                    <a:pt x="5162713" y="3008213"/>
                  </a:lnTo>
                  <a:lnTo>
                    <a:pt x="5212231" y="3015489"/>
                  </a:lnTo>
                  <a:lnTo>
                    <a:pt x="5261447" y="3022643"/>
                  </a:lnTo>
                  <a:lnTo>
                    <a:pt x="5310342" y="3029670"/>
                  </a:lnTo>
                  <a:lnTo>
                    <a:pt x="5358895" y="3036568"/>
                  </a:lnTo>
                  <a:lnTo>
                    <a:pt x="5407088" y="3043333"/>
                  </a:lnTo>
                  <a:lnTo>
                    <a:pt x="5454900" y="3049962"/>
                  </a:lnTo>
                  <a:lnTo>
                    <a:pt x="5502312" y="3056451"/>
                  </a:lnTo>
                  <a:lnTo>
                    <a:pt x="5549305" y="3062798"/>
                  </a:lnTo>
                  <a:lnTo>
                    <a:pt x="5595858" y="3068997"/>
                  </a:lnTo>
                  <a:lnTo>
                    <a:pt x="5641952" y="3075047"/>
                  </a:lnTo>
                  <a:lnTo>
                    <a:pt x="5687568" y="3080943"/>
                  </a:lnTo>
                  <a:lnTo>
                    <a:pt x="5742987" y="3087938"/>
                  </a:lnTo>
                  <a:lnTo>
                    <a:pt x="5798585" y="3094731"/>
                  </a:lnTo>
                  <a:lnTo>
                    <a:pt x="5854327" y="3101328"/>
                  </a:lnTo>
                  <a:lnTo>
                    <a:pt x="5910178" y="3107732"/>
                  </a:lnTo>
                  <a:lnTo>
                    <a:pt x="5966105" y="3113948"/>
                  </a:lnTo>
                  <a:lnTo>
                    <a:pt x="6022073" y="3119980"/>
                  </a:lnTo>
                  <a:lnTo>
                    <a:pt x="6078049" y="3125832"/>
                  </a:lnTo>
                  <a:lnTo>
                    <a:pt x="6133998" y="3131508"/>
                  </a:lnTo>
                  <a:lnTo>
                    <a:pt x="6189887" y="3137013"/>
                  </a:lnTo>
                  <a:lnTo>
                    <a:pt x="6245680" y="3142349"/>
                  </a:lnTo>
                  <a:lnTo>
                    <a:pt x="6301344" y="3147522"/>
                  </a:lnTo>
                  <a:lnTo>
                    <a:pt x="6356845" y="3152536"/>
                  </a:lnTo>
                  <a:lnTo>
                    <a:pt x="6412148" y="3157395"/>
                  </a:lnTo>
                  <a:lnTo>
                    <a:pt x="6467220" y="3162102"/>
                  </a:lnTo>
                  <a:lnTo>
                    <a:pt x="6522026" y="3166662"/>
                  </a:lnTo>
                  <a:lnTo>
                    <a:pt x="6576532" y="3171080"/>
                  </a:lnTo>
                  <a:lnTo>
                    <a:pt x="6630704" y="3175359"/>
                  </a:lnTo>
                  <a:lnTo>
                    <a:pt x="6684509" y="3179503"/>
                  </a:lnTo>
                  <a:lnTo>
                    <a:pt x="6737911" y="3183517"/>
                  </a:lnTo>
                  <a:lnTo>
                    <a:pt x="6790876" y="3187405"/>
                  </a:lnTo>
                  <a:lnTo>
                    <a:pt x="6843372" y="3191171"/>
                  </a:lnTo>
                  <a:lnTo>
                    <a:pt x="6895362" y="3194818"/>
                  </a:lnTo>
                  <a:lnTo>
                    <a:pt x="6946814" y="3198352"/>
                  </a:lnTo>
                  <a:lnTo>
                    <a:pt x="6997693" y="3201776"/>
                  </a:lnTo>
                  <a:lnTo>
                    <a:pt x="7047965" y="3205094"/>
                  </a:lnTo>
                  <a:lnTo>
                    <a:pt x="7097596" y="3208311"/>
                  </a:lnTo>
                  <a:lnTo>
                    <a:pt x="7146552" y="3211430"/>
                  </a:lnTo>
                  <a:lnTo>
                    <a:pt x="7194799" y="3214457"/>
                  </a:lnTo>
                  <a:lnTo>
                    <a:pt x="7242301" y="3217394"/>
                  </a:lnTo>
                  <a:lnTo>
                    <a:pt x="7289027" y="3220246"/>
                  </a:lnTo>
                  <a:lnTo>
                    <a:pt x="7334940" y="3223018"/>
                  </a:lnTo>
                  <a:lnTo>
                    <a:pt x="7380008" y="3225712"/>
                  </a:lnTo>
                  <a:lnTo>
                    <a:pt x="7424195" y="3228335"/>
                  </a:lnTo>
                  <a:lnTo>
                    <a:pt x="7467469" y="3230888"/>
                  </a:lnTo>
                  <a:lnTo>
                    <a:pt x="7509794" y="3233378"/>
                  </a:lnTo>
                  <a:lnTo>
                    <a:pt x="7551137" y="3235808"/>
                  </a:lnTo>
                  <a:lnTo>
                    <a:pt x="7591463" y="3238181"/>
                  </a:lnTo>
                  <a:lnTo>
                    <a:pt x="7630738" y="3240503"/>
                  </a:lnTo>
                  <a:lnTo>
                    <a:pt x="7668929" y="3242777"/>
                  </a:lnTo>
                  <a:lnTo>
                    <a:pt x="7706001" y="3245007"/>
                  </a:lnTo>
                  <a:lnTo>
                    <a:pt x="7741920" y="3247198"/>
                  </a:lnTo>
                  <a:lnTo>
                    <a:pt x="7823528" y="3251996"/>
                  </a:lnTo>
                  <a:lnTo>
                    <a:pt x="7898271" y="3255955"/>
                  </a:lnTo>
                  <a:lnTo>
                    <a:pt x="7966722" y="3259141"/>
                  </a:lnTo>
                  <a:lnTo>
                    <a:pt x="8029452" y="3261619"/>
                  </a:lnTo>
                  <a:lnTo>
                    <a:pt x="8087036" y="3263453"/>
                  </a:lnTo>
                  <a:lnTo>
                    <a:pt x="8140046" y="3264710"/>
                  </a:lnTo>
                  <a:lnTo>
                    <a:pt x="8189054" y="3265454"/>
                  </a:lnTo>
                  <a:lnTo>
                    <a:pt x="8234634" y="3265752"/>
                  </a:lnTo>
                  <a:lnTo>
                    <a:pt x="8277358" y="3265667"/>
                  </a:lnTo>
                  <a:lnTo>
                    <a:pt x="8317799" y="3265266"/>
                  </a:lnTo>
                  <a:lnTo>
                    <a:pt x="8356529" y="3264613"/>
                  </a:lnTo>
                  <a:lnTo>
                    <a:pt x="8431151" y="3262815"/>
                  </a:lnTo>
                  <a:lnTo>
                    <a:pt x="8468187" y="3261800"/>
                  </a:lnTo>
                  <a:lnTo>
                    <a:pt x="8505804" y="3260794"/>
                  </a:lnTo>
                  <a:lnTo>
                    <a:pt x="8544575" y="3259864"/>
                  </a:lnTo>
                  <a:lnTo>
                    <a:pt x="8585073" y="3259074"/>
                  </a:lnTo>
                  <a:lnTo>
                    <a:pt x="8647680" y="3257709"/>
                  </a:lnTo>
                  <a:lnTo>
                    <a:pt x="8707208" y="3255809"/>
                  </a:lnTo>
                  <a:lnTo>
                    <a:pt x="8763964" y="3253427"/>
                  </a:lnTo>
                  <a:lnTo>
                    <a:pt x="8818255" y="3250618"/>
                  </a:lnTo>
                  <a:lnTo>
                    <a:pt x="8870391" y="3247433"/>
                  </a:lnTo>
                  <a:lnTo>
                    <a:pt x="8920678" y="3243927"/>
                  </a:lnTo>
                  <a:lnTo>
                    <a:pt x="8969426" y="3240153"/>
                  </a:lnTo>
                  <a:lnTo>
                    <a:pt x="9016941" y="3236165"/>
                  </a:lnTo>
                  <a:lnTo>
                    <a:pt x="9063533" y="3232016"/>
                  </a:lnTo>
                  <a:lnTo>
                    <a:pt x="9090025" y="3229564"/>
                  </a:lnTo>
                </a:path>
                <a:path w="9090025" h="3366134">
                  <a:moveTo>
                    <a:pt x="2160651" y="3365951"/>
                  </a:moveTo>
                  <a:lnTo>
                    <a:pt x="2193106" y="3329340"/>
                  </a:lnTo>
                  <a:lnTo>
                    <a:pt x="2225669" y="3292755"/>
                  </a:lnTo>
                  <a:lnTo>
                    <a:pt x="2258448" y="3256223"/>
                  </a:lnTo>
                  <a:lnTo>
                    <a:pt x="2291545" y="3219770"/>
                  </a:lnTo>
                  <a:lnTo>
                    <a:pt x="2325068" y="3183422"/>
                  </a:lnTo>
                  <a:lnTo>
                    <a:pt x="2359122" y="3147207"/>
                  </a:lnTo>
                  <a:lnTo>
                    <a:pt x="2393812" y="3111150"/>
                  </a:lnTo>
                  <a:lnTo>
                    <a:pt x="2429243" y="3075277"/>
                  </a:lnTo>
                  <a:lnTo>
                    <a:pt x="2465521" y="3039616"/>
                  </a:lnTo>
                  <a:lnTo>
                    <a:pt x="2502751" y="3004193"/>
                  </a:lnTo>
                  <a:lnTo>
                    <a:pt x="2541039" y="2969034"/>
                  </a:lnTo>
                  <a:lnTo>
                    <a:pt x="2580490" y="2934165"/>
                  </a:lnTo>
                  <a:lnTo>
                    <a:pt x="2621210" y="2899613"/>
                  </a:lnTo>
                  <a:lnTo>
                    <a:pt x="2663304" y="2865405"/>
                  </a:lnTo>
                  <a:lnTo>
                    <a:pt x="2706878" y="2831566"/>
                  </a:lnTo>
                  <a:lnTo>
                    <a:pt x="2744579" y="2803411"/>
                  </a:lnTo>
                  <a:lnTo>
                    <a:pt x="2783718" y="2775072"/>
                  </a:lnTo>
                  <a:lnTo>
                    <a:pt x="2824153" y="2746623"/>
                  </a:lnTo>
                  <a:lnTo>
                    <a:pt x="2865745" y="2718138"/>
                  </a:lnTo>
                  <a:lnTo>
                    <a:pt x="2908351" y="2689689"/>
                  </a:lnTo>
                  <a:lnTo>
                    <a:pt x="2951832" y="2661350"/>
                  </a:lnTo>
                  <a:lnTo>
                    <a:pt x="2996047" y="2633194"/>
                  </a:lnTo>
                  <a:lnTo>
                    <a:pt x="3040855" y="2605296"/>
                  </a:lnTo>
                  <a:lnTo>
                    <a:pt x="3086115" y="2577727"/>
                  </a:lnTo>
                  <a:lnTo>
                    <a:pt x="3131687" y="2550561"/>
                  </a:lnTo>
                  <a:lnTo>
                    <a:pt x="3177430" y="2523872"/>
                  </a:lnTo>
                  <a:lnTo>
                    <a:pt x="3223203" y="2497732"/>
                  </a:lnTo>
                  <a:lnTo>
                    <a:pt x="3268866" y="2472216"/>
                  </a:lnTo>
                  <a:lnTo>
                    <a:pt x="3314277" y="2447396"/>
                  </a:lnTo>
                  <a:lnTo>
                    <a:pt x="3359296" y="2423346"/>
                  </a:lnTo>
                  <a:lnTo>
                    <a:pt x="3403782" y="2400139"/>
                  </a:lnTo>
                  <a:lnTo>
                    <a:pt x="3447596" y="2377849"/>
                  </a:lnTo>
                  <a:lnTo>
                    <a:pt x="3490595" y="2356548"/>
                  </a:lnTo>
                  <a:lnTo>
                    <a:pt x="3537389" y="2333955"/>
                  </a:lnTo>
                  <a:lnTo>
                    <a:pt x="3582270" y="2312828"/>
                  </a:lnTo>
                  <a:lnTo>
                    <a:pt x="3625648" y="2293012"/>
                  </a:lnTo>
                  <a:lnTo>
                    <a:pt x="3667930" y="2274350"/>
                  </a:lnTo>
                  <a:lnTo>
                    <a:pt x="3709527" y="2256685"/>
                  </a:lnTo>
                  <a:lnTo>
                    <a:pt x="3750846" y="2239862"/>
                  </a:lnTo>
                  <a:lnTo>
                    <a:pt x="3792297" y="2223723"/>
                  </a:lnTo>
                  <a:lnTo>
                    <a:pt x="3834288" y="2208112"/>
                  </a:lnTo>
                  <a:lnTo>
                    <a:pt x="3877229" y="2192873"/>
                  </a:lnTo>
                  <a:lnTo>
                    <a:pt x="3921529" y="2177849"/>
                  </a:lnTo>
                  <a:lnTo>
                    <a:pt x="3967596" y="2162883"/>
                  </a:lnTo>
                  <a:lnTo>
                    <a:pt x="4015839" y="2147820"/>
                  </a:lnTo>
                  <a:lnTo>
                    <a:pt x="4066667" y="2132503"/>
                  </a:lnTo>
                  <a:lnTo>
                    <a:pt x="4120489" y="2116775"/>
                  </a:lnTo>
                  <a:lnTo>
                    <a:pt x="4177714" y="2100479"/>
                  </a:lnTo>
                  <a:lnTo>
                    <a:pt x="4238752" y="2083460"/>
                  </a:lnTo>
                  <a:lnTo>
                    <a:pt x="4278767" y="2072559"/>
                  </a:lnTo>
                  <a:lnTo>
                    <a:pt x="4321049" y="2061361"/>
                  </a:lnTo>
                  <a:lnTo>
                    <a:pt x="4365403" y="2049904"/>
                  </a:lnTo>
                  <a:lnTo>
                    <a:pt x="4411633" y="2038223"/>
                  </a:lnTo>
                  <a:lnTo>
                    <a:pt x="4459544" y="2026355"/>
                  </a:lnTo>
                  <a:lnTo>
                    <a:pt x="4508943" y="2014336"/>
                  </a:lnTo>
                  <a:lnTo>
                    <a:pt x="4559635" y="2002204"/>
                  </a:lnTo>
                  <a:lnTo>
                    <a:pt x="4611424" y="1989993"/>
                  </a:lnTo>
                  <a:lnTo>
                    <a:pt x="4664116" y="1977741"/>
                  </a:lnTo>
                  <a:lnTo>
                    <a:pt x="4717517" y="1965483"/>
                  </a:lnTo>
                  <a:lnTo>
                    <a:pt x="4771431" y="1953257"/>
                  </a:lnTo>
                  <a:lnTo>
                    <a:pt x="4825665" y="1941099"/>
                  </a:lnTo>
                  <a:lnTo>
                    <a:pt x="4880022" y="1929044"/>
                  </a:lnTo>
                  <a:lnTo>
                    <a:pt x="4934309" y="1917130"/>
                  </a:lnTo>
                  <a:lnTo>
                    <a:pt x="4988331" y="1905392"/>
                  </a:lnTo>
                  <a:lnTo>
                    <a:pt x="5041893" y="1893868"/>
                  </a:lnTo>
                  <a:lnTo>
                    <a:pt x="5094801" y="1882593"/>
                  </a:lnTo>
                  <a:lnTo>
                    <a:pt x="5146859" y="1871603"/>
                  </a:lnTo>
                  <a:lnTo>
                    <a:pt x="5197873" y="1860936"/>
                  </a:lnTo>
                  <a:lnTo>
                    <a:pt x="5247649" y="1850628"/>
                  </a:lnTo>
                  <a:lnTo>
                    <a:pt x="5295991" y="1840715"/>
                  </a:lnTo>
                  <a:lnTo>
                    <a:pt x="5342705" y="1831233"/>
                  </a:lnTo>
                  <a:lnTo>
                    <a:pt x="5387596" y="1822218"/>
                  </a:lnTo>
                  <a:lnTo>
                    <a:pt x="5430470" y="1813708"/>
                  </a:lnTo>
                  <a:lnTo>
                    <a:pt x="5471132" y="1805738"/>
                  </a:lnTo>
                  <a:lnTo>
                    <a:pt x="5509387" y="1798345"/>
                  </a:lnTo>
                  <a:lnTo>
                    <a:pt x="5578805" y="1785274"/>
                  </a:lnTo>
                  <a:lnTo>
                    <a:pt x="5639975" y="1774209"/>
                  </a:lnTo>
                  <a:lnTo>
                    <a:pt x="5694274" y="1764907"/>
                  </a:lnTo>
                  <a:lnTo>
                    <a:pt x="5743081" y="1757125"/>
                  </a:lnTo>
                  <a:lnTo>
                    <a:pt x="5787773" y="1750619"/>
                  </a:lnTo>
                  <a:lnTo>
                    <a:pt x="5829729" y="1745145"/>
                  </a:lnTo>
                  <a:lnTo>
                    <a:pt x="5870327" y="1740460"/>
                  </a:lnTo>
                  <a:lnTo>
                    <a:pt x="5910943" y="1736321"/>
                  </a:lnTo>
                  <a:lnTo>
                    <a:pt x="5952957" y="1732484"/>
                  </a:lnTo>
                  <a:lnTo>
                    <a:pt x="5997747" y="1728705"/>
                  </a:lnTo>
                  <a:lnTo>
                    <a:pt x="6046690" y="1724742"/>
                  </a:lnTo>
                  <a:lnTo>
                    <a:pt x="6101164" y="1720351"/>
                  </a:lnTo>
                  <a:lnTo>
                    <a:pt x="6162548" y="1715287"/>
                  </a:lnTo>
                  <a:lnTo>
                    <a:pt x="6204073" y="1711882"/>
                  </a:lnTo>
                  <a:lnTo>
                    <a:pt x="6247640" y="1708462"/>
                  </a:lnTo>
                  <a:lnTo>
                    <a:pt x="6293057" y="1705037"/>
                  </a:lnTo>
                  <a:lnTo>
                    <a:pt x="6340131" y="1701619"/>
                  </a:lnTo>
                  <a:lnTo>
                    <a:pt x="6388671" y="1698220"/>
                  </a:lnTo>
                  <a:lnTo>
                    <a:pt x="6438483" y="1694851"/>
                  </a:lnTo>
                  <a:lnTo>
                    <a:pt x="6489375" y="1691524"/>
                  </a:lnTo>
                  <a:lnTo>
                    <a:pt x="6541155" y="1688251"/>
                  </a:lnTo>
                  <a:lnTo>
                    <a:pt x="6593632" y="1685043"/>
                  </a:lnTo>
                  <a:lnTo>
                    <a:pt x="6646612" y="1681911"/>
                  </a:lnTo>
                  <a:lnTo>
                    <a:pt x="6699903" y="1678868"/>
                  </a:lnTo>
                  <a:lnTo>
                    <a:pt x="6753313" y="1675925"/>
                  </a:lnTo>
                  <a:lnTo>
                    <a:pt x="6806650" y="1673094"/>
                  </a:lnTo>
                  <a:lnTo>
                    <a:pt x="6859721" y="1670385"/>
                  </a:lnTo>
                  <a:lnTo>
                    <a:pt x="6912334" y="1667812"/>
                  </a:lnTo>
                  <a:lnTo>
                    <a:pt x="6964298" y="1665385"/>
                  </a:lnTo>
                  <a:lnTo>
                    <a:pt x="7015418" y="1663116"/>
                  </a:lnTo>
                  <a:lnTo>
                    <a:pt x="7065504" y="1661016"/>
                  </a:lnTo>
                  <a:lnTo>
                    <a:pt x="7114363" y="1659098"/>
                  </a:lnTo>
                  <a:lnTo>
                    <a:pt x="7161803" y="1657372"/>
                  </a:lnTo>
                  <a:lnTo>
                    <a:pt x="7207631" y="1655851"/>
                  </a:lnTo>
                  <a:lnTo>
                    <a:pt x="7472140" y="1651672"/>
                  </a:lnTo>
                  <a:lnTo>
                    <a:pt x="7747222" y="1652136"/>
                  </a:lnTo>
                  <a:lnTo>
                    <a:pt x="7963296" y="1654458"/>
                  </a:lnTo>
                  <a:lnTo>
                    <a:pt x="8050783" y="1655851"/>
                  </a:lnTo>
                  <a:lnTo>
                    <a:pt x="8656447" y="1655851"/>
                  </a:lnTo>
                  <a:lnTo>
                    <a:pt x="8718743" y="1657799"/>
                  </a:lnTo>
                  <a:lnTo>
                    <a:pt x="8779055" y="1660455"/>
                  </a:lnTo>
                  <a:lnTo>
                    <a:pt x="8836686" y="1663611"/>
                  </a:lnTo>
                  <a:lnTo>
                    <a:pt x="8890936" y="1667059"/>
                  </a:lnTo>
                  <a:lnTo>
                    <a:pt x="8941109" y="1670590"/>
                  </a:lnTo>
                  <a:lnTo>
                    <a:pt x="8986506" y="1673996"/>
                  </a:lnTo>
                  <a:lnTo>
                    <a:pt x="9026429" y="1677069"/>
                  </a:lnTo>
                  <a:lnTo>
                    <a:pt x="9060180" y="1679600"/>
                  </a:lnTo>
                  <a:lnTo>
                    <a:pt x="9090025" y="1681871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176777" y="2749930"/>
              <a:ext cx="1395095" cy="1607820"/>
            </a:xfrm>
            <a:custGeom>
              <a:avLst/>
              <a:gdLst/>
              <a:ahLst/>
              <a:cxnLst/>
              <a:rect l="l" t="t" r="r" b="b"/>
              <a:pathLst>
                <a:path w="1395095" h="1607820">
                  <a:moveTo>
                    <a:pt x="694563" y="0"/>
                  </a:moveTo>
                  <a:lnTo>
                    <a:pt x="3937" y="403225"/>
                  </a:lnTo>
                  <a:lnTo>
                    <a:pt x="0" y="1202944"/>
                  </a:lnTo>
                  <a:lnTo>
                    <a:pt x="700532" y="1607312"/>
                  </a:lnTo>
                  <a:lnTo>
                    <a:pt x="1391158" y="1204087"/>
                  </a:lnTo>
                  <a:lnTo>
                    <a:pt x="1394968" y="404368"/>
                  </a:lnTo>
                  <a:lnTo>
                    <a:pt x="694563" y="0"/>
                  </a:lnTo>
                  <a:close/>
                </a:path>
              </a:pathLst>
            </a:custGeom>
            <a:solidFill>
              <a:srgbClr val="FFFFFF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176777" y="2749930"/>
              <a:ext cx="2118995" cy="2874645"/>
            </a:xfrm>
            <a:custGeom>
              <a:avLst/>
              <a:gdLst/>
              <a:ahLst/>
              <a:cxnLst/>
              <a:rect l="l" t="t" r="r" b="b"/>
              <a:pathLst>
                <a:path w="2118995" h="2874645">
                  <a:moveTo>
                    <a:pt x="3937" y="403225"/>
                  </a:moveTo>
                  <a:lnTo>
                    <a:pt x="694563" y="0"/>
                  </a:lnTo>
                  <a:lnTo>
                    <a:pt x="1394968" y="404368"/>
                  </a:lnTo>
                  <a:lnTo>
                    <a:pt x="1391158" y="1204087"/>
                  </a:lnTo>
                  <a:lnTo>
                    <a:pt x="700532" y="1607312"/>
                  </a:lnTo>
                  <a:lnTo>
                    <a:pt x="0" y="1202944"/>
                  </a:lnTo>
                  <a:lnTo>
                    <a:pt x="3937" y="403225"/>
                  </a:lnTo>
                  <a:close/>
                </a:path>
                <a:path w="2118995" h="2874645">
                  <a:moveTo>
                    <a:pt x="727837" y="1670050"/>
                  </a:moveTo>
                  <a:lnTo>
                    <a:pt x="1418463" y="1266825"/>
                  </a:lnTo>
                  <a:lnTo>
                    <a:pt x="2118868" y="1671193"/>
                  </a:lnTo>
                  <a:lnTo>
                    <a:pt x="2115058" y="2470912"/>
                  </a:lnTo>
                  <a:lnTo>
                    <a:pt x="1424432" y="2874187"/>
                  </a:lnTo>
                  <a:lnTo>
                    <a:pt x="723900" y="2469769"/>
                  </a:lnTo>
                  <a:lnTo>
                    <a:pt x="727837" y="167005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910203" y="1483105"/>
              <a:ext cx="1395095" cy="1607820"/>
            </a:xfrm>
            <a:custGeom>
              <a:avLst/>
              <a:gdLst/>
              <a:ahLst/>
              <a:cxnLst/>
              <a:rect l="l" t="t" r="r" b="b"/>
              <a:pathLst>
                <a:path w="1395095" h="1607820">
                  <a:moveTo>
                    <a:pt x="694563" y="0"/>
                  </a:moveTo>
                  <a:lnTo>
                    <a:pt x="3937" y="403225"/>
                  </a:lnTo>
                  <a:lnTo>
                    <a:pt x="0" y="1202944"/>
                  </a:lnTo>
                  <a:lnTo>
                    <a:pt x="700532" y="1607312"/>
                  </a:lnTo>
                  <a:lnTo>
                    <a:pt x="1391158" y="1204087"/>
                  </a:lnTo>
                  <a:lnTo>
                    <a:pt x="1394968" y="404368"/>
                  </a:lnTo>
                  <a:lnTo>
                    <a:pt x="694563" y="0"/>
                  </a:lnTo>
                  <a:close/>
                </a:path>
              </a:pathLst>
            </a:custGeom>
            <a:solidFill>
              <a:srgbClr val="FFFFFF">
                <a:alpha val="705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910203" y="1483105"/>
              <a:ext cx="1395095" cy="1607820"/>
            </a:xfrm>
            <a:custGeom>
              <a:avLst/>
              <a:gdLst/>
              <a:ahLst/>
              <a:cxnLst/>
              <a:rect l="l" t="t" r="r" b="b"/>
              <a:pathLst>
                <a:path w="1395095" h="1607820">
                  <a:moveTo>
                    <a:pt x="3937" y="403225"/>
                  </a:moveTo>
                  <a:lnTo>
                    <a:pt x="694563" y="0"/>
                  </a:lnTo>
                  <a:lnTo>
                    <a:pt x="1394968" y="404368"/>
                  </a:lnTo>
                  <a:lnTo>
                    <a:pt x="1391158" y="1204087"/>
                  </a:lnTo>
                  <a:lnTo>
                    <a:pt x="700532" y="1607312"/>
                  </a:lnTo>
                  <a:lnTo>
                    <a:pt x="0" y="1202944"/>
                  </a:lnTo>
                  <a:lnTo>
                    <a:pt x="3937" y="403225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157727" y="216281"/>
              <a:ext cx="1395095" cy="1607820"/>
            </a:xfrm>
            <a:custGeom>
              <a:avLst/>
              <a:gdLst/>
              <a:ahLst/>
              <a:cxnLst/>
              <a:rect l="l" t="t" r="r" b="b"/>
              <a:pathLst>
                <a:path w="1395095" h="1607820">
                  <a:moveTo>
                    <a:pt x="694563" y="0"/>
                  </a:moveTo>
                  <a:lnTo>
                    <a:pt x="3937" y="403225"/>
                  </a:lnTo>
                  <a:lnTo>
                    <a:pt x="0" y="1202944"/>
                  </a:lnTo>
                  <a:lnTo>
                    <a:pt x="700532" y="1607312"/>
                  </a:lnTo>
                  <a:lnTo>
                    <a:pt x="1391158" y="1204087"/>
                  </a:lnTo>
                  <a:lnTo>
                    <a:pt x="1394968" y="404368"/>
                  </a:lnTo>
                  <a:lnTo>
                    <a:pt x="694563" y="0"/>
                  </a:lnTo>
                  <a:close/>
                </a:path>
              </a:pathLst>
            </a:custGeom>
            <a:solidFill>
              <a:srgbClr val="FFFFFF">
                <a:alpha val="392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157727" y="216281"/>
              <a:ext cx="1395095" cy="1607820"/>
            </a:xfrm>
            <a:custGeom>
              <a:avLst/>
              <a:gdLst/>
              <a:ahLst/>
              <a:cxnLst/>
              <a:rect l="l" t="t" r="r" b="b"/>
              <a:pathLst>
                <a:path w="1395095" h="1607820">
                  <a:moveTo>
                    <a:pt x="3937" y="403225"/>
                  </a:moveTo>
                  <a:lnTo>
                    <a:pt x="694563" y="0"/>
                  </a:lnTo>
                  <a:lnTo>
                    <a:pt x="1394968" y="404368"/>
                  </a:lnTo>
                  <a:lnTo>
                    <a:pt x="1391158" y="1204087"/>
                  </a:lnTo>
                  <a:lnTo>
                    <a:pt x="700532" y="1607312"/>
                  </a:lnTo>
                  <a:lnTo>
                    <a:pt x="0" y="1202944"/>
                  </a:lnTo>
                  <a:lnTo>
                    <a:pt x="3937" y="403225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643628" y="5274055"/>
              <a:ext cx="1395095" cy="1584325"/>
            </a:xfrm>
            <a:custGeom>
              <a:avLst/>
              <a:gdLst/>
              <a:ahLst/>
              <a:cxnLst/>
              <a:rect l="l" t="t" r="r" b="b"/>
              <a:pathLst>
                <a:path w="1395095" h="1584325">
                  <a:moveTo>
                    <a:pt x="694563" y="0"/>
                  </a:moveTo>
                  <a:lnTo>
                    <a:pt x="3937" y="403237"/>
                  </a:lnTo>
                  <a:lnTo>
                    <a:pt x="0" y="1202969"/>
                  </a:lnTo>
                  <a:lnTo>
                    <a:pt x="659950" y="1583942"/>
                  </a:lnTo>
                  <a:lnTo>
                    <a:pt x="740655" y="1583942"/>
                  </a:lnTo>
                  <a:lnTo>
                    <a:pt x="1391158" y="1204137"/>
                  </a:lnTo>
                  <a:lnTo>
                    <a:pt x="1394968" y="404406"/>
                  </a:lnTo>
                  <a:lnTo>
                    <a:pt x="694563" y="0"/>
                  </a:lnTo>
                  <a:close/>
                </a:path>
              </a:pathLst>
            </a:custGeom>
            <a:solidFill>
              <a:srgbClr val="FFFFFF">
                <a:alpha val="588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643628" y="5274055"/>
              <a:ext cx="1395095" cy="1584325"/>
            </a:xfrm>
            <a:custGeom>
              <a:avLst/>
              <a:gdLst/>
              <a:ahLst/>
              <a:cxnLst/>
              <a:rect l="l" t="t" r="r" b="b"/>
              <a:pathLst>
                <a:path w="1395095" h="1584325">
                  <a:moveTo>
                    <a:pt x="3937" y="403237"/>
                  </a:moveTo>
                  <a:lnTo>
                    <a:pt x="694563" y="0"/>
                  </a:lnTo>
                  <a:lnTo>
                    <a:pt x="1394968" y="404406"/>
                  </a:lnTo>
                  <a:lnTo>
                    <a:pt x="1391158" y="1204137"/>
                  </a:lnTo>
                  <a:lnTo>
                    <a:pt x="740655" y="1583942"/>
                  </a:lnTo>
                </a:path>
                <a:path w="1395095" h="1584325">
                  <a:moveTo>
                    <a:pt x="659950" y="1583942"/>
                  </a:moveTo>
                  <a:lnTo>
                    <a:pt x="0" y="1202969"/>
                  </a:lnTo>
                  <a:lnTo>
                    <a:pt x="3937" y="403237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4061" y="4007739"/>
              <a:ext cx="802005" cy="1607185"/>
            </a:xfrm>
            <a:custGeom>
              <a:avLst/>
              <a:gdLst/>
              <a:ahLst/>
              <a:cxnLst/>
              <a:rect l="l" t="t" r="r" b="b"/>
              <a:pathLst>
                <a:path w="802005" h="1607185">
                  <a:moveTo>
                    <a:pt x="101351" y="0"/>
                  </a:moveTo>
                  <a:lnTo>
                    <a:pt x="0" y="62865"/>
                  </a:lnTo>
                  <a:lnTo>
                    <a:pt x="3426" y="1546098"/>
                  </a:lnTo>
                  <a:lnTo>
                    <a:pt x="107751" y="1606664"/>
                  </a:lnTo>
                  <a:lnTo>
                    <a:pt x="797984" y="1203706"/>
                  </a:lnTo>
                  <a:lnTo>
                    <a:pt x="801870" y="404368"/>
                  </a:lnTo>
                  <a:lnTo>
                    <a:pt x="101351" y="0"/>
                  </a:lnTo>
                  <a:close/>
                </a:path>
              </a:pathLst>
            </a:custGeom>
            <a:solidFill>
              <a:srgbClr val="FFFFFF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4061" y="4007739"/>
              <a:ext cx="802005" cy="1607185"/>
            </a:xfrm>
            <a:custGeom>
              <a:avLst/>
              <a:gdLst/>
              <a:ahLst/>
              <a:cxnLst/>
              <a:rect l="l" t="t" r="r" b="b"/>
              <a:pathLst>
                <a:path w="802005" h="1607185">
                  <a:moveTo>
                    <a:pt x="0" y="62865"/>
                  </a:moveTo>
                  <a:lnTo>
                    <a:pt x="101351" y="0"/>
                  </a:lnTo>
                  <a:lnTo>
                    <a:pt x="801870" y="404368"/>
                  </a:lnTo>
                  <a:lnTo>
                    <a:pt x="797984" y="1203706"/>
                  </a:lnTo>
                  <a:lnTo>
                    <a:pt x="107751" y="1606664"/>
                  </a:lnTo>
                  <a:lnTo>
                    <a:pt x="3426" y="1546098"/>
                  </a:lnTo>
                  <a:lnTo>
                    <a:pt x="0" y="62865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05003" y="5293105"/>
              <a:ext cx="1395095" cy="1565275"/>
            </a:xfrm>
            <a:custGeom>
              <a:avLst/>
              <a:gdLst/>
              <a:ahLst/>
              <a:cxnLst/>
              <a:rect l="l" t="t" r="r" b="b"/>
              <a:pathLst>
                <a:path w="1395095" h="1565275">
                  <a:moveTo>
                    <a:pt x="3898" y="403237"/>
                  </a:moveTo>
                  <a:lnTo>
                    <a:pt x="694537" y="0"/>
                  </a:lnTo>
                  <a:lnTo>
                    <a:pt x="1394942" y="404406"/>
                  </a:lnTo>
                  <a:lnTo>
                    <a:pt x="1391132" y="1204137"/>
                  </a:lnTo>
                  <a:lnTo>
                    <a:pt x="773200" y="1564892"/>
                  </a:lnTo>
                </a:path>
                <a:path w="1395095" h="1565275">
                  <a:moveTo>
                    <a:pt x="626871" y="1564892"/>
                  </a:moveTo>
                  <a:lnTo>
                    <a:pt x="0" y="1202969"/>
                  </a:lnTo>
                  <a:lnTo>
                    <a:pt x="3898" y="403237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33578" y="2740405"/>
              <a:ext cx="1395095" cy="1607820"/>
            </a:xfrm>
            <a:custGeom>
              <a:avLst/>
              <a:gdLst/>
              <a:ahLst/>
              <a:cxnLst/>
              <a:rect l="l" t="t" r="r" b="b"/>
              <a:pathLst>
                <a:path w="1395095" h="1607820">
                  <a:moveTo>
                    <a:pt x="694537" y="0"/>
                  </a:moveTo>
                  <a:lnTo>
                    <a:pt x="3898" y="403225"/>
                  </a:lnTo>
                  <a:lnTo>
                    <a:pt x="0" y="1202944"/>
                  </a:lnTo>
                  <a:lnTo>
                    <a:pt x="700443" y="1607312"/>
                  </a:lnTo>
                  <a:lnTo>
                    <a:pt x="1391132" y="1204087"/>
                  </a:lnTo>
                  <a:lnTo>
                    <a:pt x="1394942" y="404368"/>
                  </a:lnTo>
                  <a:lnTo>
                    <a:pt x="694537" y="0"/>
                  </a:lnTo>
                  <a:close/>
                </a:path>
              </a:pathLst>
            </a:custGeom>
            <a:solidFill>
              <a:srgbClr val="FFFFFF">
                <a:alpha val="705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33578" y="2740405"/>
              <a:ext cx="1395095" cy="1607820"/>
            </a:xfrm>
            <a:custGeom>
              <a:avLst/>
              <a:gdLst/>
              <a:ahLst/>
              <a:cxnLst/>
              <a:rect l="l" t="t" r="r" b="b"/>
              <a:pathLst>
                <a:path w="1395095" h="1607820">
                  <a:moveTo>
                    <a:pt x="3898" y="403225"/>
                  </a:moveTo>
                  <a:lnTo>
                    <a:pt x="694537" y="0"/>
                  </a:lnTo>
                  <a:lnTo>
                    <a:pt x="1394942" y="404368"/>
                  </a:lnTo>
                  <a:lnTo>
                    <a:pt x="1391132" y="1204087"/>
                  </a:lnTo>
                  <a:lnTo>
                    <a:pt x="700443" y="1607312"/>
                  </a:lnTo>
                  <a:lnTo>
                    <a:pt x="0" y="1202944"/>
                  </a:lnTo>
                  <a:lnTo>
                    <a:pt x="3898" y="403225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57478" y="4016755"/>
              <a:ext cx="1395095" cy="1607820"/>
            </a:xfrm>
            <a:custGeom>
              <a:avLst/>
              <a:gdLst/>
              <a:ahLst/>
              <a:cxnLst/>
              <a:rect l="l" t="t" r="r" b="b"/>
              <a:pathLst>
                <a:path w="1395095" h="1607820">
                  <a:moveTo>
                    <a:pt x="3898" y="403225"/>
                  </a:moveTo>
                  <a:lnTo>
                    <a:pt x="694537" y="0"/>
                  </a:lnTo>
                  <a:lnTo>
                    <a:pt x="1394942" y="404368"/>
                  </a:lnTo>
                  <a:lnTo>
                    <a:pt x="1391132" y="1204087"/>
                  </a:lnTo>
                  <a:lnTo>
                    <a:pt x="700506" y="1607362"/>
                  </a:lnTo>
                  <a:lnTo>
                    <a:pt x="0" y="1202944"/>
                  </a:lnTo>
                  <a:lnTo>
                    <a:pt x="3898" y="403225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690877" y="5302630"/>
              <a:ext cx="1395095" cy="1555750"/>
            </a:xfrm>
            <a:custGeom>
              <a:avLst/>
              <a:gdLst/>
              <a:ahLst/>
              <a:cxnLst/>
              <a:rect l="l" t="t" r="r" b="b"/>
              <a:pathLst>
                <a:path w="1395095" h="1555750">
                  <a:moveTo>
                    <a:pt x="3937" y="403237"/>
                  </a:moveTo>
                  <a:lnTo>
                    <a:pt x="694563" y="0"/>
                  </a:lnTo>
                  <a:lnTo>
                    <a:pt x="1394968" y="404406"/>
                  </a:lnTo>
                  <a:lnTo>
                    <a:pt x="1391158" y="1204137"/>
                  </a:lnTo>
                  <a:lnTo>
                    <a:pt x="789596" y="1555367"/>
                  </a:lnTo>
                </a:path>
                <a:path w="1395095" h="1555750">
                  <a:moveTo>
                    <a:pt x="610450" y="1555367"/>
                  </a:moveTo>
                  <a:lnTo>
                    <a:pt x="0" y="1202969"/>
                  </a:lnTo>
                  <a:lnTo>
                    <a:pt x="3937" y="403237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709927" y="2749930"/>
              <a:ext cx="1395095" cy="1607820"/>
            </a:xfrm>
            <a:custGeom>
              <a:avLst/>
              <a:gdLst/>
              <a:ahLst/>
              <a:cxnLst/>
              <a:rect l="l" t="t" r="r" b="b"/>
              <a:pathLst>
                <a:path w="1395095" h="1607820">
                  <a:moveTo>
                    <a:pt x="694563" y="0"/>
                  </a:moveTo>
                  <a:lnTo>
                    <a:pt x="3937" y="403225"/>
                  </a:lnTo>
                  <a:lnTo>
                    <a:pt x="0" y="1202944"/>
                  </a:lnTo>
                  <a:lnTo>
                    <a:pt x="700532" y="1607312"/>
                  </a:lnTo>
                  <a:lnTo>
                    <a:pt x="1391158" y="1204087"/>
                  </a:lnTo>
                  <a:lnTo>
                    <a:pt x="1394968" y="404368"/>
                  </a:lnTo>
                  <a:lnTo>
                    <a:pt x="694563" y="0"/>
                  </a:lnTo>
                  <a:close/>
                </a:path>
              </a:pathLst>
            </a:custGeom>
            <a:solidFill>
              <a:srgbClr val="FFFFFF">
                <a:alpha val="705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709927" y="2749930"/>
              <a:ext cx="1395095" cy="1607820"/>
            </a:xfrm>
            <a:custGeom>
              <a:avLst/>
              <a:gdLst/>
              <a:ahLst/>
              <a:cxnLst/>
              <a:rect l="l" t="t" r="r" b="b"/>
              <a:pathLst>
                <a:path w="1395095" h="1607820">
                  <a:moveTo>
                    <a:pt x="3937" y="403225"/>
                  </a:moveTo>
                  <a:lnTo>
                    <a:pt x="694563" y="0"/>
                  </a:lnTo>
                  <a:lnTo>
                    <a:pt x="1394968" y="404368"/>
                  </a:lnTo>
                  <a:lnTo>
                    <a:pt x="1391158" y="1204087"/>
                  </a:lnTo>
                  <a:lnTo>
                    <a:pt x="700532" y="1607312"/>
                  </a:lnTo>
                  <a:lnTo>
                    <a:pt x="0" y="1202944"/>
                  </a:lnTo>
                  <a:lnTo>
                    <a:pt x="3937" y="403225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976528" y="1454530"/>
              <a:ext cx="1395095" cy="1607820"/>
            </a:xfrm>
            <a:custGeom>
              <a:avLst/>
              <a:gdLst/>
              <a:ahLst/>
              <a:cxnLst/>
              <a:rect l="l" t="t" r="r" b="b"/>
              <a:pathLst>
                <a:path w="1395095" h="1607820">
                  <a:moveTo>
                    <a:pt x="3898" y="403225"/>
                  </a:moveTo>
                  <a:lnTo>
                    <a:pt x="694537" y="0"/>
                  </a:lnTo>
                  <a:lnTo>
                    <a:pt x="1394942" y="404368"/>
                  </a:lnTo>
                  <a:lnTo>
                    <a:pt x="1391132" y="1204087"/>
                  </a:lnTo>
                  <a:lnTo>
                    <a:pt x="700506" y="1607312"/>
                  </a:lnTo>
                  <a:lnTo>
                    <a:pt x="0" y="1202944"/>
                  </a:lnTo>
                  <a:lnTo>
                    <a:pt x="3898" y="403225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988302" y="4036186"/>
              <a:ext cx="1393825" cy="1607185"/>
            </a:xfrm>
            <a:custGeom>
              <a:avLst/>
              <a:gdLst/>
              <a:ahLst/>
              <a:cxnLst/>
              <a:rect l="l" t="t" r="r" b="b"/>
              <a:pathLst>
                <a:path w="1393825" h="1607185">
                  <a:moveTo>
                    <a:pt x="694563" y="0"/>
                  </a:moveTo>
                  <a:lnTo>
                    <a:pt x="3937" y="403225"/>
                  </a:lnTo>
                  <a:lnTo>
                    <a:pt x="0" y="1202944"/>
                  </a:lnTo>
                  <a:lnTo>
                    <a:pt x="699007" y="1606588"/>
                  </a:lnTo>
                  <a:lnTo>
                    <a:pt x="1389633" y="1203325"/>
                  </a:lnTo>
                  <a:lnTo>
                    <a:pt x="1393571" y="403606"/>
                  </a:lnTo>
                  <a:lnTo>
                    <a:pt x="694563" y="0"/>
                  </a:lnTo>
                  <a:close/>
                </a:path>
              </a:pathLst>
            </a:custGeom>
            <a:solidFill>
              <a:srgbClr val="FFFFFF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988302" y="4036186"/>
              <a:ext cx="1393825" cy="1607185"/>
            </a:xfrm>
            <a:custGeom>
              <a:avLst/>
              <a:gdLst/>
              <a:ahLst/>
              <a:cxnLst/>
              <a:rect l="l" t="t" r="r" b="b"/>
              <a:pathLst>
                <a:path w="1393825" h="1607185">
                  <a:moveTo>
                    <a:pt x="3937" y="403225"/>
                  </a:moveTo>
                  <a:lnTo>
                    <a:pt x="694563" y="0"/>
                  </a:lnTo>
                  <a:lnTo>
                    <a:pt x="1393571" y="403606"/>
                  </a:lnTo>
                  <a:lnTo>
                    <a:pt x="1389633" y="1203325"/>
                  </a:lnTo>
                  <a:lnTo>
                    <a:pt x="699007" y="1606588"/>
                  </a:lnTo>
                  <a:lnTo>
                    <a:pt x="0" y="1202944"/>
                  </a:lnTo>
                  <a:lnTo>
                    <a:pt x="3937" y="403225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731252" y="5312536"/>
              <a:ext cx="1393825" cy="1545590"/>
            </a:xfrm>
            <a:custGeom>
              <a:avLst/>
              <a:gdLst/>
              <a:ahLst/>
              <a:cxnLst/>
              <a:rect l="l" t="t" r="r" b="b"/>
              <a:pathLst>
                <a:path w="1393825" h="1545590">
                  <a:moveTo>
                    <a:pt x="3937" y="403250"/>
                  </a:moveTo>
                  <a:lnTo>
                    <a:pt x="694563" y="0"/>
                  </a:lnTo>
                  <a:lnTo>
                    <a:pt x="1393571" y="403631"/>
                  </a:lnTo>
                  <a:lnTo>
                    <a:pt x="1389633" y="1203363"/>
                  </a:lnTo>
                  <a:lnTo>
                    <a:pt x="803706" y="1545461"/>
                  </a:lnTo>
                </a:path>
                <a:path w="1393825" h="1545590">
                  <a:moveTo>
                    <a:pt x="593138" y="1545461"/>
                  </a:moveTo>
                  <a:lnTo>
                    <a:pt x="0" y="1202982"/>
                  </a:lnTo>
                  <a:lnTo>
                    <a:pt x="3937" y="40325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731252" y="2759836"/>
              <a:ext cx="1393825" cy="1606550"/>
            </a:xfrm>
            <a:custGeom>
              <a:avLst/>
              <a:gdLst/>
              <a:ahLst/>
              <a:cxnLst/>
              <a:rect l="l" t="t" r="r" b="b"/>
              <a:pathLst>
                <a:path w="1393825" h="1606550">
                  <a:moveTo>
                    <a:pt x="694563" y="0"/>
                  </a:moveTo>
                  <a:lnTo>
                    <a:pt x="3937" y="403225"/>
                  </a:lnTo>
                  <a:lnTo>
                    <a:pt x="0" y="1202944"/>
                  </a:lnTo>
                  <a:lnTo>
                    <a:pt x="699007" y="1606550"/>
                  </a:lnTo>
                  <a:lnTo>
                    <a:pt x="1389633" y="1203325"/>
                  </a:lnTo>
                  <a:lnTo>
                    <a:pt x="1393571" y="403605"/>
                  </a:lnTo>
                  <a:lnTo>
                    <a:pt x="694563" y="0"/>
                  </a:lnTo>
                  <a:close/>
                </a:path>
              </a:pathLst>
            </a:custGeom>
            <a:solidFill>
              <a:srgbClr val="FFFFFF">
                <a:alpha val="705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731252" y="2759836"/>
              <a:ext cx="1393825" cy="1606550"/>
            </a:xfrm>
            <a:custGeom>
              <a:avLst/>
              <a:gdLst/>
              <a:ahLst/>
              <a:cxnLst/>
              <a:rect l="l" t="t" r="r" b="b"/>
              <a:pathLst>
                <a:path w="1393825" h="1606550">
                  <a:moveTo>
                    <a:pt x="3937" y="403225"/>
                  </a:moveTo>
                  <a:lnTo>
                    <a:pt x="694563" y="0"/>
                  </a:lnTo>
                  <a:lnTo>
                    <a:pt x="1393571" y="403605"/>
                  </a:lnTo>
                  <a:lnTo>
                    <a:pt x="1389633" y="1203325"/>
                  </a:lnTo>
                  <a:lnTo>
                    <a:pt x="699007" y="1606550"/>
                  </a:lnTo>
                  <a:lnTo>
                    <a:pt x="0" y="1202944"/>
                  </a:lnTo>
                  <a:lnTo>
                    <a:pt x="3937" y="403225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464422" y="4044893"/>
              <a:ext cx="680085" cy="1586230"/>
            </a:xfrm>
            <a:custGeom>
              <a:avLst/>
              <a:gdLst/>
              <a:ahLst/>
              <a:cxnLst/>
              <a:rect l="l" t="t" r="r" b="b"/>
              <a:pathLst>
                <a:path w="680084" h="1586229">
                  <a:moveTo>
                    <a:pt x="679576" y="0"/>
                  </a:moveTo>
                  <a:lnTo>
                    <a:pt x="3809" y="394518"/>
                  </a:lnTo>
                  <a:lnTo>
                    <a:pt x="0" y="1193729"/>
                  </a:lnTo>
                  <a:lnTo>
                    <a:pt x="679576" y="1586146"/>
                  </a:lnTo>
                  <a:lnTo>
                    <a:pt x="679576" y="0"/>
                  </a:lnTo>
                  <a:close/>
                </a:path>
              </a:pathLst>
            </a:custGeom>
            <a:solidFill>
              <a:srgbClr val="FFFFFF">
                <a:alpha val="392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8464295" y="1501083"/>
              <a:ext cx="680085" cy="4130040"/>
            </a:xfrm>
            <a:custGeom>
              <a:avLst/>
              <a:gdLst/>
              <a:ahLst/>
              <a:cxnLst/>
              <a:rect l="l" t="t" r="r" b="b"/>
              <a:pathLst>
                <a:path w="680084" h="4130040">
                  <a:moveTo>
                    <a:pt x="3936" y="2938328"/>
                  </a:moveTo>
                  <a:lnTo>
                    <a:pt x="679703" y="2543810"/>
                  </a:lnTo>
                </a:path>
                <a:path w="680084" h="4130040">
                  <a:moveTo>
                    <a:pt x="679703" y="4129956"/>
                  </a:moveTo>
                  <a:lnTo>
                    <a:pt x="126" y="3737539"/>
                  </a:lnTo>
                  <a:lnTo>
                    <a:pt x="3936" y="2938328"/>
                  </a:lnTo>
                </a:path>
                <a:path w="680084" h="4130040">
                  <a:moveTo>
                    <a:pt x="3936" y="394518"/>
                  </a:moveTo>
                  <a:lnTo>
                    <a:pt x="679703" y="0"/>
                  </a:lnTo>
                </a:path>
                <a:path w="680084" h="4130040">
                  <a:moveTo>
                    <a:pt x="679703" y="1586202"/>
                  </a:moveTo>
                  <a:lnTo>
                    <a:pt x="0" y="1193856"/>
                  </a:lnTo>
                  <a:lnTo>
                    <a:pt x="3936" y="394518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57200" y="333311"/>
              <a:ext cx="8229600" cy="6186805"/>
            </a:xfrm>
            <a:custGeom>
              <a:avLst/>
              <a:gdLst/>
              <a:ahLst/>
              <a:cxnLst/>
              <a:rect l="l" t="t" r="r" b="b"/>
              <a:pathLst>
                <a:path w="8229600" h="6186805">
                  <a:moveTo>
                    <a:pt x="8229600" y="0"/>
                  </a:moveTo>
                  <a:lnTo>
                    <a:pt x="0" y="0"/>
                  </a:lnTo>
                  <a:lnTo>
                    <a:pt x="0" y="344614"/>
                  </a:lnTo>
                  <a:lnTo>
                    <a:pt x="0" y="6186551"/>
                  </a:lnTo>
                  <a:lnTo>
                    <a:pt x="8229600" y="6186551"/>
                  </a:lnTo>
                  <a:lnTo>
                    <a:pt x="8229600" y="344614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57200" y="333311"/>
              <a:ext cx="8229600" cy="6186805"/>
            </a:xfrm>
            <a:custGeom>
              <a:avLst/>
              <a:gdLst/>
              <a:ahLst/>
              <a:cxnLst/>
              <a:rect l="l" t="t" r="r" b="b"/>
              <a:pathLst>
                <a:path w="8229600" h="6186805">
                  <a:moveTo>
                    <a:pt x="0" y="6186551"/>
                  </a:moveTo>
                  <a:lnTo>
                    <a:pt x="8229600" y="6186551"/>
                  </a:lnTo>
                  <a:lnTo>
                    <a:pt x="8229600" y="0"/>
                  </a:lnTo>
                  <a:lnTo>
                    <a:pt x="0" y="0"/>
                  </a:lnTo>
                  <a:lnTo>
                    <a:pt x="0" y="6186551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560951" y="0"/>
              <a:ext cx="3679825" cy="678180"/>
            </a:xfrm>
            <a:custGeom>
              <a:avLst/>
              <a:gdLst/>
              <a:ahLst/>
              <a:cxnLst/>
              <a:rect l="l" t="t" r="r" b="b"/>
              <a:pathLst>
                <a:path w="3679825" h="678180">
                  <a:moveTo>
                    <a:pt x="0" y="677926"/>
                  </a:moveTo>
                  <a:lnTo>
                    <a:pt x="3679825" y="677926"/>
                  </a:lnTo>
                  <a:lnTo>
                    <a:pt x="3679825" y="0"/>
                  </a:lnTo>
                  <a:lnTo>
                    <a:pt x="0" y="0"/>
                  </a:lnTo>
                  <a:lnTo>
                    <a:pt x="0" y="677926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560951" y="0"/>
              <a:ext cx="3679825" cy="678180"/>
            </a:xfrm>
            <a:custGeom>
              <a:avLst/>
              <a:gdLst/>
              <a:ahLst/>
              <a:cxnLst/>
              <a:rect l="l" t="t" r="r" b="b"/>
              <a:pathLst>
                <a:path w="3679825" h="678180">
                  <a:moveTo>
                    <a:pt x="0" y="677926"/>
                  </a:moveTo>
                  <a:lnTo>
                    <a:pt x="3679825" y="677926"/>
                  </a:lnTo>
                  <a:lnTo>
                    <a:pt x="3679825" y="0"/>
                  </a:lnTo>
                </a:path>
                <a:path w="3679825" h="678180">
                  <a:moveTo>
                    <a:pt x="0" y="0"/>
                  </a:moveTo>
                  <a:lnTo>
                    <a:pt x="0" y="677926"/>
                  </a:lnTo>
                </a:path>
              </a:pathLst>
            </a:custGeom>
            <a:ln w="15875">
              <a:solidFill>
                <a:srgbClr val="74A40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649851" y="0"/>
              <a:ext cx="3505200" cy="601980"/>
            </a:xfrm>
            <a:custGeom>
              <a:avLst/>
              <a:gdLst/>
              <a:ahLst/>
              <a:cxnLst/>
              <a:rect l="l" t="t" r="r" b="b"/>
              <a:pathLst>
                <a:path w="3505200" h="601980">
                  <a:moveTo>
                    <a:pt x="0" y="601726"/>
                  </a:moveTo>
                  <a:lnTo>
                    <a:pt x="3505200" y="601726"/>
                  </a:lnTo>
                  <a:lnTo>
                    <a:pt x="3505200" y="0"/>
                  </a:lnTo>
                  <a:lnTo>
                    <a:pt x="0" y="0"/>
                  </a:lnTo>
                  <a:lnTo>
                    <a:pt x="0" y="601726"/>
                  </a:lnTo>
                  <a:close/>
                </a:path>
              </a:pathLst>
            </a:custGeom>
            <a:solidFill>
              <a:srgbClr val="7068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3812" y="0"/>
              <a:ext cx="9096375" cy="685799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290" dirty="0"/>
              <a:t>Major</a:t>
            </a:r>
            <a:r>
              <a:rPr spc="580" dirty="0"/>
              <a:t> </a:t>
            </a:r>
            <a:r>
              <a:rPr spc="930" dirty="0"/>
              <a:t>crops</a:t>
            </a:r>
          </a:p>
        </p:txBody>
      </p:sp>
      <p:sp>
        <p:nvSpPr>
          <p:cNvPr id="45" name="object 45"/>
          <p:cNvSpPr txBox="1"/>
          <p:nvPr/>
        </p:nvSpPr>
        <p:spPr>
          <a:xfrm>
            <a:off x="1190345" y="1653286"/>
            <a:ext cx="6543040" cy="4887595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359"/>
              </a:spcBef>
              <a:tabLst>
                <a:tab pos="1062990" algn="l"/>
                <a:tab pos="1088390" algn="l"/>
                <a:tab pos="1982470" algn="l"/>
                <a:tab pos="2280920" algn="l"/>
                <a:tab pos="2487930" algn="l"/>
                <a:tab pos="3112135" algn="l"/>
                <a:tab pos="3549650" algn="l"/>
                <a:tab pos="3814445" algn="l"/>
                <a:tab pos="3963670" algn="l"/>
                <a:tab pos="4276725" algn="l"/>
                <a:tab pos="4337050" algn="l"/>
                <a:tab pos="5027295" algn="l"/>
                <a:tab pos="5446395" algn="l"/>
                <a:tab pos="5514340" algn="l"/>
              </a:tabLst>
            </a:pPr>
            <a:r>
              <a:rPr sz="2200" b="1" i="1" spc="200" dirty="0">
                <a:solidFill>
                  <a:srgbClr val="FFEBD2"/>
                </a:solidFill>
                <a:latin typeface="Times New Roman"/>
                <a:cs typeface="Times New Roman"/>
              </a:rPr>
              <a:t>Rice</a:t>
            </a:r>
            <a:r>
              <a:rPr sz="2200" i="1" spc="200" dirty="0">
                <a:solidFill>
                  <a:srgbClr val="FFEBD2"/>
                </a:solidFill>
                <a:latin typeface="Times New Roman"/>
                <a:cs typeface="Times New Roman"/>
              </a:rPr>
              <a:t>:</a:t>
            </a:r>
            <a:r>
              <a:rPr sz="2200" i="1" spc="125" dirty="0">
                <a:solidFill>
                  <a:srgbClr val="FFEBD2"/>
                </a:solidFill>
                <a:latin typeface="Times New Roman"/>
                <a:cs typeface="Times New Roman"/>
              </a:rPr>
              <a:t> </a:t>
            </a:r>
            <a:r>
              <a:rPr sz="2200" i="1" spc="320" dirty="0">
                <a:solidFill>
                  <a:srgbClr val="FFEBD2"/>
                </a:solidFill>
                <a:latin typeface="Times New Roman"/>
                <a:cs typeface="Times New Roman"/>
              </a:rPr>
              <a:t>It</a:t>
            </a:r>
            <a:r>
              <a:rPr sz="2200" i="1" spc="165" dirty="0">
                <a:solidFill>
                  <a:srgbClr val="FFEBD2"/>
                </a:solidFill>
                <a:latin typeface="Times New Roman"/>
                <a:cs typeface="Times New Roman"/>
              </a:rPr>
              <a:t> </a:t>
            </a:r>
            <a:r>
              <a:rPr sz="2200" i="1" spc="170" dirty="0">
                <a:solidFill>
                  <a:srgbClr val="FFEBD2"/>
                </a:solidFill>
                <a:latin typeface="Times New Roman"/>
                <a:cs typeface="Times New Roman"/>
              </a:rPr>
              <a:t>is</a:t>
            </a:r>
            <a:r>
              <a:rPr sz="2200" i="1" spc="155" dirty="0">
                <a:solidFill>
                  <a:srgbClr val="FFEBD2"/>
                </a:solidFill>
                <a:latin typeface="Times New Roman"/>
                <a:cs typeface="Times New Roman"/>
              </a:rPr>
              <a:t> </a:t>
            </a:r>
            <a:r>
              <a:rPr sz="2200" i="1" spc="320" dirty="0">
                <a:solidFill>
                  <a:srgbClr val="FFEBD2"/>
                </a:solidFill>
                <a:latin typeface="Times New Roman"/>
                <a:cs typeface="Times New Roman"/>
              </a:rPr>
              <a:t>the</a:t>
            </a:r>
            <a:r>
              <a:rPr sz="2200" i="1" spc="180" dirty="0">
                <a:solidFill>
                  <a:srgbClr val="FFEBD2"/>
                </a:solidFill>
                <a:latin typeface="Times New Roman"/>
                <a:cs typeface="Times New Roman"/>
              </a:rPr>
              <a:t> </a:t>
            </a:r>
            <a:r>
              <a:rPr sz="2200" i="1" spc="265" dirty="0">
                <a:solidFill>
                  <a:srgbClr val="FFEBD2"/>
                </a:solidFill>
                <a:latin typeface="Times New Roman"/>
                <a:cs typeface="Times New Roman"/>
              </a:rPr>
              <a:t>staple</a:t>
            </a:r>
            <a:r>
              <a:rPr sz="2200" i="1" spc="175" dirty="0">
                <a:solidFill>
                  <a:srgbClr val="FFEBD2"/>
                </a:solidFill>
                <a:latin typeface="Times New Roman"/>
                <a:cs typeface="Times New Roman"/>
              </a:rPr>
              <a:t> </a:t>
            </a:r>
            <a:r>
              <a:rPr sz="2200" i="1" spc="254" dirty="0">
                <a:solidFill>
                  <a:srgbClr val="FFEBD2"/>
                </a:solidFill>
                <a:latin typeface="Times New Roman"/>
                <a:cs typeface="Times New Roman"/>
              </a:rPr>
              <a:t>food</a:t>
            </a:r>
            <a:r>
              <a:rPr sz="2200" i="1" spc="190" dirty="0">
                <a:solidFill>
                  <a:srgbClr val="FFEBD2"/>
                </a:solidFill>
                <a:latin typeface="Times New Roman"/>
                <a:cs typeface="Times New Roman"/>
              </a:rPr>
              <a:t> </a:t>
            </a:r>
            <a:r>
              <a:rPr sz="2200" i="1" spc="280" dirty="0">
                <a:solidFill>
                  <a:srgbClr val="FFEBD2"/>
                </a:solidFill>
                <a:latin typeface="Times New Roman"/>
                <a:cs typeface="Times New Roman"/>
              </a:rPr>
              <a:t>crop</a:t>
            </a:r>
            <a:r>
              <a:rPr sz="2200" i="1" spc="180" dirty="0">
                <a:solidFill>
                  <a:srgbClr val="FFEBD2"/>
                </a:solidFill>
                <a:latin typeface="Times New Roman"/>
                <a:cs typeface="Times New Roman"/>
              </a:rPr>
              <a:t> </a:t>
            </a:r>
            <a:r>
              <a:rPr sz="2200" i="1" spc="235" dirty="0">
                <a:solidFill>
                  <a:srgbClr val="FFEBD2"/>
                </a:solidFill>
                <a:latin typeface="Times New Roman"/>
                <a:cs typeface="Times New Roman"/>
              </a:rPr>
              <a:t>of</a:t>
            </a:r>
            <a:r>
              <a:rPr sz="2200" i="1" spc="170" dirty="0">
                <a:solidFill>
                  <a:srgbClr val="FFEBD2"/>
                </a:solidFill>
                <a:latin typeface="Times New Roman"/>
                <a:cs typeface="Times New Roman"/>
              </a:rPr>
              <a:t> </a:t>
            </a:r>
            <a:r>
              <a:rPr sz="2200" i="1" spc="365" dirty="0">
                <a:solidFill>
                  <a:srgbClr val="FFEBD2"/>
                </a:solidFill>
                <a:latin typeface="Times New Roman"/>
                <a:cs typeface="Times New Roman"/>
              </a:rPr>
              <a:t>a</a:t>
            </a:r>
            <a:r>
              <a:rPr sz="2200" i="1" spc="185" dirty="0">
                <a:solidFill>
                  <a:srgbClr val="FFEBD2"/>
                </a:solidFill>
                <a:latin typeface="Times New Roman"/>
                <a:cs typeface="Times New Roman"/>
              </a:rPr>
              <a:t> </a:t>
            </a:r>
            <a:r>
              <a:rPr sz="2200" i="1" spc="355" dirty="0">
                <a:solidFill>
                  <a:srgbClr val="FFEBD2"/>
                </a:solidFill>
                <a:latin typeface="Times New Roman"/>
                <a:cs typeface="Times New Roman"/>
              </a:rPr>
              <a:t>majority  </a:t>
            </a:r>
            <a:r>
              <a:rPr sz="2200" i="1" spc="229" dirty="0">
                <a:solidFill>
                  <a:srgbClr val="FFEBD2"/>
                </a:solidFill>
                <a:latin typeface="Times New Roman"/>
                <a:cs typeface="Times New Roman"/>
              </a:rPr>
              <a:t>of </a:t>
            </a:r>
            <a:r>
              <a:rPr sz="2200" i="1" spc="320" dirty="0">
                <a:solidFill>
                  <a:srgbClr val="FFEBD2"/>
                </a:solidFill>
                <a:latin typeface="Times New Roman"/>
                <a:cs typeface="Times New Roman"/>
              </a:rPr>
              <a:t>the </a:t>
            </a:r>
            <a:r>
              <a:rPr sz="2200" i="1" spc="240" dirty="0">
                <a:solidFill>
                  <a:srgbClr val="FFEBD2"/>
                </a:solidFill>
                <a:latin typeface="Times New Roman"/>
                <a:cs typeface="Times New Roman"/>
              </a:rPr>
              <a:t>people </a:t>
            </a:r>
            <a:r>
              <a:rPr sz="2200" i="1" spc="335" dirty="0">
                <a:solidFill>
                  <a:srgbClr val="FFEBD2"/>
                </a:solidFill>
                <a:latin typeface="Times New Roman"/>
                <a:cs typeface="Times New Roman"/>
              </a:rPr>
              <a:t>in </a:t>
            </a:r>
            <a:r>
              <a:rPr sz="2200" i="1" spc="290" dirty="0">
                <a:solidFill>
                  <a:srgbClr val="FFEBD2"/>
                </a:solidFill>
                <a:latin typeface="Times New Roman"/>
                <a:cs typeface="Times New Roman"/>
              </a:rPr>
              <a:t>India. </a:t>
            </a:r>
            <a:r>
              <a:rPr sz="2200" i="1" spc="310" dirty="0">
                <a:solidFill>
                  <a:srgbClr val="FFEBD2"/>
                </a:solidFill>
                <a:latin typeface="Times New Roman"/>
                <a:cs typeface="Times New Roman"/>
              </a:rPr>
              <a:t>Our </a:t>
            </a:r>
            <a:r>
              <a:rPr sz="2200" i="1" spc="370" dirty="0">
                <a:solidFill>
                  <a:srgbClr val="FFEBD2"/>
                </a:solidFill>
                <a:latin typeface="Times New Roman"/>
                <a:cs typeface="Times New Roman"/>
              </a:rPr>
              <a:t>country </a:t>
            </a:r>
            <a:r>
              <a:rPr sz="2200" i="1" spc="175" dirty="0">
                <a:solidFill>
                  <a:srgbClr val="FFEBD2"/>
                </a:solidFill>
                <a:latin typeface="Times New Roman"/>
                <a:cs typeface="Times New Roman"/>
              </a:rPr>
              <a:t>is </a:t>
            </a:r>
            <a:r>
              <a:rPr sz="2200" i="1" spc="315" dirty="0">
                <a:solidFill>
                  <a:srgbClr val="FFEBD2"/>
                </a:solidFill>
                <a:latin typeface="Times New Roman"/>
                <a:cs typeface="Times New Roman"/>
              </a:rPr>
              <a:t>the  </a:t>
            </a:r>
            <a:r>
              <a:rPr sz="2200" i="1" spc="260" dirty="0">
                <a:solidFill>
                  <a:srgbClr val="FFEBD2"/>
                </a:solidFill>
                <a:latin typeface="Times New Roman"/>
                <a:cs typeface="Times New Roman"/>
              </a:rPr>
              <a:t>second</a:t>
            </a:r>
            <a:r>
              <a:rPr sz="2200" i="1" spc="185" dirty="0">
                <a:solidFill>
                  <a:srgbClr val="FFEBD2"/>
                </a:solidFill>
                <a:latin typeface="Times New Roman"/>
                <a:cs typeface="Times New Roman"/>
              </a:rPr>
              <a:t> </a:t>
            </a:r>
            <a:r>
              <a:rPr sz="2200" i="1" spc="260" dirty="0">
                <a:solidFill>
                  <a:srgbClr val="FFEBD2"/>
                </a:solidFill>
                <a:latin typeface="Times New Roman"/>
                <a:cs typeface="Times New Roman"/>
              </a:rPr>
              <a:t>largest	</a:t>
            </a:r>
            <a:r>
              <a:rPr sz="2200" i="1" spc="315" dirty="0">
                <a:solidFill>
                  <a:srgbClr val="FFEBD2"/>
                </a:solidFill>
                <a:latin typeface="Times New Roman"/>
                <a:cs typeface="Times New Roman"/>
              </a:rPr>
              <a:t>producer	</a:t>
            </a:r>
            <a:r>
              <a:rPr sz="2200" i="1" spc="235" dirty="0">
                <a:solidFill>
                  <a:srgbClr val="FFEBD2"/>
                </a:solidFill>
                <a:latin typeface="Times New Roman"/>
                <a:cs typeface="Times New Roman"/>
              </a:rPr>
              <a:t>of	</a:t>
            </a:r>
            <a:r>
              <a:rPr sz="2200" i="1" spc="254" dirty="0">
                <a:solidFill>
                  <a:srgbClr val="FFEBD2"/>
                </a:solidFill>
                <a:latin typeface="Times New Roman"/>
                <a:cs typeface="Times New Roman"/>
              </a:rPr>
              <a:t>rice	</a:t>
            </a:r>
            <a:r>
              <a:rPr sz="2200" i="1" spc="335" dirty="0">
                <a:solidFill>
                  <a:srgbClr val="FFEBD2"/>
                </a:solidFill>
                <a:latin typeface="Times New Roman"/>
                <a:cs typeface="Times New Roman"/>
              </a:rPr>
              <a:t>in		</a:t>
            </a:r>
            <a:r>
              <a:rPr sz="2200" i="1" spc="320" dirty="0">
                <a:solidFill>
                  <a:srgbClr val="FFEBD2"/>
                </a:solidFill>
                <a:latin typeface="Times New Roman"/>
                <a:cs typeface="Times New Roman"/>
              </a:rPr>
              <a:t>the  </a:t>
            </a:r>
            <a:r>
              <a:rPr sz="2200" i="1" spc="330" dirty="0">
                <a:solidFill>
                  <a:srgbClr val="FFEBD2"/>
                </a:solidFill>
                <a:latin typeface="Times New Roman"/>
                <a:cs typeface="Times New Roman"/>
              </a:rPr>
              <a:t>world	</a:t>
            </a:r>
            <a:r>
              <a:rPr sz="2200" i="1" spc="320" dirty="0">
                <a:solidFill>
                  <a:srgbClr val="FFEBD2"/>
                </a:solidFill>
                <a:latin typeface="Times New Roman"/>
                <a:cs typeface="Times New Roman"/>
              </a:rPr>
              <a:t>after	</a:t>
            </a:r>
            <a:r>
              <a:rPr sz="2200" i="1" spc="250" dirty="0">
                <a:solidFill>
                  <a:srgbClr val="FFEBD2"/>
                </a:solidFill>
                <a:latin typeface="Times New Roman"/>
                <a:cs typeface="Times New Roman"/>
              </a:rPr>
              <a:t>China.	</a:t>
            </a:r>
            <a:r>
              <a:rPr sz="2200" i="1" spc="320" dirty="0">
                <a:solidFill>
                  <a:srgbClr val="FFEBD2"/>
                </a:solidFill>
                <a:latin typeface="Times New Roman"/>
                <a:cs typeface="Times New Roman"/>
              </a:rPr>
              <a:t>It	</a:t>
            </a:r>
            <a:r>
              <a:rPr sz="2200" i="1" spc="170" dirty="0">
                <a:solidFill>
                  <a:srgbClr val="FFEBD2"/>
                </a:solidFill>
                <a:latin typeface="Times New Roman"/>
                <a:cs typeface="Times New Roman"/>
              </a:rPr>
              <a:t>is		</a:t>
            </a:r>
            <a:r>
              <a:rPr sz="2200" i="1" spc="365" dirty="0">
                <a:solidFill>
                  <a:srgbClr val="FFEBD2"/>
                </a:solidFill>
                <a:latin typeface="Times New Roman"/>
                <a:cs typeface="Times New Roman"/>
              </a:rPr>
              <a:t>a		</a:t>
            </a:r>
            <a:r>
              <a:rPr sz="2200" i="1" spc="335" dirty="0">
                <a:solidFill>
                  <a:srgbClr val="FFEBD2"/>
                </a:solidFill>
                <a:latin typeface="Times New Roman"/>
                <a:cs typeface="Times New Roman"/>
              </a:rPr>
              <a:t>kharif	</a:t>
            </a:r>
            <a:r>
              <a:rPr sz="2200" i="1" spc="280" dirty="0">
                <a:solidFill>
                  <a:srgbClr val="FFEBD2"/>
                </a:solidFill>
                <a:latin typeface="Times New Roman"/>
                <a:cs typeface="Times New Roman"/>
              </a:rPr>
              <a:t>crop  </a:t>
            </a:r>
            <a:r>
              <a:rPr sz="2200" i="1" spc="350" dirty="0">
                <a:solidFill>
                  <a:srgbClr val="FFEBD2"/>
                </a:solidFill>
                <a:latin typeface="Times New Roman"/>
                <a:cs typeface="Times New Roman"/>
              </a:rPr>
              <a:t>which		</a:t>
            </a:r>
            <a:r>
              <a:rPr sz="2200" i="1" spc="275" dirty="0">
                <a:solidFill>
                  <a:srgbClr val="FFEBD2"/>
                </a:solidFill>
                <a:latin typeface="Times New Roman"/>
                <a:cs typeface="Times New Roman"/>
              </a:rPr>
              <a:t>requires	</a:t>
            </a:r>
            <a:r>
              <a:rPr sz="2200" i="1" spc="290" dirty="0">
                <a:solidFill>
                  <a:srgbClr val="FFEBD2"/>
                </a:solidFill>
                <a:latin typeface="Times New Roman"/>
                <a:cs typeface="Times New Roman"/>
              </a:rPr>
              <a:t>high </a:t>
            </a:r>
            <a:r>
              <a:rPr sz="2200" i="1" spc="335" dirty="0">
                <a:solidFill>
                  <a:srgbClr val="FFEBD2"/>
                </a:solidFill>
                <a:latin typeface="Times New Roman"/>
                <a:cs typeface="Times New Roman"/>
              </a:rPr>
              <a:t>temperature, </a:t>
            </a:r>
            <a:r>
              <a:rPr sz="2200" i="1" spc="270" dirty="0">
                <a:solidFill>
                  <a:srgbClr val="FFEBD2"/>
                </a:solidFill>
                <a:latin typeface="Times New Roman"/>
                <a:cs typeface="Times New Roman"/>
              </a:rPr>
              <a:t>(above  </a:t>
            </a:r>
            <a:r>
              <a:rPr sz="2200" i="1" spc="5" dirty="0">
                <a:solidFill>
                  <a:srgbClr val="FFEBD2"/>
                </a:solidFill>
                <a:latin typeface="Times New Roman"/>
                <a:cs typeface="Times New Roman"/>
              </a:rPr>
              <a:t>25°C) </a:t>
            </a:r>
            <a:r>
              <a:rPr sz="2200" i="1" spc="395" dirty="0">
                <a:solidFill>
                  <a:srgbClr val="FFEBD2"/>
                </a:solidFill>
                <a:latin typeface="Times New Roman"/>
                <a:cs typeface="Times New Roman"/>
              </a:rPr>
              <a:t>and </a:t>
            </a:r>
            <a:r>
              <a:rPr sz="2200" i="1" spc="290" dirty="0">
                <a:solidFill>
                  <a:srgbClr val="FFEBD2"/>
                </a:solidFill>
                <a:latin typeface="Times New Roman"/>
                <a:cs typeface="Times New Roman"/>
              </a:rPr>
              <a:t>high </a:t>
            </a:r>
            <a:r>
              <a:rPr sz="2200" i="1" spc="395" dirty="0">
                <a:solidFill>
                  <a:srgbClr val="FFEBD2"/>
                </a:solidFill>
                <a:latin typeface="Times New Roman"/>
                <a:cs typeface="Times New Roman"/>
              </a:rPr>
              <a:t>humidity </a:t>
            </a:r>
            <a:r>
              <a:rPr sz="2200" i="1" spc="390" dirty="0">
                <a:solidFill>
                  <a:srgbClr val="FFEBD2"/>
                </a:solidFill>
                <a:latin typeface="Times New Roman"/>
                <a:cs typeface="Times New Roman"/>
              </a:rPr>
              <a:t>with </a:t>
            </a:r>
            <a:r>
              <a:rPr sz="2200" i="1" spc="365" dirty="0">
                <a:solidFill>
                  <a:srgbClr val="FFEBD2"/>
                </a:solidFill>
                <a:latin typeface="Times New Roman"/>
                <a:cs typeface="Times New Roman"/>
              </a:rPr>
              <a:t>annual  </a:t>
            </a:r>
            <a:r>
              <a:rPr sz="2200" i="1" spc="290" dirty="0">
                <a:solidFill>
                  <a:srgbClr val="FFEBD2"/>
                </a:solidFill>
                <a:latin typeface="Times New Roman"/>
                <a:cs typeface="Times New Roman"/>
              </a:rPr>
              <a:t>rainfall </a:t>
            </a:r>
            <a:r>
              <a:rPr sz="2200" i="1" spc="310" dirty="0">
                <a:solidFill>
                  <a:srgbClr val="FFEBD2"/>
                </a:solidFill>
                <a:latin typeface="Times New Roman"/>
                <a:cs typeface="Times New Roman"/>
              </a:rPr>
              <a:t>above </a:t>
            </a:r>
            <a:r>
              <a:rPr sz="2200" i="1" spc="185" dirty="0">
                <a:solidFill>
                  <a:srgbClr val="FFEBD2"/>
                </a:solidFill>
                <a:latin typeface="Times New Roman"/>
                <a:cs typeface="Times New Roman"/>
              </a:rPr>
              <a:t>100 </a:t>
            </a:r>
            <a:r>
              <a:rPr sz="2200" i="1" spc="315" dirty="0">
                <a:solidFill>
                  <a:srgbClr val="FFEBD2"/>
                </a:solidFill>
                <a:latin typeface="Times New Roman"/>
                <a:cs typeface="Times New Roman"/>
              </a:rPr>
              <a:t>cm. </a:t>
            </a:r>
            <a:r>
              <a:rPr sz="2200" i="1" spc="360" dirty="0">
                <a:solidFill>
                  <a:srgbClr val="FFEBD2"/>
                </a:solidFill>
                <a:latin typeface="Times New Roman"/>
                <a:cs typeface="Times New Roman"/>
              </a:rPr>
              <a:t>In </a:t>
            </a:r>
            <a:r>
              <a:rPr sz="2200" i="1" spc="320" dirty="0">
                <a:solidFill>
                  <a:srgbClr val="FFEBD2"/>
                </a:solidFill>
                <a:latin typeface="Times New Roman"/>
                <a:cs typeface="Times New Roman"/>
              </a:rPr>
              <a:t>the </a:t>
            </a:r>
            <a:r>
              <a:rPr sz="2200" i="1" spc="285" dirty="0">
                <a:solidFill>
                  <a:srgbClr val="FFEBD2"/>
                </a:solidFill>
                <a:latin typeface="Times New Roman"/>
                <a:cs typeface="Times New Roman"/>
              </a:rPr>
              <a:t>areas </a:t>
            </a:r>
            <a:r>
              <a:rPr sz="2200" i="1" spc="229" dirty="0">
                <a:solidFill>
                  <a:srgbClr val="FFEBD2"/>
                </a:solidFill>
                <a:latin typeface="Times New Roman"/>
                <a:cs typeface="Times New Roman"/>
              </a:rPr>
              <a:t>of </a:t>
            </a:r>
            <a:r>
              <a:rPr sz="2200" i="1" spc="145" dirty="0">
                <a:solidFill>
                  <a:srgbClr val="FFEBD2"/>
                </a:solidFill>
                <a:latin typeface="Times New Roman"/>
                <a:cs typeface="Times New Roman"/>
              </a:rPr>
              <a:t>less  </a:t>
            </a:r>
            <a:r>
              <a:rPr sz="2200" i="1" spc="265" dirty="0">
                <a:solidFill>
                  <a:srgbClr val="FFEBD2"/>
                </a:solidFill>
                <a:latin typeface="Times New Roman"/>
                <a:cs typeface="Times New Roman"/>
              </a:rPr>
              <a:t>rainfall, </a:t>
            </a:r>
            <a:r>
              <a:rPr sz="2200" i="1" spc="300" dirty="0">
                <a:solidFill>
                  <a:srgbClr val="FFEBD2"/>
                </a:solidFill>
                <a:latin typeface="Times New Roman"/>
                <a:cs typeface="Times New Roman"/>
              </a:rPr>
              <a:t>it </a:t>
            </a:r>
            <a:r>
              <a:rPr sz="2200" i="1" spc="305" dirty="0">
                <a:solidFill>
                  <a:srgbClr val="FFEBD2"/>
                </a:solidFill>
                <a:latin typeface="Times New Roman"/>
                <a:cs typeface="Times New Roman"/>
              </a:rPr>
              <a:t>grows </a:t>
            </a:r>
            <a:r>
              <a:rPr sz="2200" i="1" spc="390" dirty="0">
                <a:solidFill>
                  <a:srgbClr val="FFEBD2"/>
                </a:solidFill>
                <a:latin typeface="Times New Roman"/>
                <a:cs typeface="Times New Roman"/>
              </a:rPr>
              <a:t>with </a:t>
            </a:r>
            <a:r>
              <a:rPr sz="2200" i="1" spc="320" dirty="0">
                <a:solidFill>
                  <a:srgbClr val="FFEBD2"/>
                </a:solidFill>
                <a:latin typeface="Times New Roman"/>
                <a:cs typeface="Times New Roman"/>
              </a:rPr>
              <a:t>the </a:t>
            </a:r>
            <a:r>
              <a:rPr sz="2200" i="1" spc="265" dirty="0">
                <a:solidFill>
                  <a:srgbClr val="FFEBD2"/>
                </a:solidFill>
                <a:latin typeface="Times New Roman"/>
                <a:cs typeface="Times New Roman"/>
              </a:rPr>
              <a:t>help </a:t>
            </a:r>
            <a:r>
              <a:rPr sz="2200" i="1" spc="235" dirty="0">
                <a:solidFill>
                  <a:srgbClr val="FFEBD2"/>
                </a:solidFill>
                <a:latin typeface="Times New Roman"/>
                <a:cs typeface="Times New Roman"/>
              </a:rPr>
              <a:t>of  </a:t>
            </a:r>
            <a:r>
              <a:rPr sz="2200" i="1" spc="280" dirty="0">
                <a:solidFill>
                  <a:srgbClr val="FFEBD2"/>
                </a:solidFill>
                <a:latin typeface="Times New Roman"/>
                <a:cs typeface="Times New Roman"/>
              </a:rPr>
              <a:t>irrigation. </a:t>
            </a:r>
            <a:r>
              <a:rPr sz="2200" i="1" spc="305" dirty="0">
                <a:solidFill>
                  <a:srgbClr val="FFEBD2"/>
                </a:solidFill>
                <a:latin typeface="Times New Roman"/>
                <a:cs typeface="Times New Roman"/>
              </a:rPr>
              <a:t>Rice </a:t>
            </a:r>
            <a:r>
              <a:rPr sz="2200" i="1" spc="170" dirty="0">
                <a:solidFill>
                  <a:srgbClr val="FFEBD2"/>
                </a:solidFill>
                <a:latin typeface="Times New Roman"/>
                <a:cs typeface="Times New Roman"/>
              </a:rPr>
              <a:t>is </a:t>
            </a:r>
            <a:r>
              <a:rPr sz="2200" i="1" spc="370" dirty="0">
                <a:solidFill>
                  <a:srgbClr val="FFEBD2"/>
                </a:solidFill>
                <a:latin typeface="Times New Roman"/>
                <a:cs typeface="Times New Roman"/>
              </a:rPr>
              <a:t>grown </a:t>
            </a:r>
            <a:r>
              <a:rPr sz="2200" i="1" spc="335" dirty="0">
                <a:solidFill>
                  <a:srgbClr val="FFEBD2"/>
                </a:solidFill>
                <a:latin typeface="Times New Roman"/>
                <a:cs typeface="Times New Roman"/>
              </a:rPr>
              <a:t>in </a:t>
            </a:r>
            <a:r>
              <a:rPr sz="2200" i="1" spc="315" dirty="0">
                <a:solidFill>
                  <a:srgbClr val="FFEBD2"/>
                </a:solidFill>
                <a:latin typeface="Times New Roman"/>
                <a:cs typeface="Times New Roman"/>
              </a:rPr>
              <a:t>the </a:t>
            </a:r>
            <a:r>
              <a:rPr sz="2200" i="1" spc="275" dirty="0">
                <a:solidFill>
                  <a:srgbClr val="FFEBD2"/>
                </a:solidFill>
                <a:latin typeface="Times New Roman"/>
                <a:cs typeface="Times New Roman"/>
              </a:rPr>
              <a:t>plains </a:t>
            </a:r>
            <a:r>
              <a:rPr sz="2200" i="1" spc="235" dirty="0">
                <a:solidFill>
                  <a:srgbClr val="FFEBD2"/>
                </a:solidFill>
                <a:latin typeface="Times New Roman"/>
                <a:cs typeface="Times New Roman"/>
              </a:rPr>
              <a:t>of  </a:t>
            </a:r>
            <a:r>
              <a:rPr sz="2200" i="1" spc="350" dirty="0">
                <a:solidFill>
                  <a:srgbClr val="FFEBD2"/>
                </a:solidFill>
                <a:latin typeface="Times New Roman"/>
                <a:cs typeface="Times New Roman"/>
              </a:rPr>
              <a:t>north </a:t>
            </a:r>
            <a:r>
              <a:rPr sz="2200" i="1" spc="395" dirty="0">
                <a:solidFill>
                  <a:srgbClr val="FFEBD2"/>
                </a:solidFill>
                <a:latin typeface="Times New Roman"/>
                <a:cs typeface="Times New Roman"/>
              </a:rPr>
              <a:t>and </a:t>
            </a:r>
            <a:r>
              <a:rPr sz="2200" i="1" spc="295" dirty="0">
                <a:solidFill>
                  <a:srgbClr val="FFEBD2"/>
                </a:solidFill>
                <a:latin typeface="Times New Roman"/>
                <a:cs typeface="Times New Roman"/>
              </a:rPr>
              <a:t>north-eastern </a:t>
            </a:r>
            <a:r>
              <a:rPr sz="2200" i="1" spc="290" dirty="0">
                <a:solidFill>
                  <a:srgbClr val="FFEBD2"/>
                </a:solidFill>
                <a:latin typeface="Times New Roman"/>
                <a:cs typeface="Times New Roman"/>
              </a:rPr>
              <a:t>India, </a:t>
            </a:r>
            <a:r>
              <a:rPr sz="2200" i="1" spc="250" dirty="0">
                <a:solidFill>
                  <a:srgbClr val="FFEBD2"/>
                </a:solidFill>
                <a:latin typeface="Times New Roman"/>
                <a:cs typeface="Times New Roman"/>
              </a:rPr>
              <a:t>coastal  </a:t>
            </a:r>
            <a:r>
              <a:rPr sz="2200" i="1" spc="285" dirty="0">
                <a:solidFill>
                  <a:srgbClr val="FFEBD2"/>
                </a:solidFill>
                <a:latin typeface="Times New Roman"/>
                <a:cs typeface="Times New Roman"/>
              </a:rPr>
              <a:t>areas </a:t>
            </a:r>
            <a:r>
              <a:rPr sz="2200" i="1" spc="395" dirty="0">
                <a:solidFill>
                  <a:srgbClr val="FFEBD2"/>
                </a:solidFill>
                <a:latin typeface="Times New Roman"/>
                <a:cs typeface="Times New Roman"/>
              </a:rPr>
              <a:t>and </a:t>
            </a:r>
            <a:r>
              <a:rPr sz="2200" i="1" spc="320" dirty="0">
                <a:solidFill>
                  <a:srgbClr val="FFEBD2"/>
                </a:solidFill>
                <a:latin typeface="Times New Roman"/>
                <a:cs typeface="Times New Roman"/>
              </a:rPr>
              <a:t>the </a:t>
            </a:r>
            <a:r>
              <a:rPr sz="2200" i="1" spc="270" dirty="0">
                <a:solidFill>
                  <a:srgbClr val="FFEBD2"/>
                </a:solidFill>
                <a:latin typeface="Times New Roman"/>
                <a:cs typeface="Times New Roman"/>
              </a:rPr>
              <a:t>deltaic </a:t>
            </a:r>
            <a:r>
              <a:rPr sz="2200" i="1" spc="235" dirty="0">
                <a:solidFill>
                  <a:srgbClr val="FFEBD2"/>
                </a:solidFill>
                <a:latin typeface="Times New Roman"/>
                <a:cs typeface="Times New Roman"/>
              </a:rPr>
              <a:t>regions. </a:t>
            </a:r>
            <a:r>
              <a:rPr sz="2200" i="1" spc="355" dirty="0">
                <a:solidFill>
                  <a:srgbClr val="FFEBD2"/>
                </a:solidFill>
                <a:latin typeface="Times New Roman"/>
                <a:cs typeface="Times New Roman"/>
              </a:rPr>
              <a:t>Development  </a:t>
            </a:r>
            <a:r>
              <a:rPr sz="2200" i="1" spc="229" dirty="0">
                <a:solidFill>
                  <a:srgbClr val="FFEBD2"/>
                </a:solidFill>
                <a:latin typeface="Times New Roman"/>
                <a:cs typeface="Times New Roman"/>
              </a:rPr>
              <a:t>of </a:t>
            </a:r>
            <a:r>
              <a:rPr sz="2200" i="1" spc="275" dirty="0">
                <a:solidFill>
                  <a:srgbClr val="FFEBD2"/>
                </a:solidFill>
                <a:latin typeface="Times New Roman"/>
                <a:cs typeface="Times New Roman"/>
              </a:rPr>
              <a:t>dense </a:t>
            </a:r>
            <a:r>
              <a:rPr sz="2200" i="1" spc="375" dirty="0">
                <a:solidFill>
                  <a:srgbClr val="FFEBD2"/>
                </a:solidFill>
                <a:latin typeface="Times New Roman"/>
                <a:cs typeface="Times New Roman"/>
              </a:rPr>
              <a:t>network </a:t>
            </a:r>
            <a:r>
              <a:rPr sz="2200" i="1" spc="235" dirty="0">
                <a:solidFill>
                  <a:srgbClr val="FFEBD2"/>
                </a:solidFill>
                <a:latin typeface="Times New Roman"/>
                <a:cs typeface="Times New Roman"/>
              </a:rPr>
              <a:t>of </a:t>
            </a:r>
            <a:r>
              <a:rPr sz="2200" i="1" spc="305" dirty="0">
                <a:solidFill>
                  <a:srgbClr val="FFEBD2"/>
                </a:solidFill>
                <a:latin typeface="Times New Roman"/>
                <a:cs typeface="Times New Roman"/>
              </a:rPr>
              <a:t>canal </a:t>
            </a:r>
            <a:r>
              <a:rPr sz="2200" i="1" spc="300" dirty="0">
                <a:solidFill>
                  <a:srgbClr val="FFEBD2"/>
                </a:solidFill>
                <a:latin typeface="Times New Roman"/>
                <a:cs typeface="Times New Roman"/>
              </a:rPr>
              <a:t>irrigation </a:t>
            </a:r>
            <a:r>
              <a:rPr sz="2200" i="1" spc="390" dirty="0">
                <a:solidFill>
                  <a:srgbClr val="FFEBD2"/>
                </a:solidFill>
                <a:latin typeface="Times New Roman"/>
                <a:cs typeface="Times New Roman"/>
              </a:rPr>
              <a:t>and  </a:t>
            </a:r>
            <a:r>
              <a:rPr sz="2200" i="1" spc="275" dirty="0">
                <a:solidFill>
                  <a:srgbClr val="FFEBD2"/>
                </a:solidFill>
                <a:latin typeface="Times New Roman"/>
                <a:cs typeface="Times New Roman"/>
              </a:rPr>
              <a:t>tubewells</a:t>
            </a:r>
            <a:r>
              <a:rPr sz="2200" i="1" spc="150" dirty="0">
                <a:solidFill>
                  <a:srgbClr val="FFEBD2"/>
                </a:solidFill>
                <a:latin typeface="Times New Roman"/>
                <a:cs typeface="Times New Roman"/>
              </a:rPr>
              <a:t> </a:t>
            </a:r>
            <a:r>
              <a:rPr sz="2200" i="1" spc="375" dirty="0">
                <a:solidFill>
                  <a:srgbClr val="FFEBD2"/>
                </a:solidFill>
                <a:latin typeface="Times New Roman"/>
                <a:cs typeface="Times New Roman"/>
              </a:rPr>
              <a:t>have</a:t>
            </a:r>
            <a:r>
              <a:rPr sz="2200" i="1" spc="180" dirty="0">
                <a:solidFill>
                  <a:srgbClr val="FFEBD2"/>
                </a:solidFill>
                <a:latin typeface="Times New Roman"/>
                <a:cs typeface="Times New Roman"/>
              </a:rPr>
              <a:t> </a:t>
            </a:r>
            <a:r>
              <a:rPr sz="2200" i="1" spc="400" dirty="0">
                <a:solidFill>
                  <a:srgbClr val="FFEBD2"/>
                </a:solidFill>
                <a:latin typeface="Times New Roman"/>
                <a:cs typeface="Times New Roman"/>
              </a:rPr>
              <a:t>made</a:t>
            </a:r>
            <a:r>
              <a:rPr sz="2200" i="1" spc="190" dirty="0">
                <a:solidFill>
                  <a:srgbClr val="FFEBD2"/>
                </a:solidFill>
                <a:latin typeface="Times New Roman"/>
                <a:cs typeface="Times New Roman"/>
              </a:rPr>
              <a:t> </a:t>
            </a:r>
            <a:r>
              <a:rPr sz="2200" i="1" spc="300" dirty="0">
                <a:solidFill>
                  <a:srgbClr val="FFEBD2"/>
                </a:solidFill>
                <a:latin typeface="Times New Roman"/>
                <a:cs typeface="Times New Roman"/>
              </a:rPr>
              <a:t>it</a:t>
            </a:r>
            <a:r>
              <a:rPr sz="2200" i="1" spc="155" dirty="0">
                <a:solidFill>
                  <a:srgbClr val="FFEBD2"/>
                </a:solidFill>
                <a:latin typeface="Times New Roman"/>
                <a:cs typeface="Times New Roman"/>
              </a:rPr>
              <a:t> </a:t>
            </a:r>
            <a:r>
              <a:rPr sz="2200" i="1" spc="200" dirty="0">
                <a:solidFill>
                  <a:srgbClr val="FFEBD2"/>
                </a:solidFill>
                <a:latin typeface="Times New Roman"/>
                <a:cs typeface="Times New Roman"/>
              </a:rPr>
              <a:t>possible</a:t>
            </a:r>
            <a:r>
              <a:rPr sz="2200" i="1" spc="165" dirty="0">
                <a:solidFill>
                  <a:srgbClr val="FFEBD2"/>
                </a:solidFill>
                <a:latin typeface="Times New Roman"/>
                <a:cs typeface="Times New Roman"/>
              </a:rPr>
              <a:t> </a:t>
            </a:r>
            <a:r>
              <a:rPr sz="2200" i="1" spc="285" dirty="0">
                <a:solidFill>
                  <a:srgbClr val="FFEBD2"/>
                </a:solidFill>
                <a:latin typeface="Times New Roman"/>
                <a:cs typeface="Times New Roman"/>
              </a:rPr>
              <a:t>to</a:t>
            </a:r>
            <a:r>
              <a:rPr sz="2200" i="1" spc="175" dirty="0">
                <a:solidFill>
                  <a:srgbClr val="FFEBD2"/>
                </a:solidFill>
                <a:latin typeface="Times New Roman"/>
                <a:cs typeface="Times New Roman"/>
              </a:rPr>
              <a:t> </a:t>
            </a:r>
            <a:r>
              <a:rPr sz="2200" i="1" spc="350" dirty="0">
                <a:solidFill>
                  <a:srgbClr val="FFEBD2"/>
                </a:solidFill>
                <a:latin typeface="Times New Roman"/>
                <a:cs typeface="Times New Roman"/>
              </a:rPr>
              <a:t>grow</a:t>
            </a:r>
            <a:r>
              <a:rPr sz="2200" i="1" spc="170" dirty="0">
                <a:solidFill>
                  <a:srgbClr val="FFEBD2"/>
                </a:solidFill>
                <a:latin typeface="Times New Roman"/>
                <a:cs typeface="Times New Roman"/>
              </a:rPr>
              <a:t> </a:t>
            </a:r>
            <a:r>
              <a:rPr sz="2200" i="1" spc="254" dirty="0">
                <a:solidFill>
                  <a:srgbClr val="FFEBD2"/>
                </a:solidFill>
                <a:latin typeface="Times New Roman"/>
                <a:cs typeface="Times New Roman"/>
              </a:rPr>
              <a:t>rice  </a:t>
            </a:r>
            <a:r>
              <a:rPr sz="2200" i="1" spc="335" dirty="0">
                <a:solidFill>
                  <a:srgbClr val="FFEBD2"/>
                </a:solidFill>
                <a:latin typeface="Times New Roman"/>
                <a:cs typeface="Times New Roman"/>
              </a:rPr>
              <a:t>in </a:t>
            </a:r>
            <a:r>
              <a:rPr sz="2200" i="1" spc="285" dirty="0">
                <a:solidFill>
                  <a:srgbClr val="FFEBD2"/>
                </a:solidFill>
                <a:latin typeface="Times New Roman"/>
                <a:cs typeface="Times New Roman"/>
              </a:rPr>
              <a:t>areas </a:t>
            </a:r>
            <a:r>
              <a:rPr sz="2200" i="1" spc="229" dirty="0">
                <a:solidFill>
                  <a:srgbClr val="FFEBD2"/>
                </a:solidFill>
                <a:latin typeface="Times New Roman"/>
                <a:cs typeface="Times New Roman"/>
              </a:rPr>
              <a:t>of </a:t>
            </a:r>
            <a:r>
              <a:rPr sz="2200" i="1" spc="150" dirty="0">
                <a:solidFill>
                  <a:srgbClr val="FFEBD2"/>
                </a:solidFill>
                <a:latin typeface="Times New Roman"/>
                <a:cs typeface="Times New Roman"/>
              </a:rPr>
              <a:t>less </a:t>
            </a:r>
            <a:r>
              <a:rPr sz="2200" i="1" spc="290" dirty="0">
                <a:solidFill>
                  <a:srgbClr val="FFEBD2"/>
                </a:solidFill>
                <a:latin typeface="Times New Roman"/>
                <a:cs typeface="Times New Roman"/>
              </a:rPr>
              <a:t>rainfall </a:t>
            </a:r>
            <a:r>
              <a:rPr sz="2200" i="1" spc="285" dirty="0">
                <a:solidFill>
                  <a:srgbClr val="FFEBD2"/>
                </a:solidFill>
                <a:latin typeface="Times New Roman"/>
                <a:cs typeface="Times New Roman"/>
              </a:rPr>
              <a:t>such </a:t>
            </a:r>
            <a:r>
              <a:rPr sz="2200" i="1" spc="245" dirty="0">
                <a:solidFill>
                  <a:srgbClr val="FFEBD2"/>
                </a:solidFill>
                <a:latin typeface="Times New Roman"/>
                <a:cs typeface="Times New Roman"/>
              </a:rPr>
              <a:t>as  </a:t>
            </a:r>
            <a:r>
              <a:rPr sz="2200" i="1" spc="370" dirty="0">
                <a:solidFill>
                  <a:srgbClr val="FFEBD2"/>
                </a:solidFill>
                <a:latin typeface="Times New Roman"/>
                <a:cs typeface="Times New Roman"/>
              </a:rPr>
              <a:t>Punjab,Haryana </a:t>
            </a:r>
            <a:r>
              <a:rPr sz="2200" i="1" spc="395" dirty="0">
                <a:solidFill>
                  <a:srgbClr val="FFEBD2"/>
                </a:solidFill>
                <a:latin typeface="Times New Roman"/>
                <a:cs typeface="Times New Roman"/>
              </a:rPr>
              <a:t>and </a:t>
            </a:r>
            <a:r>
              <a:rPr sz="2200" i="1" spc="340" dirty="0">
                <a:solidFill>
                  <a:srgbClr val="FFEBD2"/>
                </a:solidFill>
                <a:latin typeface="Times New Roman"/>
                <a:cs typeface="Times New Roman"/>
              </a:rPr>
              <a:t>western </a:t>
            </a:r>
            <a:r>
              <a:rPr sz="2200" i="1" spc="415" dirty="0">
                <a:solidFill>
                  <a:srgbClr val="FFEBD2"/>
                </a:solidFill>
                <a:latin typeface="Times New Roman"/>
                <a:cs typeface="Times New Roman"/>
              </a:rPr>
              <a:t>Uttar  </a:t>
            </a:r>
            <a:r>
              <a:rPr sz="2200" i="1" spc="305" dirty="0">
                <a:solidFill>
                  <a:srgbClr val="FFEBD2"/>
                </a:solidFill>
                <a:latin typeface="Times New Roman"/>
                <a:cs typeface="Times New Roman"/>
              </a:rPr>
              <a:t>Pradesh </a:t>
            </a:r>
            <a:r>
              <a:rPr sz="2200" i="1" spc="395" dirty="0">
                <a:solidFill>
                  <a:srgbClr val="FFEBD2"/>
                </a:solidFill>
                <a:latin typeface="Times New Roman"/>
                <a:cs typeface="Times New Roman"/>
              </a:rPr>
              <a:t>and </a:t>
            </a:r>
            <a:r>
              <a:rPr sz="2200" i="1" spc="320" dirty="0">
                <a:solidFill>
                  <a:srgbClr val="FFEBD2"/>
                </a:solidFill>
                <a:latin typeface="Times New Roman"/>
                <a:cs typeface="Times New Roman"/>
              </a:rPr>
              <a:t>parts </a:t>
            </a:r>
            <a:r>
              <a:rPr sz="2200" i="1" spc="235" dirty="0">
                <a:solidFill>
                  <a:srgbClr val="FFEBD2"/>
                </a:solidFill>
                <a:latin typeface="Times New Roman"/>
                <a:cs typeface="Times New Roman"/>
              </a:rPr>
              <a:t>of</a:t>
            </a:r>
            <a:r>
              <a:rPr sz="2200" i="1" spc="-310" dirty="0">
                <a:solidFill>
                  <a:srgbClr val="FFEBD2"/>
                </a:solidFill>
                <a:latin typeface="Times New Roman"/>
                <a:cs typeface="Times New Roman"/>
              </a:rPr>
              <a:t> </a:t>
            </a:r>
            <a:r>
              <a:rPr sz="2200" i="1" spc="320" dirty="0">
                <a:solidFill>
                  <a:srgbClr val="FFEBD2"/>
                </a:solidFill>
                <a:latin typeface="Times New Roman"/>
                <a:cs typeface="Times New Roman"/>
              </a:rPr>
              <a:t>Rajasthan.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90345" y="801369"/>
            <a:ext cx="6543040" cy="518033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 marR="14604">
              <a:lnSpc>
                <a:spcPct val="80000"/>
              </a:lnSpc>
              <a:spcBef>
                <a:spcPts val="550"/>
              </a:spcBef>
              <a:tabLst>
                <a:tab pos="440690" algn="l"/>
                <a:tab pos="690880" algn="l"/>
                <a:tab pos="1111250" algn="l"/>
                <a:tab pos="1412875" algn="l"/>
                <a:tab pos="1605915" algn="l"/>
                <a:tab pos="2457450" algn="l"/>
                <a:tab pos="2544445" algn="l"/>
                <a:tab pos="2588895" algn="l"/>
                <a:tab pos="3167380" algn="l"/>
                <a:tab pos="3965575" algn="l"/>
                <a:tab pos="4475480" algn="l"/>
                <a:tab pos="4728210" algn="l"/>
                <a:tab pos="5170170" algn="l"/>
                <a:tab pos="5530850" algn="l"/>
                <a:tab pos="5903595" algn="l"/>
              </a:tabLst>
            </a:pPr>
            <a:r>
              <a:rPr sz="1900" b="1" i="1" spc="180" dirty="0">
                <a:solidFill>
                  <a:srgbClr val="7E3400"/>
                </a:solidFill>
                <a:latin typeface="Times New Roman"/>
                <a:cs typeface="Times New Roman"/>
              </a:rPr>
              <a:t>Millets</a:t>
            </a:r>
            <a:r>
              <a:rPr sz="1900" i="1" spc="180" dirty="0">
                <a:solidFill>
                  <a:srgbClr val="7E3400"/>
                </a:solidFill>
                <a:latin typeface="Times New Roman"/>
                <a:cs typeface="Times New Roman"/>
              </a:rPr>
              <a:t>: </a:t>
            </a:r>
            <a:r>
              <a:rPr sz="1900" i="1" spc="254" dirty="0">
                <a:solidFill>
                  <a:srgbClr val="7E3400"/>
                </a:solidFill>
                <a:latin typeface="Times New Roman"/>
                <a:cs typeface="Times New Roman"/>
              </a:rPr>
              <a:t>Jowar, </a:t>
            </a:r>
            <a:r>
              <a:rPr sz="1900" i="1" spc="250" dirty="0">
                <a:solidFill>
                  <a:srgbClr val="7E3400"/>
                </a:solidFill>
                <a:latin typeface="Times New Roman"/>
                <a:cs typeface="Times New Roman"/>
              </a:rPr>
              <a:t>bajra </a:t>
            </a:r>
            <a:r>
              <a:rPr sz="1900" i="1" spc="340" dirty="0">
                <a:solidFill>
                  <a:srgbClr val="7E3400"/>
                </a:solidFill>
                <a:latin typeface="Times New Roman"/>
                <a:cs typeface="Times New Roman"/>
              </a:rPr>
              <a:t>and </a:t>
            </a:r>
            <a:r>
              <a:rPr sz="1900" i="1" spc="260" dirty="0">
                <a:solidFill>
                  <a:srgbClr val="7E3400"/>
                </a:solidFill>
                <a:latin typeface="Times New Roman"/>
                <a:cs typeface="Times New Roman"/>
              </a:rPr>
              <a:t>ragi </a:t>
            </a:r>
            <a:r>
              <a:rPr sz="1900" i="1" spc="275" dirty="0">
                <a:solidFill>
                  <a:srgbClr val="7E3400"/>
                </a:solidFill>
                <a:latin typeface="Times New Roman"/>
                <a:cs typeface="Times New Roman"/>
              </a:rPr>
              <a:t>are the </a:t>
            </a:r>
            <a:r>
              <a:rPr sz="1900" i="1" spc="320" dirty="0">
                <a:solidFill>
                  <a:srgbClr val="7E3400"/>
                </a:solidFill>
                <a:latin typeface="Times New Roman"/>
                <a:cs typeface="Times New Roman"/>
              </a:rPr>
              <a:t>important  </a:t>
            </a:r>
            <a:r>
              <a:rPr sz="1900" i="1" spc="229" dirty="0">
                <a:solidFill>
                  <a:srgbClr val="7E3400"/>
                </a:solidFill>
                <a:latin typeface="Times New Roman"/>
                <a:cs typeface="Times New Roman"/>
              </a:rPr>
              <a:t>millets </a:t>
            </a:r>
            <a:r>
              <a:rPr sz="1900" i="1" spc="320" dirty="0">
                <a:solidFill>
                  <a:srgbClr val="7E3400"/>
                </a:solidFill>
                <a:latin typeface="Times New Roman"/>
                <a:cs typeface="Times New Roman"/>
              </a:rPr>
              <a:t>grown </a:t>
            </a:r>
            <a:r>
              <a:rPr sz="1900" i="1" spc="285" dirty="0">
                <a:solidFill>
                  <a:srgbClr val="7E3400"/>
                </a:solidFill>
                <a:latin typeface="Times New Roman"/>
                <a:cs typeface="Times New Roman"/>
              </a:rPr>
              <a:t>in </a:t>
            </a:r>
            <a:r>
              <a:rPr sz="1900" i="1" spc="245" dirty="0">
                <a:solidFill>
                  <a:srgbClr val="7E3400"/>
                </a:solidFill>
                <a:latin typeface="Times New Roman"/>
                <a:cs typeface="Times New Roman"/>
              </a:rPr>
              <a:t>India. Though, </a:t>
            </a:r>
            <a:r>
              <a:rPr sz="1900" i="1" spc="225" dirty="0">
                <a:solidFill>
                  <a:srgbClr val="7E3400"/>
                </a:solidFill>
                <a:latin typeface="Times New Roman"/>
                <a:cs typeface="Times New Roman"/>
              </a:rPr>
              <a:t>these </a:t>
            </a:r>
            <a:r>
              <a:rPr sz="1900" i="1" spc="275" dirty="0">
                <a:solidFill>
                  <a:srgbClr val="7E3400"/>
                </a:solidFill>
                <a:latin typeface="Times New Roman"/>
                <a:cs typeface="Times New Roman"/>
              </a:rPr>
              <a:t>are </a:t>
            </a:r>
            <a:r>
              <a:rPr sz="1900" i="1" spc="365" dirty="0">
                <a:solidFill>
                  <a:srgbClr val="7E3400"/>
                </a:solidFill>
                <a:latin typeface="Times New Roman"/>
                <a:cs typeface="Times New Roman"/>
              </a:rPr>
              <a:t>known  </a:t>
            </a:r>
            <a:r>
              <a:rPr sz="1900" i="1" spc="215" dirty="0">
                <a:solidFill>
                  <a:srgbClr val="7E3400"/>
                </a:solidFill>
                <a:latin typeface="Times New Roman"/>
                <a:cs typeface="Times New Roman"/>
              </a:rPr>
              <a:t>as	</a:t>
            </a:r>
            <a:r>
              <a:rPr sz="1900" i="1" spc="210" dirty="0">
                <a:solidFill>
                  <a:srgbClr val="7E3400"/>
                </a:solidFill>
                <a:latin typeface="Times New Roman"/>
                <a:cs typeface="Times New Roman"/>
              </a:rPr>
              <a:t>coarse	</a:t>
            </a:r>
            <a:r>
              <a:rPr sz="1900" i="1" spc="225" dirty="0">
                <a:solidFill>
                  <a:srgbClr val="7E3400"/>
                </a:solidFill>
                <a:latin typeface="Times New Roman"/>
                <a:cs typeface="Times New Roman"/>
              </a:rPr>
              <a:t>grains,	</a:t>
            </a:r>
            <a:r>
              <a:rPr sz="1900" i="1" spc="320" dirty="0">
                <a:solidFill>
                  <a:srgbClr val="7E3400"/>
                </a:solidFill>
                <a:latin typeface="Times New Roman"/>
                <a:cs typeface="Times New Roman"/>
              </a:rPr>
              <a:t>they	have	</a:t>
            </a:r>
            <a:r>
              <a:rPr sz="1900" i="1" spc="365" dirty="0">
                <a:solidFill>
                  <a:srgbClr val="7E3400"/>
                </a:solidFill>
                <a:latin typeface="Times New Roman"/>
                <a:cs typeface="Times New Roman"/>
              </a:rPr>
              <a:t>very	</a:t>
            </a:r>
            <a:r>
              <a:rPr sz="1900" i="1" spc="245" dirty="0">
                <a:solidFill>
                  <a:srgbClr val="7E3400"/>
                </a:solidFill>
                <a:latin typeface="Times New Roman"/>
                <a:cs typeface="Times New Roman"/>
              </a:rPr>
              <a:t>high  </a:t>
            </a:r>
            <a:r>
              <a:rPr sz="1900" i="1" spc="280" dirty="0">
                <a:solidFill>
                  <a:srgbClr val="7E3400"/>
                </a:solidFill>
                <a:latin typeface="Times New Roman"/>
                <a:cs typeface="Times New Roman"/>
              </a:rPr>
              <a:t>nutritional	</a:t>
            </a:r>
            <a:r>
              <a:rPr sz="1900" i="1" spc="254" dirty="0">
                <a:solidFill>
                  <a:srgbClr val="7E3400"/>
                </a:solidFill>
                <a:latin typeface="Times New Roman"/>
                <a:cs typeface="Times New Roman"/>
              </a:rPr>
              <a:t>value.		</a:t>
            </a:r>
            <a:r>
              <a:rPr sz="1900" i="1" spc="250" dirty="0">
                <a:solidFill>
                  <a:srgbClr val="7E3400"/>
                </a:solidFill>
                <a:latin typeface="Times New Roman"/>
                <a:cs typeface="Times New Roman"/>
              </a:rPr>
              <a:t>For	</a:t>
            </a:r>
            <a:r>
              <a:rPr sz="1900" i="1" spc="280" dirty="0">
                <a:solidFill>
                  <a:srgbClr val="7E3400"/>
                </a:solidFill>
                <a:latin typeface="Times New Roman"/>
                <a:cs typeface="Times New Roman"/>
              </a:rPr>
              <a:t>example,	</a:t>
            </a:r>
            <a:r>
              <a:rPr sz="1900" i="1" spc="260" dirty="0">
                <a:solidFill>
                  <a:srgbClr val="7E3400"/>
                </a:solidFill>
                <a:latin typeface="Times New Roman"/>
                <a:cs typeface="Times New Roman"/>
              </a:rPr>
              <a:t>ragi	</a:t>
            </a:r>
            <a:r>
              <a:rPr sz="1900" i="1" spc="145" dirty="0">
                <a:solidFill>
                  <a:srgbClr val="7E3400"/>
                </a:solidFill>
                <a:latin typeface="Times New Roman"/>
                <a:cs typeface="Times New Roman"/>
              </a:rPr>
              <a:t>is	</a:t>
            </a:r>
            <a:r>
              <a:rPr sz="1900" i="1" spc="365" dirty="0">
                <a:solidFill>
                  <a:srgbClr val="7E3400"/>
                </a:solidFill>
                <a:latin typeface="Times New Roman"/>
                <a:cs typeface="Times New Roman"/>
              </a:rPr>
              <a:t>very  </a:t>
            </a:r>
            <a:r>
              <a:rPr sz="1900" i="1" spc="250" dirty="0">
                <a:solidFill>
                  <a:srgbClr val="7E3400"/>
                </a:solidFill>
                <a:latin typeface="Times New Roman"/>
                <a:cs typeface="Times New Roman"/>
              </a:rPr>
              <a:t>rich	</a:t>
            </a:r>
            <a:r>
              <a:rPr sz="1900" i="1" spc="280" dirty="0">
                <a:solidFill>
                  <a:srgbClr val="7E3400"/>
                </a:solidFill>
                <a:latin typeface="Times New Roman"/>
                <a:cs typeface="Times New Roman"/>
              </a:rPr>
              <a:t>in	</a:t>
            </a:r>
            <a:r>
              <a:rPr sz="1900" i="1" spc="215" dirty="0">
                <a:solidFill>
                  <a:srgbClr val="7E3400"/>
                </a:solidFill>
                <a:latin typeface="Times New Roman"/>
                <a:cs typeface="Times New Roman"/>
              </a:rPr>
              <a:t>iron, </a:t>
            </a:r>
            <a:r>
              <a:rPr sz="1900" i="1" spc="245" dirty="0">
                <a:solidFill>
                  <a:srgbClr val="7E3400"/>
                </a:solidFill>
                <a:latin typeface="Times New Roman"/>
                <a:cs typeface="Times New Roman"/>
              </a:rPr>
              <a:t>calcium, </a:t>
            </a:r>
            <a:r>
              <a:rPr sz="1900" i="1" spc="260" dirty="0">
                <a:solidFill>
                  <a:srgbClr val="7E3400"/>
                </a:solidFill>
                <a:latin typeface="Times New Roman"/>
                <a:cs typeface="Times New Roman"/>
              </a:rPr>
              <a:t>other</a:t>
            </a:r>
            <a:r>
              <a:rPr sz="1900" i="1" spc="95" dirty="0">
                <a:solidFill>
                  <a:srgbClr val="7E3400"/>
                </a:solidFill>
                <a:latin typeface="Times New Roman"/>
                <a:cs typeface="Times New Roman"/>
              </a:rPr>
              <a:t> </a:t>
            </a:r>
            <a:r>
              <a:rPr sz="1900" i="1" spc="285" dirty="0">
                <a:solidFill>
                  <a:srgbClr val="7E3400"/>
                </a:solidFill>
                <a:latin typeface="Times New Roman"/>
                <a:cs typeface="Times New Roman"/>
              </a:rPr>
              <a:t>micro</a:t>
            </a:r>
            <a:r>
              <a:rPr sz="1900" i="1" spc="204" dirty="0">
                <a:solidFill>
                  <a:srgbClr val="7E3400"/>
                </a:solidFill>
                <a:latin typeface="Times New Roman"/>
                <a:cs typeface="Times New Roman"/>
              </a:rPr>
              <a:t> </a:t>
            </a:r>
            <a:r>
              <a:rPr sz="1900" i="1" spc="290" dirty="0">
                <a:solidFill>
                  <a:srgbClr val="7E3400"/>
                </a:solidFill>
                <a:latin typeface="Times New Roman"/>
                <a:cs typeface="Times New Roman"/>
              </a:rPr>
              <a:t>nutrients	</a:t>
            </a:r>
            <a:r>
              <a:rPr sz="1900" i="1" spc="340" dirty="0">
                <a:solidFill>
                  <a:srgbClr val="7E3400"/>
                </a:solidFill>
                <a:latin typeface="Times New Roman"/>
                <a:cs typeface="Times New Roman"/>
              </a:rPr>
              <a:t>and  </a:t>
            </a:r>
            <a:r>
              <a:rPr sz="1900" i="1" spc="240" dirty="0">
                <a:solidFill>
                  <a:srgbClr val="7E3400"/>
                </a:solidFill>
                <a:latin typeface="Times New Roman"/>
                <a:cs typeface="Times New Roman"/>
              </a:rPr>
              <a:t>roughage.</a:t>
            </a:r>
            <a:r>
              <a:rPr sz="1900" i="1" spc="140" dirty="0">
                <a:solidFill>
                  <a:srgbClr val="7E3400"/>
                </a:solidFill>
                <a:latin typeface="Times New Roman"/>
                <a:cs typeface="Times New Roman"/>
              </a:rPr>
              <a:t> </a:t>
            </a:r>
            <a:r>
              <a:rPr sz="1900" i="1" spc="295" dirty="0">
                <a:solidFill>
                  <a:srgbClr val="7E3400"/>
                </a:solidFill>
                <a:latin typeface="Times New Roman"/>
                <a:cs typeface="Times New Roman"/>
              </a:rPr>
              <a:t>Jowar</a:t>
            </a:r>
            <a:r>
              <a:rPr sz="1900" i="1" spc="185" dirty="0">
                <a:solidFill>
                  <a:srgbClr val="7E3400"/>
                </a:solidFill>
                <a:latin typeface="Times New Roman"/>
                <a:cs typeface="Times New Roman"/>
              </a:rPr>
              <a:t> </a:t>
            </a:r>
            <a:r>
              <a:rPr sz="1900" i="1" spc="145" dirty="0">
                <a:solidFill>
                  <a:srgbClr val="7E3400"/>
                </a:solidFill>
                <a:latin typeface="Times New Roman"/>
                <a:cs typeface="Times New Roman"/>
              </a:rPr>
              <a:t>is			</a:t>
            </a:r>
            <a:r>
              <a:rPr sz="1900" i="1" spc="270" dirty="0">
                <a:solidFill>
                  <a:srgbClr val="7E3400"/>
                </a:solidFill>
                <a:latin typeface="Times New Roman"/>
                <a:cs typeface="Times New Roman"/>
              </a:rPr>
              <a:t>the </a:t>
            </a:r>
            <a:r>
              <a:rPr sz="1900" i="1" spc="295" dirty="0">
                <a:solidFill>
                  <a:srgbClr val="7E3400"/>
                </a:solidFill>
                <a:latin typeface="Times New Roman"/>
                <a:cs typeface="Times New Roman"/>
              </a:rPr>
              <a:t>third </a:t>
            </a:r>
            <a:r>
              <a:rPr sz="1900" i="1" spc="290" dirty="0">
                <a:solidFill>
                  <a:srgbClr val="7E3400"/>
                </a:solidFill>
                <a:latin typeface="Times New Roman"/>
                <a:cs typeface="Times New Roman"/>
              </a:rPr>
              <a:t>most </a:t>
            </a:r>
            <a:r>
              <a:rPr sz="1900" i="1" spc="320" dirty="0">
                <a:solidFill>
                  <a:srgbClr val="7E3400"/>
                </a:solidFill>
                <a:latin typeface="Times New Roman"/>
                <a:cs typeface="Times New Roman"/>
              </a:rPr>
              <a:t>important </a:t>
            </a:r>
            <a:r>
              <a:rPr sz="1900" i="1" spc="215" dirty="0">
                <a:solidFill>
                  <a:srgbClr val="7E3400"/>
                </a:solidFill>
                <a:latin typeface="Times New Roman"/>
                <a:cs typeface="Times New Roman"/>
              </a:rPr>
              <a:t>food  </a:t>
            </a:r>
            <a:r>
              <a:rPr sz="1900" i="1" spc="240" dirty="0">
                <a:solidFill>
                  <a:srgbClr val="7E3400"/>
                </a:solidFill>
                <a:latin typeface="Times New Roman"/>
                <a:cs typeface="Times New Roman"/>
              </a:rPr>
              <a:t>crop </a:t>
            </a:r>
            <a:r>
              <a:rPr sz="1900" i="1" spc="335" dirty="0">
                <a:solidFill>
                  <a:srgbClr val="7E3400"/>
                </a:solidFill>
                <a:latin typeface="Times New Roman"/>
                <a:cs typeface="Times New Roman"/>
              </a:rPr>
              <a:t>with </a:t>
            </a:r>
            <a:r>
              <a:rPr sz="1900" i="1" spc="229" dirty="0">
                <a:solidFill>
                  <a:srgbClr val="7E3400"/>
                </a:solidFill>
                <a:latin typeface="Times New Roman"/>
                <a:cs typeface="Times New Roman"/>
              </a:rPr>
              <a:t>respect </a:t>
            </a:r>
            <a:r>
              <a:rPr sz="1900" i="1" spc="245" dirty="0">
                <a:solidFill>
                  <a:srgbClr val="7E3400"/>
                </a:solidFill>
                <a:latin typeface="Times New Roman"/>
                <a:cs typeface="Times New Roman"/>
              </a:rPr>
              <a:t>to </a:t>
            </a:r>
            <a:r>
              <a:rPr sz="1900" i="1" spc="285" dirty="0">
                <a:solidFill>
                  <a:srgbClr val="7E3400"/>
                </a:solidFill>
                <a:latin typeface="Times New Roman"/>
                <a:cs typeface="Times New Roman"/>
              </a:rPr>
              <a:t>area </a:t>
            </a:r>
            <a:r>
              <a:rPr sz="1900" i="1" spc="345" dirty="0">
                <a:solidFill>
                  <a:srgbClr val="7E3400"/>
                </a:solidFill>
                <a:latin typeface="Times New Roman"/>
                <a:cs typeface="Times New Roman"/>
              </a:rPr>
              <a:t>and </a:t>
            </a:r>
            <a:r>
              <a:rPr sz="1900" i="1" spc="250" dirty="0">
                <a:solidFill>
                  <a:srgbClr val="7E3400"/>
                </a:solidFill>
                <a:latin typeface="Times New Roman"/>
                <a:cs typeface="Times New Roman"/>
              </a:rPr>
              <a:t>production. </a:t>
            </a:r>
            <a:r>
              <a:rPr sz="1900" i="1" spc="275" dirty="0">
                <a:solidFill>
                  <a:srgbClr val="7E3400"/>
                </a:solidFill>
                <a:latin typeface="Times New Roman"/>
                <a:cs typeface="Times New Roman"/>
              </a:rPr>
              <a:t>It </a:t>
            </a:r>
            <a:r>
              <a:rPr sz="1900" i="1" spc="145" dirty="0">
                <a:solidFill>
                  <a:srgbClr val="7E3400"/>
                </a:solidFill>
                <a:latin typeface="Times New Roman"/>
                <a:cs typeface="Times New Roman"/>
              </a:rPr>
              <a:t>is </a:t>
            </a:r>
            <a:r>
              <a:rPr sz="1900" i="1" spc="315" dirty="0">
                <a:solidFill>
                  <a:srgbClr val="7E3400"/>
                </a:solidFill>
                <a:latin typeface="Times New Roman"/>
                <a:cs typeface="Times New Roman"/>
              </a:rPr>
              <a:t>a  </a:t>
            </a:r>
            <a:r>
              <a:rPr sz="1900" i="1" spc="240" dirty="0">
                <a:solidFill>
                  <a:srgbClr val="7E3400"/>
                </a:solidFill>
                <a:latin typeface="Times New Roman"/>
                <a:cs typeface="Times New Roman"/>
              </a:rPr>
              <a:t>rain-fed crop </a:t>
            </a:r>
            <a:r>
              <a:rPr sz="1900" i="1" spc="290" dirty="0">
                <a:solidFill>
                  <a:srgbClr val="7E3400"/>
                </a:solidFill>
                <a:latin typeface="Times New Roman"/>
                <a:cs typeface="Times New Roman"/>
              </a:rPr>
              <a:t>mostly </a:t>
            </a:r>
            <a:r>
              <a:rPr sz="1900" i="1" spc="320" dirty="0">
                <a:solidFill>
                  <a:srgbClr val="7E3400"/>
                </a:solidFill>
                <a:latin typeface="Times New Roman"/>
                <a:cs typeface="Times New Roman"/>
              </a:rPr>
              <a:t>grown </a:t>
            </a:r>
            <a:r>
              <a:rPr sz="1900" i="1" spc="285" dirty="0">
                <a:solidFill>
                  <a:srgbClr val="7E3400"/>
                </a:solidFill>
                <a:latin typeface="Times New Roman"/>
                <a:cs typeface="Times New Roman"/>
              </a:rPr>
              <a:t>in </a:t>
            </a:r>
            <a:r>
              <a:rPr sz="1900" i="1" spc="275" dirty="0">
                <a:solidFill>
                  <a:srgbClr val="7E3400"/>
                </a:solidFill>
                <a:latin typeface="Times New Roman"/>
                <a:cs typeface="Times New Roman"/>
              </a:rPr>
              <a:t>the </a:t>
            </a:r>
            <a:r>
              <a:rPr sz="1900" i="1" spc="270" dirty="0">
                <a:solidFill>
                  <a:srgbClr val="7E3400"/>
                </a:solidFill>
                <a:latin typeface="Times New Roman"/>
                <a:cs typeface="Times New Roman"/>
              </a:rPr>
              <a:t>moist </a:t>
            </a:r>
            <a:r>
              <a:rPr sz="1900" i="1" spc="250" dirty="0">
                <a:solidFill>
                  <a:srgbClr val="7E3400"/>
                </a:solidFill>
                <a:latin typeface="Times New Roman"/>
                <a:cs typeface="Times New Roman"/>
              </a:rPr>
              <a:t>areas  </a:t>
            </a:r>
            <a:r>
              <a:rPr sz="1900" i="1" spc="300" dirty="0">
                <a:solidFill>
                  <a:srgbClr val="7E3400"/>
                </a:solidFill>
                <a:latin typeface="Times New Roman"/>
                <a:cs typeface="Times New Roman"/>
              </a:rPr>
              <a:t>which </a:t>
            </a:r>
            <a:r>
              <a:rPr sz="1900" i="1" spc="305" dirty="0">
                <a:solidFill>
                  <a:srgbClr val="7E3400"/>
                </a:solidFill>
                <a:latin typeface="Times New Roman"/>
                <a:cs typeface="Times New Roman"/>
              </a:rPr>
              <a:t>hardly </a:t>
            </a:r>
            <a:r>
              <a:rPr sz="1900" i="1" spc="240" dirty="0">
                <a:solidFill>
                  <a:srgbClr val="7E3400"/>
                </a:solidFill>
                <a:latin typeface="Times New Roman"/>
                <a:cs typeface="Times New Roman"/>
              </a:rPr>
              <a:t>needs irrigation. </a:t>
            </a:r>
            <a:r>
              <a:rPr sz="1900" i="1" spc="325" dirty="0">
                <a:solidFill>
                  <a:srgbClr val="7E3400"/>
                </a:solidFill>
                <a:latin typeface="Times New Roman"/>
                <a:cs typeface="Times New Roman"/>
              </a:rPr>
              <a:t>Maharashtra</a:t>
            </a:r>
            <a:r>
              <a:rPr sz="1900" i="1" spc="-225" dirty="0">
                <a:solidFill>
                  <a:srgbClr val="7E3400"/>
                </a:solidFill>
                <a:latin typeface="Times New Roman"/>
                <a:cs typeface="Times New Roman"/>
              </a:rPr>
              <a:t> </a:t>
            </a:r>
            <a:r>
              <a:rPr sz="1900" i="1" spc="145" dirty="0">
                <a:solidFill>
                  <a:srgbClr val="7E3400"/>
                </a:solidFill>
                <a:latin typeface="Times New Roman"/>
                <a:cs typeface="Times New Roman"/>
              </a:rPr>
              <a:t>is </a:t>
            </a:r>
            <a:r>
              <a:rPr sz="1900" i="1" spc="275" dirty="0">
                <a:solidFill>
                  <a:srgbClr val="7E3400"/>
                </a:solidFill>
                <a:latin typeface="Times New Roman"/>
                <a:cs typeface="Times New Roman"/>
              </a:rPr>
              <a:t>the  </a:t>
            </a:r>
            <a:r>
              <a:rPr sz="1900" i="1" spc="229" dirty="0">
                <a:solidFill>
                  <a:srgbClr val="7E3400"/>
                </a:solidFill>
                <a:latin typeface="Times New Roman"/>
                <a:cs typeface="Times New Roman"/>
              </a:rPr>
              <a:t>largest </a:t>
            </a:r>
            <a:r>
              <a:rPr sz="1900" i="1" spc="270" dirty="0">
                <a:solidFill>
                  <a:srgbClr val="7E3400"/>
                </a:solidFill>
                <a:latin typeface="Times New Roman"/>
                <a:cs typeface="Times New Roman"/>
              </a:rPr>
              <a:t>producer </a:t>
            </a:r>
            <a:r>
              <a:rPr sz="1900" i="1" spc="200" dirty="0">
                <a:solidFill>
                  <a:srgbClr val="7E3400"/>
                </a:solidFill>
                <a:latin typeface="Times New Roman"/>
                <a:cs typeface="Times New Roman"/>
              </a:rPr>
              <a:t>of </a:t>
            </a:r>
            <a:r>
              <a:rPr sz="1900" i="1" spc="280" dirty="0">
                <a:solidFill>
                  <a:srgbClr val="7E3400"/>
                </a:solidFill>
                <a:latin typeface="Times New Roman"/>
                <a:cs typeface="Times New Roman"/>
              </a:rPr>
              <a:t>jowar </a:t>
            </a:r>
            <a:r>
              <a:rPr sz="1900" i="1" spc="225" dirty="0">
                <a:solidFill>
                  <a:srgbClr val="7E3400"/>
                </a:solidFill>
                <a:latin typeface="Times New Roman"/>
                <a:cs typeface="Times New Roman"/>
              </a:rPr>
              <a:t>followed </a:t>
            </a:r>
            <a:r>
              <a:rPr sz="1900" i="1" spc="340" dirty="0">
                <a:solidFill>
                  <a:srgbClr val="7E3400"/>
                </a:solidFill>
                <a:latin typeface="Times New Roman"/>
                <a:cs typeface="Times New Roman"/>
              </a:rPr>
              <a:t>by </a:t>
            </a:r>
            <a:r>
              <a:rPr sz="1900" i="1" spc="335" dirty="0">
                <a:solidFill>
                  <a:srgbClr val="7E3400"/>
                </a:solidFill>
                <a:latin typeface="Times New Roman"/>
                <a:cs typeface="Times New Roman"/>
              </a:rPr>
              <a:t>Karnataka,  </a:t>
            </a:r>
            <a:r>
              <a:rPr sz="1900" i="1" spc="390" dirty="0">
                <a:solidFill>
                  <a:srgbClr val="7E3400"/>
                </a:solidFill>
                <a:latin typeface="Times New Roman"/>
                <a:cs typeface="Times New Roman"/>
              </a:rPr>
              <a:t>Andhra </a:t>
            </a:r>
            <a:r>
              <a:rPr sz="1900" i="1" spc="265" dirty="0">
                <a:solidFill>
                  <a:srgbClr val="7E3400"/>
                </a:solidFill>
                <a:latin typeface="Times New Roman"/>
                <a:cs typeface="Times New Roman"/>
              </a:rPr>
              <a:t>Pradesh </a:t>
            </a:r>
            <a:r>
              <a:rPr sz="1900" i="1" spc="340" dirty="0">
                <a:solidFill>
                  <a:srgbClr val="7E3400"/>
                </a:solidFill>
                <a:latin typeface="Times New Roman"/>
                <a:cs typeface="Times New Roman"/>
              </a:rPr>
              <a:t>and </a:t>
            </a:r>
            <a:r>
              <a:rPr sz="1900" i="1" spc="390" dirty="0">
                <a:solidFill>
                  <a:srgbClr val="7E3400"/>
                </a:solidFill>
                <a:latin typeface="Times New Roman"/>
                <a:cs typeface="Times New Roman"/>
              </a:rPr>
              <a:t>Madhya </a:t>
            </a:r>
            <a:r>
              <a:rPr sz="1900" i="1" spc="235" dirty="0">
                <a:solidFill>
                  <a:srgbClr val="7E3400"/>
                </a:solidFill>
                <a:latin typeface="Times New Roman"/>
                <a:cs typeface="Times New Roman"/>
              </a:rPr>
              <a:t>Pradesh. </a:t>
            </a:r>
            <a:r>
              <a:rPr sz="1900" i="1" spc="275" dirty="0">
                <a:solidFill>
                  <a:srgbClr val="7E3400"/>
                </a:solidFill>
                <a:latin typeface="Times New Roman"/>
                <a:cs typeface="Times New Roman"/>
              </a:rPr>
              <a:t>Bajra  </a:t>
            </a:r>
            <a:r>
              <a:rPr sz="1900" i="1" spc="265" dirty="0">
                <a:solidFill>
                  <a:srgbClr val="7E3400"/>
                </a:solidFill>
                <a:latin typeface="Times New Roman"/>
                <a:cs typeface="Times New Roman"/>
              </a:rPr>
              <a:t>grows</a:t>
            </a:r>
            <a:r>
              <a:rPr sz="1900" i="1" spc="160" dirty="0">
                <a:solidFill>
                  <a:srgbClr val="7E3400"/>
                </a:solidFill>
                <a:latin typeface="Times New Roman"/>
                <a:cs typeface="Times New Roman"/>
              </a:rPr>
              <a:t> </a:t>
            </a:r>
            <a:r>
              <a:rPr sz="1900" i="1" spc="235" dirty="0">
                <a:solidFill>
                  <a:srgbClr val="7E3400"/>
                </a:solidFill>
                <a:latin typeface="Times New Roman"/>
                <a:cs typeface="Times New Roman"/>
              </a:rPr>
              <a:t>well</a:t>
            </a:r>
            <a:r>
              <a:rPr sz="1900" i="1" spc="155" dirty="0">
                <a:solidFill>
                  <a:srgbClr val="7E3400"/>
                </a:solidFill>
                <a:latin typeface="Times New Roman"/>
                <a:cs typeface="Times New Roman"/>
              </a:rPr>
              <a:t> </a:t>
            </a:r>
            <a:r>
              <a:rPr sz="1900" i="1" spc="275" dirty="0">
                <a:solidFill>
                  <a:srgbClr val="7E3400"/>
                </a:solidFill>
                <a:latin typeface="Times New Roman"/>
                <a:cs typeface="Times New Roman"/>
              </a:rPr>
              <a:t>on</a:t>
            </a:r>
            <a:r>
              <a:rPr sz="1900" i="1" spc="155" dirty="0">
                <a:solidFill>
                  <a:srgbClr val="7E3400"/>
                </a:solidFill>
                <a:latin typeface="Times New Roman"/>
                <a:cs typeface="Times New Roman"/>
              </a:rPr>
              <a:t> </a:t>
            </a:r>
            <a:r>
              <a:rPr sz="1900" i="1" spc="320" dirty="0">
                <a:solidFill>
                  <a:srgbClr val="7E3400"/>
                </a:solidFill>
                <a:latin typeface="Times New Roman"/>
                <a:cs typeface="Times New Roman"/>
              </a:rPr>
              <a:t>sandy</a:t>
            </a:r>
            <a:r>
              <a:rPr sz="1900" i="1" spc="170" dirty="0">
                <a:solidFill>
                  <a:srgbClr val="7E3400"/>
                </a:solidFill>
                <a:latin typeface="Times New Roman"/>
                <a:cs typeface="Times New Roman"/>
              </a:rPr>
              <a:t> </a:t>
            </a:r>
            <a:r>
              <a:rPr sz="1900" i="1" spc="130" dirty="0">
                <a:solidFill>
                  <a:srgbClr val="7E3400"/>
                </a:solidFill>
                <a:latin typeface="Times New Roman"/>
                <a:cs typeface="Times New Roman"/>
              </a:rPr>
              <a:t>soils</a:t>
            </a:r>
            <a:r>
              <a:rPr sz="1900" i="1" spc="175" dirty="0">
                <a:solidFill>
                  <a:srgbClr val="7E3400"/>
                </a:solidFill>
                <a:latin typeface="Times New Roman"/>
                <a:cs typeface="Times New Roman"/>
              </a:rPr>
              <a:t> </a:t>
            </a:r>
            <a:r>
              <a:rPr sz="1900" i="1" spc="340" dirty="0">
                <a:solidFill>
                  <a:srgbClr val="7E3400"/>
                </a:solidFill>
                <a:latin typeface="Times New Roman"/>
                <a:cs typeface="Times New Roman"/>
              </a:rPr>
              <a:t>and</a:t>
            </a:r>
            <a:r>
              <a:rPr sz="1900" i="1" spc="155" dirty="0">
                <a:solidFill>
                  <a:srgbClr val="7E3400"/>
                </a:solidFill>
                <a:latin typeface="Times New Roman"/>
                <a:cs typeface="Times New Roman"/>
              </a:rPr>
              <a:t> </a:t>
            </a:r>
            <a:r>
              <a:rPr sz="1900" i="1" spc="235" dirty="0">
                <a:solidFill>
                  <a:srgbClr val="7E3400"/>
                </a:solidFill>
                <a:latin typeface="Times New Roman"/>
                <a:cs typeface="Times New Roman"/>
              </a:rPr>
              <a:t>shallow</a:t>
            </a:r>
            <a:r>
              <a:rPr sz="1900" i="1" spc="180" dirty="0">
                <a:solidFill>
                  <a:srgbClr val="7E3400"/>
                </a:solidFill>
                <a:latin typeface="Times New Roman"/>
                <a:cs typeface="Times New Roman"/>
              </a:rPr>
              <a:t> </a:t>
            </a:r>
            <a:r>
              <a:rPr sz="1900" i="1" spc="240" dirty="0">
                <a:solidFill>
                  <a:srgbClr val="7E3400"/>
                </a:solidFill>
                <a:latin typeface="Times New Roman"/>
                <a:cs typeface="Times New Roman"/>
              </a:rPr>
              <a:t>black</a:t>
            </a:r>
            <a:r>
              <a:rPr sz="1900" i="1" spc="155" dirty="0">
                <a:solidFill>
                  <a:srgbClr val="7E3400"/>
                </a:solidFill>
                <a:latin typeface="Times New Roman"/>
                <a:cs typeface="Times New Roman"/>
              </a:rPr>
              <a:t> </a:t>
            </a:r>
            <a:r>
              <a:rPr sz="1900" i="1" spc="120" dirty="0">
                <a:solidFill>
                  <a:srgbClr val="7E3400"/>
                </a:solidFill>
                <a:latin typeface="Times New Roman"/>
                <a:cs typeface="Times New Roman"/>
              </a:rPr>
              <a:t>soil.</a:t>
            </a:r>
            <a:endParaRPr sz="1900">
              <a:latin typeface="Times New Roman"/>
              <a:cs typeface="Times New Roman"/>
            </a:endParaRPr>
          </a:p>
          <a:p>
            <a:pPr marL="12700">
              <a:lnSpc>
                <a:spcPts val="1595"/>
              </a:lnSpc>
            </a:pPr>
            <a:r>
              <a:rPr sz="1900" i="1" spc="300" dirty="0">
                <a:solidFill>
                  <a:srgbClr val="7E3400"/>
                </a:solidFill>
                <a:latin typeface="Times New Roman"/>
                <a:cs typeface="Times New Roman"/>
              </a:rPr>
              <a:t>Rajasthan</a:t>
            </a:r>
            <a:r>
              <a:rPr sz="1900" i="1" spc="140" dirty="0">
                <a:solidFill>
                  <a:srgbClr val="7E3400"/>
                </a:solidFill>
                <a:latin typeface="Times New Roman"/>
                <a:cs typeface="Times New Roman"/>
              </a:rPr>
              <a:t> </a:t>
            </a:r>
            <a:r>
              <a:rPr sz="1900" i="1" spc="145" dirty="0">
                <a:solidFill>
                  <a:srgbClr val="7E3400"/>
                </a:solidFill>
                <a:latin typeface="Times New Roman"/>
                <a:cs typeface="Times New Roman"/>
              </a:rPr>
              <a:t>is </a:t>
            </a:r>
            <a:r>
              <a:rPr sz="1900" i="1" spc="275" dirty="0">
                <a:solidFill>
                  <a:srgbClr val="7E3400"/>
                </a:solidFill>
                <a:latin typeface="Times New Roman"/>
                <a:cs typeface="Times New Roman"/>
              </a:rPr>
              <a:t>the</a:t>
            </a:r>
            <a:r>
              <a:rPr sz="1900" i="1" spc="145" dirty="0">
                <a:solidFill>
                  <a:srgbClr val="7E3400"/>
                </a:solidFill>
                <a:latin typeface="Times New Roman"/>
                <a:cs typeface="Times New Roman"/>
              </a:rPr>
              <a:t> </a:t>
            </a:r>
            <a:r>
              <a:rPr sz="1900" i="1" spc="229" dirty="0">
                <a:solidFill>
                  <a:srgbClr val="7E3400"/>
                </a:solidFill>
                <a:latin typeface="Times New Roman"/>
                <a:cs typeface="Times New Roman"/>
              </a:rPr>
              <a:t>largest</a:t>
            </a:r>
            <a:r>
              <a:rPr sz="1900" i="1" spc="145" dirty="0">
                <a:solidFill>
                  <a:srgbClr val="7E3400"/>
                </a:solidFill>
                <a:latin typeface="Times New Roman"/>
                <a:cs typeface="Times New Roman"/>
              </a:rPr>
              <a:t> </a:t>
            </a:r>
            <a:r>
              <a:rPr sz="1900" i="1" spc="270" dirty="0">
                <a:solidFill>
                  <a:srgbClr val="7E3400"/>
                </a:solidFill>
                <a:latin typeface="Times New Roman"/>
                <a:cs typeface="Times New Roman"/>
              </a:rPr>
              <a:t>producer</a:t>
            </a:r>
            <a:r>
              <a:rPr sz="1900" i="1" spc="180" dirty="0">
                <a:solidFill>
                  <a:srgbClr val="7E3400"/>
                </a:solidFill>
                <a:latin typeface="Times New Roman"/>
                <a:cs typeface="Times New Roman"/>
              </a:rPr>
              <a:t> </a:t>
            </a:r>
            <a:r>
              <a:rPr sz="1900" i="1" spc="200" dirty="0">
                <a:solidFill>
                  <a:srgbClr val="7E3400"/>
                </a:solidFill>
                <a:latin typeface="Times New Roman"/>
                <a:cs typeface="Times New Roman"/>
              </a:rPr>
              <a:t>of</a:t>
            </a:r>
            <a:r>
              <a:rPr sz="1900" i="1" spc="130" dirty="0">
                <a:solidFill>
                  <a:srgbClr val="7E3400"/>
                </a:solidFill>
                <a:latin typeface="Times New Roman"/>
                <a:cs typeface="Times New Roman"/>
              </a:rPr>
              <a:t> </a:t>
            </a:r>
            <a:r>
              <a:rPr sz="1900" i="1" spc="254" dirty="0">
                <a:solidFill>
                  <a:srgbClr val="7E3400"/>
                </a:solidFill>
                <a:latin typeface="Times New Roman"/>
                <a:cs typeface="Times New Roman"/>
              </a:rPr>
              <a:t>bajra</a:t>
            </a:r>
            <a:r>
              <a:rPr sz="1900" i="1" spc="150" dirty="0">
                <a:solidFill>
                  <a:srgbClr val="7E3400"/>
                </a:solidFill>
                <a:latin typeface="Times New Roman"/>
                <a:cs typeface="Times New Roman"/>
              </a:rPr>
              <a:t> </a:t>
            </a:r>
            <a:r>
              <a:rPr sz="1900" i="1" spc="225" dirty="0">
                <a:solidFill>
                  <a:srgbClr val="7E3400"/>
                </a:solidFill>
                <a:latin typeface="Times New Roman"/>
                <a:cs typeface="Times New Roman"/>
              </a:rPr>
              <a:t>followed</a:t>
            </a:r>
            <a:endParaRPr sz="1900">
              <a:latin typeface="Times New Roman"/>
              <a:cs typeface="Times New Roman"/>
            </a:endParaRPr>
          </a:p>
          <a:p>
            <a:pPr marL="12700" marR="435609">
              <a:lnSpc>
                <a:spcPts val="1820"/>
              </a:lnSpc>
              <a:spcBef>
                <a:spcPts val="215"/>
              </a:spcBef>
              <a:tabLst>
                <a:tab pos="934085" algn="l"/>
                <a:tab pos="1137920" algn="l"/>
                <a:tab pos="1338580" algn="l"/>
                <a:tab pos="1616710" algn="l"/>
                <a:tab pos="1734820" algn="l"/>
                <a:tab pos="1972310" algn="l"/>
                <a:tab pos="2088514" algn="l"/>
                <a:tab pos="2416175" algn="l"/>
                <a:tab pos="2737485" algn="l"/>
                <a:tab pos="3467735" algn="l"/>
                <a:tab pos="3647440" algn="l"/>
                <a:tab pos="3865245" algn="l"/>
                <a:tab pos="4131310" algn="l"/>
                <a:tab pos="4269740" algn="l"/>
                <a:tab pos="4628515" algn="l"/>
                <a:tab pos="4648200" algn="l"/>
                <a:tab pos="5046345" algn="l"/>
                <a:tab pos="5186680" algn="l"/>
                <a:tab pos="5497195" algn="l"/>
                <a:tab pos="5607050" algn="l"/>
              </a:tabLst>
            </a:pPr>
            <a:r>
              <a:rPr sz="1900" i="1" spc="340" dirty="0">
                <a:solidFill>
                  <a:srgbClr val="7E3400"/>
                </a:solidFill>
                <a:latin typeface="Times New Roman"/>
                <a:cs typeface="Times New Roman"/>
              </a:rPr>
              <a:t>by </a:t>
            </a:r>
            <a:r>
              <a:rPr sz="1900" i="1" spc="355" dirty="0">
                <a:solidFill>
                  <a:srgbClr val="7E3400"/>
                </a:solidFill>
                <a:latin typeface="Times New Roman"/>
                <a:cs typeface="Times New Roman"/>
              </a:rPr>
              <a:t>Uttar </a:t>
            </a:r>
            <a:r>
              <a:rPr sz="1900" i="1" spc="240" dirty="0">
                <a:solidFill>
                  <a:srgbClr val="7E3400"/>
                </a:solidFill>
                <a:latin typeface="Times New Roman"/>
                <a:cs typeface="Times New Roman"/>
              </a:rPr>
              <a:t>Pradesh, </a:t>
            </a:r>
            <a:r>
              <a:rPr sz="1900" i="1" spc="305" dirty="0">
                <a:solidFill>
                  <a:srgbClr val="7E3400"/>
                </a:solidFill>
                <a:latin typeface="Times New Roman"/>
                <a:cs typeface="Times New Roman"/>
              </a:rPr>
              <a:t>Maharashtra, </a:t>
            </a:r>
            <a:r>
              <a:rPr sz="1900" i="1" spc="260" dirty="0">
                <a:solidFill>
                  <a:srgbClr val="7E3400"/>
                </a:solidFill>
                <a:latin typeface="Times New Roman"/>
                <a:cs typeface="Times New Roman"/>
              </a:rPr>
              <a:t>Gujarat </a:t>
            </a:r>
            <a:r>
              <a:rPr sz="1900" i="1" spc="340" dirty="0">
                <a:solidFill>
                  <a:srgbClr val="7E3400"/>
                </a:solidFill>
                <a:latin typeface="Times New Roman"/>
                <a:cs typeface="Times New Roman"/>
              </a:rPr>
              <a:t>and  </a:t>
            </a:r>
            <a:r>
              <a:rPr sz="1900" i="1" spc="350" dirty="0">
                <a:solidFill>
                  <a:srgbClr val="7E3400"/>
                </a:solidFill>
                <a:latin typeface="Times New Roman"/>
                <a:cs typeface="Times New Roman"/>
              </a:rPr>
              <a:t>Haryana.</a:t>
            </a:r>
            <a:r>
              <a:rPr sz="1900" i="1" spc="145" dirty="0">
                <a:solidFill>
                  <a:srgbClr val="7E3400"/>
                </a:solidFill>
                <a:latin typeface="Times New Roman"/>
                <a:cs typeface="Times New Roman"/>
              </a:rPr>
              <a:t> </a:t>
            </a:r>
            <a:r>
              <a:rPr sz="1900" i="1" spc="305" dirty="0">
                <a:solidFill>
                  <a:srgbClr val="7E3400"/>
                </a:solidFill>
                <a:latin typeface="Times New Roman"/>
                <a:cs typeface="Times New Roman"/>
              </a:rPr>
              <a:t>Ragi</a:t>
            </a:r>
            <a:r>
              <a:rPr sz="1900" i="1" spc="140" dirty="0">
                <a:solidFill>
                  <a:srgbClr val="7E3400"/>
                </a:solidFill>
                <a:latin typeface="Times New Roman"/>
                <a:cs typeface="Times New Roman"/>
              </a:rPr>
              <a:t> </a:t>
            </a:r>
            <a:r>
              <a:rPr sz="1900" i="1" spc="145" dirty="0">
                <a:solidFill>
                  <a:srgbClr val="7E3400"/>
                </a:solidFill>
                <a:latin typeface="Times New Roman"/>
                <a:cs typeface="Times New Roman"/>
              </a:rPr>
              <a:t>is	</a:t>
            </a:r>
            <a:r>
              <a:rPr sz="1900" i="1" spc="315" dirty="0">
                <a:solidFill>
                  <a:srgbClr val="7E3400"/>
                </a:solidFill>
                <a:latin typeface="Times New Roman"/>
                <a:cs typeface="Times New Roman"/>
              </a:rPr>
              <a:t>a	</a:t>
            </a:r>
            <a:r>
              <a:rPr sz="1900" i="1" spc="240" dirty="0">
                <a:solidFill>
                  <a:srgbClr val="7E3400"/>
                </a:solidFill>
                <a:latin typeface="Times New Roman"/>
                <a:cs typeface="Times New Roman"/>
              </a:rPr>
              <a:t>crop	</a:t>
            </a:r>
            <a:r>
              <a:rPr sz="1900" i="1" spc="200" dirty="0">
                <a:solidFill>
                  <a:srgbClr val="7E3400"/>
                </a:solidFill>
                <a:latin typeface="Times New Roman"/>
                <a:cs typeface="Times New Roman"/>
              </a:rPr>
              <a:t>of	</a:t>
            </a:r>
            <a:r>
              <a:rPr sz="1900" i="1" spc="370" dirty="0">
                <a:solidFill>
                  <a:srgbClr val="7E3400"/>
                </a:solidFill>
                <a:latin typeface="Times New Roman"/>
                <a:cs typeface="Times New Roman"/>
              </a:rPr>
              <a:t>dry</a:t>
            </a:r>
            <a:r>
              <a:rPr sz="1900" i="1" spc="195" dirty="0">
                <a:solidFill>
                  <a:srgbClr val="7E3400"/>
                </a:solidFill>
                <a:latin typeface="Times New Roman"/>
                <a:cs typeface="Times New Roman"/>
              </a:rPr>
              <a:t> </a:t>
            </a:r>
            <a:r>
              <a:rPr sz="1900" i="1" spc="220" dirty="0">
                <a:solidFill>
                  <a:srgbClr val="7E3400"/>
                </a:solidFill>
                <a:latin typeface="Times New Roman"/>
                <a:cs typeface="Times New Roman"/>
              </a:rPr>
              <a:t>regions	</a:t>
            </a:r>
            <a:r>
              <a:rPr sz="1900" i="1" spc="335" dirty="0">
                <a:solidFill>
                  <a:srgbClr val="7E3400"/>
                </a:solidFill>
                <a:latin typeface="Times New Roman"/>
                <a:cs typeface="Times New Roman"/>
              </a:rPr>
              <a:t>and  </a:t>
            </a:r>
            <a:r>
              <a:rPr sz="1900" i="1" spc="215" dirty="0">
                <a:solidFill>
                  <a:srgbClr val="7E3400"/>
                </a:solidFill>
                <a:latin typeface="Times New Roman"/>
                <a:cs typeface="Times New Roman"/>
              </a:rPr>
              <a:t>gr</a:t>
            </a:r>
            <a:r>
              <a:rPr sz="1900" i="1" spc="250" dirty="0">
                <a:solidFill>
                  <a:srgbClr val="7E3400"/>
                </a:solidFill>
                <a:latin typeface="Times New Roman"/>
                <a:cs typeface="Times New Roman"/>
              </a:rPr>
              <a:t>o</a:t>
            </a:r>
            <a:r>
              <a:rPr sz="1900" i="1" spc="320" dirty="0">
                <a:solidFill>
                  <a:srgbClr val="7E3400"/>
                </a:solidFill>
                <a:latin typeface="Times New Roman"/>
                <a:cs typeface="Times New Roman"/>
              </a:rPr>
              <a:t>ws</a:t>
            </a:r>
            <a:r>
              <a:rPr sz="1900" i="1" dirty="0">
                <a:solidFill>
                  <a:srgbClr val="7E3400"/>
                </a:solidFill>
                <a:latin typeface="Times New Roman"/>
                <a:cs typeface="Times New Roman"/>
              </a:rPr>
              <a:t>	</a:t>
            </a:r>
            <a:r>
              <a:rPr sz="1900" i="1" spc="509" dirty="0">
                <a:solidFill>
                  <a:srgbClr val="7E3400"/>
                </a:solidFill>
                <a:latin typeface="Times New Roman"/>
                <a:cs typeface="Times New Roman"/>
              </a:rPr>
              <a:t>w</a:t>
            </a:r>
            <a:r>
              <a:rPr sz="1900" i="1" spc="185" dirty="0">
                <a:solidFill>
                  <a:srgbClr val="7E3400"/>
                </a:solidFill>
                <a:latin typeface="Times New Roman"/>
                <a:cs typeface="Times New Roman"/>
              </a:rPr>
              <a:t>e</a:t>
            </a:r>
            <a:r>
              <a:rPr sz="1900" i="1" spc="110" dirty="0">
                <a:solidFill>
                  <a:srgbClr val="7E3400"/>
                </a:solidFill>
                <a:latin typeface="Times New Roman"/>
                <a:cs typeface="Times New Roman"/>
              </a:rPr>
              <a:t>l</a:t>
            </a:r>
            <a:r>
              <a:rPr sz="1900" i="1" spc="114" dirty="0">
                <a:solidFill>
                  <a:srgbClr val="7E3400"/>
                </a:solidFill>
                <a:latin typeface="Times New Roman"/>
                <a:cs typeface="Times New Roman"/>
              </a:rPr>
              <a:t>l</a:t>
            </a:r>
            <a:r>
              <a:rPr sz="1900" i="1" dirty="0">
                <a:solidFill>
                  <a:srgbClr val="7E3400"/>
                </a:solidFill>
                <a:latin typeface="Times New Roman"/>
                <a:cs typeface="Times New Roman"/>
              </a:rPr>
              <a:t>	</a:t>
            </a:r>
            <a:r>
              <a:rPr sz="1900" i="1" spc="275" dirty="0">
                <a:solidFill>
                  <a:srgbClr val="7E3400"/>
                </a:solidFill>
                <a:latin typeface="Times New Roman"/>
                <a:cs typeface="Times New Roman"/>
              </a:rPr>
              <a:t>on</a:t>
            </a:r>
            <a:r>
              <a:rPr sz="1900" i="1" dirty="0">
                <a:solidFill>
                  <a:srgbClr val="7E3400"/>
                </a:solidFill>
                <a:latin typeface="Times New Roman"/>
                <a:cs typeface="Times New Roman"/>
              </a:rPr>
              <a:t>		</a:t>
            </a:r>
            <a:r>
              <a:rPr sz="1900" i="1" spc="235" dirty="0">
                <a:solidFill>
                  <a:srgbClr val="7E3400"/>
                </a:solidFill>
                <a:latin typeface="Times New Roman"/>
                <a:cs typeface="Times New Roman"/>
              </a:rPr>
              <a:t>r</a:t>
            </a:r>
            <a:r>
              <a:rPr sz="1900" i="1" spc="275" dirty="0">
                <a:solidFill>
                  <a:srgbClr val="7E3400"/>
                </a:solidFill>
                <a:latin typeface="Times New Roman"/>
                <a:cs typeface="Times New Roman"/>
              </a:rPr>
              <a:t>e</a:t>
            </a:r>
            <a:r>
              <a:rPr sz="1900" i="1" spc="320" dirty="0">
                <a:solidFill>
                  <a:srgbClr val="7E3400"/>
                </a:solidFill>
                <a:latin typeface="Times New Roman"/>
                <a:cs typeface="Times New Roman"/>
              </a:rPr>
              <a:t>d</a:t>
            </a:r>
            <a:r>
              <a:rPr sz="1900" i="1" spc="60" dirty="0">
                <a:solidFill>
                  <a:srgbClr val="7E3400"/>
                </a:solidFill>
                <a:latin typeface="Times New Roman"/>
                <a:cs typeface="Times New Roman"/>
              </a:rPr>
              <a:t>,</a:t>
            </a:r>
            <a:r>
              <a:rPr sz="1900" i="1" dirty="0">
                <a:solidFill>
                  <a:srgbClr val="7E3400"/>
                </a:solidFill>
                <a:latin typeface="Times New Roman"/>
                <a:cs typeface="Times New Roman"/>
              </a:rPr>
              <a:t>	</a:t>
            </a:r>
            <a:r>
              <a:rPr sz="1900" i="1" spc="-430" dirty="0">
                <a:solidFill>
                  <a:srgbClr val="7E3400"/>
                </a:solidFill>
                <a:latin typeface="Times New Roman"/>
                <a:cs typeface="Times New Roman"/>
              </a:rPr>
              <a:t> </a:t>
            </a:r>
            <a:r>
              <a:rPr sz="1900" i="1" spc="195" dirty="0">
                <a:solidFill>
                  <a:srgbClr val="7E3400"/>
                </a:solidFill>
                <a:latin typeface="Times New Roman"/>
                <a:cs typeface="Times New Roman"/>
              </a:rPr>
              <a:t>bl</a:t>
            </a:r>
            <a:r>
              <a:rPr sz="1900" i="1" spc="260" dirty="0">
                <a:solidFill>
                  <a:srgbClr val="7E3400"/>
                </a:solidFill>
                <a:latin typeface="Times New Roman"/>
                <a:cs typeface="Times New Roman"/>
              </a:rPr>
              <a:t>a</a:t>
            </a:r>
            <a:r>
              <a:rPr sz="1900" i="1" spc="229" dirty="0">
                <a:solidFill>
                  <a:srgbClr val="7E3400"/>
                </a:solidFill>
                <a:latin typeface="Times New Roman"/>
                <a:cs typeface="Times New Roman"/>
              </a:rPr>
              <a:t>ck</a:t>
            </a:r>
            <a:r>
              <a:rPr sz="1900" i="1" spc="130" dirty="0">
                <a:solidFill>
                  <a:srgbClr val="7E3400"/>
                </a:solidFill>
                <a:latin typeface="Times New Roman"/>
                <a:cs typeface="Times New Roman"/>
              </a:rPr>
              <a:t>,</a:t>
            </a:r>
            <a:r>
              <a:rPr sz="1900" i="1" dirty="0">
                <a:solidFill>
                  <a:srgbClr val="7E3400"/>
                </a:solidFill>
                <a:latin typeface="Times New Roman"/>
                <a:cs typeface="Times New Roman"/>
              </a:rPr>
              <a:t>	</a:t>
            </a:r>
            <a:r>
              <a:rPr sz="1900" i="1" spc="275" dirty="0">
                <a:solidFill>
                  <a:srgbClr val="7E3400"/>
                </a:solidFill>
                <a:latin typeface="Times New Roman"/>
                <a:cs typeface="Times New Roman"/>
              </a:rPr>
              <a:t>san</a:t>
            </a:r>
            <a:r>
              <a:rPr sz="1900" i="1" spc="305" dirty="0">
                <a:solidFill>
                  <a:srgbClr val="7E3400"/>
                </a:solidFill>
                <a:latin typeface="Times New Roman"/>
                <a:cs typeface="Times New Roman"/>
              </a:rPr>
              <a:t>d</a:t>
            </a:r>
            <a:r>
              <a:rPr sz="1900" i="1" spc="475" dirty="0">
                <a:solidFill>
                  <a:srgbClr val="7E3400"/>
                </a:solidFill>
                <a:latin typeface="Times New Roman"/>
                <a:cs typeface="Times New Roman"/>
              </a:rPr>
              <a:t>y</a:t>
            </a:r>
            <a:r>
              <a:rPr sz="1900" i="1" spc="60" dirty="0">
                <a:solidFill>
                  <a:srgbClr val="7E3400"/>
                </a:solidFill>
                <a:latin typeface="Times New Roman"/>
                <a:cs typeface="Times New Roman"/>
              </a:rPr>
              <a:t>,</a:t>
            </a:r>
            <a:r>
              <a:rPr sz="1900" i="1" dirty="0">
                <a:solidFill>
                  <a:srgbClr val="7E3400"/>
                </a:solidFill>
                <a:latin typeface="Times New Roman"/>
                <a:cs typeface="Times New Roman"/>
              </a:rPr>
              <a:t>		</a:t>
            </a:r>
            <a:r>
              <a:rPr sz="1900" i="1" spc="170" dirty="0">
                <a:solidFill>
                  <a:srgbClr val="7E3400"/>
                </a:solidFill>
                <a:latin typeface="Times New Roman"/>
                <a:cs typeface="Times New Roman"/>
              </a:rPr>
              <a:t>lo</a:t>
            </a:r>
            <a:r>
              <a:rPr sz="1900" i="1" spc="229" dirty="0">
                <a:solidFill>
                  <a:srgbClr val="7E3400"/>
                </a:solidFill>
                <a:latin typeface="Times New Roman"/>
                <a:cs typeface="Times New Roman"/>
              </a:rPr>
              <a:t>a</a:t>
            </a:r>
            <a:r>
              <a:rPr sz="1900" i="1" spc="520" dirty="0">
                <a:solidFill>
                  <a:srgbClr val="7E3400"/>
                </a:solidFill>
                <a:latin typeface="Times New Roman"/>
                <a:cs typeface="Times New Roman"/>
              </a:rPr>
              <a:t>my</a:t>
            </a:r>
            <a:r>
              <a:rPr sz="1900" i="1" dirty="0">
                <a:solidFill>
                  <a:srgbClr val="7E3400"/>
                </a:solidFill>
                <a:latin typeface="Times New Roman"/>
                <a:cs typeface="Times New Roman"/>
              </a:rPr>
              <a:t>		</a:t>
            </a:r>
            <a:r>
              <a:rPr sz="1900" i="1" spc="270" dirty="0">
                <a:solidFill>
                  <a:srgbClr val="7E3400"/>
                </a:solidFill>
                <a:latin typeface="Times New Roman"/>
                <a:cs typeface="Times New Roman"/>
              </a:rPr>
              <a:t>and  </a:t>
            </a:r>
            <a:r>
              <a:rPr sz="1900" i="1" spc="235" dirty="0">
                <a:solidFill>
                  <a:srgbClr val="7E3400"/>
                </a:solidFill>
                <a:latin typeface="Times New Roman"/>
                <a:cs typeface="Times New Roman"/>
              </a:rPr>
              <a:t>shallow	</a:t>
            </a:r>
            <a:r>
              <a:rPr sz="1900" i="1" spc="240" dirty="0">
                <a:solidFill>
                  <a:srgbClr val="7E3400"/>
                </a:solidFill>
                <a:latin typeface="Times New Roman"/>
                <a:cs typeface="Times New Roman"/>
              </a:rPr>
              <a:t>black	</a:t>
            </a:r>
            <a:r>
              <a:rPr sz="1900" i="1" spc="114" dirty="0">
                <a:solidFill>
                  <a:srgbClr val="7E3400"/>
                </a:solidFill>
                <a:latin typeface="Times New Roman"/>
                <a:cs typeface="Times New Roman"/>
              </a:rPr>
              <a:t>soils.</a:t>
            </a:r>
            <a:r>
              <a:rPr sz="1900" i="1" spc="210" dirty="0">
                <a:solidFill>
                  <a:srgbClr val="7E3400"/>
                </a:solidFill>
                <a:latin typeface="Times New Roman"/>
                <a:cs typeface="Times New Roman"/>
              </a:rPr>
              <a:t> </a:t>
            </a:r>
            <a:r>
              <a:rPr sz="1900" i="1" spc="365" dirty="0">
                <a:solidFill>
                  <a:srgbClr val="7E3400"/>
                </a:solidFill>
                <a:latin typeface="Times New Roman"/>
                <a:cs typeface="Times New Roman"/>
              </a:rPr>
              <a:t>Karnataka		</a:t>
            </a:r>
            <a:r>
              <a:rPr sz="1900" i="1" spc="145" dirty="0">
                <a:solidFill>
                  <a:srgbClr val="7E3400"/>
                </a:solidFill>
                <a:latin typeface="Times New Roman"/>
                <a:cs typeface="Times New Roman"/>
              </a:rPr>
              <a:t>is	</a:t>
            </a:r>
            <a:r>
              <a:rPr sz="1900" i="1" spc="270" dirty="0">
                <a:solidFill>
                  <a:srgbClr val="7E3400"/>
                </a:solidFill>
                <a:latin typeface="Times New Roman"/>
                <a:cs typeface="Times New Roman"/>
              </a:rPr>
              <a:t>the		</a:t>
            </a:r>
            <a:r>
              <a:rPr sz="1900" i="1" spc="229" dirty="0">
                <a:solidFill>
                  <a:srgbClr val="7E3400"/>
                </a:solidFill>
                <a:latin typeface="Times New Roman"/>
                <a:cs typeface="Times New Roman"/>
              </a:rPr>
              <a:t>largest  </a:t>
            </a:r>
            <a:r>
              <a:rPr sz="1900" i="1" spc="270" dirty="0">
                <a:solidFill>
                  <a:srgbClr val="7E3400"/>
                </a:solidFill>
                <a:latin typeface="Times New Roman"/>
                <a:cs typeface="Times New Roman"/>
              </a:rPr>
              <a:t>producer	</a:t>
            </a:r>
            <a:r>
              <a:rPr sz="1900" i="1" spc="200" dirty="0">
                <a:solidFill>
                  <a:srgbClr val="7E3400"/>
                </a:solidFill>
                <a:latin typeface="Times New Roman"/>
                <a:cs typeface="Times New Roman"/>
              </a:rPr>
              <a:t>of		</a:t>
            </a:r>
            <a:r>
              <a:rPr sz="1900" i="1" spc="260" dirty="0">
                <a:solidFill>
                  <a:srgbClr val="7E3400"/>
                </a:solidFill>
                <a:latin typeface="Times New Roman"/>
                <a:cs typeface="Times New Roman"/>
              </a:rPr>
              <a:t>ragi	</a:t>
            </a:r>
            <a:r>
              <a:rPr sz="1900" i="1" spc="225" dirty="0">
                <a:solidFill>
                  <a:srgbClr val="7E3400"/>
                </a:solidFill>
                <a:latin typeface="Times New Roman"/>
                <a:cs typeface="Times New Roman"/>
              </a:rPr>
              <a:t>followed	</a:t>
            </a:r>
            <a:r>
              <a:rPr sz="1900" i="1" spc="340" dirty="0">
                <a:solidFill>
                  <a:srgbClr val="7E3400"/>
                </a:solidFill>
                <a:latin typeface="Times New Roman"/>
                <a:cs typeface="Times New Roman"/>
              </a:rPr>
              <a:t>by	</a:t>
            </a:r>
            <a:r>
              <a:rPr sz="1900" i="1" spc="295" dirty="0">
                <a:solidFill>
                  <a:srgbClr val="7E3400"/>
                </a:solidFill>
                <a:latin typeface="Times New Roman"/>
                <a:cs typeface="Times New Roman"/>
              </a:rPr>
              <a:t>Tamil	</a:t>
            </a:r>
            <a:r>
              <a:rPr sz="1900" i="1" spc="350" dirty="0">
                <a:solidFill>
                  <a:srgbClr val="7E3400"/>
                </a:solidFill>
                <a:latin typeface="Times New Roman"/>
                <a:cs typeface="Times New Roman"/>
              </a:rPr>
              <a:t>Nadu.</a:t>
            </a:r>
            <a:endParaRPr sz="1900">
              <a:latin typeface="Times New Roman"/>
              <a:cs typeface="Times New Roman"/>
            </a:endParaRPr>
          </a:p>
          <a:p>
            <a:pPr marL="12700" marR="239395">
              <a:lnSpc>
                <a:spcPct val="80000"/>
              </a:lnSpc>
              <a:spcBef>
                <a:spcPts val="35"/>
              </a:spcBef>
              <a:tabLst>
                <a:tab pos="973455" algn="l"/>
                <a:tab pos="1757680" algn="l"/>
                <a:tab pos="2555240" algn="l"/>
              </a:tabLst>
            </a:pPr>
            <a:r>
              <a:rPr sz="1900" i="1" spc="395" dirty="0">
                <a:solidFill>
                  <a:srgbClr val="7E3400"/>
                </a:solidFill>
                <a:latin typeface="Times New Roman"/>
                <a:cs typeface="Times New Roman"/>
              </a:rPr>
              <a:t>Apart	</a:t>
            </a:r>
            <a:r>
              <a:rPr sz="1900" i="1" spc="325" dirty="0">
                <a:solidFill>
                  <a:srgbClr val="7E3400"/>
                </a:solidFill>
                <a:latin typeface="Times New Roman"/>
                <a:cs typeface="Times New Roman"/>
              </a:rPr>
              <a:t>from	</a:t>
            </a:r>
            <a:r>
              <a:rPr sz="1900" i="1" spc="220" dirty="0">
                <a:solidFill>
                  <a:srgbClr val="7E3400"/>
                </a:solidFill>
                <a:latin typeface="Times New Roman"/>
                <a:cs typeface="Times New Roman"/>
              </a:rPr>
              <a:t>these	</a:t>
            </a:r>
            <a:r>
              <a:rPr sz="1900" i="1" spc="265" dirty="0">
                <a:solidFill>
                  <a:srgbClr val="7E3400"/>
                </a:solidFill>
                <a:latin typeface="Times New Roman"/>
                <a:cs typeface="Times New Roman"/>
              </a:rPr>
              <a:t>states,Himachal </a:t>
            </a:r>
            <a:r>
              <a:rPr sz="1900" i="1" spc="235" dirty="0">
                <a:solidFill>
                  <a:srgbClr val="7E3400"/>
                </a:solidFill>
                <a:latin typeface="Times New Roman"/>
                <a:cs typeface="Times New Roman"/>
              </a:rPr>
              <a:t>Pradesh,  </a:t>
            </a:r>
            <a:r>
              <a:rPr sz="1900" i="1" spc="290" dirty="0">
                <a:solidFill>
                  <a:srgbClr val="7E3400"/>
                </a:solidFill>
                <a:latin typeface="Times New Roman"/>
                <a:cs typeface="Times New Roman"/>
              </a:rPr>
              <a:t>Uttaranchal, </a:t>
            </a:r>
            <a:r>
              <a:rPr sz="1900" i="1" spc="265" dirty="0">
                <a:solidFill>
                  <a:srgbClr val="7E3400"/>
                </a:solidFill>
                <a:latin typeface="Times New Roman"/>
                <a:cs typeface="Times New Roman"/>
              </a:rPr>
              <a:t>Sikkim, </a:t>
            </a:r>
            <a:r>
              <a:rPr sz="1900" i="1" spc="310" dirty="0">
                <a:solidFill>
                  <a:srgbClr val="7E3400"/>
                </a:solidFill>
                <a:latin typeface="Times New Roman"/>
                <a:cs typeface="Times New Roman"/>
              </a:rPr>
              <a:t>Jharkhand </a:t>
            </a:r>
            <a:r>
              <a:rPr sz="1900" i="1" spc="345" dirty="0">
                <a:solidFill>
                  <a:srgbClr val="7E3400"/>
                </a:solidFill>
                <a:latin typeface="Times New Roman"/>
                <a:cs typeface="Times New Roman"/>
              </a:rPr>
              <a:t>and</a:t>
            </a:r>
            <a:r>
              <a:rPr sz="1900" i="1" spc="-170" dirty="0">
                <a:solidFill>
                  <a:srgbClr val="7E3400"/>
                </a:solidFill>
                <a:latin typeface="Times New Roman"/>
                <a:cs typeface="Times New Roman"/>
              </a:rPr>
              <a:t> </a:t>
            </a:r>
            <a:r>
              <a:rPr sz="1900" i="1" spc="335" dirty="0">
                <a:solidFill>
                  <a:srgbClr val="7E3400"/>
                </a:solidFill>
                <a:latin typeface="Times New Roman"/>
                <a:cs typeface="Times New Roman"/>
              </a:rPr>
              <a:t>Arunachal  </a:t>
            </a:r>
            <a:r>
              <a:rPr sz="1900" i="1" spc="265" dirty="0">
                <a:solidFill>
                  <a:srgbClr val="7E3400"/>
                </a:solidFill>
                <a:latin typeface="Times New Roman"/>
                <a:cs typeface="Times New Roman"/>
              </a:rPr>
              <a:t>Pradesh</a:t>
            </a:r>
            <a:r>
              <a:rPr sz="1900" i="1" spc="150" dirty="0">
                <a:solidFill>
                  <a:srgbClr val="7E3400"/>
                </a:solidFill>
                <a:latin typeface="Times New Roman"/>
                <a:cs typeface="Times New Roman"/>
              </a:rPr>
              <a:t> </a:t>
            </a:r>
            <a:r>
              <a:rPr sz="1900" i="1" spc="270" dirty="0">
                <a:solidFill>
                  <a:srgbClr val="7E3400"/>
                </a:solidFill>
                <a:latin typeface="Times New Roman"/>
                <a:cs typeface="Times New Roman"/>
              </a:rPr>
              <a:t>are</a:t>
            </a:r>
            <a:r>
              <a:rPr sz="1900" i="1" spc="165" dirty="0">
                <a:solidFill>
                  <a:srgbClr val="7E3400"/>
                </a:solidFill>
                <a:latin typeface="Times New Roman"/>
                <a:cs typeface="Times New Roman"/>
              </a:rPr>
              <a:t> </a:t>
            </a:r>
            <a:r>
              <a:rPr sz="1900" i="1" spc="170" dirty="0">
                <a:solidFill>
                  <a:srgbClr val="7E3400"/>
                </a:solidFill>
                <a:latin typeface="Times New Roman"/>
                <a:cs typeface="Times New Roman"/>
              </a:rPr>
              <a:t>also </a:t>
            </a:r>
            <a:r>
              <a:rPr sz="1900" i="1" spc="320" dirty="0">
                <a:solidFill>
                  <a:srgbClr val="7E3400"/>
                </a:solidFill>
                <a:latin typeface="Times New Roman"/>
                <a:cs typeface="Times New Roman"/>
              </a:rPr>
              <a:t>important</a:t>
            </a:r>
            <a:r>
              <a:rPr sz="1900" i="1" spc="180" dirty="0">
                <a:solidFill>
                  <a:srgbClr val="7E3400"/>
                </a:solidFill>
                <a:latin typeface="Times New Roman"/>
                <a:cs typeface="Times New Roman"/>
              </a:rPr>
              <a:t> </a:t>
            </a:r>
            <a:r>
              <a:rPr sz="1900" i="1" spc="240" dirty="0">
                <a:solidFill>
                  <a:srgbClr val="7E3400"/>
                </a:solidFill>
                <a:latin typeface="Times New Roman"/>
                <a:cs typeface="Times New Roman"/>
              </a:rPr>
              <a:t>for</a:t>
            </a:r>
            <a:r>
              <a:rPr sz="1900" i="1" spc="165" dirty="0">
                <a:solidFill>
                  <a:srgbClr val="7E3400"/>
                </a:solidFill>
                <a:latin typeface="Times New Roman"/>
                <a:cs typeface="Times New Roman"/>
              </a:rPr>
              <a:t> </a:t>
            </a:r>
            <a:r>
              <a:rPr sz="1900" i="1" spc="275" dirty="0">
                <a:solidFill>
                  <a:srgbClr val="7E3400"/>
                </a:solidFill>
                <a:latin typeface="Times New Roman"/>
                <a:cs typeface="Times New Roman"/>
              </a:rPr>
              <a:t>the</a:t>
            </a:r>
            <a:r>
              <a:rPr sz="1900" i="1" spc="140" dirty="0">
                <a:solidFill>
                  <a:srgbClr val="7E3400"/>
                </a:solidFill>
                <a:latin typeface="Times New Roman"/>
                <a:cs typeface="Times New Roman"/>
              </a:rPr>
              <a:t> </a:t>
            </a:r>
            <a:r>
              <a:rPr sz="1900" i="1" spc="270" dirty="0">
                <a:solidFill>
                  <a:srgbClr val="7E3400"/>
                </a:solidFill>
                <a:latin typeface="Times New Roman"/>
                <a:cs typeface="Times New Roman"/>
              </a:rPr>
              <a:t>production</a:t>
            </a:r>
            <a:r>
              <a:rPr sz="1900" i="1" spc="195" dirty="0">
                <a:solidFill>
                  <a:srgbClr val="7E3400"/>
                </a:solidFill>
                <a:latin typeface="Times New Roman"/>
                <a:cs typeface="Times New Roman"/>
              </a:rPr>
              <a:t> </a:t>
            </a:r>
            <a:r>
              <a:rPr sz="1900" i="1" spc="200" dirty="0">
                <a:solidFill>
                  <a:srgbClr val="7E3400"/>
                </a:solidFill>
                <a:latin typeface="Times New Roman"/>
                <a:cs typeface="Times New Roman"/>
              </a:rPr>
              <a:t>of  </a:t>
            </a:r>
            <a:r>
              <a:rPr sz="1900" i="1" spc="215" dirty="0">
                <a:solidFill>
                  <a:srgbClr val="7E3400"/>
                </a:solidFill>
                <a:latin typeface="Times New Roman"/>
                <a:cs typeface="Times New Roman"/>
              </a:rPr>
              <a:t>ragi.</a:t>
            </a:r>
            <a:endParaRPr sz="19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93444" y="1531365"/>
            <a:ext cx="7077075" cy="3317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019175" algn="l"/>
              </a:tabLst>
            </a:pPr>
            <a:r>
              <a:rPr sz="1800" i="1" spc="170" dirty="0">
                <a:solidFill>
                  <a:srgbClr val="F1F1F1"/>
                </a:solidFill>
                <a:latin typeface="Times New Roman"/>
                <a:cs typeface="Times New Roman"/>
              </a:rPr>
              <a:t>Cotton:	</a:t>
            </a:r>
            <a:r>
              <a:rPr sz="1800" i="1" spc="270" dirty="0">
                <a:solidFill>
                  <a:srgbClr val="F1F1F1"/>
                </a:solidFill>
                <a:latin typeface="Times New Roman"/>
                <a:cs typeface="Times New Roman"/>
              </a:rPr>
              <a:t>India </a:t>
            </a:r>
            <a:r>
              <a:rPr sz="1800" i="1" spc="140" dirty="0">
                <a:solidFill>
                  <a:srgbClr val="F1F1F1"/>
                </a:solidFill>
                <a:latin typeface="Times New Roman"/>
                <a:cs typeface="Times New Roman"/>
              </a:rPr>
              <a:t>is </a:t>
            </a:r>
            <a:r>
              <a:rPr sz="1800" i="1" spc="220" dirty="0">
                <a:solidFill>
                  <a:srgbClr val="F1F1F1"/>
                </a:solidFill>
                <a:latin typeface="Times New Roman"/>
                <a:cs typeface="Times New Roman"/>
              </a:rPr>
              <a:t>believed </a:t>
            </a:r>
            <a:r>
              <a:rPr sz="1800" i="1" spc="229" dirty="0">
                <a:solidFill>
                  <a:srgbClr val="F1F1F1"/>
                </a:solidFill>
                <a:latin typeface="Times New Roman"/>
                <a:cs typeface="Times New Roman"/>
              </a:rPr>
              <a:t>to </a:t>
            </a:r>
            <a:r>
              <a:rPr sz="1800" i="1" spc="190" dirty="0">
                <a:solidFill>
                  <a:srgbClr val="F1F1F1"/>
                </a:solidFill>
                <a:latin typeface="Times New Roman"/>
                <a:cs typeface="Times New Roman"/>
              </a:rPr>
              <a:t>be </a:t>
            </a:r>
            <a:r>
              <a:rPr sz="1800" i="1" spc="260" dirty="0">
                <a:solidFill>
                  <a:srgbClr val="F1F1F1"/>
                </a:solidFill>
                <a:latin typeface="Times New Roman"/>
                <a:cs typeface="Times New Roman"/>
              </a:rPr>
              <a:t>the </a:t>
            </a:r>
            <a:r>
              <a:rPr sz="1800" i="1" spc="220" dirty="0">
                <a:solidFill>
                  <a:srgbClr val="F1F1F1"/>
                </a:solidFill>
                <a:latin typeface="Times New Roman"/>
                <a:cs typeface="Times New Roman"/>
              </a:rPr>
              <a:t>original </a:t>
            </a:r>
            <a:r>
              <a:rPr sz="1800" i="1" spc="285" dirty="0">
                <a:solidFill>
                  <a:srgbClr val="F1F1F1"/>
                </a:solidFill>
                <a:latin typeface="Times New Roman"/>
                <a:cs typeface="Times New Roman"/>
              </a:rPr>
              <a:t>home </a:t>
            </a:r>
            <a:r>
              <a:rPr sz="1800" i="1" spc="190" dirty="0">
                <a:solidFill>
                  <a:srgbClr val="F1F1F1"/>
                </a:solidFill>
                <a:latin typeface="Times New Roman"/>
                <a:cs typeface="Times New Roman"/>
              </a:rPr>
              <a:t>of </a:t>
            </a:r>
            <a:r>
              <a:rPr sz="1800" i="1" spc="260" dirty="0">
                <a:solidFill>
                  <a:srgbClr val="F1F1F1"/>
                </a:solidFill>
                <a:latin typeface="Times New Roman"/>
                <a:cs typeface="Times New Roman"/>
              </a:rPr>
              <a:t>the  </a:t>
            </a:r>
            <a:r>
              <a:rPr sz="1800" i="1" spc="245" dirty="0">
                <a:solidFill>
                  <a:srgbClr val="F1F1F1"/>
                </a:solidFill>
                <a:latin typeface="Times New Roman"/>
                <a:cs typeface="Times New Roman"/>
              </a:rPr>
              <a:t>cotton </a:t>
            </a:r>
            <a:r>
              <a:rPr sz="1800" i="1" spc="240" dirty="0">
                <a:solidFill>
                  <a:srgbClr val="F1F1F1"/>
                </a:solidFill>
                <a:latin typeface="Times New Roman"/>
                <a:cs typeface="Times New Roman"/>
              </a:rPr>
              <a:t>plant. </a:t>
            </a:r>
            <a:r>
              <a:rPr sz="1800" i="1" spc="220" dirty="0">
                <a:solidFill>
                  <a:srgbClr val="F1F1F1"/>
                </a:solidFill>
                <a:latin typeface="Times New Roman"/>
                <a:cs typeface="Times New Roman"/>
              </a:rPr>
              <a:t>Cotton </a:t>
            </a:r>
            <a:r>
              <a:rPr sz="1800" i="1" spc="140" dirty="0">
                <a:solidFill>
                  <a:srgbClr val="F1F1F1"/>
                </a:solidFill>
                <a:latin typeface="Times New Roman"/>
                <a:cs typeface="Times New Roman"/>
              </a:rPr>
              <a:t>is </a:t>
            </a:r>
            <a:r>
              <a:rPr sz="1800" i="1" spc="229" dirty="0">
                <a:solidFill>
                  <a:srgbClr val="F1F1F1"/>
                </a:solidFill>
                <a:latin typeface="Times New Roman"/>
                <a:cs typeface="Times New Roman"/>
              </a:rPr>
              <a:t>one </a:t>
            </a:r>
            <a:r>
              <a:rPr sz="1800" i="1" spc="185" dirty="0">
                <a:solidFill>
                  <a:srgbClr val="F1F1F1"/>
                </a:solidFill>
                <a:latin typeface="Times New Roman"/>
                <a:cs typeface="Times New Roman"/>
              </a:rPr>
              <a:t>of </a:t>
            </a:r>
            <a:r>
              <a:rPr sz="1800" i="1" spc="260" dirty="0">
                <a:solidFill>
                  <a:srgbClr val="F1F1F1"/>
                </a:solidFill>
                <a:latin typeface="Times New Roman"/>
                <a:cs typeface="Times New Roman"/>
              </a:rPr>
              <a:t>the </a:t>
            </a:r>
            <a:r>
              <a:rPr sz="1800" i="1" spc="350" dirty="0">
                <a:solidFill>
                  <a:srgbClr val="F1F1F1"/>
                </a:solidFill>
                <a:latin typeface="Times New Roman"/>
                <a:cs typeface="Times New Roman"/>
              </a:rPr>
              <a:t>main </a:t>
            </a:r>
            <a:r>
              <a:rPr sz="1800" i="1" spc="365" dirty="0">
                <a:solidFill>
                  <a:srgbClr val="F1F1F1"/>
                </a:solidFill>
                <a:latin typeface="Times New Roman"/>
                <a:cs typeface="Times New Roman"/>
              </a:rPr>
              <a:t>raw </a:t>
            </a:r>
            <a:r>
              <a:rPr sz="1800" i="1" spc="254" dirty="0">
                <a:solidFill>
                  <a:srgbClr val="F1F1F1"/>
                </a:solidFill>
                <a:latin typeface="Times New Roman"/>
                <a:cs typeface="Times New Roman"/>
              </a:rPr>
              <a:t>materials </a:t>
            </a:r>
            <a:r>
              <a:rPr sz="1800" i="1" spc="225" dirty="0">
                <a:solidFill>
                  <a:srgbClr val="F1F1F1"/>
                </a:solidFill>
                <a:latin typeface="Times New Roman"/>
                <a:cs typeface="Times New Roman"/>
              </a:rPr>
              <a:t>for  </a:t>
            </a:r>
            <a:r>
              <a:rPr sz="1800" i="1" spc="245" dirty="0">
                <a:solidFill>
                  <a:srgbClr val="F1F1F1"/>
                </a:solidFill>
                <a:latin typeface="Times New Roman"/>
                <a:cs typeface="Times New Roman"/>
              </a:rPr>
              <a:t>cotton textile </a:t>
            </a:r>
            <a:r>
              <a:rPr sz="1800" i="1" spc="270" dirty="0">
                <a:solidFill>
                  <a:srgbClr val="F1F1F1"/>
                </a:solidFill>
                <a:latin typeface="Times New Roman"/>
                <a:cs typeface="Times New Roman"/>
              </a:rPr>
              <a:t>industry. India </a:t>
            </a:r>
            <a:r>
              <a:rPr sz="1800" i="1" spc="140" dirty="0">
                <a:solidFill>
                  <a:srgbClr val="F1F1F1"/>
                </a:solidFill>
                <a:latin typeface="Times New Roman"/>
                <a:cs typeface="Times New Roman"/>
              </a:rPr>
              <a:t>is </a:t>
            </a:r>
            <a:r>
              <a:rPr sz="1800" i="1" spc="265" dirty="0">
                <a:solidFill>
                  <a:srgbClr val="F1F1F1"/>
                </a:solidFill>
                <a:latin typeface="Times New Roman"/>
                <a:cs typeface="Times New Roman"/>
              </a:rPr>
              <a:t>the</a:t>
            </a:r>
            <a:r>
              <a:rPr sz="1800" i="1" spc="-254" dirty="0">
                <a:solidFill>
                  <a:srgbClr val="F1F1F1"/>
                </a:solidFill>
                <a:latin typeface="Times New Roman"/>
                <a:cs typeface="Times New Roman"/>
              </a:rPr>
              <a:t> </a:t>
            </a:r>
            <a:r>
              <a:rPr sz="1800" i="1" spc="215" dirty="0">
                <a:solidFill>
                  <a:srgbClr val="F1F1F1"/>
                </a:solidFill>
                <a:latin typeface="Times New Roman"/>
                <a:cs typeface="Times New Roman"/>
              </a:rPr>
              <a:t>third-largest </a:t>
            </a:r>
            <a:r>
              <a:rPr sz="1800" i="1" spc="254" dirty="0">
                <a:solidFill>
                  <a:srgbClr val="F1F1F1"/>
                </a:solidFill>
                <a:latin typeface="Times New Roman"/>
                <a:cs typeface="Times New Roman"/>
              </a:rPr>
              <a:t>producer  </a:t>
            </a:r>
            <a:r>
              <a:rPr sz="1800" i="1" spc="185" dirty="0">
                <a:solidFill>
                  <a:srgbClr val="F1F1F1"/>
                </a:solidFill>
                <a:latin typeface="Times New Roman"/>
                <a:cs typeface="Times New Roman"/>
              </a:rPr>
              <a:t>of </a:t>
            </a:r>
            <a:r>
              <a:rPr sz="1800" i="1" spc="245" dirty="0">
                <a:solidFill>
                  <a:srgbClr val="F1F1F1"/>
                </a:solidFill>
                <a:latin typeface="Times New Roman"/>
                <a:cs typeface="Times New Roman"/>
              </a:rPr>
              <a:t>cotton </a:t>
            </a:r>
            <a:r>
              <a:rPr sz="1800" i="1" spc="275" dirty="0">
                <a:solidFill>
                  <a:srgbClr val="F1F1F1"/>
                </a:solidFill>
                <a:latin typeface="Times New Roman"/>
                <a:cs typeface="Times New Roman"/>
              </a:rPr>
              <a:t>in </a:t>
            </a:r>
            <a:r>
              <a:rPr sz="1800" i="1" spc="260" dirty="0">
                <a:solidFill>
                  <a:srgbClr val="F1F1F1"/>
                </a:solidFill>
                <a:latin typeface="Times New Roman"/>
                <a:cs typeface="Times New Roman"/>
              </a:rPr>
              <a:t>the</a:t>
            </a:r>
            <a:r>
              <a:rPr sz="1800" i="1" spc="-85" dirty="0">
                <a:solidFill>
                  <a:srgbClr val="F1F1F1"/>
                </a:solidFill>
                <a:latin typeface="Times New Roman"/>
                <a:cs typeface="Times New Roman"/>
              </a:rPr>
              <a:t> </a:t>
            </a:r>
            <a:r>
              <a:rPr sz="1800" i="1" spc="229" dirty="0">
                <a:solidFill>
                  <a:srgbClr val="F1F1F1"/>
                </a:solidFill>
                <a:latin typeface="Times New Roman"/>
                <a:cs typeface="Times New Roman"/>
              </a:rPr>
              <a:t>world.</a:t>
            </a:r>
            <a:endParaRPr sz="1800">
              <a:latin typeface="Times New Roman"/>
              <a:cs typeface="Times New Roman"/>
            </a:endParaRPr>
          </a:p>
          <a:p>
            <a:pPr marL="12700" marR="44450">
              <a:lnSpc>
                <a:spcPct val="100000"/>
              </a:lnSpc>
              <a:tabLst>
                <a:tab pos="3810635" algn="l"/>
                <a:tab pos="4720590" algn="l"/>
                <a:tab pos="5411470" algn="l"/>
                <a:tab pos="6029960" algn="l"/>
              </a:tabLst>
            </a:pPr>
            <a:r>
              <a:rPr sz="1800" i="1" spc="220" dirty="0">
                <a:solidFill>
                  <a:srgbClr val="F1F1F1"/>
                </a:solidFill>
                <a:latin typeface="Times New Roman"/>
                <a:cs typeface="Times New Roman"/>
              </a:rPr>
              <a:t>Cotton</a:t>
            </a:r>
            <a:r>
              <a:rPr sz="1800" i="1" spc="150" dirty="0">
                <a:solidFill>
                  <a:srgbClr val="F1F1F1"/>
                </a:solidFill>
                <a:latin typeface="Times New Roman"/>
                <a:cs typeface="Times New Roman"/>
              </a:rPr>
              <a:t> </a:t>
            </a:r>
            <a:r>
              <a:rPr sz="1800" i="1" spc="250" dirty="0">
                <a:solidFill>
                  <a:srgbClr val="F1F1F1"/>
                </a:solidFill>
                <a:latin typeface="Times New Roman"/>
                <a:cs typeface="Times New Roman"/>
              </a:rPr>
              <a:t>grows</a:t>
            </a:r>
            <a:r>
              <a:rPr sz="1800" i="1" spc="150" dirty="0">
                <a:solidFill>
                  <a:srgbClr val="F1F1F1"/>
                </a:solidFill>
                <a:latin typeface="Times New Roman"/>
                <a:cs typeface="Times New Roman"/>
              </a:rPr>
              <a:t> </a:t>
            </a:r>
            <a:r>
              <a:rPr sz="1800" i="1" spc="220" dirty="0">
                <a:solidFill>
                  <a:srgbClr val="F1F1F1"/>
                </a:solidFill>
                <a:latin typeface="Times New Roman"/>
                <a:cs typeface="Times New Roman"/>
              </a:rPr>
              <a:t>well</a:t>
            </a:r>
            <a:r>
              <a:rPr sz="1800" i="1" spc="145" dirty="0">
                <a:solidFill>
                  <a:srgbClr val="F1F1F1"/>
                </a:solidFill>
                <a:latin typeface="Times New Roman"/>
                <a:cs typeface="Times New Roman"/>
              </a:rPr>
              <a:t> </a:t>
            </a:r>
            <a:r>
              <a:rPr sz="1800" i="1" spc="275" dirty="0">
                <a:solidFill>
                  <a:srgbClr val="F1F1F1"/>
                </a:solidFill>
                <a:latin typeface="Times New Roman"/>
                <a:cs typeface="Times New Roman"/>
              </a:rPr>
              <a:t>in</a:t>
            </a:r>
            <a:r>
              <a:rPr sz="1800" i="1" spc="140" dirty="0">
                <a:solidFill>
                  <a:srgbClr val="F1F1F1"/>
                </a:solidFill>
                <a:latin typeface="Times New Roman"/>
                <a:cs typeface="Times New Roman"/>
              </a:rPr>
              <a:t> </a:t>
            </a:r>
            <a:r>
              <a:rPr sz="1800" i="1" spc="250" dirty="0">
                <a:solidFill>
                  <a:srgbClr val="F1F1F1"/>
                </a:solidFill>
                <a:latin typeface="Times New Roman"/>
                <a:cs typeface="Times New Roman"/>
              </a:rPr>
              <a:t>drier</a:t>
            </a:r>
            <a:r>
              <a:rPr sz="1800" i="1" spc="165" dirty="0">
                <a:solidFill>
                  <a:srgbClr val="F1F1F1"/>
                </a:solidFill>
                <a:latin typeface="Times New Roman"/>
                <a:cs typeface="Times New Roman"/>
              </a:rPr>
              <a:t> </a:t>
            </a:r>
            <a:r>
              <a:rPr sz="1800" i="1" spc="260" dirty="0">
                <a:solidFill>
                  <a:srgbClr val="F1F1F1"/>
                </a:solidFill>
                <a:latin typeface="Times New Roman"/>
                <a:cs typeface="Times New Roman"/>
              </a:rPr>
              <a:t>parts</a:t>
            </a:r>
            <a:r>
              <a:rPr sz="1800" i="1" spc="150" dirty="0">
                <a:solidFill>
                  <a:srgbClr val="F1F1F1"/>
                </a:solidFill>
                <a:latin typeface="Times New Roman"/>
                <a:cs typeface="Times New Roman"/>
              </a:rPr>
              <a:t> </a:t>
            </a:r>
            <a:r>
              <a:rPr sz="1800" i="1" spc="185" dirty="0">
                <a:solidFill>
                  <a:srgbClr val="F1F1F1"/>
                </a:solidFill>
                <a:latin typeface="Times New Roman"/>
                <a:cs typeface="Times New Roman"/>
              </a:rPr>
              <a:t>of</a:t>
            </a:r>
            <a:r>
              <a:rPr sz="1800" i="1" spc="155" dirty="0">
                <a:solidFill>
                  <a:srgbClr val="F1F1F1"/>
                </a:solidFill>
                <a:latin typeface="Times New Roman"/>
                <a:cs typeface="Times New Roman"/>
              </a:rPr>
              <a:t> </a:t>
            </a:r>
            <a:r>
              <a:rPr sz="1800" i="1" spc="260" dirty="0">
                <a:solidFill>
                  <a:srgbClr val="F1F1F1"/>
                </a:solidFill>
                <a:latin typeface="Times New Roman"/>
                <a:cs typeface="Times New Roman"/>
              </a:rPr>
              <a:t>the</a:t>
            </a:r>
            <a:r>
              <a:rPr sz="1800" i="1" spc="160" dirty="0">
                <a:solidFill>
                  <a:srgbClr val="F1F1F1"/>
                </a:solidFill>
                <a:latin typeface="Times New Roman"/>
                <a:cs typeface="Times New Roman"/>
              </a:rPr>
              <a:t> </a:t>
            </a:r>
            <a:r>
              <a:rPr sz="1800" i="1" spc="225" dirty="0">
                <a:solidFill>
                  <a:srgbClr val="F1F1F1"/>
                </a:solidFill>
                <a:latin typeface="Times New Roman"/>
                <a:cs typeface="Times New Roman"/>
              </a:rPr>
              <a:t>black</a:t>
            </a:r>
            <a:r>
              <a:rPr sz="1800" i="1" spc="160" dirty="0">
                <a:solidFill>
                  <a:srgbClr val="F1F1F1"/>
                </a:solidFill>
                <a:latin typeface="Times New Roman"/>
                <a:cs typeface="Times New Roman"/>
              </a:rPr>
              <a:t> </a:t>
            </a:r>
            <a:r>
              <a:rPr sz="1800" i="1" spc="245" dirty="0">
                <a:solidFill>
                  <a:srgbClr val="F1F1F1"/>
                </a:solidFill>
                <a:latin typeface="Times New Roman"/>
                <a:cs typeface="Times New Roman"/>
              </a:rPr>
              <a:t>cotton</a:t>
            </a:r>
            <a:r>
              <a:rPr sz="1800" i="1" spc="175" dirty="0">
                <a:solidFill>
                  <a:srgbClr val="F1F1F1"/>
                </a:solidFill>
                <a:latin typeface="Times New Roman"/>
                <a:cs typeface="Times New Roman"/>
              </a:rPr>
              <a:t> </a:t>
            </a:r>
            <a:r>
              <a:rPr sz="1800" i="1" spc="130" dirty="0">
                <a:solidFill>
                  <a:srgbClr val="F1F1F1"/>
                </a:solidFill>
                <a:latin typeface="Times New Roman"/>
                <a:cs typeface="Times New Roman"/>
              </a:rPr>
              <a:t>soil</a:t>
            </a:r>
            <a:r>
              <a:rPr sz="1800" i="1" spc="165" dirty="0">
                <a:solidFill>
                  <a:srgbClr val="F1F1F1"/>
                </a:solidFill>
                <a:latin typeface="Times New Roman"/>
                <a:cs typeface="Times New Roman"/>
              </a:rPr>
              <a:t> </a:t>
            </a:r>
            <a:r>
              <a:rPr sz="1800" i="1" spc="185" dirty="0">
                <a:solidFill>
                  <a:srgbClr val="F1F1F1"/>
                </a:solidFill>
                <a:latin typeface="Times New Roman"/>
                <a:cs typeface="Times New Roman"/>
              </a:rPr>
              <a:t>of  </a:t>
            </a:r>
            <a:r>
              <a:rPr sz="1800" i="1" spc="260" dirty="0">
                <a:solidFill>
                  <a:srgbClr val="F1F1F1"/>
                </a:solidFill>
                <a:latin typeface="Times New Roman"/>
                <a:cs typeface="Times New Roman"/>
              </a:rPr>
              <a:t>the </a:t>
            </a:r>
            <a:r>
              <a:rPr sz="1800" i="1" spc="275" dirty="0">
                <a:solidFill>
                  <a:srgbClr val="F1F1F1"/>
                </a:solidFill>
                <a:latin typeface="Times New Roman"/>
                <a:cs typeface="Times New Roman"/>
              </a:rPr>
              <a:t>Deccan </a:t>
            </a:r>
            <a:r>
              <a:rPr sz="1800" i="1" spc="235" dirty="0">
                <a:solidFill>
                  <a:srgbClr val="F1F1F1"/>
                </a:solidFill>
                <a:latin typeface="Times New Roman"/>
                <a:cs typeface="Times New Roman"/>
              </a:rPr>
              <a:t>plateau. </a:t>
            </a:r>
            <a:r>
              <a:rPr sz="1800" i="1" spc="265" dirty="0">
                <a:solidFill>
                  <a:srgbClr val="F1F1F1"/>
                </a:solidFill>
                <a:latin typeface="Times New Roman"/>
                <a:cs typeface="Times New Roman"/>
              </a:rPr>
              <a:t>It </a:t>
            </a:r>
            <a:r>
              <a:rPr sz="1800" i="1" spc="225" dirty="0">
                <a:solidFill>
                  <a:srgbClr val="F1F1F1"/>
                </a:solidFill>
                <a:latin typeface="Times New Roman"/>
                <a:cs typeface="Times New Roman"/>
              </a:rPr>
              <a:t>requires </a:t>
            </a:r>
            <a:r>
              <a:rPr sz="1800" i="1" spc="240" dirty="0">
                <a:solidFill>
                  <a:srgbClr val="F1F1F1"/>
                </a:solidFill>
                <a:latin typeface="Times New Roman"/>
                <a:cs typeface="Times New Roman"/>
              </a:rPr>
              <a:t>high </a:t>
            </a:r>
            <a:r>
              <a:rPr sz="1800" i="1" spc="275" dirty="0">
                <a:solidFill>
                  <a:srgbClr val="F1F1F1"/>
                </a:solidFill>
                <a:latin typeface="Times New Roman"/>
                <a:cs typeface="Times New Roman"/>
              </a:rPr>
              <a:t>temperature, </a:t>
            </a:r>
            <a:r>
              <a:rPr sz="1800" i="1" spc="215" dirty="0">
                <a:solidFill>
                  <a:srgbClr val="F1F1F1"/>
                </a:solidFill>
                <a:latin typeface="Times New Roman"/>
                <a:cs typeface="Times New Roman"/>
              </a:rPr>
              <a:t>light  </a:t>
            </a:r>
            <a:r>
              <a:rPr sz="1800" i="1" spc="235" dirty="0">
                <a:solidFill>
                  <a:srgbClr val="F1F1F1"/>
                </a:solidFill>
                <a:latin typeface="Times New Roman"/>
                <a:cs typeface="Times New Roman"/>
              </a:rPr>
              <a:t>rainfall </a:t>
            </a:r>
            <a:r>
              <a:rPr sz="1800" i="1" spc="225" dirty="0">
                <a:solidFill>
                  <a:srgbClr val="F1F1F1"/>
                </a:solidFill>
                <a:latin typeface="Times New Roman"/>
                <a:cs typeface="Times New Roman"/>
              </a:rPr>
              <a:t>orirrigation, </a:t>
            </a:r>
            <a:r>
              <a:rPr sz="1800" i="1" spc="95" dirty="0">
                <a:solidFill>
                  <a:srgbClr val="F1F1F1"/>
                </a:solidFill>
                <a:latin typeface="Times New Roman"/>
                <a:cs typeface="Times New Roman"/>
              </a:rPr>
              <a:t>210 </a:t>
            </a:r>
            <a:r>
              <a:rPr sz="1800" i="1" spc="195" dirty="0">
                <a:solidFill>
                  <a:srgbClr val="F1F1F1"/>
                </a:solidFill>
                <a:latin typeface="Times New Roman"/>
                <a:cs typeface="Times New Roman"/>
              </a:rPr>
              <a:t>frost-free </a:t>
            </a:r>
            <a:r>
              <a:rPr sz="1800" i="1" spc="290" dirty="0">
                <a:solidFill>
                  <a:srgbClr val="F1F1F1"/>
                </a:solidFill>
                <a:latin typeface="Times New Roman"/>
                <a:cs typeface="Times New Roman"/>
              </a:rPr>
              <a:t>days </a:t>
            </a:r>
            <a:r>
              <a:rPr sz="1800" i="1" spc="325" dirty="0">
                <a:solidFill>
                  <a:srgbClr val="F1F1F1"/>
                </a:solidFill>
                <a:latin typeface="Times New Roman"/>
                <a:cs typeface="Times New Roman"/>
              </a:rPr>
              <a:t>and </a:t>
            </a:r>
            <a:r>
              <a:rPr sz="1800" i="1" spc="245" dirty="0">
                <a:solidFill>
                  <a:srgbClr val="F1F1F1"/>
                </a:solidFill>
                <a:latin typeface="Times New Roman"/>
                <a:cs typeface="Times New Roman"/>
              </a:rPr>
              <a:t>bright  </a:t>
            </a:r>
            <a:r>
              <a:rPr sz="1800" i="1" spc="195" dirty="0">
                <a:solidFill>
                  <a:srgbClr val="F1F1F1"/>
                </a:solidFill>
                <a:latin typeface="Times New Roman"/>
                <a:cs typeface="Times New Roman"/>
              </a:rPr>
              <a:t>s</a:t>
            </a:r>
            <a:r>
              <a:rPr sz="1800" i="1" spc="265" dirty="0">
                <a:solidFill>
                  <a:srgbClr val="F1F1F1"/>
                </a:solidFill>
                <a:latin typeface="Times New Roman"/>
                <a:cs typeface="Times New Roman"/>
              </a:rPr>
              <a:t>u</a:t>
            </a:r>
            <a:r>
              <a:rPr sz="1800" i="1" spc="275" dirty="0">
                <a:solidFill>
                  <a:srgbClr val="F1F1F1"/>
                </a:solidFill>
                <a:latin typeface="Times New Roman"/>
                <a:cs typeface="Times New Roman"/>
              </a:rPr>
              <a:t>n</a:t>
            </a:r>
            <a:r>
              <a:rPr sz="1800" i="1" spc="220" dirty="0">
                <a:solidFill>
                  <a:srgbClr val="F1F1F1"/>
                </a:solidFill>
                <a:latin typeface="Times New Roman"/>
                <a:cs typeface="Times New Roman"/>
              </a:rPr>
              <a:t>s</a:t>
            </a:r>
            <a:r>
              <a:rPr sz="1800" i="1" spc="245" dirty="0">
                <a:solidFill>
                  <a:srgbClr val="F1F1F1"/>
                </a:solidFill>
                <a:latin typeface="Times New Roman"/>
                <a:cs typeface="Times New Roman"/>
              </a:rPr>
              <a:t>hin</a:t>
            </a:r>
            <a:r>
              <a:rPr sz="1800" i="1" spc="265" dirty="0">
                <a:solidFill>
                  <a:srgbClr val="F1F1F1"/>
                </a:solidFill>
                <a:latin typeface="Times New Roman"/>
                <a:cs typeface="Times New Roman"/>
              </a:rPr>
              <a:t>e</a:t>
            </a:r>
            <a:r>
              <a:rPr sz="1800" i="1" spc="114" dirty="0">
                <a:solidFill>
                  <a:srgbClr val="F1F1F1"/>
                </a:solidFill>
                <a:latin typeface="Times New Roman"/>
                <a:cs typeface="Times New Roman"/>
              </a:rPr>
              <a:t> </a:t>
            </a:r>
            <a:r>
              <a:rPr sz="1800" i="1" spc="135" dirty="0">
                <a:solidFill>
                  <a:srgbClr val="F1F1F1"/>
                </a:solidFill>
                <a:latin typeface="Times New Roman"/>
                <a:cs typeface="Times New Roman"/>
              </a:rPr>
              <a:t>f</a:t>
            </a:r>
            <a:r>
              <a:rPr sz="1800" i="1" spc="235" dirty="0">
                <a:solidFill>
                  <a:srgbClr val="F1F1F1"/>
                </a:solidFill>
                <a:latin typeface="Times New Roman"/>
                <a:cs typeface="Times New Roman"/>
              </a:rPr>
              <a:t>o</a:t>
            </a:r>
            <a:r>
              <a:rPr sz="1800" i="1" spc="310" dirty="0">
                <a:solidFill>
                  <a:srgbClr val="F1F1F1"/>
                </a:solidFill>
                <a:latin typeface="Times New Roman"/>
                <a:cs typeface="Times New Roman"/>
              </a:rPr>
              <a:t>r</a:t>
            </a:r>
            <a:r>
              <a:rPr sz="1800" i="1" spc="150" dirty="0">
                <a:solidFill>
                  <a:srgbClr val="F1F1F1"/>
                </a:solidFill>
                <a:latin typeface="Times New Roman"/>
                <a:cs typeface="Times New Roman"/>
              </a:rPr>
              <a:t> </a:t>
            </a:r>
            <a:r>
              <a:rPr sz="1800" i="1" spc="240" dirty="0">
                <a:solidFill>
                  <a:srgbClr val="F1F1F1"/>
                </a:solidFill>
                <a:latin typeface="Times New Roman"/>
                <a:cs typeface="Times New Roman"/>
              </a:rPr>
              <a:t>i</a:t>
            </a:r>
            <a:r>
              <a:rPr sz="1800" i="1" spc="235" dirty="0">
                <a:solidFill>
                  <a:srgbClr val="F1F1F1"/>
                </a:solidFill>
                <a:latin typeface="Times New Roman"/>
                <a:cs typeface="Times New Roman"/>
              </a:rPr>
              <a:t>t</a:t>
            </a:r>
            <a:r>
              <a:rPr sz="1800" i="1" spc="110" dirty="0">
                <a:solidFill>
                  <a:srgbClr val="F1F1F1"/>
                </a:solidFill>
                <a:latin typeface="Times New Roman"/>
                <a:cs typeface="Times New Roman"/>
              </a:rPr>
              <a:t>s</a:t>
            </a:r>
            <a:r>
              <a:rPr sz="1800" i="1" spc="160" dirty="0">
                <a:solidFill>
                  <a:srgbClr val="F1F1F1"/>
                </a:solidFill>
                <a:latin typeface="Times New Roman"/>
                <a:cs typeface="Times New Roman"/>
              </a:rPr>
              <a:t> </a:t>
            </a:r>
            <a:r>
              <a:rPr sz="1800" i="1" spc="285" dirty="0">
                <a:solidFill>
                  <a:srgbClr val="F1F1F1"/>
                </a:solidFill>
                <a:latin typeface="Times New Roman"/>
                <a:cs typeface="Times New Roman"/>
              </a:rPr>
              <a:t>g</a:t>
            </a:r>
            <a:r>
              <a:rPr sz="1800" i="1" spc="215" dirty="0">
                <a:solidFill>
                  <a:srgbClr val="F1F1F1"/>
                </a:solidFill>
                <a:latin typeface="Times New Roman"/>
                <a:cs typeface="Times New Roman"/>
              </a:rPr>
              <a:t>r</a:t>
            </a:r>
            <a:r>
              <a:rPr sz="1800" i="1" spc="140" dirty="0">
                <a:solidFill>
                  <a:srgbClr val="F1F1F1"/>
                </a:solidFill>
                <a:latin typeface="Times New Roman"/>
                <a:cs typeface="Times New Roman"/>
              </a:rPr>
              <a:t>o</a:t>
            </a:r>
            <a:r>
              <a:rPr sz="1800" i="1" spc="290" dirty="0">
                <a:solidFill>
                  <a:srgbClr val="F1F1F1"/>
                </a:solidFill>
                <a:latin typeface="Times New Roman"/>
                <a:cs typeface="Times New Roman"/>
              </a:rPr>
              <a:t>wth.</a:t>
            </a:r>
            <a:r>
              <a:rPr sz="1800" i="1" spc="155" dirty="0">
                <a:solidFill>
                  <a:srgbClr val="F1F1F1"/>
                </a:solidFill>
                <a:latin typeface="Times New Roman"/>
                <a:cs typeface="Times New Roman"/>
              </a:rPr>
              <a:t> </a:t>
            </a:r>
            <a:r>
              <a:rPr sz="1800" i="1" spc="265" dirty="0">
                <a:solidFill>
                  <a:srgbClr val="F1F1F1"/>
                </a:solidFill>
                <a:latin typeface="Times New Roman"/>
                <a:cs typeface="Times New Roman"/>
              </a:rPr>
              <a:t>It</a:t>
            </a:r>
            <a:r>
              <a:rPr sz="1800" i="1" spc="155" dirty="0">
                <a:solidFill>
                  <a:srgbClr val="F1F1F1"/>
                </a:solidFill>
                <a:latin typeface="Times New Roman"/>
                <a:cs typeface="Times New Roman"/>
              </a:rPr>
              <a:t> </a:t>
            </a:r>
            <a:r>
              <a:rPr sz="1800" i="1" spc="114" dirty="0">
                <a:solidFill>
                  <a:srgbClr val="F1F1F1"/>
                </a:solidFill>
                <a:latin typeface="Times New Roman"/>
                <a:cs typeface="Times New Roman"/>
              </a:rPr>
              <a:t>i</a:t>
            </a:r>
            <a:r>
              <a:rPr sz="1800" i="1" spc="165" dirty="0">
                <a:solidFill>
                  <a:srgbClr val="F1F1F1"/>
                </a:solidFill>
                <a:latin typeface="Times New Roman"/>
                <a:cs typeface="Times New Roman"/>
              </a:rPr>
              <a:t>s</a:t>
            </a:r>
            <a:r>
              <a:rPr sz="1800" i="1" spc="145" dirty="0">
                <a:solidFill>
                  <a:srgbClr val="F1F1F1"/>
                </a:solidFill>
                <a:latin typeface="Times New Roman"/>
                <a:cs typeface="Times New Roman"/>
              </a:rPr>
              <a:t> </a:t>
            </a:r>
            <a:r>
              <a:rPr sz="1800" i="1" spc="300" dirty="0">
                <a:solidFill>
                  <a:srgbClr val="F1F1F1"/>
                </a:solidFill>
                <a:latin typeface="Times New Roman"/>
                <a:cs typeface="Times New Roman"/>
              </a:rPr>
              <a:t>a</a:t>
            </a:r>
            <a:r>
              <a:rPr sz="1800" i="1" dirty="0">
                <a:solidFill>
                  <a:srgbClr val="F1F1F1"/>
                </a:solidFill>
                <a:latin typeface="Times New Roman"/>
                <a:cs typeface="Times New Roman"/>
              </a:rPr>
              <a:t>	</a:t>
            </a:r>
            <a:r>
              <a:rPr sz="1800" i="1" spc="290" dirty="0">
                <a:solidFill>
                  <a:srgbClr val="F1F1F1"/>
                </a:solidFill>
                <a:latin typeface="Times New Roman"/>
                <a:cs typeface="Times New Roman"/>
              </a:rPr>
              <a:t>k</a:t>
            </a:r>
            <a:r>
              <a:rPr sz="1800" i="1" spc="340" dirty="0">
                <a:solidFill>
                  <a:srgbClr val="F1F1F1"/>
                </a:solidFill>
                <a:latin typeface="Times New Roman"/>
                <a:cs typeface="Times New Roman"/>
              </a:rPr>
              <a:t>ha</a:t>
            </a:r>
            <a:r>
              <a:rPr sz="1800" i="1" spc="254" dirty="0">
                <a:solidFill>
                  <a:srgbClr val="F1F1F1"/>
                </a:solidFill>
                <a:latin typeface="Times New Roman"/>
                <a:cs typeface="Times New Roman"/>
              </a:rPr>
              <a:t>r</a:t>
            </a:r>
            <a:r>
              <a:rPr sz="1800" i="1" spc="200" dirty="0">
                <a:solidFill>
                  <a:srgbClr val="F1F1F1"/>
                </a:solidFill>
                <a:latin typeface="Times New Roman"/>
                <a:cs typeface="Times New Roman"/>
              </a:rPr>
              <a:t>i</a:t>
            </a:r>
            <a:r>
              <a:rPr sz="1800" i="1" spc="204" dirty="0">
                <a:solidFill>
                  <a:srgbClr val="F1F1F1"/>
                </a:solidFill>
                <a:latin typeface="Times New Roman"/>
                <a:cs typeface="Times New Roman"/>
              </a:rPr>
              <a:t>f</a:t>
            </a:r>
            <a:r>
              <a:rPr sz="1800" i="1" dirty="0">
                <a:solidFill>
                  <a:srgbClr val="F1F1F1"/>
                </a:solidFill>
                <a:latin typeface="Times New Roman"/>
                <a:cs typeface="Times New Roman"/>
              </a:rPr>
              <a:t>	</a:t>
            </a:r>
            <a:r>
              <a:rPr sz="1800" i="1" spc="195" dirty="0">
                <a:solidFill>
                  <a:srgbClr val="F1F1F1"/>
                </a:solidFill>
                <a:latin typeface="Times New Roman"/>
                <a:cs typeface="Times New Roman"/>
              </a:rPr>
              <a:t>cr</a:t>
            </a:r>
            <a:r>
              <a:rPr sz="1800" i="1" spc="229" dirty="0">
                <a:solidFill>
                  <a:srgbClr val="F1F1F1"/>
                </a:solidFill>
                <a:latin typeface="Times New Roman"/>
                <a:cs typeface="Times New Roman"/>
              </a:rPr>
              <a:t>o</a:t>
            </a:r>
            <a:r>
              <a:rPr sz="1800" i="1" spc="295" dirty="0">
                <a:solidFill>
                  <a:srgbClr val="F1F1F1"/>
                </a:solidFill>
                <a:latin typeface="Times New Roman"/>
                <a:cs typeface="Times New Roman"/>
              </a:rPr>
              <a:t>p</a:t>
            </a:r>
            <a:r>
              <a:rPr sz="1800" i="1" dirty="0">
                <a:solidFill>
                  <a:srgbClr val="F1F1F1"/>
                </a:solidFill>
                <a:latin typeface="Times New Roman"/>
                <a:cs typeface="Times New Roman"/>
              </a:rPr>
              <a:t>	</a:t>
            </a:r>
            <a:r>
              <a:rPr sz="1800" i="1" spc="320" dirty="0">
                <a:solidFill>
                  <a:srgbClr val="F1F1F1"/>
                </a:solidFill>
                <a:latin typeface="Times New Roman"/>
                <a:cs typeface="Times New Roman"/>
              </a:rPr>
              <a:t>an</a:t>
            </a:r>
            <a:r>
              <a:rPr sz="1800" i="1" spc="325" dirty="0">
                <a:solidFill>
                  <a:srgbClr val="F1F1F1"/>
                </a:solidFill>
                <a:latin typeface="Times New Roman"/>
                <a:cs typeface="Times New Roman"/>
              </a:rPr>
              <a:t>d</a:t>
            </a:r>
            <a:r>
              <a:rPr sz="1800" i="1" dirty="0">
                <a:solidFill>
                  <a:srgbClr val="F1F1F1"/>
                </a:solidFill>
                <a:latin typeface="Times New Roman"/>
                <a:cs typeface="Times New Roman"/>
              </a:rPr>
              <a:t>	</a:t>
            </a:r>
            <a:r>
              <a:rPr sz="1800" i="1" spc="225" dirty="0">
                <a:solidFill>
                  <a:srgbClr val="F1F1F1"/>
                </a:solidFill>
                <a:latin typeface="Times New Roman"/>
                <a:cs typeface="Times New Roman"/>
              </a:rPr>
              <a:t>r</a:t>
            </a:r>
            <a:r>
              <a:rPr sz="1800" i="1" spc="250" dirty="0">
                <a:solidFill>
                  <a:srgbClr val="F1F1F1"/>
                </a:solidFill>
                <a:latin typeface="Times New Roman"/>
                <a:cs typeface="Times New Roman"/>
              </a:rPr>
              <a:t>e</a:t>
            </a:r>
            <a:r>
              <a:rPr sz="1800" i="1" spc="270" dirty="0">
                <a:solidFill>
                  <a:srgbClr val="F1F1F1"/>
                </a:solidFill>
                <a:latin typeface="Times New Roman"/>
                <a:cs typeface="Times New Roman"/>
              </a:rPr>
              <a:t>qui</a:t>
            </a:r>
            <a:r>
              <a:rPr sz="1800" i="1" spc="235" dirty="0">
                <a:solidFill>
                  <a:srgbClr val="F1F1F1"/>
                </a:solidFill>
                <a:latin typeface="Times New Roman"/>
                <a:cs typeface="Times New Roman"/>
              </a:rPr>
              <a:t>r</a:t>
            </a:r>
            <a:r>
              <a:rPr sz="1800" i="1" spc="140" dirty="0">
                <a:solidFill>
                  <a:srgbClr val="F1F1F1"/>
                </a:solidFill>
                <a:latin typeface="Times New Roman"/>
                <a:cs typeface="Times New Roman"/>
              </a:rPr>
              <a:t>es</a:t>
            </a:r>
            <a:endParaRPr sz="1800">
              <a:latin typeface="Times New Roman"/>
              <a:cs typeface="Times New Roman"/>
            </a:endParaRPr>
          </a:p>
          <a:p>
            <a:pPr marL="12700" marR="429895">
              <a:lnSpc>
                <a:spcPct val="100000"/>
              </a:lnSpc>
              <a:spcBef>
                <a:spcPts val="5"/>
              </a:spcBef>
              <a:tabLst>
                <a:tab pos="304800" algn="l"/>
                <a:tab pos="694690" algn="l"/>
                <a:tab pos="855344" algn="l"/>
                <a:tab pos="984250" algn="l"/>
                <a:tab pos="1412875" algn="l"/>
                <a:tab pos="2025014" algn="l"/>
                <a:tab pos="2414905" algn="l"/>
                <a:tab pos="3535045" algn="l"/>
                <a:tab pos="4441825" algn="l"/>
              </a:tabLst>
            </a:pPr>
            <a:r>
              <a:rPr sz="1800" i="1" spc="215" dirty="0">
                <a:solidFill>
                  <a:srgbClr val="F1F1F1"/>
                </a:solidFill>
                <a:latin typeface="Times New Roman"/>
                <a:cs typeface="Times New Roman"/>
              </a:rPr>
              <a:t>6	</a:t>
            </a:r>
            <a:r>
              <a:rPr sz="1800" i="1" spc="235" dirty="0">
                <a:solidFill>
                  <a:srgbClr val="F1F1F1"/>
                </a:solidFill>
                <a:latin typeface="Times New Roman"/>
                <a:cs typeface="Times New Roman"/>
              </a:rPr>
              <a:t>to	</a:t>
            </a:r>
            <a:r>
              <a:rPr sz="1800" i="1" spc="170" dirty="0">
                <a:solidFill>
                  <a:srgbClr val="F1F1F1"/>
                </a:solidFill>
                <a:latin typeface="Times New Roman"/>
                <a:cs typeface="Times New Roman"/>
              </a:rPr>
              <a:t>8		</a:t>
            </a:r>
            <a:r>
              <a:rPr sz="1800" i="1" spc="295" dirty="0">
                <a:solidFill>
                  <a:srgbClr val="F1F1F1"/>
                </a:solidFill>
                <a:latin typeface="Times New Roman"/>
                <a:cs typeface="Times New Roman"/>
              </a:rPr>
              <a:t>months	</a:t>
            </a:r>
            <a:r>
              <a:rPr sz="1800" i="1" spc="235" dirty="0">
                <a:solidFill>
                  <a:srgbClr val="F1F1F1"/>
                </a:solidFill>
                <a:latin typeface="Times New Roman"/>
                <a:cs typeface="Times New Roman"/>
              </a:rPr>
              <a:t>to	</a:t>
            </a:r>
            <a:r>
              <a:rPr sz="1800" i="1" spc="290" dirty="0">
                <a:solidFill>
                  <a:srgbClr val="F1F1F1"/>
                </a:solidFill>
                <a:latin typeface="Times New Roman"/>
                <a:cs typeface="Times New Roman"/>
              </a:rPr>
              <a:t>mature.	</a:t>
            </a:r>
            <a:r>
              <a:rPr sz="1800" i="1" spc="285" dirty="0">
                <a:solidFill>
                  <a:srgbClr val="F1F1F1"/>
                </a:solidFill>
                <a:latin typeface="Times New Roman"/>
                <a:cs typeface="Times New Roman"/>
              </a:rPr>
              <a:t>Major	</a:t>
            </a:r>
            <a:r>
              <a:rPr sz="1800" i="1" spc="235" dirty="0">
                <a:solidFill>
                  <a:srgbClr val="F1F1F1"/>
                </a:solidFill>
                <a:latin typeface="Times New Roman"/>
                <a:cs typeface="Times New Roman"/>
              </a:rPr>
              <a:t>cotton-producing  </a:t>
            </a:r>
            <a:r>
              <a:rPr sz="1800" i="1" spc="215" dirty="0">
                <a:solidFill>
                  <a:srgbClr val="F1F1F1"/>
                </a:solidFill>
                <a:latin typeface="Times New Roman"/>
                <a:cs typeface="Times New Roman"/>
              </a:rPr>
              <a:t>states	</a:t>
            </a:r>
            <a:r>
              <a:rPr sz="1800" i="1" spc="254" dirty="0">
                <a:solidFill>
                  <a:srgbClr val="F1F1F1"/>
                </a:solidFill>
                <a:latin typeface="Times New Roman"/>
                <a:cs typeface="Times New Roman"/>
              </a:rPr>
              <a:t>are	</a:t>
            </a:r>
            <a:r>
              <a:rPr sz="1800" i="1" dirty="0">
                <a:solidFill>
                  <a:srgbClr val="F1F1F1"/>
                </a:solidFill>
                <a:latin typeface="Times New Roman"/>
                <a:cs typeface="Times New Roman"/>
              </a:rPr>
              <a:t>– </a:t>
            </a:r>
            <a:r>
              <a:rPr sz="1800" i="1" spc="290" dirty="0">
                <a:solidFill>
                  <a:srgbClr val="F1F1F1"/>
                </a:solidFill>
                <a:latin typeface="Times New Roman"/>
                <a:cs typeface="Times New Roman"/>
              </a:rPr>
              <a:t>Maharashtra, </a:t>
            </a:r>
            <a:r>
              <a:rPr sz="1800" i="1" spc="220" dirty="0">
                <a:solidFill>
                  <a:srgbClr val="F1F1F1"/>
                </a:solidFill>
                <a:latin typeface="Times New Roman"/>
                <a:cs typeface="Times New Roman"/>
              </a:rPr>
              <a:t>Gujarat, </a:t>
            </a:r>
            <a:r>
              <a:rPr sz="1800" i="1" spc="370" dirty="0">
                <a:solidFill>
                  <a:srgbClr val="F1F1F1"/>
                </a:solidFill>
                <a:latin typeface="Times New Roman"/>
                <a:cs typeface="Times New Roman"/>
              </a:rPr>
              <a:t>Madhya</a:t>
            </a:r>
            <a:r>
              <a:rPr sz="1800" i="1" spc="55" dirty="0">
                <a:solidFill>
                  <a:srgbClr val="F1F1F1"/>
                </a:solidFill>
                <a:latin typeface="Times New Roman"/>
                <a:cs typeface="Times New Roman"/>
              </a:rPr>
              <a:t> </a:t>
            </a:r>
            <a:r>
              <a:rPr sz="1800" i="1" spc="225" dirty="0">
                <a:solidFill>
                  <a:srgbClr val="F1F1F1"/>
                </a:solidFill>
                <a:latin typeface="Times New Roman"/>
                <a:cs typeface="Times New Roman"/>
              </a:rPr>
              <a:t>Pradesh,  </a:t>
            </a:r>
            <a:r>
              <a:rPr sz="1800" i="1" spc="315" dirty="0">
                <a:solidFill>
                  <a:srgbClr val="F1F1F1"/>
                </a:solidFill>
                <a:latin typeface="Times New Roman"/>
                <a:cs typeface="Times New Roman"/>
              </a:rPr>
              <a:t>Karnataka, </a:t>
            </a:r>
            <a:r>
              <a:rPr sz="1800" i="1" spc="370" dirty="0">
                <a:solidFill>
                  <a:srgbClr val="F1F1F1"/>
                </a:solidFill>
                <a:latin typeface="Times New Roman"/>
                <a:cs typeface="Times New Roman"/>
              </a:rPr>
              <a:t>Andhra </a:t>
            </a:r>
            <a:r>
              <a:rPr sz="1800" i="1" spc="225" dirty="0">
                <a:solidFill>
                  <a:srgbClr val="F1F1F1"/>
                </a:solidFill>
                <a:latin typeface="Times New Roman"/>
                <a:cs typeface="Times New Roman"/>
              </a:rPr>
              <a:t>Pradesh, </a:t>
            </a:r>
            <a:r>
              <a:rPr sz="1800" i="1" spc="280" dirty="0">
                <a:solidFill>
                  <a:srgbClr val="F1F1F1"/>
                </a:solidFill>
                <a:latin typeface="Times New Roman"/>
                <a:cs typeface="Times New Roman"/>
              </a:rPr>
              <a:t>Tamil </a:t>
            </a:r>
            <a:r>
              <a:rPr sz="1800" i="1" spc="330" dirty="0">
                <a:solidFill>
                  <a:srgbClr val="F1F1F1"/>
                </a:solidFill>
                <a:latin typeface="Times New Roman"/>
                <a:cs typeface="Times New Roman"/>
              </a:rPr>
              <a:t>Nadu, </a:t>
            </a:r>
            <a:r>
              <a:rPr sz="1800" i="1" spc="235" dirty="0">
                <a:solidFill>
                  <a:srgbClr val="F1F1F1"/>
                </a:solidFill>
                <a:latin typeface="Times New Roman"/>
                <a:cs typeface="Times New Roman"/>
              </a:rPr>
              <a:t>Punjab,  </a:t>
            </a:r>
            <a:r>
              <a:rPr sz="1800" i="1" spc="365" dirty="0">
                <a:solidFill>
                  <a:srgbClr val="F1F1F1"/>
                </a:solidFill>
                <a:latin typeface="Times New Roman"/>
                <a:cs typeface="Times New Roman"/>
              </a:rPr>
              <a:t>Haryana </a:t>
            </a:r>
            <a:r>
              <a:rPr sz="1800" i="1" spc="325" dirty="0">
                <a:solidFill>
                  <a:srgbClr val="F1F1F1"/>
                </a:solidFill>
                <a:latin typeface="Times New Roman"/>
                <a:cs typeface="Times New Roman"/>
              </a:rPr>
              <a:t>and </a:t>
            </a:r>
            <a:r>
              <a:rPr sz="1800" i="1" spc="335" dirty="0">
                <a:solidFill>
                  <a:srgbClr val="F1F1F1"/>
                </a:solidFill>
                <a:latin typeface="Times New Roman"/>
                <a:cs typeface="Times New Roman"/>
              </a:rPr>
              <a:t>Uttar</a:t>
            </a:r>
            <a:r>
              <a:rPr sz="1800" i="1" spc="-250" dirty="0">
                <a:solidFill>
                  <a:srgbClr val="F1F1F1"/>
                </a:solidFill>
                <a:latin typeface="Times New Roman"/>
                <a:cs typeface="Times New Roman"/>
              </a:rPr>
              <a:t> </a:t>
            </a:r>
            <a:r>
              <a:rPr sz="1800" i="1" spc="225" dirty="0">
                <a:solidFill>
                  <a:srgbClr val="F1F1F1"/>
                </a:solidFill>
                <a:latin typeface="Times New Roman"/>
                <a:cs typeface="Times New Roman"/>
              </a:rPr>
              <a:t>Pradesh.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14424" y="1142746"/>
            <a:ext cx="6496685" cy="3317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i="1" spc="170" dirty="0">
                <a:solidFill>
                  <a:srgbClr val="ECE0D5"/>
                </a:solidFill>
                <a:latin typeface="Times New Roman"/>
                <a:cs typeface="Times New Roman"/>
              </a:rPr>
              <a:t>Coffee: </a:t>
            </a:r>
            <a:r>
              <a:rPr sz="2400" i="1" spc="365" dirty="0">
                <a:solidFill>
                  <a:srgbClr val="ECE0D5"/>
                </a:solidFill>
                <a:latin typeface="Times New Roman"/>
                <a:cs typeface="Times New Roman"/>
              </a:rPr>
              <a:t>India </a:t>
            </a:r>
            <a:r>
              <a:rPr sz="2400" i="1" spc="310" dirty="0">
                <a:solidFill>
                  <a:srgbClr val="ECE0D5"/>
                </a:solidFill>
                <a:latin typeface="Times New Roman"/>
                <a:cs typeface="Times New Roman"/>
              </a:rPr>
              <a:t>produces </a:t>
            </a:r>
            <a:r>
              <a:rPr sz="2400" i="1" spc="350" dirty="0">
                <a:solidFill>
                  <a:srgbClr val="ECE0D5"/>
                </a:solidFill>
                <a:latin typeface="Times New Roman"/>
                <a:cs typeface="Times New Roman"/>
              </a:rPr>
              <a:t>about four </a:t>
            </a:r>
            <a:r>
              <a:rPr sz="2400" i="1" spc="340" dirty="0">
                <a:solidFill>
                  <a:srgbClr val="ECE0D5"/>
                </a:solidFill>
                <a:latin typeface="Times New Roman"/>
                <a:cs typeface="Times New Roman"/>
              </a:rPr>
              <a:t>per  </a:t>
            </a:r>
            <a:r>
              <a:rPr sz="2400" i="1" spc="345" dirty="0">
                <a:solidFill>
                  <a:srgbClr val="ECE0D5"/>
                </a:solidFill>
                <a:latin typeface="Times New Roman"/>
                <a:cs typeface="Times New Roman"/>
              </a:rPr>
              <a:t>cent </a:t>
            </a:r>
            <a:r>
              <a:rPr sz="2400" i="1" spc="254" dirty="0">
                <a:solidFill>
                  <a:srgbClr val="ECE0D5"/>
                </a:solidFill>
                <a:latin typeface="Times New Roman"/>
                <a:cs typeface="Times New Roman"/>
              </a:rPr>
              <a:t>of </a:t>
            </a:r>
            <a:r>
              <a:rPr sz="2400" i="1" spc="350" dirty="0">
                <a:solidFill>
                  <a:srgbClr val="ECE0D5"/>
                </a:solidFill>
                <a:latin typeface="Times New Roman"/>
                <a:cs typeface="Times New Roman"/>
              </a:rPr>
              <a:t>the </a:t>
            </a:r>
            <a:r>
              <a:rPr sz="2400" i="1" spc="254" dirty="0">
                <a:solidFill>
                  <a:srgbClr val="ECE0D5"/>
                </a:solidFill>
                <a:latin typeface="Times New Roman"/>
                <a:cs typeface="Times New Roman"/>
              </a:rPr>
              <a:t>world’s </a:t>
            </a:r>
            <a:r>
              <a:rPr sz="2400" i="1" spc="250" dirty="0">
                <a:solidFill>
                  <a:srgbClr val="ECE0D5"/>
                </a:solidFill>
                <a:latin typeface="Times New Roman"/>
                <a:cs typeface="Times New Roman"/>
              </a:rPr>
              <a:t>coffee </a:t>
            </a:r>
            <a:r>
              <a:rPr sz="2400" i="1" spc="320" dirty="0">
                <a:solidFill>
                  <a:srgbClr val="ECE0D5"/>
                </a:solidFill>
                <a:latin typeface="Times New Roman"/>
                <a:cs typeface="Times New Roman"/>
              </a:rPr>
              <a:t>production.  </a:t>
            </a:r>
            <a:r>
              <a:rPr sz="2400" i="1" spc="390" dirty="0">
                <a:solidFill>
                  <a:srgbClr val="ECE0D5"/>
                </a:solidFill>
                <a:latin typeface="Times New Roman"/>
                <a:cs typeface="Times New Roman"/>
              </a:rPr>
              <a:t>Indian </a:t>
            </a:r>
            <a:r>
              <a:rPr sz="2400" i="1" spc="250" dirty="0">
                <a:solidFill>
                  <a:srgbClr val="ECE0D5"/>
                </a:solidFill>
                <a:latin typeface="Times New Roman"/>
                <a:cs typeface="Times New Roman"/>
              </a:rPr>
              <a:t>coffee </a:t>
            </a:r>
            <a:r>
              <a:rPr sz="2400" i="1" spc="190" dirty="0">
                <a:solidFill>
                  <a:srgbClr val="ECE0D5"/>
                </a:solidFill>
                <a:latin typeface="Times New Roman"/>
                <a:cs typeface="Times New Roman"/>
              </a:rPr>
              <a:t>is </a:t>
            </a:r>
            <a:r>
              <a:rPr sz="2400" i="1" spc="459" dirty="0">
                <a:solidFill>
                  <a:srgbClr val="ECE0D5"/>
                </a:solidFill>
                <a:latin typeface="Times New Roman"/>
                <a:cs typeface="Times New Roman"/>
              </a:rPr>
              <a:t>known </a:t>
            </a:r>
            <a:r>
              <a:rPr sz="2400" i="1" spc="365" dirty="0">
                <a:solidFill>
                  <a:srgbClr val="ECE0D5"/>
                </a:solidFill>
                <a:latin typeface="Times New Roman"/>
                <a:cs typeface="Times New Roman"/>
              </a:rPr>
              <a:t>in </a:t>
            </a:r>
            <a:r>
              <a:rPr sz="2400" i="1" spc="350" dirty="0">
                <a:solidFill>
                  <a:srgbClr val="ECE0D5"/>
                </a:solidFill>
                <a:latin typeface="Times New Roman"/>
                <a:cs typeface="Times New Roman"/>
              </a:rPr>
              <a:t>the </a:t>
            </a:r>
            <a:r>
              <a:rPr sz="2400" i="1" spc="365" dirty="0">
                <a:solidFill>
                  <a:srgbClr val="ECE0D5"/>
                </a:solidFill>
                <a:latin typeface="Times New Roman"/>
                <a:cs typeface="Times New Roman"/>
              </a:rPr>
              <a:t>world </a:t>
            </a:r>
            <a:r>
              <a:rPr sz="2400" i="1" spc="310" dirty="0">
                <a:solidFill>
                  <a:srgbClr val="ECE0D5"/>
                </a:solidFill>
                <a:latin typeface="Times New Roman"/>
                <a:cs typeface="Times New Roman"/>
              </a:rPr>
              <a:t>for  </a:t>
            </a:r>
            <a:r>
              <a:rPr sz="2400" i="1" spc="265" dirty="0">
                <a:solidFill>
                  <a:srgbClr val="ECE0D5"/>
                </a:solidFill>
                <a:latin typeface="Times New Roman"/>
                <a:cs typeface="Times New Roman"/>
              </a:rPr>
              <a:t>its good </a:t>
            </a:r>
            <a:r>
              <a:rPr sz="2400" i="1" spc="325" dirty="0">
                <a:solidFill>
                  <a:srgbClr val="ECE0D5"/>
                </a:solidFill>
                <a:latin typeface="Times New Roman"/>
                <a:cs typeface="Times New Roman"/>
              </a:rPr>
              <a:t>quality. </a:t>
            </a:r>
            <a:r>
              <a:rPr sz="2400" i="1" spc="335" dirty="0">
                <a:solidFill>
                  <a:srgbClr val="ECE0D5"/>
                </a:solidFill>
                <a:latin typeface="Times New Roman"/>
                <a:cs typeface="Times New Roman"/>
              </a:rPr>
              <a:t>The </a:t>
            </a:r>
            <a:r>
              <a:rPr sz="2400" i="1" spc="405" dirty="0">
                <a:solidFill>
                  <a:srgbClr val="ECE0D5"/>
                </a:solidFill>
                <a:latin typeface="Times New Roman"/>
                <a:cs typeface="Times New Roman"/>
              </a:rPr>
              <a:t>Arabica </a:t>
            </a:r>
            <a:r>
              <a:rPr sz="2400" i="1" spc="415" dirty="0">
                <a:solidFill>
                  <a:srgbClr val="ECE0D5"/>
                </a:solidFill>
                <a:latin typeface="Times New Roman"/>
                <a:cs typeface="Times New Roman"/>
              </a:rPr>
              <a:t>variety  </a:t>
            </a:r>
            <a:r>
              <a:rPr sz="2400" i="1" spc="320" dirty="0">
                <a:solidFill>
                  <a:srgbClr val="ECE0D5"/>
                </a:solidFill>
                <a:latin typeface="Times New Roman"/>
                <a:cs typeface="Times New Roman"/>
              </a:rPr>
              <a:t>initially </a:t>
            </a:r>
            <a:r>
              <a:rPr sz="2400" i="1" spc="345" dirty="0">
                <a:solidFill>
                  <a:srgbClr val="ECE0D5"/>
                </a:solidFill>
                <a:latin typeface="Times New Roman"/>
                <a:cs typeface="Times New Roman"/>
              </a:rPr>
              <a:t>brought </a:t>
            </a:r>
            <a:r>
              <a:rPr sz="2400" i="1" spc="415" dirty="0">
                <a:solidFill>
                  <a:srgbClr val="ECE0D5"/>
                </a:solidFill>
                <a:latin typeface="Times New Roman"/>
                <a:cs typeface="Times New Roman"/>
              </a:rPr>
              <a:t>from </a:t>
            </a:r>
            <a:r>
              <a:rPr sz="2400" i="1" spc="459" dirty="0">
                <a:solidFill>
                  <a:srgbClr val="ECE0D5"/>
                </a:solidFill>
                <a:latin typeface="Times New Roman"/>
                <a:cs typeface="Times New Roman"/>
              </a:rPr>
              <a:t>Yemen </a:t>
            </a:r>
            <a:r>
              <a:rPr sz="2400" i="1" spc="185" dirty="0">
                <a:solidFill>
                  <a:srgbClr val="ECE0D5"/>
                </a:solidFill>
                <a:latin typeface="Times New Roman"/>
                <a:cs typeface="Times New Roman"/>
              </a:rPr>
              <a:t>is  </a:t>
            </a:r>
            <a:r>
              <a:rPr sz="2400" i="1" spc="340" dirty="0">
                <a:solidFill>
                  <a:srgbClr val="ECE0D5"/>
                </a:solidFill>
                <a:latin typeface="Times New Roman"/>
                <a:cs typeface="Times New Roman"/>
              </a:rPr>
              <a:t>produced</a:t>
            </a:r>
            <a:r>
              <a:rPr sz="2400" i="1" spc="175" dirty="0">
                <a:solidFill>
                  <a:srgbClr val="ECE0D5"/>
                </a:solidFill>
                <a:latin typeface="Times New Roman"/>
                <a:cs typeface="Times New Roman"/>
              </a:rPr>
              <a:t> </a:t>
            </a:r>
            <a:r>
              <a:rPr sz="2400" i="1" spc="365" dirty="0">
                <a:solidFill>
                  <a:srgbClr val="ECE0D5"/>
                </a:solidFill>
                <a:latin typeface="Times New Roman"/>
                <a:cs typeface="Times New Roman"/>
              </a:rPr>
              <a:t>in</a:t>
            </a:r>
            <a:r>
              <a:rPr sz="2400" i="1" spc="200" dirty="0">
                <a:solidFill>
                  <a:srgbClr val="ECE0D5"/>
                </a:solidFill>
                <a:latin typeface="Times New Roman"/>
                <a:cs typeface="Times New Roman"/>
              </a:rPr>
              <a:t> </a:t>
            </a:r>
            <a:r>
              <a:rPr sz="2400" i="1" spc="350" dirty="0">
                <a:solidFill>
                  <a:srgbClr val="ECE0D5"/>
                </a:solidFill>
                <a:latin typeface="Times New Roman"/>
                <a:cs typeface="Times New Roman"/>
              </a:rPr>
              <a:t>the</a:t>
            </a:r>
            <a:r>
              <a:rPr sz="2400" i="1" spc="180" dirty="0">
                <a:solidFill>
                  <a:srgbClr val="ECE0D5"/>
                </a:solidFill>
                <a:latin typeface="Times New Roman"/>
                <a:cs typeface="Times New Roman"/>
              </a:rPr>
              <a:t> </a:t>
            </a:r>
            <a:r>
              <a:rPr sz="2400" i="1" spc="365" dirty="0">
                <a:solidFill>
                  <a:srgbClr val="ECE0D5"/>
                </a:solidFill>
                <a:latin typeface="Times New Roman"/>
                <a:cs typeface="Times New Roman"/>
              </a:rPr>
              <a:t>country.</a:t>
            </a:r>
            <a:r>
              <a:rPr sz="2400" i="1" spc="190" dirty="0">
                <a:solidFill>
                  <a:srgbClr val="ECE0D5"/>
                </a:solidFill>
                <a:latin typeface="Times New Roman"/>
                <a:cs typeface="Times New Roman"/>
              </a:rPr>
              <a:t> </a:t>
            </a:r>
            <a:r>
              <a:rPr sz="2400" i="1" spc="290" dirty="0">
                <a:solidFill>
                  <a:srgbClr val="ECE0D5"/>
                </a:solidFill>
                <a:latin typeface="Times New Roman"/>
                <a:cs typeface="Times New Roman"/>
              </a:rPr>
              <a:t>This</a:t>
            </a:r>
            <a:r>
              <a:rPr sz="2400" i="1" spc="204" dirty="0">
                <a:solidFill>
                  <a:srgbClr val="ECE0D5"/>
                </a:solidFill>
                <a:latin typeface="Times New Roman"/>
                <a:cs typeface="Times New Roman"/>
              </a:rPr>
              <a:t> </a:t>
            </a:r>
            <a:r>
              <a:rPr sz="2400" i="1" spc="415" dirty="0">
                <a:solidFill>
                  <a:srgbClr val="ECE0D5"/>
                </a:solidFill>
                <a:latin typeface="Times New Roman"/>
                <a:cs typeface="Times New Roman"/>
              </a:rPr>
              <a:t>variety</a:t>
            </a:r>
            <a:r>
              <a:rPr sz="2400" i="1" spc="165" dirty="0">
                <a:solidFill>
                  <a:srgbClr val="ECE0D5"/>
                </a:solidFill>
                <a:latin typeface="Times New Roman"/>
                <a:cs typeface="Times New Roman"/>
              </a:rPr>
              <a:t> </a:t>
            </a:r>
            <a:r>
              <a:rPr sz="2400" i="1" spc="185" dirty="0">
                <a:solidFill>
                  <a:srgbClr val="ECE0D5"/>
                </a:solidFill>
                <a:latin typeface="Times New Roman"/>
                <a:cs typeface="Times New Roman"/>
              </a:rPr>
              <a:t>is  </a:t>
            </a:r>
            <a:r>
              <a:rPr sz="2400" i="1" spc="365" dirty="0">
                <a:solidFill>
                  <a:srgbClr val="ECE0D5"/>
                </a:solidFill>
                <a:latin typeface="Times New Roman"/>
                <a:cs typeface="Times New Roman"/>
              </a:rPr>
              <a:t>in</a:t>
            </a:r>
            <a:r>
              <a:rPr sz="2400" i="1" spc="180" dirty="0">
                <a:solidFill>
                  <a:srgbClr val="ECE0D5"/>
                </a:solidFill>
                <a:latin typeface="Times New Roman"/>
                <a:cs typeface="Times New Roman"/>
              </a:rPr>
              <a:t> </a:t>
            </a:r>
            <a:r>
              <a:rPr sz="2400" i="1" spc="350" dirty="0">
                <a:solidFill>
                  <a:srgbClr val="ECE0D5"/>
                </a:solidFill>
                <a:latin typeface="Times New Roman"/>
                <a:cs typeface="Times New Roman"/>
              </a:rPr>
              <a:t>great</a:t>
            </a:r>
            <a:r>
              <a:rPr sz="2400" i="1" spc="195" dirty="0">
                <a:solidFill>
                  <a:srgbClr val="ECE0D5"/>
                </a:solidFill>
                <a:latin typeface="Times New Roman"/>
                <a:cs typeface="Times New Roman"/>
              </a:rPr>
              <a:t> </a:t>
            </a:r>
            <a:r>
              <a:rPr sz="2400" i="1" spc="445" dirty="0">
                <a:solidFill>
                  <a:srgbClr val="ECE0D5"/>
                </a:solidFill>
                <a:latin typeface="Times New Roman"/>
                <a:cs typeface="Times New Roman"/>
              </a:rPr>
              <a:t>demand</a:t>
            </a:r>
            <a:r>
              <a:rPr sz="2400" i="1" spc="190" dirty="0">
                <a:solidFill>
                  <a:srgbClr val="ECE0D5"/>
                </a:solidFill>
                <a:latin typeface="Times New Roman"/>
                <a:cs typeface="Times New Roman"/>
              </a:rPr>
              <a:t> </a:t>
            </a:r>
            <a:r>
              <a:rPr sz="2400" i="1" spc="225" dirty="0">
                <a:solidFill>
                  <a:srgbClr val="ECE0D5"/>
                </a:solidFill>
                <a:latin typeface="Times New Roman"/>
                <a:cs typeface="Times New Roman"/>
              </a:rPr>
              <a:t>all</a:t>
            </a:r>
            <a:r>
              <a:rPr sz="2400" i="1" spc="180" dirty="0">
                <a:solidFill>
                  <a:srgbClr val="ECE0D5"/>
                </a:solidFill>
                <a:latin typeface="Times New Roman"/>
                <a:cs typeface="Times New Roman"/>
              </a:rPr>
              <a:t> </a:t>
            </a:r>
            <a:r>
              <a:rPr sz="2400" i="1" spc="365" dirty="0">
                <a:solidFill>
                  <a:srgbClr val="ECE0D5"/>
                </a:solidFill>
                <a:latin typeface="Times New Roman"/>
                <a:cs typeface="Times New Roman"/>
              </a:rPr>
              <a:t>over</a:t>
            </a:r>
            <a:r>
              <a:rPr sz="2400" i="1" spc="195" dirty="0">
                <a:solidFill>
                  <a:srgbClr val="ECE0D5"/>
                </a:solidFill>
                <a:latin typeface="Times New Roman"/>
                <a:cs typeface="Times New Roman"/>
              </a:rPr>
              <a:t> </a:t>
            </a:r>
            <a:r>
              <a:rPr sz="2400" i="1" spc="350" dirty="0">
                <a:solidFill>
                  <a:srgbClr val="ECE0D5"/>
                </a:solidFill>
                <a:latin typeface="Times New Roman"/>
                <a:cs typeface="Times New Roman"/>
              </a:rPr>
              <a:t>the</a:t>
            </a:r>
            <a:r>
              <a:rPr sz="2400" i="1" spc="190" dirty="0">
                <a:solidFill>
                  <a:srgbClr val="ECE0D5"/>
                </a:solidFill>
                <a:latin typeface="Times New Roman"/>
                <a:cs typeface="Times New Roman"/>
              </a:rPr>
              <a:t> </a:t>
            </a:r>
            <a:r>
              <a:rPr sz="2400" i="1" spc="315" dirty="0">
                <a:solidFill>
                  <a:srgbClr val="ECE0D5"/>
                </a:solidFill>
                <a:latin typeface="Times New Roman"/>
                <a:cs typeface="Times New Roman"/>
              </a:rPr>
              <a:t>world.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i="1" spc="340" dirty="0">
                <a:solidFill>
                  <a:srgbClr val="ECE0D5"/>
                </a:solidFill>
                <a:latin typeface="Times New Roman"/>
                <a:cs typeface="Times New Roman"/>
              </a:rPr>
              <a:t>Intially </a:t>
            </a:r>
            <a:r>
              <a:rPr sz="2400" i="1" spc="265" dirty="0">
                <a:solidFill>
                  <a:srgbClr val="ECE0D5"/>
                </a:solidFill>
                <a:latin typeface="Times New Roman"/>
                <a:cs typeface="Times New Roman"/>
              </a:rPr>
              <a:t>its </a:t>
            </a:r>
            <a:r>
              <a:rPr sz="2400" i="1" spc="350" dirty="0">
                <a:solidFill>
                  <a:srgbClr val="ECE0D5"/>
                </a:solidFill>
                <a:latin typeface="Times New Roman"/>
                <a:cs typeface="Times New Roman"/>
              </a:rPr>
              <a:t>cultivation </a:t>
            </a:r>
            <a:r>
              <a:rPr sz="2400" i="1" spc="400" dirty="0">
                <a:solidFill>
                  <a:srgbClr val="ECE0D5"/>
                </a:solidFill>
                <a:latin typeface="Times New Roman"/>
                <a:cs typeface="Times New Roman"/>
              </a:rPr>
              <a:t>was</a:t>
            </a:r>
            <a:r>
              <a:rPr sz="2400" i="1" spc="-195" dirty="0">
                <a:solidFill>
                  <a:srgbClr val="ECE0D5"/>
                </a:solidFill>
                <a:latin typeface="Times New Roman"/>
                <a:cs typeface="Times New Roman"/>
              </a:rPr>
              <a:t> </a:t>
            </a:r>
            <a:r>
              <a:rPr sz="2400" i="1" spc="350" dirty="0">
                <a:solidFill>
                  <a:srgbClr val="ECE0D5"/>
                </a:solidFill>
                <a:latin typeface="Times New Roman"/>
                <a:cs typeface="Times New Roman"/>
              </a:rPr>
              <a:t>introduced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i="1" spc="350" dirty="0">
                <a:solidFill>
                  <a:srgbClr val="ECE0D5"/>
                </a:solidFill>
                <a:latin typeface="Times New Roman"/>
                <a:cs typeface="Times New Roman"/>
              </a:rPr>
              <a:t>on the </a:t>
            </a:r>
            <a:r>
              <a:rPr sz="2400" i="1" spc="375" dirty="0">
                <a:solidFill>
                  <a:srgbClr val="ECE0D5"/>
                </a:solidFill>
                <a:latin typeface="Times New Roman"/>
                <a:cs typeface="Times New Roman"/>
              </a:rPr>
              <a:t>Baba </a:t>
            </a:r>
            <a:r>
              <a:rPr sz="2400" i="1" spc="440" dirty="0">
                <a:solidFill>
                  <a:srgbClr val="ECE0D5"/>
                </a:solidFill>
                <a:latin typeface="Times New Roman"/>
                <a:cs typeface="Times New Roman"/>
              </a:rPr>
              <a:t>Budan</a:t>
            </a:r>
            <a:r>
              <a:rPr sz="2400" i="1" spc="-315" dirty="0">
                <a:solidFill>
                  <a:srgbClr val="ECE0D5"/>
                </a:solidFill>
                <a:latin typeface="Times New Roman"/>
                <a:cs typeface="Times New Roman"/>
              </a:rPr>
              <a:t> </a:t>
            </a:r>
            <a:r>
              <a:rPr sz="2400" i="1" spc="240" dirty="0">
                <a:solidFill>
                  <a:srgbClr val="ECE0D5"/>
                </a:solidFill>
                <a:latin typeface="Times New Roman"/>
                <a:cs typeface="Times New Roman"/>
              </a:rPr>
              <a:t>Hills.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5720" y="1090930"/>
            <a:ext cx="393509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9060" marR="5080" indent="-86995">
              <a:lnSpc>
                <a:spcPct val="100000"/>
              </a:lnSpc>
              <a:spcBef>
                <a:spcPts val="105"/>
              </a:spcBef>
            </a:pPr>
            <a:r>
              <a:rPr sz="3200" b="1" spc="530" dirty="0">
                <a:solidFill>
                  <a:srgbClr val="93C500"/>
                </a:solidFill>
                <a:latin typeface="Times New Roman"/>
                <a:cs typeface="Times New Roman"/>
              </a:rPr>
              <a:t>A</a:t>
            </a:r>
            <a:r>
              <a:rPr sz="3200" b="1" spc="595" dirty="0">
                <a:solidFill>
                  <a:srgbClr val="93C500"/>
                </a:solidFill>
                <a:latin typeface="Times New Roman"/>
                <a:cs typeface="Times New Roman"/>
              </a:rPr>
              <a:t>G</a:t>
            </a:r>
            <a:r>
              <a:rPr sz="3200" b="1" spc="680" dirty="0">
                <a:solidFill>
                  <a:srgbClr val="93C500"/>
                </a:solidFill>
                <a:latin typeface="Times New Roman"/>
                <a:cs typeface="Times New Roman"/>
              </a:rPr>
              <a:t>R</a:t>
            </a:r>
            <a:r>
              <a:rPr sz="3200" b="1" spc="315" dirty="0">
                <a:solidFill>
                  <a:srgbClr val="93C500"/>
                </a:solidFill>
                <a:latin typeface="Times New Roman"/>
                <a:cs typeface="Times New Roman"/>
              </a:rPr>
              <a:t>IC</a:t>
            </a:r>
            <a:r>
              <a:rPr sz="3200" b="1" spc="420" dirty="0">
                <a:solidFill>
                  <a:srgbClr val="93C500"/>
                </a:solidFill>
                <a:latin typeface="Times New Roman"/>
                <a:cs typeface="Times New Roman"/>
              </a:rPr>
              <a:t>U</a:t>
            </a:r>
            <a:r>
              <a:rPr sz="3200" b="1" spc="480" dirty="0">
                <a:solidFill>
                  <a:srgbClr val="93C500"/>
                </a:solidFill>
                <a:latin typeface="Times New Roman"/>
                <a:cs typeface="Times New Roman"/>
              </a:rPr>
              <a:t>LTURAL </a:t>
            </a:r>
            <a:r>
              <a:rPr sz="3200" b="1" i="1" spc="200" dirty="0">
                <a:solidFill>
                  <a:srgbClr val="93C500"/>
                </a:solidFill>
                <a:latin typeface="Times New Roman"/>
                <a:cs typeface="Times New Roman"/>
              </a:rPr>
              <a:t> </a:t>
            </a:r>
            <a:r>
              <a:rPr sz="3200" b="1" i="1" spc="475" dirty="0">
                <a:solidFill>
                  <a:srgbClr val="93C500"/>
                </a:solidFill>
                <a:latin typeface="Times New Roman"/>
                <a:cs typeface="Times New Roman"/>
              </a:rPr>
              <a:t>DEVELOPMENT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90955" y="2305938"/>
            <a:ext cx="6550659" cy="307467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065" marR="5080" algn="ctr">
              <a:lnSpc>
                <a:spcPts val="2160"/>
              </a:lnSpc>
              <a:spcBef>
                <a:spcPts val="375"/>
              </a:spcBef>
            </a:pPr>
            <a:r>
              <a:rPr sz="2000" i="1" spc="315" dirty="0">
                <a:solidFill>
                  <a:srgbClr val="8F5200"/>
                </a:solidFill>
                <a:latin typeface="Times New Roman"/>
                <a:cs typeface="Times New Roman"/>
              </a:rPr>
              <a:t>Agricultural </a:t>
            </a:r>
            <a:r>
              <a:rPr sz="2000" i="1" spc="310" dirty="0">
                <a:solidFill>
                  <a:srgbClr val="8F5200"/>
                </a:solidFill>
                <a:latin typeface="Times New Roman"/>
                <a:cs typeface="Times New Roman"/>
              </a:rPr>
              <a:t>development</a:t>
            </a:r>
            <a:r>
              <a:rPr sz="2000" i="1" spc="-295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240" dirty="0">
                <a:solidFill>
                  <a:srgbClr val="8F5200"/>
                </a:solidFill>
                <a:latin typeface="Times New Roman"/>
                <a:cs typeface="Times New Roman"/>
              </a:rPr>
              <a:t>refers </a:t>
            </a:r>
            <a:r>
              <a:rPr sz="2000" i="1" spc="260" dirty="0">
                <a:solidFill>
                  <a:srgbClr val="8F5200"/>
                </a:solidFill>
                <a:latin typeface="Times New Roman"/>
                <a:cs typeface="Times New Roman"/>
              </a:rPr>
              <a:t>to </a:t>
            </a:r>
            <a:r>
              <a:rPr sz="2000" i="1" spc="240" dirty="0">
                <a:solidFill>
                  <a:srgbClr val="8F5200"/>
                </a:solidFill>
                <a:latin typeface="Times New Roman"/>
                <a:cs typeface="Times New Roman"/>
              </a:rPr>
              <a:t>efforts </a:t>
            </a:r>
            <a:r>
              <a:rPr sz="2000" i="1" spc="370" dirty="0">
                <a:solidFill>
                  <a:srgbClr val="8F5200"/>
                </a:solidFill>
                <a:latin typeface="Times New Roman"/>
                <a:cs typeface="Times New Roman"/>
              </a:rPr>
              <a:t>made  </a:t>
            </a:r>
            <a:r>
              <a:rPr sz="2000" i="1" spc="260" dirty="0">
                <a:solidFill>
                  <a:srgbClr val="8F5200"/>
                </a:solidFill>
                <a:latin typeface="Times New Roman"/>
                <a:cs typeface="Times New Roman"/>
              </a:rPr>
              <a:t>to </a:t>
            </a:r>
            <a:r>
              <a:rPr sz="2000" i="1" spc="250" dirty="0">
                <a:solidFill>
                  <a:srgbClr val="8F5200"/>
                </a:solidFill>
                <a:latin typeface="Times New Roman"/>
                <a:cs typeface="Times New Roman"/>
              </a:rPr>
              <a:t>increase </a:t>
            </a:r>
            <a:r>
              <a:rPr sz="2000" i="1" spc="385" dirty="0">
                <a:solidFill>
                  <a:srgbClr val="8F5200"/>
                </a:solidFill>
                <a:latin typeface="Times New Roman"/>
                <a:cs typeface="Times New Roman"/>
              </a:rPr>
              <a:t>farm </a:t>
            </a:r>
            <a:r>
              <a:rPr sz="2000" i="1" spc="285" dirty="0">
                <a:solidFill>
                  <a:srgbClr val="8F5200"/>
                </a:solidFill>
                <a:latin typeface="Times New Roman"/>
                <a:cs typeface="Times New Roman"/>
              </a:rPr>
              <a:t>production </a:t>
            </a:r>
            <a:r>
              <a:rPr sz="2000" i="1" spc="305" dirty="0">
                <a:solidFill>
                  <a:srgbClr val="8F5200"/>
                </a:solidFill>
                <a:latin typeface="Times New Roman"/>
                <a:cs typeface="Times New Roman"/>
              </a:rPr>
              <a:t>in </a:t>
            </a:r>
            <a:r>
              <a:rPr sz="2000" i="1" spc="280" dirty="0">
                <a:solidFill>
                  <a:srgbClr val="8F5200"/>
                </a:solidFill>
                <a:latin typeface="Times New Roman"/>
                <a:cs typeface="Times New Roman"/>
              </a:rPr>
              <a:t>order </a:t>
            </a:r>
            <a:r>
              <a:rPr sz="2000" i="1" spc="260" dirty="0">
                <a:solidFill>
                  <a:srgbClr val="8F5200"/>
                </a:solidFill>
                <a:latin typeface="Times New Roman"/>
                <a:cs typeface="Times New Roman"/>
              </a:rPr>
              <a:t>to </a:t>
            </a:r>
            <a:r>
              <a:rPr sz="2000" i="1" spc="335" dirty="0">
                <a:solidFill>
                  <a:srgbClr val="8F5200"/>
                </a:solidFill>
                <a:latin typeface="Times New Roman"/>
                <a:cs typeface="Times New Roman"/>
              </a:rPr>
              <a:t>meet  </a:t>
            </a:r>
            <a:r>
              <a:rPr sz="2000" i="1" spc="295" dirty="0">
                <a:solidFill>
                  <a:srgbClr val="8F5200"/>
                </a:solidFill>
                <a:latin typeface="Times New Roman"/>
                <a:cs typeface="Times New Roman"/>
              </a:rPr>
              <a:t>the</a:t>
            </a:r>
            <a:r>
              <a:rPr sz="2000" i="1" spc="130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305" dirty="0">
                <a:solidFill>
                  <a:srgbClr val="8F5200"/>
                </a:solidFill>
                <a:latin typeface="Times New Roman"/>
                <a:cs typeface="Times New Roman"/>
              </a:rPr>
              <a:t>growing</a:t>
            </a:r>
            <a:r>
              <a:rPr sz="2000" i="1" spc="114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375" dirty="0">
                <a:solidFill>
                  <a:srgbClr val="8F5200"/>
                </a:solidFill>
                <a:latin typeface="Times New Roman"/>
                <a:cs typeface="Times New Roman"/>
              </a:rPr>
              <a:t>demand</a:t>
            </a:r>
            <a:r>
              <a:rPr sz="2000" i="1" spc="140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215" dirty="0">
                <a:solidFill>
                  <a:srgbClr val="8F5200"/>
                </a:solidFill>
                <a:latin typeface="Times New Roman"/>
                <a:cs typeface="Times New Roman"/>
              </a:rPr>
              <a:t>of</a:t>
            </a:r>
            <a:r>
              <a:rPr sz="2000" i="1" spc="130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265" dirty="0">
                <a:solidFill>
                  <a:srgbClr val="8F5200"/>
                </a:solidFill>
                <a:latin typeface="Times New Roman"/>
                <a:cs typeface="Times New Roman"/>
              </a:rPr>
              <a:t>increasing</a:t>
            </a:r>
            <a:r>
              <a:rPr sz="2000" i="1" spc="130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260" dirty="0">
                <a:solidFill>
                  <a:srgbClr val="8F5200"/>
                </a:solidFill>
                <a:latin typeface="Times New Roman"/>
                <a:cs typeface="Times New Roman"/>
              </a:rPr>
              <a:t>population.</a:t>
            </a:r>
            <a:endParaRPr sz="2000">
              <a:latin typeface="Times New Roman"/>
              <a:cs typeface="Times New Roman"/>
            </a:endParaRPr>
          </a:p>
          <a:p>
            <a:pPr marL="346075" marR="340360" algn="ctr">
              <a:lnSpc>
                <a:spcPts val="2160"/>
              </a:lnSpc>
            </a:pPr>
            <a:r>
              <a:rPr sz="2000" i="1" spc="240" dirty="0">
                <a:solidFill>
                  <a:srgbClr val="8F5200"/>
                </a:solidFill>
                <a:latin typeface="Times New Roman"/>
                <a:cs typeface="Times New Roman"/>
              </a:rPr>
              <a:t>This</a:t>
            </a:r>
            <a:r>
              <a:rPr sz="2000" i="1" spc="130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320" dirty="0">
                <a:solidFill>
                  <a:srgbClr val="8F5200"/>
                </a:solidFill>
                <a:latin typeface="Times New Roman"/>
                <a:cs typeface="Times New Roman"/>
              </a:rPr>
              <a:t>can</a:t>
            </a:r>
            <a:r>
              <a:rPr sz="2000" i="1" spc="150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210" dirty="0">
                <a:solidFill>
                  <a:srgbClr val="8F5200"/>
                </a:solidFill>
                <a:latin typeface="Times New Roman"/>
                <a:cs typeface="Times New Roman"/>
              </a:rPr>
              <a:t>be</a:t>
            </a:r>
            <a:r>
              <a:rPr sz="2000" i="1" spc="155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285" dirty="0">
                <a:solidFill>
                  <a:srgbClr val="8F5200"/>
                </a:solidFill>
                <a:latin typeface="Times New Roman"/>
                <a:cs typeface="Times New Roman"/>
              </a:rPr>
              <a:t>achieved</a:t>
            </a:r>
            <a:r>
              <a:rPr sz="2000" i="1" spc="140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305" dirty="0">
                <a:solidFill>
                  <a:srgbClr val="8F5200"/>
                </a:solidFill>
                <a:latin typeface="Times New Roman"/>
                <a:cs typeface="Times New Roman"/>
              </a:rPr>
              <a:t>in</a:t>
            </a:r>
            <a:r>
              <a:rPr sz="2000" i="1" spc="160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465" dirty="0">
                <a:solidFill>
                  <a:srgbClr val="8F5200"/>
                </a:solidFill>
                <a:latin typeface="Times New Roman"/>
                <a:cs typeface="Times New Roman"/>
              </a:rPr>
              <a:t>many</a:t>
            </a:r>
            <a:r>
              <a:rPr sz="2000" i="1" spc="145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380" dirty="0">
                <a:solidFill>
                  <a:srgbClr val="8F5200"/>
                </a:solidFill>
                <a:latin typeface="Times New Roman"/>
                <a:cs typeface="Times New Roman"/>
              </a:rPr>
              <a:t>ways</a:t>
            </a:r>
            <a:r>
              <a:rPr sz="2000" i="1" spc="130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260" dirty="0">
                <a:solidFill>
                  <a:srgbClr val="8F5200"/>
                </a:solidFill>
                <a:latin typeface="Times New Roman"/>
                <a:cs typeface="Times New Roman"/>
              </a:rPr>
              <a:t>such</a:t>
            </a:r>
            <a:r>
              <a:rPr sz="2000" i="1" spc="155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225" dirty="0">
                <a:solidFill>
                  <a:srgbClr val="8F5200"/>
                </a:solidFill>
                <a:latin typeface="Times New Roman"/>
                <a:cs typeface="Times New Roman"/>
              </a:rPr>
              <a:t>as  </a:t>
            </a:r>
            <a:r>
              <a:rPr sz="2000" i="1" spc="265" dirty="0">
                <a:solidFill>
                  <a:srgbClr val="8F5200"/>
                </a:solidFill>
                <a:latin typeface="Times New Roman"/>
                <a:cs typeface="Times New Roman"/>
              </a:rPr>
              <a:t>increasing</a:t>
            </a:r>
            <a:r>
              <a:rPr sz="2000" i="1" spc="110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295" dirty="0">
                <a:solidFill>
                  <a:srgbClr val="8F5200"/>
                </a:solidFill>
                <a:latin typeface="Times New Roman"/>
                <a:cs typeface="Times New Roman"/>
              </a:rPr>
              <a:t>the</a:t>
            </a:r>
            <a:r>
              <a:rPr sz="2000" i="1" spc="155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265" dirty="0">
                <a:solidFill>
                  <a:srgbClr val="8F5200"/>
                </a:solidFill>
                <a:latin typeface="Times New Roman"/>
                <a:cs typeface="Times New Roman"/>
              </a:rPr>
              <a:t>cropped</a:t>
            </a:r>
            <a:r>
              <a:rPr sz="2000" i="1" spc="135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250" dirty="0">
                <a:solidFill>
                  <a:srgbClr val="8F5200"/>
                </a:solidFill>
                <a:latin typeface="Times New Roman"/>
                <a:cs typeface="Times New Roman"/>
              </a:rPr>
              <a:t>area,</a:t>
            </a:r>
            <a:r>
              <a:rPr sz="2000" i="1" spc="140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295" dirty="0">
                <a:solidFill>
                  <a:srgbClr val="8F5200"/>
                </a:solidFill>
                <a:latin typeface="Times New Roman"/>
                <a:cs typeface="Times New Roman"/>
              </a:rPr>
              <a:t>the</a:t>
            </a:r>
            <a:r>
              <a:rPr sz="2000" i="1" spc="155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365" dirty="0">
                <a:solidFill>
                  <a:srgbClr val="8F5200"/>
                </a:solidFill>
                <a:latin typeface="Times New Roman"/>
                <a:cs typeface="Times New Roman"/>
              </a:rPr>
              <a:t>number</a:t>
            </a:r>
            <a:r>
              <a:rPr sz="2000" i="1" spc="155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215" dirty="0">
                <a:solidFill>
                  <a:srgbClr val="8F5200"/>
                </a:solidFill>
                <a:latin typeface="Times New Roman"/>
                <a:cs typeface="Times New Roman"/>
              </a:rPr>
              <a:t>of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ts val="2010"/>
              </a:lnSpc>
            </a:pPr>
            <a:r>
              <a:rPr sz="2000" i="1" spc="229" dirty="0">
                <a:solidFill>
                  <a:srgbClr val="8F5200"/>
                </a:solidFill>
                <a:latin typeface="Times New Roman"/>
                <a:cs typeface="Times New Roman"/>
              </a:rPr>
              <a:t>crops</a:t>
            </a:r>
            <a:r>
              <a:rPr sz="2000" i="1" spc="125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295" dirty="0">
                <a:solidFill>
                  <a:srgbClr val="8F5200"/>
                </a:solidFill>
                <a:latin typeface="Times New Roman"/>
                <a:cs typeface="Times New Roman"/>
              </a:rPr>
              <a:t>grown,</a:t>
            </a:r>
            <a:r>
              <a:rPr sz="2000" i="1" spc="125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335" dirty="0">
                <a:solidFill>
                  <a:srgbClr val="8F5200"/>
                </a:solidFill>
                <a:latin typeface="Times New Roman"/>
                <a:cs typeface="Times New Roman"/>
              </a:rPr>
              <a:t>improving</a:t>
            </a:r>
            <a:r>
              <a:rPr sz="2000" i="1" spc="114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275" dirty="0">
                <a:solidFill>
                  <a:srgbClr val="8F5200"/>
                </a:solidFill>
                <a:latin typeface="Times New Roman"/>
                <a:cs typeface="Times New Roman"/>
              </a:rPr>
              <a:t>irrigation</a:t>
            </a:r>
            <a:r>
              <a:rPr sz="2000" i="1" spc="130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204" dirty="0">
                <a:solidFill>
                  <a:srgbClr val="8F5200"/>
                </a:solidFill>
                <a:latin typeface="Times New Roman"/>
                <a:cs typeface="Times New Roman"/>
              </a:rPr>
              <a:t>facilities,</a:t>
            </a:r>
            <a:r>
              <a:rPr sz="2000" i="1" spc="114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229" dirty="0">
                <a:solidFill>
                  <a:srgbClr val="8F5200"/>
                </a:solidFill>
                <a:latin typeface="Times New Roman"/>
                <a:cs typeface="Times New Roman"/>
              </a:rPr>
              <a:t>use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ts val="2160"/>
              </a:lnSpc>
            </a:pPr>
            <a:r>
              <a:rPr sz="2000" i="1" spc="210" dirty="0">
                <a:solidFill>
                  <a:srgbClr val="8F5200"/>
                </a:solidFill>
                <a:latin typeface="Times New Roman"/>
                <a:cs typeface="Times New Roman"/>
              </a:rPr>
              <a:t>of</a:t>
            </a:r>
            <a:r>
              <a:rPr sz="2000" i="1" spc="140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220" dirty="0">
                <a:solidFill>
                  <a:srgbClr val="8F5200"/>
                </a:solidFill>
                <a:latin typeface="Times New Roman"/>
                <a:cs typeface="Times New Roman"/>
              </a:rPr>
              <a:t>fertilisers</a:t>
            </a:r>
            <a:r>
              <a:rPr sz="2000" i="1" spc="150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365" dirty="0">
                <a:solidFill>
                  <a:srgbClr val="8F5200"/>
                </a:solidFill>
                <a:latin typeface="Times New Roman"/>
                <a:cs typeface="Times New Roman"/>
              </a:rPr>
              <a:t>and</a:t>
            </a:r>
            <a:r>
              <a:rPr sz="2000" i="1" spc="150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270" dirty="0">
                <a:solidFill>
                  <a:srgbClr val="8F5200"/>
                </a:solidFill>
                <a:latin typeface="Times New Roman"/>
                <a:cs typeface="Times New Roman"/>
              </a:rPr>
              <a:t>high</a:t>
            </a:r>
            <a:r>
              <a:rPr sz="2000" i="1" spc="130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270" dirty="0">
                <a:solidFill>
                  <a:srgbClr val="8F5200"/>
                </a:solidFill>
                <a:latin typeface="Times New Roman"/>
                <a:cs typeface="Times New Roman"/>
              </a:rPr>
              <a:t>yielding</a:t>
            </a:r>
            <a:r>
              <a:rPr sz="2000" i="1" spc="135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350" dirty="0">
                <a:solidFill>
                  <a:srgbClr val="8F5200"/>
                </a:solidFill>
                <a:latin typeface="Times New Roman"/>
                <a:cs typeface="Times New Roman"/>
              </a:rPr>
              <a:t>variety</a:t>
            </a:r>
            <a:r>
              <a:rPr sz="2000" i="1" spc="145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215" dirty="0">
                <a:solidFill>
                  <a:srgbClr val="8F5200"/>
                </a:solidFill>
                <a:latin typeface="Times New Roman"/>
                <a:cs typeface="Times New Roman"/>
              </a:rPr>
              <a:t>of</a:t>
            </a:r>
            <a:r>
              <a:rPr sz="2000" i="1" spc="160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170" dirty="0">
                <a:solidFill>
                  <a:srgbClr val="8F5200"/>
                </a:solidFill>
                <a:latin typeface="Times New Roman"/>
                <a:cs typeface="Times New Roman"/>
              </a:rPr>
              <a:t>seeds.</a:t>
            </a:r>
            <a:endParaRPr sz="2000">
              <a:latin typeface="Times New Roman"/>
              <a:cs typeface="Times New Roman"/>
            </a:endParaRPr>
          </a:p>
          <a:p>
            <a:pPr marL="128270" marR="123825" algn="ctr">
              <a:lnSpc>
                <a:spcPts val="2160"/>
              </a:lnSpc>
              <a:spcBef>
                <a:spcPts val="150"/>
              </a:spcBef>
              <a:tabLst>
                <a:tab pos="5092065" algn="l"/>
              </a:tabLst>
            </a:pPr>
            <a:r>
              <a:rPr sz="2000" i="1" spc="300" dirty="0">
                <a:solidFill>
                  <a:srgbClr val="8F5200"/>
                </a:solidFill>
                <a:latin typeface="Times New Roman"/>
                <a:cs typeface="Times New Roman"/>
              </a:rPr>
              <a:t>Mechanisation </a:t>
            </a:r>
            <a:r>
              <a:rPr sz="2000" i="1" spc="215" dirty="0">
                <a:solidFill>
                  <a:srgbClr val="8F5200"/>
                </a:solidFill>
                <a:latin typeface="Times New Roman"/>
                <a:cs typeface="Times New Roman"/>
              </a:rPr>
              <a:t>of </a:t>
            </a:r>
            <a:r>
              <a:rPr sz="2000" i="1" spc="280" dirty="0">
                <a:solidFill>
                  <a:srgbClr val="8F5200"/>
                </a:solidFill>
                <a:latin typeface="Times New Roman"/>
                <a:cs typeface="Times New Roman"/>
              </a:rPr>
              <a:t>agriculture </a:t>
            </a:r>
            <a:r>
              <a:rPr sz="2000" i="1" spc="155" dirty="0">
                <a:solidFill>
                  <a:srgbClr val="8F5200"/>
                </a:solidFill>
                <a:latin typeface="Times New Roman"/>
                <a:cs typeface="Times New Roman"/>
              </a:rPr>
              <a:t>is </a:t>
            </a:r>
            <a:r>
              <a:rPr sz="2000" i="1" spc="185" dirty="0">
                <a:solidFill>
                  <a:srgbClr val="8F5200"/>
                </a:solidFill>
                <a:latin typeface="Times New Roman"/>
                <a:cs typeface="Times New Roman"/>
              </a:rPr>
              <a:t>also </a:t>
            </a:r>
            <a:r>
              <a:rPr sz="2000" i="1" spc="305" dirty="0">
                <a:solidFill>
                  <a:srgbClr val="8F5200"/>
                </a:solidFill>
                <a:latin typeface="Times New Roman"/>
                <a:cs typeface="Times New Roman"/>
              </a:rPr>
              <a:t>another  </a:t>
            </a:r>
            <a:r>
              <a:rPr sz="2000" i="1" spc="254" dirty="0">
                <a:solidFill>
                  <a:srgbClr val="8F5200"/>
                </a:solidFill>
                <a:latin typeface="Times New Roman"/>
                <a:cs typeface="Times New Roman"/>
              </a:rPr>
              <a:t>aspect </a:t>
            </a:r>
            <a:r>
              <a:rPr sz="2000" i="1" spc="215" dirty="0">
                <a:solidFill>
                  <a:srgbClr val="8F5200"/>
                </a:solidFill>
                <a:latin typeface="Times New Roman"/>
                <a:cs typeface="Times New Roman"/>
              </a:rPr>
              <a:t>of</a:t>
            </a:r>
            <a:r>
              <a:rPr sz="2000" i="1" spc="45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280" dirty="0">
                <a:solidFill>
                  <a:srgbClr val="8F5200"/>
                </a:solidFill>
                <a:latin typeface="Times New Roman"/>
                <a:cs typeface="Times New Roman"/>
              </a:rPr>
              <a:t>agricultural</a:t>
            </a:r>
            <a:r>
              <a:rPr sz="2000" i="1" spc="135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290" dirty="0">
                <a:solidFill>
                  <a:srgbClr val="8F5200"/>
                </a:solidFill>
                <a:latin typeface="Times New Roman"/>
                <a:cs typeface="Times New Roman"/>
              </a:rPr>
              <a:t>development.	</a:t>
            </a:r>
            <a:r>
              <a:rPr sz="2000" i="1" spc="275" dirty="0">
                <a:solidFill>
                  <a:srgbClr val="8F5200"/>
                </a:solidFill>
                <a:latin typeface="Times New Roman"/>
                <a:cs typeface="Times New Roman"/>
              </a:rPr>
              <a:t>The  </a:t>
            </a:r>
            <a:r>
              <a:rPr sz="2000" i="1" spc="315" dirty="0">
                <a:solidFill>
                  <a:srgbClr val="8F5200"/>
                </a:solidFill>
                <a:latin typeface="Times New Roman"/>
                <a:cs typeface="Times New Roman"/>
              </a:rPr>
              <a:t>ultimate</a:t>
            </a:r>
            <a:r>
              <a:rPr sz="2000" i="1" spc="145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380" dirty="0">
                <a:solidFill>
                  <a:srgbClr val="8F5200"/>
                </a:solidFill>
                <a:latin typeface="Times New Roman"/>
                <a:cs typeface="Times New Roman"/>
              </a:rPr>
              <a:t>aim</a:t>
            </a:r>
            <a:r>
              <a:rPr sz="2000" i="1" spc="150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215" dirty="0">
                <a:solidFill>
                  <a:srgbClr val="8F5200"/>
                </a:solidFill>
                <a:latin typeface="Times New Roman"/>
                <a:cs typeface="Times New Roman"/>
              </a:rPr>
              <a:t>of</a:t>
            </a:r>
            <a:r>
              <a:rPr sz="2000" i="1" spc="145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280" dirty="0">
                <a:solidFill>
                  <a:srgbClr val="8F5200"/>
                </a:solidFill>
                <a:latin typeface="Times New Roman"/>
                <a:cs typeface="Times New Roman"/>
              </a:rPr>
              <a:t>agricultural</a:t>
            </a:r>
            <a:r>
              <a:rPr sz="2000" i="1" spc="140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310" dirty="0">
                <a:solidFill>
                  <a:srgbClr val="8F5200"/>
                </a:solidFill>
                <a:latin typeface="Times New Roman"/>
                <a:cs typeface="Times New Roman"/>
              </a:rPr>
              <a:t>development</a:t>
            </a:r>
            <a:r>
              <a:rPr sz="2000" i="1" spc="170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155" dirty="0">
                <a:solidFill>
                  <a:srgbClr val="8F5200"/>
                </a:solidFill>
                <a:latin typeface="Times New Roman"/>
                <a:cs typeface="Times New Roman"/>
              </a:rPr>
              <a:t>is</a:t>
            </a:r>
            <a:r>
              <a:rPr sz="2000" i="1" spc="145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260" dirty="0">
                <a:solidFill>
                  <a:srgbClr val="8F5200"/>
                </a:solidFill>
                <a:latin typeface="Times New Roman"/>
                <a:cs typeface="Times New Roman"/>
              </a:rPr>
              <a:t>to  </a:t>
            </a:r>
            <a:r>
              <a:rPr sz="2000" i="1" spc="250" dirty="0">
                <a:solidFill>
                  <a:srgbClr val="8F5200"/>
                </a:solidFill>
                <a:latin typeface="Times New Roman"/>
                <a:cs typeface="Times New Roman"/>
              </a:rPr>
              <a:t>increase </a:t>
            </a:r>
            <a:r>
              <a:rPr sz="2000" i="1" spc="229" dirty="0">
                <a:solidFill>
                  <a:srgbClr val="8F5200"/>
                </a:solidFill>
                <a:latin typeface="Times New Roman"/>
                <a:cs typeface="Times New Roman"/>
              </a:rPr>
              <a:t>food</a:t>
            </a:r>
            <a:r>
              <a:rPr sz="2000" i="1" spc="30" dirty="0">
                <a:solidFill>
                  <a:srgbClr val="8F5200"/>
                </a:solidFill>
                <a:latin typeface="Times New Roman"/>
                <a:cs typeface="Times New Roman"/>
              </a:rPr>
              <a:t> </a:t>
            </a:r>
            <a:r>
              <a:rPr sz="2000" i="1" spc="260" dirty="0">
                <a:solidFill>
                  <a:srgbClr val="8F5200"/>
                </a:solidFill>
                <a:latin typeface="Times New Roman"/>
                <a:cs typeface="Times New Roman"/>
              </a:rPr>
              <a:t>secutiry.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042160" y="838200"/>
            <a:ext cx="7110349" cy="5105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66670" y="647141"/>
            <a:ext cx="50069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885" dirty="0">
                <a:solidFill>
                  <a:srgbClr val="000000"/>
                </a:solidFill>
                <a:latin typeface="Times New Roman"/>
                <a:cs typeface="Times New Roman"/>
              </a:rPr>
              <a:t>FARM </a:t>
            </a:r>
            <a:r>
              <a:rPr sz="4000" b="1" spc="735" dirty="0">
                <a:solidFill>
                  <a:srgbClr val="000000"/>
                </a:solidFill>
                <a:latin typeface="Times New Roman"/>
                <a:cs typeface="Times New Roman"/>
              </a:rPr>
              <a:t>IN</a:t>
            </a:r>
            <a:r>
              <a:rPr sz="4000" b="1" spc="-3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4000" b="1" spc="790" dirty="0">
                <a:solidFill>
                  <a:srgbClr val="000000"/>
                </a:solidFill>
                <a:latin typeface="Times New Roman"/>
                <a:cs typeface="Times New Roman"/>
              </a:rPr>
              <a:t>INDIA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94152" y="3602863"/>
            <a:ext cx="6526530" cy="2632075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68580" rIns="0" bIns="0" rtlCol="0">
            <a:spAutoFit/>
          </a:bodyPr>
          <a:lstStyle/>
          <a:p>
            <a:pPr marL="301625" marR="281305" algn="ctr">
              <a:lnSpc>
                <a:spcPts val="1820"/>
              </a:lnSpc>
              <a:spcBef>
                <a:spcPts val="540"/>
              </a:spcBef>
            </a:pPr>
            <a:r>
              <a:rPr sz="1900" b="1" i="1" spc="27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Agriculture</a:t>
            </a:r>
            <a:r>
              <a:rPr sz="1900" b="1" i="1" spc="13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i="1" spc="24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in</a:t>
            </a:r>
            <a:r>
              <a:rPr sz="1900" b="1" i="1" spc="15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i="1" u="sng" spc="250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E68200"/>
                  </a:solidFill>
                </a:uFill>
                <a:latin typeface="Times New Roman"/>
                <a:cs typeface="Times New Roman"/>
                <a:hlinkClick r:id="rId3"/>
              </a:rPr>
              <a:t>India</a:t>
            </a:r>
            <a:r>
              <a:rPr sz="1900" b="1" i="1" spc="16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  <a:hlinkClick r:id="rId3"/>
              </a:rPr>
              <a:t> </a:t>
            </a:r>
            <a:r>
              <a:rPr sz="1900" b="1" i="1" spc="21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has</a:t>
            </a:r>
            <a:r>
              <a:rPr sz="1900" b="1" i="1" spc="13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i="1" spc="31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a</a:t>
            </a:r>
            <a:r>
              <a:rPr sz="1900" b="1" i="1" spc="17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i="1" spc="22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significant</a:t>
            </a:r>
            <a:r>
              <a:rPr sz="1900" b="1" i="1" spc="13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i="1" u="sng" spc="235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E68200"/>
                  </a:solidFill>
                </a:uFill>
                <a:latin typeface="Times New Roman"/>
                <a:cs typeface="Times New Roman"/>
                <a:hlinkClick r:id="rId4"/>
              </a:rPr>
              <a:t>history</a:t>
            </a:r>
            <a:r>
              <a:rPr sz="1900" b="1" i="1" spc="23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.  </a:t>
            </a:r>
            <a:r>
              <a:rPr sz="1900" b="1" i="1" spc="26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Today,</a:t>
            </a:r>
            <a:r>
              <a:rPr sz="1900" b="1" i="1" spc="10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i="1" spc="25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India</a:t>
            </a:r>
            <a:r>
              <a:rPr sz="1900" b="1" i="1" spc="15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i="1" u="sng" spc="265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E68200"/>
                  </a:solidFill>
                </a:uFill>
                <a:latin typeface="Times New Roman"/>
                <a:cs typeface="Times New Roman"/>
                <a:hlinkClick r:id="rId5"/>
              </a:rPr>
              <a:t>ranks</a:t>
            </a:r>
            <a:r>
              <a:rPr sz="1900" b="1" i="1" spc="14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  <a:hlinkClick r:id="rId5"/>
              </a:rPr>
              <a:t> </a:t>
            </a:r>
            <a:r>
              <a:rPr sz="1900" b="1" i="1" spc="21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second</a:t>
            </a:r>
            <a:r>
              <a:rPr sz="1900" b="1" i="1" spc="12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i="1" spc="30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worldwide</a:t>
            </a:r>
            <a:r>
              <a:rPr sz="1900" b="1" i="1" spc="10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i="1" spc="23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in</a:t>
            </a:r>
            <a:r>
              <a:rPr sz="1900" b="1" i="1" spc="15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i="1" spc="32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farm  </a:t>
            </a:r>
            <a:r>
              <a:rPr sz="1900" b="1" i="1" spc="25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output. </a:t>
            </a:r>
            <a:r>
              <a:rPr sz="1900" b="1" i="1" u="sng" spc="275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E68200"/>
                  </a:solidFill>
                </a:uFill>
                <a:latin typeface="Times New Roman"/>
                <a:cs typeface="Times New Roman"/>
                <a:hlinkClick r:id="rId6"/>
              </a:rPr>
              <a:t>Agriculture</a:t>
            </a:r>
            <a:r>
              <a:rPr sz="1900" b="1" i="1" spc="27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  <a:hlinkClick r:id="rId6"/>
              </a:rPr>
              <a:t> </a:t>
            </a:r>
            <a:r>
              <a:rPr sz="1900" b="1" i="1" spc="31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and</a:t>
            </a:r>
            <a:r>
              <a:rPr sz="1900" b="1" i="1" spc="-21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i="1" spc="21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allied sectors</a:t>
            </a:r>
            <a:endParaRPr sz="1900" dirty="0">
              <a:solidFill>
                <a:schemeClr val="bg2">
                  <a:lumMod val="10000"/>
                </a:schemeClr>
              </a:solidFill>
              <a:latin typeface="Times New Roman"/>
              <a:cs typeface="Times New Roman"/>
            </a:endParaRPr>
          </a:p>
          <a:p>
            <a:pPr marL="115570" marR="99060" indent="-1270" algn="ctr">
              <a:lnSpc>
                <a:spcPct val="80000"/>
              </a:lnSpc>
              <a:spcBef>
                <a:spcPts val="25"/>
              </a:spcBef>
            </a:pPr>
            <a:r>
              <a:rPr sz="1900" b="1" i="1" spc="18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like </a:t>
            </a:r>
            <a:r>
              <a:rPr sz="1900" b="1" i="1" u="sng" spc="260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E68200"/>
                  </a:solidFill>
                </a:uFill>
                <a:latin typeface="Times New Roman"/>
                <a:cs typeface="Times New Roman"/>
                <a:hlinkClick r:id="rId7"/>
              </a:rPr>
              <a:t>forestry</a:t>
            </a:r>
            <a:r>
              <a:rPr sz="1900" b="1" i="1" spc="26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  <a:hlinkClick r:id="rId7"/>
              </a:rPr>
              <a:t> </a:t>
            </a:r>
            <a:r>
              <a:rPr sz="1900" b="1" i="1" spc="21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and</a:t>
            </a:r>
            <a:r>
              <a:rPr sz="1900" b="1" i="1" u="sng" spc="215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E68200"/>
                  </a:solidFill>
                </a:uFill>
                <a:latin typeface="Times New Roman"/>
                <a:cs typeface="Times New Roman"/>
                <a:hlinkClick r:id="rId8"/>
              </a:rPr>
              <a:t>fisheries</a:t>
            </a:r>
            <a:r>
              <a:rPr sz="1900" b="1" i="1" spc="21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  <a:hlinkClick r:id="rId8"/>
              </a:rPr>
              <a:t> </a:t>
            </a:r>
            <a:r>
              <a:rPr sz="1900" b="1" i="1" spc="25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accounted </a:t>
            </a:r>
            <a:r>
              <a:rPr sz="1900" b="1" i="1" spc="21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for </a:t>
            </a:r>
            <a:r>
              <a:rPr sz="1900" b="1" i="1" spc="5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16.6% </a:t>
            </a:r>
            <a:r>
              <a:rPr sz="1900" b="1" i="1" spc="15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of  </a:t>
            </a:r>
            <a:r>
              <a:rPr sz="1900" b="1" i="1" spc="24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the </a:t>
            </a:r>
            <a:r>
              <a:rPr sz="1900" b="1" i="1" spc="27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GDP </a:t>
            </a:r>
            <a:r>
              <a:rPr sz="1900" b="1" i="1" spc="23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in </a:t>
            </a:r>
            <a:r>
              <a:rPr sz="1900" b="1" i="1" spc="20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2009, </a:t>
            </a:r>
            <a:r>
              <a:rPr sz="1900" b="1" i="1" spc="26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about </a:t>
            </a:r>
            <a:r>
              <a:rPr sz="1900" b="1" i="1" spc="8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50% </a:t>
            </a:r>
            <a:r>
              <a:rPr sz="1900" b="1" i="1" spc="15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of </a:t>
            </a:r>
            <a:r>
              <a:rPr sz="1900" b="1" i="1" spc="24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the </a:t>
            </a:r>
            <a:r>
              <a:rPr sz="1900" b="1" i="1" spc="254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total  </a:t>
            </a:r>
            <a:r>
              <a:rPr sz="1900" b="1" i="1" spc="180" dirty="0" smtClean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workforce.</a:t>
            </a:r>
            <a:r>
              <a:rPr sz="1875" b="1" i="1" spc="270" baseline="26666" dirty="0" smtClean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i="1" spc="20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The </a:t>
            </a:r>
            <a:r>
              <a:rPr sz="1900" b="1" i="1" spc="229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economic </a:t>
            </a:r>
            <a:r>
              <a:rPr sz="1900" b="1" i="1" spc="24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contribution </a:t>
            </a:r>
            <a:r>
              <a:rPr sz="1900" b="1" i="1" spc="15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of  </a:t>
            </a:r>
            <a:r>
              <a:rPr sz="1900" b="1" i="1" spc="24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agriculture to </a:t>
            </a:r>
            <a:r>
              <a:rPr sz="1900" b="1" i="1" spc="18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India's </a:t>
            </a:r>
            <a:r>
              <a:rPr sz="1900" b="1" i="1" spc="28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GDP </a:t>
            </a:r>
            <a:r>
              <a:rPr sz="1900" b="1" i="1" spc="15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is </a:t>
            </a:r>
            <a:r>
              <a:rPr sz="1900" b="1" i="1" spc="254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steadily </a:t>
            </a:r>
            <a:r>
              <a:rPr sz="1900" b="1" i="1" spc="22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declining  </a:t>
            </a:r>
            <a:r>
              <a:rPr sz="1900" b="1" i="1" spc="31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with</a:t>
            </a:r>
            <a:r>
              <a:rPr sz="1900" b="1" i="1" spc="-24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i="1" spc="24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the </a:t>
            </a:r>
            <a:r>
              <a:rPr sz="1900" b="1" i="1" spc="229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country's </a:t>
            </a:r>
            <a:r>
              <a:rPr sz="1900" b="1" i="1" spc="22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broad-based </a:t>
            </a:r>
            <a:r>
              <a:rPr sz="1900" b="1" i="1" spc="229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economic </a:t>
            </a:r>
            <a:r>
              <a:rPr sz="1900" b="1" i="1" spc="26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growth.</a:t>
            </a:r>
            <a:endParaRPr sz="1900" dirty="0">
              <a:solidFill>
                <a:schemeClr val="bg2">
                  <a:lumMod val="10000"/>
                </a:schemeClr>
              </a:solidFill>
              <a:latin typeface="Times New Roman"/>
              <a:cs typeface="Times New Roman"/>
            </a:endParaRPr>
          </a:p>
          <a:p>
            <a:pPr marL="38100" marR="30480" indent="3175" algn="ctr">
              <a:lnSpc>
                <a:spcPct val="80000"/>
              </a:lnSpc>
            </a:pPr>
            <a:r>
              <a:rPr sz="1900" b="1" i="1" spc="14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Still, </a:t>
            </a:r>
            <a:r>
              <a:rPr sz="1900" b="1" i="1" spc="25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agriculture </a:t>
            </a:r>
            <a:r>
              <a:rPr sz="1900" b="1" i="1" spc="15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is </a:t>
            </a:r>
            <a:r>
              <a:rPr sz="1900" b="1" i="1" spc="26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demographically </a:t>
            </a:r>
            <a:r>
              <a:rPr sz="1900" b="1" i="1" spc="24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the </a:t>
            </a:r>
            <a:r>
              <a:rPr sz="1900" b="1" i="1" spc="25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broadest  </a:t>
            </a:r>
            <a:r>
              <a:rPr sz="1900" b="1" i="1" spc="229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economic</a:t>
            </a:r>
            <a:r>
              <a:rPr sz="1900" b="1" i="1" spc="10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i="1" spc="22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sector</a:t>
            </a:r>
            <a:r>
              <a:rPr sz="1900" b="1" i="1" spc="12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i="1" spc="31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and</a:t>
            </a:r>
            <a:r>
              <a:rPr sz="1900" b="1" i="1" spc="15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i="1" spc="27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plays</a:t>
            </a:r>
            <a:r>
              <a:rPr sz="1900" b="1" i="1" spc="12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i="1" spc="31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a</a:t>
            </a:r>
            <a:r>
              <a:rPr sz="1900" b="1" i="1" spc="17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i="1" spc="22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significant</a:t>
            </a:r>
            <a:r>
              <a:rPr sz="1900" b="1" i="1" spc="11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i="1" spc="20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role</a:t>
            </a:r>
            <a:r>
              <a:rPr sz="1900" b="1" i="1" spc="14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i="1" spc="23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in</a:t>
            </a:r>
            <a:r>
              <a:rPr sz="1900" b="1" i="1" spc="16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i="1" spc="24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the</a:t>
            </a:r>
            <a:endParaRPr sz="1900" dirty="0">
              <a:solidFill>
                <a:schemeClr val="bg2">
                  <a:lumMod val="10000"/>
                </a:schemeClr>
              </a:solidFill>
              <a:latin typeface="Times New Roman"/>
              <a:cs typeface="Times New Roman"/>
            </a:endParaRPr>
          </a:p>
          <a:p>
            <a:pPr marL="9525" algn="ctr">
              <a:lnSpc>
                <a:spcPts val="1825"/>
              </a:lnSpc>
            </a:pPr>
            <a:r>
              <a:rPr sz="1900" b="1" i="1" spc="25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overall </a:t>
            </a:r>
            <a:r>
              <a:rPr sz="1900" b="1" i="1" spc="19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socio-economic </a:t>
            </a:r>
            <a:r>
              <a:rPr sz="1900" b="1" i="1" spc="23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fabric </a:t>
            </a:r>
            <a:r>
              <a:rPr sz="1900" b="1" i="1" spc="15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of</a:t>
            </a:r>
            <a:r>
              <a:rPr sz="1900" b="1" i="1" spc="-200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i="1" spc="225" dirty="0">
                <a:solidFill>
                  <a:schemeClr val="bg2">
                    <a:lumMod val="10000"/>
                  </a:schemeClr>
                </a:solidFill>
                <a:latin typeface="Times New Roman"/>
                <a:cs typeface="Times New Roman"/>
              </a:rPr>
              <a:t>India</a:t>
            </a:r>
            <a:r>
              <a:rPr sz="1900" b="1" i="1" spc="225" dirty="0">
                <a:solidFill>
                  <a:srgbClr val="FFFF00"/>
                </a:solidFill>
                <a:latin typeface="Times New Roman"/>
                <a:cs typeface="Times New Roman"/>
              </a:rPr>
              <a:t>.</a:t>
            </a:r>
            <a:endParaRPr sz="19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270697"/>
            <a:ext cx="8278813" cy="3773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231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74266" y="523636"/>
            <a:ext cx="2773319" cy="3992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52750" y="351790"/>
            <a:ext cx="278193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Introduction</a:t>
            </a:r>
            <a:endParaRPr sz="4000"/>
          </a:p>
        </p:txBody>
      </p:sp>
      <p:grpSp>
        <p:nvGrpSpPr>
          <p:cNvPr id="4" name="object 4"/>
          <p:cNvGrpSpPr/>
          <p:nvPr/>
        </p:nvGrpSpPr>
        <p:grpSpPr>
          <a:xfrm>
            <a:off x="605027" y="2705100"/>
            <a:ext cx="2969260" cy="623570"/>
            <a:chOff x="605027" y="2705100"/>
            <a:chExt cx="2969260" cy="623570"/>
          </a:xfrm>
        </p:grpSpPr>
        <p:sp>
          <p:nvSpPr>
            <p:cNvPr id="5" name="object 5"/>
            <p:cNvSpPr/>
            <p:nvPr/>
          </p:nvSpPr>
          <p:spPr>
            <a:xfrm>
              <a:off x="605027" y="2705100"/>
              <a:ext cx="1961388" cy="62331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2286000" y="2705100"/>
              <a:ext cx="1287779" cy="62331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59740" y="1695957"/>
            <a:ext cx="8300084" cy="14338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spcBef>
                <a:spcPts val="95"/>
              </a:spcBef>
              <a:buSzPct val="95454"/>
              <a:buFont typeface="Wingdings"/>
              <a:buChar char=""/>
              <a:tabLst>
                <a:tab pos="235585" algn="l"/>
              </a:tabLst>
            </a:pPr>
            <a:r>
              <a:rPr sz="2200" spc="-5" dirty="0">
                <a:solidFill>
                  <a:prstClr val="black"/>
                </a:solidFill>
                <a:latin typeface="Comic Sans MS"/>
                <a:cs typeface="Comic Sans MS"/>
              </a:rPr>
              <a:t>Greenhouses are </a:t>
            </a:r>
            <a:r>
              <a:rPr sz="2200" dirty="0">
                <a:solidFill>
                  <a:prstClr val="black"/>
                </a:solidFill>
                <a:latin typeface="Comic Sans MS"/>
                <a:cs typeface="Comic Sans MS"/>
              </a:rPr>
              <a:t>frames </a:t>
            </a:r>
            <a:r>
              <a:rPr sz="2200" spc="-5" dirty="0">
                <a:solidFill>
                  <a:prstClr val="black"/>
                </a:solidFill>
                <a:latin typeface="Comic Sans MS"/>
                <a:cs typeface="Comic Sans MS"/>
              </a:rPr>
              <a:t>of inflated structure covered with a  transparent material in </a:t>
            </a:r>
            <a:r>
              <a:rPr sz="2200" spc="-10" dirty="0">
                <a:solidFill>
                  <a:prstClr val="black"/>
                </a:solidFill>
                <a:latin typeface="Comic Sans MS"/>
                <a:cs typeface="Comic Sans MS"/>
              </a:rPr>
              <a:t>which </a:t>
            </a:r>
            <a:r>
              <a:rPr sz="2200" spc="-5" dirty="0">
                <a:solidFill>
                  <a:prstClr val="black"/>
                </a:solidFill>
                <a:latin typeface="Comic Sans MS"/>
                <a:cs typeface="Comic Sans MS"/>
              </a:rPr>
              <a:t>crops are grown under controlled  environment</a:t>
            </a:r>
            <a:r>
              <a:rPr sz="2200" spc="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200" spc="-5" dirty="0">
                <a:solidFill>
                  <a:prstClr val="black"/>
                </a:solidFill>
                <a:latin typeface="Comic Sans MS"/>
                <a:cs typeface="Comic Sans MS"/>
              </a:rPr>
              <a:t>conditions.</a:t>
            </a:r>
            <a:endParaRPr sz="22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18770" indent="-306705" algn="just">
              <a:spcBef>
                <a:spcPts val="530"/>
              </a:spcBef>
              <a:buFont typeface="Wingdings"/>
              <a:buChar char=""/>
              <a:tabLst>
                <a:tab pos="319405" algn="l"/>
              </a:tabLst>
            </a:pPr>
            <a:r>
              <a:rPr sz="2200" spc="-5" dirty="0">
                <a:solidFill>
                  <a:srgbClr val="C00000"/>
                </a:solidFill>
                <a:latin typeface="Comic Sans MS"/>
                <a:cs typeface="Comic Sans MS"/>
              </a:rPr>
              <a:t>Phytomation</a:t>
            </a:r>
            <a:r>
              <a:rPr sz="2200" spc="5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2200" spc="-10" dirty="0">
                <a:solidFill>
                  <a:srgbClr val="C00000"/>
                </a:solidFill>
                <a:latin typeface="Comic Sans MS"/>
                <a:cs typeface="Comic Sans MS"/>
              </a:rPr>
              <a:t>system</a:t>
            </a:r>
            <a:endParaRPr sz="22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674607" y="1207008"/>
            <a:ext cx="254635" cy="254635"/>
            <a:chOff x="8674607" y="1207008"/>
            <a:chExt cx="254635" cy="254635"/>
          </a:xfrm>
        </p:grpSpPr>
        <p:sp>
          <p:nvSpPr>
            <p:cNvPr id="9" name="object 9"/>
            <p:cNvSpPr/>
            <p:nvPr/>
          </p:nvSpPr>
          <p:spPr>
            <a:xfrm>
              <a:off x="8687561" y="1219962"/>
              <a:ext cx="228600" cy="2286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8687561" y="1219962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0" y="114300"/>
                  </a:moveTo>
                  <a:lnTo>
                    <a:pt x="8983" y="69812"/>
                  </a:lnTo>
                  <a:lnTo>
                    <a:pt x="33480" y="33480"/>
                  </a:lnTo>
                  <a:lnTo>
                    <a:pt x="69812" y="8983"/>
                  </a:lnTo>
                  <a:lnTo>
                    <a:pt x="114300" y="0"/>
                  </a:lnTo>
                  <a:lnTo>
                    <a:pt x="158787" y="8983"/>
                  </a:lnTo>
                  <a:lnTo>
                    <a:pt x="195119" y="33480"/>
                  </a:lnTo>
                  <a:lnTo>
                    <a:pt x="219616" y="69812"/>
                  </a:lnTo>
                  <a:lnTo>
                    <a:pt x="228600" y="114300"/>
                  </a:lnTo>
                  <a:lnTo>
                    <a:pt x="219616" y="158787"/>
                  </a:lnTo>
                  <a:lnTo>
                    <a:pt x="195119" y="195119"/>
                  </a:lnTo>
                  <a:lnTo>
                    <a:pt x="158787" y="219616"/>
                  </a:lnTo>
                  <a:lnTo>
                    <a:pt x="114300" y="228600"/>
                  </a:lnTo>
                  <a:lnTo>
                    <a:pt x="69812" y="219616"/>
                  </a:lnTo>
                  <a:lnTo>
                    <a:pt x="33480" y="195119"/>
                  </a:lnTo>
                  <a:lnTo>
                    <a:pt x="8983" y="158787"/>
                  </a:lnTo>
                  <a:lnTo>
                    <a:pt x="0" y="1143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141363" y="1294465"/>
            <a:ext cx="8482330" cy="80010"/>
            <a:chOff x="141363" y="1294465"/>
            <a:chExt cx="8482330" cy="80010"/>
          </a:xfrm>
        </p:grpSpPr>
        <p:sp>
          <p:nvSpPr>
            <p:cNvPr id="12" name="object 12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8455914" y="0"/>
                  </a:moveTo>
                  <a:lnTo>
                    <a:pt x="0" y="0"/>
                  </a:lnTo>
                  <a:lnTo>
                    <a:pt x="0" y="53766"/>
                  </a:lnTo>
                  <a:lnTo>
                    <a:pt x="8455914" y="53766"/>
                  </a:lnTo>
                  <a:lnTo>
                    <a:pt x="8455914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0" y="53766"/>
                  </a:moveTo>
                  <a:lnTo>
                    <a:pt x="8455914" y="53766"/>
                  </a:lnTo>
                  <a:lnTo>
                    <a:pt x="8455914" y="0"/>
                  </a:lnTo>
                  <a:lnTo>
                    <a:pt x="0" y="0"/>
                  </a:lnTo>
                  <a:lnTo>
                    <a:pt x="0" y="53766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4" name="object 14"/>
          <p:cNvSpPr/>
          <p:nvPr/>
        </p:nvSpPr>
        <p:spPr>
          <a:xfrm>
            <a:off x="304800" y="3276600"/>
            <a:ext cx="4038600" cy="33528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648200" y="2895600"/>
            <a:ext cx="4191000" cy="36576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43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33700" y="0"/>
            <a:ext cx="5410200" cy="857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44372" y="2048002"/>
            <a:ext cx="5806440" cy="2157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3825" indent="-111760">
              <a:spcBef>
                <a:spcPts val="100"/>
              </a:spcBef>
              <a:buSzPct val="50000"/>
              <a:buFont typeface="Wingdings"/>
              <a:buChar char=""/>
              <a:tabLst>
                <a:tab pos="124460" algn="l"/>
              </a:tabLst>
            </a:pPr>
            <a:r>
              <a:rPr sz="2400" spc="-55" dirty="0">
                <a:solidFill>
                  <a:prstClr val="black"/>
                </a:solidFill>
                <a:cs typeface="Calibri"/>
              </a:rPr>
              <a:t>Total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Geographical Area </a:t>
            </a:r>
            <a:r>
              <a:rPr sz="2400" dirty="0">
                <a:solidFill>
                  <a:prstClr val="black"/>
                </a:solidFill>
                <a:cs typeface="Calibri"/>
              </a:rPr>
              <a:t>-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328 </a:t>
            </a:r>
            <a:r>
              <a:rPr sz="2400" dirty="0">
                <a:solidFill>
                  <a:prstClr val="black"/>
                </a:solidFill>
                <a:cs typeface="Calibri"/>
              </a:rPr>
              <a:t>million</a:t>
            </a:r>
            <a:r>
              <a:rPr sz="24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hectares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191135" indent="-179070">
              <a:spcBef>
                <a:spcPts val="1755"/>
              </a:spcBef>
              <a:buSzPct val="79166"/>
              <a:buFont typeface="Wingdings"/>
              <a:buChar char=""/>
              <a:tabLst>
                <a:tab pos="191770" algn="l"/>
              </a:tabLst>
            </a:pPr>
            <a:r>
              <a:rPr sz="2400" spc="-5" dirty="0">
                <a:solidFill>
                  <a:prstClr val="black"/>
                </a:solidFill>
                <a:cs typeface="Calibri"/>
              </a:rPr>
              <a:t>Net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Area sown </a:t>
            </a:r>
            <a:r>
              <a:rPr sz="2400" dirty="0">
                <a:solidFill>
                  <a:prstClr val="black"/>
                </a:solidFill>
                <a:cs typeface="Calibri"/>
              </a:rPr>
              <a:t>-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142 </a:t>
            </a:r>
            <a:r>
              <a:rPr sz="2400" dirty="0">
                <a:solidFill>
                  <a:prstClr val="black"/>
                </a:solidFill>
                <a:cs typeface="Calibri"/>
              </a:rPr>
              <a:t>million</a:t>
            </a:r>
            <a:r>
              <a:rPr sz="2400" spc="-4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hectares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191135" indent="-179070">
              <a:spcBef>
                <a:spcPts val="1750"/>
              </a:spcBef>
              <a:buSzPct val="79166"/>
              <a:buFont typeface="Wingdings"/>
              <a:buChar char=""/>
              <a:tabLst>
                <a:tab pos="191770" algn="l"/>
              </a:tabLst>
            </a:pPr>
            <a:r>
              <a:rPr sz="2400" spc="-10" dirty="0">
                <a:solidFill>
                  <a:prstClr val="black"/>
                </a:solidFill>
                <a:cs typeface="Calibri"/>
              </a:rPr>
              <a:t>Gross Cropped Area </a:t>
            </a:r>
            <a:r>
              <a:rPr sz="2400" dirty="0">
                <a:solidFill>
                  <a:prstClr val="black"/>
                </a:solidFill>
                <a:cs typeface="Calibri"/>
              </a:rPr>
              <a:t>–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190.8 </a:t>
            </a:r>
            <a:r>
              <a:rPr sz="2400" dirty="0">
                <a:solidFill>
                  <a:prstClr val="black"/>
                </a:solidFill>
                <a:cs typeface="Calibri"/>
              </a:rPr>
              <a:t>million</a:t>
            </a:r>
            <a:r>
              <a:rPr sz="2400" spc="-7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hectares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124460" indent="-112395">
              <a:spcBef>
                <a:spcPts val="1755"/>
              </a:spcBef>
              <a:buSzPct val="75000"/>
              <a:buFont typeface="Wingdings"/>
              <a:buChar char=""/>
              <a:tabLst>
                <a:tab pos="125095" algn="l"/>
                <a:tab pos="2472690" algn="l"/>
              </a:tabLst>
            </a:pPr>
            <a:r>
              <a:rPr sz="2400" spc="-5" dirty="0">
                <a:solidFill>
                  <a:prstClr val="black"/>
                </a:solidFill>
                <a:cs typeface="Calibri"/>
              </a:rPr>
              <a:t>Net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Irrigated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Area	</a:t>
            </a:r>
            <a:r>
              <a:rPr sz="2400" dirty="0">
                <a:solidFill>
                  <a:prstClr val="black"/>
                </a:solidFill>
                <a:cs typeface="Calibri"/>
              </a:rPr>
              <a:t>–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56.9 million</a:t>
            </a:r>
            <a:r>
              <a:rPr sz="2400" spc="-6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hectares</a:t>
            </a:r>
            <a:endParaRPr sz="2400">
              <a:solidFill>
                <a:prstClr val="black"/>
              </a:solidFill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4495800"/>
            <a:ext cx="4544314" cy="23621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95800" y="4495800"/>
            <a:ext cx="4648199" cy="23621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74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1000" y="1524000"/>
            <a:ext cx="7543800" cy="48779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22744" y="541830"/>
            <a:ext cx="6746524" cy="4687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86078" y="446277"/>
            <a:ext cx="67767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0" spc="-5" dirty="0">
                <a:latin typeface="Comic Sans MS"/>
                <a:cs typeface="Comic Sans MS"/>
              </a:rPr>
              <a:t>Theory </a:t>
            </a:r>
            <a:r>
              <a:rPr b="0" dirty="0">
                <a:latin typeface="Comic Sans MS"/>
                <a:cs typeface="Comic Sans MS"/>
              </a:rPr>
              <a:t>of operation of green</a:t>
            </a:r>
            <a:r>
              <a:rPr b="0" spc="-15" dirty="0">
                <a:latin typeface="Comic Sans MS"/>
                <a:cs typeface="Comic Sans MS"/>
              </a:rPr>
              <a:t> </a:t>
            </a:r>
            <a:r>
              <a:rPr b="0" dirty="0">
                <a:latin typeface="Comic Sans MS"/>
                <a:cs typeface="Comic Sans MS"/>
              </a:rPr>
              <a:t>house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36880" y="1348973"/>
            <a:ext cx="8401685" cy="2494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9860" marR="5080" indent="-137160" algn="just">
              <a:lnSpc>
                <a:spcPct val="150000"/>
              </a:lnSpc>
              <a:spcBef>
                <a:spcPts val="95"/>
              </a:spcBef>
            </a:pP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The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  <a:hlinkClick r:id="rId4"/>
              </a:rPr>
              <a:t>warmer temperature </a:t>
            </a:r>
            <a:r>
              <a:rPr spc="-10" dirty="0">
                <a:solidFill>
                  <a:prstClr val="black"/>
                </a:solidFill>
                <a:latin typeface="Comic Sans MS"/>
                <a:cs typeface="Comic Sans MS"/>
                <a:hlinkClick r:id="rId4"/>
              </a:rPr>
              <a:t>in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  <a:hlinkClick r:id="rId4"/>
              </a:rPr>
              <a:t>a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  <a:hlinkClick r:id="rId4"/>
              </a:rPr>
              <a:t>greenhouse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  <a:hlinkClick r:id="rId4"/>
              </a:rPr>
              <a:t>occurs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  <a:hlinkClick r:id="rId4"/>
              </a:rPr>
              <a:t>because </a:t>
            </a:r>
            <a:r>
              <a:rPr spc="-10" dirty="0">
                <a:solidFill>
                  <a:prstClr val="black"/>
                </a:solidFill>
                <a:latin typeface="Comic Sans MS"/>
                <a:cs typeface="Comic Sans MS"/>
                <a:hlinkClick r:id="rId4"/>
              </a:rPr>
              <a:t>incident </a:t>
            </a:r>
            <a:r>
              <a:rPr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omic Sans MS"/>
                <a:cs typeface="Comic Sans MS"/>
                <a:hlinkClick r:id="rId4"/>
              </a:rPr>
              <a:t>solar </a:t>
            </a:r>
            <a:r>
              <a:rPr spc="-5" dirty="0">
                <a:solidFill>
                  <a:srgbClr val="0000FF"/>
                </a:solidFill>
                <a:latin typeface="Comic Sans MS"/>
                <a:cs typeface="Comic Sans MS"/>
                <a:hlinkClick r:id="rId4"/>
              </a:rPr>
              <a:t> </a:t>
            </a:r>
            <a:r>
              <a:rPr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omic Sans MS"/>
                <a:cs typeface="Comic Sans MS"/>
                <a:hlinkClick r:id="rId4"/>
              </a:rPr>
              <a:t>radiation</a:t>
            </a:r>
            <a:r>
              <a:rPr spc="-5" dirty="0">
                <a:solidFill>
                  <a:srgbClr val="0000FF"/>
                </a:solidFill>
                <a:latin typeface="Comic Sans MS"/>
                <a:cs typeface="Comic Sans MS"/>
                <a:hlinkClick r:id="rId4"/>
              </a:rPr>
              <a:t>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  <a:hlinkClick r:id="rId4"/>
              </a:rPr>
              <a:t>passes through the transparent roof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  <a:hlinkClick r:id="rId4"/>
              </a:rPr>
              <a:t>and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  <a:hlinkClick r:id="rId4"/>
              </a:rPr>
              <a:t>walls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  <a:hlinkClick r:id="rId4"/>
              </a:rPr>
              <a:t>and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  <a:hlinkClick r:id="rId4"/>
              </a:rPr>
              <a:t>is absorbed by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the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floor, and contents, </a:t>
            </a:r>
            <a:r>
              <a:rPr spc="-10" dirty="0">
                <a:solidFill>
                  <a:prstClr val="black"/>
                </a:solidFill>
                <a:latin typeface="Comic Sans MS"/>
                <a:cs typeface="Comic Sans MS"/>
              </a:rPr>
              <a:t>which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become warmer.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As the structure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is not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open  to the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atmosphere,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the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warmed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air cannot escape </a:t>
            </a:r>
            <a:r>
              <a:rPr spc="-10" dirty="0">
                <a:solidFill>
                  <a:prstClr val="black"/>
                </a:solidFill>
                <a:latin typeface="Comic Sans MS"/>
                <a:cs typeface="Comic Sans MS"/>
              </a:rPr>
              <a:t>via </a:t>
            </a:r>
            <a:r>
              <a:rPr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omic Sans MS"/>
                <a:cs typeface="Comic Sans MS"/>
                <a:hlinkClick r:id="rId5"/>
              </a:rPr>
              <a:t>convection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, so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the 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temperature inside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the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greenhouse rises.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This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earth-oriented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theory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known 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as the "</a:t>
            </a:r>
            <a:r>
              <a:rPr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omic Sans MS"/>
                <a:cs typeface="Comic Sans MS"/>
                <a:hlinkClick r:id="rId6"/>
              </a:rPr>
              <a:t>greenhouse</a:t>
            </a:r>
            <a:r>
              <a:rPr u="heavy" spc="-5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omic Sans MS"/>
                <a:cs typeface="Comic Sans MS"/>
                <a:hlinkClick r:id="rId6"/>
              </a:rPr>
              <a:t> </a:t>
            </a:r>
            <a:r>
              <a:rPr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omic Sans MS"/>
                <a:cs typeface="Comic Sans MS"/>
                <a:hlinkClick r:id="rId6"/>
              </a:rPr>
              <a:t>effect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".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41363" y="1294465"/>
            <a:ext cx="8482330" cy="80010"/>
            <a:chOff x="141363" y="1294465"/>
            <a:chExt cx="8482330" cy="80010"/>
          </a:xfrm>
        </p:grpSpPr>
        <p:sp>
          <p:nvSpPr>
            <p:cNvPr id="7" name="object 7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8455914" y="0"/>
                  </a:moveTo>
                  <a:lnTo>
                    <a:pt x="0" y="0"/>
                  </a:lnTo>
                  <a:lnTo>
                    <a:pt x="0" y="53766"/>
                  </a:lnTo>
                  <a:lnTo>
                    <a:pt x="8455914" y="53766"/>
                  </a:lnTo>
                  <a:lnTo>
                    <a:pt x="8455914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0" y="53766"/>
                  </a:moveTo>
                  <a:lnTo>
                    <a:pt x="8455914" y="53766"/>
                  </a:lnTo>
                  <a:lnTo>
                    <a:pt x="8455914" y="0"/>
                  </a:lnTo>
                  <a:lnTo>
                    <a:pt x="0" y="0"/>
                  </a:lnTo>
                  <a:lnTo>
                    <a:pt x="0" y="53766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8674607" y="1207008"/>
            <a:ext cx="254635" cy="254635"/>
            <a:chOff x="8674607" y="1207008"/>
            <a:chExt cx="254635" cy="254635"/>
          </a:xfrm>
        </p:grpSpPr>
        <p:sp>
          <p:nvSpPr>
            <p:cNvPr id="10" name="object 10"/>
            <p:cNvSpPr/>
            <p:nvPr/>
          </p:nvSpPr>
          <p:spPr>
            <a:xfrm>
              <a:off x="8687561" y="1219962"/>
              <a:ext cx="228600" cy="2286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8687561" y="1219962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0" y="114300"/>
                  </a:moveTo>
                  <a:lnTo>
                    <a:pt x="8983" y="69812"/>
                  </a:lnTo>
                  <a:lnTo>
                    <a:pt x="33480" y="33480"/>
                  </a:lnTo>
                  <a:lnTo>
                    <a:pt x="69812" y="8983"/>
                  </a:lnTo>
                  <a:lnTo>
                    <a:pt x="114300" y="0"/>
                  </a:lnTo>
                  <a:lnTo>
                    <a:pt x="158787" y="8983"/>
                  </a:lnTo>
                  <a:lnTo>
                    <a:pt x="195119" y="33480"/>
                  </a:lnTo>
                  <a:lnTo>
                    <a:pt x="219616" y="69812"/>
                  </a:lnTo>
                  <a:lnTo>
                    <a:pt x="228600" y="114300"/>
                  </a:lnTo>
                  <a:lnTo>
                    <a:pt x="219616" y="158787"/>
                  </a:lnTo>
                  <a:lnTo>
                    <a:pt x="195119" y="195119"/>
                  </a:lnTo>
                  <a:lnTo>
                    <a:pt x="158787" y="219616"/>
                  </a:lnTo>
                  <a:lnTo>
                    <a:pt x="114300" y="228600"/>
                  </a:lnTo>
                  <a:lnTo>
                    <a:pt x="69812" y="219616"/>
                  </a:lnTo>
                  <a:lnTo>
                    <a:pt x="33480" y="195119"/>
                  </a:lnTo>
                  <a:lnTo>
                    <a:pt x="8983" y="158787"/>
                  </a:lnTo>
                  <a:lnTo>
                    <a:pt x="0" y="1143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06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67010" y="333756"/>
            <a:ext cx="8399145" cy="1231900"/>
            <a:chOff x="567010" y="333756"/>
            <a:chExt cx="8399145" cy="1231900"/>
          </a:xfrm>
        </p:grpSpPr>
        <p:sp>
          <p:nvSpPr>
            <p:cNvPr id="3" name="object 3"/>
            <p:cNvSpPr/>
            <p:nvPr/>
          </p:nvSpPr>
          <p:spPr>
            <a:xfrm>
              <a:off x="567010" y="667854"/>
              <a:ext cx="3349959" cy="42955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3666743" y="333756"/>
              <a:ext cx="5298948" cy="123139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47217" y="478663"/>
            <a:ext cx="804989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/>
              <a:t>Enivironment </a:t>
            </a:r>
            <a:r>
              <a:rPr sz="4400" spc="-10" dirty="0"/>
              <a:t>control</a:t>
            </a:r>
            <a:r>
              <a:rPr sz="4400" spc="-105" dirty="0"/>
              <a:t> </a:t>
            </a:r>
            <a:r>
              <a:rPr sz="4400" dirty="0"/>
              <a:t>parameters</a:t>
            </a:r>
            <a:endParaRPr sz="4400"/>
          </a:p>
        </p:txBody>
      </p:sp>
      <p:grpSp>
        <p:nvGrpSpPr>
          <p:cNvPr id="6" name="object 6"/>
          <p:cNvGrpSpPr/>
          <p:nvPr/>
        </p:nvGrpSpPr>
        <p:grpSpPr>
          <a:xfrm>
            <a:off x="141363" y="1207008"/>
            <a:ext cx="8787765" cy="254635"/>
            <a:chOff x="141363" y="1207008"/>
            <a:chExt cx="8787765" cy="254635"/>
          </a:xfrm>
        </p:grpSpPr>
        <p:sp>
          <p:nvSpPr>
            <p:cNvPr id="7" name="object 7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8455914" y="0"/>
                  </a:moveTo>
                  <a:lnTo>
                    <a:pt x="0" y="0"/>
                  </a:lnTo>
                  <a:lnTo>
                    <a:pt x="0" y="53766"/>
                  </a:lnTo>
                  <a:lnTo>
                    <a:pt x="8455914" y="53766"/>
                  </a:lnTo>
                  <a:lnTo>
                    <a:pt x="8455914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0" y="53766"/>
                  </a:moveTo>
                  <a:lnTo>
                    <a:pt x="8455914" y="53766"/>
                  </a:lnTo>
                  <a:lnTo>
                    <a:pt x="8455914" y="0"/>
                  </a:lnTo>
                  <a:lnTo>
                    <a:pt x="0" y="0"/>
                  </a:lnTo>
                  <a:lnTo>
                    <a:pt x="0" y="53766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8687562" y="1219962"/>
              <a:ext cx="228600" cy="2286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8687562" y="1219962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0" y="114300"/>
                  </a:moveTo>
                  <a:lnTo>
                    <a:pt x="8983" y="69812"/>
                  </a:lnTo>
                  <a:lnTo>
                    <a:pt x="33480" y="33480"/>
                  </a:lnTo>
                  <a:lnTo>
                    <a:pt x="69812" y="8983"/>
                  </a:lnTo>
                  <a:lnTo>
                    <a:pt x="114300" y="0"/>
                  </a:lnTo>
                  <a:lnTo>
                    <a:pt x="158787" y="8983"/>
                  </a:lnTo>
                  <a:lnTo>
                    <a:pt x="195119" y="33480"/>
                  </a:lnTo>
                  <a:lnTo>
                    <a:pt x="219616" y="69812"/>
                  </a:lnTo>
                  <a:lnTo>
                    <a:pt x="228600" y="114300"/>
                  </a:lnTo>
                  <a:lnTo>
                    <a:pt x="219616" y="158787"/>
                  </a:lnTo>
                  <a:lnTo>
                    <a:pt x="195119" y="195119"/>
                  </a:lnTo>
                  <a:lnTo>
                    <a:pt x="158787" y="219616"/>
                  </a:lnTo>
                  <a:lnTo>
                    <a:pt x="114300" y="228600"/>
                  </a:lnTo>
                  <a:lnTo>
                    <a:pt x="69812" y="219616"/>
                  </a:lnTo>
                  <a:lnTo>
                    <a:pt x="33480" y="195119"/>
                  </a:lnTo>
                  <a:lnTo>
                    <a:pt x="8983" y="158787"/>
                  </a:lnTo>
                  <a:lnTo>
                    <a:pt x="0" y="1143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35940" y="2248027"/>
            <a:ext cx="2048510" cy="3592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indent="-182245">
              <a:spcBef>
                <a:spcPts val="100"/>
              </a:spcBef>
              <a:buSzPct val="94444"/>
              <a:buFont typeface="Wingdings"/>
              <a:buChar char=""/>
              <a:tabLst>
                <a:tab pos="194945" algn="l"/>
              </a:tabLst>
            </a:pP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Solar</a:t>
            </a:r>
            <a:r>
              <a:rPr spc="-2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radiation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>
              <a:spcBef>
                <a:spcPts val="65"/>
              </a:spcBef>
              <a:buFont typeface="Wingdings"/>
              <a:buChar char=""/>
            </a:pPr>
            <a:endParaRPr sz="305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194945" indent="-182245">
              <a:spcBef>
                <a:spcPts val="5"/>
              </a:spcBef>
              <a:buSzPct val="94444"/>
              <a:buFont typeface="Wingdings"/>
              <a:buChar char=""/>
              <a:tabLst>
                <a:tab pos="194945" algn="l"/>
              </a:tabLst>
            </a:pP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Temperature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>
              <a:buFont typeface="Wingdings"/>
              <a:buChar char=""/>
            </a:pPr>
            <a:endParaRPr sz="31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194945" indent="-182245">
              <a:buSzPct val="94444"/>
              <a:buFont typeface="Wingdings"/>
              <a:buChar char=""/>
              <a:tabLst>
                <a:tab pos="194945" algn="l"/>
              </a:tabLst>
            </a:pP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Relative</a:t>
            </a:r>
            <a:r>
              <a:rPr spc="-7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humidity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>
              <a:buFont typeface="Wingdings"/>
              <a:buChar char=""/>
            </a:pPr>
            <a:endParaRPr sz="31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194945" indent="-182245">
              <a:buSzPct val="94444"/>
              <a:buFont typeface="Wingdings"/>
              <a:buChar char=""/>
              <a:tabLst>
                <a:tab pos="194945" algn="l"/>
              </a:tabLst>
            </a:pP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Light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>
              <a:buFont typeface="Wingdings"/>
              <a:buChar char=""/>
            </a:pPr>
            <a:endParaRPr sz="31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194945" indent="-182245">
              <a:spcBef>
                <a:spcPts val="5"/>
              </a:spcBef>
              <a:buSzPct val="94444"/>
              <a:buFont typeface="Wingdings"/>
              <a:buChar char=""/>
              <a:tabLst>
                <a:tab pos="194945" algn="l"/>
              </a:tabLst>
            </a:pP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Carbon</a:t>
            </a:r>
            <a:r>
              <a:rPr spc="-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dioxide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275076" y="2360676"/>
            <a:ext cx="5260848" cy="35082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7439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56723" y="571241"/>
            <a:ext cx="2822078" cy="4847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25545" y="389890"/>
            <a:ext cx="284543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45" dirty="0"/>
              <a:t>Temperature</a:t>
            </a:r>
            <a:endParaRPr sz="4000"/>
          </a:p>
        </p:txBody>
      </p:sp>
      <p:sp>
        <p:nvSpPr>
          <p:cNvPr id="4" name="object 4"/>
          <p:cNvSpPr txBox="1"/>
          <p:nvPr/>
        </p:nvSpPr>
        <p:spPr>
          <a:xfrm>
            <a:off x="205740" y="1556465"/>
            <a:ext cx="8298180" cy="2794635"/>
          </a:xfrm>
          <a:prstGeom prst="rect">
            <a:avLst/>
          </a:prstGeom>
        </p:spPr>
        <p:txBody>
          <a:bodyPr vert="horz" wrap="square" lIns="0" tIns="196215" rIns="0" bIns="0" rtlCol="0">
            <a:spAutoFit/>
          </a:bodyPr>
          <a:lstStyle/>
          <a:p>
            <a:pPr marL="381000" indent="-342900">
              <a:spcBef>
                <a:spcPts val="1545"/>
              </a:spcBef>
              <a:buFont typeface="Wingdings"/>
              <a:buChar char=""/>
              <a:tabLst>
                <a:tab pos="381000" algn="l"/>
              </a:tabLst>
            </a:pP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Temperature </a:t>
            </a:r>
            <a:r>
              <a:rPr sz="2400" dirty="0">
                <a:solidFill>
                  <a:prstClr val="black"/>
                </a:solidFill>
                <a:latin typeface="Comic Sans MS"/>
                <a:cs typeface="Comic Sans MS"/>
              </a:rPr>
              <a:t>has a </a:t>
            </a: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direct impact </a:t>
            </a:r>
            <a:r>
              <a:rPr sz="2400" dirty="0">
                <a:solidFill>
                  <a:prstClr val="black"/>
                </a:solidFill>
                <a:latin typeface="Comic Sans MS"/>
                <a:cs typeface="Comic Sans MS"/>
              </a:rPr>
              <a:t>on </a:t>
            </a: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the</a:t>
            </a:r>
            <a:r>
              <a:rPr sz="2400" spc="-6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400" spc="-5" dirty="0">
                <a:solidFill>
                  <a:srgbClr val="403052"/>
                </a:solidFill>
                <a:latin typeface="Comic Sans MS"/>
                <a:cs typeface="Comic Sans MS"/>
              </a:rPr>
              <a:t>physiological</a:t>
            </a:r>
            <a:endParaRPr sz="24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81000">
              <a:spcBef>
                <a:spcPts val="1445"/>
              </a:spcBef>
            </a:pPr>
            <a:r>
              <a:rPr sz="2400" spc="-5" dirty="0">
                <a:solidFill>
                  <a:srgbClr val="403052"/>
                </a:solidFill>
                <a:latin typeface="Comic Sans MS"/>
                <a:cs typeface="Comic Sans MS"/>
              </a:rPr>
              <a:t>development </a:t>
            </a:r>
            <a:r>
              <a:rPr sz="2400" dirty="0">
                <a:solidFill>
                  <a:srgbClr val="403052"/>
                </a:solidFill>
                <a:latin typeface="Comic Sans MS"/>
                <a:cs typeface="Comic Sans MS"/>
              </a:rPr>
              <a:t>phases </a:t>
            </a:r>
            <a:r>
              <a:rPr sz="2400" dirty="0">
                <a:solidFill>
                  <a:prstClr val="black"/>
                </a:solidFill>
                <a:latin typeface="Comic Sans MS"/>
                <a:cs typeface="Comic Sans MS"/>
              </a:rPr>
              <a:t>of </a:t>
            </a: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the</a:t>
            </a:r>
            <a:r>
              <a:rPr sz="2400" spc="-5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400" dirty="0">
                <a:solidFill>
                  <a:prstClr val="black"/>
                </a:solidFill>
                <a:latin typeface="Comic Sans MS"/>
                <a:cs typeface="Comic Sans MS"/>
              </a:rPr>
              <a:t>plant.</a:t>
            </a:r>
            <a:endParaRPr sz="24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81000" marR="30480" indent="-342900">
              <a:lnSpc>
                <a:spcPct val="150000"/>
              </a:lnSpc>
              <a:spcBef>
                <a:spcPts val="575"/>
              </a:spcBef>
              <a:buFont typeface="Wingdings"/>
              <a:buChar char=""/>
              <a:tabLst>
                <a:tab pos="381000" algn="l"/>
              </a:tabLst>
            </a:pP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Regulates the </a:t>
            </a:r>
            <a:r>
              <a:rPr sz="2400" spc="-10" dirty="0">
                <a:solidFill>
                  <a:srgbClr val="FF0000"/>
                </a:solidFill>
                <a:latin typeface="Comic Sans MS"/>
                <a:cs typeface="Comic Sans MS"/>
              </a:rPr>
              <a:t>transpiration </a:t>
            </a:r>
            <a:r>
              <a:rPr sz="2400" spc="-5" dirty="0">
                <a:solidFill>
                  <a:srgbClr val="FF0000"/>
                </a:solidFill>
                <a:latin typeface="Comic Sans MS"/>
                <a:cs typeface="Comic Sans MS"/>
              </a:rPr>
              <a:t>rate </a:t>
            </a:r>
            <a:r>
              <a:rPr sz="2400" dirty="0">
                <a:solidFill>
                  <a:prstClr val="black"/>
                </a:solidFill>
                <a:latin typeface="Comic Sans MS"/>
                <a:cs typeface="Comic Sans MS"/>
              </a:rPr>
              <a:t>and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plant </a:t>
            </a:r>
            <a:r>
              <a:rPr sz="2400" spc="-5" dirty="0">
                <a:solidFill>
                  <a:srgbClr val="FF0000"/>
                </a:solidFill>
                <a:latin typeface="Comic Sans MS"/>
                <a:cs typeface="Comic Sans MS"/>
              </a:rPr>
              <a:t>water status </a:t>
            </a: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 through stomatal control during the</a:t>
            </a:r>
            <a:r>
              <a:rPr sz="2400" spc="-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photosynthesis.</a:t>
            </a:r>
            <a:endParaRPr sz="24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81000" indent="-342900">
              <a:spcBef>
                <a:spcPts val="1055"/>
              </a:spcBef>
              <a:buFont typeface="Wingdings"/>
              <a:buChar char=""/>
              <a:tabLst>
                <a:tab pos="381000" algn="l"/>
              </a:tabLst>
            </a:pP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Average temperatures ranges between</a:t>
            </a:r>
            <a:r>
              <a:rPr sz="2400" spc="-6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omic Sans MS"/>
                <a:cs typeface="Comic Sans MS"/>
              </a:rPr>
              <a:t>20</a:t>
            </a:r>
            <a:r>
              <a:rPr sz="2400" spc="-7" baseline="24305" dirty="0">
                <a:solidFill>
                  <a:srgbClr val="FF0000"/>
                </a:solidFill>
                <a:latin typeface="Comic Sans MS"/>
                <a:cs typeface="Comic Sans MS"/>
              </a:rPr>
              <a:t>o</a:t>
            </a:r>
            <a:r>
              <a:rPr sz="2400" spc="-5" dirty="0">
                <a:solidFill>
                  <a:srgbClr val="FF0000"/>
                </a:solidFill>
                <a:latin typeface="Comic Sans MS"/>
                <a:cs typeface="Comic Sans MS"/>
              </a:rPr>
              <a:t>-30</a:t>
            </a:r>
            <a:r>
              <a:rPr sz="2400" spc="-7" baseline="24305" dirty="0">
                <a:solidFill>
                  <a:srgbClr val="FF0000"/>
                </a:solidFill>
                <a:latin typeface="Comic Sans MS"/>
                <a:cs typeface="Comic Sans MS"/>
              </a:rPr>
              <a:t>o</a:t>
            </a:r>
            <a:r>
              <a:rPr sz="2400" spc="-5" dirty="0">
                <a:solidFill>
                  <a:srgbClr val="FF0000"/>
                </a:solidFill>
                <a:latin typeface="Comic Sans MS"/>
                <a:cs typeface="Comic Sans MS"/>
              </a:rPr>
              <a:t>C</a:t>
            </a:r>
            <a:endParaRPr sz="24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41363" y="1294465"/>
            <a:ext cx="8482330" cy="80010"/>
            <a:chOff x="141363" y="1294465"/>
            <a:chExt cx="8482330" cy="80010"/>
          </a:xfrm>
        </p:grpSpPr>
        <p:sp>
          <p:nvSpPr>
            <p:cNvPr id="6" name="object 6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8455914" y="0"/>
                  </a:moveTo>
                  <a:lnTo>
                    <a:pt x="0" y="0"/>
                  </a:lnTo>
                  <a:lnTo>
                    <a:pt x="0" y="53766"/>
                  </a:lnTo>
                  <a:lnTo>
                    <a:pt x="8455914" y="53766"/>
                  </a:lnTo>
                  <a:lnTo>
                    <a:pt x="8455914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0" y="53766"/>
                  </a:moveTo>
                  <a:lnTo>
                    <a:pt x="8455914" y="53766"/>
                  </a:lnTo>
                  <a:lnTo>
                    <a:pt x="8455914" y="0"/>
                  </a:lnTo>
                  <a:lnTo>
                    <a:pt x="0" y="0"/>
                  </a:lnTo>
                  <a:lnTo>
                    <a:pt x="0" y="53766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8674607" y="1207008"/>
            <a:ext cx="254635" cy="254635"/>
            <a:chOff x="8674607" y="1207008"/>
            <a:chExt cx="254635" cy="254635"/>
          </a:xfrm>
        </p:grpSpPr>
        <p:sp>
          <p:nvSpPr>
            <p:cNvPr id="9" name="object 9"/>
            <p:cNvSpPr/>
            <p:nvPr/>
          </p:nvSpPr>
          <p:spPr>
            <a:xfrm>
              <a:off x="8687561" y="1219962"/>
              <a:ext cx="228600" cy="2286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8687561" y="1219962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0" y="114300"/>
                  </a:moveTo>
                  <a:lnTo>
                    <a:pt x="8983" y="69812"/>
                  </a:lnTo>
                  <a:lnTo>
                    <a:pt x="33480" y="33480"/>
                  </a:lnTo>
                  <a:lnTo>
                    <a:pt x="69812" y="8983"/>
                  </a:lnTo>
                  <a:lnTo>
                    <a:pt x="114300" y="0"/>
                  </a:lnTo>
                  <a:lnTo>
                    <a:pt x="158787" y="8983"/>
                  </a:lnTo>
                  <a:lnTo>
                    <a:pt x="195119" y="33480"/>
                  </a:lnTo>
                  <a:lnTo>
                    <a:pt x="219616" y="69812"/>
                  </a:lnTo>
                  <a:lnTo>
                    <a:pt x="228600" y="114300"/>
                  </a:lnTo>
                  <a:lnTo>
                    <a:pt x="219616" y="158787"/>
                  </a:lnTo>
                  <a:lnTo>
                    <a:pt x="195119" y="195119"/>
                  </a:lnTo>
                  <a:lnTo>
                    <a:pt x="158787" y="219616"/>
                  </a:lnTo>
                  <a:lnTo>
                    <a:pt x="114300" y="228600"/>
                  </a:lnTo>
                  <a:lnTo>
                    <a:pt x="69812" y="219616"/>
                  </a:lnTo>
                  <a:lnTo>
                    <a:pt x="33480" y="195119"/>
                  </a:lnTo>
                  <a:lnTo>
                    <a:pt x="8983" y="158787"/>
                  </a:lnTo>
                  <a:lnTo>
                    <a:pt x="0" y="1143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5180076" y="4418076"/>
            <a:ext cx="2974848" cy="22128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36675" y="4418076"/>
            <a:ext cx="3889248" cy="22509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8134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27860" y="4215384"/>
            <a:ext cx="4859020" cy="2428240"/>
            <a:chOff x="1927860" y="4215384"/>
            <a:chExt cx="4859020" cy="2428240"/>
          </a:xfrm>
        </p:grpSpPr>
        <p:sp>
          <p:nvSpPr>
            <p:cNvPr id="3" name="object 3"/>
            <p:cNvSpPr/>
            <p:nvPr/>
          </p:nvSpPr>
          <p:spPr>
            <a:xfrm>
              <a:off x="1927860" y="4355592"/>
              <a:ext cx="2502408" cy="221894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4357116" y="4215384"/>
              <a:ext cx="2429256" cy="242773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07288" y="2061210"/>
            <a:ext cx="7875270" cy="2282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3535">
              <a:spcBef>
                <a:spcPts val="105"/>
              </a:spcBef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Vapour </a:t>
            </a:r>
            <a:r>
              <a:rPr sz="2000" b="1" spc="-5" dirty="0">
                <a:solidFill>
                  <a:srgbClr val="4F6128"/>
                </a:solidFill>
                <a:latin typeface="Comic Sans MS"/>
                <a:cs typeface="Comic Sans MS"/>
              </a:rPr>
              <a:t>pressure deficit</a:t>
            </a:r>
            <a:r>
              <a:rPr sz="2000" b="1" spc="-6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srgbClr val="4F6128"/>
                </a:solidFill>
                <a:latin typeface="Comic Sans MS"/>
                <a:cs typeface="Comic Sans MS"/>
              </a:rPr>
              <a:t>(VPD)?</a:t>
            </a:r>
            <a:endParaRPr sz="20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55600" marR="5080" indent="-343535">
              <a:lnSpc>
                <a:spcPct val="150100"/>
              </a:lnSpc>
              <a:spcBef>
                <a:spcPts val="475"/>
              </a:spcBef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000" spc="-5" dirty="0">
                <a:solidFill>
                  <a:srgbClr val="0D0D0D"/>
                </a:solidFill>
                <a:latin typeface="Comic Sans MS"/>
                <a:cs typeface="Comic Sans MS"/>
              </a:rPr>
              <a:t>Relative </a:t>
            </a:r>
            <a:r>
              <a:rPr sz="2000" dirty="0">
                <a:solidFill>
                  <a:srgbClr val="0D0D0D"/>
                </a:solidFill>
                <a:latin typeface="Comic Sans MS"/>
                <a:cs typeface="Comic Sans MS"/>
              </a:rPr>
              <a:t>humidity </a:t>
            </a:r>
            <a:r>
              <a:rPr sz="2000" spc="-5" dirty="0">
                <a:solidFill>
                  <a:srgbClr val="0D0D0D"/>
                </a:solidFill>
                <a:latin typeface="Comic Sans MS"/>
                <a:cs typeface="Comic Sans MS"/>
              </a:rPr>
              <a:t>within the range </a:t>
            </a:r>
            <a:r>
              <a:rPr sz="2000" b="1" dirty="0">
                <a:solidFill>
                  <a:srgbClr val="006FC0"/>
                </a:solidFill>
                <a:latin typeface="Comic Sans MS"/>
                <a:cs typeface="Comic Sans MS"/>
              </a:rPr>
              <a:t>60-90 % </a:t>
            </a:r>
            <a:r>
              <a:rPr sz="2000" spc="-5" dirty="0">
                <a:solidFill>
                  <a:srgbClr val="0D0D0D"/>
                </a:solidFill>
                <a:latin typeface="Comic Sans MS"/>
                <a:cs typeface="Comic Sans MS"/>
              </a:rPr>
              <a:t>is </a:t>
            </a:r>
            <a:r>
              <a:rPr sz="2000" dirty="0">
                <a:solidFill>
                  <a:srgbClr val="0D0D0D"/>
                </a:solidFill>
                <a:latin typeface="Comic Sans MS"/>
                <a:cs typeface="Comic Sans MS"/>
              </a:rPr>
              <a:t>suitable </a:t>
            </a:r>
            <a:r>
              <a:rPr sz="2000" spc="-5" dirty="0">
                <a:solidFill>
                  <a:srgbClr val="0D0D0D"/>
                </a:solidFill>
                <a:latin typeface="Comic Sans MS"/>
                <a:cs typeface="Comic Sans MS"/>
              </a:rPr>
              <a:t>to</a:t>
            </a:r>
            <a:r>
              <a:rPr sz="2000" spc="-285" dirty="0">
                <a:solidFill>
                  <a:srgbClr val="0D0D0D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srgbClr val="0D0D0D"/>
                </a:solidFill>
                <a:latin typeface="Comic Sans MS"/>
                <a:cs typeface="Comic Sans MS"/>
              </a:rPr>
              <a:t>plant  </a:t>
            </a:r>
            <a:r>
              <a:rPr sz="2000" dirty="0">
                <a:solidFill>
                  <a:srgbClr val="0D0D0D"/>
                </a:solidFill>
                <a:latin typeface="Comic Sans MS"/>
                <a:cs typeface="Comic Sans MS"/>
              </a:rPr>
              <a:t>growth</a:t>
            </a:r>
            <a:endParaRPr sz="20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55600" marR="273685" indent="-343535">
              <a:lnSpc>
                <a:spcPct val="150000"/>
              </a:lnSpc>
              <a:spcBef>
                <a:spcPts val="480"/>
              </a:spcBef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000" dirty="0">
                <a:solidFill>
                  <a:srgbClr val="0D0D0D"/>
                </a:solidFill>
                <a:latin typeface="Comic Sans MS"/>
                <a:cs typeface="Comic Sans MS"/>
              </a:rPr>
              <a:t>RH </a:t>
            </a:r>
            <a:r>
              <a:rPr sz="2000" b="1" dirty="0">
                <a:solidFill>
                  <a:srgbClr val="E36C09"/>
                </a:solidFill>
                <a:latin typeface="Comic Sans MS"/>
                <a:cs typeface="Comic Sans MS"/>
              </a:rPr>
              <a:t>above </a:t>
            </a:r>
            <a:r>
              <a:rPr sz="2000" b="1" spc="-5" dirty="0">
                <a:solidFill>
                  <a:srgbClr val="E36C09"/>
                </a:solidFill>
                <a:latin typeface="Comic Sans MS"/>
                <a:cs typeface="Comic Sans MS"/>
              </a:rPr>
              <a:t>95 </a:t>
            </a:r>
            <a:r>
              <a:rPr sz="2000" b="1" dirty="0">
                <a:solidFill>
                  <a:srgbClr val="E36C09"/>
                </a:solidFill>
                <a:latin typeface="Comic Sans MS"/>
                <a:cs typeface="Comic Sans MS"/>
              </a:rPr>
              <a:t>% </a:t>
            </a:r>
            <a:r>
              <a:rPr sz="2000" spc="-5" dirty="0">
                <a:solidFill>
                  <a:srgbClr val="0D0D0D"/>
                </a:solidFill>
                <a:latin typeface="Comic Sans MS"/>
                <a:cs typeface="Comic Sans MS"/>
              </a:rPr>
              <a:t>for </a:t>
            </a:r>
            <a:r>
              <a:rPr sz="2000" dirty="0">
                <a:solidFill>
                  <a:srgbClr val="0D0D0D"/>
                </a:solidFill>
                <a:latin typeface="Comic Sans MS"/>
                <a:cs typeface="Comic Sans MS"/>
              </a:rPr>
              <a:t>long </a:t>
            </a:r>
            <a:r>
              <a:rPr sz="2000" spc="-5" dirty="0">
                <a:solidFill>
                  <a:srgbClr val="0D0D0D"/>
                </a:solidFill>
                <a:latin typeface="Comic Sans MS"/>
                <a:cs typeface="Comic Sans MS"/>
              </a:rPr>
              <a:t>periods, particularly at night as this  favours the rapid development </a:t>
            </a:r>
            <a:r>
              <a:rPr sz="2000" dirty="0">
                <a:solidFill>
                  <a:srgbClr val="0D0D0D"/>
                </a:solidFill>
                <a:latin typeface="Comic Sans MS"/>
                <a:cs typeface="Comic Sans MS"/>
              </a:rPr>
              <a:t>of </a:t>
            </a:r>
            <a:r>
              <a:rPr sz="2000" spc="-5" dirty="0">
                <a:solidFill>
                  <a:srgbClr val="00AFEF"/>
                </a:solidFill>
                <a:latin typeface="Comic Sans MS"/>
                <a:cs typeface="Comic Sans MS"/>
              </a:rPr>
              <a:t>fungus diseases</a:t>
            </a:r>
            <a:endParaRPr sz="2000" dirty="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8674607" y="1650365"/>
            <a:ext cx="254635" cy="254635"/>
            <a:chOff x="8674607" y="1207008"/>
            <a:chExt cx="254635" cy="254635"/>
          </a:xfrm>
        </p:grpSpPr>
        <p:sp>
          <p:nvSpPr>
            <p:cNvPr id="16" name="object 16"/>
            <p:cNvSpPr/>
            <p:nvPr/>
          </p:nvSpPr>
          <p:spPr>
            <a:xfrm>
              <a:off x="8687561" y="1219962"/>
              <a:ext cx="228600" cy="2286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8687561" y="1219962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0" y="114300"/>
                  </a:moveTo>
                  <a:lnTo>
                    <a:pt x="8983" y="69812"/>
                  </a:lnTo>
                  <a:lnTo>
                    <a:pt x="33480" y="33480"/>
                  </a:lnTo>
                  <a:lnTo>
                    <a:pt x="69812" y="8983"/>
                  </a:lnTo>
                  <a:lnTo>
                    <a:pt x="114300" y="0"/>
                  </a:lnTo>
                  <a:lnTo>
                    <a:pt x="158787" y="8983"/>
                  </a:lnTo>
                  <a:lnTo>
                    <a:pt x="195119" y="33480"/>
                  </a:lnTo>
                  <a:lnTo>
                    <a:pt x="219616" y="69812"/>
                  </a:lnTo>
                  <a:lnTo>
                    <a:pt x="228600" y="114300"/>
                  </a:lnTo>
                  <a:lnTo>
                    <a:pt x="219616" y="158787"/>
                  </a:lnTo>
                  <a:lnTo>
                    <a:pt x="195119" y="195119"/>
                  </a:lnTo>
                  <a:lnTo>
                    <a:pt x="158787" y="219616"/>
                  </a:lnTo>
                  <a:lnTo>
                    <a:pt x="114300" y="228600"/>
                  </a:lnTo>
                  <a:lnTo>
                    <a:pt x="69812" y="219616"/>
                  </a:lnTo>
                  <a:lnTo>
                    <a:pt x="33480" y="195119"/>
                  </a:lnTo>
                  <a:lnTo>
                    <a:pt x="8983" y="158787"/>
                  </a:lnTo>
                  <a:lnTo>
                    <a:pt x="0" y="1143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3826890" y="551434"/>
            <a:ext cx="180403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9535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Relative  humidity</a:t>
            </a:r>
            <a:endParaRPr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752600"/>
            <a:ext cx="8486775" cy="7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47920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6481" y="573331"/>
            <a:ext cx="3240324" cy="5522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57322" y="425322"/>
            <a:ext cx="323532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45" dirty="0"/>
              <a:t>Light</a:t>
            </a:r>
            <a:r>
              <a:rPr sz="4400" spc="-185" dirty="0"/>
              <a:t> </a:t>
            </a:r>
            <a:r>
              <a:rPr sz="4400" spc="-105" dirty="0"/>
              <a:t>intensity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231140" y="1585696"/>
            <a:ext cx="7057390" cy="3013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50000"/>
              </a:lnSpc>
              <a:spcBef>
                <a:spcPts val="100"/>
              </a:spcBef>
              <a:buFont typeface="Wingdings"/>
              <a:buChar char=""/>
              <a:tabLst>
                <a:tab pos="355600" algn="l"/>
              </a:tabLst>
            </a:pP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The growth of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plants is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controlled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by three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light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(photo)  processes,</a:t>
            </a:r>
            <a:r>
              <a:rPr sz="2000" spc="1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namely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>
              <a:spcBef>
                <a:spcPts val="45"/>
              </a:spcBef>
              <a:buFont typeface="Wingdings"/>
              <a:buChar char=""/>
            </a:pPr>
            <a:endParaRPr sz="41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756285" lvl="1" indent="-287020">
              <a:buFont typeface="Wingdings"/>
              <a:buChar char=""/>
              <a:tabLst>
                <a:tab pos="756920" algn="l"/>
              </a:tabLst>
            </a:pPr>
            <a:r>
              <a:rPr sz="2000" spc="-5" dirty="0">
                <a:solidFill>
                  <a:srgbClr val="FF0066"/>
                </a:solidFill>
                <a:latin typeface="Comic Sans MS"/>
                <a:cs typeface="Comic Sans MS"/>
              </a:rPr>
              <a:t>Photosynthesis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756285" lvl="1" indent="-287020">
              <a:spcBef>
                <a:spcPts val="1680"/>
              </a:spcBef>
              <a:buFont typeface="Wingdings"/>
              <a:buChar char=""/>
              <a:tabLst>
                <a:tab pos="756920" algn="l"/>
              </a:tabLst>
            </a:pPr>
            <a:r>
              <a:rPr sz="2000" dirty="0">
                <a:solidFill>
                  <a:srgbClr val="0000FF"/>
                </a:solidFill>
                <a:latin typeface="Comic Sans MS"/>
                <a:cs typeface="Comic Sans MS"/>
              </a:rPr>
              <a:t>Photo</a:t>
            </a:r>
            <a:r>
              <a:rPr sz="2000" spc="-35" dirty="0">
                <a:solidFill>
                  <a:srgbClr val="0000FF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srgbClr val="0000FF"/>
                </a:solidFill>
                <a:latin typeface="Comic Sans MS"/>
                <a:cs typeface="Comic Sans MS"/>
              </a:rPr>
              <a:t>morphogenesis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756285" lvl="1" indent="-287020">
              <a:spcBef>
                <a:spcPts val="1680"/>
              </a:spcBef>
              <a:buFont typeface="Wingdings"/>
              <a:buChar char=""/>
              <a:tabLst>
                <a:tab pos="756920" algn="l"/>
              </a:tabLst>
            </a:pPr>
            <a:r>
              <a:rPr sz="2000" spc="-5" dirty="0">
                <a:solidFill>
                  <a:srgbClr val="333300"/>
                </a:solidFill>
                <a:latin typeface="Comic Sans MS"/>
                <a:cs typeface="Comic Sans MS"/>
              </a:rPr>
              <a:t>Photoperiodism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1140" y="5822391"/>
            <a:ext cx="80295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spcBef>
                <a:spcPts val="100"/>
              </a:spcBef>
              <a:buFont typeface="Wingdings"/>
              <a:buChar char=""/>
              <a:tabLst>
                <a:tab pos="355600" algn="l"/>
              </a:tabLst>
            </a:pP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Artificial lightening is required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only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in case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of long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duration</a:t>
            </a:r>
            <a:r>
              <a:rPr sz="2000" spc="4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crop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41363" y="1294465"/>
            <a:ext cx="8482330" cy="80010"/>
            <a:chOff x="141363" y="1294465"/>
            <a:chExt cx="8482330" cy="80010"/>
          </a:xfrm>
        </p:grpSpPr>
        <p:sp>
          <p:nvSpPr>
            <p:cNvPr id="7" name="object 7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8455914" y="0"/>
                  </a:moveTo>
                  <a:lnTo>
                    <a:pt x="0" y="0"/>
                  </a:lnTo>
                  <a:lnTo>
                    <a:pt x="0" y="53766"/>
                  </a:lnTo>
                  <a:lnTo>
                    <a:pt x="8455914" y="53766"/>
                  </a:lnTo>
                  <a:lnTo>
                    <a:pt x="8455914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0" y="53766"/>
                  </a:moveTo>
                  <a:lnTo>
                    <a:pt x="8455914" y="53766"/>
                  </a:lnTo>
                  <a:lnTo>
                    <a:pt x="8455914" y="0"/>
                  </a:lnTo>
                  <a:lnTo>
                    <a:pt x="0" y="0"/>
                  </a:lnTo>
                  <a:lnTo>
                    <a:pt x="0" y="53766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8674607" y="1207008"/>
            <a:ext cx="254635" cy="254635"/>
            <a:chOff x="8674607" y="1207008"/>
            <a:chExt cx="254635" cy="254635"/>
          </a:xfrm>
        </p:grpSpPr>
        <p:sp>
          <p:nvSpPr>
            <p:cNvPr id="10" name="object 10"/>
            <p:cNvSpPr/>
            <p:nvPr/>
          </p:nvSpPr>
          <p:spPr>
            <a:xfrm>
              <a:off x="8687561" y="1219962"/>
              <a:ext cx="228600" cy="2286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8687561" y="1219962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0" y="114300"/>
                  </a:moveTo>
                  <a:lnTo>
                    <a:pt x="8983" y="69812"/>
                  </a:lnTo>
                  <a:lnTo>
                    <a:pt x="33480" y="33480"/>
                  </a:lnTo>
                  <a:lnTo>
                    <a:pt x="69812" y="8983"/>
                  </a:lnTo>
                  <a:lnTo>
                    <a:pt x="114300" y="0"/>
                  </a:lnTo>
                  <a:lnTo>
                    <a:pt x="158787" y="8983"/>
                  </a:lnTo>
                  <a:lnTo>
                    <a:pt x="195119" y="33480"/>
                  </a:lnTo>
                  <a:lnTo>
                    <a:pt x="219616" y="69812"/>
                  </a:lnTo>
                  <a:lnTo>
                    <a:pt x="228600" y="114300"/>
                  </a:lnTo>
                  <a:lnTo>
                    <a:pt x="219616" y="158787"/>
                  </a:lnTo>
                  <a:lnTo>
                    <a:pt x="195119" y="195119"/>
                  </a:lnTo>
                  <a:lnTo>
                    <a:pt x="158787" y="219616"/>
                  </a:lnTo>
                  <a:lnTo>
                    <a:pt x="114300" y="228600"/>
                  </a:lnTo>
                  <a:lnTo>
                    <a:pt x="69812" y="219616"/>
                  </a:lnTo>
                  <a:lnTo>
                    <a:pt x="33480" y="195119"/>
                  </a:lnTo>
                  <a:lnTo>
                    <a:pt x="8983" y="158787"/>
                  </a:lnTo>
                  <a:lnTo>
                    <a:pt x="0" y="1143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2" name="object 12"/>
          <p:cNvSpPr/>
          <p:nvPr/>
        </p:nvSpPr>
        <p:spPr>
          <a:xfrm>
            <a:off x="3712464" y="2569464"/>
            <a:ext cx="4457699" cy="27736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2246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56961" y="573331"/>
            <a:ext cx="3488304" cy="4475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27782" y="425322"/>
            <a:ext cx="3494404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15" dirty="0"/>
              <a:t>Carbon</a:t>
            </a:r>
            <a:r>
              <a:rPr sz="4400" spc="-210" dirty="0"/>
              <a:t> </a:t>
            </a:r>
            <a:r>
              <a:rPr sz="4400" spc="-75" dirty="0"/>
              <a:t>dioxide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510540" y="1569694"/>
            <a:ext cx="8043545" cy="2373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0" marR="30480" indent="-342900">
              <a:lnSpc>
                <a:spcPct val="150100"/>
              </a:lnSpc>
              <a:spcBef>
                <a:spcPts val="100"/>
              </a:spcBef>
              <a:buFont typeface="Wingdings"/>
              <a:buChar char=""/>
              <a:tabLst>
                <a:tab pos="380365" algn="l"/>
                <a:tab pos="381000" algn="l"/>
              </a:tabLst>
            </a:pP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The optimal CO</a:t>
            </a:r>
            <a:r>
              <a:rPr sz="1950" baseline="-21367" dirty="0">
                <a:solidFill>
                  <a:prstClr val="black"/>
                </a:solidFill>
                <a:latin typeface="Comic Sans MS"/>
                <a:cs typeface="Comic Sans MS"/>
              </a:rPr>
              <a:t>2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concentration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for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growth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and yield seems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to be </a:t>
            </a:r>
            <a:r>
              <a:rPr sz="2000" spc="-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srgbClr val="FF0000"/>
                </a:solidFill>
                <a:latin typeface="Comic Sans MS"/>
                <a:cs typeface="Comic Sans MS"/>
              </a:rPr>
              <a:t>700–900 μmol </a:t>
            </a:r>
            <a:r>
              <a:rPr sz="2000" spc="5" dirty="0">
                <a:solidFill>
                  <a:srgbClr val="FF0000"/>
                </a:solidFill>
                <a:latin typeface="Comic Sans MS"/>
                <a:cs typeface="Comic Sans MS"/>
              </a:rPr>
              <a:t>mol</a:t>
            </a:r>
            <a:r>
              <a:rPr sz="1950" spc="7" baseline="25641" dirty="0">
                <a:solidFill>
                  <a:srgbClr val="FF0000"/>
                </a:solidFill>
                <a:latin typeface="Comic Sans MS"/>
                <a:cs typeface="Comic Sans MS"/>
              </a:rPr>
              <a:t>-1</a:t>
            </a:r>
            <a:r>
              <a:rPr sz="1950" spc="7" baseline="25641" dirty="0">
                <a:solidFill>
                  <a:prstClr val="black"/>
                </a:solidFill>
                <a:latin typeface="Comic Sans MS"/>
                <a:cs typeface="Comic Sans MS"/>
              </a:rPr>
              <a:t>,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(De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Pascale and Maggio,</a:t>
            </a:r>
            <a:r>
              <a:rPr sz="2000" spc="-3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2008).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81000" marR="325120" indent="-342900">
              <a:lnSpc>
                <a:spcPct val="150000"/>
              </a:lnSpc>
              <a:spcBef>
                <a:spcPts val="480"/>
              </a:spcBef>
              <a:buFont typeface="Wingdings"/>
              <a:buChar char=""/>
              <a:tabLst>
                <a:tab pos="457200" algn="l"/>
                <a:tab pos="457834" algn="l"/>
              </a:tabLst>
            </a:pPr>
            <a:r>
              <a:rPr dirty="0">
                <a:solidFill>
                  <a:prstClr val="black"/>
                </a:solidFill>
              </a:rPr>
              <a:t>	</a:t>
            </a:r>
            <a:r>
              <a:rPr sz="2000" spc="5" dirty="0">
                <a:solidFill>
                  <a:prstClr val="black"/>
                </a:solidFill>
                <a:latin typeface="Comic Sans MS"/>
                <a:cs typeface="Comic Sans MS"/>
              </a:rPr>
              <a:t>CO</a:t>
            </a:r>
            <a:r>
              <a:rPr sz="1950" spc="7" baseline="-21367" dirty="0">
                <a:solidFill>
                  <a:prstClr val="black"/>
                </a:solidFill>
                <a:latin typeface="Comic Sans MS"/>
                <a:cs typeface="Comic Sans MS"/>
              </a:rPr>
              <a:t>2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inside the greenhouse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may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lead to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an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increase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of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over 20 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percent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in fruit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production for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both dry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and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fresh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matter 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(Shanchez-Guerrero et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al.,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2005).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41363" y="1294465"/>
            <a:ext cx="8482330" cy="80010"/>
            <a:chOff x="141363" y="1294465"/>
            <a:chExt cx="8482330" cy="80010"/>
          </a:xfrm>
        </p:grpSpPr>
        <p:sp>
          <p:nvSpPr>
            <p:cNvPr id="6" name="object 6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8455914" y="0"/>
                  </a:moveTo>
                  <a:lnTo>
                    <a:pt x="0" y="0"/>
                  </a:lnTo>
                  <a:lnTo>
                    <a:pt x="0" y="53766"/>
                  </a:lnTo>
                  <a:lnTo>
                    <a:pt x="8455914" y="53766"/>
                  </a:lnTo>
                  <a:lnTo>
                    <a:pt x="8455914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0" y="53766"/>
                  </a:moveTo>
                  <a:lnTo>
                    <a:pt x="8455914" y="53766"/>
                  </a:lnTo>
                  <a:lnTo>
                    <a:pt x="8455914" y="0"/>
                  </a:lnTo>
                  <a:lnTo>
                    <a:pt x="0" y="0"/>
                  </a:lnTo>
                  <a:lnTo>
                    <a:pt x="0" y="53766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8674607" y="1207008"/>
            <a:ext cx="254635" cy="254635"/>
            <a:chOff x="8674607" y="1207008"/>
            <a:chExt cx="254635" cy="254635"/>
          </a:xfrm>
        </p:grpSpPr>
        <p:sp>
          <p:nvSpPr>
            <p:cNvPr id="9" name="object 9"/>
            <p:cNvSpPr/>
            <p:nvPr/>
          </p:nvSpPr>
          <p:spPr>
            <a:xfrm>
              <a:off x="8687561" y="1219962"/>
              <a:ext cx="228600" cy="2286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8687561" y="1219962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0" y="114300"/>
                  </a:moveTo>
                  <a:lnTo>
                    <a:pt x="8983" y="69812"/>
                  </a:lnTo>
                  <a:lnTo>
                    <a:pt x="33480" y="33480"/>
                  </a:lnTo>
                  <a:lnTo>
                    <a:pt x="69812" y="8983"/>
                  </a:lnTo>
                  <a:lnTo>
                    <a:pt x="114300" y="0"/>
                  </a:lnTo>
                  <a:lnTo>
                    <a:pt x="158787" y="8983"/>
                  </a:lnTo>
                  <a:lnTo>
                    <a:pt x="195119" y="33480"/>
                  </a:lnTo>
                  <a:lnTo>
                    <a:pt x="219616" y="69812"/>
                  </a:lnTo>
                  <a:lnTo>
                    <a:pt x="228600" y="114300"/>
                  </a:lnTo>
                  <a:lnTo>
                    <a:pt x="219616" y="158787"/>
                  </a:lnTo>
                  <a:lnTo>
                    <a:pt x="195119" y="195119"/>
                  </a:lnTo>
                  <a:lnTo>
                    <a:pt x="158787" y="219616"/>
                  </a:lnTo>
                  <a:lnTo>
                    <a:pt x="114300" y="228600"/>
                  </a:lnTo>
                  <a:lnTo>
                    <a:pt x="69812" y="219616"/>
                  </a:lnTo>
                  <a:lnTo>
                    <a:pt x="33480" y="195119"/>
                  </a:lnTo>
                  <a:lnTo>
                    <a:pt x="8983" y="158787"/>
                  </a:lnTo>
                  <a:lnTo>
                    <a:pt x="0" y="1143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2309829" y="4097006"/>
            <a:ext cx="4084954" cy="2761615"/>
            <a:chOff x="2309829" y="4097006"/>
            <a:chExt cx="4084954" cy="2761615"/>
          </a:xfrm>
        </p:grpSpPr>
        <p:sp>
          <p:nvSpPr>
            <p:cNvPr id="12" name="object 12"/>
            <p:cNvSpPr/>
            <p:nvPr/>
          </p:nvSpPr>
          <p:spPr>
            <a:xfrm>
              <a:off x="2309829" y="4097006"/>
              <a:ext cx="4084874" cy="276099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2429255" y="4215383"/>
              <a:ext cx="3572255" cy="240182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46667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0734" y="478663"/>
            <a:ext cx="694055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0" dirty="0"/>
              <a:t>Micro </a:t>
            </a:r>
            <a:r>
              <a:rPr sz="4400" dirty="0"/>
              <a:t>climate </a:t>
            </a:r>
            <a:r>
              <a:rPr sz="4400" spc="-10" dirty="0"/>
              <a:t>control</a:t>
            </a:r>
            <a:r>
              <a:rPr sz="4400" spc="-95" dirty="0"/>
              <a:t> </a:t>
            </a:r>
            <a:r>
              <a:rPr sz="4400" dirty="0"/>
              <a:t>system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41363" y="1294465"/>
            <a:ext cx="8482330" cy="80010"/>
            <a:chOff x="141363" y="1294465"/>
            <a:chExt cx="8482330" cy="80010"/>
          </a:xfrm>
        </p:grpSpPr>
        <p:sp>
          <p:nvSpPr>
            <p:cNvPr id="4" name="object 4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8455914" y="0"/>
                  </a:moveTo>
                  <a:lnTo>
                    <a:pt x="0" y="0"/>
                  </a:lnTo>
                  <a:lnTo>
                    <a:pt x="0" y="53766"/>
                  </a:lnTo>
                  <a:lnTo>
                    <a:pt x="8455914" y="53766"/>
                  </a:lnTo>
                  <a:lnTo>
                    <a:pt x="8455914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0" y="53766"/>
                  </a:moveTo>
                  <a:lnTo>
                    <a:pt x="8455914" y="53766"/>
                  </a:lnTo>
                  <a:lnTo>
                    <a:pt x="8455914" y="0"/>
                  </a:lnTo>
                  <a:lnTo>
                    <a:pt x="0" y="0"/>
                  </a:lnTo>
                  <a:lnTo>
                    <a:pt x="0" y="53766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8674607" y="1207008"/>
            <a:ext cx="254635" cy="254635"/>
            <a:chOff x="8674607" y="1207008"/>
            <a:chExt cx="254635" cy="254635"/>
          </a:xfrm>
        </p:grpSpPr>
        <p:sp>
          <p:nvSpPr>
            <p:cNvPr id="7" name="object 7"/>
            <p:cNvSpPr/>
            <p:nvPr/>
          </p:nvSpPr>
          <p:spPr>
            <a:xfrm>
              <a:off x="8687561" y="1219962"/>
              <a:ext cx="228600" cy="2286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8687561" y="1219962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0" y="114300"/>
                  </a:moveTo>
                  <a:lnTo>
                    <a:pt x="8983" y="69812"/>
                  </a:lnTo>
                  <a:lnTo>
                    <a:pt x="33480" y="33480"/>
                  </a:lnTo>
                  <a:lnTo>
                    <a:pt x="69812" y="8983"/>
                  </a:lnTo>
                  <a:lnTo>
                    <a:pt x="114300" y="0"/>
                  </a:lnTo>
                  <a:lnTo>
                    <a:pt x="158787" y="8983"/>
                  </a:lnTo>
                  <a:lnTo>
                    <a:pt x="195119" y="33480"/>
                  </a:lnTo>
                  <a:lnTo>
                    <a:pt x="219616" y="69812"/>
                  </a:lnTo>
                  <a:lnTo>
                    <a:pt x="228600" y="114300"/>
                  </a:lnTo>
                  <a:lnTo>
                    <a:pt x="219616" y="158787"/>
                  </a:lnTo>
                  <a:lnTo>
                    <a:pt x="195119" y="195119"/>
                  </a:lnTo>
                  <a:lnTo>
                    <a:pt x="158787" y="219616"/>
                  </a:lnTo>
                  <a:lnTo>
                    <a:pt x="114300" y="228600"/>
                  </a:lnTo>
                  <a:lnTo>
                    <a:pt x="69812" y="219616"/>
                  </a:lnTo>
                  <a:lnTo>
                    <a:pt x="33480" y="195119"/>
                  </a:lnTo>
                  <a:lnTo>
                    <a:pt x="8983" y="158787"/>
                  </a:lnTo>
                  <a:lnTo>
                    <a:pt x="0" y="1143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344424" y="1630679"/>
            <a:ext cx="4241800" cy="4741545"/>
            <a:chOff x="344424" y="1630679"/>
            <a:chExt cx="4241800" cy="4741545"/>
          </a:xfrm>
        </p:grpSpPr>
        <p:sp>
          <p:nvSpPr>
            <p:cNvPr id="10" name="object 10"/>
            <p:cNvSpPr/>
            <p:nvPr/>
          </p:nvSpPr>
          <p:spPr>
            <a:xfrm>
              <a:off x="357378" y="1643633"/>
              <a:ext cx="4215384" cy="471525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357378" y="1643633"/>
              <a:ext cx="4215765" cy="4715510"/>
            </a:xfrm>
            <a:custGeom>
              <a:avLst/>
              <a:gdLst/>
              <a:ahLst/>
              <a:cxnLst/>
              <a:rect l="l" t="t" r="r" b="b"/>
              <a:pathLst>
                <a:path w="4215765" h="4715510">
                  <a:moveTo>
                    <a:pt x="702576" y="0"/>
                  </a:moveTo>
                  <a:lnTo>
                    <a:pt x="4215384" y="0"/>
                  </a:lnTo>
                  <a:lnTo>
                    <a:pt x="4215384" y="4012679"/>
                  </a:lnTo>
                  <a:lnTo>
                    <a:pt x="4213763" y="4060782"/>
                  </a:lnTo>
                  <a:lnTo>
                    <a:pt x="4208969" y="4108014"/>
                  </a:lnTo>
                  <a:lnTo>
                    <a:pt x="4201109" y="4154273"/>
                  </a:lnTo>
                  <a:lnTo>
                    <a:pt x="4190285" y="4199452"/>
                  </a:lnTo>
                  <a:lnTo>
                    <a:pt x="4176603" y="4243447"/>
                  </a:lnTo>
                  <a:lnTo>
                    <a:pt x="4160168" y="4286154"/>
                  </a:lnTo>
                  <a:lnTo>
                    <a:pt x="4141084" y="4327467"/>
                  </a:lnTo>
                  <a:lnTo>
                    <a:pt x="4119456" y="4367283"/>
                  </a:lnTo>
                  <a:lnTo>
                    <a:pt x="4095389" y="4405496"/>
                  </a:lnTo>
                  <a:lnTo>
                    <a:pt x="4068986" y="4442003"/>
                  </a:lnTo>
                  <a:lnTo>
                    <a:pt x="4040354" y="4476697"/>
                  </a:lnTo>
                  <a:lnTo>
                    <a:pt x="4009596" y="4509476"/>
                  </a:lnTo>
                  <a:lnTo>
                    <a:pt x="3976817" y="4540233"/>
                  </a:lnTo>
                  <a:lnTo>
                    <a:pt x="3942122" y="4568865"/>
                  </a:lnTo>
                  <a:lnTo>
                    <a:pt x="3905616" y="4595267"/>
                  </a:lnTo>
                  <a:lnTo>
                    <a:pt x="3867404" y="4619333"/>
                  </a:lnTo>
                  <a:lnTo>
                    <a:pt x="3827589" y="4640961"/>
                  </a:lnTo>
                  <a:lnTo>
                    <a:pt x="3786276" y="4660044"/>
                  </a:lnTo>
                  <a:lnTo>
                    <a:pt x="3743571" y="4676478"/>
                  </a:lnTo>
                  <a:lnTo>
                    <a:pt x="3699578" y="4690159"/>
                  </a:lnTo>
                  <a:lnTo>
                    <a:pt x="3654402" y="4700982"/>
                  </a:lnTo>
                  <a:lnTo>
                    <a:pt x="3608147" y="4708842"/>
                  </a:lnTo>
                  <a:lnTo>
                    <a:pt x="3560918" y="4713635"/>
                  </a:lnTo>
                  <a:lnTo>
                    <a:pt x="3512820" y="4715256"/>
                  </a:lnTo>
                  <a:lnTo>
                    <a:pt x="0" y="4715256"/>
                  </a:lnTo>
                  <a:lnTo>
                    <a:pt x="0" y="702563"/>
                  </a:lnTo>
                  <a:lnTo>
                    <a:pt x="1620" y="654465"/>
                  </a:lnTo>
                  <a:lnTo>
                    <a:pt x="6413" y="607236"/>
                  </a:lnTo>
                  <a:lnTo>
                    <a:pt x="14273" y="560981"/>
                  </a:lnTo>
                  <a:lnTo>
                    <a:pt x="25096" y="515805"/>
                  </a:lnTo>
                  <a:lnTo>
                    <a:pt x="38777" y="471812"/>
                  </a:lnTo>
                  <a:lnTo>
                    <a:pt x="55211" y="429107"/>
                  </a:lnTo>
                  <a:lnTo>
                    <a:pt x="74294" y="387794"/>
                  </a:lnTo>
                  <a:lnTo>
                    <a:pt x="95922" y="347980"/>
                  </a:lnTo>
                  <a:lnTo>
                    <a:pt x="119988" y="309767"/>
                  </a:lnTo>
                  <a:lnTo>
                    <a:pt x="146390" y="273261"/>
                  </a:lnTo>
                  <a:lnTo>
                    <a:pt x="175022" y="238566"/>
                  </a:lnTo>
                  <a:lnTo>
                    <a:pt x="205779" y="205787"/>
                  </a:lnTo>
                  <a:lnTo>
                    <a:pt x="238558" y="175029"/>
                  </a:lnTo>
                  <a:lnTo>
                    <a:pt x="273252" y="146397"/>
                  </a:lnTo>
                  <a:lnTo>
                    <a:pt x="309759" y="119994"/>
                  </a:lnTo>
                  <a:lnTo>
                    <a:pt x="347972" y="95927"/>
                  </a:lnTo>
                  <a:lnTo>
                    <a:pt x="387788" y="74299"/>
                  </a:lnTo>
                  <a:lnTo>
                    <a:pt x="429101" y="55215"/>
                  </a:lnTo>
                  <a:lnTo>
                    <a:pt x="471808" y="38780"/>
                  </a:lnTo>
                  <a:lnTo>
                    <a:pt x="515803" y="25098"/>
                  </a:lnTo>
                  <a:lnTo>
                    <a:pt x="560982" y="14274"/>
                  </a:lnTo>
                  <a:lnTo>
                    <a:pt x="607241" y="6414"/>
                  </a:lnTo>
                  <a:lnTo>
                    <a:pt x="654473" y="1620"/>
                  </a:lnTo>
                  <a:lnTo>
                    <a:pt x="702576" y="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967740" y="2285999"/>
              <a:ext cx="3104388" cy="6797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03605" y="2357754"/>
            <a:ext cx="3189605" cy="3338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9590" algn="ctr">
              <a:spcBef>
                <a:spcPts val="100"/>
              </a:spcBef>
            </a:pPr>
            <a:r>
              <a:rPr sz="2400" spc="-5" dirty="0">
                <a:solidFill>
                  <a:srgbClr val="001F5F"/>
                </a:solidFill>
                <a:latin typeface="Comic Sans MS"/>
                <a:cs typeface="Comic Sans MS"/>
              </a:rPr>
              <a:t>Inside</a:t>
            </a:r>
            <a:r>
              <a:rPr sz="2400" spc="-40" dirty="0">
                <a:solidFill>
                  <a:srgbClr val="001F5F"/>
                </a:solidFill>
                <a:latin typeface="Comic Sans MS"/>
                <a:cs typeface="Comic Sans MS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omic Sans MS"/>
                <a:cs typeface="Comic Sans MS"/>
              </a:rPr>
              <a:t>greenhouse</a:t>
            </a:r>
            <a:endParaRPr sz="2400">
              <a:solidFill>
                <a:prstClr val="black"/>
              </a:solidFill>
              <a:latin typeface="Comic Sans MS"/>
              <a:cs typeface="Comic Sans MS"/>
            </a:endParaRPr>
          </a:p>
          <a:p>
            <a:pPr>
              <a:spcBef>
                <a:spcPts val="25"/>
              </a:spcBef>
            </a:pPr>
            <a:endParaRPr sz="345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233045" indent="-182245">
              <a:buSzPct val="94444"/>
              <a:buFont typeface="Wingdings"/>
              <a:buChar char=""/>
              <a:tabLst>
                <a:tab pos="233045" algn="l"/>
              </a:tabLst>
            </a:pPr>
            <a:r>
              <a:rPr dirty="0">
                <a:solidFill>
                  <a:srgbClr val="001F5F"/>
                </a:solidFill>
                <a:latin typeface="Comic Sans MS"/>
                <a:cs typeface="Comic Sans MS"/>
              </a:rPr>
              <a:t>Soil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233045" indent="-182245">
              <a:spcBef>
                <a:spcPts val="1085"/>
              </a:spcBef>
              <a:buSzPct val="94444"/>
              <a:buFont typeface="Wingdings"/>
              <a:buChar char=""/>
              <a:tabLst>
                <a:tab pos="233045" algn="l"/>
              </a:tabLst>
            </a:pPr>
            <a:r>
              <a:rPr spc="-5" dirty="0">
                <a:solidFill>
                  <a:srgbClr val="001F5F"/>
                </a:solidFill>
                <a:latin typeface="Comic Sans MS"/>
                <a:cs typeface="Comic Sans MS"/>
              </a:rPr>
              <a:t>Air</a:t>
            </a:r>
            <a:r>
              <a:rPr spc="-15" dirty="0">
                <a:solidFill>
                  <a:srgbClr val="001F5F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01F5F"/>
                </a:solidFill>
                <a:latin typeface="Comic Sans MS"/>
                <a:cs typeface="Comic Sans MS"/>
              </a:rPr>
              <a:t>temperature,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233045" indent="-182245">
              <a:spcBef>
                <a:spcPts val="1080"/>
              </a:spcBef>
              <a:buSzPct val="94444"/>
              <a:buFont typeface="Wingdings"/>
              <a:buChar char=""/>
              <a:tabLst>
                <a:tab pos="233045" algn="l"/>
              </a:tabLst>
            </a:pPr>
            <a:r>
              <a:rPr spc="-5" dirty="0">
                <a:solidFill>
                  <a:srgbClr val="001F5F"/>
                </a:solidFill>
                <a:latin typeface="Comic Sans MS"/>
                <a:cs typeface="Comic Sans MS"/>
              </a:rPr>
              <a:t>Relative</a:t>
            </a:r>
            <a:r>
              <a:rPr spc="-20" dirty="0">
                <a:solidFill>
                  <a:srgbClr val="001F5F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01F5F"/>
                </a:solidFill>
                <a:latin typeface="Comic Sans MS"/>
                <a:cs typeface="Comic Sans MS"/>
              </a:rPr>
              <a:t>humidity,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233045" indent="-182245">
              <a:spcBef>
                <a:spcPts val="1080"/>
              </a:spcBef>
              <a:buSzPct val="94444"/>
              <a:buFont typeface="Wingdings"/>
              <a:buChar char=""/>
              <a:tabLst>
                <a:tab pos="233045" algn="l"/>
              </a:tabLst>
            </a:pPr>
            <a:r>
              <a:rPr spc="-5" dirty="0">
                <a:solidFill>
                  <a:srgbClr val="001F5F"/>
                </a:solidFill>
                <a:latin typeface="Comic Sans MS"/>
                <a:cs typeface="Comic Sans MS"/>
              </a:rPr>
              <a:t>CO</a:t>
            </a:r>
            <a:r>
              <a:rPr spc="-7" baseline="-20833" dirty="0">
                <a:solidFill>
                  <a:srgbClr val="001F5F"/>
                </a:solidFill>
                <a:latin typeface="Comic Sans MS"/>
                <a:cs typeface="Comic Sans MS"/>
              </a:rPr>
              <a:t>2</a:t>
            </a:r>
            <a:r>
              <a:rPr spc="277" baseline="-20833" dirty="0">
                <a:solidFill>
                  <a:srgbClr val="001F5F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01F5F"/>
                </a:solidFill>
                <a:latin typeface="Comic Sans MS"/>
                <a:cs typeface="Comic Sans MS"/>
              </a:rPr>
              <a:t>concentrations,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233045" indent="-182880">
              <a:spcBef>
                <a:spcPts val="1080"/>
              </a:spcBef>
              <a:buSzPct val="94444"/>
              <a:buFont typeface="Wingdings"/>
              <a:buChar char=""/>
              <a:tabLst>
                <a:tab pos="233679" algn="l"/>
              </a:tabLst>
            </a:pPr>
            <a:r>
              <a:rPr spc="-5" dirty="0">
                <a:solidFill>
                  <a:srgbClr val="001F5F"/>
                </a:solidFill>
                <a:latin typeface="Comic Sans MS"/>
                <a:cs typeface="Comic Sans MS"/>
              </a:rPr>
              <a:t>Electrical</a:t>
            </a:r>
            <a:r>
              <a:rPr spc="-25" dirty="0">
                <a:solidFill>
                  <a:srgbClr val="001F5F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01F5F"/>
                </a:solidFill>
                <a:latin typeface="Comic Sans MS"/>
                <a:cs typeface="Comic Sans MS"/>
              </a:rPr>
              <a:t>conductivity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233045" indent="-182245">
              <a:spcBef>
                <a:spcPts val="1080"/>
              </a:spcBef>
              <a:buSzPct val="94444"/>
              <a:buFont typeface="Wingdings"/>
              <a:buChar char=""/>
              <a:tabLst>
                <a:tab pos="233045" algn="l"/>
              </a:tabLst>
            </a:pPr>
            <a:r>
              <a:rPr spc="-5" dirty="0">
                <a:solidFill>
                  <a:srgbClr val="001F5F"/>
                </a:solidFill>
                <a:latin typeface="Comic Sans MS"/>
                <a:cs typeface="Comic Sans MS"/>
              </a:rPr>
              <a:t>Soil</a:t>
            </a:r>
            <a:r>
              <a:rPr spc="-15" dirty="0">
                <a:solidFill>
                  <a:srgbClr val="001F5F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01F5F"/>
                </a:solidFill>
                <a:latin typeface="Comic Sans MS"/>
                <a:cs typeface="Comic Sans MS"/>
              </a:rPr>
              <a:t>moisture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703064" y="1630679"/>
            <a:ext cx="4098290" cy="4669790"/>
            <a:chOff x="4703064" y="1630679"/>
            <a:chExt cx="4098290" cy="4669790"/>
          </a:xfrm>
        </p:grpSpPr>
        <p:sp>
          <p:nvSpPr>
            <p:cNvPr id="15" name="object 15"/>
            <p:cNvSpPr/>
            <p:nvPr/>
          </p:nvSpPr>
          <p:spPr>
            <a:xfrm>
              <a:off x="4716018" y="1643633"/>
              <a:ext cx="4072128" cy="464362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4716018" y="1643633"/>
              <a:ext cx="4072254" cy="4643755"/>
            </a:xfrm>
            <a:custGeom>
              <a:avLst/>
              <a:gdLst/>
              <a:ahLst/>
              <a:cxnLst/>
              <a:rect l="l" t="t" r="r" b="b"/>
              <a:pathLst>
                <a:path w="4072254" h="4643755">
                  <a:moveTo>
                    <a:pt x="678688" y="0"/>
                  </a:moveTo>
                  <a:lnTo>
                    <a:pt x="4072128" y="0"/>
                  </a:lnTo>
                  <a:lnTo>
                    <a:pt x="4072128" y="3964927"/>
                  </a:lnTo>
                  <a:lnTo>
                    <a:pt x="4070423" y="4013397"/>
                  </a:lnTo>
                  <a:lnTo>
                    <a:pt x="4065387" y="4060948"/>
                  </a:lnTo>
                  <a:lnTo>
                    <a:pt x="4057133" y="4107464"/>
                  </a:lnTo>
                  <a:lnTo>
                    <a:pt x="4045777" y="4152830"/>
                  </a:lnTo>
                  <a:lnTo>
                    <a:pt x="4031434" y="4196932"/>
                  </a:lnTo>
                  <a:lnTo>
                    <a:pt x="4014219" y="4239655"/>
                  </a:lnTo>
                  <a:lnTo>
                    <a:pt x="3994246" y="4280883"/>
                  </a:lnTo>
                  <a:lnTo>
                    <a:pt x="3971630" y="4320503"/>
                  </a:lnTo>
                  <a:lnTo>
                    <a:pt x="3946487" y="4358398"/>
                  </a:lnTo>
                  <a:lnTo>
                    <a:pt x="3918931" y="4394455"/>
                  </a:lnTo>
                  <a:lnTo>
                    <a:pt x="3889077" y="4428559"/>
                  </a:lnTo>
                  <a:lnTo>
                    <a:pt x="3857041" y="4460594"/>
                  </a:lnTo>
                  <a:lnTo>
                    <a:pt x="3822937" y="4490446"/>
                  </a:lnTo>
                  <a:lnTo>
                    <a:pt x="3786879" y="4518000"/>
                  </a:lnTo>
                  <a:lnTo>
                    <a:pt x="3748984" y="4543142"/>
                  </a:lnTo>
                  <a:lnTo>
                    <a:pt x="3709365" y="4565755"/>
                  </a:lnTo>
                  <a:lnTo>
                    <a:pt x="3668138" y="4585726"/>
                  </a:lnTo>
                  <a:lnTo>
                    <a:pt x="3625418" y="4602940"/>
                  </a:lnTo>
                  <a:lnTo>
                    <a:pt x="3581319" y="4617281"/>
                  </a:lnTo>
                  <a:lnTo>
                    <a:pt x="3535957" y="4628635"/>
                  </a:lnTo>
                  <a:lnTo>
                    <a:pt x="3489447" y="4636888"/>
                  </a:lnTo>
                  <a:lnTo>
                    <a:pt x="3441902" y="4641923"/>
                  </a:lnTo>
                  <a:lnTo>
                    <a:pt x="3393440" y="4643628"/>
                  </a:lnTo>
                  <a:lnTo>
                    <a:pt x="0" y="4643628"/>
                  </a:lnTo>
                  <a:lnTo>
                    <a:pt x="0" y="678688"/>
                  </a:lnTo>
                  <a:lnTo>
                    <a:pt x="1704" y="630225"/>
                  </a:lnTo>
                  <a:lnTo>
                    <a:pt x="6740" y="582680"/>
                  </a:lnTo>
                  <a:lnTo>
                    <a:pt x="14994" y="536170"/>
                  </a:lnTo>
                  <a:lnTo>
                    <a:pt x="26350" y="490808"/>
                  </a:lnTo>
                  <a:lnTo>
                    <a:pt x="40693" y="446709"/>
                  </a:lnTo>
                  <a:lnTo>
                    <a:pt x="57908" y="403989"/>
                  </a:lnTo>
                  <a:lnTo>
                    <a:pt x="77881" y="362762"/>
                  </a:lnTo>
                  <a:lnTo>
                    <a:pt x="100497" y="323143"/>
                  </a:lnTo>
                  <a:lnTo>
                    <a:pt x="125640" y="285248"/>
                  </a:lnTo>
                  <a:lnTo>
                    <a:pt x="153196" y="249190"/>
                  </a:lnTo>
                  <a:lnTo>
                    <a:pt x="183050" y="215086"/>
                  </a:lnTo>
                  <a:lnTo>
                    <a:pt x="215086" y="183050"/>
                  </a:lnTo>
                  <a:lnTo>
                    <a:pt x="249190" y="153196"/>
                  </a:lnTo>
                  <a:lnTo>
                    <a:pt x="285248" y="125640"/>
                  </a:lnTo>
                  <a:lnTo>
                    <a:pt x="323143" y="100497"/>
                  </a:lnTo>
                  <a:lnTo>
                    <a:pt x="362762" y="77881"/>
                  </a:lnTo>
                  <a:lnTo>
                    <a:pt x="403989" y="57908"/>
                  </a:lnTo>
                  <a:lnTo>
                    <a:pt x="446709" y="40693"/>
                  </a:lnTo>
                  <a:lnTo>
                    <a:pt x="490808" y="26350"/>
                  </a:lnTo>
                  <a:lnTo>
                    <a:pt x="536170" y="14994"/>
                  </a:lnTo>
                  <a:lnTo>
                    <a:pt x="582680" y="6740"/>
                  </a:lnTo>
                  <a:lnTo>
                    <a:pt x="630225" y="1704"/>
                  </a:lnTo>
                  <a:lnTo>
                    <a:pt x="678688" y="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5145024" y="2113787"/>
              <a:ext cx="3233928" cy="67970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353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Outside</a:t>
            </a:r>
            <a:r>
              <a:rPr spc="-90" dirty="0"/>
              <a:t> </a:t>
            </a:r>
            <a:r>
              <a:rPr dirty="0"/>
              <a:t>greenhouse</a:t>
            </a: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500"/>
          </a:p>
          <a:p>
            <a:pPr marL="215265" indent="-203200">
              <a:lnSpc>
                <a:spcPct val="100000"/>
              </a:lnSpc>
              <a:buSzPct val="95000"/>
              <a:buFont typeface="Wingdings"/>
              <a:buChar char=""/>
              <a:tabLst>
                <a:tab pos="215900" algn="l"/>
              </a:tabLst>
            </a:pPr>
            <a:r>
              <a:rPr sz="2000" dirty="0"/>
              <a:t>Temperature,</a:t>
            </a:r>
            <a:endParaRPr sz="2000"/>
          </a:p>
          <a:p>
            <a:pPr marL="215265" indent="-203200">
              <a:lnSpc>
                <a:spcPct val="100000"/>
              </a:lnSpc>
              <a:spcBef>
                <a:spcPts val="1200"/>
              </a:spcBef>
              <a:buSzPct val="95000"/>
              <a:buFont typeface="Wingdings"/>
              <a:buChar char=""/>
              <a:tabLst>
                <a:tab pos="215900" algn="l"/>
              </a:tabLst>
            </a:pPr>
            <a:r>
              <a:rPr sz="2000" spc="-5" dirty="0"/>
              <a:t>Relative</a:t>
            </a:r>
            <a:r>
              <a:rPr sz="2000" dirty="0"/>
              <a:t> humidity,</a:t>
            </a:r>
            <a:endParaRPr sz="2000"/>
          </a:p>
          <a:p>
            <a:pPr marL="215265" indent="-203200">
              <a:lnSpc>
                <a:spcPct val="100000"/>
              </a:lnSpc>
              <a:spcBef>
                <a:spcPts val="1200"/>
              </a:spcBef>
              <a:buSzPct val="95000"/>
              <a:buFont typeface="Wingdings"/>
              <a:buChar char=""/>
              <a:tabLst>
                <a:tab pos="215900" algn="l"/>
              </a:tabLst>
            </a:pPr>
            <a:r>
              <a:rPr sz="2000" dirty="0"/>
              <a:t>Solar</a:t>
            </a:r>
            <a:r>
              <a:rPr sz="2000" spc="-5" dirty="0"/>
              <a:t> radiation,</a:t>
            </a:r>
            <a:endParaRPr sz="2000"/>
          </a:p>
          <a:p>
            <a:pPr marL="215265" indent="-203200">
              <a:lnSpc>
                <a:spcPct val="100000"/>
              </a:lnSpc>
              <a:spcBef>
                <a:spcPts val="1200"/>
              </a:spcBef>
              <a:buSzPct val="95000"/>
              <a:buFont typeface="Wingdings"/>
              <a:buChar char=""/>
              <a:tabLst>
                <a:tab pos="215900" algn="l"/>
              </a:tabLst>
            </a:pPr>
            <a:r>
              <a:rPr sz="2000" spc="-5" dirty="0"/>
              <a:t>Wind</a:t>
            </a:r>
            <a:r>
              <a:rPr sz="2000" spc="-15" dirty="0"/>
              <a:t> </a:t>
            </a:r>
            <a:r>
              <a:rPr sz="2000" dirty="0"/>
              <a:t>speed,</a:t>
            </a:r>
            <a:endParaRPr sz="2000"/>
          </a:p>
          <a:p>
            <a:pPr marL="215265" indent="-203200">
              <a:lnSpc>
                <a:spcPct val="100000"/>
              </a:lnSpc>
              <a:spcBef>
                <a:spcPts val="1200"/>
              </a:spcBef>
              <a:buSzPct val="95000"/>
              <a:buFont typeface="Wingdings"/>
              <a:buChar char=""/>
              <a:tabLst>
                <a:tab pos="215900" algn="l"/>
              </a:tabLst>
            </a:pPr>
            <a:r>
              <a:rPr sz="2000" spc="-5" dirty="0"/>
              <a:t>Wind</a:t>
            </a:r>
            <a:r>
              <a:rPr sz="2000" spc="-15" dirty="0"/>
              <a:t> </a:t>
            </a:r>
            <a:r>
              <a:rPr sz="2000" spc="-5" dirty="0"/>
              <a:t>direction</a:t>
            </a:r>
            <a:endParaRPr sz="2000"/>
          </a:p>
          <a:p>
            <a:pPr marL="215265" indent="-203200">
              <a:lnSpc>
                <a:spcPct val="100000"/>
              </a:lnSpc>
              <a:spcBef>
                <a:spcPts val="1205"/>
              </a:spcBef>
              <a:buSzPct val="95000"/>
              <a:buFont typeface="Wingdings"/>
              <a:buChar char=""/>
              <a:tabLst>
                <a:tab pos="215900" algn="l"/>
                <a:tab pos="1259205" algn="l"/>
              </a:tabLst>
            </a:pPr>
            <a:r>
              <a:rPr sz="2000" spc="-5" dirty="0"/>
              <a:t>Rainfall	rate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6216043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31136" y="658308"/>
            <a:ext cx="5331691" cy="4391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11476" y="478663"/>
            <a:ext cx="532066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dirty="0">
                <a:latin typeface="Times New Roman"/>
                <a:cs typeface="Times New Roman"/>
              </a:rPr>
              <a:t>Factors to be</a:t>
            </a:r>
            <a:r>
              <a:rPr sz="4400" b="0" spc="-90" dirty="0">
                <a:latin typeface="Times New Roman"/>
                <a:cs typeface="Times New Roman"/>
              </a:rPr>
              <a:t> </a:t>
            </a:r>
            <a:r>
              <a:rPr sz="4400" b="0" dirty="0">
                <a:latin typeface="Times New Roman"/>
                <a:cs typeface="Times New Roman"/>
              </a:rPr>
              <a:t>controlled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77190" y="1755775"/>
            <a:ext cx="4042410" cy="4721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0" indent="-342900">
              <a:spcBef>
                <a:spcPts val="105"/>
              </a:spcBef>
              <a:buFont typeface="Wingdings"/>
              <a:buChar char=""/>
              <a:tabLst>
                <a:tab pos="380365" algn="l"/>
                <a:tab pos="381000" algn="l"/>
              </a:tabLst>
            </a:pPr>
            <a:r>
              <a:rPr sz="2000" dirty="0">
                <a:solidFill>
                  <a:srgbClr val="FF0000"/>
                </a:solidFill>
                <a:latin typeface="Comic Sans MS"/>
                <a:cs typeface="Comic Sans MS"/>
              </a:rPr>
              <a:t>Ventilation</a:t>
            </a:r>
            <a:endParaRPr sz="20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81000" indent="-342900">
              <a:spcBef>
                <a:spcPts val="1440"/>
              </a:spcBef>
              <a:buFont typeface="Wingdings"/>
              <a:buChar char=""/>
              <a:tabLst>
                <a:tab pos="380365" algn="l"/>
                <a:tab pos="381000" algn="l"/>
              </a:tabLst>
            </a:pPr>
            <a:r>
              <a:rPr sz="2000" spc="-5" dirty="0">
                <a:solidFill>
                  <a:srgbClr val="00AF50"/>
                </a:solidFill>
                <a:latin typeface="Comic Sans MS"/>
                <a:cs typeface="Comic Sans MS"/>
              </a:rPr>
              <a:t>Shading</a:t>
            </a:r>
            <a:endParaRPr sz="20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81000" indent="-342900">
              <a:spcBef>
                <a:spcPts val="1440"/>
              </a:spcBef>
              <a:buFont typeface="Wingdings"/>
              <a:buChar char=""/>
              <a:tabLst>
                <a:tab pos="380365" algn="l"/>
                <a:tab pos="381000" algn="l"/>
              </a:tabLst>
            </a:pPr>
            <a:r>
              <a:rPr sz="2000" dirty="0">
                <a:solidFill>
                  <a:srgbClr val="205868"/>
                </a:solidFill>
                <a:latin typeface="Comic Sans MS"/>
                <a:cs typeface="Comic Sans MS"/>
              </a:rPr>
              <a:t>Cooling</a:t>
            </a:r>
            <a:endParaRPr sz="20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81000" indent="-342900">
              <a:spcBef>
                <a:spcPts val="1440"/>
              </a:spcBef>
              <a:buFont typeface="Wingdings"/>
              <a:buChar char=""/>
              <a:tabLst>
                <a:tab pos="380365" algn="l"/>
                <a:tab pos="381000" algn="l"/>
              </a:tabLst>
            </a:pPr>
            <a:r>
              <a:rPr sz="2000" spc="-5" dirty="0">
                <a:solidFill>
                  <a:srgbClr val="E36C09"/>
                </a:solidFill>
                <a:latin typeface="Comic Sans MS"/>
                <a:cs typeface="Comic Sans MS"/>
              </a:rPr>
              <a:t>Greenhouse</a:t>
            </a:r>
            <a:r>
              <a:rPr sz="2000" dirty="0">
                <a:solidFill>
                  <a:srgbClr val="E36C09"/>
                </a:solidFill>
                <a:latin typeface="Comic Sans MS"/>
                <a:cs typeface="Comic Sans MS"/>
              </a:rPr>
              <a:t> heating</a:t>
            </a:r>
            <a:endParaRPr sz="20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81000" indent="-342900">
              <a:spcBef>
                <a:spcPts val="1440"/>
              </a:spcBef>
              <a:buFont typeface="Wingdings"/>
              <a:buChar char=""/>
              <a:tabLst>
                <a:tab pos="380365" algn="l"/>
                <a:tab pos="381000" algn="l"/>
              </a:tabLst>
            </a:pPr>
            <a:r>
              <a:rPr sz="2000" dirty="0">
                <a:solidFill>
                  <a:srgbClr val="0000FF"/>
                </a:solidFill>
                <a:latin typeface="Comic Sans MS"/>
                <a:cs typeface="Comic Sans MS"/>
              </a:rPr>
              <a:t>Solar </a:t>
            </a:r>
            <a:r>
              <a:rPr sz="2000" spc="-5" dirty="0">
                <a:solidFill>
                  <a:srgbClr val="0000FF"/>
                </a:solidFill>
                <a:latin typeface="Comic Sans MS"/>
                <a:cs typeface="Comic Sans MS"/>
              </a:rPr>
              <a:t>radiation</a:t>
            </a:r>
            <a:r>
              <a:rPr sz="2000" spc="-15" dirty="0">
                <a:solidFill>
                  <a:srgbClr val="0000FF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Comic Sans MS"/>
                <a:cs typeface="Comic Sans MS"/>
              </a:rPr>
              <a:t>filtration</a:t>
            </a:r>
            <a:endParaRPr sz="20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81000" indent="-342900">
              <a:spcBef>
                <a:spcPts val="1440"/>
              </a:spcBef>
              <a:buFont typeface="Wingdings"/>
              <a:buChar char=""/>
              <a:tabLst>
                <a:tab pos="380365" algn="l"/>
                <a:tab pos="381000" algn="l"/>
              </a:tabLst>
            </a:pPr>
            <a:r>
              <a:rPr sz="2000" spc="-5" dirty="0">
                <a:solidFill>
                  <a:srgbClr val="4F6128"/>
                </a:solidFill>
                <a:latin typeface="Comic Sans MS"/>
                <a:cs typeface="Comic Sans MS"/>
              </a:rPr>
              <a:t>Internal </a:t>
            </a:r>
            <a:r>
              <a:rPr sz="2000" dirty="0">
                <a:solidFill>
                  <a:srgbClr val="4F6128"/>
                </a:solidFill>
                <a:latin typeface="Comic Sans MS"/>
                <a:cs typeface="Comic Sans MS"/>
              </a:rPr>
              <a:t>air circulation</a:t>
            </a:r>
            <a:r>
              <a:rPr sz="2000" spc="-3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srgbClr val="4F6128"/>
                </a:solidFill>
                <a:latin typeface="Comic Sans MS"/>
                <a:cs typeface="Comic Sans MS"/>
              </a:rPr>
              <a:t>system</a:t>
            </a:r>
            <a:endParaRPr sz="20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81000" indent="-342900">
              <a:spcBef>
                <a:spcPts val="1440"/>
              </a:spcBef>
              <a:buFont typeface="Wingdings"/>
              <a:buChar char=""/>
              <a:tabLst>
                <a:tab pos="380365" algn="l"/>
                <a:tab pos="381000" algn="l"/>
              </a:tabLst>
            </a:pPr>
            <a:r>
              <a:rPr sz="2000" spc="5" dirty="0">
                <a:solidFill>
                  <a:srgbClr val="FF0066"/>
                </a:solidFill>
                <a:latin typeface="Comic Sans MS"/>
                <a:cs typeface="Comic Sans MS"/>
              </a:rPr>
              <a:t>CO</a:t>
            </a:r>
            <a:r>
              <a:rPr sz="1950" spc="7" baseline="-21367" dirty="0">
                <a:solidFill>
                  <a:srgbClr val="FF0066"/>
                </a:solidFill>
                <a:latin typeface="Comic Sans MS"/>
                <a:cs typeface="Comic Sans MS"/>
              </a:rPr>
              <a:t>2</a:t>
            </a:r>
            <a:r>
              <a:rPr sz="1950" spc="292" baseline="-21367" dirty="0">
                <a:solidFill>
                  <a:srgbClr val="FF0066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srgbClr val="FF0066"/>
                </a:solidFill>
                <a:latin typeface="Comic Sans MS"/>
                <a:cs typeface="Comic Sans MS"/>
              </a:rPr>
              <a:t>enrichment</a:t>
            </a:r>
            <a:endParaRPr sz="20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81000" indent="-342900">
              <a:spcBef>
                <a:spcPts val="1440"/>
              </a:spcBef>
              <a:buFont typeface="Wingdings"/>
              <a:buChar char=""/>
              <a:tabLst>
                <a:tab pos="380365" algn="l"/>
                <a:tab pos="381000" algn="l"/>
              </a:tabLst>
            </a:pPr>
            <a:r>
              <a:rPr sz="2000" dirty="0">
                <a:solidFill>
                  <a:srgbClr val="5F497A"/>
                </a:solidFill>
                <a:latin typeface="Comic Sans MS"/>
                <a:cs typeface="Comic Sans MS"/>
              </a:rPr>
              <a:t>The lighting</a:t>
            </a:r>
            <a:r>
              <a:rPr sz="2000" spc="-35" dirty="0">
                <a:solidFill>
                  <a:srgbClr val="5F497A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srgbClr val="5F497A"/>
                </a:solidFill>
                <a:latin typeface="Comic Sans MS"/>
                <a:cs typeface="Comic Sans MS"/>
              </a:rPr>
              <a:t>system</a:t>
            </a:r>
            <a:endParaRPr sz="20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81000" indent="-342900">
              <a:spcBef>
                <a:spcPts val="1445"/>
              </a:spcBef>
              <a:buFont typeface="Wingdings"/>
              <a:buChar char=""/>
              <a:tabLst>
                <a:tab pos="380365" algn="l"/>
                <a:tab pos="381000" algn="l"/>
              </a:tabLst>
            </a:pPr>
            <a:r>
              <a:rPr sz="2000" spc="-5" dirty="0">
                <a:solidFill>
                  <a:srgbClr val="943735"/>
                </a:solidFill>
                <a:latin typeface="Comic Sans MS"/>
                <a:cs typeface="Comic Sans MS"/>
              </a:rPr>
              <a:t>Air</a:t>
            </a:r>
            <a:r>
              <a:rPr sz="2000" spc="-80" dirty="0">
                <a:solidFill>
                  <a:srgbClr val="943735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srgbClr val="943735"/>
                </a:solidFill>
                <a:latin typeface="Comic Sans MS"/>
                <a:cs typeface="Comic Sans MS"/>
              </a:rPr>
              <a:t>humidification</a:t>
            </a:r>
            <a:endParaRPr sz="20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457200" indent="-419734">
              <a:spcBef>
                <a:spcPts val="1440"/>
              </a:spcBef>
              <a:buClr>
                <a:srgbClr val="4AACC5"/>
              </a:buClr>
              <a:buFont typeface="Wingdings"/>
              <a:buChar char=""/>
              <a:tabLst>
                <a:tab pos="457200" algn="l"/>
                <a:tab pos="457834" algn="l"/>
              </a:tabLst>
            </a:pPr>
            <a:r>
              <a:rPr sz="2000" spc="-5" dirty="0">
                <a:solidFill>
                  <a:srgbClr val="0D0D0D"/>
                </a:solidFill>
                <a:latin typeface="Comic Sans MS"/>
                <a:cs typeface="Comic Sans MS"/>
              </a:rPr>
              <a:t>Dehumidification</a:t>
            </a:r>
            <a:endParaRPr sz="2000" dirty="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41363" y="1294465"/>
            <a:ext cx="8482330" cy="80010"/>
            <a:chOff x="141363" y="1294465"/>
            <a:chExt cx="8482330" cy="80010"/>
          </a:xfrm>
        </p:grpSpPr>
        <p:sp>
          <p:nvSpPr>
            <p:cNvPr id="29" name="object 29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8455914" y="0"/>
                  </a:moveTo>
                  <a:lnTo>
                    <a:pt x="0" y="0"/>
                  </a:lnTo>
                  <a:lnTo>
                    <a:pt x="0" y="53766"/>
                  </a:lnTo>
                  <a:lnTo>
                    <a:pt x="8455914" y="53766"/>
                  </a:lnTo>
                  <a:lnTo>
                    <a:pt x="8455914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0" y="53766"/>
                  </a:moveTo>
                  <a:lnTo>
                    <a:pt x="8455914" y="53766"/>
                  </a:lnTo>
                  <a:lnTo>
                    <a:pt x="8455914" y="0"/>
                  </a:lnTo>
                  <a:lnTo>
                    <a:pt x="0" y="0"/>
                  </a:lnTo>
                  <a:lnTo>
                    <a:pt x="0" y="53766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8674607" y="1207008"/>
            <a:ext cx="254635" cy="254635"/>
            <a:chOff x="8674607" y="1207008"/>
            <a:chExt cx="254635" cy="254635"/>
          </a:xfrm>
        </p:grpSpPr>
        <p:sp>
          <p:nvSpPr>
            <p:cNvPr id="32" name="object 32"/>
            <p:cNvSpPr/>
            <p:nvPr/>
          </p:nvSpPr>
          <p:spPr>
            <a:xfrm>
              <a:off x="8687561" y="1219962"/>
              <a:ext cx="228600" cy="2286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8687561" y="1219962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0" y="114300"/>
                  </a:moveTo>
                  <a:lnTo>
                    <a:pt x="8983" y="69812"/>
                  </a:lnTo>
                  <a:lnTo>
                    <a:pt x="33480" y="33480"/>
                  </a:lnTo>
                  <a:lnTo>
                    <a:pt x="69812" y="8983"/>
                  </a:lnTo>
                  <a:lnTo>
                    <a:pt x="114300" y="0"/>
                  </a:lnTo>
                  <a:lnTo>
                    <a:pt x="158787" y="8983"/>
                  </a:lnTo>
                  <a:lnTo>
                    <a:pt x="195119" y="33480"/>
                  </a:lnTo>
                  <a:lnTo>
                    <a:pt x="219616" y="69812"/>
                  </a:lnTo>
                  <a:lnTo>
                    <a:pt x="228600" y="114300"/>
                  </a:lnTo>
                  <a:lnTo>
                    <a:pt x="219616" y="158787"/>
                  </a:lnTo>
                  <a:lnTo>
                    <a:pt x="195119" y="195119"/>
                  </a:lnTo>
                  <a:lnTo>
                    <a:pt x="158787" y="219616"/>
                  </a:lnTo>
                  <a:lnTo>
                    <a:pt x="114300" y="228600"/>
                  </a:lnTo>
                  <a:lnTo>
                    <a:pt x="69812" y="219616"/>
                  </a:lnTo>
                  <a:lnTo>
                    <a:pt x="33480" y="195119"/>
                  </a:lnTo>
                  <a:lnTo>
                    <a:pt x="8983" y="158787"/>
                  </a:lnTo>
                  <a:lnTo>
                    <a:pt x="0" y="1143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95920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79714" y="765952"/>
            <a:ext cx="2407415" cy="3992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68471" y="594741"/>
            <a:ext cx="24079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385" dirty="0">
                <a:solidFill>
                  <a:srgbClr val="333300"/>
                </a:solidFill>
              </a:rPr>
              <a:t>V</a:t>
            </a:r>
            <a:r>
              <a:rPr sz="4000" spc="-5" dirty="0">
                <a:solidFill>
                  <a:srgbClr val="333300"/>
                </a:solidFill>
              </a:rPr>
              <a:t>ent</a:t>
            </a:r>
            <a:r>
              <a:rPr sz="4000" spc="5" dirty="0">
                <a:solidFill>
                  <a:srgbClr val="333300"/>
                </a:solidFill>
              </a:rPr>
              <a:t>i</a:t>
            </a:r>
            <a:r>
              <a:rPr sz="4000" spc="-5" dirty="0">
                <a:solidFill>
                  <a:srgbClr val="333300"/>
                </a:solidFill>
              </a:rPr>
              <a:t>l</a:t>
            </a:r>
            <a:r>
              <a:rPr sz="4000" spc="5" dirty="0">
                <a:solidFill>
                  <a:srgbClr val="333300"/>
                </a:solidFill>
              </a:rPr>
              <a:t>a</a:t>
            </a:r>
            <a:r>
              <a:rPr sz="4000" spc="-5" dirty="0">
                <a:solidFill>
                  <a:srgbClr val="333300"/>
                </a:solidFill>
              </a:rPr>
              <a:t>ti</a:t>
            </a:r>
            <a:r>
              <a:rPr sz="4000" spc="10" dirty="0">
                <a:solidFill>
                  <a:srgbClr val="333300"/>
                </a:solidFill>
              </a:rPr>
              <a:t>o</a:t>
            </a:r>
            <a:r>
              <a:rPr sz="4000" spc="-5" dirty="0">
                <a:solidFill>
                  <a:srgbClr val="333300"/>
                </a:solidFill>
              </a:rPr>
              <a:t>n</a:t>
            </a:r>
            <a:endParaRPr sz="4000"/>
          </a:p>
        </p:txBody>
      </p:sp>
      <p:sp>
        <p:nvSpPr>
          <p:cNvPr id="19" name="object 19"/>
          <p:cNvSpPr txBox="1"/>
          <p:nvPr/>
        </p:nvSpPr>
        <p:spPr>
          <a:xfrm>
            <a:off x="510540" y="1828800"/>
            <a:ext cx="7919720" cy="3953510"/>
          </a:xfrm>
          <a:prstGeom prst="rect">
            <a:avLst/>
          </a:prstGeom>
        </p:spPr>
        <p:txBody>
          <a:bodyPr vert="horz" wrap="square" lIns="0" tIns="196215" rIns="0" bIns="0" rtlCol="0">
            <a:spAutoFit/>
          </a:bodyPr>
          <a:lstStyle/>
          <a:p>
            <a:pPr marL="381000" indent="-342900">
              <a:spcBef>
                <a:spcPts val="1545"/>
              </a:spcBef>
              <a:buFont typeface="Wingdings"/>
              <a:buChar char=""/>
              <a:tabLst>
                <a:tab pos="381000" algn="l"/>
              </a:tabLst>
            </a:pP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It is related to factors </a:t>
            </a:r>
            <a:r>
              <a:rPr sz="2400" dirty="0">
                <a:solidFill>
                  <a:prstClr val="black"/>
                </a:solidFill>
                <a:latin typeface="Comic Sans MS"/>
                <a:cs typeface="Comic Sans MS"/>
              </a:rPr>
              <a:t>such as</a:t>
            </a:r>
            <a:r>
              <a:rPr sz="2400" spc="-8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omic Sans MS"/>
                <a:cs typeface="Comic Sans MS"/>
              </a:rPr>
              <a:t>temperature</a:t>
            </a: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,</a:t>
            </a:r>
            <a:endParaRPr sz="24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81000">
              <a:spcBef>
                <a:spcPts val="1445"/>
              </a:spcBef>
            </a:pPr>
            <a:r>
              <a:rPr sz="2400" dirty="0">
                <a:solidFill>
                  <a:srgbClr val="00AFEF"/>
                </a:solidFill>
                <a:latin typeface="Comic Sans MS"/>
                <a:cs typeface="Comic Sans MS"/>
              </a:rPr>
              <a:t>humidity </a:t>
            </a:r>
            <a:r>
              <a:rPr sz="2400" dirty="0">
                <a:solidFill>
                  <a:prstClr val="black"/>
                </a:solidFill>
                <a:latin typeface="Comic Sans MS"/>
                <a:cs typeface="Comic Sans MS"/>
              </a:rPr>
              <a:t>and </a:t>
            </a:r>
            <a:r>
              <a:rPr sz="2400" dirty="0">
                <a:solidFill>
                  <a:srgbClr val="7E7E7E"/>
                </a:solidFill>
                <a:latin typeface="Comic Sans MS"/>
                <a:cs typeface="Comic Sans MS"/>
              </a:rPr>
              <a:t>CO</a:t>
            </a:r>
            <a:r>
              <a:rPr sz="2400" baseline="-20833" dirty="0">
                <a:solidFill>
                  <a:srgbClr val="7E7E7E"/>
                </a:solidFill>
                <a:latin typeface="Comic Sans MS"/>
                <a:cs typeface="Comic Sans MS"/>
              </a:rPr>
              <a:t>2</a:t>
            </a:r>
            <a:r>
              <a:rPr sz="2400" spc="315" baseline="-20833" dirty="0">
                <a:solidFill>
                  <a:srgbClr val="7E7E7E"/>
                </a:solidFill>
                <a:latin typeface="Comic Sans MS"/>
                <a:cs typeface="Comic Sans MS"/>
              </a:rPr>
              <a:t> </a:t>
            </a:r>
            <a:r>
              <a:rPr sz="2400" spc="-5" dirty="0">
                <a:solidFill>
                  <a:srgbClr val="7E7E7E"/>
                </a:solidFill>
                <a:latin typeface="Comic Sans MS"/>
                <a:cs typeface="Comic Sans MS"/>
              </a:rPr>
              <a:t>concentration</a:t>
            </a: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.</a:t>
            </a:r>
            <a:endParaRPr sz="24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81000" indent="-342900">
              <a:spcBef>
                <a:spcPts val="2014"/>
              </a:spcBef>
              <a:buFont typeface="Wingdings"/>
              <a:buChar char=""/>
              <a:tabLst>
                <a:tab pos="381000" algn="l"/>
              </a:tabLst>
            </a:pPr>
            <a:r>
              <a:rPr sz="2400" dirty="0">
                <a:solidFill>
                  <a:prstClr val="black"/>
                </a:solidFill>
                <a:latin typeface="Comic Sans MS"/>
                <a:cs typeface="Comic Sans MS"/>
              </a:rPr>
              <a:t>Types of</a:t>
            </a:r>
            <a:r>
              <a:rPr sz="2400" spc="-1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ventilation</a:t>
            </a:r>
            <a:endParaRPr sz="24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781685" lvl="1" indent="-287020">
              <a:spcBef>
                <a:spcPts val="1780"/>
              </a:spcBef>
              <a:buFont typeface="Wingdings"/>
              <a:buChar char=""/>
              <a:tabLst>
                <a:tab pos="782320" algn="l"/>
              </a:tabLst>
            </a:pPr>
            <a:r>
              <a:rPr sz="2000" spc="-5" dirty="0">
                <a:solidFill>
                  <a:srgbClr val="4F6128"/>
                </a:solidFill>
                <a:latin typeface="Comic Sans MS"/>
                <a:cs typeface="Comic Sans MS"/>
              </a:rPr>
              <a:t>Natural ventilation</a:t>
            </a:r>
            <a:endParaRPr sz="20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781685" lvl="1" indent="-287020">
              <a:spcBef>
                <a:spcPts val="1680"/>
              </a:spcBef>
              <a:buFont typeface="Wingdings"/>
              <a:buChar char=""/>
              <a:tabLst>
                <a:tab pos="782320" algn="l"/>
              </a:tabLst>
            </a:pPr>
            <a:r>
              <a:rPr sz="2000" dirty="0">
                <a:solidFill>
                  <a:srgbClr val="001F5F"/>
                </a:solidFill>
                <a:latin typeface="Comic Sans MS"/>
                <a:cs typeface="Comic Sans MS"/>
              </a:rPr>
              <a:t>Forced</a:t>
            </a:r>
            <a:r>
              <a:rPr sz="2000" spc="-10" dirty="0">
                <a:solidFill>
                  <a:srgbClr val="001F5F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omic Sans MS"/>
                <a:cs typeface="Comic Sans MS"/>
              </a:rPr>
              <a:t>ventilation</a:t>
            </a:r>
            <a:endParaRPr sz="20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81000" marR="30480" indent="-342900">
              <a:lnSpc>
                <a:spcPct val="150100"/>
              </a:lnSpc>
              <a:spcBef>
                <a:spcPts val="475"/>
              </a:spcBef>
              <a:buFont typeface="Wingdings"/>
              <a:buChar char=""/>
              <a:tabLst>
                <a:tab pos="381000" algn="l"/>
              </a:tabLst>
            </a:pPr>
            <a:r>
              <a:rPr sz="2400" dirty="0">
                <a:solidFill>
                  <a:prstClr val="black"/>
                </a:solidFill>
                <a:latin typeface="Comic Sans MS"/>
                <a:cs typeface="Comic Sans MS"/>
              </a:rPr>
              <a:t>Total </a:t>
            </a: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ventilator area </a:t>
            </a:r>
            <a:r>
              <a:rPr sz="2400" dirty="0">
                <a:solidFill>
                  <a:prstClr val="black"/>
                </a:solidFill>
                <a:latin typeface="Comic Sans MS"/>
                <a:cs typeface="Comic Sans MS"/>
              </a:rPr>
              <a:t>equivalent </a:t>
            </a: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to </a:t>
            </a:r>
            <a:r>
              <a:rPr sz="2400" spc="-5" dirty="0">
                <a:solidFill>
                  <a:srgbClr val="FF0066"/>
                </a:solidFill>
                <a:latin typeface="Comic Sans MS"/>
                <a:cs typeface="Comic Sans MS"/>
              </a:rPr>
              <a:t>15-30 </a:t>
            </a:r>
            <a:r>
              <a:rPr sz="2400" dirty="0">
                <a:solidFill>
                  <a:srgbClr val="FF0066"/>
                </a:solidFill>
                <a:latin typeface="Comic Sans MS"/>
                <a:cs typeface="Comic Sans MS"/>
              </a:rPr>
              <a:t>% </a:t>
            </a:r>
            <a:r>
              <a:rPr sz="2400" dirty="0">
                <a:solidFill>
                  <a:prstClr val="black"/>
                </a:solidFill>
                <a:latin typeface="Comic Sans MS"/>
                <a:cs typeface="Comic Sans MS"/>
              </a:rPr>
              <a:t>of floor  area </a:t>
            </a: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was recommended by </a:t>
            </a:r>
            <a:r>
              <a:rPr sz="2400" dirty="0">
                <a:solidFill>
                  <a:prstClr val="black"/>
                </a:solidFill>
                <a:latin typeface="Comic Sans MS"/>
                <a:cs typeface="Comic Sans MS"/>
              </a:rPr>
              <a:t>White and </a:t>
            </a: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Aldrich</a:t>
            </a:r>
            <a:r>
              <a:rPr sz="2400" spc="-4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(1975).</a:t>
            </a:r>
            <a:endParaRPr sz="2400" dirty="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41363" y="1294465"/>
            <a:ext cx="8482330" cy="80010"/>
            <a:chOff x="141363" y="1294465"/>
            <a:chExt cx="8482330" cy="80010"/>
          </a:xfrm>
        </p:grpSpPr>
        <p:sp>
          <p:nvSpPr>
            <p:cNvPr id="21" name="object 21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8455914" y="0"/>
                  </a:moveTo>
                  <a:lnTo>
                    <a:pt x="0" y="0"/>
                  </a:lnTo>
                  <a:lnTo>
                    <a:pt x="0" y="53766"/>
                  </a:lnTo>
                  <a:lnTo>
                    <a:pt x="8455914" y="53766"/>
                  </a:lnTo>
                  <a:lnTo>
                    <a:pt x="8455914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0" y="53766"/>
                  </a:moveTo>
                  <a:lnTo>
                    <a:pt x="8455914" y="53766"/>
                  </a:lnTo>
                  <a:lnTo>
                    <a:pt x="8455914" y="0"/>
                  </a:lnTo>
                  <a:lnTo>
                    <a:pt x="0" y="0"/>
                  </a:lnTo>
                  <a:lnTo>
                    <a:pt x="0" y="53766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8674607" y="1207008"/>
            <a:ext cx="254635" cy="254635"/>
            <a:chOff x="8674607" y="1207008"/>
            <a:chExt cx="254635" cy="254635"/>
          </a:xfrm>
        </p:grpSpPr>
        <p:sp>
          <p:nvSpPr>
            <p:cNvPr id="24" name="object 24"/>
            <p:cNvSpPr/>
            <p:nvPr/>
          </p:nvSpPr>
          <p:spPr>
            <a:xfrm>
              <a:off x="8687561" y="1219962"/>
              <a:ext cx="228600" cy="2286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8687561" y="1219962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0" y="114300"/>
                  </a:moveTo>
                  <a:lnTo>
                    <a:pt x="8983" y="69812"/>
                  </a:lnTo>
                  <a:lnTo>
                    <a:pt x="33480" y="33480"/>
                  </a:lnTo>
                  <a:lnTo>
                    <a:pt x="69812" y="8983"/>
                  </a:lnTo>
                  <a:lnTo>
                    <a:pt x="114300" y="0"/>
                  </a:lnTo>
                  <a:lnTo>
                    <a:pt x="158787" y="8983"/>
                  </a:lnTo>
                  <a:lnTo>
                    <a:pt x="195119" y="33480"/>
                  </a:lnTo>
                  <a:lnTo>
                    <a:pt x="219616" y="69812"/>
                  </a:lnTo>
                  <a:lnTo>
                    <a:pt x="228600" y="114300"/>
                  </a:lnTo>
                  <a:lnTo>
                    <a:pt x="219616" y="158787"/>
                  </a:lnTo>
                  <a:lnTo>
                    <a:pt x="195119" y="195119"/>
                  </a:lnTo>
                  <a:lnTo>
                    <a:pt x="158787" y="219616"/>
                  </a:lnTo>
                  <a:lnTo>
                    <a:pt x="114300" y="228600"/>
                  </a:lnTo>
                  <a:lnTo>
                    <a:pt x="69812" y="219616"/>
                  </a:lnTo>
                  <a:lnTo>
                    <a:pt x="33480" y="195119"/>
                  </a:lnTo>
                  <a:lnTo>
                    <a:pt x="8983" y="158787"/>
                  </a:lnTo>
                  <a:lnTo>
                    <a:pt x="0" y="1143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87928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03399" y="667854"/>
            <a:ext cx="4565769" cy="4295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83332" y="478663"/>
            <a:ext cx="457708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Natural</a:t>
            </a:r>
            <a:r>
              <a:rPr sz="4400" spc="-70" dirty="0"/>
              <a:t> </a:t>
            </a:r>
            <a:r>
              <a:rPr sz="4400" dirty="0"/>
              <a:t>ventilation</a:t>
            </a:r>
            <a:endParaRPr sz="4400"/>
          </a:p>
        </p:txBody>
      </p:sp>
      <p:sp>
        <p:nvSpPr>
          <p:cNvPr id="4" name="object 4"/>
          <p:cNvSpPr/>
          <p:nvPr/>
        </p:nvSpPr>
        <p:spPr>
          <a:xfrm>
            <a:off x="3886200" y="1583436"/>
            <a:ext cx="1563624" cy="5135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5647944" y="1583436"/>
            <a:ext cx="2793492" cy="5135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1634109"/>
            <a:ext cx="8275955" cy="2165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spcBef>
                <a:spcPts val="10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Inadequate ventilation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generates </a:t>
            </a:r>
            <a:r>
              <a:rPr dirty="0">
                <a:solidFill>
                  <a:srgbClr val="205868"/>
                </a:solidFill>
                <a:latin typeface="Comic Sans MS"/>
                <a:cs typeface="Comic Sans MS"/>
              </a:rPr>
              <a:t>overheating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and </a:t>
            </a:r>
            <a:r>
              <a:rPr dirty="0">
                <a:solidFill>
                  <a:srgbClr val="0000FF"/>
                </a:solidFill>
                <a:latin typeface="Comic Sans MS"/>
                <a:cs typeface="Comic Sans MS"/>
              </a:rPr>
              <a:t>excessive</a:t>
            </a:r>
            <a:r>
              <a:rPr spc="-80" dirty="0">
                <a:solidFill>
                  <a:srgbClr val="0000FF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000FF"/>
                </a:solidFill>
                <a:latin typeface="Comic Sans MS"/>
                <a:cs typeface="Comic Sans MS"/>
              </a:rPr>
              <a:t>transpiration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,</a:t>
            </a:r>
          </a:p>
          <a:p>
            <a:pPr marL="355600">
              <a:spcBef>
                <a:spcPts val="1295"/>
              </a:spcBef>
            </a:pP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leading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to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problems such</a:t>
            </a:r>
            <a:r>
              <a:rPr spc="-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as</a:t>
            </a:r>
          </a:p>
          <a:p>
            <a:pPr marL="927100" lvl="1" indent="-514350">
              <a:spcBef>
                <a:spcPts val="1730"/>
              </a:spcBef>
              <a:buFont typeface="Wingdings"/>
              <a:buChar char=""/>
              <a:tabLst>
                <a:tab pos="927100" algn="l"/>
                <a:tab pos="927735" algn="l"/>
              </a:tabLst>
            </a:pP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Plant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water</a:t>
            </a:r>
            <a:r>
              <a:rPr spc="-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stress</a:t>
            </a:r>
            <a:endParaRPr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927100" marR="350520" lvl="1" indent="-514350">
              <a:lnSpc>
                <a:spcPct val="160000"/>
              </a:lnSpc>
              <a:spcBef>
                <a:spcPts val="430"/>
              </a:spcBef>
              <a:buFont typeface="Wingdings"/>
              <a:buChar char=""/>
              <a:tabLst>
                <a:tab pos="927100" algn="l"/>
                <a:tab pos="927735" algn="l"/>
              </a:tabLst>
            </a:pP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Physiological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disorders(fruit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cracking and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abortion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of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flowers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and 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fruits)</a:t>
            </a:r>
            <a:endParaRPr dirty="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41363" y="1294465"/>
            <a:ext cx="8482330" cy="80010"/>
            <a:chOff x="141363" y="1294465"/>
            <a:chExt cx="8482330" cy="80010"/>
          </a:xfrm>
        </p:grpSpPr>
        <p:sp>
          <p:nvSpPr>
            <p:cNvPr id="8" name="object 8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8455914" y="0"/>
                  </a:moveTo>
                  <a:lnTo>
                    <a:pt x="0" y="0"/>
                  </a:lnTo>
                  <a:lnTo>
                    <a:pt x="0" y="53766"/>
                  </a:lnTo>
                  <a:lnTo>
                    <a:pt x="8455914" y="53766"/>
                  </a:lnTo>
                  <a:lnTo>
                    <a:pt x="8455914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0" y="53766"/>
                  </a:moveTo>
                  <a:lnTo>
                    <a:pt x="8455914" y="53766"/>
                  </a:lnTo>
                  <a:lnTo>
                    <a:pt x="8455914" y="0"/>
                  </a:lnTo>
                  <a:lnTo>
                    <a:pt x="0" y="0"/>
                  </a:lnTo>
                  <a:lnTo>
                    <a:pt x="0" y="53766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8674607" y="1207008"/>
            <a:ext cx="254635" cy="254635"/>
            <a:chOff x="8674607" y="1207008"/>
            <a:chExt cx="254635" cy="254635"/>
          </a:xfrm>
        </p:grpSpPr>
        <p:sp>
          <p:nvSpPr>
            <p:cNvPr id="11" name="object 11"/>
            <p:cNvSpPr/>
            <p:nvPr/>
          </p:nvSpPr>
          <p:spPr>
            <a:xfrm>
              <a:off x="8687561" y="1219962"/>
              <a:ext cx="228600" cy="2286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8687561" y="1219962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0" y="114300"/>
                  </a:moveTo>
                  <a:lnTo>
                    <a:pt x="8983" y="69812"/>
                  </a:lnTo>
                  <a:lnTo>
                    <a:pt x="33480" y="33480"/>
                  </a:lnTo>
                  <a:lnTo>
                    <a:pt x="69812" y="8983"/>
                  </a:lnTo>
                  <a:lnTo>
                    <a:pt x="114300" y="0"/>
                  </a:lnTo>
                  <a:lnTo>
                    <a:pt x="158787" y="8983"/>
                  </a:lnTo>
                  <a:lnTo>
                    <a:pt x="195119" y="33480"/>
                  </a:lnTo>
                  <a:lnTo>
                    <a:pt x="219616" y="69812"/>
                  </a:lnTo>
                  <a:lnTo>
                    <a:pt x="228600" y="114300"/>
                  </a:lnTo>
                  <a:lnTo>
                    <a:pt x="219616" y="158787"/>
                  </a:lnTo>
                  <a:lnTo>
                    <a:pt x="195119" y="195119"/>
                  </a:lnTo>
                  <a:lnTo>
                    <a:pt x="158787" y="219616"/>
                  </a:lnTo>
                  <a:lnTo>
                    <a:pt x="114300" y="228600"/>
                  </a:lnTo>
                  <a:lnTo>
                    <a:pt x="69812" y="219616"/>
                  </a:lnTo>
                  <a:lnTo>
                    <a:pt x="33480" y="195119"/>
                  </a:lnTo>
                  <a:lnTo>
                    <a:pt x="8983" y="158787"/>
                  </a:lnTo>
                  <a:lnTo>
                    <a:pt x="0" y="1143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3" name="object 13"/>
          <p:cNvSpPr/>
          <p:nvPr/>
        </p:nvSpPr>
        <p:spPr>
          <a:xfrm>
            <a:off x="1929383" y="3643883"/>
            <a:ext cx="4424094" cy="30615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84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29050" y="0"/>
            <a:ext cx="3324225" cy="857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88409" y="1685859"/>
            <a:ext cx="5158740" cy="45834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4175" marR="884555" indent="-372110">
              <a:lnSpc>
                <a:spcPct val="110100"/>
              </a:lnSpc>
              <a:spcBef>
                <a:spcPts val="95"/>
              </a:spcBef>
              <a:buSzPct val="65384"/>
              <a:buFont typeface="Arial"/>
              <a:buChar char="•"/>
              <a:tabLst>
                <a:tab pos="423545" algn="l"/>
                <a:tab pos="424180" algn="l"/>
              </a:tabLst>
            </a:pPr>
            <a:r>
              <a:rPr dirty="0">
                <a:solidFill>
                  <a:prstClr val="black"/>
                </a:solidFill>
              </a:rPr>
              <a:t>	</a:t>
            </a:r>
            <a:r>
              <a:rPr sz="2600" dirty="0">
                <a:solidFill>
                  <a:prstClr val="black"/>
                </a:solidFill>
                <a:cs typeface="Calibri"/>
              </a:rPr>
              <a:t>Acquiring </a:t>
            </a:r>
            <a:r>
              <a:rPr sz="2600" spc="-10" dirty="0">
                <a:solidFill>
                  <a:prstClr val="black"/>
                </a:solidFill>
                <a:cs typeface="Calibri"/>
              </a:rPr>
              <a:t>more </a:t>
            </a:r>
            <a:r>
              <a:rPr sz="2600" dirty="0">
                <a:solidFill>
                  <a:prstClr val="black"/>
                </a:solidFill>
                <a:cs typeface="Calibri"/>
              </a:rPr>
              <a:t>land </a:t>
            </a:r>
            <a:r>
              <a:rPr sz="2600" spc="-10" dirty="0">
                <a:solidFill>
                  <a:prstClr val="black"/>
                </a:solidFill>
                <a:cs typeface="Calibri"/>
              </a:rPr>
              <a:t>area</a:t>
            </a:r>
            <a:r>
              <a:rPr sz="2600" spc="-100" dirty="0">
                <a:solidFill>
                  <a:prstClr val="black"/>
                </a:solidFill>
                <a:cs typeface="Calibri"/>
              </a:rPr>
              <a:t> </a:t>
            </a:r>
            <a:r>
              <a:rPr sz="2600" spc="-25" dirty="0">
                <a:solidFill>
                  <a:prstClr val="black"/>
                </a:solidFill>
                <a:cs typeface="Calibri"/>
              </a:rPr>
              <a:t>for  </a:t>
            </a:r>
            <a:r>
              <a:rPr sz="2600" spc="-5" dirty="0">
                <a:solidFill>
                  <a:prstClr val="black"/>
                </a:solidFill>
                <a:cs typeface="Calibri"/>
              </a:rPr>
              <a:t>cultivation</a:t>
            </a:r>
            <a:r>
              <a:rPr sz="26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600" spc="-5" dirty="0">
                <a:solidFill>
                  <a:prstClr val="black"/>
                </a:solidFill>
                <a:cs typeface="Calibri"/>
              </a:rPr>
              <a:t>purpose</a:t>
            </a:r>
            <a:endParaRPr sz="2600">
              <a:solidFill>
                <a:prstClr val="black"/>
              </a:solidFill>
              <a:cs typeface="Calibri"/>
            </a:endParaRPr>
          </a:p>
          <a:p>
            <a:pPr marL="424180" indent="-411480">
              <a:spcBef>
                <a:spcPts val="310"/>
              </a:spcBef>
              <a:buSzPct val="65384"/>
              <a:buFont typeface="Arial"/>
              <a:buChar char="•"/>
              <a:tabLst>
                <a:tab pos="423545" algn="l"/>
                <a:tab pos="424180" algn="l"/>
              </a:tabLst>
            </a:pPr>
            <a:r>
              <a:rPr sz="2600" spc="-5" dirty="0">
                <a:solidFill>
                  <a:prstClr val="black"/>
                </a:solidFill>
                <a:cs typeface="Calibri"/>
              </a:rPr>
              <a:t>Expanding </a:t>
            </a:r>
            <a:r>
              <a:rPr sz="2600" spc="-10" dirty="0">
                <a:solidFill>
                  <a:prstClr val="black"/>
                </a:solidFill>
                <a:cs typeface="Calibri"/>
              </a:rPr>
              <a:t>irrigation</a:t>
            </a:r>
            <a:r>
              <a:rPr sz="2600" spc="-45" dirty="0">
                <a:solidFill>
                  <a:prstClr val="black"/>
                </a:solidFill>
                <a:cs typeface="Calibri"/>
              </a:rPr>
              <a:t> </a:t>
            </a:r>
            <a:r>
              <a:rPr sz="2600" spc="-5" dirty="0">
                <a:solidFill>
                  <a:prstClr val="black"/>
                </a:solidFill>
                <a:cs typeface="Calibri"/>
              </a:rPr>
              <a:t>facilities</a:t>
            </a:r>
            <a:endParaRPr sz="2600">
              <a:solidFill>
                <a:prstClr val="black"/>
              </a:solidFill>
              <a:cs typeface="Calibri"/>
            </a:endParaRPr>
          </a:p>
          <a:p>
            <a:pPr marL="423545" marR="579120" indent="-411480">
              <a:lnSpc>
                <a:spcPts val="2810"/>
              </a:lnSpc>
              <a:spcBef>
                <a:spcPts val="665"/>
              </a:spcBef>
              <a:buSzPct val="65384"/>
              <a:buFont typeface="Arial"/>
              <a:buChar char="•"/>
              <a:tabLst>
                <a:tab pos="423545" algn="l"/>
                <a:tab pos="424180" algn="l"/>
              </a:tabLst>
            </a:pPr>
            <a:r>
              <a:rPr sz="2600" dirty="0">
                <a:solidFill>
                  <a:prstClr val="black"/>
                </a:solidFill>
                <a:cs typeface="Calibri"/>
              </a:rPr>
              <a:t>Use </a:t>
            </a:r>
            <a:r>
              <a:rPr sz="2600" spc="-5" dirty="0">
                <a:solidFill>
                  <a:prstClr val="black"/>
                </a:solidFill>
                <a:cs typeface="Calibri"/>
              </a:rPr>
              <a:t>of </a:t>
            </a:r>
            <a:r>
              <a:rPr sz="2600" spc="-15" dirty="0">
                <a:solidFill>
                  <a:prstClr val="black"/>
                </a:solidFill>
                <a:cs typeface="Calibri"/>
              </a:rPr>
              <a:t>improved </a:t>
            </a:r>
            <a:r>
              <a:rPr sz="2600" dirty="0">
                <a:solidFill>
                  <a:prstClr val="black"/>
                </a:solidFill>
                <a:cs typeface="Calibri"/>
              </a:rPr>
              <a:t>and</a:t>
            </a:r>
            <a:r>
              <a:rPr sz="2600" spc="-75" dirty="0">
                <a:solidFill>
                  <a:prstClr val="black"/>
                </a:solidFill>
                <a:cs typeface="Calibri"/>
              </a:rPr>
              <a:t> </a:t>
            </a:r>
            <a:r>
              <a:rPr sz="2600" spc="-5" dirty="0">
                <a:solidFill>
                  <a:prstClr val="black"/>
                </a:solidFill>
                <a:cs typeface="Calibri"/>
              </a:rPr>
              <a:t>advanced  </a:t>
            </a:r>
            <a:r>
              <a:rPr sz="2600" spc="-10" dirty="0">
                <a:solidFill>
                  <a:prstClr val="black"/>
                </a:solidFill>
                <a:cs typeface="Calibri"/>
              </a:rPr>
              <a:t>variety </a:t>
            </a:r>
            <a:r>
              <a:rPr sz="2600" spc="-5" dirty="0">
                <a:solidFill>
                  <a:prstClr val="black"/>
                </a:solidFill>
                <a:cs typeface="Calibri"/>
              </a:rPr>
              <a:t>of</a:t>
            </a:r>
            <a:r>
              <a:rPr sz="26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600" spc="-5" dirty="0">
                <a:solidFill>
                  <a:prstClr val="black"/>
                </a:solidFill>
                <a:cs typeface="Calibri"/>
              </a:rPr>
              <a:t>seeds</a:t>
            </a:r>
            <a:endParaRPr sz="2600">
              <a:solidFill>
                <a:prstClr val="black"/>
              </a:solidFill>
              <a:cs typeface="Calibri"/>
            </a:endParaRPr>
          </a:p>
          <a:p>
            <a:pPr marL="424180" indent="-411480">
              <a:spcBef>
                <a:spcPts val="270"/>
              </a:spcBef>
              <a:buSzPct val="65384"/>
              <a:buFont typeface="Arial"/>
              <a:buChar char="•"/>
              <a:tabLst>
                <a:tab pos="423545" algn="l"/>
                <a:tab pos="424180" algn="l"/>
              </a:tabLst>
            </a:pPr>
            <a:r>
              <a:rPr sz="2600" spc="-25" dirty="0">
                <a:solidFill>
                  <a:prstClr val="black"/>
                </a:solidFill>
                <a:cs typeface="Calibri"/>
              </a:rPr>
              <a:t>Water</a:t>
            </a:r>
            <a:r>
              <a:rPr sz="2600" spc="-125" dirty="0">
                <a:solidFill>
                  <a:prstClr val="black"/>
                </a:solidFill>
                <a:cs typeface="Calibri"/>
              </a:rPr>
              <a:t> </a:t>
            </a:r>
            <a:r>
              <a:rPr sz="2600" spc="-5" dirty="0">
                <a:solidFill>
                  <a:prstClr val="black"/>
                </a:solidFill>
                <a:cs typeface="Calibri"/>
              </a:rPr>
              <a:t>management</a:t>
            </a:r>
            <a:endParaRPr sz="2600">
              <a:solidFill>
                <a:prstClr val="black"/>
              </a:solidFill>
              <a:cs typeface="Calibri"/>
            </a:endParaRPr>
          </a:p>
          <a:p>
            <a:pPr marL="424180" indent="-411480">
              <a:spcBef>
                <a:spcPts val="315"/>
              </a:spcBef>
              <a:buSzPct val="65384"/>
              <a:buFont typeface="Arial"/>
              <a:buChar char="•"/>
              <a:tabLst>
                <a:tab pos="423545" algn="l"/>
                <a:tab pos="424180" algn="l"/>
              </a:tabLst>
            </a:pPr>
            <a:r>
              <a:rPr sz="2600" spc="-5" dirty="0">
                <a:solidFill>
                  <a:prstClr val="black"/>
                </a:solidFill>
                <a:cs typeface="Calibri"/>
              </a:rPr>
              <a:t>Protection</a:t>
            </a:r>
            <a:r>
              <a:rPr sz="2600" spc="-114" dirty="0">
                <a:solidFill>
                  <a:prstClr val="black"/>
                </a:solidFill>
                <a:cs typeface="Calibri"/>
              </a:rPr>
              <a:t> </a:t>
            </a:r>
            <a:r>
              <a:rPr sz="2600" dirty="0">
                <a:solidFill>
                  <a:prstClr val="black"/>
                </a:solidFill>
                <a:cs typeface="Calibri"/>
              </a:rPr>
              <a:t>activities</a:t>
            </a:r>
            <a:endParaRPr sz="2600">
              <a:solidFill>
                <a:prstClr val="black"/>
              </a:solidFill>
              <a:cs typeface="Calibri"/>
            </a:endParaRPr>
          </a:p>
          <a:p>
            <a:pPr marL="423545" marR="5080" indent="-411480">
              <a:lnSpc>
                <a:spcPts val="2810"/>
              </a:lnSpc>
              <a:spcBef>
                <a:spcPts val="660"/>
              </a:spcBef>
              <a:buSzPct val="65384"/>
              <a:buFont typeface="Arial"/>
              <a:buChar char="•"/>
              <a:tabLst>
                <a:tab pos="423545" algn="l"/>
                <a:tab pos="424180" algn="l"/>
              </a:tabLst>
            </a:pPr>
            <a:r>
              <a:rPr sz="2600" spc="-5" dirty="0">
                <a:solidFill>
                  <a:prstClr val="black"/>
                </a:solidFill>
                <a:cs typeface="Calibri"/>
              </a:rPr>
              <a:t>Implementation of </a:t>
            </a:r>
            <a:r>
              <a:rPr sz="2600" spc="-15" dirty="0">
                <a:solidFill>
                  <a:prstClr val="black"/>
                </a:solidFill>
                <a:cs typeface="Calibri"/>
              </a:rPr>
              <a:t>better </a:t>
            </a:r>
            <a:r>
              <a:rPr sz="2600" spc="-10" dirty="0">
                <a:solidFill>
                  <a:prstClr val="black"/>
                </a:solidFill>
                <a:cs typeface="Calibri"/>
              </a:rPr>
              <a:t>tools</a:t>
            </a:r>
            <a:r>
              <a:rPr sz="2600" spc="-95" dirty="0">
                <a:solidFill>
                  <a:prstClr val="black"/>
                </a:solidFill>
                <a:cs typeface="Calibri"/>
              </a:rPr>
              <a:t> </a:t>
            </a:r>
            <a:r>
              <a:rPr sz="2600" dirty="0">
                <a:solidFill>
                  <a:prstClr val="black"/>
                </a:solidFill>
                <a:cs typeface="Calibri"/>
              </a:rPr>
              <a:t>and  </a:t>
            </a:r>
            <a:r>
              <a:rPr sz="2600" spc="-5" dirty="0">
                <a:solidFill>
                  <a:prstClr val="black"/>
                </a:solidFill>
                <a:cs typeface="Calibri"/>
              </a:rPr>
              <a:t>techniques </a:t>
            </a:r>
            <a:r>
              <a:rPr sz="2600" dirty="0">
                <a:solidFill>
                  <a:prstClr val="black"/>
                </a:solidFill>
                <a:cs typeface="Calibri"/>
              </a:rPr>
              <a:t>as a </a:t>
            </a:r>
            <a:r>
              <a:rPr sz="2600" spc="-5" dirty="0">
                <a:solidFill>
                  <a:prstClr val="black"/>
                </a:solidFill>
                <a:cs typeface="Calibri"/>
              </a:rPr>
              <a:t>result </a:t>
            </a:r>
            <a:r>
              <a:rPr sz="2600" dirty="0">
                <a:solidFill>
                  <a:prstClr val="black"/>
                </a:solidFill>
                <a:cs typeface="Calibri"/>
              </a:rPr>
              <a:t>of</a:t>
            </a:r>
            <a:r>
              <a:rPr sz="2600" spc="-90" dirty="0">
                <a:solidFill>
                  <a:prstClr val="black"/>
                </a:solidFill>
                <a:cs typeface="Calibri"/>
              </a:rPr>
              <a:t> </a:t>
            </a:r>
            <a:r>
              <a:rPr sz="2600" spc="-10" dirty="0">
                <a:solidFill>
                  <a:prstClr val="black"/>
                </a:solidFill>
                <a:cs typeface="Calibri"/>
              </a:rPr>
              <a:t>research.</a:t>
            </a:r>
            <a:endParaRPr sz="2600">
              <a:solidFill>
                <a:prstClr val="black"/>
              </a:solidFill>
              <a:cs typeface="Calibri"/>
            </a:endParaRPr>
          </a:p>
          <a:p>
            <a:pPr marL="423545" marR="520065" indent="-411480">
              <a:lnSpc>
                <a:spcPts val="2810"/>
              </a:lnSpc>
              <a:spcBef>
                <a:spcPts val="625"/>
              </a:spcBef>
              <a:buSzPct val="65384"/>
              <a:buFont typeface="Arial"/>
              <a:buChar char="•"/>
              <a:tabLst>
                <a:tab pos="423545" algn="l"/>
                <a:tab pos="424180" algn="l"/>
              </a:tabLst>
            </a:pPr>
            <a:r>
              <a:rPr sz="2600" spc="-10" dirty="0">
                <a:solidFill>
                  <a:prstClr val="black"/>
                </a:solidFill>
                <a:cs typeface="Calibri"/>
              </a:rPr>
              <a:t>Production </a:t>
            </a:r>
            <a:r>
              <a:rPr sz="2600" spc="-5" dirty="0">
                <a:solidFill>
                  <a:prstClr val="black"/>
                </a:solidFill>
                <a:cs typeface="Calibri"/>
              </a:rPr>
              <a:t>increased </a:t>
            </a:r>
            <a:r>
              <a:rPr sz="2600" dirty="0">
                <a:solidFill>
                  <a:prstClr val="black"/>
                </a:solidFill>
                <a:cs typeface="Calibri"/>
              </a:rPr>
              <a:t>50%</a:t>
            </a:r>
            <a:r>
              <a:rPr sz="2600" spc="-75" dirty="0">
                <a:solidFill>
                  <a:prstClr val="black"/>
                </a:solidFill>
                <a:cs typeface="Calibri"/>
              </a:rPr>
              <a:t> </a:t>
            </a:r>
            <a:r>
              <a:rPr sz="2600" spc="-15" dirty="0">
                <a:solidFill>
                  <a:prstClr val="black"/>
                </a:solidFill>
                <a:cs typeface="Calibri"/>
              </a:rPr>
              <a:t>from  </a:t>
            </a:r>
            <a:r>
              <a:rPr sz="2600" dirty="0">
                <a:solidFill>
                  <a:prstClr val="black"/>
                </a:solidFill>
                <a:cs typeface="Calibri"/>
              </a:rPr>
              <a:t>1967 </a:t>
            </a:r>
            <a:r>
              <a:rPr sz="2600" spc="-15" dirty="0">
                <a:solidFill>
                  <a:prstClr val="black"/>
                </a:solidFill>
                <a:cs typeface="Calibri"/>
              </a:rPr>
              <a:t>to </a:t>
            </a:r>
            <a:r>
              <a:rPr sz="2600" dirty="0">
                <a:solidFill>
                  <a:prstClr val="black"/>
                </a:solidFill>
                <a:cs typeface="Calibri"/>
              </a:rPr>
              <a:t>1971 in </a:t>
            </a:r>
            <a:r>
              <a:rPr sz="2600" spc="-5" dirty="0">
                <a:solidFill>
                  <a:prstClr val="black"/>
                </a:solidFill>
                <a:cs typeface="Calibri"/>
              </a:rPr>
              <a:t>jus </a:t>
            </a:r>
            <a:r>
              <a:rPr sz="2600" spc="-20" dirty="0">
                <a:solidFill>
                  <a:prstClr val="black"/>
                </a:solidFill>
                <a:cs typeface="Calibri"/>
              </a:rPr>
              <a:t>four</a:t>
            </a:r>
            <a:r>
              <a:rPr sz="2600" spc="-114" dirty="0">
                <a:solidFill>
                  <a:prstClr val="black"/>
                </a:solidFill>
                <a:cs typeface="Calibri"/>
              </a:rPr>
              <a:t> </a:t>
            </a:r>
            <a:r>
              <a:rPr sz="2600" spc="-15" dirty="0">
                <a:solidFill>
                  <a:prstClr val="black"/>
                </a:solidFill>
                <a:cs typeface="Calibri"/>
              </a:rPr>
              <a:t>years.</a:t>
            </a:r>
            <a:endParaRPr sz="2600">
              <a:solidFill>
                <a:prstClr val="black"/>
              </a:solidFill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1752598"/>
            <a:ext cx="3657600" cy="51053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5829300" y="405384"/>
            <a:ext cx="3314700" cy="14935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6072504" y="672465"/>
            <a:ext cx="3061462" cy="10012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642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6719" y="2499360"/>
            <a:ext cx="8147304" cy="41452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78916" y="347548"/>
            <a:ext cx="7476490" cy="20567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685" indent="-515620">
              <a:spcBef>
                <a:spcPts val="100"/>
              </a:spcBef>
              <a:buFont typeface="Wingdings"/>
              <a:buChar char=""/>
              <a:tabLst>
                <a:tab pos="527685" algn="l"/>
                <a:tab pos="528320" algn="l"/>
              </a:tabLst>
            </a:pP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Efficiency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of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natural ventilation depends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on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factors such</a:t>
            </a:r>
            <a:r>
              <a:rPr spc="-7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as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926465" lvl="1" indent="-513715">
              <a:spcBef>
                <a:spcPts val="1300"/>
              </a:spcBef>
              <a:buFont typeface="Wingdings"/>
              <a:buChar char=""/>
              <a:tabLst>
                <a:tab pos="926465" algn="l"/>
                <a:tab pos="927100" algn="l"/>
              </a:tabLst>
            </a:pP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Wind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speed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and</a:t>
            </a:r>
            <a:r>
              <a:rPr spc="-1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direction,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926465" marR="5080" lvl="1" indent="-513715">
              <a:lnSpc>
                <a:spcPct val="160000"/>
              </a:lnSpc>
              <a:buFont typeface="Wingdings"/>
              <a:buChar char=""/>
              <a:tabLst>
                <a:tab pos="926465" algn="l"/>
                <a:tab pos="927100" algn="l"/>
              </a:tabLst>
            </a:pP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Temperature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differences between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the outside and the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inside 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of the</a:t>
            </a:r>
            <a:r>
              <a:rPr spc="-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greenhouse,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926465" lvl="1" indent="-513715">
              <a:spcBef>
                <a:spcPts val="1300"/>
              </a:spcBef>
              <a:buFont typeface="Wingdings"/>
              <a:buChar char=""/>
              <a:tabLst>
                <a:tab pos="926465" algn="l"/>
                <a:tab pos="927100" algn="l"/>
              </a:tabLst>
            </a:pP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Greenhouse design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and the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presence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or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absence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of</a:t>
            </a:r>
            <a:r>
              <a:rPr spc="-3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crops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1567384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98937" y="702046"/>
            <a:ext cx="3578129" cy="3532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75585" y="544195"/>
            <a:ext cx="35972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0D0D0D"/>
                </a:solidFill>
              </a:rPr>
              <a:t>Forced</a:t>
            </a:r>
            <a:r>
              <a:rPr sz="3600" spc="-45" dirty="0">
                <a:solidFill>
                  <a:srgbClr val="0D0D0D"/>
                </a:solidFill>
              </a:rPr>
              <a:t> </a:t>
            </a:r>
            <a:r>
              <a:rPr sz="3600" dirty="0">
                <a:solidFill>
                  <a:srgbClr val="0D0D0D"/>
                </a:solidFill>
              </a:rPr>
              <a:t>ventilation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435965" y="1386078"/>
            <a:ext cx="7982584" cy="2293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12395" indent="-342900">
              <a:lnSpc>
                <a:spcPct val="150000"/>
              </a:lnSpc>
              <a:spcBef>
                <a:spcPts val="100"/>
              </a:spcBef>
              <a:buFont typeface="Wingdings"/>
              <a:buChar char=""/>
              <a:tabLst>
                <a:tab pos="355600" algn="l"/>
              </a:tabLst>
            </a:pP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Fans </a:t>
            </a:r>
            <a:r>
              <a:rPr sz="2400" dirty="0">
                <a:solidFill>
                  <a:prstClr val="black"/>
                </a:solidFill>
                <a:latin typeface="Comic Sans MS"/>
                <a:cs typeface="Comic Sans MS"/>
              </a:rPr>
              <a:t>suck air out on </a:t>
            </a: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the </a:t>
            </a:r>
            <a:r>
              <a:rPr sz="2400" dirty="0">
                <a:solidFill>
                  <a:prstClr val="black"/>
                </a:solidFill>
                <a:latin typeface="Comic Sans MS"/>
                <a:cs typeface="Comic Sans MS"/>
              </a:rPr>
              <a:t>one </a:t>
            </a: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side </a:t>
            </a:r>
            <a:r>
              <a:rPr sz="2400" dirty="0">
                <a:solidFill>
                  <a:prstClr val="black"/>
                </a:solidFill>
                <a:latin typeface="Comic Sans MS"/>
                <a:cs typeface="Comic Sans MS"/>
              </a:rPr>
              <a:t>and openings on</a:t>
            </a:r>
            <a:r>
              <a:rPr sz="2400" spc="-1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400" dirty="0">
                <a:solidFill>
                  <a:prstClr val="black"/>
                </a:solidFill>
                <a:latin typeface="Comic Sans MS"/>
                <a:cs typeface="Comic Sans MS"/>
              </a:rPr>
              <a:t>the  other </a:t>
            </a: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side </a:t>
            </a:r>
            <a:r>
              <a:rPr sz="2400" dirty="0">
                <a:solidFill>
                  <a:prstClr val="black"/>
                </a:solidFill>
                <a:latin typeface="Comic Sans MS"/>
                <a:cs typeface="Comic Sans MS"/>
              </a:rPr>
              <a:t>let air</a:t>
            </a:r>
            <a:r>
              <a:rPr sz="2400" spc="-4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in.</a:t>
            </a:r>
            <a:endParaRPr sz="24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55600" indent="-342900">
              <a:spcBef>
                <a:spcPts val="2014"/>
              </a:spcBef>
              <a:buFont typeface="Wingdings"/>
              <a:buChar char=""/>
              <a:tabLst>
                <a:tab pos="355600" algn="l"/>
              </a:tabLst>
            </a:pPr>
            <a:r>
              <a:rPr sz="2400" dirty="0">
                <a:solidFill>
                  <a:prstClr val="black"/>
                </a:solidFill>
                <a:latin typeface="Comic Sans MS"/>
                <a:cs typeface="Comic Sans MS"/>
              </a:rPr>
              <a:t>Ventilation </a:t>
            </a: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fans should be located </a:t>
            </a:r>
            <a:r>
              <a:rPr sz="2400" dirty="0">
                <a:solidFill>
                  <a:prstClr val="black"/>
                </a:solidFill>
                <a:latin typeface="Comic Sans MS"/>
                <a:cs typeface="Comic Sans MS"/>
              </a:rPr>
              <a:t>on </a:t>
            </a: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the </a:t>
            </a:r>
            <a:r>
              <a:rPr sz="2400" spc="-5" dirty="0">
                <a:solidFill>
                  <a:srgbClr val="FF0066"/>
                </a:solidFill>
                <a:latin typeface="Comic Sans MS"/>
                <a:cs typeface="Comic Sans MS"/>
              </a:rPr>
              <a:t>wind side </a:t>
            </a:r>
            <a:r>
              <a:rPr sz="2400" dirty="0">
                <a:solidFill>
                  <a:prstClr val="black"/>
                </a:solidFill>
                <a:latin typeface="Comic Sans MS"/>
                <a:cs typeface="Comic Sans MS"/>
              </a:rPr>
              <a:t>of</a:t>
            </a:r>
            <a:endParaRPr sz="24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55600">
              <a:spcBef>
                <a:spcPts val="1440"/>
              </a:spcBef>
            </a:pP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the</a:t>
            </a:r>
            <a:r>
              <a:rPr sz="2400" spc="-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greenhouse</a:t>
            </a:r>
            <a:endParaRPr sz="24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41363" y="1294465"/>
            <a:ext cx="8482330" cy="80010"/>
            <a:chOff x="141363" y="1294465"/>
            <a:chExt cx="8482330" cy="80010"/>
          </a:xfrm>
        </p:grpSpPr>
        <p:sp>
          <p:nvSpPr>
            <p:cNvPr id="6" name="object 6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8455914" y="0"/>
                  </a:moveTo>
                  <a:lnTo>
                    <a:pt x="0" y="0"/>
                  </a:lnTo>
                  <a:lnTo>
                    <a:pt x="0" y="53766"/>
                  </a:lnTo>
                  <a:lnTo>
                    <a:pt x="8455914" y="53766"/>
                  </a:lnTo>
                  <a:lnTo>
                    <a:pt x="8455914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0" y="53766"/>
                  </a:moveTo>
                  <a:lnTo>
                    <a:pt x="8455914" y="53766"/>
                  </a:lnTo>
                  <a:lnTo>
                    <a:pt x="8455914" y="0"/>
                  </a:lnTo>
                  <a:lnTo>
                    <a:pt x="0" y="0"/>
                  </a:lnTo>
                  <a:lnTo>
                    <a:pt x="0" y="53766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8674607" y="1207008"/>
            <a:ext cx="254635" cy="254635"/>
            <a:chOff x="8674607" y="1207008"/>
            <a:chExt cx="254635" cy="254635"/>
          </a:xfrm>
        </p:grpSpPr>
        <p:sp>
          <p:nvSpPr>
            <p:cNvPr id="9" name="object 9"/>
            <p:cNvSpPr/>
            <p:nvPr/>
          </p:nvSpPr>
          <p:spPr>
            <a:xfrm>
              <a:off x="8687561" y="1219962"/>
              <a:ext cx="228600" cy="2286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8687561" y="1219962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0" y="114300"/>
                  </a:moveTo>
                  <a:lnTo>
                    <a:pt x="8983" y="69812"/>
                  </a:lnTo>
                  <a:lnTo>
                    <a:pt x="33480" y="33480"/>
                  </a:lnTo>
                  <a:lnTo>
                    <a:pt x="69812" y="8983"/>
                  </a:lnTo>
                  <a:lnTo>
                    <a:pt x="114300" y="0"/>
                  </a:lnTo>
                  <a:lnTo>
                    <a:pt x="158787" y="8983"/>
                  </a:lnTo>
                  <a:lnTo>
                    <a:pt x="195119" y="33480"/>
                  </a:lnTo>
                  <a:lnTo>
                    <a:pt x="219616" y="69812"/>
                  </a:lnTo>
                  <a:lnTo>
                    <a:pt x="228600" y="114300"/>
                  </a:lnTo>
                  <a:lnTo>
                    <a:pt x="219616" y="158787"/>
                  </a:lnTo>
                  <a:lnTo>
                    <a:pt x="195119" y="195119"/>
                  </a:lnTo>
                  <a:lnTo>
                    <a:pt x="158787" y="219616"/>
                  </a:lnTo>
                  <a:lnTo>
                    <a:pt x="114300" y="228600"/>
                  </a:lnTo>
                  <a:lnTo>
                    <a:pt x="69812" y="219616"/>
                  </a:lnTo>
                  <a:lnTo>
                    <a:pt x="33480" y="195119"/>
                  </a:lnTo>
                  <a:lnTo>
                    <a:pt x="8983" y="158787"/>
                  </a:lnTo>
                  <a:lnTo>
                    <a:pt x="0" y="1143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2212848" y="3784091"/>
            <a:ext cx="5361432" cy="27904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5267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0240" y="398500"/>
            <a:ext cx="7508875" cy="139700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15265" indent="-203200">
              <a:spcBef>
                <a:spcPts val="1300"/>
              </a:spcBef>
              <a:buSzPct val="95000"/>
              <a:buFont typeface="Wingdings"/>
              <a:buChar char=""/>
              <a:tabLst>
                <a:tab pos="215900" algn="l"/>
              </a:tabLst>
            </a:pP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Distance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between two fans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should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not exceed </a:t>
            </a:r>
            <a:r>
              <a:rPr sz="2000" dirty="0">
                <a:solidFill>
                  <a:srgbClr val="0000FF"/>
                </a:solidFill>
                <a:latin typeface="Comic Sans MS"/>
                <a:cs typeface="Comic Sans MS"/>
              </a:rPr>
              <a:t>8-10</a:t>
            </a:r>
            <a:r>
              <a:rPr sz="2000" spc="-15" dirty="0">
                <a:solidFill>
                  <a:srgbClr val="0000FF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srgbClr val="0000FF"/>
                </a:solidFill>
                <a:latin typeface="Comic Sans MS"/>
                <a:cs typeface="Comic Sans MS"/>
              </a:rPr>
              <a:t>m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289560" indent="-277495">
              <a:spcBef>
                <a:spcPts val="1200"/>
              </a:spcBef>
              <a:buSzPct val="95000"/>
              <a:buFont typeface="Wingdings"/>
              <a:buChar char=""/>
              <a:tabLst>
                <a:tab pos="290195" algn="l"/>
              </a:tabLst>
            </a:pP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Inlet opening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on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the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opposite side of a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fan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should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be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at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least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12700">
              <a:spcBef>
                <a:spcPts val="1200"/>
              </a:spcBef>
            </a:pPr>
            <a:r>
              <a:rPr sz="2000" spc="-5" dirty="0">
                <a:solidFill>
                  <a:srgbClr val="4F6128"/>
                </a:solidFill>
                <a:latin typeface="Comic Sans MS"/>
                <a:cs typeface="Comic Sans MS"/>
              </a:rPr>
              <a:t>1.25 </a:t>
            </a:r>
            <a:r>
              <a:rPr sz="2000" dirty="0">
                <a:solidFill>
                  <a:srgbClr val="4F6128"/>
                </a:solidFill>
                <a:latin typeface="Comic Sans MS"/>
                <a:cs typeface="Comic Sans MS"/>
              </a:rPr>
              <a:t>times of </a:t>
            </a:r>
            <a:r>
              <a:rPr sz="2000" spc="-5" dirty="0">
                <a:solidFill>
                  <a:srgbClr val="4F6128"/>
                </a:solidFill>
                <a:latin typeface="Comic Sans MS"/>
                <a:cs typeface="Comic Sans MS"/>
              </a:rPr>
              <a:t>the fan</a:t>
            </a:r>
            <a:r>
              <a:rPr sz="2000" spc="-4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srgbClr val="4F6128"/>
                </a:solidFill>
                <a:latin typeface="Comic Sans MS"/>
                <a:cs typeface="Comic Sans MS"/>
              </a:rPr>
              <a:t>area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.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55091" y="2141220"/>
            <a:ext cx="8433816" cy="43616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5321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97420" y="2214372"/>
            <a:ext cx="1763172" cy="21671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3463" y="3713988"/>
            <a:ext cx="4218432" cy="29306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35178" y="667854"/>
            <a:ext cx="3122112" cy="4295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996945" y="478663"/>
            <a:ext cx="314833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Shade</a:t>
            </a:r>
            <a:r>
              <a:rPr sz="4400" spc="-75" dirty="0"/>
              <a:t> </a:t>
            </a:r>
            <a:r>
              <a:rPr sz="4400" dirty="0"/>
              <a:t>covers</a:t>
            </a:r>
            <a:endParaRPr sz="4400"/>
          </a:p>
        </p:txBody>
      </p:sp>
      <p:sp>
        <p:nvSpPr>
          <p:cNvPr id="6" name="object 6"/>
          <p:cNvSpPr txBox="1"/>
          <p:nvPr/>
        </p:nvSpPr>
        <p:spPr>
          <a:xfrm>
            <a:off x="221691" y="1711833"/>
            <a:ext cx="6929120" cy="1958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Shading will be done using different</a:t>
            </a:r>
            <a:r>
              <a:rPr sz="240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approaches:</a:t>
            </a:r>
            <a:endParaRPr sz="24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55600" indent="-342900">
              <a:spcBef>
                <a:spcPts val="178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Shade</a:t>
            </a:r>
            <a:r>
              <a:rPr sz="2000" spc="-1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screens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55600" indent="-342900">
              <a:spcBef>
                <a:spcPts val="168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Paints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55600" indent="-342900">
              <a:spcBef>
                <a:spcPts val="168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Nets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41363" y="1294465"/>
            <a:ext cx="8482330" cy="80010"/>
            <a:chOff x="141363" y="1294465"/>
            <a:chExt cx="8482330" cy="80010"/>
          </a:xfrm>
        </p:grpSpPr>
        <p:sp>
          <p:nvSpPr>
            <p:cNvPr id="8" name="object 8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8455914" y="0"/>
                  </a:moveTo>
                  <a:lnTo>
                    <a:pt x="0" y="0"/>
                  </a:lnTo>
                  <a:lnTo>
                    <a:pt x="0" y="53766"/>
                  </a:lnTo>
                  <a:lnTo>
                    <a:pt x="8455914" y="53766"/>
                  </a:lnTo>
                  <a:lnTo>
                    <a:pt x="8455914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0" y="53766"/>
                  </a:moveTo>
                  <a:lnTo>
                    <a:pt x="8455914" y="53766"/>
                  </a:lnTo>
                  <a:lnTo>
                    <a:pt x="8455914" y="0"/>
                  </a:lnTo>
                  <a:lnTo>
                    <a:pt x="0" y="0"/>
                  </a:lnTo>
                  <a:lnTo>
                    <a:pt x="0" y="53766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8674607" y="1207008"/>
            <a:ext cx="254635" cy="254635"/>
            <a:chOff x="8674607" y="1207008"/>
            <a:chExt cx="254635" cy="254635"/>
          </a:xfrm>
        </p:grpSpPr>
        <p:sp>
          <p:nvSpPr>
            <p:cNvPr id="11" name="object 11"/>
            <p:cNvSpPr/>
            <p:nvPr/>
          </p:nvSpPr>
          <p:spPr>
            <a:xfrm>
              <a:off x="8687561" y="1219962"/>
              <a:ext cx="228600" cy="2286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8687561" y="1219962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0" y="114300"/>
                  </a:moveTo>
                  <a:lnTo>
                    <a:pt x="8983" y="69812"/>
                  </a:lnTo>
                  <a:lnTo>
                    <a:pt x="33480" y="33480"/>
                  </a:lnTo>
                  <a:lnTo>
                    <a:pt x="69812" y="8983"/>
                  </a:lnTo>
                  <a:lnTo>
                    <a:pt x="114300" y="0"/>
                  </a:lnTo>
                  <a:lnTo>
                    <a:pt x="158787" y="8983"/>
                  </a:lnTo>
                  <a:lnTo>
                    <a:pt x="195119" y="33480"/>
                  </a:lnTo>
                  <a:lnTo>
                    <a:pt x="219616" y="69812"/>
                  </a:lnTo>
                  <a:lnTo>
                    <a:pt x="228600" y="114300"/>
                  </a:lnTo>
                  <a:lnTo>
                    <a:pt x="219616" y="158787"/>
                  </a:lnTo>
                  <a:lnTo>
                    <a:pt x="195119" y="195119"/>
                  </a:lnTo>
                  <a:lnTo>
                    <a:pt x="158787" y="219616"/>
                  </a:lnTo>
                  <a:lnTo>
                    <a:pt x="114300" y="228600"/>
                  </a:lnTo>
                  <a:lnTo>
                    <a:pt x="69812" y="219616"/>
                  </a:lnTo>
                  <a:lnTo>
                    <a:pt x="33480" y="195119"/>
                  </a:lnTo>
                  <a:lnTo>
                    <a:pt x="8983" y="158787"/>
                  </a:lnTo>
                  <a:lnTo>
                    <a:pt x="0" y="1143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3" name="object 13"/>
          <p:cNvSpPr/>
          <p:nvPr/>
        </p:nvSpPr>
        <p:spPr>
          <a:xfrm>
            <a:off x="4713732" y="4570476"/>
            <a:ext cx="3717036" cy="20040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6515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26581" y="1741150"/>
            <a:ext cx="7736840" cy="4982845"/>
            <a:chOff x="526581" y="1741150"/>
            <a:chExt cx="7736840" cy="4982845"/>
          </a:xfrm>
        </p:grpSpPr>
        <p:sp>
          <p:nvSpPr>
            <p:cNvPr id="3" name="object 3"/>
            <p:cNvSpPr/>
            <p:nvPr/>
          </p:nvSpPr>
          <p:spPr>
            <a:xfrm>
              <a:off x="526581" y="1741150"/>
              <a:ext cx="3646130" cy="294972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571499" y="1786128"/>
              <a:ext cx="3482340" cy="27858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552449" y="1767078"/>
              <a:ext cx="3520440" cy="2824480"/>
            </a:xfrm>
            <a:custGeom>
              <a:avLst/>
              <a:gdLst/>
              <a:ahLst/>
              <a:cxnLst/>
              <a:rect l="l" t="t" r="r" b="b"/>
              <a:pathLst>
                <a:path w="3520440" h="2824479">
                  <a:moveTo>
                    <a:pt x="0" y="2823972"/>
                  </a:moveTo>
                  <a:lnTo>
                    <a:pt x="3520440" y="2823972"/>
                  </a:lnTo>
                  <a:lnTo>
                    <a:pt x="3520440" y="0"/>
                  </a:lnTo>
                  <a:lnTo>
                    <a:pt x="0" y="0"/>
                  </a:lnTo>
                  <a:lnTo>
                    <a:pt x="0" y="2823972"/>
                  </a:lnTo>
                  <a:close/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650491" y="2150364"/>
              <a:ext cx="3468624" cy="29337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1714499" y="2214372"/>
              <a:ext cx="3285744" cy="275082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1695449" y="2195322"/>
              <a:ext cx="3324225" cy="2788920"/>
            </a:xfrm>
            <a:custGeom>
              <a:avLst/>
              <a:gdLst/>
              <a:ahLst/>
              <a:cxnLst/>
              <a:rect l="l" t="t" r="r" b="b"/>
              <a:pathLst>
                <a:path w="3324225" h="2788920">
                  <a:moveTo>
                    <a:pt x="0" y="2788920"/>
                  </a:moveTo>
                  <a:lnTo>
                    <a:pt x="3323844" y="2788920"/>
                  </a:lnTo>
                  <a:lnTo>
                    <a:pt x="3323844" y="0"/>
                  </a:lnTo>
                  <a:lnTo>
                    <a:pt x="0" y="0"/>
                  </a:lnTo>
                  <a:lnTo>
                    <a:pt x="0" y="278892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2365247" y="2793492"/>
              <a:ext cx="3721608" cy="296875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2429256" y="2857500"/>
              <a:ext cx="3538728" cy="278587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2410206" y="2838450"/>
              <a:ext cx="3576954" cy="2824480"/>
            </a:xfrm>
            <a:custGeom>
              <a:avLst/>
              <a:gdLst/>
              <a:ahLst/>
              <a:cxnLst/>
              <a:rect l="l" t="t" r="r" b="b"/>
              <a:pathLst>
                <a:path w="3576954" h="2824479">
                  <a:moveTo>
                    <a:pt x="0" y="2823972"/>
                  </a:moveTo>
                  <a:lnTo>
                    <a:pt x="3576828" y="2823972"/>
                  </a:lnTo>
                  <a:lnTo>
                    <a:pt x="3576828" y="0"/>
                  </a:lnTo>
                  <a:lnTo>
                    <a:pt x="0" y="0"/>
                  </a:lnTo>
                  <a:lnTo>
                    <a:pt x="0" y="2823972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3508247" y="3293363"/>
              <a:ext cx="3796284" cy="296875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3572256" y="3357372"/>
              <a:ext cx="3613404" cy="278587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3553206" y="3338322"/>
              <a:ext cx="3651885" cy="2824480"/>
            </a:xfrm>
            <a:custGeom>
              <a:avLst/>
              <a:gdLst/>
              <a:ahLst/>
              <a:cxnLst/>
              <a:rect l="l" t="t" r="r" b="b"/>
              <a:pathLst>
                <a:path w="3651884" h="2824479">
                  <a:moveTo>
                    <a:pt x="0" y="2823972"/>
                  </a:moveTo>
                  <a:lnTo>
                    <a:pt x="3651504" y="2823972"/>
                  </a:lnTo>
                  <a:lnTo>
                    <a:pt x="3651504" y="0"/>
                  </a:lnTo>
                  <a:lnTo>
                    <a:pt x="0" y="0"/>
                  </a:lnTo>
                  <a:lnTo>
                    <a:pt x="0" y="2823972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4436363" y="3793236"/>
              <a:ext cx="3826764" cy="293065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4500372" y="3857244"/>
              <a:ext cx="3643883" cy="2747772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4481322" y="3838194"/>
              <a:ext cx="3682365" cy="2786380"/>
            </a:xfrm>
            <a:custGeom>
              <a:avLst/>
              <a:gdLst/>
              <a:ahLst/>
              <a:cxnLst/>
              <a:rect l="l" t="t" r="r" b="b"/>
              <a:pathLst>
                <a:path w="3682365" h="2786379">
                  <a:moveTo>
                    <a:pt x="0" y="2785872"/>
                  </a:moveTo>
                  <a:lnTo>
                    <a:pt x="3681983" y="2785872"/>
                  </a:lnTo>
                  <a:lnTo>
                    <a:pt x="3681983" y="0"/>
                  </a:lnTo>
                  <a:lnTo>
                    <a:pt x="0" y="0"/>
                  </a:lnTo>
                  <a:lnTo>
                    <a:pt x="0" y="2785872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93014" y="333628"/>
            <a:ext cx="7819390" cy="1260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The coloured shade nets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in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the protected crops stimulate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specific  </a:t>
            </a:r>
            <a:r>
              <a:rPr spc="-5" dirty="0">
                <a:solidFill>
                  <a:srgbClr val="6F2F9F"/>
                </a:solidFill>
                <a:latin typeface="Comic Sans MS"/>
                <a:cs typeface="Comic Sans MS"/>
              </a:rPr>
              <a:t>morphological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and </a:t>
            </a:r>
            <a:r>
              <a:rPr dirty="0">
                <a:solidFill>
                  <a:srgbClr val="943735"/>
                </a:solidFill>
                <a:latin typeface="Comic Sans MS"/>
                <a:cs typeface="Comic Sans MS"/>
              </a:rPr>
              <a:t>physiological </a:t>
            </a:r>
            <a:r>
              <a:rPr spc="-5" dirty="0">
                <a:solidFill>
                  <a:srgbClr val="943735"/>
                </a:solidFill>
                <a:latin typeface="Comic Sans MS"/>
                <a:cs typeface="Comic Sans MS"/>
              </a:rPr>
              <a:t>reactions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thereby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improves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the </a:t>
            </a:r>
            <a:r>
              <a:rPr dirty="0">
                <a:solidFill>
                  <a:srgbClr val="403052"/>
                </a:solidFill>
                <a:latin typeface="Comic Sans MS"/>
                <a:cs typeface="Comic Sans MS"/>
              </a:rPr>
              <a:t>quality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of  produce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(Shahak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et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al.,</a:t>
            </a:r>
            <a:r>
              <a:rPr spc="1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2002).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5641813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55952" y="667854"/>
            <a:ext cx="1879736" cy="5441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26358" y="478663"/>
            <a:ext cx="189039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Cooling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293014" y="1739849"/>
            <a:ext cx="4333875" cy="1635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spcBef>
                <a:spcPts val="100"/>
              </a:spcBef>
              <a:buFont typeface="Wingdings"/>
              <a:buChar char=""/>
              <a:tabLst>
                <a:tab pos="355600" algn="l"/>
              </a:tabLst>
            </a:pPr>
            <a:r>
              <a:rPr sz="2400" dirty="0">
                <a:solidFill>
                  <a:prstClr val="black"/>
                </a:solidFill>
                <a:latin typeface="Comic Sans MS"/>
                <a:cs typeface="Comic Sans MS"/>
              </a:rPr>
              <a:t>Mist or </a:t>
            </a: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fog</a:t>
            </a:r>
            <a:r>
              <a:rPr sz="2400" spc="-3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400" spc="-10" dirty="0">
                <a:solidFill>
                  <a:prstClr val="black"/>
                </a:solidFill>
                <a:latin typeface="Comic Sans MS"/>
                <a:cs typeface="Comic Sans MS"/>
              </a:rPr>
              <a:t>system</a:t>
            </a:r>
            <a:endParaRPr sz="24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55600" indent="-342900">
              <a:spcBef>
                <a:spcPts val="2020"/>
              </a:spcBef>
              <a:buFont typeface="Wingdings"/>
              <a:buChar char=""/>
              <a:tabLst>
                <a:tab pos="355600" algn="l"/>
              </a:tabLst>
            </a:pP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Sprinklers</a:t>
            </a:r>
            <a:endParaRPr sz="24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55600" indent="-342900">
              <a:spcBef>
                <a:spcPts val="2014"/>
              </a:spcBef>
              <a:buFont typeface="Wingdings"/>
              <a:buChar char=""/>
              <a:tabLst>
                <a:tab pos="355600" algn="l"/>
              </a:tabLst>
            </a:pP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Evaporative pads (wet</a:t>
            </a:r>
            <a:r>
              <a:rPr sz="2400" spc="-8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pads)</a:t>
            </a:r>
            <a:endParaRPr sz="24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41363" y="1294465"/>
            <a:ext cx="8482330" cy="80010"/>
            <a:chOff x="141363" y="1294465"/>
            <a:chExt cx="8482330" cy="80010"/>
          </a:xfrm>
        </p:grpSpPr>
        <p:sp>
          <p:nvSpPr>
            <p:cNvPr id="6" name="object 6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8455914" y="0"/>
                  </a:moveTo>
                  <a:lnTo>
                    <a:pt x="0" y="0"/>
                  </a:lnTo>
                  <a:lnTo>
                    <a:pt x="0" y="53766"/>
                  </a:lnTo>
                  <a:lnTo>
                    <a:pt x="8455914" y="53766"/>
                  </a:lnTo>
                  <a:lnTo>
                    <a:pt x="8455914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0" y="53766"/>
                  </a:moveTo>
                  <a:lnTo>
                    <a:pt x="8455914" y="53766"/>
                  </a:lnTo>
                  <a:lnTo>
                    <a:pt x="8455914" y="0"/>
                  </a:lnTo>
                  <a:lnTo>
                    <a:pt x="0" y="0"/>
                  </a:lnTo>
                  <a:lnTo>
                    <a:pt x="0" y="53766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8674607" y="1207008"/>
            <a:ext cx="254635" cy="254635"/>
            <a:chOff x="8674607" y="1207008"/>
            <a:chExt cx="254635" cy="254635"/>
          </a:xfrm>
        </p:grpSpPr>
        <p:sp>
          <p:nvSpPr>
            <p:cNvPr id="9" name="object 9"/>
            <p:cNvSpPr/>
            <p:nvPr/>
          </p:nvSpPr>
          <p:spPr>
            <a:xfrm>
              <a:off x="8687561" y="1219962"/>
              <a:ext cx="228600" cy="2286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8687561" y="1219962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0" y="114300"/>
                  </a:moveTo>
                  <a:lnTo>
                    <a:pt x="8983" y="69812"/>
                  </a:lnTo>
                  <a:lnTo>
                    <a:pt x="33480" y="33480"/>
                  </a:lnTo>
                  <a:lnTo>
                    <a:pt x="69812" y="8983"/>
                  </a:lnTo>
                  <a:lnTo>
                    <a:pt x="114300" y="0"/>
                  </a:lnTo>
                  <a:lnTo>
                    <a:pt x="158787" y="8983"/>
                  </a:lnTo>
                  <a:lnTo>
                    <a:pt x="195119" y="33480"/>
                  </a:lnTo>
                  <a:lnTo>
                    <a:pt x="219616" y="69812"/>
                  </a:lnTo>
                  <a:lnTo>
                    <a:pt x="228600" y="114300"/>
                  </a:lnTo>
                  <a:lnTo>
                    <a:pt x="219616" y="158787"/>
                  </a:lnTo>
                  <a:lnTo>
                    <a:pt x="195119" y="195119"/>
                  </a:lnTo>
                  <a:lnTo>
                    <a:pt x="158787" y="219616"/>
                  </a:lnTo>
                  <a:lnTo>
                    <a:pt x="114300" y="228600"/>
                  </a:lnTo>
                  <a:lnTo>
                    <a:pt x="69812" y="219616"/>
                  </a:lnTo>
                  <a:lnTo>
                    <a:pt x="33480" y="195119"/>
                  </a:lnTo>
                  <a:lnTo>
                    <a:pt x="8983" y="158787"/>
                  </a:lnTo>
                  <a:lnTo>
                    <a:pt x="0" y="1143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498348" y="3927347"/>
            <a:ext cx="3931920" cy="26228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570476" y="3927347"/>
            <a:ext cx="3860291" cy="26319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998720" y="1569719"/>
            <a:ext cx="3151631" cy="22174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5838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52470" y="3221299"/>
            <a:ext cx="5798820" cy="3637279"/>
            <a:chOff x="1452470" y="3221299"/>
            <a:chExt cx="5798820" cy="3637279"/>
          </a:xfrm>
        </p:grpSpPr>
        <p:sp>
          <p:nvSpPr>
            <p:cNvPr id="3" name="object 3"/>
            <p:cNvSpPr/>
            <p:nvPr/>
          </p:nvSpPr>
          <p:spPr>
            <a:xfrm>
              <a:off x="1452470" y="3221299"/>
              <a:ext cx="5798721" cy="363669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1571243" y="3340607"/>
              <a:ext cx="5286756" cy="316077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2100071" y="3334511"/>
              <a:ext cx="620268" cy="6309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2328672" y="3311651"/>
              <a:ext cx="4113276" cy="67970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10565" y="456565"/>
            <a:ext cx="8314690" cy="3318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1170305">
              <a:lnSpc>
                <a:spcPct val="150100"/>
              </a:lnSpc>
              <a:spcBef>
                <a:spcPts val="100"/>
              </a:spcBef>
              <a:buSzPct val="95833"/>
              <a:buFont typeface="Wingdings"/>
              <a:buChar char=""/>
              <a:tabLst>
                <a:tab pos="281305" algn="l"/>
              </a:tabLst>
            </a:pPr>
            <a:r>
              <a:rPr sz="2400" dirty="0">
                <a:solidFill>
                  <a:prstClr val="black"/>
                </a:solidFill>
                <a:latin typeface="Comic Sans MS"/>
                <a:cs typeface="Comic Sans MS"/>
              </a:rPr>
              <a:t>These </a:t>
            </a: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installations </a:t>
            </a:r>
            <a:r>
              <a:rPr sz="2400" dirty="0">
                <a:solidFill>
                  <a:prstClr val="black"/>
                </a:solidFill>
                <a:latin typeface="Comic Sans MS"/>
                <a:cs typeface="Comic Sans MS"/>
              </a:rPr>
              <a:t>have shown a </a:t>
            </a: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reduction in</a:t>
            </a:r>
            <a:r>
              <a:rPr sz="2400" spc="-9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400" dirty="0">
                <a:solidFill>
                  <a:prstClr val="black"/>
                </a:solidFill>
                <a:latin typeface="Comic Sans MS"/>
                <a:cs typeface="Comic Sans MS"/>
              </a:rPr>
              <a:t>air  </a:t>
            </a: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temperature </a:t>
            </a:r>
            <a:r>
              <a:rPr sz="2400" dirty="0">
                <a:solidFill>
                  <a:prstClr val="black"/>
                </a:solidFill>
                <a:latin typeface="Comic Sans MS"/>
                <a:cs typeface="Comic Sans MS"/>
              </a:rPr>
              <a:t>of </a:t>
            </a: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up to</a:t>
            </a:r>
            <a:r>
              <a:rPr sz="2400" spc="-4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400" dirty="0">
                <a:solidFill>
                  <a:prstClr val="black"/>
                </a:solidFill>
                <a:latin typeface="Comic Sans MS"/>
                <a:cs typeface="Comic Sans MS"/>
              </a:rPr>
              <a:t>12</a:t>
            </a:r>
            <a:r>
              <a:rPr sz="2400" baseline="24305" dirty="0">
                <a:solidFill>
                  <a:prstClr val="black"/>
                </a:solidFill>
                <a:latin typeface="Comic Sans MS"/>
                <a:cs typeface="Comic Sans MS"/>
              </a:rPr>
              <a:t>0</a:t>
            </a:r>
            <a:r>
              <a:rPr sz="2400" dirty="0">
                <a:solidFill>
                  <a:prstClr val="black"/>
                </a:solidFill>
                <a:latin typeface="Comic Sans MS"/>
                <a:cs typeface="Comic Sans MS"/>
              </a:rPr>
              <a:t>C</a:t>
            </a:r>
            <a:endParaRPr sz="24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8100" marR="30480">
              <a:lnSpc>
                <a:spcPct val="150000"/>
              </a:lnSpc>
              <a:buSzPct val="95833"/>
              <a:buFont typeface="Wingdings"/>
              <a:buChar char=""/>
              <a:tabLst>
                <a:tab pos="281305" algn="l"/>
              </a:tabLst>
            </a:pPr>
            <a:r>
              <a:rPr sz="2400" dirty="0">
                <a:solidFill>
                  <a:prstClr val="black"/>
                </a:solidFill>
                <a:latin typeface="Comic Sans MS"/>
                <a:cs typeface="Comic Sans MS"/>
              </a:rPr>
              <a:t>The </a:t>
            </a: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advantage </a:t>
            </a:r>
            <a:r>
              <a:rPr sz="2400" dirty="0">
                <a:solidFill>
                  <a:prstClr val="black"/>
                </a:solidFill>
                <a:latin typeface="Comic Sans MS"/>
                <a:cs typeface="Comic Sans MS"/>
              </a:rPr>
              <a:t>of </a:t>
            </a: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fogging systems </a:t>
            </a:r>
            <a:r>
              <a:rPr sz="2400" dirty="0">
                <a:solidFill>
                  <a:prstClr val="black"/>
                </a:solidFill>
                <a:latin typeface="Comic Sans MS"/>
                <a:cs typeface="Comic Sans MS"/>
              </a:rPr>
              <a:t>over </a:t>
            </a: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wet </a:t>
            </a:r>
            <a:r>
              <a:rPr sz="2400" dirty="0">
                <a:solidFill>
                  <a:prstClr val="black"/>
                </a:solidFill>
                <a:latin typeface="Comic Sans MS"/>
                <a:cs typeface="Comic Sans MS"/>
              </a:rPr>
              <a:t>pad</a:t>
            </a:r>
            <a:r>
              <a:rPr sz="2400" spc="-10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systems  is the uniformity </a:t>
            </a:r>
            <a:r>
              <a:rPr sz="2400" dirty="0">
                <a:solidFill>
                  <a:prstClr val="black"/>
                </a:solidFill>
                <a:latin typeface="Comic Sans MS"/>
                <a:cs typeface="Comic Sans MS"/>
              </a:rPr>
              <a:t>of conditions </a:t>
            </a:r>
            <a:r>
              <a:rPr sz="2400" spc="-5" dirty="0">
                <a:solidFill>
                  <a:prstClr val="black"/>
                </a:solidFill>
                <a:latin typeface="Comic Sans MS"/>
                <a:cs typeface="Comic Sans MS"/>
              </a:rPr>
              <a:t>throughout the  greenhouse</a:t>
            </a:r>
            <a:endParaRPr sz="24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2109470" lvl="1" indent="-243204">
              <a:spcBef>
                <a:spcPts val="1440"/>
              </a:spcBef>
              <a:buSzPct val="95833"/>
              <a:buFont typeface="Wingdings"/>
              <a:buChar char=""/>
              <a:tabLst>
                <a:tab pos="2110105" algn="l"/>
              </a:tabLst>
            </a:pPr>
            <a:r>
              <a:rPr sz="2400" spc="-5" dirty="0">
                <a:solidFill>
                  <a:srgbClr val="0000FF"/>
                </a:solidFill>
                <a:latin typeface="Comic Sans MS"/>
                <a:cs typeface="Comic Sans MS"/>
              </a:rPr>
              <a:t>Roof evaporative</a:t>
            </a:r>
            <a:r>
              <a:rPr sz="2400" spc="-30" dirty="0">
                <a:solidFill>
                  <a:srgbClr val="0000FF"/>
                </a:solidFill>
                <a:latin typeface="Comic Sans MS"/>
                <a:cs typeface="Comic Sans MS"/>
              </a:rPr>
              <a:t> </a:t>
            </a:r>
            <a:r>
              <a:rPr sz="2400" dirty="0">
                <a:solidFill>
                  <a:srgbClr val="0000FF"/>
                </a:solidFill>
                <a:latin typeface="Comic Sans MS"/>
                <a:cs typeface="Comic Sans MS"/>
              </a:rPr>
              <a:t>cooling?</a:t>
            </a:r>
            <a:endParaRPr sz="24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4755328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29936" y="667854"/>
            <a:ext cx="1920703" cy="5441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11117" y="478663"/>
            <a:ext cx="192151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Heating</a:t>
            </a:r>
            <a:endParaRPr sz="4400"/>
          </a:p>
        </p:txBody>
      </p:sp>
      <p:grpSp>
        <p:nvGrpSpPr>
          <p:cNvPr id="4" name="object 4"/>
          <p:cNvGrpSpPr/>
          <p:nvPr/>
        </p:nvGrpSpPr>
        <p:grpSpPr>
          <a:xfrm>
            <a:off x="141363" y="1294465"/>
            <a:ext cx="8482330" cy="80010"/>
            <a:chOff x="141363" y="1294465"/>
            <a:chExt cx="8482330" cy="80010"/>
          </a:xfrm>
        </p:grpSpPr>
        <p:sp>
          <p:nvSpPr>
            <p:cNvPr id="5" name="object 5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8455914" y="0"/>
                  </a:moveTo>
                  <a:lnTo>
                    <a:pt x="0" y="0"/>
                  </a:lnTo>
                  <a:lnTo>
                    <a:pt x="0" y="53766"/>
                  </a:lnTo>
                  <a:lnTo>
                    <a:pt x="8455914" y="53766"/>
                  </a:lnTo>
                  <a:lnTo>
                    <a:pt x="8455914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0" y="53766"/>
                  </a:moveTo>
                  <a:lnTo>
                    <a:pt x="8455914" y="53766"/>
                  </a:lnTo>
                  <a:lnTo>
                    <a:pt x="8455914" y="0"/>
                  </a:lnTo>
                  <a:lnTo>
                    <a:pt x="0" y="0"/>
                  </a:lnTo>
                  <a:lnTo>
                    <a:pt x="0" y="53766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8674607" y="1207008"/>
            <a:ext cx="254635" cy="254635"/>
            <a:chOff x="8674607" y="1207008"/>
            <a:chExt cx="254635" cy="254635"/>
          </a:xfrm>
        </p:grpSpPr>
        <p:sp>
          <p:nvSpPr>
            <p:cNvPr id="8" name="object 8"/>
            <p:cNvSpPr/>
            <p:nvPr/>
          </p:nvSpPr>
          <p:spPr>
            <a:xfrm>
              <a:off x="8687561" y="1219962"/>
              <a:ext cx="228600" cy="2286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8687561" y="1219962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0" y="114300"/>
                  </a:moveTo>
                  <a:lnTo>
                    <a:pt x="8983" y="69812"/>
                  </a:lnTo>
                  <a:lnTo>
                    <a:pt x="33480" y="33480"/>
                  </a:lnTo>
                  <a:lnTo>
                    <a:pt x="69812" y="8983"/>
                  </a:lnTo>
                  <a:lnTo>
                    <a:pt x="114300" y="0"/>
                  </a:lnTo>
                  <a:lnTo>
                    <a:pt x="158787" y="8983"/>
                  </a:lnTo>
                  <a:lnTo>
                    <a:pt x="195119" y="33480"/>
                  </a:lnTo>
                  <a:lnTo>
                    <a:pt x="219616" y="69812"/>
                  </a:lnTo>
                  <a:lnTo>
                    <a:pt x="228600" y="114300"/>
                  </a:lnTo>
                  <a:lnTo>
                    <a:pt x="219616" y="158787"/>
                  </a:lnTo>
                  <a:lnTo>
                    <a:pt x="195119" y="195119"/>
                  </a:lnTo>
                  <a:lnTo>
                    <a:pt x="158787" y="219616"/>
                  </a:lnTo>
                  <a:lnTo>
                    <a:pt x="114300" y="228600"/>
                  </a:lnTo>
                  <a:lnTo>
                    <a:pt x="69812" y="219616"/>
                  </a:lnTo>
                  <a:lnTo>
                    <a:pt x="33480" y="195119"/>
                  </a:lnTo>
                  <a:lnTo>
                    <a:pt x="8983" y="158787"/>
                  </a:lnTo>
                  <a:lnTo>
                    <a:pt x="0" y="1143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58191" y="1600200"/>
            <a:ext cx="5225415" cy="4718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9100" marR="173355" indent="-342900">
              <a:lnSpc>
                <a:spcPct val="150100"/>
              </a:lnSpc>
              <a:spcBef>
                <a:spcPts val="100"/>
              </a:spcBef>
              <a:buFont typeface="Wingdings"/>
              <a:buChar char=""/>
              <a:tabLst>
                <a:tab pos="418465" algn="l"/>
                <a:tab pos="419100" algn="l"/>
              </a:tabLst>
            </a:pP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Greenhouse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heating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is required in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cold  climate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regions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such as </a:t>
            </a:r>
            <a:r>
              <a:rPr spc="-5" dirty="0">
                <a:solidFill>
                  <a:srgbClr val="006FC0"/>
                </a:solidFill>
                <a:latin typeface="Comic Sans MS"/>
                <a:cs typeface="Comic Sans MS"/>
              </a:rPr>
              <a:t>Himalayan region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of  the</a:t>
            </a:r>
            <a:r>
              <a:rPr spc="-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country.</a:t>
            </a:r>
            <a:endParaRPr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419100" marR="97790" indent="-342900">
              <a:lnSpc>
                <a:spcPct val="150000"/>
              </a:lnSpc>
              <a:spcBef>
                <a:spcPts val="430"/>
              </a:spcBef>
              <a:buFont typeface="Wingdings"/>
              <a:buChar char=""/>
              <a:tabLst>
                <a:tab pos="418465" algn="l"/>
                <a:tab pos="419100" algn="l"/>
              </a:tabLst>
            </a:pP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The heating system should provide heat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to  the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greenhouse at the same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rate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at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which</a:t>
            </a:r>
            <a:r>
              <a:rPr spc="-10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it  is</a:t>
            </a:r>
            <a:r>
              <a:rPr spc="-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lost.</a:t>
            </a:r>
          </a:p>
          <a:p>
            <a:pPr marL="419100" marR="82550" indent="-342900">
              <a:lnSpc>
                <a:spcPct val="150000"/>
              </a:lnSpc>
              <a:spcBef>
                <a:spcPts val="434"/>
              </a:spcBef>
              <a:buFont typeface="Wingdings"/>
              <a:buChar char=""/>
              <a:tabLst>
                <a:tab pos="418465" algn="l"/>
                <a:tab pos="419100" algn="l"/>
              </a:tabLst>
            </a:pP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The most common and least expensive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is</a:t>
            </a:r>
            <a:r>
              <a:rPr spc="-13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the </a:t>
            </a:r>
            <a:r>
              <a:rPr dirty="0">
                <a:solidFill>
                  <a:srgbClr val="FF0000"/>
                </a:solidFill>
                <a:latin typeface="Comic Sans MS"/>
                <a:cs typeface="Comic Sans MS"/>
              </a:rPr>
              <a:t> unit heater</a:t>
            </a:r>
            <a:r>
              <a:rPr spc="-2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system.</a:t>
            </a:r>
          </a:p>
          <a:p>
            <a:pPr marL="419100" marR="81280" indent="-342900">
              <a:lnSpc>
                <a:spcPct val="150000"/>
              </a:lnSpc>
              <a:spcBef>
                <a:spcPts val="434"/>
              </a:spcBef>
              <a:buFont typeface="Wingdings"/>
              <a:buChar char=""/>
              <a:tabLst>
                <a:tab pos="418465" algn="l"/>
                <a:tab pos="419100" algn="l"/>
              </a:tabLst>
            </a:pP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Heaters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are located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throughout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the  greenhouse, each heating system has a</a:t>
            </a:r>
            <a:r>
              <a:rPr spc="-15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floor 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area of </a:t>
            </a:r>
            <a:r>
              <a:rPr dirty="0">
                <a:solidFill>
                  <a:srgbClr val="FF0066"/>
                </a:solidFill>
                <a:latin typeface="Comic Sans MS"/>
                <a:cs typeface="Comic Sans MS"/>
              </a:rPr>
              <a:t>180 </a:t>
            </a:r>
            <a:r>
              <a:rPr spc="-5" dirty="0">
                <a:solidFill>
                  <a:srgbClr val="FF0066"/>
                </a:solidFill>
                <a:latin typeface="Comic Sans MS"/>
                <a:cs typeface="Comic Sans MS"/>
              </a:rPr>
              <a:t>to </a:t>
            </a:r>
            <a:r>
              <a:rPr dirty="0">
                <a:solidFill>
                  <a:srgbClr val="FF0066"/>
                </a:solidFill>
                <a:latin typeface="Comic Sans MS"/>
                <a:cs typeface="Comic Sans MS"/>
              </a:rPr>
              <a:t>500</a:t>
            </a:r>
            <a:r>
              <a:rPr spc="-25" dirty="0">
                <a:solidFill>
                  <a:srgbClr val="FF0066"/>
                </a:solidFill>
                <a:latin typeface="Comic Sans MS"/>
                <a:cs typeface="Comic Sans MS"/>
              </a:rPr>
              <a:t> </a:t>
            </a:r>
            <a:r>
              <a:rPr spc="5" dirty="0">
                <a:solidFill>
                  <a:srgbClr val="FF0066"/>
                </a:solidFill>
                <a:latin typeface="Comic Sans MS"/>
                <a:cs typeface="Comic Sans MS"/>
              </a:rPr>
              <a:t>m</a:t>
            </a:r>
            <a:r>
              <a:rPr spc="7" baseline="25462" dirty="0">
                <a:solidFill>
                  <a:srgbClr val="FF0066"/>
                </a:solidFill>
                <a:latin typeface="Comic Sans MS"/>
                <a:cs typeface="Comic Sans MS"/>
              </a:rPr>
              <a:t>2</a:t>
            </a:r>
            <a:r>
              <a:rPr spc="5" dirty="0">
                <a:solidFill>
                  <a:prstClr val="black"/>
                </a:solidFill>
                <a:latin typeface="Comic Sans MS"/>
                <a:cs typeface="Comic Sans MS"/>
              </a:rPr>
              <a:t>.</a:t>
            </a:r>
            <a:endParaRPr dirty="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376671" y="1421891"/>
            <a:ext cx="3660775" cy="5436235"/>
            <a:chOff x="5376671" y="1421891"/>
            <a:chExt cx="3660775" cy="5436235"/>
          </a:xfrm>
        </p:grpSpPr>
        <p:sp>
          <p:nvSpPr>
            <p:cNvPr id="17" name="object 17"/>
            <p:cNvSpPr/>
            <p:nvPr/>
          </p:nvSpPr>
          <p:spPr>
            <a:xfrm>
              <a:off x="5565647" y="1421891"/>
              <a:ext cx="3115055" cy="265633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5376671" y="3662171"/>
              <a:ext cx="3660648" cy="31958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5571743" y="3857243"/>
              <a:ext cx="3072383" cy="278587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591357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09372" y="1588008"/>
            <a:ext cx="7882255" cy="4950460"/>
            <a:chOff x="309372" y="1588008"/>
            <a:chExt cx="7882255" cy="4950460"/>
          </a:xfrm>
        </p:grpSpPr>
        <p:sp>
          <p:nvSpPr>
            <p:cNvPr id="4" name="object 4"/>
            <p:cNvSpPr/>
            <p:nvPr/>
          </p:nvSpPr>
          <p:spPr>
            <a:xfrm>
              <a:off x="309372" y="1927860"/>
              <a:ext cx="7882128" cy="47243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356616" y="1952244"/>
              <a:ext cx="7787640" cy="378460"/>
            </a:xfrm>
            <a:custGeom>
              <a:avLst/>
              <a:gdLst/>
              <a:ahLst/>
              <a:cxnLst/>
              <a:rect l="l" t="t" r="r" b="b"/>
              <a:pathLst>
                <a:path w="7787640" h="378460">
                  <a:moveTo>
                    <a:pt x="7787640" y="0"/>
                  </a:moveTo>
                  <a:lnTo>
                    <a:pt x="0" y="0"/>
                  </a:lnTo>
                  <a:lnTo>
                    <a:pt x="0" y="377951"/>
                  </a:lnTo>
                  <a:lnTo>
                    <a:pt x="7787640" y="377951"/>
                  </a:lnTo>
                  <a:lnTo>
                    <a:pt x="7787640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356616" y="1952244"/>
              <a:ext cx="7787640" cy="378460"/>
            </a:xfrm>
            <a:custGeom>
              <a:avLst/>
              <a:gdLst/>
              <a:ahLst/>
              <a:cxnLst/>
              <a:rect l="l" t="t" r="r" b="b"/>
              <a:pathLst>
                <a:path w="7787640" h="378460">
                  <a:moveTo>
                    <a:pt x="0" y="377951"/>
                  </a:moveTo>
                  <a:lnTo>
                    <a:pt x="7787640" y="377951"/>
                  </a:lnTo>
                  <a:lnTo>
                    <a:pt x="7787640" y="0"/>
                  </a:lnTo>
                  <a:lnTo>
                    <a:pt x="0" y="0"/>
                  </a:lnTo>
                  <a:lnTo>
                    <a:pt x="0" y="377951"/>
                  </a:lnTo>
                  <a:close/>
                </a:path>
              </a:pathLst>
            </a:custGeom>
            <a:ln w="9144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702563" y="1588008"/>
              <a:ext cx="5538216" cy="86715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754380" y="1606296"/>
              <a:ext cx="2366772" cy="78486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309372" y="2609088"/>
              <a:ext cx="7882128" cy="47243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356616" y="2633472"/>
              <a:ext cx="7787640" cy="378460"/>
            </a:xfrm>
            <a:custGeom>
              <a:avLst/>
              <a:gdLst/>
              <a:ahLst/>
              <a:cxnLst/>
              <a:rect l="l" t="t" r="r" b="b"/>
              <a:pathLst>
                <a:path w="7787640" h="378460">
                  <a:moveTo>
                    <a:pt x="7787640" y="0"/>
                  </a:moveTo>
                  <a:lnTo>
                    <a:pt x="0" y="0"/>
                  </a:lnTo>
                  <a:lnTo>
                    <a:pt x="0" y="377951"/>
                  </a:lnTo>
                  <a:lnTo>
                    <a:pt x="7787640" y="377951"/>
                  </a:lnTo>
                  <a:lnTo>
                    <a:pt x="7787640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356616" y="2633472"/>
              <a:ext cx="7787640" cy="378460"/>
            </a:xfrm>
            <a:custGeom>
              <a:avLst/>
              <a:gdLst/>
              <a:ahLst/>
              <a:cxnLst/>
              <a:rect l="l" t="t" r="r" b="b"/>
              <a:pathLst>
                <a:path w="7787640" h="378460">
                  <a:moveTo>
                    <a:pt x="0" y="377951"/>
                  </a:moveTo>
                  <a:lnTo>
                    <a:pt x="7787640" y="377951"/>
                  </a:lnTo>
                  <a:lnTo>
                    <a:pt x="7787640" y="0"/>
                  </a:lnTo>
                  <a:lnTo>
                    <a:pt x="0" y="0"/>
                  </a:lnTo>
                  <a:lnTo>
                    <a:pt x="0" y="377951"/>
                  </a:lnTo>
                  <a:close/>
                </a:path>
              </a:pathLst>
            </a:custGeom>
            <a:ln w="9144">
              <a:solidFill>
                <a:srgbClr val="69B75B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702563" y="2267712"/>
              <a:ext cx="5538216" cy="86868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754380" y="2287524"/>
              <a:ext cx="2647187" cy="78333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309372" y="3288791"/>
              <a:ext cx="7882128" cy="47244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356616" y="3313175"/>
              <a:ext cx="7787640" cy="378460"/>
            </a:xfrm>
            <a:custGeom>
              <a:avLst/>
              <a:gdLst/>
              <a:ahLst/>
              <a:cxnLst/>
              <a:rect l="l" t="t" r="r" b="b"/>
              <a:pathLst>
                <a:path w="7787640" h="378460">
                  <a:moveTo>
                    <a:pt x="7787640" y="0"/>
                  </a:moveTo>
                  <a:lnTo>
                    <a:pt x="0" y="0"/>
                  </a:lnTo>
                  <a:lnTo>
                    <a:pt x="0" y="377951"/>
                  </a:lnTo>
                  <a:lnTo>
                    <a:pt x="7787640" y="377951"/>
                  </a:lnTo>
                  <a:lnTo>
                    <a:pt x="7787640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356616" y="3313175"/>
              <a:ext cx="7787640" cy="378460"/>
            </a:xfrm>
            <a:custGeom>
              <a:avLst/>
              <a:gdLst/>
              <a:ahLst/>
              <a:cxnLst/>
              <a:rect l="l" t="t" r="r" b="b"/>
              <a:pathLst>
                <a:path w="7787640" h="378460">
                  <a:moveTo>
                    <a:pt x="0" y="377951"/>
                  </a:moveTo>
                  <a:lnTo>
                    <a:pt x="7787640" y="377951"/>
                  </a:lnTo>
                  <a:lnTo>
                    <a:pt x="7787640" y="0"/>
                  </a:lnTo>
                  <a:lnTo>
                    <a:pt x="0" y="0"/>
                  </a:lnTo>
                  <a:lnTo>
                    <a:pt x="0" y="377951"/>
                  </a:lnTo>
                  <a:close/>
                </a:path>
              </a:pathLst>
            </a:custGeom>
            <a:ln w="9144">
              <a:solidFill>
                <a:srgbClr val="5CB37B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702563" y="2948940"/>
              <a:ext cx="5538216" cy="86715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754380" y="2967227"/>
              <a:ext cx="2740151" cy="78486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309372" y="3970019"/>
              <a:ext cx="7882128" cy="47243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356616" y="3994403"/>
              <a:ext cx="7787640" cy="378460"/>
            </a:xfrm>
            <a:custGeom>
              <a:avLst/>
              <a:gdLst/>
              <a:ahLst/>
              <a:cxnLst/>
              <a:rect l="l" t="t" r="r" b="b"/>
              <a:pathLst>
                <a:path w="7787640" h="378460">
                  <a:moveTo>
                    <a:pt x="7787640" y="0"/>
                  </a:moveTo>
                  <a:lnTo>
                    <a:pt x="0" y="0"/>
                  </a:lnTo>
                  <a:lnTo>
                    <a:pt x="0" y="377952"/>
                  </a:lnTo>
                  <a:lnTo>
                    <a:pt x="7787640" y="377952"/>
                  </a:lnTo>
                  <a:lnTo>
                    <a:pt x="7787640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356616" y="3994403"/>
              <a:ext cx="7787640" cy="378460"/>
            </a:xfrm>
            <a:custGeom>
              <a:avLst/>
              <a:gdLst/>
              <a:ahLst/>
              <a:cxnLst/>
              <a:rect l="l" t="t" r="r" b="b"/>
              <a:pathLst>
                <a:path w="7787640" h="378460">
                  <a:moveTo>
                    <a:pt x="0" y="377952"/>
                  </a:moveTo>
                  <a:lnTo>
                    <a:pt x="7787640" y="377952"/>
                  </a:lnTo>
                  <a:lnTo>
                    <a:pt x="7787640" y="0"/>
                  </a:lnTo>
                  <a:lnTo>
                    <a:pt x="0" y="0"/>
                  </a:lnTo>
                  <a:lnTo>
                    <a:pt x="0" y="377952"/>
                  </a:lnTo>
                  <a:close/>
                </a:path>
              </a:pathLst>
            </a:custGeom>
            <a:ln w="9144">
              <a:solidFill>
                <a:srgbClr val="5EAEA6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702563" y="3628643"/>
              <a:ext cx="5538216" cy="86715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754380" y="3648456"/>
              <a:ext cx="3483864" cy="783336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309372" y="4649724"/>
              <a:ext cx="7882128" cy="47243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356616" y="4674108"/>
              <a:ext cx="7787640" cy="378460"/>
            </a:xfrm>
            <a:custGeom>
              <a:avLst/>
              <a:gdLst/>
              <a:ahLst/>
              <a:cxnLst/>
              <a:rect l="l" t="t" r="r" b="b"/>
              <a:pathLst>
                <a:path w="7787640" h="378460">
                  <a:moveTo>
                    <a:pt x="7787640" y="0"/>
                  </a:moveTo>
                  <a:lnTo>
                    <a:pt x="0" y="0"/>
                  </a:lnTo>
                  <a:lnTo>
                    <a:pt x="0" y="377951"/>
                  </a:lnTo>
                  <a:lnTo>
                    <a:pt x="7787640" y="377951"/>
                  </a:lnTo>
                  <a:lnTo>
                    <a:pt x="7787640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356616" y="4674108"/>
              <a:ext cx="7787640" cy="378460"/>
            </a:xfrm>
            <a:custGeom>
              <a:avLst/>
              <a:gdLst/>
              <a:ahLst/>
              <a:cxnLst/>
              <a:rect l="l" t="t" r="r" b="b"/>
              <a:pathLst>
                <a:path w="7787640" h="378460">
                  <a:moveTo>
                    <a:pt x="0" y="377951"/>
                  </a:moveTo>
                  <a:lnTo>
                    <a:pt x="7787640" y="377951"/>
                  </a:lnTo>
                  <a:lnTo>
                    <a:pt x="7787640" y="0"/>
                  </a:lnTo>
                  <a:lnTo>
                    <a:pt x="0" y="0"/>
                  </a:lnTo>
                  <a:lnTo>
                    <a:pt x="0" y="377951"/>
                  </a:lnTo>
                  <a:close/>
                </a:path>
              </a:pathLst>
            </a:custGeom>
            <a:ln w="9144">
              <a:solidFill>
                <a:srgbClr val="5F8BAB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702563" y="4309872"/>
              <a:ext cx="5538216" cy="867156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754380" y="4328159"/>
              <a:ext cx="1411224" cy="78333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1699260" y="4328159"/>
              <a:ext cx="592836" cy="783336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1825752" y="4328159"/>
              <a:ext cx="1860803" cy="783336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309372" y="5329428"/>
              <a:ext cx="7882128" cy="47244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356616" y="5353811"/>
              <a:ext cx="7787640" cy="378460"/>
            </a:xfrm>
            <a:custGeom>
              <a:avLst/>
              <a:gdLst/>
              <a:ahLst/>
              <a:cxnLst/>
              <a:rect l="l" t="t" r="r" b="b"/>
              <a:pathLst>
                <a:path w="7787640" h="378460">
                  <a:moveTo>
                    <a:pt x="7787640" y="0"/>
                  </a:moveTo>
                  <a:lnTo>
                    <a:pt x="0" y="0"/>
                  </a:lnTo>
                  <a:lnTo>
                    <a:pt x="0" y="377951"/>
                  </a:lnTo>
                  <a:lnTo>
                    <a:pt x="7787640" y="377951"/>
                  </a:lnTo>
                  <a:lnTo>
                    <a:pt x="7787640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356616" y="5353811"/>
              <a:ext cx="7787640" cy="378460"/>
            </a:xfrm>
            <a:custGeom>
              <a:avLst/>
              <a:gdLst/>
              <a:ahLst/>
              <a:cxnLst/>
              <a:rect l="l" t="t" r="r" b="b"/>
              <a:pathLst>
                <a:path w="7787640" h="378460">
                  <a:moveTo>
                    <a:pt x="0" y="377951"/>
                  </a:moveTo>
                  <a:lnTo>
                    <a:pt x="7787640" y="377951"/>
                  </a:lnTo>
                  <a:lnTo>
                    <a:pt x="7787640" y="0"/>
                  </a:lnTo>
                  <a:lnTo>
                    <a:pt x="0" y="0"/>
                  </a:lnTo>
                  <a:lnTo>
                    <a:pt x="0" y="377951"/>
                  </a:lnTo>
                  <a:close/>
                </a:path>
              </a:pathLst>
            </a:custGeom>
            <a:ln w="9144">
              <a:solidFill>
                <a:srgbClr val="6167A6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702563" y="4989575"/>
              <a:ext cx="5538216" cy="86715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754380" y="5007863"/>
              <a:ext cx="4093464" cy="78486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309372" y="6010655"/>
              <a:ext cx="7882128" cy="47244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356616" y="6035040"/>
              <a:ext cx="7787640" cy="378460"/>
            </a:xfrm>
            <a:custGeom>
              <a:avLst/>
              <a:gdLst/>
              <a:ahLst/>
              <a:cxnLst/>
              <a:rect l="l" t="t" r="r" b="b"/>
              <a:pathLst>
                <a:path w="7787640" h="378460">
                  <a:moveTo>
                    <a:pt x="7787640" y="0"/>
                  </a:moveTo>
                  <a:lnTo>
                    <a:pt x="0" y="0"/>
                  </a:lnTo>
                  <a:lnTo>
                    <a:pt x="0" y="377952"/>
                  </a:lnTo>
                  <a:lnTo>
                    <a:pt x="7787640" y="377952"/>
                  </a:lnTo>
                  <a:lnTo>
                    <a:pt x="7787640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356616" y="6035040"/>
              <a:ext cx="7787640" cy="378460"/>
            </a:xfrm>
            <a:custGeom>
              <a:avLst/>
              <a:gdLst/>
              <a:ahLst/>
              <a:cxnLst/>
              <a:rect l="l" t="t" r="r" b="b"/>
              <a:pathLst>
                <a:path w="7787640" h="378460">
                  <a:moveTo>
                    <a:pt x="0" y="377952"/>
                  </a:moveTo>
                  <a:lnTo>
                    <a:pt x="7787640" y="377952"/>
                  </a:lnTo>
                  <a:lnTo>
                    <a:pt x="7787640" y="0"/>
                  </a:lnTo>
                  <a:lnTo>
                    <a:pt x="0" y="0"/>
                  </a:lnTo>
                  <a:lnTo>
                    <a:pt x="0" y="377952"/>
                  </a:lnTo>
                  <a:close/>
                </a:path>
              </a:pathLst>
            </a:custGeom>
            <a:ln w="9144">
              <a:solidFill>
                <a:srgbClr val="8063A1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702563" y="5670804"/>
              <a:ext cx="5538216" cy="867156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0" name="object 40"/>
            <p:cNvSpPr/>
            <p:nvPr/>
          </p:nvSpPr>
          <p:spPr>
            <a:xfrm>
              <a:off x="754380" y="5689092"/>
              <a:ext cx="5274564" cy="783335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45" name="object 45"/>
          <p:cNvSpPr txBox="1">
            <a:spLocks noGrp="1"/>
          </p:cNvSpPr>
          <p:nvPr>
            <p:ph type="title"/>
          </p:nvPr>
        </p:nvSpPr>
        <p:spPr>
          <a:xfrm>
            <a:off x="1572005" y="154305"/>
            <a:ext cx="6083300" cy="1367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4400" spc="-10" dirty="0"/>
              <a:t>Different </a:t>
            </a:r>
            <a:r>
              <a:rPr sz="4400" dirty="0"/>
              <a:t>types of</a:t>
            </a:r>
            <a:r>
              <a:rPr sz="4400" spc="-95" dirty="0"/>
              <a:t> </a:t>
            </a:r>
            <a:r>
              <a:rPr sz="4400" dirty="0"/>
              <a:t>heating</a:t>
            </a:r>
            <a:endParaRPr sz="4400"/>
          </a:p>
          <a:p>
            <a:pPr marR="133985" algn="ctr">
              <a:lnSpc>
                <a:spcPct val="100000"/>
              </a:lnSpc>
            </a:pPr>
            <a:r>
              <a:rPr sz="4400" dirty="0"/>
              <a:t>systems</a:t>
            </a:r>
            <a:endParaRPr sz="4400"/>
          </a:p>
        </p:txBody>
      </p:sp>
      <p:grpSp>
        <p:nvGrpSpPr>
          <p:cNvPr id="46" name="object 46"/>
          <p:cNvGrpSpPr/>
          <p:nvPr/>
        </p:nvGrpSpPr>
        <p:grpSpPr>
          <a:xfrm>
            <a:off x="154317" y="1520190"/>
            <a:ext cx="8482330" cy="80010"/>
            <a:chOff x="141363" y="1294465"/>
            <a:chExt cx="8482330" cy="80010"/>
          </a:xfrm>
        </p:grpSpPr>
        <p:sp>
          <p:nvSpPr>
            <p:cNvPr id="47" name="object 47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8455914" y="0"/>
                  </a:moveTo>
                  <a:lnTo>
                    <a:pt x="0" y="0"/>
                  </a:lnTo>
                  <a:lnTo>
                    <a:pt x="0" y="53766"/>
                  </a:lnTo>
                  <a:lnTo>
                    <a:pt x="8455914" y="53766"/>
                  </a:lnTo>
                  <a:lnTo>
                    <a:pt x="8455914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8" name="object 48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0" y="53766"/>
                  </a:moveTo>
                  <a:lnTo>
                    <a:pt x="8455914" y="53766"/>
                  </a:lnTo>
                  <a:lnTo>
                    <a:pt x="8455914" y="0"/>
                  </a:lnTo>
                  <a:lnTo>
                    <a:pt x="0" y="0"/>
                  </a:lnTo>
                  <a:lnTo>
                    <a:pt x="0" y="53766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49" name="object 49"/>
          <p:cNvGrpSpPr/>
          <p:nvPr/>
        </p:nvGrpSpPr>
        <p:grpSpPr>
          <a:xfrm>
            <a:off x="8674607" y="1421765"/>
            <a:ext cx="254635" cy="254635"/>
            <a:chOff x="8674607" y="1207008"/>
            <a:chExt cx="254635" cy="254635"/>
          </a:xfrm>
        </p:grpSpPr>
        <p:sp>
          <p:nvSpPr>
            <p:cNvPr id="50" name="object 50"/>
            <p:cNvSpPr/>
            <p:nvPr/>
          </p:nvSpPr>
          <p:spPr>
            <a:xfrm>
              <a:off x="8687561" y="1219962"/>
              <a:ext cx="228600" cy="228600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1" name="object 51"/>
            <p:cNvSpPr/>
            <p:nvPr/>
          </p:nvSpPr>
          <p:spPr>
            <a:xfrm>
              <a:off x="8687561" y="1219962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0" y="114300"/>
                  </a:moveTo>
                  <a:lnTo>
                    <a:pt x="8983" y="69812"/>
                  </a:lnTo>
                  <a:lnTo>
                    <a:pt x="33480" y="33480"/>
                  </a:lnTo>
                  <a:lnTo>
                    <a:pt x="69812" y="8983"/>
                  </a:lnTo>
                  <a:lnTo>
                    <a:pt x="114300" y="0"/>
                  </a:lnTo>
                  <a:lnTo>
                    <a:pt x="158787" y="8983"/>
                  </a:lnTo>
                  <a:lnTo>
                    <a:pt x="195119" y="33480"/>
                  </a:lnTo>
                  <a:lnTo>
                    <a:pt x="219616" y="69812"/>
                  </a:lnTo>
                  <a:lnTo>
                    <a:pt x="228600" y="114300"/>
                  </a:lnTo>
                  <a:lnTo>
                    <a:pt x="219616" y="158787"/>
                  </a:lnTo>
                  <a:lnTo>
                    <a:pt x="195119" y="195119"/>
                  </a:lnTo>
                  <a:lnTo>
                    <a:pt x="158787" y="219616"/>
                  </a:lnTo>
                  <a:lnTo>
                    <a:pt x="114300" y="228600"/>
                  </a:lnTo>
                  <a:lnTo>
                    <a:pt x="69812" y="219616"/>
                  </a:lnTo>
                  <a:lnTo>
                    <a:pt x="33480" y="195119"/>
                  </a:lnTo>
                  <a:lnTo>
                    <a:pt x="8983" y="158787"/>
                  </a:lnTo>
                  <a:lnTo>
                    <a:pt x="0" y="1143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717045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1363" y="333756"/>
            <a:ext cx="8482330" cy="1231900"/>
            <a:chOff x="141363" y="333756"/>
            <a:chExt cx="8482330" cy="1231900"/>
          </a:xfrm>
        </p:grpSpPr>
        <p:sp>
          <p:nvSpPr>
            <p:cNvPr id="3" name="object 3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8455914" y="0"/>
                  </a:moveTo>
                  <a:lnTo>
                    <a:pt x="0" y="0"/>
                  </a:lnTo>
                  <a:lnTo>
                    <a:pt x="0" y="53766"/>
                  </a:lnTo>
                  <a:lnTo>
                    <a:pt x="8455914" y="53766"/>
                  </a:lnTo>
                  <a:lnTo>
                    <a:pt x="8455914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0" y="53766"/>
                  </a:moveTo>
                  <a:lnTo>
                    <a:pt x="8455914" y="53766"/>
                  </a:lnTo>
                  <a:lnTo>
                    <a:pt x="8455914" y="0"/>
                  </a:lnTo>
                  <a:lnTo>
                    <a:pt x="0" y="0"/>
                  </a:lnTo>
                  <a:lnTo>
                    <a:pt x="0" y="53766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210056" y="333756"/>
              <a:ext cx="6760464" cy="123139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8674607" y="1207008"/>
            <a:ext cx="254635" cy="254635"/>
            <a:chOff x="8674607" y="1207008"/>
            <a:chExt cx="254635" cy="254635"/>
          </a:xfrm>
        </p:grpSpPr>
        <p:sp>
          <p:nvSpPr>
            <p:cNvPr id="7" name="object 7"/>
            <p:cNvSpPr/>
            <p:nvPr/>
          </p:nvSpPr>
          <p:spPr>
            <a:xfrm>
              <a:off x="8687561" y="1219962"/>
              <a:ext cx="228600" cy="2286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8687561" y="1219962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0" y="114300"/>
                  </a:moveTo>
                  <a:lnTo>
                    <a:pt x="8983" y="69812"/>
                  </a:lnTo>
                  <a:lnTo>
                    <a:pt x="33480" y="33480"/>
                  </a:lnTo>
                  <a:lnTo>
                    <a:pt x="69812" y="8983"/>
                  </a:lnTo>
                  <a:lnTo>
                    <a:pt x="114300" y="0"/>
                  </a:lnTo>
                  <a:lnTo>
                    <a:pt x="158787" y="8983"/>
                  </a:lnTo>
                  <a:lnTo>
                    <a:pt x="195119" y="33480"/>
                  </a:lnTo>
                  <a:lnTo>
                    <a:pt x="219616" y="69812"/>
                  </a:lnTo>
                  <a:lnTo>
                    <a:pt x="228600" y="114300"/>
                  </a:lnTo>
                  <a:lnTo>
                    <a:pt x="219616" y="158787"/>
                  </a:lnTo>
                  <a:lnTo>
                    <a:pt x="195119" y="195119"/>
                  </a:lnTo>
                  <a:lnTo>
                    <a:pt x="158787" y="219616"/>
                  </a:lnTo>
                  <a:lnTo>
                    <a:pt x="114300" y="228600"/>
                  </a:lnTo>
                  <a:lnTo>
                    <a:pt x="69812" y="219616"/>
                  </a:lnTo>
                  <a:lnTo>
                    <a:pt x="33480" y="195119"/>
                  </a:lnTo>
                  <a:lnTo>
                    <a:pt x="8983" y="158787"/>
                  </a:lnTo>
                  <a:lnTo>
                    <a:pt x="0" y="1143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542669" y="478663"/>
            <a:ext cx="605599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898900" algn="l"/>
              </a:tabLst>
            </a:pPr>
            <a:r>
              <a:rPr sz="4400" dirty="0"/>
              <a:t>Solar</a:t>
            </a:r>
            <a:r>
              <a:rPr sz="4400" spc="-95" dirty="0"/>
              <a:t> </a:t>
            </a:r>
            <a:r>
              <a:rPr sz="4400" dirty="0"/>
              <a:t>radiati</a:t>
            </a:r>
            <a:r>
              <a:rPr sz="4400" spc="5" dirty="0"/>
              <a:t>o</a:t>
            </a:r>
            <a:r>
              <a:rPr sz="4400" dirty="0"/>
              <a:t>n	filtration</a:t>
            </a:r>
            <a:endParaRPr sz="4400"/>
          </a:p>
        </p:txBody>
      </p:sp>
      <p:sp>
        <p:nvSpPr>
          <p:cNvPr id="20" name="object 20"/>
          <p:cNvSpPr txBox="1"/>
          <p:nvPr/>
        </p:nvSpPr>
        <p:spPr>
          <a:xfrm>
            <a:off x="535940" y="2094865"/>
            <a:ext cx="7767955" cy="3315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340995" indent="-342900">
              <a:lnSpc>
                <a:spcPct val="150100"/>
              </a:lnSpc>
              <a:spcBef>
                <a:spcPts val="10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Global solar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radiation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entering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in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a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greenhouse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composed of 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three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types of</a:t>
            </a:r>
            <a:r>
              <a:rPr sz="2000" spc="-3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radiation,</a:t>
            </a:r>
            <a:endParaRPr sz="20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756285" lvl="1" indent="-287020">
              <a:spcBef>
                <a:spcPts val="1565"/>
              </a:spcBef>
              <a:buFont typeface="Wingdings"/>
              <a:buChar char=""/>
              <a:tabLst>
                <a:tab pos="756920" algn="l"/>
              </a:tabLst>
            </a:pPr>
            <a:r>
              <a:rPr spc="-5" dirty="0">
                <a:solidFill>
                  <a:srgbClr val="CC0000"/>
                </a:solidFill>
                <a:latin typeface="Comic Sans MS"/>
                <a:cs typeface="Comic Sans MS"/>
              </a:rPr>
              <a:t>Ultraviolet radiation</a:t>
            </a:r>
            <a:r>
              <a:rPr spc="-35" dirty="0">
                <a:solidFill>
                  <a:srgbClr val="CC0000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CC0000"/>
                </a:solidFill>
                <a:latin typeface="Comic Sans MS"/>
                <a:cs typeface="Comic Sans MS"/>
              </a:rPr>
              <a:t>(UV)</a:t>
            </a:r>
            <a:endParaRPr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824865" lvl="1" indent="-355600">
              <a:spcBef>
                <a:spcPts val="1515"/>
              </a:spcBef>
              <a:buFont typeface="Wingdings"/>
              <a:buChar char=""/>
              <a:tabLst>
                <a:tab pos="824865" algn="l"/>
                <a:tab pos="825500" algn="l"/>
              </a:tabLst>
            </a:pPr>
            <a:r>
              <a:rPr dirty="0">
                <a:solidFill>
                  <a:srgbClr val="0000FF"/>
                </a:solidFill>
                <a:latin typeface="Comic Sans MS"/>
                <a:cs typeface="Comic Sans MS"/>
              </a:rPr>
              <a:t>Photosynthetic </a:t>
            </a:r>
            <a:r>
              <a:rPr spc="-5" dirty="0">
                <a:solidFill>
                  <a:srgbClr val="0000FF"/>
                </a:solidFill>
                <a:latin typeface="Comic Sans MS"/>
                <a:cs typeface="Comic Sans MS"/>
              </a:rPr>
              <a:t>active radiation</a:t>
            </a:r>
            <a:r>
              <a:rPr spc="-50" dirty="0">
                <a:solidFill>
                  <a:srgbClr val="0000FF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000FF"/>
                </a:solidFill>
                <a:latin typeface="Comic Sans MS"/>
                <a:cs typeface="Comic Sans MS"/>
              </a:rPr>
              <a:t>(PAR)</a:t>
            </a:r>
            <a:endParaRPr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824865" lvl="1" indent="-355600">
              <a:spcBef>
                <a:spcPts val="1510"/>
              </a:spcBef>
              <a:buFont typeface="Wingdings"/>
              <a:buChar char=""/>
              <a:tabLst>
                <a:tab pos="824865" algn="l"/>
                <a:tab pos="825500" algn="l"/>
              </a:tabLst>
            </a:pPr>
            <a:r>
              <a:rPr dirty="0">
                <a:solidFill>
                  <a:srgbClr val="FF0066"/>
                </a:solidFill>
                <a:latin typeface="Comic Sans MS"/>
                <a:cs typeface="Comic Sans MS"/>
              </a:rPr>
              <a:t>Near </a:t>
            </a:r>
            <a:r>
              <a:rPr spc="-5" dirty="0">
                <a:solidFill>
                  <a:srgbClr val="FF0066"/>
                </a:solidFill>
                <a:latin typeface="Comic Sans MS"/>
                <a:cs typeface="Comic Sans MS"/>
              </a:rPr>
              <a:t>infrared radiation</a:t>
            </a:r>
            <a:r>
              <a:rPr spc="-25" dirty="0">
                <a:solidFill>
                  <a:srgbClr val="FF0066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FF0066"/>
                </a:solidFill>
                <a:latin typeface="Comic Sans MS"/>
                <a:cs typeface="Comic Sans MS"/>
              </a:rPr>
              <a:t>(NIR)</a:t>
            </a:r>
            <a:endParaRPr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55600" marR="5080" indent="-342900">
              <a:lnSpc>
                <a:spcPct val="150000"/>
              </a:lnSpc>
              <a:spcBef>
                <a:spcPts val="42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NIR filtering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is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also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done by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using specific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plastic </a:t>
            </a:r>
            <a:r>
              <a:rPr sz="2000" spc="-5" dirty="0">
                <a:solidFill>
                  <a:srgbClr val="4F6128"/>
                </a:solidFill>
                <a:latin typeface="Comic Sans MS"/>
                <a:cs typeface="Comic Sans MS"/>
              </a:rPr>
              <a:t>cellophanes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, </a:t>
            </a:r>
            <a:r>
              <a:rPr sz="2000" spc="-5" dirty="0">
                <a:solidFill>
                  <a:srgbClr val="001F5F"/>
                </a:solidFill>
                <a:latin typeface="Comic Sans MS"/>
                <a:cs typeface="Comic Sans MS"/>
              </a:rPr>
              <a:t> moveable screens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or </a:t>
            </a:r>
            <a:r>
              <a:rPr sz="2000" dirty="0">
                <a:solidFill>
                  <a:srgbClr val="FF0000"/>
                </a:solidFill>
                <a:latin typeface="Comic Sans MS"/>
                <a:cs typeface="Comic Sans MS"/>
              </a:rPr>
              <a:t>NIR </a:t>
            </a:r>
            <a:r>
              <a:rPr sz="2000" spc="-5" dirty="0">
                <a:solidFill>
                  <a:srgbClr val="FF0000"/>
                </a:solidFill>
                <a:latin typeface="Comic Sans MS"/>
                <a:cs typeface="Comic Sans MS"/>
              </a:rPr>
              <a:t>filtering shading</a:t>
            </a:r>
            <a:r>
              <a:rPr sz="2000" spc="2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Comic Sans MS"/>
                <a:cs typeface="Comic Sans MS"/>
              </a:rPr>
              <a:t>paint</a:t>
            </a:r>
            <a:endParaRPr sz="2000" dirty="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491732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4138" y="1558797"/>
            <a:ext cx="788924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INDIA IN </a:t>
            </a:r>
            <a:r>
              <a:rPr spc="-10" dirty="0"/>
              <a:t>WORLD </a:t>
            </a:r>
            <a:r>
              <a:rPr spc="-5" dirty="0"/>
              <a:t>OF</a:t>
            </a:r>
            <a:r>
              <a:rPr spc="-70" dirty="0"/>
              <a:t> </a:t>
            </a:r>
            <a:r>
              <a:rPr spc="-35" dirty="0"/>
              <a:t>AGRICULTURE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1036" y="2362200"/>
            <a:ext cx="5569585" cy="4306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910" indent="-283845">
              <a:spcBef>
                <a:spcPts val="105"/>
              </a:spcBef>
              <a:buFont typeface="Wingdings"/>
              <a:buChar char=""/>
              <a:tabLst>
                <a:tab pos="296545" algn="l"/>
              </a:tabLst>
            </a:pPr>
            <a:r>
              <a:rPr sz="2600" spc="-15" dirty="0">
                <a:solidFill>
                  <a:prstClr val="black"/>
                </a:solidFill>
                <a:cs typeface="Calibri"/>
              </a:rPr>
              <a:t>Largest </a:t>
            </a:r>
            <a:r>
              <a:rPr sz="2600" spc="-10" dirty="0">
                <a:solidFill>
                  <a:prstClr val="black"/>
                </a:solidFill>
                <a:cs typeface="Calibri"/>
              </a:rPr>
              <a:t>Producer </a:t>
            </a:r>
            <a:r>
              <a:rPr sz="2600" spc="-5" dirty="0">
                <a:solidFill>
                  <a:prstClr val="black"/>
                </a:solidFill>
                <a:cs typeface="Calibri"/>
              </a:rPr>
              <a:t>of </a:t>
            </a:r>
            <a:r>
              <a:rPr sz="2600" dirty="0">
                <a:solidFill>
                  <a:prstClr val="black"/>
                </a:solidFill>
                <a:cs typeface="Calibri"/>
              </a:rPr>
              <a:t>Milk,</a:t>
            </a:r>
            <a:r>
              <a:rPr sz="2600" spc="-40" dirty="0">
                <a:solidFill>
                  <a:prstClr val="black"/>
                </a:solidFill>
                <a:cs typeface="Calibri"/>
              </a:rPr>
              <a:t> </a:t>
            </a:r>
            <a:r>
              <a:rPr sz="2600" spc="-5" dirty="0">
                <a:solidFill>
                  <a:prstClr val="black"/>
                </a:solidFill>
                <a:cs typeface="Calibri"/>
              </a:rPr>
              <a:t>Cashew</a:t>
            </a:r>
            <a:endParaRPr sz="2600" dirty="0">
              <a:solidFill>
                <a:prstClr val="black"/>
              </a:solidFill>
              <a:cs typeface="Calibri"/>
            </a:endParaRPr>
          </a:p>
          <a:p>
            <a:pPr marL="295910" marR="5080"/>
            <a:r>
              <a:rPr sz="2600" spc="-5" dirty="0">
                <a:solidFill>
                  <a:prstClr val="black"/>
                </a:solidFill>
                <a:cs typeface="Calibri"/>
              </a:rPr>
              <a:t>nuts, Coconuts, </a:t>
            </a:r>
            <a:r>
              <a:rPr sz="2600" spc="-55" dirty="0">
                <a:solidFill>
                  <a:prstClr val="black"/>
                </a:solidFill>
                <a:cs typeface="Calibri"/>
              </a:rPr>
              <a:t>Tea, </a:t>
            </a:r>
            <a:r>
              <a:rPr sz="2600" spc="-35" dirty="0">
                <a:solidFill>
                  <a:prstClr val="black"/>
                </a:solidFill>
                <a:cs typeface="Calibri"/>
              </a:rPr>
              <a:t>Ginger, </a:t>
            </a:r>
            <a:r>
              <a:rPr sz="2600" spc="-25" dirty="0">
                <a:solidFill>
                  <a:prstClr val="black"/>
                </a:solidFill>
                <a:cs typeface="Calibri"/>
              </a:rPr>
              <a:t>Turmeric </a:t>
            </a:r>
            <a:r>
              <a:rPr sz="2600" dirty="0">
                <a:solidFill>
                  <a:prstClr val="black"/>
                </a:solidFill>
                <a:cs typeface="Calibri"/>
              </a:rPr>
              <a:t>&amp;  Black</a:t>
            </a:r>
            <a:r>
              <a:rPr sz="2600" spc="-25" dirty="0">
                <a:solidFill>
                  <a:prstClr val="black"/>
                </a:solidFill>
                <a:cs typeface="Calibri"/>
              </a:rPr>
              <a:t> </a:t>
            </a:r>
            <a:r>
              <a:rPr sz="2600" spc="-45" dirty="0">
                <a:solidFill>
                  <a:prstClr val="black"/>
                </a:solidFill>
                <a:cs typeface="Calibri"/>
              </a:rPr>
              <a:t>Pepper.</a:t>
            </a:r>
            <a:endParaRPr sz="2600" dirty="0">
              <a:solidFill>
                <a:prstClr val="black"/>
              </a:solidFill>
              <a:cs typeface="Calibri"/>
            </a:endParaRPr>
          </a:p>
          <a:p>
            <a:pPr marL="295910" indent="-283845">
              <a:spcBef>
                <a:spcPts val="625"/>
              </a:spcBef>
              <a:buFont typeface="Wingdings"/>
              <a:buChar char=""/>
              <a:tabLst>
                <a:tab pos="296545" algn="l"/>
              </a:tabLst>
            </a:pPr>
            <a:r>
              <a:rPr sz="2600" spc="-15" dirty="0">
                <a:solidFill>
                  <a:prstClr val="black"/>
                </a:solidFill>
                <a:cs typeface="Calibri"/>
              </a:rPr>
              <a:t>Largest </a:t>
            </a:r>
            <a:r>
              <a:rPr sz="2600" spc="-10" dirty="0">
                <a:solidFill>
                  <a:prstClr val="black"/>
                </a:solidFill>
                <a:cs typeface="Calibri"/>
              </a:rPr>
              <a:t>Cattle </a:t>
            </a:r>
            <a:r>
              <a:rPr sz="2600" spc="-5" dirty="0">
                <a:solidFill>
                  <a:prstClr val="black"/>
                </a:solidFill>
                <a:cs typeface="Calibri"/>
              </a:rPr>
              <a:t>population-281</a:t>
            </a:r>
            <a:r>
              <a:rPr sz="2600" spc="-55" dirty="0">
                <a:solidFill>
                  <a:prstClr val="black"/>
                </a:solidFill>
                <a:cs typeface="Calibri"/>
              </a:rPr>
              <a:t> </a:t>
            </a:r>
            <a:r>
              <a:rPr sz="2600" dirty="0">
                <a:solidFill>
                  <a:prstClr val="black"/>
                </a:solidFill>
                <a:cs typeface="Calibri"/>
              </a:rPr>
              <a:t>million</a:t>
            </a:r>
          </a:p>
          <a:p>
            <a:pPr marL="295910" indent="-283845">
              <a:spcBef>
                <a:spcPts val="620"/>
              </a:spcBef>
              <a:buFont typeface="Wingdings"/>
              <a:buChar char=""/>
              <a:tabLst>
                <a:tab pos="296545" algn="l"/>
              </a:tabLst>
            </a:pPr>
            <a:r>
              <a:rPr sz="2600" spc="-5" dirty="0">
                <a:solidFill>
                  <a:prstClr val="black"/>
                </a:solidFill>
                <a:cs typeface="Calibri"/>
              </a:rPr>
              <a:t>Second </a:t>
            </a:r>
            <a:r>
              <a:rPr sz="2600" spc="-15" dirty="0">
                <a:solidFill>
                  <a:prstClr val="black"/>
                </a:solidFill>
                <a:cs typeface="Calibri"/>
              </a:rPr>
              <a:t>largest </a:t>
            </a:r>
            <a:r>
              <a:rPr sz="2600" spc="-10" dirty="0">
                <a:solidFill>
                  <a:prstClr val="black"/>
                </a:solidFill>
                <a:cs typeface="Calibri"/>
              </a:rPr>
              <a:t>producer</a:t>
            </a:r>
            <a:r>
              <a:rPr sz="2600" spc="-60" dirty="0">
                <a:solidFill>
                  <a:prstClr val="black"/>
                </a:solidFill>
                <a:cs typeface="Calibri"/>
              </a:rPr>
              <a:t> </a:t>
            </a:r>
            <a:r>
              <a:rPr sz="2600" spc="-5" dirty="0">
                <a:solidFill>
                  <a:prstClr val="black"/>
                </a:solidFill>
                <a:cs typeface="Calibri"/>
              </a:rPr>
              <a:t>of</a:t>
            </a:r>
            <a:endParaRPr sz="2600" dirty="0">
              <a:solidFill>
                <a:prstClr val="black"/>
              </a:solidFill>
              <a:cs typeface="Calibri"/>
            </a:endParaRPr>
          </a:p>
          <a:p>
            <a:pPr marL="295910" marR="43815"/>
            <a:r>
              <a:rPr sz="2600" spc="-5" dirty="0">
                <a:solidFill>
                  <a:prstClr val="black"/>
                </a:solidFill>
                <a:cs typeface="Calibri"/>
              </a:rPr>
              <a:t>Wheat, </a:t>
            </a:r>
            <a:r>
              <a:rPr sz="2600" dirty="0">
                <a:solidFill>
                  <a:prstClr val="black"/>
                </a:solidFill>
                <a:cs typeface="Calibri"/>
              </a:rPr>
              <a:t>Rice, </a:t>
            </a:r>
            <a:r>
              <a:rPr sz="2600" spc="-15" dirty="0">
                <a:solidFill>
                  <a:prstClr val="black"/>
                </a:solidFill>
                <a:cs typeface="Calibri"/>
              </a:rPr>
              <a:t>Sugar </a:t>
            </a:r>
            <a:r>
              <a:rPr sz="2600" dirty="0">
                <a:solidFill>
                  <a:prstClr val="black"/>
                </a:solidFill>
                <a:cs typeface="Calibri"/>
              </a:rPr>
              <a:t>and </a:t>
            </a:r>
            <a:r>
              <a:rPr sz="2600" spc="-5" dirty="0">
                <a:solidFill>
                  <a:prstClr val="black"/>
                </a:solidFill>
                <a:cs typeface="Calibri"/>
              </a:rPr>
              <a:t>Groundnut</a:t>
            </a:r>
            <a:r>
              <a:rPr sz="2600" spc="-105" dirty="0">
                <a:solidFill>
                  <a:prstClr val="black"/>
                </a:solidFill>
                <a:cs typeface="Calibri"/>
              </a:rPr>
              <a:t> </a:t>
            </a:r>
            <a:r>
              <a:rPr sz="2600" dirty="0">
                <a:solidFill>
                  <a:prstClr val="black"/>
                </a:solidFill>
                <a:cs typeface="Calibri"/>
              </a:rPr>
              <a:t>and  Pulses.</a:t>
            </a:r>
          </a:p>
          <a:p>
            <a:pPr marL="295910" indent="-283845">
              <a:spcBef>
                <a:spcPts val="630"/>
              </a:spcBef>
              <a:buFont typeface="Wingdings"/>
              <a:buChar char=""/>
              <a:tabLst>
                <a:tab pos="296545" algn="l"/>
              </a:tabLst>
            </a:pPr>
            <a:r>
              <a:rPr sz="2600" spc="-10" dirty="0">
                <a:solidFill>
                  <a:prstClr val="black"/>
                </a:solidFill>
                <a:cs typeface="Calibri"/>
              </a:rPr>
              <a:t>Third </a:t>
            </a:r>
            <a:r>
              <a:rPr sz="2600" spc="-15" dirty="0">
                <a:solidFill>
                  <a:prstClr val="black"/>
                </a:solidFill>
                <a:cs typeface="Calibri"/>
              </a:rPr>
              <a:t>largest </a:t>
            </a:r>
            <a:r>
              <a:rPr sz="2600" spc="-10" dirty="0">
                <a:solidFill>
                  <a:prstClr val="black"/>
                </a:solidFill>
                <a:cs typeface="Calibri"/>
              </a:rPr>
              <a:t>producer </a:t>
            </a:r>
            <a:r>
              <a:rPr sz="2600" spc="-5" dirty="0">
                <a:solidFill>
                  <a:prstClr val="black"/>
                </a:solidFill>
                <a:cs typeface="Calibri"/>
              </a:rPr>
              <a:t>of</a:t>
            </a:r>
            <a:r>
              <a:rPr sz="2600" spc="-50" dirty="0">
                <a:solidFill>
                  <a:prstClr val="black"/>
                </a:solidFill>
                <a:cs typeface="Calibri"/>
              </a:rPr>
              <a:t> </a:t>
            </a:r>
            <a:r>
              <a:rPr sz="2600" spc="-35" dirty="0">
                <a:solidFill>
                  <a:prstClr val="black"/>
                </a:solidFill>
                <a:cs typeface="Calibri"/>
              </a:rPr>
              <a:t>Tobacco.</a:t>
            </a:r>
            <a:endParaRPr sz="2600" dirty="0">
              <a:solidFill>
                <a:prstClr val="black"/>
              </a:solidFill>
              <a:cs typeface="Calibri"/>
            </a:endParaRPr>
          </a:p>
          <a:p>
            <a:pPr marL="295910" marR="702945" indent="-283845">
              <a:spcBef>
                <a:spcPts val="625"/>
              </a:spcBef>
              <a:buFont typeface="Wingdings"/>
              <a:buChar char=""/>
              <a:tabLst>
                <a:tab pos="296545" algn="l"/>
              </a:tabLst>
            </a:pPr>
            <a:r>
              <a:rPr sz="2600" spc="-10" dirty="0">
                <a:solidFill>
                  <a:prstClr val="black"/>
                </a:solidFill>
                <a:cs typeface="Calibri"/>
              </a:rPr>
              <a:t>Third </a:t>
            </a:r>
            <a:r>
              <a:rPr sz="2600" spc="-15" dirty="0">
                <a:solidFill>
                  <a:prstClr val="black"/>
                </a:solidFill>
                <a:cs typeface="Calibri"/>
              </a:rPr>
              <a:t>largest </a:t>
            </a:r>
            <a:r>
              <a:rPr sz="2600" dirty="0">
                <a:solidFill>
                  <a:prstClr val="black"/>
                </a:solidFill>
                <a:cs typeface="Calibri"/>
              </a:rPr>
              <a:t>in </a:t>
            </a:r>
            <a:r>
              <a:rPr sz="2600" spc="-5" dirty="0">
                <a:solidFill>
                  <a:prstClr val="black"/>
                </a:solidFill>
                <a:cs typeface="Calibri"/>
              </a:rPr>
              <a:t>implementation</a:t>
            </a:r>
            <a:r>
              <a:rPr sz="2600" spc="-110" dirty="0">
                <a:solidFill>
                  <a:prstClr val="black"/>
                </a:solidFill>
                <a:cs typeface="Calibri"/>
              </a:rPr>
              <a:t> </a:t>
            </a:r>
            <a:r>
              <a:rPr sz="2600" spc="-5" dirty="0">
                <a:solidFill>
                  <a:prstClr val="black"/>
                </a:solidFill>
                <a:cs typeface="Calibri"/>
              </a:rPr>
              <a:t>of  Mechanization</a:t>
            </a:r>
            <a:endParaRPr sz="26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019800" y="2743200"/>
            <a:ext cx="3124199" cy="41147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45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63515" y="667854"/>
            <a:ext cx="7247842" cy="5441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43762" y="478663"/>
            <a:ext cx="725678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Internal air </a:t>
            </a:r>
            <a:r>
              <a:rPr sz="4400" spc="-10" dirty="0"/>
              <a:t>circulation</a:t>
            </a:r>
            <a:r>
              <a:rPr sz="4400" spc="-135" dirty="0"/>
              <a:t> </a:t>
            </a:r>
            <a:r>
              <a:rPr sz="4400" dirty="0"/>
              <a:t>system</a:t>
            </a:r>
            <a:endParaRPr sz="4400"/>
          </a:p>
        </p:txBody>
      </p:sp>
      <p:sp>
        <p:nvSpPr>
          <p:cNvPr id="8" name="object 8"/>
          <p:cNvSpPr txBox="1"/>
          <p:nvPr/>
        </p:nvSpPr>
        <p:spPr>
          <a:xfrm>
            <a:off x="510540" y="1600200"/>
            <a:ext cx="7846059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0" marR="30480" indent="-342900">
              <a:lnSpc>
                <a:spcPct val="150100"/>
              </a:lnSpc>
              <a:spcBef>
                <a:spcPts val="100"/>
              </a:spcBef>
              <a:buFont typeface="Wingdings"/>
              <a:buChar char=""/>
              <a:tabLst>
                <a:tab pos="380365" algn="l"/>
                <a:tab pos="381000" algn="l"/>
                <a:tab pos="1528445" algn="l"/>
              </a:tabLst>
            </a:pP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Internal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air velocities of a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greenhouse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are recommended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to be  between	</a:t>
            </a:r>
            <a:r>
              <a:rPr sz="2000" dirty="0">
                <a:solidFill>
                  <a:srgbClr val="C00000"/>
                </a:solidFill>
                <a:latin typeface="Comic Sans MS"/>
                <a:cs typeface="Comic Sans MS"/>
              </a:rPr>
              <a:t>0.5 to 0.7 </a:t>
            </a:r>
            <a:r>
              <a:rPr sz="2000" spc="5" dirty="0">
                <a:solidFill>
                  <a:srgbClr val="C00000"/>
                </a:solidFill>
                <a:latin typeface="Comic Sans MS"/>
                <a:cs typeface="Comic Sans MS"/>
              </a:rPr>
              <a:t>ms</a:t>
            </a:r>
            <a:r>
              <a:rPr sz="1950" spc="7" baseline="25641" dirty="0">
                <a:solidFill>
                  <a:srgbClr val="C00000"/>
                </a:solidFill>
                <a:latin typeface="Comic Sans MS"/>
                <a:cs typeface="Comic Sans MS"/>
              </a:rPr>
              <a:t>-1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for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optimal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plant</a:t>
            </a:r>
            <a:r>
              <a:rPr sz="2000" spc="-24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growth.</a:t>
            </a:r>
          </a:p>
        </p:txBody>
      </p:sp>
      <p:sp>
        <p:nvSpPr>
          <p:cNvPr id="9" name="object 9"/>
          <p:cNvSpPr/>
          <p:nvPr/>
        </p:nvSpPr>
        <p:spPr>
          <a:xfrm>
            <a:off x="2284476" y="2712720"/>
            <a:ext cx="3788664" cy="38618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41363" y="1294465"/>
            <a:ext cx="8482330" cy="80010"/>
            <a:chOff x="141363" y="1294465"/>
            <a:chExt cx="8482330" cy="80010"/>
          </a:xfrm>
        </p:grpSpPr>
        <p:sp>
          <p:nvSpPr>
            <p:cNvPr id="11" name="object 11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8455914" y="0"/>
                  </a:moveTo>
                  <a:lnTo>
                    <a:pt x="0" y="0"/>
                  </a:lnTo>
                  <a:lnTo>
                    <a:pt x="0" y="53766"/>
                  </a:lnTo>
                  <a:lnTo>
                    <a:pt x="8455914" y="53766"/>
                  </a:lnTo>
                  <a:lnTo>
                    <a:pt x="8455914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0" y="53766"/>
                  </a:moveTo>
                  <a:lnTo>
                    <a:pt x="8455914" y="53766"/>
                  </a:lnTo>
                  <a:lnTo>
                    <a:pt x="8455914" y="0"/>
                  </a:lnTo>
                  <a:lnTo>
                    <a:pt x="0" y="0"/>
                  </a:lnTo>
                  <a:lnTo>
                    <a:pt x="0" y="53766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8674607" y="1207008"/>
            <a:ext cx="254635" cy="254635"/>
            <a:chOff x="8674607" y="1207008"/>
            <a:chExt cx="254635" cy="254635"/>
          </a:xfrm>
        </p:grpSpPr>
        <p:sp>
          <p:nvSpPr>
            <p:cNvPr id="14" name="object 14"/>
            <p:cNvSpPr/>
            <p:nvPr/>
          </p:nvSpPr>
          <p:spPr>
            <a:xfrm>
              <a:off x="8687561" y="1219962"/>
              <a:ext cx="228600" cy="2286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8687561" y="1219962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0" y="114300"/>
                  </a:moveTo>
                  <a:lnTo>
                    <a:pt x="8983" y="69812"/>
                  </a:lnTo>
                  <a:lnTo>
                    <a:pt x="33480" y="33480"/>
                  </a:lnTo>
                  <a:lnTo>
                    <a:pt x="69812" y="8983"/>
                  </a:lnTo>
                  <a:lnTo>
                    <a:pt x="114300" y="0"/>
                  </a:lnTo>
                  <a:lnTo>
                    <a:pt x="158787" y="8983"/>
                  </a:lnTo>
                  <a:lnTo>
                    <a:pt x="195119" y="33480"/>
                  </a:lnTo>
                  <a:lnTo>
                    <a:pt x="219616" y="69812"/>
                  </a:lnTo>
                  <a:lnTo>
                    <a:pt x="228600" y="114300"/>
                  </a:lnTo>
                  <a:lnTo>
                    <a:pt x="219616" y="158787"/>
                  </a:lnTo>
                  <a:lnTo>
                    <a:pt x="195119" y="195119"/>
                  </a:lnTo>
                  <a:lnTo>
                    <a:pt x="158787" y="219616"/>
                  </a:lnTo>
                  <a:lnTo>
                    <a:pt x="114300" y="228600"/>
                  </a:lnTo>
                  <a:lnTo>
                    <a:pt x="69812" y="219616"/>
                  </a:lnTo>
                  <a:lnTo>
                    <a:pt x="33480" y="195119"/>
                  </a:lnTo>
                  <a:lnTo>
                    <a:pt x="8983" y="158787"/>
                  </a:lnTo>
                  <a:lnTo>
                    <a:pt x="0" y="1143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38846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7873" y="3524571"/>
            <a:ext cx="4441190" cy="3333750"/>
            <a:chOff x="667873" y="3524571"/>
            <a:chExt cx="4441190" cy="3333750"/>
          </a:xfrm>
        </p:grpSpPr>
        <p:sp>
          <p:nvSpPr>
            <p:cNvPr id="3" name="object 3"/>
            <p:cNvSpPr/>
            <p:nvPr/>
          </p:nvSpPr>
          <p:spPr>
            <a:xfrm>
              <a:off x="667873" y="3524571"/>
              <a:ext cx="4440574" cy="333342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786384" y="3643883"/>
              <a:ext cx="3928872" cy="299923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2601765" y="333756"/>
            <a:ext cx="4479290" cy="1231900"/>
            <a:chOff x="2601765" y="333756"/>
            <a:chExt cx="4479290" cy="1231900"/>
          </a:xfrm>
        </p:grpSpPr>
        <p:sp>
          <p:nvSpPr>
            <p:cNvPr id="6" name="object 6"/>
            <p:cNvSpPr/>
            <p:nvPr/>
          </p:nvSpPr>
          <p:spPr>
            <a:xfrm>
              <a:off x="2601765" y="667854"/>
              <a:ext cx="840653" cy="42955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3188208" y="708660"/>
              <a:ext cx="783335" cy="83972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3355848" y="333756"/>
              <a:ext cx="3724655" cy="123139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545969" y="478663"/>
            <a:ext cx="405257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CO</a:t>
            </a:r>
            <a:r>
              <a:rPr sz="4350" baseline="-21072" dirty="0"/>
              <a:t>2</a:t>
            </a:r>
            <a:r>
              <a:rPr sz="4350" spc="-67" baseline="-21072" dirty="0"/>
              <a:t> </a:t>
            </a:r>
            <a:r>
              <a:rPr sz="4400" dirty="0"/>
              <a:t>Enrichment</a:t>
            </a:r>
            <a:endParaRPr sz="4400"/>
          </a:p>
        </p:txBody>
      </p:sp>
      <p:grpSp>
        <p:nvGrpSpPr>
          <p:cNvPr id="10" name="object 10"/>
          <p:cNvGrpSpPr/>
          <p:nvPr/>
        </p:nvGrpSpPr>
        <p:grpSpPr>
          <a:xfrm>
            <a:off x="141363" y="1294465"/>
            <a:ext cx="8482330" cy="80010"/>
            <a:chOff x="141363" y="1294465"/>
            <a:chExt cx="8482330" cy="80010"/>
          </a:xfrm>
        </p:grpSpPr>
        <p:sp>
          <p:nvSpPr>
            <p:cNvPr id="11" name="object 11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8455914" y="0"/>
                  </a:moveTo>
                  <a:lnTo>
                    <a:pt x="0" y="0"/>
                  </a:lnTo>
                  <a:lnTo>
                    <a:pt x="0" y="53766"/>
                  </a:lnTo>
                  <a:lnTo>
                    <a:pt x="8455914" y="53766"/>
                  </a:lnTo>
                  <a:lnTo>
                    <a:pt x="8455914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0" y="53766"/>
                  </a:moveTo>
                  <a:lnTo>
                    <a:pt x="8455914" y="53766"/>
                  </a:lnTo>
                  <a:lnTo>
                    <a:pt x="8455914" y="0"/>
                  </a:lnTo>
                  <a:lnTo>
                    <a:pt x="0" y="0"/>
                  </a:lnTo>
                  <a:lnTo>
                    <a:pt x="0" y="53766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8674607" y="1207008"/>
            <a:ext cx="254635" cy="254635"/>
            <a:chOff x="8674607" y="1207008"/>
            <a:chExt cx="254635" cy="254635"/>
          </a:xfrm>
        </p:grpSpPr>
        <p:sp>
          <p:nvSpPr>
            <p:cNvPr id="14" name="object 14"/>
            <p:cNvSpPr/>
            <p:nvPr/>
          </p:nvSpPr>
          <p:spPr>
            <a:xfrm>
              <a:off x="8687561" y="1219962"/>
              <a:ext cx="228600" cy="2286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8687561" y="1219962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0" y="114300"/>
                  </a:moveTo>
                  <a:lnTo>
                    <a:pt x="8983" y="69812"/>
                  </a:lnTo>
                  <a:lnTo>
                    <a:pt x="33480" y="33480"/>
                  </a:lnTo>
                  <a:lnTo>
                    <a:pt x="69812" y="8983"/>
                  </a:lnTo>
                  <a:lnTo>
                    <a:pt x="114300" y="0"/>
                  </a:lnTo>
                  <a:lnTo>
                    <a:pt x="158787" y="8983"/>
                  </a:lnTo>
                  <a:lnTo>
                    <a:pt x="195119" y="33480"/>
                  </a:lnTo>
                  <a:lnTo>
                    <a:pt x="219616" y="69812"/>
                  </a:lnTo>
                  <a:lnTo>
                    <a:pt x="228600" y="114300"/>
                  </a:lnTo>
                  <a:lnTo>
                    <a:pt x="219616" y="158787"/>
                  </a:lnTo>
                  <a:lnTo>
                    <a:pt x="195119" y="195119"/>
                  </a:lnTo>
                  <a:lnTo>
                    <a:pt x="158787" y="219616"/>
                  </a:lnTo>
                  <a:lnTo>
                    <a:pt x="114300" y="228600"/>
                  </a:lnTo>
                  <a:lnTo>
                    <a:pt x="69812" y="219616"/>
                  </a:lnTo>
                  <a:lnTo>
                    <a:pt x="33480" y="195119"/>
                  </a:lnTo>
                  <a:lnTo>
                    <a:pt x="8983" y="158787"/>
                  </a:lnTo>
                  <a:lnTo>
                    <a:pt x="0" y="1143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10540" y="1569694"/>
            <a:ext cx="7903209" cy="2373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0" marR="262890" indent="-342900">
              <a:lnSpc>
                <a:spcPct val="150100"/>
              </a:lnSpc>
              <a:spcBef>
                <a:spcPts val="100"/>
              </a:spcBef>
              <a:buFont typeface="Arial"/>
              <a:buChar char="•"/>
              <a:tabLst>
                <a:tab pos="380365" algn="l"/>
                <a:tab pos="381000" algn="l"/>
              </a:tabLst>
            </a:pP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Pure liquid </a:t>
            </a:r>
            <a:r>
              <a:rPr sz="2000" spc="5" dirty="0">
                <a:solidFill>
                  <a:prstClr val="black"/>
                </a:solidFill>
                <a:latin typeface="Comic Sans MS"/>
                <a:cs typeface="Comic Sans MS"/>
              </a:rPr>
              <a:t>CO</a:t>
            </a:r>
            <a:r>
              <a:rPr sz="1950" spc="7" baseline="-21367" dirty="0">
                <a:solidFill>
                  <a:prstClr val="black"/>
                </a:solidFill>
                <a:latin typeface="Comic Sans MS"/>
                <a:cs typeface="Comic Sans MS"/>
              </a:rPr>
              <a:t>2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pumping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from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containers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to the greenhouse is  the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purest type of CO</a:t>
            </a:r>
            <a:r>
              <a:rPr sz="1950" baseline="-21367" dirty="0">
                <a:solidFill>
                  <a:prstClr val="black"/>
                </a:solidFill>
                <a:latin typeface="Comic Sans MS"/>
                <a:cs typeface="Comic Sans MS"/>
              </a:rPr>
              <a:t>2</a:t>
            </a:r>
            <a:r>
              <a:rPr sz="1950" spc="277" baseline="-21367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enrichment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81000" marR="30480" indent="-342900">
              <a:lnSpc>
                <a:spcPct val="150000"/>
              </a:lnSpc>
              <a:spcBef>
                <a:spcPts val="480"/>
              </a:spcBef>
              <a:buFont typeface="Arial"/>
              <a:buChar char="•"/>
              <a:tabLst>
                <a:tab pos="380365" algn="l"/>
                <a:tab pos="381000" algn="l"/>
              </a:tabLst>
            </a:pP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A better </a:t>
            </a:r>
            <a:r>
              <a:rPr sz="2000" spc="5" dirty="0">
                <a:solidFill>
                  <a:prstClr val="black"/>
                </a:solidFill>
                <a:latin typeface="Comic Sans MS"/>
                <a:cs typeface="Comic Sans MS"/>
              </a:rPr>
              <a:t>CO</a:t>
            </a:r>
            <a:r>
              <a:rPr sz="1950" spc="7" baseline="-21367" dirty="0">
                <a:solidFill>
                  <a:prstClr val="black"/>
                </a:solidFill>
                <a:latin typeface="Comic Sans MS"/>
                <a:cs typeface="Comic Sans MS"/>
              </a:rPr>
              <a:t>2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distribution within the greenhouse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can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be 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accomplished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with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a pipeline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network,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similar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to the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fertigation  system.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733544" y="3520440"/>
            <a:ext cx="4017645" cy="3337560"/>
            <a:chOff x="4733544" y="3520440"/>
            <a:chExt cx="4017645" cy="3337560"/>
          </a:xfrm>
        </p:grpSpPr>
        <p:sp>
          <p:nvSpPr>
            <p:cNvPr id="18" name="object 18"/>
            <p:cNvSpPr/>
            <p:nvPr/>
          </p:nvSpPr>
          <p:spPr>
            <a:xfrm>
              <a:off x="4733544" y="3520440"/>
              <a:ext cx="4017263" cy="333755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4928616" y="3715512"/>
              <a:ext cx="3428999" cy="292760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548057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13859" y="2141220"/>
            <a:ext cx="4351020" cy="29611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3925546" y="667854"/>
            <a:ext cx="1331007" cy="5441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906773" y="478663"/>
            <a:ext cx="133096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Light</a:t>
            </a:r>
            <a:endParaRPr sz="4400"/>
          </a:p>
        </p:txBody>
      </p:sp>
      <p:grpSp>
        <p:nvGrpSpPr>
          <p:cNvPr id="5" name="object 5"/>
          <p:cNvGrpSpPr/>
          <p:nvPr/>
        </p:nvGrpSpPr>
        <p:grpSpPr>
          <a:xfrm>
            <a:off x="141363" y="1294465"/>
            <a:ext cx="8482330" cy="80010"/>
            <a:chOff x="141363" y="1294465"/>
            <a:chExt cx="8482330" cy="80010"/>
          </a:xfrm>
        </p:grpSpPr>
        <p:sp>
          <p:nvSpPr>
            <p:cNvPr id="6" name="object 6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8455914" y="0"/>
                  </a:moveTo>
                  <a:lnTo>
                    <a:pt x="0" y="0"/>
                  </a:lnTo>
                  <a:lnTo>
                    <a:pt x="0" y="53766"/>
                  </a:lnTo>
                  <a:lnTo>
                    <a:pt x="8455914" y="53766"/>
                  </a:lnTo>
                  <a:lnTo>
                    <a:pt x="8455914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0" y="53766"/>
                  </a:moveTo>
                  <a:lnTo>
                    <a:pt x="8455914" y="53766"/>
                  </a:lnTo>
                  <a:lnTo>
                    <a:pt x="8455914" y="0"/>
                  </a:lnTo>
                  <a:lnTo>
                    <a:pt x="0" y="0"/>
                  </a:lnTo>
                  <a:lnTo>
                    <a:pt x="0" y="53766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8674607" y="1207008"/>
            <a:ext cx="254635" cy="254635"/>
            <a:chOff x="8674607" y="1207008"/>
            <a:chExt cx="254635" cy="254635"/>
          </a:xfrm>
        </p:grpSpPr>
        <p:sp>
          <p:nvSpPr>
            <p:cNvPr id="9" name="object 9"/>
            <p:cNvSpPr/>
            <p:nvPr/>
          </p:nvSpPr>
          <p:spPr>
            <a:xfrm>
              <a:off x="8687561" y="1219962"/>
              <a:ext cx="228600" cy="2286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8687561" y="1219962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0" y="114300"/>
                  </a:moveTo>
                  <a:lnTo>
                    <a:pt x="8983" y="69812"/>
                  </a:lnTo>
                  <a:lnTo>
                    <a:pt x="33480" y="33480"/>
                  </a:lnTo>
                  <a:lnTo>
                    <a:pt x="69812" y="8983"/>
                  </a:lnTo>
                  <a:lnTo>
                    <a:pt x="114300" y="0"/>
                  </a:lnTo>
                  <a:lnTo>
                    <a:pt x="158787" y="8983"/>
                  </a:lnTo>
                  <a:lnTo>
                    <a:pt x="195119" y="33480"/>
                  </a:lnTo>
                  <a:lnTo>
                    <a:pt x="219616" y="69812"/>
                  </a:lnTo>
                  <a:lnTo>
                    <a:pt x="228600" y="114300"/>
                  </a:lnTo>
                  <a:lnTo>
                    <a:pt x="219616" y="158787"/>
                  </a:lnTo>
                  <a:lnTo>
                    <a:pt x="195119" y="195119"/>
                  </a:lnTo>
                  <a:lnTo>
                    <a:pt x="158787" y="219616"/>
                  </a:lnTo>
                  <a:lnTo>
                    <a:pt x="114300" y="228600"/>
                  </a:lnTo>
                  <a:lnTo>
                    <a:pt x="69812" y="219616"/>
                  </a:lnTo>
                  <a:lnTo>
                    <a:pt x="33480" y="195119"/>
                  </a:lnTo>
                  <a:lnTo>
                    <a:pt x="8983" y="158787"/>
                  </a:lnTo>
                  <a:lnTo>
                    <a:pt x="0" y="1143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435965" y="1725930"/>
            <a:ext cx="7992109" cy="459867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12700">
              <a:spcBef>
                <a:spcPts val="1300"/>
              </a:spcBef>
            </a:pP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Major lighting system</a:t>
            </a:r>
            <a:r>
              <a:rPr sz="2000" spc="-2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includes</a:t>
            </a:r>
            <a:endParaRPr sz="20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772795" indent="-303530">
              <a:spcBef>
                <a:spcPts val="1200"/>
              </a:spcBef>
              <a:buClr>
                <a:srgbClr val="000000"/>
              </a:buClr>
              <a:buFont typeface="Wingdings"/>
              <a:buChar char=""/>
              <a:tabLst>
                <a:tab pos="773430" algn="l"/>
              </a:tabLst>
            </a:pPr>
            <a:r>
              <a:rPr sz="2000" dirty="0">
                <a:solidFill>
                  <a:srgbClr val="000066"/>
                </a:solidFill>
                <a:latin typeface="Comic Sans MS"/>
                <a:cs typeface="Comic Sans MS"/>
              </a:rPr>
              <a:t>LED</a:t>
            </a:r>
            <a:r>
              <a:rPr sz="2000" spc="-15" dirty="0">
                <a:solidFill>
                  <a:srgbClr val="000066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srgbClr val="000066"/>
                </a:solidFill>
                <a:latin typeface="Comic Sans MS"/>
                <a:cs typeface="Comic Sans MS"/>
              </a:rPr>
              <a:t>bulbs</a:t>
            </a:r>
            <a:endParaRPr sz="20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772795" indent="-303530">
              <a:spcBef>
                <a:spcPts val="1200"/>
              </a:spcBef>
              <a:buClr>
                <a:srgbClr val="000000"/>
              </a:buClr>
              <a:buFont typeface="Wingdings"/>
              <a:buChar char=""/>
              <a:tabLst>
                <a:tab pos="773430" algn="l"/>
              </a:tabLst>
            </a:pPr>
            <a:r>
              <a:rPr sz="2000" dirty="0">
                <a:solidFill>
                  <a:srgbClr val="333300"/>
                </a:solidFill>
                <a:latin typeface="Comic Sans MS"/>
                <a:cs typeface="Comic Sans MS"/>
              </a:rPr>
              <a:t>Fluorescent</a:t>
            </a:r>
            <a:r>
              <a:rPr sz="2000" spc="-5" dirty="0">
                <a:solidFill>
                  <a:srgbClr val="333300"/>
                </a:solidFill>
                <a:latin typeface="Comic Sans MS"/>
                <a:cs typeface="Comic Sans MS"/>
              </a:rPr>
              <a:t> lights</a:t>
            </a:r>
            <a:endParaRPr sz="20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772795" indent="-303530">
              <a:spcBef>
                <a:spcPts val="1200"/>
              </a:spcBef>
              <a:buClr>
                <a:srgbClr val="000000"/>
              </a:buClr>
              <a:buFont typeface="Wingdings"/>
              <a:buChar char=""/>
              <a:tabLst>
                <a:tab pos="773430" algn="l"/>
              </a:tabLst>
            </a:pPr>
            <a:r>
              <a:rPr sz="2000" dirty="0">
                <a:solidFill>
                  <a:srgbClr val="800000"/>
                </a:solidFill>
                <a:latin typeface="Comic Sans MS"/>
                <a:cs typeface="Comic Sans MS"/>
              </a:rPr>
              <a:t>Tube</a:t>
            </a:r>
            <a:r>
              <a:rPr sz="2000" spc="-10" dirty="0">
                <a:solidFill>
                  <a:srgbClr val="800000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srgbClr val="800000"/>
                </a:solidFill>
                <a:latin typeface="Comic Sans MS"/>
                <a:cs typeface="Comic Sans MS"/>
              </a:rPr>
              <a:t>lamps</a:t>
            </a:r>
            <a:endParaRPr sz="20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772795" indent="-303530">
              <a:spcBef>
                <a:spcPts val="1200"/>
              </a:spcBef>
              <a:buClr>
                <a:srgbClr val="000000"/>
              </a:buClr>
              <a:buFont typeface="Wingdings"/>
              <a:buChar char=""/>
              <a:tabLst>
                <a:tab pos="773430" algn="l"/>
              </a:tabLst>
            </a:pPr>
            <a:r>
              <a:rPr sz="2000" spc="-5" dirty="0">
                <a:solidFill>
                  <a:srgbClr val="205868"/>
                </a:solidFill>
                <a:latin typeface="Comic Sans MS"/>
                <a:cs typeface="Comic Sans MS"/>
              </a:rPr>
              <a:t>Metal </a:t>
            </a:r>
            <a:r>
              <a:rPr sz="2000" dirty="0">
                <a:solidFill>
                  <a:srgbClr val="205868"/>
                </a:solidFill>
                <a:latin typeface="Comic Sans MS"/>
                <a:cs typeface="Comic Sans MS"/>
              </a:rPr>
              <a:t>halide lamps</a:t>
            </a:r>
            <a:endParaRPr sz="20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772795" indent="-303530">
              <a:spcBef>
                <a:spcPts val="1200"/>
              </a:spcBef>
              <a:buClr>
                <a:srgbClr val="000000"/>
              </a:buClr>
              <a:buFont typeface="Wingdings"/>
              <a:buChar char=""/>
              <a:tabLst>
                <a:tab pos="773430" algn="l"/>
              </a:tabLst>
            </a:pPr>
            <a:r>
              <a:rPr sz="2000" spc="-5" dirty="0">
                <a:solidFill>
                  <a:srgbClr val="FF0066"/>
                </a:solidFill>
                <a:latin typeface="Comic Sans MS"/>
                <a:cs typeface="Comic Sans MS"/>
              </a:rPr>
              <a:t>Heat </a:t>
            </a:r>
            <a:r>
              <a:rPr sz="2000" dirty="0">
                <a:solidFill>
                  <a:srgbClr val="FF0066"/>
                </a:solidFill>
                <a:latin typeface="Comic Sans MS"/>
                <a:cs typeface="Comic Sans MS"/>
              </a:rPr>
              <a:t>lamps</a:t>
            </a:r>
            <a:endParaRPr sz="20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12700" marR="5080">
              <a:lnSpc>
                <a:spcPct val="150000"/>
              </a:lnSpc>
              <a:spcBef>
                <a:spcPts val="5"/>
              </a:spcBef>
              <a:buSzPct val="95000"/>
              <a:buFont typeface="Wingdings"/>
              <a:buChar char=""/>
              <a:tabLst>
                <a:tab pos="215900" algn="l"/>
              </a:tabLst>
            </a:pP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Supplemental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lighting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is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most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beneficial in areas that receive less  than </a:t>
            </a:r>
            <a:r>
              <a:rPr sz="2000" dirty="0">
                <a:solidFill>
                  <a:srgbClr val="CC3300"/>
                </a:solidFill>
                <a:latin typeface="Comic Sans MS"/>
                <a:cs typeface="Comic Sans MS"/>
              </a:rPr>
              <a:t>4.5 hours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average daily</a:t>
            </a:r>
            <a:r>
              <a:rPr sz="2000" spc="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sunshine</a:t>
            </a:r>
            <a:endParaRPr sz="20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12700" marR="384810">
              <a:lnSpc>
                <a:spcPts val="3600"/>
              </a:lnSpc>
              <a:spcBef>
                <a:spcPts val="315"/>
              </a:spcBef>
              <a:buSzPct val="95000"/>
              <a:buFont typeface="Wingdings"/>
              <a:buChar char=""/>
              <a:tabLst>
                <a:tab pos="290195" algn="l"/>
              </a:tabLst>
            </a:pP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Advantages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of LED’S such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as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cost efficiency, compact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design,  durability,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light quality,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and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low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thermal energy</a:t>
            </a:r>
            <a:r>
              <a:rPr sz="2000" spc="-7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generation</a:t>
            </a:r>
            <a:endParaRPr sz="2000" dirty="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60668568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16487" y="378856"/>
            <a:ext cx="8269605" cy="1427480"/>
            <a:chOff x="416487" y="378856"/>
            <a:chExt cx="8269605" cy="1427480"/>
          </a:xfrm>
        </p:grpSpPr>
        <p:sp>
          <p:nvSpPr>
            <p:cNvPr id="3" name="object 3"/>
            <p:cNvSpPr/>
            <p:nvPr/>
          </p:nvSpPr>
          <p:spPr>
            <a:xfrm>
              <a:off x="416487" y="378856"/>
              <a:ext cx="8269095" cy="49429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3389376" y="684275"/>
              <a:ext cx="2330196" cy="112166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3656" y="207391"/>
            <a:ext cx="8261984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300095" marR="5080" indent="-3288029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Automatic </a:t>
            </a:r>
            <a:r>
              <a:rPr sz="4000" spc="-10" dirty="0"/>
              <a:t>greenhouse </a:t>
            </a:r>
            <a:r>
              <a:rPr sz="4000" spc="-5" dirty="0"/>
              <a:t>climate </a:t>
            </a:r>
            <a:r>
              <a:rPr sz="4000" spc="-15" dirty="0"/>
              <a:t>control  </a:t>
            </a:r>
            <a:r>
              <a:rPr sz="4000" spc="-5" dirty="0"/>
              <a:t>systems</a:t>
            </a:r>
            <a:endParaRPr sz="4000"/>
          </a:p>
        </p:txBody>
      </p:sp>
      <p:sp>
        <p:nvSpPr>
          <p:cNvPr id="6" name="object 6"/>
          <p:cNvSpPr txBox="1"/>
          <p:nvPr/>
        </p:nvSpPr>
        <p:spPr>
          <a:xfrm>
            <a:off x="721868" y="1979168"/>
            <a:ext cx="4813300" cy="2404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Sophisticated new technologies</a:t>
            </a:r>
            <a:r>
              <a:rPr sz="2000" spc="-4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involving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756285" indent="-287020">
              <a:spcBef>
                <a:spcPts val="1680"/>
              </a:spcBef>
              <a:buFont typeface="Wingdings"/>
              <a:buChar char=""/>
              <a:tabLst>
                <a:tab pos="756920" algn="l"/>
              </a:tabLst>
            </a:pP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Microprocessor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756285" indent="-287020">
              <a:spcBef>
                <a:spcPts val="1680"/>
              </a:spcBef>
              <a:buFont typeface="Wingdings"/>
              <a:buChar char=""/>
              <a:tabLst>
                <a:tab pos="756920" algn="l"/>
              </a:tabLst>
            </a:pP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Data</a:t>
            </a:r>
            <a:r>
              <a:rPr sz="2000" spc="-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loggers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756285" indent="-287020">
              <a:spcBef>
                <a:spcPts val="1680"/>
              </a:spcBef>
              <a:buFont typeface="Wingdings"/>
              <a:buChar char=""/>
              <a:tabLst>
                <a:tab pos="756920" algn="l"/>
              </a:tabLst>
            </a:pP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Automated</a:t>
            </a:r>
            <a:r>
              <a:rPr sz="2000" spc="-4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irrigation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756285" indent="-287020">
              <a:spcBef>
                <a:spcPts val="1680"/>
              </a:spcBef>
              <a:buFont typeface="Wingdings"/>
              <a:buChar char=""/>
              <a:tabLst>
                <a:tab pos="756920" algn="l"/>
              </a:tabLst>
            </a:pP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Fertigation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system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41363" y="1294465"/>
            <a:ext cx="8482330" cy="80010"/>
            <a:chOff x="141363" y="1294465"/>
            <a:chExt cx="8482330" cy="80010"/>
          </a:xfrm>
        </p:grpSpPr>
        <p:sp>
          <p:nvSpPr>
            <p:cNvPr id="8" name="object 8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8455914" y="0"/>
                  </a:moveTo>
                  <a:lnTo>
                    <a:pt x="0" y="0"/>
                  </a:lnTo>
                  <a:lnTo>
                    <a:pt x="0" y="53766"/>
                  </a:lnTo>
                  <a:lnTo>
                    <a:pt x="8455914" y="53766"/>
                  </a:lnTo>
                  <a:lnTo>
                    <a:pt x="8455914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0" y="53766"/>
                  </a:moveTo>
                  <a:lnTo>
                    <a:pt x="8455914" y="53766"/>
                  </a:lnTo>
                  <a:lnTo>
                    <a:pt x="8455914" y="0"/>
                  </a:lnTo>
                  <a:lnTo>
                    <a:pt x="0" y="0"/>
                  </a:lnTo>
                  <a:lnTo>
                    <a:pt x="0" y="53766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8674607" y="1207008"/>
            <a:ext cx="254635" cy="254635"/>
            <a:chOff x="8674607" y="1207008"/>
            <a:chExt cx="254635" cy="254635"/>
          </a:xfrm>
        </p:grpSpPr>
        <p:sp>
          <p:nvSpPr>
            <p:cNvPr id="11" name="object 11"/>
            <p:cNvSpPr/>
            <p:nvPr/>
          </p:nvSpPr>
          <p:spPr>
            <a:xfrm>
              <a:off x="8687561" y="1219962"/>
              <a:ext cx="228600" cy="2286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8687561" y="1219962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0" y="114300"/>
                  </a:moveTo>
                  <a:lnTo>
                    <a:pt x="8983" y="69812"/>
                  </a:lnTo>
                  <a:lnTo>
                    <a:pt x="33480" y="33480"/>
                  </a:lnTo>
                  <a:lnTo>
                    <a:pt x="69812" y="8983"/>
                  </a:lnTo>
                  <a:lnTo>
                    <a:pt x="114300" y="0"/>
                  </a:lnTo>
                  <a:lnTo>
                    <a:pt x="158787" y="8983"/>
                  </a:lnTo>
                  <a:lnTo>
                    <a:pt x="195119" y="33480"/>
                  </a:lnTo>
                  <a:lnTo>
                    <a:pt x="219616" y="69812"/>
                  </a:lnTo>
                  <a:lnTo>
                    <a:pt x="228600" y="114300"/>
                  </a:lnTo>
                  <a:lnTo>
                    <a:pt x="219616" y="158787"/>
                  </a:lnTo>
                  <a:lnTo>
                    <a:pt x="195119" y="195119"/>
                  </a:lnTo>
                  <a:lnTo>
                    <a:pt x="158787" y="219616"/>
                  </a:lnTo>
                  <a:lnTo>
                    <a:pt x="114300" y="228600"/>
                  </a:lnTo>
                  <a:lnTo>
                    <a:pt x="69812" y="219616"/>
                  </a:lnTo>
                  <a:lnTo>
                    <a:pt x="33480" y="195119"/>
                  </a:lnTo>
                  <a:lnTo>
                    <a:pt x="8983" y="158787"/>
                  </a:lnTo>
                  <a:lnTo>
                    <a:pt x="0" y="1143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304800" y="4448555"/>
            <a:ext cx="8732520" cy="2409825"/>
            <a:chOff x="304800" y="4448555"/>
            <a:chExt cx="8732520" cy="2409825"/>
          </a:xfrm>
        </p:grpSpPr>
        <p:sp>
          <p:nvSpPr>
            <p:cNvPr id="14" name="object 14"/>
            <p:cNvSpPr/>
            <p:nvPr/>
          </p:nvSpPr>
          <p:spPr>
            <a:xfrm>
              <a:off x="304800" y="4448555"/>
              <a:ext cx="2874264" cy="240944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499871" y="4643627"/>
              <a:ext cx="2286000" cy="196596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3162300" y="4448555"/>
              <a:ext cx="3160776" cy="240944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3357371" y="4671049"/>
              <a:ext cx="2512695" cy="1764664"/>
            </a:xfrm>
            <a:custGeom>
              <a:avLst/>
              <a:gdLst/>
              <a:ahLst/>
              <a:cxnLst/>
              <a:rect l="l" t="t" r="r" b="b"/>
              <a:pathLst>
                <a:path w="2512695" h="1764664">
                  <a:moveTo>
                    <a:pt x="0" y="1764553"/>
                  </a:moveTo>
                  <a:lnTo>
                    <a:pt x="2512492" y="1764553"/>
                  </a:lnTo>
                  <a:lnTo>
                    <a:pt x="2512492" y="0"/>
                  </a:lnTo>
                  <a:lnTo>
                    <a:pt x="0" y="0"/>
                  </a:lnTo>
                  <a:lnTo>
                    <a:pt x="0" y="1764553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3357372" y="6435602"/>
              <a:ext cx="2512695" cy="198120"/>
            </a:xfrm>
            <a:custGeom>
              <a:avLst/>
              <a:gdLst/>
              <a:ahLst/>
              <a:cxnLst/>
              <a:rect l="l" t="t" r="r" b="b"/>
              <a:pathLst>
                <a:path w="2512695" h="198120">
                  <a:moveTo>
                    <a:pt x="2512492" y="0"/>
                  </a:moveTo>
                  <a:lnTo>
                    <a:pt x="0" y="0"/>
                  </a:lnTo>
                  <a:lnTo>
                    <a:pt x="0" y="198092"/>
                  </a:lnTo>
                  <a:lnTo>
                    <a:pt x="2512492" y="198092"/>
                  </a:lnTo>
                  <a:lnTo>
                    <a:pt x="2512492" y="0"/>
                  </a:lnTo>
                  <a:close/>
                </a:path>
              </a:pathLst>
            </a:custGeom>
            <a:solidFill>
              <a:srgbClr val="4F4F12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3357371" y="4674413"/>
              <a:ext cx="2515570" cy="17581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6234684" y="4448555"/>
              <a:ext cx="2802636" cy="2409443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6429755" y="4643695"/>
              <a:ext cx="2216920" cy="1925547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6429743" y="6563677"/>
              <a:ext cx="2214880" cy="66675"/>
            </a:xfrm>
            <a:custGeom>
              <a:avLst/>
              <a:gdLst/>
              <a:ahLst/>
              <a:cxnLst/>
              <a:rect l="l" t="t" r="r" b="b"/>
              <a:pathLst>
                <a:path w="2214879" h="66675">
                  <a:moveTo>
                    <a:pt x="2214422" y="6007"/>
                  </a:moveTo>
                  <a:lnTo>
                    <a:pt x="679792" y="6007"/>
                  </a:lnTo>
                  <a:lnTo>
                    <a:pt x="679792" y="4800"/>
                  </a:lnTo>
                  <a:lnTo>
                    <a:pt x="459092" y="4800"/>
                  </a:lnTo>
                  <a:lnTo>
                    <a:pt x="459092" y="3606"/>
                  </a:lnTo>
                  <a:lnTo>
                    <a:pt x="266966" y="3606"/>
                  </a:lnTo>
                  <a:lnTo>
                    <a:pt x="266966" y="1193"/>
                  </a:lnTo>
                  <a:lnTo>
                    <a:pt x="73304" y="1193"/>
                  </a:lnTo>
                  <a:lnTo>
                    <a:pt x="73304" y="0"/>
                  </a:lnTo>
                  <a:lnTo>
                    <a:pt x="0" y="0"/>
                  </a:lnTo>
                  <a:lnTo>
                    <a:pt x="0" y="66052"/>
                  </a:lnTo>
                  <a:lnTo>
                    <a:pt x="2214422" y="66052"/>
                  </a:lnTo>
                  <a:lnTo>
                    <a:pt x="2214422" y="6007"/>
                  </a:lnTo>
                  <a:close/>
                </a:path>
                <a:path w="2214879" h="66675">
                  <a:moveTo>
                    <a:pt x="2214422" y="4559"/>
                  </a:moveTo>
                  <a:lnTo>
                    <a:pt x="1799920" y="4559"/>
                  </a:lnTo>
                  <a:lnTo>
                    <a:pt x="1730933" y="5575"/>
                  </a:lnTo>
                  <a:lnTo>
                    <a:pt x="2214422" y="5575"/>
                  </a:lnTo>
                  <a:lnTo>
                    <a:pt x="2214422" y="4559"/>
                  </a:lnTo>
                  <a:close/>
                </a:path>
              </a:pathLst>
            </a:custGeom>
            <a:solidFill>
              <a:srgbClr val="3EF1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5929883" y="2071080"/>
            <a:ext cx="2070735" cy="2104390"/>
            <a:chOff x="5929883" y="2071080"/>
            <a:chExt cx="2070735" cy="2104390"/>
          </a:xfrm>
        </p:grpSpPr>
        <p:sp>
          <p:nvSpPr>
            <p:cNvPr id="24" name="object 24"/>
            <p:cNvSpPr/>
            <p:nvPr/>
          </p:nvSpPr>
          <p:spPr>
            <a:xfrm>
              <a:off x="6468722" y="2355098"/>
              <a:ext cx="773430" cy="1820545"/>
            </a:xfrm>
            <a:custGeom>
              <a:avLst/>
              <a:gdLst/>
              <a:ahLst/>
              <a:cxnLst/>
              <a:rect l="l" t="t" r="r" b="b"/>
              <a:pathLst>
                <a:path w="773429" h="1820545">
                  <a:moveTo>
                    <a:pt x="773266" y="0"/>
                  </a:moveTo>
                  <a:lnTo>
                    <a:pt x="0" y="0"/>
                  </a:lnTo>
                  <a:lnTo>
                    <a:pt x="0" y="1820093"/>
                  </a:lnTo>
                  <a:lnTo>
                    <a:pt x="773266" y="1820093"/>
                  </a:lnTo>
                  <a:lnTo>
                    <a:pt x="773266" y="0"/>
                  </a:lnTo>
                  <a:close/>
                </a:path>
              </a:pathLst>
            </a:custGeom>
            <a:solidFill>
              <a:srgbClr val="7EBE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6269517" y="2519916"/>
              <a:ext cx="1649730" cy="1630045"/>
            </a:xfrm>
            <a:custGeom>
              <a:avLst/>
              <a:gdLst/>
              <a:ahLst/>
              <a:cxnLst/>
              <a:rect l="l" t="t" r="r" b="b"/>
              <a:pathLst>
                <a:path w="1649729" h="1630045">
                  <a:moveTo>
                    <a:pt x="659734" y="214577"/>
                  </a:moveTo>
                  <a:lnTo>
                    <a:pt x="632970" y="260032"/>
                  </a:lnTo>
                  <a:lnTo>
                    <a:pt x="602983" y="319222"/>
                  </a:lnTo>
                  <a:lnTo>
                    <a:pt x="575125" y="387932"/>
                  </a:lnTo>
                  <a:lnTo>
                    <a:pt x="557987" y="460859"/>
                  </a:lnTo>
                  <a:lnTo>
                    <a:pt x="567628" y="474595"/>
                  </a:lnTo>
                  <a:lnTo>
                    <a:pt x="578348" y="488345"/>
                  </a:lnTo>
                  <a:lnTo>
                    <a:pt x="591198" y="502081"/>
                  </a:lnTo>
                  <a:lnTo>
                    <a:pt x="604047" y="516886"/>
                  </a:lnTo>
                  <a:lnTo>
                    <a:pt x="635099" y="547536"/>
                  </a:lnTo>
                  <a:lnTo>
                    <a:pt x="652237" y="563395"/>
                  </a:lnTo>
                  <a:lnTo>
                    <a:pt x="671519" y="579240"/>
                  </a:lnTo>
                  <a:lnTo>
                    <a:pt x="798964" y="701854"/>
                  </a:lnTo>
                  <a:lnTo>
                    <a:pt x="746487" y="729340"/>
                  </a:lnTo>
                  <a:lnTo>
                    <a:pt x="691865" y="766331"/>
                  </a:lnTo>
                  <a:lnTo>
                    <a:pt x="629746" y="818126"/>
                  </a:lnTo>
                  <a:lnTo>
                    <a:pt x="597615" y="849830"/>
                  </a:lnTo>
                  <a:lnTo>
                    <a:pt x="566563" y="886836"/>
                  </a:lnTo>
                  <a:lnTo>
                    <a:pt x="535497" y="928058"/>
                  </a:lnTo>
                  <a:lnTo>
                    <a:pt x="505509" y="974567"/>
                  </a:lnTo>
                  <a:lnTo>
                    <a:pt x="478731" y="1025294"/>
                  </a:lnTo>
                  <a:lnTo>
                    <a:pt x="455176" y="1082376"/>
                  </a:lnTo>
                  <a:lnTo>
                    <a:pt x="434829" y="1143690"/>
                  </a:lnTo>
                  <a:lnTo>
                    <a:pt x="418756" y="1211330"/>
                  </a:lnTo>
                  <a:lnTo>
                    <a:pt x="409116" y="1284272"/>
                  </a:lnTo>
                  <a:lnTo>
                    <a:pt x="103875" y="1298008"/>
                  </a:lnTo>
                  <a:lnTo>
                    <a:pt x="0" y="1629907"/>
                  </a:lnTo>
                  <a:lnTo>
                    <a:pt x="1024949" y="1426962"/>
                  </a:lnTo>
                  <a:lnTo>
                    <a:pt x="1024949" y="1277916"/>
                  </a:lnTo>
                  <a:lnTo>
                    <a:pt x="533353" y="1277916"/>
                  </a:lnTo>
                  <a:lnTo>
                    <a:pt x="542994" y="1263126"/>
                  </a:lnTo>
                  <a:lnTo>
                    <a:pt x="568707" y="1229299"/>
                  </a:lnTo>
                  <a:lnTo>
                    <a:pt x="601903" y="1189130"/>
                  </a:lnTo>
                  <a:lnTo>
                    <a:pt x="641532" y="1146853"/>
                  </a:lnTo>
                  <a:lnTo>
                    <a:pt x="688656" y="1102467"/>
                  </a:lnTo>
                  <a:lnTo>
                    <a:pt x="742214" y="1060176"/>
                  </a:lnTo>
                  <a:lnTo>
                    <a:pt x="803253" y="1022131"/>
                  </a:lnTo>
                  <a:lnTo>
                    <a:pt x="869659" y="990412"/>
                  </a:lnTo>
                  <a:lnTo>
                    <a:pt x="915705" y="973513"/>
                  </a:lnTo>
                  <a:lnTo>
                    <a:pt x="926425" y="969281"/>
                  </a:lnTo>
                  <a:lnTo>
                    <a:pt x="938210" y="966103"/>
                  </a:lnTo>
                  <a:lnTo>
                    <a:pt x="949980" y="963995"/>
                  </a:lnTo>
                  <a:lnTo>
                    <a:pt x="961765" y="960817"/>
                  </a:lnTo>
                  <a:lnTo>
                    <a:pt x="985335" y="956599"/>
                  </a:lnTo>
                  <a:lnTo>
                    <a:pt x="996041" y="954476"/>
                  </a:lnTo>
                  <a:lnTo>
                    <a:pt x="1376144" y="954476"/>
                  </a:lnTo>
                  <a:lnTo>
                    <a:pt x="1354764" y="909036"/>
                  </a:lnTo>
                  <a:lnTo>
                    <a:pt x="1328000" y="859349"/>
                  </a:lnTo>
                  <a:lnTo>
                    <a:pt x="1298131" y="810731"/>
                  </a:lnTo>
                  <a:lnTo>
                    <a:pt x="1247709" y="748363"/>
                  </a:lnTo>
                  <a:lnTo>
                    <a:pt x="1211334" y="715590"/>
                  </a:lnTo>
                  <a:lnTo>
                    <a:pt x="1218875" y="709249"/>
                  </a:lnTo>
                  <a:lnTo>
                    <a:pt x="1230556" y="697622"/>
                  </a:lnTo>
                  <a:lnTo>
                    <a:pt x="1246674" y="683886"/>
                  </a:lnTo>
                  <a:lnTo>
                    <a:pt x="1265896" y="665917"/>
                  </a:lnTo>
                  <a:lnTo>
                    <a:pt x="1309813" y="622586"/>
                  </a:lnTo>
                  <a:lnTo>
                    <a:pt x="1332288" y="597208"/>
                  </a:lnTo>
                  <a:lnTo>
                    <a:pt x="1355947" y="569736"/>
                  </a:lnTo>
                  <a:lnTo>
                    <a:pt x="1547066" y="569736"/>
                  </a:lnTo>
                  <a:lnTo>
                    <a:pt x="1542258" y="530622"/>
                  </a:lnTo>
                  <a:lnTo>
                    <a:pt x="1521853" y="446053"/>
                  </a:lnTo>
                  <a:lnTo>
                    <a:pt x="1498342" y="380522"/>
                  </a:lnTo>
                  <a:lnTo>
                    <a:pt x="1473648" y="331904"/>
                  </a:lnTo>
                  <a:lnTo>
                    <a:pt x="1452355" y="299131"/>
                  </a:lnTo>
                  <a:lnTo>
                    <a:pt x="1436238" y="281163"/>
                  </a:lnTo>
                  <a:lnTo>
                    <a:pt x="1430915" y="274822"/>
                  </a:lnTo>
                  <a:lnTo>
                    <a:pt x="1413762" y="249459"/>
                  </a:lnTo>
                  <a:lnTo>
                    <a:pt x="1410886" y="246281"/>
                  </a:lnTo>
                  <a:lnTo>
                    <a:pt x="773265" y="246281"/>
                  </a:lnTo>
                  <a:lnTo>
                    <a:pt x="758272" y="245227"/>
                  </a:lnTo>
                  <a:lnTo>
                    <a:pt x="744343" y="243118"/>
                  </a:lnTo>
                  <a:lnTo>
                    <a:pt x="730428" y="237832"/>
                  </a:lnTo>
                  <a:lnTo>
                    <a:pt x="704714" y="226204"/>
                  </a:lnTo>
                  <a:lnTo>
                    <a:pt x="691865" y="220918"/>
                  </a:lnTo>
                  <a:lnTo>
                    <a:pt x="676871" y="216686"/>
                  </a:lnTo>
                  <a:lnTo>
                    <a:pt x="659734" y="214577"/>
                  </a:lnTo>
                  <a:close/>
                </a:path>
                <a:path w="1649729" h="1630045">
                  <a:moveTo>
                    <a:pt x="1376144" y="954476"/>
                  </a:moveTo>
                  <a:lnTo>
                    <a:pt x="996041" y="954476"/>
                  </a:lnTo>
                  <a:lnTo>
                    <a:pt x="1156623" y="1246212"/>
                  </a:lnTo>
                  <a:lnTo>
                    <a:pt x="1024949" y="1252553"/>
                  </a:lnTo>
                  <a:lnTo>
                    <a:pt x="1024949" y="1426962"/>
                  </a:lnTo>
                  <a:lnTo>
                    <a:pt x="1649313" y="1298008"/>
                  </a:lnTo>
                  <a:lnTo>
                    <a:pt x="1629333" y="1230353"/>
                  </a:lnTo>
                  <a:lnTo>
                    <a:pt x="1473648" y="1230353"/>
                  </a:lnTo>
                  <a:lnTo>
                    <a:pt x="1470543" y="1219795"/>
                  </a:lnTo>
                  <a:lnTo>
                    <a:pt x="1467290" y="1206044"/>
                  </a:lnTo>
                  <a:lnTo>
                    <a:pt x="1463002" y="1191254"/>
                  </a:lnTo>
                  <a:lnTo>
                    <a:pt x="1457679" y="1173286"/>
                  </a:lnTo>
                  <a:lnTo>
                    <a:pt x="1451173" y="1153194"/>
                  </a:lnTo>
                  <a:lnTo>
                    <a:pt x="1444814" y="1133117"/>
                  </a:lnTo>
                  <a:lnTo>
                    <a:pt x="1429732" y="1088717"/>
                  </a:lnTo>
                  <a:lnTo>
                    <a:pt x="1421304" y="1064408"/>
                  </a:lnTo>
                  <a:lnTo>
                    <a:pt x="1411545" y="1039045"/>
                  </a:lnTo>
                  <a:lnTo>
                    <a:pt x="1401933" y="1013667"/>
                  </a:lnTo>
                  <a:lnTo>
                    <a:pt x="1391287" y="988303"/>
                  </a:lnTo>
                  <a:lnTo>
                    <a:pt x="1376144" y="954476"/>
                  </a:lnTo>
                  <a:close/>
                </a:path>
                <a:path w="1649729" h="1630045">
                  <a:moveTo>
                    <a:pt x="1024949" y="1252553"/>
                  </a:moveTo>
                  <a:lnTo>
                    <a:pt x="533353" y="1277916"/>
                  </a:lnTo>
                  <a:lnTo>
                    <a:pt x="1024949" y="1277916"/>
                  </a:lnTo>
                  <a:lnTo>
                    <a:pt x="1024949" y="1252553"/>
                  </a:lnTo>
                  <a:close/>
                </a:path>
                <a:path w="1649729" h="1630045">
                  <a:moveTo>
                    <a:pt x="1626838" y="1221903"/>
                  </a:moveTo>
                  <a:lnTo>
                    <a:pt x="1473648" y="1230353"/>
                  </a:lnTo>
                  <a:lnTo>
                    <a:pt x="1629333" y="1230353"/>
                  </a:lnTo>
                  <a:lnTo>
                    <a:pt x="1626838" y="1221903"/>
                  </a:lnTo>
                  <a:close/>
                </a:path>
                <a:path w="1649729" h="1630045">
                  <a:moveTo>
                    <a:pt x="1547066" y="569736"/>
                  </a:moveTo>
                  <a:lnTo>
                    <a:pt x="1355947" y="569736"/>
                  </a:lnTo>
                  <a:lnTo>
                    <a:pt x="1391287" y="608835"/>
                  </a:lnTo>
                  <a:lnTo>
                    <a:pt x="1419086" y="647949"/>
                  </a:lnTo>
                  <a:lnTo>
                    <a:pt x="1441561" y="683886"/>
                  </a:lnTo>
                  <a:lnTo>
                    <a:pt x="1457679" y="716659"/>
                  </a:lnTo>
                  <a:lnTo>
                    <a:pt x="1469360" y="745200"/>
                  </a:lnTo>
                  <a:lnTo>
                    <a:pt x="1475866" y="766331"/>
                  </a:lnTo>
                  <a:lnTo>
                    <a:pt x="1480154" y="780067"/>
                  </a:lnTo>
                  <a:lnTo>
                    <a:pt x="1481189" y="785353"/>
                  </a:lnTo>
                  <a:lnTo>
                    <a:pt x="1558376" y="762099"/>
                  </a:lnTo>
                  <a:lnTo>
                    <a:pt x="1555122" y="635268"/>
                  </a:lnTo>
                  <a:lnTo>
                    <a:pt x="1547066" y="569736"/>
                  </a:lnTo>
                  <a:close/>
                </a:path>
                <a:path w="1649729" h="1630045">
                  <a:moveTo>
                    <a:pt x="940339" y="0"/>
                  </a:moveTo>
                  <a:lnTo>
                    <a:pt x="924281" y="0"/>
                  </a:lnTo>
                  <a:lnTo>
                    <a:pt x="906079" y="2050"/>
                  </a:lnTo>
                  <a:lnTo>
                    <a:pt x="888941" y="7468"/>
                  </a:lnTo>
                  <a:lnTo>
                    <a:pt x="871803" y="14790"/>
                  </a:lnTo>
                  <a:lnTo>
                    <a:pt x="854665" y="25333"/>
                  </a:lnTo>
                  <a:lnTo>
                    <a:pt x="886797" y="52864"/>
                  </a:lnTo>
                  <a:lnTo>
                    <a:pt x="885717" y="57111"/>
                  </a:lnTo>
                  <a:lnTo>
                    <a:pt x="883588" y="60186"/>
                  </a:lnTo>
                  <a:lnTo>
                    <a:pt x="882509" y="64433"/>
                  </a:lnTo>
                  <a:lnTo>
                    <a:pt x="882509" y="68680"/>
                  </a:lnTo>
                  <a:lnTo>
                    <a:pt x="869659" y="214577"/>
                  </a:lnTo>
                  <a:lnTo>
                    <a:pt x="868580" y="215631"/>
                  </a:lnTo>
                  <a:lnTo>
                    <a:pt x="863227" y="218809"/>
                  </a:lnTo>
                  <a:lnTo>
                    <a:pt x="855730" y="224096"/>
                  </a:lnTo>
                  <a:lnTo>
                    <a:pt x="815037" y="239940"/>
                  </a:lnTo>
                  <a:lnTo>
                    <a:pt x="773265" y="246281"/>
                  </a:lnTo>
                  <a:lnTo>
                    <a:pt x="1410886" y="246281"/>
                  </a:lnTo>
                  <a:lnTo>
                    <a:pt x="1398451" y="232545"/>
                  </a:lnTo>
                  <a:lnTo>
                    <a:pt x="1121342" y="232545"/>
                  </a:lnTo>
                  <a:lnTo>
                    <a:pt x="1105284" y="231491"/>
                  </a:lnTo>
                  <a:lnTo>
                    <a:pt x="1092434" y="228313"/>
                  </a:lnTo>
                  <a:lnTo>
                    <a:pt x="1079570" y="223026"/>
                  </a:lnTo>
                  <a:lnTo>
                    <a:pt x="1058159" y="212468"/>
                  </a:lnTo>
                  <a:lnTo>
                    <a:pt x="1053871" y="40124"/>
                  </a:lnTo>
                  <a:lnTo>
                    <a:pt x="1052806" y="39099"/>
                  </a:lnTo>
                  <a:lnTo>
                    <a:pt x="1048518" y="37049"/>
                  </a:lnTo>
                  <a:lnTo>
                    <a:pt x="1043165" y="32802"/>
                  </a:lnTo>
                  <a:lnTo>
                    <a:pt x="1035668" y="28555"/>
                  </a:lnTo>
                  <a:lnTo>
                    <a:pt x="988543" y="8493"/>
                  </a:lnTo>
                  <a:lnTo>
                    <a:pt x="957477" y="1025"/>
                  </a:lnTo>
                  <a:lnTo>
                    <a:pt x="940339" y="0"/>
                  </a:lnTo>
                  <a:close/>
                </a:path>
                <a:path w="1649729" h="1630045">
                  <a:moveTo>
                    <a:pt x="1294878" y="192421"/>
                  </a:moveTo>
                  <a:lnTo>
                    <a:pt x="1256285" y="195496"/>
                  </a:lnTo>
                  <a:lnTo>
                    <a:pt x="1211333" y="210345"/>
                  </a:lnTo>
                  <a:lnTo>
                    <a:pt x="1199504" y="214577"/>
                  </a:lnTo>
                  <a:lnTo>
                    <a:pt x="1191963" y="218809"/>
                  </a:lnTo>
                  <a:lnTo>
                    <a:pt x="1186640" y="221972"/>
                  </a:lnTo>
                  <a:lnTo>
                    <a:pt x="1184570" y="223026"/>
                  </a:lnTo>
                  <a:lnTo>
                    <a:pt x="1159876" y="229367"/>
                  </a:lnTo>
                  <a:lnTo>
                    <a:pt x="1139618" y="232545"/>
                  </a:lnTo>
                  <a:lnTo>
                    <a:pt x="1398451" y="232545"/>
                  </a:lnTo>
                  <a:lnTo>
                    <a:pt x="1355947" y="204004"/>
                  </a:lnTo>
                  <a:lnTo>
                    <a:pt x="1315136" y="193446"/>
                  </a:lnTo>
                  <a:lnTo>
                    <a:pt x="1294878" y="19242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6084226" y="2565312"/>
              <a:ext cx="147807" cy="121544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5933211" y="2778899"/>
              <a:ext cx="217804" cy="490855"/>
            </a:xfrm>
            <a:custGeom>
              <a:avLst/>
              <a:gdLst/>
              <a:ahLst/>
              <a:cxnLst/>
              <a:rect l="l" t="t" r="r" b="b"/>
              <a:pathLst>
                <a:path w="217804" h="490854">
                  <a:moveTo>
                    <a:pt x="203492" y="490435"/>
                  </a:moveTo>
                  <a:lnTo>
                    <a:pt x="192786" y="443928"/>
                  </a:lnTo>
                  <a:lnTo>
                    <a:pt x="184200" y="396367"/>
                  </a:lnTo>
                  <a:lnTo>
                    <a:pt x="0" y="474599"/>
                  </a:lnTo>
                  <a:lnTo>
                    <a:pt x="203492" y="490435"/>
                  </a:lnTo>
                  <a:close/>
                </a:path>
                <a:path w="217804" h="490854">
                  <a:moveTo>
                    <a:pt x="217411" y="16903"/>
                  </a:moveTo>
                  <a:lnTo>
                    <a:pt x="41770" y="0"/>
                  </a:lnTo>
                  <a:lnTo>
                    <a:pt x="194919" y="99339"/>
                  </a:lnTo>
                  <a:lnTo>
                    <a:pt x="210985" y="36995"/>
                  </a:lnTo>
                  <a:lnTo>
                    <a:pt x="217411" y="16903"/>
                  </a:lnTo>
                  <a:close/>
                </a:path>
              </a:pathLst>
            </a:custGeom>
            <a:solidFill>
              <a:srgbClr val="7EBE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5929883" y="2985007"/>
              <a:ext cx="182185" cy="9194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6127063" y="3530420"/>
              <a:ext cx="185291" cy="159604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6001758" y="3359189"/>
              <a:ext cx="203496" cy="124722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7139177" y="2732385"/>
              <a:ext cx="188595" cy="311150"/>
            </a:xfrm>
            <a:custGeom>
              <a:avLst/>
              <a:gdLst/>
              <a:ahLst/>
              <a:cxnLst/>
              <a:rect l="l" t="t" r="r" b="b"/>
              <a:pathLst>
                <a:path w="188595" h="311150">
                  <a:moveTo>
                    <a:pt x="188499" y="0"/>
                  </a:moveTo>
                  <a:lnTo>
                    <a:pt x="187420" y="0"/>
                  </a:lnTo>
                  <a:lnTo>
                    <a:pt x="183147" y="1054"/>
                  </a:lnTo>
                  <a:lnTo>
                    <a:pt x="177794" y="3163"/>
                  </a:lnTo>
                  <a:lnTo>
                    <a:pt x="170297" y="5271"/>
                  </a:lnTo>
                  <a:lnTo>
                    <a:pt x="160656" y="7395"/>
                  </a:lnTo>
                  <a:lnTo>
                    <a:pt x="137086" y="11627"/>
                  </a:lnTo>
                  <a:lnTo>
                    <a:pt x="108164" y="15844"/>
                  </a:lnTo>
                  <a:lnTo>
                    <a:pt x="93170" y="16899"/>
                  </a:lnTo>
                  <a:lnTo>
                    <a:pt x="62118" y="16899"/>
                  </a:lnTo>
                  <a:lnTo>
                    <a:pt x="46045" y="14790"/>
                  </a:lnTo>
                  <a:lnTo>
                    <a:pt x="29987" y="11627"/>
                  </a:lnTo>
                  <a:lnTo>
                    <a:pt x="14993" y="7395"/>
                  </a:lnTo>
                  <a:lnTo>
                    <a:pt x="0" y="2108"/>
                  </a:lnTo>
                  <a:lnTo>
                    <a:pt x="89961" y="310758"/>
                  </a:lnTo>
                  <a:lnTo>
                    <a:pt x="188499" y="0"/>
                  </a:lnTo>
                  <a:close/>
                </a:path>
              </a:pathLst>
            </a:custGeom>
            <a:solidFill>
              <a:srgbClr val="7EBE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6541541" y="2401595"/>
              <a:ext cx="740410" cy="836294"/>
            </a:xfrm>
            <a:custGeom>
              <a:avLst/>
              <a:gdLst/>
              <a:ahLst/>
              <a:cxnLst/>
              <a:rect l="l" t="t" r="r" b="b"/>
              <a:pathLst>
                <a:path w="740409" h="836294">
                  <a:moveTo>
                    <a:pt x="310591" y="90792"/>
                  </a:moveTo>
                  <a:lnTo>
                    <a:pt x="277837" y="28409"/>
                  </a:lnTo>
                  <a:lnTo>
                    <a:pt x="263461" y="1028"/>
                  </a:lnTo>
                  <a:lnTo>
                    <a:pt x="215277" y="76009"/>
                  </a:lnTo>
                  <a:lnTo>
                    <a:pt x="185293" y="25336"/>
                  </a:lnTo>
                  <a:lnTo>
                    <a:pt x="170294" y="0"/>
                  </a:lnTo>
                  <a:lnTo>
                    <a:pt x="117817" y="76009"/>
                  </a:lnTo>
                  <a:lnTo>
                    <a:pt x="88582" y="28409"/>
                  </a:lnTo>
                  <a:lnTo>
                    <a:pt x="71755" y="1028"/>
                  </a:lnTo>
                  <a:lnTo>
                    <a:pt x="20345" y="92989"/>
                  </a:lnTo>
                  <a:lnTo>
                    <a:pt x="19278" y="95046"/>
                  </a:lnTo>
                  <a:lnTo>
                    <a:pt x="20345" y="97243"/>
                  </a:lnTo>
                  <a:lnTo>
                    <a:pt x="21424" y="99288"/>
                  </a:lnTo>
                  <a:lnTo>
                    <a:pt x="23571" y="101485"/>
                  </a:lnTo>
                  <a:lnTo>
                    <a:pt x="25717" y="102514"/>
                  </a:lnTo>
                  <a:lnTo>
                    <a:pt x="28917" y="102514"/>
                  </a:lnTo>
                  <a:lnTo>
                    <a:pt x="31064" y="101485"/>
                  </a:lnTo>
                  <a:lnTo>
                    <a:pt x="32131" y="99288"/>
                  </a:lnTo>
                  <a:lnTo>
                    <a:pt x="71755" y="28409"/>
                  </a:lnTo>
                  <a:lnTo>
                    <a:pt x="116738" y="101485"/>
                  </a:lnTo>
                  <a:lnTo>
                    <a:pt x="134302" y="76009"/>
                  </a:lnTo>
                  <a:lnTo>
                    <a:pt x="169214" y="25336"/>
                  </a:lnTo>
                  <a:lnTo>
                    <a:pt x="215277" y="101485"/>
                  </a:lnTo>
                  <a:lnTo>
                    <a:pt x="231711" y="76009"/>
                  </a:lnTo>
                  <a:lnTo>
                    <a:pt x="262407" y="28409"/>
                  </a:lnTo>
                  <a:lnTo>
                    <a:pt x="297738" y="96062"/>
                  </a:lnTo>
                  <a:lnTo>
                    <a:pt x="299885" y="98259"/>
                  </a:lnTo>
                  <a:lnTo>
                    <a:pt x="302031" y="100317"/>
                  </a:lnTo>
                  <a:lnTo>
                    <a:pt x="305244" y="100317"/>
                  </a:lnTo>
                  <a:lnTo>
                    <a:pt x="309524" y="98259"/>
                  </a:lnTo>
                  <a:lnTo>
                    <a:pt x="310591" y="96062"/>
                  </a:lnTo>
                  <a:lnTo>
                    <a:pt x="310591" y="90792"/>
                  </a:lnTo>
                  <a:close/>
                </a:path>
                <a:path w="740409" h="836294">
                  <a:moveTo>
                    <a:pt x="337375" y="134137"/>
                  </a:moveTo>
                  <a:lnTo>
                    <a:pt x="336308" y="128866"/>
                  </a:lnTo>
                  <a:lnTo>
                    <a:pt x="333082" y="124625"/>
                  </a:lnTo>
                  <a:lnTo>
                    <a:pt x="327723" y="122580"/>
                  </a:lnTo>
                  <a:lnTo>
                    <a:pt x="322376" y="122580"/>
                  </a:lnTo>
                  <a:lnTo>
                    <a:pt x="317030" y="124625"/>
                  </a:lnTo>
                  <a:lnTo>
                    <a:pt x="312737" y="127850"/>
                  </a:lnTo>
                  <a:lnTo>
                    <a:pt x="310591" y="133121"/>
                  </a:lnTo>
                  <a:lnTo>
                    <a:pt x="192786" y="599262"/>
                  </a:lnTo>
                  <a:lnTo>
                    <a:pt x="192786" y="601383"/>
                  </a:lnTo>
                  <a:lnTo>
                    <a:pt x="144576" y="601383"/>
                  </a:lnTo>
                  <a:lnTo>
                    <a:pt x="144576" y="599262"/>
                  </a:lnTo>
                  <a:lnTo>
                    <a:pt x="25717" y="133121"/>
                  </a:lnTo>
                  <a:lnTo>
                    <a:pt x="23571" y="127850"/>
                  </a:lnTo>
                  <a:lnTo>
                    <a:pt x="20345" y="124625"/>
                  </a:lnTo>
                  <a:lnTo>
                    <a:pt x="14998" y="122580"/>
                  </a:lnTo>
                  <a:lnTo>
                    <a:pt x="9639" y="122580"/>
                  </a:lnTo>
                  <a:lnTo>
                    <a:pt x="4292" y="124625"/>
                  </a:lnTo>
                  <a:lnTo>
                    <a:pt x="1079" y="128866"/>
                  </a:lnTo>
                  <a:lnTo>
                    <a:pt x="0" y="134137"/>
                  </a:lnTo>
                  <a:lnTo>
                    <a:pt x="0" y="139420"/>
                  </a:lnTo>
                  <a:lnTo>
                    <a:pt x="116738" y="601383"/>
                  </a:lnTo>
                  <a:lnTo>
                    <a:pt x="33210" y="601383"/>
                  </a:lnTo>
                  <a:lnTo>
                    <a:pt x="33210" y="836041"/>
                  </a:lnTo>
                  <a:lnTo>
                    <a:pt x="307378" y="836041"/>
                  </a:lnTo>
                  <a:lnTo>
                    <a:pt x="307378" y="601383"/>
                  </a:lnTo>
                  <a:lnTo>
                    <a:pt x="219570" y="601383"/>
                  </a:lnTo>
                  <a:lnTo>
                    <a:pt x="337375" y="139420"/>
                  </a:lnTo>
                  <a:lnTo>
                    <a:pt x="337375" y="134137"/>
                  </a:lnTo>
                  <a:close/>
                </a:path>
                <a:path w="740409" h="836294">
                  <a:moveTo>
                    <a:pt x="740067" y="541147"/>
                  </a:moveTo>
                  <a:lnTo>
                    <a:pt x="689737" y="381520"/>
                  </a:lnTo>
                  <a:lnTo>
                    <a:pt x="706869" y="342430"/>
                  </a:lnTo>
                  <a:lnTo>
                    <a:pt x="653313" y="342430"/>
                  </a:lnTo>
                  <a:lnTo>
                    <a:pt x="672592" y="376237"/>
                  </a:lnTo>
                  <a:lnTo>
                    <a:pt x="639406" y="551700"/>
                  </a:lnTo>
                  <a:lnTo>
                    <a:pt x="686523" y="681723"/>
                  </a:lnTo>
                  <a:lnTo>
                    <a:pt x="740067" y="54114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6628299" y="3155185"/>
              <a:ext cx="164944" cy="164890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6315557" y="2071090"/>
              <a:ext cx="1685289" cy="1473200"/>
            </a:xfrm>
            <a:custGeom>
              <a:avLst/>
              <a:gdLst/>
              <a:ahLst/>
              <a:cxnLst/>
              <a:rect l="l" t="t" r="r" b="b"/>
              <a:pathLst>
                <a:path w="1685290" h="1473200">
                  <a:moveTo>
                    <a:pt x="787196" y="374878"/>
                  </a:moveTo>
                  <a:lnTo>
                    <a:pt x="780770" y="313524"/>
                  </a:lnTo>
                  <a:lnTo>
                    <a:pt x="763638" y="251142"/>
                  </a:lnTo>
                  <a:lnTo>
                    <a:pt x="746506" y="212801"/>
                  </a:lnTo>
                  <a:lnTo>
                    <a:pt x="746506" y="374878"/>
                  </a:lnTo>
                  <a:lnTo>
                    <a:pt x="744359" y="407682"/>
                  </a:lnTo>
                  <a:lnTo>
                    <a:pt x="731507" y="471093"/>
                  </a:lnTo>
                  <a:lnTo>
                    <a:pt x="706869" y="530250"/>
                  </a:lnTo>
                  <a:lnTo>
                    <a:pt x="670458" y="585165"/>
                  </a:lnTo>
                  <a:lnTo>
                    <a:pt x="646899" y="610501"/>
                  </a:lnTo>
                  <a:lnTo>
                    <a:pt x="643674" y="614743"/>
                  </a:lnTo>
                  <a:lnTo>
                    <a:pt x="639406" y="620014"/>
                  </a:lnTo>
                  <a:lnTo>
                    <a:pt x="634047" y="626465"/>
                  </a:lnTo>
                  <a:lnTo>
                    <a:pt x="627621" y="632764"/>
                  </a:lnTo>
                  <a:lnTo>
                    <a:pt x="622261" y="640080"/>
                  </a:lnTo>
                  <a:lnTo>
                    <a:pt x="616915" y="645502"/>
                  </a:lnTo>
                  <a:lnTo>
                    <a:pt x="613689" y="650722"/>
                  </a:lnTo>
                  <a:lnTo>
                    <a:pt x="596544" y="675043"/>
                  </a:lnTo>
                  <a:lnTo>
                    <a:pt x="556933" y="736333"/>
                  </a:lnTo>
                  <a:lnTo>
                    <a:pt x="538721" y="771220"/>
                  </a:lnTo>
                  <a:lnTo>
                    <a:pt x="521576" y="809282"/>
                  </a:lnTo>
                  <a:lnTo>
                    <a:pt x="507669" y="849452"/>
                  </a:lnTo>
                  <a:lnTo>
                    <a:pt x="496951" y="889609"/>
                  </a:lnTo>
                  <a:lnTo>
                    <a:pt x="491591" y="930833"/>
                  </a:lnTo>
                  <a:lnTo>
                    <a:pt x="299885" y="930833"/>
                  </a:lnTo>
                  <a:lnTo>
                    <a:pt x="293458" y="884326"/>
                  </a:lnTo>
                  <a:lnTo>
                    <a:pt x="281686" y="838873"/>
                  </a:lnTo>
                  <a:lnTo>
                    <a:pt x="263461" y="794473"/>
                  </a:lnTo>
                  <a:lnTo>
                    <a:pt x="243116" y="753249"/>
                  </a:lnTo>
                  <a:lnTo>
                    <a:pt x="220624" y="714146"/>
                  </a:lnTo>
                  <a:lnTo>
                    <a:pt x="199199" y="680326"/>
                  </a:lnTo>
                  <a:lnTo>
                    <a:pt x="160655" y="629539"/>
                  </a:lnTo>
                  <a:lnTo>
                    <a:pt x="157441" y="626465"/>
                  </a:lnTo>
                  <a:lnTo>
                    <a:pt x="131737" y="600976"/>
                  </a:lnTo>
                  <a:lnTo>
                    <a:pt x="87833" y="544017"/>
                  </a:lnTo>
                  <a:lnTo>
                    <a:pt x="57823" y="479437"/>
                  </a:lnTo>
                  <a:lnTo>
                    <a:pt x="42837" y="410756"/>
                  </a:lnTo>
                  <a:lnTo>
                    <a:pt x="40703" y="374878"/>
                  </a:lnTo>
                  <a:lnTo>
                    <a:pt x="42837" y="342074"/>
                  </a:lnTo>
                  <a:lnTo>
                    <a:pt x="55702" y="277647"/>
                  </a:lnTo>
                  <a:lnTo>
                    <a:pt x="80340" y="217309"/>
                  </a:lnTo>
                  <a:lnTo>
                    <a:pt x="117817" y="162394"/>
                  </a:lnTo>
                  <a:lnTo>
                    <a:pt x="153162" y="126517"/>
                  </a:lnTo>
                  <a:lnTo>
                    <a:pt x="194932" y="94742"/>
                  </a:lnTo>
                  <a:lnTo>
                    <a:pt x="239915" y="69405"/>
                  </a:lnTo>
                  <a:lnTo>
                    <a:pt x="289179" y="50368"/>
                  </a:lnTo>
                  <a:lnTo>
                    <a:pt x="306324" y="46126"/>
                  </a:lnTo>
                  <a:lnTo>
                    <a:pt x="322376" y="41871"/>
                  </a:lnTo>
                  <a:lnTo>
                    <a:pt x="340575" y="39827"/>
                  </a:lnTo>
                  <a:lnTo>
                    <a:pt x="374853" y="35585"/>
                  </a:lnTo>
                  <a:lnTo>
                    <a:pt x="411276" y="35585"/>
                  </a:lnTo>
                  <a:lnTo>
                    <a:pt x="463753" y="41871"/>
                  </a:lnTo>
                  <a:lnTo>
                    <a:pt x="514083" y="55638"/>
                  </a:lnTo>
                  <a:lnTo>
                    <a:pt x="562292" y="76733"/>
                  </a:lnTo>
                  <a:lnTo>
                    <a:pt x="606196" y="104267"/>
                  </a:lnTo>
                  <a:lnTo>
                    <a:pt x="646899" y="138087"/>
                  </a:lnTo>
                  <a:lnTo>
                    <a:pt x="646899" y="139115"/>
                  </a:lnTo>
                  <a:lnTo>
                    <a:pt x="647966" y="139115"/>
                  </a:lnTo>
                  <a:lnTo>
                    <a:pt x="647966" y="140144"/>
                  </a:lnTo>
                  <a:lnTo>
                    <a:pt x="649046" y="141312"/>
                  </a:lnTo>
                  <a:lnTo>
                    <a:pt x="669391" y="165620"/>
                  </a:lnTo>
                  <a:lnTo>
                    <a:pt x="703668" y="220535"/>
                  </a:lnTo>
                  <a:lnTo>
                    <a:pt x="730427" y="281889"/>
                  </a:lnTo>
                  <a:lnTo>
                    <a:pt x="744359" y="344131"/>
                  </a:lnTo>
                  <a:lnTo>
                    <a:pt x="746506" y="374878"/>
                  </a:lnTo>
                  <a:lnTo>
                    <a:pt x="746506" y="212801"/>
                  </a:lnTo>
                  <a:lnTo>
                    <a:pt x="720801" y="166649"/>
                  </a:lnTo>
                  <a:lnTo>
                    <a:pt x="697230" y="132816"/>
                  </a:lnTo>
                  <a:lnTo>
                    <a:pt x="689737" y="125349"/>
                  </a:lnTo>
                  <a:lnTo>
                    <a:pt x="683298" y="117005"/>
                  </a:lnTo>
                  <a:lnTo>
                    <a:pt x="646899" y="83172"/>
                  </a:lnTo>
                  <a:lnTo>
                    <a:pt x="598690" y="50368"/>
                  </a:lnTo>
                  <a:lnTo>
                    <a:pt x="570928" y="35585"/>
                  </a:lnTo>
                  <a:lnTo>
                    <a:pt x="564438" y="32359"/>
                  </a:lnTo>
                  <a:lnTo>
                    <a:pt x="528015" y="17564"/>
                  </a:lnTo>
                  <a:lnTo>
                    <a:pt x="490524" y="7023"/>
                  </a:lnTo>
                  <a:lnTo>
                    <a:pt x="454736" y="0"/>
                  </a:lnTo>
                  <a:lnTo>
                    <a:pt x="334733" y="0"/>
                  </a:lnTo>
                  <a:lnTo>
                    <a:pt x="276313" y="12293"/>
                  </a:lnTo>
                  <a:lnTo>
                    <a:pt x="239915" y="25031"/>
                  </a:lnTo>
                  <a:lnTo>
                    <a:pt x="173507" y="59893"/>
                  </a:lnTo>
                  <a:lnTo>
                    <a:pt x="115671" y="106311"/>
                  </a:lnTo>
                  <a:lnTo>
                    <a:pt x="67475" y="162394"/>
                  </a:lnTo>
                  <a:lnTo>
                    <a:pt x="31064" y="226834"/>
                  </a:lnTo>
                  <a:lnTo>
                    <a:pt x="7493" y="298729"/>
                  </a:lnTo>
                  <a:lnTo>
                    <a:pt x="0" y="374878"/>
                  </a:lnTo>
                  <a:lnTo>
                    <a:pt x="2146" y="415010"/>
                  </a:lnTo>
                  <a:lnTo>
                    <a:pt x="8572" y="454101"/>
                  </a:lnTo>
                  <a:lnTo>
                    <a:pt x="19278" y="492175"/>
                  </a:lnTo>
                  <a:lnTo>
                    <a:pt x="34277" y="528053"/>
                  </a:lnTo>
                  <a:lnTo>
                    <a:pt x="52476" y="563054"/>
                  </a:lnTo>
                  <a:lnTo>
                    <a:pt x="74968" y="596887"/>
                  </a:lnTo>
                  <a:lnTo>
                    <a:pt x="100685" y="627494"/>
                  </a:lnTo>
                  <a:lnTo>
                    <a:pt x="129590" y="654964"/>
                  </a:lnTo>
                  <a:lnTo>
                    <a:pt x="144576" y="673989"/>
                  </a:lnTo>
                  <a:lnTo>
                    <a:pt x="163868" y="701459"/>
                  </a:lnTo>
                  <a:lnTo>
                    <a:pt x="185293" y="735279"/>
                  </a:lnTo>
                  <a:lnTo>
                    <a:pt x="207784" y="773341"/>
                  </a:lnTo>
                  <a:lnTo>
                    <a:pt x="217919" y="794423"/>
                  </a:lnTo>
                  <a:lnTo>
                    <a:pt x="210985" y="784974"/>
                  </a:lnTo>
                  <a:lnTo>
                    <a:pt x="208838" y="787082"/>
                  </a:lnTo>
                  <a:lnTo>
                    <a:pt x="201345" y="793419"/>
                  </a:lnTo>
                  <a:lnTo>
                    <a:pt x="190639" y="801878"/>
                  </a:lnTo>
                  <a:lnTo>
                    <a:pt x="177787" y="814565"/>
                  </a:lnTo>
                  <a:lnTo>
                    <a:pt x="149948" y="848398"/>
                  </a:lnTo>
                  <a:lnTo>
                    <a:pt x="127457" y="889609"/>
                  </a:lnTo>
                  <a:lnTo>
                    <a:pt x="117817" y="937183"/>
                  </a:lnTo>
                  <a:lnTo>
                    <a:pt x="121031" y="962545"/>
                  </a:lnTo>
                  <a:lnTo>
                    <a:pt x="148869" y="1012228"/>
                  </a:lnTo>
                  <a:lnTo>
                    <a:pt x="213131" y="1061897"/>
                  </a:lnTo>
                  <a:lnTo>
                    <a:pt x="261327" y="1085151"/>
                  </a:lnTo>
                  <a:lnTo>
                    <a:pt x="263461" y="1076706"/>
                  </a:lnTo>
                  <a:lnTo>
                    <a:pt x="267754" y="1052385"/>
                  </a:lnTo>
                  <a:lnTo>
                    <a:pt x="272046" y="1017498"/>
                  </a:lnTo>
                  <a:lnTo>
                    <a:pt x="274193" y="973112"/>
                  </a:lnTo>
                  <a:lnTo>
                    <a:pt x="274040" y="970991"/>
                  </a:lnTo>
                  <a:lnTo>
                    <a:pt x="533361" y="970991"/>
                  </a:lnTo>
                  <a:lnTo>
                    <a:pt x="534187" y="930833"/>
                  </a:lnTo>
                  <a:lnTo>
                    <a:pt x="552653" y="840981"/>
                  </a:lnTo>
                  <a:lnTo>
                    <a:pt x="576199" y="789190"/>
                  </a:lnTo>
                  <a:lnTo>
                    <a:pt x="602983" y="740575"/>
                  </a:lnTo>
                  <a:lnTo>
                    <a:pt x="629754" y="699350"/>
                  </a:lnTo>
                  <a:lnTo>
                    <a:pt x="653313" y="666572"/>
                  </a:lnTo>
                  <a:lnTo>
                    <a:pt x="677951" y="637006"/>
                  </a:lnTo>
                  <a:lnTo>
                    <a:pt x="679030" y="635977"/>
                  </a:lnTo>
                  <a:lnTo>
                    <a:pt x="686523" y="627494"/>
                  </a:lnTo>
                  <a:lnTo>
                    <a:pt x="694029" y="620014"/>
                  </a:lnTo>
                  <a:lnTo>
                    <a:pt x="700443" y="611670"/>
                  </a:lnTo>
                  <a:lnTo>
                    <a:pt x="707936" y="603173"/>
                  </a:lnTo>
                  <a:lnTo>
                    <a:pt x="714375" y="595706"/>
                  </a:lnTo>
                  <a:lnTo>
                    <a:pt x="713295" y="595706"/>
                  </a:lnTo>
                  <a:lnTo>
                    <a:pt x="730427" y="571398"/>
                  </a:lnTo>
                  <a:lnTo>
                    <a:pt x="758291" y="518541"/>
                  </a:lnTo>
                  <a:lnTo>
                    <a:pt x="776490" y="462597"/>
                  </a:lnTo>
                  <a:lnTo>
                    <a:pt x="786130" y="404456"/>
                  </a:lnTo>
                  <a:lnTo>
                    <a:pt x="787196" y="374878"/>
                  </a:lnTo>
                  <a:close/>
                </a:path>
                <a:path w="1685290" h="1473200">
                  <a:moveTo>
                    <a:pt x="1684743" y="1393799"/>
                  </a:moveTo>
                  <a:lnTo>
                    <a:pt x="1620418" y="1173937"/>
                  </a:lnTo>
                  <a:lnTo>
                    <a:pt x="1339773" y="1253223"/>
                  </a:lnTo>
                  <a:lnTo>
                    <a:pt x="1404086" y="1473073"/>
                  </a:lnTo>
                  <a:lnTo>
                    <a:pt x="1684743" y="13937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6614385" y="3031517"/>
              <a:ext cx="198125" cy="180749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36" name="object 3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15-J</a:t>
            </a:r>
            <a:r>
              <a:rPr spc="5" dirty="0"/>
              <a:t>u</a:t>
            </a:r>
            <a:r>
              <a:rPr dirty="0"/>
              <a:t>l-19</a:t>
            </a:r>
          </a:p>
        </p:txBody>
      </p:sp>
    </p:spTree>
    <p:extLst>
      <p:ext uri="{BB962C8B-B14F-4D97-AF65-F5344CB8AC3E}">
        <p14:creationId xmlns:p14="http://schemas.microsoft.com/office/powerpoint/2010/main" val="288992448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25295" y="632459"/>
            <a:ext cx="8381365" cy="6225540"/>
            <a:chOff x="525295" y="632459"/>
            <a:chExt cx="8381365" cy="6225540"/>
          </a:xfrm>
        </p:grpSpPr>
        <p:sp>
          <p:nvSpPr>
            <p:cNvPr id="3" name="object 3"/>
            <p:cNvSpPr/>
            <p:nvPr/>
          </p:nvSpPr>
          <p:spPr>
            <a:xfrm>
              <a:off x="1019555" y="1734310"/>
              <a:ext cx="7661148" cy="512368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1214627" y="1929384"/>
              <a:ext cx="7072883" cy="45720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525295" y="871598"/>
              <a:ext cx="7997774" cy="40175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8237219" y="632459"/>
              <a:ext cx="669035" cy="89916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2034540" y="1120140"/>
              <a:ext cx="873251" cy="89916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2374391" y="1120140"/>
              <a:ext cx="669036" cy="89916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2510028" y="1120140"/>
              <a:ext cx="3870960" cy="89916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80539" marR="5080" indent="-1766570">
              <a:lnSpc>
                <a:spcPct val="100000"/>
              </a:lnSpc>
              <a:spcBef>
                <a:spcPts val="105"/>
              </a:spcBef>
            </a:pPr>
            <a:r>
              <a:rPr dirty="0"/>
              <a:t>A </a:t>
            </a:r>
            <a:r>
              <a:rPr spc="-5" dirty="0"/>
              <a:t>commercial </a:t>
            </a:r>
            <a:r>
              <a:rPr dirty="0"/>
              <a:t>smart </a:t>
            </a:r>
            <a:r>
              <a:rPr spc="-5" dirty="0"/>
              <a:t>greenhouse </a:t>
            </a:r>
            <a:r>
              <a:rPr dirty="0"/>
              <a:t>with</a:t>
            </a:r>
            <a:r>
              <a:rPr spc="-229" dirty="0"/>
              <a:t> </a:t>
            </a:r>
            <a:r>
              <a:rPr spc="-5" dirty="0"/>
              <a:t>Internet-  </a:t>
            </a:r>
            <a:r>
              <a:rPr dirty="0"/>
              <a:t>of-Things</a:t>
            </a:r>
            <a:r>
              <a:rPr spc="-20" dirty="0"/>
              <a:t> </a:t>
            </a:r>
            <a:r>
              <a:rPr dirty="0"/>
              <a:t>monitoring</a:t>
            </a:r>
          </a:p>
        </p:txBody>
      </p:sp>
    </p:spTree>
    <p:extLst>
      <p:ext uri="{BB962C8B-B14F-4D97-AF65-F5344CB8AC3E}">
        <p14:creationId xmlns:p14="http://schemas.microsoft.com/office/powerpoint/2010/main" val="23097005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2112" y="889886"/>
            <a:ext cx="7703820" cy="1137285"/>
            <a:chOff x="702112" y="889886"/>
            <a:chExt cx="7703820" cy="1137285"/>
          </a:xfrm>
        </p:grpSpPr>
        <p:sp>
          <p:nvSpPr>
            <p:cNvPr id="3" name="object 3"/>
            <p:cNvSpPr/>
            <p:nvPr/>
          </p:nvSpPr>
          <p:spPr>
            <a:xfrm>
              <a:off x="702112" y="889886"/>
              <a:ext cx="7703609" cy="40175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1546860" y="1127759"/>
              <a:ext cx="5239512" cy="89916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93495" marR="5080" indent="-1103630">
              <a:lnSpc>
                <a:spcPts val="3760"/>
              </a:lnSpc>
              <a:spcBef>
                <a:spcPts val="295"/>
              </a:spcBef>
            </a:pPr>
            <a:r>
              <a:rPr dirty="0"/>
              <a:t>A </a:t>
            </a:r>
            <a:r>
              <a:rPr spc="-10" dirty="0"/>
              <a:t>robotic </a:t>
            </a:r>
            <a:r>
              <a:rPr dirty="0"/>
              <a:t>nursery </a:t>
            </a:r>
            <a:r>
              <a:rPr spc="-5" dirty="0"/>
              <a:t>greenhouse </a:t>
            </a:r>
            <a:r>
              <a:rPr dirty="0"/>
              <a:t>for</a:t>
            </a:r>
            <a:r>
              <a:rPr spc="-315" dirty="0"/>
              <a:t> </a:t>
            </a:r>
            <a:r>
              <a:rPr dirty="0"/>
              <a:t>automated  spraying and</a:t>
            </a:r>
            <a:r>
              <a:rPr spc="-60" dirty="0"/>
              <a:t> </a:t>
            </a:r>
            <a:r>
              <a:rPr dirty="0"/>
              <a:t>management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1376172" y="1804416"/>
            <a:ext cx="6349365" cy="4732020"/>
            <a:chOff x="1376172" y="1804416"/>
            <a:chExt cx="6349365" cy="4732020"/>
          </a:xfrm>
        </p:grpSpPr>
        <p:sp>
          <p:nvSpPr>
            <p:cNvPr id="7" name="object 7"/>
            <p:cNvSpPr/>
            <p:nvPr/>
          </p:nvSpPr>
          <p:spPr>
            <a:xfrm>
              <a:off x="1376172" y="1804416"/>
              <a:ext cx="6348983" cy="473202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1571244" y="1999488"/>
              <a:ext cx="5760720" cy="414375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596615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11064" y="734740"/>
            <a:ext cx="7226934" cy="1318260"/>
            <a:chOff x="1011064" y="734740"/>
            <a:chExt cx="7226934" cy="1318260"/>
          </a:xfrm>
        </p:grpSpPr>
        <p:sp>
          <p:nvSpPr>
            <p:cNvPr id="3" name="object 3"/>
            <p:cNvSpPr/>
            <p:nvPr/>
          </p:nvSpPr>
          <p:spPr>
            <a:xfrm>
              <a:off x="1011064" y="734740"/>
              <a:ext cx="7226694" cy="44733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3416807" y="1040891"/>
              <a:ext cx="2289048" cy="10119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95578" y="543887"/>
            <a:ext cx="7237730" cy="118999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60"/>
              </a:spcBef>
            </a:pPr>
            <a:r>
              <a:rPr sz="3600" spc="-5" dirty="0"/>
              <a:t>A </a:t>
            </a:r>
            <a:r>
              <a:rPr sz="3600" dirty="0"/>
              <a:t>modular </a:t>
            </a:r>
            <a:r>
              <a:rPr sz="3600" spc="-10" dirty="0"/>
              <a:t>greenhouse </a:t>
            </a:r>
            <a:r>
              <a:rPr sz="3600" spc="-5" dirty="0"/>
              <a:t>used in</a:t>
            </a:r>
            <a:r>
              <a:rPr sz="3600" spc="-260" dirty="0"/>
              <a:t> </a:t>
            </a:r>
            <a:r>
              <a:rPr sz="3600" spc="-5" dirty="0"/>
              <a:t>urban</a:t>
            </a:r>
            <a:endParaRPr sz="3600"/>
          </a:p>
          <a:p>
            <a:pPr marR="244475" algn="ctr">
              <a:lnSpc>
                <a:spcPct val="100000"/>
              </a:lnSpc>
              <a:spcBef>
                <a:spcPts val="265"/>
              </a:spcBef>
            </a:pPr>
            <a:r>
              <a:rPr sz="3600" dirty="0"/>
              <a:t>farming</a:t>
            </a:r>
            <a:endParaRPr sz="3600"/>
          </a:p>
        </p:txBody>
      </p:sp>
      <p:sp>
        <p:nvSpPr>
          <p:cNvPr id="6" name="object 6"/>
          <p:cNvSpPr/>
          <p:nvPr/>
        </p:nvSpPr>
        <p:spPr>
          <a:xfrm>
            <a:off x="1214627" y="1786127"/>
            <a:ext cx="6906768" cy="4572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74509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62681" y="889498"/>
            <a:ext cx="6539865" cy="5591175"/>
            <a:chOff x="1562681" y="889498"/>
            <a:chExt cx="6539865" cy="5591175"/>
          </a:xfrm>
        </p:grpSpPr>
        <p:sp>
          <p:nvSpPr>
            <p:cNvPr id="3" name="object 3"/>
            <p:cNvSpPr/>
            <p:nvPr/>
          </p:nvSpPr>
          <p:spPr>
            <a:xfrm>
              <a:off x="1786128" y="1999488"/>
              <a:ext cx="5608320" cy="44805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1562681" y="889498"/>
              <a:ext cx="6539542" cy="44868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2250948" y="1161288"/>
              <a:ext cx="4584192" cy="10119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48764" y="731977"/>
            <a:ext cx="654558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86155" marR="5080" indent="-97409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A modern </a:t>
            </a:r>
            <a:r>
              <a:rPr sz="3600" spc="-5" dirty="0"/>
              <a:t>Gable </a:t>
            </a:r>
            <a:r>
              <a:rPr sz="3600" spc="-10" dirty="0"/>
              <a:t>greenhouse</a:t>
            </a:r>
            <a:r>
              <a:rPr sz="3600" spc="-250" dirty="0"/>
              <a:t> </a:t>
            </a:r>
            <a:r>
              <a:rPr sz="3600" dirty="0"/>
              <a:t>with  </a:t>
            </a:r>
            <a:r>
              <a:rPr sz="3600" spc="-10" dirty="0"/>
              <a:t>rooftop </a:t>
            </a:r>
            <a:r>
              <a:rPr sz="3600" dirty="0"/>
              <a:t>solar</a:t>
            </a:r>
            <a:r>
              <a:rPr sz="3600" spc="-60" dirty="0"/>
              <a:t> </a:t>
            </a:r>
            <a:r>
              <a:rPr sz="3600" spc="-5" dirty="0"/>
              <a:t>panels</a:t>
            </a:r>
            <a:endParaRPr sz="3600"/>
          </a:p>
        </p:txBody>
      </p:sp>
    </p:spTree>
    <p:extLst>
      <p:ext uri="{BB962C8B-B14F-4D97-AF65-F5344CB8AC3E}">
        <p14:creationId xmlns:p14="http://schemas.microsoft.com/office/powerpoint/2010/main" val="409344318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89626"/>
            <a:ext cx="9144000" cy="6185535"/>
            <a:chOff x="0" y="389626"/>
            <a:chExt cx="9144000" cy="6185535"/>
          </a:xfrm>
        </p:grpSpPr>
        <p:sp>
          <p:nvSpPr>
            <p:cNvPr id="3" name="object 3"/>
            <p:cNvSpPr/>
            <p:nvPr/>
          </p:nvSpPr>
          <p:spPr>
            <a:xfrm>
              <a:off x="0" y="1426463"/>
              <a:ext cx="9144000" cy="51480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729627" y="389626"/>
              <a:ext cx="7906097" cy="44868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2910839" y="661415"/>
              <a:ext cx="3497579" cy="10119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06018" y="232409"/>
            <a:ext cx="787400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89200" marR="5080" indent="-2477135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Modern technique involving Internet Of  Things(IOT’S)</a:t>
            </a:r>
            <a:endParaRPr sz="3600"/>
          </a:p>
        </p:txBody>
      </p:sp>
    </p:spTree>
    <p:extLst>
      <p:ext uri="{BB962C8B-B14F-4D97-AF65-F5344CB8AC3E}">
        <p14:creationId xmlns:p14="http://schemas.microsoft.com/office/powerpoint/2010/main" val="288534391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6615" y="643127"/>
            <a:ext cx="8430768" cy="59192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916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2847" y="1787474"/>
            <a:ext cx="7623809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dirty="0">
                <a:latin typeface="Calibri"/>
                <a:cs typeface="Calibri"/>
              </a:rPr>
              <a:t>INDIAN </a:t>
            </a:r>
            <a:r>
              <a:rPr b="1" spc="-40" dirty="0">
                <a:latin typeface="Calibri"/>
                <a:cs typeface="Calibri"/>
              </a:rPr>
              <a:t>AGRICULTURE</a:t>
            </a:r>
            <a:r>
              <a:rPr b="1" spc="-7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SCENARIO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9636" y="2775330"/>
            <a:ext cx="2600325" cy="3042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200" b="1" spc="-10" dirty="0">
                <a:solidFill>
                  <a:prstClr val="black"/>
                </a:solidFill>
                <a:cs typeface="Calibri"/>
              </a:rPr>
              <a:t>STRENGTHS</a:t>
            </a:r>
            <a:endParaRPr sz="2200">
              <a:solidFill>
                <a:prstClr val="black"/>
              </a:solidFill>
              <a:cs typeface="Calibri"/>
            </a:endParaRPr>
          </a:p>
          <a:p>
            <a:pPr marL="295910" indent="-283845">
              <a:buFont typeface="Courier New"/>
              <a:buChar char="o"/>
              <a:tabLst>
                <a:tab pos="296545" algn="l"/>
              </a:tabLst>
            </a:pPr>
            <a:r>
              <a:rPr sz="2200" spc="-10" dirty="0">
                <a:solidFill>
                  <a:prstClr val="black"/>
                </a:solidFill>
                <a:cs typeface="Calibri"/>
              </a:rPr>
              <a:t>Rich 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Bio</a:t>
            </a:r>
            <a:r>
              <a:rPr sz="22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5" dirty="0">
                <a:solidFill>
                  <a:prstClr val="black"/>
                </a:solidFill>
                <a:cs typeface="Calibri"/>
              </a:rPr>
              <a:t>Diversity</a:t>
            </a:r>
            <a:endParaRPr sz="2200">
              <a:solidFill>
                <a:prstClr val="black"/>
              </a:solidFill>
              <a:cs typeface="Calibri"/>
            </a:endParaRPr>
          </a:p>
          <a:p>
            <a:pPr marL="295910" indent="-283845">
              <a:buFont typeface="Courier New"/>
              <a:buChar char="o"/>
              <a:tabLst>
                <a:tab pos="296545" algn="l"/>
              </a:tabLst>
            </a:pPr>
            <a:r>
              <a:rPr sz="2200" spc="-15" dirty="0">
                <a:solidFill>
                  <a:prstClr val="black"/>
                </a:solidFill>
                <a:cs typeface="Calibri"/>
              </a:rPr>
              <a:t>Arable</a:t>
            </a:r>
            <a:r>
              <a:rPr sz="2200" spc="-25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0" dirty="0">
                <a:solidFill>
                  <a:prstClr val="black"/>
                </a:solidFill>
                <a:cs typeface="Calibri"/>
              </a:rPr>
              <a:t>Land</a:t>
            </a:r>
            <a:endParaRPr sz="2200">
              <a:solidFill>
                <a:prstClr val="black"/>
              </a:solidFill>
              <a:cs typeface="Calibri"/>
            </a:endParaRPr>
          </a:p>
          <a:p>
            <a:pPr marL="295910" indent="-283845">
              <a:buFont typeface="Courier New"/>
              <a:buChar char="o"/>
              <a:tabLst>
                <a:tab pos="296545" algn="l"/>
              </a:tabLst>
            </a:pPr>
            <a:r>
              <a:rPr sz="2200" spc="-15" dirty="0">
                <a:solidFill>
                  <a:prstClr val="black"/>
                </a:solidFill>
                <a:cs typeface="Calibri"/>
              </a:rPr>
              <a:t>Climate</a:t>
            </a:r>
            <a:endParaRPr sz="2200">
              <a:solidFill>
                <a:prstClr val="black"/>
              </a:solidFill>
              <a:cs typeface="Calibri"/>
            </a:endParaRPr>
          </a:p>
          <a:p>
            <a:pPr>
              <a:spcBef>
                <a:spcPts val="55"/>
              </a:spcBef>
            </a:pPr>
            <a:endParaRPr sz="225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00"/>
            <a:r>
              <a:rPr sz="2200" b="1" spc="-15" dirty="0">
                <a:solidFill>
                  <a:prstClr val="black"/>
                </a:solidFill>
                <a:cs typeface="Calibri"/>
              </a:rPr>
              <a:t>OPPORTUNITES</a:t>
            </a:r>
            <a:endParaRPr sz="2200">
              <a:solidFill>
                <a:prstClr val="black"/>
              </a:solidFill>
              <a:cs typeface="Calibri"/>
            </a:endParaRPr>
          </a:p>
          <a:p>
            <a:pPr marL="295910" indent="-283845">
              <a:buFont typeface="Wingdings 2"/>
              <a:buChar char=""/>
              <a:tabLst>
                <a:tab pos="295910" algn="l"/>
                <a:tab pos="296545" algn="l"/>
              </a:tabLst>
            </a:pPr>
            <a:r>
              <a:rPr sz="2200" spc="-5" dirty="0">
                <a:solidFill>
                  <a:prstClr val="black"/>
                </a:solidFill>
                <a:cs typeface="Calibri"/>
              </a:rPr>
              <a:t>Exports</a:t>
            </a:r>
            <a:endParaRPr sz="2200">
              <a:solidFill>
                <a:prstClr val="black"/>
              </a:solidFill>
              <a:cs typeface="Calibri"/>
            </a:endParaRPr>
          </a:p>
          <a:p>
            <a:pPr marL="295910" indent="-283845">
              <a:buFont typeface="Wingdings 2"/>
              <a:buChar char=""/>
              <a:tabLst>
                <a:tab pos="295910" algn="l"/>
                <a:tab pos="296545" algn="l"/>
              </a:tabLst>
            </a:pPr>
            <a:r>
              <a:rPr sz="2200" spc="-10" dirty="0">
                <a:solidFill>
                  <a:prstClr val="black"/>
                </a:solidFill>
                <a:cs typeface="Calibri"/>
              </a:rPr>
              <a:t>Agro-based</a:t>
            </a:r>
            <a:r>
              <a:rPr sz="2200" spc="-55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Industry</a:t>
            </a:r>
            <a:endParaRPr sz="2200">
              <a:solidFill>
                <a:prstClr val="black"/>
              </a:solidFill>
              <a:cs typeface="Calibri"/>
            </a:endParaRPr>
          </a:p>
          <a:p>
            <a:pPr marL="295910" indent="-283845">
              <a:buFont typeface="Wingdings 2"/>
              <a:buChar char=""/>
              <a:tabLst>
                <a:tab pos="295910" algn="l"/>
                <a:tab pos="296545" algn="l"/>
              </a:tabLst>
            </a:pPr>
            <a:r>
              <a:rPr sz="2200" spc="-10" dirty="0">
                <a:solidFill>
                  <a:prstClr val="black"/>
                </a:solidFill>
                <a:cs typeface="Calibri"/>
              </a:rPr>
              <a:t>Horticulture</a:t>
            </a:r>
            <a:endParaRPr sz="2200">
              <a:solidFill>
                <a:prstClr val="black"/>
              </a:solidFill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76471" y="2775330"/>
            <a:ext cx="131381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200" b="1" spc="-10" dirty="0">
                <a:solidFill>
                  <a:prstClr val="black"/>
                </a:solidFill>
                <a:cs typeface="Calibri"/>
              </a:rPr>
              <a:t>W</a:t>
            </a:r>
            <a:r>
              <a:rPr sz="2200" b="1" spc="-30" dirty="0">
                <a:solidFill>
                  <a:prstClr val="black"/>
                </a:solidFill>
                <a:cs typeface="Calibri"/>
              </a:rPr>
              <a:t>E</a:t>
            </a:r>
            <a:r>
              <a:rPr sz="2200" b="1" spc="-5" dirty="0">
                <a:solidFill>
                  <a:prstClr val="black"/>
                </a:solidFill>
                <a:cs typeface="Calibri"/>
              </a:rPr>
              <a:t>AKN</a:t>
            </a:r>
            <a:r>
              <a:rPr sz="2200" b="1" spc="-30" dirty="0">
                <a:solidFill>
                  <a:prstClr val="black"/>
                </a:solidFill>
                <a:cs typeface="Calibri"/>
              </a:rPr>
              <a:t>E</a:t>
            </a:r>
            <a:r>
              <a:rPr sz="2200" b="1" spc="-5" dirty="0">
                <a:solidFill>
                  <a:prstClr val="black"/>
                </a:solidFill>
                <a:cs typeface="Calibri"/>
              </a:rPr>
              <a:t>SS</a:t>
            </a:r>
            <a:endParaRPr sz="2200">
              <a:solidFill>
                <a:prstClr val="black"/>
              </a:solidFill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76471" y="4787265"/>
            <a:ext cx="1045844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200" b="1" spc="-10" dirty="0">
                <a:solidFill>
                  <a:prstClr val="black"/>
                </a:solidFill>
                <a:cs typeface="Calibri"/>
              </a:rPr>
              <a:t>THR</a:t>
            </a:r>
            <a:r>
              <a:rPr sz="2200" b="1" spc="-35" dirty="0">
                <a:solidFill>
                  <a:prstClr val="black"/>
                </a:solidFill>
                <a:cs typeface="Calibri"/>
              </a:rPr>
              <a:t>E</a:t>
            </a:r>
            <a:r>
              <a:rPr sz="2200" b="1" spc="-175" dirty="0">
                <a:solidFill>
                  <a:prstClr val="black"/>
                </a:solidFill>
                <a:cs typeface="Calibri"/>
              </a:rPr>
              <a:t>A</a:t>
            </a:r>
            <a:r>
              <a:rPr sz="2200" b="1" spc="-15" dirty="0">
                <a:solidFill>
                  <a:prstClr val="black"/>
                </a:solidFill>
                <a:cs typeface="Calibri"/>
              </a:rPr>
              <a:t>T</a:t>
            </a:r>
            <a:r>
              <a:rPr sz="2200" b="1" spc="-5" dirty="0">
                <a:solidFill>
                  <a:prstClr val="black"/>
                </a:solidFill>
                <a:cs typeface="Calibri"/>
              </a:rPr>
              <a:t>S</a:t>
            </a:r>
            <a:endParaRPr sz="2200">
              <a:solidFill>
                <a:prstClr val="black"/>
              </a:solidFill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76471" y="3110611"/>
            <a:ext cx="3463290" cy="29762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5910" indent="-283845">
              <a:spcBef>
                <a:spcPts val="95"/>
              </a:spcBef>
              <a:buSzPct val="63636"/>
              <a:buFont typeface="Courier New"/>
              <a:buChar char="o"/>
              <a:tabLst>
                <a:tab pos="295910" algn="l"/>
                <a:tab pos="296545" algn="l"/>
              </a:tabLst>
            </a:pPr>
            <a:r>
              <a:rPr sz="2200" spc="-15" dirty="0">
                <a:solidFill>
                  <a:prstClr val="black"/>
                </a:solidFill>
                <a:cs typeface="Calibri"/>
              </a:rPr>
              <a:t>Fragmented</a:t>
            </a:r>
            <a:r>
              <a:rPr sz="22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0" dirty="0">
                <a:solidFill>
                  <a:prstClr val="black"/>
                </a:solidFill>
                <a:cs typeface="Calibri"/>
              </a:rPr>
              <a:t>Lands</a:t>
            </a:r>
            <a:endParaRPr sz="2200">
              <a:solidFill>
                <a:prstClr val="black"/>
              </a:solidFill>
              <a:cs typeface="Calibri"/>
            </a:endParaRPr>
          </a:p>
          <a:p>
            <a:pPr marL="295910" indent="-283845">
              <a:buSzPct val="63636"/>
              <a:buFont typeface="Courier New"/>
              <a:buChar char="o"/>
              <a:tabLst>
                <a:tab pos="295910" algn="l"/>
                <a:tab pos="296545" algn="l"/>
              </a:tabLst>
            </a:pPr>
            <a:r>
              <a:rPr sz="2200" spc="-10" dirty="0">
                <a:solidFill>
                  <a:prstClr val="black"/>
                </a:solidFill>
                <a:cs typeface="Calibri"/>
              </a:rPr>
              <a:t>Illiteracy</a:t>
            </a:r>
            <a:endParaRPr sz="2200">
              <a:solidFill>
                <a:prstClr val="black"/>
              </a:solidFill>
              <a:cs typeface="Calibri"/>
            </a:endParaRPr>
          </a:p>
          <a:p>
            <a:pPr marL="295910" indent="-283845">
              <a:buSzPct val="63636"/>
              <a:buFont typeface="Courier New"/>
              <a:buChar char="o"/>
              <a:tabLst>
                <a:tab pos="295910" algn="l"/>
                <a:tab pos="296545" algn="l"/>
              </a:tabLst>
            </a:pPr>
            <a:r>
              <a:rPr sz="2200" spc="-5" dirty="0">
                <a:solidFill>
                  <a:prstClr val="black"/>
                </a:solidFill>
                <a:cs typeface="Calibri"/>
              </a:rPr>
              <a:t>Lack of </a:t>
            </a:r>
            <a:r>
              <a:rPr sz="2200" spc="-25" dirty="0">
                <a:solidFill>
                  <a:prstClr val="black"/>
                </a:solidFill>
                <a:cs typeface="Calibri"/>
              </a:rPr>
              <a:t>Technological</a:t>
            </a:r>
            <a:r>
              <a:rPr sz="2200" spc="-45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Inputs</a:t>
            </a:r>
            <a:endParaRPr sz="2200">
              <a:solidFill>
                <a:prstClr val="black"/>
              </a:solidFill>
              <a:cs typeface="Calibri"/>
            </a:endParaRPr>
          </a:p>
          <a:p>
            <a:pPr marL="295910" indent="-283845">
              <a:buSzPct val="63636"/>
              <a:buFont typeface="Courier New"/>
              <a:buChar char="o"/>
              <a:tabLst>
                <a:tab pos="295910" algn="l"/>
                <a:tab pos="296545" algn="l"/>
              </a:tabLst>
            </a:pPr>
            <a:r>
              <a:rPr sz="2200" spc="-15" dirty="0">
                <a:solidFill>
                  <a:prstClr val="black"/>
                </a:solidFill>
                <a:cs typeface="Calibri"/>
              </a:rPr>
              <a:t>Poor</a:t>
            </a:r>
            <a:r>
              <a:rPr sz="22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5" dirty="0">
                <a:solidFill>
                  <a:prstClr val="black"/>
                </a:solidFill>
                <a:cs typeface="Calibri"/>
              </a:rPr>
              <a:t>Infrastructure</a:t>
            </a:r>
            <a:endParaRPr sz="2200">
              <a:solidFill>
                <a:prstClr val="black"/>
              </a:solidFill>
              <a:cs typeface="Calibri"/>
            </a:endParaRPr>
          </a:p>
          <a:p>
            <a:endParaRPr sz="22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>
              <a:spcBef>
                <a:spcPts val="50"/>
              </a:spcBef>
            </a:pPr>
            <a:endParaRPr sz="235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95910" indent="-283845">
              <a:buSzPct val="63636"/>
              <a:buFont typeface="Arial"/>
              <a:buChar char="•"/>
              <a:tabLst>
                <a:tab pos="295910" algn="l"/>
                <a:tab pos="296545" algn="l"/>
              </a:tabLst>
            </a:pPr>
            <a:r>
              <a:rPr sz="2200" spc="-10" dirty="0">
                <a:solidFill>
                  <a:prstClr val="black"/>
                </a:solidFill>
                <a:cs typeface="Calibri"/>
              </a:rPr>
              <a:t>Unsustainable resource</a:t>
            </a:r>
            <a:r>
              <a:rPr sz="2200" spc="-55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0" dirty="0">
                <a:solidFill>
                  <a:prstClr val="black"/>
                </a:solidFill>
                <a:cs typeface="Calibri"/>
              </a:rPr>
              <a:t>use</a:t>
            </a:r>
            <a:endParaRPr sz="2200">
              <a:solidFill>
                <a:prstClr val="black"/>
              </a:solidFill>
              <a:cs typeface="Calibri"/>
            </a:endParaRPr>
          </a:p>
          <a:p>
            <a:pPr marL="295910" marR="571500" indent="-283845">
              <a:lnSpc>
                <a:spcPts val="2110"/>
              </a:lnSpc>
              <a:spcBef>
                <a:spcPts val="515"/>
              </a:spcBef>
              <a:buSzPct val="63636"/>
              <a:buFont typeface="Arial"/>
              <a:buChar char="•"/>
              <a:tabLst>
                <a:tab pos="295910" algn="l"/>
                <a:tab pos="296545" algn="l"/>
              </a:tabLst>
            </a:pPr>
            <a:r>
              <a:rPr sz="2200" spc="-10" dirty="0">
                <a:solidFill>
                  <a:prstClr val="black"/>
                </a:solidFill>
                <a:cs typeface="Calibri"/>
              </a:rPr>
              <a:t>Unsustainable</a:t>
            </a:r>
            <a:r>
              <a:rPr sz="2200" spc="-7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regional  </a:t>
            </a:r>
            <a:r>
              <a:rPr sz="2200" spc="-10" dirty="0">
                <a:solidFill>
                  <a:prstClr val="black"/>
                </a:solidFill>
                <a:cs typeface="Calibri"/>
              </a:rPr>
              <a:t>development</a:t>
            </a:r>
            <a:endParaRPr sz="220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974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1544" y="89914"/>
            <a:ext cx="8876030" cy="6733540"/>
            <a:chOff x="161544" y="89914"/>
            <a:chExt cx="8876030" cy="6733540"/>
          </a:xfrm>
        </p:grpSpPr>
        <p:sp>
          <p:nvSpPr>
            <p:cNvPr id="3" name="object 3"/>
            <p:cNvSpPr/>
            <p:nvPr/>
          </p:nvSpPr>
          <p:spPr>
            <a:xfrm>
              <a:off x="161544" y="89914"/>
              <a:ext cx="8875776" cy="673303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356615" y="284987"/>
              <a:ext cx="8287511" cy="614476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300489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4988" y="214884"/>
            <a:ext cx="8491728" cy="63581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90999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51737" y="667854"/>
            <a:ext cx="2678624" cy="4295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22498" y="478663"/>
            <a:ext cx="269938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Conclusi</a:t>
            </a:r>
            <a:r>
              <a:rPr sz="4400" spc="5" dirty="0"/>
              <a:t>o</a:t>
            </a:r>
            <a:r>
              <a:rPr sz="4400" dirty="0"/>
              <a:t>n</a:t>
            </a:r>
            <a:endParaRPr sz="4400"/>
          </a:p>
        </p:txBody>
      </p:sp>
      <p:sp>
        <p:nvSpPr>
          <p:cNvPr id="7" name="object 7"/>
          <p:cNvSpPr txBox="1"/>
          <p:nvPr/>
        </p:nvSpPr>
        <p:spPr>
          <a:xfrm>
            <a:off x="214884" y="4652645"/>
            <a:ext cx="8714740" cy="757555"/>
          </a:xfrm>
          <a:prstGeom prst="rect">
            <a:avLst/>
          </a:prstGeom>
        </p:spPr>
        <p:txBody>
          <a:bodyPr vert="horz" wrap="square" lIns="0" tIns="153035" rIns="0" bIns="0" rtlCol="0">
            <a:spAutoFit/>
          </a:bodyPr>
          <a:lstStyle/>
          <a:p>
            <a:pPr marL="113030">
              <a:spcBef>
                <a:spcPts val="1205"/>
              </a:spcBef>
            </a:pPr>
            <a:r>
              <a:rPr sz="2400" b="1" spc="-5" dirty="0">
                <a:solidFill>
                  <a:srgbClr val="CC3300"/>
                </a:solidFill>
                <a:latin typeface="Comic Sans MS"/>
                <a:cs typeface="Comic Sans MS"/>
              </a:rPr>
              <a:t>Increased automation relative to increase in</a:t>
            </a:r>
            <a:r>
              <a:rPr sz="2400" b="1" spc="-50" dirty="0">
                <a:solidFill>
                  <a:srgbClr val="CC3300"/>
                </a:solidFill>
                <a:latin typeface="Comic Sans MS"/>
                <a:cs typeface="Comic Sans MS"/>
              </a:rPr>
              <a:t> </a:t>
            </a:r>
            <a:r>
              <a:rPr sz="2400" b="1" spc="-5" dirty="0">
                <a:solidFill>
                  <a:srgbClr val="CC3300"/>
                </a:solidFill>
                <a:latin typeface="Comic Sans MS"/>
                <a:cs typeface="Comic Sans MS"/>
              </a:rPr>
              <a:t>profitability</a:t>
            </a:r>
            <a:endParaRPr sz="2400" dirty="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41363" y="1294465"/>
            <a:ext cx="8482330" cy="80010"/>
            <a:chOff x="141363" y="1294465"/>
            <a:chExt cx="8482330" cy="80010"/>
          </a:xfrm>
        </p:grpSpPr>
        <p:sp>
          <p:nvSpPr>
            <p:cNvPr id="9" name="object 9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8455914" y="0"/>
                  </a:moveTo>
                  <a:lnTo>
                    <a:pt x="0" y="0"/>
                  </a:lnTo>
                  <a:lnTo>
                    <a:pt x="0" y="53766"/>
                  </a:lnTo>
                  <a:lnTo>
                    <a:pt x="8455914" y="53766"/>
                  </a:lnTo>
                  <a:lnTo>
                    <a:pt x="8455914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0" y="53766"/>
                  </a:moveTo>
                  <a:lnTo>
                    <a:pt x="8455914" y="53766"/>
                  </a:lnTo>
                  <a:lnTo>
                    <a:pt x="8455914" y="0"/>
                  </a:lnTo>
                  <a:lnTo>
                    <a:pt x="0" y="0"/>
                  </a:lnTo>
                  <a:lnTo>
                    <a:pt x="0" y="53766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8674607" y="1207008"/>
            <a:ext cx="254635" cy="254635"/>
            <a:chOff x="8674607" y="1207008"/>
            <a:chExt cx="254635" cy="254635"/>
          </a:xfrm>
        </p:grpSpPr>
        <p:sp>
          <p:nvSpPr>
            <p:cNvPr id="12" name="object 12"/>
            <p:cNvSpPr/>
            <p:nvPr/>
          </p:nvSpPr>
          <p:spPr>
            <a:xfrm>
              <a:off x="8687561" y="1219962"/>
              <a:ext cx="228600" cy="2286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8687561" y="1219962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0" y="114300"/>
                  </a:moveTo>
                  <a:lnTo>
                    <a:pt x="8983" y="69812"/>
                  </a:lnTo>
                  <a:lnTo>
                    <a:pt x="33480" y="33480"/>
                  </a:lnTo>
                  <a:lnTo>
                    <a:pt x="69812" y="8983"/>
                  </a:lnTo>
                  <a:lnTo>
                    <a:pt x="114300" y="0"/>
                  </a:lnTo>
                  <a:lnTo>
                    <a:pt x="158787" y="8983"/>
                  </a:lnTo>
                  <a:lnTo>
                    <a:pt x="195119" y="33480"/>
                  </a:lnTo>
                  <a:lnTo>
                    <a:pt x="219616" y="69812"/>
                  </a:lnTo>
                  <a:lnTo>
                    <a:pt x="228600" y="114300"/>
                  </a:lnTo>
                  <a:lnTo>
                    <a:pt x="219616" y="158787"/>
                  </a:lnTo>
                  <a:lnTo>
                    <a:pt x="195119" y="195119"/>
                  </a:lnTo>
                  <a:lnTo>
                    <a:pt x="158787" y="219616"/>
                  </a:lnTo>
                  <a:lnTo>
                    <a:pt x="114300" y="228600"/>
                  </a:lnTo>
                  <a:lnTo>
                    <a:pt x="69812" y="219616"/>
                  </a:lnTo>
                  <a:lnTo>
                    <a:pt x="33480" y="195119"/>
                  </a:lnTo>
                  <a:lnTo>
                    <a:pt x="8983" y="158787"/>
                  </a:lnTo>
                  <a:lnTo>
                    <a:pt x="0" y="1143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64642" y="1691005"/>
            <a:ext cx="8225155" cy="2495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91490">
              <a:lnSpc>
                <a:spcPct val="150100"/>
              </a:lnSpc>
              <a:spcBef>
                <a:spcPts val="100"/>
              </a:spcBef>
              <a:buFont typeface="Wingdings"/>
              <a:buChar char=""/>
              <a:tabLst>
                <a:tab pos="262890" algn="l"/>
              </a:tabLst>
            </a:pP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Greenhouse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climate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control is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one of the challenging tasks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in precision  agriculture.</a:t>
            </a:r>
            <a:endParaRPr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>
              <a:spcBef>
                <a:spcPts val="35"/>
              </a:spcBef>
              <a:buFont typeface="Wingdings"/>
              <a:buChar char=""/>
            </a:pPr>
            <a:endParaRPr sz="23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12700" marR="5080">
              <a:lnSpc>
                <a:spcPct val="150000"/>
              </a:lnSpc>
              <a:buFont typeface="Wingdings"/>
              <a:buChar char=""/>
              <a:tabLst>
                <a:tab pos="194945" algn="l"/>
              </a:tabLst>
            </a:pP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The computer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simulation models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and adaptive analysis software are already  available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for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greenhouses and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CEA systems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can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be extended </a:t>
            </a:r>
            <a:r>
              <a:rPr dirty="0">
                <a:solidFill>
                  <a:prstClr val="black"/>
                </a:solidFill>
                <a:latin typeface="Comic Sans MS"/>
                <a:cs typeface="Comic Sans MS"/>
              </a:rPr>
              <a:t>and modified 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for this</a:t>
            </a:r>
            <a:r>
              <a:rPr spc="-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prstClr val="black"/>
                </a:solidFill>
                <a:latin typeface="Comic Sans MS"/>
                <a:cs typeface="Comic Sans MS"/>
              </a:rPr>
              <a:t>purpose</a:t>
            </a:r>
            <a:endParaRPr dirty="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89284769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80311" y="667854"/>
            <a:ext cx="2611943" cy="4295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60597" y="478663"/>
            <a:ext cx="262318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/>
              <a:t>References</a:t>
            </a:r>
            <a:endParaRPr sz="4400"/>
          </a:p>
        </p:txBody>
      </p:sp>
      <p:grpSp>
        <p:nvGrpSpPr>
          <p:cNvPr id="4" name="object 4"/>
          <p:cNvGrpSpPr/>
          <p:nvPr/>
        </p:nvGrpSpPr>
        <p:grpSpPr>
          <a:xfrm>
            <a:off x="141363" y="1294465"/>
            <a:ext cx="8482330" cy="80010"/>
            <a:chOff x="141363" y="1294465"/>
            <a:chExt cx="8482330" cy="80010"/>
          </a:xfrm>
        </p:grpSpPr>
        <p:sp>
          <p:nvSpPr>
            <p:cNvPr id="5" name="object 5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8455914" y="0"/>
                  </a:moveTo>
                  <a:lnTo>
                    <a:pt x="0" y="0"/>
                  </a:lnTo>
                  <a:lnTo>
                    <a:pt x="0" y="53766"/>
                  </a:lnTo>
                  <a:lnTo>
                    <a:pt x="8455914" y="53766"/>
                  </a:lnTo>
                  <a:lnTo>
                    <a:pt x="8455914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54317" y="1307419"/>
              <a:ext cx="8456295" cy="53975"/>
            </a:xfrm>
            <a:custGeom>
              <a:avLst/>
              <a:gdLst/>
              <a:ahLst/>
              <a:cxnLst/>
              <a:rect l="l" t="t" r="r" b="b"/>
              <a:pathLst>
                <a:path w="8456295" h="53975">
                  <a:moveTo>
                    <a:pt x="0" y="53766"/>
                  </a:moveTo>
                  <a:lnTo>
                    <a:pt x="8455914" y="53766"/>
                  </a:lnTo>
                  <a:lnTo>
                    <a:pt x="8455914" y="0"/>
                  </a:lnTo>
                  <a:lnTo>
                    <a:pt x="0" y="0"/>
                  </a:lnTo>
                  <a:lnTo>
                    <a:pt x="0" y="53766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8674607" y="1207008"/>
            <a:ext cx="254635" cy="254635"/>
            <a:chOff x="8674607" y="1207008"/>
            <a:chExt cx="254635" cy="254635"/>
          </a:xfrm>
        </p:grpSpPr>
        <p:sp>
          <p:nvSpPr>
            <p:cNvPr id="8" name="object 8"/>
            <p:cNvSpPr/>
            <p:nvPr/>
          </p:nvSpPr>
          <p:spPr>
            <a:xfrm>
              <a:off x="8687561" y="1219962"/>
              <a:ext cx="228600" cy="2286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8687561" y="1219962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0" y="114300"/>
                  </a:moveTo>
                  <a:lnTo>
                    <a:pt x="8983" y="69812"/>
                  </a:lnTo>
                  <a:lnTo>
                    <a:pt x="33480" y="33480"/>
                  </a:lnTo>
                  <a:lnTo>
                    <a:pt x="69812" y="8983"/>
                  </a:lnTo>
                  <a:lnTo>
                    <a:pt x="114300" y="0"/>
                  </a:lnTo>
                  <a:lnTo>
                    <a:pt x="158787" y="8983"/>
                  </a:lnTo>
                  <a:lnTo>
                    <a:pt x="195119" y="33480"/>
                  </a:lnTo>
                  <a:lnTo>
                    <a:pt x="219616" y="69812"/>
                  </a:lnTo>
                  <a:lnTo>
                    <a:pt x="228600" y="114300"/>
                  </a:lnTo>
                  <a:lnTo>
                    <a:pt x="219616" y="158787"/>
                  </a:lnTo>
                  <a:lnTo>
                    <a:pt x="195119" y="195119"/>
                  </a:lnTo>
                  <a:lnTo>
                    <a:pt x="158787" y="219616"/>
                  </a:lnTo>
                  <a:lnTo>
                    <a:pt x="114300" y="228600"/>
                  </a:lnTo>
                  <a:lnTo>
                    <a:pt x="69812" y="219616"/>
                  </a:lnTo>
                  <a:lnTo>
                    <a:pt x="33480" y="195119"/>
                  </a:lnTo>
                  <a:lnTo>
                    <a:pt x="8983" y="158787"/>
                  </a:lnTo>
                  <a:lnTo>
                    <a:pt x="0" y="1143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0" name="object 10"/>
          <p:cNvSpPr/>
          <p:nvPr/>
        </p:nvSpPr>
        <p:spPr>
          <a:xfrm>
            <a:off x="255416" y="1745727"/>
            <a:ext cx="170394" cy="19866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55416" y="4778487"/>
            <a:ext cx="170394" cy="19866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58464" y="1589659"/>
            <a:ext cx="8460740" cy="4826635"/>
          </a:xfrm>
          <a:prstGeom prst="rect">
            <a:avLst/>
          </a:prstGeom>
        </p:spPr>
        <p:txBody>
          <a:bodyPr vert="horz" wrap="square" lIns="0" tIns="128905" rIns="0" bIns="0" rtlCol="0">
            <a:spAutoFit/>
          </a:bodyPr>
          <a:lstStyle/>
          <a:p>
            <a:pPr marL="355600" indent="-342900">
              <a:spcBef>
                <a:spcPts val="101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900" spc="-5" dirty="0">
                <a:solidFill>
                  <a:prstClr val="black"/>
                </a:solidFill>
                <a:latin typeface="Comic Sans MS"/>
                <a:cs typeface="Comic Sans MS"/>
              </a:rPr>
              <a:t>Precision Farming in Horticulture- </a:t>
            </a:r>
            <a:r>
              <a:rPr sz="1900" spc="-10" dirty="0">
                <a:solidFill>
                  <a:prstClr val="black"/>
                </a:solidFill>
                <a:latin typeface="Comic Sans MS"/>
                <a:cs typeface="Comic Sans MS"/>
              </a:rPr>
              <a:t>Approaches </a:t>
            </a:r>
            <a:r>
              <a:rPr sz="1900" spc="-5" dirty="0">
                <a:solidFill>
                  <a:prstClr val="black"/>
                </a:solidFill>
                <a:latin typeface="Comic Sans MS"/>
                <a:cs typeface="Comic Sans MS"/>
              </a:rPr>
              <a:t>and</a:t>
            </a:r>
            <a:r>
              <a:rPr sz="1900" spc="12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1900" spc="-5" dirty="0">
                <a:solidFill>
                  <a:prstClr val="black"/>
                </a:solidFill>
                <a:latin typeface="Comic Sans MS"/>
                <a:cs typeface="Comic Sans MS"/>
              </a:rPr>
              <a:t>Strategies</a:t>
            </a:r>
            <a:endParaRPr sz="19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55600">
              <a:spcBef>
                <a:spcPts val="915"/>
              </a:spcBef>
            </a:pPr>
            <a:r>
              <a:rPr sz="1900" spc="-5" dirty="0">
                <a:solidFill>
                  <a:prstClr val="black"/>
                </a:solidFill>
                <a:latin typeface="Comic Sans MS"/>
                <a:cs typeface="Comic Sans MS"/>
              </a:rPr>
              <a:t>,Dr.S.S.Swain</a:t>
            </a:r>
            <a:endParaRPr sz="19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55600" marR="828675" indent="-342900">
              <a:lnSpc>
                <a:spcPct val="140000"/>
              </a:lnSpc>
              <a:spcBef>
                <a:spcPts val="455"/>
              </a:spcBef>
              <a:buFont typeface="Wingdings"/>
              <a:buChar char=""/>
              <a:tabLst>
                <a:tab pos="426720" algn="l"/>
                <a:tab pos="427355" algn="l"/>
              </a:tabLst>
            </a:pPr>
            <a:r>
              <a:rPr dirty="0">
                <a:solidFill>
                  <a:prstClr val="black"/>
                </a:solidFill>
              </a:rPr>
              <a:t>	</a:t>
            </a:r>
            <a:r>
              <a:rPr sz="1900" spc="-5" dirty="0">
                <a:solidFill>
                  <a:prstClr val="black"/>
                </a:solidFill>
                <a:latin typeface="Comic Sans MS"/>
                <a:cs typeface="Comic Sans MS"/>
              </a:rPr>
              <a:t>Advances in greenhouse automation and </a:t>
            </a:r>
            <a:r>
              <a:rPr sz="1900" spc="-10" dirty="0">
                <a:solidFill>
                  <a:prstClr val="black"/>
                </a:solidFill>
                <a:latin typeface="Comic Sans MS"/>
                <a:cs typeface="Comic Sans MS"/>
              </a:rPr>
              <a:t>controlled </a:t>
            </a:r>
            <a:r>
              <a:rPr sz="1900" spc="-5" dirty="0">
                <a:solidFill>
                  <a:prstClr val="black"/>
                </a:solidFill>
                <a:latin typeface="Comic Sans MS"/>
                <a:cs typeface="Comic Sans MS"/>
              </a:rPr>
              <a:t>environment  agriculture: A </a:t>
            </a:r>
            <a:r>
              <a:rPr sz="1900" spc="-10" dirty="0">
                <a:solidFill>
                  <a:prstClr val="black"/>
                </a:solidFill>
                <a:latin typeface="Comic Sans MS"/>
                <a:cs typeface="Comic Sans MS"/>
              </a:rPr>
              <a:t>transition </a:t>
            </a:r>
            <a:r>
              <a:rPr sz="1900" spc="-5" dirty="0">
                <a:solidFill>
                  <a:prstClr val="black"/>
                </a:solidFill>
                <a:latin typeface="Comic Sans MS"/>
                <a:cs typeface="Comic Sans MS"/>
              </a:rPr>
              <a:t>to plant </a:t>
            </a:r>
            <a:r>
              <a:rPr sz="1900" spc="-10" dirty="0">
                <a:solidFill>
                  <a:prstClr val="black"/>
                </a:solidFill>
                <a:latin typeface="Comic Sans MS"/>
                <a:cs typeface="Comic Sans MS"/>
              </a:rPr>
              <a:t>factories </a:t>
            </a:r>
            <a:r>
              <a:rPr sz="1900" spc="-5" dirty="0">
                <a:solidFill>
                  <a:prstClr val="black"/>
                </a:solidFill>
                <a:latin typeface="Comic Sans MS"/>
                <a:cs typeface="Comic Sans MS"/>
              </a:rPr>
              <a:t>and urban</a:t>
            </a:r>
            <a:r>
              <a:rPr sz="1900" spc="24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1900" spc="-10" dirty="0">
                <a:solidFill>
                  <a:prstClr val="black"/>
                </a:solidFill>
                <a:latin typeface="Comic Sans MS"/>
                <a:cs typeface="Comic Sans MS"/>
              </a:rPr>
              <a:t>agriculture</a:t>
            </a:r>
            <a:endParaRPr sz="19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927100">
              <a:spcBef>
                <a:spcPts val="1370"/>
              </a:spcBef>
            </a:pPr>
            <a:r>
              <a:rPr sz="1900" spc="-5" dirty="0">
                <a:solidFill>
                  <a:prstClr val="black"/>
                </a:solidFill>
                <a:latin typeface="Comic Sans MS"/>
                <a:cs typeface="Comic Sans MS"/>
              </a:rPr>
              <a:t>Redmond </a:t>
            </a:r>
            <a:r>
              <a:rPr sz="1900" spc="-10" dirty="0">
                <a:solidFill>
                  <a:prstClr val="black"/>
                </a:solidFill>
                <a:latin typeface="Comic Sans MS"/>
                <a:cs typeface="Comic Sans MS"/>
              </a:rPr>
              <a:t>Ramin </a:t>
            </a:r>
            <a:r>
              <a:rPr sz="1900" spc="-5" dirty="0">
                <a:solidFill>
                  <a:prstClr val="black"/>
                </a:solidFill>
                <a:latin typeface="Comic Sans MS"/>
                <a:cs typeface="Comic Sans MS"/>
              </a:rPr>
              <a:t>Shamshiri1*, Fatemeh Kalantari2, K. C. </a:t>
            </a:r>
            <a:r>
              <a:rPr sz="1900" spc="-10" dirty="0">
                <a:solidFill>
                  <a:prstClr val="black"/>
                </a:solidFill>
                <a:latin typeface="Comic Sans MS"/>
                <a:cs typeface="Comic Sans MS"/>
              </a:rPr>
              <a:t>Ting3,</a:t>
            </a:r>
            <a:r>
              <a:rPr sz="1900" spc="204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1900" spc="-5" dirty="0">
                <a:solidFill>
                  <a:prstClr val="black"/>
                </a:solidFill>
                <a:latin typeface="Comic Sans MS"/>
                <a:cs typeface="Comic Sans MS"/>
              </a:rPr>
              <a:t>Kelly</a:t>
            </a:r>
            <a:endParaRPr sz="19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55600" marR="527685">
              <a:lnSpc>
                <a:spcPct val="140000"/>
              </a:lnSpc>
            </a:pPr>
            <a:r>
              <a:rPr sz="1900" spc="-5" dirty="0">
                <a:solidFill>
                  <a:prstClr val="black"/>
                </a:solidFill>
                <a:latin typeface="Comic Sans MS"/>
                <a:cs typeface="Comic Sans MS"/>
              </a:rPr>
              <a:t>R. </a:t>
            </a:r>
            <a:r>
              <a:rPr sz="1900" spc="-10" dirty="0">
                <a:solidFill>
                  <a:prstClr val="black"/>
                </a:solidFill>
                <a:latin typeface="Comic Sans MS"/>
                <a:cs typeface="Comic Sans MS"/>
              </a:rPr>
              <a:t>Thorp4, Ibrahim </a:t>
            </a:r>
            <a:r>
              <a:rPr sz="1900" spc="-5" dirty="0">
                <a:solidFill>
                  <a:prstClr val="black"/>
                </a:solidFill>
                <a:latin typeface="Comic Sans MS"/>
                <a:cs typeface="Comic Sans MS"/>
              </a:rPr>
              <a:t>A. Hameed5, Cornelia Weltzien6, Desa Ahmad1,  Zahra Mojgan</a:t>
            </a:r>
            <a:r>
              <a:rPr sz="1900" spc="2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1900" spc="-5" dirty="0">
                <a:solidFill>
                  <a:prstClr val="black"/>
                </a:solidFill>
                <a:latin typeface="Comic Sans MS"/>
                <a:cs typeface="Comic Sans MS"/>
              </a:rPr>
              <a:t>Shad7</a:t>
            </a:r>
            <a:endParaRPr sz="19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426720" indent="-414655">
              <a:spcBef>
                <a:spcPts val="1540"/>
              </a:spcBef>
              <a:buFont typeface="Wingdings"/>
              <a:buChar char=""/>
              <a:tabLst>
                <a:tab pos="426720" algn="l"/>
                <a:tab pos="427355" algn="l"/>
              </a:tabLst>
            </a:pPr>
            <a:r>
              <a:rPr sz="1900" spc="-10" dirty="0">
                <a:solidFill>
                  <a:prstClr val="black"/>
                </a:solidFill>
                <a:latin typeface="Comic Sans MS"/>
                <a:cs typeface="Comic Sans MS"/>
              </a:rPr>
              <a:t>Micro Climate Control </a:t>
            </a:r>
            <a:r>
              <a:rPr sz="1900" spc="-5" dirty="0">
                <a:solidFill>
                  <a:prstClr val="black"/>
                </a:solidFill>
                <a:latin typeface="Comic Sans MS"/>
                <a:cs typeface="Comic Sans MS"/>
              </a:rPr>
              <a:t>in</a:t>
            </a:r>
            <a:r>
              <a:rPr sz="1900" spc="9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1900" spc="-10" dirty="0">
                <a:solidFill>
                  <a:prstClr val="black"/>
                </a:solidFill>
                <a:latin typeface="Comic Sans MS"/>
                <a:cs typeface="Comic Sans MS"/>
              </a:rPr>
              <a:t>Greenhouse</a:t>
            </a:r>
            <a:endParaRPr sz="19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55600" marR="154305" indent="642620">
              <a:lnSpc>
                <a:spcPct val="150000"/>
              </a:lnSpc>
              <a:spcBef>
                <a:spcPts val="455"/>
              </a:spcBef>
            </a:pPr>
            <a:r>
              <a:rPr sz="1900" spc="-5" dirty="0">
                <a:solidFill>
                  <a:prstClr val="black"/>
                </a:solidFill>
                <a:latin typeface="Comic Sans MS"/>
                <a:cs typeface="Comic Sans MS"/>
              </a:rPr>
              <a:t>D.T. Santosh*, K.N. </a:t>
            </a:r>
            <a:r>
              <a:rPr sz="1900" spc="-10" dirty="0">
                <a:solidFill>
                  <a:prstClr val="black"/>
                </a:solidFill>
                <a:latin typeface="Comic Sans MS"/>
                <a:cs typeface="Comic Sans MS"/>
              </a:rPr>
              <a:t>Tiwari, </a:t>
            </a:r>
            <a:r>
              <a:rPr sz="1900" spc="-5" dirty="0">
                <a:solidFill>
                  <a:prstClr val="black"/>
                </a:solidFill>
                <a:latin typeface="Comic Sans MS"/>
                <a:cs typeface="Comic Sans MS"/>
              </a:rPr>
              <a:t>Vikas Kumar </a:t>
            </a:r>
            <a:r>
              <a:rPr sz="1900" spc="-10" dirty="0">
                <a:solidFill>
                  <a:prstClr val="black"/>
                </a:solidFill>
                <a:latin typeface="Comic Sans MS"/>
                <a:cs typeface="Comic Sans MS"/>
              </a:rPr>
              <a:t>Singh </a:t>
            </a:r>
            <a:r>
              <a:rPr sz="1900" spc="-5" dirty="0">
                <a:solidFill>
                  <a:prstClr val="black"/>
                </a:solidFill>
                <a:latin typeface="Comic Sans MS"/>
                <a:cs typeface="Comic Sans MS"/>
              </a:rPr>
              <a:t>and A. Raja Gopala  </a:t>
            </a:r>
            <a:r>
              <a:rPr sz="1900" spc="-10" dirty="0">
                <a:solidFill>
                  <a:prstClr val="black"/>
                </a:solidFill>
                <a:latin typeface="Comic Sans MS"/>
                <a:cs typeface="Comic Sans MS"/>
              </a:rPr>
              <a:t>Reddy </a:t>
            </a:r>
            <a:r>
              <a:rPr sz="1900" spc="-5" dirty="0">
                <a:solidFill>
                  <a:prstClr val="black"/>
                </a:solidFill>
                <a:latin typeface="Comic Sans MS"/>
                <a:cs typeface="Comic Sans MS"/>
              </a:rPr>
              <a:t>Precision Farming Development Centre, Agricultural and Food  Engineering Department, </a:t>
            </a:r>
            <a:r>
              <a:rPr sz="1900" spc="-10" dirty="0">
                <a:solidFill>
                  <a:prstClr val="black"/>
                </a:solidFill>
                <a:latin typeface="Comic Sans MS"/>
                <a:cs typeface="Comic Sans MS"/>
              </a:rPr>
              <a:t>IIT </a:t>
            </a:r>
            <a:r>
              <a:rPr sz="1900" spc="-5" dirty="0">
                <a:solidFill>
                  <a:prstClr val="black"/>
                </a:solidFill>
                <a:latin typeface="Comic Sans MS"/>
                <a:cs typeface="Comic Sans MS"/>
              </a:rPr>
              <a:t>Kharagpur,</a:t>
            </a:r>
            <a:r>
              <a:rPr sz="1900" spc="8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1900" spc="-10" dirty="0">
                <a:solidFill>
                  <a:prstClr val="black"/>
                </a:solidFill>
                <a:latin typeface="Comic Sans MS"/>
                <a:cs typeface="Comic Sans MS"/>
              </a:rPr>
              <a:t>India</a:t>
            </a:r>
            <a:endParaRPr sz="1900" dirty="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53828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 rot="21142719">
            <a:off x="54862" y="1167625"/>
            <a:ext cx="8686800" cy="40805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 rot="1318821">
            <a:off x="1191145" y="3272092"/>
            <a:ext cx="6066618" cy="38081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489191"/>
            <a:ext cx="3276600" cy="368935"/>
          </a:xfrm>
          <a:custGeom>
            <a:avLst/>
            <a:gdLst/>
            <a:ahLst/>
            <a:cxnLst/>
            <a:rect l="l" t="t" r="r" b="b"/>
            <a:pathLst>
              <a:path w="3276600" h="368934">
                <a:moveTo>
                  <a:pt x="0" y="368808"/>
                </a:moveTo>
                <a:lnTo>
                  <a:pt x="3276600" y="368808"/>
                </a:lnTo>
                <a:lnTo>
                  <a:pt x="3276600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ln w="60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013" y="76200"/>
            <a:ext cx="9144000" cy="1931670"/>
          </a:xfrm>
          <a:custGeom>
            <a:avLst/>
            <a:gdLst/>
            <a:ahLst/>
            <a:cxnLst/>
            <a:rect l="l" t="t" r="r" b="b"/>
            <a:pathLst>
              <a:path w="9144000" h="4191000">
                <a:moveTo>
                  <a:pt x="0" y="0"/>
                </a:moveTo>
                <a:lnTo>
                  <a:pt x="0" y="4191000"/>
                </a:lnTo>
                <a:lnTo>
                  <a:pt x="9143999" y="4191000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1158239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9143999" y="0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Picture 10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50684"/>
          <a:stretch/>
        </p:blipFill>
        <p:spPr bwMode="auto">
          <a:xfrm>
            <a:off x="-304800" y="125730"/>
            <a:ext cx="9448799" cy="20078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9538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6489191"/>
            <a:ext cx="3276600" cy="368935"/>
          </a:xfrm>
          <a:custGeom>
            <a:avLst/>
            <a:gdLst/>
            <a:ahLst/>
            <a:cxnLst/>
            <a:rect l="l" t="t" r="r" b="b"/>
            <a:pathLst>
              <a:path w="3276600" h="368934">
                <a:moveTo>
                  <a:pt x="0" y="368808"/>
                </a:moveTo>
                <a:lnTo>
                  <a:pt x="3276600" y="368808"/>
                </a:lnTo>
                <a:lnTo>
                  <a:pt x="3276600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ln w="60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3276600" cy="544195"/>
          </a:xfrm>
          <a:custGeom>
            <a:avLst/>
            <a:gdLst/>
            <a:ahLst/>
            <a:cxnLst/>
            <a:rect l="l" t="t" r="r" b="b"/>
            <a:pathLst>
              <a:path w="3276600" h="544195">
                <a:moveTo>
                  <a:pt x="0" y="544067"/>
                </a:moveTo>
                <a:lnTo>
                  <a:pt x="3276600" y="544067"/>
                </a:lnTo>
                <a:lnTo>
                  <a:pt x="3276600" y="0"/>
                </a:lnTo>
              </a:path>
            </a:pathLst>
          </a:custGeom>
          <a:ln w="6096">
            <a:solidFill>
              <a:srgbClr val="DDDD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0" cy="544195"/>
          </a:xfrm>
          <a:custGeom>
            <a:avLst/>
            <a:gdLst/>
            <a:ahLst/>
            <a:cxnLst/>
            <a:rect l="l" t="t" r="r" b="b"/>
            <a:pathLst>
              <a:path h="544195">
                <a:moveTo>
                  <a:pt x="0" y="0"/>
                </a:moveTo>
                <a:lnTo>
                  <a:pt x="0" y="544067"/>
                </a:lnTo>
              </a:path>
            </a:pathLst>
          </a:custGeom>
          <a:ln w="6096">
            <a:solidFill>
              <a:srgbClr val="DDDD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047" y="0"/>
            <a:ext cx="3270885" cy="54102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88265">
              <a:lnSpc>
                <a:spcPts val="3760"/>
              </a:lnSpc>
            </a:pPr>
            <a:r>
              <a:rPr sz="3200" dirty="0"/>
              <a:t>Introduction</a:t>
            </a:r>
            <a:endParaRPr sz="3200"/>
          </a:p>
        </p:txBody>
      </p:sp>
      <p:sp>
        <p:nvSpPr>
          <p:cNvPr id="8" name="object 8"/>
          <p:cNvSpPr/>
          <p:nvPr/>
        </p:nvSpPr>
        <p:spPr>
          <a:xfrm>
            <a:off x="635" y="381000"/>
            <a:ext cx="9144000" cy="2786380"/>
          </a:xfrm>
          <a:custGeom>
            <a:avLst/>
            <a:gdLst/>
            <a:ahLst/>
            <a:cxnLst/>
            <a:rect l="l" t="t" r="r" b="b"/>
            <a:pathLst>
              <a:path w="8839200" h="2786379">
                <a:moveTo>
                  <a:pt x="0" y="2785872"/>
                </a:moveTo>
                <a:lnTo>
                  <a:pt x="8839200" y="2785872"/>
                </a:lnTo>
                <a:lnTo>
                  <a:pt x="8839200" y="0"/>
                </a:lnTo>
                <a:lnTo>
                  <a:pt x="0" y="0"/>
                </a:lnTo>
                <a:lnTo>
                  <a:pt x="0" y="27858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31140" y="457200"/>
            <a:ext cx="8682990" cy="2692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500" b="0" spc="-5" dirty="0">
                <a:latin typeface="Bookman Old Style"/>
                <a:cs typeface="Bookman Old Style"/>
              </a:rPr>
              <a:t>Hydroponics </a:t>
            </a:r>
            <a:r>
              <a:rPr sz="2500" b="0" dirty="0">
                <a:latin typeface="Bookman Old Style"/>
                <a:cs typeface="Bookman Old Style"/>
              </a:rPr>
              <a:t>is </a:t>
            </a:r>
            <a:r>
              <a:rPr sz="2500" b="0" spc="-5" dirty="0">
                <a:latin typeface="Bookman Old Style"/>
                <a:cs typeface="Bookman Old Style"/>
              </a:rPr>
              <a:t>a system </a:t>
            </a:r>
            <a:r>
              <a:rPr sz="2500" b="0" dirty="0">
                <a:latin typeface="Bookman Old Style"/>
                <a:cs typeface="Bookman Old Style"/>
              </a:rPr>
              <a:t>of </a:t>
            </a:r>
            <a:r>
              <a:rPr sz="2500" b="0" spc="-5" dirty="0">
                <a:latin typeface="Bookman Old Style"/>
                <a:cs typeface="Bookman Old Style"/>
              </a:rPr>
              <a:t>agriculture that utilizes  nutrient-laden water rather than soil </a:t>
            </a:r>
            <a:r>
              <a:rPr sz="2500" b="0" dirty="0">
                <a:latin typeface="Bookman Old Style"/>
                <a:cs typeface="Bookman Old Style"/>
              </a:rPr>
              <a:t>for </a:t>
            </a:r>
            <a:r>
              <a:rPr sz="2500" b="0" spc="-10" dirty="0">
                <a:latin typeface="Bookman Old Style"/>
                <a:cs typeface="Bookman Old Style"/>
              </a:rPr>
              <a:t>plant  </a:t>
            </a:r>
            <a:r>
              <a:rPr sz="2500" b="0" spc="-5" dirty="0">
                <a:latin typeface="Bookman Old Style"/>
                <a:cs typeface="Bookman Old Style"/>
              </a:rPr>
              <a:t>nourishment. </a:t>
            </a:r>
            <a:r>
              <a:rPr sz="2500" b="0" spc="-10" dirty="0">
                <a:latin typeface="Bookman Old Style"/>
                <a:cs typeface="Bookman Old Style"/>
              </a:rPr>
              <a:t>The </a:t>
            </a:r>
            <a:r>
              <a:rPr sz="2500" b="0" spc="-5" dirty="0">
                <a:latin typeface="Bookman Old Style"/>
                <a:cs typeface="Bookman Old Style"/>
              </a:rPr>
              <a:t>re-use </a:t>
            </a:r>
            <a:r>
              <a:rPr sz="2500" b="0" spc="-10" dirty="0">
                <a:latin typeface="Bookman Old Style"/>
                <a:cs typeface="Bookman Old Style"/>
              </a:rPr>
              <a:t>of </a:t>
            </a:r>
            <a:r>
              <a:rPr sz="2500" b="0" spc="-5" dirty="0">
                <a:latin typeface="Bookman Old Style"/>
                <a:cs typeface="Bookman Old Style"/>
              </a:rPr>
              <a:t>nutrient water supplies  makes process-induced eutrophication (excessive </a:t>
            </a:r>
            <a:r>
              <a:rPr sz="2500" b="0" spc="-10" dirty="0">
                <a:latin typeface="Bookman Old Style"/>
                <a:cs typeface="Bookman Old Style"/>
              </a:rPr>
              <a:t>plant  growth </a:t>
            </a:r>
            <a:r>
              <a:rPr sz="2500" b="0" spc="-5" dirty="0">
                <a:latin typeface="Bookman Old Style"/>
                <a:cs typeface="Bookman Old Style"/>
              </a:rPr>
              <a:t>due </a:t>
            </a:r>
            <a:r>
              <a:rPr sz="2500" b="0" dirty="0">
                <a:latin typeface="Bookman Old Style"/>
                <a:cs typeface="Bookman Old Style"/>
              </a:rPr>
              <a:t>to </a:t>
            </a:r>
            <a:r>
              <a:rPr sz="2500" b="0" spc="-5" dirty="0">
                <a:latin typeface="Bookman Old Style"/>
                <a:cs typeface="Bookman Old Style"/>
              </a:rPr>
              <a:t>overabundant </a:t>
            </a:r>
            <a:r>
              <a:rPr sz="2500" b="0" spc="-10" dirty="0">
                <a:latin typeface="Bookman Old Style"/>
                <a:cs typeface="Bookman Old Style"/>
              </a:rPr>
              <a:t>nutrients) </a:t>
            </a:r>
            <a:r>
              <a:rPr sz="2500" b="0" spc="-5" dirty="0">
                <a:latin typeface="Bookman Old Style"/>
                <a:cs typeface="Bookman Old Style"/>
              </a:rPr>
              <a:t>and general  </a:t>
            </a:r>
            <a:r>
              <a:rPr sz="2500" b="0" spc="-10" dirty="0">
                <a:latin typeface="Bookman Old Style"/>
                <a:cs typeface="Bookman Old Style"/>
              </a:rPr>
              <a:t>pollution of </a:t>
            </a:r>
            <a:r>
              <a:rPr sz="2500" b="0" spc="-5" dirty="0">
                <a:latin typeface="Bookman Old Style"/>
                <a:cs typeface="Bookman Old Style"/>
              </a:rPr>
              <a:t>land </a:t>
            </a:r>
            <a:r>
              <a:rPr sz="2500" b="0" spc="-10" dirty="0">
                <a:latin typeface="Bookman Old Style"/>
                <a:cs typeface="Bookman Old Style"/>
              </a:rPr>
              <a:t>and </a:t>
            </a:r>
            <a:r>
              <a:rPr sz="2500" b="0" spc="-5" dirty="0">
                <a:latin typeface="Bookman Old Style"/>
                <a:cs typeface="Bookman Old Style"/>
              </a:rPr>
              <a:t>water unlikely, since runoff </a:t>
            </a:r>
            <a:r>
              <a:rPr sz="2500" b="0" dirty="0">
                <a:latin typeface="Bookman Old Style"/>
                <a:cs typeface="Bookman Old Style"/>
              </a:rPr>
              <a:t>in  </a:t>
            </a:r>
            <a:r>
              <a:rPr sz="2500" b="0" spc="-10" dirty="0">
                <a:latin typeface="Bookman Old Style"/>
                <a:cs typeface="Bookman Old Style"/>
              </a:rPr>
              <a:t>weather-independent </a:t>
            </a:r>
            <a:r>
              <a:rPr sz="2500" b="0" spc="-5" dirty="0">
                <a:latin typeface="Bookman Old Style"/>
                <a:cs typeface="Bookman Old Style"/>
              </a:rPr>
              <a:t>facilities is </a:t>
            </a:r>
            <a:r>
              <a:rPr sz="2500" b="0" spc="-10" dirty="0">
                <a:latin typeface="Bookman Old Style"/>
                <a:cs typeface="Bookman Old Style"/>
              </a:rPr>
              <a:t>not </a:t>
            </a:r>
            <a:r>
              <a:rPr sz="2500" b="0" spc="-5" dirty="0">
                <a:latin typeface="Bookman Old Style"/>
                <a:cs typeface="Bookman Old Style"/>
              </a:rPr>
              <a:t>a</a:t>
            </a:r>
            <a:r>
              <a:rPr sz="2500" b="0" spc="145" dirty="0">
                <a:latin typeface="Bookman Old Style"/>
                <a:cs typeface="Bookman Old Style"/>
              </a:rPr>
              <a:t> </a:t>
            </a:r>
            <a:r>
              <a:rPr sz="2500" b="0" spc="-10" dirty="0">
                <a:latin typeface="Bookman Old Style"/>
                <a:cs typeface="Bookman Old Style"/>
              </a:rPr>
              <a:t>concern.</a:t>
            </a:r>
            <a:endParaRPr sz="2500" dirty="0">
              <a:latin typeface="Bookman Old Style"/>
              <a:cs typeface="Bookman Old Style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35" y="3548380"/>
            <a:ext cx="4070604" cy="33497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87952" y="3461680"/>
            <a:ext cx="4803648" cy="33878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299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6489191"/>
            <a:ext cx="3276600" cy="368935"/>
          </a:xfrm>
          <a:custGeom>
            <a:avLst/>
            <a:gdLst/>
            <a:ahLst/>
            <a:cxnLst/>
            <a:rect l="l" t="t" r="r" b="b"/>
            <a:pathLst>
              <a:path w="3276600" h="368934">
                <a:moveTo>
                  <a:pt x="0" y="368808"/>
                </a:moveTo>
                <a:lnTo>
                  <a:pt x="3276600" y="368808"/>
                </a:lnTo>
                <a:lnTo>
                  <a:pt x="3276600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ln w="60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28600" y="228600"/>
            <a:ext cx="8686800" cy="5801995"/>
          </a:xfrm>
          <a:custGeom>
            <a:avLst/>
            <a:gdLst/>
            <a:ahLst/>
            <a:cxnLst/>
            <a:rect l="l" t="t" r="r" b="b"/>
            <a:pathLst>
              <a:path w="8686800" h="5801995">
                <a:moveTo>
                  <a:pt x="0" y="5801868"/>
                </a:moveTo>
                <a:lnTo>
                  <a:pt x="8686800" y="5801868"/>
                </a:lnTo>
                <a:lnTo>
                  <a:pt x="8686800" y="0"/>
                </a:lnTo>
                <a:lnTo>
                  <a:pt x="0" y="0"/>
                </a:lnTo>
                <a:lnTo>
                  <a:pt x="0" y="58018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07340" y="372567"/>
            <a:ext cx="239014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86255" algn="l"/>
              </a:tabLst>
            </a:pPr>
            <a:r>
              <a:rPr sz="2500" b="0" spc="-10" dirty="0">
                <a:latin typeface="Bookman Old Style"/>
                <a:cs typeface="Bookman Old Style"/>
              </a:rPr>
              <a:t>A</a:t>
            </a:r>
            <a:r>
              <a:rPr sz="2500" b="0" spc="-20" dirty="0">
                <a:latin typeface="Bookman Old Style"/>
                <a:cs typeface="Bookman Old Style"/>
              </a:rPr>
              <a:t>e</a:t>
            </a:r>
            <a:r>
              <a:rPr sz="2500" b="0" spc="-5" dirty="0">
                <a:latin typeface="Bookman Old Style"/>
                <a:cs typeface="Bookman Old Style"/>
              </a:rPr>
              <a:t>ro</a:t>
            </a:r>
            <a:r>
              <a:rPr sz="2500" b="0" dirty="0">
                <a:latin typeface="Bookman Old Style"/>
                <a:cs typeface="Bookman Old Style"/>
              </a:rPr>
              <a:t>p</a:t>
            </a:r>
            <a:r>
              <a:rPr sz="2500" b="0" spc="-10" dirty="0">
                <a:latin typeface="Bookman Old Style"/>
                <a:cs typeface="Bookman Old Style"/>
              </a:rPr>
              <a:t>oni</a:t>
            </a:r>
            <a:r>
              <a:rPr sz="2500" b="0" spc="-5" dirty="0">
                <a:latin typeface="Bookman Old Style"/>
                <a:cs typeface="Bookman Old Style"/>
              </a:rPr>
              <a:t>c</a:t>
            </a:r>
            <a:r>
              <a:rPr sz="2500" b="0" dirty="0">
                <a:latin typeface="Bookman Old Style"/>
                <a:cs typeface="Bookman Old Style"/>
              </a:rPr>
              <a:t>	</a:t>
            </a:r>
            <a:r>
              <a:rPr sz="2500" b="0" spc="-10" dirty="0">
                <a:latin typeface="Bookman Old Style"/>
                <a:cs typeface="Bookman Old Style"/>
              </a:rPr>
              <a:t>and</a:t>
            </a:r>
            <a:endParaRPr sz="2500">
              <a:latin typeface="Bookman Old Style"/>
              <a:cs typeface="Bookman Old Styl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02966" y="372567"/>
            <a:ext cx="593217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986280" algn="l"/>
                <a:tab pos="3469640" algn="l"/>
                <a:tab pos="4074160" algn="l"/>
                <a:tab pos="4815205" algn="l"/>
              </a:tabLst>
            </a:pPr>
            <a:r>
              <a:rPr sz="2500" b="0" dirty="0">
                <a:latin typeface="Bookman Old Style"/>
                <a:cs typeface="Bookman Old Style"/>
              </a:rPr>
              <a:t>hy</a:t>
            </a:r>
            <a:r>
              <a:rPr sz="2500" b="0" spc="-10" dirty="0">
                <a:latin typeface="Bookman Old Style"/>
                <a:cs typeface="Bookman Old Style"/>
              </a:rPr>
              <a:t>d</a:t>
            </a:r>
            <a:r>
              <a:rPr sz="2500" b="0" spc="-5" dirty="0">
                <a:latin typeface="Bookman Old Style"/>
                <a:cs typeface="Bookman Old Style"/>
              </a:rPr>
              <a:t>r</a:t>
            </a:r>
            <a:r>
              <a:rPr sz="2500" b="0" spc="-10" dirty="0">
                <a:latin typeface="Bookman Old Style"/>
                <a:cs typeface="Bookman Old Style"/>
              </a:rPr>
              <a:t>opon</a:t>
            </a:r>
            <a:r>
              <a:rPr sz="2500" b="0" spc="-5" dirty="0">
                <a:latin typeface="Bookman Old Style"/>
                <a:cs typeface="Bookman Old Style"/>
              </a:rPr>
              <a:t>ic</a:t>
            </a:r>
            <a:r>
              <a:rPr sz="2500" b="0" dirty="0">
                <a:latin typeface="Bookman Old Style"/>
                <a:cs typeface="Bookman Old Style"/>
              </a:rPr>
              <a:t>	</a:t>
            </a:r>
            <a:r>
              <a:rPr sz="2500" b="0" spc="-5" dirty="0">
                <a:latin typeface="Bookman Old Style"/>
                <a:cs typeface="Bookman Old Style"/>
              </a:rPr>
              <a:t>s</a:t>
            </a:r>
            <a:r>
              <a:rPr sz="2500" b="0" spc="-15" dirty="0">
                <a:latin typeface="Bookman Old Style"/>
                <a:cs typeface="Bookman Old Style"/>
              </a:rPr>
              <a:t>y</a:t>
            </a:r>
            <a:r>
              <a:rPr sz="2500" b="0" spc="-5" dirty="0">
                <a:latin typeface="Bookman Old Style"/>
                <a:cs typeface="Bookman Old Style"/>
              </a:rPr>
              <a:t>ste</a:t>
            </a:r>
            <a:r>
              <a:rPr sz="2500" b="0" dirty="0">
                <a:latin typeface="Bookman Old Style"/>
                <a:cs typeface="Bookman Old Style"/>
              </a:rPr>
              <a:t>m</a:t>
            </a:r>
            <a:r>
              <a:rPr sz="2500" b="0" spc="-5" dirty="0">
                <a:latin typeface="Bookman Old Style"/>
                <a:cs typeface="Bookman Old Style"/>
              </a:rPr>
              <a:t>s</a:t>
            </a:r>
            <a:r>
              <a:rPr sz="2500" b="0" dirty="0">
                <a:latin typeface="Bookman Old Style"/>
                <a:cs typeface="Bookman Old Style"/>
              </a:rPr>
              <a:t>	</a:t>
            </a:r>
            <a:r>
              <a:rPr sz="2500" b="0" spc="-10" dirty="0">
                <a:latin typeface="Bookman Old Style"/>
                <a:cs typeface="Bookman Old Style"/>
              </a:rPr>
              <a:t>d</a:t>
            </a:r>
            <a:r>
              <a:rPr sz="2500" b="0" spc="-5" dirty="0">
                <a:latin typeface="Bookman Old Style"/>
                <a:cs typeface="Bookman Old Style"/>
              </a:rPr>
              <a:t>o</a:t>
            </a:r>
            <a:r>
              <a:rPr sz="2500" b="0" dirty="0">
                <a:latin typeface="Bookman Old Style"/>
                <a:cs typeface="Bookman Old Style"/>
              </a:rPr>
              <a:t>	</a:t>
            </a:r>
            <a:r>
              <a:rPr sz="2500" b="0" spc="-10" dirty="0">
                <a:latin typeface="Bookman Old Style"/>
                <a:cs typeface="Bookman Old Style"/>
              </a:rPr>
              <a:t>no</a:t>
            </a:r>
            <a:r>
              <a:rPr sz="2500" b="0" spc="-5" dirty="0">
                <a:latin typeface="Bookman Old Style"/>
                <a:cs typeface="Bookman Old Style"/>
              </a:rPr>
              <a:t>t</a:t>
            </a:r>
            <a:r>
              <a:rPr sz="2500" b="0" dirty="0">
                <a:latin typeface="Bookman Old Style"/>
                <a:cs typeface="Bookman Old Style"/>
              </a:rPr>
              <a:t>	</a:t>
            </a:r>
            <a:r>
              <a:rPr sz="2500" b="0" spc="-5" dirty="0">
                <a:latin typeface="Bookman Old Style"/>
                <a:cs typeface="Bookman Old Style"/>
              </a:rPr>
              <a:t>requ</a:t>
            </a:r>
            <a:r>
              <a:rPr sz="2500" b="0" spc="-15" dirty="0">
                <a:latin typeface="Bookman Old Style"/>
                <a:cs typeface="Bookman Old Style"/>
              </a:rPr>
              <a:t>i</a:t>
            </a:r>
            <a:r>
              <a:rPr sz="2500" b="0" spc="-5" dirty="0">
                <a:latin typeface="Bookman Old Style"/>
                <a:cs typeface="Bookman Old Style"/>
              </a:rPr>
              <a:t>re</a:t>
            </a:r>
            <a:endParaRPr sz="2500" dirty="0">
              <a:latin typeface="Bookman Old Style"/>
              <a:cs typeface="Bookman Old Styl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7340" y="753516"/>
            <a:ext cx="8529955" cy="5170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2500" b="0" spc="-5" dirty="0">
                <a:latin typeface="Bookman Old Style"/>
                <a:cs typeface="Bookman Old Style"/>
              </a:rPr>
              <a:t>pesticides, require less water </a:t>
            </a:r>
            <a:r>
              <a:rPr sz="2500" b="0" spc="-10" dirty="0">
                <a:latin typeface="Bookman Old Style"/>
                <a:cs typeface="Bookman Old Style"/>
              </a:rPr>
              <a:t>and </a:t>
            </a:r>
            <a:r>
              <a:rPr sz="2500" b="0" spc="-5" dirty="0">
                <a:latin typeface="Bookman Old Style"/>
                <a:cs typeface="Bookman Old Style"/>
              </a:rPr>
              <a:t>space than  traditional </a:t>
            </a:r>
            <a:r>
              <a:rPr sz="2500" b="0" spc="-10" dirty="0">
                <a:latin typeface="Bookman Old Style"/>
                <a:cs typeface="Bookman Old Style"/>
              </a:rPr>
              <a:t>agricultural </a:t>
            </a:r>
            <a:r>
              <a:rPr sz="2500" b="0" spc="-5" dirty="0">
                <a:latin typeface="Bookman Old Style"/>
                <a:cs typeface="Bookman Old Style"/>
              </a:rPr>
              <a:t>systems, </a:t>
            </a:r>
            <a:r>
              <a:rPr sz="2500" b="0" spc="-10" dirty="0">
                <a:latin typeface="Bookman Old Style"/>
                <a:cs typeface="Bookman Old Style"/>
              </a:rPr>
              <a:t>and </a:t>
            </a:r>
            <a:r>
              <a:rPr sz="2500" b="0" spc="-5" dirty="0">
                <a:latin typeface="Bookman Old Style"/>
                <a:cs typeface="Bookman Old Style"/>
              </a:rPr>
              <a:t>may be stacked  (if outfitted with led lighting) in order to limit space  </a:t>
            </a:r>
            <a:r>
              <a:rPr sz="2500" b="0" spc="-10" dirty="0">
                <a:latin typeface="Bookman Old Style"/>
                <a:cs typeface="Bookman Old Style"/>
              </a:rPr>
              <a:t>use </a:t>
            </a:r>
            <a:r>
              <a:rPr sz="2500" b="0" spc="-5" dirty="0">
                <a:latin typeface="Bookman Old Style"/>
                <a:cs typeface="Bookman Old Style"/>
              </a:rPr>
              <a:t>(vertical farming). </a:t>
            </a:r>
            <a:r>
              <a:rPr sz="2500" b="0" spc="-10" dirty="0">
                <a:latin typeface="Bookman Old Style"/>
                <a:cs typeface="Bookman Old Style"/>
              </a:rPr>
              <a:t>This </a:t>
            </a:r>
            <a:r>
              <a:rPr sz="2500" b="0" spc="-5" dirty="0">
                <a:latin typeface="Bookman Old Style"/>
                <a:cs typeface="Bookman Old Style"/>
              </a:rPr>
              <a:t>makes them optimal for  </a:t>
            </a:r>
            <a:r>
              <a:rPr sz="2500" b="0" spc="-10" dirty="0">
                <a:latin typeface="Bookman Old Style"/>
                <a:cs typeface="Bookman Old Style"/>
              </a:rPr>
              <a:t>use </a:t>
            </a:r>
            <a:r>
              <a:rPr sz="2500" b="0" spc="-5" dirty="0">
                <a:latin typeface="Bookman Old Style"/>
                <a:cs typeface="Bookman Old Style"/>
              </a:rPr>
              <a:t>in cities, </a:t>
            </a:r>
            <a:r>
              <a:rPr sz="2500" b="0" dirty="0">
                <a:latin typeface="Bookman Old Style"/>
                <a:cs typeface="Bookman Old Style"/>
              </a:rPr>
              <a:t>where </a:t>
            </a:r>
            <a:r>
              <a:rPr sz="2500" b="0" spc="-5" dirty="0">
                <a:latin typeface="Bookman Old Style"/>
                <a:cs typeface="Bookman Old Style"/>
              </a:rPr>
              <a:t>space </a:t>
            </a:r>
            <a:r>
              <a:rPr sz="2500" b="0" dirty="0">
                <a:latin typeface="Bookman Old Style"/>
                <a:cs typeface="Bookman Old Style"/>
              </a:rPr>
              <a:t>is particularly </a:t>
            </a:r>
            <a:r>
              <a:rPr sz="2500" b="0" spc="-5" dirty="0">
                <a:latin typeface="Bookman Old Style"/>
                <a:cs typeface="Bookman Old Style"/>
              </a:rPr>
              <a:t>limited </a:t>
            </a:r>
            <a:r>
              <a:rPr sz="2500" b="0" spc="-10" dirty="0">
                <a:latin typeface="Bookman Old Style"/>
                <a:cs typeface="Bookman Old Style"/>
              </a:rPr>
              <a:t>and  </a:t>
            </a:r>
            <a:r>
              <a:rPr sz="2500" b="0" spc="-5" dirty="0">
                <a:latin typeface="Bookman Old Style"/>
                <a:cs typeface="Bookman Old Style"/>
              </a:rPr>
              <a:t>populations are high-self-sustaining city-based food  systems mean a reduced </a:t>
            </a:r>
            <a:r>
              <a:rPr sz="2500" b="0" dirty="0">
                <a:latin typeface="Bookman Old Style"/>
                <a:cs typeface="Bookman Old Style"/>
              </a:rPr>
              <a:t>strain on </a:t>
            </a:r>
            <a:r>
              <a:rPr sz="2500" b="0" spc="-5" dirty="0">
                <a:latin typeface="Bookman Old Style"/>
                <a:cs typeface="Bookman Old Style"/>
              </a:rPr>
              <a:t>distant </a:t>
            </a:r>
            <a:r>
              <a:rPr sz="2500" b="0" dirty="0">
                <a:latin typeface="Bookman Old Style"/>
                <a:cs typeface="Bookman Old Style"/>
              </a:rPr>
              <a:t>farms, </a:t>
            </a:r>
            <a:r>
              <a:rPr sz="2500" b="0" spc="-5" dirty="0">
                <a:latin typeface="Bookman Old Style"/>
                <a:cs typeface="Bookman Old Style"/>
              </a:rPr>
              <a:t>the  reduction </a:t>
            </a:r>
            <a:r>
              <a:rPr sz="2500" b="0" spc="-10" dirty="0">
                <a:latin typeface="Bookman Old Style"/>
                <a:cs typeface="Bookman Old Style"/>
              </a:rPr>
              <a:t>of </a:t>
            </a:r>
            <a:r>
              <a:rPr sz="2500" b="0" spc="-5" dirty="0">
                <a:latin typeface="Bookman Old Style"/>
                <a:cs typeface="Bookman Old Style"/>
              </a:rPr>
              <a:t>habitat intrusions, fewer food miles, </a:t>
            </a:r>
            <a:r>
              <a:rPr sz="2500" b="0" spc="-10" dirty="0">
                <a:latin typeface="Bookman Old Style"/>
                <a:cs typeface="Bookman Old Style"/>
              </a:rPr>
              <a:t>and  </a:t>
            </a:r>
            <a:r>
              <a:rPr sz="2500" b="0" spc="-5" dirty="0">
                <a:latin typeface="Bookman Old Style"/>
                <a:cs typeface="Bookman Old Style"/>
              </a:rPr>
              <a:t>fewer carbon</a:t>
            </a:r>
            <a:r>
              <a:rPr sz="2500" b="0" spc="20" dirty="0">
                <a:latin typeface="Bookman Old Style"/>
                <a:cs typeface="Bookman Old Style"/>
              </a:rPr>
              <a:t> </a:t>
            </a:r>
            <a:r>
              <a:rPr sz="2500" b="0" spc="-10" dirty="0">
                <a:latin typeface="Bookman Old Style"/>
                <a:cs typeface="Bookman Old Style"/>
              </a:rPr>
              <a:t>emissions.</a:t>
            </a:r>
            <a:endParaRPr sz="2500" dirty="0">
              <a:latin typeface="Bookman Old Style"/>
              <a:cs typeface="Bookman Old Style"/>
            </a:endParaRPr>
          </a:p>
        </p:txBody>
      </p:sp>
    </p:spTree>
    <p:extLst>
      <p:ext uri="{BB962C8B-B14F-4D97-AF65-F5344CB8AC3E}">
        <p14:creationId xmlns:p14="http://schemas.microsoft.com/office/powerpoint/2010/main" val="372180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6489191"/>
            <a:ext cx="3276600" cy="368935"/>
          </a:xfrm>
          <a:custGeom>
            <a:avLst/>
            <a:gdLst/>
            <a:ahLst/>
            <a:cxnLst/>
            <a:rect l="l" t="t" r="r" b="b"/>
            <a:pathLst>
              <a:path w="3276600" h="368934">
                <a:moveTo>
                  <a:pt x="0" y="368808"/>
                </a:moveTo>
                <a:lnTo>
                  <a:pt x="3276600" y="368808"/>
                </a:lnTo>
                <a:lnTo>
                  <a:pt x="3276600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ln w="60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4800" y="304800"/>
            <a:ext cx="8458200" cy="5478780"/>
          </a:xfrm>
          <a:custGeom>
            <a:avLst/>
            <a:gdLst/>
            <a:ahLst/>
            <a:cxnLst/>
            <a:rect l="l" t="t" r="r" b="b"/>
            <a:pathLst>
              <a:path w="8458200" h="5478780">
                <a:moveTo>
                  <a:pt x="0" y="5478780"/>
                </a:moveTo>
                <a:lnTo>
                  <a:pt x="8458200" y="5478780"/>
                </a:lnTo>
                <a:lnTo>
                  <a:pt x="8458200" y="0"/>
                </a:lnTo>
                <a:lnTo>
                  <a:pt x="0" y="0"/>
                </a:lnTo>
                <a:lnTo>
                  <a:pt x="0" y="54787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83540" y="323799"/>
            <a:ext cx="8303259" cy="53606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95"/>
              </a:spcBef>
            </a:pPr>
            <a:r>
              <a:rPr sz="2500" b="0" spc="-10" dirty="0">
                <a:latin typeface="Bookman Old Style"/>
                <a:cs typeface="Bookman Old Style"/>
              </a:rPr>
              <a:t>Boosted </a:t>
            </a:r>
            <a:r>
              <a:rPr sz="2500" b="0" spc="-5" dirty="0">
                <a:latin typeface="Bookman Old Style"/>
                <a:cs typeface="Bookman Old Style"/>
              </a:rPr>
              <a:t>by </a:t>
            </a:r>
            <a:r>
              <a:rPr sz="2500" b="0" dirty="0">
                <a:latin typeface="Bookman Old Style"/>
                <a:cs typeface="Bookman Old Style"/>
              </a:rPr>
              <a:t>rising </a:t>
            </a:r>
            <a:r>
              <a:rPr sz="2500" b="0" spc="-5" dirty="0">
                <a:latin typeface="Bookman Old Style"/>
                <a:cs typeface="Bookman Old Style"/>
              </a:rPr>
              <a:t>consumer </a:t>
            </a:r>
            <a:r>
              <a:rPr sz="2500" b="0" spc="-10" dirty="0">
                <a:latin typeface="Bookman Old Style"/>
                <a:cs typeface="Bookman Old Style"/>
              </a:rPr>
              <a:t>demand </a:t>
            </a:r>
            <a:r>
              <a:rPr sz="2500" b="0" spc="-5" dirty="0">
                <a:latin typeface="Bookman Old Style"/>
                <a:cs typeface="Bookman Old Style"/>
              </a:rPr>
              <a:t>owing to </a:t>
            </a:r>
            <a:r>
              <a:rPr sz="2500" b="0" spc="-10" dirty="0">
                <a:latin typeface="Bookman Old Style"/>
                <a:cs typeface="Bookman Old Style"/>
              </a:rPr>
              <a:t>better  health </a:t>
            </a:r>
            <a:r>
              <a:rPr sz="2500" b="0" spc="-5" dirty="0">
                <a:latin typeface="Bookman Old Style"/>
                <a:cs typeface="Bookman Old Style"/>
              </a:rPr>
              <a:t>awareness </a:t>
            </a:r>
            <a:r>
              <a:rPr sz="2500" b="0" spc="-10" dirty="0">
                <a:latin typeface="Bookman Old Style"/>
                <a:cs typeface="Bookman Old Style"/>
              </a:rPr>
              <a:t>and purchasing power, </a:t>
            </a:r>
            <a:r>
              <a:rPr sz="2500" b="0" spc="-5" dirty="0">
                <a:latin typeface="Bookman Old Style"/>
                <a:cs typeface="Bookman Old Style"/>
              </a:rPr>
              <a:t>production  </a:t>
            </a:r>
            <a:r>
              <a:rPr sz="2500" b="0" spc="-10" dirty="0">
                <a:latin typeface="Bookman Old Style"/>
                <a:cs typeface="Bookman Old Style"/>
              </a:rPr>
              <a:t>of </a:t>
            </a:r>
            <a:r>
              <a:rPr sz="2500" b="0" spc="-5" dirty="0">
                <a:latin typeface="Bookman Old Style"/>
                <a:cs typeface="Bookman Old Style"/>
              </a:rPr>
              <a:t>fruits </a:t>
            </a:r>
            <a:r>
              <a:rPr sz="2500" b="0" spc="-10" dirty="0">
                <a:latin typeface="Bookman Old Style"/>
                <a:cs typeface="Bookman Old Style"/>
              </a:rPr>
              <a:t>and </a:t>
            </a:r>
            <a:r>
              <a:rPr sz="2500" b="0" spc="-5" dirty="0">
                <a:latin typeface="Bookman Old Style"/>
                <a:cs typeface="Bookman Old Style"/>
              </a:rPr>
              <a:t>vegetables across </a:t>
            </a:r>
            <a:r>
              <a:rPr sz="2500" b="0" dirty="0">
                <a:latin typeface="Bookman Old Style"/>
                <a:cs typeface="Bookman Old Style"/>
              </a:rPr>
              <a:t>India </a:t>
            </a:r>
            <a:r>
              <a:rPr sz="2500" b="0" spc="-10" dirty="0">
                <a:latin typeface="Bookman Old Style"/>
                <a:cs typeface="Bookman Old Style"/>
              </a:rPr>
              <a:t>has </a:t>
            </a:r>
            <a:r>
              <a:rPr sz="2500" b="0" spc="-5" dirty="0">
                <a:latin typeface="Bookman Old Style"/>
                <a:cs typeface="Bookman Old Style"/>
              </a:rPr>
              <a:t>increased  this </a:t>
            </a:r>
            <a:r>
              <a:rPr sz="2500" b="0" spc="-10" dirty="0">
                <a:latin typeface="Bookman Old Style"/>
                <a:cs typeface="Bookman Old Style"/>
              </a:rPr>
              <a:t>year </a:t>
            </a:r>
            <a:r>
              <a:rPr sz="2500" b="0" spc="-5" dirty="0">
                <a:latin typeface="Bookman Old Style"/>
                <a:cs typeface="Bookman Old Style"/>
              </a:rPr>
              <a:t>with their total </a:t>
            </a:r>
            <a:r>
              <a:rPr sz="2500" b="0" spc="-10" dirty="0">
                <a:latin typeface="Bookman Old Style"/>
                <a:cs typeface="Bookman Old Style"/>
              </a:rPr>
              <a:t>yield surpassing </a:t>
            </a:r>
            <a:r>
              <a:rPr sz="2500" b="0" spc="-5" dirty="0">
                <a:latin typeface="Bookman Old Style"/>
                <a:cs typeface="Bookman Old Style"/>
              </a:rPr>
              <a:t>the  </a:t>
            </a:r>
            <a:r>
              <a:rPr sz="2500" b="0" spc="-10" dirty="0">
                <a:latin typeface="Bookman Old Style"/>
                <a:cs typeface="Bookman Old Style"/>
              </a:rPr>
              <a:t>production of </a:t>
            </a:r>
            <a:r>
              <a:rPr sz="2500" b="0" spc="-5" dirty="0">
                <a:latin typeface="Bookman Old Style"/>
                <a:cs typeface="Bookman Old Style"/>
              </a:rPr>
              <a:t>food </a:t>
            </a:r>
            <a:r>
              <a:rPr sz="2500" b="0" spc="-10" dirty="0">
                <a:latin typeface="Bookman Old Style"/>
                <a:cs typeface="Bookman Old Style"/>
              </a:rPr>
              <a:t>grains. </a:t>
            </a:r>
            <a:r>
              <a:rPr sz="2500" b="0" spc="-5" dirty="0">
                <a:latin typeface="Bookman Old Style"/>
                <a:cs typeface="Bookman Old Style"/>
              </a:rPr>
              <a:t>India is also a prominent  </a:t>
            </a:r>
            <a:r>
              <a:rPr sz="2500" b="0" spc="-10" dirty="0">
                <a:latin typeface="Bookman Old Style"/>
                <a:cs typeface="Bookman Old Style"/>
              </a:rPr>
              <a:t>exporter of Fresh Vegetables </a:t>
            </a:r>
            <a:r>
              <a:rPr sz="2500" b="0" spc="-5" dirty="0">
                <a:latin typeface="Bookman Old Style"/>
                <a:cs typeface="Bookman Old Style"/>
              </a:rPr>
              <a:t>in the</a:t>
            </a:r>
            <a:r>
              <a:rPr sz="2500" b="0" spc="130" dirty="0">
                <a:latin typeface="Bookman Old Style"/>
                <a:cs typeface="Bookman Old Style"/>
              </a:rPr>
              <a:t> </a:t>
            </a:r>
            <a:r>
              <a:rPr sz="2500" b="0" spc="-5" dirty="0">
                <a:latin typeface="Bookman Old Style"/>
                <a:cs typeface="Bookman Old Style"/>
              </a:rPr>
              <a:t>world.</a:t>
            </a:r>
            <a:endParaRPr sz="2500">
              <a:latin typeface="Bookman Old Style"/>
              <a:cs typeface="Bookman Old Style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6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500" b="0" spc="-10" dirty="0">
                <a:latin typeface="Bookman Old Style"/>
                <a:cs typeface="Bookman Old Style"/>
              </a:rPr>
              <a:t>The </a:t>
            </a:r>
            <a:r>
              <a:rPr sz="2500" b="0" spc="-5" dirty="0">
                <a:latin typeface="Bookman Old Style"/>
                <a:cs typeface="Bookman Old Style"/>
              </a:rPr>
              <a:t>country </a:t>
            </a:r>
            <a:r>
              <a:rPr sz="2500" b="0" spc="-10" dirty="0">
                <a:latin typeface="Bookman Old Style"/>
                <a:cs typeface="Bookman Old Style"/>
              </a:rPr>
              <a:t>has </a:t>
            </a:r>
            <a:r>
              <a:rPr sz="2500" b="0" spc="-5" dirty="0">
                <a:latin typeface="Bookman Old Style"/>
                <a:cs typeface="Bookman Old Style"/>
              </a:rPr>
              <a:t>exported 6,99,600.34 MT </a:t>
            </a:r>
            <a:r>
              <a:rPr sz="2500" b="0" spc="-10" dirty="0">
                <a:latin typeface="Bookman Old Style"/>
                <a:cs typeface="Bookman Old Style"/>
              </a:rPr>
              <a:t>of Fresh  </a:t>
            </a:r>
            <a:r>
              <a:rPr sz="2500" b="0" spc="-5" dirty="0">
                <a:latin typeface="Bookman Old Style"/>
                <a:cs typeface="Bookman Old Style"/>
              </a:rPr>
              <a:t>Vegetables other than Onion to the world for</a:t>
            </a:r>
            <a:r>
              <a:rPr sz="2500" b="0" spc="484" dirty="0">
                <a:latin typeface="Bookman Old Style"/>
                <a:cs typeface="Bookman Old Style"/>
              </a:rPr>
              <a:t> </a:t>
            </a:r>
            <a:r>
              <a:rPr sz="2500" b="0" spc="-5" dirty="0">
                <a:latin typeface="Bookman Old Style"/>
                <a:cs typeface="Bookman Old Style"/>
              </a:rPr>
              <a:t>the  worth </a:t>
            </a:r>
            <a:r>
              <a:rPr sz="2500" b="0" spc="-10" dirty="0">
                <a:latin typeface="Bookman Old Style"/>
                <a:cs typeface="Bookman Old Style"/>
              </a:rPr>
              <a:t>of </a:t>
            </a:r>
            <a:r>
              <a:rPr sz="2500" b="0" spc="-5" dirty="0">
                <a:latin typeface="Bookman Old Style"/>
                <a:cs typeface="Bookman Old Style"/>
              </a:rPr>
              <a:t>Rs. 2119.50 crores </a:t>
            </a:r>
            <a:r>
              <a:rPr sz="2500" b="0" spc="-10" dirty="0">
                <a:latin typeface="Bookman Old Style"/>
                <a:cs typeface="Bookman Old Style"/>
              </a:rPr>
              <a:t>during </a:t>
            </a:r>
            <a:r>
              <a:rPr sz="2500" b="0" spc="-5" dirty="0">
                <a:latin typeface="Bookman Old Style"/>
                <a:cs typeface="Bookman Old Style"/>
              </a:rPr>
              <a:t>the year 2015-  16.India </a:t>
            </a:r>
            <a:r>
              <a:rPr sz="2500" b="0" spc="-10" dirty="0">
                <a:latin typeface="Bookman Old Style"/>
                <a:cs typeface="Bookman Old Style"/>
              </a:rPr>
              <a:t>grows </a:t>
            </a:r>
            <a:r>
              <a:rPr sz="2500" b="0" spc="-5" dirty="0">
                <a:latin typeface="Bookman Old Style"/>
                <a:cs typeface="Bookman Old Style"/>
              </a:rPr>
              <a:t>the largest </a:t>
            </a:r>
            <a:r>
              <a:rPr sz="2500" b="0" spc="-10" dirty="0">
                <a:latin typeface="Bookman Old Style"/>
                <a:cs typeface="Bookman Old Style"/>
              </a:rPr>
              <a:t>number of </a:t>
            </a:r>
            <a:r>
              <a:rPr sz="2500" b="0" spc="-5" dirty="0">
                <a:latin typeface="Bookman Old Style"/>
                <a:cs typeface="Bookman Old Style"/>
              </a:rPr>
              <a:t>vegetables from  temperate to humid tropics </a:t>
            </a:r>
            <a:r>
              <a:rPr sz="2500" b="0" spc="-10" dirty="0">
                <a:latin typeface="Bookman Old Style"/>
                <a:cs typeface="Bookman Old Style"/>
              </a:rPr>
              <a:t>and </a:t>
            </a:r>
            <a:r>
              <a:rPr sz="2500" b="0" dirty="0">
                <a:latin typeface="Bookman Old Style"/>
                <a:cs typeface="Bookman Old Style"/>
              </a:rPr>
              <a:t>from </a:t>
            </a:r>
            <a:r>
              <a:rPr sz="2500" b="0" spc="-5" dirty="0">
                <a:latin typeface="Bookman Old Style"/>
                <a:cs typeface="Bookman Old Style"/>
              </a:rPr>
              <a:t>sea-level </a:t>
            </a:r>
            <a:r>
              <a:rPr sz="2500" b="0" spc="5" dirty="0">
                <a:latin typeface="Bookman Old Style"/>
                <a:cs typeface="Bookman Old Style"/>
              </a:rPr>
              <a:t>to  </a:t>
            </a:r>
            <a:r>
              <a:rPr sz="2500" b="0" spc="-5" dirty="0">
                <a:latin typeface="Bookman Old Style"/>
                <a:cs typeface="Bookman Old Style"/>
              </a:rPr>
              <a:t>snowline. </a:t>
            </a:r>
            <a:r>
              <a:rPr sz="2500" b="0" spc="-10" dirty="0">
                <a:latin typeface="Bookman Old Style"/>
                <a:cs typeface="Bookman Old Style"/>
              </a:rPr>
              <a:t>Thus, </a:t>
            </a:r>
            <a:r>
              <a:rPr sz="2500" b="0" spc="-5" dirty="0">
                <a:latin typeface="Bookman Old Style"/>
                <a:cs typeface="Bookman Old Style"/>
              </a:rPr>
              <a:t>as an </a:t>
            </a:r>
            <a:r>
              <a:rPr sz="2500" b="0" spc="-10" dirty="0">
                <a:latin typeface="Bookman Old Style"/>
                <a:cs typeface="Bookman Old Style"/>
              </a:rPr>
              <a:t>entrepreneur </a:t>
            </a:r>
            <a:r>
              <a:rPr sz="2500" b="0" spc="-5" dirty="0">
                <a:latin typeface="Bookman Old Style"/>
                <a:cs typeface="Bookman Old Style"/>
              </a:rPr>
              <a:t>this project  </a:t>
            </a:r>
            <a:r>
              <a:rPr sz="2500" b="0" spc="-10" dirty="0">
                <a:latin typeface="Bookman Old Style"/>
                <a:cs typeface="Bookman Old Style"/>
              </a:rPr>
              <a:t>offers </a:t>
            </a:r>
            <a:r>
              <a:rPr sz="2500" b="0" spc="-5" dirty="0">
                <a:latin typeface="Bookman Old Style"/>
                <a:cs typeface="Bookman Old Style"/>
              </a:rPr>
              <a:t>an </a:t>
            </a:r>
            <a:r>
              <a:rPr sz="2500" b="0" spc="-10" dirty="0">
                <a:latin typeface="Bookman Old Style"/>
                <a:cs typeface="Bookman Old Style"/>
              </a:rPr>
              <a:t>exciting opportunity </a:t>
            </a:r>
            <a:r>
              <a:rPr sz="2500" b="0" spc="-5" dirty="0">
                <a:latin typeface="Bookman Old Style"/>
                <a:cs typeface="Bookman Old Style"/>
              </a:rPr>
              <a:t>to</a:t>
            </a:r>
            <a:r>
              <a:rPr sz="2500" b="0" spc="120" dirty="0">
                <a:latin typeface="Bookman Old Style"/>
                <a:cs typeface="Bookman Old Style"/>
              </a:rPr>
              <a:t> </a:t>
            </a:r>
            <a:r>
              <a:rPr sz="2500" b="0" spc="-10" dirty="0">
                <a:latin typeface="Bookman Old Style"/>
                <a:cs typeface="Bookman Old Style"/>
              </a:rPr>
              <a:t>you.</a:t>
            </a:r>
            <a:endParaRPr sz="2500">
              <a:latin typeface="Bookman Old Style"/>
              <a:cs typeface="Bookman Old Style"/>
            </a:endParaRPr>
          </a:p>
        </p:txBody>
      </p:sp>
    </p:spTree>
    <p:extLst>
      <p:ext uri="{BB962C8B-B14F-4D97-AF65-F5344CB8AC3E}">
        <p14:creationId xmlns:p14="http://schemas.microsoft.com/office/powerpoint/2010/main" val="371485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6489191"/>
            <a:ext cx="3276600" cy="368935"/>
          </a:xfrm>
          <a:custGeom>
            <a:avLst/>
            <a:gdLst/>
            <a:ahLst/>
            <a:cxnLst/>
            <a:rect l="l" t="t" r="r" b="b"/>
            <a:pathLst>
              <a:path w="3276600" h="368934">
                <a:moveTo>
                  <a:pt x="0" y="368808"/>
                </a:moveTo>
                <a:lnTo>
                  <a:pt x="3276600" y="368808"/>
                </a:lnTo>
                <a:lnTo>
                  <a:pt x="3276600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ln w="60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28600" y="685800"/>
            <a:ext cx="8610600" cy="4488180"/>
          </a:xfrm>
          <a:custGeom>
            <a:avLst/>
            <a:gdLst/>
            <a:ahLst/>
            <a:cxnLst/>
            <a:rect l="l" t="t" r="r" b="b"/>
            <a:pathLst>
              <a:path w="8610600" h="4488180">
                <a:moveTo>
                  <a:pt x="0" y="4488180"/>
                </a:moveTo>
                <a:lnTo>
                  <a:pt x="8610600" y="4488180"/>
                </a:lnTo>
                <a:lnTo>
                  <a:pt x="8610600" y="0"/>
                </a:lnTo>
                <a:lnTo>
                  <a:pt x="0" y="0"/>
                </a:lnTo>
                <a:lnTo>
                  <a:pt x="0" y="44881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07340" y="879094"/>
            <a:ext cx="37649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heavy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Market</a:t>
            </a:r>
            <a:r>
              <a:rPr sz="3600" u="heavy" spc="-1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sz="3600" u="heavy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Outlook</a:t>
            </a:r>
            <a:endParaRPr sz="3600"/>
          </a:p>
        </p:txBody>
      </p:sp>
      <p:sp>
        <p:nvSpPr>
          <p:cNvPr id="7" name="object 7"/>
          <p:cNvSpPr txBox="1"/>
          <p:nvPr/>
        </p:nvSpPr>
        <p:spPr>
          <a:xfrm>
            <a:off x="307340" y="1628901"/>
            <a:ext cx="8451850" cy="1930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500" b="0" spc="-10" dirty="0">
                <a:latin typeface="Bookman Old Style"/>
                <a:cs typeface="Bookman Old Style"/>
              </a:rPr>
              <a:t>The </a:t>
            </a:r>
            <a:r>
              <a:rPr sz="2500" b="0" spc="-5" dirty="0">
                <a:latin typeface="Bookman Old Style"/>
                <a:cs typeface="Bookman Old Style"/>
              </a:rPr>
              <a:t>global </a:t>
            </a:r>
            <a:r>
              <a:rPr sz="2500" b="0" spc="-10" dirty="0">
                <a:latin typeface="Bookman Old Style"/>
                <a:cs typeface="Bookman Old Style"/>
              </a:rPr>
              <a:t>hydroponics </a:t>
            </a:r>
            <a:r>
              <a:rPr sz="2500" b="0" spc="-5" dirty="0">
                <a:latin typeface="Bookman Old Style"/>
                <a:cs typeface="Bookman Old Style"/>
              </a:rPr>
              <a:t>market is estimated to </a:t>
            </a:r>
            <a:r>
              <a:rPr sz="2500" b="0" spc="-10" dirty="0">
                <a:latin typeface="Bookman Old Style"/>
                <a:cs typeface="Bookman Old Style"/>
              </a:rPr>
              <a:t>grow </a:t>
            </a:r>
            <a:r>
              <a:rPr sz="2500" b="0" spc="-5" dirty="0">
                <a:latin typeface="Bookman Old Style"/>
                <a:cs typeface="Bookman Old Style"/>
              </a:rPr>
              <a:t>at  a </a:t>
            </a:r>
            <a:r>
              <a:rPr sz="2500" b="0" spc="-10" dirty="0">
                <a:latin typeface="Bookman Old Style"/>
                <a:cs typeface="Bookman Old Style"/>
              </a:rPr>
              <a:t>CAGR of </a:t>
            </a:r>
            <a:r>
              <a:rPr sz="2500" b="0" spc="-5" dirty="0">
                <a:latin typeface="Bookman Old Style"/>
                <a:cs typeface="Bookman Old Style"/>
              </a:rPr>
              <a:t>6.7% during the 2017-2022 forecast  </a:t>
            </a:r>
            <a:r>
              <a:rPr sz="2500" b="0" spc="-10" dirty="0">
                <a:latin typeface="Bookman Old Style"/>
                <a:cs typeface="Bookman Old Style"/>
              </a:rPr>
              <a:t>period. The hydroponics </a:t>
            </a:r>
            <a:r>
              <a:rPr sz="2500" b="0" spc="-5" dirty="0">
                <a:latin typeface="Bookman Old Style"/>
                <a:cs typeface="Bookman Old Style"/>
              </a:rPr>
              <a:t>market value is anticipated  to grow </a:t>
            </a:r>
            <a:r>
              <a:rPr sz="2500" b="0" dirty="0">
                <a:latin typeface="Bookman Old Style"/>
                <a:cs typeface="Bookman Old Style"/>
              </a:rPr>
              <a:t>from </a:t>
            </a:r>
            <a:r>
              <a:rPr sz="2500" b="0" spc="-5" dirty="0">
                <a:latin typeface="Bookman Old Style"/>
                <a:cs typeface="Bookman Old Style"/>
              </a:rPr>
              <a:t>USD XX million </a:t>
            </a:r>
            <a:r>
              <a:rPr sz="2500" b="0" dirty="0">
                <a:latin typeface="Bookman Old Style"/>
                <a:cs typeface="Bookman Old Style"/>
              </a:rPr>
              <a:t>in </a:t>
            </a:r>
            <a:r>
              <a:rPr sz="2500" b="0" spc="-5" dirty="0">
                <a:latin typeface="Bookman Old Style"/>
                <a:cs typeface="Bookman Old Style"/>
              </a:rPr>
              <a:t>2016 to USD 31436.7  million</a:t>
            </a:r>
            <a:r>
              <a:rPr sz="2500" b="0" spc="200" dirty="0">
                <a:latin typeface="Bookman Old Style"/>
                <a:cs typeface="Bookman Old Style"/>
              </a:rPr>
              <a:t> </a:t>
            </a:r>
            <a:r>
              <a:rPr sz="2500" b="0" spc="-5" dirty="0">
                <a:latin typeface="Bookman Old Style"/>
                <a:cs typeface="Bookman Old Style"/>
              </a:rPr>
              <a:t>by</a:t>
            </a:r>
            <a:r>
              <a:rPr sz="2500" b="0" spc="195" dirty="0">
                <a:latin typeface="Bookman Old Style"/>
                <a:cs typeface="Bookman Old Style"/>
              </a:rPr>
              <a:t> </a:t>
            </a:r>
            <a:r>
              <a:rPr sz="2500" b="0" spc="-5" dirty="0">
                <a:latin typeface="Bookman Old Style"/>
                <a:cs typeface="Bookman Old Style"/>
              </a:rPr>
              <a:t>2022.</a:t>
            </a:r>
            <a:r>
              <a:rPr sz="2500" b="0" spc="190" dirty="0">
                <a:latin typeface="Bookman Old Style"/>
                <a:cs typeface="Bookman Old Style"/>
              </a:rPr>
              <a:t> </a:t>
            </a:r>
            <a:r>
              <a:rPr sz="2500" b="0" spc="-5" dirty="0">
                <a:latin typeface="Bookman Old Style"/>
                <a:cs typeface="Bookman Old Style"/>
              </a:rPr>
              <a:t>A</a:t>
            </a:r>
            <a:r>
              <a:rPr sz="2500" b="0" spc="195" dirty="0">
                <a:latin typeface="Bookman Old Style"/>
                <a:cs typeface="Bookman Old Style"/>
              </a:rPr>
              <a:t> </a:t>
            </a:r>
            <a:r>
              <a:rPr sz="2500" b="0" spc="-5" dirty="0">
                <a:latin typeface="Bookman Old Style"/>
                <a:cs typeface="Bookman Old Style"/>
              </a:rPr>
              <a:t>sub-segment</a:t>
            </a:r>
            <a:r>
              <a:rPr sz="2500" b="0" spc="195" dirty="0">
                <a:latin typeface="Bookman Old Style"/>
                <a:cs typeface="Bookman Old Style"/>
              </a:rPr>
              <a:t> </a:t>
            </a:r>
            <a:r>
              <a:rPr sz="2500" b="0" spc="-10" dirty="0">
                <a:latin typeface="Bookman Old Style"/>
                <a:cs typeface="Bookman Old Style"/>
              </a:rPr>
              <a:t>of</a:t>
            </a:r>
            <a:r>
              <a:rPr sz="2500" b="0" spc="220" dirty="0">
                <a:latin typeface="Bookman Old Style"/>
                <a:cs typeface="Bookman Old Style"/>
              </a:rPr>
              <a:t> </a:t>
            </a:r>
            <a:r>
              <a:rPr sz="2500" b="0" spc="-5" dirty="0">
                <a:latin typeface="Bookman Old Style"/>
                <a:cs typeface="Bookman Old Style"/>
              </a:rPr>
              <a:t>hydro-culture,</a:t>
            </a:r>
            <a:endParaRPr sz="2500">
              <a:latin typeface="Bookman Old Style"/>
              <a:cs typeface="Bookman Old Styl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7340" y="3534536"/>
            <a:ext cx="6178550" cy="787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425575" algn="l"/>
                <a:tab pos="2143125" algn="l"/>
                <a:tab pos="2630805" algn="l"/>
                <a:tab pos="2926715" algn="l"/>
                <a:tab pos="3042920" algn="l"/>
                <a:tab pos="4437380" algn="l"/>
                <a:tab pos="4676140" algn="l"/>
                <a:tab pos="4943475" algn="l"/>
                <a:tab pos="5205730" algn="l"/>
              </a:tabLst>
            </a:pPr>
            <a:r>
              <a:rPr sz="2500" b="0" spc="-10" dirty="0">
                <a:latin typeface="Bookman Old Style"/>
                <a:cs typeface="Bookman Old Style"/>
              </a:rPr>
              <a:t>hydrop</a:t>
            </a:r>
            <a:r>
              <a:rPr sz="2500" b="0" dirty="0">
                <a:latin typeface="Bookman Old Style"/>
                <a:cs typeface="Bookman Old Style"/>
              </a:rPr>
              <a:t>o</a:t>
            </a:r>
            <a:r>
              <a:rPr sz="2500" b="0" spc="-5" dirty="0">
                <a:latin typeface="Bookman Old Style"/>
                <a:cs typeface="Bookman Old Style"/>
              </a:rPr>
              <a:t>nics</a:t>
            </a:r>
            <a:r>
              <a:rPr sz="2500" b="0" dirty="0">
                <a:latin typeface="Bookman Old Style"/>
                <a:cs typeface="Bookman Old Style"/>
              </a:rPr>
              <a:t>	i</a:t>
            </a:r>
            <a:r>
              <a:rPr sz="2500" b="0" spc="-5" dirty="0">
                <a:latin typeface="Bookman Old Style"/>
                <a:cs typeface="Bookman Old Style"/>
              </a:rPr>
              <a:t>s</a:t>
            </a:r>
            <a:r>
              <a:rPr sz="2500" b="0" dirty="0">
                <a:latin typeface="Bookman Old Style"/>
                <a:cs typeface="Bookman Old Style"/>
              </a:rPr>
              <a:t>	</a:t>
            </a:r>
            <a:r>
              <a:rPr sz="2500" b="0" spc="-5" dirty="0">
                <a:latin typeface="Bookman Old Style"/>
                <a:cs typeface="Bookman Old Style"/>
              </a:rPr>
              <a:t>a</a:t>
            </a:r>
            <a:r>
              <a:rPr sz="2500" b="0" dirty="0">
                <a:latin typeface="Bookman Old Style"/>
                <a:cs typeface="Bookman Old Style"/>
              </a:rPr>
              <a:t>		</a:t>
            </a:r>
            <a:r>
              <a:rPr sz="2500" b="0" spc="-5" dirty="0">
                <a:latin typeface="Bookman Old Style"/>
                <a:cs typeface="Bookman Old Style"/>
              </a:rPr>
              <a:t>method</a:t>
            </a:r>
            <a:r>
              <a:rPr sz="2500" b="0" dirty="0">
                <a:latin typeface="Bookman Old Style"/>
                <a:cs typeface="Bookman Old Style"/>
              </a:rPr>
              <a:t>	</a:t>
            </a:r>
            <a:r>
              <a:rPr sz="2500" b="0" spc="-15" dirty="0">
                <a:latin typeface="Bookman Old Style"/>
                <a:cs typeface="Bookman Old Style"/>
              </a:rPr>
              <a:t>o</a:t>
            </a:r>
            <a:r>
              <a:rPr sz="2500" b="0" spc="-5" dirty="0">
                <a:latin typeface="Bookman Old Style"/>
                <a:cs typeface="Bookman Old Style"/>
              </a:rPr>
              <a:t>f</a:t>
            </a:r>
            <a:r>
              <a:rPr sz="2500" b="0" dirty="0">
                <a:latin typeface="Bookman Old Style"/>
                <a:cs typeface="Bookman Old Style"/>
              </a:rPr>
              <a:t>	</a:t>
            </a:r>
            <a:r>
              <a:rPr sz="2500" b="0" spc="-10" dirty="0">
                <a:latin typeface="Bookman Old Style"/>
                <a:cs typeface="Bookman Old Style"/>
              </a:rPr>
              <a:t>growi</a:t>
            </a:r>
            <a:r>
              <a:rPr sz="2500" b="0" dirty="0">
                <a:latin typeface="Bookman Old Style"/>
                <a:cs typeface="Bookman Old Style"/>
              </a:rPr>
              <a:t>n</a:t>
            </a:r>
            <a:r>
              <a:rPr sz="2500" b="0" spc="-5" dirty="0">
                <a:latin typeface="Bookman Old Style"/>
                <a:cs typeface="Bookman Old Style"/>
              </a:rPr>
              <a:t>g  mineral</a:t>
            </a:r>
            <a:r>
              <a:rPr sz="2500" b="0" dirty="0">
                <a:latin typeface="Bookman Old Style"/>
                <a:cs typeface="Bookman Old Style"/>
              </a:rPr>
              <a:t>	</a:t>
            </a:r>
            <a:r>
              <a:rPr sz="2500" b="0" spc="-10" dirty="0">
                <a:latin typeface="Bookman Old Style"/>
                <a:cs typeface="Bookman Old Style"/>
              </a:rPr>
              <a:t>n</a:t>
            </a:r>
            <a:r>
              <a:rPr sz="2500" b="0" spc="-15" dirty="0">
                <a:latin typeface="Bookman Old Style"/>
                <a:cs typeface="Bookman Old Style"/>
              </a:rPr>
              <a:t>u</a:t>
            </a:r>
            <a:r>
              <a:rPr sz="2500" b="0" spc="-5" dirty="0">
                <a:latin typeface="Bookman Old Style"/>
                <a:cs typeface="Bookman Old Style"/>
              </a:rPr>
              <a:t>tr</a:t>
            </a:r>
            <a:r>
              <a:rPr sz="2500" b="0" spc="5" dirty="0">
                <a:latin typeface="Bookman Old Style"/>
                <a:cs typeface="Bookman Old Style"/>
              </a:rPr>
              <a:t>i</a:t>
            </a:r>
            <a:r>
              <a:rPr sz="2500" b="0" spc="-5" dirty="0">
                <a:latin typeface="Bookman Old Style"/>
                <a:cs typeface="Bookman Old Style"/>
              </a:rPr>
              <a:t>ent</a:t>
            </a:r>
            <a:r>
              <a:rPr sz="2500" b="0" dirty="0">
                <a:latin typeface="Bookman Old Style"/>
                <a:cs typeface="Bookman Old Style"/>
              </a:rPr>
              <a:t>	</a:t>
            </a:r>
            <a:r>
              <a:rPr sz="2500" b="0" spc="-5" dirty="0">
                <a:latin typeface="Bookman Old Style"/>
                <a:cs typeface="Bookman Old Style"/>
              </a:rPr>
              <a:t>s</a:t>
            </a:r>
            <a:r>
              <a:rPr sz="2500" b="0" spc="-15" dirty="0">
                <a:latin typeface="Bookman Old Style"/>
                <a:cs typeface="Bookman Old Style"/>
              </a:rPr>
              <a:t>o</a:t>
            </a:r>
            <a:r>
              <a:rPr sz="2500" b="0" spc="-5" dirty="0">
                <a:latin typeface="Bookman Old Style"/>
                <a:cs typeface="Bookman Old Style"/>
              </a:rPr>
              <a:t>lu</a:t>
            </a:r>
            <a:r>
              <a:rPr sz="2500" b="0" spc="5" dirty="0">
                <a:latin typeface="Bookman Old Style"/>
                <a:cs typeface="Bookman Old Style"/>
              </a:rPr>
              <a:t>t</a:t>
            </a:r>
            <a:r>
              <a:rPr sz="2500" b="0" spc="-5" dirty="0">
                <a:latin typeface="Bookman Old Style"/>
                <a:cs typeface="Bookman Old Style"/>
              </a:rPr>
              <a:t>ions,</a:t>
            </a:r>
            <a:r>
              <a:rPr sz="2500" b="0" dirty="0">
                <a:latin typeface="Bookman Old Style"/>
                <a:cs typeface="Bookman Old Style"/>
              </a:rPr>
              <a:t>	</a:t>
            </a:r>
            <a:r>
              <a:rPr sz="2500" b="0" spc="-10" dirty="0">
                <a:latin typeface="Bookman Old Style"/>
                <a:cs typeface="Bookman Old Style"/>
              </a:rPr>
              <a:t>i</a:t>
            </a:r>
            <a:r>
              <a:rPr sz="2500" b="0" spc="-5" dirty="0">
                <a:latin typeface="Bookman Old Style"/>
                <a:cs typeface="Bookman Old Style"/>
              </a:rPr>
              <a:t>n</a:t>
            </a:r>
            <a:r>
              <a:rPr sz="2500" b="0" dirty="0">
                <a:latin typeface="Bookman Old Style"/>
                <a:cs typeface="Bookman Old Style"/>
              </a:rPr>
              <a:t>	</a:t>
            </a:r>
            <a:r>
              <a:rPr sz="2500" b="0" spc="-5" dirty="0">
                <a:latin typeface="Bookman Old Style"/>
                <a:cs typeface="Bookman Old Style"/>
              </a:rPr>
              <a:t>wa</a:t>
            </a:r>
            <a:r>
              <a:rPr sz="2500" b="0" spc="5" dirty="0">
                <a:latin typeface="Bookman Old Style"/>
                <a:cs typeface="Bookman Old Style"/>
              </a:rPr>
              <a:t>t</a:t>
            </a:r>
            <a:r>
              <a:rPr sz="2500" b="0" dirty="0">
                <a:latin typeface="Bookman Old Style"/>
                <a:cs typeface="Bookman Old Style"/>
              </a:rPr>
              <a:t>e</a:t>
            </a:r>
            <a:r>
              <a:rPr sz="2500" b="0" spc="-5" dirty="0">
                <a:latin typeface="Bookman Old Style"/>
                <a:cs typeface="Bookman Old Style"/>
              </a:rPr>
              <a:t>r,</a:t>
            </a:r>
            <a:endParaRPr sz="2500">
              <a:latin typeface="Bookman Old Style"/>
              <a:cs typeface="Bookman Old Styl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677025" y="3534536"/>
            <a:ext cx="2081530" cy="787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860" marR="5080" indent="-10795">
              <a:lnSpc>
                <a:spcPct val="100000"/>
              </a:lnSpc>
              <a:spcBef>
                <a:spcPts val="95"/>
              </a:spcBef>
              <a:tabLst>
                <a:tab pos="1212215" algn="l"/>
                <a:tab pos="1434465" algn="l"/>
              </a:tabLst>
            </a:pPr>
            <a:r>
              <a:rPr sz="2500" b="0" spc="-10" dirty="0">
                <a:latin typeface="Bookman Old Style"/>
                <a:cs typeface="Bookman Old Style"/>
              </a:rPr>
              <a:t>plan</a:t>
            </a:r>
            <a:r>
              <a:rPr sz="2500" b="0" spc="-5" dirty="0">
                <a:latin typeface="Bookman Old Style"/>
                <a:cs typeface="Bookman Old Style"/>
              </a:rPr>
              <a:t>ts</a:t>
            </a:r>
            <a:r>
              <a:rPr sz="2500" b="0" dirty="0">
                <a:latin typeface="Bookman Old Style"/>
                <a:cs typeface="Bookman Old Style"/>
              </a:rPr>
              <a:t>	</a:t>
            </a:r>
            <a:r>
              <a:rPr sz="2500" b="0" spc="-10" dirty="0">
                <a:latin typeface="Bookman Old Style"/>
                <a:cs typeface="Bookman Old Style"/>
              </a:rPr>
              <a:t>usi</a:t>
            </a:r>
            <a:r>
              <a:rPr sz="2500" b="0" spc="-5" dirty="0">
                <a:latin typeface="Bookman Old Style"/>
                <a:cs typeface="Bookman Old Style"/>
              </a:rPr>
              <a:t>ng  w</a:t>
            </a:r>
            <a:r>
              <a:rPr sz="2500" b="0" spc="-15" dirty="0">
                <a:latin typeface="Bookman Old Style"/>
                <a:cs typeface="Bookman Old Style"/>
              </a:rPr>
              <a:t>i</a:t>
            </a:r>
            <a:r>
              <a:rPr sz="2500" b="0" spc="-5" dirty="0">
                <a:latin typeface="Bookman Old Style"/>
                <a:cs typeface="Bookman Old Style"/>
              </a:rPr>
              <a:t>t</a:t>
            </a:r>
            <a:r>
              <a:rPr sz="2500" b="0" dirty="0">
                <a:latin typeface="Bookman Old Style"/>
                <a:cs typeface="Bookman Old Style"/>
              </a:rPr>
              <a:t>h</a:t>
            </a:r>
            <a:r>
              <a:rPr sz="2500" b="0" spc="-10" dirty="0">
                <a:latin typeface="Bookman Old Style"/>
                <a:cs typeface="Bookman Old Style"/>
              </a:rPr>
              <a:t>ou</a:t>
            </a:r>
            <a:r>
              <a:rPr sz="2500" b="0" spc="-5" dirty="0">
                <a:latin typeface="Bookman Old Style"/>
                <a:cs typeface="Bookman Old Style"/>
              </a:rPr>
              <a:t>t</a:t>
            </a:r>
            <a:r>
              <a:rPr sz="2500" b="0" dirty="0">
                <a:latin typeface="Bookman Old Style"/>
                <a:cs typeface="Bookman Old Style"/>
              </a:rPr>
              <a:t>		</a:t>
            </a:r>
            <a:r>
              <a:rPr sz="2500" b="0" spc="-5" dirty="0">
                <a:latin typeface="Bookman Old Style"/>
                <a:cs typeface="Bookman Old Style"/>
              </a:rPr>
              <a:t>soi</a:t>
            </a:r>
            <a:r>
              <a:rPr sz="2500" b="0" spc="-10" dirty="0">
                <a:latin typeface="Bookman Old Style"/>
                <a:cs typeface="Bookman Old Style"/>
              </a:rPr>
              <a:t>l</a:t>
            </a:r>
            <a:r>
              <a:rPr sz="2500" b="0" spc="-5" dirty="0">
                <a:latin typeface="Bookman Old Style"/>
                <a:cs typeface="Bookman Old Style"/>
              </a:rPr>
              <a:t>.</a:t>
            </a:r>
            <a:endParaRPr sz="2500">
              <a:latin typeface="Bookman Old Style"/>
              <a:cs typeface="Bookman Old Styl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07340" y="4296536"/>
            <a:ext cx="8452485" cy="78867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85"/>
              </a:spcBef>
            </a:pPr>
            <a:r>
              <a:rPr sz="2500" b="0" spc="-5" dirty="0">
                <a:latin typeface="Bookman Old Style"/>
                <a:cs typeface="Bookman Old Style"/>
              </a:rPr>
              <a:t>Hydroponics method </a:t>
            </a:r>
            <a:r>
              <a:rPr sz="2500" b="0" spc="-10" dirty="0">
                <a:latin typeface="Bookman Old Style"/>
                <a:cs typeface="Bookman Old Style"/>
              </a:rPr>
              <a:t>uses </a:t>
            </a:r>
            <a:r>
              <a:rPr sz="2500" b="0" spc="-5" dirty="0">
                <a:latin typeface="Bookman Old Style"/>
                <a:cs typeface="Bookman Old Style"/>
              </a:rPr>
              <a:t>two main mediums to </a:t>
            </a:r>
            <a:r>
              <a:rPr sz="2500" b="0" spc="-10" dirty="0">
                <a:latin typeface="Bookman Old Style"/>
                <a:cs typeface="Bookman Old Style"/>
              </a:rPr>
              <a:t>grow  </a:t>
            </a:r>
            <a:r>
              <a:rPr sz="2500" b="0" spc="-5" dirty="0">
                <a:latin typeface="Bookman Old Style"/>
                <a:cs typeface="Bookman Old Style"/>
              </a:rPr>
              <a:t>crops - </a:t>
            </a:r>
            <a:r>
              <a:rPr sz="2500" b="0" spc="-10" dirty="0">
                <a:latin typeface="Bookman Old Style"/>
                <a:cs typeface="Bookman Old Style"/>
              </a:rPr>
              <a:t>solution </a:t>
            </a:r>
            <a:r>
              <a:rPr sz="2500" b="0" spc="-5" dirty="0">
                <a:latin typeface="Bookman Old Style"/>
                <a:cs typeface="Bookman Old Style"/>
              </a:rPr>
              <a:t>culture </a:t>
            </a:r>
            <a:r>
              <a:rPr sz="2500" b="0" spc="-10" dirty="0">
                <a:latin typeface="Bookman Old Style"/>
                <a:cs typeface="Bookman Old Style"/>
              </a:rPr>
              <a:t>and solid </a:t>
            </a:r>
            <a:r>
              <a:rPr sz="2500" b="0" spc="-5" dirty="0">
                <a:latin typeface="Bookman Old Style"/>
                <a:cs typeface="Bookman Old Style"/>
              </a:rPr>
              <a:t>medium</a:t>
            </a:r>
            <a:r>
              <a:rPr sz="2500" b="0" spc="185" dirty="0">
                <a:latin typeface="Bookman Old Style"/>
                <a:cs typeface="Bookman Old Style"/>
              </a:rPr>
              <a:t> </a:t>
            </a:r>
            <a:r>
              <a:rPr sz="2500" b="0" spc="-5" dirty="0">
                <a:latin typeface="Bookman Old Style"/>
                <a:cs typeface="Bookman Old Style"/>
              </a:rPr>
              <a:t>culture.</a:t>
            </a:r>
            <a:endParaRPr sz="2500">
              <a:latin typeface="Bookman Old Style"/>
              <a:cs typeface="Bookman Old Style"/>
            </a:endParaRPr>
          </a:p>
        </p:txBody>
      </p:sp>
    </p:spTree>
    <p:extLst>
      <p:ext uri="{BB962C8B-B14F-4D97-AF65-F5344CB8AC3E}">
        <p14:creationId xmlns:p14="http://schemas.microsoft.com/office/powerpoint/2010/main" val="330565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6489191"/>
            <a:ext cx="3276600" cy="368935"/>
          </a:xfrm>
          <a:custGeom>
            <a:avLst/>
            <a:gdLst/>
            <a:ahLst/>
            <a:cxnLst/>
            <a:rect l="l" t="t" r="r" b="b"/>
            <a:pathLst>
              <a:path w="3276600" h="368934">
                <a:moveTo>
                  <a:pt x="0" y="368808"/>
                </a:moveTo>
                <a:lnTo>
                  <a:pt x="3276600" y="368808"/>
                </a:lnTo>
                <a:lnTo>
                  <a:pt x="3276600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ln w="60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81000" y="685800"/>
            <a:ext cx="8458200" cy="4131945"/>
          </a:xfrm>
          <a:custGeom>
            <a:avLst/>
            <a:gdLst/>
            <a:ahLst/>
            <a:cxnLst/>
            <a:rect l="l" t="t" r="r" b="b"/>
            <a:pathLst>
              <a:path w="8458200" h="4131945">
                <a:moveTo>
                  <a:pt x="0" y="4131564"/>
                </a:moveTo>
                <a:lnTo>
                  <a:pt x="8458200" y="4131564"/>
                </a:lnTo>
                <a:lnTo>
                  <a:pt x="8458200" y="0"/>
                </a:lnTo>
                <a:lnTo>
                  <a:pt x="0" y="0"/>
                </a:lnTo>
                <a:lnTo>
                  <a:pt x="0" y="41315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59740" y="639216"/>
            <a:ext cx="8300084" cy="402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2500" b="0" spc="-10" dirty="0">
                <a:latin typeface="Bookman Old Style"/>
                <a:cs typeface="Bookman Old Style"/>
              </a:rPr>
              <a:t>This </a:t>
            </a:r>
            <a:r>
              <a:rPr sz="2500" b="0" spc="-5" dirty="0">
                <a:latin typeface="Bookman Old Style"/>
                <a:cs typeface="Bookman Old Style"/>
              </a:rPr>
              <a:t>method </a:t>
            </a:r>
            <a:r>
              <a:rPr sz="2500" b="0" spc="-10" dirty="0">
                <a:latin typeface="Bookman Old Style"/>
                <a:cs typeface="Bookman Old Style"/>
              </a:rPr>
              <a:t>of </a:t>
            </a:r>
            <a:r>
              <a:rPr sz="2500" b="0" spc="-5" dirty="0">
                <a:latin typeface="Bookman Old Style"/>
                <a:cs typeface="Bookman Old Style"/>
              </a:rPr>
              <a:t>farming is a </a:t>
            </a:r>
            <a:r>
              <a:rPr sz="2500" b="0" spc="-10" dirty="0">
                <a:latin typeface="Bookman Old Style"/>
                <a:cs typeface="Bookman Old Style"/>
              </a:rPr>
              <a:t>niche </a:t>
            </a:r>
            <a:r>
              <a:rPr sz="2500" b="0" spc="-5" dirty="0">
                <a:latin typeface="Bookman Old Style"/>
                <a:cs typeface="Bookman Old Style"/>
              </a:rPr>
              <a:t>segment gaining  popularity in urban, customized </a:t>
            </a:r>
            <a:r>
              <a:rPr sz="2500" b="0" spc="-10" dirty="0">
                <a:latin typeface="Bookman Old Style"/>
                <a:cs typeface="Bookman Old Style"/>
              </a:rPr>
              <a:t>agriculture </a:t>
            </a:r>
            <a:r>
              <a:rPr sz="2500" b="0" spc="-5" dirty="0">
                <a:latin typeface="Bookman Old Style"/>
                <a:cs typeface="Bookman Old Style"/>
              </a:rPr>
              <a:t>setup.  Companies are mainly focusing </a:t>
            </a:r>
            <a:r>
              <a:rPr sz="2500" b="0" dirty="0">
                <a:latin typeface="Bookman Old Style"/>
                <a:cs typeface="Bookman Old Style"/>
              </a:rPr>
              <a:t>on </a:t>
            </a:r>
            <a:r>
              <a:rPr sz="2500" b="0" spc="-5" dirty="0">
                <a:latin typeface="Bookman Old Style"/>
                <a:cs typeface="Bookman Old Style"/>
              </a:rPr>
              <a:t>launching </a:t>
            </a:r>
            <a:r>
              <a:rPr sz="2500" b="0" spc="-10" dirty="0">
                <a:latin typeface="Bookman Old Style"/>
                <a:cs typeface="Bookman Old Style"/>
              </a:rPr>
              <a:t>new  </a:t>
            </a:r>
            <a:r>
              <a:rPr sz="2500" b="0" spc="-5" dirty="0">
                <a:latin typeface="Bookman Old Style"/>
                <a:cs typeface="Bookman Old Style"/>
              </a:rPr>
              <a:t>products </a:t>
            </a:r>
            <a:r>
              <a:rPr sz="2500" b="0" spc="-10" dirty="0">
                <a:latin typeface="Bookman Old Style"/>
                <a:cs typeface="Bookman Old Style"/>
              </a:rPr>
              <a:t>and </a:t>
            </a:r>
            <a:r>
              <a:rPr sz="2500" b="0" spc="-5" dirty="0">
                <a:latin typeface="Bookman Old Style"/>
                <a:cs typeface="Bookman Old Style"/>
              </a:rPr>
              <a:t>facilities by investing </a:t>
            </a:r>
            <a:r>
              <a:rPr sz="2500" b="0" dirty="0">
                <a:latin typeface="Bookman Old Style"/>
                <a:cs typeface="Bookman Old Style"/>
              </a:rPr>
              <a:t>in </a:t>
            </a:r>
            <a:r>
              <a:rPr sz="2500" b="0" spc="-10" dirty="0">
                <a:latin typeface="Bookman Old Style"/>
                <a:cs typeface="Bookman Old Style"/>
              </a:rPr>
              <a:t>R&amp;D </a:t>
            </a:r>
            <a:r>
              <a:rPr sz="2500" b="0" spc="-5" dirty="0">
                <a:latin typeface="Bookman Old Style"/>
                <a:cs typeface="Bookman Old Style"/>
              </a:rPr>
              <a:t>activities.  Partnerships </a:t>
            </a:r>
            <a:r>
              <a:rPr sz="2500" b="0" spc="-10" dirty="0">
                <a:latin typeface="Bookman Old Style"/>
                <a:cs typeface="Bookman Old Style"/>
              </a:rPr>
              <a:t>and </a:t>
            </a:r>
            <a:r>
              <a:rPr sz="2500" b="0" spc="-5" dirty="0">
                <a:latin typeface="Bookman Old Style"/>
                <a:cs typeface="Bookman Old Style"/>
              </a:rPr>
              <a:t>agreements with regional </a:t>
            </a:r>
            <a:r>
              <a:rPr sz="2500" b="0" dirty="0">
                <a:latin typeface="Bookman Old Style"/>
                <a:cs typeface="Bookman Old Style"/>
              </a:rPr>
              <a:t>players  </a:t>
            </a:r>
            <a:r>
              <a:rPr sz="2500" b="0" spc="-5" dirty="0">
                <a:latin typeface="Bookman Old Style"/>
                <a:cs typeface="Bookman Old Style"/>
              </a:rPr>
              <a:t>are </a:t>
            </a:r>
            <a:r>
              <a:rPr sz="2500" b="0" spc="-10" dirty="0">
                <a:latin typeface="Bookman Old Style"/>
                <a:cs typeface="Bookman Old Style"/>
              </a:rPr>
              <a:t>being </a:t>
            </a:r>
            <a:r>
              <a:rPr sz="2500" b="0" spc="-5" dirty="0">
                <a:latin typeface="Bookman Old Style"/>
                <a:cs typeface="Bookman Old Style"/>
              </a:rPr>
              <a:t>carried </a:t>
            </a:r>
            <a:r>
              <a:rPr sz="2500" b="0" spc="-10" dirty="0">
                <a:latin typeface="Bookman Old Style"/>
                <a:cs typeface="Bookman Old Style"/>
              </a:rPr>
              <a:t>out </a:t>
            </a:r>
            <a:r>
              <a:rPr sz="2500" b="0" spc="-5" dirty="0">
                <a:latin typeface="Bookman Old Style"/>
                <a:cs typeface="Bookman Old Style"/>
              </a:rPr>
              <a:t>to expand the global presence  by </a:t>
            </a:r>
            <a:r>
              <a:rPr sz="2500" b="0" spc="-10" dirty="0">
                <a:latin typeface="Bookman Old Style"/>
                <a:cs typeface="Bookman Old Style"/>
              </a:rPr>
              <a:t>companies.</a:t>
            </a:r>
            <a:endParaRPr sz="2500">
              <a:latin typeface="Bookman Old Style"/>
              <a:cs typeface="Bookman Old Style"/>
            </a:endParaRPr>
          </a:p>
        </p:txBody>
      </p:sp>
    </p:spTree>
    <p:extLst>
      <p:ext uri="{BB962C8B-B14F-4D97-AF65-F5344CB8AC3E}">
        <p14:creationId xmlns:p14="http://schemas.microsoft.com/office/powerpoint/2010/main" val="312815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86150" y="257175"/>
            <a:ext cx="3390900" cy="990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4500" y="2511043"/>
            <a:ext cx="8075295" cy="27565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4180" marR="325755" indent="-411480">
              <a:spcBef>
                <a:spcPts val="95"/>
              </a:spcBef>
              <a:buSzPct val="64285"/>
              <a:buFont typeface="Arial"/>
              <a:buChar char="•"/>
              <a:tabLst>
                <a:tab pos="423545" algn="l"/>
                <a:tab pos="424180" algn="l"/>
              </a:tabLst>
            </a:pPr>
            <a:r>
              <a:rPr sz="2800" spc="-5" dirty="0">
                <a:solidFill>
                  <a:prstClr val="black"/>
                </a:solidFill>
                <a:cs typeface="Calibri"/>
              </a:rPr>
              <a:t>Rich Bio </a:t>
            </a:r>
            <a:r>
              <a:rPr sz="2800" spc="-15" dirty="0">
                <a:solidFill>
                  <a:prstClr val="black"/>
                </a:solidFill>
                <a:cs typeface="Calibri"/>
              </a:rPr>
              <a:t>Diversity-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46,000 </a:t>
            </a:r>
            <a:r>
              <a:rPr sz="2800" spc="-15" dirty="0">
                <a:solidFill>
                  <a:prstClr val="black"/>
                </a:solidFill>
                <a:cs typeface="Calibri"/>
              </a:rPr>
              <a:t>plant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species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and 86,000 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species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of animals</a:t>
            </a:r>
            <a:r>
              <a:rPr sz="28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20" dirty="0">
                <a:solidFill>
                  <a:prstClr val="black"/>
                </a:solidFill>
                <a:cs typeface="Calibri"/>
              </a:rPr>
              <a:t>recorded.</a:t>
            </a:r>
            <a:endParaRPr sz="2800">
              <a:solidFill>
                <a:prstClr val="black"/>
              </a:solidFill>
              <a:cs typeface="Calibri"/>
            </a:endParaRPr>
          </a:p>
          <a:p>
            <a:pPr marL="424180" indent="-411480">
              <a:spcBef>
                <a:spcPts val="675"/>
              </a:spcBef>
              <a:buSzPct val="64285"/>
              <a:buFont typeface="Arial"/>
              <a:buChar char="•"/>
              <a:tabLst>
                <a:tab pos="423545" algn="l"/>
                <a:tab pos="424180" algn="l"/>
              </a:tabLst>
            </a:pPr>
            <a:r>
              <a:rPr sz="2800" spc="-15" dirty="0">
                <a:solidFill>
                  <a:prstClr val="black"/>
                </a:solidFill>
                <a:cs typeface="Calibri"/>
              </a:rPr>
              <a:t>Arable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Land- 428 million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acres cultivable</a:t>
            </a:r>
            <a:r>
              <a:rPr sz="2800" spc="9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land.</a:t>
            </a:r>
            <a:endParaRPr sz="2800">
              <a:solidFill>
                <a:prstClr val="black"/>
              </a:solidFill>
              <a:cs typeface="Calibri"/>
            </a:endParaRPr>
          </a:p>
          <a:p>
            <a:pPr marL="424180" marR="5080" indent="-411480">
              <a:spcBef>
                <a:spcPts val="670"/>
              </a:spcBef>
              <a:buSzPct val="64285"/>
              <a:buFont typeface="Arial"/>
              <a:buChar char="•"/>
              <a:tabLst>
                <a:tab pos="423545" algn="l"/>
                <a:tab pos="424180" algn="l"/>
              </a:tabLst>
            </a:pPr>
            <a:r>
              <a:rPr sz="2800" spc="-15" dirty="0">
                <a:solidFill>
                  <a:prstClr val="black"/>
                </a:solidFill>
                <a:cs typeface="Calibri"/>
              </a:rPr>
              <a:t>Climate- </a:t>
            </a:r>
            <a:r>
              <a:rPr sz="2800" spc="-30" dirty="0">
                <a:solidFill>
                  <a:prstClr val="black"/>
                </a:solidFill>
                <a:cs typeface="Calibri"/>
              </a:rPr>
              <a:t>Favorable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all </a:t>
            </a:r>
            <a:r>
              <a:rPr sz="2800" spc="-15" dirty="0">
                <a:solidFill>
                  <a:prstClr val="black"/>
                </a:solidFill>
                <a:cs typeface="Calibri"/>
              </a:rPr>
              <a:t>year around </a:t>
            </a:r>
            <a:r>
              <a:rPr sz="2800" spc="-20" dirty="0">
                <a:solidFill>
                  <a:prstClr val="black"/>
                </a:solidFill>
                <a:cs typeface="Calibri"/>
              </a:rPr>
              <a:t>(Unlike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USA,  </a:t>
            </a:r>
            <a:r>
              <a:rPr sz="2800" spc="-15" dirty="0">
                <a:solidFill>
                  <a:prstClr val="black"/>
                </a:solidFill>
                <a:cs typeface="Calibri"/>
              </a:rPr>
              <a:t>Europe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and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China </a:t>
            </a:r>
            <a:r>
              <a:rPr sz="2800" spc="-15" dirty="0">
                <a:solidFill>
                  <a:prstClr val="black"/>
                </a:solidFill>
                <a:cs typeface="Calibri"/>
              </a:rPr>
              <a:t>where farming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is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possible only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5 </a:t>
            </a:r>
            <a:r>
              <a:rPr sz="2800" spc="-20" dirty="0">
                <a:solidFill>
                  <a:prstClr val="black"/>
                </a:solidFill>
                <a:cs typeface="Calibri"/>
              </a:rPr>
              <a:t>to 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6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months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a</a:t>
            </a:r>
            <a:r>
              <a:rPr sz="2800" spc="2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year).</a:t>
            </a:r>
            <a:endParaRPr sz="2800">
              <a:solidFill>
                <a:prstClr val="black"/>
              </a:solidFill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858000" y="5229733"/>
            <a:ext cx="2285998" cy="16282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5212460"/>
            <a:ext cx="6934200" cy="1645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55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304800" y="1066800"/>
            <a:ext cx="8534400" cy="4800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04800" y="457200"/>
            <a:ext cx="8534400" cy="40576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7465" rIns="0" bIns="0" rtlCol="0">
            <a:spAutoFit/>
          </a:bodyPr>
          <a:lstStyle/>
          <a:p>
            <a:pPr marL="341630">
              <a:lnSpc>
                <a:spcPct val="100000"/>
              </a:lnSpc>
              <a:spcBef>
                <a:spcPts val="295"/>
              </a:spcBef>
            </a:pPr>
            <a:r>
              <a:rPr sz="2000" dirty="0">
                <a:solidFill>
                  <a:srgbClr val="000000"/>
                </a:solidFill>
              </a:rPr>
              <a:t>Global </a:t>
            </a:r>
            <a:r>
              <a:rPr sz="2000" spc="-5" dirty="0">
                <a:solidFill>
                  <a:srgbClr val="000000"/>
                </a:solidFill>
              </a:rPr>
              <a:t>Hydroponics </a:t>
            </a:r>
            <a:r>
              <a:rPr sz="2000" dirty="0">
                <a:solidFill>
                  <a:srgbClr val="000000"/>
                </a:solidFill>
              </a:rPr>
              <a:t>Market </a:t>
            </a:r>
            <a:r>
              <a:rPr sz="2000" spc="-5" dirty="0">
                <a:solidFill>
                  <a:srgbClr val="000000"/>
                </a:solidFill>
              </a:rPr>
              <a:t>Revenue, by </a:t>
            </a:r>
            <a:r>
              <a:rPr sz="2000" dirty="0">
                <a:solidFill>
                  <a:srgbClr val="000000"/>
                </a:solidFill>
              </a:rPr>
              <a:t>Crop Type in</a:t>
            </a:r>
            <a:r>
              <a:rPr sz="2000" spc="-145" dirty="0">
                <a:solidFill>
                  <a:srgbClr val="000000"/>
                </a:solidFill>
              </a:rPr>
              <a:t> </a:t>
            </a:r>
            <a:r>
              <a:rPr sz="2000" spc="-5" dirty="0">
                <a:solidFill>
                  <a:srgbClr val="000000"/>
                </a:solidFill>
              </a:rPr>
              <a:t>2016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61023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6489191"/>
            <a:ext cx="3276600" cy="368935"/>
          </a:xfrm>
          <a:custGeom>
            <a:avLst/>
            <a:gdLst/>
            <a:ahLst/>
            <a:cxnLst/>
            <a:rect l="l" t="t" r="r" b="b"/>
            <a:pathLst>
              <a:path w="3276600" h="368934">
                <a:moveTo>
                  <a:pt x="0" y="368808"/>
                </a:moveTo>
                <a:lnTo>
                  <a:pt x="3276600" y="368808"/>
                </a:lnTo>
                <a:lnTo>
                  <a:pt x="3276600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ln w="60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4800" y="1066800"/>
            <a:ext cx="8610600" cy="4174490"/>
          </a:xfrm>
          <a:custGeom>
            <a:avLst/>
            <a:gdLst/>
            <a:ahLst/>
            <a:cxnLst/>
            <a:rect l="l" t="t" r="r" b="b"/>
            <a:pathLst>
              <a:path w="8610600" h="4174490">
                <a:moveTo>
                  <a:pt x="0" y="4174236"/>
                </a:moveTo>
                <a:lnTo>
                  <a:pt x="8610600" y="4174236"/>
                </a:lnTo>
                <a:lnTo>
                  <a:pt x="8610600" y="0"/>
                </a:lnTo>
                <a:lnTo>
                  <a:pt x="0" y="0"/>
                </a:lnTo>
                <a:lnTo>
                  <a:pt x="0" y="41742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83540" y="1020704"/>
            <a:ext cx="8455025" cy="41287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95"/>
              </a:spcBef>
            </a:pPr>
            <a:r>
              <a:rPr sz="2500" b="0" spc="-10" dirty="0">
                <a:latin typeface="Bookman Old Style"/>
                <a:cs typeface="Bookman Old Style"/>
              </a:rPr>
              <a:t>The </a:t>
            </a:r>
            <a:r>
              <a:rPr sz="2500" b="0" spc="-5" dirty="0">
                <a:latin typeface="Bookman Old Style"/>
                <a:cs typeface="Bookman Old Style"/>
              </a:rPr>
              <a:t>global hydroponics market is </a:t>
            </a:r>
            <a:r>
              <a:rPr sz="2500" b="0" spc="-10" dirty="0">
                <a:latin typeface="Bookman Old Style"/>
                <a:cs typeface="Bookman Old Style"/>
              </a:rPr>
              <a:t>projected </a:t>
            </a:r>
            <a:r>
              <a:rPr sz="2500" b="0" dirty="0">
                <a:latin typeface="Bookman Old Style"/>
                <a:cs typeface="Bookman Old Style"/>
              </a:rPr>
              <a:t>to </a:t>
            </a:r>
            <a:r>
              <a:rPr sz="2500" b="0" spc="-5" dirty="0">
                <a:latin typeface="Bookman Old Style"/>
                <a:cs typeface="Bookman Old Style"/>
              </a:rPr>
              <a:t>reach  USD 395.2 Million by 2020, </a:t>
            </a:r>
            <a:r>
              <a:rPr sz="2500" b="0" spc="-10" dirty="0">
                <a:latin typeface="Bookman Old Style"/>
                <a:cs typeface="Bookman Old Style"/>
              </a:rPr>
              <a:t>growing </a:t>
            </a:r>
            <a:r>
              <a:rPr sz="2500" b="0" spc="-5" dirty="0">
                <a:latin typeface="Bookman Old Style"/>
                <a:cs typeface="Bookman Old Style"/>
              </a:rPr>
              <a:t>at a CAGR </a:t>
            </a:r>
            <a:r>
              <a:rPr sz="2500" b="0" spc="-15" dirty="0">
                <a:latin typeface="Bookman Old Style"/>
                <a:cs typeface="Bookman Old Style"/>
              </a:rPr>
              <a:t>of </a:t>
            </a:r>
            <a:r>
              <a:rPr sz="2500" b="0" spc="765" dirty="0">
                <a:latin typeface="Bookman Old Style"/>
                <a:cs typeface="Bookman Old Style"/>
              </a:rPr>
              <a:t> </a:t>
            </a:r>
            <a:r>
              <a:rPr sz="2500" b="0" spc="-5" dirty="0">
                <a:latin typeface="Bookman Old Style"/>
                <a:cs typeface="Bookman Old Style"/>
              </a:rPr>
              <a:t>16.8% from 2015 to</a:t>
            </a:r>
            <a:r>
              <a:rPr sz="2500" b="0" spc="30" dirty="0">
                <a:latin typeface="Bookman Old Style"/>
                <a:cs typeface="Bookman Old Style"/>
              </a:rPr>
              <a:t> </a:t>
            </a:r>
            <a:r>
              <a:rPr sz="2500" b="0" spc="-5" dirty="0">
                <a:latin typeface="Bookman Old Style"/>
                <a:cs typeface="Bookman Old Style"/>
              </a:rPr>
              <a:t>2020.</a:t>
            </a:r>
            <a:endParaRPr sz="2500">
              <a:latin typeface="Bookman Old Style"/>
              <a:cs typeface="Bookman Old Style"/>
            </a:endParaRPr>
          </a:p>
          <a:p>
            <a:pPr marL="12700" marR="5715" algn="just">
              <a:lnSpc>
                <a:spcPct val="150000"/>
              </a:lnSpc>
              <a:spcBef>
                <a:spcPts val="805"/>
              </a:spcBef>
            </a:pPr>
            <a:r>
              <a:rPr sz="2500" b="0" spc="-5" dirty="0">
                <a:latin typeface="Bookman Old Style"/>
                <a:cs typeface="Bookman Old Style"/>
              </a:rPr>
              <a:t>Global hydroponics crop value is anticipated </a:t>
            </a:r>
            <a:r>
              <a:rPr sz="2500" b="0" dirty="0">
                <a:latin typeface="Bookman Old Style"/>
                <a:cs typeface="Bookman Old Style"/>
              </a:rPr>
              <a:t>to </a:t>
            </a:r>
            <a:r>
              <a:rPr sz="2500" b="0" spc="-10" dirty="0">
                <a:latin typeface="Bookman Old Style"/>
                <a:cs typeface="Bookman Old Style"/>
              </a:rPr>
              <a:t>grow  </a:t>
            </a:r>
            <a:r>
              <a:rPr sz="2500" b="0" spc="-5" dirty="0">
                <a:latin typeface="Bookman Old Style"/>
                <a:cs typeface="Bookman Old Style"/>
              </a:rPr>
              <a:t>from USD 18.8 </a:t>
            </a:r>
            <a:r>
              <a:rPr sz="2500" b="0" dirty="0">
                <a:latin typeface="Bookman Old Style"/>
                <a:cs typeface="Bookman Old Style"/>
              </a:rPr>
              <a:t>billion in </a:t>
            </a:r>
            <a:r>
              <a:rPr sz="2500" b="0" spc="-5" dirty="0">
                <a:latin typeface="Bookman Old Style"/>
                <a:cs typeface="Bookman Old Style"/>
              </a:rPr>
              <a:t>2014 to USD </a:t>
            </a:r>
            <a:r>
              <a:rPr sz="2500" b="0" dirty="0">
                <a:latin typeface="Bookman Old Style"/>
                <a:cs typeface="Bookman Old Style"/>
              </a:rPr>
              <a:t>27.29 </a:t>
            </a:r>
            <a:r>
              <a:rPr sz="2500" b="0" spc="-5" dirty="0">
                <a:latin typeface="Bookman Old Style"/>
                <a:cs typeface="Bookman Old Style"/>
              </a:rPr>
              <a:t>Billion  by 2020 </a:t>
            </a:r>
            <a:r>
              <a:rPr sz="2500" b="0" spc="5" dirty="0">
                <a:latin typeface="Bookman Old Style"/>
                <a:cs typeface="Bookman Old Style"/>
              </a:rPr>
              <a:t>at </a:t>
            </a:r>
            <a:r>
              <a:rPr sz="2500" b="0" spc="-5" dirty="0">
                <a:latin typeface="Bookman Old Style"/>
                <a:cs typeface="Bookman Old Style"/>
              </a:rPr>
              <a:t>an estimated CAGR </a:t>
            </a:r>
            <a:r>
              <a:rPr sz="2500" b="0" spc="-10" dirty="0">
                <a:latin typeface="Bookman Old Style"/>
                <a:cs typeface="Bookman Old Style"/>
              </a:rPr>
              <a:t>of </a:t>
            </a:r>
            <a:r>
              <a:rPr sz="2500" b="0" dirty="0">
                <a:latin typeface="Bookman Old Style"/>
                <a:cs typeface="Bookman Old Style"/>
              </a:rPr>
              <a:t>6.39% </a:t>
            </a:r>
            <a:r>
              <a:rPr sz="2500" b="0" spc="-5" dirty="0">
                <a:latin typeface="Bookman Old Style"/>
                <a:cs typeface="Bookman Old Style"/>
              </a:rPr>
              <a:t>from 2015 </a:t>
            </a:r>
            <a:r>
              <a:rPr sz="2500" b="0" spc="5" dirty="0">
                <a:latin typeface="Bookman Old Style"/>
                <a:cs typeface="Bookman Old Style"/>
              </a:rPr>
              <a:t>to  </a:t>
            </a:r>
            <a:r>
              <a:rPr sz="2500" b="0" spc="-5" dirty="0">
                <a:latin typeface="Bookman Old Style"/>
                <a:cs typeface="Bookman Old Style"/>
              </a:rPr>
              <a:t>2020.</a:t>
            </a:r>
            <a:endParaRPr sz="2500">
              <a:latin typeface="Bookman Old Style"/>
              <a:cs typeface="Bookman Old Style"/>
            </a:endParaRPr>
          </a:p>
        </p:txBody>
      </p:sp>
    </p:spTree>
    <p:extLst>
      <p:ext uri="{BB962C8B-B14F-4D97-AF65-F5344CB8AC3E}">
        <p14:creationId xmlns:p14="http://schemas.microsoft.com/office/powerpoint/2010/main" val="388016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6489191"/>
            <a:ext cx="3276600" cy="368935"/>
          </a:xfrm>
          <a:custGeom>
            <a:avLst/>
            <a:gdLst/>
            <a:ahLst/>
            <a:cxnLst/>
            <a:rect l="l" t="t" r="r" b="b"/>
            <a:pathLst>
              <a:path w="3276600" h="368934">
                <a:moveTo>
                  <a:pt x="0" y="368808"/>
                </a:moveTo>
                <a:lnTo>
                  <a:pt x="3276600" y="368808"/>
                </a:lnTo>
                <a:lnTo>
                  <a:pt x="3276600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ln w="60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57200" y="1155191"/>
            <a:ext cx="8133080" cy="47884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2400" y="562355"/>
            <a:ext cx="8763000" cy="4699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5560" rIns="0" bIns="0" rtlCol="0">
            <a:spAutoFit/>
          </a:bodyPr>
          <a:lstStyle/>
          <a:p>
            <a:pPr marL="491490">
              <a:lnSpc>
                <a:spcPct val="100000"/>
              </a:lnSpc>
              <a:spcBef>
                <a:spcPts val="280"/>
              </a:spcBef>
            </a:pPr>
            <a:r>
              <a:rPr sz="2400" spc="-5" dirty="0">
                <a:solidFill>
                  <a:srgbClr val="000000"/>
                </a:solidFill>
              </a:rPr>
              <a:t>Hydroponics Market Size, by Region</a:t>
            </a:r>
            <a:r>
              <a:rPr sz="2400" spc="-45" dirty="0">
                <a:solidFill>
                  <a:srgbClr val="000000"/>
                </a:solidFill>
              </a:rPr>
              <a:t> </a:t>
            </a:r>
            <a:r>
              <a:rPr sz="2400" spc="-5" dirty="0">
                <a:solidFill>
                  <a:srgbClr val="000000"/>
                </a:solidFill>
              </a:rPr>
              <a:t>(2015-2020)</a:t>
            </a: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7711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25881" y="914400"/>
            <a:ext cx="6858000" cy="45582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873496" y="6274308"/>
            <a:ext cx="3194304" cy="5836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r>
              <a:rPr lang="en-IN" dirty="0">
                <a:hlinkClick r:id="rId5"/>
              </a:rPr>
              <a:t>https://youtu.be/_</a:t>
            </a:r>
            <a:r>
              <a:rPr lang="en-IN" dirty="0" smtClean="0">
                <a:hlinkClick r:id="rId5"/>
              </a:rPr>
              <a:t>87Ki1d-RfI</a:t>
            </a:r>
            <a:endParaRPr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88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43275" y="152400"/>
            <a:ext cx="3238500" cy="990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8300" y="1918461"/>
            <a:ext cx="8076565" cy="2806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4180" marR="15240" indent="-411480">
              <a:spcBef>
                <a:spcPts val="100"/>
              </a:spcBef>
              <a:buSzPct val="64583"/>
              <a:buFont typeface="Wingdings"/>
              <a:buChar char=""/>
              <a:tabLst>
                <a:tab pos="423545" algn="l"/>
                <a:tab pos="424180" algn="l"/>
              </a:tabLst>
            </a:pPr>
            <a:r>
              <a:rPr sz="2400" spc="-10" dirty="0">
                <a:solidFill>
                  <a:prstClr val="black"/>
                </a:solidFill>
                <a:cs typeface="Calibri"/>
              </a:rPr>
              <a:t>Fragmentation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 lands- Division of </a:t>
            </a:r>
            <a:r>
              <a:rPr sz="2400" dirty="0">
                <a:solidFill>
                  <a:prstClr val="black"/>
                </a:solidFill>
                <a:cs typeface="Calibri"/>
              </a:rPr>
              <a:t>lands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through generations 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lowers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profit margins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for</a:t>
            </a:r>
            <a:r>
              <a:rPr sz="2400" spc="-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farmers.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424180" marR="12065" indent="-411480">
              <a:spcBef>
                <a:spcPts val="580"/>
              </a:spcBef>
              <a:buSzPct val="64583"/>
              <a:buFont typeface="Wingdings"/>
              <a:buChar char=""/>
              <a:tabLst>
                <a:tab pos="423545" algn="l"/>
                <a:tab pos="424180" algn="l"/>
                <a:tab pos="3767454" algn="l"/>
              </a:tabLst>
            </a:pPr>
            <a:r>
              <a:rPr sz="2400" spc="-10" dirty="0">
                <a:solidFill>
                  <a:prstClr val="black"/>
                </a:solidFill>
                <a:cs typeface="Calibri"/>
              </a:rPr>
              <a:t>Illiteracy-</a:t>
            </a:r>
            <a:r>
              <a:rPr sz="2400" spc="-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Impotent</a:t>
            </a:r>
            <a:r>
              <a:rPr sz="24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seeds,	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approach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to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moneylenders </a:t>
            </a:r>
            <a:r>
              <a:rPr sz="2400" dirty="0">
                <a:solidFill>
                  <a:prstClr val="black"/>
                </a:solidFill>
                <a:cs typeface="Calibri"/>
              </a:rPr>
              <a:t>than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to 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banks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for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loans.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424180" indent="-411480">
              <a:spcBef>
                <a:spcPts val="575"/>
              </a:spcBef>
              <a:buSzPct val="64583"/>
              <a:buFont typeface="Wingdings"/>
              <a:buChar char=""/>
              <a:tabLst>
                <a:tab pos="423545" algn="l"/>
                <a:tab pos="424180" algn="l"/>
              </a:tabLst>
            </a:pPr>
            <a:r>
              <a:rPr sz="2400" spc="-5" dirty="0">
                <a:solidFill>
                  <a:prstClr val="black"/>
                </a:solidFill>
                <a:cs typeface="Calibri"/>
              </a:rPr>
              <a:t>Lack of </a:t>
            </a:r>
            <a:r>
              <a:rPr sz="2400" spc="-25" dirty="0">
                <a:solidFill>
                  <a:prstClr val="black"/>
                </a:solidFill>
                <a:cs typeface="Calibri"/>
              </a:rPr>
              <a:t>Technological </a:t>
            </a:r>
            <a:r>
              <a:rPr sz="2400" dirty="0">
                <a:solidFill>
                  <a:prstClr val="black"/>
                </a:solidFill>
                <a:cs typeface="Calibri"/>
              </a:rPr>
              <a:t>Inputs- Bullock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farming still</a:t>
            </a:r>
            <a:r>
              <a:rPr sz="2400" spc="-3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prevailing.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424180" marR="5080" indent="-411480">
              <a:spcBef>
                <a:spcPts val="575"/>
              </a:spcBef>
              <a:buSzPct val="64583"/>
              <a:buFont typeface="Wingdings"/>
              <a:buChar char=""/>
              <a:tabLst>
                <a:tab pos="423545" algn="l"/>
                <a:tab pos="424180" algn="l"/>
              </a:tabLst>
            </a:pPr>
            <a:r>
              <a:rPr sz="2400" spc="-20" dirty="0">
                <a:solidFill>
                  <a:prstClr val="black"/>
                </a:solidFill>
                <a:cs typeface="Calibri"/>
              </a:rPr>
              <a:t>Poor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Infrastructure-Unavailability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 modern facilities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to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some 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farmers.</a:t>
            </a:r>
            <a:endParaRPr sz="2400">
              <a:solidFill>
                <a:prstClr val="black"/>
              </a:solidFill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4724400"/>
            <a:ext cx="9143999" cy="21335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64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05025" y="38100"/>
            <a:ext cx="4352925" cy="990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83154" y="1794636"/>
            <a:ext cx="6120765" cy="4855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4180" marR="5080" indent="-412115">
              <a:lnSpc>
                <a:spcPct val="140100"/>
              </a:lnSpc>
              <a:spcBef>
                <a:spcPts val="100"/>
              </a:spcBef>
              <a:buSzPct val="64583"/>
              <a:buFont typeface="Arial"/>
              <a:buChar char="•"/>
              <a:tabLst>
                <a:tab pos="424180" algn="l"/>
                <a:tab pos="424815" algn="l"/>
              </a:tabLst>
            </a:pPr>
            <a:r>
              <a:rPr sz="2400" spc="-5" dirty="0">
                <a:solidFill>
                  <a:prstClr val="black"/>
                </a:solidFill>
                <a:cs typeface="Calibri"/>
              </a:rPr>
              <a:t>Exports- Developing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of Free trade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agreements  between </a:t>
            </a:r>
            <a:r>
              <a:rPr sz="2400" dirty="0">
                <a:solidFill>
                  <a:prstClr val="black"/>
                </a:solidFill>
                <a:cs typeface="Calibri"/>
              </a:rPr>
              <a:t>India and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other</a:t>
            </a:r>
            <a:r>
              <a:rPr sz="2400" spc="-4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countries.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424180" marR="898525" indent="-412115">
              <a:lnSpc>
                <a:spcPct val="140000"/>
              </a:lnSpc>
              <a:spcBef>
                <a:spcPts val="575"/>
              </a:spcBef>
              <a:buSzPct val="64583"/>
              <a:buFont typeface="Arial"/>
              <a:buChar char="•"/>
              <a:tabLst>
                <a:tab pos="424180" algn="l"/>
                <a:tab pos="424815" algn="l"/>
              </a:tabLst>
            </a:pPr>
            <a:r>
              <a:rPr sz="2400" spc="-10" dirty="0">
                <a:solidFill>
                  <a:prstClr val="black"/>
                </a:solidFill>
                <a:cs typeface="Calibri"/>
              </a:rPr>
              <a:t>Agro </a:t>
            </a:r>
            <a:r>
              <a:rPr sz="2400" dirty="0">
                <a:solidFill>
                  <a:prstClr val="black"/>
                </a:solidFill>
                <a:cs typeface="Calibri"/>
              </a:rPr>
              <a:t>Based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Industries- Machineries</a:t>
            </a:r>
            <a:r>
              <a:rPr sz="2400" spc="-9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for 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Agriculture,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424180" marR="544830">
              <a:lnSpc>
                <a:spcPct val="140000"/>
              </a:lnSpc>
              <a:spcBef>
                <a:spcPts val="580"/>
              </a:spcBef>
            </a:pPr>
            <a:r>
              <a:rPr sz="2400" spc="-10" dirty="0">
                <a:solidFill>
                  <a:prstClr val="black"/>
                </a:solidFill>
                <a:cs typeface="Calibri"/>
              </a:rPr>
              <a:t>Pesticides </a:t>
            </a:r>
            <a:r>
              <a:rPr sz="2400" dirty="0">
                <a:solidFill>
                  <a:prstClr val="black"/>
                </a:solidFill>
                <a:cs typeface="Calibri"/>
              </a:rPr>
              <a:t>and Insecticides</a:t>
            </a:r>
            <a:r>
              <a:rPr sz="2400" spc="-1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manufacturing  Industries.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424180" marR="233679" indent="-412115">
              <a:lnSpc>
                <a:spcPct val="140000"/>
              </a:lnSpc>
              <a:spcBef>
                <a:spcPts val="575"/>
              </a:spcBef>
              <a:buSzPct val="64583"/>
              <a:buFont typeface="Arial"/>
              <a:buChar char="•"/>
              <a:tabLst>
                <a:tab pos="424180" algn="l"/>
                <a:tab pos="424815" algn="l"/>
              </a:tabLst>
            </a:pPr>
            <a:r>
              <a:rPr sz="2400" spc="-5" dirty="0">
                <a:solidFill>
                  <a:prstClr val="black"/>
                </a:solidFill>
                <a:cs typeface="Calibri"/>
              </a:rPr>
              <a:t>Horticulture-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Research </a:t>
            </a:r>
            <a:r>
              <a:rPr sz="2400" dirty="0">
                <a:solidFill>
                  <a:prstClr val="black"/>
                </a:solidFill>
                <a:cs typeface="Calibri"/>
              </a:rPr>
              <a:t>and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development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for 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hybrid plants </a:t>
            </a:r>
            <a:r>
              <a:rPr sz="2400" dirty="0">
                <a:solidFill>
                  <a:prstClr val="black"/>
                </a:solidFill>
                <a:cs typeface="Calibri"/>
              </a:rPr>
              <a:t>with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more productivity </a:t>
            </a:r>
            <a:r>
              <a:rPr sz="2400" dirty="0">
                <a:solidFill>
                  <a:prstClr val="black"/>
                </a:solidFill>
                <a:cs typeface="Calibri"/>
              </a:rPr>
              <a:t>and 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nutritional</a:t>
            </a:r>
            <a:r>
              <a:rPr sz="2400" spc="-3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elements.</a:t>
            </a:r>
            <a:endParaRPr sz="2400">
              <a:solidFill>
                <a:prstClr val="black"/>
              </a:solidFill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3581398"/>
            <a:ext cx="2819400" cy="32765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07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E682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</TotalTime>
  <Words>2200</Words>
  <Application>Microsoft Office PowerPoint</Application>
  <PresentationFormat>On-screen Show (4:3)</PresentationFormat>
  <Paragraphs>290</Paragraphs>
  <Slides>73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73</vt:i4>
      </vt:variant>
    </vt:vector>
  </HeadingPairs>
  <TitlesOfParts>
    <vt:vector size="78" baseType="lpstr">
      <vt:lpstr>Office Theme</vt:lpstr>
      <vt:lpstr>1_Office Theme</vt:lpstr>
      <vt:lpstr>2_Office Theme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INDIA IN WORLD OF AGRICULTURE</vt:lpstr>
      <vt:lpstr>INDIAN AGRICULTURE SCENARIO</vt:lpstr>
      <vt:lpstr>PowerPoint Presentation</vt:lpstr>
      <vt:lpstr>PowerPoint Presentation</vt:lpstr>
      <vt:lpstr>PowerPoint Presentation</vt:lpstr>
      <vt:lpstr>PowerPoint Presentation</vt:lpstr>
      <vt:lpstr>AGRICULTURE</vt:lpstr>
      <vt:lpstr>PowerPoint Presentation</vt:lpstr>
      <vt:lpstr>Agriculture</vt:lpstr>
      <vt:lpstr>Farm System</vt:lpstr>
      <vt:lpstr>The farm system of an arable land</vt:lpstr>
      <vt:lpstr>Physical and human farm inputs</vt:lpstr>
      <vt:lpstr>Types Of Farming</vt:lpstr>
      <vt:lpstr>Intensive Subsistence Farming</vt:lpstr>
      <vt:lpstr>Commercial Farming</vt:lpstr>
      <vt:lpstr>Plantation</vt:lpstr>
      <vt:lpstr>Major crops</vt:lpstr>
      <vt:lpstr>PowerPoint Presentation</vt:lpstr>
      <vt:lpstr>PowerPoint Presentation</vt:lpstr>
      <vt:lpstr>PowerPoint Presentation</vt:lpstr>
      <vt:lpstr>AGRICULTURAL  DEVELOPMENT</vt:lpstr>
      <vt:lpstr>PowerPoint Presentation</vt:lpstr>
      <vt:lpstr>FARM IN INDIA</vt:lpstr>
      <vt:lpstr>PowerPoint Presentation</vt:lpstr>
      <vt:lpstr>Introduction</vt:lpstr>
      <vt:lpstr>Theory of operation of green house</vt:lpstr>
      <vt:lpstr>Enivironment control parameters</vt:lpstr>
      <vt:lpstr>Temperature</vt:lpstr>
      <vt:lpstr>Relative  humidity</vt:lpstr>
      <vt:lpstr>Light intensity</vt:lpstr>
      <vt:lpstr>Carbon dioxide</vt:lpstr>
      <vt:lpstr>Micro climate control system</vt:lpstr>
      <vt:lpstr>Factors to be controlled</vt:lpstr>
      <vt:lpstr>Ventilation</vt:lpstr>
      <vt:lpstr>Natural ventilation</vt:lpstr>
      <vt:lpstr>PowerPoint Presentation</vt:lpstr>
      <vt:lpstr>Forced ventilation</vt:lpstr>
      <vt:lpstr>PowerPoint Presentation</vt:lpstr>
      <vt:lpstr>Shade covers</vt:lpstr>
      <vt:lpstr>PowerPoint Presentation</vt:lpstr>
      <vt:lpstr>Cooling</vt:lpstr>
      <vt:lpstr>PowerPoint Presentation</vt:lpstr>
      <vt:lpstr>Heating</vt:lpstr>
      <vt:lpstr>Different types of heating systems</vt:lpstr>
      <vt:lpstr>Solar radiation filtration</vt:lpstr>
      <vt:lpstr>Internal air circulation system</vt:lpstr>
      <vt:lpstr>CO2 Enrichment</vt:lpstr>
      <vt:lpstr>Light</vt:lpstr>
      <vt:lpstr>Automatic greenhouse climate control  systems</vt:lpstr>
      <vt:lpstr>A commercial smart greenhouse with Internet-  of-Things monitoring</vt:lpstr>
      <vt:lpstr>A robotic nursery greenhouse for automated  spraying and management</vt:lpstr>
      <vt:lpstr>A modular greenhouse used in urban farming</vt:lpstr>
      <vt:lpstr>A modern Gable greenhouse with  rooftop solar panels</vt:lpstr>
      <vt:lpstr>Modern technique involving Internet Of  Things(IOT’S)</vt:lpstr>
      <vt:lpstr>PowerPoint Presentation</vt:lpstr>
      <vt:lpstr>PowerPoint Presentation</vt:lpstr>
      <vt:lpstr>PowerPoint Presentation</vt:lpstr>
      <vt:lpstr>Conclusion</vt:lpstr>
      <vt:lpstr>References</vt:lpstr>
      <vt:lpstr>PowerPoint Presentation</vt:lpstr>
      <vt:lpstr>Introduction</vt:lpstr>
      <vt:lpstr>PowerPoint Presentation</vt:lpstr>
      <vt:lpstr>PowerPoint Presentation</vt:lpstr>
      <vt:lpstr>Market Outlook</vt:lpstr>
      <vt:lpstr>PowerPoint Presentation</vt:lpstr>
      <vt:lpstr>Global Hydroponics Market Revenue, by Crop Type in 2016</vt:lpstr>
      <vt:lpstr>PowerPoint Presentation</vt:lpstr>
      <vt:lpstr>Hydroponics Market Size, by Region (2015-2020)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AGRICULTURE</dc:title>
  <dc:creator>praveen</dc:creator>
  <cp:lastModifiedBy>praveen</cp:lastModifiedBy>
  <cp:revision>22</cp:revision>
  <dcterms:created xsi:type="dcterms:W3CDTF">2020-07-18T10:36:31Z</dcterms:created>
  <dcterms:modified xsi:type="dcterms:W3CDTF">2020-07-18T12:30:47Z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2012-12-08T00:00:00Z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2020-07-18T00:00:00Z</vt:filetime>
  </property>
</Properties>
</file>