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57" r:id="rId4"/>
    <p:sldId id="261" r:id="rId5"/>
    <p:sldId id="270" r:id="rId6"/>
    <p:sldId id="262" r:id="rId7"/>
    <p:sldId id="269" r:id="rId8"/>
    <p:sldId id="271" r:id="rId9"/>
    <p:sldId id="263" r:id="rId10"/>
    <p:sldId id="272" r:id="rId11"/>
    <p:sldId id="259" r:id="rId12"/>
    <p:sldId id="267" r:id="rId13"/>
    <p:sldId id="264" r:id="rId14"/>
    <p:sldId id="266"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62" autoAdjust="0"/>
  </p:normalViewPr>
  <p:slideViewPr>
    <p:cSldViewPr>
      <p:cViewPr>
        <p:scale>
          <a:sx n="75" d="100"/>
          <a:sy n="75" d="100"/>
        </p:scale>
        <p:origin x="-1236" y="12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73D3DFC-9E98-4702-8173-CC150074B83A}" type="datetimeFigureOut">
              <a:rPr lang="en-US" smtClean="0"/>
              <a:t>3/2/2014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475521-474D-493E-98BD-927DB7E57375}" type="slidenum">
              <a:rPr lang="en-US" smtClean="0"/>
              <a:t>‹#›</a:t>
            </a:fld>
            <a:endParaRPr lang="en-US"/>
          </a:p>
        </p:txBody>
      </p:sp>
    </p:spTree>
    <p:extLst>
      <p:ext uri="{BB962C8B-B14F-4D97-AF65-F5344CB8AC3E}">
        <p14:creationId xmlns:p14="http://schemas.microsoft.com/office/powerpoint/2010/main" val="17063041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3D3DFC-9E98-4702-8173-CC150074B83A}" type="datetimeFigureOut">
              <a:rPr lang="en-US" smtClean="0"/>
              <a:t>3/2/2014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475521-474D-493E-98BD-927DB7E57375}" type="slidenum">
              <a:rPr lang="en-US" smtClean="0"/>
              <a:t>‹#›</a:t>
            </a:fld>
            <a:endParaRPr lang="en-US"/>
          </a:p>
        </p:txBody>
      </p:sp>
    </p:spTree>
    <p:extLst>
      <p:ext uri="{BB962C8B-B14F-4D97-AF65-F5344CB8AC3E}">
        <p14:creationId xmlns:p14="http://schemas.microsoft.com/office/powerpoint/2010/main" val="2909258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3D3DFC-9E98-4702-8173-CC150074B83A}" type="datetimeFigureOut">
              <a:rPr lang="en-US" smtClean="0"/>
              <a:t>3/2/2014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475521-474D-493E-98BD-927DB7E57375}" type="slidenum">
              <a:rPr lang="en-US" smtClean="0"/>
              <a:t>‹#›</a:t>
            </a:fld>
            <a:endParaRPr lang="en-US"/>
          </a:p>
        </p:txBody>
      </p:sp>
    </p:spTree>
    <p:extLst>
      <p:ext uri="{BB962C8B-B14F-4D97-AF65-F5344CB8AC3E}">
        <p14:creationId xmlns:p14="http://schemas.microsoft.com/office/powerpoint/2010/main" val="2042041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3D3DFC-9E98-4702-8173-CC150074B83A}" type="datetimeFigureOut">
              <a:rPr lang="en-US" smtClean="0"/>
              <a:t>3/2/2014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475521-474D-493E-98BD-927DB7E57375}" type="slidenum">
              <a:rPr lang="en-US" smtClean="0"/>
              <a:t>‹#›</a:t>
            </a:fld>
            <a:endParaRPr lang="en-US"/>
          </a:p>
        </p:txBody>
      </p:sp>
    </p:spTree>
    <p:extLst>
      <p:ext uri="{BB962C8B-B14F-4D97-AF65-F5344CB8AC3E}">
        <p14:creationId xmlns:p14="http://schemas.microsoft.com/office/powerpoint/2010/main" val="385180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3D3DFC-9E98-4702-8173-CC150074B83A}" type="datetimeFigureOut">
              <a:rPr lang="en-US" smtClean="0"/>
              <a:t>3/2/2014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475521-474D-493E-98BD-927DB7E57375}" type="slidenum">
              <a:rPr lang="en-US" smtClean="0"/>
              <a:t>‹#›</a:t>
            </a:fld>
            <a:endParaRPr lang="en-US"/>
          </a:p>
        </p:txBody>
      </p:sp>
    </p:spTree>
    <p:extLst>
      <p:ext uri="{BB962C8B-B14F-4D97-AF65-F5344CB8AC3E}">
        <p14:creationId xmlns:p14="http://schemas.microsoft.com/office/powerpoint/2010/main" val="632628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73D3DFC-9E98-4702-8173-CC150074B83A}" type="datetimeFigureOut">
              <a:rPr lang="en-US" smtClean="0"/>
              <a:t>3/2/2014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475521-474D-493E-98BD-927DB7E57375}" type="slidenum">
              <a:rPr lang="en-US" smtClean="0"/>
              <a:t>‹#›</a:t>
            </a:fld>
            <a:endParaRPr lang="en-US"/>
          </a:p>
        </p:txBody>
      </p:sp>
    </p:spTree>
    <p:extLst>
      <p:ext uri="{BB962C8B-B14F-4D97-AF65-F5344CB8AC3E}">
        <p14:creationId xmlns:p14="http://schemas.microsoft.com/office/powerpoint/2010/main" val="456209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73D3DFC-9E98-4702-8173-CC150074B83A}" type="datetimeFigureOut">
              <a:rPr lang="en-US" smtClean="0"/>
              <a:t>3/2/2014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1475521-474D-493E-98BD-927DB7E57375}" type="slidenum">
              <a:rPr lang="en-US" smtClean="0"/>
              <a:t>‹#›</a:t>
            </a:fld>
            <a:endParaRPr lang="en-US"/>
          </a:p>
        </p:txBody>
      </p:sp>
    </p:spTree>
    <p:extLst>
      <p:ext uri="{BB962C8B-B14F-4D97-AF65-F5344CB8AC3E}">
        <p14:creationId xmlns:p14="http://schemas.microsoft.com/office/powerpoint/2010/main" val="24720031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3D3DFC-9E98-4702-8173-CC150074B83A}" type="datetimeFigureOut">
              <a:rPr lang="en-US" smtClean="0"/>
              <a:t>3/2/2014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1475521-474D-493E-98BD-927DB7E57375}" type="slidenum">
              <a:rPr lang="en-US" smtClean="0"/>
              <a:t>‹#›</a:t>
            </a:fld>
            <a:endParaRPr lang="en-US"/>
          </a:p>
        </p:txBody>
      </p:sp>
    </p:spTree>
    <p:extLst>
      <p:ext uri="{BB962C8B-B14F-4D97-AF65-F5344CB8AC3E}">
        <p14:creationId xmlns:p14="http://schemas.microsoft.com/office/powerpoint/2010/main" val="322558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3D3DFC-9E98-4702-8173-CC150074B83A}" type="datetimeFigureOut">
              <a:rPr lang="en-US" smtClean="0"/>
              <a:t>3/2/2014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1475521-474D-493E-98BD-927DB7E57375}" type="slidenum">
              <a:rPr lang="en-US" smtClean="0"/>
              <a:t>‹#›</a:t>
            </a:fld>
            <a:endParaRPr lang="en-US"/>
          </a:p>
        </p:txBody>
      </p:sp>
    </p:spTree>
    <p:extLst>
      <p:ext uri="{BB962C8B-B14F-4D97-AF65-F5344CB8AC3E}">
        <p14:creationId xmlns:p14="http://schemas.microsoft.com/office/powerpoint/2010/main" val="541871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3D3DFC-9E98-4702-8173-CC150074B83A}" type="datetimeFigureOut">
              <a:rPr lang="en-US" smtClean="0"/>
              <a:t>3/2/2014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475521-474D-493E-98BD-927DB7E57375}" type="slidenum">
              <a:rPr lang="en-US" smtClean="0"/>
              <a:t>‹#›</a:t>
            </a:fld>
            <a:endParaRPr lang="en-US"/>
          </a:p>
        </p:txBody>
      </p:sp>
    </p:spTree>
    <p:extLst>
      <p:ext uri="{BB962C8B-B14F-4D97-AF65-F5344CB8AC3E}">
        <p14:creationId xmlns:p14="http://schemas.microsoft.com/office/powerpoint/2010/main" val="31663455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3D3DFC-9E98-4702-8173-CC150074B83A}" type="datetimeFigureOut">
              <a:rPr lang="en-US" smtClean="0"/>
              <a:t>3/2/2014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475521-474D-493E-98BD-927DB7E57375}" type="slidenum">
              <a:rPr lang="en-US" smtClean="0"/>
              <a:t>‹#›</a:t>
            </a:fld>
            <a:endParaRPr lang="en-US"/>
          </a:p>
        </p:txBody>
      </p:sp>
    </p:spTree>
    <p:extLst>
      <p:ext uri="{BB962C8B-B14F-4D97-AF65-F5344CB8AC3E}">
        <p14:creationId xmlns:p14="http://schemas.microsoft.com/office/powerpoint/2010/main" val="4100206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3D3DFC-9E98-4702-8173-CC150074B83A}" type="datetimeFigureOut">
              <a:rPr lang="en-US" smtClean="0"/>
              <a:t>3/2/2014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475521-474D-493E-98BD-927DB7E57375}" type="slidenum">
              <a:rPr lang="en-US" smtClean="0"/>
              <a:t>‹#›</a:t>
            </a:fld>
            <a:endParaRPr lang="en-US"/>
          </a:p>
        </p:txBody>
      </p:sp>
    </p:spTree>
    <p:extLst>
      <p:ext uri="{BB962C8B-B14F-4D97-AF65-F5344CB8AC3E}">
        <p14:creationId xmlns:p14="http://schemas.microsoft.com/office/powerpoint/2010/main" val="27769786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7800"/>
            <a:ext cx="7924800" cy="2895600"/>
          </a:xfrm>
        </p:spPr>
        <p:txBody>
          <a:bodyPr>
            <a:normAutofit/>
          </a:bodyPr>
          <a:lstStyle/>
          <a:p>
            <a:r>
              <a:rPr lang="en-US" sz="3200" b="1" dirty="0" smtClean="0">
                <a:latin typeface="Algerian" panose="04020705040A02060702" pitchFamily="82" charset="0"/>
                <a:cs typeface="Times New Roman" panose="02020603050405020304" pitchFamily="18" charset="0"/>
              </a:rPr>
              <a:t>PROVISIONS OF COMPANIES ACT 2013        RELATING TO CORPORATE SOCIAL RESPONSIBILITY</a:t>
            </a:r>
            <a:endParaRPr lang="en-US" sz="3200" b="1" dirty="0">
              <a:latin typeface="Algerian" panose="04020705040A02060702" pitchFamily="82" charset="0"/>
              <a:cs typeface="Times New Roman" panose="02020603050405020304" pitchFamily="18" charset="0"/>
            </a:endParaRPr>
          </a:p>
        </p:txBody>
      </p:sp>
    </p:spTree>
    <p:extLst>
      <p:ext uri="{BB962C8B-B14F-4D97-AF65-F5344CB8AC3E}">
        <p14:creationId xmlns:p14="http://schemas.microsoft.com/office/powerpoint/2010/main" val="3261858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2900" y="1752600"/>
            <a:ext cx="8229600" cy="4525963"/>
          </a:xfrm>
        </p:spPr>
        <p:txBody>
          <a:bodyPr>
            <a:normAutofit/>
          </a:bodyPr>
          <a:lstStyle/>
          <a:p>
            <a:r>
              <a:rPr lang="en-US" sz="2800" dirty="0" smtClean="0"/>
              <a:t>To approve CSR policy after taking account suggestions made by CSR committee.</a:t>
            </a:r>
          </a:p>
          <a:p>
            <a:r>
              <a:rPr lang="en-US" sz="2800" dirty="0" smtClean="0"/>
              <a:t>To disclose contents of CSR policies in CSR report and in company’s website</a:t>
            </a:r>
          </a:p>
          <a:p>
            <a:r>
              <a:rPr lang="en-US" sz="2800" dirty="0" smtClean="0"/>
              <a:t>Ensure that activities framed under CSR policy are actually undertaken by the company</a:t>
            </a:r>
          </a:p>
          <a:p>
            <a:pPr marL="342900" lvl="1" indent="-342900">
              <a:buFont typeface="Arial" panose="020B0604020202020204" pitchFamily="34" charset="0"/>
              <a:buChar char="•"/>
            </a:pPr>
            <a:r>
              <a:rPr lang="en-US" dirty="0" smtClean="0"/>
              <a:t> If company fails to spend the amount earmarked for CSR activities, Board Report to disclose reasons for spending the amount</a:t>
            </a:r>
          </a:p>
          <a:p>
            <a:endParaRPr lang="en-US" dirty="0"/>
          </a:p>
        </p:txBody>
      </p:sp>
      <p:sp>
        <p:nvSpPr>
          <p:cNvPr id="4" name="TextBox 3"/>
          <p:cNvSpPr txBox="1"/>
          <p:nvPr/>
        </p:nvSpPr>
        <p:spPr>
          <a:xfrm>
            <a:off x="304800" y="609600"/>
            <a:ext cx="7696200" cy="954107"/>
          </a:xfrm>
          <a:prstGeom prst="rect">
            <a:avLst/>
          </a:prstGeom>
          <a:noFill/>
        </p:spPr>
        <p:txBody>
          <a:bodyPr wrap="square" rtlCol="0">
            <a:spAutoFit/>
          </a:bodyPr>
          <a:lstStyle/>
          <a:p>
            <a:pPr algn="ctr">
              <a:spcBef>
                <a:spcPct val="0"/>
              </a:spcBef>
            </a:pPr>
            <a:r>
              <a:rPr lang="en-US" sz="2800" dirty="0">
                <a:latin typeface="+mj-lt"/>
                <a:ea typeface="+mj-ea"/>
                <a:cs typeface="+mj-cs"/>
              </a:rPr>
              <a:t>Responsibility of Board of Directors on </a:t>
            </a:r>
            <a:r>
              <a:rPr lang="en-US" sz="2800" dirty="0" smtClean="0">
                <a:latin typeface="+mj-lt"/>
                <a:ea typeface="+mj-ea"/>
                <a:cs typeface="+mj-cs"/>
              </a:rPr>
              <a:t>CSR               						(continues)</a:t>
            </a:r>
            <a:endParaRPr lang="en-US" sz="2800" dirty="0">
              <a:latin typeface="+mj-lt"/>
              <a:ea typeface="+mj-ea"/>
              <a:cs typeface="+mj-cs"/>
            </a:endParaRPr>
          </a:p>
        </p:txBody>
      </p:sp>
    </p:spTree>
    <p:extLst>
      <p:ext uri="{BB962C8B-B14F-4D97-AF65-F5344CB8AC3E}">
        <p14:creationId xmlns:p14="http://schemas.microsoft.com/office/powerpoint/2010/main" val="1962019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en-US" sz="2800" dirty="0" smtClean="0">
                <a:latin typeface="Times New Roman" panose="02020603050405020304" pitchFamily="18" charset="0"/>
                <a:cs typeface="Times New Roman" panose="02020603050405020304" pitchFamily="18" charset="0"/>
              </a:rPr>
              <a:t>The list of activities that can be included under CSR policies as per Schedule VII.</a:t>
            </a:r>
            <a:endParaRPr lang="en-US" sz="2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600201"/>
            <a:ext cx="8229600" cy="4800599"/>
          </a:xfrm>
        </p:spPr>
        <p:txBody>
          <a:bodyPr>
            <a:noAutofit/>
          </a:bodyPr>
          <a:lstStyle/>
          <a:p>
            <a:pPr marL="0" indent="0">
              <a:buNone/>
            </a:pPr>
            <a:r>
              <a:rPr lang="en-US" sz="2000" dirty="0" smtClean="0">
                <a:latin typeface="Times New Roman" panose="02020603050405020304" pitchFamily="18" charset="0"/>
                <a:cs typeface="Times New Roman" panose="02020603050405020304" pitchFamily="18" charset="0"/>
              </a:rPr>
              <a:t>Activities relating to:</a:t>
            </a:r>
          </a:p>
          <a:p>
            <a:pPr marL="0" indent="0">
              <a:buNone/>
            </a:pPr>
            <a:endParaRPr lang="en-US" sz="2000" dirty="0" smtClean="0">
              <a:latin typeface="Times New Roman" panose="02020603050405020304" pitchFamily="18" charset="0"/>
              <a:cs typeface="Times New Roman" panose="02020603050405020304" pitchFamily="18" charset="0"/>
            </a:endParaRPr>
          </a:p>
          <a:p>
            <a:pPr>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eradicating </a:t>
            </a:r>
            <a:r>
              <a:rPr lang="en-US" sz="2000" dirty="0" smtClean="0">
                <a:latin typeface="Times New Roman" panose="02020603050405020304" pitchFamily="18" charset="0"/>
                <a:cs typeface="Times New Roman" panose="02020603050405020304" pitchFamily="18" charset="0"/>
              </a:rPr>
              <a:t>hunger, poverty and malnutrition, promoting preventive health care and sanitation and making available safe drinking water</a:t>
            </a:r>
            <a:endParaRPr lang="en-US" sz="2000" dirty="0">
              <a:latin typeface="Times New Roman" panose="02020603050405020304" pitchFamily="18" charset="0"/>
              <a:cs typeface="Times New Roman" panose="02020603050405020304" pitchFamily="18" charset="0"/>
            </a:endParaRPr>
          </a:p>
          <a:p>
            <a:pPr>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promotion of education including special education and employment enhancing vocation skills especially among children, women, elderly and differently abled and livelihood enhancement </a:t>
            </a:r>
            <a:r>
              <a:rPr lang="en-US" sz="2000" dirty="0" smtClean="0">
                <a:latin typeface="Times New Roman" panose="02020603050405020304" pitchFamily="18" charset="0"/>
                <a:cs typeface="Times New Roman" panose="02020603050405020304" pitchFamily="18" charset="0"/>
              </a:rPr>
              <a:t>projects</a:t>
            </a:r>
            <a:endParaRPr lang="en-US" sz="2000" dirty="0">
              <a:latin typeface="Times New Roman" panose="02020603050405020304" pitchFamily="18" charset="0"/>
              <a:cs typeface="Times New Roman" panose="02020603050405020304" pitchFamily="18" charset="0"/>
            </a:endParaRPr>
          </a:p>
          <a:p>
            <a:pPr>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Promotion of gender equality and empowering women, setting up homes and hospitals for women and orphans, setting up old age homes, day care centers and such other facilities for senior citizens and measures for reducing inequalities faced by socially and economically backward groups</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Ensuring environmental sustainability, ecological balance, protection of flora and fauna, animal welfare, agroforestry, conservation of natural resources and maintaining quality of soil, air and water</a:t>
            </a: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774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Protection of national heritage, art and culture including restoration of building and sites of historical importance and works of art ; setting up public libraries, promotion and development of traditional arts and handicrafts</a:t>
            </a:r>
          </a:p>
          <a:p>
            <a:pPr>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Measures for the benefit of armed forces veterans, war windows, and their </a:t>
            </a:r>
            <a:r>
              <a:rPr lang="en-US" sz="2000" dirty="0" err="1" smtClean="0">
                <a:latin typeface="Times New Roman" panose="02020603050405020304" pitchFamily="18" charset="0"/>
                <a:cs typeface="Times New Roman" panose="02020603050405020304" pitchFamily="18" charset="0"/>
              </a:rPr>
              <a:t>dependants</a:t>
            </a:r>
            <a:endParaRPr lang="en-US" sz="2000" dirty="0" smtClean="0">
              <a:latin typeface="Times New Roman" panose="02020603050405020304" pitchFamily="18" charset="0"/>
              <a:cs typeface="Times New Roman" panose="02020603050405020304" pitchFamily="18" charset="0"/>
            </a:endParaRPr>
          </a:p>
          <a:p>
            <a:pPr>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Training to promote rural sports, nationally recognised sports, </a:t>
            </a:r>
            <a:r>
              <a:rPr lang="en-US" sz="2000" dirty="0" err="1" smtClean="0">
                <a:latin typeface="Times New Roman" panose="02020603050405020304" pitchFamily="18" charset="0"/>
                <a:cs typeface="Times New Roman" panose="02020603050405020304" pitchFamily="18" charset="0"/>
              </a:rPr>
              <a:t>paralympic</a:t>
            </a:r>
            <a:r>
              <a:rPr lang="en-US" sz="2000" dirty="0" smtClean="0">
                <a:latin typeface="Times New Roman" panose="02020603050405020304" pitchFamily="18" charset="0"/>
                <a:cs typeface="Times New Roman" panose="02020603050405020304" pitchFamily="18" charset="0"/>
              </a:rPr>
              <a:t> sports and Olympic sports</a:t>
            </a:r>
          </a:p>
          <a:p>
            <a:pPr>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C</a:t>
            </a:r>
            <a:r>
              <a:rPr lang="en-US" sz="2000" dirty="0" smtClean="0">
                <a:latin typeface="Times New Roman" panose="02020603050405020304" pitchFamily="18" charset="0"/>
                <a:cs typeface="Times New Roman" panose="02020603050405020304" pitchFamily="18" charset="0"/>
              </a:rPr>
              <a:t>ontribution </a:t>
            </a:r>
            <a:r>
              <a:rPr lang="en-US" sz="2000" dirty="0">
                <a:latin typeface="Times New Roman" panose="02020603050405020304" pitchFamily="18" charset="0"/>
                <a:cs typeface="Times New Roman" panose="02020603050405020304" pitchFamily="18" charset="0"/>
              </a:rPr>
              <a:t>to the Prime Minister's National Relief Fund or any </a:t>
            </a:r>
            <a:r>
              <a:rPr lang="en-US" sz="2000" dirty="0" smtClean="0">
                <a:latin typeface="Times New Roman" panose="02020603050405020304" pitchFamily="18" charset="0"/>
                <a:cs typeface="Times New Roman" panose="02020603050405020304" pitchFamily="18" charset="0"/>
              </a:rPr>
              <a:t>other fund </a:t>
            </a:r>
            <a:r>
              <a:rPr lang="en-US" sz="2000" dirty="0">
                <a:latin typeface="Times New Roman" panose="02020603050405020304" pitchFamily="18" charset="0"/>
                <a:cs typeface="Times New Roman" panose="02020603050405020304" pitchFamily="18" charset="0"/>
              </a:rPr>
              <a:t>set up by the Central Government </a:t>
            </a:r>
            <a:r>
              <a:rPr lang="en-US" sz="2000" dirty="0" smtClean="0">
                <a:latin typeface="Times New Roman" panose="02020603050405020304" pitchFamily="18" charset="0"/>
                <a:cs typeface="Times New Roman" panose="02020603050405020304" pitchFamily="18" charset="0"/>
              </a:rPr>
              <a:t>for socio-economic </a:t>
            </a:r>
            <a:r>
              <a:rPr lang="en-US" sz="2000" dirty="0">
                <a:latin typeface="Times New Roman" panose="02020603050405020304" pitchFamily="18" charset="0"/>
                <a:cs typeface="Times New Roman" panose="02020603050405020304" pitchFamily="18" charset="0"/>
              </a:rPr>
              <a:t>development and relief and </a:t>
            </a:r>
            <a:r>
              <a:rPr lang="en-US" sz="2000" dirty="0" smtClean="0">
                <a:latin typeface="Times New Roman" panose="02020603050405020304" pitchFamily="18" charset="0"/>
                <a:cs typeface="Times New Roman" panose="02020603050405020304" pitchFamily="18" charset="0"/>
              </a:rPr>
              <a:t>welfare </a:t>
            </a:r>
            <a:r>
              <a:rPr lang="en-US" sz="2000" dirty="0">
                <a:latin typeface="Times New Roman" panose="02020603050405020304" pitchFamily="18" charset="0"/>
                <a:cs typeface="Times New Roman" panose="02020603050405020304" pitchFamily="18" charset="0"/>
              </a:rPr>
              <a:t>of the </a:t>
            </a:r>
            <a:r>
              <a:rPr lang="en-US" sz="2000" dirty="0" smtClean="0">
                <a:latin typeface="Times New Roman" panose="02020603050405020304" pitchFamily="18" charset="0"/>
                <a:cs typeface="Times New Roman" panose="02020603050405020304" pitchFamily="18" charset="0"/>
              </a:rPr>
              <a:t>Scheduled Castes</a:t>
            </a:r>
            <a:r>
              <a:rPr lang="en-US" sz="2000" dirty="0">
                <a:latin typeface="Times New Roman" panose="02020603050405020304" pitchFamily="18" charset="0"/>
                <a:cs typeface="Times New Roman" panose="02020603050405020304" pitchFamily="18" charset="0"/>
              </a:rPr>
              <a:t>, the Scheduled Tribes, other backward classes, minorities and </a:t>
            </a:r>
            <a:r>
              <a:rPr lang="en-US" sz="2000" dirty="0" smtClean="0">
                <a:latin typeface="Times New Roman" panose="02020603050405020304" pitchFamily="18" charset="0"/>
                <a:cs typeface="Times New Roman" panose="02020603050405020304" pitchFamily="18" charset="0"/>
              </a:rPr>
              <a:t>women</a:t>
            </a:r>
            <a:endParaRPr lang="en-US" sz="2000" dirty="0">
              <a:latin typeface="Times New Roman" panose="02020603050405020304" pitchFamily="18" charset="0"/>
              <a:cs typeface="Times New Roman" panose="02020603050405020304" pitchFamily="18" charset="0"/>
            </a:endParaRPr>
          </a:p>
          <a:p>
            <a:pPr>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Contribution or funds provided to technology incubators located within academic institutions which are approved by the Central Government</a:t>
            </a:r>
          </a:p>
          <a:p>
            <a:pPr>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Rural development projects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4514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Annual Report on CSR</a:t>
            </a:r>
            <a:endParaRPr lang="en-US" dirty="0"/>
          </a:p>
        </p:txBody>
      </p:sp>
      <p:sp>
        <p:nvSpPr>
          <p:cNvPr id="3" name="Content Placeholder 2"/>
          <p:cNvSpPr>
            <a:spLocks noGrp="1"/>
          </p:cNvSpPr>
          <p:nvPr>
            <p:ph idx="1"/>
          </p:nvPr>
        </p:nvSpPr>
        <p:spPr>
          <a:xfrm>
            <a:off x="457200" y="1219200"/>
            <a:ext cx="8229600" cy="4906963"/>
          </a:xfrm>
        </p:spPr>
        <p:txBody>
          <a:bodyPr>
            <a:normAutofit fontScale="55000" lnSpcReduction="20000"/>
          </a:bodyPr>
          <a:lstStyle/>
          <a:p>
            <a:pPr marL="0" indent="0">
              <a:buNone/>
            </a:pPr>
            <a:r>
              <a:rPr lang="en-US" dirty="0" smtClean="0"/>
              <a:t>In the case of foreign company, balance sheet filed under Sec 381(1) shall contain an Annexure regarding report on CSR</a:t>
            </a:r>
          </a:p>
          <a:p>
            <a:pPr marL="0" indent="0">
              <a:buNone/>
            </a:pPr>
            <a:r>
              <a:rPr lang="en-US" dirty="0" smtClean="0"/>
              <a:t>In the case of companies other than foreign </a:t>
            </a:r>
            <a:r>
              <a:rPr lang="en-US" dirty="0" err="1" smtClean="0"/>
              <a:t>company,The</a:t>
            </a:r>
            <a:r>
              <a:rPr lang="en-US" dirty="0" smtClean="0"/>
              <a:t> Board’s report of the company shall also include an annual report on CSR containing particulars specified in Annexure.</a:t>
            </a:r>
          </a:p>
          <a:p>
            <a:pPr marL="0" indent="0">
              <a:buNone/>
            </a:pPr>
            <a:r>
              <a:rPr lang="en-US" dirty="0" smtClean="0"/>
              <a:t>Such report should contain:</a:t>
            </a:r>
          </a:p>
          <a:p>
            <a:pPr>
              <a:buFont typeface="Wingdings" panose="05000000000000000000" pitchFamily="2" charset="2"/>
              <a:buChar char="ü"/>
            </a:pPr>
            <a:r>
              <a:rPr lang="en-US" dirty="0" smtClean="0"/>
              <a:t>It should contain brief outline of company’s CSR policy’ including overview of projects or programs proposed to be undertaken and a reference to web link to the CSR policy and projects or programs.</a:t>
            </a:r>
          </a:p>
          <a:p>
            <a:pPr>
              <a:buFont typeface="Wingdings" panose="05000000000000000000" pitchFamily="2" charset="2"/>
              <a:buChar char="ü"/>
            </a:pPr>
            <a:r>
              <a:rPr lang="en-US" dirty="0" smtClean="0"/>
              <a:t>Composition of CSR committee.</a:t>
            </a:r>
          </a:p>
          <a:p>
            <a:pPr>
              <a:buFont typeface="Wingdings" panose="05000000000000000000" pitchFamily="2" charset="2"/>
              <a:buChar char="ü"/>
            </a:pPr>
            <a:r>
              <a:rPr lang="en-US" dirty="0" smtClean="0"/>
              <a:t>Average net profit of the company for the last 3 financial years.(should be at least 2%) </a:t>
            </a:r>
          </a:p>
          <a:p>
            <a:pPr>
              <a:buFont typeface="Wingdings" panose="05000000000000000000" pitchFamily="2" charset="2"/>
              <a:buChar char="ü"/>
            </a:pPr>
            <a:r>
              <a:rPr lang="en-US" dirty="0" smtClean="0"/>
              <a:t>Prescribed CSR expenditure  </a:t>
            </a:r>
          </a:p>
          <a:p>
            <a:pPr>
              <a:buFont typeface="Wingdings" panose="05000000000000000000" pitchFamily="2" charset="2"/>
              <a:buChar char="ü"/>
            </a:pPr>
            <a:r>
              <a:rPr lang="en-US" dirty="0" smtClean="0"/>
              <a:t>Details of CSR spent during the financial year. It should include:</a:t>
            </a:r>
          </a:p>
          <a:p>
            <a:pPr marL="514350" indent="-514350">
              <a:buFont typeface="+mj-lt"/>
              <a:buAutoNum type="alphaLcParenR"/>
            </a:pPr>
            <a:r>
              <a:rPr lang="en-US" dirty="0" smtClean="0"/>
              <a:t>Total amount to be spent for the financial year</a:t>
            </a:r>
          </a:p>
          <a:p>
            <a:pPr marL="514350" indent="-514350">
              <a:buFont typeface="+mj-lt"/>
              <a:buAutoNum type="alphaLcParenR"/>
            </a:pPr>
            <a:r>
              <a:rPr lang="en-US" dirty="0" smtClean="0"/>
              <a:t>Amount unspent, if any</a:t>
            </a:r>
          </a:p>
          <a:p>
            <a:pPr marL="514350" indent="-514350">
              <a:buFont typeface="+mj-lt"/>
              <a:buAutoNum type="alphaLcParenR"/>
            </a:pPr>
            <a:r>
              <a:rPr lang="en-US" dirty="0" smtClean="0"/>
              <a:t>Manner in which the amount spent d</a:t>
            </a:r>
            <a:r>
              <a:rPr lang="en-US" dirty="0"/>
              <a:t>u</a:t>
            </a:r>
            <a:r>
              <a:rPr lang="en-US" dirty="0" smtClean="0"/>
              <a:t>ring the financial year as per the annexure provided under schedule VII</a:t>
            </a:r>
          </a:p>
          <a:p>
            <a:endParaRPr lang="en-US" dirty="0"/>
          </a:p>
        </p:txBody>
      </p:sp>
    </p:spTree>
    <p:extLst>
      <p:ext uri="{BB962C8B-B14F-4D97-AF65-F5344CB8AC3E}">
        <p14:creationId xmlns:p14="http://schemas.microsoft.com/office/powerpoint/2010/main" val="960636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6400" y="1066800"/>
            <a:ext cx="8229600" cy="2819399"/>
          </a:xfrm>
        </p:spPr>
        <p:txBody>
          <a:bodyPr>
            <a:normAutofit/>
          </a:bodyPr>
          <a:lstStyle/>
          <a:p>
            <a:pPr marL="342900" lvl="1" indent="-342900">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In case if the company fails to spent at least  2% of average net profit on CSR activities in accordance with Sec 135(5), Board Report to disclose reasons for such non-compliance.</a:t>
            </a:r>
          </a:p>
          <a:p>
            <a:pPr marL="342900" lvl="1" indent="-342900">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The responsibility statement of the CSR committee that the implementation and monitoring of CSR policy, is in compliance with CSR objectives and policy of the company.</a:t>
            </a:r>
          </a:p>
          <a:p>
            <a:pPr marL="342900" lvl="1" indent="-342900">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Such report should be signed by:</a:t>
            </a:r>
          </a:p>
          <a:p>
            <a:pPr marL="0" lvl="1" indent="0">
              <a:buNone/>
            </a:pPr>
            <a:endParaRPr lang="en-US" sz="2000" dirty="0" smtClean="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381000" y="4876800"/>
            <a:ext cx="2133600" cy="923330"/>
          </a:xfrm>
          <a:prstGeom prst="rect">
            <a:avLst/>
          </a:prstGeom>
          <a:noFill/>
        </p:spPr>
        <p:txBody>
          <a:bodyPr wrap="square" rtlCol="0">
            <a:spAutoFit/>
          </a:bodyPr>
          <a:lstStyle/>
          <a:p>
            <a:r>
              <a:rPr lang="en-US" dirty="0" smtClean="0"/>
              <a:t>Chief Executive Officer or Managing Director or director</a:t>
            </a:r>
            <a:endParaRPr lang="en-US" dirty="0"/>
          </a:p>
        </p:txBody>
      </p:sp>
      <p:sp>
        <p:nvSpPr>
          <p:cNvPr id="6" name="TextBox 5"/>
          <p:cNvSpPr txBox="1"/>
          <p:nvPr/>
        </p:nvSpPr>
        <p:spPr>
          <a:xfrm>
            <a:off x="3124200" y="4953000"/>
            <a:ext cx="2057400" cy="646331"/>
          </a:xfrm>
          <a:prstGeom prst="rect">
            <a:avLst/>
          </a:prstGeom>
          <a:noFill/>
        </p:spPr>
        <p:txBody>
          <a:bodyPr wrap="square" rtlCol="0">
            <a:spAutoFit/>
          </a:bodyPr>
          <a:lstStyle/>
          <a:p>
            <a:r>
              <a:rPr lang="en-US" dirty="0" smtClean="0"/>
              <a:t>Chairman CSR Committee</a:t>
            </a:r>
            <a:endParaRPr lang="en-US" dirty="0"/>
          </a:p>
        </p:txBody>
      </p:sp>
      <p:sp>
        <p:nvSpPr>
          <p:cNvPr id="8" name="TextBox 7"/>
          <p:cNvSpPr txBox="1"/>
          <p:nvPr/>
        </p:nvSpPr>
        <p:spPr>
          <a:xfrm>
            <a:off x="5694218" y="4953000"/>
            <a:ext cx="2438400" cy="1200329"/>
          </a:xfrm>
          <a:prstGeom prst="rect">
            <a:avLst/>
          </a:prstGeom>
          <a:noFill/>
        </p:spPr>
        <p:txBody>
          <a:bodyPr wrap="square" rtlCol="0">
            <a:spAutoFit/>
          </a:bodyPr>
          <a:lstStyle/>
          <a:p>
            <a:r>
              <a:rPr lang="en-US" dirty="0" smtClean="0"/>
              <a:t>Person specified as per 380(d) of Companies Act 2013,  in the case of Foreign company)</a:t>
            </a:r>
            <a:endParaRPr lang="en-US" dirty="0"/>
          </a:p>
        </p:txBody>
      </p:sp>
      <p:cxnSp>
        <p:nvCxnSpPr>
          <p:cNvPr id="10" name="Straight Connector 9"/>
          <p:cNvCxnSpPr/>
          <p:nvPr/>
        </p:nvCxnSpPr>
        <p:spPr>
          <a:xfrm>
            <a:off x="1371600" y="4495800"/>
            <a:ext cx="5867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3810000" y="4495800"/>
            <a:ext cx="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7239000" y="4495800"/>
            <a:ext cx="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1371600" y="4495800"/>
            <a:ext cx="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6686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143000"/>
          </a:xfrm>
        </p:spPr>
        <p:txBody>
          <a:bodyPr/>
          <a:lstStyle/>
          <a:p>
            <a:r>
              <a:rPr lang="en-US" dirty="0" smtClean="0"/>
              <a:t>Contents</a:t>
            </a:r>
            <a:endParaRPr lang="en-US" dirty="0"/>
          </a:p>
        </p:txBody>
      </p:sp>
      <p:sp>
        <p:nvSpPr>
          <p:cNvPr id="3" name="Content Placeholder 2"/>
          <p:cNvSpPr>
            <a:spLocks noGrp="1"/>
          </p:cNvSpPr>
          <p:nvPr>
            <p:ph idx="1"/>
          </p:nvPr>
        </p:nvSpPr>
        <p:spPr>
          <a:xfrm>
            <a:off x="533400" y="2590800"/>
            <a:ext cx="8229600" cy="4525963"/>
          </a:xfrm>
        </p:spPr>
        <p:txBody>
          <a:bodyPr>
            <a:normAutofit/>
          </a:bodyPr>
          <a:lstStyle/>
          <a:p>
            <a:r>
              <a:rPr lang="en-US" sz="2400" dirty="0" smtClean="0">
                <a:latin typeface="Times New Roman" panose="02020603050405020304" pitchFamily="18" charset="0"/>
                <a:cs typeface="Times New Roman" panose="02020603050405020304" pitchFamily="18" charset="0"/>
              </a:rPr>
              <a:t>Applicability</a:t>
            </a:r>
          </a:p>
          <a:p>
            <a:r>
              <a:rPr lang="en-US" sz="2400" dirty="0" smtClean="0">
                <a:latin typeface="Times New Roman" panose="02020603050405020304" pitchFamily="18" charset="0"/>
                <a:cs typeface="Times New Roman" panose="02020603050405020304" pitchFamily="18" charset="0"/>
              </a:rPr>
              <a:t>CSR committee as per Sec 135</a:t>
            </a:r>
          </a:p>
          <a:p>
            <a:r>
              <a:rPr lang="en-US" sz="2400" dirty="0" smtClean="0">
                <a:latin typeface="Times New Roman" panose="02020603050405020304" pitchFamily="18" charset="0"/>
                <a:cs typeface="Times New Roman" panose="02020603050405020304" pitchFamily="18" charset="0"/>
              </a:rPr>
              <a:t>Definition and scope of CSR</a:t>
            </a:r>
          </a:p>
          <a:p>
            <a:r>
              <a:rPr lang="en-US" sz="2400" dirty="0" smtClean="0">
                <a:latin typeface="Times New Roman" panose="02020603050405020304" pitchFamily="18" charset="0"/>
                <a:cs typeface="Times New Roman" panose="02020603050405020304" pitchFamily="18" charset="0"/>
              </a:rPr>
              <a:t>Board responsibility on CSR</a:t>
            </a:r>
          </a:p>
          <a:p>
            <a:r>
              <a:rPr lang="en-US" sz="2400" dirty="0" smtClean="0">
                <a:latin typeface="Times New Roman" panose="02020603050405020304" pitchFamily="18" charset="0"/>
                <a:cs typeface="Times New Roman" panose="02020603050405020304" pitchFamily="18" charset="0"/>
              </a:rPr>
              <a:t>Scope of CSR policy as per Schedule VII</a:t>
            </a:r>
          </a:p>
          <a:p>
            <a:r>
              <a:rPr lang="en-US" sz="2400" dirty="0" smtClean="0">
                <a:latin typeface="Times New Roman" panose="02020603050405020304" pitchFamily="18" charset="0"/>
                <a:cs typeface="Times New Roman" panose="02020603050405020304" pitchFamily="18" charset="0"/>
              </a:rPr>
              <a:t>Annual report on CSR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09556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304800"/>
            <a:ext cx="8229600" cy="2286000"/>
          </a:xfrm>
        </p:spPr>
        <p:txBody>
          <a:bodyPr>
            <a:normAutofit/>
          </a:bodyPr>
          <a:lstStyle/>
          <a:p>
            <a:pPr algn="l"/>
            <a:r>
              <a:rPr lang="en-US" sz="2000" b="1" u="sng" dirty="0" smtClean="0">
                <a:latin typeface="Times New Roman" panose="02020603050405020304" pitchFamily="18" charset="0"/>
                <a:cs typeface="Times New Roman" panose="02020603050405020304" pitchFamily="18" charset="0"/>
              </a:rPr>
              <a:t>Date of Applicability</a:t>
            </a:r>
            <a:br>
              <a:rPr lang="en-US" sz="2000" b="1" u="sng" dirty="0" smtClean="0">
                <a:latin typeface="Times New Roman" panose="02020603050405020304" pitchFamily="18" charset="0"/>
                <a:cs typeface="Times New Roman" panose="02020603050405020304" pitchFamily="18" charset="0"/>
              </a:rPr>
            </a:br>
            <a:r>
              <a:rPr lang="en-US" sz="2000" b="1" u="sng" dirty="0">
                <a:latin typeface="Times New Roman" panose="02020603050405020304" pitchFamily="18" charset="0"/>
                <a:cs typeface="Times New Roman" panose="02020603050405020304" pitchFamily="18" charset="0"/>
              </a:rPr>
              <a:t/>
            </a:r>
            <a:br>
              <a:rPr lang="en-US" sz="2000" b="1" u="sng"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As </a:t>
            </a:r>
            <a:r>
              <a:rPr lang="en-US" sz="2000" dirty="0" smtClean="0">
                <a:latin typeface="Times New Roman" panose="02020603050405020304" pitchFamily="18" charset="0"/>
                <a:cs typeface="Times New Roman" panose="02020603050405020304" pitchFamily="18" charset="0"/>
              </a:rPr>
              <a:t>per the notification issued by Ministry of  Corporate  Affairs  dated  February 27, 2014,  Section 135 and Schedule VII of the Companies  Act 2013, is made applicable from </a:t>
            </a:r>
            <a:r>
              <a:rPr lang="en-US" sz="2000" b="1" dirty="0" smtClean="0">
                <a:latin typeface="Times New Roman" panose="02020603050405020304" pitchFamily="18" charset="0"/>
                <a:cs typeface="Times New Roman" panose="02020603050405020304" pitchFamily="18" charset="0"/>
              </a:rPr>
              <a:t>April 1, 2014.</a:t>
            </a:r>
            <a:r>
              <a:rPr lang="en-US" sz="1600" b="1" u="sng" dirty="0" smtClean="0">
                <a:latin typeface="Times New Roman" panose="02020603050405020304" pitchFamily="18" charset="0"/>
                <a:cs typeface="Times New Roman" panose="02020603050405020304" pitchFamily="18" charset="0"/>
              </a:rPr>
              <a:t/>
            </a:r>
            <a:br>
              <a:rPr lang="en-US" sz="1600" b="1" u="sng" dirty="0" smtClean="0">
                <a:latin typeface="Times New Roman" panose="02020603050405020304" pitchFamily="18" charset="0"/>
                <a:cs typeface="Times New Roman" panose="02020603050405020304" pitchFamily="18" charset="0"/>
              </a:rPr>
            </a:br>
            <a:endParaRPr lang="en-US" sz="1600" b="1" u="sng" dirty="0">
              <a:latin typeface="Times New Roman" panose="02020603050405020304" pitchFamily="18" charset="0"/>
              <a:cs typeface="Times New Roman" panose="02020603050405020304" pitchFamily="18" charset="0"/>
            </a:endParaRPr>
          </a:p>
        </p:txBody>
      </p:sp>
      <p:sp>
        <p:nvSpPr>
          <p:cNvPr id="5" name="TextBox 4"/>
          <p:cNvSpPr txBox="1"/>
          <p:nvPr/>
        </p:nvSpPr>
        <p:spPr>
          <a:xfrm>
            <a:off x="304800" y="2819400"/>
            <a:ext cx="8305800" cy="646331"/>
          </a:xfrm>
          <a:prstGeom prst="rect">
            <a:avLst/>
          </a:prstGeom>
          <a:noFill/>
        </p:spPr>
        <p:txBody>
          <a:bodyPr wrap="square" rtlCol="0">
            <a:spAutoFit/>
          </a:bodyPr>
          <a:lstStyle/>
          <a:p>
            <a:pPr marL="285750" indent="-285750">
              <a:buFont typeface="Arial" panose="020B0604020202020204" pitchFamily="34" charset="0"/>
              <a:buChar char="•"/>
            </a:pPr>
            <a:r>
              <a:rPr lang="en-US" dirty="0" smtClean="0"/>
              <a:t>As </a:t>
            </a:r>
            <a:r>
              <a:rPr lang="en-US" dirty="0" smtClean="0"/>
              <a:t>per the </a:t>
            </a:r>
            <a:r>
              <a:rPr lang="en-US" dirty="0" smtClean="0"/>
              <a:t>section 135, The provision related to CSR are applicable to every company having:</a:t>
            </a:r>
            <a:endParaRPr lang="en-US" dirty="0"/>
          </a:p>
        </p:txBody>
      </p:sp>
      <p:sp>
        <p:nvSpPr>
          <p:cNvPr id="6" name="TextBox 5"/>
          <p:cNvSpPr txBox="1"/>
          <p:nvPr/>
        </p:nvSpPr>
        <p:spPr>
          <a:xfrm>
            <a:off x="457200" y="4191000"/>
            <a:ext cx="1524000" cy="923330"/>
          </a:xfrm>
          <a:prstGeom prst="rect">
            <a:avLst/>
          </a:prstGeom>
          <a:noFill/>
        </p:spPr>
        <p:txBody>
          <a:bodyPr wrap="square" rtlCol="0">
            <a:spAutoFit/>
          </a:bodyPr>
          <a:lstStyle/>
          <a:p>
            <a:r>
              <a:rPr lang="en-US" dirty="0" smtClean="0"/>
              <a:t>Net worth of Rs.500 crore or more </a:t>
            </a:r>
            <a:endParaRPr lang="en-US" dirty="0"/>
          </a:p>
        </p:txBody>
      </p:sp>
      <p:sp>
        <p:nvSpPr>
          <p:cNvPr id="8" name="TextBox 7"/>
          <p:cNvSpPr txBox="1"/>
          <p:nvPr/>
        </p:nvSpPr>
        <p:spPr>
          <a:xfrm>
            <a:off x="2514600" y="4472464"/>
            <a:ext cx="533400" cy="369332"/>
          </a:xfrm>
          <a:prstGeom prst="rect">
            <a:avLst/>
          </a:prstGeom>
          <a:noFill/>
        </p:spPr>
        <p:txBody>
          <a:bodyPr wrap="square" rtlCol="0">
            <a:spAutoFit/>
          </a:bodyPr>
          <a:lstStyle/>
          <a:p>
            <a:r>
              <a:rPr lang="en-US" dirty="0" smtClean="0"/>
              <a:t>Or</a:t>
            </a:r>
            <a:endParaRPr lang="en-US" dirty="0"/>
          </a:p>
        </p:txBody>
      </p:sp>
      <p:sp>
        <p:nvSpPr>
          <p:cNvPr id="9" name="TextBox 8"/>
          <p:cNvSpPr txBox="1"/>
          <p:nvPr/>
        </p:nvSpPr>
        <p:spPr>
          <a:xfrm>
            <a:off x="3352800" y="4205764"/>
            <a:ext cx="1600200" cy="923330"/>
          </a:xfrm>
          <a:prstGeom prst="rect">
            <a:avLst/>
          </a:prstGeom>
          <a:noFill/>
        </p:spPr>
        <p:txBody>
          <a:bodyPr wrap="square" rtlCol="0">
            <a:spAutoFit/>
          </a:bodyPr>
          <a:lstStyle/>
          <a:p>
            <a:r>
              <a:rPr lang="en-US" dirty="0" smtClean="0"/>
              <a:t>Turnover of Rs.1000 crore or more</a:t>
            </a:r>
            <a:endParaRPr lang="en-US" dirty="0"/>
          </a:p>
        </p:txBody>
      </p:sp>
      <p:sp>
        <p:nvSpPr>
          <p:cNvPr id="10" name="TextBox 9"/>
          <p:cNvSpPr txBox="1"/>
          <p:nvPr/>
        </p:nvSpPr>
        <p:spPr>
          <a:xfrm>
            <a:off x="5334000" y="4472464"/>
            <a:ext cx="533400" cy="369332"/>
          </a:xfrm>
          <a:prstGeom prst="rect">
            <a:avLst/>
          </a:prstGeom>
          <a:noFill/>
        </p:spPr>
        <p:txBody>
          <a:bodyPr wrap="square" rtlCol="0">
            <a:spAutoFit/>
          </a:bodyPr>
          <a:lstStyle/>
          <a:p>
            <a:r>
              <a:rPr lang="en-US" dirty="0" smtClean="0"/>
              <a:t>Or</a:t>
            </a:r>
            <a:endParaRPr lang="en-US" dirty="0"/>
          </a:p>
        </p:txBody>
      </p:sp>
      <p:sp>
        <p:nvSpPr>
          <p:cNvPr id="11" name="TextBox 10"/>
          <p:cNvSpPr txBox="1"/>
          <p:nvPr/>
        </p:nvSpPr>
        <p:spPr>
          <a:xfrm>
            <a:off x="6553200" y="4172297"/>
            <a:ext cx="1447800" cy="923330"/>
          </a:xfrm>
          <a:prstGeom prst="rect">
            <a:avLst/>
          </a:prstGeom>
          <a:noFill/>
        </p:spPr>
        <p:txBody>
          <a:bodyPr wrap="square" rtlCol="0">
            <a:spAutoFit/>
          </a:bodyPr>
          <a:lstStyle/>
          <a:p>
            <a:r>
              <a:rPr lang="en-US" dirty="0"/>
              <a:t>N</a:t>
            </a:r>
            <a:r>
              <a:rPr lang="en-US" dirty="0" smtClean="0"/>
              <a:t>et profit Of Rs.5 crore of more</a:t>
            </a:r>
            <a:endParaRPr lang="en-US" dirty="0"/>
          </a:p>
        </p:txBody>
      </p:sp>
      <p:cxnSp>
        <p:nvCxnSpPr>
          <p:cNvPr id="14" name="Straight Connector 13"/>
          <p:cNvCxnSpPr/>
          <p:nvPr/>
        </p:nvCxnSpPr>
        <p:spPr>
          <a:xfrm>
            <a:off x="304800" y="4191000"/>
            <a:ext cx="1905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2209800" y="4195465"/>
            <a:ext cx="0" cy="92333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304800" y="5118795"/>
            <a:ext cx="1905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04800" y="4191000"/>
            <a:ext cx="0" cy="927795"/>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2438400" y="4467999"/>
            <a:ext cx="0" cy="373797"/>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2971800" y="4467999"/>
            <a:ext cx="0" cy="373797"/>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2438400" y="4467999"/>
            <a:ext cx="533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2438400" y="4837331"/>
            <a:ext cx="533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3200400" y="4191000"/>
            <a:ext cx="1905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5105400" y="4191000"/>
            <a:ext cx="0" cy="927795"/>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3200400" y="5118795"/>
            <a:ext cx="1905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3200400" y="4191000"/>
            <a:ext cx="0" cy="927795"/>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5334000" y="4467999"/>
            <a:ext cx="0" cy="373797"/>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5334000" y="4433500"/>
            <a:ext cx="533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5334000" y="4841796"/>
            <a:ext cx="533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5334000" y="4433500"/>
            <a:ext cx="0" cy="38964"/>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6324600" y="4178300"/>
            <a:ext cx="1905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6324600" y="5089625"/>
            <a:ext cx="1905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8229600" y="4188767"/>
            <a:ext cx="0" cy="927795"/>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6324600" y="4178300"/>
            <a:ext cx="0" cy="911325"/>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5867400" y="4433500"/>
            <a:ext cx="0" cy="40829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3197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CSR Committee</a:t>
            </a:r>
            <a:endParaRPr lang="en-US" dirty="0"/>
          </a:p>
        </p:txBody>
      </p:sp>
      <p:sp>
        <p:nvSpPr>
          <p:cNvPr id="11" name="TextBox 10"/>
          <p:cNvSpPr txBox="1"/>
          <p:nvPr/>
        </p:nvSpPr>
        <p:spPr>
          <a:xfrm>
            <a:off x="304800" y="1447800"/>
            <a:ext cx="8305800" cy="6463308"/>
          </a:xfrm>
          <a:prstGeom prst="rect">
            <a:avLst/>
          </a:prstGeom>
          <a:noFill/>
        </p:spPr>
        <p:txBody>
          <a:bodyPr wrap="square" rtlCol="0">
            <a:spAutoFit/>
          </a:bodyPr>
          <a:lstStyle/>
          <a:p>
            <a:r>
              <a:rPr lang="en-US" sz="2000" dirty="0" smtClean="0"/>
              <a:t>Such companies shall constitute a CSR Committee of the board. </a:t>
            </a:r>
          </a:p>
          <a:p>
            <a:endParaRPr lang="en-US" sz="2000" dirty="0" smtClean="0"/>
          </a:p>
          <a:p>
            <a:pPr marL="285750" indent="-285750">
              <a:buFont typeface="Wingdings" panose="05000000000000000000" pitchFamily="2" charset="2"/>
              <a:buChar char="v"/>
            </a:pPr>
            <a:r>
              <a:rPr lang="en-US" sz="2000" dirty="0" smtClean="0"/>
              <a:t>CSR committee should consist of 3 or more directors , out of which at least one director shall be an independent director.  </a:t>
            </a:r>
            <a:r>
              <a:rPr lang="en-US" sz="2000" b="1" dirty="0" smtClean="0"/>
              <a:t>Exceptions</a:t>
            </a:r>
            <a:r>
              <a:rPr lang="en-US" sz="2000" dirty="0" smtClean="0"/>
              <a:t>:</a:t>
            </a:r>
          </a:p>
          <a:p>
            <a:endParaRPr lang="en-US" sz="2000" dirty="0" smtClean="0"/>
          </a:p>
          <a:p>
            <a:r>
              <a:rPr lang="en-US" sz="2000" dirty="0" smtClean="0"/>
              <a:t>(</a:t>
            </a:r>
            <a:r>
              <a:rPr lang="en-US" sz="2000" dirty="0" err="1" smtClean="0"/>
              <a:t>i</a:t>
            </a:r>
            <a:r>
              <a:rPr lang="en-US" sz="2000" dirty="0" smtClean="0"/>
              <a:t>)Unlisted public company or private company, are not required to appoint an independent director in </a:t>
            </a:r>
            <a:r>
              <a:rPr lang="en-US" sz="2000" dirty="0" smtClean="0">
                <a:latin typeface="Times New Roman" panose="02020603050405020304" pitchFamily="18" charset="0"/>
                <a:cs typeface="Times New Roman" panose="02020603050405020304" pitchFamily="18" charset="0"/>
              </a:rPr>
              <a:t>such</a:t>
            </a:r>
            <a:r>
              <a:rPr lang="en-US" sz="2000" dirty="0" smtClean="0"/>
              <a:t> committee</a:t>
            </a:r>
          </a:p>
          <a:p>
            <a:r>
              <a:rPr lang="en-US" sz="2000" dirty="0" smtClean="0"/>
              <a:t>(ii)A private company having only 2 directors on its Board can constitute CSR committee  with 2 such directors</a:t>
            </a:r>
          </a:p>
          <a:p>
            <a:r>
              <a:rPr lang="en-US" sz="2000" dirty="0" smtClean="0"/>
              <a:t>(iii)In the case of foreign company, Such committee should comprise of at least two persons of which one person shall be as specified under 380(1)(d) and another person shall be nominated by foreign company</a:t>
            </a:r>
            <a:endParaRPr lang="en-US" sz="2000" dirty="0"/>
          </a:p>
          <a:p>
            <a:endParaRPr lang="en-US" sz="2000" dirty="0" smtClean="0"/>
          </a:p>
          <a:p>
            <a:pPr marL="285750" indent="-285750">
              <a:buFont typeface="Wingdings" panose="05000000000000000000" pitchFamily="2" charset="2"/>
              <a:buChar char="v"/>
            </a:pPr>
            <a:r>
              <a:rPr lang="en-US" sz="2000" dirty="0" smtClean="0"/>
              <a:t>It should also institute a </a:t>
            </a:r>
            <a:r>
              <a:rPr lang="en-US" sz="2000" b="1" dirty="0" smtClean="0"/>
              <a:t>transparent monitoring mechanism </a:t>
            </a:r>
            <a:r>
              <a:rPr lang="en-US" sz="2000" dirty="0" smtClean="0"/>
              <a:t>for implementation of CSR projects, programs or activities undertaken by the company.</a:t>
            </a:r>
          </a:p>
          <a:p>
            <a:pPr marL="285750" indent="-285750">
              <a:buFont typeface="Wingdings" panose="05000000000000000000" pitchFamily="2" charset="2"/>
              <a:buChar char="v"/>
            </a:pPr>
            <a:r>
              <a:rPr lang="en-US" sz="2000" dirty="0" smtClean="0"/>
              <a:t>The board’s report shall disclose the composition of the committee.</a:t>
            </a:r>
          </a:p>
          <a:p>
            <a:pPr marL="285750" indent="-285750">
              <a:buFont typeface="Wingdings" panose="05000000000000000000" pitchFamily="2" charset="2"/>
              <a:buChar char="v"/>
            </a:pPr>
            <a:endParaRPr lang="en-US" sz="2000" dirty="0"/>
          </a:p>
          <a:p>
            <a:pPr marL="285750" indent="-285750">
              <a:buFont typeface="Wingdings" panose="05000000000000000000" pitchFamily="2" charset="2"/>
              <a:buChar char="v"/>
            </a:pPr>
            <a:endParaRPr lang="en-US" dirty="0" smtClean="0"/>
          </a:p>
          <a:p>
            <a:pPr marL="285750" indent="-285750">
              <a:buFont typeface="Wingdings" panose="05000000000000000000" pitchFamily="2" charset="2"/>
              <a:buChar char="v"/>
            </a:pPr>
            <a:endParaRPr lang="en-US" dirty="0"/>
          </a:p>
          <a:p>
            <a:endParaRPr lang="en-US" dirty="0"/>
          </a:p>
        </p:txBody>
      </p:sp>
      <p:sp>
        <p:nvSpPr>
          <p:cNvPr id="14" name="TextBox 13"/>
          <p:cNvSpPr txBox="1"/>
          <p:nvPr/>
        </p:nvSpPr>
        <p:spPr>
          <a:xfrm>
            <a:off x="1524000" y="3962400"/>
            <a:ext cx="6934200"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a:t>
            </a:r>
            <a:endParaRPr lang="en-US" dirty="0"/>
          </a:p>
        </p:txBody>
      </p:sp>
    </p:spTree>
    <p:extLst>
      <p:ext uri="{BB962C8B-B14F-4D97-AF65-F5344CB8AC3E}">
        <p14:creationId xmlns:p14="http://schemas.microsoft.com/office/powerpoint/2010/main" val="2989967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Functions of CSR committee</a:t>
            </a:r>
            <a:endParaRPr lang="en-US" dirty="0"/>
          </a:p>
        </p:txBody>
      </p:sp>
      <p:sp>
        <p:nvSpPr>
          <p:cNvPr id="3" name="Content Placeholder 2"/>
          <p:cNvSpPr>
            <a:spLocks noGrp="1"/>
          </p:cNvSpPr>
          <p:nvPr>
            <p:ph idx="1"/>
          </p:nvPr>
        </p:nvSpPr>
        <p:spPr/>
        <p:txBody>
          <a:bodyPr>
            <a:normAutofit/>
          </a:bodyPr>
          <a:lstStyle/>
          <a:p>
            <a:pPr marL="285750" indent="-285750"/>
            <a:r>
              <a:rPr lang="en-US" sz="2000" dirty="0" smtClean="0">
                <a:latin typeface="Times New Roman" panose="02020603050405020304" pitchFamily="18" charset="0"/>
                <a:cs typeface="Times New Roman" panose="02020603050405020304" pitchFamily="18" charset="0"/>
              </a:rPr>
              <a:t>formulate and recommend to the Board, a Corporate Social Responsibility policy#</a:t>
            </a:r>
          </a:p>
          <a:p>
            <a:pPr marL="285750" indent="-285750"/>
            <a:r>
              <a:rPr lang="en-US" sz="2000" dirty="0" smtClean="0">
                <a:latin typeface="Times New Roman" panose="02020603050405020304" pitchFamily="18" charset="0"/>
                <a:cs typeface="Times New Roman" panose="02020603050405020304" pitchFamily="18" charset="0"/>
              </a:rPr>
              <a:t>recommend the amount of expenditure to be incurred on the activities as specified in the Schedule VII.</a:t>
            </a:r>
          </a:p>
          <a:p>
            <a:pPr marL="285750" indent="-285750"/>
            <a:r>
              <a:rPr lang="en-US" sz="2000" dirty="0" smtClean="0">
                <a:latin typeface="Times New Roman" panose="02020603050405020304" pitchFamily="18" charset="0"/>
                <a:cs typeface="Times New Roman" panose="02020603050405020304" pitchFamily="18" charset="0"/>
              </a:rPr>
              <a:t>monitor the Corporate Social Responsibility Policy of the company from time to time.</a:t>
            </a:r>
          </a:p>
          <a:p>
            <a:pPr marL="285750" indent="-285750"/>
            <a:endParaRPr lang="en-US" sz="2000" dirty="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Note: #CSR policy means projects or programs or activities to be undertaken by the company within the scope of Schedule VII and monitoring process of such projects or programs</a:t>
            </a:r>
          </a:p>
          <a:p>
            <a:pPr marL="285750" indent="-285750"/>
            <a:endParaRPr lang="en-US" sz="2000" dirty="0" smtClean="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0613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90600"/>
          </a:xfrm>
        </p:spPr>
        <p:txBody>
          <a:bodyPr>
            <a:normAutofit/>
          </a:bodyPr>
          <a:lstStyle/>
          <a:p>
            <a:pPr algn="l"/>
            <a:r>
              <a:rPr lang="en-US" sz="2400" dirty="0" smtClean="0">
                <a:latin typeface="Times New Roman" panose="02020603050405020304" pitchFamily="18" charset="0"/>
                <a:cs typeface="Times New Roman" panose="02020603050405020304" pitchFamily="18" charset="0"/>
              </a:rPr>
              <a:t>Corporate Social Responsibility means and includes  not limited to:</a:t>
            </a:r>
            <a:endParaRPr lang="en-US" sz="24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393700" y="1219200"/>
            <a:ext cx="7772400" cy="1631216"/>
          </a:xfrm>
          <a:prstGeom prst="rect">
            <a:avLst/>
          </a:prstGeom>
          <a:noFill/>
        </p:spPr>
        <p:txBody>
          <a:bodyPr wrap="square" rtlCol="0">
            <a:spAutoFit/>
          </a:bodyPr>
          <a:lstStyle/>
          <a:p>
            <a:pPr marL="285750" indent="-285750">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Projects or programs relating to activities specified in Schedule VII</a:t>
            </a:r>
          </a:p>
          <a:p>
            <a:pPr algn="ctr"/>
            <a:r>
              <a:rPr lang="en-US" sz="2000" dirty="0" smtClean="0">
                <a:latin typeface="Times New Roman" panose="02020603050405020304" pitchFamily="18" charset="0"/>
                <a:cs typeface="Times New Roman" panose="02020603050405020304" pitchFamily="18" charset="0"/>
              </a:rPr>
              <a:t>OR</a:t>
            </a:r>
            <a:endParaRPr lang="en-US" sz="20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Projects or programs relating to activities undertaken by the board of directors of the company as per the CSR policy of the company provided that such policy will covered under Schedule VII</a:t>
            </a:r>
            <a:endParaRPr lang="en-US" sz="2000"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381000" y="3115628"/>
            <a:ext cx="8153400" cy="2246769"/>
          </a:xfrm>
          <a:prstGeom prst="rect">
            <a:avLst/>
          </a:prstGeom>
          <a:noFill/>
        </p:spPr>
        <p:txBody>
          <a:bodyPr wrap="square" rtlCol="0">
            <a:spAutoFit/>
          </a:bodyPr>
          <a:lstStyle/>
          <a:p>
            <a:pPr marL="285750" indent="-285750">
              <a:buFont typeface="Wingdings" panose="05000000000000000000" pitchFamily="2" charset="2"/>
              <a:buChar char="v"/>
            </a:pPr>
            <a:r>
              <a:rPr lang="en-US" sz="2000" dirty="0" smtClean="0">
                <a:latin typeface="Times New Roman" panose="02020603050405020304" pitchFamily="18" charset="0"/>
                <a:cs typeface="Times New Roman" panose="02020603050405020304" pitchFamily="18" charset="0"/>
              </a:rPr>
              <a:t>The CSR </a:t>
            </a:r>
            <a:r>
              <a:rPr lang="en-US" sz="2000" b="1" dirty="0" smtClean="0">
                <a:latin typeface="Times New Roman" panose="02020603050405020304" pitchFamily="18" charset="0"/>
                <a:cs typeface="Times New Roman" panose="02020603050405020304" pitchFamily="18" charset="0"/>
              </a:rPr>
              <a:t>excludes</a:t>
            </a:r>
            <a:r>
              <a:rPr lang="en-US" sz="2000" dirty="0" smtClean="0">
                <a:latin typeface="Times New Roman" panose="02020603050405020304" pitchFamily="18" charset="0"/>
                <a:cs typeface="Times New Roman" panose="02020603050405020304" pitchFamily="18" charset="0"/>
              </a:rPr>
              <a:t> those projects, programs or activities undertaken in pursuance of normal course of business.</a:t>
            </a:r>
          </a:p>
          <a:p>
            <a:pPr marL="285750" indent="-285750">
              <a:buFont typeface="Wingdings" panose="05000000000000000000" pitchFamily="2" charset="2"/>
              <a:buChar char="v"/>
            </a:pPr>
            <a:r>
              <a:rPr lang="en-US" sz="2000" dirty="0" smtClean="0">
                <a:latin typeface="Times New Roman" panose="02020603050405020304" pitchFamily="18" charset="0"/>
                <a:cs typeface="Times New Roman" panose="02020603050405020304" pitchFamily="18" charset="0"/>
              </a:rPr>
              <a:t>The surplus arising out CSR projects, programs or activities shall </a:t>
            </a:r>
            <a:r>
              <a:rPr lang="en-US" sz="2000" b="1" dirty="0" smtClean="0">
                <a:latin typeface="Times New Roman" panose="02020603050405020304" pitchFamily="18" charset="0"/>
                <a:cs typeface="Times New Roman" panose="02020603050405020304" pitchFamily="18" charset="0"/>
              </a:rPr>
              <a:t>not </a:t>
            </a:r>
            <a:r>
              <a:rPr lang="en-US" sz="2000" dirty="0" smtClean="0">
                <a:latin typeface="Times New Roman" panose="02020603050405020304" pitchFamily="18" charset="0"/>
                <a:cs typeface="Times New Roman" panose="02020603050405020304" pitchFamily="18" charset="0"/>
              </a:rPr>
              <a:t>form part of the business profit of a company.</a:t>
            </a:r>
            <a:endParaRPr lang="en-US" sz="2000" b="1" dirty="0" smtClean="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en-US" sz="2000" dirty="0" smtClean="0">
                <a:latin typeface="Times New Roman" panose="02020603050405020304" pitchFamily="18" charset="0"/>
                <a:cs typeface="Times New Roman" panose="02020603050405020304" pitchFamily="18" charset="0"/>
              </a:rPr>
              <a:t>The Board of a company can decide to undertake CSR activities approved by CSR committee through</a:t>
            </a:r>
          </a:p>
          <a:p>
            <a:endParaRPr lang="en-US" sz="2000" dirty="0">
              <a:latin typeface="Times New Roman" panose="02020603050405020304" pitchFamily="18" charset="0"/>
              <a:cs typeface="Times New Roman" panose="02020603050405020304" pitchFamily="18" charset="0"/>
            </a:endParaRPr>
          </a:p>
        </p:txBody>
      </p:sp>
      <p:cxnSp>
        <p:nvCxnSpPr>
          <p:cNvPr id="15" name="Straight Arrow Connector 14"/>
          <p:cNvCxnSpPr/>
          <p:nvPr/>
        </p:nvCxnSpPr>
        <p:spPr>
          <a:xfrm>
            <a:off x="1333500" y="5105400"/>
            <a:ext cx="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81000" y="5600700"/>
            <a:ext cx="2286000" cy="369332"/>
          </a:xfrm>
          <a:prstGeom prst="rect">
            <a:avLst/>
          </a:prstGeom>
          <a:noFill/>
        </p:spPr>
        <p:txBody>
          <a:bodyPr wrap="square" rtlCol="0">
            <a:spAutoFit/>
          </a:bodyPr>
          <a:lstStyle/>
          <a:p>
            <a:r>
              <a:rPr lang="en-US" dirty="0" smtClean="0"/>
              <a:t>Registered Trust</a:t>
            </a:r>
            <a:endParaRPr lang="en-US" dirty="0"/>
          </a:p>
        </p:txBody>
      </p:sp>
      <p:sp>
        <p:nvSpPr>
          <p:cNvPr id="17" name="TextBox 16"/>
          <p:cNvSpPr txBox="1"/>
          <p:nvPr/>
        </p:nvSpPr>
        <p:spPr>
          <a:xfrm>
            <a:off x="2705100" y="5600700"/>
            <a:ext cx="1943100" cy="369332"/>
          </a:xfrm>
          <a:prstGeom prst="rect">
            <a:avLst/>
          </a:prstGeom>
          <a:noFill/>
        </p:spPr>
        <p:txBody>
          <a:bodyPr wrap="square" rtlCol="0">
            <a:spAutoFit/>
          </a:bodyPr>
          <a:lstStyle/>
          <a:p>
            <a:r>
              <a:rPr lang="en-US" dirty="0" smtClean="0"/>
              <a:t>Registered Society</a:t>
            </a:r>
            <a:endParaRPr lang="en-US" dirty="0"/>
          </a:p>
        </p:txBody>
      </p:sp>
      <p:cxnSp>
        <p:nvCxnSpPr>
          <p:cNvPr id="18" name="Straight Arrow Connector 17"/>
          <p:cNvCxnSpPr/>
          <p:nvPr/>
        </p:nvCxnSpPr>
        <p:spPr>
          <a:xfrm>
            <a:off x="3714750" y="5171897"/>
            <a:ext cx="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6858000" y="5095697"/>
            <a:ext cx="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5943600" y="5461000"/>
            <a:ext cx="2971800" cy="646331"/>
          </a:xfrm>
          <a:prstGeom prst="rect">
            <a:avLst/>
          </a:prstGeom>
          <a:noFill/>
        </p:spPr>
        <p:txBody>
          <a:bodyPr wrap="square" rtlCol="0">
            <a:spAutoFit/>
          </a:bodyPr>
          <a:lstStyle/>
          <a:p>
            <a:r>
              <a:rPr lang="en-US" dirty="0" smtClean="0"/>
              <a:t>Holding/</a:t>
            </a:r>
            <a:r>
              <a:rPr lang="en-US" dirty="0" err="1" smtClean="0"/>
              <a:t>Subsidary</a:t>
            </a:r>
            <a:r>
              <a:rPr lang="en-US" dirty="0" smtClean="0"/>
              <a:t>                   / Associate Company</a:t>
            </a:r>
            <a:endParaRPr lang="en-US" dirty="0"/>
          </a:p>
        </p:txBody>
      </p:sp>
      <p:cxnSp>
        <p:nvCxnSpPr>
          <p:cNvPr id="22" name="Straight Connector 21"/>
          <p:cNvCxnSpPr/>
          <p:nvPr/>
        </p:nvCxnSpPr>
        <p:spPr>
          <a:xfrm>
            <a:off x="1295400" y="5092700"/>
            <a:ext cx="55626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33877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marL="0" indent="0">
              <a:buNone/>
            </a:pPr>
            <a:endParaRPr lang="en-US" sz="2000" dirty="0" smtClean="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en-US" sz="2000" dirty="0" smtClean="0">
                <a:latin typeface="Times New Roman" panose="02020603050405020304" pitchFamily="18" charset="0"/>
                <a:cs typeface="Times New Roman" panose="02020603050405020304" pitchFamily="18" charset="0"/>
              </a:rPr>
              <a:t>Company can collaborate  CSR initiatives with other companies provided that it should able to report separately</a:t>
            </a:r>
          </a:p>
          <a:p>
            <a:pPr>
              <a:buFont typeface="Wingdings" panose="05000000000000000000" pitchFamily="2" charset="2"/>
              <a:buChar char="v"/>
            </a:pPr>
            <a:endParaRPr lang="en-US" sz="20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en-US" sz="2000" dirty="0" smtClean="0">
                <a:latin typeface="Times New Roman" panose="02020603050405020304" pitchFamily="18" charset="0"/>
                <a:cs typeface="Times New Roman" panose="02020603050405020304" pitchFamily="18" charset="0"/>
              </a:rPr>
              <a:t> For those CSR related activities for which its implementation is entrusted with the agencies through institutions, company has to make sure that</a:t>
            </a:r>
          </a:p>
          <a:p>
            <a:pPr>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Such institutions has the track record of at least 3 financial years.</a:t>
            </a:r>
          </a:p>
          <a:p>
            <a:pPr>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Such expenditure shall not exceed 5% of total CSR expenditure p.a.  </a:t>
            </a:r>
          </a:p>
          <a:p>
            <a:pPr marL="0" indent="0">
              <a:buNone/>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71985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143000"/>
          </a:xfrm>
        </p:spPr>
        <p:txBody>
          <a:bodyPr/>
          <a:lstStyle/>
          <a:p>
            <a:r>
              <a:rPr lang="en-US" dirty="0" smtClean="0"/>
              <a:t>CSR Expenditure</a:t>
            </a:r>
            <a:endParaRPr lang="en-US" dirty="0"/>
          </a:p>
        </p:txBody>
      </p:sp>
      <p:sp>
        <p:nvSpPr>
          <p:cNvPr id="3" name="Content Placeholder 2"/>
          <p:cNvSpPr>
            <a:spLocks noGrp="1"/>
          </p:cNvSpPr>
          <p:nvPr>
            <p:ph idx="1"/>
          </p:nvPr>
        </p:nvSpPr>
        <p:spPr>
          <a:xfrm>
            <a:off x="533400" y="2319337"/>
            <a:ext cx="8229600" cy="4525963"/>
          </a:xfrm>
        </p:spPr>
        <p:txBody>
          <a:bodyPr>
            <a:normAutofit/>
          </a:bodyPr>
          <a:lstStyle/>
          <a:p>
            <a:r>
              <a:rPr lang="en-US" sz="2000" dirty="0" smtClean="0">
                <a:latin typeface="Times New Roman" panose="02020603050405020304" pitchFamily="18" charset="0"/>
                <a:cs typeface="Times New Roman" panose="02020603050405020304" pitchFamily="18" charset="0"/>
              </a:rPr>
              <a:t>It includes all expenditures including contribution to corpus for projects, programs activities related to CSR as approved by board</a:t>
            </a:r>
          </a:p>
          <a:p>
            <a:r>
              <a:rPr lang="en-US" sz="2000" dirty="0" smtClean="0">
                <a:latin typeface="Times New Roman" panose="02020603050405020304" pitchFamily="18" charset="0"/>
                <a:cs typeface="Times New Roman" panose="02020603050405020304" pitchFamily="18" charset="0"/>
              </a:rPr>
              <a:t>Such expenditure should be in conformity with Schedule VII of the act</a:t>
            </a:r>
          </a:p>
          <a:p>
            <a:r>
              <a:rPr lang="en-US" sz="2000" dirty="0" smtClean="0">
                <a:latin typeface="Times New Roman" panose="02020603050405020304" pitchFamily="18" charset="0"/>
                <a:cs typeface="Times New Roman" panose="02020603050405020304" pitchFamily="18" charset="0"/>
              </a:rPr>
              <a:t>CSR expenditure excludes the following:</a:t>
            </a:r>
          </a:p>
          <a:p>
            <a:pPr>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 those projects , programs or activities undertaken outside India</a:t>
            </a:r>
          </a:p>
          <a:p>
            <a:pPr>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 Incurred for the benefit of only the employees of the company and their families</a:t>
            </a:r>
          </a:p>
          <a:p>
            <a:pPr>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Contribution to any political parties </a:t>
            </a:r>
          </a:p>
          <a:p>
            <a:pPr marL="0" indent="0">
              <a:buNone/>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6070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en-US" dirty="0" smtClean="0"/>
              <a:t>Ensure that company spend in every financial year at least 2% of average net profit* made during 3 immediately preceding financial years</a:t>
            </a:r>
          </a:p>
          <a:p>
            <a:pPr marL="0" indent="0">
              <a:buNone/>
            </a:pPr>
            <a:endParaRPr lang="en-US" dirty="0" smtClean="0"/>
          </a:p>
          <a:p>
            <a:pPr marL="0" indent="0">
              <a:buNone/>
            </a:pPr>
            <a:r>
              <a:rPr lang="en-US" dirty="0" smtClean="0"/>
              <a:t>Note: Net profit means net profit as per books of accounts but shall not include:</a:t>
            </a:r>
          </a:p>
          <a:p>
            <a:pPr>
              <a:buFont typeface="Wingdings" panose="05000000000000000000" pitchFamily="2" charset="2"/>
              <a:buChar char="ü"/>
            </a:pPr>
            <a:r>
              <a:rPr lang="en-US" dirty="0" smtClean="0"/>
              <a:t>Profits arising from the branches outside India</a:t>
            </a:r>
          </a:p>
          <a:p>
            <a:pPr>
              <a:buFont typeface="Wingdings" panose="05000000000000000000" pitchFamily="2" charset="2"/>
              <a:buChar char="ü"/>
            </a:pPr>
            <a:r>
              <a:rPr lang="en-US" dirty="0" smtClean="0"/>
              <a:t>Any dividend received from other companies in India which are covered and complying with the provision of section 135.</a:t>
            </a:r>
          </a:p>
          <a:p>
            <a:pPr marL="0" indent="0">
              <a:buNone/>
            </a:pPr>
            <a:endParaRPr lang="en-US" dirty="0"/>
          </a:p>
          <a:p>
            <a:pPr marL="0" indent="0">
              <a:buNone/>
            </a:pPr>
            <a:r>
              <a:rPr lang="en-US" dirty="0" smtClean="0"/>
              <a:t>However in the case of foreign company, net profit means net profit of the company as per p and l account </a:t>
            </a:r>
          </a:p>
          <a:p>
            <a:endParaRPr lang="en-US" sz="3100" dirty="0"/>
          </a:p>
        </p:txBody>
      </p:sp>
      <p:sp>
        <p:nvSpPr>
          <p:cNvPr id="4" name="Title 3"/>
          <p:cNvSpPr txBox="1">
            <a:spLocks noGrp="1"/>
          </p:cNvSpPr>
          <p:nvPr>
            <p:ph type="title"/>
          </p:nvPr>
        </p:nvSpPr>
        <p:spPr>
          <a:xfrm>
            <a:off x="457200" y="584528"/>
            <a:ext cx="8229600" cy="523220"/>
          </a:xfrm>
          <a:prstGeom prst="rect">
            <a:avLst/>
          </a:prstGeom>
          <a:noFill/>
        </p:spPr>
        <p:txBody>
          <a:bodyPr wrap="square" rtlCol="0">
            <a:spAutoFit/>
          </a:bodyPr>
          <a:lstStyle/>
          <a:p>
            <a:r>
              <a:rPr lang="en-US" sz="2800" dirty="0" smtClean="0"/>
              <a:t>Responsibility of Board of Directors on CSR </a:t>
            </a:r>
            <a:r>
              <a:rPr lang="en-US" sz="2800" dirty="0" smtClean="0">
                <a:latin typeface="Times New Roman" panose="02020603050405020304" pitchFamily="18" charset="0"/>
                <a:cs typeface="Times New Roman" panose="02020603050405020304" pitchFamily="18" charset="0"/>
              </a:rPr>
              <a:t>Sec 135(5)</a:t>
            </a:r>
            <a:endParaRPr lang="en-US" sz="2800" dirty="0"/>
          </a:p>
        </p:txBody>
      </p:sp>
    </p:spTree>
    <p:extLst>
      <p:ext uri="{BB962C8B-B14F-4D97-AF65-F5344CB8AC3E}">
        <p14:creationId xmlns:p14="http://schemas.microsoft.com/office/powerpoint/2010/main" val="33024021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441</TotalTime>
  <Words>1266</Words>
  <Application>Microsoft Office PowerPoint</Application>
  <PresentationFormat>On-screen Show (4:3)</PresentationFormat>
  <Paragraphs>106</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PROVISIONS OF COMPANIES ACT 2013        RELATING TO CORPORATE SOCIAL RESPONSIBILITY</vt:lpstr>
      <vt:lpstr>Contents</vt:lpstr>
      <vt:lpstr>Date of Applicability  As per the notification issued by Ministry of  Corporate  Affairs  dated  February 27, 2014,  Section 135 and Schedule VII of the Companies  Act 2013, is made applicable from April 1, 2014. </vt:lpstr>
      <vt:lpstr>CSR Committee</vt:lpstr>
      <vt:lpstr>Functions of CSR committee</vt:lpstr>
      <vt:lpstr>Corporate Social Responsibility means and includes  not limited to:</vt:lpstr>
      <vt:lpstr>PowerPoint Presentation</vt:lpstr>
      <vt:lpstr>CSR Expenditure</vt:lpstr>
      <vt:lpstr>Responsibility of Board of Directors on CSR Sec 135(5)</vt:lpstr>
      <vt:lpstr>PowerPoint Presentation</vt:lpstr>
      <vt:lpstr>The list of activities that can be included under CSR policies as per Schedule VII.</vt:lpstr>
      <vt:lpstr>PowerPoint Presentation</vt:lpstr>
      <vt:lpstr>Annual Report on CSR</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Aju Alex</dc:creator>
  <cp:lastModifiedBy>Aju Alex</cp:lastModifiedBy>
  <cp:revision>44</cp:revision>
  <dcterms:created xsi:type="dcterms:W3CDTF">2014-02-28T04:53:46Z</dcterms:created>
  <dcterms:modified xsi:type="dcterms:W3CDTF">2014-03-02T07:59:15Z</dcterms:modified>
</cp:coreProperties>
</file>