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256" r:id="rId2"/>
    <p:sldId id="268" r:id="rId3"/>
    <p:sldId id="260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59768-4A81-4D07-9F62-1A2361E7A958}" type="datetimeFigureOut">
              <a:rPr lang="en-US" smtClean="0"/>
              <a:pPr/>
              <a:t>02/08/2008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D98B2-1764-4DF4-8ED3-94EB3414C9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BFBAF-6F84-484F-A52D-45E9D37C59BA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B380-6477-4EB8-AA30-3E241432F2E0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87F0E-AF33-4128-A484-FBBFA1A77416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DD9E4-B594-480D-BED1-99EAE1EA0903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658B-1465-4897-99BE-909829E80F09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E5153-A850-466A-BD34-B4996A49E2B1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70E9-DE93-4719-9DE2-C6EA10F91624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C706-1585-4C71-8467-CD00FF596B7C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8734-11FB-42A3-9071-AA7655C1B1F0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25D22-2A5F-4198-A885-4ACDF508A53D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82B0-32B1-4B29-AFA2-9D2FA0D8837C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2213C4-8935-41E0-8BE3-A17B0F35469A}" type="datetime1">
              <a:rPr lang="en-US" smtClean="0"/>
              <a:pPr/>
              <a:t>02/08/2008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64A7EC-D2A8-44CC-B038-AE9FA32EA18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3400" y="2514600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/>
              <a:t>DERIVATIVE</a:t>
            </a:r>
            <a:endParaRPr lang="en-US" sz="9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rot="5400000">
            <a:off x="-381000" y="3810000"/>
            <a:ext cx="396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600200" y="3581400"/>
            <a:ext cx="419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00200" y="2819400"/>
            <a:ext cx="1447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2667000" y="3199606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95600" y="3200400"/>
            <a:ext cx="319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67400" y="3429000"/>
            <a:ext cx="2648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Market price on due date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3429000"/>
            <a:ext cx="3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3733800"/>
            <a:ext cx="831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1720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71800" y="3581400"/>
            <a:ext cx="61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1700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667000" y="533400"/>
            <a:ext cx="54899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u="sng" dirty="0" smtClean="0"/>
              <a:t>Call WRITER</a:t>
            </a:r>
            <a:endParaRPr lang="en-US" sz="7200" u="sng" dirty="0"/>
          </a:p>
        </p:txBody>
      </p:sp>
      <p:sp>
        <p:nvSpPr>
          <p:cNvPr id="14" name="Footer Placeholder 17"/>
          <p:cNvSpPr txBox="1">
            <a:spLocks/>
          </p:cNvSpPr>
          <p:nvPr/>
        </p:nvSpPr>
        <p:spPr>
          <a:xfrm>
            <a:off x="2819400" y="65087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048000" y="2819400"/>
            <a:ext cx="198120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52800" y="5562600"/>
            <a:ext cx="3982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MARKET PRICE LOWER CASE PREMIUM GAIN</a:t>
            </a:r>
            <a:endParaRPr lang="en-US" sz="1400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rot="5400000">
            <a:off x="-381000" y="3810000"/>
            <a:ext cx="396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600200" y="3581400"/>
            <a:ext cx="419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581400" y="4343400"/>
            <a:ext cx="2209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00200" y="2743200"/>
            <a:ext cx="1981200" cy="16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3199605" y="39624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95600" y="3200400"/>
            <a:ext cx="319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67400" y="3429000"/>
            <a:ext cx="2648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Market price on due date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3429000"/>
            <a:ext cx="3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3733800"/>
            <a:ext cx="831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1720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71800" y="3581400"/>
            <a:ext cx="61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1700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667000" y="533400"/>
            <a:ext cx="47912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u="sng" dirty="0" smtClean="0"/>
              <a:t>PUT holder</a:t>
            </a:r>
            <a:endParaRPr lang="en-US" sz="7200" u="sng" dirty="0"/>
          </a:p>
        </p:txBody>
      </p:sp>
      <p:sp>
        <p:nvSpPr>
          <p:cNvPr id="14" name="Footer Placeholder 17"/>
          <p:cNvSpPr txBox="1">
            <a:spLocks/>
          </p:cNvSpPr>
          <p:nvPr/>
        </p:nvSpPr>
        <p:spPr>
          <a:xfrm>
            <a:off x="2590800" y="6492875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95600" y="5715000"/>
            <a:ext cx="4027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MARKET PRICE LOWER CASE  PREMIUM GAIN</a:t>
            </a:r>
            <a:endParaRPr lang="en-US" sz="1400" dirty="0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57400" y="1219200"/>
            <a:ext cx="4180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THANKYOU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05000" y="3810000"/>
            <a:ext cx="5004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BEST OF LUCK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3992562"/>
          </a:xfrm>
        </p:spPr>
        <p:txBody>
          <a:bodyPr>
            <a:normAutofit/>
          </a:bodyPr>
          <a:lstStyle/>
          <a:p>
            <a:r>
              <a:rPr lang="en-US" sz="6600" u="sng" dirty="0" smtClean="0"/>
              <a:t> DERIVATIVE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“AN INSTRUMENT WHICHDRAWS THE VALUE FROM OTHER INSTRUMENT”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/>
          <a:lstStyle/>
          <a:p>
            <a:r>
              <a:rPr lang="en-US" dirty="0" smtClean="0"/>
              <a:t>TYPE OF DERIVATIVE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6400800" cy="17526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u="sng" dirty="0" smtClean="0"/>
              <a:t>OPTION</a:t>
            </a:r>
            <a:r>
              <a:rPr lang="en-US" sz="2800" b="1" dirty="0" smtClean="0"/>
              <a:t>: {CHOICE} DELIVERY OR NOT</a:t>
            </a:r>
          </a:p>
          <a:p>
            <a:pPr>
              <a:buFont typeface="Arial" pitchFamily="34" charset="0"/>
              <a:buChar char="•"/>
            </a:pPr>
            <a:r>
              <a:rPr lang="en-US" sz="2800" b="1" u="sng" dirty="0" smtClean="0"/>
              <a:t>FUTURE</a:t>
            </a:r>
            <a:r>
              <a:rPr lang="en-US" sz="2800" b="1" dirty="0" smtClean="0"/>
              <a:t>: DELIVERY AFTER SOME TIME</a:t>
            </a:r>
          </a:p>
          <a:p>
            <a:endParaRPr lang="en-US" b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1143000"/>
          </a:xfrm>
        </p:spPr>
        <p:txBody>
          <a:bodyPr/>
          <a:lstStyle/>
          <a:p>
            <a:pPr algn="ctr"/>
            <a:r>
              <a:rPr lang="en-US" dirty="0" smtClean="0"/>
              <a:t>OPTION {CHOICE}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267200" y="1295400"/>
            <a:ext cx="45719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0" y="15240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 CONTRACT</a:t>
            </a:r>
            <a:endParaRPr lang="en-US" sz="3200" dirty="0"/>
          </a:p>
        </p:txBody>
      </p:sp>
      <p:sp>
        <p:nvSpPr>
          <p:cNvPr id="7" name="Down Arrow 6"/>
          <p:cNvSpPr/>
          <p:nvPr/>
        </p:nvSpPr>
        <p:spPr>
          <a:xfrm>
            <a:off x="4267200" y="1981200"/>
            <a:ext cx="45719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76600" y="2438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TWO PARTY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457200" y="2667000"/>
            <a:ext cx="3352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953000" y="2667000"/>
            <a:ext cx="3505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304800" y="28194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8305800" y="28194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4800" y="2971800"/>
            <a:ext cx="18972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OPTION BUYER</a:t>
            </a:r>
          </a:p>
          <a:p>
            <a:pPr algn="ctr"/>
            <a:r>
              <a:rPr lang="en-US" dirty="0" smtClean="0">
                <a:solidFill>
                  <a:srgbClr val="00B0F0"/>
                </a:solidFill>
              </a:rPr>
              <a:t>{OPTION HOLDER}</a:t>
            </a:r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010400" y="2971800"/>
            <a:ext cx="1860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OPTION SELLER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{OPTION WRITER}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1000" y="3581400"/>
            <a:ext cx="2507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“RIGHT WITHOUT OBLIGATION”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6096000" y="3581400"/>
            <a:ext cx="25101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“OBLIGATION WITHOUT RIGHT”</a:t>
            </a:r>
            <a:endParaRPr lang="en-US" sz="1400" dirty="0"/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-570706" y="4838700"/>
            <a:ext cx="20566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1028700" y="4000500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295400" y="4267200"/>
            <a:ext cx="1981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352800" y="3962400"/>
            <a:ext cx="3204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OPTION PRICE/EXERCISED PRICE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{NO REFUND/NO ADJUSTABLE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37" name="Straight Connector 36"/>
          <p:cNvCxnSpPr>
            <a:stCxn id="35" idx="3"/>
          </p:cNvCxnSpPr>
          <p:nvPr/>
        </p:nvCxnSpPr>
        <p:spPr>
          <a:xfrm flipV="1">
            <a:off x="6557652" y="4267200"/>
            <a:ext cx="1290948" cy="18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 flipH="1" flipV="1">
            <a:off x="7620000" y="40386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57200" y="51816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143000" y="5029200"/>
            <a:ext cx="2164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RIGHT TO BUY (CALL)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143000" y="5715000"/>
            <a:ext cx="2066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RIGHT TO SELL(PUT)</a:t>
            </a:r>
            <a:endParaRPr lang="en-US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57200" y="58674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038600" y="36576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PREMIUM</a:t>
            </a:r>
            <a:endParaRPr lang="en-US" u="sng" dirty="0">
              <a:solidFill>
                <a:srgbClr val="0070C0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V="1">
            <a:off x="4800600" y="1143000"/>
            <a:ext cx="2743200" cy="2590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467600" y="990600"/>
            <a:ext cx="12711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MARKET FORCE</a:t>
            </a:r>
            <a:endParaRPr lang="en-US" sz="1200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TWO CATEGORIES OF OPTION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1524000"/>
            <a:ext cx="7391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496094" y="1714500"/>
            <a:ext cx="3802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7887494" y="1714500"/>
            <a:ext cx="3802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1905000"/>
            <a:ext cx="1786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European Option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162800" y="1905000"/>
            <a:ext cx="177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American Option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457200" y="25146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7887494" y="2476500"/>
            <a:ext cx="3802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2743200"/>
            <a:ext cx="393409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When an option is all to be exercised </a:t>
            </a:r>
          </a:p>
          <a:p>
            <a:r>
              <a:rPr lang="en-US" sz="1600" dirty="0" smtClean="0"/>
              <a:t>only on the maturity </a:t>
            </a:r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230749" y="2590800"/>
            <a:ext cx="39132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When an option is exercised any time</a:t>
            </a:r>
          </a:p>
          <a:p>
            <a:r>
              <a:rPr lang="en-US" sz="1600" dirty="0" smtClean="0"/>
              <a:t> before its maturity date</a:t>
            </a:r>
            <a:endParaRPr lang="en-US" sz="1600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RIGHT TO BUY HOLDER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57600" y="2133600"/>
            <a:ext cx="170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CALL OPTION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10800000">
            <a:off x="1143000" y="2362200"/>
            <a:ext cx="1752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96000" y="2362200"/>
            <a:ext cx="1828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952500" y="25527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7735094" y="2552700"/>
            <a:ext cx="3802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1000" y="274320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CALL HOLDER</a:t>
            </a:r>
          </a:p>
          <a:p>
            <a:r>
              <a:rPr lang="en-US" dirty="0" smtClean="0"/>
              <a:t>{OPTION BUYER}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50157" y="2743200"/>
            <a:ext cx="2093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CALL WRITER</a:t>
            </a:r>
          </a:p>
          <a:p>
            <a:r>
              <a:rPr lang="en-US" dirty="0" smtClean="0"/>
              <a:t>{OPTION SELLER}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1943100" y="35433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33600" y="37338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29000" y="3505200"/>
            <a:ext cx="2916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 PREMIUM PRICE</a:t>
            </a:r>
            <a:endParaRPr lang="en-US" dirty="0"/>
          </a:p>
        </p:txBody>
      </p:sp>
      <p:cxnSp>
        <p:nvCxnSpPr>
          <p:cNvPr id="27" name="Straight Connector 26"/>
          <p:cNvCxnSpPr>
            <a:stCxn id="20" idx="3"/>
          </p:cNvCxnSpPr>
          <p:nvPr/>
        </p:nvCxnSpPr>
        <p:spPr>
          <a:xfrm flipV="1">
            <a:off x="6345824" y="3657600"/>
            <a:ext cx="1578976" cy="3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 flipH="1" flipV="1">
            <a:off x="7734300" y="34671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200400" y="4038600"/>
            <a:ext cx="3295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solidFill>
                  <a:srgbClr val="FF0000"/>
                </a:solidFill>
              </a:rPr>
              <a:t>ON THE DUE DATE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AT THE CHOICE OF HOLDER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2" name="Straight Connector 31"/>
          <p:cNvCxnSpPr>
            <a:stCxn id="13" idx="2"/>
          </p:cNvCxnSpPr>
          <p:nvPr/>
        </p:nvCxnSpPr>
        <p:spPr>
          <a:xfrm rot="5400000">
            <a:off x="564298" y="4196834"/>
            <a:ext cx="1639669" cy="25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371600" y="5029200"/>
            <a:ext cx="228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019800" y="5029200"/>
            <a:ext cx="2362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7581900" y="4229100"/>
            <a:ext cx="1600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733800" y="4800600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EXERCISE PRICE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 rot="5400000">
            <a:off x="7658894" y="4610100"/>
            <a:ext cx="22090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0800000">
            <a:off x="6172200" y="5715000"/>
            <a:ext cx="2590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10800000">
            <a:off x="990600" y="5715000"/>
            <a:ext cx="2667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 flipH="1" flipV="1">
            <a:off x="-114300" y="4610100"/>
            <a:ext cx="2209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886200" y="5334000"/>
            <a:ext cx="2081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SHARES</a:t>
            </a:r>
            <a:endParaRPr lang="en-US" sz="4000" dirty="0"/>
          </a:p>
        </p:txBody>
      </p:sp>
      <p:cxnSp>
        <p:nvCxnSpPr>
          <p:cNvPr id="58" name="Straight Arrow Connector 57"/>
          <p:cNvCxnSpPr>
            <a:stCxn id="13" idx="0"/>
          </p:cNvCxnSpPr>
          <p:nvPr/>
        </p:nvCxnSpPr>
        <p:spPr>
          <a:xfrm rot="5400000" flipH="1" flipV="1">
            <a:off x="2908131" y="-1054268"/>
            <a:ext cx="2286000" cy="5308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705600" y="228600"/>
            <a:ext cx="1374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PUCHASER</a:t>
            </a:r>
            <a:endParaRPr lang="en-US" dirty="0"/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57600" y="2133600"/>
            <a:ext cx="1581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PUT OPTION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rot="10800000">
            <a:off x="1143000" y="2362200"/>
            <a:ext cx="1752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096000" y="2362200"/>
            <a:ext cx="1828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952500" y="25527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7735094" y="2552700"/>
            <a:ext cx="3802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943100" y="35433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133600" y="37338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29000" y="3505200"/>
            <a:ext cx="2916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 PREMIUM PRICE</a:t>
            </a:r>
            <a:endParaRPr lang="en-US" dirty="0"/>
          </a:p>
        </p:txBody>
      </p:sp>
      <p:cxnSp>
        <p:nvCxnSpPr>
          <p:cNvPr id="11" name="Straight Connector 10"/>
          <p:cNvCxnSpPr>
            <a:stCxn id="10" idx="3"/>
          </p:cNvCxnSpPr>
          <p:nvPr/>
        </p:nvCxnSpPr>
        <p:spPr>
          <a:xfrm flipV="1">
            <a:off x="6345824" y="3657600"/>
            <a:ext cx="1578976" cy="3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7734300" y="34671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00400" y="4038600"/>
            <a:ext cx="3295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solidFill>
                  <a:srgbClr val="FF0000"/>
                </a:solidFill>
              </a:rPr>
              <a:t>ON THE DUE DATE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AT THE CHOICE OF HOLDER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64298" y="4196834"/>
            <a:ext cx="1639669" cy="25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371600" y="5029200"/>
            <a:ext cx="228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19800" y="5029200"/>
            <a:ext cx="2362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7581900" y="4229100"/>
            <a:ext cx="1600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86200" y="5486400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EXERCISE PRICE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7658894" y="4610100"/>
            <a:ext cx="22090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>
            <a:off x="6172200" y="5715000"/>
            <a:ext cx="2590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0800000">
            <a:off x="990600" y="5715000"/>
            <a:ext cx="2667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-114300" y="4610100"/>
            <a:ext cx="2209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33800" y="4572000"/>
            <a:ext cx="2081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SHARES</a:t>
            </a:r>
            <a:endParaRPr lang="en-US" sz="4000" dirty="0"/>
          </a:p>
        </p:txBody>
      </p:sp>
      <p:sp>
        <p:nvSpPr>
          <p:cNvPr id="24" name="Rectangle 23"/>
          <p:cNvSpPr/>
          <p:nvPr/>
        </p:nvSpPr>
        <p:spPr>
          <a:xfrm>
            <a:off x="304800" y="9906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RIGHT TO SELLER HOLDER</a:t>
            </a:r>
            <a:endParaRPr lang="en-US" sz="3600" dirty="0"/>
          </a:p>
        </p:txBody>
      </p:sp>
      <p:sp>
        <p:nvSpPr>
          <p:cNvPr id="25" name="Rectangle 24"/>
          <p:cNvSpPr/>
          <p:nvPr/>
        </p:nvSpPr>
        <p:spPr>
          <a:xfrm>
            <a:off x="0" y="2743200"/>
            <a:ext cx="236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PUT HOLDER</a:t>
            </a:r>
          </a:p>
          <a:p>
            <a:pPr algn="ctr"/>
            <a:r>
              <a:rPr lang="en-US" dirty="0" smtClean="0"/>
              <a:t>{OPTION BUYER}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477000" y="2743200"/>
            <a:ext cx="243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PUT WRITER</a:t>
            </a:r>
          </a:p>
          <a:p>
            <a:pPr algn="ctr"/>
            <a:r>
              <a:rPr lang="en-US" dirty="0" smtClean="0"/>
              <a:t>{OPTION SELLER}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5" idx="0"/>
          </p:cNvCxnSpPr>
          <p:nvPr/>
        </p:nvCxnSpPr>
        <p:spPr>
          <a:xfrm rot="5400000" flipH="1" flipV="1">
            <a:off x="2800350" y="-1085850"/>
            <a:ext cx="2209800" cy="5448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705600" y="304800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SELLER</a:t>
            </a:r>
            <a:endParaRPr lang="en-US" dirty="0"/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rot="5400000">
            <a:off x="-533400" y="3657600"/>
            <a:ext cx="396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447800" y="3429000"/>
            <a:ext cx="419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447800" y="4191000"/>
            <a:ext cx="1447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895600" y="2514600"/>
            <a:ext cx="2438400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514600" y="38100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43200" y="3048000"/>
            <a:ext cx="319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15000" y="3276600"/>
            <a:ext cx="2648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Market price on due date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66800" y="3276600"/>
            <a:ext cx="3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86200" y="3581400"/>
            <a:ext cx="831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1720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819400" y="3429000"/>
            <a:ext cx="61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1700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514600" y="381000"/>
            <a:ext cx="45945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u="sng" dirty="0" smtClean="0"/>
              <a:t>Call holder</a:t>
            </a:r>
            <a:endParaRPr lang="en-US" sz="7200" u="sng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ICA_INDERJEET OFFICER {F &amp; A}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113</TotalTime>
  <Words>305</Words>
  <Application>Microsoft Office PowerPoint</Application>
  <PresentationFormat>On-screen Show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DERIVATIVE</vt:lpstr>
      <vt:lpstr>Slide 2</vt:lpstr>
      <vt:lpstr> DERIVATIVE  “AN INSTRUMENT WHICHDRAWS THE VALUE FROM OTHER INSTRUMENT”</vt:lpstr>
      <vt:lpstr>TYPE OF DERIVATIVE</vt:lpstr>
      <vt:lpstr>OPTION {CHOICE}</vt:lpstr>
      <vt:lpstr>TWO CATEGORIES OF OPTION</vt:lpstr>
      <vt:lpstr>RIGHT TO BUY HOLDER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DERIVATIVE</dc:title>
  <dc:creator>ica</dc:creator>
  <cp:lastModifiedBy>ica</cp:lastModifiedBy>
  <cp:revision>24</cp:revision>
  <dcterms:created xsi:type="dcterms:W3CDTF">2008-07-20T18:17:42Z</dcterms:created>
  <dcterms:modified xsi:type="dcterms:W3CDTF">2008-08-02T03:25:19Z</dcterms:modified>
</cp:coreProperties>
</file>