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824" r:id="rId3"/>
    <p:sldId id="888" r:id="rId4"/>
    <p:sldId id="891" r:id="rId5"/>
    <p:sldId id="892" r:id="rId6"/>
    <p:sldId id="1108" r:id="rId7"/>
    <p:sldId id="832" r:id="rId8"/>
    <p:sldId id="1110" r:id="rId9"/>
    <p:sldId id="1106" r:id="rId10"/>
    <p:sldId id="1107" r:id="rId11"/>
    <p:sldId id="331" r:id="rId12"/>
  </p:sldIdLst>
  <p:sldSz cx="12192000" cy="6858000"/>
  <p:notesSz cx="10233025" cy="70993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TAM SINGH" initials="US" lastIdx="2" clrIdx="0">
    <p:extLst>
      <p:ext uri="{19B8F6BF-5375-455C-9EA6-DF929625EA0E}">
        <p15:presenceInfo xmlns:p15="http://schemas.microsoft.com/office/powerpoint/2012/main" userId="2777426ce0c0df5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94624" autoAdjust="0"/>
  </p:normalViewPr>
  <p:slideViewPr>
    <p:cSldViewPr>
      <p:cViewPr varScale="1">
        <p:scale>
          <a:sx n="68" d="100"/>
          <a:sy n="68" d="100"/>
        </p:scale>
        <p:origin x="828" y="6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4650" cy="35434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796684" y="0"/>
            <a:ext cx="4434650" cy="354349"/>
          </a:xfrm>
          <a:prstGeom prst="rect">
            <a:avLst/>
          </a:prstGeom>
        </p:spPr>
        <p:txBody>
          <a:bodyPr vert="horz" lIns="91440" tIns="45720" rIns="91440" bIns="45720" rtlCol="0"/>
          <a:lstStyle>
            <a:lvl1pPr algn="r">
              <a:defRPr sz="1200"/>
            </a:lvl1pPr>
          </a:lstStyle>
          <a:p>
            <a:fld id="{E4B18A1D-7CBC-4547-88FD-8379C07CDBBF}" type="datetimeFigureOut">
              <a:rPr lang="en-US" smtClean="0"/>
              <a:pPr/>
              <a:t>9/17/2020</a:t>
            </a:fld>
            <a:endParaRPr lang="en-US"/>
          </a:p>
        </p:txBody>
      </p:sp>
      <p:sp>
        <p:nvSpPr>
          <p:cNvPr id="4" name="Footer Placeholder 3"/>
          <p:cNvSpPr>
            <a:spLocks noGrp="1"/>
          </p:cNvSpPr>
          <p:nvPr>
            <p:ph type="ftr" sz="quarter" idx="2"/>
          </p:nvPr>
        </p:nvSpPr>
        <p:spPr>
          <a:xfrm>
            <a:off x="0" y="6743411"/>
            <a:ext cx="4434650" cy="35434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796684" y="6743411"/>
            <a:ext cx="4434650" cy="354349"/>
          </a:xfrm>
          <a:prstGeom prst="rect">
            <a:avLst/>
          </a:prstGeom>
        </p:spPr>
        <p:txBody>
          <a:bodyPr vert="horz" lIns="91440" tIns="45720" rIns="91440" bIns="45720" rtlCol="0" anchor="b"/>
          <a:lstStyle>
            <a:lvl1pPr algn="r">
              <a:defRPr sz="1200"/>
            </a:lvl1pPr>
          </a:lstStyle>
          <a:p>
            <a:fld id="{086B1602-4CA8-4AF2-9F09-B3C82543A0C4}" type="slidenum">
              <a:rPr lang="en-US" smtClean="0"/>
              <a:pPr/>
              <a:t>‹#›</a:t>
            </a:fld>
            <a:endParaRPr lang="en-US"/>
          </a:p>
        </p:txBody>
      </p:sp>
    </p:spTree>
    <p:extLst>
      <p:ext uri="{BB962C8B-B14F-4D97-AF65-F5344CB8AC3E}">
        <p14:creationId xmlns:p14="http://schemas.microsoft.com/office/powerpoint/2010/main" val="1108908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091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1023303" y="3372168"/>
            <a:ext cx="8186420" cy="3194685"/>
          </a:xfrm>
          <a:prstGeom prst="rect">
            <a:avLst/>
          </a:prstGeom>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3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ED1A3A"/>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rgbClr val="78685F"/>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ED1A3A"/>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86147" cy="6085203"/>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rgbClr val="ED1A3A"/>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
            <a:ext cx="12186269" cy="6053449"/>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68300" y="696079"/>
            <a:ext cx="11455399" cy="355600"/>
          </a:xfrm>
          <a:prstGeom prst="rect">
            <a:avLst/>
          </a:prstGeom>
        </p:spPr>
        <p:txBody>
          <a:bodyPr wrap="square" lIns="0" tIns="0" rIns="0" bIns="0">
            <a:spAutoFit/>
          </a:bodyPr>
          <a:lstStyle>
            <a:lvl1pPr>
              <a:defRPr sz="2800" b="1" i="0">
                <a:solidFill>
                  <a:srgbClr val="ED1A3A"/>
                </a:solidFill>
                <a:latin typeface="Trebuchet MS"/>
                <a:cs typeface="Trebuchet MS"/>
              </a:defRPr>
            </a:lvl1pPr>
          </a:lstStyle>
          <a:p>
            <a:endParaRPr/>
          </a:p>
        </p:txBody>
      </p:sp>
      <p:sp>
        <p:nvSpPr>
          <p:cNvPr id="3" name="Holder 3"/>
          <p:cNvSpPr>
            <a:spLocks noGrp="1"/>
          </p:cNvSpPr>
          <p:nvPr>
            <p:ph type="body" idx="1"/>
          </p:nvPr>
        </p:nvSpPr>
        <p:spPr>
          <a:xfrm>
            <a:off x="369824" y="1352727"/>
            <a:ext cx="11452351" cy="2891154"/>
          </a:xfrm>
          <a:prstGeom prst="rect">
            <a:avLst/>
          </a:prstGeom>
        </p:spPr>
        <p:txBody>
          <a:bodyPr wrap="square" lIns="0" tIns="0" rIns="0" bIns="0">
            <a:spAutoFit/>
          </a:bodyPr>
          <a:lstStyle>
            <a:lvl1pPr>
              <a:defRPr sz="1800" b="0" i="0">
                <a:solidFill>
                  <a:srgbClr val="78685F"/>
                </a:solidFill>
                <a:latin typeface="Trebuchet MS"/>
                <a:cs typeface="Trebuchet MS"/>
              </a:defRPr>
            </a:lvl1pPr>
          </a:lstStyle>
          <a:p>
            <a:endParaRPr/>
          </a:p>
        </p:txBody>
      </p:sp>
      <p:sp>
        <p:nvSpPr>
          <p:cNvPr id="4" name="Holder 4"/>
          <p:cNvSpPr>
            <a:spLocks noGrp="1"/>
          </p:cNvSpPr>
          <p:nvPr>
            <p:ph type="ftr" sz="quarter" idx="5"/>
          </p:nvPr>
        </p:nvSpPr>
        <p:spPr>
          <a:xfrm>
            <a:off x="4145280" y="6377940"/>
            <a:ext cx="3901439"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9/17/2020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facebook.com/cavivekjalan" TargetMode="External"/><Relationship Id="rId3" Type="http://schemas.openxmlformats.org/officeDocument/2006/relationships/image" Target="../media/image3.png"/><Relationship Id="rId7" Type="http://schemas.openxmlformats.org/officeDocument/2006/relationships/hyperlink" Target="https://in.linkedin.com/in/cavivekjala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twitter.com/cavivekjalan" TargetMode="External"/><Relationship Id="rId11" Type="http://schemas.openxmlformats.org/officeDocument/2006/relationships/image" Target="../media/image5.jpeg"/><Relationship Id="rId5" Type="http://schemas.openxmlformats.org/officeDocument/2006/relationships/hyperlink" Target="http://www.taxconnect.co.in/" TargetMode="External"/><Relationship Id="rId10" Type="http://schemas.openxmlformats.org/officeDocument/2006/relationships/hyperlink" Target="https://www.vilgst.com/" TargetMode="External"/><Relationship Id="rId4" Type="http://schemas.openxmlformats.org/officeDocument/2006/relationships/hyperlink" Target="mailto:vivek.jalan@taxconnect.co.in" TargetMode="External"/><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hyperlink" Target="http://www.facebook.com/cavivekjalan" TargetMode="External"/><Relationship Id="rId3" Type="http://schemas.openxmlformats.org/officeDocument/2006/relationships/hyperlink" Target="mailto:E-mail-tb.chatterjee@dic.co.in" TargetMode="External"/><Relationship Id="rId7" Type="http://schemas.openxmlformats.org/officeDocument/2006/relationships/hyperlink" Target="https://in.linkedin.com/in/cavivekjalan"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twitter.com/cavivekjalan" TargetMode="External"/><Relationship Id="rId5" Type="http://schemas.openxmlformats.org/officeDocument/2006/relationships/hyperlink" Target="http://www.taxconnect.co.in/" TargetMode="External"/><Relationship Id="rId10" Type="http://schemas.openxmlformats.org/officeDocument/2006/relationships/image" Target="../media/image5.jpeg"/><Relationship Id="rId4" Type="http://schemas.openxmlformats.org/officeDocument/2006/relationships/hyperlink" Target="mailto:vivek.jalan@taxconnect.co.in" TargetMode="Externa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56893" y="678433"/>
            <a:ext cx="11118220" cy="5801106"/>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556893" y="1359932"/>
            <a:ext cx="8090535" cy="4440767"/>
          </a:xfrm>
          <a:prstGeom prst="rect">
            <a:avLst/>
          </a:prstGeom>
        </p:spPr>
        <p:txBody>
          <a:bodyPr vert="horz" wrap="square" lIns="0" tIns="0" rIns="0" bIns="0" rtlCol="0">
            <a:spAutoFit/>
          </a:bodyPr>
          <a:lstStyle/>
          <a:p>
            <a:pPr marL="12700">
              <a:lnSpc>
                <a:spcPts val="2470"/>
              </a:lnSpc>
            </a:pPr>
            <a:endParaRPr lang="en-US" b="1" spc="-20" dirty="0">
              <a:solidFill>
                <a:schemeClr val="accent2">
                  <a:lumMod val="75000"/>
                </a:schemeClr>
              </a:solidFill>
              <a:latin typeface="Trebuchet MS"/>
              <a:cs typeface="Trebuchet MS"/>
            </a:endParaRPr>
          </a:p>
          <a:p>
            <a:pPr marL="12700">
              <a:lnSpc>
                <a:spcPts val="2470"/>
              </a:lnSpc>
            </a:pPr>
            <a:endParaRPr lang="en-US" b="1" spc="-20" dirty="0">
              <a:solidFill>
                <a:schemeClr val="accent2">
                  <a:lumMod val="75000"/>
                </a:schemeClr>
              </a:solidFill>
              <a:latin typeface="Trebuchet MS"/>
              <a:cs typeface="Trebuchet MS"/>
            </a:endParaRPr>
          </a:p>
          <a:p>
            <a:pPr marL="12700">
              <a:lnSpc>
                <a:spcPts val="2470"/>
              </a:lnSpc>
            </a:pPr>
            <a:r>
              <a:rPr lang="en-US" sz="2000" b="1" spc="-20" dirty="0">
                <a:solidFill>
                  <a:schemeClr val="accent2">
                    <a:lumMod val="75000"/>
                  </a:schemeClr>
                </a:solidFill>
                <a:latin typeface="Trebuchet MS"/>
                <a:cs typeface="Trebuchet MS"/>
              </a:rPr>
              <a:t>By –</a:t>
            </a:r>
          </a:p>
          <a:p>
            <a:pPr marL="12700">
              <a:lnSpc>
                <a:spcPts val="2470"/>
              </a:lnSpc>
            </a:pPr>
            <a:endParaRPr lang="en-US" sz="2400" b="1" spc="-20" dirty="0">
              <a:solidFill>
                <a:schemeClr val="accent2">
                  <a:lumMod val="75000"/>
                </a:schemeClr>
              </a:solidFill>
              <a:latin typeface="Trebuchet MS"/>
              <a:cs typeface="Trebuchet MS"/>
            </a:endParaRPr>
          </a:p>
          <a:p>
            <a:pPr marL="12700">
              <a:lnSpc>
                <a:spcPts val="2470"/>
              </a:lnSpc>
            </a:pPr>
            <a:r>
              <a:rPr lang="en-US" sz="3000" b="1" spc="-20" dirty="0">
                <a:solidFill>
                  <a:schemeClr val="accent2">
                    <a:lumMod val="75000"/>
                  </a:schemeClr>
                </a:solidFill>
                <a:latin typeface="Book Antiqua" pitchFamily="18" charset="0"/>
                <a:cs typeface="Trebuchet MS"/>
              </a:rPr>
              <a:t>Vivek Jalan</a:t>
            </a:r>
          </a:p>
          <a:p>
            <a:pPr marL="12700">
              <a:lnSpc>
                <a:spcPts val="2470"/>
              </a:lnSpc>
            </a:pPr>
            <a:r>
              <a:rPr lang="en-US" b="1" spc="-20" dirty="0">
                <a:solidFill>
                  <a:schemeClr val="accent2">
                    <a:lumMod val="75000"/>
                  </a:schemeClr>
                </a:solidFill>
                <a:latin typeface="Trebuchet MS"/>
                <a:cs typeface="Trebuchet MS"/>
              </a:rPr>
              <a:t>[FCA, LL.M(Const. Law), LL.B, </a:t>
            </a:r>
            <a:r>
              <a:rPr lang="en-US" b="1" spc="-20" dirty="0" err="1">
                <a:solidFill>
                  <a:schemeClr val="accent2">
                    <a:lumMod val="75000"/>
                  </a:schemeClr>
                </a:solidFill>
                <a:latin typeface="Trebuchet MS"/>
                <a:cs typeface="Trebuchet MS"/>
              </a:rPr>
              <a:t>B.Com</a:t>
            </a:r>
            <a:r>
              <a:rPr lang="en-US" b="1" spc="-20" dirty="0">
                <a:solidFill>
                  <a:schemeClr val="accent2">
                    <a:lumMod val="75000"/>
                  </a:schemeClr>
                </a:solidFill>
                <a:latin typeface="Trebuchet MS"/>
                <a:cs typeface="Trebuchet MS"/>
              </a:rPr>
              <a:t> (H)]</a:t>
            </a:r>
          </a:p>
          <a:p>
            <a:pPr marL="12700">
              <a:lnSpc>
                <a:spcPts val="2470"/>
              </a:lnSpc>
            </a:pPr>
            <a:endParaRPr lang="en-US" b="1" spc="-20" dirty="0">
              <a:solidFill>
                <a:schemeClr val="accent2">
                  <a:lumMod val="75000"/>
                </a:schemeClr>
              </a:solidFill>
              <a:latin typeface="Trebuchet MS"/>
              <a:cs typeface="Trebuchet MS"/>
            </a:endParaRPr>
          </a:p>
          <a:p>
            <a:pPr marL="12700">
              <a:lnSpc>
                <a:spcPts val="2470"/>
              </a:lnSpc>
            </a:pPr>
            <a:r>
              <a:rPr lang="en-US" b="1" spc="-20" dirty="0">
                <a:solidFill>
                  <a:schemeClr val="accent2">
                    <a:lumMod val="75000"/>
                  </a:schemeClr>
                </a:solidFill>
                <a:latin typeface="Trebuchet MS"/>
                <a:cs typeface="Trebuchet MS"/>
              </a:rPr>
              <a:t>E-Mail – </a:t>
            </a:r>
            <a:r>
              <a:rPr lang="en-US" dirty="0">
                <a:solidFill>
                  <a:schemeClr val="accent2">
                    <a:lumMod val="75000"/>
                  </a:schemeClr>
                </a:solidFill>
                <a:latin typeface="Trebuchet MS"/>
                <a:cs typeface="Trebuchet MS"/>
                <a:hlinkClick r:id="rId4"/>
              </a:rPr>
              <a:t>vivek.jalan@taxconnect.co.in</a:t>
            </a:r>
            <a:r>
              <a:rPr lang="en-US" dirty="0">
                <a:solidFill>
                  <a:schemeClr val="accent2">
                    <a:lumMod val="75000"/>
                  </a:schemeClr>
                </a:solidFill>
                <a:latin typeface="Trebuchet MS"/>
                <a:cs typeface="Trebuchet MS"/>
              </a:rPr>
              <a:t> </a:t>
            </a:r>
          </a:p>
          <a:p>
            <a:pPr marL="12700">
              <a:lnSpc>
                <a:spcPts val="2470"/>
              </a:lnSpc>
            </a:pPr>
            <a:r>
              <a:rPr lang="en-US" dirty="0">
                <a:solidFill>
                  <a:schemeClr val="accent2">
                    <a:lumMod val="75000"/>
                  </a:schemeClr>
                </a:solidFill>
                <a:latin typeface="Trebuchet MS"/>
                <a:cs typeface="Trebuchet MS"/>
              </a:rPr>
              <a:t>Call - +91 98315 94980</a:t>
            </a:r>
          </a:p>
          <a:p>
            <a:r>
              <a:rPr lang="en-IN" dirty="0"/>
              <a:t>​</a:t>
            </a:r>
            <a:r>
              <a:rPr lang="en-IN" sz="1600" dirty="0"/>
              <a:t>Website: </a:t>
            </a:r>
            <a:r>
              <a:rPr lang="en-IN" sz="1600" dirty="0">
                <a:hlinkClick r:id="rId5"/>
              </a:rPr>
              <a:t>www.taxconnect.co.in</a:t>
            </a:r>
            <a:endParaRPr lang="en-IN" sz="1600" dirty="0"/>
          </a:p>
          <a:p>
            <a:r>
              <a:rPr lang="en-IN" sz="1600" dirty="0"/>
              <a:t>​</a:t>
            </a:r>
            <a:r>
              <a:rPr lang="en-IN" sz="1600" dirty="0">
                <a:hlinkClick r:id="rId6"/>
              </a:rPr>
              <a:t>https://twitter.com/cavivekjalan</a:t>
            </a:r>
            <a:endParaRPr lang="en-IN" sz="1600" dirty="0"/>
          </a:p>
          <a:p>
            <a:r>
              <a:rPr lang="en-IN" sz="1600" dirty="0">
                <a:hlinkClick r:id="rId7"/>
              </a:rPr>
              <a:t>https://in.linkedin.com/in/cavivekjalan</a:t>
            </a:r>
            <a:br>
              <a:rPr lang="en-IN" sz="1600" dirty="0"/>
            </a:br>
            <a:r>
              <a:rPr lang="en-IN" sz="1600" dirty="0">
                <a:hlinkClick r:id="rId8"/>
              </a:rPr>
              <a:t>www.facebook.com/cavivekjalan</a:t>
            </a:r>
            <a:endParaRPr lang="en-IN" sz="1600" dirty="0"/>
          </a:p>
          <a:p>
            <a:endParaRPr lang="en-IN" sz="1600" dirty="0"/>
          </a:p>
          <a:p>
            <a:pPr marL="12700">
              <a:lnSpc>
                <a:spcPts val="2470"/>
              </a:lnSpc>
            </a:pPr>
            <a:r>
              <a:rPr lang="en-IN" b="1" dirty="0">
                <a:solidFill>
                  <a:schemeClr val="tx2"/>
                </a:solidFill>
                <a:latin typeface="Trebuchet MS"/>
                <a:cs typeface="Trebuchet MS"/>
              </a:rPr>
              <a:t>        [ MUMBAI	    BANGALORE        KOLKATA       DELHI]	</a:t>
            </a:r>
            <a:endParaRPr b="1" dirty="0">
              <a:solidFill>
                <a:schemeClr val="tx2"/>
              </a:solidFill>
              <a:latin typeface="Trebuchet MS"/>
              <a:cs typeface="Trebuchet MS"/>
            </a:endParaRPr>
          </a:p>
        </p:txBody>
      </p:sp>
      <p:sp>
        <p:nvSpPr>
          <p:cNvPr id="98315" name="Rectangle 1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16" name="Rectangle 12"/>
          <p:cNvSpPr>
            <a:spLocks noChangeArrowheads="1"/>
          </p:cNvSpPr>
          <p:nvPr/>
        </p:nvSpPr>
        <p:spPr bwMode="auto">
          <a:xfrm>
            <a:off x="0" y="8953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8317" name="Rectangle 13"/>
          <p:cNvSpPr>
            <a:spLocks noChangeArrowheads="1"/>
          </p:cNvSpPr>
          <p:nvPr/>
        </p:nvSpPr>
        <p:spPr bwMode="auto">
          <a:xfrm>
            <a:off x="0" y="214312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br>
            <a:r>
              <a:rPr kumimoji="0" lang="en-US"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8" name="Picture 2" descr="C:\Users\JAV1\Desktop\IMG-20160706-WA0009.jpg"/>
          <p:cNvPicPr>
            <a:picLocks noChangeAspect="1" noChangeArrowheads="1"/>
          </p:cNvPicPr>
          <p:nvPr/>
        </p:nvPicPr>
        <p:blipFill>
          <a:blip r:embed="rId9"/>
          <a:srcRect/>
          <a:stretch>
            <a:fillRect/>
          </a:stretch>
        </p:blipFill>
        <p:spPr bwMode="auto">
          <a:xfrm>
            <a:off x="9448800" y="0"/>
            <a:ext cx="2743200" cy="596899"/>
          </a:xfrm>
          <a:prstGeom prst="rect">
            <a:avLst/>
          </a:prstGeom>
          <a:noFill/>
        </p:spPr>
      </p:pic>
      <p:sp>
        <p:nvSpPr>
          <p:cNvPr id="5" name="object 3">
            <a:extLst>
              <a:ext uri="{FF2B5EF4-FFF2-40B4-BE49-F238E27FC236}">
                <a16:creationId xmlns:a16="http://schemas.microsoft.com/office/drawing/2014/main" id="{629354DA-EF12-4AA3-B976-F31ED6A59B09}"/>
              </a:ext>
            </a:extLst>
          </p:cNvPr>
          <p:cNvSpPr txBox="1"/>
          <p:nvPr/>
        </p:nvSpPr>
        <p:spPr>
          <a:xfrm>
            <a:off x="838200" y="990600"/>
            <a:ext cx="6248400" cy="861774"/>
          </a:xfrm>
          <a:prstGeom prst="rect">
            <a:avLst/>
          </a:prstGeom>
        </p:spPr>
        <p:txBody>
          <a:bodyPr vert="horz" wrap="square" lIns="0" tIns="0" rIns="0" bIns="0" rtlCol="0">
            <a:spAutoFit/>
          </a:bodyPr>
          <a:lstStyle/>
          <a:p>
            <a:pPr algn="ctr"/>
            <a:r>
              <a:rPr lang="en-US" sz="2800" b="1" dirty="0">
                <a:solidFill>
                  <a:schemeClr val="tx2"/>
                </a:solidFill>
              </a:rPr>
              <a:t>Implementation of TCS u/s 206C(1H) : </a:t>
            </a:r>
          </a:p>
          <a:p>
            <a:pPr algn="ctr"/>
            <a:r>
              <a:rPr lang="en-US" sz="2800" b="1" dirty="0">
                <a:solidFill>
                  <a:schemeClr val="tx2"/>
                </a:solidFill>
              </a:rPr>
              <a:t>2</a:t>
            </a:r>
            <a:r>
              <a:rPr lang="en-US" sz="2800" b="1" baseline="30000" dirty="0">
                <a:solidFill>
                  <a:schemeClr val="tx2"/>
                </a:solidFill>
              </a:rPr>
              <a:t>nd</a:t>
            </a:r>
            <a:r>
              <a:rPr lang="en-US" sz="2800" b="1" dirty="0">
                <a:solidFill>
                  <a:schemeClr val="tx2"/>
                </a:solidFill>
              </a:rPr>
              <a:t> Release </a:t>
            </a:r>
          </a:p>
        </p:txBody>
      </p:sp>
      <p:sp>
        <p:nvSpPr>
          <p:cNvPr id="3" name="AutoShape 2">
            <a:hlinkClick r:id="rId10" tooltip="VATinfoline"/>
            <a:extLst>
              <a:ext uri="{FF2B5EF4-FFF2-40B4-BE49-F238E27FC236}">
                <a16:creationId xmlns:a16="http://schemas.microsoft.com/office/drawing/2014/main" id="{159259F0-F0BA-4BE1-8E3A-306FD627139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6" name="Picture 2" descr="C:\Users\VIVEK JALAN\Pictures\Self  Phoo\New May 2019.jpg">
            <a:extLst>
              <a:ext uri="{FF2B5EF4-FFF2-40B4-BE49-F238E27FC236}">
                <a16:creationId xmlns:a16="http://schemas.microsoft.com/office/drawing/2014/main" id="{D7B36B4A-EAE2-4E07-BF0F-E4B70E7BFA2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5029200" y="2040304"/>
            <a:ext cx="1219200" cy="15675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38ADAC51-4E47-4D4D-85AB-C6074858AE08}"/>
              </a:ext>
            </a:extLst>
          </p:cNvPr>
          <p:cNvSpPr txBox="1"/>
          <p:nvPr/>
        </p:nvSpPr>
        <p:spPr>
          <a:xfrm>
            <a:off x="368300" y="914400"/>
            <a:ext cx="11277600" cy="3785652"/>
          </a:xfrm>
          <a:prstGeom prst="rect">
            <a:avLst/>
          </a:prstGeom>
          <a:noFill/>
        </p:spPr>
        <p:txBody>
          <a:bodyPr wrap="square" rtlCol="0">
            <a:spAutoFit/>
          </a:bodyPr>
          <a:lstStyle/>
          <a:p>
            <a:pPr algn="just"/>
            <a:r>
              <a:rPr lang="en-US" sz="4000" b="1" i="0" u="none" strike="noStrike" dirty="0">
                <a:solidFill>
                  <a:schemeClr val="tx2"/>
                </a:solidFill>
                <a:effectLst/>
                <a:latin typeface="Calibri" panose="020F0502020204030204" pitchFamily="34" charset="0"/>
              </a:rPr>
              <a:t>Q. As specifically mentioned TCS not be </a:t>
            </a:r>
            <a:r>
              <a:rPr lang="en-US" sz="4000" b="1" i="0" u="none" strike="noStrike" dirty="0" err="1">
                <a:solidFill>
                  <a:schemeClr val="tx2"/>
                </a:solidFill>
                <a:effectLst/>
                <a:latin typeface="Calibri" panose="020F0502020204030204" pitchFamily="34" charset="0"/>
              </a:rPr>
              <a:t>levived</a:t>
            </a:r>
            <a:r>
              <a:rPr lang="en-US" sz="4000" b="1" i="0" u="none" strike="noStrike" dirty="0">
                <a:solidFill>
                  <a:schemeClr val="tx2"/>
                </a:solidFill>
                <a:effectLst/>
                <a:latin typeface="Calibri" panose="020F0502020204030204" pitchFamily="34" charset="0"/>
              </a:rPr>
              <a:t> on those transactions on which TDS is to be charged. However, what is TDS on an Item, though leviable, but is not liable as per a notification?</a:t>
            </a:r>
          </a:p>
          <a:p>
            <a:pPr algn="just"/>
            <a:endParaRPr lang="en-US" sz="4000" b="1" dirty="0">
              <a:solidFill>
                <a:schemeClr val="tx2"/>
              </a:solidFill>
              <a:latin typeface="Calibri" panose="020F0502020204030204" pitchFamily="34" charset="0"/>
            </a:endParaRPr>
          </a:p>
          <a:p>
            <a:pPr algn="just"/>
            <a:endParaRPr lang="en-US" sz="4000" b="1" dirty="0">
              <a:solidFill>
                <a:schemeClr val="accent1">
                  <a:lumMod val="50000"/>
                </a:schemeClr>
              </a:solidFill>
            </a:endParaRPr>
          </a:p>
        </p:txBody>
      </p:sp>
    </p:spTree>
    <p:extLst>
      <p:ext uri="{BB962C8B-B14F-4D97-AF65-F5344CB8AC3E}">
        <p14:creationId xmlns:p14="http://schemas.microsoft.com/office/powerpoint/2010/main" val="3268357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304800"/>
            <a:ext cx="10756900" cy="769441"/>
          </a:xfrm>
          <a:prstGeom prst="rect">
            <a:avLst/>
          </a:prstGeom>
        </p:spPr>
        <p:txBody>
          <a:bodyPr vert="horz" wrap="square" lIns="0" tIns="0" rIns="0" bIns="0" rtlCol="0">
            <a:spAutoFit/>
          </a:bodyPr>
          <a:lstStyle/>
          <a:p>
            <a:pPr marL="12700" algn="ctr">
              <a:lnSpc>
                <a:spcPct val="100000"/>
              </a:lnSpc>
            </a:pPr>
            <a:r>
              <a:rPr lang="en-US" sz="5000" b="1" spc="-5" dirty="0">
                <a:solidFill>
                  <a:schemeClr val="accent2">
                    <a:lumMod val="75000"/>
                  </a:schemeClr>
                </a:solidFill>
                <a:latin typeface="Trebuchet MS"/>
                <a:cs typeface="Trebuchet MS"/>
              </a:rPr>
              <a:t>THANK YOU</a:t>
            </a:r>
          </a:p>
        </p:txBody>
      </p:sp>
      <p:sp>
        <p:nvSpPr>
          <p:cNvPr id="4" name="object 4"/>
          <p:cNvSpPr txBox="1"/>
          <p:nvPr/>
        </p:nvSpPr>
        <p:spPr>
          <a:xfrm>
            <a:off x="533400" y="1295400"/>
            <a:ext cx="11049000" cy="4441537"/>
          </a:xfrm>
          <a:prstGeom prst="rect">
            <a:avLst/>
          </a:prstGeom>
        </p:spPr>
        <p:txBody>
          <a:bodyPr vert="horz" wrap="square" lIns="0" tIns="0" rIns="0" bIns="0" rtlCol="0">
            <a:spAutoFit/>
          </a:bodyPr>
          <a:lstStyle/>
          <a:p>
            <a:pPr marL="12700" algn="r">
              <a:lnSpc>
                <a:spcPts val="2470"/>
              </a:lnSpc>
            </a:pPr>
            <a:endParaRPr lang="en-US" sz="2000" b="1" spc="-20" dirty="0">
              <a:solidFill>
                <a:srgbClr val="FFFFFF"/>
              </a:solidFill>
              <a:latin typeface="Trebuchet MS"/>
              <a:cs typeface="Trebuchet MS"/>
              <a:hlinkClick r:id="rId3">
                <a:extLst>
                  <a:ext uri="{A12FA001-AC4F-418D-AE19-62706E023703}">
                    <ahyp:hlinkClr xmlns:ahyp="http://schemas.microsoft.com/office/drawing/2018/hyperlinkcolor" val="tx"/>
                  </a:ext>
                </a:extLst>
              </a:hlinkClick>
            </a:endParaRPr>
          </a:p>
          <a:p>
            <a:pPr marL="12700" algn="r">
              <a:lnSpc>
                <a:spcPts val="2470"/>
              </a:lnSpc>
            </a:pPr>
            <a:r>
              <a:rPr b="1" spc="-20"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E-</a:t>
            </a:r>
            <a:r>
              <a:rPr b="1" spc="-15"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m</a:t>
            </a:r>
            <a:r>
              <a:rPr b="1" spc="-10"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ail</a:t>
            </a:r>
            <a:r>
              <a:rPr b="1" spc="-15" dirty="0">
                <a:solidFill>
                  <a:schemeClr val="tx2"/>
                </a:solidFill>
                <a:latin typeface="Trebuchet MS"/>
                <a:cs typeface="Trebuchet MS"/>
                <a:hlinkClick r:id="rId3">
                  <a:extLst>
                    <a:ext uri="{A12FA001-AC4F-418D-AE19-62706E023703}">
                      <ahyp:hlinkClr xmlns:ahyp="http://schemas.microsoft.com/office/drawing/2018/hyperlinkcolor" val="tx"/>
                    </a:ext>
                  </a:extLst>
                </a:hlinkClick>
              </a:rPr>
              <a:t>-</a:t>
            </a:r>
            <a:endParaRPr lang="en-US" b="1" spc="-15" dirty="0">
              <a:solidFill>
                <a:schemeClr val="tx2"/>
              </a:solidFill>
              <a:latin typeface="Trebuchet MS"/>
              <a:cs typeface="Trebuchet MS"/>
              <a:hlinkClick r:id="rId3">
                <a:extLst>
                  <a:ext uri="{A12FA001-AC4F-418D-AE19-62706E023703}">
                    <ahyp:hlinkClr xmlns:ahyp="http://schemas.microsoft.com/office/drawing/2018/hyperlinkcolor" val="tx"/>
                  </a:ext>
                </a:extLst>
              </a:hlinkClick>
            </a:endParaRPr>
          </a:p>
          <a:p>
            <a:pPr marL="12700" algn="r">
              <a:lnSpc>
                <a:spcPts val="2470"/>
              </a:lnSpc>
            </a:pPr>
            <a:r>
              <a:rPr lang="en-US" sz="1600" b="1" spc="-15" dirty="0">
                <a:solidFill>
                  <a:srgbClr val="FFFFFF"/>
                </a:solidFill>
                <a:latin typeface="Trebuchet MS"/>
                <a:cs typeface="Trebuchet MS"/>
                <a:hlinkClick r:id="rId4"/>
              </a:rPr>
              <a:t>vivek.jalan@taxconnect.co.in</a:t>
            </a:r>
            <a:r>
              <a:rPr lang="en-US" sz="1600" b="1" spc="-15" dirty="0">
                <a:solidFill>
                  <a:srgbClr val="FFFFFF"/>
                </a:solidFill>
                <a:latin typeface="Trebuchet MS"/>
                <a:cs typeface="Trebuchet MS"/>
              </a:rPr>
              <a:t> </a:t>
            </a:r>
          </a:p>
          <a:p>
            <a:pPr marL="12700" algn="r">
              <a:lnSpc>
                <a:spcPts val="2470"/>
              </a:lnSpc>
            </a:pPr>
            <a:endParaRPr lang="en-IN" sz="1400" b="1" dirty="0"/>
          </a:p>
          <a:p>
            <a:pPr marL="12700" algn="r">
              <a:lnSpc>
                <a:spcPts val="2470"/>
              </a:lnSpc>
            </a:pPr>
            <a:r>
              <a:rPr lang="en-IN" b="1" dirty="0">
                <a:solidFill>
                  <a:schemeClr val="tx2"/>
                </a:solidFill>
              </a:rPr>
              <a:t>URL</a:t>
            </a:r>
            <a:r>
              <a:rPr lang="en-IN" b="1" dirty="0"/>
              <a:t>: </a:t>
            </a:r>
            <a:r>
              <a:rPr lang="en-IN" b="1" u="sng" dirty="0">
                <a:hlinkClick r:id="rId5"/>
              </a:rPr>
              <a:t>www.taxconnect.co.in</a:t>
            </a:r>
            <a:endParaRPr lang="en-IN" dirty="0"/>
          </a:p>
          <a:p>
            <a:pPr marL="12700" algn="r">
              <a:lnSpc>
                <a:spcPts val="2470"/>
              </a:lnSpc>
            </a:pPr>
            <a:r>
              <a:rPr lang="en-IN" b="1" u="sng" dirty="0">
                <a:hlinkClick r:id="rId6"/>
              </a:rPr>
              <a:t>https://twitter.com/cavivekjalan</a:t>
            </a:r>
            <a:endParaRPr lang="en-IN" b="1" u="sng" dirty="0"/>
          </a:p>
          <a:p>
            <a:pPr marL="12700" algn="r">
              <a:lnSpc>
                <a:spcPts val="2470"/>
              </a:lnSpc>
            </a:pPr>
            <a:r>
              <a:rPr lang="en-IN" b="1" u="sng" dirty="0">
                <a:hlinkClick r:id="rId7"/>
              </a:rPr>
              <a:t>https://in.linkedin.com/in/cavivekjalan</a:t>
            </a:r>
            <a:endParaRPr lang="en-IN" b="1" u="sng" dirty="0"/>
          </a:p>
          <a:p>
            <a:pPr marL="12700" algn="r">
              <a:lnSpc>
                <a:spcPts val="2470"/>
              </a:lnSpc>
            </a:pPr>
            <a:r>
              <a:rPr lang="en-IN" b="1" u="sng" dirty="0">
                <a:hlinkClick r:id="rId8"/>
              </a:rPr>
              <a:t>www.facebook.com/cavivekjalan</a:t>
            </a:r>
            <a:endParaRPr lang="en-IN" sz="2000" b="1" u="sng" spc="-15" dirty="0">
              <a:solidFill>
                <a:srgbClr val="FFFFFF"/>
              </a:solidFill>
              <a:latin typeface="Trebuchet MS"/>
              <a:cs typeface="Trebuchet MS"/>
            </a:endParaRPr>
          </a:p>
          <a:p>
            <a:pPr marL="12700" algn="r">
              <a:lnSpc>
                <a:spcPts val="2470"/>
              </a:lnSpc>
            </a:pPr>
            <a:endParaRPr lang="en-US" sz="2000" b="1" spc="-15" dirty="0">
              <a:solidFill>
                <a:srgbClr val="FFFFFF"/>
              </a:solidFill>
              <a:latin typeface="Trebuchet MS"/>
              <a:cs typeface="Trebuchet MS"/>
            </a:endParaRPr>
          </a:p>
          <a:p>
            <a:pPr marL="12700" algn="r">
              <a:lnSpc>
                <a:spcPts val="2470"/>
              </a:lnSpc>
            </a:pPr>
            <a:r>
              <a:rPr lang="en-US" b="1" u="sng" spc="-15" dirty="0">
                <a:solidFill>
                  <a:schemeClr val="tx2"/>
                </a:solidFill>
                <a:latin typeface="Trebuchet MS"/>
                <a:cs typeface="Trebuchet MS"/>
              </a:rPr>
              <a:t>Call:</a:t>
            </a:r>
          </a:p>
          <a:p>
            <a:pPr marL="12700" algn="r">
              <a:lnSpc>
                <a:spcPts val="2470"/>
              </a:lnSpc>
            </a:pPr>
            <a:r>
              <a:rPr lang="en-US" sz="2000" b="1" dirty="0">
                <a:solidFill>
                  <a:schemeClr val="bg1"/>
                </a:solidFill>
                <a:latin typeface="Trebuchet MS"/>
                <a:cs typeface="Trebuchet MS"/>
              </a:rPr>
              <a:t>Call - +91 98315 94980 </a:t>
            </a:r>
          </a:p>
          <a:p>
            <a:pPr algn="ctr"/>
            <a:r>
              <a:rPr lang="en-IN" sz="2000" dirty="0"/>
              <a:t>​</a:t>
            </a:r>
          </a:p>
          <a:p>
            <a:pPr algn="ctr"/>
            <a:r>
              <a:rPr lang="en-IN" sz="2000" b="1" dirty="0">
                <a:solidFill>
                  <a:schemeClr val="tx2"/>
                </a:solidFill>
                <a:latin typeface="Trebuchet MS"/>
                <a:cs typeface="Trebuchet MS"/>
              </a:rPr>
              <a:t>[ MUMBAI	BANGALORE	 KOLKATA 	DELHI]	</a:t>
            </a:r>
          </a:p>
          <a:p>
            <a:pPr marL="12700" algn="r">
              <a:lnSpc>
                <a:spcPts val="2470"/>
              </a:lnSpc>
            </a:pPr>
            <a:endParaRPr sz="2000" dirty="0">
              <a:latin typeface="Trebuchet MS"/>
              <a:cs typeface="Trebuchet MS"/>
            </a:endParaRPr>
          </a:p>
        </p:txBody>
      </p:sp>
      <p:sp>
        <p:nvSpPr>
          <p:cNvPr id="6" name="object 3"/>
          <p:cNvSpPr txBox="1"/>
          <p:nvPr/>
        </p:nvSpPr>
        <p:spPr>
          <a:xfrm>
            <a:off x="381000" y="-531961"/>
            <a:ext cx="8458200" cy="5129609"/>
          </a:xfrm>
          <a:prstGeom prst="rect">
            <a:avLst/>
          </a:prstGeom>
        </p:spPr>
        <p:txBody>
          <a:bodyPr vert="horz" wrap="square" lIns="0" tIns="0" rIns="0" bIns="0" rtlCol="0">
            <a:spAutoFit/>
          </a:bodyPr>
          <a:lstStyle/>
          <a:p>
            <a:pPr marL="12700" algn="ctr">
              <a:lnSpc>
                <a:spcPct val="100000"/>
              </a:lnSpc>
            </a:pPr>
            <a:endParaRPr lang="en-US" sz="5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gn="ctr">
              <a:lnSpc>
                <a:spcPct val="100000"/>
              </a:lnSpc>
            </a:pPr>
            <a:endParaRPr lang="en-US" sz="4000" b="1" spc="-5" dirty="0">
              <a:solidFill>
                <a:schemeClr val="accent2">
                  <a:lumMod val="75000"/>
                </a:schemeClr>
              </a:solidFill>
              <a:latin typeface="Trebuchet MS"/>
              <a:cs typeface="Trebuchet MS"/>
            </a:endParaRPr>
          </a:p>
          <a:p>
            <a:pPr marL="12700">
              <a:lnSpc>
                <a:spcPts val="2470"/>
              </a:lnSpc>
            </a:pPr>
            <a:r>
              <a:rPr lang="en-US" sz="2000" b="1" spc="-20" dirty="0">
                <a:solidFill>
                  <a:schemeClr val="accent2">
                    <a:lumMod val="75000"/>
                  </a:schemeClr>
                </a:solidFill>
                <a:latin typeface="Trebuchet MS"/>
                <a:cs typeface="Trebuchet MS"/>
              </a:rPr>
              <a:t>By –</a:t>
            </a:r>
          </a:p>
          <a:p>
            <a:pPr marL="12700">
              <a:lnSpc>
                <a:spcPts val="2470"/>
              </a:lnSpc>
            </a:pPr>
            <a:endParaRPr lang="en-US" sz="2000" b="1" spc="-20" dirty="0">
              <a:solidFill>
                <a:schemeClr val="accent2">
                  <a:lumMod val="75000"/>
                </a:schemeClr>
              </a:solidFill>
              <a:latin typeface="Trebuchet MS"/>
              <a:cs typeface="Trebuchet MS"/>
            </a:endParaRPr>
          </a:p>
          <a:p>
            <a:pPr marL="12700">
              <a:lnSpc>
                <a:spcPts val="2470"/>
              </a:lnSpc>
            </a:pPr>
            <a:r>
              <a:rPr lang="en-US" sz="3600" b="1" spc="-20" dirty="0">
                <a:solidFill>
                  <a:schemeClr val="accent2">
                    <a:lumMod val="75000"/>
                  </a:schemeClr>
                </a:solidFill>
                <a:latin typeface="Book Antiqua" pitchFamily="18" charset="0"/>
                <a:cs typeface="Trebuchet MS"/>
              </a:rPr>
              <a:t>Vivek Jalan</a:t>
            </a:r>
          </a:p>
          <a:p>
            <a:pPr marL="12700">
              <a:lnSpc>
                <a:spcPts val="2470"/>
              </a:lnSpc>
            </a:pPr>
            <a:r>
              <a:rPr lang="en-US" b="1" spc="-20" dirty="0">
                <a:solidFill>
                  <a:schemeClr val="accent2">
                    <a:lumMod val="75000"/>
                  </a:schemeClr>
                </a:solidFill>
                <a:latin typeface="Trebuchet MS"/>
                <a:cs typeface="Trebuchet MS"/>
              </a:rPr>
              <a:t>[FCA, LL.M(Const. Law), LL.B, </a:t>
            </a:r>
            <a:r>
              <a:rPr lang="en-US" b="1" spc="-20" dirty="0" err="1">
                <a:solidFill>
                  <a:schemeClr val="accent2">
                    <a:lumMod val="75000"/>
                  </a:schemeClr>
                </a:solidFill>
                <a:latin typeface="Trebuchet MS"/>
                <a:cs typeface="Trebuchet MS"/>
              </a:rPr>
              <a:t>B.Com</a:t>
            </a:r>
            <a:r>
              <a:rPr lang="en-US" b="1" spc="-20" dirty="0">
                <a:solidFill>
                  <a:schemeClr val="accent2">
                    <a:lumMod val="75000"/>
                  </a:schemeClr>
                </a:solidFill>
                <a:latin typeface="Trebuchet MS"/>
                <a:cs typeface="Trebuchet MS"/>
              </a:rPr>
              <a:t> (H)]</a:t>
            </a:r>
          </a:p>
          <a:p>
            <a:pPr marL="12700" algn="ctr">
              <a:lnSpc>
                <a:spcPct val="100000"/>
              </a:lnSpc>
            </a:pPr>
            <a:endParaRPr lang="en-US" sz="4000" b="1" spc="-5" dirty="0">
              <a:solidFill>
                <a:schemeClr val="accent2">
                  <a:lumMod val="75000"/>
                </a:schemeClr>
              </a:solidFill>
              <a:latin typeface="Trebuchet MS"/>
              <a:cs typeface="Trebuchet MS"/>
            </a:endParaRPr>
          </a:p>
        </p:txBody>
      </p:sp>
      <p:pic>
        <p:nvPicPr>
          <p:cNvPr id="7" name="Picture 2" descr="C:\Users\JAV1\Desktop\IMG-20160706-WA0009.jpg"/>
          <p:cNvPicPr>
            <a:picLocks noChangeAspect="1" noChangeArrowheads="1"/>
          </p:cNvPicPr>
          <p:nvPr/>
        </p:nvPicPr>
        <p:blipFill>
          <a:blip r:embed="rId9"/>
          <a:srcRect/>
          <a:stretch>
            <a:fillRect/>
          </a:stretch>
        </p:blipFill>
        <p:spPr bwMode="auto">
          <a:xfrm>
            <a:off x="4419600" y="1231901"/>
            <a:ext cx="2667000" cy="596899"/>
          </a:xfrm>
          <a:prstGeom prst="rect">
            <a:avLst/>
          </a:prstGeom>
          <a:noFill/>
        </p:spPr>
      </p:pic>
      <p:pic>
        <p:nvPicPr>
          <p:cNvPr id="2" name="Picture 2" descr="C:\Users\VIVEK JALAN\Pictures\Self  Phoo\New May 2019.jpg">
            <a:extLst>
              <a:ext uri="{FF2B5EF4-FFF2-40B4-BE49-F238E27FC236}">
                <a16:creationId xmlns:a16="http://schemas.microsoft.com/office/drawing/2014/main" id="{F1935314-DCBA-4BB7-98F0-80A4A60C35F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533400" y="1231901"/>
            <a:ext cx="943327" cy="1212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p>
        </p:txBody>
      </p:sp>
      <p:sp>
        <p:nvSpPr>
          <p:cNvPr id="2" name="TextBox 1"/>
          <p:cNvSpPr txBox="1"/>
          <p:nvPr/>
        </p:nvSpPr>
        <p:spPr>
          <a:xfrm>
            <a:off x="152400" y="920889"/>
            <a:ext cx="11887200" cy="5632311"/>
          </a:xfrm>
          <a:prstGeom prst="rect">
            <a:avLst/>
          </a:prstGeom>
          <a:noFill/>
        </p:spPr>
        <p:txBody>
          <a:bodyPr wrap="square" rtlCol="0">
            <a:spAutoFit/>
          </a:bodyPr>
          <a:lstStyle/>
          <a:p>
            <a:pPr marL="381000" marR="0" algn="just"/>
            <a:r>
              <a:rPr lang="en-IN" sz="4000" dirty="0">
                <a:solidFill>
                  <a:schemeClr val="tx2"/>
                </a:solidFill>
                <a:effectLst/>
                <a:latin typeface="Arial" panose="020B0604020202020204" pitchFamily="34" charset="0"/>
                <a:ea typeface="Times New Roman" panose="02020603050405020304" pitchFamily="18" charset="0"/>
              </a:rPr>
              <a:t>206C (1H) - A seller, who </a:t>
            </a:r>
            <a:r>
              <a:rPr lang="en-IN" sz="4000" b="1" dirty="0">
                <a:solidFill>
                  <a:schemeClr val="tx2"/>
                </a:solidFill>
                <a:effectLst/>
                <a:latin typeface="Arial" panose="020B0604020202020204" pitchFamily="34" charset="0"/>
                <a:ea typeface="Times New Roman" panose="02020603050405020304" pitchFamily="18" charset="0"/>
              </a:rPr>
              <a:t>receives </a:t>
            </a:r>
            <a:r>
              <a:rPr lang="en-IN" sz="4000" dirty="0">
                <a:solidFill>
                  <a:schemeClr val="tx2"/>
                </a:solidFill>
                <a:effectLst/>
                <a:latin typeface="Arial" panose="020B0604020202020204" pitchFamily="34" charset="0"/>
                <a:ea typeface="Times New Roman" panose="02020603050405020304" pitchFamily="18" charset="0"/>
              </a:rPr>
              <a:t>any amount as consideration for sale of goods of aggregate value exceeding </a:t>
            </a:r>
            <a:r>
              <a:rPr lang="en-IN" sz="4000" b="1" dirty="0">
                <a:solidFill>
                  <a:schemeClr val="tx2"/>
                </a:solidFill>
                <a:effectLst/>
                <a:latin typeface="Arial" panose="020B0604020202020204" pitchFamily="34" charset="0"/>
                <a:ea typeface="Times New Roman" panose="02020603050405020304" pitchFamily="18" charset="0"/>
              </a:rPr>
              <a:t>Rs.50 Lakhs in any previous year</a:t>
            </a:r>
            <a:r>
              <a:rPr lang="en-IN" sz="4000" dirty="0">
                <a:solidFill>
                  <a:schemeClr val="tx2"/>
                </a:solidFill>
                <a:effectLst/>
                <a:latin typeface="Arial" panose="020B0604020202020204" pitchFamily="34" charset="0"/>
                <a:ea typeface="Times New Roman" panose="02020603050405020304" pitchFamily="18" charset="0"/>
              </a:rPr>
              <a:t>, other than </a:t>
            </a:r>
            <a:r>
              <a:rPr lang="en-IN" sz="4000" b="1" dirty="0">
                <a:solidFill>
                  <a:schemeClr val="tx2"/>
                </a:solidFill>
                <a:effectLst/>
                <a:latin typeface="Arial" panose="020B0604020202020204" pitchFamily="34" charset="0"/>
                <a:ea typeface="Times New Roman" panose="02020603050405020304" pitchFamily="18" charset="0"/>
              </a:rPr>
              <a:t>exported goods or </a:t>
            </a:r>
            <a:r>
              <a:rPr lang="en-IN" sz="4000" dirty="0">
                <a:solidFill>
                  <a:schemeClr val="tx2"/>
                </a:solidFill>
                <a:effectLst/>
                <a:latin typeface="Arial" panose="020B0604020202020204" pitchFamily="34" charset="0"/>
                <a:ea typeface="Times New Roman" panose="02020603050405020304" pitchFamily="18" charset="0"/>
              </a:rPr>
              <a:t>payment for scrap, etc [206C(1)]; motor vehicles [(206C(1F)]or to AD Banks [(206C(1G)] shall, </a:t>
            </a:r>
            <a:r>
              <a:rPr lang="en-IN" sz="4000" b="1" dirty="0">
                <a:solidFill>
                  <a:schemeClr val="tx2"/>
                </a:solidFill>
                <a:effectLst/>
                <a:latin typeface="Arial" panose="020B0604020202020204" pitchFamily="34" charset="0"/>
                <a:ea typeface="Times New Roman" panose="02020603050405020304" pitchFamily="18" charset="0"/>
              </a:rPr>
              <a:t>at the time of receipt of such amount</a:t>
            </a:r>
            <a:r>
              <a:rPr lang="en-IN" sz="4000" dirty="0">
                <a:solidFill>
                  <a:schemeClr val="tx2"/>
                </a:solidFill>
                <a:effectLst/>
                <a:latin typeface="Arial" panose="020B0604020202020204" pitchFamily="34" charset="0"/>
                <a:ea typeface="Times New Roman" panose="02020603050405020304" pitchFamily="18" charset="0"/>
              </a:rPr>
              <a:t>, collect from the buyer, a sum equal to </a:t>
            </a:r>
            <a:r>
              <a:rPr lang="en-IN" sz="4000" b="1" dirty="0">
                <a:solidFill>
                  <a:schemeClr val="tx2"/>
                </a:solidFill>
                <a:effectLst/>
                <a:latin typeface="Arial" panose="020B0604020202020204" pitchFamily="34" charset="0"/>
                <a:ea typeface="Times New Roman" panose="02020603050405020304" pitchFamily="18" charset="0"/>
              </a:rPr>
              <a:t>0.1% (0.075% for 2020-21)</a:t>
            </a:r>
            <a:r>
              <a:rPr lang="en-IN" sz="4000" dirty="0">
                <a:solidFill>
                  <a:schemeClr val="tx2"/>
                </a:solidFill>
                <a:effectLst/>
                <a:latin typeface="Arial" panose="020B0604020202020204" pitchFamily="34" charset="0"/>
                <a:ea typeface="Times New Roman" panose="02020603050405020304" pitchFamily="18" charset="0"/>
              </a:rPr>
              <a:t> of the sale consideration exceeding Rs.50 Lakhs:</a:t>
            </a:r>
            <a:endParaRPr lang="en-IN" sz="4000" dirty="0">
              <a:solidFill>
                <a:schemeClr val="tx2"/>
              </a:solidFill>
              <a:effectLst/>
              <a:latin typeface="Times New Roman" panose="02020603050405020304" pitchFamily="18" charset="0"/>
              <a:ea typeface="Times New Roman" panose="02020603050405020304" pitchFamily="18" charset="0"/>
            </a:endParaRPr>
          </a:p>
        </p:txBody>
      </p:sp>
      <p:sp>
        <p:nvSpPr>
          <p:cNvPr id="8" name="object 3"/>
          <p:cNvSpPr txBox="1">
            <a:spLocks/>
          </p:cNvSpPr>
          <p:nvPr/>
        </p:nvSpPr>
        <p:spPr>
          <a:xfrm>
            <a:off x="749739" y="166012"/>
            <a:ext cx="8546661" cy="553998"/>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US" sz="3600" spc="-20" dirty="0">
                <a:solidFill>
                  <a:srgbClr val="FF0000"/>
                </a:solidFill>
                <a:latin typeface="Calibri" pitchFamily="34" charset="0"/>
              </a:rPr>
              <a:t>Provisions u/s 206C(1H) of Income Tax Act</a:t>
            </a:r>
            <a:endParaRPr lang="en-US" sz="3600" spc="-20" dirty="0">
              <a:solidFill>
                <a:srgbClr val="FF0000"/>
              </a:solidFill>
            </a:endParaRP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Tree>
    <p:extLst>
      <p:ext uri="{BB962C8B-B14F-4D97-AF65-F5344CB8AC3E}">
        <p14:creationId xmlns:p14="http://schemas.microsoft.com/office/powerpoint/2010/main" val="3628047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p>
        </p:txBody>
      </p:sp>
      <p:sp>
        <p:nvSpPr>
          <p:cNvPr id="2" name="TextBox 1"/>
          <p:cNvSpPr txBox="1"/>
          <p:nvPr/>
        </p:nvSpPr>
        <p:spPr>
          <a:xfrm>
            <a:off x="152400" y="844689"/>
            <a:ext cx="11887200" cy="5632311"/>
          </a:xfrm>
          <a:prstGeom prst="rect">
            <a:avLst/>
          </a:prstGeom>
          <a:noFill/>
        </p:spPr>
        <p:txBody>
          <a:bodyPr wrap="square" rtlCol="0">
            <a:spAutoFit/>
          </a:bodyPr>
          <a:lstStyle/>
          <a:p>
            <a:pPr algn="just"/>
            <a:r>
              <a:rPr lang="en-US" sz="4000" b="1" dirty="0">
                <a:solidFill>
                  <a:schemeClr val="tx2"/>
                </a:solidFill>
              </a:rPr>
              <a:t>A liberal view of collecting TCS at the time of generation of invoices itself can be taken (unless the amount has been received in advance) as it will make the system of accounting simple and cash outflow on account of TCS would be only 0.10%/0.075% of invoice value which would not be that substantial amount. However it is expected that Govt may come with a notification providing more practical solution for the same.</a:t>
            </a:r>
          </a:p>
        </p:txBody>
      </p:sp>
      <p:sp>
        <p:nvSpPr>
          <p:cNvPr id="8" name="object 3"/>
          <p:cNvSpPr txBox="1">
            <a:spLocks/>
          </p:cNvSpPr>
          <p:nvPr/>
        </p:nvSpPr>
        <p:spPr>
          <a:xfrm>
            <a:off x="749739" y="166012"/>
            <a:ext cx="8546661" cy="553998"/>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US" sz="3600" spc="-20" dirty="0">
                <a:solidFill>
                  <a:srgbClr val="FF0000"/>
                </a:solidFill>
                <a:latin typeface="Calibri" pitchFamily="34" charset="0"/>
              </a:rPr>
              <a:t>Disclosing TCS on Invoice</a:t>
            </a:r>
            <a:endParaRPr lang="en-US" sz="3600" spc="-20" dirty="0">
              <a:solidFill>
                <a:srgbClr val="FF0000"/>
              </a:solidFill>
            </a:endParaRP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Tree>
    <p:extLst>
      <p:ext uri="{BB962C8B-B14F-4D97-AF65-F5344CB8AC3E}">
        <p14:creationId xmlns:p14="http://schemas.microsoft.com/office/powerpoint/2010/main" val="1009633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p>
        </p:txBody>
      </p:sp>
      <p:sp>
        <p:nvSpPr>
          <p:cNvPr id="2" name="TextBox 1"/>
          <p:cNvSpPr txBox="1"/>
          <p:nvPr/>
        </p:nvSpPr>
        <p:spPr>
          <a:xfrm>
            <a:off x="76200" y="685800"/>
            <a:ext cx="11887200" cy="6740307"/>
          </a:xfrm>
          <a:prstGeom prst="rect">
            <a:avLst/>
          </a:prstGeom>
          <a:noFill/>
        </p:spPr>
        <p:txBody>
          <a:bodyPr wrap="square" rtlCol="0">
            <a:spAutoFit/>
          </a:bodyPr>
          <a:lstStyle/>
          <a:p>
            <a:pPr algn="just"/>
            <a:r>
              <a:rPr lang="en-US" sz="3500" b="1" i="0" dirty="0">
                <a:solidFill>
                  <a:schemeClr val="tx2"/>
                </a:solidFill>
                <a:effectLst/>
                <a:latin typeface="Arial" panose="020B0604020202020204" pitchFamily="34" charset="0"/>
              </a:rPr>
              <a:t>As per FAQ on TCS - every person being a seller shall, at the time of debiting of the amount payable by the buyer to the account of the buyer or at the time of receipt of such amount from the said buyer in cash or by the issue of a cheque or draft or by any other mode, whichever is earlier, collect from the buyer. Hence, amount debited to the account of buyer or payment shall be received by seller inclusive of VAT/ excise/GST. TCS to be collected on inclusive of GST. </a:t>
            </a:r>
            <a:r>
              <a:rPr lang="en-US" sz="3500" b="1" i="1" dirty="0">
                <a:solidFill>
                  <a:schemeClr val="tx2"/>
                </a:solidFill>
                <a:effectLst/>
                <a:latin typeface="LatoRegular"/>
              </a:rPr>
              <a:t>The said view was also affirmed by Madhya Pradesh HC in case of </a:t>
            </a:r>
            <a:r>
              <a:rPr lang="en-US" sz="3500" b="1" i="1" dirty="0">
                <a:solidFill>
                  <a:schemeClr val="tx2"/>
                </a:solidFill>
                <a:effectLst/>
                <a:latin typeface="LatoBold"/>
              </a:rPr>
              <a:t>Vinod Rathore (278 ITR 122)</a:t>
            </a:r>
            <a:endParaRPr lang="en-US" sz="3500" b="1" i="0" dirty="0">
              <a:solidFill>
                <a:schemeClr val="tx2"/>
              </a:solidFill>
              <a:effectLst/>
              <a:latin typeface="LatoRegular"/>
            </a:endParaRPr>
          </a:p>
          <a:p>
            <a:pPr algn="just"/>
            <a:endParaRPr lang="en-US" sz="3500" b="1" dirty="0">
              <a:solidFill>
                <a:schemeClr val="tx2"/>
              </a:solidFill>
            </a:endParaRPr>
          </a:p>
        </p:txBody>
      </p:sp>
      <p:sp>
        <p:nvSpPr>
          <p:cNvPr id="8" name="object 3"/>
          <p:cNvSpPr txBox="1">
            <a:spLocks/>
          </p:cNvSpPr>
          <p:nvPr/>
        </p:nvSpPr>
        <p:spPr>
          <a:xfrm>
            <a:off x="749739" y="166012"/>
            <a:ext cx="8546661" cy="553998"/>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US" sz="3600" spc="-20" dirty="0">
                <a:solidFill>
                  <a:srgbClr val="FF0000"/>
                </a:solidFill>
                <a:latin typeface="Calibri" pitchFamily="34" charset="0"/>
              </a:rPr>
              <a:t>TCS on GST</a:t>
            </a:r>
            <a:endParaRPr lang="en-US" sz="3600" spc="-20" dirty="0">
              <a:solidFill>
                <a:srgbClr val="FF0000"/>
              </a:solidFill>
            </a:endParaRP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Tree>
    <p:extLst>
      <p:ext uri="{BB962C8B-B14F-4D97-AF65-F5344CB8AC3E}">
        <p14:creationId xmlns:p14="http://schemas.microsoft.com/office/powerpoint/2010/main" val="2076965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p>
        </p:txBody>
      </p:sp>
      <p:sp>
        <p:nvSpPr>
          <p:cNvPr id="2" name="TextBox 1"/>
          <p:cNvSpPr txBox="1"/>
          <p:nvPr/>
        </p:nvSpPr>
        <p:spPr>
          <a:xfrm>
            <a:off x="368300" y="914400"/>
            <a:ext cx="11277600" cy="5632311"/>
          </a:xfrm>
          <a:prstGeom prst="rect">
            <a:avLst/>
          </a:prstGeom>
          <a:noFill/>
        </p:spPr>
        <p:txBody>
          <a:bodyPr wrap="square" rtlCol="0">
            <a:spAutoFit/>
          </a:bodyPr>
          <a:lstStyle/>
          <a:p>
            <a:pPr algn="just"/>
            <a:r>
              <a:rPr lang="en-US" sz="3600" b="1" dirty="0">
                <a:solidFill>
                  <a:schemeClr val="tx2"/>
                </a:solidFill>
              </a:rPr>
              <a:t>Multi State organizations do Stock Transfers against tax invoices. In these cases accounts are settled between them on periodic basis and net payable / receivables are settled between them. </a:t>
            </a:r>
          </a:p>
          <a:p>
            <a:pPr algn="just"/>
            <a:endParaRPr lang="en-US" sz="3600" b="1" dirty="0">
              <a:solidFill>
                <a:schemeClr val="tx2"/>
              </a:solidFill>
            </a:endParaRPr>
          </a:p>
          <a:p>
            <a:pPr algn="just"/>
            <a:r>
              <a:rPr lang="en-US" sz="3600" b="1" dirty="0">
                <a:solidFill>
                  <a:schemeClr val="tx2"/>
                </a:solidFill>
              </a:rPr>
              <a:t>Though the two units may have different TANs, considering that the PAN of both the units remains same, a view may be taken that no TCS shall be collected for such inter-unit transfers. However a clarification on this will help further</a:t>
            </a:r>
          </a:p>
        </p:txBody>
      </p:sp>
      <p:sp>
        <p:nvSpPr>
          <p:cNvPr id="8" name="object 3"/>
          <p:cNvSpPr txBox="1">
            <a:spLocks/>
          </p:cNvSpPr>
          <p:nvPr/>
        </p:nvSpPr>
        <p:spPr>
          <a:xfrm>
            <a:off x="749739" y="166012"/>
            <a:ext cx="8546661" cy="553998"/>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US" sz="3600" spc="-20" dirty="0">
                <a:solidFill>
                  <a:srgbClr val="FF0000"/>
                </a:solidFill>
                <a:latin typeface="Calibri" pitchFamily="34" charset="0"/>
              </a:rPr>
              <a:t>TCS on Branch Transfers</a:t>
            </a:r>
            <a:endParaRPr lang="en-US" sz="3600" spc="-20" dirty="0">
              <a:solidFill>
                <a:srgbClr val="FF0000"/>
              </a:solidFill>
            </a:endParaRP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Tree>
    <p:extLst>
      <p:ext uri="{BB962C8B-B14F-4D97-AF65-F5344CB8AC3E}">
        <p14:creationId xmlns:p14="http://schemas.microsoft.com/office/powerpoint/2010/main" val="693585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38ADAC51-4E47-4D4D-85AB-C6074858AE08}"/>
              </a:ext>
            </a:extLst>
          </p:cNvPr>
          <p:cNvSpPr txBox="1"/>
          <p:nvPr/>
        </p:nvSpPr>
        <p:spPr>
          <a:xfrm>
            <a:off x="368300" y="979944"/>
            <a:ext cx="11277600" cy="2677656"/>
          </a:xfrm>
          <a:prstGeom prst="rect">
            <a:avLst/>
          </a:prstGeom>
          <a:noFill/>
        </p:spPr>
        <p:txBody>
          <a:bodyPr wrap="square" rtlCol="0">
            <a:spAutoFit/>
          </a:bodyPr>
          <a:lstStyle/>
          <a:p>
            <a:pPr algn="just"/>
            <a:r>
              <a:rPr lang="en-US" sz="4200" b="1" i="0" u="none" strike="noStrike" dirty="0">
                <a:solidFill>
                  <a:schemeClr val="tx2"/>
                </a:solidFill>
                <a:effectLst/>
                <a:latin typeface="Calibri" panose="020F0502020204030204" pitchFamily="34" charset="0"/>
              </a:rPr>
              <a:t>Q. For ease &amp; to be complaint can TCS be charged on the Invoice </a:t>
            </a:r>
            <a:r>
              <a:rPr lang="en-US" sz="4200" b="1" i="0" u="sng" strike="noStrike" dirty="0">
                <a:solidFill>
                  <a:schemeClr val="tx2"/>
                </a:solidFill>
                <a:effectLst/>
                <a:latin typeface="Calibri" panose="020F0502020204030204" pitchFamily="34" charset="0"/>
              </a:rPr>
              <a:t>as a separate line item</a:t>
            </a:r>
            <a:r>
              <a:rPr lang="en-US" sz="4200" b="1" i="0" u="none" strike="noStrike" dirty="0">
                <a:solidFill>
                  <a:schemeClr val="tx2"/>
                </a:solidFill>
                <a:effectLst/>
                <a:latin typeface="Calibri" panose="020F0502020204030204" pitchFamily="34" charset="0"/>
              </a:rPr>
              <a:t>?</a:t>
            </a:r>
          </a:p>
          <a:p>
            <a:pPr algn="just"/>
            <a:endParaRPr lang="en-US" sz="4200" b="1" i="0" u="none" strike="noStrike" dirty="0">
              <a:solidFill>
                <a:schemeClr val="tx2"/>
              </a:solidFill>
              <a:effectLst/>
              <a:latin typeface="Calibri" panose="020F0502020204030204" pitchFamily="34" charset="0"/>
            </a:endParaRPr>
          </a:p>
          <a:p>
            <a:pPr algn="just"/>
            <a:endParaRPr lang="en-US" sz="4200" b="1" dirty="0">
              <a:solidFill>
                <a:schemeClr val="accent1">
                  <a:lumMod val="50000"/>
                </a:schemeClr>
              </a:solidFill>
            </a:endParaRPr>
          </a:p>
        </p:txBody>
      </p:sp>
    </p:spTree>
    <p:extLst>
      <p:ext uri="{BB962C8B-B14F-4D97-AF65-F5344CB8AC3E}">
        <p14:creationId xmlns:p14="http://schemas.microsoft.com/office/powerpoint/2010/main" val="135725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p>
        </p:txBody>
      </p:sp>
      <p:sp>
        <p:nvSpPr>
          <p:cNvPr id="2" name="TextBox 1"/>
          <p:cNvSpPr txBox="1"/>
          <p:nvPr/>
        </p:nvSpPr>
        <p:spPr>
          <a:xfrm>
            <a:off x="304800" y="1012954"/>
            <a:ext cx="11277600" cy="4832092"/>
          </a:xfrm>
          <a:prstGeom prst="rect">
            <a:avLst/>
          </a:prstGeom>
          <a:noFill/>
        </p:spPr>
        <p:txBody>
          <a:bodyPr wrap="square" rtlCol="0">
            <a:spAutoFit/>
          </a:bodyPr>
          <a:lstStyle/>
          <a:p>
            <a:pPr algn="just"/>
            <a:r>
              <a:rPr lang="en-US" sz="4400" b="1" dirty="0">
                <a:solidFill>
                  <a:schemeClr val="accent1">
                    <a:lumMod val="50000"/>
                  </a:schemeClr>
                </a:solidFill>
              </a:rPr>
              <a:t>There is always a time lag in receipt of payment from customers and date of billing. Since the TCS provisions are applicable on consideration received </a:t>
            </a:r>
            <a:r>
              <a:rPr lang="en-US" sz="4400" b="1" dirty="0" err="1">
                <a:solidFill>
                  <a:schemeClr val="accent1">
                    <a:lumMod val="50000"/>
                  </a:schemeClr>
                </a:solidFill>
              </a:rPr>
              <a:t>w.e.f</a:t>
            </a:r>
            <a:r>
              <a:rPr lang="en-US" sz="4400" b="1" dirty="0">
                <a:solidFill>
                  <a:schemeClr val="accent1">
                    <a:lumMod val="50000"/>
                  </a:schemeClr>
                </a:solidFill>
              </a:rPr>
              <a:t> 01.10.2020, hence whether the amount received on account of billing done during FY 2020-21 prior to such date, will be liable to TCS.</a:t>
            </a:r>
          </a:p>
        </p:txBody>
      </p:sp>
      <p:sp>
        <p:nvSpPr>
          <p:cNvPr id="8" name="object 3"/>
          <p:cNvSpPr txBox="1">
            <a:spLocks/>
          </p:cNvSpPr>
          <p:nvPr/>
        </p:nvSpPr>
        <p:spPr>
          <a:xfrm>
            <a:off x="749739" y="166012"/>
            <a:ext cx="8546661" cy="553998"/>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US" sz="3600" spc="-20" dirty="0">
                <a:solidFill>
                  <a:srgbClr val="FF0000"/>
                </a:solidFill>
                <a:latin typeface="Calibri" pitchFamily="34" charset="0"/>
              </a:rPr>
              <a:t>Query</a:t>
            </a:r>
            <a:endParaRPr lang="en-US" sz="3600" spc="-20" dirty="0">
              <a:solidFill>
                <a:srgbClr val="FF0000"/>
              </a:solidFill>
            </a:endParaRP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Tree>
    <p:extLst>
      <p:ext uri="{BB962C8B-B14F-4D97-AF65-F5344CB8AC3E}">
        <p14:creationId xmlns:p14="http://schemas.microsoft.com/office/powerpoint/2010/main" val="4083009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38ADAC51-4E47-4D4D-85AB-C6074858AE08}"/>
              </a:ext>
            </a:extLst>
          </p:cNvPr>
          <p:cNvSpPr txBox="1"/>
          <p:nvPr/>
        </p:nvSpPr>
        <p:spPr>
          <a:xfrm>
            <a:off x="368300" y="914400"/>
            <a:ext cx="11277600" cy="4616648"/>
          </a:xfrm>
          <a:prstGeom prst="rect">
            <a:avLst/>
          </a:prstGeom>
          <a:noFill/>
        </p:spPr>
        <p:txBody>
          <a:bodyPr wrap="square" rtlCol="0">
            <a:spAutoFit/>
          </a:bodyPr>
          <a:lstStyle/>
          <a:p>
            <a:pPr algn="just"/>
            <a:r>
              <a:rPr lang="en-US" sz="4200" b="1" dirty="0">
                <a:solidFill>
                  <a:schemeClr val="accent1">
                    <a:lumMod val="50000"/>
                  </a:schemeClr>
                </a:solidFill>
              </a:rPr>
              <a:t>Q. </a:t>
            </a:r>
            <a:r>
              <a:rPr lang="en-US" sz="4200" b="1" i="0" u="none" strike="noStrike" dirty="0">
                <a:solidFill>
                  <a:schemeClr val="tx2"/>
                </a:solidFill>
                <a:effectLst/>
                <a:latin typeface="Calibri" panose="020F0502020204030204" pitchFamily="34" charset="0"/>
              </a:rPr>
              <a:t>As per the section the threshold of Rs. 50 Lacs per customer is mentioned as 'Any' previous year, so there is ambiguity with respect to previous year to be checked. Please advise</a:t>
            </a:r>
          </a:p>
          <a:p>
            <a:pPr algn="just"/>
            <a:endParaRPr lang="en-US" sz="4200" b="1" i="0" u="none" strike="noStrike" dirty="0">
              <a:solidFill>
                <a:schemeClr val="tx2"/>
              </a:solidFill>
              <a:effectLst/>
              <a:latin typeface="Calibri" panose="020F0502020204030204" pitchFamily="34" charset="0"/>
            </a:endParaRPr>
          </a:p>
          <a:p>
            <a:pPr algn="just"/>
            <a:r>
              <a:rPr lang="en-US" sz="4200" b="1" i="0" u="none" strike="noStrike" dirty="0">
                <a:solidFill>
                  <a:schemeClr val="tx2"/>
                </a:solidFill>
                <a:effectLst/>
                <a:latin typeface="Calibri" panose="020F0502020204030204" pitchFamily="34" charset="0"/>
              </a:rPr>
              <a:t>To be complaint and to avoid </a:t>
            </a:r>
            <a:r>
              <a:rPr lang="en-US" sz="4200" b="1" i="0" u="none" strike="noStrike" dirty="0" err="1">
                <a:solidFill>
                  <a:schemeClr val="tx2"/>
                </a:solidFill>
                <a:effectLst/>
                <a:latin typeface="Calibri" panose="020F0502020204030204" pitchFamily="34" charset="0"/>
              </a:rPr>
              <a:t>abiguity</a:t>
            </a:r>
            <a:r>
              <a:rPr lang="en-US" sz="4200" b="1" i="0" u="none" strike="noStrike" dirty="0">
                <a:solidFill>
                  <a:schemeClr val="tx2"/>
                </a:solidFill>
                <a:effectLst/>
                <a:latin typeface="Calibri" panose="020F0502020204030204" pitchFamily="34" charset="0"/>
              </a:rPr>
              <a:t>, TCS to be charged without threshold being considered.</a:t>
            </a:r>
          </a:p>
        </p:txBody>
      </p:sp>
    </p:spTree>
    <p:extLst>
      <p:ext uri="{BB962C8B-B14F-4D97-AF65-F5344CB8AC3E}">
        <p14:creationId xmlns:p14="http://schemas.microsoft.com/office/powerpoint/2010/main" val="1139080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5731" y="0"/>
            <a:ext cx="12186269" cy="6858000"/>
          </a:xfrm>
          <a:prstGeom prst="rect">
            <a:avLst/>
          </a:prstGeom>
          <a:blipFill>
            <a:blip r:embed="rId2" cstate="print"/>
            <a:stretch>
              <a:fillRect/>
            </a:stretch>
          </a:blipFill>
        </p:spPr>
        <p:txBody>
          <a:bodyPr wrap="square" lIns="0" tIns="0" rIns="0" bIns="0" rtlCol="0"/>
          <a:lstStyle/>
          <a:p>
            <a:endParaRPr dirty="0">
              <a:highlight>
                <a:srgbClr val="FFFF00"/>
              </a:highlight>
            </a:endParaRPr>
          </a:p>
        </p:txBody>
      </p:sp>
      <p:sp>
        <p:nvSpPr>
          <p:cNvPr id="8" name="object 3"/>
          <p:cNvSpPr txBox="1">
            <a:spLocks/>
          </p:cNvSpPr>
          <p:nvPr/>
        </p:nvSpPr>
        <p:spPr>
          <a:xfrm>
            <a:off x="749739" y="166012"/>
            <a:ext cx="8546661" cy="430887"/>
          </a:xfrm>
          <a:prstGeom prst="rect">
            <a:avLst/>
          </a:prstGeom>
        </p:spPr>
        <p:txBody>
          <a:bodyPr vert="horz" wrap="square" lIns="0" tIns="0" rIns="0" bIns="0" rtlCol="0">
            <a:spAutoFit/>
          </a:bodyPr>
          <a:lstStyle>
            <a:lvl1pPr>
              <a:defRPr sz="2800" b="1" i="0">
                <a:solidFill>
                  <a:srgbClr val="ED1A3A"/>
                </a:solidFill>
                <a:latin typeface="Trebuchet MS"/>
                <a:ea typeface="+mj-ea"/>
                <a:cs typeface="Trebuchet MS"/>
              </a:defRPr>
            </a:lvl1pPr>
          </a:lstStyle>
          <a:p>
            <a:r>
              <a:rPr lang="en-IN" dirty="0"/>
              <a:t>Query</a:t>
            </a:r>
          </a:p>
        </p:txBody>
      </p:sp>
      <p:pic>
        <p:nvPicPr>
          <p:cNvPr id="10" name="Picture 2" descr="C:\Users\JAV1\Desktop\IMG-20160706-WA0009.jpg"/>
          <p:cNvPicPr>
            <a:picLocks noChangeAspect="1" noChangeArrowheads="1"/>
          </p:cNvPicPr>
          <p:nvPr/>
        </p:nvPicPr>
        <p:blipFill>
          <a:blip r:embed="rId3"/>
          <a:srcRect/>
          <a:stretch>
            <a:fillRect/>
          </a:stretch>
        </p:blipFill>
        <p:spPr bwMode="auto">
          <a:xfrm>
            <a:off x="9448800" y="0"/>
            <a:ext cx="2743200" cy="596899"/>
          </a:xfrm>
          <a:prstGeom prst="rect">
            <a:avLst/>
          </a:prstGeom>
          <a:noFill/>
        </p:spPr>
      </p:pic>
      <p:sp>
        <p:nvSpPr>
          <p:cNvPr id="6" name="Rectangle 5">
            <a:extLst>
              <a:ext uri="{FF2B5EF4-FFF2-40B4-BE49-F238E27FC236}">
                <a16:creationId xmlns:a16="http://schemas.microsoft.com/office/drawing/2014/main" id="{CD2E48EC-B2F4-46DD-A52D-2D6E32C36443}"/>
              </a:ext>
            </a:extLst>
          </p:cNvPr>
          <p:cNvSpPr/>
          <p:nvPr/>
        </p:nvSpPr>
        <p:spPr>
          <a:xfrm>
            <a:off x="7543800" y="1212513"/>
            <a:ext cx="6858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38ADAC51-4E47-4D4D-85AB-C6074858AE08}"/>
              </a:ext>
            </a:extLst>
          </p:cNvPr>
          <p:cNvSpPr txBox="1"/>
          <p:nvPr/>
        </p:nvSpPr>
        <p:spPr>
          <a:xfrm>
            <a:off x="368300" y="914400"/>
            <a:ext cx="11277600" cy="4401205"/>
          </a:xfrm>
          <a:prstGeom prst="rect">
            <a:avLst/>
          </a:prstGeom>
          <a:noFill/>
        </p:spPr>
        <p:txBody>
          <a:bodyPr wrap="square" rtlCol="0">
            <a:spAutoFit/>
          </a:bodyPr>
          <a:lstStyle/>
          <a:p>
            <a:pPr algn="just"/>
            <a:r>
              <a:rPr lang="en-US" sz="4000" b="1" i="0" u="none" strike="noStrike" dirty="0">
                <a:solidFill>
                  <a:schemeClr val="tx2"/>
                </a:solidFill>
                <a:effectLst/>
                <a:latin typeface="Calibri" panose="020F0502020204030204" pitchFamily="34" charset="0"/>
              </a:rPr>
              <a:t>Q. On which transactions to be covered for TCS reversal? </a:t>
            </a:r>
            <a:r>
              <a:rPr lang="en-US" sz="4000" b="1" i="0" u="none" strike="noStrike" dirty="0" err="1">
                <a:solidFill>
                  <a:schemeClr val="tx2"/>
                </a:solidFill>
                <a:effectLst/>
                <a:latin typeface="Calibri" panose="020F0502020204030204" pitchFamily="34" charset="0"/>
              </a:rPr>
              <a:t>Eg.</a:t>
            </a:r>
            <a:r>
              <a:rPr lang="en-US" sz="4000" b="1" i="0" u="none" strike="noStrike" dirty="0">
                <a:solidFill>
                  <a:schemeClr val="tx2"/>
                </a:solidFill>
                <a:effectLst/>
                <a:latin typeface="Calibri" panose="020F0502020204030204" pitchFamily="34" charset="0"/>
              </a:rPr>
              <a:t> Sales Return Etc. Cases where there is Discounts on sales which is just a mode of adjusting collection towards invoice? Whether TCS to be reversed? Cases where there is Quantity / Price </a:t>
            </a:r>
            <a:r>
              <a:rPr lang="en-US" sz="4000" b="1" i="0" u="none" strike="noStrike" dirty="0" err="1">
                <a:solidFill>
                  <a:schemeClr val="tx2"/>
                </a:solidFill>
                <a:effectLst/>
                <a:latin typeface="Calibri" panose="020F0502020204030204" pitchFamily="34" charset="0"/>
              </a:rPr>
              <a:t>adjsutments</a:t>
            </a:r>
            <a:r>
              <a:rPr lang="en-US" sz="4000" b="1" i="0" u="none" strike="noStrike" dirty="0">
                <a:solidFill>
                  <a:schemeClr val="tx2"/>
                </a:solidFill>
                <a:effectLst/>
                <a:latin typeface="Calibri" panose="020F0502020204030204" pitchFamily="34" charset="0"/>
              </a:rPr>
              <a:t> towards the invoice, whether TCS to be reversed in such cases?</a:t>
            </a:r>
          </a:p>
        </p:txBody>
      </p:sp>
    </p:spTree>
    <p:extLst>
      <p:ext uri="{BB962C8B-B14F-4D97-AF65-F5344CB8AC3E}">
        <p14:creationId xmlns:p14="http://schemas.microsoft.com/office/powerpoint/2010/main" val="7994987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12002</TotalTime>
  <Words>838</Words>
  <Application>Microsoft Office PowerPoint</Application>
  <PresentationFormat>Widescreen</PresentationFormat>
  <Paragraphs>62</Paragraphs>
  <Slides>11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Book Antiqua</vt:lpstr>
      <vt:lpstr>Calibri</vt:lpstr>
      <vt:lpstr>LatoBold</vt:lpstr>
      <vt:lpstr>LatoRegular</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Online2PDF.com</dc:creator>
  <cp:lastModifiedBy>UTTAM SINGH</cp:lastModifiedBy>
  <cp:revision>1321</cp:revision>
  <cp:lastPrinted>2020-04-24T02:34:29Z</cp:lastPrinted>
  <dcterms:created xsi:type="dcterms:W3CDTF">2016-07-01T13:47:04Z</dcterms:created>
  <dcterms:modified xsi:type="dcterms:W3CDTF">2020-09-17T14:06:11Z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2016-07-01T00:00:00Z</vt:filetime>
  </property>
  <property fmtid="{D5CDD505-2E9C-101B-9397-08002B2CF9AE}" pid="3" name="LastSaved">
    <vt:filetime>2016-07-01T00:00:00Z</vt:filetime>
  </property>
</Properties>
</file>