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3" r:id="rId2"/>
    <p:sldId id="297" r:id="rId3"/>
    <p:sldId id="278" r:id="rId4"/>
    <p:sldId id="277" r:id="rId5"/>
    <p:sldId id="301" r:id="rId6"/>
    <p:sldId id="302" r:id="rId7"/>
    <p:sldId id="289" r:id="rId8"/>
    <p:sldId id="288" r:id="rId9"/>
    <p:sldId id="287" r:id="rId10"/>
    <p:sldId id="286" r:id="rId11"/>
    <p:sldId id="285" r:id="rId12"/>
    <p:sldId id="284" r:id="rId13"/>
    <p:sldId id="283" r:id="rId14"/>
    <p:sldId id="282" r:id="rId15"/>
    <p:sldId id="281" r:id="rId16"/>
    <p:sldId id="303" r:id="rId17"/>
    <p:sldId id="304" r:id="rId18"/>
    <p:sldId id="305" r:id="rId19"/>
    <p:sldId id="306" r:id="rId20"/>
    <p:sldId id="307" r:id="rId21"/>
    <p:sldId id="265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CC6600"/>
    <a:srgbClr val="CC3300"/>
    <a:srgbClr val="FFCC00"/>
    <a:srgbClr val="990033"/>
    <a:srgbClr val="24486C"/>
    <a:srgbClr val="292929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>
        <p:scale>
          <a:sx n="50" d="100"/>
          <a:sy n="50" d="100"/>
        </p:scale>
        <p:origin x="-10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8BC7DE9-86F5-42B8-878B-0F56CD09E68E}" type="datetimeFigureOut">
              <a:rPr lang="en-US"/>
              <a:pPr>
                <a:defRPr/>
              </a:pPr>
              <a:t>19-11-2014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B3A7055-6D1F-48FA-9727-FF650A227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55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6E3CA8-6E3D-4AA2-ADC5-FA4D6394A2F2}" type="slidenum">
              <a:rPr lang="en-US" smtClean="0"/>
              <a:pPr eaLnBrk="1" hangingPunct="1"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7D9D685-C916-43DB-BB57-88D35B8D18E7}" type="slidenum">
              <a:rPr lang="en-US" smtClean="0"/>
              <a:pPr eaLnBrk="1" hangingPunct="1"/>
              <a:t>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019550"/>
            <a:ext cx="8839200" cy="55245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495800"/>
            <a:ext cx="8839200" cy="381000"/>
          </a:xfrm>
        </p:spPr>
        <p:txBody>
          <a:bodyPr/>
          <a:lstStyle>
            <a:lvl1pPr marL="0" indent="0" algn="r"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fld id="{AC5DCF21-1503-44FC-B7CE-B270FD2A37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214341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A595C-8430-4EDE-8EA2-A72BD7EDE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21708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72F2E-8E93-40D1-8400-73AEEE2127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43258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295400"/>
            <a:ext cx="43815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295400"/>
            <a:ext cx="43815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2A39A-0FE7-4E0B-B368-ACDBC76D4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55362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AC2B2-0680-49EB-B240-464B859F2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16129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966C8-4415-49E5-8769-E22E3D915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91036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95400"/>
            <a:ext cx="43815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295400"/>
            <a:ext cx="43815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3421D-40E4-4702-84DC-7BDA06F06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00457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7ABA1-E43E-40C4-8131-9A14965C7A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235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1EA5D-64DE-48D9-8B99-62B5CC9A83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29631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5CCB0-DF61-4F6E-B651-6232482BA8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72477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FFC65-3EE1-4CF0-958F-99135D255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93913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A9D25-7EB9-4F82-9F0B-A5F3BA9799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727374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295400"/>
            <a:ext cx="8915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7634E4-8F1D-491B-AD49-4F1BAEDB9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 spd="med">
    <p:fade thruBlk="1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buChar char="•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buChar char="–"/>
        <a:defRPr sz="20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buChar char="•"/>
        <a:defRPr sz="24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buChar char="–"/>
        <a:defRPr sz="16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buChar char="»"/>
        <a:defRPr sz="16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828800"/>
            <a:ext cx="8839200" cy="552450"/>
          </a:xfrm>
        </p:spPr>
        <p:txBody>
          <a:bodyPr/>
          <a:lstStyle/>
          <a:p>
            <a:pPr eaLnBrk="1" hangingPunct="1"/>
            <a:r>
              <a:rPr lang="en-US" sz="4800" b="1" i="1" smtClean="0">
                <a:latin typeface="Times New Roman" pitchFamily="18" charset="0"/>
                <a:cs typeface="Times New Roman" pitchFamily="18" charset="0"/>
              </a:rPr>
              <a:t>COST AUDIT</a:t>
            </a: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3429000" y="6396038"/>
            <a:ext cx="571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Subject: Corp. Financial A/cing &amp; Auditing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0" y="0"/>
            <a:ext cx="6400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Advantages of Cost Audit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317625"/>
            <a:ext cx="9144000" cy="554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important advantages of cost audit can be studied as under:</a:t>
            </a:r>
          </a:p>
          <a:p>
            <a:pPr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the Management</a:t>
            </a:r>
          </a:p>
          <a:p>
            <a:pPr marL="457200" indent="-457200">
              <a:buFont typeface="+mj-lt"/>
              <a:buAutoNum type="arabicParenR"/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the Shareholders </a:t>
            </a:r>
          </a:p>
          <a:p>
            <a:pPr marL="457200" indent="-457200">
              <a:buFont typeface="+mj-lt"/>
              <a:buAutoNum type="arabicParenR"/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the Consumers</a:t>
            </a:r>
          </a:p>
          <a:p>
            <a:pPr marL="457200" indent="-457200">
              <a:buFont typeface="+mj-lt"/>
              <a:buAutoNum type="arabicParenR"/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the Government</a:t>
            </a:r>
          </a:p>
          <a:p>
            <a:pPr marL="457200" indent="-457200">
              <a:buFont typeface="+mj-lt"/>
              <a:buAutoNum type="arabicParenR"/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the Society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4702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457200" indent="-457200">
              <a:buFont typeface="Impact" pitchFamily="34" charset="0"/>
              <a:buAutoNum type="arabicParenR"/>
            </a:pPr>
            <a:r>
              <a:rPr lang="en-US" sz="4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 the Management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219200"/>
            <a:ext cx="8610600" cy="5908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342900">
              <a:lnSpc>
                <a:spcPct val="150000"/>
              </a:lnSpc>
              <a:buFont typeface="+mj-lt"/>
              <a:buAutoNum type="romanLcPeriod"/>
              <a:defRPr/>
            </a:pP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Control On Different Elements Of Cost</a:t>
            </a:r>
          </a:p>
          <a:p>
            <a:pPr marL="342900" indent="342900">
              <a:lnSpc>
                <a:spcPct val="150000"/>
              </a:lnSpc>
              <a:buFont typeface="+mj-lt"/>
              <a:buAutoNum type="romanLcPeriod"/>
              <a:defRPr/>
            </a:pP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Assessment Of Profitability</a:t>
            </a:r>
          </a:p>
          <a:p>
            <a:pPr marL="342900" indent="342900">
              <a:lnSpc>
                <a:spcPct val="150000"/>
              </a:lnSpc>
              <a:buFont typeface="+mj-lt"/>
              <a:buAutoNum type="romanLcPeriod"/>
              <a:defRPr/>
            </a:pP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Check On  The Role Of Uneconomic Units</a:t>
            </a:r>
          </a:p>
          <a:p>
            <a:pPr marL="342900" indent="342900">
              <a:lnSpc>
                <a:spcPct val="150000"/>
              </a:lnSpc>
              <a:buFont typeface="+mj-lt"/>
              <a:buAutoNum type="romanLcPeriod"/>
              <a:defRPr/>
            </a:pP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It Helps In Reducing The Prices</a:t>
            </a:r>
          </a:p>
          <a:p>
            <a:pPr marL="342900" indent="342900">
              <a:lnSpc>
                <a:spcPct val="150000"/>
              </a:lnSpc>
              <a:buFont typeface="+mj-lt"/>
              <a:buAutoNum type="romanLcPeriod"/>
              <a:defRPr/>
            </a:pP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Check On Cost Control Techniques</a:t>
            </a:r>
          </a:p>
          <a:p>
            <a:pPr marL="342900" indent="342900">
              <a:lnSpc>
                <a:spcPct val="150000"/>
              </a:lnSpc>
              <a:buFont typeface="+mj-lt"/>
              <a:buAutoNum type="romanLcPeriod"/>
              <a:defRPr/>
            </a:pP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Helpful In Budgetary Control &amp; Standard Costing</a:t>
            </a:r>
          </a:p>
          <a:p>
            <a:pPr marL="342900" indent="342900">
              <a:lnSpc>
                <a:spcPct val="150000"/>
              </a:lnSpc>
              <a:buFont typeface="+mj-lt"/>
              <a:buAutoNum type="romanLcPeriod"/>
              <a:defRPr/>
            </a:pP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Fixing Responsibilities Of Specific Persons</a:t>
            </a:r>
          </a:p>
          <a:p>
            <a:pPr marL="342900" indent="342900">
              <a:lnSpc>
                <a:spcPct val="150000"/>
              </a:lnSpc>
              <a:buFont typeface="+mj-lt"/>
              <a:buAutoNum type="romanLcPeriod"/>
              <a:defRPr/>
            </a:pP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Proper Valuation Of Raw Material  &amp; Work- In- Progress</a:t>
            </a:r>
          </a:p>
          <a:p>
            <a:pPr marL="342900" indent="342900">
              <a:lnSpc>
                <a:spcPct val="150000"/>
              </a:lnSpc>
              <a:buFont typeface="+mj-lt"/>
              <a:buAutoNum type="romanLcPeriod"/>
              <a:defRPr/>
            </a:pP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Helpful In Fixation Of Contract Price ( Tender Price)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49657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457200" indent="-457200"/>
            <a:r>
              <a:rPr lang="en-US" sz="4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To the Shareholders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2286000"/>
            <a:ext cx="8305800" cy="2524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>
              <a:buFont typeface="+mj-lt"/>
              <a:buAutoNum type="romanLcPeriod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Guarantee Of The Proper Maintenance Of Records</a:t>
            </a:r>
          </a:p>
          <a:p>
            <a:pPr marL="571500" indent="-571500">
              <a:buFont typeface="+mj-lt"/>
              <a:buAutoNum type="romanLcPeriod"/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+mj-lt"/>
              <a:buAutoNum type="romanLcPeriod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Fair Return On Investment</a:t>
            </a:r>
          </a:p>
          <a:p>
            <a:pPr marL="571500" indent="-571500">
              <a:buFont typeface="+mj-lt"/>
              <a:buAutoNum type="romanLcPeriod"/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+mj-lt"/>
              <a:buAutoNum type="romanLcPeriod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Timely &amp; Proper Information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4429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457200" indent="-457200"/>
            <a:r>
              <a:rPr lang="en-US" sz="4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To the Consumers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2362200"/>
            <a:ext cx="7696200" cy="1662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buFont typeface="+mj-lt"/>
              <a:buAutoNum type="romanLcPeriod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It Helps In The Fixation Of Fair Prices</a:t>
            </a:r>
          </a:p>
          <a:p>
            <a:pPr marL="514350" indent="-514350">
              <a:buFont typeface="+mj-lt"/>
              <a:buAutoNum type="romanLcPeriod"/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romanLcPeriod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Increase In The Standard Of Living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4654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457200" indent="-457200"/>
            <a:r>
              <a:rPr lang="en-US" sz="4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 To the Government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219200"/>
            <a:ext cx="9144000" cy="59705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Improve working of uneconomic industrial units</a:t>
            </a: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endParaRPr lang="en-US" sz="2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Guidance</a:t>
            </a: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endParaRPr lang="en-US" sz="2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Helpful in providing cost statements &amp; other relevant information</a:t>
            </a: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endParaRPr lang="en-US" sz="2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It facilitates the settlement of trade disputes  </a:t>
            </a: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endParaRPr lang="en-US" sz="2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Helps the ‘Tariff  Board’    </a:t>
            </a: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endParaRPr lang="en-US" sz="2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Ceiling prices</a:t>
            </a: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endParaRPr lang="en-US" sz="2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spcBef>
                <a:spcPts val="0"/>
              </a:spcBef>
              <a:buFont typeface="+mj-lt"/>
              <a:buAutoNum type="romanLcPeriod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Cost plus contract</a:t>
            </a:r>
          </a:p>
          <a:p>
            <a:pPr>
              <a:spcBef>
                <a:spcPts val="0"/>
              </a:spcBef>
              <a:defRPr/>
            </a:pP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0" y="0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r>
              <a:rPr lang="en-US" sz="4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5) To the Society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981200"/>
            <a:ext cx="8839200" cy="3754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>
              <a:buFont typeface="+mj-lt"/>
              <a:buAutoNum type="romanLcPeriod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Provides guidelines to the industries for improving working</a:t>
            </a:r>
          </a:p>
          <a:p>
            <a:pPr marL="571500" indent="-571500">
              <a:buFont typeface="+mj-lt"/>
              <a:buAutoNum type="romanLcPeriod"/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+mj-lt"/>
              <a:buAutoNum type="romanLcPeriod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Justification of price increase by increase in cost of production</a:t>
            </a:r>
          </a:p>
          <a:p>
            <a:pPr marL="571500" indent="-571500">
              <a:buFont typeface="+mj-lt"/>
              <a:buAutoNum type="romanLcPeriod"/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+mj-lt"/>
              <a:buAutoNum type="romanLcPeriod"/>
              <a:defRPr/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Reduces the prices</a:t>
            </a:r>
          </a:p>
          <a:p>
            <a:pPr marL="514350" indent="-514350"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772400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spc="15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cs typeface="Andalus"/>
              </a:rPr>
              <a:t>Management Audit </a:t>
            </a:r>
            <a:br>
              <a:rPr lang="en-US" sz="2400" spc="15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cs typeface="Andalus"/>
              </a:rPr>
            </a:br>
            <a:endParaRPr lang="en-US" sz="2400" dirty="0" smtClean="0">
              <a:cs typeface="Andalus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type="subTitle" idx="1"/>
          </p:nvPr>
        </p:nvSpPr>
        <p:spPr>
          <a:xfrm>
            <a:off x="1371600" y="1447800"/>
            <a:ext cx="6934200" cy="4191000"/>
          </a:xfrm>
        </p:spPr>
        <p:txBody>
          <a:bodyPr/>
          <a:lstStyle/>
          <a:p>
            <a:pPr marR="0" eaLnBrk="1" hangingPunct="1">
              <a:lnSpc>
                <a:spcPct val="90000"/>
              </a:lnSpc>
            </a:pPr>
            <a:endParaRPr lang="en-US" sz="2600" b="1" u="sng" smtClean="0">
              <a:latin typeface="Times New Roman" pitchFamily="18" charset="0"/>
              <a:cs typeface="Times New Roman" pitchFamily="18" charset="0"/>
            </a:endParaRPr>
          </a:p>
          <a:p>
            <a:pPr marR="0" eaLnBrk="1" hangingPunct="1">
              <a:lnSpc>
                <a:spcPct val="90000"/>
              </a:lnSpc>
            </a:pPr>
            <a:r>
              <a:rPr lang="en-US" sz="2600" b="1" u="sng" smtClean="0">
                <a:latin typeface="Times New Roman" pitchFamily="18" charset="0"/>
                <a:cs typeface="Times New Roman" pitchFamily="18" charset="0"/>
              </a:rPr>
              <a:t>Meaning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smtClean="0">
                <a:latin typeface="Times New Roman" pitchFamily="18" charset="0"/>
                <a:cs typeface="Times New Roman" pitchFamily="18" charset="0"/>
              </a:rPr>
              <a:t>The Examination review of various policies and  action of the Management on the basis of  certain specified objectives.</a:t>
            </a:r>
          </a:p>
          <a:p>
            <a:pPr marR="0" algn="just" eaLnBrk="1" hangingPunct="1">
              <a:lnSpc>
                <a:spcPct val="90000"/>
              </a:lnSpc>
            </a:pPr>
            <a:endParaRPr lang="en-US" sz="2500" smtClean="0">
              <a:latin typeface="Times New Roman" pitchFamily="18" charset="0"/>
              <a:cs typeface="Times New Roman" pitchFamily="18" charset="0"/>
            </a:endParaRPr>
          </a:p>
          <a:p>
            <a:pPr marR="0" algn="just" eaLnBrk="1" hangingPunct="1">
              <a:lnSpc>
                <a:spcPct val="90000"/>
              </a:lnSpc>
            </a:pPr>
            <a:r>
              <a:rPr lang="en-US" sz="25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smtClean="0">
                <a:latin typeface="Times New Roman" pitchFamily="18" charset="0"/>
                <a:cs typeface="Times New Roman" pitchFamily="18" charset="0"/>
              </a:rPr>
              <a:t>Definition</a:t>
            </a:r>
            <a:r>
              <a:rPr lang="en-US" sz="2500" smtClean="0">
                <a:latin typeface="Times New Roman" pitchFamily="18" charset="0"/>
                <a:cs typeface="Times New Roman" pitchFamily="18" charset="0"/>
              </a:rPr>
              <a:t> :- </a:t>
            </a:r>
          </a:p>
          <a:p>
            <a:pPr marR="0" algn="just" eaLnBrk="1" hangingPunct="1">
              <a:lnSpc>
                <a:spcPct val="90000"/>
              </a:lnSpc>
            </a:pPr>
            <a:r>
              <a:rPr lang="en-US" sz="2500" smtClean="0">
                <a:latin typeface="Times New Roman" pitchFamily="18" charset="0"/>
                <a:cs typeface="Times New Roman" pitchFamily="18" charset="0"/>
              </a:rPr>
              <a:t>                   Management Audit is Independently  Examination of organisation structure, operation  function ,Analyzing goals ,plans ,Policies, Activities, weaknesses and Evaluation of earning capacity of the  Management.   </a:t>
            </a:r>
          </a:p>
          <a:p>
            <a:pPr marR="0" eaLnBrk="1" hangingPunct="1">
              <a:lnSpc>
                <a:spcPct val="90000"/>
              </a:lnSpc>
              <a:buFont typeface="Arial" charset="0"/>
              <a:buNone/>
            </a:pPr>
            <a:endParaRPr lang="en-US" sz="250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69895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 identify the level of   achievement of the main objectives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indentify the defects  or irregularities of management executives 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ensure that the management is going to achieve the objectives.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help the management to do efficient  administration  of the operations.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Objectives</a:t>
            </a:r>
            <a:r>
              <a:rPr lang="en-US" sz="440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of management audit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437722"/>
      </p:ext>
    </p:extLst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Management functions and processes in order to improves its efficiency.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change in the method of purchase in beneficial to the company.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Expected top suggest that change in the system of running the business would be beneficial to the company.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success or failure of business or company depends fully on the quality of management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Important of Management Audit</a:t>
            </a:r>
            <a:br>
              <a:rPr lang="en-US" sz="44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181023"/>
      </p:ext>
    </p:extLst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Management audit provides information about strong and weak point of the management after reviewing policies and programs. So, it helps to the smooth operation of an organization.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Management audit provides suggestions to the management which helps to maintain effective management.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Management audit helps the management providing suggestions to attain goal of an organization.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Advantages of Management Audit</a:t>
            </a:r>
            <a:br>
              <a:rPr lang="en-US" sz="4400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869558"/>
      </p:ext>
    </p:extLst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b="1" smtClean="0">
                <a:latin typeface="Footlight MT Light" pitchFamily="18" charset="0"/>
              </a:rPr>
              <a:t>CIMA, London “ the verification of cost accounts and a check on the adherence to the cost accounting plan”</a:t>
            </a:r>
          </a:p>
          <a:p>
            <a:pPr eaLnBrk="1" hangingPunct="1">
              <a:buFont typeface="Arial" charset="0"/>
              <a:buNone/>
            </a:pPr>
            <a:endParaRPr lang="en-US" b="1" smtClean="0">
              <a:latin typeface="Footlight MT Light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b="1" smtClean="0">
                <a:latin typeface="Footlight MT Light" pitchFamily="18" charset="0"/>
              </a:rPr>
              <a:t>2 functions: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b="1" smtClean="0">
                <a:latin typeface="Footlight MT Light" pitchFamily="18" charset="0"/>
              </a:rPr>
              <a:t>Verify the cost accounts have been properly maintained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b="1" smtClean="0">
                <a:latin typeface="Footlight MT Light" pitchFamily="18" charset="0"/>
              </a:rPr>
              <a:t>Check the adherence to the cost accounting plan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latin typeface="Tekton Pro Ext" pitchFamily="34" charset="0"/>
              </a:rPr>
              <a:t>DEFINITION	</a:t>
            </a:r>
          </a:p>
        </p:txBody>
      </p:sp>
    </p:spTree>
    <p:extLst>
      <p:ext uri="{BB962C8B-B14F-4D97-AF65-F5344CB8AC3E}">
        <p14:creationId xmlns:p14="http://schemas.microsoft.com/office/powerpoint/2010/main" val="83490897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Management auditor cannot understand the practical problems. So, the  suggestions provided by them is theoretical but not practical.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Scope of management audit is vague. So, it does not help to achieve specific goal.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Blip>
                <a:blip r:embed="rId2"/>
              </a:buBlip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Generally management give more emphasis on maintaining books of accounts rather than concentrating on other factors. So, it consumes time of  farsighted management.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Disadvantages of Management Audit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287434"/>
      </p:ext>
    </p:extLst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43" descr="crimson_landscape_s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6248400" y="3429000"/>
            <a:ext cx="2514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Thanks..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0" y="0"/>
            <a:ext cx="5029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Objectives of Cost Audit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95400"/>
            <a:ext cx="9144000" cy="5170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Detect Errors &amp; Frauds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 verify the accuracy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have a full control on working of costing Dept. of the Org.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Reduce the detailed checking of the external auditor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Helps the mgt. to take correct and timely decision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Moral check on staff of cost accounting Dept.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bring efficiency in cost a/</a:t>
            </a:r>
            <a:r>
              <a:rPr lang="en-US" sz="26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cing</a:t>
            </a: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systems &amp; procedures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bring efficiency in the use of material </a:t>
            </a:r>
            <a:r>
              <a:rPr lang="en-US" sz="26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sz="2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machines etc.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0" y="0"/>
            <a:ext cx="6400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Principles of Cost Audit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685800" y="1025525"/>
            <a:ext cx="647700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Impact" pitchFamily="34" charset="0"/>
              <a:buAutoNum type="arabicParenR"/>
            </a:pPr>
            <a:r>
              <a:rPr lang="en-US" sz="2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Code of Ethics</a:t>
            </a:r>
          </a:p>
          <a:p>
            <a:pPr eaLnBrk="1" hangingPunct="1">
              <a:lnSpc>
                <a:spcPct val="150000"/>
              </a:lnSpc>
              <a:buFont typeface="Impact" pitchFamily="34" charset="0"/>
              <a:buAutoNum type="arabicParenR"/>
            </a:pPr>
            <a:r>
              <a:rPr lang="en-US" sz="2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Independence of Cost Audit</a:t>
            </a:r>
          </a:p>
          <a:p>
            <a:pPr eaLnBrk="1" hangingPunct="1">
              <a:lnSpc>
                <a:spcPct val="150000"/>
              </a:lnSpc>
              <a:buFont typeface="Impact" pitchFamily="34" charset="0"/>
              <a:buAutoNum type="arabicParenR"/>
            </a:pPr>
            <a:r>
              <a:rPr lang="en-US" sz="2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Integrity and Objectivity</a:t>
            </a:r>
          </a:p>
          <a:p>
            <a:pPr eaLnBrk="1" hangingPunct="1">
              <a:lnSpc>
                <a:spcPct val="150000"/>
              </a:lnSpc>
              <a:buFont typeface="Impact" pitchFamily="34" charset="0"/>
              <a:buAutoNum type="arabicParenR"/>
            </a:pPr>
            <a:r>
              <a:rPr lang="en-US" sz="2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Professional Competence </a:t>
            </a:r>
          </a:p>
          <a:p>
            <a:pPr eaLnBrk="1" hangingPunct="1">
              <a:lnSpc>
                <a:spcPct val="150000"/>
              </a:lnSpc>
              <a:buFont typeface="Impact" pitchFamily="34" charset="0"/>
              <a:buAutoNum type="arabicParenR"/>
            </a:pPr>
            <a:r>
              <a:rPr lang="en-US" sz="2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Confidentiality</a:t>
            </a:r>
          </a:p>
          <a:p>
            <a:pPr eaLnBrk="1" hangingPunct="1">
              <a:lnSpc>
                <a:spcPct val="150000"/>
              </a:lnSpc>
              <a:buFont typeface="Impact" pitchFamily="34" charset="0"/>
              <a:buAutoNum type="arabicParenR"/>
            </a:pPr>
            <a:r>
              <a:rPr lang="en-US" sz="2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Professional Behavior</a:t>
            </a:r>
          </a:p>
          <a:p>
            <a:pPr eaLnBrk="1" hangingPunct="1">
              <a:lnSpc>
                <a:spcPct val="150000"/>
              </a:lnSpc>
              <a:buFont typeface="Impact" pitchFamily="34" charset="0"/>
              <a:buAutoNum type="arabicParenR"/>
            </a:pPr>
            <a:r>
              <a:rPr lang="en-US" sz="2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Technical Standards</a:t>
            </a:r>
          </a:p>
          <a:p>
            <a:pPr eaLnBrk="1" hangingPunct="1">
              <a:lnSpc>
                <a:spcPct val="150000"/>
              </a:lnSpc>
              <a:buFont typeface="Impact" pitchFamily="34" charset="0"/>
              <a:buAutoNum type="arabicParenR"/>
            </a:pPr>
            <a:r>
              <a:rPr lang="en-US" sz="2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Professional Code of Ethics</a:t>
            </a:r>
          </a:p>
          <a:p>
            <a:pPr eaLnBrk="1" hangingPunct="1">
              <a:lnSpc>
                <a:spcPct val="150000"/>
              </a:lnSpc>
              <a:buFont typeface="Impact" pitchFamily="34" charset="0"/>
              <a:buAutoNum type="arabicParenR"/>
            </a:pPr>
            <a:r>
              <a:rPr lang="en-US" sz="2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Engagement of other occupation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0" y="0"/>
            <a:ext cx="640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Financial and Cost Audit</a:t>
            </a:r>
            <a:endParaRPr lang="en-US" sz="4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451882"/>
              </p:ext>
            </p:extLst>
          </p:nvPr>
        </p:nvGraphicFramePr>
        <p:xfrm>
          <a:off x="609600" y="533400"/>
          <a:ext cx="7467600" cy="64008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733800"/>
              </a:tblGrid>
              <a:tr h="594362"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Financial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Audit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Cost Audit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135853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Audit of financial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account has been compulsory under companies Act 1956.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Cost Audit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is not compulsory in all companies expect in certain specified companies which is notified by central government from time to time under sec 233 B.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110380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The Financial Auditor is required to report whether the financial statement exhibits true and fair view of state of affairs of the business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Cost Auditor has to check the propriety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of each item of expenditure and certify whether they have been incurred prudently or not.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84908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Financial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Auditor sees whether the expenses incurred are supported by proper vouchers 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Co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s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t Auditor ensure that the expenses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incurred have been aimed at achieving better results.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59436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Financial Auditor submit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his report to the shareholders.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Cost Auditor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reports to the Board of Directors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84908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Financial Audit is mainly to check the arithmetical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accuracy of different books of accounts. 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Cost Auditor sees also whether suitable steps have been taken to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reduce the cost of production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594362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Andalus" pitchFamily="18" charset="-78"/>
                          <a:cs typeface="Andalus" pitchFamily="18" charset="-78"/>
                        </a:rPr>
                        <a:t>The work of Cost Auditor is in the factory</a:t>
                      </a:r>
                      <a:endParaRPr lang="en-US" sz="1800" dirty="0">
                        <a:solidFill>
                          <a:srgbClr val="FF000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75508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0" y="0"/>
            <a:ext cx="640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Financial and Cost Audit</a:t>
            </a:r>
            <a:endParaRPr lang="en-US" sz="4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792282"/>
              </p:ext>
            </p:extLst>
          </p:nvPr>
        </p:nvGraphicFramePr>
        <p:xfrm>
          <a:off x="304800" y="1600200"/>
          <a:ext cx="8229600" cy="6759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177569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ndalus" pitchFamily="18" charset="-78"/>
                          <a:cs typeface="Andalus" pitchFamily="18" charset="-78"/>
                        </a:rPr>
                        <a:t>Financial</a:t>
                      </a:r>
                      <a:r>
                        <a:rPr lang="en-US" sz="1800" baseline="0" dirty="0" smtClean="0">
                          <a:latin typeface="Andalus" pitchFamily="18" charset="-78"/>
                          <a:cs typeface="Andalus" pitchFamily="18" charset="-78"/>
                        </a:rPr>
                        <a:t> Audit is conducted every year in all companies</a:t>
                      </a:r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ndalus" pitchFamily="18" charset="-78"/>
                          <a:cs typeface="Andalus" pitchFamily="18" charset="-78"/>
                        </a:rPr>
                        <a:t>Cost Audit</a:t>
                      </a:r>
                      <a:r>
                        <a:rPr lang="en-US" sz="1800" baseline="0" dirty="0" smtClean="0">
                          <a:latin typeface="Andalus" pitchFamily="18" charset="-78"/>
                          <a:cs typeface="Andalus" pitchFamily="18" charset="-78"/>
                        </a:rPr>
                        <a:t> may be conducted only for a particular year and even for a specific jobs.</a:t>
                      </a:r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91448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ndalus" pitchFamily="18" charset="-78"/>
                          <a:cs typeface="Andalus" pitchFamily="18" charset="-78"/>
                        </a:rPr>
                        <a:t>Financial</a:t>
                      </a:r>
                      <a:r>
                        <a:rPr lang="en-US" sz="1800" baseline="0" dirty="0" smtClean="0">
                          <a:latin typeface="Andalus" pitchFamily="18" charset="-78"/>
                          <a:cs typeface="Andalus" pitchFamily="18" charset="-78"/>
                        </a:rPr>
                        <a:t> Audit does not measure the real efficiency of an organization.</a:t>
                      </a:r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ndalus" pitchFamily="18" charset="-78"/>
                          <a:cs typeface="Andalus" pitchFamily="18" charset="-78"/>
                        </a:rPr>
                        <a:t>Cost Audit measure the efficiency of the organization , especially production processes.</a:t>
                      </a:r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1188827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ndalus" pitchFamily="18" charset="-78"/>
                          <a:cs typeface="Andalus" pitchFamily="18" charset="-78"/>
                        </a:rPr>
                        <a:t>Financial</a:t>
                      </a:r>
                      <a:r>
                        <a:rPr lang="en-US" sz="1800" baseline="0" dirty="0" smtClean="0">
                          <a:latin typeface="Andalus" pitchFamily="18" charset="-78"/>
                          <a:cs typeface="Andalus" pitchFamily="18" charset="-78"/>
                        </a:rPr>
                        <a:t> Auditor verifies whether the closing stock has been properly valued.</a:t>
                      </a:r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ndalus" pitchFamily="18" charset="-78"/>
                          <a:cs typeface="Andalus" pitchFamily="18" charset="-78"/>
                        </a:rPr>
                        <a:t>The Cost</a:t>
                      </a:r>
                      <a:r>
                        <a:rPr lang="en-US" sz="1800" baseline="0" dirty="0" smtClean="0">
                          <a:latin typeface="Andalus" pitchFamily="18" charset="-78"/>
                          <a:cs typeface="Andalus" pitchFamily="18" charset="-78"/>
                        </a:rPr>
                        <a:t> Auditor looks into the methods followed and the adequacy or otherwise of the stock to meet the requirements of the organization.</a:t>
                      </a:r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72014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ndalus" pitchFamily="18" charset="-78"/>
                          <a:cs typeface="Andalus" pitchFamily="18" charset="-78"/>
                        </a:rPr>
                        <a:t>Financial Audit is a sort of postmortem audit</a:t>
                      </a:r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ndalus" pitchFamily="18" charset="-78"/>
                          <a:cs typeface="Andalus" pitchFamily="18" charset="-78"/>
                        </a:rPr>
                        <a:t>Cost</a:t>
                      </a:r>
                      <a:r>
                        <a:rPr lang="en-US" sz="1800" baseline="0" dirty="0" smtClean="0">
                          <a:latin typeface="Andalus" pitchFamily="18" charset="-78"/>
                          <a:cs typeface="Andalus" pitchFamily="18" charset="-78"/>
                        </a:rPr>
                        <a:t> Audit is forward looking with suggestion for future.</a:t>
                      </a:r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720143">
                <a:tc>
                  <a:txBody>
                    <a:bodyPr/>
                    <a:lstStyle/>
                    <a:p>
                      <a:endParaRPr lang="en-US" sz="180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en-US" sz="180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720143">
                <a:tc>
                  <a:txBody>
                    <a:bodyPr/>
                    <a:lstStyle/>
                    <a:p>
                      <a:endParaRPr lang="en-US" sz="180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  <a:tr h="720143">
                <a:tc>
                  <a:txBody>
                    <a:bodyPr/>
                    <a:lstStyle/>
                    <a:p>
                      <a:endParaRPr lang="en-US" sz="180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T="45724" marB="4572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63688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0" y="304800"/>
            <a:ext cx="5791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000" i="1" kern="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Aspects Of Cost Audit</a:t>
            </a:r>
            <a:br>
              <a:rPr lang="en-US" sz="4000" i="1" kern="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US" sz="4000" kern="0" dirty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1981200"/>
            <a:ext cx="5943600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It has two important aspects:</a:t>
            </a:r>
          </a:p>
          <a:p>
            <a:pPr>
              <a:defRPr/>
            </a:pPr>
            <a:endParaRPr lang="en-US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arenR"/>
              <a:defRPr/>
            </a:pP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Propriety Audit</a:t>
            </a:r>
          </a:p>
          <a:p>
            <a:pPr marL="514350" indent="-514350">
              <a:buFont typeface="+mj-lt"/>
              <a:buAutoNum type="arabicParenR"/>
              <a:defRPr/>
            </a:pPr>
            <a:endParaRPr lang="en-US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arenR"/>
              <a:defRPr/>
            </a:pP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Efficiency Audit</a:t>
            </a:r>
          </a:p>
          <a:p>
            <a:pPr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4332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Proprietory Audit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1600200"/>
            <a:ext cx="9144000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i="1">
                <a:solidFill>
                  <a:srgbClr val="C00000"/>
                </a:solidFill>
              </a:rPr>
              <a:t>Cost audit as a basis of proprietary audit serves the following ;</a:t>
            </a:r>
          </a:p>
          <a:p>
            <a:endParaRPr lang="en-US" sz="240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</a:rPr>
              <a:t>Whether the expenditure is appropriate and not more than what the situation demands.</a:t>
            </a:r>
          </a:p>
          <a:p>
            <a:r>
              <a:rPr lang="en-US" sz="2400" i="1">
                <a:solidFill>
                  <a:srgbClr val="C00000"/>
                </a:solidFill>
              </a:rPr>
              <a:t> </a:t>
            </a:r>
          </a:p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</a:rPr>
              <a:t>Whether any personal benefit has accrued to the sanctioning authority as a result of this expenditure.</a:t>
            </a:r>
          </a:p>
          <a:p>
            <a:r>
              <a:rPr lang="en-US" sz="2400" i="1">
                <a:solidFill>
                  <a:srgbClr val="C00000"/>
                </a:solidFill>
              </a:rPr>
              <a:t> </a:t>
            </a:r>
          </a:p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</a:rPr>
              <a:t>Whether the expenditure has indeed served the purpose for which it has been incurred.</a:t>
            </a:r>
          </a:p>
          <a:p>
            <a:r>
              <a:rPr lang="en-US" sz="2400" i="1">
                <a:solidFill>
                  <a:srgbClr val="C00000"/>
                </a:solidFill>
              </a:rPr>
              <a:t> </a:t>
            </a:r>
          </a:p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</a:rPr>
              <a:t>Whether the prescribed rules and regulations have been duly followed.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4105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 Efficiency Audit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In identifying the areas of inefficiencies and weaknesses.</a:t>
            </a:r>
          </a:p>
          <a:p>
            <a:endParaRPr lang="en-US" sz="2400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determining the appropriate selling price of the commodity and services.</a:t>
            </a:r>
          </a:p>
          <a:p>
            <a:pPr>
              <a:buFont typeface="Wingdings" pitchFamily="2" charset="2"/>
              <a:buChar char="ü"/>
            </a:pPr>
            <a:endParaRPr lang="en-US" sz="2400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determining appropriate cost of different products &amp; services.</a:t>
            </a:r>
          </a:p>
          <a:p>
            <a:pPr>
              <a:buFont typeface="Wingdings" pitchFamily="2" charset="2"/>
              <a:buChar char="ü"/>
            </a:pPr>
            <a:endParaRPr lang="en-US" sz="2400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ensuring the optimum utilization of the plant capacity.</a:t>
            </a:r>
          </a:p>
          <a:p>
            <a:pPr>
              <a:buFont typeface="Wingdings" pitchFamily="2" charset="2"/>
              <a:buChar char="ü"/>
            </a:pPr>
            <a:endParaRPr lang="en-US" sz="2400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proper allocation and apportionment of overheads on the most equitable basis.</a:t>
            </a:r>
          </a:p>
          <a:p>
            <a:pPr>
              <a:buFont typeface="Wingdings" pitchFamily="2" charset="2"/>
              <a:buChar char="ü"/>
            </a:pPr>
            <a:endParaRPr lang="en-US" sz="2400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creating an atmosphere, Cost conscience through out the organization.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ly_mime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830</TotalTime>
  <Words>1001</Words>
  <Application>Microsoft Office PowerPoint</Application>
  <PresentationFormat>On-screen Show (4:3)</PresentationFormat>
  <Paragraphs>171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silly_mime</vt:lpstr>
      <vt:lpstr>COST AUDIT</vt:lpstr>
      <vt:lpstr>DEFINITION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Management Audit  </vt:lpstr>
      <vt:lpstr>Objectives of management audit</vt:lpstr>
      <vt:lpstr>Important of Management Audit </vt:lpstr>
      <vt:lpstr>Advantages of Management Audit </vt:lpstr>
      <vt:lpstr>Disadvantages of Management Audit</vt:lpstr>
      <vt:lpstr>PowerPoint Presentation</vt:lpstr>
    </vt:vector>
  </TitlesOfParts>
  <Company>eclipsed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Silly Mime</dc:title>
  <dc:creator>eclipse</dc:creator>
  <cp:lastModifiedBy>lenovo</cp:lastModifiedBy>
  <cp:revision>56</cp:revision>
  <dcterms:created xsi:type="dcterms:W3CDTF">2002-12-03T20:21:32Z</dcterms:created>
  <dcterms:modified xsi:type="dcterms:W3CDTF">2014-11-19T05:27:55Z</dcterms:modified>
</cp:coreProperties>
</file>