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handoutMasterIdLst>
    <p:handoutMasterId r:id="rId46"/>
  </p:handoutMasterIdLst>
  <p:sldIdLst>
    <p:sldId id="256" r:id="rId2"/>
    <p:sldId id="298" r:id="rId3"/>
    <p:sldId id="333" r:id="rId4"/>
    <p:sldId id="334" r:id="rId5"/>
    <p:sldId id="335" r:id="rId6"/>
    <p:sldId id="299" r:id="rId7"/>
    <p:sldId id="300" r:id="rId8"/>
    <p:sldId id="318" r:id="rId9"/>
    <p:sldId id="302" r:id="rId10"/>
    <p:sldId id="332" r:id="rId11"/>
    <p:sldId id="303" r:id="rId12"/>
    <p:sldId id="304" r:id="rId13"/>
    <p:sldId id="305" r:id="rId14"/>
    <p:sldId id="306" r:id="rId15"/>
    <p:sldId id="307" r:id="rId16"/>
    <p:sldId id="308" r:id="rId17"/>
    <p:sldId id="309" r:id="rId18"/>
    <p:sldId id="310" r:id="rId19"/>
    <p:sldId id="311" r:id="rId20"/>
    <p:sldId id="312" r:id="rId21"/>
    <p:sldId id="315" r:id="rId22"/>
    <p:sldId id="257" r:id="rId23"/>
    <p:sldId id="258" r:id="rId24"/>
    <p:sldId id="360" r:id="rId25"/>
    <p:sldId id="361" r:id="rId26"/>
    <p:sldId id="337" r:id="rId27"/>
    <p:sldId id="338" r:id="rId28"/>
    <p:sldId id="339" r:id="rId29"/>
    <p:sldId id="340" r:id="rId30"/>
    <p:sldId id="341" r:id="rId31"/>
    <p:sldId id="347" r:id="rId32"/>
    <p:sldId id="346" r:id="rId33"/>
    <p:sldId id="349" r:id="rId34"/>
    <p:sldId id="350" r:id="rId35"/>
    <p:sldId id="351" r:id="rId36"/>
    <p:sldId id="352" r:id="rId37"/>
    <p:sldId id="353" r:id="rId38"/>
    <p:sldId id="354" r:id="rId39"/>
    <p:sldId id="355" r:id="rId40"/>
    <p:sldId id="356" r:id="rId41"/>
    <p:sldId id="357" r:id="rId42"/>
    <p:sldId id="358" r:id="rId43"/>
    <p:sldId id="359"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333333"/>
    <a:srgbClr val="96969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59" autoAdjust="0"/>
    <p:restoredTop sz="90764" autoAdjust="0"/>
  </p:normalViewPr>
  <p:slideViewPr>
    <p:cSldViewPr>
      <p:cViewPr varScale="1">
        <p:scale>
          <a:sx n="66" d="100"/>
          <a:sy n="66" d="100"/>
        </p:scale>
        <p:origin x="-246" y="-102"/>
      </p:cViewPr>
      <p:guideLst>
        <p:guide orient="horz" pos="2160"/>
        <p:guide pos="2880"/>
      </p:guideLst>
    </p:cSldViewPr>
  </p:slideViewPr>
  <p:outlineViewPr>
    <p:cViewPr>
      <p:scale>
        <a:sx n="33" d="100"/>
        <a:sy n="33" d="100"/>
      </p:scale>
      <p:origin x="0" y="3484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_rels/data4.xml.rels><?xml version="1.0" encoding="UTF-8" standalone="yes"?>
<Relationships xmlns="http://schemas.openxmlformats.org/package/2006/relationships"><Relationship Id="rId1" Type="http://schemas.openxmlformats.org/officeDocument/2006/relationships/image" Target="../media/image7.jpeg"/></Relationships>
</file>

<file path=ppt/diagrams/_rels/data5.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7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71.jpe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41EC56-86A9-4F85-AB14-E22879D5E026}" type="doc">
      <dgm:prSet loTypeId="urn:microsoft.com/office/officeart/2005/8/layout/vList5" loCatId="list" qsTypeId="urn:microsoft.com/office/officeart/2005/8/quickstyle/simple1#1" qsCatId="simple" csTypeId="urn:microsoft.com/office/officeart/2005/8/colors/accent4_1" csCatId="accent4" phldr="1"/>
      <dgm:spPr/>
      <dgm:t>
        <a:bodyPr/>
        <a:lstStyle/>
        <a:p>
          <a:endParaRPr lang="en-US"/>
        </a:p>
      </dgm:t>
    </dgm:pt>
    <dgm:pt modelId="{964136F5-5224-4BA3-92A8-6F07317B8A1B}">
      <dgm:prSet phldrT="[Text]" custT="1"/>
      <dgm:spPr>
        <a:solidFill>
          <a:schemeClr val="lt1">
            <a:hueOff val="0"/>
            <a:satOff val="0"/>
            <a:lumOff val="0"/>
            <a:alpha val="30000"/>
          </a:schemeClr>
        </a:solidFill>
      </dgm:spPr>
      <dgm:t>
        <a:bodyPr/>
        <a:lstStyle/>
        <a:p>
          <a:r>
            <a:rPr lang="en-US" sz="4400" smtClean="0"/>
            <a:t>Part-1</a:t>
          </a:r>
          <a:endParaRPr lang="en-US" sz="4400" dirty="0"/>
        </a:p>
      </dgm:t>
    </dgm:pt>
    <dgm:pt modelId="{93165088-E0DC-4CB9-974D-7284D9ECBEAB}" type="parTrans" cxnId="{EAE27FFF-389C-4814-9C70-A6CC204395E2}">
      <dgm:prSet/>
      <dgm:spPr/>
      <dgm:t>
        <a:bodyPr/>
        <a:lstStyle/>
        <a:p>
          <a:endParaRPr lang="en-US"/>
        </a:p>
      </dgm:t>
    </dgm:pt>
    <dgm:pt modelId="{69BA6490-54DD-4C78-97EF-8AB1BBA9F8A2}" type="sibTrans" cxnId="{EAE27FFF-389C-4814-9C70-A6CC204395E2}">
      <dgm:prSet/>
      <dgm:spPr/>
      <dgm:t>
        <a:bodyPr/>
        <a:lstStyle/>
        <a:p>
          <a:endParaRPr lang="en-US"/>
        </a:p>
      </dgm:t>
    </dgm:pt>
    <dgm:pt modelId="{9E291902-A3B4-46DA-8C4E-53E70C06A836}">
      <dgm:prSet phldrT="[Text]"/>
      <dgm:spPr>
        <a:solidFill>
          <a:schemeClr val="lt1">
            <a:tint val="40000"/>
            <a:hueOff val="0"/>
            <a:satOff val="0"/>
            <a:lumOff val="0"/>
            <a:alpha val="30000"/>
          </a:schemeClr>
        </a:solidFill>
      </dgm:spPr>
      <dgm:t>
        <a:bodyPr/>
        <a:lstStyle/>
        <a:p>
          <a:r>
            <a:rPr lang="en-US" dirty="0" smtClean="0"/>
            <a:t>It is related to verification and certification, computation of tax liability and recommendations to the dealer.</a:t>
          </a:r>
          <a:endParaRPr lang="en-US" dirty="0"/>
        </a:p>
      </dgm:t>
    </dgm:pt>
    <dgm:pt modelId="{00A00DC4-99C6-4F6A-8313-6838010C85C3}" type="parTrans" cxnId="{53B4C39A-7749-44A0-BFB0-7D709E0D8713}">
      <dgm:prSet/>
      <dgm:spPr/>
      <dgm:t>
        <a:bodyPr/>
        <a:lstStyle/>
        <a:p>
          <a:endParaRPr lang="en-US"/>
        </a:p>
      </dgm:t>
    </dgm:pt>
    <dgm:pt modelId="{8F8CB459-27CA-47B9-8FA1-1DD80CBDD37B}" type="sibTrans" cxnId="{53B4C39A-7749-44A0-BFB0-7D709E0D8713}">
      <dgm:prSet/>
      <dgm:spPr/>
      <dgm:t>
        <a:bodyPr/>
        <a:lstStyle/>
        <a:p>
          <a:endParaRPr lang="en-US"/>
        </a:p>
      </dgm:t>
    </dgm:pt>
    <dgm:pt modelId="{918A1DCE-E288-4B92-BED9-646C0FD2F5F9}">
      <dgm:prSet phldrT="[Text]" custT="1"/>
      <dgm:spPr>
        <a:solidFill>
          <a:schemeClr val="lt1">
            <a:hueOff val="0"/>
            <a:satOff val="0"/>
            <a:lumOff val="0"/>
            <a:alpha val="30000"/>
          </a:schemeClr>
        </a:solidFill>
      </dgm:spPr>
      <dgm:t>
        <a:bodyPr/>
        <a:lstStyle/>
        <a:p>
          <a:r>
            <a:rPr lang="en-US" sz="4400" smtClean="0"/>
            <a:t>Part-2</a:t>
          </a:r>
          <a:endParaRPr lang="en-US" sz="4400" dirty="0"/>
        </a:p>
      </dgm:t>
    </dgm:pt>
    <dgm:pt modelId="{83451E7E-F00E-4CBC-B4D7-D6B3077D82BD}" type="parTrans" cxnId="{1EAE5003-686F-4044-9302-320FF3E66610}">
      <dgm:prSet/>
      <dgm:spPr/>
      <dgm:t>
        <a:bodyPr/>
        <a:lstStyle/>
        <a:p>
          <a:endParaRPr lang="en-US"/>
        </a:p>
      </dgm:t>
    </dgm:pt>
    <dgm:pt modelId="{DD9BB178-00CD-40EA-A4A5-DFB3352D706E}" type="sibTrans" cxnId="{1EAE5003-686F-4044-9302-320FF3E66610}">
      <dgm:prSet/>
      <dgm:spPr/>
      <dgm:t>
        <a:bodyPr/>
        <a:lstStyle/>
        <a:p>
          <a:endParaRPr lang="en-US"/>
        </a:p>
      </dgm:t>
    </dgm:pt>
    <dgm:pt modelId="{49362CD8-0999-484B-866F-51334ADBBC2D}">
      <dgm:prSet phldrT="[Text]"/>
      <dgm:spPr>
        <a:solidFill>
          <a:schemeClr val="lt1">
            <a:tint val="40000"/>
            <a:hueOff val="0"/>
            <a:satOff val="0"/>
            <a:lumOff val="0"/>
            <a:alpha val="30000"/>
          </a:schemeClr>
        </a:solidFill>
      </dgm:spPr>
      <dgm:t>
        <a:bodyPr/>
        <a:lstStyle/>
        <a:p>
          <a:r>
            <a:rPr lang="en-US" dirty="0" smtClean="0"/>
            <a:t>It is related to general information about the dealer under audit.</a:t>
          </a:r>
          <a:endParaRPr lang="en-US" dirty="0"/>
        </a:p>
      </dgm:t>
    </dgm:pt>
    <dgm:pt modelId="{F5CDAA4E-8503-46B2-89AD-DA582B158339}" type="parTrans" cxnId="{C8F997E8-B21F-4D67-8A38-0E63CD9C50A6}">
      <dgm:prSet/>
      <dgm:spPr/>
      <dgm:t>
        <a:bodyPr/>
        <a:lstStyle/>
        <a:p>
          <a:endParaRPr lang="en-US"/>
        </a:p>
      </dgm:t>
    </dgm:pt>
    <dgm:pt modelId="{AFC446A5-244D-442F-9A0C-599813C4EBA0}" type="sibTrans" cxnId="{C8F997E8-B21F-4D67-8A38-0E63CD9C50A6}">
      <dgm:prSet/>
      <dgm:spPr/>
      <dgm:t>
        <a:bodyPr/>
        <a:lstStyle/>
        <a:p>
          <a:endParaRPr lang="en-US"/>
        </a:p>
      </dgm:t>
    </dgm:pt>
    <dgm:pt modelId="{C2C690EA-8782-415F-AC1C-2C4429926AE8}">
      <dgm:prSet phldrT="[Text]" custT="1"/>
      <dgm:spPr>
        <a:solidFill>
          <a:schemeClr val="lt1">
            <a:hueOff val="0"/>
            <a:satOff val="0"/>
            <a:lumOff val="0"/>
            <a:alpha val="30000"/>
          </a:schemeClr>
        </a:solidFill>
      </dgm:spPr>
      <dgm:t>
        <a:bodyPr/>
        <a:lstStyle/>
        <a:p>
          <a:r>
            <a:rPr lang="en-US" sz="4400" smtClean="0"/>
            <a:t>Part-3</a:t>
          </a:r>
          <a:endParaRPr lang="en-US" sz="4400" dirty="0"/>
        </a:p>
      </dgm:t>
    </dgm:pt>
    <dgm:pt modelId="{C1FBB661-81BF-45C3-B59A-C66F5EFD7022}" type="parTrans" cxnId="{46AD2413-333D-4007-9428-5A08E56BB2FD}">
      <dgm:prSet/>
      <dgm:spPr/>
      <dgm:t>
        <a:bodyPr/>
        <a:lstStyle/>
        <a:p>
          <a:endParaRPr lang="en-US"/>
        </a:p>
      </dgm:t>
    </dgm:pt>
    <dgm:pt modelId="{6AA2BB4F-61FF-45DE-B546-D456974EE09C}" type="sibTrans" cxnId="{46AD2413-333D-4007-9428-5A08E56BB2FD}">
      <dgm:prSet/>
      <dgm:spPr/>
      <dgm:t>
        <a:bodyPr/>
        <a:lstStyle/>
        <a:p>
          <a:endParaRPr lang="en-US"/>
        </a:p>
      </dgm:t>
    </dgm:pt>
    <dgm:pt modelId="{48FFE84C-FBDC-4800-A06A-AACCDCD17E56}">
      <dgm:prSet phldrT="[Text]"/>
      <dgm:spPr>
        <a:solidFill>
          <a:schemeClr val="lt1">
            <a:tint val="40000"/>
            <a:hueOff val="0"/>
            <a:satOff val="0"/>
            <a:lumOff val="0"/>
            <a:alpha val="30000"/>
          </a:schemeClr>
        </a:solidFill>
      </dgm:spPr>
      <dgm:t>
        <a:bodyPr/>
        <a:lstStyle/>
        <a:p>
          <a:r>
            <a:rPr lang="en-US" dirty="0" smtClean="0"/>
            <a:t>It is about the various Schedules and Annexure.</a:t>
          </a:r>
          <a:endParaRPr lang="en-US" dirty="0"/>
        </a:p>
      </dgm:t>
    </dgm:pt>
    <dgm:pt modelId="{18CADBD2-C672-45C5-A97F-B5CD817E9C85}" type="parTrans" cxnId="{49F9AF0D-0DDC-4BE2-A283-E67ECBD9D44A}">
      <dgm:prSet/>
      <dgm:spPr/>
      <dgm:t>
        <a:bodyPr/>
        <a:lstStyle/>
        <a:p>
          <a:endParaRPr lang="en-US"/>
        </a:p>
      </dgm:t>
    </dgm:pt>
    <dgm:pt modelId="{55D6CB94-1160-4F76-8E3E-8AB38C719A86}" type="sibTrans" cxnId="{49F9AF0D-0DDC-4BE2-A283-E67ECBD9D44A}">
      <dgm:prSet/>
      <dgm:spPr/>
      <dgm:t>
        <a:bodyPr/>
        <a:lstStyle/>
        <a:p>
          <a:endParaRPr lang="en-US"/>
        </a:p>
      </dgm:t>
    </dgm:pt>
    <dgm:pt modelId="{39D74FED-CD64-491E-89B6-2F878C921975}" type="pres">
      <dgm:prSet presAssocID="{3941EC56-86A9-4F85-AB14-E22879D5E026}" presName="Name0" presStyleCnt="0">
        <dgm:presLayoutVars>
          <dgm:dir/>
          <dgm:animLvl val="lvl"/>
          <dgm:resizeHandles val="exact"/>
        </dgm:presLayoutVars>
      </dgm:prSet>
      <dgm:spPr/>
      <dgm:t>
        <a:bodyPr/>
        <a:lstStyle/>
        <a:p>
          <a:endParaRPr lang="en-US"/>
        </a:p>
      </dgm:t>
    </dgm:pt>
    <dgm:pt modelId="{874A7E0D-8884-41DF-9E79-A6A22F71760B}" type="pres">
      <dgm:prSet presAssocID="{964136F5-5224-4BA3-92A8-6F07317B8A1B}" presName="linNode" presStyleCnt="0"/>
      <dgm:spPr/>
      <dgm:t>
        <a:bodyPr/>
        <a:lstStyle/>
        <a:p>
          <a:endParaRPr lang="en-US"/>
        </a:p>
      </dgm:t>
    </dgm:pt>
    <dgm:pt modelId="{3D9CB63B-9E51-47C4-AC87-FDBAEDC8C549}" type="pres">
      <dgm:prSet presAssocID="{964136F5-5224-4BA3-92A8-6F07317B8A1B}" presName="parentText" presStyleLbl="node1" presStyleIdx="0" presStyleCnt="3">
        <dgm:presLayoutVars>
          <dgm:chMax val="1"/>
          <dgm:bulletEnabled val="1"/>
        </dgm:presLayoutVars>
      </dgm:prSet>
      <dgm:spPr/>
      <dgm:t>
        <a:bodyPr/>
        <a:lstStyle/>
        <a:p>
          <a:endParaRPr lang="en-US"/>
        </a:p>
      </dgm:t>
    </dgm:pt>
    <dgm:pt modelId="{D9C56195-FDE6-46E8-BE19-7B0B9A4026C0}" type="pres">
      <dgm:prSet presAssocID="{964136F5-5224-4BA3-92A8-6F07317B8A1B}" presName="descendantText" presStyleLbl="alignAccFollowNode1" presStyleIdx="0" presStyleCnt="3">
        <dgm:presLayoutVars>
          <dgm:bulletEnabled val="1"/>
        </dgm:presLayoutVars>
      </dgm:prSet>
      <dgm:spPr/>
      <dgm:t>
        <a:bodyPr/>
        <a:lstStyle/>
        <a:p>
          <a:endParaRPr lang="en-US"/>
        </a:p>
      </dgm:t>
    </dgm:pt>
    <dgm:pt modelId="{7AB6B633-F6EA-4047-8595-090CA4043F72}" type="pres">
      <dgm:prSet presAssocID="{69BA6490-54DD-4C78-97EF-8AB1BBA9F8A2}" presName="sp" presStyleCnt="0"/>
      <dgm:spPr/>
      <dgm:t>
        <a:bodyPr/>
        <a:lstStyle/>
        <a:p>
          <a:endParaRPr lang="en-US"/>
        </a:p>
      </dgm:t>
    </dgm:pt>
    <dgm:pt modelId="{EB429A52-BBA8-4020-9010-306CCFF05191}" type="pres">
      <dgm:prSet presAssocID="{918A1DCE-E288-4B92-BED9-646C0FD2F5F9}" presName="linNode" presStyleCnt="0"/>
      <dgm:spPr/>
      <dgm:t>
        <a:bodyPr/>
        <a:lstStyle/>
        <a:p>
          <a:endParaRPr lang="en-US"/>
        </a:p>
      </dgm:t>
    </dgm:pt>
    <dgm:pt modelId="{580EE79C-951B-4F62-9E85-B90BC721FF3F}" type="pres">
      <dgm:prSet presAssocID="{918A1DCE-E288-4B92-BED9-646C0FD2F5F9}" presName="parentText" presStyleLbl="node1" presStyleIdx="1" presStyleCnt="3">
        <dgm:presLayoutVars>
          <dgm:chMax val="1"/>
          <dgm:bulletEnabled val="1"/>
        </dgm:presLayoutVars>
      </dgm:prSet>
      <dgm:spPr/>
      <dgm:t>
        <a:bodyPr/>
        <a:lstStyle/>
        <a:p>
          <a:endParaRPr lang="en-US"/>
        </a:p>
      </dgm:t>
    </dgm:pt>
    <dgm:pt modelId="{31D2A645-6243-463D-8A9C-834B33CD37EE}" type="pres">
      <dgm:prSet presAssocID="{918A1DCE-E288-4B92-BED9-646C0FD2F5F9}" presName="descendantText" presStyleLbl="alignAccFollowNode1" presStyleIdx="1" presStyleCnt="3">
        <dgm:presLayoutVars>
          <dgm:bulletEnabled val="1"/>
        </dgm:presLayoutVars>
      </dgm:prSet>
      <dgm:spPr/>
      <dgm:t>
        <a:bodyPr/>
        <a:lstStyle/>
        <a:p>
          <a:endParaRPr lang="en-US"/>
        </a:p>
      </dgm:t>
    </dgm:pt>
    <dgm:pt modelId="{CAB89413-8145-467C-927C-285ED385F2E7}" type="pres">
      <dgm:prSet presAssocID="{DD9BB178-00CD-40EA-A4A5-DFB3352D706E}" presName="sp" presStyleCnt="0"/>
      <dgm:spPr/>
      <dgm:t>
        <a:bodyPr/>
        <a:lstStyle/>
        <a:p>
          <a:endParaRPr lang="en-US"/>
        </a:p>
      </dgm:t>
    </dgm:pt>
    <dgm:pt modelId="{D47EEB75-9EA4-47FA-B3B9-A5919EB61F3F}" type="pres">
      <dgm:prSet presAssocID="{C2C690EA-8782-415F-AC1C-2C4429926AE8}" presName="linNode" presStyleCnt="0"/>
      <dgm:spPr/>
      <dgm:t>
        <a:bodyPr/>
        <a:lstStyle/>
        <a:p>
          <a:endParaRPr lang="en-US"/>
        </a:p>
      </dgm:t>
    </dgm:pt>
    <dgm:pt modelId="{A187195C-404C-4ABA-89B2-F6614E032B56}" type="pres">
      <dgm:prSet presAssocID="{C2C690EA-8782-415F-AC1C-2C4429926AE8}" presName="parentText" presStyleLbl="node1" presStyleIdx="2" presStyleCnt="3">
        <dgm:presLayoutVars>
          <dgm:chMax val="1"/>
          <dgm:bulletEnabled val="1"/>
        </dgm:presLayoutVars>
      </dgm:prSet>
      <dgm:spPr/>
      <dgm:t>
        <a:bodyPr/>
        <a:lstStyle/>
        <a:p>
          <a:endParaRPr lang="en-US"/>
        </a:p>
      </dgm:t>
    </dgm:pt>
    <dgm:pt modelId="{A70A271D-94D6-4EA0-A352-6F30B52C04DF}" type="pres">
      <dgm:prSet presAssocID="{C2C690EA-8782-415F-AC1C-2C4429926AE8}" presName="descendantText" presStyleLbl="alignAccFollowNode1" presStyleIdx="2" presStyleCnt="3">
        <dgm:presLayoutVars>
          <dgm:bulletEnabled val="1"/>
        </dgm:presLayoutVars>
      </dgm:prSet>
      <dgm:spPr/>
      <dgm:t>
        <a:bodyPr/>
        <a:lstStyle/>
        <a:p>
          <a:endParaRPr lang="en-US"/>
        </a:p>
      </dgm:t>
    </dgm:pt>
  </dgm:ptLst>
  <dgm:cxnLst>
    <dgm:cxn modelId="{C8F997E8-B21F-4D67-8A38-0E63CD9C50A6}" srcId="{918A1DCE-E288-4B92-BED9-646C0FD2F5F9}" destId="{49362CD8-0999-484B-866F-51334ADBBC2D}" srcOrd="0" destOrd="0" parTransId="{F5CDAA4E-8503-46B2-89AD-DA582B158339}" sibTransId="{AFC446A5-244D-442F-9A0C-599813C4EBA0}"/>
    <dgm:cxn modelId="{53B4C39A-7749-44A0-BFB0-7D709E0D8713}" srcId="{964136F5-5224-4BA3-92A8-6F07317B8A1B}" destId="{9E291902-A3B4-46DA-8C4E-53E70C06A836}" srcOrd="0" destOrd="0" parTransId="{00A00DC4-99C6-4F6A-8313-6838010C85C3}" sibTransId="{8F8CB459-27CA-47B9-8FA1-1DD80CBDD37B}"/>
    <dgm:cxn modelId="{5FB4AB41-6BA0-4D5F-9722-998FDE47EE8E}" type="presOf" srcId="{48FFE84C-FBDC-4800-A06A-AACCDCD17E56}" destId="{A70A271D-94D6-4EA0-A352-6F30B52C04DF}" srcOrd="0" destOrd="0" presId="urn:microsoft.com/office/officeart/2005/8/layout/vList5"/>
    <dgm:cxn modelId="{465ECED5-FC2F-408B-9218-F39D0994D4EA}" type="presOf" srcId="{C2C690EA-8782-415F-AC1C-2C4429926AE8}" destId="{A187195C-404C-4ABA-89B2-F6614E032B56}" srcOrd="0" destOrd="0" presId="urn:microsoft.com/office/officeart/2005/8/layout/vList5"/>
    <dgm:cxn modelId="{DB43B0FF-CCF0-4DCA-A3E5-3E3070FC1CE6}" type="presOf" srcId="{964136F5-5224-4BA3-92A8-6F07317B8A1B}" destId="{3D9CB63B-9E51-47C4-AC87-FDBAEDC8C549}" srcOrd="0" destOrd="0" presId="urn:microsoft.com/office/officeart/2005/8/layout/vList5"/>
    <dgm:cxn modelId="{46AD2413-333D-4007-9428-5A08E56BB2FD}" srcId="{3941EC56-86A9-4F85-AB14-E22879D5E026}" destId="{C2C690EA-8782-415F-AC1C-2C4429926AE8}" srcOrd="2" destOrd="0" parTransId="{C1FBB661-81BF-45C3-B59A-C66F5EFD7022}" sibTransId="{6AA2BB4F-61FF-45DE-B546-D456974EE09C}"/>
    <dgm:cxn modelId="{02E127A0-5EB3-4864-8EE0-85037CCD133E}" type="presOf" srcId="{49362CD8-0999-484B-866F-51334ADBBC2D}" destId="{31D2A645-6243-463D-8A9C-834B33CD37EE}" srcOrd="0" destOrd="0" presId="urn:microsoft.com/office/officeart/2005/8/layout/vList5"/>
    <dgm:cxn modelId="{5583BD12-5810-465D-9666-8AC3E86557C0}" type="presOf" srcId="{918A1DCE-E288-4B92-BED9-646C0FD2F5F9}" destId="{580EE79C-951B-4F62-9E85-B90BC721FF3F}" srcOrd="0" destOrd="0" presId="urn:microsoft.com/office/officeart/2005/8/layout/vList5"/>
    <dgm:cxn modelId="{38EC492B-434F-4821-ADA6-2C9F60B6D85B}" type="presOf" srcId="{3941EC56-86A9-4F85-AB14-E22879D5E026}" destId="{39D74FED-CD64-491E-89B6-2F878C921975}" srcOrd="0" destOrd="0" presId="urn:microsoft.com/office/officeart/2005/8/layout/vList5"/>
    <dgm:cxn modelId="{49F9AF0D-0DDC-4BE2-A283-E67ECBD9D44A}" srcId="{C2C690EA-8782-415F-AC1C-2C4429926AE8}" destId="{48FFE84C-FBDC-4800-A06A-AACCDCD17E56}" srcOrd="0" destOrd="0" parTransId="{18CADBD2-C672-45C5-A97F-B5CD817E9C85}" sibTransId="{55D6CB94-1160-4F76-8E3E-8AB38C719A86}"/>
    <dgm:cxn modelId="{EAE27FFF-389C-4814-9C70-A6CC204395E2}" srcId="{3941EC56-86A9-4F85-AB14-E22879D5E026}" destId="{964136F5-5224-4BA3-92A8-6F07317B8A1B}" srcOrd="0" destOrd="0" parTransId="{93165088-E0DC-4CB9-974D-7284D9ECBEAB}" sibTransId="{69BA6490-54DD-4C78-97EF-8AB1BBA9F8A2}"/>
    <dgm:cxn modelId="{015F3C6B-8E94-4432-AA44-D36E6ADA3929}" type="presOf" srcId="{9E291902-A3B4-46DA-8C4E-53E70C06A836}" destId="{D9C56195-FDE6-46E8-BE19-7B0B9A4026C0}" srcOrd="0" destOrd="0" presId="urn:microsoft.com/office/officeart/2005/8/layout/vList5"/>
    <dgm:cxn modelId="{1EAE5003-686F-4044-9302-320FF3E66610}" srcId="{3941EC56-86A9-4F85-AB14-E22879D5E026}" destId="{918A1DCE-E288-4B92-BED9-646C0FD2F5F9}" srcOrd="1" destOrd="0" parTransId="{83451E7E-F00E-4CBC-B4D7-D6B3077D82BD}" sibTransId="{DD9BB178-00CD-40EA-A4A5-DFB3352D706E}"/>
    <dgm:cxn modelId="{CA654D3D-9243-4F99-9073-6B696BDA8862}" type="presParOf" srcId="{39D74FED-CD64-491E-89B6-2F878C921975}" destId="{874A7E0D-8884-41DF-9E79-A6A22F71760B}" srcOrd="0" destOrd="0" presId="urn:microsoft.com/office/officeart/2005/8/layout/vList5"/>
    <dgm:cxn modelId="{3B49E9AC-904F-43D4-AA81-38B846EAE36C}" type="presParOf" srcId="{874A7E0D-8884-41DF-9E79-A6A22F71760B}" destId="{3D9CB63B-9E51-47C4-AC87-FDBAEDC8C549}" srcOrd="0" destOrd="0" presId="urn:microsoft.com/office/officeart/2005/8/layout/vList5"/>
    <dgm:cxn modelId="{37E94EDE-3F65-4A21-8B76-28757AA7BACE}" type="presParOf" srcId="{874A7E0D-8884-41DF-9E79-A6A22F71760B}" destId="{D9C56195-FDE6-46E8-BE19-7B0B9A4026C0}" srcOrd="1" destOrd="0" presId="urn:microsoft.com/office/officeart/2005/8/layout/vList5"/>
    <dgm:cxn modelId="{01B3F5F9-8432-400B-8B50-C9603937C2E0}" type="presParOf" srcId="{39D74FED-CD64-491E-89B6-2F878C921975}" destId="{7AB6B633-F6EA-4047-8595-090CA4043F72}" srcOrd="1" destOrd="0" presId="urn:microsoft.com/office/officeart/2005/8/layout/vList5"/>
    <dgm:cxn modelId="{C47EE992-9228-41CD-BB29-AAC1D14414E0}" type="presParOf" srcId="{39D74FED-CD64-491E-89B6-2F878C921975}" destId="{EB429A52-BBA8-4020-9010-306CCFF05191}" srcOrd="2" destOrd="0" presId="urn:microsoft.com/office/officeart/2005/8/layout/vList5"/>
    <dgm:cxn modelId="{101DC506-1E9E-47CF-8F8C-12F2D94704CD}" type="presParOf" srcId="{EB429A52-BBA8-4020-9010-306CCFF05191}" destId="{580EE79C-951B-4F62-9E85-B90BC721FF3F}" srcOrd="0" destOrd="0" presId="urn:microsoft.com/office/officeart/2005/8/layout/vList5"/>
    <dgm:cxn modelId="{DAE97E62-A4B8-4C36-814B-B9CD354C984C}" type="presParOf" srcId="{EB429A52-BBA8-4020-9010-306CCFF05191}" destId="{31D2A645-6243-463D-8A9C-834B33CD37EE}" srcOrd="1" destOrd="0" presId="urn:microsoft.com/office/officeart/2005/8/layout/vList5"/>
    <dgm:cxn modelId="{83D8C18F-C463-451A-A2F0-D2FD65A4C01E}" type="presParOf" srcId="{39D74FED-CD64-491E-89B6-2F878C921975}" destId="{CAB89413-8145-467C-927C-285ED385F2E7}" srcOrd="3" destOrd="0" presId="urn:microsoft.com/office/officeart/2005/8/layout/vList5"/>
    <dgm:cxn modelId="{FBAB3478-13BD-4639-BA95-9ABF0D99B865}" type="presParOf" srcId="{39D74FED-CD64-491E-89B6-2F878C921975}" destId="{D47EEB75-9EA4-47FA-B3B9-A5919EB61F3F}" srcOrd="4" destOrd="0" presId="urn:microsoft.com/office/officeart/2005/8/layout/vList5"/>
    <dgm:cxn modelId="{AE35C740-94B4-4B16-9A72-840F009CC892}" type="presParOf" srcId="{D47EEB75-9EA4-47FA-B3B9-A5919EB61F3F}" destId="{A187195C-404C-4ABA-89B2-F6614E032B56}" srcOrd="0" destOrd="0" presId="urn:microsoft.com/office/officeart/2005/8/layout/vList5"/>
    <dgm:cxn modelId="{95659760-51DA-43C1-99DA-6831EBAB9D61}" type="presParOf" srcId="{D47EEB75-9EA4-47FA-B3B9-A5919EB61F3F}" destId="{A70A271D-94D6-4EA0-A352-6F30B52C04DF}" srcOrd="1" destOrd="0" presId="urn:microsoft.com/office/officeart/2005/8/layout/vList5"/>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8AD67-3593-4C31-91BB-A53850681C27}" type="doc">
      <dgm:prSet loTypeId="urn:microsoft.com/office/officeart/2005/8/layout/vList6" loCatId="list" qsTypeId="urn:microsoft.com/office/officeart/2005/8/quickstyle/simple1" qsCatId="simple" csTypeId="urn:microsoft.com/office/officeart/2005/8/colors/accent5_1" csCatId="accent5" phldr="1"/>
      <dgm:spPr/>
      <dgm:t>
        <a:bodyPr/>
        <a:lstStyle/>
        <a:p>
          <a:endParaRPr lang="en-US"/>
        </a:p>
      </dgm:t>
    </dgm:pt>
    <dgm:pt modelId="{D4A82845-62CB-4AD0-96B2-4DC8AA080744}">
      <dgm:prSet phldrT="[Text]"/>
      <dgm:spPr>
        <a:solidFill>
          <a:schemeClr val="lt1">
            <a:hueOff val="0"/>
            <a:satOff val="0"/>
            <a:lumOff val="0"/>
            <a:alpha val="30000"/>
          </a:schemeClr>
        </a:solidFill>
      </dgm:spPr>
      <dgm:t>
        <a:bodyPr/>
        <a:lstStyle/>
        <a:p>
          <a:r>
            <a:rPr lang="en-US" dirty="0" smtClean="0"/>
            <a:t>Form-231</a:t>
          </a:r>
        </a:p>
      </dgm:t>
    </dgm:pt>
    <dgm:pt modelId="{EA7E1F69-ED27-416F-8D7D-F721F4A67A66}" type="parTrans" cxnId="{00501632-571D-447F-A020-D11314440030}">
      <dgm:prSet/>
      <dgm:spPr/>
      <dgm:t>
        <a:bodyPr/>
        <a:lstStyle/>
        <a:p>
          <a:endParaRPr lang="en-US"/>
        </a:p>
      </dgm:t>
    </dgm:pt>
    <dgm:pt modelId="{B0611EF4-B56C-434D-8808-1B700A51D270}" type="sibTrans" cxnId="{00501632-571D-447F-A020-D11314440030}">
      <dgm:prSet/>
      <dgm:spPr/>
      <dgm:t>
        <a:bodyPr/>
        <a:lstStyle/>
        <a:p>
          <a:endParaRPr lang="en-US"/>
        </a:p>
      </dgm:t>
    </dgm:pt>
    <dgm:pt modelId="{DC2F3A12-F0D7-4FB7-881C-F51A17F2CD08}">
      <dgm:prSet phldrT="[Text]" custT="1"/>
      <dgm:spPr>
        <a:solidFill>
          <a:schemeClr val="lt1">
            <a:tint val="40000"/>
            <a:hueOff val="0"/>
            <a:satOff val="0"/>
            <a:lumOff val="0"/>
            <a:alpha val="30000"/>
          </a:schemeClr>
        </a:solidFill>
      </dgm:spPr>
      <dgm:t>
        <a:bodyPr/>
        <a:lstStyle/>
        <a:p>
          <a:r>
            <a:rPr lang="en-US" sz="2400" dirty="0" smtClean="0"/>
            <a:t>Schedule -I</a:t>
          </a:r>
          <a:endParaRPr lang="en-US" sz="2400" dirty="0"/>
        </a:p>
      </dgm:t>
    </dgm:pt>
    <dgm:pt modelId="{E28F06AB-B1E0-4A3B-8049-99A8949F75AF}" type="parTrans" cxnId="{A6EF6A8D-D21F-410D-B775-CD535B61E2AB}">
      <dgm:prSet/>
      <dgm:spPr/>
      <dgm:t>
        <a:bodyPr/>
        <a:lstStyle/>
        <a:p>
          <a:endParaRPr lang="en-US"/>
        </a:p>
      </dgm:t>
    </dgm:pt>
    <dgm:pt modelId="{6B07E83C-4E03-442C-B4D3-969502A289D0}" type="sibTrans" cxnId="{A6EF6A8D-D21F-410D-B775-CD535B61E2AB}">
      <dgm:prSet/>
      <dgm:spPr/>
      <dgm:t>
        <a:bodyPr/>
        <a:lstStyle/>
        <a:p>
          <a:endParaRPr lang="en-US"/>
        </a:p>
      </dgm:t>
    </dgm:pt>
    <dgm:pt modelId="{7FD9E627-E239-4E4B-BDFA-606372FB4A43}">
      <dgm:prSet phldrT="[Text]"/>
      <dgm:spPr>
        <a:solidFill>
          <a:schemeClr val="lt1">
            <a:hueOff val="0"/>
            <a:satOff val="0"/>
            <a:lumOff val="0"/>
            <a:alpha val="30000"/>
          </a:schemeClr>
        </a:solidFill>
      </dgm:spPr>
      <dgm:t>
        <a:bodyPr/>
        <a:lstStyle/>
        <a:p>
          <a:r>
            <a:rPr lang="en-US" dirty="0" smtClean="0"/>
            <a:t>Form-232</a:t>
          </a:r>
          <a:endParaRPr lang="en-US" dirty="0"/>
        </a:p>
      </dgm:t>
    </dgm:pt>
    <dgm:pt modelId="{C6958C69-5D8F-48F4-B06A-53D7031EC675}" type="parTrans" cxnId="{43A49DF5-DFB0-44BF-879F-83D541BFACC6}">
      <dgm:prSet/>
      <dgm:spPr/>
      <dgm:t>
        <a:bodyPr/>
        <a:lstStyle/>
        <a:p>
          <a:endParaRPr lang="en-US"/>
        </a:p>
      </dgm:t>
    </dgm:pt>
    <dgm:pt modelId="{211786FB-727A-41B5-BDE6-448DA47E5467}" type="sibTrans" cxnId="{43A49DF5-DFB0-44BF-879F-83D541BFACC6}">
      <dgm:prSet/>
      <dgm:spPr/>
      <dgm:t>
        <a:bodyPr/>
        <a:lstStyle/>
        <a:p>
          <a:endParaRPr lang="en-US"/>
        </a:p>
      </dgm:t>
    </dgm:pt>
    <dgm:pt modelId="{0E11841B-1C0F-40C4-9B5F-826203068DA1}">
      <dgm:prSet phldrT="[Text]"/>
      <dgm:spPr>
        <a:solidFill>
          <a:schemeClr val="lt1">
            <a:tint val="40000"/>
            <a:hueOff val="0"/>
            <a:satOff val="0"/>
            <a:lumOff val="0"/>
            <a:alpha val="30000"/>
          </a:schemeClr>
        </a:solidFill>
      </dgm:spPr>
      <dgm:t>
        <a:bodyPr/>
        <a:lstStyle/>
        <a:p>
          <a:r>
            <a:rPr lang="en-US" dirty="0" smtClean="0"/>
            <a:t>Schedule -II</a:t>
          </a:r>
          <a:endParaRPr lang="en-US" dirty="0"/>
        </a:p>
      </dgm:t>
    </dgm:pt>
    <dgm:pt modelId="{91BFDBFA-F780-4024-BF31-92A16328322E}" type="parTrans" cxnId="{55F7ECE3-E0B7-42C7-97C9-3E8B269D0184}">
      <dgm:prSet/>
      <dgm:spPr/>
      <dgm:t>
        <a:bodyPr/>
        <a:lstStyle/>
        <a:p>
          <a:endParaRPr lang="en-US"/>
        </a:p>
      </dgm:t>
    </dgm:pt>
    <dgm:pt modelId="{2ECC4E37-C22B-41D6-B2AD-4D63B84656C9}" type="sibTrans" cxnId="{55F7ECE3-E0B7-42C7-97C9-3E8B269D0184}">
      <dgm:prSet/>
      <dgm:spPr/>
      <dgm:t>
        <a:bodyPr/>
        <a:lstStyle/>
        <a:p>
          <a:endParaRPr lang="en-US"/>
        </a:p>
      </dgm:t>
    </dgm:pt>
    <dgm:pt modelId="{59015659-B3A3-41EE-BC4F-A2F185CA7474}">
      <dgm:prSet/>
      <dgm:spPr>
        <a:solidFill>
          <a:schemeClr val="lt1">
            <a:hueOff val="0"/>
            <a:satOff val="0"/>
            <a:lumOff val="0"/>
            <a:alpha val="30000"/>
          </a:schemeClr>
        </a:solidFill>
      </dgm:spPr>
      <dgm:t>
        <a:bodyPr/>
        <a:lstStyle/>
        <a:p>
          <a:r>
            <a:rPr lang="en-US" dirty="0" smtClean="0"/>
            <a:t>Form-233</a:t>
          </a:r>
          <a:endParaRPr lang="en-US" dirty="0"/>
        </a:p>
      </dgm:t>
    </dgm:pt>
    <dgm:pt modelId="{148FE410-41D2-4142-900D-7804CA8805A3}" type="parTrans" cxnId="{A61DA87D-1852-428A-BD81-47F6FD098C07}">
      <dgm:prSet/>
      <dgm:spPr/>
      <dgm:t>
        <a:bodyPr/>
        <a:lstStyle/>
        <a:p>
          <a:endParaRPr lang="en-US"/>
        </a:p>
      </dgm:t>
    </dgm:pt>
    <dgm:pt modelId="{962D0BA7-1041-44D8-9544-E89CD9FCBDF2}" type="sibTrans" cxnId="{A61DA87D-1852-428A-BD81-47F6FD098C07}">
      <dgm:prSet/>
      <dgm:spPr/>
      <dgm:t>
        <a:bodyPr/>
        <a:lstStyle/>
        <a:p>
          <a:endParaRPr lang="en-US"/>
        </a:p>
      </dgm:t>
    </dgm:pt>
    <dgm:pt modelId="{651B1E2A-4D31-458B-A4D4-BB7EA133AF02}">
      <dgm:prSet/>
      <dgm:spPr>
        <a:solidFill>
          <a:schemeClr val="lt1">
            <a:hueOff val="0"/>
            <a:satOff val="0"/>
            <a:lumOff val="0"/>
            <a:alpha val="30000"/>
          </a:schemeClr>
        </a:solidFill>
      </dgm:spPr>
      <dgm:t>
        <a:bodyPr/>
        <a:lstStyle/>
        <a:p>
          <a:r>
            <a:rPr lang="en-US" dirty="0" smtClean="0"/>
            <a:t>Form-234</a:t>
          </a:r>
          <a:endParaRPr lang="en-US" dirty="0"/>
        </a:p>
      </dgm:t>
    </dgm:pt>
    <dgm:pt modelId="{DAC28E00-45E3-4005-9A91-EB1F045AB639}" type="parTrans" cxnId="{EE273AB1-EBC7-444B-AE73-BBEE59EBC834}">
      <dgm:prSet/>
      <dgm:spPr/>
      <dgm:t>
        <a:bodyPr/>
        <a:lstStyle/>
        <a:p>
          <a:endParaRPr lang="en-US"/>
        </a:p>
      </dgm:t>
    </dgm:pt>
    <dgm:pt modelId="{9BCE6F0A-D18D-4AD3-BAF0-37FBCE036C68}" type="sibTrans" cxnId="{EE273AB1-EBC7-444B-AE73-BBEE59EBC834}">
      <dgm:prSet/>
      <dgm:spPr/>
      <dgm:t>
        <a:bodyPr/>
        <a:lstStyle/>
        <a:p>
          <a:endParaRPr lang="en-US"/>
        </a:p>
      </dgm:t>
    </dgm:pt>
    <dgm:pt modelId="{9C0537EE-C13E-4E37-B6BB-46CF68E25655}">
      <dgm:prSet/>
      <dgm:spPr>
        <a:solidFill>
          <a:schemeClr val="lt1">
            <a:hueOff val="0"/>
            <a:satOff val="0"/>
            <a:lumOff val="0"/>
            <a:alpha val="30000"/>
          </a:schemeClr>
        </a:solidFill>
      </dgm:spPr>
      <dgm:t>
        <a:bodyPr/>
        <a:lstStyle/>
        <a:p>
          <a:r>
            <a:rPr lang="en-US" dirty="0" smtClean="0"/>
            <a:t>Form-235</a:t>
          </a:r>
          <a:endParaRPr lang="en-US" dirty="0"/>
        </a:p>
      </dgm:t>
    </dgm:pt>
    <dgm:pt modelId="{05536825-E76F-4C6D-AB31-5733080352F2}" type="parTrans" cxnId="{DA28547B-5D49-40C3-8888-97A9DDD712A4}">
      <dgm:prSet/>
      <dgm:spPr/>
      <dgm:t>
        <a:bodyPr/>
        <a:lstStyle/>
        <a:p>
          <a:endParaRPr lang="en-US"/>
        </a:p>
      </dgm:t>
    </dgm:pt>
    <dgm:pt modelId="{6A4267A1-BD54-4FA9-BDA2-1BEB14C9580A}" type="sibTrans" cxnId="{DA28547B-5D49-40C3-8888-97A9DDD712A4}">
      <dgm:prSet/>
      <dgm:spPr/>
      <dgm:t>
        <a:bodyPr/>
        <a:lstStyle/>
        <a:p>
          <a:endParaRPr lang="en-US"/>
        </a:p>
      </dgm:t>
    </dgm:pt>
    <dgm:pt modelId="{8F6B43EE-AAC9-4D22-BD5B-51C2933C84A6}">
      <dgm:prSet/>
      <dgm:spPr>
        <a:solidFill>
          <a:schemeClr val="lt1">
            <a:hueOff val="0"/>
            <a:satOff val="0"/>
            <a:lumOff val="0"/>
            <a:alpha val="30000"/>
          </a:schemeClr>
        </a:solidFill>
      </dgm:spPr>
      <dgm:t>
        <a:bodyPr/>
        <a:lstStyle/>
        <a:p>
          <a:r>
            <a:rPr lang="en-US" dirty="0" smtClean="0"/>
            <a:t>Form III E (CST)</a:t>
          </a:r>
          <a:endParaRPr lang="en-US" dirty="0"/>
        </a:p>
      </dgm:t>
    </dgm:pt>
    <dgm:pt modelId="{AB33BADF-6512-445D-A427-6865F0D99A6C}" type="parTrans" cxnId="{87C84C32-6594-4747-8210-868E73A34A48}">
      <dgm:prSet/>
      <dgm:spPr/>
      <dgm:t>
        <a:bodyPr/>
        <a:lstStyle/>
        <a:p>
          <a:endParaRPr lang="en-US"/>
        </a:p>
      </dgm:t>
    </dgm:pt>
    <dgm:pt modelId="{F49D764F-B79B-48CA-9E52-9150336A736D}" type="sibTrans" cxnId="{87C84C32-6594-4747-8210-868E73A34A48}">
      <dgm:prSet/>
      <dgm:spPr/>
      <dgm:t>
        <a:bodyPr/>
        <a:lstStyle/>
        <a:p>
          <a:endParaRPr lang="en-US"/>
        </a:p>
      </dgm:t>
    </dgm:pt>
    <dgm:pt modelId="{12B2055F-6505-4938-BE73-4690BB5A2FAC}">
      <dgm:prSet/>
      <dgm:spPr>
        <a:solidFill>
          <a:schemeClr val="lt1">
            <a:tint val="40000"/>
            <a:hueOff val="0"/>
            <a:satOff val="0"/>
            <a:lumOff val="0"/>
            <a:alpha val="30000"/>
          </a:schemeClr>
        </a:solidFill>
      </dgm:spPr>
      <dgm:t>
        <a:bodyPr/>
        <a:lstStyle/>
        <a:p>
          <a:r>
            <a:rPr lang="en-US" dirty="0" smtClean="0"/>
            <a:t>Schedule -III</a:t>
          </a:r>
          <a:endParaRPr lang="en-US" dirty="0"/>
        </a:p>
      </dgm:t>
    </dgm:pt>
    <dgm:pt modelId="{812FCA30-0DDB-4311-9FF4-4B3F1D119154}" type="parTrans" cxnId="{92C117D8-7351-43E7-A16B-B819883BD793}">
      <dgm:prSet/>
      <dgm:spPr/>
      <dgm:t>
        <a:bodyPr/>
        <a:lstStyle/>
        <a:p>
          <a:endParaRPr lang="en-US"/>
        </a:p>
      </dgm:t>
    </dgm:pt>
    <dgm:pt modelId="{F161FC31-D34C-405D-91E8-35F45933BC67}" type="sibTrans" cxnId="{92C117D8-7351-43E7-A16B-B819883BD793}">
      <dgm:prSet/>
      <dgm:spPr/>
      <dgm:t>
        <a:bodyPr/>
        <a:lstStyle/>
        <a:p>
          <a:endParaRPr lang="en-US"/>
        </a:p>
      </dgm:t>
    </dgm:pt>
    <dgm:pt modelId="{9A6D6763-62C0-49AC-8E9D-F43A1D134AA7}">
      <dgm:prSet/>
      <dgm:spPr>
        <a:solidFill>
          <a:schemeClr val="lt1">
            <a:tint val="40000"/>
            <a:hueOff val="0"/>
            <a:satOff val="0"/>
            <a:lumOff val="0"/>
            <a:alpha val="30000"/>
          </a:schemeClr>
        </a:solidFill>
      </dgm:spPr>
      <dgm:t>
        <a:bodyPr/>
        <a:lstStyle/>
        <a:p>
          <a:r>
            <a:rPr lang="en-US" dirty="0" smtClean="0"/>
            <a:t>Schedule -IV</a:t>
          </a:r>
          <a:endParaRPr lang="en-US" dirty="0"/>
        </a:p>
      </dgm:t>
    </dgm:pt>
    <dgm:pt modelId="{1470052A-CB27-4150-9EDC-8FB5E6A9E6C5}" type="parTrans" cxnId="{6FC8AC04-3323-43F9-B544-D2F432C8758B}">
      <dgm:prSet/>
      <dgm:spPr/>
      <dgm:t>
        <a:bodyPr/>
        <a:lstStyle/>
        <a:p>
          <a:endParaRPr lang="en-US"/>
        </a:p>
      </dgm:t>
    </dgm:pt>
    <dgm:pt modelId="{71059C5F-B2B6-45A4-8681-FD9594A6DAC1}" type="sibTrans" cxnId="{6FC8AC04-3323-43F9-B544-D2F432C8758B}">
      <dgm:prSet/>
      <dgm:spPr/>
      <dgm:t>
        <a:bodyPr/>
        <a:lstStyle/>
        <a:p>
          <a:endParaRPr lang="en-US"/>
        </a:p>
      </dgm:t>
    </dgm:pt>
    <dgm:pt modelId="{09BA629A-609C-4BB5-9E27-032B3D5DFDF5}">
      <dgm:prSet/>
      <dgm:spPr>
        <a:solidFill>
          <a:schemeClr val="lt1">
            <a:tint val="40000"/>
            <a:hueOff val="0"/>
            <a:satOff val="0"/>
            <a:lumOff val="0"/>
            <a:alpha val="30000"/>
          </a:schemeClr>
        </a:solidFill>
      </dgm:spPr>
      <dgm:t>
        <a:bodyPr/>
        <a:lstStyle/>
        <a:p>
          <a:r>
            <a:rPr lang="en-US" dirty="0" smtClean="0"/>
            <a:t>Schedule -V</a:t>
          </a:r>
          <a:endParaRPr lang="en-US" dirty="0"/>
        </a:p>
      </dgm:t>
    </dgm:pt>
    <dgm:pt modelId="{88D761B2-5E71-4FFE-811C-CAA33B586A25}" type="parTrans" cxnId="{05861C1A-AF73-41FF-8744-01B547C85F80}">
      <dgm:prSet/>
      <dgm:spPr/>
      <dgm:t>
        <a:bodyPr/>
        <a:lstStyle/>
        <a:p>
          <a:endParaRPr lang="en-US"/>
        </a:p>
      </dgm:t>
    </dgm:pt>
    <dgm:pt modelId="{143CAE67-7343-4DE8-9479-82F0918DCF22}" type="sibTrans" cxnId="{05861C1A-AF73-41FF-8744-01B547C85F80}">
      <dgm:prSet/>
      <dgm:spPr/>
      <dgm:t>
        <a:bodyPr/>
        <a:lstStyle/>
        <a:p>
          <a:endParaRPr lang="en-US"/>
        </a:p>
      </dgm:t>
    </dgm:pt>
    <dgm:pt modelId="{7BD0F863-6193-4AE1-9FD7-31E798EFAFFF}">
      <dgm:prSet/>
      <dgm:spPr>
        <a:solidFill>
          <a:schemeClr val="lt1">
            <a:tint val="40000"/>
            <a:hueOff val="0"/>
            <a:satOff val="0"/>
            <a:lumOff val="0"/>
            <a:alpha val="30000"/>
          </a:schemeClr>
        </a:solidFill>
      </dgm:spPr>
      <dgm:t>
        <a:bodyPr/>
        <a:lstStyle/>
        <a:p>
          <a:r>
            <a:rPr lang="en-US" dirty="0" smtClean="0"/>
            <a:t>Schedule -VI</a:t>
          </a:r>
          <a:endParaRPr lang="en-US" dirty="0"/>
        </a:p>
      </dgm:t>
    </dgm:pt>
    <dgm:pt modelId="{A5609175-08A9-4A65-AE6E-7BE8D5738528}" type="parTrans" cxnId="{B5D7CE8B-191B-43BF-8DA1-C7C05AA1A845}">
      <dgm:prSet/>
      <dgm:spPr/>
      <dgm:t>
        <a:bodyPr/>
        <a:lstStyle/>
        <a:p>
          <a:endParaRPr lang="en-US"/>
        </a:p>
      </dgm:t>
    </dgm:pt>
    <dgm:pt modelId="{6689368F-2E8E-49C4-A6C6-B31288E505CD}" type="sibTrans" cxnId="{B5D7CE8B-191B-43BF-8DA1-C7C05AA1A845}">
      <dgm:prSet/>
      <dgm:spPr/>
      <dgm:t>
        <a:bodyPr/>
        <a:lstStyle/>
        <a:p>
          <a:endParaRPr lang="en-US"/>
        </a:p>
      </dgm:t>
    </dgm:pt>
    <dgm:pt modelId="{80216AD3-5DAE-45A0-854C-32F4E920501E}" type="pres">
      <dgm:prSet presAssocID="{1B88AD67-3593-4C31-91BB-A53850681C27}" presName="Name0" presStyleCnt="0">
        <dgm:presLayoutVars>
          <dgm:dir/>
          <dgm:animLvl val="lvl"/>
          <dgm:resizeHandles/>
        </dgm:presLayoutVars>
      </dgm:prSet>
      <dgm:spPr/>
      <dgm:t>
        <a:bodyPr/>
        <a:lstStyle/>
        <a:p>
          <a:endParaRPr lang="en-US"/>
        </a:p>
      </dgm:t>
    </dgm:pt>
    <dgm:pt modelId="{9881DA82-6CE3-446F-B64B-C8C1C5D67BCC}" type="pres">
      <dgm:prSet presAssocID="{D4A82845-62CB-4AD0-96B2-4DC8AA080744}" presName="linNode" presStyleCnt="0"/>
      <dgm:spPr/>
      <dgm:t>
        <a:bodyPr/>
        <a:lstStyle/>
        <a:p>
          <a:endParaRPr lang="en-US"/>
        </a:p>
      </dgm:t>
    </dgm:pt>
    <dgm:pt modelId="{D4468A42-AE9E-4328-A605-4D3418ABE540}" type="pres">
      <dgm:prSet presAssocID="{D4A82845-62CB-4AD0-96B2-4DC8AA080744}" presName="parentShp" presStyleLbl="node1" presStyleIdx="0" presStyleCnt="6">
        <dgm:presLayoutVars>
          <dgm:bulletEnabled val="1"/>
        </dgm:presLayoutVars>
      </dgm:prSet>
      <dgm:spPr/>
      <dgm:t>
        <a:bodyPr/>
        <a:lstStyle/>
        <a:p>
          <a:endParaRPr lang="en-US"/>
        </a:p>
      </dgm:t>
    </dgm:pt>
    <dgm:pt modelId="{E0C60408-E4B8-43CE-A183-773928026F74}" type="pres">
      <dgm:prSet presAssocID="{D4A82845-62CB-4AD0-96B2-4DC8AA080744}" presName="childShp" presStyleLbl="bgAccFollowNode1" presStyleIdx="0" presStyleCnt="6" custLinFactNeighborX="490" custLinFactNeighborY="-79">
        <dgm:presLayoutVars>
          <dgm:bulletEnabled val="1"/>
        </dgm:presLayoutVars>
      </dgm:prSet>
      <dgm:spPr/>
      <dgm:t>
        <a:bodyPr/>
        <a:lstStyle/>
        <a:p>
          <a:endParaRPr lang="en-US"/>
        </a:p>
      </dgm:t>
    </dgm:pt>
    <dgm:pt modelId="{DDA97207-3861-4258-AC11-F2CE64E82F38}" type="pres">
      <dgm:prSet presAssocID="{B0611EF4-B56C-434D-8808-1B700A51D270}" presName="spacing" presStyleCnt="0"/>
      <dgm:spPr/>
      <dgm:t>
        <a:bodyPr/>
        <a:lstStyle/>
        <a:p>
          <a:endParaRPr lang="en-US"/>
        </a:p>
      </dgm:t>
    </dgm:pt>
    <dgm:pt modelId="{3AF0C0A5-0853-44FB-AF46-81FD804481E2}" type="pres">
      <dgm:prSet presAssocID="{7FD9E627-E239-4E4B-BDFA-606372FB4A43}" presName="linNode" presStyleCnt="0"/>
      <dgm:spPr/>
      <dgm:t>
        <a:bodyPr/>
        <a:lstStyle/>
        <a:p>
          <a:endParaRPr lang="en-US"/>
        </a:p>
      </dgm:t>
    </dgm:pt>
    <dgm:pt modelId="{18ED9E29-00EF-4EE5-BFDD-5F080BD74DC4}" type="pres">
      <dgm:prSet presAssocID="{7FD9E627-E239-4E4B-BDFA-606372FB4A43}" presName="parentShp" presStyleLbl="node1" presStyleIdx="1" presStyleCnt="6">
        <dgm:presLayoutVars>
          <dgm:bulletEnabled val="1"/>
        </dgm:presLayoutVars>
      </dgm:prSet>
      <dgm:spPr/>
      <dgm:t>
        <a:bodyPr/>
        <a:lstStyle/>
        <a:p>
          <a:endParaRPr lang="en-US"/>
        </a:p>
      </dgm:t>
    </dgm:pt>
    <dgm:pt modelId="{E06D5C3F-3B1D-4940-B936-ECB558A385D9}" type="pres">
      <dgm:prSet presAssocID="{7FD9E627-E239-4E4B-BDFA-606372FB4A43}" presName="childShp" presStyleLbl="bgAccFollowNode1" presStyleIdx="1" presStyleCnt="6">
        <dgm:presLayoutVars>
          <dgm:bulletEnabled val="1"/>
        </dgm:presLayoutVars>
      </dgm:prSet>
      <dgm:spPr/>
      <dgm:t>
        <a:bodyPr/>
        <a:lstStyle/>
        <a:p>
          <a:endParaRPr lang="en-US"/>
        </a:p>
      </dgm:t>
    </dgm:pt>
    <dgm:pt modelId="{9841277F-AEE0-4E45-9A89-7395DF04A7E4}" type="pres">
      <dgm:prSet presAssocID="{211786FB-727A-41B5-BDE6-448DA47E5467}" presName="spacing" presStyleCnt="0"/>
      <dgm:spPr/>
      <dgm:t>
        <a:bodyPr/>
        <a:lstStyle/>
        <a:p>
          <a:endParaRPr lang="en-US"/>
        </a:p>
      </dgm:t>
    </dgm:pt>
    <dgm:pt modelId="{8C1941F3-0864-4E85-A56F-81CEA4E07638}" type="pres">
      <dgm:prSet presAssocID="{59015659-B3A3-41EE-BC4F-A2F185CA7474}" presName="linNode" presStyleCnt="0"/>
      <dgm:spPr/>
      <dgm:t>
        <a:bodyPr/>
        <a:lstStyle/>
        <a:p>
          <a:endParaRPr lang="en-US"/>
        </a:p>
      </dgm:t>
    </dgm:pt>
    <dgm:pt modelId="{EC9E157F-3246-4FFF-8FCA-744B01807795}" type="pres">
      <dgm:prSet presAssocID="{59015659-B3A3-41EE-BC4F-A2F185CA7474}" presName="parentShp" presStyleLbl="node1" presStyleIdx="2" presStyleCnt="6">
        <dgm:presLayoutVars>
          <dgm:bulletEnabled val="1"/>
        </dgm:presLayoutVars>
      </dgm:prSet>
      <dgm:spPr/>
      <dgm:t>
        <a:bodyPr/>
        <a:lstStyle/>
        <a:p>
          <a:endParaRPr lang="en-US"/>
        </a:p>
      </dgm:t>
    </dgm:pt>
    <dgm:pt modelId="{2649C405-5526-4E31-BB63-9D7D4929543C}" type="pres">
      <dgm:prSet presAssocID="{59015659-B3A3-41EE-BC4F-A2F185CA7474}" presName="childShp" presStyleLbl="bgAccFollowNode1" presStyleIdx="2" presStyleCnt="6">
        <dgm:presLayoutVars>
          <dgm:bulletEnabled val="1"/>
        </dgm:presLayoutVars>
      </dgm:prSet>
      <dgm:spPr/>
      <dgm:t>
        <a:bodyPr/>
        <a:lstStyle/>
        <a:p>
          <a:endParaRPr lang="en-US"/>
        </a:p>
      </dgm:t>
    </dgm:pt>
    <dgm:pt modelId="{06A629FB-791D-476A-BF56-C4EC3C126FA7}" type="pres">
      <dgm:prSet presAssocID="{962D0BA7-1041-44D8-9544-E89CD9FCBDF2}" presName="spacing" presStyleCnt="0"/>
      <dgm:spPr/>
      <dgm:t>
        <a:bodyPr/>
        <a:lstStyle/>
        <a:p>
          <a:endParaRPr lang="en-US"/>
        </a:p>
      </dgm:t>
    </dgm:pt>
    <dgm:pt modelId="{8EA316DD-8107-4716-8682-CB8E156005FD}" type="pres">
      <dgm:prSet presAssocID="{651B1E2A-4D31-458B-A4D4-BB7EA133AF02}" presName="linNode" presStyleCnt="0"/>
      <dgm:spPr/>
      <dgm:t>
        <a:bodyPr/>
        <a:lstStyle/>
        <a:p>
          <a:endParaRPr lang="en-US"/>
        </a:p>
      </dgm:t>
    </dgm:pt>
    <dgm:pt modelId="{51291350-6DC3-4535-9A92-6C1CB9048486}" type="pres">
      <dgm:prSet presAssocID="{651B1E2A-4D31-458B-A4D4-BB7EA133AF02}" presName="parentShp" presStyleLbl="node1" presStyleIdx="3" presStyleCnt="6">
        <dgm:presLayoutVars>
          <dgm:bulletEnabled val="1"/>
        </dgm:presLayoutVars>
      </dgm:prSet>
      <dgm:spPr/>
      <dgm:t>
        <a:bodyPr/>
        <a:lstStyle/>
        <a:p>
          <a:endParaRPr lang="en-US"/>
        </a:p>
      </dgm:t>
    </dgm:pt>
    <dgm:pt modelId="{4FF62461-2A01-476E-A38F-D92678D23468}" type="pres">
      <dgm:prSet presAssocID="{651B1E2A-4D31-458B-A4D4-BB7EA133AF02}" presName="childShp" presStyleLbl="bgAccFollowNode1" presStyleIdx="3" presStyleCnt="6">
        <dgm:presLayoutVars>
          <dgm:bulletEnabled val="1"/>
        </dgm:presLayoutVars>
      </dgm:prSet>
      <dgm:spPr/>
      <dgm:t>
        <a:bodyPr/>
        <a:lstStyle/>
        <a:p>
          <a:endParaRPr lang="en-US"/>
        </a:p>
      </dgm:t>
    </dgm:pt>
    <dgm:pt modelId="{F17CFEE3-D111-46CF-8FA2-38F6DD4DC9E9}" type="pres">
      <dgm:prSet presAssocID="{9BCE6F0A-D18D-4AD3-BAF0-37FBCE036C68}" presName="spacing" presStyleCnt="0"/>
      <dgm:spPr/>
      <dgm:t>
        <a:bodyPr/>
        <a:lstStyle/>
        <a:p>
          <a:endParaRPr lang="en-US"/>
        </a:p>
      </dgm:t>
    </dgm:pt>
    <dgm:pt modelId="{375BBA97-D212-45A9-BC74-5F9C04AB1FAB}" type="pres">
      <dgm:prSet presAssocID="{9C0537EE-C13E-4E37-B6BB-46CF68E25655}" presName="linNode" presStyleCnt="0"/>
      <dgm:spPr/>
      <dgm:t>
        <a:bodyPr/>
        <a:lstStyle/>
        <a:p>
          <a:endParaRPr lang="en-US"/>
        </a:p>
      </dgm:t>
    </dgm:pt>
    <dgm:pt modelId="{5FFC5CAE-9873-41E7-8ED6-3018B1668EF9}" type="pres">
      <dgm:prSet presAssocID="{9C0537EE-C13E-4E37-B6BB-46CF68E25655}" presName="parentShp" presStyleLbl="node1" presStyleIdx="4" presStyleCnt="6">
        <dgm:presLayoutVars>
          <dgm:bulletEnabled val="1"/>
        </dgm:presLayoutVars>
      </dgm:prSet>
      <dgm:spPr/>
      <dgm:t>
        <a:bodyPr/>
        <a:lstStyle/>
        <a:p>
          <a:endParaRPr lang="en-US"/>
        </a:p>
      </dgm:t>
    </dgm:pt>
    <dgm:pt modelId="{208C22B5-E178-433B-80C4-1F1425E0FB19}" type="pres">
      <dgm:prSet presAssocID="{9C0537EE-C13E-4E37-B6BB-46CF68E25655}" presName="childShp" presStyleLbl="bgAccFollowNode1" presStyleIdx="4" presStyleCnt="6">
        <dgm:presLayoutVars>
          <dgm:bulletEnabled val="1"/>
        </dgm:presLayoutVars>
      </dgm:prSet>
      <dgm:spPr/>
      <dgm:t>
        <a:bodyPr/>
        <a:lstStyle/>
        <a:p>
          <a:endParaRPr lang="en-US"/>
        </a:p>
      </dgm:t>
    </dgm:pt>
    <dgm:pt modelId="{EA181DD7-29B6-4F3A-9A91-22DBB320F9EC}" type="pres">
      <dgm:prSet presAssocID="{6A4267A1-BD54-4FA9-BDA2-1BEB14C9580A}" presName="spacing" presStyleCnt="0"/>
      <dgm:spPr/>
      <dgm:t>
        <a:bodyPr/>
        <a:lstStyle/>
        <a:p>
          <a:endParaRPr lang="en-US"/>
        </a:p>
      </dgm:t>
    </dgm:pt>
    <dgm:pt modelId="{D0FE10BF-0FD0-4C71-80B8-AA1AFF7815DC}" type="pres">
      <dgm:prSet presAssocID="{8F6B43EE-AAC9-4D22-BD5B-51C2933C84A6}" presName="linNode" presStyleCnt="0"/>
      <dgm:spPr/>
      <dgm:t>
        <a:bodyPr/>
        <a:lstStyle/>
        <a:p>
          <a:endParaRPr lang="en-US"/>
        </a:p>
      </dgm:t>
    </dgm:pt>
    <dgm:pt modelId="{027758CD-2056-4759-864E-5ADC75913FCA}" type="pres">
      <dgm:prSet presAssocID="{8F6B43EE-AAC9-4D22-BD5B-51C2933C84A6}" presName="parentShp" presStyleLbl="node1" presStyleIdx="5" presStyleCnt="6">
        <dgm:presLayoutVars>
          <dgm:bulletEnabled val="1"/>
        </dgm:presLayoutVars>
      </dgm:prSet>
      <dgm:spPr/>
      <dgm:t>
        <a:bodyPr/>
        <a:lstStyle/>
        <a:p>
          <a:endParaRPr lang="en-US"/>
        </a:p>
      </dgm:t>
    </dgm:pt>
    <dgm:pt modelId="{7F4C56BE-D965-42D5-AB31-7C89A3BC0145}" type="pres">
      <dgm:prSet presAssocID="{8F6B43EE-AAC9-4D22-BD5B-51C2933C84A6}" presName="childShp" presStyleLbl="bgAccFollowNode1" presStyleIdx="5" presStyleCnt="6">
        <dgm:presLayoutVars>
          <dgm:bulletEnabled val="1"/>
        </dgm:presLayoutVars>
      </dgm:prSet>
      <dgm:spPr/>
      <dgm:t>
        <a:bodyPr/>
        <a:lstStyle/>
        <a:p>
          <a:endParaRPr lang="en-US"/>
        </a:p>
      </dgm:t>
    </dgm:pt>
  </dgm:ptLst>
  <dgm:cxnLst>
    <dgm:cxn modelId="{3B087AC9-5F6C-4348-BA3F-DFA1DCA90CE1}" type="presOf" srcId="{1B88AD67-3593-4C31-91BB-A53850681C27}" destId="{80216AD3-5DAE-45A0-854C-32F4E920501E}" srcOrd="0" destOrd="0" presId="urn:microsoft.com/office/officeart/2005/8/layout/vList6"/>
    <dgm:cxn modelId="{DA28547B-5D49-40C3-8888-97A9DDD712A4}" srcId="{1B88AD67-3593-4C31-91BB-A53850681C27}" destId="{9C0537EE-C13E-4E37-B6BB-46CF68E25655}" srcOrd="4" destOrd="0" parTransId="{05536825-E76F-4C6D-AB31-5733080352F2}" sibTransId="{6A4267A1-BD54-4FA9-BDA2-1BEB14C9580A}"/>
    <dgm:cxn modelId="{816E8351-EBDE-4489-805B-111034C0EEE9}" type="presOf" srcId="{7BD0F863-6193-4AE1-9FD7-31E798EFAFFF}" destId="{7F4C56BE-D965-42D5-AB31-7C89A3BC0145}" srcOrd="0" destOrd="0" presId="urn:microsoft.com/office/officeart/2005/8/layout/vList6"/>
    <dgm:cxn modelId="{B54B025C-F7CD-4B53-9D8D-F3A0A2D8031D}" type="presOf" srcId="{9A6D6763-62C0-49AC-8E9D-F43A1D134AA7}" destId="{4FF62461-2A01-476E-A38F-D92678D23468}" srcOrd="0" destOrd="0" presId="urn:microsoft.com/office/officeart/2005/8/layout/vList6"/>
    <dgm:cxn modelId="{A6EF6A8D-D21F-410D-B775-CD535B61E2AB}" srcId="{D4A82845-62CB-4AD0-96B2-4DC8AA080744}" destId="{DC2F3A12-F0D7-4FB7-881C-F51A17F2CD08}" srcOrd="0" destOrd="0" parTransId="{E28F06AB-B1E0-4A3B-8049-99A8949F75AF}" sibTransId="{6B07E83C-4E03-442C-B4D3-969502A289D0}"/>
    <dgm:cxn modelId="{5B5A6DB3-EFBE-4B0A-8C18-A9762BF321AC}" type="presOf" srcId="{DC2F3A12-F0D7-4FB7-881C-F51A17F2CD08}" destId="{E0C60408-E4B8-43CE-A183-773928026F74}" srcOrd="0" destOrd="0" presId="urn:microsoft.com/office/officeart/2005/8/layout/vList6"/>
    <dgm:cxn modelId="{6FC8AC04-3323-43F9-B544-D2F432C8758B}" srcId="{651B1E2A-4D31-458B-A4D4-BB7EA133AF02}" destId="{9A6D6763-62C0-49AC-8E9D-F43A1D134AA7}" srcOrd="0" destOrd="0" parTransId="{1470052A-CB27-4150-9EDC-8FB5E6A9E6C5}" sibTransId="{71059C5F-B2B6-45A4-8681-FD9594A6DAC1}"/>
    <dgm:cxn modelId="{A61DA87D-1852-428A-BD81-47F6FD098C07}" srcId="{1B88AD67-3593-4C31-91BB-A53850681C27}" destId="{59015659-B3A3-41EE-BC4F-A2F185CA7474}" srcOrd="2" destOrd="0" parTransId="{148FE410-41D2-4142-900D-7804CA8805A3}" sibTransId="{962D0BA7-1041-44D8-9544-E89CD9FCBDF2}"/>
    <dgm:cxn modelId="{B5D7CE8B-191B-43BF-8DA1-C7C05AA1A845}" srcId="{8F6B43EE-AAC9-4D22-BD5B-51C2933C84A6}" destId="{7BD0F863-6193-4AE1-9FD7-31E798EFAFFF}" srcOrd="0" destOrd="0" parTransId="{A5609175-08A9-4A65-AE6E-7BE8D5738528}" sibTransId="{6689368F-2E8E-49C4-A6C6-B31288E505CD}"/>
    <dgm:cxn modelId="{EE273AB1-EBC7-444B-AE73-BBEE59EBC834}" srcId="{1B88AD67-3593-4C31-91BB-A53850681C27}" destId="{651B1E2A-4D31-458B-A4D4-BB7EA133AF02}" srcOrd="3" destOrd="0" parTransId="{DAC28E00-45E3-4005-9A91-EB1F045AB639}" sibTransId="{9BCE6F0A-D18D-4AD3-BAF0-37FBCE036C68}"/>
    <dgm:cxn modelId="{C186AA69-CE88-4F49-BD2B-3F25DB7B3F9C}" type="presOf" srcId="{0E11841B-1C0F-40C4-9B5F-826203068DA1}" destId="{E06D5C3F-3B1D-4940-B936-ECB558A385D9}" srcOrd="0" destOrd="0" presId="urn:microsoft.com/office/officeart/2005/8/layout/vList6"/>
    <dgm:cxn modelId="{05861C1A-AF73-41FF-8744-01B547C85F80}" srcId="{9C0537EE-C13E-4E37-B6BB-46CF68E25655}" destId="{09BA629A-609C-4BB5-9E27-032B3D5DFDF5}" srcOrd="0" destOrd="0" parTransId="{88D761B2-5E71-4FFE-811C-CAA33B586A25}" sibTransId="{143CAE67-7343-4DE8-9479-82F0918DCF22}"/>
    <dgm:cxn modelId="{03844300-14CB-44FE-A920-63DE04FD8187}" type="presOf" srcId="{7FD9E627-E239-4E4B-BDFA-606372FB4A43}" destId="{18ED9E29-00EF-4EE5-BFDD-5F080BD74DC4}" srcOrd="0" destOrd="0" presId="urn:microsoft.com/office/officeart/2005/8/layout/vList6"/>
    <dgm:cxn modelId="{AF0AB21D-2A6C-454C-BC30-6B9F4267DAAD}" type="presOf" srcId="{651B1E2A-4D31-458B-A4D4-BB7EA133AF02}" destId="{51291350-6DC3-4535-9A92-6C1CB9048486}" srcOrd="0" destOrd="0" presId="urn:microsoft.com/office/officeart/2005/8/layout/vList6"/>
    <dgm:cxn modelId="{3EA43182-7346-43DD-8AE1-6D032EC498F2}" type="presOf" srcId="{59015659-B3A3-41EE-BC4F-A2F185CA7474}" destId="{EC9E157F-3246-4FFF-8FCA-744B01807795}" srcOrd="0" destOrd="0" presId="urn:microsoft.com/office/officeart/2005/8/layout/vList6"/>
    <dgm:cxn modelId="{92C117D8-7351-43E7-A16B-B819883BD793}" srcId="{59015659-B3A3-41EE-BC4F-A2F185CA7474}" destId="{12B2055F-6505-4938-BE73-4690BB5A2FAC}" srcOrd="0" destOrd="0" parTransId="{812FCA30-0DDB-4311-9FF4-4B3F1D119154}" sibTransId="{F161FC31-D34C-405D-91E8-35F45933BC67}"/>
    <dgm:cxn modelId="{8AD1ADB9-5672-4C48-BDF8-F856D69E1AEA}" type="presOf" srcId="{8F6B43EE-AAC9-4D22-BD5B-51C2933C84A6}" destId="{027758CD-2056-4759-864E-5ADC75913FCA}" srcOrd="0" destOrd="0" presId="urn:microsoft.com/office/officeart/2005/8/layout/vList6"/>
    <dgm:cxn modelId="{87C84C32-6594-4747-8210-868E73A34A48}" srcId="{1B88AD67-3593-4C31-91BB-A53850681C27}" destId="{8F6B43EE-AAC9-4D22-BD5B-51C2933C84A6}" srcOrd="5" destOrd="0" parTransId="{AB33BADF-6512-445D-A427-6865F0D99A6C}" sibTransId="{F49D764F-B79B-48CA-9E52-9150336A736D}"/>
    <dgm:cxn modelId="{70E24899-DE63-4F4F-A465-F2A7426B0E8B}" type="presOf" srcId="{12B2055F-6505-4938-BE73-4690BB5A2FAC}" destId="{2649C405-5526-4E31-BB63-9D7D4929543C}" srcOrd="0" destOrd="0" presId="urn:microsoft.com/office/officeart/2005/8/layout/vList6"/>
    <dgm:cxn modelId="{00501632-571D-447F-A020-D11314440030}" srcId="{1B88AD67-3593-4C31-91BB-A53850681C27}" destId="{D4A82845-62CB-4AD0-96B2-4DC8AA080744}" srcOrd="0" destOrd="0" parTransId="{EA7E1F69-ED27-416F-8D7D-F721F4A67A66}" sibTransId="{B0611EF4-B56C-434D-8808-1B700A51D270}"/>
    <dgm:cxn modelId="{EA154331-C430-4776-A0E3-802DCAC2FE8D}" type="presOf" srcId="{09BA629A-609C-4BB5-9E27-032B3D5DFDF5}" destId="{208C22B5-E178-433B-80C4-1F1425E0FB19}" srcOrd="0" destOrd="0" presId="urn:microsoft.com/office/officeart/2005/8/layout/vList6"/>
    <dgm:cxn modelId="{413D7BAD-F4D2-4BFC-9660-3F127C2E2430}" type="presOf" srcId="{D4A82845-62CB-4AD0-96B2-4DC8AA080744}" destId="{D4468A42-AE9E-4328-A605-4D3418ABE540}" srcOrd="0" destOrd="0" presId="urn:microsoft.com/office/officeart/2005/8/layout/vList6"/>
    <dgm:cxn modelId="{D593C503-4A45-427C-83D2-CC20D00AB045}" type="presOf" srcId="{9C0537EE-C13E-4E37-B6BB-46CF68E25655}" destId="{5FFC5CAE-9873-41E7-8ED6-3018B1668EF9}" srcOrd="0" destOrd="0" presId="urn:microsoft.com/office/officeart/2005/8/layout/vList6"/>
    <dgm:cxn modelId="{55F7ECE3-E0B7-42C7-97C9-3E8B269D0184}" srcId="{7FD9E627-E239-4E4B-BDFA-606372FB4A43}" destId="{0E11841B-1C0F-40C4-9B5F-826203068DA1}" srcOrd="0" destOrd="0" parTransId="{91BFDBFA-F780-4024-BF31-92A16328322E}" sibTransId="{2ECC4E37-C22B-41D6-B2AD-4D63B84656C9}"/>
    <dgm:cxn modelId="{43A49DF5-DFB0-44BF-879F-83D541BFACC6}" srcId="{1B88AD67-3593-4C31-91BB-A53850681C27}" destId="{7FD9E627-E239-4E4B-BDFA-606372FB4A43}" srcOrd="1" destOrd="0" parTransId="{C6958C69-5D8F-48F4-B06A-53D7031EC675}" sibTransId="{211786FB-727A-41B5-BDE6-448DA47E5467}"/>
    <dgm:cxn modelId="{7C5231DF-092A-47CA-BEDF-99996F920DE5}" type="presParOf" srcId="{80216AD3-5DAE-45A0-854C-32F4E920501E}" destId="{9881DA82-6CE3-446F-B64B-C8C1C5D67BCC}" srcOrd="0" destOrd="0" presId="urn:microsoft.com/office/officeart/2005/8/layout/vList6"/>
    <dgm:cxn modelId="{9A1435C2-C8A7-456C-8739-2173F039E28B}" type="presParOf" srcId="{9881DA82-6CE3-446F-B64B-C8C1C5D67BCC}" destId="{D4468A42-AE9E-4328-A605-4D3418ABE540}" srcOrd="0" destOrd="0" presId="urn:microsoft.com/office/officeart/2005/8/layout/vList6"/>
    <dgm:cxn modelId="{9AA771B8-1C01-4963-A4A8-E28D0B6B307E}" type="presParOf" srcId="{9881DA82-6CE3-446F-B64B-C8C1C5D67BCC}" destId="{E0C60408-E4B8-43CE-A183-773928026F74}" srcOrd="1" destOrd="0" presId="urn:microsoft.com/office/officeart/2005/8/layout/vList6"/>
    <dgm:cxn modelId="{536A050C-7E7E-452A-A411-D93786F1C177}" type="presParOf" srcId="{80216AD3-5DAE-45A0-854C-32F4E920501E}" destId="{DDA97207-3861-4258-AC11-F2CE64E82F38}" srcOrd="1" destOrd="0" presId="urn:microsoft.com/office/officeart/2005/8/layout/vList6"/>
    <dgm:cxn modelId="{EEF75407-4BF8-4982-8DD8-A55779C16949}" type="presParOf" srcId="{80216AD3-5DAE-45A0-854C-32F4E920501E}" destId="{3AF0C0A5-0853-44FB-AF46-81FD804481E2}" srcOrd="2" destOrd="0" presId="urn:microsoft.com/office/officeart/2005/8/layout/vList6"/>
    <dgm:cxn modelId="{873A66F0-616F-4934-B5DF-6B6D844DFFA9}" type="presParOf" srcId="{3AF0C0A5-0853-44FB-AF46-81FD804481E2}" destId="{18ED9E29-00EF-4EE5-BFDD-5F080BD74DC4}" srcOrd="0" destOrd="0" presId="urn:microsoft.com/office/officeart/2005/8/layout/vList6"/>
    <dgm:cxn modelId="{15067C4C-F263-49D0-A224-1B4FE88CF2A7}" type="presParOf" srcId="{3AF0C0A5-0853-44FB-AF46-81FD804481E2}" destId="{E06D5C3F-3B1D-4940-B936-ECB558A385D9}" srcOrd="1" destOrd="0" presId="urn:microsoft.com/office/officeart/2005/8/layout/vList6"/>
    <dgm:cxn modelId="{AC506E68-589A-426E-A819-A301ACC4F87B}" type="presParOf" srcId="{80216AD3-5DAE-45A0-854C-32F4E920501E}" destId="{9841277F-AEE0-4E45-9A89-7395DF04A7E4}" srcOrd="3" destOrd="0" presId="urn:microsoft.com/office/officeart/2005/8/layout/vList6"/>
    <dgm:cxn modelId="{4C95E436-BFB7-441E-BDF0-88475DFB4333}" type="presParOf" srcId="{80216AD3-5DAE-45A0-854C-32F4E920501E}" destId="{8C1941F3-0864-4E85-A56F-81CEA4E07638}" srcOrd="4" destOrd="0" presId="urn:microsoft.com/office/officeart/2005/8/layout/vList6"/>
    <dgm:cxn modelId="{97CEDD1F-9BDB-4D78-B906-CB6BB2EA5CB8}" type="presParOf" srcId="{8C1941F3-0864-4E85-A56F-81CEA4E07638}" destId="{EC9E157F-3246-4FFF-8FCA-744B01807795}" srcOrd="0" destOrd="0" presId="urn:microsoft.com/office/officeart/2005/8/layout/vList6"/>
    <dgm:cxn modelId="{EA42E2EA-2778-41C4-BEBC-DB4F27A0679F}" type="presParOf" srcId="{8C1941F3-0864-4E85-A56F-81CEA4E07638}" destId="{2649C405-5526-4E31-BB63-9D7D4929543C}" srcOrd="1" destOrd="0" presId="urn:microsoft.com/office/officeart/2005/8/layout/vList6"/>
    <dgm:cxn modelId="{A9760264-55D0-4B48-8770-DB9FDC95E5C9}" type="presParOf" srcId="{80216AD3-5DAE-45A0-854C-32F4E920501E}" destId="{06A629FB-791D-476A-BF56-C4EC3C126FA7}" srcOrd="5" destOrd="0" presId="urn:microsoft.com/office/officeart/2005/8/layout/vList6"/>
    <dgm:cxn modelId="{C9C3BF32-32AE-4DF2-8764-3EFBA513C501}" type="presParOf" srcId="{80216AD3-5DAE-45A0-854C-32F4E920501E}" destId="{8EA316DD-8107-4716-8682-CB8E156005FD}" srcOrd="6" destOrd="0" presId="urn:microsoft.com/office/officeart/2005/8/layout/vList6"/>
    <dgm:cxn modelId="{99A24216-1BC7-4772-91B7-F469F5057DDE}" type="presParOf" srcId="{8EA316DD-8107-4716-8682-CB8E156005FD}" destId="{51291350-6DC3-4535-9A92-6C1CB9048486}" srcOrd="0" destOrd="0" presId="urn:microsoft.com/office/officeart/2005/8/layout/vList6"/>
    <dgm:cxn modelId="{7989A59D-F348-4770-B778-5800ECA357C9}" type="presParOf" srcId="{8EA316DD-8107-4716-8682-CB8E156005FD}" destId="{4FF62461-2A01-476E-A38F-D92678D23468}" srcOrd="1" destOrd="0" presId="urn:microsoft.com/office/officeart/2005/8/layout/vList6"/>
    <dgm:cxn modelId="{20A69308-6A03-45B0-8EB7-7AF6111B09BF}" type="presParOf" srcId="{80216AD3-5DAE-45A0-854C-32F4E920501E}" destId="{F17CFEE3-D111-46CF-8FA2-38F6DD4DC9E9}" srcOrd="7" destOrd="0" presId="urn:microsoft.com/office/officeart/2005/8/layout/vList6"/>
    <dgm:cxn modelId="{0E53342B-355B-417A-B313-EA13D554FA25}" type="presParOf" srcId="{80216AD3-5DAE-45A0-854C-32F4E920501E}" destId="{375BBA97-D212-45A9-BC74-5F9C04AB1FAB}" srcOrd="8" destOrd="0" presId="urn:microsoft.com/office/officeart/2005/8/layout/vList6"/>
    <dgm:cxn modelId="{541F2F7E-BAD1-4E97-9F05-08DF3588FCAF}" type="presParOf" srcId="{375BBA97-D212-45A9-BC74-5F9C04AB1FAB}" destId="{5FFC5CAE-9873-41E7-8ED6-3018B1668EF9}" srcOrd="0" destOrd="0" presId="urn:microsoft.com/office/officeart/2005/8/layout/vList6"/>
    <dgm:cxn modelId="{F47529D0-9883-43E2-9E60-911F7355215D}" type="presParOf" srcId="{375BBA97-D212-45A9-BC74-5F9C04AB1FAB}" destId="{208C22B5-E178-433B-80C4-1F1425E0FB19}" srcOrd="1" destOrd="0" presId="urn:microsoft.com/office/officeart/2005/8/layout/vList6"/>
    <dgm:cxn modelId="{DC6D7E78-04E2-4251-BDE0-27BBC3F4970F}" type="presParOf" srcId="{80216AD3-5DAE-45A0-854C-32F4E920501E}" destId="{EA181DD7-29B6-4F3A-9A91-22DBB320F9EC}" srcOrd="9" destOrd="0" presId="urn:microsoft.com/office/officeart/2005/8/layout/vList6"/>
    <dgm:cxn modelId="{32023953-6A91-4C60-BF3F-F2FC569101A2}" type="presParOf" srcId="{80216AD3-5DAE-45A0-854C-32F4E920501E}" destId="{D0FE10BF-0FD0-4C71-80B8-AA1AFF7815DC}" srcOrd="10" destOrd="0" presId="urn:microsoft.com/office/officeart/2005/8/layout/vList6"/>
    <dgm:cxn modelId="{2BBEA555-97F6-42A2-9A84-FE38139A504D}" type="presParOf" srcId="{D0FE10BF-0FD0-4C71-80B8-AA1AFF7815DC}" destId="{027758CD-2056-4759-864E-5ADC75913FCA}" srcOrd="0" destOrd="0" presId="urn:microsoft.com/office/officeart/2005/8/layout/vList6"/>
    <dgm:cxn modelId="{1E32BC46-3968-46B6-850D-EABD99E2C798}" type="presParOf" srcId="{D0FE10BF-0FD0-4C71-80B8-AA1AFF7815DC}" destId="{7F4C56BE-D965-42D5-AB31-7C89A3BC0145}" srcOrd="1" destOrd="0" presId="urn:microsoft.com/office/officeart/2005/8/layout/vList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D74AD2-B26F-47DC-902E-118E8707815F}" type="doc">
      <dgm:prSet loTypeId="urn:microsoft.com/office/officeart/2005/8/layout/vList6" loCatId="list" qsTypeId="urn:microsoft.com/office/officeart/2005/8/quickstyle/simple1" qsCatId="simple" csTypeId="urn:microsoft.com/office/officeart/2005/8/colors/accent5_1" csCatId="accent5" phldr="1"/>
      <dgm:spPr/>
      <dgm:t>
        <a:bodyPr/>
        <a:lstStyle/>
        <a:p>
          <a:endParaRPr lang="en-US"/>
        </a:p>
      </dgm:t>
    </dgm:pt>
    <dgm:pt modelId="{056E8A93-8856-4666-8C92-5300FBFF07DD}">
      <dgm:prSet phldrT="[Text]"/>
      <dgm:spPr>
        <a:solidFill>
          <a:schemeClr val="lt1">
            <a:hueOff val="0"/>
            <a:satOff val="0"/>
            <a:lumOff val="0"/>
            <a:alpha val="30000"/>
          </a:schemeClr>
        </a:solidFill>
      </dgm:spPr>
      <dgm:t>
        <a:bodyPr/>
        <a:lstStyle/>
        <a:p>
          <a:r>
            <a:rPr lang="en-US" dirty="0" smtClean="0"/>
            <a:t>Dealer filing different</a:t>
          </a:r>
        </a:p>
        <a:p>
          <a:r>
            <a:rPr lang="en-US" dirty="0" smtClean="0"/>
            <a:t>types of returns (as</a:t>
          </a:r>
        </a:p>
        <a:p>
          <a:r>
            <a:rPr lang="en-US" dirty="0" smtClean="0"/>
            <a:t>mentioned in Form-231</a:t>
          </a:r>
        </a:p>
        <a:p>
          <a:r>
            <a:rPr lang="en-US" dirty="0" smtClean="0"/>
            <a:t>to Form-235)</a:t>
          </a:r>
          <a:endParaRPr lang="en-US" dirty="0"/>
        </a:p>
      </dgm:t>
    </dgm:pt>
    <dgm:pt modelId="{D946DD95-97E0-4D5F-B866-A6CC8A01468E}" type="parTrans" cxnId="{03BEB57C-DE48-48B1-B669-CDEACE02EDE4}">
      <dgm:prSet/>
      <dgm:spPr/>
      <dgm:t>
        <a:bodyPr/>
        <a:lstStyle/>
        <a:p>
          <a:endParaRPr lang="en-US"/>
        </a:p>
      </dgm:t>
    </dgm:pt>
    <dgm:pt modelId="{A27FAE1C-1288-42F5-9C23-A0A84D093E6D}" type="sibTrans" cxnId="{03BEB57C-DE48-48B1-B669-CDEACE02EDE4}">
      <dgm:prSet/>
      <dgm:spPr/>
      <dgm:t>
        <a:bodyPr/>
        <a:lstStyle/>
        <a:p>
          <a:endParaRPr lang="en-US"/>
        </a:p>
      </dgm:t>
    </dgm:pt>
    <dgm:pt modelId="{26FF0391-E99D-4E2B-9CAC-4FC347EDC0D5}">
      <dgm:prSet phldrT="[Text]"/>
      <dgm:spPr>
        <a:solidFill>
          <a:schemeClr val="lt1">
            <a:tint val="40000"/>
            <a:hueOff val="0"/>
            <a:satOff val="0"/>
            <a:lumOff val="0"/>
            <a:alpha val="30000"/>
          </a:schemeClr>
        </a:solidFill>
      </dgm:spPr>
      <dgm:t>
        <a:bodyPr/>
        <a:lstStyle/>
        <a:p>
          <a:r>
            <a:rPr lang="en-US" dirty="0" smtClean="0"/>
            <a:t>Different combinations of Schedules as applicable depending upon the types of returns filed Schedules as applicable depending upon the types of returns filed.</a:t>
          </a:r>
          <a:endParaRPr lang="en-US" dirty="0"/>
        </a:p>
      </dgm:t>
    </dgm:pt>
    <dgm:pt modelId="{90AA94BF-9E30-4DA2-9509-2E68B41F43E5}" type="parTrans" cxnId="{148B271F-A8F6-4C46-9255-0CEB8107A8B1}">
      <dgm:prSet/>
      <dgm:spPr/>
      <dgm:t>
        <a:bodyPr/>
        <a:lstStyle/>
        <a:p>
          <a:endParaRPr lang="en-US"/>
        </a:p>
      </dgm:t>
    </dgm:pt>
    <dgm:pt modelId="{9086FF04-F7A5-4270-9881-6C9B6EF99A81}" type="sibTrans" cxnId="{148B271F-A8F6-4C46-9255-0CEB8107A8B1}">
      <dgm:prSet/>
      <dgm:spPr/>
      <dgm:t>
        <a:bodyPr/>
        <a:lstStyle/>
        <a:p>
          <a:endParaRPr lang="en-US"/>
        </a:p>
      </dgm:t>
    </dgm:pt>
    <dgm:pt modelId="{EBB5C00B-FC15-4481-A7DB-55AEF2328AB7}" type="pres">
      <dgm:prSet presAssocID="{84D74AD2-B26F-47DC-902E-118E8707815F}" presName="Name0" presStyleCnt="0">
        <dgm:presLayoutVars>
          <dgm:dir/>
          <dgm:animLvl val="lvl"/>
          <dgm:resizeHandles/>
        </dgm:presLayoutVars>
      </dgm:prSet>
      <dgm:spPr/>
      <dgm:t>
        <a:bodyPr/>
        <a:lstStyle/>
        <a:p>
          <a:endParaRPr lang="en-US"/>
        </a:p>
      </dgm:t>
    </dgm:pt>
    <dgm:pt modelId="{D3D27ABD-5487-4943-9EF7-1D3299BD2515}" type="pres">
      <dgm:prSet presAssocID="{056E8A93-8856-4666-8C92-5300FBFF07DD}" presName="linNode" presStyleCnt="0"/>
      <dgm:spPr/>
      <dgm:t>
        <a:bodyPr/>
        <a:lstStyle/>
        <a:p>
          <a:endParaRPr lang="en-US"/>
        </a:p>
      </dgm:t>
    </dgm:pt>
    <dgm:pt modelId="{1A7A7C28-A3B3-4669-BEFD-872D57795899}" type="pres">
      <dgm:prSet presAssocID="{056E8A93-8856-4666-8C92-5300FBFF07DD}" presName="parentShp" presStyleLbl="node1" presStyleIdx="0" presStyleCnt="1" custScaleX="94659" custLinFactNeighborX="-2083" custLinFactNeighborY="-9890">
        <dgm:presLayoutVars>
          <dgm:bulletEnabled val="1"/>
        </dgm:presLayoutVars>
      </dgm:prSet>
      <dgm:spPr/>
      <dgm:t>
        <a:bodyPr/>
        <a:lstStyle/>
        <a:p>
          <a:endParaRPr lang="en-US"/>
        </a:p>
      </dgm:t>
    </dgm:pt>
    <dgm:pt modelId="{FAB7E760-A837-497F-A8AF-29F0CE30BC21}" type="pres">
      <dgm:prSet presAssocID="{056E8A93-8856-4666-8C92-5300FBFF07DD}" presName="childShp" presStyleLbl="bgAccFollowNode1" presStyleIdx="0" presStyleCnt="1" custScaleX="104327">
        <dgm:presLayoutVars>
          <dgm:bulletEnabled val="1"/>
        </dgm:presLayoutVars>
      </dgm:prSet>
      <dgm:spPr/>
      <dgm:t>
        <a:bodyPr/>
        <a:lstStyle/>
        <a:p>
          <a:endParaRPr lang="en-US"/>
        </a:p>
      </dgm:t>
    </dgm:pt>
  </dgm:ptLst>
  <dgm:cxnLst>
    <dgm:cxn modelId="{830BD582-4AE7-4B71-B7B9-8EB8834B853F}" type="presOf" srcId="{84D74AD2-B26F-47DC-902E-118E8707815F}" destId="{EBB5C00B-FC15-4481-A7DB-55AEF2328AB7}" srcOrd="0" destOrd="0" presId="urn:microsoft.com/office/officeart/2005/8/layout/vList6"/>
    <dgm:cxn modelId="{E58B056F-21E0-4681-B488-BD08BAB173B2}" type="presOf" srcId="{056E8A93-8856-4666-8C92-5300FBFF07DD}" destId="{1A7A7C28-A3B3-4669-BEFD-872D57795899}" srcOrd="0" destOrd="0" presId="urn:microsoft.com/office/officeart/2005/8/layout/vList6"/>
    <dgm:cxn modelId="{148B271F-A8F6-4C46-9255-0CEB8107A8B1}" srcId="{056E8A93-8856-4666-8C92-5300FBFF07DD}" destId="{26FF0391-E99D-4E2B-9CAC-4FC347EDC0D5}" srcOrd="0" destOrd="0" parTransId="{90AA94BF-9E30-4DA2-9509-2E68B41F43E5}" sibTransId="{9086FF04-F7A5-4270-9881-6C9B6EF99A81}"/>
    <dgm:cxn modelId="{CA9E41D4-0673-407C-90A0-47D57C78F530}" type="presOf" srcId="{26FF0391-E99D-4E2B-9CAC-4FC347EDC0D5}" destId="{FAB7E760-A837-497F-A8AF-29F0CE30BC21}" srcOrd="0" destOrd="0" presId="urn:microsoft.com/office/officeart/2005/8/layout/vList6"/>
    <dgm:cxn modelId="{03BEB57C-DE48-48B1-B669-CDEACE02EDE4}" srcId="{84D74AD2-B26F-47DC-902E-118E8707815F}" destId="{056E8A93-8856-4666-8C92-5300FBFF07DD}" srcOrd="0" destOrd="0" parTransId="{D946DD95-97E0-4D5F-B866-A6CC8A01468E}" sibTransId="{A27FAE1C-1288-42F5-9C23-A0A84D093E6D}"/>
    <dgm:cxn modelId="{C5A6711F-24C9-4AF2-9D63-4AED00BBBD63}" type="presParOf" srcId="{EBB5C00B-FC15-4481-A7DB-55AEF2328AB7}" destId="{D3D27ABD-5487-4943-9EF7-1D3299BD2515}" srcOrd="0" destOrd="0" presId="urn:microsoft.com/office/officeart/2005/8/layout/vList6"/>
    <dgm:cxn modelId="{9C8F67EF-150B-432F-8605-AAF4AC607DBB}" type="presParOf" srcId="{D3D27ABD-5487-4943-9EF7-1D3299BD2515}" destId="{1A7A7C28-A3B3-4669-BEFD-872D57795899}" srcOrd="0" destOrd="0" presId="urn:microsoft.com/office/officeart/2005/8/layout/vList6"/>
    <dgm:cxn modelId="{2226A231-9884-4663-AB4C-9440EC3AB765}" type="presParOf" srcId="{D3D27ABD-5487-4943-9EF7-1D3299BD2515}" destId="{FAB7E760-A837-497F-A8AF-29F0CE30BC21}" srcOrd="1" destOrd="0" presId="urn:microsoft.com/office/officeart/2005/8/layout/vList6"/>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06F6F8-B8E4-4528-8C5F-FACD4B74478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5D9635A-1FC3-410F-B0D1-0224772EFE73}">
      <dgm:prSet phldrT="[Text]"/>
      <dgm:spPr>
        <a:blipFill rotWithShape="0">
          <a:blip xmlns:r="http://schemas.openxmlformats.org/officeDocument/2006/relationships" r:embed="rId1"/>
          <a:tile tx="0" ty="0" sx="100000" sy="100000" flip="none" algn="tl"/>
        </a:blipFill>
      </dgm:spPr>
      <dgm:t>
        <a:bodyPr/>
        <a:lstStyle/>
        <a:p>
          <a:r>
            <a:rPr lang="en-US" dirty="0" smtClean="0">
              <a:solidFill>
                <a:srgbClr val="002060"/>
              </a:solidFill>
            </a:rPr>
            <a:t>Annexure-A</a:t>
          </a:r>
          <a:endParaRPr lang="en-US" dirty="0">
            <a:solidFill>
              <a:srgbClr val="002060"/>
            </a:solidFill>
          </a:endParaRPr>
        </a:p>
      </dgm:t>
    </dgm:pt>
    <dgm:pt modelId="{0DBA0558-039D-421A-BA13-7F2933B93333}" type="parTrans" cxnId="{19F13256-22CD-439F-92DE-2AA6C7CBEAC3}">
      <dgm:prSet/>
      <dgm:spPr/>
      <dgm:t>
        <a:bodyPr/>
        <a:lstStyle/>
        <a:p>
          <a:endParaRPr lang="en-US"/>
        </a:p>
      </dgm:t>
    </dgm:pt>
    <dgm:pt modelId="{F62A0DAC-E71A-4A7A-9BF1-9F0DFF28956E}" type="sibTrans" cxnId="{19F13256-22CD-439F-92DE-2AA6C7CBEAC3}">
      <dgm:prSet/>
      <dgm:spPr/>
      <dgm:t>
        <a:bodyPr/>
        <a:lstStyle/>
        <a:p>
          <a:endParaRPr lang="en-US"/>
        </a:p>
      </dgm:t>
    </dgm:pt>
    <dgm:pt modelId="{D62ECA25-FF15-4C1F-8354-B3DD7B56750F}">
      <dgm:prSet phldrT="[Text]"/>
      <dgm:spPr>
        <a:blipFill rotWithShape="0">
          <a:blip xmlns:r="http://schemas.openxmlformats.org/officeDocument/2006/relationships" r:embed="rId1"/>
          <a:tile tx="0" ty="0" sx="100000" sy="100000" flip="none" algn="tl"/>
        </a:blipFill>
        <a:ln>
          <a:solidFill>
            <a:schemeClr val="accent1">
              <a:alpha val="90000"/>
            </a:schemeClr>
          </a:solidFill>
        </a:ln>
      </dgm:spPr>
      <dgm:t>
        <a:bodyPr/>
        <a:lstStyle/>
        <a:p>
          <a:r>
            <a:rPr lang="en-US" dirty="0" smtClean="0"/>
            <a:t>Is details of amount of </a:t>
          </a:r>
          <a:r>
            <a:rPr lang="en-US" b="1" dirty="0" smtClean="0"/>
            <a:t>tax paid</a:t>
          </a:r>
          <a:r>
            <a:rPr lang="en-US" dirty="0" smtClean="0"/>
            <a:t> as per returns /chalan and </a:t>
          </a:r>
          <a:r>
            <a:rPr lang="en-US" b="1" dirty="0" smtClean="0"/>
            <a:t>interest paid u/s 30(2)</a:t>
          </a:r>
          <a:r>
            <a:rPr lang="en-US" dirty="0" smtClean="0"/>
            <a:t>  of </a:t>
          </a:r>
          <a:r>
            <a:rPr lang="en-US" b="1" dirty="0" smtClean="0"/>
            <a:t>MVAT Act </a:t>
          </a:r>
          <a:r>
            <a:rPr lang="en-US" dirty="0" smtClean="0"/>
            <a:t>are to be filled. The details of Refund Adjustment Order issued and amount adjusted against the tax payable for the period under Audit are also to be filled in this annexure.</a:t>
          </a:r>
          <a:endParaRPr lang="en-US" dirty="0"/>
        </a:p>
      </dgm:t>
    </dgm:pt>
    <dgm:pt modelId="{D14BBC2A-10F9-497A-B0CD-C48084623BA9}" type="parTrans" cxnId="{252F8DBD-23E5-43FD-B42B-66D4FF6253A2}">
      <dgm:prSet/>
      <dgm:spPr/>
      <dgm:t>
        <a:bodyPr/>
        <a:lstStyle/>
        <a:p>
          <a:endParaRPr lang="en-US"/>
        </a:p>
      </dgm:t>
    </dgm:pt>
    <dgm:pt modelId="{FA789FA6-F274-45F4-A492-6D32888D941B}" type="sibTrans" cxnId="{252F8DBD-23E5-43FD-B42B-66D4FF6253A2}">
      <dgm:prSet/>
      <dgm:spPr/>
      <dgm:t>
        <a:bodyPr/>
        <a:lstStyle/>
        <a:p>
          <a:endParaRPr lang="en-US"/>
        </a:p>
      </dgm:t>
    </dgm:pt>
    <dgm:pt modelId="{46F339E8-254B-49AE-86AE-5EB5A5CE9AAE}">
      <dgm:prSet phldrT="[Text]"/>
      <dgm:spPr>
        <a:blipFill rotWithShape="0">
          <a:blip xmlns:r="http://schemas.openxmlformats.org/officeDocument/2006/relationships" r:embed="rId1"/>
          <a:tile tx="0" ty="0" sx="100000" sy="100000" flip="none" algn="tl"/>
        </a:blipFill>
      </dgm:spPr>
      <dgm:t>
        <a:bodyPr/>
        <a:lstStyle/>
        <a:p>
          <a:r>
            <a:rPr lang="en-US" dirty="0" smtClean="0">
              <a:solidFill>
                <a:srgbClr val="002060"/>
              </a:solidFill>
            </a:rPr>
            <a:t>Annexure-B</a:t>
          </a:r>
          <a:endParaRPr lang="en-US" dirty="0">
            <a:solidFill>
              <a:srgbClr val="002060"/>
            </a:solidFill>
          </a:endParaRPr>
        </a:p>
      </dgm:t>
    </dgm:pt>
    <dgm:pt modelId="{D8252924-D3C6-450C-B611-741C2C1CC2A1}" type="parTrans" cxnId="{156DDDAC-8487-4075-8A8F-260F56527AC3}">
      <dgm:prSet/>
      <dgm:spPr/>
      <dgm:t>
        <a:bodyPr/>
        <a:lstStyle/>
        <a:p>
          <a:endParaRPr lang="en-US"/>
        </a:p>
      </dgm:t>
    </dgm:pt>
    <dgm:pt modelId="{54096E46-7B3F-44C9-BBBD-CDA2C53DA451}" type="sibTrans" cxnId="{156DDDAC-8487-4075-8A8F-260F56527AC3}">
      <dgm:prSet/>
      <dgm:spPr/>
      <dgm:t>
        <a:bodyPr/>
        <a:lstStyle/>
        <a:p>
          <a:endParaRPr lang="en-US"/>
        </a:p>
      </dgm:t>
    </dgm:pt>
    <dgm:pt modelId="{CD329525-5B85-43D1-B0F5-ADEAA6FDC17B}">
      <dgm:prSet phldrT="[Text]"/>
      <dgm:spPr>
        <a:blipFill rotWithShape="0">
          <a:blip xmlns:r="http://schemas.openxmlformats.org/officeDocument/2006/relationships" r:embed="rId1"/>
          <a:tile tx="0" ty="0" sx="100000" sy="100000" flip="none" algn="tl"/>
        </a:blipFill>
        <a:ln>
          <a:solidFill>
            <a:schemeClr val="accent1">
              <a:alpha val="90000"/>
            </a:schemeClr>
          </a:solidFill>
        </a:ln>
      </dgm:spPr>
      <dgm:t>
        <a:bodyPr/>
        <a:lstStyle/>
        <a:p>
          <a:r>
            <a:rPr lang="en-US" dirty="0" smtClean="0"/>
            <a:t>Is details of amount of </a:t>
          </a:r>
          <a:r>
            <a:rPr lang="en-US" b="1" dirty="0" smtClean="0"/>
            <a:t>tax paid</a:t>
          </a:r>
          <a:r>
            <a:rPr lang="en-US" dirty="0" smtClean="0"/>
            <a:t> as per returns /</a:t>
          </a:r>
          <a:r>
            <a:rPr lang="en-US" dirty="0" err="1" smtClean="0"/>
            <a:t>chalan</a:t>
          </a:r>
          <a:r>
            <a:rPr lang="en-US" dirty="0" smtClean="0"/>
            <a:t> and </a:t>
          </a:r>
          <a:r>
            <a:rPr lang="en-US" b="1" dirty="0" smtClean="0"/>
            <a:t>interest paid u/s 9(2A) </a:t>
          </a:r>
          <a:r>
            <a:rPr lang="en-US" b="0" dirty="0" smtClean="0"/>
            <a:t>of</a:t>
          </a:r>
          <a:r>
            <a:rPr lang="en-US" b="1" dirty="0" smtClean="0"/>
            <a:t> CST Act</a:t>
          </a:r>
          <a:r>
            <a:rPr lang="en-US" dirty="0" smtClean="0"/>
            <a:t> are to be filled. The details of Refund Adjustment Order issued and amount adjusted against the tax payable for the period under Audit are also to be filled in this annexure.</a:t>
          </a:r>
          <a:endParaRPr lang="en-US" dirty="0"/>
        </a:p>
      </dgm:t>
    </dgm:pt>
    <dgm:pt modelId="{7532F022-669A-4EA9-ABDC-7D9C52AE3884}" type="parTrans" cxnId="{2D3BC274-B0DB-4E76-B5D5-3E3AA3AC7BFB}">
      <dgm:prSet/>
      <dgm:spPr/>
      <dgm:t>
        <a:bodyPr/>
        <a:lstStyle/>
        <a:p>
          <a:endParaRPr lang="en-US"/>
        </a:p>
      </dgm:t>
    </dgm:pt>
    <dgm:pt modelId="{4EB9DF50-055C-4D8A-B5F4-119F2BFA41D6}" type="sibTrans" cxnId="{2D3BC274-B0DB-4E76-B5D5-3E3AA3AC7BFB}">
      <dgm:prSet/>
      <dgm:spPr/>
      <dgm:t>
        <a:bodyPr/>
        <a:lstStyle/>
        <a:p>
          <a:endParaRPr lang="en-US"/>
        </a:p>
      </dgm:t>
    </dgm:pt>
    <dgm:pt modelId="{D1A02618-413F-42F2-946D-DC31E6FDD7BE}" type="pres">
      <dgm:prSet presAssocID="{6C06F6F8-B8E4-4528-8C5F-FACD4B744785}" presName="Name0" presStyleCnt="0">
        <dgm:presLayoutVars>
          <dgm:dir/>
          <dgm:animLvl val="lvl"/>
          <dgm:resizeHandles val="exact"/>
        </dgm:presLayoutVars>
      </dgm:prSet>
      <dgm:spPr/>
      <dgm:t>
        <a:bodyPr/>
        <a:lstStyle/>
        <a:p>
          <a:endParaRPr lang="en-US"/>
        </a:p>
      </dgm:t>
    </dgm:pt>
    <dgm:pt modelId="{A68BF6AF-536F-45CD-9A0E-220ACCE48517}" type="pres">
      <dgm:prSet presAssocID="{B5D9635A-1FC3-410F-B0D1-0224772EFE73}" presName="composite" presStyleCnt="0"/>
      <dgm:spPr/>
    </dgm:pt>
    <dgm:pt modelId="{88855911-774B-49C8-8D92-DC75188A45A2}" type="pres">
      <dgm:prSet presAssocID="{B5D9635A-1FC3-410F-B0D1-0224772EFE73}" presName="parTx" presStyleLbl="alignNode1" presStyleIdx="0" presStyleCnt="2">
        <dgm:presLayoutVars>
          <dgm:chMax val="0"/>
          <dgm:chPref val="0"/>
          <dgm:bulletEnabled val="1"/>
        </dgm:presLayoutVars>
      </dgm:prSet>
      <dgm:spPr/>
      <dgm:t>
        <a:bodyPr/>
        <a:lstStyle/>
        <a:p>
          <a:endParaRPr lang="en-US"/>
        </a:p>
      </dgm:t>
    </dgm:pt>
    <dgm:pt modelId="{EC916F7D-572C-4A9A-9E71-84245E307B32}" type="pres">
      <dgm:prSet presAssocID="{B5D9635A-1FC3-410F-B0D1-0224772EFE73}" presName="desTx" presStyleLbl="alignAccFollowNode1" presStyleIdx="0" presStyleCnt="2">
        <dgm:presLayoutVars>
          <dgm:bulletEnabled val="1"/>
        </dgm:presLayoutVars>
      </dgm:prSet>
      <dgm:spPr/>
      <dgm:t>
        <a:bodyPr/>
        <a:lstStyle/>
        <a:p>
          <a:endParaRPr lang="en-US"/>
        </a:p>
      </dgm:t>
    </dgm:pt>
    <dgm:pt modelId="{B1D5786D-6827-435A-83DA-8E4532B2EAEB}" type="pres">
      <dgm:prSet presAssocID="{F62A0DAC-E71A-4A7A-9BF1-9F0DFF28956E}" presName="space" presStyleCnt="0"/>
      <dgm:spPr/>
    </dgm:pt>
    <dgm:pt modelId="{02834D0A-2AE0-4B0A-AEA2-DC2EFB78942F}" type="pres">
      <dgm:prSet presAssocID="{46F339E8-254B-49AE-86AE-5EB5A5CE9AAE}" presName="composite" presStyleCnt="0"/>
      <dgm:spPr/>
    </dgm:pt>
    <dgm:pt modelId="{1CCD39A5-B81C-4380-B9EE-FA0D73DA415F}" type="pres">
      <dgm:prSet presAssocID="{46F339E8-254B-49AE-86AE-5EB5A5CE9AAE}" presName="parTx" presStyleLbl="alignNode1" presStyleIdx="1" presStyleCnt="2">
        <dgm:presLayoutVars>
          <dgm:chMax val="0"/>
          <dgm:chPref val="0"/>
          <dgm:bulletEnabled val="1"/>
        </dgm:presLayoutVars>
      </dgm:prSet>
      <dgm:spPr/>
      <dgm:t>
        <a:bodyPr/>
        <a:lstStyle/>
        <a:p>
          <a:endParaRPr lang="en-US"/>
        </a:p>
      </dgm:t>
    </dgm:pt>
    <dgm:pt modelId="{D4749007-4375-46F0-A4FB-5F2D5E5463D9}" type="pres">
      <dgm:prSet presAssocID="{46F339E8-254B-49AE-86AE-5EB5A5CE9AAE}" presName="desTx" presStyleLbl="alignAccFollowNode1" presStyleIdx="1" presStyleCnt="2">
        <dgm:presLayoutVars>
          <dgm:bulletEnabled val="1"/>
        </dgm:presLayoutVars>
      </dgm:prSet>
      <dgm:spPr/>
      <dgm:t>
        <a:bodyPr/>
        <a:lstStyle/>
        <a:p>
          <a:endParaRPr lang="en-US"/>
        </a:p>
      </dgm:t>
    </dgm:pt>
  </dgm:ptLst>
  <dgm:cxnLst>
    <dgm:cxn modelId="{4CF3C20F-CBA8-4065-AAD0-7BA2ADC1ACAC}" type="presOf" srcId="{B5D9635A-1FC3-410F-B0D1-0224772EFE73}" destId="{88855911-774B-49C8-8D92-DC75188A45A2}" srcOrd="0" destOrd="0" presId="urn:microsoft.com/office/officeart/2005/8/layout/hList1"/>
    <dgm:cxn modelId="{2D3BC274-B0DB-4E76-B5D5-3E3AA3AC7BFB}" srcId="{46F339E8-254B-49AE-86AE-5EB5A5CE9AAE}" destId="{CD329525-5B85-43D1-B0F5-ADEAA6FDC17B}" srcOrd="0" destOrd="0" parTransId="{7532F022-669A-4EA9-ABDC-7D9C52AE3884}" sibTransId="{4EB9DF50-055C-4D8A-B5F4-119F2BFA41D6}"/>
    <dgm:cxn modelId="{1537970B-DA1A-4504-B98C-BE96CDB6684E}" type="presOf" srcId="{D62ECA25-FF15-4C1F-8354-B3DD7B56750F}" destId="{EC916F7D-572C-4A9A-9E71-84245E307B32}" srcOrd="0" destOrd="0" presId="urn:microsoft.com/office/officeart/2005/8/layout/hList1"/>
    <dgm:cxn modelId="{252F8DBD-23E5-43FD-B42B-66D4FF6253A2}" srcId="{B5D9635A-1FC3-410F-B0D1-0224772EFE73}" destId="{D62ECA25-FF15-4C1F-8354-B3DD7B56750F}" srcOrd="0" destOrd="0" parTransId="{D14BBC2A-10F9-497A-B0CD-C48084623BA9}" sibTransId="{FA789FA6-F274-45F4-A492-6D32888D941B}"/>
    <dgm:cxn modelId="{156DDDAC-8487-4075-8A8F-260F56527AC3}" srcId="{6C06F6F8-B8E4-4528-8C5F-FACD4B744785}" destId="{46F339E8-254B-49AE-86AE-5EB5A5CE9AAE}" srcOrd="1" destOrd="0" parTransId="{D8252924-D3C6-450C-B611-741C2C1CC2A1}" sibTransId="{54096E46-7B3F-44C9-BBBD-CDA2C53DA451}"/>
    <dgm:cxn modelId="{E0A91822-958A-4ED8-B6B8-87E179874501}" type="presOf" srcId="{46F339E8-254B-49AE-86AE-5EB5A5CE9AAE}" destId="{1CCD39A5-B81C-4380-B9EE-FA0D73DA415F}" srcOrd="0" destOrd="0" presId="urn:microsoft.com/office/officeart/2005/8/layout/hList1"/>
    <dgm:cxn modelId="{19F13256-22CD-439F-92DE-2AA6C7CBEAC3}" srcId="{6C06F6F8-B8E4-4528-8C5F-FACD4B744785}" destId="{B5D9635A-1FC3-410F-B0D1-0224772EFE73}" srcOrd="0" destOrd="0" parTransId="{0DBA0558-039D-421A-BA13-7F2933B93333}" sibTransId="{F62A0DAC-E71A-4A7A-9BF1-9F0DFF28956E}"/>
    <dgm:cxn modelId="{D9E59268-3FB4-4D02-AE08-303E17035502}" type="presOf" srcId="{6C06F6F8-B8E4-4528-8C5F-FACD4B744785}" destId="{D1A02618-413F-42F2-946D-DC31E6FDD7BE}" srcOrd="0" destOrd="0" presId="urn:microsoft.com/office/officeart/2005/8/layout/hList1"/>
    <dgm:cxn modelId="{66973A0D-8AEA-44D5-B036-7162B87C8F09}" type="presOf" srcId="{CD329525-5B85-43D1-B0F5-ADEAA6FDC17B}" destId="{D4749007-4375-46F0-A4FB-5F2D5E5463D9}" srcOrd="0" destOrd="0" presId="urn:microsoft.com/office/officeart/2005/8/layout/hList1"/>
    <dgm:cxn modelId="{040D35D9-9B80-447D-AE5C-94C602FEEF9C}" type="presParOf" srcId="{D1A02618-413F-42F2-946D-DC31E6FDD7BE}" destId="{A68BF6AF-536F-45CD-9A0E-220ACCE48517}" srcOrd="0" destOrd="0" presId="urn:microsoft.com/office/officeart/2005/8/layout/hList1"/>
    <dgm:cxn modelId="{C43E3EF6-66B3-47CC-9B83-9199994FE2B9}" type="presParOf" srcId="{A68BF6AF-536F-45CD-9A0E-220ACCE48517}" destId="{88855911-774B-49C8-8D92-DC75188A45A2}" srcOrd="0" destOrd="0" presId="urn:microsoft.com/office/officeart/2005/8/layout/hList1"/>
    <dgm:cxn modelId="{D96E38B9-AEC1-4E4F-8849-42A50DE278FA}" type="presParOf" srcId="{A68BF6AF-536F-45CD-9A0E-220ACCE48517}" destId="{EC916F7D-572C-4A9A-9E71-84245E307B32}" srcOrd="1" destOrd="0" presId="urn:microsoft.com/office/officeart/2005/8/layout/hList1"/>
    <dgm:cxn modelId="{A4DD3B49-01EC-4854-ACDF-FF8C30A8F4D2}" type="presParOf" srcId="{D1A02618-413F-42F2-946D-DC31E6FDD7BE}" destId="{B1D5786D-6827-435A-83DA-8E4532B2EAEB}" srcOrd="1" destOrd="0" presId="urn:microsoft.com/office/officeart/2005/8/layout/hList1"/>
    <dgm:cxn modelId="{62B04550-ECF4-4D98-8EB8-D8B1B91B24AF}" type="presParOf" srcId="{D1A02618-413F-42F2-946D-DC31E6FDD7BE}" destId="{02834D0A-2AE0-4B0A-AEA2-DC2EFB78942F}" srcOrd="2" destOrd="0" presId="urn:microsoft.com/office/officeart/2005/8/layout/hList1"/>
    <dgm:cxn modelId="{5E098A15-7726-460B-AA80-A7494FFD39C4}" type="presParOf" srcId="{02834D0A-2AE0-4B0A-AEA2-DC2EFB78942F}" destId="{1CCD39A5-B81C-4380-B9EE-FA0D73DA415F}" srcOrd="0" destOrd="0" presId="urn:microsoft.com/office/officeart/2005/8/layout/hList1"/>
    <dgm:cxn modelId="{6CDB4CB2-9CD4-4894-BEA6-01346D859022}" type="presParOf" srcId="{02834D0A-2AE0-4B0A-AEA2-DC2EFB78942F}" destId="{D4749007-4375-46F0-A4FB-5F2D5E5463D9}" srcOrd="1" destOrd="0" presId="urn:microsoft.com/office/officeart/2005/8/layout/h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06F6F8-B8E4-4528-8C5F-FACD4B74478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5D9635A-1FC3-410F-B0D1-0224772EFE73}">
      <dgm:prSet phldrT="[Text]"/>
      <dgm:spPr>
        <a:blipFill rotWithShape="0">
          <a:blip xmlns:r="http://schemas.openxmlformats.org/officeDocument/2006/relationships" r:embed="rId1"/>
          <a:tile tx="0" ty="0" sx="100000" sy="100000" flip="none" algn="tl"/>
        </a:blipFill>
      </dgm:spPr>
      <dgm:t>
        <a:bodyPr/>
        <a:lstStyle/>
        <a:p>
          <a:r>
            <a:rPr lang="en-US" dirty="0" smtClean="0">
              <a:solidFill>
                <a:srgbClr val="002060"/>
              </a:solidFill>
            </a:rPr>
            <a:t>Annexure-C</a:t>
          </a:r>
          <a:endParaRPr lang="en-US" dirty="0">
            <a:solidFill>
              <a:srgbClr val="002060"/>
            </a:solidFill>
          </a:endParaRPr>
        </a:p>
      </dgm:t>
    </dgm:pt>
    <dgm:pt modelId="{0DBA0558-039D-421A-BA13-7F2933B93333}" type="parTrans" cxnId="{19F13256-22CD-439F-92DE-2AA6C7CBEAC3}">
      <dgm:prSet/>
      <dgm:spPr/>
      <dgm:t>
        <a:bodyPr/>
        <a:lstStyle/>
        <a:p>
          <a:endParaRPr lang="en-US"/>
        </a:p>
      </dgm:t>
    </dgm:pt>
    <dgm:pt modelId="{F62A0DAC-E71A-4A7A-9BF1-9F0DFF28956E}" type="sibTrans" cxnId="{19F13256-22CD-439F-92DE-2AA6C7CBEAC3}">
      <dgm:prSet/>
      <dgm:spPr/>
      <dgm:t>
        <a:bodyPr/>
        <a:lstStyle/>
        <a:p>
          <a:endParaRPr lang="en-US"/>
        </a:p>
      </dgm:t>
    </dgm:pt>
    <dgm:pt modelId="{D62ECA25-FF15-4C1F-8354-B3DD7B56750F}">
      <dgm:prSet phldrT="[Text]"/>
      <dgm:spPr>
        <a:blipFill rotWithShape="0">
          <a:blip xmlns:r="http://schemas.openxmlformats.org/officeDocument/2006/relationships" r:embed="rId1"/>
          <a:tile tx="0" ty="0" sx="100000" sy="100000" flip="none" algn="tl"/>
        </a:blipFill>
        <a:ln>
          <a:solidFill>
            <a:schemeClr val="accent1">
              <a:alpha val="90000"/>
            </a:schemeClr>
          </a:solidFill>
        </a:ln>
      </dgm:spPr>
      <dgm:t>
        <a:bodyPr/>
        <a:lstStyle/>
        <a:p>
          <a:endParaRPr lang="en-US" dirty="0"/>
        </a:p>
      </dgm:t>
    </dgm:pt>
    <dgm:pt modelId="{D14BBC2A-10F9-497A-B0CD-C48084623BA9}" type="parTrans" cxnId="{252F8DBD-23E5-43FD-B42B-66D4FF6253A2}">
      <dgm:prSet/>
      <dgm:spPr/>
      <dgm:t>
        <a:bodyPr/>
        <a:lstStyle/>
        <a:p>
          <a:endParaRPr lang="en-US"/>
        </a:p>
      </dgm:t>
    </dgm:pt>
    <dgm:pt modelId="{FA789FA6-F274-45F4-A492-6D32888D941B}" type="sibTrans" cxnId="{252F8DBD-23E5-43FD-B42B-66D4FF6253A2}">
      <dgm:prSet/>
      <dgm:spPr/>
      <dgm:t>
        <a:bodyPr/>
        <a:lstStyle/>
        <a:p>
          <a:endParaRPr lang="en-US"/>
        </a:p>
      </dgm:t>
    </dgm:pt>
    <dgm:pt modelId="{46F339E8-254B-49AE-86AE-5EB5A5CE9AAE}">
      <dgm:prSet phldrT="[Text]"/>
      <dgm:spPr>
        <a:blipFill rotWithShape="0">
          <a:blip xmlns:r="http://schemas.openxmlformats.org/officeDocument/2006/relationships" r:embed="rId1"/>
          <a:tile tx="0" ty="0" sx="100000" sy="100000" flip="none" algn="tl"/>
        </a:blipFill>
      </dgm:spPr>
      <dgm:t>
        <a:bodyPr/>
        <a:lstStyle/>
        <a:p>
          <a:r>
            <a:rPr lang="en-US" dirty="0" smtClean="0">
              <a:solidFill>
                <a:srgbClr val="002060"/>
              </a:solidFill>
            </a:rPr>
            <a:t>Annexure-D</a:t>
          </a:r>
          <a:endParaRPr lang="en-US" dirty="0">
            <a:solidFill>
              <a:srgbClr val="002060"/>
            </a:solidFill>
          </a:endParaRPr>
        </a:p>
      </dgm:t>
    </dgm:pt>
    <dgm:pt modelId="{D8252924-D3C6-450C-B611-741C2C1CC2A1}" type="parTrans" cxnId="{156DDDAC-8487-4075-8A8F-260F56527AC3}">
      <dgm:prSet/>
      <dgm:spPr/>
      <dgm:t>
        <a:bodyPr/>
        <a:lstStyle/>
        <a:p>
          <a:endParaRPr lang="en-US"/>
        </a:p>
      </dgm:t>
    </dgm:pt>
    <dgm:pt modelId="{54096E46-7B3F-44C9-BBBD-CDA2C53DA451}" type="sibTrans" cxnId="{156DDDAC-8487-4075-8A8F-260F56527AC3}">
      <dgm:prSet/>
      <dgm:spPr/>
      <dgm:t>
        <a:bodyPr/>
        <a:lstStyle/>
        <a:p>
          <a:endParaRPr lang="en-US"/>
        </a:p>
      </dgm:t>
    </dgm:pt>
    <dgm:pt modelId="{47B41754-5F19-4E36-A6EF-383DEE349DE5}">
      <dgm:prSet/>
      <dgm:spPr>
        <a:blipFill rotWithShape="0">
          <a:blip xmlns:r="http://schemas.openxmlformats.org/officeDocument/2006/relationships" r:embed="rId1"/>
          <a:tile tx="0" ty="0" sx="100000" sy="100000" flip="none" algn="tl"/>
        </a:blipFill>
      </dgm:spPr>
      <dgm:t>
        <a:bodyPr/>
        <a:lstStyle/>
        <a:p>
          <a:r>
            <a:rPr lang="en-US" dirty="0" smtClean="0"/>
            <a:t>Is details of </a:t>
          </a:r>
          <a:r>
            <a:rPr lang="en-US" b="1" dirty="0" smtClean="0"/>
            <a:t>TDS certificates received</a:t>
          </a:r>
          <a:r>
            <a:rPr lang="en-US" dirty="0" smtClean="0"/>
            <a:t> by the dealer are to be filled.</a:t>
          </a:r>
          <a:endParaRPr lang="en-US" dirty="0"/>
        </a:p>
      </dgm:t>
    </dgm:pt>
    <dgm:pt modelId="{A07B35A9-67A4-4BCB-9C12-D729E32D2C05}" type="parTrans" cxnId="{BCD9E9C1-2620-4545-AD6D-CF36953D1AA4}">
      <dgm:prSet/>
      <dgm:spPr/>
      <dgm:t>
        <a:bodyPr/>
        <a:lstStyle/>
        <a:p>
          <a:endParaRPr lang="en-US"/>
        </a:p>
      </dgm:t>
    </dgm:pt>
    <dgm:pt modelId="{22918994-6DB0-4022-B4E9-213FB5DB7CCB}" type="sibTrans" cxnId="{BCD9E9C1-2620-4545-AD6D-CF36953D1AA4}">
      <dgm:prSet/>
      <dgm:spPr/>
      <dgm:t>
        <a:bodyPr/>
        <a:lstStyle/>
        <a:p>
          <a:endParaRPr lang="en-US"/>
        </a:p>
      </dgm:t>
    </dgm:pt>
    <dgm:pt modelId="{55979F41-312E-4166-BAF5-C20495AA8324}">
      <dgm:prSet/>
      <dgm:spPr>
        <a:blipFill rotWithShape="0">
          <a:blip xmlns:r="http://schemas.openxmlformats.org/officeDocument/2006/relationships" r:embed="rId1"/>
          <a:tile tx="0" ty="0" sx="100000" sy="100000" flip="none" algn="tl"/>
        </a:blipFill>
      </dgm:spPr>
      <dgm:t>
        <a:bodyPr/>
        <a:lstStyle/>
        <a:p>
          <a:r>
            <a:rPr lang="en-US" dirty="0" smtClean="0"/>
            <a:t>Is details of </a:t>
          </a:r>
          <a:r>
            <a:rPr lang="en-US" b="1" dirty="0" smtClean="0"/>
            <a:t>TDS certificates issued</a:t>
          </a:r>
          <a:r>
            <a:rPr lang="en-US" dirty="0" smtClean="0"/>
            <a:t> by the dealer are to be filled.</a:t>
          </a:r>
          <a:endParaRPr lang="en-US" dirty="0"/>
        </a:p>
      </dgm:t>
    </dgm:pt>
    <dgm:pt modelId="{826BCEAE-3F6D-469E-B94B-7184721FC3A1}" type="sibTrans" cxnId="{268FCFC8-D9A0-4913-AC44-5996612A322B}">
      <dgm:prSet/>
      <dgm:spPr/>
      <dgm:t>
        <a:bodyPr/>
        <a:lstStyle/>
        <a:p>
          <a:endParaRPr lang="en-US"/>
        </a:p>
      </dgm:t>
    </dgm:pt>
    <dgm:pt modelId="{10C791EB-E899-4C65-962C-593985A1E543}" type="parTrans" cxnId="{268FCFC8-D9A0-4913-AC44-5996612A322B}">
      <dgm:prSet/>
      <dgm:spPr/>
      <dgm:t>
        <a:bodyPr/>
        <a:lstStyle/>
        <a:p>
          <a:endParaRPr lang="en-US"/>
        </a:p>
      </dgm:t>
    </dgm:pt>
    <dgm:pt modelId="{CD329525-5B85-43D1-B0F5-ADEAA6FDC17B}">
      <dgm:prSet phldrT="[Text]"/>
      <dgm:spPr>
        <a:blipFill rotWithShape="0">
          <a:blip xmlns:r="http://schemas.openxmlformats.org/officeDocument/2006/relationships" r:embed="rId1"/>
          <a:tile tx="0" ty="0" sx="100000" sy="100000" flip="none" algn="tl"/>
        </a:blipFill>
        <a:ln>
          <a:solidFill>
            <a:schemeClr val="accent1">
              <a:alpha val="90000"/>
            </a:schemeClr>
          </a:solidFill>
        </a:ln>
      </dgm:spPr>
      <dgm:t>
        <a:bodyPr/>
        <a:lstStyle/>
        <a:p>
          <a:endParaRPr lang="en-US" dirty="0"/>
        </a:p>
      </dgm:t>
    </dgm:pt>
    <dgm:pt modelId="{4EB9DF50-055C-4D8A-B5F4-119F2BFA41D6}" type="sibTrans" cxnId="{2D3BC274-B0DB-4E76-B5D5-3E3AA3AC7BFB}">
      <dgm:prSet/>
      <dgm:spPr/>
      <dgm:t>
        <a:bodyPr/>
        <a:lstStyle/>
        <a:p>
          <a:endParaRPr lang="en-US"/>
        </a:p>
      </dgm:t>
    </dgm:pt>
    <dgm:pt modelId="{7532F022-669A-4EA9-ABDC-7D9C52AE3884}" type="parTrans" cxnId="{2D3BC274-B0DB-4E76-B5D5-3E3AA3AC7BFB}">
      <dgm:prSet/>
      <dgm:spPr/>
      <dgm:t>
        <a:bodyPr/>
        <a:lstStyle/>
        <a:p>
          <a:endParaRPr lang="en-US"/>
        </a:p>
      </dgm:t>
    </dgm:pt>
    <dgm:pt modelId="{D1A02618-413F-42F2-946D-DC31E6FDD7BE}" type="pres">
      <dgm:prSet presAssocID="{6C06F6F8-B8E4-4528-8C5F-FACD4B744785}" presName="Name0" presStyleCnt="0">
        <dgm:presLayoutVars>
          <dgm:dir/>
          <dgm:animLvl val="lvl"/>
          <dgm:resizeHandles val="exact"/>
        </dgm:presLayoutVars>
      </dgm:prSet>
      <dgm:spPr/>
      <dgm:t>
        <a:bodyPr/>
        <a:lstStyle/>
        <a:p>
          <a:endParaRPr lang="en-US"/>
        </a:p>
      </dgm:t>
    </dgm:pt>
    <dgm:pt modelId="{A68BF6AF-536F-45CD-9A0E-220ACCE48517}" type="pres">
      <dgm:prSet presAssocID="{B5D9635A-1FC3-410F-B0D1-0224772EFE73}" presName="composite" presStyleCnt="0"/>
      <dgm:spPr/>
    </dgm:pt>
    <dgm:pt modelId="{88855911-774B-49C8-8D92-DC75188A45A2}" type="pres">
      <dgm:prSet presAssocID="{B5D9635A-1FC3-410F-B0D1-0224772EFE73}" presName="parTx" presStyleLbl="alignNode1" presStyleIdx="0" presStyleCnt="2" custLinFactNeighborX="-103" custLinFactNeighborY="-32443">
        <dgm:presLayoutVars>
          <dgm:chMax val="0"/>
          <dgm:chPref val="0"/>
          <dgm:bulletEnabled val="1"/>
        </dgm:presLayoutVars>
      </dgm:prSet>
      <dgm:spPr/>
      <dgm:t>
        <a:bodyPr/>
        <a:lstStyle/>
        <a:p>
          <a:endParaRPr lang="en-US"/>
        </a:p>
      </dgm:t>
    </dgm:pt>
    <dgm:pt modelId="{EC916F7D-572C-4A9A-9E71-84245E307B32}" type="pres">
      <dgm:prSet presAssocID="{B5D9635A-1FC3-410F-B0D1-0224772EFE73}" presName="desTx" presStyleLbl="alignAccFollowNode1" presStyleIdx="0" presStyleCnt="2" custLinFactNeighborX="-103" custLinFactNeighborY="-670">
        <dgm:presLayoutVars>
          <dgm:bulletEnabled val="1"/>
        </dgm:presLayoutVars>
      </dgm:prSet>
      <dgm:spPr/>
      <dgm:t>
        <a:bodyPr/>
        <a:lstStyle/>
        <a:p>
          <a:endParaRPr lang="en-US"/>
        </a:p>
      </dgm:t>
    </dgm:pt>
    <dgm:pt modelId="{B1D5786D-6827-435A-83DA-8E4532B2EAEB}" type="pres">
      <dgm:prSet presAssocID="{F62A0DAC-E71A-4A7A-9BF1-9F0DFF28956E}" presName="space" presStyleCnt="0"/>
      <dgm:spPr/>
    </dgm:pt>
    <dgm:pt modelId="{02834D0A-2AE0-4B0A-AEA2-DC2EFB78942F}" type="pres">
      <dgm:prSet presAssocID="{46F339E8-254B-49AE-86AE-5EB5A5CE9AAE}" presName="composite" presStyleCnt="0"/>
      <dgm:spPr/>
    </dgm:pt>
    <dgm:pt modelId="{1CCD39A5-B81C-4380-B9EE-FA0D73DA415F}" type="pres">
      <dgm:prSet presAssocID="{46F339E8-254B-49AE-86AE-5EB5A5CE9AAE}" presName="parTx" presStyleLbl="alignNode1" presStyleIdx="1" presStyleCnt="2" custLinFactNeighborX="-1822" custLinFactNeighborY="-32443">
        <dgm:presLayoutVars>
          <dgm:chMax val="0"/>
          <dgm:chPref val="0"/>
          <dgm:bulletEnabled val="1"/>
        </dgm:presLayoutVars>
      </dgm:prSet>
      <dgm:spPr/>
      <dgm:t>
        <a:bodyPr/>
        <a:lstStyle/>
        <a:p>
          <a:endParaRPr lang="en-US"/>
        </a:p>
      </dgm:t>
    </dgm:pt>
    <dgm:pt modelId="{D4749007-4375-46F0-A4FB-5F2D5E5463D9}" type="pres">
      <dgm:prSet presAssocID="{46F339E8-254B-49AE-86AE-5EB5A5CE9AAE}" presName="desTx" presStyleLbl="alignAccFollowNode1" presStyleIdx="1" presStyleCnt="2" custScaleY="104089" custLinFactNeighborX="-1822" custLinFactNeighborY="-2947">
        <dgm:presLayoutVars>
          <dgm:bulletEnabled val="1"/>
        </dgm:presLayoutVars>
      </dgm:prSet>
      <dgm:spPr/>
      <dgm:t>
        <a:bodyPr/>
        <a:lstStyle/>
        <a:p>
          <a:endParaRPr lang="en-US"/>
        </a:p>
      </dgm:t>
    </dgm:pt>
  </dgm:ptLst>
  <dgm:cxnLst>
    <dgm:cxn modelId="{DA61A723-7523-47B3-80B8-F1E7A5EDA3DA}" type="presOf" srcId="{CD329525-5B85-43D1-B0F5-ADEAA6FDC17B}" destId="{D4749007-4375-46F0-A4FB-5F2D5E5463D9}" srcOrd="0" destOrd="0" presId="urn:microsoft.com/office/officeart/2005/8/layout/hList1"/>
    <dgm:cxn modelId="{268FCFC8-D9A0-4913-AC44-5996612A322B}" srcId="{46F339E8-254B-49AE-86AE-5EB5A5CE9AAE}" destId="{55979F41-312E-4166-BAF5-C20495AA8324}" srcOrd="1" destOrd="0" parTransId="{10C791EB-E899-4C65-962C-593985A1E543}" sibTransId="{826BCEAE-3F6D-469E-B94B-7184721FC3A1}"/>
    <dgm:cxn modelId="{2D3BC274-B0DB-4E76-B5D5-3E3AA3AC7BFB}" srcId="{46F339E8-254B-49AE-86AE-5EB5A5CE9AAE}" destId="{CD329525-5B85-43D1-B0F5-ADEAA6FDC17B}" srcOrd="0" destOrd="0" parTransId="{7532F022-669A-4EA9-ABDC-7D9C52AE3884}" sibTransId="{4EB9DF50-055C-4D8A-B5F4-119F2BFA41D6}"/>
    <dgm:cxn modelId="{043763EB-78FD-44B5-AA81-1FC6D19985C8}" type="presOf" srcId="{46F339E8-254B-49AE-86AE-5EB5A5CE9AAE}" destId="{1CCD39A5-B81C-4380-B9EE-FA0D73DA415F}" srcOrd="0" destOrd="0" presId="urn:microsoft.com/office/officeart/2005/8/layout/hList1"/>
    <dgm:cxn modelId="{BCD9E9C1-2620-4545-AD6D-CF36953D1AA4}" srcId="{B5D9635A-1FC3-410F-B0D1-0224772EFE73}" destId="{47B41754-5F19-4E36-A6EF-383DEE349DE5}" srcOrd="1" destOrd="0" parTransId="{A07B35A9-67A4-4BCB-9C12-D729E32D2C05}" sibTransId="{22918994-6DB0-4022-B4E9-213FB5DB7CCB}"/>
    <dgm:cxn modelId="{252F8DBD-23E5-43FD-B42B-66D4FF6253A2}" srcId="{B5D9635A-1FC3-410F-B0D1-0224772EFE73}" destId="{D62ECA25-FF15-4C1F-8354-B3DD7B56750F}" srcOrd="0" destOrd="0" parTransId="{D14BBC2A-10F9-497A-B0CD-C48084623BA9}" sibTransId="{FA789FA6-F274-45F4-A492-6D32888D941B}"/>
    <dgm:cxn modelId="{B4C75B09-A755-4CF5-B614-D885AFF10035}" type="presOf" srcId="{6C06F6F8-B8E4-4528-8C5F-FACD4B744785}" destId="{D1A02618-413F-42F2-946D-DC31E6FDD7BE}" srcOrd="0" destOrd="0" presId="urn:microsoft.com/office/officeart/2005/8/layout/hList1"/>
    <dgm:cxn modelId="{156DDDAC-8487-4075-8A8F-260F56527AC3}" srcId="{6C06F6F8-B8E4-4528-8C5F-FACD4B744785}" destId="{46F339E8-254B-49AE-86AE-5EB5A5CE9AAE}" srcOrd="1" destOrd="0" parTransId="{D8252924-D3C6-450C-B611-741C2C1CC2A1}" sibTransId="{54096E46-7B3F-44C9-BBBD-CDA2C53DA451}"/>
    <dgm:cxn modelId="{F9E3C3E7-2D21-43A8-8FCB-C42CA299DBC1}" type="presOf" srcId="{B5D9635A-1FC3-410F-B0D1-0224772EFE73}" destId="{88855911-774B-49C8-8D92-DC75188A45A2}" srcOrd="0" destOrd="0" presId="urn:microsoft.com/office/officeart/2005/8/layout/hList1"/>
    <dgm:cxn modelId="{0AE9C2AB-E419-4A86-9393-B1673D346498}" type="presOf" srcId="{D62ECA25-FF15-4C1F-8354-B3DD7B56750F}" destId="{EC916F7D-572C-4A9A-9E71-84245E307B32}" srcOrd="0" destOrd="0" presId="urn:microsoft.com/office/officeart/2005/8/layout/hList1"/>
    <dgm:cxn modelId="{14FE9763-6002-4DED-8597-AC98DAB54EBE}" type="presOf" srcId="{47B41754-5F19-4E36-A6EF-383DEE349DE5}" destId="{EC916F7D-572C-4A9A-9E71-84245E307B32}" srcOrd="0" destOrd="1" presId="urn:microsoft.com/office/officeart/2005/8/layout/hList1"/>
    <dgm:cxn modelId="{19F13256-22CD-439F-92DE-2AA6C7CBEAC3}" srcId="{6C06F6F8-B8E4-4528-8C5F-FACD4B744785}" destId="{B5D9635A-1FC3-410F-B0D1-0224772EFE73}" srcOrd="0" destOrd="0" parTransId="{0DBA0558-039D-421A-BA13-7F2933B93333}" sibTransId="{F62A0DAC-E71A-4A7A-9BF1-9F0DFF28956E}"/>
    <dgm:cxn modelId="{A38A4B58-3B92-464E-A910-CC808DEA6E49}" type="presOf" srcId="{55979F41-312E-4166-BAF5-C20495AA8324}" destId="{D4749007-4375-46F0-A4FB-5F2D5E5463D9}" srcOrd="0" destOrd="1" presId="urn:microsoft.com/office/officeart/2005/8/layout/hList1"/>
    <dgm:cxn modelId="{1C54FCEC-BA63-4A04-BB58-D0A76CF5E012}" type="presParOf" srcId="{D1A02618-413F-42F2-946D-DC31E6FDD7BE}" destId="{A68BF6AF-536F-45CD-9A0E-220ACCE48517}" srcOrd="0" destOrd="0" presId="urn:microsoft.com/office/officeart/2005/8/layout/hList1"/>
    <dgm:cxn modelId="{1B5644CD-8F14-47C0-84A5-D2A07851D033}" type="presParOf" srcId="{A68BF6AF-536F-45CD-9A0E-220ACCE48517}" destId="{88855911-774B-49C8-8D92-DC75188A45A2}" srcOrd="0" destOrd="0" presId="urn:microsoft.com/office/officeart/2005/8/layout/hList1"/>
    <dgm:cxn modelId="{1BB8B12F-3AB7-466C-8E78-E53BE42D8E9F}" type="presParOf" srcId="{A68BF6AF-536F-45CD-9A0E-220ACCE48517}" destId="{EC916F7D-572C-4A9A-9E71-84245E307B32}" srcOrd="1" destOrd="0" presId="urn:microsoft.com/office/officeart/2005/8/layout/hList1"/>
    <dgm:cxn modelId="{F795D8E0-0E88-44C0-9CDA-B798A4D091E7}" type="presParOf" srcId="{D1A02618-413F-42F2-946D-DC31E6FDD7BE}" destId="{B1D5786D-6827-435A-83DA-8E4532B2EAEB}" srcOrd="1" destOrd="0" presId="urn:microsoft.com/office/officeart/2005/8/layout/hList1"/>
    <dgm:cxn modelId="{E7719E3C-ABCA-4EEC-93D8-306A12750FE2}" type="presParOf" srcId="{D1A02618-413F-42F2-946D-DC31E6FDD7BE}" destId="{02834D0A-2AE0-4B0A-AEA2-DC2EFB78942F}" srcOrd="2" destOrd="0" presId="urn:microsoft.com/office/officeart/2005/8/layout/hList1"/>
    <dgm:cxn modelId="{95CAE35D-AB87-4B84-9F6B-2C66AEC17985}" type="presParOf" srcId="{02834D0A-2AE0-4B0A-AEA2-DC2EFB78942F}" destId="{1CCD39A5-B81C-4380-B9EE-FA0D73DA415F}" srcOrd="0" destOrd="0" presId="urn:microsoft.com/office/officeart/2005/8/layout/hList1"/>
    <dgm:cxn modelId="{5F98092E-AACF-49FE-A481-CF4956A67B24}" type="presParOf" srcId="{02834D0A-2AE0-4B0A-AEA2-DC2EFB78942F}" destId="{D4749007-4375-46F0-A4FB-5F2D5E5463D9}" srcOrd="1" destOrd="0" presId="urn:microsoft.com/office/officeart/2005/8/layout/h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9C56195-FDE6-46E8-BE19-7B0B9A4026C0}">
      <dsp:nvSpPr>
        <dsp:cNvPr id="0" name=""/>
        <dsp:cNvSpPr/>
      </dsp:nvSpPr>
      <dsp:spPr>
        <a:xfrm rot="5400000">
          <a:off x="4802207" y="-1759810"/>
          <a:ext cx="1276945" cy="5120640"/>
        </a:xfrm>
        <a:prstGeom prst="round2SameRect">
          <a:avLst/>
        </a:prstGeom>
        <a:solidFill>
          <a:schemeClr val="lt1">
            <a:tint val="40000"/>
            <a:hueOff val="0"/>
            <a:satOff val="0"/>
            <a:lumOff val="0"/>
            <a:alpha val="3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t>It is related to verification and certification, computation of tax liability and recommendations to the dealer.</a:t>
          </a:r>
          <a:endParaRPr lang="en-US" sz="2200" kern="1200" dirty="0"/>
        </a:p>
      </dsp:txBody>
      <dsp:txXfrm rot="5400000">
        <a:off x="4802207" y="-1759810"/>
        <a:ext cx="1276945" cy="5120640"/>
      </dsp:txXfrm>
    </dsp:sp>
    <dsp:sp modelId="{3D9CB63B-9E51-47C4-AC87-FDBAEDC8C549}">
      <dsp:nvSpPr>
        <dsp:cNvPr id="0" name=""/>
        <dsp:cNvSpPr/>
      </dsp:nvSpPr>
      <dsp:spPr>
        <a:xfrm>
          <a:off x="0" y="2418"/>
          <a:ext cx="2880360" cy="1596181"/>
        </a:xfrm>
        <a:prstGeom prst="roundRect">
          <a:avLst/>
        </a:prstGeom>
        <a:solidFill>
          <a:schemeClr val="lt1">
            <a:hueOff val="0"/>
            <a:satOff val="0"/>
            <a:lumOff val="0"/>
            <a:alpha val="3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smtClean="0"/>
            <a:t>Part-1</a:t>
          </a:r>
          <a:endParaRPr lang="en-US" sz="4400" kern="1200" dirty="0"/>
        </a:p>
      </dsp:txBody>
      <dsp:txXfrm>
        <a:off x="0" y="2418"/>
        <a:ext cx="2880360" cy="1596181"/>
      </dsp:txXfrm>
    </dsp:sp>
    <dsp:sp modelId="{31D2A645-6243-463D-8A9C-834B33CD37EE}">
      <dsp:nvSpPr>
        <dsp:cNvPr id="0" name=""/>
        <dsp:cNvSpPr/>
      </dsp:nvSpPr>
      <dsp:spPr>
        <a:xfrm rot="5400000">
          <a:off x="4802207" y="-83820"/>
          <a:ext cx="1276945" cy="5120640"/>
        </a:xfrm>
        <a:prstGeom prst="round2SameRect">
          <a:avLst/>
        </a:prstGeom>
        <a:solidFill>
          <a:schemeClr val="lt1">
            <a:tint val="40000"/>
            <a:hueOff val="0"/>
            <a:satOff val="0"/>
            <a:lumOff val="0"/>
            <a:alpha val="3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t>It is related to general information about the dealer under audit.</a:t>
          </a:r>
          <a:endParaRPr lang="en-US" sz="2200" kern="1200" dirty="0"/>
        </a:p>
      </dsp:txBody>
      <dsp:txXfrm rot="5400000">
        <a:off x="4802207" y="-83820"/>
        <a:ext cx="1276945" cy="5120640"/>
      </dsp:txXfrm>
    </dsp:sp>
    <dsp:sp modelId="{580EE79C-951B-4F62-9E85-B90BC721FF3F}">
      <dsp:nvSpPr>
        <dsp:cNvPr id="0" name=""/>
        <dsp:cNvSpPr/>
      </dsp:nvSpPr>
      <dsp:spPr>
        <a:xfrm>
          <a:off x="0" y="1678409"/>
          <a:ext cx="2880360" cy="1596181"/>
        </a:xfrm>
        <a:prstGeom prst="roundRect">
          <a:avLst/>
        </a:prstGeom>
        <a:solidFill>
          <a:schemeClr val="lt1">
            <a:hueOff val="0"/>
            <a:satOff val="0"/>
            <a:lumOff val="0"/>
            <a:alpha val="3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smtClean="0"/>
            <a:t>Part-2</a:t>
          </a:r>
          <a:endParaRPr lang="en-US" sz="4400" kern="1200" dirty="0"/>
        </a:p>
      </dsp:txBody>
      <dsp:txXfrm>
        <a:off x="0" y="1678409"/>
        <a:ext cx="2880360" cy="1596181"/>
      </dsp:txXfrm>
    </dsp:sp>
    <dsp:sp modelId="{A70A271D-94D6-4EA0-A352-6F30B52C04DF}">
      <dsp:nvSpPr>
        <dsp:cNvPr id="0" name=""/>
        <dsp:cNvSpPr/>
      </dsp:nvSpPr>
      <dsp:spPr>
        <a:xfrm rot="5400000">
          <a:off x="4802207" y="1592170"/>
          <a:ext cx="1276945" cy="5120640"/>
        </a:xfrm>
        <a:prstGeom prst="round2SameRect">
          <a:avLst/>
        </a:prstGeom>
        <a:solidFill>
          <a:schemeClr val="lt1">
            <a:tint val="40000"/>
            <a:hueOff val="0"/>
            <a:satOff val="0"/>
            <a:lumOff val="0"/>
            <a:alpha val="3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t>It is about the various Schedules and Annexure.</a:t>
          </a:r>
          <a:endParaRPr lang="en-US" sz="2200" kern="1200" dirty="0"/>
        </a:p>
      </dsp:txBody>
      <dsp:txXfrm rot="5400000">
        <a:off x="4802207" y="1592170"/>
        <a:ext cx="1276945" cy="5120640"/>
      </dsp:txXfrm>
    </dsp:sp>
    <dsp:sp modelId="{A187195C-404C-4ABA-89B2-F6614E032B56}">
      <dsp:nvSpPr>
        <dsp:cNvPr id="0" name=""/>
        <dsp:cNvSpPr/>
      </dsp:nvSpPr>
      <dsp:spPr>
        <a:xfrm>
          <a:off x="0" y="3354399"/>
          <a:ext cx="2880360" cy="1596181"/>
        </a:xfrm>
        <a:prstGeom prst="roundRect">
          <a:avLst/>
        </a:prstGeom>
        <a:solidFill>
          <a:schemeClr val="lt1">
            <a:hueOff val="0"/>
            <a:satOff val="0"/>
            <a:lumOff val="0"/>
            <a:alpha val="3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smtClean="0"/>
            <a:t>Part-3</a:t>
          </a:r>
          <a:endParaRPr lang="en-US" sz="4400" kern="1200" dirty="0"/>
        </a:p>
      </dsp:txBody>
      <dsp:txXfrm>
        <a:off x="0" y="3354399"/>
        <a:ext cx="2880360" cy="15961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C60408-E4B8-43CE-A183-773928026F74}">
      <dsp:nvSpPr>
        <dsp:cNvPr id="0" name=""/>
        <dsp:cNvSpPr/>
      </dsp:nvSpPr>
      <dsp:spPr>
        <a:xfrm>
          <a:off x="3108959" y="1"/>
          <a:ext cx="4663440" cy="480528"/>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Schedule -I</a:t>
          </a:r>
          <a:endParaRPr lang="en-US" sz="2400" kern="1200" dirty="0"/>
        </a:p>
      </dsp:txBody>
      <dsp:txXfrm>
        <a:off x="3108959" y="1"/>
        <a:ext cx="4663440" cy="480528"/>
      </dsp:txXfrm>
    </dsp:sp>
    <dsp:sp modelId="{D4468A42-AE9E-4328-A605-4D3418ABE540}">
      <dsp:nvSpPr>
        <dsp:cNvPr id="0" name=""/>
        <dsp:cNvSpPr/>
      </dsp:nvSpPr>
      <dsp:spPr>
        <a:xfrm>
          <a:off x="0" y="381"/>
          <a:ext cx="3108960" cy="480528"/>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Form-231</a:t>
          </a:r>
        </a:p>
      </dsp:txBody>
      <dsp:txXfrm>
        <a:off x="0" y="381"/>
        <a:ext cx="3108960" cy="480528"/>
      </dsp:txXfrm>
    </dsp:sp>
    <dsp:sp modelId="{E06D5C3F-3B1D-4940-B936-ECB558A385D9}">
      <dsp:nvSpPr>
        <dsp:cNvPr id="0" name=""/>
        <dsp:cNvSpPr/>
      </dsp:nvSpPr>
      <dsp:spPr>
        <a:xfrm>
          <a:off x="3108960" y="528963"/>
          <a:ext cx="4663440" cy="480528"/>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dirty="0" smtClean="0"/>
            <a:t>Schedule -II</a:t>
          </a:r>
          <a:endParaRPr lang="en-US" sz="2500" kern="1200" dirty="0"/>
        </a:p>
      </dsp:txBody>
      <dsp:txXfrm>
        <a:off x="3108960" y="528963"/>
        <a:ext cx="4663440" cy="480528"/>
      </dsp:txXfrm>
    </dsp:sp>
    <dsp:sp modelId="{18ED9E29-00EF-4EE5-BFDD-5F080BD74DC4}">
      <dsp:nvSpPr>
        <dsp:cNvPr id="0" name=""/>
        <dsp:cNvSpPr/>
      </dsp:nvSpPr>
      <dsp:spPr>
        <a:xfrm>
          <a:off x="0" y="528963"/>
          <a:ext cx="3108960" cy="480528"/>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Form-232</a:t>
          </a:r>
          <a:endParaRPr lang="en-US" sz="2500" kern="1200" dirty="0"/>
        </a:p>
      </dsp:txBody>
      <dsp:txXfrm>
        <a:off x="0" y="528963"/>
        <a:ext cx="3108960" cy="480528"/>
      </dsp:txXfrm>
    </dsp:sp>
    <dsp:sp modelId="{2649C405-5526-4E31-BB63-9D7D4929543C}">
      <dsp:nvSpPr>
        <dsp:cNvPr id="0" name=""/>
        <dsp:cNvSpPr/>
      </dsp:nvSpPr>
      <dsp:spPr>
        <a:xfrm>
          <a:off x="3108960" y="1057544"/>
          <a:ext cx="4663440" cy="480528"/>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dirty="0" smtClean="0"/>
            <a:t>Schedule -III</a:t>
          </a:r>
          <a:endParaRPr lang="en-US" sz="2500" kern="1200" dirty="0"/>
        </a:p>
      </dsp:txBody>
      <dsp:txXfrm>
        <a:off x="3108960" y="1057544"/>
        <a:ext cx="4663440" cy="480528"/>
      </dsp:txXfrm>
    </dsp:sp>
    <dsp:sp modelId="{EC9E157F-3246-4FFF-8FCA-744B01807795}">
      <dsp:nvSpPr>
        <dsp:cNvPr id="0" name=""/>
        <dsp:cNvSpPr/>
      </dsp:nvSpPr>
      <dsp:spPr>
        <a:xfrm>
          <a:off x="0" y="1057544"/>
          <a:ext cx="3108960" cy="480528"/>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Form-233</a:t>
          </a:r>
          <a:endParaRPr lang="en-US" sz="2500" kern="1200" dirty="0"/>
        </a:p>
      </dsp:txBody>
      <dsp:txXfrm>
        <a:off x="0" y="1057544"/>
        <a:ext cx="3108960" cy="480528"/>
      </dsp:txXfrm>
    </dsp:sp>
    <dsp:sp modelId="{4FF62461-2A01-476E-A38F-D92678D23468}">
      <dsp:nvSpPr>
        <dsp:cNvPr id="0" name=""/>
        <dsp:cNvSpPr/>
      </dsp:nvSpPr>
      <dsp:spPr>
        <a:xfrm>
          <a:off x="3108960" y="1586126"/>
          <a:ext cx="4663440" cy="480528"/>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dirty="0" smtClean="0"/>
            <a:t>Schedule -IV</a:t>
          </a:r>
          <a:endParaRPr lang="en-US" sz="2500" kern="1200" dirty="0"/>
        </a:p>
      </dsp:txBody>
      <dsp:txXfrm>
        <a:off x="3108960" y="1586126"/>
        <a:ext cx="4663440" cy="480528"/>
      </dsp:txXfrm>
    </dsp:sp>
    <dsp:sp modelId="{51291350-6DC3-4535-9A92-6C1CB9048486}">
      <dsp:nvSpPr>
        <dsp:cNvPr id="0" name=""/>
        <dsp:cNvSpPr/>
      </dsp:nvSpPr>
      <dsp:spPr>
        <a:xfrm>
          <a:off x="0" y="1586126"/>
          <a:ext cx="3108960" cy="480528"/>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Form-234</a:t>
          </a:r>
          <a:endParaRPr lang="en-US" sz="2500" kern="1200" dirty="0"/>
        </a:p>
      </dsp:txBody>
      <dsp:txXfrm>
        <a:off x="0" y="1586126"/>
        <a:ext cx="3108960" cy="480528"/>
      </dsp:txXfrm>
    </dsp:sp>
    <dsp:sp modelId="{208C22B5-E178-433B-80C4-1F1425E0FB19}">
      <dsp:nvSpPr>
        <dsp:cNvPr id="0" name=""/>
        <dsp:cNvSpPr/>
      </dsp:nvSpPr>
      <dsp:spPr>
        <a:xfrm>
          <a:off x="3108960" y="2114708"/>
          <a:ext cx="4663440" cy="480528"/>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dirty="0" smtClean="0"/>
            <a:t>Schedule -V</a:t>
          </a:r>
          <a:endParaRPr lang="en-US" sz="2500" kern="1200" dirty="0"/>
        </a:p>
      </dsp:txBody>
      <dsp:txXfrm>
        <a:off x="3108960" y="2114708"/>
        <a:ext cx="4663440" cy="480528"/>
      </dsp:txXfrm>
    </dsp:sp>
    <dsp:sp modelId="{5FFC5CAE-9873-41E7-8ED6-3018B1668EF9}">
      <dsp:nvSpPr>
        <dsp:cNvPr id="0" name=""/>
        <dsp:cNvSpPr/>
      </dsp:nvSpPr>
      <dsp:spPr>
        <a:xfrm>
          <a:off x="0" y="2114708"/>
          <a:ext cx="3108960" cy="480528"/>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Form-235</a:t>
          </a:r>
          <a:endParaRPr lang="en-US" sz="2500" kern="1200" dirty="0"/>
        </a:p>
      </dsp:txBody>
      <dsp:txXfrm>
        <a:off x="0" y="2114708"/>
        <a:ext cx="3108960" cy="480528"/>
      </dsp:txXfrm>
    </dsp:sp>
    <dsp:sp modelId="{7F4C56BE-D965-42D5-AB31-7C89A3BC0145}">
      <dsp:nvSpPr>
        <dsp:cNvPr id="0" name=""/>
        <dsp:cNvSpPr/>
      </dsp:nvSpPr>
      <dsp:spPr>
        <a:xfrm>
          <a:off x="3108960" y="2643289"/>
          <a:ext cx="4663440" cy="480528"/>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n-US" sz="2500" kern="1200" dirty="0" smtClean="0"/>
            <a:t>Schedule -VI</a:t>
          </a:r>
          <a:endParaRPr lang="en-US" sz="2500" kern="1200" dirty="0"/>
        </a:p>
      </dsp:txBody>
      <dsp:txXfrm>
        <a:off x="3108960" y="2643289"/>
        <a:ext cx="4663440" cy="480528"/>
      </dsp:txXfrm>
    </dsp:sp>
    <dsp:sp modelId="{027758CD-2056-4759-864E-5ADC75913FCA}">
      <dsp:nvSpPr>
        <dsp:cNvPr id="0" name=""/>
        <dsp:cNvSpPr/>
      </dsp:nvSpPr>
      <dsp:spPr>
        <a:xfrm>
          <a:off x="0" y="2643289"/>
          <a:ext cx="3108960" cy="480528"/>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Form III E (CST)</a:t>
          </a:r>
          <a:endParaRPr lang="en-US" sz="2500" kern="1200" dirty="0"/>
        </a:p>
      </dsp:txBody>
      <dsp:txXfrm>
        <a:off x="0" y="2643289"/>
        <a:ext cx="3108960" cy="48052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AB7E760-A837-497F-A8AF-29F0CE30BC21}">
      <dsp:nvSpPr>
        <dsp:cNvPr id="0" name=""/>
        <dsp:cNvSpPr/>
      </dsp:nvSpPr>
      <dsp:spPr>
        <a:xfrm>
          <a:off x="3159517" y="0"/>
          <a:ext cx="5221194" cy="1600200"/>
        </a:xfrm>
        <a:prstGeom prst="rightArrow">
          <a:avLst>
            <a:gd name="adj1" fmla="val 75000"/>
            <a:gd name="adj2" fmla="val 50000"/>
          </a:avLst>
        </a:prstGeom>
        <a:solidFill>
          <a:schemeClr val="lt1">
            <a:tint val="40000"/>
            <a:hueOff val="0"/>
            <a:satOff val="0"/>
            <a:lumOff val="0"/>
            <a:alpha val="3000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Different combinations of Schedules as applicable depending upon the types of returns filed Schedules as applicable depending upon the types of returns filed.</a:t>
          </a:r>
          <a:endParaRPr lang="en-US" sz="1900" kern="1200" dirty="0"/>
        </a:p>
      </dsp:txBody>
      <dsp:txXfrm>
        <a:off x="3159517" y="0"/>
        <a:ext cx="5221194" cy="1600200"/>
      </dsp:txXfrm>
    </dsp:sp>
    <dsp:sp modelId="{1A7A7C28-A3B3-4669-BEFD-872D57795899}">
      <dsp:nvSpPr>
        <dsp:cNvPr id="0" name=""/>
        <dsp:cNvSpPr/>
      </dsp:nvSpPr>
      <dsp:spPr>
        <a:xfrm>
          <a:off x="0" y="0"/>
          <a:ext cx="3158230" cy="1600200"/>
        </a:xfrm>
        <a:prstGeom prst="roundRect">
          <a:avLst/>
        </a:prstGeom>
        <a:solidFill>
          <a:schemeClr val="lt1">
            <a:hueOff val="0"/>
            <a:satOff val="0"/>
            <a:lumOff val="0"/>
            <a:alpha val="3000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Dealer filing different</a:t>
          </a:r>
        </a:p>
        <a:p>
          <a:pPr lvl="0" algn="ctr" defTabSz="889000">
            <a:lnSpc>
              <a:spcPct val="90000"/>
            </a:lnSpc>
            <a:spcBef>
              <a:spcPct val="0"/>
            </a:spcBef>
            <a:spcAft>
              <a:spcPct val="35000"/>
            </a:spcAft>
          </a:pPr>
          <a:r>
            <a:rPr lang="en-US" sz="2000" kern="1200" dirty="0" smtClean="0"/>
            <a:t>types of returns (as</a:t>
          </a:r>
        </a:p>
        <a:p>
          <a:pPr lvl="0" algn="ctr" defTabSz="889000">
            <a:lnSpc>
              <a:spcPct val="90000"/>
            </a:lnSpc>
            <a:spcBef>
              <a:spcPct val="0"/>
            </a:spcBef>
            <a:spcAft>
              <a:spcPct val="35000"/>
            </a:spcAft>
          </a:pPr>
          <a:r>
            <a:rPr lang="en-US" sz="2000" kern="1200" dirty="0" smtClean="0"/>
            <a:t>mentioned in Form-231</a:t>
          </a:r>
        </a:p>
        <a:p>
          <a:pPr lvl="0" algn="ctr" defTabSz="889000">
            <a:lnSpc>
              <a:spcPct val="90000"/>
            </a:lnSpc>
            <a:spcBef>
              <a:spcPct val="0"/>
            </a:spcBef>
            <a:spcAft>
              <a:spcPct val="35000"/>
            </a:spcAft>
          </a:pPr>
          <a:r>
            <a:rPr lang="en-US" sz="2000" kern="1200" dirty="0" smtClean="0"/>
            <a:t>to Form-235)</a:t>
          </a:r>
          <a:endParaRPr lang="en-US" sz="2000" kern="1200" dirty="0"/>
        </a:p>
      </dsp:txBody>
      <dsp:txXfrm>
        <a:off x="0" y="0"/>
        <a:ext cx="3158230" cy="16002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855911-774B-49C8-8D92-DC75188A45A2}">
      <dsp:nvSpPr>
        <dsp:cNvPr id="0" name=""/>
        <dsp:cNvSpPr/>
      </dsp:nvSpPr>
      <dsp:spPr>
        <a:xfrm>
          <a:off x="42" y="30240"/>
          <a:ext cx="4059212" cy="806400"/>
        </a:xfrm>
        <a:prstGeom prst="rect">
          <a:avLst/>
        </a:prstGeom>
        <a:blipFill rotWithShape="0">
          <a:blip xmlns:r="http://schemas.openxmlformats.org/officeDocument/2006/relationships" r:embed="rId1"/>
          <a:tile tx="0" ty="0" sx="100000" sy="100000" flip="none" algn="tl"/>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2060"/>
              </a:solidFill>
            </a:rPr>
            <a:t>Annexure-A</a:t>
          </a:r>
          <a:endParaRPr lang="en-US" sz="2800" kern="1200" dirty="0">
            <a:solidFill>
              <a:srgbClr val="002060"/>
            </a:solidFill>
          </a:endParaRPr>
        </a:p>
      </dsp:txBody>
      <dsp:txXfrm>
        <a:off x="42" y="30240"/>
        <a:ext cx="4059212" cy="806400"/>
      </dsp:txXfrm>
    </dsp:sp>
    <dsp:sp modelId="{EC916F7D-572C-4A9A-9E71-84245E307B32}">
      <dsp:nvSpPr>
        <dsp:cNvPr id="0" name=""/>
        <dsp:cNvSpPr/>
      </dsp:nvSpPr>
      <dsp:spPr>
        <a:xfrm>
          <a:off x="42" y="836640"/>
          <a:ext cx="4059212" cy="5533919"/>
        </a:xfrm>
        <a:prstGeom prst="rect">
          <a:avLst/>
        </a:prstGeom>
        <a:blipFill rotWithShape="0">
          <a:blip xmlns:r="http://schemas.openxmlformats.org/officeDocument/2006/relationships" r:embed="rId1"/>
          <a:tile tx="0" ty="0" sx="100000" sy="100000" flip="none" algn="tl"/>
        </a:blip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Is details of amount of </a:t>
          </a:r>
          <a:r>
            <a:rPr lang="en-US" sz="2800" b="1" kern="1200" dirty="0" smtClean="0"/>
            <a:t>tax paid</a:t>
          </a:r>
          <a:r>
            <a:rPr lang="en-US" sz="2800" kern="1200" dirty="0" smtClean="0"/>
            <a:t> as per returns /chalan and </a:t>
          </a:r>
          <a:r>
            <a:rPr lang="en-US" sz="2800" b="1" kern="1200" dirty="0" smtClean="0"/>
            <a:t>interest paid u/s 30(2)</a:t>
          </a:r>
          <a:r>
            <a:rPr lang="en-US" sz="2800" kern="1200" dirty="0" smtClean="0"/>
            <a:t>  of </a:t>
          </a:r>
          <a:r>
            <a:rPr lang="en-US" sz="2800" b="1" kern="1200" dirty="0" smtClean="0"/>
            <a:t>MVAT Act </a:t>
          </a:r>
          <a:r>
            <a:rPr lang="en-US" sz="2800" kern="1200" dirty="0" smtClean="0"/>
            <a:t>are to be filled. The details of Refund Adjustment Order issued and amount adjusted against the tax payable for the period under Audit are also to be filled in this annexure.</a:t>
          </a:r>
          <a:endParaRPr lang="en-US" sz="2800" kern="1200" dirty="0"/>
        </a:p>
      </dsp:txBody>
      <dsp:txXfrm>
        <a:off x="42" y="836640"/>
        <a:ext cx="4059212" cy="5533919"/>
      </dsp:txXfrm>
    </dsp:sp>
    <dsp:sp modelId="{1CCD39A5-B81C-4380-B9EE-FA0D73DA415F}">
      <dsp:nvSpPr>
        <dsp:cNvPr id="0" name=""/>
        <dsp:cNvSpPr/>
      </dsp:nvSpPr>
      <dsp:spPr>
        <a:xfrm>
          <a:off x="4627544" y="30240"/>
          <a:ext cx="4059212" cy="806400"/>
        </a:xfrm>
        <a:prstGeom prst="rect">
          <a:avLst/>
        </a:prstGeom>
        <a:blipFill rotWithShape="0">
          <a:blip xmlns:r="http://schemas.openxmlformats.org/officeDocument/2006/relationships" r:embed="rId1"/>
          <a:tile tx="0" ty="0" sx="100000" sy="100000" flip="none" algn="tl"/>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2060"/>
              </a:solidFill>
            </a:rPr>
            <a:t>Annexure-B</a:t>
          </a:r>
          <a:endParaRPr lang="en-US" sz="2800" kern="1200" dirty="0">
            <a:solidFill>
              <a:srgbClr val="002060"/>
            </a:solidFill>
          </a:endParaRPr>
        </a:p>
      </dsp:txBody>
      <dsp:txXfrm>
        <a:off x="4627544" y="30240"/>
        <a:ext cx="4059212" cy="806400"/>
      </dsp:txXfrm>
    </dsp:sp>
    <dsp:sp modelId="{D4749007-4375-46F0-A4FB-5F2D5E5463D9}">
      <dsp:nvSpPr>
        <dsp:cNvPr id="0" name=""/>
        <dsp:cNvSpPr/>
      </dsp:nvSpPr>
      <dsp:spPr>
        <a:xfrm>
          <a:off x="4627544" y="836640"/>
          <a:ext cx="4059212" cy="5533919"/>
        </a:xfrm>
        <a:prstGeom prst="rect">
          <a:avLst/>
        </a:prstGeom>
        <a:blipFill rotWithShape="0">
          <a:blip xmlns:r="http://schemas.openxmlformats.org/officeDocument/2006/relationships" r:embed="rId1"/>
          <a:tile tx="0" ty="0" sx="100000" sy="100000" flip="none" algn="tl"/>
        </a:blip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Is details of amount of </a:t>
          </a:r>
          <a:r>
            <a:rPr lang="en-US" sz="2800" b="1" kern="1200" dirty="0" smtClean="0"/>
            <a:t>tax paid</a:t>
          </a:r>
          <a:r>
            <a:rPr lang="en-US" sz="2800" kern="1200" dirty="0" smtClean="0"/>
            <a:t> as per returns /</a:t>
          </a:r>
          <a:r>
            <a:rPr lang="en-US" sz="2800" kern="1200" dirty="0" err="1" smtClean="0"/>
            <a:t>chalan</a:t>
          </a:r>
          <a:r>
            <a:rPr lang="en-US" sz="2800" kern="1200" dirty="0" smtClean="0"/>
            <a:t> and </a:t>
          </a:r>
          <a:r>
            <a:rPr lang="en-US" sz="2800" b="1" kern="1200" dirty="0" smtClean="0"/>
            <a:t>interest paid u/s 9(2A) </a:t>
          </a:r>
          <a:r>
            <a:rPr lang="en-US" sz="2800" b="0" kern="1200" dirty="0" smtClean="0"/>
            <a:t>of</a:t>
          </a:r>
          <a:r>
            <a:rPr lang="en-US" sz="2800" b="1" kern="1200" dirty="0" smtClean="0"/>
            <a:t> CST Act</a:t>
          </a:r>
          <a:r>
            <a:rPr lang="en-US" sz="2800" kern="1200" dirty="0" smtClean="0"/>
            <a:t> are to be filled. The details of Refund Adjustment Order issued and amount adjusted against the tax payable for the period under Audit are also to be filled in this annexure.</a:t>
          </a:r>
          <a:endParaRPr lang="en-US" sz="2800" kern="1200" dirty="0"/>
        </a:p>
      </dsp:txBody>
      <dsp:txXfrm>
        <a:off x="4627544" y="836640"/>
        <a:ext cx="4059212" cy="553391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855911-774B-49C8-8D92-DC75188A45A2}">
      <dsp:nvSpPr>
        <dsp:cNvPr id="0" name=""/>
        <dsp:cNvSpPr/>
      </dsp:nvSpPr>
      <dsp:spPr>
        <a:xfrm>
          <a:off x="0" y="0"/>
          <a:ext cx="4059212" cy="1238400"/>
        </a:xfrm>
        <a:prstGeom prst="rect">
          <a:avLst/>
        </a:prstGeom>
        <a:blipFill rotWithShape="0">
          <a:blip xmlns:r="http://schemas.openxmlformats.org/officeDocument/2006/relationships" r:embed="rId1"/>
          <a:tile tx="0" ty="0" sx="100000" sy="100000" flip="none" algn="tl"/>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lvl="0" algn="ctr" defTabSz="1911350">
            <a:lnSpc>
              <a:spcPct val="90000"/>
            </a:lnSpc>
            <a:spcBef>
              <a:spcPct val="0"/>
            </a:spcBef>
            <a:spcAft>
              <a:spcPct val="35000"/>
            </a:spcAft>
          </a:pPr>
          <a:r>
            <a:rPr lang="en-US" sz="4300" kern="1200" dirty="0" smtClean="0">
              <a:solidFill>
                <a:srgbClr val="002060"/>
              </a:solidFill>
            </a:rPr>
            <a:t>Annexure-C</a:t>
          </a:r>
          <a:endParaRPr lang="en-US" sz="4300" kern="1200" dirty="0">
            <a:solidFill>
              <a:srgbClr val="002060"/>
            </a:solidFill>
          </a:endParaRPr>
        </a:p>
      </dsp:txBody>
      <dsp:txXfrm>
        <a:off x="0" y="0"/>
        <a:ext cx="4059212" cy="1238400"/>
      </dsp:txXfrm>
    </dsp:sp>
    <dsp:sp modelId="{EC916F7D-572C-4A9A-9E71-84245E307B32}">
      <dsp:nvSpPr>
        <dsp:cNvPr id="0" name=""/>
        <dsp:cNvSpPr/>
      </dsp:nvSpPr>
      <dsp:spPr>
        <a:xfrm>
          <a:off x="0" y="1421477"/>
          <a:ext cx="4059212" cy="4732824"/>
        </a:xfrm>
        <a:prstGeom prst="rect">
          <a:avLst/>
        </a:prstGeom>
        <a:blipFill rotWithShape="0">
          <a:blip xmlns:r="http://schemas.openxmlformats.org/officeDocument/2006/relationships" r:embed="rId1"/>
          <a:tile tx="0" ty="0" sx="100000" sy="100000" flip="none" algn="tl"/>
        </a:blip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9362" tIns="229362" rIns="305816" bIns="344043" numCol="1" spcCol="1270" anchor="t" anchorCtr="0">
          <a:noAutofit/>
        </a:bodyPr>
        <a:lstStyle/>
        <a:p>
          <a:pPr marL="285750" lvl="1" indent="-285750" algn="l" defTabSz="1911350">
            <a:lnSpc>
              <a:spcPct val="90000"/>
            </a:lnSpc>
            <a:spcBef>
              <a:spcPct val="0"/>
            </a:spcBef>
            <a:spcAft>
              <a:spcPct val="15000"/>
            </a:spcAft>
            <a:buChar char="••"/>
          </a:pPr>
          <a:endParaRPr lang="en-US" sz="4300" kern="1200" dirty="0"/>
        </a:p>
        <a:p>
          <a:pPr marL="285750" lvl="1" indent="-285750" algn="l" defTabSz="1911350">
            <a:lnSpc>
              <a:spcPct val="90000"/>
            </a:lnSpc>
            <a:spcBef>
              <a:spcPct val="0"/>
            </a:spcBef>
            <a:spcAft>
              <a:spcPct val="15000"/>
            </a:spcAft>
            <a:buChar char="••"/>
          </a:pPr>
          <a:r>
            <a:rPr lang="en-US" sz="4300" kern="1200" dirty="0" smtClean="0"/>
            <a:t>Is details of </a:t>
          </a:r>
          <a:r>
            <a:rPr lang="en-US" sz="4300" b="1" kern="1200" dirty="0" smtClean="0"/>
            <a:t>TDS certificates received</a:t>
          </a:r>
          <a:r>
            <a:rPr lang="en-US" sz="4300" kern="1200" dirty="0" smtClean="0"/>
            <a:t> by the dealer are to be filled.</a:t>
          </a:r>
          <a:endParaRPr lang="en-US" sz="4300" kern="1200" dirty="0"/>
        </a:p>
      </dsp:txBody>
      <dsp:txXfrm>
        <a:off x="0" y="1421477"/>
        <a:ext cx="4059212" cy="4732824"/>
      </dsp:txXfrm>
    </dsp:sp>
    <dsp:sp modelId="{1CCD39A5-B81C-4380-B9EE-FA0D73DA415F}">
      <dsp:nvSpPr>
        <dsp:cNvPr id="0" name=""/>
        <dsp:cNvSpPr/>
      </dsp:nvSpPr>
      <dsp:spPr>
        <a:xfrm>
          <a:off x="4553586" y="0"/>
          <a:ext cx="4059212" cy="1238400"/>
        </a:xfrm>
        <a:prstGeom prst="rect">
          <a:avLst/>
        </a:prstGeom>
        <a:blipFill rotWithShape="0">
          <a:blip xmlns:r="http://schemas.openxmlformats.org/officeDocument/2006/relationships" r:embed="rId1"/>
          <a:tile tx="0" ty="0" sx="100000" sy="100000" flip="none" algn="tl"/>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lvl="0" algn="ctr" defTabSz="1911350">
            <a:lnSpc>
              <a:spcPct val="90000"/>
            </a:lnSpc>
            <a:spcBef>
              <a:spcPct val="0"/>
            </a:spcBef>
            <a:spcAft>
              <a:spcPct val="35000"/>
            </a:spcAft>
          </a:pPr>
          <a:r>
            <a:rPr lang="en-US" sz="4300" kern="1200" dirty="0" smtClean="0">
              <a:solidFill>
                <a:srgbClr val="002060"/>
              </a:solidFill>
            </a:rPr>
            <a:t>Annexure-D</a:t>
          </a:r>
          <a:endParaRPr lang="en-US" sz="4300" kern="1200" dirty="0">
            <a:solidFill>
              <a:srgbClr val="002060"/>
            </a:solidFill>
          </a:endParaRPr>
        </a:p>
      </dsp:txBody>
      <dsp:txXfrm>
        <a:off x="4553586" y="0"/>
        <a:ext cx="4059212" cy="1238400"/>
      </dsp:txXfrm>
    </dsp:sp>
    <dsp:sp modelId="{D4749007-4375-46F0-A4FB-5F2D5E5463D9}">
      <dsp:nvSpPr>
        <dsp:cNvPr id="0" name=""/>
        <dsp:cNvSpPr/>
      </dsp:nvSpPr>
      <dsp:spPr>
        <a:xfrm>
          <a:off x="4553586" y="1168567"/>
          <a:ext cx="4059212" cy="4926349"/>
        </a:xfrm>
        <a:prstGeom prst="rect">
          <a:avLst/>
        </a:prstGeom>
        <a:blipFill rotWithShape="0">
          <a:blip xmlns:r="http://schemas.openxmlformats.org/officeDocument/2006/relationships" r:embed="rId1"/>
          <a:tile tx="0" ty="0" sx="100000" sy="100000" flip="none" algn="tl"/>
        </a:blip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9362" tIns="229362" rIns="305816" bIns="344043" numCol="1" spcCol="1270" anchor="t" anchorCtr="0">
          <a:noAutofit/>
        </a:bodyPr>
        <a:lstStyle/>
        <a:p>
          <a:pPr marL="285750" lvl="1" indent="-285750" algn="l" defTabSz="1911350">
            <a:lnSpc>
              <a:spcPct val="90000"/>
            </a:lnSpc>
            <a:spcBef>
              <a:spcPct val="0"/>
            </a:spcBef>
            <a:spcAft>
              <a:spcPct val="15000"/>
            </a:spcAft>
            <a:buChar char="••"/>
          </a:pPr>
          <a:endParaRPr lang="en-US" sz="4300" kern="1200" dirty="0"/>
        </a:p>
        <a:p>
          <a:pPr marL="285750" lvl="1" indent="-285750" algn="l" defTabSz="1911350">
            <a:lnSpc>
              <a:spcPct val="90000"/>
            </a:lnSpc>
            <a:spcBef>
              <a:spcPct val="0"/>
            </a:spcBef>
            <a:spcAft>
              <a:spcPct val="15000"/>
            </a:spcAft>
            <a:buChar char="••"/>
          </a:pPr>
          <a:r>
            <a:rPr lang="en-US" sz="4300" kern="1200" dirty="0" smtClean="0"/>
            <a:t>Is details of </a:t>
          </a:r>
          <a:r>
            <a:rPr lang="en-US" sz="4300" b="1" kern="1200" dirty="0" smtClean="0"/>
            <a:t>TDS certificates issued</a:t>
          </a:r>
          <a:r>
            <a:rPr lang="en-US" sz="4300" kern="1200" dirty="0" smtClean="0"/>
            <a:t> by the dealer are to be filled.</a:t>
          </a:r>
          <a:endParaRPr lang="en-US" sz="4300" kern="1200" dirty="0"/>
        </a:p>
      </dsp:txBody>
      <dsp:txXfrm>
        <a:off x="4553586" y="1168567"/>
        <a:ext cx="4059212" cy="492634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69D286E-13B6-4658-BE9C-4CF028D35999}" type="datetimeFigureOut">
              <a:rPr lang="en-US"/>
              <a:pPr>
                <a:defRPr/>
              </a:pPr>
              <a:t>17/04/2013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(Akshay Suresh Bhandari  &amp; Rushabh Bharat Gala)</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EC7A373-F6D8-41CB-BD5F-DD87768C9B8D}" type="slidenum">
              <a:rPr lang="en-US"/>
              <a:pPr>
                <a:defRPr/>
              </a:pPr>
              <a:t>‹#›</a:t>
            </a:fld>
            <a:endParaRPr 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79E581A-C45B-424F-876A-26BA065F13A7}" type="datetimeFigureOut">
              <a:rPr lang="en-US"/>
              <a:pPr>
                <a:defRPr/>
              </a:pPr>
              <a:t>17/04/2013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(Akshay Suresh Bhandari  &amp; Rushabh Bharat Gala)</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751566D-CDA1-4309-BFF1-C69AED83ED6E}" type="slidenum">
              <a:rPr lang="en-US"/>
              <a:pPr>
                <a:defRPr/>
              </a:pPr>
              <a:t>‹#›</a:t>
            </a:fld>
            <a:endParaRPr 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6387"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(Akshay Suresh Bhandari  &amp; Rushabh Bharat Gala)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8435"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(Akshay Suresh Bhandari  &amp; Rushabh Bharat Gala)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59"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(Akshay Suresh Bhandari  &amp; Rushabh Bharat Gala)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0150E47C-4B47-4CEC-B0E6-BFE4FA07D068}" type="datetime1">
              <a:rPr lang="en-US"/>
              <a:pPr>
                <a:defRPr/>
              </a:pPr>
              <a:t>17/04/2013</a:t>
            </a:fld>
            <a:endParaRPr lang="en-US"/>
          </a:p>
        </p:txBody>
      </p:sp>
      <p:sp>
        <p:nvSpPr>
          <p:cNvPr id="6" name="Footer Placeholder 1"/>
          <p:cNvSpPr>
            <a:spLocks noGrp="1"/>
          </p:cNvSpPr>
          <p:nvPr>
            <p:ph type="ftr" sz="quarter" idx="11"/>
          </p:nvPr>
        </p:nvSpPr>
        <p:spPr/>
        <p:txBody>
          <a:bodyPr/>
          <a:lstStyle>
            <a:lvl1pPr>
              <a:defRPr/>
            </a:lvl1pPr>
          </a:lstStyle>
          <a:p>
            <a:pPr>
              <a:defRPr/>
            </a:pPr>
            <a:endParaRPr lang="en-US"/>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EF5258C2-6F5B-4AE9-BBA8-558381CE44B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8E6BFFFE-9025-4E7E-9114-0C3C8F05BD3E}" type="datetime1">
              <a:rPr lang="en-US"/>
              <a:pPr>
                <a:defRPr/>
              </a:pPr>
              <a:t>17/04/2013</a:t>
            </a:fld>
            <a:endParaRPr lang="en-US"/>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3E343521-B00F-4331-8CD4-A68C3F73624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F603184-331F-420C-B76D-DDAC38886535}" type="datetime1">
              <a:rPr lang="en-US"/>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C8C996-DCD2-4C52-AAD3-85714AB7700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1646911A-4112-4CF8-84DD-F4D943B87E26}" type="datetime1">
              <a:rPr lang="en-US"/>
              <a:pPr>
                <a:defRPr/>
              </a:pPr>
              <a:t>17/04/2013</a:t>
            </a:fld>
            <a:endParaRPr lang="en-US"/>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A0A548BF-32A6-4AD4-B55A-874A368877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80FE8EE6-C013-4A0B-A845-F6BCD8ACF63D}" type="datetime1">
              <a:rPr lang="en-US"/>
              <a:pPr>
                <a:defRPr/>
              </a:pPr>
              <a:t>17/04/2013</a:t>
            </a:fld>
            <a:endParaRPr lang="en-US"/>
          </a:p>
        </p:txBody>
      </p:sp>
      <p:sp>
        <p:nvSpPr>
          <p:cNvPr id="7" name="Footer Placeholder 10"/>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98A550B7-F82C-463E-BD1C-F409B9A7C5ED}"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9FF82BDE-29C0-4199-A1FA-C587A0B72D3E}" type="datetime1">
              <a:rPr lang="en-US"/>
              <a:pPr>
                <a:defRPr/>
              </a:pPr>
              <a:t>17/04/2013</a:t>
            </a:fld>
            <a:endParaRPr lang="en-US"/>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C2109492-CF61-4AE1-A971-A2683297952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A3A07034-0DD2-4843-B369-EFE5F0345F34}" type="datetime1">
              <a:rPr lang="en-US"/>
              <a:pPr>
                <a:defRPr/>
              </a:pPr>
              <a:t>17/04/2013</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12CC3C04-7AF8-436F-A0A9-47EFFDD124A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F5C010AC-009D-44B6-8242-23434EC2F0C8}" type="datetime1">
              <a:rPr lang="en-US"/>
              <a:pPr>
                <a:defRPr/>
              </a:pPr>
              <a:t>17/04/2013</a:t>
            </a:fld>
            <a:endParaRPr lang="en-US"/>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998294EB-3A7A-4EAC-9077-3DC2AFC6D45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43F947CC-3569-497E-AF30-0B7E511DCEB0}" type="datetime1">
              <a:rPr lang="en-US"/>
              <a:pPr>
                <a:defRPr/>
              </a:pPr>
              <a:t>17/04/2013</a:t>
            </a:fld>
            <a:endParaRPr lang="en-US"/>
          </a:p>
        </p:txBody>
      </p:sp>
      <p:sp>
        <p:nvSpPr>
          <p:cNvPr id="3" name="Footer Placeholder 23"/>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3A68C486-A1F7-4DD1-9F40-45855551874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FCA2C66F-C78C-4E0B-8407-AAFF9FF99F6F}" type="datetime1">
              <a:rPr lang="en-US"/>
              <a:pPr>
                <a:defRPr/>
              </a:pPr>
              <a:t>17/04/2013</a:t>
            </a:fld>
            <a:endParaRPr lang="en-US"/>
          </a:p>
        </p:txBody>
      </p:sp>
      <p:sp>
        <p:nvSpPr>
          <p:cNvPr id="7" name="Footer Placeholder 28"/>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FE2028D0-4D69-47C3-BC1A-BB9068355CA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70159ECF-F04C-4A48-AE72-8D44653CED65}" type="datetime1">
              <a:rPr lang="en-US"/>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30"/>
          <p:cNvSpPr>
            <a:spLocks noGrp="1"/>
          </p:cNvSpPr>
          <p:nvPr>
            <p:ph type="sldNum" sz="quarter" idx="12"/>
          </p:nvPr>
        </p:nvSpPr>
        <p:spPr/>
        <p:txBody>
          <a:bodyPr/>
          <a:lstStyle>
            <a:lvl1pPr>
              <a:defRPr/>
            </a:lvl1pPr>
          </a:lstStyle>
          <a:p>
            <a:pPr>
              <a:defRPr/>
            </a:pPr>
            <a:fld id="{A4E9425D-2CD8-494F-912C-AF180C23619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9" name="Text Placeholder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defRPr>
            </a:lvl1pPr>
          </a:lstStyle>
          <a:p>
            <a:pPr>
              <a:defRPr/>
            </a:pPr>
            <a:fld id="{4BE4B20B-181F-43AC-B41C-278EC83AB275}" type="datetime1">
              <a:rPr lang="en-US"/>
              <a:pPr>
                <a:defRPr/>
              </a:pPr>
              <a:t>17/04/2013</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defRPr>
            </a:lvl1pPr>
          </a:lstStyle>
          <a:p>
            <a:pPr>
              <a:defRPr/>
            </a:pPr>
            <a:fld id="{0B938C8C-15B7-4278-85F8-3CB782A0881D}" type="slidenum">
              <a:rPr lang="en-US"/>
              <a:pPr>
                <a:defRPr/>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0" r:id="rId4"/>
    <p:sldLayoutId id="2147483706" r:id="rId5"/>
    <p:sldLayoutId id="2147483701" r:id="rId6"/>
    <p:sldLayoutId id="2147483707" r:id="rId7"/>
    <p:sldLayoutId id="2147483708" r:id="rId8"/>
    <p:sldLayoutId id="2147483709" r:id="rId9"/>
    <p:sldLayoutId id="2147483702" r:id="rId10"/>
    <p:sldLayoutId id="2147483710"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diagramLayout" Target="../diagrams/layout2.xml"/><Relationship Id="rId7" Type="http://schemas.openxmlformats.org/officeDocument/2006/relationships/diagramLayout" Target="../diagrams/layout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microsoft.com/office/2007/relationships/diagramDrawing" Target="../diagrams/drawing3.xml"/><Relationship Id="rId5" Type="http://schemas.openxmlformats.org/officeDocument/2006/relationships/diagramColors" Target="../diagrams/colors2.xml"/><Relationship Id="rId10" Type="http://schemas.microsoft.com/office/2007/relationships/diagramDrawing" Target="../diagrams/drawing2.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828800"/>
            <a:ext cx="6858000" cy="2971800"/>
          </a:xfrm>
        </p:spPr>
        <p:txBody>
          <a:bodyPr>
            <a:noAutofit/>
          </a:bodyPr>
          <a:lstStyle/>
          <a:p>
            <a:pPr algn="ctr" eaLnBrk="1" fontAlgn="auto" hangingPunct="1">
              <a:spcAft>
                <a:spcPts val="0"/>
              </a:spcAft>
              <a:defRPr/>
            </a:pPr>
            <a:r>
              <a:rPr lang="en-US" sz="8000" dirty="0" smtClean="0">
                <a:latin typeface="+mj-lt"/>
              </a:rPr>
              <a:t>M-vat audit </a:t>
            </a:r>
            <a:br>
              <a:rPr lang="en-US" sz="8000" dirty="0" smtClean="0">
                <a:latin typeface="+mj-lt"/>
              </a:rPr>
            </a:br>
            <a:r>
              <a:rPr lang="en-US" sz="8000" dirty="0" smtClean="0">
                <a:latin typeface="+mj-lt"/>
              </a:rPr>
              <a:t>&amp; e-704 </a:t>
            </a:r>
            <a:br>
              <a:rPr lang="en-US" sz="8000" dirty="0" smtClean="0">
                <a:latin typeface="+mj-lt"/>
              </a:rPr>
            </a:br>
            <a:endParaRPr lang="en-US" sz="8000" dirty="0">
              <a:latin typeface="+mj-lt"/>
            </a:endParaRPr>
          </a:p>
        </p:txBody>
      </p:sp>
      <p:sp>
        <p:nvSpPr>
          <p:cNvPr id="3" name="Subtitle 2"/>
          <p:cNvSpPr>
            <a:spLocks noGrp="1"/>
          </p:cNvSpPr>
          <p:nvPr>
            <p:ph type="subTitle" idx="1"/>
          </p:nvPr>
        </p:nvSpPr>
        <p:spPr>
          <a:xfrm>
            <a:off x="228600" y="5410200"/>
            <a:ext cx="8915400" cy="1295400"/>
          </a:xfrm>
        </p:spPr>
        <p:txBody>
          <a:bodyPr>
            <a:normAutofit/>
          </a:bodyPr>
          <a:lstStyle/>
          <a:p>
            <a:pPr algn="ctr" eaLnBrk="1" fontAlgn="auto" hangingPunct="1">
              <a:spcAft>
                <a:spcPts val="0"/>
              </a:spcAft>
              <a:defRPr/>
            </a:pPr>
            <a:r>
              <a:rPr lang="en-US" dirty="0" smtClean="0">
                <a:latin typeface="+mj-lt"/>
              </a:rPr>
              <a:t>(Speakers : </a:t>
            </a:r>
            <a:r>
              <a:rPr lang="en-US" dirty="0" err="1" smtClean="0">
                <a:latin typeface="+mj-lt"/>
              </a:rPr>
              <a:t>Devang</a:t>
            </a:r>
            <a:r>
              <a:rPr lang="en-US" dirty="0" smtClean="0">
                <a:latin typeface="+mj-lt"/>
              </a:rPr>
              <a:t>, </a:t>
            </a:r>
            <a:r>
              <a:rPr lang="en-US" dirty="0" err="1" smtClean="0">
                <a:latin typeface="+mj-lt"/>
              </a:rPr>
              <a:t>Shabbir</a:t>
            </a:r>
            <a:r>
              <a:rPr lang="en-US" dirty="0" smtClean="0">
                <a:latin typeface="+mj-lt"/>
              </a:rPr>
              <a:t>, </a:t>
            </a:r>
            <a:r>
              <a:rPr lang="en-US" dirty="0" err="1" smtClean="0">
                <a:latin typeface="+mj-lt"/>
              </a:rPr>
              <a:t>Rushabh</a:t>
            </a:r>
            <a:r>
              <a:rPr lang="en-US" dirty="0" smtClean="0">
                <a:latin typeface="+mj-lt"/>
              </a:rPr>
              <a:t>, </a:t>
            </a:r>
            <a:r>
              <a:rPr lang="en-US" dirty="0" err="1" smtClean="0">
                <a:latin typeface="+mj-lt"/>
              </a:rPr>
              <a:t>Dinesh</a:t>
            </a:r>
            <a:r>
              <a:rPr lang="en-US" dirty="0" smtClean="0">
                <a:latin typeface="+mj-lt"/>
              </a:rPr>
              <a:t>, </a:t>
            </a:r>
            <a:r>
              <a:rPr lang="en-US" dirty="0" err="1" smtClean="0">
                <a:latin typeface="+mj-lt"/>
              </a:rPr>
              <a:t>Aashish</a:t>
            </a:r>
            <a:r>
              <a:rPr lang="en-US" dirty="0" smtClean="0">
                <a:latin typeface="+mj-lt"/>
              </a:rPr>
              <a:t>, Harish, </a:t>
            </a:r>
            <a:r>
              <a:rPr lang="en-US" dirty="0" err="1" smtClean="0">
                <a:latin typeface="+mj-lt"/>
              </a:rPr>
              <a:t>Nikunj</a:t>
            </a:r>
            <a:r>
              <a:rPr lang="en-US" dirty="0" smtClean="0">
                <a:latin typeface="+mj-lt"/>
              </a:rPr>
              <a:t>, </a:t>
            </a:r>
            <a:r>
              <a:rPr lang="en-US" dirty="0" err="1" smtClean="0">
                <a:latin typeface="+mj-lt"/>
              </a:rPr>
              <a:t>Burhanuddin</a:t>
            </a:r>
            <a:r>
              <a:rPr lang="en-US" dirty="0" smtClean="0">
                <a:latin typeface="+mj-lt"/>
              </a:rPr>
              <a:t>, </a:t>
            </a:r>
            <a:r>
              <a:rPr lang="en-US" dirty="0" err="1" smtClean="0">
                <a:latin typeface="+mj-lt"/>
              </a:rPr>
              <a:t>Kuldeep</a:t>
            </a:r>
            <a:r>
              <a:rPr lang="en-US" dirty="0" smtClean="0">
                <a:latin typeface="+mj-lt"/>
              </a:rPr>
              <a:t> and </a:t>
            </a:r>
            <a:r>
              <a:rPr lang="en-US" dirty="0" err="1" smtClean="0">
                <a:latin typeface="+mj-lt"/>
              </a:rPr>
              <a:t>Yashwant</a:t>
            </a:r>
            <a:r>
              <a:rPr lang="en-US" dirty="0" smtClean="0">
                <a:latin typeface="+mj-lt"/>
              </a:rPr>
              <a:t>)</a:t>
            </a:r>
          </a:p>
          <a:p>
            <a:pPr algn="ctr" eaLnBrk="1" fontAlgn="auto" hangingPunct="1">
              <a:spcAft>
                <a:spcPts val="0"/>
              </a:spcAft>
              <a:buFont typeface="Wingdings 2"/>
              <a:buNone/>
              <a:defRPr/>
            </a:pPr>
            <a:endParaRPr lang="en-US" dirty="0">
              <a:latin typeface="+mj-lt"/>
            </a:endParaRPr>
          </a:p>
        </p:txBody>
      </p:sp>
      <p:sp>
        <p:nvSpPr>
          <p:cNvPr id="10244" name="TextBox 4"/>
          <p:cNvSpPr txBox="1">
            <a:spLocks noChangeArrowheads="1"/>
          </p:cNvSpPr>
          <p:nvPr/>
        </p:nvSpPr>
        <p:spPr bwMode="auto">
          <a:xfrm>
            <a:off x="381000" y="239713"/>
            <a:ext cx="8305800" cy="461665"/>
          </a:xfrm>
          <a:prstGeom prst="rect">
            <a:avLst/>
          </a:prstGeom>
          <a:noFill/>
          <a:ln w="9525">
            <a:noFill/>
            <a:miter lim="800000"/>
            <a:headEnd/>
            <a:tailEnd/>
          </a:ln>
        </p:spPr>
        <p:txBody>
          <a:bodyPr>
            <a:spAutoFit/>
          </a:bodyPr>
          <a:lstStyle/>
          <a:p>
            <a:pPr algn="ctr"/>
            <a:r>
              <a:rPr lang="en-US" sz="2400" b="1" dirty="0" smtClean="0">
                <a:solidFill>
                  <a:srgbClr val="3B2C24"/>
                </a:solidFill>
                <a:latin typeface="Franklin Gothic Book" pitchFamily="34" charset="0"/>
              </a:rPr>
              <a:t>GMCS MARCH, 2013 (IMS-DADAR)</a:t>
            </a:r>
            <a:endParaRPr lang="en-US" sz="2000" b="1" dirty="0">
              <a:solidFill>
                <a:srgbClr val="3B2C24"/>
              </a:solidFill>
              <a:latin typeface="Franklin Gothic Book" pitchFamily="34" charset="0"/>
            </a:endParaRPr>
          </a:p>
        </p:txBody>
      </p:sp>
      <p:sp>
        <p:nvSpPr>
          <p:cNvPr id="10245" name="TextBox 5"/>
          <p:cNvSpPr txBox="1">
            <a:spLocks noChangeArrowheads="1"/>
          </p:cNvSpPr>
          <p:nvPr/>
        </p:nvSpPr>
        <p:spPr bwMode="auto">
          <a:xfrm>
            <a:off x="6781800" y="4876800"/>
            <a:ext cx="2133600" cy="369332"/>
          </a:xfrm>
          <a:prstGeom prst="rect">
            <a:avLst/>
          </a:prstGeom>
          <a:noFill/>
          <a:ln w="9525">
            <a:noFill/>
            <a:miter lim="800000"/>
            <a:headEnd/>
            <a:tailEnd/>
          </a:ln>
        </p:spPr>
        <p:txBody>
          <a:bodyPr>
            <a:spAutoFit/>
          </a:bodyPr>
          <a:lstStyle/>
          <a:p>
            <a:r>
              <a:rPr lang="en-US" dirty="0" smtClean="0">
                <a:latin typeface="Franklin Gothic Book" pitchFamily="34" charset="0"/>
              </a:rPr>
              <a:t>26th March, 2013</a:t>
            </a:r>
            <a:endParaRPr lang="en-US" dirty="0">
              <a:latin typeface="Franklin Gothic Book" pitchFamily="34" charset="0"/>
            </a:endParaRPr>
          </a:p>
        </p:txBody>
      </p:sp>
      <p:sp>
        <p:nvSpPr>
          <p:cNvPr id="7" name="Slide Number Placeholder 6"/>
          <p:cNvSpPr>
            <a:spLocks noGrp="1"/>
          </p:cNvSpPr>
          <p:nvPr>
            <p:ph type="sldNum" sz="quarter" idx="12"/>
          </p:nvPr>
        </p:nvSpPr>
        <p:spPr/>
        <p:txBody>
          <a:bodyPr/>
          <a:lstStyle/>
          <a:p>
            <a:pPr>
              <a:defRPr/>
            </a:pPr>
            <a:fld id="{79F9EC96-E769-4277-ACF5-7890F1F7C7FC}" type="slidenum">
              <a:rPr lang="en-US"/>
              <a:pPr>
                <a:defRPr/>
              </a:pPr>
              <a:t>1</a:t>
            </a:fld>
            <a:endParaRPr lang="en-US"/>
          </a:p>
        </p:txBody>
      </p:sp>
    </p:spTree>
  </p:cSld>
  <p:clrMapOvr>
    <a:masterClrMapping/>
  </p:clrMapOvr>
  <p:transition>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686800" cy="838200"/>
          </a:xfrm>
        </p:spPr>
        <p:txBody>
          <a:bodyPr/>
          <a:lstStyle/>
          <a:p>
            <a:pPr eaLnBrk="1" hangingPunct="1">
              <a:defRPr/>
            </a:pPr>
            <a:r>
              <a:rPr lang="en-US" u="sng" dirty="0" smtClean="0">
                <a:latin typeface="+mj-lt"/>
              </a:rPr>
              <a:t>issues</a:t>
            </a:r>
            <a:endParaRPr lang="en-US" u="sng" dirty="0">
              <a:latin typeface="+mj-lt"/>
            </a:endParaRPr>
          </a:p>
        </p:txBody>
      </p:sp>
      <p:sp>
        <p:nvSpPr>
          <p:cNvPr id="19459" name="Content Placeholder 2"/>
          <p:cNvSpPr>
            <a:spLocks noGrp="1"/>
          </p:cNvSpPr>
          <p:nvPr>
            <p:ph idx="1"/>
          </p:nvPr>
        </p:nvSpPr>
        <p:spPr/>
        <p:txBody>
          <a:bodyPr/>
          <a:lstStyle/>
          <a:p>
            <a:pPr eaLnBrk="1" hangingPunct="1">
              <a:buFont typeface="Wingdings" pitchFamily="2" charset="2"/>
              <a:buChar char="Ø"/>
            </a:pPr>
            <a:r>
              <a:rPr lang="en-US" dirty="0" smtClean="0">
                <a:latin typeface="+mj-lt"/>
              </a:rPr>
              <a:t>If Dealer “A” is having turnover of purchase worth Rs. 61 </a:t>
            </a:r>
            <a:r>
              <a:rPr lang="en-US" dirty="0" err="1" smtClean="0">
                <a:latin typeface="+mj-lt"/>
              </a:rPr>
              <a:t>lacs</a:t>
            </a:r>
            <a:r>
              <a:rPr lang="en-US" dirty="0" smtClean="0">
                <a:latin typeface="+mj-lt"/>
              </a:rPr>
              <a:t> &amp; his turnover of sales is Rs.50 </a:t>
            </a:r>
            <a:r>
              <a:rPr lang="en-US" dirty="0" err="1" smtClean="0">
                <a:latin typeface="+mj-lt"/>
              </a:rPr>
              <a:t>lacs</a:t>
            </a:r>
            <a:r>
              <a:rPr lang="en-US" dirty="0" smtClean="0">
                <a:latin typeface="+mj-lt"/>
              </a:rPr>
              <a:t> whether the dealer is liable for VAT Audit?</a:t>
            </a:r>
          </a:p>
          <a:p>
            <a:pPr eaLnBrk="1" hangingPunct="1"/>
            <a:endParaRPr lang="en-US" dirty="0" smtClean="0">
              <a:latin typeface="+mj-lt"/>
            </a:endParaRPr>
          </a:p>
          <a:p>
            <a:pPr eaLnBrk="1" hangingPunct="1">
              <a:buFont typeface="Wingdings" pitchFamily="2" charset="2"/>
              <a:buChar char="Ø"/>
            </a:pPr>
            <a:r>
              <a:rPr lang="en-US" dirty="0" smtClean="0">
                <a:latin typeface="+mj-lt"/>
              </a:rPr>
              <a:t>If Dealer is holding liquor license &amp; his turnover of sales is Rs. 25 </a:t>
            </a:r>
            <a:r>
              <a:rPr lang="en-US" dirty="0" err="1" smtClean="0">
                <a:latin typeface="+mj-lt"/>
              </a:rPr>
              <a:t>lacs</a:t>
            </a:r>
            <a:r>
              <a:rPr lang="en-US" dirty="0" smtClean="0">
                <a:latin typeface="+mj-lt"/>
              </a:rPr>
              <a:t> and his turnover of purchase is Rs 49 </a:t>
            </a:r>
            <a:r>
              <a:rPr lang="en-US" dirty="0" err="1" smtClean="0">
                <a:latin typeface="+mj-lt"/>
              </a:rPr>
              <a:t>lacs</a:t>
            </a:r>
            <a:r>
              <a:rPr lang="en-US" dirty="0" smtClean="0">
                <a:latin typeface="+mj-lt"/>
              </a:rPr>
              <a:t>. Whether he is liable for VAT Audit?</a:t>
            </a:r>
          </a:p>
        </p:txBody>
      </p:sp>
      <p:sp>
        <p:nvSpPr>
          <p:cNvPr id="4" name="Slide Number Placeholder 3"/>
          <p:cNvSpPr>
            <a:spLocks noGrp="1"/>
          </p:cNvSpPr>
          <p:nvPr>
            <p:ph type="sldNum" sz="quarter" idx="12"/>
          </p:nvPr>
        </p:nvSpPr>
        <p:spPr/>
        <p:txBody>
          <a:bodyPr/>
          <a:lstStyle/>
          <a:p>
            <a:pPr>
              <a:defRPr/>
            </a:pPr>
            <a:fld id="{4BA09A1A-6A62-47CB-BE8C-86CA5DD3902C}" type="slidenum">
              <a:rPr lang="en-US" smtClean="0"/>
              <a:pPr>
                <a:defRPr/>
              </a:pPr>
              <a:t>10</a:t>
            </a:fld>
            <a:endParaRPr lang="en-US"/>
          </a:p>
        </p:txBody>
      </p:sp>
    </p:spTree>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838200"/>
          </a:xfrm>
        </p:spPr>
        <p:txBody>
          <a:bodyPr>
            <a:normAutofit fontScale="90000"/>
          </a:bodyPr>
          <a:lstStyle/>
          <a:p>
            <a:pPr algn="ctr" eaLnBrk="1" fontAlgn="auto" hangingPunct="1">
              <a:spcAft>
                <a:spcPts val="0"/>
              </a:spcAft>
              <a:defRPr/>
            </a:pPr>
            <a:r>
              <a:rPr lang="en-US" b="1" u="sng" dirty="0" smtClean="0">
                <a:latin typeface="+mj-lt"/>
              </a:rPr>
              <a:t/>
            </a:r>
            <a:br>
              <a:rPr lang="en-US" b="1" u="sng" dirty="0" smtClean="0">
                <a:latin typeface="+mj-lt"/>
              </a:rPr>
            </a:br>
            <a:r>
              <a:rPr lang="en-US" b="1" u="sng" dirty="0">
                <a:latin typeface="+mj-lt"/>
              </a:rPr>
              <a:t>Engagement of VAT auditors</a:t>
            </a:r>
            <a:br>
              <a:rPr lang="en-US" b="1" u="sng" dirty="0">
                <a:latin typeface="+mj-lt"/>
              </a:rPr>
            </a:br>
            <a:r>
              <a:rPr lang="en-US" b="1" u="sng" dirty="0" smtClean="0">
                <a:latin typeface="+mj-lt"/>
              </a:rPr>
              <a:t/>
            </a:r>
            <a:br>
              <a:rPr lang="en-US" b="1" u="sng" dirty="0" smtClean="0">
                <a:latin typeface="+mj-lt"/>
              </a:rPr>
            </a:br>
            <a:endParaRPr lang="en-US" b="1" u="sng" dirty="0">
              <a:latin typeface="+mj-lt"/>
            </a:endParaRPr>
          </a:p>
        </p:txBody>
      </p:sp>
      <p:sp>
        <p:nvSpPr>
          <p:cNvPr id="3" name="Content Placeholder 2"/>
          <p:cNvSpPr>
            <a:spLocks noGrp="1"/>
          </p:cNvSpPr>
          <p:nvPr>
            <p:ph idx="1"/>
          </p:nvPr>
        </p:nvSpPr>
        <p:spPr/>
        <p:txBody>
          <a:bodyPr>
            <a:normAutofit/>
          </a:bodyPr>
          <a:lstStyle/>
          <a:p>
            <a:pPr eaLnBrk="1" fontAlgn="auto" hangingPunct="1">
              <a:spcAft>
                <a:spcPts val="0"/>
              </a:spcAft>
              <a:buFont typeface="Wingdings" pitchFamily="2" charset="2"/>
              <a:buChar char="Ø"/>
              <a:defRPr/>
            </a:pPr>
            <a:r>
              <a:rPr lang="en-US" dirty="0" smtClean="0">
                <a:latin typeface="+mj-lt"/>
              </a:rPr>
              <a:t>Client should issue appointment letter to the VAT auditor</a:t>
            </a:r>
          </a:p>
          <a:p>
            <a:pPr eaLnBrk="1" fontAlgn="auto" hangingPunct="1">
              <a:spcAft>
                <a:spcPts val="0"/>
              </a:spcAft>
              <a:buFont typeface="Wingdings" pitchFamily="2" charset="2"/>
              <a:buChar char="Ø"/>
              <a:defRPr/>
            </a:pPr>
            <a:r>
              <a:rPr lang="en-US" dirty="0" smtClean="0">
                <a:latin typeface="+mj-lt"/>
              </a:rPr>
              <a:t>Appointment by:</a:t>
            </a:r>
          </a:p>
          <a:p>
            <a:pPr marL="708660" indent="-571500" eaLnBrk="1" fontAlgn="auto" hangingPunct="1">
              <a:spcAft>
                <a:spcPts val="0"/>
              </a:spcAft>
              <a:buFont typeface="+mj-lt"/>
              <a:buAutoNum type="romanUcPeriod"/>
              <a:defRPr/>
            </a:pPr>
            <a:r>
              <a:rPr lang="en-US" sz="3000" u="sng" dirty="0" smtClean="0">
                <a:latin typeface="+mj-lt"/>
              </a:rPr>
              <a:t>Companies</a:t>
            </a:r>
            <a:r>
              <a:rPr lang="en-US" sz="3000" dirty="0" smtClean="0">
                <a:latin typeface="+mj-lt"/>
              </a:rPr>
              <a:t>- Board resolution or by an officer authorized by the board</a:t>
            </a:r>
          </a:p>
          <a:p>
            <a:pPr marL="708660" indent="-571500" eaLnBrk="1" fontAlgn="auto" hangingPunct="1">
              <a:spcAft>
                <a:spcPts val="0"/>
              </a:spcAft>
              <a:buFont typeface="+mj-lt"/>
              <a:buAutoNum type="romanUcPeriod"/>
              <a:defRPr/>
            </a:pPr>
            <a:r>
              <a:rPr lang="en-US" sz="3000" u="sng" dirty="0" smtClean="0">
                <a:latin typeface="+mj-lt"/>
              </a:rPr>
              <a:t>Co-operative societies &amp; trust</a:t>
            </a:r>
            <a:r>
              <a:rPr lang="en-US" sz="3000" dirty="0" smtClean="0">
                <a:latin typeface="+mj-lt"/>
              </a:rPr>
              <a:t>- Governing body</a:t>
            </a:r>
            <a:endParaRPr lang="en-US" sz="3000" u="sng" dirty="0" smtClean="0">
              <a:latin typeface="+mj-lt"/>
            </a:endParaRPr>
          </a:p>
          <a:p>
            <a:pPr marL="708660" indent="-571500" eaLnBrk="1" fontAlgn="auto" hangingPunct="1">
              <a:spcAft>
                <a:spcPts val="0"/>
              </a:spcAft>
              <a:buFont typeface="+mj-lt"/>
              <a:buAutoNum type="romanUcPeriod"/>
              <a:defRPr/>
            </a:pPr>
            <a:r>
              <a:rPr lang="en-US" sz="3000" u="sng" dirty="0" smtClean="0">
                <a:latin typeface="+mj-lt"/>
              </a:rPr>
              <a:t>Partnership firm</a:t>
            </a:r>
            <a:r>
              <a:rPr lang="en-US" sz="3000" dirty="0" smtClean="0">
                <a:latin typeface="+mj-lt"/>
              </a:rPr>
              <a:t>- Partner or person authorized</a:t>
            </a:r>
          </a:p>
          <a:p>
            <a:pPr marL="708660" indent="-571500" eaLnBrk="1" fontAlgn="auto" hangingPunct="1">
              <a:spcAft>
                <a:spcPts val="0"/>
              </a:spcAft>
              <a:buFont typeface="+mj-lt"/>
              <a:buAutoNum type="romanUcPeriod"/>
              <a:defRPr/>
            </a:pPr>
            <a:r>
              <a:rPr lang="en-US" sz="3000" u="sng" dirty="0">
                <a:latin typeface="+mj-lt"/>
              </a:rPr>
              <a:t>Proprietorship</a:t>
            </a:r>
            <a:r>
              <a:rPr lang="en-US" sz="3000" dirty="0">
                <a:latin typeface="+mj-lt"/>
              </a:rPr>
              <a:t>- </a:t>
            </a:r>
            <a:r>
              <a:rPr lang="en-US" sz="3000" dirty="0" smtClean="0">
                <a:latin typeface="+mj-lt"/>
              </a:rPr>
              <a:t>Proprietor </a:t>
            </a:r>
            <a:r>
              <a:rPr lang="en-US" sz="3000" dirty="0">
                <a:latin typeface="+mj-lt"/>
              </a:rPr>
              <a:t>or </a:t>
            </a:r>
            <a:r>
              <a:rPr lang="en-US" sz="3000" dirty="0" smtClean="0">
                <a:latin typeface="+mj-lt"/>
              </a:rPr>
              <a:t>person authorized</a:t>
            </a:r>
            <a:endParaRPr lang="en-US" sz="3000" dirty="0">
              <a:latin typeface="+mj-lt"/>
            </a:endParaRPr>
          </a:p>
          <a:p>
            <a:pPr marL="708660" indent="-571500" eaLnBrk="1" fontAlgn="auto" hangingPunct="1">
              <a:spcAft>
                <a:spcPts val="0"/>
              </a:spcAft>
              <a:buFont typeface="+mj-lt"/>
              <a:buAutoNum type="romanUcPeriod"/>
              <a:defRPr/>
            </a:pPr>
            <a:endParaRPr lang="en-US" dirty="0" smtClean="0">
              <a:latin typeface="+mj-lt"/>
            </a:endParaRPr>
          </a:p>
          <a:p>
            <a:pPr marL="137160" indent="0" eaLnBrk="1" fontAlgn="auto" hangingPunct="1">
              <a:spcAft>
                <a:spcPts val="0"/>
              </a:spcAft>
              <a:buFont typeface="Wingdings 2"/>
              <a:buNone/>
              <a:defRPr/>
            </a:pPr>
            <a:endParaRPr lang="en-US" dirty="0" smtClean="0">
              <a:latin typeface="+mj-lt"/>
            </a:endParaRPr>
          </a:p>
          <a:p>
            <a:pPr marL="708660" indent="-571500" eaLnBrk="1" fontAlgn="auto" hangingPunct="1">
              <a:spcAft>
                <a:spcPts val="0"/>
              </a:spcAft>
              <a:buFont typeface="+mj-lt"/>
              <a:buAutoNum type="romanLcPeriod"/>
              <a:defRPr/>
            </a:pPr>
            <a:endParaRPr lang="en-US" dirty="0" smtClean="0">
              <a:latin typeface="+mj-lt"/>
            </a:endParaRPr>
          </a:p>
          <a:p>
            <a:pPr marL="708660" indent="-571500" eaLnBrk="1" fontAlgn="auto" hangingPunct="1">
              <a:spcAft>
                <a:spcPts val="0"/>
              </a:spcAft>
              <a:buFont typeface="+mj-lt"/>
              <a:buAutoNum type="romanLcPeriod"/>
              <a:defRPr/>
            </a:pPr>
            <a:endParaRPr lang="en-US" dirty="0">
              <a:latin typeface="+mj-lt"/>
            </a:endParaRPr>
          </a:p>
        </p:txBody>
      </p:sp>
      <p:sp>
        <p:nvSpPr>
          <p:cNvPr id="4" name="Slide Number Placeholder 3"/>
          <p:cNvSpPr>
            <a:spLocks noGrp="1"/>
          </p:cNvSpPr>
          <p:nvPr>
            <p:ph type="sldNum" sz="quarter" idx="12"/>
          </p:nvPr>
        </p:nvSpPr>
        <p:spPr/>
        <p:txBody>
          <a:bodyPr/>
          <a:lstStyle/>
          <a:p>
            <a:pPr>
              <a:defRPr/>
            </a:pPr>
            <a:fld id="{D4E6A0A8-4273-4E9F-99FB-531BBA760613}" type="slidenum">
              <a:rPr lang="en-US"/>
              <a:pPr>
                <a:defRPr/>
              </a:pPr>
              <a:t>11</a:t>
            </a:fld>
            <a:endParaRPr lang="en-US"/>
          </a:p>
        </p:txBody>
      </p:sp>
    </p:spTree>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eaLnBrk="1" fontAlgn="auto" hangingPunct="1">
              <a:spcAft>
                <a:spcPts val="0"/>
              </a:spcAft>
              <a:defRPr/>
            </a:pPr>
            <a:r>
              <a:rPr lang="en-US" b="1" u="sng" dirty="0">
                <a:latin typeface="+mj-lt"/>
              </a:rPr>
              <a:t>Engagement of VAT </a:t>
            </a:r>
            <a:r>
              <a:rPr lang="en-US" b="1" u="sng" dirty="0" smtClean="0">
                <a:latin typeface="+mj-lt"/>
              </a:rPr>
              <a:t>auditors (cont…)</a:t>
            </a:r>
            <a:endParaRPr lang="en-US" b="1" dirty="0">
              <a:latin typeface="+mj-lt"/>
            </a:endParaRPr>
          </a:p>
        </p:txBody>
      </p:sp>
      <p:sp>
        <p:nvSpPr>
          <p:cNvPr id="21507" name="Content Placeholder 2"/>
          <p:cNvSpPr>
            <a:spLocks noGrp="1"/>
          </p:cNvSpPr>
          <p:nvPr>
            <p:ph idx="1"/>
          </p:nvPr>
        </p:nvSpPr>
        <p:spPr>
          <a:xfrm>
            <a:off x="304800" y="1798638"/>
            <a:ext cx="8686800" cy="4525962"/>
          </a:xfrm>
        </p:spPr>
        <p:txBody>
          <a:bodyPr/>
          <a:lstStyle/>
          <a:p>
            <a:pPr eaLnBrk="1" hangingPunct="1">
              <a:buFont typeface="Wingdings" pitchFamily="2" charset="2"/>
              <a:buChar char="Ø"/>
            </a:pPr>
            <a:r>
              <a:rPr lang="en-US" smtClean="0">
                <a:latin typeface="+mj-lt"/>
              </a:rPr>
              <a:t>Appointment letter should specify the terms of engagement, scope, fees and details of branch or joint auditors</a:t>
            </a:r>
          </a:p>
        </p:txBody>
      </p:sp>
      <p:sp>
        <p:nvSpPr>
          <p:cNvPr id="4" name="Slide Number Placeholder 3"/>
          <p:cNvSpPr>
            <a:spLocks noGrp="1"/>
          </p:cNvSpPr>
          <p:nvPr>
            <p:ph type="sldNum" sz="quarter" idx="12"/>
          </p:nvPr>
        </p:nvSpPr>
        <p:spPr/>
        <p:txBody>
          <a:bodyPr/>
          <a:lstStyle/>
          <a:p>
            <a:pPr>
              <a:defRPr/>
            </a:pPr>
            <a:fld id="{DB36F294-90DD-4A6C-B303-4D88808E7335}" type="slidenum">
              <a:rPr lang="en-US"/>
              <a:pPr>
                <a:defRPr/>
              </a:pPr>
              <a:t>12</a:t>
            </a:fld>
            <a:endParaRPr lang="en-US"/>
          </a:p>
        </p:txBody>
      </p:sp>
    </p:spTree>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eaLnBrk="1" fontAlgn="auto" hangingPunct="1">
              <a:spcAft>
                <a:spcPts val="0"/>
              </a:spcAft>
              <a:defRPr/>
            </a:pPr>
            <a:r>
              <a:rPr lang="en-US" b="1" u="sng" dirty="0" smtClean="0">
                <a:latin typeface="+mj-lt"/>
              </a:rPr>
              <a:t>Preparation of VAT audit</a:t>
            </a:r>
            <a:endParaRPr lang="en-US" b="1" u="sng" dirty="0">
              <a:latin typeface="+mj-lt"/>
            </a:endParaRPr>
          </a:p>
        </p:txBody>
      </p:sp>
      <p:sp>
        <p:nvSpPr>
          <p:cNvPr id="22531" name="Content Placeholder 2"/>
          <p:cNvSpPr>
            <a:spLocks noGrp="1"/>
          </p:cNvSpPr>
          <p:nvPr>
            <p:ph idx="1"/>
          </p:nvPr>
        </p:nvSpPr>
        <p:spPr/>
        <p:txBody>
          <a:bodyPr/>
          <a:lstStyle/>
          <a:p>
            <a:pPr eaLnBrk="1" hangingPunct="1">
              <a:buFont typeface="Wingdings" pitchFamily="2" charset="2"/>
              <a:buChar char="Ø"/>
            </a:pPr>
            <a:r>
              <a:rPr lang="en-US" smtClean="0">
                <a:latin typeface="+mj-lt"/>
              </a:rPr>
              <a:t>Knowledge of business and industry</a:t>
            </a:r>
          </a:p>
          <a:p>
            <a:pPr eaLnBrk="1" hangingPunct="1">
              <a:buFont typeface="Wingdings" pitchFamily="2" charset="2"/>
              <a:buChar char="Ø"/>
            </a:pPr>
            <a:r>
              <a:rPr lang="en-US" smtClean="0">
                <a:latin typeface="+mj-lt"/>
              </a:rPr>
              <a:t>Major accounting policies</a:t>
            </a:r>
          </a:p>
          <a:p>
            <a:pPr eaLnBrk="1" hangingPunct="1">
              <a:buFont typeface="Wingdings" pitchFamily="2" charset="2"/>
              <a:buChar char="Ø"/>
            </a:pPr>
            <a:r>
              <a:rPr lang="en-US" smtClean="0">
                <a:latin typeface="+mj-lt"/>
              </a:rPr>
              <a:t>Evaluation of internal control</a:t>
            </a:r>
          </a:p>
          <a:p>
            <a:pPr eaLnBrk="1" hangingPunct="1">
              <a:buFont typeface="Wingdings" pitchFamily="2" charset="2"/>
              <a:buChar char="Ø"/>
            </a:pPr>
            <a:r>
              <a:rPr lang="en-US" smtClean="0">
                <a:latin typeface="+mj-lt"/>
              </a:rPr>
              <a:t>Knowledge of applicable provisions</a:t>
            </a:r>
          </a:p>
        </p:txBody>
      </p:sp>
      <p:sp>
        <p:nvSpPr>
          <p:cNvPr id="4" name="Slide Number Placeholder 3"/>
          <p:cNvSpPr>
            <a:spLocks noGrp="1"/>
          </p:cNvSpPr>
          <p:nvPr>
            <p:ph type="sldNum" sz="quarter" idx="12"/>
          </p:nvPr>
        </p:nvSpPr>
        <p:spPr/>
        <p:txBody>
          <a:bodyPr/>
          <a:lstStyle/>
          <a:p>
            <a:pPr>
              <a:defRPr/>
            </a:pPr>
            <a:fld id="{F95A6093-6927-4393-95EF-433FD6AF9C99}" type="slidenum">
              <a:rPr lang="en-US"/>
              <a:pPr>
                <a:defRPr/>
              </a:pPr>
              <a:t>13</a:t>
            </a:fld>
            <a:endParaRPr lang="en-US"/>
          </a:p>
        </p:txBody>
      </p:sp>
    </p:spTree>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lstStyle/>
          <a:p>
            <a:pPr algn="ctr" eaLnBrk="1" fontAlgn="auto" hangingPunct="1">
              <a:spcAft>
                <a:spcPts val="0"/>
              </a:spcAft>
              <a:defRPr/>
            </a:pPr>
            <a:r>
              <a:rPr lang="en-US" b="1" u="sng" dirty="0" smtClean="0">
                <a:latin typeface="+mj-lt"/>
              </a:rPr>
              <a:t>Audit procedures</a:t>
            </a:r>
            <a:endParaRPr lang="en-US" b="1" u="sng" dirty="0">
              <a:latin typeface="+mj-lt"/>
            </a:endParaRPr>
          </a:p>
        </p:txBody>
      </p:sp>
      <p:sp>
        <p:nvSpPr>
          <p:cNvPr id="23555" name="Content Placeholder 2"/>
          <p:cNvSpPr>
            <a:spLocks noGrp="1"/>
          </p:cNvSpPr>
          <p:nvPr>
            <p:ph idx="1"/>
          </p:nvPr>
        </p:nvSpPr>
        <p:spPr/>
        <p:txBody>
          <a:bodyPr/>
          <a:lstStyle/>
          <a:p>
            <a:pPr eaLnBrk="1" hangingPunct="1">
              <a:buFont typeface="Wingdings" pitchFamily="2" charset="2"/>
              <a:buChar char="Ø"/>
            </a:pPr>
            <a:r>
              <a:rPr lang="en-US" smtClean="0">
                <a:latin typeface="+mj-lt"/>
              </a:rPr>
              <a:t>Use of professional skill and expertise</a:t>
            </a:r>
          </a:p>
          <a:p>
            <a:pPr eaLnBrk="1" hangingPunct="1">
              <a:buFont typeface="Wingdings" pitchFamily="2" charset="2"/>
              <a:buChar char="Ø"/>
            </a:pPr>
            <a:r>
              <a:rPr lang="en-US" smtClean="0">
                <a:latin typeface="+mj-lt"/>
              </a:rPr>
              <a:t>Follow generally accepted audit practices</a:t>
            </a:r>
          </a:p>
          <a:p>
            <a:pPr eaLnBrk="1" hangingPunct="1">
              <a:buFont typeface="Wingdings" pitchFamily="2" charset="2"/>
              <a:buChar char="Ø"/>
            </a:pPr>
            <a:r>
              <a:rPr lang="en-US" smtClean="0">
                <a:latin typeface="+mj-lt"/>
              </a:rPr>
              <a:t>Apply audit and assurance standards</a:t>
            </a:r>
          </a:p>
          <a:p>
            <a:pPr eaLnBrk="1" hangingPunct="1">
              <a:buFont typeface="Wingdings" pitchFamily="2" charset="2"/>
              <a:buChar char="Ø"/>
            </a:pPr>
            <a:r>
              <a:rPr lang="en-US" smtClean="0">
                <a:latin typeface="+mj-lt"/>
              </a:rPr>
              <a:t>Apply test checks</a:t>
            </a:r>
          </a:p>
          <a:p>
            <a:pPr eaLnBrk="1" hangingPunct="1">
              <a:buFont typeface="Wingdings" pitchFamily="2" charset="2"/>
              <a:buChar char="Ø"/>
            </a:pPr>
            <a:r>
              <a:rPr lang="en-US" smtClean="0">
                <a:latin typeface="+mj-lt"/>
              </a:rPr>
              <a:t>Apply concept of materiality</a:t>
            </a:r>
          </a:p>
          <a:p>
            <a:pPr eaLnBrk="1" hangingPunct="1">
              <a:buFont typeface="Wingdings" pitchFamily="2" charset="2"/>
              <a:buChar char="Ø"/>
            </a:pPr>
            <a:r>
              <a:rPr lang="en-US" smtClean="0">
                <a:latin typeface="+mj-lt"/>
              </a:rPr>
              <a:t>Reliance on experts opinion</a:t>
            </a:r>
          </a:p>
        </p:txBody>
      </p:sp>
      <p:sp>
        <p:nvSpPr>
          <p:cNvPr id="4" name="Slide Number Placeholder 3"/>
          <p:cNvSpPr>
            <a:spLocks noGrp="1"/>
          </p:cNvSpPr>
          <p:nvPr>
            <p:ph type="sldNum" sz="quarter" idx="12"/>
          </p:nvPr>
        </p:nvSpPr>
        <p:spPr/>
        <p:txBody>
          <a:bodyPr/>
          <a:lstStyle/>
          <a:p>
            <a:pPr>
              <a:defRPr/>
            </a:pPr>
            <a:fld id="{547D3E25-8696-4C7A-85D2-5F19040D2D11}" type="slidenum">
              <a:rPr lang="en-US"/>
              <a:pPr>
                <a:defRPr/>
              </a:pPr>
              <a:t>14</a:t>
            </a:fld>
            <a:endParaRPr lang="en-US"/>
          </a:p>
        </p:txBody>
      </p:sp>
    </p:spTree>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838200"/>
          </a:xfrm>
        </p:spPr>
        <p:txBody>
          <a:bodyPr>
            <a:normAutofit fontScale="90000"/>
          </a:bodyPr>
          <a:lstStyle/>
          <a:p>
            <a:pPr algn="ctr" eaLnBrk="1" fontAlgn="auto" hangingPunct="1">
              <a:spcAft>
                <a:spcPts val="0"/>
              </a:spcAft>
              <a:defRPr/>
            </a:pPr>
            <a:r>
              <a:rPr lang="en-US" b="1" u="sng" dirty="0" smtClean="0">
                <a:latin typeface="+mj-lt"/>
              </a:rPr>
              <a:t>Documentation</a:t>
            </a:r>
            <a:r>
              <a:rPr lang="en-US" b="1" dirty="0" smtClean="0">
                <a:latin typeface="+mj-lt"/>
              </a:rPr>
              <a:t/>
            </a:r>
            <a:br>
              <a:rPr lang="en-US" b="1" dirty="0" smtClean="0">
                <a:latin typeface="+mj-lt"/>
              </a:rPr>
            </a:br>
            <a:endParaRPr lang="en-US" b="1" dirty="0">
              <a:latin typeface="+mj-lt"/>
            </a:endParaRPr>
          </a:p>
        </p:txBody>
      </p:sp>
      <p:sp>
        <p:nvSpPr>
          <p:cNvPr id="24579" name="Content Placeholder 2"/>
          <p:cNvSpPr>
            <a:spLocks noGrp="1"/>
          </p:cNvSpPr>
          <p:nvPr>
            <p:ph idx="1"/>
          </p:nvPr>
        </p:nvSpPr>
        <p:spPr>
          <a:xfrm>
            <a:off x="228600" y="1554163"/>
            <a:ext cx="8686800" cy="4525962"/>
          </a:xfrm>
        </p:spPr>
        <p:txBody>
          <a:bodyPr/>
          <a:lstStyle/>
          <a:p>
            <a:pPr marL="136525" indent="0" eaLnBrk="1" hangingPunct="1">
              <a:lnSpc>
                <a:spcPct val="90000"/>
              </a:lnSpc>
              <a:buFont typeface="Wingdings 2" pitchFamily="18" charset="2"/>
              <a:buNone/>
            </a:pPr>
            <a:r>
              <a:rPr lang="en-US" smtClean="0">
                <a:latin typeface="+mj-lt"/>
              </a:rPr>
              <a:t>List of suitable documents for and during the conduct of audit: </a:t>
            </a:r>
          </a:p>
          <a:p>
            <a:pPr marL="136525" indent="0" eaLnBrk="1" hangingPunct="1">
              <a:lnSpc>
                <a:spcPct val="90000"/>
              </a:lnSpc>
              <a:buFont typeface="Wingdings 2" pitchFamily="18" charset="2"/>
              <a:buNone/>
            </a:pPr>
            <a:endParaRPr lang="en-US" sz="1000" smtClean="0">
              <a:latin typeface="+mj-lt"/>
            </a:endParaRPr>
          </a:p>
          <a:p>
            <a:pPr marL="136525" indent="0" eaLnBrk="1" hangingPunct="1">
              <a:lnSpc>
                <a:spcPct val="90000"/>
              </a:lnSpc>
              <a:buFont typeface="Wingdings" pitchFamily="2" charset="2"/>
              <a:buChar char="Ø"/>
            </a:pPr>
            <a:r>
              <a:rPr lang="en-US" smtClean="0">
                <a:latin typeface="+mj-lt"/>
              </a:rPr>
              <a:t>An appointment letter</a:t>
            </a:r>
          </a:p>
          <a:p>
            <a:pPr marL="136525" indent="0" eaLnBrk="1" hangingPunct="1">
              <a:lnSpc>
                <a:spcPct val="90000"/>
              </a:lnSpc>
              <a:buFont typeface="Wingdings" pitchFamily="2" charset="2"/>
              <a:buChar char="Ø"/>
            </a:pPr>
            <a:r>
              <a:rPr lang="en-US" smtClean="0">
                <a:latin typeface="+mj-lt"/>
              </a:rPr>
              <a:t>Last years VAT audit report</a:t>
            </a:r>
          </a:p>
          <a:p>
            <a:pPr marL="136525" indent="0" eaLnBrk="1" hangingPunct="1">
              <a:lnSpc>
                <a:spcPct val="90000"/>
              </a:lnSpc>
              <a:buFont typeface="Wingdings" pitchFamily="2" charset="2"/>
              <a:buChar char="Ø"/>
            </a:pPr>
            <a:r>
              <a:rPr lang="en-US" smtClean="0">
                <a:solidFill>
                  <a:srgbClr val="523227"/>
                </a:solidFill>
                <a:latin typeface="+mj-lt"/>
              </a:rPr>
              <a:t>Statutory/tax Auditor Report with Balance sheet Set</a:t>
            </a:r>
          </a:p>
          <a:p>
            <a:pPr marL="136525" indent="0" eaLnBrk="1" hangingPunct="1">
              <a:lnSpc>
                <a:spcPct val="90000"/>
              </a:lnSpc>
              <a:buFont typeface="Wingdings" pitchFamily="2" charset="2"/>
              <a:buChar char="Ø"/>
            </a:pPr>
            <a:r>
              <a:rPr lang="en-US" smtClean="0">
                <a:latin typeface="+mj-lt"/>
              </a:rPr>
              <a:t>Management representation letter</a:t>
            </a:r>
          </a:p>
        </p:txBody>
      </p:sp>
      <p:sp>
        <p:nvSpPr>
          <p:cNvPr id="4" name="Slide Number Placeholder 3"/>
          <p:cNvSpPr>
            <a:spLocks noGrp="1"/>
          </p:cNvSpPr>
          <p:nvPr>
            <p:ph type="sldNum" sz="quarter" idx="12"/>
          </p:nvPr>
        </p:nvSpPr>
        <p:spPr/>
        <p:txBody>
          <a:bodyPr/>
          <a:lstStyle/>
          <a:p>
            <a:pPr>
              <a:defRPr/>
            </a:pPr>
            <a:fld id="{BDDC8C53-D6D8-44F5-A3C0-5AC5699B3AB3}" type="slidenum">
              <a:rPr lang="en-US"/>
              <a:pPr>
                <a:defRPr/>
              </a:pPr>
              <a:t>15</a:t>
            </a:fld>
            <a:endParaRPr lang="en-US"/>
          </a:p>
        </p:txBody>
      </p:sp>
    </p:spTree>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1219200"/>
          </a:xfrm>
        </p:spPr>
        <p:txBody>
          <a:bodyPr/>
          <a:lstStyle/>
          <a:p>
            <a:pPr algn="ctr" eaLnBrk="1" fontAlgn="auto" hangingPunct="1">
              <a:spcAft>
                <a:spcPts val="0"/>
              </a:spcAft>
              <a:defRPr/>
            </a:pPr>
            <a:r>
              <a:rPr lang="en-US" sz="2800" b="1" u="sng" dirty="0" smtClean="0">
                <a:latin typeface="+mj-lt"/>
              </a:rPr>
              <a:t>Details of preparation to be made by dealer prior to commencement of VAT audit</a:t>
            </a:r>
            <a:endParaRPr lang="en-US" sz="2800" b="1" u="sng" dirty="0">
              <a:latin typeface="+mj-lt"/>
            </a:endParaRPr>
          </a:p>
        </p:txBody>
      </p:sp>
      <p:sp>
        <p:nvSpPr>
          <p:cNvPr id="25603" name="Content Placeholder 2"/>
          <p:cNvSpPr>
            <a:spLocks noGrp="1"/>
          </p:cNvSpPr>
          <p:nvPr>
            <p:ph idx="1"/>
          </p:nvPr>
        </p:nvSpPr>
        <p:spPr>
          <a:xfrm>
            <a:off x="304800" y="1600200"/>
            <a:ext cx="8686800" cy="4525963"/>
          </a:xfrm>
        </p:spPr>
        <p:txBody>
          <a:bodyPr/>
          <a:lstStyle/>
          <a:p>
            <a:pPr eaLnBrk="1" hangingPunct="1">
              <a:lnSpc>
                <a:spcPct val="80000"/>
              </a:lnSpc>
              <a:buFont typeface="Wingdings" pitchFamily="2" charset="2"/>
              <a:buChar char="Ø"/>
            </a:pPr>
            <a:r>
              <a:rPr lang="en-US" sz="3000" smtClean="0">
                <a:solidFill>
                  <a:srgbClr val="3B2C24"/>
                </a:solidFill>
                <a:latin typeface="+mj-lt"/>
              </a:rPr>
              <a:t>Copy of MVAT and CST return</a:t>
            </a:r>
          </a:p>
          <a:p>
            <a:pPr eaLnBrk="1" hangingPunct="1">
              <a:lnSpc>
                <a:spcPct val="80000"/>
              </a:lnSpc>
              <a:buFont typeface="Wingdings" pitchFamily="2" charset="2"/>
              <a:buChar char="Ø"/>
            </a:pPr>
            <a:endParaRPr lang="en-US" sz="1500" smtClean="0">
              <a:solidFill>
                <a:srgbClr val="3B2C24"/>
              </a:solidFill>
              <a:latin typeface="+mj-lt"/>
            </a:endParaRPr>
          </a:p>
          <a:p>
            <a:pPr eaLnBrk="1" hangingPunct="1">
              <a:lnSpc>
                <a:spcPct val="80000"/>
              </a:lnSpc>
              <a:buFont typeface="Wingdings" pitchFamily="2" charset="2"/>
              <a:buChar char="Ø"/>
            </a:pPr>
            <a:r>
              <a:rPr lang="en-US" sz="3000" smtClean="0">
                <a:solidFill>
                  <a:srgbClr val="3B2C24"/>
                </a:solidFill>
                <a:latin typeface="+mj-lt"/>
              </a:rPr>
              <a:t>Month wise summary of sale/purchase set off claimed &amp; tax working </a:t>
            </a:r>
          </a:p>
          <a:p>
            <a:pPr eaLnBrk="1" hangingPunct="1">
              <a:lnSpc>
                <a:spcPct val="80000"/>
              </a:lnSpc>
              <a:buFont typeface="Wingdings" pitchFamily="2" charset="2"/>
              <a:buChar char="Ø"/>
            </a:pPr>
            <a:endParaRPr lang="en-US" sz="1500" smtClean="0">
              <a:solidFill>
                <a:srgbClr val="3B2C24"/>
              </a:solidFill>
              <a:latin typeface="+mj-lt"/>
            </a:endParaRPr>
          </a:p>
          <a:p>
            <a:pPr eaLnBrk="1" hangingPunct="1">
              <a:lnSpc>
                <a:spcPct val="80000"/>
              </a:lnSpc>
              <a:buFont typeface="Wingdings" pitchFamily="2" charset="2"/>
              <a:buChar char="Ø"/>
            </a:pPr>
            <a:r>
              <a:rPr lang="en-US" sz="3000" smtClean="0">
                <a:solidFill>
                  <a:srgbClr val="3B2C24"/>
                </a:solidFill>
                <a:latin typeface="+mj-lt"/>
              </a:rPr>
              <a:t>Prepare month wise consolidation of MVAT Returns &amp; CST Returns file</a:t>
            </a:r>
          </a:p>
          <a:p>
            <a:pPr eaLnBrk="1" hangingPunct="1">
              <a:lnSpc>
                <a:spcPct val="80000"/>
              </a:lnSpc>
              <a:buFont typeface="Wingdings" pitchFamily="2" charset="2"/>
              <a:buChar char="Ø"/>
            </a:pPr>
            <a:endParaRPr lang="en-US" sz="1300" smtClean="0">
              <a:solidFill>
                <a:srgbClr val="3B2C24"/>
              </a:solidFill>
              <a:latin typeface="+mj-lt"/>
            </a:endParaRPr>
          </a:p>
          <a:p>
            <a:pPr eaLnBrk="1" hangingPunct="1">
              <a:lnSpc>
                <a:spcPct val="80000"/>
              </a:lnSpc>
              <a:buFont typeface="Wingdings" pitchFamily="2" charset="2"/>
              <a:buChar char="Ø"/>
            </a:pPr>
            <a:r>
              <a:rPr lang="en-US" sz="3000" smtClean="0">
                <a:solidFill>
                  <a:srgbClr val="3B2C24"/>
                </a:solidFill>
                <a:latin typeface="+mj-lt"/>
              </a:rPr>
              <a:t>Copies of challans for tax paid for 12 months under MVAT and CST</a:t>
            </a:r>
          </a:p>
          <a:p>
            <a:pPr eaLnBrk="1" hangingPunct="1">
              <a:lnSpc>
                <a:spcPct val="80000"/>
              </a:lnSpc>
            </a:pPr>
            <a:endParaRPr lang="en-US" sz="3000" smtClean="0">
              <a:latin typeface="+mj-lt"/>
            </a:endParaRPr>
          </a:p>
        </p:txBody>
      </p:sp>
      <p:sp>
        <p:nvSpPr>
          <p:cNvPr id="4" name="Slide Number Placeholder 3"/>
          <p:cNvSpPr>
            <a:spLocks noGrp="1"/>
          </p:cNvSpPr>
          <p:nvPr>
            <p:ph type="sldNum" sz="quarter" idx="12"/>
          </p:nvPr>
        </p:nvSpPr>
        <p:spPr/>
        <p:txBody>
          <a:bodyPr/>
          <a:lstStyle/>
          <a:p>
            <a:pPr>
              <a:defRPr/>
            </a:pPr>
            <a:fld id="{B9D8624D-F5E4-4255-B617-41AD5E61B220}" type="slidenum">
              <a:rPr lang="en-US"/>
              <a:pPr>
                <a:defRPr/>
              </a:pPr>
              <a:t>16</a:t>
            </a:fld>
            <a:endParaRPr lang="en-US"/>
          </a:p>
        </p:txBody>
      </p:sp>
    </p:spTree>
  </p:cSld>
  <p:clrMapOvr>
    <a:masterClrMapping/>
  </p:clrMapOvr>
  <p:transition>
    <p:pull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838200"/>
          </a:xfrm>
        </p:spPr>
        <p:txBody>
          <a:bodyPr>
            <a:noAutofit/>
          </a:bodyPr>
          <a:lstStyle/>
          <a:p>
            <a:pPr algn="ctr" eaLnBrk="1" fontAlgn="auto" hangingPunct="1">
              <a:spcAft>
                <a:spcPts val="0"/>
              </a:spcAft>
              <a:defRPr/>
            </a:pPr>
            <a:r>
              <a:rPr lang="en-US" sz="2800" b="1" u="sng" dirty="0" smtClean="0">
                <a:latin typeface="+mj-lt"/>
              </a:rPr>
              <a:t>Details of preparation to be made by dealer prior to commencement of VAT audit</a:t>
            </a:r>
            <a:endParaRPr lang="en-US" sz="2800" b="1" dirty="0">
              <a:latin typeface="+mj-lt"/>
            </a:endParaRPr>
          </a:p>
        </p:txBody>
      </p:sp>
      <p:sp>
        <p:nvSpPr>
          <p:cNvPr id="26627" name="Content Placeholder 2"/>
          <p:cNvSpPr>
            <a:spLocks noGrp="1"/>
          </p:cNvSpPr>
          <p:nvPr>
            <p:ph idx="1"/>
          </p:nvPr>
        </p:nvSpPr>
        <p:spPr>
          <a:xfrm>
            <a:off x="304800" y="1371600"/>
            <a:ext cx="8686800" cy="4953000"/>
          </a:xfrm>
        </p:spPr>
        <p:txBody>
          <a:bodyPr/>
          <a:lstStyle/>
          <a:p>
            <a:pPr eaLnBrk="1" hangingPunct="1">
              <a:lnSpc>
                <a:spcPct val="120000"/>
              </a:lnSpc>
              <a:buFont typeface="Wingdings" pitchFamily="2" charset="2"/>
              <a:buChar char="Ø"/>
            </a:pPr>
            <a:r>
              <a:rPr lang="en-US" sz="3000" smtClean="0">
                <a:latin typeface="+mj-lt"/>
              </a:rPr>
              <a:t>Reconciliation of Sales &amp; Purchases between Sales/Purchase Register and ledger .</a:t>
            </a:r>
          </a:p>
          <a:p>
            <a:pPr eaLnBrk="1" hangingPunct="1">
              <a:lnSpc>
                <a:spcPct val="120000"/>
              </a:lnSpc>
              <a:buFont typeface="Wingdings" pitchFamily="2" charset="2"/>
              <a:buChar char="Ø"/>
            </a:pPr>
            <a:endParaRPr lang="en-US" sz="1100" smtClean="0">
              <a:latin typeface="+mj-lt"/>
            </a:endParaRPr>
          </a:p>
          <a:p>
            <a:pPr eaLnBrk="1" hangingPunct="1">
              <a:lnSpc>
                <a:spcPct val="120000"/>
              </a:lnSpc>
              <a:buFont typeface="Wingdings" pitchFamily="2" charset="2"/>
              <a:buChar char="Ø"/>
            </a:pPr>
            <a:r>
              <a:rPr lang="en-US" sz="3000" smtClean="0">
                <a:latin typeface="+mj-lt"/>
              </a:rPr>
              <a:t>Prepare details of Dr./ Cr. Note for goods Returns with original Invoice Details under MVAT &amp; CST separately.</a:t>
            </a:r>
          </a:p>
          <a:p>
            <a:pPr eaLnBrk="1" hangingPunct="1">
              <a:lnSpc>
                <a:spcPct val="120000"/>
              </a:lnSpc>
              <a:buFont typeface="Wingdings" pitchFamily="2" charset="2"/>
              <a:buChar char="Ø"/>
            </a:pPr>
            <a:endParaRPr lang="en-US" sz="1100" smtClean="0">
              <a:latin typeface="+mj-lt"/>
            </a:endParaRPr>
          </a:p>
          <a:p>
            <a:pPr eaLnBrk="1" hangingPunct="1">
              <a:lnSpc>
                <a:spcPct val="120000"/>
              </a:lnSpc>
              <a:buFont typeface="Wingdings" pitchFamily="2" charset="2"/>
              <a:buChar char="Ø"/>
            </a:pPr>
            <a:r>
              <a:rPr lang="en-US" sz="3000" smtClean="0">
                <a:latin typeface="+mj-lt"/>
              </a:rPr>
              <a:t>Prepare details of Dr./ Cr. Note for Rebate / Discount Recd./ Paid under MVAT /CST Separately.</a:t>
            </a:r>
          </a:p>
          <a:p>
            <a:pPr eaLnBrk="1" hangingPunct="1">
              <a:lnSpc>
                <a:spcPct val="120000"/>
              </a:lnSpc>
              <a:buFont typeface="Wingdings" pitchFamily="2" charset="2"/>
              <a:buChar char="Ø"/>
            </a:pPr>
            <a:endParaRPr lang="en-US" sz="1700" smtClean="0">
              <a:latin typeface="+mj-lt"/>
            </a:endParaRPr>
          </a:p>
          <a:p>
            <a:pPr eaLnBrk="1" hangingPunct="1">
              <a:lnSpc>
                <a:spcPct val="120000"/>
              </a:lnSpc>
            </a:pPr>
            <a:endParaRPr lang="en-US" sz="3000" b="1" smtClean="0">
              <a:latin typeface="+mj-lt"/>
            </a:endParaRPr>
          </a:p>
          <a:p>
            <a:pPr eaLnBrk="1" hangingPunct="1">
              <a:lnSpc>
                <a:spcPct val="120000"/>
              </a:lnSpc>
            </a:pPr>
            <a:endParaRPr lang="en-US" sz="3000" b="1" smtClean="0">
              <a:latin typeface="+mj-lt"/>
            </a:endParaRPr>
          </a:p>
          <a:p>
            <a:pPr eaLnBrk="1" hangingPunct="1">
              <a:lnSpc>
                <a:spcPct val="120000"/>
              </a:lnSpc>
            </a:pPr>
            <a:endParaRPr lang="en-US" sz="3000" smtClean="0">
              <a:latin typeface="+mj-lt"/>
            </a:endParaRPr>
          </a:p>
          <a:p>
            <a:pPr eaLnBrk="1" hangingPunct="1">
              <a:lnSpc>
                <a:spcPct val="120000"/>
              </a:lnSpc>
            </a:pPr>
            <a:endParaRPr lang="en-US" sz="3000" smtClean="0">
              <a:latin typeface="+mj-lt"/>
            </a:endParaRPr>
          </a:p>
        </p:txBody>
      </p:sp>
      <p:sp>
        <p:nvSpPr>
          <p:cNvPr id="4" name="Slide Number Placeholder 3"/>
          <p:cNvSpPr>
            <a:spLocks noGrp="1"/>
          </p:cNvSpPr>
          <p:nvPr>
            <p:ph type="sldNum" sz="quarter" idx="12"/>
          </p:nvPr>
        </p:nvSpPr>
        <p:spPr/>
        <p:txBody>
          <a:bodyPr/>
          <a:lstStyle/>
          <a:p>
            <a:pPr>
              <a:defRPr/>
            </a:pPr>
            <a:fld id="{AA37EFDD-678A-419B-B289-0C82E45AFBFE}" type="slidenum">
              <a:rPr lang="en-US"/>
              <a:pPr>
                <a:defRPr/>
              </a:pPr>
              <a:t>17</a:t>
            </a:fld>
            <a:endParaRPr lang="en-US"/>
          </a:p>
        </p:txBody>
      </p:sp>
    </p:spTree>
  </p:cSld>
  <p:clrMapOvr>
    <a:masterClrMapping/>
  </p:clrMapOvr>
  <p:transition>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Autofit/>
          </a:bodyPr>
          <a:lstStyle/>
          <a:p>
            <a:pPr algn="ctr" eaLnBrk="1" fontAlgn="auto" hangingPunct="1">
              <a:spcAft>
                <a:spcPts val="0"/>
              </a:spcAft>
              <a:defRPr/>
            </a:pPr>
            <a:r>
              <a:rPr lang="en-US" sz="2800" b="1" u="sng" dirty="0" smtClean="0">
                <a:latin typeface="+mj-lt"/>
              </a:rPr>
              <a:t>Details of preparation to be made by dealer prior to commencement of VAT audit</a:t>
            </a:r>
            <a:endParaRPr lang="en-US" sz="2800" b="1" dirty="0">
              <a:latin typeface="+mj-lt"/>
            </a:endParaRPr>
          </a:p>
        </p:txBody>
      </p:sp>
      <p:sp>
        <p:nvSpPr>
          <p:cNvPr id="27651" name="Content Placeholder 2"/>
          <p:cNvSpPr>
            <a:spLocks noGrp="1"/>
          </p:cNvSpPr>
          <p:nvPr>
            <p:ph idx="1"/>
          </p:nvPr>
        </p:nvSpPr>
        <p:spPr>
          <a:xfrm>
            <a:off x="304800" y="1554163"/>
            <a:ext cx="8686800" cy="3932237"/>
          </a:xfrm>
        </p:spPr>
        <p:txBody>
          <a:bodyPr/>
          <a:lstStyle/>
          <a:p>
            <a:pPr eaLnBrk="1" hangingPunct="1">
              <a:buFont typeface="Wingdings" pitchFamily="2" charset="2"/>
              <a:buChar char="Ø"/>
            </a:pPr>
            <a:r>
              <a:rPr lang="en-US" sz="3000" smtClean="0">
                <a:latin typeface="+mj-lt"/>
              </a:rPr>
              <a:t>Details of Branch/Consignment Transfers</a:t>
            </a:r>
          </a:p>
          <a:p>
            <a:pPr eaLnBrk="1" hangingPunct="1">
              <a:buFont typeface="Wingdings" pitchFamily="2" charset="2"/>
              <a:buChar char="Ø"/>
            </a:pPr>
            <a:endParaRPr lang="en-US" sz="1200" smtClean="0">
              <a:latin typeface="+mj-lt"/>
            </a:endParaRPr>
          </a:p>
          <a:p>
            <a:pPr eaLnBrk="1" hangingPunct="1">
              <a:buFont typeface="Wingdings" pitchFamily="2" charset="2"/>
              <a:buChar char="Ø"/>
            </a:pPr>
            <a:r>
              <a:rPr lang="en-US" sz="3000" smtClean="0">
                <a:latin typeface="+mj-lt"/>
              </a:rPr>
              <a:t>Details of TDS deducted on works contract </a:t>
            </a:r>
          </a:p>
          <a:p>
            <a:pPr eaLnBrk="1" hangingPunct="1">
              <a:buFont typeface="Wingdings" pitchFamily="2" charset="2"/>
              <a:buChar char="Ø"/>
            </a:pPr>
            <a:endParaRPr lang="en-US" sz="1200" smtClean="0">
              <a:latin typeface="+mj-lt"/>
            </a:endParaRPr>
          </a:p>
          <a:p>
            <a:pPr eaLnBrk="1" hangingPunct="1">
              <a:lnSpc>
                <a:spcPct val="80000"/>
              </a:lnSpc>
              <a:buFont typeface="Wingdings" pitchFamily="2" charset="2"/>
              <a:buChar char="Ø"/>
            </a:pPr>
            <a:r>
              <a:rPr lang="en-US" sz="3000" smtClean="0">
                <a:latin typeface="+mj-lt"/>
              </a:rPr>
              <a:t>Details of Reduction in set-off U/R 53</a:t>
            </a:r>
            <a:endParaRPr lang="en-US" sz="1100" smtClean="0">
              <a:latin typeface="+mj-lt"/>
            </a:endParaRPr>
          </a:p>
          <a:p>
            <a:pPr eaLnBrk="1" hangingPunct="1">
              <a:lnSpc>
                <a:spcPct val="80000"/>
              </a:lnSpc>
              <a:buFont typeface="Wingdings 2" pitchFamily="18" charset="2"/>
              <a:buNone/>
            </a:pPr>
            <a:endParaRPr lang="en-US" sz="3000" smtClean="0">
              <a:latin typeface="+mj-lt"/>
            </a:endParaRPr>
          </a:p>
        </p:txBody>
      </p:sp>
      <p:sp>
        <p:nvSpPr>
          <p:cNvPr id="4" name="Slide Number Placeholder 3"/>
          <p:cNvSpPr>
            <a:spLocks noGrp="1"/>
          </p:cNvSpPr>
          <p:nvPr>
            <p:ph type="sldNum" sz="quarter" idx="12"/>
          </p:nvPr>
        </p:nvSpPr>
        <p:spPr/>
        <p:txBody>
          <a:bodyPr/>
          <a:lstStyle/>
          <a:p>
            <a:pPr>
              <a:defRPr/>
            </a:pPr>
            <a:fld id="{0086A4B3-8228-43C5-A46F-99D4623BAF6E}" type="slidenum">
              <a:rPr lang="en-US"/>
              <a:pPr>
                <a:defRPr/>
              </a:pPr>
              <a:t>18</a:t>
            </a:fld>
            <a:endParaRPr lang="en-US"/>
          </a:p>
        </p:txBody>
      </p:sp>
    </p:spTree>
  </p:cSld>
  <p:clrMapOvr>
    <a:masterClrMapping/>
  </p:clrMapOvr>
  <p:transition>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838200"/>
          </a:xfrm>
        </p:spPr>
        <p:txBody>
          <a:bodyPr>
            <a:normAutofit fontScale="90000"/>
          </a:bodyPr>
          <a:lstStyle/>
          <a:p>
            <a:pPr algn="ctr" eaLnBrk="1" fontAlgn="auto" hangingPunct="1">
              <a:spcAft>
                <a:spcPts val="0"/>
              </a:spcAft>
              <a:defRPr/>
            </a:pPr>
            <a:r>
              <a:rPr lang="en-US" b="1" u="sng" dirty="0" smtClean="0">
                <a:latin typeface="+mj-lt"/>
              </a:rPr>
              <a:t>Audit program </a:t>
            </a:r>
            <a:br>
              <a:rPr lang="en-US" b="1" u="sng" dirty="0" smtClean="0">
                <a:latin typeface="+mj-lt"/>
              </a:rPr>
            </a:br>
            <a:r>
              <a:rPr lang="en-US" sz="2700" b="1" u="sng" dirty="0" smtClean="0">
                <a:latin typeface="+mj-lt"/>
              </a:rPr>
              <a:t>(what auditor is expected to do during the audit)</a:t>
            </a:r>
            <a:endParaRPr lang="en-US" sz="2700" b="1" u="sng" dirty="0">
              <a:latin typeface="+mj-lt"/>
            </a:endParaRPr>
          </a:p>
        </p:txBody>
      </p:sp>
      <p:sp>
        <p:nvSpPr>
          <p:cNvPr id="28675" name="Content Placeholder 2"/>
          <p:cNvSpPr>
            <a:spLocks noGrp="1"/>
          </p:cNvSpPr>
          <p:nvPr>
            <p:ph idx="1"/>
          </p:nvPr>
        </p:nvSpPr>
        <p:spPr>
          <a:xfrm>
            <a:off x="304800" y="1554163"/>
            <a:ext cx="8686800" cy="4694237"/>
          </a:xfrm>
        </p:spPr>
        <p:txBody>
          <a:bodyPr/>
          <a:lstStyle/>
          <a:p>
            <a:pPr eaLnBrk="1" hangingPunct="1">
              <a:lnSpc>
                <a:spcPct val="90000"/>
              </a:lnSpc>
              <a:buFont typeface="Wingdings" pitchFamily="2" charset="2"/>
              <a:buChar char="Ø"/>
            </a:pPr>
            <a:r>
              <a:rPr lang="en-US" sz="3000" smtClean="0">
                <a:latin typeface="+mj-lt"/>
              </a:rPr>
              <a:t>Check consolidation of MVAT &amp; CST returns as per returns filed</a:t>
            </a:r>
          </a:p>
          <a:p>
            <a:pPr eaLnBrk="1" hangingPunct="1">
              <a:lnSpc>
                <a:spcPct val="90000"/>
              </a:lnSpc>
              <a:buFont typeface="Wingdings" pitchFamily="2" charset="2"/>
              <a:buChar char="Ø"/>
            </a:pPr>
            <a:endParaRPr lang="en-US" sz="1200" smtClean="0">
              <a:latin typeface="+mj-lt"/>
            </a:endParaRPr>
          </a:p>
          <a:p>
            <a:pPr eaLnBrk="1" hangingPunct="1">
              <a:lnSpc>
                <a:spcPct val="90000"/>
              </a:lnSpc>
              <a:buFont typeface="Wingdings" pitchFamily="2" charset="2"/>
              <a:buChar char="Ø"/>
            </a:pPr>
            <a:r>
              <a:rPr lang="en-US" sz="3000" smtClean="0">
                <a:latin typeface="+mj-lt"/>
              </a:rPr>
              <a:t>Vouching and verification of sales bill with sales register</a:t>
            </a:r>
          </a:p>
          <a:p>
            <a:pPr eaLnBrk="1" hangingPunct="1">
              <a:lnSpc>
                <a:spcPct val="90000"/>
              </a:lnSpc>
              <a:buFont typeface="Wingdings" pitchFamily="2" charset="2"/>
              <a:buChar char="Ø"/>
            </a:pPr>
            <a:endParaRPr lang="en-US" sz="1100" smtClean="0">
              <a:latin typeface="+mj-lt"/>
            </a:endParaRPr>
          </a:p>
          <a:p>
            <a:pPr eaLnBrk="1" hangingPunct="1">
              <a:lnSpc>
                <a:spcPct val="90000"/>
              </a:lnSpc>
              <a:buFont typeface="Wingdings" pitchFamily="2" charset="2"/>
              <a:buChar char="Ø"/>
            </a:pPr>
            <a:r>
              <a:rPr lang="en-US" sz="3000" smtClean="0">
                <a:latin typeface="+mj-lt"/>
              </a:rPr>
              <a:t>Check month wise sales summery with register and returns filled</a:t>
            </a:r>
          </a:p>
          <a:p>
            <a:pPr eaLnBrk="1" hangingPunct="1">
              <a:lnSpc>
                <a:spcPct val="90000"/>
              </a:lnSpc>
              <a:buFont typeface="Wingdings" pitchFamily="2" charset="2"/>
              <a:buChar char="Ø"/>
            </a:pPr>
            <a:endParaRPr lang="en-US" sz="1100" smtClean="0">
              <a:latin typeface="+mj-lt"/>
            </a:endParaRPr>
          </a:p>
          <a:p>
            <a:pPr eaLnBrk="1" hangingPunct="1">
              <a:lnSpc>
                <a:spcPct val="90000"/>
              </a:lnSpc>
              <a:buFont typeface="Wingdings" pitchFamily="2" charset="2"/>
              <a:buChar char="Ø"/>
            </a:pPr>
            <a:r>
              <a:rPr lang="en-US" sz="3000" smtClean="0">
                <a:latin typeface="+mj-lt"/>
              </a:rPr>
              <a:t>Inclusion in  G.T.O. of sales</a:t>
            </a:r>
          </a:p>
        </p:txBody>
      </p:sp>
      <p:sp>
        <p:nvSpPr>
          <p:cNvPr id="4" name="Slide Number Placeholder 3"/>
          <p:cNvSpPr>
            <a:spLocks noGrp="1"/>
          </p:cNvSpPr>
          <p:nvPr>
            <p:ph type="sldNum" sz="quarter" idx="12"/>
          </p:nvPr>
        </p:nvSpPr>
        <p:spPr/>
        <p:txBody>
          <a:bodyPr/>
          <a:lstStyle/>
          <a:p>
            <a:pPr>
              <a:defRPr/>
            </a:pPr>
            <a:fld id="{DF9BBF9B-EC03-49AA-B8D2-1B0ABD662A68}" type="slidenum">
              <a:rPr lang="en-US"/>
              <a:pPr>
                <a:defRPr/>
              </a:pPr>
              <a:t>19</a:t>
            </a:fld>
            <a:endParaRPr lang="en-US"/>
          </a:p>
        </p:txBody>
      </p:sp>
    </p:spTree>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838200"/>
          </a:xfrm>
        </p:spPr>
        <p:txBody>
          <a:bodyPr>
            <a:noAutofit/>
          </a:bodyPr>
          <a:lstStyle/>
          <a:p>
            <a:pPr algn="ctr" eaLnBrk="1" fontAlgn="auto" hangingPunct="1">
              <a:spcAft>
                <a:spcPts val="0"/>
              </a:spcAft>
              <a:defRPr/>
            </a:pPr>
            <a:r>
              <a:rPr lang="en-US" b="1" u="sng" dirty="0" smtClean="0">
                <a:latin typeface="+mj-lt"/>
              </a:rPr>
              <a:t>INTRODUCTION</a:t>
            </a:r>
            <a:r>
              <a:rPr lang="en-US" sz="2800" b="1" u="sng" dirty="0" smtClean="0">
                <a:latin typeface="+mj-lt"/>
              </a:rPr>
              <a:t/>
            </a:r>
            <a:br>
              <a:rPr lang="en-US" sz="2800" b="1" u="sng" dirty="0" smtClean="0">
                <a:latin typeface="+mj-lt"/>
              </a:rPr>
            </a:br>
            <a:endParaRPr lang="en-US" sz="2800" b="1" u="sng" dirty="0">
              <a:latin typeface="+mj-lt"/>
            </a:endParaRPr>
          </a:p>
        </p:txBody>
      </p:sp>
      <p:sp>
        <p:nvSpPr>
          <p:cNvPr id="3" name="Content Placeholder 2"/>
          <p:cNvSpPr>
            <a:spLocks noGrp="1"/>
          </p:cNvSpPr>
          <p:nvPr>
            <p:ph idx="1"/>
          </p:nvPr>
        </p:nvSpPr>
        <p:spPr/>
        <p:txBody>
          <a:bodyPr>
            <a:normAutofit/>
          </a:bodyPr>
          <a:lstStyle/>
          <a:p>
            <a:pPr eaLnBrk="1" fontAlgn="auto" hangingPunct="1">
              <a:spcAft>
                <a:spcPts val="0"/>
              </a:spcAft>
              <a:buFont typeface="Wingdings" pitchFamily="2" charset="2"/>
              <a:buChar char="Ø"/>
              <a:defRPr/>
            </a:pPr>
            <a:r>
              <a:rPr lang="en-US" dirty="0" smtClean="0">
                <a:latin typeface="+mj-lt"/>
              </a:rPr>
              <a:t>MVAT Act 2002 substituted </a:t>
            </a:r>
            <a:r>
              <a:rPr lang="en-US" dirty="0">
                <a:latin typeface="+mj-lt"/>
              </a:rPr>
              <a:t>B</a:t>
            </a:r>
            <a:r>
              <a:rPr lang="en-US" dirty="0" smtClean="0">
                <a:latin typeface="+mj-lt"/>
              </a:rPr>
              <a:t>ombay Sales Tax Act 1959 </a:t>
            </a:r>
            <a:r>
              <a:rPr lang="en-US" dirty="0">
                <a:solidFill>
                  <a:schemeClr val="accent2">
                    <a:lumMod val="50000"/>
                  </a:schemeClr>
                </a:solidFill>
                <a:latin typeface="+mj-lt"/>
              </a:rPr>
              <a:t>W.E.F. 01-04-2005</a:t>
            </a:r>
          </a:p>
          <a:p>
            <a:pPr eaLnBrk="1" fontAlgn="auto" hangingPunct="1">
              <a:spcAft>
                <a:spcPts val="0"/>
              </a:spcAft>
              <a:buFont typeface="Wingdings" pitchFamily="2" charset="2"/>
              <a:buChar char="Ø"/>
              <a:defRPr/>
            </a:pPr>
            <a:endParaRPr lang="en-US" dirty="0" smtClean="0">
              <a:latin typeface="+mj-lt"/>
            </a:endParaRPr>
          </a:p>
        </p:txBody>
      </p:sp>
      <p:sp>
        <p:nvSpPr>
          <p:cNvPr id="4" name="Slide Number Placeholder 3"/>
          <p:cNvSpPr>
            <a:spLocks noGrp="1"/>
          </p:cNvSpPr>
          <p:nvPr>
            <p:ph type="sldNum" sz="quarter" idx="12"/>
          </p:nvPr>
        </p:nvSpPr>
        <p:spPr/>
        <p:txBody>
          <a:bodyPr/>
          <a:lstStyle/>
          <a:p>
            <a:pPr>
              <a:defRPr/>
            </a:pPr>
            <a:fld id="{439606E7-CA76-43E7-BF20-1F63E880B497}" type="slidenum">
              <a:rPr lang="en-US"/>
              <a:pPr>
                <a:defRPr/>
              </a:pPr>
              <a:t>2</a:t>
            </a:fld>
            <a:endParaRPr lang="en-US"/>
          </a:p>
        </p:txBody>
      </p:sp>
    </p:spTree>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304800" y="1447800"/>
            <a:ext cx="8686800" cy="4724400"/>
          </a:xfrm>
        </p:spPr>
        <p:txBody>
          <a:bodyPr/>
          <a:lstStyle/>
          <a:p>
            <a:pPr eaLnBrk="1" hangingPunct="1">
              <a:lnSpc>
                <a:spcPct val="80000"/>
              </a:lnSpc>
              <a:buFont typeface="Wingdings" pitchFamily="2" charset="2"/>
              <a:buChar char="Ø"/>
            </a:pPr>
            <a:r>
              <a:rPr lang="en-US" sz="2700" dirty="0" smtClean="0">
                <a:latin typeface="+mj-lt"/>
              </a:rPr>
              <a:t>Vouching &amp; verification of purchase bills with purchase register</a:t>
            </a:r>
          </a:p>
          <a:p>
            <a:pPr eaLnBrk="1" hangingPunct="1">
              <a:lnSpc>
                <a:spcPct val="80000"/>
              </a:lnSpc>
              <a:buFont typeface="Wingdings" pitchFamily="2" charset="2"/>
              <a:buChar char="Ø"/>
            </a:pPr>
            <a:endParaRPr lang="en-US" sz="1100" dirty="0" smtClean="0">
              <a:latin typeface="+mj-lt"/>
            </a:endParaRPr>
          </a:p>
          <a:p>
            <a:pPr eaLnBrk="1" hangingPunct="1">
              <a:lnSpc>
                <a:spcPct val="80000"/>
              </a:lnSpc>
              <a:buFont typeface="Wingdings" pitchFamily="2" charset="2"/>
              <a:buChar char="Ø"/>
            </a:pPr>
            <a:r>
              <a:rPr lang="en-US" sz="2700" dirty="0" smtClean="0">
                <a:latin typeface="+mj-lt"/>
              </a:rPr>
              <a:t>Check month wise purchase summery as per register and returns filled</a:t>
            </a:r>
          </a:p>
          <a:p>
            <a:pPr eaLnBrk="1" hangingPunct="1">
              <a:lnSpc>
                <a:spcPct val="80000"/>
              </a:lnSpc>
              <a:buFont typeface="Wingdings" pitchFamily="2" charset="2"/>
              <a:buChar char="Ø"/>
            </a:pPr>
            <a:endParaRPr lang="en-US" sz="1100" dirty="0" smtClean="0">
              <a:latin typeface="+mj-lt"/>
            </a:endParaRPr>
          </a:p>
          <a:p>
            <a:pPr eaLnBrk="1" hangingPunct="1">
              <a:lnSpc>
                <a:spcPct val="80000"/>
              </a:lnSpc>
              <a:buFont typeface="Wingdings" pitchFamily="2" charset="2"/>
              <a:buChar char="Ø"/>
            </a:pPr>
            <a:r>
              <a:rPr lang="en-US" sz="2700" dirty="0" smtClean="0">
                <a:latin typeface="+mj-lt"/>
              </a:rPr>
              <a:t>Checking of setoff claimed on purchase as well as on expenses debited to P&amp;L and on capital assets</a:t>
            </a:r>
          </a:p>
          <a:p>
            <a:pPr eaLnBrk="1" hangingPunct="1">
              <a:lnSpc>
                <a:spcPct val="80000"/>
              </a:lnSpc>
              <a:buFont typeface="Wingdings" pitchFamily="2" charset="2"/>
              <a:buChar char="Ø"/>
            </a:pPr>
            <a:endParaRPr lang="en-US" sz="1100" dirty="0" smtClean="0">
              <a:latin typeface="+mj-lt"/>
            </a:endParaRPr>
          </a:p>
          <a:p>
            <a:pPr eaLnBrk="1" hangingPunct="1">
              <a:lnSpc>
                <a:spcPct val="80000"/>
              </a:lnSpc>
              <a:buFont typeface="Wingdings" pitchFamily="2" charset="2"/>
              <a:buChar char="Ø"/>
            </a:pPr>
            <a:r>
              <a:rPr lang="en-US" sz="2700" dirty="0" smtClean="0">
                <a:latin typeface="+mj-lt"/>
              </a:rPr>
              <a:t>Inclusion in  G.T.O. of Purchases</a:t>
            </a:r>
          </a:p>
          <a:p>
            <a:pPr eaLnBrk="1" hangingPunct="1">
              <a:buFont typeface="Wingdings" pitchFamily="2" charset="2"/>
              <a:buChar char="Ø"/>
            </a:pPr>
            <a:endParaRPr lang="en-US" sz="2500" b="1" dirty="0" smtClean="0">
              <a:latin typeface="+mj-lt"/>
            </a:endParaRPr>
          </a:p>
          <a:p>
            <a:pPr eaLnBrk="1" hangingPunct="1">
              <a:buFont typeface="Wingdings" pitchFamily="2" charset="2"/>
              <a:buChar char="Ø"/>
            </a:pPr>
            <a:r>
              <a:rPr lang="en-US" sz="2500" dirty="0" smtClean="0">
                <a:latin typeface="+mj-lt"/>
              </a:rPr>
              <a:t>Check working of Tax Liability and set-off claimed &amp; payment of Tax with copies of </a:t>
            </a:r>
            <a:r>
              <a:rPr lang="en-US" sz="2500" dirty="0" err="1" smtClean="0">
                <a:latin typeface="+mj-lt"/>
              </a:rPr>
              <a:t>Challan</a:t>
            </a:r>
            <a:r>
              <a:rPr lang="en-US" sz="2500" dirty="0" smtClean="0">
                <a:latin typeface="+mj-lt"/>
              </a:rPr>
              <a:t>.</a:t>
            </a:r>
          </a:p>
          <a:p>
            <a:pPr eaLnBrk="1" hangingPunct="1">
              <a:lnSpc>
                <a:spcPct val="80000"/>
              </a:lnSpc>
              <a:buFont typeface="Wingdings" pitchFamily="2" charset="2"/>
              <a:buChar char="Ø"/>
            </a:pPr>
            <a:endParaRPr lang="en-US" sz="2700" dirty="0" smtClean="0">
              <a:latin typeface="+mj-lt"/>
            </a:endParaRPr>
          </a:p>
        </p:txBody>
      </p:sp>
      <p:sp>
        <p:nvSpPr>
          <p:cNvPr id="6" name="Title 1"/>
          <p:cNvSpPr>
            <a:spLocks noGrp="1"/>
          </p:cNvSpPr>
          <p:nvPr>
            <p:ph type="title"/>
          </p:nvPr>
        </p:nvSpPr>
        <p:spPr>
          <a:xfrm>
            <a:off x="304800" y="76200"/>
            <a:ext cx="8686800" cy="838200"/>
          </a:xfrm>
        </p:spPr>
        <p:txBody>
          <a:bodyPr>
            <a:normAutofit fontScale="90000"/>
          </a:bodyPr>
          <a:lstStyle/>
          <a:p>
            <a:pPr algn="ctr" eaLnBrk="1" fontAlgn="auto" hangingPunct="1">
              <a:spcAft>
                <a:spcPts val="0"/>
              </a:spcAft>
              <a:defRPr/>
            </a:pPr>
            <a:r>
              <a:rPr lang="en-US" b="1" u="sng" dirty="0" smtClean="0">
                <a:latin typeface="+mj-lt"/>
              </a:rPr>
              <a:t>Audit program </a:t>
            </a:r>
            <a:br>
              <a:rPr lang="en-US" b="1" u="sng" dirty="0" smtClean="0">
                <a:latin typeface="+mj-lt"/>
              </a:rPr>
            </a:br>
            <a:r>
              <a:rPr lang="en-US" sz="2700" b="1" u="sng" dirty="0" smtClean="0">
                <a:latin typeface="+mj-lt"/>
              </a:rPr>
              <a:t>(what auditor is expected to do during the audit)</a:t>
            </a:r>
            <a:endParaRPr lang="en-US" sz="2700" b="1" u="sng" dirty="0">
              <a:latin typeface="+mj-lt"/>
            </a:endParaRPr>
          </a:p>
        </p:txBody>
      </p:sp>
      <p:sp>
        <p:nvSpPr>
          <p:cNvPr id="7" name="Slide Number Placeholder 6"/>
          <p:cNvSpPr>
            <a:spLocks noGrp="1"/>
          </p:cNvSpPr>
          <p:nvPr>
            <p:ph type="sldNum" sz="quarter" idx="12"/>
          </p:nvPr>
        </p:nvSpPr>
        <p:spPr/>
        <p:txBody>
          <a:bodyPr/>
          <a:lstStyle/>
          <a:p>
            <a:pPr>
              <a:defRPr/>
            </a:pPr>
            <a:fld id="{AAC7B48D-B2B0-454E-AA62-C288CA5BD53D}" type="slidenum">
              <a:rPr lang="en-US"/>
              <a:pPr>
                <a:defRPr/>
              </a:pPr>
              <a:t>20</a:t>
            </a:fld>
            <a:endParaRPr lang="en-US"/>
          </a:p>
        </p:txBody>
      </p:sp>
    </p:spTree>
  </p:cSld>
  <p:clrMapOvr>
    <a:masterClrMapping/>
  </p:clrMapOvr>
  <p:transition>
    <p:pull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838200"/>
          </a:xfrm>
        </p:spPr>
        <p:txBody>
          <a:bodyPr/>
          <a:lstStyle/>
          <a:p>
            <a:pPr algn="ctr" eaLnBrk="1" fontAlgn="auto" hangingPunct="1">
              <a:spcAft>
                <a:spcPts val="0"/>
              </a:spcAft>
              <a:defRPr/>
            </a:pPr>
            <a:r>
              <a:rPr lang="en-US" b="1" u="sng" dirty="0" smtClean="0">
                <a:latin typeface="+mj-lt"/>
              </a:rPr>
              <a:t>Filing of audit report</a:t>
            </a:r>
            <a:endParaRPr lang="en-US" b="1" u="sng" dirty="0">
              <a:latin typeface="+mj-lt"/>
            </a:endParaRPr>
          </a:p>
        </p:txBody>
      </p:sp>
      <p:sp>
        <p:nvSpPr>
          <p:cNvPr id="30723" name="Content Placeholder 2"/>
          <p:cNvSpPr>
            <a:spLocks noGrp="1"/>
          </p:cNvSpPr>
          <p:nvPr>
            <p:ph idx="1"/>
          </p:nvPr>
        </p:nvSpPr>
        <p:spPr/>
        <p:txBody>
          <a:bodyPr/>
          <a:lstStyle/>
          <a:p>
            <a:pPr eaLnBrk="1" hangingPunct="1">
              <a:buFont typeface="Wingdings" pitchFamily="2" charset="2"/>
              <a:buChar char="Ø"/>
            </a:pPr>
            <a:r>
              <a:rPr lang="en-US" sz="2800" dirty="0" smtClean="0">
                <a:latin typeface="+mj-lt"/>
              </a:rPr>
              <a:t>VAT Audit reports can be signed by Chartered accountants only</a:t>
            </a:r>
          </a:p>
          <a:p>
            <a:pPr eaLnBrk="1" hangingPunct="1">
              <a:buFont typeface="Wingdings" pitchFamily="2" charset="2"/>
              <a:buChar char="Ø"/>
            </a:pPr>
            <a:endParaRPr lang="en-US" sz="2800" dirty="0" smtClean="0">
              <a:latin typeface="+mj-lt"/>
            </a:endParaRPr>
          </a:p>
          <a:p>
            <a:pPr eaLnBrk="1" hangingPunct="1">
              <a:buFont typeface="Wingdings" pitchFamily="2" charset="2"/>
              <a:buChar char="Ø"/>
            </a:pPr>
            <a:r>
              <a:rPr lang="en-US" sz="2800" dirty="0" smtClean="0">
                <a:latin typeface="+mj-lt"/>
              </a:rPr>
              <a:t>The due date of filing the report is within 8 months form the end of the year i.e. 15</a:t>
            </a:r>
            <a:r>
              <a:rPr lang="en-US" sz="2800" baseline="30000" dirty="0" smtClean="0">
                <a:latin typeface="+mj-lt"/>
              </a:rPr>
              <a:t>th</a:t>
            </a:r>
            <a:r>
              <a:rPr lang="en-US" sz="2800" dirty="0" smtClean="0">
                <a:latin typeface="+mj-lt"/>
              </a:rPr>
              <a:t> </a:t>
            </a:r>
            <a:r>
              <a:rPr lang="en-US" sz="2800" dirty="0" err="1" smtClean="0">
                <a:latin typeface="+mj-lt"/>
              </a:rPr>
              <a:t>january</a:t>
            </a:r>
            <a:r>
              <a:rPr lang="en-US" sz="2800" dirty="0" smtClean="0">
                <a:latin typeface="+mj-lt"/>
              </a:rPr>
              <a:t> 2013 for the F.Y 2012-13</a:t>
            </a:r>
          </a:p>
          <a:p>
            <a:pPr eaLnBrk="1" hangingPunct="1">
              <a:buFont typeface="Wingdings" pitchFamily="2" charset="2"/>
              <a:buChar char="Ø"/>
            </a:pPr>
            <a:endParaRPr lang="en-US" sz="2800" dirty="0" smtClean="0">
              <a:latin typeface="+mj-lt"/>
            </a:endParaRPr>
          </a:p>
          <a:p>
            <a:pPr eaLnBrk="1" hangingPunct="1">
              <a:buFont typeface="Wingdings" pitchFamily="2" charset="2"/>
              <a:buChar char="Ø"/>
            </a:pPr>
            <a:r>
              <a:rPr lang="en-US" sz="2800" dirty="0" smtClean="0">
                <a:latin typeface="+mj-lt"/>
              </a:rPr>
              <a:t>The responsibility of filing report is of the dealer and not Chartered accountant</a:t>
            </a:r>
          </a:p>
        </p:txBody>
      </p:sp>
      <p:sp>
        <p:nvSpPr>
          <p:cNvPr id="4" name="Slide Number Placeholder 3"/>
          <p:cNvSpPr>
            <a:spLocks noGrp="1"/>
          </p:cNvSpPr>
          <p:nvPr>
            <p:ph type="sldNum" sz="quarter" idx="12"/>
          </p:nvPr>
        </p:nvSpPr>
        <p:spPr/>
        <p:txBody>
          <a:bodyPr/>
          <a:lstStyle/>
          <a:p>
            <a:pPr>
              <a:defRPr/>
            </a:pPr>
            <a:fld id="{ADC57247-E3B3-443B-89AA-A5967F426E4C}" type="slidenum">
              <a:rPr lang="en-US"/>
              <a:pPr>
                <a:defRPr/>
              </a:pPr>
              <a:t>21</a:t>
            </a:fld>
            <a:endParaRPr lang="en-US"/>
          </a:p>
        </p:txBody>
      </p:sp>
    </p:spTree>
  </p:cSld>
  <p:clrMapOvr>
    <a:masterClrMapping/>
  </p:clrMapOvr>
  <p:transition>
    <p:pull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48600" cy="838200"/>
          </a:xfrm>
        </p:spPr>
        <p:txBody>
          <a:bodyPr/>
          <a:lstStyle/>
          <a:p>
            <a:pPr algn="ctr" eaLnBrk="1" fontAlgn="auto" hangingPunct="1">
              <a:spcAft>
                <a:spcPts val="0"/>
              </a:spcAft>
              <a:defRPr/>
            </a:pPr>
            <a:r>
              <a:rPr lang="en-US" sz="4800" b="1" dirty="0" smtClean="0">
                <a:latin typeface="+mj-lt"/>
              </a:rPr>
              <a:t>FORM “e-704”</a:t>
            </a:r>
            <a:endParaRPr lang="en-US" sz="4800" dirty="0">
              <a:latin typeface="+mj-lt"/>
            </a:endParaRPr>
          </a:p>
        </p:txBody>
      </p:sp>
      <p:sp>
        <p:nvSpPr>
          <p:cNvPr id="3" name="Content Placeholder 2"/>
          <p:cNvSpPr>
            <a:spLocks noGrp="1"/>
          </p:cNvSpPr>
          <p:nvPr>
            <p:ph idx="1"/>
          </p:nvPr>
        </p:nvSpPr>
        <p:spPr>
          <a:xfrm>
            <a:off x="76200" y="1524000"/>
            <a:ext cx="8991600" cy="4525963"/>
          </a:xfrm>
        </p:spPr>
        <p:txBody>
          <a:bodyPr>
            <a:normAutofit/>
          </a:bodyPr>
          <a:lstStyle/>
          <a:p>
            <a:pPr algn="ctr" eaLnBrk="1" fontAlgn="auto" hangingPunct="1">
              <a:spcAft>
                <a:spcPts val="0"/>
              </a:spcAft>
              <a:buFont typeface="Wingdings 2"/>
              <a:buNone/>
              <a:defRPr/>
            </a:pPr>
            <a:endParaRPr lang="en-US" sz="2400" b="1" dirty="0" smtClean="0">
              <a:latin typeface="+mj-lt"/>
            </a:endParaRPr>
          </a:p>
          <a:p>
            <a:pPr algn="ctr" eaLnBrk="1" fontAlgn="auto" hangingPunct="1">
              <a:spcAft>
                <a:spcPts val="0"/>
              </a:spcAft>
              <a:buFont typeface="Wingdings 2"/>
              <a:buNone/>
              <a:defRPr/>
            </a:pPr>
            <a:r>
              <a:rPr lang="en-US" sz="2400" b="1" dirty="0" smtClean="0">
                <a:latin typeface="+mj-lt"/>
              </a:rPr>
              <a:t>The Audit Report under the Maharashtra Value Added Tax Act, </a:t>
            </a:r>
            <a:r>
              <a:rPr lang="en-US" sz="2000" b="1" dirty="0" smtClean="0">
                <a:latin typeface="+mj-lt"/>
              </a:rPr>
              <a:t>2002</a:t>
            </a:r>
            <a:r>
              <a:rPr lang="en-US" sz="2400" b="1" dirty="0" smtClean="0">
                <a:latin typeface="+mj-lt"/>
              </a:rPr>
              <a:t>.</a:t>
            </a:r>
          </a:p>
          <a:p>
            <a:pPr eaLnBrk="1" fontAlgn="auto" hangingPunct="1">
              <a:spcAft>
                <a:spcPts val="0"/>
              </a:spcAft>
              <a:buFont typeface="Wingdings" pitchFamily="2" charset="2"/>
              <a:buChar char="q"/>
              <a:defRPr/>
            </a:pPr>
            <a:endParaRPr lang="en-US" sz="2400" dirty="0" smtClean="0">
              <a:latin typeface="+mj-lt"/>
            </a:endParaRPr>
          </a:p>
          <a:p>
            <a:pPr marL="457200" indent="-457200" eaLnBrk="1" fontAlgn="auto" hangingPunct="1">
              <a:spcAft>
                <a:spcPts val="0"/>
              </a:spcAft>
              <a:buFont typeface="Wingdings" pitchFamily="2" charset="2"/>
              <a:buChar char="Ø"/>
              <a:defRPr/>
            </a:pPr>
            <a:r>
              <a:rPr lang="en-US" sz="2400" dirty="0" smtClean="0">
                <a:latin typeface="+mj-lt"/>
              </a:rPr>
              <a:t>This form is to be used in respect of all accounting periods starting on or after 1st April 2008.</a:t>
            </a:r>
          </a:p>
          <a:p>
            <a:pPr marL="457200" indent="-457200" eaLnBrk="1" fontAlgn="auto" hangingPunct="1">
              <a:spcAft>
                <a:spcPts val="0"/>
              </a:spcAft>
              <a:buFont typeface="Wingdings" pitchFamily="2" charset="2"/>
              <a:buChar char="q"/>
              <a:defRPr/>
            </a:pPr>
            <a:endParaRPr lang="en-US" sz="2400" dirty="0" smtClean="0">
              <a:latin typeface="+mj-lt"/>
            </a:endParaRPr>
          </a:p>
          <a:p>
            <a:pPr eaLnBrk="1" fontAlgn="auto" hangingPunct="1">
              <a:spcAft>
                <a:spcPts val="0"/>
              </a:spcAft>
              <a:buFont typeface="Wingdings" pitchFamily="2" charset="2"/>
              <a:buChar char="Ø"/>
              <a:defRPr/>
            </a:pPr>
            <a:r>
              <a:rPr lang="en-US" sz="2400" dirty="0" smtClean="0">
                <a:latin typeface="+mj-lt"/>
              </a:rPr>
              <a:t>  The Audit Report is to be submitted by all the dealers to whom      the provisions of Section 61 of the MVAT Act, 2002 apply. Non-filing of Audit Report within prescribed time is an offence.</a:t>
            </a:r>
          </a:p>
          <a:p>
            <a:pPr eaLnBrk="1" fontAlgn="auto" hangingPunct="1">
              <a:spcAft>
                <a:spcPts val="0"/>
              </a:spcAft>
              <a:buFont typeface="Wingdings" pitchFamily="2" charset="2"/>
              <a:buChar char="q"/>
              <a:defRPr/>
            </a:pPr>
            <a:endParaRPr lang="en-US" sz="2400" dirty="0" smtClean="0">
              <a:latin typeface="+mj-lt"/>
            </a:endParaRPr>
          </a:p>
          <a:p>
            <a:pPr eaLnBrk="1" fontAlgn="auto" hangingPunct="1">
              <a:spcAft>
                <a:spcPts val="0"/>
              </a:spcAft>
              <a:buFont typeface="Wingdings 2"/>
              <a:buNone/>
              <a:defRPr/>
            </a:pPr>
            <a:endParaRPr lang="en-US" sz="2400" dirty="0" smtClean="0">
              <a:latin typeface="+mj-lt"/>
            </a:endParaRPr>
          </a:p>
          <a:p>
            <a:pPr eaLnBrk="1" fontAlgn="auto" hangingPunct="1">
              <a:spcAft>
                <a:spcPts val="0"/>
              </a:spcAft>
              <a:buFont typeface="Wingdings 2"/>
              <a:buNone/>
              <a:defRPr/>
            </a:pPr>
            <a:endParaRPr lang="en-US" sz="2400" dirty="0">
              <a:latin typeface="+mj-lt"/>
            </a:endParaRPr>
          </a:p>
        </p:txBody>
      </p:sp>
      <p:sp>
        <p:nvSpPr>
          <p:cNvPr id="32772" name="TextBox 3"/>
          <p:cNvSpPr txBox="1">
            <a:spLocks noChangeArrowheads="1"/>
          </p:cNvSpPr>
          <p:nvPr/>
        </p:nvSpPr>
        <p:spPr bwMode="auto">
          <a:xfrm>
            <a:off x="609600" y="1143000"/>
            <a:ext cx="8001000" cy="369888"/>
          </a:xfrm>
          <a:prstGeom prst="rect">
            <a:avLst/>
          </a:prstGeom>
          <a:noFill/>
          <a:ln w="9525">
            <a:noFill/>
            <a:miter lim="800000"/>
            <a:headEnd/>
            <a:tailEnd/>
          </a:ln>
        </p:spPr>
        <p:txBody>
          <a:bodyPr>
            <a:spAutoFit/>
          </a:bodyPr>
          <a:lstStyle/>
          <a:p>
            <a:pPr algn="ctr"/>
            <a:r>
              <a:rPr lang="en-US">
                <a:latin typeface="Franklin Gothic Book" pitchFamily="34" charset="0"/>
              </a:rPr>
              <a:t>(See rule 65 and sub-rule (1) and (2) of Rule 17A)</a:t>
            </a:r>
            <a:endParaRPr lang="en-US" sz="1600">
              <a:latin typeface="Franklin Gothic Book" pitchFamily="34" charset="0"/>
            </a:endParaRPr>
          </a:p>
        </p:txBody>
      </p:sp>
      <p:sp>
        <p:nvSpPr>
          <p:cNvPr id="5" name="Slide Number Placeholder 4"/>
          <p:cNvSpPr>
            <a:spLocks noGrp="1"/>
          </p:cNvSpPr>
          <p:nvPr>
            <p:ph type="sldNum" sz="quarter" idx="12"/>
          </p:nvPr>
        </p:nvSpPr>
        <p:spPr/>
        <p:txBody>
          <a:bodyPr/>
          <a:lstStyle/>
          <a:p>
            <a:pPr>
              <a:defRPr/>
            </a:pPr>
            <a:fld id="{25442A34-EB8B-4647-A55E-FB5E27CC4412}" type="slidenum">
              <a:rPr lang="en-US"/>
              <a:pPr>
                <a:defRPr/>
              </a:pPr>
              <a:t>22</a:t>
            </a:fld>
            <a:endParaRPr lang="en-US"/>
          </a:p>
        </p:txBody>
      </p:sp>
    </p:spTree>
  </p:cSld>
  <p:clrMapOvr>
    <a:masterClrMapping/>
  </p:clrMapOvr>
  <p:transition>
    <p:pull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838200"/>
          </a:xfrm>
        </p:spPr>
        <p:txBody>
          <a:bodyPr/>
          <a:lstStyle/>
          <a:p>
            <a:pPr algn="ctr" eaLnBrk="1" fontAlgn="auto" hangingPunct="1">
              <a:spcAft>
                <a:spcPts val="0"/>
              </a:spcAft>
              <a:defRPr/>
            </a:pPr>
            <a:r>
              <a:rPr lang="en-US" sz="4900" b="1" dirty="0" smtClean="0">
                <a:latin typeface="+mj-lt"/>
              </a:rPr>
              <a:t>E-704</a:t>
            </a:r>
            <a:r>
              <a:rPr lang="en-US" b="1" dirty="0" smtClean="0">
                <a:latin typeface="+mj-lt"/>
              </a:rPr>
              <a:t> is divided in three parts:</a:t>
            </a:r>
            <a:endParaRPr lang="en-US" b="1" dirty="0">
              <a:latin typeface="+mj-lt"/>
            </a:endParaRPr>
          </a:p>
        </p:txBody>
      </p:sp>
      <p:graphicFrame>
        <p:nvGraphicFramePr>
          <p:cNvPr id="5" name="Diagram 4"/>
          <p:cNvGraphicFramePr/>
          <p:nvPr/>
        </p:nvGraphicFramePr>
        <p:xfrm>
          <a:off x="533400" y="1600200"/>
          <a:ext cx="8001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254ABA26-08B9-4B86-87EF-2A5E9CAB2567}" type="slidenum">
              <a:rPr lang="en-US"/>
              <a:pPr>
                <a:defRPr/>
              </a:pPr>
              <a:t>23</a:t>
            </a:fld>
            <a:endParaRPr lang="en-US"/>
          </a:p>
        </p:txBody>
      </p:sp>
    </p:spTree>
  </p:cSld>
  <p:clrMapOvr>
    <a:masterClrMapping/>
  </p:clrMapOvr>
  <p:transition>
    <p:pull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24</a:t>
            </a:fld>
            <a:endParaRPr lang="en-US"/>
          </a:p>
        </p:txBody>
      </p:sp>
      <p:sp>
        <p:nvSpPr>
          <p:cNvPr id="5" name="Title 1"/>
          <p:cNvSpPr>
            <a:spLocks noGrp="1"/>
          </p:cNvSpPr>
          <p:nvPr>
            <p:ph type="title"/>
          </p:nvPr>
        </p:nvSpPr>
        <p:spPr>
          <a:xfrm>
            <a:off x="533400" y="228600"/>
            <a:ext cx="8686800" cy="838200"/>
          </a:xfrm>
        </p:spPr>
        <p:txBody>
          <a:bodyPr>
            <a:normAutofit/>
          </a:bodyPr>
          <a:lstStyle/>
          <a:p>
            <a:r>
              <a:rPr lang="en-US" sz="3200" dirty="0" smtClean="0">
                <a:latin typeface="+mj-lt"/>
                <a:cs typeface="Arial" pitchFamily="34" charset="0"/>
              </a:rPr>
              <a:t>Part -1 form -704 under </a:t>
            </a:r>
            <a:r>
              <a:rPr lang="en-US" sz="3200" dirty="0" err="1" smtClean="0">
                <a:latin typeface="+mj-lt"/>
                <a:cs typeface="Arial" pitchFamily="34" charset="0"/>
              </a:rPr>
              <a:t>MVAt</a:t>
            </a:r>
            <a:r>
              <a:rPr lang="en-US" sz="3200" dirty="0" smtClean="0">
                <a:latin typeface="+mj-lt"/>
                <a:cs typeface="Arial" pitchFamily="34" charset="0"/>
              </a:rPr>
              <a:t> Act,2002</a:t>
            </a:r>
            <a:endParaRPr lang="en-US" sz="3200" dirty="0">
              <a:latin typeface="+mj-lt"/>
              <a:cs typeface="Arial" pitchFamily="34" charset="0"/>
            </a:endParaRPr>
          </a:p>
        </p:txBody>
      </p:sp>
      <p:sp>
        <p:nvSpPr>
          <p:cNvPr id="6" name="Content Placeholder 2"/>
          <p:cNvSpPr>
            <a:spLocks noGrp="1"/>
          </p:cNvSpPr>
          <p:nvPr>
            <p:ph idx="1"/>
          </p:nvPr>
        </p:nvSpPr>
        <p:spPr>
          <a:xfrm>
            <a:off x="228600" y="1143000"/>
            <a:ext cx="8763000" cy="5334000"/>
          </a:xfrm>
        </p:spPr>
        <p:txBody>
          <a:bodyPr>
            <a:normAutofit fontScale="25000" lnSpcReduction="20000"/>
          </a:bodyPr>
          <a:lstStyle/>
          <a:p>
            <a:pPr algn="ctr">
              <a:buNone/>
            </a:pPr>
            <a:endParaRPr lang="en-US" sz="3500" b="1" u="sng" dirty="0" smtClean="0">
              <a:latin typeface="+mj-lt"/>
              <a:cs typeface="Arial" pitchFamily="34" charset="0"/>
            </a:endParaRPr>
          </a:p>
          <a:p>
            <a:pPr algn="ctr">
              <a:buNone/>
            </a:pPr>
            <a:r>
              <a:rPr lang="en-US" sz="7200" b="1" u="sng" dirty="0" smtClean="0">
                <a:latin typeface="+mj-lt"/>
                <a:cs typeface="Arial" pitchFamily="34" charset="0"/>
              </a:rPr>
              <a:t>Part -1 is mainly </a:t>
            </a:r>
            <a:r>
              <a:rPr lang="en-US" sz="7200" b="1" u="sng" dirty="0" err="1" smtClean="0">
                <a:latin typeface="+mj-lt"/>
                <a:cs typeface="Arial" pitchFamily="34" charset="0"/>
              </a:rPr>
              <a:t>devided</a:t>
            </a:r>
            <a:r>
              <a:rPr lang="en-US" sz="7200" b="1" u="sng" dirty="0" smtClean="0">
                <a:latin typeface="+mj-lt"/>
                <a:cs typeface="Arial" pitchFamily="34" charset="0"/>
              </a:rPr>
              <a:t> in five parts  as under :-</a:t>
            </a:r>
          </a:p>
          <a:p>
            <a:pPr>
              <a:buNone/>
            </a:pPr>
            <a:endParaRPr lang="en-US" sz="7200" b="1" u="sng" dirty="0" smtClean="0">
              <a:latin typeface="+mj-lt"/>
              <a:cs typeface="Arial" pitchFamily="34" charset="0"/>
            </a:endParaRPr>
          </a:p>
          <a:p>
            <a:pPr marL="514350" indent="-514350">
              <a:buNone/>
            </a:pPr>
            <a:r>
              <a:rPr lang="en-US" sz="4800" b="1" dirty="0" smtClean="0">
                <a:latin typeface="+mj-lt"/>
                <a:cs typeface="Arial" pitchFamily="34" charset="0"/>
              </a:rPr>
              <a:t>1.	</a:t>
            </a:r>
            <a:r>
              <a:rPr lang="en-US" sz="4800" b="1" u="sng" dirty="0" smtClean="0">
                <a:latin typeface="+mj-lt"/>
                <a:cs typeface="Arial" pitchFamily="34" charset="0"/>
              </a:rPr>
              <a:t>Table -1</a:t>
            </a:r>
            <a:r>
              <a:rPr lang="en-US" sz="4800" b="1" dirty="0" smtClean="0">
                <a:latin typeface="+mj-lt"/>
                <a:cs typeface="Arial" pitchFamily="34" charset="0"/>
              </a:rPr>
              <a:t> </a:t>
            </a:r>
          </a:p>
          <a:p>
            <a:pPr marL="514350" indent="-514350">
              <a:buNone/>
            </a:pPr>
            <a:endParaRPr lang="en-US" sz="4800" b="1" dirty="0" smtClean="0">
              <a:latin typeface="+mj-lt"/>
              <a:cs typeface="Arial" pitchFamily="34" charset="0"/>
            </a:endParaRPr>
          </a:p>
          <a:p>
            <a:pPr marL="514350" indent="-514350">
              <a:buNone/>
            </a:pPr>
            <a:r>
              <a:rPr lang="en-US" sz="4800" b="1" dirty="0" smtClean="0">
                <a:latin typeface="+mj-lt"/>
                <a:cs typeface="Arial" pitchFamily="34" charset="0"/>
              </a:rPr>
              <a:t>	a) Dealer is required to file return          :- Monthly/Quarterly/Half Yearly</a:t>
            </a:r>
          </a:p>
          <a:p>
            <a:pPr marL="514350" indent="-514350">
              <a:buNone/>
            </a:pPr>
            <a:r>
              <a:rPr lang="en-US" sz="4800" b="1" dirty="0" smtClean="0">
                <a:latin typeface="+mj-lt"/>
                <a:cs typeface="Arial" pitchFamily="34" charset="0"/>
              </a:rPr>
              <a:t>	b) Dealer has filed return                        :- Y/N</a:t>
            </a:r>
          </a:p>
          <a:p>
            <a:pPr marL="514350" indent="-514350">
              <a:buNone/>
            </a:pPr>
            <a:r>
              <a:rPr lang="en-US" sz="4800" b="1" dirty="0" smtClean="0">
                <a:latin typeface="+mj-lt"/>
                <a:cs typeface="Arial" pitchFamily="34" charset="0"/>
              </a:rPr>
              <a:t>	c) The schedules Applicable to dealer  :- </a:t>
            </a:r>
            <a:r>
              <a:rPr lang="en-US" sz="4800" b="1" dirty="0" err="1" smtClean="0">
                <a:latin typeface="+mj-lt"/>
                <a:cs typeface="Arial" pitchFamily="34" charset="0"/>
              </a:rPr>
              <a:t>Sche</a:t>
            </a:r>
            <a:r>
              <a:rPr lang="en-US" sz="4800" b="1" dirty="0" smtClean="0">
                <a:latin typeface="+mj-lt"/>
                <a:cs typeface="Arial" pitchFamily="34" charset="0"/>
              </a:rPr>
              <a:t> I to VI </a:t>
            </a:r>
          </a:p>
          <a:p>
            <a:pPr marL="514350" indent="-514350">
              <a:buNone/>
            </a:pPr>
            <a:r>
              <a:rPr lang="en-US" sz="4800" b="1" dirty="0" smtClean="0">
                <a:latin typeface="+mj-lt"/>
                <a:cs typeface="Arial" pitchFamily="34" charset="0"/>
              </a:rPr>
              <a:t>	d) The </a:t>
            </a:r>
            <a:r>
              <a:rPr lang="en-US" sz="4800" b="1" dirty="0" err="1" smtClean="0">
                <a:latin typeface="+mj-lt"/>
                <a:cs typeface="Arial" pitchFamily="34" charset="0"/>
              </a:rPr>
              <a:t>Annextures</a:t>
            </a:r>
            <a:r>
              <a:rPr lang="en-US" sz="4800" b="1" dirty="0" smtClean="0">
                <a:latin typeface="+mj-lt"/>
                <a:cs typeface="Arial" pitchFamily="34" charset="0"/>
              </a:rPr>
              <a:t> Applicable to dealer:- </a:t>
            </a:r>
            <a:r>
              <a:rPr lang="en-US" sz="4800" b="1" dirty="0" err="1" smtClean="0">
                <a:latin typeface="+mj-lt"/>
                <a:cs typeface="Arial" pitchFamily="34" charset="0"/>
              </a:rPr>
              <a:t>Annextures</a:t>
            </a:r>
            <a:r>
              <a:rPr lang="en-US" sz="4800" b="1" dirty="0" smtClean="0">
                <a:latin typeface="+mj-lt"/>
                <a:cs typeface="Arial" pitchFamily="34" charset="0"/>
              </a:rPr>
              <a:t> A to K</a:t>
            </a:r>
          </a:p>
          <a:p>
            <a:pPr marL="514350" indent="-514350">
              <a:buNone/>
            </a:pPr>
            <a:endParaRPr lang="en-US" sz="4800" b="1" dirty="0" smtClean="0">
              <a:latin typeface="+mj-lt"/>
              <a:cs typeface="Arial" pitchFamily="34" charset="0"/>
            </a:endParaRPr>
          </a:p>
          <a:p>
            <a:pPr marL="514350" indent="-514350">
              <a:buNone/>
            </a:pPr>
            <a:r>
              <a:rPr lang="en-US" sz="4800" b="1" dirty="0" smtClean="0">
                <a:latin typeface="+mj-lt"/>
                <a:cs typeface="Arial" pitchFamily="34" charset="0"/>
              </a:rPr>
              <a:t>2.	</a:t>
            </a:r>
            <a:r>
              <a:rPr lang="en-US" sz="4800" b="1" u="sng" dirty="0" smtClean="0">
                <a:latin typeface="+mj-lt"/>
                <a:cs typeface="Arial" pitchFamily="34" charset="0"/>
              </a:rPr>
              <a:t>Table -2</a:t>
            </a:r>
          </a:p>
          <a:p>
            <a:pPr marL="514350" indent="-514350">
              <a:buNone/>
            </a:pPr>
            <a:endParaRPr lang="en-US" sz="4800" b="1" u="sng" dirty="0" smtClean="0">
              <a:latin typeface="+mj-lt"/>
              <a:cs typeface="Arial" pitchFamily="34" charset="0"/>
            </a:endParaRPr>
          </a:p>
          <a:p>
            <a:pPr marL="514350" indent="-514350">
              <a:buNone/>
            </a:pPr>
            <a:r>
              <a:rPr lang="en-US" sz="4800" b="1" dirty="0" smtClean="0">
                <a:latin typeface="+mj-lt"/>
                <a:cs typeface="Arial" pitchFamily="34" charset="0"/>
              </a:rPr>
              <a:t>	a) Computation of Tax Liability under MVAT Act,2002.</a:t>
            </a:r>
          </a:p>
          <a:p>
            <a:pPr marL="514350" indent="-514350">
              <a:buNone/>
            </a:pPr>
            <a:endParaRPr lang="en-US" sz="4800" b="1" dirty="0" smtClean="0">
              <a:latin typeface="+mj-lt"/>
              <a:cs typeface="Arial" pitchFamily="34" charset="0"/>
            </a:endParaRPr>
          </a:p>
          <a:p>
            <a:pPr marL="514350" indent="-514350">
              <a:buNone/>
            </a:pPr>
            <a:r>
              <a:rPr lang="en-US" sz="4800" b="1" dirty="0" smtClean="0">
                <a:latin typeface="+mj-lt"/>
                <a:cs typeface="Arial" pitchFamily="34" charset="0"/>
              </a:rPr>
              <a:t>3.	</a:t>
            </a:r>
            <a:r>
              <a:rPr lang="en-US" sz="4800" b="1" u="sng" dirty="0" smtClean="0">
                <a:latin typeface="+mj-lt"/>
                <a:cs typeface="Arial" pitchFamily="34" charset="0"/>
              </a:rPr>
              <a:t>Table -3</a:t>
            </a:r>
          </a:p>
          <a:p>
            <a:pPr marL="514350" indent="-514350">
              <a:buNone/>
            </a:pPr>
            <a:endParaRPr lang="en-US" sz="4800" b="1" u="sng" dirty="0" smtClean="0">
              <a:latin typeface="+mj-lt"/>
              <a:cs typeface="Arial" pitchFamily="34" charset="0"/>
            </a:endParaRPr>
          </a:p>
          <a:p>
            <a:pPr marL="514350" indent="-514350">
              <a:buNone/>
            </a:pPr>
            <a:r>
              <a:rPr lang="en-US" sz="4800" b="1" dirty="0" smtClean="0">
                <a:latin typeface="+mj-lt"/>
                <a:cs typeface="Arial" pitchFamily="34" charset="0"/>
              </a:rPr>
              <a:t>	a) Computation of Tax Liability under CST Act,1956.</a:t>
            </a:r>
          </a:p>
          <a:p>
            <a:pPr marL="514350" indent="-514350">
              <a:buNone/>
            </a:pPr>
            <a:endParaRPr lang="en-US" sz="4800" b="1" dirty="0" smtClean="0">
              <a:latin typeface="+mj-lt"/>
              <a:cs typeface="Arial" pitchFamily="34" charset="0"/>
            </a:endParaRPr>
          </a:p>
          <a:p>
            <a:pPr marL="514350" indent="-514350">
              <a:buNone/>
            </a:pPr>
            <a:r>
              <a:rPr lang="en-US" sz="4800" b="1" dirty="0" smtClean="0">
                <a:latin typeface="+mj-lt"/>
                <a:cs typeface="Arial" pitchFamily="34" charset="0"/>
              </a:rPr>
              <a:t>4.	</a:t>
            </a:r>
            <a:r>
              <a:rPr lang="en-US" sz="4800" b="1" u="sng" dirty="0" smtClean="0">
                <a:latin typeface="+mj-lt"/>
                <a:cs typeface="Arial" pitchFamily="34" charset="0"/>
              </a:rPr>
              <a:t>Table -4</a:t>
            </a:r>
          </a:p>
          <a:p>
            <a:pPr marL="514350" indent="-514350">
              <a:buNone/>
            </a:pPr>
            <a:endParaRPr lang="en-US" sz="4800" b="1" u="sng" dirty="0" smtClean="0">
              <a:latin typeface="+mj-lt"/>
              <a:cs typeface="Arial" pitchFamily="34" charset="0"/>
            </a:endParaRPr>
          </a:p>
          <a:p>
            <a:pPr marL="514350" indent="-514350">
              <a:buNone/>
            </a:pPr>
            <a:r>
              <a:rPr lang="en-US" sz="4800" b="1" dirty="0" smtClean="0">
                <a:latin typeface="+mj-lt"/>
                <a:cs typeface="Arial" pitchFamily="34" charset="0"/>
              </a:rPr>
              <a:t>	a) Cumulative Quantum of Benefits Availed</a:t>
            </a:r>
          </a:p>
          <a:p>
            <a:pPr marL="514350" indent="-514350">
              <a:buNone/>
            </a:pPr>
            <a:endParaRPr lang="en-US" sz="4800" b="1" dirty="0" smtClean="0">
              <a:latin typeface="+mj-lt"/>
              <a:cs typeface="Arial" pitchFamily="34" charset="0"/>
            </a:endParaRPr>
          </a:p>
          <a:p>
            <a:pPr marL="514350" indent="-514350">
              <a:buNone/>
            </a:pPr>
            <a:r>
              <a:rPr lang="en-US" sz="4800" b="1" dirty="0" smtClean="0">
                <a:latin typeface="+mj-lt"/>
                <a:cs typeface="Arial" pitchFamily="34" charset="0"/>
              </a:rPr>
              <a:t>5.	</a:t>
            </a:r>
            <a:r>
              <a:rPr lang="en-US" sz="4800" b="1" u="sng" dirty="0" smtClean="0">
                <a:latin typeface="+mj-lt"/>
                <a:cs typeface="Arial" pitchFamily="34" charset="0"/>
              </a:rPr>
              <a:t>Table -5</a:t>
            </a:r>
          </a:p>
          <a:p>
            <a:pPr marL="514350" indent="-514350">
              <a:buNone/>
            </a:pPr>
            <a:endParaRPr lang="en-US" sz="4800" b="1" u="sng" dirty="0" smtClean="0">
              <a:latin typeface="+mj-lt"/>
              <a:cs typeface="Arial" pitchFamily="34" charset="0"/>
            </a:endParaRPr>
          </a:p>
          <a:p>
            <a:pPr marL="514350" indent="-514350">
              <a:buNone/>
            </a:pPr>
            <a:r>
              <a:rPr lang="en-US" sz="4800" b="1" dirty="0" smtClean="0">
                <a:latin typeface="+mj-lt"/>
                <a:cs typeface="Arial" pitchFamily="34" charset="0"/>
              </a:rPr>
              <a:t>	a) </a:t>
            </a:r>
            <a:r>
              <a:rPr lang="en-US" sz="4800" b="1" dirty="0" err="1" smtClean="0">
                <a:latin typeface="+mj-lt"/>
                <a:cs typeface="Arial" pitchFamily="34" charset="0"/>
              </a:rPr>
              <a:t>Classifiaction</a:t>
            </a:r>
            <a:r>
              <a:rPr lang="en-US" sz="4800" b="1" dirty="0" smtClean="0">
                <a:latin typeface="+mj-lt"/>
                <a:cs typeface="Arial" pitchFamily="34" charset="0"/>
              </a:rPr>
              <a:t> of Additional dues with calculation of Tax and interest thereon</a:t>
            </a:r>
          </a:p>
          <a:p>
            <a:pPr marL="514350" indent="-514350">
              <a:buAutoNum type="alphaLcParenR"/>
            </a:pPr>
            <a:endParaRPr lang="en-US" sz="4800" b="1" dirty="0" smtClean="0">
              <a:latin typeface="+mj-lt"/>
              <a:cs typeface="Arial" pitchFamily="34" charset="0"/>
            </a:endParaRPr>
          </a:p>
          <a:p>
            <a:pPr marL="514350" indent="-514350">
              <a:buAutoNum type="arabicParenR" startAt="2"/>
            </a:pPr>
            <a:endParaRPr lang="en-US" sz="4800" b="1" dirty="0" smtClean="0">
              <a:latin typeface="+mj-lt"/>
              <a:cs typeface="Arial" pitchFamily="34" charset="0"/>
            </a:endParaRPr>
          </a:p>
          <a:p>
            <a:pPr marL="514350" indent="-514350">
              <a:buNone/>
            </a:pPr>
            <a:r>
              <a:rPr lang="en-US" sz="4800" b="1" dirty="0" smtClean="0">
                <a:latin typeface="+mj-lt"/>
                <a:cs typeface="Arial" pitchFamily="34" charset="0"/>
              </a:rPr>
              <a:t> </a:t>
            </a:r>
          </a:p>
          <a:p>
            <a:pPr marL="514350" indent="-514350">
              <a:buNone/>
            </a:pPr>
            <a:endParaRPr lang="en-US" sz="4800" b="1" dirty="0" smtClean="0">
              <a:latin typeface="+mj-lt"/>
              <a:cs typeface="Arial" pitchFamily="34" charset="0"/>
            </a:endParaRPr>
          </a:p>
          <a:p>
            <a:pPr marL="514350" indent="-514350">
              <a:buNone/>
            </a:pPr>
            <a:endParaRPr lang="en-US" sz="4800" b="1" dirty="0" smtClean="0">
              <a:latin typeface="+mj-lt"/>
              <a:cs typeface="Arial" pitchFamily="34" charset="0"/>
            </a:endParaRPr>
          </a:p>
          <a:p>
            <a:pPr marL="514350" indent="-514350">
              <a:buNone/>
            </a:pPr>
            <a:r>
              <a:rPr lang="en-US" sz="4800" b="1" dirty="0" smtClean="0">
                <a:latin typeface="+mj-lt"/>
              </a:rPr>
              <a:t>	  </a:t>
            </a:r>
          </a:p>
          <a:p>
            <a:pPr marL="514350" indent="-514350">
              <a:buAutoNum type="alphaLcParenR"/>
            </a:pPr>
            <a:endParaRPr lang="en-US" sz="4800" b="1" dirty="0" smtClean="0">
              <a:latin typeface="+mj-lt"/>
            </a:endParaRPr>
          </a:p>
          <a:p>
            <a:pPr marL="514350" indent="-514350">
              <a:buAutoNum type="alphaLcParenR"/>
            </a:pPr>
            <a:endParaRPr lang="en-US" sz="4800" b="1" dirty="0">
              <a:latin typeface="+mj-lt"/>
            </a:endParaRPr>
          </a:p>
        </p:txBody>
      </p:sp>
      <p:sp>
        <p:nvSpPr>
          <p:cNvPr id="7" name="Slide Number Placeholder 3"/>
          <p:cNvSpPr txBox="1">
            <a:spLocks/>
          </p:cNvSpPr>
          <p:nvPr/>
        </p:nvSpPr>
        <p:spPr>
          <a:xfrm>
            <a:off x="8229600" y="6473952"/>
            <a:ext cx="758952" cy="246888"/>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fld id="{E6852886-DBAA-43E7-B064-86FC96DFD4A4}" type="slidenum">
              <a:rPr kumimoji="0" lang="en-US" sz="1200" b="0" i="0" u="none" strike="noStrike" kern="1200" cap="none" spc="0" normalizeH="0" baseline="0" noProof="0" smtClean="0">
                <a:ln>
                  <a:noFill/>
                </a:ln>
                <a:solidFill>
                  <a:schemeClr val="accent1">
                    <a:shade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chemeClr val="accent1">
                  <a:shade val="75000"/>
                </a:schemeClr>
              </a:solidFill>
              <a:effectLst/>
              <a:uLnTx/>
              <a:uFillTx/>
              <a:latin typeface="+mn-lt"/>
              <a:ea typeface="+mn-ea"/>
              <a:cs typeface="+mn-cs"/>
            </a:endParaRPr>
          </a:p>
        </p:txBody>
      </p:sp>
    </p:spTree>
  </p:cSld>
  <p:clrMapOvr>
    <a:masterClrMapping/>
  </p:clrMapOvr>
  <p:transition>
    <p:pull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25</a:t>
            </a:fld>
            <a:endParaRPr lang="en-US"/>
          </a:p>
        </p:txBody>
      </p:sp>
      <p:sp>
        <p:nvSpPr>
          <p:cNvPr id="5" name="Title 1"/>
          <p:cNvSpPr>
            <a:spLocks noGrp="1"/>
          </p:cNvSpPr>
          <p:nvPr>
            <p:ph type="title"/>
          </p:nvPr>
        </p:nvSpPr>
        <p:spPr>
          <a:xfrm>
            <a:off x="304800" y="152400"/>
            <a:ext cx="8686800" cy="854456"/>
          </a:xfrm>
        </p:spPr>
        <p:txBody>
          <a:bodyPr>
            <a:normAutofit/>
          </a:bodyPr>
          <a:lstStyle/>
          <a:p>
            <a:r>
              <a:rPr lang="en-US" sz="3200" dirty="0" smtClean="0">
                <a:latin typeface="+mj-lt"/>
                <a:cs typeface="Arial" pitchFamily="34" charset="0"/>
              </a:rPr>
              <a:t>Part -2 form -704 under </a:t>
            </a:r>
            <a:r>
              <a:rPr lang="en-US" sz="3200" dirty="0" err="1" smtClean="0">
                <a:latin typeface="+mj-lt"/>
                <a:cs typeface="Arial" pitchFamily="34" charset="0"/>
              </a:rPr>
              <a:t>MVAt</a:t>
            </a:r>
            <a:r>
              <a:rPr lang="en-US" sz="3200" dirty="0" smtClean="0">
                <a:latin typeface="+mj-lt"/>
                <a:cs typeface="Arial" pitchFamily="34" charset="0"/>
              </a:rPr>
              <a:t> Act,2002</a:t>
            </a:r>
            <a:endParaRPr lang="en-US" sz="3200" dirty="0">
              <a:latin typeface="+mj-lt"/>
            </a:endParaRPr>
          </a:p>
        </p:txBody>
      </p:sp>
      <p:sp>
        <p:nvSpPr>
          <p:cNvPr id="6" name="Slide Number Placeholder 3"/>
          <p:cNvSpPr txBox="1">
            <a:spLocks/>
          </p:cNvSpPr>
          <p:nvPr/>
        </p:nvSpPr>
        <p:spPr>
          <a:xfrm>
            <a:off x="8229600" y="6469164"/>
            <a:ext cx="758952" cy="251676"/>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fld id="{E6852886-DBAA-43E7-B064-86FC96DFD4A4}" type="slidenum">
              <a:rPr kumimoji="0" lang="en-US" sz="1200" b="0" i="0" u="none" strike="noStrike" kern="1200" cap="none" spc="0" normalizeH="0" baseline="0" noProof="0" smtClean="0">
                <a:ln>
                  <a:noFill/>
                </a:ln>
                <a:solidFill>
                  <a:schemeClr val="accent1">
                    <a:shade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chemeClr val="accent1">
                  <a:shade val="75000"/>
                </a:schemeClr>
              </a:solidFill>
              <a:effectLst/>
              <a:uLnTx/>
              <a:uFillTx/>
              <a:latin typeface="+mn-lt"/>
              <a:ea typeface="+mn-ea"/>
              <a:cs typeface="+mn-cs"/>
            </a:endParaRPr>
          </a:p>
        </p:txBody>
      </p:sp>
      <p:pic>
        <p:nvPicPr>
          <p:cNvPr id="7" name="Picture 2"/>
          <p:cNvPicPr>
            <a:picLocks noGrp="1" noChangeAspect="1" noChangeArrowheads="1"/>
          </p:cNvPicPr>
          <p:nvPr>
            <p:ph idx="1"/>
          </p:nvPr>
        </p:nvPicPr>
        <p:blipFill>
          <a:blip r:embed="rId2" cstate="print"/>
          <a:srcRect/>
          <a:stretch>
            <a:fillRect/>
          </a:stretch>
        </p:blipFill>
        <p:spPr bwMode="auto">
          <a:xfrm>
            <a:off x="304800" y="1143000"/>
            <a:ext cx="8686800" cy="5562600"/>
          </a:xfrm>
          <a:prstGeom prst="rect">
            <a:avLst/>
          </a:prstGeom>
          <a:noFill/>
          <a:ln w="9525">
            <a:noFill/>
            <a:miter lim="800000"/>
            <a:headEnd/>
            <a:tailEnd/>
          </a:ln>
          <a:effectLst/>
        </p:spPr>
      </p:pic>
    </p:spTree>
  </p:cSld>
  <p:clrMapOvr>
    <a:masterClrMapping/>
  </p:clrMapOvr>
  <p:transition>
    <p:pull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eaLnBrk="1" fontAlgn="auto" hangingPunct="1">
              <a:spcAft>
                <a:spcPts val="0"/>
              </a:spcAft>
              <a:defRPr/>
            </a:pPr>
            <a:r>
              <a:rPr lang="en-US" u="sng" dirty="0" smtClean="0">
                <a:latin typeface="+mj-lt"/>
              </a:rPr>
              <a:t>Acknowledgment submission</a:t>
            </a:r>
            <a:endParaRPr lang="en-US" u="sng" dirty="0">
              <a:latin typeface="+mj-lt"/>
            </a:endParaRPr>
          </a:p>
        </p:txBody>
      </p:sp>
      <p:sp>
        <p:nvSpPr>
          <p:cNvPr id="3" name="Content Placeholder 2"/>
          <p:cNvSpPr>
            <a:spLocks noGrp="1"/>
          </p:cNvSpPr>
          <p:nvPr>
            <p:ph idx="1"/>
          </p:nvPr>
        </p:nvSpPr>
        <p:spPr>
          <a:xfrm>
            <a:off x="304800" y="1219200"/>
            <a:ext cx="8686800" cy="5257800"/>
          </a:xfrm>
        </p:spPr>
        <p:txBody>
          <a:bodyPr>
            <a:normAutofit fontScale="70000" lnSpcReduction="20000"/>
          </a:bodyPr>
          <a:lstStyle/>
          <a:p>
            <a:pPr eaLnBrk="1" fontAlgn="auto" hangingPunct="1">
              <a:spcAft>
                <a:spcPts val="0"/>
              </a:spcAft>
              <a:buFont typeface="Wingdings" pitchFamily="2" charset="2"/>
              <a:buChar char="Ø"/>
              <a:defRPr/>
            </a:pPr>
            <a:r>
              <a:rPr lang="en-US" dirty="0" smtClean="0">
                <a:latin typeface="+mj-lt"/>
              </a:rPr>
              <a:t>An Acknowledgment will be generated in case of successful uploading of this Audit Report. It will show the Transaction Id and Date of uploading along with some other fields. </a:t>
            </a:r>
          </a:p>
          <a:p>
            <a:pPr eaLnBrk="1" fontAlgn="auto" hangingPunct="1">
              <a:spcAft>
                <a:spcPts val="0"/>
              </a:spcAft>
              <a:buFont typeface="Wingdings" pitchFamily="2" charset="2"/>
              <a:buChar char="Ø"/>
              <a:defRPr/>
            </a:pPr>
            <a:endParaRPr lang="en-US" dirty="0" smtClean="0">
              <a:latin typeface="+mj-lt"/>
            </a:endParaRPr>
          </a:p>
          <a:p>
            <a:pPr eaLnBrk="1" fontAlgn="auto" hangingPunct="1">
              <a:spcAft>
                <a:spcPts val="0"/>
              </a:spcAft>
              <a:buFont typeface="Wingdings" pitchFamily="2" charset="2"/>
              <a:buChar char="Ø"/>
              <a:defRPr/>
            </a:pPr>
            <a:r>
              <a:rPr lang="en-US" dirty="0" smtClean="0">
                <a:latin typeface="+mj-lt"/>
              </a:rPr>
              <a:t>The dealer is required to submit a print of this Acknowledgment to the Deputy Commissioner, Desk Audit Cell in case of Mumbai and in case of places other than Mumbai to the Office of The Joint Commissioner of Sales Tax, VAT(ADM) along with Letter of Submission, Part-1 &amp; Part-2.</a:t>
            </a:r>
          </a:p>
          <a:p>
            <a:pPr eaLnBrk="1" fontAlgn="auto" hangingPunct="1">
              <a:spcAft>
                <a:spcPts val="0"/>
              </a:spcAft>
              <a:buFont typeface="Wingdings" pitchFamily="2" charset="2"/>
              <a:buChar char="Ø"/>
              <a:defRPr/>
            </a:pPr>
            <a:endParaRPr lang="en-US" dirty="0" smtClean="0">
              <a:latin typeface="+mj-lt"/>
            </a:endParaRPr>
          </a:p>
          <a:p>
            <a:pPr eaLnBrk="1" fontAlgn="auto" hangingPunct="1">
              <a:spcAft>
                <a:spcPts val="0"/>
              </a:spcAft>
              <a:buFont typeface="Wingdings" pitchFamily="2" charset="2"/>
              <a:buChar char="Ø"/>
              <a:defRPr/>
            </a:pPr>
            <a:r>
              <a:rPr lang="en-US" dirty="0" smtClean="0">
                <a:latin typeface="+mj-lt"/>
              </a:rPr>
              <a:t>Letter of Submission is Dealer's statement regarding submission of the Form-704 and acceptance of Auditor's recommendations. </a:t>
            </a:r>
          </a:p>
          <a:p>
            <a:pPr eaLnBrk="1" fontAlgn="auto" hangingPunct="1">
              <a:spcAft>
                <a:spcPts val="0"/>
              </a:spcAft>
              <a:buFont typeface="Wingdings" pitchFamily="2" charset="2"/>
              <a:buChar char="Ø"/>
              <a:defRPr/>
            </a:pPr>
            <a:endParaRPr lang="en-US" dirty="0" smtClean="0">
              <a:latin typeface="+mj-lt"/>
            </a:endParaRPr>
          </a:p>
          <a:p>
            <a:pPr eaLnBrk="1" fontAlgn="auto" hangingPunct="1">
              <a:spcAft>
                <a:spcPts val="0"/>
              </a:spcAft>
              <a:buFont typeface="Wingdings" pitchFamily="2" charset="2"/>
              <a:buChar char="Ø"/>
              <a:defRPr/>
            </a:pPr>
            <a:r>
              <a:rPr lang="en-US" dirty="0" smtClean="0">
                <a:latin typeface="+mj-lt"/>
              </a:rPr>
              <a:t>Unless the dealer submits signed Acknowledgment along with required attachments, on or before </a:t>
            </a:r>
            <a:r>
              <a:rPr lang="en-US" b="1" dirty="0" smtClean="0">
                <a:latin typeface="+mj-lt"/>
              </a:rPr>
              <a:t>the due date</a:t>
            </a:r>
            <a:r>
              <a:rPr lang="en-US" dirty="0" smtClean="0">
                <a:latin typeface="+mj-lt"/>
              </a:rPr>
              <a:t>, the audit Report even if electronically </a:t>
            </a:r>
            <a:r>
              <a:rPr lang="en-US" b="1" dirty="0" smtClean="0">
                <a:latin typeface="+mj-lt"/>
              </a:rPr>
              <a:t>uploaded</a:t>
            </a:r>
            <a:r>
              <a:rPr lang="en-US" dirty="0" smtClean="0">
                <a:latin typeface="+mj-lt"/>
              </a:rPr>
              <a:t> shall not be deemed to be filed.</a:t>
            </a:r>
          </a:p>
          <a:p>
            <a:pPr eaLnBrk="1" fontAlgn="auto" hangingPunct="1">
              <a:spcAft>
                <a:spcPts val="0"/>
              </a:spcAft>
              <a:buFont typeface="Wingdings" pitchFamily="2" charset="2"/>
              <a:buChar char="Ø"/>
              <a:defRPr/>
            </a:pPr>
            <a:endParaRPr lang="en-US" dirty="0">
              <a:latin typeface="+mj-lt"/>
            </a:endParaRPr>
          </a:p>
        </p:txBody>
      </p:sp>
      <p:sp>
        <p:nvSpPr>
          <p:cNvPr id="4" name="Slide Number Placeholder 3"/>
          <p:cNvSpPr>
            <a:spLocks noGrp="1"/>
          </p:cNvSpPr>
          <p:nvPr>
            <p:ph type="sldNum" sz="quarter" idx="12"/>
          </p:nvPr>
        </p:nvSpPr>
        <p:spPr/>
        <p:txBody>
          <a:bodyPr/>
          <a:lstStyle/>
          <a:p>
            <a:pPr>
              <a:defRPr/>
            </a:pPr>
            <a:fld id="{EEA4765E-820A-411C-AE99-F388B1AB957F}" type="slidenum">
              <a:rPr lang="en-US"/>
              <a:pPr>
                <a:defRPr/>
              </a:pPr>
              <a:t>26</a:t>
            </a:fld>
            <a:endParaRPr lang="en-US"/>
          </a:p>
        </p:txBody>
      </p:sp>
    </p:spTree>
  </p:cSld>
  <p:clrMapOvr>
    <a:masterClrMapping/>
  </p:clrMapOvr>
  <p:transition>
    <p:pull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latin typeface="+mj-lt"/>
            </a:endParaRPr>
          </a:p>
        </p:txBody>
      </p:sp>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27</a:t>
            </a:fld>
            <a:endParaRPr lang="en-US"/>
          </a:p>
        </p:txBody>
      </p:sp>
      <p:pic>
        <p:nvPicPr>
          <p:cNvPr id="5" name="Picture 2"/>
          <p:cNvPicPr>
            <a:picLocks noGrp="1" noChangeAspect="1" noChangeArrowheads="1"/>
          </p:cNvPicPr>
          <p:nvPr>
            <p:ph idx="1"/>
          </p:nvPr>
        </p:nvPicPr>
        <p:blipFill>
          <a:blip r:embed="rId2" cstate="print"/>
          <a:stretch>
            <a:fillRect/>
          </a:stretch>
        </p:blipFill>
        <p:spPr bwMode="auto">
          <a:xfrm>
            <a:off x="304800" y="228600"/>
            <a:ext cx="8839200" cy="6400800"/>
          </a:xfrm>
          <a:prstGeom prst="rect">
            <a:avLst/>
          </a:prstGeom>
          <a:noFill/>
          <a:ln w="9525">
            <a:noFill/>
            <a:miter lim="800000"/>
            <a:headEnd/>
            <a:tailEnd/>
          </a:ln>
          <a:effectLst/>
        </p:spPr>
      </p:pic>
    </p:spTree>
  </p:cSld>
  <p:clrMapOvr>
    <a:masterClrMapping/>
  </p:clrMapOvr>
  <p:transition>
    <p:pull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28</a:t>
            </a:fld>
            <a:endParaRPr lang="en-US"/>
          </a:p>
        </p:txBody>
      </p:sp>
      <p:sp>
        <p:nvSpPr>
          <p:cNvPr id="12" name="Title 1"/>
          <p:cNvSpPr>
            <a:spLocks noGrp="1"/>
          </p:cNvSpPr>
          <p:nvPr>
            <p:ph type="title"/>
          </p:nvPr>
        </p:nvSpPr>
        <p:spPr>
          <a:xfrm>
            <a:off x="457200" y="0"/>
            <a:ext cx="8229600" cy="1143000"/>
          </a:xfrm>
        </p:spPr>
        <p:txBody>
          <a:bodyPr/>
          <a:lstStyle/>
          <a:p>
            <a:pPr eaLnBrk="1" hangingPunct="1"/>
            <a:r>
              <a:rPr lang="en-US" sz="2800" b="1" u="sng" dirty="0" smtClean="0">
                <a:latin typeface="+mj-lt"/>
              </a:rPr>
              <a:t>Relevant Schedules Applicable, As Per Type Of Return:</a:t>
            </a:r>
          </a:p>
        </p:txBody>
      </p:sp>
      <p:graphicFrame>
        <p:nvGraphicFramePr>
          <p:cNvPr id="13" name="Diagram 12"/>
          <p:cNvGraphicFramePr/>
          <p:nvPr/>
        </p:nvGraphicFramePr>
        <p:xfrm>
          <a:off x="533400" y="1524000"/>
          <a:ext cx="7772400"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13"/>
          <p:cNvGraphicFramePr/>
          <p:nvPr/>
        </p:nvGraphicFramePr>
        <p:xfrm>
          <a:off x="533400" y="4648200"/>
          <a:ext cx="8382000" cy="1600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p:pull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29</a:t>
            </a:fld>
            <a:endParaRPr lang="en-US"/>
          </a:p>
        </p:txBody>
      </p:sp>
      <p:pic>
        <p:nvPicPr>
          <p:cNvPr id="5" name="Picture 3"/>
          <p:cNvPicPr>
            <a:picLocks noChangeAspect="1" noChangeArrowheads="1"/>
          </p:cNvPicPr>
          <p:nvPr/>
        </p:nvPicPr>
        <p:blipFill>
          <a:blip r:embed="rId2" cstate="print"/>
          <a:srcRect/>
          <a:stretch>
            <a:fillRect/>
          </a:stretch>
        </p:blipFill>
        <p:spPr bwMode="auto">
          <a:xfrm>
            <a:off x="152400" y="609600"/>
            <a:ext cx="8763000" cy="6019800"/>
          </a:xfrm>
          <a:prstGeom prst="rect">
            <a:avLst/>
          </a:prstGeom>
          <a:noFill/>
          <a:ln w="9525">
            <a:noFill/>
            <a:miter lim="800000"/>
            <a:headEnd/>
            <a:tailEnd/>
          </a:ln>
        </p:spPr>
      </p:pic>
      <p:sp>
        <p:nvSpPr>
          <p:cNvPr id="6" name="TextBox 4"/>
          <p:cNvSpPr txBox="1">
            <a:spLocks noChangeArrowheads="1"/>
          </p:cNvSpPr>
          <p:nvPr/>
        </p:nvSpPr>
        <p:spPr bwMode="auto">
          <a:xfrm>
            <a:off x="381000" y="152400"/>
            <a:ext cx="8229600" cy="400110"/>
          </a:xfrm>
          <a:prstGeom prst="rect">
            <a:avLst/>
          </a:prstGeom>
          <a:noFill/>
          <a:ln w="9525">
            <a:noFill/>
            <a:miter lim="800000"/>
            <a:headEnd/>
            <a:tailEnd/>
          </a:ln>
        </p:spPr>
        <p:txBody>
          <a:bodyPr>
            <a:spAutoFit/>
          </a:bodyPr>
          <a:lstStyle/>
          <a:p>
            <a:r>
              <a:rPr lang="en-US" sz="2000" b="1" u="sng" dirty="0">
                <a:latin typeface="Calibri" pitchFamily="34" charset="0"/>
              </a:rPr>
              <a:t>Schedule I</a:t>
            </a:r>
          </a:p>
        </p:txBody>
      </p:sp>
    </p:spTree>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eaLnBrk="1" hangingPunct="1">
              <a:defRPr/>
            </a:pPr>
            <a:r>
              <a:rPr lang="en-US" b="1" u="sng" dirty="0" smtClean="0">
                <a:latin typeface="+mj-lt"/>
              </a:rPr>
              <a:t>Vat returns</a:t>
            </a:r>
            <a:endParaRPr lang="en-US" b="1" u="sng" dirty="0">
              <a:latin typeface="+mj-lt"/>
            </a:endParaRPr>
          </a:p>
        </p:txBody>
      </p:sp>
      <p:sp>
        <p:nvSpPr>
          <p:cNvPr id="16387" name="Content Placeholder 2"/>
          <p:cNvSpPr>
            <a:spLocks noGrp="1"/>
          </p:cNvSpPr>
          <p:nvPr>
            <p:ph idx="1"/>
          </p:nvPr>
        </p:nvSpPr>
        <p:spPr/>
        <p:txBody>
          <a:bodyPr/>
          <a:lstStyle/>
          <a:p>
            <a:pPr eaLnBrk="1" hangingPunct="1">
              <a:buFont typeface="Wingdings" pitchFamily="2" charset="2"/>
              <a:buChar char="Ø"/>
            </a:pPr>
            <a:r>
              <a:rPr lang="en-US" smtClean="0">
                <a:latin typeface="+mj-lt"/>
              </a:rPr>
              <a:t>Who are required to file VAT Returns? </a:t>
            </a:r>
          </a:p>
          <a:p>
            <a:pPr eaLnBrk="1" hangingPunct="1">
              <a:buFont typeface="Wingdings" pitchFamily="2" charset="2"/>
              <a:buChar char="Ø"/>
            </a:pPr>
            <a:r>
              <a:rPr lang="en-US" smtClean="0">
                <a:latin typeface="+mj-lt"/>
              </a:rPr>
              <a:t>Mandatory E- Payment of Taxes. </a:t>
            </a:r>
          </a:p>
          <a:p>
            <a:pPr eaLnBrk="1" hangingPunct="1">
              <a:buFont typeface="Wingdings" pitchFamily="2" charset="2"/>
              <a:buChar char="Ø"/>
            </a:pPr>
            <a:r>
              <a:rPr lang="en-US" smtClean="0">
                <a:latin typeface="+mj-lt"/>
              </a:rPr>
              <a:t>Mandatory E-Filling of Returns.</a:t>
            </a:r>
          </a:p>
          <a:p>
            <a:pPr eaLnBrk="1" hangingPunct="1">
              <a:buFont typeface="Wingdings" pitchFamily="2" charset="2"/>
              <a:buChar char="Ø"/>
            </a:pPr>
            <a:r>
              <a:rPr lang="en-US" smtClean="0">
                <a:latin typeface="+mj-lt"/>
              </a:rPr>
              <a:t>Periodicity of Returns with Tax Liability:-</a:t>
            </a:r>
          </a:p>
          <a:p>
            <a:pPr marL="1108075" lvl="1" indent="-571500" eaLnBrk="1" hangingPunct="1">
              <a:buFont typeface="Franklin Gothic Medium" pitchFamily="34" charset="0"/>
              <a:buAutoNum type="romanLcPeriod"/>
            </a:pPr>
            <a:r>
              <a:rPr lang="en-US" sz="3200" smtClean="0">
                <a:latin typeface="+mj-lt"/>
              </a:rPr>
              <a:t>Monthly</a:t>
            </a:r>
          </a:p>
          <a:p>
            <a:pPr marL="1108075" lvl="1" indent="-571500" eaLnBrk="1" hangingPunct="1">
              <a:buFont typeface="Franklin Gothic Medium" pitchFamily="34" charset="0"/>
              <a:buAutoNum type="romanLcPeriod"/>
            </a:pPr>
            <a:r>
              <a:rPr lang="en-US" sz="3200" smtClean="0">
                <a:latin typeface="+mj-lt"/>
              </a:rPr>
              <a:t>Quarterly</a:t>
            </a:r>
          </a:p>
          <a:p>
            <a:pPr marL="1108075" lvl="1" indent="-571500" eaLnBrk="1" hangingPunct="1">
              <a:buFont typeface="Franklin Gothic Medium" pitchFamily="34" charset="0"/>
              <a:buAutoNum type="romanLcPeriod"/>
            </a:pPr>
            <a:r>
              <a:rPr lang="en-US" sz="3200" smtClean="0">
                <a:latin typeface="+mj-lt"/>
              </a:rPr>
              <a:t>Half Yearly</a:t>
            </a:r>
          </a:p>
          <a:p>
            <a:pPr marL="1108075" lvl="1" indent="-571500" eaLnBrk="1" hangingPunct="1">
              <a:buFont typeface="Franklin Gothic Medium" pitchFamily="34" charset="0"/>
              <a:buAutoNum type="romanLcPeriod"/>
            </a:pPr>
            <a:endParaRPr lang="en-US" smtClean="0">
              <a:latin typeface="+mj-lt"/>
            </a:endParaRPr>
          </a:p>
          <a:p>
            <a:pPr marL="1108075" lvl="1" indent="-571500" eaLnBrk="1" hangingPunct="1">
              <a:buFont typeface="Franklin Gothic Medium" pitchFamily="34" charset="0"/>
              <a:buAutoNum type="romanLcPeriod"/>
            </a:pPr>
            <a:endParaRPr lang="en-US" smtClean="0">
              <a:latin typeface="+mj-lt"/>
            </a:endParaRPr>
          </a:p>
          <a:p>
            <a:pPr marL="1108075" lvl="1" indent="-571500" eaLnBrk="1" hangingPunct="1">
              <a:buFont typeface="Franklin Gothic Medium" pitchFamily="34" charset="0"/>
              <a:buAutoNum type="romanLcPeriod"/>
            </a:pPr>
            <a:endParaRPr lang="en-US" smtClean="0">
              <a:latin typeface="+mj-lt"/>
            </a:endParaRPr>
          </a:p>
          <a:p>
            <a:pPr marL="1108075" lvl="1" indent="-571500" eaLnBrk="1" hangingPunct="1">
              <a:buFont typeface="Franklin Gothic Medium" pitchFamily="34" charset="0"/>
              <a:buAutoNum type="romanLcPeriod"/>
            </a:pPr>
            <a:endParaRPr lang="en-US" smtClean="0">
              <a:latin typeface="+mj-lt"/>
            </a:endParaRPr>
          </a:p>
          <a:p>
            <a:pPr eaLnBrk="1" hangingPunct="1">
              <a:buFont typeface="Wingdings 2" pitchFamily="18" charset="2"/>
              <a:buNone/>
            </a:pPr>
            <a:r>
              <a:rPr lang="en-US" smtClean="0">
                <a:latin typeface="+mj-lt"/>
              </a:rPr>
              <a:t>	</a:t>
            </a:r>
          </a:p>
          <a:p>
            <a:pPr eaLnBrk="1" hangingPunct="1"/>
            <a:endParaRPr lang="en-US" smtClean="0">
              <a:latin typeface="+mj-lt"/>
            </a:endParaRPr>
          </a:p>
        </p:txBody>
      </p:sp>
      <p:sp>
        <p:nvSpPr>
          <p:cNvPr id="4" name="Slide Number Placeholder 3"/>
          <p:cNvSpPr>
            <a:spLocks noGrp="1"/>
          </p:cNvSpPr>
          <p:nvPr>
            <p:ph type="sldNum" sz="quarter" idx="12"/>
          </p:nvPr>
        </p:nvSpPr>
        <p:spPr/>
        <p:txBody>
          <a:bodyPr/>
          <a:lstStyle/>
          <a:p>
            <a:pPr>
              <a:defRPr/>
            </a:pPr>
            <a:fld id="{7E8ED3C9-0EF1-4864-87CB-8A2341ABFCFA}" type="slidenum">
              <a:rPr lang="en-US" smtClean="0"/>
              <a:pPr>
                <a:defRPr/>
              </a:pPr>
              <a:t>3</a:t>
            </a:fld>
            <a:endParaRPr lang="en-US"/>
          </a:p>
        </p:txBody>
      </p:sp>
    </p:spTree>
  </p:cSld>
  <p:clrMapOvr>
    <a:masterClrMapping/>
  </p:clrMapOvr>
  <p:transition>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30</a:t>
            </a:fld>
            <a:endParaRPr lang="en-US"/>
          </a:p>
        </p:txBody>
      </p:sp>
      <p:pic>
        <p:nvPicPr>
          <p:cNvPr id="5" name="Picture 2"/>
          <p:cNvPicPr>
            <a:picLocks noChangeAspect="1" noChangeArrowheads="1"/>
          </p:cNvPicPr>
          <p:nvPr/>
        </p:nvPicPr>
        <p:blipFill>
          <a:blip r:embed="rId2" cstate="print"/>
          <a:srcRect/>
          <a:stretch>
            <a:fillRect/>
          </a:stretch>
        </p:blipFill>
        <p:spPr bwMode="auto">
          <a:xfrm>
            <a:off x="152400" y="152400"/>
            <a:ext cx="8839200" cy="6553200"/>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31</a:t>
            </a:fld>
            <a:endParaRPr lang="en-US"/>
          </a:p>
        </p:txBody>
      </p:sp>
      <p:graphicFrame>
        <p:nvGraphicFramePr>
          <p:cNvPr id="6" name="Content Placeholder 3"/>
          <p:cNvGraphicFramePr>
            <a:graphicFrameLocks noGrp="1"/>
          </p:cNvGraphicFramePr>
          <p:nvPr>
            <p:ph idx="1"/>
          </p:nvPr>
        </p:nvGraphicFramePr>
        <p:xfrm>
          <a:off x="228600" y="304800"/>
          <a:ext cx="86868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32</a:t>
            </a:fld>
            <a:endParaRPr lang="en-US"/>
          </a:p>
        </p:txBody>
      </p:sp>
      <p:graphicFrame>
        <p:nvGraphicFramePr>
          <p:cNvPr id="6" name="Content Placeholder 3"/>
          <p:cNvGraphicFramePr>
            <a:graphicFrameLocks noGrp="1"/>
          </p:cNvGraphicFramePr>
          <p:nvPr>
            <p:ph idx="1"/>
          </p:nvPr>
        </p:nvGraphicFramePr>
        <p:xfrm>
          <a:off x="228600" y="304800"/>
          <a:ext cx="86868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33</a:t>
            </a:fld>
            <a:endParaRPr lang="en-US"/>
          </a:p>
        </p:txBody>
      </p:sp>
      <p:sp>
        <p:nvSpPr>
          <p:cNvPr id="5" name="Title 1"/>
          <p:cNvSpPr>
            <a:spLocks noGrp="1"/>
          </p:cNvSpPr>
          <p:nvPr>
            <p:ph type="title"/>
          </p:nvPr>
        </p:nvSpPr>
        <p:spPr>
          <a:xfrm>
            <a:off x="304800" y="76200"/>
            <a:ext cx="8686800" cy="838200"/>
          </a:xfrm>
        </p:spPr>
        <p:txBody>
          <a:bodyPr>
            <a:noAutofit/>
          </a:bodyPr>
          <a:lstStyle/>
          <a:p>
            <a:pPr algn="ctr" fontAlgn="auto">
              <a:spcAft>
                <a:spcPts val="0"/>
              </a:spcAft>
              <a:defRPr/>
            </a:pPr>
            <a:r>
              <a:rPr lang="en-US" sz="2400" b="1" u="sng" dirty="0" smtClean="0">
                <a:latin typeface="+mj-lt"/>
              </a:rPr>
              <a:t>ANNEXURE-E</a:t>
            </a:r>
            <a:r>
              <a:rPr lang="en-US" sz="2000" dirty="0" smtClean="0">
                <a:latin typeface="+mj-lt"/>
              </a:rPr>
              <a:t/>
            </a:r>
            <a:br>
              <a:rPr lang="en-US" sz="2000" dirty="0" smtClean="0">
                <a:latin typeface="+mj-lt"/>
              </a:rPr>
            </a:br>
            <a:r>
              <a:rPr lang="en-US" sz="2000" b="1" dirty="0" smtClean="0">
                <a:latin typeface="+mj-lt"/>
              </a:rPr>
              <a:t> COMPUTATION OF SET-OFF CLAIM ON THE BASIS OF TAX PAID PURCHASES EFFECTED FROM REGISTERED DEALERS.</a:t>
            </a:r>
            <a:r>
              <a:rPr lang="en-US" sz="2000" b="1" dirty="0" smtClean="0">
                <a:solidFill>
                  <a:srgbClr val="FF0000"/>
                </a:solidFill>
                <a:latin typeface="+mj-lt"/>
              </a:rPr>
              <a:t> </a:t>
            </a:r>
            <a:endParaRPr lang="en-US" sz="2000" dirty="0">
              <a:latin typeface="+mj-lt"/>
            </a:endParaRPr>
          </a:p>
        </p:txBody>
      </p:sp>
      <p:sp>
        <p:nvSpPr>
          <p:cNvPr id="6" name="Content Placeholder 2"/>
          <p:cNvSpPr>
            <a:spLocks noGrp="1"/>
          </p:cNvSpPr>
          <p:nvPr>
            <p:ph idx="1"/>
          </p:nvPr>
        </p:nvSpPr>
        <p:spPr>
          <a:xfrm>
            <a:off x="304800" y="1554163"/>
            <a:ext cx="8686800" cy="4525962"/>
          </a:xfrm>
        </p:spPr>
        <p:txBody>
          <a:bodyPr>
            <a:normAutofit/>
          </a:bodyPr>
          <a:lstStyle/>
          <a:p>
            <a:pPr marL="0" indent="0" fontAlgn="auto">
              <a:spcAft>
                <a:spcPts val="0"/>
              </a:spcAft>
              <a:buFont typeface="Wingdings 2"/>
              <a:buNone/>
              <a:defRPr/>
            </a:pPr>
            <a:r>
              <a:rPr lang="en-US" sz="2800" dirty="0" smtClean="0">
                <a:latin typeface="+mj-lt"/>
              </a:rPr>
              <a:t>Annexure ‘E’ deals with the computation of Net Set-Off available to Dealer.</a:t>
            </a:r>
          </a:p>
          <a:p>
            <a:pPr marL="0" indent="0" fontAlgn="auto">
              <a:spcAft>
                <a:spcPts val="0"/>
              </a:spcAft>
              <a:buFont typeface="Wingdings 2"/>
              <a:buNone/>
              <a:defRPr/>
            </a:pPr>
            <a:endParaRPr lang="en-US" sz="1200" dirty="0">
              <a:latin typeface="+mj-lt"/>
            </a:endParaRPr>
          </a:p>
          <a:p>
            <a:pPr marL="0" indent="0" fontAlgn="auto">
              <a:spcAft>
                <a:spcPts val="0"/>
              </a:spcAft>
              <a:buFont typeface="Wingdings 2"/>
              <a:buNone/>
              <a:defRPr/>
            </a:pPr>
            <a:r>
              <a:rPr lang="en-US" sz="2400" dirty="0">
                <a:latin typeface="+mj-lt"/>
                <a:cs typeface="Times New Roman" pitchFamily="18" charset="0"/>
              </a:rPr>
              <a:t>Section 1: Total tax paid purchases effected from the Local Supplier during the period under Audit (incl. Capital Assets)</a:t>
            </a:r>
          </a:p>
          <a:p>
            <a:pPr marL="0" indent="0" fontAlgn="auto">
              <a:spcAft>
                <a:spcPts val="0"/>
              </a:spcAft>
              <a:buFont typeface="Wingdings 2"/>
              <a:buNone/>
              <a:defRPr/>
            </a:pPr>
            <a:endParaRPr lang="en-US" sz="2400" dirty="0">
              <a:latin typeface="+mj-lt"/>
              <a:cs typeface="Times New Roman" pitchFamily="18" charset="0"/>
            </a:endParaRPr>
          </a:p>
          <a:p>
            <a:pPr marL="0" indent="0" fontAlgn="auto">
              <a:spcAft>
                <a:spcPts val="0"/>
              </a:spcAft>
              <a:buFont typeface="Wingdings 2"/>
              <a:buNone/>
              <a:defRPr/>
            </a:pPr>
            <a:r>
              <a:rPr lang="en-US" sz="2400" dirty="0" smtClean="0">
                <a:solidFill>
                  <a:schemeClr val="tx1"/>
                </a:solidFill>
                <a:latin typeface="+mj-lt"/>
                <a:cs typeface="Times New Roman" pitchFamily="18" charset="0"/>
              </a:rPr>
              <a:t>Section 2: </a:t>
            </a:r>
            <a:r>
              <a:rPr lang="en-US" sz="2400" dirty="0">
                <a:latin typeface="+mj-lt"/>
                <a:cs typeface="Times New Roman" pitchFamily="18" charset="0"/>
              </a:rPr>
              <a:t>Details of Tax paid purchases on which Set-off is not admissible U/R 54 (Out of Section 1</a:t>
            </a:r>
            <a:r>
              <a:rPr lang="en-US" sz="2400" dirty="0" smtClean="0">
                <a:latin typeface="+mj-lt"/>
                <a:cs typeface="Times New Roman" pitchFamily="18" charset="0"/>
              </a:rPr>
              <a:t>)</a:t>
            </a:r>
          </a:p>
          <a:p>
            <a:pPr marL="0" indent="0" fontAlgn="auto">
              <a:spcAft>
                <a:spcPts val="0"/>
              </a:spcAft>
              <a:buFont typeface="Wingdings 2"/>
              <a:buNone/>
              <a:defRPr/>
            </a:pPr>
            <a:endParaRPr lang="en-US" sz="2400" dirty="0">
              <a:latin typeface="+mj-lt"/>
              <a:cs typeface="Times New Roman" pitchFamily="18" charset="0"/>
            </a:endParaRPr>
          </a:p>
          <a:p>
            <a:pPr marL="0" indent="0" fontAlgn="auto">
              <a:spcAft>
                <a:spcPts val="0"/>
              </a:spcAft>
              <a:buFont typeface="Wingdings 2"/>
              <a:buNone/>
              <a:defRPr/>
            </a:pPr>
            <a:r>
              <a:rPr lang="en-US" sz="2400" dirty="0">
                <a:latin typeface="+mj-lt"/>
                <a:cs typeface="Times New Roman" pitchFamily="18" charset="0"/>
              </a:rPr>
              <a:t>Section 3: Details of Tax paid purchases of Capital Assets on which full set-off is available (Out of Section-1</a:t>
            </a:r>
            <a:r>
              <a:rPr lang="en-US" sz="2400" dirty="0" smtClean="0">
                <a:latin typeface="+mj-lt"/>
                <a:cs typeface="Times New Roman" pitchFamily="18" charset="0"/>
              </a:rPr>
              <a:t>)</a:t>
            </a:r>
          </a:p>
          <a:p>
            <a:pPr marL="0" indent="0" fontAlgn="auto">
              <a:spcAft>
                <a:spcPts val="0"/>
              </a:spcAft>
              <a:buFont typeface="Wingdings 2"/>
              <a:buNone/>
              <a:defRPr/>
            </a:pPr>
            <a:endParaRPr lang="en-US" sz="2000" dirty="0" smtClean="0">
              <a:latin typeface="+mj-lt"/>
              <a:cs typeface="Times New Roman" pitchFamily="18" charset="0"/>
            </a:endParaRPr>
          </a:p>
          <a:p>
            <a:pPr marL="0" indent="0" fontAlgn="auto">
              <a:spcAft>
                <a:spcPts val="0"/>
              </a:spcAft>
              <a:buFont typeface="Wingdings 2"/>
              <a:buNone/>
              <a:defRPr/>
            </a:pPr>
            <a:endParaRPr lang="en-US" sz="2000" dirty="0">
              <a:latin typeface="+mj-lt"/>
              <a:cs typeface="Times New Roman" pitchFamily="18" charset="0"/>
            </a:endParaRPr>
          </a:p>
          <a:p>
            <a:pPr marL="0" indent="0" fontAlgn="auto">
              <a:spcAft>
                <a:spcPts val="0"/>
              </a:spcAft>
              <a:buFont typeface="Wingdings 2"/>
              <a:buNone/>
              <a:defRPr/>
            </a:pPr>
            <a:endParaRPr lang="en-US" sz="2000" dirty="0" smtClean="0">
              <a:solidFill>
                <a:schemeClr val="tx1"/>
              </a:solidFill>
              <a:latin typeface="+mj-lt"/>
            </a:endParaRPr>
          </a:p>
          <a:p>
            <a:pPr marL="0" indent="0" fontAlgn="auto">
              <a:spcAft>
                <a:spcPts val="0"/>
              </a:spcAft>
              <a:buFont typeface="Wingdings 2"/>
              <a:buNone/>
              <a:defRPr/>
            </a:pPr>
            <a:endParaRPr lang="en-US" dirty="0" smtClean="0">
              <a:latin typeface="+mj-lt"/>
            </a:endParaRPr>
          </a:p>
        </p:txBody>
      </p:sp>
    </p:spTree>
  </p:cSld>
  <p:clrMapOvr>
    <a:masterClrMapping/>
  </p:clrMapOvr>
  <p:transition>
    <p:pull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34</a:t>
            </a:fld>
            <a:endParaRPr lang="en-US"/>
          </a:p>
        </p:txBody>
      </p:sp>
      <p:sp>
        <p:nvSpPr>
          <p:cNvPr id="5" name="Title 1"/>
          <p:cNvSpPr>
            <a:spLocks noGrp="1"/>
          </p:cNvSpPr>
          <p:nvPr>
            <p:ph type="title"/>
          </p:nvPr>
        </p:nvSpPr>
        <p:spPr>
          <a:xfrm>
            <a:off x="304800" y="76200"/>
            <a:ext cx="8686800" cy="838200"/>
          </a:xfrm>
        </p:spPr>
        <p:txBody>
          <a:bodyPr>
            <a:noAutofit/>
          </a:bodyPr>
          <a:lstStyle/>
          <a:p>
            <a:pPr algn="ctr" fontAlgn="auto">
              <a:spcAft>
                <a:spcPts val="0"/>
              </a:spcAft>
              <a:defRPr/>
            </a:pPr>
            <a:r>
              <a:rPr lang="en-US" sz="2400" b="1" u="sng" dirty="0" smtClean="0">
                <a:latin typeface="+mj-lt"/>
              </a:rPr>
              <a:t>ANNEXURE-E</a:t>
            </a:r>
            <a:r>
              <a:rPr lang="en-US" sz="2400" dirty="0" smtClean="0">
                <a:latin typeface="+mj-lt"/>
              </a:rPr>
              <a:t/>
            </a:r>
            <a:br>
              <a:rPr lang="en-US" sz="2400" dirty="0" smtClean="0">
                <a:latin typeface="+mj-lt"/>
              </a:rPr>
            </a:br>
            <a:r>
              <a:rPr lang="en-US" sz="2400" b="1" dirty="0" smtClean="0">
                <a:latin typeface="+mj-lt"/>
              </a:rPr>
              <a:t> </a:t>
            </a:r>
            <a:r>
              <a:rPr lang="en-US" sz="2000" b="1" dirty="0" smtClean="0">
                <a:latin typeface="+mj-lt"/>
              </a:rPr>
              <a:t>COMPUTATION OF SET-OFF CLAIM ON THE BASIS OF TAX PAID PURCHASES EFFECTED FROM REGISTERED DEALERS (Cont….)</a:t>
            </a:r>
            <a:endParaRPr lang="en-US" sz="2400" dirty="0">
              <a:latin typeface="+mj-lt"/>
            </a:endParaRPr>
          </a:p>
        </p:txBody>
      </p:sp>
      <p:sp>
        <p:nvSpPr>
          <p:cNvPr id="6" name="Content Placeholder 2"/>
          <p:cNvSpPr>
            <a:spLocks noGrp="1"/>
          </p:cNvSpPr>
          <p:nvPr>
            <p:ph idx="1"/>
          </p:nvPr>
        </p:nvSpPr>
        <p:spPr>
          <a:xfrm>
            <a:off x="304800" y="1554163"/>
            <a:ext cx="8686800" cy="4525962"/>
          </a:xfrm>
        </p:spPr>
        <p:txBody>
          <a:bodyPr>
            <a:normAutofit/>
          </a:bodyPr>
          <a:lstStyle/>
          <a:p>
            <a:pPr marL="0" indent="0" fontAlgn="auto">
              <a:spcAft>
                <a:spcPts val="0"/>
              </a:spcAft>
              <a:buFont typeface="Wingdings 2"/>
              <a:buNone/>
              <a:defRPr/>
            </a:pPr>
            <a:r>
              <a:rPr lang="en-US" sz="2400" dirty="0" smtClean="0">
                <a:latin typeface="+mj-lt"/>
                <a:cs typeface="Times New Roman" pitchFamily="18" charset="0"/>
              </a:rPr>
              <a:t>Section 4: Details of Tax paid purchases on which Set-off is admissible after reduction u/r 53</a:t>
            </a:r>
          </a:p>
          <a:p>
            <a:pPr marL="0" indent="0" fontAlgn="auto">
              <a:spcAft>
                <a:spcPts val="0"/>
              </a:spcAft>
              <a:buFont typeface="Wingdings 2"/>
              <a:buNone/>
              <a:defRPr/>
            </a:pPr>
            <a:endParaRPr lang="en-US" sz="2400" dirty="0">
              <a:latin typeface="+mj-lt"/>
            </a:endParaRPr>
          </a:p>
          <a:p>
            <a:pPr marL="0" indent="0" fontAlgn="auto">
              <a:spcAft>
                <a:spcPts val="0"/>
              </a:spcAft>
              <a:buFont typeface="Wingdings 2"/>
              <a:buNone/>
              <a:defRPr/>
            </a:pPr>
            <a:r>
              <a:rPr lang="en-US" sz="2400" dirty="0" smtClean="0">
                <a:latin typeface="+mj-lt"/>
              </a:rPr>
              <a:t>Section 5: </a:t>
            </a:r>
            <a:r>
              <a:rPr lang="en-US" sz="2400" dirty="0" smtClean="0">
                <a:solidFill>
                  <a:schemeClr val="tx1"/>
                </a:solidFill>
                <a:latin typeface="+mj-lt"/>
                <a:cs typeface="Times New Roman" pitchFamily="18" charset="0"/>
              </a:rPr>
              <a:t>Details of Total Tax paid purchases Effected from Registered Dealers on which Full Set-off is calculated and allowed as per Rule 52. </a:t>
            </a:r>
          </a:p>
          <a:p>
            <a:pPr marL="0" indent="0" fontAlgn="auto">
              <a:spcAft>
                <a:spcPts val="0"/>
              </a:spcAft>
              <a:buFont typeface="Wingdings 2"/>
              <a:buNone/>
              <a:defRPr/>
            </a:pPr>
            <a:endParaRPr lang="en-US" sz="2400" dirty="0">
              <a:latin typeface="+mj-lt"/>
              <a:cs typeface="Times New Roman" pitchFamily="18" charset="0"/>
            </a:endParaRPr>
          </a:p>
          <a:p>
            <a:pPr marL="0" indent="0" fontAlgn="auto">
              <a:spcAft>
                <a:spcPts val="0"/>
              </a:spcAft>
              <a:buFont typeface="Wingdings 2"/>
              <a:buNone/>
              <a:defRPr/>
            </a:pPr>
            <a:r>
              <a:rPr lang="en-US" sz="2400" dirty="0">
                <a:latin typeface="+mj-lt"/>
                <a:cs typeface="Times New Roman" pitchFamily="18" charset="0"/>
              </a:rPr>
              <a:t>Section 6: Amount of Total Set-off Available to Dealer</a:t>
            </a:r>
          </a:p>
          <a:p>
            <a:pPr marL="0" indent="0" fontAlgn="auto">
              <a:spcAft>
                <a:spcPts val="0"/>
              </a:spcAft>
              <a:buFont typeface="Wingdings 2"/>
              <a:buNone/>
              <a:defRPr/>
            </a:pPr>
            <a:endParaRPr lang="en-US" sz="1900" dirty="0" smtClean="0">
              <a:solidFill>
                <a:schemeClr val="tx1"/>
              </a:solidFill>
              <a:latin typeface="+mj-lt"/>
            </a:endParaRPr>
          </a:p>
          <a:p>
            <a:pPr fontAlgn="auto">
              <a:spcAft>
                <a:spcPts val="0"/>
              </a:spcAft>
              <a:buFont typeface="Wingdings 2"/>
              <a:buNone/>
              <a:defRPr/>
            </a:pPr>
            <a:endParaRPr lang="en-US" dirty="0">
              <a:latin typeface="+mj-lt"/>
            </a:endParaRPr>
          </a:p>
        </p:txBody>
      </p:sp>
    </p:spTree>
  </p:cSld>
  <p:clrMapOvr>
    <a:masterClrMapping/>
  </p:clrMapOvr>
  <p:transition>
    <p:pull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35</a:t>
            </a:fld>
            <a:endParaRPr lang="en-US"/>
          </a:p>
        </p:txBody>
      </p:sp>
      <p:sp>
        <p:nvSpPr>
          <p:cNvPr id="5" name="Title 1"/>
          <p:cNvSpPr>
            <a:spLocks noGrp="1"/>
          </p:cNvSpPr>
          <p:nvPr>
            <p:ph type="title"/>
          </p:nvPr>
        </p:nvSpPr>
        <p:spPr>
          <a:xfrm>
            <a:off x="304800" y="152400"/>
            <a:ext cx="8686800" cy="838200"/>
          </a:xfrm>
        </p:spPr>
        <p:txBody>
          <a:bodyPr>
            <a:normAutofit fontScale="90000"/>
          </a:bodyPr>
          <a:lstStyle/>
          <a:p>
            <a:pPr algn="ctr" fontAlgn="auto">
              <a:spcAft>
                <a:spcPts val="0"/>
              </a:spcAft>
              <a:defRPr/>
            </a:pPr>
            <a:r>
              <a:rPr lang="en-US" sz="2700" dirty="0" smtClean="0">
                <a:latin typeface="+mj-lt"/>
              </a:rPr>
              <a:t>Annexure F</a:t>
            </a:r>
            <a:r>
              <a:rPr lang="en-US" dirty="0" smtClean="0">
                <a:latin typeface="+mj-lt"/>
              </a:rPr>
              <a:t/>
            </a:r>
            <a:br>
              <a:rPr lang="en-US" dirty="0" smtClean="0">
                <a:latin typeface="+mj-lt"/>
              </a:rPr>
            </a:br>
            <a:r>
              <a:rPr lang="en-US" sz="2200" dirty="0" smtClean="0">
                <a:latin typeface="+mj-lt"/>
              </a:rPr>
              <a:t>Financial Ratios for the year under audit and other information</a:t>
            </a:r>
            <a:endParaRPr lang="en-US" sz="2200" dirty="0">
              <a:latin typeface="+mj-lt"/>
            </a:endParaRPr>
          </a:p>
        </p:txBody>
      </p:sp>
      <p:sp>
        <p:nvSpPr>
          <p:cNvPr id="6" name="Content Placeholder 2"/>
          <p:cNvSpPr>
            <a:spLocks noGrp="1"/>
          </p:cNvSpPr>
          <p:nvPr>
            <p:ph idx="1"/>
          </p:nvPr>
        </p:nvSpPr>
        <p:spPr>
          <a:xfrm>
            <a:off x="304800" y="1554163"/>
            <a:ext cx="8686800" cy="4525962"/>
          </a:xfrm>
        </p:spPr>
        <p:txBody>
          <a:bodyPr>
            <a:normAutofit/>
          </a:bodyPr>
          <a:lstStyle/>
          <a:p>
            <a:pPr fontAlgn="auto">
              <a:spcAft>
                <a:spcPts val="0"/>
              </a:spcAft>
              <a:buNone/>
              <a:defRPr/>
            </a:pPr>
            <a:r>
              <a:rPr lang="en-US" sz="2800" dirty="0" smtClean="0">
                <a:latin typeface="+mj-lt"/>
              </a:rPr>
              <a:t>	here various </a:t>
            </a:r>
            <a:r>
              <a:rPr lang="en-US" sz="2800" b="1" dirty="0" smtClean="0">
                <a:latin typeface="+mj-lt"/>
              </a:rPr>
              <a:t>financial ratios</a:t>
            </a:r>
            <a:r>
              <a:rPr lang="en-US" sz="2800" dirty="0" smtClean="0">
                <a:latin typeface="+mj-lt"/>
              </a:rPr>
              <a:t> for the period under audit and other information are to be filled in. If a dealer has multi State activities, then the ratios related to gross and net profit may be given for entire business entity and other ratios should be given for within the State activities.</a:t>
            </a:r>
          </a:p>
        </p:txBody>
      </p:sp>
    </p:spTree>
  </p:cSld>
  <p:clrMapOvr>
    <a:masterClrMapping/>
  </p:clrMapOvr>
  <p:transition>
    <p:pull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63"/>
          <p:cNvSpPr>
            <a:spLocks noGrp="1" noChangeArrowheads="1"/>
          </p:cNvSpPr>
          <p:nvPr>
            <p:ph type="title"/>
          </p:nvPr>
        </p:nvSpPr>
        <p:spPr bwMode="auto">
          <a:xfrm>
            <a:off x="457200" y="76200"/>
            <a:ext cx="8229600" cy="914400"/>
          </a:xfrm>
          <a:ln>
            <a:miter lim="800000"/>
            <a:headEnd/>
            <a:tailEnd/>
          </a:ln>
        </p:spPr>
        <p:txBody>
          <a:bodyPr wrap="square" lIns="91440" tIns="45720" rIns="91440" bIns="45720" numCol="1" anchor="t" anchorCtr="0" compatLnSpc="1">
            <a:prstTxWarp prst="textNoShape">
              <a:avLst/>
            </a:prstTxWarp>
          </a:bodyPr>
          <a:lstStyle/>
          <a:p>
            <a:pPr algn="ctr" fontAlgn="auto">
              <a:spcAft>
                <a:spcPts val="0"/>
              </a:spcAft>
              <a:defRPr/>
            </a:pPr>
            <a:r>
              <a:rPr lang="en-US" sz="2400" b="1" u="sng" dirty="0" smtClean="0">
                <a:latin typeface="+mj-lt"/>
              </a:rPr>
              <a:t>ANNEXURE-G</a:t>
            </a:r>
            <a:r>
              <a:rPr lang="en-US" sz="2400" dirty="0" smtClean="0">
                <a:latin typeface="+mj-lt"/>
              </a:rPr>
              <a:t/>
            </a:r>
            <a:br>
              <a:rPr lang="en-US" sz="2400" dirty="0" smtClean="0">
                <a:latin typeface="+mj-lt"/>
              </a:rPr>
            </a:br>
            <a:r>
              <a:rPr lang="en-US" sz="2000" b="1" dirty="0" smtClean="0">
                <a:latin typeface="+mj-lt"/>
              </a:rPr>
              <a:t>Details of CST Declaration / Certificates received</a:t>
            </a:r>
          </a:p>
        </p:txBody>
      </p:sp>
      <p:sp>
        <p:nvSpPr>
          <p:cNvPr id="6" name="Rectangle 6"/>
          <p:cNvSpPr txBox="1">
            <a:spLocks noChangeArrowheads="1"/>
          </p:cNvSpPr>
          <p:nvPr/>
        </p:nvSpPr>
        <p:spPr bwMode="auto">
          <a:xfrm>
            <a:off x="6553200" y="6553200"/>
            <a:ext cx="2133600" cy="228600"/>
          </a:xfrm>
          <a:prstGeom prst="rect">
            <a:avLst/>
          </a:prstGeom>
          <a:noFill/>
          <a:ln w="9525">
            <a:noFill/>
            <a:miter lim="800000"/>
            <a:headEnd/>
            <a:tailEnd/>
          </a:ln>
        </p:spPr>
        <p:txBody>
          <a:bodyPr/>
          <a:lstStyle/>
          <a:p>
            <a:pPr algn="r"/>
            <a:endParaRPr lang="en-US" sz="1400" dirty="0">
              <a:latin typeface="Franklin Gothic Book" pitchFamily="34" charset="0"/>
            </a:endParaRPr>
          </a:p>
        </p:txBody>
      </p:sp>
      <p:graphicFrame>
        <p:nvGraphicFramePr>
          <p:cNvPr id="7" name="Group 63"/>
          <p:cNvGraphicFramePr>
            <a:graphicFrameLocks/>
          </p:cNvGraphicFramePr>
          <p:nvPr/>
        </p:nvGraphicFramePr>
        <p:xfrm>
          <a:off x="288925" y="1246188"/>
          <a:ext cx="8625841" cy="5180514"/>
        </p:xfrm>
        <a:graphic>
          <a:graphicData uri="http://schemas.openxmlformats.org/drawingml/2006/table">
            <a:tbl>
              <a:tblPr/>
              <a:tblGrid>
                <a:gridCol w="775705"/>
                <a:gridCol w="1163558"/>
                <a:gridCol w="1032538"/>
                <a:gridCol w="208590"/>
                <a:gridCol w="1163558"/>
                <a:gridCol w="930846"/>
                <a:gridCol w="1163558"/>
                <a:gridCol w="1241128"/>
                <a:gridCol w="946360"/>
              </a:tblGrid>
              <a:tr h="222019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Bookman Old Style" pitchFamily="18" charset="0"/>
                          <a:cs typeface="Times New Roman" pitchFamily="18" charset="0"/>
                        </a:rPr>
                        <a:t>Sr. No.</a:t>
                      </a:r>
                      <a:endParaRPr kumimoji="0" lang="en-US" sz="1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Bookman Old Style" pitchFamily="18" charset="0"/>
                          <a:cs typeface="Times New Roman" pitchFamily="18" charset="0"/>
                        </a:rPr>
                        <a:t>Name of Dealer who has issued Declarations or Certificates</a:t>
                      </a:r>
                      <a:endParaRPr kumimoji="0" lang="en-US" sz="1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Bookman Old Style" pitchFamily="18" charset="0"/>
                          <a:cs typeface="Times New Roman" pitchFamily="18" charset="0"/>
                        </a:rPr>
                        <a:t>TIN /RC No. (Put CST TIN)</a:t>
                      </a:r>
                      <a:endParaRPr kumimoji="0" lang="en-US" sz="1400" b="1" i="0" u="none" strike="noStrike" cap="none" normalizeH="0" baseline="0" dirty="0" smtClean="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Bookman Old Style" pitchFamily="18" charset="0"/>
                          <a:cs typeface="Times New Roman" pitchFamily="18" charset="0"/>
                        </a:rPr>
                        <a:t>Declaration/ Certificate Type</a:t>
                      </a:r>
                      <a:endParaRPr kumimoji="0" lang="en-US" sz="1400" b="1" i="0" u="none" strike="noStrike" cap="none" normalizeH="0" baseline="0" dirty="0" smtClean="0">
                        <a:ln>
                          <a:noFill/>
                        </a:ln>
                        <a:solidFill>
                          <a:schemeClr val="tx1"/>
                        </a:solidFill>
                        <a:effectLst/>
                        <a:latin typeface="Arial" charset="0"/>
                      </a:endParaRPr>
                    </a:p>
                  </a:txBody>
                  <a:tcPr marL="0" mar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endParaRPr>
                    </a:p>
                  </a:txBody>
                  <a:tcPr marL="0" mar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Issuing State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Declaration No.</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Gross amt     </a:t>
                      </a:r>
                      <a:r>
                        <a:rPr kumimoji="0" lang="en-US" sz="1400" b="1" i="0" u="sng" strike="noStrike" cap="none" normalizeH="0" baseline="0" dirty="0" smtClean="0">
                          <a:ln>
                            <a:noFill/>
                          </a:ln>
                          <a:solidFill>
                            <a:srgbClr val="FF0000"/>
                          </a:solidFill>
                          <a:effectLst/>
                          <a:latin typeface="Arial" charset="0"/>
                        </a:rPr>
                        <a:t>as per </a:t>
                      </a:r>
                      <a:r>
                        <a:rPr kumimoji="0" lang="en-US" sz="1400" b="1" i="0" u="sng" strike="noStrike" kern="1200" cap="none" normalizeH="0" baseline="0" dirty="0" smtClean="0">
                          <a:ln>
                            <a:noFill/>
                          </a:ln>
                          <a:solidFill>
                            <a:srgbClr val="FF0000"/>
                          </a:solidFill>
                          <a:effectLst/>
                          <a:latin typeface="Arial" charset="0"/>
                          <a:ea typeface="+mn-ea"/>
                          <a:cs typeface="+mn-cs"/>
                        </a:rPr>
                        <a:t>Invoice</a:t>
                      </a:r>
                      <a:r>
                        <a:rPr kumimoji="0" lang="en-US" sz="1400" b="1" i="0" u="sng" strike="noStrike" cap="none" normalizeH="0" baseline="0" dirty="0" smtClean="0">
                          <a:ln>
                            <a:noFill/>
                          </a:ln>
                          <a:solidFill>
                            <a:srgbClr val="FF0000"/>
                          </a:solidFill>
                          <a:effectLst/>
                          <a:latin typeface="Arial" charset="0"/>
                        </a:rPr>
                        <a:t>, </a:t>
                      </a:r>
                      <a:r>
                        <a:rPr kumimoji="0" lang="en-US" sz="1400" b="1" i="0" u="none" strike="noStrike" cap="none" normalizeH="0" baseline="0" dirty="0" smtClean="0">
                          <a:ln>
                            <a:noFill/>
                          </a:ln>
                          <a:solidFill>
                            <a:schemeClr val="tx1"/>
                          </a:solidFill>
                          <a:effectLst/>
                          <a:latin typeface="Arial" charset="0"/>
                        </a:rPr>
                        <a:t>covered </a:t>
                      </a:r>
                      <a:r>
                        <a:rPr kumimoji="0" lang="en-US" sz="1400" b="1" i="0" u="none" strike="noStrike" kern="1200" cap="none" normalizeH="0" baseline="0" dirty="0" smtClean="0">
                          <a:ln>
                            <a:noFill/>
                          </a:ln>
                          <a:solidFill>
                            <a:schemeClr val="tx1"/>
                          </a:solidFill>
                          <a:effectLst/>
                          <a:latin typeface="Arial" charset="0"/>
                          <a:ea typeface="+mn-ea"/>
                          <a:cs typeface="+mn-cs"/>
                        </a:rPr>
                        <a:t>by</a:t>
                      </a:r>
                      <a:r>
                        <a:rPr kumimoji="0" lang="en-US" sz="1400" b="1" i="0" u="none" strike="noStrike" cap="none" normalizeH="0" baseline="0" dirty="0" smtClean="0">
                          <a:ln>
                            <a:noFill/>
                          </a:ln>
                          <a:solidFill>
                            <a:schemeClr val="tx1"/>
                          </a:solidFill>
                          <a:effectLst/>
                          <a:latin typeface="Arial" charset="0"/>
                        </a:rPr>
                        <a:t> Declaration (Net of goods returned)</a:t>
                      </a:r>
                    </a:p>
                  </a:txBody>
                  <a:tcPr marL="0" mar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Bookman Old Style" pitchFamily="18" charset="0"/>
                          <a:cs typeface="Times New Roman" pitchFamily="18" charset="0"/>
                        </a:rPr>
                        <a:t>Amt for which </a:t>
                      </a:r>
                      <a:r>
                        <a:rPr kumimoji="0" lang="en-US" sz="1400" b="1" i="0" u="sng" strike="noStrike" cap="none" normalizeH="0" baseline="0" dirty="0" smtClean="0">
                          <a:ln>
                            <a:noFill/>
                          </a:ln>
                          <a:solidFill>
                            <a:srgbClr val="FF0000"/>
                          </a:solidFill>
                          <a:effectLst/>
                          <a:latin typeface="Bookman Old Style" pitchFamily="18" charset="0"/>
                          <a:cs typeface="Times New Roman" pitchFamily="18" charset="0"/>
                        </a:rPr>
                        <a:t>Declaration </a:t>
                      </a:r>
                      <a:r>
                        <a:rPr kumimoji="0" lang="en-US" sz="1400" b="1" i="0" u="none" strike="noStrike" cap="none" normalizeH="0" baseline="0" dirty="0" smtClean="0">
                          <a:ln>
                            <a:noFill/>
                          </a:ln>
                          <a:solidFill>
                            <a:schemeClr val="tx1"/>
                          </a:solidFill>
                          <a:effectLst/>
                          <a:latin typeface="Bookman Old Style" pitchFamily="18" charset="0"/>
                          <a:cs typeface="Times New Roman" pitchFamily="18" charset="0"/>
                        </a:rPr>
                        <a:t>recd</a:t>
                      </a:r>
                      <a:endParaRPr kumimoji="0" lang="en-US" sz="1400" b="1" i="0" u="none" strike="noStrike" cap="none" normalizeH="0" baseline="0" dirty="0" smtClean="0">
                        <a:ln>
                          <a:noFill/>
                        </a:ln>
                        <a:solidFill>
                          <a:schemeClr val="tx1"/>
                        </a:solidFill>
                        <a:effectLst/>
                        <a:latin typeface="Arial" charset="0"/>
                      </a:endParaRPr>
                    </a:p>
                  </a:txBody>
                  <a:tcPr marL="0" marR="0" marT="9144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8092">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Bookman Old Style" pitchFamily="18" charset="0"/>
                          <a:cs typeface="Times New Roman" pitchFamily="18" charset="0"/>
                        </a:rPr>
                        <a:t>1</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FF0000"/>
                          </a:solidFill>
                          <a:effectLst/>
                          <a:latin typeface="Arial" charset="0"/>
                        </a:rPr>
                        <a:t>C/F/H/I/J/       E-I/E-II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231">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Bookman Old Style" pitchFamily="18" charset="0"/>
                          <a:cs typeface="Times New Roman" pitchFamily="18" charset="0"/>
                        </a:rPr>
                        <a:t>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endParaRPr lang="en-US"/>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231">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Bookman Old Style" pitchFamily="18" charset="0"/>
                          <a:cs typeface="Times New Roman" pitchFamily="18" charset="0"/>
                        </a:rPr>
                        <a:t>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endParaRPr lang="en-US"/>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57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Times New Roman" pitchFamily="18" charset="0"/>
                        </a:rPr>
                        <a:t>…</a:t>
                      </a:r>
                      <a:r>
                        <a:rPr kumimoji="0" lang="en-US" sz="1400" b="0" i="0" u="none" strike="noStrike" cap="none" normalizeH="0" baseline="0" smtClean="0">
                          <a:ln>
                            <a:noFill/>
                          </a:ln>
                          <a:solidFill>
                            <a:schemeClr val="tx1"/>
                          </a:solidFill>
                          <a:effectLst/>
                          <a:latin typeface="Bookman Old Style" pitchFamily="18" charset="0"/>
                          <a:cs typeface="Times New Roman" pitchFamily="18" charset="0"/>
                        </a:rPr>
                        <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8">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1" i="0" u="none" strike="noStrike" cap="none" normalizeH="0" baseline="0" dirty="0" smtClean="0">
                          <a:ln>
                            <a:noFill/>
                          </a:ln>
                          <a:solidFill>
                            <a:srgbClr val="FF0000"/>
                          </a:solidFill>
                          <a:effectLst/>
                          <a:latin typeface="Arial" charset="0"/>
                        </a:rPr>
                        <a:t>Enter (value wise) </a:t>
                      </a:r>
                      <a:r>
                        <a:rPr kumimoji="0" lang="en-US" sz="1400" b="1" i="0" u="sng" strike="noStrike" cap="none" normalizeH="0" baseline="0" dirty="0" smtClean="0">
                          <a:ln>
                            <a:noFill/>
                          </a:ln>
                          <a:solidFill>
                            <a:srgbClr val="FF0000"/>
                          </a:solidFill>
                          <a:effectLst/>
                          <a:latin typeface="Arial" charset="0"/>
                        </a:rPr>
                        <a:t>Top 999</a:t>
                      </a:r>
                      <a:r>
                        <a:rPr kumimoji="0" lang="en-US" sz="1400" b="1" i="0" u="none" strike="noStrike" cap="none" normalizeH="0" baseline="0" dirty="0" smtClean="0">
                          <a:ln>
                            <a:noFill/>
                          </a:ln>
                          <a:solidFill>
                            <a:srgbClr val="FF0000"/>
                          </a:solidFill>
                          <a:effectLst/>
                          <a:latin typeface="Arial" charset="0"/>
                        </a:rPr>
                        <a:t> entries sep. &amp; put total of others on 1000</a:t>
                      </a:r>
                      <a:r>
                        <a:rPr kumimoji="0" lang="en-US" sz="1400" b="1" i="0" u="none" strike="noStrike" cap="none" normalizeH="0" baseline="30000" dirty="0" smtClean="0">
                          <a:ln>
                            <a:noFill/>
                          </a:ln>
                          <a:solidFill>
                            <a:srgbClr val="FF0000"/>
                          </a:solidFill>
                          <a:effectLst/>
                          <a:latin typeface="Arial" charset="0"/>
                        </a:rPr>
                        <a:t>th</a:t>
                      </a:r>
                      <a:r>
                        <a:rPr kumimoji="0" lang="en-US" sz="1400" b="1" i="0" u="none" strike="noStrike" cap="none" normalizeH="0" baseline="0" dirty="0" smtClean="0">
                          <a:ln>
                            <a:noFill/>
                          </a:ln>
                          <a:solidFill>
                            <a:srgbClr val="FF0000"/>
                          </a:solidFill>
                          <a:effectLst/>
                          <a:latin typeface="Arial" charset="0"/>
                        </a:rPr>
                        <a:t>  row.</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005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Bookman Old Style" pitchFamily="18" charset="0"/>
                          <a:cs typeface="Times New Roman" pitchFamily="18" charset="0"/>
                        </a:rPr>
                        <a:t>998</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005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Bookman Old Style" pitchFamily="18" charset="0"/>
                          <a:cs typeface="Times New Roman" pitchFamily="18" charset="0"/>
                        </a:rPr>
                        <a:t>999</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005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1000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Bookman Old Style" pitchFamily="18" charset="0"/>
                          <a:ea typeface="+mn-ea"/>
                          <a:cs typeface="Times New Roman" pitchFamily="18" charset="0"/>
                        </a:rPr>
                        <a:t>Remaining Transactions Total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600" b="1" i="0" u="none" strike="noStrike" kern="1200" cap="none" normalizeH="0" baseline="0" dirty="0" smtClean="0">
                        <a:ln>
                          <a:noFill/>
                        </a:ln>
                        <a:solidFill>
                          <a:schemeClr val="tx1"/>
                        </a:solidFill>
                        <a:effectLst/>
                        <a:latin typeface="Bookman Old Style" pitchFamily="18" charset="0"/>
                        <a:ea typeface="+mn-ea"/>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50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50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pull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37</a:t>
            </a:fld>
            <a:endParaRPr lang="en-US"/>
          </a:p>
        </p:txBody>
      </p:sp>
      <p:sp>
        <p:nvSpPr>
          <p:cNvPr id="5" name="Rectangle 64"/>
          <p:cNvSpPr>
            <a:spLocks noGrp="1" noChangeArrowheads="1"/>
          </p:cNvSpPr>
          <p:nvPr>
            <p:ph type="title" idx="4294967295"/>
          </p:nvPr>
        </p:nvSpPr>
        <p:spPr>
          <a:xfrm>
            <a:off x="0" y="152400"/>
            <a:ext cx="9144000" cy="914400"/>
          </a:xfrm>
        </p:spPr>
        <p:txBody>
          <a:bodyPr>
            <a:normAutofit fontScale="90000"/>
          </a:bodyPr>
          <a:lstStyle/>
          <a:p>
            <a:pPr algn="ctr" fontAlgn="auto">
              <a:spcAft>
                <a:spcPts val="0"/>
              </a:spcAft>
              <a:defRPr/>
            </a:pPr>
            <a:r>
              <a:rPr lang="en-US" sz="2700" b="1" u="sng" dirty="0" smtClean="0">
                <a:solidFill>
                  <a:schemeClr val="tx1"/>
                </a:solidFill>
                <a:latin typeface="+mj-lt"/>
              </a:rPr>
              <a:t>Annexure H</a:t>
            </a:r>
            <a:r>
              <a:rPr lang="en-US" sz="2700" b="1" u="sng" dirty="0" smtClean="0">
                <a:latin typeface="+mj-lt"/>
              </a:rPr>
              <a:t> </a:t>
            </a:r>
            <a:r>
              <a:rPr lang="en-US" sz="2700" dirty="0" smtClean="0">
                <a:solidFill>
                  <a:schemeClr val="tx1"/>
                </a:solidFill>
                <a:latin typeface="+mj-lt"/>
              </a:rPr>
              <a:t/>
            </a:r>
            <a:br>
              <a:rPr lang="en-US" sz="2700" dirty="0" smtClean="0">
                <a:solidFill>
                  <a:schemeClr val="tx1"/>
                </a:solidFill>
                <a:latin typeface="+mj-lt"/>
              </a:rPr>
            </a:br>
            <a:r>
              <a:rPr lang="en-US" sz="2200" b="1" dirty="0" smtClean="0">
                <a:solidFill>
                  <a:schemeClr val="tx1"/>
                </a:solidFill>
                <a:latin typeface="+mj-lt"/>
              </a:rPr>
              <a:t>Details of Form-H not received for local sales</a:t>
            </a:r>
            <a:r>
              <a:rPr lang="en-US" sz="4000" dirty="0" smtClean="0">
                <a:solidFill>
                  <a:srgbClr val="FF0000"/>
                </a:solidFill>
                <a:latin typeface="+mj-lt"/>
              </a:rPr>
              <a:t>           </a:t>
            </a:r>
          </a:p>
        </p:txBody>
      </p:sp>
      <p:sp>
        <p:nvSpPr>
          <p:cNvPr id="6" name="Text Box 6"/>
          <p:cNvSpPr txBox="1">
            <a:spLocks noChangeArrowheads="1"/>
          </p:cNvSpPr>
          <p:nvPr/>
        </p:nvSpPr>
        <p:spPr bwMode="auto">
          <a:xfrm>
            <a:off x="1295400" y="2133600"/>
            <a:ext cx="7696200" cy="457200"/>
          </a:xfrm>
          <a:prstGeom prst="rect">
            <a:avLst/>
          </a:prstGeom>
          <a:noFill/>
          <a:ln w="9525">
            <a:noFill/>
            <a:miter lim="800000"/>
            <a:headEnd/>
            <a:tailEnd/>
          </a:ln>
        </p:spPr>
        <p:txBody>
          <a:bodyPr>
            <a:spAutoFit/>
          </a:bodyPr>
          <a:lstStyle/>
          <a:p>
            <a:pPr>
              <a:spcBef>
                <a:spcPct val="50000"/>
              </a:spcBef>
            </a:pPr>
            <a:endParaRPr lang="en-US" sz="2400">
              <a:latin typeface="Franklin Gothic Book" pitchFamily="34" charset="0"/>
              <a:cs typeface="Arial" charset="0"/>
            </a:endParaRPr>
          </a:p>
        </p:txBody>
      </p:sp>
      <p:graphicFrame>
        <p:nvGraphicFramePr>
          <p:cNvPr id="7" name="Group 121"/>
          <p:cNvGraphicFramePr>
            <a:graphicFrameLocks noGrp="1"/>
          </p:cNvGraphicFramePr>
          <p:nvPr/>
        </p:nvGraphicFramePr>
        <p:xfrm>
          <a:off x="152400" y="1295400"/>
          <a:ext cx="8803703" cy="5166360"/>
        </p:xfrm>
        <a:graphic>
          <a:graphicData uri="http://schemas.openxmlformats.org/drawingml/2006/table">
            <a:tbl>
              <a:tblPr/>
              <a:tblGrid>
                <a:gridCol w="609600"/>
                <a:gridCol w="1295400"/>
                <a:gridCol w="1066800"/>
                <a:gridCol w="838200"/>
                <a:gridCol w="838200"/>
                <a:gridCol w="1447800"/>
                <a:gridCol w="1676400"/>
                <a:gridCol w="1031303"/>
              </a:tblGrid>
              <a:tr h="11430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Sr. No.</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Name  of the Dealer who has not issued Declarations or Certificates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rgbClr val="FF0000"/>
                          </a:solidFill>
                          <a:effectLst/>
                          <a:latin typeface="Arial" charset="0"/>
                        </a:rPr>
                        <a:t>TIN, if applicable (Put </a:t>
                      </a:r>
                      <a:r>
                        <a:rPr kumimoji="0" lang="en-US" sz="1400" b="1" i="0" u="none" strike="noStrike" cap="none" normalizeH="0" baseline="0" dirty="0" err="1" smtClean="0">
                          <a:ln>
                            <a:noFill/>
                          </a:ln>
                          <a:solidFill>
                            <a:srgbClr val="FF0000"/>
                          </a:solidFill>
                          <a:effectLst/>
                          <a:latin typeface="Arial" charset="0"/>
                        </a:rPr>
                        <a:t>Mvat</a:t>
                      </a:r>
                      <a:r>
                        <a:rPr kumimoji="0" lang="en-US" sz="1400" b="1" i="0" u="none" strike="noStrike" cap="none" normalizeH="0" baseline="0" dirty="0" smtClean="0">
                          <a:ln>
                            <a:noFill/>
                          </a:ln>
                          <a:solidFill>
                            <a:srgbClr val="FF0000"/>
                          </a:solidFill>
                          <a:effectLst/>
                          <a:latin typeface="Arial" charset="0"/>
                        </a:rPr>
                        <a:t> TIN)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Invoice 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chemeClr val="tx1"/>
                          </a:solidFill>
                          <a:effectLst/>
                          <a:latin typeface="Franklin Gothic Book" pitchFamily="34" charset="0"/>
                        </a:rPr>
                        <a:t>Date of Invoice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Taxable Amt (Rs.) (Net)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rgbClr val="FF0000"/>
                          </a:solidFill>
                          <a:effectLst/>
                          <a:latin typeface="Arial" charset="0"/>
                        </a:rPr>
                        <a:t>Rate of Tax applicable (Local Rate)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rPr>
                        <a:t>Tax Liability (Rs.)</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841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1</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0</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2</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IN" dirty="0" smtClean="0"/>
                        <a:t>0</a:t>
                      </a:r>
                      <a:endParaRPr lang="en-IN"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7588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7">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000" b="0" i="0" u="none" strike="noStrike" cap="none" normalizeH="0" baseline="0" dirty="0" smtClean="0">
                          <a:ln>
                            <a:noFill/>
                          </a:ln>
                          <a:solidFill>
                            <a:srgbClr val="FF0000"/>
                          </a:solidFill>
                          <a:effectLst/>
                          <a:latin typeface="Arial" charset="0"/>
                        </a:rPr>
                        <a:t>Enter (value wise) </a:t>
                      </a:r>
                      <a:r>
                        <a:rPr kumimoji="0" lang="en-US" sz="2000" b="0" i="0" u="sng" strike="noStrike" cap="none" normalizeH="0" baseline="0" dirty="0" smtClean="0">
                          <a:ln>
                            <a:noFill/>
                          </a:ln>
                          <a:solidFill>
                            <a:srgbClr val="FF0000"/>
                          </a:solidFill>
                          <a:effectLst/>
                          <a:latin typeface="Arial" charset="0"/>
                        </a:rPr>
                        <a:t>Top 199</a:t>
                      </a:r>
                      <a:r>
                        <a:rPr kumimoji="0" lang="en-US" sz="2000" b="0" i="0" u="none" strike="noStrike" cap="none" normalizeH="0" baseline="0" dirty="0" smtClean="0">
                          <a:ln>
                            <a:noFill/>
                          </a:ln>
                          <a:solidFill>
                            <a:srgbClr val="FF0000"/>
                          </a:solidFill>
                          <a:effectLst/>
                          <a:latin typeface="Arial" charset="0"/>
                        </a:rPr>
                        <a:t> entries sep. &amp; put total of others on 200</a:t>
                      </a:r>
                      <a:r>
                        <a:rPr kumimoji="0" lang="en-US" sz="2000" b="0" i="0" u="none" strike="noStrike" cap="none" normalizeH="0" baseline="30000" dirty="0" smtClean="0">
                          <a:ln>
                            <a:noFill/>
                          </a:ln>
                          <a:solidFill>
                            <a:srgbClr val="FF0000"/>
                          </a:solidFill>
                          <a:effectLst/>
                          <a:latin typeface="Arial" charset="0"/>
                        </a:rPr>
                        <a:t>th</a:t>
                      </a:r>
                      <a:r>
                        <a:rPr kumimoji="0" lang="en-US" sz="2000" b="0" i="0" u="none" strike="noStrike" cap="none" normalizeH="0" baseline="0" dirty="0" smtClean="0">
                          <a:ln>
                            <a:noFill/>
                          </a:ln>
                          <a:solidFill>
                            <a:srgbClr val="FF0000"/>
                          </a:solidFill>
                          <a:effectLst/>
                          <a:latin typeface="Arial" charset="0"/>
                        </a:rPr>
                        <a:t>  row.</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IN" dirty="0" smtClean="0"/>
                        <a:t>0</a:t>
                      </a:r>
                      <a:endParaRPr lang="en-IN"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IN" dirty="0" smtClean="0"/>
                        <a:t>0</a:t>
                      </a:r>
                      <a:endParaRPr lang="en-IN"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200</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Remaining transaction Total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algn="ctr"/>
                      <a:endParaRPr lang="en-IN"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Total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rgbClr val="FF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IN" dirty="0" smtClean="0"/>
                        <a:t>0</a:t>
                      </a:r>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endParaRPr lang="en-IN"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algn="ctr"/>
                      <a:r>
                        <a:rPr lang="en-IN" dirty="0" smtClean="0"/>
                        <a:t>0</a:t>
                      </a:r>
                      <a:endParaRPr lang="en-IN"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bl>
          </a:graphicData>
        </a:graphic>
      </p:graphicFrame>
      <p:sp>
        <p:nvSpPr>
          <p:cNvPr id="8" name="Rectangle 6"/>
          <p:cNvSpPr txBox="1">
            <a:spLocks noChangeArrowheads="1"/>
          </p:cNvSpPr>
          <p:nvPr/>
        </p:nvSpPr>
        <p:spPr bwMode="auto">
          <a:xfrm>
            <a:off x="6553200" y="6553200"/>
            <a:ext cx="2133600" cy="228600"/>
          </a:xfrm>
          <a:prstGeom prst="rect">
            <a:avLst/>
          </a:prstGeom>
          <a:noFill/>
          <a:ln w="9525">
            <a:noFill/>
            <a:miter lim="800000"/>
            <a:headEnd/>
            <a:tailEnd/>
          </a:ln>
        </p:spPr>
        <p:txBody>
          <a:bodyPr/>
          <a:lstStyle/>
          <a:p>
            <a:pPr algn="r"/>
            <a:endParaRPr lang="en-US" sz="1400" dirty="0">
              <a:latin typeface="Franklin Gothic Book" pitchFamily="34" charset="0"/>
            </a:endParaRPr>
          </a:p>
        </p:txBody>
      </p:sp>
    </p:spTree>
  </p:cSld>
  <p:clrMapOvr>
    <a:masterClrMapping/>
  </p:clrMapOvr>
  <p:transition>
    <p:pull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38</a:t>
            </a:fld>
            <a:endParaRPr lang="en-US"/>
          </a:p>
        </p:txBody>
      </p:sp>
      <p:sp>
        <p:nvSpPr>
          <p:cNvPr id="5" name="Rectangle 64"/>
          <p:cNvSpPr>
            <a:spLocks noGrp="1" noChangeArrowheads="1"/>
          </p:cNvSpPr>
          <p:nvPr>
            <p:ph type="title" idx="4294967295"/>
          </p:nvPr>
        </p:nvSpPr>
        <p:spPr bwMode="auto">
          <a:xfrm>
            <a:off x="228600" y="76200"/>
            <a:ext cx="8915400" cy="990600"/>
          </a:xfrm>
          <a:ln>
            <a:miter lim="800000"/>
            <a:headEnd/>
            <a:tailEnd/>
          </a:ln>
        </p:spPr>
        <p:txBody>
          <a:bodyPr/>
          <a:lstStyle/>
          <a:p>
            <a:pPr algn="ctr" fontAlgn="auto">
              <a:spcAft>
                <a:spcPts val="0"/>
              </a:spcAft>
              <a:defRPr/>
            </a:pPr>
            <a:r>
              <a:rPr lang="en-US" sz="2400" b="1" u="sng" dirty="0" smtClean="0">
                <a:solidFill>
                  <a:schemeClr val="tx1"/>
                </a:solidFill>
                <a:latin typeface="+mj-lt"/>
              </a:rPr>
              <a:t>Annexure I</a:t>
            </a:r>
            <a:r>
              <a:rPr lang="en-US" sz="2800" dirty="0" smtClean="0">
                <a:solidFill>
                  <a:schemeClr val="tx1"/>
                </a:solidFill>
                <a:latin typeface="+mj-lt"/>
              </a:rPr>
              <a:t/>
            </a:r>
            <a:br>
              <a:rPr lang="en-US" sz="2800" dirty="0" smtClean="0">
                <a:solidFill>
                  <a:schemeClr val="tx1"/>
                </a:solidFill>
                <a:latin typeface="+mj-lt"/>
              </a:rPr>
            </a:br>
            <a:r>
              <a:rPr lang="en-US" sz="2000" dirty="0" smtClean="0">
                <a:solidFill>
                  <a:schemeClr val="tx1"/>
                </a:solidFill>
                <a:latin typeface="+mj-lt"/>
              </a:rPr>
              <a:t>Pending CST Forms (Other then Local H Forms)</a:t>
            </a:r>
          </a:p>
        </p:txBody>
      </p:sp>
      <p:sp>
        <p:nvSpPr>
          <p:cNvPr id="6" name="Rectangle 5"/>
          <p:cNvSpPr txBox="1">
            <a:spLocks noChangeArrowheads="1"/>
          </p:cNvSpPr>
          <p:nvPr/>
        </p:nvSpPr>
        <p:spPr bwMode="auto">
          <a:xfrm>
            <a:off x="0" y="1981200"/>
            <a:ext cx="38100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342900" marR="0" lvl="0" indent="-342900" algn="l" defTabSz="914400" rtl="0" eaLnBrk="0" fontAlgn="auto" latinLnBrk="0" hangingPunct="0">
              <a:lnSpc>
                <a:spcPct val="80000"/>
              </a:lnSpc>
              <a:spcBef>
                <a:spcPct val="20000"/>
              </a:spcBef>
              <a:spcAft>
                <a:spcPts val="0"/>
              </a:spcAft>
              <a:buClr>
                <a:schemeClr val="accent1"/>
              </a:buClr>
              <a:buSzPct val="70000"/>
              <a:buFont typeface="Wingdings" pitchFamily="2" charset="2"/>
              <a:buNone/>
              <a:tabLst/>
              <a:defRPr/>
            </a:pPr>
            <a:r>
              <a:rPr kumimoji="0" lang="en-US" sz="2000" b="1" i="0" u="none" strike="noStrike" kern="1200" cap="none" spc="0" normalizeH="0" baseline="0" noProof="0" smtClean="0">
                <a:ln>
                  <a:noFill/>
                </a:ln>
                <a:solidFill>
                  <a:schemeClr val="tx2"/>
                </a:solidFill>
                <a:effectLst/>
                <a:uLnTx/>
                <a:uFillTx/>
                <a:latin typeface="+mj-lt"/>
                <a:ea typeface="+mn-ea"/>
                <a:cs typeface="+mn-cs"/>
              </a:rPr>
              <a:t>	</a:t>
            </a:r>
            <a:endParaRPr kumimoji="0" lang="en-US" sz="2000" b="0" i="0" u="none" strike="noStrike" kern="1200" cap="none" spc="0" normalizeH="0" baseline="0" noProof="0" dirty="0" smtClean="0">
              <a:ln>
                <a:noFill/>
              </a:ln>
              <a:solidFill>
                <a:schemeClr val="tx2"/>
              </a:solidFill>
              <a:effectLst/>
              <a:uLnTx/>
              <a:uFillTx/>
              <a:latin typeface="+mj-lt"/>
              <a:ea typeface="+mn-ea"/>
              <a:cs typeface="+mn-cs"/>
            </a:endParaRPr>
          </a:p>
        </p:txBody>
      </p:sp>
      <p:sp>
        <p:nvSpPr>
          <p:cNvPr id="7" name="Text Box 6"/>
          <p:cNvSpPr txBox="1">
            <a:spLocks noChangeArrowheads="1"/>
          </p:cNvSpPr>
          <p:nvPr/>
        </p:nvSpPr>
        <p:spPr bwMode="auto">
          <a:xfrm>
            <a:off x="1295400" y="2133600"/>
            <a:ext cx="7696200" cy="457200"/>
          </a:xfrm>
          <a:prstGeom prst="rect">
            <a:avLst/>
          </a:prstGeom>
          <a:noFill/>
          <a:ln w="9525">
            <a:noFill/>
            <a:miter lim="800000"/>
            <a:headEnd/>
            <a:tailEnd/>
          </a:ln>
        </p:spPr>
        <p:txBody>
          <a:bodyPr>
            <a:spAutoFit/>
          </a:bodyPr>
          <a:lstStyle/>
          <a:p>
            <a:pPr>
              <a:spcBef>
                <a:spcPct val="50000"/>
              </a:spcBef>
            </a:pPr>
            <a:endParaRPr lang="en-US" sz="2400">
              <a:latin typeface="Franklin Gothic Book" pitchFamily="34" charset="0"/>
              <a:cs typeface="Arial" charset="0"/>
            </a:endParaRPr>
          </a:p>
        </p:txBody>
      </p:sp>
      <p:graphicFrame>
        <p:nvGraphicFramePr>
          <p:cNvPr id="8" name="Group 121"/>
          <p:cNvGraphicFramePr>
            <a:graphicFrameLocks noGrp="1"/>
          </p:cNvGraphicFramePr>
          <p:nvPr/>
        </p:nvGraphicFramePr>
        <p:xfrm>
          <a:off x="152400" y="1295400"/>
          <a:ext cx="8844283" cy="4587760"/>
        </p:xfrm>
        <a:graphic>
          <a:graphicData uri="http://schemas.openxmlformats.org/drawingml/2006/table">
            <a:tbl>
              <a:tblPr/>
              <a:tblGrid>
                <a:gridCol w="457200"/>
                <a:gridCol w="990600"/>
                <a:gridCol w="533400"/>
                <a:gridCol w="685800"/>
                <a:gridCol w="685800"/>
                <a:gridCol w="609600"/>
                <a:gridCol w="152400"/>
                <a:gridCol w="762000"/>
                <a:gridCol w="838200"/>
                <a:gridCol w="1219200"/>
                <a:gridCol w="914400"/>
                <a:gridCol w="995683"/>
              </a:tblGrid>
              <a:tr h="180070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Sr. No.</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Name  of the Dealer who has not issued Declarations or Certificates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rgbClr val="FF0000"/>
                          </a:solidFill>
                          <a:effectLst/>
                          <a:latin typeface="Arial" charset="0"/>
                        </a:rPr>
                        <a:t>CST TIN, if any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err="1" smtClean="0">
                          <a:ln>
                            <a:noFill/>
                          </a:ln>
                          <a:solidFill>
                            <a:schemeClr val="tx1"/>
                          </a:solidFill>
                          <a:effectLst/>
                          <a:latin typeface="Arial" charset="0"/>
                        </a:rPr>
                        <a:t>Decl</a:t>
                      </a:r>
                      <a:r>
                        <a:rPr kumimoji="0" lang="en-US" sz="1200" b="1" i="0" u="none" strike="noStrike" cap="none" normalizeH="0" baseline="0" dirty="0" smtClean="0">
                          <a:ln>
                            <a:noFill/>
                          </a:ln>
                          <a:solidFill>
                            <a:schemeClr val="tx1"/>
                          </a:solidFill>
                          <a:effectLst/>
                          <a:latin typeface="Arial" charset="0"/>
                        </a:rPr>
                        <a:t>/ </a:t>
                      </a:r>
                      <a:r>
                        <a:rPr kumimoji="0" lang="en-US" sz="1200" b="1" i="0" u="none" strike="noStrike" cap="none" normalizeH="0" baseline="0" dirty="0" err="1" smtClean="0">
                          <a:ln>
                            <a:noFill/>
                          </a:ln>
                          <a:solidFill>
                            <a:schemeClr val="tx1"/>
                          </a:solidFill>
                          <a:effectLst/>
                          <a:latin typeface="Arial" charset="0"/>
                        </a:rPr>
                        <a:t>Certif</a:t>
                      </a:r>
                      <a:r>
                        <a:rPr kumimoji="0" lang="en-US" sz="1200" b="1" i="0" u="none" strike="noStrike" cap="none" normalizeH="0" baseline="0" dirty="0" smtClean="0">
                          <a:ln>
                            <a:noFill/>
                          </a:ln>
                          <a:solidFill>
                            <a:schemeClr val="tx1"/>
                          </a:solidFill>
                          <a:effectLst/>
                          <a:latin typeface="Arial" charset="0"/>
                        </a:rPr>
                        <a:t> type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N" sz="1200" b="1" i="0" u="none" strike="noStrike" cap="none" normalizeH="0" baseline="0" dirty="0" smtClean="0">
                          <a:ln>
                            <a:noFill/>
                          </a:ln>
                          <a:solidFill>
                            <a:schemeClr val="tx1"/>
                          </a:solidFill>
                          <a:effectLst/>
                          <a:latin typeface="Franklin Gothic Book" pitchFamily="34" charset="0"/>
                        </a:rPr>
                        <a:t>Invoice 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Invoice Date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105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Taxable Amt (Rs.) (Net)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Tax Amt (Rs.)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defRPr/>
                      </a:pPr>
                      <a:r>
                        <a:rPr kumimoji="0" lang="en-US" sz="1200" b="1" i="0" u="none" strike="noStrike" cap="none" normalizeH="0" baseline="0" dirty="0" smtClean="0">
                          <a:ln>
                            <a:noFill/>
                          </a:ln>
                          <a:solidFill>
                            <a:srgbClr val="FF0000"/>
                          </a:solidFill>
                          <a:effectLst/>
                          <a:latin typeface="Arial" charset="0"/>
                        </a:rPr>
                        <a:t>Rate of Tax applicable (Local Rate)</a:t>
                      </a:r>
                    </a:p>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1200" b="1" i="0" u="none" strike="noStrike" cap="none" normalizeH="0" baseline="0" dirty="0" smtClean="0">
                        <a:ln>
                          <a:noFill/>
                        </a:ln>
                        <a:solidFill>
                          <a:srgbClr val="FF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Amt of tax (Column 7*9*%)</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Diff Tax </a:t>
                      </a:r>
                      <a:r>
                        <a:rPr kumimoji="0" lang="en-US" sz="1200" b="1" i="0" u="none" strike="noStrike" cap="none" normalizeH="0" baseline="0" dirty="0" err="1" smtClean="0">
                          <a:ln>
                            <a:noFill/>
                          </a:ln>
                          <a:solidFill>
                            <a:schemeClr val="tx1"/>
                          </a:solidFill>
                          <a:effectLst/>
                          <a:latin typeface="Arial" charset="0"/>
                        </a:rPr>
                        <a:t>Liab</a:t>
                      </a:r>
                      <a:r>
                        <a:rPr kumimoji="0" lang="en-US" sz="1200" b="1" i="0" u="none" strike="noStrike" cap="none" normalizeH="0" baseline="0" dirty="0" smtClean="0">
                          <a:ln>
                            <a:noFill/>
                          </a:ln>
                          <a:solidFill>
                            <a:schemeClr val="tx1"/>
                          </a:solidFill>
                          <a:effectLst/>
                          <a:latin typeface="Arial" charset="0"/>
                        </a:rPr>
                        <a:t> (Rs.) (Col 10-Col 8)</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25836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1</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4</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5</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6</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sz="1050" dirty="0"/>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1050" dirty="0" smtClean="0"/>
                        <a:t>7</a:t>
                      </a:r>
                      <a:endParaRPr lang="en-US" sz="1050" dirty="0"/>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1050" dirty="0" smtClean="0"/>
                        <a:t>8</a:t>
                      </a:r>
                      <a:endParaRPr lang="en-US" sz="1050" dirty="0"/>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1050" dirty="0" smtClean="0"/>
                        <a:t>9</a:t>
                      </a:r>
                      <a:endParaRPr lang="en-US" sz="1050" dirty="0"/>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1050" dirty="0" smtClean="0"/>
                        <a:t>10</a:t>
                      </a:r>
                      <a:endParaRPr lang="en-US" sz="1050" dirty="0"/>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11</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58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1</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105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US" sz="1400" dirty="0" smtClean="0"/>
                        <a:t>0</a:t>
                      </a:r>
                      <a:endParaRPr lang="en-US" sz="140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algn="ctr"/>
                      <a:r>
                        <a:rPr lang="en-IN" sz="1400" dirty="0" smtClean="0"/>
                        <a:t>0</a:t>
                      </a:r>
                      <a:endParaRPr lang="en-IN" sz="1400"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547114">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2</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10">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1" i="0" u="none" strike="noStrike" cap="none" normalizeH="0" baseline="0" dirty="0" smtClean="0">
                          <a:ln>
                            <a:noFill/>
                          </a:ln>
                          <a:solidFill>
                            <a:srgbClr val="FF0000"/>
                          </a:solidFill>
                          <a:effectLst/>
                          <a:latin typeface="Arial" charset="0"/>
                        </a:rPr>
                        <a:t>Enter (value wise) </a:t>
                      </a:r>
                      <a:r>
                        <a:rPr kumimoji="0" lang="en-US" sz="1400" b="1" i="0" u="sng" strike="noStrike" cap="none" normalizeH="0" baseline="0" dirty="0" smtClean="0">
                          <a:ln>
                            <a:noFill/>
                          </a:ln>
                          <a:solidFill>
                            <a:srgbClr val="FF0000"/>
                          </a:solidFill>
                          <a:effectLst/>
                          <a:latin typeface="Arial" charset="0"/>
                        </a:rPr>
                        <a:t>Top 999</a:t>
                      </a:r>
                      <a:r>
                        <a:rPr kumimoji="0" lang="en-US" sz="1400" b="1" i="0" u="none" strike="noStrike" cap="none" normalizeH="0" baseline="0" dirty="0" smtClean="0">
                          <a:ln>
                            <a:noFill/>
                          </a:ln>
                          <a:solidFill>
                            <a:srgbClr val="FF0000"/>
                          </a:solidFill>
                          <a:effectLst/>
                          <a:latin typeface="Arial" charset="0"/>
                        </a:rPr>
                        <a:t> entries sep. &amp; put total of others on 1000</a:t>
                      </a:r>
                      <a:r>
                        <a:rPr kumimoji="0" lang="en-US" sz="1400" b="1" i="0" u="none" strike="noStrike" cap="none" normalizeH="0" baseline="30000" dirty="0" smtClean="0">
                          <a:ln>
                            <a:noFill/>
                          </a:ln>
                          <a:solidFill>
                            <a:srgbClr val="FF0000"/>
                          </a:solidFill>
                          <a:effectLst/>
                          <a:latin typeface="Arial" charset="0"/>
                        </a:rPr>
                        <a:t>th</a:t>
                      </a:r>
                      <a:r>
                        <a:rPr kumimoji="0" lang="en-US" sz="1400" b="1" i="0" u="none" strike="noStrike" cap="none" normalizeH="0" baseline="0" dirty="0" smtClean="0">
                          <a:ln>
                            <a:noFill/>
                          </a:ln>
                          <a:solidFill>
                            <a:srgbClr val="FF0000"/>
                          </a:solidFill>
                          <a:effectLst/>
                          <a:latin typeface="Arial" charset="0"/>
                        </a:rPr>
                        <a:t>  row.</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IN" sz="1050" dirty="0"/>
                    </a:p>
                  </a:txBody>
                  <a:tcPr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090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105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US" sz="1400" dirty="0" smtClean="0"/>
                        <a:t>0</a:t>
                      </a:r>
                      <a:endParaRPr lang="en-US" sz="140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algn="ctr"/>
                      <a:r>
                        <a:rPr lang="en-IN" sz="1400" dirty="0" smtClean="0"/>
                        <a:t>0</a:t>
                      </a:r>
                      <a:endParaRPr lang="en-IN" sz="1400"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29614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05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105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US" sz="1400" dirty="0" smtClean="0"/>
                        <a:t>0</a:t>
                      </a:r>
                      <a:endParaRPr lang="en-US" sz="140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algn="ctr"/>
                      <a:r>
                        <a:rPr lang="en-IN" sz="1400" dirty="0" smtClean="0"/>
                        <a:t>0</a:t>
                      </a:r>
                      <a:endParaRPr lang="en-IN" sz="1400"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35276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900" b="0" i="0" u="none" strike="noStrike" cap="none" normalizeH="0" baseline="0" dirty="0" smtClean="0">
                          <a:ln>
                            <a:noFill/>
                          </a:ln>
                          <a:solidFill>
                            <a:schemeClr val="tx1"/>
                          </a:solidFill>
                          <a:effectLst/>
                          <a:latin typeface="Arial" charset="0"/>
                        </a:rPr>
                        <a:t>1000</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8">
                  <a:txBody>
                    <a:bodyPr/>
                    <a:lstStyle/>
                    <a:p>
                      <a:pPr marL="0" marR="0" lvl="0" indent="0" algn="ctr"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tx1"/>
                          </a:solidFill>
                          <a:effectLst/>
                          <a:latin typeface="Arial" charset="0"/>
                        </a:rPr>
                        <a:t>Remaining transaction Total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algn="ctr"/>
                      <a:r>
                        <a:rPr lang="en-US" sz="1400" dirty="0" smtClean="0"/>
                        <a:t>0</a:t>
                      </a:r>
                      <a:endParaRPr lang="en-US" sz="140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algn="ctr"/>
                      <a:r>
                        <a:rPr lang="en-IN" sz="1400" dirty="0" smtClean="0"/>
                        <a:t>0</a:t>
                      </a:r>
                      <a:endParaRPr lang="en-IN" sz="1400"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r h="49478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endParaRPr kumimoji="0" lang="en-US" sz="105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tx1"/>
                          </a:solidFill>
                          <a:effectLst/>
                          <a:latin typeface="Arial" charset="0"/>
                        </a:rPr>
                        <a:t>Total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r>
                        <a:rPr lang="en-US" sz="1050" dirty="0" smtClean="0"/>
                        <a:t>0</a:t>
                      </a:r>
                      <a:endParaRPr lang="en-US" sz="105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hMerge="1">
                  <a:txBody>
                    <a:bodyPr/>
                    <a:lstStyle/>
                    <a:p>
                      <a:endParaRPr lang="en-US"/>
                    </a:p>
                  </a:txBody>
                  <a:tcPr/>
                </a:tc>
                <a:tc>
                  <a:txBody>
                    <a:bodyPr/>
                    <a:lstStyle/>
                    <a:p>
                      <a:r>
                        <a:rPr lang="en-US" sz="1050" dirty="0" smtClean="0"/>
                        <a:t>0</a:t>
                      </a:r>
                      <a:endParaRPr lang="en-US" sz="105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endParaRPr lang="en-US"/>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algn="ctr"/>
                      <a:r>
                        <a:rPr lang="en-US" sz="1400" dirty="0" smtClean="0"/>
                        <a:t>0</a:t>
                      </a:r>
                      <a:endParaRPr lang="en-US" sz="1400" dirty="0"/>
                    </a:p>
                  </a:txBody>
                  <a:tcPr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c>
                  <a:txBody>
                    <a:bodyPr/>
                    <a:lstStyle/>
                    <a:p>
                      <a:pPr algn="ctr"/>
                      <a:r>
                        <a:rPr lang="en-IN" sz="1400" dirty="0" smtClean="0"/>
                        <a:t>0</a:t>
                      </a:r>
                      <a:endParaRPr lang="en-IN" sz="1400" dirty="0"/>
                    </a:p>
                  </a:txBody>
                  <a:tcPr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99"/>
                    </a:solidFill>
                  </a:tcPr>
                </a:tc>
              </a:tr>
            </a:tbl>
          </a:graphicData>
        </a:graphic>
      </p:graphicFrame>
      <p:sp>
        <p:nvSpPr>
          <p:cNvPr id="9" name="Rectangle 6"/>
          <p:cNvSpPr txBox="1">
            <a:spLocks noChangeArrowheads="1"/>
          </p:cNvSpPr>
          <p:nvPr/>
        </p:nvSpPr>
        <p:spPr bwMode="auto">
          <a:xfrm>
            <a:off x="6553200" y="6553200"/>
            <a:ext cx="2133600" cy="228600"/>
          </a:xfrm>
          <a:prstGeom prst="rect">
            <a:avLst/>
          </a:prstGeom>
          <a:noFill/>
          <a:ln w="9525">
            <a:noFill/>
            <a:miter lim="800000"/>
            <a:headEnd/>
            <a:tailEnd/>
          </a:ln>
        </p:spPr>
        <p:txBody>
          <a:bodyPr/>
          <a:lstStyle/>
          <a:p>
            <a:pPr algn="r"/>
            <a:endParaRPr lang="en-US" sz="1400" dirty="0">
              <a:latin typeface="Franklin Gothic Book" pitchFamily="34" charset="0"/>
            </a:endParaRPr>
          </a:p>
        </p:txBody>
      </p:sp>
    </p:spTree>
  </p:cSld>
  <p:clrMapOvr>
    <a:masterClrMapping/>
  </p:clrMapOvr>
  <p:transition>
    <p:pull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39</a:t>
            </a:fld>
            <a:endParaRPr lang="en-US"/>
          </a:p>
        </p:txBody>
      </p:sp>
      <p:sp>
        <p:nvSpPr>
          <p:cNvPr id="11" name="Text Box 6"/>
          <p:cNvSpPr txBox="1">
            <a:spLocks noChangeArrowheads="1"/>
          </p:cNvSpPr>
          <p:nvPr/>
        </p:nvSpPr>
        <p:spPr bwMode="auto">
          <a:xfrm>
            <a:off x="762000" y="2133600"/>
            <a:ext cx="7696200" cy="457200"/>
          </a:xfrm>
          <a:prstGeom prst="rect">
            <a:avLst/>
          </a:prstGeom>
          <a:noFill/>
          <a:ln w="9525">
            <a:noFill/>
            <a:miter lim="800000"/>
            <a:headEnd/>
            <a:tailEnd/>
          </a:ln>
        </p:spPr>
        <p:txBody>
          <a:bodyPr>
            <a:spAutoFit/>
          </a:bodyPr>
          <a:lstStyle/>
          <a:p>
            <a:pPr>
              <a:spcBef>
                <a:spcPct val="50000"/>
              </a:spcBef>
            </a:pPr>
            <a:endParaRPr lang="en-US" sz="2400">
              <a:cs typeface="Arial" charset="0"/>
            </a:endParaRPr>
          </a:p>
        </p:txBody>
      </p:sp>
      <p:sp>
        <p:nvSpPr>
          <p:cNvPr id="12" name="Rectangle 6"/>
          <p:cNvSpPr txBox="1">
            <a:spLocks noChangeArrowheads="1"/>
          </p:cNvSpPr>
          <p:nvPr/>
        </p:nvSpPr>
        <p:spPr bwMode="auto">
          <a:xfrm>
            <a:off x="6553200" y="6553200"/>
            <a:ext cx="2133600" cy="228600"/>
          </a:xfrm>
          <a:prstGeom prst="rect">
            <a:avLst/>
          </a:prstGeom>
          <a:noFill/>
          <a:ln w="9525">
            <a:noFill/>
            <a:miter lim="800000"/>
            <a:headEnd/>
            <a:tailEnd/>
          </a:ln>
        </p:spPr>
        <p:txBody>
          <a:bodyPr/>
          <a:lstStyle/>
          <a:p>
            <a:pPr algn="r"/>
            <a:endParaRPr lang="en-US" sz="1400" dirty="0"/>
          </a:p>
        </p:txBody>
      </p:sp>
      <p:graphicFrame>
        <p:nvGraphicFramePr>
          <p:cNvPr id="15" name="Table 14"/>
          <p:cNvGraphicFramePr>
            <a:graphicFrameLocks noGrp="1"/>
          </p:cNvGraphicFramePr>
          <p:nvPr/>
        </p:nvGraphicFramePr>
        <p:xfrm>
          <a:off x="457199" y="228605"/>
          <a:ext cx="8229601" cy="6400807"/>
        </p:xfrm>
        <a:graphic>
          <a:graphicData uri="http://schemas.openxmlformats.org/drawingml/2006/table">
            <a:tbl>
              <a:tblPr/>
              <a:tblGrid>
                <a:gridCol w="1050586"/>
                <a:gridCol w="1663428"/>
                <a:gridCol w="1838529"/>
                <a:gridCol w="1838529"/>
                <a:gridCol w="1838529"/>
              </a:tblGrid>
              <a:tr h="191112">
                <a:tc gridSpan="5">
                  <a:txBody>
                    <a:bodyPr/>
                    <a:lstStyle/>
                    <a:p>
                      <a:pPr algn="ctr" fontAlgn="b"/>
                      <a:r>
                        <a:rPr lang="en-IN" sz="1200" b="1" i="0" u="none" strike="noStrike" dirty="0">
                          <a:solidFill>
                            <a:srgbClr val="000000"/>
                          </a:solidFill>
                          <a:latin typeface="Arial"/>
                        </a:rPr>
                        <a:t>ANNEXURE –J</a:t>
                      </a:r>
                    </a:p>
                  </a:txBody>
                  <a:tcPr marL="3093" marR="3093" marT="3093"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1112">
                <a:tc gridSpan="5">
                  <a:txBody>
                    <a:bodyPr/>
                    <a:lstStyle/>
                    <a:p>
                      <a:pPr algn="ctr" fontAlgn="b"/>
                      <a:r>
                        <a:rPr lang="en-IN" sz="1200" b="1" i="0" u="none" strike="noStrike" dirty="0">
                          <a:solidFill>
                            <a:srgbClr val="000000"/>
                          </a:solidFill>
                          <a:latin typeface="Arial"/>
                        </a:rPr>
                        <a:t>(Section 1)</a:t>
                      </a:r>
                    </a:p>
                  </a:txBody>
                  <a:tcPr marL="3093" marR="3093" marT="3093"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1112">
                <a:tc gridSpan="5">
                  <a:txBody>
                    <a:bodyPr/>
                    <a:lstStyle/>
                    <a:p>
                      <a:pPr algn="ctr" fontAlgn="b"/>
                      <a:r>
                        <a:rPr lang="en-IN" sz="1200" b="1" i="0" u="none" strike="noStrike" dirty="0">
                          <a:solidFill>
                            <a:srgbClr val="000000"/>
                          </a:solidFill>
                          <a:latin typeface="Arial"/>
                        </a:rPr>
                        <a:t>CUSTOMER-WISE VAT SALES</a:t>
                      </a:r>
                    </a:p>
                  </a:txBody>
                  <a:tcPr marL="3093" marR="3093" marT="3093"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1112">
                <a:tc>
                  <a:txBody>
                    <a:bodyPr/>
                    <a:lstStyle/>
                    <a:p>
                      <a:pPr algn="ctr" fontAlgn="t"/>
                      <a:r>
                        <a:rPr lang="en-IN" sz="600" b="1" i="0" u="none" strike="noStrike">
                          <a:solidFill>
                            <a:srgbClr val="000000"/>
                          </a:solidFill>
                          <a:latin typeface="Arial"/>
                        </a:rPr>
                        <a:t>TIN</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6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Period</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410144">
                <a:tc gridSpan="5">
                  <a:txBody>
                    <a:bodyPr/>
                    <a:lstStyle/>
                    <a:p>
                      <a:pPr algn="ctr" fontAlgn="t"/>
                      <a:endParaRPr lang="en-IN" sz="1200" b="1" i="0" u="none" strike="noStrike" dirty="0" smtClean="0">
                        <a:solidFill>
                          <a:srgbClr val="FF0000"/>
                        </a:solidFill>
                        <a:latin typeface="Arial"/>
                      </a:endParaRPr>
                    </a:p>
                    <a:p>
                      <a:pPr algn="ctr" fontAlgn="t"/>
                      <a:r>
                        <a:rPr lang="en-IN" sz="1200" b="1" i="0" u="none" strike="noStrike" dirty="0" smtClean="0">
                          <a:solidFill>
                            <a:srgbClr val="FF0000"/>
                          </a:solidFill>
                          <a:latin typeface="Arial"/>
                        </a:rPr>
                        <a:t>Enter </a:t>
                      </a:r>
                      <a:r>
                        <a:rPr lang="en-IN" sz="1200" b="1" i="0" u="none" strike="noStrike" dirty="0">
                          <a:solidFill>
                            <a:srgbClr val="FF0000"/>
                          </a:solidFill>
                          <a:latin typeface="Arial"/>
                        </a:rPr>
                        <a:t>Vat amount wise Top 999 Separately in descending order and put total of Remaining in 1000th row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699295">
                <a:tc>
                  <a:txBody>
                    <a:bodyPr/>
                    <a:lstStyle/>
                    <a:p>
                      <a:pPr algn="ctr" fontAlgn="t"/>
                      <a:r>
                        <a:rPr lang="en-IN" sz="1200" b="1" i="0" u="none" strike="noStrike" dirty="0">
                          <a:solidFill>
                            <a:srgbClr val="000000"/>
                          </a:solidFill>
                          <a:latin typeface="Arial"/>
                        </a:rPr>
                        <a:t>Sr. No.</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TIN of Customer</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Net Taxable Amount Rs.</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VAT Amount Rs.</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Gross Total Rs.</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112">
                <a:tc>
                  <a:txBody>
                    <a:bodyPr/>
                    <a:lstStyle/>
                    <a:p>
                      <a:pPr algn="ctr" fontAlgn="t"/>
                      <a:r>
                        <a:rPr lang="en-IN" sz="1200" b="1" i="0" u="none" strike="noStrike">
                          <a:solidFill>
                            <a:srgbClr val="000000"/>
                          </a:solidFill>
                          <a:latin typeface="Arial"/>
                        </a:rPr>
                        <a:t>1</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2</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3</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4</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5</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112">
                <a:tc>
                  <a:txBody>
                    <a:bodyPr/>
                    <a:lstStyle/>
                    <a:p>
                      <a:pPr algn="ctr" fontAlgn="t"/>
                      <a:r>
                        <a:rPr lang="en-IN" sz="1200" b="0" i="0" u="none" strike="noStrike">
                          <a:solidFill>
                            <a:srgbClr val="000000"/>
                          </a:solidFill>
                          <a:latin typeface="Arial"/>
                        </a:rPr>
                        <a:t>1</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2</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3</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4</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5</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endParaRPr lang="en-IN" sz="1200" b="0" i="0" u="none" strike="noStrike">
                        <a:solidFill>
                          <a:srgbClr val="000000"/>
                        </a:solidFill>
                        <a:latin typeface="Arial"/>
                      </a:endParaRPr>
                    </a:p>
                  </a:txBody>
                  <a:tcPr marL="3093" marR="3093" marT="3093"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a:solidFill>
                          <a:srgbClr val="000000"/>
                        </a:solidFill>
                        <a:latin typeface="Arial"/>
                      </a:endParaRPr>
                    </a:p>
                  </a:txBody>
                  <a:tcPr marL="3093" marR="3093" marT="3093"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a:solidFill>
                          <a:srgbClr val="000000"/>
                        </a:solidFill>
                        <a:latin typeface="Arial"/>
                      </a:endParaRPr>
                    </a:p>
                  </a:txBody>
                  <a:tcPr marL="3093" marR="3093" marT="3093"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dirty="0">
                        <a:solidFill>
                          <a:srgbClr val="000000"/>
                        </a:solidFill>
                        <a:latin typeface="Arial"/>
                      </a:endParaRPr>
                    </a:p>
                  </a:txBody>
                  <a:tcPr marL="3093" marR="3093" marT="3093"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1" i="0" u="none" strike="noStrike" dirty="0">
                        <a:solidFill>
                          <a:srgbClr val="000000"/>
                        </a:solidFill>
                        <a:latin typeface="Arial"/>
                      </a:endParaRPr>
                    </a:p>
                  </a:txBody>
                  <a:tcPr marL="3093" marR="3093" marT="3093" marB="0">
                    <a:lnL>
                      <a:noFill/>
                    </a:lnL>
                    <a:lnR>
                      <a:noFill/>
                    </a:lnR>
                    <a:lnT w="6350" cap="flat" cmpd="sng" algn="ctr">
                      <a:solidFill>
                        <a:srgbClr val="000000"/>
                      </a:solidFill>
                      <a:prstDash val="solid"/>
                      <a:round/>
                      <a:headEnd type="none" w="med" len="med"/>
                      <a:tailEnd type="none" w="med" len="med"/>
                    </a:lnT>
                    <a:lnB>
                      <a:noFill/>
                    </a:lnB>
                  </a:tcPr>
                </a:tc>
              </a:tr>
              <a:tr h="191112">
                <a:tc>
                  <a:txBody>
                    <a:bodyPr/>
                    <a:lstStyle/>
                    <a:p>
                      <a:pPr algn="ctr" fontAlgn="t"/>
                      <a:endParaRPr lang="en-IN" sz="1200" b="0" i="0" u="none" strike="noStrike">
                        <a:solidFill>
                          <a:srgbClr val="000000"/>
                        </a:solidFill>
                        <a:latin typeface="Arial"/>
                      </a:endParaRPr>
                    </a:p>
                  </a:txBody>
                  <a:tcPr marL="3093" marR="3093" marT="3093" marB="0">
                    <a:lnL>
                      <a:noFill/>
                    </a:lnL>
                    <a:lnR>
                      <a:noFill/>
                    </a:lnR>
                    <a:lnT>
                      <a:noFill/>
                    </a:lnT>
                    <a:lnB>
                      <a:noFill/>
                    </a:lnB>
                  </a:tcPr>
                </a:tc>
                <a:tc>
                  <a:txBody>
                    <a:bodyPr/>
                    <a:lstStyle/>
                    <a:p>
                      <a:pPr algn="ctr" fontAlgn="t"/>
                      <a:endParaRPr lang="en-IN" sz="1200" b="0" i="0" u="none" strike="noStrike">
                        <a:solidFill>
                          <a:srgbClr val="000000"/>
                        </a:solidFill>
                        <a:latin typeface="Arial"/>
                      </a:endParaRPr>
                    </a:p>
                  </a:txBody>
                  <a:tcPr marL="3093" marR="3093" marT="3093" marB="0">
                    <a:lnL>
                      <a:noFill/>
                    </a:lnL>
                    <a:lnR>
                      <a:noFill/>
                    </a:lnR>
                    <a:lnT>
                      <a:noFill/>
                    </a:lnT>
                    <a:lnB>
                      <a:noFill/>
                    </a:lnB>
                  </a:tcPr>
                </a:tc>
                <a:tc>
                  <a:txBody>
                    <a:bodyPr/>
                    <a:lstStyle/>
                    <a:p>
                      <a:pPr algn="ctr" fontAlgn="t"/>
                      <a:endParaRPr lang="en-IN" sz="1200" b="0" i="0" u="none" strike="noStrike">
                        <a:solidFill>
                          <a:srgbClr val="000000"/>
                        </a:solidFill>
                        <a:latin typeface="Arial"/>
                      </a:endParaRPr>
                    </a:p>
                  </a:txBody>
                  <a:tcPr marL="3093" marR="3093" marT="3093" marB="0">
                    <a:lnL>
                      <a:noFill/>
                    </a:lnL>
                    <a:lnR>
                      <a:noFill/>
                    </a:lnR>
                    <a:lnT>
                      <a:noFill/>
                    </a:lnT>
                    <a:lnB>
                      <a:noFill/>
                    </a:lnB>
                  </a:tcPr>
                </a:tc>
                <a:tc>
                  <a:txBody>
                    <a:bodyPr/>
                    <a:lstStyle/>
                    <a:p>
                      <a:pPr algn="ctr" fontAlgn="t"/>
                      <a:endParaRPr lang="en-IN" sz="1200" b="0" i="0" u="none" strike="noStrike">
                        <a:solidFill>
                          <a:srgbClr val="000000"/>
                        </a:solidFill>
                        <a:latin typeface="Arial"/>
                      </a:endParaRPr>
                    </a:p>
                  </a:txBody>
                  <a:tcPr marL="3093" marR="3093" marT="3093" marB="0">
                    <a:lnL>
                      <a:noFill/>
                    </a:lnL>
                    <a:lnR>
                      <a:noFill/>
                    </a:lnR>
                    <a:lnT>
                      <a:noFill/>
                    </a:lnT>
                    <a:lnB>
                      <a:noFill/>
                    </a:lnB>
                  </a:tcPr>
                </a:tc>
                <a:tc>
                  <a:txBody>
                    <a:bodyPr/>
                    <a:lstStyle/>
                    <a:p>
                      <a:pPr algn="ctr" fontAlgn="t"/>
                      <a:endParaRPr lang="en-IN" sz="1200" b="1" i="0" u="none" strike="noStrike" dirty="0">
                        <a:solidFill>
                          <a:srgbClr val="000000"/>
                        </a:solidFill>
                        <a:latin typeface="Arial"/>
                      </a:endParaRPr>
                    </a:p>
                  </a:txBody>
                  <a:tcPr marL="3093" marR="3093" marT="3093" marB="0">
                    <a:lnL>
                      <a:noFill/>
                    </a:lnL>
                    <a:lnR>
                      <a:noFill/>
                    </a:lnR>
                    <a:lnT>
                      <a:noFill/>
                    </a:lnT>
                    <a:lnB>
                      <a:noFill/>
                    </a:lnB>
                  </a:tcPr>
                </a:tc>
              </a:tr>
              <a:tr h="191112">
                <a:tc gridSpan="5">
                  <a:txBody>
                    <a:bodyPr/>
                    <a:lstStyle/>
                    <a:p>
                      <a:pPr algn="ctr" fontAlgn="b"/>
                      <a:r>
                        <a:rPr lang="en-IN" sz="1200" b="1" i="0" u="none" strike="noStrike" dirty="0">
                          <a:solidFill>
                            <a:srgbClr val="000000"/>
                          </a:solidFill>
                          <a:latin typeface="Arial"/>
                        </a:rPr>
                        <a:t>ANNEXURE –J</a:t>
                      </a:r>
                    </a:p>
                  </a:txBody>
                  <a:tcPr marL="3093" marR="3093" marT="3093"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1112">
                <a:tc gridSpan="5">
                  <a:txBody>
                    <a:bodyPr/>
                    <a:lstStyle/>
                    <a:p>
                      <a:pPr algn="ctr" fontAlgn="b"/>
                      <a:r>
                        <a:rPr lang="en-IN" sz="1200" b="1" i="0" u="none" strike="noStrike" dirty="0">
                          <a:solidFill>
                            <a:srgbClr val="000000"/>
                          </a:solidFill>
                          <a:latin typeface="Arial"/>
                        </a:rPr>
                        <a:t>(Section 2)</a:t>
                      </a:r>
                    </a:p>
                  </a:txBody>
                  <a:tcPr marL="3093" marR="3093" marT="3093"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1112">
                <a:tc gridSpan="5">
                  <a:txBody>
                    <a:bodyPr/>
                    <a:lstStyle/>
                    <a:p>
                      <a:pPr algn="ctr" fontAlgn="b"/>
                      <a:r>
                        <a:rPr lang="en-IN" sz="1200" b="1" i="0" u="none" strike="noStrike" dirty="0">
                          <a:solidFill>
                            <a:srgbClr val="000000"/>
                          </a:solidFill>
                          <a:latin typeface="Arial"/>
                        </a:rPr>
                        <a:t>SUPPLIERS WISE VAT PURCHASES</a:t>
                      </a:r>
                    </a:p>
                  </a:txBody>
                  <a:tcPr marL="3093" marR="3093" marT="3093"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1112">
                <a:tc>
                  <a:txBody>
                    <a:bodyPr/>
                    <a:lstStyle/>
                    <a:p>
                      <a:pPr algn="ctr" fontAlgn="t"/>
                      <a:r>
                        <a:rPr lang="en-IN" sz="1200" b="1" i="0" u="none" strike="noStrike">
                          <a:solidFill>
                            <a:srgbClr val="000000"/>
                          </a:solidFill>
                          <a:latin typeface="Arial"/>
                        </a:rPr>
                        <a:t>TIN</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Period</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387609">
                <a:tc gridSpan="5">
                  <a:txBody>
                    <a:bodyPr/>
                    <a:lstStyle/>
                    <a:p>
                      <a:pPr algn="ctr" fontAlgn="t"/>
                      <a:endParaRPr lang="en-IN" sz="1200" b="1" i="0" u="none" strike="noStrike" dirty="0" smtClean="0">
                        <a:solidFill>
                          <a:srgbClr val="FF0000"/>
                        </a:solidFill>
                        <a:latin typeface="Arial"/>
                      </a:endParaRPr>
                    </a:p>
                    <a:p>
                      <a:pPr algn="ctr" fontAlgn="t"/>
                      <a:r>
                        <a:rPr lang="en-IN" sz="1200" b="1" i="0" u="none" strike="noStrike" dirty="0" smtClean="0">
                          <a:solidFill>
                            <a:srgbClr val="FF0000"/>
                          </a:solidFill>
                          <a:latin typeface="Arial"/>
                        </a:rPr>
                        <a:t>Enter </a:t>
                      </a:r>
                      <a:r>
                        <a:rPr lang="en-IN" sz="1200" b="1" i="0" u="none" strike="noStrike" dirty="0">
                          <a:solidFill>
                            <a:srgbClr val="FF0000"/>
                          </a:solidFill>
                          <a:latin typeface="Arial"/>
                        </a:rPr>
                        <a:t>Vat amount wise Top 999 Separately in descending order and put total of Remaining in 1000th row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699295">
                <a:tc>
                  <a:txBody>
                    <a:bodyPr/>
                    <a:lstStyle/>
                    <a:p>
                      <a:pPr algn="ctr" fontAlgn="t"/>
                      <a:r>
                        <a:rPr lang="en-IN" sz="1200" b="1" i="0" u="none" strike="noStrike">
                          <a:solidFill>
                            <a:srgbClr val="000000"/>
                          </a:solidFill>
                          <a:latin typeface="Arial"/>
                        </a:rPr>
                        <a:t>Sr. No.</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TIN of Supplier</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Net Taxable Amount Rs.</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VAT Amount Rs.</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Gross Total Rs.</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112">
                <a:tc>
                  <a:txBody>
                    <a:bodyPr/>
                    <a:lstStyle/>
                    <a:p>
                      <a:pPr algn="ctr" fontAlgn="t"/>
                      <a:r>
                        <a:rPr lang="en-IN" sz="1200" b="1" i="0" u="none" strike="noStrike">
                          <a:solidFill>
                            <a:srgbClr val="000000"/>
                          </a:solidFill>
                          <a:latin typeface="Arial"/>
                        </a:rPr>
                        <a:t>1</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2</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3</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4</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5</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112">
                <a:tc>
                  <a:txBody>
                    <a:bodyPr/>
                    <a:lstStyle/>
                    <a:p>
                      <a:pPr algn="ctr" fontAlgn="t"/>
                      <a:r>
                        <a:rPr lang="en-IN" sz="1200" b="0" i="0" u="none" strike="noStrike">
                          <a:solidFill>
                            <a:srgbClr val="000000"/>
                          </a:solidFill>
                          <a:latin typeface="Arial"/>
                        </a:rPr>
                        <a:t>1</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2</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3</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4</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191112">
                <a:tc>
                  <a:txBody>
                    <a:bodyPr/>
                    <a:lstStyle/>
                    <a:p>
                      <a:pPr algn="ctr" fontAlgn="t"/>
                      <a:r>
                        <a:rPr lang="en-IN" sz="1200" b="0" i="0" u="none" strike="noStrike">
                          <a:solidFill>
                            <a:srgbClr val="000000"/>
                          </a:solidFill>
                          <a:latin typeface="Arial"/>
                        </a:rPr>
                        <a:t>5</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3093" marR="3093" marT="309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bl>
          </a:graphicData>
        </a:graphic>
      </p:graphicFrame>
    </p:spTree>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eaLnBrk="1" hangingPunct="1">
              <a:defRPr/>
            </a:pPr>
            <a:r>
              <a:rPr lang="en-US" b="1" u="sng" dirty="0" smtClean="0">
                <a:latin typeface="+mj-lt"/>
              </a:rPr>
              <a:t>Due Date &amp; Type of Returns</a:t>
            </a:r>
            <a:endParaRPr lang="en-US" b="1" u="sng" dirty="0">
              <a:latin typeface="+mj-lt"/>
            </a:endParaRPr>
          </a:p>
        </p:txBody>
      </p:sp>
      <p:sp>
        <p:nvSpPr>
          <p:cNvPr id="17411" name="Content Placeholder 2"/>
          <p:cNvSpPr>
            <a:spLocks noGrp="1"/>
          </p:cNvSpPr>
          <p:nvPr>
            <p:ph idx="1"/>
          </p:nvPr>
        </p:nvSpPr>
        <p:spPr>
          <a:xfrm>
            <a:off x="685800" y="2209800"/>
            <a:ext cx="8305800" cy="3870325"/>
          </a:xfrm>
        </p:spPr>
        <p:txBody>
          <a:bodyPr/>
          <a:lstStyle/>
          <a:p>
            <a:pPr eaLnBrk="1" hangingPunct="1">
              <a:buFont typeface="Wingdings" pitchFamily="2" charset="2"/>
              <a:buChar char="Ø"/>
            </a:pPr>
            <a:r>
              <a:rPr lang="en-US" sz="3600" smtClean="0">
                <a:latin typeface="+mj-lt"/>
              </a:rPr>
              <a:t>Due Dates of Payment of VAT/CST </a:t>
            </a:r>
          </a:p>
          <a:p>
            <a:pPr eaLnBrk="1" hangingPunct="1">
              <a:buFont typeface="Wingdings" pitchFamily="2" charset="2"/>
              <a:buChar char="Ø"/>
            </a:pPr>
            <a:r>
              <a:rPr lang="en-US" sz="3600" smtClean="0">
                <a:latin typeface="+mj-lt"/>
              </a:rPr>
              <a:t>Is Grace Period given for Returns?</a:t>
            </a:r>
          </a:p>
          <a:p>
            <a:pPr eaLnBrk="1" hangingPunct="1">
              <a:buFont typeface="Wingdings" pitchFamily="2" charset="2"/>
              <a:buChar char="Ø"/>
            </a:pPr>
            <a:r>
              <a:rPr lang="en-US" sz="3600" smtClean="0">
                <a:latin typeface="+mj-lt"/>
              </a:rPr>
              <a:t>What are the Type of Returns applicable to different types of Dealers?</a:t>
            </a:r>
          </a:p>
          <a:p>
            <a:pPr eaLnBrk="1" hangingPunct="1">
              <a:buFont typeface="Wingdings" pitchFamily="2" charset="2"/>
              <a:buChar char="Ø"/>
            </a:pPr>
            <a:r>
              <a:rPr lang="en-US" sz="3600" smtClean="0">
                <a:latin typeface="+mj-lt"/>
              </a:rPr>
              <a:t>Who are those Dealers?</a:t>
            </a:r>
          </a:p>
          <a:p>
            <a:pPr eaLnBrk="1" hangingPunct="1">
              <a:buFont typeface="Wingdings" pitchFamily="2" charset="2"/>
              <a:buChar char="Ø"/>
            </a:pPr>
            <a:endParaRPr lang="en-US" smtClean="0">
              <a:latin typeface="+mj-lt"/>
            </a:endParaRPr>
          </a:p>
          <a:p>
            <a:pPr eaLnBrk="1" hangingPunct="1">
              <a:buFont typeface="Wingdings" pitchFamily="2" charset="2"/>
              <a:buChar char="Ø"/>
            </a:pPr>
            <a:endParaRPr lang="en-US" smtClean="0">
              <a:latin typeface="+mj-lt"/>
            </a:endParaRPr>
          </a:p>
          <a:p>
            <a:pPr eaLnBrk="1" hangingPunct="1">
              <a:buFont typeface="Wingdings" pitchFamily="2" charset="2"/>
              <a:buChar char="Ø"/>
            </a:pPr>
            <a:endParaRPr lang="en-US" smtClean="0">
              <a:latin typeface="+mj-lt"/>
            </a:endParaRPr>
          </a:p>
          <a:p>
            <a:pPr eaLnBrk="1" hangingPunct="1">
              <a:buFont typeface="Wingdings" pitchFamily="2" charset="2"/>
              <a:buChar char="Ø"/>
            </a:pPr>
            <a:endParaRPr lang="en-US" smtClean="0">
              <a:latin typeface="+mj-lt"/>
            </a:endParaRPr>
          </a:p>
          <a:p>
            <a:pPr eaLnBrk="1" hangingPunct="1">
              <a:buFont typeface="Wingdings 2" pitchFamily="18" charset="2"/>
              <a:buNone/>
            </a:pPr>
            <a:endParaRPr lang="en-US" smtClean="0">
              <a:latin typeface="+mj-lt"/>
            </a:endParaRPr>
          </a:p>
          <a:p>
            <a:pPr eaLnBrk="1" hangingPunct="1">
              <a:buFont typeface="Wingdings" pitchFamily="2" charset="2"/>
              <a:buChar char="Ø"/>
            </a:pPr>
            <a:endParaRPr lang="en-US" smtClean="0">
              <a:latin typeface="+mj-lt"/>
            </a:endParaRPr>
          </a:p>
        </p:txBody>
      </p:sp>
      <p:sp>
        <p:nvSpPr>
          <p:cNvPr id="4" name="Slide Number Placeholder 3"/>
          <p:cNvSpPr>
            <a:spLocks noGrp="1"/>
          </p:cNvSpPr>
          <p:nvPr>
            <p:ph type="sldNum" sz="quarter" idx="12"/>
          </p:nvPr>
        </p:nvSpPr>
        <p:spPr/>
        <p:txBody>
          <a:bodyPr/>
          <a:lstStyle/>
          <a:p>
            <a:pPr>
              <a:defRPr/>
            </a:pPr>
            <a:fld id="{556C205C-C24A-42AD-980E-869F855C362A}" type="slidenum">
              <a:rPr lang="en-US" smtClean="0"/>
              <a:pPr>
                <a:defRPr/>
              </a:pPr>
              <a:t>4</a:t>
            </a:fld>
            <a:endParaRPr lang="en-US"/>
          </a:p>
        </p:txBody>
      </p:sp>
    </p:spTree>
  </p:cSld>
  <p:clrMapOvr>
    <a:masterClrMapping/>
  </p:clrMapOvr>
  <p:transition>
    <p:pull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40</a:t>
            </a:fld>
            <a:endParaRPr lang="en-US"/>
          </a:p>
        </p:txBody>
      </p:sp>
      <p:graphicFrame>
        <p:nvGraphicFramePr>
          <p:cNvPr id="5" name="Table 4"/>
          <p:cNvGraphicFramePr>
            <a:graphicFrameLocks noGrp="1"/>
          </p:cNvGraphicFramePr>
          <p:nvPr/>
        </p:nvGraphicFramePr>
        <p:xfrm>
          <a:off x="304801" y="152403"/>
          <a:ext cx="8382000" cy="6400796"/>
        </p:xfrm>
        <a:graphic>
          <a:graphicData uri="http://schemas.openxmlformats.org/drawingml/2006/table">
            <a:tbl>
              <a:tblPr/>
              <a:tblGrid>
                <a:gridCol w="1070043"/>
                <a:gridCol w="1694235"/>
                <a:gridCol w="1872574"/>
                <a:gridCol w="1872574"/>
                <a:gridCol w="1872574"/>
              </a:tblGrid>
              <a:tr h="215688">
                <a:tc gridSpan="5">
                  <a:txBody>
                    <a:bodyPr/>
                    <a:lstStyle/>
                    <a:p>
                      <a:pPr algn="ctr" fontAlgn="b"/>
                      <a:r>
                        <a:rPr lang="en-IN" sz="1200" b="1" i="0" u="none" strike="noStrike" dirty="0">
                          <a:solidFill>
                            <a:srgbClr val="000000"/>
                          </a:solidFill>
                          <a:latin typeface="Arial"/>
                        </a:rPr>
                        <a:t>ANNEXURE –J</a:t>
                      </a:r>
                    </a:p>
                  </a:txBody>
                  <a:tcPr marL="6521" marR="6521" marT="6521"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15688">
                <a:tc gridSpan="5">
                  <a:txBody>
                    <a:bodyPr/>
                    <a:lstStyle/>
                    <a:p>
                      <a:pPr algn="ctr" fontAlgn="b"/>
                      <a:r>
                        <a:rPr lang="en-IN" sz="1200" b="1" i="0" u="none" strike="noStrike" dirty="0">
                          <a:solidFill>
                            <a:srgbClr val="000000"/>
                          </a:solidFill>
                          <a:latin typeface="Arial"/>
                        </a:rPr>
                        <a:t>(Section 3)</a:t>
                      </a:r>
                    </a:p>
                  </a:txBody>
                  <a:tcPr marL="6521" marR="6521" marT="6521"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15688">
                <a:tc gridSpan="5">
                  <a:txBody>
                    <a:bodyPr/>
                    <a:lstStyle/>
                    <a:p>
                      <a:pPr algn="ctr" fontAlgn="b"/>
                      <a:r>
                        <a:rPr lang="en-IN" sz="1200" b="1" i="0" u="none" strike="noStrike" dirty="0">
                          <a:solidFill>
                            <a:srgbClr val="000000"/>
                          </a:solidFill>
                          <a:latin typeface="Arial"/>
                        </a:rPr>
                        <a:t>CUSTOMER WISE DEBIT NOTE OR CREDIT NOTE</a:t>
                      </a:r>
                    </a:p>
                  </a:txBody>
                  <a:tcPr marL="6521" marR="6521" marT="6521"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15688">
                <a:tc>
                  <a:txBody>
                    <a:bodyPr/>
                    <a:lstStyle/>
                    <a:p>
                      <a:pPr algn="ctr" fontAlgn="t"/>
                      <a:r>
                        <a:rPr lang="en-IN" sz="1200" b="1" i="0" u="none" strike="noStrike" dirty="0">
                          <a:solidFill>
                            <a:srgbClr val="000000"/>
                          </a:solidFill>
                          <a:latin typeface="Arial"/>
                        </a:rPr>
                        <a:t>TIN</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Period</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404671">
                <a:tc gridSpan="5">
                  <a:txBody>
                    <a:bodyPr/>
                    <a:lstStyle/>
                    <a:p>
                      <a:pPr algn="ctr" fontAlgn="t"/>
                      <a:endParaRPr lang="en-IN" sz="1200" b="1" i="0" u="none" strike="noStrike" dirty="0" smtClean="0">
                        <a:solidFill>
                          <a:srgbClr val="FF0000"/>
                        </a:solidFill>
                        <a:latin typeface="Arial"/>
                      </a:endParaRPr>
                    </a:p>
                    <a:p>
                      <a:pPr algn="ctr" fontAlgn="t"/>
                      <a:r>
                        <a:rPr lang="en-IN" sz="1200" b="1" i="0" u="none" strike="noStrike" dirty="0" smtClean="0">
                          <a:solidFill>
                            <a:srgbClr val="FF0000"/>
                          </a:solidFill>
                          <a:latin typeface="Arial"/>
                        </a:rPr>
                        <a:t>Enter </a:t>
                      </a:r>
                      <a:r>
                        <a:rPr lang="en-IN" sz="1200" b="1" i="0" u="none" strike="noStrike" dirty="0">
                          <a:solidFill>
                            <a:srgbClr val="FF0000"/>
                          </a:solidFill>
                          <a:latin typeface="Arial"/>
                        </a:rPr>
                        <a:t>Vat amount wise Top 499 </a:t>
                      </a:r>
                      <a:r>
                        <a:rPr lang="en-IN" sz="1200" b="1" i="0" u="none" strike="noStrike" dirty="0" err="1">
                          <a:solidFill>
                            <a:srgbClr val="FF0000"/>
                          </a:solidFill>
                          <a:latin typeface="Arial"/>
                        </a:rPr>
                        <a:t>Seperatly</a:t>
                      </a:r>
                      <a:r>
                        <a:rPr lang="en-IN" sz="1200" b="1" i="0" u="none" strike="noStrike" dirty="0">
                          <a:solidFill>
                            <a:srgbClr val="FF0000"/>
                          </a:solidFill>
                          <a:latin typeface="Arial"/>
                        </a:rPr>
                        <a:t> in descending order and put total of Remaining in 500th row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31375">
                <a:tc>
                  <a:txBody>
                    <a:bodyPr/>
                    <a:lstStyle/>
                    <a:p>
                      <a:pPr algn="ctr" fontAlgn="t"/>
                      <a:r>
                        <a:rPr lang="en-IN" sz="1200" b="1" i="0" u="none" strike="noStrike" dirty="0">
                          <a:solidFill>
                            <a:srgbClr val="000000"/>
                          </a:solidFill>
                          <a:latin typeface="Arial"/>
                        </a:rPr>
                        <a:t>Sr. No.</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TIN of Customer</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Net Taxable Amount Rs.</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VAT Amount Rs.</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Gross Total Rs.</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5688">
                <a:tc>
                  <a:txBody>
                    <a:bodyPr/>
                    <a:lstStyle/>
                    <a:p>
                      <a:pPr algn="ctr" fontAlgn="t"/>
                      <a:r>
                        <a:rPr lang="en-IN" sz="1200" b="1" i="0" u="none" strike="noStrike">
                          <a:solidFill>
                            <a:srgbClr val="000000"/>
                          </a:solidFill>
                          <a:latin typeface="Arial"/>
                        </a:rPr>
                        <a:t>1</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2</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3</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4</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5</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5688">
                <a:tc>
                  <a:txBody>
                    <a:bodyPr/>
                    <a:lstStyle/>
                    <a:p>
                      <a:pPr algn="ctr" fontAlgn="t"/>
                      <a:r>
                        <a:rPr lang="en-IN" sz="1200" b="0" i="0" u="none" strike="noStrike">
                          <a:solidFill>
                            <a:srgbClr val="000000"/>
                          </a:solidFill>
                          <a:latin typeface="Arial"/>
                        </a:rPr>
                        <a:t>1</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2</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3</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4</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5</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07472">
                <a:tc>
                  <a:txBody>
                    <a:bodyPr/>
                    <a:lstStyle/>
                    <a:p>
                      <a:pPr algn="ctr" fontAlgn="t"/>
                      <a:endParaRPr lang="en-IN" sz="1200" b="0" i="0" u="none" strike="noStrike">
                        <a:solidFill>
                          <a:srgbClr val="000000"/>
                        </a:solidFill>
                        <a:latin typeface="Arial"/>
                      </a:endParaRPr>
                    </a:p>
                  </a:txBody>
                  <a:tcPr marL="6521" marR="6521" marT="652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dirty="0">
                        <a:solidFill>
                          <a:srgbClr val="000000"/>
                        </a:solidFill>
                        <a:latin typeface="Arial"/>
                      </a:endParaRPr>
                    </a:p>
                  </a:txBody>
                  <a:tcPr marL="6521" marR="6521" marT="652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a:solidFill>
                          <a:srgbClr val="000000"/>
                        </a:solidFill>
                        <a:latin typeface="Arial"/>
                      </a:endParaRPr>
                    </a:p>
                  </a:txBody>
                  <a:tcPr marL="6521" marR="6521" marT="652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dirty="0">
                        <a:solidFill>
                          <a:srgbClr val="000000"/>
                        </a:solidFill>
                        <a:latin typeface="Arial"/>
                      </a:endParaRPr>
                    </a:p>
                  </a:txBody>
                  <a:tcPr marL="6521" marR="6521" marT="6521"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a:solidFill>
                          <a:srgbClr val="000000"/>
                        </a:solidFill>
                        <a:latin typeface="Arial"/>
                      </a:endParaRPr>
                    </a:p>
                  </a:txBody>
                  <a:tcPr marL="6521" marR="6521" marT="6521" marB="0">
                    <a:lnL>
                      <a:noFill/>
                    </a:lnL>
                    <a:lnR>
                      <a:noFill/>
                    </a:lnR>
                    <a:lnT w="6350" cap="flat" cmpd="sng" algn="ctr">
                      <a:solidFill>
                        <a:srgbClr val="000000"/>
                      </a:solidFill>
                      <a:prstDash val="solid"/>
                      <a:round/>
                      <a:headEnd type="none" w="med" len="med"/>
                      <a:tailEnd type="none" w="med" len="med"/>
                    </a:lnT>
                    <a:lnB>
                      <a:noFill/>
                    </a:lnB>
                  </a:tcPr>
                </a:tc>
              </a:tr>
              <a:tr h="207472">
                <a:tc>
                  <a:txBody>
                    <a:bodyPr/>
                    <a:lstStyle/>
                    <a:p>
                      <a:pPr algn="ctr" fontAlgn="t"/>
                      <a:endParaRPr lang="en-IN" sz="1200" b="0" i="0" u="none" strike="noStrike">
                        <a:solidFill>
                          <a:srgbClr val="000000"/>
                        </a:solidFill>
                        <a:latin typeface="Arial"/>
                      </a:endParaRPr>
                    </a:p>
                  </a:txBody>
                  <a:tcPr marL="6521" marR="6521" marT="6521" marB="0">
                    <a:lnL>
                      <a:noFill/>
                    </a:lnL>
                    <a:lnR>
                      <a:noFill/>
                    </a:lnR>
                    <a:lnT>
                      <a:noFill/>
                    </a:lnT>
                    <a:lnB>
                      <a:noFill/>
                    </a:lnB>
                  </a:tcPr>
                </a:tc>
                <a:tc>
                  <a:txBody>
                    <a:bodyPr/>
                    <a:lstStyle/>
                    <a:p>
                      <a:pPr algn="ctr" fontAlgn="t"/>
                      <a:endParaRPr lang="en-IN" sz="1200" b="0" i="0" u="none" strike="noStrike" dirty="0">
                        <a:solidFill>
                          <a:srgbClr val="000000"/>
                        </a:solidFill>
                        <a:latin typeface="Arial"/>
                      </a:endParaRPr>
                    </a:p>
                  </a:txBody>
                  <a:tcPr marL="6521" marR="6521" marT="6521" marB="0">
                    <a:lnL>
                      <a:noFill/>
                    </a:lnL>
                    <a:lnR>
                      <a:noFill/>
                    </a:lnR>
                    <a:lnT>
                      <a:noFill/>
                    </a:lnT>
                    <a:lnB>
                      <a:noFill/>
                    </a:lnB>
                  </a:tcPr>
                </a:tc>
                <a:tc>
                  <a:txBody>
                    <a:bodyPr/>
                    <a:lstStyle/>
                    <a:p>
                      <a:pPr algn="ctr" fontAlgn="t"/>
                      <a:endParaRPr lang="en-IN" sz="1200" b="0" i="0" u="none" strike="noStrike">
                        <a:solidFill>
                          <a:srgbClr val="000000"/>
                        </a:solidFill>
                        <a:latin typeface="Arial"/>
                      </a:endParaRPr>
                    </a:p>
                  </a:txBody>
                  <a:tcPr marL="6521" marR="6521" marT="6521" marB="0">
                    <a:lnL>
                      <a:noFill/>
                    </a:lnL>
                    <a:lnR>
                      <a:noFill/>
                    </a:lnR>
                    <a:lnT>
                      <a:noFill/>
                    </a:lnT>
                    <a:lnB>
                      <a:noFill/>
                    </a:lnB>
                  </a:tcPr>
                </a:tc>
                <a:tc>
                  <a:txBody>
                    <a:bodyPr/>
                    <a:lstStyle/>
                    <a:p>
                      <a:pPr algn="ctr" fontAlgn="t"/>
                      <a:endParaRPr lang="en-IN" sz="1200" b="0" i="0" u="none" strike="noStrike" dirty="0">
                        <a:solidFill>
                          <a:srgbClr val="000000"/>
                        </a:solidFill>
                        <a:latin typeface="Arial"/>
                      </a:endParaRPr>
                    </a:p>
                  </a:txBody>
                  <a:tcPr marL="6521" marR="6521" marT="6521" marB="0">
                    <a:lnL>
                      <a:noFill/>
                    </a:lnL>
                    <a:lnR>
                      <a:noFill/>
                    </a:lnR>
                    <a:lnT>
                      <a:noFill/>
                    </a:lnT>
                    <a:lnB>
                      <a:noFill/>
                    </a:lnB>
                  </a:tcPr>
                </a:tc>
                <a:tc>
                  <a:txBody>
                    <a:bodyPr/>
                    <a:lstStyle/>
                    <a:p>
                      <a:pPr algn="ctr" fontAlgn="t"/>
                      <a:endParaRPr lang="en-IN" sz="1200" b="0" i="0" u="none" strike="noStrike">
                        <a:solidFill>
                          <a:srgbClr val="000000"/>
                        </a:solidFill>
                        <a:latin typeface="Arial"/>
                      </a:endParaRPr>
                    </a:p>
                  </a:txBody>
                  <a:tcPr marL="6521" marR="6521" marT="6521" marB="0">
                    <a:lnL>
                      <a:noFill/>
                    </a:lnL>
                    <a:lnR>
                      <a:noFill/>
                    </a:lnR>
                    <a:lnT>
                      <a:noFill/>
                    </a:lnT>
                    <a:lnB>
                      <a:noFill/>
                    </a:lnB>
                  </a:tcPr>
                </a:tc>
              </a:tr>
              <a:tr h="215688">
                <a:tc gridSpan="5">
                  <a:txBody>
                    <a:bodyPr/>
                    <a:lstStyle/>
                    <a:p>
                      <a:pPr algn="ctr" fontAlgn="b"/>
                      <a:r>
                        <a:rPr lang="en-IN" sz="1200" b="1" i="0" u="none" strike="noStrike" dirty="0">
                          <a:solidFill>
                            <a:srgbClr val="000000"/>
                          </a:solidFill>
                          <a:latin typeface="Arial"/>
                        </a:rPr>
                        <a:t>ANNEXURE –J</a:t>
                      </a:r>
                    </a:p>
                  </a:txBody>
                  <a:tcPr marL="6521" marR="6521" marT="6521"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15688">
                <a:tc gridSpan="5">
                  <a:txBody>
                    <a:bodyPr/>
                    <a:lstStyle/>
                    <a:p>
                      <a:pPr algn="ctr" fontAlgn="b"/>
                      <a:r>
                        <a:rPr lang="en-IN" sz="1200" b="1" i="0" u="none" strike="noStrike" dirty="0">
                          <a:solidFill>
                            <a:srgbClr val="000000"/>
                          </a:solidFill>
                          <a:latin typeface="Arial"/>
                        </a:rPr>
                        <a:t>(Section 4)</a:t>
                      </a:r>
                    </a:p>
                  </a:txBody>
                  <a:tcPr marL="6521" marR="6521" marT="6521"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15688">
                <a:tc gridSpan="5">
                  <a:txBody>
                    <a:bodyPr/>
                    <a:lstStyle/>
                    <a:p>
                      <a:pPr algn="ctr" fontAlgn="b"/>
                      <a:r>
                        <a:rPr lang="en-IN" sz="1200" b="1" i="0" u="none" strike="noStrike" dirty="0">
                          <a:solidFill>
                            <a:srgbClr val="000000"/>
                          </a:solidFill>
                          <a:latin typeface="Arial"/>
                        </a:rPr>
                        <a:t>SUPPLIER WISE DEBIT NOTE OR CREDIT NOTE</a:t>
                      </a:r>
                    </a:p>
                  </a:txBody>
                  <a:tcPr marL="6521" marR="6521" marT="6521"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215688">
                <a:tc>
                  <a:txBody>
                    <a:bodyPr/>
                    <a:lstStyle/>
                    <a:p>
                      <a:pPr algn="ctr" fontAlgn="t"/>
                      <a:r>
                        <a:rPr lang="en-IN" sz="1200" b="1" i="0" u="none" strike="noStrike">
                          <a:solidFill>
                            <a:srgbClr val="000000"/>
                          </a:solidFill>
                          <a:latin typeface="Arial"/>
                        </a:rPr>
                        <a:t>TIN</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Period</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404671">
                <a:tc gridSpan="5">
                  <a:txBody>
                    <a:bodyPr/>
                    <a:lstStyle/>
                    <a:p>
                      <a:pPr algn="ctr" fontAlgn="t"/>
                      <a:endParaRPr lang="en-IN" sz="1200" b="1" i="0" u="none" strike="noStrike" dirty="0" smtClean="0">
                        <a:solidFill>
                          <a:srgbClr val="FF0000"/>
                        </a:solidFill>
                        <a:latin typeface="Arial"/>
                      </a:endParaRPr>
                    </a:p>
                    <a:p>
                      <a:pPr algn="ctr" fontAlgn="t"/>
                      <a:r>
                        <a:rPr lang="en-IN" sz="1200" b="1" i="0" u="none" strike="noStrike" dirty="0" smtClean="0">
                          <a:solidFill>
                            <a:srgbClr val="FF0000"/>
                          </a:solidFill>
                          <a:latin typeface="Arial"/>
                        </a:rPr>
                        <a:t>Enter </a:t>
                      </a:r>
                      <a:r>
                        <a:rPr lang="en-IN" sz="1200" b="1" i="0" u="none" strike="noStrike" dirty="0">
                          <a:solidFill>
                            <a:srgbClr val="FF0000"/>
                          </a:solidFill>
                          <a:latin typeface="Arial"/>
                        </a:rPr>
                        <a:t>Vat amount wise Top 499 </a:t>
                      </a:r>
                      <a:r>
                        <a:rPr lang="en-IN" sz="1200" b="1" i="0" u="none" strike="noStrike" dirty="0" err="1">
                          <a:solidFill>
                            <a:srgbClr val="FF0000"/>
                          </a:solidFill>
                          <a:latin typeface="Arial"/>
                        </a:rPr>
                        <a:t>Seperatly</a:t>
                      </a:r>
                      <a:r>
                        <a:rPr lang="en-IN" sz="1200" b="1" i="0" u="none" strike="noStrike" dirty="0">
                          <a:solidFill>
                            <a:srgbClr val="FF0000"/>
                          </a:solidFill>
                          <a:latin typeface="Arial"/>
                        </a:rPr>
                        <a:t> in descending order and put total of Remaining in 500th row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31375">
                <a:tc>
                  <a:txBody>
                    <a:bodyPr/>
                    <a:lstStyle/>
                    <a:p>
                      <a:pPr algn="ctr" fontAlgn="t"/>
                      <a:r>
                        <a:rPr lang="en-IN" sz="1200" b="1" i="0" u="none" strike="noStrike">
                          <a:solidFill>
                            <a:srgbClr val="000000"/>
                          </a:solidFill>
                          <a:latin typeface="Arial"/>
                        </a:rPr>
                        <a:t>Sr. No.</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TIN of Supplier</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Net Taxable Amount Rs.</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VAT Amount Rs.</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Gross Total Rs.</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5688">
                <a:tc>
                  <a:txBody>
                    <a:bodyPr/>
                    <a:lstStyle/>
                    <a:p>
                      <a:pPr algn="ctr" fontAlgn="t"/>
                      <a:r>
                        <a:rPr lang="en-IN" sz="1200" b="1" i="0" u="none" strike="noStrike">
                          <a:solidFill>
                            <a:srgbClr val="000000"/>
                          </a:solidFill>
                          <a:latin typeface="Arial"/>
                        </a:rPr>
                        <a:t>1</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2</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3</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4</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5</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5688">
                <a:tc>
                  <a:txBody>
                    <a:bodyPr/>
                    <a:lstStyle/>
                    <a:p>
                      <a:pPr algn="ctr" fontAlgn="t"/>
                      <a:r>
                        <a:rPr lang="en-IN" sz="1200" b="0" i="0" u="none" strike="noStrike">
                          <a:solidFill>
                            <a:srgbClr val="000000"/>
                          </a:solidFill>
                          <a:latin typeface="Arial"/>
                        </a:rPr>
                        <a:t>1</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2</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3</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4</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r h="215688">
                <a:tc>
                  <a:txBody>
                    <a:bodyPr/>
                    <a:lstStyle/>
                    <a:p>
                      <a:pPr algn="ctr" fontAlgn="t"/>
                      <a:r>
                        <a:rPr lang="en-IN" sz="1200" b="0" i="0" u="none" strike="noStrike">
                          <a:solidFill>
                            <a:srgbClr val="000000"/>
                          </a:solidFill>
                          <a:latin typeface="Arial"/>
                        </a:rPr>
                        <a:t>5</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521" marR="6521" marT="65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r>
            </a:tbl>
          </a:graphicData>
        </a:graphic>
      </p:graphicFrame>
    </p:spTree>
  </p:cSld>
  <p:clrMapOvr>
    <a:masterClrMapping/>
  </p:clrMapOvr>
  <p:transition>
    <p:pull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41</a:t>
            </a:fld>
            <a:endParaRPr lang="en-US"/>
          </a:p>
        </p:txBody>
      </p:sp>
      <p:graphicFrame>
        <p:nvGraphicFramePr>
          <p:cNvPr id="5" name="Table 4"/>
          <p:cNvGraphicFramePr>
            <a:graphicFrameLocks noGrp="1"/>
          </p:cNvGraphicFramePr>
          <p:nvPr/>
        </p:nvGraphicFramePr>
        <p:xfrm>
          <a:off x="228598" y="228602"/>
          <a:ext cx="8686803" cy="6182071"/>
        </p:xfrm>
        <a:graphic>
          <a:graphicData uri="http://schemas.openxmlformats.org/drawingml/2006/table">
            <a:tbl>
              <a:tblPr/>
              <a:tblGrid>
                <a:gridCol w="872314"/>
                <a:gridCol w="1381165"/>
                <a:gridCol w="1526552"/>
                <a:gridCol w="1526552"/>
                <a:gridCol w="1526552"/>
                <a:gridCol w="1853668"/>
              </a:tblGrid>
              <a:tr h="195615">
                <a:tc gridSpan="6">
                  <a:txBody>
                    <a:bodyPr/>
                    <a:lstStyle/>
                    <a:p>
                      <a:pPr algn="ctr" fontAlgn="b"/>
                      <a:r>
                        <a:rPr lang="en-IN" sz="1200" b="1" i="0" u="none" strike="noStrike" dirty="0">
                          <a:solidFill>
                            <a:srgbClr val="000000"/>
                          </a:solidFill>
                          <a:latin typeface="Arial"/>
                        </a:rPr>
                        <a:t>ANNEXURE –J</a:t>
                      </a:r>
                    </a:p>
                  </a:txBody>
                  <a:tcPr marL="6186" marR="6186" marT="6186"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5615">
                <a:tc gridSpan="6">
                  <a:txBody>
                    <a:bodyPr/>
                    <a:lstStyle/>
                    <a:p>
                      <a:pPr algn="ctr" fontAlgn="b"/>
                      <a:r>
                        <a:rPr lang="en-IN" sz="1200" b="1" i="0" u="none" strike="noStrike" dirty="0">
                          <a:solidFill>
                            <a:srgbClr val="000000"/>
                          </a:solidFill>
                          <a:latin typeface="Arial"/>
                        </a:rPr>
                        <a:t>(Section 5)</a:t>
                      </a:r>
                    </a:p>
                  </a:txBody>
                  <a:tcPr marL="6186" marR="6186" marT="6186"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81913">
                <a:tc gridSpan="6">
                  <a:txBody>
                    <a:bodyPr/>
                    <a:lstStyle/>
                    <a:p>
                      <a:pPr algn="ctr" fontAlgn="t"/>
                      <a:r>
                        <a:rPr lang="en-IN" sz="1200" b="1" i="0" u="none" strike="noStrike" dirty="0">
                          <a:solidFill>
                            <a:srgbClr val="000000"/>
                          </a:solidFill>
                          <a:latin typeface="Arial"/>
                        </a:rPr>
                        <a:t>CUSTOMER WISE TRANSACTIONS OF DIRECT EXPORT AND HIGHSEAS SALES UNDER CST ACT, 1956</a:t>
                      </a:r>
                    </a:p>
                  </a:txBody>
                  <a:tcPr marL="6186" marR="6186" marT="6186" marB="0">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5615">
                <a:tc>
                  <a:txBody>
                    <a:bodyPr/>
                    <a:lstStyle/>
                    <a:p>
                      <a:pPr algn="ctr" fontAlgn="t"/>
                      <a:r>
                        <a:rPr lang="en-IN" sz="1200" b="1" i="0" u="none" strike="noStrike" dirty="0">
                          <a:solidFill>
                            <a:srgbClr val="000000"/>
                          </a:solidFill>
                          <a:latin typeface="Arial"/>
                        </a:rPr>
                        <a:t>TIN</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Period</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l"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3CDDD"/>
                    </a:solidFill>
                  </a:tcPr>
                </a:tc>
              </a:tr>
              <a:tr h="367009">
                <a:tc gridSpan="6">
                  <a:txBody>
                    <a:bodyPr/>
                    <a:lstStyle/>
                    <a:p>
                      <a:pPr algn="ctr" fontAlgn="t"/>
                      <a:endParaRPr lang="en-IN" sz="1200" b="1" i="0" u="none" strike="noStrike" dirty="0" smtClean="0">
                        <a:solidFill>
                          <a:srgbClr val="FF0000"/>
                        </a:solidFill>
                        <a:latin typeface="Arial"/>
                      </a:endParaRPr>
                    </a:p>
                    <a:p>
                      <a:pPr algn="ctr" fontAlgn="t"/>
                      <a:r>
                        <a:rPr lang="en-IN" sz="1200" b="1" i="0" u="none" strike="noStrike" dirty="0" smtClean="0">
                          <a:solidFill>
                            <a:srgbClr val="FF0000"/>
                          </a:solidFill>
                          <a:latin typeface="Arial"/>
                        </a:rPr>
                        <a:t>Enter </a:t>
                      </a:r>
                      <a:r>
                        <a:rPr lang="en-IN" sz="1200" b="1" i="0" u="none" strike="noStrike" dirty="0">
                          <a:solidFill>
                            <a:srgbClr val="FF0000"/>
                          </a:solidFill>
                          <a:latin typeface="Arial"/>
                        </a:rPr>
                        <a:t>Gross Total wise Top 199 </a:t>
                      </a:r>
                      <a:r>
                        <a:rPr lang="en-IN" sz="1200" b="1" i="0" u="none" strike="noStrike" dirty="0" err="1">
                          <a:solidFill>
                            <a:srgbClr val="FF0000"/>
                          </a:solidFill>
                          <a:latin typeface="Arial"/>
                        </a:rPr>
                        <a:t>Seperatly</a:t>
                      </a:r>
                      <a:r>
                        <a:rPr lang="en-IN" sz="1200" b="1" i="0" u="none" strike="noStrike" dirty="0">
                          <a:solidFill>
                            <a:srgbClr val="FF0000"/>
                          </a:solidFill>
                          <a:latin typeface="Arial"/>
                        </a:rPr>
                        <a:t> in descending order and put total of Remaining in 200th row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86844">
                <a:tc>
                  <a:txBody>
                    <a:bodyPr/>
                    <a:lstStyle/>
                    <a:p>
                      <a:pPr algn="ctr" fontAlgn="t"/>
                      <a:r>
                        <a:rPr lang="en-IN" sz="1200" b="1" i="0" u="none" strike="noStrike">
                          <a:solidFill>
                            <a:srgbClr val="000000"/>
                          </a:solidFill>
                          <a:latin typeface="Arial"/>
                        </a:rPr>
                        <a:t>Sr. No.</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Name of Customer</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TIN of Customer (if any)</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Transaction Type</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Gross Total Rs.</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Major Commodity</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5615">
                <a:tc>
                  <a:txBody>
                    <a:bodyPr/>
                    <a:lstStyle/>
                    <a:p>
                      <a:pPr algn="ctr" fontAlgn="t"/>
                      <a:r>
                        <a:rPr lang="en-IN" sz="1200" b="1" i="0" u="none" strike="noStrike">
                          <a:solidFill>
                            <a:srgbClr val="000000"/>
                          </a:solidFill>
                          <a:latin typeface="Arial"/>
                        </a:rPr>
                        <a:t>1</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2</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3</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4</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5</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6</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1</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2</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3</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4</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5</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endParaRPr lang="en-IN" sz="1200" b="0" i="0" u="none" strike="noStrike">
                        <a:solidFill>
                          <a:srgbClr val="000000"/>
                        </a:solidFill>
                        <a:latin typeface="Arial"/>
                      </a:endParaRPr>
                    </a:p>
                  </a:txBody>
                  <a:tcPr marL="6186" marR="6186" marT="6186"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a:solidFill>
                          <a:srgbClr val="000000"/>
                        </a:solidFill>
                        <a:latin typeface="Arial"/>
                      </a:endParaRPr>
                    </a:p>
                  </a:txBody>
                  <a:tcPr marL="6186" marR="6186" marT="6186"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dirty="0">
                        <a:solidFill>
                          <a:srgbClr val="000000"/>
                        </a:solidFill>
                        <a:latin typeface="Arial"/>
                      </a:endParaRPr>
                    </a:p>
                  </a:txBody>
                  <a:tcPr marL="6186" marR="6186" marT="6186"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dirty="0">
                        <a:solidFill>
                          <a:srgbClr val="000000"/>
                        </a:solidFill>
                        <a:latin typeface="Arial"/>
                      </a:endParaRPr>
                    </a:p>
                  </a:txBody>
                  <a:tcPr marL="6186" marR="6186" marT="6186"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endParaRPr lang="en-IN" sz="1200" b="0" i="0" u="none" strike="noStrike" dirty="0">
                        <a:solidFill>
                          <a:srgbClr val="000000"/>
                        </a:solidFill>
                        <a:latin typeface="Arial"/>
                      </a:endParaRPr>
                    </a:p>
                  </a:txBody>
                  <a:tcPr marL="6186" marR="6186" marT="6186"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endParaRPr lang="en-IN" sz="1200" b="0" i="0" u="none" strike="noStrike">
                        <a:solidFill>
                          <a:srgbClr val="000000"/>
                        </a:solidFill>
                        <a:latin typeface="Arial"/>
                      </a:endParaRPr>
                    </a:p>
                  </a:txBody>
                  <a:tcPr marL="6186" marR="6186" marT="6186" marB="0">
                    <a:lnL>
                      <a:noFill/>
                    </a:lnL>
                    <a:lnR>
                      <a:noFill/>
                    </a:lnR>
                    <a:lnT w="6350" cap="flat" cmpd="sng" algn="ctr">
                      <a:solidFill>
                        <a:srgbClr val="000000"/>
                      </a:solidFill>
                      <a:prstDash val="solid"/>
                      <a:round/>
                      <a:headEnd type="none" w="med" len="med"/>
                      <a:tailEnd type="none" w="med" len="med"/>
                    </a:lnT>
                    <a:lnB>
                      <a:noFill/>
                    </a:lnB>
                  </a:tcPr>
                </a:tc>
              </a:tr>
              <a:tr h="195615">
                <a:tc gridSpan="6">
                  <a:txBody>
                    <a:bodyPr/>
                    <a:lstStyle/>
                    <a:p>
                      <a:pPr algn="ctr" fontAlgn="b"/>
                      <a:r>
                        <a:rPr lang="en-IN" sz="1200" b="1" i="0" u="none" strike="noStrike" dirty="0">
                          <a:solidFill>
                            <a:srgbClr val="000000"/>
                          </a:solidFill>
                          <a:latin typeface="Arial"/>
                        </a:rPr>
                        <a:t>ANNEXURE –J</a:t>
                      </a:r>
                    </a:p>
                  </a:txBody>
                  <a:tcPr marL="6186" marR="6186" marT="6186"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5615">
                <a:tc gridSpan="6">
                  <a:txBody>
                    <a:bodyPr/>
                    <a:lstStyle/>
                    <a:p>
                      <a:pPr algn="ctr" fontAlgn="b"/>
                      <a:r>
                        <a:rPr lang="en-IN" sz="1200" b="1" i="0" u="none" strike="noStrike" dirty="0">
                          <a:solidFill>
                            <a:srgbClr val="000000"/>
                          </a:solidFill>
                          <a:latin typeface="Arial"/>
                        </a:rPr>
                        <a:t>(Section 6)</a:t>
                      </a:r>
                    </a:p>
                  </a:txBody>
                  <a:tcPr marL="6186" marR="6186" marT="6186" marB="0" anchor="b">
                    <a:lnL>
                      <a:noFill/>
                    </a:lnL>
                    <a:lnR>
                      <a:noFill/>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5615">
                <a:tc gridSpan="6">
                  <a:txBody>
                    <a:bodyPr/>
                    <a:lstStyle/>
                    <a:p>
                      <a:pPr algn="ctr" fontAlgn="b"/>
                      <a:r>
                        <a:rPr lang="en-IN" sz="1200" b="1" i="0" u="none" strike="noStrike" dirty="0">
                          <a:solidFill>
                            <a:srgbClr val="000000"/>
                          </a:solidFill>
                          <a:latin typeface="Arial"/>
                        </a:rPr>
                        <a:t>SUPPLIER WISE TRANSACTIONS UNDER CST ACT, 1956</a:t>
                      </a:r>
                    </a:p>
                  </a:txBody>
                  <a:tcPr marL="6186" marR="6186" marT="6186"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5615">
                <a:tc>
                  <a:txBody>
                    <a:bodyPr/>
                    <a:lstStyle/>
                    <a:p>
                      <a:pPr algn="ctr" fontAlgn="t"/>
                      <a:r>
                        <a:rPr lang="en-IN" sz="1200" b="1" i="0" u="none" strike="noStrike">
                          <a:solidFill>
                            <a:srgbClr val="000000"/>
                          </a:solidFill>
                          <a:latin typeface="Arial"/>
                        </a:rPr>
                        <a:t>TIN</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a:solidFill>
                            <a:srgbClr val="000000"/>
                          </a:solidFill>
                          <a:latin typeface="Arial"/>
                        </a:rPr>
                        <a:t>Period</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t"/>
                      <a:r>
                        <a:rPr lang="en-IN" sz="1200" b="1"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l"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3CDDD"/>
                    </a:solidFill>
                  </a:tcPr>
                </a:tc>
              </a:tr>
              <a:tr h="367009">
                <a:tc gridSpan="6">
                  <a:txBody>
                    <a:bodyPr/>
                    <a:lstStyle/>
                    <a:p>
                      <a:pPr algn="ctr" fontAlgn="t"/>
                      <a:endParaRPr lang="en-IN" sz="1200" b="1" i="0" u="none" strike="noStrike" dirty="0" smtClean="0">
                        <a:solidFill>
                          <a:srgbClr val="FF0000"/>
                        </a:solidFill>
                        <a:latin typeface="Arial"/>
                      </a:endParaRPr>
                    </a:p>
                    <a:p>
                      <a:pPr algn="ctr" fontAlgn="t"/>
                      <a:r>
                        <a:rPr lang="en-IN" sz="1200" b="1" i="0" u="none" strike="noStrike" dirty="0" smtClean="0">
                          <a:solidFill>
                            <a:srgbClr val="FF0000"/>
                          </a:solidFill>
                          <a:latin typeface="Arial"/>
                        </a:rPr>
                        <a:t>Enter </a:t>
                      </a:r>
                      <a:r>
                        <a:rPr lang="en-IN" sz="1200" b="1" i="0" u="none" strike="noStrike" dirty="0">
                          <a:solidFill>
                            <a:srgbClr val="FF0000"/>
                          </a:solidFill>
                          <a:latin typeface="Arial"/>
                        </a:rPr>
                        <a:t>Gross Total wise Top 999 </a:t>
                      </a:r>
                      <a:r>
                        <a:rPr lang="en-IN" sz="1200" b="1" i="0" u="none" strike="noStrike" dirty="0" err="1">
                          <a:solidFill>
                            <a:srgbClr val="FF0000"/>
                          </a:solidFill>
                          <a:latin typeface="Arial"/>
                        </a:rPr>
                        <a:t>Seperatly</a:t>
                      </a:r>
                      <a:r>
                        <a:rPr lang="en-IN" sz="1200" b="1" i="0" u="none" strike="noStrike" dirty="0">
                          <a:solidFill>
                            <a:srgbClr val="FF0000"/>
                          </a:solidFill>
                          <a:latin typeface="Arial"/>
                        </a:rPr>
                        <a:t> in descending order and put total of Remaining in 1000th row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586844">
                <a:tc>
                  <a:txBody>
                    <a:bodyPr/>
                    <a:lstStyle/>
                    <a:p>
                      <a:pPr algn="ctr" fontAlgn="t"/>
                      <a:r>
                        <a:rPr lang="en-IN" sz="1200" b="1" i="0" u="none" strike="noStrike">
                          <a:solidFill>
                            <a:srgbClr val="000000"/>
                          </a:solidFill>
                          <a:latin typeface="Arial"/>
                        </a:rPr>
                        <a:t>Sr. No.</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Name of Supplier</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TIN of Supplier (if any)</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Transaction Type</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Any other cost of purchase</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Gross Total Rs.</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5615">
                <a:tc>
                  <a:txBody>
                    <a:bodyPr/>
                    <a:lstStyle/>
                    <a:p>
                      <a:pPr algn="ctr" fontAlgn="t"/>
                      <a:r>
                        <a:rPr lang="en-IN" sz="1200" b="1" i="0" u="none" strike="noStrike">
                          <a:solidFill>
                            <a:srgbClr val="000000"/>
                          </a:solidFill>
                          <a:latin typeface="Arial"/>
                        </a:rPr>
                        <a:t>1</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2</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3</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4</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dirty="0">
                          <a:solidFill>
                            <a:srgbClr val="000000"/>
                          </a:solidFill>
                          <a:latin typeface="Arial"/>
                        </a:rPr>
                        <a:t>5</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1" i="0" u="none" strike="noStrike">
                          <a:solidFill>
                            <a:srgbClr val="000000"/>
                          </a:solidFill>
                          <a:latin typeface="Arial"/>
                        </a:rPr>
                        <a:t>6</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1</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2</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3</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4</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913">
                <a:tc>
                  <a:txBody>
                    <a:bodyPr/>
                    <a:lstStyle/>
                    <a:p>
                      <a:pPr algn="ctr" fontAlgn="t"/>
                      <a:r>
                        <a:rPr lang="en-IN" sz="1200" b="0" i="0" u="none" strike="noStrike">
                          <a:solidFill>
                            <a:srgbClr val="000000"/>
                          </a:solidFill>
                          <a:latin typeface="Arial"/>
                        </a:rPr>
                        <a:t>5</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IN" sz="1200" b="0" i="0" u="none" strike="noStrike" dirty="0">
                          <a:solidFill>
                            <a:srgbClr val="000000"/>
                          </a:solidFill>
                          <a:latin typeface="Arial"/>
                        </a:rPr>
                        <a:t> </a:t>
                      </a:r>
                    </a:p>
                  </a:txBody>
                  <a:tcPr marL="6186" marR="6186" marT="618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pull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42</a:t>
            </a:fld>
            <a:endParaRPr lang="en-US"/>
          </a:p>
        </p:txBody>
      </p:sp>
      <p:sp>
        <p:nvSpPr>
          <p:cNvPr id="5" name="Title 1"/>
          <p:cNvSpPr>
            <a:spLocks noGrp="1"/>
          </p:cNvSpPr>
          <p:nvPr>
            <p:ph type="title"/>
          </p:nvPr>
        </p:nvSpPr>
        <p:spPr>
          <a:xfrm>
            <a:off x="533400" y="-381000"/>
            <a:ext cx="8229600" cy="1828800"/>
          </a:xfrm>
        </p:spPr>
        <p:txBody>
          <a:bodyPr>
            <a:noAutofit/>
          </a:bodyPr>
          <a:lstStyle/>
          <a:p>
            <a:pPr algn="ctr"/>
            <a:r>
              <a:rPr lang="en-IN" sz="1600" b="1" u="sng" dirty="0" smtClean="0">
                <a:latin typeface="+mj-lt"/>
                <a:cs typeface="Arial" pitchFamily="34" charset="0"/>
              </a:rPr>
              <a:t>ANNEXURE-K</a:t>
            </a:r>
            <a:r>
              <a:rPr lang="en-IN" sz="1600" b="1" dirty="0" smtClean="0">
                <a:latin typeface="+mj-lt"/>
                <a:cs typeface="Arial" pitchFamily="34" charset="0"/>
              </a:rPr>
              <a:t/>
            </a:r>
            <a:br>
              <a:rPr lang="en-IN" sz="1600" b="1" dirty="0" smtClean="0">
                <a:latin typeface="+mj-lt"/>
                <a:cs typeface="Arial" pitchFamily="34" charset="0"/>
              </a:rPr>
            </a:br>
            <a:r>
              <a:rPr lang="en-IN" sz="1600" b="1" dirty="0" smtClean="0">
                <a:latin typeface="+mj-lt"/>
                <a:cs typeface="Arial" pitchFamily="34" charset="0"/>
              </a:rPr>
              <a:t>Determination of Gross Turnover of Sales and Purchases along with reconciliation with Profit and Loss Account, Trial Balance/ Sales and Purchase register.”</a:t>
            </a:r>
            <a:endParaRPr lang="en-IN" sz="1600" dirty="0">
              <a:latin typeface="+mj-lt"/>
              <a:cs typeface="Arial" pitchFamily="34" charset="0"/>
            </a:endParaRPr>
          </a:p>
        </p:txBody>
      </p:sp>
      <p:sp>
        <p:nvSpPr>
          <p:cNvPr id="6" name="Content Placeholder 3"/>
          <p:cNvSpPr>
            <a:spLocks noGrp="1"/>
          </p:cNvSpPr>
          <p:nvPr>
            <p:ph idx="1"/>
          </p:nvPr>
        </p:nvSpPr>
        <p:spPr>
          <a:xfrm>
            <a:off x="533400" y="1341437"/>
            <a:ext cx="8229600" cy="3916363"/>
          </a:xfrm>
        </p:spPr>
        <p:txBody>
          <a:bodyPr>
            <a:normAutofit/>
          </a:bodyPr>
          <a:lstStyle/>
          <a:p>
            <a:pPr>
              <a:buFont typeface="Wingdings" pitchFamily="2" charset="2"/>
              <a:buChar char="Ø"/>
            </a:pPr>
            <a:endParaRPr lang="en-IN" sz="1600" dirty="0" smtClean="0">
              <a:latin typeface="+mj-lt"/>
              <a:cs typeface="Arial" pitchFamily="34" charset="0"/>
            </a:endParaRPr>
          </a:p>
          <a:p>
            <a:pPr>
              <a:buFont typeface="Wingdings" pitchFamily="2" charset="2"/>
              <a:buChar char="Ø"/>
            </a:pPr>
            <a:r>
              <a:rPr lang="en-IN" sz="1600" b="1" dirty="0" smtClean="0">
                <a:latin typeface="+mj-lt"/>
                <a:cs typeface="Arial" pitchFamily="34" charset="0"/>
              </a:rPr>
              <a:t>GROSS TURNOVER OF SALES     =	NET VAT SALES + SALES U/S. 5 + SALES U/S. 8 + 				BRANCH STOCK TRANSFER-OUT + TAX AMOUNT</a:t>
            </a:r>
          </a:p>
          <a:p>
            <a:pPr>
              <a:buFont typeface="Wingdings" pitchFamily="2" charset="2"/>
              <a:buChar char="Ø"/>
            </a:pPr>
            <a:endParaRPr lang="en-IN" sz="1600" b="1" dirty="0" smtClean="0">
              <a:latin typeface="+mj-lt"/>
              <a:cs typeface="Arial" pitchFamily="34" charset="0"/>
            </a:endParaRPr>
          </a:p>
          <a:p>
            <a:pPr>
              <a:buFont typeface="Wingdings" pitchFamily="2" charset="2"/>
              <a:buChar char="Ø"/>
            </a:pPr>
            <a:r>
              <a:rPr lang="en-IN" sz="1600" b="1" dirty="0" smtClean="0">
                <a:latin typeface="+mj-lt"/>
                <a:cs typeface="Arial" pitchFamily="34" charset="0"/>
              </a:rPr>
              <a:t>GROSS TURNOVER OF PURCHASES     = LOCAL PURCHASES FROM RD/URD + IMPORTS 				     + CST PURCHASES + BRANCH STOCK 					     TRANSFER-IN + TAX AMOUNT</a:t>
            </a:r>
          </a:p>
          <a:p>
            <a:pPr>
              <a:buNone/>
            </a:pPr>
            <a:r>
              <a:rPr lang="en-IN" sz="1600" dirty="0" smtClean="0">
                <a:latin typeface="+mj-lt"/>
                <a:cs typeface="Arial" pitchFamily="34" charset="0"/>
              </a:rPr>
              <a:t>					</a:t>
            </a:r>
            <a:r>
              <a:rPr lang="en-IN" sz="3600" b="1" dirty="0" err="1" smtClean="0">
                <a:solidFill>
                  <a:srgbClr val="FF0000"/>
                </a:solidFill>
                <a:latin typeface="+mj-lt"/>
                <a:cs typeface="Arial" pitchFamily="34" charset="0"/>
              </a:rPr>
              <a:t>vs</a:t>
            </a:r>
            <a:endParaRPr lang="en-IN" sz="3600" b="1" dirty="0" smtClean="0">
              <a:solidFill>
                <a:srgbClr val="FF0000"/>
              </a:solidFill>
              <a:latin typeface="+mj-lt"/>
              <a:cs typeface="Arial" pitchFamily="34" charset="0"/>
            </a:endParaRPr>
          </a:p>
          <a:p>
            <a:pPr algn="ctr">
              <a:buNone/>
            </a:pPr>
            <a:endParaRPr lang="en-IN" sz="1600" b="1" dirty="0" smtClean="0">
              <a:latin typeface="+mj-lt"/>
              <a:cs typeface="Arial" pitchFamily="34" charset="0"/>
            </a:endParaRPr>
          </a:p>
          <a:p>
            <a:pPr algn="ctr">
              <a:buNone/>
            </a:pPr>
            <a:r>
              <a:rPr lang="en-IN" sz="1600" b="1" dirty="0" smtClean="0">
                <a:latin typeface="+mj-lt"/>
                <a:cs typeface="Arial" pitchFamily="34" charset="0"/>
              </a:rPr>
              <a:t>FIGURES AS PER P&amp;L AND SALES/PURCHASE REGISTER</a:t>
            </a:r>
          </a:p>
        </p:txBody>
      </p:sp>
    </p:spTree>
  </p:cSld>
  <p:clrMapOvr>
    <a:masterClrMapping/>
  </p:clrMapOvr>
  <p:transition>
    <p:pull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A548BF-32A6-4AD4-B55A-874A3688775C}" type="slidenum">
              <a:rPr lang="en-US" smtClean="0"/>
              <a:pPr>
                <a:defRPr/>
              </a:pPr>
              <a:t>43</a:t>
            </a:fld>
            <a:endParaRPr lang="en-US"/>
          </a:p>
        </p:txBody>
      </p:sp>
      <p:sp>
        <p:nvSpPr>
          <p:cNvPr id="6" name="Rectangle 5"/>
          <p:cNvSpPr/>
          <p:nvPr/>
        </p:nvSpPr>
        <p:spPr>
          <a:xfrm>
            <a:off x="1219201" y="2743200"/>
            <a:ext cx="6858000" cy="1384995"/>
          </a:xfrm>
          <a:prstGeom prst="rect">
            <a:avLst/>
          </a:prstGeom>
        </p:spPr>
        <p:txBody>
          <a:bodyPr wrap="square">
            <a:spAutoFit/>
          </a:bodyPr>
          <a:lstStyle/>
          <a:p>
            <a:pPr algn="ctr"/>
            <a:endParaRPr lang="en-IN" dirty="0" smtClean="0"/>
          </a:p>
          <a:p>
            <a:pPr algn="ctr"/>
            <a:r>
              <a:rPr lang="en-IN" sz="6600" b="1" dirty="0" smtClean="0"/>
              <a:t>THANK YOU!</a:t>
            </a:r>
            <a:endParaRPr lang="en-IN" sz="6600" b="1" dirty="0"/>
          </a:p>
        </p:txBody>
      </p:sp>
    </p:spTree>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686800" cy="838200"/>
          </a:xfrm>
        </p:spPr>
        <p:txBody>
          <a:bodyPr/>
          <a:lstStyle/>
          <a:p>
            <a:pPr eaLnBrk="1" hangingPunct="1">
              <a:defRPr/>
            </a:pPr>
            <a:r>
              <a:rPr lang="en-US" b="1" u="sng" dirty="0" smtClean="0">
                <a:latin typeface="+mj-lt"/>
              </a:rPr>
              <a:t>Revised Return, Interest &amp; Penalty</a:t>
            </a:r>
            <a:endParaRPr lang="en-US" b="1" u="sng" dirty="0">
              <a:latin typeface="+mj-lt"/>
            </a:endParaRPr>
          </a:p>
        </p:txBody>
      </p:sp>
      <p:sp>
        <p:nvSpPr>
          <p:cNvPr id="18435" name="Content Placeholder 2"/>
          <p:cNvSpPr>
            <a:spLocks noGrp="1"/>
          </p:cNvSpPr>
          <p:nvPr>
            <p:ph idx="1"/>
          </p:nvPr>
        </p:nvSpPr>
        <p:spPr>
          <a:xfrm>
            <a:off x="304800" y="1752600"/>
            <a:ext cx="8839200" cy="5105400"/>
          </a:xfrm>
        </p:spPr>
        <p:txBody>
          <a:bodyPr/>
          <a:lstStyle/>
          <a:p>
            <a:pPr eaLnBrk="1" hangingPunct="1">
              <a:buFont typeface="Wingdings" pitchFamily="2" charset="2"/>
              <a:buChar char="Ø"/>
            </a:pPr>
            <a:r>
              <a:rPr lang="en-US" sz="3600" dirty="0" smtClean="0">
                <a:latin typeface="+mj-lt"/>
              </a:rPr>
              <a:t>Revised Returns to be filled under three different sub sections (a), (b) &amp; (c).</a:t>
            </a:r>
          </a:p>
          <a:p>
            <a:pPr eaLnBrk="1" hangingPunct="1">
              <a:buFont typeface="Wingdings" pitchFamily="2" charset="2"/>
              <a:buChar char="Ø"/>
            </a:pPr>
            <a:r>
              <a:rPr lang="en-US" sz="3600" dirty="0" smtClean="0">
                <a:latin typeface="+mj-lt"/>
              </a:rPr>
              <a:t>Interest to be charged @ 15% </a:t>
            </a:r>
            <a:r>
              <a:rPr lang="en-US" sz="3600" dirty="0" err="1" smtClean="0">
                <a:latin typeface="+mj-lt"/>
              </a:rPr>
              <a:t>p.a</a:t>
            </a:r>
            <a:r>
              <a:rPr lang="en-US" sz="3600" dirty="0" smtClean="0">
                <a:latin typeface="+mj-lt"/>
              </a:rPr>
              <a:t> for delay in payment. </a:t>
            </a:r>
          </a:p>
          <a:p>
            <a:pPr eaLnBrk="1" hangingPunct="1">
              <a:buFont typeface="Wingdings" pitchFamily="2" charset="2"/>
              <a:buChar char="Ø"/>
            </a:pPr>
            <a:r>
              <a:rPr lang="en-US" sz="3600" dirty="0" smtClean="0">
                <a:latin typeface="+mj-lt"/>
              </a:rPr>
              <a:t>Penalty of Rs.5,000 for late filling of VAT Returns.</a:t>
            </a:r>
          </a:p>
          <a:p>
            <a:pPr eaLnBrk="1" hangingPunct="1">
              <a:buFont typeface="Wingdings" pitchFamily="2" charset="2"/>
              <a:buChar char="Ø"/>
            </a:pPr>
            <a:endParaRPr lang="en-US" dirty="0" smtClean="0">
              <a:latin typeface="+mj-lt"/>
            </a:endParaRPr>
          </a:p>
        </p:txBody>
      </p:sp>
      <p:sp>
        <p:nvSpPr>
          <p:cNvPr id="4" name="Slide Number Placeholder 3"/>
          <p:cNvSpPr>
            <a:spLocks noGrp="1"/>
          </p:cNvSpPr>
          <p:nvPr>
            <p:ph type="sldNum" sz="quarter" idx="12"/>
          </p:nvPr>
        </p:nvSpPr>
        <p:spPr/>
        <p:txBody>
          <a:bodyPr/>
          <a:lstStyle/>
          <a:p>
            <a:pPr>
              <a:defRPr/>
            </a:pPr>
            <a:fld id="{165285C8-ADD5-4F4B-ACD8-491082CE9D15}" type="slidenum">
              <a:rPr lang="en-US" smtClean="0"/>
              <a:pPr>
                <a:defRPr/>
              </a:pPr>
              <a:t>5</a:t>
            </a:fld>
            <a:endParaRPr lang="en-US"/>
          </a:p>
        </p:txBody>
      </p:sp>
    </p:spTree>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838200"/>
          </a:xfrm>
        </p:spPr>
        <p:txBody>
          <a:bodyPr/>
          <a:lstStyle/>
          <a:p>
            <a:pPr algn="ctr" eaLnBrk="1" fontAlgn="auto" hangingPunct="1">
              <a:spcAft>
                <a:spcPts val="0"/>
              </a:spcAft>
              <a:defRPr/>
            </a:pPr>
            <a:r>
              <a:rPr lang="en-US" b="1" u="sng" dirty="0" smtClean="0">
                <a:latin typeface="+mj-lt"/>
              </a:rPr>
              <a:t>VAT Audit V/S TAX Audit </a:t>
            </a:r>
            <a:endParaRPr lang="en-US" b="1" u="sng" dirty="0">
              <a:latin typeface="+mj-lt"/>
            </a:endParaRPr>
          </a:p>
        </p:txBody>
      </p:sp>
      <p:sp>
        <p:nvSpPr>
          <p:cNvPr id="12291" name="Content Placeholder 2"/>
          <p:cNvSpPr>
            <a:spLocks noGrp="1"/>
          </p:cNvSpPr>
          <p:nvPr>
            <p:ph idx="1"/>
          </p:nvPr>
        </p:nvSpPr>
        <p:spPr/>
        <p:txBody>
          <a:bodyPr/>
          <a:lstStyle/>
          <a:p>
            <a:pPr eaLnBrk="1" hangingPunct="1">
              <a:buFont typeface="Wingdings" pitchFamily="2" charset="2"/>
              <a:buChar char="Ø"/>
            </a:pPr>
            <a:r>
              <a:rPr lang="en-US" dirty="0" smtClean="0">
                <a:latin typeface="+mj-lt"/>
              </a:rPr>
              <a:t>T.O. of sales &gt; 60 </a:t>
            </a:r>
            <a:r>
              <a:rPr lang="en-US" dirty="0" err="1" smtClean="0">
                <a:latin typeface="+mj-lt"/>
              </a:rPr>
              <a:t>lakhs</a:t>
            </a:r>
            <a:r>
              <a:rPr lang="en-US" dirty="0" smtClean="0">
                <a:latin typeface="+mj-lt"/>
              </a:rPr>
              <a:t> (1 </a:t>
            </a:r>
            <a:r>
              <a:rPr lang="en-US" dirty="0" err="1" smtClean="0">
                <a:latin typeface="+mj-lt"/>
              </a:rPr>
              <a:t>crore</a:t>
            </a:r>
            <a:r>
              <a:rPr lang="en-US" dirty="0" smtClean="0">
                <a:latin typeface="+mj-lt"/>
              </a:rPr>
              <a:t> for the financial year 2012-13) for tax audit</a:t>
            </a:r>
          </a:p>
          <a:p>
            <a:pPr eaLnBrk="1" hangingPunct="1">
              <a:buFont typeface="Wingdings" pitchFamily="2" charset="2"/>
              <a:buChar char="Ø"/>
            </a:pPr>
            <a:r>
              <a:rPr lang="en-US" dirty="0" smtClean="0">
                <a:latin typeface="+mj-lt"/>
              </a:rPr>
              <a:t>T.O. of sale or purchase &gt; 60 </a:t>
            </a:r>
            <a:r>
              <a:rPr lang="en-US" dirty="0" err="1" smtClean="0">
                <a:latin typeface="+mj-lt"/>
              </a:rPr>
              <a:t>lakhs</a:t>
            </a:r>
            <a:r>
              <a:rPr lang="en-US" dirty="0" smtClean="0">
                <a:latin typeface="+mj-lt"/>
              </a:rPr>
              <a:t> for VAT audit</a:t>
            </a:r>
          </a:p>
          <a:p>
            <a:pPr eaLnBrk="1" hangingPunct="1">
              <a:buFont typeface="Wingdings" pitchFamily="2" charset="2"/>
              <a:buChar char="Ø"/>
            </a:pPr>
            <a:r>
              <a:rPr lang="en-US" dirty="0" smtClean="0">
                <a:latin typeface="+mj-lt"/>
              </a:rPr>
              <a:t>A chartered accountant can sign only 45 Statutory/Tax Audit but there is no limit for VAT Audit</a:t>
            </a:r>
          </a:p>
          <a:p>
            <a:pPr eaLnBrk="1" hangingPunct="1">
              <a:buFont typeface="Wingdings" pitchFamily="2" charset="2"/>
              <a:buChar char="Ø"/>
            </a:pPr>
            <a:endParaRPr lang="en-US" dirty="0" smtClean="0">
              <a:latin typeface="+mj-lt"/>
            </a:endParaRPr>
          </a:p>
        </p:txBody>
      </p:sp>
      <p:sp>
        <p:nvSpPr>
          <p:cNvPr id="4" name="Slide Number Placeholder 3"/>
          <p:cNvSpPr>
            <a:spLocks noGrp="1"/>
          </p:cNvSpPr>
          <p:nvPr>
            <p:ph type="sldNum" sz="quarter" idx="12"/>
          </p:nvPr>
        </p:nvSpPr>
        <p:spPr/>
        <p:txBody>
          <a:bodyPr/>
          <a:lstStyle/>
          <a:p>
            <a:pPr>
              <a:defRPr/>
            </a:pPr>
            <a:fld id="{EE7A2D9B-765E-4529-AD80-9E196D39EAEA}" type="slidenum">
              <a:rPr lang="en-US"/>
              <a:pPr>
                <a:defRPr/>
              </a:pPr>
              <a:t>6</a:t>
            </a:fld>
            <a:endParaRPr lang="en-US"/>
          </a:p>
        </p:txBody>
      </p:sp>
    </p:spTree>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normAutofit fontScale="90000"/>
          </a:bodyPr>
          <a:lstStyle/>
          <a:p>
            <a:pPr algn="ctr" eaLnBrk="1" fontAlgn="auto" hangingPunct="1">
              <a:spcAft>
                <a:spcPts val="0"/>
              </a:spcAft>
              <a:defRPr/>
            </a:pPr>
            <a:r>
              <a:rPr lang="en-US" b="1" u="sng" dirty="0" smtClean="0">
                <a:latin typeface="+mj-lt"/>
              </a:rPr>
              <a:t>Who Is Liable For VAT Audit(section-61)</a:t>
            </a:r>
            <a:endParaRPr lang="en-US" b="1" u="sng" dirty="0">
              <a:latin typeface="+mj-lt"/>
            </a:endParaRPr>
          </a:p>
        </p:txBody>
      </p:sp>
      <p:sp>
        <p:nvSpPr>
          <p:cNvPr id="13315" name="Content Placeholder 2"/>
          <p:cNvSpPr>
            <a:spLocks noGrp="1"/>
          </p:cNvSpPr>
          <p:nvPr>
            <p:ph idx="1"/>
          </p:nvPr>
        </p:nvSpPr>
        <p:spPr>
          <a:xfrm>
            <a:off x="304800" y="1554163"/>
            <a:ext cx="8686800" cy="2865437"/>
          </a:xfrm>
        </p:spPr>
        <p:txBody>
          <a:bodyPr/>
          <a:lstStyle/>
          <a:p>
            <a:pPr eaLnBrk="1" hangingPunct="1">
              <a:buFont typeface="Wingdings" pitchFamily="2" charset="2"/>
              <a:buChar char="Ø"/>
            </a:pPr>
            <a:r>
              <a:rPr lang="en-US" smtClean="0">
                <a:latin typeface="+mj-lt"/>
              </a:rPr>
              <a:t>T.O. of sales or purchase exceeds 60 lakhs</a:t>
            </a:r>
          </a:p>
          <a:p>
            <a:pPr eaLnBrk="1" hangingPunct="1">
              <a:buFont typeface="Wingdings" pitchFamily="2" charset="2"/>
              <a:buChar char="Ø"/>
            </a:pPr>
            <a:r>
              <a:rPr lang="en-US" smtClean="0">
                <a:latin typeface="+mj-lt"/>
              </a:rPr>
              <a:t>Holder of Liquor license</a:t>
            </a:r>
          </a:p>
          <a:p>
            <a:pPr eaLnBrk="1" hangingPunct="1">
              <a:buFont typeface="Wingdings" pitchFamily="2" charset="2"/>
              <a:buChar char="Ø"/>
            </a:pPr>
            <a:r>
              <a:rPr lang="en-US" smtClean="0">
                <a:latin typeface="+mj-lt"/>
              </a:rPr>
              <a:t>Package scheme of incentive unit                 (W.E. 1/5/10)</a:t>
            </a:r>
          </a:p>
        </p:txBody>
      </p:sp>
      <p:sp>
        <p:nvSpPr>
          <p:cNvPr id="4" name="Slide Number Placeholder 3"/>
          <p:cNvSpPr>
            <a:spLocks noGrp="1"/>
          </p:cNvSpPr>
          <p:nvPr>
            <p:ph type="sldNum" sz="quarter" idx="12"/>
          </p:nvPr>
        </p:nvSpPr>
        <p:spPr/>
        <p:txBody>
          <a:bodyPr/>
          <a:lstStyle/>
          <a:p>
            <a:pPr>
              <a:defRPr/>
            </a:pPr>
            <a:fld id="{7CEB628A-EE4E-4489-B4A7-D49E5FDEAADA}" type="slidenum">
              <a:rPr lang="en-US"/>
              <a:pPr>
                <a:defRPr/>
              </a:pPr>
              <a:t>7</a:t>
            </a:fld>
            <a:endParaRPr lang="en-US"/>
          </a:p>
        </p:txBody>
      </p:sp>
    </p:spTree>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686800" cy="838200"/>
          </a:xfrm>
        </p:spPr>
        <p:txBody>
          <a:bodyPr/>
          <a:lstStyle/>
          <a:p>
            <a:pPr eaLnBrk="1" fontAlgn="auto" hangingPunct="1">
              <a:spcAft>
                <a:spcPts val="0"/>
              </a:spcAft>
              <a:defRPr/>
            </a:pPr>
            <a:r>
              <a:rPr lang="en-US" b="1" u="sng" dirty="0" smtClean="0">
                <a:latin typeface="+mj-lt"/>
              </a:rPr>
              <a:t>Sales And Purchase Include  </a:t>
            </a:r>
            <a:endParaRPr lang="en-US" b="1" u="sng" dirty="0">
              <a:latin typeface="+mj-lt"/>
            </a:endParaRPr>
          </a:p>
        </p:txBody>
      </p:sp>
      <p:sp>
        <p:nvSpPr>
          <p:cNvPr id="3" name="Content Placeholder 2"/>
          <p:cNvSpPr>
            <a:spLocks noGrp="1"/>
          </p:cNvSpPr>
          <p:nvPr>
            <p:ph idx="1"/>
          </p:nvPr>
        </p:nvSpPr>
        <p:spPr/>
        <p:txBody>
          <a:bodyPr>
            <a:normAutofit/>
          </a:bodyPr>
          <a:lstStyle/>
          <a:p>
            <a:pPr eaLnBrk="1" fontAlgn="auto" hangingPunct="1">
              <a:spcAft>
                <a:spcPts val="0"/>
              </a:spcAft>
              <a:buFont typeface="Wingdings" pitchFamily="2" charset="2"/>
              <a:buChar char="Ø"/>
              <a:defRPr/>
            </a:pPr>
            <a:r>
              <a:rPr lang="en-US" dirty="0" smtClean="0">
                <a:latin typeface="+mj-lt"/>
              </a:rPr>
              <a:t>Sale / Purchase for </a:t>
            </a:r>
          </a:p>
          <a:p>
            <a:pPr marL="1108710" lvl="1" indent="-571500" eaLnBrk="1" fontAlgn="auto" hangingPunct="1">
              <a:spcAft>
                <a:spcPts val="0"/>
              </a:spcAft>
              <a:buFont typeface="+mj-lt"/>
              <a:buAutoNum type="romanLcPeriod"/>
              <a:defRPr/>
            </a:pPr>
            <a:r>
              <a:rPr lang="en-US" dirty="0">
                <a:latin typeface="+mj-lt"/>
              </a:rPr>
              <a:t>L</a:t>
            </a:r>
            <a:r>
              <a:rPr lang="en-US" dirty="0" smtClean="0">
                <a:latin typeface="+mj-lt"/>
              </a:rPr>
              <a:t>ocal</a:t>
            </a:r>
          </a:p>
          <a:p>
            <a:pPr marL="1108710" lvl="1" indent="-571500" eaLnBrk="1" fontAlgn="auto" hangingPunct="1">
              <a:spcAft>
                <a:spcPts val="0"/>
              </a:spcAft>
              <a:buFont typeface="+mj-lt"/>
              <a:buAutoNum type="romanLcPeriod"/>
              <a:defRPr/>
            </a:pPr>
            <a:r>
              <a:rPr lang="en-US" dirty="0" smtClean="0">
                <a:latin typeface="+mj-lt"/>
              </a:rPr>
              <a:t>Inter state</a:t>
            </a:r>
          </a:p>
          <a:p>
            <a:pPr marL="1108710" lvl="1" indent="-571500" eaLnBrk="1" fontAlgn="auto" hangingPunct="1">
              <a:spcAft>
                <a:spcPts val="0"/>
              </a:spcAft>
              <a:buFont typeface="+mj-lt"/>
              <a:buAutoNum type="romanLcPeriod"/>
              <a:defRPr/>
            </a:pPr>
            <a:r>
              <a:rPr lang="en-US" dirty="0" smtClean="0">
                <a:latin typeface="+mj-lt"/>
              </a:rPr>
              <a:t>In the course of export</a:t>
            </a:r>
          </a:p>
          <a:p>
            <a:pPr marL="1108710" lvl="1" indent="-571500" eaLnBrk="1" fontAlgn="auto" hangingPunct="1">
              <a:spcAft>
                <a:spcPts val="0"/>
              </a:spcAft>
              <a:buFont typeface="+mj-lt"/>
              <a:buAutoNum type="romanLcPeriod"/>
              <a:defRPr/>
            </a:pPr>
            <a:r>
              <a:rPr lang="en-US" dirty="0" smtClean="0">
                <a:latin typeface="+mj-lt"/>
              </a:rPr>
              <a:t>In the course of import</a:t>
            </a:r>
          </a:p>
          <a:p>
            <a:pPr eaLnBrk="1" fontAlgn="auto" hangingPunct="1">
              <a:spcAft>
                <a:spcPts val="0"/>
              </a:spcAft>
              <a:buFont typeface="Wingdings" pitchFamily="2" charset="2"/>
              <a:buChar char="Ø"/>
              <a:defRPr/>
            </a:pPr>
            <a:r>
              <a:rPr lang="en-US" dirty="0" smtClean="0">
                <a:latin typeface="+mj-lt"/>
              </a:rPr>
              <a:t>Works contract and processing jobs</a:t>
            </a:r>
          </a:p>
          <a:p>
            <a:pPr eaLnBrk="1" fontAlgn="auto" hangingPunct="1">
              <a:spcAft>
                <a:spcPts val="0"/>
              </a:spcAft>
              <a:buFont typeface="Wingdings" pitchFamily="2" charset="2"/>
              <a:buChar char="Ø"/>
              <a:defRPr/>
            </a:pPr>
            <a:r>
              <a:rPr lang="en-US" dirty="0" smtClean="0">
                <a:latin typeface="+mj-lt"/>
              </a:rPr>
              <a:t>Lease transaction</a:t>
            </a:r>
          </a:p>
          <a:p>
            <a:pPr eaLnBrk="1" fontAlgn="auto" hangingPunct="1">
              <a:spcAft>
                <a:spcPts val="0"/>
              </a:spcAft>
              <a:buFont typeface="Wingdings" pitchFamily="2" charset="2"/>
              <a:buChar char="Ø"/>
              <a:defRPr/>
            </a:pPr>
            <a:r>
              <a:rPr lang="en-US" dirty="0" smtClean="0">
                <a:latin typeface="+mj-lt"/>
              </a:rPr>
              <a:t>Purchase/sale of capital asset </a:t>
            </a:r>
          </a:p>
          <a:p>
            <a:pPr marL="137160" indent="0" eaLnBrk="1" fontAlgn="auto" hangingPunct="1">
              <a:spcAft>
                <a:spcPts val="0"/>
              </a:spcAft>
              <a:buFont typeface="Wingdings 2"/>
              <a:buNone/>
              <a:defRPr/>
            </a:pPr>
            <a:endParaRPr lang="en-US" dirty="0" smtClean="0">
              <a:latin typeface="+mj-lt"/>
            </a:endParaRPr>
          </a:p>
        </p:txBody>
      </p:sp>
      <p:sp>
        <p:nvSpPr>
          <p:cNvPr id="4" name="Slide Number Placeholder 3"/>
          <p:cNvSpPr>
            <a:spLocks noGrp="1"/>
          </p:cNvSpPr>
          <p:nvPr>
            <p:ph type="sldNum" sz="quarter" idx="12"/>
          </p:nvPr>
        </p:nvSpPr>
        <p:spPr/>
        <p:txBody>
          <a:bodyPr/>
          <a:lstStyle/>
          <a:p>
            <a:pPr>
              <a:defRPr/>
            </a:pPr>
            <a:fld id="{85EFACFB-89D4-4AB9-9E11-731272F9653D}" type="slidenum">
              <a:rPr lang="en-US"/>
              <a:pPr>
                <a:defRPr/>
              </a:pPr>
              <a:t>8</a:t>
            </a:fld>
            <a:endParaRPr lang="en-US"/>
          </a:p>
        </p:txBody>
      </p:sp>
    </p:spTree>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pPr algn="ctr" eaLnBrk="1" fontAlgn="auto" hangingPunct="1">
              <a:spcAft>
                <a:spcPts val="0"/>
              </a:spcAft>
              <a:defRPr/>
            </a:pPr>
            <a:r>
              <a:rPr lang="en-US" b="1" u="sng" dirty="0">
                <a:latin typeface="+mj-lt"/>
              </a:rPr>
              <a:t>Sales And Purchase Include </a:t>
            </a:r>
            <a:r>
              <a:rPr lang="en-US" b="1" u="sng" dirty="0" smtClean="0">
                <a:latin typeface="+mj-lt"/>
              </a:rPr>
              <a:t>(cont…)</a:t>
            </a:r>
            <a:endParaRPr lang="en-US" b="1" dirty="0">
              <a:latin typeface="+mj-lt"/>
            </a:endParaRPr>
          </a:p>
        </p:txBody>
      </p:sp>
      <p:sp>
        <p:nvSpPr>
          <p:cNvPr id="3" name="Content Placeholder 2"/>
          <p:cNvSpPr>
            <a:spLocks noGrp="1"/>
          </p:cNvSpPr>
          <p:nvPr>
            <p:ph idx="1"/>
          </p:nvPr>
        </p:nvSpPr>
        <p:spPr/>
        <p:txBody>
          <a:bodyPr>
            <a:normAutofit/>
          </a:bodyPr>
          <a:lstStyle/>
          <a:p>
            <a:pPr eaLnBrk="1" fontAlgn="auto" hangingPunct="1">
              <a:spcAft>
                <a:spcPts val="0"/>
              </a:spcAft>
              <a:buFont typeface="Wingdings" pitchFamily="2" charset="2"/>
              <a:buChar char="Ø"/>
              <a:defRPr/>
            </a:pPr>
            <a:r>
              <a:rPr lang="en-US" dirty="0" smtClean="0">
                <a:latin typeface="+mj-lt"/>
              </a:rPr>
              <a:t>Disposal of scrapes and waste </a:t>
            </a:r>
          </a:p>
          <a:p>
            <a:pPr eaLnBrk="1" fontAlgn="auto" hangingPunct="1">
              <a:spcAft>
                <a:spcPts val="0"/>
              </a:spcAft>
              <a:buFont typeface="Wingdings" pitchFamily="2" charset="2"/>
              <a:buChar char="Ø"/>
              <a:defRPr/>
            </a:pPr>
            <a:r>
              <a:rPr lang="en-US" dirty="0" smtClean="0">
                <a:latin typeface="+mj-lt"/>
              </a:rPr>
              <a:t>Recovery from employees for meal </a:t>
            </a:r>
          </a:p>
          <a:p>
            <a:pPr eaLnBrk="1" fontAlgn="auto" hangingPunct="1">
              <a:spcAft>
                <a:spcPts val="0"/>
              </a:spcAft>
              <a:buFont typeface="Wingdings" pitchFamily="2" charset="2"/>
              <a:buChar char="Ø"/>
              <a:defRPr/>
            </a:pPr>
            <a:r>
              <a:rPr lang="en-US" dirty="0" smtClean="0">
                <a:latin typeface="+mj-lt"/>
              </a:rPr>
              <a:t>Sale of confiscated goods by bank/ financial institutions</a:t>
            </a:r>
          </a:p>
          <a:p>
            <a:pPr eaLnBrk="1" fontAlgn="auto" hangingPunct="1">
              <a:spcAft>
                <a:spcPts val="0"/>
              </a:spcAft>
              <a:buFont typeface="Wingdings" pitchFamily="2" charset="2"/>
              <a:buChar char="Ø"/>
              <a:defRPr/>
            </a:pPr>
            <a:r>
              <a:rPr lang="en-US" dirty="0" smtClean="0">
                <a:latin typeface="+mj-lt"/>
              </a:rPr>
              <a:t>Disposal of salvage by insurance companies</a:t>
            </a:r>
          </a:p>
          <a:p>
            <a:pPr eaLnBrk="1" fontAlgn="auto" hangingPunct="1">
              <a:spcAft>
                <a:spcPts val="0"/>
              </a:spcAft>
              <a:buFont typeface="Wingdings" pitchFamily="2" charset="2"/>
              <a:buChar char="Ø"/>
              <a:defRPr/>
            </a:pPr>
            <a:r>
              <a:rPr lang="en-US" dirty="0" smtClean="0">
                <a:latin typeface="+mj-lt"/>
              </a:rPr>
              <a:t>Royalty for Technical Know-how, Patents, Trademarks, Copyrights</a:t>
            </a:r>
          </a:p>
          <a:p>
            <a:pPr eaLnBrk="1" fontAlgn="auto" hangingPunct="1">
              <a:spcAft>
                <a:spcPts val="0"/>
              </a:spcAft>
              <a:buFont typeface="Wingdings" pitchFamily="2" charset="2"/>
              <a:buChar char="Ø"/>
              <a:defRPr/>
            </a:pPr>
            <a:r>
              <a:rPr lang="en-US" dirty="0">
                <a:solidFill>
                  <a:schemeClr val="accent2">
                    <a:lumMod val="50000"/>
                  </a:schemeClr>
                </a:solidFill>
                <a:latin typeface="+mj-lt"/>
              </a:rPr>
              <a:t>Purchase of Patent , Trademark, Copyrights</a:t>
            </a:r>
          </a:p>
          <a:p>
            <a:pPr eaLnBrk="1" fontAlgn="auto" hangingPunct="1">
              <a:spcAft>
                <a:spcPts val="0"/>
              </a:spcAft>
              <a:buFont typeface="Wingdings" pitchFamily="2" charset="2"/>
              <a:buChar char="Ø"/>
              <a:defRPr/>
            </a:pPr>
            <a:endParaRPr lang="en-US" dirty="0" smtClean="0">
              <a:latin typeface="+mj-lt"/>
            </a:endParaRPr>
          </a:p>
          <a:p>
            <a:pPr marL="137160" indent="0" eaLnBrk="1" fontAlgn="auto" hangingPunct="1">
              <a:spcAft>
                <a:spcPts val="0"/>
              </a:spcAft>
              <a:buFont typeface="Wingdings 2"/>
              <a:buNone/>
              <a:defRPr/>
            </a:pPr>
            <a:endParaRPr lang="en-US" dirty="0">
              <a:latin typeface="+mj-lt"/>
            </a:endParaRPr>
          </a:p>
        </p:txBody>
      </p:sp>
      <p:sp>
        <p:nvSpPr>
          <p:cNvPr id="4" name="Slide Number Placeholder 3"/>
          <p:cNvSpPr>
            <a:spLocks noGrp="1"/>
          </p:cNvSpPr>
          <p:nvPr>
            <p:ph type="sldNum" sz="quarter" idx="12"/>
          </p:nvPr>
        </p:nvSpPr>
        <p:spPr/>
        <p:txBody>
          <a:bodyPr/>
          <a:lstStyle/>
          <a:p>
            <a:pPr>
              <a:defRPr/>
            </a:pPr>
            <a:fld id="{2703F415-A4BA-4736-A8B5-C0AEB93E3812}" type="slidenum">
              <a:rPr lang="en-US"/>
              <a:pPr>
                <a:defRPr/>
              </a:pPr>
              <a:t>9</a:t>
            </a:fld>
            <a:endParaRPr lang="en-US"/>
          </a:p>
        </p:txBody>
      </p:sp>
    </p:spTree>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1713</TotalTime>
  <Words>2290</Words>
  <Application>Microsoft Office PowerPoint</Application>
  <PresentationFormat>On-screen Show (4:3)</PresentationFormat>
  <Paragraphs>670</Paragraphs>
  <Slides>43</Slides>
  <Notes>3</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Trek</vt:lpstr>
      <vt:lpstr>M-vat audit  &amp; e-704  </vt:lpstr>
      <vt:lpstr>INTRODUCTION </vt:lpstr>
      <vt:lpstr>Vat returns</vt:lpstr>
      <vt:lpstr>Due Date &amp; Type of Returns</vt:lpstr>
      <vt:lpstr>Revised Return, Interest &amp; Penalty</vt:lpstr>
      <vt:lpstr>VAT Audit V/S TAX Audit </vt:lpstr>
      <vt:lpstr>Who Is Liable For VAT Audit(section-61)</vt:lpstr>
      <vt:lpstr>Sales And Purchase Include  </vt:lpstr>
      <vt:lpstr>Sales And Purchase Include (cont…)</vt:lpstr>
      <vt:lpstr>issues</vt:lpstr>
      <vt:lpstr> Engagement of VAT auditors  </vt:lpstr>
      <vt:lpstr>Engagement of VAT auditors (cont…)</vt:lpstr>
      <vt:lpstr>Preparation of VAT audit</vt:lpstr>
      <vt:lpstr>Audit procedures</vt:lpstr>
      <vt:lpstr>Documentation </vt:lpstr>
      <vt:lpstr>Details of preparation to be made by dealer prior to commencement of VAT audit</vt:lpstr>
      <vt:lpstr>Details of preparation to be made by dealer prior to commencement of VAT audit</vt:lpstr>
      <vt:lpstr>Details of preparation to be made by dealer prior to commencement of VAT audit</vt:lpstr>
      <vt:lpstr>Audit program  (what auditor is expected to do during the audit)</vt:lpstr>
      <vt:lpstr>Audit program  (what auditor is expected to do during the audit)</vt:lpstr>
      <vt:lpstr>Filing of audit report</vt:lpstr>
      <vt:lpstr>FORM “e-704”</vt:lpstr>
      <vt:lpstr>E-704 is divided in three parts:</vt:lpstr>
      <vt:lpstr>Part -1 form -704 under MVAt Act,2002</vt:lpstr>
      <vt:lpstr>Part -2 form -704 under MVAt Act,2002</vt:lpstr>
      <vt:lpstr>Acknowledgment submission</vt:lpstr>
      <vt:lpstr>Slide 27</vt:lpstr>
      <vt:lpstr>Relevant Schedules Applicable, As Per Type Of Return:</vt:lpstr>
      <vt:lpstr>Slide 29</vt:lpstr>
      <vt:lpstr>Slide 30</vt:lpstr>
      <vt:lpstr>Slide 31</vt:lpstr>
      <vt:lpstr>Slide 32</vt:lpstr>
      <vt:lpstr>ANNEXURE-E  COMPUTATION OF SET-OFF CLAIM ON THE BASIS OF TAX PAID PURCHASES EFFECTED FROM REGISTERED DEALERS. </vt:lpstr>
      <vt:lpstr>ANNEXURE-E  COMPUTATION OF SET-OFF CLAIM ON THE BASIS OF TAX PAID PURCHASES EFFECTED FROM REGISTERED DEALERS (Cont….)</vt:lpstr>
      <vt:lpstr>Annexure F Financial Ratios for the year under audit and other information</vt:lpstr>
      <vt:lpstr>ANNEXURE-G Details of CST Declaration / Certificates received</vt:lpstr>
      <vt:lpstr>Annexure H  Details of Form-H not received for local sales           </vt:lpstr>
      <vt:lpstr>Annexure I Pending CST Forms (Other then Local H Forms)</vt:lpstr>
      <vt:lpstr>Slide 39</vt:lpstr>
      <vt:lpstr>Slide 40</vt:lpstr>
      <vt:lpstr>Slide 41</vt:lpstr>
      <vt:lpstr>ANNEXURE-K Determination of Gross Turnover of Sales and Purchases along with reconciliation with Profit and Loss Account, Trial Balance/ Sales and Purchase register.”</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Mvat audit  e-704</dc:title>
  <dc:creator>C.A.TANMAY BHANDARI</dc:creator>
  <cp:lastModifiedBy>excel</cp:lastModifiedBy>
  <cp:revision>227</cp:revision>
  <dcterms:created xsi:type="dcterms:W3CDTF">2012-10-13T05:57:48Z</dcterms:created>
  <dcterms:modified xsi:type="dcterms:W3CDTF">2013-04-17T06:56:37Z</dcterms:modified>
</cp:coreProperties>
</file>