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tags/tag8.xml" ContentType="application/vnd.openxmlformats-officedocument.presentationml.tag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tags/tag9.xml" ContentType="application/vnd.openxmlformats-officedocument.presentationml.tags+xml"/>
  <Override PartName="/ppt/diagrams/colors3.xml" ContentType="application/vnd.openxmlformats-officedocument.drawingml.diagramColor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7099300" cy="10234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A0DADB-5B6D-4303-81BB-0CAD6EC101DA}" type="doc">
      <dgm:prSet loTypeId="urn:microsoft.com/office/officeart/2005/8/layout/vList2" loCatId="list" qsTypeId="urn:microsoft.com/office/officeart/2005/8/quickstyle/simple2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5C11B73B-DB00-4292-97C2-8F53E564FF2C}">
      <dgm:prSet phldrT="[Text]" custT="1"/>
      <dgm:spPr/>
      <dgm:t>
        <a:bodyPr/>
        <a:lstStyle/>
        <a:p>
          <a:r>
            <a:rPr dirty="0"/>
            <a:t>Identifying compliance obligations</a:t>
          </a:r>
          <a:endParaRPr lang="en-US" sz="1800" b="0" dirty="0"/>
        </a:p>
      </dgm:t>
    </dgm:pt>
    <dgm:pt modelId="{4809FDED-9D0E-425C-8BA9-B143BFAF035A}" type="parTrans" cxnId="{F1891192-B135-4C9A-85ED-5017415ED1DC}">
      <dgm:prSet/>
      <dgm:spPr/>
      <dgm:t>
        <a:bodyPr/>
        <a:lstStyle/>
        <a:p>
          <a:endParaRPr lang="en-US" sz="1800" b="0"/>
        </a:p>
      </dgm:t>
    </dgm:pt>
    <dgm:pt modelId="{4214DB5A-7D64-404E-B00E-F54C0A1A960A}" type="sibTrans" cxnId="{F1891192-B135-4C9A-85ED-5017415ED1DC}">
      <dgm:prSet/>
      <dgm:spPr/>
      <dgm:t>
        <a:bodyPr/>
        <a:lstStyle/>
        <a:p>
          <a:endParaRPr lang="en-US" sz="1800" b="0"/>
        </a:p>
      </dgm:t>
    </dgm:pt>
    <dgm:pt modelId="{684337DB-E30C-4564-A3E7-D70755437C55}">
      <dgm:prSet phldrT="[Text]" custT="1"/>
      <dgm:spPr/>
      <dgm:t>
        <a:bodyPr/>
        <a:lstStyle/>
        <a:p>
          <a:r>
            <a:rPr dirty="0"/>
            <a:t>Actions or strategies to prevent or minimise risks of non-compliance</a:t>
          </a:r>
          <a:endParaRPr lang="en-US" sz="1800" b="0" dirty="0"/>
        </a:p>
      </dgm:t>
    </dgm:pt>
    <dgm:pt modelId="{B07B71E4-89F2-4060-94EC-A60E582A8FA2}" type="parTrans" cxnId="{7730CB1C-3A1A-418E-B741-D2A3BAA91E93}">
      <dgm:prSet/>
      <dgm:spPr/>
      <dgm:t>
        <a:bodyPr/>
        <a:lstStyle/>
        <a:p>
          <a:endParaRPr lang="en-US" sz="1800" b="0"/>
        </a:p>
      </dgm:t>
    </dgm:pt>
    <dgm:pt modelId="{FBE88A7A-1EF6-4FDE-9CB1-8A119B309376}" type="sibTrans" cxnId="{7730CB1C-3A1A-418E-B741-D2A3BAA91E93}">
      <dgm:prSet/>
      <dgm:spPr/>
      <dgm:t>
        <a:bodyPr/>
        <a:lstStyle/>
        <a:p>
          <a:endParaRPr lang="en-US" sz="1800" b="0"/>
        </a:p>
      </dgm:t>
    </dgm:pt>
    <dgm:pt modelId="{49C756E0-B235-4A8B-A973-8D1F339D1DD3}">
      <dgm:prSet phldrT="[Text]" custT="1"/>
      <dgm:spPr/>
      <dgm:t>
        <a:bodyPr/>
        <a:lstStyle/>
        <a:p>
          <a:r>
            <a:rPr dirty="0"/>
            <a:t>Assessing the current status on the obligations of each department or division  and identifying where and how to improve</a:t>
          </a:r>
          <a:endParaRPr lang="en-US" sz="1800" b="0" dirty="0"/>
        </a:p>
      </dgm:t>
    </dgm:pt>
    <dgm:pt modelId="{D7406D56-EABB-451F-893B-B212A4C03986}" type="parTrans" cxnId="{D738CDE8-0BDE-4CCB-B506-C40705D52DEB}">
      <dgm:prSet/>
      <dgm:spPr/>
      <dgm:t>
        <a:bodyPr/>
        <a:lstStyle/>
        <a:p>
          <a:endParaRPr lang="en-US" sz="1800" b="0"/>
        </a:p>
      </dgm:t>
    </dgm:pt>
    <dgm:pt modelId="{A74C6608-86E1-4644-A414-23AF47A61B91}" type="sibTrans" cxnId="{D738CDE8-0BDE-4CCB-B506-C40705D52DEB}">
      <dgm:prSet/>
      <dgm:spPr/>
      <dgm:t>
        <a:bodyPr/>
        <a:lstStyle/>
        <a:p>
          <a:endParaRPr lang="en-US" sz="1800" b="0"/>
        </a:p>
      </dgm:t>
    </dgm:pt>
    <dgm:pt modelId="{0C09B2A2-2269-4849-8EA4-454119A9302F}">
      <dgm:prSet phldrT="[Text]" custT="1"/>
      <dgm:spPr/>
      <dgm:t>
        <a:bodyPr/>
        <a:lstStyle/>
        <a:p>
          <a:r>
            <a:rPr dirty="0"/>
            <a:t>Establishing monitoring and reporting mechanisms</a:t>
          </a:r>
          <a:br>
            <a:rPr dirty="0"/>
          </a:br>
          <a:r>
            <a:rPr dirty="0"/>
            <a:t>Contd…</a:t>
          </a:r>
          <a:endParaRPr lang="en-US" sz="1800" b="0" dirty="0"/>
        </a:p>
      </dgm:t>
    </dgm:pt>
    <dgm:pt modelId="{6FF27775-78C3-4CF6-BA40-418C8362000A}" type="parTrans" cxnId="{2C20C3C8-32E4-4747-B086-DDF9F044F091}">
      <dgm:prSet/>
      <dgm:spPr/>
      <dgm:t>
        <a:bodyPr/>
        <a:lstStyle/>
        <a:p>
          <a:endParaRPr lang="en-US" sz="1800" b="0"/>
        </a:p>
      </dgm:t>
    </dgm:pt>
    <dgm:pt modelId="{C7681F71-20BD-439B-A4E0-20051B051951}" type="sibTrans" cxnId="{2C20C3C8-32E4-4747-B086-DDF9F044F091}">
      <dgm:prSet/>
      <dgm:spPr/>
      <dgm:t>
        <a:bodyPr/>
        <a:lstStyle/>
        <a:p>
          <a:endParaRPr lang="en-US" sz="1800" b="0"/>
        </a:p>
      </dgm:t>
    </dgm:pt>
    <dgm:pt modelId="{9FA0E98D-3FE2-4689-BC2B-4189731071F6}" type="parTrans">
      <dgm:prSet/>
      <dgm:spPr/>
      <dgm:t>
        <a:bodyPr/>
        <a:lstStyle/>
        <a:p>
          <a:endParaRPr lang="en-US" sz="1800" b="0"/>
        </a:p>
      </dgm:t>
    </dgm:pt>
    <dgm:pt modelId="{B44A047B-3DC2-4497-92D2-1CAE4BE05690}" type="sibTrans">
      <dgm:prSet/>
      <dgm:spPr/>
      <dgm:t>
        <a:bodyPr/>
        <a:lstStyle/>
        <a:p>
          <a:endParaRPr lang="en-US" sz="1800" b="0"/>
        </a:p>
      </dgm:t>
    </dgm:pt>
    <dgm:pt modelId="{B03AD1C7-BBBC-440E-8E7B-720D84969755}" type="pres">
      <dgm:prSet presAssocID="{A0A0DADB-5B6D-4303-81BB-0CAD6EC101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602C11-6BA6-4FB2-A3D6-85CF88118B40}" type="pres">
      <dgm:prSet presAssocID="{5C11B73B-DB00-4292-97C2-8F53E564FF2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C6FEE8-B689-4524-BEAB-9612C6A16D9C}" type="pres">
      <dgm:prSet presAssocID="{4214DB5A-7D64-404E-B00E-F54C0A1A960A}" presName="spacer" presStyleCnt="0"/>
      <dgm:spPr/>
      <dgm:t>
        <a:bodyPr/>
        <a:lstStyle/>
        <a:p>
          <a:endParaRPr lang="en-US"/>
        </a:p>
      </dgm:t>
    </dgm:pt>
    <dgm:pt modelId="{6A60D25C-52EE-4D05-BB15-9079BB8192B2}" type="pres">
      <dgm:prSet presAssocID="{684337DB-E30C-4564-A3E7-D70755437C5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D0B93-DA3A-4282-919F-E2A90F23EB3E}" type="pres">
      <dgm:prSet presAssocID="{FBE88A7A-1EF6-4FDE-9CB1-8A119B309376}" presName="spacer" presStyleCnt="0"/>
      <dgm:spPr/>
      <dgm:t>
        <a:bodyPr/>
        <a:lstStyle/>
        <a:p>
          <a:endParaRPr lang="en-US"/>
        </a:p>
      </dgm:t>
    </dgm:pt>
    <dgm:pt modelId="{2CACD200-89F8-4936-8B3F-E4E2ABFF0D8D}" type="pres">
      <dgm:prSet presAssocID="{49C756E0-B235-4A8B-A973-8D1F339D1DD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B892F4-6BE6-4458-9B61-C15808091D3B}" type="pres">
      <dgm:prSet presAssocID="{A74C6608-86E1-4644-A414-23AF47A61B91}" presName="spacer" presStyleCnt="0"/>
      <dgm:spPr/>
      <dgm:t>
        <a:bodyPr/>
        <a:lstStyle/>
        <a:p>
          <a:endParaRPr lang="en-US"/>
        </a:p>
      </dgm:t>
    </dgm:pt>
    <dgm:pt modelId="{76FC3D43-4C64-4DEB-972A-D39DD51F9439}" type="pres">
      <dgm:prSet presAssocID="{0C09B2A2-2269-4849-8EA4-454119A9302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891192-B135-4C9A-85ED-5017415ED1DC}" srcId="{A0A0DADB-5B6D-4303-81BB-0CAD6EC101DA}" destId="{5C11B73B-DB00-4292-97C2-8F53E564FF2C}" srcOrd="0" destOrd="0" parTransId="{4809FDED-9D0E-425C-8BA9-B143BFAF035A}" sibTransId="{4214DB5A-7D64-404E-B00E-F54C0A1A960A}"/>
    <dgm:cxn modelId="{D738CDE8-0BDE-4CCB-B506-C40705D52DEB}" srcId="{A0A0DADB-5B6D-4303-81BB-0CAD6EC101DA}" destId="{49C756E0-B235-4A8B-A973-8D1F339D1DD3}" srcOrd="2" destOrd="0" parTransId="{D7406D56-EABB-451F-893B-B212A4C03986}" sibTransId="{A74C6608-86E1-4644-A414-23AF47A61B91}"/>
    <dgm:cxn modelId="{BA008FE9-1BE0-4ECE-8628-C27EDA73ED91}" type="presOf" srcId="{5C11B73B-DB00-4292-97C2-8F53E564FF2C}" destId="{7E602C11-6BA6-4FB2-A3D6-85CF88118B40}" srcOrd="0" destOrd="0" presId="urn:microsoft.com/office/officeart/2005/8/layout/vList2"/>
    <dgm:cxn modelId="{7730CB1C-3A1A-418E-B741-D2A3BAA91E93}" srcId="{A0A0DADB-5B6D-4303-81BB-0CAD6EC101DA}" destId="{684337DB-E30C-4564-A3E7-D70755437C55}" srcOrd="1" destOrd="0" parTransId="{B07B71E4-89F2-4060-94EC-A60E582A8FA2}" sibTransId="{FBE88A7A-1EF6-4FDE-9CB1-8A119B309376}"/>
    <dgm:cxn modelId="{98236B77-7FEC-4FE9-8646-FBB94B268084}" type="presOf" srcId="{684337DB-E30C-4564-A3E7-D70755437C55}" destId="{6A60D25C-52EE-4D05-BB15-9079BB8192B2}" srcOrd="0" destOrd="0" presId="urn:microsoft.com/office/officeart/2005/8/layout/vList2"/>
    <dgm:cxn modelId="{2C20C3C8-32E4-4747-B086-DDF9F044F091}" srcId="{A0A0DADB-5B6D-4303-81BB-0CAD6EC101DA}" destId="{0C09B2A2-2269-4849-8EA4-454119A9302F}" srcOrd="3" destOrd="0" parTransId="{6FF27775-78C3-4CF6-BA40-418C8362000A}" sibTransId="{C7681F71-20BD-439B-A4E0-20051B051951}"/>
    <dgm:cxn modelId="{5342326C-F731-4390-95B9-60B7154CC287}" type="presOf" srcId="{49C756E0-B235-4A8B-A973-8D1F339D1DD3}" destId="{2CACD200-89F8-4936-8B3F-E4E2ABFF0D8D}" srcOrd="0" destOrd="0" presId="urn:microsoft.com/office/officeart/2005/8/layout/vList2"/>
    <dgm:cxn modelId="{809EAB4A-05B2-4068-B004-73CCA5D0D8ED}" type="presOf" srcId="{0C09B2A2-2269-4849-8EA4-454119A9302F}" destId="{76FC3D43-4C64-4DEB-972A-D39DD51F9439}" srcOrd="0" destOrd="0" presId="urn:microsoft.com/office/officeart/2005/8/layout/vList2"/>
    <dgm:cxn modelId="{EF4B76F1-8CB4-49E2-9E19-0AF074414804}" type="presOf" srcId="{A0A0DADB-5B6D-4303-81BB-0CAD6EC101DA}" destId="{B03AD1C7-BBBC-440E-8E7B-720D84969755}" srcOrd="0" destOrd="0" presId="urn:microsoft.com/office/officeart/2005/8/layout/vList2"/>
    <dgm:cxn modelId="{ED2FD4F7-5422-47E3-A808-7E0FDCC96537}" type="presParOf" srcId="{B03AD1C7-BBBC-440E-8E7B-720D84969755}" destId="{7E602C11-6BA6-4FB2-A3D6-85CF88118B40}" srcOrd="0" destOrd="0" presId="urn:microsoft.com/office/officeart/2005/8/layout/vList2"/>
    <dgm:cxn modelId="{992167FC-51D8-4559-8F5F-461BAAB0A72F}" type="presParOf" srcId="{B03AD1C7-BBBC-440E-8E7B-720D84969755}" destId="{87C6FEE8-B689-4524-BEAB-9612C6A16D9C}" srcOrd="1" destOrd="0" presId="urn:microsoft.com/office/officeart/2005/8/layout/vList2"/>
    <dgm:cxn modelId="{EB447C41-C3F6-4ACE-B2EC-D293EE9B0C8F}" type="presParOf" srcId="{B03AD1C7-BBBC-440E-8E7B-720D84969755}" destId="{6A60D25C-52EE-4D05-BB15-9079BB8192B2}" srcOrd="2" destOrd="0" presId="urn:microsoft.com/office/officeart/2005/8/layout/vList2"/>
    <dgm:cxn modelId="{31AFB92B-FAD2-48E8-9FF4-6BA28436A8B9}" type="presParOf" srcId="{B03AD1C7-BBBC-440E-8E7B-720D84969755}" destId="{BE3D0B93-DA3A-4282-919F-E2A90F23EB3E}" srcOrd="3" destOrd="0" presId="urn:microsoft.com/office/officeart/2005/8/layout/vList2"/>
    <dgm:cxn modelId="{351E281E-9DDB-46B8-A49B-202069C1E56F}" type="presParOf" srcId="{B03AD1C7-BBBC-440E-8E7B-720D84969755}" destId="{2CACD200-89F8-4936-8B3F-E4E2ABFF0D8D}" srcOrd="4" destOrd="0" presId="urn:microsoft.com/office/officeart/2005/8/layout/vList2"/>
    <dgm:cxn modelId="{856A1049-4167-4E67-A492-B1BADC3BFC94}" type="presParOf" srcId="{B03AD1C7-BBBC-440E-8E7B-720D84969755}" destId="{68B892F4-6BE6-4458-9B61-C15808091D3B}" srcOrd="5" destOrd="0" presId="urn:microsoft.com/office/officeart/2005/8/layout/vList2"/>
    <dgm:cxn modelId="{F9D900BF-CD2D-4A6F-A547-ABE81C63BD98}" type="presParOf" srcId="{B03AD1C7-BBBC-440E-8E7B-720D84969755}" destId="{76FC3D43-4C64-4DEB-972A-D39DD51F943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A0DADB-5B6D-4303-81BB-0CAD6EC101DA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C11B73B-DB00-4292-97C2-8F53E564FF2C}">
      <dgm:prSet phldrT="[Text]" custT="1"/>
      <dgm:spPr/>
      <dgm:t>
        <a:bodyPr/>
        <a:lstStyle/>
        <a:p>
          <a:r>
            <a:rPr dirty="0"/>
            <a:t>Promoting to staff and management awareness of the importance of compliance with specific obligations as well as commitment to compliance as an organisational value</a:t>
          </a:r>
          <a:endParaRPr lang="en-US" sz="1800" b="0" dirty="0"/>
        </a:p>
      </dgm:t>
    </dgm:pt>
    <dgm:pt modelId="{4809FDED-9D0E-425C-8BA9-B143BFAF035A}" type="parTrans" cxnId="{F1891192-B135-4C9A-85ED-5017415ED1DC}">
      <dgm:prSet/>
      <dgm:spPr/>
      <dgm:t>
        <a:bodyPr/>
        <a:lstStyle/>
        <a:p>
          <a:endParaRPr lang="en-US" sz="1800" b="0"/>
        </a:p>
      </dgm:t>
    </dgm:pt>
    <dgm:pt modelId="{4214DB5A-7D64-404E-B00E-F54C0A1A960A}" type="sibTrans" cxnId="{F1891192-B135-4C9A-85ED-5017415ED1DC}">
      <dgm:prSet/>
      <dgm:spPr/>
      <dgm:t>
        <a:bodyPr/>
        <a:lstStyle/>
        <a:p>
          <a:endParaRPr lang="en-US" sz="1800" b="0"/>
        </a:p>
      </dgm:t>
    </dgm:pt>
    <dgm:pt modelId="{684337DB-E30C-4564-A3E7-D70755437C55}">
      <dgm:prSet phldrT="[Text]" custT="1"/>
      <dgm:spPr/>
      <dgm:t>
        <a:bodyPr/>
        <a:lstStyle/>
        <a:p>
          <a:r>
            <a:rPr dirty="0"/>
            <a:t>Fostering continuous improvement in compliance process across the organisation to ensure that obligations are met at the right time and in the right way</a:t>
          </a:r>
          <a:endParaRPr lang="en-US" sz="1800" b="0" dirty="0"/>
        </a:p>
      </dgm:t>
    </dgm:pt>
    <dgm:pt modelId="{B07B71E4-89F2-4060-94EC-A60E582A8FA2}" type="parTrans" cxnId="{7730CB1C-3A1A-418E-B741-D2A3BAA91E93}">
      <dgm:prSet/>
      <dgm:spPr/>
      <dgm:t>
        <a:bodyPr/>
        <a:lstStyle/>
        <a:p>
          <a:endParaRPr lang="en-US" sz="1800" b="0"/>
        </a:p>
      </dgm:t>
    </dgm:pt>
    <dgm:pt modelId="{FBE88A7A-1EF6-4FDE-9CB1-8A119B309376}" type="sibTrans" cxnId="{7730CB1C-3A1A-418E-B741-D2A3BAA91E93}">
      <dgm:prSet/>
      <dgm:spPr/>
      <dgm:t>
        <a:bodyPr/>
        <a:lstStyle/>
        <a:p>
          <a:endParaRPr lang="en-US" sz="1800" b="0"/>
        </a:p>
      </dgm:t>
    </dgm:pt>
    <dgm:pt modelId="{D7406D56-EABB-451F-893B-B212A4C03986}" type="parTrans">
      <dgm:prSet/>
      <dgm:spPr/>
      <dgm:t>
        <a:bodyPr/>
        <a:lstStyle/>
        <a:p>
          <a:endParaRPr lang="en-US" sz="1800" b="0"/>
        </a:p>
      </dgm:t>
    </dgm:pt>
    <dgm:pt modelId="{A74C6608-86E1-4644-A414-23AF47A61B91}" type="sibTrans">
      <dgm:prSet/>
      <dgm:spPr/>
      <dgm:t>
        <a:bodyPr/>
        <a:lstStyle/>
        <a:p>
          <a:endParaRPr lang="en-US" sz="1800" b="0"/>
        </a:p>
      </dgm:t>
    </dgm:pt>
    <dgm:pt modelId="{6FF27775-78C3-4CF6-BA40-418C8362000A}" type="parTrans">
      <dgm:prSet/>
      <dgm:spPr/>
      <dgm:t>
        <a:bodyPr/>
        <a:lstStyle/>
        <a:p>
          <a:endParaRPr lang="en-US" sz="1800" b="0"/>
        </a:p>
      </dgm:t>
    </dgm:pt>
    <dgm:pt modelId="{C7681F71-20BD-439B-A4E0-20051B051951}" type="sibTrans">
      <dgm:prSet/>
      <dgm:spPr/>
      <dgm:t>
        <a:bodyPr/>
        <a:lstStyle/>
        <a:p>
          <a:endParaRPr lang="en-US" sz="1800" b="0"/>
        </a:p>
      </dgm:t>
    </dgm:pt>
    <dgm:pt modelId="{D95C59AA-ECA4-4636-BEF5-85D6BAE54E12}" type="parTrans">
      <dgm:prSet/>
      <dgm:spPr/>
      <dgm:t>
        <a:bodyPr/>
        <a:lstStyle/>
        <a:p>
          <a:endParaRPr lang="en-US"/>
        </a:p>
      </dgm:t>
    </dgm:pt>
    <dgm:pt modelId="{C01B471A-4CA1-4300-93FC-25951D5062F5}" type="sibTrans">
      <dgm:prSet/>
      <dgm:spPr/>
      <dgm:t>
        <a:bodyPr/>
        <a:lstStyle/>
        <a:p>
          <a:endParaRPr lang="en-US"/>
        </a:p>
      </dgm:t>
    </dgm:pt>
    <dgm:pt modelId="{B03AD1C7-BBBC-440E-8E7B-720D84969755}" type="pres">
      <dgm:prSet presAssocID="{A0A0DADB-5B6D-4303-81BB-0CAD6EC101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602C11-6BA6-4FB2-A3D6-85CF88118B40}" type="pres">
      <dgm:prSet presAssocID="{5C11B73B-DB00-4292-97C2-8F53E564FF2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C6FEE8-B689-4524-BEAB-9612C6A16D9C}" type="pres">
      <dgm:prSet presAssocID="{4214DB5A-7D64-404E-B00E-F54C0A1A960A}" presName="spacer" presStyleCnt="0"/>
      <dgm:spPr/>
      <dgm:t>
        <a:bodyPr/>
        <a:lstStyle/>
        <a:p>
          <a:endParaRPr lang="en-US"/>
        </a:p>
      </dgm:t>
    </dgm:pt>
    <dgm:pt modelId="{6A60D25C-52EE-4D05-BB15-9079BB8192B2}" type="pres">
      <dgm:prSet presAssocID="{684337DB-E30C-4564-A3E7-D70755437C5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14DAF7-D11D-49C6-9117-2E69A1C58CAF}" type="presOf" srcId="{A0A0DADB-5B6D-4303-81BB-0CAD6EC101DA}" destId="{B03AD1C7-BBBC-440E-8E7B-720D84969755}" srcOrd="0" destOrd="0" presId="urn:microsoft.com/office/officeart/2005/8/layout/vList2"/>
    <dgm:cxn modelId="{F1891192-B135-4C9A-85ED-5017415ED1DC}" srcId="{A0A0DADB-5B6D-4303-81BB-0CAD6EC101DA}" destId="{5C11B73B-DB00-4292-97C2-8F53E564FF2C}" srcOrd="0" destOrd="0" parTransId="{4809FDED-9D0E-425C-8BA9-B143BFAF035A}" sibTransId="{4214DB5A-7D64-404E-B00E-F54C0A1A960A}"/>
    <dgm:cxn modelId="{F41B88B7-E263-46D2-9400-B506D5A0DB9F}" type="presOf" srcId="{684337DB-E30C-4564-A3E7-D70755437C55}" destId="{6A60D25C-52EE-4D05-BB15-9079BB8192B2}" srcOrd="0" destOrd="0" presId="urn:microsoft.com/office/officeart/2005/8/layout/vList2"/>
    <dgm:cxn modelId="{7730CB1C-3A1A-418E-B741-D2A3BAA91E93}" srcId="{A0A0DADB-5B6D-4303-81BB-0CAD6EC101DA}" destId="{684337DB-E30C-4564-A3E7-D70755437C55}" srcOrd="1" destOrd="0" parTransId="{B07B71E4-89F2-4060-94EC-A60E582A8FA2}" sibTransId="{FBE88A7A-1EF6-4FDE-9CB1-8A119B309376}"/>
    <dgm:cxn modelId="{9369A0A4-0447-4A66-B1DF-EE11238300DC}" type="presOf" srcId="{5C11B73B-DB00-4292-97C2-8F53E564FF2C}" destId="{7E602C11-6BA6-4FB2-A3D6-85CF88118B40}" srcOrd="0" destOrd="0" presId="urn:microsoft.com/office/officeart/2005/8/layout/vList2"/>
    <dgm:cxn modelId="{C56ED3C2-97C9-4810-933A-0856755B4F15}" type="presParOf" srcId="{B03AD1C7-BBBC-440E-8E7B-720D84969755}" destId="{7E602C11-6BA6-4FB2-A3D6-85CF88118B40}" srcOrd="0" destOrd="0" presId="urn:microsoft.com/office/officeart/2005/8/layout/vList2"/>
    <dgm:cxn modelId="{B3FD814B-074B-434E-B92B-A80C4A162F93}" type="presParOf" srcId="{B03AD1C7-BBBC-440E-8E7B-720D84969755}" destId="{87C6FEE8-B689-4524-BEAB-9612C6A16D9C}" srcOrd="1" destOrd="0" presId="urn:microsoft.com/office/officeart/2005/8/layout/vList2"/>
    <dgm:cxn modelId="{D4288E93-04F2-4FD1-B94C-B1245B4AC8B4}" type="presParOf" srcId="{B03AD1C7-BBBC-440E-8E7B-720D84969755}" destId="{6A60D25C-52EE-4D05-BB15-9079BB8192B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A0DADB-5B6D-4303-81BB-0CAD6EC101DA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C11B73B-DB00-4292-97C2-8F53E564FF2C}">
      <dgm:prSet phldrT="[Text]"/>
      <dgm:spPr/>
      <dgm:t>
        <a:bodyPr/>
        <a:lstStyle/>
        <a:p>
          <a:r>
            <a:rPr dirty="0"/>
            <a:t>Most of the corporate engage external professionals to conduct this Compliance Management Audit in view of the following:</a:t>
          </a:r>
          <a:endParaRPr lang="en-US" dirty="0"/>
        </a:p>
      </dgm:t>
    </dgm:pt>
    <dgm:pt modelId="{4809FDED-9D0E-425C-8BA9-B143BFAF035A}" type="parTrans" cxnId="{F1891192-B135-4C9A-85ED-5017415ED1DC}">
      <dgm:prSet/>
      <dgm:spPr/>
      <dgm:t>
        <a:bodyPr/>
        <a:lstStyle/>
        <a:p>
          <a:endParaRPr lang="en-US"/>
        </a:p>
      </dgm:t>
    </dgm:pt>
    <dgm:pt modelId="{4214DB5A-7D64-404E-B00E-F54C0A1A960A}" type="sibTrans" cxnId="{F1891192-B135-4C9A-85ED-5017415ED1DC}">
      <dgm:prSet/>
      <dgm:spPr/>
      <dgm:t>
        <a:bodyPr/>
        <a:lstStyle/>
        <a:p>
          <a:endParaRPr lang="en-US"/>
        </a:p>
      </dgm:t>
    </dgm:pt>
    <dgm:pt modelId="{B07B71E4-89F2-4060-94EC-A60E582A8FA2}" type="parTrans">
      <dgm:prSet/>
      <dgm:spPr/>
      <dgm:t>
        <a:bodyPr/>
        <a:lstStyle/>
        <a:p>
          <a:endParaRPr lang="en-US"/>
        </a:p>
      </dgm:t>
    </dgm:pt>
    <dgm:pt modelId="{FBE88A7A-1EF6-4FDE-9CB1-8A119B309376}" type="sibTrans">
      <dgm:prSet/>
      <dgm:spPr/>
      <dgm:t>
        <a:bodyPr/>
        <a:lstStyle/>
        <a:p>
          <a:endParaRPr lang="en-US"/>
        </a:p>
      </dgm:t>
    </dgm:pt>
    <dgm:pt modelId="{D7406D56-EABB-451F-893B-B212A4C03986}" type="parTrans">
      <dgm:prSet/>
      <dgm:spPr/>
      <dgm:t>
        <a:bodyPr/>
        <a:lstStyle/>
        <a:p>
          <a:endParaRPr lang="en-US"/>
        </a:p>
      </dgm:t>
    </dgm:pt>
    <dgm:pt modelId="{A74C6608-86E1-4644-A414-23AF47A61B91}" type="sibTrans">
      <dgm:prSet/>
      <dgm:spPr/>
      <dgm:t>
        <a:bodyPr/>
        <a:lstStyle/>
        <a:p>
          <a:endParaRPr lang="en-US"/>
        </a:p>
      </dgm:t>
    </dgm:pt>
    <dgm:pt modelId="{6FF27775-78C3-4CF6-BA40-418C8362000A}" type="parTrans">
      <dgm:prSet/>
      <dgm:spPr/>
      <dgm:t>
        <a:bodyPr/>
        <a:lstStyle/>
        <a:p>
          <a:endParaRPr lang="en-US"/>
        </a:p>
      </dgm:t>
    </dgm:pt>
    <dgm:pt modelId="{C7681F71-20BD-439B-A4E0-20051B051951}" type="sibTrans">
      <dgm:prSet/>
      <dgm:spPr/>
      <dgm:t>
        <a:bodyPr/>
        <a:lstStyle/>
        <a:p>
          <a:endParaRPr lang="en-US"/>
        </a:p>
      </dgm:t>
    </dgm:pt>
    <dgm:pt modelId="{9FA0E98D-3FE2-4689-BC2B-4189731071F6}" type="parTrans">
      <dgm:prSet/>
      <dgm:spPr/>
      <dgm:t>
        <a:bodyPr/>
        <a:lstStyle/>
        <a:p>
          <a:endParaRPr lang="en-US"/>
        </a:p>
      </dgm:t>
    </dgm:pt>
    <dgm:pt modelId="{B44A047B-3DC2-4497-92D2-1CAE4BE05690}" type="sibTrans">
      <dgm:prSet/>
      <dgm:spPr/>
      <dgm:t>
        <a:bodyPr/>
        <a:lstStyle/>
        <a:p>
          <a:endParaRPr lang="en-US"/>
        </a:p>
      </dgm:t>
    </dgm:pt>
    <dgm:pt modelId="{10365BCF-B622-49EA-99D4-0B57B9209625}">
      <dgm:prSet phldrT="[Text]"/>
      <dgm:spPr/>
      <dgm:t>
        <a:bodyPr/>
        <a:lstStyle/>
        <a:p>
          <a:r>
            <a:rPr dirty="0"/>
            <a:t>Number of legislations and the complicated provisions</a:t>
          </a:r>
          <a:endParaRPr lang="en-US" dirty="0"/>
        </a:p>
      </dgm:t>
    </dgm:pt>
    <dgm:pt modelId="{C5ED1B69-030B-4AFB-89E8-65FCCD5F6742}" type="parTrans" cxnId="{AA7CCC7C-EB03-4CF1-AF6A-90CF4E8DA360}">
      <dgm:prSet/>
      <dgm:spPr/>
    </dgm:pt>
    <dgm:pt modelId="{EFBE0A22-A473-4DD1-8870-6460F3FC7C5C}" type="sibTrans" cxnId="{AA7CCC7C-EB03-4CF1-AF6A-90CF4E8DA360}">
      <dgm:prSet/>
      <dgm:spPr/>
    </dgm:pt>
    <dgm:pt modelId="{ED1E630A-319F-41F8-9CFB-9F8355812E0F}">
      <dgm:prSet phldrT="[Text]"/>
      <dgm:spPr/>
      <dgm:t>
        <a:bodyPr/>
        <a:lstStyle/>
        <a:p>
          <a:r>
            <a:rPr dirty="0"/>
            <a:t>Professional knowledge and expertise required to carry out this audit</a:t>
          </a:r>
          <a:endParaRPr lang="en-US" dirty="0"/>
        </a:p>
      </dgm:t>
    </dgm:pt>
    <dgm:pt modelId="{508669C0-339D-4CF6-8C0C-61DD2BA6B44D}" type="parTrans" cxnId="{570212A8-CED1-47EE-A7C5-CC48645EB0FD}">
      <dgm:prSet/>
      <dgm:spPr/>
    </dgm:pt>
    <dgm:pt modelId="{0F6C08FF-CDC9-41EE-BC7B-FCEC946AF410}" type="sibTrans" cxnId="{570212A8-CED1-47EE-A7C5-CC48645EB0FD}">
      <dgm:prSet/>
      <dgm:spPr/>
    </dgm:pt>
    <dgm:pt modelId="{C08F12D9-144C-4E88-AEA6-A1B37F33A5F5}">
      <dgm:prSet phldrT="[Text]"/>
      <dgm:spPr/>
      <dgm:t>
        <a:bodyPr/>
        <a:lstStyle/>
        <a:p>
          <a:r>
            <a:rPr dirty="0"/>
            <a:t>External check at frequent intervals to confirm that compliance is in line with the requirements</a:t>
          </a:r>
          <a:br>
            <a:rPr dirty="0"/>
          </a:br>
          <a:r>
            <a:rPr dirty="0"/>
            <a:t>Contd…</a:t>
          </a:r>
          <a:endParaRPr lang="en-US" dirty="0"/>
        </a:p>
      </dgm:t>
    </dgm:pt>
    <dgm:pt modelId="{9E38E9BF-B90A-413F-B630-9060CFB7DE43}" type="parTrans" cxnId="{4C9EC5B9-CBB5-4442-83D6-586B5B489676}">
      <dgm:prSet/>
      <dgm:spPr/>
    </dgm:pt>
    <dgm:pt modelId="{32E19A12-F300-4DF2-8D4C-8414A5D78AAA}" type="sibTrans" cxnId="{4C9EC5B9-CBB5-4442-83D6-586B5B489676}">
      <dgm:prSet/>
      <dgm:spPr/>
    </dgm:pt>
    <dgm:pt modelId="{FF25EEE0-3D29-4DE3-84CF-E43EA5B30FC1}" type="pres">
      <dgm:prSet presAssocID="{A0A0DADB-5B6D-4303-81BB-0CAD6EC101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087B72-F311-448D-AD41-CDE1EFA13E83}" type="pres">
      <dgm:prSet presAssocID="{5C11B73B-DB00-4292-97C2-8F53E564FF2C}" presName="composite" presStyleCnt="0"/>
      <dgm:spPr/>
      <dgm:t>
        <a:bodyPr/>
        <a:lstStyle/>
        <a:p>
          <a:endParaRPr lang="en-US"/>
        </a:p>
      </dgm:t>
    </dgm:pt>
    <dgm:pt modelId="{C5303293-C2C6-47B3-9EBC-5C9C4A464120}" type="pres">
      <dgm:prSet presAssocID="{5C11B73B-DB00-4292-97C2-8F53E564FF2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D140A3-6CBA-404A-A427-42031A81AE52}" type="pres">
      <dgm:prSet presAssocID="{5C11B73B-DB00-4292-97C2-8F53E564FF2C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9A851B-3290-49C5-9467-8D2334C454A3}" type="presOf" srcId="{5C11B73B-DB00-4292-97C2-8F53E564FF2C}" destId="{C5303293-C2C6-47B3-9EBC-5C9C4A464120}" srcOrd="0" destOrd="0" presId="urn:microsoft.com/office/officeart/2005/8/layout/hList1"/>
    <dgm:cxn modelId="{AA7CCC7C-EB03-4CF1-AF6A-90CF4E8DA360}" srcId="{5C11B73B-DB00-4292-97C2-8F53E564FF2C}" destId="{10365BCF-B622-49EA-99D4-0B57B9209625}" srcOrd="0" destOrd="0" parTransId="{C5ED1B69-030B-4AFB-89E8-65FCCD5F6742}" sibTransId="{EFBE0A22-A473-4DD1-8870-6460F3FC7C5C}"/>
    <dgm:cxn modelId="{F1891192-B135-4C9A-85ED-5017415ED1DC}" srcId="{A0A0DADB-5B6D-4303-81BB-0CAD6EC101DA}" destId="{5C11B73B-DB00-4292-97C2-8F53E564FF2C}" srcOrd="0" destOrd="0" parTransId="{4809FDED-9D0E-425C-8BA9-B143BFAF035A}" sibTransId="{4214DB5A-7D64-404E-B00E-F54C0A1A960A}"/>
    <dgm:cxn modelId="{570212A8-CED1-47EE-A7C5-CC48645EB0FD}" srcId="{5C11B73B-DB00-4292-97C2-8F53E564FF2C}" destId="{ED1E630A-319F-41F8-9CFB-9F8355812E0F}" srcOrd="1" destOrd="0" parTransId="{508669C0-339D-4CF6-8C0C-61DD2BA6B44D}" sibTransId="{0F6C08FF-CDC9-41EE-BC7B-FCEC946AF410}"/>
    <dgm:cxn modelId="{57359E03-C186-410C-A293-60D7CA3CAC50}" type="presOf" srcId="{ED1E630A-319F-41F8-9CFB-9F8355812E0F}" destId="{34D140A3-6CBA-404A-A427-42031A81AE52}" srcOrd="0" destOrd="1" presId="urn:microsoft.com/office/officeart/2005/8/layout/hList1"/>
    <dgm:cxn modelId="{A50BF7DA-698C-47A5-A260-3A6BC311E584}" type="presOf" srcId="{A0A0DADB-5B6D-4303-81BB-0CAD6EC101DA}" destId="{FF25EEE0-3D29-4DE3-84CF-E43EA5B30FC1}" srcOrd="0" destOrd="0" presId="urn:microsoft.com/office/officeart/2005/8/layout/hList1"/>
    <dgm:cxn modelId="{4C9EC5B9-CBB5-4442-83D6-586B5B489676}" srcId="{5C11B73B-DB00-4292-97C2-8F53E564FF2C}" destId="{C08F12D9-144C-4E88-AEA6-A1B37F33A5F5}" srcOrd="2" destOrd="0" parTransId="{9E38E9BF-B90A-413F-B630-9060CFB7DE43}" sibTransId="{32E19A12-F300-4DF2-8D4C-8414A5D78AAA}"/>
    <dgm:cxn modelId="{612C653A-4093-4D12-BD8A-5ABF10F98EA2}" type="presOf" srcId="{C08F12D9-144C-4E88-AEA6-A1B37F33A5F5}" destId="{34D140A3-6CBA-404A-A427-42031A81AE52}" srcOrd="0" destOrd="2" presId="urn:microsoft.com/office/officeart/2005/8/layout/hList1"/>
    <dgm:cxn modelId="{E90D371A-E060-49D3-A403-02F34F68DFA5}" type="presOf" srcId="{10365BCF-B622-49EA-99D4-0B57B9209625}" destId="{34D140A3-6CBA-404A-A427-42031A81AE52}" srcOrd="0" destOrd="0" presId="urn:microsoft.com/office/officeart/2005/8/layout/hList1"/>
    <dgm:cxn modelId="{57C234F5-9FF1-4EA7-AF26-ABB81003A086}" type="presParOf" srcId="{FF25EEE0-3D29-4DE3-84CF-E43EA5B30FC1}" destId="{84087B72-F311-448D-AD41-CDE1EFA13E83}" srcOrd="0" destOrd="0" presId="urn:microsoft.com/office/officeart/2005/8/layout/hList1"/>
    <dgm:cxn modelId="{D76C2BC7-34A8-4B8F-8171-36374DF9738A}" type="presParOf" srcId="{84087B72-F311-448D-AD41-CDE1EFA13E83}" destId="{C5303293-C2C6-47B3-9EBC-5C9C4A464120}" srcOrd="0" destOrd="0" presId="urn:microsoft.com/office/officeart/2005/8/layout/hList1"/>
    <dgm:cxn modelId="{471FB8CE-54A4-48FB-8904-AC726C2CFFA9}" type="presParOf" srcId="{84087B72-F311-448D-AD41-CDE1EFA13E83}" destId="{34D140A3-6CBA-404A-A427-42031A81AE5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A0DADB-5B6D-4303-81BB-0CAD6EC101DA}" type="doc">
      <dgm:prSet loTypeId="urn:microsoft.com/office/officeart/2005/8/layout/hList1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5C11B73B-DB00-4292-97C2-8F53E564FF2C}">
      <dgm:prSet phldrT="[Text]"/>
      <dgm:spPr>
        <a:ln>
          <a:noFill/>
        </a:ln>
      </dgm:spPr>
      <dgm:t>
        <a:bodyPr/>
        <a:lstStyle/>
        <a:p>
          <a:r>
            <a:rPr dirty="0"/>
            <a:t>Our major focus on compliance management audit will include the following:</a:t>
          </a:r>
          <a:endParaRPr lang="en-US" dirty="0"/>
        </a:p>
      </dgm:t>
    </dgm:pt>
    <dgm:pt modelId="{4809FDED-9D0E-425C-8BA9-B143BFAF035A}" type="parTrans" cxnId="{F1891192-B135-4C9A-85ED-5017415ED1DC}">
      <dgm:prSet/>
      <dgm:spPr/>
      <dgm:t>
        <a:bodyPr/>
        <a:lstStyle/>
        <a:p>
          <a:endParaRPr lang="en-US"/>
        </a:p>
      </dgm:t>
    </dgm:pt>
    <dgm:pt modelId="{4214DB5A-7D64-404E-B00E-F54C0A1A960A}" type="sibTrans" cxnId="{F1891192-B135-4C9A-85ED-5017415ED1DC}">
      <dgm:prSet/>
      <dgm:spPr/>
      <dgm:t>
        <a:bodyPr/>
        <a:lstStyle/>
        <a:p>
          <a:endParaRPr lang="en-US"/>
        </a:p>
      </dgm:t>
    </dgm:pt>
    <dgm:pt modelId="{B07B71E4-89F2-4060-94EC-A60E582A8FA2}" type="parTrans">
      <dgm:prSet/>
      <dgm:spPr/>
      <dgm:t>
        <a:bodyPr/>
        <a:lstStyle/>
        <a:p>
          <a:endParaRPr lang="en-US"/>
        </a:p>
      </dgm:t>
    </dgm:pt>
    <dgm:pt modelId="{FBE88A7A-1EF6-4FDE-9CB1-8A119B309376}" type="sibTrans">
      <dgm:prSet/>
      <dgm:spPr/>
      <dgm:t>
        <a:bodyPr/>
        <a:lstStyle/>
        <a:p>
          <a:endParaRPr lang="en-US"/>
        </a:p>
      </dgm:t>
    </dgm:pt>
    <dgm:pt modelId="{D7406D56-EABB-451F-893B-B212A4C03986}" type="parTrans">
      <dgm:prSet/>
      <dgm:spPr/>
      <dgm:t>
        <a:bodyPr/>
        <a:lstStyle/>
        <a:p>
          <a:endParaRPr lang="en-US"/>
        </a:p>
      </dgm:t>
    </dgm:pt>
    <dgm:pt modelId="{A74C6608-86E1-4644-A414-23AF47A61B91}" type="sibTrans">
      <dgm:prSet/>
      <dgm:spPr/>
      <dgm:t>
        <a:bodyPr/>
        <a:lstStyle/>
        <a:p>
          <a:endParaRPr lang="en-US"/>
        </a:p>
      </dgm:t>
    </dgm:pt>
    <dgm:pt modelId="{6FF27775-78C3-4CF6-BA40-418C8362000A}" type="parTrans">
      <dgm:prSet/>
      <dgm:spPr/>
      <dgm:t>
        <a:bodyPr/>
        <a:lstStyle/>
        <a:p>
          <a:endParaRPr lang="en-US"/>
        </a:p>
      </dgm:t>
    </dgm:pt>
    <dgm:pt modelId="{C7681F71-20BD-439B-A4E0-20051B051951}" type="sibTrans">
      <dgm:prSet/>
      <dgm:spPr/>
      <dgm:t>
        <a:bodyPr/>
        <a:lstStyle/>
        <a:p>
          <a:endParaRPr lang="en-US"/>
        </a:p>
      </dgm:t>
    </dgm:pt>
    <dgm:pt modelId="{9DF2F3E9-0733-458E-B7BA-BEC61C70BB8E}">
      <dgm:prSet phldrT="[Text]"/>
      <dgm:spPr>
        <a:ln>
          <a:noFill/>
        </a:ln>
      </dgm:spPr>
      <dgm:t>
        <a:bodyPr/>
        <a:lstStyle/>
        <a:p>
          <a:r>
            <a:rPr dirty="0"/>
            <a:t>Contracts and Agreements</a:t>
          </a:r>
          <a:endParaRPr lang="en-US" dirty="0"/>
        </a:p>
      </dgm:t>
    </dgm:pt>
    <dgm:pt modelId="{8E4E910F-39E1-4669-805B-2479F10D5C4D}" type="parTrans" cxnId="{B103687E-472D-4179-AFCA-6370C255615D}">
      <dgm:prSet/>
      <dgm:spPr/>
    </dgm:pt>
    <dgm:pt modelId="{7798A211-F17B-4427-B1C0-72E541A3E3B2}" type="sibTrans" cxnId="{B103687E-472D-4179-AFCA-6370C255615D}">
      <dgm:prSet/>
      <dgm:spPr/>
    </dgm:pt>
    <dgm:pt modelId="{018676D4-D35B-4A4C-8608-64AA71C8B5C8}">
      <dgm:prSet phldrT="[Text]"/>
      <dgm:spPr>
        <a:ln>
          <a:noFill/>
        </a:ln>
      </dgm:spPr>
      <dgm:t>
        <a:bodyPr/>
        <a:lstStyle/>
        <a:p>
          <a:r>
            <a:rPr dirty="0"/>
            <a:t>Personnel policies and specific areas on staff compensation</a:t>
          </a:r>
          <a:endParaRPr lang="en-US" dirty="0"/>
        </a:p>
      </dgm:t>
    </dgm:pt>
    <dgm:pt modelId="{AEE62C67-8A8B-4BA3-9131-C6BB1BEA2D41}" type="parTrans" cxnId="{33BCC5D1-DBD1-4109-85A1-2F27AD2B0516}">
      <dgm:prSet/>
      <dgm:spPr/>
    </dgm:pt>
    <dgm:pt modelId="{18DACE37-6374-4CC7-99D5-F25DF67764CA}" type="sibTrans" cxnId="{33BCC5D1-DBD1-4109-85A1-2F27AD2B0516}">
      <dgm:prSet/>
      <dgm:spPr/>
    </dgm:pt>
    <dgm:pt modelId="{0C5A4552-6F10-4129-ABE6-FCB6F0188F8E}">
      <dgm:prSet phldrT="[Text]"/>
      <dgm:spPr>
        <a:ln>
          <a:noFill/>
        </a:ln>
      </dgm:spPr>
      <dgm:t>
        <a:bodyPr/>
        <a:lstStyle/>
        <a:p>
          <a:r>
            <a:rPr dirty="0"/>
            <a:t>Contract Labour Employees</a:t>
          </a:r>
          <a:endParaRPr lang="en-US" dirty="0"/>
        </a:p>
      </dgm:t>
    </dgm:pt>
    <dgm:pt modelId="{0035A435-3847-4D55-B17C-66E4358CA506}" type="parTrans" cxnId="{03939971-2AF1-4A69-8AFC-7F97E52782EE}">
      <dgm:prSet/>
      <dgm:spPr/>
    </dgm:pt>
    <dgm:pt modelId="{DE72E205-9983-46F6-B884-652BB791BC46}" type="sibTrans" cxnId="{03939971-2AF1-4A69-8AFC-7F97E52782EE}">
      <dgm:prSet/>
      <dgm:spPr/>
    </dgm:pt>
    <dgm:pt modelId="{CA72F155-0FCC-4262-A320-17636BD0C509}">
      <dgm:prSet phldrT="[Text]"/>
      <dgm:spPr>
        <a:ln>
          <a:noFill/>
        </a:ln>
      </dgm:spPr>
      <dgm:t>
        <a:bodyPr/>
        <a:lstStyle/>
        <a:p>
          <a:r>
            <a:rPr dirty="0"/>
            <a:t>Information Technology Regulations</a:t>
          </a:r>
          <a:endParaRPr lang="en-US" dirty="0"/>
        </a:p>
      </dgm:t>
    </dgm:pt>
    <dgm:pt modelId="{F4116ED1-9533-455F-BF0B-21DAAA74299F}" type="parTrans" cxnId="{A6827449-9BC7-41CD-BED1-CFAF0F94EF82}">
      <dgm:prSet/>
      <dgm:spPr/>
    </dgm:pt>
    <dgm:pt modelId="{3A590A41-EA0B-4617-9A65-F548258B8F17}" type="sibTrans" cxnId="{A6827449-9BC7-41CD-BED1-CFAF0F94EF82}">
      <dgm:prSet/>
      <dgm:spPr/>
    </dgm:pt>
    <dgm:pt modelId="{E5F37405-39DE-4A2F-B254-8115A59B641D}">
      <dgm:prSet phldrT="[Text]"/>
      <dgm:spPr>
        <a:ln>
          <a:noFill/>
        </a:ln>
      </dgm:spPr>
      <dgm:t>
        <a:bodyPr/>
        <a:lstStyle/>
        <a:p>
          <a:r>
            <a:rPr dirty="0"/>
            <a:t>Environment and Pollution</a:t>
          </a:r>
          <a:endParaRPr lang="en-US" dirty="0"/>
        </a:p>
      </dgm:t>
    </dgm:pt>
    <dgm:pt modelId="{0481F1BE-4007-4351-8D13-013F3506B631}" type="parTrans" cxnId="{535AF155-4AEA-4246-847C-1230730E3562}">
      <dgm:prSet/>
      <dgm:spPr/>
    </dgm:pt>
    <dgm:pt modelId="{446381C9-BDA4-47B0-82C0-48030BC2FC61}" type="sibTrans" cxnId="{535AF155-4AEA-4246-847C-1230730E3562}">
      <dgm:prSet/>
      <dgm:spPr/>
    </dgm:pt>
    <dgm:pt modelId="{3CCCB348-4123-4DBA-93F4-59D119F86611}">
      <dgm:prSet phldrT="[Text]"/>
      <dgm:spPr>
        <a:ln>
          <a:noFill/>
        </a:ln>
      </dgm:spPr>
      <dgm:t>
        <a:bodyPr/>
        <a:lstStyle/>
        <a:p>
          <a:r>
            <a:rPr dirty="0"/>
            <a:t>Intellectual Property Rights</a:t>
          </a:r>
          <a:br>
            <a:rPr dirty="0"/>
          </a:br>
          <a:r>
            <a:rPr dirty="0"/>
            <a:t>Contd…</a:t>
          </a:r>
          <a:endParaRPr lang="en-US" dirty="0"/>
        </a:p>
      </dgm:t>
    </dgm:pt>
    <dgm:pt modelId="{FA1A9DB4-F4E0-4EED-90FD-18E36A2F948E}" type="parTrans" cxnId="{3F8A571A-7B31-4BFD-915E-AE31C31FCCE1}">
      <dgm:prSet/>
      <dgm:spPr/>
    </dgm:pt>
    <dgm:pt modelId="{932E6BD5-8D70-4B26-96D8-D09A0B541158}" type="sibTrans" cxnId="{3F8A571A-7B31-4BFD-915E-AE31C31FCCE1}">
      <dgm:prSet/>
      <dgm:spPr/>
    </dgm:pt>
    <dgm:pt modelId="{FF25EEE0-3D29-4DE3-84CF-E43EA5B30FC1}" type="pres">
      <dgm:prSet presAssocID="{A0A0DADB-5B6D-4303-81BB-0CAD6EC101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087B72-F311-448D-AD41-CDE1EFA13E83}" type="pres">
      <dgm:prSet presAssocID="{5C11B73B-DB00-4292-97C2-8F53E564FF2C}" presName="composite" presStyleCnt="0"/>
      <dgm:spPr/>
      <dgm:t>
        <a:bodyPr/>
        <a:lstStyle/>
        <a:p>
          <a:endParaRPr lang="en-US"/>
        </a:p>
      </dgm:t>
    </dgm:pt>
    <dgm:pt modelId="{C5303293-C2C6-47B3-9EBC-5C9C4A464120}" type="pres">
      <dgm:prSet presAssocID="{5C11B73B-DB00-4292-97C2-8F53E564FF2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D140A3-6CBA-404A-A427-42031A81AE52}" type="pres">
      <dgm:prSet presAssocID="{5C11B73B-DB00-4292-97C2-8F53E564FF2C}" presName="desTx" presStyleLbl="alignAccFollowNode1" presStyleIdx="0" presStyleCnt="1">
        <dgm:presLayoutVars>
          <dgm:bulletEnabled val="1"/>
        </dgm:presLayoutVars>
      </dgm:prSet>
      <dgm:spPr>
        <a:ln>
          <a:noFill/>
        </a:ln>
      </dgm:spPr>
      <dgm:t>
        <a:bodyPr/>
        <a:lstStyle/>
        <a:p>
          <a:endParaRPr lang="en-US"/>
        </a:p>
      </dgm:t>
    </dgm:pt>
  </dgm:ptLst>
  <dgm:cxnLst>
    <dgm:cxn modelId="{B103687E-472D-4179-AFCA-6370C255615D}" srcId="{5C11B73B-DB00-4292-97C2-8F53E564FF2C}" destId="{9DF2F3E9-0733-458E-B7BA-BEC61C70BB8E}" srcOrd="0" destOrd="0" parTransId="{8E4E910F-39E1-4669-805B-2479F10D5C4D}" sibTransId="{7798A211-F17B-4427-B1C0-72E541A3E3B2}"/>
    <dgm:cxn modelId="{A6827449-9BC7-41CD-BED1-CFAF0F94EF82}" srcId="{5C11B73B-DB00-4292-97C2-8F53E564FF2C}" destId="{CA72F155-0FCC-4262-A320-17636BD0C509}" srcOrd="3" destOrd="0" parTransId="{F4116ED1-9533-455F-BF0B-21DAAA74299F}" sibTransId="{3A590A41-EA0B-4617-9A65-F548258B8F17}"/>
    <dgm:cxn modelId="{F1891192-B135-4C9A-85ED-5017415ED1DC}" srcId="{A0A0DADB-5B6D-4303-81BB-0CAD6EC101DA}" destId="{5C11B73B-DB00-4292-97C2-8F53E564FF2C}" srcOrd="0" destOrd="0" parTransId="{4809FDED-9D0E-425C-8BA9-B143BFAF035A}" sibTransId="{4214DB5A-7D64-404E-B00E-F54C0A1A960A}"/>
    <dgm:cxn modelId="{33BCC5D1-DBD1-4109-85A1-2F27AD2B0516}" srcId="{5C11B73B-DB00-4292-97C2-8F53E564FF2C}" destId="{018676D4-D35B-4A4C-8608-64AA71C8B5C8}" srcOrd="1" destOrd="0" parTransId="{AEE62C67-8A8B-4BA3-9131-C6BB1BEA2D41}" sibTransId="{18DACE37-6374-4CC7-99D5-F25DF67764CA}"/>
    <dgm:cxn modelId="{FF7A0CF4-6A6E-4EEC-ADB3-5231461D2547}" type="presOf" srcId="{CA72F155-0FCC-4262-A320-17636BD0C509}" destId="{34D140A3-6CBA-404A-A427-42031A81AE52}" srcOrd="0" destOrd="3" presId="urn:microsoft.com/office/officeart/2005/8/layout/hList1"/>
    <dgm:cxn modelId="{46775637-1763-4A60-8ED4-4D6D96DD9F8E}" type="presOf" srcId="{0C5A4552-6F10-4129-ABE6-FCB6F0188F8E}" destId="{34D140A3-6CBA-404A-A427-42031A81AE52}" srcOrd="0" destOrd="2" presId="urn:microsoft.com/office/officeart/2005/8/layout/hList1"/>
    <dgm:cxn modelId="{3F8A571A-7B31-4BFD-915E-AE31C31FCCE1}" srcId="{5C11B73B-DB00-4292-97C2-8F53E564FF2C}" destId="{3CCCB348-4123-4DBA-93F4-59D119F86611}" srcOrd="5" destOrd="0" parTransId="{FA1A9DB4-F4E0-4EED-90FD-18E36A2F948E}" sibTransId="{932E6BD5-8D70-4B26-96D8-D09A0B541158}"/>
    <dgm:cxn modelId="{FD389C61-D7C1-4548-A22C-9402462D0838}" type="presOf" srcId="{9DF2F3E9-0733-458E-B7BA-BEC61C70BB8E}" destId="{34D140A3-6CBA-404A-A427-42031A81AE52}" srcOrd="0" destOrd="0" presId="urn:microsoft.com/office/officeart/2005/8/layout/hList1"/>
    <dgm:cxn modelId="{5E1890D2-C5FC-4BAB-9C27-DDC1946758F4}" type="presOf" srcId="{5C11B73B-DB00-4292-97C2-8F53E564FF2C}" destId="{C5303293-C2C6-47B3-9EBC-5C9C4A464120}" srcOrd="0" destOrd="0" presId="urn:microsoft.com/office/officeart/2005/8/layout/hList1"/>
    <dgm:cxn modelId="{226B61BE-04A1-43D1-BBAC-CE6F272388B9}" type="presOf" srcId="{018676D4-D35B-4A4C-8608-64AA71C8B5C8}" destId="{34D140A3-6CBA-404A-A427-42031A81AE52}" srcOrd="0" destOrd="1" presId="urn:microsoft.com/office/officeart/2005/8/layout/hList1"/>
    <dgm:cxn modelId="{CF1F4EEF-6826-4DE3-9D49-7CDB6D89CC39}" type="presOf" srcId="{E5F37405-39DE-4A2F-B254-8115A59B641D}" destId="{34D140A3-6CBA-404A-A427-42031A81AE52}" srcOrd="0" destOrd="4" presId="urn:microsoft.com/office/officeart/2005/8/layout/hList1"/>
    <dgm:cxn modelId="{6FD8D58C-781D-4A54-9518-FF20B422ADF7}" type="presOf" srcId="{3CCCB348-4123-4DBA-93F4-59D119F86611}" destId="{34D140A3-6CBA-404A-A427-42031A81AE52}" srcOrd="0" destOrd="5" presId="urn:microsoft.com/office/officeart/2005/8/layout/hList1"/>
    <dgm:cxn modelId="{535AF155-4AEA-4246-847C-1230730E3562}" srcId="{5C11B73B-DB00-4292-97C2-8F53E564FF2C}" destId="{E5F37405-39DE-4A2F-B254-8115A59B641D}" srcOrd="4" destOrd="0" parTransId="{0481F1BE-4007-4351-8D13-013F3506B631}" sibTransId="{446381C9-BDA4-47B0-82C0-48030BC2FC61}"/>
    <dgm:cxn modelId="{7BAA68D8-8BE3-43FE-83AB-E20F31A6D0CE}" type="presOf" srcId="{A0A0DADB-5B6D-4303-81BB-0CAD6EC101DA}" destId="{FF25EEE0-3D29-4DE3-84CF-E43EA5B30FC1}" srcOrd="0" destOrd="0" presId="urn:microsoft.com/office/officeart/2005/8/layout/hList1"/>
    <dgm:cxn modelId="{03939971-2AF1-4A69-8AFC-7F97E52782EE}" srcId="{5C11B73B-DB00-4292-97C2-8F53E564FF2C}" destId="{0C5A4552-6F10-4129-ABE6-FCB6F0188F8E}" srcOrd="2" destOrd="0" parTransId="{0035A435-3847-4D55-B17C-66E4358CA506}" sibTransId="{DE72E205-9983-46F6-B884-652BB791BC46}"/>
    <dgm:cxn modelId="{6A9121A4-A3CE-4D86-8C56-38856056044F}" type="presParOf" srcId="{FF25EEE0-3D29-4DE3-84CF-E43EA5B30FC1}" destId="{84087B72-F311-448D-AD41-CDE1EFA13E83}" srcOrd="0" destOrd="0" presId="urn:microsoft.com/office/officeart/2005/8/layout/hList1"/>
    <dgm:cxn modelId="{258EC6A0-3CC7-4313-8B90-17DDA0329719}" type="presParOf" srcId="{84087B72-F311-448D-AD41-CDE1EFA13E83}" destId="{C5303293-C2C6-47B3-9EBC-5C9C4A464120}" srcOrd="0" destOrd="0" presId="urn:microsoft.com/office/officeart/2005/8/layout/hList1"/>
    <dgm:cxn modelId="{C0651DB7-2148-4C15-9EA7-05EE770F683A}" type="presParOf" srcId="{84087B72-F311-448D-AD41-CDE1EFA13E83}" destId="{34D140A3-6CBA-404A-A427-42031A81AE52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602C11-6BA6-4FB2-A3D6-85CF88118B40}">
      <dsp:nvSpPr>
        <dsp:cNvPr id="0" name=""/>
        <dsp:cNvSpPr/>
      </dsp:nvSpPr>
      <dsp:spPr>
        <a:xfrm>
          <a:off x="0" y="1909"/>
          <a:ext cx="5986462" cy="105120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Identifying compliance obligations</a:t>
          </a:r>
          <a:endParaRPr lang="en-US" sz="1800" b="0" kern="1200" dirty="0"/>
        </a:p>
      </dsp:txBody>
      <dsp:txXfrm>
        <a:off x="0" y="1909"/>
        <a:ext cx="5986462" cy="1051206"/>
      </dsp:txXfrm>
    </dsp:sp>
    <dsp:sp modelId="{6A60D25C-52EE-4D05-BB15-9079BB8192B2}">
      <dsp:nvSpPr>
        <dsp:cNvPr id="0" name=""/>
        <dsp:cNvSpPr/>
      </dsp:nvSpPr>
      <dsp:spPr>
        <a:xfrm>
          <a:off x="0" y="1066813"/>
          <a:ext cx="5986462" cy="105120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Actions or strategies to prevent or minimise risks of non-compliance</a:t>
          </a:r>
          <a:endParaRPr lang="en-US" sz="1800" b="0" kern="1200" dirty="0"/>
        </a:p>
      </dsp:txBody>
      <dsp:txXfrm>
        <a:off x="0" y="1066813"/>
        <a:ext cx="5986462" cy="1051206"/>
      </dsp:txXfrm>
    </dsp:sp>
    <dsp:sp modelId="{2CACD200-89F8-4936-8B3F-E4E2ABFF0D8D}">
      <dsp:nvSpPr>
        <dsp:cNvPr id="0" name=""/>
        <dsp:cNvSpPr/>
      </dsp:nvSpPr>
      <dsp:spPr>
        <a:xfrm>
          <a:off x="0" y="2131716"/>
          <a:ext cx="5986462" cy="105120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Assessing the current status on the obligations of each department or division  and identifying where and how to improve</a:t>
          </a:r>
          <a:endParaRPr lang="en-US" sz="1800" b="0" kern="1200" dirty="0"/>
        </a:p>
      </dsp:txBody>
      <dsp:txXfrm>
        <a:off x="0" y="2131716"/>
        <a:ext cx="5986462" cy="1051206"/>
      </dsp:txXfrm>
    </dsp:sp>
    <dsp:sp modelId="{76FC3D43-4C64-4DEB-972A-D39DD51F9439}">
      <dsp:nvSpPr>
        <dsp:cNvPr id="0" name=""/>
        <dsp:cNvSpPr/>
      </dsp:nvSpPr>
      <dsp:spPr>
        <a:xfrm>
          <a:off x="0" y="3196620"/>
          <a:ext cx="5986462" cy="1051206"/>
        </a:xfrm>
        <a:prstGeom prst="roundRect">
          <a:avLst/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Establishing monitoring and reporting mechanisms</a:t>
          </a:r>
          <a:br>
            <a:rPr kern="1200" dirty="0"/>
          </a:br>
          <a:r>
            <a:rPr kern="1200" dirty="0"/>
            <a:t>Contd…</a:t>
          </a:r>
          <a:endParaRPr lang="en-US" sz="1800" b="0" kern="1200" dirty="0"/>
        </a:p>
      </dsp:txBody>
      <dsp:txXfrm>
        <a:off x="0" y="3196620"/>
        <a:ext cx="5986462" cy="10512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602C11-6BA6-4FB2-A3D6-85CF88118B40}">
      <dsp:nvSpPr>
        <dsp:cNvPr id="0" name=""/>
        <dsp:cNvSpPr/>
      </dsp:nvSpPr>
      <dsp:spPr>
        <a:xfrm>
          <a:off x="0" y="130018"/>
          <a:ext cx="3754438" cy="19012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Promoting to staff and management awareness of the importance of compliance with specific obligations as well as commitment to compliance as an organisational value</a:t>
          </a:r>
          <a:endParaRPr lang="en-US" sz="1800" b="0" kern="1200" dirty="0"/>
        </a:p>
      </dsp:txBody>
      <dsp:txXfrm>
        <a:off x="0" y="130018"/>
        <a:ext cx="3754438" cy="1901250"/>
      </dsp:txXfrm>
    </dsp:sp>
    <dsp:sp modelId="{6A60D25C-52EE-4D05-BB15-9079BB8192B2}">
      <dsp:nvSpPr>
        <dsp:cNvPr id="0" name=""/>
        <dsp:cNvSpPr/>
      </dsp:nvSpPr>
      <dsp:spPr>
        <a:xfrm>
          <a:off x="0" y="2218468"/>
          <a:ext cx="3754438" cy="1901250"/>
        </a:xfrm>
        <a:prstGeom prst="roundRect">
          <a:avLst/>
        </a:prstGeom>
        <a:solidFill>
          <a:schemeClr val="accent4">
            <a:hueOff val="-6579261"/>
            <a:satOff val="8943"/>
            <a:lumOff val="15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ern="1200" dirty="0"/>
            <a:t>Fostering continuous improvement in compliance process across the organisation to ensure that obligations are met at the right time and in the right way</a:t>
          </a:r>
          <a:endParaRPr lang="en-US" sz="1800" b="0" kern="1200" dirty="0"/>
        </a:p>
      </dsp:txBody>
      <dsp:txXfrm>
        <a:off x="0" y="2218468"/>
        <a:ext cx="3754438" cy="19012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303293-C2C6-47B3-9EBC-5C9C4A464120}">
      <dsp:nvSpPr>
        <dsp:cNvPr id="0" name=""/>
        <dsp:cNvSpPr/>
      </dsp:nvSpPr>
      <dsp:spPr>
        <a:xfrm>
          <a:off x="0" y="45409"/>
          <a:ext cx="8218488" cy="13041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600" kern="1200" dirty="0"/>
            <a:t>Most of the corporate engage external professionals to conduct this Compliance Management Audit in view of the following:</a:t>
          </a:r>
          <a:endParaRPr lang="en-US" sz="2600" kern="1200" dirty="0"/>
        </a:p>
      </dsp:txBody>
      <dsp:txXfrm>
        <a:off x="0" y="45409"/>
        <a:ext cx="8218488" cy="1304117"/>
      </dsp:txXfrm>
    </dsp:sp>
    <dsp:sp modelId="{34D140A3-6CBA-404A-A427-42031A81AE52}">
      <dsp:nvSpPr>
        <dsp:cNvPr id="0" name=""/>
        <dsp:cNvSpPr/>
      </dsp:nvSpPr>
      <dsp:spPr>
        <a:xfrm>
          <a:off x="0" y="1349527"/>
          <a:ext cx="8218488" cy="28548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600" kern="1200" dirty="0"/>
            <a:t>Number of legislations and the complicated provisions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600" kern="1200" dirty="0"/>
            <a:t>Professional knowledge and expertise required to carry out this audit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600" kern="1200" dirty="0"/>
            <a:t>External check at frequent intervals to confirm that compliance is in line with the requirements</a:t>
          </a:r>
          <a:br>
            <a:rPr sz="2600" kern="1200" dirty="0"/>
          </a:br>
          <a:r>
            <a:rPr sz="2600" kern="1200" dirty="0"/>
            <a:t>Contd…</a:t>
          </a:r>
          <a:endParaRPr lang="en-US" sz="2600" kern="1200" dirty="0"/>
        </a:p>
      </dsp:txBody>
      <dsp:txXfrm>
        <a:off x="0" y="1349527"/>
        <a:ext cx="8218488" cy="28548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303293-C2C6-47B3-9EBC-5C9C4A464120}">
      <dsp:nvSpPr>
        <dsp:cNvPr id="0" name=""/>
        <dsp:cNvSpPr/>
      </dsp:nvSpPr>
      <dsp:spPr>
        <a:xfrm>
          <a:off x="0" y="61905"/>
          <a:ext cx="5986462" cy="1095446"/>
        </a:xfrm>
        <a:prstGeom prst="rect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300" kern="1200" dirty="0"/>
            <a:t>Our major focus on compliance management audit will include the following:</a:t>
          </a:r>
          <a:endParaRPr lang="en-US" sz="2300" kern="1200" dirty="0"/>
        </a:p>
      </dsp:txBody>
      <dsp:txXfrm>
        <a:off x="0" y="61905"/>
        <a:ext cx="5986462" cy="1095446"/>
      </dsp:txXfrm>
    </dsp:sp>
    <dsp:sp modelId="{34D140A3-6CBA-404A-A427-42031A81AE52}">
      <dsp:nvSpPr>
        <dsp:cNvPr id="0" name=""/>
        <dsp:cNvSpPr/>
      </dsp:nvSpPr>
      <dsp:spPr>
        <a:xfrm>
          <a:off x="0" y="1157351"/>
          <a:ext cx="5986462" cy="303047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425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Contracts and Agreements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Personnel policies and specific areas on staff compensation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Contract Labour Employees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Information Technology Regulations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Environment and Pollution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 dirty="0"/>
            <a:t>Intellectual Property Rights</a:t>
          </a:r>
          <a:br>
            <a:rPr sz="2300" kern="1200" dirty="0"/>
          </a:br>
          <a:r>
            <a:rPr sz="2300" kern="1200" dirty="0"/>
            <a:t>Contd…</a:t>
          </a:r>
          <a:endParaRPr lang="en-US" sz="2300" kern="1200" dirty="0"/>
        </a:p>
      </dsp:txBody>
      <dsp:txXfrm>
        <a:off x="0" y="1157351"/>
        <a:ext cx="5986462" cy="3030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hai Schwartz\Work\VisualBee\Public\Photos\bi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C4A0-91A0-416C-AA21-3621A751130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23528" y="404664"/>
            <a:ext cx="3456384" cy="3312368"/>
          </a:xfrm>
          <a:prstGeom prst="rect">
            <a:avLst/>
          </a:prstGeom>
        </p:spPr>
        <p:txBody>
          <a:bodyPr anchor="b" anchorCtr="0"/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23528" y="4005064"/>
            <a:ext cx="3456384" cy="223224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Image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6588224" y="1916832"/>
            <a:ext cx="2448272" cy="4941168"/>
          </a:xfrm>
          <a:prstGeom prst="roundRect">
            <a:avLst>
              <a:gd name="adj" fmla="val 660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05901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27084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Image 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6588224" y="1916832"/>
            <a:ext cx="2448272" cy="4941168"/>
          </a:xfrm>
          <a:prstGeom prst="roundRect">
            <a:avLst>
              <a:gd name="adj" fmla="val 660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05901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27084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mart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 noChangeAspect="1"/>
          </p:cNvSpPr>
          <p:nvPr>
            <p:ph type="pic" sz="quarter" idx="12"/>
          </p:nvPr>
        </p:nvSpPr>
        <p:spPr>
          <a:xfrm>
            <a:off x="6588224" y="1916832"/>
            <a:ext cx="2448272" cy="4941168"/>
          </a:xfrm>
          <a:prstGeom prst="roundRect">
            <a:avLst>
              <a:gd name="adj" fmla="val 660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5987008" cy="4248472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23963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martAr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754760" cy="4248472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77544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19256" cy="4248472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05404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Content Image sqr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835413" y="1916832"/>
            <a:ext cx="2160000" cy="2160000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925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Content Image sqr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835413" y="1916832"/>
            <a:ext cx="2160000" cy="2160000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925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 fontAlgn="base">
              <a:spcBef>
                <a:spcPct val="0"/>
              </a:spcBef>
              <a:spcAft>
                <a:spcPct val="0"/>
              </a:spcAft>
            </a:pPr>
            <a:endParaRPr lang="en-US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996952"/>
            <a:ext cx="9144000" cy="246431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667526" y="3356992"/>
            <a:ext cx="7488000" cy="936000"/>
          </a:xfrm>
          <a:prstGeom prst="rect">
            <a:avLst/>
          </a:prstGeom>
        </p:spPr>
        <p:txBody>
          <a:bodyPr lIns="324000" anchor="ctr" anchorCtr="0">
            <a:scene3d>
              <a:camera prst="perspectiveRight"/>
              <a:lightRig rig="threePt" dir="t"/>
            </a:scene3d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67526" y="4304004"/>
            <a:ext cx="7488237" cy="644400"/>
          </a:xfrm>
          <a:prstGeom prst="rect">
            <a:avLst/>
          </a:prstGeom>
        </p:spPr>
        <p:txBody>
          <a:bodyPr lIns="324000" anchor="ctr" anchorCtr="0">
            <a:scene3d>
              <a:camera prst="perspectiveRight"/>
              <a:lightRig rig="threePt" dir="t"/>
            </a:scene3d>
          </a:bodyPr>
          <a:lstStyle>
            <a:lvl1pPr>
              <a:buNone/>
              <a:defRPr lang="en-US" sz="2400" kern="1200" baseline="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 Image h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251521" y="3356992"/>
            <a:ext cx="8496944" cy="936000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anchor="b" anchorCtr="0"/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1457" y="4304004"/>
            <a:ext cx="8497213" cy="644400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/>
          <a:lstStyle>
            <a:lvl1pPr>
              <a:buNone/>
              <a:defRPr lang="en-US" sz="2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endParaRPr lang="en-US" dirty="0"/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2" hasCustomPrompt="1"/>
          </p:nvPr>
        </p:nvSpPr>
        <p:spPr>
          <a:xfrm>
            <a:off x="16042" y="16042"/>
            <a:ext cx="9095874" cy="2620870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en-US" sz="28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[Divider Picture]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27088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1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1925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C4A0-91A0-416C-AA21-3621A7511308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Image sqr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835413" y="1916832"/>
            <a:ext cx="2160000" cy="2160000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925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Image sqr s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835413" y="1916832"/>
            <a:ext cx="2160000" cy="2160000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925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Image s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27984" y="1916832"/>
            <a:ext cx="4572032" cy="4714908"/>
          </a:xfrm>
          <a:prstGeom prst="roundRect">
            <a:avLst>
              <a:gd name="adj" fmla="val 7123"/>
            </a:avLst>
          </a:prstGeom>
          <a:noFill/>
          <a:ln>
            <a:noFill/>
          </a:ln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/>
            <a:lightRig rig="threePt" dir="tl">
              <a:rot lat="0" lon="0" rev="0"/>
            </a:lightRig>
          </a:scene3d>
          <a:sp3d prstMaterial="metal">
            <a:bevelT w="10000" h="100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none"/>
        </p:style>
        <p:txBody>
          <a:bodyPr anchor="ctr" anchorCtr="0">
            <a:normAutofit/>
          </a:bodyPr>
          <a:lstStyle>
            <a:lvl1pPr marL="342900" indent="-342900" algn="ctr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prstGeom prst="rect">
            <a:avLst/>
          </a:prstGeom>
        </p:spPr>
        <p:txBody>
          <a:bodyPr anchor="b" anchorCtr="0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  <a:prstGeom prst="rect">
            <a:avLst/>
          </a:prstGeom>
          <a:noFill/>
        </p:spPr>
        <p:txBody>
          <a:bodyPr/>
          <a:lstStyle>
            <a:lvl1pPr>
              <a:buClr>
                <a:schemeClr val="tx2"/>
              </a:buClr>
              <a:buSzPct val="140000"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buSzPct val="140000"/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>
              <a:buSzPct val="140000"/>
              <a:buFont typeface="Arial" pitchFamily="34" charset="0"/>
              <a:buChar char="•"/>
              <a:defRPr sz="1800">
                <a:solidFill>
                  <a:schemeClr val="tx1"/>
                </a:solidFill>
              </a:defRPr>
            </a:lvl3pPr>
            <a:lvl4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4pPr>
            <a:lvl5pPr>
              <a:buSzPct val="140000"/>
              <a:buFont typeface="Arial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11390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>
        <p:tmplLst>
          <p:tmpl>
            <p:tnLst>
              <p:par>
                <p:cTn presetID="3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 decel="100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-9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+0.4"/>
                          </p:val>
                        </p:tav>
                        <p:tav tm="100000">
                          <p:val>
                            <p:strVal val="#ppt_x-0.05"/>
                          </p:val>
                        </p:tav>
                      </p:tavLst>
                    </p:anim>
                    <p:anim calcmode="lin" valueType="num">
                      <p:cBhvr>
                        <p:cTn dur="400" decel="100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0.4"/>
                          </p:val>
                        </p:tav>
                        <p:tav tm="100000">
                          <p:val>
                            <p:strVal val="#ppt_y+0.1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0.05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400"/>
                          </p:stCondLst>
                        </p:cTn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0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://www.visualbee.com/upgrade.html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6C4A0-91A0-416C-AA21-3621A7511308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56792"/>
          </a:xfrm>
          <a:prstGeom prst="rect">
            <a:avLst/>
          </a:prstGeom>
          <a:ln>
            <a:noFill/>
          </a:ln>
          <a:effectLst>
            <a:outerShdw blurRad="65500" dist="38100" dir="5400000" rotWithShape="0">
              <a:srgbClr val="000000">
                <a:alpha val="40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ogo.png">
            <a:hlinkClick r:id="rId23" tooltip="To remove the VisualBee Logo or replace with your own, please Upgrade VisualBee to PREMIUM service."/>
          </p:cNvPr>
          <p:cNvPicPr>
            <a:picLocks/>
          </p:cNvPicPr>
          <p:nvPr userDrawn="1"/>
        </p:nvPicPr>
        <p:blipFill>
          <a:blip r:embed="rId24" cstate="print"/>
          <a:stretch>
            <a:fillRect/>
          </a:stretch>
        </p:blipFill>
        <p:spPr>
          <a:xfrm>
            <a:off x="353615" y="6360367"/>
            <a:ext cx="1524000" cy="381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23527" y="404664"/>
            <a:ext cx="3888433" cy="3312367"/>
          </a:xfrm>
        </p:spPr>
        <p:txBody>
          <a:bodyPr>
            <a:noAutofit/>
          </a:bodyPr>
          <a:lstStyle/>
          <a:p>
            <a:r>
              <a:rPr lang="en-US" dirty="0" smtClean="0"/>
              <a:t>LEGAL COMPLIANCE AUDIT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23528" y="4005064"/>
            <a:ext cx="5544616" cy="2520280"/>
          </a:xfrm>
        </p:spPr>
        <p:txBody>
          <a:bodyPr>
            <a:noAutofit/>
          </a:bodyPr>
          <a:lstStyle/>
          <a:p>
            <a:r>
              <a:rPr lang="en-IN" sz="2281" dirty="0" smtClean="0"/>
              <a:t>LEGAL DUE DILIGENCE</a:t>
            </a:r>
          </a:p>
          <a:p>
            <a:endParaRPr lang="en-IN" sz="2281" dirty="0" smtClean="0"/>
          </a:p>
          <a:p>
            <a:r>
              <a:rPr lang="en-IN" sz="2281" dirty="0" smtClean="0"/>
              <a:t>R.RAMAN – Partner</a:t>
            </a:r>
          </a:p>
          <a:p>
            <a:r>
              <a:rPr lang="en-IN" sz="2281" dirty="0" smtClean="0"/>
              <a:t>Shanker Giri &amp; Prabhakar</a:t>
            </a:r>
            <a:endParaRPr lang="en-IN" sz="2281" dirty="0" smtClean="0"/>
          </a:p>
          <a:p>
            <a:r>
              <a:rPr lang="en-IN" sz="2281" dirty="0" smtClean="0"/>
              <a:t>Chartered Accountants – Chennai &amp; Bangalore</a:t>
            </a:r>
            <a:endParaRPr lang="en-US" sz="2281" dirty="0"/>
          </a:p>
        </p:txBody>
      </p:sp>
      <p:sp>
        <p:nvSpPr>
          <p:cNvPr id="4" name="TextBox 3"/>
          <p:cNvSpPr txBox="1"/>
          <p:nvPr/>
        </p:nvSpPr>
        <p:spPr>
          <a:xfrm>
            <a:off x="12700" y="12700"/>
            <a:ext cx="12700" cy="127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IN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2310666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9225_600.JPG"/>
          <p:cNvPicPr>
            <a:picLocks noGrp="1"/>
          </p:cNvPicPr>
          <p:nvPr>
            <p:ph type="pic" sz="quarter" idx="12"/>
          </p:nvPr>
        </p:nvPicPr>
        <p:blipFill>
          <a:blip r:embed="rId3" cstate="print"/>
          <a:srcRect l="12849" r="12849"/>
          <a:stretch>
            <a:fillRect/>
          </a:stretch>
        </p:blipFill>
        <p:spPr>
          <a:xfrm>
            <a:off x="6588224" y="1916832"/>
            <a:ext cx="2448272" cy="4941168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WHAT WE CAN DO</a:t>
            </a:r>
            <a:endParaRPr lang="en-US"/>
          </a:p>
        </p:txBody>
      </p:sp>
      <p:graphicFrame>
        <p:nvGraphicFramePr>
          <p:cNvPr id="9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5986463" cy="424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="" xmlns:dgm="http://schemas.openxmlformats.org/drawingml/2006/diagram" xmlns:mc="http://schemas.openxmlformats.org/markup-compatibility/2006" xmlns:p14="http://schemas.microsoft.com/office/powerpoint/2010/main" val="365185728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2195_750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t="10469" b="10469"/>
          <a:stretch>
            <a:fillRect/>
          </a:stretch>
        </p:blipFill>
        <p:spPr>
          <a:xfrm>
            <a:off x="4427983" y="1916832"/>
            <a:ext cx="4572032" cy="4714907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WHAT WE CAN DO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5" cy="4392488"/>
          </a:xfrm>
        </p:spPr>
        <p:txBody>
          <a:bodyPr>
            <a:noAutofit/>
          </a:bodyPr>
          <a:lstStyle/>
          <a:p>
            <a:pPr lvl="0" algn="l" rtl="0"/>
            <a:r>
              <a:rPr lang="en-US" smtClean="0"/>
              <a:t>Direct and Indirect Tax</a:t>
            </a:r>
            <a:endParaRPr lang="en-US"/>
          </a:p>
          <a:p>
            <a:pPr lvl="0" algn="l" rtl="0"/>
            <a:r>
              <a:rPr lang="en-US" smtClean="0"/>
              <a:t>Company Law Regulations</a:t>
            </a:r>
            <a:endParaRPr lang="en-US"/>
          </a:p>
          <a:p>
            <a:pPr lvl="0" algn="l" rtl="0"/>
            <a:r>
              <a:rPr lang="en-US" smtClean="0"/>
              <a:t>Assets /Property (Own or Leased)</a:t>
            </a:r>
            <a:endParaRPr lang="en-US"/>
          </a:p>
          <a:p>
            <a:pPr lvl="0" algn="l" rtl="0"/>
            <a:r>
              <a:rPr lang="en-US" smtClean="0"/>
              <a:t>Regulatory and Licenses</a:t>
            </a:r>
            <a:endParaRPr lang="en-US"/>
          </a:p>
          <a:p>
            <a:pPr lvl="0" algn="l" rtl="0"/>
            <a:r>
              <a:rPr lang="en-US" smtClean="0"/>
              <a:t>Health and Safety (including insurance)</a:t>
            </a:r>
            <a:endParaRPr lang="en-US"/>
          </a:p>
          <a:p>
            <a:pPr lvl="0" algn="l" rtl="0"/>
            <a:r>
              <a:rPr lang="en-US" smtClean="0"/>
              <a:t>Industry Specific Laws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15755452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1163_900.png"/>
          <p:cNvPicPr>
            <a:picLocks noGrp="1"/>
          </p:cNvPicPr>
          <p:nvPr>
            <p:ph type="pic" sz="quarter" idx="12"/>
          </p:nvPr>
        </p:nvPicPr>
        <p:blipFill>
          <a:blip r:embed="rId3" cstate="print"/>
          <a:srcRect l="46" r="46"/>
          <a:stretch>
            <a:fillRect/>
          </a:stretch>
        </p:blipFill>
        <p:spPr>
          <a:xfrm>
            <a:off x="1262820" y="16042"/>
            <a:ext cx="6618358" cy="2620870"/>
          </a:xfrm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51521" y="3356991"/>
            <a:ext cx="8496944" cy="936000"/>
          </a:xfrm>
        </p:spPr>
        <p:txBody>
          <a:bodyPr>
            <a:noAutofit/>
          </a:bodyPr>
          <a:lstStyle/>
          <a:p>
            <a:r>
              <a:rPr lang="en-IN" smtClean="0"/>
              <a:t>THANK YOU FOR YOUR TIME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81337434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25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449_400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l="14401" r="14401"/>
          <a:stretch>
            <a:fillRect/>
          </a:stretch>
        </p:blipFill>
        <p:spPr>
          <a:xfrm>
            <a:off x="6835413" y="1916832"/>
            <a:ext cx="2159999" cy="2159999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AN OVERVIEW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</p:spPr>
        <p:txBody>
          <a:bodyPr>
            <a:noAutofit/>
          </a:bodyPr>
          <a:lstStyle/>
          <a:p>
            <a:pPr lvl="0" algn="just" rtl="0"/>
            <a:r>
              <a:rPr lang="en-US" sz="2280" smtClean="0"/>
              <a:t>Regulatory requirements branching across various divisions of an organisation are so many, elaborate and complicated</a:t>
            </a:r>
            <a:endParaRPr lang="en-US" sz="2280"/>
          </a:p>
          <a:p>
            <a:pPr lvl="0" algn="just" rtl="0"/>
            <a:r>
              <a:rPr lang="en-US" sz="2280" smtClean="0"/>
              <a:t>There are Central Legislations, State Legislations and Local Regulations</a:t>
            </a:r>
            <a:endParaRPr lang="en-US" sz="2280"/>
          </a:p>
          <a:p>
            <a:pPr lvl="0" algn="just" rtl="0"/>
            <a:r>
              <a:rPr lang="en-US" sz="2280" smtClean="0"/>
              <a:t>The number of legislations are close to 1200 +</a:t>
            </a:r>
            <a:endParaRPr lang="en-US" sz="2280"/>
          </a:p>
          <a:p>
            <a:pPr lvl="0" algn="just" rtl="0"/>
            <a:r>
              <a:rPr lang="en-US" sz="2280" smtClean="0"/>
              <a:t>Compliance does not refer only to external regulations and it includes the Policies and Procedures of the organisation</a:t>
            </a:r>
            <a:r>
              <a:rPr sz="2280"/>
              <a:t/>
            </a:r>
            <a:br>
              <a:rPr sz="2280"/>
            </a:br>
            <a:r>
              <a:rPr lang="en-US" sz="2280" smtClean="0"/>
              <a:t>Contd….</a:t>
            </a:r>
            <a:endParaRPr lang="en-US" sz="2280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170814867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773_600.pn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l="39" r="39"/>
          <a:stretch>
            <a:fillRect/>
          </a:stretch>
        </p:blipFill>
        <p:spPr>
          <a:xfrm>
            <a:off x="4427982" y="2021313"/>
            <a:ext cx="4572032" cy="4505945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OVERVIEW (Contd…)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772816"/>
            <a:ext cx="3610744" cy="4752528"/>
          </a:xfrm>
        </p:spPr>
        <p:txBody>
          <a:bodyPr>
            <a:noAutofit/>
          </a:bodyPr>
          <a:lstStyle/>
          <a:p>
            <a:pPr lvl="0" algn="just" rtl="0"/>
            <a:r>
              <a:rPr lang="en-US" sz="2058" dirty="0" smtClean="0"/>
              <a:t>It is impossible for a single manager to understand </a:t>
            </a:r>
            <a:r>
              <a:rPr lang="en-US" sz="2050" dirty="0" smtClean="0"/>
              <a:t>the entire compliance </a:t>
            </a:r>
            <a:r>
              <a:rPr lang="en-US" sz="2058" dirty="0" smtClean="0"/>
              <a:t>requirements</a:t>
            </a:r>
            <a:endParaRPr lang="en-US" sz="2058" dirty="0"/>
          </a:p>
          <a:p>
            <a:pPr lvl="0" algn="just" rtl="0"/>
            <a:r>
              <a:rPr lang="en-US" sz="2058" dirty="0" smtClean="0"/>
              <a:t>The managers have their organisational priorities and seldom have time at their disposal to focus on the compliance requirements</a:t>
            </a:r>
            <a:endParaRPr lang="en-US" sz="2058" dirty="0"/>
          </a:p>
          <a:p>
            <a:pPr lvl="0" algn="just" rtl="0"/>
            <a:r>
              <a:rPr lang="en-US" sz="2058" dirty="0" smtClean="0"/>
              <a:t>Most of the organisations prefer to outsource this to external professionals with expertise and exposure</a:t>
            </a:r>
            <a:endParaRPr lang="en-US" sz="2058" dirty="0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15755452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Image-808_750.pn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12734" y="1916832"/>
            <a:ext cx="1923761" cy="4941168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WHAT IS COMPLIANCE?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16832"/>
            <a:ext cx="6059016" cy="4392488"/>
          </a:xfrm>
        </p:spPr>
        <p:txBody>
          <a:bodyPr>
            <a:noAutofit/>
          </a:bodyPr>
          <a:lstStyle/>
          <a:p>
            <a:pPr lvl="0" algn="just" rtl="0"/>
            <a:r>
              <a:rPr lang="en-US" sz="2058" smtClean="0"/>
              <a:t>Compliance is meeting obligations and is a requirement as specified under laws, regulations and organisation policies and procedures</a:t>
            </a:r>
            <a:endParaRPr lang="en-US" sz="2058"/>
          </a:p>
          <a:p>
            <a:pPr lvl="0" algn="just" rtl="0"/>
            <a:r>
              <a:rPr lang="en-US" sz="2058" smtClean="0"/>
              <a:t>This can be categorised as hereunder:</a:t>
            </a:r>
            <a:endParaRPr lang="en-US" sz="2058"/>
          </a:p>
          <a:p>
            <a:pPr lvl="1" algn="just" rtl="0"/>
            <a:r>
              <a:rPr lang="en-US" sz="1715" smtClean="0"/>
              <a:t>Statutory obligations and regulatory requirements</a:t>
            </a:r>
            <a:endParaRPr lang="en-US" sz="1715"/>
          </a:p>
          <a:p>
            <a:pPr lvl="1" algn="just" rtl="0"/>
            <a:r>
              <a:rPr lang="en-US" sz="1715" smtClean="0"/>
              <a:t>Common law obligations</a:t>
            </a:r>
            <a:endParaRPr lang="en-US" sz="1715"/>
          </a:p>
          <a:p>
            <a:pPr lvl="1" algn="just" rtl="0"/>
            <a:r>
              <a:rPr lang="en-US" sz="1715" smtClean="0"/>
              <a:t>Relevant policies and procedures of the organisation</a:t>
            </a:r>
            <a:endParaRPr lang="en-US" sz="1715"/>
          </a:p>
          <a:p>
            <a:pPr lvl="0" algn="just" rtl="0"/>
            <a:r>
              <a:rPr lang="en-US" sz="2058" smtClean="0"/>
              <a:t>Regulations focus on the safety, transparency and stability of the corporate to ensure that the organisation is not unduly exposed to risks and operations are carried out in a prudent manner.</a:t>
            </a:r>
            <a:endParaRPr lang="en-US" sz="2058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29341288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4776_600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l="14848" r="14848"/>
          <a:stretch>
            <a:fillRect/>
          </a:stretch>
        </p:blipFill>
        <p:spPr>
          <a:xfrm>
            <a:off x="4427983" y="1916832"/>
            <a:ext cx="4572032" cy="4714907"/>
          </a:xfr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RISKS OF NON-COMPLIANCE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392488"/>
          </a:xfrm>
        </p:spPr>
        <p:txBody>
          <a:bodyPr>
            <a:noAutofit/>
          </a:bodyPr>
          <a:lstStyle/>
          <a:p>
            <a:pPr lvl="0" algn="l" rtl="0"/>
            <a:r>
              <a:rPr lang="en-US" sz="1955" smtClean="0"/>
              <a:t>Penal action by the Regulator</a:t>
            </a:r>
            <a:endParaRPr lang="en-US" sz="1955"/>
          </a:p>
          <a:p>
            <a:pPr lvl="0" algn="l" rtl="0"/>
            <a:r>
              <a:rPr lang="en-US" sz="1955" smtClean="0"/>
              <a:t>Significant penalties</a:t>
            </a:r>
            <a:endParaRPr lang="en-US" sz="1955"/>
          </a:p>
          <a:p>
            <a:pPr lvl="0" algn="l" rtl="0"/>
            <a:r>
              <a:rPr lang="en-US" sz="1955" smtClean="0"/>
              <a:t>Damages to or loss of reputation in business</a:t>
            </a:r>
            <a:endParaRPr lang="en-US" sz="1955"/>
          </a:p>
          <a:p>
            <a:pPr lvl="0" algn="l" rtl="0"/>
            <a:r>
              <a:rPr lang="en-US" sz="1955" smtClean="0"/>
              <a:t>Integrity of the organisation</a:t>
            </a:r>
            <a:endParaRPr lang="en-US" sz="1955"/>
          </a:p>
          <a:p>
            <a:pPr lvl="0" algn="l" rtl="0"/>
            <a:r>
              <a:rPr lang="en-US" sz="1955" smtClean="0"/>
              <a:t>Additional cost due to poor compliance management</a:t>
            </a:r>
            <a:endParaRPr lang="en-US" sz="1955"/>
          </a:p>
          <a:p>
            <a:pPr lvl="0" algn="l" rtl="0"/>
            <a:r>
              <a:rPr lang="en-US" sz="1955" smtClean="0"/>
              <a:t>Impact on business plan and strategy</a:t>
            </a:r>
            <a:endParaRPr lang="en-US" sz="1955"/>
          </a:p>
          <a:p>
            <a:pPr lvl="0" algn="l" rtl="0"/>
            <a:r>
              <a:rPr lang="en-US" sz="1955" smtClean="0"/>
              <a:t>If the risk is very high, it may result in business interruption or closure</a:t>
            </a:r>
            <a:endParaRPr lang="en-US" sz="1955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157554525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863_600.jpg"/>
          <p:cNvPicPr>
            <a:picLocks noGrp="1"/>
          </p:cNvPicPr>
          <p:nvPr>
            <p:ph type="pic" sz="quarter" idx="12"/>
          </p:nvPr>
        </p:nvPicPr>
        <p:blipFill>
          <a:blip r:embed="rId3" cstate="print"/>
          <a:srcRect l="11897" r="11897"/>
          <a:stretch>
            <a:fillRect/>
          </a:stretch>
        </p:blipFill>
        <p:spPr>
          <a:xfrm>
            <a:off x="6588224" y="1916832"/>
            <a:ext cx="2448272" cy="4941168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IN" sz="2933" smtClean="0"/>
              <a:t>WHAT IS REQUIRED TO REDUCE THE RISK?</a:t>
            </a:r>
            <a:endParaRPr lang="en-US" sz="2933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5986463" cy="424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="" xmlns:dgm="http://schemas.openxmlformats.org/drawingml/2006/diagram" xmlns:mc="http://schemas.openxmlformats.org/markup-compatibility/2006" xmlns:p14="http://schemas.microsoft.com/office/powerpoint/2010/main" val="396095640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450_600.png"/>
          <p:cNvPicPr>
            <a:picLocks noGrp="1"/>
          </p:cNvPicPr>
          <p:nvPr>
            <p:ph type="pic" sz="quarter" idx="12"/>
          </p:nvPr>
        </p:nvPicPr>
        <p:blipFill>
          <a:blip r:embed="rId3" cstate="print"/>
          <a:srcRect t="43" b="43"/>
          <a:stretch>
            <a:fillRect/>
          </a:stretch>
        </p:blipFill>
        <p:spPr>
          <a:xfrm>
            <a:off x="4427982" y="2241255"/>
            <a:ext cx="4572032" cy="4066059"/>
          </a:xfr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IN" sz="2933" smtClean="0"/>
              <a:t>WHAT IS REQUIRED</a:t>
            </a:r>
            <a:br>
              <a:rPr lang="en-IN" sz="2933" smtClean="0"/>
            </a:br>
            <a:r>
              <a:rPr lang="en-IN" sz="2933" smtClean="0"/>
              <a:t> TO REDUCE THE RISK?</a:t>
            </a:r>
            <a:endParaRPr lang="en-US" sz="2933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3754438" cy="424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="" xmlns:dgm="http://schemas.openxmlformats.org/drawingml/2006/diagram" xmlns:mc="http://schemas.openxmlformats.org/markup-compatibility/2006" xmlns:p14="http://schemas.microsoft.com/office/powerpoint/2010/main" val="1145358078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WHAT WE CAN DO</a:t>
            </a:r>
            <a:endParaRPr lang="en-US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8218488" cy="4249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="" xmlns:dgm="http://schemas.openxmlformats.org/drawingml/2006/diagram" xmlns:mc="http://schemas.openxmlformats.org/markup-compatibility/2006" xmlns:p14="http://schemas.microsoft.com/office/powerpoint/2010/main" val="393282534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303293-C2C6-47B3-9EBC-5C9C4A4641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C5303293-C2C6-47B3-9EBC-5C9C4A4641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D140A3-6CBA-404A-A427-42031A81A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34D140A3-6CBA-404A-A427-42031A81A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age-10265_400.JPG"/>
          <p:cNvPicPr>
            <a:picLocks noGrp="1"/>
          </p:cNvPicPr>
          <p:nvPr>
            <p:ph type="pic" sz="quarter" idx="11"/>
          </p:nvPr>
        </p:nvPicPr>
        <p:blipFill>
          <a:blip r:embed="rId3" cstate="print"/>
          <a:srcRect l="12528" r="12528"/>
          <a:stretch>
            <a:fillRect/>
          </a:stretch>
        </p:blipFill>
        <p:spPr>
          <a:xfrm>
            <a:off x="6835413" y="1916832"/>
            <a:ext cx="2159999" cy="2159999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Autofit/>
          </a:bodyPr>
          <a:lstStyle/>
          <a:p>
            <a:r>
              <a:rPr lang="en-US" smtClean="0"/>
              <a:t>WHAT WE CAN DO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16832"/>
            <a:ext cx="6131024" cy="4392488"/>
          </a:xfrm>
        </p:spPr>
        <p:txBody>
          <a:bodyPr>
            <a:noAutofit/>
          </a:bodyPr>
          <a:lstStyle/>
          <a:p>
            <a:pPr lvl="0" algn="l" rtl="0"/>
            <a:r>
              <a:rPr lang="en-US" sz="2166" smtClean="0"/>
              <a:t>We do undertake Compliance Management Audit to enable companies to have Comprehensive Risk Management and Risk Mitigation Measures and this includes:</a:t>
            </a:r>
            <a:endParaRPr lang="en-US" sz="2166"/>
          </a:p>
          <a:p>
            <a:pPr lvl="1" algn="l" rtl="0"/>
            <a:r>
              <a:rPr lang="en-US" sz="1805" smtClean="0"/>
              <a:t>Comprehensive assessment of compliance status</a:t>
            </a:r>
            <a:endParaRPr lang="en-US" sz="1805"/>
          </a:p>
          <a:p>
            <a:pPr lvl="1" algn="l" rtl="0"/>
            <a:r>
              <a:rPr lang="en-US" sz="1805" smtClean="0"/>
              <a:t>Inspection and verification of documents</a:t>
            </a:r>
            <a:endParaRPr lang="en-US" sz="1805"/>
          </a:p>
          <a:p>
            <a:pPr lvl="1" algn="l" rtl="0"/>
            <a:r>
              <a:rPr lang="en-US" sz="1805" smtClean="0"/>
              <a:t>Reports on the status of compliance and non-compliance and the business impact of non-compliance</a:t>
            </a:r>
            <a:endParaRPr lang="en-US" sz="1805"/>
          </a:p>
          <a:p>
            <a:pPr lvl="1" algn="l" rtl="0"/>
            <a:r>
              <a:rPr lang="en-US" sz="1805" smtClean="0"/>
              <a:t>Recommending a robust system for meeting obligations and reduce risks</a:t>
            </a:r>
            <a:r>
              <a:rPr sz="1805"/>
              <a:t/>
            </a:r>
            <a:br>
              <a:rPr sz="1805"/>
            </a:br>
            <a:r>
              <a:rPr lang="en-US" sz="1805" smtClean="0"/>
              <a:t>Contd…</a:t>
            </a:r>
            <a:endParaRPr lang="en-US" sz="1805"/>
          </a:p>
        </p:txBody>
      </p:sp>
    </p:spTree>
    <p:custDataLst>
      <p:tags r:id="rId1"/>
    </p:custDataLst>
    <p:extLst>
      <p:ext uri="{BB962C8B-B14F-4D97-AF65-F5344CB8AC3E}">
        <p14:creationId xmlns="" xmlns:mc="http://schemas.openxmlformats.org/markup-compatibility/2006" xmlns:p14="http://schemas.microsoft.com/office/powerpoint/2010/main" val="170814867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SCHEMEID" val="10010022"/>
  <p:tag name="VBSTYLEID" val="10010002"/>
  <p:tag name="VBKEEPTEMPLATE" val="0"/>
  <p:tag name="VBMOOD" val="3"/>
  <p:tag name="VBPRESENTATIONTRANSITION" val="ppEffectCircleOu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10265,400,300"/>
  <p:tag name="VBLAYOUTID" val="102092"/>
  <p:tag name="VBANIMAT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9225,400,600"/>
  <p:tag name="VBLAYOUTID" val="102052"/>
  <p:tag name="VBANIMAT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2195,575,750"/>
  <p:tag name="VBLAYOUTID" val="102012"/>
  <p:tag name="VBANIMAT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1163,900,356"/>
  <p:tag name="VBLAYOUTID" val="102008"/>
  <p:tag name="VBANIMAT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LAYOUTID" val="102001"/>
  <p:tag name="VBANIMAT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449,400,285"/>
  <p:tag name="VBLAYOUTID" val="102092"/>
  <p:tag name="VBANIMAT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773,600,591"/>
  <p:tag name="VBLAYOUTID" val="102012"/>
  <p:tag name="VBANIMAT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808,292,750"/>
  <p:tag name="VBLAYOUTID" val="102011"/>
  <p:tag name="VBANIMAT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4776,600,435"/>
  <p:tag name="VBLAYOUTID" val="102012"/>
  <p:tag name="VBANIMAT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863,390,600"/>
  <p:tag name="VBLAYOUTID" val="102050"/>
  <p:tag name="VBANIMAT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PICTUREIDS" val="450,600,534"/>
  <p:tag name="VBLAYOUTID" val="102053"/>
  <p:tag name="VBANIMAT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BLAYOUTID" val="102028"/>
  <p:tag name="VBANIMATE" val="1"/>
</p:tagLst>
</file>

<file path=ppt/theme/theme1.xml><?xml version="1.0" encoding="utf-8"?>
<a:theme xmlns:a="http://schemas.openxmlformats.org/drawingml/2006/main" name="T202">
  <a:themeElements>
    <a:clrScheme name="T009">
      <a:dk1>
        <a:sysClr val="windowText" lastClr="000000"/>
      </a:dk1>
      <a:lt1>
        <a:sysClr val="window" lastClr="FFFFFF"/>
      </a:lt1>
      <a:dk2>
        <a:srgbClr val="404E50"/>
      </a:dk2>
      <a:lt2>
        <a:srgbClr val="D4D2D0"/>
      </a:lt2>
      <a:accent1>
        <a:srgbClr val="497887"/>
      </a:accent1>
      <a:accent2>
        <a:srgbClr val="5E5E5E"/>
      </a:accent2>
      <a:accent3>
        <a:srgbClr val="3D489D"/>
      </a:accent3>
      <a:accent4>
        <a:srgbClr val="71417B"/>
      </a:accent4>
      <a:accent5>
        <a:srgbClr val="3B8989"/>
      </a:accent5>
      <a:accent6>
        <a:srgbClr val="3C679A"/>
      </a:accent6>
      <a:hlink>
        <a:srgbClr val="6FA2B2"/>
      </a:hlink>
      <a:folHlink>
        <a:srgbClr val="6D6964"/>
      </a:folHlink>
    </a:clrScheme>
    <a:fontScheme name="T001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540</Words>
  <Application>Microsoft Office PowerPoint</Application>
  <PresentationFormat>On-screen Show (4:3)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T202</vt:lpstr>
      <vt:lpstr>LEGAL COMPLIANCE AUDIT</vt:lpstr>
      <vt:lpstr>AN OVERVIEW</vt:lpstr>
      <vt:lpstr>OVERVIEW (Contd…)</vt:lpstr>
      <vt:lpstr>WHAT IS COMPLIANCE?</vt:lpstr>
      <vt:lpstr>RISKS OF NON-COMPLIANCE</vt:lpstr>
      <vt:lpstr>WHAT IS REQUIRED TO REDUCE THE RISK?</vt:lpstr>
      <vt:lpstr>WHAT IS REQUIRED  TO REDUCE THE RISK?</vt:lpstr>
      <vt:lpstr>WHAT WE CAN DO</vt:lpstr>
      <vt:lpstr>WHAT WE CAN DO</vt:lpstr>
      <vt:lpstr>WHAT WE CAN DO</vt:lpstr>
      <vt:lpstr>WHAT WE CAN DO</vt:lpstr>
      <vt:lpstr>THANK YOU FOR YOUR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LEGAL COMPLIANCE AUDIT</dc:title>
  <dc:creator>Raman R</dc:creator>
  <cp:lastModifiedBy>Raman R</cp:lastModifiedBy>
  <cp:revision>7</cp:revision>
  <dcterms:created xsi:type="dcterms:W3CDTF">2012-10-22T09:36:53Z</dcterms:created>
  <dcterms:modified xsi:type="dcterms:W3CDTF">2013-01-16T16:19:32Z</dcterms:modified>
</cp:coreProperties>
</file>