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7" r:id="rId4"/>
    <p:sldId id="269" r:id="rId5"/>
    <p:sldId id="260" r:id="rId6"/>
    <p:sldId id="297" r:id="rId7"/>
    <p:sldId id="268" r:id="rId8"/>
    <p:sldId id="261" r:id="rId9"/>
    <p:sldId id="262" r:id="rId10"/>
    <p:sldId id="263" r:id="rId11"/>
    <p:sldId id="264" r:id="rId12"/>
    <p:sldId id="265" r:id="rId13"/>
    <p:sldId id="266" r:id="rId14"/>
    <p:sldId id="257" r:id="rId15"/>
    <p:sldId id="258" r:id="rId16"/>
    <p:sldId id="270" r:id="rId17"/>
    <p:sldId id="271" r:id="rId18"/>
    <p:sldId id="273" r:id="rId19"/>
    <p:sldId id="280" r:id="rId20"/>
    <p:sldId id="295" r:id="rId21"/>
    <p:sldId id="272" r:id="rId22"/>
    <p:sldId id="274" r:id="rId23"/>
    <p:sldId id="275" r:id="rId24"/>
    <p:sldId id="276" r:id="rId25"/>
    <p:sldId id="277" r:id="rId26"/>
    <p:sldId id="278" r:id="rId27"/>
    <p:sldId id="279" r:id="rId28"/>
    <p:sldId id="281" r:id="rId29"/>
    <p:sldId id="282" r:id="rId30"/>
    <p:sldId id="283" r:id="rId31"/>
    <p:sldId id="284" r:id="rId32"/>
    <p:sldId id="288" r:id="rId33"/>
    <p:sldId id="285" r:id="rId34"/>
    <p:sldId id="286" r:id="rId35"/>
    <p:sldId id="289" r:id="rId36"/>
    <p:sldId id="290" r:id="rId37"/>
    <p:sldId id="291" r:id="rId38"/>
    <p:sldId id="292" r:id="rId39"/>
    <p:sldId id="293" r:id="rId40"/>
    <p:sldId id="294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06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5859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9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9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210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596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813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942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775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343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83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15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579A8-98C3-453A-8241-88ACAA43A500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48E266-FF43-4477-A50C-3C6285066F7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13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REVISONARY PPT OF HUMAN VALUE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80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WISDOM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>Prudence - knowing what to do</a:t>
            </a:r>
          </a:p>
          <a:p>
            <a:r>
              <a:rPr lang="en-US" dirty="0" smtClean="0"/>
              <a:t>Wisdom is the </a:t>
            </a:r>
            <a:r>
              <a:rPr lang="en-US" b="1" i="1" dirty="0" smtClean="0">
                <a:solidFill>
                  <a:srgbClr val="C00000"/>
                </a:solidFill>
              </a:rPr>
              <a:t>good judgment to consider how today’s choices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understanding of our existence</a:t>
            </a:r>
            <a:r>
              <a:rPr lang="en-US" dirty="0" smtClean="0"/>
              <a:t>, the human situation, our possibilities, and especially our limitations.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381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Freedom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>
                <a:solidFill>
                  <a:srgbClr val="C00000"/>
                </a:solidFill>
              </a:rPr>
              <a:t>situation, to act </a:t>
            </a:r>
            <a:r>
              <a:rPr lang="en-US" dirty="0" smtClean="0"/>
              <a:t>according to ones </a:t>
            </a:r>
            <a:r>
              <a:rPr lang="en-US" b="1" i="1" dirty="0" smtClean="0">
                <a:solidFill>
                  <a:srgbClr val="C00000"/>
                </a:solidFill>
              </a:rPr>
              <a:t>will without being held up by the power of others</a:t>
            </a:r>
          </a:p>
          <a:p>
            <a:r>
              <a:rPr lang="en-US" b="1" i="1" dirty="0" smtClean="0">
                <a:solidFill>
                  <a:srgbClr val="C00000"/>
                </a:solidFill>
              </a:rPr>
              <a:t>right to peace, happiness, and justice, regardless of religion, culture or gender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195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Creativity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a </a:t>
            </a:r>
            <a:r>
              <a:rPr lang="en-US" b="1" i="1" dirty="0" smtClean="0">
                <a:solidFill>
                  <a:srgbClr val="C00000"/>
                </a:solidFill>
              </a:rPr>
              <a:t>ability  of brains</a:t>
            </a:r>
          </a:p>
          <a:p>
            <a:r>
              <a:rPr lang="en-US" dirty="0" smtClean="0"/>
              <a:t>For </a:t>
            </a:r>
            <a:r>
              <a:rPr lang="en-US" b="1" i="1" dirty="0" smtClean="0">
                <a:solidFill>
                  <a:srgbClr val="C00000"/>
                </a:solidFill>
              </a:rPr>
              <a:t>Creation of new idea ,concepts con</a:t>
            </a:r>
            <a:r>
              <a:rPr lang="en-US" dirty="0" smtClean="0"/>
              <a:t>clusion</a:t>
            </a:r>
          </a:p>
          <a:p>
            <a:r>
              <a:rPr lang="en-US" dirty="0" smtClean="0"/>
              <a:t>Creativity is a </a:t>
            </a:r>
            <a:r>
              <a:rPr lang="en-US" b="1" i="1" dirty="0" smtClean="0">
                <a:solidFill>
                  <a:srgbClr val="C00000"/>
                </a:solidFill>
              </a:rPr>
              <a:t>practical process</a:t>
            </a:r>
          </a:p>
          <a:p>
            <a:r>
              <a:rPr lang="en-US" dirty="0" smtClean="0"/>
              <a:t>It is a process of having </a:t>
            </a:r>
            <a:r>
              <a:rPr lang="en-US" b="1" i="1" dirty="0" smtClean="0">
                <a:solidFill>
                  <a:srgbClr val="C00000"/>
                </a:solidFill>
              </a:rPr>
              <a:t>original idea that add value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31608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LOVE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is </a:t>
            </a:r>
            <a:r>
              <a:rPr lang="en-US" b="1" i="1" dirty="0" smtClean="0">
                <a:solidFill>
                  <a:srgbClr val="C00000"/>
                </a:solidFill>
              </a:rPr>
              <a:t>pure, unselfish giving </a:t>
            </a:r>
            <a:r>
              <a:rPr lang="en-US" dirty="0" smtClean="0"/>
              <a:t>that is unconditional</a:t>
            </a:r>
          </a:p>
          <a:p>
            <a:r>
              <a:rPr lang="en-US" dirty="0" smtClean="0"/>
              <a:t>It can be expressed </a:t>
            </a:r>
            <a:r>
              <a:rPr lang="en-US" b="1" i="1" dirty="0" smtClean="0">
                <a:solidFill>
                  <a:srgbClr val="C00000"/>
                </a:solidFill>
              </a:rPr>
              <a:t>as kindness, friendship, understanding, acceptance and sincerity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90624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self- consciousness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self- consciousness-</a:t>
            </a:r>
            <a:r>
              <a:rPr lang="en-US" i="1" dirty="0" smtClean="0"/>
              <a:t> A </a:t>
            </a:r>
            <a:r>
              <a:rPr lang="en-US" b="1" i="1" dirty="0" smtClean="0">
                <a:solidFill>
                  <a:srgbClr val="FF0000"/>
                </a:solidFill>
              </a:rPr>
              <a:t>human being is co-existence of the body and an inner self</a:t>
            </a:r>
            <a:r>
              <a:rPr lang="en-US" i="1" dirty="0" smtClean="0"/>
              <a:t>. </a:t>
            </a:r>
          </a:p>
          <a:p>
            <a:r>
              <a:rPr lang="en-US" i="1" dirty="0" smtClean="0"/>
              <a:t>People use the </a:t>
            </a:r>
            <a:r>
              <a:rPr lang="en-US" b="1" i="1" dirty="0" smtClean="0">
                <a:solidFill>
                  <a:srgbClr val="FF0000"/>
                </a:solidFill>
              </a:rPr>
              <a:t>BODY to perform </a:t>
            </a:r>
            <a:r>
              <a:rPr lang="en-US" i="1" dirty="0" smtClean="0"/>
              <a:t>such activities but the choice, how to perform these activities is </a:t>
            </a:r>
            <a:r>
              <a:rPr lang="en-US" b="1" i="1" dirty="0" smtClean="0">
                <a:solidFill>
                  <a:srgbClr val="FF0000"/>
                </a:solidFill>
              </a:rPr>
              <a:t>done by the INNERSELF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27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i="1" dirty="0" smtClean="0">
                <a:solidFill>
                  <a:srgbClr val="FF0000"/>
                </a:solidFill>
              </a:rPr>
              <a:t>body </a:t>
            </a:r>
            <a:r>
              <a:rPr lang="en-US" b="1" i="1" dirty="0">
                <a:solidFill>
                  <a:srgbClr val="FF0000"/>
                </a:solidFill>
              </a:rPr>
              <a:t>needs food and water for nourishment,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clothes for protection </a:t>
            </a:r>
            <a:r>
              <a:rPr lang="en-US" b="1" i="1" dirty="0" smtClean="0">
                <a:solidFill>
                  <a:srgbClr val="FF0000"/>
                </a:solidFill>
              </a:rPr>
              <a:t>,</a:t>
            </a:r>
            <a:r>
              <a:rPr lang="en-US" b="1" i="1" dirty="0">
                <a:solidFill>
                  <a:srgbClr val="FF0000"/>
                </a:solidFill>
              </a:rPr>
              <a:t> physical facilities </a:t>
            </a:r>
            <a:r>
              <a:rPr lang="en-US" dirty="0" smtClean="0"/>
              <a:t>Body </a:t>
            </a:r>
            <a:r>
              <a:rPr lang="en-US" dirty="0"/>
              <a:t>has activities such as breathing, heart-beat, recognizing, fulfilling </a:t>
            </a:r>
            <a:r>
              <a:rPr lang="en-US" dirty="0" smtClean="0"/>
              <a:t>	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 needs of the </a:t>
            </a:r>
            <a:r>
              <a:rPr lang="en-US" b="1" i="1" dirty="0" smtClean="0">
                <a:solidFill>
                  <a:srgbClr val="FF0000"/>
                </a:solidFill>
              </a:rPr>
              <a:t>body are physical </a:t>
            </a:r>
            <a:r>
              <a:rPr lang="en-US" dirty="0" smtClean="0"/>
              <a:t>in nature</a:t>
            </a:r>
          </a:p>
          <a:p>
            <a:r>
              <a:rPr lang="en-US" b="1" dirty="0">
                <a:solidFill>
                  <a:srgbClr val="002060"/>
                </a:solidFill>
              </a:rPr>
              <a:t>body act as an instrument of self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9160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>
                <a:solidFill>
                  <a:srgbClr val="FF0000"/>
                </a:solidFill>
              </a:rPr>
              <a:t>self are right understanding, right feeling, trust, respect and happiness</a:t>
            </a:r>
            <a:r>
              <a:rPr lang="en-US" dirty="0"/>
              <a:t>. The self activities are desiring, thinking, </a:t>
            </a:r>
            <a:r>
              <a:rPr lang="en-US" dirty="0" smtClean="0"/>
              <a:t>knowing</a:t>
            </a:r>
          </a:p>
          <a:p>
            <a:r>
              <a:rPr lang="en-US" dirty="0"/>
              <a:t>needs of </a:t>
            </a:r>
            <a:r>
              <a:rPr lang="en-US" b="1" i="1" dirty="0">
                <a:solidFill>
                  <a:srgbClr val="FF0000"/>
                </a:solidFill>
              </a:rPr>
              <a:t>self are not physical </a:t>
            </a:r>
            <a:r>
              <a:rPr lang="en-US" dirty="0"/>
              <a:t>in nature like- trust, respect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028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exploration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Self </a:t>
            </a:r>
            <a:r>
              <a:rPr lang="en-US" dirty="0"/>
              <a:t>exploration is </a:t>
            </a:r>
            <a:r>
              <a:rPr lang="en-US" dirty="0">
                <a:solidFill>
                  <a:srgbClr val="FF0000"/>
                </a:solidFill>
              </a:rPr>
              <a:t>looking inside yourself </a:t>
            </a:r>
            <a:r>
              <a:rPr lang="en-US" dirty="0"/>
              <a:t>and </a:t>
            </a:r>
            <a:r>
              <a:rPr lang="en-US" dirty="0">
                <a:solidFill>
                  <a:srgbClr val="FF0000"/>
                </a:solidFill>
              </a:rPr>
              <a:t>concentrate </a:t>
            </a:r>
            <a:r>
              <a:rPr lang="en-US" dirty="0"/>
              <a:t>and focusing on </a:t>
            </a:r>
            <a:r>
              <a:rPr lang="en-US" dirty="0" err="1">
                <a:solidFill>
                  <a:srgbClr val="FF0000"/>
                </a:solidFill>
              </a:rPr>
              <a:t>you,your</a:t>
            </a:r>
            <a:r>
              <a:rPr lang="en-US" dirty="0">
                <a:solidFill>
                  <a:srgbClr val="FF0000"/>
                </a:solidFill>
              </a:rPr>
              <a:t> needs and your future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/>
              <a:t>It is a process of </a:t>
            </a:r>
            <a:r>
              <a:rPr lang="en-US" dirty="0">
                <a:solidFill>
                  <a:srgbClr val="FF0000"/>
                </a:solidFill>
              </a:rPr>
              <a:t>dialogue</a:t>
            </a:r>
            <a:r>
              <a:rPr lang="en-US" dirty="0"/>
              <a:t> between “ </a:t>
            </a:r>
            <a:r>
              <a:rPr lang="en-US" dirty="0">
                <a:solidFill>
                  <a:srgbClr val="FF0000"/>
                </a:solidFill>
              </a:rPr>
              <a:t>What you  are </a:t>
            </a:r>
            <a:r>
              <a:rPr lang="en-US" dirty="0"/>
              <a:t>“ and </a:t>
            </a:r>
            <a:r>
              <a:rPr lang="en-US" dirty="0">
                <a:solidFill>
                  <a:srgbClr val="FF0000"/>
                </a:solidFill>
              </a:rPr>
              <a:t>what you really wants to be</a:t>
            </a:r>
            <a:r>
              <a:rPr lang="en-US" dirty="0"/>
              <a:t>.</a:t>
            </a:r>
          </a:p>
          <a:p>
            <a:endParaRPr lang="en-US" dirty="0"/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12106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Self </a:t>
            </a:r>
            <a:r>
              <a:rPr lang="en-US" dirty="0" smtClean="0"/>
              <a:t>exploration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dirty="0" smtClean="0">
                <a:latin typeface="+mj-lt"/>
                <a:cs typeface="Aharoni" pitchFamily="2" charset="-79"/>
              </a:rPr>
              <a:t>1. Warm </a:t>
            </a:r>
            <a:r>
              <a:rPr lang="en-US" dirty="0">
                <a:latin typeface="+mj-lt"/>
                <a:cs typeface="Aharoni" pitchFamily="2" charset="-79"/>
              </a:rPr>
              <a:t>up your inner observer- Get right frame of mind</a:t>
            </a:r>
          </a:p>
          <a:p>
            <a:pPr lvl="0">
              <a:buNone/>
            </a:pPr>
            <a:r>
              <a:rPr lang="en-US" dirty="0">
                <a:latin typeface="+mj-lt"/>
                <a:cs typeface="Aharoni" pitchFamily="2" charset="-79"/>
              </a:rPr>
              <a:t>2. Focus on situation when problem </a:t>
            </a:r>
            <a:r>
              <a:rPr lang="en-US" dirty="0" err="1">
                <a:latin typeface="+mj-lt"/>
                <a:cs typeface="Aharoni" pitchFamily="2" charset="-79"/>
              </a:rPr>
              <a:t>occures</a:t>
            </a:r>
            <a:endParaRPr lang="en-US" dirty="0">
              <a:latin typeface="+mj-lt"/>
              <a:cs typeface="Aharoni" pitchFamily="2" charset="-79"/>
            </a:endParaRPr>
          </a:p>
          <a:p>
            <a:pPr lvl="0">
              <a:buNone/>
            </a:pPr>
            <a:r>
              <a:rPr lang="en-US" dirty="0">
                <a:latin typeface="+mj-lt"/>
                <a:cs typeface="Aharoni" pitchFamily="2" charset="-79"/>
              </a:rPr>
              <a:t>3. Follow the strongest emotions </a:t>
            </a:r>
            <a:r>
              <a:rPr lang="en-US" dirty="0" smtClean="0">
                <a:latin typeface="+mj-lt"/>
                <a:cs typeface="Aharoni" pitchFamily="2" charset="-79"/>
              </a:rPr>
              <a:t>of </a:t>
            </a:r>
            <a:r>
              <a:rPr lang="en-US" dirty="0">
                <a:latin typeface="+mj-lt"/>
                <a:cs typeface="Aharoni" pitchFamily="2" charset="-79"/>
              </a:rPr>
              <a:t>yourself</a:t>
            </a:r>
          </a:p>
          <a:p>
            <a:pPr lvl="0">
              <a:buNone/>
            </a:pPr>
            <a:r>
              <a:rPr lang="en-US" dirty="0">
                <a:latin typeface="+mj-lt"/>
                <a:cs typeface="Aharoni" pitchFamily="2" charset="-79"/>
              </a:rPr>
              <a:t>4. Identify connection with emotions</a:t>
            </a:r>
          </a:p>
          <a:p>
            <a:pPr lvl="0">
              <a:buNone/>
            </a:pPr>
            <a:r>
              <a:rPr lang="en-US" dirty="0">
                <a:latin typeface="+mj-lt"/>
                <a:cs typeface="Aharoni" pitchFamily="2" charset="-79"/>
              </a:rPr>
              <a:t>5. Identify underlying belief, </a:t>
            </a:r>
            <a:r>
              <a:rPr lang="en-US" dirty="0" smtClean="0">
                <a:latin typeface="+mj-lt"/>
                <a:cs typeface="Aharoni" pitchFamily="2" charset="-79"/>
              </a:rPr>
              <a:t>values</a:t>
            </a:r>
            <a:endParaRPr lang="en-US" dirty="0">
              <a:latin typeface="+mj-lt"/>
              <a:cs typeface="Aharoni" pitchFamily="2" charset="-79"/>
            </a:endParaRPr>
          </a:p>
          <a:p>
            <a:pPr lvl="0">
              <a:buNone/>
            </a:pPr>
            <a:r>
              <a:rPr lang="en-US" dirty="0">
                <a:latin typeface="+mj-lt"/>
                <a:cs typeface="Aharoni" pitchFamily="2" charset="-79"/>
              </a:rPr>
              <a:t>6. Clarity </a:t>
            </a:r>
            <a:r>
              <a:rPr lang="en-US" dirty="0" err="1">
                <a:latin typeface="+mj-lt"/>
                <a:cs typeface="Aharoni" pitchFamily="2" charset="-79"/>
              </a:rPr>
              <a:t>Boundries</a:t>
            </a:r>
            <a:r>
              <a:rPr lang="en-US" dirty="0">
                <a:latin typeface="+mj-lt"/>
                <a:cs typeface="Aharoni" pitchFamily="2" charset="-79"/>
              </a:rPr>
              <a:t> of control and responsibility</a:t>
            </a:r>
          </a:p>
          <a:p>
            <a:endParaRPr lang="en-US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9652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Natural acceptance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unconditional </a:t>
            </a:r>
            <a:r>
              <a:rPr lang="en-US" dirty="0">
                <a:solidFill>
                  <a:srgbClr val="FF0000"/>
                </a:solidFill>
              </a:rPr>
              <a:t>and total acceptance of the self, people and </a:t>
            </a:r>
            <a:r>
              <a:rPr lang="en-US" dirty="0" smtClean="0">
                <a:solidFill>
                  <a:srgbClr val="FF0000"/>
                </a:solidFill>
              </a:rPr>
              <a:t>environment</a:t>
            </a:r>
          </a:p>
          <a:p>
            <a:r>
              <a:rPr lang="en-US" dirty="0" smtClean="0"/>
              <a:t>Actually natural acceptance is way to </a:t>
            </a:r>
            <a:r>
              <a:rPr lang="en-US" dirty="0" smtClean="0">
                <a:solidFill>
                  <a:srgbClr val="FF0000"/>
                </a:solidFill>
              </a:rPr>
              <a:t>accept the things naturally ,as is </a:t>
            </a:r>
            <a:r>
              <a:rPr lang="en-US" dirty="0" err="1" smtClean="0">
                <a:solidFill>
                  <a:srgbClr val="FF0000"/>
                </a:solidFill>
              </a:rPr>
              <a:t>it,as</a:t>
            </a:r>
            <a:r>
              <a:rPr lang="en-US" dirty="0" smtClean="0">
                <a:solidFill>
                  <a:srgbClr val="FF0000"/>
                </a:solidFill>
              </a:rPr>
              <a:t> they </a:t>
            </a:r>
            <a:r>
              <a:rPr lang="en-US" dirty="0" smtClean="0">
                <a:solidFill>
                  <a:srgbClr val="FF0000"/>
                </a:solidFill>
              </a:rPr>
              <a:t>are</a:t>
            </a:r>
          </a:p>
          <a:p>
            <a:r>
              <a:rPr lang="en-US" dirty="0"/>
              <a:t>Natural acceptance is a mechanism of self exploration. </a:t>
            </a:r>
            <a:endParaRPr lang="en-US" dirty="0" smtClean="0"/>
          </a:p>
          <a:p>
            <a:r>
              <a:rPr lang="en-US" dirty="0" smtClean="0"/>
              <a:t>Natural </a:t>
            </a:r>
            <a:r>
              <a:rPr lang="en-US" dirty="0"/>
              <a:t>acceptance is process to understand </a:t>
            </a:r>
            <a:r>
              <a:rPr lang="en-US" dirty="0" err="1"/>
              <a:t>ourself</a:t>
            </a:r>
            <a:r>
              <a:rPr lang="en-US" dirty="0"/>
              <a:t> first.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44033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Values are </a:t>
            </a:r>
            <a:r>
              <a:rPr lang="en-US" b="1" i="1" dirty="0" smtClean="0">
                <a:solidFill>
                  <a:srgbClr val="C00000"/>
                </a:solidFill>
              </a:rPr>
              <a:t>principles</a:t>
            </a:r>
            <a:r>
              <a:rPr lang="en-US" dirty="0" smtClean="0"/>
              <a:t> and priorities which </a:t>
            </a:r>
            <a:r>
              <a:rPr lang="en-US" b="1" i="1" dirty="0" smtClean="0">
                <a:solidFill>
                  <a:srgbClr val="C00000"/>
                </a:solidFill>
              </a:rPr>
              <a:t>helps us make decision on daily basis</a:t>
            </a:r>
          </a:p>
          <a:p>
            <a:r>
              <a:rPr lang="en-US" dirty="0" smtClean="0"/>
              <a:t>Values are our </a:t>
            </a:r>
            <a:r>
              <a:rPr lang="en-US" b="1" i="1" dirty="0" smtClean="0">
                <a:solidFill>
                  <a:srgbClr val="C00000"/>
                </a:solidFill>
              </a:rPr>
              <a:t>guidelines for our success AND what is acceptable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49675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NATURAL ACCEPTANCE -features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a)</a:t>
            </a:r>
            <a:r>
              <a:rPr lang="en-US" dirty="0" smtClean="0">
                <a:solidFill>
                  <a:srgbClr val="FF0000"/>
                </a:solidFill>
              </a:rPr>
              <a:t>Natural </a:t>
            </a:r>
            <a:r>
              <a:rPr lang="en-US" dirty="0">
                <a:solidFill>
                  <a:srgbClr val="FF0000"/>
                </a:solidFill>
              </a:rPr>
              <a:t>acceptance does not change with </a:t>
            </a:r>
            <a:r>
              <a:rPr lang="en-US" dirty="0" smtClean="0">
                <a:solidFill>
                  <a:srgbClr val="FF0000"/>
                </a:solidFill>
              </a:rPr>
              <a:t>time</a:t>
            </a:r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) </a:t>
            </a:r>
            <a:r>
              <a:rPr lang="en-US" dirty="0" smtClean="0"/>
              <a:t>I</a:t>
            </a:r>
            <a:r>
              <a:rPr lang="en-US" dirty="0" smtClean="0">
                <a:solidFill>
                  <a:srgbClr val="FF0000"/>
                </a:solidFill>
              </a:rPr>
              <a:t>t </a:t>
            </a:r>
            <a:r>
              <a:rPr lang="en-US" dirty="0">
                <a:solidFill>
                  <a:srgbClr val="FF0000"/>
                </a:solidFill>
              </a:rPr>
              <a:t>does not depend on the place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dirty="0"/>
              <a:t>c) </a:t>
            </a:r>
            <a:r>
              <a:rPr lang="en-US" dirty="0" smtClean="0">
                <a:solidFill>
                  <a:srgbClr val="FF0000"/>
                </a:solidFill>
              </a:rPr>
              <a:t>It </a:t>
            </a:r>
            <a:r>
              <a:rPr lang="en-US" dirty="0">
                <a:solidFill>
                  <a:srgbClr val="FF0000"/>
                </a:solidFill>
              </a:rPr>
              <a:t>does not depend on our beliefs or past conditionings</a:t>
            </a:r>
            <a:r>
              <a:rPr lang="en-US" b="1" dirty="0"/>
              <a:t>.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d)  </a:t>
            </a:r>
            <a:r>
              <a:rPr lang="en-US" dirty="0" smtClean="0">
                <a:solidFill>
                  <a:srgbClr val="FF0000"/>
                </a:solidFill>
              </a:rPr>
              <a:t>This </a:t>
            </a:r>
            <a:r>
              <a:rPr lang="en-US" dirty="0">
                <a:solidFill>
                  <a:srgbClr val="FF0000"/>
                </a:solidFill>
              </a:rPr>
              <a:t>natural acceptance is ‘constantly there’, </a:t>
            </a:r>
            <a:r>
              <a:rPr lang="en-US" dirty="0" smtClean="0"/>
              <a:t>e</a:t>
            </a:r>
            <a:r>
              <a:rPr lang="en-US" dirty="0"/>
              <a:t>)   </a:t>
            </a:r>
            <a:r>
              <a:rPr lang="en-US" dirty="0" smtClean="0">
                <a:solidFill>
                  <a:srgbClr val="FF0000"/>
                </a:solidFill>
              </a:rPr>
              <a:t>Natural </a:t>
            </a:r>
            <a:r>
              <a:rPr lang="en-US" dirty="0">
                <a:solidFill>
                  <a:srgbClr val="FF0000"/>
                </a:solidFill>
              </a:rPr>
              <a:t>acceptance is the same for all of us: </a:t>
            </a:r>
            <a:r>
              <a:rPr lang="en-US" dirty="0" smtClean="0">
                <a:solidFill>
                  <a:srgbClr val="FF0000"/>
                </a:solidFill>
              </a:rPr>
              <a:t>-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4596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Experiential validation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Experiential validation is a </a:t>
            </a:r>
            <a:r>
              <a:rPr lang="en-US" dirty="0">
                <a:solidFill>
                  <a:srgbClr val="FF0000"/>
                </a:solidFill>
              </a:rPr>
              <a:t>process</a:t>
            </a:r>
            <a:r>
              <a:rPr lang="en-US" dirty="0"/>
              <a:t> that infuses </a:t>
            </a:r>
            <a:r>
              <a:rPr lang="en-US" dirty="0">
                <a:solidFill>
                  <a:srgbClr val="FF0000"/>
                </a:solidFill>
              </a:rPr>
              <a:t>direct experience </a:t>
            </a:r>
            <a:r>
              <a:rPr lang="en-US" dirty="0"/>
              <a:t>with </a:t>
            </a:r>
            <a:r>
              <a:rPr lang="en-US" dirty="0">
                <a:solidFill>
                  <a:srgbClr val="FF0000"/>
                </a:solidFill>
              </a:rPr>
              <a:t>the learning environment </a:t>
            </a:r>
            <a:r>
              <a:rPr lang="en-US" dirty="0"/>
              <a:t>and content.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26374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>
                <a:solidFill>
                  <a:srgbClr val="002060"/>
                </a:solidFill>
              </a:rPr>
              <a:t> </a:t>
            </a:r>
            <a:r>
              <a:rPr lang="en-US" b="1" i="1" u="sng" dirty="0" err="1">
                <a:solidFill>
                  <a:srgbClr val="002060"/>
                </a:solidFill>
              </a:rPr>
              <a:t>Sanyam</a:t>
            </a:r>
            <a:r>
              <a:rPr lang="en-US" b="1" i="1" u="sng" dirty="0">
                <a:solidFill>
                  <a:srgbClr val="002060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is </a:t>
            </a:r>
            <a:r>
              <a:rPr lang="en-US" dirty="0"/>
              <a:t>the feeling </a:t>
            </a:r>
            <a:r>
              <a:rPr lang="en-US" dirty="0">
                <a:solidFill>
                  <a:srgbClr val="FF0000"/>
                </a:solidFill>
              </a:rPr>
              <a:t>of responsibility in ‘I’ </a:t>
            </a:r>
            <a:r>
              <a:rPr lang="en-US" dirty="0"/>
              <a:t>towards the body </a:t>
            </a:r>
            <a:r>
              <a:rPr lang="en-US" dirty="0">
                <a:solidFill>
                  <a:srgbClr val="FF0000"/>
                </a:solidFill>
              </a:rPr>
              <a:t>for its nurture, protection and right utilization </a:t>
            </a:r>
          </a:p>
        </p:txBody>
      </p:sp>
    </p:spTree>
    <p:extLst>
      <p:ext uri="{BB962C8B-B14F-4D97-AF65-F5344CB8AC3E}">
        <p14:creationId xmlns:p14="http://schemas.microsoft.com/office/powerpoint/2010/main" val="15713447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u="sng" dirty="0" err="1">
                <a:solidFill>
                  <a:srgbClr val="002060"/>
                </a:solidFill>
              </a:rPr>
              <a:t>Swasthya</a:t>
            </a:r>
            <a:r>
              <a:rPr lang="en-US" b="1" i="1" u="sng" dirty="0">
                <a:solidFill>
                  <a:srgbClr val="002060"/>
                </a:solidFill>
              </a:rPr>
              <a:t>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Swasthya</a:t>
            </a:r>
            <a:r>
              <a:rPr lang="en-US" dirty="0" smtClean="0"/>
              <a:t> </a:t>
            </a:r>
            <a:r>
              <a:rPr lang="en-US" dirty="0"/>
              <a:t>has two elements –the various parts of  </a:t>
            </a:r>
            <a:r>
              <a:rPr lang="en-US" dirty="0">
                <a:solidFill>
                  <a:srgbClr val="FF0000"/>
                </a:solidFill>
              </a:rPr>
              <a:t>the body act according to me</a:t>
            </a:r>
            <a:r>
              <a:rPr lang="en-US" dirty="0"/>
              <a:t>, and there is </a:t>
            </a:r>
            <a:r>
              <a:rPr lang="en-US" dirty="0">
                <a:solidFill>
                  <a:srgbClr val="FF0000"/>
                </a:solidFill>
              </a:rPr>
              <a:t>harmony in the body</a:t>
            </a:r>
            <a:r>
              <a:rPr lang="en-US" dirty="0"/>
              <a:t>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833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 interaction between ‘I’ and the ‘Body’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Self “I” is conscious in nature </a:t>
            </a:r>
            <a:endParaRPr lang="en-US" dirty="0" smtClean="0"/>
          </a:p>
          <a:p>
            <a:r>
              <a:rPr lang="en-US" dirty="0" smtClean="0"/>
              <a:t>while </a:t>
            </a:r>
            <a:r>
              <a:rPr lang="en-US" dirty="0"/>
              <a:t>the “Body” is </a:t>
            </a:r>
            <a:r>
              <a:rPr lang="en-US" dirty="0" err="1"/>
              <a:t>physico</a:t>
            </a:r>
            <a:r>
              <a:rPr lang="en-US" dirty="0"/>
              <a:t>-chemical in nature.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interaction between ‘I’ and the ‘Body’ is in the form of exchange of information.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89729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Values</a:t>
            </a:r>
            <a:r>
              <a:rPr lang="en-US" dirty="0"/>
              <a:t> means </a:t>
            </a:r>
            <a:r>
              <a:rPr lang="en-US" i="1" dirty="0">
                <a:solidFill>
                  <a:srgbClr val="002060"/>
                </a:solidFill>
              </a:rPr>
              <a:t>importance </a:t>
            </a:r>
            <a:r>
              <a:rPr lang="en-US" dirty="0"/>
              <a:t>or participation</a:t>
            </a:r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43012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skills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means </a:t>
            </a:r>
            <a:r>
              <a:rPr lang="en-US" i="1" dirty="0">
                <a:solidFill>
                  <a:srgbClr val="002060"/>
                </a:solidFill>
              </a:rPr>
              <a:t>qualities, training, and capabilities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872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values and skills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To </a:t>
            </a:r>
            <a:r>
              <a:rPr lang="en-US" b="1" dirty="0" err="1">
                <a:solidFill>
                  <a:srgbClr val="FF0000"/>
                </a:solidFill>
              </a:rPr>
              <a:t>fulfil</a:t>
            </a:r>
            <a:r>
              <a:rPr lang="en-US" b="1" dirty="0">
                <a:solidFill>
                  <a:srgbClr val="FF0000"/>
                </a:solidFill>
              </a:rPr>
              <a:t> our aspirations both </a:t>
            </a:r>
            <a:r>
              <a:rPr lang="en-US" dirty="0" smtClean="0"/>
              <a:t>are </a:t>
            </a:r>
            <a:r>
              <a:rPr lang="en-US" b="1" dirty="0">
                <a:solidFill>
                  <a:srgbClr val="FF0000"/>
                </a:solidFill>
              </a:rPr>
              <a:t>necessary.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smtClean="0"/>
              <a:t>When </a:t>
            </a:r>
            <a:r>
              <a:rPr lang="en-US" dirty="0"/>
              <a:t>we </a:t>
            </a:r>
            <a:r>
              <a:rPr lang="en-US" dirty="0" smtClean="0"/>
              <a:t>need to </a:t>
            </a:r>
            <a:r>
              <a:rPr lang="en-US" b="1" dirty="0" smtClean="0">
                <a:solidFill>
                  <a:srgbClr val="FF0000"/>
                </a:solidFill>
              </a:rPr>
              <a:t>identify</a:t>
            </a:r>
            <a:r>
              <a:rPr lang="en-US" dirty="0" smtClean="0"/>
              <a:t> </a:t>
            </a:r>
            <a:r>
              <a:rPr lang="en-US" dirty="0"/>
              <a:t>and set the</a:t>
            </a:r>
            <a:r>
              <a:rPr lang="en-US" b="1" dirty="0">
                <a:solidFill>
                  <a:srgbClr val="FF0000"/>
                </a:solidFill>
              </a:rPr>
              <a:t> right goals </a:t>
            </a:r>
            <a:r>
              <a:rPr lang="en-US" dirty="0"/>
              <a:t>and produced in right direction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52007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Animal </a:t>
            </a:r>
            <a:r>
              <a:rPr lang="en-US" b="1" dirty="0"/>
              <a:t>Consciousness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 </a:t>
            </a:r>
            <a:r>
              <a:rPr lang="en-US" b="1" dirty="0" smtClean="0">
                <a:solidFill>
                  <a:srgbClr val="00B050"/>
                </a:solidFill>
              </a:rPr>
              <a:t>Physical facilities are necessary and complete for animals</a:t>
            </a:r>
            <a:r>
              <a:rPr lang="en-US" dirty="0" smtClean="0"/>
              <a:t>,</a:t>
            </a:r>
          </a:p>
          <a:p>
            <a:r>
              <a:rPr lang="en-US" b="1" dirty="0" smtClean="0">
                <a:solidFill>
                  <a:srgbClr val="00B050"/>
                </a:solidFill>
              </a:rPr>
              <a:t>They don’t desire </a:t>
            </a:r>
            <a:r>
              <a:rPr lang="en-US" dirty="0" smtClean="0"/>
              <a:t> knowledge or a peaceful animal society or MBA.</a:t>
            </a:r>
            <a:r>
              <a:rPr lang="en-US" b="1" dirty="0" smtClean="0"/>
              <a:t> </a:t>
            </a:r>
            <a:endParaRPr lang="en-US" dirty="0" smtClean="0"/>
          </a:p>
          <a:p>
            <a:r>
              <a:rPr lang="en-US" dirty="0" smtClean="0"/>
              <a:t>not with right understanding and relationship. Working only for physical facilities is living with Animal Consciousness.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913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Human Consciousness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While </a:t>
            </a:r>
            <a:r>
              <a:rPr lang="en-US" dirty="0"/>
              <a:t>physical facilities are</a:t>
            </a:r>
            <a:r>
              <a:rPr lang="en-US" sz="3600" b="1" dirty="0">
                <a:solidFill>
                  <a:srgbClr val="00B050"/>
                </a:solidFill>
              </a:rPr>
              <a:t> necessary </a:t>
            </a:r>
            <a:r>
              <a:rPr lang="en-US" dirty="0"/>
              <a:t>for human beings, they are </a:t>
            </a:r>
            <a:r>
              <a:rPr lang="en-US" sz="3600" b="1" dirty="0">
                <a:solidFill>
                  <a:srgbClr val="00B050"/>
                </a:solidFill>
              </a:rPr>
              <a:t>not complete by themselves to fulfill our needs.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we </a:t>
            </a:r>
            <a:r>
              <a:rPr lang="en-US" dirty="0"/>
              <a:t>think of going to a </a:t>
            </a:r>
            <a:r>
              <a:rPr lang="en-US" sz="3600" b="1" dirty="0">
                <a:solidFill>
                  <a:srgbClr val="00B050"/>
                </a:solidFill>
              </a:rPr>
              <a:t>movie</a:t>
            </a:r>
            <a:r>
              <a:rPr lang="en-US" dirty="0"/>
              <a:t> or reading a </a:t>
            </a:r>
            <a:r>
              <a:rPr lang="en-US" sz="3600" b="1" dirty="0">
                <a:solidFill>
                  <a:srgbClr val="00B050"/>
                </a:solidFill>
              </a:rPr>
              <a:t>book,</a:t>
            </a:r>
            <a:r>
              <a:rPr lang="en-US" dirty="0"/>
              <a:t> or go to </a:t>
            </a:r>
            <a:r>
              <a:rPr lang="en-US" dirty="0" smtClean="0"/>
              <a:t>college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Living with all three: right understanding, relationship, and physical facilities.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64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SOURCES OF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FRIENDS</a:t>
            </a:r>
          </a:p>
          <a:p>
            <a:r>
              <a:rPr lang="en-US" dirty="0" smtClean="0"/>
              <a:t>FAMILY</a:t>
            </a:r>
          </a:p>
          <a:p>
            <a:r>
              <a:rPr lang="en-US" dirty="0" smtClean="0"/>
              <a:t>SOCIETY</a:t>
            </a:r>
          </a:p>
          <a:p>
            <a:r>
              <a:rPr lang="en-US" dirty="0" smtClean="0"/>
              <a:t>RELIGION</a:t>
            </a:r>
          </a:p>
          <a:p>
            <a:r>
              <a:rPr lang="en-US" dirty="0" smtClean="0"/>
              <a:t>LAW</a:t>
            </a:r>
          </a:p>
          <a:p>
            <a:r>
              <a:rPr lang="en-US" dirty="0" smtClean="0"/>
              <a:t>EMPLOYER</a:t>
            </a:r>
          </a:p>
          <a:p>
            <a:r>
              <a:rPr lang="en-US" dirty="0" smtClean="0"/>
              <a:t>PROFESSION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020193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 err="1" smtClean="0">
                <a:solidFill>
                  <a:srgbClr val="FF0000"/>
                </a:solidFill>
              </a:rPr>
              <a:t>Sukh</a:t>
            </a:r>
            <a:r>
              <a:rPr lang="en-US" b="1" u="sng" dirty="0" smtClean="0">
                <a:solidFill>
                  <a:srgbClr val="FF0000"/>
                </a:solidFill>
              </a:rPr>
              <a:t> (Happiness)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is </a:t>
            </a:r>
            <a:r>
              <a:rPr lang="en-US" dirty="0"/>
              <a:t>a holistic and all encompassing state of the mind that </a:t>
            </a:r>
            <a:r>
              <a:rPr lang="en-US" b="1" i="1" dirty="0">
                <a:solidFill>
                  <a:srgbClr val="7030A0"/>
                </a:solidFill>
              </a:rPr>
              <a:t>creates inner harmony</a:t>
            </a:r>
          </a:p>
          <a:p>
            <a:r>
              <a:rPr lang="en-US" dirty="0" err="1"/>
              <a:t>Sukh</a:t>
            </a:r>
            <a:r>
              <a:rPr lang="en-US" dirty="0"/>
              <a:t> depends </a:t>
            </a:r>
            <a:r>
              <a:rPr lang="en-US" b="1" i="1" dirty="0">
                <a:solidFill>
                  <a:srgbClr val="7030A0"/>
                </a:solidFill>
              </a:rPr>
              <a:t>upon our </a:t>
            </a:r>
            <a:r>
              <a:rPr lang="en-US" b="1" i="1" dirty="0" smtClean="0">
                <a:solidFill>
                  <a:srgbClr val="7030A0"/>
                </a:solidFill>
              </a:rPr>
              <a:t>thinking</a:t>
            </a:r>
          </a:p>
          <a:p>
            <a:r>
              <a:rPr lang="en-US" b="1" dirty="0"/>
              <a:t> </a:t>
            </a:r>
            <a:r>
              <a:rPr lang="en-US" dirty="0"/>
              <a:t>Happiness may be defined as being in </a:t>
            </a:r>
            <a:r>
              <a:rPr lang="en-US" dirty="0" smtClean="0"/>
              <a:t>harmony/ </a:t>
            </a:r>
            <a:r>
              <a:rPr lang="en-US" dirty="0"/>
              <a:t>situation that I live in. </a:t>
            </a:r>
            <a:r>
              <a:rPr lang="en-US" dirty="0" smtClean="0"/>
              <a:t>“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6011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solidFill>
                  <a:srgbClr val="FF0000"/>
                </a:solidFill>
              </a:rPr>
              <a:t> </a:t>
            </a:r>
            <a:r>
              <a:rPr lang="en-US" b="1" u="sng" dirty="0" err="1" smtClean="0">
                <a:solidFill>
                  <a:srgbClr val="FF0000"/>
                </a:solidFill>
              </a:rPr>
              <a:t>Suvidha</a:t>
            </a:r>
            <a:r>
              <a:rPr lang="en-US" b="1" dirty="0"/>
              <a:t> </a:t>
            </a:r>
            <a:r>
              <a:rPr lang="en-US" b="1" dirty="0" smtClean="0"/>
              <a:t>(Physical Facilities</a:t>
            </a:r>
            <a:r>
              <a:rPr lang="en-US" dirty="0" smtClean="0"/>
              <a:t> 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implies </a:t>
            </a:r>
            <a:r>
              <a:rPr lang="en-US" dirty="0"/>
              <a:t>that it is </a:t>
            </a:r>
            <a:r>
              <a:rPr lang="en-US" b="1" i="1" dirty="0">
                <a:solidFill>
                  <a:srgbClr val="7030A0"/>
                </a:solidFill>
              </a:rPr>
              <a:t>looking for physical comforts </a:t>
            </a:r>
            <a:r>
              <a:rPr lang="en-US" dirty="0"/>
              <a:t>and all the sources of attaining such </a:t>
            </a:r>
            <a:r>
              <a:rPr lang="en-US" dirty="0" smtClean="0"/>
              <a:t>comforts</a:t>
            </a:r>
          </a:p>
          <a:p>
            <a:r>
              <a:rPr lang="en-US" b="1" dirty="0"/>
              <a:t> </a:t>
            </a:r>
            <a:r>
              <a:rPr lang="en-US" dirty="0"/>
              <a:t>This includes the physiological needs of individuals and indicates the necessities as well as the comforts of life</a:t>
            </a:r>
            <a:r>
              <a:rPr lang="en-US" dirty="0" smtClean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512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prosperity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is </a:t>
            </a:r>
            <a:r>
              <a:rPr lang="en-US" dirty="0"/>
              <a:t>the “feeling of having or </a:t>
            </a:r>
            <a:r>
              <a:rPr lang="en-US" b="1" i="1" dirty="0">
                <a:solidFill>
                  <a:srgbClr val="FF0000"/>
                </a:solidFill>
              </a:rPr>
              <a:t>making available more than required physical facilities”.</a:t>
            </a:r>
          </a:p>
          <a:p>
            <a:r>
              <a:rPr lang="en-US" dirty="0" smtClean="0"/>
              <a:t>ensured </a:t>
            </a:r>
            <a:r>
              <a:rPr lang="en-US" dirty="0"/>
              <a:t>by working on physical facilities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two </a:t>
            </a:r>
            <a:r>
              <a:rPr lang="en-US" dirty="0"/>
              <a:t>things are </a:t>
            </a:r>
            <a:r>
              <a:rPr lang="en-US" dirty="0" smtClean="0"/>
              <a:t>required-</a:t>
            </a:r>
          </a:p>
          <a:p>
            <a:r>
              <a:rPr lang="en-US" dirty="0" smtClean="0"/>
              <a:t> 1</a:t>
            </a:r>
            <a:r>
              <a:rPr lang="en-US" dirty="0"/>
              <a:t>) Identification of the required quantity of physical facilities, and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) Ensuring availability </a:t>
            </a:r>
            <a:r>
              <a:rPr lang="en-US" dirty="0" smtClean="0"/>
              <a:t>of </a:t>
            </a:r>
            <a:r>
              <a:rPr lang="en-US" dirty="0"/>
              <a:t>more than required physical facilities.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3555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Define harmony in nature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b="1" i="1" dirty="0">
                <a:solidFill>
                  <a:srgbClr val="FF0000"/>
                </a:solidFill>
              </a:rPr>
              <a:t>aggregate of all the mutually interacting units </a:t>
            </a:r>
            <a:r>
              <a:rPr lang="en-US" dirty="0"/>
              <a:t>– big or small, sentient or insentient together can be </a:t>
            </a:r>
            <a:r>
              <a:rPr lang="en-US" b="1" i="1" dirty="0">
                <a:solidFill>
                  <a:srgbClr val="FF0000"/>
                </a:solidFill>
              </a:rPr>
              <a:t>called </a:t>
            </a:r>
            <a:r>
              <a:rPr lang="en-US" b="1" i="1" dirty="0" smtClean="0">
                <a:solidFill>
                  <a:srgbClr val="FF0000"/>
                </a:solidFill>
              </a:rPr>
              <a:t>nature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solve the problem of global </a:t>
            </a:r>
            <a:r>
              <a:rPr lang="en-US" b="1" i="1" dirty="0" smtClean="0">
                <a:solidFill>
                  <a:srgbClr val="FF0000"/>
                </a:solidFill>
              </a:rPr>
              <a:t>warming</a:t>
            </a:r>
          </a:p>
          <a:p>
            <a:r>
              <a:rPr lang="en-US" b="1" i="1" dirty="0">
                <a:solidFill>
                  <a:srgbClr val="FF0000"/>
                </a:solidFill>
              </a:rPr>
              <a:t>energy savings, doing planting, </a:t>
            </a:r>
            <a:endParaRPr lang="en-US" b="1" i="1" dirty="0" smtClean="0">
              <a:solidFill>
                <a:srgbClr val="FF0000"/>
              </a:solidFill>
            </a:endParaRPr>
          </a:p>
          <a:p>
            <a:r>
              <a:rPr lang="en-US" b="1" i="1" dirty="0" smtClean="0">
                <a:solidFill>
                  <a:srgbClr val="FF0000"/>
                </a:solidFill>
              </a:rPr>
              <a:t>establishment</a:t>
            </a:r>
            <a:r>
              <a:rPr lang="en-US" b="1" i="1" dirty="0">
                <a:solidFill>
                  <a:srgbClr val="FF0000"/>
                </a:solidFill>
              </a:rPr>
              <a:t>, </a:t>
            </a:r>
            <a:r>
              <a:rPr lang="en-US" b="1" i="1" dirty="0" smtClean="0">
                <a:solidFill>
                  <a:srgbClr val="FF0000"/>
                </a:solidFill>
              </a:rPr>
              <a:t>of schools</a:t>
            </a:r>
            <a:r>
              <a:rPr lang="en-US" b="1" i="1" dirty="0">
                <a:solidFill>
                  <a:srgbClr val="FF0000"/>
                </a:solidFill>
              </a:rPr>
              <a:t>, colleges.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89000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ABSENSE OF HARMONY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b="1" dirty="0"/>
              <a:t>I</a:t>
            </a:r>
            <a:r>
              <a:rPr lang="en-US" b="1" dirty="0" smtClean="0"/>
              <a:t>ndividual</a:t>
            </a:r>
            <a:r>
              <a:rPr lang="en-US" b="1" dirty="0"/>
              <a:t> </a:t>
            </a:r>
            <a:r>
              <a:rPr lang="en-US" b="1" dirty="0" smtClean="0"/>
              <a:t>LEVEL</a:t>
            </a:r>
            <a:r>
              <a:rPr lang="en-US" b="1" i="1" dirty="0" smtClean="0">
                <a:solidFill>
                  <a:srgbClr val="FF0000"/>
                </a:solidFill>
              </a:rPr>
              <a:t>–depression</a:t>
            </a:r>
            <a:r>
              <a:rPr lang="en-US" b="1" i="1" dirty="0">
                <a:solidFill>
                  <a:srgbClr val="FF0000"/>
                </a:solidFill>
              </a:rPr>
              <a:t>, suicides, stress, </a:t>
            </a:r>
            <a:r>
              <a:rPr lang="en-US" b="1" i="1" dirty="0" smtClean="0">
                <a:solidFill>
                  <a:srgbClr val="FF0000"/>
                </a:solidFill>
              </a:rPr>
              <a:t>insecurity.</a:t>
            </a:r>
            <a:endParaRPr lang="en-US" b="1" i="1" dirty="0">
              <a:solidFill>
                <a:srgbClr val="FF0000"/>
              </a:solidFill>
            </a:endParaRPr>
          </a:p>
          <a:p>
            <a:r>
              <a:rPr lang="en-US" dirty="0"/>
              <a:t>2.    </a:t>
            </a:r>
            <a:r>
              <a:rPr lang="en-US" b="1" dirty="0"/>
              <a:t>F</a:t>
            </a:r>
            <a:r>
              <a:rPr lang="en-US" b="1" dirty="0" smtClean="0"/>
              <a:t>amily </a:t>
            </a:r>
            <a:r>
              <a:rPr lang="en-US" b="1" dirty="0"/>
              <a:t>LEVEL</a:t>
            </a:r>
            <a:r>
              <a:rPr lang="en-US" b="1" dirty="0" smtClean="0"/>
              <a:t> </a:t>
            </a:r>
            <a:r>
              <a:rPr lang="en-US" b="1" dirty="0"/>
              <a:t>– </a:t>
            </a:r>
            <a:r>
              <a:rPr lang="en-US" b="1" i="1" dirty="0">
                <a:solidFill>
                  <a:srgbClr val="FF0000"/>
                </a:solidFill>
              </a:rPr>
              <a:t>Breaking of joint families</a:t>
            </a:r>
            <a:r>
              <a:rPr lang="en-US" b="1" i="1" dirty="0" smtClean="0">
                <a:solidFill>
                  <a:srgbClr val="FF0000"/>
                </a:solidFill>
              </a:rPr>
              <a:t>,, </a:t>
            </a:r>
            <a:r>
              <a:rPr lang="en-US" b="1" i="1" dirty="0">
                <a:solidFill>
                  <a:srgbClr val="FF0000"/>
                </a:solidFill>
              </a:rPr>
              <a:t>divorce, </a:t>
            </a:r>
            <a:r>
              <a:rPr lang="en-US" b="1" i="1" dirty="0" smtClean="0">
                <a:solidFill>
                  <a:srgbClr val="FF0000"/>
                </a:solidFill>
              </a:rPr>
              <a:t>dowry, </a:t>
            </a:r>
            <a:endParaRPr lang="en-US" b="1" i="1" dirty="0">
              <a:solidFill>
                <a:srgbClr val="FF0000"/>
              </a:solidFill>
            </a:endParaRPr>
          </a:p>
          <a:p>
            <a:r>
              <a:rPr lang="en-US" dirty="0"/>
              <a:t>3.   </a:t>
            </a:r>
            <a:r>
              <a:rPr lang="en-US" b="1" dirty="0" smtClean="0"/>
              <a:t>Society </a:t>
            </a:r>
            <a:r>
              <a:rPr lang="en-US" b="1" dirty="0"/>
              <a:t>LEVEL</a:t>
            </a:r>
            <a:r>
              <a:rPr lang="en-US" b="1" dirty="0" smtClean="0"/>
              <a:t>–</a:t>
            </a:r>
            <a:r>
              <a:rPr lang="en-US" b="1" dirty="0"/>
              <a:t> </a:t>
            </a:r>
            <a:r>
              <a:rPr lang="en-US" b="1" i="1" dirty="0" smtClean="0">
                <a:solidFill>
                  <a:srgbClr val="FF0000"/>
                </a:solidFill>
              </a:rPr>
              <a:t>terrorism</a:t>
            </a:r>
            <a:r>
              <a:rPr lang="en-US" b="1" i="1" dirty="0">
                <a:solidFill>
                  <a:srgbClr val="FF0000"/>
                </a:solidFill>
              </a:rPr>
              <a:t>, spreading </a:t>
            </a:r>
            <a:r>
              <a:rPr lang="en-US" b="1" i="1" dirty="0" err="1">
                <a:solidFill>
                  <a:srgbClr val="FF0000"/>
                </a:solidFill>
              </a:rPr>
              <a:t>casteism</a:t>
            </a:r>
            <a:r>
              <a:rPr lang="en-US" b="1" i="1" dirty="0" smtClean="0">
                <a:solidFill>
                  <a:srgbClr val="FF0000"/>
                </a:solidFill>
              </a:rPr>
              <a:t>,, wars, Discrimination</a:t>
            </a:r>
            <a:endParaRPr lang="en-US" b="1" i="1" dirty="0">
              <a:solidFill>
                <a:srgbClr val="FF0000"/>
              </a:solidFill>
            </a:endParaRPr>
          </a:p>
          <a:p>
            <a:r>
              <a:rPr lang="en-US" dirty="0"/>
              <a:t>4.     </a:t>
            </a:r>
            <a:r>
              <a:rPr lang="en-US" b="1" dirty="0"/>
              <a:t>N</a:t>
            </a:r>
            <a:r>
              <a:rPr lang="en-US" b="1" dirty="0" smtClean="0"/>
              <a:t>ature </a:t>
            </a:r>
            <a:r>
              <a:rPr lang="en-US" b="1" dirty="0"/>
              <a:t>LEVEL</a:t>
            </a:r>
            <a:r>
              <a:rPr lang="en-US" b="1" dirty="0" smtClean="0"/>
              <a:t>–</a:t>
            </a:r>
            <a:r>
              <a:rPr lang="en-US" b="1" dirty="0"/>
              <a:t> </a:t>
            </a:r>
            <a:r>
              <a:rPr lang="en-US" b="1" i="1" dirty="0">
                <a:solidFill>
                  <a:srgbClr val="FF0000"/>
                </a:solidFill>
              </a:rPr>
              <a:t>Global warming, </a:t>
            </a:r>
            <a:r>
              <a:rPr lang="en-US" b="1" i="1" dirty="0" smtClean="0">
                <a:solidFill>
                  <a:srgbClr val="FF0000"/>
                </a:solidFill>
              </a:rPr>
              <a:t>water</a:t>
            </a:r>
            <a:r>
              <a:rPr lang="en-US" b="1" i="1" dirty="0">
                <a:solidFill>
                  <a:srgbClr val="FF0000"/>
                </a:solidFill>
              </a:rPr>
              <a:t> pollution,</a:t>
            </a:r>
            <a:r>
              <a:rPr lang="en-US" b="1" i="1" dirty="0" smtClean="0">
                <a:solidFill>
                  <a:srgbClr val="FF0000"/>
                </a:solidFill>
              </a:rPr>
              <a:t>, air</a:t>
            </a:r>
            <a:r>
              <a:rPr lang="en-US" b="1" i="1" dirty="0">
                <a:solidFill>
                  <a:srgbClr val="FF0000"/>
                </a:solidFill>
              </a:rPr>
              <a:t> pollution</a:t>
            </a:r>
            <a:r>
              <a:rPr lang="en-US" b="1" i="1" dirty="0" smtClean="0">
                <a:solidFill>
                  <a:srgbClr val="FF0000"/>
                </a:solidFill>
              </a:rPr>
              <a:t>, noise pollution</a:t>
            </a:r>
            <a:r>
              <a:rPr lang="en-US" b="1" i="1" dirty="0">
                <a:solidFill>
                  <a:srgbClr val="FF0000"/>
                </a:solidFill>
              </a:rPr>
              <a:t>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0622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2060"/>
                </a:solidFill>
              </a:rPr>
              <a:t>body act as an instrument of self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 am the </a:t>
            </a:r>
            <a:r>
              <a:rPr lang="en-US" b="1" dirty="0" smtClean="0"/>
              <a:t>Seer</a:t>
            </a:r>
          </a:p>
          <a:p>
            <a:r>
              <a:rPr lang="en-US" b="1" dirty="0"/>
              <a:t>I am the </a:t>
            </a:r>
            <a:r>
              <a:rPr lang="en-US" b="1" dirty="0" smtClean="0"/>
              <a:t>doer</a:t>
            </a:r>
          </a:p>
          <a:p>
            <a:r>
              <a:rPr lang="en-US" b="1" dirty="0" smtClean="0"/>
              <a:t>I </a:t>
            </a:r>
            <a:r>
              <a:rPr lang="en-US" b="1" dirty="0"/>
              <a:t>am the </a:t>
            </a:r>
            <a:r>
              <a:rPr lang="en-US" b="1" dirty="0" smtClean="0"/>
              <a:t>enjoyer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37721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Physical facilities are needed for the body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in </a:t>
            </a:r>
            <a:r>
              <a:rPr lang="en-US" dirty="0"/>
              <a:t>a </a:t>
            </a:r>
            <a:r>
              <a:rPr lang="en-US" b="1" dirty="0">
                <a:solidFill>
                  <a:srgbClr val="0070C0"/>
                </a:solidFill>
              </a:rPr>
              <a:t>limited quantity</a:t>
            </a:r>
            <a:r>
              <a:rPr lang="en-US" dirty="0"/>
              <a:t>. When we try and </a:t>
            </a:r>
            <a:r>
              <a:rPr lang="en-US" b="1" dirty="0">
                <a:solidFill>
                  <a:srgbClr val="0070C0"/>
                </a:solidFill>
              </a:rPr>
              <a:t>exceed these limits</a:t>
            </a:r>
            <a:r>
              <a:rPr lang="en-US" dirty="0"/>
              <a:t>,</a:t>
            </a:r>
          </a:p>
          <a:p>
            <a:r>
              <a:rPr lang="en-US" dirty="0"/>
              <a:t>it becomes </a:t>
            </a:r>
            <a:r>
              <a:rPr lang="en-US" b="1" dirty="0">
                <a:solidFill>
                  <a:srgbClr val="0070C0"/>
                </a:solidFill>
              </a:rPr>
              <a:t>troublesome</a:t>
            </a:r>
            <a:r>
              <a:rPr lang="en-US" dirty="0"/>
              <a:t> for us </a:t>
            </a:r>
            <a:r>
              <a:rPr lang="en-US" b="1" dirty="0">
                <a:solidFill>
                  <a:srgbClr val="0070C0"/>
                </a:solidFill>
              </a:rPr>
              <a:t>after some time</a:t>
            </a:r>
            <a:r>
              <a:rPr lang="en-US" dirty="0"/>
              <a:t>. </a:t>
            </a:r>
          </a:p>
          <a:p>
            <a:r>
              <a:rPr lang="en-US" dirty="0" smtClean="0"/>
              <a:t>Eating </a:t>
            </a:r>
            <a:r>
              <a:rPr lang="en-US" dirty="0" err="1" smtClean="0"/>
              <a:t>Rasgulla</a:t>
            </a:r>
            <a:r>
              <a:rPr lang="en-US" dirty="0" smtClean="0"/>
              <a:t> ,necessary </a:t>
            </a:r>
            <a:r>
              <a:rPr lang="en-US" dirty="0"/>
              <a:t>in the beginning, but if </a:t>
            </a:r>
            <a:r>
              <a:rPr lang="en-US" b="1" dirty="0">
                <a:solidFill>
                  <a:srgbClr val="0070C0"/>
                </a:solidFill>
              </a:rPr>
              <a:t>we keep consuming</a:t>
            </a:r>
            <a:r>
              <a:rPr lang="en-US" dirty="0"/>
              <a:t>, it </a:t>
            </a:r>
            <a:r>
              <a:rPr lang="en-US" b="1" dirty="0">
                <a:solidFill>
                  <a:srgbClr val="0070C0"/>
                </a:solidFill>
              </a:rPr>
              <a:t>becomes</a:t>
            </a:r>
            <a:r>
              <a:rPr lang="en-US" dirty="0"/>
              <a:t> </a:t>
            </a:r>
            <a:r>
              <a:rPr lang="en-US" b="1" dirty="0">
                <a:solidFill>
                  <a:srgbClr val="0070C0"/>
                </a:solidFill>
              </a:rPr>
              <a:t>intolerable with the passage </a:t>
            </a:r>
            <a:r>
              <a:rPr lang="en-US" dirty="0"/>
              <a:t>of time.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75504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Harmony In Self (“I”)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  Studying our “Self” helps us to have more clarity about ourselves and makes us confident. </a:t>
            </a:r>
            <a:endParaRPr lang="en-US" dirty="0" smtClean="0"/>
          </a:p>
          <a:p>
            <a:r>
              <a:rPr lang="en-US" dirty="0" smtClean="0"/>
              <a:t>It </a:t>
            </a:r>
            <a:r>
              <a:rPr lang="en-US" dirty="0"/>
              <a:t>develops our understanding and helps in building good relationships with everyone</a:t>
            </a:r>
            <a:r>
              <a:rPr lang="en-US" dirty="0" smtClean="0"/>
              <a:t>.</a:t>
            </a:r>
          </a:p>
          <a:p>
            <a:r>
              <a:rPr lang="en-US" dirty="0" smtClean="0"/>
              <a:t> </a:t>
            </a:r>
            <a:r>
              <a:rPr lang="en-US" dirty="0"/>
              <a:t>It also helps us to understand our program better</a:t>
            </a:r>
          </a:p>
        </p:txBody>
      </p:sp>
    </p:spTree>
    <p:extLst>
      <p:ext uri="{BB962C8B-B14F-4D97-AF65-F5344CB8AC3E}">
        <p14:creationId xmlns:p14="http://schemas.microsoft.com/office/powerpoint/2010/main" val="1978902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Understanding the harmony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 live with continuous happiness and prosperity, the program is ‘to understand &amp; to live in harmony at all levels of our living / existence’. </a:t>
            </a:r>
          </a:p>
        </p:txBody>
      </p:sp>
    </p:spTree>
    <p:extLst>
      <p:ext uri="{BB962C8B-B14F-4D97-AF65-F5344CB8AC3E}">
        <p14:creationId xmlns:p14="http://schemas.microsoft.com/office/powerpoint/2010/main" val="25435468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levels </a:t>
            </a:r>
            <a:r>
              <a:rPr lang="en-US" dirty="0" smtClean="0"/>
              <a:t>of Harmony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four levels of our living </a:t>
            </a:r>
            <a:endParaRPr lang="en-US" dirty="0" smtClean="0"/>
          </a:p>
          <a:p>
            <a:r>
              <a:rPr lang="en-US" dirty="0" smtClean="0"/>
              <a:t>1</a:t>
            </a:r>
            <a:r>
              <a:rPr lang="en-US" dirty="0"/>
              <a:t>. Self </a:t>
            </a:r>
            <a:endParaRPr lang="en-US" dirty="0" smtClean="0"/>
          </a:p>
          <a:p>
            <a:r>
              <a:rPr lang="en-US" dirty="0" smtClean="0"/>
              <a:t>2</a:t>
            </a:r>
            <a:r>
              <a:rPr lang="en-US" dirty="0"/>
              <a:t>. Family </a:t>
            </a:r>
            <a:endParaRPr lang="en-US" dirty="0" smtClean="0"/>
          </a:p>
          <a:p>
            <a:r>
              <a:rPr lang="en-US" dirty="0" smtClean="0"/>
              <a:t>3</a:t>
            </a:r>
            <a:r>
              <a:rPr lang="en-US" dirty="0"/>
              <a:t>. Society </a:t>
            </a:r>
            <a:endParaRPr lang="en-US" dirty="0" smtClean="0"/>
          </a:p>
          <a:p>
            <a:r>
              <a:rPr lang="en-US" dirty="0" smtClean="0"/>
              <a:t>4</a:t>
            </a:r>
            <a:r>
              <a:rPr lang="en-US" dirty="0"/>
              <a:t>. </a:t>
            </a:r>
            <a:r>
              <a:rPr lang="en-US" dirty="0" smtClean="0"/>
              <a:t>Nature</a:t>
            </a:r>
          </a:p>
          <a:p>
            <a:r>
              <a:rPr lang="en-US" dirty="0" smtClean="0"/>
              <a:t> </a:t>
            </a:r>
            <a:r>
              <a:rPr lang="en-US" dirty="0"/>
              <a:t>Continuous happiness is being in harmony within one self, being in harmony with others and being harmony with nature.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2723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some human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Confidence</a:t>
            </a:r>
          </a:p>
          <a:p>
            <a:r>
              <a:rPr lang="en-US" dirty="0" err="1" smtClean="0"/>
              <a:t>Hardwork</a:t>
            </a:r>
            <a:endParaRPr lang="en-US" dirty="0" smtClean="0"/>
          </a:p>
          <a:p>
            <a:r>
              <a:rPr lang="en-US" dirty="0" smtClean="0"/>
              <a:t>patience</a:t>
            </a:r>
          </a:p>
          <a:p>
            <a:r>
              <a:rPr lang="en-US" dirty="0" smtClean="0"/>
              <a:t>Truth</a:t>
            </a:r>
          </a:p>
          <a:p>
            <a:r>
              <a:rPr lang="en-US" dirty="0" smtClean="0"/>
              <a:t>Kindness</a:t>
            </a:r>
          </a:p>
          <a:p>
            <a:r>
              <a:rPr lang="en-US" dirty="0" smtClean="0"/>
              <a:t>Calmness</a:t>
            </a:r>
          </a:p>
          <a:p>
            <a:r>
              <a:rPr lang="en-US" dirty="0" smtClean="0"/>
              <a:t>honesty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84796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There are two possible flows of the activities, and both keep taking place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u="sng" dirty="0"/>
              <a:t>1.From </a:t>
            </a:r>
            <a:r>
              <a:rPr lang="en-US" b="1" i="1" u="sng" dirty="0" smtClean="0"/>
              <a:t>outside </a:t>
            </a:r>
            <a:r>
              <a:rPr lang="en-US" b="1" i="1" u="sng" dirty="0"/>
              <a:t>( the body) to inside (in ’I</a:t>
            </a:r>
            <a:r>
              <a:rPr lang="en-US" b="1" i="1" u="sng" dirty="0" smtClean="0"/>
              <a:t>’)</a:t>
            </a:r>
          </a:p>
          <a:p>
            <a:pPr marL="0" indent="0">
              <a:buNone/>
            </a:pPr>
            <a:r>
              <a:rPr lang="en-US" dirty="0"/>
              <a:t>Based on these thoughts, desire may be set </a:t>
            </a:r>
          </a:p>
          <a:p>
            <a:pPr marL="0" indent="0">
              <a:buNone/>
            </a:pPr>
            <a:r>
              <a:rPr lang="en-US" dirty="0"/>
              <a:t>Ex: </a:t>
            </a:r>
            <a:r>
              <a:rPr lang="en-US" sz="4000" b="1" i="1" dirty="0">
                <a:solidFill>
                  <a:srgbClr val="FF0000"/>
                </a:solidFill>
              </a:rPr>
              <a:t>we may see a car</a:t>
            </a:r>
          </a:p>
          <a:p>
            <a:pPr algn="ctr">
              <a:spcBef>
                <a:spcPct val="0"/>
              </a:spcBef>
            </a:pPr>
            <a:r>
              <a:rPr lang="en-US" b="1" i="1" u="sng" dirty="0"/>
              <a:t>2.From inside (in ‘I’) to outside (the body): </a:t>
            </a:r>
          </a:p>
          <a:p>
            <a:pPr>
              <a:spcBef>
                <a:spcPct val="0"/>
              </a:spcBef>
              <a:buNone/>
            </a:pPr>
            <a:r>
              <a:rPr lang="en-US" sz="2800" dirty="0"/>
              <a:t>Based on that we </a:t>
            </a:r>
            <a:r>
              <a:rPr lang="en-US" sz="2800" b="1" i="1" dirty="0">
                <a:solidFill>
                  <a:srgbClr val="FF0000"/>
                </a:solidFill>
              </a:rPr>
              <a:t>make selection </a:t>
            </a:r>
            <a:endParaRPr lang="en-US" sz="2800" b="1" i="1" dirty="0" smtClean="0">
              <a:solidFill>
                <a:srgbClr val="FF0000"/>
              </a:solidFill>
            </a:endParaRPr>
          </a:p>
          <a:p>
            <a:pPr>
              <a:spcBef>
                <a:spcPct val="0"/>
              </a:spcBef>
              <a:buNone/>
            </a:pPr>
            <a:r>
              <a:rPr lang="en-US" sz="2800" dirty="0" smtClean="0"/>
              <a:t>We </a:t>
            </a:r>
            <a:r>
              <a:rPr lang="en-US" b="1" i="1" dirty="0">
                <a:solidFill>
                  <a:srgbClr val="FF0000"/>
                </a:solidFill>
              </a:rPr>
              <a:t>start thinking about how to get a car</a:t>
            </a:r>
            <a:r>
              <a:rPr lang="en-US" sz="2800" dirty="0"/>
              <a:t>, how we </a:t>
            </a:r>
            <a:r>
              <a:rPr lang="en-US" b="1" i="1" dirty="0">
                <a:solidFill>
                  <a:srgbClr val="FF0000"/>
                </a:solidFill>
              </a:rPr>
              <a:t>can have money</a:t>
            </a:r>
            <a:r>
              <a:rPr lang="en-US" sz="2800" dirty="0"/>
              <a:t>, </a:t>
            </a:r>
            <a:r>
              <a:rPr lang="en-US" sz="2800" dirty="0" err="1"/>
              <a:t>etc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705411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program to </a:t>
            </a:r>
            <a:r>
              <a:rPr lang="en-US" dirty="0" err="1"/>
              <a:t>fulfil</a:t>
            </a:r>
            <a:r>
              <a:rPr lang="en-US" dirty="0"/>
              <a:t> the basic human aspirations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Our basic aspirations are </a:t>
            </a:r>
            <a:r>
              <a:rPr lang="en-US" b="1" dirty="0">
                <a:solidFill>
                  <a:srgbClr val="002060"/>
                </a:solidFill>
              </a:rPr>
              <a:t>happiness</a:t>
            </a:r>
            <a:r>
              <a:rPr lang="en-US" dirty="0">
                <a:solidFill>
                  <a:srgbClr val="92D050"/>
                </a:solidFill>
              </a:rPr>
              <a:t> </a:t>
            </a:r>
            <a:r>
              <a:rPr lang="en-US" b="1" dirty="0">
                <a:solidFill>
                  <a:srgbClr val="002060"/>
                </a:solidFill>
              </a:rPr>
              <a:t>and prosperity </a:t>
            </a:r>
          </a:p>
          <a:p>
            <a:r>
              <a:rPr lang="en-US" dirty="0" smtClean="0"/>
              <a:t>prosperity </a:t>
            </a:r>
            <a:r>
              <a:rPr lang="en-US" dirty="0"/>
              <a:t>is ensured by working on physical facilities.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u="sng" dirty="0">
                <a:solidFill>
                  <a:srgbClr val="FF0000"/>
                </a:solidFill>
              </a:rPr>
              <a:t>Right Understanding</a:t>
            </a:r>
            <a:r>
              <a:rPr lang="en-US" dirty="0" smtClean="0"/>
              <a:t>:-</a:t>
            </a:r>
          </a:p>
          <a:p>
            <a:pPr marL="457200" indent="-457200">
              <a:buFont typeface="+mj-lt"/>
              <a:buAutoNum type="arabicPeriod"/>
            </a:pPr>
            <a:r>
              <a:rPr lang="en-US" b="1" u="sng" dirty="0" smtClean="0">
                <a:solidFill>
                  <a:srgbClr val="FF0000"/>
                </a:solidFill>
              </a:rPr>
              <a:t>Good Relationships</a:t>
            </a:r>
            <a:endParaRPr lang="en-US" b="1" dirty="0"/>
          </a:p>
          <a:p>
            <a:pPr marL="457200" indent="-457200">
              <a:buFont typeface="+mj-lt"/>
              <a:buAutoNum type="arabicPeriod"/>
            </a:pPr>
            <a:r>
              <a:rPr lang="en-US" b="1" u="sng" dirty="0" smtClean="0">
                <a:solidFill>
                  <a:srgbClr val="FF0000"/>
                </a:solidFill>
              </a:rPr>
              <a:t>Physical </a:t>
            </a:r>
            <a:r>
              <a:rPr lang="en-US" b="1" u="sng" dirty="0">
                <a:solidFill>
                  <a:srgbClr val="FF0000"/>
                </a:solidFill>
              </a:rPr>
              <a:t>Facilities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5638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VALUE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subject which enable us to </a:t>
            </a:r>
            <a:r>
              <a:rPr lang="en-US" b="1" i="1" dirty="0" smtClean="0">
                <a:solidFill>
                  <a:srgbClr val="FF0000"/>
                </a:solidFill>
              </a:rPr>
              <a:t>understand ‘What is Valuable` for human happiness</a:t>
            </a:r>
            <a:r>
              <a:rPr lang="en-US" dirty="0" smtClean="0"/>
              <a:t> is called VALUE EDUCATION.</a:t>
            </a:r>
          </a:p>
          <a:p>
            <a:r>
              <a:rPr lang="en-US" dirty="0" smtClean="0"/>
              <a:t> Value education enables us to </a:t>
            </a:r>
            <a:r>
              <a:rPr lang="en-US" b="1" i="1" dirty="0" smtClean="0">
                <a:solidFill>
                  <a:srgbClr val="FF0000"/>
                </a:solidFill>
              </a:rPr>
              <a:t>understand our needs and visualize our goals correctly</a:t>
            </a:r>
            <a:r>
              <a:rPr lang="en-US" dirty="0" smtClean="0"/>
              <a:t> and also indicate the direction of their </a:t>
            </a:r>
            <a:r>
              <a:rPr lang="en-US" dirty="0" err="1" smtClean="0"/>
              <a:t>fullfillment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05597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FOR VALUE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sz="2800" dirty="0"/>
              <a:t>Correct </a:t>
            </a:r>
            <a:r>
              <a:rPr lang="en-US" sz="2800" i="1" dirty="0"/>
              <a:t>identification</a:t>
            </a:r>
            <a:r>
              <a:rPr lang="en-US" sz="2800" dirty="0"/>
              <a:t> of our </a:t>
            </a:r>
            <a:r>
              <a:rPr lang="en-US" sz="2800" i="1" dirty="0"/>
              <a:t>aspiratio</a:t>
            </a:r>
            <a:r>
              <a:rPr lang="en-US" sz="2800" dirty="0"/>
              <a:t>n.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 </a:t>
            </a:r>
            <a:r>
              <a:rPr lang="en-US" sz="2800" i="1" dirty="0"/>
              <a:t>Understanding universal human values </a:t>
            </a:r>
            <a:r>
              <a:rPr lang="en-US" sz="2800" dirty="0"/>
              <a:t>to </a:t>
            </a:r>
            <a:r>
              <a:rPr lang="en-US" sz="2800" dirty="0" err="1"/>
              <a:t>fulfil</a:t>
            </a:r>
            <a:r>
              <a:rPr lang="en-US" sz="2800" dirty="0"/>
              <a:t> our aspiration in continuity.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/>
              <a:t> </a:t>
            </a:r>
            <a:r>
              <a:rPr lang="en-US" sz="2800" i="1" dirty="0"/>
              <a:t>Complimentary of values and skills</a:t>
            </a:r>
            <a:r>
              <a:rPr lang="en-US" sz="2800" dirty="0"/>
              <a:t>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/>
              <a:t>Evaluating</a:t>
            </a:r>
            <a:r>
              <a:rPr lang="en-US" sz="2800" dirty="0"/>
              <a:t> our</a:t>
            </a:r>
            <a:r>
              <a:rPr lang="en-US" sz="2800" i="1" dirty="0"/>
              <a:t> belief.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i="1" dirty="0"/>
              <a:t>Technology and human value</a:t>
            </a:r>
            <a:r>
              <a:rPr lang="en-US" sz="2800" dirty="0"/>
              <a:t>.</a:t>
            </a:r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951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 OF VALUE EDUCATION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UNIVERSAL</a:t>
            </a:r>
          </a:p>
          <a:p>
            <a:r>
              <a:rPr lang="en-US" dirty="0" smtClean="0"/>
              <a:t>NATURAL</a:t>
            </a:r>
          </a:p>
          <a:p>
            <a:r>
              <a:rPr lang="en-US" dirty="0" smtClean="0"/>
              <a:t>RATIONAL</a:t>
            </a:r>
          </a:p>
          <a:p>
            <a:r>
              <a:rPr lang="en-US" dirty="0" smtClean="0"/>
              <a:t>ALL ENCOMPASSING</a:t>
            </a:r>
          </a:p>
          <a:p>
            <a:r>
              <a:rPr lang="en-US" dirty="0" smtClean="0"/>
              <a:t>Leading to harmony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94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Human values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the virtues that guide us  the selection or evaluate policies, people and events</a:t>
            </a:r>
          </a:p>
          <a:p>
            <a:r>
              <a:rPr lang="en-US" dirty="0" smtClean="0"/>
              <a:t>Helps in decision making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4773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Core human values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LOVE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PEACE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TRUTH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NON VIOLENCE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RIGHT CONDUCT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7121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1157</Words>
  <Application>Microsoft Office PowerPoint</Application>
  <PresentationFormat>On-screen Show (4:3)</PresentationFormat>
  <Paragraphs>175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Theme</vt:lpstr>
      <vt:lpstr>REVISONARY PPT OF HUMAN VALUE</vt:lpstr>
      <vt:lpstr>Values</vt:lpstr>
      <vt:lpstr>SOURCES OF VALUES</vt:lpstr>
      <vt:lpstr>some human values</vt:lpstr>
      <vt:lpstr>VALUE EDUCATION</vt:lpstr>
      <vt:lpstr>NEED FOR VALUE EDUCATION</vt:lpstr>
      <vt:lpstr>CONTENT OF VALUE EDUCATION</vt:lpstr>
      <vt:lpstr>Human values</vt:lpstr>
      <vt:lpstr>Core human values </vt:lpstr>
      <vt:lpstr>WISDOM</vt:lpstr>
      <vt:lpstr>Freedom</vt:lpstr>
      <vt:lpstr>Creativity</vt:lpstr>
      <vt:lpstr>LOVE</vt:lpstr>
      <vt:lpstr>self- consciousness</vt:lpstr>
      <vt:lpstr>body</vt:lpstr>
      <vt:lpstr>self</vt:lpstr>
      <vt:lpstr>Self exploration</vt:lpstr>
      <vt:lpstr>Self exploration process</vt:lpstr>
      <vt:lpstr>Natural acceptance </vt:lpstr>
      <vt:lpstr>NATURAL ACCEPTANCE -features </vt:lpstr>
      <vt:lpstr>Experiential validation</vt:lpstr>
      <vt:lpstr> Sanyam </vt:lpstr>
      <vt:lpstr>Swasthya:</vt:lpstr>
      <vt:lpstr>The interaction between ‘I’ and the ‘Body’</vt:lpstr>
      <vt:lpstr>Values</vt:lpstr>
      <vt:lpstr>skills</vt:lpstr>
      <vt:lpstr>values and skills</vt:lpstr>
      <vt:lpstr>Animal Consciousness</vt:lpstr>
      <vt:lpstr>Human Consciousness</vt:lpstr>
      <vt:lpstr>Sukh (Happiness)</vt:lpstr>
      <vt:lpstr> Suvidha (Physical Facilities )</vt:lpstr>
      <vt:lpstr>prosperity</vt:lpstr>
      <vt:lpstr>Define harmony in nature</vt:lpstr>
      <vt:lpstr>ABSENSE OF HARMONY</vt:lpstr>
      <vt:lpstr>body act as an instrument of self</vt:lpstr>
      <vt:lpstr>Physical facilities are needed for the body</vt:lpstr>
      <vt:lpstr>Harmony In Self (“I”)</vt:lpstr>
      <vt:lpstr>Understanding the harmony</vt:lpstr>
      <vt:lpstr>levels of Harmony</vt:lpstr>
      <vt:lpstr>There are two possible flows of the activities, and both keep taking place</vt:lpstr>
      <vt:lpstr>program to fulfil the basic human aspirations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REVISONARY PPT OF HUMAN VALUE</dc:title>
  <dc:creator>glau</dc:creator>
  <cp:lastModifiedBy>glau</cp:lastModifiedBy>
  <cp:revision>17</cp:revision>
  <dcterms:created xsi:type="dcterms:W3CDTF">2020-02-25T18:52:52Z</dcterms:created>
  <dcterms:modified xsi:type="dcterms:W3CDTF">2020-02-26T21:56:23Z</dcterms:modified>
</cp:coreProperties>
</file>