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6"/>
  </p:notesMasterIdLst>
  <p:sldIdLst>
    <p:sldId id="256" r:id="rId2"/>
    <p:sldId id="257" r:id="rId3"/>
    <p:sldId id="258" r:id="rId4"/>
    <p:sldId id="259" r:id="rId5"/>
    <p:sldId id="262" r:id="rId6"/>
    <p:sldId id="260" r:id="rId7"/>
    <p:sldId id="261" r:id="rId8"/>
    <p:sldId id="265" r:id="rId9"/>
    <p:sldId id="266" r:id="rId10"/>
    <p:sldId id="267" r:id="rId11"/>
    <p:sldId id="268" r:id="rId12"/>
    <p:sldId id="269"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78" autoAdjust="0"/>
    <p:restoredTop sz="94660"/>
  </p:normalViewPr>
  <p:slideViewPr>
    <p:cSldViewPr snapToGrid="0">
      <p:cViewPr varScale="1">
        <p:scale>
          <a:sx n="62" d="100"/>
          <a:sy n="62" d="100"/>
        </p:scale>
        <p:origin x="96"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AE8228-A57B-4747-9436-86A32F2FEB7A}" type="datetimeFigureOut">
              <a:rPr lang="en-US" smtClean="0"/>
              <a:t>2/8/2017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7FDD9A-CC39-4556-B664-7CCEBE66D7DB}" type="slidenum">
              <a:rPr lang="en-US" smtClean="0"/>
              <a:t>‹#›</a:t>
            </a:fld>
            <a:endParaRPr lang="en-US" dirty="0"/>
          </a:p>
        </p:txBody>
      </p:sp>
    </p:spTree>
    <p:extLst>
      <p:ext uri="{BB962C8B-B14F-4D97-AF65-F5344CB8AC3E}">
        <p14:creationId xmlns:p14="http://schemas.microsoft.com/office/powerpoint/2010/main" val="289500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ITA, 1961 refers to Income</a:t>
            </a:r>
            <a:r>
              <a:rPr lang="en-US" baseline="0" dirty="0" smtClean="0"/>
              <a:t> Tax Act, 1961.</a:t>
            </a:r>
            <a:endParaRPr lang="en-US" dirty="0"/>
          </a:p>
        </p:txBody>
      </p:sp>
      <p:sp>
        <p:nvSpPr>
          <p:cNvPr id="4" name="Slide Number Placeholder 3"/>
          <p:cNvSpPr>
            <a:spLocks noGrp="1"/>
          </p:cNvSpPr>
          <p:nvPr>
            <p:ph type="sldNum" sz="quarter" idx="10"/>
          </p:nvPr>
        </p:nvSpPr>
        <p:spPr/>
        <p:txBody>
          <a:bodyPr/>
          <a:lstStyle/>
          <a:p>
            <a:fld id="{597FDD9A-CC39-4556-B664-7CCEBE66D7DB}" type="slidenum">
              <a:rPr lang="en-US" smtClean="0"/>
              <a:t>3</a:t>
            </a:fld>
            <a:endParaRPr lang="en-US" dirty="0"/>
          </a:p>
        </p:txBody>
      </p:sp>
    </p:spTree>
    <p:extLst>
      <p:ext uri="{BB962C8B-B14F-4D97-AF65-F5344CB8AC3E}">
        <p14:creationId xmlns:p14="http://schemas.microsoft.com/office/powerpoint/2010/main" val="4330094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348BCDA-53DB-4558-972E-06BE82CB154A}" type="datetimeFigureOut">
              <a:rPr lang="en-US" smtClean="0"/>
              <a:t>2/8/2017</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64B1DB9-6B80-4D99-9099-5D32AE8A522F}" type="slidenum">
              <a:rPr lang="en-US" smtClean="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7292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4B1DB9-6B80-4D99-9099-5D32AE8A522F}" type="slidenum">
              <a:rPr lang="en-US" smtClean="0"/>
              <a:t>‹#›</a:t>
            </a:fld>
            <a:endParaRPr lang="en-US" dirty="0"/>
          </a:p>
        </p:txBody>
      </p:sp>
    </p:spTree>
    <p:extLst>
      <p:ext uri="{BB962C8B-B14F-4D97-AF65-F5344CB8AC3E}">
        <p14:creationId xmlns:p14="http://schemas.microsoft.com/office/powerpoint/2010/main" val="1336854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4B1DB9-6B80-4D99-9099-5D32AE8A522F}" type="slidenum">
              <a:rPr lang="en-US" smtClean="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4535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4B1DB9-6B80-4D99-9099-5D32AE8A522F}" type="slidenum">
              <a:rPr lang="en-US" smtClean="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887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4B1DB9-6B80-4D99-9099-5D32AE8A522F}" type="slidenum">
              <a:rPr lang="en-US" smtClean="0"/>
              <a:t>‹#›</a:t>
            </a:fld>
            <a:endParaRPr lang="en-US" dirty="0"/>
          </a:p>
        </p:txBody>
      </p:sp>
    </p:spTree>
    <p:extLst>
      <p:ext uri="{BB962C8B-B14F-4D97-AF65-F5344CB8AC3E}">
        <p14:creationId xmlns:p14="http://schemas.microsoft.com/office/powerpoint/2010/main" val="199617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4B1DB9-6B80-4D99-9099-5D32AE8A522F}" type="slidenum">
              <a:rPr lang="en-US" smtClean="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0873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4B1DB9-6B80-4D99-9099-5D32AE8A522F}" type="slidenum">
              <a:rPr lang="en-US" smtClean="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7429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4B1DB9-6B80-4D99-9099-5D32AE8A522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85596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4B1DB9-6B80-4D99-9099-5D32AE8A522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5725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4B1DB9-6B80-4D99-9099-5D32AE8A522F}" type="slidenum">
              <a:rPr lang="en-US" smtClean="0"/>
              <a:t>‹#›</a:t>
            </a:fld>
            <a:endParaRPr lang="en-US" dirty="0"/>
          </a:p>
        </p:txBody>
      </p:sp>
    </p:spTree>
    <p:extLst>
      <p:ext uri="{BB962C8B-B14F-4D97-AF65-F5344CB8AC3E}">
        <p14:creationId xmlns:p14="http://schemas.microsoft.com/office/powerpoint/2010/main" val="2283612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4B1DB9-6B80-4D99-9099-5D32AE8A522F}"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5231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4B1DB9-6B80-4D99-9099-5D32AE8A522F}" type="slidenum">
              <a:rPr lang="en-US" smtClean="0"/>
              <a:t>‹#›</a:t>
            </a:fld>
            <a:endParaRPr lang="en-US" dirty="0"/>
          </a:p>
        </p:txBody>
      </p:sp>
    </p:spTree>
    <p:extLst>
      <p:ext uri="{BB962C8B-B14F-4D97-AF65-F5344CB8AC3E}">
        <p14:creationId xmlns:p14="http://schemas.microsoft.com/office/powerpoint/2010/main" val="407297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64B1DB9-6B80-4D99-9099-5D32AE8A522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9130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64B1DB9-6B80-4D99-9099-5D32AE8A522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4033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64B1DB9-6B80-4D99-9099-5D32AE8A522F}" type="slidenum">
              <a:rPr lang="en-US" smtClean="0"/>
              <a:t>‹#›</a:t>
            </a:fld>
            <a:endParaRPr lang="en-US" dirty="0"/>
          </a:p>
        </p:txBody>
      </p:sp>
    </p:spTree>
    <p:extLst>
      <p:ext uri="{BB962C8B-B14F-4D97-AF65-F5344CB8AC3E}">
        <p14:creationId xmlns:p14="http://schemas.microsoft.com/office/powerpoint/2010/main" val="1055233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4B1DB9-6B80-4D99-9099-5D32AE8A522F}"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8513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48BCDA-53DB-4558-972E-06BE82CB154A}" type="datetimeFigureOut">
              <a:rPr lang="en-US" smtClean="0"/>
              <a:t>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4B1DB9-6B80-4D99-9099-5D32AE8A522F}" type="slidenum">
              <a:rPr lang="en-US" smtClean="0"/>
              <a:t>‹#›</a:t>
            </a:fld>
            <a:endParaRPr lang="en-US" dirty="0"/>
          </a:p>
        </p:txBody>
      </p:sp>
    </p:spTree>
    <p:extLst>
      <p:ext uri="{BB962C8B-B14F-4D97-AF65-F5344CB8AC3E}">
        <p14:creationId xmlns:p14="http://schemas.microsoft.com/office/powerpoint/2010/main" val="978241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348BCDA-53DB-4558-972E-06BE82CB154A}" type="datetimeFigureOut">
              <a:rPr lang="en-US" smtClean="0"/>
              <a:t>2/8/2017</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64B1DB9-6B80-4D99-9099-5D32AE8A522F}" type="slidenum">
              <a:rPr lang="en-US" smtClean="0"/>
              <a:t>‹#›</a:t>
            </a:fld>
            <a:endParaRPr lang="en-US" dirty="0"/>
          </a:p>
        </p:txBody>
      </p:sp>
    </p:spTree>
    <p:extLst>
      <p:ext uri="{BB962C8B-B14F-4D97-AF65-F5344CB8AC3E}">
        <p14:creationId xmlns:p14="http://schemas.microsoft.com/office/powerpoint/2010/main" val="292762130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FFC000"/>
                </a:solidFill>
                <a:effectLst>
                  <a:outerShdw blurRad="38100" dist="38100" dir="2700000" algn="tl">
                    <a:srgbClr val="000000">
                      <a:alpha val="43137"/>
                    </a:srgbClr>
                  </a:outerShdw>
                </a:effectLst>
              </a:rPr>
              <a:t>Taxation of Charitable Trust</a:t>
            </a:r>
            <a:endParaRPr lang="en-US" b="1" dirty="0">
              <a:solidFill>
                <a:srgbClr val="FFC000"/>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6560" y="2716213"/>
            <a:ext cx="6628521" cy="2815157"/>
          </a:xfrm>
        </p:spPr>
      </p:pic>
      <p:sp>
        <p:nvSpPr>
          <p:cNvPr id="5" name="Oval 4"/>
          <p:cNvSpPr/>
          <p:nvPr/>
        </p:nvSpPr>
        <p:spPr>
          <a:xfrm>
            <a:off x="7656163" y="3273444"/>
            <a:ext cx="4029559" cy="22579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t>By</a:t>
            </a:r>
          </a:p>
          <a:p>
            <a:r>
              <a:rPr lang="en-US" sz="2800" dirty="0" smtClean="0"/>
              <a:t>CA Sweety Sharma</a:t>
            </a:r>
            <a:endParaRPr lang="en-US" sz="2800" dirty="0"/>
          </a:p>
        </p:txBody>
      </p:sp>
    </p:spTree>
    <p:extLst>
      <p:ext uri="{BB962C8B-B14F-4D97-AF65-F5344CB8AC3E}">
        <p14:creationId xmlns:p14="http://schemas.microsoft.com/office/powerpoint/2010/main" val="800166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n w="0"/>
                <a:solidFill>
                  <a:srgbClr val="FF0000"/>
                </a:solidFill>
                <a:effectLst>
                  <a:outerShdw blurRad="38100" dist="25400" dir="5400000" algn="ctr" rotWithShape="0">
                    <a:srgbClr val="6E747A">
                      <a:alpha val="43000"/>
                    </a:srgbClr>
                  </a:outerShdw>
                </a:effectLst>
              </a:rPr>
              <a:t>Returns of Charitable Trust</a:t>
            </a:r>
          </a:p>
        </p:txBody>
      </p:sp>
      <p:sp>
        <p:nvSpPr>
          <p:cNvPr id="3" name="Content Placeholder 2"/>
          <p:cNvSpPr>
            <a:spLocks noGrp="1"/>
          </p:cNvSpPr>
          <p:nvPr>
            <p:ph idx="1"/>
          </p:nvPr>
        </p:nvSpPr>
        <p:spPr/>
        <p:txBody>
          <a:bodyPr>
            <a:normAutofit fontScale="92500" lnSpcReduction="10000"/>
          </a:bodyPr>
          <a:lstStyle/>
          <a:p>
            <a:r>
              <a:rPr lang="en-US" dirty="0" smtClean="0"/>
              <a:t>As per </a:t>
            </a:r>
            <a:r>
              <a:rPr lang="en-US" b="1" u="sng" dirty="0" smtClean="0"/>
              <a:t>Sec 139(4A) </a:t>
            </a:r>
            <a:r>
              <a:rPr lang="en-US" dirty="0" smtClean="0"/>
              <a:t>Charitable Trust is required to file the return in </a:t>
            </a:r>
            <a:r>
              <a:rPr lang="en-US" b="1" u="sng" dirty="0" smtClean="0"/>
              <a:t>Form ITR 7 </a:t>
            </a:r>
            <a:r>
              <a:rPr lang="en-US" dirty="0" smtClean="0"/>
              <a:t>on or before the due date if total income before giving exemption u/s 11 &amp; 12 exceeds the maximum amount not chargeable to tax</a:t>
            </a:r>
          </a:p>
          <a:p>
            <a:r>
              <a:rPr lang="en-US" dirty="0" smtClean="0"/>
              <a:t>Non filing of Return on or before due date will result in </a:t>
            </a:r>
            <a:r>
              <a:rPr lang="en-US" b="1" u="sng" dirty="0" smtClean="0"/>
              <a:t>penalty of </a:t>
            </a:r>
            <a:r>
              <a:rPr lang="en-US" b="1" u="sng" dirty="0" err="1" smtClean="0"/>
              <a:t>Rs</a:t>
            </a:r>
            <a:r>
              <a:rPr lang="en-US" b="1" u="sng" dirty="0" smtClean="0"/>
              <a:t>. 100/- per day </a:t>
            </a:r>
            <a:r>
              <a:rPr lang="en-US" dirty="0" smtClean="0"/>
              <a:t>during the period of default.</a:t>
            </a:r>
          </a:p>
          <a:p>
            <a:r>
              <a:rPr lang="en-US" dirty="0" smtClean="0"/>
              <a:t>When Charitable Trust are required to get audited </a:t>
            </a:r>
            <a:r>
              <a:rPr lang="en-US" b="1" u="sng" dirty="0" smtClean="0"/>
              <a:t>due date will be 30</a:t>
            </a:r>
            <a:r>
              <a:rPr lang="en-US" b="1" u="sng" baseline="30000" dirty="0" smtClean="0"/>
              <a:t>th</a:t>
            </a:r>
            <a:r>
              <a:rPr lang="en-US" b="1" u="sng" dirty="0" smtClean="0"/>
              <a:t> of the Assessment Year,</a:t>
            </a:r>
            <a:r>
              <a:rPr lang="en-US" dirty="0" smtClean="0"/>
              <a:t> in other cases due date will be 31</a:t>
            </a:r>
            <a:r>
              <a:rPr lang="en-US" baseline="30000" dirty="0" smtClean="0"/>
              <a:t>st</a:t>
            </a:r>
            <a:r>
              <a:rPr lang="en-US" dirty="0" smtClean="0"/>
              <a:t> July of AY.</a:t>
            </a:r>
          </a:p>
          <a:p>
            <a:r>
              <a:rPr lang="en-US" b="1" u="sng" dirty="0" smtClean="0"/>
              <a:t>Tax Slab rate </a:t>
            </a:r>
            <a:r>
              <a:rPr lang="en-US" dirty="0" smtClean="0"/>
              <a:t>as applicable </a:t>
            </a:r>
            <a:r>
              <a:rPr lang="en-US" b="1" u="sng" dirty="0" smtClean="0"/>
              <a:t>to individual </a:t>
            </a:r>
            <a:r>
              <a:rPr lang="en-US" dirty="0" smtClean="0"/>
              <a:t>will be applicable to Charitable Trust except Anonymous Donations.</a:t>
            </a:r>
          </a:p>
          <a:p>
            <a:pPr marL="0" indent="0">
              <a:buNone/>
            </a:pPr>
            <a:endParaRPr lang="en-US" dirty="0"/>
          </a:p>
          <a:p>
            <a:pPr marL="0" indent="0">
              <a:buNone/>
            </a:pPr>
            <a:endParaRPr lang="en-US" dirty="0" smtClean="0"/>
          </a:p>
          <a:p>
            <a:endParaRPr lang="en-US" dirty="0"/>
          </a:p>
        </p:txBody>
      </p:sp>
    </p:spTree>
    <p:extLst>
      <p:ext uri="{BB962C8B-B14F-4D97-AF65-F5344CB8AC3E}">
        <p14:creationId xmlns:p14="http://schemas.microsoft.com/office/powerpoint/2010/main" val="1257646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effectLst>
                  <a:outerShdw blurRad="38100" dist="38100" dir="2700000" algn="tl">
                    <a:srgbClr val="000000">
                      <a:alpha val="43137"/>
                    </a:srgbClr>
                  </a:outerShdw>
                </a:effectLst>
              </a:rPr>
              <a:t>Audit of Charitable Trust</a:t>
            </a:r>
            <a:endParaRPr lang="en-US"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t>Where the total income of Charitable Trust before exemption u/s 11&amp; 12 exceeds maximum amount not chargeable to tax, audit is mandatory by the chartered accountant.</a:t>
            </a:r>
          </a:p>
          <a:p>
            <a:r>
              <a:rPr lang="en-US" dirty="0" smtClean="0"/>
              <a:t>Audit Report must be in the </a:t>
            </a:r>
            <a:r>
              <a:rPr lang="en-US" b="1" u="sng" dirty="0" smtClean="0"/>
              <a:t>Form 10B </a:t>
            </a:r>
            <a:r>
              <a:rPr lang="en-US" dirty="0" smtClean="0"/>
              <a:t>signed by Chartered Accountant.</a:t>
            </a:r>
            <a:endParaRPr lang="en-US" dirty="0"/>
          </a:p>
        </p:txBody>
      </p:sp>
    </p:spTree>
    <p:extLst>
      <p:ext uri="{BB962C8B-B14F-4D97-AF65-F5344CB8AC3E}">
        <p14:creationId xmlns:p14="http://schemas.microsoft.com/office/powerpoint/2010/main" val="3170947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rPr>
              <a:t>80 G Certificate to attract Donations</a:t>
            </a:r>
            <a:endParaRPr lang="en-US" b="1" dirty="0">
              <a:solidFill>
                <a:srgbClr val="FFFF00"/>
              </a:solidFill>
            </a:endParaRPr>
          </a:p>
        </p:txBody>
      </p:sp>
      <p:sp>
        <p:nvSpPr>
          <p:cNvPr id="3" name="Content Placeholder 2"/>
          <p:cNvSpPr>
            <a:spLocks noGrp="1"/>
          </p:cNvSpPr>
          <p:nvPr>
            <p:ph idx="1"/>
          </p:nvPr>
        </p:nvSpPr>
        <p:spPr/>
        <p:txBody>
          <a:bodyPr>
            <a:normAutofit lnSpcReduction="10000"/>
          </a:bodyPr>
          <a:lstStyle/>
          <a:p>
            <a:r>
              <a:rPr lang="en-US" dirty="0" smtClean="0"/>
              <a:t>Charitable Trust can apply for </a:t>
            </a:r>
            <a:r>
              <a:rPr lang="en-US" b="1" u="sng" dirty="0" smtClean="0"/>
              <a:t>80G Certificate</a:t>
            </a:r>
            <a:r>
              <a:rPr lang="en-US" dirty="0" smtClean="0"/>
              <a:t>, for encouraging donors to donate and  get tax exemption, in </a:t>
            </a:r>
            <a:r>
              <a:rPr lang="en-US" b="1" u="sng" dirty="0" smtClean="0"/>
              <a:t>Form 10G </a:t>
            </a:r>
            <a:r>
              <a:rPr lang="en-US" dirty="0" smtClean="0"/>
              <a:t>along with following documents</a:t>
            </a:r>
          </a:p>
          <a:p>
            <a:r>
              <a:rPr lang="en-US" b="1" u="sng" dirty="0" smtClean="0"/>
              <a:t> Copy of Registration Certificate u/s 12A</a:t>
            </a:r>
          </a:p>
          <a:p>
            <a:r>
              <a:rPr lang="en-US" b="1" u="sng" dirty="0" smtClean="0"/>
              <a:t>Copy of Accounts </a:t>
            </a:r>
            <a:r>
              <a:rPr lang="en-US" dirty="0" smtClean="0"/>
              <a:t>for the latest years </a:t>
            </a:r>
            <a:r>
              <a:rPr lang="en-US" b="1" u="sng" dirty="0" smtClean="0"/>
              <a:t>1-3 years </a:t>
            </a:r>
            <a:r>
              <a:rPr lang="en-US" dirty="0" smtClean="0"/>
              <a:t>which are available.</a:t>
            </a:r>
          </a:p>
          <a:p>
            <a:r>
              <a:rPr lang="en-US" b="1" u="sng" dirty="0" smtClean="0"/>
              <a:t>Copy of Trust Deed  and Bye laws.</a:t>
            </a:r>
          </a:p>
          <a:p>
            <a:r>
              <a:rPr lang="en-US" b="1" u="sng" dirty="0" smtClean="0"/>
              <a:t>Copy of PAN </a:t>
            </a:r>
            <a:r>
              <a:rPr lang="en-US" dirty="0" smtClean="0"/>
              <a:t>of Trust.</a:t>
            </a:r>
          </a:p>
          <a:p>
            <a:endParaRPr lang="en-US" dirty="0" smtClean="0"/>
          </a:p>
          <a:p>
            <a:endParaRPr lang="en-US" dirty="0"/>
          </a:p>
        </p:txBody>
      </p:sp>
    </p:spTree>
    <p:extLst>
      <p:ext uri="{BB962C8B-B14F-4D97-AF65-F5344CB8AC3E}">
        <p14:creationId xmlns:p14="http://schemas.microsoft.com/office/powerpoint/2010/main" val="1567569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effectLst>
                  <a:outerShdw blurRad="38100" dist="38100" dir="2700000" algn="tl">
                    <a:srgbClr val="000000">
                      <a:alpha val="43137"/>
                    </a:srgbClr>
                  </a:outerShdw>
                </a:effectLst>
              </a:rPr>
              <a:t>Deduction u/s 80G</a:t>
            </a:r>
            <a:endParaRPr lang="en-US"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r>
              <a:rPr lang="en-US" dirty="0" smtClean="0"/>
              <a:t>Deduction is </a:t>
            </a:r>
            <a:r>
              <a:rPr lang="en-US" b="1" u="sng" dirty="0" smtClean="0"/>
              <a:t>not allowed </a:t>
            </a:r>
            <a:r>
              <a:rPr lang="en-US" dirty="0" smtClean="0"/>
              <a:t>when donated </a:t>
            </a:r>
            <a:r>
              <a:rPr lang="en-US" b="1" u="sng" dirty="0" smtClean="0"/>
              <a:t>outside India </a:t>
            </a:r>
            <a:r>
              <a:rPr lang="en-US" dirty="0" smtClean="0"/>
              <a:t>to charitable Trust.</a:t>
            </a:r>
          </a:p>
          <a:p>
            <a:r>
              <a:rPr lang="en-US" dirty="0" smtClean="0"/>
              <a:t>Only few funds are available to 100% deduction, rest are allowed to 50% of the mount donated</a:t>
            </a:r>
          </a:p>
          <a:p>
            <a:r>
              <a:rPr lang="en-US" dirty="0" smtClean="0"/>
              <a:t>Donation is </a:t>
            </a:r>
            <a:r>
              <a:rPr lang="en-US" b="1" u="sng" dirty="0" smtClean="0"/>
              <a:t>restricted to the 10% of Adjusted Total Income.</a:t>
            </a:r>
          </a:p>
          <a:p>
            <a:r>
              <a:rPr lang="en-US" b="1" u="sng" dirty="0" smtClean="0"/>
              <a:t>Cash Donation exceeding </a:t>
            </a:r>
            <a:r>
              <a:rPr lang="en-US" b="1" u="sng" dirty="0" err="1" smtClean="0"/>
              <a:t>Rs</a:t>
            </a:r>
            <a:r>
              <a:rPr lang="en-US" b="1" u="sng" dirty="0" smtClean="0"/>
              <a:t>. 10000 will not allowed </a:t>
            </a:r>
            <a:r>
              <a:rPr lang="en-US" dirty="0" smtClean="0"/>
              <a:t>as deduction.</a:t>
            </a:r>
          </a:p>
          <a:p>
            <a:r>
              <a:rPr lang="en-US" b="1" u="sng" dirty="0" smtClean="0"/>
              <a:t>Donation in kind </a:t>
            </a:r>
            <a:r>
              <a:rPr lang="en-US" dirty="0" smtClean="0"/>
              <a:t>is </a:t>
            </a:r>
            <a:r>
              <a:rPr lang="en-US" b="1" u="sng" dirty="0" smtClean="0"/>
              <a:t>not allowed </a:t>
            </a:r>
            <a:r>
              <a:rPr lang="en-US" dirty="0" smtClean="0"/>
              <a:t>for deduction.</a:t>
            </a:r>
          </a:p>
          <a:p>
            <a:r>
              <a:rPr lang="en-US" dirty="0" smtClean="0"/>
              <a:t>This deduction is </a:t>
            </a:r>
            <a:r>
              <a:rPr lang="en-US" b="1" u="sng" dirty="0" smtClean="0"/>
              <a:t>available to everyone </a:t>
            </a:r>
            <a:r>
              <a:rPr lang="en-US" dirty="0" smtClean="0"/>
              <a:t>including NRI’s.</a:t>
            </a:r>
          </a:p>
          <a:p>
            <a:endParaRPr lang="en-US" dirty="0" smtClean="0"/>
          </a:p>
          <a:p>
            <a:pPr lvl="1"/>
            <a:endParaRPr lang="en-US" dirty="0" smtClean="0"/>
          </a:p>
          <a:p>
            <a:endParaRPr lang="en-US" dirty="0" smtClean="0"/>
          </a:p>
          <a:p>
            <a:endParaRPr lang="en-US" dirty="0"/>
          </a:p>
        </p:txBody>
      </p:sp>
    </p:spTree>
    <p:extLst>
      <p:ext uri="{BB962C8B-B14F-4D97-AF65-F5344CB8AC3E}">
        <p14:creationId xmlns:p14="http://schemas.microsoft.com/office/powerpoint/2010/main" val="3336609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99" y="809470"/>
            <a:ext cx="6241816" cy="1439056"/>
          </a:xfrm>
        </p:spPr>
        <p:txBody>
          <a:bodyPr>
            <a:normAutofit/>
          </a:bodyPr>
          <a:lstStyle/>
          <a:p>
            <a:r>
              <a:rPr lang="en-US" sz="6600" b="1" dirty="0" smtClean="0">
                <a:solidFill>
                  <a:srgbClr val="FFFF00"/>
                </a:solidFill>
                <a:effectLst>
                  <a:outerShdw blurRad="38100" dist="38100" dir="2700000" algn="tl">
                    <a:srgbClr val="000000">
                      <a:alpha val="43137"/>
                    </a:srgbClr>
                  </a:outerShdw>
                </a:effectLst>
              </a:rPr>
              <a:t>Greetings!</a:t>
            </a:r>
            <a:endParaRPr lang="en-US" sz="6600" b="1" dirty="0">
              <a:solidFill>
                <a:srgbClr val="FFFF00"/>
              </a:solidFill>
              <a:effectLst>
                <a:outerShdw blurRad="38100" dist="38100" dir="2700000" algn="tl">
                  <a:srgbClr val="000000">
                    <a:alpha val="43137"/>
                  </a:srgbClr>
                </a:outerShdw>
              </a:effectLst>
            </a:endParaRPr>
          </a:p>
        </p:txBody>
      </p:sp>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l="1791" r="1791"/>
          <a:stretch>
            <a:fillRect/>
          </a:stretch>
        </p:blipFill>
        <p:spPr/>
      </p:pic>
      <p:sp>
        <p:nvSpPr>
          <p:cNvPr id="4" name="Text Placeholder 3"/>
          <p:cNvSpPr>
            <a:spLocks noGrp="1"/>
          </p:cNvSpPr>
          <p:nvPr>
            <p:ph type="body" sz="half" idx="2"/>
          </p:nvPr>
        </p:nvSpPr>
        <p:spPr>
          <a:xfrm>
            <a:off x="3102964" y="3131070"/>
            <a:ext cx="2983043" cy="1828800"/>
          </a:xfrm>
        </p:spPr>
        <p:txBody>
          <a:bodyPr/>
          <a:lstStyle/>
          <a:p>
            <a:endParaRPr lang="en-US" dirty="0"/>
          </a:p>
        </p:txBody>
      </p:sp>
      <p:sp>
        <p:nvSpPr>
          <p:cNvPr id="9" name="Vertical Scroll 8"/>
          <p:cNvSpPr/>
          <p:nvPr/>
        </p:nvSpPr>
        <p:spPr>
          <a:xfrm>
            <a:off x="2712621" y="2514599"/>
            <a:ext cx="4824593" cy="3061741"/>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rPr>
              <a:t>CA Sweety Sharma</a:t>
            </a:r>
          </a:p>
          <a:p>
            <a:pPr algn="ctr"/>
            <a:r>
              <a:rPr lang="en-US" sz="2800" b="1" dirty="0" smtClean="0">
                <a:solidFill>
                  <a:schemeClr val="bg1"/>
                </a:solidFill>
              </a:rPr>
              <a:t>sweety24th@gmail.com</a:t>
            </a:r>
          </a:p>
          <a:p>
            <a:pPr algn="ctr"/>
            <a:r>
              <a:rPr lang="en-US" sz="2800" b="1" dirty="0" smtClean="0">
                <a:solidFill>
                  <a:schemeClr val="bg1"/>
                </a:solidFill>
              </a:rPr>
              <a:t>098736-956-62</a:t>
            </a:r>
            <a:endParaRPr lang="en-US" sz="2800" b="1" dirty="0">
              <a:solidFill>
                <a:schemeClr val="bg1"/>
              </a:solidFill>
            </a:endParaRPr>
          </a:p>
        </p:txBody>
      </p:sp>
    </p:spTree>
    <p:extLst>
      <p:ext uri="{BB962C8B-B14F-4D97-AF65-F5344CB8AC3E}">
        <p14:creationId xmlns:p14="http://schemas.microsoft.com/office/powerpoint/2010/main" val="2089610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0333" y="442486"/>
            <a:ext cx="9601196" cy="1303867"/>
          </a:xfrm>
        </p:spPr>
        <p:txBody>
          <a:bodyPr/>
          <a:lstStyle/>
          <a:p>
            <a:r>
              <a:rPr lang="en-US" b="1" dirty="0" smtClean="0">
                <a:solidFill>
                  <a:srgbClr val="FFFF00"/>
                </a:solidFill>
                <a:effectLst>
                  <a:outerShdw blurRad="38100" dist="38100" dir="2700000" algn="tl">
                    <a:srgbClr val="000000">
                      <a:alpha val="43137"/>
                    </a:srgbClr>
                  </a:outerShdw>
                </a:effectLst>
              </a:rPr>
              <a:t>SYNOPSIS</a:t>
            </a:r>
            <a:endParaRPr lang="en-US"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400333" y="1469036"/>
            <a:ext cx="9601196" cy="4601980"/>
          </a:xfrm>
        </p:spPr>
        <p:txBody>
          <a:bodyPr>
            <a:normAutofit lnSpcReduction="10000"/>
          </a:bodyPr>
          <a:lstStyle/>
          <a:p>
            <a:r>
              <a:rPr lang="en-US" b="1" u="sng" dirty="0" smtClean="0"/>
              <a:t>Introduction</a:t>
            </a:r>
          </a:p>
          <a:p>
            <a:r>
              <a:rPr lang="en-US" b="1" u="sng" dirty="0" smtClean="0"/>
              <a:t>Application under Sec 12A</a:t>
            </a:r>
          </a:p>
          <a:p>
            <a:r>
              <a:rPr lang="en-US" b="1" u="sng" dirty="0" smtClean="0"/>
              <a:t>Charitable Purpose 2(15)</a:t>
            </a:r>
          </a:p>
          <a:p>
            <a:r>
              <a:rPr lang="en-US" b="1" u="sng" dirty="0" smtClean="0"/>
              <a:t>Exemption u/s 11</a:t>
            </a:r>
          </a:p>
          <a:p>
            <a:r>
              <a:rPr lang="en-US" b="1" u="sng" dirty="0" smtClean="0"/>
              <a:t>Exemption not available u/s11</a:t>
            </a:r>
          </a:p>
          <a:p>
            <a:r>
              <a:rPr lang="en-US" b="1" u="sng" dirty="0" smtClean="0"/>
              <a:t>Returns of Charitable Trust &amp; penalty for non filing</a:t>
            </a:r>
          </a:p>
          <a:p>
            <a:r>
              <a:rPr lang="en-US" b="1" u="sng" dirty="0" smtClean="0"/>
              <a:t>Audit of the Accounts of Charitable Trust</a:t>
            </a:r>
          </a:p>
          <a:p>
            <a:r>
              <a:rPr lang="en-US" b="1" u="sng" dirty="0" smtClean="0"/>
              <a:t>80 G Certificate</a:t>
            </a:r>
          </a:p>
          <a:p>
            <a:r>
              <a:rPr lang="en-US" b="1" u="sng" dirty="0" smtClean="0"/>
              <a:t>Deduction u/s 80G</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32340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562408"/>
            <a:ext cx="9601196" cy="1116490"/>
          </a:xfrm>
        </p:spPr>
        <p:txBody>
          <a:bodyPr/>
          <a:lstStyle/>
          <a:p>
            <a:r>
              <a:rPr lang="en-US" b="1" dirty="0" smtClean="0">
                <a:solidFill>
                  <a:srgbClr val="FFFF00"/>
                </a:solidFill>
                <a:effectLst>
                  <a:outerShdw blurRad="38100" dist="38100" dir="2700000" algn="tl">
                    <a:srgbClr val="000000">
                      <a:alpha val="43137"/>
                    </a:srgbClr>
                  </a:outerShdw>
                </a:effectLst>
              </a:rPr>
              <a:t>Introduction</a:t>
            </a:r>
            <a:endParaRPr lang="en-US"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295401" y="1798820"/>
            <a:ext cx="9601196" cy="4077048"/>
          </a:xfrm>
        </p:spPr>
        <p:txBody>
          <a:bodyPr>
            <a:normAutofit/>
          </a:bodyPr>
          <a:lstStyle/>
          <a:p>
            <a:r>
              <a:rPr lang="en-US" dirty="0" smtClean="0">
                <a:solidFill>
                  <a:srgbClr val="002060"/>
                </a:solidFill>
                <a:latin typeface="Arial" panose="020B0604020202020204" pitchFamily="34" charset="0"/>
                <a:cs typeface="Arial" panose="020B0604020202020204" pitchFamily="34" charset="0"/>
              </a:rPr>
              <a:t>Charitable/Religious Trusts have been exempted from Tax under ITA, 1961 provided that it must be </a:t>
            </a:r>
            <a:r>
              <a:rPr lang="en-US" b="1" u="sng" dirty="0" smtClean="0">
                <a:solidFill>
                  <a:srgbClr val="002060"/>
                </a:solidFill>
                <a:latin typeface="Arial" panose="020B0604020202020204" pitchFamily="34" charset="0"/>
                <a:cs typeface="Arial" panose="020B0604020202020204" pitchFamily="34" charset="0"/>
              </a:rPr>
              <a:t>carrying an activity covered u/s 2(15) of ITA, 1961.</a:t>
            </a:r>
          </a:p>
          <a:p>
            <a:r>
              <a:rPr lang="en-US" dirty="0" smtClean="0">
                <a:solidFill>
                  <a:srgbClr val="002060"/>
                </a:solidFill>
                <a:latin typeface="Arial" panose="020B0604020202020204" pitchFamily="34" charset="0"/>
                <a:cs typeface="Arial" panose="020B0604020202020204" pitchFamily="34" charset="0"/>
              </a:rPr>
              <a:t>The Trust is required to </a:t>
            </a:r>
            <a:r>
              <a:rPr lang="en-US" b="1" u="sng" dirty="0" smtClean="0">
                <a:solidFill>
                  <a:srgbClr val="002060"/>
                </a:solidFill>
                <a:latin typeface="Arial" panose="020B0604020202020204" pitchFamily="34" charset="0"/>
                <a:cs typeface="Arial" panose="020B0604020202020204" pitchFamily="34" charset="0"/>
              </a:rPr>
              <a:t>make application </a:t>
            </a:r>
            <a:r>
              <a:rPr lang="en-US" dirty="0" smtClean="0">
                <a:solidFill>
                  <a:srgbClr val="002060"/>
                </a:solidFill>
                <a:latin typeface="Arial" panose="020B0604020202020204" pitchFamily="34" charset="0"/>
                <a:cs typeface="Arial" panose="020B0604020202020204" pitchFamily="34" charset="0"/>
              </a:rPr>
              <a:t>for grant of exemption </a:t>
            </a:r>
            <a:r>
              <a:rPr lang="en-US" b="1" u="sng" dirty="0" smtClean="0">
                <a:solidFill>
                  <a:srgbClr val="002060"/>
                </a:solidFill>
                <a:latin typeface="Arial" panose="020B0604020202020204" pitchFamily="34" charset="0"/>
                <a:cs typeface="Arial" panose="020B0604020202020204" pitchFamily="34" charset="0"/>
              </a:rPr>
              <a:t>u/s 12A &amp; 12AA of ITA, 1961. </a:t>
            </a:r>
          </a:p>
          <a:p>
            <a:r>
              <a:rPr lang="en-US" dirty="0" smtClean="0">
                <a:solidFill>
                  <a:srgbClr val="002060"/>
                </a:solidFill>
                <a:latin typeface="Arial" panose="020B0604020202020204" pitchFamily="34" charset="0"/>
                <a:cs typeface="Arial" panose="020B0604020202020204" pitchFamily="34" charset="0"/>
              </a:rPr>
              <a:t> </a:t>
            </a:r>
            <a:r>
              <a:rPr lang="en-US" dirty="0">
                <a:solidFill>
                  <a:srgbClr val="002060"/>
                </a:solidFill>
                <a:latin typeface="Arial" panose="020B0604020202020204" pitchFamily="34" charset="0"/>
                <a:cs typeface="Arial" panose="020B0604020202020204" pitchFamily="34" charset="0"/>
              </a:rPr>
              <a:t>The exemption is </a:t>
            </a:r>
            <a:r>
              <a:rPr lang="en-US" dirty="0" smtClean="0">
                <a:solidFill>
                  <a:srgbClr val="002060"/>
                </a:solidFill>
                <a:latin typeface="Arial" panose="020B0604020202020204" pitchFamily="34" charset="0"/>
                <a:cs typeface="Arial" panose="020B0604020202020204" pitchFamily="34" charset="0"/>
              </a:rPr>
              <a:t>given u/s 11&amp; 12 of the Act provided trust is registered u/s 12 A of the Act. If, it is not registered, no exemption will be allowed.</a:t>
            </a:r>
          </a:p>
          <a:p>
            <a:pPr marL="0" indent="0">
              <a:buNone/>
            </a:pPr>
            <a:endParaRPr lang="en-US"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8466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906629"/>
          </a:xfrm>
        </p:spPr>
        <p:txBody>
          <a:bodyPr/>
          <a:lstStyle/>
          <a:p>
            <a:r>
              <a:rPr lang="en-US" b="1" dirty="0" smtClean="0">
                <a:solidFill>
                  <a:srgbClr val="FFFF00"/>
                </a:solidFill>
                <a:effectLst>
                  <a:outerShdw blurRad="38100" dist="38100" dir="2700000" algn="tl">
                    <a:srgbClr val="000000">
                      <a:alpha val="43137"/>
                    </a:srgbClr>
                  </a:outerShdw>
                </a:effectLst>
              </a:rPr>
              <a:t>Application under Sec 12A</a:t>
            </a:r>
            <a:endParaRPr lang="en-US"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295400" y="1888761"/>
            <a:ext cx="9707379" cy="4227225"/>
          </a:xfrm>
        </p:spPr>
        <p:txBody>
          <a:bodyPr>
            <a:normAutofit/>
          </a:bodyPr>
          <a:lstStyle/>
          <a:p>
            <a:r>
              <a:rPr lang="en-US" dirty="0" smtClean="0"/>
              <a:t>Application for registration of Charitable Trust 	has to be made in duplicate in </a:t>
            </a:r>
            <a:r>
              <a:rPr lang="en-US" b="1" dirty="0" smtClean="0">
                <a:effectLst>
                  <a:outerShdw blurRad="38100" dist="38100" dir="2700000" algn="tl">
                    <a:srgbClr val="000000">
                      <a:alpha val="43137"/>
                    </a:srgbClr>
                  </a:outerShdw>
                </a:effectLst>
              </a:rPr>
              <a:t>Form 10A  </a:t>
            </a:r>
            <a:r>
              <a:rPr lang="en-US" dirty="0" smtClean="0"/>
              <a:t>to the Commissioner/Principal Commissioner along with following documents</a:t>
            </a:r>
          </a:p>
          <a:p>
            <a:pPr marL="514350" indent="-514350">
              <a:buFont typeface="+mj-lt"/>
              <a:buAutoNum type="romanLcPeriod"/>
            </a:pPr>
            <a:r>
              <a:rPr lang="en-US" b="1" u="sng" dirty="0" smtClean="0"/>
              <a:t>Original/Certified copy of the instrument </a:t>
            </a:r>
            <a:r>
              <a:rPr lang="en-US" dirty="0" smtClean="0"/>
              <a:t>under which trust is created along with copy thereof or</a:t>
            </a:r>
          </a:p>
          <a:p>
            <a:pPr marL="514350" indent="-514350">
              <a:buFont typeface="+mj-lt"/>
              <a:buAutoNum type="romanLcPeriod"/>
            </a:pPr>
            <a:r>
              <a:rPr lang="en-US" b="1" u="sng" dirty="0" smtClean="0"/>
              <a:t>Original/Certified copy of the document </a:t>
            </a:r>
            <a:r>
              <a:rPr lang="en-US" dirty="0" smtClean="0"/>
              <a:t>evidencing 	the creation of the trust along with one copy thereof</a:t>
            </a:r>
          </a:p>
          <a:p>
            <a:pPr marL="514350" indent="-514350">
              <a:buFont typeface="+mj-lt"/>
              <a:buAutoNum type="romanLcPeriod"/>
            </a:pPr>
            <a:r>
              <a:rPr lang="en-US" b="1" u="sng" dirty="0" smtClean="0"/>
              <a:t>Two copies of accounts </a:t>
            </a:r>
            <a:r>
              <a:rPr lang="en-US" dirty="0" smtClean="0"/>
              <a:t>of the trust for the latest years.</a:t>
            </a:r>
          </a:p>
          <a:p>
            <a:pPr marL="514350" indent="-514350">
              <a:buFont typeface="+mj-lt"/>
              <a:buAutoNum type="romanLcPeriod"/>
            </a:pPr>
            <a:endParaRPr lang="en-US" dirty="0"/>
          </a:p>
          <a:p>
            <a:pPr marL="514350" indent="-514350">
              <a:buFont typeface="+mj-lt"/>
              <a:buAutoNum type="romanLcPeriod"/>
            </a:pPr>
            <a:endParaRPr lang="en-US" dirty="0" smtClean="0"/>
          </a:p>
          <a:p>
            <a:pPr marL="0" indent="0">
              <a:buNone/>
            </a:pPr>
            <a:endParaRPr lang="en-US" dirty="0" smtClean="0"/>
          </a:p>
        </p:txBody>
      </p:sp>
    </p:spTree>
    <p:extLst>
      <p:ext uri="{BB962C8B-B14F-4D97-AF65-F5344CB8AC3E}">
        <p14:creationId xmlns:p14="http://schemas.microsoft.com/office/powerpoint/2010/main" val="2992406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599607"/>
            <a:ext cx="9601196" cy="854439"/>
          </a:xfrm>
        </p:spPr>
        <p:txBody>
          <a:bodyPr/>
          <a:lstStyle/>
          <a:p>
            <a:r>
              <a:rPr lang="en-US" b="1" dirty="0" err="1" smtClean="0">
                <a:solidFill>
                  <a:srgbClr val="FFFF00"/>
                </a:solidFill>
                <a:effectLst>
                  <a:outerShdw blurRad="38100" dist="38100" dir="2700000" algn="tl">
                    <a:srgbClr val="000000">
                      <a:alpha val="43137"/>
                    </a:srgbClr>
                  </a:outerShdw>
                </a:effectLst>
              </a:rPr>
              <a:t>Cont</a:t>
            </a:r>
            <a:r>
              <a:rPr lang="en-US" b="1" dirty="0" smtClean="0">
                <a:solidFill>
                  <a:srgbClr val="FFFF00"/>
                </a:solidFill>
                <a:effectLst>
                  <a:outerShdw blurRad="38100" dist="38100" dir="2700000" algn="tl">
                    <a:srgbClr val="000000">
                      <a:alpha val="43137"/>
                    </a:srgbClr>
                  </a:outerShdw>
                </a:effectLst>
              </a:rPr>
              <a:t>…</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295402" y="1783831"/>
            <a:ext cx="9601196" cy="4256929"/>
          </a:xfrm>
        </p:spPr>
        <p:txBody>
          <a:bodyPr>
            <a:noAutofit/>
          </a:bodyPr>
          <a:lstStyle/>
          <a:p>
            <a:r>
              <a:rPr lang="en-US" dirty="0" smtClean="0"/>
              <a:t>Commissioner may call for other documents/information which is necessary to satisfy himself about the genuineness of the Activities.</a:t>
            </a:r>
          </a:p>
          <a:p>
            <a:r>
              <a:rPr lang="en-US" dirty="0" smtClean="0"/>
              <a:t>He may pass an order registering the trust if he satisfy himself objects of the trust, but if he is not satisfied, he will pass an order refusing to register the trust.</a:t>
            </a:r>
          </a:p>
          <a:p>
            <a:r>
              <a:rPr lang="en-US" dirty="0" smtClean="0"/>
              <a:t>An appeal may be filed against refusal of registering the trust to the ITAT.</a:t>
            </a:r>
          </a:p>
          <a:p>
            <a:r>
              <a:rPr lang="en-US" dirty="0"/>
              <a:t>He must </a:t>
            </a:r>
            <a:r>
              <a:rPr lang="en-US" b="1" u="sng" dirty="0"/>
              <a:t>pass the order </a:t>
            </a:r>
            <a:r>
              <a:rPr lang="en-US" dirty="0"/>
              <a:t>registering/refusing to register </a:t>
            </a:r>
            <a:r>
              <a:rPr lang="en-US" b="1" u="sng" dirty="0"/>
              <a:t>before expiry of 6 months from  the end of six month in which application is made</a:t>
            </a:r>
            <a:r>
              <a:rPr lang="en-US" b="1" u="sng" dirty="0" smtClean="0"/>
              <a:t>. </a:t>
            </a:r>
            <a:r>
              <a:rPr lang="en-US" dirty="0" smtClean="0"/>
              <a:t>here </a:t>
            </a:r>
            <a:r>
              <a:rPr lang="en-US" dirty="0"/>
              <a:t>is no concept of DEEMED/AUTOMATIC registration if application was not disposed of within said 6 months.</a:t>
            </a:r>
          </a:p>
          <a:p>
            <a:endParaRPr lang="en-US" dirty="0" smtClean="0"/>
          </a:p>
          <a:p>
            <a:pPr marL="0" indent="0">
              <a:buNone/>
            </a:pPr>
            <a:endParaRPr lang="en-US" sz="2800" dirty="0"/>
          </a:p>
          <a:p>
            <a:pPr marL="0" indent="0">
              <a:buNone/>
            </a:pPr>
            <a:r>
              <a:rPr lang="en-US" sz="2800" dirty="0" smtClean="0"/>
              <a:t> </a:t>
            </a:r>
            <a:endParaRPr lang="en-US" sz="2800" dirty="0"/>
          </a:p>
        </p:txBody>
      </p:sp>
    </p:spTree>
    <p:extLst>
      <p:ext uri="{BB962C8B-B14F-4D97-AF65-F5344CB8AC3E}">
        <p14:creationId xmlns:p14="http://schemas.microsoft.com/office/powerpoint/2010/main" val="846809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52152"/>
            <a:ext cx="9601196" cy="576845"/>
          </a:xfrm>
        </p:spPr>
        <p:txBody>
          <a:bodyPr>
            <a:normAutofit fontScale="90000"/>
          </a:bodyPr>
          <a:lstStyle/>
          <a:p>
            <a:r>
              <a:rPr lang="en-US" b="1" dirty="0" smtClean="0">
                <a:solidFill>
                  <a:srgbClr val="FFFF00"/>
                </a:solidFill>
              </a:rPr>
              <a:t>Charitable Activity/Purpose 2(15) defined</a:t>
            </a:r>
            <a:br>
              <a:rPr lang="en-US" b="1" dirty="0" smtClean="0">
                <a:solidFill>
                  <a:srgbClr val="FFFF00"/>
                </a:solidFill>
              </a:rPr>
            </a:br>
            <a:endParaRPr lang="en-US" b="1" dirty="0">
              <a:solidFill>
                <a:srgbClr val="FFFF00"/>
              </a:solidFill>
            </a:endParaRPr>
          </a:p>
        </p:txBody>
      </p:sp>
      <p:sp>
        <p:nvSpPr>
          <p:cNvPr id="3" name="Content Placeholder 2"/>
          <p:cNvSpPr>
            <a:spLocks noGrp="1"/>
          </p:cNvSpPr>
          <p:nvPr>
            <p:ph idx="1"/>
          </p:nvPr>
        </p:nvSpPr>
        <p:spPr>
          <a:xfrm>
            <a:off x="1295402" y="1732473"/>
            <a:ext cx="9601196" cy="3619016"/>
          </a:xfrm>
        </p:spPr>
        <p:txBody>
          <a:bodyPr>
            <a:normAutofit/>
          </a:bodyPr>
          <a:lstStyle/>
          <a:p>
            <a:r>
              <a:rPr lang="en-US" b="1" u="sng" dirty="0" smtClean="0"/>
              <a:t>Any relief to the poor</a:t>
            </a:r>
          </a:p>
          <a:p>
            <a:r>
              <a:rPr lang="en-US" u="sng" dirty="0" smtClean="0">
                <a:effectLst>
                  <a:outerShdw blurRad="38100" dist="38100" dir="2700000" algn="tl">
                    <a:srgbClr val="000000">
                      <a:alpha val="43137"/>
                    </a:srgbClr>
                  </a:outerShdw>
                </a:effectLst>
              </a:rPr>
              <a:t>Medical relief</a:t>
            </a:r>
          </a:p>
          <a:p>
            <a:r>
              <a:rPr lang="en-US" b="1" u="sng" dirty="0" smtClean="0"/>
              <a:t>Education</a:t>
            </a:r>
          </a:p>
          <a:p>
            <a:r>
              <a:rPr lang="en-US" b="1" u="sng" dirty="0" smtClean="0"/>
              <a:t>Preservation of environment </a:t>
            </a:r>
            <a:r>
              <a:rPr lang="en-US" dirty="0" smtClean="0"/>
              <a:t>( watersheds/forests/wildlife)</a:t>
            </a:r>
          </a:p>
          <a:p>
            <a:r>
              <a:rPr lang="en-US" b="1" u="sng" dirty="0" smtClean="0"/>
              <a:t>Preservation of monuments </a:t>
            </a:r>
            <a:r>
              <a:rPr lang="en-US" dirty="0" smtClean="0"/>
              <a:t>of historic nature</a:t>
            </a:r>
          </a:p>
          <a:p>
            <a:r>
              <a:rPr lang="en-US" b="1" u="sng" dirty="0" smtClean="0"/>
              <a:t>YOGA</a:t>
            </a:r>
            <a:r>
              <a:rPr lang="en-US" dirty="0" smtClean="0"/>
              <a:t>                                 </a:t>
            </a:r>
          </a:p>
          <a:p>
            <a:r>
              <a:rPr lang="en-US" b="1" dirty="0" smtClean="0"/>
              <a:t>Advancement of any other object of general public utility.</a:t>
            </a:r>
            <a:endParaRPr lang="en-US" b="1" dirty="0"/>
          </a:p>
        </p:txBody>
      </p:sp>
    </p:spTree>
    <p:extLst>
      <p:ext uri="{BB962C8B-B14F-4D97-AF65-F5344CB8AC3E}">
        <p14:creationId xmlns:p14="http://schemas.microsoft.com/office/powerpoint/2010/main" val="2300597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0314" y="149902"/>
            <a:ext cx="9601196" cy="1424066"/>
          </a:xfrm>
        </p:spPr>
        <p:txBody>
          <a:bodyPr>
            <a:normAutofit fontScale="90000"/>
          </a:bodyPr>
          <a:lstStyle/>
          <a:p>
            <a:r>
              <a:rPr lang="en-US" dirty="0" smtClean="0"/>
              <a:t/>
            </a:r>
            <a:br>
              <a:rPr lang="en-US" dirty="0" smtClean="0"/>
            </a:br>
            <a:r>
              <a:rPr lang="en-US" dirty="0" smtClean="0"/>
              <a:t/>
            </a:r>
            <a:br>
              <a:rPr lang="en-US" dirty="0" smtClean="0"/>
            </a:br>
            <a:r>
              <a:rPr lang="en-US" dirty="0"/>
              <a:t/>
            </a:r>
            <a:br>
              <a:rPr lang="en-US" dirty="0"/>
            </a:br>
            <a:r>
              <a:rPr lang="en-US" b="1" dirty="0" err="1" smtClean="0">
                <a:solidFill>
                  <a:srgbClr val="FFFF00"/>
                </a:solidFill>
                <a:effectLst>
                  <a:outerShdw blurRad="38100" dist="38100" dir="2700000" algn="tl">
                    <a:srgbClr val="000000">
                      <a:alpha val="43137"/>
                    </a:srgbClr>
                  </a:outerShdw>
                </a:effectLst>
              </a:rPr>
              <a:t>Cont</a:t>
            </a:r>
            <a:r>
              <a:rPr lang="en-US" b="1" dirty="0" smtClean="0">
                <a:solidFill>
                  <a:srgbClr val="FFFF00"/>
                </a:solidFill>
                <a:effectLst>
                  <a:outerShdw blurRad="38100" dist="38100" dir="2700000" algn="tl">
                    <a:srgbClr val="000000">
                      <a:alpha val="43137"/>
                    </a:srgbClr>
                  </a:outerShdw>
                </a:effectLst>
              </a:rPr>
              <a:t>…</a:t>
            </a:r>
            <a:br>
              <a:rPr lang="en-US" b="1" dirty="0" smtClean="0">
                <a:solidFill>
                  <a:srgbClr val="FFFF00"/>
                </a:solidFill>
                <a:effectLst>
                  <a:outerShdw blurRad="38100" dist="38100" dir="2700000" algn="tl">
                    <a:srgbClr val="000000">
                      <a:alpha val="43137"/>
                    </a:srgbClr>
                  </a:outerShdw>
                </a:effectLst>
              </a:rPr>
            </a:br>
            <a:r>
              <a:rPr lang="en-US" dirty="0"/>
              <a:t/>
            </a:r>
            <a:br>
              <a:rPr lang="en-US" dirty="0"/>
            </a:br>
            <a:endParaRPr lang="en-US" dirty="0"/>
          </a:p>
        </p:txBody>
      </p:sp>
      <p:sp>
        <p:nvSpPr>
          <p:cNvPr id="3" name="Content Placeholder 2"/>
          <p:cNvSpPr>
            <a:spLocks noGrp="1"/>
          </p:cNvSpPr>
          <p:nvPr>
            <p:ph idx="1"/>
          </p:nvPr>
        </p:nvSpPr>
        <p:spPr>
          <a:xfrm>
            <a:off x="1295401" y="1573968"/>
            <a:ext cx="9601196" cy="4301900"/>
          </a:xfrm>
        </p:spPr>
        <p:txBody>
          <a:bodyPr>
            <a:normAutofit/>
          </a:bodyPr>
          <a:lstStyle/>
          <a:p>
            <a:r>
              <a:rPr lang="en-US" dirty="0" smtClean="0"/>
              <a:t>Advancement of any other object of general public utility shall </a:t>
            </a:r>
            <a:r>
              <a:rPr lang="en-US" b="1" u="sng" dirty="0" smtClean="0"/>
              <a:t>not be charitable purpose</a:t>
            </a:r>
            <a:r>
              <a:rPr lang="en-US" b="1" dirty="0" smtClean="0"/>
              <a:t> </a:t>
            </a:r>
            <a:r>
              <a:rPr lang="en-US" dirty="0" smtClean="0"/>
              <a:t>if it involves any activity in the nature of trade, commerce or business for a consideration irrespective of use of the income from such activity</a:t>
            </a:r>
          </a:p>
          <a:p>
            <a:pPr marL="0" indent="0">
              <a:buNone/>
            </a:pPr>
            <a:r>
              <a:rPr lang="en-US" b="1" dirty="0" smtClean="0"/>
              <a:t>   </a:t>
            </a:r>
            <a:r>
              <a:rPr lang="en-US" b="1" u="sng" dirty="0" smtClean="0"/>
              <a:t>If the aggregate value of the receipts from such activity exceeds 20%        of gross receipts of the trust in the previous year.</a:t>
            </a:r>
          </a:p>
          <a:p>
            <a:pPr marL="0" indent="0">
              <a:buNone/>
            </a:pPr>
            <a:r>
              <a:rPr lang="en-US" dirty="0" smtClean="0"/>
              <a:t>However it continues to be charitable activity provided income from such activity does not exceeds 20% of total receipts.</a:t>
            </a:r>
          </a:p>
          <a:p>
            <a:pPr marL="0" indent="0">
              <a:buNone/>
            </a:pPr>
            <a:endParaRPr lang="en-US" dirty="0"/>
          </a:p>
        </p:txBody>
      </p:sp>
    </p:spTree>
    <p:extLst>
      <p:ext uri="{BB962C8B-B14F-4D97-AF65-F5344CB8AC3E}">
        <p14:creationId xmlns:p14="http://schemas.microsoft.com/office/powerpoint/2010/main" val="1713265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546865"/>
          </a:xfrm>
        </p:spPr>
        <p:txBody>
          <a:bodyPr>
            <a:normAutofit fontScale="90000"/>
          </a:bodyPr>
          <a:lstStyle/>
          <a:p>
            <a:r>
              <a:rPr lang="en-US" b="1" dirty="0" smtClean="0">
                <a:solidFill>
                  <a:srgbClr val="FFFF00"/>
                </a:solidFill>
                <a:effectLst>
                  <a:outerShdw blurRad="38100" dist="38100" dir="2700000" algn="tl">
                    <a:srgbClr val="000000">
                      <a:alpha val="43137"/>
                    </a:srgbClr>
                  </a:outerShdw>
                </a:effectLst>
              </a:rPr>
              <a:t>Exemption u/s 11 </a:t>
            </a:r>
            <a:br>
              <a:rPr lang="en-US" b="1" dirty="0" smtClean="0">
                <a:solidFill>
                  <a:srgbClr val="FFFF00"/>
                </a:solidFill>
                <a:effectLst>
                  <a:outerShdw blurRad="38100" dist="38100" dir="2700000" algn="tl">
                    <a:srgbClr val="000000">
                      <a:alpha val="43137"/>
                    </a:srgbClr>
                  </a:outerShdw>
                </a:effectLst>
              </a:rPr>
            </a:br>
            <a:endParaRPr lang="en-US"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295402" y="1642532"/>
            <a:ext cx="9601196" cy="3828878"/>
          </a:xfrm>
        </p:spPr>
        <p:txBody>
          <a:bodyPr>
            <a:normAutofit fontScale="92500" lnSpcReduction="10000"/>
          </a:bodyPr>
          <a:lstStyle/>
          <a:p>
            <a:r>
              <a:rPr lang="en-US" b="1" dirty="0" smtClean="0">
                <a:effectLst>
                  <a:outerShdw blurRad="38100" dist="38100" dir="2700000" algn="tl">
                    <a:srgbClr val="000000">
                      <a:alpha val="43137"/>
                    </a:srgbClr>
                  </a:outerShdw>
                </a:effectLst>
              </a:rPr>
              <a:t>Sec 11(1) </a:t>
            </a:r>
            <a:r>
              <a:rPr lang="en-US" dirty="0" smtClean="0"/>
              <a:t>:  </a:t>
            </a:r>
            <a:r>
              <a:rPr lang="en-US" b="1" u="sng" dirty="0" smtClean="0"/>
              <a:t>15% </a:t>
            </a:r>
            <a:r>
              <a:rPr lang="en-US" dirty="0" smtClean="0"/>
              <a:t>of income is exempted on </a:t>
            </a:r>
            <a:r>
              <a:rPr lang="en-US" b="1" u="sng" dirty="0" smtClean="0"/>
              <a:t>Ad-hoc basis</a:t>
            </a:r>
          </a:p>
          <a:p>
            <a:r>
              <a:rPr lang="en-US" b="1" dirty="0" smtClean="0">
                <a:effectLst>
                  <a:outerShdw blurRad="38100" dist="38100" dir="2700000" algn="tl">
                    <a:srgbClr val="000000">
                      <a:alpha val="43137"/>
                    </a:srgbClr>
                  </a:outerShdw>
                </a:effectLst>
              </a:rPr>
              <a:t>Sec 11(2) </a:t>
            </a:r>
            <a:r>
              <a:rPr lang="en-US" dirty="0" smtClean="0"/>
              <a:t>:  Balance of income is exempted </a:t>
            </a:r>
            <a:r>
              <a:rPr lang="en-US" b="1" u="sng" dirty="0" smtClean="0"/>
              <a:t>only if it is applied </a:t>
            </a:r>
            <a:r>
              <a:rPr lang="en-US" dirty="0" smtClean="0"/>
              <a:t>to the purpose to that extent.</a:t>
            </a:r>
          </a:p>
          <a:p>
            <a:r>
              <a:rPr lang="en-US" dirty="0" smtClean="0"/>
              <a:t>Income in the form of voluntary contributions made with specific direction it shall form part of the corpus trust i.e. </a:t>
            </a:r>
            <a:r>
              <a:rPr lang="en-US" b="1" u="sng" dirty="0" smtClean="0"/>
              <a:t>corpus donations is exempted fully</a:t>
            </a:r>
            <a:r>
              <a:rPr lang="en-US" dirty="0" smtClean="0"/>
              <a:t>.</a:t>
            </a:r>
          </a:p>
          <a:p>
            <a:pPr marL="0" indent="0">
              <a:buNone/>
            </a:pPr>
            <a:r>
              <a:rPr lang="en-US" dirty="0"/>
              <a:t> </a:t>
            </a:r>
            <a:r>
              <a:rPr lang="en-US" dirty="0" smtClean="0"/>
              <a:t>Sec 11(2) : Where 85% of the income is </a:t>
            </a:r>
            <a:r>
              <a:rPr lang="en-US" b="1" u="sng" dirty="0" smtClean="0"/>
              <a:t>not applied </a:t>
            </a:r>
            <a:r>
              <a:rPr lang="en-US" dirty="0" smtClean="0"/>
              <a:t>to charitable purpose but is accumulated, such accumulated income will not be included in total income  if such trust </a:t>
            </a:r>
            <a:r>
              <a:rPr lang="en-US" b="1" u="sng" dirty="0" smtClean="0"/>
              <a:t>intimate to AO</a:t>
            </a:r>
            <a:r>
              <a:rPr lang="en-US" dirty="0" smtClean="0"/>
              <a:t> for </a:t>
            </a:r>
            <a:r>
              <a:rPr lang="en-US" dirty="0"/>
              <a:t>w</a:t>
            </a:r>
            <a:r>
              <a:rPr lang="en-US" dirty="0" smtClean="0"/>
              <a:t>hich </a:t>
            </a:r>
            <a:r>
              <a:rPr lang="en-US" b="1" u="sng" dirty="0" smtClean="0"/>
              <a:t>purpose</a:t>
            </a:r>
            <a:r>
              <a:rPr lang="en-US" dirty="0" smtClean="0"/>
              <a:t> it is  being accumulated &amp; for what </a:t>
            </a:r>
            <a:r>
              <a:rPr lang="en-US" b="1" u="sng" dirty="0" smtClean="0"/>
              <a:t>period</a:t>
            </a:r>
            <a:r>
              <a:rPr lang="en-US" dirty="0" smtClean="0"/>
              <a:t> it is being accumulated that should </a:t>
            </a:r>
            <a:r>
              <a:rPr lang="en-US" b="1" u="sng" dirty="0" smtClean="0"/>
              <a:t>not exceed 5 years </a:t>
            </a:r>
            <a:r>
              <a:rPr lang="en-US" dirty="0" smtClean="0"/>
              <a:t>&amp; income so accumulated must be </a:t>
            </a:r>
            <a:r>
              <a:rPr lang="en-US" b="1" u="sng" dirty="0" smtClean="0"/>
              <a:t>deposited in 11(5) modes</a:t>
            </a:r>
            <a:endParaRPr lang="en-US" b="1" u="sng" dirty="0"/>
          </a:p>
        </p:txBody>
      </p:sp>
    </p:spTree>
    <p:extLst>
      <p:ext uri="{BB962C8B-B14F-4D97-AF65-F5344CB8AC3E}">
        <p14:creationId xmlns:p14="http://schemas.microsoft.com/office/powerpoint/2010/main" val="2409744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606825"/>
          </a:xfrm>
        </p:spPr>
        <p:txBody>
          <a:bodyPr>
            <a:normAutofit fontScale="90000"/>
          </a:bodyPr>
          <a:lstStyle/>
          <a:p>
            <a:r>
              <a:rPr lang="en-US" b="1" dirty="0" smtClean="0">
                <a:solidFill>
                  <a:srgbClr val="FFFF00"/>
                </a:solidFill>
              </a:rPr>
              <a:t>Exemption u/s 11 not available if</a:t>
            </a:r>
            <a:endParaRPr lang="en-US" b="1" dirty="0">
              <a:solidFill>
                <a:srgbClr val="FFFF00"/>
              </a:solidFill>
            </a:endParaRPr>
          </a:p>
        </p:txBody>
      </p:sp>
      <p:sp>
        <p:nvSpPr>
          <p:cNvPr id="3" name="Content Placeholder 2"/>
          <p:cNvSpPr>
            <a:spLocks noGrp="1"/>
          </p:cNvSpPr>
          <p:nvPr>
            <p:ph idx="1"/>
          </p:nvPr>
        </p:nvSpPr>
        <p:spPr>
          <a:xfrm>
            <a:off x="1295401" y="1888761"/>
            <a:ext cx="9601196" cy="3987107"/>
          </a:xfrm>
        </p:spPr>
        <p:txBody>
          <a:bodyPr/>
          <a:lstStyle/>
          <a:p>
            <a:r>
              <a:rPr lang="en-US" dirty="0" smtClean="0"/>
              <a:t>Income </a:t>
            </a:r>
            <a:r>
              <a:rPr lang="en-US" b="1" u="sng" dirty="0" smtClean="0"/>
              <a:t>for private religious purpose </a:t>
            </a:r>
            <a:r>
              <a:rPr lang="en-US" dirty="0" smtClean="0"/>
              <a:t>which does not ensure benefit of general public</a:t>
            </a:r>
          </a:p>
          <a:p>
            <a:r>
              <a:rPr lang="en-US" dirty="0" smtClean="0"/>
              <a:t>Income </a:t>
            </a:r>
            <a:r>
              <a:rPr lang="en-US" b="1" u="sng" dirty="0" smtClean="0"/>
              <a:t>for benefit of particular religious community</a:t>
            </a:r>
          </a:p>
          <a:p>
            <a:r>
              <a:rPr lang="en-US" dirty="0" smtClean="0"/>
              <a:t>Income </a:t>
            </a:r>
            <a:r>
              <a:rPr lang="en-US" b="1" u="sng" dirty="0" smtClean="0"/>
              <a:t>for the benefit of specified persons </a:t>
            </a:r>
            <a:r>
              <a:rPr lang="en-US" dirty="0" smtClean="0"/>
              <a:t>such author/trustee/ substantial contributor/relative etc.</a:t>
            </a:r>
          </a:p>
          <a:p>
            <a:r>
              <a:rPr lang="en-US" dirty="0" smtClean="0"/>
              <a:t>Funds </a:t>
            </a:r>
            <a:r>
              <a:rPr lang="en-US" b="1" u="sng" dirty="0" smtClean="0"/>
              <a:t>not invested in Specified modes u/s 11(5). </a:t>
            </a:r>
            <a:endParaRPr lang="en-US" b="1" u="sng" dirty="0"/>
          </a:p>
        </p:txBody>
      </p:sp>
    </p:spTree>
    <p:extLst>
      <p:ext uri="{BB962C8B-B14F-4D97-AF65-F5344CB8AC3E}">
        <p14:creationId xmlns:p14="http://schemas.microsoft.com/office/powerpoint/2010/main" val="137013638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263</TotalTime>
  <Words>886</Words>
  <Application>Microsoft Office PowerPoint</Application>
  <PresentationFormat>Widescreen</PresentationFormat>
  <Paragraphs>85</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Garamond</vt:lpstr>
      <vt:lpstr>Organic</vt:lpstr>
      <vt:lpstr>Taxation of Charitable Trust</vt:lpstr>
      <vt:lpstr>SYNOPSIS</vt:lpstr>
      <vt:lpstr>Introduction</vt:lpstr>
      <vt:lpstr>Application under Sec 12A</vt:lpstr>
      <vt:lpstr>Cont…</vt:lpstr>
      <vt:lpstr>Charitable Activity/Purpose 2(15) defined </vt:lpstr>
      <vt:lpstr>   Cont…  </vt:lpstr>
      <vt:lpstr>Exemption u/s 11  </vt:lpstr>
      <vt:lpstr>Exemption u/s 11 not available if</vt:lpstr>
      <vt:lpstr>Returns of Charitable Trust</vt:lpstr>
      <vt:lpstr>Audit of Charitable Trust</vt:lpstr>
      <vt:lpstr>80 G Certificate to attract Donations</vt:lpstr>
      <vt:lpstr>Deduction u/s 80G</vt:lpstr>
      <vt:lpstr>Greetings!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Taxation of Charitable Trust</dc:title>
  <dc:creator>sweety sharma</dc:creator>
  <cp:lastModifiedBy>sweety sharma</cp:lastModifiedBy>
  <cp:revision>33</cp:revision>
  <dcterms:created xsi:type="dcterms:W3CDTF">2017-02-07T10:21:28Z</dcterms:created>
  <dcterms:modified xsi:type="dcterms:W3CDTF">2017-02-08T12:28:03Z</dcterms:modified>
</cp:coreProperties>
</file>