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7" r:id="rId2"/>
    <p:sldId id="274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846" autoAdjust="0"/>
    <p:restoredTop sz="90929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1698" y="-6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9DADE34-8B97-45A0-878B-B0B7B8A80ED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02D7922-2A6E-469B-ACBA-D6D9841BC88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297FE9-0182-424A-8E44-842B44779825}" type="slidenum">
              <a:rPr lang="en-US"/>
              <a:pPr/>
              <a:t>1</a:t>
            </a:fld>
            <a:endParaRPr lang="en-US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86FB06-A9BB-4415-A604-FBEA0DB3F19B}" type="slidenum">
              <a:rPr lang="en-US"/>
              <a:pPr/>
              <a:t>10</a:t>
            </a:fld>
            <a:endParaRPr lang="en-US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A4C52F-4C89-45E4-B35F-227DFB04548B}" type="slidenum">
              <a:rPr lang="en-US"/>
              <a:pPr/>
              <a:t>11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8A02D8-DD94-4BA1-8443-990898B57167}" type="slidenum">
              <a:rPr lang="en-US"/>
              <a:pPr/>
              <a:t>12</a:t>
            </a:fld>
            <a:endParaRPr lang="en-US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A4F510-F490-4AC4-86E9-2E4F20DE2760}" type="slidenum">
              <a:rPr lang="en-US"/>
              <a:pPr/>
              <a:t>13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26C1CA-37C7-4A63-91FD-AAEDE200FC3F}" type="slidenum">
              <a:rPr lang="en-US"/>
              <a:pPr/>
              <a:t>14</a:t>
            </a:fld>
            <a:endParaRPr lang="en-US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F52236-A99B-4A87-9167-61E0E015FB64}" type="slidenum">
              <a:rPr lang="en-US"/>
              <a:pPr/>
              <a:t>15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2F0C55-78C0-4739-AFA8-8A20BC003649}" type="slidenum">
              <a:rPr lang="en-US"/>
              <a:pPr/>
              <a:t>16</a:t>
            </a:fld>
            <a:endParaRPr lang="en-US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63C5E8-9CC0-4BB1-8318-9B162A4D2396}" type="slidenum">
              <a:rPr lang="en-US"/>
              <a:pPr/>
              <a:t>17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EC692F-F995-4B6B-A7F3-C5003F9551CA}" type="slidenum">
              <a:rPr lang="en-US"/>
              <a:pPr/>
              <a:t>18</a:t>
            </a:fld>
            <a:endParaRPr lang="en-US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207D29-324F-46CD-967F-B5533C70CB55}" type="slidenum">
              <a:rPr lang="en-US"/>
              <a:pPr/>
              <a:t>19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6F633B-48AF-4243-8D7E-EAABC1D0C9D2}" type="slidenum">
              <a:rPr lang="en-US"/>
              <a:pPr/>
              <a:t>2</a:t>
            </a:fld>
            <a:endParaRPr lang="en-US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21C45B-AF7E-4E28-BED3-93BDFF88F5EF}" type="slidenum">
              <a:rPr lang="en-US"/>
              <a:pPr/>
              <a:t>3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04EC14-1E8D-4CB7-B29F-F418B3E24397}" type="slidenum">
              <a:rPr lang="en-US"/>
              <a:pPr/>
              <a:t>4</a:t>
            </a:fld>
            <a:endParaRPr lang="en-US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F30065-CFDB-4985-96B0-8AB52856905B}" type="slidenum">
              <a:rPr lang="en-US"/>
              <a:pPr/>
              <a:t>5</a:t>
            </a:fld>
            <a:endParaRPr lang="en-US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756D6C-D50C-4E4D-96FD-A6AF677D8C65}" type="slidenum">
              <a:rPr lang="en-US"/>
              <a:pPr/>
              <a:t>6</a:t>
            </a:fld>
            <a:endParaRPr lang="en-US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93D090-8D69-4403-BD2D-0B843C43ABA3}" type="slidenum">
              <a:rPr lang="en-US"/>
              <a:pPr/>
              <a:t>7</a:t>
            </a:fld>
            <a:endParaRPr lang="en-US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61568D-8304-40C6-99E7-3DA30C2CE199}" type="slidenum">
              <a:rPr lang="en-US"/>
              <a:pPr/>
              <a:t>8</a:t>
            </a:fld>
            <a:endParaRPr lang="en-US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6328C8-729C-46D3-A421-726C9D344390}" type="slidenum">
              <a:rPr lang="en-US"/>
              <a:pPr/>
              <a:t>9</a:t>
            </a:fld>
            <a:endParaRPr lang="en-US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86B37E-18D0-4051-ADC1-16D3A2777C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D466AD-4222-44CA-84FA-F16C63C57B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CB5AC6-8425-4D8C-B972-2786C08B04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0D88E7E-4202-4DE5-A11C-AD8F40F93D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0E4684-7CBC-4917-A860-D67679A9F5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B4BB0-611F-445C-AA73-A0839F1C34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5D81EC-3086-4F0E-8706-1A7C774E09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2BD62-35B6-479B-A63A-8E3AA74E84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EA202B-B4A1-4038-8940-4BECF137C2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E28017-891C-44B3-AD4B-21BF2AF279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64AFE3-264F-477D-85D7-B24E8AAA5D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0A938C-D12D-462D-BDF1-07ED6B5577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DE8096B-133E-4087-8996-A475E1DDCCB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oleObject" Target="ceo.xlsm!Dashboard!%5bceo.xlsm%5dDashboard%20Chart%2013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4" Type="http://schemas.openxmlformats.org/officeDocument/2006/relationships/oleObject" Target="ceo.xlsm!Dashboard!%5bceo.xlsm%5dDashboard%20Chart%201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4" Type="http://schemas.openxmlformats.org/officeDocument/2006/relationships/oleObject" Target="ceo.xlsm!Dashboard!%5bceo.xlsm%5dDashboard%20Chart%2015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4" Type="http://schemas.openxmlformats.org/officeDocument/2006/relationships/oleObject" Target="ceo.xlsm!Dashboard!%5bceo.xlsm%5dDashboard%20Chart%2016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4" Type="http://schemas.openxmlformats.org/officeDocument/2006/relationships/oleObject" Target="ceo.xlsm!Dashboard!%5bceo.xlsm%5dDashboard%20Chart%2017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4" Type="http://schemas.openxmlformats.org/officeDocument/2006/relationships/oleObject" Target="ceo.xlsm!Dashboard!%5bceo.xlsm%5dDashboard%20Chart%2018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4" Type="http://schemas.openxmlformats.org/officeDocument/2006/relationships/oleObject" Target="ceo.xlsm!Dashboard!%5bceo.xlsm%5dDashboard%20Chart%2019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4" Type="http://schemas.openxmlformats.org/officeDocument/2006/relationships/oleObject" Target="ceo.xlsm!Dashboard!%5bceo.xlsm%5dDashboard%20Chart%2020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.vml"/><Relationship Id="rId4" Type="http://schemas.openxmlformats.org/officeDocument/2006/relationships/oleObject" Target="ceo.xlsm!Dashboard!%5bceo.xlsm%5dDashboard%20Chart%2021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.vml"/><Relationship Id="rId4" Type="http://schemas.openxmlformats.org/officeDocument/2006/relationships/oleObject" Target="ceo.xlsm!Dashboard!%5bceo.xlsm%5dDashboard%20Chart%2022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file:///C:\ceo\ceo.xlsm!Dashboard!%5bceo.xlsm%5dDashboard%20Chart%205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oleObject" Target="file:///C:\ceo\ceo.xlsm!Dashboard!%5bceo.xlsm%5dDashboard%20Chart%206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oleObject" Target="file:///C:\ceo\ceo.xlsm!Dashboard!%5bceo.xlsm%5dDashboard%20Chart%207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oleObject" Target="ceo.xlsm!Dashboard!%5bceo.xlsm%5dDashboard%20Chart%203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oleObject" Target="ceo.xlsm!Dashboard!%5bceo.xlsm%5dDashboard%20Chart%208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oleObject" Target="ceo.xlsm!Dashboard!%5bceo.xlsm%5dDashboard%20Chart%209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oleObject" Target="ceo.xlsm!Dashboard!%5bceo.xlsm%5dDashboard%20Chart%2010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4" Type="http://schemas.openxmlformats.org/officeDocument/2006/relationships/oleObject" Target="ceo.xlsm!Dashboard!%5bceo.xlsm%5dDashboard%20Chart%201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INTRODUCTION</a:t>
            </a:r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457200" y="1447800"/>
            <a:ext cx="822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381000" y="2016125"/>
            <a:ext cx="845820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Simple to operate and especially designed for the CEO, </a:t>
            </a:r>
            <a:r>
              <a:rPr lang="en-US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The CEO Financial Assistant™</a:t>
            </a: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creates a concise corporate financial analysis report.</a:t>
            </a:r>
          </a:p>
          <a:p>
            <a:pPr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These slides can be customized for printed or electronic presentation.</a:t>
            </a:r>
          </a:p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Press F5 to start the slide show</a:t>
            </a: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. Press Up and Down arrows to move through the presentation.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NET INCOME</a:t>
            </a:r>
          </a:p>
        </p:txBody>
      </p:sp>
      <p:graphicFrame>
        <p:nvGraphicFramePr>
          <p:cNvPr id="21509" name="Object 5"/>
          <p:cNvGraphicFramePr>
            <a:graphicFrameLocks noChangeAspect="1"/>
          </p:cNvGraphicFramePr>
          <p:nvPr/>
        </p:nvGraphicFramePr>
        <p:xfrm>
          <a:off x="1371600" y="1644446"/>
          <a:ext cx="6400800" cy="3569109"/>
        </p:xfrm>
        <a:graphic>
          <a:graphicData uri="http://schemas.openxmlformats.org/presentationml/2006/ole">
            <p:oleObj spid="_x0000_s21509" name="Worksheet" r:id="rId4" imgW="4133805" imgH="2305153" progId="Excel.Sheet.8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ASSETS</a:t>
            </a:r>
          </a:p>
        </p:txBody>
      </p:sp>
      <p:graphicFrame>
        <p:nvGraphicFramePr>
          <p:cNvPr id="23557" name="Object 5"/>
          <p:cNvGraphicFramePr>
            <a:graphicFrameLocks noChangeAspect="1"/>
          </p:cNvGraphicFramePr>
          <p:nvPr/>
        </p:nvGraphicFramePr>
        <p:xfrm>
          <a:off x="1371600" y="1644446"/>
          <a:ext cx="6400800" cy="3569109"/>
        </p:xfrm>
        <a:graphic>
          <a:graphicData uri="http://schemas.openxmlformats.org/presentationml/2006/ole">
            <p:oleObj spid="_x0000_s23557" name="Worksheet" r:id="rId4" imgW="4133805" imgH="2305153" progId="Excel.Sheet.8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LIABILITIES</a:t>
            </a:r>
          </a:p>
        </p:txBody>
      </p:sp>
      <p:graphicFrame>
        <p:nvGraphicFramePr>
          <p:cNvPr id="25605" name="Object 5"/>
          <p:cNvGraphicFramePr>
            <a:graphicFrameLocks noChangeAspect="1"/>
          </p:cNvGraphicFramePr>
          <p:nvPr/>
        </p:nvGraphicFramePr>
        <p:xfrm>
          <a:off x="1371600" y="1644446"/>
          <a:ext cx="6400800" cy="3569109"/>
        </p:xfrm>
        <a:graphic>
          <a:graphicData uri="http://schemas.openxmlformats.org/presentationml/2006/ole">
            <p:oleObj spid="_x0000_s25605" name="Worksheet" r:id="rId4" imgW="4133805" imgH="2305153" progId="Excel.Sheet.8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BALANCE SHEET SUMMARY</a:t>
            </a:r>
          </a:p>
        </p:txBody>
      </p:sp>
      <p:graphicFrame>
        <p:nvGraphicFramePr>
          <p:cNvPr id="27653" name="Object 5"/>
          <p:cNvGraphicFramePr>
            <a:graphicFrameLocks noChangeAspect="1"/>
          </p:cNvGraphicFramePr>
          <p:nvPr/>
        </p:nvGraphicFramePr>
        <p:xfrm>
          <a:off x="1371600" y="1644446"/>
          <a:ext cx="6400800" cy="3569109"/>
        </p:xfrm>
        <a:graphic>
          <a:graphicData uri="http://schemas.openxmlformats.org/presentationml/2006/ole">
            <p:oleObj spid="_x0000_s27653" name="Worksheet" r:id="rId4" imgW="4133805" imgH="2305153" progId="Excel.Sheet.8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CASH FLOW</a:t>
            </a:r>
          </a:p>
        </p:txBody>
      </p:sp>
      <p:graphicFrame>
        <p:nvGraphicFramePr>
          <p:cNvPr id="29702" name="Object 6"/>
          <p:cNvGraphicFramePr>
            <a:graphicFrameLocks noChangeAspect="1"/>
          </p:cNvGraphicFramePr>
          <p:nvPr/>
        </p:nvGraphicFramePr>
        <p:xfrm>
          <a:off x="1371600" y="1644446"/>
          <a:ext cx="6400800" cy="3569109"/>
        </p:xfrm>
        <a:graphic>
          <a:graphicData uri="http://schemas.openxmlformats.org/presentationml/2006/ole">
            <p:oleObj spid="_x0000_s29702" name="Worksheet" r:id="rId4" imgW="4133805" imgH="2305153" progId="Excel.Sheet.8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CASH FLOW PROJECTIONS - 8 YEARS</a:t>
            </a:r>
          </a:p>
        </p:txBody>
      </p:sp>
      <p:graphicFrame>
        <p:nvGraphicFramePr>
          <p:cNvPr id="31749" name="Object 5"/>
          <p:cNvGraphicFramePr>
            <a:graphicFrameLocks noChangeAspect="1"/>
          </p:cNvGraphicFramePr>
          <p:nvPr/>
        </p:nvGraphicFramePr>
        <p:xfrm>
          <a:off x="1371600" y="1644446"/>
          <a:ext cx="6400800" cy="3569109"/>
        </p:xfrm>
        <a:graphic>
          <a:graphicData uri="http://schemas.openxmlformats.org/presentationml/2006/ole">
            <p:oleObj spid="_x0000_s31749" name="Worksheet" r:id="rId4" imgW="4133805" imgH="2305153" progId="Excel.Sheet.8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Z-SCORE</a:t>
            </a:r>
          </a:p>
        </p:txBody>
      </p:sp>
      <p:graphicFrame>
        <p:nvGraphicFramePr>
          <p:cNvPr id="33797" name="Object 5"/>
          <p:cNvGraphicFramePr>
            <a:graphicFrameLocks noChangeAspect="1"/>
          </p:cNvGraphicFramePr>
          <p:nvPr/>
        </p:nvGraphicFramePr>
        <p:xfrm>
          <a:off x="1371600" y="1644446"/>
          <a:ext cx="6400800" cy="3569109"/>
        </p:xfrm>
        <a:graphic>
          <a:graphicData uri="http://schemas.openxmlformats.org/presentationml/2006/ole">
            <p:oleObj spid="_x0000_s33797" name="Worksheet" r:id="rId4" imgW="4133805" imgH="2305153" progId="Excel.Sheet.8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CURRENT RATIO</a:t>
            </a:r>
          </a:p>
        </p:txBody>
      </p:sp>
      <p:graphicFrame>
        <p:nvGraphicFramePr>
          <p:cNvPr id="35845" name="Object 5"/>
          <p:cNvGraphicFramePr>
            <a:graphicFrameLocks noChangeAspect="1"/>
          </p:cNvGraphicFramePr>
          <p:nvPr/>
        </p:nvGraphicFramePr>
        <p:xfrm>
          <a:off x="1371600" y="1644446"/>
          <a:ext cx="6400800" cy="3569109"/>
        </p:xfrm>
        <a:graphic>
          <a:graphicData uri="http://schemas.openxmlformats.org/presentationml/2006/ole">
            <p:oleObj spid="_x0000_s35845" name="Worksheet" r:id="rId4" imgW="4133805" imgH="2305153" progId="Excel.Sheet.8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QUICK RATIO</a:t>
            </a:r>
          </a:p>
        </p:txBody>
      </p:sp>
      <p:graphicFrame>
        <p:nvGraphicFramePr>
          <p:cNvPr id="37893" name="Object 5"/>
          <p:cNvGraphicFramePr>
            <a:graphicFrameLocks noChangeAspect="1"/>
          </p:cNvGraphicFramePr>
          <p:nvPr/>
        </p:nvGraphicFramePr>
        <p:xfrm>
          <a:off x="1371600" y="1644446"/>
          <a:ext cx="6400800" cy="3569109"/>
        </p:xfrm>
        <a:graphic>
          <a:graphicData uri="http://schemas.openxmlformats.org/presentationml/2006/ole">
            <p:oleObj spid="_x0000_s37893" name="Worksheet" r:id="rId4" imgW="4133805" imgH="2305153" progId="Excel.Sheet.8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WORKING CAPITAL</a:t>
            </a:r>
          </a:p>
        </p:txBody>
      </p:sp>
      <p:graphicFrame>
        <p:nvGraphicFramePr>
          <p:cNvPr id="39941" name="Object 5"/>
          <p:cNvGraphicFramePr>
            <a:graphicFrameLocks noChangeAspect="1"/>
          </p:cNvGraphicFramePr>
          <p:nvPr/>
        </p:nvGraphicFramePr>
        <p:xfrm>
          <a:off x="1371600" y="1644446"/>
          <a:ext cx="6400800" cy="3569109"/>
        </p:xfrm>
        <a:graphic>
          <a:graphicData uri="http://schemas.openxmlformats.org/presentationml/2006/ole">
            <p:oleObj spid="_x0000_s39941" name="Worksheet" r:id="rId4" imgW="4133805" imgH="2305153" progId="Excel.Sheet.8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Annual Income</a:t>
            </a:r>
          </a:p>
        </p:txBody>
      </p:sp>
      <p:graphicFrame>
        <p:nvGraphicFramePr>
          <p:cNvPr id="41988" name="Object 4"/>
          <p:cNvGraphicFramePr>
            <a:graphicFrameLocks noChangeAspect="1"/>
          </p:cNvGraphicFramePr>
          <p:nvPr/>
        </p:nvGraphicFramePr>
        <p:xfrm>
          <a:off x="1371600" y="1600200"/>
          <a:ext cx="6400800" cy="3657600"/>
        </p:xfrm>
        <a:graphic>
          <a:graphicData uri="http://schemas.openxmlformats.org/presentationml/2006/ole">
            <p:oleObj spid="_x0000_s41988" name="Worksheet" r:id="rId4" imgW="4133805" imgH="2305153" progId="Excel.Sheet.8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INCOME SUMMARY - 4 QTRS</a:t>
            </a:r>
          </a:p>
        </p:txBody>
      </p:sp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1371600" y="1644446"/>
          <a:ext cx="6400800" cy="3569109"/>
        </p:xfrm>
        <a:graphic>
          <a:graphicData uri="http://schemas.openxmlformats.org/presentationml/2006/ole">
            <p:oleObj spid="_x0000_s2055" name="Worksheet" r:id="rId4" imgW="4133805" imgH="2305153" progId="Excel.Sheet.8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Sales</a:t>
            </a:r>
          </a:p>
        </p:txBody>
      </p:sp>
      <p:graphicFrame>
        <p:nvGraphicFramePr>
          <p:cNvPr id="6150" name="Object 6"/>
          <p:cNvGraphicFramePr>
            <a:graphicFrameLocks noChangeAspect="1"/>
          </p:cNvGraphicFramePr>
          <p:nvPr/>
        </p:nvGraphicFramePr>
        <p:xfrm>
          <a:off x="1371600" y="1644446"/>
          <a:ext cx="6400800" cy="3569109"/>
        </p:xfrm>
        <a:graphic>
          <a:graphicData uri="http://schemas.openxmlformats.org/presentationml/2006/ole">
            <p:oleObj spid="_x0000_s6150" name="Worksheet" r:id="rId4" imgW="4133805" imgH="2305153" progId="Excel.Sheet.8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Break-Even Analysis</a:t>
            </a:r>
          </a:p>
        </p:txBody>
      </p:sp>
      <p:graphicFrame>
        <p:nvGraphicFramePr>
          <p:cNvPr id="8198" name="Object 6"/>
          <p:cNvGraphicFramePr>
            <a:graphicFrameLocks noChangeAspect="1"/>
          </p:cNvGraphicFramePr>
          <p:nvPr/>
        </p:nvGraphicFramePr>
        <p:xfrm>
          <a:off x="1371600" y="1644446"/>
          <a:ext cx="6400800" cy="3569109"/>
        </p:xfrm>
        <a:graphic>
          <a:graphicData uri="http://schemas.openxmlformats.org/presentationml/2006/ole">
            <p:oleObj spid="_x0000_s8198" name="Worksheet" r:id="rId4" imgW="4133805" imgH="2305153" progId="Excel.Sheet.8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DIRECT OPERATING EXPENSES</a:t>
            </a:r>
          </a:p>
        </p:txBody>
      </p:sp>
      <p:graphicFrame>
        <p:nvGraphicFramePr>
          <p:cNvPr id="10246" name="Object 6"/>
          <p:cNvGraphicFramePr>
            <a:graphicFrameLocks noChangeAspect="1"/>
          </p:cNvGraphicFramePr>
          <p:nvPr/>
        </p:nvGraphicFramePr>
        <p:xfrm>
          <a:off x="1371600" y="1644446"/>
          <a:ext cx="6400800" cy="3569109"/>
        </p:xfrm>
        <a:graphic>
          <a:graphicData uri="http://schemas.openxmlformats.org/presentationml/2006/ole">
            <p:oleObj spid="_x0000_s10246" name="Worksheet" r:id="rId4" imgW="4133805" imgH="2305153" progId="Excel.Sheet.8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TOTAL OPERATING EXPENSES</a:t>
            </a:r>
          </a:p>
        </p:txBody>
      </p:sp>
      <p:graphicFrame>
        <p:nvGraphicFramePr>
          <p:cNvPr id="15365" name="Object 5"/>
          <p:cNvGraphicFramePr>
            <a:graphicFrameLocks noChangeAspect="1"/>
          </p:cNvGraphicFramePr>
          <p:nvPr/>
        </p:nvGraphicFramePr>
        <p:xfrm>
          <a:off x="1371600" y="1644446"/>
          <a:ext cx="6400800" cy="3569109"/>
        </p:xfrm>
        <a:graphic>
          <a:graphicData uri="http://schemas.openxmlformats.org/presentationml/2006/ole">
            <p:oleObj spid="_x0000_s15365" name="Worksheet" r:id="rId4" imgW="4133805" imgH="2305153" progId="Excel.Sheet.8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GROSS PROFIT</a:t>
            </a:r>
          </a:p>
        </p:txBody>
      </p:sp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1371600" y="1644446"/>
          <a:ext cx="6400800" cy="3569109"/>
        </p:xfrm>
        <a:graphic>
          <a:graphicData uri="http://schemas.openxmlformats.org/presentationml/2006/ole">
            <p:oleObj spid="_x0000_s17413" name="Worksheet" r:id="rId4" imgW="4133805" imgH="2305153" progId="Excel.Sheet.8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Copyright, 2009, Jaxworks, All Rights Reserved.</a:t>
            </a:r>
            <a:endParaRPr lang="en-US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EARNING BEFORE INCOME TAX</a:t>
            </a:r>
          </a:p>
        </p:txBody>
      </p:sp>
      <p:graphicFrame>
        <p:nvGraphicFramePr>
          <p:cNvPr id="19461" name="Object 5"/>
          <p:cNvGraphicFramePr>
            <a:graphicFrameLocks noChangeAspect="1"/>
          </p:cNvGraphicFramePr>
          <p:nvPr/>
        </p:nvGraphicFramePr>
        <p:xfrm>
          <a:off x="1371600" y="1644446"/>
          <a:ext cx="6400800" cy="3569109"/>
        </p:xfrm>
        <a:graphic>
          <a:graphicData uri="http://schemas.openxmlformats.org/presentationml/2006/ole">
            <p:oleObj spid="_x0000_s19461" name="Worksheet" r:id="rId4" imgW="4133805" imgH="2305153" progId="Excel.Sheet.8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326</Words>
  <Application>Microsoft PowerPoint</Application>
  <PresentationFormat>On-screen Show (4:3)</PresentationFormat>
  <Paragraphs>60</Paragraphs>
  <Slides>19</Slides>
  <Notes>19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Links</vt:lpstr>
      </vt:variant>
      <vt:variant>
        <vt:i4>18</vt:i4>
      </vt:variant>
      <vt:variant>
        <vt:lpstr>Slide Titles</vt:lpstr>
      </vt:variant>
      <vt:variant>
        <vt:i4>19</vt:i4>
      </vt:variant>
    </vt:vector>
  </HeadingPairs>
  <TitlesOfParts>
    <vt:vector size="38" baseType="lpstr">
      <vt:lpstr>Default Design</vt:lpstr>
      <vt:lpstr>C:\ceo\ceo.xlsm!Dashboard![ceo.xlsm]Dashboard Chart 5</vt:lpstr>
      <vt:lpstr>C:\ceo\ceo.xlsm!Dashboard![ceo.xlsm]Dashboard Chart 6</vt:lpstr>
      <vt:lpstr>C:\ceo\ceo.xlsm!Dashboard![ceo.xlsm]Dashboard Chart 7</vt:lpstr>
      <vt:lpstr>ceo.xlsm!Dashboard![ceo.xlsm]Dashboard Chart 3</vt:lpstr>
      <vt:lpstr>ceo.xlsm!Dashboard![ceo.xlsm]Dashboard Chart 8</vt:lpstr>
      <vt:lpstr>ceo.xlsm!Dashboard![ceo.xlsm]Dashboard Chart 9</vt:lpstr>
      <vt:lpstr>ceo.xlsm!Dashboard![ceo.xlsm]Dashboard Chart 10</vt:lpstr>
      <vt:lpstr>ceo.xlsm!Dashboard![ceo.xlsm]Dashboard Chart 11</vt:lpstr>
      <vt:lpstr>ceo.xlsm!Dashboard![ceo.xlsm]Dashboard Chart 13</vt:lpstr>
      <vt:lpstr>ceo.xlsm!Dashboard![ceo.xlsm]Dashboard Chart 14</vt:lpstr>
      <vt:lpstr>ceo.xlsm!Dashboard![ceo.xlsm]Dashboard Chart 15</vt:lpstr>
      <vt:lpstr>ceo.xlsm!Dashboard![ceo.xlsm]Dashboard Chart 16</vt:lpstr>
      <vt:lpstr>ceo.xlsm!Dashboard![ceo.xlsm]Dashboard Chart 17</vt:lpstr>
      <vt:lpstr>ceo.xlsm!Dashboard![ceo.xlsm]Dashboard Chart 18</vt:lpstr>
      <vt:lpstr>ceo.xlsm!Dashboard![ceo.xlsm]Dashboard Chart 19</vt:lpstr>
      <vt:lpstr>ceo.xlsm!Dashboard![ceo.xlsm]Dashboard Chart 20</vt:lpstr>
      <vt:lpstr>ceo.xlsm!Dashboard![ceo.xlsm]Dashboard Chart 21</vt:lpstr>
      <vt:lpstr>ceo.xlsm!Dashboard![ceo.xlsm]Dashboard Chart 22</vt:lpstr>
      <vt:lpstr>INTRODUCTION</vt:lpstr>
      <vt:lpstr>Annual Income</vt:lpstr>
      <vt:lpstr>INCOME SUMMARY - 4 QTRS</vt:lpstr>
      <vt:lpstr>Sales</vt:lpstr>
      <vt:lpstr>Break-Even Analysis</vt:lpstr>
      <vt:lpstr>DIRECT OPERATING EXPENSES</vt:lpstr>
      <vt:lpstr>TOTAL OPERATING EXPENSES</vt:lpstr>
      <vt:lpstr>GROSS PROFIT</vt:lpstr>
      <vt:lpstr>EARNING BEFORE INCOME TAX</vt:lpstr>
      <vt:lpstr>NET INCOME</vt:lpstr>
      <vt:lpstr>ASSETS</vt:lpstr>
      <vt:lpstr>LIABILITIES</vt:lpstr>
      <vt:lpstr>BALANCE SHEET SUMMARY</vt:lpstr>
      <vt:lpstr>CASH FLOW</vt:lpstr>
      <vt:lpstr>CASH FLOW PROJECTIONS - 8 YEARS</vt:lpstr>
      <vt:lpstr>Z-SCORE</vt:lpstr>
      <vt:lpstr>CURRENT RATIO</vt:lpstr>
      <vt:lpstr>QUICK RATIO</vt:lpstr>
      <vt:lpstr>WORKING CAPITAL</vt:lpstr>
    </vt:vector>
  </TitlesOfParts>
  <Company>FCCJ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CEO</dc:title>
  <dc:creator>JaxWorks</dc:creator>
  <dc:description>© Copyright, 2009, Jaxworks, All Rights Reserved.</dc:description>
  <cp:lastModifiedBy>Frank Vickers</cp:lastModifiedBy>
  <cp:revision>54</cp:revision>
  <dcterms:created xsi:type="dcterms:W3CDTF">2003-05-21T17:10:35Z</dcterms:created>
  <dcterms:modified xsi:type="dcterms:W3CDTF">2009-01-07T14:32:48Z</dcterms:modified>
</cp:coreProperties>
</file>