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5" r:id="rId5"/>
    <p:sldId id="271" r:id="rId6"/>
    <p:sldId id="260" r:id="rId7"/>
    <p:sldId id="261" r:id="rId8"/>
    <p:sldId id="262" r:id="rId9"/>
    <p:sldId id="263" r:id="rId10"/>
    <p:sldId id="264" r:id="rId11"/>
    <p:sldId id="266" r:id="rId12"/>
    <p:sldId id="267" r:id="rId13"/>
    <p:sldId id="268" r:id="rId14"/>
    <p:sldId id="269" r:id="rId15"/>
    <p:sldId id="270" r:id="rId16"/>
    <p:sldId id="272" r:id="rId17"/>
    <p:sldId id="273"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C1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063D715-1509-4758-8955-FEED698D8AC9}" type="datetimeFigureOut">
              <a:rPr lang="en-IN" smtClean="0"/>
              <a:t>09/07/2015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A283AA-1024-4BD8-80A4-C4F34613A49A}" type="slidenum">
              <a:rPr lang="en-IN" smtClean="0"/>
              <a:t>‹#›</a:t>
            </a:fld>
            <a:endParaRPr lang="en-IN"/>
          </a:p>
        </p:txBody>
      </p:sp>
    </p:spTree>
    <p:extLst>
      <p:ext uri="{BB962C8B-B14F-4D97-AF65-F5344CB8AC3E}">
        <p14:creationId xmlns:p14="http://schemas.microsoft.com/office/powerpoint/2010/main" val="4265863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063D715-1509-4758-8955-FEED698D8AC9}" type="datetimeFigureOut">
              <a:rPr lang="en-IN" smtClean="0"/>
              <a:t>09/07/2015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A283AA-1024-4BD8-80A4-C4F34613A49A}" type="slidenum">
              <a:rPr lang="en-IN" smtClean="0"/>
              <a:t>‹#›</a:t>
            </a:fld>
            <a:endParaRPr lang="en-IN"/>
          </a:p>
        </p:txBody>
      </p:sp>
    </p:spTree>
    <p:extLst>
      <p:ext uri="{BB962C8B-B14F-4D97-AF65-F5344CB8AC3E}">
        <p14:creationId xmlns:p14="http://schemas.microsoft.com/office/powerpoint/2010/main" val="2241270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063D715-1509-4758-8955-FEED698D8AC9}" type="datetimeFigureOut">
              <a:rPr lang="en-IN" smtClean="0"/>
              <a:t>09/07/2015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A283AA-1024-4BD8-80A4-C4F34613A49A}" type="slidenum">
              <a:rPr lang="en-IN" smtClean="0"/>
              <a:t>‹#›</a:t>
            </a:fld>
            <a:endParaRPr lang="en-IN"/>
          </a:p>
        </p:txBody>
      </p:sp>
    </p:spTree>
    <p:extLst>
      <p:ext uri="{BB962C8B-B14F-4D97-AF65-F5344CB8AC3E}">
        <p14:creationId xmlns:p14="http://schemas.microsoft.com/office/powerpoint/2010/main" val="1127218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063D715-1509-4758-8955-FEED698D8AC9}" type="datetimeFigureOut">
              <a:rPr lang="en-IN" smtClean="0"/>
              <a:t>09/07/2015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A283AA-1024-4BD8-80A4-C4F34613A49A}" type="slidenum">
              <a:rPr lang="en-IN" smtClean="0"/>
              <a:t>‹#›</a:t>
            </a:fld>
            <a:endParaRPr lang="en-IN"/>
          </a:p>
        </p:txBody>
      </p:sp>
    </p:spTree>
    <p:extLst>
      <p:ext uri="{BB962C8B-B14F-4D97-AF65-F5344CB8AC3E}">
        <p14:creationId xmlns:p14="http://schemas.microsoft.com/office/powerpoint/2010/main" val="864908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63D715-1509-4758-8955-FEED698D8AC9}" type="datetimeFigureOut">
              <a:rPr lang="en-IN" smtClean="0"/>
              <a:t>09/07/2015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A283AA-1024-4BD8-80A4-C4F34613A49A}" type="slidenum">
              <a:rPr lang="en-IN" smtClean="0"/>
              <a:t>‹#›</a:t>
            </a:fld>
            <a:endParaRPr lang="en-IN"/>
          </a:p>
        </p:txBody>
      </p:sp>
    </p:spTree>
    <p:extLst>
      <p:ext uri="{BB962C8B-B14F-4D97-AF65-F5344CB8AC3E}">
        <p14:creationId xmlns:p14="http://schemas.microsoft.com/office/powerpoint/2010/main" val="2885625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063D715-1509-4758-8955-FEED698D8AC9}" type="datetimeFigureOut">
              <a:rPr lang="en-IN" smtClean="0"/>
              <a:t>09/07/2015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0A283AA-1024-4BD8-80A4-C4F34613A49A}" type="slidenum">
              <a:rPr lang="en-IN" smtClean="0"/>
              <a:t>‹#›</a:t>
            </a:fld>
            <a:endParaRPr lang="en-IN"/>
          </a:p>
        </p:txBody>
      </p:sp>
    </p:spTree>
    <p:extLst>
      <p:ext uri="{BB962C8B-B14F-4D97-AF65-F5344CB8AC3E}">
        <p14:creationId xmlns:p14="http://schemas.microsoft.com/office/powerpoint/2010/main" val="1381763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063D715-1509-4758-8955-FEED698D8AC9}" type="datetimeFigureOut">
              <a:rPr lang="en-IN" smtClean="0"/>
              <a:t>09/07/2015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0A283AA-1024-4BD8-80A4-C4F34613A49A}" type="slidenum">
              <a:rPr lang="en-IN" smtClean="0"/>
              <a:t>‹#›</a:t>
            </a:fld>
            <a:endParaRPr lang="en-IN"/>
          </a:p>
        </p:txBody>
      </p:sp>
    </p:spTree>
    <p:extLst>
      <p:ext uri="{BB962C8B-B14F-4D97-AF65-F5344CB8AC3E}">
        <p14:creationId xmlns:p14="http://schemas.microsoft.com/office/powerpoint/2010/main" val="684050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1063D715-1509-4758-8955-FEED698D8AC9}" type="datetimeFigureOut">
              <a:rPr lang="en-IN" smtClean="0"/>
              <a:t>09/07/2015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0A283AA-1024-4BD8-80A4-C4F34613A49A}" type="slidenum">
              <a:rPr lang="en-IN" smtClean="0"/>
              <a:t>‹#›</a:t>
            </a:fld>
            <a:endParaRPr lang="en-IN"/>
          </a:p>
        </p:txBody>
      </p:sp>
    </p:spTree>
    <p:extLst>
      <p:ext uri="{BB962C8B-B14F-4D97-AF65-F5344CB8AC3E}">
        <p14:creationId xmlns:p14="http://schemas.microsoft.com/office/powerpoint/2010/main" val="4194714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63D715-1509-4758-8955-FEED698D8AC9}" type="datetimeFigureOut">
              <a:rPr lang="en-IN" smtClean="0"/>
              <a:t>09/07/2015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0A283AA-1024-4BD8-80A4-C4F34613A49A}" type="slidenum">
              <a:rPr lang="en-IN" smtClean="0"/>
              <a:t>‹#›</a:t>
            </a:fld>
            <a:endParaRPr lang="en-IN"/>
          </a:p>
        </p:txBody>
      </p:sp>
    </p:spTree>
    <p:extLst>
      <p:ext uri="{BB962C8B-B14F-4D97-AF65-F5344CB8AC3E}">
        <p14:creationId xmlns:p14="http://schemas.microsoft.com/office/powerpoint/2010/main" val="1860725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63D715-1509-4758-8955-FEED698D8AC9}" type="datetimeFigureOut">
              <a:rPr lang="en-IN" smtClean="0"/>
              <a:t>09/07/2015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0A283AA-1024-4BD8-80A4-C4F34613A49A}" type="slidenum">
              <a:rPr lang="en-IN" smtClean="0"/>
              <a:t>‹#›</a:t>
            </a:fld>
            <a:endParaRPr lang="en-IN"/>
          </a:p>
        </p:txBody>
      </p:sp>
    </p:spTree>
    <p:extLst>
      <p:ext uri="{BB962C8B-B14F-4D97-AF65-F5344CB8AC3E}">
        <p14:creationId xmlns:p14="http://schemas.microsoft.com/office/powerpoint/2010/main" val="1115146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63D715-1509-4758-8955-FEED698D8AC9}" type="datetimeFigureOut">
              <a:rPr lang="en-IN" smtClean="0"/>
              <a:t>09/07/2015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0A283AA-1024-4BD8-80A4-C4F34613A49A}" type="slidenum">
              <a:rPr lang="en-IN" smtClean="0"/>
              <a:t>‹#›</a:t>
            </a:fld>
            <a:endParaRPr lang="en-IN"/>
          </a:p>
        </p:txBody>
      </p:sp>
    </p:spTree>
    <p:extLst>
      <p:ext uri="{BB962C8B-B14F-4D97-AF65-F5344CB8AC3E}">
        <p14:creationId xmlns:p14="http://schemas.microsoft.com/office/powerpoint/2010/main" val="3962786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63D715-1509-4758-8955-FEED698D8AC9}" type="datetimeFigureOut">
              <a:rPr lang="en-IN" smtClean="0"/>
              <a:t>09/07/2015</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A283AA-1024-4BD8-80A4-C4F34613A49A}" type="slidenum">
              <a:rPr lang="en-IN" smtClean="0"/>
              <a:t>‹#›</a:t>
            </a:fld>
            <a:endParaRPr lang="en-IN"/>
          </a:p>
        </p:txBody>
      </p:sp>
    </p:spTree>
    <p:extLst>
      <p:ext uri="{BB962C8B-B14F-4D97-AF65-F5344CB8AC3E}">
        <p14:creationId xmlns:p14="http://schemas.microsoft.com/office/powerpoint/2010/main" val="4089278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incometaxindiaefiling.gov.in/eFiling/Portal/StaticPDF/notification41_2015.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incometaxindiaefiling.gov.in/"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91319" y="4435522"/>
            <a:ext cx="10274561" cy="2422478"/>
          </a:xfrm>
        </p:spPr>
        <p:txBody>
          <a:bodyPr>
            <a:normAutofit/>
          </a:bodyPr>
          <a:lstStyle/>
          <a:p>
            <a:endParaRPr lang="en-IN" dirty="0" smtClean="0"/>
          </a:p>
          <a:p>
            <a:pPr algn="l"/>
            <a:r>
              <a:rPr lang="en-IN" sz="3200" b="1" dirty="0" smtClean="0">
                <a:solidFill>
                  <a:srgbClr val="7030A0"/>
                </a:solidFill>
              </a:rPr>
              <a:t>CMA. CS. Sanjay </a:t>
            </a:r>
            <a:r>
              <a:rPr lang="en-IN" sz="3200" b="1" dirty="0" smtClean="0">
                <a:solidFill>
                  <a:srgbClr val="7030A0"/>
                </a:solidFill>
              </a:rPr>
              <a:t>Gupta</a:t>
            </a:r>
            <a:endParaRPr lang="en-IN" sz="3200" b="1" dirty="0" smtClean="0">
              <a:solidFill>
                <a:srgbClr val="7030A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4028" y="321497"/>
            <a:ext cx="8892671" cy="3701201"/>
          </a:xfrm>
          <a:prstGeom prst="rect">
            <a:avLst/>
          </a:prstGeom>
          <a:solidFill>
            <a:schemeClr val="accent1"/>
          </a:solidFill>
        </p:spPr>
      </p:pic>
      <p:sp>
        <p:nvSpPr>
          <p:cNvPr id="2" name="Rectangle 1"/>
          <p:cNvSpPr/>
          <p:nvPr/>
        </p:nvSpPr>
        <p:spPr>
          <a:xfrm>
            <a:off x="134676" y="3671246"/>
            <a:ext cx="3877766" cy="923330"/>
          </a:xfrm>
          <a:prstGeom prst="rect">
            <a:avLst/>
          </a:prstGeom>
          <a:noFill/>
        </p:spPr>
        <p:txBody>
          <a:bodyPr wrap="square" lIns="91440" tIns="45720" rIns="91440" bIns="45720">
            <a:spAutoFit/>
            <a:scene3d>
              <a:camera prst="orthographicFront"/>
              <a:lightRig rig="threePt" dir="t"/>
            </a:scene3d>
            <a:sp3d extrusionH="57150">
              <a:bevelT w="57150" h="38100" prst="hardEdge"/>
            </a:sp3d>
          </a:bodyPr>
          <a:lstStyle/>
          <a:p>
            <a:pPr algn="ctr"/>
            <a:r>
              <a:rPr lang="en-US" sz="5400" b="1" i="1" cap="none" spc="0" dirty="0" smtClean="0">
                <a:ln w="9525">
                  <a:solidFill>
                    <a:schemeClr val="bg1"/>
                  </a:solidFill>
                  <a:prstDash val="solid"/>
                </a:ln>
                <a:pattFill prst="pct70">
                  <a:fgClr>
                    <a:srgbClr val="7030A0"/>
                  </a:fgClr>
                  <a:bgClr>
                    <a:schemeClr val="bg1"/>
                  </a:bgClr>
                </a:pattFill>
                <a:effectLst>
                  <a:outerShdw blurRad="12700" dist="38100" dir="2700000" algn="tl" rotWithShape="0">
                    <a:schemeClr val="accent5">
                      <a:lumMod val="60000"/>
                      <a:lumOff val="40000"/>
                    </a:schemeClr>
                  </a:outerShdw>
                </a:effectLst>
              </a:rPr>
              <a:t>Prepared By</a:t>
            </a:r>
            <a:endParaRPr lang="en-US" sz="5400" b="1" i="1" cap="none" spc="0" dirty="0">
              <a:ln w="9525">
                <a:solidFill>
                  <a:schemeClr val="bg1"/>
                </a:solidFill>
                <a:prstDash val="solid"/>
              </a:ln>
              <a:pattFill prst="pct70">
                <a:fgClr>
                  <a:srgbClr val="7030A0"/>
                </a:fgClr>
                <a:bgClr>
                  <a:schemeClr val="bg1"/>
                </a:bgClr>
              </a:patt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246777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8177"/>
            <a:ext cx="10515600" cy="1325563"/>
          </a:xfrm>
        </p:spPr>
        <p:txBody>
          <a:bodyPr/>
          <a:lstStyle/>
          <a:p>
            <a:pPr algn="ctr"/>
            <a:r>
              <a:rPr lang="en-IN" sz="6000" b="1" u="sng" dirty="0" smtClean="0">
                <a:solidFill>
                  <a:srgbClr val="92D050"/>
                </a:solidFill>
                <a:latin typeface="Algerian" panose="04020705040A02060702" pitchFamily="82" charset="0"/>
              </a:rPr>
              <a:t>Know Your ITR</a:t>
            </a:r>
            <a:endParaRPr lang="en-IN" b="1" u="sng" dirty="0">
              <a:solidFill>
                <a:srgbClr val="92D050"/>
              </a:solidFill>
              <a:latin typeface="Algerian" panose="04020705040A02060702" pitchFamily="82" charset="0"/>
            </a:endParaRPr>
          </a:p>
        </p:txBody>
      </p:sp>
      <p:sp>
        <p:nvSpPr>
          <p:cNvPr id="3" name="Content Placeholder 2"/>
          <p:cNvSpPr>
            <a:spLocks noGrp="1"/>
          </p:cNvSpPr>
          <p:nvPr>
            <p:ph idx="1"/>
          </p:nvPr>
        </p:nvSpPr>
        <p:spPr>
          <a:xfrm>
            <a:off x="838200" y="1493740"/>
            <a:ext cx="10515600" cy="5364260"/>
          </a:xfrm>
        </p:spPr>
        <p:txBody>
          <a:bodyPr>
            <a:normAutofit/>
          </a:bodyPr>
          <a:lstStyle/>
          <a:p>
            <a:pPr marL="0" indent="0">
              <a:buNone/>
            </a:pPr>
            <a:r>
              <a:rPr lang="en-IN" b="1" u="sng" dirty="0" smtClean="0">
                <a:solidFill>
                  <a:schemeClr val="accent2">
                    <a:lumMod val="75000"/>
                  </a:schemeClr>
                </a:solidFill>
              </a:rPr>
              <a:t>ITR-2A </a:t>
            </a:r>
            <a:r>
              <a:rPr lang="en-IN" b="1" u="sng" dirty="0" smtClean="0">
                <a:solidFill>
                  <a:srgbClr val="1EC1D2"/>
                </a:solidFill>
              </a:rPr>
              <a:t>(New ITR. Introduced from AY 2015-16)</a:t>
            </a:r>
          </a:p>
          <a:p>
            <a:pPr marL="0" indent="0">
              <a:buNone/>
            </a:pPr>
            <a:r>
              <a:rPr lang="en-IN" b="1" dirty="0" smtClean="0">
                <a:solidFill>
                  <a:srgbClr val="FFC000"/>
                </a:solidFill>
              </a:rPr>
              <a:t>Who </a:t>
            </a:r>
            <a:r>
              <a:rPr lang="en-IN" b="1" dirty="0">
                <a:solidFill>
                  <a:srgbClr val="FFC000"/>
                </a:solidFill>
              </a:rPr>
              <a:t>can use this Return </a:t>
            </a:r>
            <a:r>
              <a:rPr lang="en-IN" b="1" dirty="0" smtClean="0">
                <a:solidFill>
                  <a:srgbClr val="FFC000"/>
                </a:solidFill>
              </a:rPr>
              <a:t>Form?</a:t>
            </a:r>
            <a:endParaRPr lang="en-IN" b="1" dirty="0">
              <a:solidFill>
                <a:srgbClr val="FFC000"/>
              </a:solidFill>
            </a:endParaRPr>
          </a:p>
          <a:p>
            <a:pPr marL="0" indent="0" algn="just">
              <a:buNone/>
            </a:pPr>
            <a:r>
              <a:rPr lang="en-IN" b="1" dirty="0">
                <a:solidFill>
                  <a:srgbClr val="002060"/>
                </a:solidFill>
              </a:rPr>
              <a:t>This newly introduced return form can be used by the individuals/ HUFs whose total income includes the following: </a:t>
            </a:r>
            <a:r>
              <a:rPr lang="en-IN" b="1" dirty="0" smtClean="0">
                <a:solidFill>
                  <a:srgbClr val="002060"/>
                </a:solidFill>
              </a:rPr>
              <a:t> </a:t>
            </a:r>
          </a:p>
          <a:p>
            <a:pPr marL="514350" indent="-514350" algn="just">
              <a:buAutoNum type="alphaLcParenBoth"/>
            </a:pPr>
            <a:r>
              <a:rPr lang="en-IN" b="1" dirty="0" smtClean="0">
                <a:solidFill>
                  <a:srgbClr val="002060"/>
                </a:solidFill>
              </a:rPr>
              <a:t>Income from salary/ Pension</a:t>
            </a:r>
          </a:p>
          <a:p>
            <a:pPr marL="514350" indent="-514350" algn="just">
              <a:buAutoNum type="alphaLcParenBoth"/>
            </a:pPr>
            <a:r>
              <a:rPr lang="en-IN" b="1" dirty="0" smtClean="0">
                <a:solidFill>
                  <a:srgbClr val="002060"/>
                </a:solidFill>
              </a:rPr>
              <a:t>Income </a:t>
            </a:r>
            <a:r>
              <a:rPr lang="en-IN" b="1" dirty="0">
                <a:solidFill>
                  <a:srgbClr val="002060"/>
                </a:solidFill>
              </a:rPr>
              <a:t>from house </a:t>
            </a:r>
            <a:r>
              <a:rPr lang="en-IN" b="1" dirty="0" smtClean="0">
                <a:solidFill>
                  <a:srgbClr val="002060"/>
                </a:solidFill>
              </a:rPr>
              <a:t>property</a:t>
            </a:r>
          </a:p>
          <a:p>
            <a:pPr marL="514350" indent="-514350" algn="just">
              <a:buAutoNum type="alphaLcParenBoth"/>
            </a:pPr>
            <a:r>
              <a:rPr lang="en-IN" b="1" dirty="0" smtClean="0">
                <a:solidFill>
                  <a:srgbClr val="002060"/>
                </a:solidFill>
              </a:rPr>
              <a:t>Income </a:t>
            </a:r>
            <a:r>
              <a:rPr lang="en-IN" b="1" dirty="0">
                <a:solidFill>
                  <a:srgbClr val="002060"/>
                </a:solidFill>
              </a:rPr>
              <a:t>from other sources (including winning from lottery and income from race </a:t>
            </a:r>
            <a:r>
              <a:rPr lang="en-IN" b="1" dirty="0" smtClean="0">
                <a:solidFill>
                  <a:srgbClr val="002060"/>
                </a:solidFill>
              </a:rPr>
              <a:t>horses)</a:t>
            </a:r>
          </a:p>
          <a:p>
            <a:endParaRPr lang="en-IN" b="1" dirty="0">
              <a:solidFill>
                <a:srgbClr val="002060"/>
              </a:solidFill>
            </a:endParaRPr>
          </a:p>
          <a:p>
            <a:pPr marL="0" indent="0">
              <a:buNone/>
            </a:pPr>
            <a:endParaRPr lang="en-IN" b="1" u="sng" dirty="0"/>
          </a:p>
        </p:txBody>
      </p:sp>
    </p:spTree>
    <p:extLst>
      <p:ext uri="{BB962C8B-B14F-4D97-AF65-F5344CB8AC3E}">
        <p14:creationId xmlns:p14="http://schemas.microsoft.com/office/powerpoint/2010/main" val="9866598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0"/>
            <a:ext cx="10039066" cy="6858000"/>
          </a:xfrm>
        </p:spPr>
        <p:txBody>
          <a:bodyPr>
            <a:noAutofit/>
          </a:bodyPr>
          <a:lstStyle/>
          <a:p>
            <a:pPr marL="0" indent="0" algn="just">
              <a:buNone/>
            </a:pPr>
            <a:endParaRPr lang="en-IN" sz="2600" b="1" u="sng" dirty="0">
              <a:solidFill>
                <a:schemeClr val="accent2">
                  <a:lumMod val="75000"/>
                </a:schemeClr>
              </a:solidFill>
            </a:endParaRPr>
          </a:p>
          <a:p>
            <a:pPr marL="0" indent="0" algn="just">
              <a:buNone/>
            </a:pPr>
            <a:r>
              <a:rPr lang="en-IN" b="1" u="sng" dirty="0" smtClean="0">
                <a:solidFill>
                  <a:schemeClr val="accent2">
                    <a:lumMod val="75000"/>
                  </a:schemeClr>
                </a:solidFill>
              </a:rPr>
              <a:t>ITR-2A</a:t>
            </a:r>
          </a:p>
          <a:p>
            <a:pPr marL="0" indent="0" algn="just">
              <a:buNone/>
            </a:pPr>
            <a:r>
              <a:rPr lang="en-IN" b="1" dirty="0" smtClean="0">
                <a:solidFill>
                  <a:srgbClr val="FFC000"/>
                </a:solidFill>
              </a:rPr>
              <a:t>Who </a:t>
            </a:r>
            <a:r>
              <a:rPr lang="en-IN" b="1" dirty="0">
                <a:solidFill>
                  <a:srgbClr val="FFC000"/>
                </a:solidFill>
              </a:rPr>
              <a:t>can </a:t>
            </a:r>
            <a:r>
              <a:rPr lang="en-IN" b="1" dirty="0" smtClean="0">
                <a:solidFill>
                  <a:srgbClr val="FFC000"/>
                </a:solidFill>
              </a:rPr>
              <a:t>not use </a:t>
            </a:r>
            <a:r>
              <a:rPr lang="en-IN" b="1" dirty="0">
                <a:solidFill>
                  <a:srgbClr val="FFC000"/>
                </a:solidFill>
              </a:rPr>
              <a:t>this Return </a:t>
            </a:r>
            <a:r>
              <a:rPr lang="en-IN" b="1" dirty="0" smtClean="0">
                <a:solidFill>
                  <a:srgbClr val="FFC000"/>
                </a:solidFill>
              </a:rPr>
              <a:t>Form?</a:t>
            </a:r>
          </a:p>
          <a:p>
            <a:pPr marL="0" indent="0" algn="just">
              <a:buNone/>
            </a:pPr>
            <a:endParaRPr lang="en-IN" b="1" dirty="0">
              <a:solidFill>
                <a:srgbClr val="FFC000"/>
              </a:solidFill>
            </a:endParaRPr>
          </a:p>
          <a:p>
            <a:pPr marL="0" indent="0" algn="just">
              <a:buNone/>
            </a:pPr>
            <a:r>
              <a:rPr lang="en-IN" b="1" dirty="0" smtClean="0">
                <a:solidFill>
                  <a:srgbClr val="002060"/>
                </a:solidFill>
              </a:rPr>
              <a:t>This </a:t>
            </a:r>
            <a:r>
              <a:rPr lang="en-IN" b="1" dirty="0">
                <a:solidFill>
                  <a:srgbClr val="002060"/>
                </a:solidFill>
              </a:rPr>
              <a:t>Return Form should not be used by an </a:t>
            </a:r>
            <a:r>
              <a:rPr lang="en-IN" b="1" dirty="0" smtClean="0">
                <a:solidFill>
                  <a:srgbClr val="002060"/>
                </a:solidFill>
              </a:rPr>
              <a:t>individual/HUF </a:t>
            </a:r>
            <a:r>
              <a:rPr lang="en-IN" b="1" dirty="0">
                <a:solidFill>
                  <a:srgbClr val="002060"/>
                </a:solidFill>
              </a:rPr>
              <a:t>whose total income for the </a:t>
            </a:r>
            <a:r>
              <a:rPr lang="en-IN" b="1" dirty="0" smtClean="0">
                <a:solidFill>
                  <a:srgbClr val="002060"/>
                </a:solidFill>
              </a:rPr>
              <a:t>assessment year </a:t>
            </a:r>
            <a:r>
              <a:rPr lang="en-IN" b="1" dirty="0">
                <a:solidFill>
                  <a:srgbClr val="002060"/>
                </a:solidFill>
              </a:rPr>
              <a:t>2015-16 includes:-</a:t>
            </a:r>
            <a:r>
              <a:rPr lang="en-IN" b="1" dirty="0" smtClean="0">
                <a:solidFill>
                  <a:srgbClr val="002060"/>
                </a:solidFill>
              </a:rPr>
              <a:t> </a:t>
            </a:r>
            <a:endParaRPr lang="en-IN" dirty="0">
              <a:solidFill>
                <a:srgbClr val="002060"/>
              </a:solidFill>
            </a:endParaRPr>
          </a:p>
          <a:p>
            <a:pPr marL="0" indent="0" algn="just">
              <a:buNone/>
            </a:pPr>
            <a:endParaRPr lang="en-IN" b="1" dirty="0" smtClean="0">
              <a:solidFill>
                <a:srgbClr val="002060"/>
              </a:solidFill>
            </a:endParaRPr>
          </a:p>
          <a:p>
            <a:pPr marL="0" indent="0" algn="just">
              <a:buNone/>
            </a:pPr>
            <a:r>
              <a:rPr lang="en-IN" b="1" dirty="0" smtClean="0">
                <a:solidFill>
                  <a:srgbClr val="002060"/>
                </a:solidFill>
              </a:rPr>
              <a:t>(</a:t>
            </a:r>
            <a:r>
              <a:rPr lang="en-IN" b="1" dirty="0">
                <a:solidFill>
                  <a:srgbClr val="002060"/>
                </a:solidFill>
              </a:rPr>
              <a:t>a) Income from capital </a:t>
            </a:r>
            <a:r>
              <a:rPr lang="en-IN" b="1" dirty="0" smtClean="0">
                <a:solidFill>
                  <a:srgbClr val="002060"/>
                </a:solidFill>
              </a:rPr>
              <a:t>gains; </a:t>
            </a:r>
            <a:r>
              <a:rPr lang="en-IN" b="1" dirty="0">
                <a:solidFill>
                  <a:srgbClr val="002060"/>
                </a:solidFill>
              </a:rPr>
              <a:t>or</a:t>
            </a:r>
          </a:p>
          <a:p>
            <a:pPr marL="0" indent="0" algn="just">
              <a:buNone/>
            </a:pPr>
            <a:r>
              <a:rPr lang="en-IN" b="1" dirty="0" smtClean="0">
                <a:solidFill>
                  <a:srgbClr val="002060"/>
                </a:solidFill>
              </a:rPr>
              <a:t>(b) Income </a:t>
            </a:r>
            <a:r>
              <a:rPr lang="en-IN" b="1" dirty="0">
                <a:solidFill>
                  <a:srgbClr val="002060"/>
                </a:solidFill>
              </a:rPr>
              <a:t>from Business or Profession; </a:t>
            </a:r>
            <a:r>
              <a:rPr lang="en-IN" b="1" dirty="0" smtClean="0">
                <a:solidFill>
                  <a:srgbClr val="002060"/>
                </a:solidFill>
              </a:rPr>
              <a:t>or</a:t>
            </a:r>
          </a:p>
          <a:p>
            <a:pPr marL="0" indent="0" algn="just">
              <a:buNone/>
            </a:pPr>
            <a:r>
              <a:rPr lang="en-IN" b="1" dirty="0" smtClean="0">
                <a:solidFill>
                  <a:srgbClr val="002060"/>
                </a:solidFill>
              </a:rPr>
              <a:t>(c) Any claim of relief/deduction </a:t>
            </a:r>
            <a:r>
              <a:rPr lang="en-IN" b="1" dirty="0">
                <a:solidFill>
                  <a:srgbClr val="002060"/>
                </a:solidFill>
              </a:rPr>
              <a:t>under section </a:t>
            </a:r>
            <a:r>
              <a:rPr lang="en-IN" b="1" dirty="0" smtClean="0">
                <a:solidFill>
                  <a:srgbClr val="002060"/>
                </a:solidFill>
              </a:rPr>
              <a:t>90/90A/91; or</a:t>
            </a:r>
            <a:br>
              <a:rPr lang="en-IN" b="1" dirty="0" smtClean="0">
                <a:solidFill>
                  <a:srgbClr val="002060"/>
                </a:solidFill>
              </a:rPr>
            </a:br>
            <a:r>
              <a:rPr lang="en-IN" b="1" dirty="0" smtClean="0">
                <a:solidFill>
                  <a:srgbClr val="002060"/>
                </a:solidFill>
              </a:rPr>
              <a:t>(d) Any </a:t>
            </a:r>
            <a:r>
              <a:rPr lang="en-IN" b="1" dirty="0">
                <a:solidFill>
                  <a:srgbClr val="002060"/>
                </a:solidFill>
              </a:rPr>
              <a:t>resident having any asset (including financial interest in any entity) located outside India or signing authority in any account located outside </a:t>
            </a:r>
            <a:r>
              <a:rPr lang="en-IN" b="1" dirty="0" smtClean="0">
                <a:solidFill>
                  <a:srgbClr val="002060"/>
                </a:solidFill>
              </a:rPr>
              <a:t>India; or</a:t>
            </a:r>
          </a:p>
          <a:p>
            <a:pPr marL="0" indent="0" algn="just">
              <a:buNone/>
            </a:pPr>
            <a:r>
              <a:rPr lang="en-IN" b="1" dirty="0" smtClean="0">
                <a:solidFill>
                  <a:srgbClr val="002060"/>
                </a:solidFill>
              </a:rPr>
              <a:t>(e) Any Resident having Income from any source outside India.</a:t>
            </a:r>
          </a:p>
          <a:p>
            <a:pPr marL="0" indent="0" algn="just">
              <a:buNone/>
            </a:pPr>
            <a:endParaRPr lang="en-IN" sz="2600" b="1" dirty="0" smtClean="0">
              <a:solidFill>
                <a:srgbClr val="002060"/>
              </a:solidFill>
            </a:endParaRPr>
          </a:p>
          <a:p>
            <a:pPr marL="0" indent="0" algn="just">
              <a:buNone/>
            </a:pPr>
            <a:endParaRPr lang="en-IN" sz="2600" b="1" dirty="0">
              <a:solidFill>
                <a:srgbClr val="002060"/>
              </a:solidFill>
            </a:endParaRPr>
          </a:p>
          <a:p>
            <a:pPr marL="0" indent="0" algn="just">
              <a:buNone/>
            </a:pPr>
            <a:endParaRPr lang="en-IN" sz="2600" b="1" dirty="0"/>
          </a:p>
        </p:txBody>
      </p:sp>
    </p:spTree>
    <p:extLst>
      <p:ext uri="{BB962C8B-B14F-4D97-AF65-F5344CB8AC3E}">
        <p14:creationId xmlns:p14="http://schemas.microsoft.com/office/powerpoint/2010/main" val="11416184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8177"/>
            <a:ext cx="10515600" cy="1325563"/>
          </a:xfrm>
        </p:spPr>
        <p:txBody>
          <a:bodyPr/>
          <a:lstStyle/>
          <a:p>
            <a:pPr algn="ctr"/>
            <a:r>
              <a:rPr lang="en-IN" sz="6000" b="1" u="sng" dirty="0" smtClean="0">
                <a:solidFill>
                  <a:srgbClr val="92D050"/>
                </a:solidFill>
                <a:latin typeface="Algerian" panose="04020705040A02060702" pitchFamily="82" charset="0"/>
              </a:rPr>
              <a:t>Know Your ITR</a:t>
            </a:r>
            <a:endParaRPr lang="en-IN" b="1" u="sng" dirty="0">
              <a:solidFill>
                <a:srgbClr val="92D050"/>
              </a:solidFill>
              <a:latin typeface="Algerian" panose="04020705040A02060702" pitchFamily="82" charset="0"/>
            </a:endParaRPr>
          </a:p>
        </p:txBody>
      </p:sp>
      <p:sp>
        <p:nvSpPr>
          <p:cNvPr id="3" name="Content Placeholder 2"/>
          <p:cNvSpPr>
            <a:spLocks noGrp="1"/>
          </p:cNvSpPr>
          <p:nvPr>
            <p:ph idx="1"/>
          </p:nvPr>
        </p:nvSpPr>
        <p:spPr>
          <a:xfrm>
            <a:off x="838200" y="1255594"/>
            <a:ext cx="10515600" cy="5602406"/>
          </a:xfrm>
        </p:spPr>
        <p:txBody>
          <a:bodyPr>
            <a:normAutofit fontScale="40000" lnSpcReduction="20000"/>
          </a:bodyPr>
          <a:lstStyle/>
          <a:p>
            <a:pPr marL="0" indent="0">
              <a:buNone/>
            </a:pPr>
            <a:r>
              <a:rPr lang="en-IN" sz="6500" b="1" u="sng" dirty="0" smtClean="0">
                <a:solidFill>
                  <a:schemeClr val="accent2">
                    <a:lumMod val="75000"/>
                  </a:schemeClr>
                </a:solidFill>
              </a:rPr>
              <a:t>ITR-3</a:t>
            </a:r>
          </a:p>
          <a:p>
            <a:pPr marL="0" indent="0">
              <a:buNone/>
            </a:pPr>
            <a:r>
              <a:rPr lang="en-IN" sz="6500" b="1" dirty="0" smtClean="0">
                <a:solidFill>
                  <a:srgbClr val="FFC000"/>
                </a:solidFill>
              </a:rPr>
              <a:t>Who </a:t>
            </a:r>
            <a:r>
              <a:rPr lang="en-IN" sz="6500" b="1" dirty="0">
                <a:solidFill>
                  <a:srgbClr val="FFC000"/>
                </a:solidFill>
              </a:rPr>
              <a:t>can use this Return Form?</a:t>
            </a:r>
          </a:p>
          <a:p>
            <a:pPr marL="0" indent="0" algn="just">
              <a:buNone/>
            </a:pPr>
            <a:r>
              <a:rPr lang="en-IN" sz="6500" b="1" dirty="0">
                <a:solidFill>
                  <a:srgbClr val="002060"/>
                </a:solidFill>
              </a:rPr>
              <a:t>This Return Form is to be used by an individual or an Hindu Undivided </a:t>
            </a:r>
            <a:r>
              <a:rPr lang="en-IN" sz="6500" b="1" dirty="0" smtClean="0">
                <a:solidFill>
                  <a:srgbClr val="002060"/>
                </a:solidFill>
              </a:rPr>
              <a:t>Family (HUF) </a:t>
            </a:r>
            <a:r>
              <a:rPr lang="en-IN" sz="6500" b="1" dirty="0">
                <a:solidFill>
                  <a:srgbClr val="002060"/>
                </a:solidFill>
              </a:rPr>
              <a:t>who is a partner in a firm and</a:t>
            </a:r>
            <a:r>
              <a:rPr lang="en-IN" sz="6500" b="1" dirty="0" smtClean="0">
                <a:solidFill>
                  <a:srgbClr val="002060"/>
                </a:solidFill>
              </a:rPr>
              <a:t> </a:t>
            </a:r>
            <a:r>
              <a:rPr lang="en-IN" sz="6500" b="1" dirty="0">
                <a:solidFill>
                  <a:srgbClr val="002060"/>
                </a:solidFill>
              </a:rPr>
              <a:t>whose total income for the assessment year 2015-16 includes:- </a:t>
            </a:r>
          </a:p>
          <a:p>
            <a:pPr marL="514350" indent="-514350" algn="just">
              <a:buAutoNum type="alphaLcParenBoth"/>
            </a:pPr>
            <a:r>
              <a:rPr lang="en-IN" sz="6500" b="1" dirty="0">
                <a:solidFill>
                  <a:srgbClr val="002060"/>
                </a:solidFill>
              </a:rPr>
              <a:t>Income from salary/ </a:t>
            </a:r>
            <a:r>
              <a:rPr lang="en-IN" sz="6500" b="1" dirty="0" smtClean="0">
                <a:solidFill>
                  <a:srgbClr val="002060"/>
                </a:solidFill>
              </a:rPr>
              <a:t>Pension</a:t>
            </a:r>
            <a:endParaRPr lang="en-IN" sz="6500" b="1" dirty="0">
              <a:solidFill>
                <a:srgbClr val="002060"/>
              </a:solidFill>
            </a:endParaRPr>
          </a:p>
          <a:p>
            <a:pPr marL="514350" indent="-514350" algn="just">
              <a:buAutoNum type="alphaLcParenBoth"/>
            </a:pPr>
            <a:r>
              <a:rPr lang="en-IN" sz="6500" b="1" dirty="0">
                <a:solidFill>
                  <a:srgbClr val="002060"/>
                </a:solidFill>
              </a:rPr>
              <a:t>Income from house property</a:t>
            </a:r>
          </a:p>
          <a:p>
            <a:pPr marL="514350" indent="-514350" algn="just">
              <a:buAutoNum type="alphaLcParenBoth"/>
            </a:pPr>
            <a:r>
              <a:rPr lang="en-IN" sz="6500" b="1" dirty="0">
                <a:solidFill>
                  <a:srgbClr val="002060"/>
                </a:solidFill>
              </a:rPr>
              <a:t>Income from capital gains</a:t>
            </a:r>
          </a:p>
          <a:p>
            <a:pPr marL="514350" indent="-514350" algn="just">
              <a:buAutoNum type="alphaLcParenBoth"/>
            </a:pPr>
            <a:r>
              <a:rPr lang="en-IN" sz="6500" b="1" dirty="0">
                <a:solidFill>
                  <a:srgbClr val="002060"/>
                </a:solidFill>
              </a:rPr>
              <a:t>Income from other sources (including winning from lottery and income from race horses</a:t>
            </a:r>
            <a:r>
              <a:rPr lang="en-IN" sz="6500" b="1" dirty="0" smtClean="0">
                <a:solidFill>
                  <a:srgbClr val="002060"/>
                </a:solidFill>
              </a:rPr>
              <a:t>)</a:t>
            </a:r>
          </a:p>
          <a:p>
            <a:pPr marL="0" indent="0" algn="just">
              <a:buNone/>
            </a:pPr>
            <a:endParaRPr lang="en-IN" sz="6500" b="1" dirty="0" smtClean="0">
              <a:solidFill>
                <a:srgbClr val="002060"/>
              </a:solidFill>
            </a:endParaRPr>
          </a:p>
          <a:p>
            <a:pPr marL="0" indent="0" algn="just">
              <a:buNone/>
            </a:pPr>
            <a:r>
              <a:rPr lang="en-IN" sz="6500" b="1" dirty="0">
                <a:solidFill>
                  <a:srgbClr val="FFC000"/>
                </a:solidFill>
              </a:rPr>
              <a:t>Who can not use this Return Form</a:t>
            </a:r>
            <a:r>
              <a:rPr lang="en-IN" sz="6500" b="1" dirty="0" smtClean="0">
                <a:solidFill>
                  <a:srgbClr val="FFC000"/>
                </a:solidFill>
              </a:rPr>
              <a:t>?</a:t>
            </a:r>
            <a:endParaRPr lang="en-IN" sz="6500" b="1" dirty="0">
              <a:solidFill>
                <a:srgbClr val="002060"/>
              </a:solidFill>
            </a:endParaRPr>
          </a:p>
          <a:p>
            <a:pPr marL="0" indent="0" algn="just">
              <a:buNone/>
            </a:pPr>
            <a:r>
              <a:rPr lang="en-IN" sz="6500" b="1" dirty="0" smtClean="0">
                <a:solidFill>
                  <a:srgbClr val="002060"/>
                </a:solidFill>
              </a:rPr>
              <a:t>This Return Form should not be used by an individual whose total Income for the Assessment year 2015-16 includes Income from Business or Profession under any proprietorship. In such case ITR4 will be applicable.</a:t>
            </a:r>
          </a:p>
          <a:p>
            <a:pPr marL="0" indent="0">
              <a:buNone/>
            </a:pPr>
            <a:endParaRPr lang="en-IN" b="1" u="sng" dirty="0"/>
          </a:p>
        </p:txBody>
      </p:sp>
    </p:spTree>
    <p:extLst>
      <p:ext uri="{BB962C8B-B14F-4D97-AF65-F5344CB8AC3E}">
        <p14:creationId xmlns:p14="http://schemas.microsoft.com/office/powerpoint/2010/main" val="26895227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8177"/>
            <a:ext cx="10515600" cy="1325563"/>
          </a:xfrm>
        </p:spPr>
        <p:txBody>
          <a:bodyPr/>
          <a:lstStyle/>
          <a:p>
            <a:pPr algn="ctr"/>
            <a:r>
              <a:rPr lang="en-IN" sz="6000" b="1" u="sng" dirty="0" smtClean="0">
                <a:solidFill>
                  <a:srgbClr val="92D050"/>
                </a:solidFill>
                <a:latin typeface="Algerian" panose="04020705040A02060702" pitchFamily="82" charset="0"/>
              </a:rPr>
              <a:t>Know Your ITR</a:t>
            </a:r>
            <a:endParaRPr lang="en-IN" b="1" u="sng" dirty="0">
              <a:solidFill>
                <a:srgbClr val="92D050"/>
              </a:solidFill>
              <a:latin typeface="Algerian" panose="04020705040A02060702" pitchFamily="82" charset="0"/>
            </a:endParaRPr>
          </a:p>
        </p:txBody>
      </p:sp>
      <p:sp>
        <p:nvSpPr>
          <p:cNvPr id="3" name="Content Placeholder 2"/>
          <p:cNvSpPr>
            <a:spLocks noGrp="1"/>
          </p:cNvSpPr>
          <p:nvPr>
            <p:ph idx="1"/>
          </p:nvPr>
        </p:nvSpPr>
        <p:spPr>
          <a:xfrm>
            <a:off x="838200" y="1255594"/>
            <a:ext cx="10515600" cy="5602406"/>
          </a:xfrm>
        </p:spPr>
        <p:txBody>
          <a:bodyPr>
            <a:normAutofit/>
          </a:bodyPr>
          <a:lstStyle/>
          <a:p>
            <a:pPr marL="0" indent="0">
              <a:buNone/>
            </a:pPr>
            <a:r>
              <a:rPr lang="en-IN" sz="3000" b="1" u="sng" dirty="0" smtClean="0">
                <a:solidFill>
                  <a:schemeClr val="accent2">
                    <a:lumMod val="75000"/>
                  </a:schemeClr>
                </a:solidFill>
              </a:rPr>
              <a:t>ITR-4</a:t>
            </a:r>
          </a:p>
          <a:p>
            <a:pPr marL="0" indent="0">
              <a:buNone/>
            </a:pPr>
            <a:r>
              <a:rPr lang="en-IN" sz="3000" b="1" dirty="0" smtClean="0">
                <a:solidFill>
                  <a:srgbClr val="FFC000"/>
                </a:solidFill>
              </a:rPr>
              <a:t>Who </a:t>
            </a:r>
            <a:r>
              <a:rPr lang="en-IN" sz="3000" b="1" dirty="0">
                <a:solidFill>
                  <a:srgbClr val="FFC000"/>
                </a:solidFill>
              </a:rPr>
              <a:t>can use this Return Form</a:t>
            </a:r>
            <a:r>
              <a:rPr lang="en-IN" sz="3000" b="1" dirty="0" smtClean="0">
                <a:solidFill>
                  <a:srgbClr val="FFC000"/>
                </a:solidFill>
              </a:rPr>
              <a:t>?</a:t>
            </a:r>
          </a:p>
          <a:p>
            <a:pPr marL="0" indent="0">
              <a:buNone/>
            </a:pPr>
            <a:endParaRPr lang="en-IN" b="1" dirty="0">
              <a:solidFill>
                <a:srgbClr val="FFC000"/>
              </a:solidFill>
            </a:endParaRPr>
          </a:p>
          <a:p>
            <a:pPr marL="0" indent="0" algn="just">
              <a:buNone/>
            </a:pPr>
            <a:r>
              <a:rPr lang="en-IN" b="1" dirty="0" smtClean="0">
                <a:solidFill>
                  <a:srgbClr val="002060"/>
                </a:solidFill>
              </a:rPr>
              <a:t>(a) ITR-4 </a:t>
            </a:r>
            <a:r>
              <a:rPr lang="en-IN" b="1" dirty="0">
                <a:solidFill>
                  <a:srgbClr val="002060"/>
                </a:solidFill>
              </a:rPr>
              <a:t>can be used by any </a:t>
            </a:r>
            <a:r>
              <a:rPr lang="en-IN" b="1" dirty="0" smtClean="0">
                <a:solidFill>
                  <a:srgbClr val="002060"/>
                </a:solidFill>
              </a:rPr>
              <a:t>Individuals or HUF </a:t>
            </a:r>
            <a:r>
              <a:rPr lang="en-IN" b="1" dirty="0">
                <a:solidFill>
                  <a:srgbClr val="002060"/>
                </a:solidFill>
              </a:rPr>
              <a:t>who is earning Income </a:t>
            </a:r>
            <a:r>
              <a:rPr lang="en-IN" b="1" dirty="0" smtClean="0">
                <a:solidFill>
                  <a:srgbClr val="002060"/>
                </a:solidFill>
              </a:rPr>
              <a:t>  from </a:t>
            </a:r>
            <a:r>
              <a:rPr lang="en-IN" b="1" dirty="0">
                <a:solidFill>
                  <a:srgbClr val="002060"/>
                </a:solidFill>
              </a:rPr>
              <a:t>any Proprietary Business or Profession. </a:t>
            </a:r>
            <a:r>
              <a:rPr lang="en-IN" b="1" dirty="0" smtClean="0">
                <a:solidFill>
                  <a:srgbClr val="002060"/>
                </a:solidFill>
              </a:rPr>
              <a:t>Income from Salary, Income from House Property, Income from Capital gain and Income from Other Sources can also be declared in this </a:t>
            </a:r>
            <a:r>
              <a:rPr lang="en-IN" b="1" dirty="0" err="1" smtClean="0">
                <a:solidFill>
                  <a:srgbClr val="002060"/>
                </a:solidFill>
              </a:rPr>
              <a:t>retrurn</a:t>
            </a:r>
            <a:r>
              <a:rPr lang="en-IN" b="1" dirty="0" smtClean="0">
                <a:solidFill>
                  <a:srgbClr val="002060"/>
                </a:solidFill>
              </a:rPr>
              <a:t>.</a:t>
            </a:r>
          </a:p>
          <a:p>
            <a:pPr algn="just">
              <a:buFont typeface="Wingdings" panose="05000000000000000000" pitchFamily="2" charset="2"/>
              <a:buChar char="v"/>
            </a:pPr>
            <a:endParaRPr lang="en-IN" b="1" dirty="0" smtClean="0">
              <a:solidFill>
                <a:srgbClr val="002060"/>
              </a:solidFill>
            </a:endParaRPr>
          </a:p>
          <a:p>
            <a:pPr marL="0" indent="0" algn="just">
              <a:buNone/>
            </a:pPr>
            <a:r>
              <a:rPr lang="en-IN" b="1" dirty="0" smtClean="0">
                <a:solidFill>
                  <a:srgbClr val="002060"/>
                </a:solidFill>
              </a:rPr>
              <a:t>(b) This </a:t>
            </a:r>
            <a:r>
              <a:rPr lang="en-IN" b="1" dirty="0">
                <a:solidFill>
                  <a:srgbClr val="002060"/>
                </a:solidFill>
              </a:rPr>
              <a:t>Return Form </a:t>
            </a:r>
            <a:r>
              <a:rPr lang="en-IN" b="1" dirty="0" smtClean="0">
                <a:solidFill>
                  <a:srgbClr val="002060"/>
                </a:solidFill>
              </a:rPr>
              <a:t>can also </a:t>
            </a:r>
            <a:r>
              <a:rPr lang="en-IN" b="1" dirty="0">
                <a:solidFill>
                  <a:srgbClr val="002060"/>
                </a:solidFill>
              </a:rPr>
              <a:t>be used by an individual or an Hindu Undivided Family (HUF) who is a partner in a firm and </a:t>
            </a:r>
            <a:r>
              <a:rPr lang="en-IN" b="1" dirty="0" smtClean="0">
                <a:solidFill>
                  <a:srgbClr val="002060"/>
                </a:solidFill>
              </a:rPr>
              <a:t>also </a:t>
            </a:r>
            <a:r>
              <a:rPr lang="en-IN" b="1" dirty="0">
                <a:solidFill>
                  <a:srgbClr val="002060"/>
                </a:solidFill>
              </a:rPr>
              <a:t>carrying out a </a:t>
            </a:r>
            <a:r>
              <a:rPr lang="en-IN" b="1" dirty="0" smtClean="0">
                <a:solidFill>
                  <a:srgbClr val="002060"/>
                </a:solidFill>
              </a:rPr>
              <a:t>Proprietary Business </a:t>
            </a:r>
            <a:r>
              <a:rPr lang="en-IN" b="1" dirty="0">
                <a:solidFill>
                  <a:srgbClr val="002060"/>
                </a:solidFill>
              </a:rPr>
              <a:t>or </a:t>
            </a:r>
            <a:r>
              <a:rPr lang="en-IN" b="1" dirty="0" smtClean="0">
                <a:solidFill>
                  <a:srgbClr val="002060"/>
                </a:solidFill>
              </a:rPr>
              <a:t>Profession.</a:t>
            </a:r>
            <a:endParaRPr lang="en-IN" b="1" u="sng" dirty="0">
              <a:solidFill>
                <a:srgbClr val="002060"/>
              </a:solidFill>
            </a:endParaRPr>
          </a:p>
        </p:txBody>
      </p:sp>
    </p:spTree>
    <p:extLst>
      <p:ext uri="{BB962C8B-B14F-4D97-AF65-F5344CB8AC3E}">
        <p14:creationId xmlns:p14="http://schemas.microsoft.com/office/powerpoint/2010/main" val="2572035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8177"/>
            <a:ext cx="10515600" cy="1325563"/>
          </a:xfrm>
        </p:spPr>
        <p:txBody>
          <a:bodyPr/>
          <a:lstStyle/>
          <a:p>
            <a:pPr algn="ctr"/>
            <a:r>
              <a:rPr lang="en-IN" sz="6000" b="1" u="sng" dirty="0" smtClean="0">
                <a:solidFill>
                  <a:srgbClr val="92D050"/>
                </a:solidFill>
                <a:latin typeface="Algerian" panose="04020705040A02060702" pitchFamily="82" charset="0"/>
              </a:rPr>
              <a:t>Know Your ITR</a:t>
            </a:r>
            <a:endParaRPr lang="en-IN" b="1" u="sng" dirty="0">
              <a:solidFill>
                <a:srgbClr val="92D050"/>
              </a:solidFill>
              <a:latin typeface="Algerian" panose="04020705040A02060702" pitchFamily="82" charset="0"/>
            </a:endParaRPr>
          </a:p>
        </p:txBody>
      </p:sp>
      <p:sp>
        <p:nvSpPr>
          <p:cNvPr id="3" name="Content Placeholder 2"/>
          <p:cNvSpPr>
            <a:spLocks noGrp="1"/>
          </p:cNvSpPr>
          <p:nvPr>
            <p:ph idx="1"/>
          </p:nvPr>
        </p:nvSpPr>
        <p:spPr>
          <a:xfrm>
            <a:off x="838200" y="1493740"/>
            <a:ext cx="10515600" cy="5364260"/>
          </a:xfrm>
        </p:spPr>
        <p:txBody>
          <a:bodyPr>
            <a:normAutofit lnSpcReduction="10000"/>
          </a:bodyPr>
          <a:lstStyle/>
          <a:p>
            <a:pPr marL="0" indent="0">
              <a:buNone/>
            </a:pPr>
            <a:r>
              <a:rPr lang="en-IN" b="1" u="sng" dirty="0" smtClean="0">
                <a:solidFill>
                  <a:schemeClr val="accent2">
                    <a:lumMod val="75000"/>
                  </a:schemeClr>
                </a:solidFill>
              </a:rPr>
              <a:t>ITR-4S (SUGAM)</a:t>
            </a:r>
            <a:endParaRPr lang="en-IN" b="1" u="sng" dirty="0" smtClean="0">
              <a:solidFill>
                <a:srgbClr val="1EC1D2"/>
              </a:solidFill>
            </a:endParaRPr>
          </a:p>
          <a:p>
            <a:pPr marL="0" indent="0">
              <a:buNone/>
            </a:pPr>
            <a:r>
              <a:rPr lang="en-IN" b="1" dirty="0" smtClean="0">
                <a:solidFill>
                  <a:srgbClr val="FFC000"/>
                </a:solidFill>
              </a:rPr>
              <a:t>Who </a:t>
            </a:r>
            <a:r>
              <a:rPr lang="en-IN" b="1" dirty="0">
                <a:solidFill>
                  <a:srgbClr val="FFC000"/>
                </a:solidFill>
              </a:rPr>
              <a:t>can use this Return </a:t>
            </a:r>
            <a:r>
              <a:rPr lang="en-IN" b="1" dirty="0" smtClean="0">
                <a:solidFill>
                  <a:srgbClr val="FFC000"/>
                </a:solidFill>
              </a:rPr>
              <a:t>Form?</a:t>
            </a:r>
            <a:endParaRPr lang="en-IN" b="1" dirty="0">
              <a:solidFill>
                <a:srgbClr val="FFC000"/>
              </a:solidFill>
            </a:endParaRPr>
          </a:p>
          <a:p>
            <a:pPr marL="0" indent="0" algn="just">
              <a:buNone/>
            </a:pPr>
            <a:r>
              <a:rPr lang="en-IN" b="1" dirty="0">
                <a:solidFill>
                  <a:srgbClr val="002060"/>
                </a:solidFill>
              </a:rPr>
              <a:t>This Return Form </a:t>
            </a:r>
            <a:r>
              <a:rPr lang="en-IN" b="1" dirty="0" smtClean="0">
                <a:solidFill>
                  <a:srgbClr val="002060"/>
                </a:solidFill>
              </a:rPr>
              <a:t>can be </a:t>
            </a:r>
            <a:r>
              <a:rPr lang="en-IN" b="1" dirty="0">
                <a:solidFill>
                  <a:srgbClr val="002060"/>
                </a:solidFill>
              </a:rPr>
              <a:t>be used by </a:t>
            </a:r>
            <a:r>
              <a:rPr lang="en-IN" b="1" dirty="0" smtClean="0">
                <a:solidFill>
                  <a:srgbClr val="002060"/>
                </a:solidFill>
              </a:rPr>
              <a:t>Individual/HUF whose </a:t>
            </a:r>
            <a:r>
              <a:rPr lang="en-IN" b="1" dirty="0">
                <a:solidFill>
                  <a:srgbClr val="002060"/>
                </a:solidFill>
              </a:rPr>
              <a:t>total income for the assessment year 2015-16 includes:- </a:t>
            </a:r>
            <a:r>
              <a:rPr lang="en-IN" b="1" dirty="0" smtClean="0">
                <a:solidFill>
                  <a:srgbClr val="002060"/>
                </a:solidFill>
              </a:rPr>
              <a:t>  </a:t>
            </a:r>
          </a:p>
          <a:p>
            <a:pPr marL="514350" indent="-514350" algn="just">
              <a:buAutoNum type="alphaLcParenBoth"/>
            </a:pPr>
            <a:r>
              <a:rPr lang="en-IN" b="1" dirty="0">
                <a:solidFill>
                  <a:srgbClr val="002060"/>
                </a:solidFill>
              </a:rPr>
              <a:t>Business income where such income is computed in accordance with special provisions referred to in section 44AD and 44AE (i.e. on presumptive basis) </a:t>
            </a:r>
            <a:endParaRPr lang="en-IN" b="1" dirty="0" smtClean="0">
              <a:solidFill>
                <a:srgbClr val="002060"/>
              </a:solidFill>
            </a:endParaRPr>
          </a:p>
          <a:p>
            <a:pPr marL="514350" indent="-514350" algn="just">
              <a:buAutoNum type="alphaLcParenBoth"/>
            </a:pPr>
            <a:r>
              <a:rPr lang="en-IN" b="1" dirty="0" smtClean="0">
                <a:solidFill>
                  <a:srgbClr val="002060"/>
                </a:solidFill>
              </a:rPr>
              <a:t>Income from salary/ Pension</a:t>
            </a:r>
          </a:p>
          <a:p>
            <a:pPr marL="514350" indent="-514350" algn="just">
              <a:buAutoNum type="alphaLcParenBoth"/>
            </a:pPr>
            <a:r>
              <a:rPr lang="en-IN" b="1" dirty="0">
                <a:solidFill>
                  <a:srgbClr val="002060"/>
                </a:solidFill>
              </a:rPr>
              <a:t>Income from one house property (excluding cases where loss is brought forward from previous years) </a:t>
            </a:r>
            <a:endParaRPr lang="en-IN" b="1" dirty="0" smtClean="0">
              <a:solidFill>
                <a:srgbClr val="002060"/>
              </a:solidFill>
            </a:endParaRPr>
          </a:p>
          <a:p>
            <a:pPr marL="514350" indent="-514350" algn="just">
              <a:buAutoNum type="alphaLcParenBoth"/>
            </a:pPr>
            <a:r>
              <a:rPr lang="en-IN" b="1" dirty="0" smtClean="0">
                <a:solidFill>
                  <a:srgbClr val="002060"/>
                </a:solidFill>
              </a:rPr>
              <a:t>Income </a:t>
            </a:r>
            <a:r>
              <a:rPr lang="en-IN" b="1" dirty="0">
                <a:solidFill>
                  <a:srgbClr val="002060"/>
                </a:solidFill>
              </a:rPr>
              <a:t>from other sources </a:t>
            </a:r>
            <a:r>
              <a:rPr lang="en-IN" b="1" dirty="0" smtClean="0">
                <a:solidFill>
                  <a:srgbClr val="002060"/>
                </a:solidFill>
              </a:rPr>
              <a:t>(Excluding </a:t>
            </a:r>
            <a:r>
              <a:rPr lang="en-IN" b="1" dirty="0">
                <a:solidFill>
                  <a:srgbClr val="002060"/>
                </a:solidFill>
              </a:rPr>
              <a:t>winning from lottery and income from race </a:t>
            </a:r>
            <a:r>
              <a:rPr lang="en-IN" b="1" dirty="0" smtClean="0">
                <a:solidFill>
                  <a:srgbClr val="002060"/>
                </a:solidFill>
              </a:rPr>
              <a:t>horses)</a:t>
            </a:r>
          </a:p>
          <a:p>
            <a:endParaRPr lang="en-IN" b="1" dirty="0">
              <a:solidFill>
                <a:srgbClr val="002060"/>
              </a:solidFill>
            </a:endParaRPr>
          </a:p>
          <a:p>
            <a:pPr marL="0" indent="0">
              <a:buNone/>
            </a:pPr>
            <a:endParaRPr lang="en-IN" b="1" u="sng" dirty="0"/>
          </a:p>
        </p:txBody>
      </p:sp>
    </p:spTree>
    <p:extLst>
      <p:ext uri="{BB962C8B-B14F-4D97-AF65-F5344CB8AC3E}">
        <p14:creationId xmlns:p14="http://schemas.microsoft.com/office/powerpoint/2010/main" val="8633734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0"/>
            <a:ext cx="10515600" cy="6858000"/>
          </a:xfrm>
        </p:spPr>
        <p:txBody>
          <a:bodyPr>
            <a:noAutofit/>
          </a:bodyPr>
          <a:lstStyle/>
          <a:p>
            <a:pPr marL="0" indent="0">
              <a:buNone/>
            </a:pPr>
            <a:r>
              <a:rPr lang="en-IN" sz="2600" b="1" u="sng" smtClean="0">
                <a:solidFill>
                  <a:schemeClr val="accent2">
                    <a:lumMod val="75000"/>
                  </a:schemeClr>
                </a:solidFill>
              </a:rPr>
              <a:t>ITR-4S </a:t>
            </a:r>
            <a:r>
              <a:rPr lang="en-IN" sz="2600" b="1" u="sng" dirty="0" smtClean="0">
                <a:solidFill>
                  <a:schemeClr val="accent2">
                    <a:lumMod val="75000"/>
                  </a:schemeClr>
                </a:solidFill>
              </a:rPr>
              <a:t>(SUGAM)</a:t>
            </a:r>
          </a:p>
          <a:p>
            <a:pPr marL="0" indent="0">
              <a:buNone/>
            </a:pPr>
            <a:r>
              <a:rPr lang="en-IN" sz="2600" b="1" dirty="0" smtClean="0">
                <a:solidFill>
                  <a:srgbClr val="FFC000"/>
                </a:solidFill>
              </a:rPr>
              <a:t>Who </a:t>
            </a:r>
            <a:r>
              <a:rPr lang="en-IN" sz="2600" b="1" dirty="0">
                <a:solidFill>
                  <a:srgbClr val="FFC000"/>
                </a:solidFill>
              </a:rPr>
              <a:t>can </a:t>
            </a:r>
            <a:r>
              <a:rPr lang="en-IN" sz="2600" b="1" dirty="0" smtClean="0">
                <a:solidFill>
                  <a:srgbClr val="FFC000"/>
                </a:solidFill>
              </a:rPr>
              <a:t>not use </a:t>
            </a:r>
            <a:r>
              <a:rPr lang="en-IN" sz="2600" b="1" dirty="0">
                <a:solidFill>
                  <a:srgbClr val="FFC000"/>
                </a:solidFill>
              </a:rPr>
              <a:t>this Return </a:t>
            </a:r>
            <a:r>
              <a:rPr lang="en-IN" sz="2600" b="1" dirty="0" smtClean="0">
                <a:solidFill>
                  <a:srgbClr val="FFC000"/>
                </a:solidFill>
              </a:rPr>
              <a:t>Form?</a:t>
            </a:r>
            <a:endParaRPr lang="en-IN" sz="2600" b="1" dirty="0">
              <a:solidFill>
                <a:srgbClr val="FFC000"/>
              </a:solidFill>
            </a:endParaRPr>
          </a:p>
          <a:p>
            <a:pPr marL="0" indent="0" algn="just">
              <a:buNone/>
            </a:pPr>
            <a:r>
              <a:rPr lang="en-IN" sz="2600" b="1" dirty="0">
                <a:solidFill>
                  <a:srgbClr val="002060"/>
                </a:solidFill>
              </a:rPr>
              <a:t>This Return Form should not be used </a:t>
            </a:r>
            <a:r>
              <a:rPr lang="en-IN" sz="2600" b="1" dirty="0" smtClean="0">
                <a:solidFill>
                  <a:srgbClr val="002060"/>
                </a:solidFill>
              </a:rPr>
              <a:t>Individual/HUF </a:t>
            </a:r>
            <a:r>
              <a:rPr lang="en-IN" sz="2600" b="1" dirty="0">
                <a:solidFill>
                  <a:srgbClr val="002060"/>
                </a:solidFill>
              </a:rPr>
              <a:t>whose total income for the </a:t>
            </a:r>
            <a:r>
              <a:rPr lang="en-IN" sz="2600" b="1" dirty="0" smtClean="0">
                <a:solidFill>
                  <a:srgbClr val="002060"/>
                </a:solidFill>
              </a:rPr>
              <a:t>assessment year </a:t>
            </a:r>
            <a:r>
              <a:rPr lang="en-IN" sz="2600" b="1" dirty="0">
                <a:solidFill>
                  <a:srgbClr val="002060"/>
                </a:solidFill>
              </a:rPr>
              <a:t>2015-16 includes:-</a:t>
            </a:r>
            <a:r>
              <a:rPr lang="en-IN" sz="2600" b="1" dirty="0" smtClean="0">
                <a:solidFill>
                  <a:srgbClr val="002060"/>
                </a:solidFill>
              </a:rPr>
              <a:t> </a:t>
            </a:r>
            <a:endParaRPr lang="en-IN" sz="2600" dirty="0">
              <a:solidFill>
                <a:srgbClr val="002060"/>
              </a:solidFill>
            </a:endParaRPr>
          </a:p>
          <a:p>
            <a:pPr marL="0" indent="0" algn="just">
              <a:buNone/>
            </a:pPr>
            <a:r>
              <a:rPr lang="en-IN" sz="2600" b="1" dirty="0">
                <a:solidFill>
                  <a:srgbClr val="002060"/>
                </a:solidFill>
              </a:rPr>
              <a:t>(a) Income from more than one house property; or </a:t>
            </a:r>
          </a:p>
          <a:p>
            <a:pPr marL="0" indent="0" algn="just">
              <a:buNone/>
            </a:pPr>
            <a:r>
              <a:rPr lang="en-IN" sz="2600" b="1" dirty="0">
                <a:solidFill>
                  <a:srgbClr val="002060"/>
                </a:solidFill>
              </a:rPr>
              <a:t>(b) Income from Winnings from lottery or income from Race horses; or </a:t>
            </a:r>
          </a:p>
          <a:p>
            <a:pPr marL="0" indent="0" algn="just">
              <a:buNone/>
            </a:pPr>
            <a:r>
              <a:rPr lang="en-IN" sz="2600" b="1" dirty="0">
                <a:solidFill>
                  <a:srgbClr val="002060"/>
                </a:solidFill>
              </a:rPr>
              <a:t>(c) Income under the head "Capital </a:t>
            </a:r>
            <a:r>
              <a:rPr lang="en-IN" sz="2600" b="1" dirty="0" smtClean="0">
                <a:solidFill>
                  <a:srgbClr val="002060"/>
                </a:solidFill>
              </a:rPr>
              <a:t>Gains”; </a:t>
            </a:r>
            <a:r>
              <a:rPr lang="en-IN" sz="2600" b="1" dirty="0">
                <a:solidFill>
                  <a:srgbClr val="002060"/>
                </a:solidFill>
              </a:rPr>
              <a:t>or </a:t>
            </a:r>
          </a:p>
          <a:p>
            <a:pPr marL="0" indent="0" algn="just">
              <a:buNone/>
            </a:pPr>
            <a:r>
              <a:rPr lang="en-IN" sz="2600" b="1" dirty="0">
                <a:solidFill>
                  <a:srgbClr val="002060"/>
                </a:solidFill>
              </a:rPr>
              <a:t>(d) Agricultural income in excess of 5,000; or </a:t>
            </a:r>
          </a:p>
          <a:p>
            <a:pPr marL="0" indent="0" algn="just">
              <a:buNone/>
            </a:pPr>
            <a:r>
              <a:rPr lang="en-IN" sz="2600" b="1" dirty="0">
                <a:solidFill>
                  <a:srgbClr val="002060"/>
                </a:solidFill>
              </a:rPr>
              <a:t>(e) </a:t>
            </a:r>
            <a:r>
              <a:rPr lang="en-IN" sz="2400" b="1" dirty="0">
                <a:solidFill>
                  <a:srgbClr val="002060"/>
                </a:solidFill>
              </a:rPr>
              <a:t>Business income where such income is computed in accordance with special provisions referred to in section 44AD and 44AE</a:t>
            </a:r>
            <a:r>
              <a:rPr lang="en-IN" sz="2600" b="1" dirty="0" smtClean="0">
                <a:solidFill>
                  <a:srgbClr val="002060"/>
                </a:solidFill>
              </a:rPr>
              <a:t> ; </a:t>
            </a:r>
            <a:r>
              <a:rPr lang="en-IN" sz="2600" b="1" dirty="0">
                <a:solidFill>
                  <a:srgbClr val="002060"/>
                </a:solidFill>
              </a:rPr>
              <a:t>or </a:t>
            </a:r>
            <a:endParaRPr lang="en-IN" sz="2600" b="1" dirty="0" smtClean="0">
              <a:solidFill>
                <a:srgbClr val="002060"/>
              </a:solidFill>
            </a:endParaRPr>
          </a:p>
          <a:p>
            <a:pPr marL="0" indent="0" algn="just">
              <a:buNone/>
            </a:pPr>
            <a:r>
              <a:rPr lang="en-IN" sz="2600" b="1" dirty="0" smtClean="0">
                <a:solidFill>
                  <a:srgbClr val="002060"/>
                </a:solidFill>
              </a:rPr>
              <a:t>(f) </a:t>
            </a:r>
            <a:r>
              <a:rPr lang="en-IN" sz="2600" b="1" dirty="0">
                <a:solidFill>
                  <a:srgbClr val="002060"/>
                </a:solidFill>
              </a:rPr>
              <a:t>Person claiming relief </a:t>
            </a:r>
            <a:r>
              <a:rPr lang="en-IN" sz="2600" b="1" dirty="0" smtClean="0">
                <a:solidFill>
                  <a:srgbClr val="002060"/>
                </a:solidFill>
              </a:rPr>
              <a:t>under section </a:t>
            </a:r>
            <a:r>
              <a:rPr lang="en-IN" sz="2600" b="1" dirty="0">
                <a:solidFill>
                  <a:srgbClr val="002060"/>
                </a:solidFill>
              </a:rPr>
              <a:t>90 and/or 91; or </a:t>
            </a:r>
          </a:p>
          <a:p>
            <a:pPr marL="0" indent="0" algn="just">
              <a:buNone/>
            </a:pPr>
            <a:r>
              <a:rPr lang="en-IN" sz="2600" b="1" dirty="0" smtClean="0">
                <a:solidFill>
                  <a:srgbClr val="002060"/>
                </a:solidFill>
              </a:rPr>
              <a:t>(g) </a:t>
            </a:r>
            <a:r>
              <a:rPr lang="en-IN" sz="2600" b="1" dirty="0">
                <a:solidFill>
                  <a:srgbClr val="002060"/>
                </a:solidFill>
              </a:rPr>
              <a:t>Any resident having any asset (including financial interest in any entity) located outside India or signing authority in any account located outside India or </a:t>
            </a:r>
          </a:p>
          <a:p>
            <a:pPr marL="0" indent="0" algn="just">
              <a:buNone/>
            </a:pPr>
            <a:r>
              <a:rPr lang="en-IN" sz="2600" b="1" dirty="0" smtClean="0">
                <a:solidFill>
                  <a:srgbClr val="002060"/>
                </a:solidFill>
              </a:rPr>
              <a:t>(</a:t>
            </a:r>
            <a:r>
              <a:rPr lang="en-IN" sz="2600" b="1" dirty="0">
                <a:solidFill>
                  <a:srgbClr val="002060"/>
                </a:solidFill>
              </a:rPr>
              <a:t>h</a:t>
            </a:r>
            <a:r>
              <a:rPr lang="en-IN" sz="2600" b="1" dirty="0" smtClean="0">
                <a:solidFill>
                  <a:srgbClr val="002060"/>
                </a:solidFill>
              </a:rPr>
              <a:t>) </a:t>
            </a:r>
            <a:r>
              <a:rPr lang="en-IN" sz="2600" b="1" dirty="0">
                <a:solidFill>
                  <a:srgbClr val="002060"/>
                </a:solidFill>
              </a:rPr>
              <a:t>Any resident having income from any source outside </a:t>
            </a:r>
            <a:r>
              <a:rPr lang="en-IN" sz="2600" b="1" dirty="0" smtClean="0">
                <a:solidFill>
                  <a:srgbClr val="002060"/>
                </a:solidFill>
              </a:rPr>
              <a:t>India</a:t>
            </a:r>
            <a:endParaRPr lang="en-IN" sz="2600" b="1" u="sng" dirty="0"/>
          </a:p>
        </p:txBody>
      </p:sp>
    </p:spTree>
    <p:extLst>
      <p:ext uri="{BB962C8B-B14F-4D97-AF65-F5344CB8AC3E}">
        <p14:creationId xmlns:p14="http://schemas.microsoft.com/office/powerpoint/2010/main" val="30691936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0"/>
            <a:ext cx="10515600" cy="6858000"/>
          </a:xfrm>
        </p:spPr>
        <p:txBody>
          <a:bodyPr>
            <a:noAutofit/>
          </a:bodyPr>
          <a:lstStyle/>
          <a:p>
            <a:pPr marL="0" indent="0" algn="ctr">
              <a:buNone/>
            </a:pPr>
            <a:r>
              <a:rPr lang="en-IN" sz="3200" b="1" u="sng" dirty="0" smtClean="0">
                <a:solidFill>
                  <a:schemeClr val="accent2"/>
                </a:solidFill>
              </a:rPr>
              <a:t>Some Important Changes / New Introduction in ITR</a:t>
            </a:r>
          </a:p>
          <a:p>
            <a:pPr marL="0" indent="0" algn="ctr">
              <a:buNone/>
            </a:pPr>
            <a:endParaRPr lang="en-IN" sz="3200" b="1" u="sng" dirty="0">
              <a:solidFill>
                <a:schemeClr val="accent2"/>
              </a:solidFill>
            </a:endParaRPr>
          </a:p>
          <a:p>
            <a:pPr lvl="1" algn="just">
              <a:buFont typeface="Wingdings" panose="05000000000000000000" pitchFamily="2" charset="2"/>
              <a:buChar char="v"/>
            </a:pPr>
            <a:r>
              <a:rPr lang="en-IN" b="1" dirty="0">
                <a:solidFill>
                  <a:srgbClr val="002060"/>
                </a:solidFill>
              </a:rPr>
              <a:t>File ITR-1 even if the exempt income is more than Rs.5000</a:t>
            </a:r>
          </a:p>
          <a:p>
            <a:pPr marL="457200" lvl="1" indent="0" algn="just">
              <a:buNone/>
            </a:pPr>
            <a:r>
              <a:rPr lang="en-IN" sz="2000" dirty="0" smtClean="0">
                <a:solidFill>
                  <a:srgbClr val="002060"/>
                </a:solidFill>
              </a:rPr>
              <a:t>	From </a:t>
            </a:r>
            <a:r>
              <a:rPr lang="en-IN" sz="2000" dirty="0">
                <a:solidFill>
                  <a:srgbClr val="002060"/>
                </a:solidFill>
              </a:rPr>
              <a:t>the past two years, the Tax Payers were using ITR 2 or ITR 4 if the exempt income was </a:t>
            </a:r>
            <a:r>
              <a:rPr lang="en-IN" sz="2000" dirty="0" smtClean="0">
                <a:solidFill>
                  <a:srgbClr val="002060"/>
                </a:solidFill>
              </a:rPr>
              <a:t>	more </a:t>
            </a:r>
            <a:r>
              <a:rPr lang="en-IN" sz="2000" dirty="0">
                <a:solidFill>
                  <a:srgbClr val="002060"/>
                </a:solidFill>
              </a:rPr>
              <a:t>than </a:t>
            </a:r>
            <a:r>
              <a:rPr lang="en-IN" sz="2000" dirty="0" err="1">
                <a:solidFill>
                  <a:srgbClr val="002060"/>
                </a:solidFill>
              </a:rPr>
              <a:t>Rs</a:t>
            </a:r>
            <a:r>
              <a:rPr lang="en-IN" sz="2000" dirty="0">
                <a:solidFill>
                  <a:srgbClr val="002060"/>
                </a:solidFill>
              </a:rPr>
              <a:t>. 5000. This created a lot of debate and dilemma among Tax payers, whether </a:t>
            </a:r>
            <a:r>
              <a:rPr lang="en-IN" sz="2000" dirty="0" smtClean="0">
                <a:solidFill>
                  <a:srgbClr val="002060"/>
                </a:solidFill>
              </a:rPr>
              <a:t>	to </a:t>
            </a:r>
            <a:r>
              <a:rPr lang="en-IN" sz="2000" dirty="0">
                <a:solidFill>
                  <a:srgbClr val="002060"/>
                </a:solidFill>
              </a:rPr>
              <a:t>file ITR 2, even they receive exempt HRA allowance, which is normally more than </a:t>
            </a:r>
            <a:r>
              <a:rPr lang="en-IN" sz="2000" dirty="0" smtClean="0">
                <a:solidFill>
                  <a:srgbClr val="002060"/>
                </a:solidFill>
              </a:rPr>
              <a:t>	Rs.5000. This </a:t>
            </a:r>
            <a:r>
              <a:rPr lang="en-IN" sz="2000" dirty="0">
                <a:solidFill>
                  <a:srgbClr val="002060"/>
                </a:solidFill>
              </a:rPr>
              <a:t>year, it brought a great sigh of relief. From now onwards, any Tax Payer </a:t>
            </a:r>
            <a:r>
              <a:rPr lang="en-IN" sz="2000" dirty="0" smtClean="0">
                <a:solidFill>
                  <a:srgbClr val="002060"/>
                </a:solidFill>
              </a:rPr>
              <a:t>	enjoying </a:t>
            </a:r>
            <a:r>
              <a:rPr lang="en-IN" sz="2000" dirty="0">
                <a:solidFill>
                  <a:srgbClr val="002060"/>
                </a:solidFill>
              </a:rPr>
              <a:t>any </a:t>
            </a:r>
            <a:r>
              <a:rPr lang="en-IN" sz="2000" dirty="0" smtClean="0">
                <a:solidFill>
                  <a:srgbClr val="002060"/>
                </a:solidFill>
              </a:rPr>
              <a:t>amount </a:t>
            </a:r>
            <a:r>
              <a:rPr lang="en-IN" sz="2000" dirty="0">
                <a:solidFill>
                  <a:srgbClr val="002060"/>
                </a:solidFill>
              </a:rPr>
              <a:t>of exempt income such as PPF Interest , House Rent Allowance </a:t>
            </a:r>
            <a:r>
              <a:rPr lang="en-IN" sz="2000" dirty="0" smtClean="0">
                <a:solidFill>
                  <a:srgbClr val="002060"/>
                </a:solidFill>
              </a:rPr>
              <a:t>	etc</a:t>
            </a:r>
            <a:r>
              <a:rPr lang="en-IN" sz="2000" dirty="0">
                <a:solidFill>
                  <a:srgbClr val="002060"/>
                </a:solidFill>
              </a:rPr>
              <a:t>. can file </a:t>
            </a:r>
            <a:r>
              <a:rPr lang="en-IN" sz="2000" b="1" dirty="0">
                <a:solidFill>
                  <a:srgbClr val="002060"/>
                </a:solidFill>
              </a:rPr>
              <a:t>ITR-1</a:t>
            </a:r>
            <a:r>
              <a:rPr lang="en-IN" sz="2000" dirty="0">
                <a:solidFill>
                  <a:srgbClr val="002060"/>
                </a:solidFill>
              </a:rPr>
              <a:t>or </a:t>
            </a:r>
            <a:r>
              <a:rPr lang="en-IN" sz="2000" dirty="0" smtClean="0">
                <a:solidFill>
                  <a:srgbClr val="002060"/>
                </a:solidFill>
              </a:rPr>
              <a:t>ITR </a:t>
            </a:r>
            <a:r>
              <a:rPr lang="en-IN" sz="2000" dirty="0">
                <a:solidFill>
                  <a:srgbClr val="002060"/>
                </a:solidFill>
              </a:rPr>
              <a:t>4S. However, Payers who are enjoying the Agricultural income </a:t>
            </a:r>
            <a:r>
              <a:rPr lang="en-IN" sz="2000" dirty="0" smtClean="0">
                <a:solidFill>
                  <a:srgbClr val="002060"/>
                </a:solidFill>
              </a:rPr>
              <a:t>	above </a:t>
            </a:r>
            <a:r>
              <a:rPr lang="en-IN" sz="2000" dirty="0">
                <a:solidFill>
                  <a:srgbClr val="002060"/>
                </a:solidFill>
              </a:rPr>
              <a:t>Rs.5000 are </a:t>
            </a:r>
            <a:r>
              <a:rPr lang="en-IN" sz="2000" dirty="0" smtClean="0">
                <a:solidFill>
                  <a:srgbClr val="002060"/>
                </a:solidFill>
              </a:rPr>
              <a:t>still required </a:t>
            </a:r>
            <a:r>
              <a:rPr lang="en-IN" sz="2000" dirty="0">
                <a:solidFill>
                  <a:srgbClr val="002060"/>
                </a:solidFill>
              </a:rPr>
              <a:t>to file ITR 2 / ITR 4</a:t>
            </a:r>
            <a:r>
              <a:rPr lang="en-IN" sz="2000" dirty="0" smtClean="0">
                <a:solidFill>
                  <a:srgbClr val="002060"/>
                </a:solidFill>
              </a:rPr>
              <a:t>.</a:t>
            </a:r>
          </a:p>
          <a:p>
            <a:pPr marL="457200" lvl="1" indent="0" algn="just">
              <a:buNone/>
            </a:pPr>
            <a:endParaRPr lang="en-IN" sz="2000" dirty="0">
              <a:solidFill>
                <a:srgbClr val="002060"/>
              </a:solidFill>
            </a:endParaRPr>
          </a:p>
          <a:p>
            <a:pPr lvl="1" algn="just">
              <a:buFont typeface="Wingdings" panose="05000000000000000000" pitchFamily="2" charset="2"/>
              <a:buChar char="v"/>
            </a:pPr>
            <a:r>
              <a:rPr lang="en-IN" b="1" dirty="0" smtClean="0">
                <a:solidFill>
                  <a:srgbClr val="002060"/>
                </a:solidFill>
              </a:rPr>
              <a:t>Introduction of </a:t>
            </a:r>
            <a:r>
              <a:rPr lang="en-IN" b="1" dirty="0" err="1" smtClean="0">
                <a:solidFill>
                  <a:srgbClr val="002060"/>
                </a:solidFill>
              </a:rPr>
              <a:t>Aadhar</a:t>
            </a:r>
            <a:r>
              <a:rPr lang="en-IN" b="1" dirty="0" smtClean="0">
                <a:solidFill>
                  <a:srgbClr val="002060"/>
                </a:solidFill>
              </a:rPr>
              <a:t> Card No. based  Electronic Verification Code</a:t>
            </a:r>
          </a:p>
          <a:p>
            <a:pPr marL="914400" lvl="2" indent="0" algn="just">
              <a:buNone/>
            </a:pPr>
            <a:r>
              <a:rPr lang="en-IN" dirty="0">
                <a:solidFill>
                  <a:srgbClr val="002060"/>
                </a:solidFill>
              </a:rPr>
              <a:t>A new system of verification has been rolled out which is called as Electronic verification. In this system, the Tax Payer will receive a verification code (similar to One Time Password (OTP)) on Payer’s Mobile number which is associated with Payer’s </a:t>
            </a:r>
            <a:r>
              <a:rPr lang="en-IN" dirty="0" err="1">
                <a:solidFill>
                  <a:srgbClr val="002060"/>
                </a:solidFill>
              </a:rPr>
              <a:t>Aadhar</a:t>
            </a:r>
            <a:r>
              <a:rPr lang="en-IN" dirty="0">
                <a:solidFill>
                  <a:srgbClr val="002060"/>
                </a:solidFill>
              </a:rPr>
              <a:t> card.</a:t>
            </a:r>
          </a:p>
          <a:p>
            <a:pPr marL="914400" lvl="2" indent="0" algn="just">
              <a:buNone/>
            </a:pPr>
            <a:r>
              <a:rPr lang="en-IN" dirty="0">
                <a:solidFill>
                  <a:srgbClr val="002060"/>
                </a:solidFill>
              </a:rPr>
              <a:t>The </a:t>
            </a:r>
            <a:r>
              <a:rPr lang="en-IN" dirty="0" err="1">
                <a:solidFill>
                  <a:srgbClr val="002060"/>
                </a:solidFill>
              </a:rPr>
              <a:t>Aadhar</a:t>
            </a:r>
            <a:r>
              <a:rPr lang="en-IN" dirty="0">
                <a:solidFill>
                  <a:srgbClr val="002060"/>
                </a:solidFill>
              </a:rPr>
              <a:t> Card number is also required to be mentioned in the ITR. Once the Payer enters the verification code), the e-filing will be verified. Therefore posting ITR-V to CPC, Bangalore is not required if the Tax Payer opted to file his tax return either through Electronic Verification System or with Digital Signature. In all other cases i.e. </a:t>
            </a:r>
            <a:r>
              <a:rPr lang="en-IN" dirty="0" err="1">
                <a:solidFill>
                  <a:srgbClr val="002060"/>
                </a:solidFill>
              </a:rPr>
              <a:t>Aadhar</a:t>
            </a:r>
            <a:r>
              <a:rPr lang="en-IN" dirty="0">
                <a:solidFill>
                  <a:srgbClr val="002060"/>
                </a:solidFill>
              </a:rPr>
              <a:t> Card Holders or who don’t file through Electronic Verification system are still required to follow the old mechanism of sending ITR-V to CPC, Bangalore.</a:t>
            </a:r>
          </a:p>
          <a:p>
            <a:pPr marL="914400" lvl="2" indent="0" algn="just">
              <a:buNone/>
            </a:pPr>
            <a:endParaRPr lang="en-IN" sz="1600" dirty="0" smtClean="0"/>
          </a:p>
          <a:p>
            <a:pPr lvl="1" algn="just">
              <a:buFont typeface="Wingdings" panose="05000000000000000000" pitchFamily="2" charset="2"/>
              <a:buChar char="v"/>
            </a:pPr>
            <a:endParaRPr lang="en-IN" sz="2000" dirty="0" smtClean="0"/>
          </a:p>
          <a:p>
            <a:pPr lvl="1" algn="just">
              <a:buFont typeface="Wingdings" panose="05000000000000000000" pitchFamily="2" charset="2"/>
              <a:buChar char="v"/>
            </a:pPr>
            <a:endParaRPr lang="en-IN" sz="2000" dirty="0"/>
          </a:p>
          <a:p>
            <a:pPr algn="ctr">
              <a:buFont typeface="Wingdings" panose="05000000000000000000" pitchFamily="2" charset="2"/>
              <a:buChar char="v"/>
            </a:pPr>
            <a:endParaRPr lang="en-IN" sz="2600" b="1" u="sng" dirty="0">
              <a:solidFill>
                <a:schemeClr val="accent2"/>
              </a:solidFill>
            </a:endParaRPr>
          </a:p>
        </p:txBody>
      </p:sp>
    </p:spTree>
    <p:extLst>
      <p:ext uri="{BB962C8B-B14F-4D97-AF65-F5344CB8AC3E}">
        <p14:creationId xmlns:p14="http://schemas.microsoft.com/office/powerpoint/2010/main" val="25659481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11728"/>
            <a:ext cx="10515600" cy="6234545"/>
          </a:xfrm>
        </p:spPr>
        <p:txBody>
          <a:bodyPr>
            <a:noAutofit/>
          </a:bodyPr>
          <a:lstStyle/>
          <a:p>
            <a:pPr marL="0" indent="0" algn="ctr">
              <a:buNone/>
            </a:pPr>
            <a:r>
              <a:rPr lang="en-IN" sz="3200" b="1" u="sng" dirty="0" smtClean="0">
                <a:solidFill>
                  <a:schemeClr val="accent2"/>
                </a:solidFill>
              </a:rPr>
              <a:t>Some Important Changes / New Introduction in ITR</a:t>
            </a:r>
          </a:p>
          <a:p>
            <a:pPr marL="0" indent="0" algn="ctr">
              <a:buNone/>
            </a:pPr>
            <a:endParaRPr lang="en-IN" sz="3200" b="1" u="sng" dirty="0">
              <a:solidFill>
                <a:schemeClr val="accent2"/>
              </a:solidFill>
            </a:endParaRPr>
          </a:p>
          <a:p>
            <a:pPr lvl="1" algn="just">
              <a:buFont typeface="Wingdings" panose="05000000000000000000" pitchFamily="2" charset="2"/>
              <a:buChar char="v"/>
            </a:pPr>
            <a:r>
              <a:rPr lang="en-IN" b="1" dirty="0">
                <a:solidFill>
                  <a:srgbClr val="002060"/>
                </a:solidFill>
              </a:rPr>
              <a:t> </a:t>
            </a:r>
            <a:r>
              <a:rPr lang="en-IN" b="1" dirty="0" err="1" smtClean="0">
                <a:solidFill>
                  <a:srgbClr val="002060"/>
                </a:solidFill>
              </a:rPr>
              <a:t>Aadhar</a:t>
            </a:r>
            <a:r>
              <a:rPr lang="en-IN" b="1" dirty="0" smtClean="0">
                <a:solidFill>
                  <a:srgbClr val="002060"/>
                </a:solidFill>
              </a:rPr>
              <a:t> </a:t>
            </a:r>
            <a:r>
              <a:rPr lang="en-IN" b="1" dirty="0">
                <a:solidFill>
                  <a:srgbClr val="002060"/>
                </a:solidFill>
              </a:rPr>
              <a:t>Card Number</a:t>
            </a:r>
          </a:p>
          <a:p>
            <a:pPr marL="457200" lvl="1" indent="0" algn="just">
              <a:buNone/>
            </a:pPr>
            <a:r>
              <a:rPr lang="en-IN" b="1" dirty="0">
                <a:solidFill>
                  <a:srgbClr val="002060"/>
                </a:solidFill>
              </a:rPr>
              <a:t>	</a:t>
            </a:r>
            <a:r>
              <a:rPr lang="en-IN" sz="2000" dirty="0">
                <a:solidFill>
                  <a:srgbClr val="002060"/>
                </a:solidFill>
              </a:rPr>
              <a:t>The new </a:t>
            </a:r>
            <a:r>
              <a:rPr lang="en-IN" sz="2000" dirty="0" smtClean="0">
                <a:solidFill>
                  <a:srgbClr val="002060"/>
                </a:solidFill>
              </a:rPr>
              <a:t>Income Tax </a:t>
            </a:r>
            <a:r>
              <a:rPr lang="en-IN" sz="2000" dirty="0">
                <a:solidFill>
                  <a:srgbClr val="002060"/>
                </a:solidFill>
              </a:rPr>
              <a:t>Return also </a:t>
            </a:r>
            <a:r>
              <a:rPr lang="en-IN" sz="2000" dirty="0" smtClean="0">
                <a:solidFill>
                  <a:srgbClr val="002060"/>
                </a:solidFill>
              </a:rPr>
              <a:t>has field for </a:t>
            </a:r>
            <a:r>
              <a:rPr lang="en-IN" sz="2000" dirty="0">
                <a:solidFill>
                  <a:srgbClr val="002060"/>
                </a:solidFill>
              </a:rPr>
              <a:t>optional information about </a:t>
            </a:r>
            <a:r>
              <a:rPr lang="en-IN" sz="2000" dirty="0" err="1">
                <a:solidFill>
                  <a:srgbClr val="002060"/>
                </a:solidFill>
              </a:rPr>
              <a:t>Aadhar</a:t>
            </a:r>
            <a:r>
              <a:rPr lang="en-IN" sz="2000" dirty="0">
                <a:solidFill>
                  <a:srgbClr val="002060"/>
                </a:solidFill>
              </a:rPr>
              <a:t> Card </a:t>
            </a:r>
            <a:r>
              <a:rPr lang="en-IN" sz="2000" dirty="0" smtClean="0">
                <a:solidFill>
                  <a:srgbClr val="002060"/>
                </a:solidFill>
              </a:rPr>
              <a:t>	number. You have to select whether you have </a:t>
            </a:r>
            <a:r>
              <a:rPr lang="en-IN" sz="2000" dirty="0" err="1" smtClean="0">
                <a:solidFill>
                  <a:srgbClr val="002060"/>
                </a:solidFill>
              </a:rPr>
              <a:t>Aadhar</a:t>
            </a:r>
            <a:r>
              <a:rPr lang="en-IN" sz="2000" dirty="0" smtClean="0">
                <a:solidFill>
                  <a:srgbClr val="002060"/>
                </a:solidFill>
              </a:rPr>
              <a:t> Card or not. If you select yes then 	you have to mention your </a:t>
            </a:r>
            <a:r>
              <a:rPr lang="en-IN" sz="2000" dirty="0" err="1" smtClean="0">
                <a:solidFill>
                  <a:srgbClr val="002060"/>
                </a:solidFill>
              </a:rPr>
              <a:t>Aadhar</a:t>
            </a:r>
            <a:r>
              <a:rPr lang="en-IN" sz="2000" dirty="0" smtClean="0">
                <a:solidFill>
                  <a:srgbClr val="002060"/>
                </a:solidFill>
              </a:rPr>
              <a:t> Card No.</a:t>
            </a:r>
          </a:p>
          <a:p>
            <a:pPr marL="457200" lvl="1" indent="0" algn="just">
              <a:buNone/>
            </a:pPr>
            <a:endParaRPr lang="en-IN" sz="2000" dirty="0" smtClean="0">
              <a:solidFill>
                <a:srgbClr val="002060"/>
              </a:solidFill>
            </a:endParaRPr>
          </a:p>
          <a:p>
            <a:pPr lvl="1" algn="just">
              <a:buFont typeface="Wingdings" panose="05000000000000000000" pitchFamily="2" charset="2"/>
              <a:buChar char="v"/>
            </a:pPr>
            <a:r>
              <a:rPr lang="en-IN" b="1" dirty="0" smtClean="0">
                <a:solidFill>
                  <a:srgbClr val="002060"/>
                </a:solidFill>
              </a:rPr>
              <a:t>Mandatory </a:t>
            </a:r>
            <a:r>
              <a:rPr lang="en-IN" b="1" dirty="0">
                <a:solidFill>
                  <a:srgbClr val="002060"/>
                </a:solidFill>
              </a:rPr>
              <a:t>e-Filing for Income Tax Refunds</a:t>
            </a:r>
          </a:p>
          <a:p>
            <a:pPr marL="914400" lvl="2" indent="0" algn="just">
              <a:buNone/>
            </a:pPr>
            <a:r>
              <a:rPr lang="en-IN" dirty="0">
                <a:solidFill>
                  <a:srgbClr val="002060"/>
                </a:solidFill>
              </a:rPr>
              <a:t>To speed up and prompt issue of Tax Refunds, e-filing of Income Tax Return has been made mandatory for those who desire any Income Tax Refund. This step will definitely ensure quick refunds to tax Payers. Secondly, it is proposed that from now onwards all the refunds will be done electronically and cheques will not be issued.</a:t>
            </a:r>
            <a:endParaRPr lang="en-IN" sz="1600" dirty="0" smtClean="0">
              <a:solidFill>
                <a:srgbClr val="002060"/>
              </a:solidFill>
            </a:endParaRPr>
          </a:p>
          <a:p>
            <a:pPr marL="914400" lvl="2" indent="0" algn="just">
              <a:buNone/>
            </a:pPr>
            <a:r>
              <a:rPr lang="en-IN" dirty="0" smtClean="0">
                <a:solidFill>
                  <a:srgbClr val="002060"/>
                </a:solidFill>
              </a:rPr>
              <a:t>Refer Notification Dated 15</a:t>
            </a:r>
            <a:r>
              <a:rPr lang="en-IN" baseline="30000" dirty="0" smtClean="0">
                <a:solidFill>
                  <a:srgbClr val="002060"/>
                </a:solidFill>
              </a:rPr>
              <a:t>th</a:t>
            </a:r>
            <a:r>
              <a:rPr lang="en-IN" dirty="0" smtClean="0">
                <a:solidFill>
                  <a:srgbClr val="002060"/>
                </a:solidFill>
              </a:rPr>
              <a:t> April 2015 from link given below:</a:t>
            </a:r>
          </a:p>
          <a:p>
            <a:pPr marL="914400" lvl="2" indent="0" algn="just">
              <a:buNone/>
            </a:pPr>
            <a:r>
              <a:rPr lang="en-IN" dirty="0">
                <a:solidFill>
                  <a:srgbClr val="002060"/>
                </a:solidFill>
                <a:hlinkClick r:id="rId2"/>
              </a:rPr>
              <a:t>https://incometaxindiaefiling.gov.in/eFiling/Portal/StaticPDF/notification41_2015.pdf</a:t>
            </a:r>
            <a:endParaRPr lang="en-IN" dirty="0" smtClean="0">
              <a:solidFill>
                <a:srgbClr val="002060"/>
              </a:solidFill>
            </a:endParaRPr>
          </a:p>
          <a:p>
            <a:pPr lvl="1" algn="just">
              <a:buFont typeface="Wingdings" panose="05000000000000000000" pitchFamily="2" charset="2"/>
              <a:buChar char="v"/>
            </a:pPr>
            <a:endParaRPr lang="en-IN" sz="2000" dirty="0">
              <a:solidFill>
                <a:srgbClr val="002060"/>
              </a:solidFill>
            </a:endParaRPr>
          </a:p>
          <a:p>
            <a:pPr algn="ctr">
              <a:buFont typeface="Wingdings" panose="05000000000000000000" pitchFamily="2" charset="2"/>
              <a:buChar char="v"/>
            </a:pPr>
            <a:endParaRPr lang="en-IN" sz="2600" b="1" u="sng" dirty="0">
              <a:solidFill>
                <a:srgbClr val="002060"/>
              </a:solidFill>
            </a:endParaRPr>
          </a:p>
        </p:txBody>
      </p:sp>
    </p:spTree>
    <p:extLst>
      <p:ext uri="{BB962C8B-B14F-4D97-AF65-F5344CB8AC3E}">
        <p14:creationId xmlns:p14="http://schemas.microsoft.com/office/powerpoint/2010/main" val="3720889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11728"/>
            <a:ext cx="10515600" cy="6234545"/>
          </a:xfrm>
        </p:spPr>
        <p:txBody>
          <a:bodyPr>
            <a:noAutofit/>
          </a:bodyPr>
          <a:lstStyle/>
          <a:p>
            <a:pPr marL="0" indent="0" algn="ctr">
              <a:buNone/>
            </a:pPr>
            <a:r>
              <a:rPr lang="en-IN" sz="3200" b="1" u="sng" dirty="0" smtClean="0">
                <a:solidFill>
                  <a:schemeClr val="accent2"/>
                </a:solidFill>
              </a:rPr>
              <a:t>Some Important Changes / New Introduction in ITR</a:t>
            </a:r>
          </a:p>
          <a:p>
            <a:pPr marL="457200" lvl="1" indent="0" algn="just">
              <a:buNone/>
            </a:pPr>
            <a:endParaRPr lang="en-IN" sz="2000" dirty="0"/>
          </a:p>
          <a:p>
            <a:pPr lvl="1" algn="just">
              <a:buFont typeface="Wingdings" panose="05000000000000000000" pitchFamily="2" charset="2"/>
              <a:buChar char="v"/>
            </a:pPr>
            <a:r>
              <a:rPr lang="en-IN" sz="2000" b="1" dirty="0" smtClean="0">
                <a:solidFill>
                  <a:srgbClr val="002060"/>
                </a:solidFill>
              </a:rPr>
              <a:t> </a:t>
            </a:r>
            <a:r>
              <a:rPr lang="en-IN" b="1" dirty="0" smtClean="0">
                <a:solidFill>
                  <a:srgbClr val="002060"/>
                </a:solidFill>
              </a:rPr>
              <a:t>Giving Details of Multiple Bank Account No.</a:t>
            </a:r>
            <a:endParaRPr lang="en-IN" sz="2000" b="1" dirty="0" smtClean="0">
              <a:solidFill>
                <a:srgbClr val="002060"/>
              </a:solidFill>
            </a:endParaRPr>
          </a:p>
          <a:p>
            <a:pPr marL="457200" lvl="1" indent="0" algn="just">
              <a:buNone/>
            </a:pPr>
            <a:r>
              <a:rPr lang="en-IN" sz="2000" b="1" dirty="0">
                <a:solidFill>
                  <a:srgbClr val="002060"/>
                </a:solidFill>
              </a:rPr>
              <a:t>	</a:t>
            </a:r>
            <a:r>
              <a:rPr lang="en-IN" sz="2000" dirty="0" smtClean="0">
                <a:solidFill>
                  <a:srgbClr val="002060"/>
                </a:solidFill>
              </a:rPr>
              <a:t>In New ITR, details </a:t>
            </a:r>
            <a:r>
              <a:rPr lang="en-IN" sz="2000" dirty="0">
                <a:solidFill>
                  <a:srgbClr val="002060"/>
                </a:solidFill>
              </a:rPr>
              <a:t>of all the bank accounts (excluding accounts that have been non </a:t>
            </a:r>
            <a:r>
              <a:rPr lang="en-IN" sz="2000" dirty="0" smtClean="0">
                <a:solidFill>
                  <a:srgbClr val="002060"/>
                </a:solidFill>
              </a:rPr>
              <a:t>	operational </a:t>
            </a:r>
            <a:r>
              <a:rPr lang="en-IN" sz="2000" dirty="0">
                <a:solidFill>
                  <a:srgbClr val="002060"/>
                </a:solidFill>
              </a:rPr>
              <a:t>for </a:t>
            </a:r>
            <a:r>
              <a:rPr lang="en-IN" sz="2000" dirty="0" smtClean="0">
                <a:solidFill>
                  <a:srgbClr val="002060"/>
                </a:solidFill>
              </a:rPr>
              <a:t>over </a:t>
            </a:r>
            <a:r>
              <a:rPr lang="en-IN" sz="2000" dirty="0">
                <a:solidFill>
                  <a:srgbClr val="002060"/>
                </a:solidFill>
              </a:rPr>
              <a:t>three years) held in India at any time during the previous year needs </a:t>
            </a:r>
            <a:r>
              <a:rPr lang="en-IN" sz="2000" dirty="0" smtClean="0">
                <a:solidFill>
                  <a:srgbClr val="002060"/>
                </a:solidFill>
              </a:rPr>
              <a:t>	to </a:t>
            </a:r>
            <a:r>
              <a:rPr lang="en-IN" sz="2000" dirty="0">
                <a:solidFill>
                  <a:srgbClr val="002060"/>
                </a:solidFill>
              </a:rPr>
              <a:t>be given.</a:t>
            </a:r>
          </a:p>
          <a:p>
            <a:pPr marL="457200" lvl="1" indent="0" algn="just">
              <a:buNone/>
            </a:pPr>
            <a:r>
              <a:rPr lang="en-IN" sz="2000" dirty="0" smtClean="0">
                <a:solidFill>
                  <a:srgbClr val="002060"/>
                </a:solidFill>
              </a:rPr>
              <a:t>	Details </a:t>
            </a:r>
            <a:r>
              <a:rPr lang="en-IN" sz="2000" dirty="0">
                <a:solidFill>
                  <a:srgbClr val="002060"/>
                </a:solidFill>
              </a:rPr>
              <a:t>required are as follows:</a:t>
            </a:r>
          </a:p>
          <a:p>
            <a:pPr marL="457200" lvl="1" indent="0" algn="just">
              <a:buNone/>
            </a:pPr>
            <a:endParaRPr lang="en-IN" sz="2000" dirty="0">
              <a:solidFill>
                <a:srgbClr val="002060"/>
              </a:solidFill>
            </a:endParaRPr>
          </a:p>
          <a:p>
            <a:pPr marL="457200" lvl="1" indent="0" algn="just">
              <a:buNone/>
            </a:pPr>
            <a:r>
              <a:rPr lang="en-IN" sz="2000" dirty="0" smtClean="0">
                <a:solidFill>
                  <a:srgbClr val="002060"/>
                </a:solidFill>
              </a:rPr>
              <a:t>	# </a:t>
            </a:r>
            <a:r>
              <a:rPr lang="en-IN" sz="2000" dirty="0">
                <a:solidFill>
                  <a:srgbClr val="002060"/>
                </a:solidFill>
              </a:rPr>
              <a:t>Total number of accounts held</a:t>
            </a:r>
          </a:p>
          <a:p>
            <a:pPr marL="457200" lvl="1" indent="0" algn="just">
              <a:buNone/>
            </a:pPr>
            <a:r>
              <a:rPr lang="en-IN" sz="2000" dirty="0" smtClean="0">
                <a:solidFill>
                  <a:srgbClr val="002060"/>
                </a:solidFill>
              </a:rPr>
              <a:t>	# </a:t>
            </a:r>
            <a:r>
              <a:rPr lang="en-IN" sz="2000" dirty="0">
                <a:solidFill>
                  <a:srgbClr val="002060"/>
                </a:solidFill>
              </a:rPr>
              <a:t>IFSC code of the bank</a:t>
            </a:r>
          </a:p>
          <a:p>
            <a:pPr marL="457200" lvl="1" indent="0" algn="just">
              <a:buNone/>
            </a:pPr>
            <a:r>
              <a:rPr lang="en-IN" sz="2000" dirty="0" smtClean="0">
                <a:solidFill>
                  <a:srgbClr val="002060"/>
                </a:solidFill>
              </a:rPr>
              <a:t>	# </a:t>
            </a:r>
            <a:r>
              <a:rPr lang="en-IN" sz="2000" dirty="0">
                <a:solidFill>
                  <a:srgbClr val="002060"/>
                </a:solidFill>
              </a:rPr>
              <a:t>Name of the bank</a:t>
            </a:r>
          </a:p>
          <a:p>
            <a:pPr marL="457200" lvl="1" indent="0" algn="just">
              <a:buNone/>
            </a:pPr>
            <a:r>
              <a:rPr lang="en-IN" sz="2000" dirty="0" smtClean="0">
                <a:solidFill>
                  <a:srgbClr val="002060"/>
                </a:solidFill>
              </a:rPr>
              <a:t>	# </a:t>
            </a:r>
            <a:r>
              <a:rPr lang="en-IN" sz="2000" dirty="0">
                <a:solidFill>
                  <a:srgbClr val="002060"/>
                </a:solidFill>
              </a:rPr>
              <a:t>Account number</a:t>
            </a:r>
          </a:p>
          <a:p>
            <a:pPr marL="457200" lvl="1" indent="0" algn="just">
              <a:buNone/>
            </a:pPr>
            <a:r>
              <a:rPr lang="en-IN" sz="2000" dirty="0" smtClean="0">
                <a:solidFill>
                  <a:srgbClr val="002060"/>
                </a:solidFill>
              </a:rPr>
              <a:t>	# </a:t>
            </a:r>
            <a:r>
              <a:rPr lang="en-IN" sz="2000" dirty="0">
                <a:solidFill>
                  <a:srgbClr val="002060"/>
                </a:solidFill>
              </a:rPr>
              <a:t>Savings/ Current account</a:t>
            </a:r>
          </a:p>
          <a:p>
            <a:pPr marL="457200" lvl="1" indent="0" algn="just">
              <a:buNone/>
            </a:pPr>
            <a:r>
              <a:rPr lang="en-IN" sz="2000" dirty="0" smtClean="0">
                <a:solidFill>
                  <a:srgbClr val="002060"/>
                </a:solidFill>
              </a:rPr>
              <a:t>	# </a:t>
            </a:r>
            <a:r>
              <a:rPr lang="en-IN" sz="2000" dirty="0">
                <a:solidFill>
                  <a:srgbClr val="002060"/>
                </a:solidFill>
              </a:rPr>
              <a:t>Check box to indicate the bank account in which the taxpayer prefers to get the refund</a:t>
            </a:r>
            <a:r>
              <a:rPr lang="en-IN" sz="2000" dirty="0" smtClean="0">
                <a:solidFill>
                  <a:srgbClr val="002060"/>
                </a:solidFill>
              </a:rPr>
              <a:t>.</a:t>
            </a:r>
          </a:p>
          <a:p>
            <a:pPr lvl="1" algn="just">
              <a:buFont typeface="Wingdings" panose="05000000000000000000" pitchFamily="2" charset="2"/>
              <a:buChar char="v"/>
            </a:pPr>
            <a:r>
              <a:rPr lang="en-IN" b="1" dirty="0" smtClean="0">
                <a:solidFill>
                  <a:srgbClr val="002060"/>
                </a:solidFill>
              </a:rPr>
              <a:t>Introduction of </a:t>
            </a:r>
            <a:r>
              <a:rPr lang="en-IN" b="1" dirty="0" err="1" smtClean="0">
                <a:solidFill>
                  <a:srgbClr val="002060"/>
                </a:solidFill>
              </a:rPr>
              <a:t>efiling</a:t>
            </a:r>
            <a:r>
              <a:rPr lang="en-IN" b="1" dirty="0" smtClean="0">
                <a:solidFill>
                  <a:srgbClr val="002060"/>
                </a:solidFill>
              </a:rPr>
              <a:t> of Return u/s 119(2)(b)</a:t>
            </a:r>
          </a:p>
          <a:p>
            <a:pPr marL="914400" lvl="2" indent="0" algn="just">
              <a:buNone/>
            </a:pPr>
            <a:r>
              <a:rPr lang="en-IN" dirty="0" smtClean="0">
                <a:solidFill>
                  <a:srgbClr val="002060"/>
                </a:solidFill>
              </a:rPr>
              <a:t>In Return Filed under section new option “Under Section 119(2)(b)” has been newly inserted. So once delay in filing of Income Tax return is condoned, the return u/s 119(2)(b) can be filed online.</a:t>
            </a:r>
            <a:endParaRPr lang="en-IN" dirty="0">
              <a:solidFill>
                <a:srgbClr val="002060"/>
              </a:solidFill>
            </a:endParaRPr>
          </a:p>
          <a:p>
            <a:pPr marL="457200" lvl="1" indent="0" algn="just">
              <a:buNone/>
            </a:pPr>
            <a:endParaRPr lang="en-IN" b="1" dirty="0">
              <a:solidFill>
                <a:srgbClr val="002060"/>
              </a:solidFill>
            </a:endParaRPr>
          </a:p>
          <a:p>
            <a:pPr marL="457200" lvl="1" indent="0" algn="just">
              <a:buNone/>
            </a:pPr>
            <a:endParaRPr lang="en-IN" sz="2000" dirty="0">
              <a:solidFill>
                <a:srgbClr val="002060"/>
              </a:solidFill>
            </a:endParaRPr>
          </a:p>
          <a:p>
            <a:pPr algn="ctr">
              <a:buFont typeface="Wingdings" panose="05000000000000000000" pitchFamily="2" charset="2"/>
              <a:buChar char="v"/>
            </a:pPr>
            <a:endParaRPr lang="en-IN" sz="2600" b="1" u="sng" dirty="0">
              <a:solidFill>
                <a:srgbClr val="002060"/>
              </a:solidFill>
            </a:endParaRPr>
          </a:p>
        </p:txBody>
      </p:sp>
    </p:spTree>
    <p:extLst>
      <p:ext uri="{BB962C8B-B14F-4D97-AF65-F5344CB8AC3E}">
        <p14:creationId xmlns:p14="http://schemas.microsoft.com/office/powerpoint/2010/main" val="1728060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9181" y="204716"/>
            <a:ext cx="8529852" cy="6168788"/>
          </a:xfrm>
        </p:spPr>
      </p:pic>
      <p:sp>
        <p:nvSpPr>
          <p:cNvPr id="5" name="Oval Callout 4"/>
          <p:cNvSpPr/>
          <p:nvPr/>
        </p:nvSpPr>
        <p:spPr>
          <a:xfrm rot="169390">
            <a:off x="8125330" y="301685"/>
            <a:ext cx="4003329" cy="2670669"/>
          </a:xfrm>
          <a:prstGeom prst="wedgeEllipseCallout">
            <a:avLst/>
          </a:prstGeom>
          <a:solidFill>
            <a:srgbClr val="1EC1D2"/>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solidFill>
                  <a:srgbClr val="FF0000"/>
                </a:solidFill>
              </a:rPr>
              <a:t>How to file Income Tax Return? Which ITR will be applicable?</a:t>
            </a:r>
            <a:endParaRPr lang="en-IN" sz="2400" b="1" dirty="0">
              <a:solidFill>
                <a:srgbClr val="FF0000"/>
              </a:solidFill>
            </a:endParaRPr>
          </a:p>
        </p:txBody>
      </p:sp>
    </p:spTree>
    <p:extLst>
      <p:ext uri="{BB962C8B-B14F-4D97-AF65-F5344CB8AC3E}">
        <p14:creationId xmlns:p14="http://schemas.microsoft.com/office/powerpoint/2010/main" val="6834989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4687"/>
            <a:ext cx="12192000" cy="6924973"/>
          </a:xfrm>
          <a:prstGeom prst="rect">
            <a:avLst/>
          </a:prstGeom>
          <a:blipFill>
            <a:blip r:embed="rId2"/>
            <a:tile tx="0" ty="0" sx="100000" sy="100000" flip="none" algn="tl"/>
          </a:blipFill>
        </p:spPr>
        <p:txBody>
          <a:bodyPr wrap="square" rtlCol="0">
            <a:spAutoFit/>
          </a:bodyPr>
          <a:lstStyle/>
          <a:p>
            <a:pPr algn="ctr"/>
            <a:r>
              <a:rPr lang="en-IN" sz="3000" b="1" u="sng" dirty="0" smtClean="0">
                <a:solidFill>
                  <a:srgbClr val="C00000"/>
                </a:solidFill>
              </a:rPr>
              <a:t>Obligation </a:t>
            </a:r>
            <a:r>
              <a:rPr lang="en-IN" sz="3000" b="1" u="sng" dirty="0">
                <a:solidFill>
                  <a:srgbClr val="C00000"/>
                </a:solidFill>
              </a:rPr>
              <a:t>to file </a:t>
            </a:r>
            <a:r>
              <a:rPr lang="en-IN" sz="3000" b="1" u="sng" dirty="0" smtClean="0">
                <a:solidFill>
                  <a:srgbClr val="C00000"/>
                </a:solidFill>
              </a:rPr>
              <a:t>Income Tax Return</a:t>
            </a:r>
            <a:endParaRPr lang="en-IN" sz="3000" b="1" u="sng" dirty="0">
              <a:solidFill>
                <a:srgbClr val="C00000"/>
              </a:solidFill>
            </a:endParaRPr>
          </a:p>
          <a:p>
            <a:pPr marL="342900" indent="-342900" algn="just">
              <a:buFont typeface="Wingdings" panose="05000000000000000000" pitchFamily="2" charset="2"/>
              <a:buChar char="v"/>
            </a:pPr>
            <a:r>
              <a:rPr lang="en-IN" sz="2400" b="1" dirty="0">
                <a:solidFill>
                  <a:srgbClr val="002060"/>
                </a:solidFill>
              </a:rPr>
              <a:t>Every individual whose total income before allowing deductions under Chapter VI-A of the Income-tax </a:t>
            </a:r>
            <a:r>
              <a:rPr lang="en-IN" sz="2400" b="1" dirty="0" smtClean="0">
                <a:solidFill>
                  <a:srgbClr val="002060"/>
                </a:solidFill>
              </a:rPr>
              <a:t>Act 1961, </a:t>
            </a:r>
            <a:r>
              <a:rPr lang="en-IN" sz="2400" b="1" dirty="0">
                <a:solidFill>
                  <a:srgbClr val="002060"/>
                </a:solidFill>
              </a:rPr>
              <a:t>exceeds the maximum amount which is not chargeable to income tax is obligated to furnish his return of </a:t>
            </a:r>
            <a:r>
              <a:rPr lang="en-IN" sz="2400" b="1" dirty="0" smtClean="0">
                <a:solidFill>
                  <a:srgbClr val="002060"/>
                </a:solidFill>
              </a:rPr>
              <a:t>income. For AY 2015-16 Maximum Amount not Chargeable to Tax is:</a:t>
            </a:r>
          </a:p>
          <a:p>
            <a:pPr algn="just"/>
            <a:r>
              <a:rPr lang="en-IN" sz="2400" b="1" dirty="0">
                <a:solidFill>
                  <a:srgbClr val="002060"/>
                </a:solidFill>
              </a:rPr>
              <a:t>	</a:t>
            </a:r>
            <a:r>
              <a:rPr lang="en-IN" sz="2400" b="1" dirty="0" err="1" smtClean="0">
                <a:solidFill>
                  <a:srgbClr val="002060"/>
                </a:solidFill>
              </a:rPr>
              <a:t>Rs</a:t>
            </a:r>
            <a:r>
              <a:rPr lang="en-IN" sz="2400" b="1" dirty="0" smtClean="0">
                <a:solidFill>
                  <a:srgbClr val="002060"/>
                </a:solidFill>
              </a:rPr>
              <a:t> 2,50,000/- (General)</a:t>
            </a:r>
          </a:p>
          <a:p>
            <a:pPr algn="just"/>
            <a:r>
              <a:rPr lang="en-IN" sz="2400" b="1" dirty="0">
                <a:solidFill>
                  <a:srgbClr val="002060"/>
                </a:solidFill>
              </a:rPr>
              <a:t>	</a:t>
            </a:r>
            <a:r>
              <a:rPr lang="en-IN" sz="2400" b="1" dirty="0" err="1" smtClean="0">
                <a:solidFill>
                  <a:srgbClr val="002060"/>
                </a:solidFill>
              </a:rPr>
              <a:t>Rs</a:t>
            </a:r>
            <a:r>
              <a:rPr lang="en-IN" sz="2400" b="1" dirty="0" smtClean="0">
                <a:solidFill>
                  <a:srgbClr val="002060"/>
                </a:solidFill>
              </a:rPr>
              <a:t> 3,00,000/- (Senior Citizen – Age between 60 to 79 Years)</a:t>
            </a:r>
          </a:p>
          <a:p>
            <a:pPr algn="just"/>
            <a:r>
              <a:rPr lang="en-IN" sz="2400" b="1" dirty="0">
                <a:solidFill>
                  <a:srgbClr val="002060"/>
                </a:solidFill>
              </a:rPr>
              <a:t>	</a:t>
            </a:r>
            <a:r>
              <a:rPr lang="en-IN" sz="2400" b="1" dirty="0" err="1" smtClean="0">
                <a:solidFill>
                  <a:srgbClr val="002060"/>
                </a:solidFill>
              </a:rPr>
              <a:t>Rs</a:t>
            </a:r>
            <a:r>
              <a:rPr lang="en-IN" sz="2400" b="1" dirty="0" smtClean="0">
                <a:solidFill>
                  <a:srgbClr val="002060"/>
                </a:solidFill>
              </a:rPr>
              <a:t> 5,00,000/- (Super Senior Citizen – Age 80 or Above)</a:t>
            </a:r>
          </a:p>
          <a:p>
            <a:pPr algn="just"/>
            <a:endParaRPr lang="en-IN" sz="2400" b="1" dirty="0">
              <a:solidFill>
                <a:srgbClr val="002060"/>
              </a:solidFill>
            </a:endParaRPr>
          </a:p>
          <a:p>
            <a:pPr marL="342900" indent="-342900" algn="just">
              <a:buFont typeface="Wingdings" panose="05000000000000000000" pitchFamily="2" charset="2"/>
              <a:buChar char="v"/>
            </a:pPr>
            <a:r>
              <a:rPr lang="en-IN" sz="2400" b="1" dirty="0">
                <a:solidFill>
                  <a:srgbClr val="002060"/>
                </a:solidFill>
              </a:rPr>
              <a:t>All taxpayers having </a:t>
            </a:r>
            <a:r>
              <a:rPr lang="en-IN" sz="2400" b="1" dirty="0" smtClean="0">
                <a:solidFill>
                  <a:srgbClr val="002060"/>
                </a:solidFill>
              </a:rPr>
              <a:t>Income </a:t>
            </a:r>
            <a:r>
              <a:rPr lang="en-IN" sz="2400" b="1" dirty="0">
                <a:solidFill>
                  <a:srgbClr val="002060"/>
                </a:solidFill>
              </a:rPr>
              <a:t>more than </a:t>
            </a:r>
            <a:r>
              <a:rPr lang="en-IN" sz="2400" b="1" dirty="0" err="1">
                <a:solidFill>
                  <a:srgbClr val="002060"/>
                </a:solidFill>
              </a:rPr>
              <a:t>Rs</a:t>
            </a:r>
            <a:r>
              <a:rPr lang="en-IN" sz="2400" b="1" dirty="0">
                <a:solidFill>
                  <a:srgbClr val="002060"/>
                </a:solidFill>
              </a:rPr>
              <a:t>. 5 Lakhs are now mandatorily required to submit their I</a:t>
            </a:r>
            <a:r>
              <a:rPr lang="en-IN" sz="2400" b="1" dirty="0" smtClean="0">
                <a:solidFill>
                  <a:srgbClr val="002060"/>
                </a:solidFill>
              </a:rPr>
              <a:t>ncome Tax Return online using appropriate ITR. </a:t>
            </a:r>
            <a:r>
              <a:rPr lang="en-IN" sz="2400" b="1" dirty="0">
                <a:solidFill>
                  <a:srgbClr val="002060"/>
                </a:solidFill>
              </a:rPr>
              <a:t>Those taxpayers with </a:t>
            </a:r>
            <a:r>
              <a:rPr lang="en-IN" sz="2400" b="1" dirty="0" smtClean="0">
                <a:solidFill>
                  <a:srgbClr val="002060"/>
                </a:solidFill>
              </a:rPr>
              <a:t>Income </a:t>
            </a:r>
            <a:r>
              <a:rPr lang="en-IN" sz="2400" b="1" dirty="0">
                <a:solidFill>
                  <a:srgbClr val="002060"/>
                </a:solidFill>
              </a:rPr>
              <a:t>below </a:t>
            </a:r>
            <a:r>
              <a:rPr lang="en-IN" sz="2400" b="1" dirty="0" err="1">
                <a:solidFill>
                  <a:srgbClr val="002060"/>
                </a:solidFill>
              </a:rPr>
              <a:t>Rs</a:t>
            </a:r>
            <a:r>
              <a:rPr lang="en-IN" sz="2400" b="1" dirty="0">
                <a:solidFill>
                  <a:srgbClr val="002060"/>
                </a:solidFill>
              </a:rPr>
              <a:t>. 5 Lakhs can either submit their </a:t>
            </a:r>
            <a:r>
              <a:rPr lang="en-IN" sz="2400" b="1" dirty="0" smtClean="0">
                <a:solidFill>
                  <a:srgbClr val="002060"/>
                </a:solidFill>
              </a:rPr>
              <a:t>Income Tax Return </a:t>
            </a:r>
            <a:r>
              <a:rPr lang="en-IN" sz="2400" b="1" dirty="0">
                <a:solidFill>
                  <a:srgbClr val="002060"/>
                </a:solidFill>
              </a:rPr>
              <a:t>online or can submit the physical forms as </a:t>
            </a:r>
            <a:r>
              <a:rPr lang="en-IN" sz="2400" b="1" dirty="0" smtClean="0">
                <a:solidFill>
                  <a:srgbClr val="002060"/>
                </a:solidFill>
              </a:rPr>
              <a:t>well.</a:t>
            </a:r>
          </a:p>
          <a:p>
            <a:pPr marL="342900" indent="-342900" algn="just">
              <a:buFont typeface="Wingdings" panose="05000000000000000000" pitchFamily="2" charset="2"/>
              <a:buChar char="v"/>
            </a:pPr>
            <a:endParaRPr lang="en-IN" sz="2400" b="1" dirty="0">
              <a:solidFill>
                <a:srgbClr val="002060"/>
              </a:solidFill>
            </a:endParaRPr>
          </a:p>
          <a:p>
            <a:pPr marL="342900" indent="-342900" algn="just">
              <a:buFont typeface="Wingdings" panose="05000000000000000000" pitchFamily="2" charset="2"/>
              <a:buChar char="v"/>
            </a:pPr>
            <a:r>
              <a:rPr lang="en-IN" sz="2400" b="1" dirty="0" smtClean="0">
                <a:solidFill>
                  <a:srgbClr val="002060"/>
                </a:solidFill>
              </a:rPr>
              <a:t>Due date of filing Income Tax Return for the AY 2015-16 has been extended by CBDT from 31</a:t>
            </a:r>
            <a:r>
              <a:rPr lang="en-IN" sz="2400" b="1" baseline="30000" dirty="0" smtClean="0">
                <a:solidFill>
                  <a:srgbClr val="002060"/>
                </a:solidFill>
              </a:rPr>
              <a:t>st</a:t>
            </a:r>
            <a:r>
              <a:rPr lang="en-IN" sz="2400" b="1" dirty="0" smtClean="0">
                <a:solidFill>
                  <a:srgbClr val="002060"/>
                </a:solidFill>
              </a:rPr>
              <a:t> July 2015 to 31</a:t>
            </a:r>
            <a:r>
              <a:rPr lang="en-IN" sz="2400" b="1" baseline="30000" dirty="0" smtClean="0">
                <a:solidFill>
                  <a:srgbClr val="002060"/>
                </a:solidFill>
              </a:rPr>
              <a:t>st</a:t>
            </a:r>
            <a:r>
              <a:rPr lang="en-IN" sz="2400" b="1" dirty="0" smtClean="0">
                <a:solidFill>
                  <a:srgbClr val="002060"/>
                </a:solidFill>
              </a:rPr>
              <a:t> August 2015. If you can not file the return within the due date, you can still file the belated return u/s 139(4) </a:t>
            </a:r>
            <a:r>
              <a:rPr lang="en-IN" sz="2400" b="1" dirty="0" err="1" smtClean="0">
                <a:solidFill>
                  <a:srgbClr val="002060"/>
                </a:solidFill>
              </a:rPr>
              <a:t>upto</a:t>
            </a:r>
            <a:r>
              <a:rPr lang="en-IN" sz="2400" b="1" dirty="0" smtClean="0">
                <a:solidFill>
                  <a:srgbClr val="002060"/>
                </a:solidFill>
              </a:rPr>
              <a:t> 31.03.2016 without any penalty. Return can also be filed online till 31.03.2017 but subject to a maximum penalty of </a:t>
            </a:r>
            <a:r>
              <a:rPr lang="en-IN" sz="2400" b="1" dirty="0" err="1" smtClean="0">
                <a:solidFill>
                  <a:srgbClr val="002060"/>
                </a:solidFill>
              </a:rPr>
              <a:t>Rs</a:t>
            </a:r>
            <a:r>
              <a:rPr lang="en-IN" sz="2400" b="1" dirty="0" smtClean="0">
                <a:solidFill>
                  <a:srgbClr val="002060"/>
                </a:solidFill>
              </a:rPr>
              <a:t> 5000/- u/s 271F.</a:t>
            </a:r>
          </a:p>
        </p:txBody>
      </p:sp>
    </p:spTree>
    <p:extLst>
      <p:ext uri="{BB962C8B-B14F-4D97-AF65-F5344CB8AC3E}">
        <p14:creationId xmlns:p14="http://schemas.microsoft.com/office/powerpoint/2010/main" val="3359878428"/>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4687"/>
            <a:ext cx="12192000" cy="8879354"/>
          </a:xfrm>
          <a:prstGeom prst="rect">
            <a:avLst/>
          </a:prstGeom>
          <a:blipFill>
            <a:blip r:embed="rId2"/>
            <a:tile tx="0" ty="0" sx="100000" sy="100000" flip="none" algn="tl"/>
          </a:blipFill>
        </p:spPr>
        <p:txBody>
          <a:bodyPr wrap="square" rtlCol="0">
            <a:spAutoFit/>
          </a:bodyPr>
          <a:lstStyle/>
          <a:p>
            <a:pPr algn="ctr"/>
            <a:r>
              <a:rPr lang="en-IN" sz="3200" b="1" u="sng" dirty="0" smtClean="0">
                <a:solidFill>
                  <a:srgbClr val="C00000"/>
                </a:solidFill>
              </a:rPr>
              <a:t>Filing of Income Tax Return Simplified</a:t>
            </a:r>
            <a:endParaRPr lang="en-IN" sz="2400" b="1" u="sng" dirty="0">
              <a:solidFill>
                <a:srgbClr val="C00000"/>
              </a:solidFill>
            </a:endParaRPr>
          </a:p>
          <a:p>
            <a:pPr algn="just"/>
            <a:endParaRPr lang="en-IN" sz="2400" b="1" dirty="0" smtClean="0">
              <a:solidFill>
                <a:srgbClr val="002060"/>
              </a:solidFill>
            </a:endParaRPr>
          </a:p>
          <a:p>
            <a:pPr algn="just"/>
            <a:r>
              <a:rPr lang="en-IN" sz="2500" b="1" dirty="0" smtClean="0">
                <a:solidFill>
                  <a:srgbClr val="002060"/>
                </a:solidFill>
              </a:rPr>
              <a:t>Filing Income Tax Return has become very easy. CBDT has introduced simplified ITR for Salaried persons in “ITR-1 (SAHAJ)”. To make it more convenient CBDT has introduced Quick E-file option. This option is only for “ITR-1 (SAHAJ)” and “ITR-4S (SUGAM)”.</a:t>
            </a:r>
          </a:p>
          <a:p>
            <a:pPr algn="just"/>
            <a:endParaRPr lang="en-IN" sz="2400" dirty="0"/>
          </a:p>
          <a:p>
            <a:pPr algn="just"/>
            <a:r>
              <a:rPr lang="en-IN" sz="6000" dirty="0" smtClean="0">
                <a:solidFill>
                  <a:srgbClr val="C00000"/>
                </a:solidFill>
              </a:rPr>
              <a:t>Return can be </a:t>
            </a:r>
            <a:r>
              <a:rPr lang="en-IN" sz="6000" dirty="0">
                <a:solidFill>
                  <a:srgbClr val="C00000"/>
                </a:solidFill>
              </a:rPr>
              <a:t>filed online</a:t>
            </a:r>
            <a:r>
              <a:rPr lang="en-IN" sz="6000" dirty="0"/>
              <a:t> </a:t>
            </a:r>
            <a:r>
              <a:rPr lang="en-IN" sz="6000" dirty="0">
                <a:solidFill>
                  <a:schemeClr val="accent6"/>
                </a:solidFill>
              </a:rPr>
              <a:t>@</a:t>
            </a:r>
            <a:r>
              <a:rPr lang="en-IN" sz="6000" dirty="0"/>
              <a:t> </a:t>
            </a:r>
            <a:r>
              <a:rPr lang="en-IN" sz="6000" dirty="0">
                <a:hlinkClick r:id="rId3"/>
              </a:rPr>
              <a:t>https://incometaxindiaefiling.gov.in</a:t>
            </a:r>
            <a:r>
              <a:rPr lang="en-IN" sz="6000" dirty="0" smtClean="0">
                <a:hlinkClick r:id="rId3"/>
              </a:rPr>
              <a:t>/</a:t>
            </a:r>
            <a:r>
              <a:rPr lang="en-IN" sz="6000" dirty="0" smtClean="0"/>
              <a:t> </a:t>
            </a:r>
            <a:endParaRPr lang="en-IN" sz="6000" dirty="0"/>
          </a:p>
          <a:p>
            <a:pPr algn="just"/>
            <a:endParaRPr lang="en-IN" sz="3200" dirty="0"/>
          </a:p>
          <a:p>
            <a:pPr algn="just"/>
            <a:r>
              <a:rPr lang="en-IN" sz="2400" b="1" dirty="0" smtClean="0">
                <a:solidFill>
                  <a:srgbClr val="002060"/>
                </a:solidFill>
              </a:rPr>
              <a:t>To file online return you need to Register your PAN.  Registration of PAN is a simple process. Always give your own Email ID and Mobile No. during registration and remember your password. Never allow your tax Consultant to give their Email ID and Mobile No. </a:t>
            </a:r>
          </a:p>
          <a:p>
            <a:pPr algn="just"/>
            <a:endParaRPr lang="en-IN" sz="2400" b="1" dirty="0">
              <a:solidFill>
                <a:srgbClr val="002060"/>
              </a:solidFill>
            </a:endParaRPr>
          </a:p>
          <a:p>
            <a:pPr algn="just"/>
            <a:r>
              <a:rPr lang="en-IN" sz="2400" b="1" dirty="0" smtClean="0">
                <a:solidFill>
                  <a:srgbClr val="002060"/>
                </a:solidFill>
              </a:rPr>
              <a:t>Maintain your Income Tax File Properly by filing your Income Tax Return regularly and keeping a record of Income and Investment declared by you in the Income Tax Return.</a:t>
            </a:r>
          </a:p>
          <a:p>
            <a:pPr algn="just"/>
            <a:endParaRPr lang="en-IN" sz="2400" b="1" dirty="0">
              <a:solidFill>
                <a:srgbClr val="002060"/>
              </a:solidFill>
            </a:endParaRPr>
          </a:p>
          <a:p>
            <a:pPr algn="just"/>
            <a:endParaRPr lang="en-IN" sz="2400" b="1" dirty="0" smtClean="0">
              <a:solidFill>
                <a:srgbClr val="002060"/>
              </a:solidFill>
            </a:endParaRPr>
          </a:p>
          <a:p>
            <a:pPr algn="just"/>
            <a:endParaRPr lang="en-IN" sz="2400" b="1" dirty="0">
              <a:solidFill>
                <a:srgbClr val="002060"/>
              </a:solidFill>
            </a:endParaRPr>
          </a:p>
          <a:p>
            <a:pPr algn="just"/>
            <a:endParaRPr lang="en-IN" sz="2400" b="1" dirty="0" smtClean="0">
              <a:solidFill>
                <a:srgbClr val="002060"/>
              </a:solidFill>
            </a:endParaRPr>
          </a:p>
          <a:p>
            <a:pPr algn="just"/>
            <a:endParaRPr lang="en-IN" sz="2400" b="1" dirty="0" smtClean="0">
              <a:solidFill>
                <a:srgbClr val="002060"/>
              </a:solidFill>
            </a:endParaRPr>
          </a:p>
        </p:txBody>
      </p:sp>
    </p:spTree>
    <p:extLst>
      <p:ext uri="{BB962C8B-B14F-4D97-AF65-F5344CB8AC3E}">
        <p14:creationId xmlns:p14="http://schemas.microsoft.com/office/powerpoint/2010/main" val="704365628"/>
      </p:ext>
    </p:extLst>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4687"/>
            <a:ext cx="12192000" cy="6832640"/>
          </a:xfrm>
          <a:prstGeom prst="rect">
            <a:avLst/>
          </a:prstGeom>
          <a:blipFill>
            <a:blip r:embed="rId2"/>
            <a:tile tx="0" ty="0" sx="100000" sy="100000" flip="none" algn="tl"/>
          </a:blipFill>
        </p:spPr>
        <p:txBody>
          <a:bodyPr wrap="square" rtlCol="0">
            <a:spAutoFit/>
          </a:bodyPr>
          <a:lstStyle/>
          <a:p>
            <a:pPr algn="ctr"/>
            <a:r>
              <a:rPr lang="en-IN" sz="3000" b="1" u="sng" dirty="0" smtClean="0">
                <a:solidFill>
                  <a:srgbClr val="C00000"/>
                </a:solidFill>
              </a:rPr>
              <a:t>Other Important Facilities @ Income Tax Portal after Login</a:t>
            </a:r>
            <a:endParaRPr lang="en-IN" sz="3000" b="1" u="sng" dirty="0">
              <a:solidFill>
                <a:srgbClr val="C00000"/>
              </a:solidFill>
            </a:endParaRPr>
          </a:p>
          <a:p>
            <a:pPr marL="342900" indent="-342900" algn="just">
              <a:buFont typeface="Wingdings" panose="05000000000000000000" pitchFamily="2" charset="2"/>
              <a:buChar char="v"/>
            </a:pPr>
            <a:r>
              <a:rPr lang="en-IN" sz="2400" b="1" dirty="0" smtClean="0">
                <a:solidFill>
                  <a:srgbClr val="002060"/>
                </a:solidFill>
              </a:rPr>
              <a:t>You can view 26AS and keep track of TDS deducted from you. You can periodically check whether the Income tax Deducted from you has been credited against your PAN or not. This is very Important since many times due to error in filing TDS return (Like Quoting wrong PAN) TDS does not get credited in 26AS. So by checking 26AS periodically any such case can be detected at an early stage. </a:t>
            </a:r>
            <a:endParaRPr lang="en-IN" sz="2400" b="1" dirty="0">
              <a:solidFill>
                <a:srgbClr val="002060"/>
              </a:solidFill>
            </a:endParaRPr>
          </a:p>
          <a:p>
            <a:pPr marL="342900" indent="-342900" algn="just">
              <a:buFont typeface="Wingdings" panose="05000000000000000000" pitchFamily="2" charset="2"/>
              <a:buChar char="v"/>
            </a:pPr>
            <a:r>
              <a:rPr lang="en-IN" sz="2400" b="1" dirty="0" smtClean="0">
                <a:solidFill>
                  <a:srgbClr val="002060"/>
                </a:solidFill>
              </a:rPr>
              <a:t>From your Income Tax Login you can download all the Income Tax Return of earlier years. Only electronically filed return can be downloaded. So in case you filed Return Online and one fine day you notice that you have lost the ITRV, there is no need to worry. Just login and download the ITRV online from Income Tax Website.</a:t>
            </a:r>
            <a:endParaRPr lang="en-IN" sz="2400" b="1" dirty="0">
              <a:solidFill>
                <a:srgbClr val="002060"/>
              </a:solidFill>
            </a:endParaRPr>
          </a:p>
          <a:p>
            <a:pPr marL="342900" indent="-342900" algn="just">
              <a:buFont typeface="Wingdings" panose="05000000000000000000" pitchFamily="2" charset="2"/>
              <a:buChar char="v"/>
            </a:pPr>
            <a:r>
              <a:rPr lang="en-IN" sz="2400" b="1" dirty="0" smtClean="0">
                <a:solidFill>
                  <a:srgbClr val="002060"/>
                </a:solidFill>
              </a:rPr>
              <a:t>You can check the status of your refund online from your login.</a:t>
            </a:r>
          </a:p>
          <a:p>
            <a:pPr marL="342900" indent="-342900" algn="just">
              <a:buFont typeface="Wingdings" panose="05000000000000000000" pitchFamily="2" charset="2"/>
              <a:buChar char="v"/>
            </a:pPr>
            <a:r>
              <a:rPr lang="en-IN" sz="2400" b="1" dirty="0" smtClean="0">
                <a:solidFill>
                  <a:srgbClr val="002060"/>
                </a:solidFill>
              </a:rPr>
              <a:t>You can also file online Rectification request u/s 154.</a:t>
            </a:r>
          </a:p>
          <a:p>
            <a:pPr marL="342900" indent="-342900" algn="just">
              <a:buFont typeface="Wingdings" panose="05000000000000000000" pitchFamily="2" charset="2"/>
              <a:buChar char="v"/>
            </a:pPr>
            <a:r>
              <a:rPr lang="en-IN" sz="2400" b="1" dirty="0" smtClean="0">
                <a:solidFill>
                  <a:srgbClr val="002060"/>
                </a:solidFill>
              </a:rPr>
              <a:t>You can check the Status of Rectification request.</a:t>
            </a:r>
          </a:p>
          <a:p>
            <a:pPr marL="342900" indent="-342900" algn="just">
              <a:buFont typeface="Wingdings" panose="05000000000000000000" pitchFamily="2" charset="2"/>
              <a:buChar char="v"/>
            </a:pPr>
            <a:r>
              <a:rPr lang="en-IN" sz="2400" b="1" dirty="0" smtClean="0">
                <a:solidFill>
                  <a:srgbClr val="002060"/>
                </a:solidFill>
              </a:rPr>
              <a:t>You can request for intimation u/s 143(1).</a:t>
            </a:r>
          </a:p>
          <a:p>
            <a:pPr marL="342900" indent="-342900" algn="just">
              <a:buFont typeface="Wingdings" panose="05000000000000000000" pitchFamily="2" charset="2"/>
              <a:buChar char="v"/>
            </a:pPr>
            <a:r>
              <a:rPr lang="en-IN" sz="2400" b="1" dirty="0" smtClean="0">
                <a:solidFill>
                  <a:srgbClr val="002060"/>
                </a:solidFill>
              </a:rPr>
              <a:t>You can also submit your response to outstanding demand, if any.</a:t>
            </a:r>
          </a:p>
          <a:p>
            <a:pPr marL="342900" indent="-342900" algn="just">
              <a:buFont typeface="Wingdings" panose="05000000000000000000" pitchFamily="2" charset="2"/>
              <a:buChar char="v"/>
            </a:pPr>
            <a:r>
              <a:rPr lang="en-IN" sz="2400" b="1" dirty="0" smtClean="0">
                <a:solidFill>
                  <a:srgbClr val="002060"/>
                </a:solidFill>
              </a:rPr>
              <a:t>You can make refund re-issue request.</a:t>
            </a:r>
          </a:p>
          <a:p>
            <a:pPr marL="342900" indent="-342900" algn="just">
              <a:buFont typeface="Wingdings" panose="05000000000000000000" pitchFamily="2" charset="2"/>
              <a:buChar char="v"/>
            </a:pPr>
            <a:r>
              <a:rPr lang="en-IN" sz="2400" b="1" dirty="0" smtClean="0">
                <a:solidFill>
                  <a:srgbClr val="002060"/>
                </a:solidFill>
              </a:rPr>
              <a:t>You can check your Pending Actions Status on the Dashboard.</a:t>
            </a:r>
          </a:p>
          <a:p>
            <a:pPr marL="342900" indent="-342900" algn="just">
              <a:buFont typeface="Wingdings" panose="05000000000000000000" pitchFamily="2" charset="2"/>
              <a:buChar char="v"/>
            </a:pPr>
            <a:r>
              <a:rPr lang="en-IN" sz="2400" b="1" dirty="0" smtClean="0">
                <a:solidFill>
                  <a:srgbClr val="002060"/>
                </a:solidFill>
              </a:rPr>
              <a:t>You can update your Address, E-mail ID and Mobile No., if required.</a:t>
            </a:r>
          </a:p>
        </p:txBody>
      </p:sp>
    </p:spTree>
    <p:extLst>
      <p:ext uri="{BB962C8B-B14F-4D97-AF65-F5344CB8AC3E}">
        <p14:creationId xmlns:p14="http://schemas.microsoft.com/office/powerpoint/2010/main" val="3728235700"/>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8177"/>
            <a:ext cx="10515600" cy="1325563"/>
          </a:xfrm>
        </p:spPr>
        <p:txBody>
          <a:bodyPr/>
          <a:lstStyle/>
          <a:p>
            <a:pPr algn="ctr"/>
            <a:r>
              <a:rPr lang="en-IN" sz="6000" b="1" u="sng" dirty="0" smtClean="0">
                <a:solidFill>
                  <a:srgbClr val="92D050"/>
                </a:solidFill>
                <a:latin typeface="Algerian" panose="04020705040A02060702" pitchFamily="82" charset="0"/>
              </a:rPr>
              <a:t>Know Your ITR</a:t>
            </a:r>
            <a:endParaRPr lang="en-IN" b="1" u="sng" dirty="0">
              <a:solidFill>
                <a:srgbClr val="92D050"/>
              </a:solidFill>
              <a:latin typeface="Algerian" panose="04020705040A02060702" pitchFamily="82" charset="0"/>
            </a:endParaRPr>
          </a:p>
        </p:txBody>
      </p:sp>
      <p:sp>
        <p:nvSpPr>
          <p:cNvPr id="3" name="Content Placeholder 2"/>
          <p:cNvSpPr>
            <a:spLocks noGrp="1"/>
          </p:cNvSpPr>
          <p:nvPr>
            <p:ph idx="1"/>
          </p:nvPr>
        </p:nvSpPr>
        <p:spPr>
          <a:xfrm>
            <a:off x="838200" y="1493740"/>
            <a:ext cx="10515600" cy="5364260"/>
          </a:xfrm>
        </p:spPr>
        <p:txBody>
          <a:bodyPr>
            <a:normAutofit fontScale="92500" lnSpcReduction="10000"/>
          </a:bodyPr>
          <a:lstStyle/>
          <a:p>
            <a:pPr marL="0" indent="0">
              <a:buNone/>
            </a:pPr>
            <a:r>
              <a:rPr lang="en-IN" b="1" u="sng" dirty="0" smtClean="0">
                <a:solidFill>
                  <a:schemeClr val="accent2">
                    <a:lumMod val="75000"/>
                  </a:schemeClr>
                </a:solidFill>
              </a:rPr>
              <a:t>ITR-1 (SAHAJ)</a:t>
            </a:r>
          </a:p>
          <a:p>
            <a:pPr marL="0" indent="0">
              <a:buNone/>
            </a:pPr>
            <a:r>
              <a:rPr lang="en-IN" b="1" dirty="0" smtClean="0">
                <a:solidFill>
                  <a:srgbClr val="FFC000"/>
                </a:solidFill>
              </a:rPr>
              <a:t>Who </a:t>
            </a:r>
            <a:r>
              <a:rPr lang="en-IN" b="1" dirty="0">
                <a:solidFill>
                  <a:srgbClr val="FFC000"/>
                </a:solidFill>
              </a:rPr>
              <a:t>can use this Return </a:t>
            </a:r>
            <a:r>
              <a:rPr lang="en-IN" b="1" dirty="0" smtClean="0">
                <a:solidFill>
                  <a:srgbClr val="FFC000"/>
                </a:solidFill>
              </a:rPr>
              <a:t>Form?</a:t>
            </a:r>
            <a:endParaRPr lang="en-IN" b="1" dirty="0">
              <a:solidFill>
                <a:srgbClr val="FFC000"/>
              </a:solidFill>
            </a:endParaRPr>
          </a:p>
          <a:p>
            <a:pPr marL="0" indent="0" algn="just">
              <a:buNone/>
            </a:pPr>
            <a:r>
              <a:rPr lang="en-IN" b="1" dirty="0" smtClean="0">
                <a:solidFill>
                  <a:srgbClr val="002060"/>
                </a:solidFill>
              </a:rPr>
              <a:t>This </a:t>
            </a:r>
            <a:r>
              <a:rPr lang="en-IN" b="1" dirty="0">
                <a:solidFill>
                  <a:srgbClr val="002060"/>
                </a:solidFill>
              </a:rPr>
              <a:t>Return Form is to be used by an individual whose total income for the assessment year 2015-16 includes:- </a:t>
            </a:r>
          </a:p>
          <a:p>
            <a:pPr marL="0" indent="0" algn="just">
              <a:buNone/>
            </a:pPr>
            <a:r>
              <a:rPr lang="en-IN" b="1" dirty="0">
                <a:solidFill>
                  <a:srgbClr val="002060"/>
                </a:solidFill>
              </a:rPr>
              <a:t>(a) Income from Salary/ Pension; or </a:t>
            </a:r>
          </a:p>
          <a:p>
            <a:pPr marL="0" indent="0" algn="just">
              <a:buNone/>
            </a:pPr>
            <a:r>
              <a:rPr lang="en-IN" b="1" dirty="0">
                <a:solidFill>
                  <a:srgbClr val="002060"/>
                </a:solidFill>
              </a:rPr>
              <a:t>(b) Income from One House Property (excluding cases where loss is brought forward from previous years); or </a:t>
            </a:r>
          </a:p>
          <a:p>
            <a:pPr marL="0" indent="0" algn="just">
              <a:buNone/>
            </a:pPr>
            <a:r>
              <a:rPr lang="en-IN" b="1" dirty="0">
                <a:solidFill>
                  <a:srgbClr val="002060"/>
                </a:solidFill>
              </a:rPr>
              <a:t>(c) Income from Other Sources (excluding Winning from Lottery and Income from Race Horses</a:t>
            </a:r>
            <a:r>
              <a:rPr lang="en-IN" b="1" dirty="0" smtClean="0">
                <a:solidFill>
                  <a:srgbClr val="002060"/>
                </a:solidFill>
              </a:rPr>
              <a:t>)</a:t>
            </a:r>
          </a:p>
          <a:p>
            <a:pPr marL="0" indent="0" algn="just">
              <a:buNone/>
            </a:pPr>
            <a:r>
              <a:rPr lang="en-IN" b="1" dirty="0" smtClean="0">
                <a:solidFill>
                  <a:srgbClr val="C00000"/>
                </a:solidFill>
              </a:rPr>
              <a:t>NOTE: </a:t>
            </a:r>
            <a:r>
              <a:rPr lang="en-IN" b="1" dirty="0">
                <a:solidFill>
                  <a:srgbClr val="C00000"/>
                </a:solidFill>
              </a:rPr>
              <a:t>Further, in </a:t>
            </a:r>
            <a:r>
              <a:rPr lang="en-IN" b="1" dirty="0" smtClean="0">
                <a:solidFill>
                  <a:srgbClr val="C00000"/>
                </a:solidFill>
              </a:rPr>
              <a:t>a case where </a:t>
            </a:r>
            <a:r>
              <a:rPr lang="en-IN" b="1" dirty="0">
                <a:solidFill>
                  <a:srgbClr val="C00000"/>
                </a:solidFill>
              </a:rPr>
              <a:t>the income of another person like spouse, minor child, etc. is to be clubbed with the income of the </a:t>
            </a:r>
            <a:r>
              <a:rPr lang="en-IN" b="1" dirty="0" err="1">
                <a:solidFill>
                  <a:srgbClr val="C00000"/>
                </a:solidFill>
              </a:rPr>
              <a:t>assessee</a:t>
            </a:r>
            <a:r>
              <a:rPr lang="en-IN" b="1" dirty="0">
                <a:solidFill>
                  <a:srgbClr val="C00000"/>
                </a:solidFill>
              </a:rPr>
              <a:t>, this Return Form can be used only </a:t>
            </a:r>
            <a:r>
              <a:rPr lang="en-IN" b="1" dirty="0" smtClean="0">
                <a:solidFill>
                  <a:srgbClr val="C00000"/>
                </a:solidFill>
              </a:rPr>
              <a:t>if the </a:t>
            </a:r>
            <a:r>
              <a:rPr lang="en-IN" b="1" dirty="0">
                <a:solidFill>
                  <a:srgbClr val="C00000"/>
                </a:solidFill>
              </a:rPr>
              <a:t>income being clubbed falls into the above income categories</a:t>
            </a:r>
            <a:r>
              <a:rPr lang="en-IN" b="1" dirty="0" smtClean="0">
                <a:solidFill>
                  <a:srgbClr val="C00000"/>
                </a:solidFill>
              </a:rPr>
              <a:t>. So if any Income is not falling in the above category then ITR1-SAHAJ can not be used.</a:t>
            </a:r>
            <a:endParaRPr lang="en-IN" b="1" dirty="0">
              <a:solidFill>
                <a:srgbClr val="C00000"/>
              </a:solidFill>
            </a:endParaRPr>
          </a:p>
          <a:p>
            <a:endParaRPr lang="en-IN" b="1" dirty="0">
              <a:solidFill>
                <a:srgbClr val="002060"/>
              </a:solidFill>
            </a:endParaRPr>
          </a:p>
          <a:p>
            <a:endParaRPr lang="en-IN" b="1" dirty="0">
              <a:solidFill>
                <a:srgbClr val="002060"/>
              </a:solidFill>
            </a:endParaRPr>
          </a:p>
          <a:p>
            <a:pPr marL="0" indent="0">
              <a:buNone/>
            </a:pPr>
            <a:endParaRPr lang="en-IN" b="1" u="sng" dirty="0"/>
          </a:p>
        </p:txBody>
      </p:sp>
    </p:spTree>
    <p:extLst>
      <p:ext uri="{BB962C8B-B14F-4D97-AF65-F5344CB8AC3E}">
        <p14:creationId xmlns:p14="http://schemas.microsoft.com/office/powerpoint/2010/main" val="42923591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0"/>
            <a:ext cx="10515600" cy="6858000"/>
          </a:xfrm>
        </p:spPr>
        <p:txBody>
          <a:bodyPr>
            <a:noAutofit/>
          </a:bodyPr>
          <a:lstStyle/>
          <a:p>
            <a:pPr marL="0" indent="0">
              <a:buNone/>
            </a:pPr>
            <a:r>
              <a:rPr lang="en-IN" sz="2600" b="1" u="sng" dirty="0" smtClean="0">
                <a:solidFill>
                  <a:schemeClr val="accent2">
                    <a:lumMod val="75000"/>
                  </a:schemeClr>
                </a:solidFill>
              </a:rPr>
              <a:t>ITR-1 (SAHAJ)</a:t>
            </a:r>
          </a:p>
          <a:p>
            <a:pPr marL="0" indent="0">
              <a:buNone/>
            </a:pPr>
            <a:r>
              <a:rPr lang="en-IN" sz="2600" b="1" dirty="0" smtClean="0">
                <a:solidFill>
                  <a:srgbClr val="FFC000"/>
                </a:solidFill>
              </a:rPr>
              <a:t>Who </a:t>
            </a:r>
            <a:r>
              <a:rPr lang="en-IN" sz="2600" b="1" dirty="0">
                <a:solidFill>
                  <a:srgbClr val="FFC000"/>
                </a:solidFill>
              </a:rPr>
              <a:t>can </a:t>
            </a:r>
            <a:r>
              <a:rPr lang="en-IN" sz="2600" b="1" dirty="0" smtClean="0">
                <a:solidFill>
                  <a:srgbClr val="FFC000"/>
                </a:solidFill>
              </a:rPr>
              <a:t>not use </a:t>
            </a:r>
            <a:r>
              <a:rPr lang="en-IN" sz="2600" b="1" dirty="0">
                <a:solidFill>
                  <a:srgbClr val="FFC000"/>
                </a:solidFill>
              </a:rPr>
              <a:t>this Return </a:t>
            </a:r>
            <a:r>
              <a:rPr lang="en-IN" sz="2600" b="1" dirty="0" smtClean="0">
                <a:solidFill>
                  <a:srgbClr val="FFC000"/>
                </a:solidFill>
              </a:rPr>
              <a:t>Form?</a:t>
            </a:r>
            <a:endParaRPr lang="en-IN" sz="2600" b="1" dirty="0">
              <a:solidFill>
                <a:srgbClr val="FFC000"/>
              </a:solidFill>
            </a:endParaRPr>
          </a:p>
          <a:p>
            <a:pPr marL="0" indent="0" algn="just">
              <a:buNone/>
            </a:pPr>
            <a:r>
              <a:rPr lang="en-IN" sz="2600" b="1" dirty="0">
                <a:solidFill>
                  <a:srgbClr val="002060"/>
                </a:solidFill>
              </a:rPr>
              <a:t>This Return Form should not be used by an individual whose total income for the </a:t>
            </a:r>
            <a:r>
              <a:rPr lang="en-IN" sz="2600" b="1" dirty="0" smtClean="0">
                <a:solidFill>
                  <a:srgbClr val="002060"/>
                </a:solidFill>
              </a:rPr>
              <a:t>assessment year </a:t>
            </a:r>
            <a:r>
              <a:rPr lang="en-IN" sz="2600" b="1" dirty="0">
                <a:solidFill>
                  <a:srgbClr val="002060"/>
                </a:solidFill>
              </a:rPr>
              <a:t>2015-16 includes:-</a:t>
            </a:r>
            <a:r>
              <a:rPr lang="en-IN" sz="2600" b="1" dirty="0" smtClean="0">
                <a:solidFill>
                  <a:srgbClr val="002060"/>
                </a:solidFill>
              </a:rPr>
              <a:t> </a:t>
            </a:r>
            <a:endParaRPr lang="en-IN" sz="2600" dirty="0">
              <a:solidFill>
                <a:srgbClr val="002060"/>
              </a:solidFill>
            </a:endParaRPr>
          </a:p>
          <a:p>
            <a:pPr marL="0" indent="0" algn="just">
              <a:buNone/>
            </a:pPr>
            <a:r>
              <a:rPr lang="en-IN" sz="2600" b="1" dirty="0">
                <a:solidFill>
                  <a:srgbClr val="002060"/>
                </a:solidFill>
              </a:rPr>
              <a:t>(a) Income from more than one house property; or </a:t>
            </a:r>
          </a:p>
          <a:p>
            <a:pPr marL="0" indent="0" algn="just">
              <a:buNone/>
            </a:pPr>
            <a:r>
              <a:rPr lang="en-IN" sz="2600" b="1" dirty="0">
                <a:solidFill>
                  <a:srgbClr val="002060"/>
                </a:solidFill>
              </a:rPr>
              <a:t>(b) Income from Winnings from lottery or income from Race horses; or </a:t>
            </a:r>
          </a:p>
          <a:p>
            <a:pPr marL="0" indent="0" algn="just">
              <a:buNone/>
            </a:pPr>
            <a:r>
              <a:rPr lang="en-IN" sz="2600" b="1" dirty="0">
                <a:solidFill>
                  <a:srgbClr val="002060"/>
                </a:solidFill>
              </a:rPr>
              <a:t>(c) Income under the head "Capital </a:t>
            </a:r>
            <a:r>
              <a:rPr lang="en-IN" sz="2600" b="1" dirty="0" smtClean="0">
                <a:solidFill>
                  <a:srgbClr val="002060"/>
                </a:solidFill>
              </a:rPr>
              <a:t>Gains”; </a:t>
            </a:r>
            <a:r>
              <a:rPr lang="en-IN" sz="2600" b="1" dirty="0">
                <a:solidFill>
                  <a:srgbClr val="002060"/>
                </a:solidFill>
              </a:rPr>
              <a:t>or </a:t>
            </a:r>
          </a:p>
          <a:p>
            <a:pPr marL="0" indent="0" algn="just">
              <a:buNone/>
            </a:pPr>
            <a:r>
              <a:rPr lang="en-IN" sz="2600" b="1" dirty="0">
                <a:solidFill>
                  <a:srgbClr val="002060"/>
                </a:solidFill>
              </a:rPr>
              <a:t>(d) Agricultural income in excess of 5,000; or </a:t>
            </a:r>
          </a:p>
          <a:p>
            <a:pPr marL="0" indent="0" algn="just">
              <a:buNone/>
            </a:pPr>
            <a:r>
              <a:rPr lang="en-IN" sz="2600" b="1" dirty="0">
                <a:solidFill>
                  <a:srgbClr val="002060"/>
                </a:solidFill>
              </a:rPr>
              <a:t>(e) Income from Business or Profession; or </a:t>
            </a:r>
          </a:p>
          <a:p>
            <a:pPr marL="0" indent="0" algn="just">
              <a:buNone/>
            </a:pPr>
            <a:r>
              <a:rPr lang="en-IN" sz="2600" b="1" dirty="0">
                <a:solidFill>
                  <a:srgbClr val="002060"/>
                </a:solidFill>
              </a:rPr>
              <a:t>(f) Loss under the head 'Income from other sources; or </a:t>
            </a:r>
          </a:p>
          <a:p>
            <a:pPr marL="0" indent="0" algn="just">
              <a:buNone/>
            </a:pPr>
            <a:r>
              <a:rPr lang="en-IN" sz="2600" b="1" dirty="0">
                <a:solidFill>
                  <a:srgbClr val="002060"/>
                </a:solidFill>
              </a:rPr>
              <a:t>(g) Person claiming relief </a:t>
            </a:r>
            <a:r>
              <a:rPr lang="en-IN" sz="2600" b="1" dirty="0" smtClean="0">
                <a:solidFill>
                  <a:srgbClr val="002060"/>
                </a:solidFill>
              </a:rPr>
              <a:t>under section </a:t>
            </a:r>
            <a:r>
              <a:rPr lang="en-IN" sz="2600" b="1" dirty="0">
                <a:solidFill>
                  <a:srgbClr val="002060"/>
                </a:solidFill>
              </a:rPr>
              <a:t>90 and/or 91; or </a:t>
            </a:r>
          </a:p>
          <a:p>
            <a:pPr marL="0" indent="0" algn="just">
              <a:buNone/>
            </a:pPr>
            <a:r>
              <a:rPr lang="en-IN" sz="2600" b="1" dirty="0">
                <a:solidFill>
                  <a:srgbClr val="002060"/>
                </a:solidFill>
              </a:rPr>
              <a:t>(h) Any resident having any asset (including financial interest in any entity) located outside India or signing authority in any account located outside India or </a:t>
            </a:r>
          </a:p>
          <a:p>
            <a:pPr marL="0" indent="0" algn="just">
              <a:buNone/>
            </a:pPr>
            <a:r>
              <a:rPr lang="en-IN" sz="2600" b="1" dirty="0">
                <a:solidFill>
                  <a:srgbClr val="002060"/>
                </a:solidFill>
              </a:rPr>
              <a:t>(</a:t>
            </a:r>
            <a:r>
              <a:rPr lang="en-IN" sz="2600" b="1" dirty="0" err="1">
                <a:solidFill>
                  <a:srgbClr val="002060"/>
                </a:solidFill>
              </a:rPr>
              <a:t>i</a:t>
            </a:r>
            <a:r>
              <a:rPr lang="en-IN" sz="2600" b="1" dirty="0">
                <a:solidFill>
                  <a:srgbClr val="002060"/>
                </a:solidFill>
              </a:rPr>
              <a:t>) Any resident having income from any source outside </a:t>
            </a:r>
            <a:r>
              <a:rPr lang="en-IN" sz="2600" b="1" dirty="0" smtClean="0">
                <a:solidFill>
                  <a:srgbClr val="002060"/>
                </a:solidFill>
              </a:rPr>
              <a:t>India</a:t>
            </a:r>
            <a:endParaRPr lang="en-IN" sz="2600" b="1" u="sng" dirty="0"/>
          </a:p>
        </p:txBody>
      </p:sp>
    </p:spTree>
    <p:extLst>
      <p:ext uri="{BB962C8B-B14F-4D97-AF65-F5344CB8AC3E}">
        <p14:creationId xmlns:p14="http://schemas.microsoft.com/office/powerpoint/2010/main" val="39239505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8177"/>
            <a:ext cx="10515600" cy="1325563"/>
          </a:xfrm>
        </p:spPr>
        <p:txBody>
          <a:bodyPr/>
          <a:lstStyle/>
          <a:p>
            <a:pPr algn="ctr"/>
            <a:r>
              <a:rPr lang="en-IN" sz="6000" b="1" u="sng" dirty="0" smtClean="0">
                <a:solidFill>
                  <a:srgbClr val="92D050"/>
                </a:solidFill>
                <a:latin typeface="Algerian" panose="04020705040A02060702" pitchFamily="82" charset="0"/>
              </a:rPr>
              <a:t>Know Your ITR</a:t>
            </a:r>
            <a:endParaRPr lang="en-IN" b="1" u="sng" dirty="0">
              <a:solidFill>
                <a:srgbClr val="92D050"/>
              </a:solidFill>
              <a:latin typeface="Algerian" panose="04020705040A02060702" pitchFamily="82" charset="0"/>
            </a:endParaRPr>
          </a:p>
        </p:txBody>
      </p:sp>
      <p:sp>
        <p:nvSpPr>
          <p:cNvPr id="3" name="Content Placeholder 2"/>
          <p:cNvSpPr>
            <a:spLocks noGrp="1"/>
          </p:cNvSpPr>
          <p:nvPr>
            <p:ph idx="1"/>
          </p:nvPr>
        </p:nvSpPr>
        <p:spPr>
          <a:xfrm>
            <a:off x="838200" y="1493740"/>
            <a:ext cx="10515600" cy="5364260"/>
          </a:xfrm>
        </p:spPr>
        <p:txBody>
          <a:bodyPr>
            <a:normAutofit/>
          </a:bodyPr>
          <a:lstStyle/>
          <a:p>
            <a:pPr marL="0" indent="0">
              <a:buNone/>
            </a:pPr>
            <a:r>
              <a:rPr lang="en-IN" b="1" u="sng" dirty="0" smtClean="0">
                <a:solidFill>
                  <a:schemeClr val="accent2">
                    <a:lumMod val="75000"/>
                  </a:schemeClr>
                </a:solidFill>
              </a:rPr>
              <a:t>ITR-2</a:t>
            </a:r>
          </a:p>
          <a:p>
            <a:pPr marL="0" indent="0">
              <a:buNone/>
            </a:pPr>
            <a:r>
              <a:rPr lang="en-IN" b="1" dirty="0" smtClean="0">
                <a:solidFill>
                  <a:srgbClr val="FFC000"/>
                </a:solidFill>
              </a:rPr>
              <a:t>Who </a:t>
            </a:r>
            <a:r>
              <a:rPr lang="en-IN" b="1" dirty="0">
                <a:solidFill>
                  <a:srgbClr val="FFC000"/>
                </a:solidFill>
              </a:rPr>
              <a:t>can use this Return </a:t>
            </a:r>
            <a:r>
              <a:rPr lang="en-IN" b="1" dirty="0" smtClean="0">
                <a:solidFill>
                  <a:srgbClr val="FFC000"/>
                </a:solidFill>
              </a:rPr>
              <a:t>Form?</a:t>
            </a:r>
            <a:endParaRPr lang="en-IN" b="1" dirty="0">
              <a:solidFill>
                <a:srgbClr val="FFC000"/>
              </a:solidFill>
            </a:endParaRPr>
          </a:p>
          <a:p>
            <a:pPr marL="0" indent="0" algn="just">
              <a:buNone/>
            </a:pPr>
            <a:r>
              <a:rPr lang="en-IN" b="1" dirty="0" smtClean="0">
                <a:solidFill>
                  <a:srgbClr val="002060"/>
                </a:solidFill>
              </a:rPr>
              <a:t>This </a:t>
            </a:r>
            <a:r>
              <a:rPr lang="en-IN" b="1" dirty="0">
                <a:solidFill>
                  <a:srgbClr val="002060"/>
                </a:solidFill>
              </a:rPr>
              <a:t>Return Form is to be used by an </a:t>
            </a:r>
            <a:r>
              <a:rPr lang="en-IN" b="1" dirty="0" smtClean="0">
                <a:solidFill>
                  <a:srgbClr val="002060"/>
                </a:solidFill>
              </a:rPr>
              <a:t>individual/HUF </a:t>
            </a:r>
            <a:r>
              <a:rPr lang="en-IN" b="1" dirty="0">
                <a:solidFill>
                  <a:srgbClr val="002060"/>
                </a:solidFill>
              </a:rPr>
              <a:t>whose total income for the assessment year 2015-16 includes:- </a:t>
            </a:r>
          </a:p>
          <a:p>
            <a:pPr marL="514350" indent="-514350" algn="just">
              <a:buAutoNum type="alphaLcParenBoth"/>
            </a:pPr>
            <a:r>
              <a:rPr lang="en-IN" b="1" dirty="0" smtClean="0">
                <a:solidFill>
                  <a:srgbClr val="002060"/>
                </a:solidFill>
              </a:rPr>
              <a:t>Income </a:t>
            </a:r>
            <a:r>
              <a:rPr lang="en-IN" b="1" dirty="0">
                <a:solidFill>
                  <a:srgbClr val="002060"/>
                </a:solidFill>
              </a:rPr>
              <a:t>from salary/ </a:t>
            </a:r>
            <a:r>
              <a:rPr lang="en-IN" b="1" dirty="0" smtClean="0">
                <a:solidFill>
                  <a:srgbClr val="002060"/>
                </a:solidFill>
              </a:rPr>
              <a:t>Pension</a:t>
            </a:r>
          </a:p>
          <a:p>
            <a:pPr marL="514350" indent="-514350" algn="just">
              <a:buAutoNum type="alphaLcParenBoth"/>
            </a:pPr>
            <a:r>
              <a:rPr lang="en-IN" b="1" dirty="0" smtClean="0">
                <a:solidFill>
                  <a:srgbClr val="002060"/>
                </a:solidFill>
              </a:rPr>
              <a:t>Income </a:t>
            </a:r>
            <a:r>
              <a:rPr lang="en-IN" b="1" dirty="0">
                <a:solidFill>
                  <a:srgbClr val="002060"/>
                </a:solidFill>
              </a:rPr>
              <a:t>from house </a:t>
            </a:r>
            <a:r>
              <a:rPr lang="en-IN" b="1" dirty="0" smtClean="0">
                <a:solidFill>
                  <a:srgbClr val="002060"/>
                </a:solidFill>
              </a:rPr>
              <a:t>property</a:t>
            </a:r>
          </a:p>
          <a:p>
            <a:pPr marL="514350" indent="-514350" algn="just">
              <a:buAutoNum type="alphaLcParenBoth"/>
            </a:pPr>
            <a:r>
              <a:rPr lang="en-IN" b="1" dirty="0" smtClean="0">
                <a:solidFill>
                  <a:srgbClr val="002060"/>
                </a:solidFill>
              </a:rPr>
              <a:t>Income </a:t>
            </a:r>
            <a:r>
              <a:rPr lang="en-IN" b="1" dirty="0">
                <a:solidFill>
                  <a:srgbClr val="002060"/>
                </a:solidFill>
              </a:rPr>
              <a:t>from capital </a:t>
            </a:r>
            <a:r>
              <a:rPr lang="en-IN" b="1" dirty="0" smtClean="0">
                <a:solidFill>
                  <a:srgbClr val="002060"/>
                </a:solidFill>
              </a:rPr>
              <a:t>gains</a:t>
            </a:r>
          </a:p>
          <a:p>
            <a:pPr marL="514350" indent="-514350" algn="just">
              <a:buAutoNum type="alphaLcParenBoth"/>
            </a:pPr>
            <a:r>
              <a:rPr lang="en-IN" b="1" dirty="0" smtClean="0">
                <a:solidFill>
                  <a:srgbClr val="002060"/>
                </a:solidFill>
              </a:rPr>
              <a:t>Income </a:t>
            </a:r>
            <a:r>
              <a:rPr lang="en-IN" b="1" dirty="0">
                <a:solidFill>
                  <a:srgbClr val="002060"/>
                </a:solidFill>
              </a:rPr>
              <a:t>from other sources (including winning from lottery and income from race </a:t>
            </a:r>
            <a:r>
              <a:rPr lang="en-IN" b="1" dirty="0" smtClean="0">
                <a:solidFill>
                  <a:srgbClr val="002060"/>
                </a:solidFill>
              </a:rPr>
              <a:t>horses)</a:t>
            </a:r>
          </a:p>
          <a:p>
            <a:pPr marL="514350" indent="-514350" algn="just">
              <a:buAutoNum type="alphaLcParenBoth"/>
            </a:pPr>
            <a:r>
              <a:rPr lang="en-IN" b="1" dirty="0" smtClean="0">
                <a:solidFill>
                  <a:srgbClr val="002060"/>
                </a:solidFill>
              </a:rPr>
              <a:t>Individuals </a:t>
            </a:r>
            <a:r>
              <a:rPr lang="en-IN" b="1" dirty="0">
                <a:solidFill>
                  <a:srgbClr val="002060"/>
                </a:solidFill>
              </a:rPr>
              <a:t>who qualify as ordinarily resident in India and having any overseas income/ assets </a:t>
            </a:r>
            <a:r>
              <a:rPr lang="en-IN" b="1" dirty="0" err="1">
                <a:solidFill>
                  <a:srgbClr val="002060"/>
                </a:solidFill>
              </a:rPr>
              <a:t>etc</a:t>
            </a:r>
            <a:endParaRPr lang="en-IN" b="1" dirty="0">
              <a:solidFill>
                <a:srgbClr val="002060"/>
              </a:solidFill>
            </a:endParaRPr>
          </a:p>
          <a:p>
            <a:endParaRPr lang="en-IN" b="1" dirty="0">
              <a:solidFill>
                <a:srgbClr val="002060"/>
              </a:solidFill>
            </a:endParaRPr>
          </a:p>
          <a:p>
            <a:pPr marL="0" indent="0">
              <a:buNone/>
            </a:pPr>
            <a:endParaRPr lang="en-IN" b="1" u="sng" dirty="0"/>
          </a:p>
        </p:txBody>
      </p:sp>
    </p:spTree>
    <p:extLst>
      <p:ext uri="{BB962C8B-B14F-4D97-AF65-F5344CB8AC3E}">
        <p14:creationId xmlns:p14="http://schemas.microsoft.com/office/powerpoint/2010/main" val="28100968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0"/>
            <a:ext cx="10515600" cy="6858000"/>
          </a:xfrm>
        </p:spPr>
        <p:txBody>
          <a:bodyPr>
            <a:noAutofit/>
          </a:bodyPr>
          <a:lstStyle/>
          <a:p>
            <a:pPr marL="0" indent="0">
              <a:buNone/>
            </a:pPr>
            <a:endParaRPr lang="en-IN" sz="2600" b="1" u="sng" dirty="0" smtClean="0">
              <a:solidFill>
                <a:schemeClr val="accent2">
                  <a:lumMod val="75000"/>
                </a:schemeClr>
              </a:solidFill>
            </a:endParaRPr>
          </a:p>
          <a:p>
            <a:pPr marL="0" indent="0">
              <a:buNone/>
            </a:pPr>
            <a:r>
              <a:rPr lang="en-IN" b="1" u="sng" dirty="0" smtClean="0">
                <a:solidFill>
                  <a:schemeClr val="accent2">
                    <a:lumMod val="75000"/>
                  </a:schemeClr>
                </a:solidFill>
              </a:rPr>
              <a:t>ITR-2</a:t>
            </a:r>
          </a:p>
          <a:p>
            <a:pPr marL="0" indent="0">
              <a:buNone/>
            </a:pPr>
            <a:r>
              <a:rPr lang="en-IN" b="1" dirty="0" smtClean="0">
                <a:solidFill>
                  <a:srgbClr val="FFC000"/>
                </a:solidFill>
              </a:rPr>
              <a:t>Who </a:t>
            </a:r>
            <a:r>
              <a:rPr lang="en-IN" b="1" dirty="0">
                <a:solidFill>
                  <a:srgbClr val="FFC000"/>
                </a:solidFill>
              </a:rPr>
              <a:t>can </a:t>
            </a:r>
            <a:r>
              <a:rPr lang="en-IN" b="1" dirty="0" smtClean="0">
                <a:solidFill>
                  <a:srgbClr val="FFC000"/>
                </a:solidFill>
              </a:rPr>
              <a:t>not use </a:t>
            </a:r>
            <a:r>
              <a:rPr lang="en-IN" b="1" dirty="0">
                <a:solidFill>
                  <a:srgbClr val="FFC000"/>
                </a:solidFill>
              </a:rPr>
              <a:t>this Return </a:t>
            </a:r>
            <a:r>
              <a:rPr lang="en-IN" b="1" dirty="0" smtClean="0">
                <a:solidFill>
                  <a:srgbClr val="FFC000"/>
                </a:solidFill>
              </a:rPr>
              <a:t>Form?</a:t>
            </a:r>
            <a:endParaRPr lang="en-IN" b="1" dirty="0">
              <a:solidFill>
                <a:srgbClr val="FFC000"/>
              </a:solidFill>
            </a:endParaRPr>
          </a:p>
          <a:p>
            <a:pPr marL="0" indent="0" algn="just">
              <a:buNone/>
            </a:pPr>
            <a:endParaRPr lang="en-IN" b="1" dirty="0" smtClean="0">
              <a:solidFill>
                <a:srgbClr val="002060"/>
              </a:solidFill>
            </a:endParaRPr>
          </a:p>
          <a:p>
            <a:pPr marL="0" indent="0" algn="just">
              <a:buNone/>
            </a:pPr>
            <a:r>
              <a:rPr lang="en-IN" b="1" dirty="0" smtClean="0">
                <a:solidFill>
                  <a:srgbClr val="002060"/>
                </a:solidFill>
              </a:rPr>
              <a:t>This </a:t>
            </a:r>
            <a:r>
              <a:rPr lang="en-IN" b="1" dirty="0">
                <a:solidFill>
                  <a:srgbClr val="002060"/>
                </a:solidFill>
              </a:rPr>
              <a:t>Return Form should not be used by an </a:t>
            </a:r>
            <a:r>
              <a:rPr lang="en-IN" b="1" dirty="0" smtClean="0">
                <a:solidFill>
                  <a:srgbClr val="002060"/>
                </a:solidFill>
              </a:rPr>
              <a:t>individual/HUF </a:t>
            </a:r>
            <a:r>
              <a:rPr lang="en-IN" b="1" dirty="0">
                <a:solidFill>
                  <a:srgbClr val="002060"/>
                </a:solidFill>
              </a:rPr>
              <a:t>whose total income for the </a:t>
            </a:r>
            <a:r>
              <a:rPr lang="en-IN" b="1" dirty="0" smtClean="0">
                <a:solidFill>
                  <a:srgbClr val="002060"/>
                </a:solidFill>
              </a:rPr>
              <a:t>assessment year </a:t>
            </a:r>
            <a:r>
              <a:rPr lang="en-IN" b="1" dirty="0">
                <a:solidFill>
                  <a:srgbClr val="002060"/>
                </a:solidFill>
              </a:rPr>
              <a:t>2015-16 includes:-</a:t>
            </a:r>
            <a:r>
              <a:rPr lang="en-IN" b="1" dirty="0" smtClean="0">
                <a:solidFill>
                  <a:srgbClr val="002060"/>
                </a:solidFill>
              </a:rPr>
              <a:t> </a:t>
            </a:r>
            <a:endParaRPr lang="en-IN" dirty="0">
              <a:solidFill>
                <a:srgbClr val="002060"/>
              </a:solidFill>
            </a:endParaRPr>
          </a:p>
          <a:p>
            <a:pPr marL="0" indent="0" algn="just">
              <a:buNone/>
            </a:pPr>
            <a:endParaRPr lang="en-IN" b="1" dirty="0" smtClean="0">
              <a:solidFill>
                <a:srgbClr val="002060"/>
              </a:solidFill>
            </a:endParaRPr>
          </a:p>
          <a:p>
            <a:pPr marL="0" indent="0" algn="just">
              <a:buNone/>
            </a:pPr>
            <a:r>
              <a:rPr lang="en-IN" b="1" dirty="0" smtClean="0">
                <a:solidFill>
                  <a:srgbClr val="002060"/>
                </a:solidFill>
              </a:rPr>
              <a:t>(</a:t>
            </a:r>
            <a:r>
              <a:rPr lang="en-IN" b="1" dirty="0">
                <a:solidFill>
                  <a:srgbClr val="002060"/>
                </a:solidFill>
              </a:rPr>
              <a:t>a) </a:t>
            </a:r>
            <a:r>
              <a:rPr lang="en-IN" b="1" dirty="0" smtClean="0">
                <a:solidFill>
                  <a:srgbClr val="002060"/>
                </a:solidFill>
              </a:rPr>
              <a:t>Income </a:t>
            </a:r>
            <a:r>
              <a:rPr lang="en-IN" b="1" dirty="0">
                <a:solidFill>
                  <a:srgbClr val="002060"/>
                </a:solidFill>
              </a:rPr>
              <a:t>from Business or </a:t>
            </a:r>
            <a:r>
              <a:rPr lang="en-IN" b="1" dirty="0" smtClean="0">
                <a:solidFill>
                  <a:srgbClr val="002060"/>
                </a:solidFill>
              </a:rPr>
              <a:t>Profession. For Income from Business or Profession ITR-4 or ITR-4S (SUGAM) is used. </a:t>
            </a:r>
          </a:p>
          <a:p>
            <a:pPr marL="0" indent="0" algn="just">
              <a:buNone/>
            </a:pPr>
            <a:endParaRPr lang="en-IN" b="1" dirty="0" smtClean="0">
              <a:solidFill>
                <a:srgbClr val="002060"/>
              </a:solidFill>
            </a:endParaRPr>
          </a:p>
          <a:p>
            <a:pPr marL="0" indent="0" algn="just">
              <a:buNone/>
            </a:pPr>
            <a:r>
              <a:rPr lang="en-IN" b="1" dirty="0" smtClean="0">
                <a:solidFill>
                  <a:srgbClr val="002060"/>
                </a:solidFill>
              </a:rPr>
              <a:t>(b) Income from a Partnership Firm. Partner of Partnership Firm are required to file Income Tax Return in ITR-3.</a:t>
            </a:r>
          </a:p>
          <a:p>
            <a:pPr marL="0" indent="0" algn="just">
              <a:buNone/>
            </a:pPr>
            <a:endParaRPr lang="en-IN" sz="2600" b="1" dirty="0" smtClean="0">
              <a:solidFill>
                <a:srgbClr val="002060"/>
              </a:solidFill>
            </a:endParaRPr>
          </a:p>
          <a:p>
            <a:pPr marL="0" indent="0" algn="just">
              <a:buNone/>
            </a:pPr>
            <a:endParaRPr lang="en-IN" sz="2600" b="1" dirty="0">
              <a:solidFill>
                <a:srgbClr val="002060"/>
              </a:solidFill>
            </a:endParaRPr>
          </a:p>
          <a:p>
            <a:pPr marL="0" indent="0" algn="just">
              <a:buNone/>
            </a:pPr>
            <a:endParaRPr lang="en-IN" sz="2600" b="1" dirty="0"/>
          </a:p>
        </p:txBody>
      </p:sp>
    </p:spTree>
    <p:extLst>
      <p:ext uri="{BB962C8B-B14F-4D97-AF65-F5344CB8AC3E}">
        <p14:creationId xmlns:p14="http://schemas.microsoft.com/office/powerpoint/2010/main" val="28027068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560</TotalTime>
  <Words>1563</Words>
  <Application>Microsoft Office PowerPoint</Application>
  <PresentationFormat>Widescreen</PresentationFormat>
  <Paragraphs>165</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Algerian</vt: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Know Your ITR</vt:lpstr>
      <vt:lpstr>PowerPoint Presentation</vt:lpstr>
      <vt:lpstr>Know Your ITR</vt:lpstr>
      <vt:lpstr>PowerPoint Presentation</vt:lpstr>
      <vt:lpstr>Know Your ITR</vt:lpstr>
      <vt:lpstr>PowerPoint Presentation</vt:lpstr>
      <vt:lpstr>Know Your ITR</vt:lpstr>
      <vt:lpstr>Know Your ITR</vt:lpstr>
      <vt:lpstr>Know Your ITR</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SANJAY</dc:creator>
  <cp:lastModifiedBy>SANJAY</cp:lastModifiedBy>
  <cp:revision>72</cp:revision>
  <dcterms:created xsi:type="dcterms:W3CDTF">2015-06-27T06:51:58Z</dcterms:created>
  <dcterms:modified xsi:type="dcterms:W3CDTF">2015-07-09T16:51:21Z</dcterms:modified>
</cp:coreProperties>
</file>