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windows-1252"/>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552"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fontAlgn="auto">
              <a:spcBef>
                <a:spcPts val="0"/>
              </a:spcBef>
              <a:spcAft>
                <a:spcPts val="0"/>
              </a:spcAft>
              <a:defRPr sz="1300">
                <a:latin typeface="+mn-lt"/>
              </a:defRPr>
            </a:lvl1pPr>
          </a:lstStyle>
          <a:p>
            <a:pPr>
              <a:defRPr/>
            </a:pPr>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fontAlgn="auto">
              <a:spcBef>
                <a:spcPts val="0"/>
              </a:spcBef>
              <a:spcAft>
                <a:spcPts val="0"/>
              </a:spcAft>
              <a:defRPr sz="1300" smtClean="0">
                <a:latin typeface="+mn-lt"/>
              </a:defRPr>
            </a:lvl1pPr>
          </a:lstStyle>
          <a:p>
            <a:pPr>
              <a:defRPr/>
            </a:pPr>
            <a:fld id="{F06460E7-4EF8-4798-B08B-1E07C3F820FE}" type="datetimeFigureOut">
              <a:rPr lang="en-US"/>
              <a:pPr>
                <a:defRPr/>
              </a:pPr>
              <a:t>14-09-2010</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pPr lvl="0"/>
            <a:endParaRPr lang="en-US" noProof="0"/>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fontAlgn="auto">
              <a:spcBef>
                <a:spcPts val="0"/>
              </a:spcBef>
              <a:spcAft>
                <a:spcPts val="0"/>
              </a:spcAft>
              <a:defRPr sz="1300">
                <a:latin typeface="+mn-lt"/>
              </a:defRPr>
            </a:lvl1pPr>
          </a:lstStyle>
          <a:p>
            <a:pPr>
              <a:defRPr/>
            </a:pPr>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fontAlgn="auto">
              <a:spcBef>
                <a:spcPts val="0"/>
              </a:spcBef>
              <a:spcAft>
                <a:spcPts val="0"/>
              </a:spcAft>
              <a:defRPr sz="1300" smtClean="0">
                <a:latin typeface="+mn-lt"/>
              </a:defRPr>
            </a:lvl1pPr>
          </a:lstStyle>
          <a:p>
            <a:pPr>
              <a:defRPr/>
            </a:pPr>
            <a:fld id="{CB977620-37B7-41DE-A115-122865C0E237}"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BFD7747-D701-45E6-B480-4901D3798B8B}" type="slidenum">
              <a:rPr lang="en-US"/>
              <a:pPr fontAlgn="base">
                <a:spcBef>
                  <a:spcPct val="0"/>
                </a:spcBef>
                <a:spcAft>
                  <a:spcPct val="0"/>
                </a:spcAft>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a:lvl1pPr>
          </a:lstStyle>
          <a:p>
            <a:pPr>
              <a:defRPr/>
            </a:pPr>
            <a:fld id="{0D51AE0E-46E3-46D8-AEE4-58E3349630DA}" type="datetime1">
              <a:rPr lang="en-US"/>
              <a:pPr>
                <a:defRPr/>
              </a:pPr>
              <a:t>14-09-2010</a:t>
            </a:fld>
            <a:endParaRPr lang="en-US"/>
          </a:p>
        </p:txBody>
      </p:sp>
      <p:sp>
        <p:nvSpPr>
          <p:cNvPr id="5" name="Footer Placeholder 18"/>
          <p:cNvSpPr>
            <a:spLocks noGrp="1"/>
          </p:cNvSpPr>
          <p:nvPr>
            <p:ph type="ftr" sz="quarter" idx="11"/>
          </p:nvPr>
        </p:nvSpPr>
        <p:spPr/>
        <p:txBody>
          <a:bodyPr/>
          <a:lstStyle>
            <a:lvl1pPr>
              <a:defRPr/>
            </a:lvl1pPr>
          </a:lstStyle>
          <a:p>
            <a:pPr>
              <a:defRPr/>
            </a:pPr>
            <a:endParaRPr lang="en-US"/>
          </a:p>
        </p:txBody>
      </p:sp>
      <p:sp>
        <p:nvSpPr>
          <p:cNvPr id="6" name="Slide Number Placeholder 26"/>
          <p:cNvSpPr>
            <a:spLocks noGrp="1"/>
          </p:cNvSpPr>
          <p:nvPr>
            <p:ph type="sldNum" sz="quarter" idx="12"/>
          </p:nvPr>
        </p:nvSpPr>
        <p:spPr/>
        <p:txBody>
          <a:bodyPr/>
          <a:lstStyle>
            <a:lvl1pPr>
              <a:defRPr/>
            </a:lvl1pPr>
          </a:lstStyle>
          <a:p>
            <a:pPr>
              <a:defRPr/>
            </a:pPr>
            <a:fld id="{E2EB0B89-B8DC-4794-8473-679339B3CA78}"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AD2BD0CE-D374-488F-8D69-E769660EAE41}" type="datetime1">
              <a:rPr lang="en-US"/>
              <a:pPr>
                <a:defRPr/>
              </a:pPr>
              <a:t>14-09-2010</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3D062F5B-76DD-4574-BB6C-63B8BB5131D7}"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B3AA0A7A-1249-4E5A-997B-90544697E93D}" type="datetime1">
              <a:rPr lang="en-US"/>
              <a:pPr>
                <a:defRPr/>
              </a:pPr>
              <a:t>14-09-2010</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D98C8B51-144F-4BC3-89CB-7FB4F291806B}"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F8ECA198-AA0F-44E6-B674-53780BA59BC7}" type="datetime1">
              <a:rPr lang="en-US"/>
              <a:pPr>
                <a:defRPr/>
              </a:pPr>
              <a:t>14-09-2010</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94F265F7-67CA-414B-9C01-4454A4583087}"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DE3221BD-C232-48AA-9E9B-D5163078B6E2}" type="datetime1">
              <a:rPr lang="en-US"/>
              <a:pPr>
                <a:defRPr/>
              </a:pPr>
              <a:t>14-09-2010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D6FAE71-43B5-4F74-AF85-FD828E37086C}"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7EE12E1A-E2FB-460B-85AA-FA0D2E77D00A}" type="datetime1">
              <a:rPr lang="en-US"/>
              <a:pPr>
                <a:defRPr/>
              </a:pPr>
              <a:t>14-09-2010</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A1D163FE-1D85-4141-AD48-21C4240B779A}"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fld id="{44D4EE6E-5C53-458D-9002-B4AD95A640D1}" type="datetime1">
              <a:rPr lang="en-US"/>
              <a:pPr>
                <a:defRPr/>
              </a:pPr>
              <a:t>14-09-2010</a:t>
            </a:fld>
            <a:endParaRPr lang="en-US"/>
          </a:p>
        </p:txBody>
      </p:sp>
      <p:sp>
        <p:nvSpPr>
          <p:cNvPr id="8" name="Footer Placeholder 21"/>
          <p:cNvSpPr>
            <a:spLocks noGrp="1"/>
          </p:cNvSpPr>
          <p:nvPr>
            <p:ph type="ftr" sz="quarter" idx="11"/>
          </p:nvPr>
        </p:nvSpPr>
        <p:spPr/>
        <p:txBody>
          <a:bodyPr/>
          <a:lstStyle>
            <a:lvl1pPr>
              <a:defRPr/>
            </a:lvl1pPr>
          </a:lstStyle>
          <a:p>
            <a:pPr>
              <a:defRPr/>
            </a:pPr>
            <a:endParaRPr lang="en-US"/>
          </a:p>
        </p:txBody>
      </p:sp>
      <p:sp>
        <p:nvSpPr>
          <p:cNvPr id="9" name="Slide Number Placeholder 17"/>
          <p:cNvSpPr>
            <a:spLocks noGrp="1"/>
          </p:cNvSpPr>
          <p:nvPr>
            <p:ph type="sldNum" sz="quarter" idx="12"/>
          </p:nvPr>
        </p:nvSpPr>
        <p:spPr/>
        <p:txBody>
          <a:bodyPr/>
          <a:lstStyle>
            <a:lvl1pPr>
              <a:defRPr/>
            </a:lvl1pPr>
          </a:lstStyle>
          <a:p>
            <a:pPr>
              <a:defRPr/>
            </a:pPr>
            <a:fld id="{287EADBF-18BB-4E47-B113-94B4490A32BA}"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2A78A846-2396-4F08-BF72-7A8D5ACA1EF9}" type="datetime1">
              <a:rPr lang="en-US"/>
              <a:pPr>
                <a:defRPr/>
              </a:pPr>
              <a:t>14-09-2010</a:t>
            </a:fld>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D392F759-06D9-47EA-81B8-6B686CE2F16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DE1C2630-AEB1-4FDD-86D5-4A40DF970083}" type="datetime1">
              <a:rPr lang="en-US"/>
              <a:pPr>
                <a:defRPr/>
              </a:pPr>
              <a:t>14-09-2010</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C3F4726F-3D23-40EF-BBA9-BC12EC1E81B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A0E2D09B-8F1E-469B-8E67-8B93FDD855D9}" type="datetime1">
              <a:rPr lang="en-US"/>
              <a:pPr>
                <a:defRPr/>
              </a:pPr>
              <a:t>14-09-2010</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3EEDA2CB-083D-4390-81A7-506E323DD50C}"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ight Triangle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reeform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Freeform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EF1B1F32-54BE-4941-B530-0B98876F57EE}" type="datetime1">
              <a:rPr lang="en-US"/>
              <a:pPr>
                <a:defRPr/>
              </a:pPr>
              <a:t>14-09-2010</a:t>
            </a:fld>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43454281-C44F-4249-8A32-462E08159D0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smtClean="0">
                <a:solidFill>
                  <a:schemeClr val="tx2">
                    <a:shade val="90000"/>
                  </a:schemeClr>
                </a:solidFill>
                <a:latin typeface="+mn-lt"/>
              </a:defRPr>
            </a:lvl1pPr>
          </a:lstStyle>
          <a:p>
            <a:pPr>
              <a:defRPr/>
            </a:pPr>
            <a:fld id="{5EBA7BEE-3C73-4AA1-90F8-93EF0CD824B3}" type="datetime1">
              <a:rPr lang="en-US"/>
              <a:pPr>
                <a:defRPr/>
              </a:pPr>
              <a:t>14-09-2010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smtClean="0">
                <a:solidFill>
                  <a:schemeClr val="tx2">
                    <a:shade val="90000"/>
                  </a:schemeClr>
                </a:solidFill>
                <a:latin typeface="+mn-lt"/>
              </a:defRPr>
            </a:lvl1pPr>
          </a:lstStyle>
          <a:p>
            <a:pPr>
              <a:defRPr/>
            </a:pPr>
            <a:fld id="{9505BB7F-C0F5-4D34-A372-19AC34445088}" type="slidenum">
              <a:rPr lang="en-US"/>
              <a:pPr>
                <a:defRPr/>
              </a:pPr>
              <a:t>‹#›</a:t>
            </a:fld>
            <a:endParaRPr lang="en-US"/>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grpSp>
    </p:spTree>
  </p:cSld>
  <p:clrMap bg1="lt1" tx1="dk1" bg2="lt2" tx2="dk2" accent1="accent1" accent2="accent2" accent3="accent3" accent4="accent4" accent5="accent5" accent6="accent6" hlink="hlink" folHlink="folHlink"/>
  <p:sldLayoutIdLst>
    <p:sldLayoutId id="2147483683" r:id="rId1"/>
    <p:sldLayoutId id="2147483675" r:id="rId2"/>
    <p:sldLayoutId id="2147483684" r:id="rId3"/>
    <p:sldLayoutId id="2147483676" r:id="rId4"/>
    <p:sldLayoutId id="2147483677" r:id="rId5"/>
    <p:sldLayoutId id="2147483678" r:id="rId6"/>
    <p:sldLayoutId id="2147483679" r:id="rId7"/>
    <p:sldLayoutId id="2147483680" r:id="rId8"/>
    <p:sldLayoutId id="2147483685" r:id="rId9"/>
    <p:sldLayoutId id="2147483681" r:id="rId10"/>
    <p:sldLayoutId id="2147483682" r:id="rId11"/>
  </p:sldLayoutIdLst>
  <p:hf sldNum="0" hdr="0" ftr="0" dt="0"/>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itchFamily="34" charset="0"/>
        </a:defRPr>
      </a:lvl2pPr>
      <a:lvl3pPr algn="l" rtl="0" fontAlgn="base">
        <a:spcBef>
          <a:spcPct val="0"/>
        </a:spcBef>
        <a:spcAft>
          <a:spcPct val="0"/>
        </a:spcAft>
        <a:defRPr sz="5000">
          <a:solidFill>
            <a:schemeClr val="tx2"/>
          </a:solidFill>
          <a:latin typeface="Calibri" pitchFamily="34" charset="0"/>
        </a:defRPr>
      </a:lvl3pPr>
      <a:lvl4pPr algn="l" rtl="0" fontAlgn="base">
        <a:spcBef>
          <a:spcPct val="0"/>
        </a:spcBef>
        <a:spcAft>
          <a:spcPct val="0"/>
        </a:spcAft>
        <a:defRPr sz="5000">
          <a:solidFill>
            <a:schemeClr val="tx2"/>
          </a:solidFill>
          <a:latin typeface="Calibri" pitchFamily="34" charset="0"/>
        </a:defRPr>
      </a:lvl4pPr>
      <a:lvl5pPr algn="l" rtl="0" fontAlgn="base">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fontAlgn="base">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fontAlgn="auto">
              <a:spcAft>
                <a:spcPts val="0"/>
              </a:spcAft>
              <a:defRPr/>
            </a:pPr>
            <a:r>
              <a:rPr sz="7200" smtClean="0"/>
              <a:t>GST Model</a:t>
            </a:r>
            <a:endParaRPr sz="7200"/>
          </a:p>
        </p:txBody>
      </p:sp>
      <p:sp>
        <p:nvSpPr>
          <p:cNvPr id="5123" name="Subtitle 4"/>
          <p:cNvSpPr>
            <a:spLocks noGrp="1"/>
          </p:cNvSpPr>
          <p:nvPr>
            <p:ph type="body" idx="1"/>
          </p:nvPr>
        </p:nvSpPr>
        <p:spPr>
          <a:xfrm>
            <a:off x="530225" y="2705100"/>
            <a:ext cx="7772400" cy="1509713"/>
          </a:xfrm>
        </p:spPr>
        <p:txBody>
          <a:bodyPr/>
          <a:lstStyle/>
          <a:p>
            <a:endParaRPr lang="en-US" dirty="0" smtClean="0"/>
          </a:p>
          <a:p>
            <a:r>
              <a:rPr lang="en-US" dirty="0" smtClean="0"/>
              <a:t>Prepared by :  </a:t>
            </a:r>
            <a:r>
              <a:rPr lang="en-US" dirty="0" err="1" smtClean="0"/>
              <a:t>Rinkesh</a:t>
            </a:r>
            <a:r>
              <a:rPr lang="en-US" dirty="0" smtClean="0"/>
              <a:t> Shah</a:t>
            </a:r>
          </a:p>
          <a:p>
            <a:r>
              <a:rPr lang="en-US" dirty="0" smtClean="0"/>
              <a:t>Base              :  First Discussion Paper on GST</a:t>
            </a:r>
          </a:p>
        </p:txBody>
      </p:sp>
      <p:pic>
        <p:nvPicPr>
          <p:cNvPr id="5124" name="Picture 3" descr="$2BCF0D2FC8871741.bmp"/>
          <p:cNvPicPr>
            <a:picLocks noChangeAspect="1"/>
          </p:cNvPicPr>
          <p:nvPr/>
        </p:nvPicPr>
        <p:blipFill>
          <a:blip r:embed="rId3"/>
          <a:srcRect/>
          <a:stretch>
            <a:fillRect/>
          </a:stretch>
        </p:blipFill>
        <p:spPr bwMode="auto">
          <a:xfrm>
            <a:off x="7772400" y="228600"/>
            <a:ext cx="1143000" cy="1524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742950"/>
          </a:xfrm>
        </p:spPr>
        <p:txBody>
          <a:bodyPr>
            <a:normAutofit fontScale="90000"/>
          </a:bodyPr>
          <a:lstStyle/>
          <a:p>
            <a:pPr fontAlgn="auto">
              <a:spcAft>
                <a:spcPts val="0"/>
              </a:spcAft>
              <a:defRPr/>
            </a:pPr>
            <a:r>
              <a:rPr lang="en-US" b="1" dirty="0" smtClean="0"/>
              <a:t>Basic Idea of Bringing GST</a:t>
            </a:r>
            <a:r>
              <a:rPr lang="en-US" dirty="0" smtClean="0"/>
              <a:t/>
            </a:r>
            <a:br>
              <a:rPr lang="en-US" dirty="0" smtClean="0"/>
            </a:br>
            <a:endParaRPr lang="en-US" dirty="0"/>
          </a:p>
        </p:txBody>
      </p:sp>
      <p:sp>
        <p:nvSpPr>
          <p:cNvPr id="3" name="Content Placeholder 2"/>
          <p:cNvSpPr>
            <a:spLocks noGrp="1"/>
          </p:cNvSpPr>
          <p:nvPr>
            <p:ph idx="1"/>
          </p:nvPr>
        </p:nvSpPr>
        <p:spPr>
          <a:xfrm>
            <a:off x="457200" y="1066800"/>
            <a:ext cx="8229600" cy="5257800"/>
          </a:xfrm>
        </p:spPr>
        <p:txBody>
          <a:bodyPr>
            <a:normAutofit fontScale="70000" lnSpcReduction="20000"/>
          </a:bodyPr>
          <a:lstStyle/>
          <a:p>
            <a:pPr marL="274320" indent="-274320" fontAlgn="auto">
              <a:spcAft>
                <a:spcPts val="0"/>
              </a:spcAft>
              <a:buClr>
                <a:schemeClr val="accent3"/>
              </a:buClr>
              <a:buFont typeface="Wingdings 2"/>
              <a:buNone/>
              <a:defRPr/>
            </a:pPr>
            <a:r>
              <a:rPr lang="en-US" b="1" dirty="0" smtClean="0"/>
              <a:t>     The following were the Shortcoming of earlier Tax Schemes which is tried to  overcome in GST</a:t>
            </a:r>
          </a:p>
          <a:p>
            <a:pPr marL="274320" indent="-274320" fontAlgn="auto">
              <a:spcAft>
                <a:spcPts val="0"/>
              </a:spcAft>
              <a:buClr>
                <a:schemeClr val="accent3"/>
              </a:buClr>
              <a:buFont typeface="Wingdings 2"/>
              <a:buNone/>
              <a:defRPr/>
            </a:pPr>
            <a:endParaRPr lang="en-US" b="1" dirty="0" smtClean="0"/>
          </a:p>
          <a:p>
            <a:pPr marL="274320" indent="-274320" fontAlgn="auto">
              <a:spcAft>
                <a:spcPts val="0"/>
              </a:spcAft>
              <a:buClr>
                <a:schemeClr val="accent3"/>
              </a:buClr>
              <a:buFont typeface="Wingdings 2" pitchFamily="18" charset="2"/>
              <a:buChar char=""/>
              <a:defRPr/>
            </a:pPr>
            <a:r>
              <a:rPr lang="en-US" dirty="0" smtClean="0"/>
              <a:t>The shortcoming in CENVAT of the Government of India lies in non-inclusion of several Central taxes in the overall framework of CENVAT, such as additional customs duty, surcharges, etc.</a:t>
            </a:r>
          </a:p>
          <a:p>
            <a:pPr marL="274320" indent="-274320" fontAlgn="auto">
              <a:spcAft>
                <a:spcPts val="0"/>
              </a:spcAft>
              <a:buClr>
                <a:schemeClr val="accent3"/>
              </a:buClr>
              <a:buFont typeface="Wingdings 2" pitchFamily="18" charset="2"/>
              <a:buChar char=""/>
              <a:defRPr/>
            </a:pPr>
            <a:r>
              <a:rPr lang="en-US" dirty="0" smtClean="0"/>
              <a:t>No step has yet been taken to capture the value-added chain in the distribution trade below the manufacturing level in the existing scheme of CENVAT.</a:t>
            </a:r>
          </a:p>
          <a:p>
            <a:pPr marL="274320" indent="-274320" fontAlgn="auto">
              <a:spcAft>
                <a:spcPts val="0"/>
              </a:spcAft>
              <a:buClr>
                <a:schemeClr val="accent3"/>
              </a:buClr>
              <a:buFont typeface="Wingdings 2" pitchFamily="18" charset="2"/>
              <a:buChar char=""/>
              <a:defRPr/>
            </a:pPr>
            <a:r>
              <a:rPr lang="en-US" dirty="0" smtClean="0"/>
              <a:t>Several taxes which are in the nature of indirect tax on goods and services, such as luxury tax, entertainment tax, etc., and yet not subsumed in the VAT.</a:t>
            </a:r>
          </a:p>
          <a:p>
            <a:pPr marL="274320" indent="-274320" fontAlgn="auto">
              <a:spcAft>
                <a:spcPts val="0"/>
              </a:spcAft>
              <a:buClr>
                <a:schemeClr val="accent3"/>
              </a:buClr>
              <a:buFont typeface="Wingdings 2" pitchFamily="18" charset="2"/>
              <a:buChar char=""/>
              <a:defRPr/>
            </a:pPr>
            <a:r>
              <a:rPr lang="en-US" dirty="0" smtClean="0"/>
              <a:t>CENVAT load on the goods remains included in the value of goods to be taxed under State VAT</a:t>
            </a:r>
          </a:p>
          <a:p>
            <a:pPr marL="274320" indent="-274320" fontAlgn="auto">
              <a:spcAft>
                <a:spcPts val="0"/>
              </a:spcAft>
              <a:buClr>
                <a:schemeClr val="accent3"/>
              </a:buClr>
              <a:buFont typeface="Wingdings 2" pitchFamily="18" charset="2"/>
              <a:buChar char=""/>
              <a:defRPr/>
            </a:pPr>
            <a:r>
              <a:rPr lang="en-US" dirty="0" smtClean="0"/>
              <a:t>No integration of VAT on goods with tax on services at the State level which also increases the cascading effect of service tax.</a:t>
            </a:r>
          </a:p>
          <a:p>
            <a:pPr marL="274320" indent="-274320" fontAlgn="auto">
              <a:spcAft>
                <a:spcPts val="0"/>
              </a:spcAft>
              <a:buClr>
                <a:schemeClr val="accent3"/>
              </a:buClr>
              <a:buFont typeface="Wingdings 2"/>
              <a:buNone/>
              <a:defRPr/>
            </a:pPr>
            <a:endParaRPr lang="en-US" dirty="0" smtClean="0"/>
          </a:p>
          <a:p>
            <a:pPr marL="274320" indent="-274320" fontAlgn="auto">
              <a:spcAft>
                <a:spcPts val="0"/>
              </a:spcAft>
              <a:buClr>
                <a:schemeClr val="accent3"/>
              </a:buClr>
              <a:buFont typeface="Wingdings" pitchFamily="2" charset="2"/>
              <a:buChar char="ü"/>
              <a:defRPr/>
            </a:pPr>
            <a:r>
              <a:rPr lang="en-US" dirty="0" smtClean="0"/>
              <a:t>	</a:t>
            </a:r>
            <a:r>
              <a:rPr lang="en-US" b="1" dirty="0" smtClean="0"/>
              <a:t>In GST </a:t>
            </a:r>
            <a:r>
              <a:rPr lang="en-US" dirty="0" smtClean="0"/>
              <a:t>both the cascading effects of CENVAT and service tax are removed with set-off, and a continuous chain of set-off from the original producer's point and service provider's point up to the retailer's level is established which reduces the burden of all cascading effects.</a:t>
            </a:r>
          </a:p>
          <a:p>
            <a:pPr marL="274320" indent="-274320" fontAlgn="auto">
              <a:spcAft>
                <a:spcPts val="0"/>
              </a:spcAft>
              <a:buClr>
                <a:schemeClr val="accent3"/>
              </a:buClr>
              <a:buFont typeface="Wingdings 2"/>
              <a:buNone/>
              <a:defRPr/>
            </a:pP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066800"/>
          </a:xfrm>
        </p:spPr>
        <p:txBody>
          <a:bodyPr>
            <a:normAutofit fontScale="90000"/>
          </a:bodyPr>
          <a:lstStyle/>
          <a:p>
            <a:pPr fontAlgn="auto">
              <a:spcAft>
                <a:spcPts val="0"/>
              </a:spcAft>
              <a:defRPr/>
            </a:pPr>
            <a:r>
              <a:rPr lang="en-US" b="1" dirty="0" smtClean="0"/>
              <a:t>Salient features of the GST model </a:t>
            </a:r>
            <a:r>
              <a:rPr lang="en-US" dirty="0" smtClean="0"/>
              <a:t/>
            </a:r>
            <a:br>
              <a:rPr lang="en-US" dirty="0" smtClean="0"/>
            </a:br>
            <a:endParaRPr lang="en-US" dirty="0"/>
          </a:p>
        </p:txBody>
      </p:sp>
      <p:sp>
        <p:nvSpPr>
          <p:cNvPr id="3" name="Content Placeholder 2"/>
          <p:cNvSpPr>
            <a:spLocks noGrp="1"/>
          </p:cNvSpPr>
          <p:nvPr>
            <p:ph idx="1"/>
          </p:nvPr>
        </p:nvSpPr>
        <p:spPr>
          <a:xfrm>
            <a:off x="457200" y="1143000"/>
            <a:ext cx="8229600" cy="5181600"/>
          </a:xfrm>
        </p:spPr>
        <p:txBody>
          <a:bodyPr>
            <a:normAutofit fontScale="85000" lnSpcReduction="20000"/>
          </a:bodyPr>
          <a:lstStyle/>
          <a:p>
            <a:pPr marL="274320" indent="-274320" fontAlgn="auto">
              <a:spcAft>
                <a:spcPts val="0"/>
              </a:spcAft>
              <a:buClr>
                <a:schemeClr val="accent3"/>
              </a:buClr>
              <a:buFont typeface="Wingdings 2"/>
              <a:buChar char=""/>
              <a:defRPr/>
            </a:pPr>
            <a:r>
              <a:rPr lang="en-US" dirty="0" smtClean="0"/>
              <a:t>A dual GST structure with defined functions and responsibilities of the Centre and the States is recommended.</a:t>
            </a:r>
          </a:p>
          <a:p>
            <a:pPr marL="274320" indent="-274320" fontAlgn="auto">
              <a:spcAft>
                <a:spcPts val="0"/>
              </a:spcAft>
              <a:buClr>
                <a:schemeClr val="accent3"/>
              </a:buClr>
              <a:buFont typeface="Wingdings 2"/>
              <a:buChar char=""/>
              <a:defRPr/>
            </a:pPr>
            <a:r>
              <a:rPr lang="en-US" dirty="0" smtClean="0"/>
              <a:t>It Will have two components</a:t>
            </a:r>
          </a:p>
          <a:p>
            <a:pPr marL="640080" lvl="1" indent="-246888" fontAlgn="auto">
              <a:spcAft>
                <a:spcPts val="0"/>
              </a:spcAft>
              <a:buFont typeface="Wingdings 2"/>
              <a:buNone/>
              <a:defRPr/>
            </a:pPr>
            <a:r>
              <a:rPr lang="en-US" dirty="0" err="1" smtClean="0"/>
              <a:t>i</a:t>
            </a:r>
            <a:r>
              <a:rPr lang="en-US" dirty="0" smtClean="0"/>
              <a:t>)Central GST(CGST)</a:t>
            </a:r>
          </a:p>
          <a:p>
            <a:pPr marL="640080" lvl="1" indent="-246888" fontAlgn="auto">
              <a:spcAft>
                <a:spcPts val="0"/>
              </a:spcAft>
              <a:buFont typeface="Wingdings 2"/>
              <a:buNone/>
              <a:defRPr/>
            </a:pPr>
            <a:r>
              <a:rPr lang="en-US" dirty="0" smtClean="0"/>
              <a:t>ii)State GST(SGST)</a:t>
            </a:r>
          </a:p>
          <a:p>
            <a:pPr marL="274320" indent="-274320" fontAlgn="auto">
              <a:spcAft>
                <a:spcPts val="0"/>
              </a:spcAft>
              <a:buClr>
                <a:schemeClr val="accent3"/>
              </a:buClr>
              <a:buFont typeface="Wingdings 2"/>
              <a:buChar char=""/>
              <a:defRPr/>
            </a:pPr>
            <a:r>
              <a:rPr lang="en-US" dirty="0" smtClean="0"/>
              <a:t>Both will be under separate statute. One will be central and there will bee separate statute for every state.</a:t>
            </a:r>
          </a:p>
          <a:p>
            <a:pPr marL="274320" indent="-274320" fontAlgn="auto">
              <a:spcAft>
                <a:spcPts val="0"/>
              </a:spcAft>
              <a:buClr>
                <a:schemeClr val="accent3"/>
              </a:buClr>
              <a:buFont typeface="Wingdings 2"/>
              <a:buChar char=""/>
              <a:defRPr/>
            </a:pPr>
            <a:r>
              <a:rPr lang="en-US" dirty="0" smtClean="0"/>
              <a:t>But basic feature like chargeability, definition of taxable event and taxable person, measure of levy including valuation provisions, basis of classification etc. would be uniform across these statutes as far as practicable.</a:t>
            </a:r>
          </a:p>
          <a:p>
            <a:pPr marL="274320" indent="-274320" fontAlgn="auto">
              <a:spcAft>
                <a:spcPts val="0"/>
              </a:spcAft>
              <a:buClr>
                <a:schemeClr val="accent3"/>
              </a:buClr>
              <a:buFont typeface="Wingdings 2"/>
              <a:buChar char=""/>
              <a:defRPr/>
            </a:pPr>
            <a:r>
              <a:rPr lang="en-US" dirty="0" smtClean="0"/>
              <a:t>Will be applicable to all transaction of Goods and Services except the Exempted Goods and services and transactions which are below prescribed limits.</a:t>
            </a:r>
          </a:p>
          <a:p>
            <a:pPr marL="274320" indent="-274320" fontAlgn="auto">
              <a:spcAft>
                <a:spcPts val="0"/>
              </a:spcAft>
              <a:buClr>
                <a:schemeClr val="accent3"/>
              </a:buClr>
              <a:buFont typeface="Wingdings 2"/>
              <a:buChar char=""/>
              <a:defRPr/>
            </a:pPr>
            <a:r>
              <a:rPr lang="en-US" dirty="0" smtClean="0"/>
              <a:t>As the statutes are different the input credit will also be treated separately </a:t>
            </a:r>
            <a:r>
              <a:rPr lang="en-US" dirty="0" err="1" smtClean="0"/>
              <a:t>i.e</a:t>
            </a:r>
            <a:r>
              <a:rPr lang="en-US" dirty="0" smtClean="0"/>
              <a:t> CGST can be utilized against CGST and same with SGST.</a:t>
            </a:r>
          </a:p>
          <a:p>
            <a:pPr marL="274320" indent="-274320" fontAlgn="auto">
              <a:spcAft>
                <a:spcPts val="0"/>
              </a:spcAft>
              <a:buClr>
                <a:schemeClr val="accent3"/>
              </a:buClr>
              <a:buFont typeface="Wingdings 2"/>
              <a:buNone/>
              <a:defRPr/>
            </a:pP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0"/>
            <a:ext cx="8229600" cy="4343400"/>
          </a:xfrm>
        </p:spPr>
        <p:txBody>
          <a:bodyPr>
            <a:normAutofit fontScale="92500" lnSpcReduction="20000"/>
          </a:bodyPr>
          <a:lstStyle/>
          <a:p>
            <a:pPr marL="274320" indent="-274320" fontAlgn="auto">
              <a:spcAft>
                <a:spcPts val="0"/>
              </a:spcAft>
              <a:buClr>
                <a:schemeClr val="accent3"/>
              </a:buClr>
              <a:buFont typeface="Wingdings 2"/>
              <a:buChar char=""/>
              <a:defRPr/>
            </a:pPr>
            <a:r>
              <a:rPr lang="en-US" dirty="0" smtClean="0"/>
              <a:t>Cross Utilization is possible only in case of  Inter state sale under  the IGST model.</a:t>
            </a:r>
          </a:p>
          <a:p>
            <a:pPr marL="274320" indent="-274320" fontAlgn="auto">
              <a:spcAft>
                <a:spcPts val="0"/>
              </a:spcAft>
              <a:buClr>
                <a:schemeClr val="accent3"/>
              </a:buClr>
              <a:buFont typeface="Wingdings 2"/>
              <a:buNone/>
              <a:defRPr/>
            </a:pPr>
            <a:r>
              <a:rPr lang="en-US" dirty="0" smtClean="0"/>
              <a:t>    (The scope of </a:t>
            </a:r>
            <a:r>
              <a:rPr lang="en-US" b="1" dirty="0" smtClean="0"/>
              <a:t>IGST Model</a:t>
            </a:r>
            <a:r>
              <a:rPr lang="en-US" dirty="0" smtClean="0"/>
              <a:t> is that Centre would levy IGST which would be CGST plus SGST on all inter-State transactions of taxable goods and services with appropriate provision for consignment or stock transfer of goods and services. The inter-State seller will pay IGST on value addition after adjusting available credit of IGST, CGST, and SGST on his purchases. The Exporting State will transfer to the Centre the credit of SGST used in payment of IGST. The Importing dealer will claim credit of IGST while discharging his output tax liability in his own State. The Centre will transfer to the importing State the credit of IGST used in payment of SGST. )</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fontScale="85000" lnSpcReduction="20000"/>
          </a:bodyPr>
          <a:lstStyle/>
          <a:p>
            <a:pPr marL="274320" indent="-274320" fontAlgn="auto">
              <a:spcAft>
                <a:spcPts val="0"/>
              </a:spcAft>
              <a:buClr>
                <a:schemeClr val="accent3"/>
              </a:buClr>
              <a:buFont typeface="Wingdings 2"/>
              <a:buChar char=""/>
              <a:defRPr/>
            </a:pPr>
            <a:r>
              <a:rPr lang="en-US" dirty="0" smtClean="0"/>
              <a:t>The</a:t>
            </a:r>
            <a:r>
              <a:rPr lang="en-US" b="1" dirty="0" smtClean="0"/>
              <a:t> administration</a:t>
            </a:r>
            <a:r>
              <a:rPr lang="en-US" dirty="0" smtClean="0"/>
              <a:t> of the Central GST to the Centre and for State GST to the States would be given.</a:t>
            </a:r>
          </a:p>
          <a:p>
            <a:pPr marL="274320" indent="-274320" fontAlgn="auto">
              <a:spcAft>
                <a:spcPts val="0"/>
              </a:spcAft>
              <a:buClr>
                <a:schemeClr val="accent3"/>
              </a:buClr>
              <a:buFont typeface="Wingdings 2"/>
              <a:buChar char=""/>
              <a:defRPr/>
            </a:pPr>
            <a:r>
              <a:rPr lang="en-US" dirty="0" smtClean="0"/>
              <a:t>As the </a:t>
            </a:r>
            <a:r>
              <a:rPr lang="en-US" b="1" dirty="0" smtClean="0"/>
              <a:t>threshold limits </a:t>
            </a:r>
            <a:r>
              <a:rPr lang="en-US" dirty="0" smtClean="0"/>
              <a:t>are different in different states currently an uniform limit is desired, so limit of </a:t>
            </a:r>
            <a:r>
              <a:rPr lang="en-US" sz="3300" dirty="0" smtClean="0"/>
              <a:t>10</a:t>
            </a:r>
            <a:r>
              <a:rPr lang="en-US" dirty="0" smtClean="0"/>
              <a:t> </a:t>
            </a:r>
            <a:r>
              <a:rPr lang="en-US" dirty="0" err="1" smtClean="0"/>
              <a:t>lacs</a:t>
            </a:r>
            <a:r>
              <a:rPr lang="en-US" dirty="0" smtClean="0"/>
              <a:t> is considered for both goods and services.</a:t>
            </a:r>
          </a:p>
          <a:p>
            <a:pPr marL="274320" indent="-274320" fontAlgn="auto">
              <a:spcAft>
                <a:spcPts val="0"/>
              </a:spcAft>
              <a:buClr>
                <a:schemeClr val="accent3"/>
              </a:buClr>
              <a:buFont typeface="Wingdings 2"/>
              <a:buChar char=""/>
              <a:defRPr/>
            </a:pPr>
            <a:r>
              <a:rPr lang="en-US" dirty="0" smtClean="0"/>
              <a:t>But for </a:t>
            </a:r>
            <a:r>
              <a:rPr lang="en-US" b="1" dirty="0" smtClean="0"/>
              <a:t>Small traders </a:t>
            </a:r>
            <a:r>
              <a:rPr lang="en-US" dirty="0" smtClean="0"/>
              <a:t>its considered that for </a:t>
            </a:r>
            <a:r>
              <a:rPr lang="en-US" b="1" dirty="0" smtClean="0"/>
              <a:t>CGST</a:t>
            </a:r>
            <a:r>
              <a:rPr lang="en-US" dirty="0" smtClean="0"/>
              <a:t> threshold should be kept at 1.5 </a:t>
            </a:r>
            <a:r>
              <a:rPr lang="en-US" dirty="0" err="1" smtClean="0"/>
              <a:t>crores</a:t>
            </a:r>
            <a:r>
              <a:rPr lang="en-US" dirty="0" smtClean="0"/>
              <a:t> for Goods and appropriately high for Services. Which should be currently matches with current Service Tax and </a:t>
            </a:r>
            <a:r>
              <a:rPr lang="en-US" dirty="0" err="1" smtClean="0"/>
              <a:t>Cenvat</a:t>
            </a:r>
            <a:r>
              <a:rPr lang="en-US" dirty="0" smtClean="0"/>
              <a:t>.</a:t>
            </a:r>
          </a:p>
          <a:p>
            <a:pPr marL="274320" indent="-274320" fontAlgn="auto">
              <a:spcAft>
                <a:spcPts val="0"/>
              </a:spcAft>
              <a:buClr>
                <a:schemeClr val="accent3"/>
              </a:buClr>
              <a:buFont typeface="Wingdings 2"/>
              <a:buChar char=""/>
              <a:defRPr/>
            </a:pPr>
            <a:r>
              <a:rPr lang="en-US" b="1" dirty="0" smtClean="0"/>
              <a:t>Composition/ Compounding Scheme </a:t>
            </a:r>
            <a:r>
              <a:rPr lang="en-US" dirty="0" smtClean="0"/>
              <a:t>for the purpose of GST should have an upper ceiling on gross annual turnover and a floor tax rate with respect to gross annual turnover. In particular, there would be a compounding cut-off at Rs. 50 </a:t>
            </a:r>
            <a:r>
              <a:rPr lang="en-US" dirty="0" err="1" smtClean="0"/>
              <a:t>lakh</a:t>
            </a:r>
            <a:r>
              <a:rPr lang="en-US" dirty="0" smtClean="0"/>
              <a:t> of gross annual turn over and a floor rate of 0.5% across the States.</a:t>
            </a:r>
          </a:p>
          <a:p>
            <a:pPr marL="274320" indent="-274320" fontAlgn="auto">
              <a:spcAft>
                <a:spcPts val="0"/>
              </a:spcAft>
              <a:buClr>
                <a:schemeClr val="accent3"/>
              </a:buClr>
              <a:buFont typeface="Wingdings 2"/>
              <a:buChar char=""/>
              <a:defRPr/>
            </a:pPr>
            <a:r>
              <a:rPr lang="en-US" b="1" dirty="0" smtClean="0"/>
              <a:t>Periodical Returns </a:t>
            </a:r>
            <a:r>
              <a:rPr lang="en-US" dirty="0" smtClean="0"/>
              <a:t>has to be submitted in common format as far as possible to both SGST and CGST authorities.</a:t>
            </a:r>
          </a:p>
          <a:p>
            <a:pPr marL="274320" indent="-274320" fontAlgn="auto">
              <a:spcAft>
                <a:spcPts val="0"/>
              </a:spcAft>
              <a:buClr>
                <a:schemeClr val="accent3"/>
              </a:buClr>
              <a:buFont typeface="Wingdings 2"/>
              <a:buChar char=""/>
              <a:defRPr/>
            </a:pP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486400"/>
          </a:xfrm>
        </p:spPr>
        <p:txBody>
          <a:bodyPr>
            <a:normAutofit fontScale="62500" lnSpcReduction="20000"/>
          </a:bodyPr>
          <a:lstStyle/>
          <a:p>
            <a:pPr marL="274320" indent="-274320" fontAlgn="auto">
              <a:spcAft>
                <a:spcPts val="0"/>
              </a:spcAft>
              <a:buClr>
                <a:schemeClr val="accent3"/>
              </a:buClr>
              <a:buFont typeface="Wingdings 2"/>
              <a:buNone/>
              <a:defRPr/>
            </a:pPr>
            <a:r>
              <a:rPr lang="en-US" dirty="0" smtClean="0"/>
              <a:t>Due to Introduction of GST following </a:t>
            </a:r>
            <a:r>
              <a:rPr lang="en-US" b="1" dirty="0" smtClean="0"/>
              <a:t>levies are expected to subsumed </a:t>
            </a:r>
            <a:r>
              <a:rPr lang="en-US" dirty="0" smtClean="0"/>
              <a:t>under GST</a:t>
            </a:r>
          </a:p>
          <a:p>
            <a:pPr marL="274320" indent="-274320" fontAlgn="auto">
              <a:spcAft>
                <a:spcPts val="0"/>
              </a:spcAft>
              <a:buClr>
                <a:schemeClr val="accent3"/>
              </a:buClr>
              <a:buFont typeface="Wingdings 2"/>
              <a:buNone/>
              <a:defRPr/>
            </a:pPr>
            <a:endParaRPr lang="en-US" b="1" dirty="0" smtClean="0"/>
          </a:p>
          <a:p>
            <a:pPr marL="274320" indent="-274320" fontAlgn="auto">
              <a:spcAft>
                <a:spcPts val="0"/>
              </a:spcAft>
              <a:buClr>
                <a:schemeClr val="accent3"/>
              </a:buClr>
              <a:buFont typeface="Wingdings 2"/>
              <a:buNone/>
              <a:defRPr/>
            </a:pPr>
            <a:r>
              <a:rPr lang="en-US" b="1" dirty="0" smtClean="0"/>
              <a:t>I) Central Levies</a:t>
            </a:r>
            <a:endParaRPr lang="en-US" dirty="0" smtClean="0"/>
          </a:p>
          <a:p>
            <a:pPr marL="274320" indent="-274320" fontAlgn="auto">
              <a:spcAft>
                <a:spcPts val="0"/>
              </a:spcAft>
              <a:buClr>
                <a:schemeClr val="accent3"/>
              </a:buClr>
              <a:buFont typeface="Wingdings 2"/>
              <a:buChar char=""/>
              <a:defRPr/>
            </a:pPr>
            <a:r>
              <a:rPr lang="en-US" dirty="0" smtClean="0"/>
              <a:t> Central Excise Duty  </a:t>
            </a:r>
          </a:p>
          <a:p>
            <a:pPr marL="274320" indent="-274320" fontAlgn="auto">
              <a:spcAft>
                <a:spcPts val="0"/>
              </a:spcAft>
              <a:buClr>
                <a:schemeClr val="accent3"/>
              </a:buClr>
              <a:buFont typeface="Wingdings 2"/>
              <a:buChar char=""/>
              <a:defRPr/>
            </a:pPr>
            <a:r>
              <a:rPr lang="en-US" dirty="0" smtClean="0"/>
              <a:t> Additional Excise Duties </a:t>
            </a:r>
          </a:p>
          <a:p>
            <a:pPr marL="274320" indent="-274320" fontAlgn="auto">
              <a:spcAft>
                <a:spcPts val="0"/>
              </a:spcAft>
              <a:buClr>
                <a:schemeClr val="accent3"/>
              </a:buClr>
              <a:buFont typeface="Wingdings 2"/>
              <a:buChar char=""/>
              <a:defRPr/>
            </a:pPr>
            <a:r>
              <a:rPr lang="en-US" dirty="0" smtClean="0"/>
              <a:t> The Excise Duty levied under the Medicinal and Toiletries Preparation Act          </a:t>
            </a:r>
          </a:p>
          <a:p>
            <a:pPr marL="274320" indent="-274320" fontAlgn="auto">
              <a:spcAft>
                <a:spcPts val="0"/>
              </a:spcAft>
              <a:buClr>
                <a:schemeClr val="accent3"/>
              </a:buClr>
              <a:buFont typeface="Wingdings 2"/>
              <a:buChar char=""/>
              <a:defRPr/>
            </a:pPr>
            <a:r>
              <a:rPr lang="en-US" dirty="0" smtClean="0"/>
              <a:t> Service Tax </a:t>
            </a:r>
          </a:p>
          <a:p>
            <a:pPr marL="274320" indent="-274320" fontAlgn="auto">
              <a:spcAft>
                <a:spcPts val="0"/>
              </a:spcAft>
              <a:buClr>
                <a:schemeClr val="accent3"/>
              </a:buClr>
              <a:buFont typeface="Wingdings 2"/>
              <a:buChar char=""/>
              <a:defRPr/>
            </a:pPr>
            <a:r>
              <a:rPr lang="en-US" dirty="0" smtClean="0"/>
              <a:t> Additional Customs Duty, commonly known as Countervailing Duty (CVD)         </a:t>
            </a:r>
          </a:p>
          <a:p>
            <a:pPr marL="274320" indent="-274320" fontAlgn="auto">
              <a:spcAft>
                <a:spcPts val="0"/>
              </a:spcAft>
              <a:buClr>
                <a:schemeClr val="accent3"/>
              </a:buClr>
              <a:buFont typeface="Wingdings 2"/>
              <a:buChar char=""/>
              <a:defRPr/>
            </a:pPr>
            <a:r>
              <a:rPr lang="en-US" dirty="0" smtClean="0"/>
              <a:t> Special Additional Duty of Customs - 4% (SAD)   </a:t>
            </a:r>
          </a:p>
          <a:p>
            <a:pPr marL="274320" indent="-274320" fontAlgn="auto">
              <a:spcAft>
                <a:spcPts val="0"/>
              </a:spcAft>
              <a:buClr>
                <a:schemeClr val="accent3"/>
              </a:buClr>
              <a:buFont typeface="Wingdings 2"/>
              <a:buChar char=""/>
              <a:defRPr/>
            </a:pPr>
            <a:r>
              <a:rPr lang="en-US" dirty="0" smtClean="0"/>
              <a:t> Surcharges, and </a:t>
            </a:r>
          </a:p>
          <a:p>
            <a:pPr marL="274320" indent="-274320" fontAlgn="auto">
              <a:spcAft>
                <a:spcPts val="0"/>
              </a:spcAft>
              <a:buClr>
                <a:schemeClr val="accent3"/>
              </a:buClr>
              <a:buFont typeface="Wingdings 2"/>
              <a:buChar char=""/>
              <a:defRPr/>
            </a:pPr>
            <a:r>
              <a:rPr lang="en-US" dirty="0" smtClean="0"/>
              <a:t> </a:t>
            </a:r>
            <a:r>
              <a:rPr lang="en-US" dirty="0" err="1" smtClean="0"/>
              <a:t>Cesses</a:t>
            </a:r>
            <a:r>
              <a:rPr lang="en-US" dirty="0" smtClean="0"/>
              <a:t>. </a:t>
            </a:r>
          </a:p>
          <a:p>
            <a:pPr marL="274320" indent="-274320" fontAlgn="auto">
              <a:spcAft>
                <a:spcPts val="0"/>
              </a:spcAft>
              <a:buClr>
                <a:schemeClr val="accent3"/>
              </a:buClr>
              <a:buFont typeface="Wingdings 2"/>
              <a:buNone/>
              <a:defRPr/>
            </a:pPr>
            <a:r>
              <a:rPr lang="en-US" b="1" dirty="0" smtClean="0"/>
              <a:t>II) State Levies</a:t>
            </a:r>
            <a:endParaRPr lang="en-US" dirty="0" smtClean="0"/>
          </a:p>
          <a:p>
            <a:pPr marL="274320" indent="-274320" fontAlgn="auto">
              <a:spcAft>
                <a:spcPts val="0"/>
              </a:spcAft>
              <a:buClr>
                <a:schemeClr val="accent3"/>
              </a:buClr>
              <a:buFont typeface="Wingdings 2"/>
              <a:buChar char=""/>
              <a:defRPr/>
            </a:pPr>
            <a:r>
              <a:rPr lang="en-US" dirty="0" smtClean="0"/>
              <a:t>VAT / Sales tax         </a:t>
            </a:r>
          </a:p>
          <a:p>
            <a:pPr marL="274320" indent="-274320" fontAlgn="auto">
              <a:spcAft>
                <a:spcPts val="0"/>
              </a:spcAft>
              <a:buClr>
                <a:schemeClr val="accent3"/>
              </a:buClr>
              <a:buFont typeface="Wingdings 2"/>
              <a:buChar char=""/>
              <a:defRPr/>
            </a:pPr>
            <a:r>
              <a:rPr lang="en-US" dirty="0" smtClean="0"/>
              <a:t>Entertainment tax (unless it is levied by the local bodies).  </a:t>
            </a:r>
          </a:p>
          <a:p>
            <a:pPr marL="274320" indent="-274320" fontAlgn="auto">
              <a:spcAft>
                <a:spcPts val="0"/>
              </a:spcAft>
              <a:buClr>
                <a:schemeClr val="accent3"/>
              </a:buClr>
              <a:buFont typeface="Wingdings 2"/>
              <a:buChar char=""/>
              <a:defRPr/>
            </a:pPr>
            <a:r>
              <a:rPr lang="en-US" dirty="0" smtClean="0"/>
              <a:t>Luxury tax     </a:t>
            </a:r>
          </a:p>
          <a:p>
            <a:pPr marL="274320" indent="-274320" fontAlgn="auto">
              <a:spcAft>
                <a:spcPts val="0"/>
              </a:spcAft>
              <a:buClr>
                <a:schemeClr val="accent3"/>
              </a:buClr>
              <a:buFont typeface="Wingdings 2"/>
              <a:buChar char=""/>
              <a:defRPr/>
            </a:pPr>
            <a:r>
              <a:rPr lang="en-US" dirty="0" smtClean="0"/>
              <a:t>Taxes on lottery, betting and gambling.         </a:t>
            </a:r>
          </a:p>
          <a:p>
            <a:pPr marL="274320" indent="-274320" fontAlgn="auto">
              <a:spcAft>
                <a:spcPts val="0"/>
              </a:spcAft>
              <a:buClr>
                <a:schemeClr val="accent3"/>
              </a:buClr>
              <a:buFont typeface="Wingdings 2"/>
              <a:buChar char=""/>
              <a:defRPr/>
            </a:pPr>
            <a:r>
              <a:rPr lang="en-US" dirty="0" smtClean="0"/>
              <a:t>State </a:t>
            </a:r>
            <a:r>
              <a:rPr lang="en-US" dirty="0" err="1" smtClean="0"/>
              <a:t>Cesses</a:t>
            </a:r>
            <a:r>
              <a:rPr lang="en-US" dirty="0" smtClean="0"/>
              <a:t> and Surcharges in so far as they relate to supply of goods and services.       </a:t>
            </a:r>
          </a:p>
          <a:p>
            <a:pPr marL="274320" indent="-274320" fontAlgn="auto">
              <a:spcAft>
                <a:spcPts val="0"/>
              </a:spcAft>
              <a:buClr>
                <a:schemeClr val="accent3"/>
              </a:buClr>
              <a:buFont typeface="Wingdings 2"/>
              <a:buChar char=""/>
              <a:defRPr/>
            </a:pPr>
            <a:r>
              <a:rPr lang="en-US" dirty="0" smtClean="0"/>
              <a:t>Entry tax not in lieu of </a:t>
            </a:r>
            <a:r>
              <a:rPr lang="en-US" dirty="0" err="1" smtClean="0"/>
              <a:t>Octroi</a:t>
            </a:r>
            <a:r>
              <a:rPr lang="en-US" dirty="0" smtClean="0"/>
              <a:t>. </a:t>
            </a:r>
          </a:p>
          <a:p>
            <a:pPr marL="274320" indent="-274320" fontAlgn="auto">
              <a:spcAft>
                <a:spcPts val="0"/>
              </a:spcAft>
              <a:buClr>
                <a:schemeClr val="accent3"/>
              </a:buClr>
              <a:buFont typeface="Wingdings 2"/>
              <a:buNone/>
              <a:defRPr/>
            </a:pP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fontScale="92500" lnSpcReduction="20000"/>
          </a:bodyPr>
          <a:lstStyle/>
          <a:p>
            <a:pPr marL="274320" indent="-274320" fontAlgn="auto">
              <a:spcAft>
                <a:spcPts val="0"/>
              </a:spcAft>
              <a:buClr>
                <a:schemeClr val="accent3"/>
              </a:buClr>
              <a:buFont typeface="Wingdings 2"/>
              <a:buChar char=""/>
              <a:defRPr/>
            </a:pPr>
            <a:r>
              <a:rPr lang="en-US" dirty="0" smtClean="0"/>
              <a:t>There would be two </a:t>
            </a:r>
            <a:r>
              <a:rPr lang="en-US" b="1" dirty="0" smtClean="0"/>
              <a:t>Rate structure</a:t>
            </a:r>
            <a:r>
              <a:rPr lang="en-US" dirty="0" smtClean="0"/>
              <a:t>, Lower Rate for the necessary  and basic important items and standard rate for general items.</a:t>
            </a:r>
          </a:p>
          <a:p>
            <a:pPr marL="274320" indent="-274320" fontAlgn="auto">
              <a:spcAft>
                <a:spcPts val="0"/>
              </a:spcAft>
              <a:buClr>
                <a:schemeClr val="accent3"/>
              </a:buClr>
              <a:buFont typeface="Wingdings 2"/>
              <a:buChar char=""/>
              <a:defRPr/>
            </a:pPr>
            <a:r>
              <a:rPr lang="en-US" dirty="0" smtClean="0"/>
              <a:t>There will be a Zero </a:t>
            </a:r>
            <a:r>
              <a:rPr lang="en-US" b="1" dirty="0" smtClean="0"/>
              <a:t>rate for Export</a:t>
            </a:r>
            <a:r>
              <a:rPr lang="en-US" dirty="0" smtClean="0"/>
              <a:t>. And similar benefits can be Extended to Processing Zone of SEZ.</a:t>
            </a:r>
          </a:p>
          <a:p>
            <a:pPr marL="274320" indent="-274320" fontAlgn="auto">
              <a:spcAft>
                <a:spcPts val="0"/>
              </a:spcAft>
              <a:buClr>
                <a:schemeClr val="accent3"/>
              </a:buClr>
              <a:buFont typeface="Wingdings 2"/>
              <a:buChar char=""/>
              <a:defRPr/>
            </a:pPr>
            <a:r>
              <a:rPr lang="en-US" b="1" dirty="0" smtClean="0"/>
              <a:t>GST on Imports </a:t>
            </a:r>
            <a:r>
              <a:rPr lang="en-US" dirty="0" smtClean="0"/>
              <a:t>of goods and services will be levied. The incidence of Tax will follow the destination Principal. Full ITC will be available on that.</a:t>
            </a:r>
          </a:p>
          <a:p>
            <a:pPr marL="274320" indent="-274320" fontAlgn="auto">
              <a:spcAft>
                <a:spcPts val="0"/>
              </a:spcAft>
              <a:buClr>
                <a:schemeClr val="accent3"/>
              </a:buClr>
              <a:buFont typeface="Wingdings 2"/>
              <a:buChar char=""/>
              <a:defRPr/>
            </a:pPr>
            <a:r>
              <a:rPr lang="en-US" dirty="0" smtClean="0"/>
              <a:t>The tax exemptions, remissions etc. related to </a:t>
            </a:r>
            <a:r>
              <a:rPr lang="en-US" b="1" dirty="0" smtClean="0"/>
              <a:t>industrial incentives</a:t>
            </a:r>
            <a:r>
              <a:rPr lang="en-US" dirty="0" smtClean="0"/>
              <a:t> should be converted, if at all needed, into cash refund schemes after collection of tax, so that the GST scheme on the basis of a continuous chain of set-offs is not disturbed.</a:t>
            </a:r>
          </a:p>
          <a:p>
            <a:pPr marL="274320" indent="-274320" fontAlgn="auto">
              <a:spcAft>
                <a:spcPts val="0"/>
              </a:spcAft>
              <a:buClr>
                <a:schemeClr val="accent3"/>
              </a:buClr>
              <a:buFont typeface="Wingdings 2"/>
              <a:buChar char=""/>
              <a:defRPr/>
            </a:pPr>
            <a:r>
              <a:rPr lang="en-US" dirty="0" smtClean="0"/>
              <a:t>As there is a </a:t>
            </a:r>
            <a:r>
              <a:rPr lang="en-US" b="1" dirty="0" smtClean="0"/>
              <a:t>constitutional Validity </a:t>
            </a:r>
            <a:r>
              <a:rPr lang="en-US" dirty="0" smtClean="0"/>
              <a:t>on taxability of  GST by State and Central respective amendment will be made in the constitution.</a:t>
            </a:r>
          </a:p>
          <a:p>
            <a:pPr marL="274320" indent="-274320" fontAlgn="auto">
              <a:spcAft>
                <a:spcPts val="0"/>
              </a:spcAft>
              <a:buClr>
                <a:schemeClr val="accent3"/>
              </a:buClr>
              <a:buFont typeface="Wingdings 2"/>
              <a:buChar char=""/>
              <a:defRPr/>
            </a:pP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fontAlgn="auto">
              <a:spcAft>
                <a:spcPts val="0"/>
              </a:spcAft>
              <a:defRPr/>
            </a:pPr>
            <a:r>
              <a:rPr lang="en-US" sz="7200" dirty="0" smtClean="0">
                <a:solidFill>
                  <a:schemeClr val="accent5"/>
                </a:solidFill>
              </a:rPr>
              <a:t>End of Show</a:t>
            </a:r>
            <a:endParaRPr lang="en-US" sz="7200" dirty="0">
              <a:solidFill>
                <a:schemeClr val="accent5"/>
              </a:solidFill>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33</TotalTime>
  <Words>782</Words>
  <Application>Microsoft Office PowerPoint</Application>
  <PresentationFormat>On-screen Show (4:3)</PresentationFormat>
  <Paragraphs>55</Paragraphs>
  <Slides>8</Slides>
  <Notes>1</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Flow</vt:lpstr>
      <vt:lpstr>GST Model</vt:lpstr>
      <vt:lpstr>Basic Idea of Bringing GST </vt:lpstr>
      <vt:lpstr>Salient features of the GST model  </vt:lpstr>
      <vt:lpstr>Slide 4</vt:lpstr>
      <vt:lpstr>Slide 5</vt:lpstr>
      <vt:lpstr>Slide 6</vt:lpstr>
      <vt:lpstr>Slide 7</vt:lpstr>
      <vt:lpstr>End of Show</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GST Model</dc:title>
  <dc:creator/>
  <cp:lastModifiedBy>rinkeshshah</cp:lastModifiedBy>
  <cp:revision>18</cp:revision>
  <dcterms:created xsi:type="dcterms:W3CDTF">2006-08-16T00:00:00Z</dcterms:created>
  <dcterms:modified xsi:type="dcterms:W3CDTF">2010-09-14T13:48:24Z</dcterms:modified>
</cp:coreProperties>
</file>