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74"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3C3474-03C7-4D7F-A641-3BB27DE7EECC}" type="datetimeFigureOut">
              <a:rPr lang="en-US" smtClean="0"/>
              <a:t>11/5/2014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9994F7-333E-4143-A735-14E1C997D85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le 28"/>
          <p:cNvSpPr>
            <a:spLocks noGrp="1"/>
          </p:cNvSpPr>
          <p:nvPr>
            <p:ph type="ctrTitle"/>
          </p:nvPr>
        </p:nvSpPr>
        <p:spPr>
          <a:xfrm>
            <a:off x="381000" y="4853411"/>
            <a:ext cx="8458200" cy="1222375"/>
          </a:xfrm>
        </p:spPr>
        <p:txBody>
          <a:bodyPr anchor="t"/>
          <a:lstStyle/>
          <a:p>
            <a:r>
              <a:rPr kumimoji="0" lang="en-US" smtClean="0"/>
              <a:t>Click to edit Master title style</a:t>
            </a:r>
            <a:endParaRPr kumimoji="0"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16" name="Date Placeholder 15"/>
          <p:cNvSpPr>
            <a:spLocks noGrp="1"/>
          </p:cNvSpPr>
          <p:nvPr>
            <p:ph type="dt" sz="half" idx="10"/>
          </p:nvPr>
        </p:nvSpPr>
        <p:spPr/>
        <p:txBody>
          <a:bodyPr/>
          <a:lstStyle/>
          <a:p>
            <a:fld id="{42FC3BC8-FAC3-4081-85B0-8BCB79316CD3}" type="datetime1">
              <a:rPr lang="en-US" smtClean="0"/>
              <a:t>11/5/2014</a:t>
            </a:fld>
            <a:endParaRPr lang="en-US"/>
          </a:p>
        </p:txBody>
      </p:sp>
      <p:sp>
        <p:nvSpPr>
          <p:cNvPr id="2" name="Footer Placeholder 1"/>
          <p:cNvSpPr>
            <a:spLocks noGrp="1"/>
          </p:cNvSpPr>
          <p:nvPr>
            <p:ph type="ftr" sz="quarter" idx="11"/>
          </p:nvPr>
        </p:nvSpPr>
        <p:spPr/>
        <p:txBody>
          <a:bodyPr/>
          <a:lstStyle/>
          <a:p>
            <a:r>
              <a:rPr lang="en-US" smtClean="0"/>
              <a:t>CS Deepak P. Singh ( 9920830041)</a:t>
            </a:r>
            <a:endParaRPr lang="en-US"/>
          </a:p>
        </p:txBody>
      </p:sp>
      <p:sp>
        <p:nvSpPr>
          <p:cNvPr id="15" name="Slide Number Placeholder 14"/>
          <p:cNvSpPr>
            <a:spLocks noGrp="1"/>
          </p:cNvSpPr>
          <p:nvPr>
            <p:ph type="sldNum" sz="quarter" idx="12"/>
          </p:nvPr>
        </p:nvSpPr>
        <p:spPr>
          <a:xfrm>
            <a:off x="8229600" y="6473952"/>
            <a:ext cx="758952" cy="246888"/>
          </a:xfrm>
        </p:spPr>
        <p:txBody>
          <a:bodyPr/>
          <a:lstStyle/>
          <a:p>
            <a:fld id="{81C1C713-4BA7-478B-A1E6-06D3ADA2A412}" type="slidenum">
              <a:rPr lang="en-US" smtClean="0"/>
              <a:pPr/>
              <a:t>‹#›</a:t>
            </a:fld>
            <a:endParaRPr lang="en-US"/>
          </a:p>
        </p:txBody>
      </p:sp>
    </p:spTree>
  </p:cSld>
  <p:clrMapOvr>
    <a:masterClrMapping/>
  </p:clrMapOvr>
  <p:transition>
    <p:comb/>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F6B5BD0-A3E4-4B18-B0BA-10109D11A249}" type="datetime1">
              <a:rPr lang="en-US" smtClean="0"/>
              <a:t>11/5/2014</a:t>
            </a:fld>
            <a:endParaRPr lang="en-US"/>
          </a:p>
        </p:txBody>
      </p:sp>
      <p:sp>
        <p:nvSpPr>
          <p:cNvPr id="5" name="Footer Placeholder 4"/>
          <p:cNvSpPr>
            <a:spLocks noGrp="1"/>
          </p:cNvSpPr>
          <p:nvPr>
            <p:ph type="ftr" sz="quarter" idx="11"/>
          </p:nvPr>
        </p:nvSpPr>
        <p:spPr/>
        <p:txBody>
          <a:bodyPr/>
          <a:lstStyle/>
          <a:p>
            <a:r>
              <a:rPr lang="en-US" smtClean="0"/>
              <a:t>CS Deepak P. Singh ( 9920830041)</a:t>
            </a:r>
            <a:endParaRPr lang="en-US"/>
          </a:p>
        </p:txBody>
      </p:sp>
      <p:sp>
        <p:nvSpPr>
          <p:cNvPr id="6" name="Slide Number Placeholder 5"/>
          <p:cNvSpPr>
            <a:spLocks noGrp="1"/>
          </p:cNvSpPr>
          <p:nvPr>
            <p:ph type="sldNum" sz="quarter" idx="12"/>
          </p:nvPr>
        </p:nvSpPr>
        <p:spPr/>
        <p:txBody>
          <a:bodyPr/>
          <a:lstStyle/>
          <a:p>
            <a:fld id="{81C1C713-4BA7-478B-A1E6-06D3ADA2A412}" type="slidenum">
              <a:rPr lang="en-US" smtClean="0"/>
              <a:pPr/>
              <a:t>‹#›</a:t>
            </a:fld>
            <a:endParaRPr lang="en-US"/>
          </a:p>
        </p:txBody>
      </p:sp>
    </p:spTree>
  </p:cSld>
  <p:clrMapOvr>
    <a:masterClrMapping/>
  </p:clrMapOvr>
  <p:transition>
    <p:comb/>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3BAEC87-0358-4DBE-BF5F-EDB64BEB01AB}" type="datetime1">
              <a:rPr lang="en-US" smtClean="0"/>
              <a:t>11/5/2014</a:t>
            </a:fld>
            <a:endParaRPr lang="en-US"/>
          </a:p>
        </p:txBody>
      </p:sp>
      <p:sp>
        <p:nvSpPr>
          <p:cNvPr id="5" name="Footer Placeholder 4"/>
          <p:cNvSpPr>
            <a:spLocks noGrp="1"/>
          </p:cNvSpPr>
          <p:nvPr>
            <p:ph type="ftr" sz="quarter" idx="11"/>
          </p:nvPr>
        </p:nvSpPr>
        <p:spPr/>
        <p:txBody>
          <a:bodyPr/>
          <a:lstStyle/>
          <a:p>
            <a:r>
              <a:rPr lang="en-US" smtClean="0"/>
              <a:t>CS Deepak P. Singh ( 9920830041)</a:t>
            </a:r>
            <a:endParaRPr lang="en-US"/>
          </a:p>
        </p:txBody>
      </p:sp>
      <p:sp>
        <p:nvSpPr>
          <p:cNvPr id="6" name="Slide Number Placeholder 5"/>
          <p:cNvSpPr>
            <a:spLocks noGrp="1"/>
          </p:cNvSpPr>
          <p:nvPr>
            <p:ph type="sldNum" sz="quarter" idx="12"/>
          </p:nvPr>
        </p:nvSpPr>
        <p:spPr/>
        <p:txBody>
          <a:bodyPr/>
          <a:lstStyle/>
          <a:p>
            <a:fld id="{81C1C713-4BA7-478B-A1E6-06D3ADA2A412}" type="slidenum">
              <a:rPr lang="en-US" smtClean="0"/>
              <a:pPr/>
              <a:t>‹#›</a:t>
            </a:fld>
            <a:endParaRPr lang="en-US"/>
          </a:p>
        </p:txBody>
      </p:sp>
    </p:spTree>
  </p:cSld>
  <p:clrMapOvr>
    <a:masterClrMapping/>
  </p:clrMapOvr>
  <p:transition>
    <p:comb/>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kumimoji="0" lang="en-US" smtClean="0"/>
              <a:t>Click to edit Master title style</a:t>
            </a:r>
            <a:endParaRPr kumimoji="0" lang="en-US"/>
          </a:p>
        </p:txBody>
      </p:sp>
      <p:sp>
        <p:nvSpPr>
          <p:cNvPr id="27" name="Content Placeholder 26"/>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EF166816-7965-453C-8794-BB9CFFF9CE0D}" type="datetime1">
              <a:rPr lang="en-US" smtClean="0"/>
              <a:t>11/5/2014</a:t>
            </a:fld>
            <a:endParaRPr lang="en-US"/>
          </a:p>
        </p:txBody>
      </p:sp>
      <p:sp>
        <p:nvSpPr>
          <p:cNvPr id="19" name="Footer Placeholder 18"/>
          <p:cNvSpPr>
            <a:spLocks noGrp="1"/>
          </p:cNvSpPr>
          <p:nvPr>
            <p:ph type="ftr" sz="quarter" idx="11"/>
          </p:nvPr>
        </p:nvSpPr>
        <p:spPr>
          <a:xfrm>
            <a:off x="3581400" y="76200"/>
            <a:ext cx="2895600" cy="288925"/>
          </a:xfrm>
        </p:spPr>
        <p:txBody>
          <a:bodyPr/>
          <a:lstStyle/>
          <a:p>
            <a:r>
              <a:rPr lang="en-US" smtClean="0"/>
              <a:t>CS Deepak P. Singh ( 9920830041)</a:t>
            </a:r>
            <a:endParaRPr lang="en-US"/>
          </a:p>
        </p:txBody>
      </p:sp>
      <p:sp>
        <p:nvSpPr>
          <p:cNvPr id="16" name="Slide Number Placeholder 15"/>
          <p:cNvSpPr>
            <a:spLocks noGrp="1"/>
          </p:cNvSpPr>
          <p:nvPr>
            <p:ph type="sldNum" sz="quarter" idx="12"/>
          </p:nvPr>
        </p:nvSpPr>
        <p:spPr>
          <a:xfrm>
            <a:off x="8229600" y="6473952"/>
            <a:ext cx="758952" cy="246888"/>
          </a:xfrm>
        </p:spPr>
        <p:txBody>
          <a:bodyPr/>
          <a:lstStyle/>
          <a:p>
            <a:fld id="{81C1C713-4BA7-478B-A1E6-06D3ADA2A412}" type="slidenum">
              <a:rPr lang="en-US" smtClean="0"/>
              <a:pPr/>
              <a:t>‹#›</a:t>
            </a:fld>
            <a:endParaRPr lang="en-US"/>
          </a:p>
        </p:txBody>
      </p:sp>
    </p:spTree>
  </p:cSld>
  <p:clrMapOvr>
    <a:masterClrMapping/>
  </p:clrMapOvr>
  <p:transition>
    <p:comb/>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9" name="Date Placeholder 18"/>
          <p:cNvSpPr>
            <a:spLocks noGrp="1"/>
          </p:cNvSpPr>
          <p:nvPr>
            <p:ph type="dt" sz="half" idx="10"/>
          </p:nvPr>
        </p:nvSpPr>
        <p:spPr/>
        <p:txBody>
          <a:bodyPr/>
          <a:lstStyle/>
          <a:p>
            <a:fld id="{97813787-00B4-4088-AAE8-0F676B91DB64}" type="datetime1">
              <a:rPr lang="en-US" smtClean="0"/>
              <a:t>11/5/2014</a:t>
            </a:fld>
            <a:endParaRPr lang="en-US"/>
          </a:p>
        </p:txBody>
      </p:sp>
      <p:sp>
        <p:nvSpPr>
          <p:cNvPr id="11" name="Footer Placeholder 10"/>
          <p:cNvSpPr>
            <a:spLocks noGrp="1"/>
          </p:cNvSpPr>
          <p:nvPr>
            <p:ph type="ftr" sz="quarter" idx="11"/>
          </p:nvPr>
        </p:nvSpPr>
        <p:spPr/>
        <p:txBody>
          <a:bodyPr/>
          <a:lstStyle/>
          <a:p>
            <a:r>
              <a:rPr lang="en-US" smtClean="0"/>
              <a:t>CS Deepak P. Singh ( 9920830041)</a:t>
            </a:r>
            <a:endParaRPr lang="en-US"/>
          </a:p>
        </p:txBody>
      </p:sp>
      <p:sp>
        <p:nvSpPr>
          <p:cNvPr id="16" name="Slide Number Placeholder 15"/>
          <p:cNvSpPr>
            <a:spLocks noGrp="1"/>
          </p:cNvSpPr>
          <p:nvPr>
            <p:ph type="sldNum" sz="quarter" idx="12"/>
          </p:nvPr>
        </p:nvSpPr>
        <p:spPr/>
        <p:txBody>
          <a:bodyPr/>
          <a:lstStyle/>
          <a:p>
            <a:fld id="{81C1C713-4BA7-478B-A1E6-06D3ADA2A412}" type="slidenum">
              <a:rPr lang="en-US" smtClean="0"/>
              <a:pPr/>
              <a:t>‹#›</a:t>
            </a:fld>
            <a:endParaRPr lang="en-US"/>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transition>
    <p:comb/>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0"/>
          </p:nvPr>
        </p:nvSpPr>
        <p:spPr/>
        <p:txBody>
          <a:bodyPr/>
          <a:lstStyle/>
          <a:p>
            <a:fld id="{3E4244A1-B2B5-470B-8173-336BFE19A2CB}" type="datetime1">
              <a:rPr lang="en-US" smtClean="0"/>
              <a:t>11/5/2014</a:t>
            </a:fld>
            <a:endParaRPr lang="en-US"/>
          </a:p>
        </p:txBody>
      </p:sp>
      <p:sp>
        <p:nvSpPr>
          <p:cNvPr id="10" name="Footer Placeholder 9"/>
          <p:cNvSpPr>
            <a:spLocks noGrp="1"/>
          </p:cNvSpPr>
          <p:nvPr>
            <p:ph type="ftr" sz="quarter" idx="11"/>
          </p:nvPr>
        </p:nvSpPr>
        <p:spPr/>
        <p:txBody>
          <a:bodyPr/>
          <a:lstStyle/>
          <a:p>
            <a:r>
              <a:rPr lang="en-US" smtClean="0"/>
              <a:t>CS Deepak P. Singh ( 9920830041)</a:t>
            </a:r>
            <a:endParaRPr lang="en-US"/>
          </a:p>
        </p:txBody>
      </p:sp>
      <p:sp>
        <p:nvSpPr>
          <p:cNvPr id="31" name="Slide Number Placeholder 30"/>
          <p:cNvSpPr>
            <a:spLocks noGrp="1"/>
          </p:cNvSpPr>
          <p:nvPr>
            <p:ph type="sldNum" sz="quarter" idx="12"/>
          </p:nvPr>
        </p:nvSpPr>
        <p:spPr/>
        <p:txBody>
          <a:bodyPr/>
          <a:lstStyle/>
          <a:p>
            <a:fld id="{81C1C713-4BA7-478B-A1E6-06D3ADA2A412}" type="slidenum">
              <a:rPr lang="en-US" smtClean="0"/>
              <a:pPr/>
              <a:t>‹#›</a:t>
            </a:fld>
            <a:endParaRPr lang="en-US"/>
          </a:p>
        </p:txBody>
      </p:sp>
    </p:spTree>
  </p:cSld>
  <p:clrMapOvr>
    <a:masterClrMapping/>
  </p:clrMapOvr>
  <p:transition>
    <p:comb/>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9" name="Title 28"/>
          <p:cNvSpPr>
            <a:spLocks noGrp="1"/>
          </p:cNvSpPr>
          <p:nvPr>
            <p:ph type="title"/>
          </p:nvPr>
        </p:nvSpPr>
        <p:spPr>
          <a:xfrm>
            <a:off x="304800" y="5410200"/>
            <a:ext cx="8610600" cy="882650"/>
          </a:xfrm>
        </p:spPr>
        <p:txBody>
          <a:bodyPr anchor="ctr"/>
          <a:lstStyle>
            <a:lvl1pPr>
              <a:defRPr/>
            </a:lvl1pPr>
          </a:lstStyle>
          <a:p>
            <a:r>
              <a:rPr kumimoji="0" lang="en-US" smtClean="0"/>
              <a:t>Click to edit Master title style</a:t>
            </a:r>
            <a:endParaRPr kumimoji="0"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Date Placeholder 9"/>
          <p:cNvSpPr>
            <a:spLocks noGrp="1"/>
          </p:cNvSpPr>
          <p:nvPr>
            <p:ph type="dt" sz="half" idx="10"/>
          </p:nvPr>
        </p:nvSpPr>
        <p:spPr/>
        <p:txBody>
          <a:bodyPr/>
          <a:lstStyle/>
          <a:p>
            <a:fld id="{80A43127-7264-4D10-9182-4389862DD233}" type="datetime1">
              <a:rPr lang="en-US" smtClean="0"/>
              <a:t>11/5/2014</a:t>
            </a:fld>
            <a:endParaRPr lang="en-US"/>
          </a:p>
        </p:txBody>
      </p:sp>
      <p:sp>
        <p:nvSpPr>
          <p:cNvPr id="6" name="Footer Placeholder 5"/>
          <p:cNvSpPr>
            <a:spLocks noGrp="1"/>
          </p:cNvSpPr>
          <p:nvPr>
            <p:ph type="ftr" sz="quarter" idx="11"/>
          </p:nvPr>
        </p:nvSpPr>
        <p:spPr/>
        <p:txBody>
          <a:bodyPr/>
          <a:lstStyle/>
          <a:p>
            <a:r>
              <a:rPr lang="en-US" smtClean="0"/>
              <a:t>CS Deepak P. Singh ( 9920830041)</a:t>
            </a:r>
            <a:endParaRPr lang="en-US"/>
          </a:p>
        </p:txBody>
      </p:sp>
      <p:sp>
        <p:nvSpPr>
          <p:cNvPr id="7" name="Slide Number Placeholder 6"/>
          <p:cNvSpPr>
            <a:spLocks noGrp="1"/>
          </p:cNvSpPr>
          <p:nvPr>
            <p:ph type="sldNum" sz="quarter" idx="12"/>
          </p:nvPr>
        </p:nvSpPr>
        <p:spPr>
          <a:xfrm>
            <a:off x="8229600" y="6477000"/>
            <a:ext cx="762000" cy="246888"/>
          </a:xfrm>
        </p:spPr>
        <p:txBody>
          <a:bodyPr/>
          <a:lstStyle/>
          <a:p>
            <a:fld id="{81C1C713-4BA7-478B-A1E6-06D3ADA2A412}" type="slidenum">
              <a:rPr lang="en-US" smtClean="0"/>
              <a:pPr/>
              <a:t>‹#›</a:t>
            </a:fld>
            <a:endParaRPr lang="en-US"/>
          </a:p>
        </p:txBody>
      </p:sp>
      <p:sp>
        <p:nvSpPr>
          <p:cNvPr id="11" name="Straight Connector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transition>
    <p:comb/>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kumimoji="0" lang="en-US" smtClean="0"/>
              <a:t>Click to edit Master title style</a:t>
            </a:r>
            <a:endParaRPr kumimoji="0" lang="en-US"/>
          </a:p>
        </p:txBody>
      </p:sp>
      <p:sp>
        <p:nvSpPr>
          <p:cNvPr id="12" name="Date Placeholder 11"/>
          <p:cNvSpPr>
            <a:spLocks noGrp="1"/>
          </p:cNvSpPr>
          <p:nvPr>
            <p:ph type="dt" sz="half" idx="10"/>
          </p:nvPr>
        </p:nvSpPr>
        <p:spPr/>
        <p:txBody>
          <a:bodyPr/>
          <a:lstStyle/>
          <a:p>
            <a:fld id="{AF450486-3792-4216-91C4-6D47FE353D48}" type="datetime1">
              <a:rPr lang="en-US" smtClean="0"/>
              <a:t>11/5/2014</a:t>
            </a:fld>
            <a:endParaRPr lang="en-US"/>
          </a:p>
        </p:txBody>
      </p:sp>
      <p:sp>
        <p:nvSpPr>
          <p:cNvPr id="21" name="Footer Placeholder 20"/>
          <p:cNvSpPr>
            <a:spLocks noGrp="1"/>
          </p:cNvSpPr>
          <p:nvPr>
            <p:ph type="ftr" sz="quarter" idx="11"/>
          </p:nvPr>
        </p:nvSpPr>
        <p:spPr/>
        <p:txBody>
          <a:bodyPr/>
          <a:lstStyle/>
          <a:p>
            <a:r>
              <a:rPr lang="en-US" smtClean="0"/>
              <a:t>CS Deepak P. Singh ( 9920830041)</a:t>
            </a:r>
            <a:endParaRPr lang="en-US"/>
          </a:p>
        </p:txBody>
      </p:sp>
      <p:sp>
        <p:nvSpPr>
          <p:cNvPr id="6" name="Slide Number Placeholder 5"/>
          <p:cNvSpPr>
            <a:spLocks noGrp="1"/>
          </p:cNvSpPr>
          <p:nvPr>
            <p:ph type="sldNum" sz="quarter" idx="12"/>
          </p:nvPr>
        </p:nvSpPr>
        <p:spPr/>
        <p:txBody>
          <a:bodyPr/>
          <a:lstStyle/>
          <a:p>
            <a:fld id="{81C1C713-4BA7-478B-A1E6-06D3ADA2A412}" type="slidenum">
              <a:rPr lang="en-US" smtClean="0"/>
              <a:pPr/>
              <a:t>‹#›</a:t>
            </a:fld>
            <a:endParaRPr lang="en-US"/>
          </a:p>
        </p:txBody>
      </p:sp>
    </p:spTree>
  </p:cSld>
  <p:clrMapOvr>
    <a:masterClrMapping/>
  </p:clrMapOvr>
  <p:transition>
    <p:comb/>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DAB221B-C2BA-4DFD-8248-EDF1E65950C8}" type="datetime1">
              <a:rPr lang="en-US" smtClean="0"/>
              <a:t>11/5/2014</a:t>
            </a:fld>
            <a:endParaRPr lang="en-US"/>
          </a:p>
        </p:txBody>
      </p:sp>
      <p:sp>
        <p:nvSpPr>
          <p:cNvPr id="24" name="Footer Placeholder 23"/>
          <p:cNvSpPr>
            <a:spLocks noGrp="1"/>
          </p:cNvSpPr>
          <p:nvPr>
            <p:ph type="ftr" sz="quarter" idx="11"/>
          </p:nvPr>
        </p:nvSpPr>
        <p:spPr/>
        <p:txBody>
          <a:bodyPr/>
          <a:lstStyle/>
          <a:p>
            <a:r>
              <a:rPr lang="en-US" smtClean="0"/>
              <a:t>CS Deepak P. Singh ( 9920830041)</a:t>
            </a:r>
            <a:endParaRPr lang="en-US"/>
          </a:p>
        </p:txBody>
      </p:sp>
      <p:sp>
        <p:nvSpPr>
          <p:cNvPr id="7" name="Slide Number Placeholder 6"/>
          <p:cNvSpPr>
            <a:spLocks noGrp="1"/>
          </p:cNvSpPr>
          <p:nvPr>
            <p:ph type="sldNum" sz="quarter" idx="12"/>
          </p:nvPr>
        </p:nvSpPr>
        <p:spPr/>
        <p:txBody>
          <a:bodyPr/>
          <a:lstStyle/>
          <a:p>
            <a:fld id="{81C1C713-4BA7-478B-A1E6-06D3ADA2A412}" type="slidenum">
              <a:rPr lang="en-US" smtClean="0"/>
              <a:pPr/>
              <a:t>‹#›</a:t>
            </a:fld>
            <a:endParaRPr lang="en-US"/>
          </a:p>
        </p:txBody>
      </p:sp>
    </p:spTree>
  </p:cSld>
  <p:clrMapOvr>
    <a:masterClrMapping/>
  </p:clrMapOvr>
  <p:transition>
    <p:comb/>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Straight Connector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title"/>
          </p:nvPr>
        </p:nvSpPr>
        <p:spPr>
          <a:xfrm>
            <a:off x="457200" y="5486400"/>
            <a:ext cx="8458200" cy="520700"/>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Date Placeholder 24"/>
          <p:cNvSpPr>
            <a:spLocks noGrp="1"/>
          </p:cNvSpPr>
          <p:nvPr>
            <p:ph type="dt" sz="half" idx="10"/>
          </p:nvPr>
        </p:nvSpPr>
        <p:spPr/>
        <p:txBody>
          <a:bodyPr/>
          <a:lstStyle/>
          <a:p>
            <a:fld id="{B202C573-4ADF-4A11-898C-CB1B3EFCEE99}" type="datetime1">
              <a:rPr lang="en-US" smtClean="0"/>
              <a:t>11/5/2014</a:t>
            </a:fld>
            <a:endParaRPr lang="en-US"/>
          </a:p>
        </p:txBody>
      </p:sp>
      <p:sp>
        <p:nvSpPr>
          <p:cNvPr id="29" name="Footer Placeholder 28"/>
          <p:cNvSpPr>
            <a:spLocks noGrp="1"/>
          </p:cNvSpPr>
          <p:nvPr>
            <p:ph type="ftr" sz="quarter" idx="11"/>
          </p:nvPr>
        </p:nvSpPr>
        <p:spPr/>
        <p:txBody>
          <a:bodyPr/>
          <a:lstStyle/>
          <a:p>
            <a:r>
              <a:rPr lang="en-US" smtClean="0"/>
              <a:t>CS Deepak P. Singh ( 9920830041)</a:t>
            </a:r>
            <a:endParaRPr lang="en-US"/>
          </a:p>
        </p:txBody>
      </p:sp>
      <p:sp>
        <p:nvSpPr>
          <p:cNvPr id="7" name="Slide Number Placeholder 6"/>
          <p:cNvSpPr>
            <a:spLocks noGrp="1"/>
          </p:cNvSpPr>
          <p:nvPr>
            <p:ph type="sldNum" sz="quarter" idx="12"/>
          </p:nvPr>
        </p:nvSpPr>
        <p:spPr/>
        <p:txBody>
          <a:bodyPr/>
          <a:lstStyle/>
          <a:p>
            <a:fld id="{81C1C713-4BA7-478B-A1E6-06D3ADA2A412}" type="slidenum">
              <a:rPr lang="en-US" smtClean="0"/>
              <a:pPr/>
              <a:t>‹#›</a:t>
            </a:fld>
            <a:endParaRPr lang="en-US"/>
          </a:p>
        </p:txBody>
      </p:sp>
    </p:spTree>
  </p:cSld>
  <p:clrMapOvr>
    <a:masterClrMapping/>
  </p:clrMapOvr>
  <p:transition>
    <p:comb/>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en-US" smtClean="0"/>
              <a:t>Click icon to add picture</a:t>
            </a:r>
            <a:endParaRPr kumimoji="0" lang="en-US" dirty="0"/>
          </a:p>
        </p:txBody>
      </p:sp>
      <p:sp>
        <p:nvSpPr>
          <p:cNvPr id="7" name="Date Placeholder 6"/>
          <p:cNvSpPr>
            <a:spLocks noGrp="1"/>
          </p:cNvSpPr>
          <p:nvPr>
            <p:ph type="dt" sz="half" idx="10"/>
          </p:nvPr>
        </p:nvSpPr>
        <p:spPr/>
        <p:txBody>
          <a:bodyPr/>
          <a:lstStyle/>
          <a:p>
            <a:fld id="{C6D02B3E-E885-4011-B1F6-D8513895846D}" type="datetime1">
              <a:rPr lang="en-US" smtClean="0"/>
              <a:t>11/5/2014</a:t>
            </a:fld>
            <a:endParaRPr lang="en-US"/>
          </a:p>
        </p:txBody>
      </p:sp>
      <p:sp>
        <p:nvSpPr>
          <p:cNvPr id="5" name="Footer Placeholder 4"/>
          <p:cNvSpPr>
            <a:spLocks noGrp="1"/>
          </p:cNvSpPr>
          <p:nvPr>
            <p:ph type="ftr" sz="quarter" idx="11"/>
          </p:nvPr>
        </p:nvSpPr>
        <p:spPr/>
        <p:txBody>
          <a:bodyPr/>
          <a:lstStyle/>
          <a:p>
            <a:r>
              <a:rPr lang="en-US" smtClean="0"/>
              <a:t>CS Deepak P. Singh ( 9920830041)</a:t>
            </a:r>
            <a:endParaRPr lang="en-US"/>
          </a:p>
        </p:txBody>
      </p:sp>
      <p:sp>
        <p:nvSpPr>
          <p:cNvPr id="31" name="Slide Number Placeholder 30"/>
          <p:cNvSpPr>
            <a:spLocks noGrp="1"/>
          </p:cNvSpPr>
          <p:nvPr>
            <p:ph type="sldNum" sz="quarter" idx="12"/>
          </p:nvPr>
        </p:nvSpPr>
        <p:spPr/>
        <p:txBody>
          <a:bodyPr/>
          <a:lstStyle/>
          <a:p>
            <a:fld id="{81C1C713-4BA7-478B-A1E6-06D3ADA2A412}" type="slidenum">
              <a:rPr lang="en-US" smtClean="0"/>
              <a:pPr/>
              <a:t>‹#›</a:t>
            </a:fld>
            <a:endParaRPr lang="en-US"/>
          </a:p>
        </p:txBody>
      </p:sp>
      <p:sp>
        <p:nvSpPr>
          <p:cNvPr id="17" name="Title 16"/>
          <p:cNvSpPr>
            <a:spLocks noGrp="1"/>
          </p:cNvSpPr>
          <p:nvPr>
            <p:ph type="title"/>
          </p:nvPr>
        </p:nvSpPr>
        <p:spPr>
          <a:xfrm>
            <a:off x="381000" y="4993760"/>
            <a:ext cx="5867400" cy="522288"/>
          </a:xfrm>
        </p:spPr>
        <p:txBody>
          <a:bodyPr anchor="ctr"/>
          <a:lstStyle>
            <a:lvl1pPr algn="l">
              <a:buNone/>
              <a:defRPr sz="2000" b="1"/>
            </a:lvl1pPr>
          </a:lstStyle>
          <a:p>
            <a:r>
              <a:rPr kumimoji="0" lang="en-US" smtClean="0"/>
              <a:t>Click to edit Master title style</a:t>
            </a:r>
            <a:endParaRPr kumimoji="0"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Tree>
  </p:cSld>
  <p:clrMapOvr>
    <a:masterClrMapping/>
  </p:clrMapOvr>
  <p:transition>
    <p:comb/>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Text Placeholder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FA904A1D-4C22-47A6-AFAC-040A50F3FD0D}" type="datetime1">
              <a:rPr lang="en-US" smtClean="0"/>
              <a:t>11/5/2014</a:t>
            </a:fld>
            <a:endParaRPr lang="en-US"/>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r>
              <a:rPr lang="en-US" smtClean="0"/>
              <a:t>CS Deepak P. Singh ( 9920830041)</a:t>
            </a:r>
            <a:endParaRPr lang="en-US"/>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81C1C713-4BA7-478B-A1E6-06D3ADA2A412}" type="slidenum">
              <a:rPr lang="en-US" smtClean="0"/>
              <a:pPr/>
              <a:t>‹#›</a:t>
            </a:fld>
            <a:endParaRPr lang="en-US"/>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kumimoji="0" lang="en-US" smtClean="0"/>
              <a:t>Click to edit Master title style</a:t>
            </a:r>
            <a:endParaRPr kumimoji="0"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comb/>
  </p:transition>
  <p:hf sldNum="0" hdr="0" dt="0"/>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516562"/>
          </a:xfrm>
        </p:spPr>
        <p:txBody>
          <a:bodyPr>
            <a:normAutofit/>
          </a:bodyPr>
          <a:lstStyle/>
          <a:p>
            <a:r>
              <a:rPr lang="en-US" dirty="0" smtClean="0"/>
              <a:t/>
            </a:r>
            <a:br>
              <a:rPr lang="en-US" dirty="0" smtClean="0"/>
            </a:br>
            <a:r>
              <a:rPr lang="en-US"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BUY </a:t>
            </a:r>
            <a:r>
              <a:rPr lang="en-US"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t>BACK OF SECURITIES UNDER NEW COMPANIES ACT, 2013 </a:t>
            </a:r>
            <a:br>
              <a:rPr lang="en-US" b="1" dirty="0" smtClean="0">
                <a:ln w="18000">
                  <a:solidFill>
                    <a:schemeClr val="accent2">
                      <a:satMod val="140000"/>
                    </a:schemeClr>
                  </a:solidFill>
                  <a:prstDash val="solid"/>
                  <a:miter lim="800000"/>
                </a:ln>
                <a:noFill/>
                <a:effectLst>
                  <a:outerShdw blurRad="25500" dist="23000" dir="7020000" algn="tl">
                    <a:srgbClr val="000000">
                      <a:alpha val="50000"/>
                    </a:srgbClr>
                  </a:outerShdw>
                </a:effectLst>
              </a:rPr>
            </a:br>
            <a:endParaRPr lang="en-US"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4" name="Footer Placeholder 3"/>
          <p:cNvSpPr>
            <a:spLocks noGrp="1"/>
          </p:cNvSpPr>
          <p:nvPr>
            <p:ph type="ftr" sz="quarter" idx="11"/>
          </p:nvPr>
        </p:nvSpPr>
        <p:spPr/>
        <p:txBody>
          <a:bodyPr/>
          <a:lstStyle/>
          <a:p>
            <a:r>
              <a:rPr lang="en-US" smtClean="0"/>
              <a:t>CS Deepak P. Singh ( 9920830041)</a:t>
            </a:r>
            <a:endParaRPr lang="en-US"/>
          </a:p>
        </p:txBody>
      </p:sp>
    </p:spTree>
  </p:cSld>
  <p:clrMapOvr>
    <a:masterClrMapping/>
  </p:clrMapOvr>
  <p:transition>
    <p:comb/>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458200" cy="6096000"/>
          </a:xfrm>
        </p:spPr>
        <p:txBody>
          <a:bodyPr>
            <a:normAutofit fontScale="62500" lnSpcReduction="20000"/>
          </a:bodyPr>
          <a:lstStyle/>
          <a:p>
            <a:pPr algn="just">
              <a:buNone/>
            </a:pPr>
            <a:r>
              <a:rPr lang="en-US" b="1" dirty="0" smtClean="0"/>
              <a:t>Letter of offer (LO): </a:t>
            </a:r>
            <a:endParaRPr lang="en-US" dirty="0" smtClean="0"/>
          </a:p>
          <a:p>
            <a:pPr algn="just"/>
            <a:r>
              <a:rPr lang="en-US" dirty="0" smtClean="0"/>
              <a:t>The company which has been authorized by a special resolution shall, before the buy-back of shares, file with the Registrar of Companies a letter of offer in </a:t>
            </a:r>
            <a:r>
              <a:rPr lang="en-US" b="1" dirty="0" smtClean="0"/>
              <a:t>Form No. SH.8</a:t>
            </a:r>
            <a:r>
              <a:rPr lang="en-US" dirty="0" smtClean="0"/>
              <a:t>, along with the fee.</a:t>
            </a:r>
          </a:p>
          <a:p>
            <a:pPr algn="just"/>
            <a:r>
              <a:rPr lang="en-US" dirty="0" smtClean="0"/>
              <a:t>The letter of offer shall be dated and signed on behalf of the Board of directors of the company by not less than two directors of the company, one of whom shall be the managing director, where there is one.</a:t>
            </a:r>
          </a:p>
          <a:p>
            <a:pPr algn="just">
              <a:buNone/>
            </a:pPr>
            <a:r>
              <a:rPr lang="en-US" b="1" dirty="0" smtClean="0"/>
              <a:t>Declaration of Solvency:</a:t>
            </a:r>
            <a:endParaRPr lang="en-US" dirty="0" smtClean="0"/>
          </a:p>
          <a:p>
            <a:pPr algn="just"/>
            <a:r>
              <a:rPr lang="en-US" dirty="0" smtClean="0"/>
              <a:t>The company shall file with the Registrar, along with the letter of offer, and in case of a listed company with the Registrar and the Securities and Exchange Board, a declaration of solvency in </a:t>
            </a:r>
            <a:r>
              <a:rPr lang="en-US" b="1" dirty="0" smtClean="0"/>
              <a:t>Form No. SH.9 </a:t>
            </a:r>
            <a:r>
              <a:rPr lang="en-US" dirty="0" smtClean="0"/>
              <a:t>along with the fee and </a:t>
            </a:r>
            <a:r>
              <a:rPr lang="en-US" b="1" dirty="0" smtClean="0"/>
              <a:t>signed by at least two directors of the company, one of whom shall be the managing directo</a:t>
            </a:r>
            <a:r>
              <a:rPr lang="en-US" dirty="0" smtClean="0"/>
              <a:t>r, if any, and </a:t>
            </a:r>
            <a:r>
              <a:rPr lang="en-US" b="1" dirty="0" smtClean="0"/>
              <a:t>verified by an affidavit</a:t>
            </a:r>
            <a:r>
              <a:rPr lang="en-US" dirty="0" smtClean="0"/>
              <a:t> to the effect that the Board of Directors of the company has made a full inquiry into the affairs of the company as a result of which they have formed an opinion that it is capable of meeting its liabilities and </a:t>
            </a:r>
            <a:r>
              <a:rPr lang="en-US" b="1" dirty="0" smtClean="0"/>
              <a:t>will not be rendered insolvent within a period of one year from the date of declaration</a:t>
            </a:r>
            <a:r>
              <a:rPr lang="en-US" dirty="0" smtClean="0"/>
              <a:t> adopted by the Board.</a:t>
            </a:r>
          </a:p>
          <a:p>
            <a:pPr algn="just"/>
            <a:r>
              <a:rPr lang="en-US" i="1" dirty="0" smtClean="0"/>
              <a:t>No declaration of solvency shall be filed with the Securities and Exchange Board by a company whose shares are not listed on any </a:t>
            </a:r>
            <a:r>
              <a:rPr lang="en-US" i="1" dirty="0" err="1" smtClean="0"/>
              <a:t>recognised</a:t>
            </a:r>
            <a:r>
              <a:rPr lang="en-US" i="1" dirty="0" smtClean="0"/>
              <a:t> stock exchange </a:t>
            </a:r>
            <a:endParaRPr lang="en-US" dirty="0" smtClean="0"/>
          </a:p>
          <a:p>
            <a:endParaRPr lang="en-US" dirty="0"/>
          </a:p>
        </p:txBody>
      </p:sp>
      <p:sp>
        <p:nvSpPr>
          <p:cNvPr id="4" name="Footer Placeholder 3"/>
          <p:cNvSpPr>
            <a:spLocks noGrp="1"/>
          </p:cNvSpPr>
          <p:nvPr>
            <p:ph type="ftr" sz="quarter" idx="11"/>
          </p:nvPr>
        </p:nvSpPr>
        <p:spPr/>
        <p:txBody>
          <a:bodyPr/>
          <a:lstStyle/>
          <a:p>
            <a:r>
              <a:rPr lang="en-US" smtClean="0"/>
              <a:t>CS Deepak P. Singh ( 9920830041)</a:t>
            </a:r>
            <a:endParaRPr lang="en-US"/>
          </a:p>
        </p:txBody>
      </p:sp>
    </p:spTree>
  </p:cSld>
  <p:clrMapOvr>
    <a:masterClrMapping/>
  </p:clrMapOvr>
  <p:transition>
    <p:comb/>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458200" cy="6400800"/>
          </a:xfrm>
        </p:spPr>
        <p:txBody>
          <a:bodyPr>
            <a:normAutofit fontScale="47500" lnSpcReduction="20000"/>
          </a:bodyPr>
          <a:lstStyle/>
          <a:p>
            <a:pPr algn="just">
              <a:buNone/>
            </a:pPr>
            <a:r>
              <a:rPr lang="en-US" b="1" dirty="0" smtClean="0"/>
              <a:t>Dispatch </a:t>
            </a:r>
            <a:r>
              <a:rPr lang="en-US" b="1" dirty="0" smtClean="0"/>
              <a:t>of LO to shareholders:</a:t>
            </a:r>
            <a:endParaRPr lang="en-US" dirty="0" smtClean="0"/>
          </a:p>
          <a:p>
            <a:pPr algn="just"/>
            <a:r>
              <a:rPr lang="en-US" dirty="0" smtClean="0"/>
              <a:t>The letter of offer shall be dispatched to the shareholders or security holders immediately after filing the same with the Registrar of Companies but not later than twenty days from its filing with the Registrar of Companies.</a:t>
            </a:r>
          </a:p>
          <a:p>
            <a:pPr algn="just">
              <a:buNone/>
            </a:pPr>
            <a:endParaRPr lang="en-US" b="1" dirty="0" smtClean="0"/>
          </a:p>
          <a:p>
            <a:pPr algn="just">
              <a:buNone/>
            </a:pPr>
            <a:r>
              <a:rPr lang="en-US" b="1" dirty="0" smtClean="0"/>
              <a:t>Period </a:t>
            </a:r>
            <a:r>
              <a:rPr lang="en-US" b="1" dirty="0" smtClean="0"/>
              <a:t>of  Buy- back: </a:t>
            </a:r>
            <a:endParaRPr lang="en-US" dirty="0" smtClean="0"/>
          </a:p>
          <a:p>
            <a:pPr algn="just"/>
            <a:r>
              <a:rPr lang="en-US" dirty="0" smtClean="0"/>
              <a:t>The offer for buy-back shall </a:t>
            </a:r>
            <a:r>
              <a:rPr lang="en-US" b="1" dirty="0" smtClean="0"/>
              <a:t>remain open for a period of not less than fifteen days and not exceeding thirty days</a:t>
            </a:r>
            <a:r>
              <a:rPr lang="en-US" dirty="0" smtClean="0"/>
              <a:t> from the date of dispatch of the letter of offer.</a:t>
            </a:r>
          </a:p>
          <a:p>
            <a:pPr algn="just"/>
            <a:r>
              <a:rPr lang="en-US" dirty="0" smtClean="0"/>
              <a:t> In case the number of shares or other specified securities offered by the shareholders or security holders is more than the total number of shares or securities to be bought back by the company, the acceptance per shareholder shall be on proportionate basis out of the total shares offered for being bought back.</a:t>
            </a:r>
            <a:r>
              <a:rPr lang="en-US" b="1" dirty="0" smtClean="0"/>
              <a:t> </a:t>
            </a:r>
            <a:endParaRPr lang="en-US" dirty="0" smtClean="0"/>
          </a:p>
          <a:p>
            <a:pPr algn="just">
              <a:buNone/>
            </a:pPr>
            <a:endParaRPr lang="en-US" b="1" dirty="0" smtClean="0"/>
          </a:p>
          <a:p>
            <a:pPr algn="just">
              <a:buNone/>
            </a:pPr>
            <a:r>
              <a:rPr lang="en-US" b="1" dirty="0" smtClean="0"/>
              <a:t>Verification </a:t>
            </a:r>
            <a:r>
              <a:rPr lang="en-US" b="1" dirty="0" smtClean="0"/>
              <a:t>of offer:</a:t>
            </a:r>
            <a:endParaRPr lang="en-US" dirty="0" smtClean="0"/>
          </a:p>
          <a:p>
            <a:pPr algn="just"/>
            <a:r>
              <a:rPr lang="en-US" dirty="0" smtClean="0"/>
              <a:t> The company shall complete the verifications of the offers received </a:t>
            </a:r>
            <a:r>
              <a:rPr lang="en-US" b="1" dirty="0" smtClean="0"/>
              <a:t>within fifteen days from the date of closure of the offer </a:t>
            </a:r>
            <a:r>
              <a:rPr lang="en-US" dirty="0" smtClean="0"/>
              <a:t>and the shares or other securities lodged shall be deemed to be accepted </a:t>
            </a:r>
            <a:r>
              <a:rPr lang="en-US" b="1" dirty="0" smtClean="0"/>
              <a:t>unless a communication of rejection is made within twenty one days from the date of closure of the offer</a:t>
            </a:r>
            <a:r>
              <a:rPr lang="en-US" dirty="0" smtClean="0"/>
              <a:t>.</a:t>
            </a:r>
            <a:r>
              <a:rPr lang="en-US" b="1" dirty="0" smtClean="0"/>
              <a:t> </a:t>
            </a:r>
            <a:endParaRPr lang="en-US" dirty="0" smtClean="0"/>
          </a:p>
          <a:p>
            <a:pPr algn="just">
              <a:buNone/>
            </a:pPr>
            <a:endParaRPr lang="en-US" b="1" dirty="0" smtClean="0"/>
          </a:p>
          <a:p>
            <a:pPr algn="just">
              <a:buNone/>
            </a:pPr>
            <a:r>
              <a:rPr lang="en-US" b="1" dirty="0" smtClean="0"/>
              <a:t>Open </a:t>
            </a:r>
            <a:r>
              <a:rPr lang="en-US" b="1" dirty="0" smtClean="0"/>
              <a:t>a Bank Account</a:t>
            </a:r>
            <a:r>
              <a:rPr lang="en-US" dirty="0" smtClean="0"/>
              <a:t>:</a:t>
            </a:r>
          </a:p>
          <a:p>
            <a:pPr algn="just"/>
            <a:r>
              <a:rPr lang="en-US" dirty="0" smtClean="0"/>
              <a:t> The company shall immediately after the date of closure of the offer, open a separate bank account and deposit therein, such sum, as would make up the entire sum due and payable as consideration for the shares tendered for buy-back in terms of these rules.</a:t>
            </a:r>
          </a:p>
          <a:p>
            <a:pPr algn="just"/>
            <a:endParaRPr lang="en-US" dirty="0"/>
          </a:p>
        </p:txBody>
      </p:sp>
      <p:sp>
        <p:nvSpPr>
          <p:cNvPr id="4" name="Footer Placeholder 3"/>
          <p:cNvSpPr>
            <a:spLocks noGrp="1"/>
          </p:cNvSpPr>
          <p:nvPr>
            <p:ph type="ftr" sz="quarter" idx="11"/>
          </p:nvPr>
        </p:nvSpPr>
        <p:spPr/>
        <p:txBody>
          <a:bodyPr/>
          <a:lstStyle/>
          <a:p>
            <a:r>
              <a:rPr lang="en-US" smtClean="0"/>
              <a:t>CS Deepak P. Singh ( 9920830041)</a:t>
            </a:r>
            <a:endParaRPr lang="en-US"/>
          </a:p>
        </p:txBody>
      </p:sp>
    </p:spTree>
  </p:cSld>
  <p:clrMapOvr>
    <a:masterClrMapping/>
  </p:clrMapOvr>
  <p:transition>
    <p:comb/>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458200" cy="6400800"/>
          </a:xfrm>
        </p:spPr>
        <p:txBody>
          <a:bodyPr/>
          <a:lstStyle/>
          <a:p>
            <a:pPr algn="just">
              <a:buNone/>
            </a:pPr>
            <a:r>
              <a:rPr lang="en-US" b="1" dirty="0" smtClean="0"/>
              <a:t>Payment to security holders: </a:t>
            </a:r>
            <a:endParaRPr lang="en-US" dirty="0" smtClean="0"/>
          </a:p>
          <a:p>
            <a:pPr algn="just"/>
            <a:r>
              <a:rPr lang="en-US" dirty="0" smtClean="0"/>
              <a:t>The company shall-</a:t>
            </a:r>
          </a:p>
          <a:p>
            <a:pPr algn="just"/>
            <a:r>
              <a:rPr lang="en-US" dirty="0" smtClean="0"/>
              <a:t>(a) make payment of consideration in cash to those shareholders or security holders whose securities have been accepted; or</a:t>
            </a:r>
          </a:p>
          <a:p>
            <a:pPr algn="just"/>
            <a:r>
              <a:rPr lang="en-US" dirty="0" smtClean="0"/>
              <a:t>(b) return the share certificates to the shareholders or security holders whose securities have not been accepted at all or the balance of securities in case of part acceptance</a:t>
            </a:r>
            <a:r>
              <a:rPr lang="en-US" b="1" dirty="0" smtClean="0"/>
              <a:t> </a:t>
            </a:r>
            <a:endParaRPr lang="en-US" dirty="0" smtClean="0"/>
          </a:p>
          <a:p>
            <a:pPr>
              <a:buNone/>
            </a:pPr>
            <a:endParaRPr lang="en-US" dirty="0"/>
          </a:p>
        </p:txBody>
      </p:sp>
      <p:sp>
        <p:nvSpPr>
          <p:cNvPr id="4" name="Footer Placeholder 3"/>
          <p:cNvSpPr>
            <a:spLocks noGrp="1"/>
          </p:cNvSpPr>
          <p:nvPr>
            <p:ph type="ftr" sz="quarter" idx="11"/>
          </p:nvPr>
        </p:nvSpPr>
        <p:spPr/>
        <p:txBody>
          <a:bodyPr/>
          <a:lstStyle/>
          <a:p>
            <a:r>
              <a:rPr lang="en-US" smtClean="0"/>
              <a:t>CS Deepak P. Singh ( 9920830041)</a:t>
            </a:r>
            <a:endParaRPr lang="en-US"/>
          </a:p>
        </p:txBody>
      </p:sp>
    </p:spTree>
  </p:cSld>
  <p:clrMapOvr>
    <a:masterClrMapping/>
  </p:clrMapOvr>
  <p:transition>
    <p:comb/>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534400" cy="6400800"/>
          </a:xfrm>
        </p:spPr>
        <p:txBody>
          <a:bodyPr>
            <a:normAutofit fontScale="62500" lnSpcReduction="20000"/>
          </a:bodyPr>
          <a:lstStyle/>
          <a:p>
            <a:pPr>
              <a:buNone/>
            </a:pPr>
            <a:r>
              <a:rPr lang="en-US" b="1" dirty="0" smtClean="0"/>
              <a:t>Obligations of the Company: </a:t>
            </a:r>
            <a:endParaRPr lang="en-US" dirty="0" smtClean="0"/>
          </a:p>
          <a:p>
            <a:r>
              <a:rPr lang="en-US" dirty="0" smtClean="0"/>
              <a:t>The company shall ensure that—</a:t>
            </a:r>
          </a:p>
          <a:p>
            <a:pPr lvl="0"/>
            <a:r>
              <a:rPr lang="en-US" dirty="0" smtClean="0"/>
              <a:t>the letter of offer shall contain true, factual and material information and shall not contain any misleading information and must state that the directors of the company accept the responsibility for the information contained in such document;</a:t>
            </a:r>
          </a:p>
          <a:p>
            <a:pPr lvl="0"/>
            <a:r>
              <a:rPr lang="en-US" dirty="0" smtClean="0"/>
              <a:t>the company shall not issue any new shares including by way of bonus shares from the date of passing of special resolution authorizing the buy-back till the date of the closure of the offer under these rules, except those arising out of any outstanding convertible instruments;</a:t>
            </a:r>
          </a:p>
          <a:p>
            <a:pPr lvl="0"/>
            <a:r>
              <a:rPr lang="en-US" dirty="0" smtClean="0"/>
              <a:t>the company shall confirm in its offer the opening of a separate bank account adequately funded for this purpose and to pay the consideration only by way of cash;</a:t>
            </a:r>
          </a:p>
          <a:p>
            <a:pPr lvl="0"/>
            <a:r>
              <a:rPr lang="en-US" dirty="0" smtClean="0"/>
              <a:t>the company shall not withdraw the offer once it has announced the offer to the shareholders;</a:t>
            </a:r>
          </a:p>
          <a:p>
            <a:pPr lvl="0"/>
            <a:r>
              <a:rPr lang="en-US" dirty="0" smtClean="0"/>
              <a:t>the company shall not utilize any money borrowed from banks or financial institutions for the purpose of buying back its shares; and</a:t>
            </a:r>
          </a:p>
          <a:p>
            <a:pPr lvl="0"/>
            <a:r>
              <a:rPr lang="en-US" dirty="0" smtClean="0"/>
              <a:t>the company shall not utilize the proceeds of an earlier issue of the same kind of shares or same kind of other specified securities for the buy-back.</a:t>
            </a:r>
            <a:r>
              <a:rPr lang="en-US" b="1" dirty="0" smtClean="0"/>
              <a:t> </a:t>
            </a:r>
            <a:endParaRPr lang="en-US" dirty="0" smtClean="0"/>
          </a:p>
          <a:p>
            <a:pPr>
              <a:buNone/>
            </a:pPr>
            <a:endParaRPr lang="en-US" dirty="0"/>
          </a:p>
        </p:txBody>
      </p:sp>
      <p:sp>
        <p:nvSpPr>
          <p:cNvPr id="4" name="Footer Placeholder 3"/>
          <p:cNvSpPr>
            <a:spLocks noGrp="1"/>
          </p:cNvSpPr>
          <p:nvPr>
            <p:ph type="ftr" sz="quarter" idx="11"/>
          </p:nvPr>
        </p:nvSpPr>
        <p:spPr/>
        <p:txBody>
          <a:bodyPr/>
          <a:lstStyle/>
          <a:p>
            <a:r>
              <a:rPr lang="en-US" smtClean="0"/>
              <a:t>CS Deepak P. Singh ( 9920830041)</a:t>
            </a:r>
            <a:endParaRPr lang="en-US"/>
          </a:p>
        </p:txBody>
      </p:sp>
    </p:spTree>
  </p:cSld>
  <p:clrMapOvr>
    <a:masterClrMapping/>
  </p:clrMapOvr>
  <p:transition>
    <p:comb/>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382000" cy="6553200"/>
          </a:xfrm>
        </p:spPr>
        <p:txBody>
          <a:bodyPr>
            <a:normAutofit fontScale="70000" lnSpcReduction="20000"/>
          </a:bodyPr>
          <a:lstStyle/>
          <a:p>
            <a:pPr>
              <a:buNone/>
            </a:pPr>
            <a:endParaRPr lang="en-US" b="1" dirty="0" smtClean="0"/>
          </a:p>
          <a:p>
            <a:pPr algn="just">
              <a:buNone/>
            </a:pPr>
            <a:r>
              <a:rPr lang="en-US" b="1" dirty="0" smtClean="0"/>
              <a:t>Extinguishment </a:t>
            </a:r>
            <a:r>
              <a:rPr lang="en-US" b="1" dirty="0" smtClean="0"/>
              <a:t>of certificate: </a:t>
            </a:r>
            <a:endParaRPr lang="en-US" dirty="0" smtClean="0"/>
          </a:p>
          <a:p>
            <a:pPr algn="just"/>
            <a:r>
              <a:rPr lang="en-US" dirty="0" smtClean="0"/>
              <a:t>Where a company buys back its own shares or other specified securities, it shall extinguish and physically destroy the shares or securities so bought back </a:t>
            </a:r>
            <a:r>
              <a:rPr lang="en-US" b="1" dirty="0" smtClean="0"/>
              <a:t>within seven days of the last date of completion of buy-back. </a:t>
            </a:r>
            <a:endParaRPr lang="en-US" dirty="0" smtClean="0"/>
          </a:p>
          <a:p>
            <a:pPr algn="just">
              <a:buNone/>
            </a:pPr>
            <a:endParaRPr lang="en-US" b="1" dirty="0" smtClean="0"/>
          </a:p>
          <a:p>
            <a:pPr algn="just">
              <a:buNone/>
            </a:pPr>
            <a:r>
              <a:rPr lang="en-US" b="1" dirty="0" smtClean="0"/>
              <a:t>Restriction</a:t>
            </a:r>
            <a:r>
              <a:rPr lang="en-US" b="1" dirty="0" smtClean="0"/>
              <a:t>:</a:t>
            </a:r>
            <a:endParaRPr lang="en-US" dirty="0" smtClean="0"/>
          </a:p>
          <a:p>
            <a:pPr algn="just"/>
            <a:r>
              <a:rPr lang="en-US" dirty="0" smtClean="0"/>
              <a:t>Where a company completes a buy-back of its shares or other specified securities under this section, it shall not make a further issue of the same kind of shares or other securities including allotment of new shares or other specified securities </a:t>
            </a:r>
            <a:r>
              <a:rPr lang="en-US" b="1" dirty="0" smtClean="0"/>
              <a:t>within a period of six months.</a:t>
            </a:r>
            <a:endParaRPr lang="en-US" dirty="0" smtClean="0"/>
          </a:p>
          <a:p>
            <a:pPr algn="just">
              <a:buNone/>
            </a:pPr>
            <a:endParaRPr lang="en-US" i="1" dirty="0" smtClean="0"/>
          </a:p>
          <a:p>
            <a:pPr algn="just">
              <a:buNone/>
            </a:pPr>
            <a:r>
              <a:rPr lang="en-US" i="1" dirty="0" smtClean="0"/>
              <a:t>Exceptions</a:t>
            </a:r>
            <a:r>
              <a:rPr lang="en-US" i="1" dirty="0" smtClean="0"/>
              <a:t>:</a:t>
            </a:r>
            <a:endParaRPr lang="en-US" dirty="0" smtClean="0"/>
          </a:p>
          <a:p>
            <a:pPr lvl="0" algn="just"/>
            <a:r>
              <a:rPr lang="en-US" dirty="0" smtClean="0"/>
              <a:t>by way of a bonus issue or</a:t>
            </a:r>
          </a:p>
          <a:p>
            <a:pPr lvl="0" algn="just"/>
            <a:r>
              <a:rPr lang="en-US" dirty="0" smtClean="0"/>
              <a:t>conversion of warrants, stock option schemes, sweat equity or</a:t>
            </a:r>
          </a:p>
          <a:p>
            <a:pPr lvl="0" algn="just"/>
            <a:r>
              <a:rPr lang="en-US" dirty="0" smtClean="0"/>
              <a:t>conversion of preference shares or debentures into equity shares.</a:t>
            </a:r>
            <a:r>
              <a:rPr lang="en-US" b="1" dirty="0" smtClean="0"/>
              <a:t> </a:t>
            </a:r>
            <a:endParaRPr lang="en-US" dirty="0" smtClean="0"/>
          </a:p>
          <a:p>
            <a:pPr>
              <a:buNone/>
            </a:pPr>
            <a:endParaRPr lang="en-US" dirty="0"/>
          </a:p>
        </p:txBody>
      </p:sp>
      <p:sp>
        <p:nvSpPr>
          <p:cNvPr id="4" name="Footer Placeholder 3"/>
          <p:cNvSpPr>
            <a:spLocks noGrp="1"/>
          </p:cNvSpPr>
          <p:nvPr>
            <p:ph type="ftr" sz="quarter" idx="11"/>
          </p:nvPr>
        </p:nvSpPr>
        <p:spPr/>
        <p:txBody>
          <a:bodyPr/>
          <a:lstStyle/>
          <a:p>
            <a:r>
              <a:rPr lang="en-US" smtClean="0"/>
              <a:t>CS Deepak P. Singh ( 9920830041)</a:t>
            </a:r>
            <a:endParaRPr lang="en-US"/>
          </a:p>
        </p:txBody>
      </p:sp>
    </p:spTree>
  </p:cSld>
  <p:clrMapOvr>
    <a:masterClrMapping/>
  </p:clrMapOvr>
  <p:transition>
    <p:comb/>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324600"/>
          </a:xfrm>
        </p:spPr>
        <p:txBody>
          <a:bodyPr>
            <a:normAutofit fontScale="62500" lnSpcReduction="20000"/>
          </a:bodyPr>
          <a:lstStyle/>
          <a:p>
            <a:pPr>
              <a:buNone/>
            </a:pPr>
            <a:r>
              <a:rPr lang="en-US" b="1" dirty="0" smtClean="0"/>
              <a:t> </a:t>
            </a:r>
            <a:r>
              <a:rPr lang="en-US" b="1" dirty="0" smtClean="0"/>
              <a:t>Register of shares or securities bought back: </a:t>
            </a:r>
            <a:endParaRPr lang="en-US" dirty="0" smtClean="0"/>
          </a:p>
          <a:p>
            <a:r>
              <a:rPr lang="en-US" dirty="0" smtClean="0"/>
              <a:t>The company, shall maintain a register of shares or other securities which have been bought-back in </a:t>
            </a:r>
            <a:r>
              <a:rPr lang="en-US" b="1" dirty="0" smtClean="0"/>
              <a:t>Form No. SH.10.</a:t>
            </a:r>
            <a:endParaRPr lang="en-US" dirty="0" smtClean="0"/>
          </a:p>
          <a:p>
            <a:r>
              <a:rPr lang="en-US" dirty="0" smtClean="0"/>
              <a:t> The register of shares or securities bought-back shall be maintained at the registered office of the company and shall be kept in the custody of the secretary of the company or any other person authorized by the board in this behalf.</a:t>
            </a:r>
          </a:p>
          <a:p>
            <a:r>
              <a:rPr lang="en-US" dirty="0" smtClean="0"/>
              <a:t>The entries in the register shall be authenticated by the secretary of the company or by any other person authorized by the Board for the purpose</a:t>
            </a:r>
          </a:p>
          <a:p>
            <a:r>
              <a:rPr lang="en-US" dirty="0" smtClean="0"/>
              <a:t>Particulars:</a:t>
            </a:r>
          </a:p>
          <a:p>
            <a:pPr lvl="0"/>
            <a:r>
              <a:rPr lang="en-US" dirty="0" smtClean="0"/>
              <a:t>the consideration paid for the shares or securities bought back,</a:t>
            </a:r>
          </a:p>
          <a:p>
            <a:pPr lvl="0"/>
            <a:r>
              <a:rPr lang="en-US" dirty="0" smtClean="0"/>
              <a:t>the date of cancellation of shares or securities,</a:t>
            </a:r>
          </a:p>
          <a:p>
            <a:pPr lvl="0"/>
            <a:r>
              <a:rPr lang="en-US" dirty="0" smtClean="0"/>
              <a:t>date of passing of special resolution at the meeting of the members authorizing buy-back of securities</a:t>
            </a:r>
          </a:p>
          <a:p>
            <a:pPr lvl="0"/>
            <a:r>
              <a:rPr lang="en-US" dirty="0" smtClean="0"/>
              <a:t>date of approval  by the board</a:t>
            </a:r>
          </a:p>
          <a:p>
            <a:pPr lvl="0"/>
            <a:r>
              <a:rPr lang="en-US" dirty="0" smtClean="0"/>
              <a:t>number, price and amount of shares or other  specified securities authorized to buy back</a:t>
            </a:r>
          </a:p>
          <a:p>
            <a:pPr lvl="0"/>
            <a:r>
              <a:rPr lang="en-US" dirty="0" smtClean="0"/>
              <a:t>date of opening and closing of buy-back offer</a:t>
            </a:r>
          </a:p>
          <a:p>
            <a:pPr lvl="0"/>
            <a:r>
              <a:rPr lang="en-US" dirty="0" smtClean="0"/>
              <a:t>date by which buy-back was completed</a:t>
            </a:r>
          </a:p>
          <a:p>
            <a:pPr lvl="0"/>
            <a:r>
              <a:rPr lang="en-US" dirty="0" smtClean="0"/>
              <a:t>description of shares or other specified securities bought back by the company:</a:t>
            </a:r>
          </a:p>
          <a:p>
            <a:pPr>
              <a:buNone/>
            </a:pPr>
            <a:endParaRPr lang="en-US" dirty="0"/>
          </a:p>
        </p:txBody>
      </p:sp>
      <p:sp>
        <p:nvSpPr>
          <p:cNvPr id="4" name="Footer Placeholder 3"/>
          <p:cNvSpPr>
            <a:spLocks noGrp="1"/>
          </p:cNvSpPr>
          <p:nvPr>
            <p:ph type="ftr" sz="quarter" idx="11"/>
          </p:nvPr>
        </p:nvSpPr>
        <p:spPr/>
        <p:txBody>
          <a:bodyPr/>
          <a:lstStyle/>
          <a:p>
            <a:r>
              <a:rPr lang="en-US" smtClean="0"/>
              <a:t>CS Deepak P. Singh ( 9920830041)</a:t>
            </a:r>
            <a:endParaRPr lang="en-US"/>
          </a:p>
        </p:txBody>
      </p:sp>
    </p:spTree>
  </p:cSld>
  <p:clrMapOvr>
    <a:masterClrMapping/>
  </p:clrMapOvr>
  <p:transition>
    <p:comb/>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381000" y="304800"/>
            <a:ext cx="84582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10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 </a:t>
            </a:r>
            <a:r>
              <a:rPr kumimoji="0" lang="en-US" sz="24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Folio No/DP Id/client ID number or certificate number of securities bought back</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*Name of last holder of securities</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n-US" sz="2400" dirty="0" smtClean="0">
                <a:solidFill>
                  <a:srgbClr val="5E5E5E"/>
                </a:solidFill>
                <a:latin typeface="Arial" pitchFamily="34" charset="0"/>
                <a:ea typeface="Times New Roman" pitchFamily="18" charset="0"/>
                <a:cs typeface="Arial" pitchFamily="34" charset="0"/>
              </a:rPr>
              <a:t>*</a:t>
            </a:r>
            <a:r>
              <a:rPr kumimoji="0" lang="en-US" sz="24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4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 Category to which they belong</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n-US" sz="2400" dirty="0" smtClean="0">
                <a:solidFill>
                  <a:srgbClr val="5E5E5E"/>
                </a:solidFill>
                <a:latin typeface="Arial" pitchFamily="34" charset="0"/>
                <a:ea typeface="Times New Roman" pitchFamily="18" charset="0"/>
                <a:cs typeface="Arial" pitchFamily="34" charset="0"/>
              </a:rPr>
              <a:t>*</a:t>
            </a:r>
            <a:r>
              <a:rPr kumimoji="0" lang="en-US" sz="24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4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 Date of Buy-back</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a:t>
            </a:r>
            <a:r>
              <a:rPr kumimoji="0" lang="en-US" sz="24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4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 Number of securities bought back</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n-US" sz="2400" dirty="0" smtClean="0">
                <a:solidFill>
                  <a:srgbClr val="5E5E5E"/>
                </a:solidFill>
                <a:latin typeface="Arial" pitchFamily="34" charset="0"/>
                <a:ea typeface="Times New Roman" pitchFamily="18" charset="0"/>
                <a:cs typeface="Arial" pitchFamily="34" charset="0"/>
              </a:rPr>
              <a:t>*</a:t>
            </a:r>
            <a:r>
              <a:rPr kumimoji="0" lang="en-US" sz="24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4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 Mode of buy-back</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n-US" sz="2400" dirty="0" smtClean="0">
                <a:solidFill>
                  <a:srgbClr val="5E5E5E"/>
                </a:solidFill>
                <a:latin typeface="Arial" pitchFamily="34" charset="0"/>
                <a:ea typeface="Times New Roman" pitchFamily="18" charset="0"/>
                <a:cs typeface="Arial" pitchFamily="34" charset="0"/>
              </a:rPr>
              <a:t>*</a:t>
            </a:r>
            <a:r>
              <a:rPr kumimoji="0" lang="en-US" sz="24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4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 Nominal value of securities</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n-US" sz="2400" dirty="0" smtClean="0">
                <a:solidFill>
                  <a:srgbClr val="5E5E5E"/>
                </a:solidFill>
                <a:latin typeface="Arial" pitchFamily="34" charset="0"/>
                <a:ea typeface="Times New Roman" pitchFamily="18" charset="0"/>
                <a:cs typeface="Arial" pitchFamily="34" charset="0"/>
              </a:rPr>
              <a:t>*</a:t>
            </a:r>
            <a:r>
              <a:rPr kumimoji="0" lang="en-US" sz="24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4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 Price at which securities are bought back</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n-US" sz="2400" dirty="0" smtClean="0">
                <a:solidFill>
                  <a:srgbClr val="5E5E5E"/>
                </a:solidFill>
                <a:latin typeface="Arial" pitchFamily="34" charset="0"/>
                <a:ea typeface="Times New Roman" pitchFamily="18" charset="0"/>
                <a:cs typeface="Arial" pitchFamily="34" charset="0"/>
              </a:rPr>
              <a:t>*</a:t>
            </a:r>
            <a:r>
              <a:rPr kumimoji="0" lang="en-US" sz="24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4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 Date of payment</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n-US" sz="2400" dirty="0" smtClean="0">
                <a:solidFill>
                  <a:srgbClr val="5E5E5E"/>
                </a:solidFill>
                <a:latin typeface="Arial" pitchFamily="34" charset="0"/>
                <a:ea typeface="Times New Roman" pitchFamily="18" charset="0"/>
                <a:cs typeface="Arial" pitchFamily="34" charset="0"/>
              </a:rPr>
              <a:t>*</a:t>
            </a:r>
            <a:r>
              <a:rPr kumimoji="0" lang="en-US" sz="24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4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 Amount paid for bought back of securities</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n-US" sz="2400" dirty="0" smtClean="0">
                <a:solidFill>
                  <a:srgbClr val="5E5E5E"/>
                </a:solidFill>
                <a:latin typeface="Arial" pitchFamily="34" charset="0"/>
                <a:ea typeface="Times New Roman" pitchFamily="18" charset="0"/>
                <a:cs typeface="Arial" pitchFamily="34" charset="0"/>
              </a:rPr>
              <a:t>*</a:t>
            </a:r>
            <a:r>
              <a:rPr kumimoji="0" lang="en-US" sz="24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4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 Cumulative total of securities bought back</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n-US" sz="2400" dirty="0" smtClean="0">
                <a:solidFill>
                  <a:srgbClr val="5E5E5E"/>
                </a:solidFill>
                <a:latin typeface="Arial" pitchFamily="34" charset="0"/>
                <a:ea typeface="Times New Roman" pitchFamily="18" charset="0"/>
                <a:cs typeface="Arial" pitchFamily="34" charset="0"/>
              </a:rPr>
              <a:t>* </a:t>
            </a:r>
            <a:r>
              <a:rPr kumimoji="0" lang="en-US" sz="24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Date of </a:t>
            </a:r>
            <a:r>
              <a:rPr kumimoji="0" lang="en-US" sz="24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4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cancellation/extinguishment and physical destruction of </a:t>
            </a:r>
            <a:r>
              <a:rPr kumimoji="0" lang="en-US" sz="24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4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securities bought back</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n-US" sz="2400" dirty="0" smtClean="0">
                <a:solidFill>
                  <a:srgbClr val="5E5E5E"/>
                </a:solidFill>
                <a:latin typeface="Arial" pitchFamily="34" charset="0"/>
                <a:ea typeface="Times New Roman" pitchFamily="18" charset="0"/>
                <a:cs typeface="Arial" pitchFamily="34" charset="0"/>
              </a:rPr>
              <a:t>*</a:t>
            </a:r>
            <a:r>
              <a:rPr kumimoji="0" lang="en-US" sz="24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4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 Reference to entry in ROM</a:t>
            </a:r>
            <a:endParaRPr kumimoji="0" lang="en-US"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en-US" sz="2400" dirty="0" smtClean="0">
                <a:solidFill>
                  <a:srgbClr val="5E5E5E"/>
                </a:solidFill>
                <a:latin typeface="Arial" pitchFamily="34" charset="0"/>
                <a:ea typeface="Times New Roman" pitchFamily="18" charset="0"/>
                <a:cs typeface="Arial" pitchFamily="34" charset="0"/>
              </a:rPr>
              <a:t>*</a:t>
            </a:r>
            <a:r>
              <a:rPr kumimoji="0" lang="en-US" sz="24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4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 Remarks, if any</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Footer Placeholder 6"/>
          <p:cNvSpPr>
            <a:spLocks noGrp="1"/>
          </p:cNvSpPr>
          <p:nvPr>
            <p:ph type="ftr" sz="quarter" idx="11"/>
          </p:nvPr>
        </p:nvSpPr>
        <p:spPr/>
        <p:txBody>
          <a:bodyPr/>
          <a:lstStyle/>
          <a:p>
            <a:r>
              <a:rPr lang="en-US" smtClean="0"/>
              <a:t>CS Deepak P. Singh ( 9920830041)</a:t>
            </a:r>
            <a:endParaRPr lang="en-US"/>
          </a:p>
        </p:txBody>
      </p:sp>
    </p:spTree>
  </p:cSld>
  <p:clrMapOvr>
    <a:masterClrMapping/>
  </p:clrMapOvr>
  <p:transition>
    <p:comb/>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457200" y="304800"/>
            <a:ext cx="8229600" cy="6096000"/>
          </a:xfrm>
        </p:spPr>
        <p:txBody>
          <a:bodyPr>
            <a:normAutofit fontScale="85000" lnSpcReduction="10000"/>
          </a:bodyPr>
          <a:lstStyle/>
          <a:p>
            <a:pPr algn="just">
              <a:buNone/>
            </a:pPr>
            <a:r>
              <a:rPr lang="en-US" b="1" dirty="0" smtClean="0"/>
              <a:t>Filing of Return:</a:t>
            </a:r>
            <a:endParaRPr lang="en-US" dirty="0" smtClean="0"/>
          </a:p>
          <a:p>
            <a:pPr algn="just"/>
            <a:r>
              <a:rPr lang="en-US" dirty="0" smtClean="0"/>
              <a:t>The company, after the completion of the buy-back , shall file with the Registrar, and in case of a listed company with the Registrar and the Securities and Exchange Board of India, a return in the </a:t>
            </a:r>
            <a:r>
              <a:rPr lang="en-US" b="1" dirty="0" smtClean="0"/>
              <a:t>Form No. SH.11 within 30 days of such completion </a:t>
            </a:r>
            <a:r>
              <a:rPr lang="en-US" dirty="0" smtClean="0"/>
              <a:t>along with the fee.</a:t>
            </a:r>
          </a:p>
          <a:p>
            <a:pPr algn="just"/>
            <a:r>
              <a:rPr lang="en-US" dirty="0" smtClean="0"/>
              <a:t>There shall be annexed to the return filed with the Registrar in Form No. </a:t>
            </a:r>
            <a:r>
              <a:rPr lang="en-US" b="1" dirty="0" smtClean="0"/>
              <a:t>SH.11</a:t>
            </a:r>
            <a:r>
              <a:rPr lang="en-US" dirty="0" smtClean="0"/>
              <a:t>, a certificate in </a:t>
            </a:r>
            <a:r>
              <a:rPr lang="en-US" b="1" dirty="0" smtClean="0"/>
              <a:t>Form No. SH.15 signed by two directors of the company including the managing director</a:t>
            </a:r>
            <a:r>
              <a:rPr lang="en-US" dirty="0" smtClean="0"/>
              <a:t>, if any, certifying that the buy-back of securities has been made in compliance with the provisions of the Act and the rules made there under.</a:t>
            </a:r>
          </a:p>
          <a:p>
            <a:endParaRPr lang="en-US" dirty="0"/>
          </a:p>
        </p:txBody>
      </p:sp>
      <p:sp>
        <p:nvSpPr>
          <p:cNvPr id="5" name="Footer Placeholder 4"/>
          <p:cNvSpPr>
            <a:spLocks noGrp="1"/>
          </p:cNvSpPr>
          <p:nvPr>
            <p:ph type="ftr" sz="quarter" idx="11"/>
          </p:nvPr>
        </p:nvSpPr>
        <p:spPr/>
        <p:txBody>
          <a:bodyPr/>
          <a:lstStyle/>
          <a:p>
            <a:r>
              <a:rPr lang="en-US" smtClean="0"/>
              <a:t>CS Deepak P. Singh ( 9920830041)</a:t>
            </a:r>
            <a:endParaRPr lang="en-US"/>
          </a:p>
        </p:txBody>
      </p:sp>
    </p:spTree>
  </p:cSld>
  <p:clrMapOvr>
    <a:masterClrMapping/>
  </p:clrMapOvr>
  <p:transition>
    <p:comb/>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0"/>
            <a:ext cx="8229600" cy="5745163"/>
          </a:xfrm>
        </p:spPr>
        <p:txBody>
          <a:bodyPr>
            <a:normAutofit fontScale="85000" lnSpcReduction="20000"/>
          </a:bodyPr>
          <a:lstStyle/>
          <a:p>
            <a:pPr algn="just"/>
            <a:r>
              <a:rPr lang="en-US" b="1" i="1" dirty="0" smtClean="0"/>
              <a:t>No return shall be filed with the Securities and Exchange Board by a company whose shares are not listed on any </a:t>
            </a:r>
            <a:r>
              <a:rPr lang="en-US" b="1" i="1" dirty="0" err="1" smtClean="0"/>
              <a:t>recognised</a:t>
            </a:r>
            <a:r>
              <a:rPr lang="en-US" b="1" i="1" dirty="0" smtClean="0"/>
              <a:t> stock exchange.</a:t>
            </a:r>
            <a:endParaRPr lang="en-US" dirty="0" smtClean="0"/>
          </a:p>
          <a:p>
            <a:pPr algn="just"/>
            <a:r>
              <a:rPr lang="en-US" b="1" dirty="0" smtClean="0"/>
              <a:t>Penalty: </a:t>
            </a:r>
            <a:endParaRPr lang="en-US" dirty="0" smtClean="0"/>
          </a:p>
          <a:p>
            <a:pPr algn="just"/>
            <a:r>
              <a:rPr lang="en-US" dirty="0" smtClean="0"/>
              <a:t>Company</a:t>
            </a:r>
          </a:p>
          <a:p>
            <a:pPr algn="just"/>
            <a:r>
              <a:rPr lang="en-US" dirty="0" smtClean="0"/>
              <a:t>Fine which shall not be less than </a:t>
            </a:r>
            <a:r>
              <a:rPr lang="en-US" b="1" dirty="0" smtClean="0"/>
              <a:t>Rs.1,00,000/-</a:t>
            </a:r>
            <a:r>
              <a:rPr lang="en-US" dirty="0" smtClean="0"/>
              <a:t> but which may extend to </a:t>
            </a:r>
            <a:r>
              <a:rPr lang="en-US" b="1" dirty="0" smtClean="0"/>
              <a:t>Rs3,00,000/-</a:t>
            </a:r>
            <a:endParaRPr lang="en-US" dirty="0" smtClean="0"/>
          </a:p>
          <a:p>
            <a:pPr algn="just"/>
            <a:r>
              <a:rPr lang="en-US" dirty="0" smtClean="0"/>
              <a:t> </a:t>
            </a:r>
          </a:p>
          <a:p>
            <a:pPr algn="just"/>
            <a:r>
              <a:rPr lang="en-US" dirty="0" smtClean="0"/>
              <a:t>Officer</a:t>
            </a:r>
          </a:p>
          <a:p>
            <a:pPr lvl="0" algn="just"/>
            <a:r>
              <a:rPr lang="en-US" b="1" dirty="0" smtClean="0"/>
              <a:t>Imprisonment</a:t>
            </a:r>
            <a:r>
              <a:rPr lang="en-US" dirty="0" smtClean="0"/>
              <a:t> for a term which may extend to </a:t>
            </a:r>
            <a:r>
              <a:rPr lang="en-US" b="1" dirty="0" smtClean="0"/>
              <a:t>3 </a:t>
            </a:r>
            <a:r>
              <a:rPr lang="en-US" b="1" dirty="0" err="1" smtClean="0"/>
              <a:t>years</a:t>
            </a:r>
            <a:r>
              <a:rPr lang="en-US" dirty="0" err="1" smtClean="0"/>
              <a:t>or</a:t>
            </a:r>
            <a:endParaRPr lang="en-US" dirty="0" smtClean="0"/>
          </a:p>
          <a:p>
            <a:pPr lvl="0" algn="just"/>
            <a:r>
              <a:rPr lang="en-US" b="1" dirty="0" smtClean="0"/>
              <a:t>Fine </a:t>
            </a:r>
            <a:r>
              <a:rPr lang="en-US" dirty="0" smtClean="0"/>
              <a:t>which shall not be less than </a:t>
            </a:r>
            <a:r>
              <a:rPr lang="en-US" b="1" dirty="0" smtClean="0"/>
              <a:t>Rs.1,00,000/-</a:t>
            </a:r>
            <a:r>
              <a:rPr lang="en-US" dirty="0" smtClean="0"/>
              <a:t> but which may extend to </a:t>
            </a:r>
            <a:r>
              <a:rPr lang="en-US" b="1" dirty="0" smtClean="0"/>
              <a:t>Rs.3,00,000/- </a:t>
            </a:r>
            <a:r>
              <a:rPr lang="en-US" dirty="0" smtClean="0"/>
              <a:t>or</a:t>
            </a:r>
          </a:p>
          <a:p>
            <a:pPr lvl="0" algn="just"/>
            <a:r>
              <a:rPr lang="en-US" dirty="0" smtClean="0"/>
              <a:t>with </a:t>
            </a:r>
            <a:r>
              <a:rPr lang="en-US" b="1" dirty="0" smtClean="0"/>
              <a:t>both</a:t>
            </a:r>
            <a:r>
              <a:rPr lang="en-US" dirty="0" smtClean="0"/>
              <a:t>.</a:t>
            </a:r>
          </a:p>
          <a:p>
            <a:pPr>
              <a:buNone/>
            </a:pPr>
            <a:endParaRPr lang="en-US" dirty="0"/>
          </a:p>
        </p:txBody>
      </p:sp>
      <p:sp>
        <p:nvSpPr>
          <p:cNvPr id="4" name="Footer Placeholder 3"/>
          <p:cNvSpPr>
            <a:spLocks noGrp="1"/>
          </p:cNvSpPr>
          <p:nvPr>
            <p:ph type="ftr" sz="quarter" idx="11"/>
          </p:nvPr>
        </p:nvSpPr>
        <p:spPr/>
        <p:txBody>
          <a:bodyPr/>
          <a:lstStyle/>
          <a:p>
            <a:r>
              <a:rPr lang="en-US" smtClean="0"/>
              <a:t>CS Deepak P. Singh ( 9920830041)</a:t>
            </a:r>
            <a:endParaRPr lang="en-US"/>
          </a:p>
        </p:txBody>
      </p:sp>
    </p:spTree>
  </p:cSld>
  <p:clrMapOvr>
    <a:masterClrMapping/>
  </p:clrMapOvr>
  <p:transition>
    <p:comb/>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a:bodyPr>
          <a:lstStyle/>
          <a:p>
            <a:pPr algn="ctr">
              <a:buNone/>
            </a:pPr>
            <a:endParaRPr lang="en-US" sz="8000" i="1" dirty="0" smtClean="0"/>
          </a:p>
          <a:p>
            <a:pPr algn="ctr">
              <a:buNone/>
            </a:pPr>
            <a:endParaRPr lang="en-US" sz="8000" i="1" dirty="0"/>
          </a:p>
        </p:txBody>
      </p:sp>
      <p:sp>
        <p:nvSpPr>
          <p:cNvPr id="5" name="Footer Placeholder 4"/>
          <p:cNvSpPr>
            <a:spLocks noGrp="1"/>
          </p:cNvSpPr>
          <p:nvPr>
            <p:ph type="ftr" sz="quarter" idx="11"/>
          </p:nvPr>
        </p:nvSpPr>
        <p:spPr/>
        <p:txBody>
          <a:bodyPr/>
          <a:lstStyle/>
          <a:p>
            <a:r>
              <a:rPr lang="en-US" smtClean="0"/>
              <a:t>CS Deepak P. Singh ( 9920830041)</a:t>
            </a:r>
            <a:endParaRPr lang="en-US"/>
          </a:p>
        </p:txBody>
      </p:sp>
      <p:sp>
        <p:nvSpPr>
          <p:cNvPr id="4" name="Rectangle 3"/>
          <p:cNvSpPr/>
          <p:nvPr/>
        </p:nvSpPr>
        <p:spPr>
          <a:xfrm>
            <a:off x="2757144" y="2967335"/>
            <a:ext cx="3629712"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i="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THANK YOU</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ransition>
    <p:comb/>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85801"/>
            <a:ext cx="8229600" cy="1600199"/>
          </a:xfrm>
        </p:spPr>
        <p:txBody>
          <a:bodyPr>
            <a:normAutofit fontScale="90000"/>
          </a:bodyPr>
          <a:lstStyle/>
          <a:p>
            <a:pPr algn="just"/>
            <a:r>
              <a:rPr lang="en-US" sz="2800" b="1" dirty="0" smtClean="0"/>
              <a:t>Section </a:t>
            </a:r>
            <a:r>
              <a:rPr lang="en-US" sz="2800" b="1" dirty="0" smtClean="0"/>
              <a:t>68</a:t>
            </a:r>
            <a:r>
              <a:rPr lang="en-US" sz="2800" dirty="0" smtClean="0"/>
              <a:t> of the companies act 2013  and </a:t>
            </a:r>
            <a:r>
              <a:rPr lang="en-US" sz="2800" b="1" dirty="0" smtClean="0"/>
              <a:t>Companies  (Share capital and Debentures) Rules,2014</a:t>
            </a:r>
            <a:r>
              <a:rPr lang="en-US" sz="2800" dirty="0" smtClean="0"/>
              <a:t> deals with the power of company to purchase its own securities.</a:t>
            </a:r>
            <a:br>
              <a:rPr lang="en-US" sz="2800" dirty="0" smtClean="0"/>
            </a:br>
            <a:endParaRPr lang="en-US" sz="2800" dirty="0"/>
          </a:p>
        </p:txBody>
      </p:sp>
      <p:sp>
        <p:nvSpPr>
          <p:cNvPr id="4" name="Subtitle 2"/>
          <p:cNvSpPr>
            <a:spLocks noGrp="1"/>
          </p:cNvSpPr>
          <p:nvPr>
            <p:ph type="subTitle" idx="1"/>
          </p:nvPr>
        </p:nvSpPr>
        <p:spPr>
          <a:xfrm>
            <a:off x="685800" y="2590800"/>
            <a:ext cx="8229600" cy="3352800"/>
          </a:xfrm>
        </p:spPr>
        <p:txBody>
          <a:bodyPr>
            <a:normAutofit fontScale="70000" lnSpcReduction="20000"/>
          </a:bodyPr>
          <a:lstStyle/>
          <a:p>
            <a:pPr algn="l"/>
            <a:r>
              <a:rPr lang="en-US" b="1" dirty="0" smtClean="0"/>
              <a:t>Sources of Buy Back:</a:t>
            </a:r>
            <a:endParaRPr lang="en-US" dirty="0" smtClean="0"/>
          </a:p>
          <a:p>
            <a:pPr algn="just"/>
            <a:r>
              <a:rPr lang="en-US" dirty="0" smtClean="0"/>
              <a:t>A company may purchase its own shares or other </a:t>
            </a:r>
            <a:r>
              <a:rPr lang="en-US" dirty="0" smtClean="0"/>
              <a:t>specified securities</a:t>
            </a:r>
            <a:r>
              <a:rPr lang="en-US" dirty="0" smtClean="0"/>
              <a:t> out of</a:t>
            </a:r>
            <a:r>
              <a:rPr lang="en-US" dirty="0" smtClean="0"/>
              <a:t>;</a:t>
            </a:r>
          </a:p>
          <a:p>
            <a:pPr algn="just"/>
            <a:endParaRPr lang="en-US" dirty="0" smtClean="0"/>
          </a:p>
          <a:p>
            <a:pPr lvl="0" algn="just"/>
            <a:r>
              <a:rPr lang="en-US" dirty="0" smtClean="0"/>
              <a:t>1. its </a:t>
            </a:r>
            <a:r>
              <a:rPr lang="en-US" dirty="0" smtClean="0"/>
              <a:t>free reserves;</a:t>
            </a:r>
          </a:p>
          <a:p>
            <a:pPr lvl="0" algn="just"/>
            <a:endParaRPr lang="en-US" dirty="0" smtClean="0"/>
          </a:p>
          <a:p>
            <a:pPr lvl="0" algn="just"/>
            <a:r>
              <a:rPr lang="en-US" dirty="0" smtClean="0"/>
              <a:t>2. the</a:t>
            </a:r>
            <a:r>
              <a:rPr lang="en-US" dirty="0" smtClean="0"/>
              <a:t> securities premium account; or</a:t>
            </a:r>
          </a:p>
          <a:p>
            <a:pPr lvl="0" algn="just"/>
            <a:endParaRPr lang="en-US" dirty="0" smtClean="0"/>
          </a:p>
          <a:p>
            <a:pPr lvl="0" algn="just"/>
            <a:r>
              <a:rPr lang="en-US" dirty="0" smtClean="0"/>
              <a:t>3. the </a:t>
            </a:r>
            <a:r>
              <a:rPr lang="en-US" dirty="0" smtClean="0"/>
              <a:t>proceeds of the issue of any shares or other specified securities</a:t>
            </a:r>
          </a:p>
          <a:p>
            <a:pPr algn="just"/>
            <a:endParaRPr lang="en-US" b="1" i="1" dirty="0" smtClean="0"/>
          </a:p>
          <a:p>
            <a:pPr algn="just"/>
            <a:r>
              <a:rPr lang="en-US" b="1" i="1" dirty="0" smtClean="0"/>
              <a:t>No </a:t>
            </a:r>
            <a:r>
              <a:rPr lang="en-US" b="1" i="1" dirty="0" smtClean="0"/>
              <a:t>buy-back of any kind of shares or other specified securities shall be made out of the proceeds of an earlier issue of the same kind of shares or same kind of other specified securities.</a:t>
            </a:r>
            <a:endParaRPr lang="en-US" dirty="0" smtClean="0"/>
          </a:p>
          <a:p>
            <a:pPr algn="l"/>
            <a:endParaRPr lang="en-US" dirty="0"/>
          </a:p>
        </p:txBody>
      </p:sp>
      <p:sp>
        <p:nvSpPr>
          <p:cNvPr id="5" name="Footer Placeholder 4"/>
          <p:cNvSpPr>
            <a:spLocks noGrp="1"/>
          </p:cNvSpPr>
          <p:nvPr>
            <p:ph type="ftr" sz="quarter" idx="11"/>
          </p:nvPr>
        </p:nvSpPr>
        <p:spPr/>
        <p:txBody>
          <a:bodyPr/>
          <a:lstStyle/>
          <a:p>
            <a:r>
              <a:rPr lang="en-US" smtClean="0"/>
              <a:t>CS Deepak P. Singh ( 9920830041)</a:t>
            </a:r>
            <a:endParaRPr lang="en-US"/>
          </a:p>
        </p:txBody>
      </p:sp>
    </p:spTree>
  </p:cSld>
  <p:clrMapOvr>
    <a:masterClrMapping/>
  </p:clrMapOvr>
  <p:transition>
    <p:comb/>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935162"/>
          </a:xfrm>
        </p:spPr>
        <p:txBody>
          <a:bodyPr>
            <a:normAutofit fontScale="90000"/>
          </a:bodyPr>
          <a:lstStyle/>
          <a:p>
            <a:pPr algn="just"/>
            <a:r>
              <a:rPr lang="en-US" b="1" dirty="0" smtClean="0"/>
              <a:t/>
            </a:r>
            <a:br>
              <a:rPr lang="en-US" b="1" dirty="0" smtClean="0"/>
            </a:br>
            <a:r>
              <a:rPr lang="en-US" sz="4900" b="1" dirty="0" smtClean="0"/>
              <a:t>“</a:t>
            </a:r>
            <a:r>
              <a:rPr lang="en-US" sz="2200" b="1" dirty="0" smtClean="0"/>
              <a:t>specified securities” includes employees’ stock option or </a:t>
            </a:r>
            <a:r>
              <a:rPr lang="en-US" sz="2200" b="1" dirty="0" smtClean="0"/>
              <a:t>other securities</a:t>
            </a:r>
            <a:r>
              <a:rPr lang="en-US" sz="2200" b="1" dirty="0" smtClean="0"/>
              <a:t> as may be notified by the Central Government from time to time. </a:t>
            </a:r>
            <a:r>
              <a:rPr lang="en-US" sz="2200" dirty="0" smtClean="0"/>
              <a:t/>
            </a:r>
            <a:br>
              <a:rPr lang="en-US" sz="2200" dirty="0" smtClean="0"/>
            </a:br>
            <a:r>
              <a:rPr lang="en-US" sz="2200" b="1" dirty="0" smtClean="0"/>
              <a:t>“free reserves” includes securities premium account.</a:t>
            </a:r>
            <a:r>
              <a:rPr lang="en-US" sz="4900" dirty="0" smtClean="0"/>
              <a:t/>
            </a:r>
            <a:br>
              <a:rPr lang="en-US" sz="4900" dirty="0" smtClean="0"/>
            </a:br>
            <a:endParaRPr lang="en-US" dirty="0"/>
          </a:p>
        </p:txBody>
      </p:sp>
      <p:sp>
        <p:nvSpPr>
          <p:cNvPr id="3" name="Content Placeholder 2"/>
          <p:cNvSpPr>
            <a:spLocks noGrp="1"/>
          </p:cNvSpPr>
          <p:nvPr>
            <p:ph idx="1"/>
          </p:nvPr>
        </p:nvSpPr>
        <p:spPr>
          <a:xfrm>
            <a:off x="457200" y="2438400"/>
            <a:ext cx="8229600" cy="3687763"/>
          </a:xfrm>
        </p:spPr>
        <p:txBody>
          <a:bodyPr/>
          <a:lstStyle/>
          <a:p>
            <a:r>
              <a:rPr lang="en-US" b="1" dirty="0" smtClean="0"/>
              <a:t> Conditions:</a:t>
            </a:r>
            <a:endParaRPr lang="en-US" dirty="0" smtClean="0"/>
          </a:p>
          <a:p>
            <a:pPr lvl="0"/>
            <a:r>
              <a:rPr lang="en-US" dirty="0" smtClean="0"/>
              <a:t>the buy-back is </a:t>
            </a:r>
            <a:r>
              <a:rPr lang="en-US" dirty="0" err="1" smtClean="0"/>
              <a:t>authorised</a:t>
            </a:r>
            <a:r>
              <a:rPr lang="en-US" dirty="0" smtClean="0"/>
              <a:t> by its articles;</a:t>
            </a:r>
          </a:p>
          <a:p>
            <a:pPr lvl="0"/>
            <a:r>
              <a:rPr lang="en-US" dirty="0" smtClean="0"/>
              <a:t>a special resolution has been passed at a general meeting of the company </a:t>
            </a:r>
            <a:r>
              <a:rPr lang="en-US" dirty="0" err="1" smtClean="0"/>
              <a:t>authorising</a:t>
            </a:r>
            <a:r>
              <a:rPr lang="en-US" dirty="0" smtClean="0"/>
              <a:t> the buy-back:</a:t>
            </a:r>
          </a:p>
          <a:p>
            <a:pPr>
              <a:buNone/>
            </a:pPr>
            <a:endParaRPr lang="en-US" dirty="0"/>
          </a:p>
        </p:txBody>
      </p:sp>
      <p:sp>
        <p:nvSpPr>
          <p:cNvPr id="5" name="Footer Placeholder 4"/>
          <p:cNvSpPr>
            <a:spLocks noGrp="1"/>
          </p:cNvSpPr>
          <p:nvPr>
            <p:ph type="ftr" sz="quarter" idx="11"/>
          </p:nvPr>
        </p:nvSpPr>
        <p:spPr/>
        <p:txBody>
          <a:bodyPr/>
          <a:lstStyle/>
          <a:p>
            <a:r>
              <a:rPr lang="en-US" smtClean="0"/>
              <a:t>CS Deepak P. Singh ( 9920830041)</a:t>
            </a:r>
            <a:endParaRPr lang="en-US"/>
          </a:p>
        </p:txBody>
      </p:sp>
    </p:spTree>
  </p:cSld>
  <p:clrMapOvr>
    <a:masterClrMapping/>
  </p:clrMapOvr>
  <p:transition>
    <p:comb/>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5668963"/>
          </a:xfrm>
        </p:spPr>
        <p:txBody>
          <a:bodyPr>
            <a:normAutofit fontScale="62500" lnSpcReduction="20000"/>
          </a:bodyPr>
          <a:lstStyle/>
          <a:p>
            <a:pPr algn="just">
              <a:buNone/>
            </a:pPr>
            <a:r>
              <a:rPr lang="en-US" dirty="0" smtClean="0"/>
              <a:t> </a:t>
            </a:r>
            <a:r>
              <a:rPr lang="en-US" b="1" i="1" dirty="0" smtClean="0"/>
              <a:t>Special Resolution is not required- if; </a:t>
            </a:r>
            <a:endParaRPr lang="en-US" dirty="0" smtClean="0"/>
          </a:p>
          <a:p>
            <a:pPr algn="just"/>
            <a:r>
              <a:rPr lang="en-US" b="1" i="1" dirty="0" smtClean="0"/>
              <a:t>(</a:t>
            </a:r>
            <a:r>
              <a:rPr lang="en-US" b="1" i="1" dirty="0" err="1" smtClean="0"/>
              <a:t>i</a:t>
            </a:r>
            <a:r>
              <a:rPr lang="en-US" b="1" i="1" dirty="0" smtClean="0"/>
              <a:t>) the buy-back is, ten per cent. or less of the total paid-up equity capital and free reserves of the company; and</a:t>
            </a:r>
            <a:endParaRPr lang="en-US" dirty="0" smtClean="0"/>
          </a:p>
          <a:p>
            <a:pPr algn="just"/>
            <a:endParaRPr lang="en-US" b="1" i="1" dirty="0" smtClean="0"/>
          </a:p>
          <a:p>
            <a:pPr algn="just"/>
            <a:r>
              <a:rPr lang="en-US" b="1" i="1" dirty="0" smtClean="0"/>
              <a:t>(</a:t>
            </a:r>
            <a:r>
              <a:rPr lang="en-US" b="1" i="1" dirty="0" smtClean="0"/>
              <a:t>ii) such buy-back has been </a:t>
            </a:r>
            <a:r>
              <a:rPr lang="en-US" b="1" i="1" dirty="0" err="1" smtClean="0"/>
              <a:t>authorised</a:t>
            </a:r>
            <a:r>
              <a:rPr lang="en-US" b="1" i="1" dirty="0" smtClean="0"/>
              <a:t> by the Board by means of a resolution passed at its meeting;</a:t>
            </a:r>
            <a:endParaRPr lang="en-US" dirty="0" smtClean="0"/>
          </a:p>
          <a:p>
            <a:pPr lvl="0" algn="just"/>
            <a:endParaRPr lang="en-US" dirty="0" smtClean="0"/>
          </a:p>
          <a:p>
            <a:pPr lvl="0" algn="just"/>
            <a:r>
              <a:rPr lang="en-US" dirty="0" smtClean="0"/>
              <a:t>the </a:t>
            </a:r>
            <a:r>
              <a:rPr lang="en-US" dirty="0" smtClean="0"/>
              <a:t>buy-back is </a:t>
            </a:r>
            <a:r>
              <a:rPr lang="en-US" b="1" dirty="0" smtClean="0"/>
              <a:t>twenty-five per cent. or less of</a:t>
            </a:r>
            <a:r>
              <a:rPr lang="en-US" dirty="0" smtClean="0"/>
              <a:t> the aggregate of paid-up capital and free reserves of the company</a:t>
            </a:r>
          </a:p>
          <a:p>
            <a:pPr algn="just"/>
            <a:endParaRPr lang="en-US" b="1" i="1" dirty="0" smtClean="0"/>
          </a:p>
          <a:p>
            <a:pPr algn="just"/>
            <a:r>
              <a:rPr lang="en-US" b="1" i="1" dirty="0" smtClean="0"/>
              <a:t>In </a:t>
            </a:r>
            <a:r>
              <a:rPr lang="en-US" b="1" i="1" dirty="0" smtClean="0"/>
              <a:t>respect of the buy-back of equity shares in any financial year, the reference to twenty-five per cent. in this clause shall be construed with respect to its total paid-up equity capital in that financial year</a:t>
            </a:r>
            <a:endParaRPr lang="en-US" dirty="0" smtClean="0"/>
          </a:p>
          <a:p>
            <a:pPr lvl="0" algn="just"/>
            <a:endParaRPr lang="en-US" dirty="0" smtClean="0"/>
          </a:p>
          <a:p>
            <a:pPr lvl="0" algn="just"/>
            <a:r>
              <a:rPr lang="en-US" dirty="0" smtClean="0"/>
              <a:t>the</a:t>
            </a:r>
            <a:r>
              <a:rPr lang="en-US" dirty="0" smtClean="0"/>
              <a:t> </a:t>
            </a:r>
            <a:r>
              <a:rPr lang="en-US" b="1" dirty="0" smtClean="0"/>
              <a:t>ratio of the aggregate of secured and unsecured debts</a:t>
            </a:r>
            <a:r>
              <a:rPr lang="en-US" dirty="0" smtClean="0"/>
              <a:t> owed by the company after buy-back is </a:t>
            </a:r>
            <a:r>
              <a:rPr lang="en-US" b="1" dirty="0" smtClean="0"/>
              <a:t>not more than twice the paid-up capital and its free reserves</a:t>
            </a:r>
            <a:endParaRPr lang="en-US" dirty="0" smtClean="0"/>
          </a:p>
          <a:p>
            <a:pPr algn="just"/>
            <a:endParaRPr lang="en-US" dirty="0"/>
          </a:p>
        </p:txBody>
      </p:sp>
      <p:sp>
        <p:nvSpPr>
          <p:cNvPr id="4" name="Footer Placeholder 3"/>
          <p:cNvSpPr>
            <a:spLocks noGrp="1"/>
          </p:cNvSpPr>
          <p:nvPr>
            <p:ph type="ftr" sz="quarter" idx="11"/>
          </p:nvPr>
        </p:nvSpPr>
        <p:spPr/>
        <p:txBody>
          <a:bodyPr/>
          <a:lstStyle/>
          <a:p>
            <a:r>
              <a:rPr lang="en-US" smtClean="0"/>
              <a:t>CS Deepak P. Singh ( 9920830041)</a:t>
            </a:r>
            <a:endParaRPr lang="en-US"/>
          </a:p>
        </p:txBody>
      </p:sp>
    </p:spTree>
  </p:cSld>
  <p:clrMapOvr>
    <a:masterClrMapping/>
  </p:clrMapOvr>
  <p:transition>
    <p:comb/>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382000" cy="6248400"/>
          </a:xfrm>
        </p:spPr>
        <p:txBody>
          <a:bodyPr>
            <a:normAutofit fontScale="70000" lnSpcReduction="20000"/>
          </a:bodyPr>
          <a:lstStyle/>
          <a:p>
            <a:pPr algn="just"/>
            <a:r>
              <a:rPr lang="en-US" b="1" i="1" dirty="0" smtClean="0"/>
              <a:t>The Central Government may, by order, notify a higher ratio of the debt to capital and free reserves for a class or classes of companies</a:t>
            </a:r>
            <a:endParaRPr lang="en-US" dirty="0" smtClean="0"/>
          </a:p>
          <a:p>
            <a:pPr lvl="0" algn="just"/>
            <a:r>
              <a:rPr lang="en-US" dirty="0" smtClean="0"/>
              <a:t>all the shares or other specified securities for buy-back are fully paid-up</a:t>
            </a:r>
            <a:r>
              <a:rPr lang="en-US" dirty="0" smtClean="0"/>
              <a:t>;</a:t>
            </a:r>
          </a:p>
          <a:p>
            <a:pPr lvl="0" algn="just"/>
            <a:endParaRPr lang="en-US" dirty="0" smtClean="0"/>
          </a:p>
          <a:p>
            <a:pPr lvl="0" algn="just"/>
            <a:r>
              <a:rPr lang="en-US" dirty="0" smtClean="0"/>
              <a:t>the buy-back of the shares or other specified securities listed on any </a:t>
            </a:r>
            <a:r>
              <a:rPr lang="en-US" dirty="0" err="1" smtClean="0"/>
              <a:t>recognised</a:t>
            </a:r>
            <a:r>
              <a:rPr lang="en-US" dirty="0" smtClean="0"/>
              <a:t> stock exchange is in accordance with the regulations made by the Securities and Exchange Board in this behalf; and</a:t>
            </a:r>
          </a:p>
          <a:p>
            <a:pPr lvl="0" algn="just"/>
            <a:endParaRPr lang="en-US" dirty="0" smtClean="0"/>
          </a:p>
          <a:p>
            <a:pPr lvl="0" algn="just"/>
            <a:r>
              <a:rPr lang="en-US" dirty="0" smtClean="0"/>
              <a:t>the </a:t>
            </a:r>
            <a:r>
              <a:rPr lang="en-US" dirty="0" smtClean="0"/>
              <a:t>buy-back in respect of shares or other specified securities other than those specified in clause (</a:t>
            </a:r>
            <a:r>
              <a:rPr lang="en-US" i="1" dirty="0" smtClean="0"/>
              <a:t>f</a:t>
            </a:r>
            <a:r>
              <a:rPr lang="en-US" dirty="0" smtClean="0"/>
              <a:t>) is in accordance with such rules as may be prescribed:</a:t>
            </a:r>
          </a:p>
          <a:p>
            <a:pPr algn="just"/>
            <a:endParaRPr lang="en-US" b="1" i="1" dirty="0" smtClean="0"/>
          </a:p>
          <a:p>
            <a:pPr algn="just"/>
            <a:r>
              <a:rPr lang="en-US" b="1" i="1" dirty="0" smtClean="0"/>
              <a:t>No </a:t>
            </a:r>
            <a:r>
              <a:rPr lang="en-US" b="1" i="1" dirty="0" smtClean="0"/>
              <a:t>offer of buy-back under this sub-section shall be made within a period of one year reckoned from the date of the closure of the preceding offer of buy-back, if any.</a:t>
            </a:r>
            <a:r>
              <a:rPr lang="en-US" i="1" dirty="0" smtClean="0"/>
              <a:t> </a:t>
            </a:r>
            <a:endParaRPr lang="en-US" dirty="0" smtClean="0"/>
          </a:p>
          <a:p>
            <a:pPr algn="just">
              <a:buNone/>
            </a:pPr>
            <a:endParaRPr lang="en-US" dirty="0"/>
          </a:p>
        </p:txBody>
      </p:sp>
      <p:sp>
        <p:nvSpPr>
          <p:cNvPr id="4" name="Footer Placeholder 3"/>
          <p:cNvSpPr>
            <a:spLocks noGrp="1"/>
          </p:cNvSpPr>
          <p:nvPr>
            <p:ph type="ftr" sz="quarter" idx="11"/>
          </p:nvPr>
        </p:nvSpPr>
        <p:spPr/>
        <p:txBody>
          <a:bodyPr/>
          <a:lstStyle/>
          <a:p>
            <a:r>
              <a:rPr lang="en-US" smtClean="0"/>
              <a:t>CS Deepak P. Singh ( 9920830041)</a:t>
            </a:r>
            <a:endParaRPr lang="en-US"/>
          </a:p>
        </p:txBody>
      </p:sp>
    </p:spTree>
  </p:cSld>
  <p:clrMapOvr>
    <a:masterClrMapping/>
  </p:clrMapOvr>
  <p:transition>
    <p:comb/>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533400" y="533400"/>
            <a:ext cx="8110313" cy="517064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7200" algn="l"/>
              </a:tabLst>
            </a:pPr>
            <a:endParaRPr kumimoji="0" lang="en-US" sz="1000" b="1" i="0" u="none" strike="noStrike" cap="none" normalizeH="0" baseline="0" dirty="0" smtClean="0">
              <a:ln>
                <a:noFill/>
              </a:ln>
              <a:solidFill>
                <a:srgbClr val="5E5E5E"/>
              </a:solidFill>
              <a:effectLst/>
              <a:latin typeface="Arial" pitchFamily="34" charset="0"/>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tab pos="457200" algn="l"/>
              </a:tabLst>
            </a:pPr>
            <a:r>
              <a:rPr kumimoji="0" lang="en-US" sz="2000" b="1"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Disclosures:</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tab pos="457200" algn="l"/>
              </a:tabLst>
            </a:pPr>
            <a:r>
              <a:rPr kumimoji="0" lang="en-US" sz="20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The explanatory statement to be annexed to the notice of the general meeting pursuant to section 102 shall contain the following disclosures, namely:-</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US" sz="20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the</a:t>
            </a:r>
            <a:r>
              <a:rPr kumimoji="0" lang="en-US" sz="20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000" b="1"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date of the</a:t>
            </a:r>
            <a:r>
              <a:rPr kumimoji="0" lang="en-US" sz="2000" b="1"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000" b="1"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board meeting</a:t>
            </a:r>
            <a:r>
              <a:rPr kumimoji="0" lang="en-US" sz="20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0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at which the proposal for buy-back was</a:t>
            </a:r>
            <a:r>
              <a:rPr kumimoji="0" lang="en-US" sz="20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0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approved</a:t>
            </a:r>
            <a:r>
              <a:rPr kumimoji="0" lang="en-US" sz="20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0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by the board of directors of the company;</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US" sz="20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the</a:t>
            </a:r>
            <a:r>
              <a:rPr kumimoji="0" lang="en-US" sz="20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000" b="1"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objective</a:t>
            </a:r>
            <a:r>
              <a:rPr kumimoji="0" lang="en-US" sz="20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0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of the buy-back;</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US" sz="20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the</a:t>
            </a:r>
            <a:r>
              <a:rPr kumimoji="0" lang="en-US" sz="20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000" b="1"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class of shares or other</a:t>
            </a:r>
            <a:r>
              <a:rPr kumimoji="0" lang="en-US" sz="2000" b="1"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000" b="1"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securities</a:t>
            </a:r>
            <a:r>
              <a:rPr kumimoji="0" lang="en-US" sz="20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0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intended to be purchased under the buy-back;</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US" sz="20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the</a:t>
            </a:r>
            <a:r>
              <a:rPr kumimoji="0" lang="en-US" sz="20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000" b="1"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number of</a:t>
            </a:r>
            <a:r>
              <a:rPr kumimoji="0" lang="en-US" sz="2000" b="1"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000" b="1"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securities</a:t>
            </a:r>
            <a:r>
              <a:rPr kumimoji="0" lang="en-US" sz="20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0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that the company proposes to buy-back;</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US" sz="20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the</a:t>
            </a:r>
            <a:r>
              <a:rPr kumimoji="0" lang="en-US" sz="20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000" b="1"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method</a:t>
            </a:r>
            <a:r>
              <a:rPr kumimoji="0" lang="en-US" sz="2000" b="1"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0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to be adopted for the buy-back;</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US" sz="20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the</a:t>
            </a:r>
            <a:r>
              <a:rPr kumimoji="0" lang="en-US" sz="20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000" b="1"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price</a:t>
            </a:r>
            <a:r>
              <a:rPr kumimoji="0" lang="en-US" sz="2000" b="1"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0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at which the buy-back of shares or other</a:t>
            </a:r>
            <a:r>
              <a:rPr kumimoji="0" lang="en-US" sz="20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0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securities</a:t>
            </a:r>
            <a:r>
              <a:rPr kumimoji="0" lang="en-US" sz="20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0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shall be made;</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US" sz="20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the</a:t>
            </a:r>
            <a:r>
              <a:rPr kumimoji="0" lang="en-US" sz="20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000" b="1"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basis</a:t>
            </a:r>
            <a:r>
              <a:rPr kumimoji="0" lang="en-US" sz="20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0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of arriving at the buy-back</a:t>
            </a:r>
            <a:r>
              <a:rPr kumimoji="0" lang="en-US" sz="20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0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price;</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7200" algn="l"/>
              </a:tabLst>
            </a:pPr>
            <a:r>
              <a:rPr kumimoji="0" lang="en-US" sz="20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the</a:t>
            </a:r>
            <a:r>
              <a:rPr kumimoji="0" lang="en-US" sz="20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000" b="1"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maximum amount to be paid</a:t>
            </a:r>
            <a:r>
              <a:rPr kumimoji="0" lang="en-US" sz="20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0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for the buy-back and the</a:t>
            </a:r>
            <a:r>
              <a:rPr kumimoji="0" lang="en-US" sz="20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000" b="1"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sources of funds</a:t>
            </a:r>
            <a:r>
              <a:rPr kumimoji="0" lang="en-US" sz="2000" b="0" i="0" u="none" strike="noStrike" cap="none" normalizeH="0" baseline="0" dirty="0" smtClean="0">
                <a:ln>
                  <a:noFill/>
                </a:ln>
                <a:solidFill>
                  <a:srgbClr val="5E5E5E"/>
                </a:solidFill>
                <a:effectLst/>
                <a:latin typeface="Calibri"/>
                <a:ea typeface="Times New Roman" pitchFamily="18" charset="0"/>
                <a:cs typeface="Arial" pitchFamily="34" charset="0"/>
              </a:rPr>
              <a:t> </a:t>
            </a:r>
            <a:r>
              <a:rPr kumimoji="0" lang="en-US" sz="2000" b="0" i="0" u="none" strike="noStrike" cap="none" normalizeH="0" baseline="0" dirty="0" smtClean="0">
                <a:ln>
                  <a:noFill/>
                </a:ln>
                <a:solidFill>
                  <a:srgbClr val="5E5E5E"/>
                </a:solidFill>
                <a:effectLst/>
                <a:latin typeface="Arial" pitchFamily="34" charset="0"/>
                <a:ea typeface="Times New Roman" pitchFamily="18" charset="0"/>
                <a:cs typeface="Arial" pitchFamily="34" charset="0"/>
              </a:rPr>
              <a:t>from which the buy-back would be financed;</a:t>
            </a:r>
            <a:endParaRPr kumimoji="0" lang="en-US" sz="44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Footer Placeholder 5"/>
          <p:cNvSpPr>
            <a:spLocks noGrp="1"/>
          </p:cNvSpPr>
          <p:nvPr>
            <p:ph type="ftr" sz="quarter" idx="11"/>
          </p:nvPr>
        </p:nvSpPr>
        <p:spPr/>
        <p:txBody>
          <a:bodyPr/>
          <a:lstStyle/>
          <a:p>
            <a:r>
              <a:rPr lang="en-US" smtClean="0"/>
              <a:t>CS Deepak P. Singh ( 9920830041)</a:t>
            </a:r>
            <a:endParaRPr lang="en-US"/>
          </a:p>
        </p:txBody>
      </p:sp>
    </p:spTree>
  </p:cSld>
  <p:clrMapOvr>
    <a:masterClrMapping/>
  </p:clrMapOvr>
  <p:transition>
    <p:comb/>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5821363"/>
          </a:xfrm>
        </p:spPr>
        <p:txBody>
          <a:bodyPr>
            <a:normAutofit fontScale="62500" lnSpcReduction="20000"/>
          </a:bodyPr>
          <a:lstStyle/>
          <a:p>
            <a:pPr lvl="0"/>
            <a:r>
              <a:rPr lang="en-US" dirty="0" smtClean="0"/>
              <a:t>the </a:t>
            </a:r>
            <a:r>
              <a:rPr lang="en-US" b="1" dirty="0" smtClean="0"/>
              <a:t>time-limit</a:t>
            </a:r>
            <a:r>
              <a:rPr lang="en-US" dirty="0" smtClean="0"/>
              <a:t> for the completion of buy-back;</a:t>
            </a:r>
          </a:p>
          <a:p>
            <a:pPr lvl="0"/>
            <a:r>
              <a:rPr lang="en-US" dirty="0" smtClean="0"/>
              <a:t>the </a:t>
            </a:r>
            <a:r>
              <a:rPr lang="en-US" b="1" dirty="0" smtClean="0"/>
              <a:t>aggregate shareholding</a:t>
            </a:r>
            <a:r>
              <a:rPr lang="en-US" dirty="0" smtClean="0"/>
              <a:t> of the promoters and of the directors of the promoter, where the promoter is a company and of the directors and key managerial personnel as on the date of the notice convening the general meeting;</a:t>
            </a:r>
          </a:p>
          <a:p>
            <a:pPr lvl="0"/>
            <a:r>
              <a:rPr lang="en-US" dirty="0" smtClean="0"/>
              <a:t>the </a:t>
            </a:r>
            <a:r>
              <a:rPr lang="en-US" b="1" dirty="0" smtClean="0"/>
              <a:t>aggregate number of equity shares</a:t>
            </a:r>
            <a:r>
              <a:rPr lang="en-US" dirty="0" smtClean="0"/>
              <a:t> purchased or sold by persons during a period of twelve months preceding the date of the board meeting at which the buy-back </a:t>
            </a:r>
            <a:r>
              <a:rPr lang="en-US" dirty="0" err="1" smtClean="0"/>
              <a:t>wasapproved</a:t>
            </a:r>
            <a:r>
              <a:rPr lang="en-US" dirty="0" smtClean="0"/>
              <a:t> and from that date till the date of notice convening the general meeting;</a:t>
            </a:r>
          </a:p>
          <a:p>
            <a:pPr lvl="0"/>
            <a:r>
              <a:rPr lang="en-US" dirty="0" smtClean="0"/>
              <a:t>the</a:t>
            </a:r>
            <a:r>
              <a:rPr lang="en-US" b="1" dirty="0" smtClean="0"/>
              <a:t> maximum and minimum price </a:t>
            </a:r>
            <a:r>
              <a:rPr lang="en-US" dirty="0" smtClean="0"/>
              <a:t>at which purchases and sales were made along with the relevant date;</a:t>
            </a:r>
          </a:p>
          <a:p>
            <a:pPr lvl="0"/>
            <a:r>
              <a:rPr lang="en-US" dirty="0" smtClean="0"/>
              <a:t>the </a:t>
            </a:r>
            <a:r>
              <a:rPr lang="en-US" b="1" dirty="0" smtClean="0"/>
              <a:t>quantum of shares</a:t>
            </a:r>
            <a:r>
              <a:rPr lang="en-US" dirty="0" smtClean="0"/>
              <a:t> proposed to be </a:t>
            </a:r>
            <a:r>
              <a:rPr lang="en-US" b="1" dirty="0" smtClean="0"/>
              <a:t>tendered and </a:t>
            </a:r>
            <a:r>
              <a:rPr lang="en-US" dirty="0" smtClean="0"/>
              <a:t>the </a:t>
            </a:r>
            <a:r>
              <a:rPr lang="en-US" b="1" dirty="0" smtClean="0"/>
              <a:t>details</a:t>
            </a:r>
            <a:r>
              <a:rPr lang="en-US" dirty="0" smtClean="0"/>
              <a:t> </a:t>
            </a:r>
            <a:r>
              <a:rPr lang="en-US" b="1" dirty="0" smtClean="0"/>
              <a:t>of their </a:t>
            </a:r>
            <a:r>
              <a:rPr lang="en-US" b="1" dirty="0" err="1" smtClean="0"/>
              <a:t>transactions</a:t>
            </a:r>
            <a:r>
              <a:rPr lang="en-US" dirty="0" err="1" smtClean="0"/>
              <a:t>and</a:t>
            </a:r>
            <a:r>
              <a:rPr lang="en-US" dirty="0" smtClean="0"/>
              <a:t> their holdings </a:t>
            </a:r>
            <a:r>
              <a:rPr lang="en-US" b="1" dirty="0" smtClean="0"/>
              <a:t>for the last twelve months</a:t>
            </a:r>
            <a:r>
              <a:rPr lang="en-US" dirty="0" smtClean="0"/>
              <a:t> prior to the date of the board meeting at which the buy-back was approved including </a:t>
            </a:r>
            <a:r>
              <a:rPr lang="en-US" b="1" dirty="0" smtClean="0"/>
              <a:t>information of number of shares acquired, the price and the date of acquisition;</a:t>
            </a:r>
            <a:endParaRPr lang="en-US" dirty="0" smtClean="0"/>
          </a:p>
          <a:p>
            <a:pPr lvl="0"/>
            <a:r>
              <a:rPr lang="en-US" dirty="0" smtClean="0"/>
              <a:t>a confirmation that there are </a:t>
            </a:r>
            <a:r>
              <a:rPr lang="en-US" b="1" dirty="0" smtClean="0"/>
              <a:t>no defaults subsisting in repayment of deposits</a:t>
            </a:r>
            <a:r>
              <a:rPr lang="en-US" dirty="0" smtClean="0"/>
              <a:t>, </a:t>
            </a:r>
            <a:r>
              <a:rPr lang="en-US" dirty="0" err="1" smtClean="0"/>
              <a:t>interestpayment</a:t>
            </a:r>
            <a:r>
              <a:rPr lang="en-US" dirty="0" smtClean="0"/>
              <a:t> thereon, </a:t>
            </a:r>
            <a:r>
              <a:rPr lang="en-US" b="1" dirty="0" smtClean="0"/>
              <a:t>redemption of debentures</a:t>
            </a:r>
            <a:r>
              <a:rPr lang="en-US" dirty="0" smtClean="0"/>
              <a:t> or payment of interest thereon </a:t>
            </a:r>
            <a:r>
              <a:rPr lang="en-US" dirty="0" err="1" smtClean="0"/>
              <a:t>or</a:t>
            </a:r>
            <a:r>
              <a:rPr lang="en-US" b="1" dirty="0" err="1" smtClean="0"/>
              <a:t>redemption</a:t>
            </a:r>
            <a:r>
              <a:rPr lang="en-US" b="1" dirty="0" smtClean="0"/>
              <a:t> of preference shares or payment of dividend due to any shareholder</a:t>
            </a:r>
            <a:r>
              <a:rPr lang="en-US" dirty="0" smtClean="0"/>
              <a:t>, or repayment of any term loans or interest payable thereon to any financial institution or banking company;</a:t>
            </a:r>
          </a:p>
          <a:p>
            <a:pPr algn="just">
              <a:buNone/>
            </a:pPr>
            <a:endParaRPr lang="en-US" dirty="0"/>
          </a:p>
        </p:txBody>
      </p:sp>
      <p:sp>
        <p:nvSpPr>
          <p:cNvPr id="4" name="Footer Placeholder 3"/>
          <p:cNvSpPr>
            <a:spLocks noGrp="1"/>
          </p:cNvSpPr>
          <p:nvPr>
            <p:ph type="ftr" sz="quarter" idx="11"/>
          </p:nvPr>
        </p:nvSpPr>
        <p:spPr/>
        <p:txBody>
          <a:bodyPr/>
          <a:lstStyle/>
          <a:p>
            <a:r>
              <a:rPr lang="en-US" smtClean="0"/>
              <a:t>CS Deepak P. Singh ( 9920830041)</a:t>
            </a:r>
            <a:endParaRPr lang="en-US"/>
          </a:p>
        </p:txBody>
      </p:sp>
    </p:spTree>
  </p:cSld>
  <p:clrMapOvr>
    <a:masterClrMapping/>
  </p:clrMapOvr>
  <p:transition>
    <p:comb/>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324600"/>
          </a:xfrm>
        </p:spPr>
        <p:txBody>
          <a:bodyPr>
            <a:normAutofit fontScale="47500" lnSpcReduction="20000"/>
          </a:bodyPr>
          <a:lstStyle/>
          <a:p>
            <a:pPr lvl="0"/>
            <a:r>
              <a:rPr lang="en-US" b="1" dirty="0" smtClean="0"/>
              <a:t>a confirmation that the Board of directors</a:t>
            </a:r>
            <a:r>
              <a:rPr lang="en-US" dirty="0" smtClean="0"/>
              <a:t> have made a full enquiry into the affairs and prospects of the company and that they have formed the opinion-</a:t>
            </a:r>
          </a:p>
          <a:p>
            <a:endParaRPr lang="en-US" dirty="0" smtClean="0"/>
          </a:p>
          <a:p>
            <a:r>
              <a:rPr lang="en-US" dirty="0" smtClean="0"/>
              <a:t>(</a:t>
            </a:r>
            <a:r>
              <a:rPr lang="en-US" i="1" dirty="0" err="1" smtClean="0"/>
              <a:t>i</a:t>
            </a:r>
            <a:r>
              <a:rPr lang="en-US" dirty="0" smtClean="0"/>
              <a:t>) that immediately following the date on which the general meeting is convened  there shall </a:t>
            </a:r>
            <a:r>
              <a:rPr lang="en-US" b="1" dirty="0" smtClean="0"/>
              <a:t>be no grounds on which the company could be found unable to pay its debts;</a:t>
            </a:r>
            <a:endParaRPr lang="en-US" dirty="0" smtClean="0"/>
          </a:p>
          <a:p>
            <a:endParaRPr lang="en-US" dirty="0" smtClean="0"/>
          </a:p>
          <a:p>
            <a:r>
              <a:rPr lang="en-US" dirty="0" smtClean="0"/>
              <a:t> (</a:t>
            </a:r>
            <a:r>
              <a:rPr lang="en-US" i="1" dirty="0" smtClean="0"/>
              <a:t>ii</a:t>
            </a:r>
            <a:r>
              <a:rPr lang="en-US" dirty="0" smtClean="0"/>
              <a:t>) as regards its prospects for the year immediately following that date, that, having                      regard to their intentions with respect to the management of the company’s business during that year and to the amount and character of the financial resources which will in their view be available to the company during that year, </a:t>
            </a:r>
            <a:r>
              <a:rPr lang="en-US" b="1" dirty="0" smtClean="0"/>
              <a:t>the company shall be able to meet its liabilities as and when they fall due and shall not be rendered insolvent within a period of one year from that date; and</a:t>
            </a:r>
            <a:endParaRPr lang="en-US" dirty="0" smtClean="0"/>
          </a:p>
          <a:p>
            <a:endParaRPr lang="en-US" dirty="0" smtClean="0"/>
          </a:p>
          <a:p>
            <a:r>
              <a:rPr lang="en-US" dirty="0" smtClean="0"/>
              <a:t>(</a:t>
            </a:r>
            <a:r>
              <a:rPr lang="en-US" i="1" dirty="0" smtClean="0"/>
              <a:t>iii</a:t>
            </a:r>
            <a:r>
              <a:rPr lang="en-US" dirty="0" smtClean="0"/>
              <a:t>) the directors have taken into account the liabilities(including prospective and contingent liabilities), as if the company were being wound up under the provisions of the Companies Act, 2013</a:t>
            </a:r>
          </a:p>
          <a:p>
            <a:pPr lvl="0"/>
            <a:endParaRPr lang="en-US" dirty="0" smtClean="0"/>
          </a:p>
          <a:p>
            <a:pPr lvl="0"/>
            <a:r>
              <a:rPr lang="en-US" dirty="0" smtClean="0"/>
              <a:t>a</a:t>
            </a:r>
            <a:r>
              <a:rPr lang="en-US" dirty="0" smtClean="0"/>
              <a:t> </a:t>
            </a:r>
            <a:r>
              <a:rPr lang="en-US" b="1" dirty="0" smtClean="0"/>
              <a:t>report</a:t>
            </a:r>
            <a:r>
              <a:rPr lang="en-US" dirty="0" smtClean="0"/>
              <a:t> addressed to the Board of directors by </a:t>
            </a:r>
            <a:r>
              <a:rPr lang="en-US" b="1" dirty="0" smtClean="0"/>
              <a:t>the company’s auditors</a:t>
            </a:r>
            <a:r>
              <a:rPr lang="en-US" dirty="0" smtClean="0"/>
              <a:t> stating that-</a:t>
            </a:r>
          </a:p>
          <a:p>
            <a:endParaRPr lang="en-US" dirty="0" smtClean="0"/>
          </a:p>
          <a:p>
            <a:r>
              <a:rPr lang="en-US" dirty="0" smtClean="0"/>
              <a:t>              (</a:t>
            </a:r>
            <a:r>
              <a:rPr lang="en-US" dirty="0" err="1" smtClean="0"/>
              <a:t>i</a:t>
            </a:r>
            <a:r>
              <a:rPr lang="en-US" dirty="0" smtClean="0"/>
              <a:t>) they have inquired into the company’s state of affairs;</a:t>
            </a:r>
          </a:p>
          <a:p>
            <a:endParaRPr lang="en-US" dirty="0" smtClean="0"/>
          </a:p>
          <a:p>
            <a:r>
              <a:rPr lang="en-US" dirty="0" smtClean="0"/>
              <a:t>              (ii) the amount of the permissible capital payment for the securities in question is in their view properly determined</a:t>
            </a:r>
          </a:p>
          <a:p>
            <a:endParaRPr lang="en-US" dirty="0" smtClean="0"/>
          </a:p>
          <a:p>
            <a:r>
              <a:rPr lang="en-US" dirty="0" smtClean="0"/>
              <a:t>              iii) that the audited accounts on the basis of which calculation with reference to buy  back is done is not more than six months old from the date of offer document and</a:t>
            </a:r>
          </a:p>
          <a:p>
            <a:endParaRPr lang="en-US" i="1" dirty="0" smtClean="0"/>
          </a:p>
          <a:p>
            <a:r>
              <a:rPr lang="en-US" i="1" dirty="0" smtClean="0"/>
              <a:t>              iv</a:t>
            </a:r>
            <a:r>
              <a:rPr lang="en-US" dirty="0" smtClean="0"/>
              <a:t>) the Board of directors have formed the opinion as on reasonable grounds and  that the company, having regard to its state of affairs, shall not be rendered insolvent within a period of one year from that date.</a:t>
            </a:r>
            <a:r>
              <a:rPr lang="en-US" b="1" dirty="0" smtClean="0"/>
              <a:t> </a:t>
            </a:r>
            <a:endParaRPr lang="en-US" dirty="0" smtClean="0"/>
          </a:p>
          <a:p>
            <a:pPr algn="just">
              <a:buNone/>
            </a:pPr>
            <a:endParaRPr lang="en-US" dirty="0"/>
          </a:p>
        </p:txBody>
      </p:sp>
      <p:sp>
        <p:nvSpPr>
          <p:cNvPr id="4" name="Footer Placeholder 3"/>
          <p:cNvSpPr>
            <a:spLocks noGrp="1"/>
          </p:cNvSpPr>
          <p:nvPr>
            <p:ph type="ftr" sz="quarter" idx="11"/>
          </p:nvPr>
        </p:nvSpPr>
        <p:spPr/>
        <p:txBody>
          <a:bodyPr/>
          <a:lstStyle/>
          <a:p>
            <a:r>
              <a:rPr lang="en-US" smtClean="0"/>
              <a:t>CS Deepak P. Singh ( 9920830041)</a:t>
            </a:r>
            <a:endParaRPr lang="en-US"/>
          </a:p>
        </p:txBody>
      </p:sp>
    </p:spTree>
  </p:cSld>
  <p:clrMapOvr>
    <a:masterClrMapping/>
  </p:clrMapOvr>
  <p:transition>
    <p:comb/>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2400"/>
            <a:ext cx="8534400" cy="6400800"/>
          </a:xfrm>
        </p:spPr>
        <p:txBody>
          <a:bodyPr>
            <a:normAutofit fontScale="92500" lnSpcReduction="10000"/>
          </a:bodyPr>
          <a:lstStyle/>
          <a:p>
            <a:pPr algn="just"/>
            <a:r>
              <a:rPr lang="en-US" b="1" dirty="0" smtClean="0"/>
              <a:t>Time Limit:</a:t>
            </a:r>
            <a:endParaRPr lang="en-US" dirty="0" smtClean="0"/>
          </a:p>
          <a:p>
            <a:pPr algn="just"/>
            <a:r>
              <a:rPr lang="en-US" dirty="0" smtClean="0"/>
              <a:t>Every buy-back shall be completed within a period </a:t>
            </a:r>
            <a:r>
              <a:rPr lang="en-US" b="1" dirty="0" smtClean="0"/>
              <a:t>of one year from the date of passing of the special resolution, </a:t>
            </a:r>
            <a:r>
              <a:rPr lang="en-US" dirty="0" smtClean="0"/>
              <a:t>or as the case may be, the resolution passed by the Board.</a:t>
            </a:r>
            <a:r>
              <a:rPr lang="en-US" b="1" dirty="0" smtClean="0"/>
              <a:t> </a:t>
            </a:r>
            <a:endParaRPr lang="en-US" dirty="0" smtClean="0"/>
          </a:p>
          <a:p>
            <a:pPr algn="just"/>
            <a:r>
              <a:rPr lang="en-US" b="1" dirty="0" smtClean="0"/>
              <a:t>Modes of Buy-Back: </a:t>
            </a:r>
            <a:endParaRPr lang="en-US" dirty="0" smtClean="0"/>
          </a:p>
          <a:p>
            <a:pPr algn="just"/>
            <a:r>
              <a:rPr lang="en-US" dirty="0" smtClean="0"/>
              <a:t>The buy-back  may be—</a:t>
            </a:r>
          </a:p>
          <a:p>
            <a:pPr lvl="0" algn="just"/>
            <a:r>
              <a:rPr lang="en-US" dirty="0" smtClean="0"/>
              <a:t>from the existing shareholders or security holders on a proportionate basis;</a:t>
            </a:r>
          </a:p>
          <a:p>
            <a:pPr lvl="0" algn="just"/>
            <a:r>
              <a:rPr lang="en-US" dirty="0" smtClean="0"/>
              <a:t>from the open market;</a:t>
            </a:r>
          </a:p>
          <a:p>
            <a:pPr lvl="0" algn="just"/>
            <a:r>
              <a:rPr lang="en-US" dirty="0" smtClean="0"/>
              <a:t>by purchasing the securities issued to employees of the company pursuant to a scheme of stock option or sweat equity.</a:t>
            </a:r>
          </a:p>
          <a:p>
            <a:endParaRPr lang="en-US" dirty="0"/>
          </a:p>
        </p:txBody>
      </p:sp>
      <p:sp>
        <p:nvSpPr>
          <p:cNvPr id="4" name="Footer Placeholder 3"/>
          <p:cNvSpPr>
            <a:spLocks noGrp="1"/>
          </p:cNvSpPr>
          <p:nvPr>
            <p:ph type="ftr" sz="quarter" idx="11"/>
          </p:nvPr>
        </p:nvSpPr>
        <p:spPr/>
        <p:txBody>
          <a:bodyPr/>
          <a:lstStyle/>
          <a:p>
            <a:r>
              <a:rPr lang="en-US" smtClean="0"/>
              <a:t>CS Deepak P. Singh ( 9920830041)</a:t>
            </a:r>
            <a:endParaRPr lang="en-US"/>
          </a:p>
        </p:txBody>
      </p:sp>
    </p:spTree>
  </p:cSld>
  <p:clrMapOvr>
    <a:masterClrMapping/>
  </p:clrMapOvr>
  <p:transition>
    <p:comb/>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29</TotalTime>
  <Words>383</Words>
  <Application>Microsoft Office PowerPoint</Application>
  <PresentationFormat>On-screen Show (4:3)</PresentationFormat>
  <Paragraphs>175</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Trek</vt:lpstr>
      <vt:lpstr> BUY BACK OF SECURITIES UNDER NEW COMPANIES ACT, 2013  </vt:lpstr>
      <vt:lpstr>Section 68 of the companies act 2013  and Companies  (Share capital and Debentures) Rules,2014 deals with the power of company to purchase its own securities. </vt:lpstr>
      <vt:lpstr> “specified securities” includes employees’ stock option or other securities as may be notified by the Central Government from time to time.  “free reserves” includes securities premium account. </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acc12</dc:creator>
  <cp:lastModifiedBy>acc12</cp:lastModifiedBy>
  <cp:revision>8</cp:revision>
  <dcterms:created xsi:type="dcterms:W3CDTF">2014-11-05T11:25:59Z</dcterms:created>
  <dcterms:modified xsi:type="dcterms:W3CDTF">2014-11-05T11:59:33Z</dcterms:modified>
</cp:coreProperties>
</file>